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1.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12.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13.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notesSlides/notesSlide14.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notesSlides/notesSlide15.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notesSlides/notesSlide20.xml" ContentType="application/vnd.openxmlformats-officedocument.presentationml.notesSlide+xml"/>
  <Override PartName="/ppt/charts/chart9.xml" ContentType="application/vnd.openxmlformats-officedocument.drawingml.chart+xml"/>
  <Override PartName="/ppt/theme/themeOverride9.xml" ContentType="application/vnd.openxmlformats-officedocument.themeOverride+xml"/>
  <Override PartName="/ppt/charts/chart10.xml" ContentType="application/vnd.openxmlformats-officedocument.drawingml.chart+xml"/>
  <Override PartName="/ppt/theme/themeOverride10.xml" ContentType="application/vnd.openxmlformats-officedocument.themeOverride+xml"/>
  <Override PartName="/ppt/charts/chart11.xml" ContentType="application/vnd.openxmlformats-officedocument.drawingml.chart+xml"/>
  <Override PartName="/ppt/theme/themeOverride11.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image5.jpg" ContentType="image/jpg"/>
  <Override PartName="/ppt/notesSlides/notesSlide24.xml" ContentType="application/vnd.openxmlformats-officedocument.presentationml.notesSlide+xml"/>
  <Override PartName="/ppt/charts/chart12.xml" ContentType="application/vnd.openxmlformats-officedocument.drawingml.chart+xml"/>
  <Override PartName="/ppt/theme/themeOverride12.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3.xml" ContentType="application/vnd.openxmlformats-officedocument.drawingml.chart+xml"/>
  <Override PartName="/ppt/theme/themeOverride13.xml" ContentType="application/vnd.openxmlformats-officedocument.themeOverride+xml"/>
  <Override PartName="/ppt/notesSlides/notesSlide27.xml" ContentType="application/vnd.openxmlformats-officedocument.presentationml.notesSlide+xml"/>
  <Override PartName="/ppt/charts/chart14.xml" ContentType="application/vnd.openxmlformats-officedocument.drawingml.chart+xml"/>
  <Override PartName="/ppt/theme/themeOverride14.xml" ContentType="application/vnd.openxmlformats-officedocument.themeOverride+xml"/>
  <Override PartName="/ppt/notesSlides/notesSlide28.xml" ContentType="application/vnd.openxmlformats-officedocument.presentationml.notesSlide+xml"/>
  <Override PartName="/ppt/charts/chart15.xml" ContentType="application/vnd.openxmlformats-officedocument.drawingml.chart+xml"/>
  <Override PartName="/ppt/theme/themeOverride15.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6.xml" ContentType="application/vnd.openxmlformats-officedocument.drawingml.chart+xml"/>
  <Override PartName="/ppt/theme/themeOverride16.xml" ContentType="application/vnd.openxmlformats-officedocument.themeOverride+xml"/>
  <Override PartName="/ppt/drawings/drawing1.xml" ContentType="application/vnd.openxmlformats-officedocument.drawingml.chartshape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7.xml" ContentType="application/vnd.openxmlformats-officedocument.drawingml.chart+xml"/>
  <Override PartName="/ppt/theme/themeOverride17.xml" ContentType="application/vnd.openxmlformats-officedocument.themeOverride+xml"/>
  <Override PartName="/ppt/notesSlides/notesSlide39.xml" ContentType="application/vnd.openxmlformats-officedocument.presentationml.notesSlide+xml"/>
  <Override PartName="/ppt/charts/chart18.xml" ContentType="application/vnd.openxmlformats-officedocument.drawingml.chart+xml"/>
  <Override PartName="/ppt/theme/themeOverride18.xml" ContentType="application/vnd.openxmlformats-officedocument.themeOverride+xml"/>
  <Override PartName="/ppt/notesSlides/notesSlide40.xml" ContentType="application/vnd.openxmlformats-officedocument.presentationml.notesSlide+xml"/>
  <Override PartName="/ppt/charts/chart19.xml" ContentType="application/vnd.openxmlformats-officedocument.drawingml.chart+xml"/>
  <Override PartName="/ppt/theme/themeOverride19.xml" ContentType="application/vnd.openxmlformats-officedocument.themeOverride+xml"/>
  <Override PartName="/ppt/notesSlides/notesSlide41.xml" ContentType="application/vnd.openxmlformats-officedocument.presentationml.notesSlide+xml"/>
  <Override PartName="/ppt/charts/chart20.xml" ContentType="application/vnd.openxmlformats-officedocument.drawingml.chart+xml"/>
  <Override PartName="/ppt/theme/themeOverride20.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2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1.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22.xml" ContentType="application/vnd.openxmlformats-officedocument.drawingml.chart+xml"/>
  <Override PartName="/ppt/theme/themeOverride22.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2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3.xml" ContentType="application/vnd.openxmlformats-officedocument.themeOverride+xml"/>
  <Override PartName="/ppt/charts/chart24.xml" ContentType="application/vnd.openxmlformats-officedocument.drawingml.chart+xml"/>
  <Override PartName="/ppt/charts/style3.xml" ContentType="application/vnd.ms-office.chartstyle+xml"/>
  <Override PartName="/ppt/charts/colors3.xml" ContentType="application/vnd.ms-office.chartcolorstyle+xml"/>
  <Override PartName="/ppt/charts/chart25.xml" ContentType="application/vnd.openxmlformats-officedocument.drawingml.chart+xml"/>
  <Override PartName="/ppt/charts/style4.xml" ContentType="application/vnd.ms-office.chartstyle+xml"/>
  <Override PartName="/ppt/charts/colors4.xml" ContentType="application/vnd.ms-office.chartcolorstyle+xml"/>
  <Override PartName="/ppt/charts/chart26.xml" ContentType="application/vnd.openxmlformats-officedocument.drawingml.chart+xml"/>
  <Override PartName="/ppt/charts/style5.xml" ContentType="application/vnd.ms-office.chartstyle+xml"/>
  <Override PartName="/ppt/charts/colors5.xml" ContentType="application/vnd.ms-office.chartcolorstyle+xml"/>
  <Override PartName="/ppt/charts/chart27.xml" ContentType="application/vnd.openxmlformats-officedocument.drawingml.chart+xml"/>
  <Override PartName="/ppt/charts/style6.xml" ContentType="application/vnd.ms-office.chartstyle+xml"/>
  <Override PartName="/ppt/charts/colors6.xml" ContentType="application/vnd.ms-office.chartcolorstyle+xml"/>
  <Override PartName="/ppt/charts/chart28.xml" ContentType="application/vnd.openxmlformats-officedocument.drawingml.chart+xml"/>
  <Override PartName="/ppt/charts/style7.xml" ContentType="application/vnd.ms-office.chartstyle+xml"/>
  <Override PartName="/ppt/charts/colors7.xml" ContentType="application/vnd.ms-office.chartcolorstyle+xml"/>
  <Override PartName="/ppt/charts/chart29.xml" ContentType="application/vnd.openxmlformats-officedocument.drawingml.chart+xml"/>
  <Override PartName="/ppt/theme/themeOverride24.xml" ContentType="application/vnd.openxmlformats-officedocument.themeOverride+xml"/>
  <Override PartName="/ppt/charts/chart30.xml" ContentType="application/vnd.openxmlformats-officedocument.drawingml.chart+xml"/>
  <Override PartName="/ppt/charts/style8.xml" ContentType="application/vnd.ms-office.chartstyle+xml"/>
  <Override PartName="/ppt/charts/colors8.xml" ContentType="application/vnd.ms-office.chartcolorstyle+xml"/>
  <Override PartName="/ppt/charts/chart31.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56.xml" ContentType="application/vnd.openxmlformats-officedocument.presentationml.notesSlide+xml"/>
  <Override PartName="/ppt/charts/chart32.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57.xml" ContentType="application/vnd.openxmlformats-officedocument.presentationml.notesSlide+xml"/>
  <Override PartName="/ppt/charts/chart33.xml" ContentType="application/vnd.openxmlformats-officedocument.drawingml.chart+xml"/>
  <Override PartName="/ppt/theme/themeOverride25.xml" ContentType="application/vnd.openxmlformats-officedocument.themeOverride+xml"/>
  <Override PartName="/ppt/notesSlides/notesSlide58.xml" ContentType="application/vnd.openxmlformats-officedocument.presentationml.notesSlide+xml"/>
  <Override PartName="/ppt/charts/chart34.xml" ContentType="application/vnd.openxmlformats-officedocument.drawingml.chart+xml"/>
  <Override PartName="/ppt/theme/themeOverride26.xml" ContentType="application/vnd.openxmlformats-officedocument.themeOverride+xml"/>
  <Override PartName="/ppt/notesSlides/notesSlide59.xml" ContentType="application/vnd.openxmlformats-officedocument.presentationml.notesSlide+xml"/>
  <Override PartName="/ppt/charts/chart35.xml" ContentType="application/vnd.openxmlformats-officedocument.drawingml.chart+xml"/>
  <Override PartName="/ppt/theme/themeOverride27.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36.xml" ContentType="application/vnd.openxmlformats-officedocument.drawingml.chart+xml"/>
  <Override PartName="/ppt/theme/themeOverride28.xml" ContentType="application/vnd.openxmlformats-officedocument.themeOverr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media/image16.jpg" ContentType="image/jpg"/>
  <Override PartName="/ppt/notesSlides/notesSlide64.xml" ContentType="application/vnd.openxmlformats-officedocument.presentationml.notesSlide+xml"/>
  <Override PartName="/ppt/charts/chart37.xml" ContentType="application/vnd.openxmlformats-officedocument.drawingml.chart+xml"/>
  <Override PartName="/ppt/theme/themeOverride29.xml" ContentType="application/vnd.openxmlformats-officedocument.themeOverride+xml"/>
  <Override PartName="/ppt/notesSlides/notesSlide65.xml" ContentType="application/vnd.openxmlformats-officedocument.presentationml.notesSlide+xml"/>
  <Override PartName="/ppt/charts/chart38.xml" ContentType="application/vnd.openxmlformats-officedocument.drawingml.chart+xml"/>
  <Override PartName="/ppt/theme/themeOverride30.xml" ContentType="application/vnd.openxmlformats-officedocument.themeOverride+xml"/>
  <Override PartName="/ppt/notesSlides/notesSlide66.xml" ContentType="application/vnd.openxmlformats-officedocument.presentationml.notesSlide+xml"/>
  <Override PartName="/ppt/charts/chart39.xml" ContentType="application/vnd.openxmlformats-officedocument.drawingml.chart+xml"/>
  <Override PartName="/ppt/theme/themeOverride31.xml" ContentType="application/vnd.openxmlformats-officedocument.themeOverr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harts/chart40.xml" ContentType="application/vnd.openxmlformats-officedocument.drawingml.chart+xml"/>
  <Override PartName="/ppt/theme/themeOverride32.xml" ContentType="application/vnd.openxmlformats-officedocument.themeOverride+xml"/>
  <Override PartName="/ppt/notesSlides/notesSlide70.xml" ContentType="application/vnd.openxmlformats-officedocument.presentationml.notesSlide+xml"/>
  <Override PartName="/ppt/charts/chart41.xml" ContentType="application/vnd.openxmlformats-officedocument.drawingml.chart+xml"/>
  <Override PartName="/ppt/theme/themeOverride33.xml" ContentType="application/vnd.openxmlformats-officedocument.themeOverride+xml"/>
  <Override PartName="/ppt/notesSlides/notesSlide71.xml" ContentType="application/vnd.openxmlformats-officedocument.presentationml.notesSlide+xml"/>
  <Override PartName="/ppt/charts/chart42.xml" ContentType="application/vnd.openxmlformats-officedocument.drawingml.chart+xml"/>
  <Override PartName="/ppt/theme/themeOverride34.xml" ContentType="application/vnd.openxmlformats-officedocument.themeOverr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charts/chart43.xml" ContentType="application/vnd.openxmlformats-officedocument.drawingml.chart+xml"/>
  <Override PartName="/ppt/theme/themeOverride35.xml" ContentType="application/vnd.openxmlformats-officedocument.themeOverride+xml"/>
  <Override PartName="/ppt/charts/chart44.xml" ContentType="application/vnd.openxmlformats-officedocument.drawingml.chart+xml"/>
  <Override PartName="/ppt/theme/themeOverride36.xml" ContentType="application/vnd.openxmlformats-officedocument.themeOverride+xml"/>
  <Override PartName="/ppt/charts/chart45.xml" ContentType="application/vnd.openxmlformats-officedocument.drawingml.chart+xml"/>
  <Override PartName="/ppt/theme/themeOverride37.xml" ContentType="application/vnd.openxmlformats-officedocument.themeOverr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charts/chart46.xml" ContentType="application/vnd.openxmlformats-officedocument.drawingml.chart+xml"/>
  <Override PartName="/ppt/theme/themeOverride38.xml" ContentType="application/vnd.openxmlformats-officedocument.themeOverride+xml"/>
  <Override PartName="/ppt/drawings/drawing2.xml" ContentType="application/vnd.openxmlformats-officedocument.drawingml.chartshapes+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charts/chart47.xml" ContentType="application/vnd.openxmlformats-officedocument.drawingml.chart+xml"/>
  <Override PartName="/ppt/theme/themeOverride39.xml" ContentType="application/vnd.openxmlformats-officedocument.themeOverride+xml"/>
  <Override PartName="/ppt/notesSlides/notesSlide93.xml" ContentType="application/vnd.openxmlformats-officedocument.presentationml.notesSlide+xml"/>
  <Override PartName="/ppt/charts/chart48.xml" ContentType="application/vnd.openxmlformats-officedocument.drawingml.chart+xml"/>
  <Override PartName="/ppt/theme/themeOverride40.xml" ContentType="application/vnd.openxmlformats-officedocument.themeOverride+xml"/>
  <Override PartName="/ppt/notesSlides/notesSlide94.xml" ContentType="application/vnd.openxmlformats-officedocument.presentationml.notesSlide+xml"/>
  <Override PartName="/ppt/charts/chart49.xml" ContentType="application/vnd.openxmlformats-officedocument.drawingml.chart+xml"/>
  <Override PartName="/ppt/theme/themeOverride41.xml" ContentType="application/vnd.openxmlformats-officedocument.themeOverride+xml"/>
  <Override PartName="/ppt/notesSlides/notesSlide95.xml" ContentType="application/vnd.openxmlformats-officedocument.presentationml.notesSlide+xml"/>
  <Override PartName="/ppt/charts/chart50.xml" ContentType="application/vnd.openxmlformats-officedocument.drawingml.chart+xml"/>
  <Override PartName="/ppt/theme/themeOverride42.xml" ContentType="application/vnd.openxmlformats-officedocument.themeOverr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charts/chart51.xml" ContentType="application/vnd.openxmlformats-officedocument.drawingml.chart+xml"/>
  <Override PartName="/ppt/theme/themeOverride43.xml" ContentType="application/vnd.openxmlformats-officedocument.themeOverr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charts/chart52.xml" ContentType="application/vnd.openxmlformats-officedocument.drawingml.chart+xml"/>
  <Override PartName="/ppt/theme/themeOverride44.xml" ContentType="application/vnd.openxmlformats-officedocument.themeOverride+xml"/>
  <Override PartName="/ppt/notesSlides/notesSlide106.xml" ContentType="application/vnd.openxmlformats-officedocument.presentationml.notesSlide+xml"/>
  <Override PartName="/ppt/charts/chart53.xml" ContentType="application/vnd.openxmlformats-officedocument.drawingml.chart+xml"/>
  <Override PartName="/ppt/theme/themeOverride45.xml" ContentType="application/vnd.openxmlformats-officedocument.themeOverride+xml"/>
  <Override PartName="/ppt/notesSlides/notesSlide107.xml" ContentType="application/vnd.openxmlformats-officedocument.presentationml.notesSlide+xml"/>
  <Override PartName="/ppt/charts/chart54.xml" ContentType="application/vnd.openxmlformats-officedocument.drawingml.chart+xml"/>
  <Override PartName="/ppt/theme/themeOverride46.xml" ContentType="application/vnd.openxmlformats-officedocument.themeOverr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charts/chart55.xml" ContentType="application/vnd.openxmlformats-officedocument.drawingml.chart+xml"/>
  <Override PartName="/ppt/theme/themeOverride47.xml" ContentType="application/vnd.openxmlformats-officedocument.themeOverride+xml"/>
  <Override PartName="/ppt/notesSlides/notesSlide111.xml" ContentType="application/vnd.openxmlformats-officedocument.presentationml.notesSlide+xml"/>
  <Override PartName="/ppt/charts/chart56.xml" ContentType="application/vnd.openxmlformats-officedocument.drawingml.chart+xml"/>
  <Override PartName="/ppt/theme/themeOverride48.xml" ContentType="application/vnd.openxmlformats-officedocument.themeOverride+xml"/>
  <Override PartName="/ppt/notesSlides/notesSlide112.xml" ContentType="application/vnd.openxmlformats-officedocument.presentationml.notesSlide+xml"/>
  <Override PartName="/ppt/charts/chart57.xml" ContentType="application/vnd.openxmlformats-officedocument.drawingml.chart+xml"/>
  <Override PartName="/ppt/theme/themeOverride49.xml" ContentType="application/vnd.openxmlformats-officedocument.themeOverr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charts/chart58.xml" ContentType="application/vnd.openxmlformats-officedocument.drawingml.chart+xml"/>
  <Override PartName="/ppt/theme/themeOverride50.xml" ContentType="application/vnd.openxmlformats-officedocument.themeOverride+xml"/>
  <Override PartName="/ppt/notesSlides/notesSlide115.xml" ContentType="application/vnd.openxmlformats-officedocument.presentationml.notesSlide+xml"/>
  <Override PartName="/ppt/charts/chart59.xml" ContentType="application/vnd.openxmlformats-officedocument.drawingml.chart+xml"/>
  <Override PartName="/ppt/theme/themeOverride51.xml" ContentType="application/vnd.openxmlformats-officedocument.themeOverride+xml"/>
  <Override PartName="/ppt/notesSlides/notesSlide116.xml" ContentType="application/vnd.openxmlformats-officedocument.presentationml.notesSlide+xml"/>
  <Override PartName="/ppt/charts/chart60.xml" ContentType="application/vnd.openxmlformats-officedocument.drawingml.chart+xml"/>
  <Override PartName="/ppt/theme/themeOverride52.xml" ContentType="application/vnd.openxmlformats-officedocument.themeOverride+xml"/>
  <Override PartName="/ppt/notesSlides/notesSlide117.xml" ContentType="application/vnd.openxmlformats-officedocument.presentationml.notesSlide+xml"/>
  <Override PartName="/ppt/charts/chart61.xml" ContentType="application/vnd.openxmlformats-officedocument.drawingml.chart+xml"/>
  <Override PartName="/ppt/theme/themeOverride53.xml" ContentType="application/vnd.openxmlformats-officedocument.themeOverride+xml"/>
  <Override PartName="/ppt/notesSlides/notesSlide118.xml" ContentType="application/vnd.openxmlformats-officedocument.presentationml.notesSlide+xml"/>
  <Override PartName="/ppt/charts/chart62.xml" ContentType="application/vnd.openxmlformats-officedocument.drawingml.chart+xml"/>
  <Override PartName="/ppt/theme/themeOverride54.xml" ContentType="application/vnd.openxmlformats-officedocument.themeOverride+xml"/>
  <Override PartName="/ppt/notesSlides/notesSlide119.xml" ContentType="application/vnd.openxmlformats-officedocument.presentationml.notesSlide+xml"/>
  <Override PartName="/ppt/charts/chart63.xml" ContentType="application/vnd.openxmlformats-officedocument.drawingml.chart+xml"/>
  <Override PartName="/ppt/theme/themeOverride55.xml" ContentType="application/vnd.openxmlformats-officedocument.themeOverride+xml"/>
  <Override PartName="/ppt/notesSlides/notesSlide120.xml" ContentType="application/vnd.openxmlformats-officedocument.presentationml.notesSlide+xml"/>
  <Override PartName="/ppt/charts/chart64.xml" ContentType="application/vnd.openxmlformats-officedocument.drawingml.chart+xml"/>
  <Override PartName="/ppt/theme/themeOverride56.xml" ContentType="application/vnd.openxmlformats-officedocument.themeOverride+xml"/>
  <Override PartName="/ppt/notesSlides/notesSlide121.xml" ContentType="application/vnd.openxmlformats-officedocument.presentationml.notesSlide+xml"/>
  <Override PartName="/ppt/charts/chart65.xml" ContentType="application/vnd.openxmlformats-officedocument.drawingml.chart+xml"/>
  <Override PartName="/ppt/theme/themeOverride57.xml" ContentType="application/vnd.openxmlformats-officedocument.themeOverride+xml"/>
  <Override PartName="/ppt/notesSlides/notesSlide122.xml" ContentType="application/vnd.openxmlformats-officedocument.presentationml.notesSlide+xml"/>
  <Override PartName="/ppt/charts/chart66.xml" ContentType="application/vnd.openxmlformats-officedocument.drawingml.chart+xml"/>
  <Override PartName="/ppt/theme/themeOverride58.xml" ContentType="application/vnd.openxmlformats-officedocument.themeOverride+xml"/>
  <Override PartName="/ppt/notesSlides/notesSlide123.xml" ContentType="application/vnd.openxmlformats-officedocument.presentationml.notesSlide+xml"/>
  <Override PartName="/ppt/charts/chart67.xml" ContentType="application/vnd.openxmlformats-officedocument.drawingml.chart+xml"/>
  <Override PartName="/ppt/theme/themeOverride59.xml" ContentType="application/vnd.openxmlformats-officedocument.themeOverride+xml"/>
  <Override PartName="/ppt/notesSlides/notesSlide124.xml" ContentType="application/vnd.openxmlformats-officedocument.presentationml.notesSlide+xml"/>
  <Override PartName="/ppt/charts/chart68.xml" ContentType="application/vnd.openxmlformats-officedocument.drawingml.chart+xml"/>
  <Override PartName="/ppt/theme/themeOverride60.xml" ContentType="application/vnd.openxmlformats-officedocument.themeOverride+xml"/>
  <Override PartName="/ppt/charts/chart69.xml" ContentType="application/vnd.openxmlformats-officedocument.drawingml.chart+xml"/>
  <Override PartName="/ppt/theme/themeOverride61.xml" ContentType="application/vnd.openxmlformats-officedocument.themeOverride+xml"/>
  <Override PartName="/ppt/charts/chart70.xml" ContentType="application/vnd.openxmlformats-officedocument.drawingml.chart+xml"/>
  <Override PartName="/ppt/theme/themeOverride62.xml" ContentType="application/vnd.openxmlformats-officedocument.themeOverride+xml"/>
  <Override PartName="/ppt/charts/chart71.xml" ContentType="application/vnd.openxmlformats-officedocument.drawingml.chart+xml"/>
  <Override PartName="/ppt/theme/themeOverride63.xml" ContentType="application/vnd.openxmlformats-officedocument.themeOverride+xml"/>
  <Override PartName="/ppt/notesSlides/notesSlide125.xml" ContentType="application/vnd.openxmlformats-officedocument.presentationml.notesSlide+xml"/>
  <Override PartName="/ppt/charts/chart72.xml" ContentType="application/vnd.openxmlformats-officedocument.drawingml.chart+xml"/>
  <Override PartName="/ppt/theme/themeOverride64.xml" ContentType="application/vnd.openxmlformats-officedocument.themeOverride+xml"/>
  <Override PartName="/ppt/notesSlides/notesSlide126.xml" ContentType="application/vnd.openxmlformats-officedocument.presentationml.notesSlide+xml"/>
  <Override PartName="/ppt/charts/chart73.xml" ContentType="application/vnd.openxmlformats-officedocument.drawingml.chart+xml"/>
  <Override PartName="/ppt/theme/themeOverride65.xml" ContentType="application/vnd.openxmlformats-officedocument.themeOverride+xml"/>
  <Override PartName="/ppt/charts/chart74.xml" ContentType="application/vnd.openxmlformats-officedocument.drawingml.chart+xml"/>
  <Override PartName="/ppt/theme/themeOverride66.xml" ContentType="application/vnd.openxmlformats-officedocument.themeOverride+xml"/>
  <Override PartName="/ppt/notesSlides/notesSlide127.xml" ContentType="application/vnd.openxmlformats-officedocument.presentationml.notesSlide+xml"/>
  <Override PartName="/ppt/charts/chart75.xml" ContentType="application/vnd.openxmlformats-officedocument.drawingml.chart+xml"/>
  <Override PartName="/ppt/theme/themeOverride67.xml" ContentType="application/vnd.openxmlformats-officedocument.themeOverride+xml"/>
  <Override PartName="/ppt/charts/chart76.xml" ContentType="application/vnd.openxmlformats-officedocument.drawingml.chart+xml"/>
  <Override PartName="/ppt/theme/themeOverride68.xml" ContentType="application/vnd.openxmlformats-officedocument.themeOverride+xml"/>
  <Override PartName="/ppt/charts/chart77.xml" ContentType="application/vnd.openxmlformats-officedocument.drawingml.chart+xml"/>
  <Override PartName="/ppt/theme/themeOverride69.xml" ContentType="application/vnd.openxmlformats-officedocument.themeOverride+xml"/>
  <Override PartName="/ppt/charts/chart78.xml" ContentType="application/vnd.openxmlformats-officedocument.drawingml.chart+xml"/>
  <Override PartName="/ppt/theme/themeOverride70.xml" ContentType="application/vnd.openxmlformats-officedocument.themeOverride+xml"/>
  <Override PartName="/ppt/charts/chart79.xml" ContentType="application/vnd.openxmlformats-officedocument.drawingml.chart+xml"/>
  <Override PartName="/ppt/theme/themeOverride71.xml" ContentType="application/vnd.openxmlformats-officedocument.themeOverride+xml"/>
  <Override PartName="/ppt/notesSlides/notesSlide128.xml" ContentType="application/vnd.openxmlformats-officedocument.presentationml.notesSlide+xml"/>
  <Override PartName="/ppt/charts/chart80.xml" ContentType="application/vnd.openxmlformats-officedocument.drawingml.chart+xml"/>
  <Override PartName="/ppt/theme/themeOverride72.xml" ContentType="application/vnd.openxmlformats-officedocument.themeOverride+xml"/>
  <Override PartName="/ppt/notesSlides/notesSlide129.xml" ContentType="application/vnd.openxmlformats-officedocument.presentationml.notesSlide+xml"/>
  <Override PartName="/ppt/charts/chart81.xml" ContentType="application/vnd.openxmlformats-officedocument.drawingml.chart+xml"/>
  <Override PartName="/ppt/theme/themeOverride73.xml" ContentType="application/vnd.openxmlformats-officedocument.themeOverride+xml"/>
  <Override PartName="/ppt/charts/chart82.xml" ContentType="application/vnd.openxmlformats-officedocument.drawingml.chart+xml"/>
  <Override PartName="/ppt/theme/themeOverride74.xml" ContentType="application/vnd.openxmlformats-officedocument.themeOverride+xml"/>
  <Override PartName="/ppt/charts/chart83.xml" ContentType="application/vnd.openxmlformats-officedocument.drawingml.chart+xml"/>
  <Override PartName="/ppt/theme/themeOverride75.xml" ContentType="application/vnd.openxmlformats-officedocument.themeOverride+xml"/>
  <Override PartName="/ppt/charts/chart84.xml" ContentType="application/vnd.openxmlformats-officedocument.drawingml.chart+xml"/>
  <Override PartName="/ppt/theme/themeOverride76.xml" ContentType="application/vnd.openxmlformats-officedocument.themeOverride+xml"/>
  <Override PartName="/ppt/notesSlides/notesSlide130.xml" ContentType="application/vnd.openxmlformats-officedocument.presentationml.notesSlide+xml"/>
  <Override PartName="/ppt/charts/chart85.xml" ContentType="application/vnd.openxmlformats-officedocument.drawingml.chart+xml"/>
  <Override PartName="/ppt/theme/themeOverride77.xml" ContentType="application/vnd.openxmlformats-officedocument.themeOverride+xml"/>
  <Override PartName="/ppt/notesSlides/notesSlide131.xml" ContentType="application/vnd.openxmlformats-officedocument.presentationml.notesSlide+xml"/>
  <Override PartName="/ppt/charts/chart86.xml" ContentType="application/vnd.openxmlformats-officedocument.drawingml.chart+xml"/>
  <Override PartName="/ppt/theme/themeOverride78.xml" ContentType="application/vnd.openxmlformats-officedocument.themeOverride+xml"/>
  <Override PartName="/ppt/notesSlides/notesSlide132.xml" ContentType="application/vnd.openxmlformats-officedocument.presentationml.notesSlide+xml"/>
  <Override PartName="/ppt/charts/chart87.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79.xml" ContentType="application/vnd.openxmlformats-officedocument.themeOverride+xml"/>
  <Override PartName="/ppt/notesSlides/notesSlide133.xml" ContentType="application/vnd.openxmlformats-officedocument.presentationml.notesSlide+xml"/>
  <Override PartName="/ppt/charts/chart88.xml" ContentType="application/vnd.openxmlformats-officedocument.drawingml.chart+xml"/>
  <Override PartName="/ppt/theme/themeOverride80.xml" ContentType="application/vnd.openxmlformats-officedocument.themeOverr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charts/chart89.xml" ContentType="application/vnd.openxmlformats-officedocument.drawingml.chart+xml"/>
  <Override PartName="/ppt/theme/themeOverride81.xml" ContentType="application/vnd.openxmlformats-officedocument.themeOverride+xml"/>
  <Override PartName="/ppt/notesSlides/notesSlide139.xml" ContentType="application/vnd.openxmlformats-officedocument.presentationml.notesSlide+xml"/>
  <Override PartName="/ppt/charts/chart90.xml" ContentType="application/vnd.openxmlformats-officedocument.drawingml.chart+xml"/>
  <Override PartName="/ppt/theme/themeOverride82.xml" ContentType="application/vnd.openxmlformats-officedocument.themeOverride+xml"/>
  <Override PartName="/ppt/charts/chart91.xml" ContentType="application/vnd.openxmlformats-officedocument.drawingml.chart+xml"/>
  <Override PartName="/ppt/theme/themeOverride83.xml" ContentType="application/vnd.openxmlformats-officedocument.themeOverride+xml"/>
  <Override PartName="/ppt/notesSlides/notesSlide140.xml" ContentType="application/vnd.openxmlformats-officedocument.presentationml.notesSlide+xml"/>
  <Override PartName="/ppt/charts/chart92.xml" ContentType="application/vnd.openxmlformats-officedocument.drawingml.chart+xml"/>
  <Override PartName="/ppt/theme/themeOverride84.xml" ContentType="application/vnd.openxmlformats-officedocument.themeOverride+xml"/>
  <Override PartName="/ppt/notesSlides/notesSlide141.xml" ContentType="application/vnd.openxmlformats-officedocument.presentationml.notesSlide+xml"/>
  <Override PartName="/ppt/charts/chart93.xml" ContentType="application/vnd.openxmlformats-officedocument.drawingml.chart+xml"/>
  <Override PartName="/ppt/theme/themeOverride85.xml" ContentType="application/vnd.openxmlformats-officedocument.themeOverride+xml"/>
  <Override PartName="/ppt/charts/chart94.xml" ContentType="application/vnd.openxmlformats-officedocument.drawingml.chart+xml"/>
  <Override PartName="/ppt/theme/themeOverride86.xml" ContentType="application/vnd.openxmlformats-officedocument.themeOverride+xml"/>
  <Override PartName="/ppt/notesSlides/notesSlide142.xml" ContentType="application/vnd.openxmlformats-officedocument.presentationml.notesSlide+xml"/>
  <Override PartName="/ppt/charts/chart95.xml" ContentType="application/vnd.openxmlformats-officedocument.drawingml.chart+xml"/>
  <Override PartName="/ppt/theme/themeOverride87.xml" ContentType="application/vnd.openxmlformats-officedocument.themeOverride+xml"/>
  <Override PartName="/ppt/notesSlides/notesSlide143.xml" ContentType="application/vnd.openxmlformats-officedocument.presentationml.notesSlide+xml"/>
  <Override PartName="/ppt/charts/chart96.xml" ContentType="application/vnd.openxmlformats-officedocument.drawingml.chart+xml"/>
  <Override PartName="/ppt/theme/themeOverride88.xml" ContentType="application/vnd.openxmlformats-officedocument.themeOverride+xml"/>
  <Override PartName="/ppt/notesSlides/notesSlide144.xml" ContentType="application/vnd.openxmlformats-officedocument.presentationml.notesSlide+xml"/>
  <Override PartName="/ppt/charts/chart97.xml" ContentType="application/vnd.openxmlformats-officedocument.drawingml.chart+xml"/>
  <Override PartName="/ppt/theme/themeOverride89.xml" ContentType="application/vnd.openxmlformats-officedocument.themeOverride+xml"/>
  <Override PartName="/ppt/notesSlides/notesSlide145.xml" ContentType="application/vnd.openxmlformats-officedocument.presentationml.notesSlide+xml"/>
  <Override PartName="/ppt/charts/chart98.xml" ContentType="application/vnd.openxmlformats-officedocument.drawingml.chart+xml"/>
  <Override PartName="/ppt/theme/themeOverride90.xml" ContentType="application/vnd.openxmlformats-officedocument.themeOverride+xml"/>
  <Override PartName="/ppt/notesSlides/notesSlide146.xml" ContentType="application/vnd.openxmlformats-officedocument.presentationml.notesSlide+xml"/>
  <Override PartName="/ppt/charts/chart99.xml" ContentType="application/vnd.openxmlformats-officedocument.drawingml.chart+xml"/>
  <Override PartName="/ppt/theme/themeOverride91.xml" ContentType="application/vnd.openxmlformats-officedocument.themeOverride+xml"/>
  <Override PartName="/ppt/notesSlides/notesSlide147.xml" ContentType="application/vnd.openxmlformats-officedocument.presentationml.notesSlide+xml"/>
  <Override PartName="/ppt/charts/chart100.xml" ContentType="application/vnd.openxmlformats-officedocument.drawingml.chart+xml"/>
  <Override PartName="/ppt/theme/themeOverride92.xml" ContentType="application/vnd.openxmlformats-officedocument.themeOverride+xml"/>
  <Override PartName="/ppt/notesSlides/notesSlide148.xml" ContentType="application/vnd.openxmlformats-officedocument.presentationml.notesSlide+xml"/>
  <Override PartName="/ppt/charts/chart101.xml" ContentType="application/vnd.openxmlformats-officedocument.drawingml.chart+xml"/>
  <Override PartName="/ppt/theme/themeOverride93.xml" ContentType="application/vnd.openxmlformats-officedocument.themeOverride+xml"/>
  <Override PartName="/ppt/notesSlides/notesSlide149.xml" ContentType="application/vnd.openxmlformats-officedocument.presentationml.notesSlide+xml"/>
  <Override PartName="/ppt/charts/chart102.xml" ContentType="application/vnd.openxmlformats-officedocument.drawingml.chart+xml"/>
  <Override PartName="/ppt/theme/themeOverride94.xml" ContentType="application/vnd.openxmlformats-officedocument.themeOverride+xml"/>
  <Override PartName="/ppt/notesSlides/notesSlide150.xml" ContentType="application/vnd.openxmlformats-officedocument.presentationml.notesSlide+xml"/>
  <Override PartName="/ppt/charts/chart103.xml" ContentType="application/vnd.openxmlformats-officedocument.drawingml.chart+xml"/>
  <Override PartName="/ppt/theme/themeOverride95.xml" ContentType="application/vnd.openxmlformats-officedocument.themeOverride+xml"/>
  <Override PartName="/ppt/notesSlides/notesSlide151.xml" ContentType="application/vnd.openxmlformats-officedocument.presentationml.notesSlide+xml"/>
  <Override PartName="/ppt/charts/chart104.xml" ContentType="application/vnd.openxmlformats-officedocument.drawingml.chart+xml"/>
  <Override PartName="/ppt/theme/themeOverride96.xml" ContentType="application/vnd.openxmlformats-officedocument.themeOverride+xml"/>
  <Override PartName="/ppt/notesSlides/notesSlide152.xml" ContentType="application/vnd.openxmlformats-officedocument.presentationml.notesSlide+xml"/>
  <Override PartName="/ppt/charts/chart105.xml" ContentType="application/vnd.openxmlformats-officedocument.drawingml.chart+xml"/>
  <Override PartName="/ppt/theme/themeOverride97.xml" ContentType="application/vnd.openxmlformats-officedocument.themeOverride+xml"/>
  <Override PartName="/ppt/notesSlides/notesSlide153.xml" ContentType="application/vnd.openxmlformats-officedocument.presentationml.notesSlide+xml"/>
  <Override PartName="/ppt/charts/chart106.xml" ContentType="application/vnd.openxmlformats-officedocument.drawingml.chart+xml"/>
  <Override PartName="/ppt/theme/themeOverride98.xml" ContentType="application/vnd.openxmlformats-officedocument.themeOverride+xml"/>
  <Override PartName="/ppt/notesSlides/notesSlide154.xml" ContentType="application/vnd.openxmlformats-officedocument.presentationml.notesSlide+xml"/>
  <Override PartName="/ppt/charts/chart107.xml" ContentType="application/vnd.openxmlformats-officedocument.drawingml.chart+xml"/>
  <Override PartName="/ppt/theme/themeOverride99.xml" ContentType="application/vnd.openxmlformats-officedocument.themeOverride+xml"/>
  <Override PartName="/ppt/notesSlides/notesSlide155.xml" ContentType="application/vnd.openxmlformats-officedocument.presentationml.notesSlide+xml"/>
  <Override PartName="/ppt/charts/chart108.xml" ContentType="application/vnd.openxmlformats-officedocument.drawingml.chart+xml"/>
  <Override PartName="/ppt/theme/themeOverride100.xml" ContentType="application/vnd.openxmlformats-officedocument.themeOverride+xml"/>
  <Override PartName="/ppt/notesSlides/notesSlide156.xml" ContentType="application/vnd.openxmlformats-officedocument.presentationml.notesSlide+xml"/>
  <Override PartName="/ppt/charts/chart109.xml" ContentType="application/vnd.openxmlformats-officedocument.drawingml.chart+xml"/>
  <Override PartName="/ppt/theme/themeOverride101.xml" ContentType="application/vnd.openxmlformats-officedocument.themeOverride+xml"/>
  <Override PartName="/ppt/notesSlides/notesSlide157.xml" ContentType="application/vnd.openxmlformats-officedocument.presentationml.notesSlide+xml"/>
  <Override PartName="/ppt/charts/chart110.xml" ContentType="application/vnd.openxmlformats-officedocument.drawingml.chart+xml"/>
  <Override PartName="/ppt/theme/themeOverride102.xml" ContentType="application/vnd.openxmlformats-officedocument.themeOverride+xml"/>
  <Override PartName="/ppt/charts/chart111.xml" ContentType="application/vnd.openxmlformats-officedocument.drawingml.chart+xml"/>
  <Override PartName="/ppt/theme/themeOverride103.xml" ContentType="application/vnd.openxmlformats-officedocument.themeOverride+xml"/>
  <Override PartName="/ppt/notesSlides/notesSlide158.xml" ContentType="application/vnd.openxmlformats-officedocument.presentationml.notesSlide+xml"/>
  <Override PartName="/ppt/charts/chart112.xml" ContentType="application/vnd.openxmlformats-officedocument.drawingml.chart+xml"/>
  <Override PartName="/ppt/theme/themeOverride104.xml" ContentType="application/vnd.openxmlformats-officedocument.themeOverride+xml"/>
  <Override PartName="/ppt/notesSlides/notesSlide159.xml" ContentType="application/vnd.openxmlformats-officedocument.presentationml.notesSlide+xml"/>
  <Override PartName="/ppt/charts/chart113.xml" ContentType="application/vnd.openxmlformats-officedocument.drawingml.chart+xml"/>
  <Override PartName="/ppt/theme/themeOverride105.xml" ContentType="application/vnd.openxmlformats-officedocument.themeOverride+xml"/>
  <Override PartName="/ppt/charts/chart114.xml" ContentType="application/vnd.openxmlformats-officedocument.drawingml.chart+xml"/>
  <Override PartName="/ppt/theme/themeOverride106.xml" ContentType="application/vnd.openxmlformats-officedocument.themeOverr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charts/chart115.xml" ContentType="application/vnd.openxmlformats-officedocument.drawingml.chart+xml"/>
  <Override PartName="/ppt/theme/themeOverride107.xml" ContentType="application/vnd.openxmlformats-officedocument.themeOverride+xml"/>
  <Override PartName="/ppt/charts/chart116.xml" ContentType="application/vnd.openxmlformats-officedocument.drawingml.chart+xml"/>
  <Override PartName="/ppt/theme/themeOverride108.xml" ContentType="application/vnd.openxmlformats-officedocument.themeOverride+xml"/>
  <Override PartName="/ppt/notesSlides/notesSlide166.xml" ContentType="application/vnd.openxmlformats-officedocument.presentationml.notesSlide+xml"/>
  <Override PartName="/ppt/charts/chart117.xml" ContentType="application/vnd.openxmlformats-officedocument.drawingml.chart+xml"/>
  <Override PartName="/ppt/theme/themeOverride109.xml" ContentType="application/vnd.openxmlformats-officedocument.themeOverride+xml"/>
  <Override PartName="/ppt/charts/chart118.xml" ContentType="application/vnd.openxmlformats-officedocument.drawingml.chart+xml"/>
  <Override PartName="/ppt/theme/themeOverride110.xml" ContentType="application/vnd.openxmlformats-officedocument.themeOverr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charts/chart119.xml" ContentType="application/vnd.openxmlformats-officedocument.drawingml.chart+xml"/>
  <Override PartName="/ppt/theme/themeOverride111.xml" ContentType="application/vnd.openxmlformats-officedocument.themeOverride+xml"/>
  <Override PartName="/ppt/notesSlides/notesSlide169.xml" ContentType="application/vnd.openxmlformats-officedocument.presentationml.notesSlide+xml"/>
  <Override PartName="/ppt/charts/chart120.xml" ContentType="application/vnd.openxmlformats-officedocument.drawingml.chart+xml"/>
  <Override PartName="/ppt/theme/themeOverride112.xml" ContentType="application/vnd.openxmlformats-officedocument.themeOverride+xml"/>
  <Override PartName="/ppt/notesSlides/notesSlide170.xml" ContentType="application/vnd.openxmlformats-officedocument.presentationml.notesSlide+xml"/>
  <Override PartName="/ppt/charts/chart121.xml" ContentType="application/vnd.openxmlformats-officedocument.drawingml.chart+xml"/>
  <Override PartName="/ppt/theme/themeOverride113.xml" ContentType="application/vnd.openxmlformats-officedocument.themeOverride+xml"/>
  <Override PartName="/ppt/notesSlides/notesSlide171.xml" ContentType="application/vnd.openxmlformats-officedocument.presentationml.notesSlide+xml"/>
  <Override PartName="/ppt/charts/chart122.xml" ContentType="application/vnd.openxmlformats-officedocument.drawingml.chart+xml"/>
  <Override PartName="/ppt/theme/themeOverride114.xml" ContentType="application/vnd.openxmlformats-officedocument.themeOverride+xml"/>
  <Override PartName="/ppt/notesSlides/notesSlide172.xml" ContentType="application/vnd.openxmlformats-officedocument.presentationml.notesSlide+xml"/>
  <Override PartName="/ppt/charts/chart123.xml" ContentType="application/vnd.openxmlformats-officedocument.drawingml.chart+xml"/>
  <Override PartName="/ppt/theme/themeOverride115.xml" ContentType="application/vnd.openxmlformats-officedocument.themeOverride+xml"/>
  <Override PartName="/ppt/notesSlides/notesSlide173.xml" ContentType="application/vnd.openxmlformats-officedocument.presentationml.notesSlide+xml"/>
  <Override PartName="/ppt/charts/chart124.xml" ContentType="application/vnd.openxmlformats-officedocument.drawingml.chart+xml"/>
  <Override PartName="/ppt/theme/themeOverride116.xml" ContentType="application/vnd.openxmlformats-officedocument.themeOverride+xml"/>
  <Override PartName="/ppt/notesSlides/notesSlide174.xml" ContentType="application/vnd.openxmlformats-officedocument.presentationml.notesSlide+xml"/>
  <Override PartName="/ppt/charts/chart125.xml" ContentType="application/vnd.openxmlformats-officedocument.drawingml.chart+xml"/>
  <Override PartName="/ppt/theme/themeOverride117.xml" ContentType="application/vnd.openxmlformats-officedocument.themeOverride+xml"/>
  <Override PartName="/ppt/notesSlides/notesSlide175.xml" ContentType="application/vnd.openxmlformats-officedocument.presentationml.notesSlide+xml"/>
  <Override PartName="/ppt/charts/chart126.xml" ContentType="application/vnd.openxmlformats-officedocument.drawingml.chart+xml"/>
  <Override PartName="/ppt/theme/themeOverride118.xml" ContentType="application/vnd.openxmlformats-officedocument.themeOverride+xml"/>
  <Override PartName="/ppt/notesSlides/notesSlide176.xml" ContentType="application/vnd.openxmlformats-officedocument.presentationml.notesSlide+xml"/>
  <Override PartName="/ppt/charts/chart127.xml" ContentType="application/vnd.openxmlformats-officedocument.drawingml.chart+xml"/>
  <Override PartName="/ppt/theme/themeOverride119.xml" ContentType="application/vnd.openxmlformats-officedocument.themeOverride+xml"/>
  <Override PartName="/ppt/charts/chart128.xml" ContentType="application/vnd.openxmlformats-officedocument.drawingml.chart+xml"/>
  <Override PartName="/ppt/theme/themeOverride120.xml" ContentType="application/vnd.openxmlformats-officedocument.themeOverride+xml"/>
  <Override PartName="/ppt/notesSlides/notesSlide177.xml" ContentType="application/vnd.openxmlformats-officedocument.presentationml.notesSlide+xml"/>
  <Override PartName="/ppt/charts/chart129.xml" ContentType="application/vnd.openxmlformats-officedocument.drawingml.chart+xml"/>
  <Override PartName="/ppt/theme/themeOverride121.xml" ContentType="application/vnd.openxmlformats-officedocument.themeOverride+xml"/>
  <Override PartName="/ppt/charts/chart130.xml" ContentType="application/vnd.openxmlformats-officedocument.drawingml.chart+xml"/>
  <Override PartName="/ppt/theme/themeOverride122.xml" ContentType="application/vnd.openxmlformats-officedocument.themeOverride+xml"/>
  <Override PartName="/ppt/notesSlides/notesSlide178.xml" ContentType="application/vnd.openxmlformats-officedocument.presentationml.notesSlide+xml"/>
  <Override PartName="/ppt/charts/chart131.xml" ContentType="application/vnd.openxmlformats-officedocument.drawingml.chart+xml"/>
  <Override PartName="/ppt/theme/themeOverride123.xml" ContentType="application/vnd.openxmlformats-officedocument.themeOverride+xml"/>
  <Override PartName="/ppt/charts/chart132.xml" ContentType="application/vnd.openxmlformats-officedocument.drawingml.chart+xml"/>
  <Override PartName="/ppt/theme/themeOverride124.xml" ContentType="application/vnd.openxmlformats-officedocument.themeOverr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charts/chart133.xml" ContentType="application/vnd.openxmlformats-officedocument.drawingml.chart+xml"/>
  <Override PartName="/ppt/theme/themeOverride125.xml" ContentType="application/vnd.openxmlformats-officedocument.themeOverride+xml"/>
  <Override PartName="/ppt/notesSlides/notesSlide185.xml" ContentType="application/vnd.openxmlformats-officedocument.presentationml.notesSlide+xml"/>
  <Override PartName="/ppt/charts/chart134.xml" ContentType="application/vnd.openxmlformats-officedocument.drawingml.chart+xml"/>
  <Override PartName="/ppt/theme/themeOverride126.xml" ContentType="application/vnd.openxmlformats-officedocument.themeOverride+xml"/>
  <Override PartName="/ppt/notesSlides/notesSlide186.xml" ContentType="application/vnd.openxmlformats-officedocument.presentationml.notesSlide+xml"/>
  <Override PartName="/ppt/charts/chart135.xml" ContentType="application/vnd.openxmlformats-officedocument.drawingml.chart+xml"/>
  <Override PartName="/ppt/theme/themeOverride127.xml" ContentType="application/vnd.openxmlformats-officedocument.themeOverride+xml"/>
  <Override PartName="/ppt/charts/chart136.xml" ContentType="application/vnd.openxmlformats-officedocument.drawingml.chart+xml"/>
  <Override PartName="/ppt/theme/themeOverride128.xml" ContentType="application/vnd.openxmlformats-officedocument.themeOverride+xml"/>
  <Override PartName="/ppt/notesSlides/notesSlide187.xml" ContentType="application/vnd.openxmlformats-officedocument.presentationml.notesSlide+xml"/>
  <Override PartName="/ppt/charts/chart137.xml" ContentType="application/vnd.openxmlformats-officedocument.drawingml.chart+xml"/>
  <Override PartName="/ppt/theme/themeOverride129.xml" ContentType="application/vnd.openxmlformats-officedocument.themeOverride+xml"/>
  <Override PartName="/ppt/charts/chart138.xml" ContentType="application/vnd.openxmlformats-officedocument.drawingml.chart+xml"/>
  <Override PartName="/ppt/theme/themeOverride130.xml" ContentType="application/vnd.openxmlformats-officedocument.themeOverride+xml"/>
  <Override PartName="/ppt/notesSlides/notesSlide188.xml" ContentType="application/vnd.openxmlformats-officedocument.presentationml.notesSlide+xml"/>
  <Override PartName="/ppt/charts/chart139.xml" ContentType="application/vnd.openxmlformats-officedocument.drawingml.chart+xml"/>
  <Override PartName="/ppt/theme/themeOverride131.xml" ContentType="application/vnd.openxmlformats-officedocument.themeOverride+xml"/>
  <Override PartName="/ppt/charts/chart140.xml" ContentType="application/vnd.openxmlformats-officedocument.drawingml.chart+xml"/>
  <Override PartName="/ppt/theme/themeOverride132.xml" ContentType="application/vnd.openxmlformats-officedocument.themeOverride+xml"/>
  <Override PartName="/ppt/notesSlides/notesSlide189.xml" ContentType="application/vnd.openxmlformats-officedocument.presentationml.notesSlide+xml"/>
  <Override PartName="/ppt/charts/chart141.xml" ContentType="application/vnd.openxmlformats-officedocument.drawingml.chart+xml"/>
  <Override PartName="/ppt/theme/themeOverride133.xml" ContentType="application/vnd.openxmlformats-officedocument.themeOverride+xml"/>
  <Override PartName="/ppt/charts/chart142.xml" ContentType="application/vnd.openxmlformats-officedocument.drawingml.chart+xml"/>
  <Override PartName="/ppt/theme/themeOverride134.xml" ContentType="application/vnd.openxmlformats-officedocument.themeOverride+xml"/>
  <Override PartName="/ppt/notesSlides/notesSlide190.xml" ContentType="application/vnd.openxmlformats-officedocument.presentationml.notesSlide+xml"/>
  <Override PartName="/ppt/charts/chart143.xml" ContentType="application/vnd.openxmlformats-officedocument.drawingml.chart+xml"/>
  <Override PartName="/ppt/theme/themeOverride135.xml" ContentType="application/vnd.openxmlformats-officedocument.themeOverride+xml"/>
  <Override PartName="/ppt/charts/chart144.xml" ContentType="application/vnd.openxmlformats-officedocument.drawingml.chart+xml"/>
  <Override PartName="/ppt/theme/themeOverride136.xml" ContentType="application/vnd.openxmlformats-officedocument.themeOverride+xml"/>
  <Override PartName="/ppt/notesSlides/notesSlide191.xml" ContentType="application/vnd.openxmlformats-officedocument.presentationml.notesSlide+xml"/>
  <Override PartName="/ppt/charts/chart145.xml" ContentType="application/vnd.openxmlformats-officedocument.drawingml.chart+xml"/>
  <Override PartName="/ppt/theme/themeOverride137.xml" ContentType="application/vnd.openxmlformats-officedocument.themeOverride+xml"/>
  <Override PartName="/ppt/drawings/drawing3.xml" ContentType="application/vnd.openxmlformats-officedocument.drawingml.chartshapes+xml"/>
  <Override PartName="/ppt/notesSlides/notesSlide192.xml" ContentType="application/vnd.openxmlformats-officedocument.presentationml.notesSlide+xml"/>
  <Override PartName="/ppt/charts/chart146.xml" ContentType="application/vnd.openxmlformats-officedocument.drawingml.chart+xml"/>
  <Override PartName="/ppt/theme/themeOverride138.xml" ContentType="application/vnd.openxmlformats-officedocument.themeOverride+xml"/>
  <Override PartName="/ppt/notesSlides/notesSlide193.xml" ContentType="application/vnd.openxmlformats-officedocument.presentationml.notesSlide+xml"/>
  <Override PartName="/ppt/charts/chart147.xml" ContentType="application/vnd.openxmlformats-officedocument.drawingml.chart+xml"/>
  <Override PartName="/ppt/theme/themeOverride139.xml" ContentType="application/vnd.openxmlformats-officedocument.themeOverride+xml"/>
  <Override PartName="/ppt/charts/chart148.xml" ContentType="application/vnd.openxmlformats-officedocument.drawingml.chart+xml"/>
  <Override PartName="/ppt/theme/themeOverride140.xml" ContentType="application/vnd.openxmlformats-officedocument.themeOverride+xml"/>
  <Override PartName="/ppt/notesSlides/notesSlide194.xml" ContentType="application/vnd.openxmlformats-officedocument.presentationml.notesSlide+xml"/>
  <Override PartName="/ppt/charts/chart149.xml" ContentType="application/vnd.openxmlformats-officedocument.drawingml.chart+xml"/>
  <Override PartName="/ppt/theme/themeOverride141.xml" ContentType="application/vnd.openxmlformats-officedocument.themeOverr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charts/chart150.xml" ContentType="application/vnd.openxmlformats-officedocument.drawingml.chart+xml"/>
  <Override PartName="/ppt/theme/themeOverride142.xml" ContentType="application/vnd.openxmlformats-officedocument.themeOverride+xml"/>
  <Override PartName="/ppt/notesSlides/notesSlide197.xml" ContentType="application/vnd.openxmlformats-officedocument.presentationml.notesSlide+xml"/>
  <Override PartName="/ppt/charts/chart151.xml" ContentType="application/vnd.openxmlformats-officedocument.drawingml.chart+xml"/>
  <Override PartName="/ppt/theme/themeOverride143.xml" ContentType="application/vnd.openxmlformats-officedocument.themeOverride+xml"/>
  <Override PartName="/ppt/notesSlides/notesSlide198.xml" ContentType="application/vnd.openxmlformats-officedocument.presentationml.notesSlide+xml"/>
  <Override PartName="/ppt/charts/chart152.xml" ContentType="application/vnd.openxmlformats-officedocument.drawingml.chart+xml"/>
  <Override PartName="/ppt/theme/themeOverride144.xml" ContentType="application/vnd.openxmlformats-officedocument.themeOverride+xml"/>
  <Override PartName="/ppt/notesSlides/notesSlide199.xml" ContentType="application/vnd.openxmlformats-officedocument.presentationml.notesSlide+xml"/>
  <Override PartName="/ppt/charts/chart153.xml" ContentType="application/vnd.openxmlformats-officedocument.drawingml.chart+xml"/>
  <Override PartName="/ppt/theme/themeOverride145.xml" ContentType="application/vnd.openxmlformats-officedocument.themeOverride+xml"/>
  <Override PartName="/ppt/notesSlides/notesSlide200.xml" ContentType="application/vnd.openxmlformats-officedocument.presentationml.notesSlide+xml"/>
  <Override PartName="/ppt/charts/chart154.xml" ContentType="application/vnd.openxmlformats-officedocument.drawingml.chart+xml"/>
  <Override PartName="/ppt/theme/themeOverride146.xml" ContentType="application/vnd.openxmlformats-officedocument.themeOverride+xml"/>
  <Override PartName="/ppt/notesSlides/notesSlide201.xml" ContentType="application/vnd.openxmlformats-officedocument.presentationml.notesSlide+xml"/>
  <Override PartName="/ppt/charts/chart155.xml" ContentType="application/vnd.openxmlformats-officedocument.drawingml.chart+xml"/>
  <Override PartName="/ppt/theme/themeOverride147.xml" ContentType="application/vnd.openxmlformats-officedocument.themeOverride+xml"/>
  <Override PartName="/ppt/notesSlides/notesSlide202.xml" ContentType="application/vnd.openxmlformats-officedocument.presentationml.notesSlide+xml"/>
  <Override PartName="/ppt/charts/chart156.xml" ContentType="application/vnd.openxmlformats-officedocument.drawingml.chart+xml"/>
  <Override PartName="/ppt/theme/themeOverride148.xml" ContentType="application/vnd.openxmlformats-officedocument.themeOverride+xml"/>
  <Override PartName="/ppt/notesSlides/notesSlide203.xml" ContentType="application/vnd.openxmlformats-officedocument.presentationml.notesSlide+xml"/>
  <Override PartName="/ppt/charts/chart157.xml" ContentType="application/vnd.openxmlformats-officedocument.drawingml.chart+xml"/>
  <Override PartName="/ppt/theme/themeOverride149.xml" ContentType="application/vnd.openxmlformats-officedocument.themeOverride+xml"/>
  <Override PartName="/ppt/notesSlides/notesSlide204.xml" ContentType="application/vnd.openxmlformats-officedocument.presentationml.notesSlide+xml"/>
  <Override PartName="/ppt/charts/chart158.xml" ContentType="application/vnd.openxmlformats-officedocument.drawingml.chart+xml"/>
  <Override PartName="/ppt/theme/themeOverride150.xml" ContentType="application/vnd.openxmlformats-officedocument.themeOverride+xml"/>
  <Override PartName="/ppt/notesSlides/notesSlide205.xml" ContentType="application/vnd.openxmlformats-officedocument.presentationml.notesSlide+xml"/>
  <Override PartName="/ppt/charts/chart159.xml" ContentType="application/vnd.openxmlformats-officedocument.drawingml.chart+xml"/>
  <Override PartName="/ppt/theme/themeOverride151.xml" ContentType="application/vnd.openxmlformats-officedocument.themeOverride+xml"/>
  <Override PartName="/ppt/notesSlides/notesSlide206.xml" ContentType="application/vnd.openxmlformats-officedocument.presentationml.notesSlide+xml"/>
  <Override PartName="/ppt/charts/chart160.xml" ContentType="application/vnd.openxmlformats-officedocument.drawingml.chart+xml"/>
  <Override PartName="/ppt/theme/themeOverride152.xml" ContentType="application/vnd.openxmlformats-officedocument.themeOverride+xml"/>
  <Override PartName="/ppt/notesSlides/notesSlide207.xml" ContentType="application/vnd.openxmlformats-officedocument.presentationml.notesSlide+xml"/>
  <Override PartName="/ppt/charts/chart161.xml" ContentType="application/vnd.openxmlformats-officedocument.drawingml.chart+xml"/>
  <Override PartName="/ppt/theme/themeOverride153.xml" ContentType="application/vnd.openxmlformats-officedocument.themeOverr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charts/chart162.xml" ContentType="application/vnd.openxmlformats-officedocument.drawingml.chart+xml"/>
  <Override PartName="/ppt/theme/themeOverride154.xml" ContentType="application/vnd.openxmlformats-officedocument.themeOverride+xml"/>
  <Override PartName="/ppt/notesSlides/notesSlide216.xml" ContentType="application/vnd.openxmlformats-officedocument.presentationml.notesSlide+xml"/>
  <Override PartName="/ppt/charts/chart163.xml" ContentType="application/vnd.openxmlformats-officedocument.drawingml.chart+xml"/>
  <Override PartName="/ppt/theme/themeOverride155.xml" ContentType="application/vnd.openxmlformats-officedocument.themeOverride+xml"/>
  <Override PartName="/ppt/charts/chart164.xml" ContentType="application/vnd.openxmlformats-officedocument.drawingml.chart+xml"/>
  <Override PartName="/ppt/theme/themeOverride156.xml" ContentType="application/vnd.openxmlformats-officedocument.themeOverride+xml"/>
  <Override PartName="/ppt/charts/chart165.xml" ContentType="application/vnd.openxmlformats-officedocument.drawingml.chart+xml"/>
  <Override PartName="/ppt/theme/themeOverride157.xml" ContentType="application/vnd.openxmlformats-officedocument.themeOverride+xml"/>
  <Override PartName="/ppt/charts/chart166.xml" ContentType="application/vnd.openxmlformats-officedocument.drawingml.chart+xml"/>
  <Override PartName="/ppt/theme/themeOverride158.xml" ContentType="application/vnd.openxmlformats-officedocument.themeOverride+xml"/>
  <Override PartName="/ppt/notesSlides/notesSlide217.xml" ContentType="application/vnd.openxmlformats-officedocument.presentationml.notesSlide+xml"/>
  <Override PartName="/ppt/charts/chart167.xml" ContentType="application/vnd.openxmlformats-officedocument.drawingml.chart+xml"/>
  <Override PartName="/ppt/theme/themeOverride159.xml" ContentType="application/vnd.openxmlformats-officedocument.themeOverride+xml"/>
  <Override PartName="/ppt/notesSlides/notesSlide218.xml" ContentType="application/vnd.openxmlformats-officedocument.presentationml.notesSlide+xml"/>
  <Override PartName="/ppt/charts/chart168.xml" ContentType="application/vnd.openxmlformats-officedocument.drawingml.chart+xml"/>
  <Override PartName="/ppt/theme/themeOverride160.xml" ContentType="application/vnd.openxmlformats-officedocument.themeOverride+xml"/>
  <Override PartName="/ppt/notesSlides/notesSlide219.xml" ContentType="application/vnd.openxmlformats-officedocument.presentationml.notesSlide+xml"/>
  <Override PartName="/ppt/charts/chart169.xml" ContentType="application/vnd.openxmlformats-officedocument.drawingml.chart+xml"/>
  <Override PartName="/ppt/theme/themeOverride161.xml" ContentType="application/vnd.openxmlformats-officedocument.themeOverride+xml"/>
  <Override PartName="/ppt/notesSlides/notesSlide220.xml" ContentType="application/vnd.openxmlformats-officedocument.presentationml.notesSlide+xml"/>
  <Override PartName="/ppt/charts/chart170.xml" ContentType="application/vnd.openxmlformats-officedocument.drawingml.chart+xml"/>
  <Override PartName="/ppt/theme/themeOverride162.xml" ContentType="application/vnd.openxmlformats-officedocument.themeOverride+xml"/>
  <Override PartName="/ppt/notesSlides/notesSlide221.xml" ContentType="application/vnd.openxmlformats-officedocument.presentationml.notesSlide+xml"/>
  <Override PartName="/ppt/charts/chart171.xml" ContentType="application/vnd.openxmlformats-officedocument.drawingml.chart+xml"/>
  <Override PartName="/ppt/theme/themeOverride163.xml" ContentType="application/vnd.openxmlformats-officedocument.themeOverride+xml"/>
  <Override PartName="/ppt/notesSlides/notesSlide222.xml" ContentType="application/vnd.openxmlformats-officedocument.presentationml.notesSlide+xml"/>
  <Override PartName="/ppt/charts/chart172.xml" ContentType="application/vnd.openxmlformats-officedocument.drawingml.chart+xml"/>
  <Override PartName="/ppt/theme/themeOverride164.xml" ContentType="application/vnd.openxmlformats-officedocument.themeOverride+xml"/>
  <Override PartName="/ppt/notesSlides/notesSlide223.xml" ContentType="application/vnd.openxmlformats-officedocument.presentationml.notesSlide+xml"/>
  <Override PartName="/ppt/charts/chart173.xml" ContentType="application/vnd.openxmlformats-officedocument.drawingml.chart+xml"/>
  <Override PartName="/ppt/theme/themeOverride165.xml" ContentType="application/vnd.openxmlformats-officedocument.themeOverride+xml"/>
  <Override PartName="/ppt/notesSlides/notesSlide224.xml" ContentType="application/vnd.openxmlformats-officedocument.presentationml.notesSlide+xml"/>
  <Override PartName="/ppt/charts/chart174.xml" ContentType="application/vnd.openxmlformats-officedocument.drawingml.chart+xml"/>
  <Override PartName="/ppt/theme/themeOverride166.xml" ContentType="application/vnd.openxmlformats-officedocument.themeOverride+xml"/>
  <Override PartName="/ppt/notesSlides/notesSlide225.xml" ContentType="application/vnd.openxmlformats-officedocument.presentationml.notesSlide+xml"/>
  <Override PartName="/ppt/charts/chart175.xml" ContentType="application/vnd.openxmlformats-officedocument.drawingml.chart+xml"/>
  <Override PartName="/ppt/theme/themeOverride167.xml" ContentType="application/vnd.openxmlformats-officedocument.themeOverride+xml"/>
  <Override PartName="/ppt/notesSlides/notesSlide226.xml" ContentType="application/vnd.openxmlformats-officedocument.presentationml.notesSlide+xml"/>
  <Override PartName="/ppt/charts/chart176.xml" ContentType="application/vnd.openxmlformats-officedocument.drawingml.chart+xml"/>
  <Override PartName="/ppt/theme/themeOverride168.xml" ContentType="application/vnd.openxmlformats-officedocument.themeOverride+xml"/>
  <Override PartName="/ppt/notesSlides/notesSlide227.xml" ContentType="application/vnd.openxmlformats-officedocument.presentationml.notesSlide+xml"/>
  <Override PartName="/ppt/charts/chart177.xml" ContentType="application/vnd.openxmlformats-officedocument.drawingml.chart+xml"/>
  <Override PartName="/ppt/theme/themeOverride169.xml" ContentType="application/vnd.openxmlformats-officedocument.themeOverride+xml"/>
  <Override PartName="/ppt/notesSlides/notesSlide228.xml" ContentType="application/vnd.openxmlformats-officedocument.presentationml.notesSlide+xml"/>
  <Override PartName="/ppt/charts/chart178.xml" ContentType="application/vnd.openxmlformats-officedocument.drawingml.chart+xml"/>
  <Override PartName="/ppt/theme/themeOverride170.xml" ContentType="application/vnd.openxmlformats-officedocument.themeOverride+xml"/>
  <Override PartName="/ppt/notesSlides/notesSlide229.xml" ContentType="application/vnd.openxmlformats-officedocument.presentationml.notesSlide+xml"/>
  <Override PartName="/ppt/charts/chart179.xml" ContentType="application/vnd.openxmlformats-officedocument.drawingml.chart+xml"/>
  <Override PartName="/ppt/theme/themeOverride171.xml" ContentType="application/vnd.openxmlformats-officedocument.themeOverride+xml"/>
  <Override PartName="/ppt/notesSlides/notesSlide230.xml" ContentType="application/vnd.openxmlformats-officedocument.presentationml.notesSlide+xml"/>
  <Override PartName="/ppt/charts/chart180.xml" ContentType="application/vnd.openxmlformats-officedocument.drawingml.chart+xml"/>
  <Override PartName="/ppt/theme/themeOverride172.xml" ContentType="application/vnd.openxmlformats-officedocument.themeOverr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11">
  <p:sldMasterIdLst>
    <p:sldMasterId id="2147483648" r:id="rId4"/>
    <p:sldMasterId id="2147483660" r:id="rId5"/>
  </p:sldMasterIdLst>
  <p:notesMasterIdLst>
    <p:notesMasterId r:id="rId243"/>
  </p:notesMasterIdLst>
  <p:handoutMasterIdLst>
    <p:handoutMasterId r:id="rId244"/>
  </p:handoutMasterIdLst>
  <p:sldIdLst>
    <p:sldId id="259" r:id="rId6"/>
    <p:sldId id="262" r:id="rId7"/>
    <p:sldId id="271" r:id="rId8"/>
    <p:sldId id="398" r:id="rId9"/>
    <p:sldId id="273" r:id="rId10"/>
    <p:sldId id="399" r:id="rId11"/>
    <p:sldId id="274" r:id="rId12"/>
    <p:sldId id="275" r:id="rId13"/>
    <p:sldId id="400" r:id="rId14"/>
    <p:sldId id="276" r:id="rId15"/>
    <p:sldId id="421" r:id="rId16"/>
    <p:sldId id="422" r:id="rId17"/>
    <p:sldId id="423" r:id="rId18"/>
    <p:sldId id="428" r:id="rId19"/>
    <p:sldId id="424" r:id="rId20"/>
    <p:sldId id="425" r:id="rId21"/>
    <p:sldId id="426" r:id="rId22"/>
    <p:sldId id="401" r:id="rId23"/>
    <p:sldId id="277" r:id="rId24"/>
    <p:sldId id="278" r:id="rId25"/>
    <p:sldId id="402" r:id="rId26"/>
    <p:sldId id="279" r:id="rId27"/>
    <p:sldId id="429" r:id="rId28"/>
    <p:sldId id="430" r:id="rId29"/>
    <p:sldId id="434" r:id="rId30"/>
    <p:sldId id="281" r:id="rId31"/>
    <p:sldId id="431" r:id="rId32"/>
    <p:sldId id="282" r:id="rId33"/>
    <p:sldId id="283" r:id="rId34"/>
    <p:sldId id="432" r:id="rId35"/>
    <p:sldId id="433" r:id="rId36"/>
    <p:sldId id="284" r:id="rId37"/>
    <p:sldId id="403" r:id="rId38"/>
    <p:sldId id="285" r:id="rId39"/>
    <p:sldId id="404" r:id="rId40"/>
    <p:sldId id="436" r:id="rId41"/>
    <p:sldId id="437" r:id="rId42"/>
    <p:sldId id="286" r:id="rId43"/>
    <p:sldId id="287" r:id="rId44"/>
    <p:sldId id="438" r:id="rId45"/>
    <p:sldId id="288" r:id="rId46"/>
    <p:sldId id="439" r:id="rId47"/>
    <p:sldId id="289" r:id="rId48"/>
    <p:sldId id="291" r:id="rId49"/>
    <p:sldId id="440" r:id="rId50"/>
    <p:sldId id="441" r:id="rId51"/>
    <p:sldId id="292" r:id="rId52"/>
    <p:sldId id="405" r:id="rId53"/>
    <p:sldId id="442" r:id="rId54"/>
    <p:sldId id="443" r:id="rId55"/>
    <p:sldId id="444" r:id="rId56"/>
    <p:sldId id="445" r:id="rId57"/>
    <p:sldId id="293" r:id="rId58"/>
    <p:sldId id="406" r:id="rId59"/>
    <p:sldId id="294" r:id="rId60"/>
    <p:sldId id="295" r:id="rId61"/>
    <p:sldId id="296" r:id="rId62"/>
    <p:sldId id="297" r:id="rId63"/>
    <p:sldId id="298" r:id="rId64"/>
    <p:sldId id="299" r:id="rId65"/>
    <p:sldId id="301" r:id="rId66"/>
    <p:sldId id="302" r:id="rId67"/>
    <p:sldId id="303" r:id="rId68"/>
    <p:sldId id="304" r:id="rId69"/>
    <p:sldId id="407" r:id="rId70"/>
    <p:sldId id="305" r:id="rId71"/>
    <p:sldId id="446" r:id="rId72"/>
    <p:sldId id="447" r:id="rId73"/>
    <p:sldId id="448" r:id="rId74"/>
    <p:sldId id="306" r:id="rId75"/>
    <p:sldId id="307" r:id="rId76"/>
    <p:sldId id="308" r:id="rId77"/>
    <p:sldId id="310" r:id="rId78"/>
    <p:sldId id="311" r:id="rId79"/>
    <p:sldId id="313" r:id="rId80"/>
    <p:sldId id="314" r:id="rId81"/>
    <p:sldId id="408" r:id="rId82"/>
    <p:sldId id="449" r:id="rId83"/>
    <p:sldId id="450" r:id="rId84"/>
    <p:sldId id="315" r:id="rId85"/>
    <p:sldId id="316" r:id="rId86"/>
    <p:sldId id="317" r:id="rId87"/>
    <p:sldId id="318" r:id="rId88"/>
    <p:sldId id="319" r:id="rId89"/>
    <p:sldId id="320" r:id="rId90"/>
    <p:sldId id="321" r:id="rId91"/>
    <p:sldId id="322" r:id="rId92"/>
    <p:sldId id="451" r:id="rId93"/>
    <p:sldId id="452" r:id="rId94"/>
    <p:sldId id="455" r:id="rId95"/>
    <p:sldId id="453" r:id="rId96"/>
    <p:sldId id="323" r:id="rId97"/>
    <p:sldId id="324" r:id="rId98"/>
    <p:sldId id="325" r:id="rId99"/>
    <p:sldId id="327" r:id="rId100"/>
    <p:sldId id="328" r:id="rId101"/>
    <p:sldId id="330" r:id="rId102"/>
    <p:sldId id="331" r:id="rId103"/>
    <p:sldId id="335" r:id="rId104"/>
    <p:sldId id="336" r:id="rId105"/>
    <p:sldId id="410" r:id="rId106"/>
    <p:sldId id="411" r:id="rId107"/>
    <p:sldId id="412" r:id="rId108"/>
    <p:sldId id="337" r:id="rId109"/>
    <p:sldId id="338" r:id="rId110"/>
    <p:sldId id="339" r:id="rId111"/>
    <p:sldId id="340" r:id="rId112"/>
    <p:sldId id="341" r:id="rId113"/>
    <p:sldId id="342" r:id="rId114"/>
    <p:sldId id="343" r:id="rId115"/>
    <p:sldId id="344" r:id="rId116"/>
    <p:sldId id="413" r:id="rId117"/>
    <p:sldId id="345" r:id="rId118"/>
    <p:sldId id="346" r:id="rId119"/>
    <p:sldId id="414" r:id="rId120"/>
    <p:sldId id="415" r:id="rId121"/>
    <p:sldId id="347" r:id="rId122"/>
    <p:sldId id="348" r:id="rId123"/>
    <p:sldId id="350" r:id="rId124"/>
    <p:sldId id="351" r:id="rId125"/>
    <p:sldId id="353" r:id="rId126"/>
    <p:sldId id="354" r:id="rId127"/>
    <p:sldId id="355" r:id="rId128"/>
    <p:sldId id="356" r:id="rId129"/>
    <p:sldId id="357" r:id="rId130"/>
    <p:sldId id="358" r:id="rId131"/>
    <p:sldId id="359" r:id="rId132"/>
    <p:sldId id="360" r:id="rId133"/>
    <p:sldId id="361" r:id="rId134"/>
    <p:sldId id="362" r:id="rId135"/>
    <p:sldId id="363" r:id="rId136"/>
    <p:sldId id="370" r:id="rId137"/>
    <p:sldId id="371" r:id="rId138"/>
    <p:sldId id="372" r:id="rId139"/>
    <p:sldId id="373" r:id="rId140"/>
    <p:sldId id="374" r:id="rId141"/>
    <p:sldId id="375" r:id="rId142"/>
    <p:sldId id="376" r:id="rId143"/>
    <p:sldId id="377" r:id="rId144"/>
    <p:sldId id="378" r:id="rId145"/>
    <p:sldId id="380" r:id="rId146"/>
    <p:sldId id="381" r:id="rId147"/>
    <p:sldId id="382" r:id="rId148"/>
    <p:sldId id="383" r:id="rId149"/>
    <p:sldId id="384" r:id="rId150"/>
    <p:sldId id="385" r:id="rId151"/>
    <p:sldId id="386" r:id="rId152"/>
    <p:sldId id="387" r:id="rId153"/>
    <p:sldId id="388" r:id="rId154"/>
    <p:sldId id="420" r:id="rId155"/>
    <p:sldId id="389" r:id="rId156"/>
    <p:sldId id="390" r:id="rId157"/>
    <p:sldId id="456" r:id="rId158"/>
    <p:sldId id="457" r:id="rId159"/>
    <p:sldId id="458" r:id="rId160"/>
    <p:sldId id="459" r:id="rId161"/>
    <p:sldId id="460" r:id="rId162"/>
    <p:sldId id="461" r:id="rId163"/>
    <p:sldId id="462" r:id="rId164"/>
    <p:sldId id="463" r:id="rId165"/>
    <p:sldId id="464" r:id="rId166"/>
    <p:sldId id="465" r:id="rId167"/>
    <p:sldId id="466" r:id="rId168"/>
    <p:sldId id="467" r:id="rId169"/>
    <p:sldId id="468" r:id="rId170"/>
    <p:sldId id="469" r:id="rId171"/>
    <p:sldId id="470" r:id="rId172"/>
    <p:sldId id="471" r:id="rId173"/>
    <p:sldId id="472" r:id="rId174"/>
    <p:sldId id="473" r:id="rId175"/>
    <p:sldId id="474" r:id="rId176"/>
    <p:sldId id="475" r:id="rId177"/>
    <p:sldId id="476" r:id="rId178"/>
    <p:sldId id="477" r:id="rId179"/>
    <p:sldId id="478" r:id="rId180"/>
    <p:sldId id="479" r:id="rId181"/>
    <p:sldId id="480" r:id="rId182"/>
    <p:sldId id="481" r:id="rId183"/>
    <p:sldId id="482" r:id="rId184"/>
    <p:sldId id="483" r:id="rId185"/>
    <p:sldId id="484" r:id="rId186"/>
    <p:sldId id="485" r:id="rId187"/>
    <p:sldId id="486" r:id="rId188"/>
    <p:sldId id="487" r:id="rId189"/>
    <p:sldId id="488" r:id="rId190"/>
    <p:sldId id="489" r:id="rId191"/>
    <p:sldId id="490" r:id="rId192"/>
    <p:sldId id="491" r:id="rId193"/>
    <p:sldId id="492" r:id="rId194"/>
    <p:sldId id="493" r:id="rId195"/>
    <p:sldId id="494" r:id="rId196"/>
    <p:sldId id="495" r:id="rId197"/>
    <p:sldId id="496" r:id="rId198"/>
    <p:sldId id="497" r:id="rId199"/>
    <p:sldId id="498" r:id="rId200"/>
    <p:sldId id="499" r:id="rId201"/>
    <p:sldId id="500" r:id="rId202"/>
    <p:sldId id="501" r:id="rId203"/>
    <p:sldId id="502" r:id="rId204"/>
    <p:sldId id="503" r:id="rId205"/>
    <p:sldId id="504" r:id="rId206"/>
    <p:sldId id="505" r:id="rId207"/>
    <p:sldId id="506" r:id="rId208"/>
    <p:sldId id="507" r:id="rId209"/>
    <p:sldId id="508" r:id="rId210"/>
    <p:sldId id="509" r:id="rId211"/>
    <p:sldId id="510" r:id="rId212"/>
    <p:sldId id="511" r:id="rId213"/>
    <p:sldId id="512" r:id="rId214"/>
    <p:sldId id="513" r:id="rId215"/>
    <p:sldId id="514" r:id="rId216"/>
    <p:sldId id="515" r:id="rId217"/>
    <p:sldId id="516" r:id="rId218"/>
    <p:sldId id="517" r:id="rId219"/>
    <p:sldId id="518" r:id="rId220"/>
    <p:sldId id="519" r:id="rId221"/>
    <p:sldId id="520" r:id="rId222"/>
    <p:sldId id="521" r:id="rId223"/>
    <p:sldId id="522" r:id="rId224"/>
    <p:sldId id="523" r:id="rId225"/>
    <p:sldId id="524" r:id="rId226"/>
    <p:sldId id="525" r:id="rId227"/>
    <p:sldId id="526" r:id="rId228"/>
    <p:sldId id="527" r:id="rId229"/>
    <p:sldId id="528" r:id="rId230"/>
    <p:sldId id="529" r:id="rId231"/>
    <p:sldId id="530" r:id="rId232"/>
    <p:sldId id="531" r:id="rId233"/>
    <p:sldId id="532" r:id="rId234"/>
    <p:sldId id="533" r:id="rId235"/>
    <p:sldId id="534" r:id="rId236"/>
    <p:sldId id="535" r:id="rId237"/>
    <p:sldId id="536" r:id="rId238"/>
    <p:sldId id="537" r:id="rId239"/>
    <p:sldId id="538" r:id="rId240"/>
    <p:sldId id="539" r:id="rId241"/>
    <p:sldId id="540" r:id="rId2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10BC111-764B-43E1-BA3F-5B268FB96502}">
          <p14:sldIdLst>
            <p14:sldId id="259"/>
          </p14:sldIdLst>
        </p14:section>
        <p14:section name="Background and Introduction" id="{6E72239E-D579-4109-B5B1-A5768656B0A6}">
          <p14:sldIdLst>
            <p14:sldId id="262"/>
            <p14:sldId id="271"/>
            <p14:sldId id="398"/>
            <p14:sldId id="273"/>
            <p14:sldId id="399"/>
            <p14:sldId id="274"/>
          </p14:sldIdLst>
        </p14:section>
        <p14:section name="Portrait of American Healthcare" id="{1A959761-F71A-411C-AEEA-286F39E0907B}">
          <p14:sldIdLst>
            <p14:sldId id="275"/>
            <p14:sldId id="400"/>
            <p14:sldId id="276"/>
            <p14:sldId id="421"/>
            <p14:sldId id="422"/>
            <p14:sldId id="423"/>
            <p14:sldId id="428"/>
            <p14:sldId id="424"/>
            <p14:sldId id="425"/>
            <p14:sldId id="426"/>
            <p14:sldId id="401"/>
            <p14:sldId id="277"/>
            <p14:sldId id="278"/>
            <p14:sldId id="402"/>
            <p14:sldId id="279"/>
            <p14:sldId id="429"/>
            <p14:sldId id="430"/>
            <p14:sldId id="434"/>
            <p14:sldId id="281"/>
            <p14:sldId id="431"/>
            <p14:sldId id="282"/>
            <p14:sldId id="283"/>
            <p14:sldId id="432"/>
            <p14:sldId id="433"/>
            <p14:sldId id="284"/>
            <p14:sldId id="403"/>
            <p14:sldId id="285"/>
            <p14:sldId id="404"/>
            <p14:sldId id="436"/>
            <p14:sldId id="437"/>
            <p14:sldId id="286"/>
            <p14:sldId id="287"/>
            <p14:sldId id="438"/>
            <p14:sldId id="288"/>
            <p14:sldId id="439"/>
            <p14:sldId id="289"/>
            <p14:sldId id="291"/>
            <p14:sldId id="440"/>
            <p14:sldId id="441"/>
            <p14:sldId id="292"/>
            <p14:sldId id="405"/>
            <p14:sldId id="442"/>
            <p14:sldId id="443"/>
            <p14:sldId id="444"/>
            <p14:sldId id="445"/>
            <p14:sldId id="293"/>
            <p14:sldId id="406"/>
            <p14:sldId id="294"/>
            <p14:sldId id="295"/>
            <p14:sldId id="296"/>
            <p14:sldId id="297"/>
            <p14:sldId id="298"/>
            <p14:sldId id="299"/>
            <p14:sldId id="301"/>
            <p14:sldId id="302"/>
            <p14:sldId id="303"/>
            <p14:sldId id="304"/>
            <p14:sldId id="407"/>
            <p14:sldId id="305"/>
            <p14:sldId id="446"/>
            <p14:sldId id="447"/>
            <p14:sldId id="448"/>
            <p14:sldId id="306"/>
            <p14:sldId id="307"/>
            <p14:sldId id="308"/>
            <p14:sldId id="310"/>
            <p14:sldId id="311"/>
            <p14:sldId id="313"/>
            <p14:sldId id="314"/>
            <p14:sldId id="408"/>
            <p14:sldId id="449"/>
            <p14:sldId id="450"/>
          </p14:sldIdLst>
        </p14:section>
        <p14:section name="Overview of NHQDR Special Emphasis Topics" id="{951AD18F-F66B-4FF6-8DEC-CF855726C955}">
          <p14:sldIdLst>
            <p14:sldId id="315"/>
            <p14:sldId id="316"/>
            <p14:sldId id="317"/>
            <p14:sldId id="318"/>
            <p14:sldId id="319"/>
            <p14:sldId id="320"/>
            <p14:sldId id="321"/>
            <p14:sldId id="322"/>
            <p14:sldId id="451"/>
            <p14:sldId id="452"/>
            <p14:sldId id="455"/>
            <p14:sldId id="453"/>
            <p14:sldId id="323"/>
            <p14:sldId id="324"/>
            <p14:sldId id="325"/>
            <p14:sldId id="327"/>
            <p14:sldId id="328"/>
            <p14:sldId id="330"/>
            <p14:sldId id="331"/>
          </p14:sldIdLst>
        </p14:section>
        <p14:section name="Impact of COVID-19 on Population Health, 2020-2022" id="{C1E9CC2A-0FC0-46D4-A1DE-7ABB1BD81FB2}">
          <p14:sldIdLst>
            <p14:sldId id="335"/>
            <p14:sldId id="336"/>
            <p14:sldId id="410"/>
            <p14:sldId id="411"/>
            <p14:sldId id="412"/>
            <p14:sldId id="337"/>
            <p14:sldId id="338"/>
            <p14:sldId id="339"/>
            <p14:sldId id="340"/>
            <p14:sldId id="341"/>
            <p14:sldId id="342"/>
            <p14:sldId id="343"/>
            <p14:sldId id="344"/>
            <p14:sldId id="413"/>
            <p14:sldId id="345"/>
            <p14:sldId id="346"/>
            <p14:sldId id="414"/>
            <p14:sldId id="415"/>
            <p14:sldId id="347"/>
            <p14:sldId id="348"/>
            <p14:sldId id="350"/>
            <p14:sldId id="351"/>
            <p14:sldId id="353"/>
            <p14:sldId id="354"/>
            <p14:sldId id="355"/>
            <p14:sldId id="356"/>
            <p14:sldId id="357"/>
            <p14:sldId id="358"/>
            <p14:sldId id="359"/>
            <p14:sldId id="360"/>
            <p14:sldId id="361"/>
            <p14:sldId id="362"/>
            <p14:sldId id="363"/>
            <p14:sldId id="370"/>
            <p14:sldId id="371"/>
            <p14:sldId id="372"/>
            <p14:sldId id="373"/>
            <p14:sldId id="374"/>
          </p14:sldIdLst>
        </p14:section>
        <p14:section name="Impact of COVID-19 on Hospital Care" id="{377A6AB9-F8E3-49AC-8416-BA9DA53EDD71}">
          <p14:sldIdLst>
            <p14:sldId id="375"/>
            <p14:sldId id="376"/>
            <p14:sldId id="377"/>
            <p14:sldId id="378"/>
            <p14:sldId id="380"/>
            <p14:sldId id="381"/>
            <p14:sldId id="382"/>
            <p14:sldId id="383"/>
            <p14:sldId id="384"/>
            <p14:sldId id="385"/>
            <p14:sldId id="386"/>
            <p14:sldId id="387"/>
            <p14:sldId id="388"/>
            <p14:sldId id="420"/>
            <p14:sldId id="389"/>
            <p14:sldId id="390"/>
            <p14:sldId id="456"/>
            <p14:sldId id="457"/>
            <p14:sldId id="458"/>
            <p14:sldId id="459"/>
            <p14:sldId id="460"/>
            <p14:sldId id="461"/>
            <p14:sldId id="462"/>
            <p14:sldId id="463"/>
            <p14:sldId id="464"/>
            <p14:sldId id="465"/>
            <p14:sldId id="466"/>
          </p14:sldIdLst>
        </p14:section>
        <p14:section name="Impact of COVID-19 on Ambulatory Care" id="{19B3CC06-BF02-4232-89EF-709A619F501C}">
          <p14:sldIdLst>
            <p14:sldId id="467"/>
            <p14:sldId id="468"/>
            <p14:sldId id="469"/>
            <p14:sldId id="470"/>
            <p14:sldId id="471"/>
            <p14:sldId id="472"/>
            <p14:sldId id="473"/>
            <p14:sldId id="474"/>
            <p14:sldId id="475"/>
            <p14:sldId id="476"/>
            <p14:sldId id="477"/>
            <p14:sldId id="478"/>
            <p14:sldId id="479"/>
            <p14:sldId id="480"/>
            <p14:sldId id="481"/>
            <p14:sldId id="482"/>
            <p14:sldId id="483"/>
            <p14:sldId id="484"/>
            <p14:sldId id="485"/>
          </p14:sldIdLst>
        </p14:section>
        <p14:section name="Impact of COVID-19 on Nursing Homes" id="{3B222575-34CB-40ED-A2EC-08B35667AF8E}">
          <p14:sldIdLst>
            <p14:sldId id="486"/>
            <p14:sldId id="487"/>
            <p14:sldId id="488"/>
            <p14:sldId id="489"/>
            <p14:sldId id="490"/>
            <p14:sldId id="491"/>
            <p14:sldId id="492"/>
            <p14:sldId id="493"/>
            <p14:sldId id="494"/>
            <p14:sldId id="495"/>
            <p14:sldId id="496"/>
            <p14:sldId id="497"/>
            <p14:sldId id="498"/>
            <p14:sldId id="499"/>
            <p14:sldId id="500"/>
            <p14:sldId id="501"/>
            <p14:sldId id="502"/>
            <p14:sldId id="503"/>
            <p14:sldId id="504"/>
            <p14:sldId id="505"/>
            <p14:sldId id="506"/>
            <p14:sldId id="507"/>
            <p14:sldId id="508"/>
            <p14:sldId id="509"/>
            <p14:sldId id="510"/>
            <p14:sldId id="511"/>
            <p14:sldId id="512"/>
            <p14:sldId id="513"/>
            <p14:sldId id="514"/>
          </p14:sldIdLst>
        </p14:section>
        <p14:section name="Growth of Telehealthcare During the COVID-19 Pandemic" id="{A76419BE-B243-43E8-AA86-3540210229AD}">
          <p14:sldIdLst>
            <p14:sldId id="515"/>
            <p14:sldId id="516"/>
            <p14:sldId id="517"/>
            <p14:sldId id="518"/>
            <p14:sldId id="519"/>
            <p14:sldId id="520"/>
            <p14:sldId id="521"/>
            <p14:sldId id="522"/>
            <p14:sldId id="523"/>
            <p14:sldId id="524"/>
            <p14:sldId id="525"/>
            <p14:sldId id="526"/>
            <p14:sldId id="527"/>
            <p14:sldId id="528"/>
            <p14:sldId id="529"/>
            <p14:sldId id="530"/>
            <p14:sldId id="531"/>
            <p14:sldId id="532"/>
            <p14:sldId id="533"/>
            <p14:sldId id="534"/>
            <p14:sldId id="535"/>
            <p14:sldId id="536"/>
            <p14:sldId id="537"/>
            <p14:sldId id="538"/>
            <p14:sldId id="539"/>
            <p14:sldId id="54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B8"/>
    <a:srgbClr val="C55A11"/>
    <a:srgbClr val="A6A6A6"/>
    <a:srgbClr val="FFC72C"/>
    <a:srgbClr val="671E75"/>
    <a:srgbClr val="1F49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8788" autoAdjust="0"/>
    <p:restoredTop sz="68262" autoAdjust="0"/>
  </p:normalViewPr>
  <p:slideViewPr>
    <p:cSldViewPr>
      <p:cViewPr varScale="1">
        <p:scale>
          <a:sx n="74" d="100"/>
          <a:sy n="74" d="100"/>
        </p:scale>
        <p:origin x="1302" y="66"/>
      </p:cViewPr>
      <p:guideLst>
        <p:guide orient="horz" pos="2160"/>
        <p:guide pos="2880"/>
      </p:guideLst>
    </p:cSldViewPr>
  </p:slideViewPr>
  <p:outlineViewPr>
    <p:cViewPr>
      <p:scale>
        <a:sx n="33" d="100"/>
        <a:sy n="33" d="100"/>
      </p:scale>
      <p:origin x="0" y="-328378"/>
    </p:cViewPr>
  </p:outlineViewPr>
  <p:notesTextViewPr>
    <p:cViewPr>
      <p:scale>
        <a:sx n="100" d="100"/>
        <a:sy n="100" d="100"/>
      </p:scale>
      <p:origin x="0" y="-1320"/>
    </p:cViewPr>
  </p:notesTextViewPr>
  <p:sorterViewPr>
    <p:cViewPr>
      <p:scale>
        <a:sx n="100" d="100"/>
        <a:sy n="100" d="100"/>
      </p:scale>
      <p:origin x="0" y="-84010"/>
    </p:cViewPr>
  </p:sorterViewPr>
  <p:notesViewPr>
    <p:cSldViewPr>
      <p:cViewPr varScale="1">
        <p:scale>
          <a:sx n="84" d="100"/>
          <a:sy n="84" d="100"/>
        </p:scale>
        <p:origin x="297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slide" Target="slides/slide186.xml"/><Relationship Id="rId205" Type="http://schemas.openxmlformats.org/officeDocument/2006/relationships/slide" Target="slides/slide200.xml"/><Relationship Id="rId226" Type="http://schemas.openxmlformats.org/officeDocument/2006/relationships/slide" Target="slides/slide221.xml"/><Relationship Id="rId247" Type="http://schemas.openxmlformats.org/officeDocument/2006/relationships/theme" Target="theme/theme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2.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slide" Target="slides/slide176.xml"/><Relationship Id="rId216" Type="http://schemas.openxmlformats.org/officeDocument/2006/relationships/slide" Target="slides/slide211.xml"/><Relationship Id="rId237" Type="http://schemas.openxmlformats.org/officeDocument/2006/relationships/slide" Target="slides/slide232.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slide" Target="slides/slide187.xml"/><Relationship Id="rId206" Type="http://schemas.openxmlformats.org/officeDocument/2006/relationships/slide" Target="slides/slide201.xml"/><Relationship Id="rId227" Type="http://schemas.openxmlformats.org/officeDocument/2006/relationships/slide" Target="slides/slide222.xml"/><Relationship Id="rId248" Type="http://schemas.openxmlformats.org/officeDocument/2006/relationships/tableStyles" Target="tableStyles.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slide" Target="slides/slide161.xml"/><Relationship Id="rId182" Type="http://schemas.openxmlformats.org/officeDocument/2006/relationships/slide" Target="slides/slide177.xml"/><Relationship Id="rId187" Type="http://schemas.openxmlformats.org/officeDocument/2006/relationships/slide" Target="slides/slide182.xml"/><Relationship Id="rId217" Type="http://schemas.openxmlformats.org/officeDocument/2006/relationships/slide" Target="slides/slide212.xml"/><Relationship Id="rId1" Type="http://schemas.openxmlformats.org/officeDocument/2006/relationships/customXml" Target="../customXml/item1.xml"/><Relationship Id="rId6" Type="http://schemas.openxmlformats.org/officeDocument/2006/relationships/slide" Target="slides/slide1.xml"/><Relationship Id="rId212" Type="http://schemas.openxmlformats.org/officeDocument/2006/relationships/slide" Target="slides/slide207.xml"/><Relationship Id="rId233" Type="http://schemas.openxmlformats.org/officeDocument/2006/relationships/slide" Target="slides/slide228.xml"/><Relationship Id="rId238" Type="http://schemas.openxmlformats.org/officeDocument/2006/relationships/slide" Target="slides/slide233.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172" Type="http://schemas.openxmlformats.org/officeDocument/2006/relationships/slide" Target="slides/slide167.xml"/><Relationship Id="rId193" Type="http://schemas.openxmlformats.org/officeDocument/2006/relationships/slide" Target="slides/slide188.xml"/><Relationship Id="rId202" Type="http://schemas.openxmlformats.org/officeDocument/2006/relationships/slide" Target="slides/slide197.xml"/><Relationship Id="rId207" Type="http://schemas.openxmlformats.org/officeDocument/2006/relationships/slide" Target="slides/slide202.xml"/><Relationship Id="rId223" Type="http://schemas.openxmlformats.org/officeDocument/2006/relationships/slide" Target="slides/slide218.xml"/><Relationship Id="rId228" Type="http://schemas.openxmlformats.org/officeDocument/2006/relationships/slide" Target="slides/slide223.xml"/><Relationship Id="rId244" Type="http://schemas.openxmlformats.org/officeDocument/2006/relationships/handoutMaster" Target="handoutMasters/handoutMaster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slide" Target="slides/slide178.xml"/><Relationship Id="rId213" Type="http://schemas.openxmlformats.org/officeDocument/2006/relationships/slide" Target="slides/slide208.xml"/><Relationship Id="rId218" Type="http://schemas.openxmlformats.org/officeDocument/2006/relationships/slide" Target="slides/slide213.xml"/><Relationship Id="rId234" Type="http://schemas.openxmlformats.org/officeDocument/2006/relationships/slide" Target="slides/slide229.xml"/><Relationship Id="rId239" Type="http://schemas.openxmlformats.org/officeDocument/2006/relationships/slide" Target="slides/slide234.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199" Type="http://schemas.openxmlformats.org/officeDocument/2006/relationships/slide" Target="slides/slide194.xml"/><Relationship Id="rId203" Type="http://schemas.openxmlformats.org/officeDocument/2006/relationships/slide" Target="slides/slide198.xml"/><Relationship Id="rId208" Type="http://schemas.openxmlformats.org/officeDocument/2006/relationships/slide" Target="slides/slide203.xml"/><Relationship Id="rId229" Type="http://schemas.openxmlformats.org/officeDocument/2006/relationships/slide" Target="slides/slide224.xml"/><Relationship Id="rId19" Type="http://schemas.openxmlformats.org/officeDocument/2006/relationships/slide" Target="slides/slide14.xml"/><Relationship Id="rId224" Type="http://schemas.openxmlformats.org/officeDocument/2006/relationships/slide" Target="slides/slide219.xml"/><Relationship Id="rId240" Type="http://schemas.openxmlformats.org/officeDocument/2006/relationships/slide" Target="slides/slide235.xml"/><Relationship Id="rId245" Type="http://schemas.openxmlformats.org/officeDocument/2006/relationships/presProps" Target="presProps.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189" Type="http://schemas.openxmlformats.org/officeDocument/2006/relationships/slide" Target="slides/slide184.xml"/><Relationship Id="rId219" Type="http://schemas.openxmlformats.org/officeDocument/2006/relationships/slide" Target="slides/slide214.xml"/><Relationship Id="rId3" Type="http://schemas.openxmlformats.org/officeDocument/2006/relationships/customXml" Target="../customXml/item3.xml"/><Relationship Id="rId214" Type="http://schemas.openxmlformats.org/officeDocument/2006/relationships/slide" Target="slides/slide209.xml"/><Relationship Id="rId230" Type="http://schemas.openxmlformats.org/officeDocument/2006/relationships/slide" Target="slides/slide225.xml"/><Relationship Id="rId235" Type="http://schemas.openxmlformats.org/officeDocument/2006/relationships/slide" Target="slides/slide230.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slide" Target="slides/slide190.xml"/><Relationship Id="rId209" Type="http://schemas.openxmlformats.org/officeDocument/2006/relationships/slide" Target="slides/slide204.xml"/><Relationship Id="rId190" Type="http://schemas.openxmlformats.org/officeDocument/2006/relationships/slide" Target="slides/slide185.xml"/><Relationship Id="rId204" Type="http://schemas.openxmlformats.org/officeDocument/2006/relationships/slide" Target="slides/slide199.xml"/><Relationship Id="rId220" Type="http://schemas.openxmlformats.org/officeDocument/2006/relationships/slide" Target="slides/slide215.xml"/><Relationship Id="rId225" Type="http://schemas.openxmlformats.org/officeDocument/2006/relationships/slide" Target="slides/slide220.xml"/><Relationship Id="rId241" Type="http://schemas.openxmlformats.org/officeDocument/2006/relationships/slide" Target="slides/slide236.xml"/><Relationship Id="rId246"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slideMaster" Target="slideMasters/slideMaster1.xml"/><Relationship Id="rId9" Type="http://schemas.openxmlformats.org/officeDocument/2006/relationships/slide" Target="slides/slide4.xml"/><Relationship Id="rId180" Type="http://schemas.openxmlformats.org/officeDocument/2006/relationships/slide" Target="slides/slide175.xml"/><Relationship Id="rId210" Type="http://schemas.openxmlformats.org/officeDocument/2006/relationships/slide" Target="slides/slide205.xml"/><Relationship Id="rId215" Type="http://schemas.openxmlformats.org/officeDocument/2006/relationships/slide" Target="slides/slide210.xml"/><Relationship Id="rId236" Type="http://schemas.openxmlformats.org/officeDocument/2006/relationships/slide" Target="slides/slide231.xml"/><Relationship Id="rId26" Type="http://schemas.openxmlformats.org/officeDocument/2006/relationships/slide" Target="slides/slide21.xml"/><Relationship Id="rId231" Type="http://schemas.openxmlformats.org/officeDocument/2006/relationships/slide" Target="slides/slide226.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242" Type="http://schemas.openxmlformats.org/officeDocument/2006/relationships/slide" Target="slides/slide237.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slide" Target="slides/slide206.xml"/><Relationship Id="rId232" Type="http://schemas.openxmlformats.org/officeDocument/2006/relationships/slide" Target="slides/slide227.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201" Type="http://schemas.openxmlformats.org/officeDocument/2006/relationships/slide" Target="slides/slide196.xml"/><Relationship Id="rId222" Type="http://schemas.openxmlformats.org/officeDocument/2006/relationships/slide" Target="slides/slide217.xml"/><Relationship Id="rId24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10.xml"/></Relationships>
</file>

<file path=ppt/charts/_rels/chart100.xml.rels><?xml version="1.0" encoding="UTF-8" standalone="yes"?>
<Relationships xmlns="http://schemas.openxmlformats.org/package/2006/relationships"><Relationship Id="rId2" Type="http://schemas.openxmlformats.org/officeDocument/2006/relationships/package" Target="../embeddings/Microsoft_Excel_Worksheet89.xlsx"/><Relationship Id="rId1" Type="http://schemas.openxmlformats.org/officeDocument/2006/relationships/themeOverride" Target="../theme/themeOverride92.xml"/></Relationships>
</file>

<file path=ppt/charts/_rels/chart101.xml.rels><?xml version="1.0" encoding="UTF-8" standalone="yes"?>
<Relationships xmlns="http://schemas.openxmlformats.org/package/2006/relationships"><Relationship Id="rId2" Type="http://schemas.openxmlformats.org/officeDocument/2006/relationships/package" Target="../embeddings/Microsoft_Excel_Worksheet90.xlsx"/><Relationship Id="rId1" Type="http://schemas.openxmlformats.org/officeDocument/2006/relationships/themeOverride" Target="../theme/themeOverride93.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themeOverride" Target="../theme/themeOverride94.xml"/></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themeOverride" Target="../theme/themeOverride95.xml"/></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themeOverride" Target="../theme/themeOverride96.xml"/></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94.xlsx"/><Relationship Id="rId1" Type="http://schemas.openxmlformats.org/officeDocument/2006/relationships/themeOverride" Target="../theme/themeOverride97.xml"/></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95.xlsx"/><Relationship Id="rId1" Type="http://schemas.openxmlformats.org/officeDocument/2006/relationships/themeOverride" Target="../theme/themeOverride98.xml"/></Relationships>
</file>

<file path=ppt/charts/_rels/chart107.xml.rels><?xml version="1.0" encoding="UTF-8" standalone="yes"?>
<Relationships xmlns="http://schemas.openxmlformats.org/package/2006/relationships"><Relationship Id="rId2" Type="http://schemas.openxmlformats.org/officeDocument/2006/relationships/package" Target="../embeddings/Microsoft_Excel_Worksheet96.xlsx"/><Relationship Id="rId1" Type="http://schemas.openxmlformats.org/officeDocument/2006/relationships/themeOverride" Target="../theme/themeOverride99.xml"/></Relationships>
</file>

<file path=ppt/charts/_rels/chart108.xml.rels><?xml version="1.0" encoding="UTF-8" standalone="yes"?>
<Relationships xmlns="http://schemas.openxmlformats.org/package/2006/relationships"><Relationship Id="rId2" Type="http://schemas.openxmlformats.org/officeDocument/2006/relationships/package" Target="../embeddings/Microsoft_Excel_Worksheet97.xlsx"/><Relationship Id="rId1" Type="http://schemas.openxmlformats.org/officeDocument/2006/relationships/themeOverride" Target="../theme/themeOverride100.xml"/></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98.xlsx"/><Relationship Id="rId1" Type="http://schemas.openxmlformats.org/officeDocument/2006/relationships/themeOverride" Target="../theme/themeOverride101.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1.xml"/></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99.xlsx"/><Relationship Id="rId1" Type="http://schemas.openxmlformats.org/officeDocument/2006/relationships/themeOverride" Target="../theme/themeOverride102.xml"/></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00.xlsx"/><Relationship Id="rId1" Type="http://schemas.openxmlformats.org/officeDocument/2006/relationships/themeOverride" Target="../theme/themeOverride103.xml"/></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themeOverride" Target="../theme/themeOverride104.xml"/></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themeOverride" Target="../theme/themeOverride105.xml"/></Relationships>
</file>

<file path=ppt/charts/_rels/chart11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themeOverride" Target="../theme/themeOverride106.xml"/></Relationships>
</file>

<file path=ppt/charts/_rels/chart11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themeOverride" Target="../theme/themeOverride107.xml"/></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themeOverride" Target="../theme/themeOverride108.xml"/></Relationships>
</file>

<file path=ppt/charts/_rels/chart117.xml.rels><?xml version="1.0" encoding="UTF-8" standalone="yes"?>
<Relationships xmlns="http://schemas.openxmlformats.org/package/2006/relationships"><Relationship Id="rId2" Type="http://schemas.openxmlformats.org/officeDocument/2006/relationships/package" Target="../embeddings/Microsoft_Excel_Worksheet106.xlsx"/><Relationship Id="rId1" Type="http://schemas.openxmlformats.org/officeDocument/2006/relationships/themeOverride" Target="../theme/themeOverride109.xml"/></Relationships>
</file>

<file path=ppt/charts/_rels/chart118.xml.rels><?xml version="1.0" encoding="UTF-8" standalone="yes"?>
<Relationships xmlns="http://schemas.openxmlformats.org/package/2006/relationships"><Relationship Id="rId2" Type="http://schemas.openxmlformats.org/officeDocument/2006/relationships/package" Target="../embeddings/Microsoft_Excel_Worksheet107.xlsx"/><Relationship Id="rId1" Type="http://schemas.openxmlformats.org/officeDocument/2006/relationships/themeOverride" Target="../theme/themeOverride110.xml"/></Relationships>
</file>

<file path=ppt/charts/_rels/chart11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themeOverride" Target="../theme/themeOverride111.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2.xml"/></Relationships>
</file>

<file path=ppt/charts/_rels/chart12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themeOverride" Target="../theme/themeOverride112.xml"/></Relationships>
</file>

<file path=ppt/charts/_rels/chart12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themeOverride" Target="../theme/themeOverride113.xml"/></Relationships>
</file>

<file path=ppt/charts/_rels/chart12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themeOverride" Target="../theme/themeOverride114.xml"/></Relationships>
</file>

<file path=ppt/charts/_rels/chart12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themeOverride" Target="../theme/themeOverride115.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13.xlsx"/><Relationship Id="rId1" Type="http://schemas.openxmlformats.org/officeDocument/2006/relationships/themeOverride" Target="../theme/themeOverride116.xml"/></Relationships>
</file>

<file path=ppt/charts/_rels/chart125.xml.rels><?xml version="1.0" encoding="UTF-8" standalone="yes"?>
<Relationships xmlns="http://schemas.openxmlformats.org/package/2006/relationships"><Relationship Id="rId2" Type="http://schemas.openxmlformats.org/officeDocument/2006/relationships/package" Target="../embeddings/Microsoft_Excel_Worksheet114.xlsx"/><Relationship Id="rId1" Type="http://schemas.openxmlformats.org/officeDocument/2006/relationships/themeOverride" Target="../theme/themeOverride117.xml"/></Relationships>
</file>

<file path=ppt/charts/_rels/chart12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themeOverride" Target="../theme/themeOverride118.xml"/></Relationships>
</file>

<file path=ppt/charts/_rels/chart127.xml.rels><?xml version="1.0" encoding="UTF-8" standalone="yes"?>
<Relationships xmlns="http://schemas.openxmlformats.org/package/2006/relationships"><Relationship Id="rId2" Type="http://schemas.openxmlformats.org/officeDocument/2006/relationships/package" Target="../embeddings/Microsoft_Excel_Worksheet116.xlsx"/><Relationship Id="rId1" Type="http://schemas.openxmlformats.org/officeDocument/2006/relationships/themeOverride" Target="../theme/themeOverride119.xml"/></Relationships>
</file>

<file path=ppt/charts/_rels/chart128.xml.rels><?xml version="1.0" encoding="UTF-8" standalone="yes"?>
<Relationships xmlns="http://schemas.openxmlformats.org/package/2006/relationships"><Relationship Id="rId2" Type="http://schemas.openxmlformats.org/officeDocument/2006/relationships/package" Target="../embeddings/Microsoft_Excel_Worksheet117.xlsx"/><Relationship Id="rId1" Type="http://schemas.openxmlformats.org/officeDocument/2006/relationships/themeOverride" Target="../theme/themeOverride120.xml"/></Relationships>
</file>

<file path=ppt/charts/_rels/chart129.xml.rels><?xml version="1.0" encoding="UTF-8" standalone="yes"?>
<Relationships xmlns="http://schemas.openxmlformats.org/package/2006/relationships"><Relationship Id="rId2" Type="http://schemas.openxmlformats.org/officeDocument/2006/relationships/package" Target="../embeddings/Microsoft_Excel_Worksheet118.xlsx"/><Relationship Id="rId1" Type="http://schemas.openxmlformats.org/officeDocument/2006/relationships/themeOverride" Target="../theme/themeOverride121.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3.xml"/></Relationships>
</file>

<file path=ppt/charts/_rels/chart130.xml.rels><?xml version="1.0" encoding="UTF-8" standalone="yes"?>
<Relationships xmlns="http://schemas.openxmlformats.org/package/2006/relationships"><Relationship Id="rId2" Type="http://schemas.openxmlformats.org/officeDocument/2006/relationships/package" Target="../embeddings/Microsoft_Excel_Worksheet119.xlsx"/><Relationship Id="rId1" Type="http://schemas.openxmlformats.org/officeDocument/2006/relationships/themeOverride" Target="../theme/themeOverride122.xml"/></Relationships>
</file>

<file path=ppt/charts/_rels/chart131.xml.rels><?xml version="1.0" encoding="UTF-8" standalone="yes"?>
<Relationships xmlns="http://schemas.openxmlformats.org/package/2006/relationships"><Relationship Id="rId2" Type="http://schemas.openxmlformats.org/officeDocument/2006/relationships/package" Target="../embeddings/Microsoft_Excel_Worksheet120.xlsx"/><Relationship Id="rId1" Type="http://schemas.openxmlformats.org/officeDocument/2006/relationships/themeOverride" Target="../theme/themeOverride123.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21.xlsx"/><Relationship Id="rId1" Type="http://schemas.openxmlformats.org/officeDocument/2006/relationships/themeOverride" Target="../theme/themeOverride124.xml"/></Relationships>
</file>

<file path=ppt/charts/_rels/chart133.xml.rels><?xml version="1.0" encoding="UTF-8" standalone="yes"?>
<Relationships xmlns="http://schemas.openxmlformats.org/package/2006/relationships"><Relationship Id="rId2" Type="http://schemas.openxmlformats.org/officeDocument/2006/relationships/oleObject" Target="file:///\\pklnfs04\sharedir\NHD%20Report\2023%20Report\2023%20Cycle%20Highlights\6%20-%20Special%20Emphasis%20Topics\Cecilia\Nursing%20Home\CDC%20data\CDC%20Case%20and%20Death%2005202023.xlsx" TargetMode="External"/><Relationship Id="rId1" Type="http://schemas.openxmlformats.org/officeDocument/2006/relationships/themeOverride" Target="../theme/themeOverride125.xml"/></Relationships>
</file>

<file path=ppt/charts/_rels/chart134.xml.rels><?xml version="1.0" encoding="UTF-8" standalone="yes"?>
<Relationships xmlns="http://schemas.openxmlformats.org/package/2006/relationships"><Relationship Id="rId2" Type="http://schemas.openxmlformats.org/officeDocument/2006/relationships/oleObject" Target="file:///\\pklnfs04\sharedir\NHD%20Report\2023%20Report\2023%20Cycle%20Highlights\6%20-%20Special%20Emphasis%20Topics\Cecilia\Nursing%20Home\CDC%20data\CDC%20Case%20and%20Death%2005202023.xlsx" TargetMode="External"/><Relationship Id="rId1" Type="http://schemas.openxmlformats.org/officeDocument/2006/relationships/themeOverride" Target="../theme/themeOverride126.xml"/></Relationships>
</file>

<file path=ppt/charts/_rels/chart135.xml.rels><?xml version="1.0" encoding="UTF-8" standalone="yes"?>
<Relationships xmlns="http://schemas.openxmlformats.org/package/2006/relationships"><Relationship Id="rId2" Type="http://schemas.openxmlformats.org/officeDocument/2006/relationships/package" Target="../embeddings/Microsoft_Excel_Worksheet122.xlsx"/><Relationship Id="rId1" Type="http://schemas.openxmlformats.org/officeDocument/2006/relationships/themeOverride" Target="../theme/themeOverride127.xml"/></Relationships>
</file>

<file path=ppt/charts/_rels/chart136.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themeOverride" Target="../theme/themeOverride128.xml"/></Relationships>
</file>

<file path=ppt/charts/_rels/chart137.xml.rels><?xml version="1.0" encoding="UTF-8" standalone="yes"?>
<Relationships xmlns="http://schemas.openxmlformats.org/package/2006/relationships"><Relationship Id="rId2" Type="http://schemas.openxmlformats.org/officeDocument/2006/relationships/package" Target="../embeddings/Microsoft_Excel_Worksheet124.xlsx"/><Relationship Id="rId1" Type="http://schemas.openxmlformats.org/officeDocument/2006/relationships/themeOverride" Target="../theme/themeOverride129.xml"/></Relationships>
</file>

<file path=ppt/charts/_rels/chart138.xml.rels><?xml version="1.0" encoding="UTF-8" standalone="yes"?>
<Relationships xmlns="http://schemas.openxmlformats.org/package/2006/relationships"><Relationship Id="rId2" Type="http://schemas.openxmlformats.org/officeDocument/2006/relationships/package" Target="../embeddings/Microsoft_Excel_Worksheet125.xlsx"/><Relationship Id="rId1" Type="http://schemas.openxmlformats.org/officeDocument/2006/relationships/themeOverride" Target="../theme/themeOverride130.xml"/></Relationships>
</file>

<file path=ppt/charts/_rels/chart139.xml.rels><?xml version="1.0" encoding="UTF-8" standalone="yes"?>
<Relationships xmlns="http://schemas.openxmlformats.org/package/2006/relationships"><Relationship Id="rId2" Type="http://schemas.openxmlformats.org/officeDocument/2006/relationships/package" Target="../embeddings/Microsoft_Excel_Worksheet126.xlsx"/><Relationship Id="rId1" Type="http://schemas.openxmlformats.org/officeDocument/2006/relationships/themeOverride" Target="../theme/themeOverride131.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14.xml"/></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27.xlsx"/><Relationship Id="rId1" Type="http://schemas.openxmlformats.org/officeDocument/2006/relationships/themeOverride" Target="../theme/themeOverride132.xml"/></Relationships>
</file>

<file path=ppt/charts/_rels/chart141.xml.rels><?xml version="1.0" encoding="UTF-8" standalone="yes"?>
<Relationships xmlns="http://schemas.openxmlformats.org/package/2006/relationships"><Relationship Id="rId2" Type="http://schemas.openxmlformats.org/officeDocument/2006/relationships/package" Target="../embeddings/Microsoft_Excel_Worksheet128.xlsx"/><Relationship Id="rId1" Type="http://schemas.openxmlformats.org/officeDocument/2006/relationships/themeOverride" Target="../theme/themeOverride133.xml"/></Relationships>
</file>

<file path=ppt/charts/_rels/chart142.xml.rels><?xml version="1.0" encoding="UTF-8" standalone="yes"?>
<Relationships xmlns="http://schemas.openxmlformats.org/package/2006/relationships"><Relationship Id="rId2" Type="http://schemas.openxmlformats.org/officeDocument/2006/relationships/package" Target="../embeddings/Microsoft_Excel_Worksheet129.xlsx"/><Relationship Id="rId1" Type="http://schemas.openxmlformats.org/officeDocument/2006/relationships/themeOverride" Target="../theme/themeOverride134.xml"/></Relationships>
</file>

<file path=ppt/charts/_rels/chart143.xml.rels><?xml version="1.0" encoding="UTF-8" standalone="yes"?>
<Relationships xmlns="http://schemas.openxmlformats.org/package/2006/relationships"><Relationship Id="rId2" Type="http://schemas.openxmlformats.org/officeDocument/2006/relationships/package" Target="../embeddings/Microsoft_Excel_Worksheet130.xlsx"/><Relationship Id="rId1" Type="http://schemas.openxmlformats.org/officeDocument/2006/relationships/themeOverride" Target="../theme/themeOverride135.xml"/></Relationships>
</file>

<file path=ppt/charts/_rels/chart144.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themeOverride" Target="../theme/themeOverride136.xml"/></Relationships>
</file>

<file path=ppt/charts/_rels/chart145.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132.xlsx"/><Relationship Id="rId1" Type="http://schemas.openxmlformats.org/officeDocument/2006/relationships/themeOverride" Target="../theme/themeOverride137.xml"/></Relationships>
</file>

<file path=ppt/charts/_rels/chart146.xml.rels><?xml version="1.0" encoding="UTF-8" standalone="yes"?>
<Relationships xmlns="http://schemas.openxmlformats.org/package/2006/relationships"><Relationship Id="rId2" Type="http://schemas.openxmlformats.org/officeDocument/2006/relationships/package" Target="../embeddings/Microsoft_Excel_Worksheet133.xlsx"/><Relationship Id="rId1" Type="http://schemas.openxmlformats.org/officeDocument/2006/relationships/themeOverride" Target="../theme/themeOverride138.xml"/></Relationships>
</file>

<file path=ppt/charts/_rels/chart147.xml.rels><?xml version="1.0" encoding="UTF-8" standalone="yes"?>
<Relationships xmlns="http://schemas.openxmlformats.org/package/2006/relationships"><Relationship Id="rId2" Type="http://schemas.openxmlformats.org/officeDocument/2006/relationships/package" Target="../embeddings/Microsoft_Excel_Worksheet134.xlsx"/><Relationship Id="rId1" Type="http://schemas.openxmlformats.org/officeDocument/2006/relationships/themeOverride" Target="../theme/themeOverride139.xml"/></Relationships>
</file>

<file path=ppt/charts/_rels/chart148.xml.rels><?xml version="1.0" encoding="UTF-8" standalone="yes"?>
<Relationships xmlns="http://schemas.openxmlformats.org/package/2006/relationships"><Relationship Id="rId2" Type="http://schemas.openxmlformats.org/officeDocument/2006/relationships/package" Target="../embeddings/Microsoft_Excel_Worksheet135.xlsx"/><Relationship Id="rId1" Type="http://schemas.openxmlformats.org/officeDocument/2006/relationships/themeOverride" Target="../theme/themeOverride140.xml"/></Relationships>
</file>

<file path=ppt/charts/_rels/chart149.xml.rels><?xml version="1.0" encoding="UTF-8" standalone="yes"?>
<Relationships xmlns="http://schemas.openxmlformats.org/package/2006/relationships"><Relationship Id="rId2" Type="http://schemas.openxmlformats.org/officeDocument/2006/relationships/package" Target="../embeddings/Microsoft_Excel_Worksheet136.xlsx"/><Relationship Id="rId1" Type="http://schemas.openxmlformats.org/officeDocument/2006/relationships/themeOverride" Target="../theme/themeOverride141.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15.xml"/></Relationships>
</file>

<file path=ppt/charts/_rels/chart150.xml.rels><?xml version="1.0" encoding="UTF-8" standalone="yes"?>
<Relationships xmlns="http://schemas.openxmlformats.org/package/2006/relationships"><Relationship Id="rId2" Type="http://schemas.openxmlformats.org/officeDocument/2006/relationships/package" Target="../embeddings/Microsoft_Excel_Worksheet137.xlsx"/><Relationship Id="rId1" Type="http://schemas.openxmlformats.org/officeDocument/2006/relationships/themeOverride" Target="../theme/themeOverride142.xml"/></Relationships>
</file>

<file path=ppt/charts/_rels/chart151.xml.rels><?xml version="1.0" encoding="UTF-8" standalone="yes"?>
<Relationships xmlns="http://schemas.openxmlformats.org/package/2006/relationships"><Relationship Id="rId2" Type="http://schemas.openxmlformats.org/officeDocument/2006/relationships/package" Target="../embeddings/Microsoft_Excel_Worksheet138.xlsx"/><Relationship Id="rId1" Type="http://schemas.openxmlformats.org/officeDocument/2006/relationships/themeOverride" Target="../theme/themeOverride143.xml"/></Relationships>
</file>

<file path=ppt/charts/_rels/chart152.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themeOverride" Target="../theme/themeOverride144.xml"/></Relationships>
</file>

<file path=ppt/charts/_rels/chart153.xml.rels><?xml version="1.0" encoding="UTF-8" standalone="yes"?>
<Relationships xmlns="http://schemas.openxmlformats.org/package/2006/relationships"><Relationship Id="rId2" Type="http://schemas.openxmlformats.org/officeDocument/2006/relationships/package" Target="../embeddings/Microsoft_Excel_Worksheet140.xlsx"/><Relationship Id="rId1" Type="http://schemas.openxmlformats.org/officeDocument/2006/relationships/themeOverride" Target="../theme/themeOverride145.xml"/></Relationships>
</file>

<file path=ppt/charts/_rels/chart154.xml.rels><?xml version="1.0" encoding="UTF-8" standalone="yes"?>
<Relationships xmlns="http://schemas.openxmlformats.org/package/2006/relationships"><Relationship Id="rId2" Type="http://schemas.openxmlformats.org/officeDocument/2006/relationships/package" Target="../embeddings/Microsoft_Excel_Worksheet141.xlsx"/><Relationship Id="rId1" Type="http://schemas.openxmlformats.org/officeDocument/2006/relationships/themeOverride" Target="../theme/themeOverride146.xml"/></Relationships>
</file>

<file path=ppt/charts/_rels/chart155.xml.rels><?xml version="1.0" encoding="UTF-8" standalone="yes"?>
<Relationships xmlns="http://schemas.openxmlformats.org/package/2006/relationships"><Relationship Id="rId2" Type="http://schemas.openxmlformats.org/officeDocument/2006/relationships/package" Target="../embeddings/Microsoft_Excel_Worksheet142.xlsx"/><Relationship Id="rId1" Type="http://schemas.openxmlformats.org/officeDocument/2006/relationships/themeOverride" Target="../theme/themeOverride147.xml"/></Relationships>
</file>

<file path=ppt/charts/_rels/chart156.xml.rels><?xml version="1.0" encoding="UTF-8" standalone="yes"?>
<Relationships xmlns="http://schemas.openxmlformats.org/package/2006/relationships"><Relationship Id="rId2" Type="http://schemas.openxmlformats.org/officeDocument/2006/relationships/package" Target="../embeddings/Microsoft_Excel_Worksheet143.xlsx"/><Relationship Id="rId1" Type="http://schemas.openxmlformats.org/officeDocument/2006/relationships/themeOverride" Target="../theme/themeOverride148.xml"/></Relationships>
</file>

<file path=ppt/charts/_rels/chart157.xml.rels><?xml version="1.0" encoding="UTF-8" standalone="yes"?>
<Relationships xmlns="http://schemas.openxmlformats.org/package/2006/relationships"><Relationship Id="rId2" Type="http://schemas.openxmlformats.org/officeDocument/2006/relationships/package" Target="../embeddings/Microsoft_Excel_Worksheet144.xlsx"/><Relationship Id="rId1" Type="http://schemas.openxmlformats.org/officeDocument/2006/relationships/themeOverride" Target="../theme/themeOverride149.xml"/></Relationships>
</file>

<file path=ppt/charts/_rels/chart158.xml.rels><?xml version="1.0" encoding="UTF-8" standalone="yes"?>
<Relationships xmlns="http://schemas.openxmlformats.org/package/2006/relationships"><Relationship Id="rId2" Type="http://schemas.openxmlformats.org/officeDocument/2006/relationships/package" Target="../embeddings/Microsoft_Excel_Worksheet145.xlsx"/><Relationship Id="rId1" Type="http://schemas.openxmlformats.org/officeDocument/2006/relationships/themeOverride" Target="../theme/themeOverride150.xml"/></Relationships>
</file>

<file path=ppt/charts/_rels/chart159.xml.rels><?xml version="1.0" encoding="UTF-8" standalone="yes"?>
<Relationships xmlns="http://schemas.openxmlformats.org/package/2006/relationships"><Relationship Id="rId2" Type="http://schemas.openxmlformats.org/officeDocument/2006/relationships/package" Target="../embeddings/Microsoft_Excel_Worksheet146.xlsx"/><Relationship Id="rId1" Type="http://schemas.openxmlformats.org/officeDocument/2006/relationships/themeOverride" Target="../theme/themeOverride151.xml"/></Relationships>
</file>

<file path=ppt/charts/_rels/chart16.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5.xlsx"/><Relationship Id="rId1" Type="http://schemas.openxmlformats.org/officeDocument/2006/relationships/themeOverride" Target="../theme/themeOverride16.xml"/></Relationships>
</file>

<file path=ppt/charts/_rels/chart160.xml.rels><?xml version="1.0" encoding="UTF-8" standalone="yes"?>
<Relationships xmlns="http://schemas.openxmlformats.org/package/2006/relationships"><Relationship Id="rId2" Type="http://schemas.openxmlformats.org/officeDocument/2006/relationships/package" Target="../embeddings/Microsoft_Excel_Worksheet147.xlsx"/><Relationship Id="rId1" Type="http://schemas.openxmlformats.org/officeDocument/2006/relationships/themeOverride" Target="../theme/themeOverride152.xml"/></Relationships>
</file>

<file path=ppt/charts/_rels/chart161.xml.rels><?xml version="1.0" encoding="UTF-8" standalone="yes"?>
<Relationships xmlns="http://schemas.openxmlformats.org/package/2006/relationships"><Relationship Id="rId2" Type="http://schemas.openxmlformats.org/officeDocument/2006/relationships/package" Target="../embeddings/Microsoft_Excel_Worksheet148.xlsx"/><Relationship Id="rId1" Type="http://schemas.openxmlformats.org/officeDocument/2006/relationships/themeOverride" Target="../theme/themeOverride153.xml"/></Relationships>
</file>

<file path=ppt/charts/_rels/chart162.xml.rels><?xml version="1.0" encoding="UTF-8" standalone="yes"?>
<Relationships xmlns="http://schemas.openxmlformats.org/package/2006/relationships"><Relationship Id="rId2" Type="http://schemas.openxmlformats.org/officeDocument/2006/relationships/package" Target="../embeddings/Microsoft_Excel_Worksheet149.xlsx"/><Relationship Id="rId1" Type="http://schemas.openxmlformats.org/officeDocument/2006/relationships/themeOverride" Target="../theme/themeOverride154.xml"/></Relationships>
</file>

<file path=ppt/charts/_rels/chart163.xml.rels><?xml version="1.0" encoding="UTF-8" standalone="yes"?>
<Relationships xmlns="http://schemas.openxmlformats.org/package/2006/relationships"><Relationship Id="rId2" Type="http://schemas.openxmlformats.org/officeDocument/2006/relationships/package" Target="../embeddings/Microsoft_Excel_Worksheet150.xlsx"/><Relationship Id="rId1" Type="http://schemas.openxmlformats.org/officeDocument/2006/relationships/themeOverride" Target="../theme/themeOverride155.xml"/></Relationships>
</file>

<file path=ppt/charts/_rels/chart164.xml.rels><?xml version="1.0" encoding="UTF-8" standalone="yes"?>
<Relationships xmlns="http://schemas.openxmlformats.org/package/2006/relationships"><Relationship Id="rId2" Type="http://schemas.openxmlformats.org/officeDocument/2006/relationships/package" Target="../embeddings/Microsoft_Excel_Worksheet151.xlsx"/><Relationship Id="rId1" Type="http://schemas.openxmlformats.org/officeDocument/2006/relationships/themeOverride" Target="../theme/themeOverride156.xml"/></Relationships>
</file>

<file path=ppt/charts/_rels/chart165.xml.rels><?xml version="1.0" encoding="UTF-8" standalone="yes"?>
<Relationships xmlns="http://schemas.openxmlformats.org/package/2006/relationships"><Relationship Id="rId2" Type="http://schemas.openxmlformats.org/officeDocument/2006/relationships/package" Target="../embeddings/Microsoft_Excel_Worksheet152.xlsx"/><Relationship Id="rId1" Type="http://schemas.openxmlformats.org/officeDocument/2006/relationships/themeOverride" Target="../theme/themeOverride157.xml"/></Relationships>
</file>

<file path=ppt/charts/_rels/chart166.xml.rels><?xml version="1.0" encoding="UTF-8" standalone="yes"?>
<Relationships xmlns="http://schemas.openxmlformats.org/package/2006/relationships"><Relationship Id="rId2" Type="http://schemas.openxmlformats.org/officeDocument/2006/relationships/package" Target="../embeddings/Microsoft_Excel_Worksheet153.xlsx"/><Relationship Id="rId1" Type="http://schemas.openxmlformats.org/officeDocument/2006/relationships/themeOverride" Target="../theme/themeOverride158.xml"/></Relationships>
</file>

<file path=ppt/charts/_rels/chart167.xml.rels><?xml version="1.0" encoding="UTF-8" standalone="yes"?>
<Relationships xmlns="http://schemas.openxmlformats.org/package/2006/relationships"><Relationship Id="rId2" Type="http://schemas.openxmlformats.org/officeDocument/2006/relationships/package" Target="../embeddings/Microsoft_Excel_Worksheet154.xlsx"/><Relationship Id="rId1" Type="http://schemas.openxmlformats.org/officeDocument/2006/relationships/themeOverride" Target="../theme/themeOverride159.xml"/></Relationships>
</file>

<file path=ppt/charts/_rels/chart168.xml.rels><?xml version="1.0" encoding="UTF-8" standalone="yes"?>
<Relationships xmlns="http://schemas.openxmlformats.org/package/2006/relationships"><Relationship Id="rId2" Type="http://schemas.openxmlformats.org/officeDocument/2006/relationships/package" Target="../embeddings/Microsoft_Excel_Worksheet155.xlsx"/><Relationship Id="rId1" Type="http://schemas.openxmlformats.org/officeDocument/2006/relationships/themeOverride" Target="../theme/themeOverride160.xml"/></Relationships>
</file>

<file path=ppt/charts/_rels/chart169.xml.rels><?xml version="1.0" encoding="UTF-8" standalone="yes"?>
<Relationships xmlns="http://schemas.openxmlformats.org/package/2006/relationships"><Relationship Id="rId2" Type="http://schemas.openxmlformats.org/officeDocument/2006/relationships/package" Target="../embeddings/Microsoft_Excel_Worksheet156.xlsx"/><Relationship Id="rId1" Type="http://schemas.openxmlformats.org/officeDocument/2006/relationships/themeOverride" Target="../theme/themeOverride161.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themeOverride" Target="../theme/themeOverride17.xml"/></Relationships>
</file>

<file path=ppt/charts/_rels/chart170.xml.rels><?xml version="1.0" encoding="UTF-8" standalone="yes"?>
<Relationships xmlns="http://schemas.openxmlformats.org/package/2006/relationships"><Relationship Id="rId2" Type="http://schemas.openxmlformats.org/officeDocument/2006/relationships/package" Target="../embeddings/Microsoft_Excel_Worksheet157.xlsx"/><Relationship Id="rId1" Type="http://schemas.openxmlformats.org/officeDocument/2006/relationships/themeOverride" Target="../theme/themeOverride162.xml"/></Relationships>
</file>

<file path=ppt/charts/_rels/chart171.xml.rels><?xml version="1.0" encoding="UTF-8" standalone="yes"?>
<Relationships xmlns="http://schemas.openxmlformats.org/package/2006/relationships"><Relationship Id="rId2" Type="http://schemas.openxmlformats.org/officeDocument/2006/relationships/package" Target="../embeddings/Microsoft_Excel_Worksheet158.xlsx"/><Relationship Id="rId1" Type="http://schemas.openxmlformats.org/officeDocument/2006/relationships/themeOverride" Target="../theme/themeOverride163.xml"/></Relationships>
</file>

<file path=ppt/charts/_rels/chart172.xml.rels><?xml version="1.0" encoding="UTF-8" standalone="yes"?>
<Relationships xmlns="http://schemas.openxmlformats.org/package/2006/relationships"><Relationship Id="rId2" Type="http://schemas.openxmlformats.org/officeDocument/2006/relationships/package" Target="../embeddings/Microsoft_Excel_Worksheet159.xlsx"/><Relationship Id="rId1" Type="http://schemas.openxmlformats.org/officeDocument/2006/relationships/themeOverride" Target="../theme/themeOverride164.xml"/></Relationships>
</file>

<file path=ppt/charts/_rels/chart173.xml.rels><?xml version="1.0" encoding="UTF-8" standalone="yes"?>
<Relationships xmlns="http://schemas.openxmlformats.org/package/2006/relationships"><Relationship Id="rId2" Type="http://schemas.openxmlformats.org/officeDocument/2006/relationships/package" Target="../embeddings/Microsoft_Excel_Worksheet160.xlsx"/><Relationship Id="rId1" Type="http://schemas.openxmlformats.org/officeDocument/2006/relationships/themeOverride" Target="../theme/themeOverride165.xml"/></Relationships>
</file>

<file path=ppt/charts/_rels/chart174.xml.rels><?xml version="1.0" encoding="UTF-8" standalone="yes"?>
<Relationships xmlns="http://schemas.openxmlformats.org/package/2006/relationships"><Relationship Id="rId2" Type="http://schemas.openxmlformats.org/officeDocument/2006/relationships/package" Target="../embeddings/Microsoft_Excel_Worksheet161.xlsx"/><Relationship Id="rId1" Type="http://schemas.openxmlformats.org/officeDocument/2006/relationships/themeOverride" Target="../theme/themeOverride166.xml"/></Relationships>
</file>

<file path=ppt/charts/_rels/chart175.xml.rels><?xml version="1.0" encoding="UTF-8" standalone="yes"?>
<Relationships xmlns="http://schemas.openxmlformats.org/package/2006/relationships"><Relationship Id="rId2" Type="http://schemas.openxmlformats.org/officeDocument/2006/relationships/package" Target="../embeddings/Microsoft_Excel_Worksheet162.xlsx"/><Relationship Id="rId1" Type="http://schemas.openxmlformats.org/officeDocument/2006/relationships/themeOverride" Target="../theme/themeOverride167.xml"/></Relationships>
</file>

<file path=ppt/charts/_rels/chart176.xml.rels><?xml version="1.0" encoding="UTF-8" standalone="yes"?>
<Relationships xmlns="http://schemas.openxmlformats.org/package/2006/relationships"><Relationship Id="rId2" Type="http://schemas.openxmlformats.org/officeDocument/2006/relationships/package" Target="../embeddings/Microsoft_Excel_Worksheet163.xlsx"/><Relationship Id="rId1" Type="http://schemas.openxmlformats.org/officeDocument/2006/relationships/themeOverride" Target="../theme/themeOverride168.xml"/></Relationships>
</file>

<file path=ppt/charts/_rels/chart177.xml.rels><?xml version="1.0" encoding="UTF-8" standalone="yes"?>
<Relationships xmlns="http://schemas.openxmlformats.org/package/2006/relationships"><Relationship Id="rId2" Type="http://schemas.openxmlformats.org/officeDocument/2006/relationships/package" Target="../embeddings/Microsoft_Excel_Worksheet164.xlsx"/><Relationship Id="rId1" Type="http://schemas.openxmlformats.org/officeDocument/2006/relationships/themeOverride" Target="../theme/themeOverride169.xml"/></Relationships>
</file>

<file path=ppt/charts/_rels/chart178.xml.rels><?xml version="1.0" encoding="UTF-8" standalone="yes"?>
<Relationships xmlns="http://schemas.openxmlformats.org/package/2006/relationships"><Relationship Id="rId2" Type="http://schemas.openxmlformats.org/officeDocument/2006/relationships/package" Target="../embeddings/Microsoft_Excel_Worksheet165.xlsx"/><Relationship Id="rId1" Type="http://schemas.openxmlformats.org/officeDocument/2006/relationships/themeOverride" Target="../theme/themeOverride170.xml"/></Relationships>
</file>

<file path=ppt/charts/_rels/chart179.xml.rels><?xml version="1.0" encoding="UTF-8" standalone="yes"?>
<Relationships xmlns="http://schemas.openxmlformats.org/package/2006/relationships"><Relationship Id="rId2" Type="http://schemas.openxmlformats.org/officeDocument/2006/relationships/package" Target="../embeddings/Microsoft_Excel_Worksheet166.xlsx"/><Relationship Id="rId1" Type="http://schemas.openxmlformats.org/officeDocument/2006/relationships/themeOverride" Target="../theme/themeOverride171.xml"/></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themeOverride" Target="../theme/themeOverride18.xml"/></Relationships>
</file>

<file path=ppt/charts/_rels/chart180.xml.rels><?xml version="1.0" encoding="UTF-8" standalone="yes"?>
<Relationships xmlns="http://schemas.openxmlformats.org/package/2006/relationships"><Relationship Id="rId2" Type="http://schemas.openxmlformats.org/officeDocument/2006/relationships/package" Target="../embeddings/Microsoft_Excel_Worksheet167.xlsx"/><Relationship Id="rId1" Type="http://schemas.openxmlformats.org/officeDocument/2006/relationships/themeOverride" Target="../theme/themeOverride172.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themeOverride" Target="../theme/themeOverride19.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themeOverride" Target="../theme/themeOverride20.xml"/></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romsai.boonyasai\Downloads\ACSST5Y2020.S1701-2022-07-01T204215.xlsx" TargetMode="External"/></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themeOverride" Target="../theme/themeOverride22.xml"/></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romsai.boonyasai\OneDrive%20-%20HHS%20Office%20of%20the%20Secretary\Documents\QDR\R&amp;D\Structure-Workforce\Census_ACS\Health%20occupations%20by%20race%20ethnicity_2023%20NHQDR_revised.xlsx" TargetMode="External"/></Relationships>
</file>

<file path=ppt/charts/_rels/chart24.xml.rels><?xml version="1.0" encoding="UTF-8" standalone="yes"?>
<Relationships xmlns="http://schemas.openxmlformats.org/package/2006/relationships"><Relationship Id="rId3" Type="http://schemas.openxmlformats.org/officeDocument/2006/relationships/oleObject" Target="file:///C:\Users\romsai.boonyasai\OneDrive%20-%20HHS%20Office%20of%20the%20Secretary\Documents\QDR\R&amp;D\Structure-Workforce\Census_ACS\Health%20occupations%20by%20race%20ethnicity_2023%20NHQDR_revised.xlsx" TargetMode="External"/><Relationship Id="rId2" Type="http://schemas.microsoft.com/office/2011/relationships/chartColorStyle" Target="colors3.xml"/><Relationship Id="rId1" Type="http://schemas.microsoft.com/office/2011/relationships/chartStyle" Target="style3.xml"/></Relationships>
</file>

<file path=ppt/charts/_rels/chart25.xml.rels><?xml version="1.0" encoding="UTF-8" standalone="yes"?>
<Relationships xmlns="http://schemas.openxmlformats.org/package/2006/relationships"><Relationship Id="rId3" Type="http://schemas.openxmlformats.org/officeDocument/2006/relationships/oleObject" Target="file:///C:\Users\romsai.boonyasai\OneDrive%20-%20HHS%20Office%20of%20the%20Secretary\Documents\QDR\R&amp;D\Structure-Workforce\Census_ACS\Health%20occupations%20by%20race%20ethnicity_2023%20NHQDR_revised.xlsx" TargetMode="External"/><Relationship Id="rId2" Type="http://schemas.microsoft.com/office/2011/relationships/chartColorStyle" Target="colors4.xml"/><Relationship Id="rId1" Type="http://schemas.microsoft.com/office/2011/relationships/chartStyle" Target="style4.xml"/></Relationships>
</file>

<file path=ppt/charts/_rels/chart26.xml.rels><?xml version="1.0" encoding="UTF-8" standalone="yes"?>
<Relationships xmlns="http://schemas.openxmlformats.org/package/2006/relationships"><Relationship Id="rId3" Type="http://schemas.openxmlformats.org/officeDocument/2006/relationships/oleObject" Target="file:///C:\Users\romsai.boonyasai\OneDrive%20-%20HHS%20Office%20of%20the%20Secretary\Documents\QDR\R&amp;D\Structure-Workforce\Census_ACS\Health%20occupations%20by%20race%20ethnicity_2023%20NHQDR_revised.xlsx" TargetMode="External"/><Relationship Id="rId2" Type="http://schemas.microsoft.com/office/2011/relationships/chartColorStyle" Target="colors5.xml"/><Relationship Id="rId1" Type="http://schemas.microsoft.com/office/2011/relationships/chartStyle" Target="style5.xml"/></Relationships>
</file>

<file path=ppt/charts/_rels/chart27.xml.rels><?xml version="1.0" encoding="UTF-8" standalone="yes"?>
<Relationships xmlns="http://schemas.openxmlformats.org/package/2006/relationships"><Relationship Id="rId3" Type="http://schemas.openxmlformats.org/officeDocument/2006/relationships/oleObject" Target="file:///C:\Users\romsai.boonyasai\OneDrive%20-%20HHS%20Office%20of%20the%20Secretary\Documents\QDR\R&amp;D\Structure-Workforce\Census_ACS\Health%20occupations%20by%20race%20ethnicity_2023%20NHQDR_revised.xlsx" TargetMode="External"/><Relationship Id="rId2" Type="http://schemas.microsoft.com/office/2011/relationships/chartColorStyle" Target="colors6.xml"/><Relationship Id="rId1" Type="http://schemas.microsoft.com/office/2011/relationships/chartStyle" Target="style6.xml"/></Relationships>
</file>

<file path=ppt/charts/_rels/chart28.xml.rels><?xml version="1.0" encoding="UTF-8" standalone="yes"?>
<Relationships xmlns="http://schemas.openxmlformats.org/package/2006/relationships"><Relationship Id="rId3" Type="http://schemas.openxmlformats.org/officeDocument/2006/relationships/oleObject" Target="file:///C:\Users\romsai.boonyasai\OneDrive%20-%20HHS%20Office%20of%20the%20Secretary\Documents\QDR\R&amp;D\Structure-Workforce\Census_ACS\Health%20occupations%20by%20race%20ethnicity_2023%20NHQDR_revised.xlsx" TargetMode="External"/><Relationship Id="rId2" Type="http://schemas.microsoft.com/office/2011/relationships/chartColorStyle" Target="colors7.xml"/><Relationship Id="rId1" Type="http://schemas.microsoft.com/office/2011/relationships/chartStyle" Target="style7.xml"/></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themeOverride" Target="../theme/themeOverride24.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30.xml.rels><?xml version="1.0" encoding="UTF-8" standalone="yes"?>
<Relationships xmlns="http://schemas.openxmlformats.org/package/2006/relationships"><Relationship Id="rId3" Type="http://schemas.openxmlformats.org/officeDocument/2006/relationships/oleObject" Target="file:///C:\Users\romsai.boonyasai\OneDrive%20-%20HHS%20Office%20of%20the%20Secretary\Documents\QDR\R&amp;D\Structure-Workforce\Census_ACS\Health%20occupations%20by%20race%20ethnicity_2023%20NHQDR_revised.xlsx" TargetMode="External"/><Relationship Id="rId2" Type="http://schemas.microsoft.com/office/2011/relationships/chartColorStyle" Target="colors8.xml"/><Relationship Id="rId1" Type="http://schemas.microsoft.com/office/2011/relationships/chartStyle" Target="style8.xml"/></Relationships>
</file>

<file path=ppt/charts/_rels/chart31.xml.rels><?xml version="1.0" encoding="UTF-8" standalone="yes"?>
<Relationships xmlns="http://schemas.openxmlformats.org/package/2006/relationships"><Relationship Id="rId3" Type="http://schemas.openxmlformats.org/officeDocument/2006/relationships/oleObject" Target="file:///C:\Users\romsai.boonyasai\OneDrive%20-%20HHS%20Office%20of%20the%20Secretary\Documents\QDR\R&amp;D\Structure-Workforce\Census_ACS\Health%20occupations%20by%20race%20ethnicity_2023%20NHQDR_revised.xlsx" TargetMode="External"/><Relationship Id="rId2" Type="http://schemas.microsoft.com/office/2011/relationships/chartColorStyle" Target="colors9.xml"/><Relationship Id="rId1" Type="http://schemas.microsoft.com/office/2011/relationships/chartStyle" Target="style9.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10.xml"/><Relationship Id="rId1" Type="http://schemas.microsoft.com/office/2011/relationships/chartStyle" Target="style10.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themeOverride" Target="../theme/themeOverride25.xml"/></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themeOverride" Target="../theme/themeOverride26.xml"/></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themeOverride" Target="../theme/themeOverride27.xml"/></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themeOverride" Target="../theme/themeOverride28.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themeOverride" Target="../theme/themeOverride29.xml"/></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themeOverride" Target="../theme/themeOverride30.xml"/></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themeOverride" Target="../theme/themeOverride31.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themeOverride" Target="../theme/themeOverride32.xml"/></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themeOverride" Target="../theme/themeOverride33.xml"/></Relationships>
</file>

<file path=ppt/charts/_rels/chart42.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themeOverride" Target="../theme/themeOverride34.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themeOverride" Target="../theme/themeOverride35.xml"/></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themeOverride" Target="../theme/themeOverride36.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themeOverride" Target="../theme/themeOverride37.xml"/></Relationships>
</file>

<file path=ppt/charts/_rels/chart46.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36.xlsx"/><Relationship Id="rId1" Type="http://schemas.openxmlformats.org/officeDocument/2006/relationships/themeOverride" Target="../theme/themeOverride38.xml"/></Relationships>
</file>

<file path=ppt/charts/_rels/chart47.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themeOverride" Target="../theme/themeOverride39.xml"/></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themeOverride" Target="../theme/themeOverride40.xml"/></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themeOverride" Target="../theme/themeOverride41.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5.xml"/></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themeOverride" Target="../theme/themeOverride42.xml"/></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41.xlsx"/><Relationship Id="rId1" Type="http://schemas.openxmlformats.org/officeDocument/2006/relationships/themeOverride" Target="../theme/themeOverride43.xml"/></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themeOverride" Target="../theme/themeOverride44.xml"/></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themeOverride" Target="../theme/themeOverride45.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themeOverride" Target="../theme/themeOverride46.xml"/></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themeOverride" Target="../theme/themeOverride47.xml"/></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46.xlsx"/><Relationship Id="rId1" Type="http://schemas.openxmlformats.org/officeDocument/2006/relationships/themeOverride" Target="../theme/themeOverride48.xml"/></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themeOverride" Target="../theme/themeOverride49.xml"/></Relationships>
</file>

<file path=ppt/charts/_rels/chart58.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themeOverride" Target="../theme/themeOverride50.xml"/></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themeOverride" Target="../theme/themeOverride51.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6.xml"/></Relationships>
</file>

<file path=ppt/charts/_rels/chart60.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themeOverride" Target="../theme/themeOverride52.xml"/></Relationships>
</file>

<file path=ppt/charts/_rels/chart61.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themeOverride" Target="../theme/themeOverride53.xml"/></Relationships>
</file>

<file path=ppt/charts/_rels/chart62.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themeOverride" Target="../theme/themeOverride54.xml"/></Relationships>
</file>

<file path=ppt/charts/_rels/chart63.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themeOverride" Target="../theme/themeOverride55.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themeOverride" Target="../theme/themeOverride56.xml"/></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themeOverride" Target="../theme/themeOverride57.xml"/></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themeOverride" Target="../theme/themeOverride58.xml"/></Relationships>
</file>

<file path=ppt/charts/_rels/chart67.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59.xml"/></Relationships>
</file>

<file path=ppt/charts/_rels/chart68.xml.rels><?xml version="1.0" encoding="UTF-8" standalone="yes"?>
<Relationships xmlns="http://schemas.openxmlformats.org/package/2006/relationships"><Relationship Id="rId2" Type="http://schemas.openxmlformats.org/officeDocument/2006/relationships/package" Target="../embeddings/Microsoft_Excel_Worksheet57.xlsx"/><Relationship Id="rId1" Type="http://schemas.openxmlformats.org/officeDocument/2006/relationships/themeOverride" Target="../theme/themeOverride60.xml"/></Relationships>
</file>

<file path=ppt/charts/_rels/chart6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themeOverride" Target="../theme/themeOverride61.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7.xml"/></Relationships>
</file>

<file path=ppt/charts/_rels/chart70.xml.rels><?xml version="1.0" encoding="UTF-8" standalone="yes"?>
<Relationships xmlns="http://schemas.openxmlformats.org/package/2006/relationships"><Relationship Id="rId2" Type="http://schemas.openxmlformats.org/officeDocument/2006/relationships/package" Target="../embeddings/Microsoft_Excel_Worksheet59.xlsx"/><Relationship Id="rId1" Type="http://schemas.openxmlformats.org/officeDocument/2006/relationships/themeOverride" Target="../theme/themeOverride62.xml"/></Relationships>
</file>

<file path=ppt/charts/_rels/chart71.xml.rels><?xml version="1.0" encoding="UTF-8" standalone="yes"?>
<Relationships xmlns="http://schemas.openxmlformats.org/package/2006/relationships"><Relationship Id="rId2" Type="http://schemas.openxmlformats.org/officeDocument/2006/relationships/package" Target="../embeddings/Microsoft_Excel_Worksheet60.xlsx"/><Relationship Id="rId1" Type="http://schemas.openxmlformats.org/officeDocument/2006/relationships/themeOverride" Target="../theme/themeOverride63.xml"/></Relationships>
</file>

<file path=ppt/charts/_rels/chart72.xml.rels><?xml version="1.0" encoding="UTF-8" standalone="yes"?>
<Relationships xmlns="http://schemas.openxmlformats.org/package/2006/relationships"><Relationship Id="rId2" Type="http://schemas.openxmlformats.org/officeDocument/2006/relationships/package" Target="../embeddings/Microsoft_Excel_Worksheet61.xlsx"/><Relationship Id="rId1" Type="http://schemas.openxmlformats.org/officeDocument/2006/relationships/themeOverride" Target="../theme/themeOverride64.xml"/></Relationships>
</file>

<file path=ppt/charts/_rels/chart73.xml.rels><?xml version="1.0" encoding="UTF-8" standalone="yes"?>
<Relationships xmlns="http://schemas.openxmlformats.org/package/2006/relationships"><Relationship Id="rId2" Type="http://schemas.openxmlformats.org/officeDocument/2006/relationships/package" Target="../embeddings/Microsoft_Excel_Worksheet62.xlsx"/><Relationship Id="rId1" Type="http://schemas.openxmlformats.org/officeDocument/2006/relationships/themeOverride" Target="../theme/themeOverride65.xml"/></Relationships>
</file>

<file path=ppt/charts/_rels/chart7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themeOverride" Target="../theme/themeOverride66.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themeOverride" Target="../theme/themeOverride67.xml"/></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themeOverride" Target="../theme/themeOverride68.xml"/></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themeOverride" Target="../theme/themeOverride69.xml"/></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67.xlsx"/><Relationship Id="rId1" Type="http://schemas.openxmlformats.org/officeDocument/2006/relationships/themeOverride" Target="../theme/themeOverride70.xml"/></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68.xlsx"/><Relationship Id="rId1" Type="http://schemas.openxmlformats.org/officeDocument/2006/relationships/themeOverride" Target="../theme/themeOverride71.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8.xml"/></Relationships>
</file>

<file path=ppt/charts/_rels/chart80.xml.rels><?xml version="1.0" encoding="UTF-8" standalone="yes"?>
<Relationships xmlns="http://schemas.openxmlformats.org/package/2006/relationships"><Relationship Id="rId2" Type="http://schemas.openxmlformats.org/officeDocument/2006/relationships/package" Target="../embeddings/Microsoft_Excel_Worksheet69.xlsx"/><Relationship Id="rId1" Type="http://schemas.openxmlformats.org/officeDocument/2006/relationships/themeOverride" Target="../theme/themeOverride72.xml"/></Relationships>
</file>

<file path=ppt/charts/_rels/chart81.xml.rels><?xml version="1.0" encoding="UTF-8" standalone="yes"?>
<Relationships xmlns="http://schemas.openxmlformats.org/package/2006/relationships"><Relationship Id="rId2" Type="http://schemas.openxmlformats.org/officeDocument/2006/relationships/package" Target="../embeddings/Microsoft_Excel_Worksheet70.xlsx"/><Relationship Id="rId1" Type="http://schemas.openxmlformats.org/officeDocument/2006/relationships/themeOverride" Target="../theme/themeOverride73.xml"/></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71.xlsx"/><Relationship Id="rId1" Type="http://schemas.openxmlformats.org/officeDocument/2006/relationships/themeOverride" Target="../theme/themeOverride74.xml"/></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72.xlsx"/><Relationship Id="rId1" Type="http://schemas.openxmlformats.org/officeDocument/2006/relationships/themeOverride" Target="../theme/themeOverride75.xml"/></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73.xlsx"/><Relationship Id="rId1" Type="http://schemas.openxmlformats.org/officeDocument/2006/relationships/themeOverride" Target="../theme/themeOverride76.xml"/></Relationships>
</file>

<file path=ppt/charts/_rels/chart8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themeOverride" Target="../theme/themeOverride77.xml"/></Relationships>
</file>

<file path=ppt/charts/_rels/chart8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themeOverride" Target="../theme/themeOverride78.xml"/></Relationships>
</file>

<file path=ppt/charts/_rels/chart87.xml.rels><?xml version="1.0" encoding="UTF-8" standalone="yes"?>
<Relationships xmlns="http://schemas.openxmlformats.org/package/2006/relationships"><Relationship Id="rId3" Type="http://schemas.openxmlformats.org/officeDocument/2006/relationships/themeOverride" Target="../theme/themeOverride79.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76.xlsx"/></Relationships>
</file>

<file path=ppt/charts/_rels/chart8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themeOverride" Target="../theme/themeOverride80.xml"/></Relationships>
</file>

<file path=ppt/charts/_rels/chart8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themeOverride" Target="../theme/themeOverride81.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9.xml"/></Relationships>
</file>

<file path=ppt/charts/_rels/chart90.xml.rels><?xml version="1.0" encoding="UTF-8" standalone="yes"?>
<Relationships xmlns="http://schemas.openxmlformats.org/package/2006/relationships"><Relationship Id="rId2" Type="http://schemas.openxmlformats.org/officeDocument/2006/relationships/package" Target="../embeddings/Microsoft_Excel_Worksheet79.xlsx"/><Relationship Id="rId1" Type="http://schemas.openxmlformats.org/officeDocument/2006/relationships/themeOverride" Target="../theme/themeOverride82.xml"/></Relationships>
</file>

<file path=ppt/charts/_rels/chart91.xml.rels><?xml version="1.0" encoding="UTF-8" standalone="yes"?>
<Relationships xmlns="http://schemas.openxmlformats.org/package/2006/relationships"><Relationship Id="rId2" Type="http://schemas.openxmlformats.org/officeDocument/2006/relationships/package" Target="../embeddings/Microsoft_Excel_Worksheet80.xlsx"/><Relationship Id="rId1" Type="http://schemas.openxmlformats.org/officeDocument/2006/relationships/themeOverride" Target="../theme/themeOverride8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themeOverride" Target="../theme/themeOverride84.xml"/></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themeOverride" Target="../theme/themeOverride85.xml"/></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themeOverride" Target="../theme/themeOverride86.xml"/></Relationships>
</file>

<file path=ppt/charts/_rels/chart95.xml.rels><?xml version="1.0" encoding="UTF-8" standalone="yes"?>
<Relationships xmlns="http://schemas.openxmlformats.org/package/2006/relationships"><Relationship Id="rId2" Type="http://schemas.openxmlformats.org/officeDocument/2006/relationships/package" Target="../embeddings/Microsoft_Excel_Worksheet84.xlsx"/><Relationship Id="rId1" Type="http://schemas.openxmlformats.org/officeDocument/2006/relationships/themeOverride" Target="../theme/themeOverride87.xml"/></Relationships>
</file>

<file path=ppt/charts/_rels/chart96.xml.rels><?xml version="1.0" encoding="UTF-8" standalone="yes"?>
<Relationships xmlns="http://schemas.openxmlformats.org/package/2006/relationships"><Relationship Id="rId2" Type="http://schemas.openxmlformats.org/officeDocument/2006/relationships/package" Target="../embeddings/Microsoft_Excel_Worksheet85.xlsx"/><Relationship Id="rId1" Type="http://schemas.openxmlformats.org/officeDocument/2006/relationships/themeOverride" Target="../theme/themeOverride88.xml"/></Relationships>
</file>

<file path=ppt/charts/_rels/chart97.xml.rels><?xml version="1.0" encoding="UTF-8" standalone="yes"?>
<Relationships xmlns="http://schemas.openxmlformats.org/package/2006/relationships"><Relationship Id="rId2" Type="http://schemas.openxmlformats.org/officeDocument/2006/relationships/package" Target="../embeddings/Microsoft_Excel_Worksheet86.xlsx"/><Relationship Id="rId1" Type="http://schemas.openxmlformats.org/officeDocument/2006/relationships/themeOverride" Target="../theme/themeOverride89.xml"/></Relationships>
</file>

<file path=ppt/charts/_rels/chart98.xml.rels><?xml version="1.0" encoding="UTF-8" standalone="yes"?>
<Relationships xmlns="http://schemas.openxmlformats.org/package/2006/relationships"><Relationship Id="rId2" Type="http://schemas.openxmlformats.org/officeDocument/2006/relationships/package" Target="../embeddings/Microsoft_Excel_Worksheet87.xlsx"/><Relationship Id="rId1" Type="http://schemas.openxmlformats.org/officeDocument/2006/relationships/themeOverride" Target="../theme/themeOverride90.xml"/></Relationships>
</file>

<file path=ppt/charts/_rels/chart99.xml.rels><?xml version="1.0" encoding="UTF-8" standalone="yes"?>
<Relationships xmlns="http://schemas.openxmlformats.org/package/2006/relationships"><Relationship Id="rId2" Type="http://schemas.openxmlformats.org/officeDocument/2006/relationships/package" Target="../embeddings/Microsoft_Excel_Worksheet88.xlsx"/><Relationship Id="rId1" Type="http://schemas.openxmlformats.org/officeDocument/2006/relationships/themeOverride" Target="../theme/themeOverride9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334663896179644"/>
          <c:y val="0.11569741282339706"/>
          <c:w val="0.79502223680373285"/>
          <c:h val="0.72283233570094718"/>
        </c:manualLayout>
      </c:layout>
      <c:barChart>
        <c:barDir val="col"/>
        <c:grouping val="clustered"/>
        <c:varyColors val="0"/>
        <c:ser>
          <c:idx val="0"/>
          <c:order val="0"/>
          <c:tx>
            <c:strRef>
              <c:f>Sheet1!$B$1</c:f>
              <c:strCache>
                <c:ptCount val="1"/>
                <c:pt idx="0">
                  <c:v>2010</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9950-4F4D-A37F-647B469A0128}"/>
              </c:ext>
            </c:extLst>
          </c:dPt>
          <c:dPt>
            <c:idx val="1"/>
            <c:invertIfNegative val="0"/>
            <c:bubble3D val="0"/>
            <c:extLst>
              <c:ext xmlns:c16="http://schemas.microsoft.com/office/drawing/2014/chart" uri="{C3380CC4-5D6E-409C-BE32-E72D297353CC}">
                <c16:uniqueId val="{00000001-9950-4F4D-A37F-647B469A0128}"/>
              </c:ext>
            </c:extLst>
          </c:dPt>
          <c:cat>
            <c:strRef>
              <c:f>Sheet1!$A$2:$A$19</c:f>
              <c:strCache>
                <c:ptCount val="18"/>
                <c:pt idx="0">
                  <c:v>&lt;5</c:v>
                </c:pt>
                <c:pt idx="1">
                  <c:v>5-9</c:v>
                </c:pt>
                <c:pt idx="2">
                  <c:v>10-14</c:v>
                </c:pt>
                <c:pt idx="3">
                  <c:v>15-19 </c:v>
                </c:pt>
                <c:pt idx="4">
                  <c:v>20-24 </c:v>
                </c:pt>
                <c:pt idx="5">
                  <c:v>25-29 </c:v>
                </c:pt>
                <c:pt idx="6">
                  <c:v>30-34 </c:v>
                </c:pt>
                <c:pt idx="7">
                  <c:v>35-39 </c:v>
                </c:pt>
                <c:pt idx="8">
                  <c:v>40-44 </c:v>
                </c:pt>
                <c:pt idx="9">
                  <c:v>45-49 </c:v>
                </c:pt>
                <c:pt idx="10">
                  <c:v>50-54 </c:v>
                </c:pt>
                <c:pt idx="11">
                  <c:v>55-59 </c:v>
                </c:pt>
                <c:pt idx="12">
                  <c:v>60-64 </c:v>
                </c:pt>
                <c:pt idx="13">
                  <c:v>65-69 </c:v>
                </c:pt>
                <c:pt idx="14">
                  <c:v>70-74 </c:v>
                </c:pt>
                <c:pt idx="15">
                  <c:v>75-79 </c:v>
                </c:pt>
                <c:pt idx="16">
                  <c:v>80-84 </c:v>
                </c:pt>
                <c:pt idx="17">
                  <c:v>85+</c:v>
                </c:pt>
              </c:strCache>
            </c:strRef>
          </c:cat>
          <c:val>
            <c:numRef>
              <c:f>Sheet1!$B$2:$B$19</c:f>
              <c:numCache>
                <c:formatCode>#,##0</c:formatCode>
                <c:ptCount val="18"/>
                <c:pt idx="0">
                  <c:v>20107729.785</c:v>
                </c:pt>
                <c:pt idx="1">
                  <c:v>20417079.473999999</c:v>
                </c:pt>
                <c:pt idx="2">
                  <c:v>20726429.163000003</c:v>
                </c:pt>
                <c:pt idx="3">
                  <c:v>21963827.919</c:v>
                </c:pt>
                <c:pt idx="4">
                  <c:v>21654478.23</c:v>
                </c:pt>
                <c:pt idx="5">
                  <c:v>21035778.852000002</c:v>
                </c:pt>
                <c:pt idx="6">
                  <c:v>20107729.785</c:v>
                </c:pt>
                <c:pt idx="7">
                  <c:v>20107729.785</c:v>
                </c:pt>
                <c:pt idx="8">
                  <c:v>21035778.852000002</c:v>
                </c:pt>
                <c:pt idx="9">
                  <c:v>22582527.296999998</c:v>
                </c:pt>
                <c:pt idx="10">
                  <c:v>22273177.607999999</c:v>
                </c:pt>
                <c:pt idx="11">
                  <c:v>19798380.096000001</c:v>
                </c:pt>
                <c:pt idx="12">
                  <c:v>17014232.895</c:v>
                </c:pt>
                <c:pt idx="13">
                  <c:v>12373987.560000001</c:v>
                </c:pt>
                <c:pt idx="14">
                  <c:v>9280490.6699999999</c:v>
                </c:pt>
                <c:pt idx="15">
                  <c:v>7115042.8470000001</c:v>
                </c:pt>
                <c:pt idx="16">
                  <c:v>5877644.091</c:v>
                </c:pt>
                <c:pt idx="17">
                  <c:v>5568294.4019999998</c:v>
                </c:pt>
              </c:numCache>
            </c:numRef>
          </c:val>
          <c:extLst>
            <c:ext xmlns:c16="http://schemas.microsoft.com/office/drawing/2014/chart" uri="{C3380CC4-5D6E-409C-BE32-E72D297353CC}">
              <c16:uniqueId val="{00000002-9950-4F4D-A37F-647B469A0128}"/>
            </c:ext>
          </c:extLst>
        </c:ser>
        <c:ser>
          <c:idx val="1"/>
          <c:order val="1"/>
          <c:tx>
            <c:strRef>
              <c:f>Sheet1!$C$1</c:f>
              <c:strCache>
                <c:ptCount val="1"/>
                <c:pt idx="0">
                  <c:v>2021</c:v>
                </c:pt>
              </c:strCache>
            </c:strRef>
          </c:tx>
          <c:spPr>
            <a:solidFill>
              <a:srgbClr val="FFC72C"/>
            </a:solidFill>
          </c:spPr>
          <c:invertIfNegative val="0"/>
          <c:cat>
            <c:strRef>
              <c:f>Sheet1!$A$2:$A$19</c:f>
              <c:strCache>
                <c:ptCount val="18"/>
                <c:pt idx="0">
                  <c:v>&lt;5</c:v>
                </c:pt>
                <c:pt idx="1">
                  <c:v>5-9</c:v>
                </c:pt>
                <c:pt idx="2">
                  <c:v>10-14</c:v>
                </c:pt>
                <c:pt idx="3">
                  <c:v>15-19 </c:v>
                </c:pt>
                <c:pt idx="4">
                  <c:v>20-24 </c:v>
                </c:pt>
                <c:pt idx="5">
                  <c:v>25-29 </c:v>
                </c:pt>
                <c:pt idx="6">
                  <c:v>30-34 </c:v>
                </c:pt>
                <c:pt idx="7">
                  <c:v>35-39 </c:v>
                </c:pt>
                <c:pt idx="8">
                  <c:v>40-44 </c:v>
                </c:pt>
                <c:pt idx="9">
                  <c:v>45-49 </c:v>
                </c:pt>
                <c:pt idx="10">
                  <c:v>50-54 </c:v>
                </c:pt>
                <c:pt idx="11">
                  <c:v>55-59 </c:v>
                </c:pt>
                <c:pt idx="12">
                  <c:v>60-64 </c:v>
                </c:pt>
                <c:pt idx="13">
                  <c:v>65-69 </c:v>
                </c:pt>
                <c:pt idx="14">
                  <c:v>70-74 </c:v>
                </c:pt>
                <c:pt idx="15">
                  <c:v>75-79 </c:v>
                </c:pt>
                <c:pt idx="16">
                  <c:v>80-84 </c:v>
                </c:pt>
                <c:pt idx="17">
                  <c:v>85+</c:v>
                </c:pt>
              </c:strCache>
            </c:strRef>
          </c:cat>
          <c:val>
            <c:numRef>
              <c:f>Sheet1!$C$2:$C$19</c:f>
              <c:numCache>
                <c:formatCode>#,##0</c:formatCode>
                <c:ptCount val="18"/>
                <c:pt idx="0">
                  <c:v>18661245</c:v>
                </c:pt>
                <c:pt idx="1">
                  <c:v>20010813</c:v>
                </c:pt>
                <c:pt idx="2">
                  <c:v>21821492</c:v>
                </c:pt>
                <c:pt idx="3">
                  <c:v>21824088</c:v>
                </c:pt>
                <c:pt idx="4">
                  <c:v>21382643</c:v>
                </c:pt>
                <c:pt idx="5">
                  <c:v>22100453</c:v>
                </c:pt>
                <c:pt idx="6">
                  <c:v>22978685</c:v>
                </c:pt>
                <c:pt idx="7">
                  <c:v>22371398</c:v>
                </c:pt>
                <c:pt idx="8">
                  <c:v>21362163</c:v>
                </c:pt>
                <c:pt idx="9">
                  <c:v>19782325</c:v>
                </c:pt>
                <c:pt idx="10">
                  <c:v>20891392</c:v>
                </c:pt>
                <c:pt idx="11">
                  <c:v>21141152</c:v>
                </c:pt>
                <c:pt idx="12">
                  <c:v>21673882</c:v>
                </c:pt>
                <c:pt idx="13">
                  <c:v>18351785</c:v>
                </c:pt>
                <c:pt idx="14">
                  <c:v>15426419</c:v>
                </c:pt>
                <c:pt idx="15">
                  <c:v>9872768</c:v>
                </c:pt>
                <c:pt idx="16">
                  <c:v>6278369</c:v>
                </c:pt>
                <c:pt idx="17">
                  <c:v>5962673</c:v>
                </c:pt>
              </c:numCache>
            </c:numRef>
          </c:val>
          <c:extLst>
            <c:ext xmlns:c16="http://schemas.microsoft.com/office/drawing/2014/chart" uri="{C3380CC4-5D6E-409C-BE32-E72D297353CC}">
              <c16:uniqueId val="{00000003-9950-4F4D-A37F-647B469A0128}"/>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2400000"/>
          <a:lstStyle/>
          <a:p>
            <a:pPr>
              <a:defRPr/>
            </a:pPr>
            <a:endParaRPr lang="en-US"/>
          </a:p>
        </c:txPr>
        <c:crossAx val="155089920"/>
        <c:crosses val="autoZero"/>
        <c:auto val="1"/>
        <c:lblAlgn val="ctr"/>
        <c:lblOffset val="100"/>
        <c:noMultiLvlLbl val="0"/>
      </c:catAx>
      <c:valAx>
        <c:axId val="155089920"/>
        <c:scaling>
          <c:orientation val="minMax"/>
          <c:max val="25000000"/>
          <c:min val="0"/>
        </c:scaling>
        <c:delete val="0"/>
        <c:axPos val="l"/>
        <c:majorGridlines/>
        <c:title>
          <c:tx>
            <c:rich>
              <a:bodyPr rot="-5400000" vert="horz"/>
              <a:lstStyle/>
              <a:p>
                <a:pPr>
                  <a:defRPr/>
                </a:pPr>
                <a:r>
                  <a:rPr lang="en-US"/>
                  <a:t>Number</a:t>
                </a:r>
              </a:p>
            </c:rich>
          </c:tx>
          <c:layout>
            <c:manualLayout>
              <c:xMode val="edge"/>
              <c:yMode val="edge"/>
              <c:x val="0"/>
              <c:y val="0.38089171974522296"/>
            </c:manualLayout>
          </c:layout>
          <c:overlay val="0"/>
        </c:title>
        <c:numFmt formatCode="#,##0" sourceLinked="0"/>
        <c:majorTickMark val="out"/>
        <c:minorTickMark val="none"/>
        <c:tickLblPos val="nextTo"/>
        <c:crossAx val="155088384"/>
        <c:crosses val="autoZero"/>
        <c:crossBetween val="between"/>
        <c:majorUnit val="5000000"/>
      </c:valAx>
    </c:plotArea>
    <c:legend>
      <c:legendPos val="t"/>
      <c:layout>
        <c:manualLayout>
          <c:xMode val="edge"/>
          <c:yMode val="edge"/>
          <c:x val="0.15811965811965811"/>
          <c:y val="8.6805555555555559E-3"/>
          <c:w val="0.7062263611279358"/>
          <c:h val="6.7711223597050368E-2"/>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a:pPr>
            <a:r>
              <a:rPr lang="en-US" sz="1600" dirty="0"/>
              <a:t>18-64</a:t>
            </a:r>
          </a:p>
        </c:rich>
      </c:tx>
      <c:layout>
        <c:manualLayout>
          <c:xMode val="edge"/>
          <c:yMode val="edge"/>
          <c:x val="0.30166073774578933"/>
          <c:y val="4.9069311341217128E-2"/>
        </c:manualLayout>
      </c:layout>
      <c:overlay val="0"/>
    </c:title>
    <c:autoTitleDeleted val="0"/>
    <c:plotArea>
      <c:layout>
        <c:manualLayout>
          <c:layoutTarget val="inner"/>
          <c:xMode val="edge"/>
          <c:yMode val="edge"/>
          <c:x val="9.0421935894376853E-4"/>
          <c:y val="0.13084088920703094"/>
          <c:w val="0.90174779288952522"/>
          <c:h val="0.73475746087294647"/>
        </c:manualLayout>
      </c:layout>
      <c:pieChart>
        <c:varyColors val="1"/>
        <c:ser>
          <c:idx val="0"/>
          <c:order val="0"/>
          <c:tx>
            <c:strRef>
              <c:f>Sheet1!$B$1</c:f>
              <c:strCache>
                <c:ptCount val="1"/>
                <c:pt idx="0">
                  <c:v>18-64</c:v>
                </c:pt>
              </c:strCache>
            </c:strRef>
          </c:tx>
          <c:spPr>
            <a:ln>
              <a:solidFill>
                <a:sysClr val="windowText" lastClr="000000"/>
              </a:solidFill>
            </a:ln>
          </c:spPr>
          <c:explosion val="1"/>
          <c:dPt>
            <c:idx val="0"/>
            <c:bubble3D val="0"/>
            <c:spPr>
              <a:solidFill>
                <a:srgbClr val="005EB8"/>
              </a:solidFill>
              <a:ln>
                <a:solidFill>
                  <a:sysClr val="windowText" lastClr="000000"/>
                </a:solidFill>
              </a:ln>
            </c:spPr>
            <c:extLst>
              <c:ext xmlns:c16="http://schemas.microsoft.com/office/drawing/2014/chart" uri="{C3380CC4-5D6E-409C-BE32-E72D297353CC}">
                <c16:uniqueId val="{00000001-5B76-4ADA-A854-8AF14B434060}"/>
              </c:ext>
            </c:extLst>
          </c:dPt>
          <c:dPt>
            <c:idx val="1"/>
            <c:bubble3D val="0"/>
            <c:spPr>
              <a:solidFill>
                <a:srgbClr val="FFC72C"/>
              </a:solidFill>
              <a:ln>
                <a:solidFill>
                  <a:sysClr val="windowText" lastClr="000000"/>
                </a:solidFill>
              </a:ln>
            </c:spPr>
            <c:extLst>
              <c:ext xmlns:c16="http://schemas.microsoft.com/office/drawing/2014/chart" uri="{C3380CC4-5D6E-409C-BE32-E72D297353CC}">
                <c16:uniqueId val="{00000003-5B76-4ADA-A854-8AF14B434060}"/>
              </c:ext>
            </c:extLst>
          </c:dPt>
          <c:dPt>
            <c:idx val="2"/>
            <c:bubble3D val="0"/>
            <c:spPr>
              <a:solidFill>
                <a:srgbClr val="671E75"/>
              </a:solidFill>
              <a:ln>
                <a:solidFill>
                  <a:srgbClr val="671E75"/>
                </a:solidFill>
              </a:ln>
            </c:spPr>
            <c:extLst>
              <c:ext xmlns:c16="http://schemas.microsoft.com/office/drawing/2014/chart" uri="{C3380CC4-5D6E-409C-BE32-E72D297353CC}">
                <c16:uniqueId val="{00000005-5B76-4ADA-A854-8AF14B434060}"/>
              </c:ext>
            </c:extLst>
          </c:dPt>
          <c:dPt>
            <c:idx val="3"/>
            <c:bubble3D val="0"/>
            <c:spPr>
              <a:solidFill>
                <a:schemeClr val="tx1"/>
              </a:solidFill>
              <a:ln>
                <a:solidFill>
                  <a:sysClr val="windowText" lastClr="000000"/>
                </a:solidFill>
              </a:ln>
            </c:spPr>
            <c:extLst>
              <c:ext xmlns:c16="http://schemas.microsoft.com/office/drawing/2014/chart" uri="{C3380CC4-5D6E-409C-BE32-E72D297353CC}">
                <c16:uniqueId val="{00000007-5B76-4ADA-A854-8AF14B434060}"/>
              </c:ext>
            </c:extLst>
          </c:dPt>
          <c:dPt>
            <c:idx val="4"/>
            <c:bubble3D val="0"/>
            <c:spPr>
              <a:pattFill prst="ltUpDiag">
                <a:fgClr>
                  <a:sysClr val="windowText" lastClr="000000"/>
                </a:fgClr>
                <a:bgClr>
                  <a:sysClr val="window" lastClr="FFFFFF"/>
                </a:bgClr>
              </a:pattFill>
              <a:ln>
                <a:solidFill>
                  <a:sysClr val="windowText" lastClr="000000"/>
                </a:solidFill>
              </a:ln>
            </c:spPr>
            <c:extLst>
              <c:ext xmlns:c16="http://schemas.microsoft.com/office/drawing/2014/chart" uri="{C3380CC4-5D6E-409C-BE32-E72D297353CC}">
                <c16:uniqueId val="{00000009-5B76-4ADA-A854-8AF14B434060}"/>
              </c:ext>
            </c:extLst>
          </c:dPt>
          <c:dPt>
            <c:idx val="5"/>
            <c:bubble3D val="0"/>
            <c:spPr>
              <a:solidFill>
                <a:srgbClr val="FFFFCC"/>
              </a:solidFill>
              <a:ln>
                <a:solidFill>
                  <a:srgbClr val="FFC000"/>
                </a:solidFill>
              </a:ln>
            </c:spPr>
            <c:extLst>
              <c:ext xmlns:c16="http://schemas.microsoft.com/office/drawing/2014/chart" uri="{C3380CC4-5D6E-409C-BE32-E72D297353CC}">
                <c16:uniqueId val="{0000000B-5B76-4ADA-A854-8AF14B434060}"/>
              </c:ext>
            </c:extLst>
          </c:dPt>
          <c:dLbls>
            <c:delete val="1"/>
          </c:dLbls>
          <c:cat>
            <c:strRef>
              <c:f>Sheet1!$A$2:$A$7</c:f>
              <c:strCache>
                <c:ptCount val="6"/>
                <c:pt idx="0">
                  <c:v>Hispanic</c:v>
                </c:pt>
                <c:pt idx="1">
                  <c:v>NH-AI/AN, NHPI</c:v>
                </c:pt>
                <c:pt idx="2">
                  <c:v>NH-Asian</c:v>
                </c:pt>
                <c:pt idx="3">
                  <c:v>NH-Black</c:v>
                </c:pt>
                <c:pt idx="4">
                  <c:v>NH-White</c:v>
                </c:pt>
                <c:pt idx="5">
                  <c:v>NH-Multiracial</c:v>
                </c:pt>
              </c:strCache>
            </c:strRef>
          </c:cat>
          <c:val>
            <c:numRef>
              <c:f>Sheet1!$B$2:$B$7</c:f>
              <c:numCache>
                <c:formatCode>#,##0</c:formatCode>
                <c:ptCount val="6"/>
                <c:pt idx="0">
                  <c:v>38262455</c:v>
                </c:pt>
                <c:pt idx="1">
                  <c:v>1905962</c:v>
                </c:pt>
                <c:pt idx="2">
                  <c:v>13000114</c:v>
                </c:pt>
                <c:pt idx="3">
                  <c:v>26525792</c:v>
                </c:pt>
                <c:pt idx="4">
                  <c:v>119782248</c:v>
                </c:pt>
                <c:pt idx="5">
                  <c:v>3792226</c:v>
                </c:pt>
              </c:numCache>
            </c:numRef>
          </c:val>
          <c:extLst>
            <c:ext xmlns:c16="http://schemas.microsoft.com/office/drawing/2014/chart" uri="{C3380CC4-5D6E-409C-BE32-E72D297353CC}">
              <c16:uniqueId val="{0000000C-5B76-4ADA-A854-8AF14B434060}"/>
            </c:ext>
          </c:extLst>
        </c:ser>
        <c:dLbls>
          <c:dLblPos val="bestFit"/>
          <c:showLegendKey val="0"/>
          <c:showVal val="1"/>
          <c:showCatName val="0"/>
          <c:showSerName val="0"/>
          <c:showPercent val="0"/>
          <c:showBubbleSize val="0"/>
          <c:showLeaderLines val="1"/>
        </c:dLbls>
        <c:firstSliceAng val="0"/>
      </c:pieChart>
    </c:plotArea>
    <c:plotVisOnly val="1"/>
    <c:dispBlanksAs val="gap"/>
    <c:showDLblsOverMax val="0"/>
  </c:chart>
  <c:spPr>
    <a:ln>
      <a:noFill/>
    </a:ln>
  </c:spPr>
  <c:txPr>
    <a:bodyPr/>
    <a:lstStyle/>
    <a:p>
      <a:pPr>
        <a:defRPr sz="1000">
          <a:latin typeface="Arial" panose="020B0604020202020204" pitchFamily="34" charset="0"/>
          <a:cs typeface="Arial" panose="020B0604020202020204" pitchFamily="34" charset="0"/>
        </a:defRPr>
      </a:pPr>
      <a:endParaRPr lang="en-US"/>
    </a:p>
  </c:txPr>
  <c:externalData r:id="rId2">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424482250754021"/>
          <c:y val="0.17142183398950131"/>
          <c:w val="0.89338947214931463"/>
          <c:h val="0.72713493821084862"/>
        </c:manualLayout>
      </c:layout>
      <c:lineChart>
        <c:grouping val="standard"/>
        <c:varyColors val="0"/>
        <c:ser>
          <c:idx val="3"/>
          <c:order val="0"/>
          <c:tx>
            <c:strRef>
              <c:f>Sheet1!$B$1</c:f>
              <c:strCache>
                <c:ptCount val="1"/>
                <c:pt idx="0">
                  <c:v>Total</c:v>
                </c:pt>
              </c:strCache>
            </c:strRef>
          </c:tx>
          <c:spPr>
            <a:ln w="25400">
              <a:solidFill>
                <a:sysClr val="windowText" lastClr="000000"/>
              </a:solidFill>
            </a:ln>
          </c:spPr>
          <c:marker>
            <c:symbol val="circle"/>
            <c:size val="7"/>
            <c:spPr>
              <a:solidFill>
                <a:sysClr val="windowText" lastClr="000000"/>
              </a:solidFill>
              <a:ln>
                <a:noFill/>
              </a:ln>
            </c:spPr>
          </c:marker>
          <c:cat>
            <c:numRef>
              <c:f>Sheet1!$A$2:$A$14</c:f>
              <c:numCache>
                <c:formatCode>General</c:formatCode>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numCache>
            </c:numRef>
          </c:cat>
          <c:val>
            <c:numRef>
              <c:f>Sheet1!$B$2:$B$14</c:f>
              <c:numCache>
                <c:formatCode>General</c:formatCode>
                <c:ptCount val="13"/>
                <c:pt idx="0">
                  <c:v>12.7</c:v>
                </c:pt>
                <c:pt idx="1">
                  <c:v>12</c:v>
                </c:pt>
                <c:pt idx="2">
                  <c:v>11.5</c:v>
                </c:pt>
                <c:pt idx="3">
                  <c:v>10.5</c:v>
                </c:pt>
                <c:pt idx="4">
                  <c:v>10.1</c:v>
                </c:pt>
                <c:pt idx="5">
                  <c:v>10</c:v>
                </c:pt>
                <c:pt idx="6">
                  <c:v>9.9</c:v>
                </c:pt>
                <c:pt idx="7">
                  <c:v>9.8000000000000007</c:v>
                </c:pt>
                <c:pt idx="8">
                  <c:v>9.8000000000000007</c:v>
                </c:pt>
                <c:pt idx="9">
                  <c:v>10.5</c:v>
                </c:pt>
                <c:pt idx="10">
                  <c:v>10.8</c:v>
                </c:pt>
                <c:pt idx="11">
                  <c:v>12.6</c:v>
                </c:pt>
                <c:pt idx="12">
                  <c:v>13.1</c:v>
                </c:pt>
              </c:numCache>
            </c:numRef>
          </c:val>
          <c:smooth val="0"/>
          <c:extLst>
            <c:ext xmlns:c16="http://schemas.microsoft.com/office/drawing/2014/chart" uri="{C3380CC4-5D6E-409C-BE32-E72D297353CC}">
              <c16:uniqueId val="{00000000-87AD-4138-9B12-3F3248100AD0}"/>
            </c:ext>
          </c:extLst>
        </c:ser>
        <c:ser>
          <c:idx val="0"/>
          <c:order val="1"/>
          <c:tx>
            <c:strRef>
              <c:f>Sheet1!$C$1</c:f>
              <c:strCache>
                <c:ptCount val="1"/>
                <c:pt idx="0">
                  <c:v>AI/AN</c:v>
                </c:pt>
              </c:strCache>
            </c:strRef>
          </c:tx>
          <c:spPr>
            <a:ln>
              <a:solidFill>
                <a:srgbClr val="005EB8"/>
              </a:solidFill>
            </a:ln>
          </c:spPr>
          <c:marker>
            <c:symbol val="square"/>
            <c:size val="7"/>
            <c:spPr>
              <a:solidFill>
                <a:srgbClr val="005EB8"/>
              </a:solidFill>
              <a:ln>
                <a:noFill/>
              </a:ln>
            </c:spPr>
          </c:marker>
          <c:cat>
            <c:numRef>
              <c:f>Sheet1!$A$2:$A$14</c:f>
              <c:numCache>
                <c:formatCode>General</c:formatCode>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numCache>
            </c:numRef>
          </c:cat>
          <c:val>
            <c:numRef>
              <c:f>Sheet1!$C$2:$C$14</c:f>
              <c:numCache>
                <c:formatCode>General</c:formatCode>
                <c:ptCount val="13"/>
                <c:pt idx="0">
                  <c:v>12.7</c:v>
                </c:pt>
                <c:pt idx="1">
                  <c:v>9.8000000000000007</c:v>
                </c:pt>
                <c:pt idx="2">
                  <c:v>9.5</c:v>
                </c:pt>
                <c:pt idx="3">
                  <c:v>8.8000000000000007</c:v>
                </c:pt>
                <c:pt idx="4">
                  <c:v>8.5</c:v>
                </c:pt>
                <c:pt idx="5">
                  <c:v>8.3000000000000007</c:v>
                </c:pt>
                <c:pt idx="6">
                  <c:v>8.1999999999999993</c:v>
                </c:pt>
                <c:pt idx="7">
                  <c:v>8.5</c:v>
                </c:pt>
                <c:pt idx="8">
                  <c:v>8.3000000000000007</c:v>
                </c:pt>
                <c:pt idx="9">
                  <c:v>9.3000000000000007</c:v>
                </c:pt>
                <c:pt idx="10">
                  <c:v>9.3000000000000007</c:v>
                </c:pt>
                <c:pt idx="11">
                  <c:v>10.8</c:v>
                </c:pt>
                <c:pt idx="12">
                  <c:v>11.1</c:v>
                </c:pt>
              </c:numCache>
            </c:numRef>
          </c:val>
          <c:smooth val="0"/>
          <c:extLst>
            <c:ext xmlns:c16="http://schemas.microsoft.com/office/drawing/2014/chart" uri="{C3380CC4-5D6E-409C-BE32-E72D297353CC}">
              <c16:uniqueId val="{00000001-87AD-4138-9B12-3F3248100AD0}"/>
            </c:ext>
          </c:extLst>
        </c:ser>
        <c:ser>
          <c:idx val="1"/>
          <c:order val="2"/>
          <c:tx>
            <c:strRef>
              <c:f>Sheet1!$D$1</c:f>
              <c:strCache>
                <c:ptCount val="1"/>
                <c:pt idx="0">
                  <c:v>Asian</c:v>
                </c:pt>
              </c:strCache>
            </c:strRef>
          </c:tx>
          <c:spPr>
            <a:ln>
              <a:solidFill>
                <a:srgbClr val="671E75"/>
              </a:solidFill>
            </a:ln>
          </c:spPr>
          <c:marker>
            <c:symbol val="triangle"/>
            <c:size val="8"/>
            <c:spPr>
              <a:solidFill>
                <a:srgbClr val="671E75"/>
              </a:solidFill>
              <a:ln>
                <a:noFill/>
              </a:ln>
            </c:spPr>
          </c:marker>
          <c:cat>
            <c:numRef>
              <c:f>Sheet1!$A$2:$A$14</c:f>
              <c:numCache>
                <c:formatCode>General</c:formatCode>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numCache>
            </c:numRef>
          </c:cat>
          <c:val>
            <c:numRef>
              <c:f>Sheet1!$D$2:$D$14</c:f>
              <c:numCache>
                <c:formatCode>General</c:formatCode>
                <c:ptCount val="13"/>
                <c:pt idx="0">
                  <c:v>12.8</c:v>
                </c:pt>
                <c:pt idx="1">
                  <c:v>12.5</c:v>
                </c:pt>
                <c:pt idx="2">
                  <c:v>11.7</c:v>
                </c:pt>
                <c:pt idx="3">
                  <c:v>10.9</c:v>
                </c:pt>
                <c:pt idx="4">
                  <c:v>10.6</c:v>
                </c:pt>
                <c:pt idx="5">
                  <c:v>10.3</c:v>
                </c:pt>
                <c:pt idx="6">
                  <c:v>10.199999999999999</c:v>
                </c:pt>
                <c:pt idx="7">
                  <c:v>10</c:v>
                </c:pt>
                <c:pt idx="8">
                  <c:v>10</c:v>
                </c:pt>
                <c:pt idx="9">
                  <c:v>10.5</c:v>
                </c:pt>
                <c:pt idx="10">
                  <c:v>10.5</c:v>
                </c:pt>
                <c:pt idx="11">
                  <c:v>12</c:v>
                </c:pt>
                <c:pt idx="12">
                  <c:v>11.9</c:v>
                </c:pt>
              </c:numCache>
            </c:numRef>
          </c:val>
          <c:smooth val="0"/>
          <c:extLst>
            <c:ext xmlns:c16="http://schemas.microsoft.com/office/drawing/2014/chart" uri="{C3380CC4-5D6E-409C-BE32-E72D297353CC}">
              <c16:uniqueId val="{00000002-87AD-4138-9B12-3F3248100AD0}"/>
            </c:ext>
          </c:extLst>
        </c:ser>
        <c:ser>
          <c:idx val="2"/>
          <c:order val="3"/>
          <c:tx>
            <c:strRef>
              <c:f>Sheet1!$E$1</c:f>
              <c:strCache>
                <c:ptCount val="1"/>
                <c:pt idx="0">
                  <c:v>Black</c:v>
                </c:pt>
              </c:strCache>
            </c:strRef>
          </c:tx>
          <c:spPr>
            <a:ln>
              <a:solidFill>
                <a:srgbClr val="FFC72C"/>
              </a:solidFill>
            </a:ln>
          </c:spPr>
          <c:marker>
            <c:symbol val="diamond"/>
            <c:size val="9"/>
            <c:spPr>
              <a:solidFill>
                <a:srgbClr val="FFC72C"/>
              </a:solidFill>
              <a:ln>
                <a:noFill/>
              </a:ln>
            </c:spPr>
          </c:marker>
          <c:cat>
            <c:numRef>
              <c:f>Sheet1!$A$2:$A$14</c:f>
              <c:numCache>
                <c:formatCode>General</c:formatCode>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numCache>
            </c:numRef>
          </c:cat>
          <c:val>
            <c:numRef>
              <c:f>Sheet1!$E$2:$E$14</c:f>
              <c:numCache>
                <c:formatCode>General</c:formatCode>
                <c:ptCount val="13"/>
                <c:pt idx="0">
                  <c:v>11.8</c:v>
                </c:pt>
                <c:pt idx="1">
                  <c:v>10.9</c:v>
                </c:pt>
                <c:pt idx="2">
                  <c:v>10.4</c:v>
                </c:pt>
                <c:pt idx="3">
                  <c:v>9.5</c:v>
                </c:pt>
                <c:pt idx="4">
                  <c:v>9.1999999999999993</c:v>
                </c:pt>
                <c:pt idx="5">
                  <c:v>9</c:v>
                </c:pt>
                <c:pt idx="6">
                  <c:v>8.8000000000000007</c:v>
                </c:pt>
                <c:pt idx="7">
                  <c:v>8.8000000000000007</c:v>
                </c:pt>
                <c:pt idx="8">
                  <c:v>8.8000000000000007</c:v>
                </c:pt>
                <c:pt idx="9">
                  <c:v>9.6</c:v>
                </c:pt>
                <c:pt idx="10">
                  <c:v>9.6999999999999993</c:v>
                </c:pt>
                <c:pt idx="11">
                  <c:v>11.2</c:v>
                </c:pt>
                <c:pt idx="12">
                  <c:v>11.5</c:v>
                </c:pt>
              </c:numCache>
            </c:numRef>
          </c:val>
          <c:smooth val="0"/>
          <c:extLst>
            <c:ext xmlns:c16="http://schemas.microsoft.com/office/drawing/2014/chart" uri="{C3380CC4-5D6E-409C-BE32-E72D297353CC}">
              <c16:uniqueId val="{00000003-87AD-4138-9B12-3F3248100AD0}"/>
            </c:ext>
          </c:extLst>
        </c:ser>
        <c:ser>
          <c:idx val="4"/>
          <c:order val="4"/>
          <c:tx>
            <c:strRef>
              <c:f>Sheet1!$F$1</c:f>
              <c:strCache>
                <c:ptCount val="1"/>
                <c:pt idx="0">
                  <c:v>NHPI</c:v>
                </c:pt>
              </c:strCache>
            </c:strRef>
          </c:tx>
          <c:spPr>
            <a:ln w="25400">
              <a:solidFill>
                <a:srgbClr val="70AD47">
                  <a:lumMod val="75000"/>
                </a:srgbClr>
              </a:solidFill>
            </a:ln>
          </c:spPr>
          <c:marker>
            <c:symbol val="star"/>
            <c:size val="7"/>
            <c:spPr>
              <a:noFill/>
              <a:ln>
                <a:solidFill>
                  <a:srgbClr val="548235"/>
                </a:solidFill>
              </a:ln>
            </c:spPr>
          </c:marker>
          <c:cat>
            <c:numRef>
              <c:f>Sheet1!$A$2:$A$14</c:f>
              <c:numCache>
                <c:formatCode>General</c:formatCode>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numCache>
            </c:numRef>
          </c:cat>
          <c:val>
            <c:numRef>
              <c:f>Sheet1!$F$2:$F$14</c:f>
              <c:numCache>
                <c:formatCode>General</c:formatCode>
                <c:ptCount val="13"/>
                <c:pt idx="0">
                  <c:v>10.9</c:v>
                </c:pt>
                <c:pt idx="1">
                  <c:v>10.4</c:v>
                </c:pt>
                <c:pt idx="2">
                  <c:v>8.8000000000000007</c:v>
                </c:pt>
                <c:pt idx="3">
                  <c:v>8.6999999999999993</c:v>
                </c:pt>
                <c:pt idx="4">
                  <c:v>8.6</c:v>
                </c:pt>
                <c:pt idx="5">
                  <c:v>7.8</c:v>
                </c:pt>
                <c:pt idx="6">
                  <c:v>7.8</c:v>
                </c:pt>
                <c:pt idx="7">
                  <c:v>7.9</c:v>
                </c:pt>
                <c:pt idx="8">
                  <c:v>8</c:v>
                </c:pt>
                <c:pt idx="9">
                  <c:v>8.1</c:v>
                </c:pt>
                <c:pt idx="10">
                  <c:v>8.6</c:v>
                </c:pt>
                <c:pt idx="11">
                  <c:v>10.5</c:v>
                </c:pt>
                <c:pt idx="12">
                  <c:v>10.7</c:v>
                </c:pt>
              </c:numCache>
            </c:numRef>
          </c:val>
          <c:smooth val="0"/>
          <c:extLst>
            <c:ext xmlns:c16="http://schemas.microsoft.com/office/drawing/2014/chart" uri="{C3380CC4-5D6E-409C-BE32-E72D297353CC}">
              <c16:uniqueId val="{00000004-87AD-4138-9B12-3F3248100AD0}"/>
            </c:ext>
          </c:extLst>
        </c:ser>
        <c:ser>
          <c:idx val="5"/>
          <c:order val="5"/>
          <c:tx>
            <c:strRef>
              <c:f>Sheet1!$G$1</c:f>
              <c:strCache>
                <c:ptCount val="1"/>
                <c:pt idx="0">
                  <c:v>White</c:v>
                </c:pt>
              </c:strCache>
            </c:strRef>
          </c:tx>
          <c:spPr>
            <a:ln>
              <a:solidFill>
                <a:srgbClr val="ED7D31">
                  <a:lumMod val="75000"/>
                </a:srgbClr>
              </a:solidFill>
            </a:ln>
          </c:spPr>
          <c:marker>
            <c:symbol val="x"/>
            <c:size val="7"/>
            <c:spPr>
              <a:noFill/>
            </c:spPr>
          </c:marker>
          <c:cat>
            <c:numRef>
              <c:f>Sheet1!$A$2:$A$14</c:f>
              <c:numCache>
                <c:formatCode>General</c:formatCode>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numCache>
            </c:numRef>
          </c:cat>
          <c:val>
            <c:numRef>
              <c:f>Sheet1!$G$2:$G$14</c:f>
              <c:numCache>
                <c:formatCode>General</c:formatCode>
                <c:ptCount val="13"/>
                <c:pt idx="0">
                  <c:v>13</c:v>
                </c:pt>
                <c:pt idx="1">
                  <c:v>12.4</c:v>
                </c:pt>
                <c:pt idx="2">
                  <c:v>11.8</c:v>
                </c:pt>
                <c:pt idx="3">
                  <c:v>10.8</c:v>
                </c:pt>
                <c:pt idx="4">
                  <c:v>10.4</c:v>
                </c:pt>
                <c:pt idx="5">
                  <c:v>10.3</c:v>
                </c:pt>
                <c:pt idx="6">
                  <c:v>10.199999999999999</c:v>
                </c:pt>
                <c:pt idx="7">
                  <c:v>10.1</c:v>
                </c:pt>
                <c:pt idx="8">
                  <c:v>10.1</c:v>
                </c:pt>
                <c:pt idx="9">
                  <c:v>10.7</c:v>
                </c:pt>
                <c:pt idx="10">
                  <c:v>11</c:v>
                </c:pt>
                <c:pt idx="11">
                  <c:v>12.9</c:v>
                </c:pt>
                <c:pt idx="12">
                  <c:v>13.4</c:v>
                </c:pt>
              </c:numCache>
            </c:numRef>
          </c:val>
          <c:smooth val="0"/>
          <c:extLst>
            <c:ext xmlns:c16="http://schemas.microsoft.com/office/drawing/2014/chart" uri="{C3380CC4-5D6E-409C-BE32-E72D297353CC}">
              <c16:uniqueId val="{00000005-87AD-4138-9B12-3F3248100AD0}"/>
            </c:ext>
          </c:extLst>
        </c:ser>
        <c:ser>
          <c:idx val="6"/>
          <c:order val="6"/>
          <c:tx>
            <c:strRef>
              <c:f>Sheet1!$H$1</c:f>
              <c:strCache>
                <c:ptCount val="1"/>
                <c:pt idx="0">
                  <c:v>Multiracial</c:v>
                </c:pt>
              </c:strCache>
            </c:strRef>
          </c:tx>
          <c:spPr>
            <a:ln w="19050">
              <a:solidFill>
                <a:sysClr val="window" lastClr="FFFFFF">
                  <a:lumMod val="75000"/>
                </a:sysClr>
              </a:solidFill>
            </a:ln>
          </c:spPr>
          <c:marker>
            <c:symbol val="plus"/>
            <c:size val="6"/>
            <c:spPr>
              <a:noFill/>
              <a:ln>
                <a:solidFill>
                  <a:sysClr val="windowText" lastClr="000000"/>
                </a:solidFill>
              </a:ln>
            </c:spPr>
          </c:marker>
          <c:cat>
            <c:numRef>
              <c:f>Sheet1!$A$2:$A$14</c:f>
              <c:numCache>
                <c:formatCode>General</c:formatCode>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numCache>
            </c:numRef>
          </c:cat>
          <c:val>
            <c:numRef>
              <c:f>Sheet1!$H$2:$H$14</c:f>
              <c:numCache>
                <c:formatCode>General</c:formatCode>
                <c:ptCount val="13"/>
                <c:pt idx="0">
                  <c:v>11.7</c:v>
                </c:pt>
                <c:pt idx="1">
                  <c:v>11.2</c:v>
                </c:pt>
                <c:pt idx="2">
                  <c:v>10.8</c:v>
                </c:pt>
                <c:pt idx="3">
                  <c:v>10</c:v>
                </c:pt>
                <c:pt idx="4">
                  <c:v>9.8000000000000007</c:v>
                </c:pt>
                <c:pt idx="5">
                  <c:v>9.6</c:v>
                </c:pt>
                <c:pt idx="6">
                  <c:v>9.6</c:v>
                </c:pt>
                <c:pt idx="7">
                  <c:v>9.6</c:v>
                </c:pt>
                <c:pt idx="8">
                  <c:v>9.6</c:v>
                </c:pt>
                <c:pt idx="9">
                  <c:v>10.199999999999999</c:v>
                </c:pt>
                <c:pt idx="10">
                  <c:v>10.6</c:v>
                </c:pt>
                <c:pt idx="11">
                  <c:v>12.4</c:v>
                </c:pt>
                <c:pt idx="12">
                  <c:v>13</c:v>
                </c:pt>
              </c:numCache>
            </c:numRef>
          </c:val>
          <c:smooth val="0"/>
          <c:extLst>
            <c:ext xmlns:c16="http://schemas.microsoft.com/office/drawing/2014/chart" uri="{C3380CC4-5D6E-409C-BE32-E72D297353CC}">
              <c16:uniqueId val="{00000006-87AD-4138-9B12-3F3248100AD0}"/>
            </c:ext>
          </c:extLst>
        </c:ser>
        <c:dLbls>
          <c:showLegendKey val="0"/>
          <c:showVal val="0"/>
          <c:showCatName val="0"/>
          <c:showSerName val="0"/>
          <c:showPercent val="0"/>
          <c:showBubbleSize val="0"/>
        </c:dLbls>
        <c:marker val="1"/>
        <c:smooth val="0"/>
        <c:axId val="123682176"/>
        <c:axId val="158010752"/>
      </c:lineChart>
      <c:catAx>
        <c:axId val="123682176"/>
        <c:scaling>
          <c:orientation val="minMax"/>
        </c:scaling>
        <c:delete val="0"/>
        <c:axPos val="b"/>
        <c:numFmt formatCode="General" sourceLinked="1"/>
        <c:majorTickMark val="out"/>
        <c:minorTickMark val="none"/>
        <c:tickLblPos val="nextTo"/>
        <c:txPr>
          <a:bodyPr rot="0"/>
          <a:lstStyle/>
          <a:p>
            <a:pPr>
              <a:defRPr/>
            </a:pPr>
            <a:endParaRPr lang="en-US"/>
          </a:p>
        </c:txPr>
        <c:crossAx val="158010752"/>
        <c:crosses val="autoZero"/>
        <c:auto val="1"/>
        <c:lblAlgn val="ctr"/>
        <c:lblOffset val="100"/>
        <c:noMultiLvlLbl val="0"/>
      </c:catAx>
      <c:valAx>
        <c:axId val="158010752"/>
        <c:scaling>
          <c:orientation val="minMax"/>
          <c:max val="20"/>
          <c:min val="0"/>
        </c:scaling>
        <c:delete val="0"/>
        <c:axPos val="l"/>
        <c:majorGridlines/>
        <c:title>
          <c:tx>
            <c:rich>
              <a:bodyPr rot="-5400000" vert="horz"/>
              <a:lstStyle/>
              <a:p>
                <a:pPr>
                  <a:defRPr/>
                </a:pPr>
                <a:r>
                  <a:rPr lang="en-US"/>
                  <a:t>Percent</a:t>
                </a:r>
              </a:p>
            </c:rich>
          </c:tx>
          <c:layout>
            <c:manualLayout>
              <c:xMode val="edge"/>
              <c:yMode val="edge"/>
              <c:x val="9.0315633622720234E-4"/>
              <c:y val="0.43980889107611548"/>
            </c:manualLayout>
          </c:layout>
          <c:overlay val="0"/>
        </c:title>
        <c:numFmt formatCode="#,##0" sourceLinked="0"/>
        <c:majorTickMark val="out"/>
        <c:minorTickMark val="none"/>
        <c:tickLblPos val="nextTo"/>
        <c:crossAx val="123682176"/>
        <c:crosses val="autoZero"/>
        <c:crossBetween val="between"/>
        <c:majorUnit val="5"/>
      </c:valAx>
    </c:plotArea>
    <c:legend>
      <c:legendPos val="t"/>
      <c:layout>
        <c:manualLayout>
          <c:xMode val="edge"/>
          <c:yMode val="edge"/>
          <c:x val="0.15602412679184333"/>
          <c:y val="0"/>
          <c:w val="0.70081348004576349"/>
          <c:h val="0.15166885389326334"/>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424482250754021"/>
          <c:y val="0.18444266732283465"/>
          <c:w val="0.89338947214931463"/>
          <c:h val="0.73147521598862641"/>
        </c:manualLayout>
      </c:layout>
      <c:lineChart>
        <c:grouping val="standard"/>
        <c:varyColors val="0"/>
        <c:ser>
          <c:idx val="3"/>
          <c:order val="0"/>
          <c:tx>
            <c:strRef>
              <c:f>Sheet1!$B$1</c:f>
              <c:strCache>
                <c:ptCount val="1"/>
                <c:pt idx="0">
                  <c:v>Total</c:v>
                </c:pt>
              </c:strCache>
            </c:strRef>
          </c:tx>
          <c:spPr>
            <a:ln w="25400">
              <a:solidFill>
                <a:sysClr val="windowText" lastClr="000000"/>
              </a:solidFill>
            </a:ln>
          </c:spPr>
          <c:marker>
            <c:symbol val="circle"/>
            <c:size val="7"/>
            <c:spPr>
              <a:solidFill>
                <a:sysClr val="windowText" lastClr="000000"/>
              </a:solidFill>
              <a:ln>
                <a:noFill/>
              </a:ln>
            </c:spPr>
          </c:marker>
          <c:cat>
            <c:numRef>
              <c:f>Sheet1!$A$2:$A$14</c:f>
              <c:numCache>
                <c:formatCode>General</c:formatCode>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numCache>
            </c:numRef>
          </c:cat>
          <c:val>
            <c:numRef>
              <c:f>Sheet1!$B$2:$B$14</c:f>
              <c:numCache>
                <c:formatCode>General</c:formatCode>
                <c:ptCount val="13"/>
                <c:pt idx="0">
                  <c:v>15.8</c:v>
                </c:pt>
                <c:pt idx="1">
                  <c:v>14.6</c:v>
                </c:pt>
                <c:pt idx="2">
                  <c:v>13.7</c:v>
                </c:pt>
                <c:pt idx="3">
                  <c:v>12.8</c:v>
                </c:pt>
                <c:pt idx="4">
                  <c:v>11.8</c:v>
                </c:pt>
                <c:pt idx="5">
                  <c:v>11.3</c:v>
                </c:pt>
                <c:pt idx="6">
                  <c:v>10.9</c:v>
                </c:pt>
                <c:pt idx="7">
                  <c:v>10.5</c:v>
                </c:pt>
                <c:pt idx="8">
                  <c:v>10.4</c:v>
                </c:pt>
                <c:pt idx="9">
                  <c:v>10.7</c:v>
                </c:pt>
                <c:pt idx="10">
                  <c:v>10.7</c:v>
                </c:pt>
                <c:pt idx="11">
                  <c:v>11.6</c:v>
                </c:pt>
                <c:pt idx="12">
                  <c:v>11.9</c:v>
                </c:pt>
              </c:numCache>
            </c:numRef>
          </c:val>
          <c:smooth val="0"/>
          <c:extLst>
            <c:ext xmlns:c16="http://schemas.microsoft.com/office/drawing/2014/chart" uri="{C3380CC4-5D6E-409C-BE32-E72D297353CC}">
              <c16:uniqueId val="{00000000-6826-4F57-B16A-E3B629F80040}"/>
            </c:ext>
          </c:extLst>
        </c:ser>
        <c:ser>
          <c:idx val="0"/>
          <c:order val="1"/>
          <c:tx>
            <c:strRef>
              <c:f>Sheet1!$C$1</c:f>
              <c:strCache>
                <c:ptCount val="1"/>
                <c:pt idx="0">
                  <c:v>AI/AN</c:v>
                </c:pt>
              </c:strCache>
            </c:strRef>
          </c:tx>
          <c:spPr>
            <a:ln>
              <a:solidFill>
                <a:srgbClr val="005EB8"/>
              </a:solidFill>
            </a:ln>
          </c:spPr>
          <c:marker>
            <c:symbol val="square"/>
            <c:size val="7"/>
            <c:spPr>
              <a:solidFill>
                <a:srgbClr val="005EB8"/>
              </a:solidFill>
              <a:ln>
                <a:noFill/>
              </a:ln>
            </c:spPr>
          </c:marker>
          <c:cat>
            <c:numRef>
              <c:f>Sheet1!$A$2:$A$14</c:f>
              <c:numCache>
                <c:formatCode>General</c:formatCode>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numCache>
            </c:numRef>
          </c:cat>
          <c:val>
            <c:numRef>
              <c:f>Sheet1!$C$2:$C$14</c:f>
              <c:numCache>
                <c:formatCode>General</c:formatCode>
                <c:ptCount val="13"/>
                <c:pt idx="0">
                  <c:v>17.399999999999999</c:v>
                </c:pt>
                <c:pt idx="1">
                  <c:v>16</c:v>
                </c:pt>
                <c:pt idx="2">
                  <c:v>15</c:v>
                </c:pt>
                <c:pt idx="3">
                  <c:v>13.8</c:v>
                </c:pt>
                <c:pt idx="4">
                  <c:v>12.7</c:v>
                </c:pt>
                <c:pt idx="5">
                  <c:v>12.1</c:v>
                </c:pt>
                <c:pt idx="6">
                  <c:v>11.4</c:v>
                </c:pt>
                <c:pt idx="7">
                  <c:v>11.6</c:v>
                </c:pt>
                <c:pt idx="8">
                  <c:v>10.7</c:v>
                </c:pt>
                <c:pt idx="9">
                  <c:v>11.6</c:v>
                </c:pt>
                <c:pt idx="10">
                  <c:v>11.7</c:v>
                </c:pt>
                <c:pt idx="11">
                  <c:v>12.7</c:v>
                </c:pt>
                <c:pt idx="12">
                  <c:v>12.6</c:v>
                </c:pt>
              </c:numCache>
            </c:numRef>
          </c:val>
          <c:smooth val="0"/>
          <c:extLst>
            <c:ext xmlns:c16="http://schemas.microsoft.com/office/drawing/2014/chart" uri="{C3380CC4-5D6E-409C-BE32-E72D297353CC}">
              <c16:uniqueId val="{00000001-6826-4F57-B16A-E3B629F80040}"/>
            </c:ext>
          </c:extLst>
        </c:ser>
        <c:ser>
          <c:idx val="1"/>
          <c:order val="2"/>
          <c:tx>
            <c:strRef>
              <c:f>Sheet1!$D$1</c:f>
              <c:strCache>
                <c:ptCount val="1"/>
                <c:pt idx="0">
                  <c:v>Asian</c:v>
                </c:pt>
              </c:strCache>
            </c:strRef>
          </c:tx>
          <c:spPr>
            <a:ln>
              <a:solidFill>
                <a:srgbClr val="671E75"/>
              </a:solidFill>
            </a:ln>
          </c:spPr>
          <c:marker>
            <c:symbol val="triangle"/>
            <c:size val="8"/>
            <c:spPr>
              <a:solidFill>
                <a:srgbClr val="671E75"/>
              </a:solidFill>
              <a:ln>
                <a:noFill/>
              </a:ln>
            </c:spPr>
          </c:marker>
          <c:cat>
            <c:numRef>
              <c:f>Sheet1!$A$2:$A$14</c:f>
              <c:numCache>
                <c:formatCode>General</c:formatCode>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numCache>
            </c:numRef>
          </c:cat>
          <c:val>
            <c:numRef>
              <c:f>Sheet1!$D$2:$D$14</c:f>
              <c:numCache>
                <c:formatCode>General</c:formatCode>
                <c:ptCount val="13"/>
                <c:pt idx="0">
                  <c:v>17</c:v>
                </c:pt>
                <c:pt idx="1">
                  <c:v>15.8</c:v>
                </c:pt>
                <c:pt idx="2">
                  <c:v>14.9</c:v>
                </c:pt>
                <c:pt idx="3">
                  <c:v>14</c:v>
                </c:pt>
                <c:pt idx="4">
                  <c:v>13.1</c:v>
                </c:pt>
                <c:pt idx="5">
                  <c:v>12.3</c:v>
                </c:pt>
                <c:pt idx="6">
                  <c:v>12</c:v>
                </c:pt>
                <c:pt idx="7">
                  <c:v>11.6</c:v>
                </c:pt>
                <c:pt idx="8">
                  <c:v>11.5</c:v>
                </c:pt>
                <c:pt idx="9">
                  <c:v>11.7</c:v>
                </c:pt>
                <c:pt idx="10">
                  <c:v>11.4</c:v>
                </c:pt>
                <c:pt idx="11">
                  <c:v>11.5</c:v>
                </c:pt>
                <c:pt idx="12">
                  <c:v>11.6</c:v>
                </c:pt>
              </c:numCache>
            </c:numRef>
          </c:val>
          <c:smooth val="0"/>
          <c:extLst>
            <c:ext xmlns:c16="http://schemas.microsoft.com/office/drawing/2014/chart" uri="{C3380CC4-5D6E-409C-BE32-E72D297353CC}">
              <c16:uniqueId val="{00000002-6826-4F57-B16A-E3B629F80040}"/>
            </c:ext>
          </c:extLst>
        </c:ser>
        <c:ser>
          <c:idx val="2"/>
          <c:order val="3"/>
          <c:tx>
            <c:strRef>
              <c:f>Sheet1!$E$1</c:f>
              <c:strCache>
                <c:ptCount val="1"/>
                <c:pt idx="0">
                  <c:v>Black</c:v>
                </c:pt>
              </c:strCache>
            </c:strRef>
          </c:tx>
          <c:spPr>
            <a:ln>
              <a:solidFill>
                <a:srgbClr val="FFC72C"/>
              </a:solidFill>
            </a:ln>
          </c:spPr>
          <c:marker>
            <c:symbol val="diamond"/>
            <c:size val="9"/>
            <c:spPr>
              <a:solidFill>
                <a:srgbClr val="FFC72C"/>
              </a:solidFill>
              <a:ln>
                <a:noFill/>
              </a:ln>
            </c:spPr>
          </c:marker>
          <c:cat>
            <c:numRef>
              <c:f>Sheet1!$A$2:$A$14</c:f>
              <c:numCache>
                <c:formatCode>General</c:formatCode>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numCache>
            </c:numRef>
          </c:cat>
          <c:val>
            <c:numRef>
              <c:f>Sheet1!$E$2:$E$14</c:f>
              <c:numCache>
                <c:formatCode>General</c:formatCode>
                <c:ptCount val="13"/>
                <c:pt idx="0">
                  <c:v>18.2</c:v>
                </c:pt>
                <c:pt idx="1">
                  <c:v>16.899999999999999</c:v>
                </c:pt>
                <c:pt idx="2">
                  <c:v>15.5</c:v>
                </c:pt>
                <c:pt idx="3">
                  <c:v>14.1</c:v>
                </c:pt>
                <c:pt idx="4">
                  <c:v>13</c:v>
                </c:pt>
                <c:pt idx="5">
                  <c:v>12.4</c:v>
                </c:pt>
                <c:pt idx="6">
                  <c:v>11.9</c:v>
                </c:pt>
                <c:pt idx="7">
                  <c:v>11.6</c:v>
                </c:pt>
                <c:pt idx="8">
                  <c:v>11.6</c:v>
                </c:pt>
                <c:pt idx="9">
                  <c:v>12.1</c:v>
                </c:pt>
                <c:pt idx="10">
                  <c:v>12.1</c:v>
                </c:pt>
                <c:pt idx="11">
                  <c:v>12.6</c:v>
                </c:pt>
                <c:pt idx="12">
                  <c:v>13</c:v>
                </c:pt>
              </c:numCache>
            </c:numRef>
          </c:val>
          <c:smooth val="0"/>
          <c:extLst>
            <c:ext xmlns:c16="http://schemas.microsoft.com/office/drawing/2014/chart" uri="{C3380CC4-5D6E-409C-BE32-E72D297353CC}">
              <c16:uniqueId val="{00000003-6826-4F57-B16A-E3B629F80040}"/>
            </c:ext>
          </c:extLst>
        </c:ser>
        <c:ser>
          <c:idx val="4"/>
          <c:order val="4"/>
          <c:tx>
            <c:strRef>
              <c:f>Sheet1!$F$1</c:f>
              <c:strCache>
                <c:ptCount val="1"/>
                <c:pt idx="0">
                  <c:v>NHPI </c:v>
                </c:pt>
              </c:strCache>
            </c:strRef>
          </c:tx>
          <c:spPr>
            <a:ln w="25400">
              <a:solidFill>
                <a:srgbClr val="70AD47">
                  <a:lumMod val="75000"/>
                </a:srgbClr>
              </a:solidFill>
            </a:ln>
          </c:spPr>
          <c:marker>
            <c:symbol val="star"/>
            <c:size val="7"/>
            <c:spPr>
              <a:noFill/>
              <a:ln>
                <a:solidFill>
                  <a:srgbClr val="548235"/>
                </a:solidFill>
              </a:ln>
            </c:spPr>
          </c:marker>
          <c:cat>
            <c:numRef>
              <c:f>Sheet1!$A$2:$A$14</c:f>
              <c:numCache>
                <c:formatCode>General</c:formatCode>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numCache>
            </c:numRef>
          </c:cat>
          <c:val>
            <c:numRef>
              <c:f>Sheet1!$F$2:$F$14</c:f>
              <c:numCache>
                <c:formatCode>General</c:formatCode>
                <c:ptCount val="13"/>
                <c:pt idx="0">
                  <c:v>17.2</c:v>
                </c:pt>
                <c:pt idx="1">
                  <c:v>15.3</c:v>
                </c:pt>
                <c:pt idx="2">
                  <c:v>14</c:v>
                </c:pt>
                <c:pt idx="3">
                  <c:v>13.4</c:v>
                </c:pt>
                <c:pt idx="4">
                  <c:v>12.3</c:v>
                </c:pt>
                <c:pt idx="5">
                  <c:v>11.1</c:v>
                </c:pt>
                <c:pt idx="6">
                  <c:v>11.8</c:v>
                </c:pt>
                <c:pt idx="7">
                  <c:v>11</c:v>
                </c:pt>
                <c:pt idx="8">
                  <c:v>10.6</c:v>
                </c:pt>
                <c:pt idx="9">
                  <c:v>11.1</c:v>
                </c:pt>
                <c:pt idx="10">
                  <c:v>11</c:v>
                </c:pt>
                <c:pt idx="11">
                  <c:v>11.5</c:v>
                </c:pt>
                <c:pt idx="12">
                  <c:v>12.2</c:v>
                </c:pt>
              </c:numCache>
            </c:numRef>
          </c:val>
          <c:smooth val="0"/>
          <c:extLst>
            <c:ext xmlns:c16="http://schemas.microsoft.com/office/drawing/2014/chart" uri="{C3380CC4-5D6E-409C-BE32-E72D297353CC}">
              <c16:uniqueId val="{00000004-6826-4F57-B16A-E3B629F80040}"/>
            </c:ext>
          </c:extLst>
        </c:ser>
        <c:ser>
          <c:idx val="5"/>
          <c:order val="5"/>
          <c:tx>
            <c:strRef>
              <c:f>Sheet1!$G$1</c:f>
              <c:strCache>
                <c:ptCount val="1"/>
                <c:pt idx="0">
                  <c:v>White </c:v>
                </c:pt>
              </c:strCache>
            </c:strRef>
          </c:tx>
          <c:spPr>
            <a:ln>
              <a:solidFill>
                <a:srgbClr val="ED7D31">
                  <a:lumMod val="75000"/>
                </a:srgbClr>
              </a:solidFill>
            </a:ln>
          </c:spPr>
          <c:marker>
            <c:symbol val="x"/>
            <c:size val="7"/>
            <c:spPr>
              <a:noFill/>
            </c:spPr>
          </c:marker>
          <c:cat>
            <c:numRef>
              <c:f>Sheet1!$A$2:$A$14</c:f>
              <c:numCache>
                <c:formatCode>General</c:formatCode>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numCache>
            </c:numRef>
          </c:cat>
          <c:val>
            <c:numRef>
              <c:f>Sheet1!$G$2:$G$14</c:f>
              <c:numCache>
                <c:formatCode>General</c:formatCode>
                <c:ptCount val="13"/>
                <c:pt idx="0">
                  <c:v>15.4</c:v>
                </c:pt>
                <c:pt idx="1">
                  <c:v>14.3</c:v>
                </c:pt>
                <c:pt idx="2">
                  <c:v>13.4</c:v>
                </c:pt>
                <c:pt idx="3">
                  <c:v>12.6</c:v>
                </c:pt>
                <c:pt idx="4">
                  <c:v>11.5</c:v>
                </c:pt>
                <c:pt idx="5">
                  <c:v>10.9</c:v>
                </c:pt>
                <c:pt idx="6">
                  <c:v>10.5</c:v>
                </c:pt>
                <c:pt idx="7">
                  <c:v>10.1</c:v>
                </c:pt>
                <c:pt idx="8">
                  <c:v>10.1</c:v>
                </c:pt>
                <c:pt idx="9">
                  <c:v>10.199999999999999</c:v>
                </c:pt>
                <c:pt idx="10">
                  <c:v>10.3</c:v>
                </c:pt>
                <c:pt idx="11">
                  <c:v>11.3</c:v>
                </c:pt>
                <c:pt idx="12">
                  <c:v>11.6</c:v>
                </c:pt>
              </c:numCache>
            </c:numRef>
          </c:val>
          <c:smooth val="0"/>
          <c:extLst>
            <c:ext xmlns:c16="http://schemas.microsoft.com/office/drawing/2014/chart" uri="{C3380CC4-5D6E-409C-BE32-E72D297353CC}">
              <c16:uniqueId val="{00000005-6826-4F57-B16A-E3B629F80040}"/>
            </c:ext>
          </c:extLst>
        </c:ser>
        <c:ser>
          <c:idx val="6"/>
          <c:order val="6"/>
          <c:tx>
            <c:strRef>
              <c:f>Sheet1!$H$1</c:f>
              <c:strCache>
                <c:ptCount val="1"/>
                <c:pt idx="0">
                  <c:v>Multiracial</c:v>
                </c:pt>
              </c:strCache>
            </c:strRef>
          </c:tx>
          <c:spPr>
            <a:ln w="19050">
              <a:solidFill>
                <a:sysClr val="window" lastClr="FFFFFF">
                  <a:lumMod val="75000"/>
                </a:sysClr>
              </a:solidFill>
            </a:ln>
          </c:spPr>
          <c:marker>
            <c:symbol val="plus"/>
            <c:size val="6"/>
            <c:spPr>
              <a:noFill/>
              <a:ln>
                <a:solidFill>
                  <a:sysClr val="windowText" lastClr="000000"/>
                </a:solidFill>
              </a:ln>
            </c:spPr>
          </c:marker>
          <c:cat>
            <c:numRef>
              <c:f>Sheet1!$A$2:$A$14</c:f>
              <c:numCache>
                <c:formatCode>General</c:formatCode>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numCache>
            </c:numRef>
          </c:cat>
          <c:val>
            <c:numRef>
              <c:f>Sheet1!$H$2:$H$14</c:f>
              <c:numCache>
                <c:formatCode>General</c:formatCode>
                <c:ptCount val="13"/>
                <c:pt idx="0">
                  <c:v>16.7</c:v>
                </c:pt>
                <c:pt idx="1">
                  <c:v>15</c:v>
                </c:pt>
                <c:pt idx="2">
                  <c:v>14.1</c:v>
                </c:pt>
                <c:pt idx="3">
                  <c:v>13.1</c:v>
                </c:pt>
                <c:pt idx="4">
                  <c:v>12.3</c:v>
                </c:pt>
                <c:pt idx="5">
                  <c:v>11.7</c:v>
                </c:pt>
                <c:pt idx="6">
                  <c:v>11.4</c:v>
                </c:pt>
                <c:pt idx="7">
                  <c:v>11.2</c:v>
                </c:pt>
                <c:pt idx="8">
                  <c:v>11.2</c:v>
                </c:pt>
                <c:pt idx="9">
                  <c:v>11.5</c:v>
                </c:pt>
                <c:pt idx="10">
                  <c:v>11.6</c:v>
                </c:pt>
                <c:pt idx="11">
                  <c:v>12.2</c:v>
                </c:pt>
                <c:pt idx="12">
                  <c:v>12.5</c:v>
                </c:pt>
              </c:numCache>
            </c:numRef>
          </c:val>
          <c:smooth val="0"/>
          <c:extLst>
            <c:ext xmlns:c16="http://schemas.microsoft.com/office/drawing/2014/chart" uri="{C3380CC4-5D6E-409C-BE32-E72D297353CC}">
              <c16:uniqueId val="{00000006-6826-4F57-B16A-E3B629F80040}"/>
            </c:ext>
          </c:extLst>
        </c:ser>
        <c:dLbls>
          <c:showLegendKey val="0"/>
          <c:showVal val="0"/>
          <c:showCatName val="0"/>
          <c:showSerName val="0"/>
          <c:showPercent val="0"/>
          <c:showBubbleSize val="0"/>
        </c:dLbls>
        <c:marker val="1"/>
        <c:smooth val="0"/>
        <c:axId val="123682176"/>
        <c:axId val="158010752"/>
      </c:lineChart>
      <c:catAx>
        <c:axId val="123682176"/>
        <c:scaling>
          <c:orientation val="minMax"/>
        </c:scaling>
        <c:delete val="0"/>
        <c:axPos val="b"/>
        <c:numFmt formatCode="General" sourceLinked="1"/>
        <c:majorTickMark val="out"/>
        <c:minorTickMark val="none"/>
        <c:tickLblPos val="nextTo"/>
        <c:txPr>
          <a:bodyPr rot="0"/>
          <a:lstStyle/>
          <a:p>
            <a:pPr>
              <a:defRPr/>
            </a:pPr>
            <a:endParaRPr lang="en-US"/>
          </a:p>
        </c:txPr>
        <c:crossAx val="158010752"/>
        <c:crosses val="autoZero"/>
        <c:auto val="1"/>
        <c:lblAlgn val="ctr"/>
        <c:lblOffset val="100"/>
        <c:noMultiLvlLbl val="0"/>
      </c:catAx>
      <c:valAx>
        <c:axId val="158010752"/>
        <c:scaling>
          <c:orientation val="minMax"/>
          <c:max val="20"/>
          <c:min val="10"/>
        </c:scaling>
        <c:delete val="0"/>
        <c:axPos val="l"/>
        <c:majorGridlines/>
        <c:title>
          <c:tx>
            <c:rich>
              <a:bodyPr rot="-5400000" vert="horz"/>
              <a:lstStyle/>
              <a:p>
                <a:pPr>
                  <a:defRPr/>
                </a:pPr>
                <a:r>
                  <a:rPr lang="en-US"/>
                  <a:t>Percent</a:t>
                </a:r>
              </a:p>
            </c:rich>
          </c:tx>
          <c:layout>
            <c:manualLayout>
              <c:xMode val="edge"/>
              <c:yMode val="edge"/>
              <c:x val="9.0315633622720234E-4"/>
              <c:y val="0.45689011655801087"/>
            </c:manualLayout>
          </c:layout>
          <c:overlay val="0"/>
        </c:title>
        <c:numFmt formatCode="#,##0" sourceLinked="0"/>
        <c:majorTickMark val="out"/>
        <c:minorTickMark val="none"/>
        <c:tickLblPos val="nextTo"/>
        <c:crossAx val="123682176"/>
        <c:crosses val="autoZero"/>
        <c:crossBetween val="between"/>
        <c:majorUnit val="1"/>
      </c:valAx>
    </c:plotArea>
    <c:legend>
      <c:legendPos val="t"/>
      <c:layout>
        <c:manualLayout>
          <c:xMode val="edge"/>
          <c:yMode val="edge"/>
          <c:x val="0.14801130627902281"/>
          <c:y val="1.6876956645479578E-2"/>
          <c:w val="0.70508698431926775"/>
          <c:h val="0.12697738954505686"/>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967689802663556"/>
          <c:y val="0.1876667760279965"/>
          <c:w val="0.87795737338388247"/>
          <c:h val="0.72825076552930879"/>
        </c:manualLayout>
      </c:layout>
      <c:lineChart>
        <c:grouping val="standard"/>
        <c:varyColors val="0"/>
        <c:ser>
          <c:idx val="3"/>
          <c:order val="0"/>
          <c:tx>
            <c:strRef>
              <c:f>Sheet1!$B$1</c:f>
              <c:strCache>
                <c:ptCount val="1"/>
                <c:pt idx="0">
                  <c:v>Total</c:v>
                </c:pt>
              </c:strCache>
            </c:strRef>
          </c:tx>
          <c:spPr>
            <a:ln w="25400">
              <a:solidFill>
                <a:sysClr val="windowText" lastClr="000000"/>
              </a:solidFill>
            </a:ln>
          </c:spPr>
          <c:marker>
            <c:symbol val="circle"/>
            <c:size val="7"/>
            <c:spPr>
              <a:solidFill>
                <a:sysClr val="windowText" lastClr="000000"/>
              </a:solidFill>
              <a:ln>
                <a:noFill/>
              </a:ln>
            </c:spPr>
          </c:marker>
          <c:cat>
            <c:strRef>
              <c:f>Sheet1!$A$2:$A$6</c:f>
              <c:strCache>
                <c:ptCount val="5"/>
                <c:pt idx="0">
                  <c:v>2016</c:v>
                </c:pt>
                <c:pt idx="1">
                  <c:v>2017</c:v>
                </c:pt>
                <c:pt idx="2">
                  <c:v>2018</c:v>
                </c:pt>
                <c:pt idx="3">
                  <c:v>2019</c:v>
                </c:pt>
                <c:pt idx="4">
                  <c:v>2020-2021</c:v>
                </c:pt>
              </c:strCache>
            </c:strRef>
          </c:cat>
          <c:val>
            <c:numRef>
              <c:f>Sheet1!$B$2:$B$6</c:f>
              <c:numCache>
                <c:formatCode>General</c:formatCode>
                <c:ptCount val="5"/>
                <c:pt idx="0">
                  <c:v>137</c:v>
                </c:pt>
                <c:pt idx="1">
                  <c:v>139</c:v>
                </c:pt>
                <c:pt idx="2">
                  <c:v>141</c:v>
                </c:pt>
                <c:pt idx="3">
                  <c:v>141</c:v>
                </c:pt>
                <c:pt idx="4">
                  <c:v>151</c:v>
                </c:pt>
              </c:numCache>
            </c:numRef>
          </c:val>
          <c:smooth val="0"/>
          <c:extLst>
            <c:ext xmlns:c16="http://schemas.microsoft.com/office/drawing/2014/chart" uri="{C3380CC4-5D6E-409C-BE32-E72D297353CC}">
              <c16:uniqueId val="{00000000-E6EE-4999-8AB2-34480DAC5FB3}"/>
            </c:ext>
          </c:extLst>
        </c:ser>
        <c:ser>
          <c:idx val="0"/>
          <c:order val="1"/>
          <c:tx>
            <c:strRef>
              <c:f>Sheet1!$C$1</c:f>
              <c:strCache>
                <c:ptCount val="1"/>
                <c:pt idx="0">
                  <c:v>Hispanic</c:v>
                </c:pt>
              </c:strCache>
            </c:strRef>
          </c:tx>
          <c:spPr>
            <a:ln>
              <a:solidFill>
                <a:srgbClr val="005EB8"/>
              </a:solidFill>
            </a:ln>
          </c:spPr>
          <c:marker>
            <c:symbol val="square"/>
            <c:size val="7"/>
            <c:spPr>
              <a:solidFill>
                <a:srgbClr val="005EB8"/>
              </a:solidFill>
              <a:ln>
                <a:noFill/>
              </a:ln>
            </c:spPr>
          </c:marker>
          <c:cat>
            <c:strRef>
              <c:f>Sheet1!$A$2:$A$6</c:f>
              <c:strCache>
                <c:ptCount val="5"/>
                <c:pt idx="0">
                  <c:v>2016</c:v>
                </c:pt>
                <c:pt idx="1">
                  <c:v>2017</c:v>
                </c:pt>
                <c:pt idx="2">
                  <c:v>2018</c:v>
                </c:pt>
                <c:pt idx="3">
                  <c:v>2019</c:v>
                </c:pt>
                <c:pt idx="4">
                  <c:v>2020-2021</c:v>
                </c:pt>
              </c:strCache>
            </c:strRef>
          </c:cat>
          <c:val>
            <c:numRef>
              <c:f>Sheet1!$C$2:$C$6</c:f>
              <c:numCache>
                <c:formatCode>General</c:formatCode>
                <c:ptCount val="5"/>
                <c:pt idx="0">
                  <c:v>144</c:v>
                </c:pt>
                <c:pt idx="1">
                  <c:v>144</c:v>
                </c:pt>
                <c:pt idx="2">
                  <c:v>147</c:v>
                </c:pt>
                <c:pt idx="3">
                  <c:v>147</c:v>
                </c:pt>
                <c:pt idx="4">
                  <c:v>160</c:v>
                </c:pt>
              </c:numCache>
            </c:numRef>
          </c:val>
          <c:smooth val="0"/>
          <c:extLst>
            <c:ext xmlns:c16="http://schemas.microsoft.com/office/drawing/2014/chart" uri="{C3380CC4-5D6E-409C-BE32-E72D297353CC}">
              <c16:uniqueId val="{00000001-E6EE-4999-8AB2-34480DAC5FB3}"/>
            </c:ext>
          </c:extLst>
        </c:ser>
        <c:ser>
          <c:idx val="1"/>
          <c:order val="2"/>
          <c:tx>
            <c:strRef>
              <c:f>Sheet1!$D$1</c:f>
              <c:strCache>
                <c:ptCount val="1"/>
                <c:pt idx="0">
                  <c:v>NH-AI/AN</c:v>
                </c:pt>
              </c:strCache>
            </c:strRef>
          </c:tx>
          <c:spPr>
            <a:ln>
              <a:solidFill>
                <a:srgbClr val="671E75"/>
              </a:solidFill>
            </a:ln>
          </c:spPr>
          <c:marker>
            <c:symbol val="triangle"/>
            <c:size val="8"/>
            <c:spPr>
              <a:solidFill>
                <a:srgbClr val="671E75"/>
              </a:solidFill>
              <a:ln>
                <a:noFill/>
              </a:ln>
            </c:spPr>
          </c:marker>
          <c:cat>
            <c:strRef>
              <c:f>Sheet1!$A$2:$A$6</c:f>
              <c:strCache>
                <c:ptCount val="5"/>
                <c:pt idx="0">
                  <c:v>2016</c:v>
                </c:pt>
                <c:pt idx="1">
                  <c:v>2017</c:v>
                </c:pt>
                <c:pt idx="2">
                  <c:v>2018</c:v>
                </c:pt>
                <c:pt idx="3">
                  <c:v>2019</c:v>
                </c:pt>
                <c:pt idx="4">
                  <c:v>2020-2021</c:v>
                </c:pt>
              </c:strCache>
            </c:strRef>
          </c:cat>
          <c:val>
            <c:numRef>
              <c:f>Sheet1!$D$2:$D$6</c:f>
              <c:numCache>
                <c:formatCode>General</c:formatCode>
                <c:ptCount val="5"/>
                <c:pt idx="0">
                  <c:v>122</c:v>
                </c:pt>
                <c:pt idx="1">
                  <c:v>121</c:v>
                </c:pt>
                <c:pt idx="2">
                  <c:v>120</c:v>
                </c:pt>
                <c:pt idx="3">
                  <c:v>119</c:v>
                </c:pt>
                <c:pt idx="4">
                  <c:v>128</c:v>
                </c:pt>
              </c:numCache>
            </c:numRef>
          </c:val>
          <c:smooth val="0"/>
          <c:extLst>
            <c:ext xmlns:c16="http://schemas.microsoft.com/office/drawing/2014/chart" uri="{C3380CC4-5D6E-409C-BE32-E72D297353CC}">
              <c16:uniqueId val="{00000002-E6EE-4999-8AB2-34480DAC5FB3}"/>
            </c:ext>
          </c:extLst>
        </c:ser>
        <c:ser>
          <c:idx val="2"/>
          <c:order val="3"/>
          <c:tx>
            <c:strRef>
              <c:f>Sheet1!$E$1</c:f>
              <c:strCache>
                <c:ptCount val="1"/>
                <c:pt idx="0">
                  <c:v>NH-Asian</c:v>
                </c:pt>
              </c:strCache>
            </c:strRef>
          </c:tx>
          <c:spPr>
            <a:ln>
              <a:solidFill>
                <a:srgbClr val="FFC72C"/>
              </a:solidFill>
            </a:ln>
          </c:spPr>
          <c:marker>
            <c:symbol val="diamond"/>
            <c:size val="9"/>
            <c:spPr>
              <a:solidFill>
                <a:srgbClr val="FFC72C"/>
              </a:solidFill>
              <a:ln>
                <a:noFill/>
              </a:ln>
            </c:spPr>
          </c:marker>
          <c:cat>
            <c:strRef>
              <c:f>Sheet1!$A$2:$A$6</c:f>
              <c:strCache>
                <c:ptCount val="5"/>
                <c:pt idx="0">
                  <c:v>2016</c:v>
                </c:pt>
                <c:pt idx="1">
                  <c:v>2017</c:v>
                </c:pt>
                <c:pt idx="2">
                  <c:v>2018</c:v>
                </c:pt>
                <c:pt idx="3">
                  <c:v>2019</c:v>
                </c:pt>
                <c:pt idx="4">
                  <c:v>2020-2021</c:v>
                </c:pt>
              </c:strCache>
            </c:strRef>
          </c:cat>
          <c:val>
            <c:numRef>
              <c:f>Sheet1!$E$2:$E$6</c:f>
              <c:numCache>
                <c:formatCode>General</c:formatCode>
                <c:ptCount val="5"/>
                <c:pt idx="0">
                  <c:v>161</c:v>
                </c:pt>
                <c:pt idx="1">
                  <c:v>161</c:v>
                </c:pt>
                <c:pt idx="2">
                  <c:v>163</c:v>
                </c:pt>
                <c:pt idx="3">
                  <c:v>164</c:v>
                </c:pt>
                <c:pt idx="4">
                  <c:v>168</c:v>
                </c:pt>
              </c:numCache>
            </c:numRef>
          </c:val>
          <c:smooth val="0"/>
          <c:extLst>
            <c:ext xmlns:c16="http://schemas.microsoft.com/office/drawing/2014/chart" uri="{C3380CC4-5D6E-409C-BE32-E72D297353CC}">
              <c16:uniqueId val="{00000003-E6EE-4999-8AB2-34480DAC5FB3}"/>
            </c:ext>
          </c:extLst>
        </c:ser>
        <c:ser>
          <c:idx val="4"/>
          <c:order val="4"/>
          <c:tx>
            <c:strRef>
              <c:f>Sheet1!$F$1</c:f>
              <c:strCache>
                <c:ptCount val="1"/>
                <c:pt idx="0">
                  <c:v>NH-Black</c:v>
                </c:pt>
              </c:strCache>
            </c:strRef>
          </c:tx>
          <c:spPr>
            <a:ln w="25400">
              <a:solidFill>
                <a:srgbClr val="70AD47">
                  <a:lumMod val="75000"/>
                </a:srgbClr>
              </a:solidFill>
            </a:ln>
          </c:spPr>
          <c:marker>
            <c:symbol val="star"/>
            <c:size val="7"/>
            <c:spPr>
              <a:noFill/>
              <a:ln>
                <a:solidFill>
                  <a:srgbClr val="548235"/>
                </a:solidFill>
              </a:ln>
            </c:spPr>
          </c:marker>
          <c:cat>
            <c:strRef>
              <c:f>Sheet1!$A$2:$A$6</c:f>
              <c:strCache>
                <c:ptCount val="5"/>
                <c:pt idx="0">
                  <c:v>2016</c:v>
                </c:pt>
                <c:pt idx="1">
                  <c:v>2017</c:v>
                </c:pt>
                <c:pt idx="2">
                  <c:v>2018</c:v>
                </c:pt>
                <c:pt idx="3">
                  <c:v>2019</c:v>
                </c:pt>
                <c:pt idx="4">
                  <c:v>2020-2021</c:v>
                </c:pt>
              </c:strCache>
            </c:strRef>
          </c:cat>
          <c:val>
            <c:numRef>
              <c:f>Sheet1!$F$2:$F$6</c:f>
              <c:numCache>
                <c:formatCode>General</c:formatCode>
                <c:ptCount val="5"/>
                <c:pt idx="0">
                  <c:v>144</c:v>
                </c:pt>
                <c:pt idx="1">
                  <c:v>144</c:v>
                </c:pt>
                <c:pt idx="2">
                  <c:v>144</c:v>
                </c:pt>
                <c:pt idx="3">
                  <c:v>145</c:v>
                </c:pt>
                <c:pt idx="4">
                  <c:v>162</c:v>
                </c:pt>
              </c:numCache>
            </c:numRef>
          </c:val>
          <c:smooth val="0"/>
          <c:extLst>
            <c:ext xmlns:c16="http://schemas.microsoft.com/office/drawing/2014/chart" uri="{C3380CC4-5D6E-409C-BE32-E72D297353CC}">
              <c16:uniqueId val="{00000004-E6EE-4999-8AB2-34480DAC5FB3}"/>
            </c:ext>
          </c:extLst>
        </c:ser>
        <c:ser>
          <c:idx val="5"/>
          <c:order val="5"/>
          <c:tx>
            <c:strRef>
              <c:f>Sheet1!$G$1</c:f>
              <c:strCache>
                <c:ptCount val="1"/>
                <c:pt idx="0">
                  <c:v>NH-NHPI</c:v>
                </c:pt>
              </c:strCache>
            </c:strRef>
          </c:tx>
          <c:spPr>
            <a:ln>
              <a:solidFill>
                <a:srgbClr val="ED7D31">
                  <a:lumMod val="75000"/>
                </a:srgbClr>
              </a:solidFill>
            </a:ln>
          </c:spPr>
          <c:marker>
            <c:symbol val="x"/>
            <c:size val="7"/>
            <c:spPr>
              <a:noFill/>
            </c:spPr>
          </c:marker>
          <c:cat>
            <c:strRef>
              <c:f>Sheet1!$A$2:$A$6</c:f>
              <c:strCache>
                <c:ptCount val="5"/>
                <c:pt idx="0">
                  <c:v>2016</c:v>
                </c:pt>
                <c:pt idx="1">
                  <c:v>2017</c:v>
                </c:pt>
                <c:pt idx="2">
                  <c:v>2018</c:v>
                </c:pt>
                <c:pt idx="3">
                  <c:v>2019</c:v>
                </c:pt>
                <c:pt idx="4">
                  <c:v>2020-2021</c:v>
                </c:pt>
              </c:strCache>
            </c:strRef>
          </c:cat>
          <c:val>
            <c:numRef>
              <c:f>Sheet1!$G$2:$G$6</c:f>
              <c:numCache>
                <c:formatCode>General</c:formatCode>
                <c:ptCount val="5"/>
                <c:pt idx="0">
                  <c:v>134</c:v>
                </c:pt>
                <c:pt idx="1">
                  <c:v>129</c:v>
                </c:pt>
                <c:pt idx="2">
                  <c:v>131</c:v>
                </c:pt>
                <c:pt idx="3">
                  <c:v>132</c:v>
                </c:pt>
                <c:pt idx="4">
                  <c:v>130</c:v>
                </c:pt>
              </c:numCache>
            </c:numRef>
          </c:val>
          <c:smooth val="0"/>
          <c:extLst>
            <c:ext xmlns:c16="http://schemas.microsoft.com/office/drawing/2014/chart" uri="{C3380CC4-5D6E-409C-BE32-E72D297353CC}">
              <c16:uniqueId val="{00000005-E6EE-4999-8AB2-34480DAC5FB3}"/>
            </c:ext>
          </c:extLst>
        </c:ser>
        <c:ser>
          <c:idx val="6"/>
          <c:order val="6"/>
          <c:tx>
            <c:strRef>
              <c:f>Sheet1!$H$1</c:f>
              <c:strCache>
                <c:ptCount val="1"/>
                <c:pt idx="0">
                  <c:v>NH-White</c:v>
                </c:pt>
              </c:strCache>
            </c:strRef>
          </c:tx>
          <c:spPr>
            <a:ln w="19050">
              <a:solidFill>
                <a:sysClr val="window" lastClr="FFFFFF">
                  <a:lumMod val="75000"/>
                </a:sysClr>
              </a:solidFill>
            </a:ln>
          </c:spPr>
          <c:marker>
            <c:symbol val="plus"/>
            <c:size val="6"/>
            <c:spPr>
              <a:noFill/>
              <a:ln>
                <a:solidFill>
                  <a:sysClr val="windowText" lastClr="000000"/>
                </a:solidFill>
              </a:ln>
            </c:spPr>
          </c:marker>
          <c:cat>
            <c:strRef>
              <c:f>Sheet1!$A$2:$A$6</c:f>
              <c:strCache>
                <c:ptCount val="5"/>
                <c:pt idx="0">
                  <c:v>2016</c:v>
                </c:pt>
                <c:pt idx="1">
                  <c:v>2017</c:v>
                </c:pt>
                <c:pt idx="2">
                  <c:v>2018</c:v>
                </c:pt>
                <c:pt idx="3">
                  <c:v>2019</c:v>
                </c:pt>
                <c:pt idx="4">
                  <c:v>2020-2021</c:v>
                </c:pt>
              </c:strCache>
            </c:strRef>
          </c:cat>
          <c:val>
            <c:numRef>
              <c:f>Sheet1!$H$2:$H$6</c:f>
              <c:numCache>
                <c:formatCode>General</c:formatCode>
                <c:ptCount val="5"/>
                <c:pt idx="0">
                  <c:v>136</c:v>
                </c:pt>
                <c:pt idx="1">
                  <c:v>138</c:v>
                </c:pt>
                <c:pt idx="2">
                  <c:v>140</c:v>
                </c:pt>
                <c:pt idx="3">
                  <c:v>141</c:v>
                </c:pt>
                <c:pt idx="4">
                  <c:v>154</c:v>
                </c:pt>
              </c:numCache>
            </c:numRef>
          </c:val>
          <c:smooth val="0"/>
          <c:extLst>
            <c:ext xmlns:c16="http://schemas.microsoft.com/office/drawing/2014/chart" uri="{C3380CC4-5D6E-409C-BE32-E72D297353CC}">
              <c16:uniqueId val="{00000006-E6EE-4999-8AB2-34480DAC5FB3}"/>
            </c:ext>
          </c:extLst>
        </c:ser>
        <c:dLbls>
          <c:showLegendKey val="0"/>
          <c:showVal val="0"/>
          <c:showCatName val="0"/>
          <c:showSerName val="0"/>
          <c:showPercent val="0"/>
          <c:showBubbleSize val="0"/>
        </c:dLbls>
        <c:marker val="1"/>
        <c:smooth val="0"/>
        <c:axId val="123682176"/>
        <c:axId val="158010752"/>
      </c:lineChart>
      <c:catAx>
        <c:axId val="123682176"/>
        <c:scaling>
          <c:orientation val="minMax"/>
        </c:scaling>
        <c:delete val="0"/>
        <c:axPos val="b"/>
        <c:numFmt formatCode="General" sourceLinked="1"/>
        <c:majorTickMark val="out"/>
        <c:minorTickMark val="none"/>
        <c:tickLblPos val="nextTo"/>
        <c:txPr>
          <a:bodyPr rot="0"/>
          <a:lstStyle/>
          <a:p>
            <a:pPr>
              <a:defRPr/>
            </a:pPr>
            <a:endParaRPr lang="en-US"/>
          </a:p>
        </c:txPr>
        <c:crossAx val="158010752"/>
        <c:crosses val="autoZero"/>
        <c:auto val="1"/>
        <c:lblAlgn val="ctr"/>
        <c:lblOffset val="100"/>
        <c:noMultiLvlLbl val="0"/>
      </c:catAx>
      <c:valAx>
        <c:axId val="158010752"/>
        <c:scaling>
          <c:orientation val="minMax"/>
          <c:max val="180"/>
          <c:min val="100"/>
        </c:scaling>
        <c:delete val="0"/>
        <c:axPos val="l"/>
        <c:majorGridlines/>
        <c:title>
          <c:tx>
            <c:rich>
              <a:bodyPr rot="-5400000" vert="horz"/>
              <a:lstStyle/>
              <a:p>
                <a:pPr>
                  <a:defRPr/>
                </a:pPr>
                <a:r>
                  <a:rPr lang="en-US"/>
                  <a:t>Median Time in Minutes</a:t>
                </a:r>
              </a:p>
            </c:rich>
          </c:tx>
          <c:layout>
            <c:manualLayout>
              <c:xMode val="edge"/>
              <c:yMode val="edge"/>
              <c:x val="0"/>
              <c:y val="0.26319407990667831"/>
            </c:manualLayout>
          </c:layout>
          <c:overlay val="0"/>
        </c:title>
        <c:numFmt formatCode="#,##0" sourceLinked="0"/>
        <c:majorTickMark val="out"/>
        <c:minorTickMark val="none"/>
        <c:tickLblPos val="nextTo"/>
        <c:crossAx val="123682176"/>
        <c:crosses val="autoZero"/>
        <c:crossBetween val="between"/>
        <c:majorUnit val="10"/>
      </c:valAx>
    </c:plotArea>
    <c:legend>
      <c:legendPos val="t"/>
      <c:layout>
        <c:manualLayout>
          <c:xMode val="edge"/>
          <c:yMode val="edge"/>
          <c:x val="8.7648058415774957E-2"/>
          <c:y val="1.3790463692038495E-2"/>
          <c:w val="0.84824937748166096"/>
          <c:h val="0.11877904150870031"/>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04176387673763"/>
          <c:y val="0.158401000656168"/>
          <c:w val="0.88721663264314188"/>
          <c:h val="0.75751688265529304"/>
        </c:manualLayout>
      </c:layout>
      <c:lineChart>
        <c:grouping val="standard"/>
        <c:varyColors val="0"/>
        <c:ser>
          <c:idx val="3"/>
          <c:order val="0"/>
          <c:tx>
            <c:strRef>
              <c:f>Sheet1!$B$1</c:f>
              <c:strCache>
                <c:ptCount val="1"/>
                <c:pt idx="0">
                  <c:v>Total</c:v>
                </c:pt>
              </c:strCache>
            </c:strRef>
          </c:tx>
          <c:spPr>
            <a:ln w="25400">
              <a:solidFill>
                <a:sysClr val="windowText" lastClr="000000"/>
              </a:solidFill>
            </a:ln>
          </c:spPr>
          <c:marker>
            <c:symbol val="circle"/>
            <c:size val="7"/>
            <c:spPr>
              <a:solidFill>
                <a:sysClr val="windowText" lastClr="000000"/>
              </a:solidFill>
              <a:ln>
                <a:noFill/>
              </a:ln>
            </c:spPr>
          </c:marker>
          <c:cat>
            <c:strRef>
              <c:f>Sheet1!$A$2:$A$6</c:f>
              <c:strCache>
                <c:ptCount val="5"/>
                <c:pt idx="0">
                  <c:v>2016</c:v>
                </c:pt>
                <c:pt idx="1">
                  <c:v>2017</c:v>
                </c:pt>
                <c:pt idx="2">
                  <c:v>2018</c:v>
                </c:pt>
                <c:pt idx="3">
                  <c:v>2019</c:v>
                </c:pt>
                <c:pt idx="4">
                  <c:v>2020-2021</c:v>
                </c:pt>
              </c:strCache>
            </c:strRef>
          </c:cat>
          <c:val>
            <c:numRef>
              <c:f>Sheet1!$B$2:$B$6</c:f>
              <c:numCache>
                <c:formatCode>General</c:formatCode>
                <c:ptCount val="5"/>
                <c:pt idx="0">
                  <c:v>232</c:v>
                </c:pt>
                <c:pt idx="1">
                  <c:v>233</c:v>
                </c:pt>
                <c:pt idx="2">
                  <c:v>240</c:v>
                </c:pt>
                <c:pt idx="3">
                  <c:v>242</c:v>
                </c:pt>
                <c:pt idx="4">
                  <c:v>250</c:v>
                </c:pt>
              </c:numCache>
            </c:numRef>
          </c:val>
          <c:smooth val="0"/>
          <c:extLst>
            <c:ext xmlns:c16="http://schemas.microsoft.com/office/drawing/2014/chart" uri="{C3380CC4-5D6E-409C-BE32-E72D297353CC}">
              <c16:uniqueId val="{00000000-B703-4591-8210-EDCFF507574D}"/>
            </c:ext>
          </c:extLst>
        </c:ser>
        <c:ser>
          <c:idx val="0"/>
          <c:order val="1"/>
          <c:tx>
            <c:strRef>
              <c:f>Sheet1!$C$1</c:f>
              <c:strCache>
                <c:ptCount val="1"/>
                <c:pt idx="0">
                  <c:v>Hispanic</c:v>
                </c:pt>
              </c:strCache>
            </c:strRef>
          </c:tx>
          <c:spPr>
            <a:ln>
              <a:solidFill>
                <a:srgbClr val="005EB8"/>
              </a:solidFill>
            </a:ln>
          </c:spPr>
          <c:marker>
            <c:symbol val="square"/>
            <c:size val="7"/>
            <c:spPr>
              <a:solidFill>
                <a:srgbClr val="005EB8"/>
              </a:solidFill>
              <a:ln>
                <a:noFill/>
              </a:ln>
            </c:spPr>
          </c:marker>
          <c:cat>
            <c:strRef>
              <c:f>Sheet1!$A$2:$A$6</c:f>
              <c:strCache>
                <c:ptCount val="5"/>
                <c:pt idx="0">
                  <c:v>2016</c:v>
                </c:pt>
                <c:pt idx="1">
                  <c:v>2017</c:v>
                </c:pt>
                <c:pt idx="2">
                  <c:v>2018</c:v>
                </c:pt>
                <c:pt idx="3">
                  <c:v>2019</c:v>
                </c:pt>
                <c:pt idx="4">
                  <c:v>2020-2021</c:v>
                </c:pt>
              </c:strCache>
            </c:strRef>
          </c:cat>
          <c:val>
            <c:numRef>
              <c:f>Sheet1!$C$2:$C$6</c:f>
              <c:numCache>
                <c:formatCode>General</c:formatCode>
                <c:ptCount val="5"/>
                <c:pt idx="0">
                  <c:v>233</c:v>
                </c:pt>
                <c:pt idx="1">
                  <c:v>237</c:v>
                </c:pt>
                <c:pt idx="2">
                  <c:v>242</c:v>
                </c:pt>
                <c:pt idx="3">
                  <c:v>244</c:v>
                </c:pt>
                <c:pt idx="4">
                  <c:v>257</c:v>
                </c:pt>
              </c:numCache>
            </c:numRef>
          </c:val>
          <c:smooth val="0"/>
          <c:extLst>
            <c:ext xmlns:c16="http://schemas.microsoft.com/office/drawing/2014/chart" uri="{C3380CC4-5D6E-409C-BE32-E72D297353CC}">
              <c16:uniqueId val="{00000001-B703-4591-8210-EDCFF507574D}"/>
            </c:ext>
          </c:extLst>
        </c:ser>
        <c:ser>
          <c:idx val="1"/>
          <c:order val="2"/>
          <c:tx>
            <c:strRef>
              <c:f>Sheet1!$D$1</c:f>
              <c:strCache>
                <c:ptCount val="1"/>
                <c:pt idx="0">
                  <c:v>NH-AI/AN</c:v>
                </c:pt>
              </c:strCache>
            </c:strRef>
          </c:tx>
          <c:spPr>
            <a:ln>
              <a:solidFill>
                <a:srgbClr val="671E75"/>
              </a:solidFill>
            </a:ln>
          </c:spPr>
          <c:marker>
            <c:symbol val="triangle"/>
            <c:size val="8"/>
            <c:spPr>
              <a:solidFill>
                <a:srgbClr val="671E75"/>
              </a:solidFill>
              <a:ln>
                <a:noFill/>
              </a:ln>
            </c:spPr>
          </c:marker>
          <c:cat>
            <c:strRef>
              <c:f>Sheet1!$A$2:$A$6</c:f>
              <c:strCache>
                <c:ptCount val="5"/>
                <c:pt idx="0">
                  <c:v>2016</c:v>
                </c:pt>
                <c:pt idx="1">
                  <c:v>2017</c:v>
                </c:pt>
                <c:pt idx="2">
                  <c:v>2018</c:v>
                </c:pt>
                <c:pt idx="3">
                  <c:v>2019</c:v>
                </c:pt>
                <c:pt idx="4">
                  <c:v>2020-2021</c:v>
                </c:pt>
              </c:strCache>
            </c:strRef>
          </c:cat>
          <c:val>
            <c:numRef>
              <c:f>Sheet1!$D$2:$D$6</c:f>
              <c:numCache>
                <c:formatCode>General</c:formatCode>
                <c:ptCount val="5"/>
                <c:pt idx="0">
                  <c:v>204</c:v>
                </c:pt>
                <c:pt idx="1">
                  <c:v>205</c:v>
                </c:pt>
                <c:pt idx="2">
                  <c:v>195</c:v>
                </c:pt>
                <c:pt idx="3">
                  <c:v>202</c:v>
                </c:pt>
                <c:pt idx="4">
                  <c:v>199</c:v>
                </c:pt>
              </c:numCache>
            </c:numRef>
          </c:val>
          <c:smooth val="0"/>
          <c:extLst>
            <c:ext xmlns:c16="http://schemas.microsoft.com/office/drawing/2014/chart" uri="{C3380CC4-5D6E-409C-BE32-E72D297353CC}">
              <c16:uniqueId val="{00000002-B703-4591-8210-EDCFF507574D}"/>
            </c:ext>
          </c:extLst>
        </c:ser>
        <c:ser>
          <c:idx val="2"/>
          <c:order val="3"/>
          <c:tx>
            <c:strRef>
              <c:f>Sheet1!$E$1</c:f>
              <c:strCache>
                <c:ptCount val="1"/>
                <c:pt idx="0">
                  <c:v>NH-Asian</c:v>
                </c:pt>
              </c:strCache>
            </c:strRef>
          </c:tx>
          <c:spPr>
            <a:ln>
              <a:solidFill>
                <a:srgbClr val="FFC72C"/>
              </a:solidFill>
            </a:ln>
          </c:spPr>
          <c:marker>
            <c:symbol val="diamond"/>
            <c:size val="9"/>
            <c:spPr>
              <a:solidFill>
                <a:srgbClr val="FFC72C"/>
              </a:solidFill>
              <a:ln>
                <a:noFill/>
              </a:ln>
            </c:spPr>
          </c:marker>
          <c:cat>
            <c:strRef>
              <c:f>Sheet1!$A$2:$A$6</c:f>
              <c:strCache>
                <c:ptCount val="5"/>
                <c:pt idx="0">
                  <c:v>2016</c:v>
                </c:pt>
                <c:pt idx="1">
                  <c:v>2017</c:v>
                </c:pt>
                <c:pt idx="2">
                  <c:v>2018</c:v>
                </c:pt>
                <c:pt idx="3">
                  <c:v>2019</c:v>
                </c:pt>
                <c:pt idx="4">
                  <c:v>2020-2021</c:v>
                </c:pt>
              </c:strCache>
            </c:strRef>
          </c:cat>
          <c:val>
            <c:numRef>
              <c:f>Sheet1!$E$2:$E$6</c:f>
              <c:numCache>
                <c:formatCode>General</c:formatCode>
                <c:ptCount val="5"/>
                <c:pt idx="0">
                  <c:v>288</c:v>
                </c:pt>
                <c:pt idx="1">
                  <c:v>277</c:v>
                </c:pt>
                <c:pt idx="2">
                  <c:v>276</c:v>
                </c:pt>
                <c:pt idx="3">
                  <c:v>280</c:v>
                </c:pt>
                <c:pt idx="4">
                  <c:v>282</c:v>
                </c:pt>
              </c:numCache>
            </c:numRef>
          </c:val>
          <c:smooth val="0"/>
          <c:extLst>
            <c:ext xmlns:c16="http://schemas.microsoft.com/office/drawing/2014/chart" uri="{C3380CC4-5D6E-409C-BE32-E72D297353CC}">
              <c16:uniqueId val="{00000003-B703-4591-8210-EDCFF507574D}"/>
            </c:ext>
          </c:extLst>
        </c:ser>
        <c:ser>
          <c:idx val="4"/>
          <c:order val="4"/>
          <c:tx>
            <c:strRef>
              <c:f>Sheet1!$F$1</c:f>
              <c:strCache>
                <c:ptCount val="1"/>
                <c:pt idx="0">
                  <c:v>NH-Black</c:v>
                </c:pt>
              </c:strCache>
            </c:strRef>
          </c:tx>
          <c:spPr>
            <a:ln w="25400">
              <a:solidFill>
                <a:srgbClr val="70AD47">
                  <a:lumMod val="75000"/>
                </a:srgbClr>
              </a:solidFill>
            </a:ln>
          </c:spPr>
          <c:marker>
            <c:symbol val="star"/>
            <c:size val="7"/>
            <c:spPr>
              <a:noFill/>
              <a:ln>
                <a:solidFill>
                  <a:srgbClr val="548235"/>
                </a:solidFill>
              </a:ln>
            </c:spPr>
          </c:marker>
          <c:cat>
            <c:strRef>
              <c:f>Sheet1!$A$2:$A$6</c:f>
              <c:strCache>
                <c:ptCount val="5"/>
                <c:pt idx="0">
                  <c:v>2016</c:v>
                </c:pt>
                <c:pt idx="1">
                  <c:v>2017</c:v>
                </c:pt>
                <c:pt idx="2">
                  <c:v>2018</c:v>
                </c:pt>
                <c:pt idx="3">
                  <c:v>2019</c:v>
                </c:pt>
                <c:pt idx="4">
                  <c:v>2020-2021</c:v>
                </c:pt>
              </c:strCache>
            </c:strRef>
          </c:cat>
          <c:val>
            <c:numRef>
              <c:f>Sheet1!$F$2:$F$6</c:f>
              <c:numCache>
                <c:formatCode>General</c:formatCode>
                <c:ptCount val="5"/>
                <c:pt idx="0">
                  <c:v>287</c:v>
                </c:pt>
                <c:pt idx="1">
                  <c:v>294</c:v>
                </c:pt>
                <c:pt idx="2">
                  <c:v>300</c:v>
                </c:pt>
                <c:pt idx="3">
                  <c:v>303</c:v>
                </c:pt>
                <c:pt idx="4">
                  <c:v>304</c:v>
                </c:pt>
              </c:numCache>
            </c:numRef>
          </c:val>
          <c:smooth val="0"/>
          <c:extLst>
            <c:ext xmlns:c16="http://schemas.microsoft.com/office/drawing/2014/chart" uri="{C3380CC4-5D6E-409C-BE32-E72D297353CC}">
              <c16:uniqueId val="{00000004-B703-4591-8210-EDCFF507574D}"/>
            </c:ext>
          </c:extLst>
        </c:ser>
        <c:ser>
          <c:idx val="5"/>
          <c:order val="5"/>
          <c:tx>
            <c:strRef>
              <c:f>Sheet1!$G$1</c:f>
              <c:strCache>
                <c:ptCount val="1"/>
                <c:pt idx="0">
                  <c:v>NH-NHPI</c:v>
                </c:pt>
              </c:strCache>
            </c:strRef>
          </c:tx>
          <c:spPr>
            <a:ln>
              <a:solidFill>
                <a:srgbClr val="ED7D31">
                  <a:lumMod val="75000"/>
                </a:srgbClr>
              </a:solidFill>
            </a:ln>
          </c:spPr>
          <c:marker>
            <c:symbol val="x"/>
            <c:size val="7"/>
            <c:spPr>
              <a:noFill/>
            </c:spPr>
          </c:marker>
          <c:cat>
            <c:strRef>
              <c:f>Sheet1!$A$2:$A$6</c:f>
              <c:strCache>
                <c:ptCount val="5"/>
                <c:pt idx="0">
                  <c:v>2016</c:v>
                </c:pt>
                <c:pt idx="1">
                  <c:v>2017</c:v>
                </c:pt>
                <c:pt idx="2">
                  <c:v>2018</c:v>
                </c:pt>
                <c:pt idx="3">
                  <c:v>2019</c:v>
                </c:pt>
                <c:pt idx="4">
                  <c:v>2020-2021</c:v>
                </c:pt>
              </c:strCache>
            </c:strRef>
          </c:cat>
          <c:val>
            <c:numRef>
              <c:f>Sheet1!$G$2:$G$6</c:f>
              <c:numCache>
                <c:formatCode>General</c:formatCode>
                <c:ptCount val="5"/>
                <c:pt idx="0">
                  <c:v>232</c:v>
                </c:pt>
                <c:pt idx="1">
                  <c:v>264</c:v>
                </c:pt>
                <c:pt idx="2">
                  <c:v>201</c:v>
                </c:pt>
                <c:pt idx="3">
                  <c:v>253</c:v>
                </c:pt>
                <c:pt idx="4">
                  <c:v>253</c:v>
                </c:pt>
              </c:numCache>
            </c:numRef>
          </c:val>
          <c:smooth val="0"/>
          <c:extLst>
            <c:ext xmlns:c16="http://schemas.microsoft.com/office/drawing/2014/chart" uri="{C3380CC4-5D6E-409C-BE32-E72D297353CC}">
              <c16:uniqueId val="{00000005-B703-4591-8210-EDCFF507574D}"/>
            </c:ext>
          </c:extLst>
        </c:ser>
        <c:ser>
          <c:idx val="6"/>
          <c:order val="6"/>
          <c:tx>
            <c:strRef>
              <c:f>Sheet1!$H$1</c:f>
              <c:strCache>
                <c:ptCount val="1"/>
                <c:pt idx="0">
                  <c:v>NH-White</c:v>
                </c:pt>
              </c:strCache>
            </c:strRef>
          </c:tx>
          <c:spPr>
            <a:ln w="19050">
              <a:solidFill>
                <a:sysClr val="window" lastClr="FFFFFF">
                  <a:lumMod val="75000"/>
                </a:sysClr>
              </a:solidFill>
            </a:ln>
          </c:spPr>
          <c:marker>
            <c:symbol val="plus"/>
            <c:size val="6"/>
            <c:spPr>
              <a:noFill/>
              <a:ln>
                <a:solidFill>
                  <a:sysClr val="windowText" lastClr="000000"/>
                </a:solidFill>
              </a:ln>
            </c:spPr>
          </c:marker>
          <c:cat>
            <c:strRef>
              <c:f>Sheet1!$A$2:$A$6</c:f>
              <c:strCache>
                <c:ptCount val="5"/>
                <c:pt idx="0">
                  <c:v>2016</c:v>
                </c:pt>
                <c:pt idx="1">
                  <c:v>2017</c:v>
                </c:pt>
                <c:pt idx="2">
                  <c:v>2018</c:v>
                </c:pt>
                <c:pt idx="3">
                  <c:v>2019</c:v>
                </c:pt>
                <c:pt idx="4">
                  <c:v>2020-2021</c:v>
                </c:pt>
              </c:strCache>
            </c:strRef>
          </c:cat>
          <c:val>
            <c:numRef>
              <c:f>Sheet1!$H$2:$H$6</c:f>
              <c:numCache>
                <c:formatCode>General</c:formatCode>
                <c:ptCount val="5"/>
                <c:pt idx="0">
                  <c:v>221</c:v>
                </c:pt>
                <c:pt idx="1">
                  <c:v>224</c:v>
                </c:pt>
                <c:pt idx="2">
                  <c:v>230</c:v>
                </c:pt>
                <c:pt idx="3">
                  <c:v>233</c:v>
                </c:pt>
                <c:pt idx="4">
                  <c:v>249</c:v>
                </c:pt>
              </c:numCache>
            </c:numRef>
          </c:val>
          <c:smooth val="0"/>
          <c:extLst>
            <c:ext xmlns:c16="http://schemas.microsoft.com/office/drawing/2014/chart" uri="{C3380CC4-5D6E-409C-BE32-E72D297353CC}">
              <c16:uniqueId val="{00000006-B703-4591-8210-EDCFF507574D}"/>
            </c:ext>
          </c:extLst>
        </c:ser>
        <c:dLbls>
          <c:showLegendKey val="0"/>
          <c:showVal val="0"/>
          <c:showCatName val="0"/>
          <c:showSerName val="0"/>
          <c:showPercent val="0"/>
          <c:showBubbleSize val="0"/>
        </c:dLbls>
        <c:marker val="1"/>
        <c:smooth val="0"/>
        <c:axId val="123682176"/>
        <c:axId val="158010752"/>
      </c:lineChart>
      <c:catAx>
        <c:axId val="123682176"/>
        <c:scaling>
          <c:orientation val="minMax"/>
        </c:scaling>
        <c:delete val="0"/>
        <c:axPos val="b"/>
        <c:numFmt formatCode="General" sourceLinked="1"/>
        <c:majorTickMark val="out"/>
        <c:minorTickMark val="none"/>
        <c:tickLblPos val="nextTo"/>
        <c:txPr>
          <a:bodyPr rot="0"/>
          <a:lstStyle/>
          <a:p>
            <a:pPr>
              <a:defRPr/>
            </a:pPr>
            <a:endParaRPr lang="en-US"/>
          </a:p>
        </c:txPr>
        <c:crossAx val="158010752"/>
        <c:crosses val="autoZero"/>
        <c:auto val="1"/>
        <c:lblAlgn val="ctr"/>
        <c:lblOffset val="100"/>
        <c:noMultiLvlLbl val="0"/>
      </c:catAx>
      <c:valAx>
        <c:axId val="158010752"/>
        <c:scaling>
          <c:orientation val="minMax"/>
          <c:max val="350"/>
          <c:min val="150"/>
        </c:scaling>
        <c:delete val="0"/>
        <c:axPos val="l"/>
        <c:majorGridlines/>
        <c:title>
          <c:tx>
            <c:rich>
              <a:bodyPr rot="-5400000" vert="horz"/>
              <a:lstStyle/>
              <a:p>
                <a:pPr>
                  <a:defRPr/>
                </a:pPr>
                <a:r>
                  <a:rPr lang="en-US"/>
                  <a:t>Median Time in Minutes</a:t>
                </a:r>
              </a:p>
            </c:rich>
          </c:tx>
          <c:layout>
            <c:manualLayout>
              <c:xMode val="edge"/>
              <c:yMode val="edge"/>
              <c:x val="9.0315633622720234E-4"/>
              <c:y val="0.28038194444444442"/>
            </c:manualLayout>
          </c:layout>
          <c:overlay val="0"/>
        </c:title>
        <c:numFmt formatCode="#,##0" sourceLinked="0"/>
        <c:majorTickMark val="out"/>
        <c:minorTickMark val="none"/>
        <c:tickLblPos val="nextTo"/>
        <c:crossAx val="123682176"/>
        <c:crosses val="autoZero"/>
        <c:crossBetween val="between"/>
        <c:majorUnit val="50"/>
      </c:valAx>
    </c:plotArea>
    <c:legend>
      <c:legendPos val="t"/>
      <c:layout>
        <c:manualLayout>
          <c:xMode val="edge"/>
          <c:yMode val="edge"/>
          <c:x val="8.3374554142270671E-2"/>
          <c:y val="1.2536567694663167E-2"/>
          <c:w val="0.85038612961841309"/>
          <c:h val="0.10961627843394575"/>
        </c:manualLayout>
      </c:layout>
      <c:overlay val="0"/>
    </c:legend>
    <c:plotVisOnly val="1"/>
    <c:dispBlanksAs val="gap"/>
    <c:showDLblsOverMax val="0"/>
  </c:chart>
  <c:spPr>
    <a:ln>
      <a:noFill/>
    </a:ln>
  </c:spPr>
  <c:txPr>
    <a:bodyPr/>
    <a:lstStyle/>
    <a:p>
      <a:pPr>
        <a:defRPr lang="en-US" sz="1600"/>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424482250754021"/>
          <c:y val="0.12522188198697384"/>
          <c:w val="0.89338947214931463"/>
          <c:h val="0.79069578108292005"/>
        </c:manualLayout>
      </c:layout>
      <c:lineChart>
        <c:grouping val="standard"/>
        <c:varyColors val="0"/>
        <c:ser>
          <c:idx val="3"/>
          <c:order val="0"/>
          <c:tx>
            <c:strRef>
              <c:f>Sheet1!$B$1</c:f>
              <c:strCache>
                <c:ptCount val="1"/>
                <c:pt idx="0">
                  <c:v>Total</c:v>
                </c:pt>
              </c:strCache>
            </c:strRef>
          </c:tx>
          <c:spPr>
            <a:ln w="25400">
              <a:solidFill>
                <a:sysClr val="windowText" lastClr="000000"/>
              </a:solidFill>
            </a:ln>
          </c:spPr>
          <c:marker>
            <c:symbol val="circle"/>
            <c:size val="7"/>
            <c:spPr>
              <a:solidFill>
                <a:sysClr val="windowText" lastClr="000000"/>
              </a:solidFill>
              <a:ln>
                <a:noFill/>
              </a:ln>
            </c:spPr>
          </c:marker>
          <c:cat>
            <c:strRef>
              <c:f>Sheet1!$A$2:$A$6</c:f>
              <c:strCache>
                <c:ptCount val="5"/>
                <c:pt idx="0">
                  <c:v>2016</c:v>
                </c:pt>
                <c:pt idx="1">
                  <c:v>2017</c:v>
                </c:pt>
                <c:pt idx="2">
                  <c:v>2018</c:v>
                </c:pt>
                <c:pt idx="3">
                  <c:v>2019</c:v>
                </c:pt>
                <c:pt idx="4">
                  <c:v>2020-2021</c:v>
                </c:pt>
              </c:strCache>
            </c:strRef>
          </c:cat>
          <c:val>
            <c:numRef>
              <c:f>Sheet1!$B$2:$B$6</c:f>
              <c:numCache>
                <c:formatCode>General</c:formatCode>
                <c:ptCount val="5"/>
                <c:pt idx="0">
                  <c:v>58</c:v>
                </c:pt>
                <c:pt idx="1">
                  <c:v>57.5</c:v>
                </c:pt>
                <c:pt idx="2">
                  <c:v>58.4</c:v>
                </c:pt>
                <c:pt idx="3">
                  <c:v>57.4</c:v>
                </c:pt>
                <c:pt idx="4" formatCode="0.0">
                  <c:v>52.44</c:v>
                </c:pt>
              </c:numCache>
            </c:numRef>
          </c:val>
          <c:smooth val="0"/>
          <c:extLst>
            <c:ext xmlns:c16="http://schemas.microsoft.com/office/drawing/2014/chart" uri="{C3380CC4-5D6E-409C-BE32-E72D297353CC}">
              <c16:uniqueId val="{00000000-B693-4BF4-8D06-F7B0BB8C2053}"/>
            </c:ext>
          </c:extLst>
        </c:ser>
        <c:ser>
          <c:idx val="0"/>
          <c:order val="1"/>
          <c:tx>
            <c:strRef>
              <c:f>Sheet1!$F$1</c:f>
              <c:strCache>
                <c:ptCount val="1"/>
                <c:pt idx="0">
                  <c:v>Hispanic</c:v>
                </c:pt>
              </c:strCache>
            </c:strRef>
          </c:tx>
          <c:spPr>
            <a:ln>
              <a:solidFill>
                <a:srgbClr val="005EB8"/>
              </a:solidFill>
            </a:ln>
          </c:spPr>
          <c:marker>
            <c:symbol val="square"/>
            <c:size val="7"/>
            <c:spPr>
              <a:solidFill>
                <a:srgbClr val="005EB8"/>
              </a:solidFill>
              <a:ln>
                <a:noFill/>
              </a:ln>
            </c:spPr>
          </c:marker>
          <c:cat>
            <c:strRef>
              <c:f>Sheet1!$A$2:$A$6</c:f>
              <c:strCache>
                <c:ptCount val="5"/>
                <c:pt idx="0">
                  <c:v>2016</c:v>
                </c:pt>
                <c:pt idx="1">
                  <c:v>2017</c:v>
                </c:pt>
                <c:pt idx="2">
                  <c:v>2018</c:v>
                </c:pt>
                <c:pt idx="3">
                  <c:v>2019</c:v>
                </c:pt>
                <c:pt idx="4">
                  <c:v>2020-2021</c:v>
                </c:pt>
              </c:strCache>
            </c:strRef>
          </c:cat>
          <c:val>
            <c:numRef>
              <c:f>Sheet1!$F$2:$F$6</c:f>
              <c:numCache>
                <c:formatCode>General</c:formatCode>
                <c:ptCount val="5"/>
                <c:pt idx="0">
                  <c:v>48.5</c:v>
                </c:pt>
                <c:pt idx="1">
                  <c:v>54.4</c:v>
                </c:pt>
                <c:pt idx="2">
                  <c:v>50.2</c:v>
                </c:pt>
                <c:pt idx="3">
                  <c:v>54.6</c:v>
                </c:pt>
                <c:pt idx="4" formatCode="0.0">
                  <c:v>47.08</c:v>
                </c:pt>
              </c:numCache>
            </c:numRef>
          </c:val>
          <c:smooth val="0"/>
          <c:extLst>
            <c:ext xmlns:c16="http://schemas.microsoft.com/office/drawing/2014/chart" uri="{C3380CC4-5D6E-409C-BE32-E72D297353CC}">
              <c16:uniqueId val="{00000001-B693-4BF4-8D06-F7B0BB8C2053}"/>
            </c:ext>
          </c:extLst>
        </c:ser>
        <c:ser>
          <c:idx val="1"/>
          <c:order val="2"/>
          <c:tx>
            <c:strRef>
              <c:f>Sheet1!$C$1</c:f>
              <c:strCache>
                <c:ptCount val="1"/>
                <c:pt idx="0">
                  <c:v>NH-AI/AN</c:v>
                </c:pt>
              </c:strCache>
            </c:strRef>
          </c:tx>
          <c:spPr>
            <a:ln>
              <a:solidFill>
                <a:srgbClr val="671E75"/>
              </a:solidFill>
            </a:ln>
          </c:spPr>
          <c:marker>
            <c:symbol val="triangle"/>
            <c:size val="8"/>
            <c:spPr>
              <a:solidFill>
                <a:srgbClr val="671E75"/>
              </a:solidFill>
              <a:ln>
                <a:noFill/>
              </a:ln>
            </c:spPr>
          </c:marker>
          <c:cat>
            <c:strRef>
              <c:f>Sheet1!$A$2:$A$6</c:f>
              <c:strCache>
                <c:ptCount val="5"/>
                <c:pt idx="0">
                  <c:v>2016</c:v>
                </c:pt>
                <c:pt idx="1">
                  <c:v>2017</c:v>
                </c:pt>
                <c:pt idx="2">
                  <c:v>2018</c:v>
                </c:pt>
                <c:pt idx="3">
                  <c:v>2019</c:v>
                </c:pt>
                <c:pt idx="4">
                  <c:v>2020-2021</c:v>
                </c:pt>
              </c:strCache>
            </c:strRef>
          </c:cat>
          <c:val>
            <c:numRef>
              <c:f>Sheet1!$C$2:$C$6</c:f>
              <c:numCache>
                <c:formatCode>General</c:formatCode>
                <c:ptCount val="5"/>
                <c:pt idx="0">
                  <c:v>53.8</c:v>
                </c:pt>
                <c:pt idx="1">
                  <c:v>55.8</c:v>
                </c:pt>
                <c:pt idx="2">
                  <c:v>48.9</c:v>
                </c:pt>
                <c:pt idx="3">
                  <c:v>51</c:v>
                </c:pt>
                <c:pt idx="4" formatCode="0.0">
                  <c:v>50.85</c:v>
                </c:pt>
              </c:numCache>
            </c:numRef>
          </c:val>
          <c:smooth val="0"/>
          <c:extLst>
            <c:ext xmlns:c16="http://schemas.microsoft.com/office/drawing/2014/chart" uri="{C3380CC4-5D6E-409C-BE32-E72D297353CC}">
              <c16:uniqueId val="{00000002-B693-4BF4-8D06-F7B0BB8C2053}"/>
            </c:ext>
          </c:extLst>
        </c:ser>
        <c:ser>
          <c:idx val="2"/>
          <c:order val="3"/>
          <c:tx>
            <c:strRef>
              <c:f>Sheet1!$D$1</c:f>
              <c:strCache>
                <c:ptCount val="1"/>
                <c:pt idx="0">
                  <c:v>NH-Asian</c:v>
                </c:pt>
              </c:strCache>
            </c:strRef>
          </c:tx>
          <c:spPr>
            <a:ln>
              <a:solidFill>
                <a:srgbClr val="FFC72C"/>
              </a:solidFill>
            </a:ln>
          </c:spPr>
          <c:marker>
            <c:symbol val="diamond"/>
            <c:size val="9"/>
            <c:spPr>
              <a:solidFill>
                <a:srgbClr val="FFC72C"/>
              </a:solidFill>
              <a:ln>
                <a:noFill/>
              </a:ln>
            </c:spPr>
          </c:marker>
          <c:cat>
            <c:strRef>
              <c:f>Sheet1!$A$2:$A$6</c:f>
              <c:strCache>
                <c:ptCount val="5"/>
                <c:pt idx="0">
                  <c:v>2016</c:v>
                </c:pt>
                <c:pt idx="1">
                  <c:v>2017</c:v>
                </c:pt>
                <c:pt idx="2">
                  <c:v>2018</c:v>
                </c:pt>
                <c:pt idx="3">
                  <c:v>2019</c:v>
                </c:pt>
                <c:pt idx="4">
                  <c:v>2020-2021</c:v>
                </c:pt>
              </c:strCache>
            </c:strRef>
          </c:cat>
          <c:val>
            <c:numRef>
              <c:f>Sheet1!$D$2:$D$6</c:f>
              <c:numCache>
                <c:formatCode>General</c:formatCode>
                <c:ptCount val="5"/>
                <c:pt idx="0">
                  <c:v>59.5</c:v>
                </c:pt>
                <c:pt idx="2">
                  <c:v>50</c:v>
                </c:pt>
                <c:pt idx="4" formatCode="0.0">
                  <c:v>48</c:v>
                </c:pt>
              </c:numCache>
            </c:numRef>
          </c:val>
          <c:smooth val="0"/>
          <c:extLst>
            <c:ext xmlns:c16="http://schemas.microsoft.com/office/drawing/2014/chart" uri="{C3380CC4-5D6E-409C-BE32-E72D297353CC}">
              <c16:uniqueId val="{00000003-B693-4BF4-8D06-F7B0BB8C2053}"/>
            </c:ext>
          </c:extLst>
        </c:ser>
        <c:ser>
          <c:idx val="4"/>
          <c:order val="4"/>
          <c:tx>
            <c:strRef>
              <c:f>Sheet1!$E$1</c:f>
              <c:strCache>
                <c:ptCount val="1"/>
                <c:pt idx="0">
                  <c:v>NH-Black</c:v>
                </c:pt>
              </c:strCache>
            </c:strRef>
          </c:tx>
          <c:spPr>
            <a:ln w="25400">
              <a:solidFill>
                <a:srgbClr val="70AD47">
                  <a:lumMod val="75000"/>
                </a:srgbClr>
              </a:solidFill>
            </a:ln>
          </c:spPr>
          <c:marker>
            <c:symbol val="star"/>
            <c:size val="7"/>
            <c:spPr>
              <a:noFill/>
              <a:ln>
                <a:solidFill>
                  <a:srgbClr val="548235"/>
                </a:solidFill>
              </a:ln>
            </c:spPr>
          </c:marker>
          <c:cat>
            <c:strRef>
              <c:f>Sheet1!$A$2:$A$6</c:f>
              <c:strCache>
                <c:ptCount val="5"/>
                <c:pt idx="0">
                  <c:v>2016</c:v>
                </c:pt>
                <c:pt idx="1">
                  <c:v>2017</c:v>
                </c:pt>
                <c:pt idx="2">
                  <c:v>2018</c:v>
                </c:pt>
                <c:pt idx="3">
                  <c:v>2019</c:v>
                </c:pt>
                <c:pt idx="4">
                  <c:v>2020-2021</c:v>
                </c:pt>
              </c:strCache>
            </c:strRef>
          </c:cat>
          <c:val>
            <c:numRef>
              <c:f>Sheet1!$E$2:$E$6</c:f>
              <c:numCache>
                <c:formatCode>General</c:formatCode>
                <c:ptCount val="5"/>
                <c:pt idx="0">
                  <c:v>48.1</c:v>
                </c:pt>
                <c:pt idx="1">
                  <c:v>53.8</c:v>
                </c:pt>
                <c:pt idx="2">
                  <c:v>57.8</c:v>
                </c:pt>
                <c:pt idx="3">
                  <c:v>49.2</c:v>
                </c:pt>
                <c:pt idx="4" formatCode="0.0">
                  <c:v>40.159999999999997</c:v>
                </c:pt>
              </c:numCache>
            </c:numRef>
          </c:val>
          <c:smooth val="0"/>
          <c:extLst>
            <c:ext xmlns:c16="http://schemas.microsoft.com/office/drawing/2014/chart" uri="{C3380CC4-5D6E-409C-BE32-E72D297353CC}">
              <c16:uniqueId val="{00000004-B693-4BF4-8D06-F7B0BB8C2053}"/>
            </c:ext>
          </c:extLst>
        </c:ser>
        <c:ser>
          <c:idx val="5"/>
          <c:order val="5"/>
          <c:tx>
            <c:strRef>
              <c:f>Sheet1!$G$1</c:f>
              <c:strCache>
                <c:ptCount val="1"/>
                <c:pt idx="0">
                  <c:v>NH-White</c:v>
                </c:pt>
              </c:strCache>
            </c:strRef>
          </c:tx>
          <c:spPr>
            <a:ln>
              <a:solidFill>
                <a:srgbClr val="ED7D31">
                  <a:lumMod val="75000"/>
                </a:srgbClr>
              </a:solidFill>
            </a:ln>
          </c:spPr>
          <c:marker>
            <c:symbol val="x"/>
            <c:size val="7"/>
            <c:spPr>
              <a:noFill/>
            </c:spPr>
          </c:marker>
          <c:cat>
            <c:strRef>
              <c:f>Sheet1!$A$2:$A$6</c:f>
              <c:strCache>
                <c:ptCount val="5"/>
                <c:pt idx="0">
                  <c:v>2016</c:v>
                </c:pt>
                <c:pt idx="1">
                  <c:v>2017</c:v>
                </c:pt>
                <c:pt idx="2">
                  <c:v>2018</c:v>
                </c:pt>
                <c:pt idx="3">
                  <c:v>2019</c:v>
                </c:pt>
                <c:pt idx="4">
                  <c:v>2020-2021</c:v>
                </c:pt>
              </c:strCache>
            </c:strRef>
          </c:cat>
          <c:val>
            <c:numRef>
              <c:f>Sheet1!$G$2:$G$6</c:f>
              <c:numCache>
                <c:formatCode>General</c:formatCode>
                <c:ptCount val="5"/>
                <c:pt idx="0">
                  <c:v>58.8</c:v>
                </c:pt>
                <c:pt idx="1">
                  <c:v>57.5</c:v>
                </c:pt>
                <c:pt idx="2">
                  <c:v>58.9</c:v>
                </c:pt>
                <c:pt idx="3">
                  <c:v>57.7</c:v>
                </c:pt>
                <c:pt idx="4" formatCode="0.0">
                  <c:v>54.53</c:v>
                </c:pt>
              </c:numCache>
            </c:numRef>
          </c:val>
          <c:smooth val="0"/>
          <c:extLst>
            <c:ext xmlns:c16="http://schemas.microsoft.com/office/drawing/2014/chart" uri="{C3380CC4-5D6E-409C-BE32-E72D297353CC}">
              <c16:uniqueId val="{00000005-B693-4BF4-8D06-F7B0BB8C2053}"/>
            </c:ext>
          </c:extLst>
        </c:ser>
        <c:dLbls>
          <c:showLegendKey val="0"/>
          <c:showVal val="0"/>
          <c:showCatName val="0"/>
          <c:showSerName val="0"/>
          <c:showPercent val="0"/>
          <c:showBubbleSize val="0"/>
        </c:dLbls>
        <c:marker val="1"/>
        <c:smooth val="0"/>
        <c:axId val="123682176"/>
        <c:axId val="158010752"/>
      </c:lineChart>
      <c:catAx>
        <c:axId val="123682176"/>
        <c:scaling>
          <c:orientation val="minMax"/>
        </c:scaling>
        <c:delete val="0"/>
        <c:axPos val="b"/>
        <c:numFmt formatCode="General" sourceLinked="1"/>
        <c:majorTickMark val="out"/>
        <c:minorTickMark val="none"/>
        <c:tickLblPos val="nextTo"/>
        <c:txPr>
          <a:bodyPr rot="0"/>
          <a:lstStyle/>
          <a:p>
            <a:pPr>
              <a:defRPr/>
            </a:pPr>
            <a:endParaRPr lang="en-US"/>
          </a:p>
        </c:txPr>
        <c:crossAx val="158010752"/>
        <c:crosses val="autoZero"/>
        <c:auto val="1"/>
        <c:lblAlgn val="ctr"/>
        <c:lblOffset val="100"/>
        <c:noMultiLvlLbl val="0"/>
      </c:catAx>
      <c:valAx>
        <c:axId val="158010752"/>
        <c:scaling>
          <c:orientation val="minMax"/>
          <c:max val="75"/>
          <c:min val="25"/>
        </c:scaling>
        <c:delete val="0"/>
        <c:axPos val="l"/>
        <c:majorGridlines/>
        <c:title>
          <c:tx>
            <c:rich>
              <a:bodyPr rot="-5400000" vert="horz"/>
              <a:lstStyle/>
              <a:p>
                <a:pPr>
                  <a:defRPr/>
                </a:pPr>
                <a:r>
                  <a:rPr lang="en-US"/>
                  <a:t>Percent</a:t>
                </a:r>
              </a:p>
            </c:rich>
          </c:tx>
          <c:layout>
            <c:manualLayout>
              <c:xMode val="edge"/>
              <c:yMode val="edge"/>
              <c:x val="5.5328327014678722E-3"/>
              <c:y val="0.42047492642965079"/>
            </c:manualLayout>
          </c:layout>
          <c:overlay val="0"/>
        </c:title>
        <c:numFmt formatCode="#,##0" sourceLinked="0"/>
        <c:majorTickMark val="out"/>
        <c:minorTickMark val="none"/>
        <c:tickLblPos val="nextTo"/>
        <c:crossAx val="123682176"/>
        <c:crosses val="autoZero"/>
        <c:crossBetween val="between"/>
        <c:majorUnit val="10"/>
      </c:valAx>
    </c:plotArea>
    <c:legend>
      <c:legendPos val="t"/>
      <c:layout>
        <c:manualLayout>
          <c:xMode val="edge"/>
          <c:yMode val="edge"/>
          <c:x val="0.14747711824483478"/>
          <c:y val="1.6876956645479578E-2"/>
          <c:w val="0.70936048859277201"/>
          <c:h val="8.44427432682026E-2"/>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973923398464081"/>
          <c:y val="3.6332333458317712E-2"/>
          <c:w val="0.87363675026732757"/>
          <c:h val="0.86260311211098617"/>
        </c:manualLayout>
      </c:layout>
      <c:barChart>
        <c:barDir val="col"/>
        <c:grouping val="clustered"/>
        <c:varyColors val="0"/>
        <c:ser>
          <c:idx val="0"/>
          <c:order val="0"/>
          <c:spPr>
            <a:solidFill>
              <a:srgbClr val="005EB8"/>
            </a:solidFill>
          </c:spPr>
          <c:invertIfNegative val="0"/>
          <c:dPt>
            <c:idx val="0"/>
            <c:invertIfNegative val="0"/>
            <c:bubble3D val="0"/>
            <c:extLst>
              <c:ext xmlns:c16="http://schemas.microsoft.com/office/drawing/2014/chart" uri="{C3380CC4-5D6E-409C-BE32-E72D297353CC}">
                <c16:uniqueId val="{00000000-7BFC-4E2F-A2A5-444BE745FC96}"/>
              </c:ext>
            </c:extLst>
          </c:dPt>
          <c:dPt>
            <c:idx val="1"/>
            <c:invertIfNegative val="0"/>
            <c:bubble3D val="0"/>
            <c:extLst>
              <c:ext xmlns:c16="http://schemas.microsoft.com/office/drawing/2014/chart" uri="{C3380CC4-5D6E-409C-BE32-E72D297353CC}">
                <c16:uniqueId val="{00000001-7BFC-4E2F-A2A5-444BE745FC96}"/>
              </c:ext>
            </c:extLst>
          </c:dPt>
          <c:cat>
            <c:strRef>
              <c:f>Sheet1!$A$1:$F$1</c:f>
              <c:strCache>
                <c:ptCount val="6"/>
                <c:pt idx="0">
                  <c:v>Total</c:v>
                </c:pt>
                <c:pt idx="1">
                  <c:v>AI/AN</c:v>
                </c:pt>
                <c:pt idx="2">
                  <c:v>Asian</c:v>
                </c:pt>
                <c:pt idx="3">
                  <c:v>Black</c:v>
                </c:pt>
                <c:pt idx="4">
                  <c:v>NHPI</c:v>
                </c:pt>
                <c:pt idx="5">
                  <c:v>White</c:v>
                </c:pt>
              </c:strCache>
            </c:strRef>
          </c:cat>
          <c:val>
            <c:numRef>
              <c:f>Sheet1!$A$2:$F$2</c:f>
              <c:numCache>
                <c:formatCode>General</c:formatCode>
                <c:ptCount val="6"/>
                <c:pt idx="0">
                  <c:v>62</c:v>
                </c:pt>
                <c:pt idx="1">
                  <c:v>65.5</c:v>
                </c:pt>
                <c:pt idx="2">
                  <c:v>58</c:v>
                </c:pt>
                <c:pt idx="3">
                  <c:v>74</c:v>
                </c:pt>
                <c:pt idx="4">
                  <c:v>60</c:v>
                </c:pt>
                <c:pt idx="5">
                  <c:v>60</c:v>
                </c:pt>
              </c:numCache>
            </c:numRef>
          </c:val>
          <c:extLst>
            <c:ext xmlns:c16="http://schemas.microsoft.com/office/drawing/2014/chart" uri="{C3380CC4-5D6E-409C-BE32-E72D297353CC}">
              <c16:uniqueId val="{00000002-7BFC-4E2F-A2A5-444BE745FC96}"/>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0"/>
          <a:lstStyle/>
          <a:p>
            <a:pPr>
              <a:defRPr/>
            </a:pPr>
            <a:endParaRPr lang="en-US"/>
          </a:p>
        </c:txPr>
        <c:crossAx val="155089920"/>
        <c:crosses val="autoZero"/>
        <c:auto val="1"/>
        <c:lblAlgn val="ctr"/>
        <c:lblOffset val="100"/>
        <c:noMultiLvlLbl val="0"/>
      </c:catAx>
      <c:valAx>
        <c:axId val="155089920"/>
        <c:scaling>
          <c:orientation val="minMax"/>
          <c:max val="100"/>
          <c:min val="0"/>
        </c:scaling>
        <c:delete val="0"/>
        <c:axPos val="l"/>
        <c:majorGridlines/>
        <c:title>
          <c:tx>
            <c:rich>
              <a:bodyPr rot="-5400000" vert="horz"/>
              <a:lstStyle/>
              <a:p>
                <a:pPr>
                  <a:defRPr/>
                </a:pPr>
                <a:r>
                  <a:rPr lang="en-US"/>
                  <a:t>Median Time in Minutes</a:t>
                </a:r>
              </a:p>
            </c:rich>
          </c:tx>
          <c:layout>
            <c:manualLayout>
              <c:xMode val="edge"/>
              <c:yMode val="edge"/>
              <c:x val="0"/>
              <c:y val="0.18241519525968344"/>
            </c:manualLayout>
          </c:layout>
          <c:overlay val="0"/>
        </c:title>
        <c:numFmt formatCode="0" sourceLinked="0"/>
        <c:majorTickMark val="out"/>
        <c:minorTickMark val="none"/>
        <c:tickLblPos val="nextTo"/>
        <c:crossAx val="155088384"/>
        <c:crosses val="autoZero"/>
        <c:crossBetween val="between"/>
        <c:majorUnit val="10"/>
      </c:valAx>
    </c:plotArea>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424482250754021"/>
          <c:y val="0.17576211176727907"/>
          <c:w val="0.89338947214931463"/>
          <c:h val="0.740155771544182"/>
        </c:manualLayout>
      </c:layout>
      <c:lineChart>
        <c:grouping val="standard"/>
        <c:varyColors val="0"/>
        <c:ser>
          <c:idx val="3"/>
          <c:order val="0"/>
          <c:tx>
            <c:strRef>
              <c:f>Sheet1!$B$1</c:f>
              <c:strCache>
                <c:ptCount val="1"/>
                <c:pt idx="0">
                  <c:v>Total</c:v>
                </c:pt>
              </c:strCache>
            </c:strRef>
          </c:tx>
          <c:spPr>
            <a:ln w="25400">
              <a:solidFill>
                <a:sysClr val="windowText" lastClr="000000"/>
              </a:solidFill>
            </a:ln>
          </c:spPr>
          <c:marker>
            <c:symbol val="circle"/>
            <c:size val="7"/>
            <c:spPr>
              <a:solidFill>
                <a:sysClr val="windowText" lastClr="000000"/>
              </a:solidFill>
              <a:ln>
                <a:noFill/>
              </a:ln>
            </c:spPr>
          </c:marker>
          <c:cat>
            <c:strRef>
              <c:f>Sheet1!$A$2:$A$6</c:f>
              <c:strCache>
                <c:ptCount val="5"/>
                <c:pt idx="0">
                  <c:v>2016</c:v>
                </c:pt>
                <c:pt idx="1">
                  <c:v>2017</c:v>
                </c:pt>
                <c:pt idx="2">
                  <c:v>2018</c:v>
                </c:pt>
                <c:pt idx="3">
                  <c:v>2019</c:v>
                </c:pt>
                <c:pt idx="4">
                  <c:v>2020-2021</c:v>
                </c:pt>
              </c:strCache>
            </c:strRef>
          </c:cat>
          <c:val>
            <c:numRef>
              <c:f>Sheet1!$B$2:$B$6</c:f>
              <c:numCache>
                <c:formatCode>General</c:formatCode>
                <c:ptCount val="5"/>
                <c:pt idx="0">
                  <c:v>71.3</c:v>
                </c:pt>
                <c:pt idx="1">
                  <c:v>72.400000000000006</c:v>
                </c:pt>
                <c:pt idx="2">
                  <c:v>72</c:v>
                </c:pt>
                <c:pt idx="3">
                  <c:v>72.099999999999994</c:v>
                </c:pt>
                <c:pt idx="4" formatCode="0.0">
                  <c:v>71.14</c:v>
                </c:pt>
              </c:numCache>
            </c:numRef>
          </c:val>
          <c:smooth val="0"/>
          <c:extLst>
            <c:ext xmlns:c16="http://schemas.microsoft.com/office/drawing/2014/chart" uri="{C3380CC4-5D6E-409C-BE32-E72D297353CC}">
              <c16:uniqueId val="{00000000-EF2F-48C2-B435-3EB4AB104B47}"/>
            </c:ext>
          </c:extLst>
        </c:ser>
        <c:ser>
          <c:idx val="0"/>
          <c:order val="1"/>
          <c:tx>
            <c:strRef>
              <c:f>Sheet1!$F$1</c:f>
              <c:strCache>
                <c:ptCount val="1"/>
                <c:pt idx="0">
                  <c:v>Hispanic</c:v>
                </c:pt>
              </c:strCache>
            </c:strRef>
          </c:tx>
          <c:spPr>
            <a:ln>
              <a:solidFill>
                <a:srgbClr val="005EB8"/>
              </a:solidFill>
            </a:ln>
          </c:spPr>
          <c:marker>
            <c:symbol val="square"/>
            <c:size val="7"/>
            <c:spPr>
              <a:solidFill>
                <a:srgbClr val="005EB8"/>
              </a:solidFill>
              <a:ln>
                <a:noFill/>
              </a:ln>
            </c:spPr>
          </c:marker>
          <c:cat>
            <c:strRef>
              <c:f>Sheet1!$A$2:$A$6</c:f>
              <c:strCache>
                <c:ptCount val="5"/>
                <c:pt idx="0">
                  <c:v>2016</c:v>
                </c:pt>
                <c:pt idx="1">
                  <c:v>2017</c:v>
                </c:pt>
                <c:pt idx="2">
                  <c:v>2018</c:v>
                </c:pt>
                <c:pt idx="3">
                  <c:v>2019</c:v>
                </c:pt>
                <c:pt idx="4">
                  <c:v>2020-2021</c:v>
                </c:pt>
              </c:strCache>
            </c:strRef>
          </c:cat>
          <c:val>
            <c:numRef>
              <c:f>Sheet1!$F$2:$F$6</c:f>
              <c:numCache>
                <c:formatCode>General</c:formatCode>
                <c:ptCount val="5"/>
                <c:pt idx="0">
                  <c:v>66.7</c:v>
                </c:pt>
                <c:pt idx="1">
                  <c:v>65.7</c:v>
                </c:pt>
                <c:pt idx="2">
                  <c:v>64.599999999999994</c:v>
                </c:pt>
                <c:pt idx="3">
                  <c:v>64.599999999999994</c:v>
                </c:pt>
                <c:pt idx="4" formatCode="0.0">
                  <c:v>67.25</c:v>
                </c:pt>
              </c:numCache>
            </c:numRef>
          </c:val>
          <c:smooth val="0"/>
          <c:extLst>
            <c:ext xmlns:c16="http://schemas.microsoft.com/office/drawing/2014/chart" uri="{C3380CC4-5D6E-409C-BE32-E72D297353CC}">
              <c16:uniqueId val="{00000001-EF2F-48C2-B435-3EB4AB104B47}"/>
            </c:ext>
          </c:extLst>
        </c:ser>
        <c:ser>
          <c:idx val="1"/>
          <c:order val="2"/>
          <c:tx>
            <c:strRef>
              <c:f>Sheet1!$C$1</c:f>
              <c:strCache>
                <c:ptCount val="1"/>
                <c:pt idx="0">
                  <c:v>NH-AI/AN</c:v>
                </c:pt>
              </c:strCache>
            </c:strRef>
          </c:tx>
          <c:spPr>
            <a:ln>
              <a:solidFill>
                <a:srgbClr val="671E75"/>
              </a:solidFill>
            </a:ln>
          </c:spPr>
          <c:marker>
            <c:symbol val="triangle"/>
            <c:size val="8"/>
            <c:spPr>
              <a:solidFill>
                <a:srgbClr val="671E75"/>
              </a:solidFill>
              <a:ln>
                <a:noFill/>
              </a:ln>
            </c:spPr>
          </c:marker>
          <c:cat>
            <c:strRef>
              <c:f>Sheet1!$A$2:$A$6</c:f>
              <c:strCache>
                <c:ptCount val="5"/>
                <c:pt idx="0">
                  <c:v>2016</c:v>
                </c:pt>
                <c:pt idx="1">
                  <c:v>2017</c:v>
                </c:pt>
                <c:pt idx="2">
                  <c:v>2018</c:v>
                </c:pt>
                <c:pt idx="3">
                  <c:v>2019</c:v>
                </c:pt>
                <c:pt idx="4">
                  <c:v>2020-2021</c:v>
                </c:pt>
              </c:strCache>
            </c:strRef>
          </c:cat>
          <c:val>
            <c:numRef>
              <c:f>Sheet1!$C$2:$C$6</c:f>
              <c:numCache>
                <c:formatCode>General</c:formatCode>
                <c:ptCount val="5"/>
                <c:pt idx="0">
                  <c:v>55.7</c:v>
                </c:pt>
                <c:pt idx="1">
                  <c:v>63.1</c:v>
                </c:pt>
                <c:pt idx="2">
                  <c:v>65.099999999999994</c:v>
                </c:pt>
                <c:pt idx="3">
                  <c:v>66.900000000000006</c:v>
                </c:pt>
                <c:pt idx="4" formatCode="0.0">
                  <c:v>61.79</c:v>
                </c:pt>
              </c:numCache>
            </c:numRef>
          </c:val>
          <c:smooth val="0"/>
          <c:extLst>
            <c:ext xmlns:c16="http://schemas.microsoft.com/office/drawing/2014/chart" uri="{C3380CC4-5D6E-409C-BE32-E72D297353CC}">
              <c16:uniqueId val="{00000002-EF2F-48C2-B435-3EB4AB104B47}"/>
            </c:ext>
          </c:extLst>
        </c:ser>
        <c:ser>
          <c:idx val="2"/>
          <c:order val="3"/>
          <c:tx>
            <c:strRef>
              <c:f>Sheet1!$D$1</c:f>
              <c:strCache>
                <c:ptCount val="1"/>
                <c:pt idx="0">
                  <c:v>NH-Asian</c:v>
                </c:pt>
              </c:strCache>
            </c:strRef>
          </c:tx>
          <c:spPr>
            <a:ln>
              <a:solidFill>
                <a:srgbClr val="FFC72C"/>
              </a:solidFill>
            </a:ln>
          </c:spPr>
          <c:marker>
            <c:symbol val="diamond"/>
            <c:size val="9"/>
            <c:spPr>
              <a:solidFill>
                <a:srgbClr val="FFC72C"/>
              </a:solidFill>
              <a:ln>
                <a:noFill/>
              </a:ln>
            </c:spPr>
          </c:marker>
          <c:cat>
            <c:strRef>
              <c:f>Sheet1!$A$2:$A$6</c:f>
              <c:strCache>
                <c:ptCount val="5"/>
                <c:pt idx="0">
                  <c:v>2016</c:v>
                </c:pt>
                <c:pt idx="1">
                  <c:v>2017</c:v>
                </c:pt>
                <c:pt idx="2">
                  <c:v>2018</c:v>
                </c:pt>
                <c:pt idx="3">
                  <c:v>2019</c:v>
                </c:pt>
                <c:pt idx="4">
                  <c:v>2020-2021</c:v>
                </c:pt>
              </c:strCache>
            </c:strRef>
          </c:cat>
          <c:val>
            <c:numRef>
              <c:f>Sheet1!$D$2:$D$6</c:f>
              <c:numCache>
                <c:formatCode>General</c:formatCode>
                <c:ptCount val="5"/>
                <c:pt idx="0">
                  <c:v>71.400000000000006</c:v>
                </c:pt>
                <c:pt idx="1">
                  <c:v>74.2</c:v>
                </c:pt>
                <c:pt idx="2">
                  <c:v>71.900000000000006</c:v>
                </c:pt>
                <c:pt idx="3">
                  <c:v>72.5</c:v>
                </c:pt>
                <c:pt idx="4" formatCode="0.0">
                  <c:v>69.77</c:v>
                </c:pt>
              </c:numCache>
            </c:numRef>
          </c:val>
          <c:smooth val="0"/>
          <c:extLst>
            <c:ext xmlns:c16="http://schemas.microsoft.com/office/drawing/2014/chart" uri="{C3380CC4-5D6E-409C-BE32-E72D297353CC}">
              <c16:uniqueId val="{00000003-EF2F-48C2-B435-3EB4AB104B47}"/>
            </c:ext>
          </c:extLst>
        </c:ser>
        <c:ser>
          <c:idx val="4"/>
          <c:order val="4"/>
          <c:tx>
            <c:strRef>
              <c:f>Sheet1!$E$1</c:f>
              <c:strCache>
                <c:ptCount val="1"/>
                <c:pt idx="0">
                  <c:v>NH-Black </c:v>
                </c:pt>
              </c:strCache>
            </c:strRef>
          </c:tx>
          <c:spPr>
            <a:ln w="25400">
              <a:solidFill>
                <a:srgbClr val="70AD47">
                  <a:lumMod val="75000"/>
                </a:srgbClr>
              </a:solidFill>
            </a:ln>
          </c:spPr>
          <c:marker>
            <c:symbol val="star"/>
            <c:size val="7"/>
            <c:spPr>
              <a:noFill/>
              <a:ln>
                <a:solidFill>
                  <a:srgbClr val="548235"/>
                </a:solidFill>
              </a:ln>
            </c:spPr>
          </c:marker>
          <c:cat>
            <c:strRef>
              <c:f>Sheet1!$A$2:$A$6</c:f>
              <c:strCache>
                <c:ptCount val="5"/>
                <c:pt idx="0">
                  <c:v>2016</c:v>
                </c:pt>
                <c:pt idx="1">
                  <c:v>2017</c:v>
                </c:pt>
                <c:pt idx="2">
                  <c:v>2018</c:v>
                </c:pt>
                <c:pt idx="3">
                  <c:v>2019</c:v>
                </c:pt>
                <c:pt idx="4">
                  <c:v>2020-2021</c:v>
                </c:pt>
              </c:strCache>
            </c:strRef>
          </c:cat>
          <c:val>
            <c:numRef>
              <c:f>Sheet1!$E$2:$E$6</c:f>
              <c:numCache>
                <c:formatCode>General</c:formatCode>
                <c:ptCount val="5"/>
                <c:pt idx="0">
                  <c:v>69.7</c:v>
                </c:pt>
                <c:pt idx="1">
                  <c:v>70.2</c:v>
                </c:pt>
                <c:pt idx="2">
                  <c:v>68.7</c:v>
                </c:pt>
                <c:pt idx="3">
                  <c:v>71.3</c:v>
                </c:pt>
                <c:pt idx="4" formatCode="0.0">
                  <c:v>69.08</c:v>
                </c:pt>
              </c:numCache>
            </c:numRef>
          </c:val>
          <c:smooth val="0"/>
          <c:extLst>
            <c:ext xmlns:c16="http://schemas.microsoft.com/office/drawing/2014/chart" uri="{C3380CC4-5D6E-409C-BE32-E72D297353CC}">
              <c16:uniqueId val="{00000004-EF2F-48C2-B435-3EB4AB104B47}"/>
            </c:ext>
          </c:extLst>
        </c:ser>
        <c:ser>
          <c:idx val="5"/>
          <c:order val="5"/>
          <c:tx>
            <c:strRef>
              <c:f>Sheet1!$G$1</c:f>
              <c:strCache>
                <c:ptCount val="1"/>
                <c:pt idx="0">
                  <c:v>NH-NHPI</c:v>
                </c:pt>
              </c:strCache>
            </c:strRef>
          </c:tx>
          <c:spPr>
            <a:ln>
              <a:solidFill>
                <a:srgbClr val="ED7D31">
                  <a:lumMod val="75000"/>
                </a:srgbClr>
              </a:solidFill>
            </a:ln>
          </c:spPr>
          <c:marker>
            <c:symbol val="x"/>
            <c:size val="7"/>
            <c:spPr>
              <a:noFill/>
            </c:spPr>
          </c:marker>
          <c:cat>
            <c:strRef>
              <c:f>Sheet1!$A$2:$A$6</c:f>
              <c:strCache>
                <c:ptCount val="5"/>
                <c:pt idx="0">
                  <c:v>2016</c:v>
                </c:pt>
                <c:pt idx="1">
                  <c:v>2017</c:v>
                </c:pt>
                <c:pt idx="2">
                  <c:v>2018</c:v>
                </c:pt>
                <c:pt idx="3">
                  <c:v>2019</c:v>
                </c:pt>
                <c:pt idx="4">
                  <c:v>2020-2021</c:v>
                </c:pt>
              </c:strCache>
            </c:strRef>
          </c:cat>
          <c:val>
            <c:numRef>
              <c:f>Sheet1!$G$2:$G$6</c:f>
              <c:numCache>
                <c:formatCode>General</c:formatCode>
                <c:ptCount val="5"/>
                <c:pt idx="0">
                  <c:v>68.3</c:v>
                </c:pt>
                <c:pt idx="1">
                  <c:v>67</c:v>
                </c:pt>
                <c:pt idx="2">
                  <c:v>69.099999999999994</c:v>
                </c:pt>
                <c:pt idx="3">
                  <c:v>64</c:v>
                </c:pt>
                <c:pt idx="4" formatCode="0.0">
                  <c:v>68.42</c:v>
                </c:pt>
              </c:numCache>
            </c:numRef>
          </c:val>
          <c:smooth val="0"/>
          <c:extLst>
            <c:ext xmlns:c16="http://schemas.microsoft.com/office/drawing/2014/chart" uri="{C3380CC4-5D6E-409C-BE32-E72D297353CC}">
              <c16:uniqueId val="{00000005-EF2F-48C2-B435-3EB4AB104B47}"/>
            </c:ext>
          </c:extLst>
        </c:ser>
        <c:ser>
          <c:idx val="6"/>
          <c:order val="6"/>
          <c:tx>
            <c:strRef>
              <c:f>Sheet1!$H$1</c:f>
              <c:strCache>
                <c:ptCount val="1"/>
                <c:pt idx="0">
                  <c:v>NH-White</c:v>
                </c:pt>
              </c:strCache>
            </c:strRef>
          </c:tx>
          <c:spPr>
            <a:ln w="19050">
              <a:solidFill>
                <a:sysClr val="window" lastClr="FFFFFF">
                  <a:lumMod val="75000"/>
                </a:sysClr>
              </a:solidFill>
            </a:ln>
          </c:spPr>
          <c:marker>
            <c:symbol val="plus"/>
            <c:size val="6"/>
            <c:spPr>
              <a:noFill/>
              <a:ln>
                <a:solidFill>
                  <a:sysClr val="windowText" lastClr="000000"/>
                </a:solidFill>
              </a:ln>
            </c:spPr>
          </c:marker>
          <c:cat>
            <c:strRef>
              <c:f>Sheet1!$A$2:$A$6</c:f>
              <c:strCache>
                <c:ptCount val="5"/>
                <c:pt idx="0">
                  <c:v>2016</c:v>
                </c:pt>
                <c:pt idx="1">
                  <c:v>2017</c:v>
                </c:pt>
                <c:pt idx="2">
                  <c:v>2018</c:v>
                </c:pt>
                <c:pt idx="3">
                  <c:v>2019</c:v>
                </c:pt>
                <c:pt idx="4">
                  <c:v>2020-2021</c:v>
                </c:pt>
              </c:strCache>
            </c:strRef>
          </c:cat>
          <c:val>
            <c:numRef>
              <c:f>Sheet1!$H$2:$H$6</c:f>
              <c:numCache>
                <c:formatCode>General</c:formatCode>
                <c:ptCount val="5"/>
                <c:pt idx="0">
                  <c:v>71.7</c:v>
                </c:pt>
                <c:pt idx="1">
                  <c:v>73.099999999999994</c:v>
                </c:pt>
                <c:pt idx="2">
                  <c:v>73</c:v>
                </c:pt>
                <c:pt idx="3">
                  <c:v>72.599999999999994</c:v>
                </c:pt>
                <c:pt idx="4" formatCode="0.0">
                  <c:v>72.06</c:v>
                </c:pt>
              </c:numCache>
            </c:numRef>
          </c:val>
          <c:smooth val="0"/>
          <c:extLst>
            <c:ext xmlns:c16="http://schemas.microsoft.com/office/drawing/2014/chart" uri="{C3380CC4-5D6E-409C-BE32-E72D297353CC}">
              <c16:uniqueId val="{00000006-EF2F-48C2-B435-3EB4AB104B47}"/>
            </c:ext>
          </c:extLst>
        </c:ser>
        <c:dLbls>
          <c:showLegendKey val="0"/>
          <c:showVal val="0"/>
          <c:showCatName val="0"/>
          <c:showSerName val="0"/>
          <c:showPercent val="0"/>
          <c:showBubbleSize val="0"/>
        </c:dLbls>
        <c:marker val="1"/>
        <c:smooth val="0"/>
        <c:axId val="123682176"/>
        <c:axId val="158010752"/>
      </c:lineChart>
      <c:catAx>
        <c:axId val="123682176"/>
        <c:scaling>
          <c:orientation val="minMax"/>
        </c:scaling>
        <c:delete val="0"/>
        <c:axPos val="b"/>
        <c:numFmt formatCode="General" sourceLinked="1"/>
        <c:majorTickMark val="out"/>
        <c:minorTickMark val="none"/>
        <c:tickLblPos val="nextTo"/>
        <c:txPr>
          <a:bodyPr rot="0"/>
          <a:lstStyle/>
          <a:p>
            <a:pPr>
              <a:defRPr/>
            </a:pPr>
            <a:endParaRPr lang="en-US"/>
          </a:p>
        </c:txPr>
        <c:crossAx val="158010752"/>
        <c:crosses val="autoZero"/>
        <c:auto val="1"/>
        <c:lblAlgn val="ctr"/>
        <c:lblOffset val="100"/>
        <c:noMultiLvlLbl val="0"/>
      </c:catAx>
      <c:valAx>
        <c:axId val="158010752"/>
        <c:scaling>
          <c:orientation val="minMax"/>
          <c:max val="75"/>
          <c:min val="50"/>
        </c:scaling>
        <c:delete val="0"/>
        <c:axPos val="l"/>
        <c:majorGridlines/>
        <c:title>
          <c:tx>
            <c:rich>
              <a:bodyPr rot="-5400000" vert="horz"/>
              <a:lstStyle/>
              <a:p>
                <a:pPr>
                  <a:defRPr/>
                </a:pPr>
                <a:r>
                  <a:rPr lang="en-US"/>
                  <a:t>Percent</a:t>
                </a:r>
              </a:p>
            </c:rich>
          </c:tx>
          <c:layout>
            <c:manualLayout>
              <c:xMode val="edge"/>
              <c:yMode val="edge"/>
              <c:x val="4.583090308155925E-3"/>
              <c:y val="0.44665694565957031"/>
            </c:manualLayout>
          </c:layout>
          <c:overlay val="0"/>
        </c:title>
        <c:numFmt formatCode="#,##0" sourceLinked="0"/>
        <c:majorTickMark val="out"/>
        <c:minorTickMark val="none"/>
        <c:tickLblPos val="nextTo"/>
        <c:crossAx val="123682176"/>
        <c:crosses val="autoZero"/>
        <c:crossBetween val="between"/>
        <c:majorUnit val="5"/>
      </c:valAx>
    </c:plotArea>
    <c:legend>
      <c:legendPos val="t"/>
      <c:layout>
        <c:manualLayout>
          <c:xMode val="edge"/>
          <c:yMode val="edge"/>
          <c:x val="8.7648058415774957E-2"/>
          <c:y val="1.6876956645479578E-2"/>
          <c:w val="0.83970236893465244"/>
          <c:h val="0.12697738954505686"/>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6672742296101871E-2"/>
          <c:y val="0.13483939507561557"/>
          <c:w val="0.90137479342859916"/>
          <c:h val="0.61202892607174109"/>
        </c:manualLayout>
      </c:layout>
      <c:lineChart>
        <c:grouping val="standard"/>
        <c:varyColors val="0"/>
        <c:ser>
          <c:idx val="3"/>
          <c:order val="0"/>
          <c:tx>
            <c:strRef>
              <c:f>Sheet1!$B$1</c:f>
              <c:strCache>
                <c:ptCount val="1"/>
                <c:pt idx="0">
                  <c:v>Total</c:v>
                </c:pt>
              </c:strCache>
            </c:strRef>
          </c:tx>
          <c:spPr>
            <a:ln w="25400">
              <a:solidFill>
                <a:sysClr val="windowText" lastClr="000000"/>
              </a:solidFill>
            </a:ln>
          </c:spPr>
          <c:marker>
            <c:symbol val="circle"/>
            <c:size val="7"/>
            <c:spPr>
              <a:solidFill>
                <a:sysClr val="windowText" lastClr="000000"/>
              </a:solidFill>
              <a:ln>
                <a:noFill/>
              </a:ln>
            </c:spPr>
          </c:marker>
          <c:cat>
            <c:strRef>
              <c:f>Sheet1!$A$2:$A$15</c:f>
              <c:strCache>
                <c:ptCount val="14"/>
                <c:pt idx="0">
                  <c:v>2006-2007</c:v>
                </c:pt>
                <c:pt idx="1">
                  <c:v>2007-2008</c:v>
                </c:pt>
                <c:pt idx="2">
                  <c:v>2008-2009</c:v>
                </c:pt>
                <c:pt idx="3">
                  <c:v>2009-2010</c:v>
                </c:pt>
                <c:pt idx="4">
                  <c:v>2010-2011</c:v>
                </c:pt>
                <c:pt idx="5">
                  <c:v>2011-2012</c:v>
                </c:pt>
                <c:pt idx="6">
                  <c:v>2012-2013</c:v>
                </c:pt>
                <c:pt idx="7">
                  <c:v>2013-2014</c:v>
                </c:pt>
                <c:pt idx="8">
                  <c:v>2014-2015</c:v>
                </c:pt>
                <c:pt idx="9">
                  <c:v>2015-2016</c:v>
                </c:pt>
                <c:pt idx="10">
                  <c:v>2016-2017</c:v>
                </c:pt>
                <c:pt idx="11">
                  <c:v>2017-2018</c:v>
                </c:pt>
                <c:pt idx="12">
                  <c:v>2018-2019</c:v>
                </c:pt>
                <c:pt idx="13">
                  <c:v>2019-2020</c:v>
                </c:pt>
              </c:strCache>
            </c:strRef>
          </c:cat>
          <c:val>
            <c:numRef>
              <c:f>Sheet1!$B$2:$B$15</c:f>
              <c:numCache>
                <c:formatCode>General</c:formatCode>
                <c:ptCount val="14"/>
                <c:pt idx="0">
                  <c:v>15.5</c:v>
                </c:pt>
                <c:pt idx="1">
                  <c:v>15.4</c:v>
                </c:pt>
                <c:pt idx="2">
                  <c:v>19.3</c:v>
                </c:pt>
                <c:pt idx="3">
                  <c:v>21.6</c:v>
                </c:pt>
                <c:pt idx="4">
                  <c:v>18.7</c:v>
                </c:pt>
                <c:pt idx="5">
                  <c:v>17.100000000000001</c:v>
                </c:pt>
                <c:pt idx="6">
                  <c:v>17</c:v>
                </c:pt>
                <c:pt idx="7">
                  <c:v>17.7</c:v>
                </c:pt>
                <c:pt idx="8">
                  <c:v>16.600000000000001</c:v>
                </c:pt>
                <c:pt idx="9">
                  <c:v>16.7</c:v>
                </c:pt>
                <c:pt idx="10">
                  <c:v>15.9</c:v>
                </c:pt>
                <c:pt idx="11">
                  <c:v>12.2</c:v>
                </c:pt>
                <c:pt idx="12">
                  <c:v>9.5</c:v>
                </c:pt>
                <c:pt idx="13">
                  <c:v>8.8000000000000007</c:v>
                </c:pt>
              </c:numCache>
            </c:numRef>
          </c:val>
          <c:smooth val="0"/>
          <c:extLst>
            <c:ext xmlns:c16="http://schemas.microsoft.com/office/drawing/2014/chart" uri="{C3380CC4-5D6E-409C-BE32-E72D297353CC}">
              <c16:uniqueId val="{00000000-BFFD-445A-9C0D-7DA3EC846C2B}"/>
            </c:ext>
          </c:extLst>
        </c:ser>
        <c:ser>
          <c:idx val="0"/>
          <c:order val="1"/>
          <c:tx>
            <c:strRef>
              <c:f>Sheet1!$C$1</c:f>
              <c:strCache>
                <c:ptCount val="1"/>
                <c:pt idx="0">
                  <c:v>Hispanic</c:v>
                </c:pt>
              </c:strCache>
            </c:strRef>
          </c:tx>
          <c:spPr>
            <a:ln>
              <a:solidFill>
                <a:srgbClr val="005EB8"/>
              </a:solidFill>
            </a:ln>
          </c:spPr>
          <c:marker>
            <c:symbol val="square"/>
            <c:size val="7"/>
            <c:spPr>
              <a:solidFill>
                <a:srgbClr val="005EB8"/>
              </a:solidFill>
              <a:ln>
                <a:noFill/>
              </a:ln>
            </c:spPr>
          </c:marker>
          <c:cat>
            <c:strRef>
              <c:f>Sheet1!$A$2:$A$15</c:f>
              <c:strCache>
                <c:ptCount val="14"/>
                <c:pt idx="0">
                  <c:v>2006-2007</c:v>
                </c:pt>
                <c:pt idx="1">
                  <c:v>2007-2008</c:v>
                </c:pt>
                <c:pt idx="2">
                  <c:v>2008-2009</c:v>
                </c:pt>
                <c:pt idx="3">
                  <c:v>2009-2010</c:v>
                </c:pt>
                <c:pt idx="4">
                  <c:v>2010-2011</c:v>
                </c:pt>
                <c:pt idx="5">
                  <c:v>2011-2012</c:v>
                </c:pt>
                <c:pt idx="6">
                  <c:v>2012-2013</c:v>
                </c:pt>
                <c:pt idx="7">
                  <c:v>2013-2014</c:v>
                </c:pt>
                <c:pt idx="8">
                  <c:v>2014-2015</c:v>
                </c:pt>
                <c:pt idx="9">
                  <c:v>2015-2016</c:v>
                </c:pt>
                <c:pt idx="10">
                  <c:v>2016-2017</c:v>
                </c:pt>
                <c:pt idx="11">
                  <c:v>2017-2018</c:v>
                </c:pt>
                <c:pt idx="12">
                  <c:v>2018-2019</c:v>
                </c:pt>
                <c:pt idx="13">
                  <c:v>2019-2020</c:v>
                </c:pt>
              </c:strCache>
            </c:strRef>
          </c:cat>
          <c:val>
            <c:numRef>
              <c:f>Sheet1!$C$2:$C$15</c:f>
              <c:numCache>
                <c:formatCode>General</c:formatCode>
                <c:ptCount val="14"/>
                <c:pt idx="0">
                  <c:v>12.5</c:v>
                </c:pt>
                <c:pt idx="1">
                  <c:v>14.2</c:v>
                </c:pt>
                <c:pt idx="2">
                  <c:v>21.7</c:v>
                </c:pt>
                <c:pt idx="3">
                  <c:v>26</c:v>
                </c:pt>
                <c:pt idx="4">
                  <c:v>17.7</c:v>
                </c:pt>
                <c:pt idx="5">
                  <c:v>14.6</c:v>
                </c:pt>
                <c:pt idx="6">
                  <c:v>18.600000000000001</c:v>
                </c:pt>
                <c:pt idx="7">
                  <c:v>19.100000000000001</c:v>
                </c:pt>
                <c:pt idx="8">
                  <c:v>16.5</c:v>
                </c:pt>
                <c:pt idx="9">
                  <c:v>16.600000000000001</c:v>
                </c:pt>
                <c:pt idx="10">
                  <c:v>16.399999999999999</c:v>
                </c:pt>
                <c:pt idx="11">
                  <c:v>13.6</c:v>
                </c:pt>
                <c:pt idx="12">
                  <c:v>11.4</c:v>
                </c:pt>
                <c:pt idx="13">
                  <c:v>15.7</c:v>
                </c:pt>
              </c:numCache>
            </c:numRef>
          </c:val>
          <c:smooth val="0"/>
          <c:extLst>
            <c:ext xmlns:c16="http://schemas.microsoft.com/office/drawing/2014/chart" uri="{C3380CC4-5D6E-409C-BE32-E72D297353CC}">
              <c16:uniqueId val="{00000001-BFFD-445A-9C0D-7DA3EC846C2B}"/>
            </c:ext>
          </c:extLst>
        </c:ser>
        <c:ser>
          <c:idx val="1"/>
          <c:order val="2"/>
          <c:tx>
            <c:strRef>
              <c:f>Sheet1!$D$1</c:f>
              <c:strCache>
                <c:ptCount val="1"/>
                <c:pt idx="0">
                  <c:v>Non-Hispanic Black</c:v>
                </c:pt>
              </c:strCache>
            </c:strRef>
          </c:tx>
          <c:spPr>
            <a:ln>
              <a:solidFill>
                <a:srgbClr val="671E75"/>
              </a:solidFill>
            </a:ln>
          </c:spPr>
          <c:marker>
            <c:symbol val="triangle"/>
            <c:size val="8"/>
            <c:spPr>
              <a:solidFill>
                <a:srgbClr val="671E75"/>
              </a:solidFill>
              <a:ln>
                <a:noFill/>
              </a:ln>
            </c:spPr>
          </c:marker>
          <c:cat>
            <c:strRef>
              <c:f>Sheet1!$A$2:$A$15</c:f>
              <c:strCache>
                <c:ptCount val="14"/>
                <c:pt idx="0">
                  <c:v>2006-2007</c:v>
                </c:pt>
                <c:pt idx="1">
                  <c:v>2007-2008</c:v>
                </c:pt>
                <c:pt idx="2">
                  <c:v>2008-2009</c:v>
                </c:pt>
                <c:pt idx="3">
                  <c:v>2009-2010</c:v>
                </c:pt>
                <c:pt idx="4">
                  <c:v>2010-2011</c:v>
                </c:pt>
                <c:pt idx="5">
                  <c:v>2011-2012</c:v>
                </c:pt>
                <c:pt idx="6">
                  <c:v>2012-2013</c:v>
                </c:pt>
                <c:pt idx="7">
                  <c:v>2013-2014</c:v>
                </c:pt>
                <c:pt idx="8">
                  <c:v>2014-2015</c:v>
                </c:pt>
                <c:pt idx="9">
                  <c:v>2015-2016</c:v>
                </c:pt>
                <c:pt idx="10">
                  <c:v>2016-2017</c:v>
                </c:pt>
                <c:pt idx="11">
                  <c:v>2017-2018</c:v>
                </c:pt>
                <c:pt idx="12">
                  <c:v>2018-2019</c:v>
                </c:pt>
                <c:pt idx="13">
                  <c:v>2019-2020</c:v>
                </c:pt>
              </c:strCache>
            </c:strRef>
          </c:cat>
          <c:val>
            <c:numRef>
              <c:f>Sheet1!$D$2:$D$15</c:f>
              <c:numCache>
                <c:formatCode>General</c:formatCode>
                <c:ptCount val="14"/>
                <c:pt idx="0">
                  <c:v>19.899999999999999</c:v>
                </c:pt>
                <c:pt idx="1">
                  <c:v>19.100000000000001</c:v>
                </c:pt>
                <c:pt idx="2">
                  <c:v>25.2</c:v>
                </c:pt>
                <c:pt idx="3">
                  <c:v>28.6</c:v>
                </c:pt>
                <c:pt idx="4">
                  <c:v>24.3</c:v>
                </c:pt>
                <c:pt idx="5">
                  <c:v>23.7</c:v>
                </c:pt>
                <c:pt idx="6">
                  <c:v>23.4</c:v>
                </c:pt>
                <c:pt idx="7">
                  <c:v>21.7</c:v>
                </c:pt>
                <c:pt idx="8">
                  <c:v>19.8</c:v>
                </c:pt>
                <c:pt idx="9">
                  <c:v>19.7</c:v>
                </c:pt>
                <c:pt idx="10">
                  <c:v>20.7</c:v>
                </c:pt>
                <c:pt idx="11">
                  <c:v>15.5</c:v>
                </c:pt>
                <c:pt idx="12">
                  <c:v>11.3</c:v>
                </c:pt>
                <c:pt idx="13">
                  <c:v>9.9</c:v>
                </c:pt>
              </c:numCache>
            </c:numRef>
          </c:val>
          <c:smooth val="0"/>
          <c:extLst>
            <c:ext xmlns:c16="http://schemas.microsoft.com/office/drawing/2014/chart" uri="{C3380CC4-5D6E-409C-BE32-E72D297353CC}">
              <c16:uniqueId val="{00000002-BFFD-445A-9C0D-7DA3EC846C2B}"/>
            </c:ext>
          </c:extLst>
        </c:ser>
        <c:ser>
          <c:idx val="2"/>
          <c:order val="3"/>
          <c:tx>
            <c:strRef>
              <c:f>Sheet1!$E$1</c:f>
              <c:strCache>
                <c:ptCount val="1"/>
                <c:pt idx="0">
                  <c:v>Non-Hispanic White</c:v>
                </c:pt>
              </c:strCache>
            </c:strRef>
          </c:tx>
          <c:spPr>
            <a:ln>
              <a:solidFill>
                <a:srgbClr val="FFC72C"/>
              </a:solidFill>
            </a:ln>
          </c:spPr>
          <c:marker>
            <c:symbol val="diamond"/>
            <c:size val="9"/>
            <c:spPr>
              <a:solidFill>
                <a:srgbClr val="FFC72C"/>
              </a:solidFill>
              <a:ln>
                <a:noFill/>
              </a:ln>
            </c:spPr>
          </c:marker>
          <c:cat>
            <c:strRef>
              <c:f>Sheet1!$A$2:$A$15</c:f>
              <c:strCache>
                <c:ptCount val="14"/>
                <c:pt idx="0">
                  <c:v>2006-2007</c:v>
                </c:pt>
                <c:pt idx="1">
                  <c:v>2007-2008</c:v>
                </c:pt>
                <c:pt idx="2">
                  <c:v>2008-2009</c:v>
                </c:pt>
                <c:pt idx="3">
                  <c:v>2009-2010</c:v>
                </c:pt>
                <c:pt idx="4">
                  <c:v>2010-2011</c:v>
                </c:pt>
                <c:pt idx="5">
                  <c:v>2011-2012</c:v>
                </c:pt>
                <c:pt idx="6">
                  <c:v>2012-2013</c:v>
                </c:pt>
                <c:pt idx="7">
                  <c:v>2013-2014</c:v>
                </c:pt>
                <c:pt idx="8">
                  <c:v>2014-2015</c:v>
                </c:pt>
                <c:pt idx="9">
                  <c:v>2015-2016</c:v>
                </c:pt>
                <c:pt idx="10">
                  <c:v>2016-2017</c:v>
                </c:pt>
                <c:pt idx="11">
                  <c:v>2017-2018</c:v>
                </c:pt>
                <c:pt idx="12">
                  <c:v>2018-2019</c:v>
                </c:pt>
                <c:pt idx="13">
                  <c:v>2019-2020</c:v>
                </c:pt>
              </c:strCache>
            </c:strRef>
          </c:cat>
          <c:val>
            <c:numRef>
              <c:f>Sheet1!$E$2:$E$15</c:f>
              <c:numCache>
                <c:formatCode>General</c:formatCode>
                <c:ptCount val="14"/>
                <c:pt idx="0">
                  <c:v>14.4</c:v>
                </c:pt>
                <c:pt idx="1">
                  <c:v>14.6</c:v>
                </c:pt>
                <c:pt idx="2">
                  <c:v>17.3</c:v>
                </c:pt>
                <c:pt idx="3">
                  <c:v>18.399999999999999</c:v>
                </c:pt>
                <c:pt idx="4">
                  <c:v>17</c:v>
                </c:pt>
                <c:pt idx="5">
                  <c:v>15.6</c:v>
                </c:pt>
                <c:pt idx="6">
                  <c:v>14.8</c:v>
                </c:pt>
                <c:pt idx="7">
                  <c:v>16.399999999999999</c:v>
                </c:pt>
                <c:pt idx="8">
                  <c:v>16.3</c:v>
                </c:pt>
                <c:pt idx="9">
                  <c:v>16</c:v>
                </c:pt>
                <c:pt idx="10">
                  <c:v>13.9</c:v>
                </c:pt>
                <c:pt idx="11">
                  <c:v>10.5</c:v>
                </c:pt>
                <c:pt idx="12">
                  <c:v>8.4</c:v>
                </c:pt>
                <c:pt idx="13">
                  <c:v>7.3</c:v>
                </c:pt>
              </c:numCache>
            </c:numRef>
          </c:val>
          <c:smooth val="0"/>
          <c:extLst>
            <c:ext xmlns:c16="http://schemas.microsoft.com/office/drawing/2014/chart" uri="{C3380CC4-5D6E-409C-BE32-E72D297353CC}">
              <c16:uniqueId val="{00000003-BFFD-445A-9C0D-7DA3EC846C2B}"/>
            </c:ext>
          </c:extLst>
        </c:ser>
        <c:dLbls>
          <c:showLegendKey val="0"/>
          <c:showVal val="0"/>
          <c:showCatName val="0"/>
          <c:showSerName val="0"/>
          <c:showPercent val="0"/>
          <c:showBubbleSize val="0"/>
        </c:dLbls>
        <c:marker val="1"/>
        <c:smooth val="0"/>
        <c:axId val="123682176"/>
        <c:axId val="158010752"/>
      </c:lineChart>
      <c:catAx>
        <c:axId val="123682176"/>
        <c:scaling>
          <c:orientation val="minMax"/>
        </c:scaling>
        <c:delete val="0"/>
        <c:axPos val="b"/>
        <c:numFmt formatCode="General" sourceLinked="1"/>
        <c:majorTickMark val="out"/>
        <c:minorTickMark val="none"/>
        <c:tickLblPos val="nextTo"/>
        <c:txPr>
          <a:bodyPr rot="-1800000"/>
          <a:lstStyle/>
          <a:p>
            <a:pPr>
              <a:defRPr sz="1600"/>
            </a:pPr>
            <a:endParaRPr lang="en-US"/>
          </a:p>
        </c:txPr>
        <c:crossAx val="158010752"/>
        <c:crosses val="autoZero"/>
        <c:auto val="1"/>
        <c:lblAlgn val="ctr"/>
        <c:lblOffset val="100"/>
        <c:noMultiLvlLbl val="0"/>
      </c:catAx>
      <c:valAx>
        <c:axId val="158010752"/>
        <c:scaling>
          <c:orientation val="minMax"/>
          <c:max val="50"/>
          <c:min val="0"/>
        </c:scaling>
        <c:delete val="0"/>
        <c:axPos val="l"/>
        <c:majorGridlines/>
        <c:title>
          <c:tx>
            <c:rich>
              <a:bodyPr rot="-5400000" vert="horz"/>
              <a:lstStyle/>
              <a:p>
                <a:pPr>
                  <a:defRPr sz="1600"/>
                </a:pPr>
                <a:r>
                  <a:rPr lang="en-US" sz="1600"/>
                  <a:t>Percent</a:t>
                </a:r>
              </a:p>
            </c:rich>
          </c:tx>
          <c:layout>
            <c:manualLayout>
              <c:xMode val="edge"/>
              <c:yMode val="edge"/>
              <c:x val="5.5328327014678722E-3"/>
              <c:y val="0.32170248250218725"/>
            </c:manualLayout>
          </c:layout>
          <c:overlay val="0"/>
        </c:title>
        <c:numFmt formatCode="#,##0" sourceLinked="0"/>
        <c:majorTickMark val="out"/>
        <c:minorTickMark val="none"/>
        <c:tickLblPos val="nextTo"/>
        <c:txPr>
          <a:bodyPr/>
          <a:lstStyle/>
          <a:p>
            <a:pPr>
              <a:defRPr sz="1600"/>
            </a:pPr>
            <a:endParaRPr lang="en-US"/>
          </a:p>
        </c:txPr>
        <c:crossAx val="123682176"/>
        <c:crosses val="autoZero"/>
        <c:crossBetween val="between"/>
        <c:majorUnit val="10"/>
      </c:valAx>
    </c:plotArea>
    <c:legend>
      <c:legendPos val="t"/>
      <c:layout>
        <c:manualLayout>
          <c:xMode val="edge"/>
          <c:yMode val="edge"/>
          <c:x val="4.314772753959654E-3"/>
          <c:y val="1.6876956645479578E-2"/>
          <c:w val="0.99568527491755854"/>
          <c:h val="7.6258280214973106E-2"/>
        </c:manualLayout>
      </c:layout>
      <c:overlay val="0"/>
      <c:txPr>
        <a:bodyPr/>
        <a:lstStyle/>
        <a:p>
          <a:pPr>
            <a:defRPr sz="1600"/>
          </a:pPr>
          <a:endParaRPr lang="en-US"/>
        </a:p>
      </c:txPr>
    </c:legend>
    <c:plotVisOnly val="1"/>
    <c:dispBlanksAs val="gap"/>
    <c:showDLblsOverMax val="0"/>
  </c:chart>
  <c:spPr>
    <a:ln>
      <a:noFill/>
    </a:ln>
  </c:spPr>
  <c:txPr>
    <a:bodyPr/>
    <a:lstStyle/>
    <a:p>
      <a:pPr>
        <a:defRPr sz="1000">
          <a:latin typeface="Arial" panose="020B0604020202020204" pitchFamily="34" charset="0"/>
          <a:cs typeface="Arial" panose="020B0604020202020204" pitchFamily="34" charset="0"/>
        </a:defRPr>
      </a:pPr>
      <a:endParaRPr lang="en-US"/>
    </a:p>
  </c:txPr>
  <c:externalData r:id="rId2">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424482250754021"/>
          <c:y val="0.12938299704724412"/>
          <c:w val="0.89338947214931463"/>
          <c:h val="0.64032457425379963"/>
        </c:manualLayout>
      </c:layout>
      <c:lineChart>
        <c:grouping val="standard"/>
        <c:varyColors val="0"/>
        <c:ser>
          <c:idx val="3"/>
          <c:order val="0"/>
          <c:tx>
            <c:strRef>
              <c:f>Sheet1!$B$1</c:f>
              <c:strCache>
                <c:ptCount val="1"/>
                <c:pt idx="0">
                  <c:v>Total</c:v>
                </c:pt>
              </c:strCache>
            </c:strRef>
          </c:tx>
          <c:spPr>
            <a:ln w="25400">
              <a:solidFill>
                <a:sysClr val="windowText" lastClr="000000"/>
              </a:solidFill>
            </a:ln>
          </c:spPr>
          <c:marker>
            <c:symbol val="circle"/>
            <c:size val="7"/>
            <c:spPr>
              <a:solidFill>
                <a:sysClr val="windowText" lastClr="000000"/>
              </a:solidFill>
              <a:ln>
                <a:noFill/>
              </a:ln>
            </c:spPr>
          </c:marker>
          <c:cat>
            <c:strRef>
              <c:f>Sheet1!$A$2:$A$15</c:f>
              <c:strCache>
                <c:ptCount val="14"/>
                <c:pt idx="0">
                  <c:v>2006-2007</c:v>
                </c:pt>
                <c:pt idx="1">
                  <c:v>2007-2008</c:v>
                </c:pt>
                <c:pt idx="2">
                  <c:v>2008-2009</c:v>
                </c:pt>
                <c:pt idx="3">
                  <c:v>2009-2010</c:v>
                </c:pt>
                <c:pt idx="4">
                  <c:v>2010-2011</c:v>
                </c:pt>
                <c:pt idx="5">
                  <c:v>2011-2012</c:v>
                </c:pt>
                <c:pt idx="6">
                  <c:v>2012-2013</c:v>
                </c:pt>
                <c:pt idx="7">
                  <c:v>2013-2014</c:v>
                </c:pt>
                <c:pt idx="8">
                  <c:v>2014-2015</c:v>
                </c:pt>
                <c:pt idx="9">
                  <c:v>2015-2016</c:v>
                </c:pt>
                <c:pt idx="10">
                  <c:v>2016-2017</c:v>
                </c:pt>
                <c:pt idx="11">
                  <c:v>2017-2018</c:v>
                </c:pt>
                <c:pt idx="12">
                  <c:v>2018-2019</c:v>
                </c:pt>
                <c:pt idx="13">
                  <c:v>2019-2020</c:v>
                </c:pt>
              </c:strCache>
            </c:strRef>
          </c:cat>
          <c:val>
            <c:numRef>
              <c:f>Sheet1!$B$2:$B$15</c:f>
              <c:numCache>
                <c:formatCode>General</c:formatCode>
                <c:ptCount val="14"/>
                <c:pt idx="0">
                  <c:v>26.6</c:v>
                </c:pt>
                <c:pt idx="1">
                  <c:v>29.3</c:v>
                </c:pt>
                <c:pt idx="2">
                  <c:v>34.1</c:v>
                </c:pt>
                <c:pt idx="3">
                  <c:v>31</c:v>
                </c:pt>
                <c:pt idx="4">
                  <c:v>26.8</c:v>
                </c:pt>
                <c:pt idx="5">
                  <c:v>24.7</c:v>
                </c:pt>
                <c:pt idx="6">
                  <c:v>23.3</c:v>
                </c:pt>
                <c:pt idx="7">
                  <c:v>21.5</c:v>
                </c:pt>
                <c:pt idx="8">
                  <c:v>20.3</c:v>
                </c:pt>
                <c:pt idx="9">
                  <c:v>20.8</c:v>
                </c:pt>
                <c:pt idx="10">
                  <c:v>19.5</c:v>
                </c:pt>
                <c:pt idx="11">
                  <c:v>17.3</c:v>
                </c:pt>
                <c:pt idx="12">
                  <c:v>15.6</c:v>
                </c:pt>
                <c:pt idx="13">
                  <c:v>12.7</c:v>
                </c:pt>
              </c:numCache>
            </c:numRef>
          </c:val>
          <c:smooth val="0"/>
          <c:extLst>
            <c:ext xmlns:c16="http://schemas.microsoft.com/office/drawing/2014/chart" uri="{C3380CC4-5D6E-409C-BE32-E72D297353CC}">
              <c16:uniqueId val="{00000000-FEA4-4A05-8FB3-229E0328E502}"/>
            </c:ext>
          </c:extLst>
        </c:ser>
        <c:ser>
          <c:idx val="0"/>
          <c:order val="1"/>
          <c:tx>
            <c:strRef>
              <c:f>Sheet1!$C$1</c:f>
              <c:strCache>
                <c:ptCount val="1"/>
                <c:pt idx="0">
                  <c:v>Hispanic</c:v>
                </c:pt>
              </c:strCache>
            </c:strRef>
          </c:tx>
          <c:spPr>
            <a:ln>
              <a:solidFill>
                <a:srgbClr val="005EB8"/>
              </a:solidFill>
            </a:ln>
          </c:spPr>
          <c:marker>
            <c:symbol val="square"/>
            <c:size val="7"/>
            <c:spPr>
              <a:solidFill>
                <a:srgbClr val="005EB8"/>
              </a:solidFill>
              <a:ln>
                <a:noFill/>
              </a:ln>
            </c:spPr>
          </c:marker>
          <c:cat>
            <c:strRef>
              <c:f>Sheet1!$A$2:$A$15</c:f>
              <c:strCache>
                <c:ptCount val="14"/>
                <c:pt idx="0">
                  <c:v>2006-2007</c:v>
                </c:pt>
                <c:pt idx="1">
                  <c:v>2007-2008</c:v>
                </c:pt>
                <c:pt idx="2">
                  <c:v>2008-2009</c:v>
                </c:pt>
                <c:pt idx="3">
                  <c:v>2009-2010</c:v>
                </c:pt>
                <c:pt idx="4">
                  <c:v>2010-2011</c:v>
                </c:pt>
                <c:pt idx="5">
                  <c:v>2011-2012</c:v>
                </c:pt>
                <c:pt idx="6">
                  <c:v>2012-2013</c:v>
                </c:pt>
                <c:pt idx="7">
                  <c:v>2013-2014</c:v>
                </c:pt>
                <c:pt idx="8">
                  <c:v>2014-2015</c:v>
                </c:pt>
                <c:pt idx="9">
                  <c:v>2015-2016</c:v>
                </c:pt>
                <c:pt idx="10">
                  <c:v>2016-2017</c:v>
                </c:pt>
                <c:pt idx="11">
                  <c:v>2017-2018</c:v>
                </c:pt>
                <c:pt idx="12">
                  <c:v>2018-2019</c:v>
                </c:pt>
                <c:pt idx="13">
                  <c:v>2019-2020</c:v>
                </c:pt>
              </c:strCache>
            </c:strRef>
          </c:cat>
          <c:val>
            <c:numRef>
              <c:f>Sheet1!$C$2:$C$15</c:f>
              <c:numCache>
                <c:formatCode>General</c:formatCode>
                <c:ptCount val="14"/>
                <c:pt idx="0">
                  <c:v>31.8</c:v>
                </c:pt>
                <c:pt idx="1">
                  <c:v>32.700000000000003</c:v>
                </c:pt>
                <c:pt idx="2">
                  <c:v>35.200000000000003</c:v>
                </c:pt>
                <c:pt idx="3">
                  <c:v>33.5</c:v>
                </c:pt>
                <c:pt idx="4">
                  <c:v>27</c:v>
                </c:pt>
                <c:pt idx="5">
                  <c:v>24.2</c:v>
                </c:pt>
                <c:pt idx="6">
                  <c:v>24.1</c:v>
                </c:pt>
                <c:pt idx="7">
                  <c:v>23.1</c:v>
                </c:pt>
                <c:pt idx="8">
                  <c:v>24.6</c:v>
                </c:pt>
                <c:pt idx="9">
                  <c:v>24.3</c:v>
                </c:pt>
                <c:pt idx="10">
                  <c:v>21.3</c:v>
                </c:pt>
                <c:pt idx="11">
                  <c:v>17.8</c:v>
                </c:pt>
                <c:pt idx="12">
                  <c:v>16.5</c:v>
                </c:pt>
                <c:pt idx="13">
                  <c:v>14.8</c:v>
                </c:pt>
              </c:numCache>
            </c:numRef>
          </c:val>
          <c:smooth val="0"/>
          <c:extLst>
            <c:ext xmlns:c16="http://schemas.microsoft.com/office/drawing/2014/chart" uri="{C3380CC4-5D6E-409C-BE32-E72D297353CC}">
              <c16:uniqueId val="{00000001-FEA4-4A05-8FB3-229E0328E502}"/>
            </c:ext>
          </c:extLst>
        </c:ser>
        <c:ser>
          <c:idx val="1"/>
          <c:order val="2"/>
          <c:tx>
            <c:strRef>
              <c:f>Sheet1!$D$1</c:f>
              <c:strCache>
                <c:ptCount val="1"/>
                <c:pt idx="0">
                  <c:v>Non-Hispanic Black</c:v>
                </c:pt>
              </c:strCache>
            </c:strRef>
          </c:tx>
          <c:spPr>
            <a:ln>
              <a:solidFill>
                <a:srgbClr val="671E75"/>
              </a:solidFill>
            </a:ln>
          </c:spPr>
          <c:marker>
            <c:symbol val="triangle"/>
            <c:size val="8"/>
            <c:spPr>
              <a:solidFill>
                <a:srgbClr val="671E75"/>
              </a:solidFill>
              <a:ln>
                <a:noFill/>
              </a:ln>
            </c:spPr>
          </c:marker>
          <c:cat>
            <c:strRef>
              <c:f>Sheet1!$A$2:$A$15</c:f>
              <c:strCache>
                <c:ptCount val="14"/>
                <c:pt idx="0">
                  <c:v>2006-2007</c:v>
                </c:pt>
                <c:pt idx="1">
                  <c:v>2007-2008</c:v>
                </c:pt>
                <c:pt idx="2">
                  <c:v>2008-2009</c:v>
                </c:pt>
                <c:pt idx="3">
                  <c:v>2009-2010</c:v>
                </c:pt>
                <c:pt idx="4">
                  <c:v>2010-2011</c:v>
                </c:pt>
                <c:pt idx="5">
                  <c:v>2011-2012</c:v>
                </c:pt>
                <c:pt idx="6">
                  <c:v>2012-2013</c:v>
                </c:pt>
                <c:pt idx="7">
                  <c:v>2013-2014</c:v>
                </c:pt>
                <c:pt idx="8">
                  <c:v>2014-2015</c:v>
                </c:pt>
                <c:pt idx="9">
                  <c:v>2015-2016</c:v>
                </c:pt>
                <c:pt idx="10">
                  <c:v>2016-2017</c:v>
                </c:pt>
                <c:pt idx="11">
                  <c:v>2017-2018</c:v>
                </c:pt>
                <c:pt idx="12">
                  <c:v>2018-2019</c:v>
                </c:pt>
                <c:pt idx="13">
                  <c:v>2019-2020</c:v>
                </c:pt>
              </c:strCache>
            </c:strRef>
          </c:cat>
          <c:val>
            <c:numRef>
              <c:f>Sheet1!$D$2:$D$15</c:f>
              <c:numCache>
                <c:formatCode>General</c:formatCode>
                <c:ptCount val="14"/>
                <c:pt idx="0">
                  <c:v>31.9</c:v>
                </c:pt>
                <c:pt idx="1">
                  <c:v>34.299999999999997</c:v>
                </c:pt>
                <c:pt idx="2">
                  <c:v>38.799999999999997</c:v>
                </c:pt>
                <c:pt idx="3">
                  <c:v>39.1</c:v>
                </c:pt>
                <c:pt idx="4">
                  <c:v>33.5</c:v>
                </c:pt>
                <c:pt idx="5">
                  <c:v>31.9</c:v>
                </c:pt>
                <c:pt idx="6">
                  <c:v>28.8</c:v>
                </c:pt>
                <c:pt idx="7">
                  <c:v>24.8</c:v>
                </c:pt>
                <c:pt idx="8">
                  <c:v>24.3</c:v>
                </c:pt>
                <c:pt idx="9">
                  <c:v>24.6</c:v>
                </c:pt>
                <c:pt idx="10">
                  <c:v>22.3</c:v>
                </c:pt>
                <c:pt idx="11">
                  <c:v>19.399999999999999</c:v>
                </c:pt>
                <c:pt idx="12">
                  <c:v>17.8</c:v>
                </c:pt>
                <c:pt idx="13">
                  <c:v>14.3</c:v>
                </c:pt>
              </c:numCache>
            </c:numRef>
          </c:val>
          <c:smooth val="0"/>
          <c:extLst>
            <c:ext xmlns:c16="http://schemas.microsoft.com/office/drawing/2014/chart" uri="{C3380CC4-5D6E-409C-BE32-E72D297353CC}">
              <c16:uniqueId val="{00000002-FEA4-4A05-8FB3-229E0328E502}"/>
            </c:ext>
          </c:extLst>
        </c:ser>
        <c:ser>
          <c:idx val="2"/>
          <c:order val="3"/>
          <c:tx>
            <c:strRef>
              <c:f>Sheet1!$E$1</c:f>
              <c:strCache>
                <c:ptCount val="1"/>
                <c:pt idx="0">
                  <c:v>Non-Hispanic White</c:v>
                </c:pt>
              </c:strCache>
            </c:strRef>
          </c:tx>
          <c:spPr>
            <a:ln>
              <a:solidFill>
                <a:srgbClr val="FFC72C"/>
              </a:solidFill>
            </a:ln>
          </c:spPr>
          <c:marker>
            <c:symbol val="diamond"/>
            <c:size val="9"/>
            <c:spPr>
              <a:solidFill>
                <a:srgbClr val="FFC72C"/>
              </a:solidFill>
              <a:ln>
                <a:noFill/>
              </a:ln>
            </c:spPr>
          </c:marker>
          <c:cat>
            <c:strRef>
              <c:f>Sheet1!$A$2:$A$15</c:f>
              <c:strCache>
                <c:ptCount val="14"/>
                <c:pt idx="0">
                  <c:v>2006-2007</c:v>
                </c:pt>
                <c:pt idx="1">
                  <c:v>2007-2008</c:v>
                </c:pt>
                <c:pt idx="2">
                  <c:v>2008-2009</c:v>
                </c:pt>
                <c:pt idx="3">
                  <c:v>2009-2010</c:v>
                </c:pt>
                <c:pt idx="4">
                  <c:v>2010-2011</c:v>
                </c:pt>
                <c:pt idx="5">
                  <c:v>2011-2012</c:v>
                </c:pt>
                <c:pt idx="6">
                  <c:v>2012-2013</c:v>
                </c:pt>
                <c:pt idx="7">
                  <c:v>2013-2014</c:v>
                </c:pt>
                <c:pt idx="8">
                  <c:v>2014-2015</c:v>
                </c:pt>
                <c:pt idx="9">
                  <c:v>2015-2016</c:v>
                </c:pt>
                <c:pt idx="10">
                  <c:v>2016-2017</c:v>
                </c:pt>
                <c:pt idx="11">
                  <c:v>2017-2018</c:v>
                </c:pt>
                <c:pt idx="12">
                  <c:v>2018-2019</c:v>
                </c:pt>
                <c:pt idx="13">
                  <c:v>2019-2020</c:v>
                </c:pt>
              </c:strCache>
            </c:strRef>
          </c:cat>
          <c:val>
            <c:numRef>
              <c:f>Sheet1!$E$2:$E$15</c:f>
              <c:numCache>
                <c:formatCode>General</c:formatCode>
                <c:ptCount val="14"/>
                <c:pt idx="0">
                  <c:v>23.6</c:v>
                </c:pt>
                <c:pt idx="1">
                  <c:v>26.9</c:v>
                </c:pt>
                <c:pt idx="2">
                  <c:v>28.9</c:v>
                </c:pt>
                <c:pt idx="3">
                  <c:v>27.6</c:v>
                </c:pt>
                <c:pt idx="4">
                  <c:v>24.4</c:v>
                </c:pt>
                <c:pt idx="5">
                  <c:v>22.1</c:v>
                </c:pt>
                <c:pt idx="6">
                  <c:v>21.5</c:v>
                </c:pt>
                <c:pt idx="7">
                  <c:v>20.399999999999999</c:v>
                </c:pt>
                <c:pt idx="8">
                  <c:v>18.3</c:v>
                </c:pt>
                <c:pt idx="9">
                  <c:v>19</c:v>
                </c:pt>
                <c:pt idx="10">
                  <c:v>18</c:v>
                </c:pt>
                <c:pt idx="11">
                  <c:v>16.399999999999999</c:v>
                </c:pt>
                <c:pt idx="12">
                  <c:v>14.2</c:v>
                </c:pt>
                <c:pt idx="13">
                  <c:v>11.4</c:v>
                </c:pt>
              </c:numCache>
            </c:numRef>
          </c:val>
          <c:smooth val="0"/>
          <c:extLst>
            <c:ext xmlns:c16="http://schemas.microsoft.com/office/drawing/2014/chart" uri="{C3380CC4-5D6E-409C-BE32-E72D297353CC}">
              <c16:uniqueId val="{00000003-FEA4-4A05-8FB3-229E0328E502}"/>
            </c:ext>
          </c:extLst>
        </c:ser>
        <c:dLbls>
          <c:showLegendKey val="0"/>
          <c:showVal val="0"/>
          <c:showCatName val="0"/>
          <c:showSerName val="0"/>
          <c:showPercent val="0"/>
          <c:showBubbleSize val="0"/>
        </c:dLbls>
        <c:marker val="1"/>
        <c:smooth val="0"/>
        <c:axId val="123682176"/>
        <c:axId val="158010752"/>
      </c:lineChart>
      <c:catAx>
        <c:axId val="123682176"/>
        <c:scaling>
          <c:orientation val="minMax"/>
        </c:scaling>
        <c:delete val="0"/>
        <c:axPos val="b"/>
        <c:numFmt formatCode="General" sourceLinked="1"/>
        <c:majorTickMark val="out"/>
        <c:minorTickMark val="none"/>
        <c:tickLblPos val="nextTo"/>
        <c:txPr>
          <a:bodyPr rot="-1800000"/>
          <a:lstStyle/>
          <a:p>
            <a:pPr>
              <a:defRPr/>
            </a:pPr>
            <a:endParaRPr lang="en-US"/>
          </a:p>
        </c:txPr>
        <c:crossAx val="158010752"/>
        <c:crosses val="autoZero"/>
        <c:auto val="1"/>
        <c:lblAlgn val="ctr"/>
        <c:lblOffset val="100"/>
        <c:noMultiLvlLbl val="0"/>
      </c:catAx>
      <c:valAx>
        <c:axId val="158010752"/>
        <c:scaling>
          <c:orientation val="minMax"/>
          <c:max val="50"/>
          <c:min val="0"/>
        </c:scaling>
        <c:delete val="0"/>
        <c:axPos val="l"/>
        <c:majorGridlines/>
        <c:title>
          <c:tx>
            <c:rich>
              <a:bodyPr rot="-5400000" vert="horz"/>
              <a:lstStyle/>
              <a:p>
                <a:pPr>
                  <a:defRPr/>
                </a:pPr>
                <a:r>
                  <a:rPr lang="en-US"/>
                  <a:t>Percent</a:t>
                </a:r>
              </a:p>
            </c:rich>
          </c:tx>
          <c:layout>
            <c:manualLayout>
              <c:xMode val="edge"/>
              <c:yMode val="edge"/>
              <c:x val="5.7701467872071548E-3"/>
              <c:y val="0.34081822621009583"/>
            </c:manualLayout>
          </c:layout>
          <c:overlay val="0"/>
        </c:title>
        <c:numFmt formatCode="#,##0" sourceLinked="0"/>
        <c:majorTickMark val="out"/>
        <c:minorTickMark val="none"/>
        <c:tickLblPos val="nextTo"/>
        <c:crossAx val="123682176"/>
        <c:crosses val="autoZero"/>
        <c:crossBetween val="between"/>
        <c:majorUnit val="10"/>
      </c:valAx>
    </c:plotArea>
    <c:legend>
      <c:legendPos val="t"/>
      <c:layout>
        <c:manualLayout>
          <c:xMode val="edge"/>
          <c:yMode val="edge"/>
          <c:x val="4.314772753959654E-3"/>
          <c:y val="1.2536567694663167E-2"/>
          <c:w val="0.99568527491755854"/>
          <c:h val="6.608978565179352E-2"/>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6766306989404097E-2"/>
          <c:y val="0.1917589402887139"/>
          <c:w val="0.90086820744629159"/>
          <c:h val="0.72415860126859122"/>
        </c:manualLayout>
      </c:layout>
      <c:lineChart>
        <c:grouping val="standard"/>
        <c:varyColors val="0"/>
        <c:ser>
          <c:idx val="3"/>
          <c:order val="0"/>
          <c:tx>
            <c:strRef>
              <c:f>Sheet1!$B$1</c:f>
              <c:strCache>
                <c:ptCount val="1"/>
                <c:pt idx="0">
                  <c:v>Total</c:v>
                </c:pt>
              </c:strCache>
            </c:strRef>
          </c:tx>
          <c:spPr>
            <a:ln w="25400">
              <a:solidFill>
                <a:sysClr val="windowText" lastClr="000000"/>
              </a:solidFill>
            </a:ln>
          </c:spPr>
          <c:marker>
            <c:symbol val="circle"/>
            <c:size val="7"/>
            <c:spPr>
              <a:solidFill>
                <a:sysClr val="windowText" lastClr="000000"/>
              </a:solidFill>
              <a:ln>
                <a:noFill/>
              </a:ln>
            </c:spPr>
          </c:marker>
          <c:cat>
            <c:numRef>
              <c:f>Sheet1!$A$2:$A$6</c:f>
              <c:numCache>
                <c:formatCode>General</c:formatCode>
                <c:ptCount val="5"/>
                <c:pt idx="0">
                  <c:v>2016</c:v>
                </c:pt>
                <c:pt idx="1">
                  <c:v>2017</c:v>
                </c:pt>
                <c:pt idx="2">
                  <c:v>2018</c:v>
                </c:pt>
                <c:pt idx="3">
                  <c:v>2019</c:v>
                </c:pt>
                <c:pt idx="4">
                  <c:v>2020</c:v>
                </c:pt>
              </c:numCache>
            </c:numRef>
          </c:cat>
          <c:val>
            <c:numRef>
              <c:f>Sheet1!$B$2:$B$6</c:f>
              <c:numCache>
                <c:formatCode>0.0</c:formatCode>
                <c:ptCount val="5"/>
                <c:pt idx="0">
                  <c:v>5.05</c:v>
                </c:pt>
                <c:pt idx="1">
                  <c:v>4.38</c:v>
                </c:pt>
                <c:pt idx="2">
                  <c:v>4.2699999999999996</c:v>
                </c:pt>
                <c:pt idx="3">
                  <c:v>3.95</c:v>
                </c:pt>
                <c:pt idx="4">
                  <c:v>3.8</c:v>
                </c:pt>
              </c:numCache>
            </c:numRef>
          </c:val>
          <c:smooth val="0"/>
          <c:extLst>
            <c:ext xmlns:c16="http://schemas.microsoft.com/office/drawing/2014/chart" uri="{C3380CC4-5D6E-409C-BE32-E72D297353CC}">
              <c16:uniqueId val="{00000000-29F7-4F89-B7D5-17A4F43026F7}"/>
            </c:ext>
          </c:extLst>
        </c:ser>
        <c:ser>
          <c:idx val="0"/>
          <c:order val="1"/>
          <c:tx>
            <c:strRef>
              <c:f>Sheet1!$C$1</c:f>
              <c:strCache>
                <c:ptCount val="1"/>
                <c:pt idx="0">
                  <c:v>Large Central Metro</c:v>
                </c:pt>
              </c:strCache>
            </c:strRef>
          </c:tx>
          <c:spPr>
            <a:ln>
              <a:solidFill>
                <a:srgbClr val="005EB8"/>
              </a:solidFill>
            </a:ln>
          </c:spPr>
          <c:marker>
            <c:symbol val="square"/>
            <c:size val="7"/>
            <c:spPr>
              <a:solidFill>
                <a:srgbClr val="005EB8"/>
              </a:solidFill>
              <a:ln>
                <a:noFill/>
              </a:ln>
            </c:spPr>
          </c:marker>
          <c:cat>
            <c:numRef>
              <c:f>Sheet1!$A$2:$A$6</c:f>
              <c:numCache>
                <c:formatCode>General</c:formatCode>
                <c:ptCount val="5"/>
                <c:pt idx="0">
                  <c:v>2016</c:v>
                </c:pt>
                <c:pt idx="1">
                  <c:v>2017</c:v>
                </c:pt>
                <c:pt idx="2">
                  <c:v>2018</c:v>
                </c:pt>
                <c:pt idx="3">
                  <c:v>2019</c:v>
                </c:pt>
                <c:pt idx="4">
                  <c:v>2020</c:v>
                </c:pt>
              </c:numCache>
            </c:numRef>
          </c:cat>
          <c:val>
            <c:numRef>
              <c:f>Sheet1!$C$2:$C$6</c:f>
              <c:numCache>
                <c:formatCode>0.0</c:formatCode>
                <c:ptCount val="5"/>
                <c:pt idx="0">
                  <c:v>5.3</c:v>
                </c:pt>
                <c:pt idx="1">
                  <c:v>4.5999999999999996</c:v>
                </c:pt>
                <c:pt idx="2">
                  <c:v>4.5999999999999996</c:v>
                </c:pt>
                <c:pt idx="3">
                  <c:v>4.0999999999999996</c:v>
                </c:pt>
                <c:pt idx="4">
                  <c:v>4</c:v>
                </c:pt>
              </c:numCache>
            </c:numRef>
          </c:val>
          <c:smooth val="0"/>
          <c:extLst>
            <c:ext xmlns:c16="http://schemas.microsoft.com/office/drawing/2014/chart" uri="{C3380CC4-5D6E-409C-BE32-E72D297353CC}">
              <c16:uniqueId val="{00000001-29F7-4F89-B7D5-17A4F43026F7}"/>
            </c:ext>
          </c:extLst>
        </c:ser>
        <c:ser>
          <c:idx val="1"/>
          <c:order val="2"/>
          <c:tx>
            <c:strRef>
              <c:f>Sheet1!$D$1</c:f>
              <c:strCache>
                <c:ptCount val="1"/>
                <c:pt idx="0">
                  <c:v>Large Fringe Metro</c:v>
                </c:pt>
              </c:strCache>
            </c:strRef>
          </c:tx>
          <c:spPr>
            <a:ln>
              <a:solidFill>
                <a:srgbClr val="671E75"/>
              </a:solidFill>
            </a:ln>
          </c:spPr>
          <c:marker>
            <c:symbol val="triangle"/>
            <c:size val="8"/>
            <c:spPr>
              <a:solidFill>
                <a:srgbClr val="671E75"/>
              </a:solidFill>
              <a:ln>
                <a:noFill/>
              </a:ln>
            </c:spPr>
          </c:marker>
          <c:cat>
            <c:numRef>
              <c:f>Sheet1!$A$2:$A$6</c:f>
              <c:numCache>
                <c:formatCode>General</c:formatCode>
                <c:ptCount val="5"/>
                <c:pt idx="0">
                  <c:v>2016</c:v>
                </c:pt>
                <c:pt idx="1">
                  <c:v>2017</c:v>
                </c:pt>
                <c:pt idx="2">
                  <c:v>2018</c:v>
                </c:pt>
                <c:pt idx="3">
                  <c:v>2019</c:v>
                </c:pt>
                <c:pt idx="4">
                  <c:v>2020</c:v>
                </c:pt>
              </c:numCache>
            </c:numRef>
          </c:cat>
          <c:val>
            <c:numRef>
              <c:f>Sheet1!$D$2:$D$6</c:f>
              <c:numCache>
                <c:formatCode>0.0</c:formatCode>
                <c:ptCount val="5"/>
                <c:pt idx="0">
                  <c:v>4.7</c:v>
                </c:pt>
                <c:pt idx="1">
                  <c:v>4.2</c:v>
                </c:pt>
                <c:pt idx="2">
                  <c:v>4.0999999999999996</c:v>
                </c:pt>
                <c:pt idx="3">
                  <c:v>3.8</c:v>
                </c:pt>
                <c:pt idx="4">
                  <c:v>3.8</c:v>
                </c:pt>
              </c:numCache>
            </c:numRef>
          </c:val>
          <c:smooth val="0"/>
          <c:extLst>
            <c:ext xmlns:c16="http://schemas.microsoft.com/office/drawing/2014/chart" uri="{C3380CC4-5D6E-409C-BE32-E72D297353CC}">
              <c16:uniqueId val="{00000002-29F7-4F89-B7D5-17A4F43026F7}"/>
            </c:ext>
          </c:extLst>
        </c:ser>
        <c:ser>
          <c:idx val="2"/>
          <c:order val="3"/>
          <c:tx>
            <c:strRef>
              <c:f>Sheet1!$E$1</c:f>
              <c:strCache>
                <c:ptCount val="1"/>
                <c:pt idx="0">
                  <c:v>Medium Metro</c:v>
                </c:pt>
              </c:strCache>
            </c:strRef>
          </c:tx>
          <c:spPr>
            <a:ln>
              <a:solidFill>
                <a:srgbClr val="FFC72C"/>
              </a:solidFill>
            </a:ln>
          </c:spPr>
          <c:marker>
            <c:symbol val="diamond"/>
            <c:size val="9"/>
            <c:spPr>
              <a:solidFill>
                <a:srgbClr val="FFC72C"/>
              </a:solidFill>
              <a:ln>
                <a:noFill/>
              </a:ln>
            </c:spPr>
          </c:marker>
          <c:cat>
            <c:numRef>
              <c:f>Sheet1!$A$2:$A$6</c:f>
              <c:numCache>
                <c:formatCode>General</c:formatCode>
                <c:ptCount val="5"/>
                <c:pt idx="0">
                  <c:v>2016</c:v>
                </c:pt>
                <c:pt idx="1">
                  <c:v>2017</c:v>
                </c:pt>
                <c:pt idx="2">
                  <c:v>2018</c:v>
                </c:pt>
                <c:pt idx="3">
                  <c:v>2019</c:v>
                </c:pt>
                <c:pt idx="4">
                  <c:v>2020</c:v>
                </c:pt>
              </c:numCache>
            </c:numRef>
          </c:cat>
          <c:val>
            <c:numRef>
              <c:f>Sheet1!$E$2:$E$6</c:f>
              <c:numCache>
                <c:formatCode>0.0</c:formatCode>
                <c:ptCount val="5"/>
                <c:pt idx="0">
                  <c:v>5.1100000000000003</c:v>
                </c:pt>
                <c:pt idx="1">
                  <c:v>4.32</c:v>
                </c:pt>
                <c:pt idx="2">
                  <c:v>4.22</c:v>
                </c:pt>
                <c:pt idx="3">
                  <c:v>3.96</c:v>
                </c:pt>
                <c:pt idx="4">
                  <c:v>3.9</c:v>
                </c:pt>
              </c:numCache>
            </c:numRef>
          </c:val>
          <c:smooth val="0"/>
          <c:extLst>
            <c:ext xmlns:c16="http://schemas.microsoft.com/office/drawing/2014/chart" uri="{C3380CC4-5D6E-409C-BE32-E72D297353CC}">
              <c16:uniqueId val="{00000003-29F7-4F89-B7D5-17A4F43026F7}"/>
            </c:ext>
          </c:extLst>
        </c:ser>
        <c:ser>
          <c:idx val="4"/>
          <c:order val="4"/>
          <c:tx>
            <c:strRef>
              <c:f>Sheet1!$F$1</c:f>
              <c:strCache>
                <c:ptCount val="1"/>
                <c:pt idx="0">
                  <c:v>Small Metro</c:v>
                </c:pt>
              </c:strCache>
            </c:strRef>
          </c:tx>
          <c:spPr>
            <a:ln w="25400">
              <a:solidFill>
                <a:srgbClr val="70AD47">
                  <a:lumMod val="75000"/>
                </a:srgbClr>
              </a:solidFill>
            </a:ln>
          </c:spPr>
          <c:marker>
            <c:symbol val="star"/>
            <c:size val="7"/>
            <c:spPr>
              <a:noFill/>
              <a:ln>
                <a:solidFill>
                  <a:srgbClr val="548235"/>
                </a:solidFill>
              </a:ln>
            </c:spPr>
          </c:marker>
          <c:cat>
            <c:numRef>
              <c:f>Sheet1!$A$2:$A$6</c:f>
              <c:numCache>
                <c:formatCode>General</c:formatCode>
                <c:ptCount val="5"/>
                <c:pt idx="0">
                  <c:v>2016</c:v>
                </c:pt>
                <c:pt idx="1">
                  <c:v>2017</c:v>
                </c:pt>
                <c:pt idx="2">
                  <c:v>2018</c:v>
                </c:pt>
                <c:pt idx="3">
                  <c:v>2019</c:v>
                </c:pt>
                <c:pt idx="4">
                  <c:v>2020</c:v>
                </c:pt>
              </c:numCache>
            </c:numRef>
          </c:cat>
          <c:val>
            <c:numRef>
              <c:f>Sheet1!$F$2:$F$6</c:f>
              <c:numCache>
                <c:formatCode>0.0</c:formatCode>
                <c:ptCount val="5"/>
                <c:pt idx="0">
                  <c:v>4.9800000000000004</c:v>
                </c:pt>
                <c:pt idx="1">
                  <c:v>4.4000000000000004</c:v>
                </c:pt>
                <c:pt idx="2">
                  <c:v>4</c:v>
                </c:pt>
                <c:pt idx="3">
                  <c:v>3.9</c:v>
                </c:pt>
                <c:pt idx="4">
                  <c:v>3.7</c:v>
                </c:pt>
              </c:numCache>
            </c:numRef>
          </c:val>
          <c:smooth val="0"/>
          <c:extLst>
            <c:ext xmlns:c16="http://schemas.microsoft.com/office/drawing/2014/chart" uri="{C3380CC4-5D6E-409C-BE32-E72D297353CC}">
              <c16:uniqueId val="{00000004-29F7-4F89-B7D5-17A4F43026F7}"/>
            </c:ext>
          </c:extLst>
        </c:ser>
        <c:ser>
          <c:idx val="5"/>
          <c:order val="5"/>
          <c:tx>
            <c:strRef>
              <c:f>Sheet1!$G$1</c:f>
              <c:strCache>
                <c:ptCount val="1"/>
                <c:pt idx="0">
                  <c:v>Micropolitan</c:v>
                </c:pt>
              </c:strCache>
            </c:strRef>
          </c:tx>
          <c:spPr>
            <a:ln>
              <a:solidFill>
                <a:srgbClr val="ED7D31">
                  <a:lumMod val="75000"/>
                </a:srgbClr>
              </a:solidFill>
            </a:ln>
          </c:spPr>
          <c:marker>
            <c:symbol val="x"/>
            <c:size val="7"/>
            <c:spPr>
              <a:noFill/>
            </c:spPr>
          </c:marker>
          <c:cat>
            <c:numRef>
              <c:f>Sheet1!$A$2:$A$6</c:f>
              <c:numCache>
                <c:formatCode>General</c:formatCode>
                <c:ptCount val="5"/>
                <c:pt idx="0">
                  <c:v>2016</c:v>
                </c:pt>
                <c:pt idx="1">
                  <c:v>2017</c:v>
                </c:pt>
                <c:pt idx="2">
                  <c:v>2018</c:v>
                </c:pt>
                <c:pt idx="3">
                  <c:v>2019</c:v>
                </c:pt>
                <c:pt idx="4">
                  <c:v>2020</c:v>
                </c:pt>
              </c:numCache>
            </c:numRef>
          </c:cat>
          <c:val>
            <c:numRef>
              <c:f>Sheet1!$G$2:$G$6</c:f>
              <c:numCache>
                <c:formatCode>0.0</c:formatCode>
                <c:ptCount val="5"/>
                <c:pt idx="0">
                  <c:v>5.0999999999999996</c:v>
                </c:pt>
                <c:pt idx="1">
                  <c:v>4.3</c:v>
                </c:pt>
                <c:pt idx="2">
                  <c:v>4.2</c:v>
                </c:pt>
                <c:pt idx="3">
                  <c:v>3.9</c:v>
                </c:pt>
                <c:pt idx="4">
                  <c:v>3.6</c:v>
                </c:pt>
              </c:numCache>
            </c:numRef>
          </c:val>
          <c:smooth val="0"/>
          <c:extLst>
            <c:ext xmlns:c16="http://schemas.microsoft.com/office/drawing/2014/chart" uri="{C3380CC4-5D6E-409C-BE32-E72D297353CC}">
              <c16:uniqueId val="{00000005-29F7-4F89-B7D5-17A4F43026F7}"/>
            </c:ext>
          </c:extLst>
        </c:ser>
        <c:ser>
          <c:idx val="6"/>
          <c:order val="6"/>
          <c:tx>
            <c:strRef>
              <c:f>Sheet1!$H$1</c:f>
              <c:strCache>
                <c:ptCount val="1"/>
                <c:pt idx="0">
                  <c:v>Noncore</c:v>
                </c:pt>
              </c:strCache>
            </c:strRef>
          </c:tx>
          <c:spPr>
            <a:ln w="19050">
              <a:solidFill>
                <a:sysClr val="window" lastClr="FFFFFF">
                  <a:lumMod val="75000"/>
                </a:sysClr>
              </a:solidFill>
            </a:ln>
          </c:spPr>
          <c:marker>
            <c:symbol val="plus"/>
            <c:size val="6"/>
            <c:spPr>
              <a:noFill/>
              <a:ln>
                <a:solidFill>
                  <a:sysClr val="windowText" lastClr="000000"/>
                </a:solidFill>
              </a:ln>
            </c:spPr>
          </c:marker>
          <c:cat>
            <c:numRef>
              <c:f>Sheet1!$A$2:$A$6</c:f>
              <c:numCache>
                <c:formatCode>General</c:formatCode>
                <c:ptCount val="5"/>
                <c:pt idx="0">
                  <c:v>2016</c:v>
                </c:pt>
                <c:pt idx="1">
                  <c:v>2017</c:v>
                </c:pt>
                <c:pt idx="2">
                  <c:v>2018</c:v>
                </c:pt>
                <c:pt idx="3">
                  <c:v>2019</c:v>
                </c:pt>
                <c:pt idx="4">
                  <c:v>2020</c:v>
                </c:pt>
              </c:numCache>
            </c:numRef>
          </c:cat>
          <c:val>
            <c:numRef>
              <c:f>Sheet1!$H$2:$H$6</c:f>
              <c:numCache>
                <c:formatCode>0.0</c:formatCode>
                <c:ptCount val="5"/>
                <c:pt idx="0">
                  <c:v>5.2</c:v>
                </c:pt>
                <c:pt idx="1">
                  <c:v>4.4000000000000004</c:v>
                </c:pt>
                <c:pt idx="2">
                  <c:v>4.2</c:v>
                </c:pt>
                <c:pt idx="3">
                  <c:v>4.2</c:v>
                </c:pt>
                <c:pt idx="4">
                  <c:v>3.9</c:v>
                </c:pt>
              </c:numCache>
            </c:numRef>
          </c:val>
          <c:smooth val="0"/>
          <c:extLst>
            <c:ext xmlns:c16="http://schemas.microsoft.com/office/drawing/2014/chart" uri="{C3380CC4-5D6E-409C-BE32-E72D297353CC}">
              <c16:uniqueId val="{00000006-29F7-4F89-B7D5-17A4F43026F7}"/>
            </c:ext>
          </c:extLst>
        </c:ser>
        <c:dLbls>
          <c:showLegendKey val="0"/>
          <c:showVal val="0"/>
          <c:showCatName val="0"/>
          <c:showSerName val="0"/>
          <c:showPercent val="0"/>
          <c:showBubbleSize val="0"/>
        </c:dLbls>
        <c:marker val="1"/>
        <c:smooth val="0"/>
        <c:axId val="123682176"/>
        <c:axId val="158010752"/>
      </c:lineChart>
      <c:catAx>
        <c:axId val="123682176"/>
        <c:scaling>
          <c:orientation val="minMax"/>
        </c:scaling>
        <c:delete val="0"/>
        <c:axPos val="b"/>
        <c:numFmt formatCode="General" sourceLinked="1"/>
        <c:majorTickMark val="out"/>
        <c:minorTickMark val="none"/>
        <c:tickLblPos val="nextTo"/>
        <c:txPr>
          <a:bodyPr rot="0"/>
          <a:lstStyle/>
          <a:p>
            <a:pPr>
              <a:defRPr/>
            </a:pPr>
            <a:endParaRPr lang="en-US"/>
          </a:p>
        </c:txPr>
        <c:crossAx val="158010752"/>
        <c:crosses val="autoZero"/>
        <c:auto val="1"/>
        <c:lblAlgn val="ctr"/>
        <c:lblOffset val="100"/>
        <c:noMultiLvlLbl val="0"/>
      </c:catAx>
      <c:valAx>
        <c:axId val="158010752"/>
        <c:scaling>
          <c:orientation val="minMax"/>
          <c:max val="6"/>
          <c:min val="0"/>
        </c:scaling>
        <c:delete val="0"/>
        <c:axPos val="l"/>
        <c:majorGridlines/>
        <c:title>
          <c:tx>
            <c:rich>
              <a:bodyPr rot="-5400000" vert="horz"/>
              <a:lstStyle/>
              <a:p>
                <a:pPr>
                  <a:defRPr/>
                </a:pPr>
                <a:r>
                  <a:rPr lang="en-US"/>
                  <a:t>Rate per 1,000 Admissions</a:t>
                </a:r>
              </a:p>
            </c:rich>
          </c:tx>
          <c:layout>
            <c:manualLayout>
              <c:xMode val="edge"/>
              <c:yMode val="edge"/>
              <c:x val="5.5328327014678722E-3"/>
              <c:y val="0.20690451484262146"/>
            </c:manualLayout>
          </c:layout>
          <c:overlay val="0"/>
        </c:title>
        <c:numFmt formatCode="#,##0" sourceLinked="0"/>
        <c:majorTickMark val="out"/>
        <c:minorTickMark val="none"/>
        <c:tickLblPos val="nextTo"/>
        <c:crossAx val="123682176"/>
        <c:crosses val="autoZero"/>
        <c:crossBetween val="between"/>
        <c:majorUnit val="1"/>
      </c:valAx>
    </c:plotArea>
    <c:legend>
      <c:legendPos val="t"/>
      <c:layout>
        <c:manualLayout>
          <c:xMode val="edge"/>
          <c:yMode val="edge"/>
          <c:x val="4.314772753959654E-3"/>
          <c:y val="1.6876956645479578E-2"/>
          <c:w val="0.99568527491755854"/>
          <c:h val="0.12958155621172354"/>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a:pPr>
            <a:r>
              <a:rPr lang="en-US" sz="1600"/>
              <a:t>65+</a:t>
            </a:r>
          </a:p>
        </c:rich>
      </c:tx>
      <c:layout>
        <c:manualLayout>
          <c:xMode val="edge"/>
          <c:yMode val="edge"/>
          <c:x val="0.3517949444935855"/>
          <c:y val="4.4530670680224663E-2"/>
        </c:manualLayout>
      </c:layout>
      <c:overlay val="0"/>
    </c:title>
    <c:autoTitleDeleted val="0"/>
    <c:plotArea>
      <c:layout>
        <c:manualLayout>
          <c:layoutTarget val="inner"/>
          <c:xMode val="edge"/>
          <c:yMode val="edge"/>
          <c:x val="7.1555602153411616E-3"/>
          <c:y val="0.12714513141317499"/>
          <c:w val="0.90174779288952522"/>
          <c:h val="0.73475746087294647"/>
        </c:manualLayout>
      </c:layout>
      <c:pieChart>
        <c:varyColors val="1"/>
        <c:ser>
          <c:idx val="0"/>
          <c:order val="0"/>
          <c:tx>
            <c:strRef>
              <c:f>Sheet1!$B$1</c:f>
              <c:strCache>
                <c:ptCount val="1"/>
                <c:pt idx="0">
                  <c:v>65+</c:v>
                </c:pt>
              </c:strCache>
            </c:strRef>
          </c:tx>
          <c:spPr>
            <a:ln>
              <a:solidFill>
                <a:sysClr val="windowText" lastClr="000000"/>
              </a:solidFill>
            </a:ln>
          </c:spPr>
          <c:explosion val="1"/>
          <c:dPt>
            <c:idx val="1"/>
            <c:bubble3D val="0"/>
            <c:spPr>
              <a:solidFill>
                <a:srgbClr val="FFC72C"/>
              </a:solidFill>
              <a:ln>
                <a:solidFill>
                  <a:sysClr val="windowText" lastClr="000000"/>
                </a:solidFill>
              </a:ln>
            </c:spPr>
            <c:extLst>
              <c:ext xmlns:c16="http://schemas.microsoft.com/office/drawing/2014/chart" uri="{C3380CC4-5D6E-409C-BE32-E72D297353CC}">
                <c16:uniqueId val="{00000001-7401-4A16-9908-2C05CE4F8F4E}"/>
              </c:ext>
            </c:extLst>
          </c:dPt>
          <c:dPt>
            <c:idx val="2"/>
            <c:bubble3D val="0"/>
            <c:spPr>
              <a:solidFill>
                <a:srgbClr val="671E75"/>
              </a:solidFill>
              <a:ln>
                <a:solidFill>
                  <a:srgbClr val="671E75"/>
                </a:solidFill>
              </a:ln>
            </c:spPr>
            <c:extLst>
              <c:ext xmlns:c16="http://schemas.microsoft.com/office/drawing/2014/chart" uri="{C3380CC4-5D6E-409C-BE32-E72D297353CC}">
                <c16:uniqueId val="{00000003-7401-4A16-9908-2C05CE4F8F4E}"/>
              </c:ext>
            </c:extLst>
          </c:dPt>
          <c:dPt>
            <c:idx val="3"/>
            <c:bubble3D val="0"/>
            <c:spPr>
              <a:solidFill>
                <a:schemeClr val="tx1"/>
              </a:solidFill>
              <a:ln>
                <a:solidFill>
                  <a:sysClr val="windowText" lastClr="000000"/>
                </a:solidFill>
              </a:ln>
            </c:spPr>
            <c:extLst>
              <c:ext xmlns:c16="http://schemas.microsoft.com/office/drawing/2014/chart" uri="{C3380CC4-5D6E-409C-BE32-E72D297353CC}">
                <c16:uniqueId val="{00000005-7401-4A16-9908-2C05CE4F8F4E}"/>
              </c:ext>
            </c:extLst>
          </c:dPt>
          <c:dPt>
            <c:idx val="4"/>
            <c:bubble3D val="0"/>
            <c:spPr>
              <a:pattFill prst="ltUpDiag">
                <a:fgClr>
                  <a:sysClr val="windowText" lastClr="000000"/>
                </a:fgClr>
                <a:bgClr>
                  <a:sysClr val="window" lastClr="FFFFFF"/>
                </a:bgClr>
              </a:pattFill>
              <a:ln>
                <a:solidFill>
                  <a:sysClr val="windowText" lastClr="000000"/>
                </a:solidFill>
              </a:ln>
            </c:spPr>
            <c:extLst>
              <c:ext xmlns:c16="http://schemas.microsoft.com/office/drawing/2014/chart" uri="{C3380CC4-5D6E-409C-BE32-E72D297353CC}">
                <c16:uniqueId val="{00000007-7401-4A16-9908-2C05CE4F8F4E}"/>
              </c:ext>
            </c:extLst>
          </c:dPt>
          <c:dPt>
            <c:idx val="5"/>
            <c:bubble3D val="0"/>
            <c:spPr>
              <a:solidFill>
                <a:srgbClr val="FFFFCC"/>
              </a:solidFill>
              <a:ln>
                <a:solidFill>
                  <a:srgbClr val="FFC000"/>
                </a:solidFill>
              </a:ln>
            </c:spPr>
            <c:extLst>
              <c:ext xmlns:c16="http://schemas.microsoft.com/office/drawing/2014/chart" uri="{C3380CC4-5D6E-409C-BE32-E72D297353CC}">
                <c16:uniqueId val="{00000009-7401-4A16-9908-2C05CE4F8F4E}"/>
              </c:ext>
            </c:extLst>
          </c:dPt>
          <c:dLbls>
            <c:delete val="1"/>
          </c:dLbls>
          <c:cat>
            <c:strRef>
              <c:f>Sheet1!$A$2:$A$7</c:f>
              <c:strCache>
                <c:ptCount val="6"/>
                <c:pt idx="0">
                  <c:v>Hispanic</c:v>
                </c:pt>
                <c:pt idx="1">
                  <c:v>NH-AI/AN, NHPI</c:v>
                </c:pt>
                <c:pt idx="2">
                  <c:v>NH-Asian</c:v>
                </c:pt>
                <c:pt idx="3">
                  <c:v>NH-Black</c:v>
                </c:pt>
                <c:pt idx="4">
                  <c:v>NH-White</c:v>
                </c:pt>
                <c:pt idx="5">
                  <c:v>NH-&gt;1 Race</c:v>
                </c:pt>
              </c:strCache>
            </c:strRef>
          </c:cat>
          <c:val>
            <c:numRef>
              <c:f>Sheet1!$B$2:$B$7</c:f>
              <c:numCache>
                <c:formatCode>#,##0</c:formatCode>
                <c:ptCount val="6"/>
                <c:pt idx="0">
                  <c:v>4804123</c:v>
                </c:pt>
                <c:pt idx="1">
                  <c:v>374325</c:v>
                </c:pt>
                <c:pt idx="2">
                  <c:v>2586750</c:v>
                </c:pt>
                <c:pt idx="3">
                  <c:v>5108118</c:v>
                </c:pt>
                <c:pt idx="4">
                  <c:v>41496956</c:v>
                </c:pt>
                <c:pt idx="5">
                  <c:v>456251</c:v>
                </c:pt>
              </c:numCache>
            </c:numRef>
          </c:val>
          <c:extLst>
            <c:ext xmlns:c16="http://schemas.microsoft.com/office/drawing/2014/chart" uri="{C3380CC4-5D6E-409C-BE32-E72D297353CC}">
              <c16:uniqueId val="{0000000A-7401-4A16-9908-2C05CE4F8F4E}"/>
            </c:ext>
          </c:extLst>
        </c:ser>
        <c:dLbls>
          <c:dLblPos val="bestFit"/>
          <c:showLegendKey val="0"/>
          <c:showVal val="1"/>
          <c:showCatName val="0"/>
          <c:showSerName val="0"/>
          <c:showPercent val="0"/>
          <c:showBubbleSize val="0"/>
          <c:showLeaderLines val="1"/>
        </c:dLbls>
        <c:firstSliceAng val="0"/>
      </c:pieChart>
    </c:plotArea>
    <c:plotVisOnly val="1"/>
    <c:dispBlanksAs val="gap"/>
    <c:showDLblsOverMax val="0"/>
  </c:chart>
  <c:spPr>
    <a:ln>
      <a:noFill/>
    </a:ln>
  </c:spPr>
  <c:txPr>
    <a:bodyPr/>
    <a:lstStyle/>
    <a:p>
      <a:pPr>
        <a:defRPr sz="1000">
          <a:latin typeface="Arial" panose="020B0604020202020204" pitchFamily="34" charset="0"/>
          <a:cs typeface="Arial" panose="020B0604020202020204" pitchFamily="34" charset="0"/>
        </a:defRPr>
      </a:pPr>
      <a:endParaRPr lang="en-US"/>
    </a:p>
  </c:txPr>
  <c:externalData r:id="rId2">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27919106265563"/>
          <c:y val="0.18431861056430446"/>
          <c:w val="0.88484251968503935"/>
          <c:h val="0.69253677274715664"/>
        </c:manualLayout>
      </c:layout>
      <c:lineChart>
        <c:grouping val="standard"/>
        <c:varyColors val="0"/>
        <c:ser>
          <c:idx val="3"/>
          <c:order val="0"/>
          <c:tx>
            <c:strRef>
              <c:f>Sheet1!$B$1</c:f>
              <c:strCache>
                <c:ptCount val="1"/>
                <c:pt idx="0">
                  <c:v>Large Central Metro</c:v>
                </c:pt>
              </c:strCache>
            </c:strRef>
          </c:tx>
          <c:spPr>
            <a:ln w="25400">
              <a:solidFill>
                <a:sysClr val="windowText" lastClr="000000"/>
              </a:solidFill>
            </a:ln>
          </c:spPr>
          <c:marker>
            <c:symbol val="circle"/>
            <c:size val="7"/>
            <c:spPr>
              <a:solidFill>
                <a:sysClr val="windowText" lastClr="000000"/>
              </a:solidFill>
              <a:ln>
                <a:noFill/>
              </a:ln>
            </c:spPr>
          </c:marker>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0.13</c:v>
                </c:pt>
                <c:pt idx="1">
                  <c:v>0.11</c:v>
                </c:pt>
                <c:pt idx="2">
                  <c:v>0.11</c:v>
                </c:pt>
                <c:pt idx="3">
                  <c:v>0.09</c:v>
                </c:pt>
                <c:pt idx="4">
                  <c:v>0.09</c:v>
                </c:pt>
              </c:numCache>
            </c:numRef>
          </c:val>
          <c:smooth val="0"/>
          <c:extLst>
            <c:ext xmlns:c16="http://schemas.microsoft.com/office/drawing/2014/chart" uri="{C3380CC4-5D6E-409C-BE32-E72D297353CC}">
              <c16:uniqueId val="{00000000-3A01-4768-A646-4A52C7E4DADD}"/>
            </c:ext>
          </c:extLst>
        </c:ser>
        <c:ser>
          <c:idx val="0"/>
          <c:order val="1"/>
          <c:tx>
            <c:strRef>
              <c:f>Sheet1!$C$1</c:f>
              <c:strCache>
                <c:ptCount val="1"/>
                <c:pt idx="0">
                  <c:v>Large Fringe Metro</c:v>
                </c:pt>
              </c:strCache>
            </c:strRef>
          </c:tx>
          <c:spPr>
            <a:ln>
              <a:solidFill>
                <a:srgbClr val="005EB8"/>
              </a:solidFill>
            </a:ln>
          </c:spPr>
          <c:marker>
            <c:symbol val="square"/>
            <c:size val="7"/>
            <c:spPr>
              <a:solidFill>
                <a:srgbClr val="005EB8"/>
              </a:solidFill>
              <a:ln>
                <a:noFill/>
              </a:ln>
            </c:spPr>
          </c:marker>
          <c:cat>
            <c:numRef>
              <c:f>Sheet1!$A$2:$A$6</c:f>
              <c:numCache>
                <c:formatCode>General</c:formatCode>
                <c:ptCount val="5"/>
                <c:pt idx="0">
                  <c:v>2016</c:v>
                </c:pt>
                <c:pt idx="1">
                  <c:v>2017</c:v>
                </c:pt>
                <c:pt idx="2">
                  <c:v>2018</c:v>
                </c:pt>
                <c:pt idx="3">
                  <c:v>2019</c:v>
                </c:pt>
                <c:pt idx="4">
                  <c:v>2020</c:v>
                </c:pt>
              </c:numCache>
            </c:numRef>
          </c:cat>
          <c:val>
            <c:numRef>
              <c:f>Sheet1!$C$2:$C$6</c:f>
              <c:numCache>
                <c:formatCode>General</c:formatCode>
                <c:ptCount val="5"/>
                <c:pt idx="0">
                  <c:v>0.14000000000000001</c:v>
                </c:pt>
                <c:pt idx="1">
                  <c:v>0.11</c:v>
                </c:pt>
                <c:pt idx="2">
                  <c:v>0.09</c:v>
                </c:pt>
                <c:pt idx="3">
                  <c:v>0.09</c:v>
                </c:pt>
                <c:pt idx="4">
                  <c:v>0.1</c:v>
                </c:pt>
              </c:numCache>
            </c:numRef>
          </c:val>
          <c:smooth val="0"/>
          <c:extLst>
            <c:ext xmlns:c16="http://schemas.microsoft.com/office/drawing/2014/chart" uri="{C3380CC4-5D6E-409C-BE32-E72D297353CC}">
              <c16:uniqueId val="{00000001-3A01-4768-A646-4A52C7E4DADD}"/>
            </c:ext>
          </c:extLst>
        </c:ser>
        <c:ser>
          <c:idx val="1"/>
          <c:order val="2"/>
          <c:tx>
            <c:strRef>
              <c:f>Sheet1!$D$1</c:f>
              <c:strCache>
                <c:ptCount val="1"/>
                <c:pt idx="0">
                  <c:v>Medium Metro</c:v>
                </c:pt>
              </c:strCache>
            </c:strRef>
          </c:tx>
          <c:spPr>
            <a:ln>
              <a:solidFill>
                <a:srgbClr val="671E75"/>
              </a:solidFill>
            </a:ln>
          </c:spPr>
          <c:marker>
            <c:symbol val="triangle"/>
            <c:size val="8"/>
            <c:spPr>
              <a:solidFill>
                <a:srgbClr val="671E75"/>
              </a:solidFill>
              <a:ln>
                <a:noFill/>
              </a:ln>
            </c:spPr>
          </c:marker>
          <c:cat>
            <c:numRef>
              <c:f>Sheet1!$A$2:$A$6</c:f>
              <c:numCache>
                <c:formatCode>General</c:formatCode>
                <c:ptCount val="5"/>
                <c:pt idx="0">
                  <c:v>2016</c:v>
                </c:pt>
                <c:pt idx="1">
                  <c:v>2017</c:v>
                </c:pt>
                <c:pt idx="2">
                  <c:v>2018</c:v>
                </c:pt>
                <c:pt idx="3">
                  <c:v>2019</c:v>
                </c:pt>
                <c:pt idx="4">
                  <c:v>2020</c:v>
                </c:pt>
              </c:numCache>
            </c:numRef>
          </c:cat>
          <c:val>
            <c:numRef>
              <c:f>Sheet1!$D$2:$D$6</c:f>
              <c:numCache>
                <c:formatCode>General</c:formatCode>
                <c:ptCount val="5"/>
                <c:pt idx="0">
                  <c:v>0.13</c:v>
                </c:pt>
                <c:pt idx="1">
                  <c:v>0.11</c:v>
                </c:pt>
                <c:pt idx="2">
                  <c:v>0.08</c:v>
                </c:pt>
                <c:pt idx="3">
                  <c:v>0.09</c:v>
                </c:pt>
                <c:pt idx="4">
                  <c:v>0.08</c:v>
                </c:pt>
              </c:numCache>
            </c:numRef>
          </c:val>
          <c:smooth val="0"/>
          <c:extLst>
            <c:ext xmlns:c16="http://schemas.microsoft.com/office/drawing/2014/chart" uri="{C3380CC4-5D6E-409C-BE32-E72D297353CC}">
              <c16:uniqueId val="{00000002-3A01-4768-A646-4A52C7E4DADD}"/>
            </c:ext>
          </c:extLst>
        </c:ser>
        <c:ser>
          <c:idx val="2"/>
          <c:order val="3"/>
          <c:tx>
            <c:strRef>
              <c:f>Sheet1!$E$1</c:f>
              <c:strCache>
                <c:ptCount val="1"/>
                <c:pt idx="0">
                  <c:v>Small Metro</c:v>
                </c:pt>
              </c:strCache>
            </c:strRef>
          </c:tx>
          <c:spPr>
            <a:ln>
              <a:solidFill>
                <a:srgbClr val="FFC72C"/>
              </a:solidFill>
            </a:ln>
          </c:spPr>
          <c:marker>
            <c:symbol val="diamond"/>
            <c:size val="9"/>
            <c:spPr>
              <a:solidFill>
                <a:srgbClr val="FFC72C"/>
              </a:solidFill>
              <a:ln>
                <a:noFill/>
              </a:ln>
            </c:spPr>
          </c:marker>
          <c:cat>
            <c:numRef>
              <c:f>Sheet1!$A$2:$A$6</c:f>
              <c:numCache>
                <c:formatCode>General</c:formatCode>
                <c:ptCount val="5"/>
                <c:pt idx="0">
                  <c:v>2016</c:v>
                </c:pt>
                <c:pt idx="1">
                  <c:v>2017</c:v>
                </c:pt>
                <c:pt idx="2">
                  <c:v>2018</c:v>
                </c:pt>
                <c:pt idx="3">
                  <c:v>2019</c:v>
                </c:pt>
                <c:pt idx="4">
                  <c:v>2020</c:v>
                </c:pt>
              </c:numCache>
            </c:numRef>
          </c:cat>
          <c:val>
            <c:numRef>
              <c:f>Sheet1!$E$2:$E$6</c:f>
              <c:numCache>
                <c:formatCode>General</c:formatCode>
                <c:ptCount val="5"/>
                <c:pt idx="0">
                  <c:v>0.14000000000000001</c:v>
                </c:pt>
                <c:pt idx="1">
                  <c:v>0.09</c:v>
                </c:pt>
                <c:pt idx="2">
                  <c:v>0.08</c:v>
                </c:pt>
                <c:pt idx="3">
                  <c:v>0.09</c:v>
                </c:pt>
                <c:pt idx="4">
                  <c:v>0.1</c:v>
                </c:pt>
              </c:numCache>
            </c:numRef>
          </c:val>
          <c:smooth val="0"/>
          <c:extLst>
            <c:ext xmlns:c16="http://schemas.microsoft.com/office/drawing/2014/chart" uri="{C3380CC4-5D6E-409C-BE32-E72D297353CC}">
              <c16:uniqueId val="{00000003-3A01-4768-A646-4A52C7E4DADD}"/>
            </c:ext>
          </c:extLst>
        </c:ser>
        <c:ser>
          <c:idx val="4"/>
          <c:order val="4"/>
          <c:tx>
            <c:strRef>
              <c:f>Sheet1!$F$1</c:f>
              <c:strCache>
                <c:ptCount val="1"/>
                <c:pt idx="0">
                  <c:v>Micropolitan</c:v>
                </c:pt>
              </c:strCache>
            </c:strRef>
          </c:tx>
          <c:spPr>
            <a:ln w="25400">
              <a:solidFill>
                <a:srgbClr val="70AD47">
                  <a:lumMod val="75000"/>
                </a:srgbClr>
              </a:solidFill>
            </a:ln>
          </c:spPr>
          <c:marker>
            <c:symbol val="star"/>
            <c:size val="7"/>
            <c:spPr>
              <a:noFill/>
              <a:ln>
                <a:solidFill>
                  <a:srgbClr val="548235"/>
                </a:solidFill>
              </a:ln>
            </c:spPr>
          </c:marker>
          <c:cat>
            <c:numRef>
              <c:f>Sheet1!$A$2:$A$6</c:f>
              <c:numCache>
                <c:formatCode>General</c:formatCode>
                <c:ptCount val="5"/>
                <c:pt idx="0">
                  <c:v>2016</c:v>
                </c:pt>
                <c:pt idx="1">
                  <c:v>2017</c:v>
                </c:pt>
                <c:pt idx="2">
                  <c:v>2018</c:v>
                </c:pt>
                <c:pt idx="3">
                  <c:v>2019</c:v>
                </c:pt>
                <c:pt idx="4">
                  <c:v>2020</c:v>
                </c:pt>
              </c:numCache>
            </c:numRef>
          </c:cat>
          <c:val>
            <c:numRef>
              <c:f>Sheet1!$F$2:$F$6</c:f>
              <c:numCache>
                <c:formatCode>General</c:formatCode>
                <c:ptCount val="5"/>
                <c:pt idx="0">
                  <c:v>0.1</c:v>
                </c:pt>
                <c:pt idx="1">
                  <c:v>0.09</c:v>
                </c:pt>
                <c:pt idx="2">
                  <c:v>0.08</c:v>
                </c:pt>
                <c:pt idx="3">
                  <c:v>0.09</c:v>
                </c:pt>
                <c:pt idx="4">
                  <c:v>0.09</c:v>
                </c:pt>
              </c:numCache>
            </c:numRef>
          </c:val>
          <c:smooth val="0"/>
          <c:extLst>
            <c:ext xmlns:c16="http://schemas.microsoft.com/office/drawing/2014/chart" uri="{C3380CC4-5D6E-409C-BE32-E72D297353CC}">
              <c16:uniqueId val="{00000004-3A01-4768-A646-4A52C7E4DADD}"/>
            </c:ext>
          </c:extLst>
        </c:ser>
        <c:ser>
          <c:idx val="5"/>
          <c:order val="5"/>
          <c:tx>
            <c:strRef>
              <c:f>Sheet1!$G$1</c:f>
              <c:strCache>
                <c:ptCount val="1"/>
                <c:pt idx="0">
                  <c:v>Noncore</c:v>
                </c:pt>
              </c:strCache>
            </c:strRef>
          </c:tx>
          <c:spPr>
            <a:ln>
              <a:solidFill>
                <a:srgbClr val="ED7D31">
                  <a:lumMod val="75000"/>
                </a:srgbClr>
              </a:solidFill>
            </a:ln>
          </c:spPr>
          <c:marker>
            <c:symbol val="x"/>
            <c:size val="7"/>
            <c:spPr>
              <a:noFill/>
            </c:spPr>
          </c:marker>
          <c:cat>
            <c:numRef>
              <c:f>Sheet1!$A$2:$A$6</c:f>
              <c:numCache>
                <c:formatCode>General</c:formatCode>
                <c:ptCount val="5"/>
                <c:pt idx="0">
                  <c:v>2016</c:v>
                </c:pt>
                <c:pt idx="1">
                  <c:v>2017</c:v>
                </c:pt>
                <c:pt idx="2">
                  <c:v>2018</c:v>
                </c:pt>
                <c:pt idx="3">
                  <c:v>2019</c:v>
                </c:pt>
                <c:pt idx="4">
                  <c:v>2020</c:v>
                </c:pt>
              </c:numCache>
            </c:numRef>
          </c:cat>
          <c:val>
            <c:numRef>
              <c:f>Sheet1!$G$2:$G$6</c:f>
              <c:numCache>
                <c:formatCode>General</c:formatCode>
                <c:ptCount val="5"/>
                <c:pt idx="0">
                  <c:v>0.09</c:v>
                </c:pt>
                <c:pt idx="1">
                  <c:v>0.09</c:v>
                </c:pt>
                <c:pt idx="2">
                  <c:v>0.09</c:v>
                </c:pt>
                <c:pt idx="3">
                  <c:v>0.08</c:v>
                </c:pt>
                <c:pt idx="4">
                  <c:v>0.08</c:v>
                </c:pt>
              </c:numCache>
            </c:numRef>
          </c:val>
          <c:smooth val="0"/>
          <c:extLst>
            <c:ext xmlns:c16="http://schemas.microsoft.com/office/drawing/2014/chart" uri="{C3380CC4-5D6E-409C-BE32-E72D297353CC}">
              <c16:uniqueId val="{00000005-3A01-4768-A646-4A52C7E4DADD}"/>
            </c:ext>
          </c:extLst>
        </c:ser>
        <c:dLbls>
          <c:showLegendKey val="0"/>
          <c:showVal val="0"/>
          <c:showCatName val="0"/>
          <c:showSerName val="0"/>
          <c:showPercent val="0"/>
          <c:showBubbleSize val="0"/>
        </c:dLbls>
        <c:marker val="1"/>
        <c:smooth val="0"/>
        <c:axId val="123682176"/>
        <c:axId val="158010752"/>
      </c:lineChart>
      <c:catAx>
        <c:axId val="123682176"/>
        <c:scaling>
          <c:orientation val="minMax"/>
        </c:scaling>
        <c:delete val="0"/>
        <c:axPos val="b"/>
        <c:numFmt formatCode="General" sourceLinked="1"/>
        <c:majorTickMark val="out"/>
        <c:minorTickMark val="none"/>
        <c:tickLblPos val="nextTo"/>
        <c:txPr>
          <a:bodyPr rot="0"/>
          <a:lstStyle/>
          <a:p>
            <a:pPr>
              <a:defRPr/>
            </a:pPr>
            <a:endParaRPr lang="en-US"/>
          </a:p>
        </c:txPr>
        <c:crossAx val="158010752"/>
        <c:crosses val="autoZero"/>
        <c:auto val="1"/>
        <c:lblAlgn val="ctr"/>
        <c:lblOffset val="100"/>
        <c:noMultiLvlLbl val="0"/>
      </c:catAx>
      <c:valAx>
        <c:axId val="158010752"/>
        <c:scaling>
          <c:orientation val="minMax"/>
          <c:max val="0.2"/>
          <c:min val="0"/>
        </c:scaling>
        <c:delete val="0"/>
        <c:axPos val="l"/>
        <c:majorGridlines/>
        <c:title>
          <c:tx>
            <c:rich>
              <a:bodyPr rot="-5400000" vert="horz"/>
              <a:lstStyle/>
              <a:p>
                <a:pPr>
                  <a:defRPr/>
                </a:pPr>
                <a:r>
                  <a:rPr lang="en-US"/>
                  <a:t>Rate per 1,000 Admissions</a:t>
                </a:r>
              </a:p>
            </c:rich>
          </c:tx>
          <c:layout>
            <c:manualLayout>
              <c:xMode val="edge"/>
              <c:yMode val="edge"/>
              <c:x val="7.076042578011082E-3"/>
              <c:y val="0.15941856226305046"/>
            </c:manualLayout>
          </c:layout>
          <c:overlay val="0"/>
        </c:title>
        <c:numFmt formatCode="#,##0.00" sourceLinked="0"/>
        <c:majorTickMark val="out"/>
        <c:minorTickMark val="none"/>
        <c:tickLblPos val="nextTo"/>
        <c:crossAx val="123682176"/>
        <c:crosses val="autoZero"/>
        <c:crossBetween val="between"/>
        <c:majorUnit val="5.000000000000001E-2"/>
      </c:valAx>
    </c:plotArea>
    <c:legend>
      <c:legendPos val="t"/>
      <c:layout>
        <c:manualLayout>
          <c:xMode val="edge"/>
          <c:yMode val="edge"/>
          <c:x val="4.314772753959654E-3"/>
          <c:y val="1.6876956645479578E-2"/>
          <c:w val="0.99568527491755854"/>
          <c:h val="0.11705694991251092"/>
        </c:manualLayout>
      </c:layout>
      <c:overlay val="0"/>
    </c:legend>
    <c:plotVisOnly val="1"/>
    <c:dispBlanksAs val="gap"/>
    <c:showDLblsOverMax val="0"/>
  </c:chart>
  <c:spPr>
    <a:ln>
      <a:noFill/>
    </a:ln>
  </c:spPr>
  <c:txPr>
    <a:bodyPr/>
    <a:lstStyle/>
    <a:p>
      <a:pPr>
        <a:defRPr sz="1200">
          <a:latin typeface="Arial" panose="020B0604020202020204" pitchFamily="34" charset="0"/>
          <a:cs typeface="Arial" panose="020B0604020202020204" pitchFamily="34" charset="0"/>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27919106265563"/>
          <c:y val="0.16708155621172352"/>
          <c:w val="0.88484251968503935"/>
          <c:h val="0.74883632709973758"/>
        </c:manualLayout>
      </c:layout>
      <c:lineChart>
        <c:grouping val="standard"/>
        <c:varyColors val="0"/>
        <c:ser>
          <c:idx val="3"/>
          <c:order val="0"/>
          <c:tx>
            <c:strRef>
              <c:f>Sheet1!$B$1</c:f>
              <c:strCache>
                <c:ptCount val="1"/>
                <c:pt idx="0">
                  <c:v>Total </c:v>
                </c:pt>
              </c:strCache>
            </c:strRef>
          </c:tx>
          <c:spPr>
            <a:ln w="25400">
              <a:solidFill>
                <a:sysClr val="windowText" lastClr="000000"/>
              </a:solidFill>
            </a:ln>
          </c:spPr>
          <c:marker>
            <c:symbol val="circle"/>
            <c:size val="7"/>
            <c:spPr>
              <a:solidFill>
                <a:sysClr val="windowText" lastClr="000000"/>
              </a:solidFill>
              <a:ln>
                <a:noFill/>
              </a:ln>
            </c:spPr>
          </c:marker>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0.13</c:v>
                </c:pt>
                <c:pt idx="1">
                  <c:v>0.11</c:v>
                </c:pt>
                <c:pt idx="2">
                  <c:v>0.09</c:v>
                </c:pt>
                <c:pt idx="3">
                  <c:v>0.09</c:v>
                </c:pt>
                <c:pt idx="4">
                  <c:v>0.09</c:v>
                </c:pt>
              </c:numCache>
            </c:numRef>
          </c:val>
          <c:smooth val="0"/>
          <c:extLst>
            <c:ext xmlns:c16="http://schemas.microsoft.com/office/drawing/2014/chart" uri="{C3380CC4-5D6E-409C-BE32-E72D297353CC}">
              <c16:uniqueId val="{00000000-49C6-4E2E-AAE0-7EE093833794}"/>
            </c:ext>
          </c:extLst>
        </c:ser>
        <c:ser>
          <c:idx val="0"/>
          <c:order val="1"/>
          <c:tx>
            <c:strRef>
              <c:f>Sheet1!$C$1</c:f>
              <c:strCache>
                <c:ptCount val="1"/>
                <c:pt idx="0">
                  <c:v>Hispanic</c:v>
                </c:pt>
              </c:strCache>
            </c:strRef>
          </c:tx>
          <c:spPr>
            <a:ln>
              <a:solidFill>
                <a:srgbClr val="005EB8"/>
              </a:solidFill>
            </a:ln>
          </c:spPr>
          <c:marker>
            <c:symbol val="square"/>
            <c:size val="7"/>
            <c:spPr>
              <a:solidFill>
                <a:srgbClr val="005EB8"/>
              </a:solidFill>
              <a:ln>
                <a:noFill/>
              </a:ln>
            </c:spPr>
          </c:marker>
          <c:cat>
            <c:numRef>
              <c:f>Sheet1!$A$2:$A$6</c:f>
              <c:numCache>
                <c:formatCode>General</c:formatCode>
                <c:ptCount val="5"/>
                <c:pt idx="0">
                  <c:v>2016</c:v>
                </c:pt>
                <c:pt idx="1">
                  <c:v>2017</c:v>
                </c:pt>
                <c:pt idx="2">
                  <c:v>2018</c:v>
                </c:pt>
                <c:pt idx="3">
                  <c:v>2019</c:v>
                </c:pt>
                <c:pt idx="4">
                  <c:v>2020</c:v>
                </c:pt>
              </c:numCache>
            </c:numRef>
          </c:cat>
          <c:val>
            <c:numRef>
              <c:f>Sheet1!$C$2:$C$6</c:f>
              <c:numCache>
                <c:formatCode>General</c:formatCode>
                <c:ptCount val="5"/>
                <c:pt idx="0">
                  <c:v>0.11</c:v>
                </c:pt>
                <c:pt idx="1">
                  <c:v>0.09</c:v>
                </c:pt>
                <c:pt idx="2">
                  <c:v>0.08</c:v>
                </c:pt>
                <c:pt idx="3">
                  <c:v>7.0000000000000007E-2</c:v>
                </c:pt>
                <c:pt idx="4">
                  <c:v>0.08</c:v>
                </c:pt>
              </c:numCache>
            </c:numRef>
          </c:val>
          <c:smooth val="0"/>
          <c:extLst>
            <c:ext xmlns:c16="http://schemas.microsoft.com/office/drawing/2014/chart" uri="{C3380CC4-5D6E-409C-BE32-E72D297353CC}">
              <c16:uniqueId val="{00000001-49C6-4E2E-AAE0-7EE093833794}"/>
            </c:ext>
          </c:extLst>
        </c:ser>
        <c:ser>
          <c:idx val="1"/>
          <c:order val="2"/>
          <c:tx>
            <c:strRef>
              <c:f>Sheet1!$D$1</c:f>
              <c:strCache>
                <c:ptCount val="1"/>
                <c:pt idx="0">
                  <c:v>Non-Hispanic API </c:v>
                </c:pt>
              </c:strCache>
            </c:strRef>
          </c:tx>
          <c:spPr>
            <a:ln>
              <a:solidFill>
                <a:srgbClr val="671E75"/>
              </a:solidFill>
            </a:ln>
          </c:spPr>
          <c:marker>
            <c:symbol val="triangle"/>
            <c:size val="8"/>
            <c:spPr>
              <a:solidFill>
                <a:srgbClr val="671E75"/>
              </a:solidFill>
              <a:ln>
                <a:noFill/>
              </a:ln>
            </c:spPr>
          </c:marker>
          <c:cat>
            <c:numRef>
              <c:f>Sheet1!$A$2:$A$6</c:f>
              <c:numCache>
                <c:formatCode>General</c:formatCode>
                <c:ptCount val="5"/>
                <c:pt idx="0">
                  <c:v>2016</c:v>
                </c:pt>
                <c:pt idx="1">
                  <c:v>2017</c:v>
                </c:pt>
                <c:pt idx="2">
                  <c:v>2018</c:v>
                </c:pt>
                <c:pt idx="3">
                  <c:v>2019</c:v>
                </c:pt>
                <c:pt idx="4">
                  <c:v>2020</c:v>
                </c:pt>
              </c:numCache>
            </c:numRef>
          </c:cat>
          <c:val>
            <c:numRef>
              <c:f>Sheet1!$D$2:$D$6</c:f>
              <c:numCache>
                <c:formatCode>General</c:formatCode>
                <c:ptCount val="5"/>
                <c:pt idx="0">
                  <c:v>0.12</c:v>
                </c:pt>
                <c:pt idx="1">
                  <c:v>0.11</c:v>
                </c:pt>
                <c:pt idx="2">
                  <c:v>0.09</c:v>
                </c:pt>
                <c:pt idx="3">
                  <c:v>0.1</c:v>
                </c:pt>
                <c:pt idx="4">
                  <c:v>0.06</c:v>
                </c:pt>
              </c:numCache>
            </c:numRef>
          </c:val>
          <c:smooth val="0"/>
          <c:extLst>
            <c:ext xmlns:c16="http://schemas.microsoft.com/office/drawing/2014/chart" uri="{C3380CC4-5D6E-409C-BE32-E72D297353CC}">
              <c16:uniqueId val="{00000002-49C6-4E2E-AAE0-7EE093833794}"/>
            </c:ext>
          </c:extLst>
        </c:ser>
        <c:ser>
          <c:idx val="2"/>
          <c:order val="3"/>
          <c:tx>
            <c:strRef>
              <c:f>Sheet1!$E$1</c:f>
              <c:strCache>
                <c:ptCount val="1"/>
                <c:pt idx="0">
                  <c:v>Non-Hispanic Black</c:v>
                </c:pt>
              </c:strCache>
            </c:strRef>
          </c:tx>
          <c:spPr>
            <a:ln>
              <a:solidFill>
                <a:srgbClr val="FFC72C"/>
              </a:solidFill>
            </a:ln>
          </c:spPr>
          <c:marker>
            <c:symbol val="diamond"/>
            <c:size val="9"/>
            <c:spPr>
              <a:solidFill>
                <a:srgbClr val="FFC72C"/>
              </a:solidFill>
              <a:ln>
                <a:noFill/>
              </a:ln>
            </c:spPr>
          </c:marker>
          <c:cat>
            <c:numRef>
              <c:f>Sheet1!$A$2:$A$6</c:f>
              <c:numCache>
                <c:formatCode>General</c:formatCode>
                <c:ptCount val="5"/>
                <c:pt idx="0">
                  <c:v>2016</c:v>
                </c:pt>
                <c:pt idx="1">
                  <c:v>2017</c:v>
                </c:pt>
                <c:pt idx="2">
                  <c:v>2018</c:v>
                </c:pt>
                <c:pt idx="3">
                  <c:v>2019</c:v>
                </c:pt>
                <c:pt idx="4">
                  <c:v>2020</c:v>
                </c:pt>
              </c:numCache>
            </c:numRef>
          </c:cat>
          <c:val>
            <c:numRef>
              <c:f>Sheet1!$E$2:$E$6</c:f>
              <c:numCache>
                <c:formatCode>General</c:formatCode>
                <c:ptCount val="5"/>
                <c:pt idx="0">
                  <c:v>0.18</c:v>
                </c:pt>
                <c:pt idx="1">
                  <c:v>0.14000000000000001</c:v>
                </c:pt>
                <c:pt idx="2">
                  <c:v>0.12</c:v>
                </c:pt>
                <c:pt idx="3">
                  <c:v>0.11</c:v>
                </c:pt>
                <c:pt idx="4">
                  <c:v>0.12</c:v>
                </c:pt>
              </c:numCache>
            </c:numRef>
          </c:val>
          <c:smooth val="0"/>
          <c:extLst>
            <c:ext xmlns:c16="http://schemas.microsoft.com/office/drawing/2014/chart" uri="{C3380CC4-5D6E-409C-BE32-E72D297353CC}">
              <c16:uniqueId val="{00000003-49C6-4E2E-AAE0-7EE093833794}"/>
            </c:ext>
          </c:extLst>
        </c:ser>
        <c:ser>
          <c:idx val="4"/>
          <c:order val="4"/>
          <c:tx>
            <c:strRef>
              <c:f>Sheet1!$F$1</c:f>
              <c:strCache>
                <c:ptCount val="1"/>
                <c:pt idx="0">
                  <c:v>Non-Hispanic White</c:v>
                </c:pt>
              </c:strCache>
            </c:strRef>
          </c:tx>
          <c:spPr>
            <a:ln w="25400">
              <a:solidFill>
                <a:srgbClr val="70AD47">
                  <a:lumMod val="75000"/>
                </a:srgbClr>
              </a:solidFill>
            </a:ln>
          </c:spPr>
          <c:marker>
            <c:symbol val="star"/>
            <c:size val="7"/>
            <c:spPr>
              <a:noFill/>
              <a:ln>
                <a:solidFill>
                  <a:srgbClr val="548235"/>
                </a:solidFill>
              </a:ln>
            </c:spPr>
          </c:marker>
          <c:cat>
            <c:numRef>
              <c:f>Sheet1!$A$2:$A$6</c:f>
              <c:numCache>
                <c:formatCode>General</c:formatCode>
                <c:ptCount val="5"/>
                <c:pt idx="0">
                  <c:v>2016</c:v>
                </c:pt>
                <c:pt idx="1">
                  <c:v>2017</c:v>
                </c:pt>
                <c:pt idx="2">
                  <c:v>2018</c:v>
                </c:pt>
                <c:pt idx="3">
                  <c:v>2019</c:v>
                </c:pt>
                <c:pt idx="4">
                  <c:v>2020</c:v>
                </c:pt>
              </c:numCache>
            </c:numRef>
          </c:cat>
          <c:val>
            <c:numRef>
              <c:f>Sheet1!$F$2:$F$6</c:f>
              <c:numCache>
                <c:formatCode>General</c:formatCode>
                <c:ptCount val="5"/>
                <c:pt idx="0">
                  <c:v>0.12</c:v>
                </c:pt>
                <c:pt idx="1">
                  <c:v>0.1</c:v>
                </c:pt>
                <c:pt idx="2">
                  <c:v>0.09</c:v>
                </c:pt>
                <c:pt idx="3">
                  <c:v>0.09</c:v>
                </c:pt>
                <c:pt idx="4">
                  <c:v>0.09</c:v>
                </c:pt>
              </c:numCache>
            </c:numRef>
          </c:val>
          <c:smooth val="0"/>
          <c:extLst>
            <c:ext xmlns:c16="http://schemas.microsoft.com/office/drawing/2014/chart" uri="{C3380CC4-5D6E-409C-BE32-E72D297353CC}">
              <c16:uniqueId val="{00000004-49C6-4E2E-AAE0-7EE093833794}"/>
            </c:ext>
          </c:extLst>
        </c:ser>
        <c:dLbls>
          <c:showLegendKey val="0"/>
          <c:showVal val="0"/>
          <c:showCatName val="0"/>
          <c:showSerName val="0"/>
          <c:showPercent val="0"/>
          <c:showBubbleSize val="0"/>
        </c:dLbls>
        <c:marker val="1"/>
        <c:smooth val="0"/>
        <c:axId val="123682176"/>
        <c:axId val="158010752"/>
      </c:lineChart>
      <c:catAx>
        <c:axId val="123682176"/>
        <c:scaling>
          <c:orientation val="minMax"/>
        </c:scaling>
        <c:delete val="0"/>
        <c:axPos val="b"/>
        <c:numFmt formatCode="General" sourceLinked="1"/>
        <c:majorTickMark val="out"/>
        <c:minorTickMark val="none"/>
        <c:tickLblPos val="nextTo"/>
        <c:txPr>
          <a:bodyPr rot="0"/>
          <a:lstStyle/>
          <a:p>
            <a:pPr>
              <a:defRPr/>
            </a:pPr>
            <a:endParaRPr lang="en-US"/>
          </a:p>
        </c:txPr>
        <c:crossAx val="158010752"/>
        <c:crosses val="autoZero"/>
        <c:auto val="1"/>
        <c:lblAlgn val="ctr"/>
        <c:lblOffset val="100"/>
        <c:noMultiLvlLbl val="0"/>
      </c:catAx>
      <c:valAx>
        <c:axId val="158010752"/>
        <c:scaling>
          <c:orientation val="minMax"/>
          <c:max val="0.2"/>
          <c:min val="0"/>
        </c:scaling>
        <c:delete val="0"/>
        <c:axPos val="l"/>
        <c:majorGridlines/>
        <c:title>
          <c:tx>
            <c:rich>
              <a:bodyPr rot="-5400000" vert="horz"/>
              <a:lstStyle/>
              <a:p>
                <a:pPr>
                  <a:defRPr/>
                </a:pPr>
                <a:r>
                  <a:rPr lang="en-US"/>
                  <a:t>Rate per 1,000 Admissions</a:t>
                </a:r>
              </a:p>
            </c:rich>
          </c:tx>
          <c:layout>
            <c:manualLayout>
              <c:xMode val="edge"/>
              <c:yMode val="edge"/>
              <c:x val="7.076042578011082E-3"/>
              <c:y val="0.15999708369787111"/>
            </c:manualLayout>
          </c:layout>
          <c:overlay val="0"/>
        </c:title>
        <c:numFmt formatCode="#,##0.00" sourceLinked="0"/>
        <c:majorTickMark val="out"/>
        <c:minorTickMark val="none"/>
        <c:tickLblPos val="nextTo"/>
        <c:crossAx val="123682176"/>
        <c:crosses val="autoZero"/>
        <c:crossBetween val="between"/>
        <c:majorUnit val="5.000000000000001E-2"/>
      </c:valAx>
    </c:plotArea>
    <c:legend>
      <c:legendPos val="t"/>
      <c:layout>
        <c:manualLayout>
          <c:xMode val="edge"/>
          <c:yMode val="edge"/>
          <c:x val="4.314772753959654E-3"/>
          <c:y val="1.6876956645479578E-2"/>
          <c:w val="0.99568527491755854"/>
          <c:h val="0.10527600065616796"/>
        </c:manualLayout>
      </c:layout>
      <c:overlay val="0"/>
    </c:legend>
    <c:plotVisOnly val="1"/>
    <c:dispBlanksAs val="gap"/>
    <c:showDLblsOverMax val="0"/>
  </c:chart>
  <c:spPr>
    <a:ln>
      <a:noFill/>
    </a:ln>
  </c:spPr>
  <c:txPr>
    <a:bodyPr/>
    <a:lstStyle/>
    <a:p>
      <a:pPr>
        <a:defRPr sz="1200">
          <a:latin typeface="Arial" panose="020B0604020202020204" pitchFamily="34" charset="0"/>
          <a:cs typeface="Arial" panose="020B0604020202020204" pitchFamily="34" charset="0"/>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7003742587732089E-2"/>
          <c:y val="0.13111910815835523"/>
          <c:w val="0.90063077184796336"/>
          <c:h val="0.78479843339895028"/>
        </c:manualLayout>
      </c:layout>
      <c:lineChart>
        <c:grouping val="standard"/>
        <c:varyColors val="0"/>
        <c:ser>
          <c:idx val="3"/>
          <c:order val="0"/>
          <c:tx>
            <c:strRef>
              <c:f>Sheet1!$B$1</c:f>
              <c:strCache>
                <c:ptCount val="1"/>
                <c:pt idx="0">
                  <c:v>Total</c:v>
                </c:pt>
              </c:strCache>
            </c:strRef>
          </c:tx>
          <c:spPr>
            <a:ln w="25400">
              <a:solidFill>
                <a:sysClr val="windowText" lastClr="000000"/>
              </a:solidFill>
            </a:ln>
          </c:spPr>
          <c:marker>
            <c:symbol val="circle"/>
            <c:size val="7"/>
            <c:spPr>
              <a:solidFill>
                <a:sysClr val="windowText" lastClr="000000"/>
              </a:solidFill>
              <a:ln>
                <a:noFill/>
              </a:ln>
            </c:spPr>
          </c:marker>
          <c:cat>
            <c:numRef>
              <c:f>Sheet1!$A$2:$A$6</c:f>
              <c:numCache>
                <c:formatCode>General</c:formatCode>
                <c:ptCount val="5"/>
                <c:pt idx="0">
                  <c:v>2016</c:v>
                </c:pt>
                <c:pt idx="1">
                  <c:v>2017</c:v>
                </c:pt>
                <c:pt idx="2">
                  <c:v>2018</c:v>
                </c:pt>
                <c:pt idx="3">
                  <c:v>2019</c:v>
                </c:pt>
                <c:pt idx="4">
                  <c:v>2020</c:v>
                </c:pt>
              </c:numCache>
            </c:numRef>
          </c:cat>
          <c:val>
            <c:numRef>
              <c:f>Sheet1!$B$2:$B$6</c:f>
              <c:numCache>
                <c:formatCode>0.0</c:formatCode>
                <c:ptCount val="5"/>
                <c:pt idx="0">
                  <c:v>3.8</c:v>
                </c:pt>
                <c:pt idx="1">
                  <c:v>3.5</c:v>
                </c:pt>
                <c:pt idx="2">
                  <c:v>3.4</c:v>
                </c:pt>
                <c:pt idx="3">
                  <c:v>3.2</c:v>
                </c:pt>
                <c:pt idx="4">
                  <c:v>3</c:v>
                </c:pt>
              </c:numCache>
            </c:numRef>
          </c:val>
          <c:smooth val="0"/>
          <c:extLst>
            <c:ext xmlns:c16="http://schemas.microsoft.com/office/drawing/2014/chart" uri="{C3380CC4-5D6E-409C-BE32-E72D297353CC}">
              <c16:uniqueId val="{00000000-1DD1-48BD-BF56-20ED4286BB7F}"/>
            </c:ext>
          </c:extLst>
        </c:ser>
        <c:ser>
          <c:idx val="0"/>
          <c:order val="1"/>
          <c:tx>
            <c:strRef>
              <c:f>Sheet1!$C$1</c:f>
              <c:strCache>
                <c:ptCount val="1"/>
                <c:pt idx="0">
                  <c:v>Hispanic</c:v>
                </c:pt>
              </c:strCache>
            </c:strRef>
          </c:tx>
          <c:spPr>
            <a:ln>
              <a:solidFill>
                <a:srgbClr val="005EB8"/>
              </a:solidFill>
            </a:ln>
          </c:spPr>
          <c:marker>
            <c:symbol val="square"/>
            <c:size val="7"/>
            <c:spPr>
              <a:solidFill>
                <a:srgbClr val="005EB8"/>
              </a:solidFill>
              <a:ln>
                <a:noFill/>
              </a:ln>
            </c:spPr>
          </c:marker>
          <c:cat>
            <c:numRef>
              <c:f>Sheet1!$A$2:$A$6</c:f>
              <c:numCache>
                <c:formatCode>General</c:formatCode>
                <c:ptCount val="5"/>
                <c:pt idx="0">
                  <c:v>2016</c:v>
                </c:pt>
                <c:pt idx="1">
                  <c:v>2017</c:v>
                </c:pt>
                <c:pt idx="2">
                  <c:v>2018</c:v>
                </c:pt>
                <c:pt idx="3">
                  <c:v>2019</c:v>
                </c:pt>
                <c:pt idx="4">
                  <c:v>2020</c:v>
                </c:pt>
              </c:numCache>
            </c:numRef>
          </c:cat>
          <c:val>
            <c:numRef>
              <c:f>Sheet1!$C$2:$C$6</c:f>
              <c:numCache>
                <c:formatCode>0.0</c:formatCode>
                <c:ptCount val="5"/>
                <c:pt idx="0">
                  <c:v>3.7</c:v>
                </c:pt>
                <c:pt idx="1">
                  <c:v>3.4</c:v>
                </c:pt>
                <c:pt idx="2">
                  <c:v>3.4</c:v>
                </c:pt>
                <c:pt idx="3">
                  <c:v>3.1</c:v>
                </c:pt>
                <c:pt idx="4">
                  <c:v>3.1</c:v>
                </c:pt>
              </c:numCache>
            </c:numRef>
          </c:val>
          <c:smooth val="0"/>
          <c:extLst>
            <c:ext xmlns:c16="http://schemas.microsoft.com/office/drawing/2014/chart" uri="{C3380CC4-5D6E-409C-BE32-E72D297353CC}">
              <c16:uniqueId val="{00000001-1DD1-48BD-BF56-20ED4286BB7F}"/>
            </c:ext>
          </c:extLst>
        </c:ser>
        <c:ser>
          <c:idx val="1"/>
          <c:order val="2"/>
          <c:tx>
            <c:strRef>
              <c:f>Sheet1!$D$1</c:f>
              <c:strCache>
                <c:ptCount val="1"/>
                <c:pt idx="0">
                  <c:v>Non-Hispanic API</c:v>
                </c:pt>
              </c:strCache>
            </c:strRef>
          </c:tx>
          <c:spPr>
            <a:ln>
              <a:solidFill>
                <a:srgbClr val="671E75"/>
              </a:solidFill>
            </a:ln>
          </c:spPr>
          <c:marker>
            <c:symbol val="triangle"/>
            <c:size val="8"/>
            <c:spPr>
              <a:solidFill>
                <a:srgbClr val="671E75"/>
              </a:solidFill>
              <a:ln>
                <a:noFill/>
              </a:ln>
            </c:spPr>
          </c:marker>
          <c:cat>
            <c:numRef>
              <c:f>Sheet1!$A$2:$A$6</c:f>
              <c:numCache>
                <c:formatCode>General</c:formatCode>
                <c:ptCount val="5"/>
                <c:pt idx="0">
                  <c:v>2016</c:v>
                </c:pt>
                <c:pt idx="1">
                  <c:v>2017</c:v>
                </c:pt>
                <c:pt idx="2">
                  <c:v>2018</c:v>
                </c:pt>
                <c:pt idx="3">
                  <c:v>2019</c:v>
                </c:pt>
                <c:pt idx="4">
                  <c:v>2020</c:v>
                </c:pt>
              </c:numCache>
            </c:numRef>
          </c:cat>
          <c:val>
            <c:numRef>
              <c:f>Sheet1!$D$2:$D$6</c:f>
              <c:numCache>
                <c:formatCode>0.0</c:formatCode>
                <c:ptCount val="5"/>
                <c:pt idx="0">
                  <c:v>2.7</c:v>
                </c:pt>
                <c:pt idx="1">
                  <c:v>2.5</c:v>
                </c:pt>
                <c:pt idx="2">
                  <c:v>2.7</c:v>
                </c:pt>
                <c:pt idx="3">
                  <c:v>2.2999999999999998</c:v>
                </c:pt>
                <c:pt idx="4">
                  <c:v>2.4</c:v>
                </c:pt>
              </c:numCache>
            </c:numRef>
          </c:val>
          <c:smooth val="0"/>
          <c:extLst>
            <c:ext xmlns:c16="http://schemas.microsoft.com/office/drawing/2014/chart" uri="{C3380CC4-5D6E-409C-BE32-E72D297353CC}">
              <c16:uniqueId val="{00000002-1DD1-48BD-BF56-20ED4286BB7F}"/>
            </c:ext>
          </c:extLst>
        </c:ser>
        <c:ser>
          <c:idx val="2"/>
          <c:order val="3"/>
          <c:tx>
            <c:strRef>
              <c:f>Sheet1!$E$1</c:f>
              <c:strCache>
                <c:ptCount val="1"/>
                <c:pt idx="0">
                  <c:v>Non-Hispanic Black </c:v>
                </c:pt>
              </c:strCache>
            </c:strRef>
          </c:tx>
          <c:spPr>
            <a:ln>
              <a:solidFill>
                <a:srgbClr val="FFC72C"/>
              </a:solidFill>
            </a:ln>
          </c:spPr>
          <c:marker>
            <c:symbol val="diamond"/>
            <c:size val="9"/>
            <c:spPr>
              <a:solidFill>
                <a:srgbClr val="FFC72C"/>
              </a:solidFill>
              <a:ln>
                <a:noFill/>
              </a:ln>
            </c:spPr>
          </c:marker>
          <c:cat>
            <c:numRef>
              <c:f>Sheet1!$A$2:$A$6</c:f>
              <c:numCache>
                <c:formatCode>General</c:formatCode>
                <c:ptCount val="5"/>
                <c:pt idx="0">
                  <c:v>2016</c:v>
                </c:pt>
                <c:pt idx="1">
                  <c:v>2017</c:v>
                </c:pt>
                <c:pt idx="2">
                  <c:v>2018</c:v>
                </c:pt>
                <c:pt idx="3">
                  <c:v>2019</c:v>
                </c:pt>
                <c:pt idx="4">
                  <c:v>2020</c:v>
                </c:pt>
              </c:numCache>
            </c:numRef>
          </c:cat>
          <c:val>
            <c:numRef>
              <c:f>Sheet1!$E$2:$E$6</c:f>
              <c:numCache>
                <c:formatCode>0.0</c:formatCode>
                <c:ptCount val="5"/>
                <c:pt idx="0">
                  <c:v>4.9000000000000004</c:v>
                </c:pt>
                <c:pt idx="1">
                  <c:v>4.8</c:v>
                </c:pt>
                <c:pt idx="2">
                  <c:v>4.5999999999999996</c:v>
                </c:pt>
                <c:pt idx="3">
                  <c:v>4.3</c:v>
                </c:pt>
                <c:pt idx="4">
                  <c:v>4.0999999999999996</c:v>
                </c:pt>
              </c:numCache>
            </c:numRef>
          </c:val>
          <c:smooth val="0"/>
          <c:extLst>
            <c:ext xmlns:c16="http://schemas.microsoft.com/office/drawing/2014/chart" uri="{C3380CC4-5D6E-409C-BE32-E72D297353CC}">
              <c16:uniqueId val="{00000003-1DD1-48BD-BF56-20ED4286BB7F}"/>
            </c:ext>
          </c:extLst>
        </c:ser>
        <c:ser>
          <c:idx val="4"/>
          <c:order val="4"/>
          <c:tx>
            <c:strRef>
              <c:f>Sheet1!$F$1</c:f>
              <c:strCache>
                <c:ptCount val="1"/>
                <c:pt idx="0">
                  <c:v>Non-Hispanic White</c:v>
                </c:pt>
              </c:strCache>
            </c:strRef>
          </c:tx>
          <c:spPr>
            <a:ln w="25400">
              <a:solidFill>
                <a:srgbClr val="70AD47">
                  <a:lumMod val="75000"/>
                </a:srgbClr>
              </a:solidFill>
            </a:ln>
          </c:spPr>
          <c:marker>
            <c:symbol val="star"/>
            <c:size val="7"/>
            <c:spPr>
              <a:noFill/>
              <a:ln>
                <a:solidFill>
                  <a:srgbClr val="548235"/>
                </a:solidFill>
              </a:ln>
            </c:spPr>
          </c:marker>
          <c:cat>
            <c:numRef>
              <c:f>Sheet1!$A$2:$A$6</c:f>
              <c:numCache>
                <c:formatCode>General</c:formatCode>
                <c:ptCount val="5"/>
                <c:pt idx="0">
                  <c:v>2016</c:v>
                </c:pt>
                <c:pt idx="1">
                  <c:v>2017</c:v>
                </c:pt>
                <c:pt idx="2">
                  <c:v>2018</c:v>
                </c:pt>
                <c:pt idx="3">
                  <c:v>2019</c:v>
                </c:pt>
                <c:pt idx="4">
                  <c:v>2020</c:v>
                </c:pt>
              </c:numCache>
            </c:numRef>
          </c:cat>
          <c:val>
            <c:numRef>
              <c:f>Sheet1!$F$2:$F$6</c:f>
              <c:numCache>
                <c:formatCode>0.0</c:formatCode>
                <c:ptCount val="5"/>
                <c:pt idx="0">
                  <c:v>3.7</c:v>
                </c:pt>
                <c:pt idx="1">
                  <c:v>3.4</c:v>
                </c:pt>
                <c:pt idx="2">
                  <c:v>3.3</c:v>
                </c:pt>
                <c:pt idx="3">
                  <c:v>3.1</c:v>
                </c:pt>
                <c:pt idx="4">
                  <c:v>2.9</c:v>
                </c:pt>
              </c:numCache>
            </c:numRef>
          </c:val>
          <c:smooth val="0"/>
          <c:extLst>
            <c:ext xmlns:c16="http://schemas.microsoft.com/office/drawing/2014/chart" uri="{C3380CC4-5D6E-409C-BE32-E72D297353CC}">
              <c16:uniqueId val="{00000004-1DD1-48BD-BF56-20ED4286BB7F}"/>
            </c:ext>
          </c:extLst>
        </c:ser>
        <c:dLbls>
          <c:showLegendKey val="0"/>
          <c:showVal val="0"/>
          <c:showCatName val="0"/>
          <c:showSerName val="0"/>
          <c:showPercent val="0"/>
          <c:showBubbleSize val="0"/>
        </c:dLbls>
        <c:marker val="1"/>
        <c:smooth val="0"/>
        <c:axId val="123682176"/>
        <c:axId val="158010752"/>
      </c:lineChart>
      <c:catAx>
        <c:axId val="123682176"/>
        <c:scaling>
          <c:orientation val="minMax"/>
        </c:scaling>
        <c:delete val="0"/>
        <c:axPos val="b"/>
        <c:numFmt formatCode="General" sourceLinked="1"/>
        <c:majorTickMark val="out"/>
        <c:minorTickMark val="none"/>
        <c:tickLblPos val="nextTo"/>
        <c:txPr>
          <a:bodyPr rot="0"/>
          <a:lstStyle/>
          <a:p>
            <a:pPr>
              <a:defRPr/>
            </a:pPr>
            <a:endParaRPr lang="en-US"/>
          </a:p>
        </c:txPr>
        <c:crossAx val="158010752"/>
        <c:crosses val="autoZero"/>
        <c:auto val="1"/>
        <c:lblAlgn val="ctr"/>
        <c:lblOffset val="100"/>
        <c:noMultiLvlLbl val="0"/>
      </c:catAx>
      <c:valAx>
        <c:axId val="158010752"/>
        <c:scaling>
          <c:orientation val="minMax"/>
          <c:max val="6"/>
          <c:min val="0"/>
        </c:scaling>
        <c:delete val="0"/>
        <c:axPos val="l"/>
        <c:majorGridlines/>
        <c:title>
          <c:tx>
            <c:rich>
              <a:bodyPr rot="-5400000" vert="horz"/>
              <a:lstStyle/>
              <a:p>
                <a:pPr>
                  <a:defRPr/>
                </a:pPr>
                <a:r>
                  <a:rPr lang="en-US"/>
                  <a:t>Rate per 1,000 Admissions</a:t>
                </a:r>
              </a:p>
            </c:rich>
          </c:tx>
          <c:layout>
            <c:manualLayout>
              <c:xMode val="edge"/>
              <c:yMode val="edge"/>
              <c:x val="4.6296296296296294E-3"/>
              <c:y val="0.18398976169645462"/>
            </c:manualLayout>
          </c:layout>
          <c:overlay val="0"/>
        </c:title>
        <c:numFmt formatCode="#,##0" sourceLinked="0"/>
        <c:majorTickMark val="out"/>
        <c:minorTickMark val="none"/>
        <c:tickLblPos val="nextTo"/>
        <c:crossAx val="123682176"/>
        <c:crosses val="autoZero"/>
        <c:crossBetween val="between"/>
        <c:majorUnit val="1"/>
      </c:valAx>
    </c:plotArea>
    <c:legend>
      <c:legendPos val="t"/>
      <c:layout>
        <c:manualLayout>
          <c:xMode val="edge"/>
          <c:yMode val="edge"/>
          <c:x val="4.314772753959654E-3"/>
          <c:y val="1.6876956645479578E-2"/>
          <c:w val="0.99568527491755854"/>
          <c:h val="7.2538003062117232E-2"/>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661052785068532"/>
          <c:y val="0.12904363517060369"/>
          <c:w val="0.89338947214931463"/>
          <c:h val="0.76990102799650051"/>
        </c:manualLayout>
      </c:layout>
      <c:lineChart>
        <c:grouping val="standard"/>
        <c:varyColors val="0"/>
        <c:ser>
          <c:idx val="3"/>
          <c:order val="0"/>
          <c:tx>
            <c:strRef>
              <c:f>Sheet1!$B$1</c:f>
              <c:strCache>
                <c:ptCount val="1"/>
                <c:pt idx="0">
                  <c:v>Total</c:v>
                </c:pt>
              </c:strCache>
            </c:strRef>
          </c:tx>
          <c:spPr>
            <a:ln w="25400">
              <a:solidFill>
                <a:sysClr val="windowText" lastClr="000000"/>
              </a:solidFill>
            </a:ln>
          </c:spPr>
          <c:marker>
            <c:symbol val="circle"/>
            <c:size val="7"/>
            <c:spPr>
              <a:solidFill>
                <a:sysClr val="windowText" lastClr="000000"/>
              </a:solidFill>
              <a:ln>
                <a:noFill/>
              </a:ln>
            </c:spPr>
          </c:marker>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0.08</c:v>
                </c:pt>
                <c:pt idx="1">
                  <c:v>0.08</c:v>
                </c:pt>
                <c:pt idx="2">
                  <c:v>0.08</c:v>
                </c:pt>
                <c:pt idx="3">
                  <c:v>0.08</c:v>
                </c:pt>
                <c:pt idx="4">
                  <c:v>0.08</c:v>
                </c:pt>
              </c:numCache>
            </c:numRef>
          </c:val>
          <c:smooth val="0"/>
          <c:extLst>
            <c:ext xmlns:c16="http://schemas.microsoft.com/office/drawing/2014/chart" uri="{C3380CC4-5D6E-409C-BE32-E72D297353CC}">
              <c16:uniqueId val="{00000000-2A1B-41E2-90C1-6D74A91970D1}"/>
            </c:ext>
          </c:extLst>
        </c:ser>
        <c:ser>
          <c:idx val="0"/>
          <c:order val="1"/>
          <c:tx>
            <c:strRef>
              <c:f>Sheet1!$C$1</c:f>
              <c:strCache>
                <c:ptCount val="1"/>
                <c:pt idx="0">
                  <c:v>Hispanic</c:v>
                </c:pt>
              </c:strCache>
            </c:strRef>
          </c:tx>
          <c:spPr>
            <a:ln>
              <a:solidFill>
                <a:srgbClr val="005EB8"/>
              </a:solidFill>
            </a:ln>
          </c:spPr>
          <c:marker>
            <c:symbol val="square"/>
            <c:size val="7"/>
            <c:spPr>
              <a:solidFill>
                <a:srgbClr val="005EB8"/>
              </a:solidFill>
              <a:ln>
                <a:noFill/>
              </a:ln>
            </c:spPr>
          </c:marker>
          <c:cat>
            <c:numRef>
              <c:f>Sheet1!$A$2:$A$6</c:f>
              <c:numCache>
                <c:formatCode>General</c:formatCode>
                <c:ptCount val="5"/>
                <c:pt idx="0">
                  <c:v>2016</c:v>
                </c:pt>
                <c:pt idx="1">
                  <c:v>2017</c:v>
                </c:pt>
                <c:pt idx="2">
                  <c:v>2018</c:v>
                </c:pt>
                <c:pt idx="3">
                  <c:v>2019</c:v>
                </c:pt>
                <c:pt idx="4">
                  <c:v>2020</c:v>
                </c:pt>
              </c:numCache>
            </c:numRef>
          </c:cat>
          <c:val>
            <c:numRef>
              <c:f>Sheet1!$C$2:$C$6</c:f>
              <c:numCache>
                <c:formatCode>General</c:formatCode>
                <c:ptCount val="5"/>
                <c:pt idx="0">
                  <c:v>0.06</c:v>
                </c:pt>
                <c:pt idx="1">
                  <c:v>0.06</c:v>
                </c:pt>
                <c:pt idx="2">
                  <c:v>0.05</c:v>
                </c:pt>
                <c:pt idx="3">
                  <c:v>0.05</c:v>
                </c:pt>
                <c:pt idx="4">
                  <c:v>0.05</c:v>
                </c:pt>
              </c:numCache>
            </c:numRef>
          </c:val>
          <c:smooth val="0"/>
          <c:extLst>
            <c:ext xmlns:c16="http://schemas.microsoft.com/office/drawing/2014/chart" uri="{C3380CC4-5D6E-409C-BE32-E72D297353CC}">
              <c16:uniqueId val="{00000001-2A1B-41E2-90C1-6D74A91970D1}"/>
            </c:ext>
          </c:extLst>
        </c:ser>
        <c:ser>
          <c:idx val="1"/>
          <c:order val="2"/>
          <c:tx>
            <c:strRef>
              <c:f>Sheet1!$D$1</c:f>
              <c:strCache>
                <c:ptCount val="1"/>
                <c:pt idx="0">
                  <c:v>Non-Hispanic API</c:v>
                </c:pt>
              </c:strCache>
            </c:strRef>
          </c:tx>
          <c:spPr>
            <a:ln>
              <a:solidFill>
                <a:srgbClr val="671E75"/>
              </a:solidFill>
            </a:ln>
          </c:spPr>
          <c:marker>
            <c:symbol val="triangle"/>
            <c:size val="8"/>
            <c:spPr>
              <a:solidFill>
                <a:srgbClr val="671E75"/>
              </a:solidFill>
              <a:ln>
                <a:noFill/>
              </a:ln>
            </c:spPr>
          </c:marker>
          <c:cat>
            <c:numRef>
              <c:f>Sheet1!$A$2:$A$6</c:f>
              <c:numCache>
                <c:formatCode>General</c:formatCode>
                <c:ptCount val="5"/>
                <c:pt idx="0">
                  <c:v>2016</c:v>
                </c:pt>
                <c:pt idx="1">
                  <c:v>2017</c:v>
                </c:pt>
                <c:pt idx="2">
                  <c:v>2018</c:v>
                </c:pt>
                <c:pt idx="3">
                  <c:v>2019</c:v>
                </c:pt>
                <c:pt idx="4">
                  <c:v>2020</c:v>
                </c:pt>
              </c:numCache>
            </c:numRef>
          </c:cat>
          <c:val>
            <c:numRef>
              <c:f>Sheet1!$D$2:$D$6</c:f>
              <c:numCache>
                <c:formatCode>General</c:formatCode>
                <c:ptCount val="5"/>
                <c:pt idx="0">
                  <c:v>0.05</c:v>
                </c:pt>
                <c:pt idx="1">
                  <c:v>0.05</c:v>
                </c:pt>
                <c:pt idx="2">
                  <c:v>0.05</c:v>
                </c:pt>
                <c:pt idx="3">
                  <c:v>0.04</c:v>
                </c:pt>
                <c:pt idx="4">
                  <c:v>0.05</c:v>
                </c:pt>
              </c:numCache>
            </c:numRef>
          </c:val>
          <c:smooth val="0"/>
          <c:extLst>
            <c:ext xmlns:c16="http://schemas.microsoft.com/office/drawing/2014/chart" uri="{C3380CC4-5D6E-409C-BE32-E72D297353CC}">
              <c16:uniqueId val="{00000002-2A1B-41E2-90C1-6D74A91970D1}"/>
            </c:ext>
          </c:extLst>
        </c:ser>
        <c:ser>
          <c:idx val="2"/>
          <c:order val="3"/>
          <c:tx>
            <c:strRef>
              <c:f>Sheet1!$E$1</c:f>
              <c:strCache>
                <c:ptCount val="1"/>
                <c:pt idx="0">
                  <c:v>Non-Hispanic Black</c:v>
                </c:pt>
              </c:strCache>
            </c:strRef>
          </c:tx>
          <c:spPr>
            <a:ln>
              <a:solidFill>
                <a:srgbClr val="FFC72C"/>
              </a:solidFill>
            </a:ln>
          </c:spPr>
          <c:marker>
            <c:symbol val="diamond"/>
            <c:size val="9"/>
            <c:spPr>
              <a:solidFill>
                <a:srgbClr val="FFC72C"/>
              </a:solidFill>
              <a:ln>
                <a:noFill/>
              </a:ln>
            </c:spPr>
          </c:marker>
          <c:cat>
            <c:numRef>
              <c:f>Sheet1!$A$2:$A$6</c:f>
              <c:numCache>
                <c:formatCode>General</c:formatCode>
                <c:ptCount val="5"/>
                <c:pt idx="0">
                  <c:v>2016</c:v>
                </c:pt>
                <c:pt idx="1">
                  <c:v>2017</c:v>
                </c:pt>
                <c:pt idx="2">
                  <c:v>2018</c:v>
                </c:pt>
                <c:pt idx="3">
                  <c:v>2019</c:v>
                </c:pt>
                <c:pt idx="4">
                  <c:v>2020</c:v>
                </c:pt>
              </c:numCache>
            </c:numRef>
          </c:cat>
          <c:val>
            <c:numRef>
              <c:f>Sheet1!$E$2:$E$6</c:f>
              <c:numCache>
                <c:formatCode>General</c:formatCode>
                <c:ptCount val="5"/>
                <c:pt idx="0">
                  <c:v>0.06</c:v>
                </c:pt>
                <c:pt idx="1">
                  <c:v>0.05</c:v>
                </c:pt>
                <c:pt idx="2">
                  <c:v>0.05</c:v>
                </c:pt>
                <c:pt idx="3">
                  <c:v>0.05</c:v>
                </c:pt>
                <c:pt idx="4">
                  <c:v>0.05</c:v>
                </c:pt>
              </c:numCache>
            </c:numRef>
          </c:val>
          <c:smooth val="0"/>
          <c:extLst>
            <c:ext xmlns:c16="http://schemas.microsoft.com/office/drawing/2014/chart" uri="{C3380CC4-5D6E-409C-BE32-E72D297353CC}">
              <c16:uniqueId val="{00000003-2A1B-41E2-90C1-6D74A91970D1}"/>
            </c:ext>
          </c:extLst>
        </c:ser>
        <c:ser>
          <c:idx val="4"/>
          <c:order val="4"/>
          <c:tx>
            <c:strRef>
              <c:f>Sheet1!$F$1</c:f>
              <c:strCache>
                <c:ptCount val="1"/>
                <c:pt idx="0">
                  <c:v>Non-Hispanic White</c:v>
                </c:pt>
              </c:strCache>
            </c:strRef>
          </c:tx>
          <c:spPr>
            <a:ln w="25400">
              <a:solidFill>
                <a:srgbClr val="70AD47">
                  <a:lumMod val="75000"/>
                </a:srgbClr>
              </a:solidFill>
            </a:ln>
          </c:spPr>
          <c:marker>
            <c:symbol val="star"/>
            <c:size val="7"/>
            <c:spPr>
              <a:noFill/>
              <a:ln>
                <a:solidFill>
                  <a:srgbClr val="548235"/>
                </a:solidFill>
              </a:ln>
            </c:spPr>
          </c:marker>
          <c:cat>
            <c:numRef>
              <c:f>Sheet1!$A$2:$A$6</c:f>
              <c:numCache>
                <c:formatCode>General</c:formatCode>
                <c:ptCount val="5"/>
                <c:pt idx="0">
                  <c:v>2016</c:v>
                </c:pt>
                <c:pt idx="1">
                  <c:v>2017</c:v>
                </c:pt>
                <c:pt idx="2">
                  <c:v>2018</c:v>
                </c:pt>
                <c:pt idx="3">
                  <c:v>2019</c:v>
                </c:pt>
                <c:pt idx="4">
                  <c:v>2020</c:v>
                </c:pt>
              </c:numCache>
            </c:numRef>
          </c:cat>
          <c:val>
            <c:numRef>
              <c:f>Sheet1!$F$2:$F$6</c:f>
              <c:numCache>
                <c:formatCode>General</c:formatCode>
                <c:ptCount val="5"/>
                <c:pt idx="0">
                  <c:v>0.09</c:v>
                </c:pt>
                <c:pt idx="1">
                  <c:v>0.09</c:v>
                </c:pt>
                <c:pt idx="2">
                  <c:v>0.09</c:v>
                </c:pt>
                <c:pt idx="3">
                  <c:v>0.08</c:v>
                </c:pt>
                <c:pt idx="4">
                  <c:v>0.09</c:v>
                </c:pt>
              </c:numCache>
            </c:numRef>
          </c:val>
          <c:smooth val="0"/>
          <c:extLst>
            <c:ext xmlns:c16="http://schemas.microsoft.com/office/drawing/2014/chart" uri="{C3380CC4-5D6E-409C-BE32-E72D297353CC}">
              <c16:uniqueId val="{00000004-2A1B-41E2-90C1-6D74A91970D1}"/>
            </c:ext>
          </c:extLst>
        </c:ser>
        <c:dLbls>
          <c:showLegendKey val="0"/>
          <c:showVal val="0"/>
          <c:showCatName val="0"/>
          <c:showSerName val="0"/>
          <c:showPercent val="0"/>
          <c:showBubbleSize val="0"/>
        </c:dLbls>
        <c:marker val="1"/>
        <c:smooth val="0"/>
        <c:axId val="123682176"/>
        <c:axId val="158010752"/>
      </c:lineChart>
      <c:catAx>
        <c:axId val="123682176"/>
        <c:scaling>
          <c:orientation val="minMax"/>
        </c:scaling>
        <c:delete val="0"/>
        <c:axPos val="b"/>
        <c:numFmt formatCode="General" sourceLinked="1"/>
        <c:majorTickMark val="out"/>
        <c:minorTickMark val="none"/>
        <c:tickLblPos val="nextTo"/>
        <c:txPr>
          <a:bodyPr rot="0"/>
          <a:lstStyle/>
          <a:p>
            <a:pPr>
              <a:defRPr/>
            </a:pPr>
            <a:endParaRPr lang="en-US"/>
          </a:p>
        </c:txPr>
        <c:crossAx val="158010752"/>
        <c:crosses val="autoZero"/>
        <c:auto val="1"/>
        <c:lblAlgn val="ctr"/>
        <c:lblOffset val="100"/>
        <c:noMultiLvlLbl val="0"/>
      </c:catAx>
      <c:valAx>
        <c:axId val="158010752"/>
        <c:scaling>
          <c:orientation val="minMax"/>
          <c:max val="0.1"/>
          <c:min val="0"/>
        </c:scaling>
        <c:delete val="0"/>
        <c:axPos val="l"/>
        <c:majorGridlines/>
        <c:title>
          <c:tx>
            <c:rich>
              <a:bodyPr rot="-5400000" vert="horz"/>
              <a:lstStyle/>
              <a:p>
                <a:pPr>
                  <a:defRPr/>
                </a:pPr>
                <a:r>
                  <a:rPr lang="en-US"/>
                  <a:t>Rate per 1,000 Admissions</a:t>
                </a:r>
              </a:p>
            </c:rich>
          </c:tx>
          <c:layout>
            <c:manualLayout>
              <c:xMode val="edge"/>
              <c:yMode val="edge"/>
              <c:x val="6.1728395061728392E-3"/>
              <c:y val="0.10601252968378955"/>
            </c:manualLayout>
          </c:layout>
          <c:overlay val="0"/>
        </c:title>
        <c:numFmt formatCode="#,##0.00" sourceLinked="0"/>
        <c:majorTickMark val="out"/>
        <c:minorTickMark val="none"/>
        <c:tickLblPos val="nextTo"/>
        <c:crossAx val="123682176"/>
        <c:crosses val="autoZero"/>
        <c:crossBetween val="between"/>
        <c:majorUnit val="2.0000000000000004E-2"/>
      </c:valAx>
    </c:plotArea>
    <c:legend>
      <c:legendPos val="t"/>
      <c:layout>
        <c:manualLayout>
          <c:xMode val="edge"/>
          <c:yMode val="edge"/>
          <c:x val="0"/>
          <c:y val="1.0039370078740166E-3"/>
          <c:w val="0.99764402045898104"/>
          <c:h val="0.11594081989751279"/>
        </c:manualLayout>
      </c:layout>
      <c:overlay val="0"/>
    </c:legend>
    <c:plotVisOnly val="1"/>
    <c:dispBlanksAs val="gap"/>
    <c:showDLblsOverMax val="0"/>
  </c:chart>
  <c:spPr>
    <a:ln>
      <a:noFill/>
    </a:ln>
  </c:spPr>
  <c:txPr>
    <a:bodyPr/>
    <a:lstStyle/>
    <a:p>
      <a:pPr>
        <a:defRPr sz="1200">
          <a:latin typeface="Arial" panose="020B0604020202020204" pitchFamily="34" charset="0"/>
          <a:cs typeface="Arial" panose="020B0604020202020204" pitchFamily="34" charset="0"/>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219840575483619"/>
          <c:y val="0.19746354622338874"/>
          <c:w val="0.88697927182179148"/>
          <c:h val="0.67877179415073119"/>
        </c:manualLayout>
      </c:layout>
      <c:lineChart>
        <c:grouping val="standard"/>
        <c:varyColors val="0"/>
        <c:ser>
          <c:idx val="3"/>
          <c:order val="0"/>
          <c:tx>
            <c:strRef>
              <c:f>Sheet1!$B$1</c:f>
              <c:strCache>
                <c:ptCount val="1"/>
                <c:pt idx="0">
                  <c:v>Large Central Metro</c:v>
                </c:pt>
              </c:strCache>
            </c:strRef>
          </c:tx>
          <c:spPr>
            <a:ln w="25400">
              <a:solidFill>
                <a:sysClr val="windowText" lastClr="000000"/>
              </a:solidFill>
            </a:ln>
          </c:spPr>
          <c:marker>
            <c:symbol val="circle"/>
            <c:size val="7"/>
            <c:spPr>
              <a:solidFill>
                <a:sysClr val="windowText" lastClr="000000"/>
              </a:solidFill>
              <a:ln>
                <a:noFill/>
              </a:ln>
            </c:spPr>
          </c:marker>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7.0000000000000007E-2</c:v>
                </c:pt>
                <c:pt idx="1">
                  <c:v>0.06</c:v>
                </c:pt>
                <c:pt idx="2">
                  <c:v>0.06</c:v>
                </c:pt>
                <c:pt idx="3">
                  <c:v>0.06</c:v>
                </c:pt>
                <c:pt idx="4">
                  <c:v>0.06</c:v>
                </c:pt>
              </c:numCache>
            </c:numRef>
          </c:val>
          <c:smooth val="0"/>
          <c:extLst>
            <c:ext xmlns:c16="http://schemas.microsoft.com/office/drawing/2014/chart" uri="{C3380CC4-5D6E-409C-BE32-E72D297353CC}">
              <c16:uniqueId val="{00000000-0E10-41EC-832B-BCD3B8059D07}"/>
            </c:ext>
          </c:extLst>
        </c:ser>
        <c:ser>
          <c:idx val="0"/>
          <c:order val="1"/>
          <c:tx>
            <c:strRef>
              <c:f>Sheet1!$C$1</c:f>
              <c:strCache>
                <c:ptCount val="1"/>
                <c:pt idx="0">
                  <c:v>Large Fringe Metro</c:v>
                </c:pt>
              </c:strCache>
            </c:strRef>
          </c:tx>
          <c:spPr>
            <a:ln>
              <a:solidFill>
                <a:srgbClr val="005EB8"/>
              </a:solidFill>
            </a:ln>
          </c:spPr>
          <c:marker>
            <c:symbol val="square"/>
            <c:size val="7"/>
            <c:spPr>
              <a:solidFill>
                <a:srgbClr val="005EB8"/>
              </a:solidFill>
              <a:ln>
                <a:noFill/>
              </a:ln>
            </c:spPr>
          </c:marker>
          <c:cat>
            <c:numRef>
              <c:f>Sheet1!$A$2:$A$6</c:f>
              <c:numCache>
                <c:formatCode>General</c:formatCode>
                <c:ptCount val="5"/>
                <c:pt idx="0">
                  <c:v>2016</c:v>
                </c:pt>
                <c:pt idx="1">
                  <c:v>2017</c:v>
                </c:pt>
                <c:pt idx="2">
                  <c:v>2018</c:v>
                </c:pt>
                <c:pt idx="3">
                  <c:v>2019</c:v>
                </c:pt>
                <c:pt idx="4">
                  <c:v>2020</c:v>
                </c:pt>
              </c:numCache>
            </c:numRef>
          </c:cat>
          <c:val>
            <c:numRef>
              <c:f>Sheet1!$C$2:$C$6</c:f>
              <c:numCache>
                <c:formatCode>General</c:formatCode>
                <c:ptCount val="5"/>
                <c:pt idx="0">
                  <c:v>7.0000000000000007E-2</c:v>
                </c:pt>
                <c:pt idx="1">
                  <c:v>0.08</c:v>
                </c:pt>
                <c:pt idx="2">
                  <c:v>7.0000000000000007E-2</c:v>
                </c:pt>
                <c:pt idx="3">
                  <c:v>7.0000000000000007E-2</c:v>
                </c:pt>
                <c:pt idx="4">
                  <c:v>7.0000000000000007E-2</c:v>
                </c:pt>
              </c:numCache>
            </c:numRef>
          </c:val>
          <c:smooth val="0"/>
          <c:extLst>
            <c:ext xmlns:c16="http://schemas.microsoft.com/office/drawing/2014/chart" uri="{C3380CC4-5D6E-409C-BE32-E72D297353CC}">
              <c16:uniqueId val="{00000001-0E10-41EC-832B-BCD3B8059D07}"/>
            </c:ext>
          </c:extLst>
        </c:ser>
        <c:ser>
          <c:idx val="1"/>
          <c:order val="2"/>
          <c:tx>
            <c:strRef>
              <c:f>Sheet1!$D$1</c:f>
              <c:strCache>
                <c:ptCount val="1"/>
                <c:pt idx="0">
                  <c:v>Medium Metro</c:v>
                </c:pt>
              </c:strCache>
            </c:strRef>
          </c:tx>
          <c:spPr>
            <a:ln>
              <a:solidFill>
                <a:srgbClr val="671E75"/>
              </a:solidFill>
            </a:ln>
          </c:spPr>
          <c:marker>
            <c:symbol val="triangle"/>
            <c:size val="8"/>
            <c:spPr>
              <a:solidFill>
                <a:srgbClr val="671E75"/>
              </a:solidFill>
              <a:ln>
                <a:noFill/>
              </a:ln>
            </c:spPr>
          </c:marker>
          <c:cat>
            <c:numRef>
              <c:f>Sheet1!$A$2:$A$6</c:f>
              <c:numCache>
                <c:formatCode>General</c:formatCode>
                <c:ptCount val="5"/>
                <c:pt idx="0">
                  <c:v>2016</c:v>
                </c:pt>
                <c:pt idx="1">
                  <c:v>2017</c:v>
                </c:pt>
                <c:pt idx="2">
                  <c:v>2018</c:v>
                </c:pt>
                <c:pt idx="3">
                  <c:v>2019</c:v>
                </c:pt>
                <c:pt idx="4">
                  <c:v>2020</c:v>
                </c:pt>
              </c:numCache>
            </c:numRef>
          </c:cat>
          <c:val>
            <c:numRef>
              <c:f>Sheet1!$D$2:$D$6</c:f>
              <c:numCache>
                <c:formatCode>General</c:formatCode>
                <c:ptCount val="5"/>
                <c:pt idx="0">
                  <c:v>0.09</c:v>
                </c:pt>
                <c:pt idx="1">
                  <c:v>0.09</c:v>
                </c:pt>
                <c:pt idx="2">
                  <c:v>0.09</c:v>
                </c:pt>
                <c:pt idx="3">
                  <c:v>0.08</c:v>
                </c:pt>
                <c:pt idx="4">
                  <c:v>0.08</c:v>
                </c:pt>
              </c:numCache>
            </c:numRef>
          </c:val>
          <c:smooth val="0"/>
          <c:extLst>
            <c:ext xmlns:c16="http://schemas.microsoft.com/office/drawing/2014/chart" uri="{C3380CC4-5D6E-409C-BE32-E72D297353CC}">
              <c16:uniqueId val="{00000002-0E10-41EC-832B-BCD3B8059D07}"/>
            </c:ext>
          </c:extLst>
        </c:ser>
        <c:ser>
          <c:idx val="2"/>
          <c:order val="3"/>
          <c:tx>
            <c:strRef>
              <c:f>Sheet1!$E$1</c:f>
              <c:strCache>
                <c:ptCount val="1"/>
                <c:pt idx="0">
                  <c:v>Small Metro</c:v>
                </c:pt>
              </c:strCache>
            </c:strRef>
          </c:tx>
          <c:spPr>
            <a:ln>
              <a:solidFill>
                <a:srgbClr val="FFC72C"/>
              </a:solidFill>
            </a:ln>
          </c:spPr>
          <c:marker>
            <c:symbol val="diamond"/>
            <c:size val="9"/>
            <c:spPr>
              <a:solidFill>
                <a:srgbClr val="FFC72C"/>
              </a:solidFill>
              <a:ln>
                <a:noFill/>
              </a:ln>
            </c:spPr>
          </c:marker>
          <c:cat>
            <c:numRef>
              <c:f>Sheet1!$A$2:$A$6</c:f>
              <c:numCache>
                <c:formatCode>General</c:formatCode>
                <c:ptCount val="5"/>
                <c:pt idx="0">
                  <c:v>2016</c:v>
                </c:pt>
                <c:pt idx="1">
                  <c:v>2017</c:v>
                </c:pt>
                <c:pt idx="2">
                  <c:v>2018</c:v>
                </c:pt>
                <c:pt idx="3">
                  <c:v>2019</c:v>
                </c:pt>
                <c:pt idx="4">
                  <c:v>2020</c:v>
                </c:pt>
              </c:numCache>
            </c:numRef>
          </c:cat>
          <c:val>
            <c:numRef>
              <c:f>Sheet1!$E$2:$E$6</c:f>
              <c:numCache>
                <c:formatCode>General</c:formatCode>
                <c:ptCount val="5"/>
                <c:pt idx="0">
                  <c:v>0.1</c:v>
                </c:pt>
                <c:pt idx="1">
                  <c:v>0.09</c:v>
                </c:pt>
                <c:pt idx="2">
                  <c:v>0.08</c:v>
                </c:pt>
                <c:pt idx="3">
                  <c:v>0.09</c:v>
                </c:pt>
                <c:pt idx="4">
                  <c:v>0.1</c:v>
                </c:pt>
              </c:numCache>
            </c:numRef>
          </c:val>
          <c:smooth val="0"/>
          <c:extLst>
            <c:ext xmlns:c16="http://schemas.microsoft.com/office/drawing/2014/chart" uri="{C3380CC4-5D6E-409C-BE32-E72D297353CC}">
              <c16:uniqueId val="{00000003-0E10-41EC-832B-BCD3B8059D07}"/>
            </c:ext>
          </c:extLst>
        </c:ser>
        <c:ser>
          <c:idx val="4"/>
          <c:order val="4"/>
          <c:tx>
            <c:strRef>
              <c:f>Sheet1!$F$1</c:f>
              <c:strCache>
                <c:ptCount val="1"/>
                <c:pt idx="0">
                  <c:v>Micropolitan</c:v>
                </c:pt>
              </c:strCache>
            </c:strRef>
          </c:tx>
          <c:spPr>
            <a:ln w="25400">
              <a:solidFill>
                <a:srgbClr val="70AD47">
                  <a:lumMod val="75000"/>
                </a:srgbClr>
              </a:solidFill>
            </a:ln>
          </c:spPr>
          <c:marker>
            <c:symbol val="star"/>
            <c:size val="7"/>
            <c:spPr>
              <a:noFill/>
              <a:ln>
                <a:solidFill>
                  <a:srgbClr val="548235"/>
                </a:solidFill>
              </a:ln>
            </c:spPr>
          </c:marker>
          <c:cat>
            <c:numRef>
              <c:f>Sheet1!$A$2:$A$6</c:f>
              <c:numCache>
                <c:formatCode>General</c:formatCode>
                <c:ptCount val="5"/>
                <c:pt idx="0">
                  <c:v>2016</c:v>
                </c:pt>
                <c:pt idx="1">
                  <c:v>2017</c:v>
                </c:pt>
                <c:pt idx="2">
                  <c:v>2018</c:v>
                </c:pt>
                <c:pt idx="3">
                  <c:v>2019</c:v>
                </c:pt>
                <c:pt idx="4">
                  <c:v>2020</c:v>
                </c:pt>
              </c:numCache>
            </c:numRef>
          </c:cat>
          <c:val>
            <c:numRef>
              <c:f>Sheet1!$F$2:$F$6</c:f>
              <c:numCache>
                <c:formatCode>General</c:formatCode>
                <c:ptCount val="5"/>
                <c:pt idx="0">
                  <c:v>0.11</c:v>
                </c:pt>
                <c:pt idx="1">
                  <c:v>0.09</c:v>
                </c:pt>
                <c:pt idx="2">
                  <c:v>0.1</c:v>
                </c:pt>
                <c:pt idx="3">
                  <c:v>0.09</c:v>
                </c:pt>
                <c:pt idx="4">
                  <c:v>0.1</c:v>
                </c:pt>
              </c:numCache>
            </c:numRef>
          </c:val>
          <c:smooth val="0"/>
          <c:extLst>
            <c:ext xmlns:c16="http://schemas.microsoft.com/office/drawing/2014/chart" uri="{C3380CC4-5D6E-409C-BE32-E72D297353CC}">
              <c16:uniqueId val="{00000004-0E10-41EC-832B-BCD3B8059D07}"/>
            </c:ext>
          </c:extLst>
        </c:ser>
        <c:ser>
          <c:idx val="5"/>
          <c:order val="5"/>
          <c:tx>
            <c:strRef>
              <c:f>Sheet1!$G$1</c:f>
              <c:strCache>
                <c:ptCount val="1"/>
                <c:pt idx="0">
                  <c:v>Noncore</c:v>
                </c:pt>
              </c:strCache>
            </c:strRef>
          </c:tx>
          <c:spPr>
            <a:ln>
              <a:solidFill>
                <a:srgbClr val="ED7D31">
                  <a:lumMod val="75000"/>
                </a:srgbClr>
              </a:solidFill>
            </a:ln>
          </c:spPr>
          <c:marker>
            <c:symbol val="x"/>
            <c:size val="7"/>
            <c:spPr>
              <a:noFill/>
            </c:spPr>
          </c:marker>
          <c:cat>
            <c:numRef>
              <c:f>Sheet1!$A$2:$A$6</c:f>
              <c:numCache>
                <c:formatCode>General</c:formatCode>
                <c:ptCount val="5"/>
                <c:pt idx="0">
                  <c:v>2016</c:v>
                </c:pt>
                <c:pt idx="1">
                  <c:v>2017</c:v>
                </c:pt>
                <c:pt idx="2">
                  <c:v>2018</c:v>
                </c:pt>
                <c:pt idx="3">
                  <c:v>2019</c:v>
                </c:pt>
                <c:pt idx="4">
                  <c:v>2020</c:v>
                </c:pt>
              </c:numCache>
            </c:numRef>
          </c:cat>
          <c:val>
            <c:numRef>
              <c:f>Sheet1!$G$2:$G$6</c:f>
              <c:numCache>
                <c:formatCode>General</c:formatCode>
                <c:ptCount val="5"/>
                <c:pt idx="0">
                  <c:v>0.11</c:v>
                </c:pt>
                <c:pt idx="1">
                  <c:v>0.11</c:v>
                </c:pt>
                <c:pt idx="2">
                  <c:v>0.11</c:v>
                </c:pt>
                <c:pt idx="3">
                  <c:v>0.12</c:v>
                </c:pt>
                <c:pt idx="4">
                  <c:v>0.12</c:v>
                </c:pt>
              </c:numCache>
            </c:numRef>
          </c:val>
          <c:smooth val="0"/>
          <c:extLst>
            <c:ext xmlns:c16="http://schemas.microsoft.com/office/drawing/2014/chart" uri="{C3380CC4-5D6E-409C-BE32-E72D297353CC}">
              <c16:uniqueId val="{00000005-0E10-41EC-832B-BCD3B8059D07}"/>
            </c:ext>
          </c:extLst>
        </c:ser>
        <c:dLbls>
          <c:showLegendKey val="0"/>
          <c:showVal val="0"/>
          <c:showCatName val="0"/>
          <c:showSerName val="0"/>
          <c:showPercent val="0"/>
          <c:showBubbleSize val="0"/>
        </c:dLbls>
        <c:marker val="1"/>
        <c:smooth val="0"/>
        <c:axId val="123682176"/>
        <c:axId val="158010752"/>
      </c:lineChart>
      <c:catAx>
        <c:axId val="123682176"/>
        <c:scaling>
          <c:orientation val="minMax"/>
        </c:scaling>
        <c:delete val="0"/>
        <c:axPos val="b"/>
        <c:numFmt formatCode="General" sourceLinked="1"/>
        <c:majorTickMark val="out"/>
        <c:minorTickMark val="none"/>
        <c:tickLblPos val="nextTo"/>
        <c:txPr>
          <a:bodyPr rot="0"/>
          <a:lstStyle/>
          <a:p>
            <a:pPr>
              <a:defRPr/>
            </a:pPr>
            <a:endParaRPr lang="en-US"/>
          </a:p>
        </c:txPr>
        <c:crossAx val="158010752"/>
        <c:crosses val="autoZero"/>
        <c:auto val="1"/>
        <c:lblAlgn val="ctr"/>
        <c:lblOffset val="100"/>
        <c:noMultiLvlLbl val="0"/>
      </c:catAx>
      <c:valAx>
        <c:axId val="158010752"/>
        <c:scaling>
          <c:orientation val="minMax"/>
          <c:max val="0.25"/>
          <c:min val="0"/>
        </c:scaling>
        <c:delete val="0"/>
        <c:axPos val="l"/>
        <c:majorGridlines/>
        <c:title>
          <c:tx>
            <c:rich>
              <a:bodyPr rot="-5400000" vert="horz"/>
              <a:lstStyle/>
              <a:p>
                <a:pPr>
                  <a:defRPr/>
                </a:pPr>
                <a:r>
                  <a:rPr lang="en-US"/>
                  <a:t>Rate per 1,000 Admissions</a:t>
                </a:r>
              </a:p>
            </c:rich>
          </c:tx>
          <c:layout>
            <c:manualLayout>
              <c:xMode val="edge"/>
              <c:yMode val="edge"/>
              <c:x val="6.1728395061728392E-3"/>
              <c:y val="0.13816124546931632"/>
            </c:manualLayout>
          </c:layout>
          <c:overlay val="0"/>
        </c:title>
        <c:numFmt formatCode="#,##0.00" sourceLinked="0"/>
        <c:majorTickMark val="out"/>
        <c:minorTickMark val="none"/>
        <c:tickLblPos val="nextTo"/>
        <c:crossAx val="123682176"/>
        <c:crosses val="autoZero"/>
        <c:crossBetween val="between"/>
        <c:majorUnit val="5.000000000000001E-2"/>
      </c:valAx>
    </c:plotArea>
    <c:legend>
      <c:legendPos val="t"/>
      <c:layout>
        <c:manualLayout>
          <c:xMode val="edge"/>
          <c:yMode val="edge"/>
          <c:x val="4.314772753959654E-3"/>
          <c:y val="1.6876956645479578E-2"/>
          <c:w val="0.99568527491755854"/>
          <c:h val="0.13565794510061244"/>
        </c:manualLayout>
      </c:layout>
      <c:overlay val="0"/>
    </c:legend>
    <c:plotVisOnly val="1"/>
    <c:dispBlanksAs val="gap"/>
    <c:showDLblsOverMax val="0"/>
  </c:chart>
  <c:spPr>
    <a:ln>
      <a:noFill/>
    </a:ln>
  </c:spPr>
  <c:txPr>
    <a:bodyPr/>
    <a:lstStyle/>
    <a:p>
      <a:pPr>
        <a:defRPr sz="1200">
          <a:latin typeface="Arial" panose="020B0604020202020204" pitchFamily="34" charset="0"/>
          <a:cs typeface="Arial" panose="020B0604020202020204" pitchFamily="34" charset="0"/>
        </a:defRPr>
      </a:pPr>
      <a:endParaRPr lang="en-US"/>
    </a:p>
  </c:txPr>
  <c:externalData r:id="rId2">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875092536509853E-2"/>
          <c:y val="3.6332333458317698E-2"/>
          <c:w val="0.90450097583955869"/>
          <c:h val="0.58381743948673082"/>
        </c:manualLayout>
      </c:layout>
      <c:barChart>
        <c:barDir val="col"/>
        <c:grouping val="clustered"/>
        <c:varyColors val="0"/>
        <c:ser>
          <c:idx val="0"/>
          <c:order val="0"/>
          <c:tx>
            <c:strRef>
              <c:f>Sheet1!$B$1</c:f>
              <c:strCache>
                <c:ptCount val="1"/>
                <c:pt idx="0">
                  <c:v>2020</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3AF3-4612-86BA-9DA4DB0B9B73}"/>
              </c:ext>
            </c:extLst>
          </c:dPt>
          <c:dPt>
            <c:idx val="1"/>
            <c:invertIfNegative val="0"/>
            <c:bubble3D val="0"/>
            <c:extLst>
              <c:ext xmlns:c16="http://schemas.microsoft.com/office/drawing/2014/chart" uri="{C3380CC4-5D6E-409C-BE32-E72D297353CC}">
                <c16:uniqueId val="{00000001-3AF3-4612-86BA-9DA4DB0B9B73}"/>
              </c:ext>
            </c:extLst>
          </c:dPt>
          <c:cat>
            <c:strRef>
              <c:f>Sheet1!$A$2:$A$12</c:f>
              <c:strCache>
                <c:ptCount val="11"/>
                <c:pt idx="0">
                  <c:v>Large Central Metro</c:v>
                </c:pt>
                <c:pt idx="1">
                  <c:v>Large Fringe Metro</c:v>
                </c:pt>
                <c:pt idx="2">
                  <c:v>Medium Metro</c:v>
                </c:pt>
                <c:pt idx="3">
                  <c:v>Small Metro</c:v>
                </c:pt>
                <c:pt idx="4">
                  <c:v>Micropolitan</c:v>
                </c:pt>
                <c:pt idx="5">
                  <c:v>Noncore</c:v>
                </c:pt>
                <c:pt idx="7">
                  <c:v>0-17</c:v>
                </c:pt>
                <c:pt idx="8">
                  <c:v>18-44</c:v>
                </c:pt>
                <c:pt idx="9">
                  <c:v>45-64</c:v>
                </c:pt>
                <c:pt idx="10">
                  <c:v>65+</c:v>
                </c:pt>
              </c:strCache>
            </c:strRef>
          </c:cat>
          <c:val>
            <c:numRef>
              <c:f>Sheet1!$B$2:$B$12</c:f>
              <c:numCache>
                <c:formatCode>General</c:formatCode>
                <c:ptCount val="11"/>
                <c:pt idx="0">
                  <c:v>15.9</c:v>
                </c:pt>
                <c:pt idx="1">
                  <c:v>16.7</c:v>
                </c:pt>
                <c:pt idx="2">
                  <c:v>14.2</c:v>
                </c:pt>
                <c:pt idx="3">
                  <c:v>16</c:v>
                </c:pt>
                <c:pt idx="4">
                  <c:v>13.1</c:v>
                </c:pt>
                <c:pt idx="5">
                  <c:v>16.3</c:v>
                </c:pt>
                <c:pt idx="7">
                  <c:v>11.8</c:v>
                </c:pt>
                <c:pt idx="8">
                  <c:v>12.8</c:v>
                </c:pt>
                <c:pt idx="9">
                  <c:v>18.3</c:v>
                </c:pt>
                <c:pt idx="10">
                  <c:v>22</c:v>
                </c:pt>
              </c:numCache>
            </c:numRef>
          </c:val>
          <c:extLst>
            <c:ext xmlns:c16="http://schemas.microsoft.com/office/drawing/2014/chart" uri="{C3380CC4-5D6E-409C-BE32-E72D297353CC}">
              <c16:uniqueId val="{00000002-3AF3-4612-86BA-9DA4DB0B9B73}"/>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1800000"/>
          <a:lstStyle/>
          <a:p>
            <a:pPr>
              <a:defRPr sz="1200"/>
            </a:pPr>
            <a:endParaRPr lang="en-US"/>
          </a:p>
        </c:txPr>
        <c:crossAx val="155089920"/>
        <c:crosses val="autoZero"/>
        <c:auto val="1"/>
        <c:lblAlgn val="ctr"/>
        <c:lblOffset val="100"/>
        <c:noMultiLvlLbl val="0"/>
      </c:catAx>
      <c:valAx>
        <c:axId val="155089920"/>
        <c:scaling>
          <c:orientation val="minMax"/>
          <c:max val="25"/>
          <c:min val="0"/>
        </c:scaling>
        <c:delete val="0"/>
        <c:axPos val="l"/>
        <c:majorGridlines/>
        <c:title>
          <c:tx>
            <c:rich>
              <a:bodyPr rot="-5400000" vert="horz"/>
              <a:lstStyle/>
              <a:p>
                <a:pPr>
                  <a:defRPr sz="1200"/>
                </a:pPr>
                <a:r>
                  <a:rPr lang="en-US" sz="1200" dirty="0"/>
                  <a:t>Percent</a:t>
                </a:r>
              </a:p>
            </c:rich>
          </c:tx>
          <c:layout>
            <c:manualLayout>
              <c:xMode val="edge"/>
              <c:yMode val="edge"/>
              <c:x val="0"/>
              <c:y val="0.21356335666375037"/>
            </c:manualLayout>
          </c:layout>
          <c:overlay val="0"/>
        </c:title>
        <c:numFmt formatCode="0" sourceLinked="0"/>
        <c:majorTickMark val="out"/>
        <c:minorTickMark val="none"/>
        <c:tickLblPos val="nextTo"/>
        <c:txPr>
          <a:bodyPr/>
          <a:lstStyle/>
          <a:p>
            <a:pPr>
              <a:defRPr sz="1200"/>
            </a:pPr>
            <a:endParaRPr lang="en-US"/>
          </a:p>
        </c:txPr>
        <c:crossAx val="155088384"/>
        <c:crosses val="autoZero"/>
        <c:crossBetween val="between"/>
        <c:majorUnit val="5"/>
      </c:valAx>
    </c:plotArea>
    <c:plotVisOnly val="1"/>
    <c:dispBlanksAs val="gap"/>
    <c:showDLblsOverMax val="0"/>
  </c:chart>
  <c:spPr>
    <a:ln>
      <a:noFill/>
    </a:ln>
  </c:spPr>
  <c:txPr>
    <a:bodyPr/>
    <a:lstStyle/>
    <a:p>
      <a:pPr>
        <a:defRPr sz="1000">
          <a:latin typeface="Arial" panose="020B0604020202020204" pitchFamily="34" charset="0"/>
          <a:cs typeface="Arial" panose="020B0604020202020204" pitchFamily="34" charset="0"/>
        </a:defRPr>
      </a:pPr>
      <a:endParaRPr lang="en-US"/>
    </a:p>
  </c:txPr>
  <c:externalData r:id="rId2">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875092536509853E-2"/>
          <c:y val="4.0300587426571666E-2"/>
          <c:w val="0.90450097583955869"/>
          <c:h val="0.81299962504686918"/>
        </c:manualLayout>
      </c:layout>
      <c:barChart>
        <c:barDir val="col"/>
        <c:grouping val="clustered"/>
        <c:varyColors val="0"/>
        <c:ser>
          <c:idx val="0"/>
          <c:order val="0"/>
          <c:tx>
            <c:strRef>
              <c:f>Sheet1!$B$1</c:f>
              <c:strCache>
                <c:ptCount val="1"/>
                <c:pt idx="0">
                  <c:v>2020</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9554-4FC6-B7BB-3FDBD4D3B9DC}"/>
              </c:ext>
            </c:extLst>
          </c:dPt>
          <c:dPt>
            <c:idx val="1"/>
            <c:invertIfNegative val="0"/>
            <c:bubble3D val="0"/>
            <c:extLst>
              <c:ext xmlns:c16="http://schemas.microsoft.com/office/drawing/2014/chart" uri="{C3380CC4-5D6E-409C-BE32-E72D297353CC}">
                <c16:uniqueId val="{00000001-9554-4FC6-B7BB-3FDBD4D3B9DC}"/>
              </c:ext>
            </c:extLst>
          </c:dPt>
          <c:cat>
            <c:strRef>
              <c:f>Sheet1!$A$2:$A$9</c:f>
              <c:strCache>
                <c:ptCount val="8"/>
                <c:pt idx="0">
                  <c:v>Total</c:v>
                </c:pt>
                <c:pt idx="1">
                  <c:v>Hispanic</c:v>
                </c:pt>
                <c:pt idx="2">
                  <c:v>NH-Asian</c:v>
                </c:pt>
                <c:pt idx="3">
                  <c:v>NH-Black</c:v>
                </c:pt>
                <c:pt idx="4">
                  <c:v>NH-White</c:v>
                </c:pt>
                <c:pt idx="6">
                  <c:v>Any Disability</c:v>
                </c:pt>
                <c:pt idx="7">
                  <c:v>Without Disability</c:v>
                </c:pt>
              </c:strCache>
            </c:strRef>
          </c:cat>
          <c:val>
            <c:numRef>
              <c:f>Sheet1!$B$2:$B$9</c:f>
              <c:numCache>
                <c:formatCode>General</c:formatCode>
                <c:ptCount val="8"/>
                <c:pt idx="0">
                  <c:v>15.6</c:v>
                </c:pt>
                <c:pt idx="1">
                  <c:v>12.4</c:v>
                </c:pt>
                <c:pt idx="2">
                  <c:v>16</c:v>
                </c:pt>
                <c:pt idx="3">
                  <c:v>15</c:v>
                </c:pt>
                <c:pt idx="4">
                  <c:v>16.8</c:v>
                </c:pt>
                <c:pt idx="6">
                  <c:v>25.2</c:v>
                </c:pt>
                <c:pt idx="7">
                  <c:v>15</c:v>
                </c:pt>
              </c:numCache>
            </c:numRef>
          </c:val>
          <c:extLst>
            <c:ext xmlns:c16="http://schemas.microsoft.com/office/drawing/2014/chart" uri="{C3380CC4-5D6E-409C-BE32-E72D297353CC}">
              <c16:uniqueId val="{00000002-9554-4FC6-B7BB-3FDBD4D3B9DC}"/>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0"/>
          <a:lstStyle/>
          <a:p>
            <a:pPr>
              <a:defRPr/>
            </a:pPr>
            <a:endParaRPr lang="en-US"/>
          </a:p>
        </c:txPr>
        <c:crossAx val="155089920"/>
        <c:crosses val="autoZero"/>
        <c:auto val="1"/>
        <c:lblAlgn val="ctr"/>
        <c:lblOffset val="100"/>
        <c:noMultiLvlLbl val="0"/>
      </c:catAx>
      <c:valAx>
        <c:axId val="155089920"/>
        <c:scaling>
          <c:orientation val="minMax"/>
          <c:max val="50"/>
          <c:min val="0"/>
        </c:scaling>
        <c:delete val="0"/>
        <c:axPos val="l"/>
        <c:majorGridlines/>
        <c:title>
          <c:tx>
            <c:rich>
              <a:bodyPr rot="-5400000" vert="horz"/>
              <a:lstStyle/>
              <a:p>
                <a:pPr>
                  <a:defRPr/>
                </a:pPr>
                <a:r>
                  <a:rPr lang="en-US"/>
                  <a:t>Percent</a:t>
                </a:r>
              </a:p>
            </c:rich>
          </c:tx>
          <c:layout>
            <c:manualLayout>
              <c:xMode val="edge"/>
              <c:yMode val="edge"/>
              <c:x val="0"/>
              <c:y val="0.29751710723659541"/>
            </c:manualLayout>
          </c:layout>
          <c:overlay val="0"/>
        </c:title>
        <c:numFmt formatCode="0" sourceLinked="0"/>
        <c:majorTickMark val="out"/>
        <c:minorTickMark val="none"/>
        <c:tickLblPos val="nextTo"/>
        <c:crossAx val="155088384"/>
        <c:crosses val="autoZero"/>
        <c:crossBetween val="between"/>
        <c:majorUnit val="10"/>
      </c:valAx>
    </c:plotArea>
    <c:plotVisOnly val="1"/>
    <c:dispBlanksAs val="gap"/>
    <c:showDLblsOverMax val="0"/>
  </c:chart>
  <c:spPr>
    <a:ln>
      <a:noFill/>
    </a:ln>
  </c:spPr>
  <c:txPr>
    <a:bodyPr/>
    <a:lstStyle/>
    <a:p>
      <a:pPr>
        <a:defRPr sz="1200">
          <a:latin typeface="Arial" panose="020B0604020202020204" pitchFamily="34" charset="0"/>
          <a:cs typeface="Arial" panose="020B0604020202020204" pitchFamily="34" charset="0"/>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913033440264413"/>
          <c:y val="3.6332333458317698E-2"/>
          <c:w val="0.86578290560902105"/>
          <c:h val="0.58381743948673082"/>
        </c:manualLayout>
      </c:layout>
      <c:barChart>
        <c:barDir val="col"/>
        <c:grouping val="clustered"/>
        <c:varyColors val="0"/>
        <c:ser>
          <c:idx val="0"/>
          <c:order val="0"/>
          <c:tx>
            <c:strRef>
              <c:f>Sheet1!$B$1</c:f>
              <c:strCache>
                <c:ptCount val="1"/>
                <c:pt idx="0">
                  <c:v>2020</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3AF3-4612-86BA-9DA4DB0B9B73}"/>
              </c:ext>
            </c:extLst>
          </c:dPt>
          <c:dPt>
            <c:idx val="1"/>
            <c:invertIfNegative val="0"/>
            <c:bubble3D val="0"/>
            <c:extLst>
              <c:ext xmlns:c16="http://schemas.microsoft.com/office/drawing/2014/chart" uri="{C3380CC4-5D6E-409C-BE32-E72D297353CC}">
                <c16:uniqueId val="{00000001-3AF3-4612-86BA-9DA4DB0B9B73}"/>
              </c:ext>
            </c:extLst>
          </c:dPt>
          <c:cat>
            <c:strRef>
              <c:f>Sheet1!$A$2:$A$12</c:f>
              <c:strCache>
                <c:ptCount val="11"/>
                <c:pt idx="0">
                  <c:v>Large Central Metro</c:v>
                </c:pt>
                <c:pt idx="1">
                  <c:v>Large Fringe Metro</c:v>
                </c:pt>
                <c:pt idx="2">
                  <c:v>Medium Metro</c:v>
                </c:pt>
                <c:pt idx="3">
                  <c:v>Small Metro</c:v>
                </c:pt>
                <c:pt idx="4">
                  <c:v>Micropolitan</c:v>
                </c:pt>
                <c:pt idx="5">
                  <c:v>Noncore</c:v>
                </c:pt>
                <c:pt idx="7">
                  <c:v>0-17</c:v>
                </c:pt>
                <c:pt idx="8">
                  <c:v>18-44</c:v>
                </c:pt>
                <c:pt idx="9">
                  <c:v>45-64</c:v>
                </c:pt>
                <c:pt idx="10">
                  <c:v>65+</c:v>
                </c:pt>
              </c:strCache>
            </c:strRef>
          </c:cat>
          <c:val>
            <c:numRef>
              <c:f>Sheet1!$B$2:$B$12</c:f>
              <c:numCache>
                <c:formatCode>General</c:formatCode>
                <c:ptCount val="11"/>
                <c:pt idx="0">
                  <c:v>15.9</c:v>
                </c:pt>
                <c:pt idx="1">
                  <c:v>16.7</c:v>
                </c:pt>
                <c:pt idx="2">
                  <c:v>14.2</c:v>
                </c:pt>
                <c:pt idx="3">
                  <c:v>16</c:v>
                </c:pt>
                <c:pt idx="4">
                  <c:v>13.1</c:v>
                </c:pt>
                <c:pt idx="5">
                  <c:v>16.3</c:v>
                </c:pt>
                <c:pt idx="7">
                  <c:v>11.8</c:v>
                </c:pt>
                <c:pt idx="8">
                  <c:v>12.8</c:v>
                </c:pt>
                <c:pt idx="9">
                  <c:v>18.3</c:v>
                </c:pt>
                <c:pt idx="10">
                  <c:v>22</c:v>
                </c:pt>
              </c:numCache>
            </c:numRef>
          </c:val>
          <c:extLst>
            <c:ext xmlns:c16="http://schemas.microsoft.com/office/drawing/2014/chart" uri="{C3380CC4-5D6E-409C-BE32-E72D297353CC}">
              <c16:uniqueId val="{00000002-3AF3-4612-86BA-9DA4DB0B9B73}"/>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1800000"/>
          <a:lstStyle/>
          <a:p>
            <a:pPr>
              <a:defRPr/>
            </a:pPr>
            <a:endParaRPr lang="en-US"/>
          </a:p>
        </c:txPr>
        <c:crossAx val="155089920"/>
        <c:crosses val="autoZero"/>
        <c:auto val="1"/>
        <c:lblAlgn val="ctr"/>
        <c:lblOffset val="100"/>
        <c:noMultiLvlLbl val="0"/>
      </c:catAx>
      <c:valAx>
        <c:axId val="155089920"/>
        <c:scaling>
          <c:orientation val="minMax"/>
          <c:max val="25"/>
          <c:min val="0"/>
        </c:scaling>
        <c:delete val="0"/>
        <c:axPos val="l"/>
        <c:majorGridlines/>
        <c:title>
          <c:tx>
            <c:rich>
              <a:bodyPr rot="-5400000" vert="horz"/>
              <a:lstStyle/>
              <a:p>
                <a:pPr>
                  <a:defRPr/>
                </a:pPr>
                <a:r>
                  <a:rPr lang="en-US"/>
                  <a:t>Percent</a:t>
                </a:r>
              </a:p>
            </c:rich>
          </c:tx>
          <c:layout>
            <c:manualLayout>
              <c:xMode val="edge"/>
              <c:yMode val="edge"/>
              <c:x val="6.1728395061728392E-3"/>
              <c:y val="0.21356335666375037"/>
            </c:manualLayout>
          </c:layout>
          <c:overlay val="0"/>
        </c:title>
        <c:numFmt formatCode="0" sourceLinked="0"/>
        <c:majorTickMark val="out"/>
        <c:minorTickMark val="none"/>
        <c:tickLblPos val="nextTo"/>
        <c:crossAx val="155088384"/>
        <c:crosses val="autoZero"/>
        <c:crossBetween val="between"/>
        <c:majorUnit val="5"/>
      </c:valAx>
    </c:plotArea>
    <c:plotVisOnly val="1"/>
    <c:dispBlanksAs val="gap"/>
    <c:showDLblsOverMax val="0"/>
  </c:chart>
  <c:spPr>
    <a:ln>
      <a:noFill/>
    </a:ln>
  </c:spPr>
  <c:txPr>
    <a:bodyPr/>
    <a:lstStyle/>
    <a:p>
      <a:pPr>
        <a:defRPr sz="1200">
          <a:latin typeface="Arial" panose="020B0604020202020204" pitchFamily="34" charset="0"/>
          <a:cs typeface="Arial" panose="020B0604020202020204" pitchFamily="34" charset="0"/>
        </a:defRPr>
      </a:pPr>
      <a:endParaRPr lang="en-US"/>
    </a:p>
  </c:txPr>
  <c:externalData r:id="rId2">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917249927092447"/>
          <c:y val="4.0300587426571666E-2"/>
          <c:w val="0.84645000972100704"/>
          <c:h val="0.78059237386993297"/>
        </c:manualLayout>
      </c:layout>
      <c:barChart>
        <c:barDir val="col"/>
        <c:grouping val="clustered"/>
        <c:varyColors val="0"/>
        <c:ser>
          <c:idx val="0"/>
          <c:order val="0"/>
          <c:tx>
            <c:strRef>
              <c:f>Sheet1!$B$1</c:f>
              <c:strCache>
                <c:ptCount val="1"/>
                <c:pt idx="0">
                  <c:v>2020</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9554-4FC6-B7BB-3FDBD4D3B9DC}"/>
              </c:ext>
            </c:extLst>
          </c:dPt>
          <c:dPt>
            <c:idx val="1"/>
            <c:invertIfNegative val="0"/>
            <c:bubble3D val="0"/>
            <c:extLst>
              <c:ext xmlns:c16="http://schemas.microsoft.com/office/drawing/2014/chart" uri="{C3380CC4-5D6E-409C-BE32-E72D297353CC}">
                <c16:uniqueId val="{00000001-9554-4FC6-B7BB-3FDBD4D3B9DC}"/>
              </c:ext>
            </c:extLst>
          </c:dPt>
          <c:cat>
            <c:strRef>
              <c:f>Sheet1!$A$2:$A$9</c:f>
              <c:strCache>
                <c:ptCount val="8"/>
                <c:pt idx="0">
                  <c:v>Total</c:v>
                </c:pt>
                <c:pt idx="1">
                  <c:v>Hispanic</c:v>
                </c:pt>
                <c:pt idx="2">
                  <c:v>NH-Asian</c:v>
                </c:pt>
                <c:pt idx="3">
                  <c:v>NH-Black</c:v>
                </c:pt>
                <c:pt idx="4">
                  <c:v>NH-White</c:v>
                </c:pt>
                <c:pt idx="6">
                  <c:v>Any Disability</c:v>
                </c:pt>
                <c:pt idx="7">
                  <c:v>Without Disability</c:v>
                </c:pt>
              </c:strCache>
            </c:strRef>
          </c:cat>
          <c:val>
            <c:numRef>
              <c:f>Sheet1!$B$2:$B$9</c:f>
              <c:numCache>
                <c:formatCode>General</c:formatCode>
                <c:ptCount val="8"/>
                <c:pt idx="0">
                  <c:v>15.6</c:v>
                </c:pt>
                <c:pt idx="1">
                  <c:v>12.4</c:v>
                </c:pt>
                <c:pt idx="2">
                  <c:v>16</c:v>
                </c:pt>
                <c:pt idx="3">
                  <c:v>15</c:v>
                </c:pt>
                <c:pt idx="4">
                  <c:v>16.8</c:v>
                </c:pt>
                <c:pt idx="6">
                  <c:v>25.2</c:v>
                </c:pt>
                <c:pt idx="7">
                  <c:v>15</c:v>
                </c:pt>
              </c:numCache>
            </c:numRef>
          </c:val>
          <c:extLst>
            <c:ext xmlns:c16="http://schemas.microsoft.com/office/drawing/2014/chart" uri="{C3380CC4-5D6E-409C-BE32-E72D297353CC}">
              <c16:uniqueId val="{00000002-9554-4FC6-B7BB-3FDBD4D3B9DC}"/>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0"/>
          <a:lstStyle/>
          <a:p>
            <a:pPr>
              <a:defRPr/>
            </a:pPr>
            <a:endParaRPr lang="en-US"/>
          </a:p>
        </c:txPr>
        <c:crossAx val="155089920"/>
        <c:crosses val="autoZero"/>
        <c:auto val="1"/>
        <c:lblAlgn val="ctr"/>
        <c:lblOffset val="100"/>
        <c:noMultiLvlLbl val="0"/>
      </c:catAx>
      <c:valAx>
        <c:axId val="155089920"/>
        <c:scaling>
          <c:orientation val="minMax"/>
          <c:max val="50"/>
          <c:min val="0"/>
        </c:scaling>
        <c:delete val="0"/>
        <c:axPos val="l"/>
        <c:majorGridlines/>
        <c:title>
          <c:tx>
            <c:rich>
              <a:bodyPr rot="-5400000" vert="horz"/>
              <a:lstStyle/>
              <a:p>
                <a:pPr>
                  <a:defRPr/>
                </a:pPr>
                <a:r>
                  <a:rPr lang="en-US"/>
                  <a:t>Percent</a:t>
                </a:r>
              </a:p>
            </c:rich>
          </c:tx>
          <c:layout>
            <c:manualLayout>
              <c:xMode val="edge"/>
              <c:yMode val="edge"/>
              <c:x val="6.1728395061728392E-3"/>
              <c:y val="0.30578448527267427"/>
            </c:manualLayout>
          </c:layout>
          <c:overlay val="0"/>
        </c:title>
        <c:numFmt formatCode="0" sourceLinked="0"/>
        <c:majorTickMark val="out"/>
        <c:minorTickMark val="none"/>
        <c:tickLblPos val="nextTo"/>
        <c:crossAx val="155088384"/>
        <c:crosses val="autoZero"/>
        <c:crossBetween val="between"/>
        <c:majorUnit val="10"/>
      </c:valAx>
    </c:plotArea>
    <c:plotVisOnly val="1"/>
    <c:dispBlanksAs val="gap"/>
    <c:showDLblsOverMax val="0"/>
  </c:chart>
  <c:spPr>
    <a:ln>
      <a:noFill/>
    </a:ln>
  </c:spPr>
  <c:txPr>
    <a:bodyPr/>
    <a:lstStyle/>
    <a:p>
      <a:pPr>
        <a:defRPr sz="1200">
          <a:latin typeface="Arial" panose="020B0604020202020204" pitchFamily="34" charset="0"/>
          <a:cs typeface="Arial" panose="020B0604020202020204" pitchFamily="34" charset="0"/>
        </a:defRPr>
      </a:pPr>
      <a:endParaRPr lang="en-US"/>
    </a:p>
  </c:txPr>
  <c:externalData r:id="rId2">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834196072713133"/>
          <c:y val="0.18245844269466321"/>
          <c:w val="0.88196340040828236"/>
          <c:h val="0.64703946728881112"/>
        </c:manualLayout>
      </c:layout>
      <c:lineChart>
        <c:grouping val="standard"/>
        <c:varyColors val="0"/>
        <c:ser>
          <c:idx val="3"/>
          <c:order val="0"/>
          <c:tx>
            <c:strRef>
              <c:f>Sheet1!$B$1</c:f>
              <c:strCache>
                <c:ptCount val="1"/>
                <c:pt idx="0">
                  <c:v>Total</c:v>
                </c:pt>
              </c:strCache>
            </c:strRef>
          </c:tx>
          <c:spPr>
            <a:ln w="25400">
              <a:solidFill>
                <a:sysClr val="windowText" lastClr="000000"/>
              </a:solidFill>
            </a:ln>
          </c:spPr>
          <c:marker>
            <c:symbol val="circle"/>
            <c:size val="7"/>
            <c:spPr>
              <a:solidFill>
                <a:sysClr val="windowText" lastClr="000000"/>
              </a:solidFill>
              <a:ln>
                <a:noFill/>
              </a:ln>
            </c:spPr>
          </c:marker>
          <c:errBars>
            <c:errDir val="y"/>
            <c:errBarType val="both"/>
            <c:errValType val="stdErr"/>
            <c:noEndCap val="0"/>
          </c:errBars>
          <c:cat>
            <c:numRef>
              <c:f>Sheet1!$A$2:$A$20</c:f>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f>Sheet1!$B$2:$B$20</c:f>
              <c:numCache>
                <c:formatCode>General</c:formatCode>
                <c:ptCount val="19"/>
                <c:pt idx="0">
                  <c:v>80.7</c:v>
                </c:pt>
                <c:pt idx="1">
                  <c:v>75.3</c:v>
                </c:pt>
                <c:pt idx="2">
                  <c:v>76.900000000000006</c:v>
                </c:pt>
                <c:pt idx="3">
                  <c:v>76.599999999999994</c:v>
                </c:pt>
                <c:pt idx="4">
                  <c:v>76.8</c:v>
                </c:pt>
                <c:pt idx="5">
                  <c:v>75</c:v>
                </c:pt>
                <c:pt idx="6">
                  <c:v>72</c:v>
                </c:pt>
                <c:pt idx="7">
                  <c:v>72.8</c:v>
                </c:pt>
                <c:pt idx="8">
                  <c:v>77.400000000000006</c:v>
                </c:pt>
                <c:pt idx="9">
                  <c:v>77.8</c:v>
                </c:pt>
                <c:pt idx="10">
                  <c:v>78</c:v>
                </c:pt>
                <c:pt idx="11">
                  <c:v>74.2</c:v>
                </c:pt>
                <c:pt idx="12">
                  <c:v>75.099999999999994</c:v>
                </c:pt>
                <c:pt idx="13">
                  <c:v>76</c:v>
                </c:pt>
                <c:pt idx="14">
                  <c:v>75.8</c:v>
                </c:pt>
                <c:pt idx="15">
                  <c:v>74.599999999999994</c:v>
                </c:pt>
                <c:pt idx="16">
                  <c:v>74.3</c:v>
                </c:pt>
                <c:pt idx="17">
                  <c:v>76.599999999999994</c:v>
                </c:pt>
                <c:pt idx="18">
                  <c:v>77.3</c:v>
                </c:pt>
              </c:numCache>
            </c:numRef>
          </c:val>
          <c:smooth val="0"/>
          <c:extLst>
            <c:ext xmlns:c16="http://schemas.microsoft.com/office/drawing/2014/chart" uri="{C3380CC4-5D6E-409C-BE32-E72D297353CC}">
              <c16:uniqueId val="{00000000-17E6-4102-8CB0-B69488BEE1C7}"/>
            </c:ext>
          </c:extLst>
        </c:ser>
        <c:ser>
          <c:idx val="0"/>
          <c:order val="1"/>
          <c:tx>
            <c:strRef>
              <c:f>Sheet1!$C$1</c:f>
              <c:strCache>
                <c:ptCount val="1"/>
                <c:pt idx="0">
                  <c:v>Large Central Metro</c:v>
                </c:pt>
              </c:strCache>
            </c:strRef>
          </c:tx>
          <c:spPr>
            <a:ln>
              <a:solidFill>
                <a:srgbClr val="005EB8"/>
              </a:solidFill>
            </a:ln>
          </c:spPr>
          <c:marker>
            <c:symbol val="square"/>
            <c:size val="7"/>
            <c:spPr>
              <a:solidFill>
                <a:srgbClr val="005EB8"/>
              </a:solidFill>
              <a:ln>
                <a:noFill/>
              </a:ln>
            </c:spPr>
          </c:marker>
          <c:errBars>
            <c:errDir val="y"/>
            <c:errBarType val="both"/>
            <c:errValType val="stdErr"/>
            <c:noEndCap val="0"/>
          </c:errBars>
          <c:cat>
            <c:numRef>
              <c:f>Sheet1!$A$2:$A$20</c:f>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f>Sheet1!$C$2:$C$20</c:f>
              <c:numCache>
                <c:formatCode>General</c:formatCode>
                <c:ptCount val="19"/>
                <c:pt idx="0">
                  <c:v>79.099999999999994</c:v>
                </c:pt>
                <c:pt idx="1">
                  <c:v>72.900000000000006</c:v>
                </c:pt>
                <c:pt idx="2">
                  <c:v>77.400000000000006</c:v>
                </c:pt>
                <c:pt idx="3">
                  <c:v>78.5</c:v>
                </c:pt>
                <c:pt idx="4">
                  <c:v>74.3</c:v>
                </c:pt>
                <c:pt idx="5">
                  <c:v>71.599999999999994</c:v>
                </c:pt>
                <c:pt idx="6">
                  <c:v>67</c:v>
                </c:pt>
                <c:pt idx="7">
                  <c:v>69</c:v>
                </c:pt>
                <c:pt idx="8">
                  <c:v>76.099999999999994</c:v>
                </c:pt>
                <c:pt idx="9">
                  <c:v>79.099999999999994</c:v>
                </c:pt>
                <c:pt idx="10">
                  <c:v>75.900000000000006</c:v>
                </c:pt>
                <c:pt idx="11">
                  <c:v>72.599999999999994</c:v>
                </c:pt>
                <c:pt idx="12">
                  <c:v>67.7</c:v>
                </c:pt>
                <c:pt idx="13">
                  <c:v>74</c:v>
                </c:pt>
                <c:pt idx="14">
                  <c:v>75.3</c:v>
                </c:pt>
                <c:pt idx="15">
                  <c:v>72.900000000000006</c:v>
                </c:pt>
                <c:pt idx="16">
                  <c:v>78</c:v>
                </c:pt>
                <c:pt idx="17">
                  <c:v>78.8</c:v>
                </c:pt>
                <c:pt idx="18">
                  <c:v>75.7</c:v>
                </c:pt>
              </c:numCache>
            </c:numRef>
          </c:val>
          <c:smooth val="0"/>
          <c:extLst>
            <c:ext xmlns:c16="http://schemas.microsoft.com/office/drawing/2014/chart" uri="{C3380CC4-5D6E-409C-BE32-E72D297353CC}">
              <c16:uniqueId val="{00000001-17E6-4102-8CB0-B69488BEE1C7}"/>
            </c:ext>
          </c:extLst>
        </c:ser>
        <c:ser>
          <c:idx val="1"/>
          <c:order val="2"/>
          <c:tx>
            <c:strRef>
              <c:f>Sheet1!$D$1</c:f>
              <c:strCache>
                <c:ptCount val="1"/>
                <c:pt idx="0">
                  <c:v>Large Fringe Metro</c:v>
                </c:pt>
              </c:strCache>
            </c:strRef>
          </c:tx>
          <c:spPr>
            <a:ln>
              <a:solidFill>
                <a:srgbClr val="671E75"/>
              </a:solidFill>
            </a:ln>
          </c:spPr>
          <c:marker>
            <c:symbol val="triangle"/>
            <c:size val="8"/>
            <c:spPr>
              <a:solidFill>
                <a:srgbClr val="671E75"/>
              </a:solidFill>
              <a:ln>
                <a:noFill/>
              </a:ln>
            </c:spPr>
          </c:marker>
          <c:errBars>
            <c:errDir val="y"/>
            <c:errBarType val="both"/>
            <c:errValType val="stdErr"/>
            <c:noEndCap val="0"/>
          </c:errBars>
          <c:cat>
            <c:numRef>
              <c:f>Sheet1!$A$2:$A$20</c:f>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f>Sheet1!$D$2:$D$20</c:f>
              <c:numCache>
                <c:formatCode>General</c:formatCode>
                <c:ptCount val="19"/>
                <c:pt idx="0">
                  <c:v>83.5</c:v>
                </c:pt>
                <c:pt idx="1">
                  <c:v>75.3</c:v>
                </c:pt>
                <c:pt idx="2">
                  <c:v>78.8</c:v>
                </c:pt>
                <c:pt idx="3">
                  <c:v>74.599999999999994</c:v>
                </c:pt>
                <c:pt idx="4">
                  <c:v>76</c:v>
                </c:pt>
                <c:pt idx="5">
                  <c:v>78.3</c:v>
                </c:pt>
                <c:pt idx="6">
                  <c:v>72.900000000000006</c:v>
                </c:pt>
                <c:pt idx="7">
                  <c:v>75.3</c:v>
                </c:pt>
                <c:pt idx="8">
                  <c:v>74</c:v>
                </c:pt>
                <c:pt idx="9">
                  <c:v>74.5</c:v>
                </c:pt>
                <c:pt idx="10">
                  <c:v>78.2</c:v>
                </c:pt>
                <c:pt idx="11">
                  <c:v>75.3</c:v>
                </c:pt>
                <c:pt idx="12">
                  <c:v>82.5</c:v>
                </c:pt>
                <c:pt idx="13">
                  <c:v>79.099999999999994</c:v>
                </c:pt>
                <c:pt idx="14">
                  <c:v>76.099999999999994</c:v>
                </c:pt>
                <c:pt idx="15">
                  <c:v>78.900000000000006</c:v>
                </c:pt>
                <c:pt idx="16">
                  <c:v>69.5</c:v>
                </c:pt>
                <c:pt idx="17">
                  <c:v>76.599999999999994</c:v>
                </c:pt>
                <c:pt idx="18">
                  <c:v>78.400000000000006</c:v>
                </c:pt>
              </c:numCache>
            </c:numRef>
          </c:val>
          <c:smooth val="0"/>
          <c:extLst>
            <c:ext xmlns:c16="http://schemas.microsoft.com/office/drawing/2014/chart" uri="{C3380CC4-5D6E-409C-BE32-E72D297353CC}">
              <c16:uniqueId val="{00000002-17E6-4102-8CB0-B69488BEE1C7}"/>
            </c:ext>
          </c:extLst>
        </c:ser>
        <c:ser>
          <c:idx val="2"/>
          <c:order val="3"/>
          <c:tx>
            <c:strRef>
              <c:f>Sheet1!$E$1</c:f>
              <c:strCache>
                <c:ptCount val="1"/>
                <c:pt idx="0">
                  <c:v>Medium Metro</c:v>
                </c:pt>
              </c:strCache>
            </c:strRef>
          </c:tx>
          <c:spPr>
            <a:ln>
              <a:solidFill>
                <a:srgbClr val="FFC72C"/>
              </a:solidFill>
            </a:ln>
          </c:spPr>
          <c:marker>
            <c:symbol val="diamond"/>
            <c:size val="9"/>
            <c:spPr>
              <a:solidFill>
                <a:srgbClr val="FFC72C"/>
              </a:solidFill>
              <a:ln>
                <a:noFill/>
              </a:ln>
            </c:spPr>
          </c:marker>
          <c:errBars>
            <c:errDir val="y"/>
            <c:errBarType val="both"/>
            <c:errValType val="stdErr"/>
            <c:noEndCap val="0"/>
          </c:errBars>
          <c:cat>
            <c:numRef>
              <c:f>Sheet1!$A$2:$A$20</c:f>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f>Sheet1!$E$2:$E$20</c:f>
              <c:numCache>
                <c:formatCode>General</c:formatCode>
                <c:ptCount val="19"/>
                <c:pt idx="0">
                  <c:v>79</c:v>
                </c:pt>
                <c:pt idx="1">
                  <c:v>77.2</c:v>
                </c:pt>
                <c:pt idx="2">
                  <c:v>75.7</c:v>
                </c:pt>
                <c:pt idx="3">
                  <c:v>76.099999999999994</c:v>
                </c:pt>
                <c:pt idx="4">
                  <c:v>77.900000000000006</c:v>
                </c:pt>
                <c:pt idx="5">
                  <c:v>75.400000000000006</c:v>
                </c:pt>
                <c:pt idx="6">
                  <c:v>74.7</c:v>
                </c:pt>
                <c:pt idx="7">
                  <c:v>81.099999999999994</c:v>
                </c:pt>
                <c:pt idx="8">
                  <c:v>79.3</c:v>
                </c:pt>
                <c:pt idx="9">
                  <c:v>77.099999999999994</c:v>
                </c:pt>
                <c:pt idx="10">
                  <c:v>79.7</c:v>
                </c:pt>
                <c:pt idx="11">
                  <c:v>76.7</c:v>
                </c:pt>
                <c:pt idx="12">
                  <c:v>69.400000000000006</c:v>
                </c:pt>
                <c:pt idx="13">
                  <c:v>71.3</c:v>
                </c:pt>
                <c:pt idx="14">
                  <c:v>75.3</c:v>
                </c:pt>
                <c:pt idx="15">
                  <c:v>71.400000000000006</c:v>
                </c:pt>
                <c:pt idx="16">
                  <c:v>70.900000000000006</c:v>
                </c:pt>
                <c:pt idx="17">
                  <c:v>76.599999999999994</c:v>
                </c:pt>
                <c:pt idx="18">
                  <c:v>77.099999999999994</c:v>
                </c:pt>
              </c:numCache>
            </c:numRef>
          </c:val>
          <c:smooth val="0"/>
          <c:extLst>
            <c:ext xmlns:c16="http://schemas.microsoft.com/office/drawing/2014/chart" uri="{C3380CC4-5D6E-409C-BE32-E72D297353CC}">
              <c16:uniqueId val="{00000003-17E6-4102-8CB0-B69488BEE1C7}"/>
            </c:ext>
          </c:extLst>
        </c:ser>
        <c:ser>
          <c:idx val="4"/>
          <c:order val="4"/>
          <c:tx>
            <c:strRef>
              <c:f>Sheet1!$F$1</c:f>
              <c:strCache>
                <c:ptCount val="1"/>
                <c:pt idx="0">
                  <c:v> Small Metro</c:v>
                </c:pt>
              </c:strCache>
            </c:strRef>
          </c:tx>
          <c:spPr>
            <a:ln w="25400">
              <a:solidFill>
                <a:srgbClr val="70AD47">
                  <a:lumMod val="75000"/>
                </a:srgbClr>
              </a:solidFill>
            </a:ln>
          </c:spPr>
          <c:marker>
            <c:symbol val="star"/>
            <c:size val="7"/>
            <c:spPr>
              <a:noFill/>
              <a:ln>
                <a:solidFill>
                  <a:srgbClr val="548235"/>
                </a:solidFill>
              </a:ln>
            </c:spPr>
          </c:marker>
          <c:cat>
            <c:numRef>
              <c:f>Sheet1!$A$2:$A$20</c:f>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f>Sheet1!$F$2:$F$20</c:f>
              <c:numCache>
                <c:formatCode>General</c:formatCode>
                <c:ptCount val="19"/>
                <c:pt idx="0">
                  <c:v>84.6</c:v>
                </c:pt>
                <c:pt idx="1">
                  <c:v>77.599999999999994</c:v>
                </c:pt>
                <c:pt idx="2">
                  <c:v>70.400000000000006</c:v>
                </c:pt>
                <c:pt idx="3">
                  <c:v>79.2</c:v>
                </c:pt>
                <c:pt idx="4">
                  <c:v>85.4</c:v>
                </c:pt>
                <c:pt idx="5">
                  <c:v>69</c:v>
                </c:pt>
                <c:pt idx="6">
                  <c:v>77.3</c:v>
                </c:pt>
                <c:pt idx="7">
                  <c:v>71.8</c:v>
                </c:pt>
                <c:pt idx="8">
                  <c:v>75.8</c:v>
                </c:pt>
                <c:pt idx="9">
                  <c:v>82.5</c:v>
                </c:pt>
                <c:pt idx="10">
                  <c:v>78.400000000000006</c:v>
                </c:pt>
                <c:pt idx="11">
                  <c:v>78.400000000000006</c:v>
                </c:pt>
                <c:pt idx="12">
                  <c:v>80.099999999999994</c:v>
                </c:pt>
                <c:pt idx="13">
                  <c:v>83.1</c:v>
                </c:pt>
                <c:pt idx="14">
                  <c:v>80.099999999999994</c:v>
                </c:pt>
                <c:pt idx="15">
                  <c:v>81.3</c:v>
                </c:pt>
                <c:pt idx="16">
                  <c:v>76.900000000000006</c:v>
                </c:pt>
                <c:pt idx="17">
                  <c:v>70.8</c:v>
                </c:pt>
                <c:pt idx="18">
                  <c:v>80.099999999999994</c:v>
                </c:pt>
              </c:numCache>
            </c:numRef>
          </c:val>
          <c:smooth val="0"/>
          <c:extLst>
            <c:ext xmlns:c16="http://schemas.microsoft.com/office/drawing/2014/chart" uri="{C3380CC4-5D6E-409C-BE32-E72D297353CC}">
              <c16:uniqueId val="{00000004-17E6-4102-8CB0-B69488BEE1C7}"/>
            </c:ext>
          </c:extLst>
        </c:ser>
        <c:ser>
          <c:idx val="5"/>
          <c:order val="5"/>
          <c:tx>
            <c:strRef>
              <c:f>Sheet1!$G$1</c:f>
              <c:strCache>
                <c:ptCount val="1"/>
                <c:pt idx="0">
                  <c:v>Nonmetroplitan</c:v>
                </c:pt>
              </c:strCache>
            </c:strRef>
          </c:tx>
          <c:spPr>
            <a:ln>
              <a:solidFill>
                <a:srgbClr val="ED7D31">
                  <a:lumMod val="75000"/>
                </a:srgbClr>
              </a:solidFill>
            </a:ln>
          </c:spPr>
          <c:marker>
            <c:symbol val="x"/>
            <c:size val="7"/>
            <c:spPr>
              <a:noFill/>
            </c:spPr>
          </c:marker>
          <c:cat>
            <c:numRef>
              <c:f>Sheet1!$A$2:$A$20</c:f>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f>Sheet1!$G$2:$G$20</c:f>
              <c:numCache>
                <c:formatCode>General</c:formatCode>
                <c:ptCount val="19"/>
                <c:pt idx="0">
                  <c:v>80.400000000000006</c:v>
                </c:pt>
                <c:pt idx="1">
                  <c:v>76.3</c:v>
                </c:pt>
                <c:pt idx="2">
                  <c:v>79.5</c:v>
                </c:pt>
                <c:pt idx="3">
                  <c:v>75.599999999999994</c:v>
                </c:pt>
                <c:pt idx="4">
                  <c:v>77.400000000000006</c:v>
                </c:pt>
                <c:pt idx="5">
                  <c:v>78.099999999999994</c:v>
                </c:pt>
                <c:pt idx="6">
                  <c:v>71.3</c:v>
                </c:pt>
                <c:pt idx="7">
                  <c:v>66.5</c:v>
                </c:pt>
                <c:pt idx="8">
                  <c:v>82</c:v>
                </c:pt>
                <c:pt idx="9">
                  <c:v>77.900000000000006</c:v>
                </c:pt>
                <c:pt idx="10">
                  <c:v>79.400000000000006</c:v>
                </c:pt>
                <c:pt idx="11">
                  <c:v>69.3</c:v>
                </c:pt>
                <c:pt idx="12">
                  <c:v>76.8</c:v>
                </c:pt>
                <c:pt idx="13">
                  <c:v>75.7</c:v>
                </c:pt>
                <c:pt idx="14">
                  <c:v>76.099999999999994</c:v>
                </c:pt>
                <c:pt idx="15">
                  <c:v>69.900000000000006</c:v>
                </c:pt>
                <c:pt idx="16">
                  <c:v>78.099999999999994</c:v>
                </c:pt>
                <c:pt idx="17">
                  <c:v>76.7</c:v>
                </c:pt>
                <c:pt idx="18">
                  <c:v>78.5</c:v>
                </c:pt>
              </c:numCache>
            </c:numRef>
          </c:val>
          <c:smooth val="0"/>
          <c:extLst>
            <c:ext xmlns:c16="http://schemas.microsoft.com/office/drawing/2014/chart" uri="{C3380CC4-5D6E-409C-BE32-E72D297353CC}">
              <c16:uniqueId val="{00000005-17E6-4102-8CB0-B69488BEE1C7}"/>
            </c:ext>
          </c:extLst>
        </c:ser>
        <c:dLbls>
          <c:showLegendKey val="0"/>
          <c:showVal val="0"/>
          <c:showCatName val="0"/>
          <c:showSerName val="0"/>
          <c:showPercent val="0"/>
          <c:showBubbleSize val="0"/>
        </c:dLbls>
        <c:marker val="1"/>
        <c:smooth val="0"/>
        <c:axId val="123682176"/>
        <c:axId val="158010752"/>
      </c:lineChart>
      <c:catAx>
        <c:axId val="123682176"/>
        <c:scaling>
          <c:orientation val="minMax"/>
        </c:scaling>
        <c:delete val="0"/>
        <c:axPos val="b"/>
        <c:numFmt formatCode="General" sourceLinked="1"/>
        <c:majorTickMark val="out"/>
        <c:minorTickMark val="none"/>
        <c:tickLblPos val="nextTo"/>
        <c:txPr>
          <a:bodyPr rot="-2400000"/>
          <a:lstStyle/>
          <a:p>
            <a:pPr>
              <a:defRPr/>
            </a:pPr>
            <a:endParaRPr lang="en-US"/>
          </a:p>
        </c:txPr>
        <c:crossAx val="158010752"/>
        <c:crosses val="autoZero"/>
        <c:auto val="1"/>
        <c:lblAlgn val="ctr"/>
        <c:lblOffset val="100"/>
        <c:noMultiLvlLbl val="0"/>
      </c:catAx>
      <c:valAx>
        <c:axId val="158010752"/>
        <c:scaling>
          <c:orientation val="minMax"/>
          <c:max val="100"/>
          <c:min val="50"/>
        </c:scaling>
        <c:delete val="0"/>
        <c:axPos val="l"/>
        <c:majorGridlines/>
        <c:title>
          <c:tx>
            <c:rich>
              <a:bodyPr rot="-5400000" vert="horz"/>
              <a:lstStyle/>
              <a:p>
                <a:pPr>
                  <a:defRPr/>
                </a:pPr>
                <a:r>
                  <a:rPr lang="en-US"/>
                  <a:t>Percent</a:t>
                </a:r>
              </a:p>
            </c:rich>
          </c:tx>
          <c:layout>
            <c:manualLayout>
              <c:xMode val="edge"/>
              <c:yMode val="edge"/>
              <c:x val="4.6296296296296294E-3"/>
              <c:y val="0.41029503256537381"/>
            </c:manualLayout>
          </c:layout>
          <c:overlay val="0"/>
        </c:title>
        <c:numFmt formatCode="#,##0" sourceLinked="0"/>
        <c:majorTickMark val="out"/>
        <c:minorTickMark val="none"/>
        <c:tickLblPos val="nextTo"/>
        <c:crossAx val="123682176"/>
        <c:crosses val="autoZero"/>
        <c:crossBetween val="between"/>
        <c:majorUnit val="10"/>
      </c:valAx>
    </c:plotArea>
    <c:legend>
      <c:legendPos val="t"/>
      <c:layout>
        <c:manualLayout>
          <c:xMode val="edge"/>
          <c:yMode val="edge"/>
          <c:x val="4.314772753959654E-3"/>
          <c:y val="1.6876956645479578E-2"/>
          <c:w val="0.99568527491755854"/>
          <c:h val="0.11990907386576675"/>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5874890638670163E-2"/>
          <c:y val="0.12016185476815397"/>
          <c:w val="0.8951144648585595"/>
          <c:h val="0.65125519466316706"/>
        </c:manualLayout>
      </c:layout>
      <c:barChart>
        <c:barDir val="col"/>
        <c:grouping val="clustered"/>
        <c:varyColors val="0"/>
        <c:ser>
          <c:idx val="0"/>
          <c:order val="0"/>
          <c:tx>
            <c:strRef>
              <c:f>Sheet1!$B$1</c:f>
              <c:strCache>
                <c:ptCount val="1"/>
                <c:pt idx="0">
                  <c:v>1990</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F1B4-4B63-9C15-7CA4856B28AA}"/>
              </c:ext>
            </c:extLst>
          </c:dPt>
          <c:dPt>
            <c:idx val="1"/>
            <c:invertIfNegative val="0"/>
            <c:bubble3D val="0"/>
            <c:extLst>
              <c:ext xmlns:c16="http://schemas.microsoft.com/office/drawing/2014/chart" uri="{C3380CC4-5D6E-409C-BE32-E72D297353CC}">
                <c16:uniqueId val="{00000001-F1B4-4B63-9C15-7CA4856B28AA}"/>
              </c:ext>
            </c:extLst>
          </c:dPt>
          <c:cat>
            <c:strRef>
              <c:f>Sheet1!$A$2:$A$7</c:f>
              <c:strCache>
                <c:ptCount val="6"/>
                <c:pt idx="0">
                  <c:v>Large Central Metro</c:v>
                </c:pt>
                <c:pt idx="1">
                  <c:v>Large Fringe Metro</c:v>
                </c:pt>
                <c:pt idx="2">
                  <c:v>Medium Metro</c:v>
                </c:pt>
                <c:pt idx="3">
                  <c:v>Small Metro</c:v>
                </c:pt>
                <c:pt idx="4">
                  <c:v>Micropolitan (Nonmetro)</c:v>
                </c:pt>
                <c:pt idx="5">
                  <c:v>Noncore (Nonmetro)</c:v>
                </c:pt>
              </c:strCache>
            </c:strRef>
          </c:cat>
          <c:val>
            <c:numRef>
              <c:f>Sheet1!$B$2:$B$7</c:f>
              <c:numCache>
                <c:formatCode>#,##0.000000</c:formatCode>
                <c:ptCount val="6"/>
                <c:pt idx="0">
                  <c:v>77.467369000000005</c:v>
                </c:pt>
                <c:pt idx="1">
                  <c:v>56.261513000000001</c:v>
                </c:pt>
                <c:pt idx="2">
                  <c:v>50.931010000000001</c:v>
                </c:pt>
                <c:pt idx="3">
                  <c:v>23.947559999999999</c:v>
                </c:pt>
                <c:pt idx="4">
                  <c:v>23.766967000000001</c:v>
                </c:pt>
                <c:pt idx="5">
                  <c:v>17.607219000000001</c:v>
                </c:pt>
              </c:numCache>
            </c:numRef>
          </c:val>
          <c:extLst>
            <c:ext xmlns:c16="http://schemas.microsoft.com/office/drawing/2014/chart" uri="{C3380CC4-5D6E-409C-BE32-E72D297353CC}">
              <c16:uniqueId val="{00000002-F1B4-4B63-9C15-7CA4856B28AA}"/>
            </c:ext>
          </c:extLst>
        </c:ser>
        <c:ser>
          <c:idx val="1"/>
          <c:order val="1"/>
          <c:tx>
            <c:strRef>
              <c:f>Sheet1!$C$1</c:f>
              <c:strCache>
                <c:ptCount val="1"/>
                <c:pt idx="0">
                  <c:v>2000</c:v>
                </c:pt>
              </c:strCache>
            </c:strRef>
          </c:tx>
          <c:spPr>
            <a:solidFill>
              <a:srgbClr val="FFC72C"/>
            </a:solidFill>
          </c:spPr>
          <c:invertIfNegative val="0"/>
          <c:cat>
            <c:strRef>
              <c:f>Sheet1!$A$2:$A$7</c:f>
              <c:strCache>
                <c:ptCount val="6"/>
                <c:pt idx="0">
                  <c:v>Large Central Metro</c:v>
                </c:pt>
                <c:pt idx="1">
                  <c:v>Large Fringe Metro</c:v>
                </c:pt>
                <c:pt idx="2">
                  <c:v>Medium Metro</c:v>
                </c:pt>
                <c:pt idx="3">
                  <c:v>Small Metro</c:v>
                </c:pt>
                <c:pt idx="4">
                  <c:v>Micropolitan (Nonmetro)</c:v>
                </c:pt>
                <c:pt idx="5">
                  <c:v>Noncore (Nonmetro)</c:v>
                </c:pt>
              </c:strCache>
            </c:strRef>
          </c:cat>
          <c:val>
            <c:numRef>
              <c:f>Sheet1!$C$2:$C$7</c:f>
              <c:numCache>
                <c:formatCode>#,##0.000000</c:formatCode>
                <c:ptCount val="6"/>
                <c:pt idx="0">
                  <c:v>86.606005999999994</c:v>
                </c:pt>
                <c:pt idx="1">
                  <c:v>66.639697999999996</c:v>
                </c:pt>
                <c:pt idx="2">
                  <c:v>57.425674999999998</c:v>
                </c:pt>
                <c:pt idx="3">
                  <c:v>25.977871</c:v>
                </c:pt>
                <c:pt idx="4">
                  <c:v>25.909875</c:v>
                </c:pt>
                <c:pt idx="5">
                  <c:v>18.865475</c:v>
                </c:pt>
              </c:numCache>
            </c:numRef>
          </c:val>
          <c:extLst>
            <c:ext xmlns:c16="http://schemas.microsoft.com/office/drawing/2014/chart" uri="{C3380CC4-5D6E-409C-BE32-E72D297353CC}">
              <c16:uniqueId val="{00000003-F1B4-4B63-9C15-7CA4856B28AA}"/>
            </c:ext>
          </c:extLst>
        </c:ser>
        <c:ser>
          <c:idx val="2"/>
          <c:order val="2"/>
          <c:tx>
            <c:strRef>
              <c:f>Sheet1!$D$1</c:f>
              <c:strCache>
                <c:ptCount val="1"/>
                <c:pt idx="0">
                  <c:v>2010</c:v>
                </c:pt>
              </c:strCache>
            </c:strRef>
          </c:tx>
          <c:spPr>
            <a:solidFill>
              <a:srgbClr val="671E75"/>
            </a:solidFill>
            <a:ln>
              <a:solidFill>
                <a:sysClr val="windowText" lastClr="000000"/>
              </a:solidFill>
            </a:ln>
          </c:spPr>
          <c:invertIfNegative val="0"/>
          <c:cat>
            <c:strRef>
              <c:f>Sheet1!$A$2:$A$7</c:f>
              <c:strCache>
                <c:ptCount val="6"/>
                <c:pt idx="0">
                  <c:v>Large Central Metro</c:v>
                </c:pt>
                <c:pt idx="1">
                  <c:v>Large Fringe Metro</c:v>
                </c:pt>
                <c:pt idx="2">
                  <c:v>Medium Metro</c:v>
                </c:pt>
                <c:pt idx="3">
                  <c:v>Small Metro</c:v>
                </c:pt>
                <c:pt idx="4">
                  <c:v>Micropolitan (Nonmetro)</c:v>
                </c:pt>
                <c:pt idx="5">
                  <c:v>Noncore (Nonmetro)</c:v>
                </c:pt>
              </c:strCache>
            </c:strRef>
          </c:cat>
          <c:val>
            <c:numRef>
              <c:f>Sheet1!$D$2:$D$7</c:f>
              <c:numCache>
                <c:formatCode>#,##0.000000</c:formatCode>
                <c:ptCount val="6"/>
                <c:pt idx="0">
                  <c:v>93.505527000000001</c:v>
                </c:pt>
                <c:pt idx="1">
                  <c:v>76.007372000000004</c:v>
                </c:pt>
                <c:pt idx="2">
                  <c:v>64.369292999999999</c:v>
                </c:pt>
                <c:pt idx="3">
                  <c:v>28.569939999999999</c:v>
                </c:pt>
                <c:pt idx="4">
                  <c:v>27.154212999999999</c:v>
                </c:pt>
                <c:pt idx="5">
                  <c:v>19.139192999999999</c:v>
                </c:pt>
              </c:numCache>
            </c:numRef>
          </c:val>
          <c:extLst>
            <c:ext xmlns:c16="http://schemas.microsoft.com/office/drawing/2014/chart" uri="{C3380CC4-5D6E-409C-BE32-E72D297353CC}">
              <c16:uniqueId val="{00000004-F1B4-4B63-9C15-7CA4856B28AA}"/>
            </c:ext>
          </c:extLst>
        </c:ser>
        <c:ser>
          <c:idx val="3"/>
          <c:order val="3"/>
          <c:tx>
            <c:strRef>
              <c:f>Sheet1!$E$1</c:f>
              <c:strCache>
                <c:ptCount val="1"/>
                <c:pt idx="0">
                  <c:v>2020</c:v>
                </c:pt>
              </c:strCache>
            </c:strRef>
          </c:tx>
          <c:spPr>
            <a:solidFill>
              <a:sysClr val="windowText" lastClr="000000"/>
            </a:solidFill>
          </c:spPr>
          <c:invertIfNegative val="0"/>
          <c:dPt>
            <c:idx val="0"/>
            <c:invertIfNegative val="0"/>
            <c:bubble3D val="0"/>
            <c:extLst>
              <c:ext xmlns:c16="http://schemas.microsoft.com/office/drawing/2014/chart" uri="{C3380CC4-5D6E-409C-BE32-E72D297353CC}">
                <c16:uniqueId val="{00000005-F1B4-4B63-9C15-7CA4856B28AA}"/>
              </c:ext>
            </c:extLst>
          </c:dPt>
          <c:cat>
            <c:strRef>
              <c:f>Sheet1!$A$2:$A$7</c:f>
              <c:strCache>
                <c:ptCount val="6"/>
                <c:pt idx="0">
                  <c:v>Large Central Metro</c:v>
                </c:pt>
                <c:pt idx="1">
                  <c:v>Large Fringe Metro</c:v>
                </c:pt>
                <c:pt idx="2">
                  <c:v>Medium Metro</c:v>
                </c:pt>
                <c:pt idx="3">
                  <c:v>Small Metro</c:v>
                </c:pt>
                <c:pt idx="4">
                  <c:v>Micropolitan (Nonmetro)</c:v>
                </c:pt>
                <c:pt idx="5">
                  <c:v>Noncore (Nonmetro)</c:v>
                </c:pt>
              </c:strCache>
            </c:strRef>
          </c:cat>
          <c:val>
            <c:numRef>
              <c:f>Sheet1!$E$2:$E$7</c:f>
              <c:numCache>
                <c:formatCode>#,##0.000000</c:formatCode>
                <c:ptCount val="6"/>
                <c:pt idx="0">
                  <c:v>102.28534500000001</c:v>
                </c:pt>
                <c:pt idx="1">
                  <c:v>85.887221999999994</c:v>
                </c:pt>
                <c:pt idx="2">
                  <c:v>67.298962000000003</c:v>
                </c:pt>
                <c:pt idx="3">
                  <c:v>30.157789000000001</c:v>
                </c:pt>
                <c:pt idx="4">
                  <c:v>27.215143000000001</c:v>
                </c:pt>
                <c:pt idx="5">
                  <c:v>18.605059000000001</c:v>
                </c:pt>
              </c:numCache>
            </c:numRef>
          </c:val>
          <c:extLst>
            <c:ext xmlns:c16="http://schemas.microsoft.com/office/drawing/2014/chart" uri="{C3380CC4-5D6E-409C-BE32-E72D297353CC}">
              <c16:uniqueId val="{00000006-F1B4-4B63-9C15-7CA4856B28AA}"/>
            </c:ext>
          </c:extLst>
        </c:ser>
        <c:ser>
          <c:idx val="4"/>
          <c:order val="4"/>
          <c:tx>
            <c:strRef>
              <c:f>Sheet1!$F$1</c:f>
              <c:strCache>
                <c:ptCount val="1"/>
                <c:pt idx="0">
                  <c:v>2022</c:v>
                </c:pt>
              </c:strCache>
            </c:strRef>
          </c:tx>
          <c:spPr>
            <a:solidFill>
              <a:sysClr val="window" lastClr="FFFFFF"/>
            </a:solidFill>
            <a:ln>
              <a:solidFill>
                <a:sysClr val="windowText" lastClr="000000"/>
              </a:solidFill>
            </a:ln>
          </c:spPr>
          <c:invertIfNegative val="0"/>
          <c:cat>
            <c:strRef>
              <c:f>Sheet1!$A$2:$A$7</c:f>
              <c:strCache>
                <c:ptCount val="6"/>
                <c:pt idx="0">
                  <c:v>Large Central Metro</c:v>
                </c:pt>
                <c:pt idx="1">
                  <c:v>Large Fringe Metro</c:v>
                </c:pt>
                <c:pt idx="2">
                  <c:v>Medium Metro</c:v>
                </c:pt>
                <c:pt idx="3">
                  <c:v>Small Metro</c:v>
                </c:pt>
                <c:pt idx="4">
                  <c:v>Micropolitan (Nonmetro)</c:v>
                </c:pt>
                <c:pt idx="5">
                  <c:v>Noncore (Nonmetro)</c:v>
                </c:pt>
              </c:strCache>
            </c:strRef>
          </c:cat>
          <c:val>
            <c:numRef>
              <c:f>Sheet1!$F$2:$F$7</c:f>
              <c:numCache>
                <c:formatCode>#,##0.000000</c:formatCode>
                <c:ptCount val="6"/>
                <c:pt idx="0">
                  <c:v>101.369201</c:v>
                </c:pt>
                <c:pt idx="1">
                  <c:v>87.216539999999995</c:v>
                </c:pt>
                <c:pt idx="2">
                  <c:v>68.313254000000001</c:v>
                </c:pt>
                <c:pt idx="3">
                  <c:v>30.466363000000001</c:v>
                </c:pt>
                <c:pt idx="4">
                  <c:v>27.281305</c:v>
                </c:pt>
                <c:pt idx="5">
                  <c:v>18.640893999999999</c:v>
                </c:pt>
              </c:numCache>
            </c:numRef>
          </c:val>
          <c:extLst>
            <c:ext xmlns:c16="http://schemas.microsoft.com/office/drawing/2014/chart" uri="{C3380CC4-5D6E-409C-BE32-E72D297353CC}">
              <c16:uniqueId val="{00000007-F1B4-4B63-9C15-7CA4856B28AA}"/>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0"/>
          <a:lstStyle/>
          <a:p>
            <a:pPr>
              <a:defRPr/>
            </a:pPr>
            <a:endParaRPr lang="en-US"/>
          </a:p>
        </c:txPr>
        <c:crossAx val="155089920"/>
        <c:crosses val="autoZero"/>
        <c:auto val="1"/>
        <c:lblAlgn val="ctr"/>
        <c:lblOffset val="100"/>
        <c:noMultiLvlLbl val="0"/>
      </c:catAx>
      <c:valAx>
        <c:axId val="155089920"/>
        <c:scaling>
          <c:orientation val="minMax"/>
          <c:max val="125"/>
          <c:min val="0"/>
        </c:scaling>
        <c:delete val="0"/>
        <c:axPos val="l"/>
        <c:majorGridlines/>
        <c:title>
          <c:tx>
            <c:rich>
              <a:bodyPr rot="-5400000" vert="horz"/>
              <a:lstStyle/>
              <a:p>
                <a:pPr>
                  <a:defRPr/>
                </a:pPr>
                <a:r>
                  <a:rPr lang="en-US"/>
                  <a:t>Millions</a:t>
                </a:r>
              </a:p>
            </c:rich>
          </c:tx>
          <c:layout>
            <c:manualLayout>
              <c:xMode val="edge"/>
              <c:yMode val="edge"/>
              <c:x val="0"/>
              <c:y val="0.33856353893263341"/>
            </c:manualLayout>
          </c:layout>
          <c:overlay val="0"/>
        </c:title>
        <c:numFmt formatCode="0" sourceLinked="0"/>
        <c:majorTickMark val="out"/>
        <c:minorTickMark val="none"/>
        <c:tickLblPos val="nextTo"/>
        <c:crossAx val="155088384"/>
        <c:crosses val="autoZero"/>
        <c:crossBetween val="between"/>
        <c:majorUnit val="25"/>
      </c:valAx>
    </c:plotArea>
    <c:legend>
      <c:legendPos val="t"/>
      <c:layout>
        <c:manualLayout>
          <c:xMode val="edge"/>
          <c:yMode val="edge"/>
          <c:x val="0"/>
          <c:y val="8.6805555555555559E-3"/>
          <c:w val="0.99551803620701262"/>
          <c:h val="7.1295384951881022E-2"/>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910542432195976"/>
          <c:y val="0.11569741282339706"/>
          <c:w val="0.88289600952658698"/>
          <c:h val="0.78323803274590675"/>
        </c:manualLayout>
      </c:layout>
      <c:barChart>
        <c:barDir val="col"/>
        <c:grouping val="clustered"/>
        <c:varyColors val="0"/>
        <c:ser>
          <c:idx val="0"/>
          <c:order val="0"/>
          <c:tx>
            <c:strRef>
              <c:f>Sheet1!$B$1</c:f>
              <c:strCache>
                <c:ptCount val="1"/>
                <c:pt idx="0">
                  <c:v>2019</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5D42-4EE9-AAF5-4931CAA04CD1}"/>
              </c:ext>
            </c:extLst>
          </c:dPt>
          <c:dPt>
            <c:idx val="1"/>
            <c:invertIfNegative val="0"/>
            <c:bubble3D val="0"/>
            <c:extLst>
              <c:ext xmlns:c16="http://schemas.microsoft.com/office/drawing/2014/chart" uri="{C3380CC4-5D6E-409C-BE32-E72D297353CC}">
                <c16:uniqueId val="{00000001-5D42-4EE9-AAF5-4931CAA04CD1}"/>
              </c:ext>
            </c:extLst>
          </c:dPt>
          <c:cat>
            <c:strRef>
              <c:f>Sheet1!$A$2:$A$5</c:f>
              <c:strCache>
                <c:ptCount val="4"/>
                <c:pt idx="0">
                  <c:v>Total</c:v>
                </c:pt>
                <c:pt idx="1">
                  <c:v>Hispanic</c:v>
                </c:pt>
                <c:pt idx="2">
                  <c:v>Non-Hispanic Black</c:v>
                </c:pt>
                <c:pt idx="3">
                  <c:v>Non-Hispanic White</c:v>
                </c:pt>
              </c:strCache>
            </c:strRef>
          </c:cat>
          <c:val>
            <c:numRef>
              <c:f>Sheet1!$B$2:$B$5</c:f>
              <c:numCache>
                <c:formatCode>General</c:formatCode>
                <c:ptCount val="4"/>
                <c:pt idx="0">
                  <c:v>76.599999999999994</c:v>
                </c:pt>
                <c:pt idx="1">
                  <c:v>71</c:v>
                </c:pt>
                <c:pt idx="2">
                  <c:v>75.099999999999994</c:v>
                </c:pt>
                <c:pt idx="3">
                  <c:v>79.2</c:v>
                </c:pt>
              </c:numCache>
            </c:numRef>
          </c:val>
          <c:extLst>
            <c:ext xmlns:c16="http://schemas.microsoft.com/office/drawing/2014/chart" uri="{C3380CC4-5D6E-409C-BE32-E72D297353CC}">
              <c16:uniqueId val="{00000002-5D42-4EE9-AAF5-4931CAA04CD1}"/>
            </c:ext>
          </c:extLst>
        </c:ser>
        <c:ser>
          <c:idx val="1"/>
          <c:order val="1"/>
          <c:tx>
            <c:strRef>
              <c:f>Sheet1!$C$1</c:f>
              <c:strCache>
                <c:ptCount val="1"/>
                <c:pt idx="0">
                  <c:v>2020</c:v>
                </c:pt>
              </c:strCache>
            </c:strRef>
          </c:tx>
          <c:spPr>
            <a:solidFill>
              <a:srgbClr val="FFC72C"/>
            </a:solidFill>
          </c:spPr>
          <c:invertIfNegative val="0"/>
          <c:cat>
            <c:strRef>
              <c:f>Sheet1!$A$2:$A$5</c:f>
              <c:strCache>
                <c:ptCount val="4"/>
                <c:pt idx="0">
                  <c:v>Total</c:v>
                </c:pt>
                <c:pt idx="1">
                  <c:v>Hispanic</c:v>
                </c:pt>
                <c:pt idx="2">
                  <c:v>Non-Hispanic Black</c:v>
                </c:pt>
                <c:pt idx="3">
                  <c:v>Non-Hispanic White</c:v>
                </c:pt>
              </c:strCache>
            </c:strRef>
          </c:cat>
          <c:val>
            <c:numRef>
              <c:f>Sheet1!$C$2:$C$5</c:f>
              <c:numCache>
                <c:formatCode>General</c:formatCode>
                <c:ptCount val="4"/>
                <c:pt idx="0">
                  <c:v>77.3</c:v>
                </c:pt>
                <c:pt idx="1">
                  <c:v>70.400000000000006</c:v>
                </c:pt>
                <c:pt idx="2">
                  <c:v>77.599999999999994</c:v>
                </c:pt>
                <c:pt idx="3">
                  <c:v>80.7</c:v>
                </c:pt>
              </c:numCache>
            </c:numRef>
          </c:val>
          <c:extLst>
            <c:ext xmlns:c16="http://schemas.microsoft.com/office/drawing/2014/chart" uri="{C3380CC4-5D6E-409C-BE32-E72D297353CC}">
              <c16:uniqueId val="{00000003-5D42-4EE9-AAF5-4931CAA04CD1}"/>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0"/>
          <a:lstStyle/>
          <a:p>
            <a:pPr>
              <a:defRPr/>
            </a:pPr>
            <a:endParaRPr lang="en-US"/>
          </a:p>
        </c:txPr>
        <c:crossAx val="155089920"/>
        <c:crosses val="autoZero"/>
        <c:auto val="1"/>
        <c:lblAlgn val="ctr"/>
        <c:lblOffset val="100"/>
        <c:noMultiLvlLbl val="0"/>
      </c:catAx>
      <c:valAx>
        <c:axId val="155089920"/>
        <c:scaling>
          <c:orientation val="minMax"/>
          <c:max val="100"/>
          <c:min val="0"/>
        </c:scaling>
        <c:delete val="0"/>
        <c:axPos val="l"/>
        <c:majorGridlines/>
        <c:title>
          <c:tx>
            <c:rich>
              <a:bodyPr rot="-5400000" vert="horz"/>
              <a:lstStyle/>
              <a:p>
                <a:pPr>
                  <a:defRPr/>
                </a:pPr>
                <a:r>
                  <a:rPr lang="en-US"/>
                  <a:t>Percent</a:t>
                </a:r>
              </a:p>
            </c:rich>
          </c:tx>
          <c:layout>
            <c:manualLayout>
              <c:xMode val="edge"/>
              <c:yMode val="edge"/>
              <c:x val="4.6296296296296294E-3"/>
              <c:y val="0.41043331389131915"/>
            </c:manualLayout>
          </c:layout>
          <c:overlay val="0"/>
        </c:title>
        <c:numFmt formatCode="0" sourceLinked="0"/>
        <c:majorTickMark val="out"/>
        <c:minorTickMark val="none"/>
        <c:tickLblPos val="nextTo"/>
        <c:crossAx val="155088384"/>
        <c:crosses val="autoZero"/>
        <c:crossBetween val="between"/>
        <c:majorUnit val="10"/>
      </c:valAx>
    </c:plotArea>
    <c:legend>
      <c:legendPos val="t"/>
      <c:layout>
        <c:manualLayout>
          <c:xMode val="edge"/>
          <c:yMode val="edge"/>
          <c:x val="0"/>
          <c:y val="8.6805555555555559E-3"/>
          <c:w val="0.99551803620701262"/>
          <c:h val="8.0224034495688046E-2"/>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883979780305239"/>
          <c:y val="0.23143092167826851"/>
          <c:w val="0.88145207543501514"/>
          <c:h val="0.61512895127239531"/>
        </c:manualLayout>
      </c:layout>
      <c:lineChart>
        <c:grouping val="standard"/>
        <c:varyColors val="0"/>
        <c:ser>
          <c:idx val="3"/>
          <c:order val="0"/>
          <c:tx>
            <c:strRef>
              <c:f>Sheet1!$B$1</c:f>
              <c:strCache>
                <c:ptCount val="1"/>
                <c:pt idx="0">
                  <c:v>Total</c:v>
                </c:pt>
              </c:strCache>
            </c:strRef>
          </c:tx>
          <c:spPr>
            <a:ln w="25400">
              <a:solidFill>
                <a:sysClr val="windowText" lastClr="000000"/>
              </a:solidFill>
            </a:ln>
          </c:spPr>
          <c:marker>
            <c:symbol val="circle"/>
            <c:size val="7"/>
            <c:spPr>
              <a:solidFill>
                <a:sysClr val="windowText" lastClr="000000"/>
              </a:solidFill>
              <a:ln>
                <a:noFill/>
              </a:ln>
            </c:spPr>
          </c:marker>
          <c:cat>
            <c:numRef>
              <c:f>Sheet1!$A$2:$A$20</c:f>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f>Sheet1!$B$2:$B$20</c:f>
              <c:numCache>
                <c:formatCode>General</c:formatCode>
                <c:ptCount val="19"/>
                <c:pt idx="0">
                  <c:v>62.1</c:v>
                </c:pt>
                <c:pt idx="1">
                  <c:v>61.9</c:v>
                </c:pt>
                <c:pt idx="2">
                  <c:v>62.5</c:v>
                </c:pt>
                <c:pt idx="3">
                  <c:v>59.7</c:v>
                </c:pt>
                <c:pt idx="4">
                  <c:v>59.3</c:v>
                </c:pt>
                <c:pt idx="5">
                  <c:v>61</c:v>
                </c:pt>
                <c:pt idx="6">
                  <c:v>61.4</c:v>
                </c:pt>
                <c:pt idx="7">
                  <c:v>58.7</c:v>
                </c:pt>
                <c:pt idx="8">
                  <c:v>62.6</c:v>
                </c:pt>
                <c:pt idx="9">
                  <c:v>62.3</c:v>
                </c:pt>
                <c:pt idx="10">
                  <c:v>64</c:v>
                </c:pt>
                <c:pt idx="11">
                  <c:v>61.6</c:v>
                </c:pt>
                <c:pt idx="12">
                  <c:v>61.5</c:v>
                </c:pt>
                <c:pt idx="13">
                  <c:v>63.2</c:v>
                </c:pt>
                <c:pt idx="14">
                  <c:v>63.3</c:v>
                </c:pt>
                <c:pt idx="15">
                  <c:v>61.7</c:v>
                </c:pt>
                <c:pt idx="16">
                  <c:v>61.9</c:v>
                </c:pt>
                <c:pt idx="17">
                  <c:v>61.9</c:v>
                </c:pt>
                <c:pt idx="18">
                  <c:v>56.7</c:v>
                </c:pt>
              </c:numCache>
            </c:numRef>
          </c:val>
          <c:smooth val="0"/>
          <c:extLst>
            <c:ext xmlns:c16="http://schemas.microsoft.com/office/drawing/2014/chart" uri="{C3380CC4-5D6E-409C-BE32-E72D297353CC}">
              <c16:uniqueId val="{00000000-3502-4F9C-92DA-A1772EB1A339}"/>
            </c:ext>
          </c:extLst>
        </c:ser>
        <c:ser>
          <c:idx val="0"/>
          <c:order val="1"/>
          <c:tx>
            <c:strRef>
              <c:f>Sheet1!$C$1</c:f>
              <c:strCache>
                <c:ptCount val="1"/>
                <c:pt idx="0">
                  <c:v>Large Central Metro</c:v>
                </c:pt>
              </c:strCache>
            </c:strRef>
          </c:tx>
          <c:spPr>
            <a:ln>
              <a:solidFill>
                <a:srgbClr val="005EB8"/>
              </a:solidFill>
            </a:ln>
          </c:spPr>
          <c:marker>
            <c:symbol val="square"/>
            <c:size val="7"/>
            <c:spPr>
              <a:solidFill>
                <a:srgbClr val="005EB8"/>
              </a:solidFill>
              <a:ln>
                <a:noFill/>
              </a:ln>
            </c:spPr>
          </c:marker>
          <c:cat>
            <c:numRef>
              <c:f>Sheet1!$A$2:$A$20</c:f>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f>Sheet1!$C$2:$C$20</c:f>
              <c:numCache>
                <c:formatCode>General</c:formatCode>
                <c:ptCount val="19"/>
                <c:pt idx="0">
                  <c:v>64.099999999999994</c:v>
                </c:pt>
                <c:pt idx="1">
                  <c:v>64.099999999999994</c:v>
                </c:pt>
                <c:pt idx="2">
                  <c:v>60.5</c:v>
                </c:pt>
                <c:pt idx="3">
                  <c:v>55.5</c:v>
                </c:pt>
                <c:pt idx="4">
                  <c:v>60.1</c:v>
                </c:pt>
                <c:pt idx="5">
                  <c:v>61.2</c:v>
                </c:pt>
                <c:pt idx="6">
                  <c:v>60</c:v>
                </c:pt>
                <c:pt idx="7">
                  <c:v>58.4</c:v>
                </c:pt>
                <c:pt idx="8">
                  <c:v>63.1</c:v>
                </c:pt>
                <c:pt idx="9">
                  <c:v>63.2</c:v>
                </c:pt>
                <c:pt idx="10">
                  <c:v>63.6</c:v>
                </c:pt>
                <c:pt idx="11">
                  <c:v>59.2</c:v>
                </c:pt>
                <c:pt idx="12">
                  <c:v>59.7</c:v>
                </c:pt>
                <c:pt idx="13">
                  <c:v>61.7</c:v>
                </c:pt>
                <c:pt idx="14">
                  <c:v>58.9</c:v>
                </c:pt>
                <c:pt idx="15">
                  <c:v>62.9</c:v>
                </c:pt>
                <c:pt idx="16">
                  <c:v>61.1</c:v>
                </c:pt>
                <c:pt idx="17">
                  <c:v>67.8</c:v>
                </c:pt>
                <c:pt idx="18">
                  <c:v>59.3</c:v>
                </c:pt>
              </c:numCache>
            </c:numRef>
          </c:val>
          <c:smooth val="0"/>
          <c:extLst>
            <c:ext xmlns:c16="http://schemas.microsoft.com/office/drawing/2014/chart" uri="{C3380CC4-5D6E-409C-BE32-E72D297353CC}">
              <c16:uniqueId val="{00000001-3502-4F9C-92DA-A1772EB1A339}"/>
            </c:ext>
          </c:extLst>
        </c:ser>
        <c:ser>
          <c:idx val="1"/>
          <c:order val="2"/>
          <c:tx>
            <c:strRef>
              <c:f>Sheet1!$D$1</c:f>
              <c:strCache>
                <c:ptCount val="1"/>
                <c:pt idx="0">
                  <c:v>Large Fringe Metro</c:v>
                </c:pt>
              </c:strCache>
            </c:strRef>
          </c:tx>
          <c:spPr>
            <a:ln>
              <a:solidFill>
                <a:srgbClr val="671E75"/>
              </a:solidFill>
            </a:ln>
          </c:spPr>
          <c:marker>
            <c:symbol val="triangle"/>
            <c:size val="8"/>
            <c:spPr>
              <a:solidFill>
                <a:srgbClr val="671E75"/>
              </a:solidFill>
              <a:ln>
                <a:noFill/>
              </a:ln>
            </c:spPr>
          </c:marker>
          <c:cat>
            <c:numRef>
              <c:f>Sheet1!$A$2:$A$20</c:f>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f>Sheet1!$D$2:$D$20</c:f>
              <c:numCache>
                <c:formatCode>General</c:formatCode>
                <c:ptCount val="19"/>
                <c:pt idx="0">
                  <c:v>61.9</c:v>
                </c:pt>
                <c:pt idx="1">
                  <c:v>63.1</c:v>
                </c:pt>
                <c:pt idx="2">
                  <c:v>65.099999999999994</c:v>
                </c:pt>
                <c:pt idx="3">
                  <c:v>69.900000000000006</c:v>
                </c:pt>
                <c:pt idx="4">
                  <c:v>65.900000000000006</c:v>
                </c:pt>
                <c:pt idx="5">
                  <c:v>64.8</c:v>
                </c:pt>
                <c:pt idx="6">
                  <c:v>62.3</c:v>
                </c:pt>
                <c:pt idx="7">
                  <c:v>61</c:v>
                </c:pt>
                <c:pt idx="8">
                  <c:v>62.7</c:v>
                </c:pt>
                <c:pt idx="9">
                  <c:v>61.1</c:v>
                </c:pt>
                <c:pt idx="10">
                  <c:v>65.5</c:v>
                </c:pt>
                <c:pt idx="11">
                  <c:v>59</c:v>
                </c:pt>
                <c:pt idx="12">
                  <c:v>66.5</c:v>
                </c:pt>
                <c:pt idx="13">
                  <c:v>66</c:v>
                </c:pt>
                <c:pt idx="14">
                  <c:v>65.099999999999994</c:v>
                </c:pt>
                <c:pt idx="15">
                  <c:v>60.6</c:v>
                </c:pt>
                <c:pt idx="16">
                  <c:v>61.9</c:v>
                </c:pt>
                <c:pt idx="17">
                  <c:v>54.8</c:v>
                </c:pt>
                <c:pt idx="18">
                  <c:v>54.2</c:v>
                </c:pt>
              </c:numCache>
            </c:numRef>
          </c:val>
          <c:smooth val="0"/>
          <c:extLst>
            <c:ext xmlns:c16="http://schemas.microsoft.com/office/drawing/2014/chart" uri="{C3380CC4-5D6E-409C-BE32-E72D297353CC}">
              <c16:uniqueId val="{00000002-3502-4F9C-92DA-A1772EB1A339}"/>
            </c:ext>
          </c:extLst>
        </c:ser>
        <c:ser>
          <c:idx val="2"/>
          <c:order val="3"/>
          <c:tx>
            <c:strRef>
              <c:f>Sheet1!$E$1</c:f>
              <c:strCache>
                <c:ptCount val="1"/>
                <c:pt idx="0">
                  <c:v>Medium Metro</c:v>
                </c:pt>
              </c:strCache>
            </c:strRef>
          </c:tx>
          <c:spPr>
            <a:ln>
              <a:solidFill>
                <a:srgbClr val="FFC72C"/>
              </a:solidFill>
            </a:ln>
          </c:spPr>
          <c:marker>
            <c:symbol val="diamond"/>
            <c:size val="9"/>
            <c:spPr>
              <a:solidFill>
                <a:srgbClr val="FFC72C"/>
              </a:solidFill>
              <a:ln>
                <a:noFill/>
              </a:ln>
            </c:spPr>
          </c:marker>
          <c:cat>
            <c:numRef>
              <c:f>Sheet1!$A$2:$A$20</c:f>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f>Sheet1!$E$2:$E$20</c:f>
              <c:numCache>
                <c:formatCode>General</c:formatCode>
                <c:ptCount val="19"/>
                <c:pt idx="0">
                  <c:v>63</c:v>
                </c:pt>
                <c:pt idx="1">
                  <c:v>65</c:v>
                </c:pt>
                <c:pt idx="2">
                  <c:v>61.4</c:v>
                </c:pt>
                <c:pt idx="3">
                  <c:v>56.5</c:v>
                </c:pt>
                <c:pt idx="4">
                  <c:v>60</c:v>
                </c:pt>
                <c:pt idx="5">
                  <c:v>59.9</c:v>
                </c:pt>
                <c:pt idx="6">
                  <c:v>57.1</c:v>
                </c:pt>
                <c:pt idx="7">
                  <c:v>62.5</c:v>
                </c:pt>
                <c:pt idx="8">
                  <c:v>65</c:v>
                </c:pt>
                <c:pt idx="9">
                  <c:v>61</c:v>
                </c:pt>
                <c:pt idx="10">
                  <c:v>63.7</c:v>
                </c:pt>
                <c:pt idx="11">
                  <c:v>64.7</c:v>
                </c:pt>
                <c:pt idx="12">
                  <c:v>59.4</c:v>
                </c:pt>
                <c:pt idx="13">
                  <c:v>63.9</c:v>
                </c:pt>
                <c:pt idx="14">
                  <c:v>67</c:v>
                </c:pt>
                <c:pt idx="15">
                  <c:v>66.8</c:v>
                </c:pt>
                <c:pt idx="16">
                  <c:v>62.2</c:v>
                </c:pt>
                <c:pt idx="17">
                  <c:v>60.2</c:v>
                </c:pt>
                <c:pt idx="18">
                  <c:v>57.9</c:v>
                </c:pt>
              </c:numCache>
            </c:numRef>
          </c:val>
          <c:smooth val="0"/>
          <c:extLst>
            <c:ext xmlns:c16="http://schemas.microsoft.com/office/drawing/2014/chart" uri="{C3380CC4-5D6E-409C-BE32-E72D297353CC}">
              <c16:uniqueId val="{00000003-3502-4F9C-92DA-A1772EB1A339}"/>
            </c:ext>
          </c:extLst>
        </c:ser>
        <c:ser>
          <c:idx val="4"/>
          <c:order val="4"/>
          <c:tx>
            <c:strRef>
              <c:f>Sheet1!$F$1</c:f>
              <c:strCache>
                <c:ptCount val="1"/>
                <c:pt idx="0">
                  <c:v> Small Metro</c:v>
                </c:pt>
              </c:strCache>
            </c:strRef>
          </c:tx>
          <c:spPr>
            <a:ln w="25400">
              <a:solidFill>
                <a:srgbClr val="70AD47">
                  <a:lumMod val="75000"/>
                </a:srgbClr>
              </a:solidFill>
            </a:ln>
          </c:spPr>
          <c:marker>
            <c:symbol val="star"/>
            <c:size val="7"/>
            <c:spPr>
              <a:noFill/>
              <a:ln>
                <a:solidFill>
                  <a:srgbClr val="548235"/>
                </a:solidFill>
              </a:ln>
            </c:spPr>
          </c:marker>
          <c:cat>
            <c:numRef>
              <c:f>Sheet1!$A$2:$A$20</c:f>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f>Sheet1!$F$2:$F$20</c:f>
              <c:numCache>
                <c:formatCode>General</c:formatCode>
                <c:ptCount val="19"/>
                <c:pt idx="0">
                  <c:v>56.4</c:v>
                </c:pt>
                <c:pt idx="1">
                  <c:v>51.9</c:v>
                </c:pt>
                <c:pt idx="2">
                  <c:v>68</c:v>
                </c:pt>
                <c:pt idx="3">
                  <c:v>66.5</c:v>
                </c:pt>
                <c:pt idx="4">
                  <c:v>62.1</c:v>
                </c:pt>
                <c:pt idx="5">
                  <c:v>62.4</c:v>
                </c:pt>
                <c:pt idx="6">
                  <c:v>74.599999999999994</c:v>
                </c:pt>
                <c:pt idx="7">
                  <c:v>52.5</c:v>
                </c:pt>
                <c:pt idx="8">
                  <c:v>63</c:v>
                </c:pt>
                <c:pt idx="9">
                  <c:v>67.400000000000006</c:v>
                </c:pt>
                <c:pt idx="10">
                  <c:v>67.400000000000006</c:v>
                </c:pt>
                <c:pt idx="11">
                  <c:v>64.3</c:v>
                </c:pt>
                <c:pt idx="12">
                  <c:v>61.6</c:v>
                </c:pt>
                <c:pt idx="13">
                  <c:v>70.2</c:v>
                </c:pt>
                <c:pt idx="14">
                  <c:v>59.7</c:v>
                </c:pt>
                <c:pt idx="15">
                  <c:v>64.2</c:v>
                </c:pt>
                <c:pt idx="16">
                  <c:v>71.7</c:v>
                </c:pt>
                <c:pt idx="17">
                  <c:v>62.9</c:v>
                </c:pt>
                <c:pt idx="18">
                  <c:v>61.8</c:v>
                </c:pt>
              </c:numCache>
            </c:numRef>
          </c:val>
          <c:smooth val="0"/>
          <c:extLst>
            <c:ext xmlns:c16="http://schemas.microsoft.com/office/drawing/2014/chart" uri="{C3380CC4-5D6E-409C-BE32-E72D297353CC}">
              <c16:uniqueId val="{00000004-3502-4F9C-92DA-A1772EB1A339}"/>
            </c:ext>
          </c:extLst>
        </c:ser>
        <c:ser>
          <c:idx val="5"/>
          <c:order val="5"/>
          <c:tx>
            <c:strRef>
              <c:f>Sheet1!$G$1</c:f>
              <c:strCache>
                <c:ptCount val="1"/>
                <c:pt idx="0">
                  <c:v>Micropolitan</c:v>
                </c:pt>
              </c:strCache>
            </c:strRef>
          </c:tx>
          <c:spPr>
            <a:ln>
              <a:solidFill>
                <a:srgbClr val="ED7D31">
                  <a:lumMod val="75000"/>
                </a:srgbClr>
              </a:solidFill>
            </a:ln>
          </c:spPr>
          <c:marker>
            <c:symbol val="x"/>
            <c:size val="7"/>
            <c:spPr>
              <a:noFill/>
            </c:spPr>
          </c:marker>
          <c:cat>
            <c:numRef>
              <c:f>Sheet1!$A$2:$A$20</c:f>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f>Sheet1!$G$2:$G$20</c:f>
              <c:numCache>
                <c:formatCode>General</c:formatCode>
                <c:ptCount val="19"/>
                <c:pt idx="0">
                  <c:v>63</c:v>
                </c:pt>
                <c:pt idx="1">
                  <c:v>59.8</c:v>
                </c:pt>
                <c:pt idx="2">
                  <c:v>60.9</c:v>
                </c:pt>
                <c:pt idx="3">
                  <c:v>55.9</c:v>
                </c:pt>
                <c:pt idx="4">
                  <c:v>50.9</c:v>
                </c:pt>
                <c:pt idx="5">
                  <c:v>56.5</c:v>
                </c:pt>
                <c:pt idx="6">
                  <c:v>54.3</c:v>
                </c:pt>
                <c:pt idx="7">
                  <c:v>56.7</c:v>
                </c:pt>
                <c:pt idx="8">
                  <c:v>61.5</c:v>
                </c:pt>
                <c:pt idx="9">
                  <c:v>64.7</c:v>
                </c:pt>
                <c:pt idx="10">
                  <c:v>60.9</c:v>
                </c:pt>
                <c:pt idx="11">
                  <c:v>68.400000000000006</c:v>
                </c:pt>
                <c:pt idx="12">
                  <c:v>60</c:v>
                </c:pt>
                <c:pt idx="13">
                  <c:v>52.1</c:v>
                </c:pt>
                <c:pt idx="14">
                  <c:v>68.5</c:v>
                </c:pt>
                <c:pt idx="15">
                  <c:v>56.5</c:v>
                </c:pt>
                <c:pt idx="16">
                  <c:v>62.4</c:v>
                </c:pt>
                <c:pt idx="17">
                  <c:v>60.9</c:v>
                </c:pt>
                <c:pt idx="18">
                  <c:v>51.6</c:v>
                </c:pt>
              </c:numCache>
            </c:numRef>
          </c:val>
          <c:smooth val="0"/>
          <c:extLst>
            <c:ext xmlns:c16="http://schemas.microsoft.com/office/drawing/2014/chart" uri="{C3380CC4-5D6E-409C-BE32-E72D297353CC}">
              <c16:uniqueId val="{00000005-3502-4F9C-92DA-A1772EB1A339}"/>
            </c:ext>
          </c:extLst>
        </c:ser>
        <c:ser>
          <c:idx val="6"/>
          <c:order val="6"/>
          <c:tx>
            <c:strRef>
              <c:f>Sheet1!$H$1</c:f>
              <c:strCache>
                <c:ptCount val="1"/>
                <c:pt idx="0">
                  <c:v>Noncore</c:v>
                </c:pt>
              </c:strCache>
            </c:strRef>
          </c:tx>
          <c:spPr>
            <a:ln w="19050">
              <a:solidFill>
                <a:sysClr val="window" lastClr="FFFFFF">
                  <a:lumMod val="75000"/>
                </a:sysClr>
              </a:solidFill>
            </a:ln>
          </c:spPr>
          <c:marker>
            <c:symbol val="plus"/>
            <c:size val="6"/>
            <c:spPr>
              <a:noFill/>
              <a:ln>
                <a:solidFill>
                  <a:sysClr val="windowText" lastClr="000000"/>
                </a:solidFill>
              </a:ln>
            </c:spPr>
          </c:marker>
          <c:cat>
            <c:numRef>
              <c:f>Sheet1!$A$2:$A$20</c:f>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f>Sheet1!$H$2:$H$20</c:f>
              <c:numCache>
                <c:formatCode>General</c:formatCode>
                <c:ptCount val="19"/>
                <c:pt idx="0">
                  <c:v>55.9</c:v>
                </c:pt>
                <c:pt idx="1">
                  <c:v>55.3</c:v>
                </c:pt>
                <c:pt idx="2">
                  <c:v>57.8</c:v>
                </c:pt>
                <c:pt idx="3">
                  <c:v>54.2</c:v>
                </c:pt>
                <c:pt idx="4">
                  <c:v>46.6</c:v>
                </c:pt>
                <c:pt idx="5">
                  <c:v>58</c:v>
                </c:pt>
                <c:pt idx="7">
                  <c:v>52</c:v>
                </c:pt>
                <c:pt idx="8">
                  <c:v>54.7</c:v>
                </c:pt>
                <c:pt idx="9">
                  <c:v>49.8</c:v>
                </c:pt>
                <c:pt idx="10">
                  <c:v>60.6</c:v>
                </c:pt>
                <c:pt idx="11">
                  <c:v>56.8</c:v>
                </c:pt>
                <c:pt idx="12">
                  <c:v>60.1</c:v>
                </c:pt>
                <c:pt idx="13">
                  <c:v>64.5</c:v>
                </c:pt>
                <c:pt idx="14">
                  <c:v>56.4</c:v>
                </c:pt>
                <c:pt idx="15">
                  <c:v>50.9</c:v>
                </c:pt>
                <c:pt idx="16">
                  <c:v>49.7</c:v>
                </c:pt>
                <c:pt idx="17">
                  <c:v>62.8</c:v>
                </c:pt>
                <c:pt idx="18">
                  <c:v>46</c:v>
                </c:pt>
              </c:numCache>
            </c:numRef>
          </c:val>
          <c:smooth val="0"/>
          <c:extLst>
            <c:ext xmlns:c16="http://schemas.microsoft.com/office/drawing/2014/chart" uri="{C3380CC4-5D6E-409C-BE32-E72D297353CC}">
              <c16:uniqueId val="{00000006-3502-4F9C-92DA-A1772EB1A339}"/>
            </c:ext>
          </c:extLst>
        </c:ser>
        <c:dLbls>
          <c:showLegendKey val="0"/>
          <c:showVal val="0"/>
          <c:showCatName val="0"/>
          <c:showSerName val="0"/>
          <c:showPercent val="0"/>
          <c:showBubbleSize val="0"/>
        </c:dLbls>
        <c:marker val="1"/>
        <c:smooth val="0"/>
        <c:axId val="123682176"/>
        <c:axId val="158010752"/>
      </c:lineChart>
      <c:catAx>
        <c:axId val="123682176"/>
        <c:scaling>
          <c:orientation val="minMax"/>
        </c:scaling>
        <c:delete val="0"/>
        <c:axPos val="b"/>
        <c:numFmt formatCode="General" sourceLinked="1"/>
        <c:majorTickMark val="out"/>
        <c:minorTickMark val="none"/>
        <c:tickLblPos val="nextTo"/>
        <c:txPr>
          <a:bodyPr rot="-2400000"/>
          <a:lstStyle/>
          <a:p>
            <a:pPr>
              <a:defRPr/>
            </a:pPr>
            <a:endParaRPr lang="en-US"/>
          </a:p>
        </c:txPr>
        <c:crossAx val="158010752"/>
        <c:crosses val="autoZero"/>
        <c:auto val="1"/>
        <c:lblAlgn val="ctr"/>
        <c:lblOffset val="100"/>
        <c:noMultiLvlLbl val="0"/>
      </c:catAx>
      <c:valAx>
        <c:axId val="158010752"/>
        <c:scaling>
          <c:orientation val="minMax"/>
          <c:max val="100"/>
          <c:min val="0"/>
        </c:scaling>
        <c:delete val="0"/>
        <c:axPos val="l"/>
        <c:majorGridlines/>
        <c:title>
          <c:tx>
            <c:rich>
              <a:bodyPr rot="-5400000" vert="horz"/>
              <a:lstStyle/>
              <a:p>
                <a:pPr>
                  <a:defRPr/>
                </a:pPr>
                <a:r>
                  <a:rPr lang="en-US"/>
                  <a:t>Percent</a:t>
                </a:r>
              </a:p>
            </c:rich>
          </c:tx>
          <c:layout>
            <c:manualLayout>
              <c:xMode val="edge"/>
              <c:yMode val="edge"/>
              <c:x val="5.5328327014678722E-3"/>
              <c:y val="0.44532259265464152"/>
            </c:manualLayout>
          </c:layout>
          <c:overlay val="0"/>
        </c:title>
        <c:numFmt formatCode="#,##0" sourceLinked="0"/>
        <c:majorTickMark val="out"/>
        <c:minorTickMark val="none"/>
        <c:tickLblPos val="nextTo"/>
        <c:crossAx val="123682176"/>
        <c:crosses val="autoZero"/>
        <c:crossBetween val="between"/>
        <c:majorUnit val="20"/>
      </c:valAx>
    </c:plotArea>
    <c:legend>
      <c:legendPos val="t"/>
      <c:layout>
        <c:manualLayout>
          <c:xMode val="edge"/>
          <c:yMode val="edge"/>
          <c:x val="4.314772753959654E-3"/>
          <c:y val="1.6876956645479578E-2"/>
          <c:w val="0.99568527491755854"/>
          <c:h val="0.18000423180798053"/>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910542432195976"/>
          <c:y val="0.10800900863954506"/>
          <c:w val="0.88289600952658698"/>
          <c:h val="0.79709925148245353"/>
        </c:manualLayout>
      </c:layout>
      <c:barChart>
        <c:barDir val="col"/>
        <c:grouping val="clustered"/>
        <c:varyColors val="0"/>
        <c:ser>
          <c:idx val="0"/>
          <c:order val="0"/>
          <c:tx>
            <c:strRef>
              <c:f>Sheet1!$B$1</c:f>
              <c:strCache>
                <c:ptCount val="1"/>
                <c:pt idx="0">
                  <c:v>2019</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F83B-4240-8112-EA1AB6FDA0CE}"/>
              </c:ext>
            </c:extLst>
          </c:dPt>
          <c:dPt>
            <c:idx val="1"/>
            <c:invertIfNegative val="0"/>
            <c:bubble3D val="0"/>
            <c:extLst>
              <c:ext xmlns:c16="http://schemas.microsoft.com/office/drawing/2014/chart" uri="{C3380CC4-5D6E-409C-BE32-E72D297353CC}">
                <c16:uniqueId val="{00000001-F83B-4240-8112-EA1AB6FDA0CE}"/>
              </c:ext>
            </c:extLst>
          </c:dPt>
          <c:cat>
            <c:strRef>
              <c:f>Sheet1!$A$2:$A$5</c:f>
              <c:strCache>
                <c:ptCount val="4"/>
                <c:pt idx="0">
                  <c:v>Total</c:v>
                </c:pt>
                <c:pt idx="1">
                  <c:v>Hispanic</c:v>
                </c:pt>
                <c:pt idx="2">
                  <c:v>Non-Hispanic Black</c:v>
                </c:pt>
                <c:pt idx="3">
                  <c:v>Non-Hispanic White</c:v>
                </c:pt>
              </c:strCache>
            </c:strRef>
          </c:cat>
          <c:val>
            <c:numRef>
              <c:f>Sheet1!$B$2:$B$5</c:f>
              <c:numCache>
                <c:formatCode>General</c:formatCode>
                <c:ptCount val="4"/>
                <c:pt idx="0">
                  <c:v>61.9</c:v>
                </c:pt>
                <c:pt idx="1">
                  <c:v>58.3</c:v>
                </c:pt>
                <c:pt idx="2">
                  <c:v>57.5</c:v>
                </c:pt>
                <c:pt idx="3">
                  <c:v>63.9</c:v>
                </c:pt>
              </c:numCache>
            </c:numRef>
          </c:val>
          <c:extLst>
            <c:ext xmlns:c16="http://schemas.microsoft.com/office/drawing/2014/chart" uri="{C3380CC4-5D6E-409C-BE32-E72D297353CC}">
              <c16:uniqueId val="{00000002-F83B-4240-8112-EA1AB6FDA0CE}"/>
            </c:ext>
          </c:extLst>
        </c:ser>
        <c:ser>
          <c:idx val="1"/>
          <c:order val="1"/>
          <c:tx>
            <c:strRef>
              <c:f>Sheet1!$C$1</c:f>
              <c:strCache>
                <c:ptCount val="1"/>
                <c:pt idx="0">
                  <c:v>2020</c:v>
                </c:pt>
              </c:strCache>
            </c:strRef>
          </c:tx>
          <c:spPr>
            <a:solidFill>
              <a:srgbClr val="FFC72C"/>
            </a:solidFill>
          </c:spPr>
          <c:invertIfNegative val="0"/>
          <c:cat>
            <c:strRef>
              <c:f>Sheet1!$A$2:$A$5</c:f>
              <c:strCache>
                <c:ptCount val="4"/>
                <c:pt idx="0">
                  <c:v>Total</c:v>
                </c:pt>
                <c:pt idx="1">
                  <c:v>Hispanic</c:v>
                </c:pt>
                <c:pt idx="2">
                  <c:v>Non-Hispanic Black</c:v>
                </c:pt>
                <c:pt idx="3">
                  <c:v>Non-Hispanic White</c:v>
                </c:pt>
              </c:strCache>
            </c:strRef>
          </c:cat>
          <c:val>
            <c:numRef>
              <c:f>Sheet1!$C$2:$C$5</c:f>
              <c:numCache>
                <c:formatCode>General</c:formatCode>
                <c:ptCount val="4"/>
                <c:pt idx="0">
                  <c:v>56.7</c:v>
                </c:pt>
                <c:pt idx="1">
                  <c:v>51.9</c:v>
                </c:pt>
                <c:pt idx="2">
                  <c:v>52.1</c:v>
                </c:pt>
                <c:pt idx="3">
                  <c:v>59.2</c:v>
                </c:pt>
              </c:numCache>
            </c:numRef>
          </c:val>
          <c:extLst>
            <c:ext xmlns:c16="http://schemas.microsoft.com/office/drawing/2014/chart" uri="{C3380CC4-5D6E-409C-BE32-E72D297353CC}">
              <c16:uniqueId val="{00000003-F83B-4240-8112-EA1AB6FDA0CE}"/>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0"/>
          <a:lstStyle/>
          <a:p>
            <a:pPr>
              <a:defRPr/>
            </a:pPr>
            <a:endParaRPr lang="en-US"/>
          </a:p>
        </c:txPr>
        <c:crossAx val="155089920"/>
        <c:crosses val="autoZero"/>
        <c:auto val="1"/>
        <c:lblAlgn val="ctr"/>
        <c:lblOffset val="100"/>
        <c:noMultiLvlLbl val="0"/>
      </c:catAx>
      <c:valAx>
        <c:axId val="155089920"/>
        <c:scaling>
          <c:orientation val="minMax"/>
          <c:max val="100"/>
          <c:min val="0"/>
        </c:scaling>
        <c:delete val="0"/>
        <c:axPos val="l"/>
        <c:majorGridlines/>
        <c:title>
          <c:tx>
            <c:rich>
              <a:bodyPr rot="-5400000" vert="horz"/>
              <a:lstStyle/>
              <a:p>
                <a:pPr>
                  <a:defRPr/>
                </a:pPr>
                <a:r>
                  <a:rPr lang="en-US"/>
                  <a:t>Percent</a:t>
                </a:r>
              </a:p>
            </c:rich>
          </c:tx>
          <c:layout>
            <c:manualLayout>
              <c:xMode val="edge"/>
              <c:yMode val="edge"/>
              <c:x val="4.6296296296296294E-3"/>
              <c:y val="0.40358535044230581"/>
            </c:manualLayout>
          </c:layout>
          <c:overlay val="0"/>
        </c:title>
        <c:numFmt formatCode="0" sourceLinked="0"/>
        <c:majorTickMark val="out"/>
        <c:minorTickMark val="none"/>
        <c:tickLblPos val="nextTo"/>
        <c:crossAx val="155088384"/>
        <c:crosses val="autoZero"/>
        <c:crossBetween val="between"/>
        <c:majorUnit val="10"/>
      </c:valAx>
    </c:plotArea>
    <c:legend>
      <c:legendPos val="t"/>
      <c:layout>
        <c:manualLayout>
          <c:xMode val="edge"/>
          <c:yMode val="edge"/>
          <c:x val="0"/>
          <c:y val="8.6805555555555559E-3"/>
          <c:w val="0.99551803620701262"/>
          <c:h val="7.650371828521435E-2"/>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883979780305239"/>
          <c:y val="0.25061979344973184"/>
          <c:w val="0.88145207543501514"/>
          <c:h val="0.60052065502681728"/>
        </c:manualLayout>
      </c:layout>
      <c:lineChart>
        <c:grouping val="standard"/>
        <c:varyColors val="0"/>
        <c:ser>
          <c:idx val="3"/>
          <c:order val="0"/>
          <c:tx>
            <c:strRef>
              <c:f>Sheet1!$B$1</c:f>
              <c:strCache>
                <c:ptCount val="1"/>
                <c:pt idx="0">
                  <c:v>Total</c:v>
                </c:pt>
              </c:strCache>
            </c:strRef>
          </c:tx>
          <c:spPr>
            <a:ln w="25400">
              <a:solidFill>
                <a:sysClr val="windowText" lastClr="000000"/>
              </a:solidFill>
            </a:ln>
          </c:spPr>
          <c:marker>
            <c:symbol val="circle"/>
            <c:size val="7"/>
            <c:spPr>
              <a:solidFill>
                <a:sysClr val="windowText" lastClr="000000"/>
              </a:solidFill>
              <a:ln>
                <a:noFill/>
              </a:ln>
            </c:spPr>
          </c:marker>
          <c:cat>
            <c:numRef>
              <c:f>Sheet1!$A$2:$A$20</c:f>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f>Sheet1!$B$2:$B$20</c:f>
              <c:numCache>
                <c:formatCode>General</c:formatCode>
                <c:ptCount val="19"/>
                <c:pt idx="0">
                  <c:v>73</c:v>
                </c:pt>
                <c:pt idx="1">
                  <c:v>72.7</c:v>
                </c:pt>
                <c:pt idx="2">
                  <c:v>71.5</c:v>
                </c:pt>
                <c:pt idx="3">
                  <c:v>70.7</c:v>
                </c:pt>
                <c:pt idx="4">
                  <c:v>69.099999999999994</c:v>
                </c:pt>
                <c:pt idx="5">
                  <c:v>66.599999999999994</c:v>
                </c:pt>
                <c:pt idx="6">
                  <c:v>64.3</c:v>
                </c:pt>
                <c:pt idx="7">
                  <c:v>64.7</c:v>
                </c:pt>
                <c:pt idx="8">
                  <c:v>68.599999999999994</c:v>
                </c:pt>
                <c:pt idx="9">
                  <c:v>69.2</c:v>
                </c:pt>
                <c:pt idx="10">
                  <c:v>68.900000000000006</c:v>
                </c:pt>
                <c:pt idx="11">
                  <c:v>66.3</c:v>
                </c:pt>
                <c:pt idx="12">
                  <c:v>71.400000000000006</c:v>
                </c:pt>
                <c:pt idx="13">
                  <c:v>69.400000000000006</c:v>
                </c:pt>
                <c:pt idx="14">
                  <c:v>66.099999999999994</c:v>
                </c:pt>
                <c:pt idx="15">
                  <c:v>66.8</c:v>
                </c:pt>
                <c:pt idx="16">
                  <c:v>64.099999999999994</c:v>
                </c:pt>
                <c:pt idx="17">
                  <c:v>65.2</c:v>
                </c:pt>
                <c:pt idx="18">
                  <c:v>59</c:v>
                </c:pt>
              </c:numCache>
            </c:numRef>
          </c:val>
          <c:smooth val="0"/>
          <c:extLst>
            <c:ext xmlns:c16="http://schemas.microsoft.com/office/drawing/2014/chart" uri="{C3380CC4-5D6E-409C-BE32-E72D297353CC}">
              <c16:uniqueId val="{00000000-B561-4E31-885A-44E4DC9B9B10}"/>
            </c:ext>
          </c:extLst>
        </c:ser>
        <c:ser>
          <c:idx val="0"/>
          <c:order val="1"/>
          <c:tx>
            <c:strRef>
              <c:f>Sheet1!$C$1</c:f>
              <c:strCache>
                <c:ptCount val="1"/>
                <c:pt idx="0">
                  <c:v>Large Central Metro</c:v>
                </c:pt>
              </c:strCache>
            </c:strRef>
          </c:tx>
          <c:spPr>
            <a:ln>
              <a:solidFill>
                <a:srgbClr val="005EB8"/>
              </a:solidFill>
            </a:ln>
          </c:spPr>
          <c:marker>
            <c:symbol val="square"/>
            <c:size val="7"/>
            <c:spPr>
              <a:solidFill>
                <a:srgbClr val="005EB8"/>
              </a:solidFill>
              <a:ln>
                <a:noFill/>
              </a:ln>
            </c:spPr>
          </c:marker>
          <c:cat>
            <c:numRef>
              <c:f>Sheet1!$A$2:$A$20</c:f>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f>Sheet1!$C$2:$C$20</c:f>
              <c:numCache>
                <c:formatCode>General</c:formatCode>
                <c:ptCount val="19"/>
                <c:pt idx="0">
                  <c:v>73.3</c:v>
                </c:pt>
                <c:pt idx="1">
                  <c:v>74</c:v>
                </c:pt>
                <c:pt idx="2">
                  <c:v>73.3</c:v>
                </c:pt>
                <c:pt idx="3">
                  <c:v>72.7</c:v>
                </c:pt>
                <c:pt idx="4">
                  <c:v>71.3</c:v>
                </c:pt>
                <c:pt idx="5">
                  <c:v>63.2</c:v>
                </c:pt>
                <c:pt idx="6">
                  <c:v>60</c:v>
                </c:pt>
                <c:pt idx="7">
                  <c:v>64.900000000000006</c:v>
                </c:pt>
                <c:pt idx="8">
                  <c:v>69.5</c:v>
                </c:pt>
                <c:pt idx="9">
                  <c:v>66.599999999999994</c:v>
                </c:pt>
                <c:pt idx="10">
                  <c:v>68.400000000000006</c:v>
                </c:pt>
                <c:pt idx="11">
                  <c:v>62</c:v>
                </c:pt>
                <c:pt idx="12">
                  <c:v>70.099999999999994</c:v>
                </c:pt>
                <c:pt idx="13">
                  <c:v>68.400000000000006</c:v>
                </c:pt>
                <c:pt idx="14">
                  <c:v>64.2</c:v>
                </c:pt>
                <c:pt idx="15">
                  <c:v>71.5</c:v>
                </c:pt>
                <c:pt idx="16">
                  <c:v>59.1</c:v>
                </c:pt>
                <c:pt idx="17">
                  <c:v>74.3</c:v>
                </c:pt>
                <c:pt idx="18">
                  <c:v>57.8</c:v>
                </c:pt>
              </c:numCache>
            </c:numRef>
          </c:val>
          <c:smooth val="0"/>
          <c:extLst>
            <c:ext xmlns:c16="http://schemas.microsoft.com/office/drawing/2014/chart" uri="{C3380CC4-5D6E-409C-BE32-E72D297353CC}">
              <c16:uniqueId val="{00000001-B561-4E31-885A-44E4DC9B9B10}"/>
            </c:ext>
          </c:extLst>
        </c:ser>
        <c:ser>
          <c:idx val="1"/>
          <c:order val="2"/>
          <c:tx>
            <c:strRef>
              <c:f>Sheet1!$D$1</c:f>
              <c:strCache>
                <c:ptCount val="1"/>
                <c:pt idx="0">
                  <c:v>Large Fringe Metro</c:v>
                </c:pt>
              </c:strCache>
            </c:strRef>
          </c:tx>
          <c:spPr>
            <a:ln>
              <a:solidFill>
                <a:srgbClr val="671E75"/>
              </a:solidFill>
            </a:ln>
          </c:spPr>
          <c:marker>
            <c:symbol val="triangle"/>
            <c:size val="8"/>
            <c:spPr>
              <a:solidFill>
                <a:srgbClr val="671E75"/>
              </a:solidFill>
              <a:ln>
                <a:noFill/>
              </a:ln>
            </c:spPr>
          </c:marker>
          <c:cat>
            <c:numRef>
              <c:f>Sheet1!$A$2:$A$20</c:f>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f>Sheet1!$D$2:$D$20</c:f>
              <c:numCache>
                <c:formatCode>General</c:formatCode>
                <c:ptCount val="19"/>
                <c:pt idx="0">
                  <c:v>77.8</c:v>
                </c:pt>
                <c:pt idx="1">
                  <c:v>75.3</c:v>
                </c:pt>
                <c:pt idx="2">
                  <c:v>70.8</c:v>
                </c:pt>
                <c:pt idx="3">
                  <c:v>69.099999999999994</c:v>
                </c:pt>
                <c:pt idx="4">
                  <c:v>72.400000000000006</c:v>
                </c:pt>
                <c:pt idx="5">
                  <c:v>70.599999999999994</c:v>
                </c:pt>
                <c:pt idx="6">
                  <c:v>70.400000000000006</c:v>
                </c:pt>
                <c:pt idx="7">
                  <c:v>65.099999999999994</c:v>
                </c:pt>
                <c:pt idx="8">
                  <c:v>67.900000000000006</c:v>
                </c:pt>
                <c:pt idx="9">
                  <c:v>71.3</c:v>
                </c:pt>
                <c:pt idx="10">
                  <c:v>65.900000000000006</c:v>
                </c:pt>
                <c:pt idx="11">
                  <c:v>70.3</c:v>
                </c:pt>
                <c:pt idx="12">
                  <c:v>69.8</c:v>
                </c:pt>
                <c:pt idx="13">
                  <c:v>70.3</c:v>
                </c:pt>
                <c:pt idx="14">
                  <c:v>63.9</c:v>
                </c:pt>
                <c:pt idx="15">
                  <c:v>62.8</c:v>
                </c:pt>
                <c:pt idx="16">
                  <c:v>65.8</c:v>
                </c:pt>
                <c:pt idx="17">
                  <c:v>57.6</c:v>
                </c:pt>
                <c:pt idx="18">
                  <c:v>60.3</c:v>
                </c:pt>
              </c:numCache>
            </c:numRef>
          </c:val>
          <c:smooth val="0"/>
          <c:extLst>
            <c:ext xmlns:c16="http://schemas.microsoft.com/office/drawing/2014/chart" uri="{C3380CC4-5D6E-409C-BE32-E72D297353CC}">
              <c16:uniqueId val="{00000002-B561-4E31-885A-44E4DC9B9B10}"/>
            </c:ext>
          </c:extLst>
        </c:ser>
        <c:ser>
          <c:idx val="2"/>
          <c:order val="3"/>
          <c:tx>
            <c:strRef>
              <c:f>Sheet1!$E$1</c:f>
              <c:strCache>
                <c:ptCount val="1"/>
                <c:pt idx="0">
                  <c:v>Medium Metro</c:v>
                </c:pt>
              </c:strCache>
            </c:strRef>
          </c:tx>
          <c:spPr>
            <a:ln>
              <a:solidFill>
                <a:srgbClr val="FFC72C"/>
              </a:solidFill>
            </a:ln>
          </c:spPr>
          <c:marker>
            <c:symbol val="diamond"/>
            <c:size val="9"/>
            <c:spPr>
              <a:solidFill>
                <a:srgbClr val="FFC72C"/>
              </a:solidFill>
              <a:ln>
                <a:noFill/>
              </a:ln>
            </c:spPr>
          </c:marker>
          <c:cat>
            <c:numRef>
              <c:f>Sheet1!$A$2:$A$20</c:f>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f>Sheet1!$E$2:$E$20</c:f>
              <c:numCache>
                <c:formatCode>General</c:formatCode>
                <c:ptCount val="19"/>
                <c:pt idx="0">
                  <c:v>74.400000000000006</c:v>
                </c:pt>
                <c:pt idx="1">
                  <c:v>76.7</c:v>
                </c:pt>
                <c:pt idx="2">
                  <c:v>71.2</c:v>
                </c:pt>
                <c:pt idx="3">
                  <c:v>72.400000000000006</c:v>
                </c:pt>
                <c:pt idx="4">
                  <c:v>68.099999999999994</c:v>
                </c:pt>
                <c:pt idx="5">
                  <c:v>68.099999999999994</c:v>
                </c:pt>
                <c:pt idx="6">
                  <c:v>68.2</c:v>
                </c:pt>
                <c:pt idx="7">
                  <c:v>69.099999999999994</c:v>
                </c:pt>
                <c:pt idx="8">
                  <c:v>69.2</c:v>
                </c:pt>
                <c:pt idx="9">
                  <c:v>69.3</c:v>
                </c:pt>
                <c:pt idx="10">
                  <c:v>68.7</c:v>
                </c:pt>
                <c:pt idx="11">
                  <c:v>67.8</c:v>
                </c:pt>
                <c:pt idx="12">
                  <c:v>72.7</c:v>
                </c:pt>
                <c:pt idx="13">
                  <c:v>72.3</c:v>
                </c:pt>
                <c:pt idx="14">
                  <c:v>73.8</c:v>
                </c:pt>
                <c:pt idx="15">
                  <c:v>73.900000000000006</c:v>
                </c:pt>
                <c:pt idx="16">
                  <c:v>68.099999999999994</c:v>
                </c:pt>
                <c:pt idx="17">
                  <c:v>57.7</c:v>
                </c:pt>
                <c:pt idx="18">
                  <c:v>54</c:v>
                </c:pt>
              </c:numCache>
            </c:numRef>
          </c:val>
          <c:smooth val="0"/>
          <c:extLst>
            <c:ext xmlns:c16="http://schemas.microsoft.com/office/drawing/2014/chart" uri="{C3380CC4-5D6E-409C-BE32-E72D297353CC}">
              <c16:uniqueId val="{00000003-B561-4E31-885A-44E4DC9B9B10}"/>
            </c:ext>
          </c:extLst>
        </c:ser>
        <c:ser>
          <c:idx val="4"/>
          <c:order val="4"/>
          <c:tx>
            <c:strRef>
              <c:f>Sheet1!$F$1</c:f>
              <c:strCache>
                <c:ptCount val="1"/>
                <c:pt idx="0">
                  <c:v> Small Metro</c:v>
                </c:pt>
              </c:strCache>
            </c:strRef>
          </c:tx>
          <c:spPr>
            <a:ln w="25400">
              <a:solidFill>
                <a:srgbClr val="70AD47">
                  <a:lumMod val="75000"/>
                </a:srgbClr>
              </a:solidFill>
            </a:ln>
          </c:spPr>
          <c:marker>
            <c:symbol val="star"/>
            <c:size val="7"/>
            <c:spPr>
              <a:noFill/>
              <a:ln>
                <a:solidFill>
                  <a:srgbClr val="548235"/>
                </a:solidFill>
              </a:ln>
            </c:spPr>
          </c:marker>
          <c:cat>
            <c:numRef>
              <c:f>Sheet1!$A$2:$A$20</c:f>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f>Sheet1!$F$2:$F$20</c:f>
              <c:numCache>
                <c:formatCode>General</c:formatCode>
                <c:ptCount val="19"/>
                <c:pt idx="0">
                  <c:v>64.400000000000006</c:v>
                </c:pt>
                <c:pt idx="1">
                  <c:v>71.5</c:v>
                </c:pt>
                <c:pt idx="2">
                  <c:v>75.8</c:v>
                </c:pt>
                <c:pt idx="3">
                  <c:v>73.099999999999994</c:v>
                </c:pt>
                <c:pt idx="4">
                  <c:v>69.7</c:v>
                </c:pt>
                <c:pt idx="5">
                  <c:v>68.099999999999994</c:v>
                </c:pt>
                <c:pt idx="6">
                  <c:v>67.099999999999994</c:v>
                </c:pt>
                <c:pt idx="7">
                  <c:v>60.7</c:v>
                </c:pt>
                <c:pt idx="8">
                  <c:v>67</c:v>
                </c:pt>
                <c:pt idx="9">
                  <c:v>69.7</c:v>
                </c:pt>
                <c:pt idx="10">
                  <c:v>75</c:v>
                </c:pt>
                <c:pt idx="11">
                  <c:v>60.8</c:v>
                </c:pt>
                <c:pt idx="12">
                  <c:v>67.7</c:v>
                </c:pt>
                <c:pt idx="13">
                  <c:v>71.400000000000006</c:v>
                </c:pt>
                <c:pt idx="14">
                  <c:v>66.099999999999994</c:v>
                </c:pt>
                <c:pt idx="15">
                  <c:v>55</c:v>
                </c:pt>
                <c:pt idx="16">
                  <c:v>65.3</c:v>
                </c:pt>
                <c:pt idx="17">
                  <c:v>64.400000000000006</c:v>
                </c:pt>
                <c:pt idx="18">
                  <c:v>61.9</c:v>
                </c:pt>
              </c:numCache>
            </c:numRef>
          </c:val>
          <c:smooth val="0"/>
          <c:extLst>
            <c:ext xmlns:c16="http://schemas.microsoft.com/office/drawing/2014/chart" uri="{C3380CC4-5D6E-409C-BE32-E72D297353CC}">
              <c16:uniqueId val="{00000004-B561-4E31-885A-44E4DC9B9B10}"/>
            </c:ext>
          </c:extLst>
        </c:ser>
        <c:ser>
          <c:idx val="5"/>
          <c:order val="5"/>
          <c:tx>
            <c:strRef>
              <c:f>Sheet1!$G$1</c:f>
              <c:strCache>
                <c:ptCount val="1"/>
                <c:pt idx="0">
                  <c:v>Micropolitan</c:v>
                </c:pt>
              </c:strCache>
            </c:strRef>
          </c:tx>
          <c:spPr>
            <a:ln>
              <a:solidFill>
                <a:srgbClr val="ED7D31">
                  <a:lumMod val="75000"/>
                </a:srgbClr>
              </a:solidFill>
            </a:ln>
          </c:spPr>
          <c:marker>
            <c:symbol val="x"/>
            <c:size val="7"/>
            <c:spPr>
              <a:noFill/>
            </c:spPr>
          </c:marker>
          <c:cat>
            <c:numRef>
              <c:f>Sheet1!$A$2:$A$20</c:f>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f>Sheet1!$G$2:$G$20</c:f>
              <c:numCache>
                <c:formatCode>General</c:formatCode>
                <c:ptCount val="19"/>
                <c:pt idx="0">
                  <c:v>71.5</c:v>
                </c:pt>
                <c:pt idx="1">
                  <c:v>64.8</c:v>
                </c:pt>
                <c:pt idx="2">
                  <c:v>72</c:v>
                </c:pt>
                <c:pt idx="3">
                  <c:v>70.3</c:v>
                </c:pt>
                <c:pt idx="4">
                  <c:v>72.400000000000006</c:v>
                </c:pt>
                <c:pt idx="5">
                  <c:v>65.8</c:v>
                </c:pt>
                <c:pt idx="7">
                  <c:v>53.3</c:v>
                </c:pt>
                <c:pt idx="8">
                  <c:v>64.8</c:v>
                </c:pt>
                <c:pt idx="9">
                  <c:v>70.400000000000006</c:v>
                </c:pt>
                <c:pt idx="10">
                  <c:v>67.900000000000006</c:v>
                </c:pt>
                <c:pt idx="11">
                  <c:v>69.2</c:v>
                </c:pt>
                <c:pt idx="12">
                  <c:v>77.7</c:v>
                </c:pt>
                <c:pt idx="13">
                  <c:v>62.1</c:v>
                </c:pt>
                <c:pt idx="14">
                  <c:v>64.5</c:v>
                </c:pt>
                <c:pt idx="15">
                  <c:v>67</c:v>
                </c:pt>
                <c:pt idx="16">
                  <c:v>66.2</c:v>
                </c:pt>
                <c:pt idx="17">
                  <c:v>68.599999999999994</c:v>
                </c:pt>
                <c:pt idx="18">
                  <c:v>63</c:v>
                </c:pt>
              </c:numCache>
            </c:numRef>
          </c:val>
          <c:smooth val="0"/>
          <c:extLst>
            <c:ext xmlns:c16="http://schemas.microsoft.com/office/drawing/2014/chart" uri="{C3380CC4-5D6E-409C-BE32-E72D297353CC}">
              <c16:uniqueId val="{00000005-B561-4E31-885A-44E4DC9B9B10}"/>
            </c:ext>
          </c:extLst>
        </c:ser>
        <c:ser>
          <c:idx val="6"/>
          <c:order val="6"/>
          <c:tx>
            <c:strRef>
              <c:f>Sheet1!$H$1</c:f>
              <c:strCache>
                <c:ptCount val="1"/>
                <c:pt idx="0">
                  <c:v>Noncore</c:v>
                </c:pt>
              </c:strCache>
            </c:strRef>
          </c:tx>
          <c:spPr>
            <a:ln w="19050">
              <a:solidFill>
                <a:sysClr val="window" lastClr="FFFFFF">
                  <a:lumMod val="75000"/>
                </a:sysClr>
              </a:solidFill>
            </a:ln>
          </c:spPr>
          <c:marker>
            <c:symbol val="plus"/>
            <c:size val="6"/>
            <c:spPr>
              <a:noFill/>
              <a:ln>
                <a:solidFill>
                  <a:sysClr val="windowText" lastClr="000000"/>
                </a:solidFill>
              </a:ln>
            </c:spPr>
          </c:marker>
          <c:cat>
            <c:numRef>
              <c:f>Sheet1!$A$2:$A$20</c:f>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f>Sheet1!$H$2:$H$20</c:f>
              <c:numCache>
                <c:formatCode>General</c:formatCode>
                <c:ptCount val="19"/>
                <c:pt idx="0">
                  <c:v>66</c:v>
                </c:pt>
                <c:pt idx="1">
                  <c:v>60.3</c:v>
                </c:pt>
                <c:pt idx="2">
                  <c:v>62.2</c:v>
                </c:pt>
                <c:pt idx="3">
                  <c:v>64</c:v>
                </c:pt>
                <c:pt idx="4">
                  <c:v>51.3</c:v>
                </c:pt>
                <c:pt idx="5">
                  <c:v>63.5</c:v>
                </c:pt>
                <c:pt idx="7">
                  <c:v>52.5</c:v>
                </c:pt>
                <c:pt idx="8">
                  <c:v>73</c:v>
                </c:pt>
                <c:pt idx="9">
                  <c:v>68.5</c:v>
                </c:pt>
                <c:pt idx="10">
                  <c:v>74.400000000000006</c:v>
                </c:pt>
                <c:pt idx="11">
                  <c:v>69.5</c:v>
                </c:pt>
                <c:pt idx="12">
                  <c:v>75.7</c:v>
                </c:pt>
                <c:pt idx="13">
                  <c:v>70.2</c:v>
                </c:pt>
                <c:pt idx="14">
                  <c:v>57.3</c:v>
                </c:pt>
                <c:pt idx="15">
                  <c:v>60.2</c:v>
                </c:pt>
                <c:pt idx="16">
                  <c:v>64</c:v>
                </c:pt>
                <c:pt idx="17">
                  <c:v>66.3</c:v>
                </c:pt>
                <c:pt idx="18">
                  <c:v>62.4</c:v>
                </c:pt>
              </c:numCache>
            </c:numRef>
          </c:val>
          <c:smooth val="0"/>
          <c:extLst>
            <c:ext xmlns:c16="http://schemas.microsoft.com/office/drawing/2014/chart" uri="{C3380CC4-5D6E-409C-BE32-E72D297353CC}">
              <c16:uniqueId val="{00000006-B561-4E31-885A-44E4DC9B9B10}"/>
            </c:ext>
          </c:extLst>
        </c:ser>
        <c:dLbls>
          <c:showLegendKey val="0"/>
          <c:showVal val="0"/>
          <c:showCatName val="0"/>
          <c:showSerName val="0"/>
          <c:showPercent val="0"/>
          <c:showBubbleSize val="0"/>
        </c:dLbls>
        <c:marker val="1"/>
        <c:smooth val="0"/>
        <c:axId val="123682176"/>
        <c:axId val="158010752"/>
      </c:lineChart>
      <c:catAx>
        <c:axId val="123682176"/>
        <c:scaling>
          <c:orientation val="minMax"/>
        </c:scaling>
        <c:delete val="0"/>
        <c:axPos val="b"/>
        <c:numFmt formatCode="General" sourceLinked="1"/>
        <c:majorTickMark val="out"/>
        <c:minorTickMark val="none"/>
        <c:tickLblPos val="nextTo"/>
        <c:txPr>
          <a:bodyPr rot="-2400000"/>
          <a:lstStyle/>
          <a:p>
            <a:pPr>
              <a:defRPr/>
            </a:pPr>
            <a:endParaRPr lang="en-US"/>
          </a:p>
        </c:txPr>
        <c:crossAx val="158010752"/>
        <c:crosses val="autoZero"/>
        <c:auto val="1"/>
        <c:lblAlgn val="ctr"/>
        <c:lblOffset val="100"/>
        <c:noMultiLvlLbl val="0"/>
      </c:catAx>
      <c:valAx>
        <c:axId val="158010752"/>
        <c:scaling>
          <c:orientation val="minMax"/>
          <c:max val="100"/>
          <c:min val="50"/>
        </c:scaling>
        <c:delete val="0"/>
        <c:axPos val="l"/>
        <c:majorGridlines/>
        <c:title>
          <c:tx>
            <c:rich>
              <a:bodyPr rot="-5400000" vert="horz"/>
              <a:lstStyle/>
              <a:p>
                <a:pPr>
                  <a:defRPr/>
                </a:pPr>
                <a:r>
                  <a:rPr lang="en-US" dirty="0"/>
                  <a:t>Percent</a:t>
                </a:r>
              </a:p>
            </c:rich>
          </c:tx>
          <c:layout>
            <c:manualLayout>
              <c:xMode val="edge"/>
              <c:yMode val="edge"/>
              <c:x val="5.5328327014678722E-3"/>
              <c:y val="0.46392728169617098"/>
            </c:manualLayout>
          </c:layout>
          <c:overlay val="0"/>
        </c:title>
        <c:numFmt formatCode="#,##0" sourceLinked="0"/>
        <c:majorTickMark val="out"/>
        <c:minorTickMark val="none"/>
        <c:tickLblPos val="nextTo"/>
        <c:crossAx val="123682176"/>
        <c:crosses val="autoZero"/>
        <c:crossBetween val="between"/>
        <c:majorUnit val="10"/>
      </c:valAx>
    </c:plotArea>
    <c:legend>
      <c:legendPos val="t"/>
      <c:layout>
        <c:manualLayout>
          <c:xMode val="edge"/>
          <c:yMode val="edge"/>
          <c:x val="4.314772753959654E-3"/>
          <c:y val="1.6876956645479578E-2"/>
          <c:w val="0.99568527491755854"/>
          <c:h val="0.17996643082658145"/>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04491105278507"/>
          <c:y val="0.10776090488688914"/>
          <c:w val="0.89292687372411783"/>
          <c:h val="0.79117454068241466"/>
        </c:manualLayout>
      </c:layout>
      <c:barChart>
        <c:barDir val="col"/>
        <c:grouping val="clustered"/>
        <c:varyColors val="0"/>
        <c:ser>
          <c:idx val="0"/>
          <c:order val="0"/>
          <c:tx>
            <c:strRef>
              <c:f>Sheet1!$B$1</c:f>
              <c:strCache>
                <c:ptCount val="1"/>
                <c:pt idx="0">
                  <c:v>2019</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8E85-49C1-A14D-56A4F0983088}"/>
              </c:ext>
            </c:extLst>
          </c:dPt>
          <c:dPt>
            <c:idx val="1"/>
            <c:invertIfNegative val="0"/>
            <c:bubble3D val="0"/>
            <c:extLst>
              <c:ext xmlns:c16="http://schemas.microsoft.com/office/drawing/2014/chart" uri="{C3380CC4-5D6E-409C-BE32-E72D297353CC}">
                <c16:uniqueId val="{00000001-8E85-49C1-A14D-56A4F0983088}"/>
              </c:ext>
            </c:extLst>
          </c:dPt>
          <c:cat>
            <c:strRef>
              <c:f>Sheet1!$A$2:$A$5</c:f>
              <c:strCache>
                <c:ptCount val="4"/>
                <c:pt idx="0">
                  <c:v>Total</c:v>
                </c:pt>
                <c:pt idx="1">
                  <c:v>Hispanic</c:v>
                </c:pt>
                <c:pt idx="2">
                  <c:v>Non-Hispanic Black</c:v>
                </c:pt>
                <c:pt idx="3">
                  <c:v>Non-Hispanic White</c:v>
                </c:pt>
              </c:strCache>
            </c:strRef>
          </c:cat>
          <c:val>
            <c:numRef>
              <c:f>Sheet1!$B$2:$B$5</c:f>
              <c:numCache>
                <c:formatCode>General</c:formatCode>
                <c:ptCount val="4"/>
                <c:pt idx="0">
                  <c:v>65.2</c:v>
                </c:pt>
                <c:pt idx="1">
                  <c:v>60</c:v>
                </c:pt>
                <c:pt idx="2">
                  <c:v>67.3</c:v>
                </c:pt>
                <c:pt idx="3">
                  <c:v>66.3</c:v>
                </c:pt>
              </c:numCache>
            </c:numRef>
          </c:val>
          <c:extLst>
            <c:ext xmlns:c16="http://schemas.microsoft.com/office/drawing/2014/chart" uri="{C3380CC4-5D6E-409C-BE32-E72D297353CC}">
              <c16:uniqueId val="{00000002-8E85-49C1-A14D-56A4F0983088}"/>
            </c:ext>
          </c:extLst>
        </c:ser>
        <c:ser>
          <c:idx val="1"/>
          <c:order val="1"/>
          <c:tx>
            <c:strRef>
              <c:f>Sheet1!$C$1</c:f>
              <c:strCache>
                <c:ptCount val="1"/>
                <c:pt idx="0">
                  <c:v>2020</c:v>
                </c:pt>
              </c:strCache>
            </c:strRef>
          </c:tx>
          <c:spPr>
            <a:solidFill>
              <a:srgbClr val="FFC72C"/>
            </a:solidFill>
          </c:spPr>
          <c:invertIfNegative val="0"/>
          <c:cat>
            <c:strRef>
              <c:f>Sheet1!$A$2:$A$5</c:f>
              <c:strCache>
                <c:ptCount val="4"/>
                <c:pt idx="0">
                  <c:v>Total</c:v>
                </c:pt>
                <c:pt idx="1">
                  <c:v>Hispanic</c:v>
                </c:pt>
                <c:pt idx="2">
                  <c:v>Non-Hispanic Black</c:v>
                </c:pt>
                <c:pt idx="3">
                  <c:v>Non-Hispanic White</c:v>
                </c:pt>
              </c:strCache>
            </c:strRef>
          </c:cat>
          <c:val>
            <c:numRef>
              <c:f>Sheet1!$C$2:$C$5</c:f>
              <c:numCache>
                <c:formatCode>General</c:formatCode>
                <c:ptCount val="4"/>
                <c:pt idx="0">
                  <c:v>59</c:v>
                </c:pt>
                <c:pt idx="1">
                  <c:v>49.6</c:v>
                </c:pt>
                <c:pt idx="2">
                  <c:v>55.7</c:v>
                </c:pt>
                <c:pt idx="3">
                  <c:v>63.2</c:v>
                </c:pt>
              </c:numCache>
            </c:numRef>
          </c:val>
          <c:extLst>
            <c:ext xmlns:c16="http://schemas.microsoft.com/office/drawing/2014/chart" uri="{C3380CC4-5D6E-409C-BE32-E72D297353CC}">
              <c16:uniqueId val="{00000003-8E85-49C1-A14D-56A4F0983088}"/>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0"/>
          <a:lstStyle/>
          <a:p>
            <a:pPr>
              <a:defRPr/>
            </a:pPr>
            <a:endParaRPr lang="en-US"/>
          </a:p>
        </c:txPr>
        <c:crossAx val="155089920"/>
        <c:crosses val="autoZero"/>
        <c:auto val="1"/>
        <c:lblAlgn val="ctr"/>
        <c:lblOffset val="100"/>
        <c:noMultiLvlLbl val="0"/>
      </c:catAx>
      <c:valAx>
        <c:axId val="155089920"/>
        <c:scaling>
          <c:orientation val="minMax"/>
          <c:max val="100"/>
          <c:min val="0"/>
        </c:scaling>
        <c:delete val="0"/>
        <c:axPos val="l"/>
        <c:majorGridlines/>
        <c:title>
          <c:tx>
            <c:rich>
              <a:bodyPr rot="-5400000" vert="horz"/>
              <a:lstStyle/>
              <a:p>
                <a:pPr>
                  <a:defRPr/>
                </a:pPr>
                <a:r>
                  <a:rPr lang="en-US" dirty="0"/>
                  <a:t>Percent</a:t>
                </a:r>
              </a:p>
            </c:rich>
          </c:tx>
          <c:layout>
            <c:manualLayout>
              <c:xMode val="edge"/>
              <c:yMode val="edge"/>
              <c:x val="5.0450811704092543E-3"/>
              <c:y val="0.40534898415475845"/>
            </c:manualLayout>
          </c:layout>
          <c:overlay val="0"/>
        </c:title>
        <c:numFmt formatCode="0" sourceLinked="0"/>
        <c:majorTickMark val="out"/>
        <c:minorTickMark val="none"/>
        <c:tickLblPos val="nextTo"/>
        <c:crossAx val="155088384"/>
        <c:crosses val="autoZero"/>
        <c:crossBetween val="between"/>
        <c:majorUnit val="10"/>
      </c:valAx>
    </c:plotArea>
    <c:legend>
      <c:legendPos val="t"/>
      <c:layout>
        <c:manualLayout>
          <c:xMode val="edge"/>
          <c:yMode val="edge"/>
          <c:x val="0"/>
          <c:y val="8.6805555555555559E-3"/>
          <c:w val="0.99551803620701262"/>
          <c:h val="8.0224034495688046E-2"/>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424482250754021"/>
          <c:y val="0.24354442396828055"/>
          <c:w val="0.89338947214931463"/>
          <c:h val="0.67066440498129232"/>
        </c:manualLayout>
      </c:layout>
      <c:lineChart>
        <c:grouping val="standard"/>
        <c:varyColors val="0"/>
        <c:ser>
          <c:idx val="3"/>
          <c:order val="0"/>
          <c:tx>
            <c:strRef>
              <c:f>Sheet1!$B$1</c:f>
              <c:strCache>
                <c:ptCount val="1"/>
                <c:pt idx="0">
                  <c:v>Total</c:v>
                </c:pt>
              </c:strCache>
            </c:strRef>
          </c:tx>
          <c:spPr>
            <a:ln w="25400">
              <a:solidFill>
                <a:sysClr val="windowText" lastClr="000000"/>
              </a:solidFill>
            </a:ln>
          </c:spPr>
          <c:marker>
            <c:symbol val="circle"/>
            <c:size val="7"/>
            <c:spPr>
              <a:solidFill>
                <a:sysClr val="windowText" lastClr="000000"/>
              </a:solidFill>
              <a:ln>
                <a:noFill/>
              </a:ln>
            </c:spPr>
          </c:marker>
          <c:cat>
            <c:numRef>
              <c:f>Sheet1!$A$2:$A$14</c:f>
              <c:numCache>
                <c:formatCode>General</c:formatCode>
                <c:ptCount val="13"/>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numCache>
            </c:numRef>
          </c:cat>
          <c:val>
            <c:numRef>
              <c:f>Sheet1!$B$2:$B$14</c:f>
              <c:numCache>
                <c:formatCode>General</c:formatCode>
                <c:ptCount val="13"/>
                <c:pt idx="0">
                  <c:v>58.2</c:v>
                </c:pt>
                <c:pt idx="1">
                  <c:v>56.3</c:v>
                </c:pt>
                <c:pt idx="2">
                  <c:v>62</c:v>
                </c:pt>
                <c:pt idx="3">
                  <c:v>60.8</c:v>
                </c:pt>
                <c:pt idx="4">
                  <c:v>61.9</c:v>
                </c:pt>
                <c:pt idx="5">
                  <c:v>60.7</c:v>
                </c:pt>
                <c:pt idx="6">
                  <c:v>59.2</c:v>
                </c:pt>
                <c:pt idx="7">
                  <c:v>61.3</c:v>
                </c:pt>
                <c:pt idx="8">
                  <c:v>60.6</c:v>
                </c:pt>
                <c:pt idx="9">
                  <c:v>60.4</c:v>
                </c:pt>
                <c:pt idx="10">
                  <c:v>62.8</c:v>
                </c:pt>
                <c:pt idx="11">
                  <c:v>63.3</c:v>
                </c:pt>
                <c:pt idx="12">
                  <c:v>64.8</c:v>
                </c:pt>
              </c:numCache>
            </c:numRef>
          </c:val>
          <c:smooth val="0"/>
          <c:extLst>
            <c:ext xmlns:c16="http://schemas.microsoft.com/office/drawing/2014/chart" uri="{C3380CC4-5D6E-409C-BE32-E72D297353CC}">
              <c16:uniqueId val="{00000000-12F7-422F-9A37-182FBBD13DE7}"/>
            </c:ext>
          </c:extLst>
        </c:ser>
        <c:ser>
          <c:idx val="0"/>
          <c:order val="1"/>
          <c:tx>
            <c:strRef>
              <c:f>Sheet1!$C$1</c:f>
              <c:strCache>
                <c:ptCount val="1"/>
                <c:pt idx="0">
                  <c:v>Large Central Metro</c:v>
                </c:pt>
              </c:strCache>
            </c:strRef>
          </c:tx>
          <c:spPr>
            <a:ln>
              <a:solidFill>
                <a:srgbClr val="005EB8"/>
              </a:solidFill>
            </a:ln>
          </c:spPr>
          <c:marker>
            <c:symbol val="square"/>
            <c:size val="7"/>
            <c:spPr>
              <a:solidFill>
                <a:srgbClr val="005EB8"/>
              </a:solidFill>
              <a:ln>
                <a:noFill/>
              </a:ln>
            </c:spPr>
          </c:marker>
          <c:cat>
            <c:numRef>
              <c:f>Sheet1!$A$2:$A$14</c:f>
              <c:numCache>
                <c:formatCode>General</c:formatCode>
                <c:ptCount val="13"/>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numCache>
            </c:numRef>
          </c:cat>
          <c:val>
            <c:numRef>
              <c:f>Sheet1!$C$2:$C$14</c:f>
              <c:numCache>
                <c:formatCode>General</c:formatCode>
                <c:ptCount val="13"/>
                <c:pt idx="0">
                  <c:v>58.9</c:v>
                </c:pt>
                <c:pt idx="1">
                  <c:v>56.1</c:v>
                </c:pt>
                <c:pt idx="2">
                  <c:v>63.7</c:v>
                </c:pt>
                <c:pt idx="3">
                  <c:v>59.3</c:v>
                </c:pt>
                <c:pt idx="4">
                  <c:v>61.7</c:v>
                </c:pt>
                <c:pt idx="5">
                  <c:v>60.7</c:v>
                </c:pt>
                <c:pt idx="6">
                  <c:v>58.3</c:v>
                </c:pt>
                <c:pt idx="7">
                  <c:v>62.2</c:v>
                </c:pt>
                <c:pt idx="8">
                  <c:v>61.3</c:v>
                </c:pt>
                <c:pt idx="9">
                  <c:v>65</c:v>
                </c:pt>
                <c:pt idx="10">
                  <c:v>62.8</c:v>
                </c:pt>
                <c:pt idx="11">
                  <c:v>70.2</c:v>
                </c:pt>
                <c:pt idx="12">
                  <c:v>65.599999999999994</c:v>
                </c:pt>
              </c:numCache>
            </c:numRef>
          </c:val>
          <c:smooth val="0"/>
          <c:extLst>
            <c:ext xmlns:c16="http://schemas.microsoft.com/office/drawing/2014/chart" uri="{C3380CC4-5D6E-409C-BE32-E72D297353CC}">
              <c16:uniqueId val="{00000001-12F7-422F-9A37-182FBBD13DE7}"/>
            </c:ext>
          </c:extLst>
        </c:ser>
        <c:ser>
          <c:idx val="1"/>
          <c:order val="2"/>
          <c:tx>
            <c:strRef>
              <c:f>Sheet1!$D$1</c:f>
              <c:strCache>
                <c:ptCount val="1"/>
                <c:pt idx="0">
                  <c:v>Large Fringe Metro</c:v>
                </c:pt>
              </c:strCache>
            </c:strRef>
          </c:tx>
          <c:spPr>
            <a:ln>
              <a:solidFill>
                <a:srgbClr val="671E75"/>
              </a:solidFill>
            </a:ln>
          </c:spPr>
          <c:marker>
            <c:symbol val="triangle"/>
            <c:size val="8"/>
            <c:spPr>
              <a:solidFill>
                <a:srgbClr val="671E75"/>
              </a:solidFill>
              <a:ln>
                <a:noFill/>
              </a:ln>
            </c:spPr>
          </c:marker>
          <c:cat>
            <c:numRef>
              <c:f>Sheet1!$A$2:$A$14</c:f>
              <c:numCache>
                <c:formatCode>General</c:formatCode>
                <c:ptCount val="13"/>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numCache>
            </c:numRef>
          </c:cat>
          <c:val>
            <c:numRef>
              <c:f>Sheet1!$D$2:$D$14</c:f>
              <c:numCache>
                <c:formatCode>General</c:formatCode>
                <c:ptCount val="13"/>
                <c:pt idx="0">
                  <c:v>60.3</c:v>
                </c:pt>
                <c:pt idx="1">
                  <c:v>60.4</c:v>
                </c:pt>
                <c:pt idx="2">
                  <c:v>62.3</c:v>
                </c:pt>
                <c:pt idx="3">
                  <c:v>60.5</c:v>
                </c:pt>
                <c:pt idx="4">
                  <c:v>64</c:v>
                </c:pt>
                <c:pt idx="5">
                  <c:v>61.6</c:v>
                </c:pt>
                <c:pt idx="6">
                  <c:v>61.4</c:v>
                </c:pt>
                <c:pt idx="7">
                  <c:v>58.9</c:v>
                </c:pt>
                <c:pt idx="8">
                  <c:v>58.4</c:v>
                </c:pt>
                <c:pt idx="9">
                  <c:v>62.6</c:v>
                </c:pt>
                <c:pt idx="10">
                  <c:v>64.8</c:v>
                </c:pt>
                <c:pt idx="11">
                  <c:v>57.3</c:v>
                </c:pt>
                <c:pt idx="12">
                  <c:v>69.400000000000006</c:v>
                </c:pt>
              </c:numCache>
            </c:numRef>
          </c:val>
          <c:smooth val="0"/>
          <c:extLst>
            <c:ext xmlns:c16="http://schemas.microsoft.com/office/drawing/2014/chart" uri="{C3380CC4-5D6E-409C-BE32-E72D297353CC}">
              <c16:uniqueId val="{00000002-12F7-422F-9A37-182FBBD13DE7}"/>
            </c:ext>
          </c:extLst>
        </c:ser>
        <c:ser>
          <c:idx val="2"/>
          <c:order val="3"/>
          <c:tx>
            <c:strRef>
              <c:f>Sheet1!$E$1</c:f>
              <c:strCache>
                <c:ptCount val="1"/>
                <c:pt idx="0">
                  <c:v>Medium Metro</c:v>
                </c:pt>
              </c:strCache>
            </c:strRef>
          </c:tx>
          <c:spPr>
            <a:ln>
              <a:solidFill>
                <a:srgbClr val="FFC72C"/>
              </a:solidFill>
            </a:ln>
          </c:spPr>
          <c:marker>
            <c:symbol val="diamond"/>
            <c:size val="9"/>
            <c:spPr>
              <a:solidFill>
                <a:srgbClr val="FFC72C"/>
              </a:solidFill>
              <a:ln>
                <a:noFill/>
              </a:ln>
            </c:spPr>
          </c:marker>
          <c:cat>
            <c:numRef>
              <c:f>Sheet1!$A$2:$A$14</c:f>
              <c:numCache>
                <c:formatCode>General</c:formatCode>
                <c:ptCount val="13"/>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numCache>
            </c:numRef>
          </c:cat>
          <c:val>
            <c:numRef>
              <c:f>Sheet1!$E$2:$E$14</c:f>
              <c:numCache>
                <c:formatCode>General</c:formatCode>
                <c:ptCount val="13"/>
                <c:pt idx="0">
                  <c:v>57</c:v>
                </c:pt>
                <c:pt idx="1">
                  <c:v>51.8</c:v>
                </c:pt>
                <c:pt idx="2">
                  <c:v>58.6</c:v>
                </c:pt>
                <c:pt idx="3">
                  <c:v>63.3</c:v>
                </c:pt>
                <c:pt idx="4">
                  <c:v>61.4</c:v>
                </c:pt>
                <c:pt idx="5">
                  <c:v>61.8</c:v>
                </c:pt>
                <c:pt idx="6">
                  <c:v>55.2</c:v>
                </c:pt>
                <c:pt idx="7">
                  <c:v>65.400000000000006</c:v>
                </c:pt>
                <c:pt idx="8">
                  <c:v>60.3</c:v>
                </c:pt>
                <c:pt idx="9">
                  <c:v>60.7</c:v>
                </c:pt>
                <c:pt idx="10">
                  <c:v>65.3</c:v>
                </c:pt>
                <c:pt idx="11">
                  <c:v>64.2</c:v>
                </c:pt>
                <c:pt idx="12">
                  <c:v>58.2</c:v>
                </c:pt>
              </c:numCache>
            </c:numRef>
          </c:val>
          <c:smooth val="0"/>
          <c:extLst>
            <c:ext xmlns:c16="http://schemas.microsoft.com/office/drawing/2014/chart" uri="{C3380CC4-5D6E-409C-BE32-E72D297353CC}">
              <c16:uniqueId val="{00000003-12F7-422F-9A37-182FBBD13DE7}"/>
            </c:ext>
          </c:extLst>
        </c:ser>
        <c:ser>
          <c:idx val="4"/>
          <c:order val="4"/>
          <c:tx>
            <c:strRef>
              <c:f>Sheet1!$F$1</c:f>
              <c:strCache>
                <c:ptCount val="1"/>
                <c:pt idx="0">
                  <c:v> Small Metro</c:v>
                </c:pt>
              </c:strCache>
            </c:strRef>
          </c:tx>
          <c:spPr>
            <a:ln w="25400">
              <a:solidFill>
                <a:srgbClr val="70AD47">
                  <a:lumMod val="75000"/>
                </a:srgbClr>
              </a:solidFill>
            </a:ln>
          </c:spPr>
          <c:marker>
            <c:symbol val="star"/>
            <c:size val="7"/>
            <c:spPr>
              <a:noFill/>
              <a:ln>
                <a:solidFill>
                  <a:srgbClr val="548235"/>
                </a:solidFill>
              </a:ln>
            </c:spPr>
          </c:marker>
          <c:cat>
            <c:numRef>
              <c:f>Sheet1!$A$2:$A$14</c:f>
              <c:numCache>
                <c:formatCode>General</c:formatCode>
                <c:ptCount val="13"/>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numCache>
            </c:numRef>
          </c:cat>
          <c:val>
            <c:numRef>
              <c:f>Sheet1!$F$2:$F$10</c:f>
              <c:numCache>
                <c:formatCode>General</c:formatCode>
                <c:ptCount val="9"/>
                <c:pt idx="0">
                  <c:v>55.5</c:v>
                </c:pt>
                <c:pt idx="1">
                  <c:v>54.1</c:v>
                </c:pt>
                <c:pt idx="2">
                  <c:v>60.5</c:v>
                </c:pt>
                <c:pt idx="3">
                  <c:v>61.2</c:v>
                </c:pt>
                <c:pt idx="4">
                  <c:v>67.900000000000006</c:v>
                </c:pt>
                <c:pt idx="5">
                  <c:v>63.4</c:v>
                </c:pt>
                <c:pt idx="6">
                  <c:v>59.7</c:v>
                </c:pt>
                <c:pt idx="7">
                  <c:v>60.9</c:v>
                </c:pt>
                <c:pt idx="8">
                  <c:v>61.9</c:v>
                </c:pt>
              </c:numCache>
            </c:numRef>
          </c:val>
          <c:smooth val="0"/>
          <c:extLst>
            <c:ext xmlns:c16="http://schemas.microsoft.com/office/drawing/2014/chart" uri="{C3380CC4-5D6E-409C-BE32-E72D297353CC}">
              <c16:uniqueId val="{00000004-12F7-422F-9A37-182FBBD13DE7}"/>
            </c:ext>
          </c:extLst>
        </c:ser>
        <c:ser>
          <c:idx val="5"/>
          <c:order val="5"/>
          <c:tx>
            <c:strRef>
              <c:f>Sheet1!$G$1</c:f>
              <c:strCache>
                <c:ptCount val="1"/>
                <c:pt idx="0">
                  <c:v>Micropolitan</c:v>
                </c:pt>
              </c:strCache>
            </c:strRef>
          </c:tx>
          <c:spPr>
            <a:ln>
              <a:solidFill>
                <a:srgbClr val="ED7D31">
                  <a:lumMod val="75000"/>
                </a:srgbClr>
              </a:solidFill>
            </a:ln>
          </c:spPr>
          <c:marker>
            <c:symbol val="x"/>
            <c:size val="7"/>
            <c:spPr>
              <a:noFill/>
            </c:spPr>
          </c:marker>
          <c:cat>
            <c:numRef>
              <c:f>Sheet1!$A$2:$A$14</c:f>
              <c:numCache>
                <c:formatCode>General</c:formatCode>
                <c:ptCount val="13"/>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numCache>
            </c:numRef>
          </c:cat>
          <c:val>
            <c:numRef>
              <c:f>Sheet1!$G$2:$G$14</c:f>
              <c:numCache>
                <c:formatCode>General</c:formatCode>
                <c:ptCount val="13"/>
                <c:pt idx="0">
                  <c:v>53.3</c:v>
                </c:pt>
                <c:pt idx="1">
                  <c:v>59.2</c:v>
                </c:pt>
                <c:pt idx="2">
                  <c:v>65</c:v>
                </c:pt>
                <c:pt idx="3">
                  <c:v>59.1</c:v>
                </c:pt>
                <c:pt idx="4">
                  <c:v>56.3</c:v>
                </c:pt>
                <c:pt idx="5">
                  <c:v>51.3</c:v>
                </c:pt>
                <c:pt idx="6">
                  <c:v>63.7</c:v>
                </c:pt>
                <c:pt idx="7">
                  <c:v>59.7</c:v>
                </c:pt>
                <c:pt idx="8">
                  <c:v>66.900000000000006</c:v>
                </c:pt>
                <c:pt idx="9">
                  <c:v>60.9</c:v>
                </c:pt>
                <c:pt idx="10">
                  <c:v>62.9</c:v>
                </c:pt>
                <c:pt idx="11">
                  <c:v>55.7</c:v>
                </c:pt>
                <c:pt idx="12">
                  <c:v>69.900000000000006</c:v>
                </c:pt>
              </c:numCache>
            </c:numRef>
          </c:val>
          <c:smooth val="0"/>
          <c:extLst>
            <c:ext xmlns:c16="http://schemas.microsoft.com/office/drawing/2014/chart" uri="{C3380CC4-5D6E-409C-BE32-E72D297353CC}">
              <c16:uniqueId val="{00000005-12F7-422F-9A37-182FBBD13DE7}"/>
            </c:ext>
          </c:extLst>
        </c:ser>
        <c:ser>
          <c:idx val="6"/>
          <c:order val="6"/>
          <c:tx>
            <c:strRef>
              <c:f>Sheet1!$H$1</c:f>
              <c:strCache>
                <c:ptCount val="1"/>
                <c:pt idx="0">
                  <c:v>Noncore</c:v>
                </c:pt>
              </c:strCache>
            </c:strRef>
          </c:tx>
          <c:spPr>
            <a:ln w="19050">
              <a:solidFill>
                <a:sysClr val="window" lastClr="FFFFFF">
                  <a:lumMod val="75000"/>
                </a:sysClr>
              </a:solidFill>
            </a:ln>
          </c:spPr>
          <c:marker>
            <c:symbol val="plus"/>
            <c:size val="6"/>
            <c:spPr>
              <a:noFill/>
              <a:ln>
                <a:solidFill>
                  <a:sysClr val="windowText" lastClr="000000"/>
                </a:solidFill>
              </a:ln>
            </c:spPr>
          </c:marker>
          <c:cat>
            <c:numRef>
              <c:f>Sheet1!$A$2:$A$14</c:f>
              <c:numCache>
                <c:formatCode>General</c:formatCode>
                <c:ptCount val="13"/>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numCache>
            </c:numRef>
          </c:cat>
          <c:val>
            <c:numRef>
              <c:f>Sheet1!$H$2:$H$14</c:f>
              <c:numCache>
                <c:formatCode>General</c:formatCode>
                <c:ptCount val="13"/>
                <c:pt idx="1">
                  <c:v>50.8</c:v>
                </c:pt>
                <c:pt idx="2">
                  <c:v>61.2</c:v>
                </c:pt>
                <c:pt idx="3">
                  <c:v>62</c:v>
                </c:pt>
                <c:pt idx="4">
                  <c:v>56.8</c:v>
                </c:pt>
                <c:pt idx="5">
                  <c:v>63</c:v>
                </c:pt>
                <c:pt idx="6">
                  <c:v>62</c:v>
                </c:pt>
                <c:pt idx="7">
                  <c:v>58.3</c:v>
                </c:pt>
                <c:pt idx="8">
                  <c:v>55.1</c:v>
                </c:pt>
                <c:pt idx="9">
                  <c:v>50.2</c:v>
                </c:pt>
                <c:pt idx="10">
                  <c:v>56.6</c:v>
                </c:pt>
                <c:pt idx="11">
                  <c:v>67.900000000000006</c:v>
                </c:pt>
                <c:pt idx="12">
                  <c:v>67.599999999999994</c:v>
                </c:pt>
              </c:numCache>
            </c:numRef>
          </c:val>
          <c:smooth val="0"/>
          <c:extLst>
            <c:ext xmlns:c16="http://schemas.microsoft.com/office/drawing/2014/chart" uri="{C3380CC4-5D6E-409C-BE32-E72D297353CC}">
              <c16:uniqueId val="{00000006-12F7-422F-9A37-182FBBD13DE7}"/>
            </c:ext>
          </c:extLst>
        </c:ser>
        <c:dLbls>
          <c:showLegendKey val="0"/>
          <c:showVal val="0"/>
          <c:showCatName val="0"/>
          <c:showSerName val="0"/>
          <c:showPercent val="0"/>
          <c:showBubbleSize val="0"/>
        </c:dLbls>
        <c:marker val="1"/>
        <c:smooth val="0"/>
        <c:axId val="123682176"/>
        <c:axId val="158010752"/>
      </c:lineChart>
      <c:catAx>
        <c:axId val="123682176"/>
        <c:scaling>
          <c:orientation val="minMax"/>
        </c:scaling>
        <c:delete val="0"/>
        <c:axPos val="b"/>
        <c:numFmt formatCode="General" sourceLinked="1"/>
        <c:majorTickMark val="out"/>
        <c:minorTickMark val="none"/>
        <c:tickLblPos val="nextTo"/>
        <c:txPr>
          <a:bodyPr rot="0"/>
          <a:lstStyle/>
          <a:p>
            <a:pPr>
              <a:defRPr/>
            </a:pPr>
            <a:endParaRPr lang="en-US"/>
          </a:p>
        </c:txPr>
        <c:crossAx val="158010752"/>
        <c:crosses val="autoZero"/>
        <c:auto val="1"/>
        <c:lblAlgn val="ctr"/>
        <c:lblOffset val="100"/>
        <c:noMultiLvlLbl val="0"/>
      </c:catAx>
      <c:valAx>
        <c:axId val="158010752"/>
        <c:scaling>
          <c:orientation val="minMax"/>
          <c:max val="75"/>
          <c:min val="25"/>
        </c:scaling>
        <c:delete val="0"/>
        <c:axPos val="l"/>
        <c:majorGridlines/>
        <c:title>
          <c:tx>
            <c:rich>
              <a:bodyPr rot="-5400000" vert="horz"/>
              <a:lstStyle/>
              <a:p>
                <a:pPr>
                  <a:defRPr/>
                </a:pPr>
                <a:r>
                  <a:rPr lang="en-US"/>
                  <a:t>Percent</a:t>
                </a:r>
              </a:p>
            </c:rich>
          </c:tx>
          <c:layout>
            <c:manualLayout>
              <c:xMode val="edge"/>
              <c:yMode val="edge"/>
              <c:x val="5.5328327014678722E-3"/>
              <c:y val="0.48081057686938067"/>
            </c:manualLayout>
          </c:layout>
          <c:overlay val="0"/>
        </c:title>
        <c:numFmt formatCode="#,##0" sourceLinked="0"/>
        <c:majorTickMark val="out"/>
        <c:minorTickMark val="none"/>
        <c:tickLblPos val="nextTo"/>
        <c:crossAx val="123682176"/>
        <c:crosses val="autoZero"/>
        <c:crossBetween val="between"/>
        <c:majorUnit val="10"/>
      </c:valAx>
    </c:plotArea>
    <c:legend>
      <c:legendPos val="t"/>
      <c:layout>
        <c:manualLayout>
          <c:xMode val="edge"/>
          <c:yMode val="edge"/>
          <c:x val="4.314772753959654E-3"/>
          <c:y val="1.6876956645479578E-2"/>
          <c:w val="0.99568527491755854"/>
          <c:h val="0.17601333742856612"/>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387880334402644"/>
          <c:y val="0.11569741282339706"/>
          <c:w val="0.88886920384951895"/>
          <c:h val="0.78323803274590675"/>
        </c:manualLayout>
      </c:layout>
      <c:barChart>
        <c:barDir val="col"/>
        <c:grouping val="clustered"/>
        <c:varyColors val="0"/>
        <c:ser>
          <c:idx val="0"/>
          <c:order val="0"/>
          <c:tx>
            <c:strRef>
              <c:f>Sheet1!$B$1</c:f>
              <c:strCache>
                <c:ptCount val="1"/>
                <c:pt idx="0">
                  <c:v>2019</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E8B3-4500-8CB0-6475F2F58ECB}"/>
              </c:ext>
            </c:extLst>
          </c:dPt>
          <c:dPt>
            <c:idx val="1"/>
            <c:invertIfNegative val="0"/>
            <c:bubble3D val="0"/>
            <c:extLst>
              <c:ext xmlns:c16="http://schemas.microsoft.com/office/drawing/2014/chart" uri="{C3380CC4-5D6E-409C-BE32-E72D297353CC}">
                <c16:uniqueId val="{00000001-E8B3-4500-8CB0-6475F2F58ECB}"/>
              </c:ext>
            </c:extLst>
          </c:dPt>
          <c:cat>
            <c:strRef>
              <c:f>Sheet1!$A$2:$A$5</c:f>
              <c:strCache>
                <c:ptCount val="4"/>
                <c:pt idx="0">
                  <c:v>Total</c:v>
                </c:pt>
                <c:pt idx="1">
                  <c:v>Hispanic</c:v>
                </c:pt>
                <c:pt idx="2">
                  <c:v>Non-Hispanic Black</c:v>
                </c:pt>
                <c:pt idx="3">
                  <c:v>Non-Hispanic White</c:v>
                </c:pt>
              </c:strCache>
            </c:strRef>
          </c:cat>
          <c:val>
            <c:numRef>
              <c:f>Sheet1!$B$2:$B$5</c:f>
              <c:numCache>
                <c:formatCode>General</c:formatCode>
                <c:ptCount val="4"/>
                <c:pt idx="0">
                  <c:v>63.3</c:v>
                </c:pt>
                <c:pt idx="1">
                  <c:v>61.8</c:v>
                </c:pt>
                <c:pt idx="2">
                  <c:v>55.3</c:v>
                </c:pt>
                <c:pt idx="3">
                  <c:v>65.2</c:v>
                </c:pt>
              </c:numCache>
            </c:numRef>
          </c:val>
          <c:extLst>
            <c:ext xmlns:c16="http://schemas.microsoft.com/office/drawing/2014/chart" uri="{C3380CC4-5D6E-409C-BE32-E72D297353CC}">
              <c16:uniqueId val="{00000002-E8B3-4500-8CB0-6475F2F58ECB}"/>
            </c:ext>
          </c:extLst>
        </c:ser>
        <c:ser>
          <c:idx val="1"/>
          <c:order val="1"/>
          <c:tx>
            <c:strRef>
              <c:f>Sheet1!$C$1</c:f>
              <c:strCache>
                <c:ptCount val="1"/>
                <c:pt idx="0">
                  <c:v>2020</c:v>
                </c:pt>
              </c:strCache>
            </c:strRef>
          </c:tx>
          <c:spPr>
            <a:solidFill>
              <a:srgbClr val="FFC72C"/>
            </a:solidFill>
          </c:spPr>
          <c:invertIfNegative val="0"/>
          <c:cat>
            <c:strRef>
              <c:f>Sheet1!$A$2:$A$5</c:f>
              <c:strCache>
                <c:ptCount val="4"/>
                <c:pt idx="0">
                  <c:v>Total</c:v>
                </c:pt>
                <c:pt idx="1">
                  <c:v>Hispanic</c:v>
                </c:pt>
                <c:pt idx="2">
                  <c:v>Non-Hispanic Black</c:v>
                </c:pt>
                <c:pt idx="3">
                  <c:v>Non-Hispanic White</c:v>
                </c:pt>
              </c:strCache>
            </c:strRef>
          </c:cat>
          <c:val>
            <c:numRef>
              <c:f>Sheet1!$C$2:$C$5</c:f>
              <c:numCache>
                <c:formatCode>General</c:formatCode>
                <c:ptCount val="4"/>
                <c:pt idx="0">
                  <c:v>64.8</c:v>
                </c:pt>
                <c:pt idx="1">
                  <c:v>57.3</c:v>
                </c:pt>
                <c:pt idx="2">
                  <c:v>56.2</c:v>
                </c:pt>
                <c:pt idx="3">
                  <c:v>69.3</c:v>
                </c:pt>
              </c:numCache>
            </c:numRef>
          </c:val>
          <c:extLst>
            <c:ext xmlns:c16="http://schemas.microsoft.com/office/drawing/2014/chart" uri="{C3380CC4-5D6E-409C-BE32-E72D297353CC}">
              <c16:uniqueId val="{00000003-E8B3-4500-8CB0-6475F2F58ECB}"/>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0"/>
          <a:lstStyle/>
          <a:p>
            <a:pPr>
              <a:defRPr/>
            </a:pPr>
            <a:endParaRPr lang="en-US"/>
          </a:p>
        </c:txPr>
        <c:crossAx val="155089920"/>
        <c:crosses val="autoZero"/>
        <c:auto val="1"/>
        <c:lblAlgn val="ctr"/>
        <c:lblOffset val="100"/>
        <c:noMultiLvlLbl val="0"/>
      </c:catAx>
      <c:valAx>
        <c:axId val="155089920"/>
        <c:scaling>
          <c:orientation val="minMax"/>
          <c:max val="100"/>
          <c:min val="0"/>
        </c:scaling>
        <c:delete val="0"/>
        <c:axPos val="l"/>
        <c:majorGridlines/>
        <c:title>
          <c:tx>
            <c:rich>
              <a:bodyPr rot="-5400000" vert="horz"/>
              <a:lstStyle/>
              <a:p>
                <a:pPr>
                  <a:defRPr/>
                </a:pPr>
                <a:r>
                  <a:rPr lang="en-US"/>
                  <a:t>Percent</a:t>
                </a:r>
              </a:p>
            </c:rich>
          </c:tx>
          <c:layout>
            <c:manualLayout>
              <c:xMode val="edge"/>
              <c:yMode val="edge"/>
              <c:x val="4.6296296296296294E-3"/>
              <c:y val="0.40426047438514628"/>
            </c:manualLayout>
          </c:layout>
          <c:overlay val="0"/>
        </c:title>
        <c:numFmt formatCode="0" sourceLinked="0"/>
        <c:majorTickMark val="out"/>
        <c:minorTickMark val="none"/>
        <c:tickLblPos val="nextTo"/>
        <c:crossAx val="155088384"/>
        <c:crosses val="autoZero"/>
        <c:crossBetween val="between"/>
        <c:majorUnit val="10"/>
      </c:valAx>
    </c:plotArea>
    <c:legend>
      <c:legendPos val="t"/>
      <c:layout>
        <c:manualLayout>
          <c:xMode val="edge"/>
          <c:yMode val="edge"/>
          <c:x val="0"/>
          <c:y val="1.1767036064936327E-2"/>
          <c:w val="0.99551803620701262"/>
          <c:h val="7.2287526559180096E-2"/>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648159364694795"/>
          <c:y val="9.9328453083989507E-2"/>
          <c:w val="0.88294081028332994"/>
          <c:h val="0.62136628754738998"/>
        </c:manualLayout>
      </c:layout>
      <c:barChart>
        <c:barDir val="col"/>
        <c:grouping val="clustered"/>
        <c:varyColors val="0"/>
        <c:ser>
          <c:idx val="0"/>
          <c:order val="0"/>
          <c:tx>
            <c:strRef>
              <c:f>Sheet1!$B$1</c:f>
              <c:strCache>
                <c:ptCount val="1"/>
                <c:pt idx="0">
                  <c:v>2019</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189D-42BC-A9B2-D5BD8DBB49B7}"/>
              </c:ext>
            </c:extLst>
          </c:dPt>
          <c:dPt>
            <c:idx val="1"/>
            <c:invertIfNegative val="0"/>
            <c:bubble3D val="0"/>
            <c:extLst>
              <c:ext xmlns:c16="http://schemas.microsoft.com/office/drawing/2014/chart" uri="{C3380CC4-5D6E-409C-BE32-E72D297353CC}">
                <c16:uniqueId val="{00000001-189D-42BC-A9B2-D5BD8DBB49B7}"/>
              </c:ext>
            </c:extLst>
          </c:dPt>
          <c:cat>
            <c:strRef>
              <c:f>Sheet1!$A$2:$A$7</c:f>
              <c:strCache>
                <c:ptCount val="6"/>
                <c:pt idx="0">
                  <c:v>Total</c:v>
                </c:pt>
                <c:pt idx="1">
                  <c:v>Hispanic</c:v>
                </c:pt>
                <c:pt idx="2">
                  <c:v>NH-Asian</c:v>
                </c:pt>
                <c:pt idx="3">
                  <c:v>NH-Black</c:v>
                </c:pt>
                <c:pt idx="4">
                  <c:v>NH-White </c:v>
                </c:pt>
                <c:pt idx="5">
                  <c:v>NH-Multiracial</c:v>
                </c:pt>
              </c:strCache>
            </c:strRef>
          </c:cat>
          <c:val>
            <c:numRef>
              <c:f>Sheet1!$B$2:$B$7</c:f>
              <c:numCache>
                <c:formatCode>General</c:formatCode>
                <c:ptCount val="6"/>
                <c:pt idx="0">
                  <c:v>76.2</c:v>
                </c:pt>
                <c:pt idx="1">
                  <c:v>78.2</c:v>
                </c:pt>
                <c:pt idx="2">
                  <c:v>72.400000000000006</c:v>
                </c:pt>
                <c:pt idx="3">
                  <c:v>78.7</c:v>
                </c:pt>
                <c:pt idx="4">
                  <c:v>75.900000000000006</c:v>
                </c:pt>
                <c:pt idx="5">
                  <c:v>73.7</c:v>
                </c:pt>
              </c:numCache>
            </c:numRef>
          </c:val>
          <c:extLst>
            <c:ext xmlns:c16="http://schemas.microsoft.com/office/drawing/2014/chart" uri="{C3380CC4-5D6E-409C-BE32-E72D297353CC}">
              <c16:uniqueId val="{00000002-189D-42BC-A9B2-D5BD8DBB49B7}"/>
            </c:ext>
          </c:extLst>
        </c:ser>
        <c:ser>
          <c:idx val="1"/>
          <c:order val="1"/>
          <c:tx>
            <c:strRef>
              <c:f>Sheet1!$C$1</c:f>
              <c:strCache>
                <c:ptCount val="1"/>
                <c:pt idx="0">
                  <c:v>2021</c:v>
                </c:pt>
              </c:strCache>
            </c:strRef>
          </c:tx>
          <c:spPr>
            <a:solidFill>
              <a:srgbClr val="FFC72C"/>
            </a:solidFill>
          </c:spPr>
          <c:invertIfNegative val="0"/>
          <c:cat>
            <c:strRef>
              <c:f>Sheet1!$A$2:$A$7</c:f>
              <c:strCache>
                <c:ptCount val="6"/>
                <c:pt idx="0">
                  <c:v>Total</c:v>
                </c:pt>
                <c:pt idx="1">
                  <c:v>Hispanic</c:v>
                </c:pt>
                <c:pt idx="2">
                  <c:v>NH-Asian</c:v>
                </c:pt>
                <c:pt idx="3">
                  <c:v>NH-Black</c:v>
                </c:pt>
                <c:pt idx="4">
                  <c:v>NH-White </c:v>
                </c:pt>
                <c:pt idx="5">
                  <c:v>NH-Multiracial</c:v>
                </c:pt>
              </c:strCache>
            </c:strRef>
          </c:cat>
          <c:val>
            <c:numRef>
              <c:f>Sheet1!$C$2:$C$7</c:f>
              <c:numCache>
                <c:formatCode>General</c:formatCode>
                <c:ptCount val="6"/>
                <c:pt idx="0">
                  <c:v>75.599999999999994</c:v>
                </c:pt>
                <c:pt idx="1">
                  <c:v>73.8</c:v>
                </c:pt>
                <c:pt idx="2">
                  <c:v>66.3</c:v>
                </c:pt>
                <c:pt idx="3">
                  <c:v>81.5</c:v>
                </c:pt>
                <c:pt idx="4">
                  <c:v>76.099999999999994</c:v>
                </c:pt>
                <c:pt idx="5">
                  <c:v>64.2</c:v>
                </c:pt>
              </c:numCache>
            </c:numRef>
          </c:val>
          <c:extLst>
            <c:ext xmlns:c16="http://schemas.microsoft.com/office/drawing/2014/chart" uri="{C3380CC4-5D6E-409C-BE32-E72D297353CC}">
              <c16:uniqueId val="{00000003-189D-42BC-A9B2-D5BD8DBB49B7}"/>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900000"/>
          <a:lstStyle/>
          <a:p>
            <a:pPr>
              <a:defRPr/>
            </a:pPr>
            <a:endParaRPr lang="en-US"/>
          </a:p>
        </c:txPr>
        <c:crossAx val="155089920"/>
        <c:crosses val="autoZero"/>
        <c:auto val="1"/>
        <c:lblAlgn val="ctr"/>
        <c:lblOffset val="100"/>
        <c:noMultiLvlLbl val="0"/>
      </c:catAx>
      <c:valAx>
        <c:axId val="155089920"/>
        <c:scaling>
          <c:orientation val="minMax"/>
          <c:max val="100"/>
          <c:min val="50"/>
        </c:scaling>
        <c:delete val="0"/>
        <c:axPos val="l"/>
        <c:majorGridlines/>
        <c:title>
          <c:tx>
            <c:rich>
              <a:bodyPr rot="-5400000" vert="horz"/>
              <a:lstStyle/>
              <a:p>
                <a:pPr>
                  <a:defRPr/>
                </a:pPr>
                <a:r>
                  <a:rPr lang="en-US"/>
                  <a:t>Percent</a:t>
                </a:r>
              </a:p>
            </c:rich>
          </c:tx>
          <c:layout>
            <c:manualLayout>
              <c:xMode val="edge"/>
              <c:yMode val="edge"/>
              <c:x val="4.6296296296296294E-3"/>
              <c:y val="0.29623578302712161"/>
            </c:manualLayout>
          </c:layout>
          <c:overlay val="0"/>
        </c:title>
        <c:numFmt formatCode="0" sourceLinked="0"/>
        <c:majorTickMark val="out"/>
        <c:minorTickMark val="none"/>
        <c:tickLblPos val="nextTo"/>
        <c:crossAx val="155088384"/>
        <c:crosses val="autoZero"/>
        <c:crossBetween val="between"/>
        <c:majorUnit val="10"/>
      </c:valAx>
    </c:plotArea>
    <c:legend>
      <c:legendPos val="t"/>
      <c:layout>
        <c:manualLayout>
          <c:xMode val="edge"/>
          <c:yMode val="edge"/>
          <c:x val="4.4821057524059493E-3"/>
          <c:y val="0"/>
          <c:w val="0.99551803620701262"/>
          <c:h val="8.9524551618547693E-2"/>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45058550373511"/>
          <c:y val="0.10366873086176728"/>
          <c:w val="0.8922390470421967"/>
          <c:h val="0.56826990376202979"/>
        </c:manualLayout>
      </c:layout>
      <c:barChart>
        <c:barDir val="col"/>
        <c:grouping val="clustered"/>
        <c:varyColors val="0"/>
        <c:ser>
          <c:idx val="0"/>
          <c:order val="0"/>
          <c:tx>
            <c:strRef>
              <c:f>Sheet1!$B$1</c:f>
              <c:strCache>
                <c:ptCount val="1"/>
                <c:pt idx="0">
                  <c:v>2019</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E1F4-4F86-B422-5994EE518F58}"/>
              </c:ext>
            </c:extLst>
          </c:dPt>
          <c:dPt>
            <c:idx val="1"/>
            <c:invertIfNegative val="0"/>
            <c:bubble3D val="0"/>
            <c:extLst>
              <c:ext xmlns:c16="http://schemas.microsoft.com/office/drawing/2014/chart" uri="{C3380CC4-5D6E-409C-BE32-E72D297353CC}">
                <c16:uniqueId val="{00000001-E1F4-4F86-B422-5994EE518F58}"/>
              </c:ext>
            </c:extLst>
          </c:dPt>
          <c:cat>
            <c:strRef>
              <c:f>Sheet1!$A$2:$A$7</c:f>
              <c:strCache>
                <c:ptCount val="6"/>
                <c:pt idx="0">
                  <c:v>Large Central Metro</c:v>
                </c:pt>
                <c:pt idx="1">
                  <c:v>Large Fringe Metro</c:v>
                </c:pt>
                <c:pt idx="2">
                  <c:v>Medium Metro</c:v>
                </c:pt>
                <c:pt idx="3">
                  <c:v>Small Metro</c:v>
                </c:pt>
                <c:pt idx="4">
                  <c:v>Micropolitan</c:v>
                </c:pt>
                <c:pt idx="5">
                  <c:v>Noncore</c:v>
                </c:pt>
              </c:strCache>
            </c:strRef>
          </c:cat>
          <c:val>
            <c:numRef>
              <c:f>Sheet1!$B$2:$B$7</c:f>
              <c:numCache>
                <c:formatCode>General</c:formatCode>
                <c:ptCount val="6"/>
                <c:pt idx="0">
                  <c:v>77.3</c:v>
                </c:pt>
                <c:pt idx="1">
                  <c:v>78.5</c:v>
                </c:pt>
                <c:pt idx="2">
                  <c:v>76.7</c:v>
                </c:pt>
                <c:pt idx="3">
                  <c:v>76.099999999999994</c:v>
                </c:pt>
                <c:pt idx="4">
                  <c:v>72.3</c:v>
                </c:pt>
                <c:pt idx="5">
                  <c:v>67.599999999999994</c:v>
                </c:pt>
              </c:numCache>
            </c:numRef>
          </c:val>
          <c:extLst>
            <c:ext xmlns:c16="http://schemas.microsoft.com/office/drawing/2014/chart" uri="{C3380CC4-5D6E-409C-BE32-E72D297353CC}">
              <c16:uniqueId val="{00000002-E1F4-4F86-B422-5994EE518F58}"/>
            </c:ext>
          </c:extLst>
        </c:ser>
        <c:ser>
          <c:idx val="1"/>
          <c:order val="1"/>
          <c:tx>
            <c:strRef>
              <c:f>Sheet1!$C$1</c:f>
              <c:strCache>
                <c:ptCount val="1"/>
                <c:pt idx="0">
                  <c:v>2021</c:v>
                </c:pt>
              </c:strCache>
            </c:strRef>
          </c:tx>
          <c:spPr>
            <a:solidFill>
              <a:srgbClr val="FFC72C"/>
            </a:solidFill>
          </c:spPr>
          <c:invertIfNegative val="0"/>
          <c:cat>
            <c:strRef>
              <c:f>Sheet1!$A$2:$A$7</c:f>
              <c:strCache>
                <c:ptCount val="6"/>
                <c:pt idx="0">
                  <c:v>Large Central Metro</c:v>
                </c:pt>
                <c:pt idx="1">
                  <c:v>Large Fringe Metro</c:v>
                </c:pt>
                <c:pt idx="2">
                  <c:v>Medium Metro</c:v>
                </c:pt>
                <c:pt idx="3">
                  <c:v>Small Metro</c:v>
                </c:pt>
                <c:pt idx="4">
                  <c:v>Micropolitan</c:v>
                </c:pt>
                <c:pt idx="5">
                  <c:v>Noncore</c:v>
                </c:pt>
              </c:strCache>
            </c:strRef>
          </c:cat>
          <c:val>
            <c:numRef>
              <c:f>Sheet1!$C$2:$C$7</c:f>
              <c:numCache>
                <c:formatCode>General</c:formatCode>
                <c:ptCount val="6"/>
                <c:pt idx="0">
                  <c:v>75.5</c:v>
                </c:pt>
                <c:pt idx="1">
                  <c:v>77.3</c:v>
                </c:pt>
                <c:pt idx="2">
                  <c:v>76.599999999999994</c:v>
                </c:pt>
                <c:pt idx="3">
                  <c:v>75.400000000000006</c:v>
                </c:pt>
                <c:pt idx="4">
                  <c:v>72.2</c:v>
                </c:pt>
                <c:pt idx="5">
                  <c:v>71.900000000000006</c:v>
                </c:pt>
              </c:numCache>
            </c:numRef>
          </c:val>
          <c:extLst>
            <c:ext xmlns:c16="http://schemas.microsoft.com/office/drawing/2014/chart" uri="{C3380CC4-5D6E-409C-BE32-E72D297353CC}">
              <c16:uniqueId val="{00000003-E1F4-4F86-B422-5994EE518F58}"/>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0"/>
          <a:lstStyle/>
          <a:p>
            <a:pPr>
              <a:defRPr/>
            </a:pPr>
            <a:endParaRPr lang="en-US"/>
          </a:p>
        </c:txPr>
        <c:crossAx val="155089920"/>
        <c:crosses val="autoZero"/>
        <c:auto val="1"/>
        <c:lblAlgn val="ctr"/>
        <c:lblOffset val="100"/>
        <c:noMultiLvlLbl val="0"/>
      </c:catAx>
      <c:valAx>
        <c:axId val="155089920"/>
        <c:scaling>
          <c:orientation val="minMax"/>
          <c:max val="100"/>
          <c:min val="50"/>
        </c:scaling>
        <c:delete val="0"/>
        <c:axPos val="l"/>
        <c:majorGridlines/>
        <c:title>
          <c:tx>
            <c:rich>
              <a:bodyPr rot="-5400000" vert="horz"/>
              <a:lstStyle/>
              <a:p>
                <a:pPr>
                  <a:defRPr/>
                </a:pPr>
                <a:r>
                  <a:rPr lang="en-US" dirty="0"/>
                  <a:t>Percent</a:t>
                </a:r>
              </a:p>
            </c:rich>
          </c:tx>
          <c:layout>
            <c:manualLayout>
              <c:xMode val="edge"/>
              <c:yMode val="edge"/>
              <c:x val="6.1728395061728392E-3"/>
              <c:y val="0.2262124526100904"/>
            </c:manualLayout>
          </c:layout>
          <c:overlay val="0"/>
        </c:title>
        <c:numFmt formatCode="0" sourceLinked="0"/>
        <c:majorTickMark val="out"/>
        <c:minorTickMark val="none"/>
        <c:tickLblPos val="nextTo"/>
        <c:crossAx val="155088384"/>
        <c:crosses val="autoZero"/>
        <c:crossBetween val="between"/>
        <c:majorUnit val="10"/>
      </c:valAx>
    </c:plotArea>
    <c:legend>
      <c:legendPos val="t"/>
      <c:layout>
        <c:manualLayout>
          <c:xMode val="edge"/>
          <c:yMode val="edge"/>
          <c:x val="0"/>
          <c:y val="8.6805555555555559E-3"/>
          <c:w val="0.99551803620701262"/>
          <c:h val="7.650371828521435E-2"/>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648159364694795"/>
          <c:y val="9.9328453083989507E-2"/>
          <c:w val="0.88294081028332994"/>
          <c:h val="0.64451443569553812"/>
        </c:manualLayout>
      </c:layout>
      <c:barChart>
        <c:barDir val="col"/>
        <c:grouping val="clustered"/>
        <c:varyColors val="0"/>
        <c:ser>
          <c:idx val="0"/>
          <c:order val="0"/>
          <c:tx>
            <c:strRef>
              <c:f>Sheet1!$B$1</c:f>
              <c:strCache>
                <c:ptCount val="1"/>
                <c:pt idx="0">
                  <c:v>2019</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189D-42BC-A9B2-D5BD8DBB49B7}"/>
              </c:ext>
            </c:extLst>
          </c:dPt>
          <c:dPt>
            <c:idx val="1"/>
            <c:invertIfNegative val="0"/>
            <c:bubble3D val="0"/>
            <c:extLst>
              <c:ext xmlns:c16="http://schemas.microsoft.com/office/drawing/2014/chart" uri="{C3380CC4-5D6E-409C-BE32-E72D297353CC}">
                <c16:uniqueId val="{00000001-189D-42BC-A9B2-D5BD8DBB49B7}"/>
              </c:ext>
            </c:extLst>
          </c:dPt>
          <c:cat>
            <c:strRef>
              <c:f>Sheet1!$A$2:$A$7</c:f>
              <c:strCache>
                <c:ptCount val="6"/>
                <c:pt idx="0">
                  <c:v>Total</c:v>
                </c:pt>
                <c:pt idx="1">
                  <c:v>Hispanic</c:v>
                </c:pt>
                <c:pt idx="2">
                  <c:v>NH-Asian</c:v>
                </c:pt>
                <c:pt idx="3">
                  <c:v>NH-Black</c:v>
                </c:pt>
                <c:pt idx="4">
                  <c:v>NH-White</c:v>
                </c:pt>
                <c:pt idx="5">
                  <c:v>NH-Multiracial</c:v>
                </c:pt>
              </c:strCache>
            </c:strRef>
          </c:cat>
          <c:val>
            <c:numRef>
              <c:f>Sheet1!$B$2:$B$7</c:f>
              <c:numCache>
                <c:formatCode>General</c:formatCode>
                <c:ptCount val="6"/>
                <c:pt idx="0">
                  <c:v>76.8</c:v>
                </c:pt>
                <c:pt idx="1">
                  <c:v>70.400000000000006</c:v>
                </c:pt>
                <c:pt idx="2">
                  <c:v>67.8</c:v>
                </c:pt>
                <c:pt idx="3">
                  <c:v>78.099999999999994</c:v>
                </c:pt>
                <c:pt idx="4">
                  <c:v>79.900000000000006</c:v>
                </c:pt>
                <c:pt idx="5">
                  <c:v>80.2</c:v>
                </c:pt>
              </c:numCache>
            </c:numRef>
          </c:val>
          <c:extLst>
            <c:ext xmlns:c16="http://schemas.microsoft.com/office/drawing/2014/chart" uri="{C3380CC4-5D6E-409C-BE32-E72D297353CC}">
              <c16:uniqueId val="{00000002-189D-42BC-A9B2-D5BD8DBB49B7}"/>
            </c:ext>
          </c:extLst>
        </c:ser>
        <c:ser>
          <c:idx val="1"/>
          <c:order val="1"/>
          <c:tx>
            <c:strRef>
              <c:f>Sheet1!$C$1</c:f>
              <c:strCache>
                <c:ptCount val="1"/>
                <c:pt idx="0">
                  <c:v>2021</c:v>
                </c:pt>
              </c:strCache>
            </c:strRef>
          </c:tx>
          <c:spPr>
            <a:solidFill>
              <a:srgbClr val="FFC72C"/>
            </a:solidFill>
          </c:spPr>
          <c:invertIfNegative val="0"/>
          <c:cat>
            <c:strRef>
              <c:f>Sheet1!$A$2:$A$7</c:f>
              <c:strCache>
                <c:ptCount val="6"/>
                <c:pt idx="0">
                  <c:v>Total</c:v>
                </c:pt>
                <c:pt idx="1">
                  <c:v>Hispanic</c:v>
                </c:pt>
                <c:pt idx="2">
                  <c:v>NH-Asian</c:v>
                </c:pt>
                <c:pt idx="3">
                  <c:v>NH-Black</c:v>
                </c:pt>
                <c:pt idx="4">
                  <c:v>NH-White</c:v>
                </c:pt>
                <c:pt idx="5">
                  <c:v>NH-Multiracial</c:v>
                </c:pt>
              </c:strCache>
            </c:strRef>
          </c:cat>
          <c:val>
            <c:numRef>
              <c:f>Sheet1!$C$2:$C$7</c:f>
              <c:numCache>
                <c:formatCode>General</c:formatCode>
                <c:ptCount val="6"/>
                <c:pt idx="0">
                  <c:v>75.5</c:v>
                </c:pt>
                <c:pt idx="1">
                  <c:v>69.099999999999994</c:v>
                </c:pt>
                <c:pt idx="2">
                  <c:v>63.9</c:v>
                </c:pt>
                <c:pt idx="3">
                  <c:v>74.400000000000006</c:v>
                </c:pt>
                <c:pt idx="4">
                  <c:v>79.900000000000006</c:v>
                </c:pt>
                <c:pt idx="5">
                  <c:v>77.2</c:v>
                </c:pt>
              </c:numCache>
            </c:numRef>
          </c:val>
          <c:extLst>
            <c:ext xmlns:c16="http://schemas.microsoft.com/office/drawing/2014/chart" uri="{C3380CC4-5D6E-409C-BE32-E72D297353CC}">
              <c16:uniqueId val="{00000003-189D-42BC-A9B2-D5BD8DBB49B7}"/>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840000"/>
          <a:lstStyle/>
          <a:p>
            <a:pPr>
              <a:defRPr/>
            </a:pPr>
            <a:endParaRPr lang="en-US"/>
          </a:p>
        </c:txPr>
        <c:crossAx val="155089920"/>
        <c:crosses val="autoZero"/>
        <c:auto val="1"/>
        <c:lblAlgn val="ctr"/>
        <c:lblOffset val="100"/>
        <c:noMultiLvlLbl val="0"/>
      </c:catAx>
      <c:valAx>
        <c:axId val="155089920"/>
        <c:scaling>
          <c:orientation val="minMax"/>
          <c:max val="100"/>
          <c:min val="50"/>
        </c:scaling>
        <c:delete val="0"/>
        <c:axPos val="l"/>
        <c:majorGridlines/>
        <c:title>
          <c:tx>
            <c:rich>
              <a:bodyPr rot="-5400000" vert="horz"/>
              <a:lstStyle/>
              <a:p>
                <a:pPr>
                  <a:defRPr/>
                </a:pPr>
                <a:r>
                  <a:rPr lang="en-US"/>
                  <a:t>Percent</a:t>
                </a:r>
              </a:p>
            </c:rich>
          </c:tx>
          <c:layout>
            <c:manualLayout>
              <c:xMode val="edge"/>
              <c:yMode val="edge"/>
              <c:x val="4.6296296296296294E-3"/>
              <c:y val="0.28697652376786237"/>
            </c:manualLayout>
          </c:layout>
          <c:overlay val="0"/>
        </c:title>
        <c:numFmt formatCode="0" sourceLinked="0"/>
        <c:majorTickMark val="out"/>
        <c:minorTickMark val="none"/>
        <c:tickLblPos val="nextTo"/>
        <c:crossAx val="155088384"/>
        <c:crosses val="autoZero"/>
        <c:crossBetween val="between"/>
        <c:majorUnit val="10"/>
      </c:valAx>
    </c:plotArea>
    <c:legend>
      <c:legendPos val="t"/>
      <c:layout>
        <c:manualLayout>
          <c:xMode val="edge"/>
          <c:yMode val="edge"/>
          <c:x val="4.4821057524059493E-3"/>
          <c:y val="0"/>
          <c:w val="0.99551803620701262"/>
          <c:h val="8.9524551618547693E-2"/>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6576822128003226E-2"/>
          <c:y val="0.12762434051804131"/>
          <c:w val="0.88519599980557984"/>
          <c:h val="0.70310319441777092"/>
        </c:manualLayout>
      </c:layout>
      <c:lineChart>
        <c:grouping val="standard"/>
        <c:varyColors val="0"/>
        <c:ser>
          <c:idx val="3"/>
          <c:order val="0"/>
          <c:tx>
            <c:strRef>
              <c:f>Sheet1!$B$1</c:f>
              <c:strCache>
                <c:ptCount val="1"/>
                <c:pt idx="0">
                  <c:v>United States</c:v>
                </c:pt>
              </c:strCache>
            </c:strRef>
          </c:tx>
          <c:spPr>
            <a:ln w="25400">
              <a:solidFill>
                <a:sysClr val="windowText" lastClr="000000"/>
              </a:solidFill>
            </a:ln>
          </c:spPr>
          <c:marker>
            <c:symbol val="circle"/>
            <c:size val="7"/>
            <c:spPr>
              <a:solidFill>
                <a:sysClr val="windowText" lastClr="000000"/>
              </a:solidFill>
              <a:ln>
                <a:noFill/>
              </a:ln>
            </c:spPr>
          </c:marker>
          <c:cat>
            <c:numRef>
              <c:f>Sheet1!$A$2:$A$43</c:f>
              <c:numCache>
                <c:formatCode>General</c:formatCode>
                <c:ptCount val="42"/>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numCache>
            </c:numRef>
          </c:cat>
          <c:val>
            <c:numRef>
              <c:f>Sheet1!$B$2:$B$43</c:f>
              <c:numCache>
                <c:formatCode>General</c:formatCode>
                <c:ptCount val="42"/>
                <c:pt idx="0">
                  <c:v>73.7</c:v>
                </c:pt>
                <c:pt idx="1">
                  <c:v>74.099999999999994</c:v>
                </c:pt>
                <c:pt idx="2">
                  <c:v>74.5</c:v>
                </c:pt>
                <c:pt idx="3">
                  <c:v>74.599999999999994</c:v>
                </c:pt>
                <c:pt idx="4">
                  <c:v>74.7</c:v>
                </c:pt>
                <c:pt idx="5">
                  <c:v>74.7</c:v>
                </c:pt>
                <c:pt idx="6">
                  <c:v>74.7</c:v>
                </c:pt>
                <c:pt idx="7">
                  <c:v>74.900000000000006</c:v>
                </c:pt>
                <c:pt idx="8">
                  <c:v>74.900000000000006</c:v>
                </c:pt>
                <c:pt idx="9">
                  <c:v>75.099999999999994</c:v>
                </c:pt>
                <c:pt idx="10">
                  <c:v>75.400000000000006</c:v>
                </c:pt>
                <c:pt idx="11">
                  <c:v>75.5</c:v>
                </c:pt>
                <c:pt idx="12">
                  <c:v>75.8</c:v>
                </c:pt>
                <c:pt idx="13">
                  <c:v>75.5</c:v>
                </c:pt>
                <c:pt idx="14">
                  <c:v>75.7</c:v>
                </c:pt>
                <c:pt idx="15">
                  <c:v>75.8</c:v>
                </c:pt>
                <c:pt idx="16">
                  <c:v>76.099999999999994</c:v>
                </c:pt>
                <c:pt idx="17">
                  <c:v>76.5</c:v>
                </c:pt>
                <c:pt idx="18">
                  <c:v>76.7</c:v>
                </c:pt>
                <c:pt idx="19">
                  <c:v>76.7</c:v>
                </c:pt>
                <c:pt idx="20">
                  <c:v>76.8</c:v>
                </c:pt>
                <c:pt idx="21">
                  <c:v>77</c:v>
                </c:pt>
                <c:pt idx="22">
                  <c:v>77</c:v>
                </c:pt>
                <c:pt idx="23">
                  <c:v>77.2</c:v>
                </c:pt>
                <c:pt idx="24">
                  <c:v>77.599999999999994</c:v>
                </c:pt>
                <c:pt idx="25">
                  <c:v>77.599999999999994</c:v>
                </c:pt>
                <c:pt idx="26">
                  <c:v>77.8</c:v>
                </c:pt>
                <c:pt idx="27">
                  <c:v>78.099999999999994</c:v>
                </c:pt>
                <c:pt idx="28">
                  <c:v>78.2</c:v>
                </c:pt>
                <c:pt idx="29">
                  <c:v>78.5</c:v>
                </c:pt>
                <c:pt idx="30">
                  <c:v>78.7</c:v>
                </c:pt>
                <c:pt idx="31">
                  <c:v>78.7</c:v>
                </c:pt>
                <c:pt idx="32">
                  <c:v>78.8</c:v>
                </c:pt>
                <c:pt idx="33">
                  <c:v>78.8</c:v>
                </c:pt>
                <c:pt idx="34">
                  <c:v>78.900000000000006</c:v>
                </c:pt>
                <c:pt idx="35">
                  <c:v>78.7</c:v>
                </c:pt>
                <c:pt idx="36">
                  <c:v>78.7</c:v>
                </c:pt>
                <c:pt idx="37">
                  <c:v>78.599999999999994</c:v>
                </c:pt>
                <c:pt idx="38">
                  <c:v>78.7</c:v>
                </c:pt>
                <c:pt idx="39">
                  <c:v>78.8</c:v>
                </c:pt>
                <c:pt idx="40">
                  <c:v>77</c:v>
                </c:pt>
                <c:pt idx="41">
                  <c:v>76.099999999999994</c:v>
                </c:pt>
              </c:numCache>
            </c:numRef>
          </c:val>
          <c:smooth val="0"/>
          <c:extLst>
            <c:ext xmlns:c16="http://schemas.microsoft.com/office/drawing/2014/chart" uri="{C3380CC4-5D6E-409C-BE32-E72D297353CC}">
              <c16:uniqueId val="{00000000-84BB-4668-9BE5-CF0419DEDC33}"/>
            </c:ext>
          </c:extLst>
        </c:ser>
        <c:ser>
          <c:idx val="0"/>
          <c:order val="1"/>
          <c:tx>
            <c:strRef>
              <c:f>Sheet1!$C$1</c:f>
              <c:strCache>
                <c:ptCount val="1"/>
                <c:pt idx="0">
                  <c:v>Comparable Country Average</c:v>
                </c:pt>
              </c:strCache>
            </c:strRef>
          </c:tx>
          <c:spPr>
            <a:ln>
              <a:solidFill>
                <a:srgbClr val="005EB8"/>
              </a:solidFill>
            </a:ln>
          </c:spPr>
          <c:marker>
            <c:symbol val="square"/>
            <c:size val="7"/>
            <c:spPr>
              <a:solidFill>
                <a:srgbClr val="005EB8"/>
              </a:solidFill>
              <a:ln>
                <a:noFill/>
              </a:ln>
            </c:spPr>
          </c:marker>
          <c:cat>
            <c:numRef>
              <c:f>Sheet1!$A$2:$A$43</c:f>
              <c:numCache>
                <c:formatCode>General</c:formatCode>
                <c:ptCount val="42"/>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numCache>
            </c:numRef>
          </c:cat>
          <c:val>
            <c:numRef>
              <c:f>Sheet1!$C$2:$C$43</c:f>
              <c:numCache>
                <c:formatCode>General</c:formatCode>
                <c:ptCount val="42"/>
                <c:pt idx="0">
                  <c:v>74.5</c:v>
                </c:pt>
                <c:pt idx="1">
                  <c:v>74.8</c:v>
                </c:pt>
                <c:pt idx="2">
                  <c:v>75.099999999999994</c:v>
                </c:pt>
                <c:pt idx="3">
                  <c:v>75.3</c:v>
                </c:pt>
                <c:pt idx="4">
                  <c:v>75.7</c:v>
                </c:pt>
                <c:pt idx="5">
                  <c:v>75.8</c:v>
                </c:pt>
                <c:pt idx="6">
                  <c:v>76</c:v>
                </c:pt>
                <c:pt idx="7">
                  <c:v>76.400000000000006</c:v>
                </c:pt>
                <c:pt idx="8">
                  <c:v>76.599999999999994</c:v>
                </c:pt>
                <c:pt idx="9">
                  <c:v>76.8</c:v>
                </c:pt>
                <c:pt idx="10">
                  <c:v>77.099999999999994</c:v>
                </c:pt>
                <c:pt idx="11">
                  <c:v>77.099999999999994</c:v>
                </c:pt>
                <c:pt idx="12">
                  <c:v>77.3</c:v>
                </c:pt>
                <c:pt idx="13">
                  <c:v>77.400000000000006</c:v>
                </c:pt>
                <c:pt idx="14">
                  <c:v>77.8</c:v>
                </c:pt>
                <c:pt idx="15">
                  <c:v>77.8</c:v>
                </c:pt>
                <c:pt idx="16">
                  <c:v>78.099999999999994</c:v>
                </c:pt>
                <c:pt idx="17">
                  <c:v>78.400000000000006</c:v>
                </c:pt>
                <c:pt idx="18">
                  <c:v>78.599999999999994</c:v>
                </c:pt>
                <c:pt idx="19">
                  <c:v>78.7</c:v>
                </c:pt>
                <c:pt idx="20">
                  <c:v>79</c:v>
                </c:pt>
                <c:pt idx="21">
                  <c:v>79.3</c:v>
                </c:pt>
                <c:pt idx="22">
                  <c:v>79.400000000000006</c:v>
                </c:pt>
                <c:pt idx="23">
                  <c:v>79.5</c:v>
                </c:pt>
                <c:pt idx="24">
                  <c:v>80.099999999999994</c:v>
                </c:pt>
                <c:pt idx="25">
                  <c:v>80.2</c:v>
                </c:pt>
                <c:pt idx="26">
                  <c:v>80.599999999999994</c:v>
                </c:pt>
                <c:pt idx="27">
                  <c:v>80.900000000000006</c:v>
                </c:pt>
                <c:pt idx="28">
                  <c:v>81</c:v>
                </c:pt>
                <c:pt idx="29">
                  <c:v>81.2</c:v>
                </c:pt>
                <c:pt idx="30">
                  <c:v>81.400000000000006</c:v>
                </c:pt>
                <c:pt idx="31">
                  <c:v>81.599999999999994</c:v>
                </c:pt>
                <c:pt idx="32">
                  <c:v>81.7</c:v>
                </c:pt>
                <c:pt idx="33">
                  <c:v>81.8</c:v>
                </c:pt>
                <c:pt idx="34">
                  <c:v>82.2</c:v>
                </c:pt>
                <c:pt idx="35">
                  <c:v>82</c:v>
                </c:pt>
                <c:pt idx="36">
                  <c:v>82.2</c:v>
                </c:pt>
                <c:pt idx="37">
                  <c:v>82.3</c:v>
                </c:pt>
                <c:pt idx="38">
                  <c:v>82.3</c:v>
                </c:pt>
                <c:pt idx="39">
                  <c:v>82.6</c:v>
                </c:pt>
                <c:pt idx="40">
                  <c:v>82.1</c:v>
                </c:pt>
                <c:pt idx="41">
                  <c:v>82.4</c:v>
                </c:pt>
              </c:numCache>
            </c:numRef>
          </c:val>
          <c:smooth val="0"/>
          <c:extLst>
            <c:ext xmlns:c16="http://schemas.microsoft.com/office/drawing/2014/chart" uri="{C3380CC4-5D6E-409C-BE32-E72D297353CC}">
              <c16:uniqueId val="{00000001-84BB-4668-9BE5-CF0419DEDC33}"/>
            </c:ext>
          </c:extLst>
        </c:ser>
        <c:dLbls>
          <c:showLegendKey val="0"/>
          <c:showVal val="0"/>
          <c:showCatName val="0"/>
          <c:showSerName val="0"/>
          <c:showPercent val="0"/>
          <c:showBubbleSize val="0"/>
        </c:dLbls>
        <c:marker val="1"/>
        <c:smooth val="0"/>
        <c:axId val="123682176"/>
        <c:axId val="158010752"/>
      </c:lineChart>
      <c:catAx>
        <c:axId val="123682176"/>
        <c:scaling>
          <c:orientation val="minMax"/>
        </c:scaling>
        <c:delete val="0"/>
        <c:axPos val="b"/>
        <c:numFmt formatCode="@" sourceLinked="0"/>
        <c:majorTickMark val="out"/>
        <c:minorTickMark val="none"/>
        <c:tickLblPos val="nextTo"/>
        <c:txPr>
          <a:bodyPr rot="-2700000" vert="horz"/>
          <a:lstStyle/>
          <a:p>
            <a:pPr>
              <a:defRPr/>
            </a:pPr>
            <a:endParaRPr lang="en-US"/>
          </a:p>
        </c:txPr>
        <c:crossAx val="158010752"/>
        <c:crosses val="autoZero"/>
        <c:auto val="0"/>
        <c:lblAlgn val="ctr"/>
        <c:lblOffset val="100"/>
        <c:noMultiLvlLbl val="0"/>
      </c:catAx>
      <c:valAx>
        <c:axId val="158010752"/>
        <c:scaling>
          <c:orientation val="minMax"/>
          <c:max val="84"/>
          <c:min val="72"/>
        </c:scaling>
        <c:delete val="0"/>
        <c:axPos val="l"/>
        <c:majorGridlines/>
        <c:title>
          <c:tx>
            <c:rich>
              <a:bodyPr rot="-5400000" vert="horz"/>
              <a:lstStyle/>
              <a:p>
                <a:pPr>
                  <a:defRPr/>
                </a:pPr>
                <a:r>
                  <a:rPr lang="en-US"/>
                  <a:t>Years</a:t>
                </a:r>
              </a:p>
            </c:rich>
          </c:tx>
          <c:layout>
            <c:manualLayout>
              <c:xMode val="edge"/>
              <c:yMode val="edge"/>
              <c:x val="2.4464129483814522E-3"/>
              <c:y val="0.4039674156584086"/>
            </c:manualLayout>
          </c:layout>
          <c:overlay val="0"/>
        </c:title>
        <c:numFmt formatCode="#,##0" sourceLinked="0"/>
        <c:majorTickMark val="out"/>
        <c:minorTickMark val="none"/>
        <c:tickLblPos val="nextTo"/>
        <c:crossAx val="123682176"/>
        <c:crosses val="autoZero"/>
        <c:crossBetween val="between"/>
        <c:majorUnit val="2"/>
      </c:valAx>
    </c:plotArea>
    <c:legend>
      <c:legendPos val="t"/>
      <c:layout>
        <c:manualLayout>
          <c:xMode val="edge"/>
          <c:yMode val="edge"/>
          <c:x val="4.314772753959654E-3"/>
          <c:y val="4.2087542087541195E-5"/>
          <c:w val="0.99568527491755854"/>
          <c:h val="0.10764369415944219"/>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45058550373511"/>
          <c:y val="0.10366873086176728"/>
          <c:w val="0.8922390470421967"/>
          <c:h val="0.56826990376202979"/>
        </c:manualLayout>
      </c:layout>
      <c:barChart>
        <c:barDir val="col"/>
        <c:grouping val="clustered"/>
        <c:varyColors val="0"/>
        <c:ser>
          <c:idx val="0"/>
          <c:order val="0"/>
          <c:tx>
            <c:strRef>
              <c:f>Sheet1!$B$1</c:f>
              <c:strCache>
                <c:ptCount val="1"/>
                <c:pt idx="0">
                  <c:v>2019</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E1F4-4F86-B422-5994EE518F58}"/>
              </c:ext>
            </c:extLst>
          </c:dPt>
          <c:dPt>
            <c:idx val="1"/>
            <c:invertIfNegative val="0"/>
            <c:bubble3D val="0"/>
            <c:extLst>
              <c:ext xmlns:c16="http://schemas.microsoft.com/office/drawing/2014/chart" uri="{C3380CC4-5D6E-409C-BE32-E72D297353CC}">
                <c16:uniqueId val="{00000001-E1F4-4F86-B422-5994EE518F58}"/>
              </c:ext>
            </c:extLst>
          </c:dPt>
          <c:cat>
            <c:strRef>
              <c:f>Sheet1!$A$2:$A$7</c:f>
              <c:strCache>
                <c:ptCount val="6"/>
                <c:pt idx="0">
                  <c:v>Large Central Metro</c:v>
                </c:pt>
                <c:pt idx="1">
                  <c:v>Large Fringe Metro</c:v>
                </c:pt>
                <c:pt idx="2">
                  <c:v>Medium Metro</c:v>
                </c:pt>
                <c:pt idx="3">
                  <c:v>Small Metro</c:v>
                </c:pt>
                <c:pt idx="4">
                  <c:v>Micropolitan</c:v>
                </c:pt>
                <c:pt idx="5">
                  <c:v>Noncore</c:v>
                </c:pt>
              </c:strCache>
            </c:strRef>
          </c:cat>
          <c:val>
            <c:numRef>
              <c:f>Sheet1!$B$2:$B$7</c:f>
              <c:numCache>
                <c:formatCode>General</c:formatCode>
                <c:ptCount val="6"/>
                <c:pt idx="0">
                  <c:v>77.5</c:v>
                </c:pt>
                <c:pt idx="1">
                  <c:v>78.900000000000006</c:v>
                </c:pt>
                <c:pt idx="2">
                  <c:v>75</c:v>
                </c:pt>
                <c:pt idx="3">
                  <c:v>77.400000000000006</c:v>
                </c:pt>
                <c:pt idx="4">
                  <c:v>76.8</c:v>
                </c:pt>
                <c:pt idx="5">
                  <c:v>66.8</c:v>
                </c:pt>
              </c:numCache>
            </c:numRef>
          </c:val>
          <c:extLst>
            <c:ext xmlns:c16="http://schemas.microsoft.com/office/drawing/2014/chart" uri="{C3380CC4-5D6E-409C-BE32-E72D297353CC}">
              <c16:uniqueId val="{00000002-E1F4-4F86-B422-5994EE518F58}"/>
            </c:ext>
          </c:extLst>
        </c:ser>
        <c:ser>
          <c:idx val="1"/>
          <c:order val="1"/>
          <c:tx>
            <c:strRef>
              <c:f>Sheet1!$C$1</c:f>
              <c:strCache>
                <c:ptCount val="1"/>
                <c:pt idx="0">
                  <c:v>2021</c:v>
                </c:pt>
              </c:strCache>
            </c:strRef>
          </c:tx>
          <c:spPr>
            <a:solidFill>
              <a:srgbClr val="FFC72C"/>
            </a:solidFill>
          </c:spPr>
          <c:invertIfNegative val="0"/>
          <c:cat>
            <c:strRef>
              <c:f>Sheet1!$A$2:$A$7</c:f>
              <c:strCache>
                <c:ptCount val="6"/>
                <c:pt idx="0">
                  <c:v>Large Central Metro</c:v>
                </c:pt>
                <c:pt idx="1">
                  <c:v>Large Fringe Metro</c:v>
                </c:pt>
                <c:pt idx="2">
                  <c:v>Medium Metro</c:v>
                </c:pt>
                <c:pt idx="3">
                  <c:v>Small Metro</c:v>
                </c:pt>
                <c:pt idx="4">
                  <c:v>Micropolitan</c:v>
                </c:pt>
                <c:pt idx="5">
                  <c:v>Noncore</c:v>
                </c:pt>
              </c:strCache>
            </c:strRef>
          </c:cat>
          <c:val>
            <c:numRef>
              <c:f>Sheet1!$C$2:$C$7</c:f>
              <c:numCache>
                <c:formatCode>General</c:formatCode>
                <c:ptCount val="6"/>
                <c:pt idx="0">
                  <c:v>73.7</c:v>
                </c:pt>
                <c:pt idx="1">
                  <c:v>78.5</c:v>
                </c:pt>
                <c:pt idx="2">
                  <c:v>77</c:v>
                </c:pt>
                <c:pt idx="3">
                  <c:v>74.8</c:v>
                </c:pt>
                <c:pt idx="4">
                  <c:v>71.8</c:v>
                </c:pt>
                <c:pt idx="5">
                  <c:v>73.900000000000006</c:v>
                </c:pt>
              </c:numCache>
            </c:numRef>
          </c:val>
          <c:extLst>
            <c:ext xmlns:c16="http://schemas.microsoft.com/office/drawing/2014/chart" uri="{C3380CC4-5D6E-409C-BE32-E72D297353CC}">
              <c16:uniqueId val="{00000003-E1F4-4F86-B422-5994EE518F58}"/>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0"/>
          <a:lstStyle/>
          <a:p>
            <a:pPr>
              <a:defRPr/>
            </a:pPr>
            <a:endParaRPr lang="en-US"/>
          </a:p>
        </c:txPr>
        <c:crossAx val="155089920"/>
        <c:crosses val="autoZero"/>
        <c:auto val="1"/>
        <c:lblAlgn val="ctr"/>
        <c:lblOffset val="100"/>
        <c:noMultiLvlLbl val="0"/>
      </c:catAx>
      <c:valAx>
        <c:axId val="155089920"/>
        <c:scaling>
          <c:orientation val="minMax"/>
          <c:max val="100"/>
          <c:min val="50"/>
        </c:scaling>
        <c:delete val="0"/>
        <c:axPos val="l"/>
        <c:majorGridlines/>
        <c:title>
          <c:tx>
            <c:rich>
              <a:bodyPr rot="-5400000" vert="horz"/>
              <a:lstStyle/>
              <a:p>
                <a:pPr>
                  <a:defRPr/>
                </a:pPr>
                <a:r>
                  <a:rPr lang="en-US" dirty="0"/>
                  <a:t>Percent</a:t>
                </a:r>
              </a:p>
            </c:rich>
          </c:tx>
          <c:layout>
            <c:manualLayout>
              <c:xMode val="edge"/>
              <c:yMode val="edge"/>
              <c:x val="6.1728395061728392E-3"/>
              <c:y val="0.2262124526100904"/>
            </c:manualLayout>
          </c:layout>
          <c:overlay val="0"/>
        </c:title>
        <c:numFmt formatCode="0" sourceLinked="0"/>
        <c:majorTickMark val="out"/>
        <c:minorTickMark val="none"/>
        <c:tickLblPos val="nextTo"/>
        <c:crossAx val="155088384"/>
        <c:crosses val="autoZero"/>
        <c:crossBetween val="between"/>
        <c:majorUnit val="10"/>
      </c:valAx>
    </c:plotArea>
    <c:legend>
      <c:legendPos val="t"/>
      <c:layout>
        <c:manualLayout>
          <c:xMode val="edge"/>
          <c:yMode val="edge"/>
          <c:x val="0"/>
          <c:y val="8.6805555555555559E-3"/>
          <c:w val="0.99551803620701262"/>
          <c:h val="7.650371828521435E-2"/>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648159364694795"/>
          <c:y val="9.9328453083989507E-2"/>
          <c:w val="0.88294081028332994"/>
          <c:h val="0.64451443569553812"/>
        </c:manualLayout>
      </c:layout>
      <c:barChart>
        <c:barDir val="col"/>
        <c:grouping val="clustered"/>
        <c:varyColors val="0"/>
        <c:ser>
          <c:idx val="0"/>
          <c:order val="0"/>
          <c:tx>
            <c:strRef>
              <c:f>Sheet1!$B$1</c:f>
              <c:strCache>
                <c:ptCount val="1"/>
                <c:pt idx="0">
                  <c:v>20212</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189D-42BC-A9B2-D5BD8DBB49B7}"/>
              </c:ext>
            </c:extLst>
          </c:dPt>
          <c:dPt>
            <c:idx val="1"/>
            <c:invertIfNegative val="0"/>
            <c:bubble3D val="0"/>
            <c:extLst>
              <c:ext xmlns:c16="http://schemas.microsoft.com/office/drawing/2014/chart" uri="{C3380CC4-5D6E-409C-BE32-E72D297353CC}">
                <c16:uniqueId val="{00000001-189D-42BC-A9B2-D5BD8DBB49B7}"/>
              </c:ext>
            </c:extLst>
          </c:dPt>
          <c:cat>
            <c:strRef>
              <c:f>Sheet1!$A$2:$A$8</c:f>
              <c:strCache>
                <c:ptCount val="7"/>
                <c:pt idx="0">
                  <c:v>Total</c:v>
                </c:pt>
                <c:pt idx="1">
                  <c:v>Hispanic</c:v>
                </c:pt>
                <c:pt idx="2">
                  <c:v>NH-AI/AN</c:v>
                </c:pt>
                <c:pt idx="3">
                  <c:v>NH-Asian</c:v>
                </c:pt>
                <c:pt idx="4">
                  <c:v>NH-Black</c:v>
                </c:pt>
                <c:pt idx="5">
                  <c:v>NH-White</c:v>
                </c:pt>
                <c:pt idx="6">
                  <c:v>NH-Multiracial</c:v>
                </c:pt>
              </c:strCache>
            </c:strRef>
          </c:cat>
          <c:val>
            <c:numRef>
              <c:f>Sheet1!$B$2:$B$8</c:f>
              <c:numCache>
                <c:formatCode>General</c:formatCode>
                <c:ptCount val="7"/>
                <c:pt idx="0">
                  <c:v>71.599999999999994</c:v>
                </c:pt>
                <c:pt idx="1">
                  <c:v>62.9</c:v>
                </c:pt>
                <c:pt idx="2">
                  <c:v>61.7</c:v>
                </c:pt>
                <c:pt idx="3">
                  <c:v>60.7</c:v>
                </c:pt>
                <c:pt idx="4">
                  <c:v>71.7</c:v>
                </c:pt>
                <c:pt idx="5">
                  <c:v>74.2</c:v>
                </c:pt>
                <c:pt idx="6">
                  <c:v>67.599999999999994</c:v>
                </c:pt>
              </c:numCache>
            </c:numRef>
          </c:val>
          <c:extLst>
            <c:ext xmlns:c16="http://schemas.microsoft.com/office/drawing/2014/chart" uri="{C3380CC4-5D6E-409C-BE32-E72D297353CC}">
              <c16:uniqueId val="{00000002-189D-42BC-A9B2-D5BD8DBB49B7}"/>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840000"/>
          <a:lstStyle/>
          <a:p>
            <a:pPr>
              <a:defRPr/>
            </a:pPr>
            <a:endParaRPr lang="en-US"/>
          </a:p>
        </c:txPr>
        <c:crossAx val="155089920"/>
        <c:crosses val="autoZero"/>
        <c:auto val="1"/>
        <c:lblAlgn val="ctr"/>
        <c:lblOffset val="100"/>
        <c:noMultiLvlLbl val="0"/>
      </c:catAx>
      <c:valAx>
        <c:axId val="155089920"/>
        <c:scaling>
          <c:orientation val="minMax"/>
          <c:max val="100"/>
          <c:min val="50"/>
        </c:scaling>
        <c:delete val="0"/>
        <c:axPos val="l"/>
        <c:majorGridlines/>
        <c:title>
          <c:tx>
            <c:rich>
              <a:bodyPr rot="-5400000" vert="horz"/>
              <a:lstStyle/>
              <a:p>
                <a:pPr>
                  <a:defRPr/>
                </a:pPr>
                <a:r>
                  <a:rPr lang="en-US"/>
                  <a:t>Percent</a:t>
                </a:r>
              </a:p>
            </c:rich>
          </c:tx>
          <c:layout>
            <c:manualLayout>
              <c:xMode val="edge"/>
              <c:yMode val="edge"/>
              <c:x val="4.6296296296296294E-3"/>
              <c:y val="0.28697652376786237"/>
            </c:manualLayout>
          </c:layout>
          <c:overlay val="0"/>
        </c:title>
        <c:numFmt formatCode="0" sourceLinked="0"/>
        <c:majorTickMark val="out"/>
        <c:minorTickMark val="none"/>
        <c:tickLblPos val="nextTo"/>
        <c:crossAx val="155088384"/>
        <c:crosses val="autoZero"/>
        <c:crossBetween val="between"/>
        <c:majorUnit val="10"/>
      </c:valAx>
    </c:plotArea>
    <c:legend>
      <c:legendPos val="t"/>
      <c:layout>
        <c:manualLayout>
          <c:xMode val="edge"/>
          <c:yMode val="edge"/>
          <c:x val="4.4821057524059493E-3"/>
          <c:y val="0"/>
          <c:w val="0.99551803620701262"/>
          <c:h val="8.9524551618547693E-2"/>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45058550373511"/>
          <c:y val="0.10366873086176728"/>
          <c:w val="0.8922390470421967"/>
          <c:h val="0.56826990376202979"/>
        </c:manualLayout>
      </c:layout>
      <c:barChart>
        <c:barDir val="col"/>
        <c:grouping val="clustered"/>
        <c:varyColors val="0"/>
        <c:ser>
          <c:idx val="0"/>
          <c:order val="0"/>
          <c:tx>
            <c:strRef>
              <c:f>Sheet1!$B$1</c:f>
              <c:strCache>
                <c:ptCount val="1"/>
                <c:pt idx="0">
                  <c:v>20212</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E1F4-4F86-B422-5994EE518F58}"/>
              </c:ext>
            </c:extLst>
          </c:dPt>
          <c:dPt>
            <c:idx val="1"/>
            <c:invertIfNegative val="0"/>
            <c:bubble3D val="0"/>
            <c:extLst>
              <c:ext xmlns:c16="http://schemas.microsoft.com/office/drawing/2014/chart" uri="{C3380CC4-5D6E-409C-BE32-E72D297353CC}">
                <c16:uniqueId val="{00000001-E1F4-4F86-B422-5994EE518F58}"/>
              </c:ext>
            </c:extLst>
          </c:dPt>
          <c:cat>
            <c:strRef>
              <c:f>Sheet1!$A$2:$A$7</c:f>
              <c:strCache>
                <c:ptCount val="6"/>
                <c:pt idx="0">
                  <c:v>Large Central Metro</c:v>
                </c:pt>
                <c:pt idx="1">
                  <c:v>Large Fringe Metro</c:v>
                </c:pt>
                <c:pt idx="2">
                  <c:v>Medium Metro</c:v>
                </c:pt>
                <c:pt idx="3">
                  <c:v>Small Metro</c:v>
                </c:pt>
                <c:pt idx="4">
                  <c:v>Micropolitan</c:v>
                </c:pt>
                <c:pt idx="5">
                  <c:v>Noncore</c:v>
                </c:pt>
              </c:strCache>
            </c:strRef>
          </c:cat>
          <c:val>
            <c:numRef>
              <c:f>Sheet1!$B$2:$B$7</c:f>
              <c:numCache>
                <c:formatCode>General</c:formatCode>
                <c:ptCount val="6"/>
                <c:pt idx="0">
                  <c:v>71.5</c:v>
                </c:pt>
                <c:pt idx="1">
                  <c:v>73.5</c:v>
                </c:pt>
                <c:pt idx="2">
                  <c:v>71.5</c:v>
                </c:pt>
                <c:pt idx="3">
                  <c:v>71.900000000000006</c:v>
                </c:pt>
                <c:pt idx="4">
                  <c:v>70.2</c:v>
                </c:pt>
                <c:pt idx="5">
                  <c:v>65.400000000000006</c:v>
                </c:pt>
              </c:numCache>
            </c:numRef>
          </c:val>
          <c:extLst>
            <c:ext xmlns:c16="http://schemas.microsoft.com/office/drawing/2014/chart" uri="{C3380CC4-5D6E-409C-BE32-E72D297353CC}">
              <c16:uniqueId val="{00000002-E1F4-4F86-B422-5994EE518F58}"/>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0"/>
          <a:lstStyle/>
          <a:p>
            <a:pPr>
              <a:defRPr/>
            </a:pPr>
            <a:endParaRPr lang="en-US"/>
          </a:p>
        </c:txPr>
        <c:crossAx val="155089920"/>
        <c:crosses val="autoZero"/>
        <c:auto val="1"/>
        <c:lblAlgn val="ctr"/>
        <c:lblOffset val="100"/>
        <c:noMultiLvlLbl val="0"/>
      </c:catAx>
      <c:valAx>
        <c:axId val="155089920"/>
        <c:scaling>
          <c:orientation val="minMax"/>
          <c:max val="100"/>
          <c:min val="50"/>
        </c:scaling>
        <c:delete val="0"/>
        <c:axPos val="l"/>
        <c:majorGridlines/>
        <c:title>
          <c:tx>
            <c:rich>
              <a:bodyPr rot="-5400000" vert="horz"/>
              <a:lstStyle/>
              <a:p>
                <a:pPr>
                  <a:defRPr/>
                </a:pPr>
                <a:r>
                  <a:rPr lang="en-US" dirty="0"/>
                  <a:t>Percent</a:t>
                </a:r>
              </a:p>
            </c:rich>
          </c:tx>
          <c:layout>
            <c:manualLayout>
              <c:xMode val="edge"/>
              <c:yMode val="edge"/>
              <c:x val="6.1728395061728392E-3"/>
              <c:y val="0.2262124526100904"/>
            </c:manualLayout>
          </c:layout>
          <c:overlay val="0"/>
        </c:title>
        <c:numFmt formatCode="0" sourceLinked="0"/>
        <c:majorTickMark val="out"/>
        <c:minorTickMark val="none"/>
        <c:tickLblPos val="nextTo"/>
        <c:crossAx val="155088384"/>
        <c:crosses val="autoZero"/>
        <c:crossBetween val="between"/>
        <c:majorUnit val="10"/>
      </c:valAx>
    </c:plotArea>
    <c:legend>
      <c:legendPos val="t"/>
      <c:layout>
        <c:manualLayout>
          <c:xMode val="edge"/>
          <c:yMode val="edge"/>
          <c:x val="0"/>
          <c:y val="8.6805555555555559E-3"/>
          <c:w val="0.99551803620701262"/>
          <c:h val="7.650371828521435E-2"/>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500117773739821"/>
          <c:y val="0.11500881725721784"/>
          <c:w val="0.87068885486536407"/>
          <c:h val="0.69721532770360228"/>
        </c:manualLayout>
      </c:layout>
      <c:lineChart>
        <c:grouping val="standard"/>
        <c:varyColors val="0"/>
        <c:ser>
          <c:idx val="3"/>
          <c:order val="0"/>
          <c:tx>
            <c:strRef>
              <c:f>Sheet1!$N$7</c:f>
              <c:strCache>
                <c:ptCount val="1"/>
                <c:pt idx="0">
                  <c:v>Resident Rate of COVID-19 Cases</c:v>
                </c:pt>
              </c:strCache>
            </c:strRef>
          </c:tx>
          <c:spPr>
            <a:ln w="25400">
              <a:solidFill>
                <a:sysClr val="windowText" lastClr="000000"/>
              </a:solidFill>
            </a:ln>
          </c:spPr>
          <c:marker>
            <c:symbol val="circle"/>
            <c:size val="4"/>
            <c:spPr>
              <a:solidFill>
                <a:sysClr val="windowText" lastClr="000000"/>
              </a:solidFill>
              <a:ln>
                <a:noFill/>
              </a:ln>
            </c:spPr>
          </c:marker>
          <c:cat>
            <c:numRef>
              <c:f>Sheet1!$M$8:$M$142</c:f>
              <c:numCache>
                <c:formatCode>m/d/yyyy</c:formatCode>
                <c:ptCount val="135"/>
                <c:pt idx="0">
                  <c:v>43982</c:v>
                </c:pt>
                <c:pt idx="1">
                  <c:v>43989</c:v>
                </c:pt>
                <c:pt idx="2">
                  <c:v>43996</c:v>
                </c:pt>
                <c:pt idx="3">
                  <c:v>44003</c:v>
                </c:pt>
                <c:pt idx="4">
                  <c:v>44010</c:v>
                </c:pt>
                <c:pt idx="5">
                  <c:v>44017</c:v>
                </c:pt>
                <c:pt idx="6">
                  <c:v>44024</c:v>
                </c:pt>
                <c:pt idx="7">
                  <c:v>44031</c:v>
                </c:pt>
                <c:pt idx="8">
                  <c:v>44038</c:v>
                </c:pt>
                <c:pt idx="9">
                  <c:v>44045</c:v>
                </c:pt>
                <c:pt idx="10">
                  <c:v>44052</c:v>
                </c:pt>
                <c:pt idx="11">
                  <c:v>44059</c:v>
                </c:pt>
                <c:pt idx="12">
                  <c:v>44066</c:v>
                </c:pt>
                <c:pt idx="13">
                  <c:v>44073</c:v>
                </c:pt>
                <c:pt idx="14">
                  <c:v>44080</c:v>
                </c:pt>
                <c:pt idx="15">
                  <c:v>44087</c:v>
                </c:pt>
                <c:pt idx="16">
                  <c:v>44094</c:v>
                </c:pt>
                <c:pt idx="17">
                  <c:v>44101</c:v>
                </c:pt>
                <c:pt idx="18">
                  <c:v>44108</c:v>
                </c:pt>
                <c:pt idx="19">
                  <c:v>44115</c:v>
                </c:pt>
                <c:pt idx="20">
                  <c:v>44122</c:v>
                </c:pt>
                <c:pt idx="21">
                  <c:v>44129</c:v>
                </c:pt>
                <c:pt idx="22">
                  <c:v>44136</c:v>
                </c:pt>
                <c:pt idx="23">
                  <c:v>44143</c:v>
                </c:pt>
                <c:pt idx="24">
                  <c:v>44150</c:v>
                </c:pt>
                <c:pt idx="25">
                  <c:v>44157</c:v>
                </c:pt>
                <c:pt idx="26">
                  <c:v>44164</c:v>
                </c:pt>
                <c:pt idx="27">
                  <c:v>44171</c:v>
                </c:pt>
                <c:pt idx="28">
                  <c:v>44178</c:v>
                </c:pt>
                <c:pt idx="29">
                  <c:v>44185</c:v>
                </c:pt>
                <c:pt idx="30">
                  <c:v>44192</c:v>
                </c:pt>
                <c:pt idx="31">
                  <c:v>44199</c:v>
                </c:pt>
                <c:pt idx="32">
                  <c:v>44206</c:v>
                </c:pt>
                <c:pt idx="33">
                  <c:v>44213</c:v>
                </c:pt>
                <c:pt idx="34">
                  <c:v>44220</c:v>
                </c:pt>
                <c:pt idx="35">
                  <c:v>44227</c:v>
                </c:pt>
                <c:pt idx="36">
                  <c:v>44234</c:v>
                </c:pt>
                <c:pt idx="37">
                  <c:v>44241</c:v>
                </c:pt>
                <c:pt idx="38">
                  <c:v>44248</c:v>
                </c:pt>
                <c:pt idx="39">
                  <c:v>44255</c:v>
                </c:pt>
                <c:pt idx="40">
                  <c:v>44262</c:v>
                </c:pt>
                <c:pt idx="41">
                  <c:v>44269</c:v>
                </c:pt>
                <c:pt idx="42">
                  <c:v>44276</c:v>
                </c:pt>
                <c:pt idx="43">
                  <c:v>44283</c:v>
                </c:pt>
                <c:pt idx="44">
                  <c:v>44290</c:v>
                </c:pt>
                <c:pt idx="45">
                  <c:v>44297</c:v>
                </c:pt>
                <c:pt idx="46">
                  <c:v>44304</c:v>
                </c:pt>
                <c:pt idx="47">
                  <c:v>44311</c:v>
                </c:pt>
                <c:pt idx="48">
                  <c:v>44318</c:v>
                </c:pt>
                <c:pt idx="49">
                  <c:v>44325</c:v>
                </c:pt>
                <c:pt idx="50">
                  <c:v>44332</c:v>
                </c:pt>
                <c:pt idx="51">
                  <c:v>44339</c:v>
                </c:pt>
                <c:pt idx="52">
                  <c:v>44346</c:v>
                </c:pt>
                <c:pt idx="53">
                  <c:v>44353</c:v>
                </c:pt>
                <c:pt idx="54">
                  <c:v>44360</c:v>
                </c:pt>
                <c:pt idx="55">
                  <c:v>44367</c:v>
                </c:pt>
                <c:pt idx="56">
                  <c:v>44374</c:v>
                </c:pt>
                <c:pt idx="57">
                  <c:v>44381</c:v>
                </c:pt>
                <c:pt idx="58">
                  <c:v>44388</c:v>
                </c:pt>
                <c:pt idx="59">
                  <c:v>44395</c:v>
                </c:pt>
                <c:pt idx="60">
                  <c:v>44402</c:v>
                </c:pt>
                <c:pt idx="61">
                  <c:v>44409</c:v>
                </c:pt>
                <c:pt idx="62">
                  <c:v>44416</c:v>
                </c:pt>
                <c:pt idx="63">
                  <c:v>44423</c:v>
                </c:pt>
                <c:pt idx="64">
                  <c:v>44430</c:v>
                </c:pt>
                <c:pt idx="65">
                  <c:v>44437</c:v>
                </c:pt>
                <c:pt idx="66">
                  <c:v>44444</c:v>
                </c:pt>
                <c:pt idx="67">
                  <c:v>44451</c:v>
                </c:pt>
                <c:pt idx="68">
                  <c:v>44458</c:v>
                </c:pt>
                <c:pt idx="69">
                  <c:v>44465</c:v>
                </c:pt>
                <c:pt idx="70">
                  <c:v>44472</c:v>
                </c:pt>
                <c:pt idx="71">
                  <c:v>44479</c:v>
                </c:pt>
                <c:pt idx="72">
                  <c:v>44486</c:v>
                </c:pt>
                <c:pt idx="73">
                  <c:v>44493</c:v>
                </c:pt>
                <c:pt idx="74">
                  <c:v>44500</c:v>
                </c:pt>
                <c:pt idx="75">
                  <c:v>44507</c:v>
                </c:pt>
                <c:pt idx="76">
                  <c:v>44514</c:v>
                </c:pt>
                <c:pt idx="77">
                  <c:v>44521</c:v>
                </c:pt>
                <c:pt idx="78">
                  <c:v>44528</c:v>
                </c:pt>
                <c:pt idx="79">
                  <c:v>44535</c:v>
                </c:pt>
                <c:pt idx="80">
                  <c:v>44542</c:v>
                </c:pt>
                <c:pt idx="81">
                  <c:v>44549</c:v>
                </c:pt>
                <c:pt idx="82">
                  <c:v>44556</c:v>
                </c:pt>
                <c:pt idx="83">
                  <c:v>44563</c:v>
                </c:pt>
                <c:pt idx="84">
                  <c:v>44570</c:v>
                </c:pt>
                <c:pt idx="85">
                  <c:v>44577</c:v>
                </c:pt>
                <c:pt idx="86">
                  <c:v>44584</c:v>
                </c:pt>
                <c:pt idx="87">
                  <c:v>44591</c:v>
                </c:pt>
                <c:pt idx="88">
                  <c:v>44598</c:v>
                </c:pt>
                <c:pt idx="89">
                  <c:v>44605</c:v>
                </c:pt>
                <c:pt idx="90">
                  <c:v>44612</c:v>
                </c:pt>
                <c:pt idx="91">
                  <c:v>44619</c:v>
                </c:pt>
                <c:pt idx="92">
                  <c:v>44626</c:v>
                </c:pt>
                <c:pt idx="93">
                  <c:v>44633</c:v>
                </c:pt>
                <c:pt idx="94">
                  <c:v>44640</c:v>
                </c:pt>
                <c:pt idx="95">
                  <c:v>44647</c:v>
                </c:pt>
                <c:pt idx="96">
                  <c:v>44654</c:v>
                </c:pt>
                <c:pt idx="97">
                  <c:v>44661</c:v>
                </c:pt>
                <c:pt idx="98">
                  <c:v>44668</c:v>
                </c:pt>
                <c:pt idx="99">
                  <c:v>44675</c:v>
                </c:pt>
                <c:pt idx="100">
                  <c:v>44682</c:v>
                </c:pt>
                <c:pt idx="101">
                  <c:v>44689</c:v>
                </c:pt>
                <c:pt idx="102">
                  <c:v>44696</c:v>
                </c:pt>
                <c:pt idx="103">
                  <c:v>44703</c:v>
                </c:pt>
                <c:pt idx="104">
                  <c:v>44710</c:v>
                </c:pt>
                <c:pt idx="105">
                  <c:v>44717</c:v>
                </c:pt>
                <c:pt idx="106">
                  <c:v>44724</c:v>
                </c:pt>
                <c:pt idx="107">
                  <c:v>44731</c:v>
                </c:pt>
                <c:pt idx="108">
                  <c:v>44738</c:v>
                </c:pt>
                <c:pt idx="109">
                  <c:v>44745</c:v>
                </c:pt>
                <c:pt idx="110">
                  <c:v>44752</c:v>
                </c:pt>
                <c:pt idx="111">
                  <c:v>44759</c:v>
                </c:pt>
                <c:pt idx="112">
                  <c:v>44766</c:v>
                </c:pt>
                <c:pt idx="113">
                  <c:v>44773</c:v>
                </c:pt>
                <c:pt idx="114">
                  <c:v>44780</c:v>
                </c:pt>
                <c:pt idx="115">
                  <c:v>44787</c:v>
                </c:pt>
                <c:pt idx="116">
                  <c:v>44794</c:v>
                </c:pt>
                <c:pt idx="117">
                  <c:v>44801</c:v>
                </c:pt>
                <c:pt idx="118">
                  <c:v>44808</c:v>
                </c:pt>
                <c:pt idx="119">
                  <c:v>44815</c:v>
                </c:pt>
                <c:pt idx="120">
                  <c:v>44822</c:v>
                </c:pt>
                <c:pt idx="121">
                  <c:v>44829</c:v>
                </c:pt>
                <c:pt idx="122">
                  <c:v>44836</c:v>
                </c:pt>
                <c:pt idx="123">
                  <c:v>44843</c:v>
                </c:pt>
                <c:pt idx="124">
                  <c:v>44850</c:v>
                </c:pt>
                <c:pt idx="125">
                  <c:v>44857</c:v>
                </c:pt>
                <c:pt idx="126">
                  <c:v>44864</c:v>
                </c:pt>
                <c:pt idx="127">
                  <c:v>44871</c:v>
                </c:pt>
                <c:pt idx="128">
                  <c:v>44878</c:v>
                </c:pt>
                <c:pt idx="129">
                  <c:v>44885</c:v>
                </c:pt>
                <c:pt idx="130">
                  <c:v>44892</c:v>
                </c:pt>
                <c:pt idx="131">
                  <c:v>44899</c:v>
                </c:pt>
                <c:pt idx="132">
                  <c:v>44906</c:v>
                </c:pt>
                <c:pt idx="133">
                  <c:v>44913</c:v>
                </c:pt>
                <c:pt idx="134">
                  <c:v>44920</c:v>
                </c:pt>
              </c:numCache>
            </c:numRef>
          </c:cat>
          <c:val>
            <c:numRef>
              <c:f>Sheet1!$N$8:$N$142</c:f>
              <c:numCache>
                <c:formatCode>General</c:formatCode>
                <c:ptCount val="135"/>
                <c:pt idx="0">
                  <c:v>10.1</c:v>
                </c:pt>
                <c:pt idx="1">
                  <c:v>8.6</c:v>
                </c:pt>
                <c:pt idx="2">
                  <c:v>6.6</c:v>
                </c:pt>
                <c:pt idx="3">
                  <c:v>6</c:v>
                </c:pt>
                <c:pt idx="4">
                  <c:v>6.5</c:v>
                </c:pt>
                <c:pt idx="5">
                  <c:v>7.1</c:v>
                </c:pt>
                <c:pt idx="6">
                  <c:v>8.9</c:v>
                </c:pt>
                <c:pt idx="7">
                  <c:v>10.3</c:v>
                </c:pt>
                <c:pt idx="8">
                  <c:v>11.3</c:v>
                </c:pt>
                <c:pt idx="9">
                  <c:v>10.4</c:v>
                </c:pt>
                <c:pt idx="10">
                  <c:v>10.1</c:v>
                </c:pt>
                <c:pt idx="11">
                  <c:v>8.6</c:v>
                </c:pt>
                <c:pt idx="12">
                  <c:v>7.8</c:v>
                </c:pt>
                <c:pt idx="13">
                  <c:v>7.3</c:v>
                </c:pt>
                <c:pt idx="14">
                  <c:v>6.8</c:v>
                </c:pt>
                <c:pt idx="15">
                  <c:v>6.1</c:v>
                </c:pt>
                <c:pt idx="16">
                  <c:v>6.4</c:v>
                </c:pt>
                <c:pt idx="17">
                  <c:v>6.4</c:v>
                </c:pt>
                <c:pt idx="18">
                  <c:v>6.9</c:v>
                </c:pt>
                <c:pt idx="19">
                  <c:v>7.3</c:v>
                </c:pt>
                <c:pt idx="20">
                  <c:v>9.3000000000000007</c:v>
                </c:pt>
                <c:pt idx="21">
                  <c:v>10.7</c:v>
                </c:pt>
                <c:pt idx="22">
                  <c:v>12.8</c:v>
                </c:pt>
                <c:pt idx="23">
                  <c:v>16.2</c:v>
                </c:pt>
                <c:pt idx="24">
                  <c:v>21</c:v>
                </c:pt>
                <c:pt idx="25">
                  <c:v>22.8</c:v>
                </c:pt>
                <c:pt idx="26">
                  <c:v>25.5</c:v>
                </c:pt>
                <c:pt idx="27">
                  <c:v>29.3</c:v>
                </c:pt>
                <c:pt idx="28">
                  <c:v>30.8</c:v>
                </c:pt>
                <c:pt idx="29">
                  <c:v>31</c:v>
                </c:pt>
                <c:pt idx="30">
                  <c:v>27</c:v>
                </c:pt>
                <c:pt idx="31">
                  <c:v>25.7</c:v>
                </c:pt>
                <c:pt idx="32">
                  <c:v>24.5</c:v>
                </c:pt>
                <c:pt idx="33">
                  <c:v>19.8</c:v>
                </c:pt>
                <c:pt idx="34">
                  <c:v>15.7</c:v>
                </c:pt>
                <c:pt idx="35">
                  <c:v>10.5</c:v>
                </c:pt>
                <c:pt idx="36">
                  <c:v>5.9</c:v>
                </c:pt>
                <c:pt idx="37">
                  <c:v>3.7</c:v>
                </c:pt>
                <c:pt idx="38">
                  <c:v>2.1</c:v>
                </c:pt>
                <c:pt idx="39">
                  <c:v>1.6</c:v>
                </c:pt>
                <c:pt idx="40">
                  <c:v>1.3</c:v>
                </c:pt>
                <c:pt idx="41">
                  <c:v>1.1000000000000001</c:v>
                </c:pt>
                <c:pt idx="42">
                  <c:v>0.9</c:v>
                </c:pt>
                <c:pt idx="43">
                  <c:v>0.9</c:v>
                </c:pt>
                <c:pt idx="44">
                  <c:v>0.8</c:v>
                </c:pt>
                <c:pt idx="45">
                  <c:v>0.9</c:v>
                </c:pt>
                <c:pt idx="46">
                  <c:v>1</c:v>
                </c:pt>
                <c:pt idx="47">
                  <c:v>1</c:v>
                </c:pt>
                <c:pt idx="48">
                  <c:v>1.1000000000000001</c:v>
                </c:pt>
                <c:pt idx="49">
                  <c:v>0.9</c:v>
                </c:pt>
                <c:pt idx="50">
                  <c:v>0.7</c:v>
                </c:pt>
                <c:pt idx="51">
                  <c:v>0.7</c:v>
                </c:pt>
                <c:pt idx="52">
                  <c:v>0.6</c:v>
                </c:pt>
                <c:pt idx="53">
                  <c:v>0.4</c:v>
                </c:pt>
                <c:pt idx="54">
                  <c:v>0.4</c:v>
                </c:pt>
                <c:pt idx="55">
                  <c:v>0.3</c:v>
                </c:pt>
                <c:pt idx="56">
                  <c:v>0.3</c:v>
                </c:pt>
                <c:pt idx="57">
                  <c:v>0.4</c:v>
                </c:pt>
                <c:pt idx="58">
                  <c:v>0.4</c:v>
                </c:pt>
                <c:pt idx="59">
                  <c:v>0.7</c:v>
                </c:pt>
                <c:pt idx="60">
                  <c:v>1.3</c:v>
                </c:pt>
                <c:pt idx="61">
                  <c:v>2</c:v>
                </c:pt>
                <c:pt idx="62">
                  <c:v>2.9</c:v>
                </c:pt>
                <c:pt idx="63">
                  <c:v>3.6</c:v>
                </c:pt>
                <c:pt idx="64">
                  <c:v>4.0999999999999996</c:v>
                </c:pt>
                <c:pt idx="65">
                  <c:v>4.5999999999999996</c:v>
                </c:pt>
                <c:pt idx="66">
                  <c:v>4.5999999999999996</c:v>
                </c:pt>
                <c:pt idx="67">
                  <c:v>4.7</c:v>
                </c:pt>
                <c:pt idx="68">
                  <c:v>4.5999999999999996</c:v>
                </c:pt>
                <c:pt idx="69">
                  <c:v>4</c:v>
                </c:pt>
                <c:pt idx="70">
                  <c:v>3.6</c:v>
                </c:pt>
                <c:pt idx="71">
                  <c:v>3.5</c:v>
                </c:pt>
                <c:pt idx="72">
                  <c:v>3.2</c:v>
                </c:pt>
                <c:pt idx="73">
                  <c:v>2.8</c:v>
                </c:pt>
                <c:pt idx="74">
                  <c:v>2.7</c:v>
                </c:pt>
                <c:pt idx="75">
                  <c:v>2.9</c:v>
                </c:pt>
                <c:pt idx="76">
                  <c:v>3.4</c:v>
                </c:pt>
                <c:pt idx="77">
                  <c:v>3.7</c:v>
                </c:pt>
                <c:pt idx="78">
                  <c:v>3.9</c:v>
                </c:pt>
                <c:pt idx="79">
                  <c:v>4.0999999999999996</c:v>
                </c:pt>
                <c:pt idx="80">
                  <c:v>4</c:v>
                </c:pt>
                <c:pt idx="81">
                  <c:v>3.8</c:v>
                </c:pt>
                <c:pt idx="82">
                  <c:v>5.6</c:v>
                </c:pt>
                <c:pt idx="83">
                  <c:v>16.3</c:v>
                </c:pt>
                <c:pt idx="84">
                  <c:v>33.799999999999997</c:v>
                </c:pt>
                <c:pt idx="85">
                  <c:v>43.1</c:v>
                </c:pt>
                <c:pt idx="86">
                  <c:v>43.6</c:v>
                </c:pt>
                <c:pt idx="87">
                  <c:v>33.5</c:v>
                </c:pt>
                <c:pt idx="88">
                  <c:v>22</c:v>
                </c:pt>
                <c:pt idx="89">
                  <c:v>14.3</c:v>
                </c:pt>
                <c:pt idx="90">
                  <c:v>8.8000000000000007</c:v>
                </c:pt>
                <c:pt idx="91">
                  <c:v>5.3</c:v>
                </c:pt>
                <c:pt idx="92">
                  <c:v>3.3</c:v>
                </c:pt>
                <c:pt idx="93">
                  <c:v>2.2999999999999998</c:v>
                </c:pt>
                <c:pt idx="94">
                  <c:v>1.6</c:v>
                </c:pt>
                <c:pt idx="95">
                  <c:v>1.2</c:v>
                </c:pt>
                <c:pt idx="96">
                  <c:v>1.1000000000000001</c:v>
                </c:pt>
                <c:pt idx="97">
                  <c:v>1.5</c:v>
                </c:pt>
                <c:pt idx="98">
                  <c:v>2.2000000000000002</c:v>
                </c:pt>
                <c:pt idx="99">
                  <c:v>2.8</c:v>
                </c:pt>
                <c:pt idx="100">
                  <c:v>4.0999999999999996</c:v>
                </c:pt>
                <c:pt idx="101">
                  <c:v>5.3</c:v>
                </c:pt>
                <c:pt idx="102">
                  <c:v>6.3</c:v>
                </c:pt>
                <c:pt idx="103">
                  <c:v>7.9</c:v>
                </c:pt>
                <c:pt idx="104">
                  <c:v>7.5</c:v>
                </c:pt>
                <c:pt idx="105">
                  <c:v>7.6</c:v>
                </c:pt>
                <c:pt idx="106">
                  <c:v>7.3</c:v>
                </c:pt>
                <c:pt idx="107">
                  <c:v>7.5</c:v>
                </c:pt>
                <c:pt idx="108">
                  <c:v>7.9</c:v>
                </c:pt>
                <c:pt idx="109">
                  <c:v>9.6999999999999993</c:v>
                </c:pt>
                <c:pt idx="110">
                  <c:v>10.199999999999999</c:v>
                </c:pt>
                <c:pt idx="111">
                  <c:v>11.4</c:v>
                </c:pt>
                <c:pt idx="112">
                  <c:v>13</c:v>
                </c:pt>
                <c:pt idx="113">
                  <c:v>12.3</c:v>
                </c:pt>
                <c:pt idx="114">
                  <c:v>12.5</c:v>
                </c:pt>
                <c:pt idx="115">
                  <c:v>11.7</c:v>
                </c:pt>
                <c:pt idx="116">
                  <c:v>10.5</c:v>
                </c:pt>
                <c:pt idx="117">
                  <c:v>9.6</c:v>
                </c:pt>
                <c:pt idx="118">
                  <c:v>8.9</c:v>
                </c:pt>
                <c:pt idx="119">
                  <c:v>7.8</c:v>
                </c:pt>
                <c:pt idx="120">
                  <c:v>7.7</c:v>
                </c:pt>
                <c:pt idx="121">
                  <c:v>7.5</c:v>
                </c:pt>
                <c:pt idx="122">
                  <c:v>7.2</c:v>
                </c:pt>
                <c:pt idx="123">
                  <c:v>8</c:v>
                </c:pt>
                <c:pt idx="124">
                  <c:v>8.9</c:v>
                </c:pt>
                <c:pt idx="125">
                  <c:v>9.3000000000000007</c:v>
                </c:pt>
                <c:pt idx="126">
                  <c:v>10.5</c:v>
                </c:pt>
                <c:pt idx="127">
                  <c:v>10</c:v>
                </c:pt>
                <c:pt idx="128">
                  <c:v>9.6</c:v>
                </c:pt>
                <c:pt idx="129">
                  <c:v>9.9</c:v>
                </c:pt>
                <c:pt idx="130">
                  <c:v>12.2</c:v>
                </c:pt>
                <c:pt idx="131">
                  <c:v>16</c:v>
                </c:pt>
                <c:pt idx="132">
                  <c:v>16.899999999999999</c:v>
                </c:pt>
                <c:pt idx="133">
                  <c:v>15.8</c:v>
                </c:pt>
                <c:pt idx="134">
                  <c:v>14.6</c:v>
                </c:pt>
              </c:numCache>
            </c:numRef>
          </c:val>
          <c:smooth val="0"/>
          <c:extLst>
            <c:ext xmlns:c16="http://schemas.microsoft.com/office/drawing/2014/chart" uri="{C3380CC4-5D6E-409C-BE32-E72D297353CC}">
              <c16:uniqueId val="{00000000-1AEF-4F4C-A3DA-7D84D15290E3}"/>
            </c:ext>
          </c:extLst>
        </c:ser>
        <c:ser>
          <c:idx val="0"/>
          <c:order val="1"/>
          <c:tx>
            <c:strRef>
              <c:f>Sheet1!$O$7</c:f>
              <c:strCache>
                <c:ptCount val="1"/>
                <c:pt idx="0">
                  <c:v>Staff Rate of COVID-19 Cases</c:v>
                </c:pt>
              </c:strCache>
            </c:strRef>
          </c:tx>
          <c:spPr>
            <a:ln>
              <a:solidFill>
                <a:srgbClr val="005EB8"/>
              </a:solidFill>
            </a:ln>
          </c:spPr>
          <c:marker>
            <c:symbol val="square"/>
            <c:size val="4"/>
            <c:spPr>
              <a:solidFill>
                <a:srgbClr val="005EB8"/>
              </a:solidFill>
              <a:ln>
                <a:noFill/>
              </a:ln>
            </c:spPr>
          </c:marker>
          <c:dPt>
            <c:idx val="85"/>
            <c:bubble3D val="0"/>
            <c:extLst>
              <c:ext xmlns:c16="http://schemas.microsoft.com/office/drawing/2014/chart" uri="{C3380CC4-5D6E-409C-BE32-E72D297353CC}">
                <c16:uniqueId val="{00000001-1AEF-4F4C-A3DA-7D84D15290E3}"/>
              </c:ext>
            </c:extLst>
          </c:dPt>
          <c:cat>
            <c:numRef>
              <c:f>Sheet1!$M$8:$M$142</c:f>
              <c:numCache>
                <c:formatCode>m/d/yyyy</c:formatCode>
                <c:ptCount val="135"/>
                <c:pt idx="0">
                  <c:v>43982</c:v>
                </c:pt>
                <c:pt idx="1">
                  <c:v>43989</c:v>
                </c:pt>
                <c:pt idx="2">
                  <c:v>43996</c:v>
                </c:pt>
                <c:pt idx="3">
                  <c:v>44003</c:v>
                </c:pt>
                <c:pt idx="4">
                  <c:v>44010</c:v>
                </c:pt>
                <c:pt idx="5">
                  <c:v>44017</c:v>
                </c:pt>
                <c:pt idx="6">
                  <c:v>44024</c:v>
                </c:pt>
                <c:pt idx="7">
                  <c:v>44031</c:v>
                </c:pt>
                <c:pt idx="8">
                  <c:v>44038</c:v>
                </c:pt>
                <c:pt idx="9">
                  <c:v>44045</c:v>
                </c:pt>
                <c:pt idx="10">
                  <c:v>44052</c:v>
                </c:pt>
                <c:pt idx="11">
                  <c:v>44059</c:v>
                </c:pt>
                <c:pt idx="12">
                  <c:v>44066</c:v>
                </c:pt>
                <c:pt idx="13">
                  <c:v>44073</c:v>
                </c:pt>
                <c:pt idx="14">
                  <c:v>44080</c:v>
                </c:pt>
                <c:pt idx="15">
                  <c:v>44087</c:v>
                </c:pt>
                <c:pt idx="16">
                  <c:v>44094</c:v>
                </c:pt>
                <c:pt idx="17">
                  <c:v>44101</c:v>
                </c:pt>
                <c:pt idx="18">
                  <c:v>44108</c:v>
                </c:pt>
                <c:pt idx="19">
                  <c:v>44115</c:v>
                </c:pt>
                <c:pt idx="20">
                  <c:v>44122</c:v>
                </c:pt>
                <c:pt idx="21">
                  <c:v>44129</c:v>
                </c:pt>
                <c:pt idx="22">
                  <c:v>44136</c:v>
                </c:pt>
                <c:pt idx="23">
                  <c:v>44143</c:v>
                </c:pt>
                <c:pt idx="24">
                  <c:v>44150</c:v>
                </c:pt>
                <c:pt idx="25">
                  <c:v>44157</c:v>
                </c:pt>
                <c:pt idx="26">
                  <c:v>44164</c:v>
                </c:pt>
                <c:pt idx="27">
                  <c:v>44171</c:v>
                </c:pt>
                <c:pt idx="28">
                  <c:v>44178</c:v>
                </c:pt>
                <c:pt idx="29">
                  <c:v>44185</c:v>
                </c:pt>
                <c:pt idx="30">
                  <c:v>44192</c:v>
                </c:pt>
                <c:pt idx="31">
                  <c:v>44199</c:v>
                </c:pt>
                <c:pt idx="32">
                  <c:v>44206</c:v>
                </c:pt>
                <c:pt idx="33">
                  <c:v>44213</c:v>
                </c:pt>
                <c:pt idx="34">
                  <c:v>44220</c:v>
                </c:pt>
                <c:pt idx="35">
                  <c:v>44227</c:v>
                </c:pt>
                <c:pt idx="36">
                  <c:v>44234</c:v>
                </c:pt>
                <c:pt idx="37">
                  <c:v>44241</c:v>
                </c:pt>
                <c:pt idx="38">
                  <c:v>44248</c:v>
                </c:pt>
                <c:pt idx="39">
                  <c:v>44255</c:v>
                </c:pt>
                <c:pt idx="40">
                  <c:v>44262</c:v>
                </c:pt>
                <c:pt idx="41">
                  <c:v>44269</c:v>
                </c:pt>
                <c:pt idx="42">
                  <c:v>44276</c:v>
                </c:pt>
                <c:pt idx="43">
                  <c:v>44283</c:v>
                </c:pt>
                <c:pt idx="44">
                  <c:v>44290</c:v>
                </c:pt>
                <c:pt idx="45">
                  <c:v>44297</c:v>
                </c:pt>
                <c:pt idx="46">
                  <c:v>44304</c:v>
                </c:pt>
                <c:pt idx="47">
                  <c:v>44311</c:v>
                </c:pt>
                <c:pt idx="48">
                  <c:v>44318</c:v>
                </c:pt>
                <c:pt idx="49">
                  <c:v>44325</c:v>
                </c:pt>
                <c:pt idx="50">
                  <c:v>44332</c:v>
                </c:pt>
                <c:pt idx="51">
                  <c:v>44339</c:v>
                </c:pt>
                <c:pt idx="52">
                  <c:v>44346</c:v>
                </c:pt>
                <c:pt idx="53">
                  <c:v>44353</c:v>
                </c:pt>
                <c:pt idx="54">
                  <c:v>44360</c:v>
                </c:pt>
                <c:pt idx="55">
                  <c:v>44367</c:v>
                </c:pt>
                <c:pt idx="56">
                  <c:v>44374</c:v>
                </c:pt>
                <c:pt idx="57">
                  <c:v>44381</c:v>
                </c:pt>
                <c:pt idx="58">
                  <c:v>44388</c:v>
                </c:pt>
                <c:pt idx="59">
                  <c:v>44395</c:v>
                </c:pt>
                <c:pt idx="60">
                  <c:v>44402</c:v>
                </c:pt>
                <c:pt idx="61">
                  <c:v>44409</c:v>
                </c:pt>
                <c:pt idx="62">
                  <c:v>44416</c:v>
                </c:pt>
                <c:pt idx="63">
                  <c:v>44423</c:v>
                </c:pt>
                <c:pt idx="64">
                  <c:v>44430</c:v>
                </c:pt>
                <c:pt idx="65">
                  <c:v>44437</c:v>
                </c:pt>
                <c:pt idx="66">
                  <c:v>44444</c:v>
                </c:pt>
                <c:pt idx="67">
                  <c:v>44451</c:v>
                </c:pt>
                <c:pt idx="68">
                  <c:v>44458</c:v>
                </c:pt>
                <c:pt idx="69">
                  <c:v>44465</c:v>
                </c:pt>
                <c:pt idx="70">
                  <c:v>44472</c:v>
                </c:pt>
                <c:pt idx="71">
                  <c:v>44479</c:v>
                </c:pt>
                <c:pt idx="72">
                  <c:v>44486</c:v>
                </c:pt>
                <c:pt idx="73">
                  <c:v>44493</c:v>
                </c:pt>
                <c:pt idx="74">
                  <c:v>44500</c:v>
                </c:pt>
                <c:pt idx="75">
                  <c:v>44507</c:v>
                </c:pt>
                <c:pt idx="76">
                  <c:v>44514</c:v>
                </c:pt>
                <c:pt idx="77">
                  <c:v>44521</c:v>
                </c:pt>
                <c:pt idx="78">
                  <c:v>44528</c:v>
                </c:pt>
                <c:pt idx="79">
                  <c:v>44535</c:v>
                </c:pt>
                <c:pt idx="80">
                  <c:v>44542</c:v>
                </c:pt>
                <c:pt idx="81">
                  <c:v>44549</c:v>
                </c:pt>
                <c:pt idx="82">
                  <c:v>44556</c:v>
                </c:pt>
                <c:pt idx="83">
                  <c:v>44563</c:v>
                </c:pt>
                <c:pt idx="84">
                  <c:v>44570</c:v>
                </c:pt>
                <c:pt idx="85">
                  <c:v>44577</c:v>
                </c:pt>
                <c:pt idx="86">
                  <c:v>44584</c:v>
                </c:pt>
                <c:pt idx="87">
                  <c:v>44591</c:v>
                </c:pt>
                <c:pt idx="88">
                  <c:v>44598</c:v>
                </c:pt>
                <c:pt idx="89">
                  <c:v>44605</c:v>
                </c:pt>
                <c:pt idx="90">
                  <c:v>44612</c:v>
                </c:pt>
                <c:pt idx="91">
                  <c:v>44619</c:v>
                </c:pt>
                <c:pt idx="92">
                  <c:v>44626</c:v>
                </c:pt>
                <c:pt idx="93">
                  <c:v>44633</c:v>
                </c:pt>
                <c:pt idx="94">
                  <c:v>44640</c:v>
                </c:pt>
                <c:pt idx="95">
                  <c:v>44647</c:v>
                </c:pt>
                <c:pt idx="96">
                  <c:v>44654</c:v>
                </c:pt>
                <c:pt idx="97">
                  <c:v>44661</c:v>
                </c:pt>
                <c:pt idx="98">
                  <c:v>44668</c:v>
                </c:pt>
                <c:pt idx="99">
                  <c:v>44675</c:v>
                </c:pt>
                <c:pt idx="100">
                  <c:v>44682</c:v>
                </c:pt>
                <c:pt idx="101">
                  <c:v>44689</c:v>
                </c:pt>
                <c:pt idx="102">
                  <c:v>44696</c:v>
                </c:pt>
                <c:pt idx="103">
                  <c:v>44703</c:v>
                </c:pt>
                <c:pt idx="104">
                  <c:v>44710</c:v>
                </c:pt>
                <c:pt idx="105">
                  <c:v>44717</c:v>
                </c:pt>
                <c:pt idx="106">
                  <c:v>44724</c:v>
                </c:pt>
                <c:pt idx="107">
                  <c:v>44731</c:v>
                </c:pt>
                <c:pt idx="108">
                  <c:v>44738</c:v>
                </c:pt>
                <c:pt idx="109">
                  <c:v>44745</c:v>
                </c:pt>
                <c:pt idx="110">
                  <c:v>44752</c:v>
                </c:pt>
                <c:pt idx="111">
                  <c:v>44759</c:v>
                </c:pt>
                <c:pt idx="112">
                  <c:v>44766</c:v>
                </c:pt>
                <c:pt idx="113">
                  <c:v>44773</c:v>
                </c:pt>
                <c:pt idx="114">
                  <c:v>44780</c:v>
                </c:pt>
                <c:pt idx="115">
                  <c:v>44787</c:v>
                </c:pt>
                <c:pt idx="116">
                  <c:v>44794</c:v>
                </c:pt>
                <c:pt idx="117">
                  <c:v>44801</c:v>
                </c:pt>
                <c:pt idx="118">
                  <c:v>44808</c:v>
                </c:pt>
                <c:pt idx="119">
                  <c:v>44815</c:v>
                </c:pt>
                <c:pt idx="120">
                  <c:v>44822</c:v>
                </c:pt>
                <c:pt idx="121">
                  <c:v>44829</c:v>
                </c:pt>
                <c:pt idx="122">
                  <c:v>44836</c:v>
                </c:pt>
                <c:pt idx="123">
                  <c:v>44843</c:v>
                </c:pt>
                <c:pt idx="124">
                  <c:v>44850</c:v>
                </c:pt>
                <c:pt idx="125">
                  <c:v>44857</c:v>
                </c:pt>
                <c:pt idx="126">
                  <c:v>44864</c:v>
                </c:pt>
                <c:pt idx="127">
                  <c:v>44871</c:v>
                </c:pt>
                <c:pt idx="128">
                  <c:v>44878</c:v>
                </c:pt>
                <c:pt idx="129">
                  <c:v>44885</c:v>
                </c:pt>
                <c:pt idx="130">
                  <c:v>44892</c:v>
                </c:pt>
                <c:pt idx="131">
                  <c:v>44899</c:v>
                </c:pt>
                <c:pt idx="132">
                  <c:v>44906</c:v>
                </c:pt>
                <c:pt idx="133">
                  <c:v>44913</c:v>
                </c:pt>
                <c:pt idx="134">
                  <c:v>44920</c:v>
                </c:pt>
              </c:numCache>
            </c:numRef>
          </c:cat>
          <c:val>
            <c:numRef>
              <c:f>Sheet1!$O$8:$O$142</c:f>
              <c:numCache>
                <c:formatCode>General</c:formatCode>
                <c:ptCount val="135"/>
                <c:pt idx="0">
                  <c:v>8.6999999999999993</c:v>
                </c:pt>
                <c:pt idx="1">
                  <c:v>7.3</c:v>
                </c:pt>
                <c:pt idx="2">
                  <c:v>5.5</c:v>
                </c:pt>
                <c:pt idx="3">
                  <c:v>5.6</c:v>
                </c:pt>
                <c:pt idx="4">
                  <c:v>6.4</c:v>
                </c:pt>
                <c:pt idx="5">
                  <c:v>7.4</c:v>
                </c:pt>
                <c:pt idx="6">
                  <c:v>9.4</c:v>
                </c:pt>
                <c:pt idx="7">
                  <c:v>10.7</c:v>
                </c:pt>
                <c:pt idx="8">
                  <c:v>10.7</c:v>
                </c:pt>
                <c:pt idx="9">
                  <c:v>9.3000000000000007</c:v>
                </c:pt>
                <c:pt idx="10">
                  <c:v>8.1999999999999993</c:v>
                </c:pt>
                <c:pt idx="11">
                  <c:v>7.6</c:v>
                </c:pt>
                <c:pt idx="12">
                  <c:v>6.7</c:v>
                </c:pt>
                <c:pt idx="13">
                  <c:v>6.1</c:v>
                </c:pt>
                <c:pt idx="14">
                  <c:v>6.3</c:v>
                </c:pt>
                <c:pt idx="15">
                  <c:v>6.2</c:v>
                </c:pt>
                <c:pt idx="16">
                  <c:v>6.6</c:v>
                </c:pt>
                <c:pt idx="17">
                  <c:v>6.5</c:v>
                </c:pt>
                <c:pt idx="18">
                  <c:v>6.6</c:v>
                </c:pt>
                <c:pt idx="19">
                  <c:v>7</c:v>
                </c:pt>
                <c:pt idx="20">
                  <c:v>8.6999999999999993</c:v>
                </c:pt>
                <c:pt idx="21">
                  <c:v>9.8000000000000007</c:v>
                </c:pt>
                <c:pt idx="22">
                  <c:v>11.8</c:v>
                </c:pt>
                <c:pt idx="23">
                  <c:v>15.3</c:v>
                </c:pt>
                <c:pt idx="24">
                  <c:v>20.3</c:v>
                </c:pt>
                <c:pt idx="25">
                  <c:v>21.3</c:v>
                </c:pt>
                <c:pt idx="26">
                  <c:v>22</c:v>
                </c:pt>
                <c:pt idx="27">
                  <c:v>25.5</c:v>
                </c:pt>
                <c:pt idx="28">
                  <c:v>26.2</c:v>
                </c:pt>
                <c:pt idx="29">
                  <c:v>25.7</c:v>
                </c:pt>
                <c:pt idx="30">
                  <c:v>23.3</c:v>
                </c:pt>
                <c:pt idx="31">
                  <c:v>23.1</c:v>
                </c:pt>
                <c:pt idx="32">
                  <c:v>22</c:v>
                </c:pt>
                <c:pt idx="33">
                  <c:v>17.7</c:v>
                </c:pt>
                <c:pt idx="34">
                  <c:v>13.3</c:v>
                </c:pt>
                <c:pt idx="35">
                  <c:v>8.9</c:v>
                </c:pt>
                <c:pt idx="36">
                  <c:v>5.7</c:v>
                </c:pt>
                <c:pt idx="37">
                  <c:v>4.2</c:v>
                </c:pt>
                <c:pt idx="38">
                  <c:v>2.7</c:v>
                </c:pt>
                <c:pt idx="39">
                  <c:v>2.4</c:v>
                </c:pt>
                <c:pt idx="40">
                  <c:v>2</c:v>
                </c:pt>
                <c:pt idx="41">
                  <c:v>1.7</c:v>
                </c:pt>
                <c:pt idx="42">
                  <c:v>1.8</c:v>
                </c:pt>
                <c:pt idx="43">
                  <c:v>2</c:v>
                </c:pt>
                <c:pt idx="44">
                  <c:v>2.2999999999999998</c:v>
                </c:pt>
                <c:pt idx="45">
                  <c:v>2.4</c:v>
                </c:pt>
                <c:pt idx="46">
                  <c:v>2.4</c:v>
                </c:pt>
                <c:pt idx="47">
                  <c:v>2.2999999999999998</c:v>
                </c:pt>
                <c:pt idx="48">
                  <c:v>2.2000000000000002</c:v>
                </c:pt>
                <c:pt idx="49">
                  <c:v>1.8</c:v>
                </c:pt>
                <c:pt idx="50">
                  <c:v>1.5</c:v>
                </c:pt>
                <c:pt idx="51">
                  <c:v>1.2</c:v>
                </c:pt>
                <c:pt idx="52">
                  <c:v>1</c:v>
                </c:pt>
                <c:pt idx="53">
                  <c:v>0.7</c:v>
                </c:pt>
                <c:pt idx="54">
                  <c:v>0.6</c:v>
                </c:pt>
                <c:pt idx="55">
                  <c:v>0.4</c:v>
                </c:pt>
                <c:pt idx="56">
                  <c:v>0.6</c:v>
                </c:pt>
                <c:pt idx="57">
                  <c:v>0.7</c:v>
                </c:pt>
                <c:pt idx="58">
                  <c:v>0.8</c:v>
                </c:pt>
                <c:pt idx="59">
                  <c:v>1.4</c:v>
                </c:pt>
                <c:pt idx="60">
                  <c:v>2.2000000000000002</c:v>
                </c:pt>
                <c:pt idx="61">
                  <c:v>3.3</c:v>
                </c:pt>
                <c:pt idx="62">
                  <c:v>4.9000000000000004</c:v>
                </c:pt>
                <c:pt idx="63">
                  <c:v>5.8</c:v>
                </c:pt>
                <c:pt idx="64">
                  <c:v>6.2</c:v>
                </c:pt>
                <c:pt idx="65">
                  <c:v>6.6</c:v>
                </c:pt>
                <c:pt idx="66">
                  <c:v>6.6</c:v>
                </c:pt>
                <c:pt idx="67">
                  <c:v>6.1</c:v>
                </c:pt>
                <c:pt idx="68">
                  <c:v>5.8</c:v>
                </c:pt>
                <c:pt idx="69">
                  <c:v>4.8</c:v>
                </c:pt>
                <c:pt idx="70">
                  <c:v>4.4000000000000004</c:v>
                </c:pt>
                <c:pt idx="71">
                  <c:v>4</c:v>
                </c:pt>
                <c:pt idx="72">
                  <c:v>3.5</c:v>
                </c:pt>
                <c:pt idx="73">
                  <c:v>3.1</c:v>
                </c:pt>
                <c:pt idx="74">
                  <c:v>3</c:v>
                </c:pt>
                <c:pt idx="75">
                  <c:v>3.1</c:v>
                </c:pt>
                <c:pt idx="76">
                  <c:v>3.6</c:v>
                </c:pt>
                <c:pt idx="77">
                  <c:v>4.3</c:v>
                </c:pt>
                <c:pt idx="78">
                  <c:v>4</c:v>
                </c:pt>
                <c:pt idx="79">
                  <c:v>4.9000000000000004</c:v>
                </c:pt>
                <c:pt idx="80">
                  <c:v>4.7</c:v>
                </c:pt>
                <c:pt idx="81">
                  <c:v>5.2</c:v>
                </c:pt>
                <c:pt idx="82">
                  <c:v>11.7</c:v>
                </c:pt>
                <c:pt idx="83">
                  <c:v>37.9</c:v>
                </c:pt>
                <c:pt idx="84">
                  <c:v>60.9</c:v>
                </c:pt>
                <c:pt idx="85">
                  <c:v>61.4</c:v>
                </c:pt>
                <c:pt idx="86">
                  <c:v>54.2</c:v>
                </c:pt>
                <c:pt idx="87">
                  <c:v>38.1</c:v>
                </c:pt>
                <c:pt idx="88">
                  <c:v>22.5</c:v>
                </c:pt>
                <c:pt idx="89">
                  <c:v>13</c:v>
                </c:pt>
                <c:pt idx="90">
                  <c:v>7.7</c:v>
                </c:pt>
                <c:pt idx="91">
                  <c:v>4.5999999999999996</c:v>
                </c:pt>
                <c:pt idx="92">
                  <c:v>2.8</c:v>
                </c:pt>
                <c:pt idx="93">
                  <c:v>1.8</c:v>
                </c:pt>
                <c:pt idx="94">
                  <c:v>1.4</c:v>
                </c:pt>
                <c:pt idx="95">
                  <c:v>1.2</c:v>
                </c:pt>
                <c:pt idx="96">
                  <c:v>1.2</c:v>
                </c:pt>
                <c:pt idx="97">
                  <c:v>1.5</c:v>
                </c:pt>
                <c:pt idx="98">
                  <c:v>2.2000000000000002</c:v>
                </c:pt>
                <c:pt idx="99">
                  <c:v>3.2</c:v>
                </c:pt>
                <c:pt idx="100">
                  <c:v>4.3</c:v>
                </c:pt>
                <c:pt idx="101">
                  <c:v>5.7</c:v>
                </c:pt>
                <c:pt idx="102">
                  <c:v>7.4</c:v>
                </c:pt>
                <c:pt idx="103">
                  <c:v>8.8000000000000007</c:v>
                </c:pt>
                <c:pt idx="104">
                  <c:v>8.9</c:v>
                </c:pt>
                <c:pt idx="105">
                  <c:v>9.6999999999999993</c:v>
                </c:pt>
                <c:pt idx="106">
                  <c:v>9.3000000000000007</c:v>
                </c:pt>
                <c:pt idx="107">
                  <c:v>9.1</c:v>
                </c:pt>
                <c:pt idx="108">
                  <c:v>9.9</c:v>
                </c:pt>
                <c:pt idx="109">
                  <c:v>11.5</c:v>
                </c:pt>
                <c:pt idx="110">
                  <c:v>12.6</c:v>
                </c:pt>
                <c:pt idx="111">
                  <c:v>14.2</c:v>
                </c:pt>
                <c:pt idx="112">
                  <c:v>14.5</c:v>
                </c:pt>
                <c:pt idx="113">
                  <c:v>14.6</c:v>
                </c:pt>
                <c:pt idx="114">
                  <c:v>13.8</c:v>
                </c:pt>
                <c:pt idx="115">
                  <c:v>12.7</c:v>
                </c:pt>
                <c:pt idx="116">
                  <c:v>11.6</c:v>
                </c:pt>
                <c:pt idx="117">
                  <c:v>10.8</c:v>
                </c:pt>
                <c:pt idx="118">
                  <c:v>10.1</c:v>
                </c:pt>
                <c:pt idx="119">
                  <c:v>8.6999999999999993</c:v>
                </c:pt>
                <c:pt idx="120">
                  <c:v>8.1</c:v>
                </c:pt>
                <c:pt idx="121">
                  <c:v>7.4</c:v>
                </c:pt>
                <c:pt idx="122">
                  <c:v>6.4</c:v>
                </c:pt>
                <c:pt idx="123">
                  <c:v>6.2</c:v>
                </c:pt>
                <c:pt idx="124">
                  <c:v>6.3</c:v>
                </c:pt>
                <c:pt idx="125">
                  <c:v>6.4</c:v>
                </c:pt>
                <c:pt idx="126">
                  <c:v>7</c:v>
                </c:pt>
                <c:pt idx="127">
                  <c:v>7.2</c:v>
                </c:pt>
                <c:pt idx="128">
                  <c:v>7</c:v>
                </c:pt>
                <c:pt idx="129">
                  <c:v>6.6</c:v>
                </c:pt>
                <c:pt idx="130">
                  <c:v>8</c:v>
                </c:pt>
                <c:pt idx="131">
                  <c:v>11.2</c:v>
                </c:pt>
                <c:pt idx="132">
                  <c:v>11.4</c:v>
                </c:pt>
                <c:pt idx="133">
                  <c:v>11.2</c:v>
                </c:pt>
                <c:pt idx="134">
                  <c:v>11.4</c:v>
                </c:pt>
              </c:numCache>
            </c:numRef>
          </c:val>
          <c:smooth val="0"/>
          <c:extLst>
            <c:ext xmlns:c16="http://schemas.microsoft.com/office/drawing/2014/chart" uri="{C3380CC4-5D6E-409C-BE32-E72D297353CC}">
              <c16:uniqueId val="{00000002-1AEF-4F4C-A3DA-7D84D15290E3}"/>
            </c:ext>
          </c:extLst>
        </c:ser>
        <c:dLbls>
          <c:showLegendKey val="0"/>
          <c:showVal val="0"/>
          <c:showCatName val="0"/>
          <c:showSerName val="0"/>
          <c:showPercent val="0"/>
          <c:showBubbleSize val="0"/>
        </c:dLbls>
        <c:marker val="1"/>
        <c:smooth val="0"/>
        <c:axId val="123682176"/>
        <c:axId val="158010752"/>
      </c:lineChart>
      <c:dateAx>
        <c:axId val="123682176"/>
        <c:scaling>
          <c:orientation val="minMax"/>
        </c:scaling>
        <c:delete val="0"/>
        <c:axPos val="b"/>
        <c:numFmt formatCode="m/d/yy;@" sourceLinked="0"/>
        <c:majorTickMark val="out"/>
        <c:minorTickMark val="none"/>
        <c:tickLblPos val="nextTo"/>
        <c:txPr>
          <a:bodyPr rot="-3000000"/>
          <a:lstStyle/>
          <a:p>
            <a:pPr>
              <a:defRPr sz="1400"/>
            </a:pPr>
            <a:endParaRPr lang="en-US"/>
          </a:p>
        </c:txPr>
        <c:crossAx val="158010752"/>
        <c:crosses val="autoZero"/>
        <c:auto val="1"/>
        <c:lblOffset val="100"/>
        <c:baseTimeUnit val="days"/>
        <c:majorUnit val="28"/>
        <c:majorTimeUnit val="days"/>
      </c:dateAx>
      <c:valAx>
        <c:axId val="158010752"/>
        <c:scaling>
          <c:orientation val="minMax"/>
          <c:max val="100"/>
          <c:min val="0"/>
        </c:scaling>
        <c:delete val="0"/>
        <c:axPos val="l"/>
        <c:majorGridlines/>
        <c:title>
          <c:tx>
            <c:rich>
              <a:bodyPr rot="-5400000" vert="horz"/>
              <a:lstStyle/>
              <a:p>
                <a:pPr>
                  <a:defRPr/>
                </a:pPr>
                <a:r>
                  <a:rPr lang="en-US"/>
                  <a:t>Rate per 1,000 Resident-Weeks</a:t>
                </a:r>
              </a:p>
            </c:rich>
          </c:tx>
          <c:layout>
            <c:manualLayout>
              <c:xMode val="edge"/>
              <c:yMode val="edge"/>
              <c:x val="3.0398804316127152E-3"/>
              <c:y val="0.10099067100308114"/>
            </c:manualLayout>
          </c:layout>
          <c:overlay val="0"/>
        </c:title>
        <c:numFmt formatCode="#,##0" sourceLinked="0"/>
        <c:majorTickMark val="out"/>
        <c:minorTickMark val="none"/>
        <c:tickLblPos val="nextTo"/>
        <c:crossAx val="123682176"/>
        <c:crosses val="autoZero"/>
        <c:crossBetween val="between"/>
        <c:majorUnit val="10"/>
      </c:valAx>
    </c:plotArea>
    <c:legend>
      <c:legendPos val="t"/>
      <c:layout>
        <c:manualLayout>
          <c:xMode val="edge"/>
          <c:yMode val="edge"/>
          <c:x val="4.3147250824416179E-3"/>
          <c:y val="3.8560121391076111E-3"/>
          <c:w val="0.99568527491755854"/>
          <c:h val="7.9234333989501304E-2"/>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7912208089373445E-2"/>
          <c:y val="9.5702490313710795E-2"/>
          <c:w val="0.88778604063380961"/>
          <c:h val="0.69829420627977057"/>
        </c:manualLayout>
      </c:layout>
      <c:lineChart>
        <c:grouping val="standard"/>
        <c:varyColors val="0"/>
        <c:ser>
          <c:idx val="3"/>
          <c:order val="0"/>
          <c:tx>
            <c:strRef>
              <c:f>Sheet1!$B$7</c:f>
              <c:strCache>
                <c:ptCount val="1"/>
                <c:pt idx="0">
                  <c:v>Resident Rate of COVID-19 Deaths</c:v>
                </c:pt>
              </c:strCache>
            </c:strRef>
          </c:tx>
          <c:marker>
            <c:symbol val="circle"/>
            <c:size val="4"/>
            <c:spPr>
              <a:solidFill>
                <a:sysClr val="windowText" lastClr="000000"/>
              </a:solidFill>
              <a:ln>
                <a:noFill/>
              </a:ln>
            </c:spPr>
          </c:marker>
          <c:cat>
            <c:numRef>
              <c:f>Sheet1!$A$8:$A$142</c:f>
              <c:numCache>
                <c:formatCode>m/d/yyyy</c:formatCode>
                <c:ptCount val="135"/>
                <c:pt idx="0">
                  <c:v>43982</c:v>
                </c:pt>
                <c:pt idx="1">
                  <c:v>43989</c:v>
                </c:pt>
                <c:pt idx="2">
                  <c:v>43996</c:v>
                </c:pt>
                <c:pt idx="3">
                  <c:v>44003</c:v>
                </c:pt>
                <c:pt idx="4">
                  <c:v>44010</c:v>
                </c:pt>
                <c:pt idx="5">
                  <c:v>44017</c:v>
                </c:pt>
                <c:pt idx="6">
                  <c:v>44024</c:v>
                </c:pt>
                <c:pt idx="7">
                  <c:v>44031</c:v>
                </c:pt>
                <c:pt idx="8">
                  <c:v>44038</c:v>
                </c:pt>
                <c:pt idx="9">
                  <c:v>44045</c:v>
                </c:pt>
                <c:pt idx="10">
                  <c:v>44052</c:v>
                </c:pt>
                <c:pt idx="11">
                  <c:v>44059</c:v>
                </c:pt>
                <c:pt idx="12">
                  <c:v>44066</c:v>
                </c:pt>
                <c:pt idx="13">
                  <c:v>44073</c:v>
                </c:pt>
                <c:pt idx="14">
                  <c:v>44080</c:v>
                </c:pt>
                <c:pt idx="15">
                  <c:v>44087</c:v>
                </c:pt>
                <c:pt idx="16">
                  <c:v>44094</c:v>
                </c:pt>
                <c:pt idx="17">
                  <c:v>44101</c:v>
                </c:pt>
                <c:pt idx="18">
                  <c:v>44108</c:v>
                </c:pt>
                <c:pt idx="19">
                  <c:v>44115</c:v>
                </c:pt>
                <c:pt idx="20">
                  <c:v>44122</c:v>
                </c:pt>
                <c:pt idx="21">
                  <c:v>44129</c:v>
                </c:pt>
                <c:pt idx="22">
                  <c:v>44136</c:v>
                </c:pt>
                <c:pt idx="23">
                  <c:v>44143</c:v>
                </c:pt>
                <c:pt idx="24">
                  <c:v>44150</c:v>
                </c:pt>
                <c:pt idx="25">
                  <c:v>44157</c:v>
                </c:pt>
                <c:pt idx="26">
                  <c:v>44164</c:v>
                </c:pt>
                <c:pt idx="27">
                  <c:v>44171</c:v>
                </c:pt>
                <c:pt idx="28">
                  <c:v>44178</c:v>
                </c:pt>
                <c:pt idx="29">
                  <c:v>44185</c:v>
                </c:pt>
                <c:pt idx="30">
                  <c:v>44192</c:v>
                </c:pt>
                <c:pt idx="31">
                  <c:v>44199</c:v>
                </c:pt>
                <c:pt idx="32">
                  <c:v>44206</c:v>
                </c:pt>
                <c:pt idx="33">
                  <c:v>44213</c:v>
                </c:pt>
                <c:pt idx="34">
                  <c:v>44220</c:v>
                </c:pt>
                <c:pt idx="35">
                  <c:v>44227</c:v>
                </c:pt>
                <c:pt idx="36">
                  <c:v>44234</c:v>
                </c:pt>
                <c:pt idx="37">
                  <c:v>44241</c:v>
                </c:pt>
                <c:pt idx="38">
                  <c:v>44248</c:v>
                </c:pt>
                <c:pt idx="39">
                  <c:v>44255</c:v>
                </c:pt>
                <c:pt idx="40">
                  <c:v>44262</c:v>
                </c:pt>
                <c:pt idx="41">
                  <c:v>44269</c:v>
                </c:pt>
                <c:pt idx="42">
                  <c:v>44276</c:v>
                </c:pt>
                <c:pt idx="43">
                  <c:v>44283</c:v>
                </c:pt>
                <c:pt idx="44">
                  <c:v>44290</c:v>
                </c:pt>
                <c:pt idx="45">
                  <c:v>44297</c:v>
                </c:pt>
                <c:pt idx="46">
                  <c:v>44304</c:v>
                </c:pt>
                <c:pt idx="47">
                  <c:v>44311</c:v>
                </c:pt>
                <c:pt idx="48">
                  <c:v>44318</c:v>
                </c:pt>
                <c:pt idx="49">
                  <c:v>44325</c:v>
                </c:pt>
                <c:pt idx="50">
                  <c:v>44332</c:v>
                </c:pt>
                <c:pt idx="51">
                  <c:v>44339</c:v>
                </c:pt>
                <c:pt idx="52">
                  <c:v>44346</c:v>
                </c:pt>
                <c:pt idx="53">
                  <c:v>44353</c:v>
                </c:pt>
                <c:pt idx="54">
                  <c:v>44360</c:v>
                </c:pt>
                <c:pt idx="55">
                  <c:v>44367</c:v>
                </c:pt>
                <c:pt idx="56">
                  <c:v>44374</c:v>
                </c:pt>
                <c:pt idx="57">
                  <c:v>44381</c:v>
                </c:pt>
                <c:pt idx="58">
                  <c:v>44388</c:v>
                </c:pt>
                <c:pt idx="59">
                  <c:v>44395</c:v>
                </c:pt>
                <c:pt idx="60">
                  <c:v>44402</c:v>
                </c:pt>
                <c:pt idx="61">
                  <c:v>44409</c:v>
                </c:pt>
                <c:pt idx="62">
                  <c:v>44416</c:v>
                </c:pt>
                <c:pt idx="63">
                  <c:v>44423</c:v>
                </c:pt>
                <c:pt idx="64">
                  <c:v>44430</c:v>
                </c:pt>
                <c:pt idx="65">
                  <c:v>44437</c:v>
                </c:pt>
                <c:pt idx="66">
                  <c:v>44444</c:v>
                </c:pt>
                <c:pt idx="67">
                  <c:v>44451</c:v>
                </c:pt>
                <c:pt idx="68">
                  <c:v>44458</c:v>
                </c:pt>
                <c:pt idx="69">
                  <c:v>44465</c:v>
                </c:pt>
                <c:pt idx="70">
                  <c:v>44472</c:v>
                </c:pt>
                <c:pt idx="71">
                  <c:v>44479</c:v>
                </c:pt>
                <c:pt idx="72">
                  <c:v>44486</c:v>
                </c:pt>
                <c:pt idx="73">
                  <c:v>44493</c:v>
                </c:pt>
                <c:pt idx="74">
                  <c:v>44500</c:v>
                </c:pt>
                <c:pt idx="75">
                  <c:v>44507</c:v>
                </c:pt>
                <c:pt idx="76">
                  <c:v>44514</c:v>
                </c:pt>
                <c:pt idx="77">
                  <c:v>44521</c:v>
                </c:pt>
                <c:pt idx="78">
                  <c:v>44528</c:v>
                </c:pt>
                <c:pt idx="79">
                  <c:v>44535</c:v>
                </c:pt>
                <c:pt idx="80">
                  <c:v>44542</c:v>
                </c:pt>
                <c:pt idx="81">
                  <c:v>44549</c:v>
                </c:pt>
                <c:pt idx="82">
                  <c:v>44556</c:v>
                </c:pt>
                <c:pt idx="83">
                  <c:v>44563</c:v>
                </c:pt>
                <c:pt idx="84">
                  <c:v>44570</c:v>
                </c:pt>
                <c:pt idx="85">
                  <c:v>44577</c:v>
                </c:pt>
                <c:pt idx="86">
                  <c:v>44584</c:v>
                </c:pt>
                <c:pt idx="87">
                  <c:v>44591</c:v>
                </c:pt>
                <c:pt idx="88">
                  <c:v>44598</c:v>
                </c:pt>
                <c:pt idx="89">
                  <c:v>44605</c:v>
                </c:pt>
                <c:pt idx="90">
                  <c:v>44612</c:v>
                </c:pt>
                <c:pt idx="91">
                  <c:v>44619</c:v>
                </c:pt>
                <c:pt idx="92">
                  <c:v>44626</c:v>
                </c:pt>
                <c:pt idx="93">
                  <c:v>44633</c:v>
                </c:pt>
                <c:pt idx="94">
                  <c:v>44640</c:v>
                </c:pt>
                <c:pt idx="95">
                  <c:v>44647</c:v>
                </c:pt>
                <c:pt idx="96">
                  <c:v>44654</c:v>
                </c:pt>
                <c:pt idx="97">
                  <c:v>44661</c:v>
                </c:pt>
                <c:pt idx="98">
                  <c:v>44668</c:v>
                </c:pt>
                <c:pt idx="99">
                  <c:v>44675</c:v>
                </c:pt>
                <c:pt idx="100">
                  <c:v>44682</c:v>
                </c:pt>
                <c:pt idx="101">
                  <c:v>44689</c:v>
                </c:pt>
                <c:pt idx="102">
                  <c:v>44696</c:v>
                </c:pt>
                <c:pt idx="103">
                  <c:v>44703</c:v>
                </c:pt>
                <c:pt idx="104">
                  <c:v>44710</c:v>
                </c:pt>
                <c:pt idx="105">
                  <c:v>44717</c:v>
                </c:pt>
                <c:pt idx="106">
                  <c:v>44724</c:v>
                </c:pt>
                <c:pt idx="107">
                  <c:v>44731</c:v>
                </c:pt>
                <c:pt idx="108">
                  <c:v>44738</c:v>
                </c:pt>
                <c:pt idx="109">
                  <c:v>44745</c:v>
                </c:pt>
                <c:pt idx="110">
                  <c:v>44752</c:v>
                </c:pt>
                <c:pt idx="111">
                  <c:v>44759</c:v>
                </c:pt>
                <c:pt idx="112">
                  <c:v>44766</c:v>
                </c:pt>
                <c:pt idx="113">
                  <c:v>44773</c:v>
                </c:pt>
                <c:pt idx="114">
                  <c:v>44780</c:v>
                </c:pt>
                <c:pt idx="115">
                  <c:v>44787</c:v>
                </c:pt>
                <c:pt idx="116">
                  <c:v>44794</c:v>
                </c:pt>
                <c:pt idx="117">
                  <c:v>44801</c:v>
                </c:pt>
                <c:pt idx="118">
                  <c:v>44808</c:v>
                </c:pt>
                <c:pt idx="119">
                  <c:v>44815</c:v>
                </c:pt>
                <c:pt idx="120">
                  <c:v>44822</c:v>
                </c:pt>
                <c:pt idx="121">
                  <c:v>44829</c:v>
                </c:pt>
                <c:pt idx="122">
                  <c:v>44836</c:v>
                </c:pt>
                <c:pt idx="123">
                  <c:v>44843</c:v>
                </c:pt>
                <c:pt idx="124">
                  <c:v>44850</c:v>
                </c:pt>
                <c:pt idx="125">
                  <c:v>44857</c:v>
                </c:pt>
                <c:pt idx="126">
                  <c:v>44864</c:v>
                </c:pt>
                <c:pt idx="127">
                  <c:v>44871</c:v>
                </c:pt>
                <c:pt idx="128">
                  <c:v>44878</c:v>
                </c:pt>
                <c:pt idx="129">
                  <c:v>44885</c:v>
                </c:pt>
                <c:pt idx="130">
                  <c:v>44892</c:v>
                </c:pt>
                <c:pt idx="131">
                  <c:v>44899</c:v>
                </c:pt>
                <c:pt idx="132">
                  <c:v>44906</c:v>
                </c:pt>
                <c:pt idx="133">
                  <c:v>44913</c:v>
                </c:pt>
                <c:pt idx="134">
                  <c:v>44920</c:v>
                </c:pt>
              </c:numCache>
            </c:numRef>
          </c:cat>
          <c:val>
            <c:numRef>
              <c:f>Sheet1!$B$8:$B$142</c:f>
              <c:numCache>
                <c:formatCode>General</c:formatCode>
                <c:ptCount val="135"/>
                <c:pt idx="0">
                  <c:v>3.1</c:v>
                </c:pt>
                <c:pt idx="1">
                  <c:v>2.5</c:v>
                </c:pt>
                <c:pt idx="2">
                  <c:v>1.9</c:v>
                </c:pt>
                <c:pt idx="3">
                  <c:v>1.6</c:v>
                </c:pt>
                <c:pt idx="4">
                  <c:v>1.4</c:v>
                </c:pt>
                <c:pt idx="5">
                  <c:v>1.4</c:v>
                </c:pt>
                <c:pt idx="6">
                  <c:v>1.6</c:v>
                </c:pt>
                <c:pt idx="7">
                  <c:v>1.8</c:v>
                </c:pt>
                <c:pt idx="8">
                  <c:v>2</c:v>
                </c:pt>
                <c:pt idx="9">
                  <c:v>2.1</c:v>
                </c:pt>
                <c:pt idx="10">
                  <c:v>2</c:v>
                </c:pt>
                <c:pt idx="11">
                  <c:v>1.8</c:v>
                </c:pt>
                <c:pt idx="12">
                  <c:v>1.7</c:v>
                </c:pt>
                <c:pt idx="13">
                  <c:v>1.5</c:v>
                </c:pt>
                <c:pt idx="14">
                  <c:v>1.4</c:v>
                </c:pt>
                <c:pt idx="15">
                  <c:v>1.4</c:v>
                </c:pt>
                <c:pt idx="16">
                  <c:v>1.2</c:v>
                </c:pt>
                <c:pt idx="17">
                  <c:v>1.2</c:v>
                </c:pt>
                <c:pt idx="18">
                  <c:v>1.2</c:v>
                </c:pt>
                <c:pt idx="19">
                  <c:v>1.2</c:v>
                </c:pt>
                <c:pt idx="20">
                  <c:v>1.4</c:v>
                </c:pt>
                <c:pt idx="21">
                  <c:v>1.7</c:v>
                </c:pt>
                <c:pt idx="22">
                  <c:v>1.9</c:v>
                </c:pt>
                <c:pt idx="23">
                  <c:v>2.2999999999999998</c:v>
                </c:pt>
                <c:pt idx="24">
                  <c:v>2.7</c:v>
                </c:pt>
                <c:pt idx="25">
                  <c:v>3.5</c:v>
                </c:pt>
                <c:pt idx="26">
                  <c:v>4.3</c:v>
                </c:pt>
                <c:pt idx="27">
                  <c:v>4.5999999999999996</c:v>
                </c:pt>
                <c:pt idx="28">
                  <c:v>5.3</c:v>
                </c:pt>
                <c:pt idx="29">
                  <c:v>5.5</c:v>
                </c:pt>
                <c:pt idx="30">
                  <c:v>5.3</c:v>
                </c:pt>
                <c:pt idx="31">
                  <c:v>5.2</c:v>
                </c:pt>
                <c:pt idx="32">
                  <c:v>4.9000000000000004</c:v>
                </c:pt>
                <c:pt idx="33">
                  <c:v>4.4000000000000004</c:v>
                </c:pt>
                <c:pt idx="34">
                  <c:v>3.7</c:v>
                </c:pt>
                <c:pt idx="35">
                  <c:v>2.9</c:v>
                </c:pt>
                <c:pt idx="36">
                  <c:v>2.1</c:v>
                </c:pt>
                <c:pt idx="37">
                  <c:v>1.5</c:v>
                </c:pt>
                <c:pt idx="38">
                  <c:v>0.9</c:v>
                </c:pt>
                <c:pt idx="39">
                  <c:v>0.7</c:v>
                </c:pt>
                <c:pt idx="40">
                  <c:v>0.5</c:v>
                </c:pt>
                <c:pt idx="41">
                  <c:v>0.3</c:v>
                </c:pt>
                <c:pt idx="42">
                  <c:v>0.3</c:v>
                </c:pt>
                <c:pt idx="43">
                  <c:v>0.3</c:v>
                </c:pt>
                <c:pt idx="44">
                  <c:v>0.2</c:v>
                </c:pt>
                <c:pt idx="45">
                  <c:v>0.2</c:v>
                </c:pt>
                <c:pt idx="46">
                  <c:v>0.2</c:v>
                </c:pt>
                <c:pt idx="47">
                  <c:v>0.2</c:v>
                </c:pt>
                <c:pt idx="48">
                  <c:v>0.2</c:v>
                </c:pt>
                <c:pt idx="49">
                  <c:v>0.2</c:v>
                </c:pt>
                <c:pt idx="50">
                  <c:v>0.2</c:v>
                </c:pt>
                <c:pt idx="51">
                  <c:v>0.1</c:v>
                </c:pt>
                <c:pt idx="52">
                  <c:v>0.1</c:v>
                </c:pt>
                <c:pt idx="53">
                  <c:v>0.1</c:v>
                </c:pt>
                <c:pt idx="54">
                  <c:v>0.1</c:v>
                </c:pt>
                <c:pt idx="55">
                  <c:v>0.1</c:v>
                </c:pt>
                <c:pt idx="56">
                  <c:v>0.1</c:v>
                </c:pt>
                <c:pt idx="57">
                  <c:v>0.1</c:v>
                </c:pt>
                <c:pt idx="58">
                  <c:v>0.1</c:v>
                </c:pt>
                <c:pt idx="59">
                  <c:v>0.1</c:v>
                </c:pt>
                <c:pt idx="60">
                  <c:v>0.1</c:v>
                </c:pt>
                <c:pt idx="61">
                  <c:v>0.1</c:v>
                </c:pt>
                <c:pt idx="62">
                  <c:v>0.2</c:v>
                </c:pt>
                <c:pt idx="63">
                  <c:v>0.3</c:v>
                </c:pt>
                <c:pt idx="64">
                  <c:v>0.4</c:v>
                </c:pt>
                <c:pt idx="65">
                  <c:v>0.5</c:v>
                </c:pt>
                <c:pt idx="66">
                  <c:v>0.5</c:v>
                </c:pt>
                <c:pt idx="67">
                  <c:v>0.5</c:v>
                </c:pt>
                <c:pt idx="68">
                  <c:v>0.6</c:v>
                </c:pt>
                <c:pt idx="69">
                  <c:v>0.5</c:v>
                </c:pt>
                <c:pt idx="70">
                  <c:v>0.5</c:v>
                </c:pt>
                <c:pt idx="71">
                  <c:v>0.5</c:v>
                </c:pt>
                <c:pt idx="72">
                  <c:v>0.4</c:v>
                </c:pt>
                <c:pt idx="73">
                  <c:v>0.4</c:v>
                </c:pt>
                <c:pt idx="74">
                  <c:v>0.3</c:v>
                </c:pt>
                <c:pt idx="75">
                  <c:v>0.4</c:v>
                </c:pt>
                <c:pt idx="76">
                  <c:v>0.4</c:v>
                </c:pt>
                <c:pt idx="77">
                  <c:v>0.3</c:v>
                </c:pt>
                <c:pt idx="78">
                  <c:v>0.4</c:v>
                </c:pt>
                <c:pt idx="79">
                  <c:v>0.4</c:v>
                </c:pt>
                <c:pt idx="80">
                  <c:v>0.4</c:v>
                </c:pt>
                <c:pt idx="81">
                  <c:v>0.4</c:v>
                </c:pt>
                <c:pt idx="82">
                  <c:v>0.3</c:v>
                </c:pt>
                <c:pt idx="83">
                  <c:v>0.4</c:v>
                </c:pt>
                <c:pt idx="84">
                  <c:v>0.7</c:v>
                </c:pt>
                <c:pt idx="85">
                  <c:v>1.1000000000000001</c:v>
                </c:pt>
                <c:pt idx="86">
                  <c:v>1.4</c:v>
                </c:pt>
                <c:pt idx="87">
                  <c:v>1.2</c:v>
                </c:pt>
                <c:pt idx="88">
                  <c:v>1.1000000000000001</c:v>
                </c:pt>
                <c:pt idx="89">
                  <c:v>0.8</c:v>
                </c:pt>
                <c:pt idx="90">
                  <c:v>0.6</c:v>
                </c:pt>
                <c:pt idx="91">
                  <c:v>0.4</c:v>
                </c:pt>
                <c:pt idx="92">
                  <c:v>0.2</c:v>
                </c:pt>
                <c:pt idx="93">
                  <c:v>0.2</c:v>
                </c:pt>
                <c:pt idx="94">
                  <c:v>0.1</c:v>
                </c:pt>
                <c:pt idx="95">
                  <c:v>0.1</c:v>
                </c:pt>
                <c:pt idx="96">
                  <c:v>0.1</c:v>
                </c:pt>
                <c:pt idx="97">
                  <c:v>0.1</c:v>
                </c:pt>
                <c:pt idx="98">
                  <c:v>0.1</c:v>
                </c:pt>
                <c:pt idx="99">
                  <c:v>0.1</c:v>
                </c:pt>
                <c:pt idx="100">
                  <c:v>0.1</c:v>
                </c:pt>
                <c:pt idx="101">
                  <c:v>0.1</c:v>
                </c:pt>
                <c:pt idx="102">
                  <c:v>0.1</c:v>
                </c:pt>
                <c:pt idx="103">
                  <c:v>0.1</c:v>
                </c:pt>
                <c:pt idx="104">
                  <c:v>0.2</c:v>
                </c:pt>
                <c:pt idx="105">
                  <c:v>0.2</c:v>
                </c:pt>
                <c:pt idx="106">
                  <c:v>0.2</c:v>
                </c:pt>
                <c:pt idx="107">
                  <c:v>0.2</c:v>
                </c:pt>
                <c:pt idx="108">
                  <c:v>0.2</c:v>
                </c:pt>
                <c:pt idx="109">
                  <c:v>0.2</c:v>
                </c:pt>
                <c:pt idx="110">
                  <c:v>0.2</c:v>
                </c:pt>
                <c:pt idx="111">
                  <c:v>0.2</c:v>
                </c:pt>
                <c:pt idx="112">
                  <c:v>0.3</c:v>
                </c:pt>
                <c:pt idx="113">
                  <c:v>0.3</c:v>
                </c:pt>
                <c:pt idx="114">
                  <c:v>0.3</c:v>
                </c:pt>
                <c:pt idx="115">
                  <c:v>0.3</c:v>
                </c:pt>
                <c:pt idx="116">
                  <c:v>0.3</c:v>
                </c:pt>
                <c:pt idx="117">
                  <c:v>0.3</c:v>
                </c:pt>
                <c:pt idx="118">
                  <c:v>0.2</c:v>
                </c:pt>
                <c:pt idx="119">
                  <c:v>0.3</c:v>
                </c:pt>
                <c:pt idx="120">
                  <c:v>0.2</c:v>
                </c:pt>
                <c:pt idx="121">
                  <c:v>0.2</c:v>
                </c:pt>
                <c:pt idx="122">
                  <c:v>0.2</c:v>
                </c:pt>
                <c:pt idx="123">
                  <c:v>0.2</c:v>
                </c:pt>
                <c:pt idx="124">
                  <c:v>0.2</c:v>
                </c:pt>
                <c:pt idx="125">
                  <c:v>0.3</c:v>
                </c:pt>
                <c:pt idx="126">
                  <c:v>0.2</c:v>
                </c:pt>
                <c:pt idx="127">
                  <c:v>0.3</c:v>
                </c:pt>
                <c:pt idx="128">
                  <c:v>0.2</c:v>
                </c:pt>
                <c:pt idx="129">
                  <c:v>0.2</c:v>
                </c:pt>
                <c:pt idx="130">
                  <c:v>0.2</c:v>
                </c:pt>
                <c:pt idx="131">
                  <c:v>0.3</c:v>
                </c:pt>
                <c:pt idx="132">
                  <c:v>0.3</c:v>
                </c:pt>
                <c:pt idx="133">
                  <c:v>0.3</c:v>
                </c:pt>
                <c:pt idx="134">
                  <c:v>0.3</c:v>
                </c:pt>
              </c:numCache>
            </c:numRef>
          </c:val>
          <c:smooth val="0"/>
          <c:extLst>
            <c:ext xmlns:c16="http://schemas.microsoft.com/office/drawing/2014/chart" uri="{C3380CC4-5D6E-409C-BE32-E72D297353CC}">
              <c16:uniqueId val="{00000000-80D0-441F-ADA7-44E92665C408}"/>
            </c:ext>
          </c:extLst>
        </c:ser>
        <c:ser>
          <c:idx val="0"/>
          <c:order val="1"/>
          <c:tx>
            <c:strRef>
              <c:f>Sheet1!$C$7</c:f>
              <c:strCache>
                <c:ptCount val="1"/>
                <c:pt idx="0">
                  <c:v>Staff Rate of COVID-19 Deaths</c:v>
                </c:pt>
              </c:strCache>
            </c:strRef>
          </c:tx>
          <c:marker>
            <c:symbol val="square"/>
            <c:size val="4"/>
            <c:spPr>
              <a:solidFill>
                <a:srgbClr val="005EB8"/>
              </a:solidFill>
              <a:ln>
                <a:noFill/>
              </a:ln>
            </c:spPr>
          </c:marker>
          <c:cat>
            <c:numRef>
              <c:f>Sheet1!$A$8:$A$142</c:f>
              <c:numCache>
                <c:formatCode>m/d/yyyy</c:formatCode>
                <c:ptCount val="135"/>
                <c:pt idx="0">
                  <c:v>43982</c:v>
                </c:pt>
                <c:pt idx="1">
                  <c:v>43989</c:v>
                </c:pt>
                <c:pt idx="2">
                  <c:v>43996</c:v>
                </c:pt>
                <c:pt idx="3">
                  <c:v>44003</c:v>
                </c:pt>
                <c:pt idx="4">
                  <c:v>44010</c:v>
                </c:pt>
                <c:pt idx="5">
                  <c:v>44017</c:v>
                </c:pt>
                <c:pt idx="6">
                  <c:v>44024</c:v>
                </c:pt>
                <c:pt idx="7">
                  <c:v>44031</c:v>
                </c:pt>
                <c:pt idx="8">
                  <c:v>44038</c:v>
                </c:pt>
                <c:pt idx="9">
                  <c:v>44045</c:v>
                </c:pt>
                <c:pt idx="10">
                  <c:v>44052</c:v>
                </c:pt>
                <c:pt idx="11">
                  <c:v>44059</c:v>
                </c:pt>
                <c:pt idx="12">
                  <c:v>44066</c:v>
                </c:pt>
                <c:pt idx="13">
                  <c:v>44073</c:v>
                </c:pt>
                <c:pt idx="14">
                  <c:v>44080</c:v>
                </c:pt>
                <c:pt idx="15">
                  <c:v>44087</c:v>
                </c:pt>
                <c:pt idx="16">
                  <c:v>44094</c:v>
                </c:pt>
                <c:pt idx="17">
                  <c:v>44101</c:v>
                </c:pt>
                <c:pt idx="18">
                  <c:v>44108</c:v>
                </c:pt>
                <c:pt idx="19">
                  <c:v>44115</c:v>
                </c:pt>
                <c:pt idx="20">
                  <c:v>44122</c:v>
                </c:pt>
                <c:pt idx="21">
                  <c:v>44129</c:v>
                </c:pt>
                <c:pt idx="22">
                  <c:v>44136</c:v>
                </c:pt>
                <c:pt idx="23">
                  <c:v>44143</c:v>
                </c:pt>
                <c:pt idx="24">
                  <c:v>44150</c:v>
                </c:pt>
                <c:pt idx="25">
                  <c:v>44157</c:v>
                </c:pt>
                <c:pt idx="26">
                  <c:v>44164</c:v>
                </c:pt>
                <c:pt idx="27">
                  <c:v>44171</c:v>
                </c:pt>
                <c:pt idx="28">
                  <c:v>44178</c:v>
                </c:pt>
                <c:pt idx="29">
                  <c:v>44185</c:v>
                </c:pt>
                <c:pt idx="30">
                  <c:v>44192</c:v>
                </c:pt>
                <c:pt idx="31">
                  <c:v>44199</c:v>
                </c:pt>
                <c:pt idx="32">
                  <c:v>44206</c:v>
                </c:pt>
                <c:pt idx="33">
                  <c:v>44213</c:v>
                </c:pt>
                <c:pt idx="34">
                  <c:v>44220</c:v>
                </c:pt>
                <c:pt idx="35">
                  <c:v>44227</c:v>
                </c:pt>
                <c:pt idx="36">
                  <c:v>44234</c:v>
                </c:pt>
                <c:pt idx="37">
                  <c:v>44241</c:v>
                </c:pt>
                <c:pt idx="38">
                  <c:v>44248</c:v>
                </c:pt>
                <c:pt idx="39">
                  <c:v>44255</c:v>
                </c:pt>
                <c:pt idx="40">
                  <c:v>44262</c:v>
                </c:pt>
                <c:pt idx="41">
                  <c:v>44269</c:v>
                </c:pt>
                <c:pt idx="42">
                  <c:v>44276</c:v>
                </c:pt>
                <c:pt idx="43">
                  <c:v>44283</c:v>
                </c:pt>
                <c:pt idx="44">
                  <c:v>44290</c:v>
                </c:pt>
                <c:pt idx="45">
                  <c:v>44297</c:v>
                </c:pt>
                <c:pt idx="46">
                  <c:v>44304</c:v>
                </c:pt>
                <c:pt idx="47">
                  <c:v>44311</c:v>
                </c:pt>
                <c:pt idx="48">
                  <c:v>44318</c:v>
                </c:pt>
                <c:pt idx="49">
                  <c:v>44325</c:v>
                </c:pt>
                <c:pt idx="50">
                  <c:v>44332</c:v>
                </c:pt>
                <c:pt idx="51">
                  <c:v>44339</c:v>
                </c:pt>
                <c:pt idx="52">
                  <c:v>44346</c:v>
                </c:pt>
                <c:pt idx="53">
                  <c:v>44353</c:v>
                </c:pt>
                <c:pt idx="54">
                  <c:v>44360</c:v>
                </c:pt>
                <c:pt idx="55">
                  <c:v>44367</c:v>
                </c:pt>
                <c:pt idx="56">
                  <c:v>44374</c:v>
                </c:pt>
                <c:pt idx="57">
                  <c:v>44381</c:v>
                </c:pt>
                <c:pt idx="58">
                  <c:v>44388</c:v>
                </c:pt>
                <c:pt idx="59">
                  <c:v>44395</c:v>
                </c:pt>
                <c:pt idx="60">
                  <c:v>44402</c:v>
                </c:pt>
                <c:pt idx="61">
                  <c:v>44409</c:v>
                </c:pt>
                <c:pt idx="62">
                  <c:v>44416</c:v>
                </c:pt>
                <c:pt idx="63">
                  <c:v>44423</c:v>
                </c:pt>
                <c:pt idx="64">
                  <c:v>44430</c:v>
                </c:pt>
                <c:pt idx="65">
                  <c:v>44437</c:v>
                </c:pt>
                <c:pt idx="66">
                  <c:v>44444</c:v>
                </c:pt>
                <c:pt idx="67">
                  <c:v>44451</c:v>
                </c:pt>
                <c:pt idx="68">
                  <c:v>44458</c:v>
                </c:pt>
                <c:pt idx="69">
                  <c:v>44465</c:v>
                </c:pt>
                <c:pt idx="70">
                  <c:v>44472</c:v>
                </c:pt>
                <c:pt idx="71">
                  <c:v>44479</c:v>
                </c:pt>
                <c:pt idx="72">
                  <c:v>44486</c:v>
                </c:pt>
                <c:pt idx="73">
                  <c:v>44493</c:v>
                </c:pt>
                <c:pt idx="74">
                  <c:v>44500</c:v>
                </c:pt>
                <c:pt idx="75">
                  <c:v>44507</c:v>
                </c:pt>
                <c:pt idx="76">
                  <c:v>44514</c:v>
                </c:pt>
                <c:pt idx="77">
                  <c:v>44521</c:v>
                </c:pt>
                <c:pt idx="78">
                  <c:v>44528</c:v>
                </c:pt>
                <c:pt idx="79">
                  <c:v>44535</c:v>
                </c:pt>
                <c:pt idx="80">
                  <c:v>44542</c:v>
                </c:pt>
                <c:pt idx="81">
                  <c:v>44549</c:v>
                </c:pt>
                <c:pt idx="82">
                  <c:v>44556</c:v>
                </c:pt>
                <c:pt idx="83">
                  <c:v>44563</c:v>
                </c:pt>
                <c:pt idx="84">
                  <c:v>44570</c:v>
                </c:pt>
                <c:pt idx="85">
                  <c:v>44577</c:v>
                </c:pt>
                <c:pt idx="86">
                  <c:v>44584</c:v>
                </c:pt>
                <c:pt idx="87">
                  <c:v>44591</c:v>
                </c:pt>
                <c:pt idx="88">
                  <c:v>44598</c:v>
                </c:pt>
                <c:pt idx="89">
                  <c:v>44605</c:v>
                </c:pt>
                <c:pt idx="90">
                  <c:v>44612</c:v>
                </c:pt>
                <c:pt idx="91">
                  <c:v>44619</c:v>
                </c:pt>
                <c:pt idx="92">
                  <c:v>44626</c:v>
                </c:pt>
                <c:pt idx="93">
                  <c:v>44633</c:v>
                </c:pt>
                <c:pt idx="94">
                  <c:v>44640</c:v>
                </c:pt>
                <c:pt idx="95">
                  <c:v>44647</c:v>
                </c:pt>
                <c:pt idx="96">
                  <c:v>44654</c:v>
                </c:pt>
                <c:pt idx="97">
                  <c:v>44661</c:v>
                </c:pt>
                <c:pt idx="98">
                  <c:v>44668</c:v>
                </c:pt>
                <c:pt idx="99">
                  <c:v>44675</c:v>
                </c:pt>
                <c:pt idx="100">
                  <c:v>44682</c:v>
                </c:pt>
                <c:pt idx="101">
                  <c:v>44689</c:v>
                </c:pt>
                <c:pt idx="102">
                  <c:v>44696</c:v>
                </c:pt>
                <c:pt idx="103">
                  <c:v>44703</c:v>
                </c:pt>
                <c:pt idx="104">
                  <c:v>44710</c:v>
                </c:pt>
                <c:pt idx="105">
                  <c:v>44717</c:v>
                </c:pt>
                <c:pt idx="106">
                  <c:v>44724</c:v>
                </c:pt>
                <c:pt idx="107">
                  <c:v>44731</c:v>
                </c:pt>
                <c:pt idx="108">
                  <c:v>44738</c:v>
                </c:pt>
                <c:pt idx="109">
                  <c:v>44745</c:v>
                </c:pt>
                <c:pt idx="110">
                  <c:v>44752</c:v>
                </c:pt>
                <c:pt idx="111">
                  <c:v>44759</c:v>
                </c:pt>
                <c:pt idx="112">
                  <c:v>44766</c:v>
                </c:pt>
                <c:pt idx="113">
                  <c:v>44773</c:v>
                </c:pt>
                <c:pt idx="114">
                  <c:v>44780</c:v>
                </c:pt>
                <c:pt idx="115">
                  <c:v>44787</c:v>
                </c:pt>
                <c:pt idx="116">
                  <c:v>44794</c:v>
                </c:pt>
                <c:pt idx="117">
                  <c:v>44801</c:v>
                </c:pt>
                <c:pt idx="118">
                  <c:v>44808</c:v>
                </c:pt>
                <c:pt idx="119">
                  <c:v>44815</c:v>
                </c:pt>
                <c:pt idx="120">
                  <c:v>44822</c:v>
                </c:pt>
                <c:pt idx="121">
                  <c:v>44829</c:v>
                </c:pt>
                <c:pt idx="122">
                  <c:v>44836</c:v>
                </c:pt>
                <c:pt idx="123">
                  <c:v>44843</c:v>
                </c:pt>
                <c:pt idx="124">
                  <c:v>44850</c:v>
                </c:pt>
                <c:pt idx="125">
                  <c:v>44857</c:v>
                </c:pt>
                <c:pt idx="126">
                  <c:v>44864</c:v>
                </c:pt>
                <c:pt idx="127">
                  <c:v>44871</c:v>
                </c:pt>
                <c:pt idx="128">
                  <c:v>44878</c:v>
                </c:pt>
                <c:pt idx="129">
                  <c:v>44885</c:v>
                </c:pt>
                <c:pt idx="130">
                  <c:v>44892</c:v>
                </c:pt>
                <c:pt idx="131">
                  <c:v>44899</c:v>
                </c:pt>
                <c:pt idx="132">
                  <c:v>44906</c:v>
                </c:pt>
                <c:pt idx="133">
                  <c:v>44913</c:v>
                </c:pt>
                <c:pt idx="134">
                  <c:v>44920</c:v>
                </c:pt>
              </c:numCache>
            </c:numRef>
          </c:cat>
          <c:val>
            <c:numRef>
              <c:f>Sheet1!$C$8:$C$142</c:f>
              <c:numCache>
                <c:formatCode>General</c:formatCode>
                <c:ptCount val="135"/>
                <c:pt idx="0">
                  <c:v>0.1</c:v>
                </c:pt>
                <c:pt idx="1">
                  <c:v>0.1</c:v>
                </c:pt>
                <c:pt idx="2">
                  <c:v>0</c:v>
                </c:pt>
                <c:pt idx="3">
                  <c:v>0.1</c:v>
                </c:pt>
                <c:pt idx="4">
                  <c:v>0</c:v>
                </c:pt>
                <c:pt idx="5">
                  <c:v>0</c:v>
                </c:pt>
                <c:pt idx="6">
                  <c:v>0</c:v>
                </c:pt>
                <c:pt idx="7">
                  <c:v>0</c:v>
                </c:pt>
                <c:pt idx="8">
                  <c:v>0.1</c:v>
                </c:pt>
                <c:pt idx="9">
                  <c:v>0.1</c:v>
                </c:pt>
                <c:pt idx="10">
                  <c:v>0.1</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0.1</c:v>
                </c:pt>
                <c:pt idx="27">
                  <c:v>0</c:v>
                </c:pt>
                <c:pt idx="28">
                  <c:v>0</c:v>
                </c:pt>
                <c:pt idx="29">
                  <c:v>0</c:v>
                </c:pt>
                <c:pt idx="30">
                  <c:v>0</c:v>
                </c:pt>
                <c:pt idx="31">
                  <c:v>0.1</c:v>
                </c:pt>
                <c:pt idx="32">
                  <c:v>0.1</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numCache>
            </c:numRef>
          </c:val>
          <c:smooth val="0"/>
          <c:extLst>
            <c:ext xmlns:c16="http://schemas.microsoft.com/office/drawing/2014/chart" uri="{C3380CC4-5D6E-409C-BE32-E72D297353CC}">
              <c16:uniqueId val="{00000001-80D0-441F-ADA7-44E92665C408}"/>
            </c:ext>
          </c:extLst>
        </c:ser>
        <c:dLbls>
          <c:showLegendKey val="0"/>
          <c:showVal val="0"/>
          <c:showCatName val="0"/>
          <c:showSerName val="0"/>
          <c:showPercent val="0"/>
          <c:showBubbleSize val="0"/>
        </c:dLbls>
        <c:marker val="1"/>
        <c:smooth val="0"/>
        <c:axId val="123682176"/>
        <c:axId val="158010752"/>
      </c:lineChart>
      <c:dateAx>
        <c:axId val="123682176"/>
        <c:scaling>
          <c:orientation val="minMax"/>
        </c:scaling>
        <c:delete val="0"/>
        <c:axPos val="b"/>
        <c:numFmt formatCode="m/d/yy;@" sourceLinked="0"/>
        <c:majorTickMark val="out"/>
        <c:minorTickMark val="none"/>
        <c:tickLblPos val="nextTo"/>
        <c:txPr>
          <a:bodyPr rot="-3000000"/>
          <a:lstStyle/>
          <a:p>
            <a:pPr>
              <a:defRPr sz="1400"/>
            </a:pPr>
            <a:endParaRPr lang="en-US"/>
          </a:p>
        </c:txPr>
        <c:crossAx val="158010752"/>
        <c:crosses val="autoZero"/>
        <c:auto val="1"/>
        <c:lblOffset val="100"/>
        <c:baseTimeUnit val="days"/>
        <c:majorUnit val="28"/>
        <c:majorTimeUnit val="days"/>
      </c:dateAx>
      <c:valAx>
        <c:axId val="158010752"/>
        <c:scaling>
          <c:orientation val="minMax"/>
          <c:max val="10"/>
          <c:min val="0"/>
        </c:scaling>
        <c:delete val="0"/>
        <c:axPos val="l"/>
        <c:majorGridlines/>
        <c:title>
          <c:tx>
            <c:rich>
              <a:bodyPr rot="-5400000" vert="horz"/>
              <a:lstStyle/>
              <a:p>
                <a:pPr>
                  <a:defRPr/>
                </a:pPr>
                <a:r>
                  <a:rPr lang="en-US"/>
                  <a:t>Rate per 1,000 Resident-Weeks</a:t>
                </a:r>
              </a:p>
            </c:rich>
          </c:tx>
          <c:layout>
            <c:manualLayout>
              <c:xMode val="edge"/>
              <c:yMode val="edge"/>
              <c:x val="3.0399084729793384E-3"/>
              <c:y val="6.6431149231346076E-2"/>
            </c:manualLayout>
          </c:layout>
          <c:overlay val="0"/>
        </c:title>
        <c:numFmt formatCode="#,##0" sourceLinked="0"/>
        <c:majorTickMark val="out"/>
        <c:minorTickMark val="none"/>
        <c:tickLblPos val="nextTo"/>
        <c:crossAx val="123682176"/>
        <c:crosses val="autoZero"/>
        <c:crossBetween val="between"/>
        <c:majorUnit val="1"/>
      </c:valAx>
    </c:plotArea>
    <c:legend>
      <c:legendPos val="t"/>
      <c:layout>
        <c:manualLayout>
          <c:xMode val="edge"/>
          <c:yMode val="edge"/>
          <c:x val="4.314772753959654E-3"/>
          <c:y val="1.995844269466317E-3"/>
          <c:w val="0.99568527491755854"/>
          <c:h val="6.3583458317710298E-2"/>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556498797025373"/>
          <c:y val="0.22982932797462818"/>
          <c:w val="0.7926003390201225"/>
          <c:h val="0.63053274590676167"/>
        </c:manualLayout>
      </c:layout>
      <c:lineChart>
        <c:grouping val="standard"/>
        <c:varyColors val="0"/>
        <c:ser>
          <c:idx val="3"/>
          <c:order val="0"/>
          <c:tx>
            <c:strRef>
              <c:f>Sheet1!$A$2</c:f>
              <c:strCache>
                <c:ptCount val="1"/>
                <c:pt idx="0">
                  <c:v>Long-Stay Nursing Home - Pneumococcal</c:v>
                </c:pt>
              </c:strCache>
            </c:strRef>
          </c:tx>
          <c:spPr>
            <a:ln w="25400">
              <a:solidFill>
                <a:sysClr val="windowText" lastClr="000000"/>
              </a:solidFill>
            </a:ln>
          </c:spPr>
          <c:marker>
            <c:symbol val="circle"/>
            <c:size val="7"/>
            <c:spPr>
              <a:solidFill>
                <a:sysClr val="windowText" lastClr="000000"/>
              </a:solidFill>
              <a:ln>
                <a:noFill/>
              </a:ln>
            </c:spPr>
          </c:marker>
          <c:dPt>
            <c:idx val="7"/>
            <c:bubble3D val="0"/>
            <c:spPr>
              <a:ln w="25400">
                <a:noFill/>
              </a:ln>
            </c:spPr>
            <c:extLst>
              <c:ext xmlns:c16="http://schemas.microsoft.com/office/drawing/2014/chart" uri="{C3380CC4-5D6E-409C-BE32-E72D297353CC}">
                <c16:uniqueId val="{00000001-025B-4ABF-829E-24D24595B288}"/>
              </c:ext>
            </c:extLst>
          </c:dPt>
          <c:dPt>
            <c:idx val="8"/>
            <c:bubble3D val="0"/>
            <c:spPr>
              <a:ln w="25400">
                <a:noFill/>
              </a:ln>
            </c:spPr>
            <c:extLst>
              <c:ext xmlns:c16="http://schemas.microsoft.com/office/drawing/2014/chart" uri="{C3380CC4-5D6E-409C-BE32-E72D297353CC}">
                <c16:uniqueId val="{00000003-025B-4ABF-829E-24D24595B288}"/>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Sheet1!$B$2:$J$2</c:f>
              <c:numCache>
                <c:formatCode>General</c:formatCode>
                <c:ptCount val="9"/>
                <c:pt idx="0">
                  <c:v>93.8</c:v>
                </c:pt>
                <c:pt idx="1">
                  <c:v>93.3</c:v>
                </c:pt>
                <c:pt idx="2">
                  <c:v>92.9</c:v>
                </c:pt>
                <c:pt idx="3">
                  <c:v>92.7</c:v>
                </c:pt>
                <c:pt idx="4">
                  <c:v>92.5</c:v>
                </c:pt>
                <c:pt idx="5">
                  <c:v>92.1</c:v>
                </c:pt>
                <c:pt idx="6">
                  <c:v>92.7</c:v>
                </c:pt>
                <c:pt idx="7">
                  <c:v>88.7</c:v>
                </c:pt>
                <c:pt idx="8" formatCode="0.0">
                  <c:v>90.411000000000001</c:v>
                </c:pt>
              </c:numCache>
            </c:numRef>
          </c:val>
          <c:smooth val="0"/>
          <c:extLst>
            <c:ext xmlns:c16="http://schemas.microsoft.com/office/drawing/2014/chart" uri="{C3380CC4-5D6E-409C-BE32-E72D297353CC}">
              <c16:uniqueId val="{00000004-025B-4ABF-829E-24D24595B288}"/>
            </c:ext>
          </c:extLst>
        </c:ser>
        <c:ser>
          <c:idx val="0"/>
          <c:order val="1"/>
          <c:tx>
            <c:strRef>
              <c:f>Sheet1!$A$3</c:f>
              <c:strCache>
                <c:ptCount val="1"/>
                <c:pt idx="0">
                  <c:v>Short-Stay Nursing Home - Pneumococcal</c:v>
                </c:pt>
              </c:strCache>
            </c:strRef>
          </c:tx>
          <c:spPr>
            <a:ln>
              <a:solidFill>
                <a:srgbClr val="005EB8"/>
              </a:solidFill>
            </a:ln>
          </c:spPr>
          <c:marker>
            <c:symbol val="square"/>
            <c:size val="7"/>
            <c:spPr>
              <a:solidFill>
                <a:srgbClr val="005EB8"/>
              </a:solidFill>
              <a:ln>
                <a:noFill/>
              </a:ln>
            </c:spPr>
          </c:marker>
          <c:dPt>
            <c:idx val="7"/>
            <c:bubble3D val="0"/>
            <c:spPr>
              <a:ln>
                <a:noFill/>
              </a:ln>
            </c:spPr>
            <c:extLst>
              <c:ext xmlns:c16="http://schemas.microsoft.com/office/drawing/2014/chart" uri="{C3380CC4-5D6E-409C-BE32-E72D297353CC}">
                <c16:uniqueId val="{00000006-025B-4ABF-829E-24D24595B288}"/>
              </c:ext>
            </c:extLst>
          </c:dPt>
          <c:dPt>
            <c:idx val="8"/>
            <c:bubble3D val="0"/>
            <c:spPr>
              <a:ln>
                <a:noFill/>
              </a:ln>
            </c:spPr>
            <c:extLst>
              <c:ext xmlns:c16="http://schemas.microsoft.com/office/drawing/2014/chart" uri="{C3380CC4-5D6E-409C-BE32-E72D297353CC}">
                <c16:uniqueId val="{00000008-025B-4ABF-829E-24D24595B288}"/>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Sheet1!$B$3:$J$3</c:f>
              <c:numCache>
                <c:formatCode>General</c:formatCode>
                <c:ptCount val="9"/>
                <c:pt idx="0">
                  <c:v>85.6</c:v>
                </c:pt>
                <c:pt idx="1">
                  <c:v>85.3</c:v>
                </c:pt>
                <c:pt idx="2">
                  <c:v>84.7</c:v>
                </c:pt>
                <c:pt idx="3">
                  <c:v>84.9</c:v>
                </c:pt>
                <c:pt idx="4">
                  <c:v>85.7</c:v>
                </c:pt>
                <c:pt idx="5">
                  <c:v>85.6</c:v>
                </c:pt>
                <c:pt idx="6">
                  <c:v>86.3</c:v>
                </c:pt>
                <c:pt idx="7">
                  <c:v>83.7</c:v>
                </c:pt>
                <c:pt idx="8" formatCode="0.0">
                  <c:v>81.242999999999995</c:v>
                </c:pt>
              </c:numCache>
            </c:numRef>
          </c:val>
          <c:smooth val="0"/>
          <c:extLst>
            <c:ext xmlns:c16="http://schemas.microsoft.com/office/drawing/2014/chart" uri="{C3380CC4-5D6E-409C-BE32-E72D297353CC}">
              <c16:uniqueId val="{00000009-025B-4ABF-829E-24D24595B288}"/>
            </c:ext>
          </c:extLst>
        </c:ser>
        <c:ser>
          <c:idx val="1"/>
          <c:order val="2"/>
          <c:tx>
            <c:strRef>
              <c:f>Sheet1!$A$4</c:f>
              <c:strCache>
                <c:ptCount val="1"/>
                <c:pt idx="0">
                  <c:v>Long-Stay Nursing Home - Flu </c:v>
                </c:pt>
              </c:strCache>
            </c:strRef>
          </c:tx>
          <c:spPr>
            <a:ln>
              <a:solidFill>
                <a:srgbClr val="671E75"/>
              </a:solidFill>
            </a:ln>
          </c:spPr>
          <c:marker>
            <c:symbol val="triangle"/>
            <c:size val="8"/>
            <c:spPr>
              <a:solidFill>
                <a:srgbClr val="671E75"/>
              </a:solidFill>
              <a:ln>
                <a:noFill/>
              </a:ln>
            </c:spPr>
          </c:marker>
          <c:dPt>
            <c:idx val="7"/>
            <c:bubble3D val="0"/>
            <c:spPr>
              <a:ln>
                <a:noFill/>
              </a:ln>
            </c:spPr>
            <c:extLst>
              <c:ext xmlns:c16="http://schemas.microsoft.com/office/drawing/2014/chart" uri="{C3380CC4-5D6E-409C-BE32-E72D297353CC}">
                <c16:uniqueId val="{0000000B-025B-4ABF-829E-24D24595B288}"/>
              </c:ext>
            </c:extLst>
          </c:dPt>
          <c:dPt>
            <c:idx val="8"/>
            <c:bubble3D val="0"/>
            <c:spPr>
              <a:ln>
                <a:noFill/>
              </a:ln>
            </c:spPr>
            <c:extLst>
              <c:ext xmlns:c16="http://schemas.microsoft.com/office/drawing/2014/chart" uri="{C3380CC4-5D6E-409C-BE32-E72D297353CC}">
                <c16:uniqueId val="{0000000D-025B-4ABF-829E-24D24595B288}"/>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Sheet1!$B$4:$J$4</c:f>
              <c:numCache>
                <c:formatCode>General</c:formatCode>
                <c:ptCount val="9"/>
                <c:pt idx="0">
                  <c:v>90</c:v>
                </c:pt>
                <c:pt idx="1">
                  <c:v>90</c:v>
                </c:pt>
                <c:pt idx="2">
                  <c:v>90.5</c:v>
                </c:pt>
                <c:pt idx="3">
                  <c:v>90.9</c:v>
                </c:pt>
                <c:pt idx="4">
                  <c:v>91.2</c:v>
                </c:pt>
                <c:pt idx="5">
                  <c:v>91.7</c:v>
                </c:pt>
                <c:pt idx="6">
                  <c:v>92.4</c:v>
                </c:pt>
                <c:pt idx="7">
                  <c:v>93</c:v>
                </c:pt>
                <c:pt idx="8" formatCode="0.0">
                  <c:v>90.793999999999997</c:v>
                </c:pt>
              </c:numCache>
            </c:numRef>
          </c:val>
          <c:smooth val="0"/>
          <c:extLst>
            <c:ext xmlns:c16="http://schemas.microsoft.com/office/drawing/2014/chart" uri="{C3380CC4-5D6E-409C-BE32-E72D297353CC}">
              <c16:uniqueId val="{0000000E-025B-4ABF-829E-24D24595B288}"/>
            </c:ext>
          </c:extLst>
        </c:ser>
        <c:ser>
          <c:idx val="2"/>
          <c:order val="3"/>
          <c:tx>
            <c:strRef>
              <c:f>Sheet1!$A$5</c:f>
              <c:strCache>
                <c:ptCount val="1"/>
                <c:pt idx="0">
                  <c:v>Short-Stay Nursing Home - Flu</c:v>
                </c:pt>
              </c:strCache>
            </c:strRef>
          </c:tx>
          <c:spPr>
            <a:ln>
              <a:solidFill>
                <a:srgbClr val="FFC72C"/>
              </a:solidFill>
            </a:ln>
          </c:spPr>
          <c:marker>
            <c:symbol val="diamond"/>
            <c:size val="9"/>
            <c:spPr>
              <a:solidFill>
                <a:srgbClr val="FFC72C"/>
              </a:solidFill>
              <a:ln>
                <a:noFill/>
              </a:ln>
            </c:spPr>
          </c:marker>
          <c:dPt>
            <c:idx val="7"/>
            <c:bubble3D val="0"/>
            <c:spPr>
              <a:ln>
                <a:noFill/>
              </a:ln>
            </c:spPr>
            <c:extLst>
              <c:ext xmlns:c16="http://schemas.microsoft.com/office/drawing/2014/chart" uri="{C3380CC4-5D6E-409C-BE32-E72D297353CC}">
                <c16:uniqueId val="{00000010-025B-4ABF-829E-24D24595B288}"/>
              </c:ext>
            </c:extLst>
          </c:dPt>
          <c:dPt>
            <c:idx val="8"/>
            <c:bubble3D val="0"/>
            <c:spPr>
              <a:ln>
                <a:noFill/>
              </a:ln>
            </c:spPr>
            <c:extLst>
              <c:ext xmlns:c16="http://schemas.microsoft.com/office/drawing/2014/chart" uri="{C3380CC4-5D6E-409C-BE32-E72D297353CC}">
                <c16:uniqueId val="{00000012-025B-4ABF-829E-24D24595B288}"/>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Sheet1!$B$5:$J$5</c:f>
              <c:numCache>
                <c:formatCode>General</c:formatCode>
                <c:ptCount val="9"/>
                <c:pt idx="0">
                  <c:v>86.8</c:v>
                </c:pt>
                <c:pt idx="1">
                  <c:v>86.4</c:v>
                </c:pt>
                <c:pt idx="2">
                  <c:v>86.2</c:v>
                </c:pt>
                <c:pt idx="3">
                  <c:v>86.7</c:v>
                </c:pt>
                <c:pt idx="4">
                  <c:v>86.7</c:v>
                </c:pt>
                <c:pt idx="5">
                  <c:v>86.8</c:v>
                </c:pt>
                <c:pt idx="6">
                  <c:v>86.6</c:v>
                </c:pt>
                <c:pt idx="7">
                  <c:v>84.3</c:v>
                </c:pt>
                <c:pt idx="8" formatCode="0.0">
                  <c:v>79.694000000000003</c:v>
                </c:pt>
              </c:numCache>
            </c:numRef>
          </c:val>
          <c:smooth val="0"/>
          <c:extLst>
            <c:ext xmlns:c16="http://schemas.microsoft.com/office/drawing/2014/chart" uri="{C3380CC4-5D6E-409C-BE32-E72D297353CC}">
              <c16:uniqueId val="{00000013-025B-4ABF-829E-24D24595B288}"/>
            </c:ext>
          </c:extLst>
        </c:ser>
        <c:dLbls>
          <c:showLegendKey val="0"/>
          <c:showVal val="0"/>
          <c:showCatName val="0"/>
          <c:showSerName val="0"/>
          <c:showPercent val="0"/>
          <c:showBubbleSize val="0"/>
        </c:dLbls>
        <c:marker val="1"/>
        <c:smooth val="0"/>
        <c:axId val="123682176"/>
        <c:axId val="158010752"/>
      </c:lineChart>
      <c:catAx>
        <c:axId val="123682176"/>
        <c:scaling>
          <c:orientation val="minMax"/>
        </c:scaling>
        <c:delete val="0"/>
        <c:axPos val="b"/>
        <c:numFmt formatCode="General" sourceLinked="1"/>
        <c:majorTickMark val="out"/>
        <c:minorTickMark val="none"/>
        <c:tickLblPos val="nextTo"/>
        <c:txPr>
          <a:bodyPr rot="-2400000"/>
          <a:lstStyle/>
          <a:p>
            <a:pPr>
              <a:defRPr/>
            </a:pPr>
            <a:endParaRPr lang="en-US"/>
          </a:p>
        </c:txPr>
        <c:crossAx val="158010752"/>
        <c:crosses val="autoZero"/>
        <c:auto val="1"/>
        <c:lblAlgn val="ctr"/>
        <c:lblOffset val="100"/>
        <c:noMultiLvlLbl val="0"/>
      </c:catAx>
      <c:valAx>
        <c:axId val="158010752"/>
        <c:scaling>
          <c:orientation val="minMax"/>
          <c:max val="100"/>
          <c:min val="50"/>
        </c:scaling>
        <c:delete val="0"/>
        <c:axPos val="l"/>
        <c:majorGridlines/>
        <c:title>
          <c:tx>
            <c:rich>
              <a:bodyPr rot="-5400000" vert="horz"/>
              <a:lstStyle/>
              <a:p>
                <a:pPr>
                  <a:defRPr/>
                </a:pPr>
                <a:r>
                  <a:rPr lang="en-US"/>
                  <a:t>Percent</a:t>
                </a:r>
              </a:p>
            </c:rich>
          </c:tx>
          <c:layout>
            <c:manualLayout>
              <c:xMode val="edge"/>
              <c:yMode val="edge"/>
              <c:x val="9.0325623359580054E-4"/>
              <c:y val="0.45940226221722286"/>
            </c:manualLayout>
          </c:layout>
          <c:overlay val="0"/>
        </c:title>
        <c:numFmt formatCode="#,##0" sourceLinked="0"/>
        <c:majorTickMark val="out"/>
        <c:minorTickMark val="none"/>
        <c:tickLblPos val="nextTo"/>
        <c:crossAx val="123682176"/>
        <c:crosses val="autoZero"/>
        <c:crossBetween val="between"/>
        <c:majorUnit val="10"/>
      </c:valAx>
    </c:plotArea>
    <c:legend>
      <c:legendPos val="t"/>
      <c:layout>
        <c:manualLayout>
          <c:xMode val="edge"/>
          <c:yMode val="edge"/>
          <c:x val="2.3087522713506971E-2"/>
          <c:y val="0"/>
          <c:w val="0.94272444309845882"/>
          <c:h val="0.19218472690913635"/>
        </c:manualLayout>
      </c:layout>
      <c:overlay val="0"/>
    </c:legend>
    <c:plotVisOnly val="1"/>
    <c:dispBlanksAs val="gap"/>
    <c:showDLblsOverMax val="0"/>
  </c:chart>
  <c:spPr>
    <a:ln>
      <a:noFill/>
    </a:ln>
  </c:spPr>
  <c:txPr>
    <a:bodyPr/>
    <a:lstStyle/>
    <a:p>
      <a:pPr>
        <a:defRPr sz="1400">
          <a:latin typeface="Arial" panose="020B0604020202020204" pitchFamily="34" charset="0"/>
          <a:cs typeface="Arial" panose="020B0604020202020204" pitchFamily="34" charset="0"/>
        </a:defRPr>
      </a:pPr>
      <a:endParaRPr lang="en-US"/>
    </a:p>
  </c:txPr>
  <c:externalData r:id="rId2">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136209536307965"/>
          <c:y val="0.22610923634545685"/>
          <c:w val="0.81863790463692043"/>
          <c:h val="0.63822115985501804"/>
        </c:manualLayout>
      </c:layout>
      <c:lineChart>
        <c:grouping val="standard"/>
        <c:varyColors val="0"/>
        <c:ser>
          <c:idx val="3"/>
          <c:order val="0"/>
          <c:tx>
            <c:strRef>
              <c:f>Sheet1!$A$2</c:f>
              <c:strCache>
                <c:ptCount val="1"/>
                <c:pt idx="0">
                  <c:v>65+ - Flu</c:v>
                </c:pt>
              </c:strCache>
            </c:strRef>
          </c:tx>
          <c:spPr>
            <a:ln w="25400">
              <a:solidFill>
                <a:sysClr val="windowText" lastClr="000000"/>
              </a:solidFill>
            </a:ln>
          </c:spPr>
          <c:marker>
            <c:symbol val="circle"/>
            <c:size val="7"/>
            <c:spPr>
              <a:solidFill>
                <a:sysClr val="windowText" lastClr="000000"/>
              </a:solidFill>
              <a:ln>
                <a:noFill/>
              </a:ln>
            </c:spPr>
          </c:marker>
          <c:cat>
            <c:strRef>
              <c:f>Sheet1!$B$1:$D$1</c:f>
              <c:strCache>
                <c:ptCount val="3"/>
                <c:pt idx="0">
                  <c:v>2019</c:v>
                </c:pt>
                <c:pt idx="1">
                  <c:v>2020</c:v>
                </c:pt>
                <c:pt idx="2">
                  <c:v>2021</c:v>
                </c:pt>
              </c:strCache>
            </c:strRef>
          </c:cat>
          <c:val>
            <c:numRef>
              <c:f>Sheet1!$B$2:$D$2</c:f>
              <c:numCache>
                <c:formatCode>General</c:formatCode>
                <c:ptCount val="3"/>
                <c:pt idx="0">
                  <c:v>73.900000000000006</c:v>
                </c:pt>
                <c:pt idx="1">
                  <c:v>77.099999999999994</c:v>
                </c:pt>
              </c:numCache>
            </c:numRef>
          </c:val>
          <c:smooth val="0"/>
          <c:extLst>
            <c:ext xmlns:c16="http://schemas.microsoft.com/office/drawing/2014/chart" uri="{C3380CC4-5D6E-409C-BE32-E72D297353CC}">
              <c16:uniqueId val="{00000000-B805-4875-9DBB-ACEFBF1C2626}"/>
            </c:ext>
          </c:extLst>
        </c:ser>
        <c:ser>
          <c:idx val="0"/>
          <c:order val="1"/>
          <c:tx>
            <c:strRef>
              <c:f>Sheet1!$A$3</c:f>
              <c:strCache>
                <c:ptCount val="1"/>
                <c:pt idx="0">
                  <c:v>65+ - Pneumococcal</c:v>
                </c:pt>
              </c:strCache>
            </c:strRef>
          </c:tx>
          <c:spPr>
            <a:ln>
              <a:solidFill>
                <a:srgbClr val="005EB8"/>
              </a:solidFill>
            </a:ln>
          </c:spPr>
          <c:marker>
            <c:symbol val="square"/>
            <c:size val="7"/>
            <c:spPr>
              <a:solidFill>
                <a:srgbClr val="005EB8"/>
              </a:solidFill>
              <a:ln>
                <a:noFill/>
              </a:ln>
            </c:spPr>
          </c:marker>
          <c:cat>
            <c:strRef>
              <c:f>Sheet1!$B$1:$D$1</c:f>
              <c:strCache>
                <c:ptCount val="3"/>
                <c:pt idx="0">
                  <c:v>2019</c:v>
                </c:pt>
                <c:pt idx="1">
                  <c:v>2020</c:v>
                </c:pt>
                <c:pt idx="2">
                  <c:v>2021</c:v>
                </c:pt>
              </c:strCache>
            </c:strRef>
          </c:cat>
          <c:val>
            <c:numRef>
              <c:f>Sheet1!$B$3:$D$3</c:f>
              <c:numCache>
                <c:formatCode>General</c:formatCode>
                <c:ptCount val="3"/>
                <c:pt idx="0">
                  <c:v>67</c:v>
                </c:pt>
                <c:pt idx="1">
                  <c:v>67.5</c:v>
                </c:pt>
                <c:pt idx="2">
                  <c:v>65.8</c:v>
                </c:pt>
              </c:numCache>
            </c:numRef>
          </c:val>
          <c:smooth val="0"/>
          <c:extLst>
            <c:ext xmlns:c16="http://schemas.microsoft.com/office/drawing/2014/chart" uri="{C3380CC4-5D6E-409C-BE32-E72D297353CC}">
              <c16:uniqueId val="{00000001-B805-4875-9DBB-ACEFBF1C2626}"/>
            </c:ext>
          </c:extLst>
        </c:ser>
        <c:dLbls>
          <c:showLegendKey val="0"/>
          <c:showVal val="0"/>
          <c:showCatName val="0"/>
          <c:showSerName val="0"/>
          <c:showPercent val="0"/>
          <c:showBubbleSize val="0"/>
        </c:dLbls>
        <c:marker val="1"/>
        <c:smooth val="0"/>
        <c:axId val="123682176"/>
        <c:axId val="158010752"/>
      </c:lineChart>
      <c:catAx>
        <c:axId val="123682176"/>
        <c:scaling>
          <c:orientation val="minMax"/>
        </c:scaling>
        <c:delete val="0"/>
        <c:axPos val="b"/>
        <c:numFmt formatCode="General" sourceLinked="1"/>
        <c:majorTickMark val="out"/>
        <c:minorTickMark val="none"/>
        <c:tickLblPos val="nextTo"/>
        <c:txPr>
          <a:bodyPr rot="0"/>
          <a:lstStyle/>
          <a:p>
            <a:pPr>
              <a:defRPr/>
            </a:pPr>
            <a:endParaRPr lang="en-US"/>
          </a:p>
        </c:txPr>
        <c:crossAx val="158010752"/>
        <c:crosses val="autoZero"/>
        <c:auto val="1"/>
        <c:lblAlgn val="ctr"/>
        <c:lblOffset val="100"/>
        <c:noMultiLvlLbl val="0"/>
      </c:catAx>
      <c:valAx>
        <c:axId val="158010752"/>
        <c:scaling>
          <c:orientation val="minMax"/>
          <c:max val="100"/>
          <c:min val="50"/>
        </c:scaling>
        <c:delete val="0"/>
        <c:axPos val="l"/>
        <c:majorGridlines/>
        <c:title>
          <c:tx>
            <c:rich>
              <a:bodyPr rot="-5400000" vert="horz"/>
              <a:lstStyle/>
              <a:p>
                <a:pPr>
                  <a:defRPr/>
                </a:pPr>
                <a:r>
                  <a:rPr lang="en-US"/>
                  <a:t>Percent</a:t>
                </a:r>
              </a:p>
            </c:rich>
          </c:tx>
          <c:layout>
            <c:manualLayout>
              <c:xMode val="edge"/>
              <c:yMode val="edge"/>
              <c:x val="9.0325623359580054E-4"/>
              <c:y val="0.46014623172103486"/>
            </c:manualLayout>
          </c:layout>
          <c:overlay val="0"/>
        </c:title>
        <c:numFmt formatCode="#,##0" sourceLinked="0"/>
        <c:majorTickMark val="out"/>
        <c:minorTickMark val="none"/>
        <c:tickLblPos val="nextTo"/>
        <c:crossAx val="123682176"/>
        <c:crosses val="autoZero"/>
        <c:crossBetween val="between"/>
        <c:majorUnit val="10"/>
      </c:valAx>
    </c:plotArea>
    <c:legend>
      <c:legendPos val="t"/>
      <c:layout>
        <c:manualLayout>
          <c:xMode val="edge"/>
          <c:yMode val="edge"/>
          <c:x val="4.314772753959654E-3"/>
          <c:y val="1.6876956645479578E-2"/>
          <c:w val="0.99568527491755854"/>
          <c:h val="0.18340113735783029"/>
        </c:manualLayout>
      </c:layout>
      <c:overlay val="0"/>
    </c:legend>
    <c:plotVisOnly val="1"/>
    <c:dispBlanksAs val="gap"/>
    <c:showDLblsOverMax val="0"/>
  </c:chart>
  <c:spPr>
    <a:ln>
      <a:noFill/>
    </a:ln>
  </c:spPr>
  <c:txPr>
    <a:bodyPr/>
    <a:lstStyle/>
    <a:p>
      <a:pPr>
        <a:defRPr sz="1400">
          <a:latin typeface="Arial" panose="020B0604020202020204" pitchFamily="34" charset="0"/>
          <a:cs typeface="Arial" panose="020B0604020202020204" pitchFamily="34" charset="0"/>
        </a:defRPr>
      </a:pPr>
      <a:endParaRPr lang="en-US"/>
    </a:p>
  </c:txPr>
  <c:externalData r:id="rId2">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028734689413823"/>
          <c:y val="0.26378001360940995"/>
          <c:w val="0.77176700568678913"/>
          <c:h val="0.62744629143579267"/>
        </c:manualLayout>
      </c:layout>
      <c:lineChart>
        <c:grouping val="standard"/>
        <c:varyColors val="0"/>
        <c:ser>
          <c:idx val="3"/>
          <c:order val="0"/>
          <c:tx>
            <c:strRef>
              <c:f>Sheet1!$A$2</c:f>
              <c:strCache>
                <c:ptCount val="1"/>
                <c:pt idx="0">
                  <c:v>Total</c:v>
                </c:pt>
              </c:strCache>
            </c:strRef>
          </c:tx>
          <c:spPr>
            <a:ln w="25400">
              <a:noFill/>
            </a:ln>
          </c:spPr>
          <c:marker>
            <c:symbol val="circle"/>
            <c:size val="7"/>
            <c:spPr>
              <a:solidFill>
                <a:sysClr val="windowText" lastClr="000000"/>
              </a:solidFill>
              <a:ln>
                <a:noFill/>
              </a:ln>
            </c:spPr>
          </c:marker>
          <c:dPt>
            <c:idx val="7"/>
            <c:bubble3D val="0"/>
            <c:extLst>
              <c:ext xmlns:c16="http://schemas.microsoft.com/office/drawing/2014/chart" uri="{C3380CC4-5D6E-409C-BE32-E72D297353CC}">
                <c16:uniqueId val="{00000001-025B-4ABF-829E-24D24595B288}"/>
              </c:ext>
            </c:extLst>
          </c:dPt>
          <c:dPt>
            <c:idx val="8"/>
            <c:bubble3D val="0"/>
            <c:extLst>
              <c:ext xmlns:c16="http://schemas.microsoft.com/office/drawing/2014/chart" uri="{C3380CC4-5D6E-409C-BE32-E72D297353CC}">
                <c16:uniqueId val="{00000003-025B-4ABF-829E-24D24595B288}"/>
              </c:ext>
            </c:extLst>
          </c:dPt>
          <c:cat>
            <c:strRef>
              <c:f>Sheet1!$B$1:$C$1</c:f>
              <c:strCache>
                <c:ptCount val="2"/>
                <c:pt idx="0">
                  <c:v>2019</c:v>
                </c:pt>
                <c:pt idx="1">
                  <c:v>2020</c:v>
                </c:pt>
              </c:strCache>
            </c:strRef>
          </c:cat>
          <c:val>
            <c:numRef>
              <c:f>Sheet1!$B$2:$C$2</c:f>
              <c:numCache>
                <c:formatCode>General</c:formatCode>
                <c:ptCount val="2"/>
                <c:pt idx="0">
                  <c:v>92.4</c:v>
                </c:pt>
                <c:pt idx="1">
                  <c:v>93</c:v>
                </c:pt>
              </c:numCache>
            </c:numRef>
          </c:val>
          <c:smooth val="0"/>
          <c:extLst>
            <c:ext xmlns:c16="http://schemas.microsoft.com/office/drawing/2014/chart" uri="{C3380CC4-5D6E-409C-BE32-E72D297353CC}">
              <c16:uniqueId val="{00000004-025B-4ABF-829E-24D24595B288}"/>
            </c:ext>
          </c:extLst>
        </c:ser>
        <c:ser>
          <c:idx val="0"/>
          <c:order val="1"/>
          <c:tx>
            <c:strRef>
              <c:f>Sheet1!$A$3</c:f>
              <c:strCache>
                <c:ptCount val="1"/>
                <c:pt idx="0">
                  <c:v>Hispanic, All Races</c:v>
                </c:pt>
              </c:strCache>
            </c:strRef>
          </c:tx>
          <c:spPr>
            <a:ln>
              <a:noFill/>
            </a:ln>
          </c:spPr>
          <c:marker>
            <c:symbol val="square"/>
            <c:size val="7"/>
            <c:spPr>
              <a:solidFill>
                <a:srgbClr val="005EB8"/>
              </a:solidFill>
              <a:ln>
                <a:noFill/>
              </a:ln>
            </c:spPr>
          </c:marker>
          <c:dPt>
            <c:idx val="7"/>
            <c:bubble3D val="0"/>
            <c:extLst>
              <c:ext xmlns:c16="http://schemas.microsoft.com/office/drawing/2014/chart" uri="{C3380CC4-5D6E-409C-BE32-E72D297353CC}">
                <c16:uniqueId val="{00000006-025B-4ABF-829E-24D24595B288}"/>
              </c:ext>
            </c:extLst>
          </c:dPt>
          <c:dPt>
            <c:idx val="8"/>
            <c:bubble3D val="0"/>
            <c:extLst>
              <c:ext xmlns:c16="http://schemas.microsoft.com/office/drawing/2014/chart" uri="{C3380CC4-5D6E-409C-BE32-E72D297353CC}">
                <c16:uniqueId val="{00000008-025B-4ABF-829E-24D24595B288}"/>
              </c:ext>
            </c:extLst>
          </c:dPt>
          <c:cat>
            <c:strRef>
              <c:f>Sheet1!$B$1:$C$1</c:f>
              <c:strCache>
                <c:ptCount val="2"/>
                <c:pt idx="0">
                  <c:v>2019</c:v>
                </c:pt>
                <c:pt idx="1">
                  <c:v>2020</c:v>
                </c:pt>
              </c:strCache>
            </c:strRef>
          </c:cat>
          <c:val>
            <c:numRef>
              <c:f>Sheet1!$B$3:$C$3</c:f>
              <c:numCache>
                <c:formatCode>General</c:formatCode>
                <c:ptCount val="2"/>
                <c:pt idx="0">
                  <c:v>93.4</c:v>
                </c:pt>
                <c:pt idx="1">
                  <c:v>95</c:v>
                </c:pt>
              </c:numCache>
            </c:numRef>
          </c:val>
          <c:smooth val="0"/>
          <c:extLst>
            <c:ext xmlns:c16="http://schemas.microsoft.com/office/drawing/2014/chart" uri="{C3380CC4-5D6E-409C-BE32-E72D297353CC}">
              <c16:uniqueId val="{00000009-025B-4ABF-829E-24D24595B288}"/>
            </c:ext>
          </c:extLst>
        </c:ser>
        <c:ser>
          <c:idx val="1"/>
          <c:order val="2"/>
          <c:tx>
            <c:strRef>
              <c:f>Sheet1!$A$4</c:f>
              <c:strCache>
                <c:ptCount val="1"/>
                <c:pt idx="0">
                  <c:v>NH-AI/AN</c:v>
                </c:pt>
              </c:strCache>
            </c:strRef>
          </c:tx>
          <c:spPr>
            <a:ln>
              <a:noFill/>
            </a:ln>
          </c:spPr>
          <c:marker>
            <c:symbol val="triangle"/>
            <c:size val="8"/>
            <c:spPr>
              <a:solidFill>
                <a:srgbClr val="671E75"/>
              </a:solidFill>
              <a:ln>
                <a:noFill/>
              </a:ln>
            </c:spPr>
          </c:marker>
          <c:dPt>
            <c:idx val="7"/>
            <c:bubble3D val="0"/>
            <c:extLst>
              <c:ext xmlns:c16="http://schemas.microsoft.com/office/drawing/2014/chart" uri="{C3380CC4-5D6E-409C-BE32-E72D297353CC}">
                <c16:uniqueId val="{0000000B-025B-4ABF-829E-24D24595B288}"/>
              </c:ext>
            </c:extLst>
          </c:dPt>
          <c:dPt>
            <c:idx val="8"/>
            <c:bubble3D val="0"/>
            <c:extLst>
              <c:ext xmlns:c16="http://schemas.microsoft.com/office/drawing/2014/chart" uri="{C3380CC4-5D6E-409C-BE32-E72D297353CC}">
                <c16:uniqueId val="{0000000D-025B-4ABF-829E-24D24595B288}"/>
              </c:ext>
            </c:extLst>
          </c:dPt>
          <c:cat>
            <c:strRef>
              <c:f>Sheet1!$B$1:$C$1</c:f>
              <c:strCache>
                <c:ptCount val="2"/>
                <c:pt idx="0">
                  <c:v>2019</c:v>
                </c:pt>
                <c:pt idx="1">
                  <c:v>2020</c:v>
                </c:pt>
              </c:strCache>
            </c:strRef>
          </c:cat>
          <c:val>
            <c:numRef>
              <c:f>Sheet1!$B$4:$C$4</c:f>
              <c:numCache>
                <c:formatCode>General</c:formatCode>
                <c:ptCount val="2"/>
                <c:pt idx="0">
                  <c:v>93.1</c:v>
                </c:pt>
                <c:pt idx="1">
                  <c:v>93.2</c:v>
                </c:pt>
              </c:numCache>
            </c:numRef>
          </c:val>
          <c:smooth val="0"/>
          <c:extLst>
            <c:ext xmlns:c16="http://schemas.microsoft.com/office/drawing/2014/chart" uri="{C3380CC4-5D6E-409C-BE32-E72D297353CC}">
              <c16:uniqueId val="{0000000E-025B-4ABF-829E-24D24595B288}"/>
            </c:ext>
          </c:extLst>
        </c:ser>
        <c:ser>
          <c:idx val="2"/>
          <c:order val="3"/>
          <c:tx>
            <c:strRef>
              <c:f>Sheet1!$A$5</c:f>
              <c:strCache>
                <c:ptCount val="1"/>
                <c:pt idx="0">
                  <c:v>NH-Asian</c:v>
                </c:pt>
              </c:strCache>
            </c:strRef>
          </c:tx>
          <c:spPr>
            <a:ln>
              <a:noFill/>
            </a:ln>
          </c:spPr>
          <c:marker>
            <c:symbol val="diamond"/>
            <c:size val="9"/>
            <c:spPr>
              <a:solidFill>
                <a:srgbClr val="FFC72C"/>
              </a:solidFill>
              <a:ln>
                <a:noFill/>
              </a:ln>
            </c:spPr>
          </c:marker>
          <c:dPt>
            <c:idx val="7"/>
            <c:bubble3D val="0"/>
            <c:extLst>
              <c:ext xmlns:c16="http://schemas.microsoft.com/office/drawing/2014/chart" uri="{C3380CC4-5D6E-409C-BE32-E72D297353CC}">
                <c16:uniqueId val="{00000010-025B-4ABF-829E-24D24595B288}"/>
              </c:ext>
            </c:extLst>
          </c:dPt>
          <c:dPt>
            <c:idx val="8"/>
            <c:bubble3D val="0"/>
            <c:extLst>
              <c:ext xmlns:c16="http://schemas.microsoft.com/office/drawing/2014/chart" uri="{C3380CC4-5D6E-409C-BE32-E72D297353CC}">
                <c16:uniqueId val="{00000012-025B-4ABF-829E-24D24595B288}"/>
              </c:ext>
            </c:extLst>
          </c:dPt>
          <c:cat>
            <c:strRef>
              <c:f>Sheet1!$B$1:$C$1</c:f>
              <c:strCache>
                <c:ptCount val="2"/>
                <c:pt idx="0">
                  <c:v>2019</c:v>
                </c:pt>
                <c:pt idx="1">
                  <c:v>2020</c:v>
                </c:pt>
              </c:strCache>
            </c:strRef>
          </c:cat>
          <c:val>
            <c:numRef>
              <c:f>Sheet1!$B$5:$C$5</c:f>
              <c:numCache>
                <c:formatCode>General</c:formatCode>
                <c:ptCount val="2"/>
                <c:pt idx="0">
                  <c:v>94.3</c:v>
                </c:pt>
                <c:pt idx="1">
                  <c:v>95.3</c:v>
                </c:pt>
              </c:numCache>
            </c:numRef>
          </c:val>
          <c:smooth val="0"/>
          <c:extLst>
            <c:ext xmlns:c16="http://schemas.microsoft.com/office/drawing/2014/chart" uri="{C3380CC4-5D6E-409C-BE32-E72D297353CC}">
              <c16:uniqueId val="{00000013-025B-4ABF-829E-24D24595B288}"/>
            </c:ext>
          </c:extLst>
        </c:ser>
        <c:ser>
          <c:idx val="4"/>
          <c:order val="4"/>
          <c:tx>
            <c:strRef>
              <c:f>Sheet1!$A$6</c:f>
              <c:strCache>
                <c:ptCount val="1"/>
                <c:pt idx="0">
                  <c:v>NH-Black</c:v>
                </c:pt>
              </c:strCache>
            </c:strRef>
          </c:tx>
          <c:dPt>
            <c:idx val="1"/>
            <c:bubble3D val="0"/>
            <c:spPr>
              <a:ln>
                <a:noFill/>
              </a:ln>
            </c:spPr>
            <c:extLst>
              <c:ext xmlns:c16="http://schemas.microsoft.com/office/drawing/2014/chart" uri="{C3380CC4-5D6E-409C-BE32-E72D297353CC}">
                <c16:uniqueId val="{00000014-18A5-4239-88CC-200057BCF827}"/>
              </c:ext>
            </c:extLst>
          </c:dPt>
          <c:cat>
            <c:strRef>
              <c:f>Sheet1!$B$1:$C$1</c:f>
              <c:strCache>
                <c:ptCount val="2"/>
                <c:pt idx="0">
                  <c:v>2019</c:v>
                </c:pt>
                <c:pt idx="1">
                  <c:v>2020</c:v>
                </c:pt>
              </c:strCache>
            </c:strRef>
          </c:cat>
          <c:val>
            <c:numRef>
              <c:f>Sheet1!$B$6:$C$6</c:f>
              <c:numCache>
                <c:formatCode>General</c:formatCode>
                <c:ptCount val="2"/>
                <c:pt idx="0">
                  <c:v>89</c:v>
                </c:pt>
                <c:pt idx="1">
                  <c:v>90.5</c:v>
                </c:pt>
              </c:numCache>
            </c:numRef>
          </c:val>
          <c:smooth val="0"/>
          <c:extLst>
            <c:ext xmlns:c16="http://schemas.microsoft.com/office/drawing/2014/chart" uri="{C3380CC4-5D6E-409C-BE32-E72D297353CC}">
              <c16:uniqueId val="{00000010-18A5-4239-88CC-200057BCF827}"/>
            </c:ext>
          </c:extLst>
        </c:ser>
        <c:ser>
          <c:idx val="5"/>
          <c:order val="5"/>
          <c:tx>
            <c:strRef>
              <c:f>Sheet1!$A$7</c:f>
              <c:strCache>
                <c:ptCount val="1"/>
                <c:pt idx="0">
                  <c:v>NH-NHPI</c:v>
                </c:pt>
              </c:strCache>
            </c:strRef>
          </c:tx>
          <c:spPr>
            <a:ln>
              <a:noFill/>
            </a:ln>
          </c:spPr>
          <c:marker>
            <c:symbol val="x"/>
            <c:size val="7"/>
            <c:spPr>
              <a:noFill/>
              <a:ln>
                <a:solidFill>
                  <a:srgbClr val="C55A11"/>
                </a:solidFill>
              </a:ln>
            </c:spPr>
          </c:marker>
          <c:cat>
            <c:strRef>
              <c:f>Sheet1!$B$1:$C$1</c:f>
              <c:strCache>
                <c:ptCount val="2"/>
                <c:pt idx="0">
                  <c:v>2019</c:v>
                </c:pt>
                <c:pt idx="1">
                  <c:v>2020</c:v>
                </c:pt>
              </c:strCache>
            </c:strRef>
          </c:cat>
          <c:val>
            <c:numRef>
              <c:f>Sheet1!$B$7:$C$7</c:f>
              <c:numCache>
                <c:formatCode>General</c:formatCode>
                <c:ptCount val="2"/>
                <c:pt idx="0">
                  <c:v>92.7</c:v>
                </c:pt>
                <c:pt idx="1">
                  <c:v>93.2</c:v>
                </c:pt>
              </c:numCache>
            </c:numRef>
          </c:val>
          <c:smooth val="0"/>
          <c:extLst>
            <c:ext xmlns:c16="http://schemas.microsoft.com/office/drawing/2014/chart" uri="{C3380CC4-5D6E-409C-BE32-E72D297353CC}">
              <c16:uniqueId val="{00000011-18A5-4239-88CC-200057BCF827}"/>
            </c:ext>
          </c:extLst>
        </c:ser>
        <c:ser>
          <c:idx val="6"/>
          <c:order val="6"/>
          <c:tx>
            <c:strRef>
              <c:f>Sheet1!$A$8</c:f>
              <c:strCache>
                <c:ptCount val="1"/>
                <c:pt idx="0">
                  <c:v>NH-White</c:v>
                </c:pt>
              </c:strCache>
            </c:strRef>
          </c:tx>
          <c:spPr>
            <a:ln>
              <a:noFill/>
            </a:ln>
          </c:spPr>
          <c:marker>
            <c:symbol val="plus"/>
            <c:size val="7"/>
            <c:spPr>
              <a:noFill/>
              <a:ln>
                <a:solidFill>
                  <a:sysClr val="windowText" lastClr="000000"/>
                </a:solidFill>
              </a:ln>
            </c:spPr>
          </c:marker>
          <c:cat>
            <c:strRef>
              <c:f>Sheet1!$B$1:$C$1</c:f>
              <c:strCache>
                <c:ptCount val="2"/>
                <c:pt idx="0">
                  <c:v>2019</c:v>
                </c:pt>
                <c:pt idx="1">
                  <c:v>2020</c:v>
                </c:pt>
              </c:strCache>
            </c:strRef>
          </c:cat>
          <c:val>
            <c:numRef>
              <c:f>Sheet1!$B$8:$C$8</c:f>
              <c:numCache>
                <c:formatCode>General</c:formatCode>
                <c:ptCount val="2"/>
                <c:pt idx="0">
                  <c:v>92.9</c:v>
                </c:pt>
                <c:pt idx="1">
                  <c:v>93.3</c:v>
                </c:pt>
              </c:numCache>
            </c:numRef>
          </c:val>
          <c:smooth val="0"/>
          <c:extLst>
            <c:ext xmlns:c16="http://schemas.microsoft.com/office/drawing/2014/chart" uri="{C3380CC4-5D6E-409C-BE32-E72D297353CC}">
              <c16:uniqueId val="{00000012-18A5-4239-88CC-200057BCF827}"/>
            </c:ext>
          </c:extLst>
        </c:ser>
        <c:ser>
          <c:idx val="7"/>
          <c:order val="7"/>
          <c:tx>
            <c:strRef>
              <c:f>Sheet1!$A$9</c:f>
              <c:strCache>
                <c:ptCount val="1"/>
                <c:pt idx="0">
                  <c:v>NH-Multiracial</c:v>
                </c:pt>
              </c:strCache>
            </c:strRef>
          </c:tx>
          <c:spPr>
            <a:ln>
              <a:noFill/>
            </a:ln>
          </c:spPr>
          <c:marker>
            <c:symbol val="circle"/>
            <c:size val="7"/>
            <c:spPr>
              <a:noFill/>
              <a:ln>
                <a:solidFill>
                  <a:sysClr val="windowText" lastClr="000000"/>
                </a:solidFill>
              </a:ln>
            </c:spPr>
          </c:marker>
          <c:cat>
            <c:strRef>
              <c:f>Sheet1!$B$1:$C$1</c:f>
              <c:strCache>
                <c:ptCount val="2"/>
                <c:pt idx="0">
                  <c:v>2019</c:v>
                </c:pt>
                <c:pt idx="1">
                  <c:v>2020</c:v>
                </c:pt>
              </c:strCache>
            </c:strRef>
          </c:cat>
          <c:val>
            <c:numRef>
              <c:f>Sheet1!$B$9:$C$9</c:f>
              <c:numCache>
                <c:formatCode>General</c:formatCode>
                <c:ptCount val="2"/>
                <c:pt idx="0">
                  <c:v>93.9</c:v>
                </c:pt>
                <c:pt idx="1">
                  <c:v>93.1</c:v>
                </c:pt>
              </c:numCache>
            </c:numRef>
          </c:val>
          <c:smooth val="0"/>
          <c:extLst>
            <c:ext xmlns:c16="http://schemas.microsoft.com/office/drawing/2014/chart" uri="{C3380CC4-5D6E-409C-BE32-E72D297353CC}">
              <c16:uniqueId val="{00000013-18A5-4239-88CC-200057BCF827}"/>
            </c:ext>
          </c:extLst>
        </c:ser>
        <c:dLbls>
          <c:showLegendKey val="0"/>
          <c:showVal val="0"/>
          <c:showCatName val="0"/>
          <c:showSerName val="0"/>
          <c:showPercent val="0"/>
          <c:showBubbleSize val="0"/>
        </c:dLbls>
        <c:marker val="1"/>
        <c:smooth val="0"/>
        <c:axId val="123682176"/>
        <c:axId val="158010752"/>
      </c:lineChart>
      <c:catAx>
        <c:axId val="123682176"/>
        <c:scaling>
          <c:orientation val="minMax"/>
        </c:scaling>
        <c:delete val="0"/>
        <c:axPos val="b"/>
        <c:numFmt formatCode="General" sourceLinked="1"/>
        <c:majorTickMark val="out"/>
        <c:minorTickMark val="none"/>
        <c:tickLblPos val="nextTo"/>
        <c:txPr>
          <a:bodyPr rot="0"/>
          <a:lstStyle/>
          <a:p>
            <a:pPr>
              <a:defRPr/>
            </a:pPr>
            <a:endParaRPr lang="en-US"/>
          </a:p>
        </c:txPr>
        <c:crossAx val="158010752"/>
        <c:crosses val="autoZero"/>
        <c:auto val="1"/>
        <c:lblAlgn val="ctr"/>
        <c:lblOffset val="100"/>
        <c:noMultiLvlLbl val="0"/>
      </c:catAx>
      <c:valAx>
        <c:axId val="158010752"/>
        <c:scaling>
          <c:orientation val="minMax"/>
          <c:max val="100"/>
          <c:min val="75"/>
        </c:scaling>
        <c:delete val="0"/>
        <c:axPos val="l"/>
        <c:majorGridlines/>
        <c:title>
          <c:tx>
            <c:rich>
              <a:bodyPr rot="-5400000" vert="horz"/>
              <a:lstStyle/>
              <a:p>
                <a:pPr>
                  <a:defRPr/>
                </a:pPr>
                <a:r>
                  <a:rPr lang="en-US"/>
                  <a:t>Percent</a:t>
                </a:r>
              </a:p>
            </c:rich>
          </c:tx>
          <c:layout>
            <c:manualLayout>
              <c:xMode val="edge"/>
              <c:yMode val="edge"/>
              <c:x val="1.1319991251093613E-2"/>
              <c:y val="0.47483425682900759"/>
            </c:manualLayout>
          </c:layout>
          <c:overlay val="0"/>
        </c:title>
        <c:numFmt formatCode="#,##0" sourceLinked="0"/>
        <c:majorTickMark val="out"/>
        <c:minorTickMark val="none"/>
        <c:tickLblPos val="nextTo"/>
        <c:crossAx val="123682176"/>
        <c:crosses val="autoZero"/>
        <c:crossBetween val="between"/>
        <c:majorUnit val="5"/>
      </c:valAx>
    </c:plotArea>
    <c:legend>
      <c:legendPos val="t"/>
      <c:layout>
        <c:manualLayout>
          <c:xMode val="edge"/>
          <c:yMode val="edge"/>
          <c:x val="5.7264326334208228E-3"/>
          <c:y val="6.1728395061728392E-3"/>
          <c:w val="0.99427356736657913"/>
          <c:h val="0.20792893943812576"/>
        </c:manualLayout>
      </c:layout>
      <c:overlay val="0"/>
      <c:txPr>
        <a:bodyPr/>
        <a:lstStyle/>
        <a:p>
          <a:pPr>
            <a:defRPr sz="1200"/>
          </a:pPr>
          <a:endParaRPr lang="en-US"/>
        </a:p>
      </c:txPr>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997320647419073"/>
          <c:y val="0.26314620394672894"/>
          <c:w val="0.77002679352580927"/>
          <c:h val="0.62896179644211136"/>
        </c:manualLayout>
      </c:layout>
      <c:lineChart>
        <c:grouping val="standard"/>
        <c:varyColors val="0"/>
        <c:ser>
          <c:idx val="3"/>
          <c:order val="0"/>
          <c:tx>
            <c:strRef>
              <c:f>Sheet1!$A$2</c:f>
              <c:strCache>
                <c:ptCount val="1"/>
                <c:pt idx="0">
                  <c:v>Total</c:v>
                </c:pt>
              </c:strCache>
            </c:strRef>
          </c:tx>
          <c:spPr>
            <a:ln w="25400">
              <a:solidFill>
                <a:sysClr val="windowText" lastClr="000000"/>
              </a:solidFill>
            </a:ln>
          </c:spPr>
          <c:marker>
            <c:symbol val="circle"/>
            <c:size val="7"/>
            <c:spPr>
              <a:solidFill>
                <a:sysClr val="windowText" lastClr="000000"/>
              </a:solidFill>
              <a:ln>
                <a:noFill/>
              </a:ln>
            </c:spPr>
          </c:marker>
          <c:cat>
            <c:strRef>
              <c:f>Sheet1!$B$1:$C$1</c:f>
              <c:strCache>
                <c:ptCount val="2"/>
                <c:pt idx="0">
                  <c:v>2019</c:v>
                </c:pt>
                <c:pt idx="1">
                  <c:v>2020</c:v>
                </c:pt>
              </c:strCache>
            </c:strRef>
          </c:cat>
          <c:val>
            <c:numRef>
              <c:f>Sheet1!$B$2:$C$2</c:f>
              <c:numCache>
                <c:formatCode>General</c:formatCode>
                <c:ptCount val="2"/>
                <c:pt idx="0">
                  <c:v>73.900000000000006</c:v>
                </c:pt>
                <c:pt idx="1">
                  <c:v>77.099999999999994</c:v>
                </c:pt>
              </c:numCache>
            </c:numRef>
          </c:val>
          <c:smooth val="0"/>
          <c:extLst>
            <c:ext xmlns:c16="http://schemas.microsoft.com/office/drawing/2014/chart" uri="{C3380CC4-5D6E-409C-BE32-E72D297353CC}">
              <c16:uniqueId val="{00000000-B805-4875-9DBB-ACEFBF1C2626}"/>
            </c:ext>
          </c:extLst>
        </c:ser>
        <c:ser>
          <c:idx val="0"/>
          <c:order val="1"/>
          <c:tx>
            <c:strRef>
              <c:f>Sheet1!$A$3</c:f>
              <c:strCache>
                <c:ptCount val="1"/>
                <c:pt idx="0">
                  <c:v>Hispanic, All Races</c:v>
                </c:pt>
              </c:strCache>
            </c:strRef>
          </c:tx>
          <c:spPr>
            <a:ln>
              <a:solidFill>
                <a:srgbClr val="005EB8"/>
              </a:solidFill>
            </a:ln>
          </c:spPr>
          <c:marker>
            <c:symbol val="square"/>
            <c:size val="7"/>
            <c:spPr>
              <a:solidFill>
                <a:srgbClr val="005EB8"/>
              </a:solidFill>
              <a:ln>
                <a:noFill/>
              </a:ln>
            </c:spPr>
          </c:marker>
          <c:cat>
            <c:strRef>
              <c:f>Sheet1!$B$1:$C$1</c:f>
              <c:strCache>
                <c:ptCount val="2"/>
                <c:pt idx="0">
                  <c:v>2019</c:v>
                </c:pt>
                <c:pt idx="1">
                  <c:v>2020</c:v>
                </c:pt>
              </c:strCache>
            </c:strRef>
          </c:cat>
          <c:val>
            <c:numRef>
              <c:f>Sheet1!$B$3:$C$3</c:f>
              <c:numCache>
                <c:formatCode>General</c:formatCode>
                <c:ptCount val="2"/>
                <c:pt idx="0">
                  <c:v>67.900000000000006</c:v>
                </c:pt>
                <c:pt idx="1">
                  <c:v>67.8</c:v>
                </c:pt>
              </c:numCache>
            </c:numRef>
          </c:val>
          <c:smooth val="0"/>
          <c:extLst>
            <c:ext xmlns:c16="http://schemas.microsoft.com/office/drawing/2014/chart" uri="{C3380CC4-5D6E-409C-BE32-E72D297353CC}">
              <c16:uniqueId val="{00000001-B805-4875-9DBB-ACEFBF1C2626}"/>
            </c:ext>
          </c:extLst>
        </c:ser>
        <c:ser>
          <c:idx val="1"/>
          <c:order val="2"/>
          <c:tx>
            <c:strRef>
              <c:f>Sheet1!$A$4</c:f>
              <c:strCache>
                <c:ptCount val="1"/>
                <c:pt idx="0">
                  <c:v>NH-AI/AN</c:v>
                </c:pt>
              </c:strCache>
            </c:strRef>
          </c:tx>
          <c:cat>
            <c:strRef>
              <c:f>Sheet1!$B$1:$C$1</c:f>
              <c:strCache>
                <c:ptCount val="2"/>
                <c:pt idx="0">
                  <c:v>2019</c:v>
                </c:pt>
                <c:pt idx="1">
                  <c:v>2020</c:v>
                </c:pt>
              </c:strCache>
            </c:strRef>
          </c:cat>
          <c:val>
            <c:numRef>
              <c:f>Sheet1!$B$4:$C$4</c:f>
              <c:numCache>
                <c:formatCode>General</c:formatCode>
                <c:ptCount val="2"/>
                <c:pt idx="0">
                  <c:v>49.8</c:v>
                </c:pt>
                <c:pt idx="1">
                  <c:v>76.599999999999994</c:v>
                </c:pt>
              </c:numCache>
            </c:numRef>
          </c:val>
          <c:smooth val="0"/>
          <c:extLst>
            <c:ext xmlns:c16="http://schemas.microsoft.com/office/drawing/2014/chart" uri="{C3380CC4-5D6E-409C-BE32-E72D297353CC}">
              <c16:uniqueId val="{00000000-8BA4-4801-9D16-D39553F09D2B}"/>
            </c:ext>
          </c:extLst>
        </c:ser>
        <c:ser>
          <c:idx val="2"/>
          <c:order val="3"/>
          <c:tx>
            <c:strRef>
              <c:f>Sheet1!$A$5</c:f>
              <c:strCache>
                <c:ptCount val="1"/>
                <c:pt idx="0">
                  <c:v>NH-Asian</c:v>
                </c:pt>
              </c:strCache>
            </c:strRef>
          </c:tx>
          <c:cat>
            <c:strRef>
              <c:f>Sheet1!$B$1:$C$1</c:f>
              <c:strCache>
                <c:ptCount val="2"/>
                <c:pt idx="0">
                  <c:v>2019</c:v>
                </c:pt>
                <c:pt idx="1">
                  <c:v>2020</c:v>
                </c:pt>
              </c:strCache>
            </c:strRef>
          </c:cat>
          <c:val>
            <c:numRef>
              <c:f>Sheet1!$B$5:$C$5</c:f>
              <c:numCache>
                <c:formatCode>General</c:formatCode>
                <c:ptCount val="2"/>
                <c:pt idx="0">
                  <c:v>75.5</c:v>
                </c:pt>
                <c:pt idx="1">
                  <c:v>80.2</c:v>
                </c:pt>
              </c:numCache>
            </c:numRef>
          </c:val>
          <c:smooth val="0"/>
          <c:extLst>
            <c:ext xmlns:c16="http://schemas.microsoft.com/office/drawing/2014/chart" uri="{C3380CC4-5D6E-409C-BE32-E72D297353CC}">
              <c16:uniqueId val="{00000001-8BA4-4801-9D16-D39553F09D2B}"/>
            </c:ext>
          </c:extLst>
        </c:ser>
        <c:ser>
          <c:idx val="4"/>
          <c:order val="4"/>
          <c:tx>
            <c:strRef>
              <c:f>Sheet1!$A$6</c:f>
              <c:strCache>
                <c:ptCount val="1"/>
                <c:pt idx="0">
                  <c:v>NH-Black</c:v>
                </c:pt>
              </c:strCache>
            </c:strRef>
          </c:tx>
          <c:cat>
            <c:strRef>
              <c:f>Sheet1!$B$1:$C$1</c:f>
              <c:strCache>
                <c:ptCount val="2"/>
                <c:pt idx="0">
                  <c:v>2019</c:v>
                </c:pt>
                <c:pt idx="1">
                  <c:v>2020</c:v>
                </c:pt>
              </c:strCache>
            </c:strRef>
          </c:cat>
          <c:val>
            <c:numRef>
              <c:f>Sheet1!$B$6:$C$6</c:f>
              <c:numCache>
                <c:formatCode>General</c:formatCode>
                <c:ptCount val="2"/>
                <c:pt idx="0">
                  <c:v>61.5</c:v>
                </c:pt>
                <c:pt idx="1">
                  <c:v>66.900000000000006</c:v>
                </c:pt>
              </c:numCache>
            </c:numRef>
          </c:val>
          <c:smooth val="0"/>
          <c:extLst>
            <c:ext xmlns:c16="http://schemas.microsoft.com/office/drawing/2014/chart" uri="{C3380CC4-5D6E-409C-BE32-E72D297353CC}">
              <c16:uniqueId val="{00000002-8BA4-4801-9D16-D39553F09D2B}"/>
            </c:ext>
          </c:extLst>
        </c:ser>
        <c:ser>
          <c:idx val="5"/>
          <c:order val="5"/>
          <c:tx>
            <c:strRef>
              <c:f>Sheet1!$A$7</c:f>
              <c:strCache>
                <c:ptCount val="1"/>
                <c:pt idx="0">
                  <c:v>NH-White</c:v>
                </c:pt>
              </c:strCache>
            </c:strRef>
          </c:tx>
          <c:cat>
            <c:strRef>
              <c:f>Sheet1!$B$1:$C$1</c:f>
              <c:strCache>
                <c:ptCount val="2"/>
                <c:pt idx="0">
                  <c:v>2019</c:v>
                </c:pt>
                <c:pt idx="1">
                  <c:v>2020</c:v>
                </c:pt>
              </c:strCache>
            </c:strRef>
          </c:cat>
          <c:val>
            <c:numRef>
              <c:f>Sheet1!$B$7:$C$7</c:f>
              <c:numCache>
                <c:formatCode>General</c:formatCode>
                <c:ptCount val="2"/>
                <c:pt idx="0">
                  <c:v>76.400000000000006</c:v>
                </c:pt>
                <c:pt idx="1">
                  <c:v>79.3</c:v>
                </c:pt>
              </c:numCache>
            </c:numRef>
          </c:val>
          <c:smooth val="0"/>
          <c:extLst>
            <c:ext xmlns:c16="http://schemas.microsoft.com/office/drawing/2014/chart" uri="{C3380CC4-5D6E-409C-BE32-E72D297353CC}">
              <c16:uniqueId val="{00000003-8BA4-4801-9D16-D39553F09D2B}"/>
            </c:ext>
          </c:extLst>
        </c:ser>
        <c:dLbls>
          <c:showLegendKey val="0"/>
          <c:showVal val="0"/>
          <c:showCatName val="0"/>
          <c:showSerName val="0"/>
          <c:showPercent val="0"/>
          <c:showBubbleSize val="0"/>
        </c:dLbls>
        <c:marker val="1"/>
        <c:smooth val="0"/>
        <c:axId val="123682176"/>
        <c:axId val="158010752"/>
      </c:lineChart>
      <c:catAx>
        <c:axId val="123682176"/>
        <c:scaling>
          <c:orientation val="minMax"/>
        </c:scaling>
        <c:delete val="0"/>
        <c:axPos val="b"/>
        <c:numFmt formatCode="General" sourceLinked="1"/>
        <c:majorTickMark val="out"/>
        <c:minorTickMark val="none"/>
        <c:tickLblPos val="nextTo"/>
        <c:txPr>
          <a:bodyPr rot="0"/>
          <a:lstStyle/>
          <a:p>
            <a:pPr>
              <a:defRPr/>
            </a:pPr>
            <a:endParaRPr lang="en-US"/>
          </a:p>
        </c:txPr>
        <c:crossAx val="158010752"/>
        <c:crosses val="autoZero"/>
        <c:auto val="1"/>
        <c:lblAlgn val="ctr"/>
        <c:lblOffset val="100"/>
        <c:noMultiLvlLbl val="0"/>
      </c:catAx>
      <c:valAx>
        <c:axId val="158010752"/>
        <c:scaling>
          <c:orientation val="minMax"/>
          <c:max val="100"/>
          <c:min val="0"/>
        </c:scaling>
        <c:delete val="0"/>
        <c:axPos val="l"/>
        <c:majorGridlines/>
        <c:title>
          <c:tx>
            <c:rich>
              <a:bodyPr rot="-5400000" vert="horz"/>
              <a:lstStyle/>
              <a:p>
                <a:pPr>
                  <a:defRPr/>
                </a:pPr>
                <a:r>
                  <a:rPr lang="en-US"/>
                  <a:t>Percent</a:t>
                </a:r>
              </a:p>
            </c:rich>
          </c:tx>
          <c:layout>
            <c:manualLayout>
              <c:xMode val="edge"/>
              <c:yMode val="edge"/>
              <c:x val="1.0416666666666666E-2"/>
              <c:y val="0.45705988140371351"/>
            </c:manualLayout>
          </c:layout>
          <c:overlay val="0"/>
        </c:title>
        <c:numFmt formatCode="#,##0" sourceLinked="0"/>
        <c:majorTickMark val="out"/>
        <c:minorTickMark val="none"/>
        <c:tickLblPos val="nextTo"/>
        <c:crossAx val="123682176"/>
        <c:crosses val="autoZero"/>
        <c:crossBetween val="between"/>
        <c:majorUnit val="10"/>
      </c:valAx>
    </c:plotArea>
    <c:legend>
      <c:legendPos val="t"/>
      <c:layout>
        <c:manualLayout>
          <c:xMode val="edge"/>
          <c:yMode val="edge"/>
          <c:x val="4.314772753959654E-3"/>
          <c:y val="4.1568241469816275E-2"/>
          <c:w val="0.99568514873140856"/>
          <c:h val="0.14630164285019928"/>
        </c:manualLayout>
      </c:layout>
      <c:overlay val="0"/>
      <c:txPr>
        <a:bodyPr/>
        <a:lstStyle/>
        <a:p>
          <a:pPr>
            <a:defRPr sz="1200"/>
          </a:pPr>
          <a:endParaRPr lang="en-US"/>
        </a:p>
      </c:txPr>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997320647419073"/>
          <c:y val="0.24462768542821037"/>
          <c:w val="0.77002679352580927"/>
          <c:h val="0.64748031496062997"/>
        </c:manualLayout>
      </c:layout>
      <c:lineChart>
        <c:grouping val="standard"/>
        <c:varyColors val="0"/>
        <c:ser>
          <c:idx val="3"/>
          <c:order val="0"/>
          <c:tx>
            <c:strRef>
              <c:f>Sheet1!$A$2</c:f>
              <c:strCache>
                <c:ptCount val="1"/>
                <c:pt idx="0">
                  <c:v>Total</c:v>
                </c:pt>
              </c:strCache>
            </c:strRef>
          </c:tx>
          <c:spPr>
            <a:ln w="25400">
              <a:solidFill>
                <a:sysClr val="windowText" lastClr="000000"/>
              </a:solidFill>
            </a:ln>
          </c:spPr>
          <c:marker>
            <c:symbol val="circle"/>
            <c:size val="7"/>
            <c:spPr>
              <a:solidFill>
                <a:sysClr val="windowText" lastClr="000000"/>
              </a:solidFill>
              <a:ln>
                <a:noFill/>
              </a:ln>
            </c:spPr>
          </c:marker>
          <c:cat>
            <c:strRef>
              <c:f>Sheet1!$B$1:$C$1</c:f>
              <c:strCache>
                <c:ptCount val="2"/>
                <c:pt idx="0">
                  <c:v>2019</c:v>
                </c:pt>
                <c:pt idx="1">
                  <c:v>2020</c:v>
                </c:pt>
              </c:strCache>
            </c:strRef>
          </c:cat>
          <c:val>
            <c:numRef>
              <c:f>Sheet1!$B$2:$C$2</c:f>
              <c:numCache>
                <c:formatCode>General</c:formatCode>
                <c:ptCount val="2"/>
                <c:pt idx="0">
                  <c:v>73.900000000000006</c:v>
                </c:pt>
                <c:pt idx="1">
                  <c:v>77.099999999999994</c:v>
                </c:pt>
              </c:numCache>
            </c:numRef>
          </c:val>
          <c:smooth val="0"/>
          <c:extLst>
            <c:ext xmlns:c16="http://schemas.microsoft.com/office/drawing/2014/chart" uri="{C3380CC4-5D6E-409C-BE32-E72D297353CC}">
              <c16:uniqueId val="{00000000-B805-4875-9DBB-ACEFBF1C2626}"/>
            </c:ext>
          </c:extLst>
        </c:ser>
        <c:ser>
          <c:idx val="0"/>
          <c:order val="1"/>
          <c:tx>
            <c:strRef>
              <c:f>Sheet1!$A$3</c:f>
              <c:strCache>
                <c:ptCount val="1"/>
                <c:pt idx="0">
                  <c:v>Hispanic, All Races</c:v>
                </c:pt>
              </c:strCache>
            </c:strRef>
          </c:tx>
          <c:spPr>
            <a:ln>
              <a:solidFill>
                <a:srgbClr val="005EB8"/>
              </a:solidFill>
            </a:ln>
          </c:spPr>
          <c:marker>
            <c:symbol val="square"/>
            <c:size val="7"/>
            <c:spPr>
              <a:solidFill>
                <a:srgbClr val="005EB8"/>
              </a:solidFill>
              <a:ln>
                <a:noFill/>
              </a:ln>
            </c:spPr>
          </c:marker>
          <c:cat>
            <c:strRef>
              <c:f>Sheet1!$B$1:$C$1</c:f>
              <c:strCache>
                <c:ptCount val="2"/>
                <c:pt idx="0">
                  <c:v>2019</c:v>
                </c:pt>
                <c:pt idx="1">
                  <c:v>2020</c:v>
                </c:pt>
              </c:strCache>
            </c:strRef>
          </c:cat>
          <c:val>
            <c:numRef>
              <c:f>Sheet1!$B$3:$C$3</c:f>
              <c:numCache>
                <c:formatCode>General</c:formatCode>
                <c:ptCount val="2"/>
                <c:pt idx="0">
                  <c:v>67.900000000000006</c:v>
                </c:pt>
                <c:pt idx="1">
                  <c:v>67.8</c:v>
                </c:pt>
              </c:numCache>
            </c:numRef>
          </c:val>
          <c:smooth val="0"/>
          <c:extLst>
            <c:ext xmlns:c16="http://schemas.microsoft.com/office/drawing/2014/chart" uri="{C3380CC4-5D6E-409C-BE32-E72D297353CC}">
              <c16:uniqueId val="{00000001-B805-4875-9DBB-ACEFBF1C2626}"/>
            </c:ext>
          </c:extLst>
        </c:ser>
        <c:ser>
          <c:idx val="1"/>
          <c:order val="2"/>
          <c:tx>
            <c:strRef>
              <c:f>Sheet1!$A$4</c:f>
              <c:strCache>
                <c:ptCount val="1"/>
                <c:pt idx="0">
                  <c:v>NH-AI/AN</c:v>
                </c:pt>
              </c:strCache>
            </c:strRef>
          </c:tx>
          <c:spPr>
            <a:ln>
              <a:solidFill>
                <a:srgbClr val="671E75"/>
              </a:solidFill>
            </a:ln>
          </c:spPr>
          <c:marker>
            <c:symbol val="triangle"/>
            <c:size val="7"/>
            <c:spPr>
              <a:solidFill>
                <a:srgbClr val="671E75"/>
              </a:solidFill>
              <a:ln>
                <a:noFill/>
              </a:ln>
            </c:spPr>
          </c:marker>
          <c:cat>
            <c:strRef>
              <c:f>Sheet1!$B$1:$C$1</c:f>
              <c:strCache>
                <c:ptCount val="2"/>
                <c:pt idx="0">
                  <c:v>2019</c:v>
                </c:pt>
                <c:pt idx="1">
                  <c:v>2020</c:v>
                </c:pt>
              </c:strCache>
            </c:strRef>
          </c:cat>
          <c:val>
            <c:numRef>
              <c:f>Sheet1!$B$4:$C$4</c:f>
              <c:numCache>
                <c:formatCode>General</c:formatCode>
                <c:ptCount val="2"/>
                <c:pt idx="0">
                  <c:v>49.8</c:v>
                </c:pt>
                <c:pt idx="1">
                  <c:v>76.599999999999994</c:v>
                </c:pt>
              </c:numCache>
            </c:numRef>
          </c:val>
          <c:smooth val="0"/>
          <c:extLst>
            <c:ext xmlns:c16="http://schemas.microsoft.com/office/drawing/2014/chart" uri="{C3380CC4-5D6E-409C-BE32-E72D297353CC}">
              <c16:uniqueId val="{00000000-8BA4-4801-9D16-D39553F09D2B}"/>
            </c:ext>
          </c:extLst>
        </c:ser>
        <c:ser>
          <c:idx val="2"/>
          <c:order val="3"/>
          <c:tx>
            <c:strRef>
              <c:f>Sheet1!$A$5</c:f>
              <c:strCache>
                <c:ptCount val="1"/>
                <c:pt idx="0">
                  <c:v>NH-Asian</c:v>
                </c:pt>
              </c:strCache>
            </c:strRef>
          </c:tx>
          <c:spPr>
            <a:ln>
              <a:solidFill>
                <a:srgbClr val="FFC72C"/>
              </a:solidFill>
            </a:ln>
          </c:spPr>
          <c:marker>
            <c:symbol val="diamond"/>
            <c:size val="7"/>
            <c:spPr>
              <a:solidFill>
                <a:srgbClr val="FFC72C"/>
              </a:solidFill>
              <a:ln>
                <a:noFill/>
              </a:ln>
            </c:spPr>
          </c:marker>
          <c:cat>
            <c:strRef>
              <c:f>Sheet1!$B$1:$C$1</c:f>
              <c:strCache>
                <c:ptCount val="2"/>
                <c:pt idx="0">
                  <c:v>2019</c:v>
                </c:pt>
                <c:pt idx="1">
                  <c:v>2020</c:v>
                </c:pt>
              </c:strCache>
            </c:strRef>
          </c:cat>
          <c:val>
            <c:numRef>
              <c:f>Sheet1!$B$5:$C$5</c:f>
              <c:numCache>
                <c:formatCode>General</c:formatCode>
                <c:ptCount val="2"/>
                <c:pt idx="0">
                  <c:v>75.5</c:v>
                </c:pt>
                <c:pt idx="1">
                  <c:v>80.2</c:v>
                </c:pt>
              </c:numCache>
            </c:numRef>
          </c:val>
          <c:smooth val="0"/>
          <c:extLst>
            <c:ext xmlns:c16="http://schemas.microsoft.com/office/drawing/2014/chart" uri="{C3380CC4-5D6E-409C-BE32-E72D297353CC}">
              <c16:uniqueId val="{00000001-8BA4-4801-9D16-D39553F09D2B}"/>
            </c:ext>
          </c:extLst>
        </c:ser>
        <c:ser>
          <c:idx val="4"/>
          <c:order val="4"/>
          <c:tx>
            <c:strRef>
              <c:f>Sheet1!$A$6</c:f>
              <c:strCache>
                <c:ptCount val="1"/>
                <c:pt idx="0">
                  <c:v>NH-Black</c:v>
                </c:pt>
              </c:strCache>
            </c:strRef>
          </c:tx>
          <c:cat>
            <c:strRef>
              <c:f>Sheet1!$B$1:$C$1</c:f>
              <c:strCache>
                <c:ptCount val="2"/>
                <c:pt idx="0">
                  <c:v>2019</c:v>
                </c:pt>
                <c:pt idx="1">
                  <c:v>2020</c:v>
                </c:pt>
              </c:strCache>
            </c:strRef>
          </c:cat>
          <c:val>
            <c:numRef>
              <c:f>Sheet1!$B$6:$C$6</c:f>
              <c:numCache>
                <c:formatCode>General</c:formatCode>
                <c:ptCount val="2"/>
                <c:pt idx="0">
                  <c:v>61.5</c:v>
                </c:pt>
                <c:pt idx="1">
                  <c:v>66.900000000000006</c:v>
                </c:pt>
              </c:numCache>
            </c:numRef>
          </c:val>
          <c:smooth val="0"/>
          <c:extLst>
            <c:ext xmlns:c16="http://schemas.microsoft.com/office/drawing/2014/chart" uri="{C3380CC4-5D6E-409C-BE32-E72D297353CC}">
              <c16:uniqueId val="{00000002-8BA4-4801-9D16-D39553F09D2B}"/>
            </c:ext>
          </c:extLst>
        </c:ser>
        <c:ser>
          <c:idx val="5"/>
          <c:order val="5"/>
          <c:tx>
            <c:strRef>
              <c:f>Sheet1!$A$7</c:f>
              <c:strCache>
                <c:ptCount val="1"/>
                <c:pt idx="0">
                  <c:v>NH-White</c:v>
                </c:pt>
              </c:strCache>
            </c:strRef>
          </c:tx>
          <c:spPr>
            <a:ln>
              <a:solidFill>
                <a:srgbClr val="C55A11"/>
              </a:solidFill>
            </a:ln>
          </c:spPr>
          <c:marker>
            <c:symbol val="x"/>
            <c:size val="7"/>
            <c:spPr>
              <a:noFill/>
              <a:ln>
                <a:solidFill>
                  <a:srgbClr val="C55A11"/>
                </a:solidFill>
              </a:ln>
            </c:spPr>
          </c:marker>
          <c:cat>
            <c:strRef>
              <c:f>Sheet1!$B$1:$C$1</c:f>
              <c:strCache>
                <c:ptCount val="2"/>
                <c:pt idx="0">
                  <c:v>2019</c:v>
                </c:pt>
                <c:pt idx="1">
                  <c:v>2020</c:v>
                </c:pt>
              </c:strCache>
            </c:strRef>
          </c:cat>
          <c:val>
            <c:numRef>
              <c:f>Sheet1!$B$7:$C$7</c:f>
              <c:numCache>
                <c:formatCode>General</c:formatCode>
                <c:ptCount val="2"/>
                <c:pt idx="0">
                  <c:v>76.400000000000006</c:v>
                </c:pt>
                <c:pt idx="1">
                  <c:v>79.3</c:v>
                </c:pt>
              </c:numCache>
            </c:numRef>
          </c:val>
          <c:smooth val="0"/>
          <c:extLst>
            <c:ext xmlns:c16="http://schemas.microsoft.com/office/drawing/2014/chart" uri="{C3380CC4-5D6E-409C-BE32-E72D297353CC}">
              <c16:uniqueId val="{00000003-8BA4-4801-9D16-D39553F09D2B}"/>
            </c:ext>
          </c:extLst>
        </c:ser>
        <c:dLbls>
          <c:showLegendKey val="0"/>
          <c:showVal val="0"/>
          <c:showCatName val="0"/>
          <c:showSerName val="0"/>
          <c:showPercent val="0"/>
          <c:showBubbleSize val="0"/>
        </c:dLbls>
        <c:marker val="1"/>
        <c:smooth val="0"/>
        <c:axId val="123682176"/>
        <c:axId val="158010752"/>
      </c:lineChart>
      <c:catAx>
        <c:axId val="123682176"/>
        <c:scaling>
          <c:orientation val="minMax"/>
        </c:scaling>
        <c:delete val="0"/>
        <c:axPos val="b"/>
        <c:numFmt formatCode="General" sourceLinked="1"/>
        <c:majorTickMark val="out"/>
        <c:minorTickMark val="none"/>
        <c:tickLblPos val="nextTo"/>
        <c:txPr>
          <a:bodyPr rot="0"/>
          <a:lstStyle/>
          <a:p>
            <a:pPr>
              <a:defRPr/>
            </a:pPr>
            <a:endParaRPr lang="en-US"/>
          </a:p>
        </c:txPr>
        <c:crossAx val="158010752"/>
        <c:crosses val="autoZero"/>
        <c:auto val="1"/>
        <c:lblAlgn val="ctr"/>
        <c:lblOffset val="100"/>
        <c:noMultiLvlLbl val="0"/>
      </c:catAx>
      <c:valAx>
        <c:axId val="158010752"/>
        <c:scaling>
          <c:orientation val="minMax"/>
          <c:max val="100"/>
          <c:min val="0"/>
        </c:scaling>
        <c:delete val="0"/>
        <c:axPos val="l"/>
        <c:majorGridlines/>
        <c:title>
          <c:tx>
            <c:rich>
              <a:bodyPr rot="-5400000" vert="horz"/>
              <a:lstStyle/>
              <a:p>
                <a:pPr>
                  <a:defRPr/>
                </a:pPr>
                <a:r>
                  <a:rPr lang="en-US"/>
                  <a:t>Percent</a:t>
                </a:r>
              </a:p>
            </c:rich>
          </c:tx>
          <c:layout>
            <c:manualLayout>
              <c:xMode val="edge"/>
              <c:yMode val="edge"/>
              <c:x val="1.0416666666666666E-2"/>
              <c:y val="0.45705988140371351"/>
            </c:manualLayout>
          </c:layout>
          <c:overlay val="0"/>
        </c:title>
        <c:numFmt formatCode="#,##0" sourceLinked="0"/>
        <c:majorTickMark val="out"/>
        <c:minorTickMark val="none"/>
        <c:tickLblPos val="nextTo"/>
        <c:crossAx val="123682176"/>
        <c:crosses val="autoZero"/>
        <c:crossBetween val="between"/>
        <c:majorUnit val="10"/>
      </c:valAx>
    </c:plotArea>
    <c:legend>
      <c:legendPos val="t"/>
      <c:layout>
        <c:manualLayout>
          <c:xMode val="edge"/>
          <c:yMode val="edge"/>
          <c:x val="4.314772753959654E-3"/>
          <c:y val="4.1568241469816275E-2"/>
          <c:w val="0.99568514873140856"/>
          <c:h val="0.14630164285019928"/>
        </c:manualLayout>
      </c:layout>
      <c:overlay val="0"/>
      <c:txPr>
        <a:bodyPr/>
        <a:lstStyle/>
        <a:p>
          <a:pPr>
            <a:defRPr sz="1200"/>
          </a:pPr>
          <a:endParaRPr lang="en-US"/>
        </a:p>
      </c:txPr>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8256051326917476E-2"/>
          <c:y val="0.20440808180227471"/>
          <c:w val="0.89338947214931463"/>
          <c:h val="0.68720445100612426"/>
        </c:manualLayout>
      </c:layout>
      <c:lineChart>
        <c:grouping val="standard"/>
        <c:varyColors val="0"/>
        <c:ser>
          <c:idx val="3"/>
          <c:order val="0"/>
          <c:tx>
            <c:strRef>
              <c:f>Sheet1!$B$1</c:f>
              <c:strCache>
                <c:ptCount val="1"/>
                <c:pt idx="0">
                  <c:v>OECD Country Average</c:v>
                </c:pt>
              </c:strCache>
            </c:strRef>
          </c:tx>
          <c:spPr>
            <a:ln w="25400">
              <a:solidFill>
                <a:sysClr val="windowText" lastClr="000000"/>
              </a:solidFill>
            </a:ln>
          </c:spPr>
          <c:marker>
            <c:symbol val="circle"/>
            <c:size val="9"/>
            <c:spPr>
              <a:solidFill>
                <a:sysClr val="windowText" lastClr="000000"/>
              </a:solidFill>
              <a:ln>
                <a:noFill/>
              </a:ln>
            </c:spPr>
          </c:marker>
          <c:cat>
            <c:numRef>
              <c:f>Sheet1!$A$2:$A$15</c:f>
              <c:numCache>
                <c:formatCode>General</c:formatCode>
                <c:ptCount val="14"/>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numCache>
            </c:numRef>
          </c:cat>
          <c:val>
            <c:numRef>
              <c:f>Sheet1!$B$2:$B$15</c:f>
              <c:numCache>
                <c:formatCode>General</c:formatCode>
                <c:ptCount val="14"/>
                <c:pt idx="0">
                  <c:v>81</c:v>
                </c:pt>
                <c:pt idx="1">
                  <c:v>81.2</c:v>
                </c:pt>
                <c:pt idx="2">
                  <c:v>81.400000000000006</c:v>
                </c:pt>
                <c:pt idx="3">
                  <c:v>81.599999999999994</c:v>
                </c:pt>
                <c:pt idx="4">
                  <c:v>81.7</c:v>
                </c:pt>
                <c:pt idx="5">
                  <c:v>81.8</c:v>
                </c:pt>
                <c:pt idx="6">
                  <c:v>82.2</c:v>
                </c:pt>
                <c:pt idx="7">
                  <c:v>82</c:v>
                </c:pt>
                <c:pt idx="8">
                  <c:v>82.2</c:v>
                </c:pt>
                <c:pt idx="9">
                  <c:v>82.3</c:v>
                </c:pt>
                <c:pt idx="10">
                  <c:v>82.3</c:v>
                </c:pt>
                <c:pt idx="11">
                  <c:v>82.6</c:v>
                </c:pt>
                <c:pt idx="12">
                  <c:v>82</c:v>
                </c:pt>
                <c:pt idx="13">
                  <c:v>82.4</c:v>
                </c:pt>
              </c:numCache>
            </c:numRef>
          </c:val>
          <c:smooth val="0"/>
          <c:extLst>
            <c:ext xmlns:c16="http://schemas.microsoft.com/office/drawing/2014/chart" uri="{C3380CC4-5D6E-409C-BE32-E72D297353CC}">
              <c16:uniqueId val="{00000000-B021-4562-8CE8-4C7630B34FD3}"/>
            </c:ext>
          </c:extLst>
        </c:ser>
        <c:ser>
          <c:idx val="0"/>
          <c:order val="1"/>
          <c:tx>
            <c:strRef>
              <c:f>Sheet1!$C$1</c:f>
              <c:strCache>
                <c:ptCount val="1"/>
                <c:pt idx="0">
                  <c:v>Hispanic</c:v>
                </c:pt>
              </c:strCache>
            </c:strRef>
          </c:tx>
          <c:spPr>
            <a:ln>
              <a:solidFill>
                <a:srgbClr val="005EB8"/>
              </a:solidFill>
            </a:ln>
          </c:spPr>
          <c:marker>
            <c:symbol val="square"/>
            <c:size val="7"/>
            <c:spPr>
              <a:solidFill>
                <a:srgbClr val="005EB8"/>
              </a:solidFill>
              <a:ln>
                <a:noFill/>
              </a:ln>
            </c:spPr>
          </c:marker>
          <c:cat>
            <c:numRef>
              <c:f>Sheet1!$A$2:$A$15</c:f>
              <c:numCache>
                <c:formatCode>General</c:formatCode>
                <c:ptCount val="14"/>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numCache>
            </c:numRef>
          </c:cat>
          <c:val>
            <c:numRef>
              <c:f>Sheet1!$C$2:$C$15</c:f>
              <c:numCache>
                <c:formatCode>General</c:formatCode>
                <c:ptCount val="14"/>
                <c:pt idx="0">
                  <c:v>80.8</c:v>
                </c:pt>
                <c:pt idx="1">
                  <c:v>81.099999999999994</c:v>
                </c:pt>
                <c:pt idx="2">
                  <c:v>81.7</c:v>
                </c:pt>
                <c:pt idx="3">
                  <c:v>81.8</c:v>
                </c:pt>
                <c:pt idx="4">
                  <c:v>81.900000000000006</c:v>
                </c:pt>
                <c:pt idx="5">
                  <c:v>81.900000000000006</c:v>
                </c:pt>
                <c:pt idx="6">
                  <c:v>82.1</c:v>
                </c:pt>
                <c:pt idx="7">
                  <c:v>81.900000000000006</c:v>
                </c:pt>
                <c:pt idx="8">
                  <c:v>81.8</c:v>
                </c:pt>
                <c:pt idx="9">
                  <c:v>81.8</c:v>
                </c:pt>
                <c:pt idx="10">
                  <c:v>81.8</c:v>
                </c:pt>
                <c:pt idx="11">
                  <c:v>81.900000000000006</c:v>
                </c:pt>
                <c:pt idx="12">
                  <c:v>77.900000000000006</c:v>
                </c:pt>
                <c:pt idx="13">
                  <c:v>77.7</c:v>
                </c:pt>
              </c:numCache>
            </c:numRef>
          </c:val>
          <c:smooth val="0"/>
          <c:extLst>
            <c:ext xmlns:c16="http://schemas.microsoft.com/office/drawing/2014/chart" uri="{C3380CC4-5D6E-409C-BE32-E72D297353CC}">
              <c16:uniqueId val="{00000001-B021-4562-8CE8-4C7630B34FD3}"/>
            </c:ext>
          </c:extLst>
        </c:ser>
        <c:ser>
          <c:idx val="1"/>
          <c:order val="2"/>
          <c:tx>
            <c:strRef>
              <c:f>Sheet1!$D$1</c:f>
              <c:strCache>
                <c:ptCount val="1"/>
                <c:pt idx="0">
                  <c:v>Non-Hispanic AI/AN</c:v>
                </c:pt>
              </c:strCache>
            </c:strRef>
          </c:tx>
          <c:spPr>
            <a:ln>
              <a:solidFill>
                <a:srgbClr val="671E75"/>
              </a:solidFill>
            </a:ln>
          </c:spPr>
          <c:marker>
            <c:symbol val="triangle"/>
            <c:size val="8"/>
            <c:spPr>
              <a:solidFill>
                <a:srgbClr val="671E75"/>
              </a:solidFill>
              <a:ln>
                <a:noFill/>
              </a:ln>
            </c:spPr>
          </c:marker>
          <c:cat>
            <c:numRef>
              <c:f>Sheet1!$A$2:$A$15</c:f>
              <c:numCache>
                <c:formatCode>General</c:formatCode>
                <c:ptCount val="14"/>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numCache>
            </c:numRef>
          </c:cat>
          <c:val>
            <c:numRef>
              <c:f>Sheet1!$D$2:$D$15</c:f>
              <c:numCache>
                <c:formatCode>General</c:formatCode>
                <c:ptCount val="14"/>
                <c:pt idx="11">
                  <c:v>71.8</c:v>
                </c:pt>
                <c:pt idx="12">
                  <c:v>67.099999999999994</c:v>
                </c:pt>
                <c:pt idx="13">
                  <c:v>65.2</c:v>
                </c:pt>
              </c:numCache>
            </c:numRef>
          </c:val>
          <c:smooth val="0"/>
          <c:extLst>
            <c:ext xmlns:c16="http://schemas.microsoft.com/office/drawing/2014/chart" uri="{C3380CC4-5D6E-409C-BE32-E72D297353CC}">
              <c16:uniqueId val="{00000002-B021-4562-8CE8-4C7630B34FD3}"/>
            </c:ext>
          </c:extLst>
        </c:ser>
        <c:ser>
          <c:idx val="2"/>
          <c:order val="3"/>
          <c:tx>
            <c:strRef>
              <c:f>Sheet1!$E$1</c:f>
              <c:strCache>
                <c:ptCount val="1"/>
                <c:pt idx="0">
                  <c:v>Non-Hispanic Asian</c:v>
                </c:pt>
              </c:strCache>
            </c:strRef>
          </c:tx>
          <c:spPr>
            <a:ln>
              <a:solidFill>
                <a:srgbClr val="FFC72C"/>
              </a:solidFill>
            </a:ln>
          </c:spPr>
          <c:marker>
            <c:symbol val="diamond"/>
            <c:size val="9"/>
            <c:spPr>
              <a:solidFill>
                <a:srgbClr val="FFC72C"/>
              </a:solidFill>
              <a:ln>
                <a:noFill/>
              </a:ln>
            </c:spPr>
          </c:marker>
          <c:cat>
            <c:numRef>
              <c:f>Sheet1!$A$2:$A$15</c:f>
              <c:numCache>
                <c:formatCode>General</c:formatCode>
                <c:ptCount val="14"/>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numCache>
            </c:numRef>
          </c:cat>
          <c:val>
            <c:numRef>
              <c:f>Sheet1!$E$2:$E$15</c:f>
              <c:numCache>
                <c:formatCode>General</c:formatCode>
                <c:ptCount val="14"/>
                <c:pt idx="11">
                  <c:v>85.6</c:v>
                </c:pt>
                <c:pt idx="12">
                  <c:v>83.6</c:v>
                </c:pt>
                <c:pt idx="13">
                  <c:v>83.5</c:v>
                </c:pt>
              </c:numCache>
            </c:numRef>
          </c:val>
          <c:smooth val="0"/>
          <c:extLst>
            <c:ext xmlns:c16="http://schemas.microsoft.com/office/drawing/2014/chart" uri="{C3380CC4-5D6E-409C-BE32-E72D297353CC}">
              <c16:uniqueId val="{00000003-B021-4562-8CE8-4C7630B34FD3}"/>
            </c:ext>
          </c:extLst>
        </c:ser>
        <c:ser>
          <c:idx val="4"/>
          <c:order val="4"/>
          <c:tx>
            <c:strRef>
              <c:f>Sheet1!$F$1</c:f>
              <c:strCache>
                <c:ptCount val="1"/>
                <c:pt idx="0">
                  <c:v>Non-Hispanic Black</c:v>
                </c:pt>
              </c:strCache>
            </c:strRef>
          </c:tx>
          <c:spPr>
            <a:ln w="25400">
              <a:solidFill>
                <a:srgbClr val="70AD47">
                  <a:lumMod val="75000"/>
                </a:srgbClr>
              </a:solidFill>
            </a:ln>
          </c:spPr>
          <c:marker>
            <c:symbol val="star"/>
            <c:size val="7"/>
            <c:spPr>
              <a:noFill/>
              <a:ln>
                <a:solidFill>
                  <a:srgbClr val="548235"/>
                </a:solidFill>
              </a:ln>
            </c:spPr>
          </c:marker>
          <c:cat>
            <c:numRef>
              <c:f>Sheet1!$A$2:$A$15</c:f>
              <c:numCache>
                <c:formatCode>General</c:formatCode>
                <c:ptCount val="14"/>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numCache>
            </c:numRef>
          </c:cat>
          <c:val>
            <c:numRef>
              <c:f>Sheet1!$F$2:$F$15</c:f>
              <c:numCache>
                <c:formatCode>General</c:formatCode>
                <c:ptCount val="14"/>
                <c:pt idx="0">
                  <c:v>73.900000000000006</c:v>
                </c:pt>
                <c:pt idx="1">
                  <c:v>74.400000000000006</c:v>
                </c:pt>
                <c:pt idx="2">
                  <c:v>74.7</c:v>
                </c:pt>
                <c:pt idx="3">
                  <c:v>75</c:v>
                </c:pt>
                <c:pt idx="4">
                  <c:v>75.099999999999994</c:v>
                </c:pt>
                <c:pt idx="5">
                  <c:v>75.099999999999994</c:v>
                </c:pt>
                <c:pt idx="6">
                  <c:v>75.3</c:v>
                </c:pt>
                <c:pt idx="7">
                  <c:v>75.099999999999994</c:v>
                </c:pt>
                <c:pt idx="8">
                  <c:v>74.900000000000006</c:v>
                </c:pt>
                <c:pt idx="9">
                  <c:v>74.900000000000006</c:v>
                </c:pt>
                <c:pt idx="10">
                  <c:v>74.7</c:v>
                </c:pt>
                <c:pt idx="11">
                  <c:v>74.8</c:v>
                </c:pt>
                <c:pt idx="12">
                  <c:v>71.5</c:v>
                </c:pt>
                <c:pt idx="13">
                  <c:v>70.8</c:v>
                </c:pt>
              </c:numCache>
            </c:numRef>
          </c:val>
          <c:smooth val="0"/>
          <c:extLst>
            <c:ext xmlns:c16="http://schemas.microsoft.com/office/drawing/2014/chart" uri="{C3380CC4-5D6E-409C-BE32-E72D297353CC}">
              <c16:uniqueId val="{00000004-B021-4562-8CE8-4C7630B34FD3}"/>
            </c:ext>
          </c:extLst>
        </c:ser>
        <c:ser>
          <c:idx val="5"/>
          <c:order val="5"/>
          <c:tx>
            <c:strRef>
              <c:f>Sheet1!$G$1</c:f>
              <c:strCache>
                <c:ptCount val="1"/>
                <c:pt idx="0">
                  <c:v>Non-Hispanic White</c:v>
                </c:pt>
              </c:strCache>
            </c:strRef>
          </c:tx>
          <c:spPr>
            <a:ln>
              <a:solidFill>
                <a:srgbClr val="ED7D31">
                  <a:lumMod val="75000"/>
                </a:srgbClr>
              </a:solidFill>
            </a:ln>
          </c:spPr>
          <c:marker>
            <c:symbol val="x"/>
            <c:size val="7"/>
            <c:spPr>
              <a:noFill/>
            </c:spPr>
          </c:marker>
          <c:cat>
            <c:numRef>
              <c:f>Sheet1!$A$2:$A$15</c:f>
              <c:numCache>
                <c:formatCode>General</c:formatCode>
                <c:ptCount val="14"/>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numCache>
            </c:numRef>
          </c:cat>
          <c:val>
            <c:numRef>
              <c:f>Sheet1!$G$2:$G$15</c:f>
              <c:numCache>
                <c:formatCode>General</c:formatCode>
                <c:ptCount val="14"/>
                <c:pt idx="0">
                  <c:v>78.400000000000006</c:v>
                </c:pt>
                <c:pt idx="1">
                  <c:v>78.7</c:v>
                </c:pt>
                <c:pt idx="2">
                  <c:v>78.8</c:v>
                </c:pt>
                <c:pt idx="3">
                  <c:v>78.7</c:v>
                </c:pt>
                <c:pt idx="4">
                  <c:v>78.900000000000006</c:v>
                </c:pt>
                <c:pt idx="5">
                  <c:v>78.8</c:v>
                </c:pt>
                <c:pt idx="6">
                  <c:v>78.8</c:v>
                </c:pt>
                <c:pt idx="7">
                  <c:v>78.7</c:v>
                </c:pt>
                <c:pt idx="8">
                  <c:v>78.599999999999994</c:v>
                </c:pt>
                <c:pt idx="9">
                  <c:v>78.5</c:v>
                </c:pt>
                <c:pt idx="10">
                  <c:v>78.599999999999994</c:v>
                </c:pt>
                <c:pt idx="11">
                  <c:v>78.8</c:v>
                </c:pt>
                <c:pt idx="12">
                  <c:v>77.400000000000006</c:v>
                </c:pt>
                <c:pt idx="13">
                  <c:v>76.400000000000006</c:v>
                </c:pt>
              </c:numCache>
            </c:numRef>
          </c:val>
          <c:smooth val="0"/>
          <c:extLst>
            <c:ext xmlns:c16="http://schemas.microsoft.com/office/drawing/2014/chart" uri="{C3380CC4-5D6E-409C-BE32-E72D297353CC}">
              <c16:uniqueId val="{00000005-B021-4562-8CE8-4C7630B34FD3}"/>
            </c:ext>
          </c:extLst>
        </c:ser>
        <c:dLbls>
          <c:showLegendKey val="0"/>
          <c:showVal val="0"/>
          <c:showCatName val="0"/>
          <c:showSerName val="0"/>
          <c:showPercent val="0"/>
          <c:showBubbleSize val="0"/>
        </c:dLbls>
        <c:marker val="1"/>
        <c:smooth val="0"/>
        <c:axId val="123682176"/>
        <c:axId val="158010752"/>
      </c:lineChart>
      <c:catAx>
        <c:axId val="123682176"/>
        <c:scaling>
          <c:orientation val="minMax"/>
        </c:scaling>
        <c:delete val="0"/>
        <c:axPos val="b"/>
        <c:numFmt formatCode="General" sourceLinked="1"/>
        <c:majorTickMark val="out"/>
        <c:minorTickMark val="none"/>
        <c:tickLblPos val="nextTo"/>
        <c:txPr>
          <a:bodyPr rot="0"/>
          <a:lstStyle/>
          <a:p>
            <a:pPr>
              <a:defRPr/>
            </a:pPr>
            <a:endParaRPr lang="en-US"/>
          </a:p>
        </c:txPr>
        <c:crossAx val="158010752"/>
        <c:crosses val="autoZero"/>
        <c:auto val="1"/>
        <c:lblAlgn val="ctr"/>
        <c:lblOffset val="100"/>
        <c:noMultiLvlLbl val="0"/>
      </c:catAx>
      <c:valAx>
        <c:axId val="158010752"/>
        <c:scaling>
          <c:orientation val="minMax"/>
          <c:max val="90"/>
          <c:min val="60"/>
        </c:scaling>
        <c:delete val="0"/>
        <c:axPos val="l"/>
        <c:majorGridlines/>
        <c:title>
          <c:tx>
            <c:rich>
              <a:bodyPr rot="-5400000" vert="horz"/>
              <a:lstStyle/>
              <a:p>
                <a:pPr>
                  <a:defRPr/>
                </a:pPr>
                <a:r>
                  <a:rPr lang="en-US"/>
                  <a:t>Years</a:t>
                </a:r>
              </a:p>
            </c:rich>
          </c:tx>
          <c:layout>
            <c:manualLayout>
              <c:xMode val="edge"/>
              <c:yMode val="edge"/>
              <c:x val="2.4464129483814522E-3"/>
              <c:y val="0.45022555774278217"/>
            </c:manualLayout>
          </c:layout>
          <c:overlay val="0"/>
        </c:title>
        <c:numFmt formatCode="#,##0" sourceLinked="0"/>
        <c:majorTickMark val="out"/>
        <c:minorTickMark val="none"/>
        <c:tickLblPos val="nextTo"/>
        <c:crossAx val="123682176"/>
        <c:crosses val="autoZero"/>
        <c:crossBetween val="between"/>
        <c:majorUnit val="10"/>
      </c:valAx>
    </c:plotArea>
    <c:legend>
      <c:legendPos val="t"/>
      <c:layout>
        <c:manualLayout>
          <c:xMode val="edge"/>
          <c:yMode val="edge"/>
          <c:x val="4.314772753959654E-3"/>
          <c:y val="1.6876956645479578E-2"/>
          <c:w val="0.99568527491755854"/>
          <c:h val="0.13999822287839017"/>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028734689413823"/>
          <c:y val="0.26378001360940995"/>
          <c:w val="0.77176700568678913"/>
          <c:h val="0.62744629143579267"/>
        </c:manualLayout>
      </c:layout>
      <c:lineChart>
        <c:grouping val="standard"/>
        <c:varyColors val="0"/>
        <c:ser>
          <c:idx val="3"/>
          <c:order val="0"/>
          <c:tx>
            <c:strRef>
              <c:f>Sheet1!$A$2</c:f>
              <c:strCache>
                <c:ptCount val="1"/>
                <c:pt idx="0">
                  <c:v>Total</c:v>
                </c:pt>
              </c:strCache>
            </c:strRef>
          </c:tx>
          <c:spPr>
            <a:ln w="25400">
              <a:noFill/>
            </a:ln>
          </c:spPr>
          <c:marker>
            <c:symbol val="circle"/>
            <c:size val="7"/>
            <c:spPr>
              <a:solidFill>
                <a:sysClr val="windowText" lastClr="000000"/>
              </a:solidFill>
              <a:ln>
                <a:noFill/>
              </a:ln>
            </c:spPr>
          </c:marker>
          <c:dPt>
            <c:idx val="7"/>
            <c:bubble3D val="0"/>
            <c:extLst>
              <c:ext xmlns:c16="http://schemas.microsoft.com/office/drawing/2014/chart" uri="{C3380CC4-5D6E-409C-BE32-E72D297353CC}">
                <c16:uniqueId val="{00000000-A6D0-48AE-8550-EF098C4D64FA}"/>
              </c:ext>
            </c:extLst>
          </c:dPt>
          <c:dPt>
            <c:idx val="8"/>
            <c:bubble3D val="0"/>
            <c:extLst>
              <c:ext xmlns:c16="http://schemas.microsoft.com/office/drawing/2014/chart" uri="{C3380CC4-5D6E-409C-BE32-E72D297353CC}">
                <c16:uniqueId val="{00000001-A6D0-48AE-8550-EF098C4D64FA}"/>
              </c:ext>
            </c:extLst>
          </c:dPt>
          <c:cat>
            <c:strRef>
              <c:f>Sheet1!$B$1:$C$1</c:f>
              <c:strCache>
                <c:ptCount val="2"/>
                <c:pt idx="0">
                  <c:v>2019</c:v>
                </c:pt>
                <c:pt idx="1">
                  <c:v>2020</c:v>
                </c:pt>
              </c:strCache>
            </c:strRef>
          </c:cat>
          <c:val>
            <c:numRef>
              <c:f>Sheet1!$B$2:$C$2</c:f>
              <c:numCache>
                <c:formatCode>General</c:formatCode>
                <c:ptCount val="2"/>
                <c:pt idx="0">
                  <c:v>86.6</c:v>
                </c:pt>
                <c:pt idx="1">
                  <c:v>84.3</c:v>
                </c:pt>
              </c:numCache>
            </c:numRef>
          </c:val>
          <c:smooth val="0"/>
          <c:extLst>
            <c:ext xmlns:c16="http://schemas.microsoft.com/office/drawing/2014/chart" uri="{C3380CC4-5D6E-409C-BE32-E72D297353CC}">
              <c16:uniqueId val="{00000002-A6D0-48AE-8550-EF098C4D64FA}"/>
            </c:ext>
          </c:extLst>
        </c:ser>
        <c:ser>
          <c:idx val="0"/>
          <c:order val="1"/>
          <c:tx>
            <c:strRef>
              <c:f>Sheet1!$A$3</c:f>
              <c:strCache>
                <c:ptCount val="1"/>
                <c:pt idx="0">
                  <c:v>Hispanic, All Races</c:v>
                </c:pt>
              </c:strCache>
            </c:strRef>
          </c:tx>
          <c:spPr>
            <a:ln>
              <a:noFill/>
            </a:ln>
          </c:spPr>
          <c:marker>
            <c:symbol val="square"/>
            <c:size val="7"/>
            <c:spPr>
              <a:solidFill>
                <a:srgbClr val="005EB8"/>
              </a:solidFill>
              <a:ln>
                <a:noFill/>
              </a:ln>
            </c:spPr>
          </c:marker>
          <c:dPt>
            <c:idx val="7"/>
            <c:bubble3D val="0"/>
            <c:extLst>
              <c:ext xmlns:c16="http://schemas.microsoft.com/office/drawing/2014/chart" uri="{C3380CC4-5D6E-409C-BE32-E72D297353CC}">
                <c16:uniqueId val="{00000003-A6D0-48AE-8550-EF098C4D64FA}"/>
              </c:ext>
            </c:extLst>
          </c:dPt>
          <c:dPt>
            <c:idx val="8"/>
            <c:bubble3D val="0"/>
            <c:extLst>
              <c:ext xmlns:c16="http://schemas.microsoft.com/office/drawing/2014/chart" uri="{C3380CC4-5D6E-409C-BE32-E72D297353CC}">
                <c16:uniqueId val="{00000004-A6D0-48AE-8550-EF098C4D64FA}"/>
              </c:ext>
            </c:extLst>
          </c:dPt>
          <c:cat>
            <c:strRef>
              <c:f>Sheet1!$B$1:$C$1</c:f>
              <c:strCache>
                <c:ptCount val="2"/>
                <c:pt idx="0">
                  <c:v>2019</c:v>
                </c:pt>
                <c:pt idx="1">
                  <c:v>2020</c:v>
                </c:pt>
              </c:strCache>
            </c:strRef>
          </c:cat>
          <c:val>
            <c:numRef>
              <c:f>Sheet1!$B$3:$C$3</c:f>
              <c:numCache>
                <c:formatCode>General</c:formatCode>
                <c:ptCount val="2"/>
                <c:pt idx="0">
                  <c:v>85</c:v>
                </c:pt>
                <c:pt idx="1">
                  <c:v>84.6</c:v>
                </c:pt>
              </c:numCache>
            </c:numRef>
          </c:val>
          <c:smooth val="0"/>
          <c:extLst>
            <c:ext xmlns:c16="http://schemas.microsoft.com/office/drawing/2014/chart" uri="{C3380CC4-5D6E-409C-BE32-E72D297353CC}">
              <c16:uniqueId val="{00000005-A6D0-48AE-8550-EF098C4D64FA}"/>
            </c:ext>
          </c:extLst>
        </c:ser>
        <c:ser>
          <c:idx val="1"/>
          <c:order val="2"/>
          <c:tx>
            <c:strRef>
              <c:f>Sheet1!$A$4</c:f>
              <c:strCache>
                <c:ptCount val="1"/>
                <c:pt idx="0">
                  <c:v>NH-AI/AN</c:v>
                </c:pt>
              </c:strCache>
            </c:strRef>
          </c:tx>
          <c:spPr>
            <a:ln>
              <a:noFill/>
            </a:ln>
          </c:spPr>
          <c:marker>
            <c:symbol val="triangle"/>
            <c:size val="8"/>
            <c:spPr>
              <a:solidFill>
                <a:srgbClr val="671E75"/>
              </a:solidFill>
              <a:ln>
                <a:noFill/>
              </a:ln>
            </c:spPr>
          </c:marker>
          <c:dPt>
            <c:idx val="7"/>
            <c:bubble3D val="0"/>
            <c:extLst>
              <c:ext xmlns:c16="http://schemas.microsoft.com/office/drawing/2014/chart" uri="{C3380CC4-5D6E-409C-BE32-E72D297353CC}">
                <c16:uniqueId val="{00000006-A6D0-48AE-8550-EF098C4D64FA}"/>
              </c:ext>
            </c:extLst>
          </c:dPt>
          <c:dPt>
            <c:idx val="8"/>
            <c:bubble3D val="0"/>
            <c:extLst>
              <c:ext xmlns:c16="http://schemas.microsoft.com/office/drawing/2014/chart" uri="{C3380CC4-5D6E-409C-BE32-E72D297353CC}">
                <c16:uniqueId val="{00000007-A6D0-48AE-8550-EF098C4D64FA}"/>
              </c:ext>
            </c:extLst>
          </c:dPt>
          <c:cat>
            <c:strRef>
              <c:f>Sheet1!$B$1:$C$1</c:f>
              <c:strCache>
                <c:ptCount val="2"/>
                <c:pt idx="0">
                  <c:v>2019</c:v>
                </c:pt>
                <c:pt idx="1">
                  <c:v>2020</c:v>
                </c:pt>
              </c:strCache>
            </c:strRef>
          </c:cat>
          <c:val>
            <c:numRef>
              <c:f>Sheet1!$B$4:$C$4</c:f>
              <c:numCache>
                <c:formatCode>General</c:formatCode>
                <c:ptCount val="2"/>
                <c:pt idx="0">
                  <c:v>84.4</c:v>
                </c:pt>
                <c:pt idx="1">
                  <c:v>82.1</c:v>
                </c:pt>
              </c:numCache>
            </c:numRef>
          </c:val>
          <c:smooth val="0"/>
          <c:extLst>
            <c:ext xmlns:c16="http://schemas.microsoft.com/office/drawing/2014/chart" uri="{C3380CC4-5D6E-409C-BE32-E72D297353CC}">
              <c16:uniqueId val="{00000008-A6D0-48AE-8550-EF098C4D64FA}"/>
            </c:ext>
          </c:extLst>
        </c:ser>
        <c:ser>
          <c:idx val="2"/>
          <c:order val="3"/>
          <c:tx>
            <c:strRef>
              <c:f>Sheet1!$A$5</c:f>
              <c:strCache>
                <c:ptCount val="1"/>
                <c:pt idx="0">
                  <c:v>NH-Asian</c:v>
                </c:pt>
              </c:strCache>
            </c:strRef>
          </c:tx>
          <c:spPr>
            <a:ln>
              <a:noFill/>
            </a:ln>
          </c:spPr>
          <c:marker>
            <c:symbol val="diamond"/>
            <c:size val="9"/>
            <c:spPr>
              <a:solidFill>
                <a:srgbClr val="FFC72C"/>
              </a:solidFill>
              <a:ln>
                <a:noFill/>
              </a:ln>
            </c:spPr>
          </c:marker>
          <c:dPt>
            <c:idx val="7"/>
            <c:bubble3D val="0"/>
            <c:extLst>
              <c:ext xmlns:c16="http://schemas.microsoft.com/office/drawing/2014/chart" uri="{C3380CC4-5D6E-409C-BE32-E72D297353CC}">
                <c16:uniqueId val="{00000009-A6D0-48AE-8550-EF098C4D64FA}"/>
              </c:ext>
            </c:extLst>
          </c:dPt>
          <c:dPt>
            <c:idx val="8"/>
            <c:bubble3D val="0"/>
            <c:extLst>
              <c:ext xmlns:c16="http://schemas.microsoft.com/office/drawing/2014/chart" uri="{C3380CC4-5D6E-409C-BE32-E72D297353CC}">
                <c16:uniqueId val="{0000000A-A6D0-48AE-8550-EF098C4D64FA}"/>
              </c:ext>
            </c:extLst>
          </c:dPt>
          <c:cat>
            <c:strRef>
              <c:f>Sheet1!$B$1:$C$1</c:f>
              <c:strCache>
                <c:ptCount val="2"/>
                <c:pt idx="0">
                  <c:v>2019</c:v>
                </c:pt>
                <c:pt idx="1">
                  <c:v>2020</c:v>
                </c:pt>
              </c:strCache>
            </c:strRef>
          </c:cat>
          <c:val>
            <c:numRef>
              <c:f>Sheet1!$B$5:$C$5</c:f>
              <c:numCache>
                <c:formatCode>General</c:formatCode>
                <c:ptCount val="2"/>
                <c:pt idx="0">
                  <c:v>88.7</c:v>
                </c:pt>
                <c:pt idx="1">
                  <c:v>88.1</c:v>
                </c:pt>
              </c:numCache>
            </c:numRef>
          </c:val>
          <c:smooth val="0"/>
          <c:extLst>
            <c:ext xmlns:c16="http://schemas.microsoft.com/office/drawing/2014/chart" uri="{C3380CC4-5D6E-409C-BE32-E72D297353CC}">
              <c16:uniqueId val="{0000000B-A6D0-48AE-8550-EF098C4D64FA}"/>
            </c:ext>
          </c:extLst>
        </c:ser>
        <c:ser>
          <c:idx val="4"/>
          <c:order val="4"/>
          <c:tx>
            <c:strRef>
              <c:f>Sheet1!$A$6</c:f>
              <c:strCache>
                <c:ptCount val="1"/>
                <c:pt idx="0">
                  <c:v>NH-Black</c:v>
                </c:pt>
              </c:strCache>
            </c:strRef>
          </c:tx>
          <c:dPt>
            <c:idx val="1"/>
            <c:bubble3D val="0"/>
            <c:spPr>
              <a:ln>
                <a:noFill/>
              </a:ln>
            </c:spPr>
            <c:extLst>
              <c:ext xmlns:c16="http://schemas.microsoft.com/office/drawing/2014/chart" uri="{C3380CC4-5D6E-409C-BE32-E72D297353CC}">
                <c16:uniqueId val="{0000000D-A6D0-48AE-8550-EF098C4D64FA}"/>
              </c:ext>
            </c:extLst>
          </c:dPt>
          <c:cat>
            <c:strRef>
              <c:f>Sheet1!$B$1:$C$1</c:f>
              <c:strCache>
                <c:ptCount val="2"/>
                <c:pt idx="0">
                  <c:v>2019</c:v>
                </c:pt>
                <c:pt idx="1">
                  <c:v>2020</c:v>
                </c:pt>
              </c:strCache>
            </c:strRef>
          </c:cat>
          <c:val>
            <c:numRef>
              <c:f>Sheet1!$B$6:$C$6</c:f>
              <c:numCache>
                <c:formatCode>General</c:formatCode>
                <c:ptCount val="2"/>
                <c:pt idx="0">
                  <c:v>78.3</c:v>
                </c:pt>
                <c:pt idx="1">
                  <c:v>76.099999999999994</c:v>
                </c:pt>
              </c:numCache>
            </c:numRef>
          </c:val>
          <c:smooth val="0"/>
          <c:extLst>
            <c:ext xmlns:c16="http://schemas.microsoft.com/office/drawing/2014/chart" uri="{C3380CC4-5D6E-409C-BE32-E72D297353CC}">
              <c16:uniqueId val="{0000000E-A6D0-48AE-8550-EF098C4D64FA}"/>
            </c:ext>
          </c:extLst>
        </c:ser>
        <c:ser>
          <c:idx val="5"/>
          <c:order val="5"/>
          <c:tx>
            <c:strRef>
              <c:f>Sheet1!$A$7</c:f>
              <c:strCache>
                <c:ptCount val="1"/>
                <c:pt idx="0">
                  <c:v>NH-NHPI</c:v>
                </c:pt>
              </c:strCache>
            </c:strRef>
          </c:tx>
          <c:spPr>
            <a:ln>
              <a:noFill/>
            </a:ln>
          </c:spPr>
          <c:marker>
            <c:symbol val="x"/>
            <c:size val="7"/>
            <c:spPr>
              <a:noFill/>
              <a:ln>
                <a:solidFill>
                  <a:srgbClr val="C55A11"/>
                </a:solidFill>
              </a:ln>
            </c:spPr>
          </c:marker>
          <c:cat>
            <c:strRef>
              <c:f>Sheet1!$B$1:$C$1</c:f>
              <c:strCache>
                <c:ptCount val="2"/>
                <c:pt idx="0">
                  <c:v>2019</c:v>
                </c:pt>
                <c:pt idx="1">
                  <c:v>2020</c:v>
                </c:pt>
              </c:strCache>
            </c:strRef>
          </c:cat>
          <c:val>
            <c:numRef>
              <c:f>Sheet1!$B$7:$C$7</c:f>
              <c:numCache>
                <c:formatCode>General</c:formatCode>
                <c:ptCount val="2"/>
                <c:pt idx="0">
                  <c:v>84.4</c:v>
                </c:pt>
                <c:pt idx="1">
                  <c:v>83.5</c:v>
                </c:pt>
              </c:numCache>
            </c:numRef>
          </c:val>
          <c:smooth val="0"/>
          <c:extLst>
            <c:ext xmlns:c16="http://schemas.microsoft.com/office/drawing/2014/chart" uri="{C3380CC4-5D6E-409C-BE32-E72D297353CC}">
              <c16:uniqueId val="{0000000F-A6D0-48AE-8550-EF098C4D64FA}"/>
            </c:ext>
          </c:extLst>
        </c:ser>
        <c:ser>
          <c:idx val="6"/>
          <c:order val="6"/>
          <c:tx>
            <c:strRef>
              <c:f>Sheet1!$A$8</c:f>
              <c:strCache>
                <c:ptCount val="1"/>
                <c:pt idx="0">
                  <c:v>NH-White</c:v>
                </c:pt>
              </c:strCache>
            </c:strRef>
          </c:tx>
          <c:spPr>
            <a:ln>
              <a:noFill/>
            </a:ln>
          </c:spPr>
          <c:marker>
            <c:symbol val="plus"/>
            <c:size val="7"/>
            <c:spPr>
              <a:noFill/>
              <a:ln>
                <a:solidFill>
                  <a:sysClr val="windowText" lastClr="000000"/>
                </a:solidFill>
              </a:ln>
            </c:spPr>
          </c:marker>
          <c:cat>
            <c:strRef>
              <c:f>Sheet1!$B$1:$C$1</c:f>
              <c:strCache>
                <c:ptCount val="2"/>
                <c:pt idx="0">
                  <c:v>2019</c:v>
                </c:pt>
                <c:pt idx="1">
                  <c:v>2020</c:v>
                </c:pt>
              </c:strCache>
            </c:strRef>
          </c:cat>
          <c:val>
            <c:numRef>
              <c:f>Sheet1!$B$8:$C$8</c:f>
              <c:numCache>
                <c:formatCode>General</c:formatCode>
                <c:ptCount val="2"/>
                <c:pt idx="0">
                  <c:v>88.1</c:v>
                </c:pt>
                <c:pt idx="1">
                  <c:v>85.8</c:v>
                </c:pt>
              </c:numCache>
            </c:numRef>
          </c:val>
          <c:smooth val="0"/>
          <c:extLst>
            <c:ext xmlns:c16="http://schemas.microsoft.com/office/drawing/2014/chart" uri="{C3380CC4-5D6E-409C-BE32-E72D297353CC}">
              <c16:uniqueId val="{00000010-A6D0-48AE-8550-EF098C4D64FA}"/>
            </c:ext>
          </c:extLst>
        </c:ser>
        <c:ser>
          <c:idx val="7"/>
          <c:order val="7"/>
          <c:tx>
            <c:strRef>
              <c:f>Sheet1!$A$9</c:f>
              <c:strCache>
                <c:ptCount val="1"/>
                <c:pt idx="0">
                  <c:v>NH-Multiracial</c:v>
                </c:pt>
              </c:strCache>
            </c:strRef>
          </c:tx>
          <c:spPr>
            <a:ln>
              <a:noFill/>
            </a:ln>
          </c:spPr>
          <c:marker>
            <c:symbol val="circle"/>
            <c:size val="7"/>
            <c:spPr>
              <a:noFill/>
              <a:ln>
                <a:solidFill>
                  <a:sysClr val="windowText" lastClr="000000"/>
                </a:solidFill>
              </a:ln>
            </c:spPr>
          </c:marker>
          <c:cat>
            <c:strRef>
              <c:f>Sheet1!$B$1:$C$1</c:f>
              <c:strCache>
                <c:ptCount val="2"/>
                <c:pt idx="0">
                  <c:v>2019</c:v>
                </c:pt>
                <c:pt idx="1">
                  <c:v>2020</c:v>
                </c:pt>
              </c:strCache>
            </c:strRef>
          </c:cat>
          <c:val>
            <c:numRef>
              <c:f>Sheet1!$B$9:$C$9</c:f>
              <c:numCache>
                <c:formatCode>General</c:formatCode>
                <c:ptCount val="2"/>
                <c:pt idx="0">
                  <c:v>89.6</c:v>
                </c:pt>
                <c:pt idx="1">
                  <c:v>87.2</c:v>
                </c:pt>
              </c:numCache>
            </c:numRef>
          </c:val>
          <c:smooth val="0"/>
          <c:extLst>
            <c:ext xmlns:c16="http://schemas.microsoft.com/office/drawing/2014/chart" uri="{C3380CC4-5D6E-409C-BE32-E72D297353CC}">
              <c16:uniqueId val="{00000011-A6D0-48AE-8550-EF098C4D64FA}"/>
            </c:ext>
          </c:extLst>
        </c:ser>
        <c:dLbls>
          <c:showLegendKey val="0"/>
          <c:showVal val="0"/>
          <c:showCatName val="0"/>
          <c:showSerName val="0"/>
          <c:showPercent val="0"/>
          <c:showBubbleSize val="0"/>
        </c:dLbls>
        <c:marker val="1"/>
        <c:smooth val="0"/>
        <c:axId val="123682176"/>
        <c:axId val="158010752"/>
      </c:lineChart>
      <c:catAx>
        <c:axId val="123682176"/>
        <c:scaling>
          <c:orientation val="minMax"/>
        </c:scaling>
        <c:delete val="0"/>
        <c:axPos val="b"/>
        <c:numFmt formatCode="General" sourceLinked="1"/>
        <c:majorTickMark val="out"/>
        <c:minorTickMark val="none"/>
        <c:tickLblPos val="nextTo"/>
        <c:txPr>
          <a:bodyPr rot="0"/>
          <a:lstStyle/>
          <a:p>
            <a:pPr>
              <a:defRPr/>
            </a:pPr>
            <a:endParaRPr lang="en-US"/>
          </a:p>
        </c:txPr>
        <c:crossAx val="158010752"/>
        <c:crosses val="autoZero"/>
        <c:auto val="1"/>
        <c:lblAlgn val="ctr"/>
        <c:lblOffset val="100"/>
        <c:noMultiLvlLbl val="0"/>
      </c:catAx>
      <c:valAx>
        <c:axId val="158010752"/>
        <c:scaling>
          <c:orientation val="minMax"/>
          <c:max val="100"/>
          <c:min val="50"/>
        </c:scaling>
        <c:delete val="0"/>
        <c:axPos val="l"/>
        <c:majorGridlines/>
        <c:title>
          <c:tx>
            <c:rich>
              <a:bodyPr rot="-5400000" vert="horz"/>
              <a:lstStyle/>
              <a:p>
                <a:pPr>
                  <a:defRPr/>
                </a:pPr>
                <a:r>
                  <a:rPr lang="en-US"/>
                  <a:t>Percent</a:t>
                </a:r>
              </a:p>
            </c:rich>
          </c:tx>
          <c:layout>
            <c:manualLayout>
              <c:xMode val="edge"/>
              <c:yMode val="edge"/>
              <c:x val="1.1319991251093613E-2"/>
              <c:y val="0.47483425682900759"/>
            </c:manualLayout>
          </c:layout>
          <c:overlay val="0"/>
        </c:title>
        <c:numFmt formatCode="#,##0" sourceLinked="0"/>
        <c:majorTickMark val="out"/>
        <c:minorTickMark val="none"/>
        <c:tickLblPos val="nextTo"/>
        <c:crossAx val="123682176"/>
        <c:crosses val="autoZero"/>
        <c:crossBetween val="between"/>
        <c:majorUnit val="10"/>
      </c:valAx>
    </c:plotArea>
    <c:legend>
      <c:legendPos val="t"/>
      <c:layout>
        <c:manualLayout>
          <c:xMode val="edge"/>
          <c:yMode val="edge"/>
          <c:x val="5.7264326334208228E-3"/>
          <c:y val="6.1728395061728392E-3"/>
          <c:w val="0.99427356736657913"/>
          <c:h val="0.20792893943812576"/>
        </c:manualLayout>
      </c:layout>
      <c:overlay val="0"/>
      <c:txPr>
        <a:bodyPr/>
        <a:lstStyle/>
        <a:p>
          <a:pPr>
            <a:defRPr sz="1200"/>
          </a:pPr>
          <a:endParaRPr lang="en-US"/>
        </a:p>
      </c:txPr>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997320647419073"/>
          <c:y val="0.26314620394672894"/>
          <c:w val="0.77002679352580927"/>
          <c:h val="0.62896179644211136"/>
        </c:manualLayout>
      </c:layout>
      <c:lineChart>
        <c:grouping val="standard"/>
        <c:varyColors val="0"/>
        <c:ser>
          <c:idx val="3"/>
          <c:order val="0"/>
          <c:tx>
            <c:strRef>
              <c:f>Sheet1!$A$2</c:f>
              <c:strCache>
                <c:ptCount val="1"/>
                <c:pt idx="0">
                  <c:v>Total</c:v>
                </c:pt>
              </c:strCache>
            </c:strRef>
          </c:tx>
          <c:spPr>
            <a:ln w="25400">
              <a:solidFill>
                <a:sysClr val="windowText" lastClr="000000"/>
              </a:solidFill>
            </a:ln>
          </c:spPr>
          <c:marker>
            <c:symbol val="circle"/>
            <c:size val="7"/>
            <c:spPr>
              <a:solidFill>
                <a:sysClr val="windowText" lastClr="000000"/>
              </a:solidFill>
              <a:ln>
                <a:noFill/>
              </a:ln>
            </c:spPr>
          </c:marker>
          <c:cat>
            <c:strRef>
              <c:f>Sheet1!$B$1:$D$1</c:f>
              <c:strCache>
                <c:ptCount val="3"/>
                <c:pt idx="0">
                  <c:v>2019</c:v>
                </c:pt>
                <c:pt idx="1">
                  <c:v>2020</c:v>
                </c:pt>
                <c:pt idx="2">
                  <c:v>2021</c:v>
                </c:pt>
              </c:strCache>
            </c:strRef>
          </c:cat>
          <c:val>
            <c:numRef>
              <c:f>Sheet1!$B$2:$D$2</c:f>
              <c:numCache>
                <c:formatCode>General</c:formatCode>
                <c:ptCount val="3"/>
                <c:pt idx="0">
                  <c:v>67</c:v>
                </c:pt>
                <c:pt idx="1">
                  <c:v>67.5</c:v>
                </c:pt>
                <c:pt idx="2">
                  <c:v>65.8</c:v>
                </c:pt>
              </c:numCache>
            </c:numRef>
          </c:val>
          <c:smooth val="0"/>
          <c:extLst>
            <c:ext xmlns:c16="http://schemas.microsoft.com/office/drawing/2014/chart" uri="{C3380CC4-5D6E-409C-BE32-E72D297353CC}">
              <c16:uniqueId val="{00000000-B805-4875-9DBB-ACEFBF1C2626}"/>
            </c:ext>
          </c:extLst>
        </c:ser>
        <c:ser>
          <c:idx val="0"/>
          <c:order val="1"/>
          <c:tx>
            <c:strRef>
              <c:f>Sheet1!$A$3</c:f>
              <c:strCache>
                <c:ptCount val="1"/>
                <c:pt idx="0">
                  <c:v>Hispanic, All Races</c:v>
                </c:pt>
              </c:strCache>
            </c:strRef>
          </c:tx>
          <c:spPr>
            <a:ln>
              <a:solidFill>
                <a:srgbClr val="005EB8"/>
              </a:solidFill>
            </a:ln>
          </c:spPr>
          <c:marker>
            <c:symbol val="square"/>
            <c:size val="7"/>
            <c:spPr>
              <a:solidFill>
                <a:srgbClr val="005EB8"/>
              </a:solidFill>
              <a:ln>
                <a:noFill/>
              </a:ln>
            </c:spPr>
          </c:marker>
          <c:cat>
            <c:strRef>
              <c:f>Sheet1!$B$1:$D$1</c:f>
              <c:strCache>
                <c:ptCount val="3"/>
                <c:pt idx="0">
                  <c:v>2019</c:v>
                </c:pt>
                <c:pt idx="1">
                  <c:v>2020</c:v>
                </c:pt>
                <c:pt idx="2">
                  <c:v>2021</c:v>
                </c:pt>
              </c:strCache>
            </c:strRef>
          </c:cat>
          <c:val>
            <c:numRef>
              <c:f>Sheet1!$B$3:$D$3</c:f>
              <c:numCache>
                <c:formatCode>General</c:formatCode>
                <c:ptCount val="3"/>
                <c:pt idx="0">
                  <c:v>51.4</c:v>
                </c:pt>
                <c:pt idx="1">
                  <c:v>48.1</c:v>
                </c:pt>
                <c:pt idx="2">
                  <c:v>46.2</c:v>
                </c:pt>
              </c:numCache>
            </c:numRef>
          </c:val>
          <c:smooth val="0"/>
          <c:extLst>
            <c:ext xmlns:c16="http://schemas.microsoft.com/office/drawing/2014/chart" uri="{C3380CC4-5D6E-409C-BE32-E72D297353CC}">
              <c16:uniqueId val="{00000001-B805-4875-9DBB-ACEFBF1C2626}"/>
            </c:ext>
          </c:extLst>
        </c:ser>
        <c:ser>
          <c:idx val="1"/>
          <c:order val="2"/>
          <c:tx>
            <c:strRef>
              <c:f>Sheet1!$A$4</c:f>
              <c:strCache>
                <c:ptCount val="1"/>
                <c:pt idx="0">
                  <c:v>NH-AI/AN</c:v>
                </c:pt>
              </c:strCache>
            </c:strRef>
          </c:tx>
          <c:spPr>
            <a:ln>
              <a:solidFill>
                <a:srgbClr val="671E75"/>
              </a:solidFill>
            </a:ln>
          </c:spPr>
          <c:marker>
            <c:symbol val="triangle"/>
            <c:size val="7"/>
            <c:spPr>
              <a:solidFill>
                <a:srgbClr val="671E75"/>
              </a:solidFill>
              <a:ln>
                <a:noFill/>
              </a:ln>
            </c:spPr>
          </c:marker>
          <c:cat>
            <c:strRef>
              <c:f>Sheet1!$B$1:$D$1</c:f>
              <c:strCache>
                <c:ptCount val="3"/>
                <c:pt idx="0">
                  <c:v>2019</c:v>
                </c:pt>
                <c:pt idx="1">
                  <c:v>2020</c:v>
                </c:pt>
                <c:pt idx="2">
                  <c:v>2021</c:v>
                </c:pt>
              </c:strCache>
            </c:strRef>
          </c:cat>
          <c:val>
            <c:numRef>
              <c:f>Sheet1!$B$4:$D$4</c:f>
              <c:numCache>
                <c:formatCode>General</c:formatCode>
                <c:ptCount val="3"/>
                <c:pt idx="0">
                  <c:v>63</c:v>
                </c:pt>
                <c:pt idx="1">
                  <c:v>70.3</c:v>
                </c:pt>
                <c:pt idx="2">
                  <c:v>51.5</c:v>
                </c:pt>
              </c:numCache>
            </c:numRef>
          </c:val>
          <c:smooth val="0"/>
          <c:extLst>
            <c:ext xmlns:c16="http://schemas.microsoft.com/office/drawing/2014/chart" uri="{C3380CC4-5D6E-409C-BE32-E72D297353CC}">
              <c16:uniqueId val="{00000000-8BA4-4801-9D16-D39553F09D2B}"/>
            </c:ext>
          </c:extLst>
        </c:ser>
        <c:ser>
          <c:idx val="2"/>
          <c:order val="3"/>
          <c:tx>
            <c:strRef>
              <c:f>Sheet1!$A$5</c:f>
              <c:strCache>
                <c:ptCount val="1"/>
                <c:pt idx="0">
                  <c:v>NH-Asian</c:v>
                </c:pt>
              </c:strCache>
            </c:strRef>
          </c:tx>
          <c:spPr>
            <a:ln>
              <a:solidFill>
                <a:srgbClr val="FFC72C"/>
              </a:solidFill>
            </a:ln>
          </c:spPr>
          <c:marker>
            <c:symbol val="diamond"/>
            <c:size val="7"/>
            <c:spPr>
              <a:solidFill>
                <a:srgbClr val="FFC72C"/>
              </a:solidFill>
              <a:ln>
                <a:noFill/>
              </a:ln>
            </c:spPr>
          </c:marker>
          <c:cat>
            <c:strRef>
              <c:f>Sheet1!$B$1:$D$1</c:f>
              <c:strCache>
                <c:ptCount val="3"/>
                <c:pt idx="0">
                  <c:v>2019</c:v>
                </c:pt>
                <c:pt idx="1">
                  <c:v>2020</c:v>
                </c:pt>
                <c:pt idx="2">
                  <c:v>2021</c:v>
                </c:pt>
              </c:strCache>
            </c:strRef>
          </c:cat>
          <c:val>
            <c:numRef>
              <c:f>Sheet1!$B$5:$D$5</c:f>
              <c:numCache>
                <c:formatCode>General</c:formatCode>
                <c:ptCount val="3"/>
                <c:pt idx="0">
                  <c:v>49</c:v>
                </c:pt>
                <c:pt idx="1">
                  <c:v>54.9</c:v>
                </c:pt>
                <c:pt idx="2">
                  <c:v>55.8</c:v>
                </c:pt>
              </c:numCache>
            </c:numRef>
          </c:val>
          <c:smooth val="0"/>
          <c:extLst>
            <c:ext xmlns:c16="http://schemas.microsoft.com/office/drawing/2014/chart" uri="{C3380CC4-5D6E-409C-BE32-E72D297353CC}">
              <c16:uniqueId val="{00000001-8BA4-4801-9D16-D39553F09D2B}"/>
            </c:ext>
          </c:extLst>
        </c:ser>
        <c:ser>
          <c:idx val="4"/>
          <c:order val="4"/>
          <c:tx>
            <c:strRef>
              <c:f>Sheet1!$A$6</c:f>
              <c:strCache>
                <c:ptCount val="1"/>
                <c:pt idx="0">
                  <c:v>NH-Black</c:v>
                </c:pt>
              </c:strCache>
            </c:strRef>
          </c:tx>
          <c:cat>
            <c:strRef>
              <c:f>Sheet1!$B$1:$D$1</c:f>
              <c:strCache>
                <c:ptCount val="3"/>
                <c:pt idx="0">
                  <c:v>2019</c:v>
                </c:pt>
                <c:pt idx="1">
                  <c:v>2020</c:v>
                </c:pt>
                <c:pt idx="2">
                  <c:v>2021</c:v>
                </c:pt>
              </c:strCache>
            </c:strRef>
          </c:cat>
          <c:val>
            <c:numRef>
              <c:f>Sheet1!$B$6:$D$6</c:f>
              <c:numCache>
                <c:formatCode>General</c:formatCode>
                <c:ptCount val="3"/>
                <c:pt idx="0">
                  <c:v>57.7</c:v>
                </c:pt>
                <c:pt idx="1">
                  <c:v>50.8</c:v>
                </c:pt>
                <c:pt idx="2">
                  <c:v>54.8</c:v>
                </c:pt>
              </c:numCache>
            </c:numRef>
          </c:val>
          <c:smooth val="0"/>
          <c:extLst>
            <c:ext xmlns:c16="http://schemas.microsoft.com/office/drawing/2014/chart" uri="{C3380CC4-5D6E-409C-BE32-E72D297353CC}">
              <c16:uniqueId val="{00000002-8BA4-4801-9D16-D39553F09D2B}"/>
            </c:ext>
          </c:extLst>
        </c:ser>
        <c:ser>
          <c:idx val="5"/>
          <c:order val="5"/>
          <c:tx>
            <c:strRef>
              <c:f>Sheet1!$A$7</c:f>
              <c:strCache>
                <c:ptCount val="1"/>
                <c:pt idx="0">
                  <c:v>NH-White</c:v>
                </c:pt>
              </c:strCache>
            </c:strRef>
          </c:tx>
          <c:spPr>
            <a:ln>
              <a:solidFill>
                <a:srgbClr val="C55A11"/>
              </a:solidFill>
            </a:ln>
          </c:spPr>
          <c:marker>
            <c:symbol val="x"/>
            <c:size val="7"/>
            <c:spPr>
              <a:noFill/>
              <a:ln>
                <a:solidFill>
                  <a:srgbClr val="C55A11"/>
                </a:solidFill>
              </a:ln>
            </c:spPr>
          </c:marker>
          <c:cat>
            <c:strRef>
              <c:f>Sheet1!$B$1:$D$1</c:f>
              <c:strCache>
                <c:ptCount val="3"/>
                <c:pt idx="0">
                  <c:v>2019</c:v>
                </c:pt>
                <c:pt idx="1">
                  <c:v>2020</c:v>
                </c:pt>
                <c:pt idx="2">
                  <c:v>2021</c:v>
                </c:pt>
              </c:strCache>
            </c:strRef>
          </c:cat>
          <c:val>
            <c:numRef>
              <c:f>Sheet1!$B$7:$D$7</c:f>
              <c:numCache>
                <c:formatCode>General</c:formatCode>
                <c:ptCount val="3"/>
                <c:pt idx="0">
                  <c:v>71.099999999999994</c:v>
                </c:pt>
                <c:pt idx="1">
                  <c:v>72.400000000000006</c:v>
                </c:pt>
                <c:pt idx="2">
                  <c:v>70.099999999999994</c:v>
                </c:pt>
              </c:numCache>
            </c:numRef>
          </c:val>
          <c:smooth val="0"/>
          <c:extLst>
            <c:ext xmlns:c16="http://schemas.microsoft.com/office/drawing/2014/chart" uri="{C3380CC4-5D6E-409C-BE32-E72D297353CC}">
              <c16:uniqueId val="{00000003-8BA4-4801-9D16-D39553F09D2B}"/>
            </c:ext>
          </c:extLst>
        </c:ser>
        <c:ser>
          <c:idx val="6"/>
          <c:order val="6"/>
          <c:tx>
            <c:strRef>
              <c:f>Sheet1!$A$8</c:f>
              <c:strCache>
                <c:ptCount val="1"/>
                <c:pt idx="0">
                  <c:v>NH-Multiracial</c:v>
                </c:pt>
              </c:strCache>
            </c:strRef>
          </c:tx>
          <c:cat>
            <c:strRef>
              <c:f>Sheet1!$B$1:$D$1</c:f>
              <c:strCache>
                <c:ptCount val="3"/>
                <c:pt idx="0">
                  <c:v>2019</c:v>
                </c:pt>
                <c:pt idx="1">
                  <c:v>2020</c:v>
                </c:pt>
                <c:pt idx="2">
                  <c:v>2021</c:v>
                </c:pt>
              </c:strCache>
            </c:strRef>
          </c:cat>
          <c:val>
            <c:numRef>
              <c:f>Sheet1!$B$8:$D$8</c:f>
              <c:numCache>
                <c:formatCode>General</c:formatCode>
                <c:ptCount val="3"/>
                <c:pt idx="0">
                  <c:v>52.1</c:v>
                </c:pt>
                <c:pt idx="1">
                  <c:v>68.7</c:v>
                </c:pt>
                <c:pt idx="2">
                  <c:v>68.8</c:v>
                </c:pt>
              </c:numCache>
            </c:numRef>
          </c:val>
          <c:smooth val="0"/>
          <c:extLst>
            <c:ext xmlns:c16="http://schemas.microsoft.com/office/drawing/2014/chart" uri="{C3380CC4-5D6E-409C-BE32-E72D297353CC}">
              <c16:uniqueId val="{00000000-BB13-4224-8DAC-938D51955A5A}"/>
            </c:ext>
          </c:extLst>
        </c:ser>
        <c:dLbls>
          <c:showLegendKey val="0"/>
          <c:showVal val="0"/>
          <c:showCatName val="0"/>
          <c:showSerName val="0"/>
          <c:showPercent val="0"/>
          <c:showBubbleSize val="0"/>
        </c:dLbls>
        <c:marker val="1"/>
        <c:smooth val="0"/>
        <c:axId val="123682176"/>
        <c:axId val="158010752"/>
      </c:lineChart>
      <c:catAx>
        <c:axId val="123682176"/>
        <c:scaling>
          <c:orientation val="minMax"/>
        </c:scaling>
        <c:delete val="0"/>
        <c:axPos val="b"/>
        <c:numFmt formatCode="General" sourceLinked="1"/>
        <c:majorTickMark val="out"/>
        <c:minorTickMark val="none"/>
        <c:tickLblPos val="nextTo"/>
        <c:txPr>
          <a:bodyPr rot="0"/>
          <a:lstStyle/>
          <a:p>
            <a:pPr>
              <a:defRPr/>
            </a:pPr>
            <a:endParaRPr lang="en-US"/>
          </a:p>
        </c:txPr>
        <c:crossAx val="158010752"/>
        <c:crosses val="autoZero"/>
        <c:auto val="1"/>
        <c:lblAlgn val="ctr"/>
        <c:lblOffset val="100"/>
        <c:noMultiLvlLbl val="0"/>
      </c:catAx>
      <c:valAx>
        <c:axId val="158010752"/>
        <c:scaling>
          <c:orientation val="minMax"/>
          <c:max val="100"/>
          <c:min val="0"/>
        </c:scaling>
        <c:delete val="0"/>
        <c:axPos val="l"/>
        <c:majorGridlines/>
        <c:title>
          <c:tx>
            <c:rich>
              <a:bodyPr rot="-5400000" vert="horz"/>
              <a:lstStyle/>
              <a:p>
                <a:pPr>
                  <a:defRPr/>
                </a:pPr>
                <a:r>
                  <a:rPr lang="en-US"/>
                  <a:t>Percent</a:t>
                </a:r>
              </a:p>
            </c:rich>
          </c:tx>
          <c:layout>
            <c:manualLayout>
              <c:xMode val="edge"/>
              <c:yMode val="edge"/>
              <c:x val="1.0416666666666666E-2"/>
              <c:y val="0.45705988140371351"/>
            </c:manualLayout>
          </c:layout>
          <c:overlay val="0"/>
        </c:title>
        <c:numFmt formatCode="#,##0" sourceLinked="0"/>
        <c:majorTickMark val="out"/>
        <c:minorTickMark val="none"/>
        <c:tickLblPos val="nextTo"/>
        <c:crossAx val="123682176"/>
        <c:crosses val="autoZero"/>
        <c:crossBetween val="between"/>
        <c:majorUnit val="10"/>
      </c:valAx>
    </c:plotArea>
    <c:legend>
      <c:legendPos val="t"/>
      <c:layout>
        <c:manualLayout>
          <c:xMode val="edge"/>
          <c:yMode val="edge"/>
          <c:x val="4.3148512685914258E-3"/>
          <c:y val="1.4447846796928144E-3"/>
          <c:w val="0.99568514873140856"/>
          <c:h val="0.2086531544668028"/>
        </c:manualLayout>
      </c:layout>
      <c:overlay val="0"/>
      <c:txPr>
        <a:bodyPr/>
        <a:lstStyle/>
        <a:p>
          <a:pPr>
            <a:defRPr sz="1200"/>
          </a:pPr>
          <a:endParaRPr lang="en-US"/>
        </a:p>
      </c:txPr>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028734689413823"/>
          <c:y val="0.26378001360940995"/>
          <c:w val="0.77176700568678913"/>
          <c:h val="0.62744629143579267"/>
        </c:manualLayout>
      </c:layout>
      <c:lineChart>
        <c:grouping val="standard"/>
        <c:varyColors val="0"/>
        <c:ser>
          <c:idx val="3"/>
          <c:order val="0"/>
          <c:tx>
            <c:strRef>
              <c:f>Sheet1!$A$2</c:f>
              <c:strCache>
                <c:ptCount val="1"/>
                <c:pt idx="0">
                  <c:v>Total</c:v>
                </c:pt>
              </c:strCache>
            </c:strRef>
          </c:tx>
          <c:spPr>
            <a:ln w="25400">
              <a:noFill/>
            </a:ln>
          </c:spPr>
          <c:marker>
            <c:symbol val="circle"/>
            <c:size val="7"/>
            <c:spPr>
              <a:solidFill>
                <a:sysClr val="windowText" lastClr="000000"/>
              </a:solidFill>
              <a:ln>
                <a:noFill/>
              </a:ln>
            </c:spPr>
          </c:marker>
          <c:dPt>
            <c:idx val="7"/>
            <c:bubble3D val="0"/>
            <c:extLst>
              <c:ext xmlns:c16="http://schemas.microsoft.com/office/drawing/2014/chart" uri="{C3380CC4-5D6E-409C-BE32-E72D297353CC}">
                <c16:uniqueId val="{00000000-A6D0-48AE-8550-EF098C4D64FA}"/>
              </c:ext>
            </c:extLst>
          </c:dPt>
          <c:dPt>
            <c:idx val="8"/>
            <c:bubble3D val="0"/>
            <c:extLst>
              <c:ext xmlns:c16="http://schemas.microsoft.com/office/drawing/2014/chart" uri="{C3380CC4-5D6E-409C-BE32-E72D297353CC}">
                <c16:uniqueId val="{00000001-A6D0-48AE-8550-EF098C4D64FA}"/>
              </c:ext>
            </c:extLst>
          </c:dPt>
          <c:cat>
            <c:strRef>
              <c:f>Sheet1!$B$1:$D$1</c:f>
              <c:strCache>
                <c:ptCount val="3"/>
                <c:pt idx="0">
                  <c:v>2019</c:v>
                </c:pt>
                <c:pt idx="1">
                  <c:v>2020</c:v>
                </c:pt>
                <c:pt idx="2">
                  <c:v>2021</c:v>
                </c:pt>
              </c:strCache>
            </c:strRef>
          </c:cat>
          <c:val>
            <c:numRef>
              <c:f>Sheet1!$B$2:$D$2</c:f>
              <c:numCache>
                <c:formatCode>General</c:formatCode>
                <c:ptCount val="3"/>
                <c:pt idx="0">
                  <c:v>92.7</c:v>
                </c:pt>
                <c:pt idx="1">
                  <c:v>88.7</c:v>
                </c:pt>
                <c:pt idx="2">
                  <c:v>90.4</c:v>
                </c:pt>
              </c:numCache>
            </c:numRef>
          </c:val>
          <c:smooth val="0"/>
          <c:extLst>
            <c:ext xmlns:c16="http://schemas.microsoft.com/office/drawing/2014/chart" uri="{C3380CC4-5D6E-409C-BE32-E72D297353CC}">
              <c16:uniqueId val="{00000002-A6D0-48AE-8550-EF098C4D64FA}"/>
            </c:ext>
          </c:extLst>
        </c:ser>
        <c:ser>
          <c:idx val="0"/>
          <c:order val="1"/>
          <c:tx>
            <c:strRef>
              <c:f>Sheet1!$A$3</c:f>
              <c:strCache>
                <c:ptCount val="1"/>
                <c:pt idx="0">
                  <c:v>Hispanic, All Races</c:v>
                </c:pt>
              </c:strCache>
            </c:strRef>
          </c:tx>
          <c:spPr>
            <a:ln>
              <a:noFill/>
            </a:ln>
          </c:spPr>
          <c:marker>
            <c:symbol val="square"/>
            <c:size val="7"/>
            <c:spPr>
              <a:solidFill>
                <a:srgbClr val="005EB8"/>
              </a:solidFill>
              <a:ln>
                <a:noFill/>
              </a:ln>
            </c:spPr>
          </c:marker>
          <c:dPt>
            <c:idx val="7"/>
            <c:bubble3D val="0"/>
            <c:extLst>
              <c:ext xmlns:c16="http://schemas.microsoft.com/office/drawing/2014/chart" uri="{C3380CC4-5D6E-409C-BE32-E72D297353CC}">
                <c16:uniqueId val="{00000003-A6D0-48AE-8550-EF098C4D64FA}"/>
              </c:ext>
            </c:extLst>
          </c:dPt>
          <c:dPt>
            <c:idx val="8"/>
            <c:bubble3D val="0"/>
            <c:extLst>
              <c:ext xmlns:c16="http://schemas.microsoft.com/office/drawing/2014/chart" uri="{C3380CC4-5D6E-409C-BE32-E72D297353CC}">
                <c16:uniqueId val="{00000004-A6D0-48AE-8550-EF098C4D64FA}"/>
              </c:ext>
            </c:extLst>
          </c:dPt>
          <c:cat>
            <c:strRef>
              <c:f>Sheet1!$B$1:$D$1</c:f>
              <c:strCache>
                <c:ptCount val="3"/>
                <c:pt idx="0">
                  <c:v>2019</c:v>
                </c:pt>
                <c:pt idx="1">
                  <c:v>2020</c:v>
                </c:pt>
                <c:pt idx="2">
                  <c:v>2021</c:v>
                </c:pt>
              </c:strCache>
            </c:strRef>
          </c:cat>
          <c:val>
            <c:numRef>
              <c:f>Sheet1!$B$3:$D$3</c:f>
              <c:numCache>
                <c:formatCode>General</c:formatCode>
                <c:ptCount val="3"/>
                <c:pt idx="0">
                  <c:v>92.9</c:v>
                </c:pt>
                <c:pt idx="1">
                  <c:v>89.9</c:v>
                </c:pt>
                <c:pt idx="2">
                  <c:v>91.6</c:v>
                </c:pt>
              </c:numCache>
            </c:numRef>
          </c:val>
          <c:smooth val="0"/>
          <c:extLst>
            <c:ext xmlns:c16="http://schemas.microsoft.com/office/drawing/2014/chart" uri="{C3380CC4-5D6E-409C-BE32-E72D297353CC}">
              <c16:uniqueId val="{00000005-A6D0-48AE-8550-EF098C4D64FA}"/>
            </c:ext>
          </c:extLst>
        </c:ser>
        <c:ser>
          <c:idx val="1"/>
          <c:order val="2"/>
          <c:tx>
            <c:strRef>
              <c:f>Sheet1!$A$4</c:f>
              <c:strCache>
                <c:ptCount val="1"/>
                <c:pt idx="0">
                  <c:v>NH-AI/AN</c:v>
                </c:pt>
              </c:strCache>
            </c:strRef>
          </c:tx>
          <c:spPr>
            <a:ln>
              <a:noFill/>
            </a:ln>
          </c:spPr>
          <c:marker>
            <c:symbol val="triangle"/>
            <c:size val="8"/>
            <c:spPr>
              <a:solidFill>
                <a:srgbClr val="671E75"/>
              </a:solidFill>
              <a:ln>
                <a:noFill/>
              </a:ln>
            </c:spPr>
          </c:marker>
          <c:dPt>
            <c:idx val="7"/>
            <c:bubble3D val="0"/>
            <c:extLst>
              <c:ext xmlns:c16="http://schemas.microsoft.com/office/drawing/2014/chart" uri="{C3380CC4-5D6E-409C-BE32-E72D297353CC}">
                <c16:uniqueId val="{00000006-A6D0-48AE-8550-EF098C4D64FA}"/>
              </c:ext>
            </c:extLst>
          </c:dPt>
          <c:dPt>
            <c:idx val="8"/>
            <c:bubble3D val="0"/>
            <c:extLst>
              <c:ext xmlns:c16="http://schemas.microsoft.com/office/drawing/2014/chart" uri="{C3380CC4-5D6E-409C-BE32-E72D297353CC}">
                <c16:uniqueId val="{00000007-A6D0-48AE-8550-EF098C4D64FA}"/>
              </c:ext>
            </c:extLst>
          </c:dPt>
          <c:cat>
            <c:strRef>
              <c:f>Sheet1!$B$1:$D$1</c:f>
              <c:strCache>
                <c:ptCount val="3"/>
                <c:pt idx="0">
                  <c:v>2019</c:v>
                </c:pt>
                <c:pt idx="1">
                  <c:v>2020</c:v>
                </c:pt>
                <c:pt idx="2">
                  <c:v>2021</c:v>
                </c:pt>
              </c:strCache>
            </c:strRef>
          </c:cat>
          <c:val>
            <c:numRef>
              <c:f>Sheet1!$B$4:$D$4</c:f>
              <c:numCache>
                <c:formatCode>General</c:formatCode>
                <c:ptCount val="3"/>
                <c:pt idx="0">
                  <c:v>91.7</c:v>
                </c:pt>
                <c:pt idx="1">
                  <c:v>89.4</c:v>
                </c:pt>
                <c:pt idx="2">
                  <c:v>90.8</c:v>
                </c:pt>
              </c:numCache>
            </c:numRef>
          </c:val>
          <c:smooth val="0"/>
          <c:extLst>
            <c:ext xmlns:c16="http://schemas.microsoft.com/office/drawing/2014/chart" uri="{C3380CC4-5D6E-409C-BE32-E72D297353CC}">
              <c16:uniqueId val="{00000008-A6D0-48AE-8550-EF098C4D64FA}"/>
            </c:ext>
          </c:extLst>
        </c:ser>
        <c:ser>
          <c:idx val="2"/>
          <c:order val="3"/>
          <c:tx>
            <c:strRef>
              <c:f>Sheet1!$A$5</c:f>
              <c:strCache>
                <c:ptCount val="1"/>
                <c:pt idx="0">
                  <c:v>NH-Asian</c:v>
                </c:pt>
              </c:strCache>
            </c:strRef>
          </c:tx>
          <c:spPr>
            <a:ln>
              <a:noFill/>
            </a:ln>
          </c:spPr>
          <c:marker>
            <c:symbol val="diamond"/>
            <c:size val="9"/>
            <c:spPr>
              <a:solidFill>
                <a:srgbClr val="FFC72C"/>
              </a:solidFill>
              <a:ln>
                <a:noFill/>
              </a:ln>
            </c:spPr>
          </c:marker>
          <c:dPt>
            <c:idx val="7"/>
            <c:bubble3D val="0"/>
            <c:extLst>
              <c:ext xmlns:c16="http://schemas.microsoft.com/office/drawing/2014/chart" uri="{C3380CC4-5D6E-409C-BE32-E72D297353CC}">
                <c16:uniqueId val="{00000009-A6D0-48AE-8550-EF098C4D64FA}"/>
              </c:ext>
            </c:extLst>
          </c:dPt>
          <c:dPt>
            <c:idx val="8"/>
            <c:bubble3D val="0"/>
            <c:extLst>
              <c:ext xmlns:c16="http://schemas.microsoft.com/office/drawing/2014/chart" uri="{C3380CC4-5D6E-409C-BE32-E72D297353CC}">
                <c16:uniqueId val="{0000000A-A6D0-48AE-8550-EF098C4D64FA}"/>
              </c:ext>
            </c:extLst>
          </c:dPt>
          <c:cat>
            <c:strRef>
              <c:f>Sheet1!$B$1:$D$1</c:f>
              <c:strCache>
                <c:ptCount val="3"/>
                <c:pt idx="0">
                  <c:v>2019</c:v>
                </c:pt>
                <c:pt idx="1">
                  <c:v>2020</c:v>
                </c:pt>
                <c:pt idx="2">
                  <c:v>2021</c:v>
                </c:pt>
              </c:strCache>
            </c:strRef>
          </c:cat>
          <c:val>
            <c:numRef>
              <c:f>Sheet1!$B$5:$D$5</c:f>
              <c:numCache>
                <c:formatCode>General</c:formatCode>
                <c:ptCount val="3"/>
                <c:pt idx="0">
                  <c:v>94.1</c:v>
                </c:pt>
                <c:pt idx="1">
                  <c:v>90.6</c:v>
                </c:pt>
                <c:pt idx="2">
                  <c:v>92.2</c:v>
                </c:pt>
              </c:numCache>
            </c:numRef>
          </c:val>
          <c:smooth val="0"/>
          <c:extLst>
            <c:ext xmlns:c16="http://schemas.microsoft.com/office/drawing/2014/chart" uri="{C3380CC4-5D6E-409C-BE32-E72D297353CC}">
              <c16:uniqueId val="{0000000B-A6D0-48AE-8550-EF098C4D64FA}"/>
            </c:ext>
          </c:extLst>
        </c:ser>
        <c:ser>
          <c:idx val="4"/>
          <c:order val="4"/>
          <c:tx>
            <c:strRef>
              <c:f>Sheet1!$A$6</c:f>
              <c:strCache>
                <c:ptCount val="1"/>
                <c:pt idx="0">
                  <c:v>NH-Black</c:v>
                </c:pt>
              </c:strCache>
            </c:strRef>
          </c:tx>
          <c:spPr>
            <a:ln>
              <a:noFill/>
            </a:ln>
          </c:spPr>
          <c:dPt>
            <c:idx val="1"/>
            <c:bubble3D val="0"/>
            <c:extLst>
              <c:ext xmlns:c16="http://schemas.microsoft.com/office/drawing/2014/chart" uri="{C3380CC4-5D6E-409C-BE32-E72D297353CC}">
                <c16:uniqueId val="{0000000D-A6D0-48AE-8550-EF098C4D64FA}"/>
              </c:ext>
            </c:extLst>
          </c:dPt>
          <c:cat>
            <c:strRef>
              <c:f>Sheet1!$B$1:$D$1</c:f>
              <c:strCache>
                <c:ptCount val="3"/>
                <c:pt idx="0">
                  <c:v>2019</c:v>
                </c:pt>
                <c:pt idx="1">
                  <c:v>2020</c:v>
                </c:pt>
                <c:pt idx="2">
                  <c:v>2021</c:v>
                </c:pt>
              </c:strCache>
            </c:strRef>
          </c:cat>
          <c:val>
            <c:numRef>
              <c:f>Sheet1!$B$6:$D$6</c:f>
              <c:numCache>
                <c:formatCode>General</c:formatCode>
                <c:ptCount val="3"/>
                <c:pt idx="0">
                  <c:v>89.9</c:v>
                </c:pt>
                <c:pt idx="1">
                  <c:v>87.3</c:v>
                </c:pt>
                <c:pt idx="2">
                  <c:v>87.6</c:v>
                </c:pt>
              </c:numCache>
            </c:numRef>
          </c:val>
          <c:smooth val="0"/>
          <c:extLst>
            <c:ext xmlns:c16="http://schemas.microsoft.com/office/drawing/2014/chart" uri="{C3380CC4-5D6E-409C-BE32-E72D297353CC}">
              <c16:uniqueId val="{0000000E-A6D0-48AE-8550-EF098C4D64FA}"/>
            </c:ext>
          </c:extLst>
        </c:ser>
        <c:ser>
          <c:idx val="5"/>
          <c:order val="5"/>
          <c:tx>
            <c:strRef>
              <c:f>Sheet1!$A$7</c:f>
              <c:strCache>
                <c:ptCount val="1"/>
                <c:pt idx="0">
                  <c:v>NH-NHPI</c:v>
                </c:pt>
              </c:strCache>
            </c:strRef>
          </c:tx>
          <c:spPr>
            <a:ln>
              <a:noFill/>
            </a:ln>
          </c:spPr>
          <c:marker>
            <c:symbol val="x"/>
            <c:size val="7"/>
            <c:spPr>
              <a:noFill/>
              <a:ln>
                <a:solidFill>
                  <a:srgbClr val="C55A11"/>
                </a:solidFill>
              </a:ln>
            </c:spPr>
          </c:marker>
          <c:cat>
            <c:strRef>
              <c:f>Sheet1!$B$1:$D$1</c:f>
              <c:strCache>
                <c:ptCount val="3"/>
                <c:pt idx="0">
                  <c:v>2019</c:v>
                </c:pt>
                <c:pt idx="1">
                  <c:v>2020</c:v>
                </c:pt>
                <c:pt idx="2">
                  <c:v>2021</c:v>
                </c:pt>
              </c:strCache>
            </c:strRef>
          </c:cat>
          <c:val>
            <c:numRef>
              <c:f>Sheet1!$B$7:$D$7</c:f>
              <c:numCache>
                <c:formatCode>General</c:formatCode>
                <c:ptCount val="3"/>
                <c:pt idx="0">
                  <c:v>91.6</c:v>
                </c:pt>
                <c:pt idx="1">
                  <c:v>89.1</c:v>
                </c:pt>
                <c:pt idx="2">
                  <c:v>91.8</c:v>
                </c:pt>
              </c:numCache>
            </c:numRef>
          </c:val>
          <c:smooth val="0"/>
          <c:extLst>
            <c:ext xmlns:c16="http://schemas.microsoft.com/office/drawing/2014/chart" uri="{C3380CC4-5D6E-409C-BE32-E72D297353CC}">
              <c16:uniqueId val="{0000000F-A6D0-48AE-8550-EF098C4D64FA}"/>
            </c:ext>
          </c:extLst>
        </c:ser>
        <c:ser>
          <c:idx val="6"/>
          <c:order val="6"/>
          <c:tx>
            <c:strRef>
              <c:f>Sheet1!$A$8</c:f>
              <c:strCache>
                <c:ptCount val="1"/>
                <c:pt idx="0">
                  <c:v>NH-White</c:v>
                </c:pt>
              </c:strCache>
            </c:strRef>
          </c:tx>
          <c:spPr>
            <a:ln>
              <a:noFill/>
            </a:ln>
          </c:spPr>
          <c:marker>
            <c:symbol val="plus"/>
            <c:size val="7"/>
            <c:spPr>
              <a:noFill/>
              <a:ln>
                <a:solidFill>
                  <a:sysClr val="windowText" lastClr="000000"/>
                </a:solidFill>
              </a:ln>
            </c:spPr>
          </c:marker>
          <c:cat>
            <c:strRef>
              <c:f>Sheet1!$B$1:$D$1</c:f>
              <c:strCache>
                <c:ptCount val="3"/>
                <c:pt idx="0">
                  <c:v>2019</c:v>
                </c:pt>
                <c:pt idx="1">
                  <c:v>2020</c:v>
                </c:pt>
                <c:pt idx="2">
                  <c:v>2021</c:v>
                </c:pt>
              </c:strCache>
            </c:strRef>
          </c:cat>
          <c:val>
            <c:numRef>
              <c:f>Sheet1!$B$8:$D$8</c:f>
              <c:numCache>
                <c:formatCode>General</c:formatCode>
                <c:ptCount val="3"/>
                <c:pt idx="0">
                  <c:v>93.3</c:v>
                </c:pt>
                <c:pt idx="1">
                  <c:v>88.9</c:v>
                </c:pt>
                <c:pt idx="2">
                  <c:v>91</c:v>
                </c:pt>
              </c:numCache>
            </c:numRef>
          </c:val>
          <c:smooth val="0"/>
          <c:extLst>
            <c:ext xmlns:c16="http://schemas.microsoft.com/office/drawing/2014/chart" uri="{C3380CC4-5D6E-409C-BE32-E72D297353CC}">
              <c16:uniqueId val="{00000010-A6D0-48AE-8550-EF098C4D64FA}"/>
            </c:ext>
          </c:extLst>
        </c:ser>
        <c:ser>
          <c:idx val="7"/>
          <c:order val="7"/>
          <c:tx>
            <c:strRef>
              <c:f>Sheet1!$A$9</c:f>
              <c:strCache>
                <c:ptCount val="1"/>
                <c:pt idx="0">
                  <c:v>NH-Multiracial</c:v>
                </c:pt>
              </c:strCache>
            </c:strRef>
          </c:tx>
          <c:spPr>
            <a:ln>
              <a:noFill/>
            </a:ln>
          </c:spPr>
          <c:marker>
            <c:symbol val="circle"/>
            <c:size val="7"/>
            <c:spPr>
              <a:noFill/>
              <a:ln>
                <a:solidFill>
                  <a:sysClr val="windowText" lastClr="000000"/>
                </a:solidFill>
              </a:ln>
            </c:spPr>
          </c:marker>
          <c:cat>
            <c:strRef>
              <c:f>Sheet1!$B$1:$D$1</c:f>
              <c:strCache>
                <c:ptCount val="3"/>
                <c:pt idx="0">
                  <c:v>2019</c:v>
                </c:pt>
                <c:pt idx="1">
                  <c:v>2020</c:v>
                </c:pt>
                <c:pt idx="2">
                  <c:v>2021</c:v>
                </c:pt>
              </c:strCache>
            </c:strRef>
          </c:cat>
          <c:val>
            <c:numRef>
              <c:f>Sheet1!$B$9:$D$9</c:f>
              <c:numCache>
                <c:formatCode>General</c:formatCode>
                <c:ptCount val="3"/>
                <c:pt idx="0">
                  <c:v>93.5</c:v>
                </c:pt>
                <c:pt idx="1">
                  <c:v>90.1</c:v>
                </c:pt>
                <c:pt idx="2">
                  <c:v>91.2</c:v>
                </c:pt>
              </c:numCache>
            </c:numRef>
          </c:val>
          <c:smooth val="0"/>
          <c:extLst>
            <c:ext xmlns:c16="http://schemas.microsoft.com/office/drawing/2014/chart" uri="{C3380CC4-5D6E-409C-BE32-E72D297353CC}">
              <c16:uniqueId val="{00000011-A6D0-48AE-8550-EF098C4D64FA}"/>
            </c:ext>
          </c:extLst>
        </c:ser>
        <c:dLbls>
          <c:showLegendKey val="0"/>
          <c:showVal val="0"/>
          <c:showCatName val="0"/>
          <c:showSerName val="0"/>
          <c:showPercent val="0"/>
          <c:showBubbleSize val="0"/>
        </c:dLbls>
        <c:marker val="1"/>
        <c:smooth val="0"/>
        <c:axId val="123682176"/>
        <c:axId val="158010752"/>
      </c:lineChart>
      <c:catAx>
        <c:axId val="123682176"/>
        <c:scaling>
          <c:orientation val="minMax"/>
        </c:scaling>
        <c:delete val="0"/>
        <c:axPos val="b"/>
        <c:numFmt formatCode="General" sourceLinked="1"/>
        <c:majorTickMark val="out"/>
        <c:minorTickMark val="none"/>
        <c:tickLblPos val="nextTo"/>
        <c:txPr>
          <a:bodyPr rot="0"/>
          <a:lstStyle/>
          <a:p>
            <a:pPr>
              <a:defRPr/>
            </a:pPr>
            <a:endParaRPr lang="en-US"/>
          </a:p>
        </c:txPr>
        <c:crossAx val="158010752"/>
        <c:crosses val="autoZero"/>
        <c:auto val="1"/>
        <c:lblAlgn val="ctr"/>
        <c:lblOffset val="100"/>
        <c:noMultiLvlLbl val="0"/>
      </c:catAx>
      <c:valAx>
        <c:axId val="158010752"/>
        <c:scaling>
          <c:orientation val="minMax"/>
          <c:max val="100"/>
          <c:min val="80"/>
        </c:scaling>
        <c:delete val="0"/>
        <c:axPos val="l"/>
        <c:majorGridlines/>
        <c:title>
          <c:tx>
            <c:rich>
              <a:bodyPr rot="-5400000" vert="horz"/>
              <a:lstStyle/>
              <a:p>
                <a:pPr>
                  <a:defRPr/>
                </a:pPr>
                <a:r>
                  <a:rPr lang="en-US"/>
                  <a:t>Percent</a:t>
                </a:r>
              </a:p>
            </c:rich>
          </c:tx>
          <c:layout>
            <c:manualLayout>
              <c:xMode val="edge"/>
              <c:yMode val="edge"/>
              <c:x val="1.1319991251093613E-2"/>
              <c:y val="0.47483425682900759"/>
            </c:manualLayout>
          </c:layout>
          <c:overlay val="0"/>
        </c:title>
        <c:numFmt formatCode="#,##0" sourceLinked="0"/>
        <c:majorTickMark val="out"/>
        <c:minorTickMark val="none"/>
        <c:tickLblPos val="nextTo"/>
        <c:crossAx val="123682176"/>
        <c:crosses val="autoZero"/>
        <c:crossBetween val="between"/>
        <c:majorUnit val="5"/>
      </c:valAx>
    </c:plotArea>
    <c:legend>
      <c:legendPos val="t"/>
      <c:layout>
        <c:manualLayout>
          <c:xMode val="edge"/>
          <c:yMode val="edge"/>
          <c:x val="5.7264326334208228E-3"/>
          <c:y val="6.1728395061728392E-3"/>
          <c:w val="0.99427356736657913"/>
          <c:h val="0.20792893943812576"/>
        </c:manualLayout>
      </c:layout>
      <c:overlay val="0"/>
      <c:txPr>
        <a:bodyPr/>
        <a:lstStyle/>
        <a:p>
          <a:pPr>
            <a:defRPr sz="1200"/>
          </a:pPr>
          <a:endParaRPr lang="en-US"/>
        </a:p>
      </c:txPr>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997320647419073"/>
          <c:y val="0.26314620394672894"/>
          <c:w val="0.77002679352580927"/>
          <c:h val="0.62896179644211136"/>
        </c:manualLayout>
      </c:layout>
      <c:lineChart>
        <c:grouping val="standard"/>
        <c:varyColors val="0"/>
        <c:ser>
          <c:idx val="3"/>
          <c:order val="0"/>
          <c:tx>
            <c:strRef>
              <c:f>Sheet1!$A$2</c:f>
              <c:strCache>
                <c:ptCount val="1"/>
                <c:pt idx="0">
                  <c:v>Total</c:v>
                </c:pt>
              </c:strCache>
            </c:strRef>
          </c:tx>
          <c:spPr>
            <a:ln w="25400">
              <a:solidFill>
                <a:sysClr val="windowText" lastClr="000000"/>
              </a:solidFill>
            </a:ln>
          </c:spPr>
          <c:marker>
            <c:symbol val="circle"/>
            <c:size val="7"/>
            <c:spPr>
              <a:solidFill>
                <a:sysClr val="windowText" lastClr="000000"/>
              </a:solidFill>
              <a:ln>
                <a:noFill/>
              </a:ln>
            </c:spPr>
          </c:marker>
          <c:cat>
            <c:strRef>
              <c:f>Sheet1!$B$1:$D$1</c:f>
              <c:strCache>
                <c:ptCount val="3"/>
                <c:pt idx="0">
                  <c:v>2019</c:v>
                </c:pt>
                <c:pt idx="1">
                  <c:v>2020</c:v>
                </c:pt>
                <c:pt idx="2">
                  <c:v>2021</c:v>
                </c:pt>
              </c:strCache>
            </c:strRef>
          </c:cat>
          <c:val>
            <c:numRef>
              <c:f>Sheet1!$B$2:$D$2</c:f>
              <c:numCache>
                <c:formatCode>General</c:formatCode>
                <c:ptCount val="3"/>
                <c:pt idx="0">
                  <c:v>67</c:v>
                </c:pt>
                <c:pt idx="1">
                  <c:v>67.5</c:v>
                </c:pt>
                <c:pt idx="2">
                  <c:v>65.8</c:v>
                </c:pt>
              </c:numCache>
            </c:numRef>
          </c:val>
          <c:smooth val="0"/>
          <c:extLst>
            <c:ext xmlns:c16="http://schemas.microsoft.com/office/drawing/2014/chart" uri="{C3380CC4-5D6E-409C-BE32-E72D297353CC}">
              <c16:uniqueId val="{00000000-B805-4875-9DBB-ACEFBF1C2626}"/>
            </c:ext>
          </c:extLst>
        </c:ser>
        <c:ser>
          <c:idx val="0"/>
          <c:order val="1"/>
          <c:tx>
            <c:strRef>
              <c:f>Sheet1!$A$3</c:f>
              <c:strCache>
                <c:ptCount val="1"/>
                <c:pt idx="0">
                  <c:v>Hispanic, All Races</c:v>
                </c:pt>
              </c:strCache>
            </c:strRef>
          </c:tx>
          <c:spPr>
            <a:ln>
              <a:solidFill>
                <a:srgbClr val="005EB8"/>
              </a:solidFill>
            </a:ln>
          </c:spPr>
          <c:marker>
            <c:symbol val="square"/>
            <c:size val="7"/>
            <c:spPr>
              <a:solidFill>
                <a:srgbClr val="005EB8"/>
              </a:solidFill>
              <a:ln>
                <a:noFill/>
              </a:ln>
            </c:spPr>
          </c:marker>
          <c:cat>
            <c:strRef>
              <c:f>Sheet1!$B$1:$D$1</c:f>
              <c:strCache>
                <c:ptCount val="3"/>
                <c:pt idx="0">
                  <c:v>2019</c:v>
                </c:pt>
                <c:pt idx="1">
                  <c:v>2020</c:v>
                </c:pt>
                <c:pt idx="2">
                  <c:v>2021</c:v>
                </c:pt>
              </c:strCache>
            </c:strRef>
          </c:cat>
          <c:val>
            <c:numRef>
              <c:f>Sheet1!$B$3:$D$3</c:f>
              <c:numCache>
                <c:formatCode>General</c:formatCode>
                <c:ptCount val="3"/>
                <c:pt idx="0">
                  <c:v>51.4</c:v>
                </c:pt>
                <c:pt idx="1">
                  <c:v>48.1</c:v>
                </c:pt>
                <c:pt idx="2">
                  <c:v>46.2</c:v>
                </c:pt>
              </c:numCache>
            </c:numRef>
          </c:val>
          <c:smooth val="0"/>
          <c:extLst>
            <c:ext xmlns:c16="http://schemas.microsoft.com/office/drawing/2014/chart" uri="{C3380CC4-5D6E-409C-BE32-E72D297353CC}">
              <c16:uniqueId val="{00000001-B805-4875-9DBB-ACEFBF1C2626}"/>
            </c:ext>
          </c:extLst>
        </c:ser>
        <c:ser>
          <c:idx val="1"/>
          <c:order val="2"/>
          <c:tx>
            <c:strRef>
              <c:f>Sheet1!$A$4</c:f>
              <c:strCache>
                <c:ptCount val="1"/>
                <c:pt idx="0">
                  <c:v>NH-AI/AN</c:v>
                </c:pt>
              </c:strCache>
            </c:strRef>
          </c:tx>
          <c:spPr>
            <a:ln>
              <a:solidFill>
                <a:srgbClr val="671E75"/>
              </a:solidFill>
            </a:ln>
          </c:spPr>
          <c:marker>
            <c:symbol val="triangle"/>
            <c:size val="7"/>
            <c:spPr>
              <a:solidFill>
                <a:srgbClr val="671E75"/>
              </a:solidFill>
              <a:ln>
                <a:noFill/>
              </a:ln>
            </c:spPr>
          </c:marker>
          <c:cat>
            <c:strRef>
              <c:f>Sheet1!$B$1:$D$1</c:f>
              <c:strCache>
                <c:ptCount val="3"/>
                <c:pt idx="0">
                  <c:v>2019</c:v>
                </c:pt>
                <c:pt idx="1">
                  <c:v>2020</c:v>
                </c:pt>
                <c:pt idx="2">
                  <c:v>2021</c:v>
                </c:pt>
              </c:strCache>
            </c:strRef>
          </c:cat>
          <c:val>
            <c:numRef>
              <c:f>Sheet1!$B$4:$D$4</c:f>
              <c:numCache>
                <c:formatCode>General</c:formatCode>
                <c:ptCount val="3"/>
                <c:pt idx="0">
                  <c:v>63</c:v>
                </c:pt>
                <c:pt idx="1">
                  <c:v>70.3</c:v>
                </c:pt>
                <c:pt idx="2">
                  <c:v>51.5</c:v>
                </c:pt>
              </c:numCache>
            </c:numRef>
          </c:val>
          <c:smooth val="0"/>
          <c:extLst>
            <c:ext xmlns:c16="http://schemas.microsoft.com/office/drawing/2014/chart" uri="{C3380CC4-5D6E-409C-BE32-E72D297353CC}">
              <c16:uniqueId val="{00000000-8BA4-4801-9D16-D39553F09D2B}"/>
            </c:ext>
          </c:extLst>
        </c:ser>
        <c:ser>
          <c:idx val="2"/>
          <c:order val="3"/>
          <c:tx>
            <c:strRef>
              <c:f>Sheet1!$A$5</c:f>
              <c:strCache>
                <c:ptCount val="1"/>
                <c:pt idx="0">
                  <c:v>NH-Asian</c:v>
                </c:pt>
              </c:strCache>
            </c:strRef>
          </c:tx>
          <c:spPr>
            <a:ln>
              <a:solidFill>
                <a:srgbClr val="FFC72C"/>
              </a:solidFill>
            </a:ln>
          </c:spPr>
          <c:marker>
            <c:symbol val="diamond"/>
            <c:size val="7"/>
            <c:spPr>
              <a:solidFill>
                <a:srgbClr val="FFC72C"/>
              </a:solidFill>
              <a:ln>
                <a:noFill/>
              </a:ln>
            </c:spPr>
          </c:marker>
          <c:cat>
            <c:strRef>
              <c:f>Sheet1!$B$1:$D$1</c:f>
              <c:strCache>
                <c:ptCount val="3"/>
                <c:pt idx="0">
                  <c:v>2019</c:v>
                </c:pt>
                <c:pt idx="1">
                  <c:v>2020</c:v>
                </c:pt>
                <c:pt idx="2">
                  <c:v>2021</c:v>
                </c:pt>
              </c:strCache>
            </c:strRef>
          </c:cat>
          <c:val>
            <c:numRef>
              <c:f>Sheet1!$B$5:$D$5</c:f>
              <c:numCache>
                <c:formatCode>General</c:formatCode>
                <c:ptCount val="3"/>
                <c:pt idx="0">
                  <c:v>49</c:v>
                </c:pt>
                <c:pt idx="1">
                  <c:v>54.9</c:v>
                </c:pt>
                <c:pt idx="2">
                  <c:v>55.8</c:v>
                </c:pt>
              </c:numCache>
            </c:numRef>
          </c:val>
          <c:smooth val="0"/>
          <c:extLst>
            <c:ext xmlns:c16="http://schemas.microsoft.com/office/drawing/2014/chart" uri="{C3380CC4-5D6E-409C-BE32-E72D297353CC}">
              <c16:uniqueId val="{00000001-8BA4-4801-9D16-D39553F09D2B}"/>
            </c:ext>
          </c:extLst>
        </c:ser>
        <c:ser>
          <c:idx val="4"/>
          <c:order val="4"/>
          <c:tx>
            <c:strRef>
              <c:f>Sheet1!$A$6</c:f>
              <c:strCache>
                <c:ptCount val="1"/>
                <c:pt idx="0">
                  <c:v>NH-Black</c:v>
                </c:pt>
              </c:strCache>
            </c:strRef>
          </c:tx>
          <c:cat>
            <c:strRef>
              <c:f>Sheet1!$B$1:$D$1</c:f>
              <c:strCache>
                <c:ptCount val="3"/>
                <c:pt idx="0">
                  <c:v>2019</c:v>
                </c:pt>
                <c:pt idx="1">
                  <c:v>2020</c:v>
                </c:pt>
                <c:pt idx="2">
                  <c:v>2021</c:v>
                </c:pt>
              </c:strCache>
            </c:strRef>
          </c:cat>
          <c:val>
            <c:numRef>
              <c:f>Sheet1!$B$6:$D$6</c:f>
              <c:numCache>
                <c:formatCode>General</c:formatCode>
                <c:ptCount val="3"/>
                <c:pt idx="0">
                  <c:v>57.7</c:v>
                </c:pt>
                <c:pt idx="1">
                  <c:v>50.8</c:v>
                </c:pt>
                <c:pt idx="2">
                  <c:v>54.8</c:v>
                </c:pt>
              </c:numCache>
            </c:numRef>
          </c:val>
          <c:smooth val="0"/>
          <c:extLst>
            <c:ext xmlns:c16="http://schemas.microsoft.com/office/drawing/2014/chart" uri="{C3380CC4-5D6E-409C-BE32-E72D297353CC}">
              <c16:uniqueId val="{00000002-8BA4-4801-9D16-D39553F09D2B}"/>
            </c:ext>
          </c:extLst>
        </c:ser>
        <c:ser>
          <c:idx val="5"/>
          <c:order val="5"/>
          <c:tx>
            <c:strRef>
              <c:f>Sheet1!$A$7</c:f>
              <c:strCache>
                <c:ptCount val="1"/>
                <c:pt idx="0">
                  <c:v>NH-White</c:v>
                </c:pt>
              </c:strCache>
            </c:strRef>
          </c:tx>
          <c:spPr>
            <a:ln>
              <a:solidFill>
                <a:srgbClr val="C55A11"/>
              </a:solidFill>
            </a:ln>
          </c:spPr>
          <c:marker>
            <c:symbol val="x"/>
            <c:size val="7"/>
            <c:spPr>
              <a:noFill/>
              <a:ln>
                <a:solidFill>
                  <a:srgbClr val="C55A11"/>
                </a:solidFill>
              </a:ln>
            </c:spPr>
          </c:marker>
          <c:cat>
            <c:strRef>
              <c:f>Sheet1!$B$1:$D$1</c:f>
              <c:strCache>
                <c:ptCount val="3"/>
                <c:pt idx="0">
                  <c:v>2019</c:v>
                </c:pt>
                <c:pt idx="1">
                  <c:v>2020</c:v>
                </c:pt>
                <c:pt idx="2">
                  <c:v>2021</c:v>
                </c:pt>
              </c:strCache>
            </c:strRef>
          </c:cat>
          <c:val>
            <c:numRef>
              <c:f>Sheet1!$B$7:$D$7</c:f>
              <c:numCache>
                <c:formatCode>General</c:formatCode>
                <c:ptCount val="3"/>
                <c:pt idx="0">
                  <c:v>71.099999999999994</c:v>
                </c:pt>
                <c:pt idx="1">
                  <c:v>72.400000000000006</c:v>
                </c:pt>
                <c:pt idx="2">
                  <c:v>70.099999999999994</c:v>
                </c:pt>
              </c:numCache>
            </c:numRef>
          </c:val>
          <c:smooth val="0"/>
          <c:extLst>
            <c:ext xmlns:c16="http://schemas.microsoft.com/office/drawing/2014/chart" uri="{C3380CC4-5D6E-409C-BE32-E72D297353CC}">
              <c16:uniqueId val="{00000003-8BA4-4801-9D16-D39553F09D2B}"/>
            </c:ext>
          </c:extLst>
        </c:ser>
        <c:ser>
          <c:idx val="6"/>
          <c:order val="6"/>
          <c:tx>
            <c:strRef>
              <c:f>Sheet1!$A$8</c:f>
              <c:strCache>
                <c:ptCount val="1"/>
                <c:pt idx="0">
                  <c:v>NH-Multiracial</c:v>
                </c:pt>
              </c:strCache>
            </c:strRef>
          </c:tx>
          <c:cat>
            <c:strRef>
              <c:f>Sheet1!$B$1:$D$1</c:f>
              <c:strCache>
                <c:ptCount val="3"/>
                <c:pt idx="0">
                  <c:v>2019</c:v>
                </c:pt>
                <c:pt idx="1">
                  <c:v>2020</c:v>
                </c:pt>
                <c:pt idx="2">
                  <c:v>2021</c:v>
                </c:pt>
              </c:strCache>
            </c:strRef>
          </c:cat>
          <c:val>
            <c:numRef>
              <c:f>Sheet1!$B$8:$D$8</c:f>
              <c:numCache>
                <c:formatCode>General</c:formatCode>
                <c:ptCount val="3"/>
                <c:pt idx="0">
                  <c:v>52.1</c:v>
                </c:pt>
                <c:pt idx="1">
                  <c:v>68.7</c:v>
                </c:pt>
                <c:pt idx="2">
                  <c:v>68.8</c:v>
                </c:pt>
              </c:numCache>
            </c:numRef>
          </c:val>
          <c:smooth val="0"/>
          <c:extLst>
            <c:ext xmlns:c16="http://schemas.microsoft.com/office/drawing/2014/chart" uri="{C3380CC4-5D6E-409C-BE32-E72D297353CC}">
              <c16:uniqueId val="{00000000-BB13-4224-8DAC-938D51955A5A}"/>
            </c:ext>
          </c:extLst>
        </c:ser>
        <c:dLbls>
          <c:showLegendKey val="0"/>
          <c:showVal val="0"/>
          <c:showCatName val="0"/>
          <c:showSerName val="0"/>
          <c:showPercent val="0"/>
          <c:showBubbleSize val="0"/>
        </c:dLbls>
        <c:marker val="1"/>
        <c:smooth val="0"/>
        <c:axId val="123682176"/>
        <c:axId val="158010752"/>
      </c:lineChart>
      <c:catAx>
        <c:axId val="123682176"/>
        <c:scaling>
          <c:orientation val="minMax"/>
        </c:scaling>
        <c:delete val="0"/>
        <c:axPos val="b"/>
        <c:numFmt formatCode="General" sourceLinked="1"/>
        <c:majorTickMark val="out"/>
        <c:minorTickMark val="none"/>
        <c:tickLblPos val="nextTo"/>
        <c:txPr>
          <a:bodyPr rot="0"/>
          <a:lstStyle/>
          <a:p>
            <a:pPr>
              <a:defRPr/>
            </a:pPr>
            <a:endParaRPr lang="en-US"/>
          </a:p>
        </c:txPr>
        <c:crossAx val="158010752"/>
        <c:crosses val="autoZero"/>
        <c:auto val="1"/>
        <c:lblAlgn val="ctr"/>
        <c:lblOffset val="100"/>
        <c:noMultiLvlLbl val="0"/>
      </c:catAx>
      <c:valAx>
        <c:axId val="158010752"/>
        <c:scaling>
          <c:orientation val="minMax"/>
          <c:max val="100"/>
          <c:min val="0"/>
        </c:scaling>
        <c:delete val="0"/>
        <c:axPos val="l"/>
        <c:majorGridlines/>
        <c:title>
          <c:tx>
            <c:rich>
              <a:bodyPr rot="-5400000" vert="horz"/>
              <a:lstStyle/>
              <a:p>
                <a:pPr>
                  <a:defRPr/>
                </a:pPr>
                <a:r>
                  <a:rPr lang="en-US"/>
                  <a:t>Percent</a:t>
                </a:r>
              </a:p>
            </c:rich>
          </c:tx>
          <c:layout>
            <c:manualLayout>
              <c:xMode val="edge"/>
              <c:yMode val="edge"/>
              <c:x val="1.0416666666666666E-2"/>
              <c:y val="0.45705988140371351"/>
            </c:manualLayout>
          </c:layout>
          <c:overlay val="0"/>
        </c:title>
        <c:numFmt formatCode="#,##0" sourceLinked="0"/>
        <c:majorTickMark val="out"/>
        <c:minorTickMark val="none"/>
        <c:tickLblPos val="nextTo"/>
        <c:crossAx val="123682176"/>
        <c:crosses val="autoZero"/>
        <c:crossBetween val="between"/>
        <c:majorUnit val="10"/>
      </c:valAx>
    </c:plotArea>
    <c:legend>
      <c:legendPos val="t"/>
      <c:layout>
        <c:manualLayout>
          <c:xMode val="edge"/>
          <c:yMode val="edge"/>
          <c:x val="4.3148512685914258E-3"/>
          <c:y val="1.4447846796928144E-3"/>
          <c:w val="0.99568514873140856"/>
          <c:h val="0.2086531544668028"/>
        </c:manualLayout>
      </c:layout>
      <c:overlay val="0"/>
      <c:txPr>
        <a:bodyPr/>
        <a:lstStyle/>
        <a:p>
          <a:pPr>
            <a:defRPr sz="1200"/>
          </a:pPr>
          <a:endParaRPr lang="en-US"/>
        </a:p>
      </c:txPr>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028734689413823"/>
          <c:y val="0.26378001360940995"/>
          <c:w val="0.77176700568678913"/>
          <c:h val="0.62744629143579267"/>
        </c:manualLayout>
      </c:layout>
      <c:lineChart>
        <c:grouping val="standard"/>
        <c:varyColors val="0"/>
        <c:ser>
          <c:idx val="3"/>
          <c:order val="0"/>
          <c:tx>
            <c:strRef>
              <c:f>Sheet1!$A$2</c:f>
              <c:strCache>
                <c:ptCount val="1"/>
                <c:pt idx="0">
                  <c:v>Total</c:v>
                </c:pt>
              </c:strCache>
            </c:strRef>
          </c:tx>
          <c:spPr>
            <a:ln w="25400">
              <a:noFill/>
            </a:ln>
          </c:spPr>
          <c:marker>
            <c:symbol val="circle"/>
            <c:size val="7"/>
            <c:spPr>
              <a:solidFill>
                <a:sysClr val="windowText" lastClr="000000"/>
              </a:solidFill>
              <a:ln>
                <a:noFill/>
              </a:ln>
            </c:spPr>
          </c:marker>
          <c:dPt>
            <c:idx val="7"/>
            <c:bubble3D val="0"/>
            <c:extLst>
              <c:ext xmlns:c16="http://schemas.microsoft.com/office/drawing/2014/chart" uri="{C3380CC4-5D6E-409C-BE32-E72D297353CC}">
                <c16:uniqueId val="{00000000-A6D0-48AE-8550-EF098C4D64FA}"/>
              </c:ext>
            </c:extLst>
          </c:dPt>
          <c:dPt>
            <c:idx val="8"/>
            <c:bubble3D val="0"/>
            <c:extLst>
              <c:ext xmlns:c16="http://schemas.microsoft.com/office/drawing/2014/chart" uri="{C3380CC4-5D6E-409C-BE32-E72D297353CC}">
                <c16:uniqueId val="{00000001-A6D0-48AE-8550-EF098C4D64FA}"/>
              </c:ext>
            </c:extLst>
          </c:dPt>
          <c:cat>
            <c:strRef>
              <c:f>Sheet1!$B$1:$D$1</c:f>
              <c:strCache>
                <c:ptCount val="3"/>
                <c:pt idx="0">
                  <c:v>2019</c:v>
                </c:pt>
                <c:pt idx="1">
                  <c:v>2020</c:v>
                </c:pt>
                <c:pt idx="2">
                  <c:v>2021</c:v>
                </c:pt>
              </c:strCache>
            </c:strRef>
          </c:cat>
          <c:val>
            <c:numRef>
              <c:f>Sheet1!$B$2:$D$2</c:f>
              <c:numCache>
                <c:formatCode>General</c:formatCode>
                <c:ptCount val="3"/>
                <c:pt idx="0">
                  <c:v>86.3</c:v>
                </c:pt>
                <c:pt idx="1">
                  <c:v>83.7</c:v>
                </c:pt>
                <c:pt idx="2">
                  <c:v>81.2</c:v>
                </c:pt>
              </c:numCache>
            </c:numRef>
          </c:val>
          <c:smooth val="0"/>
          <c:extLst>
            <c:ext xmlns:c16="http://schemas.microsoft.com/office/drawing/2014/chart" uri="{C3380CC4-5D6E-409C-BE32-E72D297353CC}">
              <c16:uniqueId val="{00000002-A6D0-48AE-8550-EF098C4D64FA}"/>
            </c:ext>
          </c:extLst>
        </c:ser>
        <c:ser>
          <c:idx val="0"/>
          <c:order val="1"/>
          <c:tx>
            <c:strRef>
              <c:f>Sheet1!$A$3</c:f>
              <c:strCache>
                <c:ptCount val="1"/>
                <c:pt idx="0">
                  <c:v>Hispanic, All Races</c:v>
                </c:pt>
              </c:strCache>
            </c:strRef>
          </c:tx>
          <c:spPr>
            <a:ln>
              <a:noFill/>
            </a:ln>
          </c:spPr>
          <c:marker>
            <c:symbol val="square"/>
            <c:size val="7"/>
            <c:spPr>
              <a:solidFill>
                <a:srgbClr val="005EB8"/>
              </a:solidFill>
              <a:ln>
                <a:noFill/>
              </a:ln>
            </c:spPr>
          </c:marker>
          <c:dPt>
            <c:idx val="7"/>
            <c:bubble3D val="0"/>
            <c:extLst>
              <c:ext xmlns:c16="http://schemas.microsoft.com/office/drawing/2014/chart" uri="{C3380CC4-5D6E-409C-BE32-E72D297353CC}">
                <c16:uniqueId val="{00000003-A6D0-48AE-8550-EF098C4D64FA}"/>
              </c:ext>
            </c:extLst>
          </c:dPt>
          <c:dPt>
            <c:idx val="8"/>
            <c:bubble3D val="0"/>
            <c:extLst>
              <c:ext xmlns:c16="http://schemas.microsoft.com/office/drawing/2014/chart" uri="{C3380CC4-5D6E-409C-BE32-E72D297353CC}">
                <c16:uniqueId val="{00000004-A6D0-48AE-8550-EF098C4D64FA}"/>
              </c:ext>
            </c:extLst>
          </c:dPt>
          <c:cat>
            <c:strRef>
              <c:f>Sheet1!$B$1:$D$1</c:f>
              <c:strCache>
                <c:ptCount val="3"/>
                <c:pt idx="0">
                  <c:v>2019</c:v>
                </c:pt>
                <c:pt idx="1">
                  <c:v>2020</c:v>
                </c:pt>
                <c:pt idx="2">
                  <c:v>2021</c:v>
                </c:pt>
              </c:strCache>
            </c:strRef>
          </c:cat>
          <c:val>
            <c:numRef>
              <c:f>Sheet1!$B$3:$D$3</c:f>
              <c:numCache>
                <c:formatCode>General</c:formatCode>
                <c:ptCount val="3"/>
                <c:pt idx="0">
                  <c:v>87.2</c:v>
                </c:pt>
                <c:pt idx="1">
                  <c:v>86.2</c:v>
                </c:pt>
                <c:pt idx="2">
                  <c:v>84.8</c:v>
                </c:pt>
              </c:numCache>
            </c:numRef>
          </c:val>
          <c:smooth val="0"/>
          <c:extLst>
            <c:ext xmlns:c16="http://schemas.microsoft.com/office/drawing/2014/chart" uri="{C3380CC4-5D6E-409C-BE32-E72D297353CC}">
              <c16:uniqueId val="{00000005-A6D0-48AE-8550-EF098C4D64FA}"/>
            </c:ext>
          </c:extLst>
        </c:ser>
        <c:ser>
          <c:idx val="1"/>
          <c:order val="2"/>
          <c:tx>
            <c:strRef>
              <c:f>Sheet1!$A$4</c:f>
              <c:strCache>
                <c:ptCount val="1"/>
                <c:pt idx="0">
                  <c:v>NH-AI/AN</c:v>
                </c:pt>
              </c:strCache>
            </c:strRef>
          </c:tx>
          <c:spPr>
            <a:ln>
              <a:noFill/>
            </a:ln>
          </c:spPr>
          <c:marker>
            <c:symbol val="triangle"/>
            <c:size val="8"/>
            <c:spPr>
              <a:solidFill>
                <a:srgbClr val="671E75"/>
              </a:solidFill>
              <a:ln>
                <a:noFill/>
              </a:ln>
            </c:spPr>
          </c:marker>
          <c:dPt>
            <c:idx val="7"/>
            <c:bubble3D val="0"/>
            <c:extLst>
              <c:ext xmlns:c16="http://schemas.microsoft.com/office/drawing/2014/chart" uri="{C3380CC4-5D6E-409C-BE32-E72D297353CC}">
                <c16:uniqueId val="{00000006-A6D0-48AE-8550-EF098C4D64FA}"/>
              </c:ext>
            </c:extLst>
          </c:dPt>
          <c:dPt>
            <c:idx val="8"/>
            <c:bubble3D val="0"/>
            <c:extLst>
              <c:ext xmlns:c16="http://schemas.microsoft.com/office/drawing/2014/chart" uri="{C3380CC4-5D6E-409C-BE32-E72D297353CC}">
                <c16:uniqueId val="{00000007-A6D0-48AE-8550-EF098C4D64FA}"/>
              </c:ext>
            </c:extLst>
          </c:dPt>
          <c:cat>
            <c:strRef>
              <c:f>Sheet1!$B$1:$D$1</c:f>
              <c:strCache>
                <c:ptCount val="3"/>
                <c:pt idx="0">
                  <c:v>2019</c:v>
                </c:pt>
                <c:pt idx="1">
                  <c:v>2020</c:v>
                </c:pt>
                <c:pt idx="2">
                  <c:v>2021</c:v>
                </c:pt>
              </c:strCache>
            </c:strRef>
          </c:cat>
          <c:val>
            <c:numRef>
              <c:f>Sheet1!$B$4:$D$4</c:f>
              <c:numCache>
                <c:formatCode>General</c:formatCode>
                <c:ptCount val="3"/>
                <c:pt idx="0">
                  <c:v>83.1</c:v>
                </c:pt>
                <c:pt idx="1">
                  <c:v>82.3</c:v>
                </c:pt>
                <c:pt idx="2">
                  <c:v>81.2</c:v>
                </c:pt>
              </c:numCache>
            </c:numRef>
          </c:val>
          <c:smooth val="0"/>
          <c:extLst>
            <c:ext xmlns:c16="http://schemas.microsoft.com/office/drawing/2014/chart" uri="{C3380CC4-5D6E-409C-BE32-E72D297353CC}">
              <c16:uniqueId val="{00000008-A6D0-48AE-8550-EF098C4D64FA}"/>
            </c:ext>
          </c:extLst>
        </c:ser>
        <c:ser>
          <c:idx val="2"/>
          <c:order val="3"/>
          <c:tx>
            <c:strRef>
              <c:f>Sheet1!$A$5</c:f>
              <c:strCache>
                <c:ptCount val="1"/>
                <c:pt idx="0">
                  <c:v>NH-Asian</c:v>
                </c:pt>
              </c:strCache>
            </c:strRef>
          </c:tx>
          <c:spPr>
            <a:ln>
              <a:noFill/>
            </a:ln>
          </c:spPr>
          <c:marker>
            <c:symbol val="diamond"/>
            <c:size val="9"/>
            <c:spPr>
              <a:solidFill>
                <a:srgbClr val="FFC72C"/>
              </a:solidFill>
              <a:ln>
                <a:noFill/>
              </a:ln>
            </c:spPr>
          </c:marker>
          <c:dPt>
            <c:idx val="7"/>
            <c:bubble3D val="0"/>
            <c:extLst>
              <c:ext xmlns:c16="http://schemas.microsoft.com/office/drawing/2014/chart" uri="{C3380CC4-5D6E-409C-BE32-E72D297353CC}">
                <c16:uniqueId val="{00000009-A6D0-48AE-8550-EF098C4D64FA}"/>
              </c:ext>
            </c:extLst>
          </c:dPt>
          <c:dPt>
            <c:idx val="8"/>
            <c:bubble3D val="0"/>
            <c:extLst>
              <c:ext xmlns:c16="http://schemas.microsoft.com/office/drawing/2014/chart" uri="{C3380CC4-5D6E-409C-BE32-E72D297353CC}">
                <c16:uniqueId val="{0000000A-A6D0-48AE-8550-EF098C4D64FA}"/>
              </c:ext>
            </c:extLst>
          </c:dPt>
          <c:cat>
            <c:strRef>
              <c:f>Sheet1!$B$1:$D$1</c:f>
              <c:strCache>
                <c:ptCount val="3"/>
                <c:pt idx="0">
                  <c:v>2019</c:v>
                </c:pt>
                <c:pt idx="1">
                  <c:v>2020</c:v>
                </c:pt>
                <c:pt idx="2">
                  <c:v>2021</c:v>
                </c:pt>
              </c:strCache>
            </c:strRef>
          </c:cat>
          <c:val>
            <c:numRef>
              <c:f>Sheet1!$B$5:$D$5</c:f>
              <c:numCache>
                <c:formatCode>General</c:formatCode>
                <c:ptCount val="3"/>
                <c:pt idx="0">
                  <c:v>87.8</c:v>
                </c:pt>
                <c:pt idx="1">
                  <c:v>86.5</c:v>
                </c:pt>
                <c:pt idx="2">
                  <c:v>84</c:v>
                </c:pt>
              </c:numCache>
            </c:numRef>
          </c:val>
          <c:smooth val="0"/>
          <c:extLst>
            <c:ext xmlns:c16="http://schemas.microsoft.com/office/drawing/2014/chart" uri="{C3380CC4-5D6E-409C-BE32-E72D297353CC}">
              <c16:uniqueId val="{0000000B-A6D0-48AE-8550-EF098C4D64FA}"/>
            </c:ext>
          </c:extLst>
        </c:ser>
        <c:ser>
          <c:idx val="4"/>
          <c:order val="4"/>
          <c:tx>
            <c:strRef>
              <c:f>Sheet1!$A$6</c:f>
              <c:strCache>
                <c:ptCount val="1"/>
                <c:pt idx="0">
                  <c:v>NH-Black</c:v>
                </c:pt>
              </c:strCache>
            </c:strRef>
          </c:tx>
          <c:spPr>
            <a:ln>
              <a:noFill/>
            </a:ln>
          </c:spPr>
          <c:dPt>
            <c:idx val="1"/>
            <c:bubble3D val="0"/>
            <c:extLst>
              <c:ext xmlns:c16="http://schemas.microsoft.com/office/drawing/2014/chart" uri="{C3380CC4-5D6E-409C-BE32-E72D297353CC}">
                <c16:uniqueId val="{0000000D-A6D0-48AE-8550-EF098C4D64FA}"/>
              </c:ext>
            </c:extLst>
          </c:dPt>
          <c:cat>
            <c:strRef>
              <c:f>Sheet1!$B$1:$D$1</c:f>
              <c:strCache>
                <c:ptCount val="3"/>
                <c:pt idx="0">
                  <c:v>2019</c:v>
                </c:pt>
                <c:pt idx="1">
                  <c:v>2020</c:v>
                </c:pt>
                <c:pt idx="2">
                  <c:v>2021</c:v>
                </c:pt>
              </c:strCache>
            </c:strRef>
          </c:cat>
          <c:val>
            <c:numRef>
              <c:f>Sheet1!$B$6:$D$6</c:f>
              <c:numCache>
                <c:formatCode>General</c:formatCode>
                <c:ptCount val="3"/>
                <c:pt idx="0">
                  <c:v>80.599999999999994</c:v>
                </c:pt>
                <c:pt idx="1">
                  <c:v>78</c:v>
                </c:pt>
                <c:pt idx="2">
                  <c:v>74.5</c:v>
                </c:pt>
              </c:numCache>
            </c:numRef>
          </c:val>
          <c:smooth val="0"/>
          <c:extLst>
            <c:ext xmlns:c16="http://schemas.microsoft.com/office/drawing/2014/chart" uri="{C3380CC4-5D6E-409C-BE32-E72D297353CC}">
              <c16:uniqueId val="{0000000E-A6D0-48AE-8550-EF098C4D64FA}"/>
            </c:ext>
          </c:extLst>
        </c:ser>
        <c:ser>
          <c:idx val="5"/>
          <c:order val="5"/>
          <c:tx>
            <c:strRef>
              <c:f>Sheet1!$A$7</c:f>
              <c:strCache>
                <c:ptCount val="1"/>
                <c:pt idx="0">
                  <c:v>NH-NHPI</c:v>
                </c:pt>
              </c:strCache>
            </c:strRef>
          </c:tx>
          <c:spPr>
            <a:ln>
              <a:noFill/>
            </a:ln>
          </c:spPr>
          <c:marker>
            <c:symbol val="x"/>
            <c:size val="7"/>
            <c:spPr>
              <a:noFill/>
              <a:ln>
                <a:solidFill>
                  <a:srgbClr val="C55A11"/>
                </a:solidFill>
              </a:ln>
            </c:spPr>
          </c:marker>
          <c:cat>
            <c:strRef>
              <c:f>Sheet1!$B$1:$D$1</c:f>
              <c:strCache>
                <c:ptCount val="3"/>
                <c:pt idx="0">
                  <c:v>2019</c:v>
                </c:pt>
                <c:pt idx="1">
                  <c:v>2020</c:v>
                </c:pt>
                <c:pt idx="2">
                  <c:v>2021</c:v>
                </c:pt>
              </c:strCache>
            </c:strRef>
          </c:cat>
          <c:val>
            <c:numRef>
              <c:f>Sheet1!$B$7:$D$7</c:f>
              <c:numCache>
                <c:formatCode>General</c:formatCode>
                <c:ptCount val="3"/>
                <c:pt idx="0">
                  <c:v>86.3</c:v>
                </c:pt>
                <c:pt idx="1">
                  <c:v>84.2</c:v>
                </c:pt>
                <c:pt idx="2">
                  <c:v>82</c:v>
                </c:pt>
              </c:numCache>
            </c:numRef>
          </c:val>
          <c:smooth val="0"/>
          <c:extLst>
            <c:ext xmlns:c16="http://schemas.microsoft.com/office/drawing/2014/chart" uri="{C3380CC4-5D6E-409C-BE32-E72D297353CC}">
              <c16:uniqueId val="{0000000F-A6D0-48AE-8550-EF098C4D64FA}"/>
            </c:ext>
          </c:extLst>
        </c:ser>
        <c:ser>
          <c:idx val="6"/>
          <c:order val="6"/>
          <c:tx>
            <c:strRef>
              <c:f>Sheet1!$A$8</c:f>
              <c:strCache>
                <c:ptCount val="1"/>
                <c:pt idx="0">
                  <c:v>NH-White</c:v>
                </c:pt>
              </c:strCache>
            </c:strRef>
          </c:tx>
          <c:spPr>
            <a:ln>
              <a:noFill/>
            </a:ln>
          </c:spPr>
          <c:marker>
            <c:symbol val="plus"/>
            <c:size val="7"/>
            <c:spPr>
              <a:noFill/>
              <a:ln>
                <a:solidFill>
                  <a:sysClr val="windowText" lastClr="000000"/>
                </a:solidFill>
              </a:ln>
            </c:spPr>
          </c:marker>
          <c:cat>
            <c:strRef>
              <c:f>Sheet1!$B$1:$D$1</c:f>
              <c:strCache>
                <c:ptCount val="3"/>
                <c:pt idx="0">
                  <c:v>2019</c:v>
                </c:pt>
                <c:pt idx="1">
                  <c:v>2020</c:v>
                </c:pt>
                <c:pt idx="2">
                  <c:v>2021</c:v>
                </c:pt>
              </c:strCache>
            </c:strRef>
          </c:cat>
          <c:val>
            <c:numRef>
              <c:f>Sheet1!$B$8:$D$8</c:f>
              <c:numCache>
                <c:formatCode>General</c:formatCode>
                <c:ptCount val="3"/>
                <c:pt idx="0">
                  <c:v>87.4</c:v>
                </c:pt>
                <c:pt idx="1">
                  <c:v>84.7</c:v>
                </c:pt>
                <c:pt idx="2">
                  <c:v>82.4</c:v>
                </c:pt>
              </c:numCache>
            </c:numRef>
          </c:val>
          <c:smooth val="0"/>
          <c:extLst>
            <c:ext xmlns:c16="http://schemas.microsoft.com/office/drawing/2014/chart" uri="{C3380CC4-5D6E-409C-BE32-E72D297353CC}">
              <c16:uniqueId val="{00000010-A6D0-48AE-8550-EF098C4D64FA}"/>
            </c:ext>
          </c:extLst>
        </c:ser>
        <c:ser>
          <c:idx val="7"/>
          <c:order val="7"/>
          <c:tx>
            <c:strRef>
              <c:f>Sheet1!$A$9</c:f>
              <c:strCache>
                <c:ptCount val="1"/>
                <c:pt idx="0">
                  <c:v>NH-Multiracial</c:v>
                </c:pt>
              </c:strCache>
            </c:strRef>
          </c:tx>
          <c:spPr>
            <a:ln>
              <a:noFill/>
            </a:ln>
          </c:spPr>
          <c:marker>
            <c:symbol val="circle"/>
            <c:size val="7"/>
            <c:spPr>
              <a:noFill/>
              <a:ln>
                <a:solidFill>
                  <a:sysClr val="windowText" lastClr="000000"/>
                </a:solidFill>
              </a:ln>
            </c:spPr>
          </c:marker>
          <c:cat>
            <c:strRef>
              <c:f>Sheet1!$B$1:$D$1</c:f>
              <c:strCache>
                <c:ptCount val="3"/>
                <c:pt idx="0">
                  <c:v>2019</c:v>
                </c:pt>
                <c:pt idx="1">
                  <c:v>2020</c:v>
                </c:pt>
                <c:pt idx="2">
                  <c:v>2021</c:v>
                </c:pt>
              </c:strCache>
            </c:strRef>
          </c:cat>
          <c:val>
            <c:numRef>
              <c:f>Sheet1!$B$9:$D$9</c:f>
              <c:numCache>
                <c:formatCode>General</c:formatCode>
                <c:ptCount val="3"/>
                <c:pt idx="0">
                  <c:v>88.2</c:v>
                </c:pt>
                <c:pt idx="1">
                  <c:v>87.3</c:v>
                </c:pt>
                <c:pt idx="2">
                  <c:v>84</c:v>
                </c:pt>
              </c:numCache>
            </c:numRef>
          </c:val>
          <c:smooth val="0"/>
          <c:extLst>
            <c:ext xmlns:c16="http://schemas.microsoft.com/office/drawing/2014/chart" uri="{C3380CC4-5D6E-409C-BE32-E72D297353CC}">
              <c16:uniqueId val="{00000011-A6D0-48AE-8550-EF098C4D64FA}"/>
            </c:ext>
          </c:extLst>
        </c:ser>
        <c:dLbls>
          <c:showLegendKey val="0"/>
          <c:showVal val="0"/>
          <c:showCatName val="0"/>
          <c:showSerName val="0"/>
          <c:showPercent val="0"/>
          <c:showBubbleSize val="0"/>
        </c:dLbls>
        <c:marker val="1"/>
        <c:smooth val="0"/>
        <c:axId val="123682176"/>
        <c:axId val="158010752"/>
      </c:lineChart>
      <c:catAx>
        <c:axId val="123682176"/>
        <c:scaling>
          <c:orientation val="minMax"/>
        </c:scaling>
        <c:delete val="0"/>
        <c:axPos val="b"/>
        <c:numFmt formatCode="General" sourceLinked="1"/>
        <c:majorTickMark val="out"/>
        <c:minorTickMark val="none"/>
        <c:tickLblPos val="nextTo"/>
        <c:txPr>
          <a:bodyPr rot="0"/>
          <a:lstStyle/>
          <a:p>
            <a:pPr>
              <a:defRPr/>
            </a:pPr>
            <a:endParaRPr lang="en-US"/>
          </a:p>
        </c:txPr>
        <c:crossAx val="158010752"/>
        <c:crosses val="autoZero"/>
        <c:auto val="1"/>
        <c:lblAlgn val="ctr"/>
        <c:lblOffset val="100"/>
        <c:noMultiLvlLbl val="0"/>
      </c:catAx>
      <c:valAx>
        <c:axId val="158010752"/>
        <c:scaling>
          <c:orientation val="minMax"/>
          <c:max val="100"/>
          <c:min val="50"/>
        </c:scaling>
        <c:delete val="0"/>
        <c:axPos val="l"/>
        <c:majorGridlines/>
        <c:title>
          <c:tx>
            <c:rich>
              <a:bodyPr rot="-5400000" vert="horz"/>
              <a:lstStyle/>
              <a:p>
                <a:pPr>
                  <a:defRPr/>
                </a:pPr>
                <a:r>
                  <a:rPr lang="en-US"/>
                  <a:t>Percent</a:t>
                </a:r>
              </a:p>
            </c:rich>
          </c:tx>
          <c:layout>
            <c:manualLayout>
              <c:xMode val="edge"/>
              <c:yMode val="edge"/>
              <c:x val="1.1319991251093613E-2"/>
              <c:y val="0.47483425682900759"/>
            </c:manualLayout>
          </c:layout>
          <c:overlay val="0"/>
        </c:title>
        <c:numFmt formatCode="#,##0" sourceLinked="0"/>
        <c:majorTickMark val="out"/>
        <c:minorTickMark val="none"/>
        <c:tickLblPos val="nextTo"/>
        <c:crossAx val="123682176"/>
        <c:crosses val="autoZero"/>
        <c:crossBetween val="between"/>
        <c:majorUnit val="10"/>
      </c:valAx>
    </c:plotArea>
    <c:legend>
      <c:legendPos val="t"/>
      <c:layout>
        <c:manualLayout>
          <c:xMode val="edge"/>
          <c:yMode val="edge"/>
          <c:x val="5.7264326334208228E-3"/>
          <c:y val="6.1728395061728392E-3"/>
          <c:w val="0.99427356736657913"/>
          <c:h val="0.20792893943812576"/>
        </c:manualLayout>
      </c:layout>
      <c:overlay val="0"/>
      <c:txPr>
        <a:bodyPr/>
        <a:lstStyle/>
        <a:p>
          <a:pPr>
            <a:defRPr sz="1200"/>
          </a:pPr>
          <a:endParaRPr lang="en-US"/>
        </a:p>
      </c:txPr>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8072081267619307E-2"/>
          <c:y val="0.23950199584426946"/>
          <c:w val="0.87017801594245159"/>
          <c:h val="0.57529003536016343"/>
        </c:manualLayout>
      </c:layout>
      <c:lineChart>
        <c:grouping val="standard"/>
        <c:varyColors val="0"/>
        <c:ser>
          <c:idx val="3"/>
          <c:order val="0"/>
          <c:tx>
            <c:strRef>
              <c:f>Sheet1!$B$1</c:f>
              <c:strCache>
                <c:ptCount val="1"/>
                <c:pt idx="0">
                  <c:v>Nursing Home Residents Who Received a Completed COVID-19 Vaccination at Any Time</c:v>
                </c:pt>
              </c:strCache>
            </c:strRef>
          </c:tx>
          <c:spPr>
            <a:ln w="25400">
              <a:solidFill>
                <a:sysClr val="windowText" lastClr="000000"/>
              </a:solidFill>
            </a:ln>
          </c:spPr>
          <c:marker>
            <c:symbol val="circle"/>
            <c:size val="5"/>
            <c:spPr>
              <a:solidFill>
                <a:sysClr val="windowText" lastClr="000000"/>
              </a:solidFill>
              <a:ln>
                <a:noFill/>
              </a:ln>
            </c:spPr>
          </c:marker>
          <c:cat>
            <c:numRef>
              <c:f>Sheet1!$A$2:$A$84</c:f>
              <c:numCache>
                <c:formatCode>m/d/yyyy</c:formatCode>
                <c:ptCount val="83"/>
                <c:pt idx="0">
                  <c:v>44346</c:v>
                </c:pt>
                <c:pt idx="1">
                  <c:v>44353</c:v>
                </c:pt>
                <c:pt idx="2">
                  <c:v>44360</c:v>
                </c:pt>
                <c:pt idx="3">
                  <c:v>44367</c:v>
                </c:pt>
                <c:pt idx="4">
                  <c:v>44374</c:v>
                </c:pt>
                <c:pt idx="5">
                  <c:v>44381</c:v>
                </c:pt>
                <c:pt idx="6">
                  <c:v>44388</c:v>
                </c:pt>
                <c:pt idx="7">
                  <c:v>44395</c:v>
                </c:pt>
                <c:pt idx="8">
                  <c:v>44402</c:v>
                </c:pt>
                <c:pt idx="9">
                  <c:v>44409</c:v>
                </c:pt>
                <c:pt idx="10">
                  <c:v>44416</c:v>
                </c:pt>
                <c:pt idx="11">
                  <c:v>44423</c:v>
                </c:pt>
                <c:pt idx="12">
                  <c:v>44430</c:v>
                </c:pt>
                <c:pt idx="13">
                  <c:v>44437</c:v>
                </c:pt>
                <c:pt idx="14">
                  <c:v>44444</c:v>
                </c:pt>
                <c:pt idx="15">
                  <c:v>44451</c:v>
                </c:pt>
                <c:pt idx="16">
                  <c:v>44458</c:v>
                </c:pt>
                <c:pt idx="17">
                  <c:v>44465</c:v>
                </c:pt>
                <c:pt idx="18">
                  <c:v>44472</c:v>
                </c:pt>
                <c:pt idx="19">
                  <c:v>44479</c:v>
                </c:pt>
                <c:pt idx="20">
                  <c:v>44486</c:v>
                </c:pt>
                <c:pt idx="21">
                  <c:v>44493</c:v>
                </c:pt>
                <c:pt idx="22">
                  <c:v>44500</c:v>
                </c:pt>
                <c:pt idx="23">
                  <c:v>44507</c:v>
                </c:pt>
                <c:pt idx="24">
                  <c:v>44514</c:v>
                </c:pt>
                <c:pt idx="25">
                  <c:v>44521</c:v>
                </c:pt>
                <c:pt idx="26">
                  <c:v>44528</c:v>
                </c:pt>
                <c:pt idx="27">
                  <c:v>44535</c:v>
                </c:pt>
                <c:pt idx="28">
                  <c:v>44542</c:v>
                </c:pt>
                <c:pt idx="29">
                  <c:v>44549</c:v>
                </c:pt>
                <c:pt idx="30">
                  <c:v>44556</c:v>
                </c:pt>
                <c:pt idx="31">
                  <c:v>44563</c:v>
                </c:pt>
                <c:pt idx="32">
                  <c:v>44570</c:v>
                </c:pt>
                <c:pt idx="33">
                  <c:v>44577</c:v>
                </c:pt>
                <c:pt idx="34">
                  <c:v>44584</c:v>
                </c:pt>
                <c:pt idx="35">
                  <c:v>44591</c:v>
                </c:pt>
                <c:pt idx="36">
                  <c:v>44598</c:v>
                </c:pt>
                <c:pt idx="37">
                  <c:v>44605</c:v>
                </c:pt>
                <c:pt idx="38">
                  <c:v>44612</c:v>
                </c:pt>
                <c:pt idx="39">
                  <c:v>44619</c:v>
                </c:pt>
                <c:pt idx="40">
                  <c:v>44626</c:v>
                </c:pt>
                <c:pt idx="41">
                  <c:v>44633</c:v>
                </c:pt>
                <c:pt idx="42">
                  <c:v>44640</c:v>
                </c:pt>
                <c:pt idx="43">
                  <c:v>44647</c:v>
                </c:pt>
                <c:pt idx="44">
                  <c:v>44654</c:v>
                </c:pt>
                <c:pt idx="45">
                  <c:v>44661</c:v>
                </c:pt>
                <c:pt idx="46">
                  <c:v>44668</c:v>
                </c:pt>
                <c:pt idx="47">
                  <c:v>44675</c:v>
                </c:pt>
                <c:pt idx="48">
                  <c:v>44682</c:v>
                </c:pt>
                <c:pt idx="49">
                  <c:v>44689</c:v>
                </c:pt>
                <c:pt idx="50">
                  <c:v>44696</c:v>
                </c:pt>
                <c:pt idx="51">
                  <c:v>44703</c:v>
                </c:pt>
                <c:pt idx="52">
                  <c:v>44710</c:v>
                </c:pt>
                <c:pt idx="53">
                  <c:v>44717</c:v>
                </c:pt>
                <c:pt idx="54">
                  <c:v>44724</c:v>
                </c:pt>
                <c:pt idx="55">
                  <c:v>44731</c:v>
                </c:pt>
                <c:pt idx="56">
                  <c:v>44738</c:v>
                </c:pt>
                <c:pt idx="57">
                  <c:v>44745</c:v>
                </c:pt>
                <c:pt idx="58">
                  <c:v>44752</c:v>
                </c:pt>
                <c:pt idx="59">
                  <c:v>44759</c:v>
                </c:pt>
                <c:pt idx="60">
                  <c:v>44766</c:v>
                </c:pt>
                <c:pt idx="61">
                  <c:v>44773</c:v>
                </c:pt>
                <c:pt idx="62">
                  <c:v>44780</c:v>
                </c:pt>
                <c:pt idx="63">
                  <c:v>44787</c:v>
                </c:pt>
                <c:pt idx="64">
                  <c:v>44794</c:v>
                </c:pt>
                <c:pt idx="65">
                  <c:v>44801</c:v>
                </c:pt>
                <c:pt idx="66">
                  <c:v>44808</c:v>
                </c:pt>
                <c:pt idx="67">
                  <c:v>44815</c:v>
                </c:pt>
                <c:pt idx="68">
                  <c:v>44822</c:v>
                </c:pt>
                <c:pt idx="69">
                  <c:v>44829</c:v>
                </c:pt>
                <c:pt idx="70">
                  <c:v>44836</c:v>
                </c:pt>
                <c:pt idx="71">
                  <c:v>44843</c:v>
                </c:pt>
                <c:pt idx="72">
                  <c:v>44850</c:v>
                </c:pt>
                <c:pt idx="73">
                  <c:v>44857</c:v>
                </c:pt>
                <c:pt idx="74">
                  <c:v>44864</c:v>
                </c:pt>
                <c:pt idx="75">
                  <c:v>44871</c:v>
                </c:pt>
                <c:pt idx="76">
                  <c:v>44878</c:v>
                </c:pt>
                <c:pt idx="77">
                  <c:v>44885</c:v>
                </c:pt>
                <c:pt idx="78">
                  <c:v>44892</c:v>
                </c:pt>
                <c:pt idx="79">
                  <c:v>44899</c:v>
                </c:pt>
                <c:pt idx="80">
                  <c:v>44906</c:v>
                </c:pt>
                <c:pt idx="81">
                  <c:v>44913</c:v>
                </c:pt>
                <c:pt idx="82">
                  <c:v>44920</c:v>
                </c:pt>
              </c:numCache>
            </c:numRef>
          </c:cat>
          <c:val>
            <c:numRef>
              <c:f>Sheet1!$B$2:$B$84</c:f>
              <c:numCache>
                <c:formatCode>0</c:formatCode>
                <c:ptCount val="83"/>
                <c:pt idx="0">
                  <c:v>79</c:v>
                </c:pt>
                <c:pt idx="1">
                  <c:v>79</c:v>
                </c:pt>
                <c:pt idx="2">
                  <c:v>79</c:v>
                </c:pt>
                <c:pt idx="3">
                  <c:v>79</c:v>
                </c:pt>
                <c:pt idx="4">
                  <c:v>80</c:v>
                </c:pt>
                <c:pt idx="5">
                  <c:v>81</c:v>
                </c:pt>
                <c:pt idx="6">
                  <c:v>81</c:v>
                </c:pt>
                <c:pt idx="7">
                  <c:v>82</c:v>
                </c:pt>
                <c:pt idx="8">
                  <c:v>82</c:v>
                </c:pt>
                <c:pt idx="9">
                  <c:v>83</c:v>
                </c:pt>
                <c:pt idx="10">
                  <c:v>83</c:v>
                </c:pt>
                <c:pt idx="11">
                  <c:v>83</c:v>
                </c:pt>
                <c:pt idx="12">
                  <c:v>84</c:v>
                </c:pt>
                <c:pt idx="13">
                  <c:v>84</c:v>
                </c:pt>
                <c:pt idx="14">
                  <c:v>84</c:v>
                </c:pt>
                <c:pt idx="15">
                  <c:v>84</c:v>
                </c:pt>
                <c:pt idx="16">
                  <c:v>85</c:v>
                </c:pt>
                <c:pt idx="17">
                  <c:v>85</c:v>
                </c:pt>
                <c:pt idx="18">
                  <c:v>86</c:v>
                </c:pt>
                <c:pt idx="19">
                  <c:v>86</c:v>
                </c:pt>
                <c:pt idx="20">
                  <c:v>86</c:v>
                </c:pt>
                <c:pt idx="21">
                  <c:v>86</c:v>
                </c:pt>
                <c:pt idx="22">
                  <c:v>86</c:v>
                </c:pt>
                <c:pt idx="23">
                  <c:v>86</c:v>
                </c:pt>
                <c:pt idx="24">
                  <c:v>86</c:v>
                </c:pt>
                <c:pt idx="25">
                  <c:v>87</c:v>
                </c:pt>
                <c:pt idx="26">
                  <c:v>87</c:v>
                </c:pt>
                <c:pt idx="27">
                  <c:v>87</c:v>
                </c:pt>
                <c:pt idx="28">
                  <c:v>87</c:v>
                </c:pt>
                <c:pt idx="29">
                  <c:v>87</c:v>
                </c:pt>
                <c:pt idx="30">
                  <c:v>87</c:v>
                </c:pt>
                <c:pt idx="31">
                  <c:v>87</c:v>
                </c:pt>
                <c:pt idx="32">
                  <c:v>87</c:v>
                </c:pt>
                <c:pt idx="33">
                  <c:v>87</c:v>
                </c:pt>
                <c:pt idx="34">
                  <c:v>87</c:v>
                </c:pt>
                <c:pt idx="35">
                  <c:v>87</c:v>
                </c:pt>
                <c:pt idx="36">
                  <c:v>87</c:v>
                </c:pt>
                <c:pt idx="37">
                  <c:v>87</c:v>
                </c:pt>
                <c:pt idx="38">
                  <c:v>87</c:v>
                </c:pt>
                <c:pt idx="39">
                  <c:v>87</c:v>
                </c:pt>
                <c:pt idx="40">
                  <c:v>87</c:v>
                </c:pt>
                <c:pt idx="41">
                  <c:v>87</c:v>
                </c:pt>
                <c:pt idx="42">
                  <c:v>88</c:v>
                </c:pt>
                <c:pt idx="43">
                  <c:v>88</c:v>
                </c:pt>
                <c:pt idx="44">
                  <c:v>88</c:v>
                </c:pt>
                <c:pt idx="45">
                  <c:v>88</c:v>
                </c:pt>
                <c:pt idx="46">
                  <c:v>88</c:v>
                </c:pt>
                <c:pt idx="47">
                  <c:v>88</c:v>
                </c:pt>
                <c:pt idx="48">
                  <c:v>88</c:v>
                </c:pt>
                <c:pt idx="49">
                  <c:v>88</c:v>
                </c:pt>
                <c:pt idx="50">
                  <c:v>88</c:v>
                </c:pt>
                <c:pt idx="51">
                  <c:v>88</c:v>
                </c:pt>
                <c:pt idx="52">
                  <c:v>88</c:v>
                </c:pt>
                <c:pt idx="53">
                  <c:v>88</c:v>
                </c:pt>
                <c:pt idx="54">
                  <c:v>88</c:v>
                </c:pt>
                <c:pt idx="55">
                  <c:v>88</c:v>
                </c:pt>
                <c:pt idx="56">
                  <c:v>88</c:v>
                </c:pt>
                <c:pt idx="57">
                  <c:v>88</c:v>
                </c:pt>
                <c:pt idx="58">
                  <c:v>88</c:v>
                </c:pt>
                <c:pt idx="59">
                  <c:v>88</c:v>
                </c:pt>
                <c:pt idx="60">
                  <c:v>88</c:v>
                </c:pt>
                <c:pt idx="61">
                  <c:v>88</c:v>
                </c:pt>
                <c:pt idx="62">
                  <c:v>88</c:v>
                </c:pt>
                <c:pt idx="63">
                  <c:v>87</c:v>
                </c:pt>
                <c:pt idx="64">
                  <c:v>87</c:v>
                </c:pt>
                <c:pt idx="65">
                  <c:v>87</c:v>
                </c:pt>
                <c:pt idx="66">
                  <c:v>87</c:v>
                </c:pt>
                <c:pt idx="67">
                  <c:v>87</c:v>
                </c:pt>
                <c:pt idx="68">
                  <c:v>87</c:v>
                </c:pt>
                <c:pt idx="69">
                  <c:v>87</c:v>
                </c:pt>
                <c:pt idx="70">
                  <c:v>87</c:v>
                </c:pt>
                <c:pt idx="71">
                  <c:v>87</c:v>
                </c:pt>
                <c:pt idx="72">
                  <c:v>87</c:v>
                </c:pt>
                <c:pt idx="73">
                  <c:v>87</c:v>
                </c:pt>
                <c:pt idx="74">
                  <c:v>87</c:v>
                </c:pt>
                <c:pt idx="75">
                  <c:v>87</c:v>
                </c:pt>
                <c:pt idx="76">
                  <c:v>87</c:v>
                </c:pt>
                <c:pt idx="77">
                  <c:v>86</c:v>
                </c:pt>
                <c:pt idx="78">
                  <c:v>86</c:v>
                </c:pt>
                <c:pt idx="79">
                  <c:v>86</c:v>
                </c:pt>
                <c:pt idx="80">
                  <c:v>86</c:v>
                </c:pt>
                <c:pt idx="81">
                  <c:v>86</c:v>
                </c:pt>
                <c:pt idx="82">
                  <c:v>86</c:v>
                </c:pt>
              </c:numCache>
            </c:numRef>
          </c:val>
          <c:smooth val="0"/>
          <c:extLst>
            <c:ext xmlns:c16="http://schemas.microsoft.com/office/drawing/2014/chart" uri="{C3380CC4-5D6E-409C-BE32-E72D297353CC}">
              <c16:uniqueId val="{00000000-8242-43B6-8B87-036262B4F211}"/>
            </c:ext>
          </c:extLst>
        </c:ser>
        <c:ser>
          <c:idx val="0"/>
          <c:order val="1"/>
          <c:tx>
            <c:strRef>
              <c:f>Sheet1!$C$1</c:f>
              <c:strCache>
                <c:ptCount val="1"/>
                <c:pt idx="0">
                  <c:v>Nursing Home Healthcare Personnel Who Received a Completed COVID-19 Vaccination at Any Time</c:v>
                </c:pt>
              </c:strCache>
            </c:strRef>
          </c:tx>
          <c:spPr>
            <a:ln>
              <a:solidFill>
                <a:srgbClr val="005EB8"/>
              </a:solidFill>
            </a:ln>
          </c:spPr>
          <c:marker>
            <c:symbol val="square"/>
            <c:size val="4"/>
            <c:spPr>
              <a:solidFill>
                <a:srgbClr val="005EB8"/>
              </a:solidFill>
              <a:ln>
                <a:noFill/>
              </a:ln>
            </c:spPr>
          </c:marker>
          <c:cat>
            <c:numRef>
              <c:f>Sheet1!$A$2:$A$84</c:f>
              <c:numCache>
                <c:formatCode>m/d/yyyy</c:formatCode>
                <c:ptCount val="83"/>
                <c:pt idx="0">
                  <c:v>44346</c:v>
                </c:pt>
                <c:pt idx="1">
                  <c:v>44353</c:v>
                </c:pt>
                <c:pt idx="2">
                  <c:v>44360</c:v>
                </c:pt>
                <c:pt idx="3">
                  <c:v>44367</c:v>
                </c:pt>
                <c:pt idx="4">
                  <c:v>44374</c:v>
                </c:pt>
                <c:pt idx="5">
                  <c:v>44381</c:v>
                </c:pt>
                <c:pt idx="6">
                  <c:v>44388</c:v>
                </c:pt>
                <c:pt idx="7">
                  <c:v>44395</c:v>
                </c:pt>
                <c:pt idx="8">
                  <c:v>44402</c:v>
                </c:pt>
                <c:pt idx="9">
                  <c:v>44409</c:v>
                </c:pt>
                <c:pt idx="10">
                  <c:v>44416</c:v>
                </c:pt>
                <c:pt idx="11">
                  <c:v>44423</c:v>
                </c:pt>
                <c:pt idx="12">
                  <c:v>44430</c:v>
                </c:pt>
                <c:pt idx="13">
                  <c:v>44437</c:v>
                </c:pt>
                <c:pt idx="14">
                  <c:v>44444</c:v>
                </c:pt>
                <c:pt idx="15">
                  <c:v>44451</c:v>
                </c:pt>
                <c:pt idx="16">
                  <c:v>44458</c:v>
                </c:pt>
                <c:pt idx="17">
                  <c:v>44465</c:v>
                </c:pt>
                <c:pt idx="18">
                  <c:v>44472</c:v>
                </c:pt>
                <c:pt idx="19">
                  <c:v>44479</c:v>
                </c:pt>
                <c:pt idx="20">
                  <c:v>44486</c:v>
                </c:pt>
                <c:pt idx="21">
                  <c:v>44493</c:v>
                </c:pt>
                <c:pt idx="22">
                  <c:v>44500</c:v>
                </c:pt>
                <c:pt idx="23">
                  <c:v>44507</c:v>
                </c:pt>
                <c:pt idx="24">
                  <c:v>44514</c:v>
                </c:pt>
                <c:pt idx="25">
                  <c:v>44521</c:v>
                </c:pt>
                <c:pt idx="26">
                  <c:v>44528</c:v>
                </c:pt>
                <c:pt idx="27">
                  <c:v>44535</c:v>
                </c:pt>
                <c:pt idx="28">
                  <c:v>44542</c:v>
                </c:pt>
                <c:pt idx="29">
                  <c:v>44549</c:v>
                </c:pt>
                <c:pt idx="30">
                  <c:v>44556</c:v>
                </c:pt>
                <c:pt idx="31">
                  <c:v>44563</c:v>
                </c:pt>
                <c:pt idx="32">
                  <c:v>44570</c:v>
                </c:pt>
                <c:pt idx="33">
                  <c:v>44577</c:v>
                </c:pt>
                <c:pt idx="34">
                  <c:v>44584</c:v>
                </c:pt>
                <c:pt idx="35">
                  <c:v>44591</c:v>
                </c:pt>
                <c:pt idx="36">
                  <c:v>44598</c:v>
                </c:pt>
                <c:pt idx="37">
                  <c:v>44605</c:v>
                </c:pt>
                <c:pt idx="38">
                  <c:v>44612</c:v>
                </c:pt>
                <c:pt idx="39">
                  <c:v>44619</c:v>
                </c:pt>
                <c:pt idx="40">
                  <c:v>44626</c:v>
                </c:pt>
                <c:pt idx="41">
                  <c:v>44633</c:v>
                </c:pt>
                <c:pt idx="42">
                  <c:v>44640</c:v>
                </c:pt>
                <c:pt idx="43">
                  <c:v>44647</c:v>
                </c:pt>
                <c:pt idx="44">
                  <c:v>44654</c:v>
                </c:pt>
                <c:pt idx="45">
                  <c:v>44661</c:v>
                </c:pt>
                <c:pt idx="46">
                  <c:v>44668</c:v>
                </c:pt>
                <c:pt idx="47">
                  <c:v>44675</c:v>
                </c:pt>
                <c:pt idx="48">
                  <c:v>44682</c:v>
                </c:pt>
                <c:pt idx="49">
                  <c:v>44689</c:v>
                </c:pt>
                <c:pt idx="50">
                  <c:v>44696</c:v>
                </c:pt>
                <c:pt idx="51">
                  <c:v>44703</c:v>
                </c:pt>
                <c:pt idx="52">
                  <c:v>44710</c:v>
                </c:pt>
                <c:pt idx="53">
                  <c:v>44717</c:v>
                </c:pt>
                <c:pt idx="54">
                  <c:v>44724</c:v>
                </c:pt>
                <c:pt idx="55">
                  <c:v>44731</c:v>
                </c:pt>
                <c:pt idx="56">
                  <c:v>44738</c:v>
                </c:pt>
                <c:pt idx="57">
                  <c:v>44745</c:v>
                </c:pt>
                <c:pt idx="58">
                  <c:v>44752</c:v>
                </c:pt>
                <c:pt idx="59">
                  <c:v>44759</c:v>
                </c:pt>
                <c:pt idx="60">
                  <c:v>44766</c:v>
                </c:pt>
                <c:pt idx="61">
                  <c:v>44773</c:v>
                </c:pt>
                <c:pt idx="62">
                  <c:v>44780</c:v>
                </c:pt>
                <c:pt idx="63">
                  <c:v>44787</c:v>
                </c:pt>
                <c:pt idx="64">
                  <c:v>44794</c:v>
                </c:pt>
                <c:pt idx="65">
                  <c:v>44801</c:v>
                </c:pt>
                <c:pt idx="66">
                  <c:v>44808</c:v>
                </c:pt>
                <c:pt idx="67">
                  <c:v>44815</c:v>
                </c:pt>
                <c:pt idx="68">
                  <c:v>44822</c:v>
                </c:pt>
                <c:pt idx="69">
                  <c:v>44829</c:v>
                </c:pt>
                <c:pt idx="70">
                  <c:v>44836</c:v>
                </c:pt>
                <c:pt idx="71">
                  <c:v>44843</c:v>
                </c:pt>
                <c:pt idx="72">
                  <c:v>44850</c:v>
                </c:pt>
                <c:pt idx="73">
                  <c:v>44857</c:v>
                </c:pt>
                <c:pt idx="74">
                  <c:v>44864</c:v>
                </c:pt>
                <c:pt idx="75">
                  <c:v>44871</c:v>
                </c:pt>
                <c:pt idx="76">
                  <c:v>44878</c:v>
                </c:pt>
                <c:pt idx="77">
                  <c:v>44885</c:v>
                </c:pt>
                <c:pt idx="78">
                  <c:v>44892</c:v>
                </c:pt>
                <c:pt idx="79">
                  <c:v>44899</c:v>
                </c:pt>
                <c:pt idx="80">
                  <c:v>44906</c:v>
                </c:pt>
                <c:pt idx="81">
                  <c:v>44913</c:v>
                </c:pt>
                <c:pt idx="82">
                  <c:v>44920</c:v>
                </c:pt>
              </c:numCache>
            </c:numRef>
          </c:cat>
          <c:val>
            <c:numRef>
              <c:f>Sheet1!$C$2:$C$84</c:f>
              <c:numCache>
                <c:formatCode>0</c:formatCode>
                <c:ptCount val="83"/>
                <c:pt idx="0">
                  <c:v>57</c:v>
                </c:pt>
                <c:pt idx="1">
                  <c:v>57</c:v>
                </c:pt>
                <c:pt idx="2">
                  <c:v>57</c:v>
                </c:pt>
                <c:pt idx="3">
                  <c:v>58</c:v>
                </c:pt>
                <c:pt idx="4">
                  <c:v>58</c:v>
                </c:pt>
                <c:pt idx="5">
                  <c:v>59</c:v>
                </c:pt>
                <c:pt idx="6">
                  <c:v>60</c:v>
                </c:pt>
                <c:pt idx="7">
                  <c:v>60</c:v>
                </c:pt>
                <c:pt idx="8">
                  <c:v>61</c:v>
                </c:pt>
                <c:pt idx="9">
                  <c:v>62</c:v>
                </c:pt>
                <c:pt idx="10">
                  <c:v>62</c:v>
                </c:pt>
                <c:pt idx="11">
                  <c:v>63</c:v>
                </c:pt>
                <c:pt idx="12">
                  <c:v>64</c:v>
                </c:pt>
                <c:pt idx="13">
                  <c:v>65</c:v>
                </c:pt>
                <c:pt idx="14">
                  <c:v>66</c:v>
                </c:pt>
                <c:pt idx="15">
                  <c:v>67</c:v>
                </c:pt>
                <c:pt idx="16">
                  <c:v>68</c:v>
                </c:pt>
                <c:pt idx="17">
                  <c:v>69</c:v>
                </c:pt>
                <c:pt idx="18">
                  <c:v>72</c:v>
                </c:pt>
                <c:pt idx="19">
                  <c:v>73</c:v>
                </c:pt>
                <c:pt idx="20">
                  <c:v>74</c:v>
                </c:pt>
                <c:pt idx="21">
                  <c:v>75</c:v>
                </c:pt>
                <c:pt idx="22">
                  <c:v>75</c:v>
                </c:pt>
                <c:pt idx="23">
                  <c:v>76</c:v>
                </c:pt>
                <c:pt idx="24">
                  <c:v>77</c:v>
                </c:pt>
                <c:pt idx="25">
                  <c:v>78</c:v>
                </c:pt>
                <c:pt idx="26">
                  <c:v>79</c:v>
                </c:pt>
                <c:pt idx="27">
                  <c:v>80</c:v>
                </c:pt>
                <c:pt idx="28">
                  <c:v>81</c:v>
                </c:pt>
                <c:pt idx="29">
                  <c:v>82</c:v>
                </c:pt>
                <c:pt idx="30">
                  <c:v>82</c:v>
                </c:pt>
                <c:pt idx="31">
                  <c:v>83</c:v>
                </c:pt>
                <c:pt idx="32">
                  <c:v>83</c:v>
                </c:pt>
                <c:pt idx="33">
                  <c:v>84</c:v>
                </c:pt>
                <c:pt idx="34">
                  <c:v>84</c:v>
                </c:pt>
                <c:pt idx="35">
                  <c:v>85</c:v>
                </c:pt>
                <c:pt idx="36">
                  <c:v>86</c:v>
                </c:pt>
                <c:pt idx="37">
                  <c:v>86</c:v>
                </c:pt>
                <c:pt idx="38">
                  <c:v>87</c:v>
                </c:pt>
                <c:pt idx="39">
                  <c:v>87</c:v>
                </c:pt>
                <c:pt idx="40">
                  <c:v>88</c:v>
                </c:pt>
                <c:pt idx="41">
                  <c:v>88</c:v>
                </c:pt>
                <c:pt idx="42">
                  <c:v>88</c:v>
                </c:pt>
                <c:pt idx="43">
                  <c:v>88</c:v>
                </c:pt>
                <c:pt idx="44">
                  <c:v>89</c:v>
                </c:pt>
                <c:pt idx="45">
                  <c:v>89</c:v>
                </c:pt>
                <c:pt idx="46">
                  <c:v>89</c:v>
                </c:pt>
                <c:pt idx="47">
                  <c:v>89</c:v>
                </c:pt>
                <c:pt idx="48">
                  <c:v>89</c:v>
                </c:pt>
                <c:pt idx="49">
                  <c:v>89</c:v>
                </c:pt>
                <c:pt idx="50">
                  <c:v>89</c:v>
                </c:pt>
                <c:pt idx="51">
                  <c:v>89</c:v>
                </c:pt>
                <c:pt idx="52">
                  <c:v>89</c:v>
                </c:pt>
                <c:pt idx="53">
                  <c:v>89</c:v>
                </c:pt>
                <c:pt idx="54">
                  <c:v>89</c:v>
                </c:pt>
                <c:pt idx="55">
                  <c:v>89</c:v>
                </c:pt>
                <c:pt idx="56">
                  <c:v>89</c:v>
                </c:pt>
                <c:pt idx="57">
                  <c:v>89</c:v>
                </c:pt>
                <c:pt idx="58">
                  <c:v>89</c:v>
                </c:pt>
                <c:pt idx="59">
                  <c:v>89</c:v>
                </c:pt>
                <c:pt idx="60">
                  <c:v>89</c:v>
                </c:pt>
                <c:pt idx="61">
                  <c:v>89</c:v>
                </c:pt>
                <c:pt idx="62">
                  <c:v>89</c:v>
                </c:pt>
                <c:pt idx="63">
                  <c:v>89</c:v>
                </c:pt>
                <c:pt idx="64">
                  <c:v>89</c:v>
                </c:pt>
                <c:pt idx="65">
                  <c:v>89</c:v>
                </c:pt>
                <c:pt idx="66">
                  <c:v>89</c:v>
                </c:pt>
                <c:pt idx="67">
                  <c:v>89</c:v>
                </c:pt>
                <c:pt idx="68">
                  <c:v>89</c:v>
                </c:pt>
                <c:pt idx="69">
                  <c:v>89</c:v>
                </c:pt>
                <c:pt idx="70">
                  <c:v>89</c:v>
                </c:pt>
                <c:pt idx="71">
                  <c:v>89</c:v>
                </c:pt>
                <c:pt idx="72">
                  <c:v>89</c:v>
                </c:pt>
                <c:pt idx="73">
                  <c:v>89</c:v>
                </c:pt>
                <c:pt idx="74">
                  <c:v>89</c:v>
                </c:pt>
                <c:pt idx="75">
                  <c:v>89</c:v>
                </c:pt>
                <c:pt idx="76">
                  <c:v>89</c:v>
                </c:pt>
                <c:pt idx="77">
                  <c:v>89</c:v>
                </c:pt>
                <c:pt idx="78">
                  <c:v>89</c:v>
                </c:pt>
                <c:pt idx="79">
                  <c:v>89</c:v>
                </c:pt>
                <c:pt idx="80">
                  <c:v>88</c:v>
                </c:pt>
                <c:pt idx="81">
                  <c:v>88</c:v>
                </c:pt>
                <c:pt idx="82">
                  <c:v>88</c:v>
                </c:pt>
              </c:numCache>
            </c:numRef>
          </c:val>
          <c:smooth val="0"/>
          <c:extLst>
            <c:ext xmlns:c16="http://schemas.microsoft.com/office/drawing/2014/chart" uri="{C3380CC4-5D6E-409C-BE32-E72D297353CC}">
              <c16:uniqueId val="{00000001-8242-43B6-8B87-036262B4F211}"/>
            </c:ext>
          </c:extLst>
        </c:ser>
        <c:dLbls>
          <c:showLegendKey val="0"/>
          <c:showVal val="0"/>
          <c:showCatName val="0"/>
          <c:showSerName val="0"/>
          <c:showPercent val="0"/>
          <c:showBubbleSize val="0"/>
        </c:dLbls>
        <c:marker val="1"/>
        <c:smooth val="0"/>
        <c:axId val="123682176"/>
        <c:axId val="158010752"/>
      </c:lineChart>
      <c:dateAx>
        <c:axId val="123682176"/>
        <c:scaling>
          <c:orientation val="minMax"/>
          <c:max val="44926"/>
        </c:scaling>
        <c:delete val="0"/>
        <c:axPos val="b"/>
        <c:numFmt formatCode="m/d/yy;@" sourceLinked="0"/>
        <c:majorTickMark val="out"/>
        <c:minorTickMark val="none"/>
        <c:tickLblPos val="nextTo"/>
        <c:txPr>
          <a:bodyPr rot="-2700000"/>
          <a:lstStyle/>
          <a:p>
            <a:pPr>
              <a:defRPr sz="1400"/>
            </a:pPr>
            <a:endParaRPr lang="en-US"/>
          </a:p>
        </c:txPr>
        <c:crossAx val="158010752"/>
        <c:crosses val="autoZero"/>
        <c:auto val="1"/>
        <c:lblOffset val="100"/>
        <c:baseTimeUnit val="days"/>
        <c:majorUnit val="21"/>
        <c:majorTimeUnit val="days"/>
      </c:dateAx>
      <c:valAx>
        <c:axId val="158010752"/>
        <c:scaling>
          <c:orientation val="minMax"/>
          <c:max val="100"/>
          <c:min val="0"/>
        </c:scaling>
        <c:delete val="0"/>
        <c:axPos val="l"/>
        <c:majorGridlines/>
        <c:title>
          <c:tx>
            <c:rich>
              <a:bodyPr rot="-5400000" vert="horz"/>
              <a:lstStyle/>
              <a:p>
                <a:pPr>
                  <a:defRPr/>
                </a:pPr>
                <a:r>
                  <a:rPr lang="en-US"/>
                  <a:t>Percent</a:t>
                </a:r>
              </a:p>
            </c:rich>
          </c:tx>
          <c:layout>
            <c:manualLayout>
              <c:xMode val="edge"/>
              <c:yMode val="edge"/>
              <c:x val="4.6296296296296294E-3"/>
              <c:y val="0.42848467079912889"/>
            </c:manualLayout>
          </c:layout>
          <c:overlay val="0"/>
        </c:title>
        <c:numFmt formatCode="#,##0" sourceLinked="0"/>
        <c:majorTickMark val="out"/>
        <c:minorTickMark val="none"/>
        <c:tickLblPos val="nextTo"/>
        <c:crossAx val="123682176"/>
        <c:crosses val="autoZero"/>
        <c:crossBetween val="between"/>
        <c:majorUnit val="10"/>
      </c:valAx>
    </c:plotArea>
    <c:legend>
      <c:legendPos val="t"/>
      <c:layout>
        <c:manualLayout>
          <c:xMode val="edge"/>
          <c:yMode val="edge"/>
          <c:x val="8.7648058415774957E-2"/>
          <c:y val="0"/>
          <c:w val="0.84611262534490883"/>
          <c:h val="0.22878800306211725"/>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userShapes r:id="rId3"/>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855023330417035"/>
          <c:y val="4.3569553805774285E-2"/>
          <c:w val="0.83847647516282686"/>
          <c:h val="0.78107830271216094"/>
        </c:manualLayout>
      </c:layout>
      <c:lineChart>
        <c:grouping val="standard"/>
        <c:varyColors val="0"/>
        <c:ser>
          <c:idx val="3"/>
          <c:order val="0"/>
          <c:tx>
            <c:strRef>
              <c:f>Sheet1!$B$1</c:f>
              <c:strCache>
                <c:ptCount val="1"/>
                <c:pt idx="0">
                  <c:v>Number</c:v>
                </c:pt>
              </c:strCache>
            </c:strRef>
          </c:tx>
          <c:spPr>
            <a:ln w="25400">
              <a:solidFill>
                <a:sysClr val="windowText" lastClr="000000"/>
              </a:solidFill>
            </a:ln>
          </c:spPr>
          <c:marker>
            <c:symbol val="circle"/>
            <c:size val="5"/>
            <c:spPr>
              <a:solidFill>
                <a:sysClr val="windowText" lastClr="000000"/>
              </a:solidFill>
              <a:ln>
                <a:noFill/>
              </a:ln>
            </c:spPr>
          </c:marker>
          <c:cat>
            <c:numRef>
              <c:f>Sheet1!$A$2:$A$86</c:f>
              <c:numCache>
                <c:formatCode>mmm\-yy</c:formatCode>
                <c:ptCount val="85"/>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pt idx="36">
                  <c:v>43466</c:v>
                </c:pt>
                <c:pt idx="37">
                  <c:v>43497</c:v>
                </c:pt>
                <c:pt idx="38">
                  <c:v>43525</c:v>
                </c:pt>
                <c:pt idx="39">
                  <c:v>43556</c:v>
                </c:pt>
                <c:pt idx="40">
                  <c:v>43586</c:v>
                </c:pt>
                <c:pt idx="41">
                  <c:v>43617</c:v>
                </c:pt>
                <c:pt idx="42">
                  <c:v>43647</c:v>
                </c:pt>
                <c:pt idx="43">
                  <c:v>43678</c:v>
                </c:pt>
                <c:pt idx="44">
                  <c:v>43709</c:v>
                </c:pt>
                <c:pt idx="45">
                  <c:v>43739</c:v>
                </c:pt>
                <c:pt idx="46">
                  <c:v>43770</c:v>
                </c:pt>
                <c:pt idx="47">
                  <c:v>43800</c:v>
                </c:pt>
                <c:pt idx="48">
                  <c:v>43831</c:v>
                </c:pt>
                <c:pt idx="49">
                  <c:v>43862</c:v>
                </c:pt>
                <c:pt idx="50">
                  <c:v>43891</c:v>
                </c:pt>
                <c:pt idx="51">
                  <c:v>43922</c:v>
                </c:pt>
                <c:pt idx="52">
                  <c:v>43952</c:v>
                </c:pt>
                <c:pt idx="53">
                  <c:v>43983</c:v>
                </c:pt>
                <c:pt idx="54">
                  <c:v>44013</c:v>
                </c:pt>
                <c:pt idx="55">
                  <c:v>44044</c:v>
                </c:pt>
                <c:pt idx="56">
                  <c:v>44075</c:v>
                </c:pt>
                <c:pt idx="57">
                  <c:v>44105</c:v>
                </c:pt>
                <c:pt idx="58">
                  <c:v>44136</c:v>
                </c:pt>
                <c:pt idx="59">
                  <c:v>44166</c:v>
                </c:pt>
                <c:pt idx="60">
                  <c:v>44197</c:v>
                </c:pt>
                <c:pt idx="61">
                  <c:v>44228</c:v>
                </c:pt>
                <c:pt idx="62">
                  <c:v>44256</c:v>
                </c:pt>
                <c:pt idx="63">
                  <c:v>44287</c:v>
                </c:pt>
                <c:pt idx="64">
                  <c:v>44317</c:v>
                </c:pt>
                <c:pt idx="65">
                  <c:v>44348</c:v>
                </c:pt>
                <c:pt idx="66">
                  <c:v>44378</c:v>
                </c:pt>
                <c:pt idx="67">
                  <c:v>44409</c:v>
                </c:pt>
                <c:pt idx="68">
                  <c:v>44440</c:v>
                </c:pt>
                <c:pt idx="69">
                  <c:v>44470</c:v>
                </c:pt>
                <c:pt idx="70">
                  <c:v>44501</c:v>
                </c:pt>
                <c:pt idx="71">
                  <c:v>44531</c:v>
                </c:pt>
                <c:pt idx="72">
                  <c:v>44562</c:v>
                </c:pt>
                <c:pt idx="73">
                  <c:v>44593</c:v>
                </c:pt>
                <c:pt idx="74">
                  <c:v>44621</c:v>
                </c:pt>
                <c:pt idx="75">
                  <c:v>44652</c:v>
                </c:pt>
                <c:pt idx="76">
                  <c:v>44682</c:v>
                </c:pt>
                <c:pt idx="77">
                  <c:v>44713</c:v>
                </c:pt>
                <c:pt idx="78">
                  <c:v>44743</c:v>
                </c:pt>
                <c:pt idx="79">
                  <c:v>44774</c:v>
                </c:pt>
                <c:pt idx="80">
                  <c:v>44805</c:v>
                </c:pt>
                <c:pt idx="81">
                  <c:v>44835</c:v>
                </c:pt>
                <c:pt idx="82">
                  <c:v>44866</c:v>
                </c:pt>
                <c:pt idx="83">
                  <c:v>44896</c:v>
                </c:pt>
                <c:pt idx="84">
                  <c:v>44927</c:v>
                </c:pt>
              </c:numCache>
            </c:numRef>
          </c:cat>
          <c:val>
            <c:numRef>
              <c:f>Sheet1!$B$2:$B$86</c:f>
              <c:numCache>
                <c:formatCode>#0.0</c:formatCode>
                <c:ptCount val="85"/>
                <c:pt idx="0">
                  <c:v>3302.9</c:v>
                </c:pt>
                <c:pt idx="1">
                  <c:v>3303.7</c:v>
                </c:pt>
                <c:pt idx="2">
                  <c:v>3308.9</c:v>
                </c:pt>
                <c:pt idx="3">
                  <c:v>3308.7</c:v>
                </c:pt>
                <c:pt idx="4">
                  <c:v>3312.8</c:v>
                </c:pt>
                <c:pt idx="5">
                  <c:v>3319.8</c:v>
                </c:pt>
                <c:pt idx="6">
                  <c:v>3328.4</c:v>
                </c:pt>
                <c:pt idx="7">
                  <c:v>3321.7</c:v>
                </c:pt>
                <c:pt idx="8">
                  <c:v>3326.4</c:v>
                </c:pt>
                <c:pt idx="9">
                  <c:v>3327</c:v>
                </c:pt>
                <c:pt idx="10">
                  <c:v>3328.6</c:v>
                </c:pt>
                <c:pt idx="11">
                  <c:v>3338.1</c:v>
                </c:pt>
                <c:pt idx="12">
                  <c:v>3338</c:v>
                </c:pt>
                <c:pt idx="13">
                  <c:v>3342.1</c:v>
                </c:pt>
                <c:pt idx="14">
                  <c:v>3342.3</c:v>
                </c:pt>
                <c:pt idx="15">
                  <c:v>3346.5</c:v>
                </c:pt>
                <c:pt idx="16">
                  <c:v>3349.1</c:v>
                </c:pt>
                <c:pt idx="17">
                  <c:v>3349.6</c:v>
                </c:pt>
                <c:pt idx="18">
                  <c:v>3351.1</c:v>
                </c:pt>
                <c:pt idx="19">
                  <c:v>3356.4</c:v>
                </c:pt>
                <c:pt idx="20">
                  <c:v>3346.4</c:v>
                </c:pt>
                <c:pt idx="21">
                  <c:v>3344.8</c:v>
                </c:pt>
                <c:pt idx="22">
                  <c:v>3351.6</c:v>
                </c:pt>
                <c:pt idx="23">
                  <c:v>3351.3</c:v>
                </c:pt>
                <c:pt idx="24">
                  <c:v>3356.7</c:v>
                </c:pt>
                <c:pt idx="25">
                  <c:v>3356.7</c:v>
                </c:pt>
                <c:pt idx="26">
                  <c:v>3353.3</c:v>
                </c:pt>
                <c:pt idx="27">
                  <c:v>3353.3</c:v>
                </c:pt>
                <c:pt idx="28">
                  <c:v>3357.4</c:v>
                </c:pt>
                <c:pt idx="29">
                  <c:v>3353.7</c:v>
                </c:pt>
                <c:pt idx="30">
                  <c:v>3351.1</c:v>
                </c:pt>
                <c:pt idx="31">
                  <c:v>3354</c:v>
                </c:pt>
                <c:pt idx="32">
                  <c:v>3356.1</c:v>
                </c:pt>
                <c:pt idx="33">
                  <c:v>3360.1</c:v>
                </c:pt>
                <c:pt idx="34">
                  <c:v>3357.2</c:v>
                </c:pt>
                <c:pt idx="35">
                  <c:v>3364.9</c:v>
                </c:pt>
                <c:pt idx="36">
                  <c:v>3361.9</c:v>
                </c:pt>
                <c:pt idx="37">
                  <c:v>3365.1</c:v>
                </c:pt>
                <c:pt idx="38">
                  <c:v>3373.7</c:v>
                </c:pt>
                <c:pt idx="39">
                  <c:v>3375.3</c:v>
                </c:pt>
                <c:pt idx="40">
                  <c:v>3373.9</c:v>
                </c:pt>
                <c:pt idx="41">
                  <c:v>3374.2</c:v>
                </c:pt>
                <c:pt idx="42">
                  <c:v>3378.9</c:v>
                </c:pt>
                <c:pt idx="43">
                  <c:v>3377.1</c:v>
                </c:pt>
                <c:pt idx="44">
                  <c:v>3378.5</c:v>
                </c:pt>
                <c:pt idx="45">
                  <c:v>3377.7</c:v>
                </c:pt>
                <c:pt idx="46">
                  <c:v>3379</c:v>
                </c:pt>
                <c:pt idx="47">
                  <c:v>3374.2</c:v>
                </c:pt>
                <c:pt idx="48">
                  <c:v>3376.8</c:v>
                </c:pt>
                <c:pt idx="49">
                  <c:v>3378.4</c:v>
                </c:pt>
                <c:pt idx="50">
                  <c:v>3372</c:v>
                </c:pt>
                <c:pt idx="51">
                  <c:v>3243</c:v>
                </c:pt>
                <c:pt idx="52">
                  <c:v>3198.4</c:v>
                </c:pt>
                <c:pt idx="53">
                  <c:v>3180</c:v>
                </c:pt>
                <c:pt idx="54">
                  <c:v>3160.5</c:v>
                </c:pt>
                <c:pt idx="55">
                  <c:v>3146.3</c:v>
                </c:pt>
                <c:pt idx="56">
                  <c:v>3142.9</c:v>
                </c:pt>
                <c:pt idx="57">
                  <c:v>3134</c:v>
                </c:pt>
                <c:pt idx="58">
                  <c:v>3124.5</c:v>
                </c:pt>
                <c:pt idx="59">
                  <c:v>3114.4</c:v>
                </c:pt>
                <c:pt idx="60">
                  <c:v>3086.1</c:v>
                </c:pt>
                <c:pt idx="61">
                  <c:v>3080.4</c:v>
                </c:pt>
                <c:pt idx="62">
                  <c:v>3075.7</c:v>
                </c:pt>
                <c:pt idx="63">
                  <c:v>3055.1</c:v>
                </c:pt>
                <c:pt idx="64">
                  <c:v>3042.2</c:v>
                </c:pt>
                <c:pt idx="65">
                  <c:v>3030.1</c:v>
                </c:pt>
                <c:pt idx="66">
                  <c:v>3019.6</c:v>
                </c:pt>
                <c:pt idx="67">
                  <c:v>3012.1</c:v>
                </c:pt>
                <c:pt idx="68">
                  <c:v>2971.1</c:v>
                </c:pt>
                <c:pt idx="69">
                  <c:v>2965.8</c:v>
                </c:pt>
                <c:pt idx="70">
                  <c:v>2966.2</c:v>
                </c:pt>
                <c:pt idx="71">
                  <c:v>2967.9</c:v>
                </c:pt>
                <c:pt idx="72">
                  <c:v>2961.2</c:v>
                </c:pt>
                <c:pt idx="73">
                  <c:v>2972</c:v>
                </c:pt>
                <c:pt idx="74">
                  <c:v>2973.6</c:v>
                </c:pt>
                <c:pt idx="75">
                  <c:v>2978.7</c:v>
                </c:pt>
                <c:pt idx="76">
                  <c:v>2990.9</c:v>
                </c:pt>
                <c:pt idx="77">
                  <c:v>3002</c:v>
                </c:pt>
                <c:pt idx="78">
                  <c:v>3015.2</c:v>
                </c:pt>
                <c:pt idx="79">
                  <c:v>3030.9</c:v>
                </c:pt>
                <c:pt idx="80">
                  <c:v>3040.6</c:v>
                </c:pt>
                <c:pt idx="81">
                  <c:v>3050.5</c:v>
                </c:pt>
                <c:pt idx="82">
                  <c:v>3063.7</c:v>
                </c:pt>
                <c:pt idx="83">
                  <c:v>3073.2</c:v>
                </c:pt>
                <c:pt idx="84">
                  <c:v>3092.2</c:v>
                </c:pt>
              </c:numCache>
            </c:numRef>
          </c:val>
          <c:smooth val="0"/>
          <c:extLst>
            <c:ext xmlns:c16="http://schemas.microsoft.com/office/drawing/2014/chart" uri="{C3380CC4-5D6E-409C-BE32-E72D297353CC}">
              <c16:uniqueId val="{00000000-5B6C-4B62-AF21-F08A72CE1887}"/>
            </c:ext>
          </c:extLst>
        </c:ser>
        <c:dLbls>
          <c:showLegendKey val="0"/>
          <c:showVal val="0"/>
          <c:showCatName val="0"/>
          <c:showSerName val="0"/>
          <c:showPercent val="0"/>
          <c:showBubbleSize val="0"/>
        </c:dLbls>
        <c:marker val="1"/>
        <c:smooth val="0"/>
        <c:axId val="123682176"/>
        <c:axId val="158010752"/>
      </c:lineChart>
      <c:dateAx>
        <c:axId val="123682176"/>
        <c:scaling>
          <c:orientation val="minMax"/>
        </c:scaling>
        <c:delete val="0"/>
        <c:axPos val="b"/>
        <c:numFmt formatCode="mmm\-yy" sourceLinked="1"/>
        <c:majorTickMark val="out"/>
        <c:minorTickMark val="none"/>
        <c:tickLblPos val="nextTo"/>
        <c:txPr>
          <a:bodyPr rot="-2700000"/>
          <a:lstStyle/>
          <a:p>
            <a:pPr>
              <a:defRPr sz="1400"/>
            </a:pPr>
            <a:endParaRPr lang="en-US"/>
          </a:p>
        </c:txPr>
        <c:crossAx val="158010752"/>
        <c:crosses val="autoZero"/>
        <c:auto val="1"/>
        <c:lblOffset val="100"/>
        <c:baseTimeUnit val="months"/>
        <c:majorUnit val="3"/>
        <c:majorTimeUnit val="months"/>
      </c:dateAx>
      <c:valAx>
        <c:axId val="158010752"/>
        <c:scaling>
          <c:orientation val="minMax"/>
          <c:max val="5000"/>
          <c:min val="0"/>
        </c:scaling>
        <c:delete val="0"/>
        <c:axPos val="l"/>
        <c:majorGridlines/>
        <c:title>
          <c:tx>
            <c:rich>
              <a:bodyPr rot="-5400000" vert="horz"/>
              <a:lstStyle/>
              <a:p>
                <a:pPr>
                  <a:defRPr/>
                </a:pPr>
                <a:r>
                  <a:rPr lang="en-US" dirty="0"/>
                  <a:t>Number of Workers (Thousands)</a:t>
                </a:r>
              </a:p>
            </c:rich>
          </c:tx>
          <c:layout>
            <c:manualLayout>
              <c:xMode val="edge"/>
              <c:yMode val="edge"/>
              <c:x val="3.9896228249246624E-3"/>
              <c:y val="4.2491251093613291E-2"/>
            </c:manualLayout>
          </c:layout>
          <c:overlay val="0"/>
        </c:title>
        <c:numFmt formatCode="#,##0" sourceLinked="0"/>
        <c:majorTickMark val="out"/>
        <c:minorTickMark val="none"/>
        <c:tickLblPos val="nextTo"/>
        <c:crossAx val="123682176"/>
        <c:crosses val="autoZero"/>
        <c:crossBetween val="between"/>
        <c:majorUnit val="500"/>
      </c:valAx>
    </c:plotArea>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076030426752211"/>
          <c:y val="0.14711614173228346"/>
          <c:w val="0.86745139496451829"/>
          <c:h val="0.63501567512394297"/>
        </c:manualLayout>
      </c:layout>
      <c:lineChart>
        <c:grouping val="standard"/>
        <c:varyColors val="0"/>
        <c:ser>
          <c:idx val="3"/>
          <c:order val="0"/>
          <c:tx>
            <c:strRef>
              <c:f>Sheet1!$B$1</c:f>
              <c:strCache>
                <c:ptCount val="1"/>
                <c:pt idx="0">
                  <c:v>Shortage of Nursing Staff</c:v>
                </c:pt>
              </c:strCache>
            </c:strRef>
          </c:tx>
          <c:spPr>
            <a:ln w="25400">
              <a:solidFill>
                <a:sysClr val="windowText" lastClr="000000"/>
              </a:solidFill>
            </a:ln>
          </c:spPr>
          <c:marker>
            <c:symbol val="circle"/>
            <c:size val="7"/>
            <c:spPr>
              <a:solidFill>
                <a:sysClr val="windowText" lastClr="000000"/>
              </a:solidFill>
              <a:ln>
                <a:noFill/>
              </a:ln>
            </c:spPr>
          </c:marker>
          <c:cat>
            <c:numRef>
              <c:f>Sheet1!$A$2:$A$37</c:f>
              <c:numCache>
                <c:formatCode>[$-409]mmm\-yy;@</c:formatCode>
                <c:ptCount val="36"/>
                <c:pt idx="0">
                  <c:v>43971</c:v>
                </c:pt>
                <c:pt idx="1">
                  <c:v>44002</c:v>
                </c:pt>
                <c:pt idx="2">
                  <c:v>44032</c:v>
                </c:pt>
                <c:pt idx="3">
                  <c:v>44063</c:v>
                </c:pt>
                <c:pt idx="4">
                  <c:v>44094</c:v>
                </c:pt>
                <c:pt idx="5">
                  <c:v>44124</c:v>
                </c:pt>
                <c:pt idx="6">
                  <c:v>44155</c:v>
                </c:pt>
                <c:pt idx="7">
                  <c:v>44185</c:v>
                </c:pt>
                <c:pt idx="8">
                  <c:v>44217</c:v>
                </c:pt>
                <c:pt idx="9">
                  <c:v>44248</c:v>
                </c:pt>
                <c:pt idx="10">
                  <c:v>44276</c:v>
                </c:pt>
                <c:pt idx="11">
                  <c:v>44307</c:v>
                </c:pt>
                <c:pt idx="12">
                  <c:v>44337</c:v>
                </c:pt>
                <c:pt idx="13">
                  <c:v>44368</c:v>
                </c:pt>
                <c:pt idx="14">
                  <c:v>44398</c:v>
                </c:pt>
                <c:pt idx="15">
                  <c:v>44429</c:v>
                </c:pt>
                <c:pt idx="16">
                  <c:v>44460</c:v>
                </c:pt>
                <c:pt idx="17">
                  <c:v>44490</c:v>
                </c:pt>
                <c:pt idx="18">
                  <c:v>44521</c:v>
                </c:pt>
                <c:pt idx="19">
                  <c:v>44551</c:v>
                </c:pt>
                <c:pt idx="20">
                  <c:v>44583</c:v>
                </c:pt>
                <c:pt idx="21">
                  <c:v>44614</c:v>
                </c:pt>
                <c:pt idx="22">
                  <c:v>44642</c:v>
                </c:pt>
                <c:pt idx="23">
                  <c:v>44673</c:v>
                </c:pt>
                <c:pt idx="24">
                  <c:v>44703</c:v>
                </c:pt>
                <c:pt idx="25">
                  <c:v>44734</c:v>
                </c:pt>
                <c:pt idx="26">
                  <c:v>44764</c:v>
                </c:pt>
                <c:pt idx="27">
                  <c:v>44795</c:v>
                </c:pt>
                <c:pt idx="28">
                  <c:v>44826</c:v>
                </c:pt>
                <c:pt idx="29">
                  <c:v>44856</c:v>
                </c:pt>
                <c:pt idx="30">
                  <c:v>44887</c:v>
                </c:pt>
                <c:pt idx="31">
                  <c:v>44917</c:v>
                </c:pt>
                <c:pt idx="32">
                  <c:v>44949</c:v>
                </c:pt>
                <c:pt idx="33">
                  <c:v>44980</c:v>
                </c:pt>
                <c:pt idx="34">
                  <c:v>45008</c:v>
                </c:pt>
                <c:pt idx="35">
                  <c:v>45039</c:v>
                </c:pt>
              </c:numCache>
            </c:numRef>
          </c:cat>
          <c:val>
            <c:numRef>
              <c:f>Sheet1!$B$2:$B$37</c:f>
              <c:numCache>
                <c:formatCode>0.0%</c:formatCode>
                <c:ptCount val="36"/>
                <c:pt idx="0">
                  <c:v>0.14399999999999999</c:v>
                </c:pt>
                <c:pt idx="1">
                  <c:v>0.14299999999999999</c:v>
                </c:pt>
                <c:pt idx="2">
                  <c:v>0.152</c:v>
                </c:pt>
                <c:pt idx="3">
                  <c:v>0.155</c:v>
                </c:pt>
                <c:pt idx="4">
                  <c:v>0.159</c:v>
                </c:pt>
                <c:pt idx="5">
                  <c:v>0.16200000000000001</c:v>
                </c:pt>
                <c:pt idx="6">
                  <c:v>0.17799999999999999</c:v>
                </c:pt>
                <c:pt idx="7">
                  <c:v>0.187</c:v>
                </c:pt>
                <c:pt idx="8">
                  <c:v>0.17599999999999999</c:v>
                </c:pt>
                <c:pt idx="9">
                  <c:v>0.156</c:v>
                </c:pt>
                <c:pt idx="10">
                  <c:v>0.14699999999999999</c:v>
                </c:pt>
                <c:pt idx="11">
                  <c:v>0.15</c:v>
                </c:pt>
                <c:pt idx="12">
                  <c:v>0.157</c:v>
                </c:pt>
                <c:pt idx="13">
                  <c:v>0.161</c:v>
                </c:pt>
                <c:pt idx="14">
                  <c:v>0.16600000000000001</c:v>
                </c:pt>
                <c:pt idx="15">
                  <c:v>0.184</c:v>
                </c:pt>
                <c:pt idx="16">
                  <c:v>0.20399999999999999</c:v>
                </c:pt>
                <c:pt idx="17">
                  <c:v>0.214</c:v>
                </c:pt>
                <c:pt idx="18">
                  <c:v>0.218</c:v>
                </c:pt>
                <c:pt idx="19">
                  <c:v>0.222</c:v>
                </c:pt>
                <c:pt idx="20">
                  <c:v>0.27100000000000002</c:v>
                </c:pt>
                <c:pt idx="21">
                  <c:v>0.25700000000000001</c:v>
                </c:pt>
                <c:pt idx="22">
                  <c:v>0.24099999999999999</c:v>
                </c:pt>
                <c:pt idx="23">
                  <c:v>0.23499999999999999</c:v>
                </c:pt>
                <c:pt idx="24">
                  <c:v>0.23200000000000001</c:v>
                </c:pt>
                <c:pt idx="25">
                  <c:v>0.20399999999999999</c:v>
                </c:pt>
                <c:pt idx="26">
                  <c:v>0.20599999999999999</c:v>
                </c:pt>
                <c:pt idx="27">
                  <c:v>0.20599999999999999</c:v>
                </c:pt>
                <c:pt idx="28">
                  <c:v>0.20300000000000001</c:v>
                </c:pt>
                <c:pt idx="29">
                  <c:v>0.19800000000000001</c:v>
                </c:pt>
                <c:pt idx="30">
                  <c:v>0.19500000000000001</c:v>
                </c:pt>
                <c:pt idx="31">
                  <c:v>0.19400000000000001</c:v>
                </c:pt>
                <c:pt idx="32">
                  <c:v>0.192</c:v>
                </c:pt>
                <c:pt idx="33">
                  <c:v>0.187</c:v>
                </c:pt>
                <c:pt idx="34">
                  <c:v>0.184</c:v>
                </c:pt>
                <c:pt idx="35">
                  <c:v>0.17899999999999999</c:v>
                </c:pt>
              </c:numCache>
            </c:numRef>
          </c:val>
          <c:smooth val="0"/>
          <c:extLst>
            <c:ext xmlns:c16="http://schemas.microsoft.com/office/drawing/2014/chart" uri="{C3380CC4-5D6E-409C-BE32-E72D297353CC}">
              <c16:uniqueId val="{00000000-AD44-4164-8855-E5534C75792D}"/>
            </c:ext>
          </c:extLst>
        </c:ser>
        <c:ser>
          <c:idx val="0"/>
          <c:order val="1"/>
          <c:tx>
            <c:strRef>
              <c:f>Sheet1!$C$1</c:f>
              <c:strCache>
                <c:ptCount val="1"/>
                <c:pt idx="0">
                  <c:v>Shortage of Clinical Staff</c:v>
                </c:pt>
              </c:strCache>
            </c:strRef>
          </c:tx>
          <c:spPr>
            <a:ln>
              <a:solidFill>
                <a:srgbClr val="005EB8"/>
              </a:solidFill>
            </a:ln>
          </c:spPr>
          <c:marker>
            <c:symbol val="square"/>
            <c:size val="7"/>
            <c:spPr>
              <a:solidFill>
                <a:srgbClr val="005EB8"/>
              </a:solidFill>
              <a:ln>
                <a:noFill/>
              </a:ln>
            </c:spPr>
          </c:marker>
          <c:cat>
            <c:numRef>
              <c:f>Sheet1!$A$2:$A$37</c:f>
              <c:numCache>
                <c:formatCode>[$-409]mmm\-yy;@</c:formatCode>
                <c:ptCount val="36"/>
                <c:pt idx="0">
                  <c:v>43971</c:v>
                </c:pt>
                <c:pt idx="1">
                  <c:v>44002</c:v>
                </c:pt>
                <c:pt idx="2">
                  <c:v>44032</c:v>
                </c:pt>
                <c:pt idx="3">
                  <c:v>44063</c:v>
                </c:pt>
                <c:pt idx="4">
                  <c:v>44094</c:v>
                </c:pt>
                <c:pt idx="5">
                  <c:v>44124</c:v>
                </c:pt>
                <c:pt idx="6">
                  <c:v>44155</c:v>
                </c:pt>
                <c:pt idx="7">
                  <c:v>44185</c:v>
                </c:pt>
                <c:pt idx="8">
                  <c:v>44217</c:v>
                </c:pt>
                <c:pt idx="9">
                  <c:v>44248</c:v>
                </c:pt>
                <c:pt idx="10">
                  <c:v>44276</c:v>
                </c:pt>
                <c:pt idx="11">
                  <c:v>44307</c:v>
                </c:pt>
                <c:pt idx="12">
                  <c:v>44337</c:v>
                </c:pt>
                <c:pt idx="13">
                  <c:v>44368</c:v>
                </c:pt>
                <c:pt idx="14">
                  <c:v>44398</c:v>
                </c:pt>
                <c:pt idx="15">
                  <c:v>44429</c:v>
                </c:pt>
                <c:pt idx="16">
                  <c:v>44460</c:v>
                </c:pt>
                <c:pt idx="17">
                  <c:v>44490</c:v>
                </c:pt>
                <c:pt idx="18">
                  <c:v>44521</c:v>
                </c:pt>
                <c:pt idx="19">
                  <c:v>44551</c:v>
                </c:pt>
                <c:pt idx="20">
                  <c:v>44583</c:v>
                </c:pt>
                <c:pt idx="21">
                  <c:v>44614</c:v>
                </c:pt>
                <c:pt idx="22">
                  <c:v>44642</c:v>
                </c:pt>
                <c:pt idx="23">
                  <c:v>44673</c:v>
                </c:pt>
                <c:pt idx="24">
                  <c:v>44703</c:v>
                </c:pt>
                <c:pt idx="25">
                  <c:v>44734</c:v>
                </c:pt>
                <c:pt idx="26">
                  <c:v>44764</c:v>
                </c:pt>
                <c:pt idx="27">
                  <c:v>44795</c:v>
                </c:pt>
                <c:pt idx="28">
                  <c:v>44826</c:v>
                </c:pt>
                <c:pt idx="29">
                  <c:v>44856</c:v>
                </c:pt>
                <c:pt idx="30">
                  <c:v>44887</c:v>
                </c:pt>
                <c:pt idx="31">
                  <c:v>44917</c:v>
                </c:pt>
                <c:pt idx="32">
                  <c:v>44949</c:v>
                </c:pt>
                <c:pt idx="33">
                  <c:v>44980</c:v>
                </c:pt>
                <c:pt idx="34">
                  <c:v>45008</c:v>
                </c:pt>
                <c:pt idx="35">
                  <c:v>45039</c:v>
                </c:pt>
              </c:numCache>
            </c:numRef>
          </c:cat>
          <c:val>
            <c:numRef>
              <c:f>Sheet1!$C$2:$C$37</c:f>
              <c:numCache>
                <c:formatCode>0.0%</c:formatCode>
                <c:ptCount val="36"/>
                <c:pt idx="0">
                  <c:v>2.1999999999999999E-2</c:v>
                </c:pt>
                <c:pt idx="1">
                  <c:v>2.4E-2</c:v>
                </c:pt>
                <c:pt idx="2">
                  <c:v>2.4E-2</c:v>
                </c:pt>
                <c:pt idx="3">
                  <c:v>0.02</c:v>
                </c:pt>
                <c:pt idx="4">
                  <c:v>2.4E-2</c:v>
                </c:pt>
                <c:pt idx="5">
                  <c:v>2.4E-2</c:v>
                </c:pt>
                <c:pt idx="6">
                  <c:v>2.5999999999999999E-2</c:v>
                </c:pt>
                <c:pt idx="7">
                  <c:v>2.7E-2</c:v>
                </c:pt>
                <c:pt idx="8">
                  <c:v>2.5999999999999999E-2</c:v>
                </c:pt>
                <c:pt idx="9">
                  <c:v>2.4E-2</c:v>
                </c:pt>
                <c:pt idx="10">
                  <c:v>1.9E-2</c:v>
                </c:pt>
                <c:pt idx="11">
                  <c:v>1.6E-2</c:v>
                </c:pt>
                <c:pt idx="12">
                  <c:v>1.6E-2</c:v>
                </c:pt>
                <c:pt idx="13">
                  <c:v>1.6E-2</c:v>
                </c:pt>
                <c:pt idx="14">
                  <c:v>1.6E-2</c:v>
                </c:pt>
                <c:pt idx="15">
                  <c:v>1.9E-2</c:v>
                </c:pt>
                <c:pt idx="16">
                  <c:v>2.1999999999999999E-2</c:v>
                </c:pt>
                <c:pt idx="17">
                  <c:v>2.4E-2</c:v>
                </c:pt>
                <c:pt idx="18">
                  <c:v>2.5000000000000001E-2</c:v>
                </c:pt>
                <c:pt idx="19">
                  <c:v>2.5000000000000001E-2</c:v>
                </c:pt>
                <c:pt idx="20">
                  <c:v>3.5999999999999997E-2</c:v>
                </c:pt>
                <c:pt idx="21">
                  <c:v>3.4000000000000002E-2</c:v>
                </c:pt>
                <c:pt idx="22">
                  <c:v>3.1E-2</c:v>
                </c:pt>
                <c:pt idx="23">
                  <c:v>0.03</c:v>
                </c:pt>
                <c:pt idx="24">
                  <c:v>3.1E-2</c:v>
                </c:pt>
                <c:pt idx="25">
                  <c:v>1.7000000000000001E-2</c:v>
                </c:pt>
                <c:pt idx="26">
                  <c:v>1.7999999999999999E-2</c:v>
                </c:pt>
                <c:pt idx="27">
                  <c:v>1.7999999999999999E-2</c:v>
                </c:pt>
                <c:pt idx="28">
                  <c:v>1.7999999999999999E-2</c:v>
                </c:pt>
                <c:pt idx="29">
                  <c:v>1.7999999999999999E-2</c:v>
                </c:pt>
                <c:pt idx="30">
                  <c:v>1.7999999999999999E-2</c:v>
                </c:pt>
                <c:pt idx="31">
                  <c:v>1.7999999999999999E-2</c:v>
                </c:pt>
                <c:pt idx="32">
                  <c:v>1.7999999999999999E-2</c:v>
                </c:pt>
                <c:pt idx="33">
                  <c:v>1.7999999999999999E-2</c:v>
                </c:pt>
                <c:pt idx="34">
                  <c:v>1.7999999999999999E-2</c:v>
                </c:pt>
                <c:pt idx="35">
                  <c:v>1.7000000000000001E-2</c:v>
                </c:pt>
              </c:numCache>
            </c:numRef>
          </c:val>
          <c:smooth val="0"/>
          <c:extLst>
            <c:ext xmlns:c16="http://schemas.microsoft.com/office/drawing/2014/chart" uri="{C3380CC4-5D6E-409C-BE32-E72D297353CC}">
              <c16:uniqueId val="{00000001-AD44-4164-8855-E5534C75792D}"/>
            </c:ext>
          </c:extLst>
        </c:ser>
        <c:ser>
          <c:idx val="1"/>
          <c:order val="2"/>
          <c:tx>
            <c:strRef>
              <c:f>Sheet1!$D$1</c:f>
              <c:strCache>
                <c:ptCount val="1"/>
                <c:pt idx="0">
                  <c:v>Shortage of Aides</c:v>
                </c:pt>
              </c:strCache>
            </c:strRef>
          </c:tx>
          <c:spPr>
            <a:ln>
              <a:solidFill>
                <a:srgbClr val="671E75"/>
              </a:solidFill>
            </a:ln>
          </c:spPr>
          <c:marker>
            <c:symbol val="triangle"/>
            <c:size val="8"/>
            <c:spPr>
              <a:solidFill>
                <a:srgbClr val="671E75"/>
              </a:solidFill>
              <a:ln>
                <a:noFill/>
              </a:ln>
            </c:spPr>
          </c:marker>
          <c:cat>
            <c:numRef>
              <c:f>Sheet1!$A$2:$A$37</c:f>
              <c:numCache>
                <c:formatCode>[$-409]mmm\-yy;@</c:formatCode>
                <c:ptCount val="36"/>
                <c:pt idx="0">
                  <c:v>43971</c:v>
                </c:pt>
                <c:pt idx="1">
                  <c:v>44002</c:v>
                </c:pt>
                <c:pt idx="2">
                  <c:v>44032</c:v>
                </c:pt>
                <c:pt idx="3">
                  <c:v>44063</c:v>
                </c:pt>
                <c:pt idx="4">
                  <c:v>44094</c:v>
                </c:pt>
                <c:pt idx="5">
                  <c:v>44124</c:v>
                </c:pt>
                <c:pt idx="6">
                  <c:v>44155</c:v>
                </c:pt>
                <c:pt idx="7">
                  <c:v>44185</c:v>
                </c:pt>
                <c:pt idx="8">
                  <c:v>44217</c:v>
                </c:pt>
                <c:pt idx="9">
                  <c:v>44248</c:v>
                </c:pt>
                <c:pt idx="10">
                  <c:v>44276</c:v>
                </c:pt>
                <c:pt idx="11">
                  <c:v>44307</c:v>
                </c:pt>
                <c:pt idx="12">
                  <c:v>44337</c:v>
                </c:pt>
                <c:pt idx="13">
                  <c:v>44368</c:v>
                </c:pt>
                <c:pt idx="14">
                  <c:v>44398</c:v>
                </c:pt>
                <c:pt idx="15">
                  <c:v>44429</c:v>
                </c:pt>
                <c:pt idx="16">
                  <c:v>44460</c:v>
                </c:pt>
                <c:pt idx="17">
                  <c:v>44490</c:v>
                </c:pt>
                <c:pt idx="18">
                  <c:v>44521</c:v>
                </c:pt>
                <c:pt idx="19">
                  <c:v>44551</c:v>
                </c:pt>
                <c:pt idx="20">
                  <c:v>44583</c:v>
                </c:pt>
                <c:pt idx="21">
                  <c:v>44614</c:v>
                </c:pt>
                <c:pt idx="22">
                  <c:v>44642</c:v>
                </c:pt>
                <c:pt idx="23">
                  <c:v>44673</c:v>
                </c:pt>
                <c:pt idx="24">
                  <c:v>44703</c:v>
                </c:pt>
                <c:pt idx="25">
                  <c:v>44734</c:v>
                </c:pt>
                <c:pt idx="26">
                  <c:v>44764</c:v>
                </c:pt>
                <c:pt idx="27">
                  <c:v>44795</c:v>
                </c:pt>
                <c:pt idx="28">
                  <c:v>44826</c:v>
                </c:pt>
                <c:pt idx="29">
                  <c:v>44856</c:v>
                </c:pt>
                <c:pt idx="30">
                  <c:v>44887</c:v>
                </c:pt>
                <c:pt idx="31">
                  <c:v>44917</c:v>
                </c:pt>
                <c:pt idx="32">
                  <c:v>44949</c:v>
                </c:pt>
                <c:pt idx="33">
                  <c:v>44980</c:v>
                </c:pt>
                <c:pt idx="34">
                  <c:v>45008</c:v>
                </c:pt>
                <c:pt idx="35">
                  <c:v>45039</c:v>
                </c:pt>
              </c:numCache>
            </c:numRef>
          </c:cat>
          <c:val>
            <c:numRef>
              <c:f>Sheet1!$D$2:$D$37</c:f>
              <c:numCache>
                <c:formatCode>0.0%</c:formatCode>
                <c:ptCount val="36"/>
                <c:pt idx="0">
                  <c:v>0.16800000000000001</c:v>
                </c:pt>
                <c:pt idx="1">
                  <c:v>0.16700000000000001</c:v>
                </c:pt>
                <c:pt idx="2">
                  <c:v>0.17599999999999999</c:v>
                </c:pt>
                <c:pt idx="3">
                  <c:v>0.188</c:v>
                </c:pt>
                <c:pt idx="4">
                  <c:v>0.193</c:v>
                </c:pt>
                <c:pt idx="5">
                  <c:v>0.191</c:v>
                </c:pt>
                <c:pt idx="6">
                  <c:v>0.20100000000000001</c:v>
                </c:pt>
                <c:pt idx="7">
                  <c:v>0.20100000000000001</c:v>
                </c:pt>
                <c:pt idx="8">
                  <c:v>0.185</c:v>
                </c:pt>
                <c:pt idx="9">
                  <c:v>0.16700000000000001</c:v>
                </c:pt>
                <c:pt idx="10">
                  <c:v>0.158</c:v>
                </c:pt>
                <c:pt idx="11">
                  <c:v>0.16700000000000001</c:v>
                </c:pt>
                <c:pt idx="12">
                  <c:v>0.17599999999999999</c:v>
                </c:pt>
                <c:pt idx="13">
                  <c:v>0.17699999999999999</c:v>
                </c:pt>
                <c:pt idx="14">
                  <c:v>0.182</c:v>
                </c:pt>
                <c:pt idx="15">
                  <c:v>0.20399999999999999</c:v>
                </c:pt>
                <c:pt idx="16">
                  <c:v>0.23100000000000001</c:v>
                </c:pt>
                <c:pt idx="17">
                  <c:v>0.23799999999999999</c:v>
                </c:pt>
                <c:pt idx="18">
                  <c:v>0.23899999999999999</c:v>
                </c:pt>
                <c:pt idx="19">
                  <c:v>0.24</c:v>
                </c:pt>
                <c:pt idx="20">
                  <c:v>0.28699999999999998</c:v>
                </c:pt>
                <c:pt idx="21">
                  <c:v>0.27200000000000002</c:v>
                </c:pt>
                <c:pt idx="22">
                  <c:v>0.25700000000000001</c:v>
                </c:pt>
                <c:pt idx="23">
                  <c:v>0.25</c:v>
                </c:pt>
                <c:pt idx="24">
                  <c:v>0.245</c:v>
                </c:pt>
                <c:pt idx="25">
                  <c:v>0.21199999999999999</c:v>
                </c:pt>
                <c:pt idx="26">
                  <c:v>0.21099999999999999</c:v>
                </c:pt>
                <c:pt idx="27">
                  <c:v>0.21199999999999999</c:v>
                </c:pt>
                <c:pt idx="28">
                  <c:v>0.21199999999999999</c:v>
                </c:pt>
                <c:pt idx="29">
                  <c:v>0.20699999999999999</c:v>
                </c:pt>
                <c:pt idx="30">
                  <c:v>0.20200000000000001</c:v>
                </c:pt>
                <c:pt idx="31">
                  <c:v>0.19900000000000001</c:v>
                </c:pt>
                <c:pt idx="32">
                  <c:v>0.19600000000000001</c:v>
                </c:pt>
                <c:pt idx="33">
                  <c:v>0.191</c:v>
                </c:pt>
                <c:pt idx="34">
                  <c:v>0.189</c:v>
                </c:pt>
                <c:pt idx="35">
                  <c:v>0.182</c:v>
                </c:pt>
              </c:numCache>
            </c:numRef>
          </c:val>
          <c:smooth val="0"/>
          <c:extLst>
            <c:ext xmlns:c16="http://schemas.microsoft.com/office/drawing/2014/chart" uri="{C3380CC4-5D6E-409C-BE32-E72D297353CC}">
              <c16:uniqueId val="{00000002-AD44-4164-8855-E5534C75792D}"/>
            </c:ext>
          </c:extLst>
        </c:ser>
        <c:ser>
          <c:idx val="2"/>
          <c:order val="3"/>
          <c:tx>
            <c:strRef>
              <c:f>Sheet1!$E$1</c:f>
              <c:strCache>
                <c:ptCount val="1"/>
                <c:pt idx="0">
                  <c:v>Shortage of Other Staff</c:v>
                </c:pt>
              </c:strCache>
            </c:strRef>
          </c:tx>
          <c:spPr>
            <a:ln>
              <a:solidFill>
                <a:srgbClr val="FFC72C"/>
              </a:solidFill>
            </a:ln>
          </c:spPr>
          <c:marker>
            <c:symbol val="diamond"/>
            <c:size val="9"/>
            <c:spPr>
              <a:solidFill>
                <a:srgbClr val="FFC72C"/>
              </a:solidFill>
              <a:ln>
                <a:noFill/>
              </a:ln>
            </c:spPr>
          </c:marker>
          <c:cat>
            <c:numRef>
              <c:f>Sheet1!$A$2:$A$37</c:f>
              <c:numCache>
                <c:formatCode>[$-409]mmm\-yy;@</c:formatCode>
                <c:ptCount val="36"/>
                <c:pt idx="0">
                  <c:v>43971</c:v>
                </c:pt>
                <c:pt idx="1">
                  <c:v>44002</c:v>
                </c:pt>
                <c:pt idx="2">
                  <c:v>44032</c:v>
                </c:pt>
                <c:pt idx="3">
                  <c:v>44063</c:v>
                </c:pt>
                <c:pt idx="4">
                  <c:v>44094</c:v>
                </c:pt>
                <c:pt idx="5">
                  <c:v>44124</c:v>
                </c:pt>
                <c:pt idx="6">
                  <c:v>44155</c:v>
                </c:pt>
                <c:pt idx="7">
                  <c:v>44185</c:v>
                </c:pt>
                <c:pt idx="8">
                  <c:v>44217</c:v>
                </c:pt>
                <c:pt idx="9">
                  <c:v>44248</c:v>
                </c:pt>
                <c:pt idx="10">
                  <c:v>44276</c:v>
                </c:pt>
                <c:pt idx="11">
                  <c:v>44307</c:v>
                </c:pt>
                <c:pt idx="12">
                  <c:v>44337</c:v>
                </c:pt>
                <c:pt idx="13">
                  <c:v>44368</c:v>
                </c:pt>
                <c:pt idx="14">
                  <c:v>44398</c:v>
                </c:pt>
                <c:pt idx="15">
                  <c:v>44429</c:v>
                </c:pt>
                <c:pt idx="16">
                  <c:v>44460</c:v>
                </c:pt>
                <c:pt idx="17">
                  <c:v>44490</c:v>
                </c:pt>
                <c:pt idx="18">
                  <c:v>44521</c:v>
                </c:pt>
                <c:pt idx="19">
                  <c:v>44551</c:v>
                </c:pt>
                <c:pt idx="20">
                  <c:v>44583</c:v>
                </c:pt>
                <c:pt idx="21">
                  <c:v>44614</c:v>
                </c:pt>
                <c:pt idx="22">
                  <c:v>44642</c:v>
                </c:pt>
                <c:pt idx="23">
                  <c:v>44673</c:v>
                </c:pt>
                <c:pt idx="24">
                  <c:v>44703</c:v>
                </c:pt>
                <c:pt idx="25">
                  <c:v>44734</c:v>
                </c:pt>
                <c:pt idx="26">
                  <c:v>44764</c:v>
                </c:pt>
                <c:pt idx="27">
                  <c:v>44795</c:v>
                </c:pt>
                <c:pt idx="28">
                  <c:v>44826</c:v>
                </c:pt>
                <c:pt idx="29">
                  <c:v>44856</c:v>
                </c:pt>
                <c:pt idx="30">
                  <c:v>44887</c:v>
                </c:pt>
                <c:pt idx="31">
                  <c:v>44917</c:v>
                </c:pt>
                <c:pt idx="32">
                  <c:v>44949</c:v>
                </c:pt>
                <c:pt idx="33">
                  <c:v>44980</c:v>
                </c:pt>
                <c:pt idx="34">
                  <c:v>45008</c:v>
                </c:pt>
                <c:pt idx="35">
                  <c:v>45039</c:v>
                </c:pt>
              </c:numCache>
            </c:numRef>
          </c:cat>
          <c:val>
            <c:numRef>
              <c:f>Sheet1!$E$2:$E$37</c:f>
              <c:numCache>
                <c:formatCode>0.0%</c:formatCode>
                <c:ptCount val="36"/>
                <c:pt idx="0">
                  <c:v>8.8999999999999996E-2</c:v>
                </c:pt>
                <c:pt idx="1">
                  <c:v>8.5000000000000006E-2</c:v>
                </c:pt>
                <c:pt idx="2">
                  <c:v>8.6999999999999994E-2</c:v>
                </c:pt>
                <c:pt idx="3">
                  <c:v>8.7999999999999995E-2</c:v>
                </c:pt>
                <c:pt idx="4">
                  <c:v>9.4E-2</c:v>
                </c:pt>
                <c:pt idx="5">
                  <c:v>9.5000000000000001E-2</c:v>
                </c:pt>
                <c:pt idx="6">
                  <c:v>0.10299999999999999</c:v>
                </c:pt>
                <c:pt idx="7">
                  <c:v>0.106</c:v>
                </c:pt>
                <c:pt idx="8">
                  <c:v>9.6000000000000002E-2</c:v>
                </c:pt>
                <c:pt idx="9">
                  <c:v>8.3000000000000004E-2</c:v>
                </c:pt>
                <c:pt idx="10">
                  <c:v>7.5999999999999998E-2</c:v>
                </c:pt>
                <c:pt idx="11">
                  <c:v>7.5999999999999998E-2</c:v>
                </c:pt>
                <c:pt idx="12">
                  <c:v>8.4000000000000005E-2</c:v>
                </c:pt>
                <c:pt idx="13">
                  <c:v>8.6999999999999994E-2</c:v>
                </c:pt>
                <c:pt idx="14">
                  <c:v>9.0999999999999998E-2</c:v>
                </c:pt>
                <c:pt idx="15">
                  <c:v>0.104</c:v>
                </c:pt>
                <c:pt idx="16">
                  <c:v>0.12</c:v>
                </c:pt>
                <c:pt idx="17">
                  <c:v>0.128</c:v>
                </c:pt>
                <c:pt idx="18">
                  <c:v>0.13300000000000001</c:v>
                </c:pt>
                <c:pt idx="19">
                  <c:v>0.13400000000000001</c:v>
                </c:pt>
                <c:pt idx="20">
                  <c:v>0.16900000000000001</c:v>
                </c:pt>
                <c:pt idx="21">
                  <c:v>0.158</c:v>
                </c:pt>
                <c:pt idx="22">
                  <c:v>0.14399999999999999</c:v>
                </c:pt>
                <c:pt idx="23">
                  <c:v>0.14000000000000001</c:v>
                </c:pt>
                <c:pt idx="24">
                  <c:v>0.13800000000000001</c:v>
                </c:pt>
                <c:pt idx="25">
                  <c:v>0.12</c:v>
                </c:pt>
                <c:pt idx="26">
                  <c:v>0.123</c:v>
                </c:pt>
                <c:pt idx="27">
                  <c:v>0.125</c:v>
                </c:pt>
                <c:pt idx="28">
                  <c:v>0.126</c:v>
                </c:pt>
                <c:pt idx="29">
                  <c:v>0.122</c:v>
                </c:pt>
                <c:pt idx="30">
                  <c:v>0.121</c:v>
                </c:pt>
                <c:pt idx="31">
                  <c:v>0.12</c:v>
                </c:pt>
                <c:pt idx="32">
                  <c:v>0.11899999999999999</c:v>
                </c:pt>
                <c:pt idx="33">
                  <c:v>0.11700000000000001</c:v>
                </c:pt>
                <c:pt idx="34">
                  <c:v>0.112</c:v>
                </c:pt>
                <c:pt idx="35">
                  <c:v>0.108</c:v>
                </c:pt>
              </c:numCache>
            </c:numRef>
          </c:val>
          <c:smooth val="0"/>
          <c:extLst>
            <c:ext xmlns:c16="http://schemas.microsoft.com/office/drawing/2014/chart" uri="{C3380CC4-5D6E-409C-BE32-E72D297353CC}">
              <c16:uniqueId val="{00000003-AD44-4164-8855-E5534C75792D}"/>
            </c:ext>
          </c:extLst>
        </c:ser>
        <c:dLbls>
          <c:showLegendKey val="0"/>
          <c:showVal val="0"/>
          <c:showCatName val="0"/>
          <c:showSerName val="0"/>
          <c:showPercent val="0"/>
          <c:showBubbleSize val="0"/>
        </c:dLbls>
        <c:marker val="1"/>
        <c:smooth val="0"/>
        <c:axId val="123682176"/>
        <c:axId val="158010752"/>
      </c:lineChart>
      <c:dateAx>
        <c:axId val="123682176"/>
        <c:scaling>
          <c:orientation val="minMax"/>
        </c:scaling>
        <c:delete val="0"/>
        <c:axPos val="b"/>
        <c:numFmt formatCode="[$-409]mmm\-yy;@" sourceLinked="1"/>
        <c:majorTickMark val="out"/>
        <c:minorTickMark val="none"/>
        <c:tickLblPos val="nextTo"/>
        <c:txPr>
          <a:bodyPr rot="-3600000"/>
          <a:lstStyle/>
          <a:p>
            <a:pPr>
              <a:defRPr sz="1100"/>
            </a:pPr>
            <a:endParaRPr lang="en-US"/>
          </a:p>
        </c:txPr>
        <c:crossAx val="158010752"/>
        <c:crosses val="autoZero"/>
        <c:auto val="1"/>
        <c:lblOffset val="100"/>
        <c:baseTimeUnit val="months"/>
        <c:majorUnit val="1"/>
        <c:majorTimeUnit val="months"/>
      </c:dateAx>
      <c:valAx>
        <c:axId val="158010752"/>
        <c:scaling>
          <c:orientation val="minMax"/>
          <c:max val="0.35000000000000003"/>
          <c:min val="0"/>
        </c:scaling>
        <c:delete val="0"/>
        <c:axPos val="l"/>
        <c:majorGridlines/>
        <c:title>
          <c:tx>
            <c:rich>
              <a:bodyPr rot="-5400000" vert="horz"/>
              <a:lstStyle/>
              <a:p>
                <a:pPr>
                  <a:defRPr sz="1200"/>
                </a:pPr>
                <a:r>
                  <a:rPr lang="en-US" sz="1200" dirty="0"/>
                  <a:t>Nursing Homes With Shortages</a:t>
                </a:r>
              </a:p>
            </c:rich>
          </c:tx>
          <c:layout>
            <c:manualLayout>
              <c:xMode val="edge"/>
              <c:yMode val="edge"/>
              <c:x val="0"/>
              <c:y val="0.17988990959463402"/>
            </c:manualLayout>
          </c:layout>
          <c:overlay val="0"/>
        </c:title>
        <c:numFmt formatCode="0%" sourceLinked="0"/>
        <c:majorTickMark val="out"/>
        <c:minorTickMark val="none"/>
        <c:tickLblPos val="nextTo"/>
        <c:crossAx val="123682176"/>
        <c:crosses val="autoZero"/>
        <c:crossBetween val="between"/>
        <c:majorUnit val="5.000000000000001E-2"/>
      </c:valAx>
    </c:plotArea>
    <c:legend>
      <c:legendPos val="t"/>
      <c:layout>
        <c:manualLayout>
          <c:xMode val="edge"/>
          <c:yMode val="edge"/>
          <c:x val="4.314772753959654E-3"/>
          <c:y val="0"/>
          <c:w val="0.99568527491755854"/>
          <c:h val="0.10535870516185476"/>
        </c:manualLayout>
      </c:layout>
      <c:overlay val="0"/>
    </c:legend>
    <c:plotVisOnly val="1"/>
    <c:dispBlanksAs val="gap"/>
    <c:showDLblsOverMax val="0"/>
  </c:chart>
  <c:spPr>
    <a:ln>
      <a:noFill/>
    </a:ln>
  </c:spPr>
  <c:txPr>
    <a:bodyPr/>
    <a:lstStyle/>
    <a:p>
      <a:pPr>
        <a:defRPr sz="1000">
          <a:latin typeface="Arial" panose="020B0604020202020204" pitchFamily="34" charset="0"/>
          <a:cs typeface="Arial" panose="020B0604020202020204" pitchFamily="34" charset="0"/>
        </a:defRPr>
      </a:pPr>
      <a:endParaRPr lang="en-US"/>
    </a:p>
  </c:txPr>
  <c:externalData r:id="rId2">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097574608729464"/>
          <c:y val="5.6173603299587531E-2"/>
          <c:w val="0.85685318849032777"/>
          <c:h val="0.66419036162146394"/>
        </c:manualLayout>
      </c:layout>
      <c:barChart>
        <c:barDir val="col"/>
        <c:grouping val="clustered"/>
        <c:varyColors val="0"/>
        <c:ser>
          <c:idx val="0"/>
          <c:order val="0"/>
          <c:tx>
            <c:strRef>
              <c:f>Sheet1!$B$1</c:f>
              <c:strCache>
                <c:ptCount val="1"/>
                <c:pt idx="0">
                  <c:v>Sum of Staff Weekly Confirmed COVID-19</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5E39-4926-B25F-E41B1BE2B275}"/>
              </c:ext>
            </c:extLst>
          </c:dPt>
          <c:dPt>
            <c:idx val="1"/>
            <c:invertIfNegative val="0"/>
            <c:bubble3D val="0"/>
            <c:extLst>
              <c:ext xmlns:c16="http://schemas.microsoft.com/office/drawing/2014/chart" uri="{C3380CC4-5D6E-409C-BE32-E72D297353CC}">
                <c16:uniqueId val="{00000001-5E39-4926-B25F-E41B1BE2B275}"/>
              </c:ext>
            </c:extLst>
          </c:dPt>
          <c:cat>
            <c:numRef>
              <c:f>Sheet1!$A$2:$A$37</c:f>
              <c:numCache>
                <c:formatCode>[$-409]mmm\-yy;@</c:formatCode>
                <c:ptCount val="36"/>
                <c:pt idx="0">
                  <c:v>44368</c:v>
                </c:pt>
                <c:pt idx="1">
                  <c:v>44398</c:v>
                </c:pt>
                <c:pt idx="2">
                  <c:v>44276</c:v>
                </c:pt>
                <c:pt idx="3">
                  <c:v>44642</c:v>
                </c:pt>
                <c:pt idx="4">
                  <c:v>44337</c:v>
                </c:pt>
                <c:pt idx="5">
                  <c:v>44673</c:v>
                </c:pt>
                <c:pt idx="6">
                  <c:v>43971</c:v>
                </c:pt>
                <c:pt idx="7">
                  <c:v>44307</c:v>
                </c:pt>
                <c:pt idx="8">
                  <c:v>45039</c:v>
                </c:pt>
                <c:pt idx="9">
                  <c:v>44248</c:v>
                </c:pt>
                <c:pt idx="10">
                  <c:v>44521</c:v>
                </c:pt>
                <c:pt idx="11">
                  <c:v>44490</c:v>
                </c:pt>
                <c:pt idx="12">
                  <c:v>45008</c:v>
                </c:pt>
                <c:pt idx="13">
                  <c:v>44460</c:v>
                </c:pt>
                <c:pt idx="14">
                  <c:v>44002</c:v>
                </c:pt>
                <c:pt idx="15">
                  <c:v>44094</c:v>
                </c:pt>
                <c:pt idx="16">
                  <c:v>44551</c:v>
                </c:pt>
                <c:pt idx="17">
                  <c:v>44429</c:v>
                </c:pt>
                <c:pt idx="18">
                  <c:v>44887</c:v>
                </c:pt>
                <c:pt idx="19">
                  <c:v>44980</c:v>
                </c:pt>
                <c:pt idx="20">
                  <c:v>44124</c:v>
                </c:pt>
                <c:pt idx="21">
                  <c:v>44856</c:v>
                </c:pt>
                <c:pt idx="22">
                  <c:v>44826</c:v>
                </c:pt>
                <c:pt idx="23">
                  <c:v>44703</c:v>
                </c:pt>
                <c:pt idx="24">
                  <c:v>44032</c:v>
                </c:pt>
                <c:pt idx="25">
                  <c:v>44063</c:v>
                </c:pt>
                <c:pt idx="26">
                  <c:v>44734</c:v>
                </c:pt>
                <c:pt idx="27">
                  <c:v>44917</c:v>
                </c:pt>
                <c:pt idx="28">
                  <c:v>44614</c:v>
                </c:pt>
                <c:pt idx="29">
                  <c:v>44795</c:v>
                </c:pt>
                <c:pt idx="30">
                  <c:v>44949</c:v>
                </c:pt>
                <c:pt idx="31">
                  <c:v>44764</c:v>
                </c:pt>
                <c:pt idx="32">
                  <c:v>44217</c:v>
                </c:pt>
                <c:pt idx="33">
                  <c:v>44155</c:v>
                </c:pt>
                <c:pt idx="34">
                  <c:v>44185</c:v>
                </c:pt>
                <c:pt idx="35">
                  <c:v>44583</c:v>
                </c:pt>
              </c:numCache>
            </c:numRef>
          </c:cat>
          <c:val>
            <c:numRef>
              <c:f>Sheet1!$B$2:$B$37</c:f>
              <c:numCache>
                <c:formatCode>General</c:formatCode>
                <c:ptCount val="36"/>
                <c:pt idx="0">
                  <c:v>2643</c:v>
                </c:pt>
                <c:pt idx="1">
                  <c:v>5918</c:v>
                </c:pt>
                <c:pt idx="2">
                  <c:v>8293</c:v>
                </c:pt>
                <c:pt idx="3">
                  <c:v>8449</c:v>
                </c:pt>
                <c:pt idx="4">
                  <c:v>8782</c:v>
                </c:pt>
                <c:pt idx="5">
                  <c:v>9474</c:v>
                </c:pt>
                <c:pt idx="6">
                  <c:v>9865</c:v>
                </c:pt>
                <c:pt idx="7">
                  <c:v>10567</c:v>
                </c:pt>
                <c:pt idx="8">
                  <c:v>12798</c:v>
                </c:pt>
                <c:pt idx="9">
                  <c:v>16542</c:v>
                </c:pt>
                <c:pt idx="10">
                  <c:v>17520</c:v>
                </c:pt>
                <c:pt idx="11">
                  <c:v>20963</c:v>
                </c:pt>
                <c:pt idx="12">
                  <c:v>25514</c:v>
                </c:pt>
                <c:pt idx="13">
                  <c:v>27037</c:v>
                </c:pt>
                <c:pt idx="14">
                  <c:v>27688</c:v>
                </c:pt>
                <c:pt idx="15">
                  <c:v>29553</c:v>
                </c:pt>
                <c:pt idx="16">
                  <c:v>30943</c:v>
                </c:pt>
                <c:pt idx="17">
                  <c:v>31170</c:v>
                </c:pt>
                <c:pt idx="18">
                  <c:v>34210</c:v>
                </c:pt>
                <c:pt idx="19">
                  <c:v>34480</c:v>
                </c:pt>
                <c:pt idx="20">
                  <c:v>37069</c:v>
                </c:pt>
                <c:pt idx="21">
                  <c:v>38816</c:v>
                </c:pt>
                <c:pt idx="22">
                  <c:v>40722</c:v>
                </c:pt>
                <c:pt idx="23">
                  <c:v>41357</c:v>
                </c:pt>
                <c:pt idx="24">
                  <c:v>43056</c:v>
                </c:pt>
                <c:pt idx="25">
                  <c:v>43135</c:v>
                </c:pt>
                <c:pt idx="26">
                  <c:v>44735</c:v>
                </c:pt>
                <c:pt idx="27">
                  <c:v>53686</c:v>
                </c:pt>
                <c:pt idx="28">
                  <c:v>55548</c:v>
                </c:pt>
                <c:pt idx="29">
                  <c:v>57989</c:v>
                </c:pt>
                <c:pt idx="30">
                  <c:v>58952</c:v>
                </c:pt>
                <c:pt idx="31">
                  <c:v>79450</c:v>
                </c:pt>
                <c:pt idx="32">
                  <c:v>93016</c:v>
                </c:pt>
                <c:pt idx="33">
                  <c:v>103087</c:v>
                </c:pt>
                <c:pt idx="34">
                  <c:v>111511</c:v>
                </c:pt>
                <c:pt idx="35">
                  <c:v>291175</c:v>
                </c:pt>
              </c:numCache>
            </c:numRef>
          </c:val>
          <c:extLst>
            <c:ext xmlns:c16="http://schemas.microsoft.com/office/drawing/2014/chart" uri="{C3380CC4-5D6E-409C-BE32-E72D297353CC}">
              <c16:uniqueId val="{00000002-5E39-4926-B25F-E41B1BE2B275}"/>
            </c:ext>
          </c:extLst>
        </c:ser>
        <c:dLbls>
          <c:showLegendKey val="0"/>
          <c:showVal val="0"/>
          <c:showCatName val="0"/>
          <c:showSerName val="0"/>
          <c:showPercent val="0"/>
          <c:showBubbleSize val="0"/>
        </c:dLbls>
        <c:gapWidth val="150"/>
        <c:axId val="155088384"/>
        <c:axId val="155089920"/>
      </c:barChart>
      <c:dateAx>
        <c:axId val="155088384"/>
        <c:scaling>
          <c:orientation val="minMax"/>
          <c:max val="45017"/>
        </c:scaling>
        <c:delete val="0"/>
        <c:axPos val="b"/>
        <c:minorGridlines>
          <c:spPr>
            <a:ln>
              <a:noFill/>
            </a:ln>
          </c:spPr>
        </c:minorGridlines>
        <c:numFmt formatCode="[$-409]mmm\-yy;@" sourceLinked="1"/>
        <c:majorTickMark val="out"/>
        <c:minorTickMark val="none"/>
        <c:tickLblPos val="nextTo"/>
        <c:txPr>
          <a:bodyPr rot="-3720000"/>
          <a:lstStyle/>
          <a:p>
            <a:pPr>
              <a:defRPr sz="1100"/>
            </a:pPr>
            <a:endParaRPr lang="en-US"/>
          </a:p>
        </c:txPr>
        <c:crossAx val="155089920"/>
        <c:crosses val="autoZero"/>
        <c:auto val="1"/>
        <c:lblOffset val="100"/>
        <c:baseTimeUnit val="months"/>
        <c:majorUnit val="1"/>
        <c:majorTimeUnit val="months"/>
      </c:dateAx>
      <c:valAx>
        <c:axId val="155089920"/>
        <c:scaling>
          <c:orientation val="minMax"/>
          <c:max val="350000"/>
          <c:min val="0"/>
        </c:scaling>
        <c:delete val="0"/>
        <c:axPos val="l"/>
        <c:majorGridlines/>
        <c:title>
          <c:tx>
            <c:rich>
              <a:bodyPr rot="-5400000" vert="horz"/>
              <a:lstStyle/>
              <a:p>
                <a:pPr>
                  <a:defRPr sz="1200"/>
                </a:pPr>
                <a:r>
                  <a:rPr lang="en-US" sz="1200" baseline="0"/>
                  <a:t>Staff Weekly Confirmed COVID-19 Cases </a:t>
                </a:r>
                <a:endParaRPr lang="en-US" sz="1200"/>
              </a:p>
            </c:rich>
          </c:tx>
          <c:layout>
            <c:manualLayout>
              <c:xMode val="edge"/>
              <c:yMode val="edge"/>
              <c:x val="0"/>
              <c:y val="5.93387284922718E-2"/>
            </c:manualLayout>
          </c:layout>
          <c:overlay val="0"/>
        </c:title>
        <c:numFmt formatCode="#,##0" sourceLinked="0"/>
        <c:majorTickMark val="out"/>
        <c:minorTickMark val="none"/>
        <c:tickLblPos val="nextTo"/>
        <c:crossAx val="155088384"/>
        <c:crosses val="autoZero"/>
        <c:crossBetween val="between"/>
        <c:minorUnit val="50000"/>
      </c:valAx>
    </c:plotArea>
    <c:plotVisOnly val="1"/>
    <c:dispBlanksAs val="gap"/>
    <c:showDLblsOverMax val="0"/>
  </c:chart>
  <c:spPr>
    <a:ln>
      <a:noFill/>
    </a:ln>
  </c:spPr>
  <c:txPr>
    <a:bodyPr/>
    <a:lstStyle/>
    <a:p>
      <a:pPr>
        <a:defRPr sz="1000">
          <a:latin typeface="Arial" panose="020B0604020202020204" pitchFamily="34" charset="0"/>
          <a:cs typeface="Arial" panose="020B0604020202020204" pitchFamily="34" charset="0"/>
        </a:defRPr>
      </a:pPr>
      <a:endParaRPr lang="en-US"/>
    </a:p>
  </c:txPr>
  <c:externalData r:id="rId2">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692293671624381"/>
          <c:y val="0.11933850065616798"/>
          <c:w val="0.83071145620686304"/>
          <c:h val="0.79657938265529304"/>
        </c:manualLayout>
      </c:layout>
      <c:lineChart>
        <c:grouping val="standard"/>
        <c:varyColors val="0"/>
        <c:ser>
          <c:idx val="3"/>
          <c:order val="0"/>
          <c:tx>
            <c:strRef>
              <c:f>Sheet1!$B$1</c:f>
              <c:strCache>
                <c:ptCount val="1"/>
                <c:pt idx="0">
                  <c:v>Total Employees</c:v>
                </c:pt>
              </c:strCache>
            </c:strRef>
          </c:tx>
          <c:spPr>
            <a:ln w="25400">
              <a:solidFill>
                <a:sysClr val="windowText" lastClr="000000"/>
              </a:solidFill>
            </a:ln>
          </c:spPr>
          <c:marker>
            <c:symbol val="circle"/>
            <c:size val="7"/>
            <c:spPr>
              <a:solidFill>
                <a:sysClr val="windowText" lastClr="000000"/>
              </a:solidFill>
              <a:ln>
                <a:noFill/>
              </a:ln>
            </c:spPr>
          </c:marker>
          <c:cat>
            <c:numRef>
              <c:f>Sheet1!$A$2:$A$11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Sheet1!$B$2:$B$11</c:f>
              <c:numCache>
                <c:formatCode>General</c:formatCode>
                <c:ptCount val="10"/>
                <c:pt idx="0">
                  <c:v>3228.6</c:v>
                </c:pt>
                <c:pt idx="1">
                  <c:v>3258.1</c:v>
                </c:pt>
                <c:pt idx="2">
                  <c:v>3291</c:v>
                </c:pt>
                <c:pt idx="3">
                  <c:v>3318.9</c:v>
                </c:pt>
                <c:pt idx="4">
                  <c:v>3347.4</c:v>
                </c:pt>
                <c:pt idx="5">
                  <c:v>3356.2</c:v>
                </c:pt>
                <c:pt idx="6">
                  <c:v>3374.1</c:v>
                </c:pt>
                <c:pt idx="7">
                  <c:v>3214.3</c:v>
                </c:pt>
                <c:pt idx="8">
                  <c:v>3022.7</c:v>
                </c:pt>
                <c:pt idx="9">
                  <c:v>3012.7</c:v>
                </c:pt>
              </c:numCache>
            </c:numRef>
          </c:val>
          <c:smooth val="0"/>
          <c:extLst>
            <c:ext xmlns:c16="http://schemas.microsoft.com/office/drawing/2014/chart" uri="{C3380CC4-5D6E-409C-BE32-E72D297353CC}">
              <c16:uniqueId val="{00000000-DB68-4E7D-BF0E-82B55BD159D2}"/>
            </c:ext>
          </c:extLst>
        </c:ser>
        <c:ser>
          <c:idx val="0"/>
          <c:order val="1"/>
          <c:tx>
            <c:strRef>
              <c:f>Sheet1!$C$1</c:f>
              <c:strCache>
                <c:ptCount val="1"/>
                <c:pt idx="0">
                  <c:v>Male Employees</c:v>
                </c:pt>
              </c:strCache>
            </c:strRef>
          </c:tx>
          <c:spPr>
            <a:ln>
              <a:solidFill>
                <a:srgbClr val="005EB8"/>
              </a:solidFill>
            </a:ln>
          </c:spPr>
          <c:marker>
            <c:symbol val="square"/>
            <c:size val="7"/>
            <c:spPr>
              <a:solidFill>
                <a:srgbClr val="005EB8"/>
              </a:solidFill>
              <a:ln>
                <a:noFill/>
              </a:ln>
            </c:spPr>
          </c:marker>
          <c:cat>
            <c:numRef>
              <c:f>Sheet1!$A$2:$A$11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Sheet1!$C$2:$C$11</c:f>
              <c:numCache>
                <c:formatCode>0.0</c:formatCode>
                <c:ptCount val="10"/>
                <c:pt idx="0">
                  <c:v>639.20833300000004</c:v>
                </c:pt>
                <c:pt idx="1">
                  <c:v>646.40833299999986</c:v>
                </c:pt>
                <c:pt idx="2">
                  <c:v>648.63333300000022</c:v>
                </c:pt>
                <c:pt idx="3">
                  <c:v>654.70000000000027</c:v>
                </c:pt>
                <c:pt idx="4">
                  <c:v>667.28333300000031</c:v>
                </c:pt>
                <c:pt idx="5">
                  <c:v>665.04166699999996</c:v>
                </c:pt>
                <c:pt idx="6">
                  <c:v>669.09999999999991</c:v>
                </c:pt>
                <c:pt idx="7">
                  <c:v>640.25833300000022</c:v>
                </c:pt>
                <c:pt idx="8">
                  <c:v>616</c:v>
                </c:pt>
                <c:pt idx="9">
                  <c:v>621.63333299999977</c:v>
                </c:pt>
              </c:numCache>
            </c:numRef>
          </c:val>
          <c:smooth val="0"/>
          <c:extLst>
            <c:ext xmlns:c16="http://schemas.microsoft.com/office/drawing/2014/chart" uri="{C3380CC4-5D6E-409C-BE32-E72D297353CC}">
              <c16:uniqueId val="{00000001-DB68-4E7D-BF0E-82B55BD159D2}"/>
            </c:ext>
          </c:extLst>
        </c:ser>
        <c:ser>
          <c:idx val="1"/>
          <c:order val="2"/>
          <c:tx>
            <c:strRef>
              <c:f>Sheet1!$D$1</c:f>
              <c:strCache>
                <c:ptCount val="1"/>
                <c:pt idx="0">
                  <c:v>Female Employees</c:v>
                </c:pt>
              </c:strCache>
            </c:strRef>
          </c:tx>
          <c:spPr>
            <a:ln>
              <a:solidFill>
                <a:srgbClr val="671E75"/>
              </a:solidFill>
            </a:ln>
          </c:spPr>
          <c:marker>
            <c:symbol val="triangle"/>
            <c:size val="8"/>
            <c:spPr>
              <a:solidFill>
                <a:srgbClr val="671E75"/>
              </a:solidFill>
              <a:ln>
                <a:noFill/>
              </a:ln>
            </c:spPr>
          </c:marker>
          <c:cat>
            <c:numRef>
              <c:f>Sheet1!$A$2:$A$11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Sheet1!$D$2:$D$11</c:f>
              <c:numCache>
                <c:formatCode>0.0</c:formatCode>
                <c:ptCount val="10"/>
                <c:pt idx="0">
                  <c:v>2589.3916669999999</c:v>
                </c:pt>
                <c:pt idx="1">
                  <c:v>2611.6916670000001</c:v>
                </c:pt>
                <c:pt idx="2">
                  <c:v>2642.3666669999998</c:v>
                </c:pt>
                <c:pt idx="3">
                  <c:v>2664.2</c:v>
                </c:pt>
                <c:pt idx="4">
                  <c:v>2680.1166669999998</c:v>
                </c:pt>
                <c:pt idx="5">
                  <c:v>2691.1583329999999</c:v>
                </c:pt>
                <c:pt idx="6">
                  <c:v>2705</c:v>
                </c:pt>
                <c:pt idx="7">
                  <c:v>2574.041667</c:v>
                </c:pt>
                <c:pt idx="8">
                  <c:v>2406.6999999999998</c:v>
                </c:pt>
                <c:pt idx="9">
                  <c:v>2391.0666670000001</c:v>
                </c:pt>
              </c:numCache>
            </c:numRef>
          </c:val>
          <c:smooth val="0"/>
          <c:extLst>
            <c:ext xmlns:c16="http://schemas.microsoft.com/office/drawing/2014/chart" uri="{C3380CC4-5D6E-409C-BE32-E72D297353CC}">
              <c16:uniqueId val="{00000002-DB68-4E7D-BF0E-82B55BD159D2}"/>
            </c:ext>
          </c:extLst>
        </c:ser>
        <c:dLbls>
          <c:showLegendKey val="0"/>
          <c:showVal val="0"/>
          <c:showCatName val="0"/>
          <c:showSerName val="0"/>
          <c:showPercent val="0"/>
          <c:showBubbleSize val="0"/>
        </c:dLbls>
        <c:marker val="1"/>
        <c:smooth val="0"/>
        <c:axId val="123682176"/>
        <c:axId val="158010752"/>
      </c:lineChart>
      <c:catAx>
        <c:axId val="123682176"/>
        <c:scaling>
          <c:orientation val="minMax"/>
        </c:scaling>
        <c:delete val="0"/>
        <c:axPos val="b"/>
        <c:numFmt formatCode="General" sourceLinked="1"/>
        <c:majorTickMark val="out"/>
        <c:minorTickMark val="none"/>
        <c:tickLblPos val="nextTo"/>
        <c:txPr>
          <a:bodyPr rot="0"/>
          <a:lstStyle/>
          <a:p>
            <a:pPr>
              <a:defRPr/>
            </a:pPr>
            <a:endParaRPr lang="en-US"/>
          </a:p>
        </c:txPr>
        <c:crossAx val="158010752"/>
        <c:crosses val="autoZero"/>
        <c:auto val="1"/>
        <c:lblAlgn val="ctr"/>
        <c:lblOffset val="100"/>
        <c:noMultiLvlLbl val="0"/>
      </c:catAx>
      <c:valAx>
        <c:axId val="158010752"/>
        <c:scaling>
          <c:orientation val="minMax"/>
          <c:max val="4000"/>
          <c:min val="0"/>
        </c:scaling>
        <c:delete val="0"/>
        <c:axPos val="l"/>
        <c:majorGridlines/>
        <c:title>
          <c:tx>
            <c:rich>
              <a:bodyPr rot="-5400000" vert="horz"/>
              <a:lstStyle/>
              <a:p>
                <a:pPr>
                  <a:defRPr/>
                </a:pPr>
                <a:r>
                  <a:rPr lang="en-US"/>
                  <a:t>Number of Employees (Thousands)</a:t>
                </a:r>
              </a:p>
            </c:rich>
          </c:tx>
          <c:layout>
            <c:manualLayout>
              <c:xMode val="edge"/>
              <c:yMode val="edge"/>
              <c:x val="3.0398804316127152E-3"/>
              <c:y val="0.25817901234567903"/>
            </c:manualLayout>
          </c:layout>
          <c:overlay val="0"/>
        </c:title>
        <c:numFmt formatCode="#,##0" sourceLinked="0"/>
        <c:majorTickMark val="out"/>
        <c:minorTickMark val="none"/>
        <c:tickLblPos val="nextTo"/>
        <c:crossAx val="123682176"/>
        <c:crosses val="autoZero"/>
        <c:crossBetween val="between"/>
        <c:majorUnit val="500"/>
      </c:valAx>
    </c:plotArea>
    <c:legend>
      <c:legendPos val="t"/>
      <c:layout>
        <c:manualLayout>
          <c:xMode val="edge"/>
          <c:yMode val="edge"/>
          <c:x val="4.314772753959654E-3"/>
          <c:y val="1.6876956645479578E-2"/>
          <c:w val="0.99438927772917274"/>
          <c:h val="7.4059150809273847E-2"/>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042602313599689"/>
          <c:y val="0.25388701412323461"/>
          <c:w val="0.86729913969087202"/>
          <c:h val="0.66203068366454199"/>
        </c:manualLayout>
      </c:layout>
      <c:lineChart>
        <c:grouping val="standard"/>
        <c:varyColors val="0"/>
        <c:ser>
          <c:idx val="3"/>
          <c:order val="0"/>
          <c:tx>
            <c:strRef>
              <c:f>Sheet1!$B$1</c:f>
              <c:strCache>
                <c:ptCount val="1"/>
                <c:pt idx="0">
                  <c:v>Heart Disease</c:v>
                </c:pt>
              </c:strCache>
            </c:strRef>
          </c:tx>
          <c:spPr>
            <a:ln w="25400">
              <a:solidFill>
                <a:sysClr val="windowText" lastClr="000000"/>
              </a:solidFill>
            </a:ln>
          </c:spPr>
          <c:marker>
            <c:symbol val="circle"/>
            <c:size val="7"/>
            <c:spPr>
              <a:solidFill>
                <a:sysClr val="windowText" lastClr="000000"/>
              </a:solidFill>
              <a:ln>
                <a:noFill/>
              </a:ln>
            </c:spPr>
          </c:marker>
          <c:dPt>
            <c:idx val="4"/>
            <c:bubble3D val="0"/>
            <c:spPr>
              <a:ln w="25400">
                <a:solidFill>
                  <a:sysClr val="windowText" lastClr="000000"/>
                </a:solidFill>
                <a:prstDash val="sysDot"/>
              </a:ln>
            </c:spPr>
            <c:extLst>
              <c:ext xmlns:c16="http://schemas.microsoft.com/office/drawing/2014/chart" uri="{C3380CC4-5D6E-409C-BE32-E72D297353CC}">
                <c16:uniqueId val="{00000001-2F2E-442C-B236-5506B481ED09}"/>
              </c:ext>
            </c:extLst>
          </c:dPt>
          <c:cat>
            <c:strRef>
              <c:f>Sheet1!$A$2:$A$6</c:f>
              <c:strCache>
                <c:ptCount val="5"/>
                <c:pt idx="0">
                  <c:v>2018</c:v>
                </c:pt>
                <c:pt idx="1">
                  <c:v>2019</c:v>
                </c:pt>
                <c:pt idx="2">
                  <c:v>2020</c:v>
                </c:pt>
                <c:pt idx="3">
                  <c:v>2021</c:v>
                </c:pt>
                <c:pt idx="4">
                  <c:v>2022 (Provisional)</c:v>
                </c:pt>
              </c:strCache>
            </c:strRef>
          </c:cat>
          <c:val>
            <c:numRef>
              <c:f>Sheet1!$B$2:$B$6</c:f>
              <c:numCache>
                <c:formatCode>0.0</c:formatCode>
                <c:ptCount val="5"/>
                <c:pt idx="0">
                  <c:v>163.61000000000001</c:v>
                </c:pt>
                <c:pt idx="1">
                  <c:v>161.52000000000001</c:v>
                </c:pt>
                <c:pt idx="2">
                  <c:v>168.19</c:v>
                </c:pt>
                <c:pt idx="3">
                  <c:v>173.78</c:v>
                </c:pt>
                <c:pt idx="4">
                  <c:v>175.45</c:v>
                </c:pt>
              </c:numCache>
            </c:numRef>
          </c:val>
          <c:smooth val="0"/>
          <c:extLst>
            <c:ext xmlns:c16="http://schemas.microsoft.com/office/drawing/2014/chart" uri="{C3380CC4-5D6E-409C-BE32-E72D297353CC}">
              <c16:uniqueId val="{00000002-2F2E-442C-B236-5506B481ED09}"/>
            </c:ext>
          </c:extLst>
        </c:ser>
        <c:ser>
          <c:idx val="0"/>
          <c:order val="1"/>
          <c:tx>
            <c:strRef>
              <c:f>Sheet1!$D$1</c:f>
              <c:strCache>
                <c:ptCount val="1"/>
                <c:pt idx="0">
                  <c:v>Cancer</c:v>
                </c:pt>
              </c:strCache>
            </c:strRef>
          </c:tx>
          <c:spPr>
            <a:ln>
              <a:solidFill>
                <a:srgbClr val="005EB8"/>
              </a:solidFill>
            </a:ln>
          </c:spPr>
          <c:marker>
            <c:symbol val="square"/>
            <c:size val="7"/>
            <c:spPr>
              <a:solidFill>
                <a:srgbClr val="005EB8"/>
              </a:solidFill>
              <a:ln>
                <a:noFill/>
              </a:ln>
            </c:spPr>
          </c:marker>
          <c:dPt>
            <c:idx val="4"/>
            <c:bubble3D val="0"/>
            <c:spPr>
              <a:ln>
                <a:solidFill>
                  <a:srgbClr val="005EB8"/>
                </a:solidFill>
                <a:prstDash val="sysDot"/>
              </a:ln>
            </c:spPr>
            <c:extLst>
              <c:ext xmlns:c16="http://schemas.microsoft.com/office/drawing/2014/chart" uri="{C3380CC4-5D6E-409C-BE32-E72D297353CC}">
                <c16:uniqueId val="{00000004-2F2E-442C-B236-5506B481ED09}"/>
              </c:ext>
            </c:extLst>
          </c:dPt>
          <c:cat>
            <c:strRef>
              <c:f>Sheet1!$A$2:$A$6</c:f>
              <c:strCache>
                <c:ptCount val="5"/>
                <c:pt idx="0">
                  <c:v>2018</c:v>
                </c:pt>
                <c:pt idx="1">
                  <c:v>2019</c:v>
                </c:pt>
                <c:pt idx="2">
                  <c:v>2020</c:v>
                </c:pt>
                <c:pt idx="3">
                  <c:v>2021</c:v>
                </c:pt>
                <c:pt idx="4">
                  <c:v>2022 (Provisional)</c:v>
                </c:pt>
              </c:strCache>
            </c:strRef>
          </c:cat>
          <c:val>
            <c:numRef>
              <c:f>Sheet1!$D$2:$D$6</c:f>
              <c:numCache>
                <c:formatCode>0.0</c:formatCode>
                <c:ptCount val="5"/>
                <c:pt idx="0">
                  <c:v>149.11000000000001</c:v>
                </c:pt>
                <c:pt idx="1">
                  <c:v>146.15</c:v>
                </c:pt>
                <c:pt idx="2">
                  <c:v>144.13</c:v>
                </c:pt>
                <c:pt idx="3">
                  <c:v>146.55000000000001</c:v>
                </c:pt>
                <c:pt idx="4">
                  <c:v>147.55000000000001</c:v>
                </c:pt>
              </c:numCache>
            </c:numRef>
          </c:val>
          <c:smooth val="0"/>
          <c:extLst>
            <c:ext xmlns:c16="http://schemas.microsoft.com/office/drawing/2014/chart" uri="{C3380CC4-5D6E-409C-BE32-E72D297353CC}">
              <c16:uniqueId val="{00000005-2F2E-442C-B236-5506B481ED09}"/>
            </c:ext>
          </c:extLst>
        </c:ser>
        <c:ser>
          <c:idx val="1"/>
          <c:order val="2"/>
          <c:tx>
            <c:strRef>
              <c:f>Sheet1!$E$1</c:f>
              <c:strCache>
                <c:ptCount val="1"/>
                <c:pt idx="0">
                  <c:v>COVID-19</c:v>
                </c:pt>
              </c:strCache>
            </c:strRef>
          </c:tx>
          <c:spPr>
            <a:ln>
              <a:solidFill>
                <a:srgbClr val="671E75"/>
              </a:solidFill>
            </a:ln>
          </c:spPr>
          <c:marker>
            <c:symbol val="triangle"/>
            <c:size val="8"/>
            <c:spPr>
              <a:solidFill>
                <a:srgbClr val="671E75"/>
              </a:solidFill>
              <a:ln>
                <a:noFill/>
              </a:ln>
            </c:spPr>
          </c:marker>
          <c:dPt>
            <c:idx val="4"/>
            <c:bubble3D val="0"/>
            <c:spPr>
              <a:ln>
                <a:solidFill>
                  <a:srgbClr val="671E75"/>
                </a:solidFill>
                <a:prstDash val="sysDot"/>
              </a:ln>
            </c:spPr>
            <c:extLst>
              <c:ext xmlns:c16="http://schemas.microsoft.com/office/drawing/2014/chart" uri="{C3380CC4-5D6E-409C-BE32-E72D297353CC}">
                <c16:uniqueId val="{00000007-2F2E-442C-B236-5506B481ED09}"/>
              </c:ext>
            </c:extLst>
          </c:dPt>
          <c:cat>
            <c:strRef>
              <c:f>Sheet1!$A$2:$A$6</c:f>
              <c:strCache>
                <c:ptCount val="5"/>
                <c:pt idx="0">
                  <c:v>2018</c:v>
                </c:pt>
                <c:pt idx="1">
                  <c:v>2019</c:v>
                </c:pt>
                <c:pt idx="2">
                  <c:v>2020</c:v>
                </c:pt>
                <c:pt idx="3">
                  <c:v>2021</c:v>
                </c:pt>
                <c:pt idx="4">
                  <c:v>2022 (Provisional)</c:v>
                </c:pt>
              </c:strCache>
            </c:strRef>
          </c:cat>
          <c:val>
            <c:numRef>
              <c:f>Sheet1!$E$2:$E$6</c:f>
              <c:numCache>
                <c:formatCode>General</c:formatCode>
                <c:ptCount val="5"/>
                <c:pt idx="2" formatCode="0.0">
                  <c:v>84.96</c:v>
                </c:pt>
                <c:pt idx="3" formatCode="0.0">
                  <c:v>104.12</c:v>
                </c:pt>
                <c:pt idx="4" formatCode="0.0">
                  <c:v>46.49</c:v>
                </c:pt>
              </c:numCache>
            </c:numRef>
          </c:val>
          <c:smooth val="0"/>
          <c:extLst>
            <c:ext xmlns:c16="http://schemas.microsoft.com/office/drawing/2014/chart" uri="{C3380CC4-5D6E-409C-BE32-E72D297353CC}">
              <c16:uniqueId val="{00000008-2F2E-442C-B236-5506B481ED09}"/>
            </c:ext>
          </c:extLst>
        </c:ser>
        <c:ser>
          <c:idx val="2"/>
          <c:order val="3"/>
          <c:tx>
            <c:strRef>
              <c:f>Sheet1!$F$1</c:f>
              <c:strCache>
                <c:ptCount val="1"/>
                <c:pt idx="0">
                  <c:v>Unintentional Injury</c:v>
                </c:pt>
              </c:strCache>
            </c:strRef>
          </c:tx>
          <c:spPr>
            <a:ln>
              <a:solidFill>
                <a:srgbClr val="FFC72C"/>
              </a:solidFill>
            </a:ln>
          </c:spPr>
          <c:marker>
            <c:symbol val="diamond"/>
            <c:size val="9"/>
            <c:spPr>
              <a:solidFill>
                <a:srgbClr val="FFC72C"/>
              </a:solidFill>
              <a:ln>
                <a:noFill/>
              </a:ln>
            </c:spPr>
          </c:marker>
          <c:dPt>
            <c:idx val="4"/>
            <c:bubble3D val="0"/>
            <c:spPr>
              <a:ln>
                <a:solidFill>
                  <a:srgbClr val="FFC72C"/>
                </a:solidFill>
                <a:prstDash val="sysDot"/>
              </a:ln>
            </c:spPr>
            <c:extLst>
              <c:ext xmlns:c16="http://schemas.microsoft.com/office/drawing/2014/chart" uri="{C3380CC4-5D6E-409C-BE32-E72D297353CC}">
                <c16:uniqueId val="{0000000A-2F2E-442C-B236-5506B481ED09}"/>
              </c:ext>
            </c:extLst>
          </c:dPt>
          <c:cat>
            <c:strRef>
              <c:f>Sheet1!$A$2:$A$6</c:f>
              <c:strCache>
                <c:ptCount val="5"/>
                <c:pt idx="0">
                  <c:v>2018</c:v>
                </c:pt>
                <c:pt idx="1">
                  <c:v>2019</c:v>
                </c:pt>
                <c:pt idx="2">
                  <c:v>2020</c:v>
                </c:pt>
                <c:pt idx="3">
                  <c:v>2021</c:v>
                </c:pt>
                <c:pt idx="4">
                  <c:v>2022 (Provisional)</c:v>
                </c:pt>
              </c:strCache>
            </c:strRef>
          </c:cat>
          <c:val>
            <c:numRef>
              <c:f>Sheet1!$F$2:$F$6</c:f>
              <c:numCache>
                <c:formatCode>0.0</c:formatCode>
                <c:ptCount val="5"/>
                <c:pt idx="0">
                  <c:v>48.11</c:v>
                </c:pt>
                <c:pt idx="1">
                  <c:v>49.41</c:v>
                </c:pt>
                <c:pt idx="2">
                  <c:v>57.7</c:v>
                </c:pt>
                <c:pt idx="3">
                  <c:v>64.819999999999993</c:v>
                </c:pt>
                <c:pt idx="4">
                  <c:v>59.67</c:v>
                </c:pt>
              </c:numCache>
            </c:numRef>
          </c:val>
          <c:smooth val="0"/>
          <c:extLst>
            <c:ext xmlns:c16="http://schemas.microsoft.com/office/drawing/2014/chart" uri="{C3380CC4-5D6E-409C-BE32-E72D297353CC}">
              <c16:uniqueId val="{0000000B-2F2E-442C-B236-5506B481ED09}"/>
            </c:ext>
          </c:extLst>
        </c:ser>
        <c:ser>
          <c:idx val="4"/>
          <c:order val="4"/>
          <c:tx>
            <c:strRef>
              <c:f>Sheet1!$H$1</c:f>
              <c:strCache>
                <c:ptCount val="1"/>
                <c:pt idx="0">
                  <c:v>Stroke</c:v>
                </c:pt>
              </c:strCache>
            </c:strRef>
          </c:tx>
          <c:spPr>
            <a:ln w="25400">
              <a:solidFill>
                <a:srgbClr val="70AD47">
                  <a:lumMod val="75000"/>
                </a:srgbClr>
              </a:solidFill>
            </a:ln>
          </c:spPr>
          <c:marker>
            <c:symbol val="star"/>
            <c:size val="7"/>
            <c:spPr>
              <a:noFill/>
              <a:ln>
                <a:solidFill>
                  <a:srgbClr val="548235"/>
                </a:solidFill>
              </a:ln>
            </c:spPr>
          </c:marker>
          <c:dPt>
            <c:idx val="0"/>
            <c:bubble3D val="0"/>
            <c:spPr>
              <a:ln w="25400">
                <a:solidFill>
                  <a:srgbClr val="70AD47">
                    <a:lumMod val="75000"/>
                  </a:srgbClr>
                </a:solidFill>
                <a:prstDash val="sysDot"/>
              </a:ln>
            </c:spPr>
            <c:extLst>
              <c:ext xmlns:c16="http://schemas.microsoft.com/office/drawing/2014/chart" uri="{C3380CC4-5D6E-409C-BE32-E72D297353CC}">
                <c16:uniqueId val="{0000000D-2F2E-442C-B236-5506B481ED09}"/>
              </c:ext>
            </c:extLst>
          </c:dPt>
          <c:dPt>
            <c:idx val="4"/>
            <c:bubble3D val="0"/>
            <c:spPr>
              <a:ln w="25400">
                <a:solidFill>
                  <a:srgbClr val="70AD47">
                    <a:lumMod val="75000"/>
                  </a:srgbClr>
                </a:solidFill>
                <a:prstDash val="sysDot"/>
              </a:ln>
            </c:spPr>
            <c:extLst>
              <c:ext xmlns:c16="http://schemas.microsoft.com/office/drawing/2014/chart" uri="{C3380CC4-5D6E-409C-BE32-E72D297353CC}">
                <c16:uniqueId val="{0000000F-2F2E-442C-B236-5506B481ED09}"/>
              </c:ext>
            </c:extLst>
          </c:dPt>
          <c:cat>
            <c:strRef>
              <c:f>Sheet1!$A$2:$A$6</c:f>
              <c:strCache>
                <c:ptCount val="5"/>
                <c:pt idx="0">
                  <c:v>2018</c:v>
                </c:pt>
                <c:pt idx="1">
                  <c:v>2019</c:v>
                </c:pt>
                <c:pt idx="2">
                  <c:v>2020</c:v>
                </c:pt>
                <c:pt idx="3">
                  <c:v>2021</c:v>
                </c:pt>
                <c:pt idx="4">
                  <c:v>2022 (Provisional)</c:v>
                </c:pt>
              </c:strCache>
            </c:strRef>
          </c:cat>
          <c:val>
            <c:numRef>
              <c:f>Sheet1!$H$2:$H$6</c:f>
              <c:numCache>
                <c:formatCode>0.0</c:formatCode>
                <c:ptCount val="5"/>
                <c:pt idx="0">
                  <c:v>37.07</c:v>
                </c:pt>
                <c:pt idx="1">
                  <c:v>36.96</c:v>
                </c:pt>
                <c:pt idx="2">
                  <c:v>38.840000000000003</c:v>
                </c:pt>
                <c:pt idx="3">
                  <c:v>41.14</c:v>
                </c:pt>
                <c:pt idx="4">
                  <c:v>41.78</c:v>
                </c:pt>
              </c:numCache>
            </c:numRef>
          </c:val>
          <c:smooth val="0"/>
          <c:extLst>
            <c:ext xmlns:c16="http://schemas.microsoft.com/office/drawing/2014/chart" uri="{C3380CC4-5D6E-409C-BE32-E72D297353CC}">
              <c16:uniqueId val="{00000010-2F2E-442C-B236-5506B481ED09}"/>
            </c:ext>
          </c:extLst>
        </c:ser>
        <c:ser>
          <c:idx val="5"/>
          <c:order val="5"/>
          <c:tx>
            <c:strRef>
              <c:f>Sheet1!$G$1</c:f>
              <c:strCache>
                <c:ptCount val="1"/>
                <c:pt idx="0">
                  <c:v>Chronic Lung Disease</c:v>
                </c:pt>
              </c:strCache>
            </c:strRef>
          </c:tx>
          <c:spPr>
            <a:ln>
              <a:solidFill>
                <a:srgbClr val="ED7D31">
                  <a:lumMod val="75000"/>
                </a:srgbClr>
              </a:solidFill>
              <a:prstDash val="solid"/>
            </a:ln>
          </c:spPr>
          <c:marker>
            <c:symbol val="x"/>
            <c:size val="7"/>
            <c:spPr>
              <a:noFill/>
            </c:spPr>
          </c:marker>
          <c:dPt>
            <c:idx val="4"/>
            <c:bubble3D val="0"/>
            <c:spPr>
              <a:ln>
                <a:solidFill>
                  <a:srgbClr val="ED7D31">
                    <a:lumMod val="75000"/>
                  </a:srgbClr>
                </a:solidFill>
                <a:prstDash val="sysDot"/>
              </a:ln>
            </c:spPr>
            <c:extLst>
              <c:ext xmlns:c16="http://schemas.microsoft.com/office/drawing/2014/chart" uri="{C3380CC4-5D6E-409C-BE32-E72D297353CC}">
                <c16:uniqueId val="{00000012-2F2E-442C-B236-5506B481ED09}"/>
              </c:ext>
            </c:extLst>
          </c:dPt>
          <c:cat>
            <c:strRef>
              <c:f>Sheet1!$A$2:$A$6</c:f>
              <c:strCache>
                <c:ptCount val="5"/>
                <c:pt idx="0">
                  <c:v>2018</c:v>
                </c:pt>
                <c:pt idx="1">
                  <c:v>2019</c:v>
                </c:pt>
                <c:pt idx="2">
                  <c:v>2020</c:v>
                </c:pt>
                <c:pt idx="3">
                  <c:v>2021</c:v>
                </c:pt>
                <c:pt idx="4">
                  <c:v>2022 (Provisional)</c:v>
                </c:pt>
              </c:strCache>
            </c:strRef>
          </c:cat>
          <c:val>
            <c:numRef>
              <c:f>Sheet1!$G$2:$G$6</c:f>
              <c:numCache>
                <c:formatCode>0.0</c:formatCode>
                <c:ptCount val="5"/>
                <c:pt idx="0">
                  <c:v>39.71</c:v>
                </c:pt>
                <c:pt idx="1">
                  <c:v>38.18</c:v>
                </c:pt>
                <c:pt idx="2">
                  <c:v>36.409999999999997</c:v>
                </c:pt>
                <c:pt idx="3">
                  <c:v>34.71</c:v>
                </c:pt>
                <c:pt idx="4">
                  <c:v>35.979999999999997</c:v>
                </c:pt>
              </c:numCache>
            </c:numRef>
          </c:val>
          <c:smooth val="0"/>
          <c:extLst>
            <c:ext xmlns:c16="http://schemas.microsoft.com/office/drawing/2014/chart" uri="{C3380CC4-5D6E-409C-BE32-E72D297353CC}">
              <c16:uniqueId val="{00000013-2F2E-442C-B236-5506B481ED09}"/>
            </c:ext>
          </c:extLst>
        </c:ser>
        <c:ser>
          <c:idx val="6"/>
          <c:order val="6"/>
          <c:tx>
            <c:strRef>
              <c:f>Sheet1!$I$1</c:f>
              <c:strCache>
                <c:ptCount val="1"/>
                <c:pt idx="0">
                  <c:v>Alzheimer's Disease</c:v>
                </c:pt>
              </c:strCache>
            </c:strRef>
          </c:tx>
          <c:spPr>
            <a:ln w="19050">
              <a:solidFill>
                <a:sysClr val="window" lastClr="FFFFFF">
                  <a:lumMod val="65000"/>
                </a:sysClr>
              </a:solidFill>
            </a:ln>
          </c:spPr>
          <c:marker>
            <c:symbol val="plus"/>
            <c:size val="6"/>
            <c:spPr>
              <a:noFill/>
              <a:ln>
                <a:solidFill>
                  <a:sysClr val="windowText" lastClr="000000"/>
                </a:solidFill>
              </a:ln>
            </c:spPr>
          </c:marker>
          <c:dPt>
            <c:idx val="0"/>
            <c:bubble3D val="0"/>
            <c:spPr>
              <a:ln w="19050">
                <a:solidFill>
                  <a:sysClr val="window" lastClr="FFFFFF">
                    <a:lumMod val="65000"/>
                  </a:sysClr>
                </a:solidFill>
                <a:prstDash val="sysDot"/>
              </a:ln>
            </c:spPr>
            <c:extLst>
              <c:ext xmlns:c16="http://schemas.microsoft.com/office/drawing/2014/chart" uri="{C3380CC4-5D6E-409C-BE32-E72D297353CC}">
                <c16:uniqueId val="{00000015-2F2E-442C-B236-5506B481ED09}"/>
              </c:ext>
            </c:extLst>
          </c:dPt>
          <c:dPt>
            <c:idx val="4"/>
            <c:bubble3D val="0"/>
            <c:spPr>
              <a:ln w="22225">
                <a:solidFill>
                  <a:sysClr val="window" lastClr="FFFFFF">
                    <a:lumMod val="65000"/>
                  </a:sysClr>
                </a:solidFill>
                <a:prstDash val="sysDot"/>
              </a:ln>
            </c:spPr>
            <c:extLst>
              <c:ext xmlns:c16="http://schemas.microsoft.com/office/drawing/2014/chart" uri="{C3380CC4-5D6E-409C-BE32-E72D297353CC}">
                <c16:uniqueId val="{00000017-2F2E-442C-B236-5506B481ED09}"/>
              </c:ext>
            </c:extLst>
          </c:dPt>
          <c:cat>
            <c:strRef>
              <c:f>Sheet1!$A$2:$A$6</c:f>
              <c:strCache>
                <c:ptCount val="5"/>
                <c:pt idx="0">
                  <c:v>2018</c:v>
                </c:pt>
                <c:pt idx="1">
                  <c:v>2019</c:v>
                </c:pt>
                <c:pt idx="2">
                  <c:v>2020</c:v>
                </c:pt>
                <c:pt idx="3">
                  <c:v>2021</c:v>
                </c:pt>
                <c:pt idx="4">
                  <c:v>2022 (Provisional)</c:v>
                </c:pt>
              </c:strCache>
            </c:strRef>
          </c:cat>
          <c:val>
            <c:numRef>
              <c:f>Sheet1!$I$2:$I$6</c:f>
              <c:numCache>
                <c:formatCode>0.0</c:formatCode>
                <c:ptCount val="5"/>
                <c:pt idx="0">
                  <c:v>30.52</c:v>
                </c:pt>
                <c:pt idx="1">
                  <c:v>29.85</c:v>
                </c:pt>
                <c:pt idx="2">
                  <c:v>32.450000000000003</c:v>
                </c:pt>
                <c:pt idx="3">
                  <c:v>30.96</c:v>
                </c:pt>
                <c:pt idx="4">
                  <c:v>31.14</c:v>
                </c:pt>
              </c:numCache>
            </c:numRef>
          </c:val>
          <c:smooth val="0"/>
          <c:extLst>
            <c:ext xmlns:c16="http://schemas.microsoft.com/office/drawing/2014/chart" uri="{C3380CC4-5D6E-409C-BE32-E72D297353CC}">
              <c16:uniqueId val="{00000018-2F2E-442C-B236-5506B481ED09}"/>
            </c:ext>
          </c:extLst>
        </c:ser>
        <c:ser>
          <c:idx val="7"/>
          <c:order val="7"/>
          <c:tx>
            <c:strRef>
              <c:f>Sheet1!$J$1</c:f>
              <c:strCache>
                <c:ptCount val="1"/>
                <c:pt idx="0">
                  <c:v>Diabetes</c:v>
                </c:pt>
              </c:strCache>
            </c:strRef>
          </c:tx>
          <c:spPr>
            <a:ln w="25400">
              <a:solidFill>
                <a:sysClr val="windowText" lastClr="000000"/>
              </a:solidFill>
            </a:ln>
          </c:spPr>
          <c:marker>
            <c:symbol val="circle"/>
            <c:size val="7"/>
            <c:spPr>
              <a:noFill/>
              <a:ln>
                <a:solidFill>
                  <a:sysClr val="windowText" lastClr="000000"/>
                </a:solidFill>
              </a:ln>
            </c:spPr>
          </c:marker>
          <c:dPt>
            <c:idx val="4"/>
            <c:bubble3D val="0"/>
            <c:spPr>
              <a:ln w="25400">
                <a:solidFill>
                  <a:sysClr val="windowText" lastClr="000000"/>
                </a:solidFill>
                <a:prstDash val="sysDot"/>
              </a:ln>
            </c:spPr>
            <c:extLst>
              <c:ext xmlns:c16="http://schemas.microsoft.com/office/drawing/2014/chart" uri="{C3380CC4-5D6E-409C-BE32-E72D297353CC}">
                <c16:uniqueId val="{0000001A-2F2E-442C-B236-5506B481ED09}"/>
              </c:ext>
            </c:extLst>
          </c:dPt>
          <c:cat>
            <c:strRef>
              <c:f>Sheet1!$A$2:$A$6</c:f>
              <c:strCache>
                <c:ptCount val="5"/>
                <c:pt idx="0">
                  <c:v>2018</c:v>
                </c:pt>
                <c:pt idx="1">
                  <c:v>2019</c:v>
                </c:pt>
                <c:pt idx="2">
                  <c:v>2020</c:v>
                </c:pt>
                <c:pt idx="3">
                  <c:v>2021</c:v>
                </c:pt>
                <c:pt idx="4">
                  <c:v>2022 (Provisional)</c:v>
                </c:pt>
              </c:strCache>
            </c:strRef>
          </c:cat>
          <c:val>
            <c:numRef>
              <c:f>Sheet1!$J$2:$J$6</c:f>
              <c:numCache>
                <c:formatCode>0.0</c:formatCode>
                <c:ptCount val="5"/>
                <c:pt idx="0">
                  <c:v>21.36</c:v>
                </c:pt>
                <c:pt idx="1">
                  <c:v>21.58</c:v>
                </c:pt>
                <c:pt idx="2">
                  <c:v>24.81</c:v>
                </c:pt>
                <c:pt idx="3">
                  <c:v>25.41</c:v>
                </c:pt>
                <c:pt idx="4">
                  <c:v>24.92</c:v>
                </c:pt>
              </c:numCache>
            </c:numRef>
          </c:val>
          <c:smooth val="0"/>
          <c:extLst>
            <c:ext xmlns:c16="http://schemas.microsoft.com/office/drawing/2014/chart" uri="{C3380CC4-5D6E-409C-BE32-E72D297353CC}">
              <c16:uniqueId val="{0000001B-2F2E-442C-B236-5506B481ED09}"/>
            </c:ext>
          </c:extLst>
        </c:ser>
        <c:ser>
          <c:idx val="8"/>
          <c:order val="8"/>
          <c:tx>
            <c:strRef>
              <c:f>Sheet1!$C$1</c:f>
              <c:strCache>
                <c:ptCount val="1"/>
                <c:pt idx="0">
                  <c:v>Kidney Disease</c:v>
                </c:pt>
              </c:strCache>
            </c:strRef>
          </c:tx>
          <c:spPr>
            <a:ln>
              <a:solidFill>
                <a:sysClr val="windowText" lastClr="000000"/>
              </a:solidFill>
            </a:ln>
          </c:spPr>
          <c:marker>
            <c:symbol val="square"/>
            <c:size val="7"/>
            <c:spPr>
              <a:noFill/>
              <a:ln>
                <a:solidFill>
                  <a:sysClr val="windowText" lastClr="000000"/>
                </a:solidFill>
              </a:ln>
            </c:spPr>
          </c:marker>
          <c:dPt>
            <c:idx val="4"/>
            <c:bubble3D val="0"/>
            <c:spPr>
              <a:ln>
                <a:solidFill>
                  <a:sysClr val="windowText" lastClr="000000"/>
                </a:solidFill>
                <a:prstDash val="sysDot"/>
              </a:ln>
            </c:spPr>
            <c:extLst>
              <c:ext xmlns:c16="http://schemas.microsoft.com/office/drawing/2014/chart" uri="{C3380CC4-5D6E-409C-BE32-E72D297353CC}">
                <c16:uniqueId val="{0000001D-2F2E-442C-B236-5506B481ED09}"/>
              </c:ext>
            </c:extLst>
          </c:dPt>
          <c:cat>
            <c:strRef>
              <c:f>Sheet1!$A$2:$A$6</c:f>
              <c:strCache>
                <c:ptCount val="5"/>
                <c:pt idx="0">
                  <c:v>2018</c:v>
                </c:pt>
                <c:pt idx="1">
                  <c:v>2019</c:v>
                </c:pt>
                <c:pt idx="2">
                  <c:v>2020</c:v>
                </c:pt>
                <c:pt idx="3">
                  <c:v>2021</c:v>
                </c:pt>
                <c:pt idx="4">
                  <c:v>2022 (Provisional)</c:v>
                </c:pt>
              </c:strCache>
            </c:strRef>
          </c:cat>
          <c:val>
            <c:numRef>
              <c:f>Sheet1!$C$2:$C$6</c:f>
              <c:numCache>
                <c:formatCode>0.0</c:formatCode>
                <c:ptCount val="5"/>
                <c:pt idx="0">
                  <c:v>12.91</c:v>
                </c:pt>
                <c:pt idx="1">
                  <c:v>12.71</c:v>
                </c:pt>
                <c:pt idx="2">
                  <c:v>12.71</c:v>
                </c:pt>
                <c:pt idx="3">
                  <c:v>13.55</c:v>
                </c:pt>
                <c:pt idx="4">
                  <c:v>14.46</c:v>
                </c:pt>
              </c:numCache>
            </c:numRef>
          </c:val>
          <c:smooth val="0"/>
          <c:extLst>
            <c:ext xmlns:c16="http://schemas.microsoft.com/office/drawing/2014/chart" uri="{C3380CC4-5D6E-409C-BE32-E72D297353CC}">
              <c16:uniqueId val="{0000001E-2F2E-442C-B236-5506B481ED09}"/>
            </c:ext>
          </c:extLst>
        </c:ser>
        <c:ser>
          <c:idx val="9"/>
          <c:order val="9"/>
          <c:tx>
            <c:strRef>
              <c:f>Sheet1!$K$1</c:f>
              <c:strCache>
                <c:ptCount val="1"/>
                <c:pt idx="0">
                  <c:v>Influenza and Pneumonia</c:v>
                </c:pt>
              </c:strCache>
            </c:strRef>
          </c:tx>
          <c:spPr>
            <a:ln>
              <a:solidFill>
                <a:sysClr val="windowText" lastClr="000000"/>
              </a:solidFill>
            </a:ln>
          </c:spPr>
          <c:marker>
            <c:symbol val="triangle"/>
            <c:size val="7"/>
            <c:spPr>
              <a:noFill/>
              <a:ln>
                <a:solidFill>
                  <a:sysClr val="windowText" lastClr="000000"/>
                </a:solidFill>
              </a:ln>
            </c:spPr>
          </c:marker>
          <c:dPt>
            <c:idx val="4"/>
            <c:bubble3D val="0"/>
            <c:spPr>
              <a:ln>
                <a:solidFill>
                  <a:sysClr val="windowText" lastClr="000000"/>
                </a:solidFill>
                <a:prstDash val="sysDot"/>
              </a:ln>
            </c:spPr>
            <c:extLst>
              <c:ext xmlns:c16="http://schemas.microsoft.com/office/drawing/2014/chart" uri="{C3380CC4-5D6E-409C-BE32-E72D297353CC}">
                <c16:uniqueId val="{00000020-2F2E-442C-B236-5506B481ED09}"/>
              </c:ext>
            </c:extLst>
          </c:dPt>
          <c:cat>
            <c:strRef>
              <c:f>Sheet1!$A$2:$A$6</c:f>
              <c:strCache>
                <c:ptCount val="5"/>
                <c:pt idx="0">
                  <c:v>2018</c:v>
                </c:pt>
                <c:pt idx="1">
                  <c:v>2019</c:v>
                </c:pt>
                <c:pt idx="2">
                  <c:v>2020</c:v>
                </c:pt>
                <c:pt idx="3">
                  <c:v>2021</c:v>
                </c:pt>
                <c:pt idx="4">
                  <c:v>2022 (Provisional)</c:v>
                </c:pt>
              </c:strCache>
            </c:strRef>
          </c:cat>
          <c:val>
            <c:numRef>
              <c:f>Sheet1!$K$2:$K$6</c:f>
              <c:numCache>
                <c:formatCode>0.0</c:formatCode>
                <c:ptCount val="5"/>
                <c:pt idx="0">
                  <c:v>14.93</c:v>
                </c:pt>
                <c:pt idx="1">
                  <c:v>12.37</c:v>
                </c:pt>
                <c:pt idx="2">
                  <c:v>13.11</c:v>
                </c:pt>
                <c:pt idx="3">
                  <c:v>10.58</c:v>
                </c:pt>
                <c:pt idx="4">
                  <c:v>11.84</c:v>
                </c:pt>
              </c:numCache>
            </c:numRef>
          </c:val>
          <c:smooth val="0"/>
          <c:extLst>
            <c:ext xmlns:c16="http://schemas.microsoft.com/office/drawing/2014/chart" uri="{C3380CC4-5D6E-409C-BE32-E72D297353CC}">
              <c16:uniqueId val="{00000021-2F2E-442C-B236-5506B481ED09}"/>
            </c:ext>
          </c:extLst>
        </c:ser>
        <c:dLbls>
          <c:showLegendKey val="0"/>
          <c:showVal val="0"/>
          <c:showCatName val="0"/>
          <c:showSerName val="0"/>
          <c:showPercent val="0"/>
          <c:showBubbleSize val="0"/>
        </c:dLbls>
        <c:marker val="1"/>
        <c:smooth val="0"/>
        <c:axId val="123682176"/>
        <c:axId val="158010752"/>
      </c:lineChart>
      <c:catAx>
        <c:axId val="123682176"/>
        <c:scaling>
          <c:orientation val="minMax"/>
        </c:scaling>
        <c:delete val="0"/>
        <c:axPos val="b"/>
        <c:numFmt formatCode="General" sourceLinked="1"/>
        <c:majorTickMark val="out"/>
        <c:minorTickMark val="none"/>
        <c:tickLblPos val="nextTo"/>
        <c:txPr>
          <a:bodyPr rot="0"/>
          <a:lstStyle/>
          <a:p>
            <a:pPr>
              <a:defRPr/>
            </a:pPr>
            <a:endParaRPr lang="en-US"/>
          </a:p>
        </c:txPr>
        <c:crossAx val="158010752"/>
        <c:crosses val="autoZero"/>
        <c:auto val="1"/>
        <c:lblAlgn val="ctr"/>
        <c:lblOffset val="100"/>
        <c:noMultiLvlLbl val="0"/>
      </c:catAx>
      <c:valAx>
        <c:axId val="158010752"/>
        <c:scaling>
          <c:orientation val="minMax"/>
          <c:max val="200"/>
          <c:min val="0"/>
        </c:scaling>
        <c:delete val="0"/>
        <c:axPos val="l"/>
        <c:majorGridlines/>
        <c:title>
          <c:tx>
            <c:rich>
              <a:bodyPr rot="-5400000" vert="horz"/>
              <a:lstStyle/>
              <a:p>
                <a:pPr>
                  <a:defRPr/>
                </a:pPr>
                <a:r>
                  <a:rPr lang="en-US" dirty="0"/>
                  <a:t>Deaths per 100,000 Population</a:t>
                </a:r>
              </a:p>
            </c:rich>
          </c:tx>
          <c:layout>
            <c:manualLayout>
              <c:xMode val="edge"/>
              <c:yMode val="edge"/>
              <c:x val="0"/>
              <c:y val="0.23814477617381161"/>
            </c:manualLayout>
          </c:layout>
          <c:overlay val="0"/>
        </c:title>
        <c:numFmt formatCode="#,##0" sourceLinked="0"/>
        <c:majorTickMark val="out"/>
        <c:minorTickMark val="none"/>
        <c:tickLblPos val="nextTo"/>
        <c:crossAx val="123682176"/>
        <c:crosses val="autoZero"/>
        <c:crossBetween val="between"/>
        <c:majorUnit val="20"/>
      </c:valAx>
    </c:plotArea>
    <c:legend>
      <c:legendPos val="t"/>
      <c:layout>
        <c:manualLayout>
          <c:xMode val="edge"/>
          <c:yMode val="edge"/>
          <c:x val="4.314772753959654E-3"/>
          <c:y val="1.6876956645479578E-2"/>
          <c:w val="0.99568527491755854"/>
          <c:h val="0.18340113735783029"/>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424482250754021"/>
          <c:y val="0.10383755741469819"/>
          <c:w val="0.89338947214931463"/>
          <c:h val="0.80334645669291327"/>
        </c:manualLayout>
      </c:layout>
      <c:lineChart>
        <c:grouping val="standard"/>
        <c:varyColors val="0"/>
        <c:ser>
          <c:idx val="1"/>
          <c:order val="0"/>
          <c:tx>
            <c:strRef>
              <c:f>Sheet1!$A$4</c:f>
              <c:strCache>
                <c:ptCount val="1"/>
                <c:pt idx="0">
                  <c:v>Total</c:v>
                </c:pt>
              </c:strCache>
            </c:strRef>
          </c:tx>
          <c:spPr>
            <a:ln w="25400">
              <a:solidFill>
                <a:sysClr val="windowText" lastClr="000000"/>
              </a:solidFill>
            </a:ln>
          </c:spPr>
          <c:marker>
            <c:symbol val="circle"/>
            <c:size val="7"/>
            <c:spPr>
              <a:solidFill>
                <a:sysClr val="windowText" lastClr="000000"/>
              </a:solidFill>
              <a:ln>
                <a:noFill/>
              </a:ln>
            </c:spPr>
          </c:marker>
          <c:dPt>
            <c:idx val="7"/>
            <c:bubble3D val="0"/>
            <c:spPr>
              <a:ln w="25400">
                <a:noFill/>
              </a:ln>
            </c:spPr>
            <c:extLst>
              <c:ext xmlns:c16="http://schemas.microsoft.com/office/drawing/2014/chart" uri="{C3380CC4-5D6E-409C-BE32-E72D297353CC}">
                <c16:uniqueId val="{00000001-056A-4F3E-8BAE-241EFB08307F}"/>
              </c:ext>
            </c:extLst>
          </c:dPt>
          <c:dPt>
            <c:idx val="8"/>
            <c:bubble3D val="0"/>
            <c:spPr>
              <a:ln w="25400">
                <a:noFill/>
              </a:ln>
            </c:spPr>
            <c:extLst>
              <c:ext xmlns:c16="http://schemas.microsoft.com/office/drawing/2014/chart" uri="{C3380CC4-5D6E-409C-BE32-E72D297353CC}">
                <c16:uniqueId val="{00000003-056A-4F3E-8BAE-241EFB08307F}"/>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Sheet1!$B$4:$J$4</c:f>
              <c:numCache>
                <c:formatCode>General</c:formatCode>
                <c:ptCount val="9"/>
                <c:pt idx="0">
                  <c:v>9.1999999999999993</c:v>
                </c:pt>
                <c:pt idx="1">
                  <c:v>8.6999999999999993</c:v>
                </c:pt>
                <c:pt idx="2">
                  <c:v>8</c:v>
                </c:pt>
                <c:pt idx="3">
                  <c:v>6.9</c:v>
                </c:pt>
                <c:pt idx="4">
                  <c:v>6.2</c:v>
                </c:pt>
                <c:pt idx="6">
                  <c:v>7</c:v>
                </c:pt>
                <c:pt idx="7">
                  <c:v>7.6</c:v>
                </c:pt>
                <c:pt idx="8">
                  <c:v>8</c:v>
                </c:pt>
              </c:numCache>
            </c:numRef>
          </c:val>
          <c:smooth val="0"/>
          <c:extLst>
            <c:ext xmlns:c16="http://schemas.microsoft.com/office/drawing/2014/chart" uri="{C3380CC4-5D6E-409C-BE32-E72D297353CC}">
              <c16:uniqueId val="{00000004-056A-4F3E-8BAE-241EFB08307F}"/>
            </c:ext>
          </c:extLst>
        </c:ser>
        <c:ser>
          <c:idx val="3"/>
          <c:order val="1"/>
          <c:tx>
            <c:strRef>
              <c:f>Sheet1!$A$2</c:f>
              <c:strCache>
                <c:ptCount val="1"/>
                <c:pt idx="0">
                  <c:v>Metropolitan</c:v>
                </c:pt>
              </c:strCache>
            </c:strRef>
          </c:tx>
          <c:spPr>
            <a:ln>
              <a:solidFill>
                <a:srgbClr val="005EB8"/>
              </a:solidFill>
            </a:ln>
          </c:spPr>
          <c:marker>
            <c:symbol val="square"/>
            <c:size val="7"/>
            <c:spPr>
              <a:solidFill>
                <a:srgbClr val="005EB8"/>
              </a:solidFill>
              <a:ln>
                <a:noFill/>
              </a:ln>
            </c:spPr>
          </c:marker>
          <c:dPt>
            <c:idx val="7"/>
            <c:bubble3D val="0"/>
            <c:spPr>
              <a:ln>
                <a:noFill/>
              </a:ln>
            </c:spPr>
            <c:extLst>
              <c:ext xmlns:c16="http://schemas.microsoft.com/office/drawing/2014/chart" uri="{C3380CC4-5D6E-409C-BE32-E72D297353CC}">
                <c16:uniqueId val="{00000006-056A-4F3E-8BAE-241EFB08307F}"/>
              </c:ext>
            </c:extLst>
          </c:dPt>
          <c:dPt>
            <c:idx val="8"/>
            <c:bubble3D val="0"/>
            <c:spPr>
              <a:ln>
                <a:noFill/>
              </a:ln>
            </c:spPr>
            <c:extLst>
              <c:ext xmlns:c16="http://schemas.microsoft.com/office/drawing/2014/chart" uri="{C3380CC4-5D6E-409C-BE32-E72D297353CC}">
                <c16:uniqueId val="{00000008-056A-4F3E-8BAE-241EFB08307F}"/>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Sheet1!$B$2:$J$2</c:f>
              <c:numCache>
                <c:formatCode>General</c:formatCode>
                <c:ptCount val="9"/>
                <c:pt idx="0">
                  <c:v>8.4</c:v>
                </c:pt>
                <c:pt idx="1">
                  <c:v>8</c:v>
                </c:pt>
                <c:pt idx="2">
                  <c:v>7.4</c:v>
                </c:pt>
                <c:pt idx="3">
                  <c:v>6.3</c:v>
                </c:pt>
                <c:pt idx="4">
                  <c:v>5.6</c:v>
                </c:pt>
                <c:pt idx="6">
                  <c:v>6.1</c:v>
                </c:pt>
                <c:pt idx="7">
                  <c:v>6.7</c:v>
                </c:pt>
                <c:pt idx="8">
                  <c:v>7.1</c:v>
                </c:pt>
              </c:numCache>
            </c:numRef>
          </c:val>
          <c:smooth val="0"/>
          <c:extLst>
            <c:ext xmlns:c16="http://schemas.microsoft.com/office/drawing/2014/chart" uri="{C3380CC4-5D6E-409C-BE32-E72D297353CC}">
              <c16:uniqueId val="{00000009-056A-4F3E-8BAE-241EFB08307F}"/>
            </c:ext>
          </c:extLst>
        </c:ser>
        <c:ser>
          <c:idx val="0"/>
          <c:order val="2"/>
          <c:tx>
            <c:strRef>
              <c:f>Sheet1!$A$3</c:f>
              <c:strCache>
                <c:ptCount val="1"/>
                <c:pt idx="0">
                  <c:v>Nonmetropolitan</c:v>
                </c:pt>
              </c:strCache>
            </c:strRef>
          </c:tx>
          <c:spPr>
            <a:ln>
              <a:solidFill>
                <a:srgbClr val="671E75"/>
              </a:solidFill>
            </a:ln>
          </c:spPr>
          <c:marker>
            <c:symbol val="triangle"/>
            <c:size val="8"/>
            <c:spPr>
              <a:solidFill>
                <a:srgbClr val="671E75"/>
              </a:solidFill>
              <a:ln>
                <a:noFill/>
              </a:ln>
            </c:spPr>
          </c:marker>
          <c:dPt>
            <c:idx val="7"/>
            <c:bubble3D val="0"/>
            <c:spPr>
              <a:ln>
                <a:noFill/>
              </a:ln>
            </c:spPr>
            <c:extLst>
              <c:ext xmlns:c16="http://schemas.microsoft.com/office/drawing/2014/chart" uri="{C3380CC4-5D6E-409C-BE32-E72D297353CC}">
                <c16:uniqueId val="{0000000B-056A-4F3E-8BAE-241EFB08307F}"/>
              </c:ext>
            </c:extLst>
          </c:dPt>
          <c:dPt>
            <c:idx val="8"/>
            <c:bubble3D val="0"/>
            <c:spPr>
              <a:ln>
                <a:noFill/>
              </a:ln>
            </c:spPr>
            <c:extLst>
              <c:ext xmlns:c16="http://schemas.microsoft.com/office/drawing/2014/chart" uri="{C3380CC4-5D6E-409C-BE32-E72D297353CC}">
                <c16:uniqueId val="{0000000D-056A-4F3E-8BAE-241EFB08307F}"/>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Sheet1!$B$3:$J$3</c:f>
              <c:numCache>
                <c:formatCode>General</c:formatCode>
                <c:ptCount val="9"/>
                <c:pt idx="0">
                  <c:v>11.4</c:v>
                </c:pt>
                <c:pt idx="1">
                  <c:v>11</c:v>
                </c:pt>
                <c:pt idx="2">
                  <c:v>10</c:v>
                </c:pt>
                <c:pt idx="3">
                  <c:v>8.9</c:v>
                </c:pt>
                <c:pt idx="4">
                  <c:v>8.1999999999999993</c:v>
                </c:pt>
                <c:pt idx="6">
                  <c:v>10</c:v>
                </c:pt>
                <c:pt idx="7">
                  <c:v>10.9</c:v>
                </c:pt>
                <c:pt idx="8">
                  <c:v>11.5</c:v>
                </c:pt>
              </c:numCache>
            </c:numRef>
          </c:val>
          <c:smooth val="0"/>
          <c:extLst>
            <c:ext xmlns:c16="http://schemas.microsoft.com/office/drawing/2014/chart" uri="{C3380CC4-5D6E-409C-BE32-E72D297353CC}">
              <c16:uniqueId val="{0000000E-056A-4F3E-8BAE-241EFB08307F}"/>
            </c:ext>
          </c:extLst>
        </c:ser>
        <c:dLbls>
          <c:showLegendKey val="0"/>
          <c:showVal val="0"/>
          <c:showCatName val="0"/>
          <c:showSerName val="0"/>
          <c:showPercent val="0"/>
          <c:showBubbleSize val="0"/>
        </c:dLbls>
        <c:marker val="1"/>
        <c:smooth val="0"/>
        <c:axId val="123682176"/>
        <c:axId val="158010752"/>
      </c:lineChart>
      <c:catAx>
        <c:axId val="123682176"/>
        <c:scaling>
          <c:orientation val="minMax"/>
        </c:scaling>
        <c:delete val="0"/>
        <c:axPos val="b"/>
        <c:numFmt formatCode="General" sourceLinked="1"/>
        <c:majorTickMark val="out"/>
        <c:minorTickMark val="none"/>
        <c:tickLblPos val="nextTo"/>
        <c:txPr>
          <a:bodyPr rot="0"/>
          <a:lstStyle/>
          <a:p>
            <a:pPr>
              <a:defRPr/>
            </a:pPr>
            <a:endParaRPr lang="en-US"/>
          </a:p>
        </c:txPr>
        <c:crossAx val="158010752"/>
        <c:crosses val="autoZero"/>
        <c:auto val="1"/>
        <c:lblAlgn val="ctr"/>
        <c:lblOffset val="100"/>
        <c:noMultiLvlLbl val="0"/>
      </c:catAx>
      <c:valAx>
        <c:axId val="158010752"/>
        <c:scaling>
          <c:orientation val="minMax"/>
          <c:max val="12"/>
          <c:min val="0"/>
        </c:scaling>
        <c:delete val="0"/>
        <c:axPos val="l"/>
        <c:majorGridlines/>
        <c:title>
          <c:tx>
            <c:rich>
              <a:bodyPr rot="-5400000" vert="horz"/>
              <a:lstStyle/>
              <a:p>
                <a:pPr>
                  <a:defRPr/>
                </a:pPr>
                <a:r>
                  <a:rPr lang="en-US"/>
                  <a:t>Percent</a:t>
                </a:r>
              </a:p>
            </c:rich>
          </c:tx>
          <c:layout>
            <c:manualLayout>
              <c:xMode val="edge"/>
              <c:yMode val="edge"/>
              <c:x val="4.6296296296296294E-3"/>
              <c:y val="0.38051207775857288"/>
            </c:manualLayout>
          </c:layout>
          <c:overlay val="0"/>
        </c:title>
        <c:numFmt formatCode="#,##0" sourceLinked="0"/>
        <c:majorTickMark val="out"/>
        <c:minorTickMark val="none"/>
        <c:tickLblPos val="nextTo"/>
        <c:crossAx val="123682176"/>
        <c:crosses val="autoZero"/>
        <c:crossBetween val="between"/>
        <c:majorUnit val="1"/>
      </c:valAx>
    </c:plotArea>
    <c:legend>
      <c:legendPos val="t"/>
      <c:layout>
        <c:manualLayout>
          <c:xMode val="edge"/>
          <c:yMode val="edge"/>
          <c:x val="4.314772753959654E-3"/>
          <c:y val="0"/>
          <c:w val="0.99568527491755854"/>
          <c:h val="6.6213842410323701E-2"/>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578800913774668"/>
          <c:y val="0.23006004457776111"/>
          <c:w val="0.89338947214931463"/>
          <c:h val="0.67393554972295133"/>
        </c:manualLayout>
      </c:layout>
      <c:lineChart>
        <c:grouping val="standard"/>
        <c:varyColors val="0"/>
        <c:ser>
          <c:idx val="3"/>
          <c:order val="0"/>
          <c:tx>
            <c:strRef>
              <c:f>Sheet1!$A$2</c:f>
              <c:strCache>
                <c:ptCount val="1"/>
                <c:pt idx="0">
                  <c:v>Hispanic, All Races</c:v>
                </c:pt>
              </c:strCache>
            </c:strRef>
          </c:tx>
          <c:spPr>
            <a:ln w="25400">
              <a:solidFill>
                <a:sysClr val="windowText" lastClr="000000"/>
              </a:solidFill>
            </a:ln>
          </c:spPr>
          <c:marker>
            <c:symbol val="circle"/>
            <c:size val="7"/>
            <c:spPr>
              <a:solidFill>
                <a:sysClr val="windowText" lastClr="000000"/>
              </a:solidFill>
              <a:ln>
                <a:noFill/>
              </a:ln>
            </c:spPr>
          </c:marker>
          <c:dPt>
            <c:idx val="7"/>
            <c:bubble3D val="0"/>
            <c:spPr>
              <a:ln w="25400">
                <a:noFill/>
              </a:ln>
            </c:spPr>
            <c:extLst>
              <c:ext xmlns:c16="http://schemas.microsoft.com/office/drawing/2014/chart" uri="{C3380CC4-5D6E-409C-BE32-E72D297353CC}">
                <c16:uniqueId val="{00000001-FBA6-4D61-BB99-9CD74175A96E}"/>
              </c:ext>
            </c:extLst>
          </c:dPt>
          <c:dPt>
            <c:idx val="8"/>
            <c:bubble3D val="0"/>
            <c:spPr>
              <a:ln w="25400">
                <a:noFill/>
              </a:ln>
            </c:spPr>
            <c:extLst>
              <c:ext xmlns:c16="http://schemas.microsoft.com/office/drawing/2014/chart" uri="{C3380CC4-5D6E-409C-BE32-E72D297353CC}">
                <c16:uniqueId val="{00000003-FBA6-4D61-BB99-9CD74175A96E}"/>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Sheet1!$B$2:$J$2</c:f>
              <c:numCache>
                <c:formatCode>General</c:formatCode>
                <c:ptCount val="9"/>
                <c:pt idx="0">
                  <c:v>6.1</c:v>
                </c:pt>
                <c:pt idx="1">
                  <c:v>5.5</c:v>
                </c:pt>
                <c:pt idx="2">
                  <c:v>4.8</c:v>
                </c:pt>
                <c:pt idx="3">
                  <c:v>3.8</c:v>
                </c:pt>
                <c:pt idx="4">
                  <c:v>3.4</c:v>
                </c:pt>
                <c:pt idx="6">
                  <c:v>3</c:v>
                </c:pt>
                <c:pt idx="7">
                  <c:v>3.2</c:v>
                </c:pt>
                <c:pt idx="8">
                  <c:v>3.4</c:v>
                </c:pt>
              </c:numCache>
            </c:numRef>
          </c:val>
          <c:smooth val="0"/>
          <c:extLst>
            <c:ext xmlns:c16="http://schemas.microsoft.com/office/drawing/2014/chart" uri="{C3380CC4-5D6E-409C-BE32-E72D297353CC}">
              <c16:uniqueId val="{00000004-FBA6-4D61-BB99-9CD74175A96E}"/>
            </c:ext>
          </c:extLst>
        </c:ser>
        <c:ser>
          <c:idx val="0"/>
          <c:order val="1"/>
          <c:tx>
            <c:strRef>
              <c:f>Sheet1!$A$3</c:f>
              <c:strCache>
                <c:ptCount val="1"/>
                <c:pt idx="0">
                  <c:v>NH-AI/AN</c:v>
                </c:pt>
              </c:strCache>
            </c:strRef>
          </c:tx>
          <c:spPr>
            <a:ln>
              <a:solidFill>
                <a:srgbClr val="005EB8"/>
              </a:solidFill>
            </a:ln>
          </c:spPr>
          <c:marker>
            <c:symbol val="square"/>
            <c:size val="7"/>
            <c:spPr>
              <a:solidFill>
                <a:srgbClr val="005EB8"/>
              </a:solidFill>
              <a:ln>
                <a:noFill/>
              </a:ln>
            </c:spPr>
          </c:marker>
          <c:dPt>
            <c:idx val="7"/>
            <c:bubble3D val="0"/>
            <c:spPr>
              <a:ln>
                <a:noFill/>
              </a:ln>
            </c:spPr>
            <c:extLst>
              <c:ext xmlns:c16="http://schemas.microsoft.com/office/drawing/2014/chart" uri="{C3380CC4-5D6E-409C-BE32-E72D297353CC}">
                <c16:uniqueId val="{00000006-FBA6-4D61-BB99-9CD74175A96E}"/>
              </c:ext>
            </c:extLst>
          </c:dPt>
          <c:dPt>
            <c:idx val="8"/>
            <c:bubble3D val="0"/>
            <c:spPr>
              <a:ln>
                <a:noFill/>
              </a:ln>
            </c:spPr>
            <c:extLst>
              <c:ext xmlns:c16="http://schemas.microsoft.com/office/drawing/2014/chart" uri="{C3380CC4-5D6E-409C-BE32-E72D297353CC}">
                <c16:uniqueId val="{00000008-FBA6-4D61-BB99-9CD74175A96E}"/>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Sheet1!$B$3:$J$3</c:f>
              <c:numCache>
                <c:formatCode>General</c:formatCode>
                <c:ptCount val="9"/>
                <c:pt idx="0">
                  <c:v>12.9</c:v>
                </c:pt>
                <c:pt idx="1">
                  <c:v>11.5</c:v>
                </c:pt>
                <c:pt idx="2">
                  <c:v>11.2</c:v>
                </c:pt>
                <c:pt idx="3">
                  <c:v>11</c:v>
                </c:pt>
                <c:pt idx="4">
                  <c:v>10.5</c:v>
                </c:pt>
                <c:pt idx="6">
                  <c:v>11.9</c:v>
                </c:pt>
                <c:pt idx="7">
                  <c:v>12.5</c:v>
                </c:pt>
                <c:pt idx="8">
                  <c:v>13.2</c:v>
                </c:pt>
              </c:numCache>
            </c:numRef>
          </c:val>
          <c:smooth val="0"/>
          <c:extLst>
            <c:ext xmlns:c16="http://schemas.microsoft.com/office/drawing/2014/chart" uri="{C3380CC4-5D6E-409C-BE32-E72D297353CC}">
              <c16:uniqueId val="{00000009-FBA6-4D61-BB99-9CD74175A96E}"/>
            </c:ext>
          </c:extLst>
        </c:ser>
        <c:ser>
          <c:idx val="1"/>
          <c:order val="2"/>
          <c:tx>
            <c:strRef>
              <c:f>Sheet1!$A$4</c:f>
              <c:strCache>
                <c:ptCount val="1"/>
                <c:pt idx="0">
                  <c:v>NH-Asian</c:v>
                </c:pt>
              </c:strCache>
            </c:strRef>
          </c:tx>
          <c:spPr>
            <a:ln>
              <a:solidFill>
                <a:srgbClr val="671E75"/>
              </a:solidFill>
            </a:ln>
          </c:spPr>
          <c:marker>
            <c:symbol val="triangle"/>
            <c:size val="8"/>
            <c:spPr>
              <a:solidFill>
                <a:srgbClr val="671E75"/>
              </a:solidFill>
              <a:ln>
                <a:noFill/>
              </a:ln>
            </c:spPr>
          </c:marker>
          <c:dPt>
            <c:idx val="7"/>
            <c:bubble3D val="0"/>
            <c:spPr>
              <a:ln>
                <a:noFill/>
              </a:ln>
            </c:spPr>
            <c:extLst>
              <c:ext xmlns:c16="http://schemas.microsoft.com/office/drawing/2014/chart" uri="{C3380CC4-5D6E-409C-BE32-E72D297353CC}">
                <c16:uniqueId val="{0000000B-FBA6-4D61-BB99-9CD74175A96E}"/>
              </c:ext>
            </c:extLst>
          </c:dPt>
          <c:dPt>
            <c:idx val="8"/>
            <c:bubble3D val="0"/>
            <c:spPr>
              <a:ln>
                <a:noFill/>
              </a:ln>
            </c:spPr>
            <c:extLst>
              <c:ext xmlns:c16="http://schemas.microsoft.com/office/drawing/2014/chart" uri="{C3380CC4-5D6E-409C-BE32-E72D297353CC}">
                <c16:uniqueId val="{0000000D-FBA6-4D61-BB99-9CD74175A96E}"/>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Sheet1!$B$4:$J$4</c:f>
              <c:numCache>
                <c:formatCode>General</c:formatCode>
                <c:ptCount val="9"/>
                <c:pt idx="0">
                  <c:v>3</c:v>
                </c:pt>
                <c:pt idx="1">
                  <c:v>2.7</c:v>
                </c:pt>
                <c:pt idx="2">
                  <c:v>2.4</c:v>
                </c:pt>
                <c:pt idx="3">
                  <c:v>2</c:v>
                </c:pt>
                <c:pt idx="4">
                  <c:v>1.5</c:v>
                </c:pt>
                <c:pt idx="6">
                  <c:v>1.7</c:v>
                </c:pt>
                <c:pt idx="7">
                  <c:v>1.5</c:v>
                </c:pt>
                <c:pt idx="8">
                  <c:v>1.5</c:v>
                </c:pt>
              </c:numCache>
            </c:numRef>
          </c:val>
          <c:smooth val="0"/>
          <c:extLst>
            <c:ext xmlns:c16="http://schemas.microsoft.com/office/drawing/2014/chart" uri="{C3380CC4-5D6E-409C-BE32-E72D297353CC}">
              <c16:uniqueId val="{0000000E-FBA6-4D61-BB99-9CD74175A96E}"/>
            </c:ext>
          </c:extLst>
        </c:ser>
        <c:ser>
          <c:idx val="2"/>
          <c:order val="3"/>
          <c:tx>
            <c:strRef>
              <c:f>Sheet1!$A$5</c:f>
              <c:strCache>
                <c:ptCount val="1"/>
                <c:pt idx="0">
                  <c:v>NH-Black</c:v>
                </c:pt>
              </c:strCache>
            </c:strRef>
          </c:tx>
          <c:spPr>
            <a:ln>
              <a:solidFill>
                <a:srgbClr val="FFC72C"/>
              </a:solidFill>
            </a:ln>
          </c:spPr>
          <c:marker>
            <c:symbol val="diamond"/>
            <c:size val="9"/>
            <c:spPr>
              <a:solidFill>
                <a:srgbClr val="FFC72C"/>
              </a:solidFill>
              <a:ln>
                <a:noFill/>
              </a:ln>
            </c:spPr>
          </c:marker>
          <c:dPt>
            <c:idx val="7"/>
            <c:bubble3D val="0"/>
            <c:spPr>
              <a:ln>
                <a:noFill/>
              </a:ln>
            </c:spPr>
            <c:extLst>
              <c:ext xmlns:c16="http://schemas.microsoft.com/office/drawing/2014/chart" uri="{C3380CC4-5D6E-409C-BE32-E72D297353CC}">
                <c16:uniqueId val="{00000010-FBA6-4D61-BB99-9CD74175A96E}"/>
              </c:ext>
            </c:extLst>
          </c:dPt>
          <c:dPt>
            <c:idx val="8"/>
            <c:bubble3D val="0"/>
            <c:spPr>
              <a:ln>
                <a:noFill/>
              </a:ln>
            </c:spPr>
            <c:extLst>
              <c:ext xmlns:c16="http://schemas.microsoft.com/office/drawing/2014/chart" uri="{C3380CC4-5D6E-409C-BE32-E72D297353CC}">
                <c16:uniqueId val="{00000012-FBA6-4D61-BB99-9CD74175A96E}"/>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Sheet1!$B$5:$J$5</c:f>
              <c:numCache>
                <c:formatCode>General</c:formatCode>
                <c:ptCount val="9"/>
                <c:pt idx="0">
                  <c:v>6.8</c:v>
                </c:pt>
                <c:pt idx="1">
                  <c:v>6.4</c:v>
                </c:pt>
                <c:pt idx="2">
                  <c:v>5.6</c:v>
                </c:pt>
                <c:pt idx="3">
                  <c:v>4.7</c:v>
                </c:pt>
                <c:pt idx="4">
                  <c:v>4.2</c:v>
                </c:pt>
                <c:pt idx="6">
                  <c:v>4.2</c:v>
                </c:pt>
                <c:pt idx="7">
                  <c:v>4.5</c:v>
                </c:pt>
                <c:pt idx="8">
                  <c:v>4.7</c:v>
                </c:pt>
              </c:numCache>
            </c:numRef>
          </c:val>
          <c:smooth val="0"/>
          <c:extLst>
            <c:ext xmlns:c16="http://schemas.microsoft.com/office/drawing/2014/chart" uri="{C3380CC4-5D6E-409C-BE32-E72D297353CC}">
              <c16:uniqueId val="{00000013-FBA6-4D61-BB99-9CD74175A96E}"/>
            </c:ext>
          </c:extLst>
        </c:ser>
        <c:ser>
          <c:idx val="4"/>
          <c:order val="4"/>
          <c:tx>
            <c:strRef>
              <c:f>Sheet1!$A$6</c:f>
              <c:strCache>
                <c:ptCount val="1"/>
                <c:pt idx="0">
                  <c:v>NH-NHPI</c:v>
                </c:pt>
              </c:strCache>
            </c:strRef>
          </c:tx>
          <c:spPr>
            <a:ln w="25400">
              <a:solidFill>
                <a:srgbClr val="70AD47">
                  <a:lumMod val="75000"/>
                </a:srgbClr>
              </a:solidFill>
            </a:ln>
          </c:spPr>
          <c:marker>
            <c:symbol val="star"/>
            <c:size val="7"/>
            <c:spPr>
              <a:noFill/>
              <a:ln>
                <a:solidFill>
                  <a:srgbClr val="548235"/>
                </a:solidFill>
              </a:ln>
            </c:spPr>
          </c:marker>
          <c:dPt>
            <c:idx val="7"/>
            <c:bubble3D val="0"/>
            <c:spPr>
              <a:ln w="25400">
                <a:noFill/>
              </a:ln>
            </c:spPr>
            <c:extLst>
              <c:ext xmlns:c16="http://schemas.microsoft.com/office/drawing/2014/chart" uri="{C3380CC4-5D6E-409C-BE32-E72D297353CC}">
                <c16:uniqueId val="{00000015-FBA6-4D61-BB99-9CD74175A96E}"/>
              </c:ext>
            </c:extLst>
          </c:dPt>
          <c:dPt>
            <c:idx val="8"/>
            <c:bubble3D val="0"/>
            <c:spPr>
              <a:ln w="25400">
                <a:noFill/>
              </a:ln>
            </c:spPr>
            <c:extLst>
              <c:ext xmlns:c16="http://schemas.microsoft.com/office/drawing/2014/chart" uri="{C3380CC4-5D6E-409C-BE32-E72D297353CC}">
                <c16:uniqueId val="{00000017-FBA6-4D61-BB99-9CD74175A96E}"/>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Sheet1!$B$6:$J$6</c:f>
              <c:numCache>
                <c:formatCode>General</c:formatCode>
                <c:ptCount val="9"/>
                <c:pt idx="0">
                  <c:v>6.7</c:v>
                </c:pt>
                <c:pt idx="1">
                  <c:v>6.3</c:v>
                </c:pt>
                <c:pt idx="2">
                  <c:v>5.8</c:v>
                </c:pt>
                <c:pt idx="3">
                  <c:v>5.5</c:v>
                </c:pt>
                <c:pt idx="4">
                  <c:v>4.8</c:v>
                </c:pt>
                <c:pt idx="6">
                  <c:v>4.5999999999999996</c:v>
                </c:pt>
                <c:pt idx="7">
                  <c:v>4.5999999999999996</c:v>
                </c:pt>
                <c:pt idx="8">
                  <c:v>5.9</c:v>
                </c:pt>
              </c:numCache>
            </c:numRef>
          </c:val>
          <c:smooth val="0"/>
          <c:extLst>
            <c:ext xmlns:c16="http://schemas.microsoft.com/office/drawing/2014/chart" uri="{C3380CC4-5D6E-409C-BE32-E72D297353CC}">
              <c16:uniqueId val="{00000018-FBA6-4D61-BB99-9CD74175A96E}"/>
            </c:ext>
          </c:extLst>
        </c:ser>
        <c:ser>
          <c:idx val="5"/>
          <c:order val="5"/>
          <c:tx>
            <c:strRef>
              <c:f>Sheet1!$A$7</c:f>
              <c:strCache>
                <c:ptCount val="1"/>
                <c:pt idx="0">
                  <c:v>NH-White</c:v>
                </c:pt>
              </c:strCache>
            </c:strRef>
          </c:tx>
          <c:spPr>
            <a:ln>
              <a:solidFill>
                <a:srgbClr val="ED7D31">
                  <a:lumMod val="75000"/>
                </a:srgbClr>
              </a:solidFill>
            </a:ln>
          </c:spPr>
          <c:marker>
            <c:symbol val="x"/>
            <c:size val="7"/>
            <c:spPr>
              <a:noFill/>
            </c:spPr>
          </c:marker>
          <c:dPt>
            <c:idx val="7"/>
            <c:bubble3D val="0"/>
            <c:spPr>
              <a:ln>
                <a:noFill/>
              </a:ln>
            </c:spPr>
            <c:extLst>
              <c:ext xmlns:c16="http://schemas.microsoft.com/office/drawing/2014/chart" uri="{C3380CC4-5D6E-409C-BE32-E72D297353CC}">
                <c16:uniqueId val="{0000001A-FBA6-4D61-BB99-9CD74175A96E}"/>
              </c:ext>
            </c:extLst>
          </c:dPt>
          <c:dPt>
            <c:idx val="8"/>
            <c:bubble3D val="0"/>
            <c:spPr>
              <a:ln>
                <a:noFill/>
              </a:ln>
            </c:spPr>
            <c:extLst>
              <c:ext xmlns:c16="http://schemas.microsoft.com/office/drawing/2014/chart" uri="{C3380CC4-5D6E-409C-BE32-E72D297353CC}">
                <c16:uniqueId val="{0000001C-FBA6-4D61-BB99-9CD74175A96E}"/>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Sheet1!$B$7:$J$7</c:f>
              <c:numCache>
                <c:formatCode>General</c:formatCode>
                <c:ptCount val="9"/>
                <c:pt idx="0">
                  <c:v>9.9</c:v>
                </c:pt>
                <c:pt idx="1">
                  <c:v>9.5</c:v>
                </c:pt>
                <c:pt idx="2">
                  <c:v>8.8000000000000007</c:v>
                </c:pt>
                <c:pt idx="3">
                  <c:v>7.6</c:v>
                </c:pt>
                <c:pt idx="4">
                  <c:v>6.9</c:v>
                </c:pt>
                <c:pt idx="6">
                  <c:v>8.1</c:v>
                </c:pt>
                <c:pt idx="7">
                  <c:v>8.9</c:v>
                </c:pt>
                <c:pt idx="8">
                  <c:v>9.4</c:v>
                </c:pt>
              </c:numCache>
            </c:numRef>
          </c:val>
          <c:smooth val="0"/>
          <c:extLst>
            <c:ext xmlns:c16="http://schemas.microsoft.com/office/drawing/2014/chart" uri="{C3380CC4-5D6E-409C-BE32-E72D297353CC}">
              <c16:uniqueId val="{0000001D-FBA6-4D61-BB99-9CD74175A96E}"/>
            </c:ext>
          </c:extLst>
        </c:ser>
        <c:ser>
          <c:idx val="6"/>
          <c:order val="6"/>
          <c:tx>
            <c:strRef>
              <c:f>Sheet1!$A$8</c:f>
              <c:strCache>
                <c:ptCount val="1"/>
                <c:pt idx="0">
                  <c:v>NH-Multiracial</c:v>
                </c:pt>
              </c:strCache>
            </c:strRef>
          </c:tx>
          <c:spPr>
            <a:ln w="19050">
              <a:solidFill>
                <a:sysClr val="window" lastClr="FFFFFF">
                  <a:lumMod val="75000"/>
                </a:sysClr>
              </a:solidFill>
            </a:ln>
          </c:spPr>
          <c:marker>
            <c:symbol val="plus"/>
            <c:size val="6"/>
            <c:spPr>
              <a:noFill/>
              <a:ln>
                <a:solidFill>
                  <a:sysClr val="windowText" lastClr="000000"/>
                </a:solidFill>
              </a:ln>
            </c:spPr>
          </c:marker>
          <c:dPt>
            <c:idx val="0"/>
            <c:bubble3D val="0"/>
            <c:spPr>
              <a:ln w="19050">
                <a:noFill/>
              </a:ln>
            </c:spPr>
            <c:extLst>
              <c:ext xmlns:c16="http://schemas.microsoft.com/office/drawing/2014/chart" uri="{C3380CC4-5D6E-409C-BE32-E72D297353CC}">
                <c16:uniqueId val="{0000001F-FBA6-4D61-BB99-9CD74175A96E}"/>
              </c:ext>
            </c:extLst>
          </c:dPt>
          <c:dPt>
            <c:idx val="7"/>
            <c:bubble3D val="0"/>
            <c:spPr>
              <a:ln w="19050">
                <a:noFill/>
              </a:ln>
            </c:spPr>
            <c:extLst>
              <c:ext xmlns:c16="http://schemas.microsoft.com/office/drawing/2014/chart" uri="{C3380CC4-5D6E-409C-BE32-E72D297353CC}">
                <c16:uniqueId val="{00000021-FBA6-4D61-BB99-9CD74175A96E}"/>
              </c:ext>
            </c:extLst>
          </c:dPt>
          <c:dPt>
            <c:idx val="8"/>
            <c:bubble3D val="0"/>
            <c:spPr>
              <a:ln w="19050">
                <a:noFill/>
              </a:ln>
            </c:spPr>
            <c:extLst>
              <c:ext xmlns:c16="http://schemas.microsoft.com/office/drawing/2014/chart" uri="{C3380CC4-5D6E-409C-BE32-E72D297353CC}">
                <c16:uniqueId val="{00000023-FBA6-4D61-BB99-9CD74175A96E}"/>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Sheet1!$B$8:$J$8</c:f>
              <c:numCache>
                <c:formatCode>General</c:formatCode>
                <c:ptCount val="9"/>
                <c:pt idx="0">
                  <c:v>5.9</c:v>
                </c:pt>
                <c:pt idx="1">
                  <c:v>5.0999999999999996</c:v>
                </c:pt>
                <c:pt idx="2">
                  <c:v>4.7</c:v>
                </c:pt>
                <c:pt idx="3">
                  <c:v>4</c:v>
                </c:pt>
                <c:pt idx="4">
                  <c:v>4.0999999999999996</c:v>
                </c:pt>
                <c:pt idx="6">
                  <c:v>3.5</c:v>
                </c:pt>
                <c:pt idx="7">
                  <c:v>4.4000000000000004</c:v>
                </c:pt>
                <c:pt idx="8">
                  <c:v>5</c:v>
                </c:pt>
              </c:numCache>
            </c:numRef>
          </c:val>
          <c:smooth val="0"/>
          <c:extLst>
            <c:ext xmlns:c16="http://schemas.microsoft.com/office/drawing/2014/chart" uri="{C3380CC4-5D6E-409C-BE32-E72D297353CC}">
              <c16:uniqueId val="{00000024-FBA6-4D61-BB99-9CD74175A96E}"/>
            </c:ext>
          </c:extLst>
        </c:ser>
        <c:dLbls>
          <c:showLegendKey val="0"/>
          <c:showVal val="0"/>
          <c:showCatName val="0"/>
          <c:showSerName val="0"/>
          <c:showPercent val="0"/>
          <c:showBubbleSize val="0"/>
        </c:dLbls>
        <c:marker val="1"/>
        <c:smooth val="0"/>
        <c:axId val="123682176"/>
        <c:axId val="158010752"/>
      </c:lineChart>
      <c:catAx>
        <c:axId val="123682176"/>
        <c:scaling>
          <c:orientation val="minMax"/>
        </c:scaling>
        <c:delete val="0"/>
        <c:axPos val="b"/>
        <c:numFmt formatCode="General" sourceLinked="1"/>
        <c:majorTickMark val="out"/>
        <c:minorTickMark val="none"/>
        <c:tickLblPos val="nextTo"/>
        <c:txPr>
          <a:bodyPr rot="0"/>
          <a:lstStyle/>
          <a:p>
            <a:pPr>
              <a:defRPr/>
            </a:pPr>
            <a:endParaRPr lang="en-US"/>
          </a:p>
        </c:txPr>
        <c:crossAx val="158010752"/>
        <c:crosses val="autoZero"/>
        <c:auto val="1"/>
        <c:lblAlgn val="ctr"/>
        <c:lblOffset val="100"/>
        <c:noMultiLvlLbl val="0"/>
      </c:catAx>
      <c:valAx>
        <c:axId val="158010752"/>
        <c:scaling>
          <c:orientation val="minMax"/>
          <c:max val="14"/>
          <c:min val="0"/>
        </c:scaling>
        <c:delete val="0"/>
        <c:axPos val="l"/>
        <c:majorGridlines/>
        <c:title>
          <c:tx>
            <c:rich>
              <a:bodyPr rot="-5400000" vert="horz"/>
              <a:lstStyle/>
              <a:p>
                <a:pPr>
                  <a:defRPr/>
                </a:pPr>
                <a:r>
                  <a:rPr lang="en-US"/>
                  <a:t>Percent</a:t>
                </a:r>
              </a:p>
            </c:rich>
          </c:tx>
          <c:layout>
            <c:manualLayout>
              <c:xMode val="edge"/>
              <c:yMode val="edge"/>
              <c:x val="5.5328327014678722E-3"/>
              <c:y val="0.48858528100654081"/>
            </c:manualLayout>
          </c:layout>
          <c:overlay val="0"/>
        </c:title>
        <c:numFmt formatCode="#,##0" sourceLinked="0"/>
        <c:majorTickMark val="out"/>
        <c:minorTickMark val="none"/>
        <c:tickLblPos val="nextTo"/>
        <c:crossAx val="123682176"/>
        <c:crosses val="autoZero"/>
        <c:crossBetween val="between"/>
        <c:majorUnit val="2"/>
      </c:valAx>
    </c:plotArea>
    <c:legend>
      <c:legendPos val="t"/>
      <c:layout>
        <c:manualLayout>
          <c:xMode val="edge"/>
          <c:yMode val="edge"/>
          <c:x val="4.5664430835034165E-4"/>
          <c:y val="0"/>
          <c:w val="0.99954335569164954"/>
          <c:h val="0.2161392716535433"/>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424482250754021"/>
          <c:y val="0.14277590301212348"/>
          <c:w val="0.89338947214931463"/>
          <c:h val="0.74554485243308299"/>
        </c:manualLayout>
      </c:layout>
      <c:lineChart>
        <c:grouping val="standard"/>
        <c:varyColors val="0"/>
        <c:ser>
          <c:idx val="1"/>
          <c:order val="0"/>
          <c:tx>
            <c:strRef>
              <c:f>Sheet1!$A$4</c:f>
              <c:strCache>
                <c:ptCount val="1"/>
                <c:pt idx="0">
                  <c:v>Total</c:v>
                </c:pt>
              </c:strCache>
            </c:strRef>
          </c:tx>
          <c:spPr>
            <a:ln w="25400">
              <a:solidFill>
                <a:sysClr val="windowText" lastClr="000000"/>
              </a:solidFill>
            </a:ln>
          </c:spPr>
          <c:marker>
            <c:symbol val="circle"/>
            <c:size val="7"/>
            <c:spPr>
              <a:solidFill>
                <a:sysClr val="windowText" lastClr="000000"/>
              </a:solidFill>
              <a:ln>
                <a:noFill/>
              </a:ln>
            </c:spPr>
          </c:marker>
          <c:dPt>
            <c:idx val="7"/>
            <c:bubble3D val="0"/>
            <c:spPr>
              <a:ln w="25400">
                <a:noFill/>
              </a:ln>
            </c:spPr>
            <c:extLst>
              <c:ext xmlns:c16="http://schemas.microsoft.com/office/drawing/2014/chart" uri="{C3380CC4-5D6E-409C-BE32-E72D297353CC}">
                <c16:uniqueId val="{00000001-446A-40F2-8810-646F8A4BF352}"/>
              </c:ext>
            </c:extLst>
          </c:dPt>
          <c:dPt>
            <c:idx val="8"/>
            <c:bubble3D val="0"/>
            <c:spPr>
              <a:ln w="25400">
                <a:noFill/>
              </a:ln>
            </c:spPr>
            <c:extLst>
              <c:ext xmlns:c16="http://schemas.microsoft.com/office/drawing/2014/chart" uri="{C3380CC4-5D6E-409C-BE32-E72D297353CC}">
                <c16:uniqueId val="{00000003-446A-40F2-8810-646F8A4BF352}"/>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Sheet1!$B$4:$J$4</c:f>
              <c:numCache>
                <c:formatCode>General</c:formatCode>
                <c:ptCount val="9"/>
                <c:pt idx="0">
                  <c:v>17.7</c:v>
                </c:pt>
                <c:pt idx="1">
                  <c:v>16.600000000000001</c:v>
                </c:pt>
                <c:pt idx="2">
                  <c:v>15.1</c:v>
                </c:pt>
                <c:pt idx="3">
                  <c:v>13</c:v>
                </c:pt>
                <c:pt idx="4">
                  <c:v>11.3</c:v>
                </c:pt>
                <c:pt idx="6">
                  <c:v>15.1</c:v>
                </c:pt>
                <c:pt idx="7">
                  <c:v>15.2</c:v>
                </c:pt>
                <c:pt idx="8">
                  <c:v>15</c:v>
                </c:pt>
              </c:numCache>
            </c:numRef>
          </c:val>
          <c:smooth val="0"/>
          <c:extLst>
            <c:ext xmlns:c16="http://schemas.microsoft.com/office/drawing/2014/chart" uri="{C3380CC4-5D6E-409C-BE32-E72D297353CC}">
              <c16:uniqueId val="{00000004-446A-40F2-8810-646F8A4BF352}"/>
            </c:ext>
          </c:extLst>
        </c:ser>
        <c:ser>
          <c:idx val="3"/>
          <c:order val="1"/>
          <c:tx>
            <c:strRef>
              <c:f>Sheet1!$A$2</c:f>
              <c:strCache>
                <c:ptCount val="1"/>
                <c:pt idx="0">
                  <c:v>Metropolitan</c:v>
                </c:pt>
              </c:strCache>
            </c:strRef>
          </c:tx>
          <c:spPr>
            <a:ln>
              <a:solidFill>
                <a:srgbClr val="005EB8"/>
              </a:solidFill>
            </a:ln>
          </c:spPr>
          <c:marker>
            <c:symbol val="square"/>
            <c:size val="7"/>
            <c:spPr>
              <a:solidFill>
                <a:srgbClr val="005EB8"/>
              </a:solidFill>
              <a:ln>
                <a:noFill/>
              </a:ln>
            </c:spPr>
          </c:marker>
          <c:dPt>
            <c:idx val="7"/>
            <c:bubble3D val="0"/>
            <c:spPr>
              <a:ln>
                <a:noFill/>
              </a:ln>
            </c:spPr>
            <c:extLst>
              <c:ext xmlns:c16="http://schemas.microsoft.com/office/drawing/2014/chart" uri="{C3380CC4-5D6E-409C-BE32-E72D297353CC}">
                <c16:uniqueId val="{00000006-446A-40F2-8810-646F8A4BF352}"/>
              </c:ext>
            </c:extLst>
          </c:dPt>
          <c:dPt>
            <c:idx val="8"/>
            <c:bubble3D val="0"/>
            <c:spPr>
              <a:ln>
                <a:noFill/>
              </a:ln>
            </c:spPr>
            <c:extLst>
              <c:ext xmlns:c16="http://schemas.microsoft.com/office/drawing/2014/chart" uri="{C3380CC4-5D6E-409C-BE32-E72D297353CC}">
                <c16:uniqueId val="{00000008-446A-40F2-8810-646F8A4BF352}"/>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Sheet1!$B$2:$J$2</c:f>
              <c:numCache>
                <c:formatCode>General</c:formatCode>
                <c:ptCount val="9"/>
                <c:pt idx="0">
                  <c:v>17.399999999999999</c:v>
                </c:pt>
                <c:pt idx="1">
                  <c:v>16.2</c:v>
                </c:pt>
                <c:pt idx="2">
                  <c:v>14.7</c:v>
                </c:pt>
                <c:pt idx="3">
                  <c:v>12.7</c:v>
                </c:pt>
                <c:pt idx="4">
                  <c:v>10.9</c:v>
                </c:pt>
                <c:pt idx="6">
                  <c:v>14.5</c:v>
                </c:pt>
                <c:pt idx="7">
                  <c:v>14.6</c:v>
                </c:pt>
                <c:pt idx="8">
                  <c:v>14.4</c:v>
                </c:pt>
              </c:numCache>
            </c:numRef>
          </c:val>
          <c:smooth val="0"/>
          <c:extLst>
            <c:ext xmlns:c16="http://schemas.microsoft.com/office/drawing/2014/chart" uri="{C3380CC4-5D6E-409C-BE32-E72D297353CC}">
              <c16:uniqueId val="{00000009-446A-40F2-8810-646F8A4BF352}"/>
            </c:ext>
          </c:extLst>
        </c:ser>
        <c:ser>
          <c:idx val="0"/>
          <c:order val="2"/>
          <c:tx>
            <c:strRef>
              <c:f>Sheet1!$A$3</c:f>
              <c:strCache>
                <c:ptCount val="1"/>
                <c:pt idx="0">
                  <c:v>Nonmetropolitan</c:v>
                </c:pt>
              </c:strCache>
            </c:strRef>
          </c:tx>
          <c:spPr>
            <a:ln>
              <a:solidFill>
                <a:srgbClr val="671E75"/>
              </a:solidFill>
            </a:ln>
          </c:spPr>
          <c:marker>
            <c:symbol val="triangle"/>
            <c:size val="8"/>
            <c:spPr>
              <a:solidFill>
                <a:srgbClr val="671E75"/>
              </a:solidFill>
              <a:ln>
                <a:noFill/>
              </a:ln>
            </c:spPr>
          </c:marker>
          <c:dPt>
            <c:idx val="7"/>
            <c:bubble3D val="0"/>
            <c:spPr>
              <a:ln>
                <a:noFill/>
              </a:ln>
            </c:spPr>
            <c:extLst>
              <c:ext xmlns:c16="http://schemas.microsoft.com/office/drawing/2014/chart" uri="{C3380CC4-5D6E-409C-BE32-E72D297353CC}">
                <c16:uniqueId val="{0000000B-446A-40F2-8810-646F8A4BF352}"/>
              </c:ext>
            </c:extLst>
          </c:dPt>
          <c:dPt>
            <c:idx val="8"/>
            <c:bubble3D val="0"/>
            <c:spPr>
              <a:ln>
                <a:noFill/>
              </a:ln>
            </c:spPr>
            <c:extLst>
              <c:ext xmlns:c16="http://schemas.microsoft.com/office/drawing/2014/chart" uri="{C3380CC4-5D6E-409C-BE32-E72D297353CC}">
                <c16:uniqueId val="{0000000D-446A-40F2-8810-646F8A4BF352}"/>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Sheet1!$B$3:$J$3</c:f>
              <c:numCache>
                <c:formatCode>General</c:formatCode>
                <c:ptCount val="9"/>
                <c:pt idx="0">
                  <c:v>19.600000000000001</c:v>
                </c:pt>
                <c:pt idx="1">
                  <c:v>18.8</c:v>
                </c:pt>
                <c:pt idx="2">
                  <c:v>17.3</c:v>
                </c:pt>
                <c:pt idx="3">
                  <c:v>15.4</c:v>
                </c:pt>
                <c:pt idx="4">
                  <c:v>13.6</c:v>
                </c:pt>
                <c:pt idx="6">
                  <c:v>18.600000000000001</c:v>
                </c:pt>
                <c:pt idx="7">
                  <c:v>19.399999999999999</c:v>
                </c:pt>
                <c:pt idx="8">
                  <c:v>19.399999999999999</c:v>
                </c:pt>
              </c:numCache>
            </c:numRef>
          </c:val>
          <c:smooth val="0"/>
          <c:extLst>
            <c:ext xmlns:c16="http://schemas.microsoft.com/office/drawing/2014/chart" uri="{C3380CC4-5D6E-409C-BE32-E72D297353CC}">
              <c16:uniqueId val="{0000000E-446A-40F2-8810-646F8A4BF352}"/>
            </c:ext>
          </c:extLst>
        </c:ser>
        <c:dLbls>
          <c:showLegendKey val="0"/>
          <c:showVal val="0"/>
          <c:showCatName val="0"/>
          <c:showSerName val="0"/>
          <c:showPercent val="0"/>
          <c:showBubbleSize val="0"/>
        </c:dLbls>
        <c:marker val="1"/>
        <c:smooth val="0"/>
        <c:axId val="123682176"/>
        <c:axId val="158010752"/>
      </c:lineChart>
      <c:catAx>
        <c:axId val="123682176"/>
        <c:scaling>
          <c:orientation val="minMax"/>
        </c:scaling>
        <c:delete val="0"/>
        <c:axPos val="b"/>
        <c:numFmt formatCode="General" sourceLinked="1"/>
        <c:majorTickMark val="out"/>
        <c:minorTickMark val="none"/>
        <c:tickLblPos val="nextTo"/>
        <c:txPr>
          <a:bodyPr rot="0"/>
          <a:lstStyle/>
          <a:p>
            <a:pPr>
              <a:defRPr/>
            </a:pPr>
            <a:endParaRPr lang="en-US"/>
          </a:p>
        </c:txPr>
        <c:crossAx val="158010752"/>
        <c:crosses val="autoZero"/>
        <c:auto val="1"/>
        <c:lblAlgn val="ctr"/>
        <c:lblOffset val="100"/>
        <c:noMultiLvlLbl val="0"/>
      </c:catAx>
      <c:valAx>
        <c:axId val="158010752"/>
        <c:scaling>
          <c:orientation val="minMax"/>
          <c:max val="25"/>
          <c:min val="0"/>
        </c:scaling>
        <c:delete val="0"/>
        <c:axPos val="l"/>
        <c:majorGridlines/>
        <c:title>
          <c:tx>
            <c:rich>
              <a:bodyPr rot="-5400000" vert="horz"/>
              <a:lstStyle/>
              <a:p>
                <a:pPr>
                  <a:defRPr/>
                </a:pPr>
                <a:r>
                  <a:rPr lang="en-US"/>
                  <a:t>Percent</a:t>
                </a:r>
              </a:p>
            </c:rich>
          </c:tx>
          <c:layout>
            <c:manualLayout>
              <c:xMode val="edge"/>
              <c:yMode val="edge"/>
              <c:x val="5.5328327014678722E-3"/>
              <c:y val="0.39407331192225953"/>
            </c:manualLayout>
          </c:layout>
          <c:overlay val="0"/>
        </c:title>
        <c:numFmt formatCode="#,##0" sourceLinked="0"/>
        <c:majorTickMark val="out"/>
        <c:minorTickMark val="none"/>
        <c:tickLblPos val="nextTo"/>
        <c:crossAx val="123682176"/>
        <c:crosses val="autoZero"/>
        <c:crossBetween val="between"/>
        <c:majorUnit val="5"/>
      </c:valAx>
    </c:plotArea>
    <c:legend>
      <c:legendPos val="t"/>
      <c:layout>
        <c:manualLayout>
          <c:xMode val="edge"/>
          <c:yMode val="edge"/>
          <c:x val="4.314772753959654E-3"/>
          <c:y val="1.6876956645479578E-2"/>
          <c:w val="0.99568527491755854"/>
          <c:h val="0.10006780402449694"/>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424482250754021"/>
          <c:y val="0.19746350065616797"/>
          <c:w val="0.89338947214931463"/>
          <c:h val="0.70543354932195979"/>
        </c:manualLayout>
      </c:layout>
      <c:lineChart>
        <c:grouping val="standard"/>
        <c:varyColors val="0"/>
        <c:ser>
          <c:idx val="3"/>
          <c:order val="0"/>
          <c:tx>
            <c:strRef>
              <c:f>Sheet1!$A$2</c:f>
              <c:strCache>
                <c:ptCount val="1"/>
                <c:pt idx="0">
                  <c:v>Hispanic, All Races</c:v>
                </c:pt>
              </c:strCache>
            </c:strRef>
          </c:tx>
          <c:spPr>
            <a:ln w="25400">
              <a:solidFill>
                <a:sysClr val="windowText" lastClr="000000"/>
              </a:solidFill>
            </a:ln>
          </c:spPr>
          <c:marker>
            <c:symbol val="circle"/>
            <c:size val="7"/>
            <c:spPr>
              <a:solidFill>
                <a:sysClr val="windowText" lastClr="000000"/>
              </a:solidFill>
              <a:ln>
                <a:noFill/>
              </a:ln>
            </c:spPr>
          </c:marker>
          <c:dPt>
            <c:idx val="7"/>
            <c:bubble3D val="0"/>
            <c:spPr>
              <a:ln w="25400">
                <a:noFill/>
              </a:ln>
            </c:spPr>
            <c:extLst>
              <c:ext xmlns:c16="http://schemas.microsoft.com/office/drawing/2014/chart" uri="{C3380CC4-5D6E-409C-BE32-E72D297353CC}">
                <c16:uniqueId val="{00000001-5999-40F2-8430-97F9D64ACE90}"/>
              </c:ext>
            </c:extLst>
          </c:dPt>
          <c:dPt>
            <c:idx val="8"/>
            <c:bubble3D val="0"/>
            <c:spPr>
              <a:ln w="25400">
                <a:noFill/>
              </a:ln>
            </c:spPr>
            <c:extLst>
              <c:ext xmlns:c16="http://schemas.microsoft.com/office/drawing/2014/chart" uri="{C3380CC4-5D6E-409C-BE32-E72D297353CC}">
                <c16:uniqueId val="{00000003-5999-40F2-8430-97F9D64ACE90}"/>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Sheet1!$B$2:$J$2</c:f>
              <c:numCache>
                <c:formatCode>General</c:formatCode>
                <c:ptCount val="9"/>
                <c:pt idx="0">
                  <c:v>15.4</c:v>
                </c:pt>
                <c:pt idx="1">
                  <c:v>14.2</c:v>
                </c:pt>
                <c:pt idx="2">
                  <c:v>12.2</c:v>
                </c:pt>
                <c:pt idx="3">
                  <c:v>9.9</c:v>
                </c:pt>
                <c:pt idx="4">
                  <c:v>7.6</c:v>
                </c:pt>
                <c:pt idx="6">
                  <c:v>8.6</c:v>
                </c:pt>
                <c:pt idx="7">
                  <c:v>7.9</c:v>
                </c:pt>
                <c:pt idx="8">
                  <c:v>8.1999999999999993</c:v>
                </c:pt>
              </c:numCache>
            </c:numRef>
          </c:val>
          <c:smooth val="0"/>
          <c:extLst>
            <c:ext xmlns:c16="http://schemas.microsoft.com/office/drawing/2014/chart" uri="{C3380CC4-5D6E-409C-BE32-E72D297353CC}">
              <c16:uniqueId val="{00000004-5999-40F2-8430-97F9D64ACE90}"/>
            </c:ext>
          </c:extLst>
        </c:ser>
        <c:ser>
          <c:idx val="0"/>
          <c:order val="1"/>
          <c:tx>
            <c:strRef>
              <c:f>Sheet1!$A$3</c:f>
              <c:strCache>
                <c:ptCount val="1"/>
                <c:pt idx="0">
                  <c:v>NH-AI/AN</c:v>
                </c:pt>
              </c:strCache>
            </c:strRef>
          </c:tx>
          <c:spPr>
            <a:ln>
              <a:solidFill>
                <a:srgbClr val="005EB8"/>
              </a:solidFill>
            </a:ln>
          </c:spPr>
          <c:marker>
            <c:symbol val="square"/>
            <c:size val="7"/>
            <c:spPr>
              <a:solidFill>
                <a:srgbClr val="005EB8"/>
              </a:solidFill>
              <a:ln>
                <a:noFill/>
              </a:ln>
            </c:spPr>
          </c:marker>
          <c:dPt>
            <c:idx val="7"/>
            <c:bubble3D val="0"/>
            <c:spPr>
              <a:ln>
                <a:noFill/>
              </a:ln>
            </c:spPr>
            <c:extLst>
              <c:ext xmlns:c16="http://schemas.microsoft.com/office/drawing/2014/chart" uri="{C3380CC4-5D6E-409C-BE32-E72D297353CC}">
                <c16:uniqueId val="{00000006-5999-40F2-8430-97F9D64ACE90}"/>
              </c:ext>
            </c:extLst>
          </c:dPt>
          <c:dPt>
            <c:idx val="8"/>
            <c:bubble3D val="0"/>
            <c:spPr>
              <a:ln>
                <a:noFill/>
              </a:ln>
            </c:spPr>
            <c:extLst>
              <c:ext xmlns:c16="http://schemas.microsoft.com/office/drawing/2014/chart" uri="{C3380CC4-5D6E-409C-BE32-E72D297353CC}">
                <c16:uniqueId val="{00000008-5999-40F2-8430-97F9D64ACE90}"/>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Sheet1!$B$3:$J$3</c:f>
              <c:numCache>
                <c:formatCode>General</c:formatCode>
                <c:ptCount val="9"/>
                <c:pt idx="0">
                  <c:v>21.7</c:v>
                </c:pt>
                <c:pt idx="1">
                  <c:v>19.8</c:v>
                </c:pt>
                <c:pt idx="2">
                  <c:v>18.8</c:v>
                </c:pt>
                <c:pt idx="3">
                  <c:v>17.399999999999999</c:v>
                </c:pt>
                <c:pt idx="4">
                  <c:v>15.4</c:v>
                </c:pt>
                <c:pt idx="6">
                  <c:v>19.8</c:v>
                </c:pt>
                <c:pt idx="7">
                  <c:v>20.6</c:v>
                </c:pt>
                <c:pt idx="8">
                  <c:v>21.4</c:v>
                </c:pt>
              </c:numCache>
            </c:numRef>
          </c:val>
          <c:smooth val="0"/>
          <c:extLst>
            <c:ext xmlns:c16="http://schemas.microsoft.com/office/drawing/2014/chart" uri="{C3380CC4-5D6E-409C-BE32-E72D297353CC}">
              <c16:uniqueId val="{00000009-5999-40F2-8430-97F9D64ACE90}"/>
            </c:ext>
          </c:extLst>
        </c:ser>
        <c:ser>
          <c:idx val="1"/>
          <c:order val="2"/>
          <c:tx>
            <c:strRef>
              <c:f>Sheet1!$A$4</c:f>
              <c:strCache>
                <c:ptCount val="1"/>
                <c:pt idx="0">
                  <c:v>NH-Asian</c:v>
                </c:pt>
              </c:strCache>
            </c:strRef>
          </c:tx>
          <c:spPr>
            <a:ln>
              <a:solidFill>
                <a:srgbClr val="671E75"/>
              </a:solidFill>
            </a:ln>
          </c:spPr>
          <c:marker>
            <c:symbol val="triangle"/>
            <c:size val="8"/>
            <c:spPr>
              <a:solidFill>
                <a:srgbClr val="671E75"/>
              </a:solidFill>
              <a:ln>
                <a:noFill/>
              </a:ln>
            </c:spPr>
          </c:marker>
          <c:dPt>
            <c:idx val="7"/>
            <c:bubble3D val="0"/>
            <c:spPr>
              <a:ln>
                <a:noFill/>
              </a:ln>
            </c:spPr>
            <c:extLst>
              <c:ext xmlns:c16="http://schemas.microsoft.com/office/drawing/2014/chart" uri="{C3380CC4-5D6E-409C-BE32-E72D297353CC}">
                <c16:uniqueId val="{0000000B-5999-40F2-8430-97F9D64ACE90}"/>
              </c:ext>
            </c:extLst>
          </c:dPt>
          <c:dPt>
            <c:idx val="8"/>
            <c:bubble3D val="0"/>
            <c:spPr>
              <a:ln>
                <a:noFill/>
              </a:ln>
            </c:spPr>
            <c:extLst>
              <c:ext xmlns:c16="http://schemas.microsoft.com/office/drawing/2014/chart" uri="{C3380CC4-5D6E-409C-BE32-E72D297353CC}">
                <c16:uniqueId val="{0000000D-5999-40F2-8430-97F9D64ACE90}"/>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Sheet1!$B$4:$J$4</c:f>
              <c:numCache>
                <c:formatCode>General</c:formatCode>
                <c:ptCount val="9"/>
                <c:pt idx="0">
                  <c:v>9.3000000000000007</c:v>
                </c:pt>
                <c:pt idx="1">
                  <c:v>8.1</c:v>
                </c:pt>
                <c:pt idx="2">
                  <c:v>6.8</c:v>
                </c:pt>
                <c:pt idx="3">
                  <c:v>5.8</c:v>
                </c:pt>
                <c:pt idx="4">
                  <c:v>4.5</c:v>
                </c:pt>
                <c:pt idx="6">
                  <c:v>4.4000000000000004</c:v>
                </c:pt>
                <c:pt idx="7">
                  <c:v>4.2</c:v>
                </c:pt>
                <c:pt idx="8">
                  <c:v>4.3</c:v>
                </c:pt>
              </c:numCache>
            </c:numRef>
          </c:val>
          <c:smooth val="0"/>
          <c:extLst>
            <c:ext xmlns:c16="http://schemas.microsoft.com/office/drawing/2014/chart" uri="{C3380CC4-5D6E-409C-BE32-E72D297353CC}">
              <c16:uniqueId val="{0000000E-5999-40F2-8430-97F9D64ACE90}"/>
            </c:ext>
          </c:extLst>
        </c:ser>
        <c:ser>
          <c:idx val="2"/>
          <c:order val="3"/>
          <c:tx>
            <c:strRef>
              <c:f>Sheet1!$A$5</c:f>
              <c:strCache>
                <c:ptCount val="1"/>
                <c:pt idx="0">
                  <c:v>NH-Black</c:v>
                </c:pt>
              </c:strCache>
            </c:strRef>
          </c:tx>
          <c:spPr>
            <a:ln>
              <a:solidFill>
                <a:srgbClr val="FFC72C"/>
              </a:solidFill>
            </a:ln>
          </c:spPr>
          <c:marker>
            <c:symbol val="diamond"/>
            <c:size val="9"/>
            <c:spPr>
              <a:solidFill>
                <a:srgbClr val="FFC72C"/>
              </a:solidFill>
              <a:ln>
                <a:noFill/>
              </a:ln>
            </c:spPr>
          </c:marker>
          <c:dPt>
            <c:idx val="7"/>
            <c:bubble3D val="0"/>
            <c:spPr>
              <a:ln>
                <a:noFill/>
              </a:ln>
            </c:spPr>
            <c:extLst>
              <c:ext xmlns:c16="http://schemas.microsoft.com/office/drawing/2014/chart" uri="{C3380CC4-5D6E-409C-BE32-E72D297353CC}">
                <c16:uniqueId val="{00000010-5999-40F2-8430-97F9D64ACE90}"/>
              </c:ext>
            </c:extLst>
          </c:dPt>
          <c:dPt>
            <c:idx val="8"/>
            <c:bubble3D val="0"/>
            <c:spPr>
              <a:ln>
                <a:noFill/>
              </a:ln>
            </c:spPr>
            <c:extLst>
              <c:ext xmlns:c16="http://schemas.microsoft.com/office/drawing/2014/chart" uri="{C3380CC4-5D6E-409C-BE32-E72D297353CC}">
                <c16:uniqueId val="{00000012-5999-40F2-8430-97F9D64ACE90}"/>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Sheet1!$B$5:$J$5</c:f>
              <c:numCache>
                <c:formatCode>General</c:formatCode>
                <c:ptCount val="9"/>
                <c:pt idx="0">
                  <c:v>16.600000000000001</c:v>
                </c:pt>
                <c:pt idx="1">
                  <c:v>15.5</c:v>
                </c:pt>
                <c:pt idx="2">
                  <c:v>14.4</c:v>
                </c:pt>
                <c:pt idx="3">
                  <c:v>12.4</c:v>
                </c:pt>
                <c:pt idx="4">
                  <c:v>10.5</c:v>
                </c:pt>
                <c:pt idx="6">
                  <c:v>12.4</c:v>
                </c:pt>
                <c:pt idx="7">
                  <c:v>11.7</c:v>
                </c:pt>
                <c:pt idx="8">
                  <c:v>11.5</c:v>
                </c:pt>
              </c:numCache>
            </c:numRef>
          </c:val>
          <c:smooth val="0"/>
          <c:extLst>
            <c:ext xmlns:c16="http://schemas.microsoft.com/office/drawing/2014/chart" uri="{C3380CC4-5D6E-409C-BE32-E72D297353CC}">
              <c16:uniqueId val="{00000013-5999-40F2-8430-97F9D64ACE90}"/>
            </c:ext>
          </c:extLst>
        </c:ser>
        <c:ser>
          <c:idx val="4"/>
          <c:order val="4"/>
          <c:tx>
            <c:strRef>
              <c:f>Sheet1!$A$6</c:f>
              <c:strCache>
                <c:ptCount val="1"/>
                <c:pt idx="0">
                  <c:v>NH-NHPI</c:v>
                </c:pt>
              </c:strCache>
            </c:strRef>
          </c:tx>
          <c:spPr>
            <a:ln w="25400">
              <a:solidFill>
                <a:srgbClr val="70AD47">
                  <a:lumMod val="75000"/>
                </a:srgbClr>
              </a:solidFill>
            </a:ln>
          </c:spPr>
          <c:marker>
            <c:symbol val="star"/>
            <c:size val="7"/>
            <c:spPr>
              <a:noFill/>
              <a:ln>
                <a:solidFill>
                  <a:srgbClr val="548235"/>
                </a:solidFill>
              </a:ln>
            </c:spPr>
          </c:marker>
          <c:dPt>
            <c:idx val="7"/>
            <c:bubble3D val="0"/>
            <c:spPr>
              <a:ln w="25400">
                <a:noFill/>
              </a:ln>
            </c:spPr>
            <c:extLst>
              <c:ext xmlns:c16="http://schemas.microsoft.com/office/drawing/2014/chart" uri="{C3380CC4-5D6E-409C-BE32-E72D297353CC}">
                <c16:uniqueId val="{00000015-5999-40F2-8430-97F9D64ACE90}"/>
              </c:ext>
            </c:extLst>
          </c:dPt>
          <c:dPt>
            <c:idx val="8"/>
            <c:bubble3D val="0"/>
            <c:spPr>
              <a:ln w="25400">
                <a:noFill/>
              </a:ln>
            </c:spPr>
            <c:extLst>
              <c:ext xmlns:c16="http://schemas.microsoft.com/office/drawing/2014/chart" uri="{C3380CC4-5D6E-409C-BE32-E72D297353CC}">
                <c16:uniqueId val="{00000017-5999-40F2-8430-97F9D64ACE90}"/>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Sheet1!$B$6:$J$6</c:f>
              <c:numCache>
                <c:formatCode>General</c:formatCode>
                <c:ptCount val="9"/>
                <c:pt idx="0">
                  <c:v>15.8</c:v>
                </c:pt>
                <c:pt idx="1">
                  <c:v>15</c:v>
                </c:pt>
                <c:pt idx="2">
                  <c:v>11.7</c:v>
                </c:pt>
                <c:pt idx="3">
                  <c:v>9.6</c:v>
                </c:pt>
                <c:pt idx="4">
                  <c:v>8.1</c:v>
                </c:pt>
                <c:pt idx="6">
                  <c:v>9.1</c:v>
                </c:pt>
                <c:pt idx="7">
                  <c:v>10.5</c:v>
                </c:pt>
                <c:pt idx="8">
                  <c:v>9.6</c:v>
                </c:pt>
              </c:numCache>
            </c:numRef>
          </c:val>
          <c:smooth val="0"/>
          <c:extLst>
            <c:ext xmlns:c16="http://schemas.microsoft.com/office/drawing/2014/chart" uri="{C3380CC4-5D6E-409C-BE32-E72D297353CC}">
              <c16:uniqueId val="{00000018-5999-40F2-8430-97F9D64ACE90}"/>
            </c:ext>
          </c:extLst>
        </c:ser>
        <c:ser>
          <c:idx val="5"/>
          <c:order val="5"/>
          <c:tx>
            <c:strRef>
              <c:f>Sheet1!$A$7</c:f>
              <c:strCache>
                <c:ptCount val="1"/>
                <c:pt idx="0">
                  <c:v>NH-White</c:v>
                </c:pt>
              </c:strCache>
            </c:strRef>
          </c:tx>
          <c:spPr>
            <a:ln>
              <a:solidFill>
                <a:srgbClr val="ED7D31">
                  <a:lumMod val="75000"/>
                </a:srgbClr>
              </a:solidFill>
            </a:ln>
          </c:spPr>
          <c:marker>
            <c:symbol val="x"/>
            <c:size val="7"/>
            <c:spPr>
              <a:noFill/>
            </c:spPr>
          </c:marker>
          <c:dPt>
            <c:idx val="0"/>
            <c:bubble3D val="0"/>
            <c:spPr>
              <a:ln>
                <a:noFill/>
              </a:ln>
            </c:spPr>
            <c:extLst>
              <c:ext xmlns:c16="http://schemas.microsoft.com/office/drawing/2014/chart" uri="{C3380CC4-5D6E-409C-BE32-E72D297353CC}">
                <c16:uniqueId val="{0000001A-5999-40F2-8430-97F9D64ACE90}"/>
              </c:ext>
            </c:extLst>
          </c:dPt>
          <c:dPt>
            <c:idx val="7"/>
            <c:bubble3D val="0"/>
            <c:spPr>
              <a:ln>
                <a:noFill/>
              </a:ln>
            </c:spPr>
            <c:extLst>
              <c:ext xmlns:c16="http://schemas.microsoft.com/office/drawing/2014/chart" uri="{C3380CC4-5D6E-409C-BE32-E72D297353CC}">
                <c16:uniqueId val="{0000001C-5999-40F2-8430-97F9D64ACE90}"/>
              </c:ext>
            </c:extLst>
          </c:dPt>
          <c:dPt>
            <c:idx val="8"/>
            <c:bubble3D val="0"/>
            <c:spPr>
              <a:ln>
                <a:noFill/>
              </a:ln>
            </c:spPr>
            <c:extLst>
              <c:ext xmlns:c16="http://schemas.microsoft.com/office/drawing/2014/chart" uri="{C3380CC4-5D6E-409C-BE32-E72D297353CC}">
                <c16:uniqueId val="{0000001E-5999-40F2-8430-97F9D64ACE90}"/>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Sheet1!$B$7:$J$7</c:f>
              <c:numCache>
                <c:formatCode>General</c:formatCode>
                <c:ptCount val="9"/>
                <c:pt idx="0">
                  <c:v>18.100000000000001</c:v>
                </c:pt>
                <c:pt idx="1">
                  <c:v>17</c:v>
                </c:pt>
                <c:pt idx="2">
                  <c:v>15.5</c:v>
                </c:pt>
                <c:pt idx="3">
                  <c:v>13.5</c:v>
                </c:pt>
                <c:pt idx="4">
                  <c:v>11.7</c:v>
                </c:pt>
                <c:pt idx="6">
                  <c:v>16.3</c:v>
                </c:pt>
                <c:pt idx="7">
                  <c:v>16.600000000000001</c:v>
                </c:pt>
                <c:pt idx="8">
                  <c:v>16.399999999999999</c:v>
                </c:pt>
              </c:numCache>
            </c:numRef>
          </c:val>
          <c:smooth val="0"/>
          <c:extLst>
            <c:ext xmlns:c16="http://schemas.microsoft.com/office/drawing/2014/chart" uri="{C3380CC4-5D6E-409C-BE32-E72D297353CC}">
              <c16:uniqueId val="{0000001F-5999-40F2-8430-97F9D64ACE90}"/>
            </c:ext>
          </c:extLst>
        </c:ser>
        <c:ser>
          <c:idx val="6"/>
          <c:order val="6"/>
          <c:tx>
            <c:strRef>
              <c:f>Sheet1!$A$8</c:f>
              <c:strCache>
                <c:ptCount val="1"/>
                <c:pt idx="0">
                  <c:v>NH-Multiracial</c:v>
                </c:pt>
              </c:strCache>
            </c:strRef>
          </c:tx>
          <c:spPr>
            <a:ln w="19050">
              <a:solidFill>
                <a:sysClr val="window" lastClr="FFFFFF">
                  <a:lumMod val="75000"/>
                </a:sysClr>
              </a:solidFill>
            </a:ln>
          </c:spPr>
          <c:marker>
            <c:symbol val="plus"/>
            <c:size val="6"/>
            <c:spPr>
              <a:noFill/>
              <a:ln>
                <a:solidFill>
                  <a:sysClr val="windowText" lastClr="000000"/>
                </a:solidFill>
              </a:ln>
            </c:spPr>
          </c:marker>
          <c:dPt>
            <c:idx val="7"/>
            <c:bubble3D val="0"/>
            <c:spPr>
              <a:ln w="19050">
                <a:noFill/>
              </a:ln>
            </c:spPr>
            <c:extLst>
              <c:ext xmlns:c16="http://schemas.microsoft.com/office/drawing/2014/chart" uri="{C3380CC4-5D6E-409C-BE32-E72D297353CC}">
                <c16:uniqueId val="{00000021-5999-40F2-8430-97F9D64ACE90}"/>
              </c:ext>
            </c:extLst>
          </c:dPt>
          <c:dPt>
            <c:idx val="8"/>
            <c:bubble3D val="0"/>
            <c:spPr>
              <a:ln w="19050">
                <a:noFill/>
              </a:ln>
            </c:spPr>
            <c:extLst>
              <c:ext xmlns:c16="http://schemas.microsoft.com/office/drawing/2014/chart" uri="{C3380CC4-5D6E-409C-BE32-E72D297353CC}">
                <c16:uniqueId val="{00000023-5999-40F2-8430-97F9D64ACE90}"/>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Sheet1!$B$8:$J$8</c:f>
              <c:numCache>
                <c:formatCode>General</c:formatCode>
                <c:ptCount val="9"/>
                <c:pt idx="0">
                  <c:v>13.1</c:v>
                </c:pt>
                <c:pt idx="1">
                  <c:v>11.6</c:v>
                </c:pt>
                <c:pt idx="2">
                  <c:v>9.9</c:v>
                </c:pt>
                <c:pt idx="3">
                  <c:v>8.8000000000000007</c:v>
                </c:pt>
                <c:pt idx="4">
                  <c:v>6.5</c:v>
                </c:pt>
                <c:pt idx="6">
                  <c:v>8.9</c:v>
                </c:pt>
                <c:pt idx="7">
                  <c:v>9.1</c:v>
                </c:pt>
                <c:pt idx="8">
                  <c:v>10.9</c:v>
                </c:pt>
              </c:numCache>
            </c:numRef>
          </c:val>
          <c:smooth val="0"/>
          <c:extLst>
            <c:ext xmlns:c16="http://schemas.microsoft.com/office/drawing/2014/chart" uri="{C3380CC4-5D6E-409C-BE32-E72D297353CC}">
              <c16:uniqueId val="{00000024-5999-40F2-8430-97F9D64ACE90}"/>
            </c:ext>
          </c:extLst>
        </c:ser>
        <c:dLbls>
          <c:showLegendKey val="0"/>
          <c:showVal val="0"/>
          <c:showCatName val="0"/>
          <c:showSerName val="0"/>
          <c:showPercent val="0"/>
          <c:showBubbleSize val="0"/>
        </c:dLbls>
        <c:marker val="1"/>
        <c:smooth val="0"/>
        <c:axId val="123682176"/>
        <c:axId val="158010752"/>
      </c:lineChart>
      <c:catAx>
        <c:axId val="123682176"/>
        <c:scaling>
          <c:orientation val="minMax"/>
        </c:scaling>
        <c:delete val="0"/>
        <c:axPos val="b"/>
        <c:numFmt formatCode="General" sourceLinked="1"/>
        <c:majorTickMark val="out"/>
        <c:minorTickMark val="none"/>
        <c:tickLblPos val="nextTo"/>
        <c:txPr>
          <a:bodyPr rot="0"/>
          <a:lstStyle/>
          <a:p>
            <a:pPr>
              <a:defRPr/>
            </a:pPr>
            <a:endParaRPr lang="en-US"/>
          </a:p>
        </c:txPr>
        <c:crossAx val="158010752"/>
        <c:crosses val="autoZero"/>
        <c:auto val="1"/>
        <c:lblAlgn val="ctr"/>
        <c:lblOffset val="100"/>
        <c:noMultiLvlLbl val="0"/>
      </c:catAx>
      <c:valAx>
        <c:axId val="158010752"/>
        <c:scaling>
          <c:orientation val="minMax"/>
          <c:max val="25"/>
          <c:min val="0"/>
        </c:scaling>
        <c:delete val="0"/>
        <c:axPos val="l"/>
        <c:majorGridlines/>
        <c:title>
          <c:tx>
            <c:rich>
              <a:bodyPr rot="-5400000" vert="horz"/>
              <a:lstStyle/>
              <a:p>
                <a:pPr>
                  <a:defRPr/>
                </a:pPr>
                <a:r>
                  <a:rPr lang="en-US"/>
                  <a:t>Percent</a:t>
                </a:r>
              </a:p>
            </c:rich>
          </c:tx>
          <c:layout>
            <c:manualLayout>
              <c:xMode val="edge"/>
              <c:yMode val="edge"/>
              <c:x val="0"/>
              <c:y val="0.42592000218722664"/>
            </c:manualLayout>
          </c:layout>
          <c:overlay val="0"/>
        </c:title>
        <c:numFmt formatCode="#,##0" sourceLinked="0"/>
        <c:majorTickMark val="out"/>
        <c:minorTickMark val="none"/>
        <c:tickLblPos val="nextTo"/>
        <c:crossAx val="123682176"/>
        <c:crosses val="autoZero"/>
        <c:crossBetween val="between"/>
        <c:majorUnit val="5"/>
      </c:valAx>
    </c:plotArea>
    <c:legend>
      <c:legendPos val="t"/>
      <c:layout>
        <c:manualLayout>
          <c:xMode val="edge"/>
          <c:yMode val="edge"/>
          <c:x val="7.2690793458509984E-2"/>
          <c:y val="0"/>
          <c:w val="0.92730920654148996"/>
          <c:h val="0.17038030402449694"/>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424482250754021"/>
          <c:y val="0.14538016732283465"/>
          <c:w val="0.89338947214931463"/>
          <c:h val="0.74883632709973758"/>
        </c:manualLayout>
      </c:layout>
      <c:lineChart>
        <c:grouping val="standard"/>
        <c:varyColors val="0"/>
        <c:ser>
          <c:idx val="1"/>
          <c:order val="0"/>
          <c:tx>
            <c:strRef>
              <c:f>Sheet1!$A$4</c:f>
              <c:strCache>
                <c:ptCount val="1"/>
                <c:pt idx="0">
                  <c:v>Total</c:v>
                </c:pt>
              </c:strCache>
            </c:strRef>
          </c:tx>
          <c:spPr>
            <a:ln w="25400">
              <a:solidFill>
                <a:sysClr val="windowText" lastClr="000000"/>
              </a:solidFill>
            </a:ln>
          </c:spPr>
          <c:marker>
            <c:symbol val="circle"/>
            <c:size val="8"/>
            <c:spPr>
              <a:solidFill>
                <a:sysClr val="windowText" lastClr="000000"/>
              </a:solidFill>
              <a:ln>
                <a:noFill/>
              </a:ln>
            </c:spPr>
          </c:marker>
          <c:dPt>
            <c:idx val="7"/>
            <c:bubble3D val="0"/>
            <c:spPr>
              <a:ln w="25400">
                <a:noFill/>
              </a:ln>
            </c:spPr>
            <c:extLst>
              <c:ext xmlns:c16="http://schemas.microsoft.com/office/drawing/2014/chart" uri="{C3380CC4-5D6E-409C-BE32-E72D297353CC}">
                <c16:uniqueId val="{00000001-B108-4627-806A-6C46A98DFFEF}"/>
              </c:ext>
            </c:extLst>
          </c:dPt>
          <c:dPt>
            <c:idx val="8"/>
            <c:bubble3D val="0"/>
            <c:spPr>
              <a:ln w="25400">
                <a:noFill/>
              </a:ln>
            </c:spPr>
            <c:extLst>
              <c:ext xmlns:c16="http://schemas.microsoft.com/office/drawing/2014/chart" uri="{C3380CC4-5D6E-409C-BE32-E72D297353CC}">
                <c16:uniqueId val="{00000003-B108-4627-806A-6C46A98DFFEF}"/>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Sheet1!$B$4:$J$4</c:f>
              <c:numCache>
                <c:formatCode>General</c:formatCode>
                <c:ptCount val="9"/>
                <c:pt idx="0">
                  <c:v>22.8</c:v>
                </c:pt>
                <c:pt idx="1">
                  <c:v>22.7</c:v>
                </c:pt>
                <c:pt idx="2">
                  <c:v>21.8</c:v>
                </c:pt>
                <c:pt idx="3">
                  <c:v>19.8</c:v>
                </c:pt>
                <c:pt idx="4">
                  <c:v>20.7</c:v>
                </c:pt>
                <c:pt idx="5">
                  <c:v>20.5</c:v>
                </c:pt>
                <c:pt idx="6">
                  <c:v>19.899999999999999</c:v>
                </c:pt>
                <c:pt idx="7">
                  <c:v>23.7</c:v>
                </c:pt>
                <c:pt idx="8">
                  <c:v>19.600000000000001</c:v>
                </c:pt>
              </c:numCache>
            </c:numRef>
          </c:val>
          <c:smooth val="0"/>
          <c:extLst>
            <c:ext xmlns:c16="http://schemas.microsoft.com/office/drawing/2014/chart" uri="{C3380CC4-5D6E-409C-BE32-E72D297353CC}">
              <c16:uniqueId val="{00000004-B108-4627-806A-6C46A98DFFEF}"/>
            </c:ext>
          </c:extLst>
        </c:ser>
        <c:ser>
          <c:idx val="3"/>
          <c:order val="1"/>
          <c:tx>
            <c:strRef>
              <c:f>Sheet1!$A$2</c:f>
              <c:strCache>
                <c:ptCount val="1"/>
                <c:pt idx="0">
                  <c:v>Metropolitan</c:v>
                </c:pt>
              </c:strCache>
            </c:strRef>
          </c:tx>
          <c:spPr>
            <a:ln>
              <a:solidFill>
                <a:srgbClr val="005EB8"/>
              </a:solidFill>
            </a:ln>
          </c:spPr>
          <c:marker>
            <c:symbol val="square"/>
            <c:size val="6"/>
            <c:spPr>
              <a:solidFill>
                <a:srgbClr val="005EB8"/>
              </a:solidFill>
              <a:ln>
                <a:noFill/>
              </a:ln>
            </c:spPr>
          </c:marker>
          <c:dPt>
            <c:idx val="7"/>
            <c:bubble3D val="0"/>
            <c:spPr>
              <a:ln>
                <a:noFill/>
              </a:ln>
            </c:spPr>
            <c:extLst>
              <c:ext xmlns:c16="http://schemas.microsoft.com/office/drawing/2014/chart" uri="{C3380CC4-5D6E-409C-BE32-E72D297353CC}">
                <c16:uniqueId val="{00000006-B108-4627-806A-6C46A98DFFEF}"/>
              </c:ext>
            </c:extLst>
          </c:dPt>
          <c:dPt>
            <c:idx val="8"/>
            <c:bubble3D val="0"/>
            <c:spPr>
              <a:ln>
                <a:noFill/>
              </a:ln>
            </c:spPr>
            <c:extLst>
              <c:ext xmlns:c16="http://schemas.microsoft.com/office/drawing/2014/chart" uri="{C3380CC4-5D6E-409C-BE32-E72D297353CC}">
                <c16:uniqueId val="{00000008-B108-4627-806A-6C46A98DFFEF}"/>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Sheet1!$B$2:$J$2</c:f>
              <c:numCache>
                <c:formatCode>General</c:formatCode>
                <c:ptCount val="9"/>
                <c:pt idx="0">
                  <c:v>22.4</c:v>
                </c:pt>
                <c:pt idx="1">
                  <c:v>22.2</c:v>
                </c:pt>
                <c:pt idx="2">
                  <c:v>21.4</c:v>
                </c:pt>
                <c:pt idx="3">
                  <c:v>19.399999999999999</c:v>
                </c:pt>
                <c:pt idx="4">
                  <c:v>20.3</c:v>
                </c:pt>
                <c:pt idx="5">
                  <c:v>20.100000000000001</c:v>
                </c:pt>
                <c:pt idx="6">
                  <c:v>19.5</c:v>
                </c:pt>
                <c:pt idx="7">
                  <c:v>23.4</c:v>
                </c:pt>
                <c:pt idx="8">
                  <c:v>19.3</c:v>
                </c:pt>
              </c:numCache>
            </c:numRef>
          </c:val>
          <c:smooth val="0"/>
          <c:extLst>
            <c:ext xmlns:c16="http://schemas.microsoft.com/office/drawing/2014/chart" uri="{C3380CC4-5D6E-409C-BE32-E72D297353CC}">
              <c16:uniqueId val="{00000009-B108-4627-806A-6C46A98DFFEF}"/>
            </c:ext>
          </c:extLst>
        </c:ser>
        <c:ser>
          <c:idx val="0"/>
          <c:order val="2"/>
          <c:tx>
            <c:strRef>
              <c:f>Sheet1!$A$3</c:f>
              <c:strCache>
                <c:ptCount val="1"/>
                <c:pt idx="0">
                  <c:v>Nonmetropolitan</c:v>
                </c:pt>
              </c:strCache>
            </c:strRef>
          </c:tx>
          <c:spPr>
            <a:ln>
              <a:solidFill>
                <a:srgbClr val="671E75"/>
              </a:solidFill>
            </a:ln>
          </c:spPr>
          <c:marker>
            <c:symbol val="triangle"/>
            <c:size val="8"/>
            <c:spPr>
              <a:solidFill>
                <a:srgbClr val="671E75"/>
              </a:solidFill>
              <a:ln>
                <a:noFill/>
              </a:ln>
            </c:spPr>
          </c:marker>
          <c:dPt>
            <c:idx val="7"/>
            <c:bubble3D val="0"/>
            <c:spPr>
              <a:ln>
                <a:noFill/>
              </a:ln>
            </c:spPr>
            <c:extLst>
              <c:ext xmlns:c16="http://schemas.microsoft.com/office/drawing/2014/chart" uri="{C3380CC4-5D6E-409C-BE32-E72D297353CC}">
                <c16:uniqueId val="{0000000B-B108-4627-806A-6C46A98DFFEF}"/>
              </c:ext>
            </c:extLst>
          </c:dPt>
          <c:dPt>
            <c:idx val="8"/>
            <c:bubble3D val="0"/>
            <c:spPr>
              <a:ln>
                <a:noFill/>
              </a:ln>
            </c:spPr>
            <c:extLst>
              <c:ext xmlns:c16="http://schemas.microsoft.com/office/drawing/2014/chart" uri="{C3380CC4-5D6E-409C-BE32-E72D297353CC}">
                <c16:uniqueId val="{0000000D-B108-4627-806A-6C46A98DFFEF}"/>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Sheet1!$B$3:$J$3</c:f>
              <c:numCache>
                <c:formatCode>General</c:formatCode>
                <c:ptCount val="9"/>
                <c:pt idx="0">
                  <c:v>24.1</c:v>
                </c:pt>
                <c:pt idx="1">
                  <c:v>24.3</c:v>
                </c:pt>
                <c:pt idx="2">
                  <c:v>23.2</c:v>
                </c:pt>
                <c:pt idx="3">
                  <c:v>21.3</c:v>
                </c:pt>
                <c:pt idx="4">
                  <c:v>21.9</c:v>
                </c:pt>
                <c:pt idx="5">
                  <c:v>21.7</c:v>
                </c:pt>
                <c:pt idx="6">
                  <c:v>21.2</c:v>
                </c:pt>
                <c:pt idx="7">
                  <c:v>24.9</c:v>
                </c:pt>
                <c:pt idx="8">
                  <c:v>20.5</c:v>
                </c:pt>
              </c:numCache>
            </c:numRef>
          </c:val>
          <c:smooth val="0"/>
          <c:extLst>
            <c:ext xmlns:c16="http://schemas.microsoft.com/office/drawing/2014/chart" uri="{C3380CC4-5D6E-409C-BE32-E72D297353CC}">
              <c16:uniqueId val="{0000000E-B108-4627-806A-6C46A98DFFEF}"/>
            </c:ext>
          </c:extLst>
        </c:ser>
        <c:dLbls>
          <c:showLegendKey val="0"/>
          <c:showVal val="0"/>
          <c:showCatName val="0"/>
          <c:showSerName val="0"/>
          <c:showPercent val="0"/>
          <c:showBubbleSize val="0"/>
        </c:dLbls>
        <c:marker val="1"/>
        <c:smooth val="0"/>
        <c:axId val="123682176"/>
        <c:axId val="158010752"/>
      </c:lineChart>
      <c:catAx>
        <c:axId val="123682176"/>
        <c:scaling>
          <c:orientation val="minMax"/>
        </c:scaling>
        <c:delete val="0"/>
        <c:axPos val="b"/>
        <c:numFmt formatCode="General" sourceLinked="1"/>
        <c:majorTickMark val="out"/>
        <c:minorTickMark val="none"/>
        <c:tickLblPos val="nextTo"/>
        <c:txPr>
          <a:bodyPr rot="0"/>
          <a:lstStyle/>
          <a:p>
            <a:pPr>
              <a:defRPr/>
            </a:pPr>
            <a:endParaRPr lang="en-US"/>
          </a:p>
        </c:txPr>
        <c:crossAx val="158010752"/>
        <c:crosses val="autoZero"/>
        <c:auto val="1"/>
        <c:lblAlgn val="ctr"/>
        <c:lblOffset val="100"/>
        <c:noMultiLvlLbl val="0"/>
      </c:catAx>
      <c:valAx>
        <c:axId val="158010752"/>
        <c:scaling>
          <c:orientation val="minMax"/>
          <c:max val="30"/>
          <c:min val="0"/>
        </c:scaling>
        <c:delete val="0"/>
        <c:axPos val="l"/>
        <c:majorGridlines/>
        <c:title>
          <c:tx>
            <c:rich>
              <a:bodyPr rot="-5400000" vert="horz"/>
              <a:lstStyle/>
              <a:p>
                <a:pPr>
                  <a:defRPr/>
                </a:pPr>
                <a:r>
                  <a:rPr lang="en-US"/>
                  <a:t>Percent</a:t>
                </a:r>
              </a:p>
            </c:rich>
          </c:tx>
          <c:layout>
            <c:manualLayout>
              <c:xMode val="edge"/>
              <c:yMode val="edge"/>
              <c:x val="5.5328327014678722E-3"/>
              <c:y val="0.39293389107611548"/>
            </c:manualLayout>
          </c:layout>
          <c:overlay val="0"/>
        </c:title>
        <c:numFmt formatCode="#,##0" sourceLinked="0"/>
        <c:majorTickMark val="out"/>
        <c:minorTickMark val="none"/>
        <c:tickLblPos val="nextTo"/>
        <c:crossAx val="123682176"/>
        <c:crosses val="autoZero"/>
        <c:crossBetween val="between"/>
        <c:majorUnit val="5"/>
      </c:valAx>
    </c:plotArea>
    <c:legend>
      <c:legendPos val="t"/>
      <c:layout>
        <c:manualLayout>
          <c:xMode val="edge"/>
          <c:yMode val="edge"/>
          <c:x val="4.314772753959654E-3"/>
          <c:y val="1.6876956645479578E-2"/>
          <c:w val="0.99568527491755854"/>
          <c:h val="0.10800431196100485"/>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424482250754021"/>
          <c:y val="0.17452193475815528"/>
          <c:w val="0.89338947214931463"/>
          <c:h val="0.74139576302962129"/>
        </c:manualLayout>
      </c:layout>
      <c:lineChart>
        <c:grouping val="standard"/>
        <c:varyColors val="0"/>
        <c:ser>
          <c:idx val="3"/>
          <c:order val="0"/>
          <c:tx>
            <c:strRef>
              <c:f>Sheet1!$A$2</c:f>
              <c:strCache>
                <c:ptCount val="1"/>
                <c:pt idx="0">
                  <c:v>Hispanic, All Races</c:v>
                </c:pt>
              </c:strCache>
            </c:strRef>
          </c:tx>
          <c:spPr>
            <a:ln w="25400">
              <a:solidFill>
                <a:sysClr val="windowText" lastClr="000000"/>
              </a:solidFill>
            </a:ln>
          </c:spPr>
          <c:marker>
            <c:symbol val="circle"/>
            <c:size val="7"/>
            <c:spPr>
              <a:solidFill>
                <a:sysClr val="windowText" lastClr="000000"/>
              </a:solidFill>
              <a:ln>
                <a:noFill/>
              </a:ln>
            </c:spPr>
          </c:marker>
          <c:dPt>
            <c:idx val="7"/>
            <c:bubble3D val="0"/>
            <c:spPr>
              <a:ln w="25400">
                <a:noFill/>
              </a:ln>
            </c:spPr>
            <c:extLst>
              <c:ext xmlns:c16="http://schemas.microsoft.com/office/drawing/2014/chart" uri="{C3380CC4-5D6E-409C-BE32-E72D297353CC}">
                <c16:uniqueId val="{00000001-0679-4FCB-8C9F-CFAADDFD3CBF}"/>
              </c:ext>
            </c:extLst>
          </c:dPt>
          <c:dPt>
            <c:idx val="8"/>
            <c:bubble3D val="0"/>
            <c:spPr>
              <a:ln w="25400">
                <a:noFill/>
              </a:ln>
            </c:spPr>
            <c:extLst>
              <c:ext xmlns:c16="http://schemas.microsoft.com/office/drawing/2014/chart" uri="{C3380CC4-5D6E-409C-BE32-E72D297353CC}">
                <c16:uniqueId val="{00000003-0679-4FCB-8C9F-CFAADDFD3CBF}"/>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Sheet1!$B$2:$J$2</c:f>
              <c:numCache>
                <c:formatCode>General</c:formatCode>
                <c:ptCount val="9"/>
                <c:pt idx="0">
                  <c:v>21.7</c:v>
                </c:pt>
                <c:pt idx="1">
                  <c:v>21.3</c:v>
                </c:pt>
                <c:pt idx="2">
                  <c:v>20.8</c:v>
                </c:pt>
                <c:pt idx="3">
                  <c:v>18.600000000000001</c:v>
                </c:pt>
                <c:pt idx="4">
                  <c:v>19</c:v>
                </c:pt>
                <c:pt idx="5">
                  <c:v>18.8</c:v>
                </c:pt>
                <c:pt idx="6">
                  <c:v>18.3</c:v>
                </c:pt>
                <c:pt idx="7">
                  <c:v>21.9</c:v>
                </c:pt>
                <c:pt idx="8">
                  <c:v>17.8</c:v>
                </c:pt>
              </c:numCache>
            </c:numRef>
          </c:val>
          <c:smooth val="0"/>
          <c:extLst>
            <c:ext xmlns:c16="http://schemas.microsoft.com/office/drawing/2014/chart" uri="{C3380CC4-5D6E-409C-BE32-E72D297353CC}">
              <c16:uniqueId val="{00000004-0679-4FCB-8C9F-CFAADDFD3CBF}"/>
            </c:ext>
          </c:extLst>
        </c:ser>
        <c:ser>
          <c:idx val="0"/>
          <c:order val="1"/>
          <c:tx>
            <c:strRef>
              <c:f>Sheet1!$A$3</c:f>
              <c:strCache>
                <c:ptCount val="1"/>
                <c:pt idx="0">
                  <c:v>NH-AI/AN</c:v>
                </c:pt>
              </c:strCache>
            </c:strRef>
          </c:tx>
          <c:spPr>
            <a:ln>
              <a:solidFill>
                <a:srgbClr val="005EB8"/>
              </a:solidFill>
            </a:ln>
          </c:spPr>
          <c:marker>
            <c:symbol val="square"/>
            <c:size val="7"/>
            <c:spPr>
              <a:solidFill>
                <a:srgbClr val="005EB8"/>
              </a:solidFill>
              <a:ln>
                <a:noFill/>
              </a:ln>
            </c:spPr>
          </c:marker>
          <c:dPt>
            <c:idx val="7"/>
            <c:bubble3D val="0"/>
            <c:spPr>
              <a:ln>
                <a:noFill/>
              </a:ln>
            </c:spPr>
            <c:extLst>
              <c:ext xmlns:c16="http://schemas.microsoft.com/office/drawing/2014/chart" uri="{C3380CC4-5D6E-409C-BE32-E72D297353CC}">
                <c16:uniqueId val="{00000006-0679-4FCB-8C9F-CFAADDFD3CBF}"/>
              </c:ext>
            </c:extLst>
          </c:dPt>
          <c:dPt>
            <c:idx val="8"/>
            <c:bubble3D val="0"/>
            <c:spPr>
              <a:ln>
                <a:noFill/>
              </a:ln>
            </c:spPr>
            <c:extLst>
              <c:ext xmlns:c16="http://schemas.microsoft.com/office/drawing/2014/chart" uri="{C3380CC4-5D6E-409C-BE32-E72D297353CC}">
                <c16:uniqueId val="{00000008-0679-4FCB-8C9F-CFAADDFD3CBF}"/>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Sheet1!$B$3:$J$3</c:f>
              <c:numCache>
                <c:formatCode>General</c:formatCode>
                <c:ptCount val="9"/>
                <c:pt idx="0">
                  <c:v>22.4</c:v>
                </c:pt>
                <c:pt idx="1">
                  <c:v>22.1</c:v>
                </c:pt>
                <c:pt idx="2">
                  <c:v>22.1</c:v>
                </c:pt>
                <c:pt idx="3">
                  <c:v>18.600000000000001</c:v>
                </c:pt>
                <c:pt idx="4">
                  <c:v>20.100000000000001</c:v>
                </c:pt>
                <c:pt idx="5">
                  <c:v>20.399999999999999</c:v>
                </c:pt>
                <c:pt idx="6">
                  <c:v>19.2</c:v>
                </c:pt>
                <c:pt idx="7">
                  <c:v>22.7</c:v>
                </c:pt>
                <c:pt idx="8">
                  <c:v>18.399999999999999</c:v>
                </c:pt>
              </c:numCache>
            </c:numRef>
          </c:val>
          <c:smooth val="0"/>
          <c:extLst>
            <c:ext xmlns:c16="http://schemas.microsoft.com/office/drawing/2014/chart" uri="{C3380CC4-5D6E-409C-BE32-E72D297353CC}">
              <c16:uniqueId val="{00000009-0679-4FCB-8C9F-CFAADDFD3CBF}"/>
            </c:ext>
          </c:extLst>
        </c:ser>
        <c:ser>
          <c:idx val="1"/>
          <c:order val="2"/>
          <c:tx>
            <c:strRef>
              <c:f>Sheet1!$A$4</c:f>
              <c:strCache>
                <c:ptCount val="1"/>
                <c:pt idx="0">
                  <c:v>NH-Asian</c:v>
                </c:pt>
              </c:strCache>
            </c:strRef>
          </c:tx>
          <c:spPr>
            <a:ln>
              <a:solidFill>
                <a:srgbClr val="671E75"/>
              </a:solidFill>
            </a:ln>
          </c:spPr>
          <c:marker>
            <c:symbol val="triangle"/>
            <c:size val="8"/>
            <c:spPr>
              <a:solidFill>
                <a:srgbClr val="671E75"/>
              </a:solidFill>
              <a:ln>
                <a:noFill/>
              </a:ln>
            </c:spPr>
          </c:marker>
          <c:dPt>
            <c:idx val="7"/>
            <c:bubble3D val="0"/>
            <c:spPr>
              <a:ln>
                <a:noFill/>
              </a:ln>
            </c:spPr>
            <c:extLst>
              <c:ext xmlns:c16="http://schemas.microsoft.com/office/drawing/2014/chart" uri="{C3380CC4-5D6E-409C-BE32-E72D297353CC}">
                <c16:uniqueId val="{0000000B-0679-4FCB-8C9F-CFAADDFD3CBF}"/>
              </c:ext>
            </c:extLst>
          </c:dPt>
          <c:dPt>
            <c:idx val="8"/>
            <c:bubble3D val="0"/>
            <c:spPr>
              <a:ln>
                <a:noFill/>
              </a:ln>
            </c:spPr>
            <c:extLst>
              <c:ext xmlns:c16="http://schemas.microsoft.com/office/drawing/2014/chart" uri="{C3380CC4-5D6E-409C-BE32-E72D297353CC}">
                <c16:uniqueId val="{0000000D-0679-4FCB-8C9F-CFAADDFD3CBF}"/>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Sheet1!$B$4:$J$4</c:f>
              <c:numCache>
                <c:formatCode>General</c:formatCode>
                <c:ptCount val="9"/>
                <c:pt idx="0">
                  <c:v>19.5</c:v>
                </c:pt>
                <c:pt idx="1">
                  <c:v>19.2</c:v>
                </c:pt>
                <c:pt idx="2">
                  <c:v>17.8</c:v>
                </c:pt>
                <c:pt idx="3">
                  <c:v>16.8</c:v>
                </c:pt>
                <c:pt idx="4">
                  <c:v>17</c:v>
                </c:pt>
                <c:pt idx="5">
                  <c:v>16.3</c:v>
                </c:pt>
                <c:pt idx="6">
                  <c:v>16.899999999999999</c:v>
                </c:pt>
                <c:pt idx="7">
                  <c:v>21.6</c:v>
                </c:pt>
                <c:pt idx="8">
                  <c:v>15.1</c:v>
                </c:pt>
              </c:numCache>
            </c:numRef>
          </c:val>
          <c:smooth val="0"/>
          <c:extLst>
            <c:ext xmlns:c16="http://schemas.microsoft.com/office/drawing/2014/chart" uri="{C3380CC4-5D6E-409C-BE32-E72D297353CC}">
              <c16:uniqueId val="{0000000E-0679-4FCB-8C9F-CFAADDFD3CBF}"/>
            </c:ext>
          </c:extLst>
        </c:ser>
        <c:ser>
          <c:idx val="2"/>
          <c:order val="3"/>
          <c:tx>
            <c:strRef>
              <c:f>Sheet1!$A$5</c:f>
              <c:strCache>
                <c:ptCount val="1"/>
                <c:pt idx="0">
                  <c:v>NH-Black</c:v>
                </c:pt>
              </c:strCache>
            </c:strRef>
          </c:tx>
          <c:spPr>
            <a:ln>
              <a:solidFill>
                <a:srgbClr val="FFC72C"/>
              </a:solidFill>
            </a:ln>
          </c:spPr>
          <c:marker>
            <c:symbol val="diamond"/>
            <c:size val="9"/>
            <c:spPr>
              <a:solidFill>
                <a:srgbClr val="FFC72C"/>
              </a:solidFill>
              <a:ln>
                <a:noFill/>
              </a:ln>
            </c:spPr>
          </c:marker>
          <c:dPt>
            <c:idx val="7"/>
            <c:bubble3D val="0"/>
            <c:spPr>
              <a:ln>
                <a:noFill/>
              </a:ln>
            </c:spPr>
            <c:extLst>
              <c:ext xmlns:c16="http://schemas.microsoft.com/office/drawing/2014/chart" uri="{C3380CC4-5D6E-409C-BE32-E72D297353CC}">
                <c16:uniqueId val="{00000010-0679-4FCB-8C9F-CFAADDFD3CBF}"/>
              </c:ext>
            </c:extLst>
          </c:dPt>
          <c:dPt>
            <c:idx val="8"/>
            <c:bubble3D val="0"/>
            <c:spPr>
              <a:ln>
                <a:noFill/>
              </a:ln>
            </c:spPr>
            <c:extLst>
              <c:ext xmlns:c16="http://schemas.microsoft.com/office/drawing/2014/chart" uri="{C3380CC4-5D6E-409C-BE32-E72D297353CC}">
                <c16:uniqueId val="{00000012-0679-4FCB-8C9F-CFAADDFD3CBF}"/>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Sheet1!$B$5:$J$5</c:f>
              <c:numCache>
                <c:formatCode>General</c:formatCode>
                <c:ptCount val="9"/>
                <c:pt idx="0">
                  <c:v>22</c:v>
                </c:pt>
                <c:pt idx="1">
                  <c:v>21.6</c:v>
                </c:pt>
                <c:pt idx="2">
                  <c:v>21.1</c:v>
                </c:pt>
                <c:pt idx="3">
                  <c:v>18.8</c:v>
                </c:pt>
                <c:pt idx="4">
                  <c:v>20</c:v>
                </c:pt>
                <c:pt idx="5">
                  <c:v>20</c:v>
                </c:pt>
                <c:pt idx="6">
                  <c:v>19.5</c:v>
                </c:pt>
                <c:pt idx="7">
                  <c:v>23.4</c:v>
                </c:pt>
                <c:pt idx="8">
                  <c:v>19.3</c:v>
                </c:pt>
              </c:numCache>
            </c:numRef>
          </c:val>
          <c:smooth val="0"/>
          <c:extLst>
            <c:ext xmlns:c16="http://schemas.microsoft.com/office/drawing/2014/chart" uri="{C3380CC4-5D6E-409C-BE32-E72D297353CC}">
              <c16:uniqueId val="{00000013-0679-4FCB-8C9F-CFAADDFD3CBF}"/>
            </c:ext>
          </c:extLst>
        </c:ser>
        <c:ser>
          <c:idx val="4"/>
          <c:order val="4"/>
          <c:tx>
            <c:strRef>
              <c:f>Sheet1!$A$6</c:f>
              <c:strCache>
                <c:ptCount val="1"/>
                <c:pt idx="0">
                  <c:v>NH-NHPI</c:v>
                </c:pt>
              </c:strCache>
            </c:strRef>
          </c:tx>
          <c:spPr>
            <a:ln w="25400">
              <a:solidFill>
                <a:srgbClr val="70AD47">
                  <a:lumMod val="75000"/>
                </a:srgbClr>
              </a:solidFill>
            </a:ln>
          </c:spPr>
          <c:marker>
            <c:symbol val="star"/>
            <c:size val="7"/>
            <c:spPr>
              <a:noFill/>
              <a:ln>
                <a:solidFill>
                  <a:srgbClr val="548235"/>
                </a:solidFill>
              </a:ln>
            </c:spPr>
          </c:marker>
          <c:dPt>
            <c:idx val="0"/>
            <c:bubble3D val="0"/>
            <c:spPr>
              <a:ln w="25400">
                <a:noFill/>
              </a:ln>
            </c:spPr>
            <c:extLst>
              <c:ext xmlns:c16="http://schemas.microsoft.com/office/drawing/2014/chart" uri="{C3380CC4-5D6E-409C-BE32-E72D297353CC}">
                <c16:uniqueId val="{00000015-0679-4FCB-8C9F-CFAADDFD3CBF}"/>
              </c:ext>
            </c:extLst>
          </c:dPt>
          <c:dPt>
            <c:idx val="7"/>
            <c:bubble3D val="0"/>
            <c:spPr>
              <a:ln w="25400">
                <a:noFill/>
              </a:ln>
            </c:spPr>
            <c:extLst>
              <c:ext xmlns:c16="http://schemas.microsoft.com/office/drawing/2014/chart" uri="{C3380CC4-5D6E-409C-BE32-E72D297353CC}">
                <c16:uniqueId val="{00000017-0679-4FCB-8C9F-CFAADDFD3CBF}"/>
              </c:ext>
            </c:extLst>
          </c:dPt>
          <c:dPt>
            <c:idx val="8"/>
            <c:bubble3D val="0"/>
            <c:spPr>
              <a:ln w="25400">
                <a:noFill/>
              </a:ln>
            </c:spPr>
            <c:extLst>
              <c:ext xmlns:c16="http://schemas.microsoft.com/office/drawing/2014/chart" uri="{C3380CC4-5D6E-409C-BE32-E72D297353CC}">
                <c16:uniqueId val="{00000019-0679-4FCB-8C9F-CFAADDFD3CBF}"/>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Sheet1!$B$6:$J$6</c:f>
              <c:numCache>
                <c:formatCode>General</c:formatCode>
                <c:ptCount val="9"/>
                <c:pt idx="0">
                  <c:v>20.6</c:v>
                </c:pt>
                <c:pt idx="1">
                  <c:v>21.3</c:v>
                </c:pt>
                <c:pt idx="2">
                  <c:v>20.399999999999999</c:v>
                </c:pt>
                <c:pt idx="3">
                  <c:v>17.5</c:v>
                </c:pt>
                <c:pt idx="4">
                  <c:v>15.9</c:v>
                </c:pt>
                <c:pt idx="5">
                  <c:v>18.7</c:v>
                </c:pt>
                <c:pt idx="6">
                  <c:v>17.3</c:v>
                </c:pt>
                <c:pt idx="7">
                  <c:v>20.2</c:v>
                </c:pt>
                <c:pt idx="8">
                  <c:v>16.2</c:v>
                </c:pt>
              </c:numCache>
            </c:numRef>
          </c:val>
          <c:smooth val="0"/>
          <c:extLst>
            <c:ext xmlns:c16="http://schemas.microsoft.com/office/drawing/2014/chart" uri="{C3380CC4-5D6E-409C-BE32-E72D297353CC}">
              <c16:uniqueId val="{0000001A-0679-4FCB-8C9F-CFAADDFD3CBF}"/>
            </c:ext>
          </c:extLst>
        </c:ser>
        <c:ser>
          <c:idx val="5"/>
          <c:order val="5"/>
          <c:tx>
            <c:strRef>
              <c:f>Sheet1!$A$7</c:f>
              <c:strCache>
                <c:ptCount val="1"/>
                <c:pt idx="0">
                  <c:v>NH-White</c:v>
                </c:pt>
              </c:strCache>
            </c:strRef>
          </c:tx>
          <c:spPr>
            <a:ln>
              <a:solidFill>
                <a:srgbClr val="ED7D31">
                  <a:lumMod val="75000"/>
                </a:srgbClr>
              </a:solidFill>
            </a:ln>
          </c:spPr>
          <c:marker>
            <c:symbol val="x"/>
            <c:size val="7"/>
            <c:spPr>
              <a:noFill/>
            </c:spPr>
          </c:marker>
          <c:dPt>
            <c:idx val="0"/>
            <c:bubble3D val="0"/>
            <c:spPr>
              <a:ln>
                <a:noFill/>
              </a:ln>
            </c:spPr>
            <c:extLst>
              <c:ext xmlns:c16="http://schemas.microsoft.com/office/drawing/2014/chart" uri="{C3380CC4-5D6E-409C-BE32-E72D297353CC}">
                <c16:uniqueId val="{0000001C-0679-4FCB-8C9F-CFAADDFD3CBF}"/>
              </c:ext>
            </c:extLst>
          </c:dPt>
          <c:dPt>
            <c:idx val="7"/>
            <c:bubble3D val="0"/>
            <c:spPr>
              <a:ln>
                <a:noFill/>
              </a:ln>
            </c:spPr>
            <c:extLst>
              <c:ext xmlns:c16="http://schemas.microsoft.com/office/drawing/2014/chart" uri="{C3380CC4-5D6E-409C-BE32-E72D297353CC}">
                <c16:uniqueId val="{0000001E-0679-4FCB-8C9F-CFAADDFD3CBF}"/>
              </c:ext>
            </c:extLst>
          </c:dPt>
          <c:dPt>
            <c:idx val="8"/>
            <c:bubble3D val="0"/>
            <c:spPr>
              <a:ln>
                <a:noFill/>
              </a:ln>
            </c:spPr>
            <c:extLst>
              <c:ext xmlns:c16="http://schemas.microsoft.com/office/drawing/2014/chart" uri="{C3380CC4-5D6E-409C-BE32-E72D297353CC}">
                <c16:uniqueId val="{00000020-0679-4FCB-8C9F-CFAADDFD3CBF}"/>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Sheet1!$B$7:$J$7</c:f>
              <c:numCache>
                <c:formatCode>General</c:formatCode>
                <c:ptCount val="9"/>
                <c:pt idx="0">
                  <c:v>23.1</c:v>
                </c:pt>
                <c:pt idx="1">
                  <c:v>23.1</c:v>
                </c:pt>
                <c:pt idx="2">
                  <c:v>22.1</c:v>
                </c:pt>
                <c:pt idx="3">
                  <c:v>20.2</c:v>
                </c:pt>
                <c:pt idx="4">
                  <c:v>21.1</c:v>
                </c:pt>
                <c:pt idx="5">
                  <c:v>20.8</c:v>
                </c:pt>
                <c:pt idx="6">
                  <c:v>20.2</c:v>
                </c:pt>
                <c:pt idx="7">
                  <c:v>24</c:v>
                </c:pt>
                <c:pt idx="8">
                  <c:v>19.899999999999999</c:v>
                </c:pt>
              </c:numCache>
            </c:numRef>
          </c:val>
          <c:smooth val="0"/>
          <c:extLst>
            <c:ext xmlns:c16="http://schemas.microsoft.com/office/drawing/2014/chart" uri="{C3380CC4-5D6E-409C-BE32-E72D297353CC}">
              <c16:uniqueId val="{00000021-0679-4FCB-8C9F-CFAADDFD3CBF}"/>
            </c:ext>
          </c:extLst>
        </c:ser>
        <c:ser>
          <c:idx val="6"/>
          <c:order val="6"/>
          <c:tx>
            <c:strRef>
              <c:f>Sheet1!$A$8</c:f>
              <c:strCache>
                <c:ptCount val="1"/>
                <c:pt idx="0">
                  <c:v>NH-Multiracial</c:v>
                </c:pt>
              </c:strCache>
            </c:strRef>
          </c:tx>
          <c:spPr>
            <a:ln w="19050">
              <a:solidFill>
                <a:sysClr val="window" lastClr="FFFFFF">
                  <a:lumMod val="75000"/>
                </a:sysClr>
              </a:solidFill>
            </a:ln>
          </c:spPr>
          <c:marker>
            <c:symbol val="plus"/>
            <c:size val="6"/>
            <c:spPr>
              <a:noFill/>
              <a:ln>
                <a:solidFill>
                  <a:sysClr val="windowText" lastClr="000000"/>
                </a:solidFill>
              </a:ln>
            </c:spPr>
          </c:marker>
          <c:dPt>
            <c:idx val="7"/>
            <c:bubble3D val="0"/>
            <c:spPr>
              <a:ln w="19050">
                <a:noFill/>
              </a:ln>
            </c:spPr>
            <c:extLst>
              <c:ext xmlns:c16="http://schemas.microsoft.com/office/drawing/2014/chart" uri="{C3380CC4-5D6E-409C-BE32-E72D297353CC}">
                <c16:uniqueId val="{00000023-0679-4FCB-8C9F-CFAADDFD3CBF}"/>
              </c:ext>
            </c:extLst>
          </c:dPt>
          <c:dPt>
            <c:idx val="8"/>
            <c:bubble3D val="0"/>
            <c:spPr>
              <a:ln w="19050">
                <a:noFill/>
              </a:ln>
            </c:spPr>
            <c:extLst>
              <c:ext xmlns:c16="http://schemas.microsoft.com/office/drawing/2014/chart" uri="{C3380CC4-5D6E-409C-BE32-E72D297353CC}">
                <c16:uniqueId val="{00000025-0679-4FCB-8C9F-CFAADDFD3CBF}"/>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Sheet1!$B$8:$J$8</c:f>
              <c:numCache>
                <c:formatCode>General</c:formatCode>
                <c:ptCount val="9"/>
                <c:pt idx="0">
                  <c:v>22.2</c:v>
                </c:pt>
                <c:pt idx="1">
                  <c:v>19.5</c:v>
                </c:pt>
                <c:pt idx="2">
                  <c:v>20.8</c:v>
                </c:pt>
                <c:pt idx="3">
                  <c:v>18</c:v>
                </c:pt>
                <c:pt idx="4">
                  <c:v>18.3</c:v>
                </c:pt>
                <c:pt idx="5">
                  <c:v>16.8</c:v>
                </c:pt>
                <c:pt idx="6">
                  <c:v>18.600000000000001</c:v>
                </c:pt>
                <c:pt idx="7">
                  <c:v>22.4</c:v>
                </c:pt>
                <c:pt idx="8">
                  <c:v>16.399999999999999</c:v>
                </c:pt>
              </c:numCache>
            </c:numRef>
          </c:val>
          <c:smooth val="0"/>
          <c:extLst>
            <c:ext xmlns:c16="http://schemas.microsoft.com/office/drawing/2014/chart" uri="{C3380CC4-5D6E-409C-BE32-E72D297353CC}">
              <c16:uniqueId val="{00000026-0679-4FCB-8C9F-CFAADDFD3CBF}"/>
            </c:ext>
          </c:extLst>
        </c:ser>
        <c:dLbls>
          <c:showLegendKey val="0"/>
          <c:showVal val="0"/>
          <c:showCatName val="0"/>
          <c:showSerName val="0"/>
          <c:showPercent val="0"/>
          <c:showBubbleSize val="0"/>
        </c:dLbls>
        <c:marker val="1"/>
        <c:smooth val="0"/>
        <c:axId val="123682176"/>
        <c:axId val="158010752"/>
      </c:lineChart>
      <c:catAx>
        <c:axId val="123682176"/>
        <c:scaling>
          <c:orientation val="minMax"/>
        </c:scaling>
        <c:delete val="0"/>
        <c:axPos val="b"/>
        <c:numFmt formatCode="General" sourceLinked="1"/>
        <c:majorTickMark val="out"/>
        <c:minorTickMark val="none"/>
        <c:tickLblPos val="nextTo"/>
        <c:txPr>
          <a:bodyPr rot="0"/>
          <a:lstStyle/>
          <a:p>
            <a:pPr>
              <a:defRPr/>
            </a:pPr>
            <a:endParaRPr lang="en-US"/>
          </a:p>
        </c:txPr>
        <c:crossAx val="158010752"/>
        <c:crosses val="autoZero"/>
        <c:auto val="1"/>
        <c:lblAlgn val="ctr"/>
        <c:lblOffset val="100"/>
        <c:noMultiLvlLbl val="0"/>
      </c:catAx>
      <c:valAx>
        <c:axId val="158010752"/>
        <c:scaling>
          <c:orientation val="minMax"/>
          <c:max val="30"/>
          <c:min val="0"/>
        </c:scaling>
        <c:delete val="0"/>
        <c:axPos val="l"/>
        <c:majorGridlines/>
        <c:title>
          <c:tx>
            <c:rich>
              <a:bodyPr rot="-5400000" vert="horz"/>
              <a:lstStyle/>
              <a:p>
                <a:pPr>
                  <a:defRPr/>
                </a:pPr>
                <a:r>
                  <a:rPr lang="en-US"/>
                  <a:t>Percent</a:t>
                </a:r>
              </a:p>
            </c:rich>
          </c:tx>
          <c:layout>
            <c:manualLayout>
              <c:xMode val="edge"/>
              <c:yMode val="edge"/>
              <c:x val="0"/>
              <c:y val="0.42840031714785654"/>
            </c:manualLayout>
          </c:layout>
          <c:overlay val="0"/>
        </c:title>
        <c:numFmt formatCode="#,##0" sourceLinked="0"/>
        <c:majorTickMark val="out"/>
        <c:minorTickMark val="none"/>
        <c:tickLblPos val="nextTo"/>
        <c:crossAx val="123682176"/>
        <c:crosses val="autoZero"/>
        <c:crossBetween val="between"/>
        <c:majorUnit val="5"/>
      </c:valAx>
    </c:plotArea>
    <c:legend>
      <c:legendPos val="t"/>
      <c:layout>
        <c:manualLayout>
          <c:xMode val="edge"/>
          <c:yMode val="edge"/>
          <c:x val="7.4827545595262127E-2"/>
          <c:y val="1.0039370078740166E-3"/>
          <c:w val="0.92517245440473783"/>
          <c:h val="0.14371859767529058"/>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424482250754021"/>
          <c:y val="0.11065794510061243"/>
          <c:w val="0.89338947214931463"/>
          <c:h val="0.80525993821084862"/>
        </c:manualLayout>
      </c:layout>
      <c:lineChart>
        <c:grouping val="standard"/>
        <c:varyColors val="0"/>
        <c:ser>
          <c:idx val="3"/>
          <c:order val="0"/>
          <c:tx>
            <c:strRef>
              <c:f>Sheet1!$A$2</c:f>
              <c:strCache>
                <c:ptCount val="1"/>
                <c:pt idx="0">
                  <c:v>Total</c:v>
                </c:pt>
              </c:strCache>
            </c:strRef>
          </c:tx>
          <c:spPr>
            <a:ln w="25400">
              <a:solidFill>
                <a:sysClr val="windowText" lastClr="000000"/>
              </a:solidFill>
            </a:ln>
          </c:spPr>
          <c:marker>
            <c:symbol val="circle"/>
            <c:size val="9"/>
            <c:spPr>
              <a:solidFill>
                <a:sysClr val="windowText" lastClr="000000"/>
              </a:solidFill>
              <a:ln>
                <a:noFill/>
              </a:ln>
            </c:spPr>
          </c:marker>
          <c:dPt>
            <c:idx val="7"/>
            <c:bubble3D val="0"/>
            <c:spPr>
              <a:ln w="25400">
                <a:noFill/>
              </a:ln>
            </c:spPr>
            <c:extLst>
              <c:ext xmlns:c16="http://schemas.microsoft.com/office/drawing/2014/chart" uri="{C3380CC4-5D6E-409C-BE32-E72D297353CC}">
                <c16:uniqueId val="{00000001-348C-4E37-9661-4B46501B6EE7}"/>
              </c:ext>
            </c:extLst>
          </c:dPt>
          <c:dPt>
            <c:idx val="8"/>
            <c:bubble3D val="0"/>
            <c:spPr>
              <a:ln w="25400">
                <a:noFill/>
              </a:ln>
            </c:spPr>
            <c:extLst>
              <c:ext xmlns:c16="http://schemas.microsoft.com/office/drawing/2014/chart" uri="{C3380CC4-5D6E-409C-BE32-E72D297353CC}">
                <c16:uniqueId val="{00000003-348C-4E37-9661-4B46501B6EE7}"/>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Sheet1!$B$2:$J$2</c:f>
              <c:numCache>
                <c:formatCode>General</c:formatCode>
                <c:ptCount val="9"/>
                <c:pt idx="0">
                  <c:v>24.5</c:v>
                </c:pt>
                <c:pt idx="1">
                  <c:v>24.9</c:v>
                </c:pt>
                <c:pt idx="2">
                  <c:v>24.7</c:v>
                </c:pt>
                <c:pt idx="3">
                  <c:v>22.8</c:v>
                </c:pt>
                <c:pt idx="4">
                  <c:v>23.9</c:v>
                </c:pt>
                <c:pt idx="5">
                  <c:v>23.9</c:v>
                </c:pt>
                <c:pt idx="6">
                  <c:v>23.2</c:v>
                </c:pt>
                <c:pt idx="7">
                  <c:v>30.3</c:v>
                </c:pt>
                <c:pt idx="8">
                  <c:v>24.1</c:v>
                </c:pt>
              </c:numCache>
            </c:numRef>
          </c:val>
          <c:smooth val="0"/>
          <c:extLst>
            <c:ext xmlns:c16="http://schemas.microsoft.com/office/drawing/2014/chart" uri="{C3380CC4-5D6E-409C-BE32-E72D297353CC}">
              <c16:uniqueId val="{00000004-348C-4E37-9661-4B46501B6EE7}"/>
            </c:ext>
          </c:extLst>
        </c:ser>
        <c:ser>
          <c:idx val="0"/>
          <c:order val="1"/>
          <c:tx>
            <c:strRef>
              <c:f>Sheet1!$A$3</c:f>
              <c:strCache>
                <c:ptCount val="1"/>
                <c:pt idx="0">
                  <c:v>Metropolitan</c:v>
                </c:pt>
              </c:strCache>
            </c:strRef>
          </c:tx>
          <c:spPr>
            <a:ln>
              <a:noFill/>
            </a:ln>
          </c:spPr>
          <c:marker>
            <c:symbol val="square"/>
            <c:size val="5"/>
            <c:spPr>
              <a:solidFill>
                <a:srgbClr val="005EB8"/>
              </a:solidFill>
              <a:ln>
                <a:noFill/>
              </a:ln>
            </c:spPr>
          </c:marker>
          <c:dPt>
            <c:idx val="7"/>
            <c:bubble3D val="0"/>
            <c:extLst>
              <c:ext xmlns:c16="http://schemas.microsoft.com/office/drawing/2014/chart" uri="{C3380CC4-5D6E-409C-BE32-E72D297353CC}">
                <c16:uniqueId val="{00000005-348C-4E37-9661-4B46501B6EE7}"/>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Sheet1!$B$3:$J$3</c:f>
              <c:numCache>
                <c:formatCode>General</c:formatCode>
                <c:ptCount val="9"/>
                <c:pt idx="0">
                  <c:v>24.5</c:v>
                </c:pt>
                <c:pt idx="1">
                  <c:v>24.8</c:v>
                </c:pt>
                <c:pt idx="2">
                  <c:v>24.6</c:v>
                </c:pt>
                <c:pt idx="3">
                  <c:v>22.7</c:v>
                </c:pt>
                <c:pt idx="4">
                  <c:v>23.8</c:v>
                </c:pt>
                <c:pt idx="5">
                  <c:v>23.9</c:v>
                </c:pt>
                <c:pt idx="6">
                  <c:v>23.1</c:v>
                </c:pt>
                <c:pt idx="7">
                  <c:v>30.5</c:v>
                </c:pt>
                <c:pt idx="8">
                  <c:v>24</c:v>
                </c:pt>
              </c:numCache>
            </c:numRef>
          </c:val>
          <c:smooth val="0"/>
          <c:extLst>
            <c:ext xmlns:c16="http://schemas.microsoft.com/office/drawing/2014/chart" uri="{C3380CC4-5D6E-409C-BE32-E72D297353CC}">
              <c16:uniqueId val="{00000006-348C-4E37-9661-4B46501B6EE7}"/>
            </c:ext>
          </c:extLst>
        </c:ser>
        <c:ser>
          <c:idx val="1"/>
          <c:order val="2"/>
          <c:tx>
            <c:strRef>
              <c:f>Sheet1!$A$4</c:f>
              <c:strCache>
                <c:ptCount val="1"/>
                <c:pt idx="0">
                  <c:v>Nonmetropolitan</c:v>
                </c:pt>
              </c:strCache>
            </c:strRef>
          </c:tx>
          <c:spPr>
            <a:ln>
              <a:solidFill>
                <a:srgbClr val="671E75"/>
              </a:solidFill>
            </a:ln>
          </c:spPr>
          <c:marker>
            <c:symbol val="triangle"/>
            <c:size val="8"/>
            <c:spPr>
              <a:solidFill>
                <a:srgbClr val="671E75"/>
              </a:solidFill>
              <a:ln>
                <a:noFill/>
              </a:ln>
            </c:spPr>
          </c:marker>
          <c:dPt>
            <c:idx val="7"/>
            <c:bubble3D val="0"/>
            <c:spPr>
              <a:ln>
                <a:noFill/>
              </a:ln>
            </c:spPr>
            <c:extLst>
              <c:ext xmlns:c16="http://schemas.microsoft.com/office/drawing/2014/chart" uri="{C3380CC4-5D6E-409C-BE32-E72D297353CC}">
                <c16:uniqueId val="{00000008-348C-4E37-9661-4B46501B6EE7}"/>
              </c:ext>
            </c:extLst>
          </c:dPt>
          <c:dPt>
            <c:idx val="8"/>
            <c:bubble3D val="0"/>
            <c:spPr>
              <a:ln>
                <a:noFill/>
              </a:ln>
            </c:spPr>
            <c:extLst>
              <c:ext xmlns:c16="http://schemas.microsoft.com/office/drawing/2014/chart" uri="{C3380CC4-5D6E-409C-BE32-E72D297353CC}">
                <c16:uniqueId val="{0000000A-348C-4E37-9661-4B46501B6EE7}"/>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Sheet1!$B$4:$J$4</c:f>
              <c:numCache>
                <c:formatCode>General</c:formatCode>
                <c:ptCount val="9"/>
                <c:pt idx="0">
                  <c:v>24.7</c:v>
                </c:pt>
                <c:pt idx="1">
                  <c:v>25.4</c:v>
                </c:pt>
                <c:pt idx="2">
                  <c:v>25</c:v>
                </c:pt>
                <c:pt idx="3">
                  <c:v>23.2</c:v>
                </c:pt>
                <c:pt idx="4">
                  <c:v>24.1</c:v>
                </c:pt>
                <c:pt idx="5">
                  <c:v>23.9</c:v>
                </c:pt>
                <c:pt idx="6">
                  <c:v>23.5</c:v>
                </c:pt>
                <c:pt idx="7">
                  <c:v>29.7</c:v>
                </c:pt>
                <c:pt idx="8">
                  <c:v>24.8</c:v>
                </c:pt>
              </c:numCache>
            </c:numRef>
          </c:val>
          <c:smooth val="0"/>
          <c:extLst>
            <c:ext xmlns:c16="http://schemas.microsoft.com/office/drawing/2014/chart" uri="{C3380CC4-5D6E-409C-BE32-E72D297353CC}">
              <c16:uniqueId val="{0000000B-348C-4E37-9661-4B46501B6EE7}"/>
            </c:ext>
          </c:extLst>
        </c:ser>
        <c:dLbls>
          <c:showLegendKey val="0"/>
          <c:showVal val="0"/>
          <c:showCatName val="0"/>
          <c:showSerName val="0"/>
          <c:showPercent val="0"/>
          <c:showBubbleSize val="0"/>
        </c:dLbls>
        <c:marker val="1"/>
        <c:smooth val="0"/>
        <c:axId val="123682176"/>
        <c:axId val="158010752"/>
      </c:lineChart>
      <c:catAx>
        <c:axId val="123682176"/>
        <c:scaling>
          <c:orientation val="minMax"/>
        </c:scaling>
        <c:delete val="0"/>
        <c:axPos val="b"/>
        <c:numFmt formatCode="General" sourceLinked="1"/>
        <c:majorTickMark val="out"/>
        <c:minorTickMark val="none"/>
        <c:tickLblPos val="nextTo"/>
        <c:txPr>
          <a:bodyPr rot="0"/>
          <a:lstStyle/>
          <a:p>
            <a:pPr>
              <a:defRPr/>
            </a:pPr>
            <a:endParaRPr lang="en-US"/>
          </a:p>
        </c:txPr>
        <c:crossAx val="158010752"/>
        <c:crosses val="autoZero"/>
        <c:auto val="1"/>
        <c:lblAlgn val="ctr"/>
        <c:lblOffset val="100"/>
        <c:noMultiLvlLbl val="0"/>
      </c:catAx>
      <c:valAx>
        <c:axId val="158010752"/>
        <c:scaling>
          <c:orientation val="minMax"/>
          <c:max val="35"/>
          <c:min val="15"/>
        </c:scaling>
        <c:delete val="0"/>
        <c:axPos val="l"/>
        <c:majorGridlines/>
        <c:title>
          <c:tx>
            <c:rich>
              <a:bodyPr rot="-5400000" vert="horz"/>
              <a:lstStyle/>
              <a:p>
                <a:pPr>
                  <a:defRPr/>
                </a:pPr>
                <a:r>
                  <a:rPr lang="en-US"/>
                  <a:t>Percent</a:t>
                </a:r>
              </a:p>
            </c:rich>
          </c:tx>
          <c:layout>
            <c:manualLayout>
              <c:xMode val="edge"/>
              <c:yMode val="edge"/>
              <c:x val="3.0399084729793384E-3"/>
              <c:y val="0.41810750218722659"/>
            </c:manualLayout>
          </c:layout>
          <c:overlay val="0"/>
        </c:title>
        <c:numFmt formatCode="#,##0" sourceLinked="0"/>
        <c:majorTickMark val="out"/>
        <c:minorTickMark val="none"/>
        <c:tickLblPos val="nextTo"/>
        <c:crossAx val="123682176"/>
        <c:crosses val="autoZero"/>
        <c:crossBetween val="between"/>
        <c:majorUnit val="5"/>
      </c:valAx>
    </c:plotArea>
    <c:legend>
      <c:legendPos val="t"/>
      <c:layout>
        <c:manualLayout>
          <c:xMode val="edge"/>
          <c:yMode val="edge"/>
          <c:x val="6.289319604280233E-2"/>
          <c:y val="0"/>
          <c:w val="0.85711959082037825"/>
          <c:h val="7.4059150809273847E-2"/>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424482250754021"/>
          <c:y val="0.18010238954505686"/>
          <c:w val="0.89338947214931463"/>
          <c:h val="0.73581549376640421"/>
        </c:manualLayout>
      </c:layout>
      <c:lineChart>
        <c:grouping val="standard"/>
        <c:varyColors val="0"/>
        <c:ser>
          <c:idx val="3"/>
          <c:order val="0"/>
          <c:tx>
            <c:strRef>
              <c:f>Sheet1!$A$2</c:f>
              <c:strCache>
                <c:ptCount val="1"/>
                <c:pt idx="0">
                  <c:v>Hispanic, All Races</c:v>
                </c:pt>
              </c:strCache>
            </c:strRef>
          </c:tx>
          <c:spPr>
            <a:ln w="25400">
              <a:solidFill>
                <a:sysClr val="windowText" lastClr="000000"/>
              </a:solidFill>
            </a:ln>
          </c:spPr>
          <c:marker>
            <c:symbol val="circle"/>
            <c:size val="7"/>
            <c:spPr>
              <a:solidFill>
                <a:sysClr val="windowText" lastClr="000000"/>
              </a:solidFill>
              <a:ln>
                <a:noFill/>
              </a:ln>
            </c:spPr>
          </c:marker>
          <c:dPt>
            <c:idx val="7"/>
            <c:bubble3D val="0"/>
            <c:spPr>
              <a:ln w="25400">
                <a:noFill/>
              </a:ln>
            </c:spPr>
            <c:extLst>
              <c:ext xmlns:c16="http://schemas.microsoft.com/office/drawing/2014/chart" uri="{C3380CC4-5D6E-409C-BE32-E72D297353CC}">
                <c16:uniqueId val="{00000001-7F4C-424E-A4C6-AD6EF0F176C5}"/>
              </c:ext>
            </c:extLst>
          </c:dPt>
          <c:dPt>
            <c:idx val="8"/>
            <c:bubble3D val="0"/>
            <c:spPr>
              <a:ln w="25400">
                <a:noFill/>
              </a:ln>
            </c:spPr>
            <c:extLst>
              <c:ext xmlns:c16="http://schemas.microsoft.com/office/drawing/2014/chart" uri="{C3380CC4-5D6E-409C-BE32-E72D297353CC}">
                <c16:uniqueId val="{00000003-7F4C-424E-A4C6-AD6EF0F176C5}"/>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Sheet1!$B$2:$J$2</c:f>
              <c:numCache>
                <c:formatCode>General</c:formatCode>
                <c:ptCount val="9"/>
                <c:pt idx="0">
                  <c:v>22.3</c:v>
                </c:pt>
                <c:pt idx="1">
                  <c:v>23</c:v>
                </c:pt>
                <c:pt idx="2">
                  <c:v>22.8</c:v>
                </c:pt>
                <c:pt idx="3">
                  <c:v>20.7</c:v>
                </c:pt>
                <c:pt idx="4">
                  <c:v>21.3</c:v>
                </c:pt>
                <c:pt idx="5">
                  <c:v>20.8</c:v>
                </c:pt>
                <c:pt idx="6">
                  <c:v>20.6</c:v>
                </c:pt>
                <c:pt idx="7">
                  <c:v>26.4</c:v>
                </c:pt>
                <c:pt idx="8">
                  <c:v>19.8</c:v>
                </c:pt>
              </c:numCache>
            </c:numRef>
          </c:val>
          <c:smooth val="0"/>
          <c:extLst>
            <c:ext xmlns:c16="http://schemas.microsoft.com/office/drawing/2014/chart" uri="{C3380CC4-5D6E-409C-BE32-E72D297353CC}">
              <c16:uniqueId val="{00000004-7F4C-424E-A4C6-AD6EF0F176C5}"/>
            </c:ext>
          </c:extLst>
        </c:ser>
        <c:ser>
          <c:idx val="0"/>
          <c:order val="1"/>
          <c:tx>
            <c:strRef>
              <c:f>Sheet1!$A$3</c:f>
              <c:strCache>
                <c:ptCount val="1"/>
                <c:pt idx="0">
                  <c:v>NH-AI/AN</c:v>
                </c:pt>
              </c:strCache>
            </c:strRef>
          </c:tx>
          <c:spPr>
            <a:ln>
              <a:solidFill>
                <a:srgbClr val="005EB8"/>
              </a:solidFill>
            </a:ln>
          </c:spPr>
          <c:marker>
            <c:symbol val="square"/>
            <c:size val="7"/>
            <c:spPr>
              <a:solidFill>
                <a:srgbClr val="005EB8"/>
              </a:solidFill>
              <a:ln>
                <a:noFill/>
              </a:ln>
            </c:spPr>
          </c:marker>
          <c:dPt>
            <c:idx val="7"/>
            <c:bubble3D val="0"/>
            <c:spPr>
              <a:ln>
                <a:noFill/>
              </a:ln>
            </c:spPr>
            <c:extLst>
              <c:ext xmlns:c16="http://schemas.microsoft.com/office/drawing/2014/chart" uri="{C3380CC4-5D6E-409C-BE32-E72D297353CC}">
                <c16:uniqueId val="{00000006-7F4C-424E-A4C6-AD6EF0F176C5}"/>
              </c:ext>
            </c:extLst>
          </c:dPt>
          <c:dPt>
            <c:idx val="8"/>
            <c:bubble3D val="0"/>
            <c:spPr>
              <a:ln>
                <a:noFill/>
              </a:ln>
            </c:spPr>
            <c:extLst>
              <c:ext xmlns:c16="http://schemas.microsoft.com/office/drawing/2014/chart" uri="{C3380CC4-5D6E-409C-BE32-E72D297353CC}">
                <c16:uniqueId val="{00000008-7F4C-424E-A4C6-AD6EF0F176C5}"/>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Sheet1!$B$3:$J$3</c:f>
              <c:numCache>
                <c:formatCode>General</c:formatCode>
                <c:ptCount val="9"/>
                <c:pt idx="0">
                  <c:v>22.5</c:v>
                </c:pt>
                <c:pt idx="1">
                  <c:v>24.5</c:v>
                </c:pt>
                <c:pt idx="2">
                  <c:v>23.7</c:v>
                </c:pt>
                <c:pt idx="3">
                  <c:v>20.6</c:v>
                </c:pt>
                <c:pt idx="4">
                  <c:v>22.5</c:v>
                </c:pt>
                <c:pt idx="5">
                  <c:v>22.3</c:v>
                </c:pt>
                <c:pt idx="6">
                  <c:v>20.6</c:v>
                </c:pt>
                <c:pt idx="7">
                  <c:v>27.4</c:v>
                </c:pt>
                <c:pt idx="8">
                  <c:v>23.7</c:v>
                </c:pt>
              </c:numCache>
            </c:numRef>
          </c:val>
          <c:smooth val="0"/>
          <c:extLst>
            <c:ext xmlns:c16="http://schemas.microsoft.com/office/drawing/2014/chart" uri="{C3380CC4-5D6E-409C-BE32-E72D297353CC}">
              <c16:uniqueId val="{00000009-7F4C-424E-A4C6-AD6EF0F176C5}"/>
            </c:ext>
          </c:extLst>
        </c:ser>
        <c:ser>
          <c:idx val="1"/>
          <c:order val="2"/>
          <c:tx>
            <c:strRef>
              <c:f>Sheet1!$A$4</c:f>
              <c:strCache>
                <c:ptCount val="1"/>
                <c:pt idx="0">
                  <c:v>NH-Asian</c:v>
                </c:pt>
              </c:strCache>
            </c:strRef>
          </c:tx>
          <c:spPr>
            <a:ln>
              <a:solidFill>
                <a:srgbClr val="671E75"/>
              </a:solidFill>
            </a:ln>
          </c:spPr>
          <c:marker>
            <c:symbol val="triangle"/>
            <c:size val="8"/>
            <c:spPr>
              <a:solidFill>
                <a:srgbClr val="671E75"/>
              </a:solidFill>
              <a:ln>
                <a:noFill/>
              </a:ln>
            </c:spPr>
          </c:marker>
          <c:dPt>
            <c:idx val="7"/>
            <c:bubble3D val="0"/>
            <c:spPr>
              <a:ln>
                <a:noFill/>
              </a:ln>
            </c:spPr>
            <c:extLst>
              <c:ext xmlns:c16="http://schemas.microsoft.com/office/drawing/2014/chart" uri="{C3380CC4-5D6E-409C-BE32-E72D297353CC}">
                <c16:uniqueId val="{0000000B-7F4C-424E-A4C6-AD6EF0F176C5}"/>
              </c:ext>
            </c:extLst>
          </c:dPt>
          <c:dPt>
            <c:idx val="8"/>
            <c:bubble3D val="0"/>
            <c:spPr>
              <a:ln>
                <a:noFill/>
              </a:ln>
            </c:spPr>
            <c:extLst>
              <c:ext xmlns:c16="http://schemas.microsoft.com/office/drawing/2014/chart" uri="{C3380CC4-5D6E-409C-BE32-E72D297353CC}">
                <c16:uniqueId val="{0000000D-7F4C-424E-A4C6-AD6EF0F176C5}"/>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Sheet1!$B$4:$J$4</c:f>
              <c:numCache>
                <c:formatCode>General</c:formatCode>
                <c:ptCount val="9"/>
                <c:pt idx="0">
                  <c:v>20.100000000000001</c:v>
                </c:pt>
                <c:pt idx="1">
                  <c:v>21.2</c:v>
                </c:pt>
                <c:pt idx="2">
                  <c:v>19.5</c:v>
                </c:pt>
                <c:pt idx="3">
                  <c:v>19.100000000000001</c:v>
                </c:pt>
                <c:pt idx="4">
                  <c:v>18.899999999999999</c:v>
                </c:pt>
                <c:pt idx="5">
                  <c:v>19.399999999999999</c:v>
                </c:pt>
                <c:pt idx="6">
                  <c:v>18.899999999999999</c:v>
                </c:pt>
                <c:pt idx="7">
                  <c:v>27.1</c:v>
                </c:pt>
                <c:pt idx="8">
                  <c:v>19.3</c:v>
                </c:pt>
              </c:numCache>
            </c:numRef>
          </c:val>
          <c:smooth val="0"/>
          <c:extLst>
            <c:ext xmlns:c16="http://schemas.microsoft.com/office/drawing/2014/chart" uri="{C3380CC4-5D6E-409C-BE32-E72D297353CC}">
              <c16:uniqueId val="{0000000E-7F4C-424E-A4C6-AD6EF0F176C5}"/>
            </c:ext>
          </c:extLst>
        </c:ser>
        <c:ser>
          <c:idx val="2"/>
          <c:order val="3"/>
          <c:tx>
            <c:strRef>
              <c:f>Sheet1!$A$5</c:f>
              <c:strCache>
                <c:ptCount val="1"/>
                <c:pt idx="0">
                  <c:v>NH-Black</c:v>
                </c:pt>
              </c:strCache>
            </c:strRef>
          </c:tx>
          <c:spPr>
            <a:ln>
              <a:solidFill>
                <a:srgbClr val="FFC72C"/>
              </a:solidFill>
            </a:ln>
          </c:spPr>
          <c:marker>
            <c:symbol val="diamond"/>
            <c:size val="9"/>
            <c:spPr>
              <a:solidFill>
                <a:srgbClr val="FFC72C"/>
              </a:solidFill>
              <a:ln>
                <a:noFill/>
              </a:ln>
            </c:spPr>
          </c:marker>
          <c:dPt>
            <c:idx val="7"/>
            <c:bubble3D val="0"/>
            <c:spPr>
              <a:ln>
                <a:noFill/>
              </a:ln>
            </c:spPr>
            <c:extLst>
              <c:ext xmlns:c16="http://schemas.microsoft.com/office/drawing/2014/chart" uri="{C3380CC4-5D6E-409C-BE32-E72D297353CC}">
                <c16:uniqueId val="{00000010-7F4C-424E-A4C6-AD6EF0F176C5}"/>
              </c:ext>
            </c:extLst>
          </c:dPt>
          <c:dPt>
            <c:idx val="8"/>
            <c:bubble3D val="0"/>
            <c:spPr>
              <a:ln>
                <a:noFill/>
              </a:ln>
            </c:spPr>
            <c:extLst>
              <c:ext xmlns:c16="http://schemas.microsoft.com/office/drawing/2014/chart" uri="{C3380CC4-5D6E-409C-BE32-E72D297353CC}">
                <c16:uniqueId val="{00000012-7F4C-424E-A4C6-AD6EF0F176C5}"/>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Sheet1!$B$5:$J$5</c:f>
              <c:numCache>
                <c:formatCode>General</c:formatCode>
                <c:ptCount val="9"/>
                <c:pt idx="0">
                  <c:v>22.8</c:v>
                </c:pt>
                <c:pt idx="1">
                  <c:v>23.2</c:v>
                </c:pt>
                <c:pt idx="2">
                  <c:v>23.4</c:v>
                </c:pt>
                <c:pt idx="3">
                  <c:v>20.9</c:v>
                </c:pt>
                <c:pt idx="4">
                  <c:v>22.3</c:v>
                </c:pt>
                <c:pt idx="5">
                  <c:v>22.9</c:v>
                </c:pt>
                <c:pt idx="6">
                  <c:v>22.2</c:v>
                </c:pt>
                <c:pt idx="7">
                  <c:v>30.8</c:v>
                </c:pt>
                <c:pt idx="8">
                  <c:v>22.5</c:v>
                </c:pt>
              </c:numCache>
            </c:numRef>
          </c:val>
          <c:smooth val="0"/>
          <c:extLst>
            <c:ext xmlns:c16="http://schemas.microsoft.com/office/drawing/2014/chart" uri="{C3380CC4-5D6E-409C-BE32-E72D297353CC}">
              <c16:uniqueId val="{00000013-7F4C-424E-A4C6-AD6EF0F176C5}"/>
            </c:ext>
          </c:extLst>
        </c:ser>
        <c:ser>
          <c:idx val="4"/>
          <c:order val="4"/>
          <c:tx>
            <c:strRef>
              <c:f>Sheet1!$A$6</c:f>
              <c:strCache>
                <c:ptCount val="1"/>
                <c:pt idx="0">
                  <c:v>NH-NHPI</c:v>
                </c:pt>
              </c:strCache>
            </c:strRef>
          </c:tx>
          <c:spPr>
            <a:ln w="25400">
              <a:solidFill>
                <a:srgbClr val="70AD47">
                  <a:lumMod val="75000"/>
                </a:srgbClr>
              </a:solidFill>
            </a:ln>
          </c:spPr>
          <c:marker>
            <c:symbol val="star"/>
            <c:size val="7"/>
            <c:spPr>
              <a:noFill/>
              <a:ln>
                <a:solidFill>
                  <a:srgbClr val="548235"/>
                </a:solidFill>
              </a:ln>
            </c:spPr>
          </c:marker>
          <c:dPt>
            <c:idx val="7"/>
            <c:bubble3D val="0"/>
            <c:spPr>
              <a:ln w="25400">
                <a:noFill/>
              </a:ln>
            </c:spPr>
            <c:extLst>
              <c:ext xmlns:c16="http://schemas.microsoft.com/office/drawing/2014/chart" uri="{C3380CC4-5D6E-409C-BE32-E72D297353CC}">
                <c16:uniqueId val="{00000015-7F4C-424E-A4C6-AD6EF0F176C5}"/>
              </c:ext>
            </c:extLst>
          </c:dPt>
          <c:dPt>
            <c:idx val="8"/>
            <c:bubble3D val="0"/>
            <c:spPr>
              <a:ln w="25400">
                <a:noFill/>
              </a:ln>
            </c:spPr>
            <c:extLst>
              <c:ext xmlns:c16="http://schemas.microsoft.com/office/drawing/2014/chart" uri="{C3380CC4-5D6E-409C-BE32-E72D297353CC}">
                <c16:uniqueId val="{00000017-7F4C-424E-A4C6-AD6EF0F176C5}"/>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Sheet1!$B$6:$J$6</c:f>
              <c:numCache>
                <c:formatCode>General</c:formatCode>
                <c:ptCount val="9"/>
                <c:pt idx="0">
                  <c:v>19.8</c:v>
                </c:pt>
                <c:pt idx="1">
                  <c:v>22.1</c:v>
                </c:pt>
                <c:pt idx="2">
                  <c:v>24.1</c:v>
                </c:pt>
                <c:pt idx="3">
                  <c:v>21.2</c:v>
                </c:pt>
                <c:pt idx="4">
                  <c:v>22</c:v>
                </c:pt>
                <c:pt idx="5">
                  <c:v>23.7</c:v>
                </c:pt>
                <c:pt idx="6">
                  <c:v>20.9</c:v>
                </c:pt>
                <c:pt idx="7">
                  <c:v>29.6</c:v>
                </c:pt>
                <c:pt idx="8">
                  <c:v>21</c:v>
                </c:pt>
              </c:numCache>
            </c:numRef>
          </c:val>
          <c:smooth val="0"/>
          <c:extLst>
            <c:ext xmlns:c16="http://schemas.microsoft.com/office/drawing/2014/chart" uri="{C3380CC4-5D6E-409C-BE32-E72D297353CC}">
              <c16:uniqueId val="{00000018-7F4C-424E-A4C6-AD6EF0F176C5}"/>
            </c:ext>
          </c:extLst>
        </c:ser>
        <c:ser>
          <c:idx val="5"/>
          <c:order val="5"/>
          <c:tx>
            <c:strRef>
              <c:f>Sheet1!$A$7</c:f>
              <c:strCache>
                <c:ptCount val="1"/>
                <c:pt idx="0">
                  <c:v>NH-White</c:v>
                </c:pt>
              </c:strCache>
            </c:strRef>
          </c:tx>
          <c:spPr>
            <a:ln>
              <a:solidFill>
                <a:srgbClr val="ED7D31">
                  <a:lumMod val="75000"/>
                </a:srgbClr>
              </a:solidFill>
            </a:ln>
          </c:spPr>
          <c:marker>
            <c:symbol val="x"/>
            <c:size val="7"/>
            <c:spPr>
              <a:noFill/>
            </c:spPr>
          </c:marker>
          <c:dPt>
            <c:idx val="0"/>
            <c:bubble3D val="0"/>
            <c:spPr>
              <a:ln>
                <a:noFill/>
              </a:ln>
            </c:spPr>
            <c:extLst>
              <c:ext xmlns:c16="http://schemas.microsoft.com/office/drawing/2014/chart" uri="{C3380CC4-5D6E-409C-BE32-E72D297353CC}">
                <c16:uniqueId val="{0000001A-7F4C-424E-A4C6-AD6EF0F176C5}"/>
              </c:ext>
            </c:extLst>
          </c:dPt>
          <c:dPt>
            <c:idx val="7"/>
            <c:bubble3D val="0"/>
            <c:spPr>
              <a:ln>
                <a:noFill/>
              </a:ln>
            </c:spPr>
            <c:extLst>
              <c:ext xmlns:c16="http://schemas.microsoft.com/office/drawing/2014/chart" uri="{C3380CC4-5D6E-409C-BE32-E72D297353CC}">
                <c16:uniqueId val="{0000001C-7F4C-424E-A4C6-AD6EF0F176C5}"/>
              </c:ext>
            </c:extLst>
          </c:dPt>
          <c:dPt>
            <c:idx val="8"/>
            <c:bubble3D val="0"/>
            <c:spPr>
              <a:ln>
                <a:noFill/>
              </a:ln>
            </c:spPr>
            <c:extLst>
              <c:ext xmlns:c16="http://schemas.microsoft.com/office/drawing/2014/chart" uri="{C3380CC4-5D6E-409C-BE32-E72D297353CC}">
                <c16:uniqueId val="{0000001E-7F4C-424E-A4C6-AD6EF0F176C5}"/>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Sheet1!$B$7:$J$7</c:f>
              <c:numCache>
                <c:formatCode>General</c:formatCode>
                <c:ptCount val="9"/>
                <c:pt idx="0">
                  <c:v>25.1</c:v>
                </c:pt>
                <c:pt idx="1">
                  <c:v>25.5</c:v>
                </c:pt>
                <c:pt idx="2">
                  <c:v>25.2</c:v>
                </c:pt>
                <c:pt idx="3">
                  <c:v>23.4</c:v>
                </c:pt>
                <c:pt idx="4">
                  <c:v>24.5</c:v>
                </c:pt>
                <c:pt idx="5">
                  <c:v>24.5</c:v>
                </c:pt>
                <c:pt idx="6">
                  <c:v>23.8</c:v>
                </c:pt>
                <c:pt idx="7">
                  <c:v>30.6</c:v>
                </c:pt>
                <c:pt idx="8">
                  <c:v>25</c:v>
                </c:pt>
              </c:numCache>
            </c:numRef>
          </c:val>
          <c:smooth val="0"/>
          <c:extLst>
            <c:ext xmlns:c16="http://schemas.microsoft.com/office/drawing/2014/chart" uri="{C3380CC4-5D6E-409C-BE32-E72D297353CC}">
              <c16:uniqueId val="{0000001F-7F4C-424E-A4C6-AD6EF0F176C5}"/>
            </c:ext>
          </c:extLst>
        </c:ser>
        <c:ser>
          <c:idx val="6"/>
          <c:order val="6"/>
          <c:tx>
            <c:strRef>
              <c:f>Sheet1!$A$8</c:f>
              <c:strCache>
                <c:ptCount val="1"/>
                <c:pt idx="0">
                  <c:v>NH-Multiracial</c:v>
                </c:pt>
              </c:strCache>
            </c:strRef>
          </c:tx>
          <c:spPr>
            <a:ln w="19050">
              <a:solidFill>
                <a:srgbClr val="A6A6A6"/>
              </a:solidFill>
            </a:ln>
          </c:spPr>
          <c:marker>
            <c:symbol val="plus"/>
            <c:size val="6"/>
            <c:spPr>
              <a:noFill/>
              <a:ln>
                <a:solidFill>
                  <a:sysClr val="windowText" lastClr="000000"/>
                </a:solidFill>
              </a:ln>
            </c:spPr>
          </c:marker>
          <c:dPt>
            <c:idx val="7"/>
            <c:bubble3D val="0"/>
            <c:spPr>
              <a:ln w="19050">
                <a:noFill/>
              </a:ln>
            </c:spPr>
            <c:extLst>
              <c:ext xmlns:c16="http://schemas.microsoft.com/office/drawing/2014/chart" uri="{C3380CC4-5D6E-409C-BE32-E72D297353CC}">
                <c16:uniqueId val="{00000021-7F4C-424E-A4C6-AD6EF0F176C5}"/>
              </c:ext>
            </c:extLst>
          </c:dPt>
          <c:dPt>
            <c:idx val="8"/>
            <c:bubble3D val="0"/>
            <c:spPr>
              <a:ln w="19050">
                <a:noFill/>
              </a:ln>
            </c:spPr>
            <c:extLst>
              <c:ext xmlns:c16="http://schemas.microsoft.com/office/drawing/2014/chart" uri="{C3380CC4-5D6E-409C-BE32-E72D297353CC}">
                <c16:uniqueId val="{00000023-7F4C-424E-A4C6-AD6EF0F176C5}"/>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Sheet1!$B$8:$J$8</c:f>
              <c:numCache>
                <c:formatCode>General</c:formatCode>
                <c:ptCount val="9"/>
                <c:pt idx="0">
                  <c:v>21.8</c:v>
                </c:pt>
                <c:pt idx="1">
                  <c:v>22.6</c:v>
                </c:pt>
                <c:pt idx="2">
                  <c:v>21.2</c:v>
                </c:pt>
                <c:pt idx="3">
                  <c:v>19.899999999999999</c:v>
                </c:pt>
                <c:pt idx="4">
                  <c:v>23</c:v>
                </c:pt>
                <c:pt idx="5">
                  <c:v>21.6</c:v>
                </c:pt>
                <c:pt idx="6">
                  <c:v>20.2</c:v>
                </c:pt>
                <c:pt idx="7">
                  <c:v>30.9</c:v>
                </c:pt>
                <c:pt idx="8">
                  <c:v>22.5</c:v>
                </c:pt>
              </c:numCache>
            </c:numRef>
          </c:val>
          <c:smooth val="0"/>
          <c:extLst>
            <c:ext xmlns:c16="http://schemas.microsoft.com/office/drawing/2014/chart" uri="{C3380CC4-5D6E-409C-BE32-E72D297353CC}">
              <c16:uniqueId val="{00000024-7F4C-424E-A4C6-AD6EF0F176C5}"/>
            </c:ext>
          </c:extLst>
        </c:ser>
        <c:dLbls>
          <c:showLegendKey val="0"/>
          <c:showVal val="0"/>
          <c:showCatName val="0"/>
          <c:showSerName val="0"/>
          <c:showPercent val="0"/>
          <c:showBubbleSize val="0"/>
        </c:dLbls>
        <c:marker val="1"/>
        <c:smooth val="0"/>
        <c:axId val="123682176"/>
        <c:axId val="158010752"/>
      </c:lineChart>
      <c:catAx>
        <c:axId val="123682176"/>
        <c:scaling>
          <c:orientation val="minMax"/>
        </c:scaling>
        <c:delete val="0"/>
        <c:axPos val="b"/>
        <c:numFmt formatCode="General" sourceLinked="1"/>
        <c:majorTickMark val="out"/>
        <c:minorTickMark val="none"/>
        <c:tickLblPos val="nextTo"/>
        <c:txPr>
          <a:bodyPr rot="0"/>
          <a:lstStyle/>
          <a:p>
            <a:pPr>
              <a:defRPr/>
            </a:pPr>
            <a:endParaRPr lang="en-US"/>
          </a:p>
        </c:txPr>
        <c:crossAx val="158010752"/>
        <c:crosses val="autoZero"/>
        <c:auto val="1"/>
        <c:lblAlgn val="ctr"/>
        <c:lblOffset val="100"/>
        <c:noMultiLvlLbl val="0"/>
      </c:catAx>
      <c:valAx>
        <c:axId val="158010752"/>
        <c:scaling>
          <c:orientation val="minMax"/>
          <c:max val="35"/>
          <c:min val="15"/>
        </c:scaling>
        <c:delete val="0"/>
        <c:axPos val="l"/>
        <c:majorGridlines/>
        <c:title>
          <c:tx>
            <c:rich>
              <a:bodyPr rot="-5400000" vert="horz"/>
              <a:lstStyle/>
              <a:p>
                <a:pPr>
                  <a:defRPr/>
                </a:pPr>
                <a:r>
                  <a:rPr lang="en-US"/>
                  <a:t>Percent</a:t>
                </a:r>
              </a:p>
            </c:rich>
          </c:tx>
          <c:layout>
            <c:manualLayout>
              <c:xMode val="edge"/>
              <c:yMode val="edge"/>
              <c:x val="9.0315633622720234E-4"/>
              <c:y val="0.45717000218722659"/>
            </c:manualLayout>
          </c:layout>
          <c:overlay val="0"/>
        </c:title>
        <c:numFmt formatCode="#,##0" sourceLinked="0"/>
        <c:majorTickMark val="out"/>
        <c:minorTickMark val="none"/>
        <c:tickLblPos val="nextTo"/>
        <c:crossAx val="123682176"/>
        <c:crosses val="autoZero"/>
        <c:crossBetween val="between"/>
        <c:majorUnit val="5"/>
      </c:valAx>
    </c:plotArea>
    <c:legend>
      <c:legendPos val="t"/>
      <c:layout>
        <c:manualLayout>
          <c:xMode val="edge"/>
          <c:yMode val="edge"/>
          <c:x val="5.9935056194898592E-3"/>
          <c:y val="1.3020833333333334E-2"/>
          <c:w val="0.99228632478632484"/>
          <c:h val="0.1245212024278215"/>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424482250754021"/>
          <c:y val="0.1366996117672791"/>
          <c:w val="0.89338947214931463"/>
          <c:h val="0.779218271544182"/>
        </c:manualLayout>
      </c:layout>
      <c:lineChart>
        <c:grouping val="standard"/>
        <c:varyColors val="0"/>
        <c:ser>
          <c:idx val="1"/>
          <c:order val="0"/>
          <c:tx>
            <c:strRef>
              <c:f>Sheet1!$A$4</c:f>
              <c:strCache>
                <c:ptCount val="1"/>
                <c:pt idx="0">
                  <c:v>Total</c:v>
                </c:pt>
              </c:strCache>
            </c:strRef>
          </c:tx>
          <c:spPr>
            <a:ln w="25400">
              <a:solidFill>
                <a:sysClr val="windowText" lastClr="000000"/>
              </a:solidFill>
            </a:ln>
          </c:spPr>
          <c:marker>
            <c:symbol val="circle"/>
            <c:size val="7"/>
            <c:spPr>
              <a:solidFill>
                <a:sysClr val="windowText" lastClr="000000"/>
              </a:solidFill>
              <a:ln>
                <a:noFill/>
              </a:ln>
            </c:spPr>
          </c:marker>
          <c:dPt>
            <c:idx val="7"/>
            <c:bubble3D val="0"/>
            <c:spPr>
              <a:ln w="25400">
                <a:noFill/>
              </a:ln>
            </c:spPr>
            <c:extLst>
              <c:ext xmlns:c16="http://schemas.microsoft.com/office/drawing/2014/chart" uri="{C3380CC4-5D6E-409C-BE32-E72D297353CC}">
                <c16:uniqueId val="{00000001-154A-496D-B51E-437C916F05BF}"/>
              </c:ext>
            </c:extLst>
          </c:dPt>
          <c:dPt>
            <c:idx val="8"/>
            <c:bubble3D val="0"/>
            <c:spPr>
              <a:ln w="25400">
                <a:noFill/>
              </a:ln>
            </c:spPr>
            <c:extLst>
              <c:ext xmlns:c16="http://schemas.microsoft.com/office/drawing/2014/chart" uri="{C3380CC4-5D6E-409C-BE32-E72D297353CC}">
                <c16:uniqueId val="{00000003-154A-496D-B51E-437C916F05BF}"/>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Sheet1!$B$4:$J$4</c:f>
              <c:numCache>
                <c:formatCode>0.0</c:formatCode>
                <c:ptCount val="9"/>
                <c:pt idx="0">
                  <c:v>4.88</c:v>
                </c:pt>
                <c:pt idx="1">
                  <c:v>4.42</c:v>
                </c:pt>
                <c:pt idx="2">
                  <c:v>3.68</c:v>
                </c:pt>
                <c:pt idx="3">
                  <c:v>3</c:v>
                </c:pt>
                <c:pt idx="4">
                  <c:v>2.17</c:v>
                </c:pt>
                <c:pt idx="5">
                  <c:v>1.97</c:v>
                </c:pt>
                <c:pt idx="6">
                  <c:v>1.79</c:v>
                </c:pt>
                <c:pt idx="7">
                  <c:v>1.87</c:v>
                </c:pt>
                <c:pt idx="8" formatCode="General">
                  <c:v>1.7</c:v>
                </c:pt>
              </c:numCache>
            </c:numRef>
          </c:val>
          <c:smooth val="0"/>
          <c:extLst>
            <c:ext xmlns:c16="http://schemas.microsoft.com/office/drawing/2014/chart" uri="{C3380CC4-5D6E-409C-BE32-E72D297353CC}">
              <c16:uniqueId val="{00000004-154A-496D-B51E-437C916F05BF}"/>
            </c:ext>
          </c:extLst>
        </c:ser>
        <c:ser>
          <c:idx val="3"/>
          <c:order val="1"/>
          <c:tx>
            <c:strRef>
              <c:f>Sheet1!$A$2</c:f>
              <c:strCache>
                <c:ptCount val="1"/>
                <c:pt idx="0">
                  <c:v>Metropolitan</c:v>
                </c:pt>
              </c:strCache>
            </c:strRef>
          </c:tx>
          <c:spPr>
            <a:ln>
              <a:solidFill>
                <a:srgbClr val="005EB8"/>
              </a:solidFill>
            </a:ln>
          </c:spPr>
          <c:marker>
            <c:symbol val="square"/>
            <c:size val="7"/>
            <c:spPr>
              <a:solidFill>
                <a:srgbClr val="005EB8"/>
              </a:solidFill>
              <a:ln>
                <a:noFill/>
              </a:ln>
            </c:spPr>
          </c:marker>
          <c:dPt>
            <c:idx val="7"/>
            <c:bubble3D val="0"/>
            <c:spPr>
              <a:ln>
                <a:noFill/>
              </a:ln>
            </c:spPr>
            <c:extLst>
              <c:ext xmlns:c16="http://schemas.microsoft.com/office/drawing/2014/chart" uri="{C3380CC4-5D6E-409C-BE32-E72D297353CC}">
                <c16:uniqueId val="{00000006-154A-496D-B51E-437C916F05BF}"/>
              </c:ext>
            </c:extLst>
          </c:dPt>
          <c:dPt>
            <c:idx val="8"/>
            <c:bubble3D val="0"/>
            <c:spPr>
              <a:ln>
                <a:noFill/>
              </a:ln>
            </c:spPr>
            <c:extLst>
              <c:ext xmlns:c16="http://schemas.microsoft.com/office/drawing/2014/chart" uri="{C3380CC4-5D6E-409C-BE32-E72D297353CC}">
                <c16:uniqueId val="{00000008-154A-496D-B51E-437C916F05BF}"/>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Sheet1!$B$2:$J$2</c:f>
              <c:numCache>
                <c:formatCode>0.0</c:formatCode>
                <c:ptCount val="9"/>
                <c:pt idx="0">
                  <c:v>4.68</c:v>
                </c:pt>
                <c:pt idx="1">
                  <c:v>4.16</c:v>
                </c:pt>
                <c:pt idx="2">
                  <c:v>3.45</c:v>
                </c:pt>
                <c:pt idx="3">
                  <c:v>2.77</c:v>
                </c:pt>
                <c:pt idx="4">
                  <c:v>2.0099999999999998</c:v>
                </c:pt>
                <c:pt idx="5">
                  <c:v>1.79</c:v>
                </c:pt>
                <c:pt idx="6">
                  <c:v>1.61</c:v>
                </c:pt>
                <c:pt idx="7">
                  <c:v>1.69</c:v>
                </c:pt>
                <c:pt idx="8" formatCode="General">
                  <c:v>1.5</c:v>
                </c:pt>
              </c:numCache>
            </c:numRef>
          </c:val>
          <c:smooth val="0"/>
          <c:extLst>
            <c:ext xmlns:c16="http://schemas.microsoft.com/office/drawing/2014/chart" uri="{C3380CC4-5D6E-409C-BE32-E72D297353CC}">
              <c16:uniqueId val="{00000009-154A-496D-B51E-437C916F05BF}"/>
            </c:ext>
          </c:extLst>
        </c:ser>
        <c:ser>
          <c:idx val="0"/>
          <c:order val="2"/>
          <c:tx>
            <c:strRef>
              <c:f>Sheet1!$A$3</c:f>
              <c:strCache>
                <c:ptCount val="1"/>
                <c:pt idx="0">
                  <c:v>Nonmetropolitan</c:v>
                </c:pt>
              </c:strCache>
            </c:strRef>
          </c:tx>
          <c:spPr>
            <a:ln>
              <a:solidFill>
                <a:srgbClr val="671E75"/>
              </a:solidFill>
            </a:ln>
          </c:spPr>
          <c:marker>
            <c:symbol val="triangle"/>
            <c:size val="8"/>
            <c:spPr>
              <a:solidFill>
                <a:srgbClr val="671E75"/>
              </a:solidFill>
              <a:ln>
                <a:noFill/>
              </a:ln>
            </c:spPr>
          </c:marker>
          <c:dPt>
            <c:idx val="7"/>
            <c:bubble3D val="0"/>
            <c:spPr>
              <a:ln>
                <a:noFill/>
              </a:ln>
            </c:spPr>
            <c:extLst>
              <c:ext xmlns:c16="http://schemas.microsoft.com/office/drawing/2014/chart" uri="{C3380CC4-5D6E-409C-BE32-E72D297353CC}">
                <c16:uniqueId val="{0000000B-154A-496D-B51E-437C916F05BF}"/>
              </c:ext>
            </c:extLst>
          </c:dPt>
          <c:dPt>
            <c:idx val="8"/>
            <c:bubble3D val="0"/>
            <c:spPr>
              <a:ln>
                <a:noFill/>
              </a:ln>
            </c:spPr>
            <c:extLst>
              <c:ext xmlns:c16="http://schemas.microsoft.com/office/drawing/2014/chart" uri="{C3380CC4-5D6E-409C-BE32-E72D297353CC}">
                <c16:uniqueId val="{0000000D-154A-496D-B51E-437C916F05BF}"/>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Sheet1!$B$3:$J$3</c:f>
              <c:numCache>
                <c:formatCode>0.0</c:formatCode>
                <c:ptCount val="9"/>
                <c:pt idx="0">
                  <c:v>5.49</c:v>
                </c:pt>
                <c:pt idx="1">
                  <c:v>5.21</c:v>
                </c:pt>
                <c:pt idx="2">
                  <c:v>4.4400000000000004</c:v>
                </c:pt>
                <c:pt idx="3">
                  <c:v>3.82</c:v>
                </c:pt>
                <c:pt idx="4">
                  <c:v>2.73</c:v>
                </c:pt>
                <c:pt idx="5">
                  <c:v>2.6</c:v>
                </c:pt>
                <c:pt idx="6">
                  <c:v>2.41</c:v>
                </c:pt>
                <c:pt idx="7">
                  <c:v>2.54</c:v>
                </c:pt>
                <c:pt idx="8" formatCode="General">
                  <c:v>2.2999999999999998</c:v>
                </c:pt>
              </c:numCache>
            </c:numRef>
          </c:val>
          <c:smooth val="0"/>
          <c:extLst>
            <c:ext xmlns:c16="http://schemas.microsoft.com/office/drawing/2014/chart" uri="{C3380CC4-5D6E-409C-BE32-E72D297353CC}">
              <c16:uniqueId val="{0000000E-154A-496D-B51E-437C916F05BF}"/>
            </c:ext>
          </c:extLst>
        </c:ser>
        <c:dLbls>
          <c:showLegendKey val="0"/>
          <c:showVal val="0"/>
          <c:showCatName val="0"/>
          <c:showSerName val="0"/>
          <c:showPercent val="0"/>
          <c:showBubbleSize val="0"/>
        </c:dLbls>
        <c:marker val="1"/>
        <c:smooth val="0"/>
        <c:axId val="123682176"/>
        <c:axId val="158010752"/>
      </c:lineChart>
      <c:catAx>
        <c:axId val="123682176"/>
        <c:scaling>
          <c:orientation val="minMax"/>
        </c:scaling>
        <c:delete val="0"/>
        <c:axPos val="b"/>
        <c:numFmt formatCode="General" sourceLinked="1"/>
        <c:majorTickMark val="out"/>
        <c:minorTickMark val="none"/>
        <c:tickLblPos val="nextTo"/>
        <c:txPr>
          <a:bodyPr rot="0"/>
          <a:lstStyle/>
          <a:p>
            <a:pPr>
              <a:defRPr/>
            </a:pPr>
            <a:endParaRPr lang="en-US"/>
          </a:p>
        </c:txPr>
        <c:crossAx val="158010752"/>
        <c:crosses val="autoZero"/>
        <c:auto val="1"/>
        <c:lblAlgn val="ctr"/>
        <c:lblOffset val="100"/>
        <c:noMultiLvlLbl val="0"/>
      </c:catAx>
      <c:valAx>
        <c:axId val="158010752"/>
        <c:scaling>
          <c:orientation val="minMax"/>
          <c:max val="6"/>
          <c:min val="0"/>
        </c:scaling>
        <c:delete val="0"/>
        <c:axPos val="l"/>
        <c:majorGridlines/>
        <c:title>
          <c:tx>
            <c:rich>
              <a:bodyPr rot="-5400000" vert="horz"/>
              <a:lstStyle/>
              <a:p>
                <a:pPr>
                  <a:defRPr/>
                </a:pPr>
                <a:r>
                  <a:rPr lang="en-US"/>
                  <a:t>Percent</a:t>
                </a:r>
              </a:p>
            </c:rich>
          </c:tx>
          <c:layout>
            <c:manualLayout>
              <c:xMode val="edge"/>
              <c:yMode val="edge"/>
              <c:x val="9.0315633622720234E-4"/>
              <c:y val="0.43112833552055996"/>
            </c:manualLayout>
          </c:layout>
          <c:overlay val="0"/>
        </c:title>
        <c:numFmt formatCode="#,##0" sourceLinked="0"/>
        <c:majorTickMark val="out"/>
        <c:minorTickMark val="none"/>
        <c:tickLblPos val="nextTo"/>
        <c:crossAx val="123682176"/>
        <c:crosses val="autoZero"/>
        <c:crossBetween val="between"/>
        <c:majorUnit val="1"/>
      </c:valAx>
    </c:plotArea>
    <c:legend>
      <c:legendPos val="t"/>
      <c:layout>
        <c:manualLayout>
          <c:xMode val="edge"/>
          <c:yMode val="edge"/>
          <c:x val="4.314772753959654E-3"/>
          <c:y val="1.6876956645479578E-2"/>
          <c:w val="0.99568527491755854"/>
          <c:h val="6.8321772278465184E-2"/>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424482250754021"/>
          <c:y val="0.18010238954505686"/>
          <c:w val="0.89338947214931463"/>
          <c:h val="0.73581549376640421"/>
        </c:manualLayout>
      </c:layout>
      <c:lineChart>
        <c:grouping val="standard"/>
        <c:varyColors val="0"/>
        <c:ser>
          <c:idx val="3"/>
          <c:order val="0"/>
          <c:tx>
            <c:strRef>
              <c:f>Sheet1!$A$2</c:f>
              <c:strCache>
                <c:ptCount val="1"/>
                <c:pt idx="0">
                  <c:v>Hispanic, All Races</c:v>
                </c:pt>
              </c:strCache>
            </c:strRef>
          </c:tx>
          <c:spPr>
            <a:ln w="25400">
              <a:solidFill>
                <a:sysClr val="windowText" lastClr="000000"/>
              </a:solidFill>
            </a:ln>
          </c:spPr>
          <c:marker>
            <c:symbol val="circle"/>
            <c:size val="7"/>
            <c:spPr>
              <a:solidFill>
                <a:sysClr val="windowText" lastClr="000000"/>
              </a:solidFill>
              <a:ln>
                <a:noFill/>
              </a:ln>
            </c:spPr>
          </c:marker>
          <c:dPt>
            <c:idx val="7"/>
            <c:bubble3D val="0"/>
            <c:spPr>
              <a:ln w="25400">
                <a:noFill/>
              </a:ln>
            </c:spPr>
            <c:extLst>
              <c:ext xmlns:c16="http://schemas.microsoft.com/office/drawing/2014/chart" uri="{C3380CC4-5D6E-409C-BE32-E72D297353CC}">
                <c16:uniqueId val="{00000001-11D5-455E-A121-969DD3121853}"/>
              </c:ext>
            </c:extLst>
          </c:dPt>
          <c:dPt>
            <c:idx val="8"/>
            <c:bubble3D val="0"/>
            <c:spPr>
              <a:ln w="25400">
                <a:noFill/>
              </a:ln>
            </c:spPr>
            <c:extLst>
              <c:ext xmlns:c16="http://schemas.microsoft.com/office/drawing/2014/chart" uri="{C3380CC4-5D6E-409C-BE32-E72D297353CC}">
                <c16:uniqueId val="{00000003-11D5-455E-A121-969DD3121853}"/>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Sheet1!$B$2:$J$2</c:f>
              <c:numCache>
                <c:formatCode>0.0</c:formatCode>
                <c:ptCount val="9"/>
                <c:pt idx="0">
                  <c:v>4.33</c:v>
                </c:pt>
                <c:pt idx="1">
                  <c:v>3.5</c:v>
                </c:pt>
                <c:pt idx="2">
                  <c:v>2.83</c:v>
                </c:pt>
                <c:pt idx="3">
                  <c:v>2.2200000000000002</c:v>
                </c:pt>
                <c:pt idx="4">
                  <c:v>1.66</c:v>
                </c:pt>
                <c:pt idx="5">
                  <c:v>1.41</c:v>
                </c:pt>
                <c:pt idx="6">
                  <c:v>1.2</c:v>
                </c:pt>
                <c:pt idx="7">
                  <c:v>1.1499999999999999</c:v>
                </c:pt>
                <c:pt idx="8">
                  <c:v>1</c:v>
                </c:pt>
              </c:numCache>
            </c:numRef>
          </c:val>
          <c:smooth val="0"/>
          <c:extLst>
            <c:ext xmlns:c16="http://schemas.microsoft.com/office/drawing/2014/chart" uri="{C3380CC4-5D6E-409C-BE32-E72D297353CC}">
              <c16:uniqueId val="{00000004-11D5-455E-A121-969DD3121853}"/>
            </c:ext>
          </c:extLst>
        </c:ser>
        <c:ser>
          <c:idx val="0"/>
          <c:order val="1"/>
          <c:tx>
            <c:strRef>
              <c:f>Sheet1!$A$3</c:f>
              <c:strCache>
                <c:ptCount val="1"/>
                <c:pt idx="0">
                  <c:v>NH-AI/AN</c:v>
                </c:pt>
              </c:strCache>
            </c:strRef>
          </c:tx>
          <c:spPr>
            <a:ln>
              <a:solidFill>
                <a:srgbClr val="005EB8"/>
              </a:solidFill>
            </a:ln>
          </c:spPr>
          <c:marker>
            <c:symbol val="square"/>
            <c:size val="7"/>
            <c:spPr>
              <a:solidFill>
                <a:srgbClr val="005EB8"/>
              </a:solidFill>
              <a:ln>
                <a:noFill/>
              </a:ln>
            </c:spPr>
          </c:marker>
          <c:dPt>
            <c:idx val="7"/>
            <c:bubble3D val="0"/>
            <c:spPr>
              <a:ln>
                <a:noFill/>
              </a:ln>
            </c:spPr>
            <c:extLst>
              <c:ext xmlns:c16="http://schemas.microsoft.com/office/drawing/2014/chart" uri="{C3380CC4-5D6E-409C-BE32-E72D297353CC}">
                <c16:uniqueId val="{00000006-11D5-455E-A121-969DD3121853}"/>
              </c:ext>
            </c:extLst>
          </c:dPt>
          <c:dPt>
            <c:idx val="8"/>
            <c:bubble3D val="0"/>
            <c:spPr>
              <a:ln>
                <a:noFill/>
              </a:ln>
            </c:spPr>
            <c:extLst>
              <c:ext xmlns:c16="http://schemas.microsoft.com/office/drawing/2014/chart" uri="{C3380CC4-5D6E-409C-BE32-E72D297353CC}">
                <c16:uniqueId val="{00000008-11D5-455E-A121-969DD3121853}"/>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Sheet1!$B$3:$J$3</c:f>
              <c:numCache>
                <c:formatCode>0.0</c:formatCode>
                <c:ptCount val="9"/>
                <c:pt idx="0">
                  <c:v>5.21</c:v>
                </c:pt>
                <c:pt idx="1">
                  <c:v>4.54</c:v>
                </c:pt>
                <c:pt idx="2">
                  <c:v>3.8</c:v>
                </c:pt>
                <c:pt idx="3">
                  <c:v>3.3</c:v>
                </c:pt>
                <c:pt idx="4">
                  <c:v>2.73</c:v>
                </c:pt>
                <c:pt idx="5">
                  <c:v>2.33</c:v>
                </c:pt>
                <c:pt idx="6">
                  <c:v>2.2000000000000002</c:v>
                </c:pt>
                <c:pt idx="7">
                  <c:v>1.99</c:v>
                </c:pt>
                <c:pt idx="8">
                  <c:v>2</c:v>
                </c:pt>
              </c:numCache>
            </c:numRef>
          </c:val>
          <c:smooth val="0"/>
          <c:extLst>
            <c:ext xmlns:c16="http://schemas.microsoft.com/office/drawing/2014/chart" uri="{C3380CC4-5D6E-409C-BE32-E72D297353CC}">
              <c16:uniqueId val="{00000009-11D5-455E-A121-969DD3121853}"/>
            </c:ext>
          </c:extLst>
        </c:ser>
        <c:ser>
          <c:idx val="1"/>
          <c:order val="2"/>
          <c:tx>
            <c:strRef>
              <c:f>Sheet1!$A$4</c:f>
              <c:strCache>
                <c:ptCount val="1"/>
                <c:pt idx="0">
                  <c:v>NH-Asian</c:v>
                </c:pt>
              </c:strCache>
            </c:strRef>
          </c:tx>
          <c:spPr>
            <a:ln>
              <a:solidFill>
                <a:srgbClr val="671E75"/>
              </a:solidFill>
            </a:ln>
          </c:spPr>
          <c:marker>
            <c:symbol val="triangle"/>
            <c:size val="8"/>
            <c:spPr>
              <a:solidFill>
                <a:srgbClr val="671E75"/>
              </a:solidFill>
              <a:ln>
                <a:noFill/>
              </a:ln>
            </c:spPr>
          </c:marker>
          <c:dPt>
            <c:idx val="7"/>
            <c:bubble3D val="0"/>
            <c:spPr>
              <a:ln>
                <a:noFill/>
              </a:ln>
            </c:spPr>
            <c:extLst>
              <c:ext xmlns:c16="http://schemas.microsoft.com/office/drawing/2014/chart" uri="{C3380CC4-5D6E-409C-BE32-E72D297353CC}">
                <c16:uniqueId val="{0000000B-11D5-455E-A121-969DD3121853}"/>
              </c:ext>
            </c:extLst>
          </c:dPt>
          <c:dPt>
            <c:idx val="8"/>
            <c:bubble3D val="0"/>
            <c:spPr>
              <a:ln>
                <a:noFill/>
              </a:ln>
            </c:spPr>
            <c:extLst>
              <c:ext xmlns:c16="http://schemas.microsoft.com/office/drawing/2014/chart" uri="{C3380CC4-5D6E-409C-BE32-E72D297353CC}">
                <c16:uniqueId val="{0000000D-11D5-455E-A121-969DD3121853}"/>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Sheet1!$B$4:$J$4</c:f>
              <c:numCache>
                <c:formatCode>0.0</c:formatCode>
                <c:ptCount val="9"/>
                <c:pt idx="0">
                  <c:v>3.44</c:v>
                </c:pt>
                <c:pt idx="1">
                  <c:v>3</c:v>
                </c:pt>
                <c:pt idx="2">
                  <c:v>2.09</c:v>
                </c:pt>
                <c:pt idx="3">
                  <c:v>1.81</c:v>
                </c:pt>
                <c:pt idx="4">
                  <c:v>1.29</c:v>
                </c:pt>
                <c:pt idx="5">
                  <c:v>1.18</c:v>
                </c:pt>
                <c:pt idx="6">
                  <c:v>1.04</c:v>
                </c:pt>
                <c:pt idx="7">
                  <c:v>1.06</c:v>
                </c:pt>
                <c:pt idx="8">
                  <c:v>1</c:v>
                </c:pt>
              </c:numCache>
            </c:numRef>
          </c:val>
          <c:smooth val="0"/>
          <c:extLst>
            <c:ext xmlns:c16="http://schemas.microsoft.com/office/drawing/2014/chart" uri="{C3380CC4-5D6E-409C-BE32-E72D297353CC}">
              <c16:uniqueId val="{0000000E-11D5-455E-A121-969DD3121853}"/>
            </c:ext>
          </c:extLst>
        </c:ser>
        <c:ser>
          <c:idx val="2"/>
          <c:order val="3"/>
          <c:tx>
            <c:strRef>
              <c:f>Sheet1!$A$5</c:f>
              <c:strCache>
                <c:ptCount val="1"/>
                <c:pt idx="0">
                  <c:v>NH-Black</c:v>
                </c:pt>
              </c:strCache>
            </c:strRef>
          </c:tx>
          <c:spPr>
            <a:ln>
              <a:solidFill>
                <a:srgbClr val="FFC72C"/>
              </a:solidFill>
            </a:ln>
          </c:spPr>
          <c:marker>
            <c:symbol val="diamond"/>
            <c:size val="9"/>
            <c:spPr>
              <a:solidFill>
                <a:srgbClr val="FFC72C"/>
              </a:solidFill>
              <a:ln>
                <a:noFill/>
              </a:ln>
            </c:spPr>
          </c:marker>
          <c:dPt>
            <c:idx val="7"/>
            <c:bubble3D val="0"/>
            <c:spPr>
              <a:ln>
                <a:noFill/>
              </a:ln>
            </c:spPr>
            <c:extLst>
              <c:ext xmlns:c16="http://schemas.microsoft.com/office/drawing/2014/chart" uri="{C3380CC4-5D6E-409C-BE32-E72D297353CC}">
                <c16:uniqueId val="{00000010-11D5-455E-A121-969DD3121853}"/>
              </c:ext>
            </c:extLst>
          </c:dPt>
          <c:dPt>
            <c:idx val="8"/>
            <c:bubble3D val="0"/>
            <c:spPr>
              <a:ln>
                <a:noFill/>
              </a:ln>
            </c:spPr>
            <c:extLst>
              <c:ext xmlns:c16="http://schemas.microsoft.com/office/drawing/2014/chart" uri="{C3380CC4-5D6E-409C-BE32-E72D297353CC}">
                <c16:uniqueId val="{00000012-11D5-455E-A121-969DD3121853}"/>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Sheet1!$B$5:$J$5</c:f>
              <c:numCache>
                <c:formatCode>0.0</c:formatCode>
                <c:ptCount val="9"/>
                <c:pt idx="0">
                  <c:v>3.46</c:v>
                </c:pt>
                <c:pt idx="1">
                  <c:v>3.1</c:v>
                </c:pt>
                <c:pt idx="2">
                  <c:v>2.57</c:v>
                </c:pt>
                <c:pt idx="3">
                  <c:v>2.06</c:v>
                </c:pt>
                <c:pt idx="4">
                  <c:v>1.47</c:v>
                </c:pt>
                <c:pt idx="5">
                  <c:v>1.38</c:v>
                </c:pt>
                <c:pt idx="6">
                  <c:v>1.26</c:v>
                </c:pt>
                <c:pt idx="7">
                  <c:v>1.31</c:v>
                </c:pt>
                <c:pt idx="8">
                  <c:v>1.2</c:v>
                </c:pt>
              </c:numCache>
            </c:numRef>
          </c:val>
          <c:smooth val="0"/>
          <c:extLst>
            <c:ext xmlns:c16="http://schemas.microsoft.com/office/drawing/2014/chart" uri="{C3380CC4-5D6E-409C-BE32-E72D297353CC}">
              <c16:uniqueId val="{00000013-11D5-455E-A121-969DD3121853}"/>
            </c:ext>
          </c:extLst>
        </c:ser>
        <c:ser>
          <c:idx val="4"/>
          <c:order val="4"/>
          <c:tx>
            <c:strRef>
              <c:f>Sheet1!$A$6</c:f>
              <c:strCache>
                <c:ptCount val="1"/>
                <c:pt idx="0">
                  <c:v>NH-NHPI</c:v>
                </c:pt>
              </c:strCache>
            </c:strRef>
          </c:tx>
          <c:spPr>
            <a:ln w="25400">
              <a:solidFill>
                <a:srgbClr val="70AD47">
                  <a:lumMod val="75000"/>
                </a:srgbClr>
              </a:solidFill>
            </a:ln>
          </c:spPr>
          <c:marker>
            <c:symbol val="star"/>
            <c:size val="7"/>
            <c:spPr>
              <a:noFill/>
              <a:ln>
                <a:solidFill>
                  <a:srgbClr val="548235"/>
                </a:solidFill>
              </a:ln>
            </c:spPr>
          </c:marker>
          <c:dPt>
            <c:idx val="7"/>
            <c:bubble3D val="0"/>
            <c:spPr>
              <a:ln w="25400">
                <a:noFill/>
              </a:ln>
            </c:spPr>
            <c:extLst>
              <c:ext xmlns:c16="http://schemas.microsoft.com/office/drawing/2014/chart" uri="{C3380CC4-5D6E-409C-BE32-E72D297353CC}">
                <c16:uniqueId val="{00000015-11D5-455E-A121-969DD3121853}"/>
              </c:ext>
            </c:extLst>
          </c:dPt>
          <c:dPt>
            <c:idx val="8"/>
            <c:bubble3D val="0"/>
            <c:spPr>
              <a:ln w="25400">
                <a:noFill/>
              </a:ln>
            </c:spPr>
            <c:extLst>
              <c:ext xmlns:c16="http://schemas.microsoft.com/office/drawing/2014/chart" uri="{C3380CC4-5D6E-409C-BE32-E72D297353CC}">
                <c16:uniqueId val="{00000017-11D5-455E-A121-969DD3121853}"/>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Sheet1!$B$6:$J$6</c:f>
              <c:numCache>
                <c:formatCode>0.0</c:formatCode>
                <c:ptCount val="9"/>
                <c:pt idx="0">
                  <c:v>4.34</c:v>
                </c:pt>
                <c:pt idx="1">
                  <c:v>3.21</c:v>
                </c:pt>
                <c:pt idx="2">
                  <c:v>2.83</c:v>
                </c:pt>
                <c:pt idx="3">
                  <c:v>2.15</c:v>
                </c:pt>
                <c:pt idx="4">
                  <c:v>1.66</c:v>
                </c:pt>
                <c:pt idx="5">
                  <c:v>1.81</c:v>
                </c:pt>
                <c:pt idx="6" formatCode="General">
                  <c:v>0.87</c:v>
                </c:pt>
                <c:pt idx="7">
                  <c:v>1.45</c:v>
                </c:pt>
                <c:pt idx="8">
                  <c:v>1.1000000000000001</c:v>
                </c:pt>
              </c:numCache>
            </c:numRef>
          </c:val>
          <c:smooth val="0"/>
          <c:extLst>
            <c:ext xmlns:c16="http://schemas.microsoft.com/office/drawing/2014/chart" uri="{C3380CC4-5D6E-409C-BE32-E72D297353CC}">
              <c16:uniqueId val="{00000018-11D5-455E-A121-969DD3121853}"/>
            </c:ext>
          </c:extLst>
        </c:ser>
        <c:ser>
          <c:idx val="5"/>
          <c:order val="5"/>
          <c:tx>
            <c:strRef>
              <c:f>Sheet1!$A$7</c:f>
              <c:strCache>
                <c:ptCount val="1"/>
                <c:pt idx="0">
                  <c:v>NH-White</c:v>
                </c:pt>
              </c:strCache>
            </c:strRef>
          </c:tx>
          <c:spPr>
            <a:ln>
              <a:solidFill>
                <a:srgbClr val="ED7D31">
                  <a:lumMod val="75000"/>
                </a:srgbClr>
              </a:solidFill>
            </a:ln>
          </c:spPr>
          <c:marker>
            <c:symbol val="x"/>
            <c:size val="7"/>
            <c:spPr>
              <a:noFill/>
            </c:spPr>
          </c:marker>
          <c:dPt>
            <c:idx val="7"/>
            <c:bubble3D val="0"/>
            <c:spPr>
              <a:ln>
                <a:noFill/>
              </a:ln>
            </c:spPr>
            <c:extLst>
              <c:ext xmlns:c16="http://schemas.microsoft.com/office/drawing/2014/chart" uri="{C3380CC4-5D6E-409C-BE32-E72D297353CC}">
                <c16:uniqueId val="{0000001A-11D5-455E-A121-969DD3121853}"/>
              </c:ext>
            </c:extLst>
          </c:dPt>
          <c:dPt>
            <c:idx val="8"/>
            <c:bubble3D val="0"/>
            <c:spPr>
              <a:ln>
                <a:noFill/>
              </a:ln>
            </c:spPr>
            <c:extLst>
              <c:ext xmlns:c16="http://schemas.microsoft.com/office/drawing/2014/chart" uri="{C3380CC4-5D6E-409C-BE32-E72D297353CC}">
                <c16:uniqueId val="{0000001C-11D5-455E-A121-969DD3121853}"/>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Sheet1!$B$7:$J$7</c:f>
              <c:numCache>
                <c:formatCode>0.0</c:formatCode>
                <c:ptCount val="9"/>
                <c:pt idx="0">
                  <c:v>5.24</c:v>
                </c:pt>
                <c:pt idx="1">
                  <c:v>4.79</c:v>
                </c:pt>
                <c:pt idx="2">
                  <c:v>4.01</c:v>
                </c:pt>
                <c:pt idx="3">
                  <c:v>3.3</c:v>
                </c:pt>
                <c:pt idx="4">
                  <c:v>2.39</c:v>
                </c:pt>
                <c:pt idx="5">
                  <c:v>2.17</c:v>
                </c:pt>
                <c:pt idx="6">
                  <c:v>1.98</c:v>
                </c:pt>
                <c:pt idx="7">
                  <c:v>2.1</c:v>
                </c:pt>
                <c:pt idx="8">
                  <c:v>1.9</c:v>
                </c:pt>
              </c:numCache>
            </c:numRef>
          </c:val>
          <c:smooth val="0"/>
          <c:extLst>
            <c:ext xmlns:c16="http://schemas.microsoft.com/office/drawing/2014/chart" uri="{C3380CC4-5D6E-409C-BE32-E72D297353CC}">
              <c16:uniqueId val="{0000001D-11D5-455E-A121-969DD3121853}"/>
            </c:ext>
          </c:extLst>
        </c:ser>
        <c:ser>
          <c:idx val="6"/>
          <c:order val="6"/>
          <c:tx>
            <c:strRef>
              <c:f>Sheet1!$A$8</c:f>
              <c:strCache>
                <c:ptCount val="1"/>
                <c:pt idx="0">
                  <c:v>NH-Multiracial</c:v>
                </c:pt>
              </c:strCache>
            </c:strRef>
          </c:tx>
          <c:spPr>
            <a:ln w="19050">
              <a:solidFill>
                <a:sysClr val="window" lastClr="FFFFFF">
                  <a:lumMod val="75000"/>
                </a:sysClr>
              </a:solidFill>
            </a:ln>
          </c:spPr>
          <c:marker>
            <c:symbol val="plus"/>
            <c:size val="6"/>
            <c:spPr>
              <a:noFill/>
              <a:ln>
                <a:solidFill>
                  <a:sysClr val="windowText" lastClr="000000"/>
                </a:solidFill>
              </a:ln>
            </c:spPr>
          </c:marker>
          <c:dPt>
            <c:idx val="0"/>
            <c:bubble3D val="0"/>
            <c:spPr>
              <a:ln w="19050">
                <a:noFill/>
              </a:ln>
            </c:spPr>
            <c:extLst>
              <c:ext xmlns:c16="http://schemas.microsoft.com/office/drawing/2014/chart" uri="{C3380CC4-5D6E-409C-BE32-E72D297353CC}">
                <c16:uniqueId val="{0000001F-11D5-455E-A121-969DD3121853}"/>
              </c:ext>
            </c:extLst>
          </c:dPt>
          <c:dPt>
            <c:idx val="7"/>
            <c:bubble3D val="0"/>
            <c:spPr>
              <a:ln w="19050">
                <a:noFill/>
              </a:ln>
            </c:spPr>
            <c:extLst>
              <c:ext xmlns:c16="http://schemas.microsoft.com/office/drawing/2014/chart" uri="{C3380CC4-5D6E-409C-BE32-E72D297353CC}">
                <c16:uniqueId val="{00000021-11D5-455E-A121-969DD3121853}"/>
              </c:ext>
            </c:extLst>
          </c:dPt>
          <c:dPt>
            <c:idx val="8"/>
            <c:bubble3D val="0"/>
            <c:spPr>
              <a:ln w="19050">
                <a:noFill/>
              </a:ln>
            </c:spPr>
            <c:extLst>
              <c:ext xmlns:c16="http://schemas.microsoft.com/office/drawing/2014/chart" uri="{C3380CC4-5D6E-409C-BE32-E72D297353CC}">
                <c16:uniqueId val="{00000023-11D5-455E-A121-969DD3121853}"/>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Sheet1!$B$8:$J$8</c:f>
              <c:numCache>
                <c:formatCode>0.0</c:formatCode>
                <c:ptCount val="9"/>
                <c:pt idx="0">
                  <c:v>3.75</c:v>
                </c:pt>
                <c:pt idx="1">
                  <c:v>4.67</c:v>
                </c:pt>
                <c:pt idx="2">
                  <c:v>3.16</c:v>
                </c:pt>
                <c:pt idx="3">
                  <c:v>3.26</c:v>
                </c:pt>
                <c:pt idx="4">
                  <c:v>2.1</c:v>
                </c:pt>
                <c:pt idx="5">
                  <c:v>1.42</c:v>
                </c:pt>
                <c:pt idx="6">
                  <c:v>1.25</c:v>
                </c:pt>
                <c:pt idx="7">
                  <c:v>1.3</c:v>
                </c:pt>
                <c:pt idx="8">
                  <c:v>1.2</c:v>
                </c:pt>
              </c:numCache>
            </c:numRef>
          </c:val>
          <c:smooth val="0"/>
          <c:extLst>
            <c:ext xmlns:c16="http://schemas.microsoft.com/office/drawing/2014/chart" uri="{C3380CC4-5D6E-409C-BE32-E72D297353CC}">
              <c16:uniqueId val="{00000024-11D5-455E-A121-969DD3121853}"/>
            </c:ext>
          </c:extLst>
        </c:ser>
        <c:dLbls>
          <c:showLegendKey val="0"/>
          <c:showVal val="0"/>
          <c:showCatName val="0"/>
          <c:showSerName val="0"/>
          <c:showPercent val="0"/>
          <c:showBubbleSize val="0"/>
        </c:dLbls>
        <c:marker val="1"/>
        <c:smooth val="0"/>
        <c:axId val="123682176"/>
        <c:axId val="158010752"/>
      </c:lineChart>
      <c:catAx>
        <c:axId val="123682176"/>
        <c:scaling>
          <c:orientation val="minMax"/>
        </c:scaling>
        <c:delete val="0"/>
        <c:axPos val="b"/>
        <c:numFmt formatCode="General" sourceLinked="1"/>
        <c:majorTickMark val="out"/>
        <c:minorTickMark val="none"/>
        <c:tickLblPos val="nextTo"/>
        <c:txPr>
          <a:bodyPr rot="0"/>
          <a:lstStyle/>
          <a:p>
            <a:pPr>
              <a:defRPr/>
            </a:pPr>
            <a:endParaRPr lang="en-US"/>
          </a:p>
        </c:txPr>
        <c:crossAx val="158010752"/>
        <c:crosses val="autoZero"/>
        <c:auto val="1"/>
        <c:lblAlgn val="ctr"/>
        <c:lblOffset val="100"/>
        <c:noMultiLvlLbl val="0"/>
      </c:catAx>
      <c:valAx>
        <c:axId val="158010752"/>
        <c:scaling>
          <c:orientation val="minMax"/>
          <c:max val="6"/>
          <c:min val="0"/>
        </c:scaling>
        <c:delete val="0"/>
        <c:axPos val="l"/>
        <c:majorGridlines/>
        <c:title>
          <c:tx>
            <c:rich>
              <a:bodyPr rot="-5400000" vert="horz"/>
              <a:lstStyle/>
              <a:p>
                <a:pPr>
                  <a:defRPr/>
                </a:pPr>
                <a:r>
                  <a:rPr lang="en-US"/>
                  <a:t>Percent</a:t>
                </a:r>
              </a:p>
            </c:rich>
          </c:tx>
          <c:layout>
            <c:manualLayout>
              <c:xMode val="edge"/>
              <c:yMode val="edge"/>
              <c:x val="5.7701467872071548E-3"/>
              <c:y val="0.42592000218722664"/>
            </c:manualLayout>
          </c:layout>
          <c:overlay val="0"/>
        </c:title>
        <c:numFmt formatCode="#,##0" sourceLinked="0"/>
        <c:majorTickMark val="out"/>
        <c:minorTickMark val="none"/>
        <c:tickLblPos val="nextTo"/>
        <c:crossAx val="123682176"/>
        <c:crosses val="autoZero"/>
        <c:crossBetween val="between"/>
        <c:majorUnit val="1"/>
      </c:valAx>
    </c:plotArea>
    <c:legend>
      <c:legendPos val="t"/>
      <c:layout>
        <c:manualLayout>
          <c:xMode val="edge"/>
          <c:yMode val="edge"/>
          <c:x val="0"/>
          <c:y val="0"/>
          <c:w val="0.99869658119658122"/>
          <c:h val="0.13754203576115487"/>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870431126664723"/>
          <c:y val="0.1231721034870641"/>
          <c:w val="0.85342701953922417"/>
          <c:h val="0.77522059742532179"/>
        </c:manualLayout>
      </c:layout>
      <c:barChart>
        <c:barDir val="col"/>
        <c:grouping val="stacked"/>
        <c:varyColors val="0"/>
        <c:ser>
          <c:idx val="2"/>
          <c:order val="0"/>
          <c:tx>
            <c:strRef>
              <c:f>Sheet1!$B$1</c:f>
              <c:strCache>
                <c:ptCount val="1"/>
                <c:pt idx="0">
                  <c:v>Poisoning/Overdose</c:v>
                </c:pt>
              </c:strCache>
            </c:strRef>
          </c:tx>
          <c:spPr>
            <a:solidFill>
              <a:srgbClr val="005EB8"/>
            </a:solidFill>
            <a:ln>
              <a:noFill/>
            </a:ln>
          </c:spPr>
          <c:invertIfNegative val="0"/>
          <c:cat>
            <c:strRef>
              <c:f>Sheet1!$A$2:$A$7</c:f>
              <c:strCache>
                <c:ptCount val="6"/>
                <c:pt idx="0">
                  <c:v>Total</c:v>
                </c:pt>
                <c:pt idx="1">
                  <c:v>Hispanic</c:v>
                </c:pt>
                <c:pt idx="2">
                  <c:v>NH-AI/AN</c:v>
                </c:pt>
                <c:pt idx="3">
                  <c:v>NH-API</c:v>
                </c:pt>
                <c:pt idx="4">
                  <c:v>NH-Black</c:v>
                </c:pt>
                <c:pt idx="5">
                  <c:v>NH-White</c:v>
                </c:pt>
              </c:strCache>
            </c:strRef>
          </c:cat>
          <c:val>
            <c:numRef>
              <c:f>Sheet1!$B$2:$B$7</c:f>
              <c:numCache>
                <c:formatCode>General</c:formatCode>
                <c:ptCount val="6"/>
                <c:pt idx="0">
                  <c:v>25.1</c:v>
                </c:pt>
                <c:pt idx="1">
                  <c:v>19</c:v>
                </c:pt>
                <c:pt idx="2">
                  <c:v>47.2</c:v>
                </c:pt>
                <c:pt idx="3">
                  <c:v>5.2</c:v>
                </c:pt>
                <c:pt idx="4">
                  <c:v>34.1</c:v>
                </c:pt>
                <c:pt idx="5">
                  <c:v>26.2</c:v>
                </c:pt>
              </c:numCache>
            </c:numRef>
          </c:val>
          <c:extLst>
            <c:ext xmlns:c16="http://schemas.microsoft.com/office/drawing/2014/chart" uri="{C3380CC4-5D6E-409C-BE32-E72D297353CC}">
              <c16:uniqueId val="{00000000-20ED-4F49-8F30-494550B50BA8}"/>
            </c:ext>
          </c:extLst>
        </c:ser>
        <c:ser>
          <c:idx val="1"/>
          <c:order val="1"/>
          <c:tx>
            <c:strRef>
              <c:f>Sheet1!$C$1</c:f>
              <c:strCache>
                <c:ptCount val="1"/>
                <c:pt idx="0">
                  <c:v>Fall</c:v>
                </c:pt>
              </c:strCache>
            </c:strRef>
          </c:tx>
          <c:spPr>
            <a:solidFill>
              <a:srgbClr val="FFC72C"/>
            </a:solidFill>
            <a:ln>
              <a:noFill/>
            </a:ln>
          </c:spPr>
          <c:invertIfNegative val="0"/>
          <c:cat>
            <c:strRef>
              <c:f>Sheet1!$A$2:$A$7</c:f>
              <c:strCache>
                <c:ptCount val="6"/>
                <c:pt idx="0">
                  <c:v>Total</c:v>
                </c:pt>
                <c:pt idx="1">
                  <c:v>Hispanic</c:v>
                </c:pt>
                <c:pt idx="2">
                  <c:v>NH-AI/AN</c:v>
                </c:pt>
                <c:pt idx="3">
                  <c:v>NH-API</c:v>
                </c:pt>
                <c:pt idx="4">
                  <c:v>NH-Black</c:v>
                </c:pt>
                <c:pt idx="5">
                  <c:v>NH-White</c:v>
                </c:pt>
              </c:strCache>
            </c:strRef>
          </c:cat>
          <c:val>
            <c:numRef>
              <c:f>Sheet1!$C$2:$C$7</c:f>
              <c:numCache>
                <c:formatCode>General</c:formatCode>
                <c:ptCount val="6"/>
                <c:pt idx="0">
                  <c:v>12.1</c:v>
                </c:pt>
                <c:pt idx="1">
                  <c:v>12.2</c:v>
                </c:pt>
                <c:pt idx="2">
                  <c:v>10.5</c:v>
                </c:pt>
                <c:pt idx="3">
                  <c:v>5.3</c:v>
                </c:pt>
                <c:pt idx="4">
                  <c:v>4.7</c:v>
                </c:pt>
                <c:pt idx="5">
                  <c:v>16</c:v>
                </c:pt>
              </c:numCache>
            </c:numRef>
          </c:val>
          <c:extLst>
            <c:ext xmlns:c16="http://schemas.microsoft.com/office/drawing/2014/chart" uri="{C3380CC4-5D6E-409C-BE32-E72D297353CC}">
              <c16:uniqueId val="{00000001-20ED-4F49-8F30-494550B50BA8}"/>
            </c:ext>
          </c:extLst>
        </c:ser>
        <c:ser>
          <c:idx val="0"/>
          <c:order val="2"/>
          <c:tx>
            <c:strRef>
              <c:f>Sheet1!$D$1</c:f>
              <c:strCache>
                <c:ptCount val="1"/>
                <c:pt idx="0">
                  <c:v>Motor Vehicle Related</c:v>
                </c:pt>
              </c:strCache>
            </c:strRef>
          </c:tx>
          <c:spPr>
            <a:solidFill>
              <a:srgbClr val="671E75"/>
            </a:solidFill>
            <a:ln>
              <a:noFill/>
            </a:ln>
          </c:spPr>
          <c:invertIfNegative val="0"/>
          <c:cat>
            <c:strRef>
              <c:f>Sheet1!$A$2:$A$7</c:f>
              <c:strCache>
                <c:ptCount val="6"/>
                <c:pt idx="0">
                  <c:v>Total</c:v>
                </c:pt>
                <c:pt idx="1">
                  <c:v>Hispanic</c:v>
                </c:pt>
                <c:pt idx="2">
                  <c:v>NH-AI/AN</c:v>
                </c:pt>
                <c:pt idx="3">
                  <c:v>NH-API</c:v>
                </c:pt>
                <c:pt idx="4">
                  <c:v>NH-Black</c:v>
                </c:pt>
                <c:pt idx="5">
                  <c:v>NH-White</c:v>
                </c:pt>
              </c:strCache>
            </c:strRef>
          </c:cat>
          <c:val>
            <c:numRef>
              <c:f>Sheet1!$D$2:$D$7</c:f>
              <c:numCache>
                <c:formatCode>General</c:formatCode>
                <c:ptCount val="6"/>
                <c:pt idx="0">
                  <c:v>11.7</c:v>
                </c:pt>
                <c:pt idx="1">
                  <c:v>4.5</c:v>
                </c:pt>
                <c:pt idx="2">
                  <c:v>24.8</c:v>
                </c:pt>
                <c:pt idx="3">
                  <c:v>4</c:v>
                </c:pt>
                <c:pt idx="4">
                  <c:v>18.2</c:v>
                </c:pt>
                <c:pt idx="5">
                  <c:v>10.8</c:v>
                </c:pt>
              </c:numCache>
            </c:numRef>
          </c:val>
          <c:extLst>
            <c:ext xmlns:c16="http://schemas.microsoft.com/office/drawing/2014/chart" uri="{C3380CC4-5D6E-409C-BE32-E72D297353CC}">
              <c16:uniqueId val="{00000002-20ED-4F49-8F30-494550B50BA8}"/>
            </c:ext>
          </c:extLst>
        </c:ser>
        <c:ser>
          <c:idx val="3"/>
          <c:order val="3"/>
          <c:tx>
            <c:strRef>
              <c:f>Sheet1!$E$1</c:f>
              <c:strCache>
                <c:ptCount val="1"/>
                <c:pt idx="0">
                  <c:v>Other Causes</c:v>
                </c:pt>
              </c:strCache>
            </c:strRef>
          </c:tx>
          <c:spPr>
            <a:solidFill>
              <a:sysClr val="windowText" lastClr="000000"/>
            </a:solidFill>
            <a:ln>
              <a:noFill/>
            </a:ln>
          </c:spPr>
          <c:invertIfNegative val="0"/>
          <c:cat>
            <c:strRef>
              <c:f>Sheet1!$A$2:$A$7</c:f>
              <c:strCache>
                <c:ptCount val="6"/>
                <c:pt idx="0">
                  <c:v>Total</c:v>
                </c:pt>
                <c:pt idx="1">
                  <c:v>Hispanic</c:v>
                </c:pt>
                <c:pt idx="2">
                  <c:v>NH-AI/AN</c:v>
                </c:pt>
                <c:pt idx="3">
                  <c:v>NH-API</c:v>
                </c:pt>
                <c:pt idx="4">
                  <c:v>NH-Black</c:v>
                </c:pt>
                <c:pt idx="5">
                  <c:v>NH-White</c:v>
                </c:pt>
              </c:strCache>
            </c:strRef>
          </c:cat>
          <c:val>
            <c:numRef>
              <c:f>Sheet1!$E$2:$E$7</c:f>
              <c:numCache>
                <c:formatCode>General</c:formatCode>
                <c:ptCount val="6"/>
                <c:pt idx="0">
                  <c:v>8.8000000000000007</c:v>
                </c:pt>
                <c:pt idx="1">
                  <c:v>5.5</c:v>
                </c:pt>
                <c:pt idx="2">
                  <c:v>17.100000000000001</c:v>
                </c:pt>
                <c:pt idx="3">
                  <c:v>3.7</c:v>
                </c:pt>
                <c:pt idx="4">
                  <c:v>10.199999999999999</c:v>
                </c:pt>
                <c:pt idx="5">
                  <c:v>9.6999999999999993</c:v>
                </c:pt>
              </c:numCache>
            </c:numRef>
          </c:val>
          <c:extLst>
            <c:ext xmlns:c16="http://schemas.microsoft.com/office/drawing/2014/chart" uri="{C3380CC4-5D6E-409C-BE32-E72D297353CC}">
              <c16:uniqueId val="{00000003-20ED-4F49-8F30-494550B50BA8}"/>
            </c:ext>
          </c:extLst>
        </c:ser>
        <c:dLbls>
          <c:showLegendKey val="0"/>
          <c:showVal val="0"/>
          <c:showCatName val="0"/>
          <c:showSerName val="0"/>
          <c:showPercent val="0"/>
          <c:showBubbleSize val="0"/>
        </c:dLbls>
        <c:gapWidth val="100"/>
        <c:overlap val="100"/>
        <c:axId val="153301376"/>
        <c:axId val="153302912"/>
      </c:barChart>
      <c:catAx>
        <c:axId val="153301376"/>
        <c:scaling>
          <c:orientation val="minMax"/>
        </c:scaling>
        <c:delete val="0"/>
        <c:axPos val="b"/>
        <c:numFmt formatCode="General" sourceLinked="1"/>
        <c:majorTickMark val="out"/>
        <c:minorTickMark val="none"/>
        <c:tickLblPos val="nextTo"/>
        <c:txPr>
          <a:bodyPr rot="0" vert="horz"/>
          <a:lstStyle/>
          <a:p>
            <a:pPr>
              <a:defRPr/>
            </a:pPr>
            <a:endParaRPr lang="en-US"/>
          </a:p>
        </c:txPr>
        <c:crossAx val="153302912"/>
        <c:crosses val="autoZero"/>
        <c:auto val="1"/>
        <c:lblAlgn val="ctr"/>
        <c:lblOffset val="100"/>
        <c:noMultiLvlLbl val="0"/>
      </c:catAx>
      <c:valAx>
        <c:axId val="153302912"/>
        <c:scaling>
          <c:orientation val="minMax"/>
        </c:scaling>
        <c:delete val="0"/>
        <c:axPos val="l"/>
        <c:majorGridlines/>
        <c:title>
          <c:tx>
            <c:rich>
              <a:bodyPr/>
              <a:lstStyle/>
              <a:p>
                <a:pPr>
                  <a:defRPr/>
                </a:pPr>
                <a:r>
                  <a:rPr lang="en-US"/>
                  <a:t>Deaths per 100,000 Population</a:t>
                </a:r>
              </a:p>
            </c:rich>
          </c:tx>
          <c:layout>
            <c:manualLayout>
              <c:xMode val="edge"/>
              <c:yMode val="edge"/>
              <c:x val="3.071109166909692E-3"/>
              <c:y val="0.25795494313210848"/>
            </c:manualLayout>
          </c:layout>
          <c:overlay val="0"/>
        </c:title>
        <c:numFmt formatCode="General" sourceLinked="1"/>
        <c:majorTickMark val="out"/>
        <c:minorTickMark val="none"/>
        <c:tickLblPos val="nextTo"/>
        <c:txPr>
          <a:bodyPr rot="0" vert="horz"/>
          <a:lstStyle/>
          <a:p>
            <a:pPr>
              <a:defRPr/>
            </a:pPr>
            <a:endParaRPr lang="en-US"/>
          </a:p>
        </c:txPr>
        <c:crossAx val="153301376"/>
        <c:crosses val="autoZero"/>
        <c:crossBetween val="between"/>
        <c:majorUnit val="20"/>
        <c:minorUnit val="10"/>
      </c:valAx>
    </c:plotArea>
    <c:legend>
      <c:legendPos val="t"/>
      <c:layout>
        <c:manualLayout>
          <c:xMode val="edge"/>
          <c:yMode val="edge"/>
          <c:x val="0"/>
          <c:y val="1.4467478674540683E-2"/>
          <c:w val="0.99937007874015749"/>
          <c:h val="6.7711223597050368E-2"/>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userShapes r:id="rId3"/>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424482250754021"/>
          <c:y val="0.11933863735783025"/>
          <c:w val="0.89338947214931463"/>
          <c:h val="0.77921833989501321"/>
        </c:manualLayout>
      </c:layout>
      <c:lineChart>
        <c:grouping val="standard"/>
        <c:varyColors val="0"/>
        <c:ser>
          <c:idx val="3"/>
          <c:order val="0"/>
          <c:tx>
            <c:strRef>
              <c:f>Sheet1!$A$2</c:f>
              <c:strCache>
                <c:ptCount val="1"/>
                <c:pt idx="0">
                  <c:v>Total</c:v>
                </c:pt>
              </c:strCache>
            </c:strRef>
          </c:tx>
          <c:spPr>
            <a:ln w="25400">
              <a:solidFill>
                <a:sysClr val="windowText" lastClr="000000"/>
              </a:solidFill>
            </a:ln>
          </c:spPr>
          <c:marker>
            <c:symbol val="circle"/>
            <c:size val="7"/>
            <c:spPr>
              <a:solidFill>
                <a:sysClr val="windowText" lastClr="000000"/>
              </a:solidFill>
              <a:ln>
                <a:noFill/>
              </a:ln>
            </c:spPr>
          </c:marker>
          <c:dPt>
            <c:idx val="7"/>
            <c:bubble3D val="0"/>
            <c:spPr>
              <a:ln w="25400">
                <a:noFill/>
              </a:ln>
            </c:spPr>
            <c:extLst>
              <c:ext xmlns:c16="http://schemas.microsoft.com/office/drawing/2014/chart" uri="{C3380CC4-5D6E-409C-BE32-E72D297353CC}">
                <c16:uniqueId val="{00000001-D112-4B1D-9ABD-0D6F0C688D9E}"/>
              </c:ext>
            </c:extLst>
          </c:dPt>
          <c:dPt>
            <c:idx val="8"/>
            <c:bubble3D val="0"/>
            <c:spPr>
              <a:ln w="25400">
                <a:noFill/>
              </a:ln>
            </c:spPr>
            <c:extLst>
              <c:ext xmlns:c16="http://schemas.microsoft.com/office/drawing/2014/chart" uri="{C3380CC4-5D6E-409C-BE32-E72D297353CC}">
                <c16:uniqueId val="{00000003-D112-4B1D-9ABD-0D6F0C688D9E}"/>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Sheet1!$B$2:$J$2</c:f>
              <c:numCache>
                <c:formatCode>0.00</c:formatCode>
                <c:ptCount val="9"/>
                <c:pt idx="0">
                  <c:v>0.6</c:v>
                </c:pt>
                <c:pt idx="1">
                  <c:v>0.62</c:v>
                </c:pt>
                <c:pt idx="2">
                  <c:v>0.61</c:v>
                </c:pt>
                <c:pt idx="3">
                  <c:v>0.66</c:v>
                </c:pt>
                <c:pt idx="4">
                  <c:v>0.6</c:v>
                </c:pt>
                <c:pt idx="5">
                  <c:v>0.59</c:v>
                </c:pt>
                <c:pt idx="6">
                  <c:v>0.6</c:v>
                </c:pt>
                <c:pt idx="7">
                  <c:v>0.55000000000000004</c:v>
                </c:pt>
                <c:pt idx="8">
                  <c:v>0.57999999999999996</c:v>
                </c:pt>
              </c:numCache>
            </c:numRef>
          </c:val>
          <c:smooth val="0"/>
          <c:extLst>
            <c:ext xmlns:c16="http://schemas.microsoft.com/office/drawing/2014/chart" uri="{C3380CC4-5D6E-409C-BE32-E72D297353CC}">
              <c16:uniqueId val="{00000004-D112-4B1D-9ABD-0D6F0C688D9E}"/>
            </c:ext>
          </c:extLst>
        </c:ser>
        <c:ser>
          <c:idx val="0"/>
          <c:order val="1"/>
          <c:tx>
            <c:strRef>
              <c:f>Sheet1!$A$3</c:f>
              <c:strCache>
                <c:ptCount val="1"/>
                <c:pt idx="0">
                  <c:v>Metropolitan</c:v>
                </c:pt>
              </c:strCache>
            </c:strRef>
          </c:tx>
          <c:spPr>
            <a:ln>
              <a:solidFill>
                <a:srgbClr val="005EB8"/>
              </a:solidFill>
            </a:ln>
          </c:spPr>
          <c:marker>
            <c:symbol val="square"/>
            <c:size val="7"/>
            <c:spPr>
              <a:solidFill>
                <a:srgbClr val="005EB8"/>
              </a:solidFill>
              <a:ln>
                <a:noFill/>
              </a:ln>
            </c:spPr>
          </c:marker>
          <c:dPt>
            <c:idx val="7"/>
            <c:bubble3D val="0"/>
            <c:spPr>
              <a:ln>
                <a:noFill/>
              </a:ln>
            </c:spPr>
            <c:extLst>
              <c:ext xmlns:c16="http://schemas.microsoft.com/office/drawing/2014/chart" uri="{C3380CC4-5D6E-409C-BE32-E72D297353CC}">
                <c16:uniqueId val="{00000006-D112-4B1D-9ABD-0D6F0C688D9E}"/>
              </c:ext>
            </c:extLst>
          </c:dPt>
          <c:dPt>
            <c:idx val="8"/>
            <c:bubble3D val="0"/>
            <c:spPr>
              <a:ln>
                <a:noFill/>
              </a:ln>
            </c:spPr>
            <c:extLst>
              <c:ext xmlns:c16="http://schemas.microsoft.com/office/drawing/2014/chart" uri="{C3380CC4-5D6E-409C-BE32-E72D297353CC}">
                <c16:uniqueId val="{00000008-D112-4B1D-9ABD-0D6F0C688D9E}"/>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Sheet1!$B$3:$J$3</c:f>
              <c:numCache>
                <c:formatCode>0.00</c:formatCode>
                <c:ptCount val="9"/>
                <c:pt idx="0">
                  <c:v>0.55000000000000004</c:v>
                </c:pt>
                <c:pt idx="1">
                  <c:v>0.56999999999999995</c:v>
                </c:pt>
                <c:pt idx="2">
                  <c:v>0.55000000000000004</c:v>
                </c:pt>
                <c:pt idx="3">
                  <c:v>0.61</c:v>
                </c:pt>
                <c:pt idx="4">
                  <c:v>0.55000000000000004</c:v>
                </c:pt>
                <c:pt idx="5">
                  <c:v>0.55000000000000004</c:v>
                </c:pt>
                <c:pt idx="6">
                  <c:v>0.55000000000000004</c:v>
                </c:pt>
                <c:pt idx="7">
                  <c:v>0.50700000000000001</c:v>
                </c:pt>
                <c:pt idx="8">
                  <c:v>0.52</c:v>
                </c:pt>
              </c:numCache>
            </c:numRef>
          </c:val>
          <c:smooth val="0"/>
          <c:extLst>
            <c:ext xmlns:c16="http://schemas.microsoft.com/office/drawing/2014/chart" uri="{C3380CC4-5D6E-409C-BE32-E72D297353CC}">
              <c16:uniqueId val="{00000009-D112-4B1D-9ABD-0D6F0C688D9E}"/>
            </c:ext>
          </c:extLst>
        </c:ser>
        <c:ser>
          <c:idx val="1"/>
          <c:order val="2"/>
          <c:tx>
            <c:strRef>
              <c:f>Sheet1!$A$4</c:f>
              <c:strCache>
                <c:ptCount val="1"/>
                <c:pt idx="0">
                  <c:v>Nonmetropolitan</c:v>
                </c:pt>
              </c:strCache>
            </c:strRef>
          </c:tx>
          <c:spPr>
            <a:ln>
              <a:solidFill>
                <a:srgbClr val="671E75"/>
              </a:solidFill>
            </a:ln>
          </c:spPr>
          <c:marker>
            <c:symbol val="triangle"/>
            <c:size val="8"/>
            <c:spPr>
              <a:solidFill>
                <a:srgbClr val="671E75"/>
              </a:solidFill>
              <a:ln>
                <a:noFill/>
              </a:ln>
            </c:spPr>
          </c:marker>
          <c:dPt>
            <c:idx val="7"/>
            <c:bubble3D val="0"/>
            <c:spPr>
              <a:ln>
                <a:noFill/>
              </a:ln>
            </c:spPr>
            <c:extLst>
              <c:ext xmlns:c16="http://schemas.microsoft.com/office/drawing/2014/chart" uri="{C3380CC4-5D6E-409C-BE32-E72D297353CC}">
                <c16:uniqueId val="{0000000B-D112-4B1D-9ABD-0D6F0C688D9E}"/>
              </c:ext>
            </c:extLst>
          </c:dPt>
          <c:dPt>
            <c:idx val="8"/>
            <c:bubble3D val="0"/>
            <c:spPr>
              <a:ln>
                <a:noFill/>
              </a:ln>
            </c:spPr>
            <c:extLst>
              <c:ext xmlns:c16="http://schemas.microsoft.com/office/drawing/2014/chart" uri="{C3380CC4-5D6E-409C-BE32-E72D297353CC}">
                <c16:uniqueId val="{0000000D-D112-4B1D-9ABD-0D6F0C688D9E}"/>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Sheet1!$B$4:$J$4</c:f>
              <c:numCache>
                <c:formatCode>0.00</c:formatCode>
                <c:ptCount val="9"/>
                <c:pt idx="0">
                  <c:v>0.75</c:v>
                </c:pt>
                <c:pt idx="1">
                  <c:v>0.79</c:v>
                </c:pt>
                <c:pt idx="2">
                  <c:v>0.79</c:v>
                </c:pt>
                <c:pt idx="3">
                  <c:v>0.84</c:v>
                </c:pt>
                <c:pt idx="4">
                  <c:v>0.78</c:v>
                </c:pt>
                <c:pt idx="5">
                  <c:v>0.75</c:v>
                </c:pt>
                <c:pt idx="6">
                  <c:v>0.77</c:v>
                </c:pt>
                <c:pt idx="7">
                  <c:v>0.71299999999999997</c:v>
                </c:pt>
                <c:pt idx="8">
                  <c:v>0.77</c:v>
                </c:pt>
              </c:numCache>
            </c:numRef>
          </c:val>
          <c:smooth val="0"/>
          <c:extLst>
            <c:ext xmlns:c16="http://schemas.microsoft.com/office/drawing/2014/chart" uri="{C3380CC4-5D6E-409C-BE32-E72D297353CC}">
              <c16:uniqueId val="{0000000E-D112-4B1D-9ABD-0D6F0C688D9E}"/>
            </c:ext>
          </c:extLst>
        </c:ser>
        <c:dLbls>
          <c:showLegendKey val="0"/>
          <c:showVal val="0"/>
          <c:showCatName val="0"/>
          <c:showSerName val="0"/>
          <c:showPercent val="0"/>
          <c:showBubbleSize val="0"/>
        </c:dLbls>
        <c:marker val="1"/>
        <c:smooth val="0"/>
        <c:axId val="123682176"/>
        <c:axId val="158010752"/>
      </c:lineChart>
      <c:catAx>
        <c:axId val="123682176"/>
        <c:scaling>
          <c:orientation val="minMax"/>
        </c:scaling>
        <c:delete val="0"/>
        <c:axPos val="b"/>
        <c:numFmt formatCode="General" sourceLinked="1"/>
        <c:majorTickMark val="out"/>
        <c:minorTickMark val="none"/>
        <c:tickLblPos val="nextTo"/>
        <c:txPr>
          <a:bodyPr rot="0"/>
          <a:lstStyle/>
          <a:p>
            <a:pPr>
              <a:defRPr/>
            </a:pPr>
            <a:endParaRPr lang="en-US"/>
          </a:p>
        </c:txPr>
        <c:crossAx val="158010752"/>
        <c:crosses val="autoZero"/>
        <c:auto val="1"/>
        <c:lblAlgn val="ctr"/>
        <c:lblOffset val="100"/>
        <c:noMultiLvlLbl val="0"/>
      </c:catAx>
      <c:valAx>
        <c:axId val="158010752"/>
        <c:scaling>
          <c:orientation val="minMax"/>
          <c:max val="1"/>
          <c:min val="0"/>
        </c:scaling>
        <c:delete val="0"/>
        <c:axPos val="l"/>
        <c:majorGridlines/>
        <c:title>
          <c:tx>
            <c:rich>
              <a:bodyPr rot="-5400000" vert="horz"/>
              <a:lstStyle/>
              <a:p>
                <a:pPr>
                  <a:defRPr/>
                </a:pPr>
                <a:r>
                  <a:rPr lang="en-US" dirty="0"/>
                  <a:t>Percent</a:t>
                </a:r>
              </a:p>
            </c:rich>
          </c:tx>
          <c:layout>
            <c:manualLayout>
              <c:xMode val="edge"/>
              <c:yMode val="edge"/>
              <c:x val="5.5328327014678722E-3"/>
              <c:y val="0.39119777996500438"/>
            </c:manualLayout>
          </c:layout>
          <c:overlay val="0"/>
        </c:title>
        <c:numFmt formatCode="#,##0.0" sourceLinked="0"/>
        <c:majorTickMark val="out"/>
        <c:minorTickMark val="none"/>
        <c:tickLblPos val="nextTo"/>
        <c:crossAx val="123682176"/>
        <c:crosses val="autoZero"/>
        <c:crossBetween val="between"/>
        <c:majorUnit val="0.1"/>
      </c:valAx>
    </c:plotArea>
    <c:legend>
      <c:legendPos val="t"/>
      <c:layout>
        <c:manualLayout>
          <c:xMode val="edge"/>
          <c:yMode val="edge"/>
          <c:x val="4.314772753959654E-3"/>
          <c:y val="1.6876956645479578E-2"/>
          <c:w val="0.99568527491755854"/>
          <c:h val="6.1873359580052495E-2"/>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04176387673763"/>
          <c:y val="0.16274127843394576"/>
          <c:w val="0.88721663264314188"/>
          <c:h val="0.7311486968734171"/>
        </c:manualLayout>
      </c:layout>
      <c:lineChart>
        <c:grouping val="standard"/>
        <c:varyColors val="0"/>
        <c:ser>
          <c:idx val="3"/>
          <c:order val="0"/>
          <c:tx>
            <c:strRef>
              <c:f>Sheet1!$A$2</c:f>
              <c:strCache>
                <c:ptCount val="1"/>
                <c:pt idx="0">
                  <c:v>Hispanic, All Races</c:v>
                </c:pt>
              </c:strCache>
            </c:strRef>
          </c:tx>
          <c:spPr>
            <a:ln w="25400">
              <a:solidFill>
                <a:sysClr val="windowText" lastClr="000000"/>
              </a:solidFill>
            </a:ln>
          </c:spPr>
          <c:marker>
            <c:symbol val="circle"/>
            <c:size val="7"/>
            <c:spPr>
              <a:solidFill>
                <a:sysClr val="windowText" lastClr="000000"/>
              </a:solidFill>
              <a:ln>
                <a:noFill/>
              </a:ln>
            </c:spPr>
          </c:marker>
          <c:dPt>
            <c:idx val="7"/>
            <c:bubble3D val="0"/>
            <c:spPr>
              <a:ln w="25400">
                <a:noFill/>
              </a:ln>
            </c:spPr>
            <c:extLst>
              <c:ext xmlns:c16="http://schemas.microsoft.com/office/drawing/2014/chart" uri="{C3380CC4-5D6E-409C-BE32-E72D297353CC}">
                <c16:uniqueId val="{00000001-293F-43A3-9E27-781BBF2A1FF2}"/>
              </c:ext>
            </c:extLst>
          </c:dPt>
          <c:dPt>
            <c:idx val="8"/>
            <c:bubble3D val="0"/>
            <c:spPr>
              <a:ln w="25400">
                <a:noFill/>
              </a:ln>
            </c:spPr>
            <c:extLst>
              <c:ext xmlns:c16="http://schemas.microsoft.com/office/drawing/2014/chart" uri="{C3380CC4-5D6E-409C-BE32-E72D297353CC}">
                <c16:uniqueId val="{00000003-293F-43A3-9E27-781BBF2A1FF2}"/>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Sheet1!$B$2:$J$2</c:f>
              <c:numCache>
                <c:formatCode>0.00</c:formatCode>
                <c:ptCount val="9"/>
                <c:pt idx="0">
                  <c:v>0.46</c:v>
                </c:pt>
                <c:pt idx="1">
                  <c:v>0.51</c:v>
                </c:pt>
                <c:pt idx="2">
                  <c:v>0.45</c:v>
                </c:pt>
                <c:pt idx="3">
                  <c:v>0.53</c:v>
                </c:pt>
                <c:pt idx="4">
                  <c:v>0.47</c:v>
                </c:pt>
                <c:pt idx="5">
                  <c:v>0.49</c:v>
                </c:pt>
                <c:pt idx="6">
                  <c:v>0.46</c:v>
                </c:pt>
                <c:pt idx="7">
                  <c:v>0.39</c:v>
                </c:pt>
                <c:pt idx="8">
                  <c:v>0.42</c:v>
                </c:pt>
              </c:numCache>
            </c:numRef>
          </c:val>
          <c:smooth val="0"/>
          <c:extLst>
            <c:ext xmlns:c16="http://schemas.microsoft.com/office/drawing/2014/chart" uri="{C3380CC4-5D6E-409C-BE32-E72D297353CC}">
              <c16:uniqueId val="{00000004-293F-43A3-9E27-781BBF2A1FF2}"/>
            </c:ext>
          </c:extLst>
        </c:ser>
        <c:ser>
          <c:idx val="0"/>
          <c:order val="1"/>
          <c:tx>
            <c:strRef>
              <c:f>Sheet1!$A$3</c:f>
              <c:strCache>
                <c:ptCount val="1"/>
                <c:pt idx="0">
                  <c:v>NH-AI/AN</c:v>
                </c:pt>
              </c:strCache>
            </c:strRef>
          </c:tx>
          <c:spPr>
            <a:ln>
              <a:solidFill>
                <a:srgbClr val="005EB8"/>
              </a:solidFill>
            </a:ln>
          </c:spPr>
          <c:marker>
            <c:symbol val="square"/>
            <c:size val="7"/>
            <c:spPr>
              <a:solidFill>
                <a:srgbClr val="005EB8"/>
              </a:solidFill>
              <a:ln>
                <a:noFill/>
              </a:ln>
            </c:spPr>
          </c:marker>
          <c:dPt>
            <c:idx val="7"/>
            <c:bubble3D val="0"/>
            <c:spPr>
              <a:ln>
                <a:noFill/>
              </a:ln>
            </c:spPr>
            <c:extLst>
              <c:ext xmlns:c16="http://schemas.microsoft.com/office/drawing/2014/chart" uri="{C3380CC4-5D6E-409C-BE32-E72D297353CC}">
                <c16:uniqueId val="{00000006-293F-43A3-9E27-781BBF2A1FF2}"/>
              </c:ext>
            </c:extLst>
          </c:dPt>
          <c:dPt>
            <c:idx val="8"/>
            <c:bubble3D val="0"/>
            <c:spPr>
              <a:ln>
                <a:noFill/>
              </a:ln>
            </c:spPr>
            <c:extLst>
              <c:ext xmlns:c16="http://schemas.microsoft.com/office/drawing/2014/chart" uri="{C3380CC4-5D6E-409C-BE32-E72D297353CC}">
                <c16:uniqueId val="{00000008-293F-43A3-9E27-781BBF2A1FF2}"/>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Sheet1!$B$3:$J$3</c:f>
              <c:numCache>
                <c:formatCode>0.00</c:formatCode>
                <c:ptCount val="9"/>
                <c:pt idx="0">
                  <c:v>0.75</c:v>
                </c:pt>
                <c:pt idx="1">
                  <c:v>0.81</c:v>
                </c:pt>
                <c:pt idx="2">
                  <c:v>1</c:v>
                </c:pt>
                <c:pt idx="3">
                  <c:v>0.65</c:v>
                </c:pt>
                <c:pt idx="4">
                  <c:v>0.68</c:v>
                </c:pt>
                <c:pt idx="5">
                  <c:v>0.79</c:v>
                </c:pt>
                <c:pt idx="6">
                  <c:v>0.76</c:v>
                </c:pt>
                <c:pt idx="7">
                  <c:v>0.78800000000000003</c:v>
                </c:pt>
                <c:pt idx="8">
                  <c:v>0.74</c:v>
                </c:pt>
              </c:numCache>
            </c:numRef>
          </c:val>
          <c:smooth val="0"/>
          <c:extLst>
            <c:ext xmlns:c16="http://schemas.microsoft.com/office/drawing/2014/chart" uri="{C3380CC4-5D6E-409C-BE32-E72D297353CC}">
              <c16:uniqueId val="{00000009-293F-43A3-9E27-781BBF2A1FF2}"/>
            </c:ext>
          </c:extLst>
        </c:ser>
        <c:ser>
          <c:idx val="1"/>
          <c:order val="2"/>
          <c:tx>
            <c:strRef>
              <c:f>Sheet1!$A$4</c:f>
              <c:strCache>
                <c:ptCount val="1"/>
                <c:pt idx="0">
                  <c:v>NH-Asian</c:v>
                </c:pt>
              </c:strCache>
            </c:strRef>
          </c:tx>
          <c:spPr>
            <a:ln>
              <a:solidFill>
                <a:srgbClr val="671E75"/>
              </a:solidFill>
            </a:ln>
          </c:spPr>
          <c:marker>
            <c:symbol val="triangle"/>
            <c:size val="8"/>
            <c:spPr>
              <a:solidFill>
                <a:srgbClr val="671E75"/>
              </a:solidFill>
              <a:ln>
                <a:noFill/>
              </a:ln>
            </c:spPr>
          </c:marker>
          <c:dPt>
            <c:idx val="7"/>
            <c:bubble3D val="0"/>
            <c:spPr>
              <a:ln>
                <a:noFill/>
              </a:ln>
            </c:spPr>
            <c:extLst>
              <c:ext xmlns:c16="http://schemas.microsoft.com/office/drawing/2014/chart" uri="{C3380CC4-5D6E-409C-BE32-E72D297353CC}">
                <c16:uniqueId val="{0000000B-293F-43A3-9E27-781BBF2A1FF2}"/>
              </c:ext>
            </c:extLst>
          </c:dPt>
          <c:dPt>
            <c:idx val="8"/>
            <c:bubble3D val="0"/>
            <c:spPr>
              <a:ln>
                <a:noFill/>
              </a:ln>
            </c:spPr>
            <c:extLst>
              <c:ext xmlns:c16="http://schemas.microsoft.com/office/drawing/2014/chart" uri="{C3380CC4-5D6E-409C-BE32-E72D297353CC}">
                <c16:uniqueId val="{0000000D-293F-43A3-9E27-781BBF2A1FF2}"/>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Sheet1!$B$4:$J$4</c:f>
              <c:numCache>
                <c:formatCode>0.00</c:formatCode>
                <c:ptCount val="9"/>
                <c:pt idx="0">
                  <c:v>0.41</c:v>
                </c:pt>
                <c:pt idx="1">
                  <c:v>0.38</c:v>
                </c:pt>
                <c:pt idx="2">
                  <c:v>0.4</c:v>
                </c:pt>
                <c:pt idx="3">
                  <c:v>0.48</c:v>
                </c:pt>
                <c:pt idx="4">
                  <c:v>0.3</c:v>
                </c:pt>
                <c:pt idx="5">
                  <c:v>0.38</c:v>
                </c:pt>
                <c:pt idx="6">
                  <c:v>0.49</c:v>
                </c:pt>
                <c:pt idx="7">
                  <c:v>0.377</c:v>
                </c:pt>
                <c:pt idx="8">
                  <c:v>0.34</c:v>
                </c:pt>
              </c:numCache>
            </c:numRef>
          </c:val>
          <c:smooth val="0"/>
          <c:extLst>
            <c:ext xmlns:c16="http://schemas.microsoft.com/office/drawing/2014/chart" uri="{C3380CC4-5D6E-409C-BE32-E72D297353CC}">
              <c16:uniqueId val="{0000000E-293F-43A3-9E27-781BBF2A1FF2}"/>
            </c:ext>
          </c:extLst>
        </c:ser>
        <c:ser>
          <c:idx val="2"/>
          <c:order val="3"/>
          <c:tx>
            <c:strRef>
              <c:f>Sheet1!$A$5</c:f>
              <c:strCache>
                <c:ptCount val="1"/>
                <c:pt idx="0">
                  <c:v>NH-Black</c:v>
                </c:pt>
              </c:strCache>
            </c:strRef>
          </c:tx>
          <c:spPr>
            <a:ln>
              <a:solidFill>
                <a:srgbClr val="FFC72C"/>
              </a:solidFill>
            </a:ln>
          </c:spPr>
          <c:marker>
            <c:symbol val="diamond"/>
            <c:size val="9"/>
            <c:spPr>
              <a:solidFill>
                <a:srgbClr val="FFC72C"/>
              </a:solidFill>
              <a:ln>
                <a:noFill/>
              </a:ln>
            </c:spPr>
          </c:marker>
          <c:dPt>
            <c:idx val="7"/>
            <c:bubble3D val="0"/>
            <c:spPr>
              <a:ln>
                <a:noFill/>
              </a:ln>
            </c:spPr>
            <c:extLst>
              <c:ext xmlns:c16="http://schemas.microsoft.com/office/drawing/2014/chart" uri="{C3380CC4-5D6E-409C-BE32-E72D297353CC}">
                <c16:uniqueId val="{00000010-293F-43A3-9E27-781BBF2A1FF2}"/>
              </c:ext>
            </c:extLst>
          </c:dPt>
          <c:dPt>
            <c:idx val="8"/>
            <c:bubble3D val="0"/>
            <c:spPr>
              <a:ln>
                <a:noFill/>
              </a:ln>
            </c:spPr>
            <c:extLst>
              <c:ext xmlns:c16="http://schemas.microsoft.com/office/drawing/2014/chart" uri="{C3380CC4-5D6E-409C-BE32-E72D297353CC}">
                <c16:uniqueId val="{00000012-293F-43A3-9E27-781BBF2A1FF2}"/>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Sheet1!$B$5:$J$5</c:f>
              <c:numCache>
                <c:formatCode>0.00</c:formatCode>
                <c:ptCount val="9"/>
                <c:pt idx="0">
                  <c:v>0.23</c:v>
                </c:pt>
                <c:pt idx="1">
                  <c:v>0.24</c:v>
                </c:pt>
                <c:pt idx="2">
                  <c:v>0.25</c:v>
                </c:pt>
                <c:pt idx="3">
                  <c:v>0.28000000000000003</c:v>
                </c:pt>
                <c:pt idx="4">
                  <c:v>0.27</c:v>
                </c:pt>
                <c:pt idx="5">
                  <c:v>0.24</c:v>
                </c:pt>
                <c:pt idx="6">
                  <c:v>0.26</c:v>
                </c:pt>
                <c:pt idx="7">
                  <c:v>0.20899999999999999</c:v>
                </c:pt>
                <c:pt idx="8">
                  <c:v>0.24</c:v>
                </c:pt>
              </c:numCache>
            </c:numRef>
          </c:val>
          <c:smooth val="0"/>
          <c:extLst>
            <c:ext xmlns:c16="http://schemas.microsoft.com/office/drawing/2014/chart" uri="{C3380CC4-5D6E-409C-BE32-E72D297353CC}">
              <c16:uniqueId val="{00000013-293F-43A3-9E27-781BBF2A1FF2}"/>
            </c:ext>
          </c:extLst>
        </c:ser>
        <c:ser>
          <c:idx val="4"/>
          <c:order val="4"/>
          <c:tx>
            <c:strRef>
              <c:f>Sheet1!$A$6</c:f>
              <c:strCache>
                <c:ptCount val="1"/>
                <c:pt idx="0">
                  <c:v>NH-White</c:v>
                </c:pt>
              </c:strCache>
            </c:strRef>
          </c:tx>
          <c:spPr>
            <a:ln w="25400">
              <a:solidFill>
                <a:srgbClr val="70AD47">
                  <a:lumMod val="75000"/>
                </a:srgbClr>
              </a:solidFill>
            </a:ln>
          </c:spPr>
          <c:marker>
            <c:symbol val="star"/>
            <c:size val="7"/>
            <c:spPr>
              <a:noFill/>
              <a:ln>
                <a:solidFill>
                  <a:srgbClr val="548235"/>
                </a:solidFill>
              </a:ln>
            </c:spPr>
          </c:marker>
          <c:dPt>
            <c:idx val="0"/>
            <c:bubble3D val="0"/>
            <c:spPr>
              <a:ln w="25400">
                <a:noFill/>
              </a:ln>
            </c:spPr>
            <c:extLst>
              <c:ext xmlns:c16="http://schemas.microsoft.com/office/drawing/2014/chart" uri="{C3380CC4-5D6E-409C-BE32-E72D297353CC}">
                <c16:uniqueId val="{00000015-293F-43A3-9E27-781BBF2A1FF2}"/>
              </c:ext>
            </c:extLst>
          </c:dPt>
          <c:dPt>
            <c:idx val="7"/>
            <c:bubble3D val="0"/>
            <c:spPr>
              <a:ln w="25400">
                <a:noFill/>
              </a:ln>
            </c:spPr>
            <c:extLst>
              <c:ext xmlns:c16="http://schemas.microsoft.com/office/drawing/2014/chart" uri="{C3380CC4-5D6E-409C-BE32-E72D297353CC}">
                <c16:uniqueId val="{00000017-293F-43A3-9E27-781BBF2A1FF2}"/>
              </c:ext>
            </c:extLst>
          </c:dPt>
          <c:dPt>
            <c:idx val="8"/>
            <c:bubble3D val="0"/>
            <c:spPr>
              <a:ln w="25400">
                <a:noFill/>
              </a:ln>
            </c:spPr>
            <c:extLst>
              <c:ext xmlns:c16="http://schemas.microsoft.com/office/drawing/2014/chart" uri="{C3380CC4-5D6E-409C-BE32-E72D297353CC}">
                <c16:uniqueId val="{00000019-293F-43A3-9E27-781BBF2A1FF2}"/>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Sheet1!$B$6:$J$6</c:f>
              <c:numCache>
                <c:formatCode>0.00</c:formatCode>
                <c:ptCount val="9"/>
                <c:pt idx="0">
                  <c:v>0.68</c:v>
                </c:pt>
                <c:pt idx="1">
                  <c:v>0.71</c:v>
                </c:pt>
                <c:pt idx="2">
                  <c:v>0.7</c:v>
                </c:pt>
                <c:pt idx="3">
                  <c:v>0.76</c:v>
                </c:pt>
                <c:pt idx="4">
                  <c:v>0.69</c:v>
                </c:pt>
                <c:pt idx="5">
                  <c:v>0.68</c:v>
                </c:pt>
                <c:pt idx="6">
                  <c:v>0.69</c:v>
                </c:pt>
                <c:pt idx="7">
                  <c:v>0.65300000000000002</c:v>
                </c:pt>
                <c:pt idx="8">
                  <c:v>0.68</c:v>
                </c:pt>
              </c:numCache>
            </c:numRef>
          </c:val>
          <c:smooth val="0"/>
          <c:extLst>
            <c:ext xmlns:c16="http://schemas.microsoft.com/office/drawing/2014/chart" uri="{C3380CC4-5D6E-409C-BE32-E72D297353CC}">
              <c16:uniqueId val="{0000001A-293F-43A3-9E27-781BBF2A1FF2}"/>
            </c:ext>
          </c:extLst>
        </c:ser>
        <c:ser>
          <c:idx val="5"/>
          <c:order val="5"/>
          <c:tx>
            <c:strRef>
              <c:f>Sheet1!$A$7</c:f>
              <c:strCache>
                <c:ptCount val="1"/>
                <c:pt idx="0">
                  <c:v>NH-Multiracial</c:v>
                </c:pt>
              </c:strCache>
            </c:strRef>
          </c:tx>
          <c:spPr>
            <a:ln>
              <a:solidFill>
                <a:srgbClr val="ED7D31">
                  <a:lumMod val="75000"/>
                </a:srgbClr>
              </a:solidFill>
            </a:ln>
          </c:spPr>
          <c:marker>
            <c:symbol val="x"/>
            <c:size val="7"/>
            <c:spPr>
              <a:noFill/>
            </c:spPr>
          </c:marker>
          <c:dPt>
            <c:idx val="7"/>
            <c:bubble3D val="0"/>
            <c:spPr>
              <a:ln>
                <a:noFill/>
              </a:ln>
            </c:spPr>
            <c:extLst>
              <c:ext xmlns:c16="http://schemas.microsoft.com/office/drawing/2014/chart" uri="{C3380CC4-5D6E-409C-BE32-E72D297353CC}">
                <c16:uniqueId val="{0000001C-293F-43A3-9E27-781BBF2A1FF2}"/>
              </c:ext>
            </c:extLst>
          </c:dPt>
          <c:cat>
            <c:strRef>
              <c:f>Sheet1!$B$1:$J$1</c:f>
              <c:strCache>
                <c:ptCount val="9"/>
                <c:pt idx="0">
                  <c:v>2013</c:v>
                </c:pt>
                <c:pt idx="1">
                  <c:v>2014</c:v>
                </c:pt>
                <c:pt idx="2">
                  <c:v>2015</c:v>
                </c:pt>
                <c:pt idx="3">
                  <c:v>2016</c:v>
                </c:pt>
                <c:pt idx="4">
                  <c:v>2017</c:v>
                </c:pt>
                <c:pt idx="5">
                  <c:v>2018</c:v>
                </c:pt>
                <c:pt idx="6">
                  <c:v>2019</c:v>
                </c:pt>
                <c:pt idx="7">
                  <c:v>2020</c:v>
                </c:pt>
                <c:pt idx="8">
                  <c:v>2021</c:v>
                </c:pt>
              </c:strCache>
            </c:strRef>
          </c:cat>
          <c:val>
            <c:numRef>
              <c:f>Sheet1!$B$7:$J$7</c:f>
              <c:numCache>
                <c:formatCode>0.00</c:formatCode>
                <c:ptCount val="9"/>
                <c:pt idx="0">
                  <c:v>0.56999999999999995</c:v>
                </c:pt>
                <c:pt idx="1">
                  <c:v>0.52</c:v>
                </c:pt>
                <c:pt idx="2">
                  <c:v>0.46</c:v>
                </c:pt>
                <c:pt idx="3">
                  <c:v>0.47</c:v>
                </c:pt>
                <c:pt idx="5">
                  <c:v>0.7</c:v>
                </c:pt>
                <c:pt idx="6">
                  <c:v>0.35</c:v>
                </c:pt>
                <c:pt idx="7">
                  <c:v>0.47499999999999998</c:v>
                </c:pt>
              </c:numCache>
            </c:numRef>
          </c:val>
          <c:smooth val="0"/>
          <c:extLst>
            <c:ext xmlns:c16="http://schemas.microsoft.com/office/drawing/2014/chart" uri="{C3380CC4-5D6E-409C-BE32-E72D297353CC}">
              <c16:uniqueId val="{0000001D-293F-43A3-9E27-781BBF2A1FF2}"/>
            </c:ext>
          </c:extLst>
        </c:ser>
        <c:dLbls>
          <c:showLegendKey val="0"/>
          <c:showVal val="0"/>
          <c:showCatName val="0"/>
          <c:showSerName val="0"/>
          <c:showPercent val="0"/>
          <c:showBubbleSize val="0"/>
        </c:dLbls>
        <c:marker val="1"/>
        <c:smooth val="0"/>
        <c:axId val="123682176"/>
        <c:axId val="158010752"/>
      </c:lineChart>
      <c:catAx>
        <c:axId val="123682176"/>
        <c:scaling>
          <c:orientation val="minMax"/>
        </c:scaling>
        <c:delete val="0"/>
        <c:axPos val="b"/>
        <c:numFmt formatCode="General" sourceLinked="1"/>
        <c:majorTickMark val="out"/>
        <c:minorTickMark val="none"/>
        <c:tickLblPos val="nextTo"/>
        <c:txPr>
          <a:bodyPr rot="0"/>
          <a:lstStyle/>
          <a:p>
            <a:pPr>
              <a:defRPr/>
            </a:pPr>
            <a:endParaRPr lang="en-US"/>
          </a:p>
        </c:txPr>
        <c:crossAx val="158010752"/>
        <c:crosses val="autoZero"/>
        <c:auto val="1"/>
        <c:lblAlgn val="ctr"/>
        <c:lblOffset val="100"/>
        <c:noMultiLvlLbl val="0"/>
      </c:catAx>
      <c:valAx>
        <c:axId val="158010752"/>
        <c:scaling>
          <c:orientation val="minMax"/>
          <c:max val="1.1000000000000001"/>
          <c:min val="0"/>
        </c:scaling>
        <c:delete val="0"/>
        <c:axPos val="l"/>
        <c:majorGridlines/>
        <c:title>
          <c:tx>
            <c:rich>
              <a:bodyPr rot="-5400000" vert="horz"/>
              <a:lstStyle/>
              <a:p>
                <a:pPr>
                  <a:defRPr/>
                </a:pPr>
                <a:r>
                  <a:rPr lang="en-US"/>
                  <a:t>Percent</a:t>
                </a:r>
              </a:p>
            </c:rich>
          </c:tx>
          <c:layout>
            <c:manualLayout>
              <c:xMode val="edge"/>
              <c:yMode val="edge"/>
              <c:x val="7.076042578011082E-3"/>
              <c:y val="0.40970121333517523"/>
            </c:manualLayout>
          </c:layout>
          <c:overlay val="0"/>
        </c:title>
        <c:numFmt formatCode="#,##0.0" sourceLinked="0"/>
        <c:majorTickMark val="out"/>
        <c:minorTickMark val="none"/>
        <c:tickLblPos val="nextTo"/>
        <c:crossAx val="123682176"/>
        <c:crosses val="autoZero"/>
        <c:crossBetween val="between"/>
        <c:majorUnit val="0.1"/>
      </c:valAx>
    </c:plotArea>
    <c:legend>
      <c:legendPos val="t"/>
      <c:layout>
        <c:manualLayout>
          <c:xMode val="edge"/>
          <c:yMode val="edge"/>
          <c:x val="7.9101049868766399E-2"/>
          <c:y val="1.6876956645479578E-2"/>
          <c:w val="0.84611262534490883"/>
          <c:h val="0.10527600065616796"/>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075605132691747"/>
          <c:y val="0.16013687253937009"/>
          <c:w val="0.86351377952755903"/>
          <c:h val="0.64789375286422535"/>
        </c:manualLayout>
      </c:layout>
      <c:lineChart>
        <c:grouping val="standard"/>
        <c:varyColors val="0"/>
        <c:ser>
          <c:idx val="3"/>
          <c:order val="0"/>
          <c:tx>
            <c:strRef>
              <c:f>Sheet1!$B$1</c:f>
              <c:strCache>
                <c:ptCount val="1"/>
                <c:pt idx="0">
                  <c:v>Primary Care - Non-Behavioral Health </c:v>
                </c:pt>
              </c:strCache>
            </c:strRef>
          </c:tx>
          <c:spPr>
            <a:ln w="25400">
              <a:solidFill>
                <a:sysClr val="windowText" lastClr="000000"/>
              </a:solidFill>
            </a:ln>
          </c:spPr>
          <c:marker>
            <c:symbol val="circle"/>
            <c:size val="7"/>
            <c:spPr>
              <a:solidFill>
                <a:sysClr val="windowText" lastClr="000000"/>
              </a:solidFill>
              <a:ln>
                <a:noFill/>
              </a:ln>
            </c:spPr>
          </c:marker>
          <c:cat>
            <c:numRef>
              <c:f>Sheet1!$A$2:$A$105</c:f>
              <c:numCache>
                <c:formatCode>m/d/yyyy</c:formatCode>
                <c:ptCount val="104"/>
                <c:pt idx="0">
                  <c:v>43838</c:v>
                </c:pt>
                <c:pt idx="1">
                  <c:v>43845</c:v>
                </c:pt>
                <c:pt idx="2">
                  <c:v>43852</c:v>
                </c:pt>
                <c:pt idx="3">
                  <c:v>43859</c:v>
                </c:pt>
                <c:pt idx="4">
                  <c:v>43866</c:v>
                </c:pt>
                <c:pt idx="5">
                  <c:v>43873</c:v>
                </c:pt>
                <c:pt idx="6">
                  <c:v>43880</c:v>
                </c:pt>
                <c:pt idx="7">
                  <c:v>43887</c:v>
                </c:pt>
                <c:pt idx="8">
                  <c:v>43894</c:v>
                </c:pt>
                <c:pt idx="9">
                  <c:v>43901</c:v>
                </c:pt>
                <c:pt idx="10">
                  <c:v>43908</c:v>
                </c:pt>
                <c:pt idx="11">
                  <c:v>43915</c:v>
                </c:pt>
                <c:pt idx="12">
                  <c:v>43922</c:v>
                </c:pt>
                <c:pt idx="13">
                  <c:v>43929</c:v>
                </c:pt>
                <c:pt idx="14">
                  <c:v>43936</c:v>
                </c:pt>
                <c:pt idx="15">
                  <c:v>43943</c:v>
                </c:pt>
                <c:pt idx="16">
                  <c:v>43950</c:v>
                </c:pt>
                <c:pt idx="17">
                  <c:v>43957</c:v>
                </c:pt>
                <c:pt idx="18">
                  <c:v>43964</c:v>
                </c:pt>
                <c:pt idx="19">
                  <c:v>43971</c:v>
                </c:pt>
                <c:pt idx="20">
                  <c:v>43978</c:v>
                </c:pt>
                <c:pt idx="21">
                  <c:v>43985</c:v>
                </c:pt>
                <c:pt idx="22">
                  <c:v>43992</c:v>
                </c:pt>
                <c:pt idx="23">
                  <c:v>43999</c:v>
                </c:pt>
                <c:pt idx="24">
                  <c:v>44006</c:v>
                </c:pt>
                <c:pt idx="25">
                  <c:v>44013</c:v>
                </c:pt>
                <c:pt idx="26">
                  <c:v>44020</c:v>
                </c:pt>
                <c:pt idx="27">
                  <c:v>44027</c:v>
                </c:pt>
                <c:pt idx="28">
                  <c:v>44034</c:v>
                </c:pt>
                <c:pt idx="29">
                  <c:v>44041</c:v>
                </c:pt>
                <c:pt idx="30">
                  <c:v>44048</c:v>
                </c:pt>
                <c:pt idx="31">
                  <c:v>44055</c:v>
                </c:pt>
                <c:pt idx="32">
                  <c:v>44062</c:v>
                </c:pt>
                <c:pt idx="33">
                  <c:v>44069</c:v>
                </c:pt>
                <c:pt idx="34">
                  <c:v>44076</c:v>
                </c:pt>
                <c:pt idx="35">
                  <c:v>44083</c:v>
                </c:pt>
                <c:pt idx="36">
                  <c:v>44090</c:v>
                </c:pt>
                <c:pt idx="37">
                  <c:v>44097</c:v>
                </c:pt>
                <c:pt idx="38">
                  <c:v>44104</c:v>
                </c:pt>
                <c:pt idx="39">
                  <c:v>44111</c:v>
                </c:pt>
                <c:pt idx="40">
                  <c:v>44118</c:v>
                </c:pt>
                <c:pt idx="41">
                  <c:v>44125</c:v>
                </c:pt>
                <c:pt idx="42">
                  <c:v>44132</c:v>
                </c:pt>
                <c:pt idx="43">
                  <c:v>44139</c:v>
                </c:pt>
                <c:pt idx="44">
                  <c:v>44146</c:v>
                </c:pt>
                <c:pt idx="45">
                  <c:v>44153</c:v>
                </c:pt>
                <c:pt idx="46">
                  <c:v>44160</c:v>
                </c:pt>
                <c:pt idx="47">
                  <c:v>44167</c:v>
                </c:pt>
                <c:pt idx="48">
                  <c:v>44174</c:v>
                </c:pt>
                <c:pt idx="49">
                  <c:v>44181</c:v>
                </c:pt>
                <c:pt idx="50">
                  <c:v>44188</c:v>
                </c:pt>
                <c:pt idx="51">
                  <c:v>44195</c:v>
                </c:pt>
                <c:pt idx="52">
                  <c:v>44202</c:v>
                </c:pt>
                <c:pt idx="53">
                  <c:v>44209</c:v>
                </c:pt>
                <c:pt idx="54">
                  <c:v>44216</c:v>
                </c:pt>
                <c:pt idx="55">
                  <c:v>44223</c:v>
                </c:pt>
                <c:pt idx="56">
                  <c:v>44230</c:v>
                </c:pt>
                <c:pt idx="57">
                  <c:v>44237</c:v>
                </c:pt>
                <c:pt idx="58">
                  <c:v>44244</c:v>
                </c:pt>
                <c:pt idx="59">
                  <c:v>44251</c:v>
                </c:pt>
                <c:pt idx="60">
                  <c:v>44258</c:v>
                </c:pt>
                <c:pt idx="61">
                  <c:v>44265</c:v>
                </c:pt>
                <c:pt idx="62">
                  <c:v>44272</c:v>
                </c:pt>
                <c:pt idx="63">
                  <c:v>44279</c:v>
                </c:pt>
                <c:pt idx="64">
                  <c:v>44286</c:v>
                </c:pt>
                <c:pt idx="65">
                  <c:v>44293</c:v>
                </c:pt>
                <c:pt idx="66">
                  <c:v>44300</c:v>
                </c:pt>
                <c:pt idx="67">
                  <c:v>44307</c:v>
                </c:pt>
                <c:pt idx="68">
                  <c:v>44314</c:v>
                </c:pt>
                <c:pt idx="69">
                  <c:v>44321</c:v>
                </c:pt>
                <c:pt idx="70">
                  <c:v>44328</c:v>
                </c:pt>
                <c:pt idx="71">
                  <c:v>44335</c:v>
                </c:pt>
                <c:pt idx="72">
                  <c:v>44342</c:v>
                </c:pt>
                <c:pt idx="73">
                  <c:v>44349</c:v>
                </c:pt>
                <c:pt idx="74">
                  <c:v>44356</c:v>
                </c:pt>
                <c:pt idx="75">
                  <c:v>44363</c:v>
                </c:pt>
                <c:pt idx="76">
                  <c:v>44370</c:v>
                </c:pt>
                <c:pt idx="77">
                  <c:v>44377</c:v>
                </c:pt>
                <c:pt idx="78">
                  <c:v>44384</c:v>
                </c:pt>
                <c:pt idx="79">
                  <c:v>44391</c:v>
                </c:pt>
                <c:pt idx="80">
                  <c:v>44398</c:v>
                </c:pt>
                <c:pt idx="81">
                  <c:v>44405</c:v>
                </c:pt>
                <c:pt idx="82">
                  <c:v>44412</c:v>
                </c:pt>
                <c:pt idx="83">
                  <c:v>44419</c:v>
                </c:pt>
                <c:pt idx="84">
                  <c:v>44426</c:v>
                </c:pt>
                <c:pt idx="85">
                  <c:v>44433</c:v>
                </c:pt>
                <c:pt idx="86">
                  <c:v>44440</c:v>
                </c:pt>
                <c:pt idx="87">
                  <c:v>44447</c:v>
                </c:pt>
                <c:pt idx="88">
                  <c:v>44454</c:v>
                </c:pt>
                <c:pt idx="89">
                  <c:v>44461</c:v>
                </c:pt>
                <c:pt idx="90">
                  <c:v>44468</c:v>
                </c:pt>
                <c:pt idx="91">
                  <c:v>44475</c:v>
                </c:pt>
                <c:pt idx="92">
                  <c:v>44482</c:v>
                </c:pt>
                <c:pt idx="93">
                  <c:v>44489</c:v>
                </c:pt>
                <c:pt idx="94">
                  <c:v>44496</c:v>
                </c:pt>
                <c:pt idx="95">
                  <c:v>44503</c:v>
                </c:pt>
                <c:pt idx="96">
                  <c:v>44510</c:v>
                </c:pt>
                <c:pt idx="97">
                  <c:v>44517</c:v>
                </c:pt>
                <c:pt idx="98">
                  <c:v>44524</c:v>
                </c:pt>
                <c:pt idx="99">
                  <c:v>44531</c:v>
                </c:pt>
                <c:pt idx="100">
                  <c:v>44538</c:v>
                </c:pt>
                <c:pt idx="101">
                  <c:v>44545</c:v>
                </c:pt>
                <c:pt idx="102">
                  <c:v>44552</c:v>
                </c:pt>
                <c:pt idx="103">
                  <c:v>44559</c:v>
                </c:pt>
              </c:numCache>
            </c:numRef>
          </c:cat>
          <c:val>
            <c:numRef>
              <c:f>Sheet1!$B$2:$B$105</c:f>
              <c:numCache>
                <c:formatCode>0.00</c:formatCode>
                <c:ptCount val="104"/>
                <c:pt idx="0">
                  <c:v>7.5408217188395313E-2</c:v>
                </c:pt>
                <c:pt idx="1">
                  <c:v>8.7868733429233944E-2</c:v>
                </c:pt>
                <c:pt idx="2">
                  <c:v>7.6584756698350603E-2</c:v>
                </c:pt>
                <c:pt idx="3">
                  <c:v>7.399427723860813E-2</c:v>
                </c:pt>
                <c:pt idx="4">
                  <c:v>7.3459061151240762E-2</c:v>
                </c:pt>
                <c:pt idx="5">
                  <c:v>7.4608247898965543E-2</c:v>
                </c:pt>
                <c:pt idx="6">
                  <c:v>7.3648582058400469E-2</c:v>
                </c:pt>
                <c:pt idx="7">
                  <c:v>7.9227793554813936E-2</c:v>
                </c:pt>
                <c:pt idx="8">
                  <c:v>0.10271454973926307</c:v>
                </c:pt>
                <c:pt idx="9">
                  <c:v>0.1442652650228009</c:v>
                </c:pt>
                <c:pt idx="10">
                  <c:v>1.3851337128768919</c:v>
                </c:pt>
                <c:pt idx="11">
                  <c:v>9.7210352257961787</c:v>
                </c:pt>
                <c:pt idx="12">
                  <c:v>16.547883095834624</c:v>
                </c:pt>
                <c:pt idx="13">
                  <c:v>22.376659443986874</c:v>
                </c:pt>
                <c:pt idx="14">
                  <c:v>23.512410322705893</c:v>
                </c:pt>
                <c:pt idx="15">
                  <c:v>23.003115367117314</c:v>
                </c:pt>
                <c:pt idx="16">
                  <c:v>21.283293736068007</c:v>
                </c:pt>
                <c:pt idx="17">
                  <c:v>18.424170995857107</c:v>
                </c:pt>
                <c:pt idx="18">
                  <c:v>17.149970677152197</c:v>
                </c:pt>
                <c:pt idx="19">
                  <c:v>15.366784583303685</c:v>
                </c:pt>
                <c:pt idx="20">
                  <c:v>12.803861404974324</c:v>
                </c:pt>
                <c:pt idx="21">
                  <c:v>11.337133239316197</c:v>
                </c:pt>
                <c:pt idx="22">
                  <c:v>10.185707887482121</c:v>
                </c:pt>
                <c:pt idx="23">
                  <c:v>9.1763223783314185</c:v>
                </c:pt>
                <c:pt idx="24">
                  <c:v>8.6470155382749834</c:v>
                </c:pt>
                <c:pt idx="25">
                  <c:v>8.2676384174920923</c:v>
                </c:pt>
                <c:pt idx="26">
                  <c:v>7.9665617739069408</c:v>
                </c:pt>
                <c:pt idx="27">
                  <c:v>8.3804340955320011</c:v>
                </c:pt>
                <c:pt idx="28">
                  <c:v>8.4036216552605527</c:v>
                </c:pt>
                <c:pt idx="29">
                  <c:v>8.1612450271323969</c:v>
                </c:pt>
                <c:pt idx="30">
                  <c:v>7.7295457453992382</c:v>
                </c:pt>
                <c:pt idx="31">
                  <c:v>7.6816247207663908</c:v>
                </c:pt>
                <c:pt idx="32">
                  <c:v>7.4577672811368192</c:v>
                </c:pt>
                <c:pt idx="33">
                  <c:v>7.2118662065400994</c:v>
                </c:pt>
                <c:pt idx="34">
                  <c:v>6.6849433817214425</c:v>
                </c:pt>
                <c:pt idx="35">
                  <c:v>6.1413565683865352</c:v>
                </c:pt>
                <c:pt idx="36">
                  <c:v>6.2139367698495933</c:v>
                </c:pt>
                <c:pt idx="37">
                  <c:v>5.9736211759734097</c:v>
                </c:pt>
                <c:pt idx="38">
                  <c:v>5.6299426995030508</c:v>
                </c:pt>
                <c:pt idx="39">
                  <c:v>5.509763606058268</c:v>
                </c:pt>
                <c:pt idx="40">
                  <c:v>5.4916321407655282</c:v>
                </c:pt>
                <c:pt idx="41">
                  <c:v>5.6372736829652572</c:v>
                </c:pt>
                <c:pt idx="42">
                  <c:v>5.9005351117922658</c:v>
                </c:pt>
                <c:pt idx="43">
                  <c:v>5.9488574826264511</c:v>
                </c:pt>
                <c:pt idx="44">
                  <c:v>6.3812369007158489</c:v>
                </c:pt>
                <c:pt idx="45">
                  <c:v>7.2450645582164688</c:v>
                </c:pt>
                <c:pt idx="46">
                  <c:v>7.9108225363420344</c:v>
                </c:pt>
                <c:pt idx="47">
                  <c:v>7.2056204781584849</c:v>
                </c:pt>
                <c:pt idx="48">
                  <c:v>8.3903687895078107</c:v>
                </c:pt>
                <c:pt idx="49">
                  <c:v>8.8885384271069743</c:v>
                </c:pt>
                <c:pt idx="50">
                  <c:v>9.0758487493168598</c:v>
                </c:pt>
                <c:pt idx="51">
                  <c:v>7.6382892938029769</c:v>
                </c:pt>
                <c:pt idx="52">
                  <c:v>7.6880418828205777</c:v>
                </c:pt>
                <c:pt idx="53">
                  <c:v>8.3058218372437977</c:v>
                </c:pt>
                <c:pt idx="54">
                  <c:v>7.6876735185231055</c:v>
                </c:pt>
                <c:pt idx="55">
                  <c:v>7.442302528702478</c:v>
                </c:pt>
                <c:pt idx="56">
                  <c:v>7.0048617522864234</c:v>
                </c:pt>
                <c:pt idx="57">
                  <c:v>6.6053706723420325</c:v>
                </c:pt>
                <c:pt idx="58">
                  <c:v>6.9772312651743729</c:v>
                </c:pt>
                <c:pt idx="59">
                  <c:v>6.1798876430966647</c:v>
                </c:pt>
                <c:pt idx="60">
                  <c:v>5.0812840064130889</c:v>
                </c:pt>
                <c:pt idx="61">
                  <c:v>4.9911181764832264</c:v>
                </c:pt>
                <c:pt idx="62">
                  <c:v>4.9036197139602269</c:v>
                </c:pt>
                <c:pt idx="63">
                  <c:v>4.7467784140758793</c:v>
                </c:pt>
                <c:pt idx="64">
                  <c:v>4.4787179568624262</c:v>
                </c:pt>
                <c:pt idx="65">
                  <c:v>4.4288963664602923</c:v>
                </c:pt>
                <c:pt idx="66">
                  <c:v>4.4249819508769175</c:v>
                </c:pt>
                <c:pt idx="67">
                  <c:v>4.3904901252490269</c:v>
                </c:pt>
                <c:pt idx="68">
                  <c:v>4.2855560780680664</c:v>
                </c:pt>
                <c:pt idx="69">
                  <c:v>4.0312628112912439</c:v>
                </c:pt>
                <c:pt idx="70">
                  <c:v>4.0350580915451113</c:v>
                </c:pt>
                <c:pt idx="71">
                  <c:v>3.9484445974491322</c:v>
                </c:pt>
                <c:pt idx="72">
                  <c:v>3.7989928384509946</c:v>
                </c:pt>
                <c:pt idx="73">
                  <c:v>3.3657561935470746</c:v>
                </c:pt>
                <c:pt idx="74">
                  <c:v>3.5161473304710524</c:v>
                </c:pt>
                <c:pt idx="75">
                  <c:v>3.3902536213623673</c:v>
                </c:pt>
                <c:pt idx="76">
                  <c:v>3.3250284677725657</c:v>
                </c:pt>
                <c:pt idx="77">
                  <c:v>3.2128356736137786</c:v>
                </c:pt>
                <c:pt idx="78">
                  <c:v>3.0429553918274008</c:v>
                </c:pt>
                <c:pt idx="79">
                  <c:v>3.1245340117253217</c:v>
                </c:pt>
                <c:pt idx="80">
                  <c:v>3.1263393777562536</c:v>
                </c:pt>
                <c:pt idx="81">
                  <c:v>3.165958716902082</c:v>
                </c:pt>
                <c:pt idx="82">
                  <c:v>3.247802838356955</c:v>
                </c:pt>
                <c:pt idx="83">
                  <c:v>3.5095140295484057</c:v>
                </c:pt>
                <c:pt idx="84">
                  <c:v>3.7136718175560532</c:v>
                </c:pt>
                <c:pt idx="85">
                  <c:v>3.8067828124162233</c:v>
                </c:pt>
                <c:pt idx="86">
                  <c:v>3.7901589175605448</c:v>
                </c:pt>
                <c:pt idx="87">
                  <c:v>3.5946988938653162</c:v>
                </c:pt>
                <c:pt idx="88">
                  <c:v>3.7061392194617433</c:v>
                </c:pt>
                <c:pt idx="89">
                  <c:v>3.5654591108200711</c:v>
                </c:pt>
                <c:pt idx="90">
                  <c:v>3.4387270455932493</c:v>
                </c:pt>
                <c:pt idx="91">
                  <c:v>3.2186796672500697</c:v>
                </c:pt>
                <c:pt idx="92">
                  <c:v>3.1648749429603469</c:v>
                </c:pt>
                <c:pt idx="93">
                  <c:v>3.173992076643954</c:v>
                </c:pt>
                <c:pt idx="94">
                  <c:v>3.1777285031800981</c:v>
                </c:pt>
                <c:pt idx="95">
                  <c:v>3.0709853379150038</c:v>
                </c:pt>
                <c:pt idx="96">
                  <c:v>3.1855253456718651</c:v>
                </c:pt>
                <c:pt idx="97">
                  <c:v>3.2308633813555496</c:v>
                </c:pt>
                <c:pt idx="98">
                  <c:v>3.3771196297633082</c:v>
                </c:pt>
                <c:pt idx="99">
                  <c:v>3.0652042162303479</c:v>
                </c:pt>
                <c:pt idx="100">
                  <c:v>3.4623969311360412</c:v>
                </c:pt>
                <c:pt idx="101">
                  <c:v>3.5185847128749339</c:v>
                </c:pt>
                <c:pt idx="102">
                  <c:v>3.8736791149287795</c:v>
                </c:pt>
                <c:pt idx="103">
                  <c:v>4.5008550574325321</c:v>
                </c:pt>
              </c:numCache>
            </c:numRef>
          </c:val>
          <c:smooth val="0"/>
          <c:extLst>
            <c:ext xmlns:c16="http://schemas.microsoft.com/office/drawing/2014/chart" uri="{C3380CC4-5D6E-409C-BE32-E72D297353CC}">
              <c16:uniqueId val="{00000000-E19F-49D3-820C-9F77A547A414}"/>
            </c:ext>
          </c:extLst>
        </c:ser>
        <c:ser>
          <c:idx val="0"/>
          <c:order val="1"/>
          <c:tx>
            <c:strRef>
              <c:f>Sheet1!$C$1</c:f>
              <c:strCache>
                <c:ptCount val="1"/>
                <c:pt idx="0">
                  <c:v>Primary Care - Behavioral Health</c:v>
                </c:pt>
              </c:strCache>
            </c:strRef>
          </c:tx>
          <c:spPr>
            <a:ln>
              <a:solidFill>
                <a:srgbClr val="005EB8"/>
              </a:solidFill>
            </a:ln>
          </c:spPr>
          <c:marker>
            <c:symbol val="square"/>
            <c:size val="7"/>
            <c:spPr>
              <a:solidFill>
                <a:srgbClr val="005EB8"/>
              </a:solidFill>
              <a:ln>
                <a:noFill/>
              </a:ln>
            </c:spPr>
          </c:marker>
          <c:cat>
            <c:numRef>
              <c:f>Sheet1!$A$2:$A$105</c:f>
              <c:numCache>
                <c:formatCode>m/d/yyyy</c:formatCode>
                <c:ptCount val="104"/>
                <c:pt idx="0">
                  <c:v>43838</c:v>
                </c:pt>
                <c:pt idx="1">
                  <c:v>43845</c:v>
                </c:pt>
                <c:pt idx="2">
                  <c:v>43852</c:v>
                </c:pt>
                <c:pt idx="3">
                  <c:v>43859</c:v>
                </c:pt>
                <c:pt idx="4">
                  <c:v>43866</c:v>
                </c:pt>
                <c:pt idx="5">
                  <c:v>43873</c:v>
                </c:pt>
                <c:pt idx="6">
                  <c:v>43880</c:v>
                </c:pt>
                <c:pt idx="7">
                  <c:v>43887</c:v>
                </c:pt>
                <c:pt idx="8">
                  <c:v>43894</c:v>
                </c:pt>
                <c:pt idx="9">
                  <c:v>43901</c:v>
                </c:pt>
                <c:pt idx="10">
                  <c:v>43908</c:v>
                </c:pt>
                <c:pt idx="11">
                  <c:v>43915</c:v>
                </c:pt>
                <c:pt idx="12">
                  <c:v>43922</c:v>
                </c:pt>
                <c:pt idx="13">
                  <c:v>43929</c:v>
                </c:pt>
                <c:pt idx="14">
                  <c:v>43936</c:v>
                </c:pt>
                <c:pt idx="15">
                  <c:v>43943</c:v>
                </c:pt>
                <c:pt idx="16">
                  <c:v>43950</c:v>
                </c:pt>
                <c:pt idx="17">
                  <c:v>43957</c:v>
                </c:pt>
                <c:pt idx="18">
                  <c:v>43964</c:v>
                </c:pt>
                <c:pt idx="19">
                  <c:v>43971</c:v>
                </c:pt>
                <c:pt idx="20">
                  <c:v>43978</c:v>
                </c:pt>
                <c:pt idx="21">
                  <c:v>43985</c:v>
                </c:pt>
                <c:pt idx="22">
                  <c:v>43992</c:v>
                </c:pt>
                <c:pt idx="23">
                  <c:v>43999</c:v>
                </c:pt>
                <c:pt idx="24">
                  <c:v>44006</c:v>
                </c:pt>
                <c:pt idx="25">
                  <c:v>44013</c:v>
                </c:pt>
                <c:pt idx="26">
                  <c:v>44020</c:v>
                </c:pt>
                <c:pt idx="27">
                  <c:v>44027</c:v>
                </c:pt>
                <c:pt idx="28">
                  <c:v>44034</c:v>
                </c:pt>
                <c:pt idx="29">
                  <c:v>44041</c:v>
                </c:pt>
                <c:pt idx="30">
                  <c:v>44048</c:v>
                </c:pt>
                <c:pt idx="31">
                  <c:v>44055</c:v>
                </c:pt>
                <c:pt idx="32">
                  <c:v>44062</c:v>
                </c:pt>
                <c:pt idx="33">
                  <c:v>44069</c:v>
                </c:pt>
                <c:pt idx="34">
                  <c:v>44076</c:v>
                </c:pt>
                <c:pt idx="35">
                  <c:v>44083</c:v>
                </c:pt>
                <c:pt idx="36">
                  <c:v>44090</c:v>
                </c:pt>
                <c:pt idx="37">
                  <c:v>44097</c:v>
                </c:pt>
                <c:pt idx="38">
                  <c:v>44104</c:v>
                </c:pt>
                <c:pt idx="39">
                  <c:v>44111</c:v>
                </c:pt>
                <c:pt idx="40">
                  <c:v>44118</c:v>
                </c:pt>
                <c:pt idx="41">
                  <c:v>44125</c:v>
                </c:pt>
                <c:pt idx="42">
                  <c:v>44132</c:v>
                </c:pt>
                <c:pt idx="43">
                  <c:v>44139</c:v>
                </c:pt>
                <c:pt idx="44">
                  <c:v>44146</c:v>
                </c:pt>
                <c:pt idx="45">
                  <c:v>44153</c:v>
                </c:pt>
                <c:pt idx="46">
                  <c:v>44160</c:v>
                </c:pt>
                <c:pt idx="47">
                  <c:v>44167</c:v>
                </c:pt>
                <c:pt idx="48">
                  <c:v>44174</c:v>
                </c:pt>
                <c:pt idx="49">
                  <c:v>44181</c:v>
                </c:pt>
                <c:pt idx="50">
                  <c:v>44188</c:v>
                </c:pt>
                <c:pt idx="51">
                  <c:v>44195</c:v>
                </c:pt>
                <c:pt idx="52">
                  <c:v>44202</c:v>
                </c:pt>
                <c:pt idx="53">
                  <c:v>44209</c:v>
                </c:pt>
                <c:pt idx="54">
                  <c:v>44216</c:v>
                </c:pt>
                <c:pt idx="55">
                  <c:v>44223</c:v>
                </c:pt>
                <c:pt idx="56">
                  <c:v>44230</c:v>
                </c:pt>
                <c:pt idx="57">
                  <c:v>44237</c:v>
                </c:pt>
                <c:pt idx="58">
                  <c:v>44244</c:v>
                </c:pt>
                <c:pt idx="59">
                  <c:v>44251</c:v>
                </c:pt>
                <c:pt idx="60">
                  <c:v>44258</c:v>
                </c:pt>
                <c:pt idx="61">
                  <c:v>44265</c:v>
                </c:pt>
                <c:pt idx="62">
                  <c:v>44272</c:v>
                </c:pt>
                <c:pt idx="63">
                  <c:v>44279</c:v>
                </c:pt>
                <c:pt idx="64">
                  <c:v>44286</c:v>
                </c:pt>
                <c:pt idx="65">
                  <c:v>44293</c:v>
                </c:pt>
                <c:pt idx="66">
                  <c:v>44300</c:v>
                </c:pt>
                <c:pt idx="67">
                  <c:v>44307</c:v>
                </c:pt>
                <c:pt idx="68">
                  <c:v>44314</c:v>
                </c:pt>
                <c:pt idx="69">
                  <c:v>44321</c:v>
                </c:pt>
                <c:pt idx="70">
                  <c:v>44328</c:v>
                </c:pt>
                <c:pt idx="71">
                  <c:v>44335</c:v>
                </c:pt>
                <c:pt idx="72">
                  <c:v>44342</c:v>
                </c:pt>
                <c:pt idx="73">
                  <c:v>44349</c:v>
                </c:pt>
                <c:pt idx="74">
                  <c:v>44356</c:v>
                </c:pt>
                <c:pt idx="75">
                  <c:v>44363</c:v>
                </c:pt>
                <c:pt idx="76">
                  <c:v>44370</c:v>
                </c:pt>
                <c:pt idx="77">
                  <c:v>44377</c:v>
                </c:pt>
                <c:pt idx="78">
                  <c:v>44384</c:v>
                </c:pt>
                <c:pt idx="79">
                  <c:v>44391</c:v>
                </c:pt>
                <c:pt idx="80">
                  <c:v>44398</c:v>
                </c:pt>
                <c:pt idx="81">
                  <c:v>44405</c:v>
                </c:pt>
                <c:pt idx="82">
                  <c:v>44412</c:v>
                </c:pt>
                <c:pt idx="83">
                  <c:v>44419</c:v>
                </c:pt>
                <c:pt idx="84">
                  <c:v>44426</c:v>
                </c:pt>
                <c:pt idx="85">
                  <c:v>44433</c:v>
                </c:pt>
                <c:pt idx="86">
                  <c:v>44440</c:v>
                </c:pt>
                <c:pt idx="87">
                  <c:v>44447</c:v>
                </c:pt>
                <c:pt idx="88">
                  <c:v>44454</c:v>
                </c:pt>
                <c:pt idx="89">
                  <c:v>44461</c:v>
                </c:pt>
                <c:pt idx="90">
                  <c:v>44468</c:v>
                </c:pt>
                <c:pt idx="91">
                  <c:v>44475</c:v>
                </c:pt>
                <c:pt idx="92">
                  <c:v>44482</c:v>
                </c:pt>
                <c:pt idx="93">
                  <c:v>44489</c:v>
                </c:pt>
                <c:pt idx="94">
                  <c:v>44496</c:v>
                </c:pt>
                <c:pt idx="95">
                  <c:v>44503</c:v>
                </c:pt>
                <c:pt idx="96">
                  <c:v>44510</c:v>
                </c:pt>
                <c:pt idx="97">
                  <c:v>44517</c:v>
                </c:pt>
                <c:pt idx="98">
                  <c:v>44524</c:v>
                </c:pt>
                <c:pt idx="99">
                  <c:v>44531</c:v>
                </c:pt>
                <c:pt idx="100">
                  <c:v>44538</c:v>
                </c:pt>
                <c:pt idx="101">
                  <c:v>44545</c:v>
                </c:pt>
                <c:pt idx="102">
                  <c:v>44552</c:v>
                </c:pt>
                <c:pt idx="103">
                  <c:v>44559</c:v>
                </c:pt>
              </c:numCache>
            </c:numRef>
          </c:cat>
          <c:val>
            <c:numRef>
              <c:f>Sheet1!$C$2:$C$105</c:f>
              <c:numCache>
                <c:formatCode>0.00</c:formatCode>
                <c:ptCount val="104"/>
                <c:pt idx="0">
                  <c:v>0.72844197014218848</c:v>
                </c:pt>
                <c:pt idx="1">
                  <c:v>0.79432788494019424</c:v>
                </c:pt>
                <c:pt idx="2">
                  <c:v>0.736680656157915</c:v>
                </c:pt>
                <c:pt idx="3">
                  <c:v>0.75354788425940955</c:v>
                </c:pt>
                <c:pt idx="4">
                  <c:v>0.73665175355834878</c:v>
                </c:pt>
                <c:pt idx="5">
                  <c:v>0.7592262579788096</c:v>
                </c:pt>
                <c:pt idx="6">
                  <c:v>0.76699416481300853</c:v>
                </c:pt>
                <c:pt idx="7">
                  <c:v>0.75896112124135573</c:v>
                </c:pt>
                <c:pt idx="8">
                  <c:v>0.78320920444091591</c:v>
                </c:pt>
                <c:pt idx="9">
                  <c:v>0.9862929357113821</c:v>
                </c:pt>
                <c:pt idx="10">
                  <c:v>3.1707021772731494</c:v>
                </c:pt>
                <c:pt idx="11">
                  <c:v>16.322387302155992</c:v>
                </c:pt>
                <c:pt idx="12">
                  <c:v>25.826300612675112</c:v>
                </c:pt>
                <c:pt idx="13">
                  <c:v>35.076369609114693</c:v>
                </c:pt>
                <c:pt idx="14">
                  <c:v>37.033270897705833</c:v>
                </c:pt>
                <c:pt idx="15">
                  <c:v>37.0623242789678</c:v>
                </c:pt>
                <c:pt idx="16">
                  <c:v>35.127961159542657</c:v>
                </c:pt>
                <c:pt idx="17">
                  <c:v>32.050502417977007</c:v>
                </c:pt>
                <c:pt idx="18">
                  <c:v>31.199589371945553</c:v>
                </c:pt>
                <c:pt idx="19">
                  <c:v>28.85525004364009</c:v>
                </c:pt>
                <c:pt idx="20">
                  <c:v>25.244483257728291</c:v>
                </c:pt>
                <c:pt idx="21">
                  <c:v>23.148567767342282</c:v>
                </c:pt>
                <c:pt idx="22">
                  <c:v>21.920312385078798</c:v>
                </c:pt>
                <c:pt idx="23">
                  <c:v>20.15996154513773</c:v>
                </c:pt>
                <c:pt idx="24">
                  <c:v>19.338802091827304</c:v>
                </c:pt>
                <c:pt idx="25">
                  <c:v>18.491825659758739</c:v>
                </c:pt>
                <c:pt idx="26">
                  <c:v>18.480932031461727</c:v>
                </c:pt>
                <c:pt idx="27">
                  <c:v>19.486513267732555</c:v>
                </c:pt>
                <c:pt idx="28">
                  <c:v>19.201074925382997</c:v>
                </c:pt>
                <c:pt idx="29">
                  <c:v>18.760870113175208</c:v>
                </c:pt>
                <c:pt idx="30">
                  <c:v>17.679082977239567</c:v>
                </c:pt>
                <c:pt idx="31">
                  <c:v>18.015419056869533</c:v>
                </c:pt>
                <c:pt idx="32">
                  <c:v>17.464414618947689</c:v>
                </c:pt>
                <c:pt idx="33">
                  <c:v>17.237302858383778</c:v>
                </c:pt>
                <c:pt idx="34">
                  <c:v>15.873044972187012</c:v>
                </c:pt>
                <c:pt idx="35">
                  <c:v>15.455730360119496</c:v>
                </c:pt>
                <c:pt idx="36">
                  <c:v>15.742829561410755</c:v>
                </c:pt>
                <c:pt idx="37">
                  <c:v>15.494205339601738</c:v>
                </c:pt>
                <c:pt idx="38">
                  <c:v>14.401768814592719</c:v>
                </c:pt>
                <c:pt idx="39">
                  <c:v>14.785803873956031</c:v>
                </c:pt>
                <c:pt idx="40">
                  <c:v>14.607555399983843</c:v>
                </c:pt>
                <c:pt idx="41">
                  <c:v>14.858923932812381</c:v>
                </c:pt>
                <c:pt idx="42">
                  <c:v>14.966478966995197</c:v>
                </c:pt>
                <c:pt idx="43">
                  <c:v>14.570980513273819</c:v>
                </c:pt>
                <c:pt idx="44">
                  <c:v>15.481845174772294</c:v>
                </c:pt>
                <c:pt idx="45">
                  <c:v>16.998008899675305</c:v>
                </c:pt>
                <c:pt idx="46">
                  <c:v>17.890281374072156</c:v>
                </c:pt>
                <c:pt idx="47">
                  <c:v>15.952523254345721</c:v>
                </c:pt>
                <c:pt idx="48">
                  <c:v>18.774665225841439</c:v>
                </c:pt>
                <c:pt idx="49">
                  <c:v>19.503935250383957</c:v>
                </c:pt>
                <c:pt idx="50">
                  <c:v>19.63481543129755</c:v>
                </c:pt>
                <c:pt idx="51">
                  <c:v>16.431205661917094</c:v>
                </c:pt>
                <c:pt idx="52">
                  <c:v>16.741031706771544</c:v>
                </c:pt>
                <c:pt idx="53">
                  <c:v>18.790410916454579</c:v>
                </c:pt>
                <c:pt idx="54">
                  <c:v>17.633939157239897</c:v>
                </c:pt>
                <c:pt idx="55">
                  <c:v>17.492812455359559</c:v>
                </c:pt>
                <c:pt idx="56">
                  <c:v>16.817244058257543</c:v>
                </c:pt>
                <c:pt idx="57">
                  <c:v>16.897765812191682</c:v>
                </c:pt>
                <c:pt idx="58">
                  <c:v>18.027436206377882</c:v>
                </c:pt>
                <c:pt idx="59">
                  <c:v>16.058105186222861</c:v>
                </c:pt>
                <c:pt idx="60">
                  <c:v>13.796341636885243</c:v>
                </c:pt>
                <c:pt idx="61">
                  <c:v>13.925154833183989</c:v>
                </c:pt>
                <c:pt idx="62">
                  <c:v>13.612070085248055</c:v>
                </c:pt>
                <c:pt idx="63">
                  <c:v>12.981351650456801</c:v>
                </c:pt>
                <c:pt idx="64">
                  <c:v>12.065004934089803</c:v>
                </c:pt>
                <c:pt idx="65">
                  <c:v>12.647294039607685</c:v>
                </c:pt>
                <c:pt idx="66">
                  <c:v>12.220298836291217</c:v>
                </c:pt>
                <c:pt idx="67">
                  <c:v>11.925781916163579</c:v>
                </c:pt>
                <c:pt idx="68">
                  <c:v>11.46470616369562</c:v>
                </c:pt>
                <c:pt idx="69">
                  <c:v>11.198894509900709</c:v>
                </c:pt>
                <c:pt idx="70">
                  <c:v>11.241076981501765</c:v>
                </c:pt>
                <c:pt idx="71">
                  <c:v>10.963046067758111</c:v>
                </c:pt>
                <c:pt idx="72">
                  <c:v>10.695286276178773</c:v>
                </c:pt>
                <c:pt idx="73">
                  <c:v>9.6342703651085699</c:v>
                </c:pt>
                <c:pt idx="74">
                  <c:v>10.39713998928976</c:v>
                </c:pt>
                <c:pt idx="75">
                  <c:v>9.9975054209122476</c:v>
                </c:pt>
                <c:pt idx="76">
                  <c:v>9.7739204793119061</c:v>
                </c:pt>
                <c:pt idx="77">
                  <c:v>9.2226891892622831</c:v>
                </c:pt>
                <c:pt idx="78">
                  <c:v>9.1240573868255659</c:v>
                </c:pt>
                <c:pt idx="79">
                  <c:v>9.3319539515471703</c:v>
                </c:pt>
                <c:pt idx="80">
                  <c:v>9.1947330518685462</c:v>
                </c:pt>
                <c:pt idx="81">
                  <c:v>9.138082923640912</c:v>
                </c:pt>
                <c:pt idx="82">
                  <c:v>8.9304364824485472</c:v>
                </c:pt>
                <c:pt idx="83">
                  <c:v>9.6620860749819784</c:v>
                </c:pt>
                <c:pt idx="84">
                  <c:v>9.9000128987563567</c:v>
                </c:pt>
                <c:pt idx="85">
                  <c:v>10.028108918455308</c:v>
                </c:pt>
                <c:pt idx="86">
                  <c:v>9.8135289701805704</c:v>
                </c:pt>
                <c:pt idx="87">
                  <c:v>9.779793393801814</c:v>
                </c:pt>
                <c:pt idx="88">
                  <c:v>10.107776696863844</c:v>
                </c:pt>
                <c:pt idx="89">
                  <c:v>9.8896754194479151</c:v>
                </c:pt>
                <c:pt idx="90">
                  <c:v>9.5975979685484347</c:v>
                </c:pt>
                <c:pt idx="91">
                  <c:v>9.2486724476344726</c:v>
                </c:pt>
                <c:pt idx="92">
                  <c:v>9.4776045258494737</c:v>
                </c:pt>
                <c:pt idx="93">
                  <c:v>9.4762569130035583</c:v>
                </c:pt>
                <c:pt idx="94">
                  <c:v>9.3540899330298277</c:v>
                </c:pt>
                <c:pt idx="95">
                  <c:v>8.8709147103307693</c:v>
                </c:pt>
                <c:pt idx="96">
                  <c:v>9.3632588349467252</c:v>
                </c:pt>
                <c:pt idx="97">
                  <c:v>9.4241795430250441</c:v>
                </c:pt>
                <c:pt idx="98">
                  <c:v>9.6464964183763691</c:v>
                </c:pt>
                <c:pt idx="99">
                  <c:v>8.4086223324367442</c:v>
                </c:pt>
                <c:pt idx="100">
                  <c:v>9.7023538088241086</c:v>
                </c:pt>
                <c:pt idx="101">
                  <c:v>9.8925750171498095</c:v>
                </c:pt>
                <c:pt idx="102">
                  <c:v>10.165173876781376</c:v>
                </c:pt>
                <c:pt idx="103">
                  <c:v>10.082233019379546</c:v>
                </c:pt>
              </c:numCache>
            </c:numRef>
          </c:val>
          <c:smooth val="0"/>
          <c:extLst>
            <c:ext xmlns:c16="http://schemas.microsoft.com/office/drawing/2014/chart" uri="{C3380CC4-5D6E-409C-BE32-E72D297353CC}">
              <c16:uniqueId val="{00000001-E19F-49D3-820C-9F77A547A414}"/>
            </c:ext>
          </c:extLst>
        </c:ser>
        <c:ser>
          <c:idx val="1"/>
          <c:order val="2"/>
          <c:tx>
            <c:strRef>
              <c:f>Sheet1!$D$1</c:f>
              <c:strCache>
                <c:ptCount val="1"/>
                <c:pt idx="0">
                  <c:v>Specialist - Behavioral Health Care</c:v>
                </c:pt>
              </c:strCache>
            </c:strRef>
          </c:tx>
          <c:spPr>
            <a:ln>
              <a:solidFill>
                <a:srgbClr val="671E75"/>
              </a:solidFill>
            </a:ln>
          </c:spPr>
          <c:marker>
            <c:symbol val="triangle"/>
            <c:size val="8"/>
            <c:spPr>
              <a:solidFill>
                <a:srgbClr val="671E75"/>
              </a:solidFill>
              <a:ln>
                <a:noFill/>
              </a:ln>
            </c:spPr>
          </c:marker>
          <c:cat>
            <c:numRef>
              <c:f>Sheet1!$A$2:$A$105</c:f>
              <c:numCache>
                <c:formatCode>m/d/yyyy</c:formatCode>
                <c:ptCount val="104"/>
                <c:pt idx="0">
                  <c:v>43838</c:v>
                </c:pt>
                <c:pt idx="1">
                  <c:v>43845</c:v>
                </c:pt>
                <c:pt idx="2">
                  <c:v>43852</c:v>
                </c:pt>
                <c:pt idx="3">
                  <c:v>43859</c:v>
                </c:pt>
                <c:pt idx="4">
                  <c:v>43866</c:v>
                </c:pt>
                <c:pt idx="5">
                  <c:v>43873</c:v>
                </c:pt>
                <c:pt idx="6">
                  <c:v>43880</c:v>
                </c:pt>
                <c:pt idx="7">
                  <c:v>43887</c:v>
                </c:pt>
                <c:pt idx="8">
                  <c:v>43894</c:v>
                </c:pt>
                <c:pt idx="9">
                  <c:v>43901</c:v>
                </c:pt>
                <c:pt idx="10">
                  <c:v>43908</c:v>
                </c:pt>
                <c:pt idx="11">
                  <c:v>43915</c:v>
                </c:pt>
                <c:pt idx="12">
                  <c:v>43922</c:v>
                </c:pt>
                <c:pt idx="13">
                  <c:v>43929</c:v>
                </c:pt>
                <c:pt idx="14">
                  <c:v>43936</c:v>
                </c:pt>
                <c:pt idx="15">
                  <c:v>43943</c:v>
                </c:pt>
                <c:pt idx="16">
                  <c:v>43950</c:v>
                </c:pt>
                <c:pt idx="17">
                  <c:v>43957</c:v>
                </c:pt>
                <c:pt idx="18">
                  <c:v>43964</c:v>
                </c:pt>
                <c:pt idx="19">
                  <c:v>43971</c:v>
                </c:pt>
                <c:pt idx="20">
                  <c:v>43978</c:v>
                </c:pt>
                <c:pt idx="21">
                  <c:v>43985</c:v>
                </c:pt>
                <c:pt idx="22">
                  <c:v>43992</c:v>
                </c:pt>
                <c:pt idx="23">
                  <c:v>43999</c:v>
                </c:pt>
                <c:pt idx="24">
                  <c:v>44006</c:v>
                </c:pt>
                <c:pt idx="25">
                  <c:v>44013</c:v>
                </c:pt>
                <c:pt idx="26">
                  <c:v>44020</c:v>
                </c:pt>
                <c:pt idx="27">
                  <c:v>44027</c:v>
                </c:pt>
                <c:pt idx="28">
                  <c:v>44034</c:v>
                </c:pt>
                <c:pt idx="29">
                  <c:v>44041</c:v>
                </c:pt>
                <c:pt idx="30">
                  <c:v>44048</c:v>
                </c:pt>
                <c:pt idx="31">
                  <c:v>44055</c:v>
                </c:pt>
                <c:pt idx="32">
                  <c:v>44062</c:v>
                </c:pt>
                <c:pt idx="33">
                  <c:v>44069</c:v>
                </c:pt>
                <c:pt idx="34">
                  <c:v>44076</c:v>
                </c:pt>
                <c:pt idx="35">
                  <c:v>44083</c:v>
                </c:pt>
                <c:pt idx="36">
                  <c:v>44090</c:v>
                </c:pt>
                <c:pt idx="37">
                  <c:v>44097</c:v>
                </c:pt>
                <c:pt idx="38">
                  <c:v>44104</c:v>
                </c:pt>
                <c:pt idx="39">
                  <c:v>44111</c:v>
                </c:pt>
                <c:pt idx="40">
                  <c:v>44118</c:v>
                </c:pt>
                <c:pt idx="41">
                  <c:v>44125</c:v>
                </c:pt>
                <c:pt idx="42">
                  <c:v>44132</c:v>
                </c:pt>
                <c:pt idx="43">
                  <c:v>44139</c:v>
                </c:pt>
                <c:pt idx="44">
                  <c:v>44146</c:v>
                </c:pt>
                <c:pt idx="45">
                  <c:v>44153</c:v>
                </c:pt>
                <c:pt idx="46">
                  <c:v>44160</c:v>
                </c:pt>
                <c:pt idx="47">
                  <c:v>44167</c:v>
                </c:pt>
                <c:pt idx="48">
                  <c:v>44174</c:v>
                </c:pt>
                <c:pt idx="49">
                  <c:v>44181</c:v>
                </c:pt>
                <c:pt idx="50">
                  <c:v>44188</c:v>
                </c:pt>
                <c:pt idx="51">
                  <c:v>44195</c:v>
                </c:pt>
                <c:pt idx="52">
                  <c:v>44202</c:v>
                </c:pt>
                <c:pt idx="53">
                  <c:v>44209</c:v>
                </c:pt>
                <c:pt idx="54">
                  <c:v>44216</c:v>
                </c:pt>
                <c:pt idx="55">
                  <c:v>44223</c:v>
                </c:pt>
                <c:pt idx="56">
                  <c:v>44230</c:v>
                </c:pt>
                <c:pt idx="57">
                  <c:v>44237</c:v>
                </c:pt>
                <c:pt idx="58">
                  <c:v>44244</c:v>
                </c:pt>
                <c:pt idx="59">
                  <c:v>44251</c:v>
                </c:pt>
                <c:pt idx="60">
                  <c:v>44258</c:v>
                </c:pt>
                <c:pt idx="61">
                  <c:v>44265</c:v>
                </c:pt>
                <c:pt idx="62">
                  <c:v>44272</c:v>
                </c:pt>
                <c:pt idx="63">
                  <c:v>44279</c:v>
                </c:pt>
                <c:pt idx="64">
                  <c:v>44286</c:v>
                </c:pt>
                <c:pt idx="65">
                  <c:v>44293</c:v>
                </c:pt>
                <c:pt idx="66">
                  <c:v>44300</c:v>
                </c:pt>
                <c:pt idx="67">
                  <c:v>44307</c:v>
                </c:pt>
                <c:pt idx="68">
                  <c:v>44314</c:v>
                </c:pt>
                <c:pt idx="69">
                  <c:v>44321</c:v>
                </c:pt>
                <c:pt idx="70">
                  <c:v>44328</c:v>
                </c:pt>
                <c:pt idx="71">
                  <c:v>44335</c:v>
                </c:pt>
                <c:pt idx="72">
                  <c:v>44342</c:v>
                </c:pt>
                <c:pt idx="73">
                  <c:v>44349</c:v>
                </c:pt>
                <c:pt idx="74">
                  <c:v>44356</c:v>
                </c:pt>
                <c:pt idx="75">
                  <c:v>44363</c:v>
                </c:pt>
                <c:pt idx="76">
                  <c:v>44370</c:v>
                </c:pt>
                <c:pt idx="77">
                  <c:v>44377</c:v>
                </c:pt>
                <c:pt idx="78">
                  <c:v>44384</c:v>
                </c:pt>
                <c:pt idx="79">
                  <c:v>44391</c:v>
                </c:pt>
                <c:pt idx="80">
                  <c:v>44398</c:v>
                </c:pt>
                <c:pt idx="81">
                  <c:v>44405</c:v>
                </c:pt>
                <c:pt idx="82">
                  <c:v>44412</c:v>
                </c:pt>
                <c:pt idx="83">
                  <c:v>44419</c:v>
                </c:pt>
                <c:pt idx="84">
                  <c:v>44426</c:v>
                </c:pt>
                <c:pt idx="85">
                  <c:v>44433</c:v>
                </c:pt>
                <c:pt idx="86">
                  <c:v>44440</c:v>
                </c:pt>
                <c:pt idx="87">
                  <c:v>44447</c:v>
                </c:pt>
                <c:pt idx="88">
                  <c:v>44454</c:v>
                </c:pt>
                <c:pt idx="89">
                  <c:v>44461</c:v>
                </c:pt>
                <c:pt idx="90">
                  <c:v>44468</c:v>
                </c:pt>
                <c:pt idx="91">
                  <c:v>44475</c:v>
                </c:pt>
                <c:pt idx="92">
                  <c:v>44482</c:v>
                </c:pt>
                <c:pt idx="93">
                  <c:v>44489</c:v>
                </c:pt>
                <c:pt idx="94">
                  <c:v>44496</c:v>
                </c:pt>
                <c:pt idx="95">
                  <c:v>44503</c:v>
                </c:pt>
                <c:pt idx="96">
                  <c:v>44510</c:v>
                </c:pt>
                <c:pt idx="97">
                  <c:v>44517</c:v>
                </c:pt>
                <c:pt idx="98">
                  <c:v>44524</c:v>
                </c:pt>
                <c:pt idx="99">
                  <c:v>44531</c:v>
                </c:pt>
                <c:pt idx="100">
                  <c:v>44538</c:v>
                </c:pt>
                <c:pt idx="101">
                  <c:v>44545</c:v>
                </c:pt>
                <c:pt idx="102">
                  <c:v>44552</c:v>
                </c:pt>
                <c:pt idx="103">
                  <c:v>44559</c:v>
                </c:pt>
              </c:numCache>
            </c:numRef>
          </c:cat>
          <c:val>
            <c:numRef>
              <c:f>Sheet1!$D$2:$D$105</c:f>
              <c:numCache>
                <c:formatCode>0.00</c:formatCode>
                <c:ptCount val="104"/>
                <c:pt idx="0">
                  <c:v>1.3417615009370425</c:v>
                </c:pt>
                <c:pt idx="1">
                  <c:v>1.3590734900125478</c:v>
                </c:pt>
                <c:pt idx="2">
                  <c:v>1.2978331403975021</c:v>
                </c:pt>
                <c:pt idx="3">
                  <c:v>1.2960269826838837</c:v>
                </c:pt>
                <c:pt idx="4">
                  <c:v>1.2863570892276781</c:v>
                </c:pt>
                <c:pt idx="5">
                  <c:v>1.3614007406611712</c:v>
                </c:pt>
                <c:pt idx="6">
                  <c:v>1.3688292516332308</c:v>
                </c:pt>
                <c:pt idx="7">
                  <c:v>1.3896471377443791</c:v>
                </c:pt>
                <c:pt idx="8">
                  <c:v>1.661381836589773</c:v>
                </c:pt>
                <c:pt idx="9">
                  <c:v>2.3311571604140173</c:v>
                </c:pt>
                <c:pt idx="10">
                  <c:v>9.4577343499822586</c:v>
                </c:pt>
                <c:pt idx="11">
                  <c:v>33.786408225754627</c:v>
                </c:pt>
                <c:pt idx="12">
                  <c:v>46.089231740876073</c:v>
                </c:pt>
                <c:pt idx="13">
                  <c:v>53.436246914859851</c:v>
                </c:pt>
                <c:pt idx="14">
                  <c:v>55.460117917327956</c:v>
                </c:pt>
                <c:pt idx="15">
                  <c:v>56.308517426463531</c:v>
                </c:pt>
                <c:pt idx="16">
                  <c:v>56.641599340921843</c:v>
                </c:pt>
                <c:pt idx="17">
                  <c:v>56.20180319197592</c:v>
                </c:pt>
                <c:pt idx="18">
                  <c:v>55.907927281599825</c:v>
                </c:pt>
                <c:pt idx="19">
                  <c:v>55.164176079844275</c:v>
                </c:pt>
                <c:pt idx="20">
                  <c:v>53.039860095023947</c:v>
                </c:pt>
                <c:pt idx="21">
                  <c:v>52.751377594183232</c:v>
                </c:pt>
                <c:pt idx="22">
                  <c:v>51.828817474515695</c:v>
                </c:pt>
                <c:pt idx="23">
                  <c:v>50.291560847981707</c:v>
                </c:pt>
                <c:pt idx="24">
                  <c:v>49.494202589961475</c:v>
                </c:pt>
                <c:pt idx="25">
                  <c:v>48.807490328009969</c:v>
                </c:pt>
                <c:pt idx="26">
                  <c:v>47.839091621842613</c:v>
                </c:pt>
                <c:pt idx="27">
                  <c:v>48.6631503573606</c:v>
                </c:pt>
                <c:pt idx="28">
                  <c:v>48.353849019144775</c:v>
                </c:pt>
                <c:pt idx="29">
                  <c:v>47.944990557357997</c:v>
                </c:pt>
                <c:pt idx="30">
                  <c:v>47.289097861713749</c:v>
                </c:pt>
                <c:pt idx="31">
                  <c:v>47.308752956038788</c:v>
                </c:pt>
                <c:pt idx="32">
                  <c:v>47.117909023636109</c:v>
                </c:pt>
                <c:pt idx="33">
                  <c:v>46.788628106533295</c:v>
                </c:pt>
                <c:pt idx="34">
                  <c:v>46.379123576915802</c:v>
                </c:pt>
                <c:pt idx="35">
                  <c:v>45.641363155148632</c:v>
                </c:pt>
                <c:pt idx="36">
                  <c:v>46.772221196573071</c:v>
                </c:pt>
                <c:pt idx="37">
                  <c:v>46.280950144266257</c:v>
                </c:pt>
                <c:pt idx="38">
                  <c:v>45.707896650107351</c:v>
                </c:pt>
                <c:pt idx="39">
                  <c:v>45.900821911714004</c:v>
                </c:pt>
                <c:pt idx="40">
                  <c:v>45.825472633433613</c:v>
                </c:pt>
                <c:pt idx="41">
                  <c:v>45.996556894541015</c:v>
                </c:pt>
                <c:pt idx="42">
                  <c:v>46.030275992666297</c:v>
                </c:pt>
                <c:pt idx="43">
                  <c:v>45.866851595006935</c:v>
                </c:pt>
                <c:pt idx="44">
                  <c:v>46.850632116449979</c:v>
                </c:pt>
                <c:pt idx="45">
                  <c:v>47.944545874044501</c:v>
                </c:pt>
                <c:pt idx="46">
                  <c:v>48.132476603305406</c:v>
                </c:pt>
                <c:pt idx="47">
                  <c:v>46.820655152825807</c:v>
                </c:pt>
                <c:pt idx="48">
                  <c:v>49.842299043531327</c:v>
                </c:pt>
                <c:pt idx="49">
                  <c:v>50.101131004826584</c:v>
                </c:pt>
                <c:pt idx="50">
                  <c:v>50.012339658477742</c:v>
                </c:pt>
                <c:pt idx="51">
                  <c:v>45.024743887072916</c:v>
                </c:pt>
                <c:pt idx="52">
                  <c:v>48.316935595949531</c:v>
                </c:pt>
                <c:pt idx="53">
                  <c:v>50.22194928714665</c:v>
                </c:pt>
                <c:pt idx="54">
                  <c:v>48.781047473102831</c:v>
                </c:pt>
                <c:pt idx="55">
                  <c:v>49.114807073830988</c:v>
                </c:pt>
                <c:pt idx="56">
                  <c:v>48.832126439910709</c:v>
                </c:pt>
                <c:pt idx="57">
                  <c:v>48.333572247706428</c:v>
                </c:pt>
                <c:pt idx="58">
                  <c:v>49.647238183618434</c:v>
                </c:pt>
                <c:pt idx="59">
                  <c:v>48.266192794245313</c:v>
                </c:pt>
                <c:pt idx="60">
                  <c:v>46.349962076552799</c:v>
                </c:pt>
                <c:pt idx="61">
                  <c:v>46.236308073940137</c:v>
                </c:pt>
                <c:pt idx="62">
                  <c:v>46.100900199766137</c:v>
                </c:pt>
                <c:pt idx="63">
                  <c:v>45.46669502156859</c:v>
                </c:pt>
                <c:pt idx="64">
                  <c:v>44.825390064652488</c:v>
                </c:pt>
                <c:pt idx="65">
                  <c:v>44.575087775295245</c:v>
                </c:pt>
                <c:pt idx="66">
                  <c:v>44.783648956264834</c:v>
                </c:pt>
                <c:pt idx="67">
                  <c:v>44.089052511326202</c:v>
                </c:pt>
                <c:pt idx="68">
                  <c:v>43.766343049706464</c:v>
                </c:pt>
                <c:pt idx="69">
                  <c:v>43.371451697730301</c:v>
                </c:pt>
                <c:pt idx="70">
                  <c:v>43.156383607083207</c:v>
                </c:pt>
                <c:pt idx="71">
                  <c:v>42.418275146644788</c:v>
                </c:pt>
                <c:pt idx="72">
                  <c:v>41.936347248352789</c:v>
                </c:pt>
                <c:pt idx="73">
                  <c:v>40.139159438400469</c:v>
                </c:pt>
                <c:pt idx="74">
                  <c:v>40.990558628994258</c:v>
                </c:pt>
                <c:pt idx="75">
                  <c:v>40.237701122930154</c:v>
                </c:pt>
                <c:pt idx="76">
                  <c:v>39.660372647796692</c:v>
                </c:pt>
                <c:pt idx="77">
                  <c:v>39.116515321057939</c:v>
                </c:pt>
                <c:pt idx="78">
                  <c:v>37.548194902846937</c:v>
                </c:pt>
                <c:pt idx="79">
                  <c:v>38.146364632372162</c:v>
                </c:pt>
                <c:pt idx="80">
                  <c:v>37.575264146013964</c:v>
                </c:pt>
                <c:pt idx="81">
                  <c:v>37.367713688515465</c:v>
                </c:pt>
                <c:pt idx="82">
                  <c:v>37.035307982629227</c:v>
                </c:pt>
                <c:pt idx="83">
                  <c:v>37.43448121553142</c:v>
                </c:pt>
                <c:pt idx="84">
                  <c:v>37.594519633808105</c:v>
                </c:pt>
                <c:pt idx="85">
                  <c:v>37.744847096861108</c:v>
                </c:pt>
                <c:pt idx="86">
                  <c:v>37.656233463584087</c:v>
                </c:pt>
                <c:pt idx="87">
                  <c:v>36.671040971579934</c:v>
                </c:pt>
                <c:pt idx="88">
                  <c:v>38.561480627369804</c:v>
                </c:pt>
                <c:pt idx="89">
                  <c:v>37.497917125241976</c:v>
                </c:pt>
                <c:pt idx="90">
                  <c:v>37.744130490519659</c:v>
                </c:pt>
                <c:pt idx="91">
                  <c:v>37.418890709841428</c:v>
                </c:pt>
                <c:pt idx="92">
                  <c:v>37.297036622297057</c:v>
                </c:pt>
                <c:pt idx="93">
                  <c:v>37.219233910388198</c:v>
                </c:pt>
                <c:pt idx="94">
                  <c:v>37.267885594135457</c:v>
                </c:pt>
                <c:pt idx="95">
                  <c:v>37.009111222209754</c:v>
                </c:pt>
                <c:pt idx="96">
                  <c:v>37.253068287633731</c:v>
                </c:pt>
                <c:pt idx="97">
                  <c:v>37.261664225812886</c:v>
                </c:pt>
                <c:pt idx="98">
                  <c:v>37.015474799300961</c:v>
                </c:pt>
                <c:pt idx="99">
                  <c:v>35.874830512181255</c:v>
                </c:pt>
                <c:pt idx="100">
                  <c:v>37.815134420168597</c:v>
                </c:pt>
                <c:pt idx="101">
                  <c:v>37.917164188105318</c:v>
                </c:pt>
                <c:pt idx="102">
                  <c:v>37.845052955803865</c:v>
                </c:pt>
                <c:pt idx="103">
                  <c:v>35.346771595563531</c:v>
                </c:pt>
              </c:numCache>
            </c:numRef>
          </c:val>
          <c:smooth val="0"/>
          <c:extLst>
            <c:ext xmlns:c16="http://schemas.microsoft.com/office/drawing/2014/chart" uri="{C3380CC4-5D6E-409C-BE32-E72D297353CC}">
              <c16:uniqueId val="{00000002-E19F-49D3-820C-9F77A547A414}"/>
            </c:ext>
          </c:extLst>
        </c:ser>
        <c:ser>
          <c:idx val="2"/>
          <c:order val="3"/>
          <c:tx>
            <c:strRef>
              <c:f>Sheet1!$E$1</c:f>
              <c:strCache>
                <c:ptCount val="1"/>
                <c:pt idx="0">
                  <c:v>Specialist - Non-Behavioral Health Care</c:v>
                </c:pt>
              </c:strCache>
            </c:strRef>
          </c:tx>
          <c:spPr>
            <a:ln>
              <a:solidFill>
                <a:srgbClr val="FFC72C"/>
              </a:solidFill>
            </a:ln>
          </c:spPr>
          <c:marker>
            <c:symbol val="diamond"/>
            <c:size val="9"/>
            <c:spPr>
              <a:solidFill>
                <a:srgbClr val="FFC72C"/>
              </a:solidFill>
              <a:ln>
                <a:noFill/>
              </a:ln>
            </c:spPr>
          </c:marker>
          <c:cat>
            <c:numRef>
              <c:f>Sheet1!$A$2:$A$105</c:f>
              <c:numCache>
                <c:formatCode>m/d/yyyy</c:formatCode>
                <c:ptCount val="104"/>
                <c:pt idx="0">
                  <c:v>43838</c:v>
                </c:pt>
                <c:pt idx="1">
                  <c:v>43845</c:v>
                </c:pt>
                <c:pt idx="2">
                  <c:v>43852</c:v>
                </c:pt>
                <c:pt idx="3">
                  <c:v>43859</c:v>
                </c:pt>
                <c:pt idx="4">
                  <c:v>43866</c:v>
                </c:pt>
                <c:pt idx="5">
                  <c:v>43873</c:v>
                </c:pt>
                <c:pt idx="6">
                  <c:v>43880</c:v>
                </c:pt>
                <c:pt idx="7">
                  <c:v>43887</c:v>
                </c:pt>
                <c:pt idx="8">
                  <c:v>43894</c:v>
                </c:pt>
                <c:pt idx="9">
                  <c:v>43901</c:v>
                </c:pt>
                <c:pt idx="10">
                  <c:v>43908</c:v>
                </c:pt>
                <c:pt idx="11">
                  <c:v>43915</c:v>
                </c:pt>
                <c:pt idx="12">
                  <c:v>43922</c:v>
                </c:pt>
                <c:pt idx="13">
                  <c:v>43929</c:v>
                </c:pt>
                <c:pt idx="14">
                  <c:v>43936</c:v>
                </c:pt>
                <c:pt idx="15">
                  <c:v>43943</c:v>
                </c:pt>
                <c:pt idx="16">
                  <c:v>43950</c:v>
                </c:pt>
                <c:pt idx="17">
                  <c:v>43957</c:v>
                </c:pt>
                <c:pt idx="18">
                  <c:v>43964</c:v>
                </c:pt>
                <c:pt idx="19">
                  <c:v>43971</c:v>
                </c:pt>
                <c:pt idx="20">
                  <c:v>43978</c:v>
                </c:pt>
                <c:pt idx="21">
                  <c:v>43985</c:v>
                </c:pt>
                <c:pt idx="22">
                  <c:v>43992</c:v>
                </c:pt>
                <c:pt idx="23">
                  <c:v>43999</c:v>
                </c:pt>
                <c:pt idx="24">
                  <c:v>44006</c:v>
                </c:pt>
                <c:pt idx="25">
                  <c:v>44013</c:v>
                </c:pt>
                <c:pt idx="26">
                  <c:v>44020</c:v>
                </c:pt>
                <c:pt idx="27">
                  <c:v>44027</c:v>
                </c:pt>
                <c:pt idx="28">
                  <c:v>44034</c:v>
                </c:pt>
                <c:pt idx="29">
                  <c:v>44041</c:v>
                </c:pt>
                <c:pt idx="30">
                  <c:v>44048</c:v>
                </c:pt>
                <c:pt idx="31">
                  <c:v>44055</c:v>
                </c:pt>
                <c:pt idx="32">
                  <c:v>44062</c:v>
                </c:pt>
                <c:pt idx="33">
                  <c:v>44069</c:v>
                </c:pt>
                <c:pt idx="34">
                  <c:v>44076</c:v>
                </c:pt>
                <c:pt idx="35">
                  <c:v>44083</c:v>
                </c:pt>
                <c:pt idx="36">
                  <c:v>44090</c:v>
                </c:pt>
                <c:pt idx="37">
                  <c:v>44097</c:v>
                </c:pt>
                <c:pt idx="38">
                  <c:v>44104</c:v>
                </c:pt>
                <c:pt idx="39">
                  <c:v>44111</c:v>
                </c:pt>
                <c:pt idx="40">
                  <c:v>44118</c:v>
                </c:pt>
                <c:pt idx="41">
                  <c:v>44125</c:v>
                </c:pt>
                <c:pt idx="42">
                  <c:v>44132</c:v>
                </c:pt>
                <c:pt idx="43">
                  <c:v>44139</c:v>
                </c:pt>
                <c:pt idx="44">
                  <c:v>44146</c:v>
                </c:pt>
                <c:pt idx="45">
                  <c:v>44153</c:v>
                </c:pt>
                <c:pt idx="46">
                  <c:v>44160</c:v>
                </c:pt>
                <c:pt idx="47">
                  <c:v>44167</c:v>
                </c:pt>
                <c:pt idx="48">
                  <c:v>44174</c:v>
                </c:pt>
                <c:pt idx="49">
                  <c:v>44181</c:v>
                </c:pt>
                <c:pt idx="50">
                  <c:v>44188</c:v>
                </c:pt>
                <c:pt idx="51">
                  <c:v>44195</c:v>
                </c:pt>
                <c:pt idx="52">
                  <c:v>44202</c:v>
                </c:pt>
                <c:pt idx="53">
                  <c:v>44209</c:v>
                </c:pt>
                <c:pt idx="54">
                  <c:v>44216</c:v>
                </c:pt>
                <c:pt idx="55">
                  <c:v>44223</c:v>
                </c:pt>
                <c:pt idx="56">
                  <c:v>44230</c:v>
                </c:pt>
                <c:pt idx="57">
                  <c:v>44237</c:v>
                </c:pt>
                <c:pt idx="58">
                  <c:v>44244</c:v>
                </c:pt>
                <c:pt idx="59">
                  <c:v>44251</c:v>
                </c:pt>
                <c:pt idx="60">
                  <c:v>44258</c:v>
                </c:pt>
                <c:pt idx="61">
                  <c:v>44265</c:v>
                </c:pt>
                <c:pt idx="62">
                  <c:v>44272</c:v>
                </c:pt>
                <c:pt idx="63">
                  <c:v>44279</c:v>
                </c:pt>
                <c:pt idx="64">
                  <c:v>44286</c:v>
                </c:pt>
                <c:pt idx="65">
                  <c:v>44293</c:v>
                </c:pt>
                <c:pt idx="66">
                  <c:v>44300</c:v>
                </c:pt>
                <c:pt idx="67">
                  <c:v>44307</c:v>
                </c:pt>
                <c:pt idx="68">
                  <c:v>44314</c:v>
                </c:pt>
                <c:pt idx="69">
                  <c:v>44321</c:v>
                </c:pt>
                <c:pt idx="70">
                  <c:v>44328</c:v>
                </c:pt>
                <c:pt idx="71">
                  <c:v>44335</c:v>
                </c:pt>
                <c:pt idx="72">
                  <c:v>44342</c:v>
                </c:pt>
                <c:pt idx="73">
                  <c:v>44349</c:v>
                </c:pt>
                <c:pt idx="74">
                  <c:v>44356</c:v>
                </c:pt>
                <c:pt idx="75">
                  <c:v>44363</c:v>
                </c:pt>
                <c:pt idx="76">
                  <c:v>44370</c:v>
                </c:pt>
                <c:pt idx="77">
                  <c:v>44377</c:v>
                </c:pt>
                <c:pt idx="78">
                  <c:v>44384</c:v>
                </c:pt>
                <c:pt idx="79">
                  <c:v>44391</c:v>
                </c:pt>
                <c:pt idx="80">
                  <c:v>44398</c:v>
                </c:pt>
                <c:pt idx="81">
                  <c:v>44405</c:v>
                </c:pt>
                <c:pt idx="82">
                  <c:v>44412</c:v>
                </c:pt>
                <c:pt idx="83">
                  <c:v>44419</c:v>
                </c:pt>
                <c:pt idx="84">
                  <c:v>44426</c:v>
                </c:pt>
                <c:pt idx="85">
                  <c:v>44433</c:v>
                </c:pt>
                <c:pt idx="86">
                  <c:v>44440</c:v>
                </c:pt>
                <c:pt idx="87">
                  <c:v>44447</c:v>
                </c:pt>
                <c:pt idx="88">
                  <c:v>44454</c:v>
                </c:pt>
                <c:pt idx="89">
                  <c:v>44461</c:v>
                </c:pt>
                <c:pt idx="90">
                  <c:v>44468</c:v>
                </c:pt>
                <c:pt idx="91">
                  <c:v>44475</c:v>
                </c:pt>
                <c:pt idx="92">
                  <c:v>44482</c:v>
                </c:pt>
                <c:pt idx="93">
                  <c:v>44489</c:v>
                </c:pt>
                <c:pt idx="94">
                  <c:v>44496</c:v>
                </c:pt>
                <c:pt idx="95">
                  <c:v>44503</c:v>
                </c:pt>
                <c:pt idx="96">
                  <c:v>44510</c:v>
                </c:pt>
                <c:pt idx="97">
                  <c:v>44517</c:v>
                </c:pt>
                <c:pt idx="98">
                  <c:v>44524</c:v>
                </c:pt>
                <c:pt idx="99">
                  <c:v>44531</c:v>
                </c:pt>
                <c:pt idx="100">
                  <c:v>44538</c:v>
                </c:pt>
                <c:pt idx="101">
                  <c:v>44545</c:v>
                </c:pt>
                <c:pt idx="102">
                  <c:v>44552</c:v>
                </c:pt>
                <c:pt idx="103">
                  <c:v>44559</c:v>
                </c:pt>
              </c:numCache>
            </c:numRef>
          </c:cat>
          <c:val>
            <c:numRef>
              <c:f>Sheet1!$E$2:$E$105</c:f>
              <c:numCache>
                <c:formatCode>0.00</c:formatCode>
                <c:ptCount val="104"/>
                <c:pt idx="0">
                  <c:v>2.3464267494861746E-2</c:v>
                </c:pt>
                <c:pt idx="1">
                  <c:v>2.6896293377365262E-2</c:v>
                </c:pt>
                <c:pt idx="2">
                  <c:v>2.3474938074670736E-2</c:v>
                </c:pt>
                <c:pt idx="3">
                  <c:v>2.377001876893561E-2</c:v>
                </c:pt>
                <c:pt idx="4">
                  <c:v>2.4821972822896395E-2</c:v>
                </c:pt>
                <c:pt idx="5">
                  <c:v>2.4708285579216015E-2</c:v>
                </c:pt>
                <c:pt idx="6">
                  <c:v>2.5156275586637404E-2</c:v>
                </c:pt>
                <c:pt idx="7">
                  <c:v>2.6989323916019145E-2</c:v>
                </c:pt>
                <c:pt idx="8">
                  <c:v>5.0324684584215233E-2</c:v>
                </c:pt>
                <c:pt idx="9">
                  <c:v>4.0568100959596252E-2</c:v>
                </c:pt>
                <c:pt idx="10">
                  <c:v>0.42274472897281379</c:v>
                </c:pt>
                <c:pt idx="11">
                  <c:v>3.5802271542164288</c:v>
                </c:pt>
                <c:pt idx="12">
                  <c:v>7.1102235685104693</c:v>
                </c:pt>
                <c:pt idx="13">
                  <c:v>9.658798273349392</c:v>
                </c:pt>
                <c:pt idx="14">
                  <c:v>10.18778040297442</c:v>
                </c:pt>
                <c:pt idx="15">
                  <c:v>10.051820017055757</c:v>
                </c:pt>
                <c:pt idx="16">
                  <c:v>9.1096641515002403</c:v>
                </c:pt>
                <c:pt idx="17">
                  <c:v>7.7371182441626525</c:v>
                </c:pt>
                <c:pt idx="18">
                  <c:v>6.7678385521742603</c:v>
                </c:pt>
                <c:pt idx="19">
                  <c:v>5.8632515109175856</c:v>
                </c:pt>
                <c:pt idx="20">
                  <c:v>4.7468252186243785</c:v>
                </c:pt>
                <c:pt idx="21">
                  <c:v>4.3456273642563925</c:v>
                </c:pt>
                <c:pt idx="22">
                  <c:v>3.7467808789803612</c:v>
                </c:pt>
                <c:pt idx="23">
                  <c:v>3.36048767128062</c:v>
                </c:pt>
                <c:pt idx="24">
                  <c:v>3.1075591013870216</c:v>
                </c:pt>
                <c:pt idx="25">
                  <c:v>3.0494041226124673</c:v>
                </c:pt>
                <c:pt idx="26">
                  <c:v>2.7598117441802223</c:v>
                </c:pt>
                <c:pt idx="27">
                  <c:v>2.9127915880763084</c:v>
                </c:pt>
                <c:pt idx="28">
                  <c:v>2.8909973603747563</c:v>
                </c:pt>
                <c:pt idx="29">
                  <c:v>2.8055839130873159</c:v>
                </c:pt>
                <c:pt idx="30">
                  <c:v>2.7254916348179998</c:v>
                </c:pt>
                <c:pt idx="31">
                  <c:v>2.6082372863555396</c:v>
                </c:pt>
                <c:pt idx="32">
                  <c:v>2.5109443125221667</c:v>
                </c:pt>
                <c:pt idx="33">
                  <c:v>2.4387933930757977</c:v>
                </c:pt>
                <c:pt idx="34">
                  <c:v>2.314604063867761</c:v>
                </c:pt>
                <c:pt idx="35">
                  <c:v>2.0369850384222654</c:v>
                </c:pt>
                <c:pt idx="36">
                  <c:v>2.1022113324546057</c:v>
                </c:pt>
                <c:pt idx="37">
                  <c:v>2.0423637851731202</c:v>
                </c:pt>
                <c:pt idx="38">
                  <c:v>1.9333438628789916</c:v>
                </c:pt>
                <c:pt idx="39">
                  <c:v>1.8919823063123902</c:v>
                </c:pt>
                <c:pt idx="40">
                  <c:v>1.8755732285658042</c:v>
                </c:pt>
                <c:pt idx="41">
                  <c:v>1.9060331594571618</c:v>
                </c:pt>
                <c:pt idx="42">
                  <c:v>1.9516372386267407</c:v>
                </c:pt>
                <c:pt idx="43">
                  <c:v>2.0084950267230388</c:v>
                </c:pt>
                <c:pt idx="44">
                  <c:v>2.04089830323628</c:v>
                </c:pt>
                <c:pt idx="45">
                  <c:v>2.3037279916844176</c:v>
                </c:pt>
                <c:pt idx="46">
                  <c:v>2.4090899449940655</c:v>
                </c:pt>
                <c:pt idx="47">
                  <c:v>2.3144144312443018</c:v>
                </c:pt>
                <c:pt idx="48">
                  <c:v>2.6822003543559969</c:v>
                </c:pt>
                <c:pt idx="49">
                  <c:v>2.8947394275783811</c:v>
                </c:pt>
                <c:pt idx="50">
                  <c:v>2.8272835494485897</c:v>
                </c:pt>
                <c:pt idx="51">
                  <c:v>1.9486622428470057</c:v>
                </c:pt>
                <c:pt idx="52">
                  <c:v>2.4121070375424569</c:v>
                </c:pt>
                <c:pt idx="53">
                  <c:v>2.7025533996248861</c:v>
                </c:pt>
                <c:pt idx="54">
                  <c:v>2.5089957371834877</c:v>
                </c:pt>
                <c:pt idx="55">
                  <c:v>2.4764931447162306</c:v>
                </c:pt>
                <c:pt idx="56">
                  <c:v>2.5653172758089959</c:v>
                </c:pt>
                <c:pt idx="57">
                  <c:v>2.321315783700272</c:v>
                </c:pt>
                <c:pt idx="58">
                  <c:v>2.4199206616126943</c:v>
                </c:pt>
                <c:pt idx="59">
                  <c:v>2.3005699093493464</c:v>
                </c:pt>
                <c:pt idx="60">
                  <c:v>1.8933109627279638</c:v>
                </c:pt>
                <c:pt idx="61">
                  <c:v>1.8322183405409396</c:v>
                </c:pt>
                <c:pt idx="62">
                  <c:v>1.7733569385407575</c:v>
                </c:pt>
                <c:pt idx="63">
                  <c:v>1.7170933536455466</c:v>
                </c:pt>
                <c:pt idx="64">
                  <c:v>1.6044205104845899</c:v>
                </c:pt>
                <c:pt idx="65">
                  <c:v>1.5758280141926588</c:v>
                </c:pt>
                <c:pt idx="66">
                  <c:v>1.6009865607311127</c:v>
                </c:pt>
                <c:pt idx="67">
                  <c:v>1.5757039304719864</c:v>
                </c:pt>
                <c:pt idx="68">
                  <c:v>1.5343571283335238</c:v>
                </c:pt>
                <c:pt idx="69">
                  <c:v>1.5207192632790432</c:v>
                </c:pt>
                <c:pt idx="70">
                  <c:v>1.4794894222643915</c:v>
                </c:pt>
                <c:pt idx="71">
                  <c:v>1.4288839707059484</c:v>
                </c:pt>
                <c:pt idx="72">
                  <c:v>1.400532407357209</c:v>
                </c:pt>
                <c:pt idx="73">
                  <c:v>1.2764633546782007</c:v>
                </c:pt>
                <c:pt idx="74">
                  <c:v>1.3233588486857593</c:v>
                </c:pt>
                <c:pt idx="75">
                  <c:v>1.2749319477595418</c:v>
                </c:pt>
                <c:pt idx="76">
                  <c:v>1.2499695528532022</c:v>
                </c:pt>
                <c:pt idx="77">
                  <c:v>1.2540854313156409</c:v>
                </c:pt>
                <c:pt idx="78">
                  <c:v>1.131118640963414</c:v>
                </c:pt>
                <c:pt idx="79">
                  <c:v>1.1555841739294153</c:v>
                </c:pt>
                <c:pt idx="80">
                  <c:v>1.1216323507826156</c:v>
                </c:pt>
                <c:pt idx="81">
                  <c:v>1.1156583853561335</c:v>
                </c:pt>
                <c:pt idx="82">
                  <c:v>1.114851171150093</c:v>
                </c:pt>
                <c:pt idx="83">
                  <c:v>1.1314625573185257</c:v>
                </c:pt>
                <c:pt idx="84">
                  <c:v>1.1527286922229467</c:v>
                </c:pt>
                <c:pt idx="85">
                  <c:v>1.1600360470591058</c:v>
                </c:pt>
                <c:pt idx="86">
                  <c:v>1.1840364924917319</c:v>
                </c:pt>
                <c:pt idx="87">
                  <c:v>1.0799216864336829</c:v>
                </c:pt>
                <c:pt idx="88">
                  <c:v>1.1527711228519206</c:v>
                </c:pt>
                <c:pt idx="89">
                  <c:v>1.0941974773810501</c:v>
                </c:pt>
                <c:pt idx="90">
                  <c:v>1.0343100626777897</c:v>
                </c:pt>
                <c:pt idx="91">
                  <c:v>1.0110966772345853</c:v>
                </c:pt>
                <c:pt idx="92">
                  <c:v>0.98255877245205814</c:v>
                </c:pt>
                <c:pt idx="93">
                  <c:v>0.99736014136272055</c:v>
                </c:pt>
                <c:pt idx="94">
                  <c:v>0.96692074697155783</c:v>
                </c:pt>
                <c:pt idx="95">
                  <c:v>0.96379149517441343</c:v>
                </c:pt>
                <c:pt idx="96">
                  <c:v>0.9823954030565244</c:v>
                </c:pt>
                <c:pt idx="97">
                  <c:v>1.0127882252838458</c:v>
                </c:pt>
                <c:pt idx="98">
                  <c:v>1.0394907342528572</c:v>
                </c:pt>
                <c:pt idx="99">
                  <c:v>0.93690840210969639</c:v>
                </c:pt>
                <c:pt idx="100">
                  <c:v>1.0494874612196434</c:v>
                </c:pt>
                <c:pt idx="101">
                  <c:v>1.0996435510520077</c:v>
                </c:pt>
                <c:pt idx="102">
                  <c:v>1.129806224740229</c:v>
                </c:pt>
                <c:pt idx="103">
                  <c:v>1.0198146721599</c:v>
                </c:pt>
              </c:numCache>
            </c:numRef>
          </c:val>
          <c:smooth val="0"/>
          <c:extLst>
            <c:ext xmlns:c16="http://schemas.microsoft.com/office/drawing/2014/chart" uri="{C3380CC4-5D6E-409C-BE32-E72D297353CC}">
              <c16:uniqueId val="{00000003-E19F-49D3-820C-9F77A547A414}"/>
            </c:ext>
          </c:extLst>
        </c:ser>
        <c:dLbls>
          <c:showLegendKey val="0"/>
          <c:showVal val="0"/>
          <c:showCatName val="0"/>
          <c:showSerName val="0"/>
          <c:showPercent val="0"/>
          <c:showBubbleSize val="0"/>
        </c:dLbls>
        <c:marker val="1"/>
        <c:smooth val="0"/>
        <c:axId val="123682176"/>
        <c:axId val="158010752"/>
      </c:lineChart>
      <c:dateAx>
        <c:axId val="123682176"/>
        <c:scaling>
          <c:orientation val="minMax"/>
        </c:scaling>
        <c:delete val="0"/>
        <c:axPos val="b"/>
        <c:numFmt formatCode="m/d/yy;@" sourceLinked="0"/>
        <c:majorTickMark val="out"/>
        <c:minorTickMark val="none"/>
        <c:tickLblPos val="nextTo"/>
        <c:txPr>
          <a:bodyPr rot="-2700000"/>
          <a:lstStyle/>
          <a:p>
            <a:pPr>
              <a:defRPr sz="1400"/>
            </a:pPr>
            <a:endParaRPr lang="en-US"/>
          </a:p>
        </c:txPr>
        <c:crossAx val="158010752"/>
        <c:crosses val="autoZero"/>
        <c:auto val="1"/>
        <c:lblOffset val="100"/>
        <c:baseTimeUnit val="days"/>
        <c:majorUnit val="1"/>
        <c:majorTimeUnit val="months"/>
      </c:dateAx>
      <c:valAx>
        <c:axId val="158010752"/>
        <c:scaling>
          <c:orientation val="minMax"/>
          <c:max val="60"/>
          <c:min val="0"/>
        </c:scaling>
        <c:delete val="0"/>
        <c:axPos val="l"/>
        <c:majorGridlines/>
        <c:title>
          <c:tx>
            <c:rich>
              <a:bodyPr rot="-5400000" vert="horz"/>
              <a:lstStyle/>
              <a:p>
                <a:pPr>
                  <a:defRPr/>
                </a:pPr>
                <a:r>
                  <a:rPr lang="en-US"/>
                  <a:t>Percent</a:t>
                </a:r>
              </a:p>
            </c:rich>
          </c:tx>
          <c:layout>
            <c:manualLayout>
              <c:xMode val="edge"/>
              <c:yMode val="edge"/>
              <c:x val="5.5328327014678722E-3"/>
              <c:y val="0.37017846727492398"/>
            </c:manualLayout>
          </c:layout>
          <c:overlay val="0"/>
        </c:title>
        <c:numFmt formatCode="#,##0" sourceLinked="0"/>
        <c:majorTickMark val="out"/>
        <c:minorTickMark val="none"/>
        <c:tickLblPos val="nextTo"/>
        <c:crossAx val="123682176"/>
        <c:crosses val="autoZero"/>
        <c:crossBetween val="between"/>
        <c:majorUnit val="10"/>
      </c:valAx>
    </c:plotArea>
    <c:legend>
      <c:legendPos val="t"/>
      <c:layout>
        <c:manualLayout>
          <c:xMode val="edge"/>
          <c:yMode val="edge"/>
          <c:x val="4.314772753959654E-3"/>
          <c:y val="1.2518454724409457E-3"/>
          <c:w val="0.99568527491755854"/>
          <c:h val="0.11308870570866142"/>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In Person, 2020</a:t>
            </a:r>
          </a:p>
        </c:rich>
      </c:tx>
      <c:layout>
        <c:manualLayout>
          <c:xMode val="edge"/>
          <c:yMode val="edge"/>
          <c:x val="0.24962890055409742"/>
          <c:y val="1.6079760863225423E-3"/>
        </c:manualLayout>
      </c:layout>
      <c:overlay val="0"/>
    </c:title>
    <c:autoTitleDeleted val="0"/>
    <c:plotArea>
      <c:layout>
        <c:manualLayout>
          <c:layoutTarget val="inner"/>
          <c:xMode val="edge"/>
          <c:yMode val="edge"/>
          <c:x val="0.16805288227860407"/>
          <c:y val="8.3776246719160105E-2"/>
          <c:w val="0.49683070866141738"/>
          <c:h val="0.74524606299212603"/>
        </c:manualLayout>
      </c:layout>
      <c:pieChart>
        <c:varyColors val="1"/>
        <c:ser>
          <c:idx val="0"/>
          <c:order val="0"/>
          <c:tx>
            <c:strRef>
              <c:f>Sheet1!$B$1</c:f>
              <c:strCache>
                <c:ptCount val="1"/>
                <c:pt idx="0">
                  <c:v>In Person</c:v>
                </c:pt>
              </c:strCache>
            </c:strRef>
          </c:tx>
          <c:spPr>
            <a:ln>
              <a:solidFill>
                <a:sysClr val="windowText" lastClr="000000"/>
              </a:solidFill>
            </a:ln>
          </c:spPr>
          <c:dPt>
            <c:idx val="0"/>
            <c:bubble3D val="0"/>
            <c:spPr>
              <a:solidFill>
                <a:srgbClr val="005EB8"/>
              </a:solidFill>
              <a:ln>
                <a:solidFill>
                  <a:sysClr val="windowText" lastClr="000000"/>
                </a:solidFill>
              </a:ln>
            </c:spPr>
            <c:extLst>
              <c:ext xmlns:c16="http://schemas.microsoft.com/office/drawing/2014/chart" uri="{C3380CC4-5D6E-409C-BE32-E72D297353CC}">
                <c16:uniqueId val="{00000001-5730-48F3-9EE4-0B4AB15E00D2}"/>
              </c:ext>
            </c:extLst>
          </c:dPt>
          <c:dPt>
            <c:idx val="1"/>
            <c:bubble3D val="0"/>
            <c:spPr>
              <a:solidFill>
                <a:srgbClr val="FFC72C"/>
              </a:solidFill>
              <a:ln>
                <a:solidFill>
                  <a:sysClr val="windowText" lastClr="000000"/>
                </a:solidFill>
              </a:ln>
            </c:spPr>
            <c:extLst>
              <c:ext xmlns:c16="http://schemas.microsoft.com/office/drawing/2014/chart" uri="{C3380CC4-5D6E-409C-BE32-E72D297353CC}">
                <c16:uniqueId val="{00000003-5730-48F3-9EE4-0B4AB15E00D2}"/>
              </c:ext>
            </c:extLst>
          </c:dPt>
          <c:dPt>
            <c:idx val="2"/>
            <c:bubble3D val="0"/>
            <c:spPr>
              <a:solidFill>
                <a:srgbClr val="671E75"/>
              </a:solidFill>
              <a:ln>
                <a:solidFill>
                  <a:srgbClr val="671E75"/>
                </a:solidFill>
              </a:ln>
            </c:spPr>
            <c:extLst>
              <c:ext xmlns:c16="http://schemas.microsoft.com/office/drawing/2014/chart" uri="{C3380CC4-5D6E-409C-BE32-E72D297353CC}">
                <c16:uniqueId val="{00000005-5730-48F3-9EE4-0B4AB15E00D2}"/>
              </c:ext>
            </c:extLst>
          </c:dPt>
          <c:dPt>
            <c:idx val="3"/>
            <c:bubble3D val="0"/>
            <c:spPr>
              <a:solidFill>
                <a:schemeClr val="tx1"/>
              </a:solidFill>
              <a:ln>
                <a:solidFill>
                  <a:sysClr val="windowText" lastClr="000000"/>
                </a:solidFill>
              </a:ln>
            </c:spPr>
            <c:extLst>
              <c:ext xmlns:c16="http://schemas.microsoft.com/office/drawing/2014/chart" uri="{C3380CC4-5D6E-409C-BE32-E72D297353CC}">
                <c16:uniqueId val="{00000007-5730-48F3-9EE4-0B4AB15E00D2}"/>
              </c:ext>
            </c:extLst>
          </c:dPt>
          <c:dPt>
            <c:idx val="4"/>
            <c:bubble3D val="0"/>
            <c:spPr>
              <a:pattFill prst="ltUpDiag">
                <a:fgClr>
                  <a:sysClr val="windowText" lastClr="000000"/>
                </a:fgClr>
                <a:bgClr>
                  <a:sysClr val="window" lastClr="FFFFFF"/>
                </a:bgClr>
              </a:pattFill>
              <a:ln>
                <a:solidFill>
                  <a:sysClr val="windowText" lastClr="000000"/>
                </a:solidFill>
              </a:ln>
            </c:spPr>
            <c:extLst>
              <c:ext xmlns:c16="http://schemas.microsoft.com/office/drawing/2014/chart" uri="{C3380CC4-5D6E-409C-BE32-E72D297353CC}">
                <c16:uniqueId val="{00000009-5730-48F3-9EE4-0B4AB15E00D2}"/>
              </c:ext>
            </c:extLst>
          </c:dPt>
          <c:dPt>
            <c:idx val="5"/>
            <c:bubble3D val="0"/>
            <c:spPr>
              <a:solidFill>
                <a:srgbClr val="FFFFCC"/>
              </a:solidFill>
              <a:ln>
                <a:solidFill>
                  <a:srgbClr val="FFC000"/>
                </a:solidFill>
              </a:ln>
            </c:spPr>
            <c:extLst>
              <c:ext xmlns:c16="http://schemas.microsoft.com/office/drawing/2014/chart" uri="{C3380CC4-5D6E-409C-BE32-E72D297353CC}">
                <c16:uniqueId val="{0000000B-5730-48F3-9EE4-0B4AB15E00D2}"/>
              </c:ext>
            </c:extLst>
          </c:dPt>
          <c:dLbls>
            <c:dLbl>
              <c:idx val="1"/>
              <c:layout>
                <c:manualLayout>
                  <c:x val="8.8575629435209427E-2"/>
                  <c:y val="-0.19258493729950432"/>
                </c:manualLayout>
              </c:layout>
              <c:spPr>
                <a:noFill/>
                <a:ln>
                  <a:noFill/>
                </a:ln>
                <a:effectLst/>
              </c:spPr>
              <c:txPr>
                <a:bodyPr/>
                <a:lstStyle/>
                <a:p>
                  <a:pPr>
                    <a:defRPr>
                      <a:solidFill>
                        <a:schemeClr val="tx1"/>
                      </a:solidFill>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730-48F3-9EE4-0B4AB15E00D2}"/>
                </c:ext>
              </c:extLst>
            </c:dLbl>
            <c:dLbl>
              <c:idx val="4"/>
              <c:layout>
                <c:manualLayout>
                  <c:x val="-0.23342287292213476"/>
                  <c:y val="3.9946146934335909E-2"/>
                </c:manualLayout>
              </c:layout>
              <c:spPr>
                <a:noFill/>
                <a:ln>
                  <a:noFill/>
                </a:ln>
                <a:effectLst/>
              </c:spPr>
              <c:txPr>
                <a:bodyPr/>
                <a:lstStyle/>
                <a:p>
                  <a:pPr>
                    <a:defRPr>
                      <a:solidFill>
                        <a:schemeClr val="tx1"/>
                      </a:solidFill>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730-48F3-9EE4-0B4AB15E00D2}"/>
                </c:ext>
              </c:extLst>
            </c:dLbl>
            <c:spPr>
              <a:noFill/>
              <a:ln>
                <a:noFill/>
              </a:ln>
              <a:effectLst/>
            </c:spPr>
            <c:txPr>
              <a:bodyPr/>
              <a:lstStyle/>
              <a:p>
                <a:pPr>
                  <a:defRPr>
                    <a:solidFill>
                      <a:schemeClr val="bg1"/>
                    </a:solidFill>
                  </a:defRPr>
                </a:pPr>
                <a:endParaRPr lang="en-US"/>
              </a:p>
            </c:txPr>
            <c:dLblPos val="inEnd"/>
            <c:showLegendKey val="0"/>
            <c:showVal val="1"/>
            <c:showCatName val="0"/>
            <c:showSerName val="0"/>
            <c:showPercent val="0"/>
            <c:showBubbleSize val="0"/>
            <c:showLeaderLines val="1"/>
            <c:extLst>
              <c:ext xmlns:c15="http://schemas.microsoft.com/office/drawing/2012/chart" uri="{CE6537A1-D6FC-4f65-9D91-7224C49458BB}"/>
            </c:extLst>
          </c:dLbls>
          <c:cat>
            <c:strRef>
              <c:f>Sheet1!$A$2:$A$6</c:f>
              <c:strCache>
                <c:ptCount val="5"/>
                <c:pt idx="0">
                  <c:v>General Practice/ 
Internal Medicine</c:v>
                </c:pt>
                <c:pt idx="1">
                  <c:v>Other</c:v>
                </c:pt>
                <c:pt idx="2">
                  <c:v>Ophthalmology</c:v>
                </c:pt>
                <c:pt idx="3">
                  <c:v>Pediatrics</c:v>
                </c:pt>
                <c:pt idx="4">
                  <c:v>Psychiatry/
Psychology</c:v>
                </c:pt>
              </c:strCache>
            </c:strRef>
          </c:cat>
          <c:val>
            <c:numRef>
              <c:f>Sheet1!$B$2:$B$6</c:f>
              <c:numCache>
                <c:formatCode>0.0</c:formatCode>
                <c:ptCount val="5"/>
                <c:pt idx="0">
                  <c:v>33</c:v>
                </c:pt>
                <c:pt idx="1">
                  <c:v>45.6</c:v>
                </c:pt>
                <c:pt idx="2">
                  <c:v>9.8000000000000007</c:v>
                </c:pt>
                <c:pt idx="3">
                  <c:v>7.9</c:v>
                </c:pt>
                <c:pt idx="4">
                  <c:v>3.7</c:v>
                </c:pt>
              </c:numCache>
            </c:numRef>
          </c:val>
          <c:extLst>
            <c:ext xmlns:c16="http://schemas.microsoft.com/office/drawing/2014/chart" uri="{C3380CC4-5D6E-409C-BE32-E72D297353CC}">
              <c16:uniqueId val="{0000000C-5730-48F3-9EE4-0B4AB15E00D2}"/>
            </c:ext>
          </c:extLst>
        </c:ser>
        <c:dLbls>
          <c:dLblPos val="inEnd"/>
          <c:showLegendKey val="0"/>
          <c:showVal val="1"/>
          <c:showCatName val="0"/>
          <c:showSerName val="0"/>
          <c:showPercent val="0"/>
          <c:showBubbleSize val="0"/>
          <c:showLeaderLines val="1"/>
        </c:dLbls>
        <c:firstSliceAng val="0"/>
      </c:pieChart>
    </c:plotArea>
    <c:plotVisOnly val="1"/>
    <c:dispBlanksAs val="gap"/>
    <c:showDLblsOverMax val="0"/>
  </c:chart>
  <c:spPr>
    <a:ln>
      <a:noFill/>
    </a:ln>
  </c:spPr>
  <c:txPr>
    <a:bodyPr/>
    <a:lstStyle/>
    <a:p>
      <a:pPr>
        <a:defRPr sz="1200">
          <a:latin typeface="Arial" panose="020B0604020202020204" pitchFamily="34" charset="0"/>
          <a:cs typeface="Arial" panose="020B0604020202020204" pitchFamily="34" charset="0"/>
        </a:defRPr>
      </a:pPr>
      <a:endParaRPr lang="en-US"/>
    </a:p>
  </c:txPr>
  <c:externalData r:id="rId2">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000"/>
            </a:pPr>
            <a:r>
              <a:rPr lang="en-US"/>
              <a:t>Telehealthcare, 2020</a:t>
            </a:r>
          </a:p>
        </c:rich>
      </c:tx>
      <c:layout>
        <c:manualLayout>
          <c:xMode val="edge"/>
          <c:yMode val="edge"/>
          <c:x val="0.42864124623310979"/>
          <c:y val="1.6079760863225423E-3"/>
        </c:manualLayout>
      </c:layout>
      <c:overlay val="0"/>
    </c:title>
    <c:autoTitleDeleted val="0"/>
    <c:plotArea>
      <c:layout>
        <c:manualLayout>
          <c:layoutTarget val="inner"/>
          <c:xMode val="edge"/>
          <c:yMode val="edge"/>
          <c:x val="0.33780596869835716"/>
          <c:y val="7.9146617089530469E-2"/>
          <c:w val="0.49991712841450375"/>
          <c:h val="0.74987569262175557"/>
        </c:manualLayout>
      </c:layout>
      <c:pieChart>
        <c:varyColors val="1"/>
        <c:ser>
          <c:idx val="0"/>
          <c:order val="0"/>
          <c:tx>
            <c:strRef>
              <c:f>Sheet1!$B$1</c:f>
              <c:strCache>
                <c:ptCount val="1"/>
                <c:pt idx="0">
                  <c:v>Telehealth</c:v>
                </c:pt>
              </c:strCache>
            </c:strRef>
          </c:tx>
          <c:spPr>
            <a:ln>
              <a:solidFill>
                <a:sysClr val="windowText" lastClr="000000"/>
              </a:solidFill>
            </a:ln>
          </c:spPr>
          <c:explosion val="1"/>
          <c:dPt>
            <c:idx val="0"/>
            <c:bubble3D val="0"/>
            <c:spPr>
              <a:solidFill>
                <a:srgbClr val="005EB8"/>
              </a:solidFill>
              <a:ln>
                <a:solidFill>
                  <a:sysClr val="windowText" lastClr="000000"/>
                </a:solidFill>
              </a:ln>
            </c:spPr>
            <c:extLst>
              <c:ext xmlns:c16="http://schemas.microsoft.com/office/drawing/2014/chart" uri="{C3380CC4-5D6E-409C-BE32-E72D297353CC}">
                <c16:uniqueId val="{00000001-443B-4BE8-8DC8-8423E6EA6855}"/>
              </c:ext>
            </c:extLst>
          </c:dPt>
          <c:dPt>
            <c:idx val="1"/>
            <c:bubble3D val="0"/>
            <c:spPr>
              <a:solidFill>
                <a:srgbClr val="FFC72C"/>
              </a:solidFill>
              <a:ln>
                <a:solidFill>
                  <a:sysClr val="windowText" lastClr="000000"/>
                </a:solidFill>
              </a:ln>
            </c:spPr>
            <c:extLst>
              <c:ext xmlns:c16="http://schemas.microsoft.com/office/drawing/2014/chart" uri="{C3380CC4-5D6E-409C-BE32-E72D297353CC}">
                <c16:uniqueId val="{00000003-443B-4BE8-8DC8-8423E6EA6855}"/>
              </c:ext>
            </c:extLst>
          </c:dPt>
          <c:dPt>
            <c:idx val="2"/>
            <c:bubble3D val="0"/>
            <c:spPr>
              <a:solidFill>
                <a:srgbClr val="671E75"/>
              </a:solidFill>
              <a:ln>
                <a:solidFill>
                  <a:srgbClr val="671E75"/>
                </a:solidFill>
              </a:ln>
            </c:spPr>
            <c:extLst>
              <c:ext xmlns:c16="http://schemas.microsoft.com/office/drawing/2014/chart" uri="{C3380CC4-5D6E-409C-BE32-E72D297353CC}">
                <c16:uniqueId val="{00000005-443B-4BE8-8DC8-8423E6EA6855}"/>
              </c:ext>
            </c:extLst>
          </c:dPt>
          <c:dPt>
            <c:idx val="3"/>
            <c:bubble3D val="0"/>
            <c:spPr>
              <a:solidFill>
                <a:schemeClr val="tx1"/>
              </a:solidFill>
              <a:ln>
                <a:solidFill>
                  <a:sysClr val="windowText" lastClr="000000"/>
                </a:solidFill>
              </a:ln>
            </c:spPr>
            <c:extLst>
              <c:ext xmlns:c16="http://schemas.microsoft.com/office/drawing/2014/chart" uri="{C3380CC4-5D6E-409C-BE32-E72D297353CC}">
                <c16:uniqueId val="{00000007-443B-4BE8-8DC8-8423E6EA6855}"/>
              </c:ext>
            </c:extLst>
          </c:dPt>
          <c:dPt>
            <c:idx val="4"/>
            <c:bubble3D val="0"/>
            <c:spPr>
              <a:pattFill prst="ltUpDiag">
                <a:fgClr>
                  <a:sysClr val="windowText" lastClr="000000"/>
                </a:fgClr>
                <a:bgClr>
                  <a:sysClr val="window" lastClr="FFFFFF"/>
                </a:bgClr>
              </a:pattFill>
              <a:ln>
                <a:solidFill>
                  <a:sysClr val="windowText" lastClr="000000"/>
                </a:solidFill>
              </a:ln>
            </c:spPr>
            <c:extLst>
              <c:ext xmlns:c16="http://schemas.microsoft.com/office/drawing/2014/chart" uri="{C3380CC4-5D6E-409C-BE32-E72D297353CC}">
                <c16:uniqueId val="{00000009-443B-4BE8-8DC8-8423E6EA6855}"/>
              </c:ext>
            </c:extLst>
          </c:dPt>
          <c:dPt>
            <c:idx val="5"/>
            <c:bubble3D val="0"/>
            <c:spPr>
              <a:solidFill>
                <a:srgbClr val="FFFFCC"/>
              </a:solidFill>
              <a:ln>
                <a:solidFill>
                  <a:srgbClr val="FFC000"/>
                </a:solidFill>
              </a:ln>
            </c:spPr>
            <c:extLst>
              <c:ext xmlns:c16="http://schemas.microsoft.com/office/drawing/2014/chart" uri="{C3380CC4-5D6E-409C-BE32-E72D297353CC}">
                <c16:uniqueId val="{0000000B-443B-4BE8-8DC8-8423E6EA6855}"/>
              </c:ext>
            </c:extLst>
          </c:dPt>
          <c:dLbls>
            <c:dLbl>
              <c:idx val="0"/>
              <c:spPr>
                <a:noFill/>
                <a:ln>
                  <a:noFill/>
                </a:ln>
                <a:effectLst/>
              </c:spPr>
              <c:txPr>
                <a:bodyPr wrap="square" lIns="38100" tIns="19050" rIns="38100" bIns="19050" anchor="ctr">
                  <a:spAutoFit/>
                </a:bodyPr>
                <a:lstStyle/>
                <a:p>
                  <a:pPr>
                    <a:defRPr sz="1200">
                      <a:solidFill>
                        <a:schemeClr val="bg1"/>
                      </a:solidFill>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1-443B-4BE8-8DC8-8423E6EA6855}"/>
                </c:ext>
              </c:extLst>
            </c:dLbl>
            <c:dLbl>
              <c:idx val="1"/>
              <c:layout>
                <c:manualLayout>
                  <c:x val="-4.9987848741129694E-2"/>
                  <c:y val="-0.1802125255176436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43B-4BE8-8DC8-8423E6EA6855}"/>
                </c:ext>
              </c:extLst>
            </c:dLbl>
            <c:dLbl>
              <c:idx val="2"/>
              <c:layout>
                <c:manualLayout>
                  <c:x val="-3.7965469160104988E-3"/>
                  <c:y val="-1.0519673216523747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43B-4BE8-8DC8-8423E6EA6855}"/>
                </c:ext>
              </c:extLst>
            </c:dLbl>
            <c:dLbl>
              <c:idx val="3"/>
              <c:spPr>
                <a:noFill/>
                <a:ln>
                  <a:noFill/>
                </a:ln>
                <a:effectLst/>
              </c:spPr>
              <c:txPr>
                <a:bodyPr wrap="square" lIns="38100" tIns="19050" rIns="38100" bIns="19050" anchor="ctr">
                  <a:spAutoFit/>
                </a:bodyPr>
                <a:lstStyle/>
                <a:p>
                  <a:pPr>
                    <a:defRPr sz="1200">
                      <a:solidFill>
                        <a:schemeClr val="bg1"/>
                      </a:solidFill>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7-443B-4BE8-8DC8-8423E6EA6855}"/>
                </c:ext>
              </c:extLst>
            </c:dLbl>
            <c:dLbl>
              <c:idx val="4"/>
              <c:layout>
                <c:manualLayout>
                  <c:x val="-2.9893236001749802E-2"/>
                  <c:y val="8.2006514388404117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43B-4BE8-8DC8-8423E6EA6855}"/>
                </c:ext>
              </c:extLst>
            </c:dLbl>
            <c:spPr>
              <a:noFill/>
              <a:ln>
                <a:noFill/>
              </a:ln>
              <a:effectLst/>
            </c:spPr>
            <c:txPr>
              <a:bodyPr wrap="square" lIns="38100" tIns="19050" rIns="38100" bIns="19050" anchor="ctr">
                <a:spAutoFit/>
              </a:bodyPr>
              <a:lstStyle/>
              <a:p>
                <a:pPr>
                  <a:defRPr sz="1200"/>
                </a:pPr>
                <a:endParaRPr lang="en-US"/>
              </a:p>
            </c:txPr>
            <c:dLblPos val="inEnd"/>
            <c:showLegendKey val="0"/>
            <c:showVal val="1"/>
            <c:showCatName val="0"/>
            <c:showSerName val="0"/>
            <c:showPercent val="0"/>
            <c:showBubbleSize val="0"/>
            <c:showLeaderLines val="1"/>
            <c:extLst>
              <c:ext xmlns:c15="http://schemas.microsoft.com/office/drawing/2012/chart" uri="{CE6537A1-D6FC-4f65-9D91-7224C49458BB}"/>
            </c:extLst>
          </c:dLbls>
          <c:cat>
            <c:strRef>
              <c:f>Sheet1!$A$2:$A$6</c:f>
              <c:strCache>
                <c:ptCount val="5"/>
                <c:pt idx="0">
                  <c:v>General Practice/ 
Internal Medicine</c:v>
                </c:pt>
                <c:pt idx="1">
                  <c:v>Other</c:v>
                </c:pt>
                <c:pt idx="2">
                  <c:v>Ophthalmology</c:v>
                </c:pt>
                <c:pt idx="3">
                  <c:v>Pediatrics</c:v>
                </c:pt>
                <c:pt idx="4">
                  <c:v>Psychiatry/
Psychology</c:v>
                </c:pt>
              </c:strCache>
            </c:strRef>
          </c:cat>
          <c:val>
            <c:numRef>
              <c:f>Sheet1!$B$2:$B$6</c:f>
              <c:numCache>
                <c:formatCode>General</c:formatCode>
                <c:ptCount val="5"/>
                <c:pt idx="0">
                  <c:v>37.200000000000003</c:v>
                </c:pt>
                <c:pt idx="1">
                  <c:v>21.3</c:v>
                </c:pt>
                <c:pt idx="2">
                  <c:v>0.2</c:v>
                </c:pt>
                <c:pt idx="3">
                  <c:v>5.0999999999999996</c:v>
                </c:pt>
                <c:pt idx="4">
                  <c:v>36.200000000000003</c:v>
                </c:pt>
              </c:numCache>
            </c:numRef>
          </c:val>
          <c:extLst>
            <c:ext xmlns:c16="http://schemas.microsoft.com/office/drawing/2014/chart" uri="{C3380CC4-5D6E-409C-BE32-E72D297353CC}">
              <c16:uniqueId val="{0000000C-443B-4BE8-8DC8-8423E6EA6855}"/>
            </c:ext>
          </c:extLst>
        </c:ser>
        <c:dLbls>
          <c:dLblPos val="inEnd"/>
          <c:showLegendKey val="0"/>
          <c:showVal val="1"/>
          <c:showCatName val="0"/>
          <c:showSerName val="0"/>
          <c:showPercent val="0"/>
          <c:showBubbleSize val="0"/>
          <c:showLeaderLines val="1"/>
        </c:dLbls>
        <c:firstSliceAng val="0"/>
      </c:pieChart>
    </c:plotArea>
    <c:plotVisOnly val="1"/>
    <c:dispBlanksAs val="gap"/>
    <c:showDLblsOverMax val="0"/>
  </c:chart>
  <c:spPr>
    <a:ln>
      <a:noFill/>
    </a:ln>
  </c:spPr>
  <c:txPr>
    <a:bodyPr/>
    <a:lstStyle/>
    <a:p>
      <a:pPr>
        <a:defRPr sz="1000">
          <a:latin typeface="Arial" panose="020B0604020202020204" pitchFamily="34" charset="0"/>
          <a:cs typeface="Arial" panose="020B0604020202020204" pitchFamily="34" charset="0"/>
        </a:defRPr>
      </a:pPr>
      <a:endParaRPr lang="en-US"/>
    </a:p>
  </c:txPr>
  <c:externalData r:id="rId2">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000"/>
            </a:pPr>
            <a:r>
              <a:rPr lang="en-US"/>
              <a:t>In Person, 2021</a:t>
            </a:r>
          </a:p>
        </c:rich>
      </c:tx>
      <c:layout>
        <c:manualLayout>
          <c:xMode val="edge"/>
          <c:yMode val="edge"/>
          <c:x val="0.26197457956644316"/>
          <c:y val="1.2076765711188899E-2"/>
        </c:manualLayout>
      </c:layout>
      <c:overlay val="0"/>
    </c:title>
    <c:autoTitleDeleted val="0"/>
    <c:plotArea>
      <c:layout>
        <c:manualLayout>
          <c:layoutTarget val="inner"/>
          <c:xMode val="edge"/>
          <c:yMode val="edge"/>
          <c:x val="0.14976815398075241"/>
          <c:y val="0.11013702276951746"/>
          <c:w val="0.51497326723048509"/>
          <c:h val="0.67156908264309589"/>
        </c:manualLayout>
      </c:layout>
      <c:pieChart>
        <c:varyColors val="1"/>
        <c:ser>
          <c:idx val="0"/>
          <c:order val="0"/>
          <c:tx>
            <c:strRef>
              <c:f>Sheet1!$B$1</c:f>
              <c:strCache>
                <c:ptCount val="1"/>
                <c:pt idx="0">
                  <c:v>In Person</c:v>
                </c:pt>
              </c:strCache>
            </c:strRef>
          </c:tx>
          <c:spPr>
            <a:ln>
              <a:solidFill>
                <a:sysClr val="windowText" lastClr="000000"/>
              </a:solidFill>
            </a:ln>
          </c:spPr>
          <c:explosion val="1"/>
          <c:dPt>
            <c:idx val="0"/>
            <c:bubble3D val="0"/>
            <c:spPr>
              <a:solidFill>
                <a:srgbClr val="005EB8"/>
              </a:solidFill>
              <a:ln>
                <a:solidFill>
                  <a:sysClr val="windowText" lastClr="000000"/>
                </a:solidFill>
              </a:ln>
            </c:spPr>
            <c:extLst>
              <c:ext xmlns:c16="http://schemas.microsoft.com/office/drawing/2014/chart" uri="{C3380CC4-5D6E-409C-BE32-E72D297353CC}">
                <c16:uniqueId val="{00000001-888C-4519-B207-689DFEB2A170}"/>
              </c:ext>
            </c:extLst>
          </c:dPt>
          <c:dPt>
            <c:idx val="1"/>
            <c:bubble3D val="0"/>
            <c:spPr>
              <a:solidFill>
                <a:srgbClr val="FFC72C"/>
              </a:solidFill>
              <a:ln>
                <a:solidFill>
                  <a:sysClr val="windowText" lastClr="000000"/>
                </a:solidFill>
              </a:ln>
            </c:spPr>
            <c:extLst>
              <c:ext xmlns:c16="http://schemas.microsoft.com/office/drawing/2014/chart" uri="{C3380CC4-5D6E-409C-BE32-E72D297353CC}">
                <c16:uniqueId val="{00000003-888C-4519-B207-689DFEB2A170}"/>
              </c:ext>
            </c:extLst>
          </c:dPt>
          <c:dPt>
            <c:idx val="2"/>
            <c:bubble3D val="0"/>
            <c:spPr>
              <a:solidFill>
                <a:srgbClr val="671E75"/>
              </a:solidFill>
              <a:ln>
                <a:solidFill>
                  <a:srgbClr val="671E75"/>
                </a:solidFill>
              </a:ln>
            </c:spPr>
            <c:extLst>
              <c:ext xmlns:c16="http://schemas.microsoft.com/office/drawing/2014/chart" uri="{C3380CC4-5D6E-409C-BE32-E72D297353CC}">
                <c16:uniqueId val="{00000005-888C-4519-B207-689DFEB2A170}"/>
              </c:ext>
            </c:extLst>
          </c:dPt>
          <c:dPt>
            <c:idx val="3"/>
            <c:bubble3D val="0"/>
            <c:spPr>
              <a:solidFill>
                <a:schemeClr val="tx1"/>
              </a:solidFill>
              <a:ln>
                <a:solidFill>
                  <a:sysClr val="windowText" lastClr="000000"/>
                </a:solidFill>
              </a:ln>
            </c:spPr>
            <c:extLst>
              <c:ext xmlns:c16="http://schemas.microsoft.com/office/drawing/2014/chart" uri="{C3380CC4-5D6E-409C-BE32-E72D297353CC}">
                <c16:uniqueId val="{00000007-888C-4519-B207-689DFEB2A170}"/>
              </c:ext>
            </c:extLst>
          </c:dPt>
          <c:dPt>
            <c:idx val="4"/>
            <c:bubble3D val="0"/>
            <c:spPr>
              <a:pattFill prst="ltUpDiag">
                <a:fgClr>
                  <a:sysClr val="windowText" lastClr="000000"/>
                </a:fgClr>
                <a:bgClr>
                  <a:sysClr val="window" lastClr="FFFFFF"/>
                </a:bgClr>
              </a:pattFill>
              <a:ln>
                <a:solidFill>
                  <a:sysClr val="windowText" lastClr="000000"/>
                </a:solidFill>
              </a:ln>
            </c:spPr>
            <c:extLst>
              <c:ext xmlns:c16="http://schemas.microsoft.com/office/drawing/2014/chart" uri="{C3380CC4-5D6E-409C-BE32-E72D297353CC}">
                <c16:uniqueId val="{00000009-888C-4519-B207-689DFEB2A170}"/>
              </c:ext>
            </c:extLst>
          </c:dPt>
          <c:dPt>
            <c:idx val="5"/>
            <c:bubble3D val="0"/>
            <c:spPr>
              <a:solidFill>
                <a:srgbClr val="FFFFCC"/>
              </a:solidFill>
              <a:ln>
                <a:solidFill>
                  <a:srgbClr val="FFC000"/>
                </a:solidFill>
              </a:ln>
            </c:spPr>
            <c:extLst>
              <c:ext xmlns:c16="http://schemas.microsoft.com/office/drawing/2014/chart" uri="{C3380CC4-5D6E-409C-BE32-E72D297353CC}">
                <c16:uniqueId val="{0000000B-888C-4519-B207-689DFEB2A170}"/>
              </c:ext>
            </c:extLst>
          </c:dPt>
          <c:dLbls>
            <c:dLbl>
              <c:idx val="1"/>
              <c:layout>
                <c:manualLayout>
                  <c:x val="6.9249781277340328E-2"/>
                  <c:y val="-0.13904443771857961"/>
                </c:manualLayout>
              </c:layout>
              <c:spPr>
                <a:noFill/>
                <a:ln>
                  <a:noFill/>
                </a:ln>
                <a:effectLst/>
              </c:spPr>
              <c:txPr>
                <a:bodyPr wrap="square" lIns="38100" tIns="19050" rIns="38100" bIns="19050" anchor="ctr">
                  <a:spAutoFit/>
                </a:bodyPr>
                <a:lstStyle/>
                <a:p>
                  <a:pPr>
                    <a:defRPr sz="1200">
                      <a:solidFill>
                        <a:sysClr val="windowText" lastClr="000000"/>
                      </a:solidFill>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88C-4519-B207-689DFEB2A170}"/>
                </c:ext>
              </c:extLst>
            </c:dLbl>
            <c:dLbl>
              <c:idx val="4"/>
              <c:layout>
                <c:manualLayout>
                  <c:x val="-0.23342287292213476"/>
                  <c:y val="3.9946146934335909E-2"/>
                </c:manualLayout>
              </c:layout>
              <c:spPr>
                <a:noFill/>
                <a:ln>
                  <a:noFill/>
                </a:ln>
                <a:effectLst/>
              </c:spPr>
              <c:txPr>
                <a:bodyPr wrap="square" lIns="38100" tIns="19050" rIns="38100" bIns="19050" anchor="ctr">
                  <a:spAutoFit/>
                </a:bodyPr>
                <a:lstStyle/>
                <a:p>
                  <a:pPr>
                    <a:defRPr sz="1200">
                      <a:solidFill>
                        <a:sysClr val="windowText" lastClr="000000"/>
                      </a:solidFill>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88C-4519-B207-689DFEB2A170}"/>
                </c:ext>
              </c:extLst>
            </c:dLbl>
            <c:spPr>
              <a:noFill/>
              <a:ln>
                <a:noFill/>
              </a:ln>
              <a:effectLst/>
            </c:spPr>
            <c:txPr>
              <a:bodyPr wrap="square" lIns="38100" tIns="19050" rIns="38100" bIns="19050" anchor="ctr">
                <a:spAutoFit/>
              </a:bodyPr>
              <a:lstStyle/>
              <a:p>
                <a:pPr>
                  <a:defRPr sz="1200">
                    <a:solidFill>
                      <a:schemeClr val="bg1"/>
                    </a:solidFill>
                  </a:defRPr>
                </a:pPr>
                <a:endParaRPr lang="en-US"/>
              </a:p>
            </c:txPr>
            <c:dLblPos val="inEnd"/>
            <c:showLegendKey val="0"/>
            <c:showVal val="1"/>
            <c:showCatName val="0"/>
            <c:showSerName val="0"/>
            <c:showPercent val="0"/>
            <c:showBubbleSize val="0"/>
            <c:showLeaderLines val="1"/>
            <c:extLst>
              <c:ext xmlns:c15="http://schemas.microsoft.com/office/drawing/2012/chart" uri="{CE6537A1-D6FC-4f65-9D91-7224C49458BB}"/>
            </c:extLst>
          </c:dLbls>
          <c:cat>
            <c:strRef>
              <c:f>Sheet1!$A$2:$A$6</c:f>
              <c:strCache>
                <c:ptCount val="5"/>
                <c:pt idx="0">
                  <c:v>General Practice/ 
Internal Medicine</c:v>
                </c:pt>
                <c:pt idx="1">
                  <c:v>Other</c:v>
                </c:pt>
                <c:pt idx="2">
                  <c:v>Ophthalmology</c:v>
                </c:pt>
                <c:pt idx="3">
                  <c:v>Pediatrics</c:v>
                </c:pt>
                <c:pt idx="4">
                  <c:v>Psychiatry/
Psychology</c:v>
                </c:pt>
              </c:strCache>
            </c:strRef>
          </c:cat>
          <c:val>
            <c:numRef>
              <c:f>Sheet1!$B$2:$B$6</c:f>
              <c:numCache>
                <c:formatCode>General</c:formatCode>
                <c:ptCount val="5"/>
                <c:pt idx="0">
                  <c:v>32.299999999999997</c:v>
                </c:pt>
                <c:pt idx="1">
                  <c:v>45.5</c:v>
                </c:pt>
                <c:pt idx="2">
                  <c:v>9.3000000000000007</c:v>
                </c:pt>
                <c:pt idx="3">
                  <c:v>8.1999999999999993</c:v>
                </c:pt>
                <c:pt idx="4">
                  <c:v>4.7</c:v>
                </c:pt>
              </c:numCache>
            </c:numRef>
          </c:val>
          <c:extLst>
            <c:ext xmlns:c16="http://schemas.microsoft.com/office/drawing/2014/chart" uri="{C3380CC4-5D6E-409C-BE32-E72D297353CC}">
              <c16:uniqueId val="{0000000C-888C-4519-B207-689DFEB2A170}"/>
            </c:ext>
          </c:extLst>
        </c:ser>
        <c:dLbls>
          <c:dLblPos val="inEnd"/>
          <c:showLegendKey val="0"/>
          <c:showVal val="1"/>
          <c:showCatName val="0"/>
          <c:showSerName val="0"/>
          <c:showPercent val="0"/>
          <c:showBubbleSize val="0"/>
          <c:showLeaderLines val="1"/>
        </c:dLbls>
        <c:firstSliceAng val="0"/>
      </c:pieChart>
    </c:plotArea>
    <c:legend>
      <c:legendPos val="b"/>
      <c:layout>
        <c:manualLayout>
          <c:xMode val="edge"/>
          <c:yMode val="edge"/>
          <c:x val="0"/>
          <c:y val="0.73238987018514567"/>
          <c:w val="1"/>
          <c:h val="0.24133385353857795"/>
        </c:manualLayout>
      </c:layout>
      <c:overlay val="0"/>
    </c:legend>
    <c:plotVisOnly val="1"/>
    <c:dispBlanksAs val="gap"/>
    <c:showDLblsOverMax val="0"/>
  </c:chart>
  <c:spPr>
    <a:ln>
      <a:noFill/>
    </a:ln>
  </c:spPr>
  <c:txPr>
    <a:bodyPr/>
    <a:lstStyle/>
    <a:p>
      <a:pPr>
        <a:defRPr sz="1000">
          <a:latin typeface="Arial" panose="020B0604020202020204" pitchFamily="34" charset="0"/>
          <a:cs typeface="Arial" panose="020B0604020202020204" pitchFamily="34" charset="0"/>
        </a:defRPr>
      </a:pPr>
      <a:endParaRPr lang="en-US"/>
    </a:p>
  </c:txPr>
  <c:externalData r:id="rId2">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000"/>
            </a:pPr>
            <a:r>
              <a:rPr lang="en-US"/>
              <a:t>Telehealthcare, 2021</a:t>
            </a:r>
          </a:p>
        </c:rich>
      </c:tx>
      <c:layout>
        <c:manualLayout>
          <c:xMode val="edge"/>
          <c:yMode val="edge"/>
          <c:x val="0.36382643141829496"/>
          <c:y val="2.4152370446447816E-2"/>
        </c:manualLayout>
      </c:layout>
      <c:overlay val="0"/>
    </c:title>
    <c:autoTitleDeleted val="0"/>
    <c:plotArea>
      <c:layout>
        <c:manualLayout>
          <c:layoutTarget val="inner"/>
          <c:xMode val="edge"/>
          <c:yMode val="edge"/>
          <c:x val="0.27636118401866433"/>
          <c:y val="0.11014524452559372"/>
          <c:w val="0.50561461067366575"/>
          <c:h val="0.65949731826999891"/>
        </c:manualLayout>
      </c:layout>
      <c:pieChart>
        <c:varyColors val="1"/>
        <c:ser>
          <c:idx val="0"/>
          <c:order val="0"/>
          <c:tx>
            <c:strRef>
              <c:f>Sheet1!$B$1</c:f>
              <c:strCache>
                <c:ptCount val="1"/>
                <c:pt idx="0">
                  <c:v>Telehealth</c:v>
                </c:pt>
              </c:strCache>
            </c:strRef>
          </c:tx>
          <c:spPr>
            <a:ln>
              <a:solidFill>
                <a:sysClr val="windowText" lastClr="000000"/>
              </a:solidFill>
            </a:ln>
          </c:spPr>
          <c:explosion val="1"/>
          <c:dPt>
            <c:idx val="0"/>
            <c:bubble3D val="0"/>
            <c:spPr>
              <a:solidFill>
                <a:srgbClr val="005EB8"/>
              </a:solidFill>
              <a:ln>
                <a:solidFill>
                  <a:sysClr val="windowText" lastClr="000000"/>
                </a:solidFill>
              </a:ln>
            </c:spPr>
            <c:extLst>
              <c:ext xmlns:c16="http://schemas.microsoft.com/office/drawing/2014/chart" uri="{C3380CC4-5D6E-409C-BE32-E72D297353CC}">
                <c16:uniqueId val="{00000001-FF80-48B0-B538-BB4131EF6C35}"/>
              </c:ext>
            </c:extLst>
          </c:dPt>
          <c:dPt>
            <c:idx val="1"/>
            <c:bubble3D val="0"/>
            <c:spPr>
              <a:solidFill>
                <a:srgbClr val="FFC72C"/>
              </a:solidFill>
              <a:ln>
                <a:solidFill>
                  <a:sysClr val="windowText" lastClr="000000"/>
                </a:solidFill>
              </a:ln>
            </c:spPr>
            <c:extLst>
              <c:ext xmlns:c16="http://schemas.microsoft.com/office/drawing/2014/chart" uri="{C3380CC4-5D6E-409C-BE32-E72D297353CC}">
                <c16:uniqueId val="{00000003-FF80-48B0-B538-BB4131EF6C35}"/>
              </c:ext>
            </c:extLst>
          </c:dPt>
          <c:dPt>
            <c:idx val="2"/>
            <c:bubble3D val="0"/>
            <c:spPr>
              <a:solidFill>
                <a:srgbClr val="671E75"/>
              </a:solidFill>
              <a:ln>
                <a:solidFill>
                  <a:srgbClr val="671E75"/>
                </a:solidFill>
              </a:ln>
            </c:spPr>
            <c:extLst>
              <c:ext xmlns:c16="http://schemas.microsoft.com/office/drawing/2014/chart" uri="{C3380CC4-5D6E-409C-BE32-E72D297353CC}">
                <c16:uniqueId val="{00000005-FF80-48B0-B538-BB4131EF6C35}"/>
              </c:ext>
            </c:extLst>
          </c:dPt>
          <c:dPt>
            <c:idx val="3"/>
            <c:bubble3D val="0"/>
            <c:spPr>
              <a:solidFill>
                <a:schemeClr val="tx1"/>
              </a:solidFill>
              <a:ln>
                <a:solidFill>
                  <a:sysClr val="windowText" lastClr="000000"/>
                </a:solidFill>
              </a:ln>
            </c:spPr>
            <c:extLst>
              <c:ext xmlns:c16="http://schemas.microsoft.com/office/drawing/2014/chart" uri="{C3380CC4-5D6E-409C-BE32-E72D297353CC}">
                <c16:uniqueId val="{00000007-FF80-48B0-B538-BB4131EF6C35}"/>
              </c:ext>
            </c:extLst>
          </c:dPt>
          <c:dPt>
            <c:idx val="4"/>
            <c:bubble3D val="0"/>
            <c:spPr>
              <a:pattFill prst="ltUpDiag">
                <a:fgClr>
                  <a:sysClr val="windowText" lastClr="000000"/>
                </a:fgClr>
                <a:bgClr>
                  <a:sysClr val="window" lastClr="FFFFFF"/>
                </a:bgClr>
              </a:pattFill>
              <a:ln>
                <a:solidFill>
                  <a:sysClr val="windowText" lastClr="000000"/>
                </a:solidFill>
              </a:ln>
            </c:spPr>
            <c:extLst>
              <c:ext xmlns:c16="http://schemas.microsoft.com/office/drawing/2014/chart" uri="{C3380CC4-5D6E-409C-BE32-E72D297353CC}">
                <c16:uniqueId val="{00000009-FF80-48B0-B538-BB4131EF6C35}"/>
              </c:ext>
            </c:extLst>
          </c:dPt>
          <c:dPt>
            <c:idx val="5"/>
            <c:bubble3D val="0"/>
            <c:spPr>
              <a:solidFill>
                <a:srgbClr val="FFFFCC"/>
              </a:solidFill>
              <a:ln>
                <a:solidFill>
                  <a:srgbClr val="FFC000"/>
                </a:solidFill>
              </a:ln>
            </c:spPr>
            <c:extLst>
              <c:ext xmlns:c16="http://schemas.microsoft.com/office/drawing/2014/chart" uri="{C3380CC4-5D6E-409C-BE32-E72D297353CC}">
                <c16:uniqueId val="{0000000B-FF80-48B0-B538-BB4131EF6C35}"/>
              </c:ext>
            </c:extLst>
          </c:dPt>
          <c:dLbls>
            <c:dLbl>
              <c:idx val="0"/>
              <c:spPr>
                <a:noFill/>
                <a:ln>
                  <a:noFill/>
                </a:ln>
                <a:effectLst/>
              </c:spPr>
              <c:txPr>
                <a:bodyPr wrap="square" lIns="38100" tIns="19050" rIns="38100" bIns="19050" anchor="ctr">
                  <a:spAutoFit/>
                </a:bodyPr>
                <a:lstStyle/>
                <a:p>
                  <a:pPr>
                    <a:defRPr sz="1200">
                      <a:solidFill>
                        <a:schemeClr val="bg1"/>
                      </a:solidFill>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1-FF80-48B0-B538-BB4131EF6C35}"/>
                </c:ext>
              </c:extLst>
            </c:dLbl>
            <c:dLbl>
              <c:idx val="1"/>
              <c:layout>
                <c:manualLayout>
                  <c:x val="-8.3540390784485274E-2"/>
                  <c:y val="-0.12516324952134605"/>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F80-48B0-B538-BB4131EF6C35}"/>
                </c:ext>
              </c:extLst>
            </c:dLbl>
            <c:dLbl>
              <c:idx val="2"/>
              <c:layout>
                <c:manualLayout>
                  <c:x val="0.27484932439000692"/>
                  <c:y val="-4.9145396680487403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F80-48B0-B538-BB4131EF6C35}"/>
                </c:ext>
              </c:extLst>
            </c:dLbl>
            <c:dLbl>
              <c:idx val="3"/>
              <c:layout>
                <c:manualLayout>
                  <c:x val="-0.16216000777680573"/>
                  <c:y val="-7.6427720085713927E-2"/>
                </c:manualLayout>
              </c:layout>
              <c:spPr>
                <a:noFill/>
                <a:ln>
                  <a:noFill/>
                </a:ln>
                <a:effectLst/>
              </c:spPr>
              <c:txPr>
                <a:bodyPr wrap="square" lIns="38100" tIns="19050" rIns="38100" bIns="19050" anchor="ctr">
                  <a:spAutoFit/>
                </a:bodyPr>
                <a:lstStyle/>
                <a:p>
                  <a:pPr>
                    <a:defRPr sz="1200">
                      <a:solidFill>
                        <a:schemeClr val="tx1"/>
                      </a:solidFill>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F80-48B0-B538-BB4131EF6C35}"/>
                </c:ext>
              </c:extLst>
            </c:dLbl>
            <c:dLbl>
              <c:idx val="4"/>
              <c:layout>
                <c:manualLayout>
                  <c:x val="-1.1672613188976378E-2"/>
                  <c:y val="2.5700208082097779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F80-48B0-B538-BB4131EF6C35}"/>
                </c:ext>
              </c:extLst>
            </c:dLbl>
            <c:spPr>
              <a:noFill/>
              <a:ln>
                <a:noFill/>
              </a:ln>
              <a:effectLst/>
            </c:spPr>
            <c:txPr>
              <a:bodyPr wrap="square" lIns="38100" tIns="19050" rIns="38100" bIns="19050" anchor="ctr">
                <a:spAutoFit/>
              </a:bodyPr>
              <a:lstStyle/>
              <a:p>
                <a:pPr>
                  <a:defRPr sz="1200"/>
                </a:pPr>
                <a:endParaRPr lang="en-US"/>
              </a:p>
            </c:txPr>
            <c:dLblPos val="inEnd"/>
            <c:showLegendKey val="0"/>
            <c:showVal val="1"/>
            <c:showCatName val="0"/>
            <c:showSerName val="0"/>
            <c:showPercent val="0"/>
            <c:showBubbleSize val="0"/>
            <c:showLeaderLines val="1"/>
            <c:extLst>
              <c:ext xmlns:c15="http://schemas.microsoft.com/office/drawing/2012/chart" uri="{CE6537A1-D6FC-4f65-9D91-7224C49458BB}"/>
            </c:extLst>
          </c:dLbls>
          <c:cat>
            <c:strRef>
              <c:f>Sheet1!$A$2:$A$6</c:f>
              <c:strCache>
                <c:ptCount val="5"/>
                <c:pt idx="0">
                  <c:v>General Practice/ 
Internal Medicine</c:v>
                </c:pt>
                <c:pt idx="1">
                  <c:v>Other</c:v>
                </c:pt>
                <c:pt idx="2">
                  <c:v>Ophthalmology</c:v>
                </c:pt>
                <c:pt idx="3">
                  <c:v>Pediatrics</c:v>
                </c:pt>
                <c:pt idx="4">
                  <c:v>Psychiatry/
Psychology</c:v>
                </c:pt>
              </c:strCache>
            </c:strRef>
          </c:cat>
          <c:val>
            <c:numRef>
              <c:f>Sheet1!$B$2:$B$6</c:f>
              <c:numCache>
                <c:formatCode>General</c:formatCode>
                <c:ptCount val="5"/>
                <c:pt idx="0">
                  <c:v>31.4</c:v>
                </c:pt>
                <c:pt idx="1">
                  <c:v>19.3</c:v>
                </c:pt>
                <c:pt idx="2">
                  <c:v>0.2</c:v>
                </c:pt>
                <c:pt idx="3">
                  <c:v>2.9</c:v>
                </c:pt>
                <c:pt idx="4">
                  <c:v>46.2</c:v>
                </c:pt>
              </c:numCache>
            </c:numRef>
          </c:val>
          <c:extLst>
            <c:ext xmlns:c16="http://schemas.microsoft.com/office/drawing/2014/chart" uri="{C3380CC4-5D6E-409C-BE32-E72D297353CC}">
              <c16:uniqueId val="{0000000C-FF80-48B0-B538-BB4131EF6C35}"/>
            </c:ext>
          </c:extLst>
        </c:ser>
        <c:dLbls>
          <c:dLblPos val="inEnd"/>
          <c:showLegendKey val="0"/>
          <c:showVal val="1"/>
          <c:showCatName val="0"/>
          <c:showSerName val="0"/>
          <c:showPercent val="0"/>
          <c:showBubbleSize val="0"/>
          <c:showLeaderLines val="1"/>
        </c:dLbls>
        <c:firstSliceAng val="0"/>
      </c:pieChart>
    </c:plotArea>
    <c:legend>
      <c:legendPos val="b"/>
      <c:layout>
        <c:manualLayout>
          <c:xMode val="edge"/>
          <c:yMode val="edge"/>
          <c:x val="0"/>
          <c:y val="0.73238987018514567"/>
          <c:w val="1"/>
          <c:h val="0.24133385353857795"/>
        </c:manualLayout>
      </c:layout>
      <c:overlay val="0"/>
    </c:legend>
    <c:plotVisOnly val="1"/>
    <c:dispBlanksAs val="gap"/>
    <c:showDLblsOverMax val="0"/>
  </c:chart>
  <c:spPr>
    <a:ln>
      <a:noFill/>
    </a:ln>
  </c:spPr>
  <c:txPr>
    <a:bodyPr/>
    <a:lstStyle/>
    <a:p>
      <a:pPr>
        <a:defRPr sz="1000">
          <a:latin typeface="Arial" panose="020B0604020202020204" pitchFamily="34" charset="0"/>
          <a:cs typeface="Arial" panose="020B0604020202020204" pitchFamily="34" charset="0"/>
        </a:defRPr>
      </a:pPr>
      <a:endParaRPr lang="en-US"/>
    </a:p>
  </c:txPr>
  <c:externalData r:id="rId2">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865825799552833"/>
          <c:y val="3.1032917760279964E-2"/>
          <c:w val="0.88588983668708077"/>
          <c:h val="0.62186853773960071"/>
        </c:manualLayout>
      </c:layout>
      <c:barChart>
        <c:barDir val="col"/>
        <c:grouping val="clustered"/>
        <c:varyColors val="0"/>
        <c:ser>
          <c:idx val="0"/>
          <c:order val="0"/>
          <c:tx>
            <c:strRef>
              <c:f>Sheet1!$B$1</c:f>
              <c:strCache>
                <c:ptCount val="1"/>
                <c:pt idx="0">
                  <c:v>2021</c:v>
                </c:pt>
              </c:strCache>
            </c:strRef>
          </c:tx>
          <c:spPr>
            <a:solidFill>
              <a:srgbClr val="005EB8"/>
            </a:solidFill>
          </c:spPr>
          <c:invertIfNegative val="0"/>
          <c:dPt>
            <c:idx val="2"/>
            <c:invertIfNegative val="0"/>
            <c:bubble3D val="0"/>
            <c:extLst>
              <c:ext xmlns:c16="http://schemas.microsoft.com/office/drawing/2014/chart" uri="{C3380CC4-5D6E-409C-BE32-E72D297353CC}">
                <c16:uniqueId val="{00000000-D5A6-4185-8A63-FDF3D40DAAFB}"/>
              </c:ext>
            </c:extLst>
          </c:dPt>
          <c:dPt>
            <c:idx val="8"/>
            <c:invertIfNegative val="0"/>
            <c:bubble3D val="0"/>
            <c:extLst>
              <c:ext xmlns:c16="http://schemas.microsoft.com/office/drawing/2014/chart" uri="{C3380CC4-5D6E-409C-BE32-E72D297353CC}">
                <c16:uniqueId val="{00000001-D5A6-4185-8A63-FDF3D40DAAFB}"/>
              </c:ext>
            </c:extLst>
          </c:dPt>
          <c:dPt>
            <c:idx val="9"/>
            <c:invertIfNegative val="0"/>
            <c:bubble3D val="0"/>
            <c:extLst>
              <c:ext xmlns:c16="http://schemas.microsoft.com/office/drawing/2014/chart" uri="{C3380CC4-5D6E-409C-BE32-E72D297353CC}">
                <c16:uniqueId val="{00000002-D5A6-4185-8A63-FDF3D40DAAFB}"/>
              </c:ext>
            </c:extLst>
          </c:dPt>
          <c:dPt>
            <c:idx val="10"/>
            <c:invertIfNegative val="0"/>
            <c:bubble3D val="0"/>
            <c:extLst>
              <c:ext xmlns:c16="http://schemas.microsoft.com/office/drawing/2014/chart" uri="{C3380CC4-5D6E-409C-BE32-E72D297353CC}">
                <c16:uniqueId val="{00000003-D5A6-4185-8A63-FDF3D40DAAFB}"/>
              </c:ext>
            </c:extLst>
          </c:dPt>
          <c:dPt>
            <c:idx val="12"/>
            <c:invertIfNegative val="0"/>
            <c:bubble3D val="0"/>
            <c:extLst>
              <c:ext xmlns:c16="http://schemas.microsoft.com/office/drawing/2014/chart" uri="{C3380CC4-5D6E-409C-BE32-E72D297353CC}">
                <c16:uniqueId val="{00000004-D5A6-4185-8A63-FDF3D40DAAFB}"/>
              </c:ext>
            </c:extLst>
          </c:dPt>
          <c:dPt>
            <c:idx val="13"/>
            <c:invertIfNegative val="0"/>
            <c:bubble3D val="0"/>
            <c:extLst>
              <c:ext xmlns:c16="http://schemas.microsoft.com/office/drawing/2014/chart" uri="{C3380CC4-5D6E-409C-BE32-E72D297353CC}">
                <c16:uniqueId val="{00000005-D5A6-4185-8A63-FDF3D40DAAFB}"/>
              </c:ext>
            </c:extLst>
          </c:dPt>
          <c:dPt>
            <c:idx val="14"/>
            <c:invertIfNegative val="0"/>
            <c:bubble3D val="0"/>
            <c:extLst>
              <c:ext xmlns:c16="http://schemas.microsoft.com/office/drawing/2014/chart" uri="{C3380CC4-5D6E-409C-BE32-E72D297353CC}">
                <c16:uniqueId val="{00000006-D5A6-4185-8A63-FDF3D40DAAFB}"/>
              </c:ext>
            </c:extLst>
          </c:dPt>
          <c:dPt>
            <c:idx val="15"/>
            <c:invertIfNegative val="0"/>
            <c:bubble3D val="0"/>
            <c:extLst>
              <c:ext xmlns:c16="http://schemas.microsoft.com/office/drawing/2014/chart" uri="{C3380CC4-5D6E-409C-BE32-E72D297353CC}">
                <c16:uniqueId val="{00000007-D5A6-4185-8A63-FDF3D40DAAFB}"/>
              </c:ext>
            </c:extLst>
          </c:dPt>
          <c:dPt>
            <c:idx val="17"/>
            <c:invertIfNegative val="0"/>
            <c:bubble3D val="0"/>
            <c:extLst>
              <c:ext xmlns:c16="http://schemas.microsoft.com/office/drawing/2014/chart" uri="{C3380CC4-5D6E-409C-BE32-E72D297353CC}">
                <c16:uniqueId val="{00000008-D5A6-4185-8A63-FDF3D40DAAFB}"/>
              </c:ext>
            </c:extLst>
          </c:dPt>
          <c:dPt>
            <c:idx val="18"/>
            <c:invertIfNegative val="0"/>
            <c:bubble3D val="0"/>
            <c:extLst>
              <c:ext xmlns:c16="http://schemas.microsoft.com/office/drawing/2014/chart" uri="{C3380CC4-5D6E-409C-BE32-E72D297353CC}">
                <c16:uniqueId val="{00000009-D5A6-4185-8A63-FDF3D40DAAFB}"/>
              </c:ext>
            </c:extLst>
          </c:dPt>
          <c:cat>
            <c:strRef>
              <c:f>Sheet1!$A$2:$A$20</c:f>
              <c:strCache>
                <c:ptCount val="19"/>
                <c:pt idx="0">
                  <c:v>Total</c:v>
                </c:pt>
                <c:pt idx="2">
                  <c:v>1 Physician</c:v>
                </c:pt>
                <c:pt idx="3">
                  <c:v>2-3 Physicians</c:v>
                </c:pt>
                <c:pt idx="4">
                  <c:v>4-10 Physicians</c:v>
                </c:pt>
                <c:pt idx="5">
                  <c:v>11-50 Physicians</c:v>
                </c:pt>
                <c:pt idx="6">
                  <c:v>51+ Physicians</c:v>
                </c:pt>
                <c:pt idx="8">
                  <c:v>Primary Care</c:v>
                </c:pt>
                <c:pt idx="9">
                  <c:v>Medical</c:v>
                </c:pt>
                <c:pt idx="10">
                  <c:v>Surgical</c:v>
                </c:pt>
                <c:pt idx="12">
                  <c:v>&lt;50% NHW</c:v>
                </c:pt>
                <c:pt idx="13">
                  <c:v>50-69.99% NHW</c:v>
                </c:pt>
                <c:pt idx="14">
                  <c:v>70-79.99% NHW</c:v>
                </c:pt>
                <c:pt idx="15">
                  <c:v>80%+ NHW</c:v>
                </c:pt>
                <c:pt idx="17">
                  <c:v>MSA</c:v>
                </c:pt>
                <c:pt idx="18">
                  <c:v>Non-MSA</c:v>
                </c:pt>
              </c:strCache>
            </c:strRef>
          </c:cat>
          <c:val>
            <c:numRef>
              <c:f>Sheet1!$B$2:$B$20</c:f>
              <c:numCache>
                <c:formatCode>General</c:formatCode>
                <c:ptCount val="19"/>
                <c:pt idx="0" formatCode="0.0">
                  <c:v>86.5</c:v>
                </c:pt>
                <c:pt idx="2" formatCode="0.0">
                  <c:v>76.3</c:v>
                </c:pt>
                <c:pt idx="3" formatCode="0.0">
                  <c:v>77.900000000000006</c:v>
                </c:pt>
                <c:pt idx="4" formatCode="0.0">
                  <c:v>93.1</c:v>
                </c:pt>
                <c:pt idx="5" formatCode="0.0">
                  <c:v>95.8</c:v>
                </c:pt>
                <c:pt idx="6" formatCode="0.0">
                  <c:v>97.9</c:v>
                </c:pt>
                <c:pt idx="8" formatCode="0.0">
                  <c:v>91.5</c:v>
                </c:pt>
                <c:pt idx="9" formatCode="0.0">
                  <c:v>87.2</c:v>
                </c:pt>
                <c:pt idx="10" formatCode="0.0">
                  <c:v>74.8</c:v>
                </c:pt>
                <c:pt idx="12" formatCode="0.0">
                  <c:v>86.4</c:v>
                </c:pt>
                <c:pt idx="13" formatCode="0.0">
                  <c:v>84.9</c:v>
                </c:pt>
                <c:pt idx="14" formatCode="0.0">
                  <c:v>88.1</c:v>
                </c:pt>
                <c:pt idx="15" formatCode="0.0">
                  <c:v>87.7</c:v>
                </c:pt>
                <c:pt idx="17" formatCode="0.0">
                  <c:v>86.7</c:v>
                </c:pt>
                <c:pt idx="18" formatCode="0.0">
                  <c:v>83.4</c:v>
                </c:pt>
              </c:numCache>
            </c:numRef>
          </c:val>
          <c:extLst>
            <c:ext xmlns:c16="http://schemas.microsoft.com/office/drawing/2014/chart" uri="{C3380CC4-5D6E-409C-BE32-E72D297353CC}">
              <c16:uniqueId val="{0000000A-D5A6-4185-8A63-FDF3D40DAAFB}"/>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2700000"/>
          <a:lstStyle/>
          <a:p>
            <a:pPr>
              <a:defRPr/>
            </a:pPr>
            <a:endParaRPr lang="en-US"/>
          </a:p>
        </c:txPr>
        <c:crossAx val="155089920"/>
        <c:crosses val="autoZero"/>
        <c:auto val="1"/>
        <c:lblAlgn val="ctr"/>
        <c:lblOffset val="100"/>
        <c:noMultiLvlLbl val="0"/>
      </c:catAx>
      <c:valAx>
        <c:axId val="155089920"/>
        <c:scaling>
          <c:orientation val="minMax"/>
          <c:max val="100"/>
          <c:min val="0"/>
        </c:scaling>
        <c:delete val="0"/>
        <c:axPos val="l"/>
        <c:majorGridlines/>
        <c:title>
          <c:tx>
            <c:rich>
              <a:bodyPr rot="-5400000" vert="horz"/>
              <a:lstStyle/>
              <a:p>
                <a:pPr>
                  <a:defRPr/>
                </a:pPr>
                <a:r>
                  <a:rPr lang="en-US" dirty="0"/>
                  <a:t>Percent</a:t>
                </a:r>
              </a:p>
            </c:rich>
          </c:tx>
          <c:layout>
            <c:manualLayout>
              <c:xMode val="edge"/>
              <c:yMode val="edge"/>
              <c:x val="4.2734762321376503E-3"/>
              <c:y val="0.23360176568837984"/>
            </c:manualLayout>
          </c:layout>
          <c:overlay val="0"/>
        </c:title>
        <c:numFmt formatCode="0" sourceLinked="0"/>
        <c:majorTickMark val="out"/>
        <c:minorTickMark val="none"/>
        <c:tickLblPos val="nextTo"/>
        <c:crossAx val="155088384"/>
        <c:crosses val="autoZero"/>
        <c:crossBetween val="between"/>
        <c:majorUnit val="10"/>
      </c:valAx>
    </c:plotArea>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5286839145106855E-2"/>
          <c:y val="3.538180774278215E-2"/>
          <c:w val="0.90102786064785378"/>
          <c:h val="0.75579930980849619"/>
        </c:manualLayout>
      </c:layout>
      <c:barChart>
        <c:barDir val="col"/>
        <c:grouping val="clustered"/>
        <c:varyColors val="0"/>
        <c:ser>
          <c:idx val="0"/>
          <c:order val="0"/>
          <c:tx>
            <c:strRef>
              <c:f>Sheet1!$B$1</c:f>
              <c:strCache>
                <c:ptCount val="1"/>
                <c:pt idx="0">
                  <c:v>2021</c:v>
                </c:pt>
              </c:strCache>
            </c:strRef>
          </c:tx>
          <c:spPr>
            <a:solidFill>
              <a:srgbClr val="005EB8"/>
            </a:solidFill>
          </c:spPr>
          <c:invertIfNegative val="0"/>
          <c:dPt>
            <c:idx val="1"/>
            <c:invertIfNegative val="0"/>
            <c:bubble3D val="0"/>
            <c:extLst>
              <c:ext xmlns:c16="http://schemas.microsoft.com/office/drawing/2014/chart" uri="{C3380CC4-5D6E-409C-BE32-E72D297353CC}">
                <c16:uniqueId val="{00000000-212B-417F-8272-56F58E7BE632}"/>
              </c:ext>
            </c:extLst>
          </c:dPt>
          <c:dPt>
            <c:idx val="2"/>
            <c:invertIfNegative val="0"/>
            <c:bubble3D val="0"/>
            <c:extLst>
              <c:ext xmlns:c16="http://schemas.microsoft.com/office/drawing/2014/chart" uri="{C3380CC4-5D6E-409C-BE32-E72D297353CC}">
                <c16:uniqueId val="{00000001-212B-417F-8272-56F58E7BE632}"/>
              </c:ext>
            </c:extLst>
          </c:dPt>
          <c:dPt>
            <c:idx val="3"/>
            <c:invertIfNegative val="0"/>
            <c:bubble3D val="0"/>
            <c:extLst>
              <c:ext xmlns:c16="http://schemas.microsoft.com/office/drawing/2014/chart" uri="{C3380CC4-5D6E-409C-BE32-E72D297353CC}">
                <c16:uniqueId val="{00000002-212B-417F-8272-56F58E7BE632}"/>
              </c:ext>
            </c:extLst>
          </c:dPt>
          <c:dPt>
            <c:idx val="4"/>
            <c:invertIfNegative val="0"/>
            <c:bubble3D val="0"/>
            <c:extLst>
              <c:ext xmlns:c16="http://schemas.microsoft.com/office/drawing/2014/chart" uri="{C3380CC4-5D6E-409C-BE32-E72D297353CC}">
                <c16:uniqueId val="{00000003-212B-417F-8272-56F58E7BE632}"/>
              </c:ext>
            </c:extLst>
          </c:dPt>
          <c:dPt>
            <c:idx val="5"/>
            <c:invertIfNegative val="0"/>
            <c:bubble3D val="0"/>
            <c:extLst>
              <c:ext xmlns:c16="http://schemas.microsoft.com/office/drawing/2014/chart" uri="{C3380CC4-5D6E-409C-BE32-E72D297353CC}">
                <c16:uniqueId val="{00000004-212B-417F-8272-56F58E7BE632}"/>
              </c:ext>
            </c:extLst>
          </c:dPt>
          <c:dPt>
            <c:idx val="6"/>
            <c:invertIfNegative val="0"/>
            <c:bubble3D val="0"/>
            <c:extLst>
              <c:ext xmlns:c16="http://schemas.microsoft.com/office/drawing/2014/chart" uri="{C3380CC4-5D6E-409C-BE32-E72D297353CC}">
                <c16:uniqueId val="{00000005-212B-417F-8272-56F58E7BE632}"/>
              </c:ext>
            </c:extLst>
          </c:dPt>
          <c:dPt>
            <c:idx val="7"/>
            <c:invertIfNegative val="0"/>
            <c:bubble3D val="0"/>
            <c:extLst>
              <c:ext xmlns:c16="http://schemas.microsoft.com/office/drawing/2014/chart" uri="{C3380CC4-5D6E-409C-BE32-E72D297353CC}">
                <c16:uniqueId val="{00000006-212B-417F-8272-56F58E7BE632}"/>
              </c:ext>
            </c:extLst>
          </c:dPt>
          <c:dPt>
            <c:idx val="8"/>
            <c:invertIfNegative val="0"/>
            <c:bubble3D val="0"/>
            <c:extLst>
              <c:ext xmlns:c16="http://schemas.microsoft.com/office/drawing/2014/chart" uri="{C3380CC4-5D6E-409C-BE32-E72D297353CC}">
                <c16:uniqueId val="{00000007-212B-417F-8272-56F58E7BE632}"/>
              </c:ext>
            </c:extLst>
          </c:dPt>
          <c:dPt>
            <c:idx val="10"/>
            <c:invertIfNegative val="0"/>
            <c:bubble3D val="0"/>
            <c:extLst>
              <c:ext xmlns:c16="http://schemas.microsoft.com/office/drawing/2014/chart" uri="{C3380CC4-5D6E-409C-BE32-E72D297353CC}">
                <c16:uniqueId val="{00000008-212B-417F-8272-56F58E7BE632}"/>
              </c:ext>
            </c:extLst>
          </c:dPt>
          <c:cat>
            <c:strRef>
              <c:f>Sheet1!$A$2:$A$12</c:f>
              <c:strCache>
                <c:ptCount val="11"/>
                <c:pt idx="0">
                  <c:v>Total</c:v>
                </c:pt>
                <c:pt idx="1">
                  <c:v>90-100% 
Internet 
Access</c:v>
                </c:pt>
                <c:pt idx="2">
                  <c:v>80-89% 
Internet 
Access</c:v>
                </c:pt>
                <c:pt idx="3">
                  <c:v>50-79% 
Internet 
Access</c:v>
                </c:pt>
                <c:pt idx="5">
                  <c:v>Large
Central
Metro</c:v>
                </c:pt>
                <c:pt idx="6">
                  <c:v>Large
Fringe 
Metro</c:v>
                </c:pt>
                <c:pt idx="7">
                  <c:v>Medium 
Metro</c:v>
                </c:pt>
                <c:pt idx="8">
                  <c:v>Small 
Metro</c:v>
                </c:pt>
                <c:pt idx="9">
                  <c:v>Micro-
politan</c:v>
                </c:pt>
                <c:pt idx="10">
                  <c:v>Non-
core</c:v>
                </c:pt>
              </c:strCache>
            </c:strRef>
          </c:cat>
          <c:val>
            <c:numRef>
              <c:f>Sheet1!$B$2:$B$12</c:f>
              <c:numCache>
                <c:formatCode>0.0</c:formatCode>
                <c:ptCount val="11"/>
                <c:pt idx="0" formatCode="General">
                  <c:v>8.8000000000000007</c:v>
                </c:pt>
                <c:pt idx="1">
                  <c:v>12</c:v>
                </c:pt>
                <c:pt idx="2" formatCode="General">
                  <c:v>7</c:v>
                </c:pt>
                <c:pt idx="3" formatCode="General">
                  <c:v>5.6</c:v>
                </c:pt>
                <c:pt idx="5">
                  <c:v>11.7</c:v>
                </c:pt>
                <c:pt idx="6">
                  <c:v>11</c:v>
                </c:pt>
                <c:pt idx="7">
                  <c:v>6.3</c:v>
                </c:pt>
                <c:pt idx="8">
                  <c:v>4.8</c:v>
                </c:pt>
                <c:pt idx="9">
                  <c:v>5.7</c:v>
                </c:pt>
                <c:pt idx="10">
                  <c:v>3.7</c:v>
                </c:pt>
              </c:numCache>
            </c:numRef>
          </c:val>
          <c:extLst>
            <c:ext xmlns:c16="http://schemas.microsoft.com/office/drawing/2014/chart" uri="{C3380CC4-5D6E-409C-BE32-E72D297353CC}">
              <c16:uniqueId val="{00000009-212B-417F-8272-56F58E7BE632}"/>
            </c:ext>
          </c:extLst>
        </c:ser>
        <c:dLbls>
          <c:showLegendKey val="0"/>
          <c:showVal val="0"/>
          <c:showCatName val="0"/>
          <c:showSerName val="0"/>
          <c:showPercent val="0"/>
          <c:showBubbleSize val="0"/>
        </c:dLbls>
        <c:gapWidth val="10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0"/>
          <a:lstStyle/>
          <a:p>
            <a:pPr>
              <a:defRPr sz="1400"/>
            </a:pPr>
            <a:endParaRPr lang="en-US"/>
          </a:p>
        </c:txPr>
        <c:crossAx val="155089920"/>
        <c:crosses val="autoZero"/>
        <c:auto val="1"/>
        <c:lblAlgn val="ctr"/>
        <c:lblOffset val="100"/>
        <c:noMultiLvlLbl val="0"/>
      </c:catAx>
      <c:valAx>
        <c:axId val="155089920"/>
        <c:scaling>
          <c:orientation val="minMax"/>
          <c:max val="25"/>
          <c:min val="0"/>
        </c:scaling>
        <c:delete val="0"/>
        <c:axPos val="l"/>
        <c:majorGridlines/>
        <c:title>
          <c:tx>
            <c:rich>
              <a:bodyPr rot="-5400000" vert="horz"/>
              <a:lstStyle/>
              <a:p>
                <a:pPr>
                  <a:defRPr/>
                </a:pPr>
                <a:r>
                  <a:rPr lang="en-US"/>
                  <a:t>Percent</a:t>
                </a:r>
              </a:p>
            </c:rich>
          </c:tx>
          <c:layout>
            <c:manualLayout>
              <c:xMode val="edge"/>
              <c:yMode val="edge"/>
              <c:x val="4.2734762321376503E-3"/>
              <c:y val="0.30260134149897927"/>
            </c:manualLayout>
          </c:layout>
          <c:overlay val="0"/>
        </c:title>
        <c:numFmt formatCode="0" sourceLinked="0"/>
        <c:majorTickMark val="out"/>
        <c:minorTickMark val="none"/>
        <c:tickLblPos val="nextTo"/>
        <c:crossAx val="155088384"/>
        <c:crosses val="autoZero"/>
        <c:crossBetween val="between"/>
        <c:majorUnit val="5"/>
      </c:valAx>
    </c:plotArea>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7321619519782243E-2"/>
          <c:y val="3.538180774278215E-2"/>
          <c:w val="0.90146532030718407"/>
          <c:h val="0.71540061852733527"/>
        </c:manualLayout>
      </c:layout>
      <c:barChart>
        <c:barDir val="col"/>
        <c:grouping val="clustered"/>
        <c:varyColors val="0"/>
        <c:ser>
          <c:idx val="0"/>
          <c:order val="0"/>
          <c:tx>
            <c:strRef>
              <c:f>Sheet1!$B$1</c:f>
              <c:strCache>
                <c:ptCount val="1"/>
                <c:pt idx="0">
                  <c:v>2021</c:v>
                </c:pt>
              </c:strCache>
            </c:strRef>
          </c:tx>
          <c:spPr>
            <a:solidFill>
              <a:srgbClr val="005EB8"/>
            </a:solidFill>
          </c:spPr>
          <c:invertIfNegative val="0"/>
          <c:dPt>
            <c:idx val="1"/>
            <c:invertIfNegative val="0"/>
            <c:bubble3D val="0"/>
            <c:extLst>
              <c:ext xmlns:c16="http://schemas.microsoft.com/office/drawing/2014/chart" uri="{C3380CC4-5D6E-409C-BE32-E72D297353CC}">
                <c16:uniqueId val="{00000000-F573-49F5-B41F-D7B203D6D77E}"/>
              </c:ext>
            </c:extLst>
          </c:dPt>
          <c:dPt>
            <c:idx val="5"/>
            <c:invertIfNegative val="0"/>
            <c:bubble3D val="0"/>
            <c:extLst>
              <c:ext xmlns:c16="http://schemas.microsoft.com/office/drawing/2014/chart" uri="{C3380CC4-5D6E-409C-BE32-E72D297353CC}">
                <c16:uniqueId val="{00000001-F573-49F5-B41F-D7B203D6D77E}"/>
              </c:ext>
            </c:extLst>
          </c:dPt>
          <c:dPt>
            <c:idx val="6"/>
            <c:invertIfNegative val="0"/>
            <c:bubble3D val="0"/>
            <c:extLst>
              <c:ext xmlns:c16="http://schemas.microsoft.com/office/drawing/2014/chart" uri="{C3380CC4-5D6E-409C-BE32-E72D297353CC}">
                <c16:uniqueId val="{00000002-F573-49F5-B41F-D7B203D6D77E}"/>
              </c:ext>
            </c:extLst>
          </c:dPt>
          <c:dPt>
            <c:idx val="7"/>
            <c:invertIfNegative val="0"/>
            <c:bubble3D val="0"/>
            <c:extLst>
              <c:ext xmlns:c16="http://schemas.microsoft.com/office/drawing/2014/chart" uri="{C3380CC4-5D6E-409C-BE32-E72D297353CC}">
                <c16:uniqueId val="{00000003-F573-49F5-B41F-D7B203D6D77E}"/>
              </c:ext>
            </c:extLst>
          </c:dPt>
          <c:dPt>
            <c:idx val="8"/>
            <c:invertIfNegative val="0"/>
            <c:bubble3D val="0"/>
            <c:extLst>
              <c:ext xmlns:c16="http://schemas.microsoft.com/office/drawing/2014/chart" uri="{C3380CC4-5D6E-409C-BE32-E72D297353CC}">
                <c16:uniqueId val="{00000004-F573-49F5-B41F-D7B203D6D77E}"/>
              </c:ext>
            </c:extLst>
          </c:dPt>
          <c:dPt>
            <c:idx val="10"/>
            <c:invertIfNegative val="0"/>
            <c:bubble3D val="0"/>
            <c:extLst>
              <c:ext xmlns:c16="http://schemas.microsoft.com/office/drawing/2014/chart" uri="{C3380CC4-5D6E-409C-BE32-E72D297353CC}">
                <c16:uniqueId val="{00000005-F573-49F5-B41F-D7B203D6D77E}"/>
              </c:ext>
            </c:extLst>
          </c:dPt>
          <c:dPt>
            <c:idx val="11"/>
            <c:invertIfNegative val="0"/>
            <c:bubble3D val="0"/>
            <c:extLst>
              <c:ext xmlns:c16="http://schemas.microsoft.com/office/drawing/2014/chart" uri="{C3380CC4-5D6E-409C-BE32-E72D297353CC}">
                <c16:uniqueId val="{00000006-F573-49F5-B41F-D7B203D6D77E}"/>
              </c:ext>
            </c:extLst>
          </c:dPt>
          <c:dPt>
            <c:idx val="12"/>
            <c:invertIfNegative val="0"/>
            <c:bubble3D val="0"/>
            <c:extLst>
              <c:ext xmlns:c16="http://schemas.microsoft.com/office/drawing/2014/chart" uri="{C3380CC4-5D6E-409C-BE32-E72D297353CC}">
                <c16:uniqueId val="{00000007-F573-49F5-B41F-D7B203D6D77E}"/>
              </c:ext>
            </c:extLst>
          </c:dPt>
          <c:dPt>
            <c:idx val="13"/>
            <c:invertIfNegative val="0"/>
            <c:bubble3D val="0"/>
            <c:extLst>
              <c:ext xmlns:c16="http://schemas.microsoft.com/office/drawing/2014/chart" uri="{C3380CC4-5D6E-409C-BE32-E72D297353CC}">
                <c16:uniqueId val="{00000008-F573-49F5-B41F-D7B203D6D77E}"/>
              </c:ext>
            </c:extLst>
          </c:dPt>
          <c:cat>
            <c:strRef>
              <c:f>Sheet1!$A$2:$A$15</c:f>
              <c:strCache>
                <c:ptCount val="14"/>
                <c:pt idx="0">
                  <c:v>0-17 Years</c:v>
                </c:pt>
                <c:pt idx="1">
                  <c:v>18-44 Years</c:v>
                </c:pt>
                <c:pt idx="2">
                  <c:v>45-64 Years</c:v>
                </c:pt>
                <c:pt idx="3">
                  <c:v>65+ Years</c:v>
                </c:pt>
                <c:pt idx="5">
                  <c:v>Hispanic</c:v>
                </c:pt>
                <c:pt idx="6">
                  <c:v>NH-Asian</c:v>
                </c:pt>
                <c:pt idx="7">
                  <c:v>NH-Black</c:v>
                </c:pt>
                <c:pt idx="8">
                  <c:v>NH-White</c:v>
                </c:pt>
                <c:pt idx="10">
                  <c:v>&lt;100% PG</c:v>
                </c:pt>
                <c:pt idx="11">
                  <c:v>100-199% PG</c:v>
                </c:pt>
                <c:pt idx="12">
                  <c:v>200-399% PG</c:v>
                </c:pt>
                <c:pt idx="13">
                  <c:v>400%+ PG</c:v>
                </c:pt>
              </c:strCache>
            </c:strRef>
          </c:cat>
          <c:val>
            <c:numRef>
              <c:f>Sheet1!$B$2:$B$15</c:f>
              <c:numCache>
                <c:formatCode>0.0</c:formatCode>
                <c:ptCount val="14"/>
                <c:pt idx="0">
                  <c:v>9.0137999999999998</c:v>
                </c:pt>
                <c:pt idx="1">
                  <c:v>15.7988</c:v>
                </c:pt>
                <c:pt idx="2">
                  <c:v>7.4367000000000001</c:v>
                </c:pt>
                <c:pt idx="3">
                  <c:v>3.1355</c:v>
                </c:pt>
                <c:pt idx="5">
                  <c:v>11.4</c:v>
                </c:pt>
                <c:pt idx="6">
                  <c:v>6.9</c:v>
                </c:pt>
                <c:pt idx="7">
                  <c:v>7.8</c:v>
                </c:pt>
                <c:pt idx="8">
                  <c:v>8.6</c:v>
                </c:pt>
                <c:pt idx="10">
                  <c:v>10.6196</c:v>
                </c:pt>
                <c:pt idx="11">
                  <c:v>7.4424000000000001</c:v>
                </c:pt>
                <c:pt idx="12">
                  <c:v>8.1015999999999995</c:v>
                </c:pt>
                <c:pt idx="13">
                  <c:v>9.2529000000000003</c:v>
                </c:pt>
              </c:numCache>
            </c:numRef>
          </c:val>
          <c:extLst>
            <c:ext xmlns:c16="http://schemas.microsoft.com/office/drawing/2014/chart" uri="{C3380CC4-5D6E-409C-BE32-E72D297353CC}">
              <c16:uniqueId val="{00000009-F573-49F5-B41F-D7B203D6D77E}"/>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1800000"/>
          <a:lstStyle/>
          <a:p>
            <a:pPr>
              <a:defRPr/>
            </a:pPr>
            <a:endParaRPr lang="en-US"/>
          </a:p>
        </c:txPr>
        <c:crossAx val="155089920"/>
        <c:crosses val="autoZero"/>
        <c:auto val="1"/>
        <c:lblAlgn val="ctr"/>
        <c:lblOffset val="100"/>
        <c:noMultiLvlLbl val="0"/>
      </c:catAx>
      <c:valAx>
        <c:axId val="155089920"/>
        <c:scaling>
          <c:orientation val="minMax"/>
          <c:max val="25"/>
          <c:min val="0"/>
        </c:scaling>
        <c:delete val="0"/>
        <c:axPos val="l"/>
        <c:majorGridlines/>
        <c:title>
          <c:tx>
            <c:rich>
              <a:bodyPr rot="-5400000" vert="horz"/>
              <a:lstStyle/>
              <a:p>
                <a:pPr>
                  <a:defRPr/>
                </a:pPr>
                <a:r>
                  <a:rPr lang="en-US"/>
                  <a:t>Percent</a:t>
                </a:r>
              </a:p>
            </c:rich>
          </c:tx>
          <c:layout>
            <c:manualLayout>
              <c:xMode val="edge"/>
              <c:yMode val="edge"/>
              <c:x val="4.6296296296296294E-3"/>
              <c:y val="0.28949978636391382"/>
            </c:manualLayout>
          </c:layout>
          <c:overlay val="0"/>
        </c:title>
        <c:numFmt formatCode="0" sourceLinked="0"/>
        <c:majorTickMark val="out"/>
        <c:minorTickMark val="none"/>
        <c:tickLblPos val="nextTo"/>
        <c:crossAx val="155088384"/>
        <c:crosses val="autoZero"/>
        <c:crossBetween val="between"/>
        <c:majorUnit val="5"/>
      </c:valAx>
    </c:plotArea>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0803048657379367E-2"/>
          <c:y val="0.1271403574553181"/>
          <c:w val="0.92132815128878121"/>
          <c:h val="0.77125242157230345"/>
        </c:manualLayout>
      </c:layout>
      <c:barChart>
        <c:barDir val="col"/>
        <c:grouping val="percentStacked"/>
        <c:varyColors val="0"/>
        <c:ser>
          <c:idx val="2"/>
          <c:order val="0"/>
          <c:tx>
            <c:strRef>
              <c:f>Sheet1!$A$2</c:f>
              <c:strCache>
                <c:ptCount val="1"/>
                <c:pt idx="0">
                  <c:v>Private Insurance</c:v>
                </c:pt>
              </c:strCache>
            </c:strRef>
          </c:tx>
          <c:spPr>
            <a:solidFill>
              <a:srgbClr val="005EB8"/>
            </a:solidFill>
            <a:ln>
              <a:noFill/>
            </a:ln>
          </c:spPr>
          <c:invertIfNegative val="0"/>
          <c:dLbls>
            <c:spPr>
              <a:noFill/>
              <a:ln>
                <a:noFill/>
              </a:ln>
              <a:effectLst/>
            </c:spPr>
            <c:txPr>
              <a:bodyPr wrap="square" lIns="38100" tIns="19050" rIns="38100" bIns="19050" anchor="ctr">
                <a:spAutoFit/>
              </a:bodyPr>
              <a:lstStyle/>
              <a:p>
                <a:pP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Sheet1!$B$1:$D$1</c:f>
              <c:strCache>
                <c:ptCount val="3"/>
                <c:pt idx="0">
                  <c:v>2019</c:v>
                </c:pt>
                <c:pt idx="1">
                  <c:v>2020</c:v>
                </c:pt>
                <c:pt idx="2">
                  <c:v>2021</c:v>
                </c:pt>
              </c:strCache>
            </c:strRef>
          </c:cat>
          <c:val>
            <c:numRef>
              <c:f>Sheet1!$B$2:$D$2</c:f>
              <c:numCache>
                <c:formatCode>General</c:formatCode>
                <c:ptCount val="3"/>
                <c:pt idx="0">
                  <c:v>64.3</c:v>
                </c:pt>
                <c:pt idx="1">
                  <c:v>64.3</c:v>
                </c:pt>
                <c:pt idx="2">
                  <c:v>65.400000000000006</c:v>
                </c:pt>
              </c:numCache>
            </c:numRef>
          </c:val>
          <c:extLst>
            <c:ext xmlns:c16="http://schemas.microsoft.com/office/drawing/2014/chart" uri="{C3380CC4-5D6E-409C-BE32-E72D297353CC}">
              <c16:uniqueId val="{00000000-E7AA-4B52-AEAF-8CAFC27E437D}"/>
            </c:ext>
          </c:extLst>
        </c:ser>
        <c:ser>
          <c:idx val="1"/>
          <c:order val="1"/>
          <c:tx>
            <c:strRef>
              <c:f>Sheet1!$A$3</c:f>
              <c:strCache>
                <c:ptCount val="1"/>
                <c:pt idx="0">
                  <c:v>Public Insurance</c:v>
                </c:pt>
              </c:strCache>
            </c:strRef>
          </c:tx>
          <c:spPr>
            <a:solidFill>
              <a:srgbClr val="FFC72C"/>
            </a:solidFill>
            <a:ln>
              <a:noFill/>
            </a:ln>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Sheet1!$B$1:$D$1</c:f>
              <c:strCache>
                <c:ptCount val="3"/>
                <c:pt idx="0">
                  <c:v>2019</c:v>
                </c:pt>
                <c:pt idx="1">
                  <c:v>2020</c:v>
                </c:pt>
                <c:pt idx="2">
                  <c:v>2021</c:v>
                </c:pt>
              </c:strCache>
            </c:strRef>
          </c:cat>
          <c:val>
            <c:numRef>
              <c:f>Sheet1!$B$3:$D$3</c:f>
              <c:numCache>
                <c:formatCode>General</c:formatCode>
                <c:ptCount val="3"/>
                <c:pt idx="0">
                  <c:v>23.6</c:v>
                </c:pt>
                <c:pt idx="1">
                  <c:v>24</c:v>
                </c:pt>
                <c:pt idx="2">
                  <c:v>24.2</c:v>
                </c:pt>
              </c:numCache>
            </c:numRef>
          </c:val>
          <c:extLst>
            <c:ext xmlns:c16="http://schemas.microsoft.com/office/drawing/2014/chart" uri="{C3380CC4-5D6E-409C-BE32-E72D297353CC}">
              <c16:uniqueId val="{00000001-E7AA-4B52-AEAF-8CAFC27E437D}"/>
            </c:ext>
          </c:extLst>
        </c:ser>
        <c:ser>
          <c:idx val="0"/>
          <c:order val="2"/>
          <c:tx>
            <c:strRef>
              <c:f>Sheet1!$A$4</c:f>
              <c:strCache>
                <c:ptCount val="1"/>
                <c:pt idx="0">
                  <c:v>Uninsured</c:v>
                </c:pt>
              </c:strCache>
            </c:strRef>
          </c:tx>
          <c:spPr>
            <a:solidFill>
              <a:srgbClr val="671E75"/>
            </a:solidFill>
            <a:ln>
              <a:noFill/>
            </a:ln>
          </c:spPr>
          <c:invertIfNegative val="0"/>
          <c:dLbls>
            <c:spPr>
              <a:noFill/>
              <a:ln>
                <a:noFill/>
              </a:ln>
              <a:effectLst/>
            </c:spPr>
            <c:txPr>
              <a:bodyPr wrap="square" lIns="38100" tIns="19050" rIns="38100" bIns="19050" anchor="ctr">
                <a:spAutoFit/>
              </a:bodyPr>
              <a:lstStyle/>
              <a:p>
                <a:pP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Sheet1!$B$1:$D$1</c:f>
              <c:strCache>
                <c:ptCount val="3"/>
                <c:pt idx="0">
                  <c:v>2019</c:v>
                </c:pt>
                <c:pt idx="1">
                  <c:v>2020</c:v>
                </c:pt>
                <c:pt idx="2">
                  <c:v>2021</c:v>
                </c:pt>
              </c:strCache>
            </c:strRef>
          </c:cat>
          <c:val>
            <c:numRef>
              <c:f>Sheet1!$B$4:$D$4</c:f>
              <c:numCache>
                <c:formatCode>General</c:formatCode>
                <c:ptCount val="3"/>
                <c:pt idx="0">
                  <c:v>12</c:v>
                </c:pt>
                <c:pt idx="1">
                  <c:v>11.5</c:v>
                </c:pt>
                <c:pt idx="2">
                  <c:v>10.3</c:v>
                </c:pt>
              </c:numCache>
            </c:numRef>
          </c:val>
          <c:extLst>
            <c:ext xmlns:c16="http://schemas.microsoft.com/office/drawing/2014/chart" uri="{C3380CC4-5D6E-409C-BE32-E72D297353CC}">
              <c16:uniqueId val="{00000002-E7AA-4B52-AEAF-8CAFC27E437D}"/>
            </c:ext>
          </c:extLst>
        </c:ser>
        <c:dLbls>
          <c:dLblPos val="ctr"/>
          <c:showLegendKey val="0"/>
          <c:showVal val="1"/>
          <c:showCatName val="0"/>
          <c:showSerName val="0"/>
          <c:showPercent val="0"/>
          <c:showBubbleSize val="0"/>
        </c:dLbls>
        <c:gapWidth val="150"/>
        <c:overlap val="100"/>
        <c:axId val="153301376"/>
        <c:axId val="153302912"/>
      </c:barChart>
      <c:catAx>
        <c:axId val="153301376"/>
        <c:scaling>
          <c:orientation val="minMax"/>
        </c:scaling>
        <c:delete val="0"/>
        <c:axPos val="b"/>
        <c:numFmt formatCode="General" sourceLinked="1"/>
        <c:majorTickMark val="out"/>
        <c:minorTickMark val="none"/>
        <c:tickLblPos val="nextTo"/>
        <c:txPr>
          <a:bodyPr rot="0" vert="horz"/>
          <a:lstStyle/>
          <a:p>
            <a:pPr>
              <a:defRPr/>
            </a:pPr>
            <a:endParaRPr lang="en-US"/>
          </a:p>
        </c:txPr>
        <c:crossAx val="153302912"/>
        <c:crosses val="autoZero"/>
        <c:auto val="1"/>
        <c:lblAlgn val="ctr"/>
        <c:lblOffset val="100"/>
        <c:tickLblSkip val="1"/>
        <c:tickMarkSkip val="1"/>
        <c:noMultiLvlLbl val="0"/>
      </c:catAx>
      <c:valAx>
        <c:axId val="153302912"/>
        <c:scaling>
          <c:orientation val="minMax"/>
        </c:scaling>
        <c:delete val="0"/>
        <c:axPos val="l"/>
        <c:majorGridlines/>
        <c:numFmt formatCode="0%" sourceLinked="1"/>
        <c:majorTickMark val="out"/>
        <c:minorTickMark val="none"/>
        <c:tickLblPos val="nextTo"/>
        <c:txPr>
          <a:bodyPr rot="0" vert="horz"/>
          <a:lstStyle/>
          <a:p>
            <a:pPr>
              <a:defRPr/>
            </a:pPr>
            <a:endParaRPr lang="en-US"/>
          </a:p>
        </c:txPr>
        <c:crossAx val="153301376"/>
        <c:crosses val="autoZero"/>
        <c:crossBetween val="between"/>
        <c:majorUnit val="0.2"/>
      </c:valAx>
    </c:plotArea>
    <c:legend>
      <c:legendPos val="t"/>
      <c:layout>
        <c:manualLayout>
          <c:xMode val="edge"/>
          <c:yMode val="edge"/>
          <c:x val="0"/>
          <c:y val="1.4467478674540683E-2"/>
          <c:w val="0.99646712430176998"/>
          <c:h val="7.4816038620172484E-2"/>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5286839145106855E-2"/>
          <c:y val="3.538180774278215E-2"/>
          <c:w val="0.90102786064785378"/>
          <c:h val="0.81028099026684164"/>
        </c:manualLayout>
      </c:layout>
      <c:barChart>
        <c:barDir val="col"/>
        <c:grouping val="clustered"/>
        <c:varyColors val="0"/>
        <c:ser>
          <c:idx val="0"/>
          <c:order val="0"/>
          <c:tx>
            <c:strRef>
              <c:f>Sheet1!$B$1</c:f>
              <c:strCache>
                <c:ptCount val="1"/>
                <c:pt idx="0">
                  <c:v>2021</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EF5D-496B-8135-3C30847480F4}"/>
              </c:ext>
            </c:extLst>
          </c:dPt>
          <c:cat>
            <c:strRef>
              <c:f>Sheet1!$A$2:$A$5</c:f>
              <c:strCache>
                <c:ptCount val="4"/>
                <c:pt idx="0">
                  <c:v>Telephone
Audio</c:v>
                </c:pt>
                <c:pt idx="1">
                  <c:v>Video Software 
With Audio</c:v>
                </c:pt>
                <c:pt idx="2">
                  <c:v>Not Integrated 
With EHR</c:v>
                </c:pt>
                <c:pt idx="3">
                  <c:v>Integrated 
With EHR</c:v>
                </c:pt>
              </c:strCache>
            </c:strRef>
          </c:cat>
          <c:val>
            <c:numRef>
              <c:f>Sheet1!$B$2:$B$5</c:f>
              <c:numCache>
                <c:formatCode>General</c:formatCode>
                <c:ptCount val="4"/>
                <c:pt idx="0">
                  <c:v>67</c:v>
                </c:pt>
                <c:pt idx="1">
                  <c:v>56.4</c:v>
                </c:pt>
                <c:pt idx="2" formatCode="0.0">
                  <c:v>44.7</c:v>
                </c:pt>
                <c:pt idx="3" formatCode="0.0">
                  <c:v>28.6</c:v>
                </c:pt>
              </c:numCache>
            </c:numRef>
          </c:val>
          <c:extLst>
            <c:ext xmlns:c16="http://schemas.microsoft.com/office/drawing/2014/chart" uri="{C3380CC4-5D6E-409C-BE32-E72D297353CC}">
              <c16:uniqueId val="{00000001-EF5D-496B-8135-3C30847480F4}"/>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0"/>
          <a:lstStyle/>
          <a:p>
            <a:pPr>
              <a:defRPr/>
            </a:pPr>
            <a:endParaRPr lang="en-US"/>
          </a:p>
        </c:txPr>
        <c:crossAx val="155089920"/>
        <c:crosses val="autoZero"/>
        <c:auto val="1"/>
        <c:lblAlgn val="ctr"/>
        <c:lblOffset val="100"/>
        <c:noMultiLvlLbl val="0"/>
      </c:catAx>
      <c:valAx>
        <c:axId val="155089920"/>
        <c:scaling>
          <c:orientation val="minMax"/>
          <c:max val="100"/>
          <c:min val="0"/>
        </c:scaling>
        <c:delete val="0"/>
        <c:axPos val="l"/>
        <c:majorGridlines/>
        <c:title>
          <c:tx>
            <c:rich>
              <a:bodyPr rot="-5400000" vert="horz"/>
              <a:lstStyle/>
              <a:p>
                <a:pPr>
                  <a:defRPr/>
                </a:pPr>
                <a:r>
                  <a:rPr lang="en-US"/>
                  <a:t>Percent</a:t>
                </a:r>
              </a:p>
            </c:rich>
          </c:tx>
          <c:layout>
            <c:manualLayout>
              <c:xMode val="edge"/>
              <c:yMode val="edge"/>
              <c:x val="0"/>
              <c:y val="0.34591289648116019"/>
            </c:manualLayout>
          </c:layout>
          <c:overlay val="0"/>
        </c:title>
        <c:numFmt formatCode="0" sourceLinked="0"/>
        <c:majorTickMark val="out"/>
        <c:minorTickMark val="none"/>
        <c:tickLblPos val="nextTo"/>
        <c:crossAx val="155088384"/>
        <c:crosses val="autoZero"/>
        <c:crossBetween val="between"/>
        <c:majorUnit val="10"/>
      </c:valAx>
    </c:plotArea>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6882351511616602E-2"/>
          <c:y val="3.538180774278215E-2"/>
          <c:w val="0.88767704384174184"/>
          <c:h val="0.77502794789540197"/>
        </c:manualLayout>
      </c:layout>
      <c:barChart>
        <c:barDir val="col"/>
        <c:grouping val="clustered"/>
        <c:varyColors val="0"/>
        <c:ser>
          <c:idx val="0"/>
          <c:order val="0"/>
          <c:tx>
            <c:strRef>
              <c:f>Sheet1!$B$1</c:f>
              <c:strCache>
                <c:ptCount val="1"/>
                <c:pt idx="0">
                  <c:v>2021</c:v>
                </c:pt>
              </c:strCache>
            </c:strRef>
          </c:tx>
          <c:spPr>
            <a:solidFill>
              <a:srgbClr val="005EB8"/>
            </a:solidFill>
          </c:spPr>
          <c:invertIfNegative val="0"/>
          <c:dPt>
            <c:idx val="1"/>
            <c:invertIfNegative val="0"/>
            <c:bubble3D val="0"/>
            <c:extLst>
              <c:ext xmlns:c16="http://schemas.microsoft.com/office/drawing/2014/chart" uri="{C3380CC4-5D6E-409C-BE32-E72D297353CC}">
                <c16:uniqueId val="{00000000-D951-40F4-A7DE-4A8F66030FA4}"/>
              </c:ext>
            </c:extLst>
          </c:dPt>
          <c:dPt>
            <c:idx val="2"/>
            <c:invertIfNegative val="0"/>
            <c:bubble3D val="0"/>
            <c:extLst>
              <c:ext xmlns:c16="http://schemas.microsoft.com/office/drawing/2014/chart" uri="{C3380CC4-5D6E-409C-BE32-E72D297353CC}">
                <c16:uniqueId val="{00000001-D951-40F4-A7DE-4A8F66030FA4}"/>
              </c:ext>
            </c:extLst>
          </c:dPt>
          <c:dPt>
            <c:idx val="3"/>
            <c:invertIfNegative val="0"/>
            <c:bubble3D val="0"/>
            <c:extLst>
              <c:ext xmlns:c16="http://schemas.microsoft.com/office/drawing/2014/chart" uri="{C3380CC4-5D6E-409C-BE32-E72D297353CC}">
                <c16:uniqueId val="{00000002-D951-40F4-A7DE-4A8F66030FA4}"/>
              </c:ext>
            </c:extLst>
          </c:dPt>
          <c:dPt>
            <c:idx val="4"/>
            <c:invertIfNegative val="0"/>
            <c:bubble3D val="0"/>
            <c:extLst>
              <c:ext xmlns:c16="http://schemas.microsoft.com/office/drawing/2014/chart" uri="{C3380CC4-5D6E-409C-BE32-E72D297353CC}">
                <c16:uniqueId val="{00000003-D951-40F4-A7DE-4A8F66030FA4}"/>
              </c:ext>
            </c:extLst>
          </c:dPt>
          <c:dPt>
            <c:idx val="5"/>
            <c:invertIfNegative val="0"/>
            <c:bubble3D val="0"/>
            <c:extLst>
              <c:ext xmlns:c16="http://schemas.microsoft.com/office/drawing/2014/chart" uri="{C3380CC4-5D6E-409C-BE32-E72D297353CC}">
                <c16:uniqueId val="{00000004-D951-40F4-A7DE-4A8F66030FA4}"/>
              </c:ext>
            </c:extLst>
          </c:dPt>
          <c:dPt>
            <c:idx val="6"/>
            <c:invertIfNegative val="0"/>
            <c:bubble3D val="0"/>
            <c:extLst>
              <c:ext xmlns:c16="http://schemas.microsoft.com/office/drawing/2014/chart" uri="{C3380CC4-5D6E-409C-BE32-E72D297353CC}">
                <c16:uniqueId val="{00000005-D951-40F4-A7DE-4A8F66030FA4}"/>
              </c:ext>
            </c:extLst>
          </c:dPt>
          <c:dPt>
            <c:idx val="7"/>
            <c:invertIfNegative val="0"/>
            <c:bubble3D val="0"/>
            <c:extLst>
              <c:ext xmlns:c16="http://schemas.microsoft.com/office/drawing/2014/chart" uri="{C3380CC4-5D6E-409C-BE32-E72D297353CC}">
                <c16:uniqueId val="{00000006-D951-40F4-A7DE-4A8F66030FA4}"/>
              </c:ext>
            </c:extLst>
          </c:dPt>
          <c:dPt>
            <c:idx val="8"/>
            <c:invertIfNegative val="0"/>
            <c:bubble3D val="0"/>
            <c:extLst>
              <c:ext xmlns:c16="http://schemas.microsoft.com/office/drawing/2014/chart" uri="{C3380CC4-5D6E-409C-BE32-E72D297353CC}">
                <c16:uniqueId val="{00000007-D951-40F4-A7DE-4A8F66030FA4}"/>
              </c:ext>
            </c:extLst>
          </c:dPt>
          <c:dPt>
            <c:idx val="9"/>
            <c:invertIfNegative val="0"/>
            <c:bubble3D val="0"/>
            <c:extLst>
              <c:ext xmlns:c16="http://schemas.microsoft.com/office/drawing/2014/chart" uri="{C3380CC4-5D6E-409C-BE32-E72D297353CC}">
                <c16:uniqueId val="{00000008-D951-40F4-A7DE-4A8F66030FA4}"/>
              </c:ext>
            </c:extLst>
          </c:dPt>
          <c:dPt>
            <c:idx val="10"/>
            <c:invertIfNegative val="0"/>
            <c:bubble3D val="0"/>
            <c:extLst>
              <c:ext xmlns:c16="http://schemas.microsoft.com/office/drawing/2014/chart" uri="{C3380CC4-5D6E-409C-BE32-E72D297353CC}">
                <c16:uniqueId val="{00000009-D951-40F4-A7DE-4A8F66030FA4}"/>
              </c:ext>
            </c:extLst>
          </c:dPt>
          <c:cat>
            <c:strRef>
              <c:f>Sheet1!$A$2:$A$12</c:f>
              <c:strCache>
                <c:ptCount val="11"/>
                <c:pt idx="0">
                  <c:v>Total</c:v>
                </c:pt>
                <c:pt idx="1">
                  <c:v>90-100% 
Internet 
Access</c:v>
                </c:pt>
                <c:pt idx="2">
                  <c:v>80-89% 
Internet 
Access</c:v>
                </c:pt>
                <c:pt idx="3">
                  <c:v>50-79% 
Internet 
Access</c:v>
                </c:pt>
                <c:pt idx="5">
                  <c:v>Large
Central
Metro</c:v>
                </c:pt>
                <c:pt idx="6">
                  <c:v>Large
Fringe 
Metro</c:v>
                </c:pt>
                <c:pt idx="7">
                  <c:v>Medium 
Metro</c:v>
                </c:pt>
                <c:pt idx="8">
                  <c:v>Small 
Metro</c:v>
                </c:pt>
                <c:pt idx="9">
                  <c:v>Micro-
politan</c:v>
                </c:pt>
                <c:pt idx="10">
                  <c:v>Noncore</c:v>
                </c:pt>
              </c:strCache>
            </c:strRef>
          </c:cat>
          <c:val>
            <c:numRef>
              <c:f>Sheet1!$B$2:$B$12</c:f>
              <c:numCache>
                <c:formatCode>0.0</c:formatCode>
                <c:ptCount val="11"/>
                <c:pt idx="0" formatCode="General">
                  <c:v>66.7</c:v>
                </c:pt>
                <c:pt idx="1">
                  <c:v>68.8</c:v>
                </c:pt>
                <c:pt idx="2" formatCode="General">
                  <c:v>64.099999999999994</c:v>
                </c:pt>
                <c:pt idx="3" formatCode="General">
                  <c:v>67.2</c:v>
                </c:pt>
                <c:pt idx="5">
                  <c:v>68.099999999999994</c:v>
                </c:pt>
                <c:pt idx="6">
                  <c:v>67.3</c:v>
                </c:pt>
                <c:pt idx="7">
                  <c:v>70.7</c:v>
                </c:pt>
                <c:pt idx="8">
                  <c:v>48</c:v>
                </c:pt>
                <c:pt idx="9">
                  <c:v>65</c:v>
                </c:pt>
                <c:pt idx="10">
                  <c:v>67.7</c:v>
                </c:pt>
              </c:numCache>
            </c:numRef>
          </c:val>
          <c:extLst>
            <c:ext xmlns:c16="http://schemas.microsoft.com/office/drawing/2014/chart" uri="{C3380CC4-5D6E-409C-BE32-E72D297353CC}">
              <c16:uniqueId val="{0000000A-D951-40F4-A7DE-4A8F66030FA4}"/>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0"/>
          <a:lstStyle/>
          <a:p>
            <a:pPr>
              <a:defRPr sz="1400"/>
            </a:pPr>
            <a:endParaRPr lang="en-US"/>
          </a:p>
        </c:txPr>
        <c:crossAx val="155089920"/>
        <c:crosses val="autoZero"/>
        <c:auto val="1"/>
        <c:lblAlgn val="ctr"/>
        <c:lblOffset val="100"/>
        <c:noMultiLvlLbl val="0"/>
      </c:catAx>
      <c:valAx>
        <c:axId val="155089920"/>
        <c:scaling>
          <c:orientation val="minMax"/>
          <c:max val="100"/>
          <c:min val="0"/>
        </c:scaling>
        <c:delete val="0"/>
        <c:axPos val="l"/>
        <c:majorGridlines/>
        <c:title>
          <c:tx>
            <c:rich>
              <a:bodyPr rot="-5400000" vert="horz"/>
              <a:lstStyle/>
              <a:p>
                <a:pPr>
                  <a:defRPr/>
                </a:pPr>
                <a:r>
                  <a:rPr lang="en-US"/>
                  <a:t>Percent</a:t>
                </a:r>
              </a:p>
            </c:rich>
          </c:tx>
          <c:layout>
            <c:manualLayout>
              <c:xMode val="edge"/>
              <c:yMode val="edge"/>
              <c:x val="4.2734762321376503E-3"/>
              <c:y val="0.32515450196385026"/>
            </c:manualLayout>
          </c:layout>
          <c:overlay val="0"/>
        </c:title>
        <c:numFmt formatCode="0" sourceLinked="0"/>
        <c:majorTickMark val="out"/>
        <c:minorTickMark val="none"/>
        <c:tickLblPos val="nextTo"/>
        <c:crossAx val="155088384"/>
        <c:crosses val="autoZero"/>
        <c:crossBetween val="between"/>
        <c:majorUnit val="10"/>
      </c:valAx>
    </c:plotArea>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997824924662195"/>
          <c:y val="3.538180774278215E-2"/>
          <c:w val="0.8763365169631574"/>
          <c:h val="0.69687124865205807"/>
        </c:manualLayout>
      </c:layout>
      <c:barChart>
        <c:barDir val="col"/>
        <c:grouping val="clustered"/>
        <c:varyColors val="0"/>
        <c:ser>
          <c:idx val="0"/>
          <c:order val="0"/>
          <c:tx>
            <c:strRef>
              <c:f>Sheet1!$B$1</c:f>
              <c:strCache>
                <c:ptCount val="1"/>
                <c:pt idx="0">
                  <c:v>2021</c:v>
                </c:pt>
              </c:strCache>
            </c:strRef>
          </c:tx>
          <c:spPr>
            <a:solidFill>
              <a:srgbClr val="005EB8"/>
            </a:solidFill>
          </c:spPr>
          <c:invertIfNegative val="0"/>
          <c:dPt>
            <c:idx val="1"/>
            <c:invertIfNegative val="0"/>
            <c:bubble3D val="0"/>
            <c:extLst>
              <c:ext xmlns:c16="http://schemas.microsoft.com/office/drawing/2014/chart" uri="{C3380CC4-5D6E-409C-BE32-E72D297353CC}">
                <c16:uniqueId val="{00000000-5B75-4B2D-BBEE-7B1926AD4139}"/>
              </c:ext>
            </c:extLst>
          </c:dPt>
          <c:dPt>
            <c:idx val="5"/>
            <c:invertIfNegative val="0"/>
            <c:bubble3D val="0"/>
            <c:extLst>
              <c:ext xmlns:c16="http://schemas.microsoft.com/office/drawing/2014/chart" uri="{C3380CC4-5D6E-409C-BE32-E72D297353CC}">
                <c16:uniqueId val="{00000001-5B75-4B2D-BBEE-7B1926AD4139}"/>
              </c:ext>
            </c:extLst>
          </c:dPt>
          <c:dPt>
            <c:idx val="6"/>
            <c:invertIfNegative val="0"/>
            <c:bubble3D val="0"/>
            <c:extLst>
              <c:ext xmlns:c16="http://schemas.microsoft.com/office/drawing/2014/chart" uri="{C3380CC4-5D6E-409C-BE32-E72D297353CC}">
                <c16:uniqueId val="{00000002-5B75-4B2D-BBEE-7B1926AD4139}"/>
              </c:ext>
            </c:extLst>
          </c:dPt>
          <c:dPt>
            <c:idx val="7"/>
            <c:invertIfNegative val="0"/>
            <c:bubble3D val="0"/>
            <c:extLst>
              <c:ext xmlns:c16="http://schemas.microsoft.com/office/drawing/2014/chart" uri="{C3380CC4-5D6E-409C-BE32-E72D297353CC}">
                <c16:uniqueId val="{00000003-5B75-4B2D-BBEE-7B1926AD4139}"/>
              </c:ext>
            </c:extLst>
          </c:dPt>
          <c:dPt>
            <c:idx val="8"/>
            <c:invertIfNegative val="0"/>
            <c:bubble3D val="0"/>
            <c:extLst>
              <c:ext xmlns:c16="http://schemas.microsoft.com/office/drawing/2014/chart" uri="{C3380CC4-5D6E-409C-BE32-E72D297353CC}">
                <c16:uniqueId val="{00000004-5B75-4B2D-BBEE-7B1926AD4139}"/>
              </c:ext>
            </c:extLst>
          </c:dPt>
          <c:dPt>
            <c:idx val="10"/>
            <c:invertIfNegative val="0"/>
            <c:bubble3D val="0"/>
            <c:extLst>
              <c:ext xmlns:c16="http://schemas.microsoft.com/office/drawing/2014/chart" uri="{C3380CC4-5D6E-409C-BE32-E72D297353CC}">
                <c16:uniqueId val="{00000005-5B75-4B2D-BBEE-7B1926AD4139}"/>
              </c:ext>
            </c:extLst>
          </c:dPt>
          <c:dPt>
            <c:idx val="11"/>
            <c:invertIfNegative val="0"/>
            <c:bubble3D val="0"/>
            <c:extLst>
              <c:ext xmlns:c16="http://schemas.microsoft.com/office/drawing/2014/chart" uri="{C3380CC4-5D6E-409C-BE32-E72D297353CC}">
                <c16:uniqueId val="{00000006-5B75-4B2D-BBEE-7B1926AD4139}"/>
              </c:ext>
            </c:extLst>
          </c:dPt>
          <c:dPt>
            <c:idx val="12"/>
            <c:invertIfNegative val="0"/>
            <c:bubble3D val="0"/>
            <c:extLst>
              <c:ext xmlns:c16="http://schemas.microsoft.com/office/drawing/2014/chart" uri="{C3380CC4-5D6E-409C-BE32-E72D297353CC}">
                <c16:uniqueId val="{00000007-5B75-4B2D-BBEE-7B1926AD4139}"/>
              </c:ext>
            </c:extLst>
          </c:dPt>
          <c:dPt>
            <c:idx val="13"/>
            <c:invertIfNegative val="0"/>
            <c:bubble3D val="0"/>
            <c:extLst>
              <c:ext xmlns:c16="http://schemas.microsoft.com/office/drawing/2014/chart" uri="{C3380CC4-5D6E-409C-BE32-E72D297353CC}">
                <c16:uniqueId val="{00000008-5B75-4B2D-BBEE-7B1926AD4139}"/>
              </c:ext>
            </c:extLst>
          </c:dPt>
          <c:cat>
            <c:strRef>
              <c:f>Sheet1!$A$2:$A$15</c:f>
              <c:strCache>
                <c:ptCount val="14"/>
                <c:pt idx="0">
                  <c:v>0-17 Years</c:v>
                </c:pt>
                <c:pt idx="1">
                  <c:v>18-44 Years</c:v>
                </c:pt>
                <c:pt idx="2">
                  <c:v>45-64 Years</c:v>
                </c:pt>
                <c:pt idx="3">
                  <c:v>65+ Years</c:v>
                </c:pt>
                <c:pt idx="5">
                  <c:v>Hispanic</c:v>
                </c:pt>
                <c:pt idx="6">
                  <c:v>NH-Asian</c:v>
                </c:pt>
                <c:pt idx="7">
                  <c:v>NH-Black</c:v>
                </c:pt>
                <c:pt idx="8">
                  <c:v>NH-White</c:v>
                </c:pt>
                <c:pt idx="10">
                  <c:v>&lt;100% PG</c:v>
                </c:pt>
                <c:pt idx="11">
                  <c:v>100-199% PG</c:v>
                </c:pt>
                <c:pt idx="12">
                  <c:v>200-399% PG</c:v>
                </c:pt>
                <c:pt idx="13">
                  <c:v>400%+ PG</c:v>
                </c:pt>
              </c:strCache>
            </c:strRef>
          </c:cat>
          <c:val>
            <c:numRef>
              <c:f>Sheet1!$B$2:$B$15</c:f>
              <c:numCache>
                <c:formatCode>0.0</c:formatCode>
                <c:ptCount val="14"/>
                <c:pt idx="0">
                  <c:v>77.125600000000006</c:v>
                </c:pt>
                <c:pt idx="1">
                  <c:v>71.661900000000003</c:v>
                </c:pt>
                <c:pt idx="2">
                  <c:v>60.668399999999998</c:v>
                </c:pt>
                <c:pt idx="3">
                  <c:v>42.152099999999997</c:v>
                </c:pt>
                <c:pt idx="5">
                  <c:v>62.8</c:v>
                </c:pt>
                <c:pt idx="6">
                  <c:v>61.6</c:v>
                </c:pt>
                <c:pt idx="7">
                  <c:v>65</c:v>
                </c:pt>
                <c:pt idx="8">
                  <c:v>67</c:v>
                </c:pt>
                <c:pt idx="10">
                  <c:v>50.076599999999999</c:v>
                </c:pt>
                <c:pt idx="11">
                  <c:v>53.7455</c:v>
                </c:pt>
                <c:pt idx="12">
                  <c:v>71.213899999999995</c:v>
                </c:pt>
                <c:pt idx="13">
                  <c:v>71.535499999999999</c:v>
                </c:pt>
              </c:numCache>
            </c:numRef>
          </c:val>
          <c:extLst>
            <c:ext xmlns:c16="http://schemas.microsoft.com/office/drawing/2014/chart" uri="{C3380CC4-5D6E-409C-BE32-E72D297353CC}">
              <c16:uniqueId val="{00000009-5B75-4B2D-BBEE-7B1926AD4139}"/>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1800000"/>
          <a:lstStyle/>
          <a:p>
            <a:pPr>
              <a:defRPr/>
            </a:pPr>
            <a:endParaRPr lang="en-US"/>
          </a:p>
        </c:txPr>
        <c:crossAx val="155089920"/>
        <c:crosses val="autoZero"/>
        <c:auto val="1"/>
        <c:lblAlgn val="ctr"/>
        <c:lblOffset val="100"/>
        <c:noMultiLvlLbl val="0"/>
      </c:catAx>
      <c:valAx>
        <c:axId val="155089920"/>
        <c:scaling>
          <c:orientation val="minMax"/>
          <c:max val="100"/>
          <c:min val="0"/>
        </c:scaling>
        <c:delete val="0"/>
        <c:axPos val="l"/>
        <c:majorGridlines/>
        <c:title>
          <c:tx>
            <c:rich>
              <a:bodyPr rot="-5400000" vert="horz"/>
              <a:lstStyle/>
              <a:p>
                <a:pPr>
                  <a:defRPr/>
                </a:pPr>
                <a:r>
                  <a:rPr lang="en-US"/>
                  <a:t>Percent</a:t>
                </a:r>
              </a:p>
            </c:rich>
          </c:tx>
          <c:layout>
            <c:manualLayout>
              <c:xMode val="edge"/>
              <c:yMode val="edge"/>
              <c:x val="4.6296296296296294E-3"/>
              <c:y val="0.27334991556288024"/>
            </c:manualLayout>
          </c:layout>
          <c:overlay val="0"/>
        </c:title>
        <c:numFmt formatCode="0" sourceLinked="0"/>
        <c:majorTickMark val="out"/>
        <c:minorTickMark val="none"/>
        <c:tickLblPos val="nextTo"/>
        <c:crossAx val="155088384"/>
        <c:crosses val="autoZero"/>
        <c:crossBetween val="between"/>
        <c:majorUnit val="10"/>
      </c:valAx>
    </c:plotArea>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07593321668125"/>
          <c:y val="3.2295372800622148E-2"/>
          <c:w val="0.83492927967337427"/>
          <c:h val="0.72328958880139982"/>
        </c:manualLayout>
      </c:layout>
      <c:barChart>
        <c:barDir val="col"/>
        <c:grouping val="clustered"/>
        <c:varyColors val="0"/>
        <c:ser>
          <c:idx val="0"/>
          <c:order val="0"/>
          <c:tx>
            <c:strRef>
              <c:f>Sheet1!$B$1</c:f>
              <c:strCache>
                <c:ptCount val="1"/>
                <c:pt idx="0">
                  <c:v>2021</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E1B1-4170-8BE3-9B2EFB86CAC5}"/>
              </c:ext>
            </c:extLst>
          </c:dPt>
          <c:cat>
            <c:strRef>
              <c:f>Sheet1!$A$2:$A$7</c:f>
              <c:strCache>
                <c:ptCount val="6"/>
                <c:pt idx="0">
                  <c:v>Patients' 
Difficulty Using Technology</c:v>
                </c:pt>
                <c:pt idx="1">
                  <c:v>Limitations 
in Patients' Access to Technology</c:v>
                </c:pt>
                <c:pt idx="2">
                  <c:v>Improved Reimburse-
ment and Relaxation of Rules</c:v>
                </c:pt>
                <c:pt idx="3">
                  <c:v>Limited 
Physician Internet 
Access or 
Speed Issues</c:v>
                </c:pt>
                <c:pt idx="4">
                  <c:v>Telehealthcare Inappropriate 
for Specialty/ Type of
Patients</c:v>
                </c:pt>
                <c:pt idx="5">
                  <c:v>Telehealthcare Platform not Easy To Use 
or not Meeting Needs</c:v>
                </c:pt>
              </c:strCache>
            </c:strRef>
          </c:cat>
          <c:val>
            <c:numRef>
              <c:f>Sheet1!$B$2:$B$7</c:f>
              <c:numCache>
                <c:formatCode>General</c:formatCode>
                <c:ptCount val="6"/>
                <c:pt idx="0">
                  <c:v>70.400000000000006</c:v>
                </c:pt>
                <c:pt idx="1">
                  <c:v>64.3</c:v>
                </c:pt>
                <c:pt idx="2" formatCode="0.0">
                  <c:v>41.6</c:v>
                </c:pt>
                <c:pt idx="3" formatCode="0.0">
                  <c:v>33</c:v>
                </c:pt>
                <c:pt idx="4" formatCode="0.0">
                  <c:v>25.5</c:v>
                </c:pt>
                <c:pt idx="5" formatCode="0.0">
                  <c:v>16.8</c:v>
                </c:pt>
              </c:numCache>
            </c:numRef>
          </c:val>
          <c:extLst>
            <c:ext xmlns:c16="http://schemas.microsoft.com/office/drawing/2014/chart" uri="{C3380CC4-5D6E-409C-BE32-E72D297353CC}">
              <c16:uniqueId val="{00000001-E1B1-4170-8BE3-9B2EFB86CAC5}"/>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0"/>
          <a:lstStyle/>
          <a:p>
            <a:pPr>
              <a:defRPr sz="1200"/>
            </a:pPr>
            <a:endParaRPr lang="en-US"/>
          </a:p>
        </c:txPr>
        <c:crossAx val="155089920"/>
        <c:crosses val="autoZero"/>
        <c:auto val="1"/>
        <c:lblAlgn val="ctr"/>
        <c:lblOffset val="100"/>
        <c:noMultiLvlLbl val="0"/>
      </c:catAx>
      <c:valAx>
        <c:axId val="155089920"/>
        <c:scaling>
          <c:orientation val="minMax"/>
          <c:max val="100"/>
          <c:min val="0"/>
        </c:scaling>
        <c:delete val="0"/>
        <c:axPos val="l"/>
        <c:majorGridlines/>
        <c:title>
          <c:tx>
            <c:rich>
              <a:bodyPr rot="-5400000" vert="horz"/>
              <a:lstStyle/>
              <a:p>
                <a:pPr>
                  <a:defRPr/>
                </a:pPr>
                <a:r>
                  <a:rPr lang="en-US"/>
                  <a:t>Percent</a:t>
                </a:r>
              </a:p>
            </c:rich>
          </c:tx>
          <c:layout>
            <c:manualLayout>
              <c:xMode val="edge"/>
              <c:yMode val="edge"/>
              <c:x val="4.6296296296296294E-3"/>
              <c:y val="0.29999732672304852"/>
            </c:manualLayout>
          </c:layout>
          <c:overlay val="0"/>
        </c:title>
        <c:numFmt formatCode="0" sourceLinked="0"/>
        <c:majorTickMark val="out"/>
        <c:minorTickMark val="none"/>
        <c:tickLblPos val="nextTo"/>
        <c:crossAx val="155088384"/>
        <c:crosses val="autoZero"/>
        <c:crossBetween val="between"/>
        <c:majorUnit val="10"/>
      </c:valAx>
    </c:plotArea>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997824924662195"/>
          <c:y val="3.538180774278215E-2"/>
          <c:w val="0.8763365169631574"/>
          <c:h val="0.59128244386118411"/>
        </c:manualLayout>
      </c:layout>
      <c:barChart>
        <c:barDir val="col"/>
        <c:grouping val="clustered"/>
        <c:varyColors val="0"/>
        <c:ser>
          <c:idx val="0"/>
          <c:order val="0"/>
          <c:tx>
            <c:strRef>
              <c:f>Sheet1!$B$1</c:f>
              <c:strCache>
                <c:ptCount val="1"/>
                <c:pt idx="0">
                  <c:v>2021</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4363-4B4D-AFE9-FCB611DEA767}"/>
              </c:ext>
            </c:extLst>
          </c:dPt>
          <c:dPt>
            <c:idx val="6"/>
            <c:invertIfNegative val="0"/>
            <c:bubble3D val="0"/>
            <c:extLst>
              <c:ext xmlns:c16="http://schemas.microsoft.com/office/drawing/2014/chart" uri="{C3380CC4-5D6E-409C-BE32-E72D297353CC}">
                <c16:uniqueId val="{00000001-4363-4B4D-AFE9-FCB611DEA767}"/>
              </c:ext>
            </c:extLst>
          </c:dPt>
          <c:dPt>
            <c:idx val="7"/>
            <c:invertIfNegative val="0"/>
            <c:bubble3D val="0"/>
            <c:extLst>
              <c:ext xmlns:c16="http://schemas.microsoft.com/office/drawing/2014/chart" uri="{C3380CC4-5D6E-409C-BE32-E72D297353CC}">
                <c16:uniqueId val="{00000002-4363-4B4D-AFE9-FCB611DEA767}"/>
              </c:ext>
            </c:extLst>
          </c:dPt>
          <c:dPt>
            <c:idx val="8"/>
            <c:invertIfNegative val="0"/>
            <c:bubble3D val="0"/>
            <c:extLst>
              <c:ext xmlns:c16="http://schemas.microsoft.com/office/drawing/2014/chart" uri="{C3380CC4-5D6E-409C-BE32-E72D297353CC}">
                <c16:uniqueId val="{00000003-4363-4B4D-AFE9-FCB611DEA767}"/>
              </c:ext>
            </c:extLst>
          </c:dPt>
          <c:dPt>
            <c:idx val="10"/>
            <c:invertIfNegative val="0"/>
            <c:bubble3D val="0"/>
            <c:extLst>
              <c:ext xmlns:c16="http://schemas.microsoft.com/office/drawing/2014/chart" uri="{C3380CC4-5D6E-409C-BE32-E72D297353CC}">
                <c16:uniqueId val="{00000004-4363-4B4D-AFE9-FCB611DEA767}"/>
              </c:ext>
            </c:extLst>
          </c:dPt>
          <c:dPt>
            <c:idx val="11"/>
            <c:invertIfNegative val="0"/>
            <c:bubble3D val="0"/>
            <c:extLst>
              <c:ext xmlns:c16="http://schemas.microsoft.com/office/drawing/2014/chart" uri="{C3380CC4-5D6E-409C-BE32-E72D297353CC}">
                <c16:uniqueId val="{00000005-4363-4B4D-AFE9-FCB611DEA767}"/>
              </c:ext>
            </c:extLst>
          </c:dPt>
          <c:dPt>
            <c:idx val="12"/>
            <c:invertIfNegative val="0"/>
            <c:bubble3D val="0"/>
            <c:extLst>
              <c:ext xmlns:c16="http://schemas.microsoft.com/office/drawing/2014/chart" uri="{C3380CC4-5D6E-409C-BE32-E72D297353CC}">
                <c16:uniqueId val="{00000006-4363-4B4D-AFE9-FCB611DEA767}"/>
              </c:ext>
            </c:extLst>
          </c:dPt>
          <c:dPt>
            <c:idx val="13"/>
            <c:invertIfNegative val="0"/>
            <c:bubble3D val="0"/>
            <c:extLst>
              <c:ext xmlns:c16="http://schemas.microsoft.com/office/drawing/2014/chart" uri="{C3380CC4-5D6E-409C-BE32-E72D297353CC}">
                <c16:uniqueId val="{00000007-4363-4B4D-AFE9-FCB611DEA767}"/>
              </c:ext>
            </c:extLst>
          </c:dPt>
          <c:dPt>
            <c:idx val="15"/>
            <c:invertIfNegative val="0"/>
            <c:bubble3D val="0"/>
            <c:extLst>
              <c:ext xmlns:c16="http://schemas.microsoft.com/office/drawing/2014/chart" uri="{C3380CC4-5D6E-409C-BE32-E72D297353CC}">
                <c16:uniqueId val="{00000008-4363-4B4D-AFE9-FCB611DEA767}"/>
              </c:ext>
            </c:extLst>
          </c:dPt>
          <c:dPt>
            <c:idx val="16"/>
            <c:invertIfNegative val="0"/>
            <c:bubble3D val="0"/>
            <c:extLst>
              <c:ext xmlns:c16="http://schemas.microsoft.com/office/drawing/2014/chart" uri="{C3380CC4-5D6E-409C-BE32-E72D297353CC}">
                <c16:uniqueId val="{00000009-4363-4B4D-AFE9-FCB611DEA767}"/>
              </c:ext>
            </c:extLst>
          </c:dPt>
          <c:cat>
            <c:strRef>
              <c:f>Sheet1!$A$2:$A$18</c:f>
              <c:strCache>
                <c:ptCount val="17"/>
                <c:pt idx="0">
                  <c:v>1 Physician</c:v>
                </c:pt>
                <c:pt idx="1">
                  <c:v>2-3 Physicians</c:v>
                </c:pt>
                <c:pt idx="2">
                  <c:v>4-10 Physicians</c:v>
                </c:pt>
                <c:pt idx="3">
                  <c:v>11-50 Physicians</c:v>
                </c:pt>
                <c:pt idx="4">
                  <c:v>51+ Physicians</c:v>
                </c:pt>
                <c:pt idx="6">
                  <c:v>Primary Care</c:v>
                </c:pt>
                <c:pt idx="7">
                  <c:v>Medical</c:v>
                </c:pt>
                <c:pt idx="8">
                  <c:v>Surgical</c:v>
                </c:pt>
                <c:pt idx="10">
                  <c:v>&lt;50% NHW</c:v>
                </c:pt>
                <c:pt idx="11">
                  <c:v>50-69.99% NHW</c:v>
                </c:pt>
                <c:pt idx="12">
                  <c:v>70-79.99% NHW</c:v>
                </c:pt>
                <c:pt idx="13">
                  <c:v>80%+ NHW</c:v>
                </c:pt>
                <c:pt idx="15">
                  <c:v>MSA</c:v>
                </c:pt>
                <c:pt idx="16">
                  <c:v>Non-MSA</c:v>
                </c:pt>
              </c:strCache>
            </c:strRef>
          </c:cat>
          <c:val>
            <c:numRef>
              <c:f>Sheet1!$B$2:$B$18</c:f>
              <c:numCache>
                <c:formatCode>0.0</c:formatCode>
                <c:ptCount val="17"/>
                <c:pt idx="0">
                  <c:v>67</c:v>
                </c:pt>
                <c:pt idx="1">
                  <c:v>65.2</c:v>
                </c:pt>
                <c:pt idx="2">
                  <c:v>71.900000000000006</c:v>
                </c:pt>
                <c:pt idx="3">
                  <c:v>76.7</c:v>
                </c:pt>
                <c:pt idx="4">
                  <c:v>72.7</c:v>
                </c:pt>
                <c:pt idx="6">
                  <c:v>71</c:v>
                </c:pt>
                <c:pt idx="7">
                  <c:v>77.2</c:v>
                </c:pt>
                <c:pt idx="8">
                  <c:v>55.9</c:v>
                </c:pt>
                <c:pt idx="10">
                  <c:v>69.900000000000006</c:v>
                </c:pt>
                <c:pt idx="11">
                  <c:v>71.900000000000006</c:v>
                </c:pt>
                <c:pt idx="12">
                  <c:v>71.7</c:v>
                </c:pt>
                <c:pt idx="13">
                  <c:v>67.400000000000006</c:v>
                </c:pt>
                <c:pt idx="15">
                  <c:v>69.8</c:v>
                </c:pt>
                <c:pt idx="16">
                  <c:v>77.8</c:v>
                </c:pt>
              </c:numCache>
            </c:numRef>
          </c:val>
          <c:extLst>
            <c:ext xmlns:c16="http://schemas.microsoft.com/office/drawing/2014/chart" uri="{C3380CC4-5D6E-409C-BE32-E72D297353CC}">
              <c16:uniqueId val="{0000000A-4363-4B4D-AFE9-FCB611DEA767}"/>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2700000"/>
          <a:lstStyle/>
          <a:p>
            <a:pPr>
              <a:defRPr/>
            </a:pPr>
            <a:endParaRPr lang="en-US"/>
          </a:p>
        </c:txPr>
        <c:crossAx val="155089920"/>
        <c:crosses val="autoZero"/>
        <c:auto val="1"/>
        <c:lblAlgn val="ctr"/>
        <c:lblOffset val="100"/>
        <c:noMultiLvlLbl val="0"/>
      </c:catAx>
      <c:valAx>
        <c:axId val="155089920"/>
        <c:scaling>
          <c:orientation val="minMax"/>
          <c:max val="100"/>
          <c:min val="0"/>
        </c:scaling>
        <c:delete val="0"/>
        <c:axPos val="l"/>
        <c:majorGridlines/>
        <c:title>
          <c:tx>
            <c:rich>
              <a:bodyPr rot="-5400000" vert="horz"/>
              <a:lstStyle/>
              <a:p>
                <a:pPr>
                  <a:defRPr/>
                </a:pPr>
                <a:r>
                  <a:rPr lang="en-US"/>
                  <a:t>Percent</a:t>
                </a:r>
              </a:p>
            </c:rich>
          </c:tx>
          <c:layout>
            <c:manualLayout>
              <c:xMode val="edge"/>
              <c:yMode val="edge"/>
              <c:x val="5.8166861086808592E-3"/>
              <c:y val="0.22331899484786627"/>
            </c:manualLayout>
          </c:layout>
          <c:overlay val="0"/>
        </c:title>
        <c:numFmt formatCode="0" sourceLinked="0"/>
        <c:majorTickMark val="out"/>
        <c:minorTickMark val="none"/>
        <c:tickLblPos val="nextTo"/>
        <c:crossAx val="155088384"/>
        <c:crosses val="autoZero"/>
        <c:crossBetween val="between"/>
        <c:majorUnit val="10"/>
      </c:valAx>
    </c:plotArea>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071898998736271"/>
          <c:y val="3.538180774278215E-2"/>
          <c:w val="0.8855957762224167"/>
          <c:h val="0.60489342241310751"/>
        </c:manualLayout>
      </c:layout>
      <c:barChart>
        <c:barDir val="col"/>
        <c:grouping val="clustered"/>
        <c:varyColors val="0"/>
        <c:ser>
          <c:idx val="0"/>
          <c:order val="0"/>
          <c:tx>
            <c:strRef>
              <c:f>Sheet1!$B$1</c:f>
              <c:strCache>
                <c:ptCount val="1"/>
                <c:pt idx="0">
                  <c:v>2021</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AE0B-46BE-8274-40305FBA8459}"/>
              </c:ext>
            </c:extLst>
          </c:dPt>
          <c:dPt>
            <c:idx val="6"/>
            <c:invertIfNegative val="0"/>
            <c:bubble3D val="0"/>
            <c:extLst>
              <c:ext xmlns:c16="http://schemas.microsoft.com/office/drawing/2014/chart" uri="{C3380CC4-5D6E-409C-BE32-E72D297353CC}">
                <c16:uniqueId val="{00000001-AE0B-46BE-8274-40305FBA8459}"/>
              </c:ext>
            </c:extLst>
          </c:dPt>
          <c:dPt>
            <c:idx val="7"/>
            <c:invertIfNegative val="0"/>
            <c:bubble3D val="0"/>
            <c:extLst>
              <c:ext xmlns:c16="http://schemas.microsoft.com/office/drawing/2014/chart" uri="{C3380CC4-5D6E-409C-BE32-E72D297353CC}">
                <c16:uniqueId val="{00000002-AE0B-46BE-8274-40305FBA8459}"/>
              </c:ext>
            </c:extLst>
          </c:dPt>
          <c:dPt>
            <c:idx val="8"/>
            <c:invertIfNegative val="0"/>
            <c:bubble3D val="0"/>
            <c:extLst>
              <c:ext xmlns:c16="http://schemas.microsoft.com/office/drawing/2014/chart" uri="{C3380CC4-5D6E-409C-BE32-E72D297353CC}">
                <c16:uniqueId val="{00000003-AE0B-46BE-8274-40305FBA8459}"/>
              </c:ext>
            </c:extLst>
          </c:dPt>
          <c:dPt>
            <c:idx val="10"/>
            <c:invertIfNegative val="0"/>
            <c:bubble3D val="0"/>
            <c:extLst>
              <c:ext xmlns:c16="http://schemas.microsoft.com/office/drawing/2014/chart" uri="{C3380CC4-5D6E-409C-BE32-E72D297353CC}">
                <c16:uniqueId val="{00000004-AE0B-46BE-8274-40305FBA8459}"/>
              </c:ext>
            </c:extLst>
          </c:dPt>
          <c:dPt>
            <c:idx val="11"/>
            <c:invertIfNegative val="0"/>
            <c:bubble3D val="0"/>
            <c:extLst>
              <c:ext xmlns:c16="http://schemas.microsoft.com/office/drawing/2014/chart" uri="{C3380CC4-5D6E-409C-BE32-E72D297353CC}">
                <c16:uniqueId val="{00000005-AE0B-46BE-8274-40305FBA8459}"/>
              </c:ext>
            </c:extLst>
          </c:dPt>
          <c:dPt>
            <c:idx val="12"/>
            <c:invertIfNegative val="0"/>
            <c:bubble3D val="0"/>
            <c:extLst>
              <c:ext xmlns:c16="http://schemas.microsoft.com/office/drawing/2014/chart" uri="{C3380CC4-5D6E-409C-BE32-E72D297353CC}">
                <c16:uniqueId val="{00000006-AE0B-46BE-8274-40305FBA8459}"/>
              </c:ext>
            </c:extLst>
          </c:dPt>
          <c:dPt>
            <c:idx val="13"/>
            <c:invertIfNegative val="0"/>
            <c:bubble3D val="0"/>
            <c:extLst>
              <c:ext xmlns:c16="http://schemas.microsoft.com/office/drawing/2014/chart" uri="{C3380CC4-5D6E-409C-BE32-E72D297353CC}">
                <c16:uniqueId val="{00000007-AE0B-46BE-8274-40305FBA8459}"/>
              </c:ext>
            </c:extLst>
          </c:dPt>
          <c:dPt>
            <c:idx val="15"/>
            <c:invertIfNegative val="0"/>
            <c:bubble3D val="0"/>
            <c:extLst>
              <c:ext xmlns:c16="http://schemas.microsoft.com/office/drawing/2014/chart" uri="{C3380CC4-5D6E-409C-BE32-E72D297353CC}">
                <c16:uniqueId val="{00000008-AE0B-46BE-8274-40305FBA8459}"/>
              </c:ext>
            </c:extLst>
          </c:dPt>
          <c:dPt>
            <c:idx val="16"/>
            <c:invertIfNegative val="0"/>
            <c:bubble3D val="0"/>
            <c:extLst>
              <c:ext xmlns:c16="http://schemas.microsoft.com/office/drawing/2014/chart" uri="{C3380CC4-5D6E-409C-BE32-E72D297353CC}">
                <c16:uniqueId val="{00000009-AE0B-46BE-8274-40305FBA8459}"/>
              </c:ext>
            </c:extLst>
          </c:dPt>
          <c:cat>
            <c:strRef>
              <c:f>Sheet1!$A$2:$A$18</c:f>
              <c:strCache>
                <c:ptCount val="17"/>
                <c:pt idx="0">
                  <c:v>1 Physician</c:v>
                </c:pt>
                <c:pt idx="1">
                  <c:v>2-3 Physicians</c:v>
                </c:pt>
                <c:pt idx="2">
                  <c:v>4-10 Physicians</c:v>
                </c:pt>
                <c:pt idx="3">
                  <c:v>11-50 Physicians</c:v>
                </c:pt>
                <c:pt idx="4">
                  <c:v>51+ Physicians</c:v>
                </c:pt>
                <c:pt idx="6">
                  <c:v>Primary Care</c:v>
                </c:pt>
                <c:pt idx="7">
                  <c:v>Medical</c:v>
                </c:pt>
                <c:pt idx="8">
                  <c:v>Surgical</c:v>
                </c:pt>
                <c:pt idx="10">
                  <c:v>&lt;50% NHW</c:v>
                </c:pt>
                <c:pt idx="11">
                  <c:v>50-69.99% NHW</c:v>
                </c:pt>
                <c:pt idx="12">
                  <c:v>70-79.99% NHW</c:v>
                </c:pt>
                <c:pt idx="13">
                  <c:v>80%+ NHW</c:v>
                </c:pt>
                <c:pt idx="15">
                  <c:v>MSA</c:v>
                </c:pt>
                <c:pt idx="16">
                  <c:v>Non-MSA</c:v>
                </c:pt>
              </c:strCache>
            </c:strRef>
          </c:cat>
          <c:val>
            <c:numRef>
              <c:f>Sheet1!$B$2:$B$18</c:f>
              <c:numCache>
                <c:formatCode>0.0</c:formatCode>
                <c:ptCount val="17"/>
                <c:pt idx="0">
                  <c:v>60.5</c:v>
                </c:pt>
                <c:pt idx="1">
                  <c:v>63.7</c:v>
                </c:pt>
                <c:pt idx="2">
                  <c:v>65.099999999999994</c:v>
                </c:pt>
                <c:pt idx="3">
                  <c:v>74.8</c:v>
                </c:pt>
                <c:pt idx="4">
                  <c:v>59.2</c:v>
                </c:pt>
                <c:pt idx="6">
                  <c:v>64.8</c:v>
                </c:pt>
                <c:pt idx="7">
                  <c:v>68.7</c:v>
                </c:pt>
                <c:pt idx="8">
                  <c:v>55</c:v>
                </c:pt>
                <c:pt idx="10">
                  <c:v>61.9</c:v>
                </c:pt>
                <c:pt idx="11">
                  <c:v>62.7</c:v>
                </c:pt>
                <c:pt idx="12">
                  <c:v>67.8</c:v>
                </c:pt>
                <c:pt idx="13">
                  <c:v>68.7</c:v>
                </c:pt>
                <c:pt idx="15">
                  <c:v>63.8</c:v>
                </c:pt>
                <c:pt idx="16">
                  <c:v>71.400000000000006</c:v>
                </c:pt>
              </c:numCache>
            </c:numRef>
          </c:val>
          <c:extLst>
            <c:ext xmlns:c16="http://schemas.microsoft.com/office/drawing/2014/chart" uri="{C3380CC4-5D6E-409C-BE32-E72D297353CC}">
              <c16:uniqueId val="{0000000A-AE0B-46BE-8274-40305FBA8459}"/>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2700000"/>
          <a:lstStyle/>
          <a:p>
            <a:pPr>
              <a:defRPr/>
            </a:pPr>
            <a:endParaRPr lang="en-US"/>
          </a:p>
        </c:txPr>
        <c:crossAx val="155089920"/>
        <c:crosses val="autoZero"/>
        <c:auto val="1"/>
        <c:lblAlgn val="ctr"/>
        <c:lblOffset val="100"/>
        <c:noMultiLvlLbl val="0"/>
      </c:catAx>
      <c:valAx>
        <c:axId val="155089920"/>
        <c:scaling>
          <c:orientation val="minMax"/>
          <c:max val="100"/>
          <c:min val="0"/>
        </c:scaling>
        <c:delete val="0"/>
        <c:axPos val="l"/>
        <c:majorGridlines/>
        <c:title>
          <c:tx>
            <c:rich>
              <a:bodyPr rot="-5400000" vert="horz"/>
              <a:lstStyle/>
              <a:p>
                <a:pPr>
                  <a:defRPr/>
                </a:pPr>
                <a:r>
                  <a:rPr lang="en-US"/>
                  <a:t>Percent</a:t>
                </a:r>
              </a:p>
            </c:rich>
          </c:tx>
          <c:layout>
            <c:manualLayout>
              <c:xMode val="edge"/>
              <c:yMode val="edge"/>
              <c:x val="5.2232186254495966E-3"/>
              <c:y val="0.23370938717887535"/>
            </c:manualLayout>
          </c:layout>
          <c:overlay val="0"/>
        </c:title>
        <c:numFmt formatCode="0" sourceLinked="0"/>
        <c:majorTickMark val="out"/>
        <c:minorTickMark val="none"/>
        <c:tickLblPos val="nextTo"/>
        <c:crossAx val="155088384"/>
        <c:crosses val="autoZero"/>
        <c:crossBetween val="between"/>
        <c:majorUnit val="10"/>
      </c:valAx>
    </c:plotArea>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071898998736271"/>
          <c:y val="3.538180774278215E-2"/>
          <c:w val="0.8855957762224167"/>
          <c:h val="0.60489342241310751"/>
        </c:manualLayout>
      </c:layout>
      <c:barChart>
        <c:barDir val="col"/>
        <c:grouping val="clustered"/>
        <c:varyColors val="0"/>
        <c:ser>
          <c:idx val="0"/>
          <c:order val="0"/>
          <c:tx>
            <c:strRef>
              <c:f>Sheet1!$B$1</c:f>
              <c:strCache>
                <c:ptCount val="1"/>
                <c:pt idx="0">
                  <c:v>2021</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AE0B-46BE-8274-40305FBA8459}"/>
              </c:ext>
            </c:extLst>
          </c:dPt>
          <c:dPt>
            <c:idx val="6"/>
            <c:invertIfNegative val="0"/>
            <c:bubble3D val="0"/>
            <c:extLst>
              <c:ext xmlns:c16="http://schemas.microsoft.com/office/drawing/2014/chart" uri="{C3380CC4-5D6E-409C-BE32-E72D297353CC}">
                <c16:uniqueId val="{00000001-AE0B-46BE-8274-40305FBA8459}"/>
              </c:ext>
            </c:extLst>
          </c:dPt>
          <c:dPt>
            <c:idx val="7"/>
            <c:invertIfNegative val="0"/>
            <c:bubble3D val="0"/>
            <c:extLst>
              <c:ext xmlns:c16="http://schemas.microsoft.com/office/drawing/2014/chart" uri="{C3380CC4-5D6E-409C-BE32-E72D297353CC}">
                <c16:uniqueId val="{00000002-AE0B-46BE-8274-40305FBA8459}"/>
              </c:ext>
            </c:extLst>
          </c:dPt>
          <c:dPt>
            <c:idx val="8"/>
            <c:invertIfNegative val="0"/>
            <c:bubble3D val="0"/>
            <c:extLst>
              <c:ext xmlns:c16="http://schemas.microsoft.com/office/drawing/2014/chart" uri="{C3380CC4-5D6E-409C-BE32-E72D297353CC}">
                <c16:uniqueId val="{00000003-AE0B-46BE-8274-40305FBA8459}"/>
              </c:ext>
            </c:extLst>
          </c:dPt>
          <c:dPt>
            <c:idx val="10"/>
            <c:invertIfNegative val="0"/>
            <c:bubble3D val="0"/>
            <c:extLst>
              <c:ext xmlns:c16="http://schemas.microsoft.com/office/drawing/2014/chart" uri="{C3380CC4-5D6E-409C-BE32-E72D297353CC}">
                <c16:uniqueId val="{00000004-AE0B-46BE-8274-40305FBA8459}"/>
              </c:ext>
            </c:extLst>
          </c:dPt>
          <c:dPt>
            <c:idx val="11"/>
            <c:invertIfNegative val="0"/>
            <c:bubble3D val="0"/>
            <c:extLst>
              <c:ext xmlns:c16="http://schemas.microsoft.com/office/drawing/2014/chart" uri="{C3380CC4-5D6E-409C-BE32-E72D297353CC}">
                <c16:uniqueId val="{00000005-AE0B-46BE-8274-40305FBA8459}"/>
              </c:ext>
            </c:extLst>
          </c:dPt>
          <c:dPt>
            <c:idx val="12"/>
            <c:invertIfNegative val="0"/>
            <c:bubble3D val="0"/>
            <c:extLst>
              <c:ext xmlns:c16="http://schemas.microsoft.com/office/drawing/2014/chart" uri="{C3380CC4-5D6E-409C-BE32-E72D297353CC}">
                <c16:uniqueId val="{00000006-AE0B-46BE-8274-40305FBA8459}"/>
              </c:ext>
            </c:extLst>
          </c:dPt>
          <c:dPt>
            <c:idx val="13"/>
            <c:invertIfNegative val="0"/>
            <c:bubble3D val="0"/>
            <c:extLst>
              <c:ext xmlns:c16="http://schemas.microsoft.com/office/drawing/2014/chart" uri="{C3380CC4-5D6E-409C-BE32-E72D297353CC}">
                <c16:uniqueId val="{00000007-AE0B-46BE-8274-40305FBA8459}"/>
              </c:ext>
            </c:extLst>
          </c:dPt>
          <c:dPt>
            <c:idx val="15"/>
            <c:invertIfNegative val="0"/>
            <c:bubble3D val="0"/>
            <c:extLst>
              <c:ext xmlns:c16="http://schemas.microsoft.com/office/drawing/2014/chart" uri="{C3380CC4-5D6E-409C-BE32-E72D297353CC}">
                <c16:uniqueId val="{00000008-AE0B-46BE-8274-40305FBA8459}"/>
              </c:ext>
            </c:extLst>
          </c:dPt>
          <c:dPt>
            <c:idx val="16"/>
            <c:invertIfNegative val="0"/>
            <c:bubble3D val="0"/>
            <c:extLst>
              <c:ext xmlns:c16="http://schemas.microsoft.com/office/drawing/2014/chart" uri="{C3380CC4-5D6E-409C-BE32-E72D297353CC}">
                <c16:uniqueId val="{00000009-AE0B-46BE-8274-40305FBA8459}"/>
              </c:ext>
            </c:extLst>
          </c:dPt>
          <c:cat>
            <c:strRef>
              <c:f>Sheet1!$A$2:$A$18</c:f>
              <c:strCache>
                <c:ptCount val="17"/>
                <c:pt idx="0">
                  <c:v>1 Physician</c:v>
                </c:pt>
                <c:pt idx="1">
                  <c:v>2-3 Physicians</c:v>
                </c:pt>
                <c:pt idx="2">
                  <c:v>4-10 Physicians</c:v>
                </c:pt>
                <c:pt idx="3">
                  <c:v>11-50 Physicians</c:v>
                </c:pt>
                <c:pt idx="4">
                  <c:v>51+ Physicians</c:v>
                </c:pt>
                <c:pt idx="6">
                  <c:v>Primary Care</c:v>
                </c:pt>
                <c:pt idx="7">
                  <c:v>Medical</c:v>
                </c:pt>
                <c:pt idx="8">
                  <c:v>Surgical</c:v>
                </c:pt>
                <c:pt idx="10">
                  <c:v>&lt;50% NHW</c:v>
                </c:pt>
                <c:pt idx="11">
                  <c:v>50-69.99% NHW</c:v>
                </c:pt>
                <c:pt idx="12">
                  <c:v>70-79.99% NHW</c:v>
                </c:pt>
                <c:pt idx="13">
                  <c:v>80%+ NHW</c:v>
                </c:pt>
                <c:pt idx="15">
                  <c:v>MSA</c:v>
                </c:pt>
                <c:pt idx="16">
                  <c:v>Non-MSA</c:v>
                </c:pt>
              </c:strCache>
            </c:strRef>
          </c:cat>
          <c:val>
            <c:numRef>
              <c:f>Sheet1!$B$2:$B$18</c:f>
              <c:numCache>
                <c:formatCode>0.0</c:formatCode>
                <c:ptCount val="17"/>
                <c:pt idx="0">
                  <c:v>34.700000000000003</c:v>
                </c:pt>
                <c:pt idx="1">
                  <c:v>36.299999999999997</c:v>
                </c:pt>
                <c:pt idx="2">
                  <c:v>46.8</c:v>
                </c:pt>
                <c:pt idx="3">
                  <c:v>47.3</c:v>
                </c:pt>
                <c:pt idx="4">
                  <c:v>43.5</c:v>
                </c:pt>
                <c:pt idx="6">
                  <c:v>46.2</c:v>
                </c:pt>
                <c:pt idx="7">
                  <c:v>45</c:v>
                </c:pt>
                <c:pt idx="8">
                  <c:v>23.4</c:v>
                </c:pt>
                <c:pt idx="10">
                  <c:v>38.4</c:v>
                </c:pt>
                <c:pt idx="11">
                  <c:v>44.3</c:v>
                </c:pt>
                <c:pt idx="12">
                  <c:v>40.299999999999997</c:v>
                </c:pt>
                <c:pt idx="13">
                  <c:v>46</c:v>
                </c:pt>
                <c:pt idx="15">
                  <c:v>40.799999999999997</c:v>
                </c:pt>
                <c:pt idx="16">
                  <c:v>53.8</c:v>
                </c:pt>
              </c:numCache>
            </c:numRef>
          </c:val>
          <c:extLst>
            <c:ext xmlns:c16="http://schemas.microsoft.com/office/drawing/2014/chart" uri="{C3380CC4-5D6E-409C-BE32-E72D297353CC}">
              <c16:uniqueId val="{0000000A-AE0B-46BE-8274-40305FBA8459}"/>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2700000"/>
          <a:lstStyle/>
          <a:p>
            <a:pPr>
              <a:defRPr/>
            </a:pPr>
            <a:endParaRPr lang="en-US"/>
          </a:p>
        </c:txPr>
        <c:crossAx val="155089920"/>
        <c:crosses val="autoZero"/>
        <c:auto val="1"/>
        <c:lblAlgn val="ctr"/>
        <c:lblOffset val="100"/>
        <c:noMultiLvlLbl val="0"/>
      </c:catAx>
      <c:valAx>
        <c:axId val="155089920"/>
        <c:scaling>
          <c:orientation val="minMax"/>
          <c:max val="100"/>
          <c:min val="0"/>
        </c:scaling>
        <c:delete val="0"/>
        <c:axPos val="l"/>
        <c:majorGridlines/>
        <c:title>
          <c:tx>
            <c:rich>
              <a:bodyPr rot="-5400000" vert="horz"/>
              <a:lstStyle/>
              <a:p>
                <a:pPr>
                  <a:defRPr/>
                </a:pPr>
                <a:r>
                  <a:rPr lang="en-US"/>
                  <a:t>Percent</a:t>
                </a:r>
              </a:p>
            </c:rich>
          </c:tx>
          <c:layout>
            <c:manualLayout>
              <c:xMode val="edge"/>
              <c:yMode val="edge"/>
              <c:x val="5.2232186254495966E-3"/>
              <c:y val="0.23370938717887535"/>
            </c:manualLayout>
          </c:layout>
          <c:overlay val="0"/>
        </c:title>
        <c:numFmt formatCode="0" sourceLinked="0"/>
        <c:majorTickMark val="out"/>
        <c:minorTickMark val="none"/>
        <c:tickLblPos val="nextTo"/>
        <c:crossAx val="155088384"/>
        <c:crosses val="autoZero"/>
        <c:crossBetween val="between"/>
        <c:majorUnit val="10"/>
      </c:valAx>
    </c:plotArea>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071898998736271"/>
          <c:y val="3.538180774278215E-2"/>
          <c:w val="0.8855957762224167"/>
          <c:h val="0.60489342241310751"/>
        </c:manualLayout>
      </c:layout>
      <c:barChart>
        <c:barDir val="col"/>
        <c:grouping val="clustered"/>
        <c:varyColors val="0"/>
        <c:ser>
          <c:idx val="0"/>
          <c:order val="0"/>
          <c:tx>
            <c:strRef>
              <c:f>Sheet1!$B$1</c:f>
              <c:strCache>
                <c:ptCount val="1"/>
                <c:pt idx="0">
                  <c:v>2021</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AE0B-46BE-8274-40305FBA8459}"/>
              </c:ext>
            </c:extLst>
          </c:dPt>
          <c:dPt>
            <c:idx val="6"/>
            <c:invertIfNegative val="0"/>
            <c:bubble3D val="0"/>
            <c:extLst>
              <c:ext xmlns:c16="http://schemas.microsoft.com/office/drawing/2014/chart" uri="{C3380CC4-5D6E-409C-BE32-E72D297353CC}">
                <c16:uniqueId val="{00000001-AE0B-46BE-8274-40305FBA8459}"/>
              </c:ext>
            </c:extLst>
          </c:dPt>
          <c:dPt>
            <c:idx val="7"/>
            <c:invertIfNegative val="0"/>
            <c:bubble3D val="0"/>
            <c:extLst>
              <c:ext xmlns:c16="http://schemas.microsoft.com/office/drawing/2014/chart" uri="{C3380CC4-5D6E-409C-BE32-E72D297353CC}">
                <c16:uniqueId val="{00000002-AE0B-46BE-8274-40305FBA8459}"/>
              </c:ext>
            </c:extLst>
          </c:dPt>
          <c:dPt>
            <c:idx val="8"/>
            <c:invertIfNegative val="0"/>
            <c:bubble3D val="0"/>
            <c:extLst>
              <c:ext xmlns:c16="http://schemas.microsoft.com/office/drawing/2014/chart" uri="{C3380CC4-5D6E-409C-BE32-E72D297353CC}">
                <c16:uniqueId val="{00000003-AE0B-46BE-8274-40305FBA8459}"/>
              </c:ext>
            </c:extLst>
          </c:dPt>
          <c:dPt>
            <c:idx val="10"/>
            <c:invertIfNegative val="0"/>
            <c:bubble3D val="0"/>
            <c:extLst>
              <c:ext xmlns:c16="http://schemas.microsoft.com/office/drawing/2014/chart" uri="{C3380CC4-5D6E-409C-BE32-E72D297353CC}">
                <c16:uniqueId val="{00000004-AE0B-46BE-8274-40305FBA8459}"/>
              </c:ext>
            </c:extLst>
          </c:dPt>
          <c:dPt>
            <c:idx val="11"/>
            <c:invertIfNegative val="0"/>
            <c:bubble3D val="0"/>
            <c:extLst>
              <c:ext xmlns:c16="http://schemas.microsoft.com/office/drawing/2014/chart" uri="{C3380CC4-5D6E-409C-BE32-E72D297353CC}">
                <c16:uniqueId val="{00000005-AE0B-46BE-8274-40305FBA8459}"/>
              </c:ext>
            </c:extLst>
          </c:dPt>
          <c:dPt>
            <c:idx val="12"/>
            <c:invertIfNegative val="0"/>
            <c:bubble3D val="0"/>
            <c:extLst>
              <c:ext xmlns:c16="http://schemas.microsoft.com/office/drawing/2014/chart" uri="{C3380CC4-5D6E-409C-BE32-E72D297353CC}">
                <c16:uniqueId val="{00000006-AE0B-46BE-8274-40305FBA8459}"/>
              </c:ext>
            </c:extLst>
          </c:dPt>
          <c:dPt>
            <c:idx val="13"/>
            <c:invertIfNegative val="0"/>
            <c:bubble3D val="0"/>
            <c:extLst>
              <c:ext xmlns:c16="http://schemas.microsoft.com/office/drawing/2014/chart" uri="{C3380CC4-5D6E-409C-BE32-E72D297353CC}">
                <c16:uniqueId val="{00000007-AE0B-46BE-8274-40305FBA8459}"/>
              </c:ext>
            </c:extLst>
          </c:dPt>
          <c:dPt>
            <c:idx val="15"/>
            <c:invertIfNegative val="0"/>
            <c:bubble3D val="0"/>
            <c:extLst>
              <c:ext xmlns:c16="http://schemas.microsoft.com/office/drawing/2014/chart" uri="{C3380CC4-5D6E-409C-BE32-E72D297353CC}">
                <c16:uniqueId val="{00000008-AE0B-46BE-8274-40305FBA8459}"/>
              </c:ext>
            </c:extLst>
          </c:dPt>
          <c:dPt>
            <c:idx val="16"/>
            <c:invertIfNegative val="0"/>
            <c:bubble3D val="0"/>
            <c:extLst>
              <c:ext xmlns:c16="http://schemas.microsoft.com/office/drawing/2014/chart" uri="{C3380CC4-5D6E-409C-BE32-E72D297353CC}">
                <c16:uniqueId val="{00000009-AE0B-46BE-8274-40305FBA8459}"/>
              </c:ext>
            </c:extLst>
          </c:dPt>
          <c:cat>
            <c:strRef>
              <c:f>Sheet1!$A$2:$A$18</c:f>
              <c:strCache>
                <c:ptCount val="17"/>
                <c:pt idx="0">
                  <c:v>1 Physician</c:v>
                </c:pt>
                <c:pt idx="1">
                  <c:v>2-3 Physicians</c:v>
                </c:pt>
                <c:pt idx="2">
                  <c:v>4-10 Physicians</c:v>
                </c:pt>
                <c:pt idx="3">
                  <c:v>11-50 Physicians</c:v>
                </c:pt>
                <c:pt idx="4">
                  <c:v>51+ Physicians</c:v>
                </c:pt>
                <c:pt idx="6">
                  <c:v>Primary Care</c:v>
                </c:pt>
                <c:pt idx="7">
                  <c:v>Medical</c:v>
                </c:pt>
                <c:pt idx="8">
                  <c:v>Surgical</c:v>
                </c:pt>
                <c:pt idx="10">
                  <c:v>&lt;50% NHW</c:v>
                </c:pt>
                <c:pt idx="11">
                  <c:v>50-69.99% NHW</c:v>
                </c:pt>
                <c:pt idx="12">
                  <c:v>70-79.99% NHW</c:v>
                </c:pt>
                <c:pt idx="13">
                  <c:v>80%+ NHW</c:v>
                </c:pt>
                <c:pt idx="15">
                  <c:v>MSA</c:v>
                </c:pt>
                <c:pt idx="16">
                  <c:v>Non-MSA</c:v>
                </c:pt>
              </c:strCache>
            </c:strRef>
          </c:cat>
          <c:val>
            <c:numRef>
              <c:f>Sheet1!$B$2:$B$18</c:f>
              <c:numCache>
                <c:formatCode>0.0</c:formatCode>
                <c:ptCount val="17"/>
                <c:pt idx="0">
                  <c:v>27.7</c:v>
                </c:pt>
                <c:pt idx="1">
                  <c:v>25.3</c:v>
                </c:pt>
                <c:pt idx="2">
                  <c:v>33.6</c:v>
                </c:pt>
                <c:pt idx="3">
                  <c:v>45.9</c:v>
                </c:pt>
                <c:pt idx="4">
                  <c:v>37.299999999999997</c:v>
                </c:pt>
                <c:pt idx="6">
                  <c:v>35.700000000000003</c:v>
                </c:pt>
                <c:pt idx="7">
                  <c:v>37.200000000000003</c:v>
                </c:pt>
                <c:pt idx="8">
                  <c:v>18.2</c:v>
                </c:pt>
                <c:pt idx="10">
                  <c:v>27.3</c:v>
                </c:pt>
                <c:pt idx="11">
                  <c:v>33.5</c:v>
                </c:pt>
                <c:pt idx="12">
                  <c:v>34.6</c:v>
                </c:pt>
                <c:pt idx="13">
                  <c:v>43.4</c:v>
                </c:pt>
                <c:pt idx="15">
                  <c:v>32</c:v>
                </c:pt>
                <c:pt idx="16">
                  <c:v>47.4</c:v>
                </c:pt>
              </c:numCache>
            </c:numRef>
          </c:val>
          <c:extLst>
            <c:ext xmlns:c16="http://schemas.microsoft.com/office/drawing/2014/chart" uri="{C3380CC4-5D6E-409C-BE32-E72D297353CC}">
              <c16:uniqueId val="{0000000A-AE0B-46BE-8274-40305FBA8459}"/>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2700000"/>
          <a:lstStyle/>
          <a:p>
            <a:pPr>
              <a:defRPr/>
            </a:pPr>
            <a:endParaRPr lang="en-US"/>
          </a:p>
        </c:txPr>
        <c:crossAx val="155089920"/>
        <c:crosses val="autoZero"/>
        <c:auto val="1"/>
        <c:lblAlgn val="ctr"/>
        <c:lblOffset val="100"/>
        <c:noMultiLvlLbl val="0"/>
      </c:catAx>
      <c:valAx>
        <c:axId val="155089920"/>
        <c:scaling>
          <c:orientation val="minMax"/>
          <c:max val="100"/>
          <c:min val="0"/>
        </c:scaling>
        <c:delete val="0"/>
        <c:axPos val="l"/>
        <c:majorGridlines/>
        <c:title>
          <c:tx>
            <c:rich>
              <a:bodyPr rot="-5400000" vert="horz"/>
              <a:lstStyle/>
              <a:p>
                <a:pPr>
                  <a:defRPr/>
                </a:pPr>
                <a:r>
                  <a:rPr lang="en-US"/>
                  <a:t>Percent</a:t>
                </a:r>
              </a:p>
            </c:rich>
          </c:tx>
          <c:layout>
            <c:manualLayout>
              <c:xMode val="edge"/>
              <c:yMode val="edge"/>
              <c:x val="5.2232186254495966E-3"/>
              <c:y val="0.23370938717887535"/>
            </c:manualLayout>
          </c:layout>
          <c:overlay val="0"/>
        </c:title>
        <c:numFmt formatCode="0" sourceLinked="0"/>
        <c:majorTickMark val="out"/>
        <c:minorTickMark val="none"/>
        <c:tickLblPos val="nextTo"/>
        <c:crossAx val="155088384"/>
        <c:crosses val="autoZero"/>
        <c:crossBetween val="between"/>
        <c:majorUnit val="10"/>
      </c:valAx>
    </c:plotArea>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071898998736271"/>
          <c:y val="3.538180774278215E-2"/>
          <c:w val="0.8855957762224167"/>
          <c:h val="0.60489342241310751"/>
        </c:manualLayout>
      </c:layout>
      <c:barChart>
        <c:barDir val="col"/>
        <c:grouping val="clustered"/>
        <c:varyColors val="0"/>
        <c:ser>
          <c:idx val="0"/>
          <c:order val="0"/>
          <c:tx>
            <c:strRef>
              <c:f>Sheet1!$B$1</c:f>
              <c:strCache>
                <c:ptCount val="1"/>
                <c:pt idx="0">
                  <c:v>2021</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AE0B-46BE-8274-40305FBA8459}"/>
              </c:ext>
            </c:extLst>
          </c:dPt>
          <c:dPt>
            <c:idx val="6"/>
            <c:invertIfNegative val="0"/>
            <c:bubble3D val="0"/>
            <c:extLst>
              <c:ext xmlns:c16="http://schemas.microsoft.com/office/drawing/2014/chart" uri="{C3380CC4-5D6E-409C-BE32-E72D297353CC}">
                <c16:uniqueId val="{00000001-AE0B-46BE-8274-40305FBA8459}"/>
              </c:ext>
            </c:extLst>
          </c:dPt>
          <c:dPt>
            <c:idx val="7"/>
            <c:invertIfNegative val="0"/>
            <c:bubble3D val="0"/>
            <c:extLst>
              <c:ext xmlns:c16="http://schemas.microsoft.com/office/drawing/2014/chart" uri="{C3380CC4-5D6E-409C-BE32-E72D297353CC}">
                <c16:uniqueId val="{00000002-AE0B-46BE-8274-40305FBA8459}"/>
              </c:ext>
            </c:extLst>
          </c:dPt>
          <c:dPt>
            <c:idx val="8"/>
            <c:invertIfNegative val="0"/>
            <c:bubble3D val="0"/>
            <c:extLst>
              <c:ext xmlns:c16="http://schemas.microsoft.com/office/drawing/2014/chart" uri="{C3380CC4-5D6E-409C-BE32-E72D297353CC}">
                <c16:uniqueId val="{00000003-AE0B-46BE-8274-40305FBA8459}"/>
              </c:ext>
            </c:extLst>
          </c:dPt>
          <c:dPt>
            <c:idx val="10"/>
            <c:invertIfNegative val="0"/>
            <c:bubble3D val="0"/>
            <c:extLst>
              <c:ext xmlns:c16="http://schemas.microsoft.com/office/drawing/2014/chart" uri="{C3380CC4-5D6E-409C-BE32-E72D297353CC}">
                <c16:uniqueId val="{00000004-AE0B-46BE-8274-40305FBA8459}"/>
              </c:ext>
            </c:extLst>
          </c:dPt>
          <c:dPt>
            <c:idx val="11"/>
            <c:invertIfNegative val="0"/>
            <c:bubble3D val="0"/>
            <c:extLst>
              <c:ext xmlns:c16="http://schemas.microsoft.com/office/drawing/2014/chart" uri="{C3380CC4-5D6E-409C-BE32-E72D297353CC}">
                <c16:uniqueId val="{00000005-AE0B-46BE-8274-40305FBA8459}"/>
              </c:ext>
            </c:extLst>
          </c:dPt>
          <c:dPt>
            <c:idx val="12"/>
            <c:invertIfNegative val="0"/>
            <c:bubble3D val="0"/>
            <c:extLst>
              <c:ext xmlns:c16="http://schemas.microsoft.com/office/drawing/2014/chart" uri="{C3380CC4-5D6E-409C-BE32-E72D297353CC}">
                <c16:uniqueId val="{00000006-AE0B-46BE-8274-40305FBA8459}"/>
              </c:ext>
            </c:extLst>
          </c:dPt>
          <c:dPt>
            <c:idx val="13"/>
            <c:invertIfNegative val="0"/>
            <c:bubble3D val="0"/>
            <c:extLst>
              <c:ext xmlns:c16="http://schemas.microsoft.com/office/drawing/2014/chart" uri="{C3380CC4-5D6E-409C-BE32-E72D297353CC}">
                <c16:uniqueId val="{00000007-AE0B-46BE-8274-40305FBA8459}"/>
              </c:ext>
            </c:extLst>
          </c:dPt>
          <c:dPt>
            <c:idx val="15"/>
            <c:invertIfNegative val="0"/>
            <c:bubble3D val="0"/>
            <c:extLst>
              <c:ext xmlns:c16="http://schemas.microsoft.com/office/drawing/2014/chart" uri="{C3380CC4-5D6E-409C-BE32-E72D297353CC}">
                <c16:uniqueId val="{00000008-AE0B-46BE-8274-40305FBA8459}"/>
              </c:ext>
            </c:extLst>
          </c:dPt>
          <c:dPt>
            <c:idx val="16"/>
            <c:invertIfNegative val="0"/>
            <c:bubble3D val="0"/>
            <c:extLst>
              <c:ext xmlns:c16="http://schemas.microsoft.com/office/drawing/2014/chart" uri="{C3380CC4-5D6E-409C-BE32-E72D297353CC}">
                <c16:uniqueId val="{00000009-AE0B-46BE-8274-40305FBA8459}"/>
              </c:ext>
            </c:extLst>
          </c:dPt>
          <c:cat>
            <c:strRef>
              <c:f>Sheet1!$A$2:$A$20</c:f>
              <c:strCache>
                <c:ptCount val="19"/>
                <c:pt idx="0">
                  <c:v>Total</c:v>
                </c:pt>
                <c:pt idx="2">
                  <c:v>1 Physician</c:v>
                </c:pt>
                <c:pt idx="3">
                  <c:v>2-3 Physicians</c:v>
                </c:pt>
                <c:pt idx="4">
                  <c:v>4-10 Physicians</c:v>
                </c:pt>
                <c:pt idx="5">
                  <c:v>11-50 Physicians</c:v>
                </c:pt>
                <c:pt idx="6">
                  <c:v>51+ Physicians</c:v>
                </c:pt>
                <c:pt idx="8">
                  <c:v>Primary Care</c:v>
                </c:pt>
                <c:pt idx="9">
                  <c:v>Medical</c:v>
                </c:pt>
                <c:pt idx="10">
                  <c:v>Surgical</c:v>
                </c:pt>
                <c:pt idx="12">
                  <c:v>&lt;50% NHW</c:v>
                </c:pt>
                <c:pt idx="13">
                  <c:v>50-69.99% NHW</c:v>
                </c:pt>
                <c:pt idx="14">
                  <c:v>70-79.99% NHW</c:v>
                </c:pt>
                <c:pt idx="15">
                  <c:v>80%+ NHW</c:v>
                </c:pt>
                <c:pt idx="17">
                  <c:v>MSA</c:v>
                </c:pt>
                <c:pt idx="18">
                  <c:v>Non-MSA</c:v>
                </c:pt>
              </c:strCache>
            </c:strRef>
          </c:cat>
          <c:val>
            <c:numRef>
              <c:f>Sheet1!$B$2:$B$20</c:f>
              <c:numCache>
                <c:formatCode>0.0</c:formatCode>
                <c:ptCount val="19"/>
                <c:pt idx="0">
                  <c:v>31</c:v>
                </c:pt>
                <c:pt idx="2">
                  <c:v>33.200000000000003</c:v>
                </c:pt>
                <c:pt idx="3">
                  <c:v>25.4</c:v>
                </c:pt>
                <c:pt idx="4">
                  <c:v>32.4</c:v>
                </c:pt>
                <c:pt idx="5">
                  <c:v>29.2</c:v>
                </c:pt>
                <c:pt idx="6">
                  <c:v>33.5</c:v>
                </c:pt>
                <c:pt idx="8">
                  <c:v>30.5</c:v>
                </c:pt>
                <c:pt idx="9" formatCode="General">
                  <c:v>36.4</c:v>
                </c:pt>
                <c:pt idx="10">
                  <c:v>22.8</c:v>
                </c:pt>
                <c:pt idx="12">
                  <c:v>33.700000000000003</c:v>
                </c:pt>
                <c:pt idx="13">
                  <c:v>34.799999999999997</c:v>
                </c:pt>
                <c:pt idx="14" formatCode="General">
                  <c:v>24.1</c:v>
                </c:pt>
                <c:pt idx="15">
                  <c:v>26.3</c:v>
                </c:pt>
                <c:pt idx="17" formatCode="General">
                  <c:v>31.5</c:v>
                </c:pt>
                <c:pt idx="18" formatCode="General">
                  <c:v>24.7</c:v>
                </c:pt>
              </c:numCache>
            </c:numRef>
          </c:val>
          <c:extLst>
            <c:ext xmlns:c16="http://schemas.microsoft.com/office/drawing/2014/chart" uri="{C3380CC4-5D6E-409C-BE32-E72D297353CC}">
              <c16:uniqueId val="{0000000A-AE0B-46BE-8274-40305FBA8459}"/>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2700000"/>
          <a:lstStyle/>
          <a:p>
            <a:pPr>
              <a:defRPr/>
            </a:pPr>
            <a:endParaRPr lang="en-US"/>
          </a:p>
        </c:txPr>
        <c:crossAx val="155089920"/>
        <c:crosses val="autoZero"/>
        <c:auto val="1"/>
        <c:lblAlgn val="ctr"/>
        <c:lblOffset val="100"/>
        <c:noMultiLvlLbl val="0"/>
      </c:catAx>
      <c:valAx>
        <c:axId val="155089920"/>
        <c:scaling>
          <c:orientation val="minMax"/>
          <c:max val="50"/>
          <c:min val="0"/>
        </c:scaling>
        <c:delete val="0"/>
        <c:axPos val="l"/>
        <c:majorGridlines/>
        <c:title>
          <c:tx>
            <c:rich>
              <a:bodyPr rot="-5400000" vert="horz"/>
              <a:lstStyle/>
              <a:p>
                <a:pPr>
                  <a:defRPr/>
                </a:pPr>
                <a:r>
                  <a:rPr lang="en-US"/>
                  <a:t>Percent</a:t>
                </a:r>
              </a:p>
            </c:rich>
          </c:tx>
          <c:layout>
            <c:manualLayout>
              <c:xMode val="edge"/>
              <c:yMode val="edge"/>
              <c:x val="5.2232186254495966E-3"/>
              <c:y val="0.23370938717887535"/>
            </c:manualLayout>
          </c:layout>
          <c:overlay val="0"/>
        </c:title>
        <c:numFmt formatCode="0" sourceLinked="0"/>
        <c:majorTickMark val="out"/>
        <c:minorTickMark val="none"/>
        <c:tickLblPos val="nextTo"/>
        <c:crossAx val="155088384"/>
        <c:crosses val="autoZero"/>
        <c:crossBetween val="between"/>
        <c:majorUnit val="10"/>
      </c:valAx>
    </c:plotArea>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071898998736271"/>
          <c:y val="3.538180774278215E-2"/>
          <c:w val="0.8855957762224167"/>
          <c:h val="0.60489342241310751"/>
        </c:manualLayout>
      </c:layout>
      <c:barChart>
        <c:barDir val="col"/>
        <c:grouping val="clustered"/>
        <c:varyColors val="0"/>
        <c:ser>
          <c:idx val="0"/>
          <c:order val="0"/>
          <c:tx>
            <c:strRef>
              <c:f>Sheet1!$B$1</c:f>
              <c:strCache>
                <c:ptCount val="1"/>
                <c:pt idx="0">
                  <c:v>2021</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AE0B-46BE-8274-40305FBA8459}"/>
              </c:ext>
            </c:extLst>
          </c:dPt>
          <c:dPt>
            <c:idx val="6"/>
            <c:invertIfNegative val="0"/>
            <c:bubble3D val="0"/>
            <c:extLst>
              <c:ext xmlns:c16="http://schemas.microsoft.com/office/drawing/2014/chart" uri="{C3380CC4-5D6E-409C-BE32-E72D297353CC}">
                <c16:uniqueId val="{00000001-AE0B-46BE-8274-40305FBA8459}"/>
              </c:ext>
            </c:extLst>
          </c:dPt>
          <c:dPt>
            <c:idx val="7"/>
            <c:invertIfNegative val="0"/>
            <c:bubble3D val="0"/>
            <c:extLst>
              <c:ext xmlns:c16="http://schemas.microsoft.com/office/drawing/2014/chart" uri="{C3380CC4-5D6E-409C-BE32-E72D297353CC}">
                <c16:uniqueId val="{00000002-AE0B-46BE-8274-40305FBA8459}"/>
              </c:ext>
            </c:extLst>
          </c:dPt>
          <c:dPt>
            <c:idx val="8"/>
            <c:invertIfNegative val="0"/>
            <c:bubble3D val="0"/>
            <c:extLst>
              <c:ext xmlns:c16="http://schemas.microsoft.com/office/drawing/2014/chart" uri="{C3380CC4-5D6E-409C-BE32-E72D297353CC}">
                <c16:uniqueId val="{00000003-AE0B-46BE-8274-40305FBA8459}"/>
              </c:ext>
            </c:extLst>
          </c:dPt>
          <c:dPt>
            <c:idx val="10"/>
            <c:invertIfNegative val="0"/>
            <c:bubble3D val="0"/>
            <c:extLst>
              <c:ext xmlns:c16="http://schemas.microsoft.com/office/drawing/2014/chart" uri="{C3380CC4-5D6E-409C-BE32-E72D297353CC}">
                <c16:uniqueId val="{00000004-AE0B-46BE-8274-40305FBA8459}"/>
              </c:ext>
            </c:extLst>
          </c:dPt>
          <c:dPt>
            <c:idx val="11"/>
            <c:invertIfNegative val="0"/>
            <c:bubble3D val="0"/>
            <c:extLst>
              <c:ext xmlns:c16="http://schemas.microsoft.com/office/drawing/2014/chart" uri="{C3380CC4-5D6E-409C-BE32-E72D297353CC}">
                <c16:uniqueId val="{00000005-AE0B-46BE-8274-40305FBA8459}"/>
              </c:ext>
            </c:extLst>
          </c:dPt>
          <c:dPt>
            <c:idx val="12"/>
            <c:invertIfNegative val="0"/>
            <c:bubble3D val="0"/>
            <c:extLst>
              <c:ext xmlns:c16="http://schemas.microsoft.com/office/drawing/2014/chart" uri="{C3380CC4-5D6E-409C-BE32-E72D297353CC}">
                <c16:uniqueId val="{00000006-AE0B-46BE-8274-40305FBA8459}"/>
              </c:ext>
            </c:extLst>
          </c:dPt>
          <c:dPt>
            <c:idx val="13"/>
            <c:invertIfNegative val="0"/>
            <c:bubble3D val="0"/>
            <c:extLst>
              <c:ext xmlns:c16="http://schemas.microsoft.com/office/drawing/2014/chart" uri="{C3380CC4-5D6E-409C-BE32-E72D297353CC}">
                <c16:uniqueId val="{00000007-AE0B-46BE-8274-40305FBA8459}"/>
              </c:ext>
            </c:extLst>
          </c:dPt>
          <c:dPt>
            <c:idx val="15"/>
            <c:invertIfNegative val="0"/>
            <c:bubble3D val="0"/>
            <c:extLst>
              <c:ext xmlns:c16="http://schemas.microsoft.com/office/drawing/2014/chart" uri="{C3380CC4-5D6E-409C-BE32-E72D297353CC}">
                <c16:uniqueId val="{00000008-AE0B-46BE-8274-40305FBA8459}"/>
              </c:ext>
            </c:extLst>
          </c:dPt>
          <c:dPt>
            <c:idx val="16"/>
            <c:invertIfNegative val="0"/>
            <c:bubble3D val="0"/>
            <c:extLst>
              <c:ext xmlns:c16="http://schemas.microsoft.com/office/drawing/2014/chart" uri="{C3380CC4-5D6E-409C-BE32-E72D297353CC}">
                <c16:uniqueId val="{00000009-AE0B-46BE-8274-40305FBA8459}"/>
              </c:ext>
            </c:extLst>
          </c:dPt>
          <c:cat>
            <c:strRef>
              <c:f>Sheet1!$A$2:$A$20</c:f>
              <c:strCache>
                <c:ptCount val="19"/>
                <c:pt idx="0">
                  <c:v>Total</c:v>
                </c:pt>
                <c:pt idx="2">
                  <c:v>1 Physician</c:v>
                </c:pt>
                <c:pt idx="3">
                  <c:v>2-3 Physicians</c:v>
                </c:pt>
                <c:pt idx="4">
                  <c:v>4-10 Physicians</c:v>
                </c:pt>
                <c:pt idx="5">
                  <c:v>11-50 Physicians</c:v>
                </c:pt>
                <c:pt idx="6">
                  <c:v>51+ Physicians</c:v>
                </c:pt>
                <c:pt idx="8">
                  <c:v>Primary Care</c:v>
                </c:pt>
                <c:pt idx="9">
                  <c:v>Medical</c:v>
                </c:pt>
                <c:pt idx="10">
                  <c:v>Surgical</c:v>
                </c:pt>
                <c:pt idx="12">
                  <c:v>&lt;50% NHW</c:v>
                </c:pt>
                <c:pt idx="13">
                  <c:v>50-69.99% NHW</c:v>
                </c:pt>
                <c:pt idx="14">
                  <c:v>70-79.99% NHW</c:v>
                </c:pt>
                <c:pt idx="15">
                  <c:v>80%+ NHW</c:v>
                </c:pt>
                <c:pt idx="17">
                  <c:v>MSA</c:v>
                </c:pt>
                <c:pt idx="18">
                  <c:v>Non-MSA</c:v>
                </c:pt>
              </c:strCache>
            </c:strRef>
          </c:cat>
          <c:val>
            <c:numRef>
              <c:f>Sheet1!$B$2:$B$20</c:f>
              <c:numCache>
                <c:formatCode>0.0</c:formatCode>
                <c:ptCount val="19"/>
                <c:pt idx="0">
                  <c:v>62</c:v>
                </c:pt>
                <c:pt idx="2">
                  <c:v>61.1</c:v>
                </c:pt>
                <c:pt idx="3">
                  <c:v>53.6</c:v>
                </c:pt>
                <c:pt idx="4">
                  <c:v>64.400000000000006</c:v>
                </c:pt>
                <c:pt idx="5">
                  <c:v>61.7</c:v>
                </c:pt>
                <c:pt idx="6">
                  <c:v>69</c:v>
                </c:pt>
                <c:pt idx="8">
                  <c:v>65.5</c:v>
                </c:pt>
                <c:pt idx="9">
                  <c:v>63.6</c:v>
                </c:pt>
                <c:pt idx="10">
                  <c:v>49.5</c:v>
                </c:pt>
                <c:pt idx="12">
                  <c:v>64.7</c:v>
                </c:pt>
                <c:pt idx="13">
                  <c:v>62.8</c:v>
                </c:pt>
                <c:pt idx="14">
                  <c:v>61.9</c:v>
                </c:pt>
                <c:pt idx="15">
                  <c:v>54.4</c:v>
                </c:pt>
                <c:pt idx="17">
                  <c:v>62</c:v>
                </c:pt>
                <c:pt idx="18">
                  <c:v>61.1</c:v>
                </c:pt>
              </c:numCache>
            </c:numRef>
          </c:val>
          <c:extLst>
            <c:ext xmlns:c16="http://schemas.microsoft.com/office/drawing/2014/chart" uri="{C3380CC4-5D6E-409C-BE32-E72D297353CC}">
              <c16:uniqueId val="{0000000A-AE0B-46BE-8274-40305FBA8459}"/>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2700000"/>
          <a:lstStyle/>
          <a:p>
            <a:pPr>
              <a:defRPr/>
            </a:pPr>
            <a:endParaRPr lang="en-US"/>
          </a:p>
        </c:txPr>
        <c:crossAx val="155089920"/>
        <c:crosses val="autoZero"/>
        <c:auto val="1"/>
        <c:lblAlgn val="ctr"/>
        <c:lblOffset val="100"/>
        <c:noMultiLvlLbl val="0"/>
      </c:catAx>
      <c:valAx>
        <c:axId val="155089920"/>
        <c:scaling>
          <c:orientation val="minMax"/>
          <c:max val="100"/>
          <c:min val="0"/>
        </c:scaling>
        <c:delete val="0"/>
        <c:axPos val="l"/>
        <c:majorGridlines/>
        <c:title>
          <c:tx>
            <c:rich>
              <a:bodyPr rot="-5400000" vert="horz"/>
              <a:lstStyle/>
              <a:p>
                <a:pPr>
                  <a:defRPr/>
                </a:pPr>
                <a:r>
                  <a:rPr lang="en-US"/>
                  <a:t>Percent</a:t>
                </a:r>
              </a:p>
            </c:rich>
          </c:tx>
          <c:layout>
            <c:manualLayout>
              <c:xMode val="edge"/>
              <c:yMode val="edge"/>
              <c:x val="5.2232186254495966E-3"/>
              <c:y val="0.23370938717887535"/>
            </c:manualLayout>
          </c:layout>
          <c:overlay val="0"/>
        </c:title>
        <c:numFmt formatCode="0" sourceLinked="0"/>
        <c:majorTickMark val="out"/>
        <c:minorTickMark val="none"/>
        <c:tickLblPos val="nextTo"/>
        <c:crossAx val="155088384"/>
        <c:crosses val="autoZero"/>
        <c:crossBetween val="between"/>
        <c:majorUnit val="10"/>
      </c:valAx>
    </c:plotArea>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835671983309778E-2"/>
          <c:y val="8.9313210848643937E-2"/>
          <c:w val="0.88098576620230162"/>
          <c:h val="0.59925294060464662"/>
        </c:manualLayout>
      </c:layout>
      <c:barChart>
        <c:barDir val="col"/>
        <c:grouping val="clustered"/>
        <c:varyColors val="0"/>
        <c:ser>
          <c:idx val="0"/>
          <c:order val="0"/>
          <c:tx>
            <c:strRef>
              <c:f>Sheet1!$B$1</c:f>
              <c:strCache>
                <c:ptCount val="1"/>
                <c:pt idx="0">
                  <c:v>Any Private Insurance</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61F5-4A9A-9022-91EB85DC9EDA}"/>
              </c:ext>
            </c:extLst>
          </c:dPt>
          <c:dPt>
            <c:idx val="1"/>
            <c:invertIfNegative val="0"/>
            <c:bubble3D val="0"/>
            <c:extLst>
              <c:ext xmlns:c16="http://schemas.microsoft.com/office/drawing/2014/chart" uri="{C3380CC4-5D6E-409C-BE32-E72D297353CC}">
                <c16:uniqueId val="{00000001-61F5-4A9A-9022-91EB85DC9EDA}"/>
              </c:ext>
            </c:extLst>
          </c:dPt>
          <c:dPt>
            <c:idx val="2"/>
            <c:invertIfNegative val="0"/>
            <c:bubble3D val="0"/>
            <c:extLst>
              <c:ext xmlns:c16="http://schemas.microsoft.com/office/drawing/2014/chart" uri="{C3380CC4-5D6E-409C-BE32-E72D297353CC}">
                <c16:uniqueId val="{00000002-61F5-4A9A-9022-91EB85DC9EDA}"/>
              </c:ext>
            </c:extLst>
          </c:dPt>
          <c:dPt>
            <c:idx val="3"/>
            <c:invertIfNegative val="0"/>
            <c:bubble3D val="0"/>
            <c:extLst>
              <c:ext xmlns:c16="http://schemas.microsoft.com/office/drawing/2014/chart" uri="{C3380CC4-5D6E-409C-BE32-E72D297353CC}">
                <c16:uniqueId val="{00000003-61F5-4A9A-9022-91EB85DC9EDA}"/>
              </c:ext>
            </c:extLst>
          </c:dPt>
          <c:dPt>
            <c:idx val="4"/>
            <c:invertIfNegative val="0"/>
            <c:bubble3D val="0"/>
            <c:extLst>
              <c:ext xmlns:c16="http://schemas.microsoft.com/office/drawing/2014/chart" uri="{C3380CC4-5D6E-409C-BE32-E72D297353CC}">
                <c16:uniqueId val="{00000004-61F5-4A9A-9022-91EB85DC9EDA}"/>
              </c:ext>
            </c:extLst>
          </c:dPt>
          <c:dPt>
            <c:idx val="5"/>
            <c:invertIfNegative val="0"/>
            <c:bubble3D val="0"/>
            <c:extLst>
              <c:ext xmlns:c16="http://schemas.microsoft.com/office/drawing/2014/chart" uri="{C3380CC4-5D6E-409C-BE32-E72D297353CC}">
                <c16:uniqueId val="{00000005-61F5-4A9A-9022-91EB85DC9EDA}"/>
              </c:ext>
            </c:extLst>
          </c:dPt>
          <c:dPt>
            <c:idx val="6"/>
            <c:invertIfNegative val="0"/>
            <c:bubble3D val="0"/>
            <c:extLst>
              <c:ext xmlns:c16="http://schemas.microsoft.com/office/drawing/2014/chart" uri="{C3380CC4-5D6E-409C-BE32-E72D297353CC}">
                <c16:uniqueId val="{00000006-61F5-4A9A-9022-91EB85DC9EDA}"/>
              </c:ext>
            </c:extLst>
          </c:dPt>
          <c:dPt>
            <c:idx val="8"/>
            <c:invertIfNegative val="0"/>
            <c:bubble3D val="0"/>
            <c:extLst>
              <c:ext xmlns:c16="http://schemas.microsoft.com/office/drawing/2014/chart" uri="{C3380CC4-5D6E-409C-BE32-E72D297353CC}">
                <c16:uniqueId val="{00000008-61F5-4A9A-9022-91EB85DC9EDA}"/>
              </c:ext>
            </c:extLst>
          </c:dPt>
          <c:dPt>
            <c:idx val="9"/>
            <c:invertIfNegative val="0"/>
            <c:bubble3D val="0"/>
            <c:extLst>
              <c:ext xmlns:c16="http://schemas.microsoft.com/office/drawing/2014/chart" uri="{C3380CC4-5D6E-409C-BE32-E72D297353CC}">
                <c16:uniqueId val="{0000000A-61F5-4A9A-9022-91EB85DC9EDA}"/>
              </c:ext>
            </c:extLst>
          </c:dPt>
          <c:dPt>
            <c:idx val="10"/>
            <c:invertIfNegative val="0"/>
            <c:bubble3D val="0"/>
            <c:extLst>
              <c:ext xmlns:c16="http://schemas.microsoft.com/office/drawing/2014/chart" uri="{C3380CC4-5D6E-409C-BE32-E72D297353CC}">
                <c16:uniqueId val="{0000000C-61F5-4A9A-9022-91EB85DC9EDA}"/>
              </c:ext>
            </c:extLst>
          </c:dPt>
          <c:dPt>
            <c:idx val="11"/>
            <c:invertIfNegative val="0"/>
            <c:bubble3D val="0"/>
            <c:extLst>
              <c:ext xmlns:c16="http://schemas.microsoft.com/office/drawing/2014/chart" uri="{C3380CC4-5D6E-409C-BE32-E72D297353CC}">
                <c16:uniqueId val="{0000000E-61F5-4A9A-9022-91EB85DC9EDA}"/>
              </c:ext>
            </c:extLst>
          </c:dPt>
          <c:dPt>
            <c:idx val="12"/>
            <c:invertIfNegative val="0"/>
            <c:bubble3D val="0"/>
            <c:extLst>
              <c:ext xmlns:c16="http://schemas.microsoft.com/office/drawing/2014/chart" uri="{C3380CC4-5D6E-409C-BE32-E72D297353CC}">
                <c16:uniqueId val="{00000010-61F5-4A9A-9022-91EB85DC9EDA}"/>
              </c:ext>
            </c:extLst>
          </c:dPt>
          <c:dPt>
            <c:idx val="13"/>
            <c:invertIfNegative val="0"/>
            <c:bubble3D val="0"/>
            <c:extLst>
              <c:ext xmlns:c16="http://schemas.microsoft.com/office/drawing/2014/chart" uri="{C3380CC4-5D6E-409C-BE32-E72D297353CC}">
                <c16:uniqueId val="{00000012-61F5-4A9A-9022-91EB85DC9EDA}"/>
              </c:ext>
            </c:extLst>
          </c:dPt>
          <c:cat>
            <c:strRef>
              <c:f>Sheet1!$A$2:$A$14</c:f>
              <c:strCache>
                <c:ptCount val="13"/>
                <c:pt idx="0">
                  <c:v>Hispanic-All Races</c:v>
                </c:pt>
                <c:pt idx="1">
                  <c:v>NH-AI/AN</c:v>
                </c:pt>
                <c:pt idx="2">
                  <c:v>NH-Asian</c:v>
                </c:pt>
                <c:pt idx="3">
                  <c:v>NH-Black</c:v>
                </c:pt>
                <c:pt idx="4">
                  <c:v>NH-White</c:v>
                </c:pt>
                <c:pt idx="5">
                  <c:v>NH-Multiracial</c:v>
                </c:pt>
                <c:pt idx="7">
                  <c:v>Large Central Metro</c:v>
                </c:pt>
                <c:pt idx="8">
                  <c:v>Large Fringe Metro</c:v>
                </c:pt>
                <c:pt idx="9">
                  <c:v>Medium Metro</c:v>
                </c:pt>
                <c:pt idx="10">
                  <c:v>Small Metro</c:v>
                </c:pt>
                <c:pt idx="11">
                  <c:v>Micropolitan</c:v>
                </c:pt>
                <c:pt idx="12">
                  <c:v>Noncore</c:v>
                </c:pt>
              </c:strCache>
            </c:strRef>
          </c:cat>
          <c:val>
            <c:numRef>
              <c:f>Sheet1!$B$2:$B$14</c:f>
              <c:numCache>
                <c:formatCode>General</c:formatCode>
                <c:ptCount val="13"/>
                <c:pt idx="0">
                  <c:v>44.7</c:v>
                </c:pt>
                <c:pt idx="1">
                  <c:v>33.299999999999997</c:v>
                </c:pt>
                <c:pt idx="2">
                  <c:v>77.099999999999994</c:v>
                </c:pt>
                <c:pt idx="3">
                  <c:v>51.6</c:v>
                </c:pt>
                <c:pt idx="4">
                  <c:v>75.400000000000006</c:v>
                </c:pt>
                <c:pt idx="5">
                  <c:v>59.3</c:v>
                </c:pt>
                <c:pt idx="7">
                  <c:v>65.2</c:v>
                </c:pt>
                <c:pt idx="8">
                  <c:v>73.3</c:v>
                </c:pt>
                <c:pt idx="9">
                  <c:v>62.4</c:v>
                </c:pt>
                <c:pt idx="10">
                  <c:v>63.2</c:v>
                </c:pt>
                <c:pt idx="11">
                  <c:v>57</c:v>
                </c:pt>
                <c:pt idx="12">
                  <c:v>58.5</c:v>
                </c:pt>
              </c:numCache>
            </c:numRef>
          </c:val>
          <c:extLst>
            <c:ext xmlns:c16="http://schemas.microsoft.com/office/drawing/2014/chart" uri="{C3380CC4-5D6E-409C-BE32-E72D297353CC}">
              <c16:uniqueId val="{00000013-61F5-4A9A-9022-91EB85DC9EDA}"/>
            </c:ext>
          </c:extLst>
        </c:ser>
        <c:ser>
          <c:idx val="1"/>
          <c:order val="1"/>
          <c:tx>
            <c:strRef>
              <c:f>Sheet1!$C$1</c:f>
              <c:strCache>
                <c:ptCount val="1"/>
                <c:pt idx="0">
                  <c:v>Public Insurance Only</c:v>
                </c:pt>
              </c:strCache>
            </c:strRef>
          </c:tx>
          <c:spPr>
            <a:solidFill>
              <a:srgbClr val="FFC72C"/>
            </a:solidFill>
          </c:spPr>
          <c:invertIfNegative val="0"/>
          <c:cat>
            <c:strRef>
              <c:f>Sheet1!$A$2:$A$14</c:f>
              <c:strCache>
                <c:ptCount val="13"/>
                <c:pt idx="0">
                  <c:v>Hispanic-All Races</c:v>
                </c:pt>
                <c:pt idx="1">
                  <c:v>NH-AI/AN</c:v>
                </c:pt>
                <c:pt idx="2">
                  <c:v>NH-Asian</c:v>
                </c:pt>
                <c:pt idx="3">
                  <c:v>NH-Black</c:v>
                </c:pt>
                <c:pt idx="4">
                  <c:v>NH-White</c:v>
                </c:pt>
                <c:pt idx="5">
                  <c:v>NH-Multiracial</c:v>
                </c:pt>
                <c:pt idx="7">
                  <c:v>Large Central Metro</c:v>
                </c:pt>
                <c:pt idx="8">
                  <c:v>Large Fringe Metro</c:v>
                </c:pt>
                <c:pt idx="9">
                  <c:v>Medium Metro</c:v>
                </c:pt>
                <c:pt idx="10">
                  <c:v>Small Metro</c:v>
                </c:pt>
                <c:pt idx="11">
                  <c:v>Micropolitan</c:v>
                </c:pt>
                <c:pt idx="12">
                  <c:v>Noncore</c:v>
                </c:pt>
              </c:strCache>
            </c:strRef>
          </c:cat>
          <c:val>
            <c:numRef>
              <c:f>Sheet1!$C$2:$C$14</c:f>
              <c:numCache>
                <c:formatCode>General</c:formatCode>
                <c:ptCount val="13"/>
                <c:pt idx="0">
                  <c:v>33.299999999999997</c:v>
                </c:pt>
                <c:pt idx="2">
                  <c:v>17.899999999999999</c:v>
                </c:pt>
                <c:pt idx="3">
                  <c:v>37</c:v>
                </c:pt>
                <c:pt idx="4">
                  <c:v>17.899999999999999</c:v>
                </c:pt>
                <c:pt idx="5">
                  <c:v>32.799999999999997</c:v>
                </c:pt>
                <c:pt idx="7">
                  <c:v>23.3</c:v>
                </c:pt>
                <c:pt idx="8">
                  <c:v>18.600000000000001</c:v>
                </c:pt>
                <c:pt idx="9">
                  <c:v>27</c:v>
                </c:pt>
                <c:pt idx="10">
                  <c:v>26.4</c:v>
                </c:pt>
                <c:pt idx="11">
                  <c:v>30.3</c:v>
                </c:pt>
                <c:pt idx="12">
                  <c:v>30.8</c:v>
                </c:pt>
              </c:numCache>
            </c:numRef>
          </c:val>
          <c:extLst>
            <c:ext xmlns:c16="http://schemas.microsoft.com/office/drawing/2014/chart" uri="{C3380CC4-5D6E-409C-BE32-E72D297353CC}">
              <c16:uniqueId val="{00000013-6594-4AC5-8760-6FE4DF5E2B31}"/>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1800000"/>
          <a:lstStyle/>
          <a:p>
            <a:pPr>
              <a:defRPr/>
            </a:pPr>
            <a:endParaRPr lang="en-US"/>
          </a:p>
        </c:txPr>
        <c:crossAx val="155089920"/>
        <c:crosses val="autoZero"/>
        <c:auto val="1"/>
        <c:lblAlgn val="ctr"/>
        <c:lblOffset val="100"/>
        <c:noMultiLvlLbl val="0"/>
      </c:catAx>
      <c:valAx>
        <c:axId val="155089920"/>
        <c:scaling>
          <c:orientation val="minMax"/>
          <c:max val="100"/>
          <c:min val="0"/>
        </c:scaling>
        <c:delete val="0"/>
        <c:axPos val="l"/>
        <c:majorGridlines/>
        <c:title>
          <c:tx>
            <c:rich>
              <a:bodyPr rot="-5400000" vert="horz"/>
              <a:lstStyle/>
              <a:p>
                <a:pPr>
                  <a:defRPr/>
                </a:pPr>
                <a:r>
                  <a:rPr lang="en-US"/>
                  <a:t>Percent</a:t>
                </a:r>
              </a:p>
            </c:rich>
          </c:tx>
          <c:layout>
            <c:manualLayout>
              <c:xMode val="edge"/>
              <c:yMode val="edge"/>
              <c:x val="4.2734762321376503E-3"/>
              <c:y val="0.25977860406338099"/>
            </c:manualLayout>
          </c:layout>
          <c:overlay val="0"/>
        </c:title>
        <c:numFmt formatCode="0" sourceLinked="0"/>
        <c:majorTickMark val="out"/>
        <c:minorTickMark val="none"/>
        <c:tickLblPos val="nextTo"/>
        <c:crossAx val="155088384"/>
        <c:crosses val="autoZero"/>
        <c:crossBetween val="between"/>
        <c:majorUnit val="10"/>
      </c:valAx>
    </c:plotArea>
    <c:legend>
      <c:legendPos val="t"/>
      <c:layout>
        <c:manualLayout>
          <c:xMode val="edge"/>
          <c:yMode val="edge"/>
          <c:x val="1.2942548848060658E-2"/>
          <c:y val="0"/>
          <c:w val="0.98646058131622438"/>
          <c:h val="5.1531544668027618E-2"/>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071898998736271"/>
          <c:y val="3.538180774278215E-2"/>
          <c:w val="0.8855957762224167"/>
          <c:h val="0.60489342241310751"/>
        </c:manualLayout>
      </c:layout>
      <c:barChart>
        <c:barDir val="col"/>
        <c:grouping val="clustered"/>
        <c:varyColors val="0"/>
        <c:ser>
          <c:idx val="0"/>
          <c:order val="0"/>
          <c:tx>
            <c:strRef>
              <c:f>Sheet1!$B$1</c:f>
              <c:strCache>
                <c:ptCount val="1"/>
                <c:pt idx="0">
                  <c:v>2021</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AE0B-46BE-8274-40305FBA8459}"/>
              </c:ext>
            </c:extLst>
          </c:dPt>
          <c:dPt>
            <c:idx val="6"/>
            <c:invertIfNegative val="0"/>
            <c:bubble3D val="0"/>
            <c:extLst>
              <c:ext xmlns:c16="http://schemas.microsoft.com/office/drawing/2014/chart" uri="{C3380CC4-5D6E-409C-BE32-E72D297353CC}">
                <c16:uniqueId val="{00000001-AE0B-46BE-8274-40305FBA8459}"/>
              </c:ext>
            </c:extLst>
          </c:dPt>
          <c:dPt>
            <c:idx val="7"/>
            <c:invertIfNegative val="0"/>
            <c:bubble3D val="0"/>
            <c:extLst>
              <c:ext xmlns:c16="http://schemas.microsoft.com/office/drawing/2014/chart" uri="{C3380CC4-5D6E-409C-BE32-E72D297353CC}">
                <c16:uniqueId val="{00000002-AE0B-46BE-8274-40305FBA8459}"/>
              </c:ext>
            </c:extLst>
          </c:dPt>
          <c:dPt>
            <c:idx val="8"/>
            <c:invertIfNegative val="0"/>
            <c:bubble3D val="0"/>
            <c:extLst>
              <c:ext xmlns:c16="http://schemas.microsoft.com/office/drawing/2014/chart" uri="{C3380CC4-5D6E-409C-BE32-E72D297353CC}">
                <c16:uniqueId val="{00000003-AE0B-46BE-8274-40305FBA8459}"/>
              </c:ext>
            </c:extLst>
          </c:dPt>
          <c:dPt>
            <c:idx val="10"/>
            <c:invertIfNegative val="0"/>
            <c:bubble3D val="0"/>
            <c:extLst>
              <c:ext xmlns:c16="http://schemas.microsoft.com/office/drawing/2014/chart" uri="{C3380CC4-5D6E-409C-BE32-E72D297353CC}">
                <c16:uniqueId val="{00000004-AE0B-46BE-8274-40305FBA8459}"/>
              </c:ext>
            </c:extLst>
          </c:dPt>
          <c:dPt>
            <c:idx val="11"/>
            <c:invertIfNegative val="0"/>
            <c:bubble3D val="0"/>
            <c:extLst>
              <c:ext xmlns:c16="http://schemas.microsoft.com/office/drawing/2014/chart" uri="{C3380CC4-5D6E-409C-BE32-E72D297353CC}">
                <c16:uniqueId val="{00000005-AE0B-46BE-8274-40305FBA8459}"/>
              </c:ext>
            </c:extLst>
          </c:dPt>
          <c:dPt>
            <c:idx val="12"/>
            <c:invertIfNegative val="0"/>
            <c:bubble3D val="0"/>
            <c:extLst>
              <c:ext xmlns:c16="http://schemas.microsoft.com/office/drawing/2014/chart" uri="{C3380CC4-5D6E-409C-BE32-E72D297353CC}">
                <c16:uniqueId val="{00000006-AE0B-46BE-8274-40305FBA8459}"/>
              </c:ext>
            </c:extLst>
          </c:dPt>
          <c:dPt>
            <c:idx val="13"/>
            <c:invertIfNegative val="0"/>
            <c:bubble3D val="0"/>
            <c:extLst>
              <c:ext xmlns:c16="http://schemas.microsoft.com/office/drawing/2014/chart" uri="{C3380CC4-5D6E-409C-BE32-E72D297353CC}">
                <c16:uniqueId val="{00000007-AE0B-46BE-8274-40305FBA8459}"/>
              </c:ext>
            </c:extLst>
          </c:dPt>
          <c:dPt>
            <c:idx val="15"/>
            <c:invertIfNegative val="0"/>
            <c:bubble3D val="0"/>
            <c:extLst>
              <c:ext xmlns:c16="http://schemas.microsoft.com/office/drawing/2014/chart" uri="{C3380CC4-5D6E-409C-BE32-E72D297353CC}">
                <c16:uniqueId val="{00000008-AE0B-46BE-8274-40305FBA8459}"/>
              </c:ext>
            </c:extLst>
          </c:dPt>
          <c:dPt>
            <c:idx val="16"/>
            <c:invertIfNegative val="0"/>
            <c:bubble3D val="0"/>
            <c:extLst>
              <c:ext xmlns:c16="http://schemas.microsoft.com/office/drawing/2014/chart" uri="{C3380CC4-5D6E-409C-BE32-E72D297353CC}">
                <c16:uniqueId val="{00000009-AE0B-46BE-8274-40305FBA8459}"/>
              </c:ext>
            </c:extLst>
          </c:dPt>
          <c:cat>
            <c:strRef>
              <c:f>Sheet1!$A$2:$A$20</c:f>
              <c:strCache>
                <c:ptCount val="19"/>
                <c:pt idx="0">
                  <c:v>Total</c:v>
                </c:pt>
                <c:pt idx="2">
                  <c:v>1 Physician</c:v>
                </c:pt>
                <c:pt idx="3">
                  <c:v>2-3 Physicians</c:v>
                </c:pt>
                <c:pt idx="4">
                  <c:v>4-10 Physicians</c:v>
                </c:pt>
                <c:pt idx="5">
                  <c:v>11-50 Physicians</c:v>
                </c:pt>
                <c:pt idx="6">
                  <c:v>51+ Physicians</c:v>
                </c:pt>
                <c:pt idx="8">
                  <c:v>Primary Care</c:v>
                </c:pt>
                <c:pt idx="9">
                  <c:v>Medical</c:v>
                </c:pt>
                <c:pt idx="10">
                  <c:v>Surgical</c:v>
                </c:pt>
                <c:pt idx="12">
                  <c:v>&lt;50% NHW</c:v>
                </c:pt>
                <c:pt idx="13">
                  <c:v>50-69.99% NHW</c:v>
                </c:pt>
                <c:pt idx="14">
                  <c:v>70-79.99% NHW</c:v>
                </c:pt>
                <c:pt idx="15">
                  <c:v>80%+ NHW</c:v>
                </c:pt>
                <c:pt idx="17">
                  <c:v>MSA</c:v>
                </c:pt>
                <c:pt idx="18">
                  <c:v>Non-MSA</c:v>
                </c:pt>
              </c:strCache>
            </c:strRef>
          </c:cat>
          <c:val>
            <c:numRef>
              <c:f>Sheet1!$B$2:$B$20</c:f>
              <c:numCache>
                <c:formatCode>0.0</c:formatCode>
                <c:ptCount val="19"/>
                <c:pt idx="0">
                  <c:v>70.8</c:v>
                </c:pt>
                <c:pt idx="2">
                  <c:v>68.7</c:v>
                </c:pt>
                <c:pt idx="3">
                  <c:v>61.6</c:v>
                </c:pt>
                <c:pt idx="4">
                  <c:v>71.099999999999994</c:v>
                </c:pt>
                <c:pt idx="5">
                  <c:v>84.1</c:v>
                </c:pt>
                <c:pt idx="6">
                  <c:v>72</c:v>
                </c:pt>
                <c:pt idx="8">
                  <c:v>77.099999999999994</c:v>
                </c:pt>
                <c:pt idx="9">
                  <c:v>65.5</c:v>
                </c:pt>
                <c:pt idx="10">
                  <c:v>63.9</c:v>
                </c:pt>
                <c:pt idx="12">
                  <c:v>73.900000000000006</c:v>
                </c:pt>
                <c:pt idx="13">
                  <c:v>70.900000000000006</c:v>
                </c:pt>
                <c:pt idx="14">
                  <c:v>67.2</c:v>
                </c:pt>
                <c:pt idx="15">
                  <c:v>67.599999999999994</c:v>
                </c:pt>
                <c:pt idx="17">
                  <c:v>71.5</c:v>
                </c:pt>
                <c:pt idx="18">
                  <c:v>61</c:v>
                </c:pt>
              </c:numCache>
            </c:numRef>
          </c:val>
          <c:extLst>
            <c:ext xmlns:c16="http://schemas.microsoft.com/office/drawing/2014/chart" uri="{C3380CC4-5D6E-409C-BE32-E72D297353CC}">
              <c16:uniqueId val="{0000000A-AE0B-46BE-8274-40305FBA8459}"/>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2700000"/>
          <a:lstStyle/>
          <a:p>
            <a:pPr>
              <a:defRPr/>
            </a:pPr>
            <a:endParaRPr lang="en-US"/>
          </a:p>
        </c:txPr>
        <c:crossAx val="155089920"/>
        <c:crosses val="autoZero"/>
        <c:auto val="1"/>
        <c:lblAlgn val="ctr"/>
        <c:lblOffset val="100"/>
        <c:noMultiLvlLbl val="0"/>
      </c:catAx>
      <c:valAx>
        <c:axId val="155089920"/>
        <c:scaling>
          <c:orientation val="minMax"/>
          <c:max val="100"/>
          <c:min val="0"/>
        </c:scaling>
        <c:delete val="0"/>
        <c:axPos val="l"/>
        <c:majorGridlines/>
        <c:title>
          <c:tx>
            <c:rich>
              <a:bodyPr rot="-5400000" vert="horz"/>
              <a:lstStyle/>
              <a:p>
                <a:pPr>
                  <a:defRPr/>
                </a:pPr>
                <a:r>
                  <a:rPr lang="en-US"/>
                  <a:t>Percent</a:t>
                </a:r>
              </a:p>
            </c:rich>
          </c:tx>
          <c:layout>
            <c:manualLayout>
              <c:xMode val="edge"/>
              <c:yMode val="edge"/>
              <c:x val="5.2232186254495966E-3"/>
              <c:y val="0.23370938717887535"/>
            </c:manualLayout>
          </c:layout>
          <c:overlay val="0"/>
        </c:title>
        <c:numFmt formatCode="0" sourceLinked="0"/>
        <c:majorTickMark val="out"/>
        <c:minorTickMark val="none"/>
        <c:tickLblPos val="nextTo"/>
        <c:crossAx val="155088384"/>
        <c:crosses val="autoZero"/>
        <c:crossBetween val="between"/>
        <c:majorUnit val="10"/>
      </c:valAx>
    </c:plotArea>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659108583649266E-2"/>
          <c:y val="3.1032917760279964E-2"/>
          <c:w val="0.89678489841547582"/>
          <c:h val="0.77999152449693787"/>
        </c:manualLayout>
      </c:layout>
      <c:barChart>
        <c:barDir val="col"/>
        <c:grouping val="clustered"/>
        <c:varyColors val="0"/>
        <c:ser>
          <c:idx val="0"/>
          <c:order val="0"/>
          <c:spPr>
            <a:solidFill>
              <a:srgbClr val="005FB8"/>
            </a:solidFill>
          </c:spPr>
          <c:invertIfNegative val="0"/>
          <c:dPt>
            <c:idx val="0"/>
            <c:invertIfNegative val="0"/>
            <c:bubble3D val="0"/>
            <c:extLst>
              <c:ext xmlns:c16="http://schemas.microsoft.com/office/drawing/2014/chart" uri="{C3380CC4-5D6E-409C-BE32-E72D297353CC}">
                <c16:uniqueId val="{00000000-036D-45A5-81F1-2FD35938444D}"/>
              </c:ext>
            </c:extLst>
          </c:dPt>
          <c:dPt>
            <c:idx val="1"/>
            <c:invertIfNegative val="0"/>
            <c:bubble3D val="0"/>
            <c:extLst>
              <c:ext xmlns:c16="http://schemas.microsoft.com/office/drawing/2014/chart" uri="{C3380CC4-5D6E-409C-BE32-E72D297353CC}">
                <c16:uniqueId val="{00000001-036D-45A5-81F1-2FD35938444D}"/>
              </c:ext>
            </c:extLst>
          </c:dPt>
          <c:cat>
            <c:strRef>
              <c:f>Table1!$A$2:$A$7</c:f>
              <c:strCache>
                <c:ptCount val="6"/>
                <c:pt idx="0">
                  <c:v>Hispanic</c:v>
                </c:pt>
                <c:pt idx="1">
                  <c:v>NH-AI/AN</c:v>
                </c:pt>
                <c:pt idx="2">
                  <c:v>NH-Asian</c:v>
                </c:pt>
                <c:pt idx="3">
                  <c:v>NH-Black</c:v>
                </c:pt>
                <c:pt idx="4">
                  <c:v>NH-White</c:v>
                </c:pt>
                <c:pt idx="5">
                  <c:v>NH-Multiracial</c:v>
                </c:pt>
              </c:strCache>
            </c:strRef>
          </c:cat>
          <c:val>
            <c:numRef>
              <c:f>Table1!$B$2:$B$7</c:f>
              <c:numCache>
                <c:formatCode>General</c:formatCode>
                <c:ptCount val="6"/>
                <c:pt idx="0">
                  <c:v>78.2</c:v>
                </c:pt>
                <c:pt idx="1">
                  <c:v>80</c:v>
                </c:pt>
                <c:pt idx="2">
                  <c:v>95</c:v>
                </c:pt>
                <c:pt idx="3">
                  <c:v>89.1</c:v>
                </c:pt>
                <c:pt idx="4">
                  <c:v>93.4</c:v>
                </c:pt>
                <c:pt idx="5">
                  <c:v>92.5</c:v>
                </c:pt>
              </c:numCache>
            </c:numRef>
          </c:val>
          <c:extLst>
            <c:ext xmlns:c16="http://schemas.microsoft.com/office/drawing/2014/chart" uri="{C3380CC4-5D6E-409C-BE32-E72D297353CC}">
              <c16:uniqueId val="{00000002-036D-45A5-81F1-2FD35938444D}"/>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900000"/>
          <a:lstStyle/>
          <a:p>
            <a:pPr>
              <a:defRPr/>
            </a:pPr>
            <a:endParaRPr lang="en-US"/>
          </a:p>
        </c:txPr>
        <c:crossAx val="155089920"/>
        <c:crosses val="autoZero"/>
        <c:auto val="1"/>
        <c:lblAlgn val="ctr"/>
        <c:lblOffset val="100"/>
        <c:noMultiLvlLbl val="0"/>
      </c:catAx>
      <c:valAx>
        <c:axId val="155089920"/>
        <c:scaling>
          <c:orientation val="minMax"/>
          <c:max val="100"/>
          <c:min val="0"/>
        </c:scaling>
        <c:delete val="0"/>
        <c:axPos val="l"/>
        <c:majorGridlines/>
        <c:title>
          <c:tx>
            <c:rich>
              <a:bodyPr rot="-5400000" vert="horz"/>
              <a:lstStyle/>
              <a:p>
                <a:pPr>
                  <a:defRPr/>
                </a:pPr>
                <a:r>
                  <a:rPr lang="en-US"/>
                  <a:t>Percent</a:t>
                </a:r>
              </a:p>
            </c:rich>
          </c:tx>
          <c:layout>
            <c:manualLayout>
              <c:xMode val="edge"/>
              <c:yMode val="edge"/>
              <c:x val="0"/>
              <c:y val="0.32603893263342082"/>
            </c:manualLayout>
          </c:layout>
          <c:overlay val="0"/>
        </c:title>
        <c:numFmt formatCode="0" sourceLinked="0"/>
        <c:majorTickMark val="out"/>
        <c:minorTickMark val="none"/>
        <c:tickLblPos val="nextTo"/>
        <c:crossAx val="155088384"/>
        <c:crosses val="autoZero"/>
        <c:crossBetween val="between"/>
        <c:majorUnit val="10"/>
      </c:valAx>
    </c:plotArea>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533756197142025"/>
          <c:y val="0.12367877843394576"/>
          <c:w val="0.79466243802857972"/>
          <c:h val="0.79223910487751537"/>
        </c:manualLayout>
      </c:layout>
      <c:lineChart>
        <c:grouping val="standard"/>
        <c:varyColors val="0"/>
        <c:ser>
          <c:idx val="3"/>
          <c:order val="0"/>
          <c:tx>
            <c:strRef>
              <c:f>Sheet1!$A$2</c:f>
              <c:strCache>
                <c:ptCount val="1"/>
                <c:pt idx="0">
                  <c:v>&lt;18</c:v>
                </c:pt>
              </c:strCache>
            </c:strRef>
          </c:tx>
          <c:spPr>
            <a:ln w="25400">
              <a:solidFill>
                <a:sysClr val="windowText" lastClr="000000"/>
              </a:solidFill>
            </a:ln>
          </c:spPr>
          <c:marker>
            <c:symbol val="circle"/>
            <c:size val="7"/>
            <c:spPr>
              <a:solidFill>
                <a:sysClr val="windowText" lastClr="000000"/>
              </a:solidFill>
              <a:ln>
                <a:noFill/>
              </a:ln>
            </c:spPr>
          </c:marker>
          <c:dPt>
            <c:idx val="3"/>
            <c:bubble3D val="0"/>
            <c:spPr>
              <a:ln w="25400">
                <a:solidFill>
                  <a:sysClr val="windowText" lastClr="000000"/>
                </a:solidFill>
                <a:prstDash val="sysDot"/>
              </a:ln>
            </c:spPr>
            <c:extLst>
              <c:ext xmlns:c16="http://schemas.microsoft.com/office/drawing/2014/chart" uri="{C3380CC4-5D6E-409C-BE32-E72D297353CC}">
                <c16:uniqueId val="{00000001-194E-4C8B-951A-56FFD841F27E}"/>
              </c:ext>
            </c:extLst>
          </c:dPt>
          <c:dPt>
            <c:idx val="4"/>
            <c:bubble3D val="0"/>
            <c:spPr>
              <a:ln w="25400">
                <a:solidFill>
                  <a:sysClr val="windowText" lastClr="000000"/>
                </a:solidFill>
                <a:prstDash val="sysDot"/>
              </a:ln>
            </c:spPr>
            <c:extLst>
              <c:ext xmlns:c16="http://schemas.microsoft.com/office/drawing/2014/chart" uri="{C3380CC4-5D6E-409C-BE32-E72D297353CC}">
                <c16:uniqueId val="{00000003-194E-4C8B-951A-56FFD841F27E}"/>
              </c:ext>
            </c:extLst>
          </c:dPt>
          <c:dPt>
            <c:idx val="5"/>
            <c:bubble3D val="0"/>
            <c:spPr>
              <a:ln w="25400">
                <a:solidFill>
                  <a:sysClr val="windowText" lastClr="000000"/>
                </a:solidFill>
                <a:prstDash val="sysDot"/>
              </a:ln>
            </c:spPr>
            <c:extLst>
              <c:ext xmlns:c16="http://schemas.microsoft.com/office/drawing/2014/chart" uri="{C3380CC4-5D6E-409C-BE32-E72D297353CC}">
                <c16:uniqueId val="{00000005-194E-4C8B-951A-56FFD841F27E}"/>
              </c:ext>
            </c:extLst>
          </c:dPt>
          <c:dPt>
            <c:idx val="6"/>
            <c:bubble3D val="0"/>
            <c:spPr>
              <a:ln w="25400">
                <a:solidFill>
                  <a:sysClr val="windowText" lastClr="000000"/>
                </a:solidFill>
                <a:prstDash val="sysDot"/>
              </a:ln>
            </c:spPr>
            <c:extLst>
              <c:ext xmlns:c16="http://schemas.microsoft.com/office/drawing/2014/chart" uri="{C3380CC4-5D6E-409C-BE32-E72D297353CC}">
                <c16:uniqueId val="{00000007-194E-4C8B-951A-56FFD841F27E}"/>
              </c:ext>
            </c:extLst>
          </c:dPt>
          <c:cat>
            <c:strRef>
              <c:f>Sheet1!$B$1:$H$1</c:f>
              <c:strCache>
                <c:ptCount val="7"/>
                <c:pt idx="0">
                  <c:v>2000</c:v>
                </c:pt>
                <c:pt idx="1">
                  <c:v>2010</c:v>
                </c:pt>
                <c:pt idx="2">
                  <c:v>2020</c:v>
                </c:pt>
                <c:pt idx="3">
                  <c:v>2030</c:v>
                </c:pt>
                <c:pt idx="4">
                  <c:v>2040</c:v>
                </c:pt>
                <c:pt idx="5">
                  <c:v>2050</c:v>
                </c:pt>
                <c:pt idx="6">
                  <c:v>2060</c:v>
                </c:pt>
              </c:strCache>
            </c:strRef>
          </c:cat>
          <c:val>
            <c:numRef>
              <c:f>Sheet1!$B$2:$H$2</c:f>
              <c:numCache>
                <c:formatCode>#,##0</c:formatCode>
                <c:ptCount val="7"/>
                <c:pt idx="0">
                  <c:v>72293812</c:v>
                </c:pt>
                <c:pt idx="1">
                  <c:v>74181467</c:v>
                </c:pt>
                <c:pt idx="2">
                  <c:v>73106000</c:v>
                </c:pt>
                <c:pt idx="3">
                  <c:v>75652000</c:v>
                </c:pt>
                <c:pt idx="4">
                  <c:v>77131000</c:v>
                </c:pt>
                <c:pt idx="5">
                  <c:v>78225000</c:v>
                </c:pt>
                <c:pt idx="6">
                  <c:v>80137000</c:v>
                </c:pt>
              </c:numCache>
            </c:numRef>
          </c:val>
          <c:smooth val="0"/>
          <c:extLst>
            <c:ext xmlns:c16="http://schemas.microsoft.com/office/drawing/2014/chart" uri="{C3380CC4-5D6E-409C-BE32-E72D297353CC}">
              <c16:uniqueId val="{00000008-194E-4C8B-951A-56FFD841F27E}"/>
            </c:ext>
          </c:extLst>
        </c:ser>
        <c:ser>
          <c:idx val="0"/>
          <c:order val="1"/>
          <c:tx>
            <c:strRef>
              <c:f>Sheet1!$A$3</c:f>
              <c:strCache>
                <c:ptCount val="1"/>
                <c:pt idx="0">
                  <c:v>18-64</c:v>
                </c:pt>
              </c:strCache>
            </c:strRef>
          </c:tx>
          <c:spPr>
            <a:ln>
              <a:solidFill>
                <a:srgbClr val="005EB8"/>
              </a:solidFill>
            </a:ln>
          </c:spPr>
          <c:marker>
            <c:symbol val="square"/>
            <c:size val="7"/>
            <c:spPr>
              <a:solidFill>
                <a:srgbClr val="005EB8"/>
              </a:solidFill>
              <a:ln>
                <a:noFill/>
              </a:ln>
            </c:spPr>
          </c:marker>
          <c:dPt>
            <c:idx val="3"/>
            <c:bubble3D val="0"/>
            <c:spPr>
              <a:ln>
                <a:solidFill>
                  <a:srgbClr val="005EB8"/>
                </a:solidFill>
                <a:prstDash val="sysDot"/>
              </a:ln>
            </c:spPr>
            <c:extLst>
              <c:ext xmlns:c16="http://schemas.microsoft.com/office/drawing/2014/chart" uri="{C3380CC4-5D6E-409C-BE32-E72D297353CC}">
                <c16:uniqueId val="{0000000A-194E-4C8B-951A-56FFD841F27E}"/>
              </c:ext>
            </c:extLst>
          </c:dPt>
          <c:dPt>
            <c:idx val="4"/>
            <c:bubble3D val="0"/>
            <c:spPr>
              <a:ln>
                <a:solidFill>
                  <a:srgbClr val="005EB8"/>
                </a:solidFill>
                <a:prstDash val="sysDot"/>
              </a:ln>
            </c:spPr>
            <c:extLst>
              <c:ext xmlns:c16="http://schemas.microsoft.com/office/drawing/2014/chart" uri="{C3380CC4-5D6E-409C-BE32-E72D297353CC}">
                <c16:uniqueId val="{0000000C-194E-4C8B-951A-56FFD841F27E}"/>
              </c:ext>
            </c:extLst>
          </c:dPt>
          <c:dPt>
            <c:idx val="5"/>
            <c:bubble3D val="0"/>
            <c:spPr>
              <a:ln>
                <a:solidFill>
                  <a:srgbClr val="005EB8"/>
                </a:solidFill>
                <a:prstDash val="sysDot"/>
              </a:ln>
            </c:spPr>
            <c:extLst>
              <c:ext xmlns:c16="http://schemas.microsoft.com/office/drawing/2014/chart" uri="{C3380CC4-5D6E-409C-BE32-E72D297353CC}">
                <c16:uniqueId val="{0000000E-194E-4C8B-951A-56FFD841F27E}"/>
              </c:ext>
            </c:extLst>
          </c:dPt>
          <c:dPt>
            <c:idx val="6"/>
            <c:bubble3D val="0"/>
            <c:spPr>
              <a:ln w="25400">
                <a:solidFill>
                  <a:srgbClr val="005EB8"/>
                </a:solidFill>
                <a:prstDash val="sysDot"/>
              </a:ln>
            </c:spPr>
            <c:extLst>
              <c:ext xmlns:c16="http://schemas.microsoft.com/office/drawing/2014/chart" uri="{C3380CC4-5D6E-409C-BE32-E72D297353CC}">
                <c16:uniqueId val="{00000010-194E-4C8B-951A-56FFD841F27E}"/>
              </c:ext>
            </c:extLst>
          </c:dPt>
          <c:cat>
            <c:strRef>
              <c:f>Sheet1!$B$1:$H$1</c:f>
              <c:strCache>
                <c:ptCount val="7"/>
                <c:pt idx="0">
                  <c:v>2000</c:v>
                </c:pt>
                <c:pt idx="1">
                  <c:v>2010</c:v>
                </c:pt>
                <c:pt idx="2">
                  <c:v>2020</c:v>
                </c:pt>
                <c:pt idx="3">
                  <c:v>2030</c:v>
                </c:pt>
                <c:pt idx="4">
                  <c:v>2040</c:v>
                </c:pt>
                <c:pt idx="5">
                  <c:v>2050</c:v>
                </c:pt>
                <c:pt idx="6">
                  <c:v>2060</c:v>
                </c:pt>
              </c:strCache>
            </c:strRef>
          </c:cat>
          <c:val>
            <c:numRef>
              <c:f>Sheet1!$B$3:$H$3</c:f>
              <c:numCache>
                <c:formatCode>#,##0</c:formatCode>
                <c:ptCount val="7"/>
                <c:pt idx="0">
                  <c:v>174136341</c:v>
                </c:pt>
                <c:pt idx="1">
                  <c:v>194296087</c:v>
                </c:pt>
                <c:pt idx="2">
                  <c:v>202550780</c:v>
                </c:pt>
                <c:pt idx="3">
                  <c:v>206311000</c:v>
                </c:pt>
                <c:pt idx="4">
                  <c:v>215571000</c:v>
                </c:pt>
                <c:pt idx="5">
                  <c:v>225023000</c:v>
                </c:pt>
                <c:pt idx="6">
                  <c:v>229670000</c:v>
                </c:pt>
              </c:numCache>
            </c:numRef>
          </c:val>
          <c:smooth val="0"/>
          <c:extLst>
            <c:ext xmlns:c16="http://schemas.microsoft.com/office/drawing/2014/chart" uri="{C3380CC4-5D6E-409C-BE32-E72D297353CC}">
              <c16:uniqueId val="{00000011-194E-4C8B-951A-56FFD841F27E}"/>
            </c:ext>
          </c:extLst>
        </c:ser>
        <c:ser>
          <c:idx val="1"/>
          <c:order val="2"/>
          <c:tx>
            <c:strRef>
              <c:f>Sheet1!$A$4</c:f>
              <c:strCache>
                <c:ptCount val="1"/>
                <c:pt idx="0">
                  <c:v>65+</c:v>
                </c:pt>
              </c:strCache>
            </c:strRef>
          </c:tx>
          <c:spPr>
            <a:ln>
              <a:solidFill>
                <a:srgbClr val="671E75"/>
              </a:solidFill>
              <a:prstDash val="sysDot"/>
            </a:ln>
          </c:spPr>
          <c:marker>
            <c:symbol val="triangle"/>
            <c:size val="8"/>
            <c:spPr>
              <a:solidFill>
                <a:srgbClr val="671E75"/>
              </a:solidFill>
              <a:ln>
                <a:noFill/>
              </a:ln>
            </c:spPr>
          </c:marker>
          <c:dPt>
            <c:idx val="1"/>
            <c:bubble3D val="0"/>
            <c:spPr>
              <a:ln>
                <a:solidFill>
                  <a:srgbClr val="671E75"/>
                </a:solidFill>
                <a:prstDash val="solid"/>
              </a:ln>
            </c:spPr>
            <c:extLst>
              <c:ext xmlns:c16="http://schemas.microsoft.com/office/drawing/2014/chart" uri="{C3380CC4-5D6E-409C-BE32-E72D297353CC}">
                <c16:uniqueId val="{00000013-194E-4C8B-951A-56FFD841F27E}"/>
              </c:ext>
            </c:extLst>
          </c:dPt>
          <c:dPt>
            <c:idx val="2"/>
            <c:bubble3D val="0"/>
            <c:spPr>
              <a:ln>
                <a:solidFill>
                  <a:srgbClr val="671E75"/>
                </a:solidFill>
                <a:prstDash val="solid"/>
              </a:ln>
            </c:spPr>
            <c:extLst>
              <c:ext xmlns:c16="http://schemas.microsoft.com/office/drawing/2014/chart" uri="{C3380CC4-5D6E-409C-BE32-E72D297353CC}">
                <c16:uniqueId val="{00000015-194E-4C8B-951A-56FFD841F27E}"/>
              </c:ext>
            </c:extLst>
          </c:dPt>
          <c:cat>
            <c:strRef>
              <c:f>Sheet1!$B$1:$H$1</c:f>
              <c:strCache>
                <c:ptCount val="7"/>
                <c:pt idx="0">
                  <c:v>2000</c:v>
                </c:pt>
                <c:pt idx="1">
                  <c:v>2010</c:v>
                </c:pt>
                <c:pt idx="2">
                  <c:v>2020</c:v>
                </c:pt>
                <c:pt idx="3">
                  <c:v>2030</c:v>
                </c:pt>
                <c:pt idx="4">
                  <c:v>2040</c:v>
                </c:pt>
                <c:pt idx="5">
                  <c:v>2050</c:v>
                </c:pt>
                <c:pt idx="6">
                  <c:v>2060</c:v>
                </c:pt>
              </c:strCache>
            </c:strRef>
          </c:cat>
          <c:val>
            <c:numRef>
              <c:f>Sheet1!$B$4:$H$4</c:f>
              <c:numCache>
                <c:formatCode>#,##0</c:formatCode>
                <c:ptCount val="7"/>
                <c:pt idx="0">
                  <c:v>34991753</c:v>
                </c:pt>
                <c:pt idx="1">
                  <c:v>40267984</c:v>
                </c:pt>
                <c:pt idx="2">
                  <c:v>55792501</c:v>
                </c:pt>
                <c:pt idx="3">
                  <c:v>73138000</c:v>
                </c:pt>
                <c:pt idx="4">
                  <c:v>80827000</c:v>
                </c:pt>
                <c:pt idx="5">
                  <c:v>85675000</c:v>
                </c:pt>
                <c:pt idx="6">
                  <c:v>94676000</c:v>
                </c:pt>
              </c:numCache>
            </c:numRef>
          </c:val>
          <c:smooth val="0"/>
          <c:extLst>
            <c:ext xmlns:c16="http://schemas.microsoft.com/office/drawing/2014/chart" uri="{C3380CC4-5D6E-409C-BE32-E72D297353CC}">
              <c16:uniqueId val="{00000016-194E-4C8B-951A-56FFD841F27E}"/>
            </c:ext>
          </c:extLst>
        </c:ser>
        <c:dLbls>
          <c:showLegendKey val="0"/>
          <c:showVal val="0"/>
          <c:showCatName val="0"/>
          <c:showSerName val="0"/>
          <c:showPercent val="0"/>
          <c:showBubbleSize val="0"/>
        </c:dLbls>
        <c:marker val="1"/>
        <c:smooth val="0"/>
        <c:axId val="123682176"/>
        <c:axId val="158010752"/>
      </c:lineChart>
      <c:catAx>
        <c:axId val="123682176"/>
        <c:scaling>
          <c:orientation val="minMax"/>
        </c:scaling>
        <c:delete val="0"/>
        <c:axPos val="b"/>
        <c:numFmt formatCode="General" sourceLinked="1"/>
        <c:majorTickMark val="out"/>
        <c:minorTickMark val="none"/>
        <c:tickLblPos val="nextTo"/>
        <c:txPr>
          <a:bodyPr rot="0"/>
          <a:lstStyle/>
          <a:p>
            <a:pPr>
              <a:defRPr/>
            </a:pPr>
            <a:endParaRPr lang="en-US"/>
          </a:p>
        </c:txPr>
        <c:crossAx val="158010752"/>
        <c:crosses val="autoZero"/>
        <c:auto val="1"/>
        <c:lblAlgn val="ctr"/>
        <c:lblOffset val="100"/>
        <c:noMultiLvlLbl val="0"/>
      </c:catAx>
      <c:valAx>
        <c:axId val="158010752"/>
        <c:scaling>
          <c:orientation val="minMax"/>
          <c:max val="250000000"/>
          <c:min val="0"/>
        </c:scaling>
        <c:delete val="0"/>
        <c:axPos val="l"/>
        <c:majorGridlines/>
        <c:title>
          <c:tx>
            <c:rich>
              <a:bodyPr rot="-5400000" vert="horz"/>
              <a:lstStyle/>
              <a:p>
                <a:pPr>
                  <a:defRPr/>
                </a:pPr>
                <a:r>
                  <a:rPr lang="en-US"/>
                  <a:t>Population</a:t>
                </a:r>
              </a:p>
            </c:rich>
          </c:tx>
          <c:layout>
            <c:manualLayout>
              <c:xMode val="edge"/>
              <c:yMode val="edge"/>
              <c:x val="9.0315633622720234E-4"/>
              <c:y val="0.39206583552055996"/>
            </c:manualLayout>
          </c:layout>
          <c:overlay val="0"/>
        </c:title>
        <c:numFmt formatCode="#,##0" sourceLinked="0"/>
        <c:majorTickMark val="out"/>
        <c:minorTickMark val="none"/>
        <c:tickLblPos val="nextTo"/>
        <c:crossAx val="123682176"/>
        <c:crosses val="autoZero"/>
        <c:crossBetween val="between"/>
        <c:majorUnit val="50000000"/>
      </c:valAx>
    </c:plotArea>
    <c:legend>
      <c:legendPos val="t"/>
      <c:layout>
        <c:manualLayout>
          <c:xMode val="edge"/>
          <c:yMode val="edge"/>
          <c:x val="0.18024077719451734"/>
          <c:y val="1.6876956645479578E-2"/>
          <c:w val="0.73793507582385531"/>
          <c:h val="6.7711223597050368E-2"/>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665287031428764"/>
          <c:y val="3.7324396950381207E-2"/>
          <c:w val="0.87244969378827641"/>
          <c:h val="0.73639059006513075"/>
        </c:manualLayout>
      </c:layout>
      <c:barChart>
        <c:barDir val="col"/>
        <c:grouping val="clustered"/>
        <c:varyColors val="0"/>
        <c:ser>
          <c:idx val="0"/>
          <c:order val="0"/>
          <c:tx>
            <c:strRef>
              <c:f>Sheet1!$B$1</c:f>
              <c:strCache>
                <c:ptCount val="1"/>
                <c:pt idx="0">
                  <c:v>Household $ Income</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EF45-4A94-ACC8-359BD2D74442}"/>
              </c:ext>
            </c:extLst>
          </c:dPt>
          <c:dPt>
            <c:idx val="1"/>
            <c:invertIfNegative val="0"/>
            <c:bubble3D val="0"/>
            <c:extLst>
              <c:ext xmlns:c16="http://schemas.microsoft.com/office/drawing/2014/chart" uri="{C3380CC4-5D6E-409C-BE32-E72D297353CC}">
                <c16:uniqueId val="{00000001-EF45-4A94-ACC8-359BD2D74442}"/>
              </c:ext>
            </c:extLst>
          </c:dPt>
          <c:cat>
            <c:strRef>
              <c:f>Sheet1!$A$2:$A$6</c:f>
              <c:strCache>
                <c:ptCount val="5"/>
                <c:pt idx="0">
                  <c:v>$&lt;5,000-34,999</c:v>
                </c:pt>
                <c:pt idx="1">
                  <c:v>$35,000-69,999</c:v>
                </c:pt>
                <c:pt idx="2">
                  <c:v>$70,000-119,999</c:v>
                </c:pt>
                <c:pt idx="3">
                  <c:v>$120,000-199,999</c:v>
                </c:pt>
                <c:pt idx="4">
                  <c:v>$200,000+</c:v>
                </c:pt>
              </c:strCache>
            </c:strRef>
          </c:cat>
          <c:val>
            <c:numRef>
              <c:f>Sheet1!$B$2:$B$6</c:f>
              <c:numCache>
                <c:formatCode>General</c:formatCode>
                <c:ptCount val="5"/>
                <c:pt idx="0">
                  <c:v>26.2</c:v>
                </c:pt>
                <c:pt idx="1">
                  <c:v>25</c:v>
                </c:pt>
                <c:pt idx="2">
                  <c:v>22.8</c:v>
                </c:pt>
                <c:pt idx="3">
                  <c:v>15.7</c:v>
                </c:pt>
                <c:pt idx="4">
                  <c:v>10.3</c:v>
                </c:pt>
              </c:numCache>
            </c:numRef>
          </c:val>
          <c:extLst>
            <c:ext xmlns:c16="http://schemas.microsoft.com/office/drawing/2014/chart" uri="{C3380CC4-5D6E-409C-BE32-E72D297353CC}">
              <c16:uniqueId val="{00000002-EF45-4A94-ACC8-359BD2D74442}"/>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title>
          <c:tx>
            <c:rich>
              <a:bodyPr/>
              <a:lstStyle/>
              <a:p>
                <a:pPr>
                  <a:defRPr/>
                </a:pPr>
                <a:r>
                  <a:rPr lang="en-US" dirty="0"/>
                  <a:t>Household Income</a:t>
                </a:r>
              </a:p>
            </c:rich>
          </c:tx>
          <c:overlay val="0"/>
        </c:title>
        <c:numFmt formatCode="General" sourceLinked="1"/>
        <c:majorTickMark val="out"/>
        <c:minorTickMark val="none"/>
        <c:tickLblPos val="nextTo"/>
        <c:txPr>
          <a:bodyPr rot="-600000"/>
          <a:lstStyle/>
          <a:p>
            <a:pPr>
              <a:defRPr/>
            </a:pPr>
            <a:endParaRPr lang="en-US"/>
          </a:p>
        </c:txPr>
        <c:crossAx val="155089920"/>
        <c:crosses val="autoZero"/>
        <c:auto val="1"/>
        <c:lblAlgn val="ctr"/>
        <c:lblOffset val="100"/>
        <c:noMultiLvlLbl val="0"/>
      </c:catAx>
      <c:valAx>
        <c:axId val="155089920"/>
        <c:scaling>
          <c:orientation val="minMax"/>
          <c:max val="50"/>
          <c:min val="0"/>
        </c:scaling>
        <c:delete val="0"/>
        <c:axPos val="l"/>
        <c:majorGridlines/>
        <c:title>
          <c:tx>
            <c:rich>
              <a:bodyPr rot="-5400000" vert="horz"/>
              <a:lstStyle/>
              <a:p>
                <a:pPr>
                  <a:defRPr/>
                </a:pPr>
                <a:r>
                  <a:rPr lang="en-US"/>
                  <a:t>Income Percentile</a:t>
                </a:r>
              </a:p>
            </c:rich>
          </c:tx>
          <c:layout>
            <c:manualLayout>
              <c:xMode val="edge"/>
              <c:yMode val="edge"/>
              <c:x val="2.136798872363177E-3"/>
              <c:y val="0.19106323515116166"/>
            </c:manualLayout>
          </c:layout>
          <c:overlay val="0"/>
        </c:title>
        <c:numFmt formatCode="0" sourceLinked="0"/>
        <c:majorTickMark val="out"/>
        <c:minorTickMark val="none"/>
        <c:tickLblPos val="nextTo"/>
        <c:crossAx val="155088384"/>
        <c:crosses val="autoZero"/>
        <c:crossBetween val="between"/>
        <c:majorUnit val="10"/>
      </c:valAx>
    </c:plotArea>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9604953227000466E-2"/>
          <c:y val="5.0925925925925923E-2"/>
          <c:w val="0.91398479036274316"/>
          <c:h val="0.75240740740740741"/>
        </c:manualLayout>
      </c:layout>
      <c:barChart>
        <c:barDir val="col"/>
        <c:grouping val="clustered"/>
        <c:varyColors val="0"/>
        <c:ser>
          <c:idx val="0"/>
          <c:order val="0"/>
          <c:tx>
            <c:strRef>
              <c:f>Analysis!$F$5</c:f>
              <c:strCache>
                <c:ptCount val="1"/>
                <c:pt idx="0">
                  <c:v>Estimate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Analysis!$B$6:$E$15</c:f>
              <c:strCache>
                <c:ptCount val="9"/>
                <c:pt idx="0">
                  <c:v>50%</c:v>
                </c:pt>
                <c:pt idx="1">
                  <c:v>100%</c:v>
                </c:pt>
                <c:pt idx="2">
                  <c:v>125%</c:v>
                </c:pt>
                <c:pt idx="3">
                  <c:v>150%</c:v>
                </c:pt>
                <c:pt idx="4">
                  <c:v>185%</c:v>
                </c:pt>
                <c:pt idx="5">
                  <c:v>200%</c:v>
                </c:pt>
                <c:pt idx="6">
                  <c:v>300%</c:v>
                </c:pt>
                <c:pt idx="7">
                  <c:v>400%</c:v>
                </c:pt>
                <c:pt idx="8">
                  <c:v>500%</c:v>
                </c:pt>
              </c:strCache>
            </c:strRef>
          </c:cat>
          <c:val>
            <c:numRef>
              <c:f>Analysis!$F$6:$F$15</c:f>
            </c:numRef>
          </c:val>
          <c:extLst>
            <c:ext xmlns:c16="http://schemas.microsoft.com/office/drawing/2014/chart" uri="{C3380CC4-5D6E-409C-BE32-E72D297353CC}">
              <c16:uniqueId val="{00000000-49A7-440E-A98E-EB5DF19C4311}"/>
            </c:ext>
          </c:extLst>
        </c:ser>
        <c:ser>
          <c:idx val="1"/>
          <c:order val="1"/>
          <c:tx>
            <c:strRef>
              <c:f>Analysis!$G$5</c:f>
              <c:strCache>
                <c:ptCount val="1"/>
                <c:pt idx="0">
                  <c:v>Margin of Error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Analysis!$B$6:$E$15</c:f>
              <c:strCache>
                <c:ptCount val="9"/>
                <c:pt idx="0">
                  <c:v>50%</c:v>
                </c:pt>
                <c:pt idx="1">
                  <c:v>100%</c:v>
                </c:pt>
                <c:pt idx="2">
                  <c:v>125%</c:v>
                </c:pt>
                <c:pt idx="3">
                  <c:v>150%</c:v>
                </c:pt>
                <c:pt idx="4">
                  <c:v>185%</c:v>
                </c:pt>
                <c:pt idx="5">
                  <c:v>200%</c:v>
                </c:pt>
                <c:pt idx="6">
                  <c:v>300%</c:v>
                </c:pt>
                <c:pt idx="7">
                  <c:v>400%</c:v>
                </c:pt>
                <c:pt idx="8">
                  <c:v>500%</c:v>
                </c:pt>
              </c:strCache>
            </c:strRef>
          </c:cat>
          <c:val>
            <c:numRef>
              <c:f>Analysis!$G$6:$G$15</c:f>
            </c:numRef>
          </c:val>
          <c:extLst>
            <c:ext xmlns:c16="http://schemas.microsoft.com/office/drawing/2014/chart" uri="{C3380CC4-5D6E-409C-BE32-E72D297353CC}">
              <c16:uniqueId val="{00000001-49A7-440E-A98E-EB5DF19C4311}"/>
            </c:ext>
          </c:extLst>
        </c:ser>
        <c:ser>
          <c:idx val="2"/>
          <c:order val="2"/>
          <c:tx>
            <c:strRef>
              <c:f>Analysis!$H$5</c:f>
              <c:strCache>
                <c:ptCount val="1"/>
                <c:pt idx="0">
                  <c:v>PERCENT (calulator)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Analysis!$B$6:$E$15</c:f>
              <c:strCache>
                <c:ptCount val="9"/>
                <c:pt idx="0">
                  <c:v>50%</c:v>
                </c:pt>
                <c:pt idx="1">
                  <c:v>100%</c:v>
                </c:pt>
                <c:pt idx="2">
                  <c:v>125%</c:v>
                </c:pt>
                <c:pt idx="3">
                  <c:v>150%</c:v>
                </c:pt>
                <c:pt idx="4">
                  <c:v>185%</c:v>
                </c:pt>
                <c:pt idx="5">
                  <c:v>200%</c:v>
                </c:pt>
                <c:pt idx="6">
                  <c:v>300%</c:v>
                </c:pt>
                <c:pt idx="7">
                  <c:v>400%</c:v>
                </c:pt>
                <c:pt idx="8">
                  <c:v>500%</c:v>
                </c:pt>
              </c:strCache>
            </c:strRef>
          </c:cat>
          <c:val>
            <c:numRef>
              <c:f>Analysis!$H$6:$H$15</c:f>
            </c:numRef>
          </c:val>
          <c:extLst>
            <c:ext xmlns:c16="http://schemas.microsoft.com/office/drawing/2014/chart" uri="{C3380CC4-5D6E-409C-BE32-E72D297353CC}">
              <c16:uniqueId val="{00000002-49A7-440E-A98E-EB5DF19C4311}"/>
            </c:ext>
          </c:extLst>
        </c:ser>
        <c:ser>
          <c:idx val="3"/>
          <c:order val="3"/>
          <c:tx>
            <c:strRef>
              <c:f>Analysis!$I$5</c:f>
              <c:strCache>
                <c:ptCount val="1"/>
                <c:pt idx="0">
                  <c:v>Percent of population</c:v>
                </c:pt>
              </c:strCache>
            </c:strRef>
          </c:tx>
          <c:spPr>
            <a:solidFill>
              <a:srgbClr val="005EB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Analysis!$B$6:$E$15</c:f>
              <c:strCache>
                <c:ptCount val="9"/>
                <c:pt idx="0">
                  <c:v>50%</c:v>
                </c:pt>
                <c:pt idx="1">
                  <c:v>100%</c:v>
                </c:pt>
                <c:pt idx="2">
                  <c:v>125%</c:v>
                </c:pt>
                <c:pt idx="3">
                  <c:v>150%</c:v>
                </c:pt>
                <c:pt idx="4">
                  <c:v>185%</c:v>
                </c:pt>
                <c:pt idx="5">
                  <c:v>200%</c:v>
                </c:pt>
                <c:pt idx="6">
                  <c:v>300%</c:v>
                </c:pt>
                <c:pt idx="7">
                  <c:v>400%</c:v>
                </c:pt>
                <c:pt idx="8">
                  <c:v>500%</c:v>
                </c:pt>
              </c:strCache>
            </c:strRef>
          </c:cat>
          <c:val>
            <c:numRef>
              <c:f>Analysis!$I$6:$I$15</c:f>
              <c:numCache>
                <c:formatCode>0.0%</c:formatCode>
                <c:ptCount val="9"/>
                <c:pt idx="0">
                  <c:v>5.7761924154875341E-2</c:v>
                </c:pt>
                <c:pt idx="1">
                  <c:v>0.12842100664893444</c:v>
                </c:pt>
                <c:pt idx="2">
                  <c:v>0.17001225260365788</c:v>
                </c:pt>
                <c:pt idx="3">
                  <c:v>0.21139251121205963</c:v>
                </c:pt>
                <c:pt idx="4">
                  <c:v>0.27152762786901102</c:v>
                </c:pt>
                <c:pt idx="5">
                  <c:v>0.29789900261463209</c:v>
                </c:pt>
                <c:pt idx="6">
                  <c:v>0.45834448441100062</c:v>
                </c:pt>
                <c:pt idx="7">
                  <c:v>0.59523523313962079</c:v>
                </c:pt>
                <c:pt idx="8">
                  <c:v>0.70138340874337235</c:v>
                </c:pt>
              </c:numCache>
            </c:numRef>
          </c:val>
          <c:extLst>
            <c:ext xmlns:c16="http://schemas.microsoft.com/office/drawing/2014/chart" uri="{C3380CC4-5D6E-409C-BE32-E72D297353CC}">
              <c16:uniqueId val="{00000003-49A7-440E-A98E-EB5DF19C4311}"/>
            </c:ext>
          </c:extLst>
        </c:ser>
        <c:dLbls>
          <c:dLblPos val="outEnd"/>
          <c:showLegendKey val="0"/>
          <c:showVal val="1"/>
          <c:showCatName val="0"/>
          <c:showSerName val="0"/>
          <c:showPercent val="0"/>
          <c:showBubbleSize val="0"/>
        </c:dLbls>
        <c:gapWidth val="88"/>
        <c:axId val="632611176"/>
        <c:axId val="632613144"/>
      </c:barChart>
      <c:catAx>
        <c:axId val="632611176"/>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b="1"/>
                  <a:t>Income-to-Poverty Level Ratio</a:t>
                </a:r>
              </a:p>
            </c:rich>
          </c:tx>
          <c:layout>
            <c:manualLayout>
              <c:xMode val="edge"/>
              <c:yMode val="edge"/>
              <c:x val="0.33505064270812301"/>
              <c:y val="0.90785214348206478"/>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32613144"/>
        <c:crosses val="autoZero"/>
        <c:auto val="1"/>
        <c:lblAlgn val="ctr"/>
        <c:lblOffset val="100"/>
        <c:noMultiLvlLbl val="0"/>
      </c:catAx>
      <c:valAx>
        <c:axId val="63261314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326111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latin typeface="Arial" panose="020B0604020202020204" pitchFamily="34" charset="0"/>
          <a:cs typeface="Arial" panose="020B0604020202020204" pitchFamily="34" charset="0"/>
        </a:defRPr>
      </a:pPr>
      <a:endParaRPr lang="en-US"/>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383235749377481"/>
          <c:y val="2.675996319425589E-2"/>
          <c:w val="0.89616764250622516"/>
          <c:h val="0.8759559688659605"/>
        </c:manualLayout>
      </c:layout>
      <c:barChart>
        <c:barDir val="col"/>
        <c:grouping val="clustered"/>
        <c:varyColors val="0"/>
        <c:ser>
          <c:idx val="0"/>
          <c:order val="0"/>
          <c:spPr>
            <a:solidFill>
              <a:srgbClr val="005EB8"/>
            </a:solidFill>
          </c:spPr>
          <c:invertIfNegative val="0"/>
          <c:dPt>
            <c:idx val="0"/>
            <c:invertIfNegative val="0"/>
            <c:bubble3D val="0"/>
            <c:extLst>
              <c:ext xmlns:c16="http://schemas.microsoft.com/office/drawing/2014/chart" uri="{C3380CC4-5D6E-409C-BE32-E72D297353CC}">
                <c16:uniqueId val="{00000000-91B9-40C4-8C91-92A1FB8A58B4}"/>
              </c:ext>
            </c:extLst>
          </c:dPt>
          <c:dPt>
            <c:idx val="1"/>
            <c:invertIfNegative val="0"/>
            <c:bubble3D val="0"/>
            <c:extLst>
              <c:ext xmlns:c16="http://schemas.microsoft.com/office/drawing/2014/chart" uri="{C3380CC4-5D6E-409C-BE32-E72D297353CC}">
                <c16:uniqueId val="{00000001-91B9-40C4-8C91-92A1FB8A58B4}"/>
              </c:ext>
            </c:extLst>
          </c:dPt>
          <c:cat>
            <c:strRef>
              <c:f>Sheet1!$A$1:$H$1</c:f>
              <c:strCache>
                <c:ptCount val="8"/>
                <c:pt idx="0">
                  <c:v>3-4</c:v>
                </c:pt>
                <c:pt idx="1">
                  <c:v>5-9</c:v>
                </c:pt>
                <c:pt idx="2">
                  <c:v>10-14</c:v>
                </c:pt>
                <c:pt idx="3">
                  <c:v>15-17</c:v>
                </c:pt>
                <c:pt idx="4">
                  <c:v>18-19</c:v>
                </c:pt>
                <c:pt idx="5">
                  <c:v>20-24</c:v>
                </c:pt>
                <c:pt idx="6">
                  <c:v>25-34</c:v>
                </c:pt>
                <c:pt idx="7">
                  <c:v>35+</c:v>
                </c:pt>
              </c:strCache>
            </c:strRef>
          </c:cat>
          <c:val>
            <c:numRef>
              <c:f>Sheet1!$A$2:$H$2</c:f>
              <c:numCache>
                <c:formatCode>General</c:formatCode>
                <c:ptCount val="8"/>
                <c:pt idx="0">
                  <c:v>47.3</c:v>
                </c:pt>
                <c:pt idx="1">
                  <c:v>94.6</c:v>
                </c:pt>
                <c:pt idx="2">
                  <c:v>97.6</c:v>
                </c:pt>
                <c:pt idx="3">
                  <c:v>96.5</c:v>
                </c:pt>
                <c:pt idx="4">
                  <c:v>75.2</c:v>
                </c:pt>
                <c:pt idx="5">
                  <c:v>41.2</c:v>
                </c:pt>
                <c:pt idx="6">
                  <c:v>11.6</c:v>
                </c:pt>
                <c:pt idx="7">
                  <c:v>2.4</c:v>
                </c:pt>
              </c:numCache>
            </c:numRef>
          </c:val>
          <c:extLst>
            <c:ext xmlns:c16="http://schemas.microsoft.com/office/drawing/2014/chart" uri="{C3380CC4-5D6E-409C-BE32-E72D297353CC}">
              <c16:uniqueId val="{00000002-91B9-40C4-8C91-92A1FB8A58B4}"/>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0"/>
          <a:lstStyle/>
          <a:p>
            <a:pPr>
              <a:defRPr/>
            </a:pPr>
            <a:endParaRPr lang="en-US"/>
          </a:p>
        </c:txPr>
        <c:crossAx val="155089920"/>
        <c:crosses val="autoZero"/>
        <c:auto val="1"/>
        <c:lblAlgn val="ctr"/>
        <c:lblOffset val="100"/>
        <c:noMultiLvlLbl val="0"/>
      </c:catAx>
      <c:valAx>
        <c:axId val="155089920"/>
        <c:scaling>
          <c:orientation val="minMax"/>
          <c:max val="100"/>
          <c:min val="0"/>
        </c:scaling>
        <c:delete val="0"/>
        <c:axPos val="l"/>
        <c:majorGridlines/>
        <c:title>
          <c:tx>
            <c:rich>
              <a:bodyPr rot="-5400000" vert="horz"/>
              <a:lstStyle/>
              <a:p>
                <a:pPr>
                  <a:defRPr/>
                </a:pPr>
                <a:r>
                  <a:rPr lang="en-US"/>
                  <a:t>Percent</a:t>
                </a:r>
              </a:p>
            </c:rich>
          </c:tx>
          <c:layout>
            <c:manualLayout>
              <c:xMode val="edge"/>
              <c:yMode val="edge"/>
              <c:x val="8.5470085470085479E-3"/>
              <c:y val="0.35633126678130755"/>
            </c:manualLayout>
          </c:layout>
          <c:overlay val="0"/>
        </c:title>
        <c:numFmt formatCode="0" sourceLinked="0"/>
        <c:majorTickMark val="out"/>
        <c:minorTickMark val="none"/>
        <c:tickLblPos val="nextTo"/>
        <c:crossAx val="155088384"/>
        <c:crosses val="autoZero"/>
        <c:crossBetween val="between"/>
        <c:majorUnit val="10"/>
      </c:valAx>
    </c:plotArea>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000" b="1">
                <a:latin typeface="Arial" panose="020B0604020202020204" pitchFamily="34" charset="0"/>
                <a:cs typeface="Arial" panose="020B0604020202020204" pitchFamily="34" charset="0"/>
              </a:rPr>
              <a:t>Medical</a:t>
            </a:r>
            <a:r>
              <a:rPr lang="en-US" sz="1000" b="1" baseline="0">
                <a:latin typeface="Arial" panose="020B0604020202020204" pitchFamily="34" charset="0"/>
                <a:cs typeface="Arial" panose="020B0604020202020204" pitchFamily="34" charset="0"/>
              </a:rPr>
              <a:t> Assistants</a:t>
            </a:r>
            <a:endParaRPr lang="en-US" sz="1000" b="1">
              <a:latin typeface="Arial" panose="020B0604020202020204" pitchFamily="34" charset="0"/>
              <a:cs typeface="Arial" panose="020B0604020202020204" pitchFamily="34" charset="0"/>
            </a:endParaRPr>
          </a:p>
        </c:rich>
      </c:tx>
      <c:layout>
        <c:manualLayout>
          <c:xMode val="edge"/>
          <c:yMode val="edge"/>
          <c:x val="0.14566726168772856"/>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1982323232323232E-2"/>
          <c:y val="0.11459034656329233"/>
          <c:w val="0.8486444255763973"/>
          <c:h val="0.85521608002547622"/>
        </c:manualLayout>
      </c:layout>
      <c:pieChart>
        <c:varyColors val="1"/>
        <c:ser>
          <c:idx val="0"/>
          <c:order val="0"/>
          <c:dPt>
            <c:idx val="0"/>
            <c:bubble3D val="0"/>
            <c:spPr>
              <a:solidFill>
                <a:srgbClr val="005EB8"/>
              </a:solidFill>
              <a:ln w="6350">
                <a:solidFill>
                  <a:schemeClr val="tx1"/>
                </a:solidFill>
              </a:ln>
              <a:effectLst/>
            </c:spPr>
            <c:extLst>
              <c:ext xmlns:c16="http://schemas.microsoft.com/office/drawing/2014/chart" uri="{C3380CC4-5D6E-409C-BE32-E72D297353CC}">
                <c16:uniqueId val="{00000001-4960-4995-B1E3-F19610EAC359}"/>
              </c:ext>
            </c:extLst>
          </c:dPt>
          <c:dPt>
            <c:idx val="1"/>
            <c:bubble3D val="0"/>
            <c:spPr>
              <a:solidFill>
                <a:srgbClr val="FFC72C"/>
              </a:solidFill>
              <a:ln w="6350">
                <a:solidFill>
                  <a:schemeClr val="tx1"/>
                </a:solidFill>
              </a:ln>
              <a:effectLst/>
            </c:spPr>
            <c:extLst>
              <c:ext xmlns:c16="http://schemas.microsoft.com/office/drawing/2014/chart" uri="{C3380CC4-5D6E-409C-BE32-E72D297353CC}">
                <c16:uniqueId val="{00000003-4960-4995-B1E3-F19610EAC359}"/>
              </c:ext>
            </c:extLst>
          </c:dPt>
          <c:dPt>
            <c:idx val="2"/>
            <c:bubble3D val="0"/>
            <c:spPr>
              <a:solidFill>
                <a:srgbClr val="671E75"/>
              </a:solidFill>
              <a:ln w="6350">
                <a:solidFill>
                  <a:schemeClr val="tx1"/>
                </a:solidFill>
              </a:ln>
              <a:effectLst/>
            </c:spPr>
            <c:extLst>
              <c:ext xmlns:c16="http://schemas.microsoft.com/office/drawing/2014/chart" uri="{C3380CC4-5D6E-409C-BE32-E72D297353CC}">
                <c16:uniqueId val="{00000005-4960-4995-B1E3-F19610EAC359}"/>
              </c:ext>
            </c:extLst>
          </c:dPt>
          <c:dPt>
            <c:idx val="3"/>
            <c:bubble3D val="0"/>
            <c:spPr>
              <a:solidFill>
                <a:sysClr val="windowText" lastClr="000000"/>
              </a:solidFill>
              <a:ln w="6350">
                <a:solidFill>
                  <a:schemeClr val="tx1"/>
                </a:solidFill>
              </a:ln>
              <a:effectLst/>
            </c:spPr>
            <c:extLst>
              <c:ext xmlns:c16="http://schemas.microsoft.com/office/drawing/2014/chart" uri="{C3380CC4-5D6E-409C-BE32-E72D297353CC}">
                <c16:uniqueId val="{00000007-4960-4995-B1E3-F19610EAC359}"/>
              </c:ext>
            </c:extLst>
          </c:dPt>
          <c:dPt>
            <c:idx val="4"/>
            <c:bubble3D val="0"/>
            <c:spPr>
              <a:pattFill prst="ltUpDiag">
                <a:fgClr>
                  <a:schemeClr val="tx1"/>
                </a:fgClr>
                <a:bgClr>
                  <a:schemeClr val="bg1"/>
                </a:bgClr>
              </a:pattFill>
              <a:ln w="19050">
                <a:solidFill>
                  <a:schemeClr val="tx1"/>
                </a:solidFill>
              </a:ln>
              <a:effectLst/>
            </c:spPr>
            <c:extLst>
              <c:ext xmlns:c16="http://schemas.microsoft.com/office/drawing/2014/chart" uri="{C3380CC4-5D6E-409C-BE32-E72D297353CC}">
                <c16:uniqueId val="{00000009-4960-4995-B1E3-F19610EAC359}"/>
              </c:ext>
            </c:extLst>
          </c:dPt>
          <c:dPt>
            <c:idx val="5"/>
            <c:bubble3D val="0"/>
            <c:spPr>
              <a:solidFill>
                <a:sysClr val="window" lastClr="FFFFFF"/>
              </a:solidFill>
              <a:ln w="6350">
                <a:solidFill>
                  <a:schemeClr val="tx1"/>
                </a:solidFill>
              </a:ln>
              <a:effectLst/>
            </c:spPr>
            <c:extLst>
              <c:ext xmlns:c16="http://schemas.microsoft.com/office/drawing/2014/chart" uri="{C3380CC4-5D6E-409C-BE32-E72D297353CC}">
                <c16:uniqueId val="{0000000B-4960-4995-B1E3-F19610EAC359}"/>
              </c:ext>
            </c:extLst>
          </c:dPt>
          <c:cat>
            <c:strRef>
              <c:f>'Chart_RaceEthnicityxRoles 2021'!$A$5:$A$13</c:f>
              <c:strCache>
                <c:ptCount val="6"/>
                <c:pt idx="0">
                  <c:v>Hispanic</c:v>
                </c:pt>
                <c:pt idx="1">
                  <c:v>NH White</c:v>
                </c:pt>
                <c:pt idx="2">
                  <c:v>NH Black</c:v>
                </c:pt>
                <c:pt idx="3">
                  <c:v>NH Asian</c:v>
                </c:pt>
                <c:pt idx="4">
                  <c:v>NH-Multiple Race</c:v>
                </c:pt>
                <c:pt idx="5">
                  <c:v>NH-AI/AN, NHPI, &amp; Other</c:v>
                </c:pt>
              </c:strCache>
            </c:strRef>
          </c:cat>
          <c:val>
            <c:numRef>
              <c:f>'Chart_RaceEthnicityxRoles 2021'!$BK$5:$BK$13</c:f>
              <c:numCache>
                <c:formatCode>#,##0.0</c:formatCode>
                <c:ptCount val="6"/>
                <c:pt idx="0">
                  <c:v>29.200900000000001</c:v>
                </c:pt>
                <c:pt idx="1">
                  <c:v>46.945</c:v>
                </c:pt>
                <c:pt idx="2">
                  <c:v>13.591699999999999</c:v>
                </c:pt>
                <c:pt idx="3">
                  <c:v>5.6996000000000002</c:v>
                </c:pt>
                <c:pt idx="4">
                  <c:v>3.4588999999999999</c:v>
                </c:pt>
                <c:pt idx="5">
                  <c:v>1.1040000000000001</c:v>
                </c:pt>
              </c:numCache>
            </c:numRef>
          </c:val>
          <c:extLst>
            <c:ext xmlns:c16="http://schemas.microsoft.com/office/drawing/2014/chart" uri="{C3380CC4-5D6E-409C-BE32-E72D297353CC}">
              <c16:uniqueId val="{0000000C-4960-4995-B1E3-F19610EAC35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000" b="1">
                <a:latin typeface="Arial" panose="020B0604020202020204" pitchFamily="34" charset="0"/>
                <a:cs typeface="Arial" panose="020B0604020202020204" pitchFamily="34" charset="0"/>
              </a:rPr>
              <a:t>Phlebotomists</a:t>
            </a:r>
          </a:p>
        </c:rich>
      </c:tx>
      <c:layout>
        <c:manualLayout>
          <c:xMode val="edge"/>
          <c:yMode val="edge"/>
          <c:x val="0.22096075453048344"/>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9125575358500502E-2"/>
          <c:y val="0.10855185226404969"/>
          <c:w val="0.85463706558007124"/>
          <c:h val="0.86125512528222803"/>
        </c:manualLayout>
      </c:layout>
      <c:pieChart>
        <c:varyColors val="1"/>
        <c:ser>
          <c:idx val="0"/>
          <c:order val="0"/>
          <c:dPt>
            <c:idx val="0"/>
            <c:bubble3D val="0"/>
            <c:spPr>
              <a:solidFill>
                <a:srgbClr val="005EB8"/>
              </a:solidFill>
              <a:ln w="6350">
                <a:solidFill>
                  <a:schemeClr val="tx1"/>
                </a:solidFill>
              </a:ln>
              <a:effectLst/>
            </c:spPr>
            <c:extLst>
              <c:ext xmlns:c16="http://schemas.microsoft.com/office/drawing/2014/chart" uri="{C3380CC4-5D6E-409C-BE32-E72D297353CC}">
                <c16:uniqueId val="{00000001-B9DF-4252-A017-A63AF21CD4B4}"/>
              </c:ext>
            </c:extLst>
          </c:dPt>
          <c:dPt>
            <c:idx val="1"/>
            <c:bubble3D val="0"/>
            <c:spPr>
              <a:solidFill>
                <a:srgbClr val="FFC72C"/>
              </a:solidFill>
              <a:ln w="6350">
                <a:solidFill>
                  <a:schemeClr val="tx1"/>
                </a:solidFill>
              </a:ln>
              <a:effectLst/>
            </c:spPr>
            <c:extLst>
              <c:ext xmlns:c16="http://schemas.microsoft.com/office/drawing/2014/chart" uri="{C3380CC4-5D6E-409C-BE32-E72D297353CC}">
                <c16:uniqueId val="{00000003-B9DF-4252-A017-A63AF21CD4B4}"/>
              </c:ext>
            </c:extLst>
          </c:dPt>
          <c:dPt>
            <c:idx val="2"/>
            <c:bubble3D val="0"/>
            <c:spPr>
              <a:solidFill>
                <a:srgbClr val="671E75"/>
              </a:solidFill>
              <a:ln w="6350">
                <a:solidFill>
                  <a:schemeClr val="tx1"/>
                </a:solidFill>
              </a:ln>
              <a:effectLst/>
            </c:spPr>
            <c:extLst>
              <c:ext xmlns:c16="http://schemas.microsoft.com/office/drawing/2014/chart" uri="{C3380CC4-5D6E-409C-BE32-E72D297353CC}">
                <c16:uniqueId val="{00000005-B9DF-4252-A017-A63AF21CD4B4}"/>
              </c:ext>
            </c:extLst>
          </c:dPt>
          <c:dPt>
            <c:idx val="3"/>
            <c:bubble3D val="0"/>
            <c:spPr>
              <a:solidFill>
                <a:schemeClr val="tx1"/>
              </a:solidFill>
              <a:ln w="6350">
                <a:solidFill>
                  <a:schemeClr val="tx1"/>
                </a:solidFill>
              </a:ln>
              <a:effectLst/>
            </c:spPr>
            <c:extLst>
              <c:ext xmlns:c16="http://schemas.microsoft.com/office/drawing/2014/chart" uri="{C3380CC4-5D6E-409C-BE32-E72D297353CC}">
                <c16:uniqueId val="{00000007-B9DF-4252-A017-A63AF21CD4B4}"/>
              </c:ext>
            </c:extLst>
          </c:dPt>
          <c:dPt>
            <c:idx val="4"/>
            <c:bubble3D val="0"/>
            <c:spPr>
              <a:pattFill prst="ltUpDiag">
                <a:fgClr>
                  <a:schemeClr val="tx1"/>
                </a:fgClr>
                <a:bgClr>
                  <a:schemeClr val="bg1"/>
                </a:bgClr>
              </a:pattFill>
              <a:ln w="6350">
                <a:solidFill>
                  <a:schemeClr val="tx1"/>
                </a:solidFill>
              </a:ln>
              <a:effectLst/>
            </c:spPr>
            <c:extLst>
              <c:ext xmlns:c16="http://schemas.microsoft.com/office/drawing/2014/chart" uri="{C3380CC4-5D6E-409C-BE32-E72D297353CC}">
                <c16:uniqueId val="{00000009-B9DF-4252-A017-A63AF21CD4B4}"/>
              </c:ext>
            </c:extLst>
          </c:dPt>
          <c:dPt>
            <c:idx val="5"/>
            <c:bubble3D val="0"/>
            <c:spPr>
              <a:solidFill>
                <a:schemeClr val="bg1"/>
              </a:solidFill>
              <a:ln w="6350">
                <a:solidFill>
                  <a:schemeClr val="tx1"/>
                </a:solidFill>
              </a:ln>
              <a:effectLst/>
            </c:spPr>
            <c:extLst>
              <c:ext xmlns:c16="http://schemas.microsoft.com/office/drawing/2014/chart" uri="{C3380CC4-5D6E-409C-BE32-E72D297353CC}">
                <c16:uniqueId val="{0000000B-B9DF-4252-A017-A63AF21CD4B4}"/>
              </c:ext>
            </c:extLst>
          </c:dPt>
          <c:cat>
            <c:strRef>
              <c:f>'Chart_RaceEthnicityxRoles 2021'!$A$5:$A$13</c:f>
              <c:strCache>
                <c:ptCount val="6"/>
                <c:pt idx="0">
                  <c:v>Hispanic</c:v>
                </c:pt>
                <c:pt idx="1">
                  <c:v>NH White</c:v>
                </c:pt>
                <c:pt idx="2">
                  <c:v>NH Black</c:v>
                </c:pt>
                <c:pt idx="3">
                  <c:v>NH Asian</c:v>
                </c:pt>
                <c:pt idx="4">
                  <c:v>NH-Multiple Race</c:v>
                </c:pt>
                <c:pt idx="5">
                  <c:v>NH-AI/AN, NHPI, &amp; Other</c:v>
                </c:pt>
              </c:strCache>
            </c:strRef>
          </c:cat>
          <c:val>
            <c:numRef>
              <c:f>'Chart_RaceEthnicityxRoles 2021'!$BQ$5:$BQ$13</c:f>
              <c:numCache>
                <c:formatCode>#,##0.0</c:formatCode>
                <c:ptCount val="6"/>
                <c:pt idx="0">
                  <c:v>18.509799999999998</c:v>
                </c:pt>
                <c:pt idx="1">
                  <c:v>51.624600000000001</c:v>
                </c:pt>
                <c:pt idx="2">
                  <c:v>19.668299999999999</c:v>
                </c:pt>
                <c:pt idx="3">
                  <c:v>5.9753999999999996</c:v>
                </c:pt>
                <c:pt idx="4">
                  <c:v>3.3651</c:v>
                </c:pt>
                <c:pt idx="5">
                  <c:v>0.8569</c:v>
                </c:pt>
              </c:numCache>
            </c:numRef>
          </c:val>
          <c:extLst>
            <c:ext xmlns:c16="http://schemas.microsoft.com/office/drawing/2014/chart" uri="{C3380CC4-5D6E-409C-BE32-E72D297353CC}">
              <c16:uniqueId val="{0000000C-B9DF-4252-A017-A63AF21CD4B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000" b="1">
                <a:latin typeface="Arial" panose="020B0604020202020204" pitchFamily="34" charset="0"/>
                <a:cs typeface="Arial" panose="020B0604020202020204" pitchFamily="34" charset="0"/>
              </a:rPr>
              <a:t>Pharmacy Aides</a:t>
            </a:r>
          </a:p>
        </c:rich>
      </c:tx>
      <c:layout>
        <c:manualLayout>
          <c:xMode val="edge"/>
          <c:yMode val="edge"/>
          <c:x val="0.18818999965556399"/>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4161322896739717E-2"/>
          <c:y val="0.12956041304182539"/>
          <c:w val="0.8337724436970122"/>
          <c:h val="0.84022893386416253"/>
        </c:manualLayout>
      </c:layout>
      <c:pieChart>
        <c:varyColors val="1"/>
        <c:ser>
          <c:idx val="0"/>
          <c:order val="0"/>
          <c:dPt>
            <c:idx val="0"/>
            <c:bubble3D val="0"/>
            <c:spPr>
              <a:solidFill>
                <a:srgbClr val="005EB8"/>
              </a:solidFill>
              <a:ln w="6350">
                <a:solidFill>
                  <a:schemeClr val="tx1"/>
                </a:solidFill>
              </a:ln>
              <a:effectLst/>
            </c:spPr>
            <c:extLst>
              <c:ext xmlns:c16="http://schemas.microsoft.com/office/drawing/2014/chart" uri="{C3380CC4-5D6E-409C-BE32-E72D297353CC}">
                <c16:uniqueId val="{00000001-1BC4-4C24-86F5-26A824467F44}"/>
              </c:ext>
            </c:extLst>
          </c:dPt>
          <c:dPt>
            <c:idx val="1"/>
            <c:bubble3D val="0"/>
            <c:spPr>
              <a:solidFill>
                <a:srgbClr val="FFC72C"/>
              </a:solidFill>
              <a:ln w="6350">
                <a:solidFill>
                  <a:schemeClr val="tx1"/>
                </a:solidFill>
              </a:ln>
              <a:effectLst/>
            </c:spPr>
            <c:extLst>
              <c:ext xmlns:c16="http://schemas.microsoft.com/office/drawing/2014/chart" uri="{C3380CC4-5D6E-409C-BE32-E72D297353CC}">
                <c16:uniqueId val="{00000003-1BC4-4C24-86F5-26A824467F44}"/>
              </c:ext>
            </c:extLst>
          </c:dPt>
          <c:dPt>
            <c:idx val="2"/>
            <c:bubble3D val="0"/>
            <c:spPr>
              <a:solidFill>
                <a:srgbClr val="671E75"/>
              </a:solidFill>
              <a:ln w="6350">
                <a:solidFill>
                  <a:schemeClr val="tx1"/>
                </a:solidFill>
              </a:ln>
              <a:effectLst/>
            </c:spPr>
            <c:extLst>
              <c:ext xmlns:c16="http://schemas.microsoft.com/office/drawing/2014/chart" uri="{C3380CC4-5D6E-409C-BE32-E72D297353CC}">
                <c16:uniqueId val="{00000005-1BC4-4C24-86F5-26A824467F44}"/>
              </c:ext>
            </c:extLst>
          </c:dPt>
          <c:dPt>
            <c:idx val="3"/>
            <c:bubble3D val="0"/>
            <c:spPr>
              <a:solidFill>
                <a:schemeClr val="tx1"/>
              </a:solidFill>
              <a:ln w="6350">
                <a:solidFill>
                  <a:schemeClr val="tx1"/>
                </a:solidFill>
              </a:ln>
              <a:effectLst/>
            </c:spPr>
            <c:extLst>
              <c:ext xmlns:c16="http://schemas.microsoft.com/office/drawing/2014/chart" uri="{C3380CC4-5D6E-409C-BE32-E72D297353CC}">
                <c16:uniqueId val="{00000007-1BC4-4C24-86F5-26A824467F44}"/>
              </c:ext>
            </c:extLst>
          </c:dPt>
          <c:dPt>
            <c:idx val="4"/>
            <c:bubble3D val="0"/>
            <c:spPr>
              <a:pattFill prst="ltUpDiag">
                <a:fgClr>
                  <a:schemeClr val="tx1"/>
                </a:fgClr>
                <a:bgClr>
                  <a:schemeClr val="bg1"/>
                </a:bgClr>
              </a:pattFill>
              <a:ln w="6350">
                <a:solidFill>
                  <a:schemeClr val="tx1"/>
                </a:solidFill>
              </a:ln>
              <a:effectLst/>
            </c:spPr>
            <c:extLst>
              <c:ext xmlns:c16="http://schemas.microsoft.com/office/drawing/2014/chart" uri="{C3380CC4-5D6E-409C-BE32-E72D297353CC}">
                <c16:uniqueId val="{00000009-1BC4-4C24-86F5-26A824467F44}"/>
              </c:ext>
            </c:extLst>
          </c:dPt>
          <c:dPt>
            <c:idx val="5"/>
            <c:bubble3D val="0"/>
            <c:spPr>
              <a:solidFill>
                <a:schemeClr val="bg1"/>
              </a:solidFill>
              <a:ln w="6350">
                <a:solidFill>
                  <a:schemeClr val="tx1"/>
                </a:solidFill>
              </a:ln>
              <a:effectLst/>
            </c:spPr>
            <c:extLst>
              <c:ext xmlns:c16="http://schemas.microsoft.com/office/drawing/2014/chart" uri="{C3380CC4-5D6E-409C-BE32-E72D297353CC}">
                <c16:uniqueId val="{0000000B-1BC4-4C24-86F5-26A824467F44}"/>
              </c:ext>
            </c:extLst>
          </c:dPt>
          <c:cat>
            <c:strRef>
              <c:f>'Chart_RaceEthnicityxRoles 2021'!$A$5:$A$13</c:f>
              <c:strCache>
                <c:ptCount val="6"/>
                <c:pt idx="0">
                  <c:v>Hispanic</c:v>
                </c:pt>
                <c:pt idx="1">
                  <c:v>NH White</c:v>
                </c:pt>
                <c:pt idx="2">
                  <c:v>NH Black</c:v>
                </c:pt>
                <c:pt idx="3">
                  <c:v>NH Asian</c:v>
                </c:pt>
                <c:pt idx="4">
                  <c:v>NH-Multiple Race</c:v>
                </c:pt>
                <c:pt idx="5">
                  <c:v>NH-AI/AN, NHPI, &amp; Other</c:v>
                </c:pt>
              </c:strCache>
            </c:strRef>
          </c:cat>
          <c:val>
            <c:numRef>
              <c:f>'Chart_RaceEthnicityxRoles 2021'!$BN$5:$BN$13</c:f>
              <c:numCache>
                <c:formatCode>#,##0.0</c:formatCode>
                <c:ptCount val="6"/>
                <c:pt idx="0">
                  <c:v>17.503900000000002</c:v>
                </c:pt>
                <c:pt idx="1">
                  <c:v>43.744700000000002</c:v>
                </c:pt>
                <c:pt idx="2">
                  <c:v>17.4236</c:v>
                </c:pt>
                <c:pt idx="3">
                  <c:v>12.2196</c:v>
                </c:pt>
                <c:pt idx="4">
                  <c:v>3.9493999999999998</c:v>
                </c:pt>
                <c:pt idx="5">
                  <c:v>5.1589</c:v>
                </c:pt>
              </c:numCache>
            </c:numRef>
          </c:val>
          <c:extLst>
            <c:ext xmlns:c16="http://schemas.microsoft.com/office/drawing/2014/chart" uri="{C3380CC4-5D6E-409C-BE32-E72D297353CC}">
              <c16:uniqueId val="{0000000C-1BC4-4C24-86F5-26A824467F4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000" b="1">
                <a:latin typeface="Arial" panose="020B0604020202020204" pitchFamily="34" charset="0"/>
                <a:cs typeface="Arial" panose="020B0604020202020204" pitchFamily="34" charset="0"/>
              </a:rPr>
              <a:t>Physician Assistants</a:t>
            </a:r>
          </a:p>
        </c:rich>
      </c:tx>
      <c:layout>
        <c:manualLayout>
          <c:xMode val="edge"/>
          <c:yMode val="edge"/>
          <c:x val="0.12361754043159473"/>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4608585858585856E-2"/>
          <c:y val="0.11171497584541061"/>
          <c:w val="0.89709595959595945"/>
          <c:h val="0.85809178743961345"/>
        </c:manualLayout>
      </c:layout>
      <c:pieChart>
        <c:varyColors val="1"/>
        <c:ser>
          <c:idx val="0"/>
          <c:order val="0"/>
          <c:dPt>
            <c:idx val="0"/>
            <c:bubble3D val="0"/>
            <c:spPr>
              <a:solidFill>
                <a:srgbClr val="005EB8"/>
              </a:solidFill>
              <a:ln w="6350">
                <a:solidFill>
                  <a:schemeClr val="tx1"/>
                </a:solidFill>
              </a:ln>
              <a:effectLst/>
            </c:spPr>
            <c:extLst>
              <c:ext xmlns:c16="http://schemas.microsoft.com/office/drawing/2014/chart" uri="{C3380CC4-5D6E-409C-BE32-E72D297353CC}">
                <c16:uniqueId val="{00000001-A6A0-4C61-8266-3BE3853434CD}"/>
              </c:ext>
            </c:extLst>
          </c:dPt>
          <c:dPt>
            <c:idx val="1"/>
            <c:bubble3D val="0"/>
            <c:spPr>
              <a:solidFill>
                <a:srgbClr val="FFC72C"/>
              </a:solidFill>
              <a:ln w="6350">
                <a:solidFill>
                  <a:schemeClr val="tx1"/>
                </a:solidFill>
              </a:ln>
              <a:effectLst/>
            </c:spPr>
            <c:extLst>
              <c:ext xmlns:c16="http://schemas.microsoft.com/office/drawing/2014/chart" uri="{C3380CC4-5D6E-409C-BE32-E72D297353CC}">
                <c16:uniqueId val="{00000003-A6A0-4C61-8266-3BE3853434CD}"/>
              </c:ext>
            </c:extLst>
          </c:dPt>
          <c:dPt>
            <c:idx val="2"/>
            <c:bubble3D val="0"/>
            <c:spPr>
              <a:solidFill>
                <a:srgbClr val="671E75"/>
              </a:solidFill>
              <a:ln w="6350">
                <a:solidFill>
                  <a:schemeClr val="tx1"/>
                </a:solidFill>
              </a:ln>
              <a:effectLst/>
            </c:spPr>
            <c:extLst>
              <c:ext xmlns:c16="http://schemas.microsoft.com/office/drawing/2014/chart" uri="{C3380CC4-5D6E-409C-BE32-E72D297353CC}">
                <c16:uniqueId val="{00000005-A6A0-4C61-8266-3BE3853434CD}"/>
              </c:ext>
            </c:extLst>
          </c:dPt>
          <c:dPt>
            <c:idx val="3"/>
            <c:bubble3D val="0"/>
            <c:spPr>
              <a:solidFill>
                <a:schemeClr val="tx1"/>
              </a:solidFill>
              <a:ln w="6350">
                <a:solidFill>
                  <a:schemeClr val="tx1"/>
                </a:solidFill>
              </a:ln>
              <a:effectLst/>
            </c:spPr>
            <c:extLst>
              <c:ext xmlns:c16="http://schemas.microsoft.com/office/drawing/2014/chart" uri="{C3380CC4-5D6E-409C-BE32-E72D297353CC}">
                <c16:uniqueId val="{00000007-A6A0-4C61-8266-3BE3853434CD}"/>
              </c:ext>
            </c:extLst>
          </c:dPt>
          <c:dPt>
            <c:idx val="4"/>
            <c:bubble3D val="0"/>
            <c:spPr>
              <a:pattFill prst="ltUpDiag">
                <a:fgClr>
                  <a:schemeClr val="tx1"/>
                </a:fgClr>
                <a:bgClr>
                  <a:schemeClr val="bg1"/>
                </a:bgClr>
              </a:pattFill>
              <a:ln w="6350">
                <a:solidFill>
                  <a:schemeClr val="tx1"/>
                </a:solidFill>
              </a:ln>
              <a:effectLst/>
            </c:spPr>
            <c:extLst>
              <c:ext xmlns:c16="http://schemas.microsoft.com/office/drawing/2014/chart" uri="{C3380CC4-5D6E-409C-BE32-E72D297353CC}">
                <c16:uniqueId val="{00000009-A6A0-4C61-8266-3BE3853434CD}"/>
              </c:ext>
            </c:extLst>
          </c:dPt>
          <c:dPt>
            <c:idx val="5"/>
            <c:bubble3D val="0"/>
            <c:spPr>
              <a:solidFill>
                <a:schemeClr val="bg1"/>
              </a:solidFill>
              <a:ln w="6350">
                <a:solidFill>
                  <a:schemeClr val="tx1"/>
                </a:solidFill>
              </a:ln>
              <a:effectLst/>
            </c:spPr>
            <c:extLst>
              <c:ext xmlns:c16="http://schemas.microsoft.com/office/drawing/2014/chart" uri="{C3380CC4-5D6E-409C-BE32-E72D297353CC}">
                <c16:uniqueId val="{0000000B-A6A0-4C61-8266-3BE3853434CD}"/>
              </c:ext>
            </c:extLst>
          </c:dPt>
          <c:cat>
            <c:strRef>
              <c:f>'Chart_RaceEthnicityxRoles 2021'!$A$5:$A$13</c:f>
              <c:strCache>
                <c:ptCount val="6"/>
                <c:pt idx="0">
                  <c:v>Hispanic</c:v>
                </c:pt>
                <c:pt idx="1">
                  <c:v>NH White</c:v>
                </c:pt>
                <c:pt idx="2">
                  <c:v>NH Black</c:v>
                </c:pt>
                <c:pt idx="3">
                  <c:v>NH Asian</c:v>
                </c:pt>
                <c:pt idx="4">
                  <c:v>NH-Multiple Race</c:v>
                </c:pt>
                <c:pt idx="5">
                  <c:v>NH-AI/AN, NHPI, &amp; Other</c:v>
                </c:pt>
              </c:strCache>
            </c:strRef>
          </c:cat>
          <c:val>
            <c:numRef>
              <c:f>'Chart_RaceEthnicityxRoles 2021'!$AD$5:$AD$13</c:f>
              <c:numCache>
                <c:formatCode>#,##0.0</c:formatCode>
                <c:ptCount val="6"/>
                <c:pt idx="0">
                  <c:v>10.347899999999999</c:v>
                </c:pt>
                <c:pt idx="1">
                  <c:v>72.170500000000004</c:v>
                </c:pt>
                <c:pt idx="2">
                  <c:v>5.3197999999999999</c:v>
                </c:pt>
                <c:pt idx="3">
                  <c:v>8.1765000000000008</c:v>
                </c:pt>
                <c:pt idx="4">
                  <c:v>2.9666000000000001</c:v>
                </c:pt>
                <c:pt idx="5">
                  <c:v>1.0185</c:v>
                </c:pt>
              </c:numCache>
            </c:numRef>
          </c:val>
          <c:extLst>
            <c:ext xmlns:c16="http://schemas.microsoft.com/office/drawing/2014/chart" uri="{C3380CC4-5D6E-409C-BE32-E72D297353CC}">
              <c16:uniqueId val="{0000000C-A6A0-4C61-8266-3BE3853434C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000" b="1">
                <a:latin typeface="Arial" panose="020B0604020202020204" pitchFamily="34" charset="0"/>
                <a:cs typeface="Arial" panose="020B0604020202020204" pitchFamily="34" charset="0"/>
              </a:rPr>
              <a:t>Registered Nurses</a:t>
            </a:r>
          </a:p>
        </c:rich>
      </c:tx>
      <c:layout>
        <c:manualLayout>
          <c:xMode val="edge"/>
          <c:yMode val="edge"/>
          <c:x val="0.15304768470654867"/>
          <c:y val="4.618676798407953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7234848484848481E-2"/>
          <c:y val="0.10567632850241546"/>
          <c:w val="0.90340909090909083"/>
          <c:h val="0.86413043478260854"/>
        </c:manualLayout>
      </c:layout>
      <c:pieChart>
        <c:varyColors val="1"/>
        <c:ser>
          <c:idx val="0"/>
          <c:order val="0"/>
          <c:dPt>
            <c:idx val="0"/>
            <c:bubble3D val="0"/>
            <c:spPr>
              <a:solidFill>
                <a:srgbClr val="005EB8"/>
              </a:solidFill>
              <a:ln w="6350">
                <a:solidFill>
                  <a:schemeClr val="tx1"/>
                </a:solidFill>
              </a:ln>
              <a:effectLst/>
            </c:spPr>
            <c:extLst>
              <c:ext xmlns:c16="http://schemas.microsoft.com/office/drawing/2014/chart" uri="{C3380CC4-5D6E-409C-BE32-E72D297353CC}">
                <c16:uniqueId val="{00000001-0B00-4280-A44D-CC65608EACA8}"/>
              </c:ext>
            </c:extLst>
          </c:dPt>
          <c:dPt>
            <c:idx val="1"/>
            <c:bubble3D val="0"/>
            <c:spPr>
              <a:solidFill>
                <a:srgbClr val="FFC72C"/>
              </a:solidFill>
              <a:ln w="6350">
                <a:solidFill>
                  <a:schemeClr val="tx1"/>
                </a:solidFill>
              </a:ln>
              <a:effectLst/>
            </c:spPr>
            <c:extLst>
              <c:ext xmlns:c16="http://schemas.microsoft.com/office/drawing/2014/chart" uri="{C3380CC4-5D6E-409C-BE32-E72D297353CC}">
                <c16:uniqueId val="{00000003-0B00-4280-A44D-CC65608EACA8}"/>
              </c:ext>
            </c:extLst>
          </c:dPt>
          <c:dPt>
            <c:idx val="2"/>
            <c:bubble3D val="0"/>
            <c:spPr>
              <a:solidFill>
                <a:srgbClr val="671E75"/>
              </a:solidFill>
              <a:ln w="6350">
                <a:solidFill>
                  <a:schemeClr val="tx1"/>
                </a:solidFill>
              </a:ln>
              <a:effectLst/>
            </c:spPr>
            <c:extLst>
              <c:ext xmlns:c16="http://schemas.microsoft.com/office/drawing/2014/chart" uri="{C3380CC4-5D6E-409C-BE32-E72D297353CC}">
                <c16:uniqueId val="{00000005-0B00-4280-A44D-CC65608EACA8}"/>
              </c:ext>
            </c:extLst>
          </c:dPt>
          <c:dPt>
            <c:idx val="3"/>
            <c:bubble3D val="0"/>
            <c:spPr>
              <a:solidFill>
                <a:schemeClr val="tx1"/>
              </a:solidFill>
              <a:ln w="6350">
                <a:solidFill>
                  <a:schemeClr val="tx1"/>
                </a:solidFill>
              </a:ln>
              <a:effectLst/>
            </c:spPr>
            <c:extLst>
              <c:ext xmlns:c16="http://schemas.microsoft.com/office/drawing/2014/chart" uri="{C3380CC4-5D6E-409C-BE32-E72D297353CC}">
                <c16:uniqueId val="{00000007-0B00-4280-A44D-CC65608EACA8}"/>
              </c:ext>
            </c:extLst>
          </c:dPt>
          <c:dPt>
            <c:idx val="4"/>
            <c:bubble3D val="0"/>
            <c:spPr>
              <a:pattFill prst="ltUpDiag">
                <a:fgClr>
                  <a:schemeClr val="tx1"/>
                </a:fgClr>
                <a:bgClr>
                  <a:schemeClr val="bg1"/>
                </a:bgClr>
              </a:pattFill>
              <a:ln w="6350">
                <a:solidFill>
                  <a:schemeClr val="tx1"/>
                </a:solidFill>
              </a:ln>
              <a:effectLst/>
            </c:spPr>
            <c:extLst>
              <c:ext xmlns:c16="http://schemas.microsoft.com/office/drawing/2014/chart" uri="{C3380CC4-5D6E-409C-BE32-E72D297353CC}">
                <c16:uniqueId val="{00000009-0B00-4280-A44D-CC65608EACA8}"/>
              </c:ext>
            </c:extLst>
          </c:dPt>
          <c:dPt>
            <c:idx val="5"/>
            <c:bubble3D val="0"/>
            <c:spPr>
              <a:solidFill>
                <a:schemeClr val="bg1"/>
              </a:solidFill>
              <a:ln w="6350">
                <a:solidFill>
                  <a:schemeClr val="tx1"/>
                </a:solidFill>
              </a:ln>
              <a:effectLst/>
            </c:spPr>
            <c:extLst>
              <c:ext xmlns:c16="http://schemas.microsoft.com/office/drawing/2014/chart" uri="{C3380CC4-5D6E-409C-BE32-E72D297353CC}">
                <c16:uniqueId val="{0000000B-0B00-4280-A44D-CC65608EACA8}"/>
              </c:ext>
            </c:extLst>
          </c:dPt>
          <c:cat>
            <c:strRef>
              <c:f>'Chart_RaceEthnicityxRoles 2021'!$A$5:$A$13</c:f>
              <c:strCache>
                <c:ptCount val="6"/>
                <c:pt idx="0">
                  <c:v>Hispanic</c:v>
                </c:pt>
                <c:pt idx="1">
                  <c:v>NH White</c:v>
                </c:pt>
                <c:pt idx="2">
                  <c:v>NH Black</c:v>
                </c:pt>
                <c:pt idx="3">
                  <c:v>NH Asian</c:v>
                </c:pt>
                <c:pt idx="4">
                  <c:v>NH-Multiple Race</c:v>
                </c:pt>
                <c:pt idx="5">
                  <c:v>NH-AI/AN, NHPI, &amp; Other</c:v>
                </c:pt>
              </c:strCache>
            </c:strRef>
          </c:cat>
          <c:val>
            <c:numRef>
              <c:f>'Chart_RaceEthnicityxRoles 2021'!$F$5:$F$13</c:f>
              <c:numCache>
                <c:formatCode>#,##0.0</c:formatCode>
                <c:ptCount val="6"/>
                <c:pt idx="0">
                  <c:v>8.6829999999999998</c:v>
                </c:pt>
                <c:pt idx="1">
                  <c:v>66.271900000000002</c:v>
                </c:pt>
                <c:pt idx="2">
                  <c:v>11.337400000000001</c:v>
                </c:pt>
                <c:pt idx="3">
                  <c:v>9.3594000000000008</c:v>
                </c:pt>
                <c:pt idx="4">
                  <c:v>3.5320999999999998</c:v>
                </c:pt>
                <c:pt idx="5">
                  <c:v>0.81620000000000004</c:v>
                </c:pt>
              </c:numCache>
            </c:numRef>
          </c:val>
          <c:extLst>
            <c:ext xmlns:c16="http://schemas.microsoft.com/office/drawing/2014/chart" uri="{C3380CC4-5D6E-409C-BE32-E72D297353CC}">
              <c16:uniqueId val="{0000000C-0B00-4280-A44D-CC65608EACA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000" b="1">
                <a:latin typeface="Arial" panose="020B0604020202020204" pitchFamily="34" charset="0"/>
                <a:cs typeface="Arial" panose="020B0604020202020204" pitchFamily="34" charset="0"/>
              </a:rPr>
              <a:t>Mental Health</a:t>
            </a:r>
            <a:r>
              <a:rPr lang="en-US" sz="1000" b="1" baseline="0">
                <a:latin typeface="Arial" panose="020B0604020202020204" pitchFamily="34" charset="0"/>
                <a:cs typeface="Arial" panose="020B0604020202020204" pitchFamily="34" charset="0"/>
              </a:rPr>
              <a:t> Workers</a:t>
            </a:r>
            <a:endParaRPr lang="en-US" sz="1000" b="1">
              <a:latin typeface="Arial" panose="020B0604020202020204" pitchFamily="34" charset="0"/>
              <a:cs typeface="Arial" panose="020B0604020202020204" pitchFamily="34" charset="0"/>
            </a:endParaRPr>
          </a:p>
        </c:rich>
      </c:tx>
      <c:layout>
        <c:manualLayout>
          <c:xMode val="edge"/>
          <c:yMode val="edge"/>
          <c:x val="0.10569101246147647"/>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0921717171717168E-2"/>
          <c:y val="0.10567632850241546"/>
          <c:w val="0.9097222222222221"/>
          <c:h val="0.87016908212560373"/>
        </c:manualLayout>
      </c:layout>
      <c:pieChart>
        <c:varyColors val="1"/>
        <c:ser>
          <c:idx val="0"/>
          <c:order val="0"/>
          <c:dPt>
            <c:idx val="0"/>
            <c:bubble3D val="0"/>
            <c:spPr>
              <a:solidFill>
                <a:srgbClr val="005EB8"/>
              </a:solidFill>
              <a:ln w="6350">
                <a:solidFill>
                  <a:schemeClr val="tx1"/>
                </a:solidFill>
              </a:ln>
              <a:effectLst/>
            </c:spPr>
            <c:extLst>
              <c:ext xmlns:c16="http://schemas.microsoft.com/office/drawing/2014/chart" uri="{C3380CC4-5D6E-409C-BE32-E72D297353CC}">
                <c16:uniqueId val="{00000001-2565-4D68-88A2-FD7EB3422DD2}"/>
              </c:ext>
            </c:extLst>
          </c:dPt>
          <c:dPt>
            <c:idx val="1"/>
            <c:bubble3D val="0"/>
            <c:spPr>
              <a:solidFill>
                <a:srgbClr val="FFC72C"/>
              </a:solidFill>
              <a:ln w="6350">
                <a:solidFill>
                  <a:schemeClr val="tx1"/>
                </a:solidFill>
              </a:ln>
              <a:effectLst/>
            </c:spPr>
            <c:extLst>
              <c:ext xmlns:c16="http://schemas.microsoft.com/office/drawing/2014/chart" uri="{C3380CC4-5D6E-409C-BE32-E72D297353CC}">
                <c16:uniqueId val="{00000003-2565-4D68-88A2-FD7EB3422DD2}"/>
              </c:ext>
            </c:extLst>
          </c:dPt>
          <c:dPt>
            <c:idx val="2"/>
            <c:bubble3D val="0"/>
            <c:spPr>
              <a:solidFill>
                <a:srgbClr val="671E75"/>
              </a:solidFill>
              <a:ln w="6350">
                <a:solidFill>
                  <a:schemeClr val="tx1"/>
                </a:solidFill>
              </a:ln>
              <a:effectLst/>
            </c:spPr>
            <c:extLst>
              <c:ext xmlns:c16="http://schemas.microsoft.com/office/drawing/2014/chart" uri="{C3380CC4-5D6E-409C-BE32-E72D297353CC}">
                <c16:uniqueId val="{00000005-2565-4D68-88A2-FD7EB3422DD2}"/>
              </c:ext>
            </c:extLst>
          </c:dPt>
          <c:dPt>
            <c:idx val="3"/>
            <c:bubble3D val="0"/>
            <c:spPr>
              <a:solidFill>
                <a:schemeClr val="tx1"/>
              </a:solidFill>
              <a:ln w="6350">
                <a:solidFill>
                  <a:schemeClr val="tx1"/>
                </a:solidFill>
              </a:ln>
              <a:effectLst/>
            </c:spPr>
            <c:extLst>
              <c:ext xmlns:c16="http://schemas.microsoft.com/office/drawing/2014/chart" uri="{C3380CC4-5D6E-409C-BE32-E72D297353CC}">
                <c16:uniqueId val="{00000007-2565-4D68-88A2-FD7EB3422DD2}"/>
              </c:ext>
            </c:extLst>
          </c:dPt>
          <c:dPt>
            <c:idx val="4"/>
            <c:bubble3D val="0"/>
            <c:spPr>
              <a:pattFill prst="ltUpDiag">
                <a:fgClr>
                  <a:schemeClr val="tx1"/>
                </a:fgClr>
                <a:bgClr>
                  <a:schemeClr val="bg1"/>
                </a:bgClr>
              </a:pattFill>
              <a:ln w="6350">
                <a:solidFill>
                  <a:schemeClr val="tx1"/>
                </a:solidFill>
              </a:ln>
              <a:effectLst/>
            </c:spPr>
            <c:extLst>
              <c:ext xmlns:c16="http://schemas.microsoft.com/office/drawing/2014/chart" uri="{C3380CC4-5D6E-409C-BE32-E72D297353CC}">
                <c16:uniqueId val="{00000009-2565-4D68-88A2-FD7EB3422DD2}"/>
              </c:ext>
            </c:extLst>
          </c:dPt>
          <c:dPt>
            <c:idx val="5"/>
            <c:bubble3D val="0"/>
            <c:spPr>
              <a:solidFill>
                <a:schemeClr val="bg1"/>
              </a:solidFill>
              <a:ln w="6350">
                <a:solidFill>
                  <a:schemeClr val="tx1"/>
                </a:solidFill>
              </a:ln>
              <a:effectLst/>
            </c:spPr>
            <c:extLst>
              <c:ext xmlns:c16="http://schemas.microsoft.com/office/drawing/2014/chart" uri="{C3380CC4-5D6E-409C-BE32-E72D297353CC}">
                <c16:uniqueId val="{0000000B-2565-4D68-88A2-FD7EB3422DD2}"/>
              </c:ext>
            </c:extLst>
          </c:dPt>
          <c:cat>
            <c:strRef>
              <c:f>'Chart_RaceEthnicityxRoles 2021'!$A$5:$A$13</c:f>
              <c:strCache>
                <c:ptCount val="6"/>
                <c:pt idx="0">
                  <c:v>Hispanic</c:v>
                </c:pt>
                <c:pt idx="1">
                  <c:v>NH White</c:v>
                </c:pt>
                <c:pt idx="2">
                  <c:v>NH Black</c:v>
                </c:pt>
                <c:pt idx="3">
                  <c:v>NH Asian</c:v>
                </c:pt>
                <c:pt idx="4">
                  <c:v>NH-Multiple Race</c:v>
                </c:pt>
                <c:pt idx="5">
                  <c:v>NH-AI/AN, NHPI, &amp; Other</c:v>
                </c:pt>
              </c:strCache>
            </c:strRef>
          </c:cat>
          <c:val>
            <c:numRef>
              <c:f>'Chart_RaceEthnicityxRoles 2021'!$CF$5:$CF$13</c:f>
              <c:numCache>
                <c:formatCode>#,##0.0</c:formatCode>
                <c:ptCount val="6"/>
                <c:pt idx="0">
                  <c:v>13.781599999999999</c:v>
                </c:pt>
                <c:pt idx="1">
                  <c:v>59.960299999999997</c:v>
                </c:pt>
                <c:pt idx="2">
                  <c:v>17.714400000000001</c:v>
                </c:pt>
                <c:pt idx="3">
                  <c:v>2.851</c:v>
                </c:pt>
                <c:pt idx="4">
                  <c:v>4.9770000000000003</c:v>
                </c:pt>
                <c:pt idx="5">
                  <c:v>0.7157</c:v>
                </c:pt>
              </c:numCache>
            </c:numRef>
          </c:val>
          <c:extLst>
            <c:ext xmlns:c16="http://schemas.microsoft.com/office/drawing/2014/chart" uri="{C3380CC4-5D6E-409C-BE32-E72D297353CC}">
              <c16:uniqueId val="{0000000C-2565-4D68-88A2-FD7EB3422DD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000"/>
            </a:pPr>
            <a:r>
              <a:rPr lang="en-US"/>
              <a:t>Physicians</a:t>
            </a:r>
          </a:p>
        </c:rich>
      </c:tx>
      <c:layout>
        <c:manualLayout>
          <c:xMode val="edge"/>
          <c:yMode val="edge"/>
          <c:x val="0.17450135622311302"/>
          <c:y val="5.8456560301612245E-3"/>
        </c:manualLayout>
      </c:layout>
      <c:overlay val="0"/>
    </c:title>
    <c:autoTitleDeleted val="0"/>
    <c:plotArea>
      <c:layout>
        <c:manualLayout>
          <c:layoutTarget val="inner"/>
          <c:xMode val="edge"/>
          <c:yMode val="edge"/>
          <c:x val="0.1306921943326905"/>
          <c:y val="8.9802843727834314E-2"/>
          <c:w val="0.18388502517342056"/>
          <c:h val="0.66248691463493647"/>
        </c:manualLayout>
      </c:layout>
      <c:pieChart>
        <c:varyColors val="1"/>
        <c:ser>
          <c:idx val="0"/>
          <c:order val="0"/>
          <c:tx>
            <c:strRef>
              <c:f>Sheet1!$B$1</c:f>
              <c:strCache>
                <c:ptCount val="1"/>
                <c:pt idx="0">
                  <c:v>Series 1</c:v>
                </c:pt>
              </c:strCache>
            </c:strRef>
          </c:tx>
          <c:spPr>
            <a:ln>
              <a:solidFill>
                <a:sysClr val="windowText" lastClr="000000"/>
              </a:solidFill>
            </a:ln>
          </c:spPr>
          <c:explosion val="1"/>
          <c:dPt>
            <c:idx val="0"/>
            <c:bubble3D val="0"/>
            <c:spPr>
              <a:solidFill>
                <a:srgbClr val="005EB8"/>
              </a:solidFill>
              <a:ln>
                <a:solidFill>
                  <a:sysClr val="windowText" lastClr="000000"/>
                </a:solidFill>
              </a:ln>
            </c:spPr>
            <c:extLst>
              <c:ext xmlns:c16="http://schemas.microsoft.com/office/drawing/2014/chart" uri="{C3380CC4-5D6E-409C-BE32-E72D297353CC}">
                <c16:uniqueId val="{00000001-6282-44F9-ACBA-0F875A9E7423}"/>
              </c:ext>
            </c:extLst>
          </c:dPt>
          <c:dPt>
            <c:idx val="1"/>
            <c:bubble3D val="0"/>
            <c:spPr>
              <a:solidFill>
                <a:srgbClr val="FFC72C"/>
              </a:solidFill>
              <a:ln>
                <a:solidFill>
                  <a:sysClr val="windowText" lastClr="000000"/>
                </a:solidFill>
              </a:ln>
            </c:spPr>
            <c:extLst>
              <c:ext xmlns:c16="http://schemas.microsoft.com/office/drawing/2014/chart" uri="{C3380CC4-5D6E-409C-BE32-E72D297353CC}">
                <c16:uniqueId val="{00000003-6282-44F9-ACBA-0F875A9E7423}"/>
              </c:ext>
            </c:extLst>
          </c:dPt>
          <c:dPt>
            <c:idx val="2"/>
            <c:bubble3D val="0"/>
            <c:spPr>
              <a:solidFill>
                <a:srgbClr val="671E75"/>
              </a:solidFill>
              <a:ln>
                <a:solidFill>
                  <a:srgbClr val="671E75"/>
                </a:solidFill>
              </a:ln>
            </c:spPr>
            <c:extLst>
              <c:ext xmlns:c16="http://schemas.microsoft.com/office/drawing/2014/chart" uri="{C3380CC4-5D6E-409C-BE32-E72D297353CC}">
                <c16:uniqueId val="{00000005-6282-44F9-ACBA-0F875A9E7423}"/>
              </c:ext>
            </c:extLst>
          </c:dPt>
          <c:dPt>
            <c:idx val="3"/>
            <c:bubble3D val="0"/>
            <c:spPr>
              <a:solidFill>
                <a:schemeClr val="tx1"/>
              </a:solidFill>
              <a:ln>
                <a:solidFill>
                  <a:sysClr val="windowText" lastClr="000000"/>
                </a:solidFill>
              </a:ln>
            </c:spPr>
            <c:extLst>
              <c:ext xmlns:c16="http://schemas.microsoft.com/office/drawing/2014/chart" uri="{C3380CC4-5D6E-409C-BE32-E72D297353CC}">
                <c16:uniqueId val="{00000007-6282-44F9-ACBA-0F875A9E7423}"/>
              </c:ext>
            </c:extLst>
          </c:dPt>
          <c:dPt>
            <c:idx val="4"/>
            <c:bubble3D val="0"/>
            <c:spPr>
              <a:pattFill prst="ltUpDiag">
                <a:fgClr>
                  <a:sysClr val="windowText" lastClr="000000"/>
                </a:fgClr>
                <a:bgClr>
                  <a:sysClr val="window" lastClr="FFFFFF"/>
                </a:bgClr>
              </a:pattFill>
              <a:ln>
                <a:solidFill>
                  <a:sysClr val="windowText" lastClr="000000"/>
                </a:solidFill>
              </a:ln>
            </c:spPr>
            <c:extLst>
              <c:ext xmlns:c16="http://schemas.microsoft.com/office/drawing/2014/chart" uri="{C3380CC4-5D6E-409C-BE32-E72D297353CC}">
                <c16:uniqueId val="{00000009-6282-44F9-ACBA-0F875A9E7423}"/>
              </c:ext>
            </c:extLst>
          </c:dPt>
          <c:dPt>
            <c:idx val="5"/>
            <c:bubble3D val="0"/>
            <c:spPr>
              <a:solidFill>
                <a:srgbClr val="FFFFCC"/>
              </a:solidFill>
              <a:ln>
                <a:solidFill>
                  <a:srgbClr val="FFC000"/>
                </a:solidFill>
              </a:ln>
            </c:spPr>
            <c:extLst>
              <c:ext xmlns:c16="http://schemas.microsoft.com/office/drawing/2014/chart" uri="{C3380CC4-5D6E-409C-BE32-E72D297353CC}">
                <c16:uniqueId val="{0000000B-6282-44F9-ACBA-0F875A9E7423}"/>
              </c:ext>
            </c:extLst>
          </c:dPt>
          <c:dLbls>
            <c:delete val="1"/>
          </c:dLbls>
          <c:cat>
            <c:strRef>
              <c:f>Sheet1!$A$2:$A$7</c:f>
              <c:strCache>
                <c:ptCount val="6"/>
                <c:pt idx="0">
                  <c:v>Hispanic</c:v>
                </c:pt>
                <c:pt idx="1">
                  <c:v>NH-White</c:v>
                </c:pt>
                <c:pt idx="2">
                  <c:v>NH-Black</c:v>
                </c:pt>
                <c:pt idx="3">
                  <c:v>NH-Asian</c:v>
                </c:pt>
                <c:pt idx="4">
                  <c:v>NH-Multiracial</c:v>
                </c:pt>
                <c:pt idx="5">
                  <c:v>NH-AI/AN, NHPI, Other</c:v>
                </c:pt>
              </c:strCache>
            </c:strRef>
          </c:cat>
          <c:val>
            <c:numRef>
              <c:f>Sheet1!$B$2:$B$7</c:f>
              <c:numCache>
                <c:formatCode>General</c:formatCode>
                <c:ptCount val="6"/>
                <c:pt idx="0">
                  <c:v>7.5</c:v>
                </c:pt>
                <c:pt idx="1">
                  <c:v>62.8</c:v>
                </c:pt>
                <c:pt idx="2">
                  <c:v>5.3</c:v>
                </c:pt>
                <c:pt idx="3">
                  <c:v>20</c:v>
                </c:pt>
                <c:pt idx="4">
                  <c:v>3.5</c:v>
                </c:pt>
                <c:pt idx="5">
                  <c:v>0.8</c:v>
                </c:pt>
              </c:numCache>
            </c:numRef>
          </c:val>
          <c:extLst>
            <c:ext xmlns:c16="http://schemas.microsoft.com/office/drawing/2014/chart" uri="{C3380CC4-5D6E-409C-BE32-E72D297353CC}">
              <c16:uniqueId val="{0000000C-6282-44F9-ACBA-0F875A9E7423}"/>
            </c:ext>
          </c:extLst>
        </c:ser>
        <c:dLbls>
          <c:dLblPos val="bestFit"/>
          <c:showLegendKey val="0"/>
          <c:showVal val="1"/>
          <c:showCatName val="0"/>
          <c:showSerName val="0"/>
          <c:showPercent val="0"/>
          <c:showBubbleSize val="0"/>
          <c:showLeaderLines val="1"/>
        </c:dLbls>
        <c:firstSliceAng val="0"/>
      </c:pieChart>
    </c:plotArea>
    <c:legend>
      <c:legendPos val="r"/>
      <c:layout>
        <c:manualLayout>
          <c:xMode val="edge"/>
          <c:yMode val="edge"/>
          <c:x val="0.74107368340760116"/>
          <c:y val="1.8205007697516297E-2"/>
          <c:w val="0.24040785533956086"/>
          <c:h val="0.62558793881103791"/>
        </c:manualLayout>
      </c:layout>
      <c:overlay val="0"/>
    </c:legend>
    <c:plotVisOnly val="1"/>
    <c:dispBlanksAs val="gap"/>
    <c:showDLblsOverMax val="0"/>
  </c:chart>
  <c:spPr>
    <a:ln>
      <a:noFill/>
    </a:ln>
  </c:spPr>
  <c:txPr>
    <a:bodyPr/>
    <a:lstStyle/>
    <a:p>
      <a:pPr>
        <a:defRPr sz="1000">
          <a:latin typeface="Arial" panose="020B0604020202020204" pitchFamily="34" charset="0"/>
          <a:cs typeface="Arial" panose="020B0604020202020204" pitchFamily="34" charset="0"/>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350411927675708"/>
          <c:y val="0.11499812523434573"/>
          <c:w val="0.88413021289005544"/>
          <c:h val="0.80091957255343083"/>
        </c:manualLayout>
      </c:layout>
      <c:lineChart>
        <c:grouping val="standard"/>
        <c:varyColors val="0"/>
        <c:ser>
          <c:idx val="3"/>
          <c:order val="0"/>
          <c:tx>
            <c:strRef>
              <c:f>Sheet1!$A$2</c:f>
              <c:strCache>
                <c:ptCount val="1"/>
                <c:pt idx="0">
                  <c:v>Dependency Ratio</c:v>
                </c:pt>
              </c:strCache>
            </c:strRef>
          </c:tx>
          <c:spPr>
            <a:ln w="25400">
              <a:solidFill>
                <a:sysClr val="windowText" lastClr="000000"/>
              </a:solidFill>
            </a:ln>
          </c:spPr>
          <c:marker>
            <c:symbol val="circle"/>
            <c:size val="7"/>
            <c:spPr>
              <a:solidFill>
                <a:sysClr val="windowText" lastClr="000000"/>
              </a:solidFill>
              <a:ln>
                <a:noFill/>
              </a:ln>
            </c:spPr>
          </c:marker>
          <c:dPt>
            <c:idx val="3"/>
            <c:bubble3D val="0"/>
            <c:spPr>
              <a:ln w="25400">
                <a:solidFill>
                  <a:sysClr val="windowText" lastClr="000000"/>
                </a:solidFill>
                <a:prstDash val="sysDot"/>
              </a:ln>
            </c:spPr>
            <c:extLst>
              <c:ext xmlns:c16="http://schemas.microsoft.com/office/drawing/2014/chart" uri="{C3380CC4-5D6E-409C-BE32-E72D297353CC}">
                <c16:uniqueId val="{00000001-7607-4565-98E7-B2CA77D5BCC5}"/>
              </c:ext>
            </c:extLst>
          </c:dPt>
          <c:dPt>
            <c:idx val="4"/>
            <c:bubble3D val="0"/>
            <c:spPr>
              <a:ln w="25400">
                <a:solidFill>
                  <a:sysClr val="windowText" lastClr="000000"/>
                </a:solidFill>
                <a:prstDash val="sysDot"/>
              </a:ln>
            </c:spPr>
            <c:extLst>
              <c:ext xmlns:c16="http://schemas.microsoft.com/office/drawing/2014/chart" uri="{C3380CC4-5D6E-409C-BE32-E72D297353CC}">
                <c16:uniqueId val="{00000003-7607-4565-98E7-B2CA77D5BCC5}"/>
              </c:ext>
            </c:extLst>
          </c:dPt>
          <c:dPt>
            <c:idx val="5"/>
            <c:bubble3D val="0"/>
            <c:spPr>
              <a:ln w="25400">
                <a:solidFill>
                  <a:sysClr val="windowText" lastClr="000000"/>
                </a:solidFill>
                <a:prstDash val="sysDot"/>
              </a:ln>
            </c:spPr>
            <c:extLst>
              <c:ext xmlns:c16="http://schemas.microsoft.com/office/drawing/2014/chart" uri="{C3380CC4-5D6E-409C-BE32-E72D297353CC}">
                <c16:uniqueId val="{00000005-7607-4565-98E7-B2CA77D5BCC5}"/>
              </c:ext>
            </c:extLst>
          </c:dPt>
          <c:dPt>
            <c:idx val="6"/>
            <c:bubble3D val="0"/>
            <c:spPr>
              <a:ln w="25400">
                <a:solidFill>
                  <a:sysClr val="windowText" lastClr="000000"/>
                </a:solidFill>
                <a:prstDash val="sysDot"/>
              </a:ln>
            </c:spPr>
            <c:extLst>
              <c:ext xmlns:c16="http://schemas.microsoft.com/office/drawing/2014/chart" uri="{C3380CC4-5D6E-409C-BE32-E72D297353CC}">
                <c16:uniqueId val="{00000007-7607-4565-98E7-B2CA77D5BCC5}"/>
              </c:ext>
            </c:extLst>
          </c:dPt>
          <c:cat>
            <c:strRef>
              <c:f>Sheet1!$B$1:$H$1</c:f>
              <c:strCache>
                <c:ptCount val="7"/>
                <c:pt idx="0">
                  <c:v>2000</c:v>
                </c:pt>
                <c:pt idx="1">
                  <c:v>2010</c:v>
                </c:pt>
                <c:pt idx="2">
                  <c:v>2021</c:v>
                </c:pt>
                <c:pt idx="3">
                  <c:v>2030</c:v>
                </c:pt>
                <c:pt idx="4">
                  <c:v>2040</c:v>
                </c:pt>
                <c:pt idx="5">
                  <c:v>2050</c:v>
                </c:pt>
                <c:pt idx="6">
                  <c:v>2060</c:v>
                </c:pt>
              </c:strCache>
            </c:strRef>
          </c:cat>
          <c:val>
            <c:numRef>
              <c:f>Sheet1!$B$2:$H$2</c:f>
              <c:numCache>
                <c:formatCode>General</c:formatCode>
                <c:ptCount val="7"/>
                <c:pt idx="0">
                  <c:v>0.51</c:v>
                </c:pt>
                <c:pt idx="1">
                  <c:v>0.49</c:v>
                </c:pt>
                <c:pt idx="2">
                  <c:v>0.54</c:v>
                </c:pt>
                <c:pt idx="3">
                  <c:v>0.62</c:v>
                </c:pt>
                <c:pt idx="4">
                  <c:v>0.63</c:v>
                </c:pt>
                <c:pt idx="5">
                  <c:v>0.63</c:v>
                </c:pt>
                <c:pt idx="6">
                  <c:v>0.66</c:v>
                </c:pt>
              </c:numCache>
            </c:numRef>
          </c:val>
          <c:smooth val="0"/>
          <c:extLst>
            <c:ext xmlns:c16="http://schemas.microsoft.com/office/drawing/2014/chart" uri="{C3380CC4-5D6E-409C-BE32-E72D297353CC}">
              <c16:uniqueId val="{00000008-7607-4565-98E7-B2CA77D5BCC5}"/>
            </c:ext>
          </c:extLst>
        </c:ser>
        <c:ser>
          <c:idx val="0"/>
          <c:order val="1"/>
          <c:tx>
            <c:strRef>
              <c:f>Sheet1!$A$3</c:f>
              <c:strCache>
                <c:ptCount val="1"/>
                <c:pt idx="0">
                  <c:v>Youth Dependency Ratio</c:v>
                </c:pt>
              </c:strCache>
            </c:strRef>
          </c:tx>
          <c:spPr>
            <a:ln>
              <a:solidFill>
                <a:srgbClr val="005EB8"/>
              </a:solidFill>
            </a:ln>
          </c:spPr>
          <c:marker>
            <c:symbol val="square"/>
            <c:size val="7"/>
            <c:spPr>
              <a:solidFill>
                <a:srgbClr val="005EB8"/>
              </a:solidFill>
              <a:ln>
                <a:noFill/>
              </a:ln>
            </c:spPr>
          </c:marker>
          <c:dPt>
            <c:idx val="3"/>
            <c:bubble3D val="0"/>
            <c:spPr>
              <a:ln>
                <a:solidFill>
                  <a:srgbClr val="005EB8"/>
                </a:solidFill>
                <a:prstDash val="sysDot"/>
              </a:ln>
            </c:spPr>
            <c:extLst>
              <c:ext xmlns:c16="http://schemas.microsoft.com/office/drawing/2014/chart" uri="{C3380CC4-5D6E-409C-BE32-E72D297353CC}">
                <c16:uniqueId val="{0000000A-7607-4565-98E7-B2CA77D5BCC5}"/>
              </c:ext>
            </c:extLst>
          </c:dPt>
          <c:dPt>
            <c:idx val="4"/>
            <c:bubble3D val="0"/>
            <c:spPr>
              <a:ln>
                <a:solidFill>
                  <a:srgbClr val="005EB8"/>
                </a:solidFill>
                <a:prstDash val="sysDot"/>
              </a:ln>
            </c:spPr>
            <c:extLst>
              <c:ext xmlns:c16="http://schemas.microsoft.com/office/drawing/2014/chart" uri="{C3380CC4-5D6E-409C-BE32-E72D297353CC}">
                <c16:uniqueId val="{0000000C-7607-4565-98E7-B2CA77D5BCC5}"/>
              </c:ext>
            </c:extLst>
          </c:dPt>
          <c:dPt>
            <c:idx val="5"/>
            <c:bubble3D val="0"/>
            <c:spPr>
              <a:ln>
                <a:solidFill>
                  <a:srgbClr val="005EB8"/>
                </a:solidFill>
                <a:prstDash val="sysDot"/>
              </a:ln>
            </c:spPr>
            <c:extLst>
              <c:ext xmlns:c16="http://schemas.microsoft.com/office/drawing/2014/chart" uri="{C3380CC4-5D6E-409C-BE32-E72D297353CC}">
                <c16:uniqueId val="{0000000E-7607-4565-98E7-B2CA77D5BCC5}"/>
              </c:ext>
            </c:extLst>
          </c:dPt>
          <c:dPt>
            <c:idx val="6"/>
            <c:bubble3D val="0"/>
            <c:spPr>
              <a:ln>
                <a:solidFill>
                  <a:srgbClr val="005EB8"/>
                </a:solidFill>
                <a:prstDash val="sysDot"/>
              </a:ln>
            </c:spPr>
            <c:extLst>
              <c:ext xmlns:c16="http://schemas.microsoft.com/office/drawing/2014/chart" uri="{C3380CC4-5D6E-409C-BE32-E72D297353CC}">
                <c16:uniqueId val="{00000010-7607-4565-98E7-B2CA77D5BCC5}"/>
              </c:ext>
            </c:extLst>
          </c:dPt>
          <c:cat>
            <c:strRef>
              <c:f>Sheet1!$B$1:$H$1</c:f>
              <c:strCache>
                <c:ptCount val="7"/>
                <c:pt idx="0">
                  <c:v>2000</c:v>
                </c:pt>
                <c:pt idx="1">
                  <c:v>2010</c:v>
                </c:pt>
                <c:pt idx="2">
                  <c:v>2021</c:v>
                </c:pt>
                <c:pt idx="3">
                  <c:v>2030</c:v>
                </c:pt>
                <c:pt idx="4">
                  <c:v>2040</c:v>
                </c:pt>
                <c:pt idx="5">
                  <c:v>2050</c:v>
                </c:pt>
                <c:pt idx="6">
                  <c:v>2060</c:v>
                </c:pt>
              </c:strCache>
            </c:strRef>
          </c:cat>
          <c:val>
            <c:numRef>
              <c:f>Sheet1!$B$3:$H$3</c:f>
              <c:numCache>
                <c:formatCode>General</c:formatCode>
                <c:ptCount val="7"/>
                <c:pt idx="0">
                  <c:v>0.32</c:v>
                </c:pt>
                <c:pt idx="1">
                  <c:v>0.3</c:v>
                </c:pt>
                <c:pt idx="2">
                  <c:v>0.28000000000000003</c:v>
                </c:pt>
                <c:pt idx="3">
                  <c:v>0.28999999999999998</c:v>
                </c:pt>
                <c:pt idx="4">
                  <c:v>0.28000000000000003</c:v>
                </c:pt>
                <c:pt idx="5">
                  <c:v>0.27</c:v>
                </c:pt>
                <c:pt idx="6">
                  <c:v>0.27</c:v>
                </c:pt>
              </c:numCache>
            </c:numRef>
          </c:val>
          <c:smooth val="0"/>
          <c:extLst>
            <c:ext xmlns:c16="http://schemas.microsoft.com/office/drawing/2014/chart" uri="{C3380CC4-5D6E-409C-BE32-E72D297353CC}">
              <c16:uniqueId val="{00000011-7607-4565-98E7-B2CA77D5BCC5}"/>
            </c:ext>
          </c:extLst>
        </c:ser>
        <c:ser>
          <c:idx val="1"/>
          <c:order val="2"/>
          <c:tx>
            <c:strRef>
              <c:f>Sheet1!$A$4</c:f>
              <c:strCache>
                <c:ptCount val="1"/>
                <c:pt idx="0">
                  <c:v>Old Age Dependency Ratio</c:v>
                </c:pt>
              </c:strCache>
            </c:strRef>
          </c:tx>
          <c:spPr>
            <a:ln>
              <a:solidFill>
                <a:srgbClr val="671E75"/>
              </a:solidFill>
            </a:ln>
          </c:spPr>
          <c:marker>
            <c:symbol val="triangle"/>
            <c:size val="8"/>
            <c:spPr>
              <a:solidFill>
                <a:srgbClr val="671E75"/>
              </a:solidFill>
              <a:ln>
                <a:noFill/>
              </a:ln>
            </c:spPr>
          </c:marker>
          <c:dPt>
            <c:idx val="0"/>
            <c:bubble3D val="0"/>
            <c:spPr>
              <a:ln>
                <a:solidFill>
                  <a:srgbClr val="671E75"/>
                </a:solidFill>
                <a:prstDash val="sysDot"/>
              </a:ln>
            </c:spPr>
            <c:extLst>
              <c:ext xmlns:c16="http://schemas.microsoft.com/office/drawing/2014/chart" uri="{C3380CC4-5D6E-409C-BE32-E72D297353CC}">
                <c16:uniqueId val="{00000013-7607-4565-98E7-B2CA77D5BCC5}"/>
              </c:ext>
            </c:extLst>
          </c:dPt>
          <c:dPt>
            <c:idx val="3"/>
            <c:bubble3D val="0"/>
            <c:spPr>
              <a:ln>
                <a:solidFill>
                  <a:srgbClr val="671E75"/>
                </a:solidFill>
                <a:prstDash val="sysDot"/>
              </a:ln>
            </c:spPr>
            <c:extLst>
              <c:ext xmlns:c16="http://schemas.microsoft.com/office/drawing/2014/chart" uri="{C3380CC4-5D6E-409C-BE32-E72D297353CC}">
                <c16:uniqueId val="{00000015-7607-4565-98E7-B2CA77D5BCC5}"/>
              </c:ext>
            </c:extLst>
          </c:dPt>
          <c:dPt>
            <c:idx val="4"/>
            <c:bubble3D val="0"/>
            <c:spPr>
              <a:ln>
                <a:solidFill>
                  <a:srgbClr val="671E75"/>
                </a:solidFill>
                <a:prstDash val="sysDot"/>
              </a:ln>
            </c:spPr>
            <c:extLst>
              <c:ext xmlns:c16="http://schemas.microsoft.com/office/drawing/2014/chart" uri="{C3380CC4-5D6E-409C-BE32-E72D297353CC}">
                <c16:uniqueId val="{00000017-7607-4565-98E7-B2CA77D5BCC5}"/>
              </c:ext>
            </c:extLst>
          </c:dPt>
          <c:dPt>
            <c:idx val="5"/>
            <c:bubble3D val="0"/>
            <c:spPr>
              <a:ln>
                <a:solidFill>
                  <a:srgbClr val="671E75"/>
                </a:solidFill>
                <a:prstDash val="sysDot"/>
              </a:ln>
            </c:spPr>
            <c:extLst>
              <c:ext xmlns:c16="http://schemas.microsoft.com/office/drawing/2014/chart" uri="{C3380CC4-5D6E-409C-BE32-E72D297353CC}">
                <c16:uniqueId val="{00000019-7607-4565-98E7-B2CA77D5BCC5}"/>
              </c:ext>
            </c:extLst>
          </c:dPt>
          <c:dPt>
            <c:idx val="6"/>
            <c:bubble3D val="0"/>
            <c:spPr>
              <a:ln>
                <a:solidFill>
                  <a:srgbClr val="671E75"/>
                </a:solidFill>
                <a:prstDash val="sysDot"/>
              </a:ln>
            </c:spPr>
            <c:extLst>
              <c:ext xmlns:c16="http://schemas.microsoft.com/office/drawing/2014/chart" uri="{C3380CC4-5D6E-409C-BE32-E72D297353CC}">
                <c16:uniqueId val="{0000001B-7607-4565-98E7-B2CA77D5BCC5}"/>
              </c:ext>
            </c:extLst>
          </c:dPt>
          <c:cat>
            <c:strRef>
              <c:f>Sheet1!$B$1:$H$1</c:f>
              <c:strCache>
                <c:ptCount val="7"/>
                <c:pt idx="0">
                  <c:v>2000</c:v>
                </c:pt>
                <c:pt idx="1">
                  <c:v>2010</c:v>
                </c:pt>
                <c:pt idx="2">
                  <c:v>2021</c:v>
                </c:pt>
                <c:pt idx="3">
                  <c:v>2030</c:v>
                </c:pt>
                <c:pt idx="4">
                  <c:v>2040</c:v>
                </c:pt>
                <c:pt idx="5">
                  <c:v>2050</c:v>
                </c:pt>
                <c:pt idx="6">
                  <c:v>2060</c:v>
                </c:pt>
              </c:strCache>
            </c:strRef>
          </c:cat>
          <c:val>
            <c:numRef>
              <c:f>Sheet1!$B$4:$H$4</c:f>
              <c:numCache>
                <c:formatCode>General</c:formatCode>
                <c:ptCount val="7"/>
                <c:pt idx="0">
                  <c:v>0.19</c:v>
                </c:pt>
                <c:pt idx="1">
                  <c:v>0.2</c:v>
                </c:pt>
                <c:pt idx="2">
                  <c:v>0.26</c:v>
                </c:pt>
                <c:pt idx="3">
                  <c:v>0.33</c:v>
                </c:pt>
                <c:pt idx="4">
                  <c:v>0.35</c:v>
                </c:pt>
                <c:pt idx="5">
                  <c:v>0.36</c:v>
                </c:pt>
                <c:pt idx="6">
                  <c:v>0.39</c:v>
                </c:pt>
              </c:numCache>
            </c:numRef>
          </c:val>
          <c:smooth val="0"/>
          <c:extLst>
            <c:ext xmlns:c16="http://schemas.microsoft.com/office/drawing/2014/chart" uri="{C3380CC4-5D6E-409C-BE32-E72D297353CC}">
              <c16:uniqueId val="{0000001C-7607-4565-98E7-B2CA77D5BCC5}"/>
            </c:ext>
          </c:extLst>
        </c:ser>
        <c:dLbls>
          <c:showLegendKey val="0"/>
          <c:showVal val="0"/>
          <c:showCatName val="0"/>
          <c:showSerName val="0"/>
          <c:showPercent val="0"/>
          <c:showBubbleSize val="0"/>
        </c:dLbls>
        <c:marker val="1"/>
        <c:smooth val="0"/>
        <c:axId val="123682176"/>
        <c:axId val="158010752"/>
      </c:lineChart>
      <c:catAx>
        <c:axId val="123682176"/>
        <c:scaling>
          <c:orientation val="minMax"/>
        </c:scaling>
        <c:delete val="0"/>
        <c:axPos val="b"/>
        <c:numFmt formatCode="General" sourceLinked="1"/>
        <c:majorTickMark val="out"/>
        <c:minorTickMark val="none"/>
        <c:tickLblPos val="nextTo"/>
        <c:txPr>
          <a:bodyPr rot="0"/>
          <a:lstStyle/>
          <a:p>
            <a:pPr>
              <a:defRPr/>
            </a:pPr>
            <a:endParaRPr lang="en-US"/>
          </a:p>
        </c:txPr>
        <c:crossAx val="158010752"/>
        <c:crosses val="autoZero"/>
        <c:auto val="1"/>
        <c:lblAlgn val="ctr"/>
        <c:lblOffset val="100"/>
        <c:noMultiLvlLbl val="0"/>
      </c:catAx>
      <c:valAx>
        <c:axId val="158010752"/>
        <c:scaling>
          <c:orientation val="minMax"/>
          <c:max val="1"/>
          <c:min val="0"/>
        </c:scaling>
        <c:delete val="0"/>
        <c:axPos val="l"/>
        <c:majorGridlines/>
        <c:title>
          <c:tx>
            <c:rich>
              <a:bodyPr rot="-5400000" vert="horz"/>
              <a:lstStyle/>
              <a:p>
                <a:pPr>
                  <a:defRPr/>
                </a:pPr>
                <a:r>
                  <a:rPr lang="en-US"/>
                  <a:t>Ratio</a:t>
                </a:r>
              </a:p>
            </c:rich>
          </c:tx>
          <c:layout>
            <c:manualLayout>
              <c:xMode val="edge"/>
              <c:yMode val="edge"/>
              <c:x val="9.0320307183824238E-4"/>
              <c:y val="0.44625723867849859"/>
            </c:manualLayout>
          </c:layout>
          <c:overlay val="0"/>
        </c:title>
        <c:numFmt formatCode="#,##0.0" sourceLinked="0"/>
        <c:majorTickMark val="out"/>
        <c:minorTickMark val="none"/>
        <c:tickLblPos val="nextTo"/>
        <c:crossAx val="123682176"/>
        <c:crosses val="autoZero"/>
        <c:crossBetween val="between"/>
        <c:majorUnit val="0.1"/>
      </c:valAx>
    </c:plotArea>
    <c:legend>
      <c:legendPos val="t"/>
      <c:layout>
        <c:manualLayout>
          <c:xMode val="edge"/>
          <c:yMode val="edge"/>
          <c:x val="4.314772753959654E-3"/>
          <c:y val="1.6876956645479578E-2"/>
          <c:w val="0.99490740740740757"/>
          <c:h val="6.7711223597050368E-2"/>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000" b="1">
                <a:latin typeface="Arial" panose="020B0604020202020204" pitchFamily="34" charset="0"/>
                <a:cs typeface="Arial" panose="020B0604020202020204" pitchFamily="34" charset="0"/>
              </a:rPr>
              <a:t>Pharmacists</a:t>
            </a:r>
          </a:p>
        </c:rich>
      </c:tx>
      <c:layout>
        <c:manualLayout>
          <c:xMode val="edge"/>
          <c:yMode val="edge"/>
          <c:x val="0.26954060734483076"/>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1685490434063706E-2"/>
          <c:y val="0.12570922005353102"/>
          <c:w val="0.91049222540364272"/>
          <c:h val="0.87090560690783214"/>
        </c:manualLayout>
      </c:layout>
      <c:pieChart>
        <c:varyColors val="1"/>
        <c:ser>
          <c:idx val="0"/>
          <c:order val="0"/>
          <c:dPt>
            <c:idx val="0"/>
            <c:bubble3D val="0"/>
            <c:spPr>
              <a:solidFill>
                <a:srgbClr val="005EB8"/>
              </a:solidFill>
              <a:ln w="6350">
                <a:solidFill>
                  <a:schemeClr val="tx1"/>
                </a:solidFill>
              </a:ln>
              <a:effectLst/>
            </c:spPr>
            <c:extLst>
              <c:ext xmlns:c16="http://schemas.microsoft.com/office/drawing/2014/chart" uri="{C3380CC4-5D6E-409C-BE32-E72D297353CC}">
                <c16:uniqueId val="{00000001-E03D-4862-BD43-A052AA0F1CAB}"/>
              </c:ext>
            </c:extLst>
          </c:dPt>
          <c:dPt>
            <c:idx val="1"/>
            <c:bubble3D val="0"/>
            <c:spPr>
              <a:solidFill>
                <a:srgbClr val="FFC72C"/>
              </a:solidFill>
              <a:ln w="6350">
                <a:solidFill>
                  <a:schemeClr val="tx1"/>
                </a:solidFill>
              </a:ln>
              <a:effectLst/>
            </c:spPr>
            <c:extLst>
              <c:ext xmlns:c16="http://schemas.microsoft.com/office/drawing/2014/chart" uri="{C3380CC4-5D6E-409C-BE32-E72D297353CC}">
                <c16:uniqueId val="{00000003-E03D-4862-BD43-A052AA0F1CAB}"/>
              </c:ext>
            </c:extLst>
          </c:dPt>
          <c:dPt>
            <c:idx val="2"/>
            <c:bubble3D val="0"/>
            <c:spPr>
              <a:solidFill>
                <a:srgbClr val="671E75"/>
              </a:solidFill>
              <a:ln w="6350">
                <a:solidFill>
                  <a:schemeClr val="tx1"/>
                </a:solidFill>
              </a:ln>
              <a:effectLst/>
            </c:spPr>
            <c:extLst>
              <c:ext xmlns:c16="http://schemas.microsoft.com/office/drawing/2014/chart" uri="{C3380CC4-5D6E-409C-BE32-E72D297353CC}">
                <c16:uniqueId val="{00000005-E03D-4862-BD43-A052AA0F1CAB}"/>
              </c:ext>
            </c:extLst>
          </c:dPt>
          <c:dPt>
            <c:idx val="3"/>
            <c:bubble3D val="0"/>
            <c:spPr>
              <a:solidFill>
                <a:schemeClr val="tx1"/>
              </a:solidFill>
              <a:ln w="6350">
                <a:solidFill>
                  <a:schemeClr val="tx1"/>
                </a:solidFill>
              </a:ln>
              <a:effectLst/>
            </c:spPr>
            <c:extLst>
              <c:ext xmlns:c16="http://schemas.microsoft.com/office/drawing/2014/chart" uri="{C3380CC4-5D6E-409C-BE32-E72D297353CC}">
                <c16:uniqueId val="{00000007-E03D-4862-BD43-A052AA0F1CAB}"/>
              </c:ext>
            </c:extLst>
          </c:dPt>
          <c:dPt>
            <c:idx val="4"/>
            <c:bubble3D val="0"/>
            <c:spPr>
              <a:pattFill prst="ltUpDiag">
                <a:fgClr>
                  <a:schemeClr val="tx1"/>
                </a:fgClr>
                <a:bgClr>
                  <a:schemeClr val="bg1"/>
                </a:bgClr>
              </a:pattFill>
              <a:ln w="6350">
                <a:solidFill>
                  <a:schemeClr val="tx1"/>
                </a:solidFill>
              </a:ln>
              <a:effectLst/>
            </c:spPr>
            <c:extLst>
              <c:ext xmlns:c16="http://schemas.microsoft.com/office/drawing/2014/chart" uri="{C3380CC4-5D6E-409C-BE32-E72D297353CC}">
                <c16:uniqueId val="{00000009-E03D-4862-BD43-A052AA0F1CAB}"/>
              </c:ext>
            </c:extLst>
          </c:dPt>
          <c:dPt>
            <c:idx val="5"/>
            <c:bubble3D val="0"/>
            <c:spPr>
              <a:solidFill>
                <a:schemeClr val="bg1"/>
              </a:solidFill>
              <a:ln w="6350">
                <a:solidFill>
                  <a:schemeClr val="tx1"/>
                </a:solidFill>
              </a:ln>
              <a:effectLst/>
            </c:spPr>
            <c:extLst>
              <c:ext xmlns:c16="http://schemas.microsoft.com/office/drawing/2014/chart" uri="{C3380CC4-5D6E-409C-BE32-E72D297353CC}">
                <c16:uniqueId val="{0000000B-E03D-4862-BD43-A052AA0F1CAB}"/>
              </c:ext>
            </c:extLst>
          </c:dPt>
          <c:cat>
            <c:strRef>
              <c:f>'Chart_RaceEthnicityxRoles 2021'!$A$5:$A$13</c:f>
              <c:strCache>
                <c:ptCount val="6"/>
                <c:pt idx="0">
                  <c:v>Hispanic</c:v>
                </c:pt>
                <c:pt idx="1">
                  <c:v>NH White</c:v>
                </c:pt>
                <c:pt idx="2">
                  <c:v>NH Black</c:v>
                </c:pt>
                <c:pt idx="3">
                  <c:v>NH Asian</c:v>
                </c:pt>
                <c:pt idx="4">
                  <c:v>NH-Multiple Race</c:v>
                </c:pt>
                <c:pt idx="5">
                  <c:v>NH-AI/AN, NHPI, &amp; Other</c:v>
                </c:pt>
              </c:strCache>
            </c:strRef>
          </c:cat>
          <c:val>
            <c:numRef>
              <c:f>'Chart_RaceEthnicityxRoles 2021'!$R$5:$R$13</c:f>
              <c:numCache>
                <c:formatCode>#,##0.0</c:formatCode>
                <c:ptCount val="6"/>
                <c:pt idx="0">
                  <c:v>5.5716999999999999</c:v>
                </c:pt>
                <c:pt idx="1">
                  <c:v>63.537999999999997</c:v>
                </c:pt>
                <c:pt idx="2">
                  <c:v>6.7939999999999996</c:v>
                </c:pt>
                <c:pt idx="3">
                  <c:v>20.744</c:v>
                </c:pt>
                <c:pt idx="4">
                  <c:v>2.7879999999999998</c:v>
                </c:pt>
                <c:pt idx="5">
                  <c:v>0.56430000000000002</c:v>
                </c:pt>
              </c:numCache>
            </c:numRef>
          </c:val>
          <c:extLst>
            <c:ext xmlns:c16="http://schemas.microsoft.com/office/drawing/2014/chart" uri="{C3380CC4-5D6E-409C-BE32-E72D297353CC}">
              <c16:uniqueId val="{0000000C-E03D-4862-BD43-A052AA0F1CA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000" b="1">
                <a:latin typeface="Arial" panose="020B0604020202020204" pitchFamily="34" charset="0"/>
                <a:cs typeface="Arial" panose="020B0604020202020204" pitchFamily="34" charset="0"/>
              </a:rPr>
              <a:t>Counseling &amp; Clinical Psychologists</a:t>
            </a:r>
          </a:p>
        </c:rich>
      </c:tx>
      <c:layout>
        <c:manualLayout>
          <c:xMode val="edge"/>
          <c:yMode val="edge"/>
          <c:x val="0.11942908909794393"/>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9792283211696397E-2"/>
          <c:y val="0.16387263388095744"/>
          <c:w val="0.86378812920396464"/>
          <c:h val="0.83337553129875841"/>
        </c:manualLayout>
      </c:layout>
      <c:pieChart>
        <c:varyColors val="1"/>
        <c:ser>
          <c:idx val="0"/>
          <c:order val="0"/>
          <c:dPt>
            <c:idx val="0"/>
            <c:bubble3D val="0"/>
            <c:spPr>
              <a:solidFill>
                <a:srgbClr val="005EB8"/>
              </a:solidFill>
              <a:ln w="6350">
                <a:solidFill>
                  <a:schemeClr val="tx1"/>
                </a:solidFill>
              </a:ln>
              <a:effectLst/>
            </c:spPr>
            <c:extLst>
              <c:ext xmlns:c16="http://schemas.microsoft.com/office/drawing/2014/chart" uri="{C3380CC4-5D6E-409C-BE32-E72D297353CC}">
                <c16:uniqueId val="{00000001-5703-46F7-97BF-4D7C39693FEB}"/>
              </c:ext>
            </c:extLst>
          </c:dPt>
          <c:dPt>
            <c:idx val="1"/>
            <c:bubble3D val="0"/>
            <c:spPr>
              <a:solidFill>
                <a:srgbClr val="FFC72C"/>
              </a:solidFill>
              <a:ln w="6350">
                <a:solidFill>
                  <a:schemeClr val="tx1"/>
                </a:solidFill>
              </a:ln>
              <a:effectLst/>
            </c:spPr>
            <c:extLst>
              <c:ext xmlns:c16="http://schemas.microsoft.com/office/drawing/2014/chart" uri="{C3380CC4-5D6E-409C-BE32-E72D297353CC}">
                <c16:uniqueId val="{00000003-5703-46F7-97BF-4D7C39693FEB}"/>
              </c:ext>
            </c:extLst>
          </c:dPt>
          <c:dPt>
            <c:idx val="2"/>
            <c:bubble3D val="0"/>
            <c:spPr>
              <a:solidFill>
                <a:srgbClr val="671E75"/>
              </a:solidFill>
              <a:ln w="6350">
                <a:solidFill>
                  <a:schemeClr val="tx1"/>
                </a:solidFill>
              </a:ln>
              <a:effectLst/>
            </c:spPr>
            <c:extLst>
              <c:ext xmlns:c16="http://schemas.microsoft.com/office/drawing/2014/chart" uri="{C3380CC4-5D6E-409C-BE32-E72D297353CC}">
                <c16:uniqueId val="{00000005-5703-46F7-97BF-4D7C39693FEB}"/>
              </c:ext>
            </c:extLst>
          </c:dPt>
          <c:dPt>
            <c:idx val="3"/>
            <c:bubble3D val="0"/>
            <c:spPr>
              <a:solidFill>
                <a:schemeClr val="tx1"/>
              </a:solidFill>
              <a:ln w="6350">
                <a:solidFill>
                  <a:schemeClr val="tx1"/>
                </a:solidFill>
              </a:ln>
              <a:effectLst/>
            </c:spPr>
            <c:extLst>
              <c:ext xmlns:c16="http://schemas.microsoft.com/office/drawing/2014/chart" uri="{C3380CC4-5D6E-409C-BE32-E72D297353CC}">
                <c16:uniqueId val="{00000007-5703-46F7-97BF-4D7C39693FEB}"/>
              </c:ext>
            </c:extLst>
          </c:dPt>
          <c:dPt>
            <c:idx val="4"/>
            <c:bubble3D val="0"/>
            <c:spPr>
              <a:pattFill prst="ltUpDiag">
                <a:fgClr>
                  <a:schemeClr val="tx1"/>
                </a:fgClr>
                <a:bgClr>
                  <a:schemeClr val="bg1"/>
                </a:bgClr>
              </a:pattFill>
              <a:ln w="6350">
                <a:solidFill>
                  <a:schemeClr val="tx1"/>
                </a:solidFill>
              </a:ln>
              <a:effectLst/>
            </c:spPr>
            <c:extLst>
              <c:ext xmlns:c16="http://schemas.microsoft.com/office/drawing/2014/chart" uri="{C3380CC4-5D6E-409C-BE32-E72D297353CC}">
                <c16:uniqueId val="{00000009-5703-46F7-97BF-4D7C39693FEB}"/>
              </c:ext>
            </c:extLst>
          </c:dPt>
          <c:dPt>
            <c:idx val="5"/>
            <c:bubble3D val="0"/>
            <c:spPr>
              <a:solidFill>
                <a:schemeClr val="bg1"/>
              </a:solidFill>
              <a:ln w="6350">
                <a:solidFill>
                  <a:schemeClr val="tx1"/>
                </a:solidFill>
              </a:ln>
              <a:effectLst/>
            </c:spPr>
            <c:extLst>
              <c:ext xmlns:c16="http://schemas.microsoft.com/office/drawing/2014/chart" uri="{C3380CC4-5D6E-409C-BE32-E72D297353CC}">
                <c16:uniqueId val="{0000000B-5703-46F7-97BF-4D7C39693FEB}"/>
              </c:ext>
            </c:extLst>
          </c:dPt>
          <c:cat>
            <c:strRef>
              <c:f>'Chart_RaceEthnicityxRoles 2021'!$A$5:$A$13</c:f>
              <c:strCache>
                <c:ptCount val="6"/>
                <c:pt idx="0">
                  <c:v>Hispanic</c:v>
                </c:pt>
                <c:pt idx="1">
                  <c:v>NH White</c:v>
                </c:pt>
                <c:pt idx="2">
                  <c:v>NH Black</c:v>
                </c:pt>
                <c:pt idx="3">
                  <c:v>NH Asian</c:v>
                </c:pt>
                <c:pt idx="4">
                  <c:v>NH-Multiple Race</c:v>
                </c:pt>
                <c:pt idx="5">
                  <c:v>NH-AI/AN, NHPI, &amp; Other</c:v>
                </c:pt>
              </c:strCache>
            </c:strRef>
          </c:cat>
          <c:val>
            <c:numRef>
              <c:f>'Chart_RaceEthnicityxRoles 2021'!$CI$5:$CI$13</c:f>
              <c:numCache>
                <c:formatCode>#,##0.0</c:formatCode>
                <c:ptCount val="6"/>
                <c:pt idx="0">
                  <c:v>9.0419999999999998</c:v>
                </c:pt>
                <c:pt idx="1">
                  <c:v>73.227999999999994</c:v>
                </c:pt>
                <c:pt idx="2">
                  <c:v>8.0228000000000002</c:v>
                </c:pt>
                <c:pt idx="3">
                  <c:v>5.5305999999999997</c:v>
                </c:pt>
                <c:pt idx="4">
                  <c:v>3.6882999999999999</c:v>
                </c:pt>
                <c:pt idx="5">
                  <c:v>0.48849999999999999</c:v>
                </c:pt>
              </c:numCache>
            </c:numRef>
          </c:val>
          <c:extLst>
            <c:ext xmlns:c16="http://schemas.microsoft.com/office/drawing/2014/chart" uri="{C3380CC4-5D6E-409C-BE32-E72D297353CC}">
              <c16:uniqueId val="{0000000C-5703-46F7-97BF-4D7C39693FE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14920250353324"/>
          <c:y val="0.111362017247844"/>
          <c:w val="0.83660273235076388"/>
          <c:h val="0.68432182584319812"/>
        </c:manualLayout>
      </c:layout>
      <c:lineChart>
        <c:grouping val="standard"/>
        <c:varyColors val="0"/>
        <c:ser>
          <c:idx val="0"/>
          <c:order val="0"/>
          <c:tx>
            <c:strRef>
              <c:f>Sheet1!$A$3</c:f>
              <c:strCache>
                <c:ptCount val="1"/>
                <c:pt idx="0">
                  <c:v>Ambulatory</c:v>
                </c:pt>
              </c:strCache>
            </c:strRef>
          </c:tx>
          <c:spPr>
            <a:ln w="28575" cap="rnd">
              <a:solidFill>
                <a:schemeClr val="tx1"/>
              </a:solidFill>
              <a:round/>
            </a:ln>
            <a:effectLst/>
          </c:spPr>
          <c:marker>
            <c:symbol val="circle"/>
            <c:size val="6"/>
            <c:spPr>
              <a:solidFill>
                <a:schemeClr val="tx1"/>
              </a:solidFill>
              <a:ln w="9525">
                <a:solidFill>
                  <a:schemeClr val="tx1"/>
                </a:solidFill>
              </a:ln>
              <a:effectLst/>
            </c:spPr>
          </c:marker>
          <c:cat>
            <c:numRef>
              <c:f>Sheet1!$B$2:$DR$2</c:f>
              <c:numCache>
                <c:formatCode>mmm\-yy</c:formatCode>
                <c:ptCount val="121"/>
                <c:pt idx="0">
                  <c:v>41275</c:v>
                </c:pt>
                <c:pt idx="1">
                  <c:v>41306</c:v>
                </c:pt>
                <c:pt idx="2">
                  <c:v>41334</c:v>
                </c:pt>
                <c:pt idx="3">
                  <c:v>41365</c:v>
                </c:pt>
                <c:pt idx="4">
                  <c:v>41395</c:v>
                </c:pt>
                <c:pt idx="5">
                  <c:v>41426</c:v>
                </c:pt>
                <c:pt idx="6">
                  <c:v>41456</c:v>
                </c:pt>
                <c:pt idx="7">
                  <c:v>41487</c:v>
                </c:pt>
                <c:pt idx="8">
                  <c:v>41518</c:v>
                </c:pt>
                <c:pt idx="9">
                  <c:v>41548</c:v>
                </c:pt>
                <c:pt idx="10">
                  <c:v>41579</c:v>
                </c:pt>
                <c:pt idx="11">
                  <c:v>41609</c:v>
                </c:pt>
                <c:pt idx="12">
                  <c:v>41640</c:v>
                </c:pt>
                <c:pt idx="13">
                  <c:v>41671</c:v>
                </c:pt>
                <c:pt idx="14">
                  <c:v>41699</c:v>
                </c:pt>
                <c:pt idx="15">
                  <c:v>41730</c:v>
                </c:pt>
                <c:pt idx="16">
                  <c:v>41760</c:v>
                </c:pt>
                <c:pt idx="17">
                  <c:v>41791</c:v>
                </c:pt>
                <c:pt idx="18">
                  <c:v>41821</c:v>
                </c:pt>
                <c:pt idx="19">
                  <c:v>41852</c:v>
                </c:pt>
                <c:pt idx="20">
                  <c:v>41883</c:v>
                </c:pt>
                <c:pt idx="21">
                  <c:v>41913</c:v>
                </c:pt>
                <c:pt idx="22">
                  <c:v>41944</c:v>
                </c:pt>
                <c:pt idx="23">
                  <c:v>41974</c:v>
                </c:pt>
                <c:pt idx="24">
                  <c:v>42005</c:v>
                </c:pt>
                <c:pt idx="25">
                  <c:v>42036</c:v>
                </c:pt>
                <c:pt idx="26">
                  <c:v>42064</c:v>
                </c:pt>
                <c:pt idx="27">
                  <c:v>42095</c:v>
                </c:pt>
                <c:pt idx="28">
                  <c:v>42125</c:v>
                </c:pt>
                <c:pt idx="29">
                  <c:v>42156</c:v>
                </c:pt>
                <c:pt idx="30">
                  <c:v>42186</c:v>
                </c:pt>
                <c:pt idx="31">
                  <c:v>42217</c:v>
                </c:pt>
                <c:pt idx="32">
                  <c:v>42248</c:v>
                </c:pt>
                <c:pt idx="33">
                  <c:v>42278</c:v>
                </c:pt>
                <c:pt idx="34">
                  <c:v>42309</c:v>
                </c:pt>
                <c:pt idx="35">
                  <c:v>42339</c:v>
                </c:pt>
                <c:pt idx="36">
                  <c:v>42370</c:v>
                </c:pt>
                <c:pt idx="37">
                  <c:v>42401</c:v>
                </c:pt>
                <c:pt idx="38">
                  <c:v>42430</c:v>
                </c:pt>
                <c:pt idx="39">
                  <c:v>42461</c:v>
                </c:pt>
                <c:pt idx="40">
                  <c:v>42491</c:v>
                </c:pt>
                <c:pt idx="41">
                  <c:v>42522</c:v>
                </c:pt>
                <c:pt idx="42">
                  <c:v>42552</c:v>
                </c:pt>
                <c:pt idx="43">
                  <c:v>42583</c:v>
                </c:pt>
                <c:pt idx="44">
                  <c:v>42614</c:v>
                </c:pt>
                <c:pt idx="45">
                  <c:v>42644</c:v>
                </c:pt>
                <c:pt idx="46">
                  <c:v>42675</c:v>
                </c:pt>
                <c:pt idx="47">
                  <c:v>42705</c:v>
                </c:pt>
                <c:pt idx="48">
                  <c:v>42736</c:v>
                </c:pt>
                <c:pt idx="49">
                  <c:v>42767</c:v>
                </c:pt>
                <c:pt idx="50">
                  <c:v>42795</c:v>
                </c:pt>
                <c:pt idx="51">
                  <c:v>42826</c:v>
                </c:pt>
                <c:pt idx="52">
                  <c:v>42856</c:v>
                </c:pt>
                <c:pt idx="53">
                  <c:v>42887</c:v>
                </c:pt>
                <c:pt idx="54">
                  <c:v>42917</c:v>
                </c:pt>
                <c:pt idx="55">
                  <c:v>42948</c:v>
                </c:pt>
                <c:pt idx="56">
                  <c:v>42979</c:v>
                </c:pt>
                <c:pt idx="57">
                  <c:v>43009</c:v>
                </c:pt>
                <c:pt idx="58">
                  <c:v>43040</c:v>
                </c:pt>
                <c:pt idx="59">
                  <c:v>43070</c:v>
                </c:pt>
                <c:pt idx="60">
                  <c:v>43101</c:v>
                </c:pt>
                <c:pt idx="61">
                  <c:v>43132</c:v>
                </c:pt>
                <c:pt idx="62">
                  <c:v>43160</c:v>
                </c:pt>
                <c:pt idx="63">
                  <c:v>43191</c:v>
                </c:pt>
                <c:pt idx="64">
                  <c:v>43221</c:v>
                </c:pt>
                <c:pt idx="65">
                  <c:v>43252</c:v>
                </c:pt>
                <c:pt idx="66">
                  <c:v>43282</c:v>
                </c:pt>
                <c:pt idx="67">
                  <c:v>43313</c:v>
                </c:pt>
                <c:pt idx="68">
                  <c:v>43344</c:v>
                </c:pt>
                <c:pt idx="69">
                  <c:v>43374</c:v>
                </c:pt>
                <c:pt idx="70">
                  <c:v>43405</c:v>
                </c:pt>
                <c:pt idx="71">
                  <c:v>43435</c:v>
                </c:pt>
                <c:pt idx="72">
                  <c:v>43466</c:v>
                </c:pt>
                <c:pt idx="73">
                  <c:v>43497</c:v>
                </c:pt>
                <c:pt idx="74">
                  <c:v>43525</c:v>
                </c:pt>
                <c:pt idx="75">
                  <c:v>43556</c:v>
                </c:pt>
                <c:pt idx="76">
                  <c:v>43586</c:v>
                </c:pt>
                <c:pt idx="77">
                  <c:v>43617</c:v>
                </c:pt>
                <c:pt idx="78">
                  <c:v>43647</c:v>
                </c:pt>
                <c:pt idx="79">
                  <c:v>43678</c:v>
                </c:pt>
                <c:pt idx="80">
                  <c:v>43709</c:v>
                </c:pt>
                <c:pt idx="81">
                  <c:v>43739</c:v>
                </c:pt>
                <c:pt idx="82">
                  <c:v>43770</c:v>
                </c:pt>
                <c:pt idx="83">
                  <c:v>43800</c:v>
                </c:pt>
                <c:pt idx="84">
                  <c:v>43831</c:v>
                </c:pt>
                <c:pt idx="85">
                  <c:v>43862</c:v>
                </c:pt>
                <c:pt idx="86">
                  <c:v>43891</c:v>
                </c:pt>
                <c:pt idx="87">
                  <c:v>43922</c:v>
                </c:pt>
                <c:pt idx="88">
                  <c:v>43952</c:v>
                </c:pt>
                <c:pt idx="89">
                  <c:v>43983</c:v>
                </c:pt>
                <c:pt idx="90">
                  <c:v>44013</c:v>
                </c:pt>
                <c:pt idx="91">
                  <c:v>44044</c:v>
                </c:pt>
                <c:pt idx="92">
                  <c:v>44075</c:v>
                </c:pt>
                <c:pt idx="93">
                  <c:v>44105</c:v>
                </c:pt>
                <c:pt idx="94">
                  <c:v>44136</c:v>
                </c:pt>
                <c:pt idx="95">
                  <c:v>44166</c:v>
                </c:pt>
                <c:pt idx="96">
                  <c:v>44197</c:v>
                </c:pt>
                <c:pt idx="97">
                  <c:v>44228</c:v>
                </c:pt>
                <c:pt idx="98">
                  <c:v>44256</c:v>
                </c:pt>
                <c:pt idx="99">
                  <c:v>44287</c:v>
                </c:pt>
                <c:pt idx="100">
                  <c:v>44317</c:v>
                </c:pt>
                <c:pt idx="101">
                  <c:v>44348</c:v>
                </c:pt>
                <c:pt idx="102">
                  <c:v>44378</c:v>
                </c:pt>
                <c:pt idx="103">
                  <c:v>44409</c:v>
                </c:pt>
                <c:pt idx="104">
                  <c:v>44440</c:v>
                </c:pt>
                <c:pt idx="105">
                  <c:v>44470</c:v>
                </c:pt>
                <c:pt idx="106">
                  <c:v>44501</c:v>
                </c:pt>
                <c:pt idx="107">
                  <c:v>44531</c:v>
                </c:pt>
                <c:pt idx="108">
                  <c:v>44562</c:v>
                </c:pt>
                <c:pt idx="109">
                  <c:v>44593</c:v>
                </c:pt>
                <c:pt idx="110">
                  <c:v>44621</c:v>
                </c:pt>
                <c:pt idx="111">
                  <c:v>44652</c:v>
                </c:pt>
                <c:pt idx="112">
                  <c:v>44682</c:v>
                </c:pt>
                <c:pt idx="113">
                  <c:v>44713</c:v>
                </c:pt>
                <c:pt idx="114">
                  <c:v>44743</c:v>
                </c:pt>
                <c:pt idx="115">
                  <c:v>44774</c:v>
                </c:pt>
                <c:pt idx="116">
                  <c:v>44805</c:v>
                </c:pt>
                <c:pt idx="117">
                  <c:v>44835</c:v>
                </c:pt>
                <c:pt idx="118">
                  <c:v>44866</c:v>
                </c:pt>
                <c:pt idx="119">
                  <c:v>44896</c:v>
                </c:pt>
                <c:pt idx="120">
                  <c:v>44927</c:v>
                </c:pt>
              </c:numCache>
              <c:extLst/>
            </c:numRef>
          </c:cat>
          <c:val>
            <c:numRef>
              <c:f>Sheet1!$B$3:$DR$3</c:f>
              <c:numCache>
                <c:formatCode>General</c:formatCode>
                <c:ptCount val="121"/>
                <c:pt idx="0">
                  <c:v>6414.6</c:v>
                </c:pt>
                <c:pt idx="1">
                  <c:v>6422.4</c:v>
                </c:pt>
                <c:pt idx="2">
                  <c:v>6433.2</c:v>
                </c:pt>
                <c:pt idx="3">
                  <c:v>6448.6</c:v>
                </c:pt>
                <c:pt idx="4">
                  <c:v>6458.1</c:v>
                </c:pt>
                <c:pt idx="5">
                  <c:v>6468.6</c:v>
                </c:pt>
                <c:pt idx="6">
                  <c:v>6473.5</c:v>
                </c:pt>
                <c:pt idx="7">
                  <c:v>6498.9</c:v>
                </c:pt>
                <c:pt idx="8">
                  <c:v>6505.7</c:v>
                </c:pt>
                <c:pt idx="9">
                  <c:v>6513.5</c:v>
                </c:pt>
                <c:pt idx="10">
                  <c:v>6528.9</c:v>
                </c:pt>
                <c:pt idx="11">
                  <c:v>6537.9</c:v>
                </c:pt>
                <c:pt idx="12">
                  <c:v>6546.2</c:v>
                </c:pt>
                <c:pt idx="13">
                  <c:v>6557.6</c:v>
                </c:pt>
                <c:pt idx="14">
                  <c:v>6574.6</c:v>
                </c:pt>
                <c:pt idx="15">
                  <c:v>6581.1</c:v>
                </c:pt>
                <c:pt idx="16">
                  <c:v>6599.6</c:v>
                </c:pt>
                <c:pt idx="17">
                  <c:v>6612.6</c:v>
                </c:pt>
                <c:pt idx="18">
                  <c:v>6635.8</c:v>
                </c:pt>
                <c:pt idx="19">
                  <c:v>6653.7</c:v>
                </c:pt>
                <c:pt idx="20">
                  <c:v>6669.8</c:v>
                </c:pt>
                <c:pt idx="21">
                  <c:v>6688.7</c:v>
                </c:pt>
                <c:pt idx="22">
                  <c:v>6715.5</c:v>
                </c:pt>
                <c:pt idx="23">
                  <c:v>6735.6</c:v>
                </c:pt>
                <c:pt idx="24">
                  <c:v>6754.4</c:v>
                </c:pt>
                <c:pt idx="25">
                  <c:v>6770.9</c:v>
                </c:pt>
                <c:pt idx="26">
                  <c:v>6785.3</c:v>
                </c:pt>
                <c:pt idx="27">
                  <c:v>6806.1</c:v>
                </c:pt>
                <c:pt idx="28">
                  <c:v>6832.4</c:v>
                </c:pt>
                <c:pt idx="29">
                  <c:v>6857.4</c:v>
                </c:pt>
                <c:pt idx="30">
                  <c:v>6867.4</c:v>
                </c:pt>
                <c:pt idx="31">
                  <c:v>6884.6</c:v>
                </c:pt>
                <c:pt idx="32">
                  <c:v>6893.3</c:v>
                </c:pt>
                <c:pt idx="33">
                  <c:v>6921.5</c:v>
                </c:pt>
                <c:pt idx="34">
                  <c:v>6930.3</c:v>
                </c:pt>
                <c:pt idx="35">
                  <c:v>6952.9</c:v>
                </c:pt>
                <c:pt idx="36">
                  <c:v>6967.7</c:v>
                </c:pt>
                <c:pt idx="37">
                  <c:v>6988.3</c:v>
                </c:pt>
                <c:pt idx="38">
                  <c:v>7008.8</c:v>
                </c:pt>
                <c:pt idx="39">
                  <c:v>7025.7</c:v>
                </c:pt>
                <c:pt idx="40">
                  <c:v>7052.2</c:v>
                </c:pt>
                <c:pt idx="41">
                  <c:v>7072.5</c:v>
                </c:pt>
                <c:pt idx="42">
                  <c:v>7090.5</c:v>
                </c:pt>
                <c:pt idx="43">
                  <c:v>7112.6</c:v>
                </c:pt>
                <c:pt idx="44">
                  <c:v>7132</c:v>
                </c:pt>
                <c:pt idx="45">
                  <c:v>7154.2</c:v>
                </c:pt>
                <c:pt idx="46">
                  <c:v>7166.6</c:v>
                </c:pt>
                <c:pt idx="47">
                  <c:v>7192.5</c:v>
                </c:pt>
                <c:pt idx="48">
                  <c:v>7200.8</c:v>
                </c:pt>
                <c:pt idx="49">
                  <c:v>7220.1</c:v>
                </c:pt>
                <c:pt idx="50">
                  <c:v>7226.8</c:v>
                </c:pt>
                <c:pt idx="51">
                  <c:v>7251.2</c:v>
                </c:pt>
                <c:pt idx="52">
                  <c:v>7261.4</c:v>
                </c:pt>
                <c:pt idx="53">
                  <c:v>7288.1</c:v>
                </c:pt>
                <c:pt idx="54">
                  <c:v>7320</c:v>
                </c:pt>
                <c:pt idx="55">
                  <c:v>7328.3</c:v>
                </c:pt>
                <c:pt idx="56">
                  <c:v>7350.7</c:v>
                </c:pt>
                <c:pt idx="57">
                  <c:v>7362.8</c:v>
                </c:pt>
                <c:pt idx="58">
                  <c:v>7377.8</c:v>
                </c:pt>
                <c:pt idx="59">
                  <c:v>7388.2</c:v>
                </c:pt>
                <c:pt idx="60">
                  <c:v>7402.9</c:v>
                </c:pt>
                <c:pt idx="61">
                  <c:v>7421.7</c:v>
                </c:pt>
                <c:pt idx="62">
                  <c:v>7434</c:v>
                </c:pt>
                <c:pt idx="63">
                  <c:v>7446</c:v>
                </c:pt>
                <c:pt idx="64">
                  <c:v>7465.6</c:v>
                </c:pt>
                <c:pt idx="65">
                  <c:v>7475.5</c:v>
                </c:pt>
                <c:pt idx="66">
                  <c:v>7481.2</c:v>
                </c:pt>
                <c:pt idx="67">
                  <c:v>7494.8</c:v>
                </c:pt>
                <c:pt idx="68">
                  <c:v>7502.7</c:v>
                </c:pt>
                <c:pt idx="69">
                  <c:v>7515.9</c:v>
                </c:pt>
                <c:pt idx="70">
                  <c:v>7530.2</c:v>
                </c:pt>
                <c:pt idx="71">
                  <c:v>7563.7</c:v>
                </c:pt>
                <c:pt idx="72">
                  <c:v>7592.3</c:v>
                </c:pt>
                <c:pt idx="73">
                  <c:v>7605.8</c:v>
                </c:pt>
                <c:pt idx="74">
                  <c:v>7633.4</c:v>
                </c:pt>
                <c:pt idx="75">
                  <c:v>7650.8</c:v>
                </c:pt>
                <c:pt idx="76">
                  <c:v>7669.4</c:v>
                </c:pt>
                <c:pt idx="77">
                  <c:v>7690.9</c:v>
                </c:pt>
                <c:pt idx="78">
                  <c:v>7714.7</c:v>
                </c:pt>
                <c:pt idx="79">
                  <c:v>7736.4</c:v>
                </c:pt>
                <c:pt idx="80">
                  <c:v>7761.5</c:v>
                </c:pt>
                <c:pt idx="81">
                  <c:v>7770.4</c:v>
                </c:pt>
                <c:pt idx="82">
                  <c:v>7802.1</c:v>
                </c:pt>
                <c:pt idx="83">
                  <c:v>7824.9</c:v>
                </c:pt>
                <c:pt idx="84">
                  <c:v>7848.5</c:v>
                </c:pt>
                <c:pt idx="85">
                  <c:v>7866.7</c:v>
                </c:pt>
                <c:pt idx="86">
                  <c:v>7786.8</c:v>
                </c:pt>
                <c:pt idx="87">
                  <c:v>6527.1</c:v>
                </c:pt>
                <c:pt idx="88">
                  <c:v>6931.2</c:v>
                </c:pt>
                <c:pt idx="89">
                  <c:v>7309.9</c:v>
                </c:pt>
                <c:pt idx="90">
                  <c:v>7445.4</c:v>
                </c:pt>
                <c:pt idx="91">
                  <c:v>7541.7</c:v>
                </c:pt>
                <c:pt idx="92">
                  <c:v>7608.9</c:v>
                </c:pt>
                <c:pt idx="93">
                  <c:v>7662.3</c:v>
                </c:pt>
                <c:pt idx="94">
                  <c:v>7701.2</c:v>
                </c:pt>
                <c:pt idx="95">
                  <c:v>7732</c:v>
                </c:pt>
                <c:pt idx="96">
                  <c:v>7722.8</c:v>
                </c:pt>
                <c:pt idx="97">
                  <c:v>7752.9</c:v>
                </c:pt>
                <c:pt idx="98">
                  <c:v>7791.6</c:v>
                </c:pt>
                <c:pt idx="99">
                  <c:v>7819.5</c:v>
                </c:pt>
                <c:pt idx="100">
                  <c:v>7840</c:v>
                </c:pt>
                <c:pt idx="101">
                  <c:v>7845</c:v>
                </c:pt>
                <c:pt idx="102">
                  <c:v>7870.1</c:v>
                </c:pt>
                <c:pt idx="103">
                  <c:v>7881.2</c:v>
                </c:pt>
                <c:pt idx="104">
                  <c:v>7908</c:v>
                </c:pt>
                <c:pt idx="105">
                  <c:v>7933.4</c:v>
                </c:pt>
                <c:pt idx="106">
                  <c:v>7954.6</c:v>
                </c:pt>
                <c:pt idx="107">
                  <c:v>7965.5</c:v>
                </c:pt>
                <c:pt idx="108">
                  <c:v>7976.4</c:v>
                </c:pt>
                <c:pt idx="109">
                  <c:v>8020.8</c:v>
                </c:pt>
                <c:pt idx="110">
                  <c:v>8035.8</c:v>
                </c:pt>
                <c:pt idx="111">
                  <c:v>8056.2</c:v>
                </c:pt>
                <c:pt idx="112">
                  <c:v>8064.7</c:v>
                </c:pt>
                <c:pt idx="113">
                  <c:v>8093.5</c:v>
                </c:pt>
                <c:pt idx="114">
                  <c:v>8139.4</c:v>
                </c:pt>
                <c:pt idx="115">
                  <c:v>8164.5</c:v>
                </c:pt>
                <c:pt idx="116">
                  <c:v>8180</c:v>
                </c:pt>
                <c:pt idx="117">
                  <c:v>8217</c:v>
                </c:pt>
                <c:pt idx="118">
                  <c:v>8250.2999999999993</c:v>
                </c:pt>
                <c:pt idx="119">
                  <c:v>8272.7999999999993</c:v>
                </c:pt>
                <c:pt idx="120">
                  <c:v>8298.5</c:v>
                </c:pt>
              </c:numCache>
              <c:extLst/>
            </c:numRef>
          </c:val>
          <c:smooth val="0"/>
          <c:extLst>
            <c:ext xmlns:c16="http://schemas.microsoft.com/office/drawing/2014/chart" uri="{C3380CC4-5D6E-409C-BE32-E72D297353CC}">
              <c16:uniqueId val="{00000000-1642-4C03-8960-E2E519495E91}"/>
            </c:ext>
          </c:extLst>
        </c:ser>
        <c:ser>
          <c:idx val="1"/>
          <c:order val="1"/>
          <c:tx>
            <c:strRef>
              <c:f>Sheet1!$A$4</c:f>
              <c:strCache>
                <c:ptCount val="1"/>
                <c:pt idx="0">
                  <c:v>Hospital</c:v>
                </c:pt>
              </c:strCache>
            </c:strRef>
          </c:tx>
          <c:spPr>
            <a:ln w="28575" cap="rnd">
              <a:solidFill>
                <a:srgbClr val="005EB8"/>
              </a:solidFill>
              <a:round/>
            </a:ln>
            <a:effectLst/>
          </c:spPr>
          <c:marker>
            <c:symbol val="square"/>
            <c:size val="6"/>
            <c:spPr>
              <a:solidFill>
                <a:srgbClr val="005EB8"/>
              </a:solidFill>
              <a:ln w="9525">
                <a:solidFill>
                  <a:srgbClr val="005EB8"/>
                </a:solidFill>
              </a:ln>
              <a:effectLst/>
            </c:spPr>
          </c:marker>
          <c:cat>
            <c:numRef>
              <c:f>Sheet1!$B$2:$DR$2</c:f>
              <c:numCache>
                <c:formatCode>mmm\-yy</c:formatCode>
                <c:ptCount val="121"/>
                <c:pt idx="0">
                  <c:v>41275</c:v>
                </c:pt>
                <c:pt idx="1">
                  <c:v>41306</c:v>
                </c:pt>
                <c:pt idx="2">
                  <c:v>41334</c:v>
                </c:pt>
                <c:pt idx="3">
                  <c:v>41365</c:v>
                </c:pt>
                <c:pt idx="4">
                  <c:v>41395</c:v>
                </c:pt>
                <c:pt idx="5">
                  <c:v>41426</c:v>
                </c:pt>
                <c:pt idx="6">
                  <c:v>41456</c:v>
                </c:pt>
                <c:pt idx="7">
                  <c:v>41487</c:v>
                </c:pt>
                <c:pt idx="8">
                  <c:v>41518</c:v>
                </c:pt>
                <c:pt idx="9">
                  <c:v>41548</c:v>
                </c:pt>
                <c:pt idx="10">
                  <c:v>41579</c:v>
                </c:pt>
                <c:pt idx="11">
                  <c:v>41609</c:v>
                </c:pt>
                <c:pt idx="12">
                  <c:v>41640</c:v>
                </c:pt>
                <c:pt idx="13">
                  <c:v>41671</c:v>
                </c:pt>
                <c:pt idx="14">
                  <c:v>41699</c:v>
                </c:pt>
                <c:pt idx="15">
                  <c:v>41730</c:v>
                </c:pt>
                <c:pt idx="16">
                  <c:v>41760</c:v>
                </c:pt>
                <c:pt idx="17">
                  <c:v>41791</c:v>
                </c:pt>
                <c:pt idx="18">
                  <c:v>41821</c:v>
                </c:pt>
                <c:pt idx="19">
                  <c:v>41852</c:v>
                </c:pt>
                <c:pt idx="20">
                  <c:v>41883</c:v>
                </c:pt>
                <c:pt idx="21">
                  <c:v>41913</c:v>
                </c:pt>
                <c:pt idx="22">
                  <c:v>41944</c:v>
                </c:pt>
                <c:pt idx="23">
                  <c:v>41974</c:v>
                </c:pt>
                <c:pt idx="24">
                  <c:v>42005</c:v>
                </c:pt>
                <c:pt idx="25">
                  <c:v>42036</c:v>
                </c:pt>
                <c:pt idx="26">
                  <c:v>42064</c:v>
                </c:pt>
                <c:pt idx="27">
                  <c:v>42095</c:v>
                </c:pt>
                <c:pt idx="28">
                  <c:v>42125</c:v>
                </c:pt>
                <c:pt idx="29">
                  <c:v>42156</c:v>
                </c:pt>
                <c:pt idx="30">
                  <c:v>42186</c:v>
                </c:pt>
                <c:pt idx="31">
                  <c:v>42217</c:v>
                </c:pt>
                <c:pt idx="32">
                  <c:v>42248</c:v>
                </c:pt>
                <c:pt idx="33">
                  <c:v>42278</c:v>
                </c:pt>
                <c:pt idx="34">
                  <c:v>42309</c:v>
                </c:pt>
                <c:pt idx="35">
                  <c:v>42339</c:v>
                </c:pt>
                <c:pt idx="36">
                  <c:v>42370</c:v>
                </c:pt>
                <c:pt idx="37">
                  <c:v>42401</c:v>
                </c:pt>
                <c:pt idx="38">
                  <c:v>42430</c:v>
                </c:pt>
                <c:pt idx="39">
                  <c:v>42461</c:v>
                </c:pt>
                <c:pt idx="40">
                  <c:v>42491</c:v>
                </c:pt>
                <c:pt idx="41">
                  <c:v>42522</c:v>
                </c:pt>
                <c:pt idx="42">
                  <c:v>42552</c:v>
                </c:pt>
                <c:pt idx="43">
                  <c:v>42583</c:v>
                </c:pt>
                <c:pt idx="44">
                  <c:v>42614</c:v>
                </c:pt>
                <c:pt idx="45">
                  <c:v>42644</c:v>
                </c:pt>
                <c:pt idx="46">
                  <c:v>42675</c:v>
                </c:pt>
                <c:pt idx="47">
                  <c:v>42705</c:v>
                </c:pt>
                <c:pt idx="48">
                  <c:v>42736</c:v>
                </c:pt>
                <c:pt idx="49">
                  <c:v>42767</c:v>
                </c:pt>
                <c:pt idx="50">
                  <c:v>42795</c:v>
                </c:pt>
                <c:pt idx="51">
                  <c:v>42826</c:v>
                </c:pt>
                <c:pt idx="52">
                  <c:v>42856</c:v>
                </c:pt>
                <c:pt idx="53">
                  <c:v>42887</c:v>
                </c:pt>
                <c:pt idx="54">
                  <c:v>42917</c:v>
                </c:pt>
                <c:pt idx="55">
                  <c:v>42948</c:v>
                </c:pt>
                <c:pt idx="56">
                  <c:v>42979</c:v>
                </c:pt>
                <c:pt idx="57">
                  <c:v>43009</c:v>
                </c:pt>
                <c:pt idx="58">
                  <c:v>43040</c:v>
                </c:pt>
                <c:pt idx="59">
                  <c:v>43070</c:v>
                </c:pt>
                <c:pt idx="60">
                  <c:v>43101</c:v>
                </c:pt>
                <c:pt idx="61">
                  <c:v>43132</c:v>
                </c:pt>
                <c:pt idx="62">
                  <c:v>43160</c:v>
                </c:pt>
                <c:pt idx="63">
                  <c:v>43191</c:v>
                </c:pt>
                <c:pt idx="64">
                  <c:v>43221</c:v>
                </c:pt>
                <c:pt idx="65">
                  <c:v>43252</c:v>
                </c:pt>
                <c:pt idx="66">
                  <c:v>43282</c:v>
                </c:pt>
                <c:pt idx="67">
                  <c:v>43313</c:v>
                </c:pt>
                <c:pt idx="68">
                  <c:v>43344</c:v>
                </c:pt>
                <c:pt idx="69">
                  <c:v>43374</c:v>
                </c:pt>
                <c:pt idx="70">
                  <c:v>43405</c:v>
                </c:pt>
                <c:pt idx="71">
                  <c:v>43435</c:v>
                </c:pt>
                <c:pt idx="72">
                  <c:v>43466</c:v>
                </c:pt>
                <c:pt idx="73">
                  <c:v>43497</c:v>
                </c:pt>
                <c:pt idx="74">
                  <c:v>43525</c:v>
                </c:pt>
                <c:pt idx="75">
                  <c:v>43556</c:v>
                </c:pt>
                <c:pt idx="76">
                  <c:v>43586</c:v>
                </c:pt>
                <c:pt idx="77">
                  <c:v>43617</c:v>
                </c:pt>
                <c:pt idx="78">
                  <c:v>43647</c:v>
                </c:pt>
                <c:pt idx="79">
                  <c:v>43678</c:v>
                </c:pt>
                <c:pt idx="80">
                  <c:v>43709</c:v>
                </c:pt>
                <c:pt idx="81">
                  <c:v>43739</c:v>
                </c:pt>
                <c:pt idx="82">
                  <c:v>43770</c:v>
                </c:pt>
                <c:pt idx="83">
                  <c:v>43800</c:v>
                </c:pt>
                <c:pt idx="84">
                  <c:v>43831</c:v>
                </c:pt>
                <c:pt idx="85">
                  <c:v>43862</c:v>
                </c:pt>
                <c:pt idx="86">
                  <c:v>43891</c:v>
                </c:pt>
                <c:pt idx="87">
                  <c:v>43922</c:v>
                </c:pt>
                <c:pt idx="88">
                  <c:v>43952</c:v>
                </c:pt>
                <c:pt idx="89">
                  <c:v>43983</c:v>
                </c:pt>
                <c:pt idx="90">
                  <c:v>44013</c:v>
                </c:pt>
                <c:pt idx="91">
                  <c:v>44044</c:v>
                </c:pt>
                <c:pt idx="92">
                  <c:v>44075</c:v>
                </c:pt>
                <c:pt idx="93">
                  <c:v>44105</c:v>
                </c:pt>
                <c:pt idx="94">
                  <c:v>44136</c:v>
                </c:pt>
                <c:pt idx="95">
                  <c:v>44166</c:v>
                </c:pt>
                <c:pt idx="96">
                  <c:v>44197</c:v>
                </c:pt>
                <c:pt idx="97">
                  <c:v>44228</c:v>
                </c:pt>
                <c:pt idx="98">
                  <c:v>44256</c:v>
                </c:pt>
                <c:pt idx="99">
                  <c:v>44287</c:v>
                </c:pt>
                <c:pt idx="100">
                  <c:v>44317</c:v>
                </c:pt>
                <c:pt idx="101">
                  <c:v>44348</c:v>
                </c:pt>
                <c:pt idx="102">
                  <c:v>44378</c:v>
                </c:pt>
                <c:pt idx="103">
                  <c:v>44409</c:v>
                </c:pt>
                <c:pt idx="104">
                  <c:v>44440</c:v>
                </c:pt>
                <c:pt idx="105">
                  <c:v>44470</c:v>
                </c:pt>
                <c:pt idx="106">
                  <c:v>44501</c:v>
                </c:pt>
                <c:pt idx="107">
                  <c:v>44531</c:v>
                </c:pt>
                <c:pt idx="108">
                  <c:v>44562</c:v>
                </c:pt>
                <c:pt idx="109">
                  <c:v>44593</c:v>
                </c:pt>
                <c:pt idx="110">
                  <c:v>44621</c:v>
                </c:pt>
                <c:pt idx="111">
                  <c:v>44652</c:v>
                </c:pt>
                <c:pt idx="112">
                  <c:v>44682</c:v>
                </c:pt>
                <c:pt idx="113">
                  <c:v>44713</c:v>
                </c:pt>
                <c:pt idx="114">
                  <c:v>44743</c:v>
                </c:pt>
                <c:pt idx="115">
                  <c:v>44774</c:v>
                </c:pt>
                <c:pt idx="116">
                  <c:v>44805</c:v>
                </c:pt>
                <c:pt idx="117">
                  <c:v>44835</c:v>
                </c:pt>
                <c:pt idx="118">
                  <c:v>44866</c:v>
                </c:pt>
                <c:pt idx="119">
                  <c:v>44896</c:v>
                </c:pt>
                <c:pt idx="120">
                  <c:v>44927</c:v>
                </c:pt>
              </c:numCache>
              <c:extLst/>
            </c:numRef>
          </c:cat>
          <c:val>
            <c:numRef>
              <c:f>Sheet1!$B$4:$DR$4</c:f>
              <c:numCache>
                <c:formatCode>General</c:formatCode>
                <c:ptCount val="121"/>
                <c:pt idx="0">
                  <c:v>4788.8999999999996</c:v>
                </c:pt>
                <c:pt idx="1">
                  <c:v>4792</c:v>
                </c:pt>
                <c:pt idx="2">
                  <c:v>4793.3999999999996</c:v>
                </c:pt>
                <c:pt idx="3">
                  <c:v>4800.6000000000004</c:v>
                </c:pt>
                <c:pt idx="4">
                  <c:v>4787.2</c:v>
                </c:pt>
                <c:pt idx="5">
                  <c:v>4786.5</c:v>
                </c:pt>
                <c:pt idx="6">
                  <c:v>4782.3999999999996</c:v>
                </c:pt>
                <c:pt idx="7">
                  <c:v>4783.1000000000004</c:v>
                </c:pt>
                <c:pt idx="8">
                  <c:v>4780.3999999999996</c:v>
                </c:pt>
                <c:pt idx="9">
                  <c:v>4779.3999999999996</c:v>
                </c:pt>
                <c:pt idx="10">
                  <c:v>4779.1000000000004</c:v>
                </c:pt>
                <c:pt idx="11">
                  <c:v>4774.2</c:v>
                </c:pt>
                <c:pt idx="12">
                  <c:v>4763.6000000000004</c:v>
                </c:pt>
                <c:pt idx="13">
                  <c:v>4765.1000000000004</c:v>
                </c:pt>
                <c:pt idx="14">
                  <c:v>4768.3</c:v>
                </c:pt>
                <c:pt idx="15">
                  <c:v>4770.6000000000004</c:v>
                </c:pt>
                <c:pt idx="16">
                  <c:v>4780.2</c:v>
                </c:pt>
                <c:pt idx="17">
                  <c:v>4782.3999999999996</c:v>
                </c:pt>
                <c:pt idx="18">
                  <c:v>4779.3</c:v>
                </c:pt>
                <c:pt idx="19">
                  <c:v>4791.7</c:v>
                </c:pt>
                <c:pt idx="20">
                  <c:v>4798.5</c:v>
                </c:pt>
                <c:pt idx="21">
                  <c:v>4803.3999999999996</c:v>
                </c:pt>
                <c:pt idx="22">
                  <c:v>4811.1000000000004</c:v>
                </c:pt>
                <c:pt idx="23">
                  <c:v>4820.7</c:v>
                </c:pt>
                <c:pt idx="24">
                  <c:v>4832.1000000000004</c:v>
                </c:pt>
                <c:pt idx="25">
                  <c:v>4845.8</c:v>
                </c:pt>
                <c:pt idx="26">
                  <c:v>4854.3999999999996</c:v>
                </c:pt>
                <c:pt idx="27">
                  <c:v>4865.8999999999996</c:v>
                </c:pt>
                <c:pt idx="28">
                  <c:v>4881.7</c:v>
                </c:pt>
                <c:pt idx="29">
                  <c:v>4877.8999999999996</c:v>
                </c:pt>
                <c:pt idx="30">
                  <c:v>4901.3</c:v>
                </c:pt>
                <c:pt idx="31">
                  <c:v>4914.3999999999996</c:v>
                </c:pt>
                <c:pt idx="32">
                  <c:v>4926.8999999999996</c:v>
                </c:pt>
                <c:pt idx="33">
                  <c:v>4939.7</c:v>
                </c:pt>
                <c:pt idx="34">
                  <c:v>4949.3999999999996</c:v>
                </c:pt>
                <c:pt idx="35">
                  <c:v>4955.6000000000004</c:v>
                </c:pt>
                <c:pt idx="36">
                  <c:v>4973.6000000000004</c:v>
                </c:pt>
                <c:pt idx="37">
                  <c:v>4981.7</c:v>
                </c:pt>
                <c:pt idx="38">
                  <c:v>4981</c:v>
                </c:pt>
                <c:pt idx="39">
                  <c:v>5001.3999999999996</c:v>
                </c:pt>
                <c:pt idx="40">
                  <c:v>5007.8999999999996</c:v>
                </c:pt>
                <c:pt idx="41">
                  <c:v>5013.3</c:v>
                </c:pt>
                <c:pt idx="42">
                  <c:v>5023.8999999999996</c:v>
                </c:pt>
                <c:pt idx="43">
                  <c:v>5030.1000000000004</c:v>
                </c:pt>
                <c:pt idx="44">
                  <c:v>5033.8</c:v>
                </c:pt>
                <c:pt idx="45">
                  <c:v>5039.3999999999996</c:v>
                </c:pt>
                <c:pt idx="46">
                  <c:v>5047.3</c:v>
                </c:pt>
                <c:pt idx="47">
                  <c:v>5048.7</c:v>
                </c:pt>
                <c:pt idx="48">
                  <c:v>5050.8</c:v>
                </c:pt>
                <c:pt idx="49">
                  <c:v>5054.2</c:v>
                </c:pt>
                <c:pt idx="50">
                  <c:v>5060.3999999999996</c:v>
                </c:pt>
                <c:pt idx="51">
                  <c:v>5059.8</c:v>
                </c:pt>
                <c:pt idx="52">
                  <c:v>5064.8999999999996</c:v>
                </c:pt>
                <c:pt idx="53">
                  <c:v>5071.6000000000004</c:v>
                </c:pt>
                <c:pt idx="54">
                  <c:v>5076.2</c:v>
                </c:pt>
                <c:pt idx="55">
                  <c:v>5078.7</c:v>
                </c:pt>
                <c:pt idx="56">
                  <c:v>5081.1000000000004</c:v>
                </c:pt>
                <c:pt idx="57">
                  <c:v>5086.8999999999996</c:v>
                </c:pt>
                <c:pt idx="58">
                  <c:v>5082.8</c:v>
                </c:pt>
                <c:pt idx="59">
                  <c:v>5096.6000000000004</c:v>
                </c:pt>
                <c:pt idx="60">
                  <c:v>5099.6000000000004</c:v>
                </c:pt>
                <c:pt idx="61">
                  <c:v>5108.3</c:v>
                </c:pt>
                <c:pt idx="62">
                  <c:v>5113.7</c:v>
                </c:pt>
                <c:pt idx="63">
                  <c:v>5118.6000000000004</c:v>
                </c:pt>
                <c:pt idx="64">
                  <c:v>5122</c:v>
                </c:pt>
                <c:pt idx="65">
                  <c:v>5128.3999999999996</c:v>
                </c:pt>
                <c:pt idx="66">
                  <c:v>5131.1000000000004</c:v>
                </c:pt>
                <c:pt idx="67">
                  <c:v>5137.7</c:v>
                </c:pt>
                <c:pt idx="68">
                  <c:v>5142</c:v>
                </c:pt>
                <c:pt idx="69">
                  <c:v>5150.3999999999996</c:v>
                </c:pt>
                <c:pt idx="70">
                  <c:v>5153.8999999999996</c:v>
                </c:pt>
                <c:pt idx="71">
                  <c:v>5159.1000000000004</c:v>
                </c:pt>
                <c:pt idx="72">
                  <c:v>5164.6000000000004</c:v>
                </c:pt>
                <c:pt idx="73">
                  <c:v>5164.2</c:v>
                </c:pt>
                <c:pt idx="74">
                  <c:v>5170.6000000000004</c:v>
                </c:pt>
                <c:pt idx="75">
                  <c:v>5174.8999999999996</c:v>
                </c:pt>
                <c:pt idx="76">
                  <c:v>5180.1000000000004</c:v>
                </c:pt>
                <c:pt idx="77">
                  <c:v>5194.5</c:v>
                </c:pt>
                <c:pt idx="78">
                  <c:v>5185.6000000000004</c:v>
                </c:pt>
                <c:pt idx="79">
                  <c:v>5198.8</c:v>
                </c:pt>
                <c:pt idx="80">
                  <c:v>5207</c:v>
                </c:pt>
                <c:pt idx="81">
                  <c:v>5209.2</c:v>
                </c:pt>
                <c:pt idx="82">
                  <c:v>5217.3999999999996</c:v>
                </c:pt>
                <c:pt idx="83">
                  <c:v>5222</c:v>
                </c:pt>
                <c:pt idx="84">
                  <c:v>5230</c:v>
                </c:pt>
                <c:pt idx="85">
                  <c:v>5235.8</c:v>
                </c:pt>
                <c:pt idx="86">
                  <c:v>5237.1000000000004</c:v>
                </c:pt>
                <c:pt idx="87">
                  <c:v>5107</c:v>
                </c:pt>
                <c:pt idx="88">
                  <c:v>5070</c:v>
                </c:pt>
                <c:pt idx="89">
                  <c:v>5080.3999999999996</c:v>
                </c:pt>
                <c:pt idx="90">
                  <c:v>5093.6000000000004</c:v>
                </c:pt>
                <c:pt idx="91">
                  <c:v>5101.8999999999996</c:v>
                </c:pt>
                <c:pt idx="92">
                  <c:v>5101</c:v>
                </c:pt>
                <c:pt idx="93">
                  <c:v>5113.7</c:v>
                </c:pt>
                <c:pt idx="94">
                  <c:v>5118.8999999999996</c:v>
                </c:pt>
                <c:pt idx="95">
                  <c:v>5158.3999999999996</c:v>
                </c:pt>
                <c:pt idx="96">
                  <c:v>5123.3999999999996</c:v>
                </c:pt>
                <c:pt idx="97">
                  <c:v>5121.3999999999996</c:v>
                </c:pt>
                <c:pt idx="98">
                  <c:v>5133</c:v>
                </c:pt>
                <c:pt idx="99">
                  <c:v>5125.5</c:v>
                </c:pt>
                <c:pt idx="100">
                  <c:v>5122.8</c:v>
                </c:pt>
                <c:pt idx="101">
                  <c:v>5119.7</c:v>
                </c:pt>
                <c:pt idx="102">
                  <c:v>5116.2</c:v>
                </c:pt>
                <c:pt idx="103">
                  <c:v>5117.2</c:v>
                </c:pt>
                <c:pt idx="104">
                  <c:v>5103.2</c:v>
                </c:pt>
                <c:pt idx="105">
                  <c:v>5104.3</c:v>
                </c:pt>
                <c:pt idx="106">
                  <c:v>5103.7</c:v>
                </c:pt>
                <c:pt idx="107">
                  <c:v>5101.8999999999996</c:v>
                </c:pt>
                <c:pt idx="108">
                  <c:v>5099.7</c:v>
                </c:pt>
                <c:pt idx="109">
                  <c:v>5105.7</c:v>
                </c:pt>
                <c:pt idx="110">
                  <c:v>5108.8999999999996</c:v>
                </c:pt>
                <c:pt idx="111">
                  <c:v>5120.1000000000004</c:v>
                </c:pt>
                <c:pt idx="112">
                  <c:v>5132.3</c:v>
                </c:pt>
                <c:pt idx="113">
                  <c:v>5151</c:v>
                </c:pt>
                <c:pt idx="114">
                  <c:v>5165.6000000000004</c:v>
                </c:pt>
                <c:pt idx="115">
                  <c:v>5183.2</c:v>
                </c:pt>
                <c:pt idx="116">
                  <c:v>5208.7</c:v>
                </c:pt>
                <c:pt idx="117">
                  <c:v>5219.6000000000004</c:v>
                </c:pt>
                <c:pt idx="118">
                  <c:v>5229.3</c:v>
                </c:pt>
                <c:pt idx="119">
                  <c:v>5245.3</c:v>
                </c:pt>
                <c:pt idx="120">
                  <c:v>5254.6</c:v>
                </c:pt>
              </c:numCache>
              <c:extLst/>
            </c:numRef>
          </c:val>
          <c:smooth val="0"/>
          <c:extLst>
            <c:ext xmlns:c16="http://schemas.microsoft.com/office/drawing/2014/chart" uri="{C3380CC4-5D6E-409C-BE32-E72D297353CC}">
              <c16:uniqueId val="{00000001-1642-4C03-8960-E2E519495E91}"/>
            </c:ext>
          </c:extLst>
        </c:ser>
        <c:ser>
          <c:idx val="2"/>
          <c:order val="2"/>
          <c:tx>
            <c:strRef>
              <c:f>Sheet1!$A$5</c:f>
              <c:strCache>
                <c:ptCount val="1"/>
                <c:pt idx="0">
                  <c:v>Nursing Home/Residential Care</c:v>
                </c:pt>
              </c:strCache>
            </c:strRef>
          </c:tx>
          <c:spPr>
            <a:ln w="28575" cap="rnd">
              <a:solidFill>
                <a:srgbClr val="671E75"/>
              </a:solidFill>
              <a:round/>
            </a:ln>
            <a:effectLst/>
          </c:spPr>
          <c:marker>
            <c:symbol val="triangle"/>
            <c:size val="6"/>
            <c:spPr>
              <a:solidFill>
                <a:srgbClr val="671E75"/>
              </a:solidFill>
              <a:ln w="9525">
                <a:solidFill>
                  <a:srgbClr val="671E75"/>
                </a:solidFill>
              </a:ln>
              <a:effectLst/>
            </c:spPr>
          </c:marker>
          <c:cat>
            <c:numRef>
              <c:f>Sheet1!$B$2:$DR$2</c:f>
              <c:numCache>
                <c:formatCode>mmm\-yy</c:formatCode>
                <c:ptCount val="121"/>
                <c:pt idx="0">
                  <c:v>41275</c:v>
                </c:pt>
                <c:pt idx="1">
                  <c:v>41306</c:v>
                </c:pt>
                <c:pt idx="2">
                  <c:v>41334</c:v>
                </c:pt>
                <c:pt idx="3">
                  <c:v>41365</c:v>
                </c:pt>
                <c:pt idx="4">
                  <c:v>41395</c:v>
                </c:pt>
                <c:pt idx="5">
                  <c:v>41426</c:v>
                </c:pt>
                <c:pt idx="6">
                  <c:v>41456</c:v>
                </c:pt>
                <c:pt idx="7">
                  <c:v>41487</c:v>
                </c:pt>
                <c:pt idx="8">
                  <c:v>41518</c:v>
                </c:pt>
                <c:pt idx="9">
                  <c:v>41548</c:v>
                </c:pt>
                <c:pt idx="10">
                  <c:v>41579</c:v>
                </c:pt>
                <c:pt idx="11">
                  <c:v>41609</c:v>
                </c:pt>
                <c:pt idx="12">
                  <c:v>41640</c:v>
                </c:pt>
                <c:pt idx="13">
                  <c:v>41671</c:v>
                </c:pt>
                <c:pt idx="14">
                  <c:v>41699</c:v>
                </c:pt>
                <c:pt idx="15">
                  <c:v>41730</c:v>
                </c:pt>
                <c:pt idx="16">
                  <c:v>41760</c:v>
                </c:pt>
                <c:pt idx="17">
                  <c:v>41791</c:v>
                </c:pt>
                <c:pt idx="18">
                  <c:v>41821</c:v>
                </c:pt>
                <c:pt idx="19">
                  <c:v>41852</c:v>
                </c:pt>
                <c:pt idx="20">
                  <c:v>41883</c:v>
                </c:pt>
                <c:pt idx="21">
                  <c:v>41913</c:v>
                </c:pt>
                <c:pt idx="22">
                  <c:v>41944</c:v>
                </c:pt>
                <c:pt idx="23">
                  <c:v>41974</c:v>
                </c:pt>
                <c:pt idx="24">
                  <c:v>42005</c:v>
                </c:pt>
                <c:pt idx="25">
                  <c:v>42036</c:v>
                </c:pt>
                <c:pt idx="26">
                  <c:v>42064</c:v>
                </c:pt>
                <c:pt idx="27">
                  <c:v>42095</c:v>
                </c:pt>
                <c:pt idx="28">
                  <c:v>42125</c:v>
                </c:pt>
                <c:pt idx="29">
                  <c:v>42156</c:v>
                </c:pt>
                <c:pt idx="30">
                  <c:v>42186</c:v>
                </c:pt>
                <c:pt idx="31">
                  <c:v>42217</c:v>
                </c:pt>
                <c:pt idx="32">
                  <c:v>42248</c:v>
                </c:pt>
                <c:pt idx="33">
                  <c:v>42278</c:v>
                </c:pt>
                <c:pt idx="34">
                  <c:v>42309</c:v>
                </c:pt>
                <c:pt idx="35">
                  <c:v>42339</c:v>
                </c:pt>
                <c:pt idx="36">
                  <c:v>42370</c:v>
                </c:pt>
                <c:pt idx="37">
                  <c:v>42401</c:v>
                </c:pt>
                <c:pt idx="38">
                  <c:v>42430</c:v>
                </c:pt>
                <c:pt idx="39">
                  <c:v>42461</c:v>
                </c:pt>
                <c:pt idx="40">
                  <c:v>42491</c:v>
                </c:pt>
                <c:pt idx="41">
                  <c:v>42522</c:v>
                </c:pt>
                <c:pt idx="42">
                  <c:v>42552</c:v>
                </c:pt>
                <c:pt idx="43">
                  <c:v>42583</c:v>
                </c:pt>
                <c:pt idx="44">
                  <c:v>42614</c:v>
                </c:pt>
                <c:pt idx="45">
                  <c:v>42644</c:v>
                </c:pt>
                <c:pt idx="46">
                  <c:v>42675</c:v>
                </c:pt>
                <c:pt idx="47">
                  <c:v>42705</c:v>
                </c:pt>
                <c:pt idx="48">
                  <c:v>42736</c:v>
                </c:pt>
                <c:pt idx="49">
                  <c:v>42767</c:v>
                </c:pt>
                <c:pt idx="50">
                  <c:v>42795</c:v>
                </c:pt>
                <c:pt idx="51">
                  <c:v>42826</c:v>
                </c:pt>
                <c:pt idx="52">
                  <c:v>42856</c:v>
                </c:pt>
                <c:pt idx="53">
                  <c:v>42887</c:v>
                </c:pt>
                <c:pt idx="54">
                  <c:v>42917</c:v>
                </c:pt>
                <c:pt idx="55">
                  <c:v>42948</c:v>
                </c:pt>
                <c:pt idx="56">
                  <c:v>42979</c:v>
                </c:pt>
                <c:pt idx="57">
                  <c:v>43009</c:v>
                </c:pt>
                <c:pt idx="58">
                  <c:v>43040</c:v>
                </c:pt>
                <c:pt idx="59">
                  <c:v>43070</c:v>
                </c:pt>
                <c:pt idx="60">
                  <c:v>43101</c:v>
                </c:pt>
                <c:pt idx="61">
                  <c:v>43132</c:v>
                </c:pt>
                <c:pt idx="62">
                  <c:v>43160</c:v>
                </c:pt>
                <c:pt idx="63">
                  <c:v>43191</c:v>
                </c:pt>
                <c:pt idx="64">
                  <c:v>43221</c:v>
                </c:pt>
                <c:pt idx="65">
                  <c:v>43252</c:v>
                </c:pt>
                <c:pt idx="66">
                  <c:v>43282</c:v>
                </c:pt>
                <c:pt idx="67">
                  <c:v>43313</c:v>
                </c:pt>
                <c:pt idx="68">
                  <c:v>43344</c:v>
                </c:pt>
                <c:pt idx="69">
                  <c:v>43374</c:v>
                </c:pt>
                <c:pt idx="70">
                  <c:v>43405</c:v>
                </c:pt>
                <c:pt idx="71">
                  <c:v>43435</c:v>
                </c:pt>
                <c:pt idx="72">
                  <c:v>43466</c:v>
                </c:pt>
                <c:pt idx="73">
                  <c:v>43497</c:v>
                </c:pt>
                <c:pt idx="74">
                  <c:v>43525</c:v>
                </c:pt>
                <c:pt idx="75">
                  <c:v>43556</c:v>
                </c:pt>
                <c:pt idx="76">
                  <c:v>43586</c:v>
                </c:pt>
                <c:pt idx="77">
                  <c:v>43617</c:v>
                </c:pt>
                <c:pt idx="78">
                  <c:v>43647</c:v>
                </c:pt>
                <c:pt idx="79">
                  <c:v>43678</c:v>
                </c:pt>
                <c:pt idx="80">
                  <c:v>43709</c:v>
                </c:pt>
                <c:pt idx="81">
                  <c:v>43739</c:v>
                </c:pt>
                <c:pt idx="82">
                  <c:v>43770</c:v>
                </c:pt>
                <c:pt idx="83">
                  <c:v>43800</c:v>
                </c:pt>
                <c:pt idx="84">
                  <c:v>43831</c:v>
                </c:pt>
                <c:pt idx="85">
                  <c:v>43862</c:v>
                </c:pt>
                <c:pt idx="86">
                  <c:v>43891</c:v>
                </c:pt>
                <c:pt idx="87">
                  <c:v>43922</c:v>
                </c:pt>
                <c:pt idx="88">
                  <c:v>43952</c:v>
                </c:pt>
                <c:pt idx="89">
                  <c:v>43983</c:v>
                </c:pt>
                <c:pt idx="90">
                  <c:v>44013</c:v>
                </c:pt>
                <c:pt idx="91">
                  <c:v>44044</c:v>
                </c:pt>
                <c:pt idx="92">
                  <c:v>44075</c:v>
                </c:pt>
                <c:pt idx="93">
                  <c:v>44105</c:v>
                </c:pt>
                <c:pt idx="94">
                  <c:v>44136</c:v>
                </c:pt>
                <c:pt idx="95">
                  <c:v>44166</c:v>
                </c:pt>
                <c:pt idx="96">
                  <c:v>44197</c:v>
                </c:pt>
                <c:pt idx="97">
                  <c:v>44228</c:v>
                </c:pt>
                <c:pt idx="98">
                  <c:v>44256</c:v>
                </c:pt>
                <c:pt idx="99">
                  <c:v>44287</c:v>
                </c:pt>
                <c:pt idx="100">
                  <c:v>44317</c:v>
                </c:pt>
                <c:pt idx="101">
                  <c:v>44348</c:v>
                </c:pt>
                <c:pt idx="102">
                  <c:v>44378</c:v>
                </c:pt>
                <c:pt idx="103">
                  <c:v>44409</c:v>
                </c:pt>
                <c:pt idx="104">
                  <c:v>44440</c:v>
                </c:pt>
                <c:pt idx="105">
                  <c:v>44470</c:v>
                </c:pt>
                <c:pt idx="106">
                  <c:v>44501</c:v>
                </c:pt>
                <c:pt idx="107">
                  <c:v>44531</c:v>
                </c:pt>
                <c:pt idx="108">
                  <c:v>44562</c:v>
                </c:pt>
                <c:pt idx="109">
                  <c:v>44593</c:v>
                </c:pt>
                <c:pt idx="110">
                  <c:v>44621</c:v>
                </c:pt>
                <c:pt idx="111">
                  <c:v>44652</c:v>
                </c:pt>
                <c:pt idx="112">
                  <c:v>44682</c:v>
                </c:pt>
                <c:pt idx="113">
                  <c:v>44713</c:v>
                </c:pt>
                <c:pt idx="114">
                  <c:v>44743</c:v>
                </c:pt>
                <c:pt idx="115">
                  <c:v>44774</c:v>
                </c:pt>
                <c:pt idx="116">
                  <c:v>44805</c:v>
                </c:pt>
                <c:pt idx="117">
                  <c:v>44835</c:v>
                </c:pt>
                <c:pt idx="118">
                  <c:v>44866</c:v>
                </c:pt>
                <c:pt idx="119">
                  <c:v>44896</c:v>
                </c:pt>
                <c:pt idx="120">
                  <c:v>44927</c:v>
                </c:pt>
              </c:numCache>
              <c:extLst/>
            </c:numRef>
          </c:cat>
          <c:val>
            <c:numRef>
              <c:f>Sheet1!$B$5:$DR$5</c:f>
              <c:numCache>
                <c:formatCode>General</c:formatCode>
                <c:ptCount val="121"/>
                <c:pt idx="0">
                  <c:v>3210.4</c:v>
                </c:pt>
                <c:pt idx="1">
                  <c:v>3213.8</c:v>
                </c:pt>
                <c:pt idx="2">
                  <c:v>3220.2</c:v>
                </c:pt>
                <c:pt idx="3">
                  <c:v>3222.9</c:v>
                </c:pt>
                <c:pt idx="4">
                  <c:v>3226</c:v>
                </c:pt>
                <c:pt idx="5">
                  <c:v>3228.5</c:v>
                </c:pt>
                <c:pt idx="6">
                  <c:v>3228.3</c:v>
                </c:pt>
                <c:pt idx="7">
                  <c:v>3239.3</c:v>
                </c:pt>
                <c:pt idx="8">
                  <c:v>3232.2</c:v>
                </c:pt>
                <c:pt idx="9">
                  <c:v>3236.8</c:v>
                </c:pt>
                <c:pt idx="10">
                  <c:v>3239.9</c:v>
                </c:pt>
                <c:pt idx="11">
                  <c:v>3244.8</c:v>
                </c:pt>
                <c:pt idx="12">
                  <c:v>3245.7</c:v>
                </c:pt>
                <c:pt idx="13">
                  <c:v>3249.1</c:v>
                </c:pt>
                <c:pt idx="14">
                  <c:v>3251.7</c:v>
                </c:pt>
                <c:pt idx="15">
                  <c:v>3254.7</c:v>
                </c:pt>
                <c:pt idx="16">
                  <c:v>3257.7</c:v>
                </c:pt>
                <c:pt idx="17">
                  <c:v>3255.5</c:v>
                </c:pt>
                <c:pt idx="18">
                  <c:v>3255.5</c:v>
                </c:pt>
                <c:pt idx="19">
                  <c:v>3259.4</c:v>
                </c:pt>
                <c:pt idx="20">
                  <c:v>3261.2</c:v>
                </c:pt>
                <c:pt idx="21">
                  <c:v>3266.1</c:v>
                </c:pt>
                <c:pt idx="22">
                  <c:v>3268</c:v>
                </c:pt>
                <c:pt idx="23">
                  <c:v>3272.2</c:v>
                </c:pt>
                <c:pt idx="24">
                  <c:v>3282</c:v>
                </c:pt>
                <c:pt idx="25">
                  <c:v>3279.4</c:v>
                </c:pt>
                <c:pt idx="26">
                  <c:v>3277.6</c:v>
                </c:pt>
                <c:pt idx="27">
                  <c:v>3284.1</c:v>
                </c:pt>
                <c:pt idx="28">
                  <c:v>3284.6</c:v>
                </c:pt>
                <c:pt idx="29">
                  <c:v>3287.2</c:v>
                </c:pt>
                <c:pt idx="30">
                  <c:v>3293.2</c:v>
                </c:pt>
                <c:pt idx="31">
                  <c:v>3296.6</c:v>
                </c:pt>
                <c:pt idx="32">
                  <c:v>3302.1</c:v>
                </c:pt>
                <c:pt idx="33">
                  <c:v>3300.5</c:v>
                </c:pt>
                <c:pt idx="34">
                  <c:v>3305</c:v>
                </c:pt>
                <c:pt idx="35">
                  <c:v>3300.1</c:v>
                </c:pt>
                <c:pt idx="36">
                  <c:v>3302.9</c:v>
                </c:pt>
                <c:pt idx="37">
                  <c:v>3303.7</c:v>
                </c:pt>
                <c:pt idx="38">
                  <c:v>3308.9</c:v>
                </c:pt>
                <c:pt idx="39">
                  <c:v>3308.7</c:v>
                </c:pt>
                <c:pt idx="40">
                  <c:v>3312.8</c:v>
                </c:pt>
                <c:pt idx="41">
                  <c:v>3319.8</c:v>
                </c:pt>
                <c:pt idx="42">
                  <c:v>3328.4</c:v>
                </c:pt>
                <c:pt idx="43">
                  <c:v>3321.7</c:v>
                </c:pt>
                <c:pt idx="44">
                  <c:v>3326.4</c:v>
                </c:pt>
                <c:pt idx="45">
                  <c:v>3327</c:v>
                </c:pt>
                <c:pt idx="46">
                  <c:v>3328.6</c:v>
                </c:pt>
                <c:pt idx="47">
                  <c:v>3338.1</c:v>
                </c:pt>
                <c:pt idx="48">
                  <c:v>3338</c:v>
                </c:pt>
                <c:pt idx="49">
                  <c:v>3342.1</c:v>
                </c:pt>
                <c:pt idx="50">
                  <c:v>3342.3</c:v>
                </c:pt>
                <c:pt idx="51">
                  <c:v>3346.5</c:v>
                </c:pt>
                <c:pt idx="52">
                  <c:v>3349.1</c:v>
                </c:pt>
                <c:pt idx="53">
                  <c:v>3349.6</c:v>
                </c:pt>
                <c:pt idx="54">
                  <c:v>3351.1</c:v>
                </c:pt>
                <c:pt idx="55">
                  <c:v>3356.4</c:v>
                </c:pt>
                <c:pt idx="56">
                  <c:v>3346.4</c:v>
                </c:pt>
                <c:pt idx="57">
                  <c:v>3344.8</c:v>
                </c:pt>
                <c:pt idx="58">
                  <c:v>3351.6</c:v>
                </c:pt>
                <c:pt idx="59">
                  <c:v>3351.3</c:v>
                </c:pt>
                <c:pt idx="60">
                  <c:v>3356.7</c:v>
                </c:pt>
                <c:pt idx="61">
                  <c:v>3356.7</c:v>
                </c:pt>
                <c:pt idx="62">
                  <c:v>3353.3</c:v>
                </c:pt>
                <c:pt idx="63">
                  <c:v>3353.3</c:v>
                </c:pt>
                <c:pt idx="64">
                  <c:v>3357.4</c:v>
                </c:pt>
                <c:pt idx="65">
                  <c:v>3353.7</c:v>
                </c:pt>
                <c:pt idx="66">
                  <c:v>3351.1</c:v>
                </c:pt>
                <c:pt idx="67">
                  <c:v>3354</c:v>
                </c:pt>
                <c:pt idx="68">
                  <c:v>3356.1</c:v>
                </c:pt>
                <c:pt idx="69">
                  <c:v>3360.1</c:v>
                </c:pt>
                <c:pt idx="70">
                  <c:v>3357.2</c:v>
                </c:pt>
                <c:pt idx="71">
                  <c:v>3364.9</c:v>
                </c:pt>
                <c:pt idx="72">
                  <c:v>3361.9</c:v>
                </c:pt>
                <c:pt idx="73">
                  <c:v>3365.1</c:v>
                </c:pt>
                <c:pt idx="74">
                  <c:v>3373.7</c:v>
                </c:pt>
                <c:pt idx="75">
                  <c:v>3375.3</c:v>
                </c:pt>
                <c:pt idx="76">
                  <c:v>3373.9</c:v>
                </c:pt>
                <c:pt idx="77">
                  <c:v>3374.2</c:v>
                </c:pt>
                <c:pt idx="78">
                  <c:v>3378.9</c:v>
                </c:pt>
                <c:pt idx="79">
                  <c:v>3377.1</c:v>
                </c:pt>
                <c:pt idx="80">
                  <c:v>3378.5</c:v>
                </c:pt>
                <c:pt idx="81">
                  <c:v>3377.7</c:v>
                </c:pt>
                <c:pt idx="82">
                  <c:v>3379</c:v>
                </c:pt>
                <c:pt idx="83">
                  <c:v>3374.2</c:v>
                </c:pt>
                <c:pt idx="84">
                  <c:v>3376.8</c:v>
                </c:pt>
                <c:pt idx="85">
                  <c:v>3378.4</c:v>
                </c:pt>
                <c:pt idx="86">
                  <c:v>3372</c:v>
                </c:pt>
                <c:pt idx="87">
                  <c:v>3243</c:v>
                </c:pt>
                <c:pt idx="88">
                  <c:v>3198.4</c:v>
                </c:pt>
                <c:pt idx="89">
                  <c:v>3180</c:v>
                </c:pt>
                <c:pt idx="90">
                  <c:v>3160.5</c:v>
                </c:pt>
                <c:pt idx="91">
                  <c:v>3146.3</c:v>
                </c:pt>
                <c:pt idx="92">
                  <c:v>3142.9</c:v>
                </c:pt>
                <c:pt idx="93">
                  <c:v>3134</c:v>
                </c:pt>
                <c:pt idx="94">
                  <c:v>3124.5</c:v>
                </c:pt>
                <c:pt idx="95">
                  <c:v>3114.4</c:v>
                </c:pt>
                <c:pt idx="96">
                  <c:v>3086.1</c:v>
                </c:pt>
                <c:pt idx="97">
                  <c:v>3080.4</c:v>
                </c:pt>
                <c:pt idx="98">
                  <c:v>3075.7</c:v>
                </c:pt>
                <c:pt idx="99">
                  <c:v>3055.1</c:v>
                </c:pt>
                <c:pt idx="100">
                  <c:v>3042.2</c:v>
                </c:pt>
                <c:pt idx="101">
                  <c:v>3030.1</c:v>
                </c:pt>
                <c:pt idx="102">
                  <c:v>3019.6</c:v>
                </c:pt>
                <c:pt idx="103">
                  <c:v>3012.1</c:v>
                </c:pt>
                <c:pt idx="104">
                  <c:v>2971.1</c:v>
                </c:pt>
                <c:pt idx="105">
                  <c:v>2965.8</c:v>
                </c:pt>
                <c:pt idx="106">
                  <c:v>2966.2</c:v>
                </c:pt>
                <c:pt idx="107">
                  <c:v>2967.9</c:v>
                </c:pt>
                <c:pt idx="108">
                  <c:v>2961.2</c:v>
                </c:pt>
                <c:pt idx="109">
                  <c:v>2972</c:v>
                </c:pt>
                <c:pt idx="110">
                  <c:v>2973.6</c:v>
                </c:pt>
                <c:pt idx="111">
                  <c:v>2978.7</c:v>
                </c:pt>
                <c:pt idx="112">
                  <c:v>2990.9</c:v>
                </c:pt>
                <c:pt idx="113">
                  <c:v>3002</c:v>
                </c:pt>
                <c:pt idx="114">
                  <c:v>3015.2</c:v>
                </c:pt>
                <c:pt idx="115">
                  <c:v>3030.9</c:v>
                </c:pt>
                <c:pt idx="116">
                  <c:v>3040.6</c:v>
                </c:pt>
                <c:pt idx="117">
                  <c:v>3050.5</c:v>
                </c:pt>
                <c:pt idx="118">
                  <c:v>3063.7</c:v>
                </c:pt>
                <c:pt idx="119">
                  <c:v>3073.2</c:v>
                </c:pt>
                <c:pt idx="120">
                  <c:v>3092.2</c:v>
                </c:pt>
              </c:numCache>
              <c:extLst/>
            </c:numRef>
          </c:val>
          <c:smooth val="0"/>
          <c:extLst>
            <c:ext xmlns:c16="http://schemas.microsoft.com/office/drawing/2014/chart" uri="{C3380CC4-5D6E-409C-BE32-E72D297353CC}">
              <c16:uniqueId val="{00000002-1642-4C03-8960-E2E519495E91}"/>
            </c:ext>
          </c:extLst>
        </c:ser>
        <c:dLbls>
          <c:showLegendKey val="0"/>
          <c:showVal val="0"/>
          <c:showCatName val="0"/>
          <c:showSerName val="0"/>
          <c:showPercent val="0"/>
          <c:showBubbleSize val="0"/>
        </c:dLbls>
        <c:marker val="1"/>
        <c:smooth val="0"/>
        <c:axId val="601179336"/>
        <c:axId val="601177040"/>
      </c:lineChart>
      <c:dateAx>
        <c:axId val="601179336"/>
        <c:scaling>
          <c:orientation val="minMax"/>
        </c:scaling>
        <c:delete val="0"/>
        <c:axPos val="b"/>
        <c:numFmt formatCode="mmm\-yy" sourceLinked="1"/>
        <c:majorTickMark val="out"/>
        <c:minorTickMark val="none"/>
        <c:tickLblPos val="nextTo"/>
        <c:spPr>
          <a:noFill/>
          <a:ln w="9525" cap="flat" cmpd="sng" algn="ctr">
            <a:solidFill>
              <a:srgbClr val="868686"/>
            </a:solidFill>
            <a:round/>
          </a:ln>
          <a:effectLst/>
        </c:spPr>
        <c:txPr>
          <a:bodyPr rot="-3600000" spcFirstLastPara="1" vertOverflow="ellipsis"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01177040"/>
        <c:crosses val="autoZero"/>
        <c:auto val="1"/>
        <c:lblOffset val="100"/>
        <c:baseTimeUnit val="months"/>
        <c:majorUnit val="4"/>
        <c:majorTimeUnit val="months"/>
      </c:dateAx>
      <c:valAx>
        <c:axId val="601177040"/>
        <c:scaling>
          <c:orientation val="minMax"/>
          <c:max val="1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b="1"/>
                  <a:t>Number of Workers (Thousands)</a:t>
                </a:r>
              </a:p>
            </c:rich>
          </c:tx>
          <c:layout>
            <c:manualLayout>
              <c:xMode val="edge"/>
              <c:yMode val="edge"/>
              <c:x val="3.0864197530864196E-3"/>
              <c:y val="9.8766225650365122E-2"/>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solidFill>
              <a:srgbClr val="868686"/>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01179336"/>
        <c:crosses val="autoZero"/>
        <c:crossBetween val="between"/>
      </c:valAx>
      <c:spPr>
        <a:noFill/>
        <a:ln>
          <a:noFill/>
        </a:ln>
        <a:effectLst/>
      </c:spPr>
    </c:plotArea>
    <c:legend>
      <c:legendPos val="t"/>
      <c:layout>
        <c:manualLayout>
          <c:xMode val="edge"/>
          <c:yMode val="edge"/>
          <c:x val="5.8615317316104726E-2"/>
          <c:y val="0"/>
          <c:w val="0.91054697489736858"/>
          <c:h val="8.7552493438320195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904393895207544"/>
          <c:y val="0.1189663792025997"/>
          <c:w val="0.8474884563040731"/>
          <c:h val="0.70694395839408963"/>
        </c:manualLayout>
      </c:layout>
      <c:lineChart>
        <c:grouping val="standard"/>
        <c:varyColors val="0"/>
        <c:ser>
          <c:idx val="3"/>
          <c:order val="0"/>
          <c:tx>
            <c:strRef>
              <c:f>HCWorkers_ByRole!$B$1</c:f>
              <c:strCache>
                <c:ptCount val="1"/>
                <c:pt idx="0">
                  <c:v> Physician </c:v>
                </c:pt>
              </c:strCache>
            </c:strRef>
          </c:tx>
          <c:spPr>
            <a:ln w="25400">
              <a:solidFill>
                <a:sysClr val="windowText" lastClr="000000"/>
              </a:solidFill>
            </a:ln>
          </c:spPr>
          <c:marker>
            <c:symbol val="circle"/>
            <c:size val="7"/>
            <c:spPr>
              <a:solidFill>
                <a:sysClr val="windowText" lastClr="000000"/>
              </a:solidFill>
              <a:ln>
                <a:noFill/>
              </a:ln>
            </c:spPr>
          </c:marker>
          <c:cat>
            <c:numRef>
              <c:f>HCWorkers_ByRole!$A$2:$A$37</c:f>
              <c:numCache>
                <c:formatCode>mmm\-yy</c:formatCode>
                <c:ptCount val="36"/>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pt idx="33">
                  <c:v>44835</c:v>
                </c:pt>
                <c:pt idx="34">
                  <c:v>44866</c:v>
                </c:pt>
                <c:pt idx="35">
                  <c:v>44896</c:v>
                </c:pt>
              </c:numCache>
            </c:numRef>
          </c:cat>
          <c:val>
            <c:numRef>
              <c:f>HCWorkers_ByRole!$B$2:$B$37</c:f>
              <c:numCache>
                <c:formatCode>_(* #,##0_);_(* \(#,##0\);_(* "-"??_);_(@_)</c:formatCode>
                <c:ptCount val="36"/>
                <c:pt idx="0">
                  <c:v>1067</c:v>
                </c:pt>
                <c:pt idx="1">
                  <c:v>957</c:v>
                </c:pt>
                <c:pt idx="2">
                  <c:v>924</c:v>
                </c:pt>
                <c:pt idx="3">
                  <c:v>1016</c:v>
                </c:pt>
                <c:pt idx="4">
                  <c:v>973</c:v>
                </c:pt>
                <c:pt idx="5">
                  <c:v>999</c:v>
                </c:pt>
                <c:pt idx="6">
                  <c:v>936</c:v>
                </c:pt>
                <c:pt idx="7">
                  <c:v>972</c:v>
                </c:pt>
                <c:pt idx="8">
                  <c:v>983</c:v>
                </c:pt>
                <c:pt idx="9">
                  <c:v>961</c:v>
                </c:pt>
                <c:pt idx="10">
                  <c:v>1046</c:v>
                </c:pt>
                <c:pt idx="11">
                  <c:v>1014</c:v>
                </c:pt>
                <c:pt idx="12">
                  <c:v>969</c:v>
                </c:pt>
                <c:pt idx="13">
                  <c:v>1040</c:v>
                </c:pt>
                <c:pt idx="14">
                  <c:v>990</c:v>
                </c:pt>
                <c:pt idx="15">
                  <c:v>901</c:v>
                </c:pt>
                <c:pt idx="16">
                  <c:v>927</c:v>
                </c:pt>
                <c:pt idx="17">
                  <c:v>942</c:v>
                </c:pt>
                <c:pt idx="18">
                  <c:v>972</c:v>
                </c:pt>
                <c:pt idx="19">
                  <c:v>1037</c:v>
                </c:pt>
                <c:pt idx="20">
                  <c:v>948</c:v>
                </c:pt>
                <c:pt idx="21">
                  <c:v>1038</c:v>
                </c:pt>
                <c:pt idx="22">
                  <c:v>1058</c:v>
                </c:pt>
                <c:pt idx="23">
                  <c:v>1065</c:v>
                </c:pt>
                <c:pt idx="24">
                  <c:v>1112</c:v>
                </c:pt>
                <c:pt idx="25">
                  <c:v>1024</c:v>
                </c:pt>
                <c:pt idx="26">
                  <c:v>910</c:v>
                </c:pt>
                <c:pt idx="27">
                  <c:v>832</c:v>
                </c:pt>
                <c:pt idx="28">
                  <c:v>908</c:v>
                </c:pt>
                <c:pt idx="29">
                  <c:v>922</c:v>
                </c:pt>
                <c:pt idx="30">
                  <c:v>976</c:v>
                </c:pt>
                <c:pt idx="31">
                  <c:v>1032</c:v>
                </c:pt>
                <c:pt idx="32">
                  <c:v>1030</c:v>
                </c:pt>
                <c:pt idx="33">
                  <c:v>1032</c:v>
                </c:pt>
                <c:pt idx="34">
                  <c:v>1056</c:v>
                </c:pt>
                <c:pt idx="35">
                  <c:v>921</c:v>
                </c:pt>
              </c:numCache>
            </c:numRef>
          </c:val>
          <c:smooth val="0"/>
          <c:extLst>
            <c:ext xmlns:c16="http://schemas.microsoft.com/office/drawing/2014/chart" uri="{C3380CC4-5D6E-409C-BE32-E72D297353CC}">
              <c16:uniqueId val="{00000000-1A4C-4990-8D2D-9C4487DD5A58}"/>
            </c:ext>
          </c:extLst>
        </c:ser>
        <c:ser>
          <c:idx val="0"/>
          <c:order val="1"/>
          <c:tx>
            <c:strRef>
              <c:f>HCWorkers_ByRole!$C$1</c:f>
              <c:strCache>
                <c:ptCount val="1"/>
                <c:pt idx="0">
                  <c:v> APRN </c:v>
                </c:pt>
              </c:strCache>
            </c:strRef>
          </c:tx>
          <c:spPr>
            <a:ln>
              <a:solidFill>
                <a:srgbClr val="005EB8"/>
              </a:solidFill>
            </a:ln>
          </c:spPr>
          <c:marker>
            <c:symbol val="square"/>
            <c:size val="7"/>
            <c:spPr>
              <a:solidFill>
                <a:srgbClr val="005EB8"/>
              </a:solidFill>
              <a:ln>
                <a:noFill/>
              </a:ln>
            </c:spPr>
          </c:marker>
          <c:cat>
            <c:numRef>
              <c:f>HCWorkers_ByRole!$A$2:$A$37</c:f>
              <c:numCache>
                <c:formatCode>mmm\-yy</c:formatCode>
                <c:ptCount val="36"/>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pt idx="33">
                  <c:v>44835</c:v>
                </c:pt>
                <c:pt idx="34">
                  <c:v>44866</c:v>
                </c:pt>
                <c:pt idx="35">
                  <c:v>44896</c:v>
                </c:pt>
              </c:numCache>
            </c:numRef>
          </c:cat>
          <c:val>
            <c:numRef>
              <c:f>HCWorkers_ByRole!$C$2:$C$37</c:f>
              <c:numCache>
                <c:formatCode>_(* #,##0_);_(* \(#,##0\);_(* "-"??_);_(@_)</c:formatCode>
                <c:ptCount val="36"/>
                <c:pt idx="0">
                  <c:v>256</c:v>
                </c:pt>
                <c:pt idx="1">
                  <c:v>255</c:v>
                </c:pt>
                <c:pt idx="2">
                  <c:v>250</c:v>
                </c:pt>
                <c:pt idx="3">
                  <c:v>248</c:v>
                </c:pt>
                <c:pt idx="4">
                  <c:v>210</c:v>
                </c:pt>
                <c:pt idx="5">
                  <c:v>259</c:v>
                </c:pt>
                <c:pt idx="6">
                  <c:v>278</c:v>
                </c:pt>
                <c:pt idx="7">
                  <c:v>248</c:v>
                </c:pt>
                <c:pt idx="8">
                  <c:v>278</c:v>
                </c:pt>
                <c:pt idx="9">
                  <c:v>246</c:v>
                </c:pt>
                <c:pt idx="10">
                  <c:v>273</c:v>
                </c:pt>
                <c:pt idx="11">
                  <c:v>266</c:v>
                </c:pt>
                <c:pt idx="12">
                  <c:v>287</c:v>
                </c:pt>
                <c:pt idx="13">
                  <c:v>296</c:v>
                </c:pt>
                <c:pt idx="14">
                  <c:v>225</c:v>
                </c:pt>
                <c:pt idx="15">
                  <c:v>278</c:v>
                </c:pt>
                <c:pt idx="16">
                  <c:v>263</c:v>
                </c:pt>
                <c:pt idx="17">
                  <c:v>262</c:v>
                </c:pt>
                <c:pt idx="18">
                  <c:v>284</c:v>
                </c:pt>
                <c:pt idx="19">
                  <c:v>252</c:v>
                </c:pt>
                <c:pt idx="20">
                  <c:v>288</c:v>
                </c:pt>
                <c:pt idx="21">
                  <c:v>281</c:v>
                </c:pt>
                <c:pt idx="22">
                  <c:v>267</c:v>
                </c:pt>
                <c:pt idx="23">
                  <c:v>243</c:v>
                </c:pt>
                <c:pt idx="24">
                  <c:v>258</c:v>
                </c:pt>
                <c:pt idx="25">
                  <c:v>270</c:v>
                </c:pt>
                <c:pt idx="26">
                  <c:v>237</c:v>
                </c:pt>
                <c:pt idx="27">
                  <c:v>295</c:v>
                </c:pt>
                <c:pt idx="28">
                  <c:v>296</c:v>
                </c:pt>
                <c:pt idx="29">
                  <c:v>320</c:v>
                </c:pt>
                <c:pt idx="30">
                  <c:v>346</c:v>
                </c:pt>
                <c:pt idx="31">
                  <c:v>313</c:v>
                </c:pt>
                <c:pt idx="32">
                  <c:v>325</c:v>
                </c:pt>
                <c:pt idx="33">
                  <c:v>303</c:v>
                </c:pt>
                <c:pt idx="34">
                  <c:v>285</c:v>
                </c:pt>
                <c:pt idx="35">
                  <c:v>260</c:v>
                </c:pt>
              </c:numCache>
            </c:numRef>
          </c:val>
          <c:smooth val="0"/>
          <c:extLst>
            <c:ext xmlns:c16="http://schemas.microsoft.com/office/drawing/2014/chart" uri="{C3380CC4-5D6E-409C-BE32-E72D297353CC}">
              <c16:uniqueId val="{00000001-1A4C-4990-8D2D-9C4487DD5A58}"/>
            </c:ext>
          </c:extLst>
        </c:ser>
        <c:ser>
          <c:idx val="1"/>
          <c:order val="2"/>
          <c:tx>
            <c:strRef>
              <c:f>HCWorkers_ByRole!$D$1</c:f>
              <c:strCache>
                <c:ptCount val="1"/>
                <c:pt idx="0">
                  <c:v> Nurse </c:v>
                </c:pt>
              </c:strCache>
            </c:strRef>
          </c:tx>
          <c:spPr>
            <a:ln>
              <a:solidFill>
                <a:srgbClr val="671E75"/>
              </a:solidFill>
            </a:ln>
          </c:spPr>
          <c:marker>
            <c:symbol val="triangle"/>
            <c:size val="8"/>
            <c:spPr>
              <a:solidFill>
                <a:srgbClr val="671E75"/>
              </a:solidFill>
              <a:ln>
                <a:noFill/>
              </a:ln>
            </c:spPr>
          </c:marker>
          <c:cat>
            <c:numRef>
              <c:f>HCWorkers_ByRole!$A$2:$A$37</c:f>
              <c:numCache>
                <c:formatCode>mmm\-yy</c:formatCode>
                <c:ptCount val="36"/>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pt idx="33">
                  <c:v>44835</c:v>
                </c:pt>
                <c:pt idx="34">
                  <c:v>44866</c:v>
                </c:pt>
                <c:pt idx="35">
                  <c:v>44896</c:v>
                </c:pt>
              </c:numCache>
            </c:numRef>
          </c:cat>
          <c:val>
            <c:numRef>
              <c:f>HCWorkers_ByRole!$D$2:$D$37</c:f>
              <c:numCache>
                <c:formatCode>_(* #,##0_);_(* \(#,##0\);_(* "-"??_);_(@_)</c:formatCode>
                <c:ptCount val="36"/>
                <c:pt idx="0">
                  <c:v>3125</c:v>
                </c:pt>
                <c:pt idx="1">
                  <c:v>3056</c:v>
                </c:pt>
                <c:pt idx="2">
                  <c:v>2990</c:v>
                </c:pt>
                <c:pt idx="3">
                  <c:v>2904</c:v>
                </c:pt>
                <c:pt idx="4">
                  <c:v>3051</c:v>
                </c:pt>
                <c:pt idx="5">
                  <c:v>3080</c:v>
                </c:pt>
                <c:pt idx="6">
                  <c:v>3187</c:v>
                </c:pt>
                <c:pt idx="7">
                  <c:v>3112</c:v>
                </c:pt>
                <c:pt idx="8">
                  <c:v>3281</c:v>
                </c:pt>
                <c:pt idx="9">
                  <c:v>3094</c:v>
                </c:pt>
                <c:pt idx="10">
                  <c:v>2934</c:v>
                </c:pt>
                <c:pt idx="11">
                  <c:v>3249</c:v>
                </c:pt>
                <c:pt idx="12">
                  <c:v>3178</c:v>
                </c:pt>
                <c:pt idx="13">
                  <c:v>3024</c:v>
                </c:pt>
                <c:pt idx="14">
                  <c:v>3057</c:v>
                </c:pt>
                <c:pt idx="15">
                  <c:v>2963</c:v>
                </c:pt>
                <c:pt idx="16">
                  <c:v>2778</c:v>
                </c:pt>
                <c:pt idx="17">
                  <c:v>2981</c:v>
                </c:pt>
                <c:pt idx="18">
                  <c:v>2911</c:v>
                </c:pt>
                <c:pt idx="19">
                  <c:v>3145</c:v>
                </c:pt>
                <c:pt idx="20">
                  <c:v>3201</c:v>
                </c:pt>
                <c:pt idx="21">
                  <c:v>3131</c:v>
                </c:pt>
                <c:pt idx="22">
                  <c:v>3130</c:v>
                </c:pt>
                <c:pt idx="23">
                  <c:v>3026</c:v>
                </c:pt>
                <c:pt idx="24">
                  <c:v>3039</c:v>
                </c:pt>
                <c:pt idx="25">
                  <c:v>3121</c:v>
                </c:pt>
                <c:pt idx="26">
                  <c:v>3236</c:v>
                </c:pt>
                <c:pt idx="27">
                  <c:v>3420</c:v>
                </c:pt>
                <c:pt idx="28">
                  <c:v>3366</c:v>
                </c:pt>
                <c:pt idx="29">
                  <c:v>3169</c:v>
                </c:pt>
                <c:pt idx="30">
                  <c:v>3103</c:v>
                </c:pt>
                <c:pt idx="31">
                  <c:v>3182</c:v>
                </c:pt>
                <c:pt idx="32">
                  <c:v>3296</c:v>
                </c:pt>
                <c:pt idx="33">
                  <c:v>3178</c:v>
                </c:pt>
                <c:pt idx="34">
                  <c:v>3112</c:v>
                </c:pt>
                <c:pt idx="35">
                  <c:v>3139</c:v>
                </c:pt>
              </c:numCache>
            </c:numRef>
          </c:val>
          <c:smooth val="0"/>
          <c:extLst>
            <c:ext xmlns:c16="http://schemas.microsoft.com/office/drawing/2014/chart" uri="{C3380CC4-5D6E-409C-BE32-E72D297353CC}">
              <c16:uniqueId val="{00000002-1A4C-4990-8D2D-9C4487DD5A58}"/>
            </c:ext>
          </c:extLst>
        </c:ser>
        <c:ser>
          <c:idx val="2"/>
          <c:order val="3"/>
          <c:tx>
            <c:strRef>
              <c:f>HCWorkers_ByRole!$E$1</c:f>
              <c:strCache>
                <c:ptCount val="1"/>
                <c:pt idx="0">
                  <c:v> Mental Health Worker </c:v>
                </c:pt>
              </c:strCache>
            </c:strRef>
          </c:tx>
          <c:spPr>
            <a:ln>
              <a:solidFill>
                <a:srgbClr val="FFC72C"/>
              </a:solidFill>
            </a:ln>
          </c:spPr>
          <c:marker>
            <c:symbol val="diamond"/>
            <c:size val="9"/>
            <c:spPr>
              <a:solidFill>
                <a:srgbClr val="FFC72C"/>
              </a:solidFill>
              <a:ln>
                <a:noFill/>
              </a:ln>
            </c:spPr>
          </c:marker>
          <c:cat>
            <c:numRef>
              <c:f>HCWorkers_ByRole!$A$2:$A$37</c:f>
              <c:numCache>
                <c:formatCode>mmm\-yy</c:formatCode>
                <c:ptCount val="36"/>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pt idx="33">
                  <c:v>44835</c:v>
                </c:pt>
                <c:pt idx="34">
                  <c:v>44866</c:v>
                </c:pt>
                <c:pt idx="35">
                  <c:v>44896</c:v>
                </c:pt>
              </c:numCache>
            </c:numRef>
          </c:cat>
          <c:val>
            <c:numRef>
              <c:f>HCWorkers_ByRole!$E$2:$E$37</c:f>
              <c:numCache>
                <c:formatCode>General</c:formatCode>
                <c:ptCount val="36"/>
                <c:pt idx="0">
                  <c:v>637</c:v>
                </c:pt>
                <c:pt idx="1">
                  <c:v>687</c:v>
                </c:pt>
                <c:pt idx="2">
                  <c:v>612</c:v>
                </c:pt>
                <c:pt idx="3">
                  <c:v>516</c:v>
                </c:pt>
                <c:pt idx="4">
                  <c:v>537</c:v>
                </c:pt>
                <c:pt idx="5">
                  <c:v>596</c:v>
                </c:pt>
                <c:pt idx="6">
                  <c:v>576</c:v>
                </c:pt>
                <c:pt idx="7">
                  <c:v>624</c:v>
                </c:pt>
                <c:pt idx="8">
                  <c:v>641</c:v>
                </c:pt>
                <c:pt idx="9">
                  <c:v>649</c:v>
                </c:pt>
                <c:pt idx="10">
                  <c:v>650</c:v>
                </c:pt>
                <c:pt idx="11">
                  <c:v>683</c:v>
                </c:pt>
                <c:pt idx="12">
                  <c:v>671</c:v>
                </c:pt>
                <c:pt idx="13">
                  <c:v>605</c:v>
                </c:pt>
                <c:pt idx="14">
                  <c:v>679</c:v>
                </c:pt>
                <c:pt idx="15">
                  <c:v>755</c:v>
                </c:pt>
                <c:pt idx="16">
                  <c:v>715</c:v>
                </c:pt>
                <c:pt idx="17">
                  <c:v>665</c:v>
                </c:pt>
                <c:pt idx="18">
                  <c:v>691</c:v>
                </c:pt>
                <c:pt idx="19">
                  <c:v>632</c:v>
                </c:pt>
                <c:pt idx="20">
                  <c:v>690</c:v>
                </c:pt>
                <c:pt idx="21">
                  <c:v>734</c:v>
                </c:pt>
                <c:pt idx="22">
                  <c:v>670</c:v>
                </c:pt>
                <c:pt idx="23">
                  <c:v>646</c:v>
                </c:pt>
                <c:pt idx="24">
                  <c:v>623</c:v>
                </c:pt>
                <c:pt idx="25">
                  <c:v>610</c:v>
                </c:pt>
                <c:pt idx="26">
                  <c:v>757</c:v>
                </c:pt>
                <c:pt idx="27">
                  <c:v>724</c:v>
                </c:pt>
                <c:pt idx="28">
                  <c:v>806</c:v>
                </c:pt>
                <c:pt idx="29">
                  <c:v>685</c:v>
                </c:pt>
                <c:pt idx="30">
                  <c:v>732</c:v>
                </c:pt>
                <c:pt idx="31">
                  <c:v>656</c:v>
                </c:pt>
                <c:pt idx="32">
                  <c:v>707</c:v>
                </c:pt>
                <c:pt idx="33">
                  <c:v>691</c:v>
                </c:pt>
                <c:pt idx="34">
                  <c:v>654</c:v>
                </c:pt>
                <c:pt idx="35">
                  <c:v>719</c:v>
                </c:pt>
              </c:numCache>
            </c:numRef>
          </c:val>
          <c:smooth val="0"/>
          <c:extLst>
            <c:ext xmlns:c16="http://schemas.microsoft.com/office/drawing/2014/chart" uri="{C3380CC4-5D6E-409C-BE32-E72D297353CC}">
              <c16:uniqueId val="{00000003-1A4C-4990-8D2D-9C4487DD5A58}"/>
            </c:ext>
          </c:extLst>
        </c:ser>
        <c:dLbls>
          <c:showLegendKey val="0"/>
          <c:showVal val="0"/>
          <c:showCatName val="0"/>
          <c:showSerName val="0"/>
          <c:showPercent val="0"/>
          <c:showBubbleSize val="0"/>
        </c:dLbls>
        <c:marker val="1"/>
        <c:smooth val="0"/>
        <c:axId val="123682176"/>
        <c:axId val="158010752"/>
      </c:lineChart>
      <c:dateAx>
        <c:axId val="123682176"/>
        <c:scaling>
          <c:orientation val="minMax"/>
        </c:scaling>
        <c:delete val="0"/>
        <c:axPos val="b"/>
        <c:numFmt formatCode="mmm\-yy" sourceLinked="1"/>
        <c:majorTickMark val="none"/>
        <c:minorTickMark val="none"/>
        <c:tickLblPos val="nextTo"/>
        <c:txPr>
          <a:bodyPr rot="-2100000"/>
          <a:lstStyle/>
          <a:p>
            <a:pPr>
              <a:defRPr/>
            </a:pPr>
            <a:endParaRPr lang="en-US"/>
          </a:p>
        </c:txPr>
        <c:crossAx val="158010752"/>
        <c:crosses val="autoZero"/>
        <c:auto val="1"/>
        <c:lblOffset val="100"/>
        <c:baseTimeUnit val="months"/>
        <c:majorUnit val="2"/>
        <c:majorTimeUnit val="months"/>
      </c:dateAx>
      <c:valAx>
        <c:axId val="158010752"/>
        <c:scaling>
          <c:orientation val="minMax"/>
          <c:max val="4000"/>
          <c:min val="0"/>
        </c:scaling>
        <c:delete val="0"/>
        <c:axPos val="l"/>
        <c:majorGridlines/>
        <c:title>
          <c:tx>
            <c:rich>
              <a:bodyPr rot="-5400000" vert="horz"/>
              <a:lstStyle/>
              <a:p>
                <a:pPr>
                  <a:defRPr/>
                </a:pPr>
                <a:r>
                  <a:rPr lang="en-US"/>
                  <a:t>Number of Workers (Thousands)</a:t>
                </a:r>
              </a:p>
            </c:rich>
          </c:tx>
          <c:layout>
            <c:manualLayout>
              <c:xMode val="edge"/>
              <c:yMode val="edge"/>
              <c:x val="0"/>
              <c:y val="9.9860260522990199E-2"/>
            </c:manualLayout>
          </c:layout>
          <c:overlay val="0"/>
        </c:title>
        <c:numFmt formatCode="#,##0" sourceLinked="0"/>
        <c:majorTickMark val="out"/>
        <c:minorTickMark val="none"/>
        <c:tickLblPos val="nextTo"/>
        <c:crossAx val="123682176"/>
        <c:crosses val="autoZero"/>
        <c:crossBetween val="between"/>
        <c:majorUnit val="500"/>
      </c:valAx>
    </c:plotArea>
    <c:legend>
      <c:legendPos val="t"/>
      <c:layout>
        <c:manualLayout>
          <c:xMode val="edge"/>
          <c:yMode val="edge"/>
          <c:x val="4.314772753959654E-3"/>
          <c:y val="1.0039370078740166E-3"/>
          <c:w val="0.99568527491755854"/>
          <c:h val="8.8163042119735038E-2"/>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011507242150286"/>
          <c:y val="0.15229965004374454"/>
          <c:w val="0.8498261154855643"/>
          <c:h val="0.64837357830271214"/>
        </c:manualLayout>
      </c:layout>
      <c:lineChart>
        <c:grouping val="standard"/>
        <c:varyColors val="0"/>
        <c:ser>
          <c:idx val="3"/>
          <c:order val="0"/>
          <c:tx>
            <c:strRef>
              <c:f>HCWorkers_ByEducation!$B$1</c:f>
              <c:strCache>
                <c:ptCount val="1"/>
                <c:pt idx="0">
                  <c:v> Requires Associate’s Degree or Less </c:v>
                </c:pt>
              </c:strCache>
            </c:strRef>
          </c:tx>
          <c:spPr>
            <a:ln w="25400">
              <a:solidFill>
                <a:sysClr val="windowText" lastClr="000000"/>
              </a:solidFill>
            </a:ln>
          </c:spPr>
          <c:marker>
            <c:symbol val="circle"/>
            <c:size val="7"/>
            <c:spPr>
              <a:solidFill>
                <a:sysClr val="windowText" lastClr="000000"/>
              </a:solidFill>
              <a:ln>
                <a:noFill/>
              </a:ln>
            </c:spPr>
          </c:marker>
          <c:cat>
            <c:numRef>
              <c:f>HCWorkers_ByEducation!$A$2:$A$37</c:f>
              <c:numCache>
                <c:formatCode>mmm\-yy</c:formatCode>
                <c:ptCount val="36"/>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pt idx="33">
                  <c:v>44835</c:v>
                </c:pt>
                <c:pt idx="34">
                  <c:v>44866</c:v>
                </c:pt>
                <c:pt idx="35">
                  <c:v>44896</c:v>
                </c:pt>
              </c:numCache>
            </c:numRef>
          </c:cat>
          <c:val>
            <c:numRef>
              <c:f>HCWorkers_ByEducation!$B$2:$B$37</c:f>
              <c:numCache>
                <c:formatCode>General</c:formatCode>
                <c:ptCount val="36"/>
                <c:pt idx="0">
                  <c:v>2259</c:v>
                </c:pt>
                <c:pt idx="1">
                  <c:v>2243</c:v>
                </c:pt>
                <c:pt idx="2">
                  <c:v>2149</c:v>
                </c:pt>
                <c:pt idx="3">
                  <c:v>1554</c:v>
                </c:pt>
                <c:pt idx="4">
                  <c:v>1686</c:v>
                </c:pt>
                <c:pt idx="5">
                  <c:v>1685</c:v>
                </c:pt>
                <c:pt idx="6">
                  <c:v>1825</c:v>
                </c:pt>
                <c:pt idx="7">
                  <c:v>2022</c:v>
                </c:pt>
                <c:pt idx="8">
                  <c:v>2029</c:v>
                </c:pt>
                <c:pt idx="9">
                  <c:v>2105</c:v>
                </c:pt>
                <c:pt idx="10">
                  <c:v>2101</c:v>
                </c:pt>
                <c:pt idx="11">
                  <c:v>2033</c:v>
                </c:pt>
                <c:pt idx="12">
                  <c:v>2130</c:v>
                </c:pt>
                <c:pt idx="13">
                  <c:v>1987</c:v>
                </c:pt>
                <c:pt idx="14">
                  <c:v>1982</c:v>
                </c:pt>
                <c:pt idx="15">
                  <c:v>1989</c:v>
                </c:pt>
                <c:pt idx="16">
                  <c:v>2025</c:v>
                </c:pt>
                <c:pt idx="17">
                  <c:v>1870</c:v>
                </c:pt>
                <c:pt idx="18">
                  <c:v>1979</c:v>
                </c:pt>
                <c:pt idx="19">
                  <c:v>2021</c:v>
                </c:pt>
                <c:pt idx="20">
                  <c:v>1932</c:v>
                </c:pt>
                <c:pt idx="21">
                  <c:v>2021</c:v>
                </c:pt>
                <c:pt idx="22">
                  <c:v>1927</c:v>
                </c:pt>
                <c:pt idx="23">
                  <c:v>1930</c:v>
                </c:pt>
                <c:pt idx="24">
                  <c:v>2029</c:v>
                </c:pt>
                <c:pt idx="25">
                  <c:v>1904</c:v>
                </c:pt>
                <c:pt idx="26">
                  <c:v>2091</c:v>
                </c:pt>
                <c:pt idx="27">
                  <c:v>2092</c:v>
                </c:pt>
                <c:pt idx="28">
                  <c:v>2115</c:v>
                </c:pt>
                <c:pt idx="29">
                  <c:v>1960</c:v>
                </c:pt>
                <c:pt idx="30">
                  <c:v>1783</c:v>
                </c:pt>
                <c:pt idx="31">
                  <c:v>1855</c:v>
                </c:pt>
                <c:pt idx="32">
                  <c:v>1890</c:v>
                </c:pt>
                <c:pt idx="33">
                  <c:v>2140</c:v>
                </c:pt>
                <c:pt idx="34">
                  <c:v>2077</c:v>
                </c:pt>
                <c:pt idx="35">
                  <c:v>2150</c:v>
                </c:pt>
              </c:numCache>
            </c:numRef>
          </c:val>
          <c:smooth val="0"/>
          <c:extLst>
            <c:ext xmlns:c16="http://schemas.microsoft.com/office/drawing/2014/chart" uri="{C3380CC4-5D6E-409C-BE32-E72D297353CC}">
              <c16:uniqueId val="{00000000-AE40-4CF3-BDFC-D8941E3DE2DD}"/>
            </c:ext>
          </c:extLst>
        </c:ser>
        <c:ser>
          <c:idx val="0"/>
          <c:order val="1"/>
          <c:tx>
            <c:strRef>
              <c:f>HCWorkers_ByEducation!$C$1</c:f>
              <c:strCache>
                <c:ptCount val="1"/>
                <c:pt idx="0">
                  <c:v>Requires Bachelor’s or Master's </c:v>
                </c:pt>
              </c:strCache>
            </c:strRef>
          </c:tx>
          <c:spPr>
            <a:ln>
              <a:solidFill>
                <a:srgbClr val="005EB8"/>
              </a:solidFill>
            </a:ln>
          </c:spPr>
          <c:marker>
            <c:symbol val="square"/>
            <c:size val="7"/>
            <c:spPr>
              <a:solidFill>
                <a:srgbClr val="005EB8"/>
              </a:solidFill>
              <a:ln>
                <a:noFill/>
              </a:ln>
            </c:spPr>
          </c:marker>
          <c:cat>
            <c:numRef>
              <c:f>HCWorkers_ByEducation!$A$2:$A$37</c:f>
              <c:numCache>
                <c:formatCode>mmm\-yy</c:formatCode>
                <c:ptCount val="36"/>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pt idx="33">
                  <c:v>44835</c:v>
                </c:pt>
                <c:pt idx="34">
                  <c:v>44866</c:v>
                </c:pt>
                <c:pt idx="35">
                  <c:v>44896</c:v>
                </c:pt>
              </c:numCache>
            </c:numRef>
          </c:cat>
          <c:val>
            <c:numRef>
              <c:f>HCWorkers_ByEducation!$C$2:$C$37</c:f>
              <c:numCache>
                <c:formatCode>General</c:formatCode>
                <c:ptCount val="36"/>
                <c:pt idx="0">
                  <c:v>1446</c:v>
                </c:pt>
                <c:pt idx="1">
                  <c:v>1496</c:v>
                </c:pt>
                <c:pt idx="2">
                  <c:v>1440</c:v>
                </c:pt>
                <c:pt idx="3">
                  <c:v>1294</c:v>
                </c:pt>
                <c:pt idx="4">
                  <c:v>1500</c:v>
                </c:pt>
                <c:pt idx="5">
                  <c:v>1415</c:v>
                </c:pt>
                <c:pt idx="6">
                  <c:v>1266</c:v>
                </c:pt>
                <c:pt idx="7">
                  <c:v>1374</c:v>
                </c:pt>
                <c:pt idx="8">
                  <c:v>1329</c:v>
                </c:pt>
                <c:pt idx="9">
                  <c:v>1274</c:v>
                </c:pt>
                <c:pt idx="10">
                  <c:v>1318</c:v>
                </c:pt>
                <c:pt idx="11">
                  <c:v>1395</c:v>
                </c:pt>
                <c:pt idx="12">
                  <c:v>1425</c:v>
                </c:pt>
                <c:pt idx="13">
                  <c:v>1480</c:v>
                </c:pt>
                <c:pt idx="14">
                  <c:v>1531</c:v>
                </c:pt>
                <c:pt idx="15">
                  <c:v>1488</c:v>
                </c:pt>
                <c:pt idx="16">
                  <c:v>1499</c:v>
                </c:pt>
                <c:pt idx="17">
                  <c:v>1429</c:v>
                </c:pt>
                <c:pt idx="18">
                  <c:v>1411</c:v>
                </c:pt>
                <c:pt idx="19">
                  <c:v>1363</c:v>
                </c:pt>
                <c:pt idx="20">
                  <c:v>1423</c:v>
                </c:pt>
                <c:pt idx="21">
                  <c:v>1475</c:v>
                </c:pt>
                <c:pt idx="22">
                  <c:v>1487</c:v>
                </c:pt>
                <c:pt idx="23">
                  <c:v>1429</c:v>
                </c:pt>
                <c:pt idx="24">
                  <c:v>1399</c:v>
                </c:pt>
                <c:pt idx="25">
                  <c:v>1461</c:v>
                </c:pt>
                <c:pt idx="26">
                  <c:v>1433</c:v>
                </c:pt>
                <c:pt idx="27">
                  <c:v>1277</c:v>
                </c:pt>
                <c:pt idx="28">
                  <c:v>1393</c:v>
                </c:pt>
                <c:pt idx="29">
                  <c:v>1301</c:v>
                </c:pt>
                <c:pt idx="30">
                  <c:v>1267</c:v>
                </c:pt>
                <c:pt idx="31">
                  <c:v>1376</c:v>
                </c:pt>
                <c:pt idx="32">
                  <c:v>1438</c:v>
                </c:pt>
                <c:pt idx="33">
                  <c:v>1440</c:v>
                </c:pt>
                <c:pt idx="34">
                  <c:v>1444</c:v>
                </c:pt>
                <c:pt idx="35">
                  <c:v>1466</c:v>
                </c:pt>
              </c:numCache>
            </c:numRef>
          </c:val>
          <c:smooth val="0"/>
          <c:extLst>
            <c:ext xmlns:c16="http://schemas.microsoft.com/office/drawing/2014/chart" uri="{C3380CC4-5D6E-409C-BE32-E72D297353CC}">
              <c16:uniqueId val="{00000001-AE40-4CF3-BDFC-D8941E3DE2DD}"/>
            </c:ext>
          </c:extLst>
        </c:ser>
        <c:ser>
          <c:idx val="1"/>
          <c:order val="2"/>
          <c:tx>
            <c:strRef>
              <c:f>HCWorkers_ByEducation!$D$1</c:f>
              <c:strCache>
                <c:ptCount val="1"/>
                <c:pt idx="0">
                  <c:v>Requires Doctorate</c:v>
                </c:pt>
              </c:strCache>
            </c:strRef>
          </c:tx>
          <c:spPr>
            <a:ln>
              <a:solidFill>
                <a:srgbClr val="671E75"/>
              </a:solidFill>
            </a:ln>
          </c:spPr>
          <c:marker>
            <c:symbol val="triangle"/>
            <c:size val="8"/>
            <c:spPr>
              <a:solidFill>
                <a:srgbClr val="671E75"/>
              </a:solidFill>
              <a:ln>
                <a:noFill/>
              </a:ln>
            </c:spPr>
          </c:marker>
          <c:cat>
            <c:numRef>
              <c:f>HCWorkers_ByEducation!$A$2:$A$37</c:f>
              <c:numCache>
                <c:formatCode>mmm\-yy</c:formatCode>
                <c:ptCount val="36"/>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pt idx="33">
                  <c:v>44835</c:v>
                </c:pt>
                <c:pt idx="34">
                  <c:v>44866</c:v>
                </c:pt>
                <c:pt idx="35">
                  <c:v>44896</c:v>
                </c:pt>
              </c:numCache>
            </c:numRef>
          </c:cat>
          <c:val>
            <c:numRef>
              <c:f>HCWorkers_ByEducation!$D$2:$D$37</c:f>
              <c:numCache>
                <c:formatCode>General</c:formatCode>
                <c:ptCount val="36"/>
                <c:pt idx="0">
                  <c:v>819</c:v>
                </c:pt>
                <c:pt idx="1">
                  <c:v>861</c:v>
                </c:pt>
                <c:pt idx="2">
                  <c:v>706</c:v>
                </c:pt>
                <c:pt idx="3">
                  <c:v>596</c:v>
                </c:pt>
                <c:pt idx="4">
                  <c:v>644</c:v>
                </c:pt>
                <c:pt idx="5">
                  <c:v>657</c:v>
                </c:pt>
                <c:pt idx="6">
                  <c:v>667</c:v>
                </c:pt>
                <c:pt idx="7">
                  <c:v>645</c:v>
                </c:pt>
                <c:pt idx="8">
                  <c:v>692</c:v>
                </c:pt>
                <c:pt idx="9">
                  <c:v>718</c:v>
                </c:pt>
                <c:pt idx="10">
                  <c:v>701</c:v>
                </c:pt>
                <c:pt idx="11">
                  <c:v>745</c:v>
                </c:pt>
                <c:pt idx="12">
                  <c:v>771</c:v>
                </c:pt>
                <c:pt idx="13">
                  <c:v>773</c:v>
                </c:pt>
                <c:pt idx="14">
                  <c:v>721</c:v>
                </c:pt>
                <c:pt idx="15">
                  <c:v>711</c:v>
                </c:pt>
                <c:pt idx="16">
                  <c:v>655</c:v>
                </c:pt>
                <c:pt idx="17">
                  <c:v>683</c:v>
                </c:pt>
                <c:pt idx="18">
                  <c:v>767</c:v>
                </c:pt>
                <c:pt idx="19">
                  <c:v>645</c:v>
                </c:pt>
                <c:pt idx="20">
                  <c:v>681</c:v>
                </c:pt>
                <c:pt idx="21">
                  <c:v>683</c:v>
                </c:pt>
                <c:pt idx="22">
                  <c:v>636</c:v>
                </c:pt>
                <c:pt idx="23">
                  <c:v>776</c:v>
                </c:pt>
                <c:pt idx="24">
                  <c:v>765</c:v>
                </c:pt>
                <c:pt idx="25">
                  <c:v>754</c:v>
                </c:pt>
                <c:pt idx="26">
                  <c:v>775</c:v>
                </c:pt>
                <c:pt idx="27">
                  <c:v>685</c:v>
                </c:pt>
                <c:pt idx="28">
                  <c:v>682</c:v>
                </c:pt>
                <c:pt idx="29">
                  <c:v>791</c:v>
                </c:pt>
                <c:pt idx="30">
                  <c:v>819</c:v>
                </c:pt>
                <c:pt idx="31">
                  <c:v>648</c:v>
                </c:pt>
                <c:pt idx="32">
                  <c:v>770</c:v>
                </c:pt>
                <c:pt idx="33">
                  <c:v>734</c:v>
                </c:pt>
                <c:pt idx="34">
                  <c:v>652</c:v>
                </c:pt>
                <c:pt idx="35">
                  <c:v>760</c:v>
                </c:pt>
              </c:numCache>
            </c:numRef>
          </c:val>
          <c:smooth val="0"/>
          <c:extLst>
            <c:ext xmlns:c16="http://schemas.microsoft.com/office/drawing/2014/chart" uri="{C3380CC4-5D6E-409C-BE32-E72D297353CC}">
              <c16:uniqueId val="{00000002-AE40-4CF3-BDFC-D8941E3DE2DD}"/>
            </c:ext>
          </c:extLst>
        </c:ser>
        <c:dLbls>
          <c:showLegendKey val="0"/>
          <c:showVal val="0"/>
          <c:showCatName val="0"/>
          <c:showSerName val="0"/>
          <c:showPercent val="0"/>
          <c:showBubbleSize val="0"/>
        </c:dLbls>
        <c:marker val="1"/>
        <c:smooth val="0"/>
        <c:axId val="123682176"/>
        <c:axId val="158010752"/>
      </c:lineChart>
      <c:dateAx>
        <c:axId val="123682176"/>
        <c:scaling>
          <c:orientation val="minMax"/>
        </c:scaling>
        <c:delete val="0"/>
        <c:axPos val="b"/>
        <c:numFmt formatCode="mmm\-yy" sourceLinked="1"/>
        <c:majorTickMark val="out"/>
        <c:minorTickMark val="none"/>
        <c:tickLblPos val="nextTo"/>
        <c:txPr>
          <a:bodyPr rot="-2100000"/>
          <a:lstStyle/>
          <a:p>
            <a:pPr>
              <a:defRPr/>
            </a:pPr>
            <a:endParaRPr lang="en-US"/>
          </a:p>
        </c:txPr>
        <c:crossAx val="158010752"/>
        <c:crosses val="autoZero"/>
        <c:auto val="1"/>
        <c:lblOffset val="100"/>
        <c:baseTimeUnit val="months"/>
        <c:majorUnit val="2"/>
        <c:majorTimeUnit val="months"/>
      </c:dateAx>
      <c:valAx>
        <c:axId val="158010752"/>
        <c:scaling>
          <c:orientation val="minMax"/>
          <c:max val="2500"/>
          <c:min val="0"/>
        </c:scaling>
        <c:delete val="0"/>
        <c:axPos val="l"/>
        <c:majorGridlines/>
        <c:title>
          <c:tx>
            <c:rich>
              <a:bodyPr rot="-5400000" vert="horz"/>
              <a:lstStyle/>
              <a:p>
                <a:pPr>
                  <a:defRPr/>
                </a:pPr>
                <a:r>
                  <a:rPr lang="en-US"/>
                  <a:t>Number of Workers (Thousands)</a:t>
                </a:r>
              </a:p>
            </c:rich>
          </c:tx>
          <c:layout>
            <c:manualLayout>
              <c:xMode val="edge"/>
              <c:yMode val="edge"/>
              <c:x val="3.9896228249246624E-3"/>
              <c:y val="0.13188976377952755"/>
            </c:manualLayout>
          </c:layout>
          <c:overlay val="0"/>
        </c:title>
        <c:numFmt formatCode="#,##0" sourceLinked="0"/>
        <c:majorTickMark val="out"/>
        <c:minorTickMark val="none"/>
        <c:tickLblPos val="nextTo"/>
        <c:crossAx val="123682176"/>
        <c:crosses val="autoZero"/>
        <c:crossBetween val="between"/>
        <c:majorUnit val="500"/>
      </c:valAx>
    </c:plotArea>
    <c:legend>
      <c:legendPos val="t"/>
      <c:layout>
        <c:manualLayout>
          <c:xMode val="edge"/>
          <c:yMode val="edge"/>
          <c:x val="4.314772753959654E-3"/>
          <c:y val="0"/>
          <c:w val="0.99568527491755854"/>
          <c:h val="0.11160050306211723"/>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0803048657379367E-2"/>
          <c:y val="0.12728893823285875"/>
          <c:w val="0.92132815128878121"/>
          <c:h val="0.77110400585511685"/>
        </c:manualLayout>
      </c:layout>
      <c:barChart>
        <c:barDir val="col"/>
        <c:grouping val="percentStacked"/>
        <c:varyColors val="0"/>
        <c:ser>
          <c:idx val="2"/>
          <c:order val="0"/>
          <c:tx>
            <c:strRef>
              <c:f>Sheet1!$A$2</c:f>
              <c:strCache>
                <c:ptCount val="1"/>
                <c:pt idx="0">
                  <c:v>Injury</c:v>
                </c:pt>
              </c:strCache>
            </c:strRef>
          </c:tx>
          <c:spPr>
            <a:solidFill>
              <a:srgbClr val="0054C2"/>
            </a:solidFill>
            <a:ln>
              <a:noFill/>
            </a:ln>
          </c:spPr>
          <c:invertIfNegative val="0"/>
          <c:dLbls>
            <c:delete val="1"/>
          </c:dLbls>
          <c:cat>
            <c:strRef>
              <c:f>Sheet1!$B$1:$E$1</c:f>
              <c:strCache>
                <c:ptCount val="4"/>
                <c:pt idx="0">
                  <c:v>Total</c:v>
                </c:pt>
                <c:pt idx="1">
                  <c:v>0-17</c:v>
                </c:pt>
                <c:pt idx="2">
                  <c:v>18-64</c:v>
                </c:pt>
                <c:pt idx="3">
                  <c:v>65+</c:v>
                </c:pt>
              </c:strCache>
            </c:strRef>
          </c:cat>
          <c:val>
            <c:numRef>
              <c:f>Sheet1!$B$2:$E$2</c:f>
              <c:numCache>
                <c:formatCode>General</c:formatCode>
                <c:ptCount val="4"/>
                <c:pt idx="0">
                  <c:v>6</c:v>
                </c:pt>
                <c:pt idx="1">
                  <c:v>5</c:v>
                </c:pt>
                <c:pt idx="2">
                  <c:v>6</c:v>
                </c:pt>
                <c:pt idx="3">
                  <c:v>5</c:v>
                </c:pt>
              </c:numCache>
            </c:numRef>
          </c:val>
          <c:extLst>
            <c:ext xmlns:c16="http://schemas.microsoft.com/office/drawing/2014/chart" uri="{C3380CC4-5D6E-409C-BE32-E72D297353CC}">
              <c16:uniqueId val="{00000000-BDFA-44D5-B0E3-E4E538BD0D70}"/>
            </c:ext>
          </c:extLst>
        </c:ser>
        <c:ser>
          <c:idx val="1"/>
          <c:order val="1"/>
          <c:tx>
            <c:strRef>
              <c:f>Sheet1!$A$3</c:f>
              <c:strCache>
                <c:ptCount val="1"/>
                <c:pt idx="0">
                  <c:v>Preventive Care</c:v>
                </c:pt>
              </c:strCache>
            </c:strRef>
          </c:tx>
          <c:spPr>
            <a:solidFill>
              <a:srgbClr val="FFC72C"/>
            </a:solidFill>
            <a:ln>
              <a:noFill/>
            </a:ln>
          </c:spPr>
          <c:invertIfNegative val="0"/>
          <c:dLbls>
            <c:delete val="1"/>
          </c:dLbls>
          <c:cat>
            <c:strRef>
              <c:f>Sheet1!$B$1:$E$1</c:f>
              <c:strCache>
                <c:ptCount val="4"/>
                <c:pt idx="0">
                  <c:v>Total</c:v>
                </c:pt>
                <c:pt idx="1">
                  <c:v>0-17</c:v>
                </c:pt>
                <c:pt idx="2">
                  <c:v>18-64</c:v>
                </c:pt>
                <c:pt idx="3">
                  <c:v>65+</c:v>
                </c:pt>
              </c:strCache>
            </c:strRef>
          </c:cat>
          <c:val>
            <c:numRef>
              <c:f>Sheet1!$B$3:$E$3</c:f>
              <c:numCache>
                <c:formatCode>General</c:formatCode>
                <c:ptCount val="4"/>
                <c:pt idx="0">
                  <c:v>23</c:v>
                </c:pt>
                <c:pt idx="1">
                  <c:v>38</c:v>
                </c:pt>
                <c:pt idx="2">
                  <c:v>23</c:v>
                </c:pt>
                <c:pt idx="3">
                  <c:v>16</c:v>
                </c:pt>
              </c:numCache>
            </c:numRef>
          </c:val>
          <c:extLst>
            <c:ext xmlns:c16="http://schemas.microsoft.com/office/drawing/2014/chart" uri="{C3380CC4-5D6E-409C-BE32-E72D297353CC}">
              <c16:uniqueId val="{00000001-BDFA-44D5-B0E3-E4E538BD0D70}"/>
            </c:ext>
          </c:extLst>
        </c:ser>
        <c:ser>
          <c:idx val="0"/>
          <c:order val="2"/>
          <c:tx>
            <c:strRef>
              <c:f>Sheet1!$A$4</c:f>
              <c:strCache>
                <c:ptCount val="1"/>
                <c:pt idx="0">
                  <c:v>Chronic Condition</c:v>
                </c:pt>
              </c:strCache>
            </c:strRef>
          </c:tx>
          <c:spPr>
            <a:solidFill>
              <a:srgbClr val="671E75"/>
            </a:solidFill>
            <a:ln>
              <a:noFill/>
            </a:ln>
          </c:spPr>
          <c:invertIfNegative val="0"/>
          <c:dLbls>
            <c:delete val="1"/>
          </c:dLbls>
          <c:cat>
            <c:strRef>
              <c:f>Sheet1!$B$1:$E$1</c:f>
              <c:strCache>
                <c:ptCount val="4"/>
                <c:pt idx="0">
                  <c:v>Total</c:v>
                </c:pt>
                <c:pt idx="1">
                  <c:v>0-17</c:v>
                </c:pt>
                <c:pt idx="2">
                  <c:v>18-64</c:v>
                </c:pt>
                <c:pt idx="3">
                  <c:v>65+</c:v>
                </c:pt>
              </c:strCache>
            </c:strRef>
          </c:cat>
          <c:val>
            <c:numRef>
              <c:f>Sheet1!$B$4:$E$4</c:f>
              <c:numCache>
                <c:formatCode>General</c:formatCode>
                <c:ptCount val="4"/>
                <c:pt idx="0">
                  <c:v>39</c:v>
                </c:pt>
                <c:pt idx="1">
                  <c:v>13</c:v>
                </c:pt>
                <c:pt idx="2">
                  <c:v>38</c:v>
                </c:pt>
                <c:pt idx="3">
                  <c:v>52</c:v>
                </c:pt>
              </c:numCache>
            </c:numRef>
          </c:val>
          <c:extLst>
            <c:ext xmlns:c16="http://schemas.microsoft.com/office/drawing/2014/chart" uri="{C3380CC4-5D6E-409C-BE32-E72D297353CC}">
              <c16:uniqueId val="{00000002-BDFA-44D5-B0E3-E4E538BD0D70}"/>
            </c:ext>
          </c:extLst>
        </c:ser>
        <c:ser>
          <c:idx val="3"/>
          <c:order val="3"/>
          <c:tx>
            <c:strRef>
              <c:f>Sheet1!$A$5</c:f>
              <c:strCache>
                <c:ptCount val="1"/>
                <c:pt idx="0">
                  <c:v>New Problem</c:v>
                </c:pt>
              </c:strCache>
            </c:strRef>
          </c:tx>
          <c:spPr>
            <a:solidFill>
              <a:sysClr val="windowText" lastClr="000000"/>
            </a:solidFill>
            <a:ln>
              <a:noFill/>
            </a:ln>
          </c:spPr>
          <c:invertIfNegative val="0"/>
          <c:dLbls>
            <c:delete val="1"/>
          </c:dLbls>
          <c:cat>
            <c:strRef>
              <c:f>Sheet1!$B$1:$E$1</c:f>
              <c:strCache>
                <c:ptCount val="4"/>
                <c:pt idx="0">
                  <c:v>Total</c:v>
                </c:pt>
                <c:pt idx="1">
                  <c:v>0-17</c:v>
                </c:pt>
                <c:pt idx="2">
                  <c:v>18-64</c:v>
                </c:pt>
                <c:pt idx="3">
                  <c:v>65+</c:v>
                </c:pt>
              </c:strCache>
            </c:strRef>
          </c:cat>
          <c:val>
            <c:numRef>
              <c:f>Sheet1!$B$5:$E$5</c:f>
              <c:numCache>
                <c:formatCode>General</c:formatCode>
                <c:ptCount val="4"/>
                <c:pt idx="0">
                  <c:v>24</c:v>
                </c:pt>
                <c:pt idx="1">
                  <c:v>43</c:v>
                </c:pt>
                <c:pt idx="2">
                  <c:v>22</c:v>
                </c:pt>
                <c:pt idx="3">
                  <c:v>18</c:v>
                </c:pt>
              </c:numCache>
            </c:numRef>
          </c:val>
          <c:extLst>
            <c:ext xmlns:c16="http://schemas.microsoft.com/office/drawing/2014/chart" uri="{C3380CC4-5D6E-409C-BE32-E72D297353CC}">
              <c16:uniqueId val="{00000003-BDFA-44D5-B0E3-E4E538BD0D70}"/>
            </c:ext>
          </c:extLst>
        </c:ser>
        <c:ser>
          <c:idx val="4"/>
          <c:order val="4"/>
          <c:tx>
            <c:strRef>
              <c:f>Sheet1!$A$6</c:f>
              <c:strCache>
                <c:ptCount val="1"/>
                <c:pt idx="0">
                  <c:v>Pre- or Postsurgery</c:v>
                </c:pt>
              </c:strCache>
            </c:strRef>
          </c:tx>
          <c:spPr>
            <a:pattFill prst="ltUpDiag">
              <a:fgClr>
                <a:srgbClr val="0054C2"/>
              </a:fgClr>
              <a:bgClr>
                <a:sysClr val="window" lastClr="FFFFFF"/>
              </a:bgClr>
            </a:pattFill>
            <a:ln>
              <a:noFill/>
            </a:ln>
          </c:spPr>
          <c:invertIfNegative val="0"/>
          <c:dLbls>
            <c:delete val="1"/>
          </c:dLbls>
          <c:cat>
            <c:strRef>
              <c:f>Sheet1!$B$1:$E$1</c:f>
              <c:strCache>
                <c:ptCount val="4"/>
                <c:pt idx="0">
                  <c:v>Total</c:v>
                </c:pt>
                <c:pt idx="1">
                  <c:v>0-17</c:v>
                </c:pt>
                <c:pt idx="2">
                  <c:v>18-64</c:v>
                </c:pt>
                <c:pt idx="3">
                  <c:v>65+</c:v>
                </c:pt>
              </c:strCache>
            </c:strRef>
          </c:cat>
          <c:val>
            <c:numRef>
              <c:f>Sheet1!$B$6:$E$6</c:f>
              <c:numCache>
                <c:formatCode>General</c:formatCode>
                <c:ptCount val="4"/>
                <c:pt idx="0">
                  <c:v>8</c:v>
                </c:pt>
                <c:pt idx="1">
                  <c:v>1</c:v>
                </c:pt>
                <c:pt idx="2">
                  <c:v>11</c:v>
                </c:pt>
                <c:pt idx="3">
                  <c:v>8</c:v>
                </c:pt>
              </c:numCache>
            </c:numRef>
          </c:val>
          <c:extLst>
            <c:ext xmlns:c16="http://schemas.microsoft.com/office/drawing/2014/chart" uri="{C3380CC4-5D6E-409C-BE32-E72D297353CC}">
              <c16:uniqueId val="{00000004-BDFA-44D5-B0E3-E4E538BD0D70}"/>
            </c:ext>
          </c:extLst>
        </c:ser>
        <c:dLbls>
          <c:showLegendKey val="0"/>
          <c:showVal val="1"/>
          <c:showCatName val="0"/>
          <c:showSerName val="0"/>
          <c:showPercent val="0"/>
          <c:showBubbleSize val="0"/>
        </c:dLbls>
        <c:gapWidth val="150"/>
        <c:overlap val="100"/>
        <c:axId val="153301376"/>
        <c:axId val="153302912"/>
      </c:barChart>
      <c:catAx>
        <c:axId val="153301376"/>
        <c:scaling>
          <c:orientation val="minMax"/>
        </c:scaling>
        <c:delete val="0"/>
        <c:axPos val="b"/>
        <c:numFmt formatCode="General" sourceLinked="1"/>
        <c:majorTickMark val="out"/>
        <c:minorTickMark val="none"/>
        <c:tickLblPos val="nextTo"/>
        <c:txPr>
          <a:bodyPr rot="0" vert="horz"/>
          <a:lstStyle/>
          <a:p>
            <a:pPr>
              <a:defRPr/>
            </a:pPr>
            <a:endParaRPr lang="en-US"/>
          </a:p>
        </c:txPr>
        <c:crossAx val="153302912"/>
        <c:crosses val="autoZero"/>
        <c:auto val="1"/>
        <c:lblAlgn val="ctr"/>
        <c:lblOffset val="100"/>
        <c:tickLblSkip val="1"/>
        <c:tickMarkSkip val="1"/>
        <c:noMultiLvlLbl val="0"/>
      </c:catAx>
      <c:valAx>
        <c:axId val="153302912"/>
        <c:scaling>
          <c:orientation val="minMax"/>
        </c:scaling>
        <c:delete val="0"/>
        <c:axPos val="l"/>
        <c:majorGridlines/>
        <c:numFmt formatCode="0%" sourceLinked="1"/>
        <c:majorTickMark val="out"/>
        <c:minorTickMark val="none"/>
        <c:tickLblPos val="nextTo"/>
        <c:txPr>
          <a:bodyPr rot="0" vert="horz"/>
          <a:lstStyle/>
          <a:p>
            <a:pPr>
              <a:defRPr/>
            </a:pPr>
            <a:endParaRPr lang="en-US"/>
          </a:p>
        </c:txPr>
        <c:crossAx val="153301376"/>
        <c:crosses val="autoZero"/>
        <c:crossBetween val="between"/>
        <c:majorUnit val="0.2"/>
      </c:valAx>
    </c:plotArea>
    <c:legend>
      <c:legendPos val="t"/>
      <c:layout>
        <c:manualLayout>
          <c:xMode val="edge"/>
          <c:yMode val="edge"/>
          <c:x val="0"/>
          <c:y val="1.4467478674540683E-2"/>
          <c:w val="0.99646712430176998"/>
          <c:h val="7.7007811991204933E-2"/>
        </c:manualLayout>
      </c:layout>
      <c:overlay val="0"/>
    </c:legend>
    <c:plotVisOnly val="1"/>
    <c:dispBlanksAs val="gap"/>
    <c:showDLblsOverMax val="0"/>
  </c:chart>
  <c:spPr>
    <a:ln>
      <a:noFill/>
    </a:ln>
  </c:spPr>
  <c:txPr>
    <a:bodyPr/>
    <a:lstStyle/>
    <a:p>
      <a:pPr>
        <a:defRPr sz="1000">
          <a:latin typeface="Arial" panose="020B0604020202020204" pitchFamily="34" charset="0"/>
          <a:cs typeface="Arial" panose="020B0604020202020204" pitchFamily="34" charset="0"/>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90605861767279"/>
          <c:y val="0.10800900863954506"/>
          <c:w val="0.84178672110430641"/>
          <c:h val="0.59014848838339651"/>
        </c:manualLayout>
      </c:layout>
      <c:barChart>
        <c:barDir val="col"/>
        <c:grouping val="clustered"/>
        <c:varyColors val="0"/>
        <c:ser>
          <c:idx val="0"/>
          <c:order val="0"/>
          <c:tx>
            <c:strRef>
              <c:f>Sheet1!$B$1</c:f>
              <c:strCache>
                <c:ptCount val="1"/>
                <c:pt idx="0">
                  <c:v>2019</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D6FF-42EC-8D89-EB0F5625A6C7}"/>
              </c:ext>
            </c:extLst>
          </c:dPt>
          <c:dPt>
            <c:idx val="1"/>
            <c:invertIfNegative val="0"/>
            <c:bubble3D val="0"/>
            <c:extLst>
              <c:ext xmlns:c16="http://schemas.microsoft.com/office/drawing/2014/chart" uri="{C3380CC4-5D6E-409C-BE32-E72D297353CC}">
                <c16:uniqueId val="{00000001-D6FF-42EC-8D89-EB0F5625A6C7}"/>
              </c:ext>
            </c:extLst>
          </c:dPt>
          <c:cat>
            <c:strRef>
              <c:f>Sheet1!$A$2:$A$8</c:f>
              <c:strCache>
                <c:ptCount val="7"/>
                <c:pt idx="0">
                  <c:v>Level 1: Immediate</c:v>
                </c:pt>
                <c:pt idx="1">
                  <c:v>Level 2: Emergent</c:v>
                </c:pt>
                <c:pt idx="2">
                  <c:v>Level 3: Urgent</c:v>
                </c:pt>
                <c:pt idx="3">
                  <c:v>Level 4: Semiurgent</c:v>
                </c:pt>
                <c:pt idx="4">
                  <c:v>Level 5: Nonurgent</c:v>
                </c:pt>
                <c:pt idx="5">
                  <c:v>Not Triaged</c:v>
                </c:pt>
                <c:pt idx="6">
                  <c:v>Unknown Triage</c:v>
                </c:pt>
              </c:strCache>
            </c:strRef>
          </c:cat>
          <c:val>
            <c:numRef>
              <c:f>Sheet1!$B$2:$B$8</c:f>
              <c:numCache>
                <c:formatCode>General</c:formatCode>
                <c:ptCount val="7"/>
                <c:pt idx="0">
                  <c:v>0.9</c:v>
                </c:pt>
                <c:pt idx="1">
                  <c:v>9.6</c:v>
                </c:pt>
                <c:pt idx="2">
                  <c:v>35.6</c:v>
                </c:pt>
                <c:pt idx="3">
                  <c:v>21.2</c:v>
                </c:pt>
                <c:pt idx="4">
                  <c:v>2.7</c:v>
                </c:pt>
                <c:pt idx="5">
                  <c:v>7.5</c:v>
                </c:pt>
                <c:pt idx="6">
                  <c:v>22.5</c:v>
                </c:pt>
              </c:numCache>
            </c:numRef>
          </c:val>
          <c:extLst>
            <c:ext xmlns:c16="http://schemas.microsoft.com/office/drawing/2014/chart" uri="{C3380CC4-5D6E-409C-BE32-E72D297353CC}">
              <c16:uniqueId val="{00000002-D6FF-42EC-8D89-EB0F5625A6C7}"/>
            </c:ext>
          </c:extLst>
        </c:ser>
        <c:ser>
          <c:idx val="1"/>
          <c:order val="1"/>
          <c:tx>
            <c:strRef>
              <c:f>Sheet1!$C$1</c:f>
              <c:strCache>
                <c:ptCount val="1"/>
                <c:pt idx="0">
                  <c:v>2020</c:v>
                </c:pt>
              </c:strCache>
            </c:strRef>
          </c:tx>
          <c:spPr>
            <a:solidFill>
              <a:srgbClr val="FFC72C"/>
            </a:solidFill>
          </c:spPr>
          <c:invertIfNegative val="0"/>
          <c:cat>
            <c:strRef>
              <c:f>Sheet1!$A$2:$A$8</c:f>
              <c:strCache>
                <c:ptCount val="7"/>
                <c:pt idx="0">
                  <c:v>Level 1: Immediate</c:v>
                </c:pt>
                <c:pt idx="1">
                  <c:v>Level 2: Emergent</c:v>
                </c:pt>
                <c:pt idx="2">
                  <c:v>Level 3: Urgent</c:v>
                </c:pt>
                <c:pt idx="3">
                  <c:v>Level 4: Semiurgent</c:v>
                </c:pt>
                <c:pt idx="4">
                  <c:v>Level 5: Nonurgent</c:v>
                </c:pt>
                <c:pt idx="5">
                  <c:v>Not Triaged</c:v>
                </c:pt>
                <c:pt idx="6">
                  <c:v>Unknown Triage</c:v>
                </c:pt>
              </c:strCache>
            </c:strRef>
          </c:cat>
          <c:val>
            <c:numRef>
              <c:f>Sheet1!$C$2:$C$8</c:f>
              <c:numCache>
                <c:formatCode>General</c:formatCode>
                <c:ptCount val="7"/>
                <c:pt idx="0">
                  <c:v>0.7</c:v>
                </c:pt>
                <c:pt idx="1">
                  <c:v>11.3</c:v>
                </c:pt>
                <c:pt idx="2">
                  <c:v>33.200000000000003</c:v>
                </c:pt>
                <c:pt idx="3">
                  <c:v>18.100000000000001</c:v>
                </c:pt>
                <c:pt idx="4">
                  <c:v>2.5</c:v>
                </c:pt>
                <c:pt idx="6">
                  <c:v>30.1</c:v>
                </c:pt>
              </c:numCache>
            </c:numRef>
          </c:val>
          <c:extLst>
            <c:ext xmlns:c16="http://schemas.microsoft.com/office/drawing/2014/chart" uri="{C3380CC4-5D6E-409C-BE32-E72D297353CC}">
              <c16:uniqueId val="{00000003-D6FF-42EC-8D89-EB0F5625A6C7}"/>
            </c:ext>
          </c:extLst>
        </c:ser>
        <c:ser>
          <c:idx val="2"/>
          <c:order val="2"/>
          <c:tx>
            <c:strRef>
              <c:f>Sheet1!$D$1</c:f>
              <c:strCache>
                <c:ptCount val="1"/>
                <c:pt idx="0">
                  <c:v>2021</c:v>
                </c:pt>
              </c:strCache>
            </c:strRef>
          </c:tx>
          <c:spPr>
            <a:solidFill>
              <a:srgbClr val="671E75"/>
            </a:solidFill>
            <a:ln>
              <a:solidFill>
                <a:sysClr val="windowText" lastClr="000000"/>
              </a:solidFill>
            </a:ln>
          </c:spPr>
          <c:invertIfNegative val="0"/>
          <c:cat>
            <c:strRef>
              <c:f>Sheet1!$A$2:$A$8</c:f>
              <c:strCache>
                <c:ptCount val="7"/>
                <c:pt idx="0">
                  <c:v>Level 1: Immediate</c:v>
                </c:pt>
                <c:pt idx="1">
                  <c:v>Level 2: Emergent</c:v>
                </c:pt>
                <c:pt idx="2">
                  <c:v>Level 3: Urgent</c:v>
                </c:pt>
                <c:pt idx="3">
                  <c:v>Level 4: Semiurgent</c:v>
                </c:pt>
                <c:pt idx="4">
                  <c:v>Level 5: Nonurgent</c:v>
                </c:pt>
                <c:pt idx="5">
                  <c:v>Not Triaged</c:v>
                </c:pt>
                <c:pt idx="6">
                  <c:v>Unknown Triage</c:v>
                </c:pt>
              </c:strCache>
            </c:strRef>
          </c:cat>
          <c:val>
            <c:numRef>
              <c:f>Sheet1!$D$2:$D$8</c:f>
              <c:numCache>
                <c:formatCode>General</c:formatCode>
                <c:ptCount val="7"/>
                <c:pt idx="1">
                  <c:v>10.4</c:v>
                </c:pt>
                <c:pt idx="2">
                  <c:v>34.799999999999997</c:v>
                </c:pt>
                <c:pt idx="3">
                  <c:v>18.3</c:v>
                </c:pt>
                <c:pt idx="4">
                  <c:v>2.5</c:v>
                </c:pt>
                <c:pt idx="6">
                  <c:v>23.1</c:v>
                </c:pt>
              </c:numCache>
            </c:numRef>
          </c:val>
          <c:extLst>
            <c:ext xmlns:c16="http://schemas.microsoft.com/office/drawing/2014/chart" uri="{C3380CC4-5D6E-409C-BE32-E72D297353CC}">
              <c16:uniqueId val="{00000004-D6FF-42EC-8D89-EB0F5625A6C7}"/>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1800000"/>
          <a:lstStyle/>
          <a:p>
            <a:pPr>
              <a:defRPr/>
            </a:pPr>
            <a:endParaRPr lang="en-US"/>
          </a:p>
        </c:txPr>
        <c:crossAx val="155089920"/>
        <c:crosses val="autoZero"/>
        <c:auto val="1"/>
        <c:lblAlgn val="ctr"/>
        <c:lblOffset val="100"/>
        <c:noMultiLvlLbl val="0"/>
      </c:catAx>
      <c:valAx>
        <c:axId val="155089920"/>
        <c:scaling>
          <c:orientation val="minMax"/>
          <c:max val="50"/>
          <c:min val="0"/>
        </c:scaling>
        <c:delete val="0"/>
        <c:axPos val="l"/>
        <c:majorGridlines/>
        <c:title>
          <c:tx>
            <c:rich>
              <a:bodyPr rot="-5400000" vert="horz"/>
              <a:lstStyle/>
              <a:p>
                <a:pPr>
                  <a:defRPr/>
                </a:pPr>
                <a:r>
                  <a:rPr lang="en-US"/>
                  <a:t>Percent</a:t>
                </a:r>
              </a:p>
            </c:rich>
          </c:tx>
          <c:layout>
            <c:manualLayout>
              <c:xMode val="edge"/>
              <c:yMode val="edge"/>
              <c:x val="0"/>
              <c:y val="0.30964226693885488"/>
            </c:manualLayout>
          </c:layout>
          <c:overlay val="0"/>
        </c:title>
        <c:numFmt formatCode="0" sourceLinked="0"/>
        <c:majorTickMark val="out"/>
        <c:minorTickMark val="none"/>
        <c:tickLblPos val="nextTo"/>
        <c:crossAx val="155088384"/>
        <c:crosses val="autoZero"/>
        <c:crossBetween val="between"/>
        <c:majorUnit val="10"/>
      </c:valAx>
    </c:plotArea>
    <c:legend>
      <c:legendPos val="t"/>
      <c:layout>
        <c:manualLayout>
          <c:xMode val="edge"/>
          <c:yMode val="edge"/>
          <c:x val="0"/>
          <c:y val="8.6805555555555559E-3"/>
          <c:w val="0.99551803620701262"/>
          <c:h val="8.0843996062992127E-2"/>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464822105570134"/>
          <c:y val="0.12672037523087393"/>
          <c:w val="0.79336553416933997"/>
          <c:h val="0.51482002249718783"/>
        </c:manualLayout>
      </c:layout>
      <c:barChart>
        <c:barDir val="col"/>
        <c:grouping val="clustered"/>
        <c:varyColors val="0"/>
        <c:ser>
          <c:idx val="0"/>
          <c:order val="0"/>
          <c:tx>
            <c:strRef>
              <c:f>Sheet1!$B$1</c:f>
              <c:strCache>
                <c:ptCount val="1"/>
                <c:pt idx="0">
                  <c:v>2012</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9482-42A6-B085-15E8F5422F71}"/>
              </c:ext>
            </c:extLst>
          </c:dPt>
          <c:dPt>
            <c:idx val="1"/>
            <c:invertIfNegative val="0"/>
            <c:bubble3D val="0"/>
            <c:extLst>
              <c:ext xmlns:c16="http://schemas.microsoft.com/office/drawing/2014/chart" uri="{C3380CC4-5D6E-409C-BE32-E72D297353CC}">
                <c16:uniqueId val="{00000001-9482-42A6-B085-15E8F5422F71}"/>
              </c:ext>
            </c:extLst>
          </c:dPt>
          <c:cat>
            <c:strRef>
              <c:f>Sheet1!$A$2:$A$9</c:f>
              <c:strCache>
                <c:ptCount val="8"/>
                <c:pt idx="0">
                  <c:v>Emergency Department</c:v>
                </c:pt>
                <c:pt idx="1">
                  <c:v>General Inpatient Care</c:v>
                </c:pt>
                <c:pt idx="2">
                  <c:v>Operating Room</c:v>
                </c:pt>
                <c:pt idx="3">
                  <c:v>Intensive Care Unit</c:v>
                </c:pt>
                <c:pt idx="4">
                  <c:v>Dental Care</c:v>
                </c:pt>
                <c:pt idx="5">
                  <c:v>Obstetric Care</c:v>
                </c:pt>
                <c:pt idx="6">
                  <c:v>Emergency Psychiatry</c:v>
                </c:pt>
                <c:pt idx="7">
                  <c:v>Alcohol or Drug Treatment</c:v>
                </c:pt>
              </c:strCache>
            </c:strRef>
          </c:cat>
          <c:val>
            <c:numRef>
              <c:f>Sheet1!$B$2:$B$9</c:f>
              <c:numCache>
                <c:formatCode>General</c:formatCode>
                <c:ptCount val="8"/>
                <c:pt idx="0">
                  <c:v>3.3</c:v>
                </c:pt>
                <c:pt idx="1">
                  <c:v>3.4</c:v>
                </c:pt>
                <c:pt idx="2">
                  <c:v>3.1</c:v>
                </c:pt>
                <c:pt idx="3">
                  <c:v>3.6</c:v>
                </c:pt>
                <c:pt idx="4">
                  <c:v>2.4</c:v>
                </c:pt>
                <c:pt idx="5">
                  <c:v>3.5</c:v>
                </c:pt>
                <c:pt idx="6">
                  <c:v>4.0999999999999996</c:v>
                </c:pt>
                <c:pt idx="7">
                  <c:v>5.5</c:v>
                </c:pt>
              </c:numCache>
            </c:numRef>
          </c:val>
          <c:extLst>
            <c:ext xmlns:c16="http://schemas.microsoft.com/office/drawing/2014/chart" uri="{C3380CC4-5D6E-409C-BE32-E72D297353CC}">
              <c16:uniqueId val="{00000002-9482-42A6-B085-15E8F5422F71}"/>
            </c:ext>
          </c:extLst>
        </c:ser>
        <c:ser>
          <c:idx val="1"/>
          <c:order val="1"/>
          <c:tx>
            <c:strRef>
              <c:f>Sheet1!$C$1</c:f>
              <c:strCache>
                <c:ptCount val="1"/>
                <c:pt idx="0">
                  <c:v>2018</c:v>
                </c:pt>
              </c:strCache>
            </c:strRef>
          </c:tx>
          <c:spPr>
            <a:solidFill>
              <a:srgbClr val="FFC72C"/>
            </a:solidFill>
          </c:spPr>
          <c:invertIfNegative val="0"/>
          <c:cat>
            <c:strRef>
              <c:f>Sheet1!$A$2:$A$9</c:f>
              <c:strCache>
                <c:ptCount val="8"/>
                <c:pt idx="0">
                  <c:v>Emergency Department</c:v>
                </c:pt>
                <c:pt idx="1">
                  <c:v>General Inpatient Care</c:v>
                </c:pt>
                <c:pt idx="2">
                  <c:v>Operating Room</c:v>
                </c:pt>
                <c:pt idx="3">
                  <c:v>Intensive Care Unit</c:v>
                </c:pt>
                <c:pt idx="4">
                  <c:v>Dental Care</c:v>
                </c:pt>
                <c:pt idx="5">
                  <c:v>Obstetric Care</c:v>
                </c:pt>
                <c:pt idx="6">
                  <c:v>Emergency Psychiatry</c:v>
                </c:pt>
                <c:pt idx="7">
                  <c:v>Alcohol or Drug Treatment</c:v>
                </c:pt>
              </c:strCache>
            </c:strRef>
          </c:cat>
          <c:val>
            <c:numRef>
              <c:f>Sheet1!$C$2:$C$9</c:f>
              <c:numCache>
                <c:formatCode>General</c:formatCode>
                <c:ptCount val="8"/>
                <c:pt idx="0">
                  <c:v>24.2</c:v>
                </c:pt>
                <c:pt idx="1">
                  <c:v>23.9</c:v>
                </c:pt>
                <c:pt idx="2">
                  <c:v>23.2</c:v>
                </c:pt>
                <c:pt idx="3">
                  <c:v>21.3</c:v>
                </c:pt>
                <c:pt idx="4">
                  <c:v>36</c:v>
                </c:pt>
                <c:pt idx="5">
                  <c:v>22.8</c:v>
                </c:pt>
                <c:pt idx="6">
                  <c:v>22.9</c:v>
                </c:pt>
                <c:pt idx="7">
                  <c:v>44.6</c:v>
                </c:pt>
              </c:numCache>
            </c:numRef>
          </c:val>
          <c:extLst>
            <c:ext xmlns:c16="http://schemas.microsoft.com/office/drawing/2014/chart" uri="{C3380CC4-5D6E-409C-BE32-E72D297353CC}">
              <c16:uniqueId val="{00000003-9482-42A6-B085-15E8F5422F71}"/>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1800000"/>
          <a:lstStyle/>
          <a:p>
            <a:pPr>
              <a:defRPr/>
            </a:pPr>
            <a:endParaRPr lang="en-US"/>
          </a:p>
        </c:txPr>
        <c:crossAx val="155089920"/>
        <c:crosses val="autoZero"/>
        <c:auto val="1"/>
        <c:lblAlgn val="ctr"/>
        <c:lblOffset val="100"/>
        <c:noMultiLvlLbl val="0"/>
      </c:catAx>
      <c:valAx>
        <c:axId val="155089920"/>
        <c:scaling>
          <c:orientation val="minMax"/>
          <c:max val="50"/>
          <c:min val="0"/>
        </c:scaling>
        <c:delete val="0"/>
        <c:axPos val="l"/>
        <c:majorGridlines/>
        <c:title>
          <c:tx>
            <c:rich>
              <a:bodyPr rot="-5400000" vert="horz"/>
              <a:lstStyle/>
              <a:p>
                <a:pPr>
                  <a:defRPr/>
                </a:pPr>
                <a:r>
                  <a:rPr lang="en-US"/>
                  <a:t>Distance (Miles)</a:t>
                </a:r>
              </a:p>
            </c:rich>
          </c:tx>
          <c:layout>
            <c:manualLayout>
              <c:xMode val="edge"/>
              <c:yMode val="edge"/>
              <c:x val="0"/>
              <c:y val="0.20471391968861036"/>
            </c:manualLayout>
          </c:layout>
          <c:overlay val="0"/>
        </c:title>
        <c:numFmt formatCode="0" sourceLinked="0"/>
        <c:majorTickMark val="out"/>
        <c:minorTickMark val="none"/>
        <c:tickLblPos val="nextTo"/>
        <c:crossAx val="155088384"/>
        <c:crosses val="autoZero"/>
        <c:crossBetween val="between"/>
        <c:majorUnit val="10"/>
      </c:valAx>
    </c:plotArea>
    <c:legend>
      <c:legendPos val="t"/>
      <c:layout>
        <c:manualLayout>
          <c:xMode val="edge"/>
          <c:yMode val="edge"/>
          <c:x val="0"/>
          <c:y val="8.6805555555555559E-3"/>
          <c:w val="0.99551803620701262"/>
          <c:h val="7.9782978516574315E-2"/>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16733498590454"/>
          <c:y val="3.025329945458945E-2"/>
          <c:w val="0.8674639107611547"/>
          <c:h val="0.81844553340406911"/>
        </c:manualLayout>
      </c:layout>
      <c:barChart>
        <c:barDir val="col"/>
        <c:grouping val="clustered"/>
        <c:varyColors val="0"/>
        <c:ser>
          <c:idx val="0"/>
          <c:order val="0"/>
          <c:tx>
            <c:strRef>
              <c:f>Sheet1!$A$2</c:f>
              <c:strCache>
                <c:ptCount val="1"/>
                <c:pt idx="0">
                  <c:v>Closures</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1-3C86-4644-947B-EB4798248D08}"/>
              </c:ext>
            </c:extLst>
          </c:dPt>
          <c:dPt>
            <c:idx val="1"/>
            <c:invertIfNegative val="0"/>
            <c:bubble3D val="0"/>
            <c:extLst>
              <c:ext xmlns:c16="http://schemas.microsoft.com/office/drawing/2014/chart" uri="{C3380CC4-5D6E-409C-BE32-E72D297353CC}">
                <c16:uniqueId val="{00000002-3C86-4644-947B-EB4798248D08}"/>
              </c:ext>
            </c:extLst>
          </c:dPt>
          <c:cat>
            <c:strRef>
              <c:f>Sheet1!$B$1:$S$1</c:f>
              <c:strCache>
                <c:ptCount val="18"/>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strCache>
            </c:strRef>
          </c:cat>
          <c:val>
            <c:numRef>
              <c:f>Sheet1!$B$2:$S$2</c:f>
              <c:numCache>
                <c:formatCode>General</c:formatCode>
                <c:ptCount val="18"/>
                <c:pt idx="0">
                  <c:v>8</c:v>
                </c:pt>
                <c:pt idx="1">
                  <c:v>9</c:v>
                </c:pt>
                <c:pt idx="2">
                  <c:v>10</c:v>
                </c:pt>
                <c:pt idx="3">
                  <c:v>6</c:v>
                </c:pt>
                <c:pt idx="4">
                  <c:v>10</c:v>
                </c:pt>
                <c:pt idx="5">
                  <c:v>3</c:v>
                </c:pt>
                <c:pt idx="6">
                  <c:v>5</c:v>
                </c:pt>
                <c:pt idx="7">
                  <c:v>9</c:v>
                </c:pt>
                <c:pt idx="8">
                  <c:v>13</c:v>
                </c:pt>
                <c:pt idx="9">
                  <c:v>16</c:v>
                </c:pt>
                <c:pt idx="10">
                  <c:v>17</c:v>
                </c:pt>
                <c:pt idx="11">
                  <c:v>10</c:v>
                </c:pt>
                <c:pt idx="12">
                  <c:v>10</c:v>
                </c:pt>
                <c:pt idx="13">
                  <c:v>14</c:v>
                </c:pt>
                <c:pt idx="14">
                  <c:v>18</c:v>
                </c:pt>
                <c:pt idx="15">
                  <c:v>19</c:v>
                </c:pt>
                <c:pt idx="16">
                  <c:v>2</c:v>
                </c:pt>
                <c:pt idx="17">
                  <c:v>6</c:v>
                </c:pt>
              </c:numCache>
            </c:numRef>
          </c:val>
          <c:extLst>
            <c:ext xmlns:c16="http://schemas.microsoft.com/office/drawing/2014/chart" uri="{C3380CC4-5D6E-409C-BE32-E72D297353CC}">
              <c16:uniqueId val="{00000005-3C86-4644-947B-EB4798248D08}"/>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2700000"/>
          <a:lstStyle/>
          <a:p>
            <a:pPr>
              <a:defRPr/>
            </a:pPr>
            <a:endParaRPr lang="en-US"/>
          </a:p>
        </c:txPr>
        <c:crossAx val="155089920"/>
        <c:crosses val="autoZero"/>
        <c:auto val="1"/>
        <c:lblAlgn val="ctr"/>
        <c:lblOffset val="100"/>
        <c:noMultiLvlLbl val="0"/>
      </c:catAx>
      <c:valAx>
        <c:axId val="155089920"/>
        <c:scaling>
          <c:orientation val="minMax"/>
          <c:max val="20"/>
          <c:min val="0"/>
        </c:scaling>
        <c:delete val="0"/>
        <c:axPos val="l"/>
        <c:majorGridlines/>
        <c:title>
          <c:tx>
            <c:rich>
              <a:bodyPr rot="-5400000" vert="horz"/>
              <a:lstStyle/>
              <a:p>
                <a:pPr>
                  <a:defRPr/>
                </a:pPr>
                <a:r>
                  <a:rPr lang="en-US" dirty="0"/>
                  <a:t>Number of Closures</a:t>
                </a:r>
              </a:p>
            </c:rich>
          </c:tx>
          <c:layout>
            <c:manualLayout>
              <c:xMode val="edge"/>
              <c:yMode val="edge"/>
              <c:x val="3.0864197530864196E-3"/>
              <c:y val="0.22491972413022843"/>
            </c:manualLayout>
          </c:layout>
          <c:overlay val="0"/>
        </c:title>
        <c:numFmt formatCode="0" sourceLinked="0"/>
        <c:majorTickMark val="out"/>
        <c:minorTickMark val="none"/>
        <c:tickLblPos val="nextTo"/>
        <c:crossAx val="155088384"/>
        <c:crosses val="autoZero"/>
        <c:crossBetween val="between"/>
        <c:majorUnit val="2"/>
      </c:valAx>
    </c:plotArea>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8311292819166833"/>
          <c:y val="3.6051743532058492E-3"/>
          <c:w val="0.4305622854835453"/>
          <c:h val="0.79961567304086989"/>
        </c:manualLayout>
      </c:layout>
      <c:pieChart>
        <c:varyColors val="1"/>
        <c:ser>
          <c:idx val="0"/>
          <c:order val="0"/>
          <c:tx>
            <c:strRef>
              <c:f>Sheet1!$B$1</c:f>
              <c:strCache>
                <c:ptCount val="1"/>
                <c:pt idx="0">
                  <c:v>Series 1</c:v>
                </c:pt>
              </c:strCache>
            </c:strRef>
          </c:tx>
          <c:spPr>
            <a:ln>
              <a:solidFill>
                <a:sysClr val="windowText" lastClr="000000"/>
              </a:solidFill>
            </a:ln>
          </c:spPr>
          <c:explosion val="1"/>
          <c:dPt>
            <c:idx val="0"/>
            <c:bubble3D val="0"/>
            <c:spPr>
              <a:solidFill>
                <a:srgbClr val="005EB8"/>
              </a:solidFill>
              <a:ln>
                <a:solidFill>
                  <a:sysClr val="windowText" lastClr="000000"/>
                </a:solidFill>
              </a:ln>
            </c:spPr>
            <c:extLst>
              <c:ext xmlns:c16="http://schemas.microsoft.com/office/drawing/2014/chart" uri="{C3380CC4-5D6E-409C-BE32-E72D297353CC}">
                <c16:uniqueId val="{00000001-FE44-47AD-A7BF-520D6F3F07A7}"/>
              </c:ext>
            </c:extLst>
          </c:dPt>
          <c:dPt>
            <c:idx val="1"/>
            <c:bubble3D val="0"/>
            <c:spPr>
              <a:solidFill>
                <a:srgbClr val="FFC72C"/>
              </a:solidFill>
              <a:ln>
                <a:solidFill>
                  <a:srgbClr val="FFC72C"/>
                </a:solidFill>
              </a:ln>
            </c:spPr>
            <c:extLst>
              <c:ext xmlns:c16="http://schemas.microsoft.com/office/drawing/2014/chart" uri="{C3380CC4-5D6E-409C-BE32-E72D297353CC}">
                <c16:uniqueId val="{00000003-FE44-47AD-A7BF-520D6F3F07A7}"/>
              </c:ext>
            </c:extLst>
          </c:dPt>
          <c:dPt>
            <c:idx val="2"/>
            <c:bubble3D val="0"/>
            <c:spPr>
              <a:solidFill>
                <a:srgbClr val="671E75"/>
              </a:solidFill>
              <a:ln>
                <a:solidFill>
                  <a:srgbClr val="671E75"/>
                </a:solidFill>
              </a:ln>
            </c:spPr>
            <c:extLst>
              <c:ext xmlns:c16="http://schemas.microsoft.com/office/drawing/2014/chart" uri="{C3380CC4-5D6E-409C-BE32-E72D297353CC}">
                <c16:uniqueId val="{00000005-FE44-47AD-A7BF-520D6F3F07A7}"/>
              </c:ext>
            </c:extLst>
          </c:dPt>
          <c:dPt>
            <c:idx val="3"/>
            <c:bubble3D val="0"/>
            <c:spPr>
              <a:solidFill>
                <a:schemeClr val="tx1"/>
              </a:solidFill>
              <a:ln>
                <a:solidFill>
                  <a:sysClr val="windowText" lastClr="000000"/>
                </a:solidFill>
              </a:ln>
            </c:spPr>
            <c:extLst>
              <c:ext xmlns:c16="http://schemas.microsoft.com/office/drawing/2014/chart" uri="{C3380CC4-5D6E-409C-BE32-E72D297353CC}">
                <c16:uniqueId val="{00000007-FE44-47AD-A7BF-520D6F3F07A7}"/>
              </c:ext>
            </c:extLst>
          </c:dPt>
          <c:dPt>
            <c:idx val="4"/>
            <c:bubble3D val="0"/>
            <c:spPr>
              <a:pattFill prst="ltUpDiag">
                <a:fgClr>
                  <a:sysClr val="windowText" lastClr="000000"/>
                </a:fgClr>
                <a:bgClr>
                  <a:sysClr val="window" lastClr="FFFFFF"/>
                </a:bgClr>
              </a:pattFill>
              <a:ln>
                <a:solidFill>
                  <a:sysClr val="windowText" lastClr="000000"/>
                </a:solidFill>
              </a:ln>
            </c:spPr>
            <c:extLst>
              <c:ext xmlns:c16="http://schemas.microsoft.com/office/drawing/2014/chart" uri="{C3380CC4-5D6E-409C-BE32-E72D297353CC}">
                <c16:uniqueId val="{00000009-FE44-47AD-A7BF-520D6F3F07A7}"/>
              </c:ext>
            </c:extLst>
          </c:dPt>
          <c:dPt>
            <c:idx val="5"/>
            <c:bubble3D val="0"/>
            <c:spPr>
              <a:solidFill>
                <a:sysClr val="window" lastClr="FFFFFF"/>
              </a:solidFill>
              <a:ln>
                <a:solidFill>
                  <a:sysClr val="windowText" lastClr="000000"/>
                </a:solidFill>
              </a:ln>
            </c:spPr>
            <c:extLst>
              <c:ext xmlns:c16="http://schemas.microsoft.com/office/drawing/2014/chart" uri="{C3380CC4-5D6E-409C-BE32-E72D297353CC}">
                <c16:uniqueId val="{0000000B-FE44-47AD-A7BF-520D6F3F07A7}"/>
              </c:ext>
            </c:extLst>
          </c:dPt>
          <c:dLbls>
            <c:dLbl>
              <c:idx val="0"/>
              <c:numFmt formatCode="0.0%" sourceLinked="0"/>
              <c:spPr>
                <a:noFill/>
                <a:ln>
                  <a:noFill/>
                </a:ln>
                <a:effectLst/>
              </c:spPr>
              <c:txPr>
                <a:bodyPr/>
                <a:lstStyle/>
                <a:p>
                  <a:pPr>
                    <a:defRPr>
                      <a:solidFill>
                        <a:schemeClr val="bg1"/>
                      </a:solidFill>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1-FE44-47AD-A7BF-520D6F3F07A7}"/>
                </c:ext>
              </c:extLst>
            </c:dLbl>
            <c:dLbl>
              <c:idx val="2"/>
              <c:numFmt formatCode="0.0%" sourceLinked="0"/>
              <c:spPr>
                <a:noFill/>
                <a:ln>
                  <a:noFill/>
                </a:ln>
                <a:effectLst/>
              </c:spPr>
              <c:txPr>
                <a:bodyPr/>
                <a:lstStyle/>
                <a:p>
                  <a:pPr>
                    <a:defRPr>
                      <a:solidFill>
                        <a:schemeClr val="bg1"/>
                      </a:solidFill>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5-FE44-47AD-A7BF-520D6F3F07A7}"/>
                </c:ext>
              </c:extLst>
            </c:dLbl>
            <c:dLbl>
              <c:idx val="3"/>
              <c:numFmt formatCode="0.0%" sourceLinked="0"/>
              <c:spPr>
                <a:noFill/>
                <a:ln>
                  <a:noFill/>
                </a:ln>
                <a:effectLst/>
              </c:spPr>
              <c:txPr>
                <a:bodyPr/>
                <a:lstStyle/>
                <a:p>
                  <a:pPr>
                    <a:defRPr>
                      <a:solidFill>
                        <a:schemeClr val="bg1"/>
                      </a:solidFill>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7-FE44-47AD-A7BF-520D6F3F07A7}"/>
                </c:ext>
              </c:extLst>
            </c:dLbl>
            <c:dLbl>
              <c:idx val="4"/>
              <c:layout>
                <c:manualLayout>
                  <c:x val="-1.3957870650784037E-2"/>
                  <c:y val="1.0060304961879764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FE44-47AD-A7BF-520D6F3F07A7}"/>
                </c:ext>
              </c:extLst>
            </c:dLbl>
            <c:numFmt formatCode="0.0%" sourceLinked="0"/>
            <c:spPr>
              <a:noFill/>
              <a:ln>
                <a:noFill/>
              </a:ln>
              <a:effectLst/>
            </c:spPr>
            <c:dLblPos val="inEnd"/>
            <c:showLegendKey val="0"/>
            <c:showVal val="0"/>
            <c:showCatName val="0"/>
            <c:showSerName val="0"/>
            <c:showPercent val="1"/>
            <c:showBubbleSize val="0"/>
            <c:showLeaderLines val="1"/>
            <c:extLst>
              <c:ext xmlns:c15="http://schemas.microsoft.com/office/drawing/2012/chart" uri="{CE6537A1-D6FC-4f65-9D91-7224C49458BB}"/>
            </c:extLst>
          </c:dLbls>
          <c:cat>
            <c:strRef>
              <c:f>Sheet1!$A$2:$A$7</c:f>
              <c:strCache>
                <c:ptCount val="6"/>
                <c:pt idx="0">
                  <c:v>Medical-Surgical Care</c:v>
                </c:pt>
                <c:pt idx="1">
                  <c:v>Cardiac Care</c:v>
                </c:pt>
                <c:pt idx="2">
                  <c:v>Neonatal Care</c:v>
                </c:pt>
                <c:pt idx="3">
                  <c:v>Pediatric Care</c:v>
                </c:pt>
                <c:pt idx="4">
                  <c:v>Burn Care</c:v>
                </c:pt>
                <c:pt idx="5">
                  <c:v>Other Intensive Care</c:v>
                </c:pt>
              </c:strCache>
            </c:strRef>
          </c:cat>
          <c:val>
            <c:numRef>
              <c:f>Sheet1!$B$2:$B$7</c:f>
              <c:numCache>
                <c:formatCode>0.0%</c:formatCode>
                <c:ptCount val="6"/>
                <c:pt idx="0">
                  <c:v>0.52800000000000002</c:v>
                </c:pt>
                <c:pt idx="1">
                  <c:v>0.14000000000000001</c:v>
                </c:pt>
                <c:pt idx="2">
                  <c:v>0.20599999999999999</c:v>
                </c:pt>
                <c:pt idx="3">
                  <c:v>4.4999999999999998E-2</c:v>
                </c:pt>
                <c:pt idx="4">
                  <c:v>1.0999999999999999E-2</c:v>
                </c:pt>
                <c:pt idx="5">
                  <c:v>7.0000000000000007E-2</c:v>
                </c:pt>
              </c:numCache>
            </c:numRef>
          </c:val>
          <c:extLst>
            <c:ext xmlns:c16="http://schemas.microsoft.com/office/drawing/2014/chart" uri="{C3380CC4-5D6E-409C-BE32-E72D297353CC}">
              <c16:uniqueId val="{0000000C-FE44-47AD-A7BF-520D6F3F07A7}"/>
            </c:ext>
          </c:extLst>
        </c:ser>
        <c:dLbls>
          <c:dLblPos val="inEnd"/>
          <c:showLegendKey val="0"/>
          <c:showVal val="1"/>
          <c:showCatName val="0"/>
          <c:showSerName val="0"/>
          <c:showPercent val="0"/>
          <c:showBubbleSize val="0"/>
          <c:showLeaderLines val="1"/>
        </c:dLbls>
        <c:firstSliceAng val="0"/>
      </c:pieChart>
    </c:plotArea>
    <c:legend>
      <c:legendPos val="b"/>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739355497229514"/>
          <c:y val="0.10776090488688914"/>
          <c:w val="0.88598242927967341"/>
          <c:h val="0.79117454068241466"/>
        </c:manualLayout>
      </c:layout>
      <c:barChart>
        <c:barDir val="col"/>
        <c:grouping val="clustered"/>
        <c:varyColors val="0"/>
        <c:ser>
          <c:idx val="0"/>
          <c:order val="0"/>
          <c:tx>
            <c:strRef>
              <c:f>Sheet1!$A$2</c:f>
              <c:strCache>
                <c:ptCount val="1"/>
                <c:pt idx="0">
                  <c:v>18-44</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66D1-4026-ABA5-73A240CB8C43}"/>
              </c:ext>
            </c:extLst>
          </c:dPt>
          <c:dPt>
            <c:idx val="1"/>
            <c:invertIfNegative val="0"/>
            <c:bubble3D val="0"/>
            <c:extLst>
              <c:ext xmlns:c16="http://schemas.microsoft.com/office/drawing/2014/chart" uri="{C3380CC4-5D6E-409C-BE32-E72D297353CC}">
                <c16:uniqueId val="{00000001-66D1-4026-ABA5-73A240CB8C43}"/>
              </c:ext>
            </c:extLst>
          </c:dPt>
          <c:cat>
            <c:strRef>
              <c:f>Sheet1!$B$1:$D$1</c:f>
              <c:strCache>
                <c:ptCount val="3"/>
                <c:pt idx="0">
                  <c:v>0 Conditions</c:v>
                </c:pt>
                <c:pt idx="1">
                  <c:v>1 Condition</c:v>
                </c:pt>
                <c:pt idx="2">
                  <c:v>2+ Conditions</c:v>
                </c:pt>
              </c:strCache>
            </c:strRef>
          </c:cat>
          <c:val>
            <c:numRef>
              <c:f>Sheet1!$B$2:$D$2</c:f>
              <c:numCache>
                <c:formatCode>General</c:formatCode>
                <c:ptCount val="3"/>
                <c:pt idx="0">
                  <c:v>72.599999999999994</c:v>
                </c:pt>
                <c:pt idx="1">
                  <c:v>20.7</c:v>
                </c:pt>
                <c:pt idx="2">
                  <c:v>6.7</c:v>
                </c:pt>
              </c:numCache>
            </c:numRef>
          </c:val>
          <c:extLst>
            <c:ext xmlns:c16="http://schemas.microsoft.com/office/drawing/2014/chart" uri="{C3380CC4-5D6E-409C-BE32-E72D297353CC}">
              <c16:uniqueId val="{00000002-66D1-4026-ABA5-73A240CB8C43}"/>
            </c:ext>
          </c:extLst>
        </c:ser>
        <c:ser>
          <c:idx val="1"/>
          <c:order val="1"/>
          <c:tx>
            <c:strRef>
              <c:f>Sheet1!$A$3</c:f>
              <c:strCache>
                <c:ptCount val="1"/>
                <c:pt idx="0">
                  <c:v>45-64</c:v>
                </c:pt>
              </c:strCache>
            </c:strRef>
          </c:tx>
          <c:spPr>
            <a:solidFill>
              <a:srgbClr val="FFC72C"/>
            </a:solidFill>
          </c:spPr>
          <c:invertIfNegative val="0"/>
          <c:cat>
            <c:strRef>
              <c:f>Sheet1!$B$1:$D$1</c:f>
              <c:strCache>
                <c:ptCount val="3"/>
                <c:pt idx="0">
                  <c:v>0 Conditions</c:v>
                </c:pt>
                <c:pt idx="1">
                  <c:v>1 Condition</c:v>
                </c:pt>
                <c:pt idx="2">
                  <c:v>2+ Conditions</c:v>
                </c:pt>
              </c:strCache>
            </c:strRef>
          </c:cat>
          <c:val>
            <c:numRef>
              <c:f>Sheet1!$B$3:$D$3</c:f>
              <c:numCache>
                <c:formatCode>General</c:formatCode>
                <c:ptCount val="3"/>
                <c:pt idx="0">
                  <c:v>36.6</c:v>
                </c:pt>
                <c:pt idx="1">
                  <c:v>30.4</c:v>
                </c:pt>
                <c:pt idx="2">
                  <c:v>33</c:v>
                </c:pt>
              </c:numCache>
            </c:numRef>
          </c:val>
          <c:extLst>
            <c:ext xmlns:c16="http://schemas.microsoft.com/office/drawing/2014/chart" uri="{C3380CC4-5D6E-409C-BE32-E72D297353CC}">
              <c16:uniqueId val="{00000003-66D1-4026-ABA5-73A240CB8C43}"/>
            </c:ext>
          </c:extLst>
        </c:ser>
        <c:ser>
          <c:idx val="2"/>
          <c:order val="2"/>
          <c:tx>
            <c:strRef>
              <c:f>Sheet1!$A$4</c:f>
              <c:strCache>
                <c:ptCount val="1"/>
                <c:pt idx="0">
                  <c:v>65+</c:v>
                </c:pt>
              </c:strCache>
            </c:strRef>
          </c:tx>
          <c:spPr>
            <a:solidFill>
              <a:srgbClr val="671E75"/>
            </a:solidFill>
            <a:ln>
              <a:solidFill>
                <a:sysClr val="windowText" lastClr="000000"/>
              </a:solidFill>
            </a:ln>
          </c:spPr>
          <c:invertIfNegative val="0"/>
          <c:cat>
            <c:strRef>
              <c:f>Sheet1!$B$1:$D$1</c:f>
              <c:strCache>
                <c:ptCount val="3"/>
                <c:pt idx="0">
                  <c:v>0 Conditions</c:v>
                </c:pt>
                <c:pt idx="1">
                  <c:v>1 Condition</c:v>
                </c:pt>
                <c:pt idx="2">
                  <c:v>2+ Conditions</c:v>
                </c:pt>
              </c:strCache>
            </c:strRef>
          </c:cat>
          <c:val>
            <c:numRef>
              <c:f>Sheet1!$B$4:$D$4</c:f>
              <c:numCache>
                <c:formatCode>General</c:formatCode>
                <c:ptCount val="3"/>
                <c:pt idx="0">
                  <c:v>12.4</c:v>
                </c:pt>
                <c:pt idx="1">
                  <c:v>23.9</c:v>
                </c:pt>
                <c:pt idx="2">
                  <c:v>63.7</c:v>
                </c:pt>
              </c:numCache>
            </c:numRef>
          </c:val>
          <c:extLst>
            <c:ext xmlns:c16="http://schemas.microsoft.com/office/drawing/2014/chart" uri="{C3380CC4-5D6E-409C-BE32-E72D297353CC}">
              <c16:uniqueId val="{00000004-66D1-4026-ABA5-73A240CB8C43}"/>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0"/>
          <a:lstStyle/>
          <a:p>
            <a:pPr>
              <a:defRPr/>
            </a:pPr>
            <a:endParaRPr lang="en-US"/>
          </a:p>
        </c:txPr>
        <c:crossAx val="155089920"/>
        <c:crosses val="autoZero"/>
        <c:auto val="1"/>
        <c:lblAlgn val="ctr"/>
        <c:lblOffset val="100"/>
        <c:noMultiLvlLbl val="0"/>
      </c:catAx>
      <c:valAx>
        <c:axId val="155089920"/>
        <c:scaling>
          <c:orientation val="minMax"/>
          <c:max val="100"/>
          <c:min val="0"/>
        </c:scaling>
        <c:delete val="0"/>
        <c:axPos val="l"/>
        <c:majorGridlines/>
        <c:title>
          <c:tx>
            <c:rich>
              <a:bodyPr rot="-5400000" vert="horz"/>
              <a:lstStyle/>
              <a:p>
                <a:pPr>
                  <a:defRPr/>
                </a:pPr>
                <a:r>
                  <a:rPr lang="en-US"/>
                  <a:t>Percent</a:t>
                </a:r>
              </a:p>
            </c:rich>
          </c:tx>
          <c:layout>
            <c:manualLayout>
              <c:xMode val="edge"/>
              <c:yMode val="edge"/>
              <c:x val="0"/>
              <c:y val="0.40887603893263341"/>
            </c:manualLayout>
          </c:layout>
          <c:overlay val="0"/>
        </c:title>
        <c:numFmt formatCode="0" sourceLinked="0"/>
        <c:majorTickMark val="out"/>
        <c:minorTickMark val="none"/>
        <c:tickLblPos val="nextTo"/>
        <c:crossAx val="155088384"/>
        <c:crosses val="autoZero"/>
        <c:crossBetween val="between"/>
        <c:majorUnit val="10"/>
      </c:valAx>
    </c:plotArea>
    <c:legend>
      <c:legendPos val="t"/>
      <c:layout>
        <c:manualLayout>
          <c:xMode val="edge"/>
          <c:yMode val="edge"/>
          <c:x val="0"/>
          <c:y val="8.6805555555555559E-3"/>
          <c:w val="0.99551803620701262"/>
          <c:h val="6.0382764654418199E-2"/>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970047146884417"/>
          <c:y val="0.26827181758530183"/>
          <c:w val="0.87119155244483326"/>
          <c:h val="0.5692566630390713"/>
        </c:manualLayout>
      </c:layout>
      <c:lineChart>
        <c:grouping val="standard"/>
        <c:varyColors val="0"/>
        <c:ser>
          <c:idx val="3"/>
          <c:order val="0"/>
          <c:tx>
            <c:strRef>
              <c:f>'Table 3'!$A$2</c:f>
              <c:strCache>
                <c:ptCount val="1"/>
                <c:pt idx="0">
                  <c:v>Out of Pocket </c:v>
                </c:pt>
              </c:strCache>
            </c:strRef>
          </c:tx>
          <c:spPr>
            <a:ln w="25400">
              <a:solidFill>
                <a:sysClr val="windowText" lastClr="000000"/>
              </a:solidFill>
            </a:ln>
          </c:spPr>
          <c:marker>
            <c:symbol val="circle"/>
            <c:size val="7"/>
            <c:spPr>
              <a:solidFill>
                <a:sysClr val="windowText" lastClr="000000"/>
              </a:solidFill>
              <a:ln>
                <a:noFill/>
              </a:ln>
            </c:spPr>
          </c:marker>
          <c:dPt>
            <c:idx val="1"/>
            <c:bubble3D val="0"/>
            <c:spPr>
              <a:ln w="25400">
                <a:solidFill>
                  <a:sysClr val="windowText" lastClr="000000"/>
                </a:solidFill>
                <a:prstDash val="sysDot"/>
              </a:ln>
            </c:spPr>
            <c:extLst>
              <c:ext xmlns:c16="http://schemas.microsoft.com/office/drawing/2014/chart" uri="{C3380CC4-5D6E-409C-BE32-E72D297353CC}">
                <c16:uniqueId val="{00000001-7368-4E17-AE84-9F07446E83F0}"/>
              </c:ext>
            </c:extLst>
          </c:dPt>
          <c:dPt>
            <c:idx val="2"/>
            <c:bubble3D val="0"/>
            <c:spPr>
              <a:ln w="25400">
                <a:solidFill>
                  <a:sysClr val="windowText" lastClr="000000"/>
                </a:solidFill>
                <a:prstDash val="sysDot"/>
              </a:ln>
            </c:spPr>
            <c:extLst>
              <c:ext xmlns:c16="http://schemas.microsoft.com/office/drawing/2014/chart" uri="{C3380CC4-5D6E-409C-BE32-E72D297353CC}">
                <c16:uniqueId val="{00000003-7368-4E17-AE84-9F07446E83F0}"/>
              </c:ext>
            </c:extLst>
          </c:dPt>
          <c:dPt>
            <c:idx val="3"/>
            <c:bubble3D val="0"/>
            <c:spPr>
              <a:ln w="25400">
                <a:solidFill>
                  <a:sysClr val="windowText" lastClr="000000"/>
                </a:solidFill>
                <a:prstDash val="sysDot"/>
              </a:ln>
            </c:spPr>
            <c:extLst>
              <c:ext xmlns:c16="http://schemas.microsoft.com/office/drawing/2014/chart" uri="{C3380CC4-5D6E-409C-BE32-E72D297353CC}">
                <c16:uniqueId val="{00000005-7368-4E17-AE84-9F07446E83F0}"/>
              </c:ext>
            </c:extLst>
          </c:dPt>
          <c:dPt>
            <c:idx val="4"/>
            <c:bubble3D val="0"/>
            <c:spPr>
              <a:ln w="25400">
                <a:solidFill>
                  <a:sysClr val="windowText" lastClr="000000"/>
                </a:solidFill>
                <a:prstDash val="sysDot"/>
              </a:ln>
            </c:spPr>
            <c:extLst>
              <c:ext xmlns:c16="http://schemas.microsoft.com/office/drawing/2014/chart" uri="{C3380CC4-5D6E-409C-BE32-E72D297353CC}">
                <c16:uniqueId val="{00000007-7368-4E17-AE84-9F07446E83F0}"/>
              </c:ext>
            </c:extLst>
          </c:dPt>
          <c:cat>
            <c:numRef>
              <c:f>'Table 3'!$B$1:$AA$1</c:f>
              <c:numCache>
                <c:formatCode>0_)</c:formatCode>
                <c:ptCount val="26"/>
                <c:pt idx="0" formatCode="General">
                  <c:v>1960</c:v>
                </c:pt>
                <c:pt idx="1">
                  <c:v>1970</c:v>
                </c:pt>
                <c:pt idx="2" formatCode="General">
                  <c:v>1980</c:v>
                </c:pt>
                <c:pt idx="3" formatCode="General">
                  <c:v>1990</c:v>
                </c:pt>
                <c:pt idx="4" formatCode="General">
                  <c:v>2000</c:v>
                </c:pt>
                <c:pt idx="5" formatCode="General">
                  <c:v>2001</c:v>
                </c:pt>
                <c:pt idx="6" formatCode="General">
                  <c:v>2002</c:v>
                </c:pt>
                <c:pt idx="7" formatCode="General">
                  <c:v>2003</c:v>
                </c:pt>
                <c:pt idx="8" formatCode="General">
                  <c:v>2004</c:v>
                </c:pt>
                <c:pt idx="9" formatCode="General">
                  <c:v>2005</c:v>
                </c:pt>
                <c:pt idx="10" formatCode="General">
                  <c:v>2006</c:v>
                </c:pt>
                <c:pt idx="11" formatCode="General">
                  <c:v>2007</c:v>
                </c:pt>
                <c:pt idx="12" formatCode="General">
                  <c:v>2008</c:v>
                </c:pt>
                <c:pt idx="13" formatCode="General">
                  <c:v>2009</c:v>
                </c:pt>
                <c:pt idx="14" formatCode="General">
                  <c:v>2010</c:v>
                </c:pt>
                <c:pt idx="15" formatCode="General">
                  <c:v>2011</c:v>
                </c:pt>
                <c:pt idx="16" formatCode="General">
                  <c:v>2012</c:v>
                </c:pt>
                <c:pt idx="17" formatCode="General">
                  <c:v>2013</c:v>
                </c:pt>
                <c:pt idx="18" formatCode="General">
                  <c:v>2014</c:v>
                </c:pt>
                <c:pt idx="19" formatCode="General">
                  <c:v>2015</c:v>
                </c:pt>
                <c:pt idx="20" formatCode="General">
                  <c:v>2016</c:v>
                </c:pt>
                <c:pt idx="21" formatCode="General">
                  <c:v>2017</c:v>
                </c:pt>
                <c:pt idx="22" formatCode="General">
                  <c:v>2018</c:v>
                </c:pt>
                <c:pt idx="23" formatCode="General">
                  <c:v>2019</c:v>
                </c:pt>
                <c:pt idx="24" formatCode="General">
                  <c:v>2020</c:v>
                </c:pt>
                <c:pt idx="25" formatCode="General">
                  <c:v>2021</c:v>
                </c:pt>
              </c:numCache>
            </c:numRef>
          </c:cat>
          <c:val>
            <c:numRef>
              <c:f>'Table 3'!$B$2:$AA$2</c:f>
              <c:numCache>
                <c:formatCode>0.0%</c:formatCode>
                <c:ptCount val="26"/>
                <c:pt idx="0">
                  <c:v>0.52</c:v>
                </c:pt>
                <c:pt idx="1">
                  <c:v>0.37</c:v>
                </c:pt>
                <c:pt idx="2">
                  <c:v>0.23799999999999999</c:v>
                </c:pt>
                <c:pt idx="3">
                  <c:v>0.2</c:v>
                </c:pt>
                <c:pt idx="4">
                  <c:v>0.151</c:v>
                </c:pt>
                <c:pt idx="5">
                  <c:v>0.14399999999999999</c:v>
                </c:pt>
                <c:pt idx="6">
                  <c:v>0.14299999999999999</c:v>
                </c:pt>
                <c:pt idx="7">
                  <c:v>0.14099999999999999</c:v>
                </c:pt>
                <c:pt idx="8">
                  <c:v>0.14000000000000001</c:v>
                </c:pt>
                <c:pt idx="9">
                  <c:v>0.13900000000000001</c:v>
                </c:pt>
                <c:pt idx="10">
                  <c:v>0.13700000000000001</c:v>
                </c:pt>
                <c:pt idx="11">
                  <c:v>0.13600000000000001</c:v>
                </c:pt>
                <c:pt idx="12">
                  <c:v>0.13400000000000001</c:v>
                </c:pt>
                <c:pt idx="13">
                  <c:v>0.126</c:v>
                </c:pt>
                <c:pt idx="14">
                  <c:v>0.124</c:v>
                </c:pt>
                <c:pt idx="15">
                  <c:v>0.123</c:v>
                </c:pt>
                <c:pt idx="16">
                  <c:v>0.123</c:v>
                </c:pt>
                <c:pt idx="17">
                  <c:v>0.123</c:v>
                </c:pt>
                <c:pt idx="18">
                  <c:v>0.12</c:v>
                </c:pt>
                <c:pt idx="19">
                  <c:v>0.11799999999999999</c:v>
                </c:pt>
                <c:pt idx="20">
                  <c:v>0.11600000000000001</c:v>
                </c:pt>
                <c:pt idx="21">
                  <c:v>0.114</c:v>
                </c:pt>
                <c:pt idx="22">
                  <c:v>0.113</c:v>
                </c:pt>
                <c:pt idx="23">
                  <c:v>0.113</c:v>
                </c:pt>
                <c:pt idx="24">
                  <c:v>9.9000000000000005E-2</c:v>
                </c:pt>
                <c:pt idx="25">
                  <c:v>0.107</c:v>
                </c:pt>
              </c:numCache>
            </c:numRef>
          </c:val>
          <c:smooth val="0"/>
          <c:extLst>
            <c:ext xmlns:c16="http://schemas.microsoft.com/office/drawing/2014/chart" uri="{C3380CC4-5D6E-409C-BE32-E72D297353CC}">
              <c16:uniqueId val="{00000008-7368-4E17-AE84-9F07446E83F0}"/>
            </c:ext>
          </c:extLst>
        </c:ser>
        <c:ser>
          <c:idx val="0"/>
          <c:order val="1"/>
          <c:tx>
            <c:strRef>
              <c:f>'Table 3'!$A$3</c:f>
              <c:strCache>
                <c:ptCount val="1"/>
                <c:pt idx="0">
                  <c:v>Private Insurance </c:v>
                </c:pt>
              </c:strCache>
            </c:strRef>
          </c:tx>
          <c:spPr>
            <a:ln>
              <a:solidFill>
                <a:srgbClr val="005EB8"/>
              </a:solidFill>
            </a:ln>
          </c:spPr>
          <c:marker>
            <c:symbol val="square"/>
            <c:size val="7"/>
            <c:spPr>
              <a:solidFill>
                <a:srgbClr val="005EB8"/>
              </a:solidFill>
              <a:ln>
                <a:noFill/>
              </a:ln>
            </c:spPr>
          </c:marker>
          <c:dPt>
            <c:idx val="1"/>
            <c:bubble3D val="0"/>
            <c:spPr>
              <a:ln>
                <a:solidFill>
                  <a:srgbClr val="005EB8"/>
                </a:solidFill>
                <a:prstDash val="sysDot"/>
              </a:ln>
            </c:spPr>
            <c:extLst>
              <c:ext xmlns:c16="http://schemas.microsoft.com/office/drawing/2014/chart" uri="{C3380CC4-5D6E-409C-BE32-E72D297353CC}">
                <c16:uniqueId val="{0000000A-7368-4E17-AE84-9F07446E83F0}"/>
              </c:ext>
            </c:extLst>
          </c:dPt>
          <c:dPt>
            <c:idx val="2"/>
            <c:bubble3D val="0"/>
            <c:spPr>
              <a:ln>
                <a:solidFill>
                  <a:srgbClr val="005EB8"/>
                </a:solidFill>
                <a:prstDash val="sysDot"/>
              </a:ln>
            </c:spPr>
            <c:extLst>
              <c:ext xmlns:c16="http://schemas.microsoft.com/office/drawing/2014/chart" uri="{C3380CC4-5D6E-409C-BE32-E72D297353CC}">
                <c16:uniqueId val="{0000000C-7368-4E17-AE84-9F07446E83F0}"/>
              </c:ext>
            </c:extLst>
          </c:dPt>
          <c:dPt>
            <c:idx val="3"/>
            <c:bubble3D val="0"/>
            <c:spPr>
              <a:ln>
                <a:solidFill>
                  <a:srgbClr val="005EB8"/>
                </a:solidFill>
                <a:prstDash val="sysDot"/>
              </a:ln>
            </c:spPr>
            <c:extLst>
              <c:ext xmlns:c16="http://schemas.microsoft.com/office/drawing/2014/chart" uri="{C3380CC4-5D6E-409C-BE32-E72D297353CC}">
                <c16:uniqueId val="{0000000E-7368-4E17-AE84-9F07446E83F0}"/>
              </c:ext>
            </c:extLst>
          </c:dPt>
          <c:dPt>
            <c:idx val="4"/>
            <c:bubble3D val="0"/>
            <c:spPr>
              <a:ln>
                <a:solidFill>
                  <a:srgbClr val="005EB8"/>
                </a:solidFill>
                <a:prstDash val="sysDot"/>
              </a:ln>
            </c:spPr>
            <c:extLst>
              <c:ext xmlns:c16="http://schemas.microsoft.com/office/drawing/2014/chart" uri="{C3380CC4-5D6E-409C-BE32-E72D297353CC}">
                <c16:uniqueId val="{00000010-7368-4E17-AE84-9F07446E83F0}"/>
              </c:ext>
            </c:extLst>
          </c:dPt>
          <c:cat>
            <c:numRef>
              <c:f>'Table 3'!$B$1:$AA$1</c:f>
              <c:numCache>
                <c:formatCode>0_)</c:formatCode>
                <c:ptCount val="26"/>
                <c:pt idx="0" formatCode="General">
                  <c:v>1960</c:v>
                </c:pt>
                <c:pt idx="1">
                  <c:v>1970</c:v>
                </c:pt>
                <c:pt idx="2" formatCode="General">
                  <c:v>1980</c:v>
                </c:pt>
                <c:pt idx="3" formatCode="General">
                  <c:v>1990</c:v>
                </c:pt>
                <c:pt idx="4" formatCode="General">
                  <c:v>2000</c:v>
                </c:pt>
                <c:pt idx="5" formatCode="General">
                  <c:v>2001</c:v>
                </c:pt>
                <c:pt idx="6" formatCode="General">
                  <c:v>2002</c:v>
                </c:pt>
                <c:pt idx="7" formatCode="General">
                  <c:v>2003</c:v>
                </c:pt>
                <c:pt idx="8" formatCode="General">
                  <c:v>2004</c:v>
                </c:pt>
                <c:pt idx="9" formatCode="General">
                  <c:v>2005</c:v>
                </c:pt>
                <c:pt idx="10" formatCode="General">
                  <c:v>2006</c:v>
                </c:pt>
                <c:pt idx="11" formatCode="General">
                  <c:v>2007</c:v>
                </c:pt>
                <c:pt idx="12" formatCode="General">
                  <c:v>2008</c:v>
                </c:pt>
                <c:pt idx="13" formatCode="General">
                  <c:v>2009</c:v>
                </c:pt>
                <c:pt idx="14" formatCode="General">
                  <c:v>2010</c:v>
                </c:pt>
                <c:pt idx="15" formatCode="General">
                  <c:v>2011</c:v>
                </c:pt>
                <c:pt idx="16" formatCode="General">
                  <c:v>2012</c:v>
                </c:pt>
                <c:pt idx="17" formatCode="General">
                  <c:v>2013</c:v>
                </c:pt>
                <c:pt idx="18" formatCode="General">
                  <c:v>2014</c:v>
                </c:pt>
                <c:pt idx="19" formatCode="General">
                  <c:v>2015</c:v>
                </c:pt>
                <c:pt idx="20" formatCode="General">
                  <c:v>2016</c:v>
                </c:pt>
                <c:pt idx="21" formatCode="General">
                  <c:v>2017</c:v>
                </c:pt>
                <c:pt idx="22" formatCode="General">
                  <c:v>2018</c:v>
                </c:pt>
                <c:pt idx="23" formatCode="General">
                  <c:v>2019</c:v>
                </c:pt>
                <c:pt idx="24" formatCode="General">
                  <c:v>2020</c:v>
                </c:pt>
                <c:pt idx="25" formatCode="General">
                  <c:v>2021</c:v>
                </c:pt>
              </c:numCache>
            </c:numRef>
          </c:cat>
          <c:val>
            <c:numRef>
              <c:f>'Table 3'!$B$3:$AA$3</c:f>
              <c:numCache>
                <c:formatCode>0.0%</c:formatCode>
                <c:ptCount val="26"/>
                <c:pt idx="0">
                  <c:v>0.23</c:v>
                </c:pt>
                <c:pt idx="1">
                  <c:v>0.23</c:v>
                </c:pt>
                <c:pt idx="2">
                  <c:v>0.28799999999999998</c:v>
                </c:pt>
                <c:pt idx="3">
                  <c:v>0.33700000000000002</c:v>
                </c:pt>
                <c:pt idx="4">
                  <c:v>0.34399999999999997</c:v>
                </c:pt>
                <c:pt idx="5">
                  <c:v>0.34699999999999998</c:v>
                </c:pt>
                <c:pt idx="6">
                  <c:v>0.35099999999999998</c:v>
                </c:pt>
                <c:pt idx="7">
                  <c:v>0.35499999999999998</c:v>
                </c:pt>
                <c:pt idx="8">
                  <c:v>0.35199999999999998</c:v>
                </c:pt>
                <c:pt idx="9">
                  <c:v>0.35299999999999998</c:v>
                </c:pt>
                <c:pt idx="10">
                  <c:v>0.34699999999999998</c:v>
                </c:pt>
                <c:pt idx="11">
                  <c:v>0.34699999999999998</c:v>
                </c:pt>
                <c:pt idx="12">
                  <c:v>0.34300000000000003</c:v>
                </c:pt>
                <c:pt idx="13">
                  <c:v>0.33900000000000002</c:v>
                </c:pt>
                <c:pt idx="14">
                  <c:v>0.33600000000000002</c:v>
                </c:pt>
                <c:pt idx="15">
                  <c:v>0.33800000000000002</c:v>
                </c:pt>
                <c:pt idx="16">
                  <c:v>0.33500000000000002</c:v>
                </c:pt>
                <c:pt idx="17">
                  <c:v>0.32700000000000001</c:v>
                </c:pt>
                <c:pt idx="18">
                  <c:v>0.32500000000000001</c:v>
                </c:pt>
                <c:pt idx="19">
                  <c:v>0.32500000000000001</c:v>
                </c:pt>
                <c:pt idx="20">
                  <c:v>0.32800000000000001</c:v>
                </c:pt>
                <c:pt idx="21">
                  <c:v>0.33100000000000002</c:v>
                </c:pt>
                <c:pt idx="22">
                  <c:v>0.33100000000000002</c:v>
                </c:pt>
                <c:pt idx="23">
                  <c:v>0.32500000000000001</c:v>
                </c:pt>
                <c:pt idx="24">
                  <c:v>0.28999999999999998</c:v>
                </c:pt>
                <c:pt idx="25">
                  <c:v>0.29899999999999999</c:v>
                </c:pt>
              </c:numCache>
            </c:numRef>
          </c:val>
          <c:smooth val="0"/>
          <c:extLst>
            <c:ext xmlns:c16="http://schemas.microsoft.com/office/drawing/2014/chart" uri="{C3380CC4-5D6E-409C-BE32-E72D297353CC}">
              <c16:uniqueId val="{00000011-7368-4E17-AE84-9F07446E83F0}"/>
            </c:ext>
          </c:extLst>
        </c:ser>
        <c:ser>
          <c:idx val="1"/>
          <c:order val="2"/>
          <c:tx>
            <c:strRef>
              <c:f>'Table 3'!$A$4</c:f>
              <c:strCache>
                <c:ptCount val="1"/>
                <c:pt idx="0">
                  <c:v>Medicare/Medicaid </c:v>
                </c:pt>
              </c:strCache>
            </c:strRef>
          </c:tx>
          <c:spPr>
            <a:ln>
              <a:solidFill>
                <a:srgbClr val="671E75"/>
              </a:solidFill>
            </a:ln>
          </c:spPr>
          <c:marker>
            <c:symbol val="triangle"/>
            <c:size val="8"/>
            <c:spPr>
              <a:solidFill>
                <a:srgbClr val="671E75"/>
              </a:solidFill>
              <a:ln>
                <a:noFill/>
              </a:ln>
            </c:spPr>
          </c:marker>
          <c:dPt>
            <c:idx val="2"/>
            <c:bubble3D val="0"/>
            <c:spPr>
              <a:ln>
                <a:solidFill>
                  <a:srgbClr val="671E75"/>
                </a:solidFill>
                <a:prstDash val="sysDot"/>
              </a:ln>
            </c:spPr>
            <c:extLst>
              <c:ext xmlns:c16="http://schemas.microsoft.com/office/drawing/2014/chart" uri="{C3380CC4-5D6E-409C-BE32-E72D297353CC}">
                <c16:uniqueId val="{00000013-7368-4E17-AE84-9F07446E83F0}"/>
              </c:ext>
            </c:extLst>
          </c:dPt>
          <c:dPt>
            <c:idx val="3"/>
            <c:bubble3D val="0"/>
            <c:spPr>
              <a:ln>
                <a:solidFill>
                  <a:srgbClr val="671E75"/>
                </a:solidFill>
                <a:prstDash val="sysDot"/>
              </a:ln>
            </c:spPr>
            <c:extLst>
              <c:ext xmlns:c16="http://schemas.microsoft.com/office/drawing/2014/chart" uri="{C3380CC4-5D6E-409C-BE32-E72D297353CC}">
                <c16:uniqueId val="{00000015-7368-4E17-AE84-9F07446E83F0}"/>
              </c:ext>
            </c:extLst>
          </c:dPt>
          <c:dPt>
            <c:idx val="4"/>
            <c:bubble3D val="0"/>
            <c:spPr>
              <a:ln>
                <a:solidFill>
                  <a:srgbClr val="671E75"/>
                </a:solidFill>
                <a:prstDash val="sysDot"/>
              </a:ln>
            </c:spPr>
            <c:extLst>
              <c:ext xmlns:c16="http://schemas.microsoft.com/office/drawing/2014/chart" uri="{C3380CC4-5D6E-409C-BE32-E72D297353CC}">
                <c16:uniqueId val="{00000017-7368-4E17-AE84-9F07446E83F0}"/>
              </c:ext>
            </c:extLst>
          </c:dPt>
          <c:cat>
            <c:numRef>
              <c:f>'Table 3'!$B$1:$AA$1</c:f>
              <c:numCache>
                <c:formatCode>0_)</c:formatCode>
                <c:ptCount val="26"/>
                <c:pt idx="0" formatCode="General">
                  <c:v>1960</c:v>
                </c:pt>
                <c:pt idx="1">
                  <c:v>1970</c:v>
                </c:pt>
                <c:pt idx="2" formatCode="General">
                  <c:v>1980</c:v>
                </c:pt>
                <c:pt idx="3" formatCode="General">
                  <c:v>1990</c:v>
                </c:pt>
                <c:pt idx="4" formatCode="General">
                  <c:v>2000</c:v>
                </c:pt>
                <c:pt idx="5" formatCode="General">
                  <c:v>2001</c:v>
                </c:pt>
                <c:pt idx="6" formatCode="General">
                  <c:v>2002</c:v>
                </c:pt>
                <c:pt idx="7" formatCode="General">
                  <c:v>2003</c:v>
                </c:pt>
                <c:pt idx="8" formatCode="General">
                  <c:v>2004</c:v>
                </c:pt>
                <c:pt idx="9" formatCode="General">
                  <c:v>2005</c:v>
                </c:pt>
                <c:pt idx="10" formatCode="General">
                  <c:v>2006</c:v>
                </c:pt>
                <c:pt idx="11" formatCode="General">
                  <c:v>2007</c:v>
                </c:pt>
                <c:pt idx="12" formatCode="General">
                  <c:v>2008</c:v>
                </c:pt>
                <c:pt idx="13" formatCode="General">
                  <c:v>2009</c:v>
                </c:pt>
                <c:pt idx="14" formatCode="General">
                  <c:v>2010</c:v>
                </c:pt>
                <c:pt idx="15" formatCode="General">
                  <c:v>2011</c:v>
                </c:pt>
                <c:pt idx="16" formatCode="General">
                  <c:v>2012</c:v>
                </c:pt>
                <c:pt idx="17" formatCode="General">
                  <c:v>2013</c:v>
                </c:pt>
                <c:pt idx="18" formatCode="General">
                  <c:v>2014</c:v>
                </c:pt>
                <c:pt idx="19" formatCode="General">
                  <c:v>2015</c:v>
                </c:pt>
                <c:pt idx="20" formatCode="General">
                  <c:v>2016</c:v>
                </c:pt>
                <c:pt idx="21" formatCode="General">
                  <c:v>2017</c:v>
                </c:pt>
                <c:pt idx="22" formatCode="General">
                  <c:v>2018</c:v>
                </c:pt>
                <c:pt idx="23" formatCode="General">
                  <c:v>2019</c:v>
                </c:pt>
                <c:pt idx="24" formatCode="General">
                  <c:v>2020</c:v>
                </c:pt>
                <c:pt idx="25" formatCode="General">
                  <c:v>2021</c:v>
                </c:pt>
              </c:numCache>
            </c:numRef>
          </c:cat>
          <c:val>
            <c:numRef>
              <c:f>'Table 3'!$B$4:$AA$4</c:f>
              <c:numCache>
                <c:formatCode>0.0%</c:formatCode>
                <c:ptCount val="26"/>
                <c:pt idx="1">
                  <c:v>0.2</c:v>
                </c:pt>
                <c:pt idx="2">
                  <c:v>0.27200000000000002</c:v>
                </c:pt>
                <c:pt idx="3">
                  <c:v>0.27400000000000002</c:v>
                </c:pt>
                <c:pt idx="4">
                  <c:v>0.33200000000000002</c:v>
                </c:pt>
                <c:pt idx="5">
                  <c:v>0.33900000000000002</c:v>
                </c:pt>
                <c:pt idx="6">
                  <c:v>0.33600000000000002</c:v>
                </c:pt>
                <c:pt idx="7">
                  <c:v>0.33200000000000002</c:v>
                </c:pt>
                <c:pt idx="8">
                  <c:v>0.33900000000000002</c:v>
                </c:pt>
                <c:pt idx="9">
                  <c:v>0.34200000000000003</c:v>
                </c:pt>
                <c:pt idx="10">
                  <c:v>0.35</c:v>
                </c:pt>
                <c:pt idx="11">
                  <c:v>0.35099999999999998</c:v>
                </c:pt>
                <c:pt idx="12">
                  <c:v>0.36099999999999999</c:v>
                </c:pt>
                <c:pt idx="13">
                  <c:v>0.372</c:v>
                </c:pt>
                <c:pt idx="14">
                  <c:v>0.376</c:v>
                </c:pt>
                <c:pt idx="15">
                  <c:v>0.378</c:v>
                </c:pt>
                <c:pt idx="16">
                  <c:v>0.378</c:v>
                </c:pt>
                <c:pt idx="17">
                  <c:v>0.38400000000000001</c:v>
                </c:pt>
                <c:pt idx="18">
                  <c:v>0.39200000000000002</c:v>
                </c:pt>
                <c:pt idx="19">
                  <c:v>0.39700000000000002</c:v>
                </c:pt>
                <c:pt idx="20">
                  <c:v>0.39500000000000002</c:v>
                </c:pt>
                <c:pt idx="21">
                  <c:v>0.39300000000000002</c:v>
                </c:pt>
                <c:pt idx="22">
                  <c:v>0.39400000000000002</c:v>
                </c:pt>
                <c:pt idx="23">
                  <c:v>0.39800000000000002</c:v>
                </c:pt>
                <c:pt idx="24">
                  <c:v>0.38100000000000001</c:v>
                </c:pt>
                <c:pt idx="25">
                  <c:v>0.40400000000000003</c:v>
                </c:pt>
              </c:numCache>
            </c:numRef>
          </c:val>
          <c:smooth val="0"/>
          <c:extLst>
            <c:ext xmlns:c16="http://schemas.microsoft.com/office/drawing/2014/chart" uri="{C3380CC4-5D6E-409C-BE32-E72D297353CC}">
              <c16:uniqueId val="{00000018-7368-4E17-AE84-9F07446E83F0}"/>
            </c:ext>
          </c:extLst>
        </c:ser>
        <c:ser>
          <c:idx val="2"/>
          <c:order val="3"/>
          <c:tx>
            <c:strRef>
              <c:f>'Table 3'!$A$5</c:f>
              <c:strCache>
                <c:ptCount val="1"/>
                <c:pt idx="0">
                  <c:v>Other Payer </c:v>
                </c:pt>
              </c:strCache>
            </c:strRef>
          </c:tx>
          <c:spPr>
            <a:ln>
              <a:solidFill>
                <a:srgbClr val="FFC72C"/>
              </a:solidFill>
            </a:ln>
          </c:spPr>
          <c:marker>
            <c:symbol val="diamond"/>
            <c:size val="9"/>
            <c:spPr>
              <a:solidFill>
                <a:srgbClr val="FFC72C"/>
              </a:solidFill>
              <a:ln>
                <a:noFill/>
              </a:ln>
            </c:spPr>
          </c:marker>
          <c:dPt>
            <c:idx val="1"/>
            <c:bubble3D val="0"/>
            <c:spPr>
              <a:ln>
                <a:solidFill>
                  <a:srgbClr val="FFC72C"/>
                </a:solidFill>
                <a:prstDash val="sysDot"/>
              </a:ln>
            </c:spPr>
            <c:extLst>
              <c:ext xmlns:c16="http://schemas.microsoft.com/office/drawing/2014/chart" uri="{C3380CC4-5D6E-409C-BE32-E72D297353CC}">
                <c16:uniqueId val="{0000001A-7368-4E17-AE84-9F07446E83F0}"/>
              </c:ext>
            </c:extLst>
          </c:dPt>
          <c:dPt>
            <c:idx val="2"/>
            <c:bubble3D val="0"/>
            <c:spPr>
              <a:ln>
                <a:solidFill>
                  <a:srgbClr val="FFC72C"/>
                </a:solidFill>
                <a:prstDash val="sysDot"/>
              </a:ln>
            </c:spPr>
            <c:extLst>
              <c:ext xmlns:c16="http://schemas.microsoft.com/office/drawing/2014/chart" uri="{C3380CC4-5D6E-409C-BE32-E72D297353CC}">
                <c16:uniqueId val="{0000001C-7368-4E17-AE84-9F07446E83F0}"/>
              </c:ext>
            </c:extLst>
          </c:dPt>
          <c:dPt>
            <c:idx val="3"/>
            <c:bubble3D val="0"/>
            <c:spPr>
              <a:ln>
                <a:solidFill>
                  <a:srgbClr val="FFC72C"/>
                </a:solidFill>
                <a:prstDash val="sysDot"/>
              </a:ln>
            </c:spPr>
            <c:extLst>
              <c:ext xmlns:c16="http://schemas.microsoft.com/office/drawing/2014/chart" uri="{C3380CC4-5D6E-409C-BE32-E72D297353CC}">
                <c16:uniqueId val="{0000001E-7368-4E17-AE84-9F07446E83F0}"/>
              </c:ext>
            </c:extLst>
          </c:dPt>
          <c:dPt>
            <c:idx val="4"/>
            <c:bubble3D val="0"/>
            <c:spPr>
              <a:ln>
                <a:solidFill>
                  <a:srgbClr val="FFC72C"/>
                </a:solidFill>
                <a:prstDash val="sysDot"/>
              </a:ln>
            </c:spPr>
            <c:extLst>
              <c:ext xmlns:c16="http://schemas.microsoft.com/office/drawing/2014/chart" uri="{C3380CC4-5D6E-409C-BE32-E72D297353CC}">
                <c16:uniqueId val="{00000020-7368-4E17-AE84-9F07446E83F0}"/>
              </c:ext>
            </c:extLst>
          </c:dPt>
          <c:cat>
            <c:numRef>
              <c:f>'Table 3'!$B$1:$AA$1</c:f>
              <c:numCache>
                <c:formatCode>0_)</c:formatCode>
                <c:ptCount val="26"/>
                <c:pt idx="0" formatCode="General">
                  <c:v>1960</c:v>
                </c:pt>
                <c:pt idx="1">
                  <c:v>1970</c:v>
                </c:pt>
                <c:pt idx="2" formatCode="General">
                  <c:v>1980</c:v>
                </c:pt>
                <c:pt idx="3" formatCode="General">
                  <c:v>1990</c:v>
                </c:pt>
                <c:pt idx="4" formatCode="General">
                  <c:v>2000</c:v>
                </c:pt>
                <c:pt idx="5" formatCode="General">
                  <c:v>2001</c:v>
                </c:pt>
                <c:pt idx="6" formatCode="General">
                  <c:v>2002</c:v>
                </c:pt>
                <c:pt idx="7" formatCode="General">
                  <c:v>2003</c:v>
                </c:pt>
                <c:pt idx="8" formatCode="General">
                  <c:v>2004</c:v>
                </c:pt>
                <c:pt idx="9" formatCode="General">
                  <c:v>2005</c:v>
                </c:pt>
                <c:pt idx="10" formatCode="General">
                  <c:v>2006</c:v>
                </c:pt>
                <c:pt idx="11" formatCode="General">
                  <c:v>2007</c:v>
                </c:pt>
                <c:pt idx="12" formatCode="General">
                  <c:v>2008</c:v>
                </c:pt>
                <c:pt idx="13" formatCode="General">
                  <c:v>2009</c:v>
                </c:pt>
                <c:pt idx="14" formatCode="General">
                  <c:v>2010</c:v>
                </c:pt>
                <c:pt idx="15" formatCode="General">
                  <c:v>2011</c:v>
                </c:pt>
                <c:pt idx="16" formatCode="General">
                  <c:v>2012</c:v>
                </c:pt>
                <c:pt idx="17" formatCode="General">
                  <c:v>2013</c:v>
                </c:pt>
                <c:pt idx="18" formatCode="General">
                  <c:v>2014</c:v>
                </c:pt>
                <c:pt idx="19" formatCode="General">
                  <c:v>2015</c:v>
                </c:pt>
                <c:pt idx="20" formatCode="General">
                  <c:v>2016</c:v>
                </c:pt>
                <c:pt idx="21" formatCode="General">
                  <c:v>2017</c:v>
                </c:pt>
                <c:pt idx="22" formatCode="General">
                  <c:v>2018</c:v>
                </c:pt>
                <c:pt idx="23" formatCode="General">
                  <c:v>2019</c:v>
                </c:pt>
                <c:pt idx="24" formatCode="General">
                  <c:v>2020</c:v>
                </c:pt>
                <c:pt idx="25" formatCode="General">
                  <c:v>2021</c:v>
                </c:pt>
              </c:numCache>
            </c:numRef>
          </c:cat>
          <c:val>
            <c:numRef>
              <c:f>'Table 3'!$B$5:$AA$5</c:f>
              <c:numCache>
                <c:formatCode>0.0%</c:formatCode>
                <c:ptCount val="26"/>
                <c:pt idx="0">
                  <c:v>7.0000000000000007E-2</c:v>
                </c:pt>
                <c:pt idx="1">
                  <c:v>0.05</c:v>
                </c:pt>
                <c:pt idx="2">
                  <c:v>4.2000000000000003E-2</c:v>
                </c:pt>
                <c:pt idx="3">
                  <c:v>3.2000000000000001E-2</c:v>
                </c:pt>
                <c:pt idx="4">
                  <c:v>2.8000000000000001E-2</c:v>
                </c:pt>
                <c:pt idx="5">
                  <c:v>2.9000000000000001E-2</c:v>
                </c:pt>
                <c:pt idx="6">
                  <c:v>3.1E-2</c:v>
                </c:pt>
                <c:pt idx="7">
                  <c:v>3.3000000000000002E-2</c:v>
                </c:pt>
                <c:pt idx="8">
                  <c:v>3.4000000000000002E-2</c:v>
                </c:pt>
                <c:pt idx="9">
                  <c:v>3.4000000000000002E-2</c:v>
                </c:pt>
                <c:pt idx="10">
                  <c:v>3.4000000000000002E-2</c:v>
                </c:pt>
                <c:pt idx="11">
                  <c:v>3.5000000000000003E-2</c:v>
                </c:pt>
                <c:pt idx="12">
                  <c:v>3.5999999999999997E-2</c:v>
                </c:pt>
                <c:pt idx="13">
                  <c:v>3.7999999999999999E-2</c:v>
                </c:pt>
                <c:pt idx="14">
                  <c:v>3.9E-2</c:v>
                </c:pt>
                <c:pt idx="15">
                  <c:v>0.04</c:v>
                </c:pt>
                <c:pt idx="16">
                  <c:v>3.9E-2</c:v>
                </c:pt>
                <c:pt idx="17">
                  <c:v>3.9E-2</c:v>
                </c:pt>
                <c:pt idx="18">
                  <c:v>0.04</c:v>
                </c:pt>
                <c:pt idx="19">
                  <c:v>0.04</c:v>
                </c:pt>
                <c:pt idx="20">
                  <c:v>0.04</c:v>
                </c:pt>
                <c:pt idx="21">
                  <c:v>0.04</c:v>
                </c:pt>
                <c:pt idx="22">
                  <c:v>0.04</c:v>
                </c:pt>
                <c:pt idx="23">
                  <c:v>4.1000000000000002E-2</c:v>
                </c:pt>
                <c:pt idx="24">
                  <c:v>0.04</c:v>
                </c:pt>
                <c:pt idx="25">
                  <c:v>4.2999999999999997E-2</c:v>
                </c:pt>
              </c:numCache>
            </c:numRef>
          </c:val>
          <c:smooth val="0"/>
          <c:extLst>
            <c:ext xmlns:c16="http://schemas.microsoft.com/office/drawing/2014/chart" uri="{C3380CC4-5D6E-409C-BE32-E72D297353CC}">
              <c16:uniqueId val="{00000021-7368-4E17-AE84-9F07446E83F0}"/>
            </c:ext>
          </c:extLst>
        </c:ser>
        <c:ser>
          <c:idx val="4"/>
          <c:order val="4"/>
          <c:tx>
            <c:strRef>
              <c:f>'Table 3'!$A$6</c:f>
              <c:strCache>
                <c:ptCount val="1"/>
                <c:pt idx="0">
                  <c:v>Third-Party Payer/Public Health </c:v>
                </c:pt>
              </c:strCache>
            </c:strRef>
          </c:tx>
          <c:spPr>
            <a:ln w="25400">
              <a:solidFill>
                <a:srgbClr val="70AD47">
                  <a:lumMod val="75000"/>
                </a:srgbClr>
              </a:solidFill>
            </a:ln>
          </c:spPr>
          <c:marker>
            <c:symbol val="star"/>
            <c:size val="7"/>
            <c:spPr>
              <a:noFill/>
              <a:ln>
                <a:solidFill>
                  <a:srgbClr val="548235"/>
                </a:solidFill>
              </a:ln>
            </c:spPr>
          </c:marker>
          <c:dPt>
            <c:idx val="1"/>
            <c:bubble3D val="0"/>
            <c:spPr>
              <a:ln w="25400">
                <a:solidFill>
                  <a:srgbClr val="70AD47">
                    <a:lumMod val="75000"/>
                  </a:srgbClr>
                </a:solidFill>
                <a:prstDash val="sysDot"/>
              </a:ln>
            </c:spPr>
            <c:extLst>
              <c:ext xmlns:c16="http://schemas.microsoft.com/office/drawing/2014/chart" uri="{C3380CC4-5D6E-409C-BE32-E72D297353CC}">
                <c16:uniqueId val="{00000023-7368-4E17-AE84-9F07446E83F0}"/>
              </c:ext>
            </c:extLst>
          </c:dPt>
          <c:dPt>
            <c:idx val="2"/>
            <c:bubble3D val="0"/>
            <c:spPr>
              <a:ln w="25400">
                <a:solidFill>
                  <a:srgbClr val="70AD47">
                    <a:lumMod val="75000"/>
                  </a:srgbClr>
                </a:solidFill>
                <a:prstDash val="sysDot"/>
              </a:ln>
            </c:spPr>
            <c:extLst>
              <c:ext xmlns:c16="http://schemas.microsoft.com/office/drawing/2014/chart" uri="{C3380CC4-5D6E-409C-BE32-E72D297353CC}">
                <c16:uniqueId val="{00000025-7368-4E17-AE84-9F07446E83F0}"/>
              </c:ext>
            </c:extLst>
          </c:dPt>
          <c:dPt>
            <c:idx val="3"/>
            <c:bubble3D val="0"/>
            <c:spPr>
              <a:ln w="25400">
                <a:solidFill>
                  <a:srgbClr val="70AD47">
                    <a:lumMod val="75000"/>
                  </a:srgbClr>
                </a:solidFill>
                <a:prstDash val="sysDot"/>
              </a:ln>
            </c:spPr>
            <c:extLst>
              <c:ext xmlns:c16="http://schemas.microsoft.com/office/drawing/2014/chart" uri="{C3380CC4-5D6E-409C-BE32-E72D297353CC}">
                <c16:uniqueId val="{00000027-7368-4E17-AE84-9F07446E83F0}"/>
              </c:ext>
            </c:extLst>
          </c:dPt>
          <c:dPt>
            <c:idx val="4"/>
            <c:bubble3D val="0"/>
            <c:spPr>
              <a:ln w="25400">
                <a:solidFill>
                  <a:srgbClr val="70AD47">
                    <a:lumMod val="75000"/>
                  </a:srgbClr>
                </a:solidFill>
                <a:prstDash val="sysDot"/>
              </a:ln>
            </c:spPr>
            <c:extLst>
              <c:ext xmlns:c16="http://schemas.microsoft.com/office/drawing/2014/chart" uri="{C3380CC4-5D6E-409C-BE32-E72D297353CC}">
                <c16:uniqueId val="{00000029-7368-4E17-AE84-9F07446E83F0}"/>
              </c:ext>
            </c:extLst>
          </c:dPt>
          <c:cat>
            <c:numRef>
              <c:f>'Table 3'!$B$1:$AA$1</c:f>
              <c:numCache>
                <c:formatCode>0_)</c:formatCode>
                <c:ptCount val="26"/>
                <c:pt idx="0" formatCode="General">
                  <c:v>1960</c:v>
                </c:pt>
                <c:pt idx="1">
                  <c:v>1970</c:v>
                </c:pt>
                <c:pt idx="2" formatCode="General">
                  <c:v>1980</c:v>
                </c:pt>
                <c:pt idx="3" formatCode="General">
                  <c:v>1990</c:v>
                </c:pt>
                <c:pt idx="4" formatCode="General">
                  <c:v>2000</c:v>
                </c:pt>
                <c:pt idx="5" formatCode="General">
                  <c:v>2001</c:v>
                </c:pt>
                <c:pt idx="6" formatCode="General">
                  <c:v>2002</c:v>
                </c:pt>
                <c:pt idx="7" formatCode="General">
                  <c:v>2003</c:v>
                </c:pt>
                <c:pt idx="8" formatCode="General">
                  <c:v>2004</c:v>
                </c:pt>
                <c:pt idx="9" formatCode="General">
                  <c:v>2005</c:v>
                </c:pt>
                <c:pt idx="10" formatCode="General">
                  <c:v>2006</c:v>
                </c:pt>
                <c:pt idx="11" formatCode="General">
                  <c:v>2007</c:v>
                </c:pt>
                <c:pt idx="12" formatCode="General">
                  <c:v>2008</c:v>
                </c:pt>
                <c:pt idx="13" formatCode="General">
                  <c:v>2009</c:v>
                </c:pt>
                <c:pt idx="14" formatCode="General">
                  <c:v>2010</c:v>
                </c:pt>
                <c:pt idx="15" formatCode="General">
                  <c:v>2011</c:v>
                </c:pt>
                <c:pt idx="16" formatCode="General">
                  <c:v>2012</c:v>
                </c:pt>
                <c:pt idx="17" formatCode="General">
                  <c:v>2013</c:v>
                </c:pt>
                <c:pt idx="18" formatCode="General">
                  <c:v>2014</c:v>
                </c:pt>
                <c:pt idx="19" formatCode="General">
                  <c:v>2015</c:v>
                </c:pt>
                <c:pt idx="20" formatCode="General">
                  <c:v>2016</c:v>
                </c:pt>
                <c:pt idx="21" formatCode="General">
                  <c:v>2017</c:v>
                </c:pt>
                <c:pt idx="22" formatCode="General">
                  <c:v>2018</c:v>
                </c:pt>
                <c:pt idx="23" formatCode="General">
                  <c:v>2019</c:v>
                </c:pt>
                <c:pt idx="24" formatCode="General">
                  <c:v>2020</c:v>
                </c:pt>
                <c:pt idx="25" formatCode="General">
                  <c:v>2021</c:v>
                </c:pt>
              </c:numCache>
            </c:numRef>
          </c:cat>
          <c:val>
            <c:numRef>
              <c:f>'Table 3'!$B$6:$AA$6</c:f>
              <c:numCache>
                <c:formatCode>0.0%</c:formatCode>
                <c:ptCount val="26"/>
                <c:pt idx="0">
                  <c:v>0.18</c:v>
                </c:pt>
                <c:pt idx="1">
                  <c:v>0.16</c:v>
                </c:pt>
                <c:pt idx="2">
                  <c:v>0.16</c:v>
                </c:pt>
                <c:pt idx="3">
                  <c:v>0.157</c:v>
                </c:pt>
                <c:pt idx="4">
                  <c:v>0.14399999999999999</c:v>
                </c:pt>
                <c:pt idx="5">
                  <c:v>0.14099999999999999</c:v>
                </c:pt>
                <c:pt idx="6">
                  <c:v>0.13900000000000001</c:v>
                </c:pt>
                <c:pt idx="7">
                  <c:v>0.13900000000000001</c:v>
                </c:pt>
                <c:pt idx="8">
                  <c:v>0.13600000000000001</c:v>
                </c:pt>
                <c:pt idx="9">
                  <c:v>0.13300000000000001</c:v>
                </c:pt>
                <c:pt idx="10">
                  <c:v>0.13200000000000001</c:v>
                </c:pt>
                <c:pt idx="11">
                  <c:v>0.13200000000000001</c:v>
                </c:pt>
                <c:pt idx="12">
                  <c:v>0.126</c:v>
                </c:pt>
                <c:pt idx="13">
                  <c:v>0.124</c:v>
                </c:pt>
                <c:pt idx="14">
                  <c:v>0.124</c:v>
                </c:pt>
                <c:pt idx="15">
                  <c:v>0.121</c:v>
                </c:pt>
                <c:pt idx="16">
                  <c:v>0.124</c:v>
                </c:pt>
                <c:pt idx="17">
                  <c:v>0.127</c:v>
                </c:pt>
                <c:pt idx="18">
                  <c:v>0.124</c:v>
                </c:pt>
                <c:pt idx="19">
                  <c:v>0.12</c:v>
                </c:pt>
                <c:pt idx="20">
                  <c:v>0.12</c:v>
                </c:pt>
                <c:pt idx="21">
                  <c:v>0.122</c:v>
                </c:pt>
                <c:pt idx="22">
                  <c:v>0.122</c:v>
                </c:pt>
                <c:pt idx="23">
                  <c:v>0.124</c:v>
                </c:pt>
                <c:pt idx="24">
                  <c:v>0.19</c:v>
                </c:pt>
                <c:pt idx="25">
                  <c:v>0.14699999999999999</c:v>
                </c:pt>
              </c:numCache>
            </c:numRef>
          </c:val>
          <c:smooth val="0"/>
          <c:extLst>
            <c:ext xmlns:c16="http://schemas.microsoft.com/office/drawing/2014/chart" uri="{C3380CC4-5D6E-409C-BE32-E72D297353CC}">
              <c16:uniqueId val="{0000002A-7368-4E17-AE84-9F07446E83F0}"/>
            </c:ext>
          </c:extLst>
        </c:ser>
        <c:dLbls>
          <c:showLegendKey val="0"/>
          <c:showVal val="0"/>
          <c:showCatName val="0"/>
          <c:showSerName val="0"/>
          <c:showPercent val="0"/>
          <c:showBubbleSize val="0"/>
        </c:dLbls>
        <c:marker val="1"/>
        <c:smooth val="0"/>
        <c:axId val="123682176"/>
        <c:axId val="158010752"/>
      </c:lineChart>
      <c:catAx>
        <c:axId val="123682176"/>
        <c:scaling>
          <c:orientation val="minMax"/>
        </c:scaling>
        <c:delete val="0"/>
        <c:axPos val="b"/>
        <c:numFmt formatCode="General" sourceLinked="1"/>
        <c:majorTickMark val="out"/>
        <c:minorTickMark val="none"/>
        <c:tickLblPos val="nextTo"/>
        <c:txPr>
          <a:bodyPr rot="-2760000"/>
          <a:lstStyle/>
          <a:p>
            <a:pPr>
              <a:defRPr sz="1400"/>
            </a:pPr>
            <a:endParaRPr lang="en-US"/>
          </a:p>
        </c:txPr>
        <c:crossAx val="158010752"/>
        <c:crosses val="autoZero"/>
        <c:auto val="1"/>
        <c:lblAlgn val="ctr"/>
        <c:lblOffset val="100"/>
        <c:noMultiLvlLbl val="0"/>
      </c:catAx>
      <c:valAx>
        <c:axId val="158010752"/>
        <c:scaling>
          <c:orientation val="minMax"/>
          <c:max val="0.60000000000000009"/>
          <c:min val="0"/>
        </c:scaling>
        <c:delete val="0"/>
        <c:axPos val="l"/>
        <c:majorGridlines/>
        <c:title>
          <c:tx>
            <c:rich>
              <a:bodyPr rot="-5400000" vert="horz"/>
              <a:lstStyle/>
              <a:p>
                <a:pPr>
                  <a:defRPr/>
                </a:pPr>
                <a:r>
                  <a:rPr lang="en-US"/>
                  <a:t>Share of Consumption</a:t>
                </a:r>
              </a:p>
            </c:rich>
          </c:tx>
          <c:layout>
            <c:manualLayout>
              <c:xMode val="edge"/>
              <c:yMode val="edge"/>
              <c:x val="9.0320307183824238E-4"/>
              <c:y val="0.26153735356251201"/>
            </c:manualLayout>
          </c:layout>
          <c:overlay val="0"/>
        </c:title>
        <c:numFmt formatCode="0%" sourceLinked="0"/>
        <c:majorTickMark val="out"/>
        <c:minorTickMark val="none"/>
        <c:tickLblPos val="nextTo"/>
        <c:crossAx val="123682176"/>
        <c:crosses val="autoZero"/>
        <c:crossBetween val="between"/>
        <c:majorUnit val="0.1"/>
      </c:valAx>
    </c:plotArea>
    <c:legend>
      <c:legendPos val="t"/>
      <c:layout>
        <c:manualLayout>
          <c:xMode val="edge"/>
          <c:yMode val="edge"/>
          <c:x val="4.314772753959654E-3"/>
          <c:y val="8.9404449443819534E-3"/>
          <c:w val="0.99568527491755854"/>
          <c:h val="0.21465113735783029"/>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4648804316127153"/>
          <c:y val="6.3269530333098607E-3"/>
          <c:w val="0.45267327695149223"/>
          <c:h val="0.99367304696669023"/>
        </c:manualLayout>
      </c:layout>
      <c:pieChart>
        <c:varyColors val="1"/>
        <c:ser>
          <c:idx val="0"/>
          <c:order val="0"/>
          <c:tx>
            <c:strRef>
              <c:f>Sheet1!$B$1</c:f>
              <c:strCache>
                <c:ptCount val="1"/>
                <c:pt idx="0">
                  <c:v>2021</c:v>
                </c:pt>
              </c:strCache>
            </c:strRef>
          </c:tx>
          <c:spPr>
            <a:ln>
              <a:solidFill>
                <a:sysClr val="windowText" lastClr="000000"/>
              </a:solidFill>
            </a:ln>
          </c:spPr>
          <c:explosion val="1"/>
          <c:dPt>
            <c:idx val="0"/>
            <c:bubble3D val="0"/>
            <c:spPr>
              <a:solidFill>
                <a:srgbClr val="005EB8"/>
              </a:solidFill>
              <a:ln>
                <a:solidFill>
                  <a:sysClr val="windowText" lastClr="000000"/>
                </a:solidFill>
              </a:ln>
            </c:spPr>
            <c:extLst>
              <c:ext xmlns:c16="http://schemas.microsoft.com/office/drawing/2014/chart" uri="{C3380CC4-5D6E-409C-BE32-E72D297353CC}">
                <c16:uniqueId val="{00000001-3ADA-499A-B4F9-248595359F05}"/>
              </c:ext>
            </c:extLst>
          </c:dPt>
          <c:dPt>
            <c:idx val="1"/>
            <c:bubble3D val="0"/>
            <c:spPr>
              <a:solidFill>
                <a:srgbClr val="FFC72C"/>
              </a:solidFill>
              <a:ln>
                <a:solidFill>
                  <a:sysClr val="windowText" lastClr="000000"/>
                </a:solidFill>
              </a:ln>
            </c:spPr>
            <c:extLst>
              <c:ext xmlns:c16="http://schemas.microsoft.com/office/drawing/2014/chart" uri="{C3380CC4-5D6E-409C-BE32-E72D297353CC}">
                <c16:uniqueId val="{00000003-3ADA-499A-B4F9-248595359F05}"/>
              </c:ext>
            </c:extLst>
          </c:dPt>
          <c:dPt>
            <c:idx val="2"/>
            <c:bubble3D val="0"/>
            <c:spPr>
              <a:solidFill>
                <a:srgbClr val="671E75"/>
              </a:solidFill>
              <a:ln>
                <a:solidFill>
                  <a:sysClr val="windowText" lastClr="000000"/>
                </a:solidFill>
              </a:ln>
            </c:spPr>
            <c:extLst>
              <c:ext xmlns:c16="http://schemas.microsoft.com/office/drawing/2014/chart" uri="{C3380CC4-5D6E-409C-BE32-E72D297353CC}">
                <c16:uniqueId val="{00000005-3ADA-499A-B4F9-248595359F05}"/>
              </c:ext>
            </c:extLst>
          </c:dPt>
          <c:dPt>
            <c:idx val="3"/>
            <c:bubble3D val="0"/>
            <c:spPr>
              <a:solidFill>
                <a:schemeClr val="tx1"/>
              </a:solidFill>
              <a:ln>
                <a:solidFill>
                  <a:sysClr val="windowText" lastClr="000000"/>
                </a:solidFill>
              </a:ln>
            </c:spPr>
            <c:extLst>
              <c:ext xmlns:c16="http://schemas.microsoft.com/office/drawing/2014/chart" uri="{C3380CC4-5D6E-409C-BE32-E72D297353CC}">
                <c16:uniqueId val="{00000007-3ADA-499A-B4F9-248595359F05}"/>
              </c:ext>
            </c:extLst>
          </c:dPt>
          <c:dPt>
            <c:idx val="4"/>
            <c:bubble3D val="0"/>
            <c:spPr>
              <a:pattFill prst="ltUpDiag">
                <a:fgClr>
                  <a:sysClr val="windowText" lastClr="000000"/>
                </a:fgClr>
                <a:bgClr>
                  <a:sysClr val="window" lastClr="FFFFFF"/>
                </a:bgClr>
              </a:pattFill>
              <a:ln>
                <a:solidFill>
                  <a:sysClr val="windowText" lastClr="000000"/>
                </a:solidFill>
              </a:ln>
            </c:spPr>
            <c:extLst>
              <c:ext xmlns:c16="http://schemas.microsoft.com/office/drawing/2014/chart" uri="{C3380CC4-5D6E-409C-BE32-E72D297353CC}">
                <c16:uniqueId val="{00000009-3ADA-499A-B4F9-248595359F05}"/>
              </c:ext>
            </c:extLst>
          </c:dPt>
          <c:dPt>
            <c:idx val="5"/>
            <c:bubble3D val="0"/>
            <c:spPr>
              <a:solidFill>
                <a:sysClr val="window" lastClr="FFFFFF"/>
              </a:solidFill>
              <a:ln>
                <a:solidFill>
                  <a:sysClr val="windowText" lastClr="000000"/>
                </a:solidFill>
              </a:ln>
            </c:spPr>
            <c:extLst>
              <c:ext xmlns:c16="http://schemas.microsoft.com/office/drawing/2014/chart" uri="{C3380CC4-5D6E-409C-BE32-E72D297353CC}">
                <c16:uniqueId val="{0000000B-3ADA-499A-B4F9-248595359F05}"/>
              </c:ext>
            </c:extLst>
          </c:dPt>
          <c:dPt>
            <c:idx val="6"/>
            <c:bubble3D val="0"/>
            <c:spPr>
              <a:solidFill>
                <a:srgbClr val="FFFFCC"/>
              </a:solidFill>
              <a:ln>
                <a:solidFill>
                  <a:sysClr val="windowText" lastClr="000000"/>
                </a:solidFill>
              </a:ln>
            </c:spPr>
            <c:extLst>
              <c:ext xmlns:c16="http://schemas.microsoft.com/office/drawing/2014/chart" uri="{C3380CC4-5D6E-409C-BE32-E72D297353CC}">
                <c16:uniqueId val="{0000000D-3ADA-499A-B4F9-248595359F05}"/>
              </c:ext>
            </c:extLst>
          </c:dPt>
          <c:dPt>
            <c:idx val="7"/>
            <c:bubble3D val="0"/>
            <c:spPr>
              <a:pattFill prst="dashVert">
                <a:fgClr>
                  <a:sysClr val="windowText" lastClr="000000"/>
                </a:fgClr>
                <a:bgClr>
                  <a:sysClr val="window" lastClr="FFFFFF"/>
                </a:bgClr>
              </a:pattFill>
              <a:ln>
                <a:solidFill>
                  <a:sysClr val="windowText" lastClr="000000"/>
                </a:solidFill>
              </a:ln>
            </c:spPr>
            <c:extLst>
              <c:ext xmlns:c16="http://schemas.microsoft.com/office/drawing/2014/chart" uri="{C3380CC4-5D6E-409C-BE32-E72D297353CC}">
                <c16:uniqueId val="{0000000F-3ADA-499A-B4F9-248595359F05}"/>
              </c:ext>
            </c:extLst>
          </c:dPt>
          <c:dLbls>
            <c:dLbl>
              <c:idx val="0"/>
              <c:layout>
                <c:manualLayout>
                  <c:x val="-0.11674204186015218"/>
                  <c:y val="9.5017497812773397E-2"/>
                </c:manualLayout>
              </c:layout>
              <c:spPr>
                <a:noFill/>
                <a:ln>
                  <a:noFill/>
                </a:ln>
                <a:effectLst/>
              </c:spPr>
              <c:txPr>
                <a:bodyPr/>
                <a:lstStyle/>
                <a:p>
                  <a:pPr>
                    <a:defRPr>
                      <a:solidFill>
                        <a:schemeClr val="bg1"/>
                      </a:solidFill>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ADA-499A-B4F9-248595359F05}"/>
                </c:ext>
              </c:extLst>
            </c:dLbl>
            <c:dLbl>
              <c:idx val="1"/>
              <c:layout>
                <c:manualLayout>
                  <c:x val="-7.7382394508378758E-3"/>
                  <c:y val="-0.13400449943757045"/>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ADA-499A-B4F9-248595359F05}"/>
                </c:ext>
              </c:extLst>
            </c:dLbl>
            <c:dLbl>
              <c:idx val="2"/>
              <c:layout>
                <c:manualLayout>
                  <c:x val="6.1695829687955672E-2"/>
                  <c:y val="-0.11092919787465591"/>
                </c:manualLayout>
              </c:layout>
              <c:spPr>
                <a:noFill/>
                <a:ln>
                  <a:noFill/>
                </a:ln>
                <a:effectLst/>
              </c:spPr>
              <c:txPr>
                <a:bodyPr/>
                <a:lstStyle/>
                <a:p>
                  <a:pPr>
                    <a:defRPr>
                      <a:solidFill>
                        <a:schemeClr val="bg1"/>
                      </a:solidFill>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ADA-499A-B4F9-248595359F05}"/>
                </c:ext>
              </c:extLst>
            </c:dLbl>
            <c:dLbl>
              <c:idx val="3"/>
              <c:layout>
                <c:manualLayout>
                  <c:x val="0.10042768692374991"/>
                  <c:y val="-7.5537432820897393E-2"/>
                </c:manualLayout>
              </c:layout>
              <c:spPr>
                <a:noFill/>
                <a:ln>
                  <a:noFill/>
                </a:ln>
                <a:effectLst/>
              </c:spPr>
              <c:txPr>
                <a:bodyPr/>
                <a:lstStyle/>
                <a:p>
                  <a:pPr>
                    <a:defRPr>
                      <a:solidFill>
                        <a:schemeClr val="bg1"/>
                      </a:solidFill>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ADA-499A-B4F9-248595359F05}"/>
                </c:ext>
              </c:extLst>
            </c:dLbl>
            <c:dLbl>
              <c:idx val="4"/>
              <c:layout>
                <c:manualLayout>
                  <c:x val="-1.7632916077797968E-2"/>
                  <c:y val="-2.0814273215848018E-2"/>
                </c:manualLayout>
              </c:layout>
              <c:spPr>
                <a:noFill/>
                <a:ln>
                  <a:noFill/>
                </a:ln>
                <a:effectLst/>
              </c:spPr>
              <c:txPr>
                <a:bodyPr/>
                <a:lstStyle/>
                <a:p>
                  <a:pPr>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ADA-499A-B4F9-248595359F05}"/>
                </c:ext>
              </c:extLst>
            </c:dLbl>
            <c:dLbl>
              <c:idx val="5"/>
              <c:layout>
                <c:manualLayout>
                  <c:x val="0.13104936402180489"/>
                  <c:y val="4.5678977627796526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ADA-499A-B4F9-248595359F05}"/>
                </c:ext>
              </c:extLst>
            </c:dLbl>
            <c:dLbl>
              <c:idx val="6"/>
              <c:layout>
                <c:manualLayout>
                  <c:x val="6.7945465150189496E-2"/>
                  <c:y val="7.8273904786291898E-2"/>
                </c:manualLayout>
              </c:layout>
              <c:spPr>
                <a:noFill/>
                <a:ln>
                  <a:noFill/>
                </a:ln>
                <a:effectLst/>
              </c:spPr>
              <c:txPr>
                <a:bodyPr/>
                <a:lstStyle/>
                <a:p>
                  <a:pPr>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3ADA-499A-B4F9-248595359F05}"/>
                </c:ext>
              </c:extLst>
            </c:dLbl>
            <c:dLbl>
              <c:idx val="7"/>
              <c:layout>
                <c:manualLayout>
                  <c:x val="-3.4077326872602461E-2"/>
                  <c:y val="3.3617360329958754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3ADA-499A-B4F9-248595359F05}"/>
                </c:ext>
              </c:extLst>
            </c:dLbl>
            <c:spPr>
              <a:noFill/>
              <a:ln>
                <a:noFill/>
              </a:ln>
              <a:effectLst/>
            </c:spPr>
            <c:dLblPos val="ctr"/>
            <c:showLegendKey val="0"/>
            <c:showVal val="1"/>
            <c:showCatName val="0"/>
            <c:showSerName val="0"/>
            <c:showPercent val="0"/>
            <c:showBubbleSize val="0"/>
            <c:showLeaderLines val="1"/>
            <c:extLst>
              <c:ext xmlns:c15="http://schemas.microsoft.com/office/drawing/2012/chart" uri="{CE6537A1-D6FC-4f65-9D91-7224C49458BB}"/>
            </c:extLst>
          </c:dLbls>
          <c:cat>
            <c:strRef>
              <c:f>Sheet1!$A$2:$A$9</c:f>
              <c:strCache>
                <c:ptCount val="8"/>
                <c:pt idx="0">
                  <c:v>Hospital Care</c:v>
                </c:pt>
                <c:pt idx="1">
                  <c:v>Physician and Clinical Services</c:v>
                </c:pt>
                <c:pt idx="2">
                  <c:v>Dental Services </c:v>
                </c:pt>
                <c:pt idx="3">
                  <c:v>Other Professional Services </c:v>
                </c:pt>
                <c:pt idx="4">
                  <c:v>Home Health Care</c:v>
                </c:pt>
                <c:pt idx="5">
                  <c:v>Prescription Drugs</c:v>
                </c:pt>
                <c:pt idx="6">
                  <c:v>Nursing Care Facilities/CCRCs</c:v>
                </c:pt>
                <c:pt idx="7">
                  <c:v>Other Healthcare Spending</c:v>
                </c:pt>
              </c:strCache>
            </c:strRef>
          </c:cat>
          <c:val>
            <c:numRef>
              <c:f>Sheet1!$B$2:$B$9</c:f>
              <c:numCache>
                <c:formatCode>0.0%</c:formatCode>
                <c:ptCount val="8"/>
                <c:pt idx="0">
                  <c:v>0.373</c:v>
                </c:pt>
                <c:pt idx="1">
                  <c:v>0.24299999999999999</c:v>
                </c:pt>
                <c:pt idx="2">
                  <c:v>4.5999999999999999E-2</c:v>
                </c:pt>
                <c:pt idx="3">
                  <c:v>3.6999999999999998E-2</c:v>
                </c:pt>
                <c:pt idx="4">
                  <c:v>3.5000000000000003E-2</c:v>
                </c:pt>
                <c:pt idx="5">
                  <c:v>0.106</c:v>
                </c:pt>
                <c:pt idx="6">
                  <c:v>5.0999999999999997E-2</c:v>
                </c:pt>
                <c:pt idx="7">
                  <c:v>0.109</c:v>
                </c:pt>
              </c:numCache>
            </c:numRef>
          </c:val>
          <c:extLst>
            <c:ext xmlns:c16="http://schemas.microsoft.com/office/drawing/2014/chart" uri="{C3380CC4-5D6E-409C-BE32-E72D297353CC}">
              <c16:uniqueId val="{00000010-3ADA-499A-B4F9-248595359F05}"/>
            </c:ext>
          </c:extLst>
        </c:ser>
        <c:dLbls>
          <c:dLblPos val="ctr"/>
          <c:showLegendKey val="0"/>
          <c:showVal val="1"/>
          <c:showCatName val="0"/>
          <c:showSerName val="0"/>
          <c:showPercent val="0"/>
          <c:showBubbleSize val="0"/>
          <c:showLeaderLines val="1"/>
        </c:dLbls>
        <c:firstSliceAng val="0"/>
      </c:pieChart>
    </c:plotArea>
    <c:legend>
      <c:legendPos val="t"/>
      <c:layout>
        <c:manualLayout>
          <c:xMode val="edge"/>
          <c:yMode val="edge"/>
          <c:x val="0"/>
          <c:y val="8.6805555555555559E-3"/>
          <c:w val="0.40650396131039174"/>
          <c:h val="0.97026065339393541"/>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7360017497812771E-2"/>
          <c:y val="0.25388701412323461"/>
          <c:w val="0.90069444444444446"/>
          <c:h val="0.59972152871135009"/>
        </c:manualLayout>
      </c:layout>
      <c:lineChart>
        <c:grouping val="standard"/>
        <c:varyColors val="0"/>
        <c:ser>
          <c:idx val="3"/>
          <c:order val="0"/>
          <c:tx>
            <c:strRef>
              <c:f>Sheet1!$A$2</c:f>
              <c:strCache>
                <c:ptCount val="1"/>
                <c:pt idx="0">
                  <c:v>Hospital Care</c:v>
                </c:pt>
              </c:strCache>
            </c:strRef>
          </c:tx>
          <c:spPr>
            <a:ln w="25400">
              <a:solidFill>
                <a:sysClr val="windowText" lastClr="000000"/>
              </a:solidFill>
              <a:prstDash val="solid"/>
            </a:ln>
          </c:spPr>
          <c:marker>
            <c:symbol val="circle"/>
            <c:size val="5"/>
            <c:spPr>
              <a:solidFill>
                <a:sysClr val="windowText" lastClr="000000"/>
              </a:solidFill>
              <a:ln>
                <a:noFill/>
              </a:ln>
            </c:spPr>
          </c:marker>
          <c:dPt>
            <c:idx val="0"/>
            <c:bubble3D val="0"/>
            <c:extLst>
              <c:ext xmlns:c16="http://schemas.microsoft.com/office/drawing/2014/chart" uri="{C3380CC4-5D6E-409C-BE32-E72D297353CC}">
                <c16:uniqueId val="{00000000-18FF-46A9-9A9C-DBA0BD0A8334}"/>
              </c:ext>
            </c:extLst>
          </c:dPt>
          <c:dPt>
            <c:idx val="1"/>
            <c:bubble3D val="0"/>
            <c:extLst>
              <c:ext xmlns:c16="http://schemas.microsoft.com/office/drawing/2014/chart" uri="{C3380CC4-5D6E-409C-BE32-E72D297353CC}">
                <c16:uniqueId val="{00000001-18FF-46A9-9A9C-DBA0BD0A8334}"/>
              </c:ext>
            </c:extLst>
          </c:dPt>
          <c:cat>
            <c:strRef>
              <c:f>Sheet1!$B$1:$BK$1</c:f>
              <c:strCache>
                <c:ptCount val="6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strCache>
            </c:strRef>
          </c:cat>
          <c:val>
            <c:numRef>
              <c:f>Sheet1!$B$2:$BK$2</c:f>
              <c:numCache>
                <c:formatCode>0.0%</c:formatCode>
                <c:ptCount val="62"/>
                <c:pt idx="0">
                  <c:v>0.3885573430202387</c:v>
                </c:pt>
                <c:pt idx="1">
                  <c:v>0.39705165692007799</c:v>
                </c:pt>
                <c:pt idx="2">
                  <c:v>0.39321522804372411</c:v>
                </c:pt>
                <c:pt idx="3">
                  <c:v>0.39712175593594701</c:v>
                </c:pt>
                <c:pt idx="4">
                  <c:v>0.39280439905734488</c:v>
                </c:pt>
                <c:pt idx="5">
                  <c:v>0.3935097760088318</c:v>
                </c:pt>
                <c:pt idx="6">
                  <c:v>0.40248362229998158</c:v>
                </c:pt>
                <c:pt idx="7">
                  <c:v>0.41401288701760913</c:v>
                </c:pt>
                <c:pt idx="8">
                  <c:v>0.42236344192168479</c:v>
                </c:pt>
                <c:pt idx="9">
                  <c:v>0.42585336516557015</c:v>
                </c:pt>
                <c:pt idx="10">
                  <c:v>0.43560101973736953</c:v>
                </c:pt>
                <c:pt idx="11">
                  <c:v>0.43994177583697236</c:v>
                </c:pt>
                <c:pt idx="12">
                  <c:v>0.44307426461925148</c:v>
                </c:pt>
                <c:pt idx="13">
                  <c:v>0.44431946006749157</c:v>
                </c:pt>
                <c:pt idx="14">
                  <c:v>0.45119445551841514</c:v>
                </c:pt>
                <c:pt idx="15">
                  <c:v>0.45699759165105702</c:v>
                </c:pt>
                <c:pt idx="16">
                  <c:v>0.46374842885136347</c:v>
                </c:pt>
                <c:pt idx="17">
                  <c:v>0.46183900442386405</c:v>
                </c:pt>
                <c:pt idx="18">
                  <c:v>0.4656408172313149</c:v>
                </c:pt>
                <c:pt idx="19">
                  <c:v>0.46596218741888035</c:v>
                </c:pt>
                <c:pt idx="20">
                  <c:v>0.46900210432015527</c:v>
                </c:pt>
                <c:pt idx="21">
                  <c:v>0.47251695317464787</c:v>
                </c:pt>
                <c:pt idx="22">
                  <c:v>0.47817655540568099</c:v>
                </c:pt>
                <c:pt idx="23">
                  <c:v>0.46994214398420808</c:v>
                </c:pt>
                <c:pt idx="24">
                  <c:v>0.45686769524001197</c:v>
                </c:pt>
                <c:pt idx="25">
                  <c:v>0.44165438917111477</c:v>
                </c:pt>
                <c:pt idx="26">
                  <c:v>0.43359079169061582</c:v>
                </c:pt>
                <c:pt idx="27">
                  <c:v>0.42673822060213312</c:v>
                </c:pt>
                <c:pt idx="28">
                  <c:v>0.41702841098463805</c:v>
                </c:pt>
                <c:pt idx="29">
                  <c:v>0.41310328816155811</c:v>
                </c:pt>
                <c:pt idx="30">
                  <c:v>0.40925819398867813</c:v>
                </c:pt>
                <c:pt idx="31">
                  <c:v>0.40999122793975529</c:v>
                </c:pt>
                <c:pt idx="32">
                  <c:v>0.40984506970696027</c:v>
                </c:pt>
                <c:pt idx="33">
                  <c:v>0.40714625594629411</c:v>
                </c:pt>
                <c:pt idx="34">
                  <c:v>0.40160605241562169</c:v>
                </c:pt>
                <c:pt idx="35">
                  <c:v>0.39160341200109411</c:v>
                </c:pt>
                <c:pt idx="36">
                  <c:v>0.38355225323131892</c:v>
                </c:pt>
                <c:pt idx="37">
                  <c:v>0.37634162506990326</c:v>
                </c:pt>
                <c:pt idx="38">
                  <c:v>0.36785192162403479</c:v>
                </c:pt>
                <c:pt idx="39">
                  <c:v>0.36488778887065826</c:v>
                </c:pt>
                <c:pt idx="40">
                  <c:v>0.35928642823298296</c:v>
                </c:pt>
                <c:pt idx="41">
                  <c:v>0.35761865576259777</c:v>
                </c:pt>
                <c:pt idx="42">
                  <c:v>0.35627152629732672</c:v>
                </c:pt>
                <c:pt idx="43">
                  <c:v>0.3563282253649388</c:v>
                </c:pt>
                <c:pt idx="44">
                  <c:v>0.35726374195831595</c:v>
                </c:pt>
                <c:pt idx="45">
                  <c:v>0.35930406239114904</c:v>
                </c:pt>
                <c:pt idx="46">
                  <c:v>0.36049081873795635</c:v>
                </c:pt>
                <c:pt idx="47">
                  <c:v>0.36007837667643339</c:v>
                </c:pt>
                <c:pt idx="48">
                  <c:v>0.35952914401642527</c:v>
                </c:pt>
                <c:pt idx="49">
                  <c:v>0.36620888972269783</c:v>
                </c:pt>
                <c:pt idx="50">
                  <c:v>0.37092844127916069</c:v>
                </c:pt>
                <c:pt idx="51">
                  <c:v>0.36969125031001859</c:v>
                </c:pt>
                <c:pt idx="52">
                  <c:v>0.37420802888752591</c:v>
                </c:pt>
                <c:pt idx="53">
                  <c:v>0.37702220296743605</c:v>
                </c:pt>
                <c:pt idx="54">
                  <c:v>0.3721782211520388</c:v>
                </c:pt>
                <c:pt idx="55">
                  <c:v>0.36981150278376385</c:v>
                </c:pt>
                <c:pt idx="56">
                  <c:v>0.37037270211267381</c:v>
                </c:pt>
                <c:pt idx="57">
                  <c:v>0.37109151694393439</c:v>
                </c:pt>
                <c:pt idx="58">
                  <c:v>0.37176961938797948</c:v>
                </c:pt>
                <c:pt idx="59">
                  <c:v>0.37616058335731106</c:v>
                </c:pt>
                <c:pt idx="60">
                  <c:v>0.37654957343015616</c:v>
                </c:pt>
                <c:pt idx="61">
                  <c:v>0.37257748733813684</c:v>
                </c:pt>
              </c:numCache>
            </c:numRef>
          </c:val>
          <c:smooth val="0"/>
          <c:extLst>
            <c:ext xmlns:c16="http://schemas.microsoft.com/office/drawing/2014/chart" uri="{C3380CC4-5D6E-409C-BE32-E72D297353CC}">
              <c16:uniqueId val="{00000002-18FF-46A9-9A9C-DBA0BD0A8334}"/>
            </c:ext>
          </c:extLst>
        </c:ser>
        <c:ser>
          <c:idx val="0"/>
          <c:order val="1"/>
          <c:tx>
            <c:strRef>
              <c:f>Sheet1!$A$3</c:f>
              <c:strCache>
                <c:ptCount val="1"/>
                <c:pt idx="0">
                  <c:v>Physician and Clinical Services</c:v>
                </c:pt>
              </c:strCache>
            </c:strRef>
          </c:tx>
          <c:spPr>
            <a:ln w="25400">
              <a:solidFill>
                <a:srgbClr val="005EB8"/>
              </a:solidFill>
              <a:prstDash val="solid"/>
            </a:ln>
          </c:spPr>
          <c:marker>
            <c:symbol val="square"/>
            <c:size val="5"/>
            <c:spPr>
              <a:solidFill>
                <a:srgbClr val="005EB8"/>
              </a:solidFill>
              <a:ln>
                <a:noFill/>
              </a:ln>
            </c:spPr>
          </c:marker>
          <c:dPt>
            <c:idx val="0"/>
            <c:bubble3D val="0"/>
            <c:extLst>
              <c:ext xmlns:c16="http://schemas.microsoft.com/office/drawing/2014/chart" uri="{C3380CC4-5D6E-409C-BE32-E72D297353CC}">
                <c16:uniqueId val="{00000003-18FF-46A9-9A9C-DBA0BD0A8334}"/>
              </c:ext>
            </c:extLst>
          </c:dPt>
          <c:dPt>
            <c:idx val="1"/>
            <c:bubble3D val="0"/>
            <c:extLst>
              <c:ext xmlns:c16="http://schemas.microsoft.com/office/drawing/2014/chart" uri="{C3380CC4-5D6E-409C-BE32-E72D297353CC}">
                <c16:uniqueId val="{00000004-18FF-46A9-9A9C-DBA0BD0A8334}"/>
              </c:ext>
            </c:extLst>
          </c:dPt>
          <c:cat>
            <c:strRef>
              <c:f>Sheet1!$B$1:$BK$1</c:f>
              <c:strCache>
                <c:ptCount val="6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strCache>
            </c:strRef>
          </c:cat>
          <c:val>
            <c:numRef>
              <c:f>Sheet1!$B$3:$BK$3</c:f>
              <c:numCache>
                <c:formatCode>0.0%</c:formatCode>
                <c:ptCount val="62"/>
                <c:pt idx="0">
                  <c:v>0.24005362394049473</c:v>
                </c:pt>
                <c:pt idx="1">
                  <c:v>0.2361111111111111</c:v>
                </c:pt>
                <c:pt idx="2">
                  <c:v>0.23599698454579721</c:v>
                </c:pt>
                <c:pt idx="3">
                  <c:v>0.24413307564881281</c:v>
                </c:pt>
                <c:pt idx="4">
                  <c:v>0.25479968578161821</c:v>
                </c:pt>
                <c:pt idx="5">
                  <c:v>0.24946980041253886</c:v>
                </c:pt>
                <c:pt idx="6">
                  <c:v>0.24491567786576862</c:v>
                </c:pt>
                <c:pt idx="7">
                  <c:v>0.24303891693223847</c:v>
                </c:pt>
                <c:pt idx="8">
                  <c:v>0.23330042777229351</c:v>
                </c:pt>
                <c:pt idx="9">
                  <c:v>0.23174354394853383</c:v>
                </c:pt>
                <c:pt idx="10">
                  <c:v>0.22977761387868972</c:v>
                </c:pt>
                <c:pt idx="11">
                  <c:v>0.23168850072780203</c:v>
                </c:pt>
                <c:pt idx="12">
                  <c:v>0.23178729921847385</c:v>
                </c:pt>
                <c:pt idx="13">
                  <c:v>0.22917838395200599</c:v>
                </c:pt>
                <c:pt idx="14">
                  <c:v>0.22738098888854816</c:v>
                </c:pt>
                <c:pt idx="15">
                  <c:v>0.22583177236642582</c:v>
                </c:pt>
                <c:pt idx="16">
                  <c:v>0.22389551178459063</c:v>
                </c:pt>
                <c:pt idx="17">
                  <c:v>0.22822177202629512</c:v>
                </c:pt>
                <c:pt idx="18">
                  <c:v>0.22073619783007598</c:v>
                </c:pt>
                <c:pt idx="19">
                  <c:v>0.22291684693259498</c:v>
                </c:pt>
                <c:pt idx="20">
                  <c:v>0.22270799408364089</c:v>
                </c:pt>
                <c:pt idx="21">
                  <c:v>0.22368537482001077</c:v>
                </c:pt>
                <c:pt idx="22">
                  <c:v>0.22050641697645379</c:v>
                </c:pt>
                <c:pt idx="23">
                  <c:v>0.22291124198879242</c:v>
                </c:pt>
                <c:pt idx="24">
                  <c:v>0.22916191891179979</c:v>
                </c:pt>
                <c:pt idx="25">
                  <c:v>0.24383777067516832</c:v>
                </c:pt>
                <c:pt idx="26">
                  <c:v>0.24848472887932843</c:v>
                </c:pt>
                <c:pt idx="27">
                  <c:v>0.25409522523738803</c:v>
                </c:pt>
                <c:pt idx="28">
                  <c:v>0.25984587571077961</c:v>
                </c:pt>
                <c:pt idx="29">
                  <c:v>0.26202371746709002</c:v>
                </c:pt>
                <c:pt idx="30">
                  <c:v>0.25980859992940164</c:v>
                </c:pt>
                <c:pt idx="31">
                  <c:v>0.26251654053732587</c:v>
                </c:pt>
                <c:pt idx="32">
                  <c:v>0.26262215710533143</c:v>
                </c:pt>
                <c:pt idx="33">
                  <c:v>0.26144222374958576</c:v>
                </c:pt>
                <c:pt idx="34">
                  <c:v>0.26018611716159712</c:v>
                </c:pt>
                <c:pt idx="35">
                  <c:v>0.25649790933568462</c:v>
                </c:pt>
                <c:pt idx="36">
                  <c:v>0.25234681984864021</c:v>
                </c:pt>
                <c:pt idx="37">
                  <c:v>0.25023922453967401</c:v>
                </c:pt>
                <c:pt idx="38">
                  <c:v>0.25165376426377811</c:v>
                </c:pt>
                <c:pt idx="39">
                  <c:v>0.24983638773788666</c:v>
                </c:pt>
                <c:pt idx="40">
                  <c:v>0.24918204864821866</c:v>
                </c:pt>
                <c:pt idx="41">
                  <c:v>0.24885677586121824</c:v>
                </c:pt>
                <c:pt idx="42">
                  <c:v>0.24730552823510543</c:v>
                </c:pt>
                <c:pt idx="43">
                  <c:v>0.24685404617227605</c:v>
                </c:pt>
                <c:pt idx="44">
                  <c:v>0.2430478140522504</c:v>
                </c:pt>
                <c:pt idx="45">
                  <c:v>0.24193218918073242</c:v>
                </c:pt>
                <c:pt idx="46">
                  <c:v>0.23970204561319405</c:v>
                </c:pt>
                <c:pt idx="47">
                  <c:v>0.23800748377561162</c:v>
                </c:pt>
                <c:pt idx="48">
                  <c:v>0.23987957071533661</c:v>
                </c:pt>
                <c:pt idx="49">
                  <c:v>0.23628082157623137</c:v>
                </c:pt>
                <c:pt idx="50">
                  <c:v>0.23497462233903749</c:v>
                </c:pt>
                <c:pt idx="51">
                  <c:v>0.23771095129901676</c:v>
                </c:pt>
                <c:pt idx="52">
                  <c:v>0.23745686114969591</c:v>
                </c:pt>
                <c:pt idx="53">
                  <c:v>0.23626689794584507</c:v>
                </c:pt>
                <c:pt idx="54">
                  <c:v>0.23673995928114805</c:v>
                </c:pt>
                <c:pt idx="55">
                  <c:v>0.2383409672294024</c:v>
                </c:pt>
                <c:pt idx="56">
                  <c:v>0.24208485106903563</c:v>
                </c:pt>
                <c:pt idx="57">
                  <c:v>0.24430369459179865</c:v>
                </c:pt>
                <c:pt idx="58">
                  <c:v>0.2437895891339997</c:v>
                </c:pt>
                <c:pt idx="59">
                  <c:v>0.24201084056788968</c:v>
                </c:pt>
                <c:pt idx="60">
                  <c:v>0.24308050995329636</c:v>
                </c:pt>
                <c:pt idx="61">
                  <c:v>0.24330673805020392</c:v>
                </c:pt>
              </c:numCache>
            </c:numRef>
          </c:val>
          <c:smooth val="0"/>
          <c:extLst>
            <c:ext xmlns:c16="http://schemas.microsoft.com/office/drawing/2014/chart" uri="{C3380CC4-5D6E-409C-BE32-E72D297353CC}">
              <c16:uniqueId val="{00000005-18FF-46A9-9A9C-DBA0BD0A8334}"/>
            </c:ext>
          </c:extLst>
        </c:ser>
        <c:ser>
          <c:idx val="1"/>
          <c:order val="2"/>
          <c:tx>
            <c:strRef>
              <c:f>Sheet1!$A$4</c:f>
              <c:strCache>
                <c:ptCount val="1"/>
                <c:pt idx="0">
                  <c:v>Dental Services </c:v>
                </c:pt>
              </c:strCache>
            </c:strRef>
          </c:tx>
          <c:spPr>
            <a:ln w="25400">
              <a:solidFill>
                <a:srgbClr val="671E75"/>
              </a:solidFill>
              <a:prstDash val="solid"/>
            </a:ln>
          </c:spPr>
          <c:marker>
            <c:symbol val="triangle"/>
            <c:size val="5"/>
            <c:spPr>
              <a:solidFill>
                <a:srgbClr val="671E75"/>
              </a:solidFill>
              <a:ln>
                <a:noFill/>
              </a:ln>
            </c:spPr>
          </c:marker>
          <c:dPt>
            <c:idx val="0"/>
            <c:bubble3D val="0"/>
            <c:extLst>
              <c:ext xmlns:c16="http://schemas.microsoft.com/office/drawing/2014/chart" uri="{C3380CC4-5D6E-409C-BE32-E72D297353CC}">
                <c16:uniqueId val="{00000006-18FF-46A9-9A9C-DBA0BD0A8334}"/>
              </c:ext>
            </c:extLst>
          </c:dPt>
          <c:dPt>
            <c:idx val="1"/>
            <c:bubble3D val="0"/>
            <c:extLst>
              <c:ext xmlns:c16="http://schemas.microsoft.com/office/drawing/2014/chart" uri="{C3380CC4-5D6E-409C-BE32-E72D297353CC}">
                <c16:uniqueId val="{00000007-18FF-46A9-9A9C-DBA0BD0A8334}"/>
              </c:ext>
            </c:extLst>
          </c:dPt>
          <c:cat>
            <c:strRef>
              <c:f>Sheet1!$B$1:$BK$1</c:f>
              <c:strCache>
                <c:ptCount val="6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strCache>
            </c:strRef>
          </c:cat>
          <c:val>
            <c:numRef>
              <c:f>Sheet1!$B$4:$BK$4</c:f>
              <c:numCache>
                <c:formatCode>0.0%</c:formatCode>
                <c:ptCount val="62"/>
                <c:pt idx="0">
                  <c:v>8.5928040131465142E-2</c:v>
                </c:pt>
                <c:pt idx="1">
                  <c:v>8.5445094217024037E-2</c:v>
                </c:pt>
                <c:pt idx="2">
                  <c:v>8.3867320015077268E-2</c:v>
                </c:pt>
                <c:pt idx="3">
                  <c:v>8.1860850358917728E-2</c:v>
                </c:pt>
                <c:pt idx="4">
                  <c:v>8.2230950510604875E-2</c:v>
                </c:pt>
                <c:pt idx="5">
                  <c:v>8.1897678742628044E-2</c:v>
                </c:pt>
                <c:pt idx="6">
                  <c:v>7.8744507879712697E-2</c:v>
                </c:pt>
                <c:pt idx="7">
                  <c:v>8.0183302705343226E-2</c:v>
                </c:pt>
                <c:pt idx="8">
                  <c:v>7.6238071734123072E-2</c:v>
                </c:pt>
                <c:pt idx="9">
                  <c:v>7.6907656138944069E-2</c:v>
                </c:pt>
                <c:pt idx="10">
                  <c:v>7.5646555179656558E-2</c:v>
                </c:pt>
                <c:pt idx="11">
                  <c:v>7.6259097525473066E-2</c:v>
                </c:pt>
                <c:pt idx="12">
                  <c:v>7.3151893597245679E-2</c:v>
                </c:pt>
                <c:pt idx="13">
                  <c:v>7.5037495313085859E-2</c:v>
                </c:pt>
                <c:pt idx="14">
                  <c:v>7.3108650985924131E-2</c:v>
                </c:pt>
                <c:pt idx="15">
                  <c:v>7.164392114887165E-2</c:v>
                </c:pt>
                <c:pt idx="16">
                  <c:v>7.0637281307820224E-2</c:v>
                </c:pt>
                <c:pt idx="17">
                  <c:v>6.9837791651162467E-2</c:v>
                </c:pt>
                <c:pt idx="18">
                  <c:v>6.800408861959828E-2</c:v>
                </c:pt>
                <c:pt idx="19">
                  <c:v>6.4841654408583541E-2</c:v>
                </c:pt>
                <c:pt idx="20">
                  <c:v>6.218242729363898E-2</c:v>
                </c:pt>
                <c:pt idx="21">
                  <c:v>6.3207387803367307E-2</c:v>
                </c:pt>
                <c:pt idx="22">
                  <c:v>6.0752863220187983E-2</c:v>
                </c:pt>
                <c:pt idx="23">
                  <c:v>5.9414426991681979E-2</c:v>
                </c:pt>
                <c:pt idx="24">
                  <c:v>5.8808034829036432E-2</c:v>
                </c:pt>
                <c:pt idx="25">
                  <c:v>5.8253026436198618E-2</c:v>
                </c:pt>
                <c:pt idx="26">
                  <c:v>5.717943720968096E-2</c:v>
                </c:pt>
                <c:pt idx="27">
                  <c:v>5.7015885873723054E-2</c:v>
                </c:pt>
                <c:pt idx="28">
                  <c:v>5.5375665330114836E-2</c:v>
                </c:pt>
                <c:pt idx="29">
                  <c:v>5.3739970714211285E-2</c:v>
                </c:pt>
                <c:pt idx="30">
                  <c:v>5.1674096928970181E-2</c:v>
                </c:pt>
                <c:pt idx="31">
                  <c:v>4.9690004311690628E-2</c:v>
                </c:pt>
                <c:pt idx="32">
                  <c:v>5.1020029851852972E-2</c:v>
                </c:pt>
                <c:pt idx="33">
                  <c:v>5.0327344377633039E-2</c:v>
                </c:pt>
                <c:pt idx="34">
                  <c:v>5.0850173116600235E-2</c:v>
                </c:pt>
                <c:pt idx="35">
                  <c:v>5.1512399145499391E-2</c:v>
                </c:pt>
                <c:pt idx="36">
                  <c:v>5.1343585796409963E-2</c:v>
                </c:pt>
                <c:pt idx="37">
                  <c:v>5.2103311861808992E-2</c:v>
                </c:pt>
                <c:pt idx="38">
                  <c:v>5.2620218016267824E-2</c:v>
                </c:pt>
                <c:pt idx="39">
                  <c:v>5.3116048833393589E-2</c:v>
                </c:pt>
                <c:pt idx="40">
                  <c:v>5.372280268523226E-2</c:v>
                </c:pt>
                <c:pt idx="41">
                  <c:v>5.3885529559884571E-2</c:v>
                </c:pt>
                <c:pt idx="42">
                  <c:v>5.3926784774010035E-2</c:v>
                </c:pt>
                <c:pt idx="43">
                  <c:v>5.1709371595214736E-2</c:v>
                </c:pt>
                <c:pt idx="44">
                  <c:v>5.1940115522188093E-2</c:v>
                </c:pt>
                <c:pt idx="45">
                  <c:v>5.1481553638794919E-2</c:v>
                </c:pt>
                <c:pt idx="46">
                  <c:v>5.079905294967868E-2</c:v>
                </c:pt>
                <c:pt idx="47">
                  <c:v>5.0862611827279872E-2</c:v>
                </c:pt>
                <c:pt idx="48">
                  <c:v>5.1197890743754963E-2</c:v>
                </c:pt>
                <c:pt idx="49">
                  <c:v>4.9100792461522755E-2</c:v>
                </c:pt>
                <c:pt idx="50">
                  <c:v>4.856725252137048E-2</c:v>
                </c:pt>
                <c:pt idx="51">
                  <c:v>4.7926768614537402E-2</c:v>
                </c:pt>
                <c:pt idx="52">
                  <c:v>4.6756397464328532E-2</c:v>
                </c:pt>
                <c:pt idx="53">
                  <c:v>4.6306836844236636E-2</c:v>
                </c:pt>
                <c:pt idx="54">
                  <c:v>4.538588927558828E-2</c:v>
                </c:pt>
                <c:pt idx="55">
                  <c:v>4.4857693183564633E-2</c:v>
                </c:pt>
                <c:pt idx="56">
                  <c:v>4.5141987804219338E-2</c:v>
                </c:pt>
                <c:pt idx="57">
                  <c:v>4.5156848997111386E-2</c:v>
                </c:pt>
                <c:pt idx="58">
                  <c:v>4.5496541456164843E-2</c:v>
                </c:pt>
                <c:pt idx="59">
                  <c:v>4.5274608495654539E-2</c:v>
                </c:pt>
                <c:pt idx="60">
                  <c:v>4.1376309595408341E-2</c:v>
                </c:pt>
                <c:pt idx="61">
                  <c:v>4.5527548786552095E-2</c:v>
                </c:pt>
              </c:numCache>
            </c:numRef>
          </c:val>
          <c:smooth val="0"/>
          <c:extLst>
            <c:ext xmlns:c16="http://schemas.microsoft.com/office/drawing/2014/chart" uri="{C3380CC4-5D6E-409C-BE32-E72D297353CC}">
              <c16:uniqueId val="{00000008-18FF-46A9-9A9C-DBA0BD0A8334}"/>
            </c:ext>
          </c:extLst>
        </c:ser>
        <c:ser>
          <c:idx val="2"/>
          <c:order val="3"/>
          <c:tx>
            <c:strRef>
              <c:f>Sheet1!$A$5</c:f>
              <c:strCache>
                <c:ptCount val="1"/>
                <c:pt idx="0">
                  <c:v>Other Professional Services </c:v>
                </c:pt>
              </c:strCache>
            </c:strRef>
          </c:tx>
          <c:spPr>
            <a:ln w="25400">
              <a:solidFill>
                <a:srgbClr val="FFC72C"/>
              </a:solidFill>
              <a:prstDash val="solid"/>
            </a:ln>
          </c:spPr>
          <c:marker>
            <c:symbol val="diamond"/>
            <c:size val="6"/>
            <c:spPr>
              <a:solidFill>
                <a:srgbClr val="FFC72C"/>
              </a:solidFill>
              <a:ln>
                <a:noFill/>
              </a:ln>
            </c:spPr>
          </c:marker>
          <c:dPt>
            <c:idx val="0"/>
            <c:bubble3D val="0"/>
            <c:extLst>
              <c:ext xmlns:c16="http://schemas.microsoft.com/office/drawing/2014/chart" uri="{C3380CC4-5D6E-409C-BE32-E72D297353CC}">
                <c16:uniqueId val="{00000009-18FF-46A9-9A9C-DBA0BD0A8334}"/>
              </c:ext>
            </c:extLst>
          </c:dPt>
          <c:dPt>
            <c:idx val="1"/>
            <c:bubble3D val="0"/>
            <c:extLst>
              <c:ext xmlns:c16="http://schemas.microsoft.com/office/drawing/2014/chart" uri="{C3380CC4-5D6E-409C-BE32-E72D297353CC}">
                <c16:uniqueId val="{0000000A-18FF-46A9-9A9C-DBA0BD0A8334}"/>
              </c:ext>
            </c:extLst>
          </c:dPt>
          <c:cat>
            <c:strRef>
              <c:f>Sheet1!$B$1:$BK$1</c:f>
              <c:strCache>
                <c:ptCount val="6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strCache>
            </c:strRef>
          </c:cat>
          <c:val>
            <c:numRef>
              <c:f>Sheet1!$B$5:$BK$5</c:f>
              <c:numCache>
                <c:formatCode>0.0%</c:formatCode>
                <c:ptCount val="62"/>
                <c:pt idx="0">
                  <c:v>1.6952084414461166E-2</c:v>
                </c:pt>
                <c:pt idx="1">
                  <c:v>1.6609811565951916E-2</c:v>
                </c:pt>
                <c:pt idx="2">
                  <c:v>1.6170373162457594E-2</c:v>
                </c:pt>
                <c:pt idx="3">
                  <c:v>1.5564605190502484E-2</c:v>
                </c:pt>
                <c:pt idx="4">
                  <c:v>1.5271013354281226E-2</c:v>
                </c:pt>
                <c:pt idx="5">
                  <c:v>1.5484733157084337E-2</c:v>
                </c:pt>
                <c:pt idx="6">
                  <c:v>1.5049067326159593E-2</c:v>
                </c:pt>
                <c:pt idx="7">
                  <c:v>1.4143152899578963E-2</c:v>
                </c:pt>
                <c:pt idx="8">
                  <c:v>1.3244488318525831E-2</c:v>
                </c:pt>
                <c:pt idx="9">
                  <c:v>1.2356253758816133E-2</c:v>
                </c:pt>
                <c:pt idx="10">
                  <c:v>1.1640398274783947E-2</c:v>
                </c:pt>
                <c:pt idx="11">
                  <c:v>1.1542940320232897E-2</c:v>
                </c:pt>
                <c:pt idx="12">
                  <c:v>1.1690164814305725E-2</c:v>
                </c:pt>
                <c:pt idx="13">
                  <c:v>1.1975065616797901E-2</c:v>
                </c:pt>
                <c:pt idx="14">
                  <c:v>1.1888333486665235E-2</c:v>
                </c:pt>
                <c:pt idx="15">
                  <c:v>1.1925787173311926E-2</c:v>
                </c:pt>
                <c:pt idx="16">
                  <c:v>1.2210069403783249E-2</c:v>
                </c:pt>
                <c:pt idx="17">
                  <c:v>1.4181171703807831E-2</c:v>
                </c:pt>
                <c:pt idx="18">
                  <c:v>1.4796615805224074E-2</c:v>
                </c:pt>
                <c:pt idx="19">
                  <c:v>1.5396512935883015E-2</c:v>
                </c:pt>
                <c:pt idx="20">
                  <c:v>1.622799445691276E-2</c:v>
                </c:pt>
                <c:pt idx="21">
                  <c:v>1.718645676638807E-2</c:v>
                </c:pt>
                <c:pt idx="22">
                  <c:v>1.7592569402453729E-2</c:v>
                </c:pt>
                <c:pt idx="23">
                  <c:v>1.8347045187431413E-2</c:v>
                </c:pt>
                <c:pt idx="24">
                  <c:v>2.1688237505142375E-2</c:v>
                </c:pt>
                <c:pt idx="25">
                  <c:v>2.1772092112078104E-2</c:v>
                </c:pt>
                <c:pt idx="26">
                  <c:v>2.2902363995628717E-2</c:v>
                </c:pt>
                <c:pt idx="27">
                  <c:v>2.5491652040862248E-2</c:v>
                </c:pt>
                <c:pt idx="28">
                  <c:v>2.7718132328731149E-2</c:v>
                </c:pt>
                <c:pt idx="29">
                  <c:v>2.6505284055697839E-2</c:v>
                </c:pt>
                <c:pt idx="30">
                  <c:v>2.8236086234621972E-2</c:v>
                </c:pt>
                <c:pt idx="31">
                  <c:v>2.7593333234214007E-2</c:v>
                </c:pt>
                <c:pt idx="32">
                  <c:v>2.8643498296631847E-2</c:v>
                </c:pt>
                <c:pt idx="33">
                  <c:v>2.9602196308623142E-2</c:v>
                </c:pt>
                <c:pt idx="34">
                  <c:v>2.9320362939472176E-2</c:v>
                </c:pt>
                <c:pt idx="35">
                  <c:v>3.0781180212609539E-2</c:v>
                </c:pt>
                <c:pt idx="36">
                  <c:v>3.1550049090245148E-2</c:v>
                </c:pt>
                <c:pt idx="37">
                  <c:v>3.2388517222095646E-2</c:v>
                </c:pt>
                <c:pt idx="38">
                  <c:v>3.2794670277377133E-2</c:v>
                </c:pt>
                <c:pt idx="39">
                  <c:v>3.2086543007313888E-2</c:v>
                </c:pt>
                <c:pt idx="40">
                  <c:v>3.1686536140307191E-2</c:v>
                </c:pt>
                <c:pt idx="41">
                  <c:v>3.2045292845239368E-2</c:v>
                </c:pt>
                <c:pt idx="42">
                  <c:v>3.1738266588843052E-2</c:v>
                </c:pt>
                <c:pt idx="43">
                  <c:v>3.1522552213483088E-2</c:v>
                </c:pt>
                <c:pt idx="44">
                  <c:v>3.1731316118757819E-2</c:v>
                </c:pt>
                <c:pt idx="45">
                  <c:v>3.1169007515512184E-2</c:v>
                </c:pt>
                <c:pt idx="46">
                  <c:v>3.0592581808197399E-2</c:v>
                </c:pt>
                <c:pt idx="47">
                  <c:v>3.1254391123555159E-2</c:v>
                </c:pt>
                <c:pt idx="48">
                  <c:v>3.2128093872265839E-2</c:v>
                </c:pt>
                <c:pt idx="49">
                  <c:v>3.1839522385791262E-2</c:v>
                </c:pt>
                <c:pt idx="50">
                  <c:v>3.2052396259323143E-2</c:v>
                </c:pt>
                <c:pt idx="51">
                  <c:v>3.2296950570500783E-2</c:v>
                </c:pt>
                <c:pt idx="52">
                  <c:v>3.2575612596182003E-2</c:v>
                </c:pt>
                <c:pt idx="53">
                  <c:v>3.243507538331946E-2</c:v>
                </c:pt>
                <c:pt idx="54">
                  <c:v>3.2587348664568069E-2</c:v>
                </c:pt>
                <c:pt idx="55">
                  <c:v>3.2650190314543442E-2</c:v>
                </c:pt>
                <c:pt idx="56">
                  <c:v>3.2935475828251758E-2</c:v>
                </c:pt>
                <c:pt idx="57">
                  <c:v>3.3377849530203743E-2</c:v>
                </c:pt>
                <c:pt idx="58">
                  <c:v>3.4603320519986963E-2</c:v>
                </c:pt>
                <c:pt idx="59">
                  <c:v>3.4961603564485119E-2</c:v>
                </c:pt>
                <c:pt idx="60">
                  <c:v>3.4957788519368274E-2</c:v>
                </c:pt>
                <c:pt idx="61">
                  <c:v>3.6766893107899587E-2</c:v>
                </c:pt>
              </c:numCache>
            </c:numRef>
          </c:val>
          <c:smooth val="0"/>
          <c:extLst>
            <c:ext xmlns:c16="http://schemas.microsoft.com/office/drawing/2014/chart" uri="{C3380CC4-5D6E-409C-BE32-E72D297353CC}">
              <c16:uniqueId val="{0000000B-18FF-46A9-9A9C-DBA0BD0A8334}"/>
            </c:ext>
          </c:extLst>
        </c:ser>
        <c:ser>
          <c:idx val="4"/>
          <c:order val="4"/>
          <c:tx>
            <c:strRef>
              <c:f>Sheet1!$A$6</c:f>
              <c:strCache>
                <c:ptCount val="1"/>
                <c:pt idx="0">
                  <c:v>Home Health Care</c:v>
                </c:pt>
              </c:strCache>
            </c:strRef>
          </c:tx>
          <c:spPr>
            <a:ln w="25400">
              <a:solidFill>
                <a:srgbClr val="70AD47">
                  <a:lumMod val="75000"/>
                </a:srgbClr>
              </a:solidFill>
            </a:ln>
          </c:spPr>
          <c:marker>
            <c:symbol val="star"/>
            <c:size val="5"/>
            <c:spPr>
              <a:noFill/>
              <a:ln>
                <a:solidFill>
                  <a:srgbClr val="548235"/>
                </a:solidFill>
              </a:ln>
            </c:spPr>
          </c:marker>
          <c:dPt>
            <c:idx val="0"/>
            <c:bubble3D val="0"/>
            <c:spPr>
              <a:ln w="25400">
                <a:solidFill>
                  <a:srgbClr val="70AD47">
                    <a:lumMod val="75000"/>
                  </a:srgbClr>
                </a:solidFill>
                <a:prstDash val="sysDot"/>
              </a:ln>
            </c:spPr>
            <c:extLst>
              <c:ext xmlns:c16="http://schemas.microsoft.com/office/drawing/2014/chart" uri="{C3380CC4-5D6E-409C-BE32-E72D297353CC}">
                <c16:uniqueId val="{0000000D-18FF-46A9-9A9C-DBA0BD0A8334}"/>
              </c:ext>
            </c:extLst>
          </c:dPt>
          <c:dPt>
            <c:idx val="1"/>
            <c:bubble3D val="0"/>
            <c:spPr>
              <a:ln w="25400">
                <a:solidFill>
                  <a:srgbClr val="70AD47">
                    <a:lumMod val="75000"/>
                  </a:srgbClr>
                </a:solidFill>
                <a:prstDash val="sysDot"/>
              </a:ln>
            </c:spPr>
            <c:extLst>
              <c:ext xmlns:c16="http://schemas.microsoft.com/office/drawing/2014/chart" uri="{C3380CC4-5D6E-409C-BE32-E72D297353CC}">
                <c16:uniqueId val="{0000000F-18FF-46A9-9A9C-DBA0BD0A8334}"/>
              </c:ext>
            </c:extLst>
          </c:dPt>
          <c:cat>
            <c:strRef>
              <c:f>Sheet1!$B$1:$BK$1</c:f>
              <c:strCache>
                <c:ptCount val="6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strCache>
            </c:strRef>
          </c:cat>
          <c:val>
            <c:numRef>
              <c:f>Sheet1!$B$6:$BK$6</c:f>
              <c:numCache>
                <c:formatCode>0.0%</c:formatCode>
                <c:ptCount val="62"/>
                <c:pt idx="0">
                  <c:v>2.4649714582252206E-3</c:v>
                </c:pt>
                <c:pt idx="1">
                  <c:v>2.4772579597140999E-3</c:v>
                </c:pt>
                <c:pt idx="2">
                  <c:v>2.4500565397663023E-3</c:v>
                </c:pt>
                <c:pt idx="3">
                  <c:v>2.3812810601877418E-3</c:v>
                </c:pt>
                <c:pt idx="4">
                  <c:v>2.3566378633150041E-3</c:v>
                </c:pt>
                <c:pt idx="5">
                  <c:v>2.5856308648789985E-3</c:v>
                </c:pt>
                <c:pt idx="6">
                  <c:v>2.8414322923518112E-3</c:v>
                </c:pt>
                <c:pt idx="7">
                  <c:v>3.8149294005443255E-3</c:v>
                </c:pt>
                <c:pt idx="8">
                  <c:v>4.8947022046725895E-3</c:v>
                </c:pt>
                <c:pt idx="9">
                  <c:v>4.9570811539793331E-3</c:v>
                </c:pt>
                <c:pt idx="10">
                  <c:v>3.527393416601196E-3</c:v>
                </c:pt>
                <c:pt idx="11">
                  <c:v>2.8238719068413394E-3</c:v>
                </c:pt>
                <c:pt idx="12">
                  <c:v>2.8799958109151842E-3</c:v>
                </c:pt>
                <c:pt idx="13">
                  <c:v>3.2339707536557932E-3</c:v>
                </c:pt>
                <c:pt idx="14">
                  <c:v>4.3239596430433317E-3</c:v>
                </c:pt>
                <c:pt idx="15">
                  <c:v>5.5570421907055571E-3</c:v>
                </c:pt>
                <c:pt idx="16">
                  <c:v>6.9950269730113751E-3</c:v>
                </c:pt>
                <c:pt idx="17">
                  <c:v>7.9036948222874544E-3</c:v>
                </c:pt>
                <c:pt idx="18">
                  <c:v>9.5811627935616563E-3</c:v>
                </c:pt>
                <c:pt idx="19">
                  <c:v>1.0269749935104266E-2</c:v>
                </c:pt>
                <c:pt idx="20">
                  <c:v>1.109550627330033E-2</c:v>
                </c:pt>
                <c:pt idx="21">
                  <c:v>1.181694593485798E-2</c:v>
                </c:pt>
                <c:pt idx="22">
                  <c:v>1.2458272657991435E-2</c:v>
                </c:pt>
                <c:pt idx="23">
                  <c:v>1.3756225528074128E-2</c:v>
                </c:pt>
                <c:pt idx="24">
                  <c:v>1.517999046996114E-2</c:v>
                </c:pt>
                <c:pt idx="25">
                  <c:v>1.5116750260980643E-2</c:v>
                </c:pt>
                <c:pt idx="26">
                  <c:v>1.5708989005187815E-2</c:v>
                </c:pt>
                <c:pt idx="27">
                  <c:v>1.4931821250168759E-2</c:v>
                </c:pt>
                <c:pt idx="28">
                  <c:v>1.6979931522760096E-2</c:v>
                </c:pt>
                <c:pt idx="29">
                  <c:v>1.8670147324701156E-2</c:v>
                </c:pt>
                <c:pt idx="30">
                  <c:v>2.0483337473362184E-2</c:v>
                </c:pt>
                <c:pt idx="31">
                  <c:v>2.2502564712529177E-2</c:v>
                </c:pt>
                <c:pt idx="32">
                  <c:v>2.5663805520807732E-2</c:v>
                </c:pt>
                <c:pt idx="33">
                  <c:v>2.9333976373434364E-2</c:v>
                </c:pt>
                <c:pt idx="34">
                  <c:v>3.3396644314180643E-2</c:v>
                </c:pt>
                <c:pt idx="35">
                  <c:v>3.7243023713430683E-2</c:v>
                </c:pt>
                <c:pt idx="36">
                  <c:v>3.9049158031229707E-2</c:v>
                </c:pt>
                <c:pt idx="37">
                  <c:v>3.8198256042749734E-2</c:v>
                </c:pt>
                <c:pt idx="38">
                  <c:v>3.3430469294243467E-2</c:v>
                </c:pt>
                <c:pt idx="39">
                  <c:v>3.0364211092262484E-2</c:v>
                </c:pt>
                <c:pt idx="40">
                  <c:v>2.7922749423283773E-2</c:v>
                </c:pt>
                <c:pt idx="41">
                  <c:v>2.7274232133790252E-2</c:v>
                </c:pt>
                <c:pt idx="42">
                  <c:v>2.670487542485029E-2</c:v>
                </c:pt>
                <c:pt idx="43">
                  <c:v>2.7224053164790252E-2</c:v>
                </c:pt>
                <c:pt idx="44">
                  <c:v>2.8211301962866062E-2</c:v>
                </c:pt>
                <c:pt idx="45">
                  <c:v>2.9131022593766789E-2</c:v>
                </c:pt>
                <c:pt idx="46">
                  <c:v>2.881450977635153E-2</c:v>
                </c:pt>
                <c:pt idx="47">
                  <c:v>2.9911683120911376E-2</c:v>
                </c:pt>
                <c:pt idx="48">
                  <c:v>3.0971729609053221E-2</c:v>
                </c:pt>
                <c:pt idx="49">
                  <c:v>3.1821474116169111E-2</c:v>
                </c:pt>
                <c:pt idx="50">
                  <c:v>3.2344077697330977E-2</c:v>
                </c:pt>
                <c:pt idx="51">
                  <c:v>3.3108433970141495E-2</c:v>
                </c:pt>
                <c:pt idx="52">
                  <c:v>3.3277597889014722E-2</c:v>
                </c:pt>
                <c:pt idx="53">
                  <c:v>3.3652450924548494E-2</c:v>
                </c:pt>
                <c:pt idx="54">
                  <c:v>3.3505006756796865E-2</c:v>
                </c:pt>
                <c:pt idx="55">
                  <c:v>3.349154550217126E-2</c:v>
                </c:pt>
                <c:pt idx="56">
                  <c:v>3.3519974731332614E-2</c:v>
                </c:pt>
                <c:pt idx="57">
                  <c:v>3.4218813063655637E-2</c:v>
                </c:pt>
                <c:pt idx="58">
                  <c:v>3.4953678560737118E-2</c:v>
                </c:pt>
                <c:pt idx="59">
                  <c:v>3.5413530256555067E-2</c:v>
                </c:pt>
                <c:pt idx="60">
                  <c:v>3.7126203788266914E-2</c:v>
                </c:pt>
                <c:pt idx="61">
                  <c:v>3.5232582322161927E-2</c:v>
                </c:pt>
              </c:numCache>
            </c:numRef>
          </c:val>
          <c:smooth val="0"/>
          <c:extLst>
            <c:ext xmlns:c16="http://schemas.microsoft.com/office/drawing/2014/chart" uri="{C3380CC4-5D6E-409C-BE32-E72D297353CC}">
              <c16:uniqueId val="{00000010-18FF-46A9-9A9C-DBA0BD0A8334}"/>
            </c:ext>
          </c:extLst>
        </c:ser>
        <c:ser>
          <c:idx val="5"/>
          <c:order val="5"/>
          <c:tx>
            <c:strRef>
              <c:f>Sheet1!$A$7</c:f>
              <c:strCache>
                <c:ptCount val="1"/>
                <c:pt idx="0">
                  <c:v>Prescription Drugs</c:v>
                </c:pt>
              </c:strCache>
            </c:strRef>
          </c:tx>
          <c:spPr>
            <a:ln>
              <a:solidFill>
                <a:srgbClr val="ED7D31">
                  <a:lumMod val="75000"/>
                </a:srgbClr>
              </a:solidFill>
            </a:ln>
          </c:spPr>
          <c:marker>
            <c:symbol val="x"/>
            <c:size val="7"/>
            <c:spPr>
              <a:noFill/>
            </c:spPr>
          </c:marker>
          <c:dPt>
            <c:idx val="1"/>
            <c:bubble3D val="0"/>
            <c:spPr>
              <a:ln>
                <a:solidFill>
                  <a:srgbClr val="ED7D31">
                    <a:lumMod val="75000"/>
                  </a:srgbClr>
                </a:solidFill>
                <a:prstDash val="sysDot"/>
              </a:ln>
            </c:spPr>
            <c:extLst>
              <c:ext xmlns:c16="http://schemas.microsoft.com/office/drawing/2014/chart" uri="{C3380CC4-5D6E-409C-BE32-E72D297353CC}">
                <c16:uniqueId val="{00000012-18FF-46A9-9A9C-DBA0BD0A8334}"/>
              </c:ext>
            </c:extLst>
          </c:dPt>
          <c:cat>
            <c:strRef>
              <c:f>Sheet1!$B$1:$BK$1</c:f>
              <c:strCache>
                <c:ptCount val="6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strCache>
            </c:strRef>
          </c:cat>
          <c:val>
            <c:numRef>
              <c:f>Sheet1!$B$7:$BK$7</c:f>
              <c:numCache>
                <c:formatCode>0.0%</c:formatCode>
                <c:ptCount val="62"/>
                <c:pt idx="0">
                  <c:v>0.11572392319667878</c:v>
                </c:pt>
                <c:pt idx="1">
                  <c:v>0.11038011695906433</c:v>
                </c:pt>
                <c:pt idx="2">
                  <c:v>0.11417263475310968</c:v>
                </c:pt>
                <c:pt idx="3">
                  <c:v>0.10902125897294312</c:v>
                </c:pt>
                <c:pt idx="4">
                  <c:v>0.10516889238020424</c:v>
                </c:pt>
                <c:pt idx="5">
                  <c:v>0.10792829958455594</c:v>
                </c:pt>
                <c:pt idx="6">
                  <c:v>0.10484358967612933</c:v>
                </c:pt>
                <c:pt idx="7">
                  <c:v>9.8327479122566244E-2</c:v>
                </c:pt>
                <c:pt idx="8">
                  <c:v>9.7523856531753869E-2</c:v>
                </c:pt>
                <c:pt idx="9">
                  <c:v>9.3838275227351428E-2</c:v>
                </c:pt>
                <c:pt idx="10">
                  <c:v>8.8136734595712612E-2</c:v>
                </c:pt>
                <c:pt idx="11">
                  <c:v>8.5545851528384273E-2</c:v>
                </c:pt>
                <c:pt idx="12">
                  <c:v>8.2786788673761935E-2</c:v>
                </c:pt>
                <c:pt idx="13">
                  <c:v>7.9876734158230225E-2</c:v>
                </c:pt>
                <c:pt idx="14">
                  <c:v>7.5868625226164554E-2</c:v>
                </c:pt>
                <c:pt idx="15">
                  <c:v>7.1822317366871821E-2</c:v>
                </c:pt>
                <c:pt idx="16">
                  <c:v>6.8092215690407604E-2</c:v>
                </c:pt>
                <c:pt idx="17">
                  <c:v>6.3367373658025666E-2</c:v>
                </c:pt>
                <c:pt idx="18">
                  <c:v>6.0904422359330551E-2</c:v>
                </c:pt>
                <c:pt idx="19">
                  <c:v>5.8103314008825818E-2</c:v>
                </c:pt>
                <c:pt idx="20">
                  <c:v>5.6219409203951083E-2</c:v>
                </c:pt>
                <c:pt idx="21">
                  <c:v>5.3888169378906468E-2</c:v>
                </c:pt>
                <c:pt idx="22">
                  <c:v>5.3772366392002661E-2</c:v>
                </c:pt>
                <c:pt idx="23">
                  <c:v>5.6242410862126065E-2</c:v>
                </c:pt>
                <c:pt idx="24">
                  <c:v>5.8059246061459874E-2</c:v>
                </c:pt>
                <c:pt idx="25">
                  <c:v>5.8489183727689173E-2</c:v>
                </c:pt>
                <c:pt idx="26">
                  <c:v>5.9920122948494352E-2</c:v>
                </c:pt>
                <c:pt idx="27">
                  <c:v>6.0501327573016517E-2</c:v>
                </c:pt>
                <c:pt idx="28">
                  <c:v>6.1904232863015218E-2</c:v>
                </c:pt>
                <c:pt idx="29">
                  <c:v>6.3538461819704101E-2</c:v>
                </c:pt>
                <c:pt idx="30">
                  <c:v>6.5842800925623293E-2</c:v>
                </c:pt>
                <c:pt idx="31">
                  <c:v>6.5985221308672445E-2</c:v>
                </c:pt>
                <c:pt idx="32">
                  <c:v>6.4498676988944931E-2</c:v>
                </c:pt>
                <c:pt idx="33">
                  <c:v>6.3896951964130741E-2</c:v>
                </c:pt>
                <c:pt idx="34">
                  <c:v>6.4842592920992537E-2</c:v>
                </c:pt>
                <c:pt idx="35">
                  <c:v>6.8976341966436275E-2</c:v>
                </c:pt>
                <c:pt idx="36">
                  <c:v>7.4437867493511126E-2</c:v>
                </c:pt>
                <c:pt idx="37">
                  <c:v>8.0400157411818315E-2</c:v>
                </c:pt>
                <c:pt idx="38">
                  <c:v>8.6856228966139773E-2</c:v>
                </c:pt>
                <c:pt idx="39">
                  <c:v>9.7605606385049642E-2</c:v>
                </c:pt>
                <c:pt idx="40">
                  <c:v>0.10548892047714405</c:v>
                </c:pt>
                <c:pt idx="41">
                  <c:v>0.11188157264347801</c:v>
                </c:pt>
                <c:pt idx="42">
                  <c:v>0.11703714661719936</c:v>
                </c:pt>
                <c:pt idx="43">
                  <c:v>0.12172801829978915</c:v>
                </c:pt>
                <c:pt idx="44">
                  <c:v>0.12363528356020678</c:v>
                </c:pt>
                <c:pt idx="45">
                  <c:v>0.12314990288281587</c:v>
                </c:pt>
                <c:pt idx="46">
                  <c:v>0.12626913212702698</c:v>
                </c:pt>
                <c:pt idx="47">
                  <c:v>0.1245569844235463</c:v>
                </c:pt>
                <c:pt idx="48">
                  <c:v>0.12172664465539</c:v>
                </c:pt>
                <c:pt idx="49">
                  <c:v>0.12075907222395053</c:v>
                </c:pt>
                <c:pt idx="50">
                  <c:v>0.11620065665013041</c:v>
                </c:pt>
                <c:pt idx="51">
                  <c:v>0.11372702479305842</c:v>
                </c:pt>
                <c:pt idx="52">
                  <c:v>0.10953698379892959</c:v>
                </c:pt>
                <c:pt idx="53">
                  <c:v>0.10783876759020346</c:v>
                </c:pt>
                <c:pt idx="54">
                  <c:v>0.11501077328225999</c:v>
                </c:pt>
                <c:pt idx="55">
                  <c:v>0.1167535506123757</c:v>
                </c:pt>
                <c:pt idx="56">
                  <c:v>0.11207891665238806</c:v>
                </c:pt>
                <c:pt idx="57">
                  <c:v>0.10876358386837716</c:v>
                </c:pt>
                <c:pt idx="58">
                  <c:v>0.10734930630432536</c:v>
                </c:pt>
                <c:pt idx="59">
                  <c:v>0.10654628734658837</c:v>
                </c:pt>
                <c:pt idx="60">
                  <c:v>0.10413769036004128</c:v>
                </c:pt>
                <c:pt idx="61">
                  <c:v>0.1063737217477297</c:v>
                </c:pt>
              </c:numCache>
            </c:numRef>
          </c:val>
          <c:smooth val="0"/>
          <c:extLst>
            <c:ext xmlns:c16="http://schemas.microsoft.com/office/drawing/2014/chart" uri="{C3380CC4-5D6E-409C-BE32-E72D297353CC}">
              <c16:uniqueId val="{00000013-18FF-46A9-9A9C-DBA0BD0A8334}"/>
            </c:ext>
          </c:extLst>
        </c:ser>
        <c:ser>
          <c:idx val="6"/>
          <c:order val="6"/>
          <c:tx>
            <c:strRef>
              <c:f>Sheet1!$A$8</c:f>
              <c:strCache>
                <c:ptCount val="1"/>
                <c:pt idx="0">
                  <c:v>Nursing Care Facilities/CCRCs</c:v>
                </c:pt>
              </c:strCache>
            </c:strRef>
          </c:tx>
          <c:spPr>
            <a:ln w="19050">
              <a:solidFill>
                <a:sysClr val="window" lastClr="FFFFFF">
                  <a:lumMod val="65000"/>
                </a:sysClr>
              </a:solidFill>
              <a:prstDash val="solid"/>
            </a:ln>
          </c:spPr>
          <c:marker>
            <c:symbol val="plus"/>
            <c:size val="6"/>
            <c:spPr>
              <a:noFill/>
              <a:ln>
                <a:solidFill>
                  <a:sysClr val="windowText" lastClr="000000"/>
                </a:solidFill>
              </a:ln>
            </c:spPr>
          </c:marker>
          <c:dPt>
            <c:idx val="0"/>
            <c:bubble3D val="0"/>
            <c:extLst>
              <c:ext xmlns:c16="http://schemas.microsoft.com/office/drawing/2014/chart" uri="{C3380CC4-5D6E-409C-BE32-E72D297353CC}">
                <c16:uniqueId val="{00000014-18FF-46A9-9A9C-DBA0BD0A8334}"/>
              </c:ext>
            </c:extLst>
          </c:dPt>
          <c:dPt>
            <c:idx val="1"/>
            <c:bubble3D val="0"/>
            <c:extLst>
              <c:ext xmlns:c16="http://schemas.microsoft.com/office/drawing/2014/chart" uri="{C3380CC4-5D6E-409C-BE32-E72D297353CC}">
                <c16:uniqueId val="{00000015-18FF-46A9-9A9C-DBA0BD0A8334}"/>
              </c:ext>
            </c:extLst>
          </c:dPt>
          <c:cat>
            <c:strRef>
              <c:f>Sheet1!$B$1:$BK$1</c:f>
              <c:strCache>
                <c:ptCount val="6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strCache>
            </c:strRef>
          </c:cat>
          <c:val>
            <c:numRef>
              <c:f>Sheet1!$B$8:$BK$8</c:f>
              <c:numCache>
                <c:formatCode>0.0%</c:formatCode>
                <c:ptCount val="62"/>
                <c:pt idx="0">
                  <c:v>3.5071786888081644E-2</c:v>
                </c:pt>
                <c:pt idx="1">
                  <c:v>3.4153671215074725E-2</c:v>
                </c:pt>
                <c:pt idx="2">
                  <c:v>3.3019223520542783E-2</c:v>
                </c:pt>
                <c:pt idx="3">
                  <c:v>3.4821921590281614E-2</c:v>
                </c:pt>
                <c:pt idx="4">
                  <c:v>3.6700706991358995E-2</c:v>
                </c:pt>
                <c:pt idx="5">
                  <c:v>4.0905261323029546E-2</c:v>
                </c:pt>
                <c:pt idx="6">
                  <c:v>4.5568154910679053E-2</c:v>
                </c:pt>
                <c:pt idx="7">
                  <c:v>5.1966782200097698E-2</c:v>
                </c:pt>
                <c:pt idx="8">
                  <c:v>5.8633596577821655E-2</c:v>
                </c:pt>
                <c:pt idx="9">
                  <c:v>6.2163984618468775E-2</c:v>
                </c:pt>
                <c:pt idx="10">
                  <c:v>6.4679568375314661E-2</c:v>
                </c:pt>
                <c:pt idx="11">
                  <c:v>6.624454148471616E-2</c:v>
                </c:pt>
                <c:pt idx="12">
                  <c:v>6.8426082289334847E-2</c:v>
                </c:pt>
                <c:pt idx="13">
                  <c:v>6.9999062617172855E-2</c:v>
                </c:pt>
                <c:pt idx="14">
                  <c:v>7.0818894579206149E-2</c:v>
                </c:pt>
                <c:pt idx="15">
                  <c:v>7.1554723039871551E-2</c:v>
                </c:pt>
                <c:pt idx="16">
                  <c:v>7.0707543855540206E-2</c:v>
                </c:pt>
                <c:pt idx="17">
                  <c:v>7.0692245145463822E-2</c:v>
                </c:pt>
                <c:pt idx="18">
                  <c:v>7.2936293888006307E-2</c:v>
                </c:pt>
                <c:pt idx="19">
                  <c:v>7.2164056416024913E-2</c:v>
                </c:pt>
                <c:pt idx="20">
                  <c:v>7.1248267785238031E-2</c:v>
                </c:pt>
                <c:pt idx="21">
                  <c:v>6.9727220805547288E-2</c:v>
                </c:pt>
                <c:pt idx="22">
                  <c:v>6.9690475253405271E-2</c:v>
                </c:pt>
                <c:pt idx="23">
                  <c:v>7.0375252430147459E-2</c:v>
                </c:pt>
                <c:pt idx="24">
                  <c:v>7.0181929033766521E-2</c:v>
                </c:pt>
                <c:pt idx="25">
                  <c:v>7.0307782724557399E-2</c:v>
                </c:pt>
                <c:pt idx="26">
                  <c:v>7.0655914429426731E-2</c:v>
                </c:pt>
                <c:pt idx="27">
                  <c:v>6.8957292651095806E-2</c:v>
                </c:pt>
                <c:pt idx="28">
                  <c:v>6.9133732615567961E-2</c:v>
                </c:pt>
                <c:pt idx="29">
                  <c:v>7.0477840968295666E-2</c:v>
                </c:pt>
                <c:pt idx="30">
                  <c:v>7.3123259553661307E-2</c:v>
                </c:pt>
                <c:pt idx="31">
                  <c:v>7.3167903180243535E-2</c:v>
                </c:pt>
                <c:pt idx="32">
                  <c:v>7.2567190698964529E-2</c:v>
                </c:pt>
                <c:pt idx="33">
                  <c:v>7.1951287133309172E-2</c:v>
                </c:pt>
                <c:pt idx="34">
                  <c:v>7.1405246943400474E-2</c:v>
                </c:pt>
                <c:pt idx="35">
                  <c:v>7.4076339542812161E-2</c:v>
                </c:pt>
                <c:pt idx="36">
                  <c:v>7.5696283354580257E-2</c:v>
                </c:pt>
                <c:pt idx="37">
                  <c:v>7.6725834179076649E-2</c:v>
                </c:pt>
                <c:pt idx="38">
                  <c:v>7.76165386238091E-2</c:v>
                </c:pt>
                <c:pt idx="39">
                  <c:v>7.471935630393875E-2</c:v>
                </c:pt>
                <c:pt idx="40">
                  <c:v>7.3533480668333692E-2</c:v>
                </c:pt>
                <c:pt idx="41">
                  <c:v>7.2244762179137209E-2</c:v>
                </c:pt>
                <c:pt idx="42">
                  <c:v>6.9206382219891741E-2</c:v>
                </c:pt>
                <c:pt idx="43">
                  <c:v>6.782332247415751E-2</c:v>
                </c:pt>
                <c:pt idx="44">
                  <c:v>6.640187565565793E-2</c:v>
                </c:pt>
                <c:pt idx="45">
                  <c:v>6.5776376613945906E-2</c:v>
                </c:pt>
                <c:pt idx="46">
                  <c:v>6.4157289624794694E-2</c:v>
                </c:pt>
                <c:pt idx="47">
                  <c:v>6.4998516776043597E-2</c:v>
                </c:pt>
                <c:pt idx="48">
                  <c:v>6.497710936834411E-2</c:v>
                </c:pt>
                <c:pt idx="49">
                  <c:v>6.4201969636161135E-2</c:v>
                </c:pt>
                <c:pt idx="50">
                  <c:v>6.441390146395648E-2</c:v>
                </c:pt>
                <c:pt idx="51">
                  <c:v>6.4479876409614098E-2</c:v>
                </c:pt>
                <c:pt idx="52">
                  <c:v>6.2800192481213268E-2</c:v>
                </c:pt>
                <c:pt idx="53">
                  <c:v>6.1839600793955035E-2</c:v>
                </c:pt>
                <c:pt idx="54">
                  <c:v>6.0365994812204574E-2</c:v>
                </c:pt>
                <c:pt idx="55">
                  <c:v>5.8615907147293624E-2</c:v>
                </c:pt>
                <c:pt idx="56">
                  <c:v>5.7932283262333767E-2</c:v>
                </c:pt>
                <c:pt idx="57">
                  <c:v>5.6263973012026951E-2</c:v>
                </c:pt>
                <c:pt idx="58">
                  <c:v>5.5521814920881339E-2</c:v>
                </c:pt>
                <c:pt idx="59">
                  <c:v>5.4861190117743604E-2</c:v>
                </c:pt>
                <c:pt idx="60">
                  <c:v>5.847682266723097E-2</c:v>
                </c:pt>
                <c:pt idx="61">
                  <c:v>5.1025683383205941E-2</c:v>
                </c:pt>
              </c:numCache>
            </c:numRef>
          </c:val>
          <c:smooth val="0"/>
          <c:extLst>
            <c:ext xmlns:c16="http://schemas.microsoft.com/office/drawing/2014/chart" uri="{C3380CC4-5D6E-409C-BE32-E72D297353CC}">
              <c16:uniqueId val="{00000016-18FF-46A9-9A9C-DBA0BD0A8334}"/>
            </c:ext>
          </c:extLst>
        </c:ser>
        <c:ser>
          <c:idx val="7"/>
          <c:order val="7"/>
          <c:tx>
            <c:strRef>
              <c:f>Sheet1!$A$9</c:f>
              <c:strCache>
                <c:ptCount val="1"/>
                <c:pt idx="0">
                  <c:v>Other Healthcare Spending</c:v>
                </c:pt>
              </c:strCache>
            </c:strRef>
          </c:tx>
          <c:spPr>
            <a:ln w="19050">
              <a:solidFill>
                <a:sysClr val="windowText" lastClr="000000"/>
              </a:solidFill>
            </a:ln>
          </c:spPr>
          <c:marker>
            <c:symbol val="circle"/>
            <c:size val="6"/>
            <c:spPr>
              <a:noFill/>
              <a:ln w="9525">
                <a:solidFill>
                  <a:sysClr val="windowText" lastClr="000000"/>
                </a:solidFill>
              </a:ln>
            </c:spPr>
          </c:marker>
          <c:dPt>
            <c:idx val="0"/>
            <c:bubble3D val="0"/>
            <c:spPr>
              <a:ln w="19050">
                <a:solidFill>
                  <a:sysClr val="windowText" lastClr="000000"/>
                </a:solidFill>
                <a:prstDash val="sysDot"/>
              </a:ln>
            </c:spPr>
            <c:extLst>
              <c:ext xmlns:c16="http://schemas.microsoft.com/office/drawing/2014/chart" uri="{C3380CC4-5D6E-409C-BE32-E72D297353CC}">
                <c16:uniqueId val="{00000018-18FF-46A9-9A9C-DBA0BD0A8334}"/>
              </c:ext>
            </c:extLst>
          </c:dPt>
          <c:dPt>
            <c:idx val="1"/>
            <c:bubble3D val="0"/>
            <c:spPr>
              <a:ln w="19050">
                <a:solidFill>
                  <a:sysClr val="windowText" lastClr="000000"/>
                </a:solidFill>
                <a:prstDash val="sysDot"/>
              </a:ln>
            </c:spPr>
            <c:extLst>
              <c:ext xmlns:c16="http://schemas.microsoft.com/office/drawing/2014/chart" uri="{C3380CC4-5D6E-409C-BE32-E72D297353CC}">
                <c16:uniqueId val="{0000001A-18FF-46A9-9A9C-DBA0BD0A8334}"/>
              </c:ext>
            </c:extLst>
          </c:dPt>
          <c:cat>
            <c:strRef>
              <c:f>Sheet1!$B$1:$BK$1</c:f>
              <c:strCache>
                <c:ptCount val="6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strCache>
            </c:strRef>
          </c:cat>
          <c:val>
            <c:numRef>
              <c:f>Sheet1!$B$9:$BK$9</c:f>
              <c:numCache>
                <c:formatCode>0.0%</c:formatCode>
                <c:ptCount val="62"/>
                <c:pt idx="0">
                  <c:v>0.1152049818370524</c:v>
                </c:pt>
                <c:pt idx="1">
                  <c:v>0.11785250162443144</c:v>
                </c:pt>
                <c:pt idx="2">
                  <c:v>0.12110817941952506</c:v>
                </c:pt>
                <c:pt idx="3">
                  <c:v>0.11506073992269464</c:v>
                </c:pt>
                <c:pt idx="4">
                  <c:v>0.1106677140612726</c:v>
                </c:pt>
                <c:pt idx="5">
                  <c:v>0.10821881990645246</c:v>
                </c:pt>
                <c:pt idx="6">
                  <c:v>0.10555394774921729</c:v>
                </c:pt>
                <c:pt idx="7">
                  <c:v>9.4535811486659377E-2</c:v>
                </c:pt>
                <c:pt idx="8">
                  <c:v>9.3821980914774589E-2</c:v>
                </c:pt>
                <c:pt idx="9">
                  <c:v>9.2161615425270169E-2</c:v>
                </c:pt>
                <c:pt idx="10">
                  <c:v>9.0974682935432663E-2</c:v>
                </c:pt>
                <c:pt idx="11">
                  <c:v>8.5982532751091703E-2</c:v>
                </c:pt>
                <c:pt idx="12">
                  <c:v>8.6203510976711306E-2</c:v>
                </c:pt>
                <c:pt idx="13">
                  <c:v>8.6368110236220472E-2</c:v>
                </c:pt>
                <c:pt idx="14">
                  <c:v>8.541609167203329E-2</c:v>
                </c:pt>
                <c:pt idx="15">
                  <c:v>8.467576487378467E-2</c:v>
                </c:pt>
                <c:pt idx="16">
                  <c:v>8.3706115183736565E-2</c:v>
                </c:pt>
                <c:pt idx="17">
                  <c:v>8.3956946569093596E-2</c:v>
                </c:pt>
                <c:pt idx="18">
                  <c:v>8.7406559032524228E-2</c:v>
                </c:pt>
                <c:pt idx="19">
                  <c:v>9.0340269966254216E-2</c:v>
                </c:pt>
                <c:pt idx="20">
                  <c:v>9.1320962481511378E-2</c:v>
                </c:pt>
                <c:pt idx="21">
                  <c:v>8.797551342176603E-2</c:v>
                </c:pt>
                <c:pt idx="22">
                  <c:v>8.7050480691824111E-2</c:v>
                </c:pt>
                <c:pt idx="23">
                  <c:v>8.9011253027538428E-2</c:v>
                </c:pt>
                <c:pt idx="24">
                  <c:v>9.0052947948821918E-2</c:v>
                </c:pt>
                <c:pt idx="25">
                  <c:v>9.0566321286627866E-2</c:v>
                </c:pt>
                <c:pt idx="26">
                  <c:v>9.1557651841637208E-2</c:v>
                </c:pt>
                <c:pt idx="27">
                  <c:v>9.2266324647855641E-2</c:v>
                </c:pt>
                <c:pt idx="28">
                  <c:v>9.2016038621971302E-2</c:v>
                </c:pt>
                <c:pt idx="29">
                  <c:v>9.1941289488741779E-2</c:v>
                </c:pt>
                <c:pt idx="30">
                  <c:v>9.1570356521852803E-2</c:v>
                </c:pt>
                <c:pt idx="31">
                  <c:v>8.8553204775569078E-2</c:v>
                </c:pt>
                <c:pt idx="32">
                  <c:v>8.5138198700194845E-2</c:v>
                </c:pt>
                <c:pt idx="33">
                  <c:v>8.6301053665908858E-2</c:v>
                </c:pt>
                <c:pt idx="34">
                  <c:v>8.8394033194848204E-2</c:v>
                </c:pt>
                <c:pt idx="35">
                  <c:v>8.9310548189148853E-2</c:v>
                </c:pt>
                <c:pt idx="36">
                  <c:v>9.2022889830119331E-2</c:v>
                </c:pt>
                <c:pt idx="37">
                  <c:v>9.3602038068805543E-2</c:v>
                </c:pt>
                <c:pt idx="38">
                  <c:v>9.7178151276994473E-2</c:v>
                </c:pt>
                <c:pt idx="39">
                  <c:v>9.738405776949674E-2</c:v>
                </c:pt>
                <c:pt idx="40">
                  <c:v>9.9177033724497377E-2</c:v>
                </c:pt>
                <c:pt idx="41">
                  <c:v>9.6193179014654601E-2</c:v>
                </c:pt>
                <c:pt idx="42">
                  <c:v>9.7808757500104357E-2</c:v>
                </c:pt>
                <c:pt idx="43">
                  <c:v>9.6810410715350459E-2</c:v>
                </c:pt>
                <c:pt idx="44">
                  <c:v>9.7769815088663919E-2</c:v>
                </c:pt>
                <c:pt idx="45">
                  <c:v>9.8055885183282843E-2</c:v>
                </c:pt>
                <c:pt idx="46">
                  <c:v>9.9174015791183928E-2</c:v>
                </c:pt>
                <c:pt idx="47">
                  <c:v>0.10032995227661867</c:v>
                </c:pt>
                <c:pt idx="48">
                  <c:v>9.958981701943001E-2</c:v>
                </c:pt>
                <c:pt idx="49">
                  <c:v>9.978840778640348E-2</c:v>
                </c:pt>
                <c:pt idx="50">
                  <c:v>0.10051865178969034</c:v>
                </c:pt>
                <c:pt idx="51">
                  <c:v>0.10105874403311244</c:v>
                </c:pt>
                <c:pt idx="52">
                  <c:v>0.10338875195368857</c:v>
                </c:pt>
                <c:pt idx="53">
                  <c:v>0.10463775178012069</c:v>
                </c:pt>
                <c:pt idx="54">
                  <c:v>0.10422680677539536</c:v>
                </c:pt>
                <c:pt idx="55">
                  <c:v>0.10547901716252402</c:v>
                </c:pt>
                <c:pt idx="56">
                  <c:v>0.10593380853976507</c:v>
                </c:pt>
                <c:pt idx="57">
                  <c:v>0.1068237199928921</c:v>
                </c:pt>
                <c:pt idx="58">
                  <c:v>0.1065161297159252</c:v>
                </c:pt>
                <c:pt idx="59">
                  <c:v>0.10477135629377252</c:v>
                </c:pt>
                <c:pt idx="60">
                  <c:v>0.1042951016862317</c:v>
                </c:pt>
                <c:pt idx="61">
                  <c:v>0.10918934526410998</c:v>
                </c:pt>
              </c:numCache>
            </c:numRef>
          </c:val>
          <c:smooth val="0"/>
          <c:extLst>
            <c:ext xmlns:c16="http://schemas.microsoft.com/office/drawing/2014/chart" uri="{C3380CC4-5D6E-409C-BE32-E72D297353CC}">
              <c16:uniqueId val="{0000001B-18FF-46A9-9A9C-DBA0BD0A8334}"/>
            </c:ext>
          </c:extLst>
        </c:ser>
        <c:dLbls>
          <c:showLegendKey val="0"/>
          <c:showVal val="0"/>
          <c:showCatName val="0"/>
          <c:showSerName val="0"/>
          <c:showPercent val="0"/>
          <c:showBubbleSize val="0"/>
        </c:dLbls>
        <c:marker val="1"/>
        <c:smooth val="0"/>
        <c:axId val="123682176"/>
        <c:axId val="158010752"/>
      </c:lineChart>
      <c:catAx>
        <c:axId val="123682176"/>
        <c:scaling>
          <c:orientation val="minMax"/>
        </c:scaling>
        <c:delete val="0"/>
        <c:axPos val="b"/>
        <c:numFmt formatCode="General" sourceLinked="1"/>
        <c:majorTickMark val="out"/>
        <c:minorTickMark val="none"/>
        <c:tickLblPos val="nextTo"/>
        <c:txPr>
          <a:bodyPr rot="-2700000" vert="horz"/>
          <a:lstStyle/>
          <a:p>
            <a:pPr>
              <a:defRPr sz="1400"/>
            </a:pPr>
            <a:endParaRPr lang="en-US"/>
          </a:p>
        </c:txPr>
        <c:crossAx val="158010752"/>
        <c:crosses val="autoZero"/>
        <c:auto val="1"/>
        <c:lblAlgn val="ctr"/>
        <c:lblOffset val="100"/>
        <c:tickLblSkip val="2"/>
        <c:tickMarkSkip val="1"/>
        <c:noMultiLvlLbl val="0"/>
      </c:catAx>
      <c:valAx>
        <c:axId val="158010752"/>
        <c:scaling>
          <c:orientation val="minMax"/>
          <c:max val="0.5"/>
          <c:min val="0"/>
        </c:scaling>
        <c:delete val="0"/>
        <c:axPos val="l"/>
        <c:majorGridlines>
          <c:spPr>
            <a:ln w="12700"/>
          </c:spPr>
        </c:majorGridlines>
        <c:numFmt formatCode="0%" sourceLinked="0"/>
        <c:majorTickMark val="out"/>
        <c:minorTickMark val="none"/>
        <c:tickLblPos val="nextTo"/>
        <c:crossAx val="123682176"/>
        <c:crosses val="autoZero"/>
        <c:crossBetween val="midCat"/>
        <c:majorUnit val="0.1"/>
      </c:valAx>
    </c:plotArea>
    <c:legend>
      <c:legendPos val="t"/>
      <c:layout>
        <c:manualLayout>
          <c:xMode val="edge"/>
          <c:yMode val="edge"/>
          <c:x val="4.314772753959654E-3"/>
          <c:y val="1.6876956645479578E-2"/>
          <c:w val="0.99568527491755854"/>
          <c:h val="0.18340113735783029"/>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a:t>COVID-19</a:t>
            </a:r>
          </a:p>
        </c:rich>
      </c:tx>
      <c:layout>
        <c:manualLayout>
          <c:xMode val="edge"/>
          <c:yMode val="edge"/>
          <c:x val="0.34565296487584973"/>
          <c:y val="7.1054629529203571E-3"/>
        </c:manualLayout>
      </c:layout>
      <c:overlay val="0"/>
    </c:title>
    <c:autoTitleDeleted val="0"/>
    <c:plotArea>
      <c:layout>
        <c:manualLayout>
          <c:layoutTarget val="inner"/>
          <c:xMode val="edge"/>
          <c:yMode val="edge"/>
          <c:x val="0.19872320647419076"/>
          <c:y val="0.30944256967879014"/>
          <c:w val="0.80127679352580927"/>
          <c:h val="0.56807953341725459"/>
        </c:manualLayout>
      </c:layout>
      <c:lineChart>
        <c:grouping val="standard"/>
        <c:varyColors val="0"/>
        <c:ser>
          <c:idx val="3"/>
          <c:order val="0"/>
          <c:tx>
            <c:strRef>
              <c:f>Sheet1!$A$9</c:f>
              <c:strCache>
                <c:ptCount val="1"/>
                <c:pt idx="0">
                  <c:v>Total</c:v>
                </c:pt>
              </c:strCache>
            </c:strRef>
          </c:tx>
          <c:spPr>
            <a:ln w="25400">
              <a:solidFill>
                <a:sysClr val="windowText" lastClr="000000"/>
              </a:solidFill>
            </a:ln>
          </c:spPr>
          <c:marker>
            <c:symbol val="circle"/>
            <c:size val="7"/>
            <c:spPr>
              <a:solidFill>
                <a:sysClr val="windowText" lastClr="000000"/>
              </a:solidFill>
              <a:ln>
                <a:noFill/>
              </a:ln>
            </c:spPr>
          </c:marker>
          <c:dPt>
            <c:idx val="2"/>
            <c:bubble3D val="0"/>
            <c:spPr>
              <a:ln w="25400">
                <a:solidFill>
                  <a:sysClr val="windowText" lastClr="000000"/>
                </a:solidFill>
                <a:prstDash val="sysDot"/>
              </a:ln>
            </c:spPr>
            <c:extLst>
              <c:ext xmlns:c16="http://schemas.microsoft.com/office/drawing/2014/chart" uri="{C3380CC4-5D6E-409C-BE32-E72D297353CC}">
                <c16:uniqueId val="{00000001-0965-4E43-A591-F289B3AA3FC5}"/>
              </c:ext>
            </c:extLst>
          </c:dPt>
          <c:cat>
            <c:numRef>
              <c:f>Sheet1!$B$1:$D$1</c:f>
              <c:numCache>
                <c:formatCode>General</c:formatCode>
                <c:ptCount val="3"/>
                <c:pt idx="0">
                  <c:v>2020</c:v>
                </c:pt>
                <c:pt idx="1">
                  <c:v>2021</c:v>
                </c:pt>
                <c:pt idx="2">
                  <c:v>2022</c:v>
                </c:pt>
              </c:numCache>
            </c:numRef>
          </c:cat>
          <c:val>
            <c:numRef>
              <c:f>Sheet1!$B$9:$D$9</c:f>
              <c:numCache>
                <c:formatCode>General</c:formatCode>
                <c:ptCount val="3"/>
                <c:pt idx="0">
                  <c:v>85</c:v>
                </c:pt>
                <c:pt idx="1">
                  <c:v>104.1</c:v>
                </c:pt>
                <c:pt idx="2">
                  <c:v>46.5</c:v>
                </c:pt>
              </c:numCache>
            </c:numRef>
          </c:val>
          <c:smooth val="0"/>
          <c:extLst>
            <c:ext xmlns:c16="http://schemas.microsoft.com/office/drawing/2014/chart" uri="{C3380CC4-5D6E-409C-BE32-E72D297353CC}">
              <c16:uniqueId val="{00000002-0965-4E43-A591-F289B3AA3FC5}"/>
            </c:ext>
          </c:extLst>
        </c:ser>
        <c:ser>
          <c:idx val="0"/>
          <c:order val="1"/>
          <c:tx>
            <c:strRef>
              <c:f>Sheet1!$A$2</c:f>
              <c:strCache>
                <c:ptCount val="1"/>
                <c:pt idx="0">
                  <c:v>Hispanic</c:v>
                </c:pt>
              </c:strCache>
            </c:strRef>
          </c:tx>
          <c:spPr>
            <a:ln>
              <a:solidFill>
                <a:srgbClr val="005EB8"/>
              </a:solidFill>
            </a:ln>
          </c:spPr>
          <c:marker>
            <c:symbol val="square"/>
            <c:size val="7"/>
            <c:spPr>
              <a:solidFill>
                <a:srgbClr val="005EB8"/>
              </a:solidFill>
              <a:ln>
                <a:noFill/>
              </a:ln>
            </c:spPr>
          </c:marker>
          <c:dPt>
            <c:idx val="2"/>
            <c:bubble3D val="0"/>
            <c:spPr>
              <a:ln>
                <a:solidFill>
                  <a:srgbClr val="005EB8"/>
                </a:solidFill>
                <a:prstDash val="sysDot"/>
              </a:ln>
            </c:spPr>
            <c:extLst>
              <c:ext xmlns:c16="http://schemas.microsoft.com/office/drawing/2014/chart" uri="{C3380CC4-5D6E-409C-BE32-E72D297353CC}">
                <c16:uniqueId val="{00000004-0965-4E43-A591-F289B3AA3FC5}"/>
              </c:ext>
            </c:extLst>
          </c:dPt>
          <c:cat>
            <c:numRef>
              <c:f>Sheet1!$B$1:$D$1</c:f>
              <c:numCache>
                <c:formatCode>General</c:formatCode>
                <c:ptCount val="3"/>
                <c:pt idx="0">
                  <c:v>2020</c:v>
                </c:pt>
                <c:pt idx="1">
                  <c:v>2021</c:v>
                </c:pt>
                <c:pt idx="2">
                  <c:v>2022</c:v>
                </c:pt>
              </c:numCache>
            </c:numRef>
          </c:cat>
          <c:val>
            <c:numRef>
              <c:f>Sheet1!$B$2:$D$2</c:f>
              <c:numCache>
                <c:formatCode>General</c:formatCode>
                <c:ptCount val="3"/>
                <c:pt idx="0">
                  <c:v>155.5</c:v>
                </c:pt>
                <c:pt idx="1">
                  <c:v>151.80000000000001</c:v>
                </c:pt>
                <c:pt idx="2">
                  <c:v>49.5</c:v>
                </c:pt>
              </c:numCache>
            </c:numRef>
          </c:val>
          <c:smooth val="0"/>
          <c:extLst>
            <c:ext xmlns:c16="http://schemas.microsoft.com/office/drawing/2014/chart" uri="{C3380CC4-5D6E-409C-BE32-E72D297353CC}">
              <c16:uniqueId val="{00000005-0965-4E43-A591-F289B3AA3FC5}"/>
            </c:ext>
          </c:extLst>
        </c:ser>
        <c:ser>
          <c:idx val="1"/>
          <c:order val="2"/>
          <c:tx>
            <c:strRef>
              <c:f>Sheet1!$A$3</c:f>
              <c:strCache>
                <c:ptCount val="1"/>
                <c:pt idx="0">
                  <c:v>NH-AI/AN</c:v>
                </c:pt>
              </c:strCache>
            </c:strRef>
          </c:tx>
          <c:spPr>
            <a:ln>
              <a:solidFill>
                <a:srgbClr val="671E75"/>
              </a:solidFill>
            </a:ln>
          </c:spPr>
          <c:marker>
            <c:symbol val="triangle"/>
            <c:size val="8"/>
            <c:spPr>
              <a:solidFill>
                <a:srgbClr val="671E75"/>
              </a:solidFill>
              <a:ln>
                <a:noFill/>
              </a:ln>
            </c:spPr>
          </c:marker>
          <c:dPt>
            <c:idx val="2"/>
            <c:bubble3D val="0"/>
            <c:spPr>
              <a:ln>
                <a:solidFill>
                  <a:srgbClr val="671E75"/>
                </a:solidFill>
                <a:prstDash val="sysDot"/>
              </a:ln>
            </c:spPr>
            <c:extLst>
              <c:ext xmlns:c16="http://schemas.microsoft.com/office/drawing/2014/chart" uri="{C3380CC4-5D6E-409C-BE32-E72D297353CC}">
                <c16:uniqueId val="{00000007-0965-4E43-A591-F289B3AA3FC5}"/>
              </c:ext>
            </c:extLst>
          </c:dPt>
          <c:cat>
            <c:numRef>
              <c:f>Sheet1!$B$1:$D$1</c:f>
              <c:numCache>
                <c:formatCode>General</c:formatCode>
                <c:ptCount val="3"/>
                <c:pt idx="0">
                  <c:v>2020</c:v>
                </c:pt>
                <c:pt idx="1">
                  <c:v>2021</c:v>
                </c:pt>
                <c:pt idx="2">
                  <c:v>2022</c:v>
                </c:pt>
              </c:numCache>
            </c:numRef>
          </c:cat>
          <c:val>
            <c:numRef>
              <c:f>Sheet1!$B$3:$D$3</c:f>
              <c:numCache>
                <c:formatCode>General</c:formatCode>
                <c:ptCount val="3"/>
                <c:pt idx="0">
                  <c:v>175.9</c:v>
                </c:pt>
                <c:pt idx="1">
                  <c:v>184</c:v>
                </c:pt>
                <c:pt idx="2">
                  <c:v>68.8</c:v>
                </c:pt>
              </c:numCache>
            </c:numRef>
          </c:val>
          <c:smooth val="0"/>
          <c:extLst>
            <c:ext xmlns:c16="http://schemas.microsoft.com/office/drawing/2014/chart" uri="{C3380CC4-5D6E-409C-BE32-E72D297353CC}">
              <c16:uniqueId val="{00000008-0965-4E43-A591-F289B3AA3FC5}"/>
            </c:ext>
          </c:extLst>
        </c:ser>
        <c:ser>
          <c:idx val="2"/>
          <c:order val="3"/>
          <c:tx>
            <c:strRef>
              <c:f>Sheet1!$A$4</c:f>
              <c:strCache>
                <c:ptCount val="1"/>
                <c:pt idx="0">
                  <c:v>NH-Asian</c:v>
                </c:pt>
              </c:strCache>
            </c:strRef>
          </c:tx>
          <c:spPr>
            <a:ln>
              <a:solidFill>
                <a:srgbClr val="FFC72C"/>
              </a:solidFill>
            </a:ln>
          </c:spPr>
          <c:marker>
            <c:symbol val="diamond"/>
            <c:size val="9"/>
            <c:spPr>
              <a:solidFill>
                <a:srgbClr val="FFC72C"/>
              </a:solidFill>
              <a:ln>
                <a:noFill/>
              </a:ln>
            </c:spPr>
          </c:marker>
          <c:dPt>
            <c:idx val="2"/>
            <c:bubble3D val="0"/>
            <c:spPr>
              <a:ln>
                <a:solidFill>
                  <a:srgbClr val="FFC72C"/>
                </a:solidFill>
                <a:prstDash val="sysDot"/>
              </a:ln>
            </c:spPr>
            <c:extLst>
              <c:ext xmlns:c16="http://schemas.microsoft.com/office/drawing/2014/chart" uri="{C3380CC4-5D6E-409C-BE32-E72D297353CC}">
                <c16:uniqueId val="{0000000A-0965-4E43-A591-F289B3AA3FC5}"/>
              </c:ext>
            </c:extLst>
          </c:dPt>
          <c:cat>
            <c:numRef>
              <c:f>Sheet1!$B$1:$D$1</c:f>
              <c:numCache>
                <c:formatCode>General</c:formatCode>
                <c:ptCount val="3"/>
                <c:pt idx="0">
                  <c:v>2020</c:v>
                </c:pt>
                <c:pt idx="1">
                  <c:v>2021</c:v>
                </c:pt>
                <c:pt idx="2">
                  <c:v>2022</c:v>
                </c:pt>
              </c:numCache>
            </c:numRef>
          </c:cat>
          <c:val>
            <c:numRef>
              <c:f>Sheet1!$B$4:$D$4</c:f>
              <c:numCache>
                <c:formatCode>General</c:formatCode>
                <c:ptCount val="3"/>
                <c:pt idx="0">
                  <c:v>63.1</c:v>
                </c:pt>
                <c:pt idx="1">
                  <c:v>61.9</c:v>
                </c:pt>
                <c:pt idx="2">
                  <c:v>27.2</c:v>
                </c:pt>
              </c:numCache>
            </c:numRef>
          </c:val>
          <c:smooth val="0"/>
          <c:extLst>
            <c:ext xmlns:c16="http://schemas.microsoft.com/office/drawing/2014/chart" uri="{C3380CC4-5D6E-409C-BE32-E72D297353CC}">
              <c16:uniqueId val="{0000000B-0965-4E43-A591-F289B3AA3FC5}"/>
            </c:ext>
          </c:extLst>
        </c:ser>
        <c:ser>
          <c:idx val="4"/>
          <c:order val="4"/>
          <c:tx>
            <c:strRef>
              <c:f>Sheet1!$A$5</c:f>
              <c:strCache>
                <c:ptCount val="1"/>
                <c:pt idx="0">
                  <c:v>NH-Black</c:v>
                </c:pt>
              </c:strCache>
            </c:strRef>
          </c:tx>
          <c:spPr>
            <a:ln w="25400">
              <a:solidFill>
                <a:srgbClr val="70AD47">
                  <a:lumMod val="75000"/>
                </a:srgbClr>
              </a:solidFill>
            </a:ln>
          </c:spPr>
          <c:marker>
            <c:symbol val="star"/>
            <c:size val="7"/>
            <c:spPr>
              <a:noFill/>
              <a:ln>
                <a:solidFill>
                  <a:srgbClr val="548235"/>
                </a:solidFill>
              </a:ln>
            </c:spPr>
          </c:marker>
          <c:dPt>
            <c:idx val="2"/>
            <c:bubble3D val="0"/>
            <c:spPr>
              <a:ln w="25400">
                <a:solidFill>
                  <a:srgbClr val="70AD47">
                    <a:lumMod val="75000"/>
                  </a:srgbClr>
                </a:solidFill>
                <a:prstDash val="sysDot"/>
              </a:ln>
            </c:spPr>
            <c:extLst>
              <c:ext xmlns:c16="http://schemas.microsoft.com/office/drawing/2014/chart" uri="{C3380CC4-5D6E-409C-BE32-E72D297353CC}">
                <c16:uniqueId val="{0000000D-0965-4E43-A591-F289B3AA3FC5}"/>
              </c:ext>
            </c:extLst>
          </c:dPt>
          <c:cat>
            <c:numRef>
              <c:f>Sheet1!$B$1:$D$1</c:f>
              <c:numCache>
                <c:formatCode>General</c:formatCode>
                <c:ptCount val="3"/>
                <c:pt idx="0">
                  <c:v>2020</c:v>
                </c:pt>
                <c:pt idx="1">
                  <c:v>2021</c:v>
                </c:pt>
                <c:pt idx="2">
                  <c:v>2022</c:v>
                </c:pt>
              </c:numCache>
            </c:numRef>
          </c:cat>
          <c:val>
            <c:numRef>
              <c:f>Sheet1!$B$5:$D$5</c:f>
              <c:numCache>
                <c:formatCode>General</c:formatCode>
                <c:ptCount val="3"/>
                <c:pt idx="0">
                  <c:v>142</c:v>
                </c:pt>
                <c:pt idx="1">
                  <c:v>136.4</c:v>
                </c:pt>
                <c:pt idx="2">
                  <c:v>55.5</c:v>
                </c:pt>
              </c:numCache>
            </c:numRef>
          </c:val>
          <c:smooth val="0"/>
          <c:extLst>
            <c:ext xmlns:c16="http://schemas.microsoft.com/office/drawing/2014/chart" uri="{C3380CC4-5D6E-409C-BE32-E72D297353CC}">
              <c16:uniqueId val="{0000000E-0965-4E43-A591-F289B3AA3FC5}"/>
            </c:ext>
          </c:extLst>
        </c:ser>
        <c:ser>
          <c:idx val="5"/>
          <c:order val="5"/>
          <c:tx>
            <c:strRef>
              <c:f>Sheet1!$A$6</c:f>
              <c:strCache>
                <c:ptCount val="1"/>
                <c:pt idx="0">
                  <c:v>NH-NHPI</c:v>
                </c:pt>
              </c:strCache>
            </c:strRef>
          </c:tx>
          <c:spPr>
            <a:ln>
              <a:solidFill>
                <a:srgbClr val="ED7D31">
                  <a:lumMod val="75000"/>
                </a:srgbClr>
              </a:solidFill>
            </a:ln>
          </c:spPr>
          <c:marker>
            <c:symbol val="x"/>
            <c:size val="7"/>
            <c:spPr>
              <a:noFill/>
            </c:spPr>
          </c:marker>
          <c:dPt>
            <c:idx val="2"/>
            <c:bubble3D val="0"/>
            <c:spPr>
              <a:ln>
                <a:solidFill>
                  <a:srgbClr val="ED7D31">
                    <a:lumMod val="75000"/>
                  </a:srgbClr>
                </a:solidFill>
                <a:prstDash val="sysDot"/>
              </a:ln>
            </c:spPr>
            <c:extLst>
              <c:ext xmlns:c16="http://schemas.microsoft.com/office/drawing/2014/chart" uri="{C3380CC4-5D6E-409C-BE32-E72D297353CC}">
                <c16:uniqueId val="{00000010-0965-4E43-A591-F289B3AA3FC5}"/>
              </c:ext>
            </c:extLst>
          </c:dPt>
          <c:cat>
            <c:numRef>
              <c:f>Sheet1!$B$1:$D$1</c:f>
              <c:numCache>
                <c:formatCode>General</c:formatCode>
                <c:ptCount val="3"/>
                <c:pt idx="0">
                  <c:v>2020</c:v>
                </c:pt>
                <c:pt idx="1">
                  <c:v>2021</c:v>
                </c:pt>
                <c:pt idx="2">
                  <c:v>2022</c:v>
                </c:pt>
              </c:numCache>
            </c:numRef>
          </c:cat>
          <c:val>
            <c:numRef>
              <c:f>Sheet1!$B$6:$D$6</c:f>
              <c:numCache>
                <c:formatCode>General</c:formatCode>
                <c:ptCount val="3"/>
                <c:pt idx="0">
                  <c:v>112.4</c:v>
                </c:pt>
                <c:pt idx="1">
                  <c:v>185.4</c:v>
                </c:pt>
                <c:pt idx="2">
                  <c:v>51.9</c:v>
                </c:pt>
              </c:numCache>
            </c:numRef>
          </c:val>
          <c:smooth val="0"/>
          <c:extLst>
            <c:ext xmlns:c16="http://schemas.microsoft.com/office/drawing/2014/chart" uri="{C3380CC4-5D6E-409C-BE32-E72D297353CC}">
              <c16:uniqueId val="{00000011-0965-4E43-A591-F289B3AA3FC5}"/>
            </c:ext>
          </c:extLst>
        </c:ser>
        <c:ser>
          <c:idx val="6"/>
          <c:order val="6"/>
          <c:tx>
            <c:strRef>
              <c:f>Sheet1!$A$7</c:f>
              <c:strCache>
                <c:ptCount val="1"/>
                <c:pt idx="0">
                  <c:v>NH-White</c:v>
                </c:pt>
              </c:strCache>
            </c:strRef>
          </c:tx>
          <c:spPr>
            <a:ln w="19050">
              <a:solidFill>
                <a:sysClr val="window" lastClr="FFFFFF">
                  <a:lumMod val="75000"/>
                </a:sysClr>
              </a:solidFill>
            </a:ln>
          </c:spPr>
          <c:marker>
            <c:symbol val="plus"/>
            <c:size val="6"/>
            <c:spPr>
              <a:noFill/>
              <a:ln>
                <a:solidFill>
                  <a:sysClr val="windowText" lastClr="000000"/>
                </a:solidFill>
              </a:ln>
            </c:spPr>
          </c:marker>
          <c:dPt>
            <c:idx val="0"/>
            <c:bubble3D val="0"/>
            <c:spPr>
              <a:ln w="19050">
                <a:solidFill>
                  <a:sysClr val="window" lastClr="FFFFFF">
                    <a:lumMod val="65000"/>
                  </a:sysClr>
                </a:solidFill>
              </a:ln>
            </c:spPr>
            <c:extLst>
              <c:ext xmlns:c16="http://schemas.microsoft.com/office/drawing/2014/chart" uri="{C3380CC4-5D6E-409C-BE32-E72D297353CC}">
                <c16:uniqueId val="{00000013-0965-4E43-A591-F289B3AA3FC5}"/>
              </c:ext>
            </c:extLst>
          </c:dPt>
          <c:dPt>
            <c:idx val="2"/>
            <c:bubble3D val="0"/>
            <c:spPr>
              <a:ln w="19050">
                <a:solidFill>
                  <a:sysClr val="window" lastClr="FFFFFF">
                    <a:lumMod val="65000"/>
                  </a:sysClr>
                </a:solidFill>
                <a:prstDash val="sysDot"/>
              </a:ln>
            </c:spPr>
            <c:extLst>
              <c:ext xmlns:c16="http://schemas.microsoft.com/office/drawing/2014/chart" uri="{C3380CC4-5D6E-409C-BE32-E72D297353CC}">
                <c16:uniqueId val="{00000015-0965-4E43-A591-F289B3AA3FC5}"/>
              </c:ext>
            </c:extLst>
          </c:dPt>
          <c:cat>
            <c:numRef>
              <c:f>Sheet1!$B$1:$D$1</c:f>
              <c:numCache>
                <c:formatCode>General</c:formatCode>
                <c:ptCount val="3"/>
                <c:pt idx="0">
                  <c:v>2020</c:v>
                </c:pt>
                <c:pt idx="1">
                  <c:v>2021</c:v>
                </c:pt>
                <c:pt idx="2">
                  <c:v>2022</c:v>
                </c:pt>
              </c:numCache>
            </c:numRef>
          </c:cat>
          <c:val>
            <c:numRef>
              <c:f>Sheet1!$B$7:$D$7</c:f>
              <c:numCache>
                <c:formatCode>General</c:formatCode>
                <c:ptCount val="3"/>
                <c:pt idx="0">
                  <c:v>66.599999999999994</c:v>
                </c:pt>
                <c:pt idx="1">
                  <c:v>93.5</c:v>
                </c:pt>
                <c:pt idx="2">
                  <c:v>45.9</c:v>
                </c:pt>
              </c:numCache>
            </c:numRef>
          </c:val>
          <c:smooth val="0"/>
          <c:extLst>
            <c:ext xmlns:c16="http://schemas.microsoft.com/office/drawing/2014/chart" uri="{C3380CC4-5D6E-409C-BE32-E72D297353CC}">
              <c16:uniqueId val="{00000016-0965-4E43-A591-F289B3AA3FC5}"/>
            </c:ext>
          </c:extLst>
        </c:ser>
        <c:ser>
          <c:idx val="7"/>
          <c:order val="7"/>
          <c:tx>
            <c:strRef>
              <c:f>Sheet1!$A$8</c:f>
              <c:strCache>
                <c:ptCount val="1"/>
                <c:pt idx="0">
                  <c:v>NH-Multiracial</c:v>
                </c:pt>
              </c:strCache>
            </c:strRef>
          </c:tx>
          <c:spPr>
            <a:ln w="25400">
              <a:solidFill>
                <a:sysClr val="windowText" lastClr="000000"/>
              </a:solidFill>
            </a:ln>
          </c:spPr>
          <c:marker>
            <c:symbol val="circle"/>
            <c:size val="7"/>
            <c:spPr>
              <a:noFill/>
              <a:ln>
                <a:solidFill>
                  <a:sysClr val="windowText" lastClr="000000"/>
                </a:solidFill>
              </a:ln>
            </c:spPr>
          </c:marker>
          <c:dPt>
            <c:idx val="2"/>
            <c:bubble3D val="0"/>
            <c:spPr>
              <a:ln w="25400">
                <a:solidFill>
                  <a:sysClr val="windowText" lastClr="000000"/>
                </a:solidFill>
                <a:prstDash val="sysDot"/>
              </a:ln>
            </c:spPr>
            <c:extLst>
              <c:ext xmlns:c16="http://schemas.microsoft.com/office/drawing/2014/chart" uri="{C3380CC4-5D6E-409C-BE32-E72D297353CC}">
                <c16:uniqueId val="{00000018-0965-4E43-A591-F289B3AA3FC5}"/>
              </c:ext>
            </c:extLst>
          </c:dPt>
          <c:cat>
            <c:numRef>
              <c:f>Sheet1!$B$1:$D$1</c:f>
              <c:numCache>
                <c:formatCode>General</c:formatCode>
                <c:ptCount val="3"/>
                <c:pt idx="0">
                  <c:v>2020</c:v>
                </c:pt>
                <c:pt idx="1">
                  <c:v>2021</c:v>
                </c:pt>
                <c:pt idx="2">
                  <c:v>2022</c:v>
                </c:pt>
              </c:numCache>
            </c:numRef>
          </c:cat>
          <c:val>
            <c:numRef>
              <c:f>Sheet1!$B$8:$D$8</c:f>
              <c:numCache>
                <c:formatCode>General</c:formatCode>
                <c:ptCount val="3"/>
                <c:pt idx="0">
                  <c:v>29.6</c:v>
                </c:pt>
                <c:pt idx="1">
                  <c:v>45.7</c:v>
                </c:pt>
                <c:pt idx="2">
                  <c:v>19.899999999999999</c:v>
                </c:pt>
              </c:numCache>
            </c:numRef>
          </c:val>
          <c:smooth val="0"/>
          <c:extLst>
            <c:ext xmlns:c16="http://schemas.microsoft.com/office/drawing/2014/chart" uri="{C3380CC4-5D6E-409C-BE32-E72D297353CC}">
              <c16:uniqueId val="{00000019-0965-4E43-A591-F289B3AA3FC5}"/>
            </c:ext>
          </c:extLst>
        </c:ser>
        <c:dLbls>
          <c:showLegendKey val="0"/>
          <c:showVal val="0"/>
          <c:showCatName val="0"/>
          <c:showSerName val="0"/>
          <c:showPercent val="0"/>
          <c:showBubbleSize val="0"/>
        </c:dLbls>
        <c:marker val="1"/>
        <c:smooth val="0"/>
        <c:axId val="123682176"/>
        <c:axId val="158010752"/>
      </c:lineChart>
      <c:catAx>
        <c:axId val="123682176"/>
        <c:scaling>
          <c:orientation val="minMax"/>
        </c:scaling>
        <c:delete val="0"/>
        <c:axPos val="b"/>
        <c:numFmt formatCode="General" sourceLinked="1"/>
        <c:majorTickMark val="out"/>
        <c:minorTickMark val="none"/>
        <c:tickLblPos val="nextTo"/>
        <c:txPr>
          <a:bodyPr rot="0"/>
          <a:lstStyle/>
          <a:p>
            <a:pPr>
              <a:defRPr/>
            </a:pPr>
            <a:endParaRPr lang="en-US"/>
          </a:p>
        </c:txPr>
        <c:crossAx val="158010752"/>
        <c:crosses val="autoZero"/>
        <c:auto val="1"/>
        <c:lblAlgn val="ctr"/>
        <c:lblOffset val="100"/>
        <c:noMultiLvlLbl val="0"/>
      </c:catAx>
      <c:valAx>
        <c:axId val="158010752"/>
        <c:scaling>
          <c:orientation val="minMax"/>
          <c:max val="200"/>
          <c:min val="0"/>
        </c:scaling>
        <c:delete val="0"/>
        <c:axPos val="l"/>
        <c:majorGridlines/>
        <c:title>
          <c:tx>
            <c:rich>
              <a:bodyPr rot="-5400000" vert="horz"/>
              <a:lstStyle/>
              <a:p>
                <a:pPr>
                  <a:defRPr/>
                </a:pPr>
                <a:r>
                  <a:rPr lang="en-US"/>
                  <a:t>Deaths per 100,000 Population</a:t>
                </a:r>
              </a:p>
            </c:rich>
          </c:tx>
          <c:layout>
            <c:manualLayout>
              <c:xMode val="edge"/>
              <c:yMode val="edge"/>
              <c:x val="4.0340710765608273E-3"/>
              <c:y val="0.30751364349411003"/>
            </c:manualLayout>
          </c:layout>
          <c:overlay val="0"/>
        </c:title>
        <c:numFmt formatCode="#,##0" sourceLinked="0"/>
        <c:majorTickMark val="out"/>
        <c:minorTickMark val="none"/>
        <c:tickLblPos val="nextTo"/>
        <c:crossAx val="123682176"/>
        <c:crosses val="autoZero"/>
        <c:crossBetween val="between"/>
        <c:majorUnit val="20"/>
      </c:valAx>
    </c:plotArea>
    <c:legend>
      <c:legendPos val="t"/>
      <c:layout>
        <c:manualLayout>
          <c:xMode val="edge"/>
          <c:yMode val="edge"/>
          <c:x val="4.314772753959654E-3"/>
          <c:y val="8.0369016372953378E-2"/>
          <c:w val="0.99568527491755854"/>
          <c:h val="0.18736939132608424"/>
        </c:manualLayout>
      </c:layout>
      <c:overlay val="0"/>
    </c:legend>
    <c:plotVisOnly val="1"/>
    <c:dispBlanksAs val="gap"/>
    <c:showDLblsOverMax val="0"/>
  </c:chart>
  <c:spPr>
    <a:ln>
      <a:noFill/>
    </a:ln>
  </c:spPr>
  <c:txPr>
    <a:bodyPr/>
    <a:lstStyle/>
    <a:p>
      <a:pPr>
        <a:defRPr sz="1200">
          <a:latin typeface="Arial" panose="020B0604020202020204" pitchFamily="34" charset="0"/>
          <a:cs typeface="Arial" panose="020B0604020202020204" pitchFamily="34" charset="0"/>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Influenza</a:t>
            </a:r>
          </a:p>
        </c:rich>
      </c:tx>
      <c:layout>
        <c:manualLayout>
          <c:xMode val="edge"/>
          <c:yMode val="edge"/>
          <c:x val="0.40562911295300413"/>
          <c:y val="0"/>
        </c:manualLayout>
      </c:layout>
      <c:overlay val="0"/>
    </c:title>
    <c:autoTitleDeleted val="0"/>
    <c:plotArea>
      <c:layout>
        <c:manualLayout>
          <c:layoutTarget val="inner"/>
          <c:xMode val="edge"/>
          <c:yMode val="edge"/>
          <c:x val="0.1900426509186352"/>
          <c:y val="0.29753780777402822"/>
          <c:w val="0.80995734908136485"/>
          <c:h val="0.55599940294947636"/>
        </c:manualLayout>
      </c:layout>
      <c:lineChart>
        <c:grouping val="standard"/>
        <c:varyColors val="0"/>
        <c:ser>
          <c:idx val="3"/>
          <c:order val="0"/>
          <c:tx>
            <c:strRef>
              <c:f>Sheet1!$A$9</c:f>
              <c:strCache>
                <c:ptCount val="1"/>
                <c:pt idx="0">
                  <c:v>Total</c:v>
                </c:pt>
              </c:strCache>
            </c:strRef>
          </c:tx>
          <c:spPr>
            <a:ln w="25400">
              <a:solidFill>
                <a:sysClr val="windowText" lastClr="000000"/>
              </a:solidFill>
            </a:ln>
          </c:spPr>
          <c:marker>
            <c:symbol val="circle"/>
            <c:size val="7"/>
            <c:spPr>
              <a:solidFill>
                <a:sysClr val="windowText" lastClr="000000"/>
              </a:solidFill>
              <a:ln>
                <a:noFill/>
              </a:ln>
            </c:spPr>
          </c:marker>
          <c:cat>
            <c:strRef>
              <c:f>Sheet1!$B$1:$F$1</c:f>
              <c:strCache>
                <c:ptCount val="5"/>
                <c:pt idx="0">
                  <c:v>2018</c:v>
                </c:pt>
                <c:pt idx="1">
                  <c:v>2019</c:v>
                </c:pt>
                <c:pt idx="2">
                  <c:v>2020</c:v>
                </c:pt>
                <c:pt idx="3">
                  <c:v>2021</c:v>
                </c:pt>
                <c:pt idx="4">
                  <c:v>2022</c:v>
                </c:pt>
              </c:strCache>
            </c:strRef>
          </c:cat>
          <c:val>
            <c:numRef>
              <c:f>Sheet1!$B$9:$F$9</c:f>
              <c:numCache>
                <c:formatCode>General</c:formatCode>
                <c:ptCount val="5"/>
                <c:pt idx="0">
                  <c:v>14.9</c:v>
                </c:pt>
                <c:pt idx="1">
                  <c:v>12.3</c:v>
                </c:pt>
                <c:pt idx="2">
                  <c:v>13</c:v>
                </c:pt>
                <c:pt idx="3">
                  <c:v>10.5</c:v>
                </c:pt>
                <c:pt idx="4">
                  <c:v>11.8</c:v>
                </c:pt>
              </c:numCache>
            </c:numRef>
          </c:val>
          <c:smooth val="0"/>
          <c:extLst>
            <c:ext xmlns:c16="http://schemas.microsoft.com/office/drawing/2014/chart" uri="{C3380CC4-5D6E-409C-BE32-E72D297353CC}">
              <c16:uniqueId val="{00000000-5894-4269-8F5D-103311DB6F1E}"/>
            </c:ext>
          </c:extLst>
        </c:ser>
        <c:ser>
          <c:idx val="0"/>
          <c:order val="1"/>
          <c:tx>
            <c:strRef>
              <c:f>Sheet1!$A$2</c:f>
              <c:strCache>
                <c:ptCount val="1"/>
                <c:pt idx="0">
                  <c:v>Hispanic</c:v>
                </c:pt>
              </c:strCache>
            </c:strRef>
          </c:tx>
          <c:spPr>
            <a:ln>
              <a:solidFill>
                <a:srgbClr val="005EB8"/>
              </a:solidFill>
            </a:ln>
          </c:spPr>
          <c:marker>
            <c:symbol val="square"/>
            <c:size val="7"/>
            <c:spPr>
              <a:solidFill>
                <a:srgbClr val="005EB8"/>
              </a:solidFill>
              <a:ln>
                <a:noFill/>
              </a:ln>
            </c:spPr>
          </c:marker>
          <c:dPt>
            <c:idx val="4"/>
            <c:bubble3D val="0"/>
            <c:spPr>
              <a:ln>
                <a:solidFill>
                  <a:srgbClr val="005EB8"/>
                </a:solidFill>
                <a:prstDash val="sysDot"/>
              </a:ln>
            </c:spPr>
            <c:extLst>
              <c:ext xmlns:c16="http://schemas.microsoft.com/office/drawing/2014/chart" uri="{C3380CC4-5D6E-409C-BE32-E72D297353CC}">
                <c16:uniqueId val="{00000002-5894-4269-8F5D-103311DB6F1E}"/>
              </c:ext>
            </c:extLst>
          </c:dPt>
          <c:cat>
            <c:strRef>
              <c:f>Sheet1!$B$1:$F$1</c:f>
              <c:strCache>
                <c:ptCount val="5"/>
                <c:pt idx="0">
                  <c:v>2018</c:v>
                </c:pt>
                <c:pt idx="1">
                  <c:v>2019</c:v>
                </c:pt>
                <c:pt idx="2">
                  <c:v>2020</c:v>
                </c:pt>
                <c:pt idx="3">
                  <c:v>2021</c:v>
                </c:pt>
                <c:pt idx="4">
                  <c:v>2022</c:v>
                </c:pt>
              </c:strCache>
            </c:strRef>
          </c:cat>
          <c:val>
            <c:numRef>
              <c:f>Sheet1!$B$2:$F$2</c:f>
              <c:numCache>
                <c:formatCode>General</c:formatCode>
                <c:ptCount val="5"/>
                <c:pt idx="0">
                  <c:v>11.7</c:v>
                </c:pt>
                <c:pt idx="1">
                  <c:v>9.9</c:v>
                </c:pt>
                <c:pt idx="2">
                  <c:v>12.1</c:v>
                </c:pt>
                <c:pt idx="3">
                  <c:v>9.1</c:v>
                </c:pt>
                <c:pt idx="4">
                  <c:v>10.3</c:v>
                </c:pt>
              </c:numCache>
            </c:numRef>
          </c:val>
          <c:smooth val="0"/>
          <c:extLst>
            <c:ext xmlns:c16="http://schemas.microsoft.com/office/drawing/2014/chart" uri="{C3380CC4-5D6E-409C-BE32-E72D297353CC}">
              <c16:uniqueId val="{00000003-5894-4269-8F5D-103311DB6F1E}"/>
            </c:ext>
          </c:extLst>
        </c:ser>
        <c:ser>
          <c:idx val="1"/>
          <c:order val="2"/>
          <c:tx>
            <c:strRef>
              <c:f>Sheet1!$A$3</c:f>
              <c:strCache>
                <c:ptCount val="1"/>
                <c:pt idx="0">
                  <c:v>NH-AI/AN</c:v>
                </c:pt>
              </c:strCache>
            </c:strRef>
          </c:tx>
          <c:spPr>
            <a:ln>
              <a:solidFill>
                <a:srgbClr val="671E75"/>
              </a:solidFill>
            </a:ln>
          </c:spPr>
          <c:marker>
            <c:symbol val="triangle"/>
            <c:size val="8"/>
            <c:spPr>
              <a:solidFill>
                <a:srgbClr val="671E75"/>
              </a:solidFill>
              <a:ln>
                <a:noFill/>
              </a:ln>
            </c:spPr>
          </c:marker>
          <c:dPt>
            <c:idx val="4"/>
            <c:bubble3D val="0"/>
            <c:spPr>
              <a:ln>
                <a:solidFill>
                  <a:srgbClr val="671E75"/>
                </a:solidFill>
                <a:prstDash val="sysDot"/>
              </a:ln>
            </c:spPr>
            <c:extLst>
              <c:ext xmlns:c16="http://schemas.microsoft.com/office/drawing/2014/chart" uri="{C3380CC4-5D6E-409C-BE32-E72D297353CC}">
                <c16:uniqueId val="{00000005-5894-4269-8F5D-103311DB6F1E}"/>
              </c:ext>
            </c:extLst>
          </c:dPt>
          <c:cat>
            <c:strRef>
              <c:f>Sheet1!$B$1:$F$1</c:f>
              <c:strCache>
                <c:ptCount val="5"/>
                <c:pt idx="0">
                  <c:v>2018</c:v>
                </c:pt>
                <c:pt idx="1">
                  <c:v>2019</c:v>
                </c:pt>
                <c:pt idx="2">
                  <c:v>2020</c:v>
                </c:pt>
                <c:pt idx="3">
                  <c:v>2021</c:v>
                </c:pt>
                <c:pt idx="4">
                  <c:v>2022</c:v>
                </c:pt>
              </c:strCache>
            </c:strRef>
          </c:cat>
          <c:val>
            <c:numRef>
              <c:f>Sheet1!$B$3:$F$3</c:f>
              <c:numCache>
                <c:formatCode>General</c:formatCode>
                <c:ptCount val="5"/>
                <c:pt idx="0">
                  <c:v>19.3</c:v>
                </c:pt>
                <c:pt idx="1">
                  <c:v>16.3</c:v>
                </c:pt>
                <c:pt idx="2">
                  <c:v>18.5</c:v>
                </c:pt>
                <c:pt idx="3">
                  <c:v>14.1</c:v>
                </c:pt>
                <c:pt idx="4">
                  <c:v>16.399999999999999</c:v>
                </c:pt>
              </c:numCache>
            </c:numRef>
          </c:val>
          <c:smooth val="0"/>
          <c:extLst>
            <c:ext xmlns:c16="http://schemas.microsoft.com/office/drawing/2014/chart" uri="{C3380CC4-5D6E-409C-BE32-E72D297353CC}">
              <c16:uniqueId val="{00000006-5894-4269-8F5D-103311DB6F1E}"/>
            </c:ext>
          </c:extLst>
        </c:ser>
        <c:ser>
          <c:idx val="2"/>
          <c:order val="3"/>
          <c:tx>
            <c:strRef>
              <c:f>Sheet1!$A$4</c:f>
              <c:strCache>
                <c:ptCount val="1"/>
                <c:pt idx="0">
                  <c:v>NH-Asian</c:v>
                </c:pt>
              </c:strCache>
            </c:strRef>
          </c:tx>
          <c:spPr>
            <a:ln>
              <a:solidFill>
                <a:srgbClr val="FFC72C"/>
              </a:solidFill>
            </a:ln>
          </c:spPr>
          <c:marker>
            <c:symbol val="diamond"/>
            <c:size val="9"/>
            <c:spPr>
              <a:solidFill>
                <a:srgbClr val="FFC72C"/>
              </a:solidFill>
              <a:ln>
                <a:noFill/>
              </a:ln>
            </c:spPr>
          </c:marker>
          <c:dPt>
            <c:idx val="4"/>
            <c:bubble3D val="0"/>
            <c:spPr>
              <a:ln>
                <a:solidFill>
                  <a:srgbClr val="FFC72C"/>
                </a:solidFill>
                <a:prstDash val="sysDot"/>
              </a:ln>
            </c:spPr>
            <c:extLst>
              <c:ext xmlns:c16="http://schemas.microsoft.com/office/drawing/2014/chart" uri="{C3380CC4-5D6E-409C-BE32-E72D297353CC}">
                <c16:uniqueId val="{00000008-5894-4269-8F5D-103311DB6F1E}"/>
              </c:ext>
            </c:extLst>
          </c:dPt>
          <c:cat>
            <c:strRef>
              <c:f>Sheet1!$B$1:$F$1</c:f>
              <c:strCache>
                <c:ptCount val="5"/>
                <c:pt idx="0">
                  <c:v>2018</c:v>
                </c:pt>
                <c:pt idx="1">
                  <c:v>2019</c:v>
                </c:pt>
                <c:pt idx="2">
                  <c:v>2020</c:v>
                </c:pt>
                <c:pt idx="3">
                  <c:v>2021</c:v>
                </c:pt>
                <c:pt idx="4">
                  <c:v>2022</c:v>
                </c:pt>
              </c:strCache>
            </c:strRef>
          </c:cat>
          <c:val>
            <c:numRef>
              <c:f>Sheet1!$B$4:$F$4</c:f>
              <c:numCache>
                <c:formatCode>General</c:formatCode>
                <c:ptCount val="5"/>
                <c:pt idx="0">
                  <c:v>12.9</c:v>
                </c:pt>
                <c:pt idx="1">
                  <c:v>9.6</c:v>
                </c:pt>
                <c:pt idx="2">
                  <c:v>10.4</c:v>
                </c:pt>
                <c:pt idx="3">
                  <c:v>8.1</c:v>
                </c:pt>
                <c:pt idx="4">
                  <c:v>9</c:v>
                </c:pt>
              </c:numCache>
            </c:numRef>
          </c:val>
          <c:smooth val="0"/>
          <c:extLst>
            <c:ext xmlns:c16="http://schemas.microsoft.com/office/drawing/2014/chart" uri="{C3380CC4-5D6E-409C-BE32-E72D297353CC}">
              <c16:uniqueId val="{00000009-5894-4269-8F5D-103311DB6F1E}"/>
            </c:ext>
          </c:extLst>
        </c:ser>
        <c:ser>
          <c:idx val="4"/>
          <c:order val="4"/>
          <c:tx>
            <c:strRef>
              <c:f>Sheet1!$A$5</c:f>
              <c:strCache>
                <c:ptCount val="1"/>
                <c:pt idx="0">
                  <c:v>NH-Black</c:v>
                </c:pt>
              </c:strCache>
            </c:strRef>
          </c:tx>
          <c:spPr>
            <a:ln w="25400">
              <a:solidFill>
                <a:srgbClr val="70AD47">
                  <a:lumMod val="75000"/>
                </a:srgbClr>
              </a:solidFill>
            </a:ln>
          </c:spPr>
          <c:marker>
            <c:symbol val="star"/>
            <c:size val="7"/>
            <c:spPr>
              <a:noFill/>
              <a:ln>
                <a:solidFill>
                  <a:srgbClr val="548235"/>
                </a:solidFill>
              </a:ln>
            </c:spPr>
          </c:marker>
          <c:dPt>
            <c:idx val="4"/>
            <c:bubble3D val="0"/>
            <c:spPr>
              <a:ln w="25400">
                <a:solidFill>
                  <a:srgbClr val="70AD47">
                    <a:lumMod val="75000"/>
                  </a:srgbClr>
                </a:solidFill>
                <a:prstDash val="sysDot"/>
              </a:ln>
            </c:spPr>
            <c:extLst>
              <c:ext xmlns:c16="http://schemas.microsoft.com/office/drawing/2014/chart" uri="{C3380CC4-5D6E-409C-BE32-E72D297353CC}">
                <c16:uniqueId val="{0000000B-5894-4269-8F5D-103311DB6F1E}"/>
              </c:ext>
            </c:extLst>
          </c:dPt>
          <c:cat>
            <c:strRef>
              <c:f>Sheet1!$B$1:$F$1</c:f>
              <c:strCache>
                <c:ptCount val="5"/>
                <c:pt idx="0">
                  <c:v>2018</c:v>
                </c:pt>
                <c:pt idx="1">
                  <c:v>2019</c:v>
                </c:pt>
                <c:pt idx="2">
                  <c:v>2020</c:v>
                </c:pt>
                <c:pt idx="3">
                  <c:v>2021</c:v>
                </c:pt>
                <c:pt idx="4">
                  <c:v>2022</c:v>
                </c:pt>
              </c:strCache>
            </c:strRef>
          </c:cat>
          <c:val>
            <c:numRef>
              <c:f>Sheet1!$B$5:$F$5</c:f>
              <c:numCache>
                <c:formatCode>General</c:formatCode>
                <c:ptCount val="5"/>
                <c:pt idx="0">
                  <c:v>16.399999999999999</c:v>
                </c:pt>
                <c:pt idx="1">
                  <c:v>13.9</c:v>
                </c:pt>
                <c:pt idx="2">
                  <c:v>17.2</c:v>
                </c:pt>
                <c:pt idx="3">
                  <c:v>13.4</c:v>
                </c:pt>
                <c:pt idx="4">
                  <c:v>13.4</c:v>
                </c:pt>
              </c:numCache>
            </c:numRef>
          </c:val>
          <c:smooth val="0"/>
          <c:extLst>
            <c:ext xmlns:c16="http://schemas.microsoft.com/office/drawing/2014/chart" uri="{C3380CC4-5D6E-409C-BE32-E72D297353CC}">
              <c16:uniqueId val="{0000000C-5894-4269-8F5D-103311DB6F1E}"/>
            </c:ext>
          </c:extLst>
        </c:ser>
        <c:ser>
          <c:idx val="5"/>
          <c:order val="5"/>
          <c:tx>
            <c:strRef>
              <c:f>Sheet1!$A$6</c:f>
              <c:strCache>
                <c:ptCount val="1"/>
                <c:pt idx="0">
                  <c:v>NH-NHPI</c:v>
                </c:pt>
              </c:strCache>
            </c:strRef>
          </c:tx>
          <c:spPr>
            <a:ln>
              <a:solidFill>
                <a:srgbClr val="ED7D31">
                  <a:lumMod val="75000"/>
                </a:srgbClr>
              </a:solidFill>
            </a:ln>
          </c:spPr>
          <c:marker>
            <c:symbol val="x"/>
            <c:size val="7"/>
            <c:spPr>
              <a:noFill/>
            </c:spPr>
          </c:marker>
          <c:dPt>
            <c:idx val="4"/>
            <c:bubble3D val="0"/>
            <c:spPr>
              <a:ln>
                <a:solidFill>
                  <a:srgbClr val="ED7D31">
                    <a:lumMod val="75000"/>
                  </a:srgbClr>
                </a:solidFill>
                <a:prstDash val="sysDot"/>
              </a:ln>
            </c:spPr>
            <c:extLst>
              <c:ext xmlns:c16="http://schemas.microsoft.com/office/drawing/2014/chart" uri="{C3380CC4-5D6E-409C-BE32-E72D297353CC}">
                <c16:uniqueId val="{0000000E-5894-4269-8F5D-103311DB6F1E}"/>
              </c:ext>
            </c:extLst>
          </c:dPt>
          <c:cat>
            <c:strRef>
              <c:f>Sheet1!$B$1:$F$1</c:f>
              <c:strCache>
                <c:ptCount val="5"/>
                <c:pt idx="0">
                  <c:v>2018</c:v>
                </c:pt>
                <c:pt idx="1">
                  <c:v>2019</c:v>
                </c:pt>
                <c:pt idx="2">
                  <c:v>2020</c:v>
                </c:pt>
                <c:pt idx="3">
                  <c:v>2021</c:v>
                </c:pt>
                <c:pt idx="4">
                  <c:v>2022</c:v>
                </c:pt>
              </c:strCache>
            </c:strRef>
          </c:cat>
          <c:val>
            <c:numRef>
              <c:f>Sheet1!$B$6:$F$6</c:f>
              <c:numCache>
                <c:formatCode>General</c:formatCode>
                <c:ptCount val="5"/>
                <c:pt idx="0">
                  <c:v>14.9</c:v>
                </c:pt>
                <c:pt idx="1">
                  <c:v>16.399999999999999</c:v>
                </c:pt>
                <c:pt idx="2">
                  <c:v>15.5</c:v>
                </c:pt>
                <c:pt idx="3">
                  <c:v>10</c:v>
                </c:pt>
                <c:pt idx="4">
                  <c:v>11.2</c:v>
                </c:pt>
              </c:numCache>
            </c:numRef>
          </c:val>
          <c:smooth val="0"/>
          <c:extLst>
            <c:ext xmlns:c16="http://schemas.microsoft.com/office/drawing/2014/chart" uri="{C3380CC4-5D6E-409C-BE32-E72D297353CC}">
              <c16:uniqueId val="{0000000F-5894-4269-8F5D-103311DB6F1E}"/>
            </c:ext>
          </c:extLst>
        </c:ser>
        <c:ser>
          <c:idx val="6"/>
          <c:order val="6"/>
          <c:tx>
            <c:strRef>
              <c:f>Sheet1!$A$7</c:f>
              <c:strCache>
                <c:ptCount val="1"/>
                <c:pt idx="0">
                  <c:v>NH-White</c:v>
                </c:pt>
              </c:strCache>
            </c:strRef>
          </c:tx>
          <c:spPr>
            <a:ln w="19050">
              <a:solidFill>
                <a:sysClr val="window" lastClr="FFFFFF">
                  <a:lumMod val="65000"/>
                </a:sysClr>
              </a:solidFill>
            </a:ln>
          </c:spPr>
          <c:marker>
            <c:symbol val="plus"/>
            <c:size val="6"/>
            <c:spPr>
              <a:noFill/>
              <a:ln>
                <a:solidFill>
                  <a:sysClr val="windowText" lastClr="000000"/>
                </a:solidFill>
              </a:ln>
            </c:spPr>
          </c:marker>
          <c:dPt>
            <c:idx val="4"/>
            <c:bubble3D val="0"/>
            <c:spPr>
              <a:ln w="19050">
                <a:solidFill>
                  <a:sysClr val="window" lastClr="FFFFFF">
                    <a:lumMod val="65000"/>
                  </a:sysClr>
                </a:solidFill>
                <a:prstDash val="sysDot"/>
              </a:ln>
            </c:spPr>
            <c:extLst>
              <c:ext xmlns:c16="http://schemas.microsoft.com/office/drawing/2014/chart" uri="{C3380CC4-5D6E-409C-BE32-E72D297353CC}">
                <c16:uniqueId val="{00000011-5894-4269-8F5D-103311DB6F1E}"/>
              </c:ext>
            </c:extLst>
          </c:dPt>
          <c:cat>
            <c:strRef>
              <c:f>Sheet1!$B$1:$F$1</c:f>
              <c:strCache>
                <c:ptCount val="5"/>
                <c:pt idx="0">
                  <c:v>2018</c:v>
                </c:pt>
                <c:pt idx="1">
                  <c:v>2019</c:v>
                </c:pt>
                <c:pt idx="2">
                  <c:v>2020</c:v>
                </c:pt>
                <c:pt idx="3">
                  <c:v>2021</c:v>
                </c:pt>
                <c:pt idx="4">
                  <c:v>2022</c:v>
                </c:pt>
              </c:strCache>
            </c:strRef>
          </c:cat>
          <c:val>
            <c:numRef>
              <c:f>Sheet1!$B$7:$F$7</c:f>
              <c:numCache>
                <c:formatCode>General</c:formatCode>
                <c:ptCount val="5"/>
                <c:pt idx="0">
                  <c:v>15.1</c:v>
                </c:pt>
                <c:pt idx="1">
                  <c:v>12.5</c:v>
                </c:pt>
                <c:pt idx="2">
                  <c:v>12.7</c:v>
                </c:pt>
                <c:pt idx="3">
                  <c:v>10.4</c:v>
                </c:pt>
                <c:pt idx="4">
                  <c:v>11.9</c:v>
                </c:pt>
              </c:numCache>
            </c:numRef>
          </c:val>
          <c:smooth val="0"/>
          <c:extLst>
            <c:ext xmlns:c16="http://schemas.microsoft.com/office/drawing/2014/chart" uri="{C3380CC4-5D6E-409C-BE32-E72D297353CC}">
              <c16:uniqueId val="{00000012-5894-4269-8F5D-103311DB6F1E}"/>
            </c:ext>
          </c:extLst>
        </c:ser>
        <c:ser>
          <c:idx val="7"/>
          <c:order val="7"/>
          <c:tx>
            <c:strRef>
              <c:f>Sheet1!$A$8</c:f>
              <c:strCache>
                <c:ptCount val="1"/>
                <c:pt idx="0">
                  <c:v>NH-Multiracial</c:v>
                </c:pt>
              </c:strCache>
            </c:strRef>
          </c:tx>
          <c:spPr>
            <a:ln>
              <a:solidFill>
                <a:sysClr val="windowText" lastClr="000000"/>
              </a:solidFill>
            </a:ln>
          </c:spPr>
          <c:marker>
            <c:symbol val="circle"/>
            <c:size val="7"/>
            <c:spPr>
              <a:noFill/>
              <a:ln>
                <a:solidFill>
                  <a:sysClr val="windowText" lastClr="000000"/>
                </a:solidFill>
              </a:ln>
            </c:spPr>
          </c:marker>
          <c:dPt>
            <c:idx val="4"/>
            <c:bubble3D val="0"/>
            <c:spPr>
              <a:ln>
                <a:solidFill>
                  <a:sysClr val="windowText" lastClr="000000"/>
                </a:solidFill>
                <a:prstDash val="sysDot"/>
              </a:ln>
            </c:spPr>
            <c:extLst>
              <c:ext xmlns:c16="http://schemas.microsoft.com/office/drawing/2014/chart" uri="{C3380CC4-5D6E-409C-BE32-E72D297353CC}">
                <c16:uniqueId val="{00000014-5894-4269-8F5D-103311DB6F1E}"/>
              </c:ext>
            </c:extLst>
          </c:dPt>
          <c:cat>
            <c:strRef>
              <c:f>Sheet1!$B$1:$F$1</c:f>
              <c:strCache>
                <c:ptCount val="5"/>
                <c:pt idx="0">
                  <c:v>2018</c:v>
                </c:pt>
                <c:pt idx="1">
                  <c:v>2019</c:v>
                </c:pt>
                <c:pt idx="2">
                  <c:v>2020</c:v>
                </c:pt>
                <c:pt idx="3">
                  <c:v>2021</c:v>
                </c:pt>
                <c:pt idx="4">
                  <c:v>2022</c:v>
                </c:pt>
              </c:strCache>
            </c:strRef>
          </c:cat>
          <c:val>
            <c:numRef>
              <c:f>Sheet1!$B$8:$F$8</c:f>
              <c:numCache>
                <c:formatCode>General</c:formatCode>
                <c:ptCount val="5"/>
                <c:pt idx="0">
                  <c:v>7.1</c:v>
                </c:pt>
                <c:pt idx="1">
                  <c:v>5.5</c:v>
                </c:pt>
                <c:pt idx="2">
                  <c:v>5.5</c:v>
                </c:pt>
                <c:pt idx="3">
                  <c:v>4.3</c:v>
                </c:pt>
                <c:pt idx="4">
                  <c:v>5.4</c:v>
                </c:pt>
              </c:numCache>
            </c:numRef>
          </c:val>
          <c:smooth val="0"/>
          <c:extLst>
            <c:ext xmlns:c16="http://schemas.microsoft.com/office/drawing/2014/chart" uri="{C3380CC4-5D6E-409C-BE32-E72D297353CC}">
              <c16:uniqueId val="{00000015-5894-4269-8F5D-103311DB6F1E}"/>
            </c:ext>
          </c:extLst>
        </c:ser>
        <c:dLbls>
          <c:showLegendKey val="0"/>
          <c:showVal val="0"/>
          <c:showCatName val="0"/>
          <c:showSerName val="0"/>
          <c:showPercent val="0"/>
          <c:showBubbleSize val="0"/>
        </c:dLbls>
        <c:marker val="1"/>
        <c:smooth val="0"/>
        <c:axId val="123682176"/>
        <c:axId val="158010752"/>
      </c:lineChart>
      <c:catAx>
        <c:axId val="123682176"/>
        <c:scaling>
          <c:orientation val="minMax"/>
        </c:scaling>
        <c:delete val="0"/>
        <c:axPos val="b"/>
        <c:numFmt formatCode="General" sourceLinked="1"/>
        <c:majorTickMark val="out"/>
        <c:minorTickMark val="none"/>
        <c:tickLblPos val="nextTo"/>
        <c:txPr>
          <a:bodyPr rot="0"/>
          <a:lstStyle/>
          <a:p>
            <a:pPr>
              <a:defRPr/>
            </a:pPr>
            <a:endParaRPr lang="en-US"/>
          </a:p>
        </c:txPr>
        <c:crossAx val="158010752"/>
        <c:crosses val="autoZero"/>
        <c:auto val="1"/>
        <c:lblAlgn val="ctr"/>
        <c:lblOffset val="100"/>
        <c:noMultiLvlLbl val="0"/>
      </c:catAx>
      <c:valAx>
        <c:axId val="158010752"/>
        <c:scaling>
          <c:orientation val="minMax"/>
          <c:max val="25"/>
          <c:min val="0"/>
        </c:scaling>
        <c:delete val="0"/>
        <c:axPos val="l"/>
        <c:majorGridlines/>
        <c:title>
          <c:tx>
            <c:rich>
              <a:bodyPr rot="-5400000" vert="horz"/>
              <a:lstStyle/>
              <a:p>
                <a:pPr>
                  <a:defRPr/>
                </a:pPr>
                <a:r>
                  <a:rPr lang="en-US"/>
                  <a:t>Deaths per 100,000 Population</a:t>
                </a:r>
              </a:p>
            </c:rich>
          </c:tx>
          <c:layout>
            <c:manualLayout>
              <c:xMode val="edge"/>
              <c:yMode val="edge"/>
              <c:x val="0"/>
              <c:y val="0.30872539456192977"/>
            </c:manualLayout>
          </c:layout>
          <c:overlay val="0"/>
        </c:title>
        <c:numFmt formatCode="#,##0" sourceLinked="0"/>
        <c:majorTickMark val="out"/>
        <c:minorTickMark val="none"/>
        <c:tickLblPos val="nextTo"/>
        <c:crossAx val="123682176"/>
        <c:crosses val="autoZero"/>
        <c:crossBetween val="between"/>
        <c:majorUnit val="5"/>
      </c:valAx>
    </c:plotArea>
    <c:legend>
      <c:legendPos val="t"/>
      <c:layout>
        <c:manualLayout>
          <c:xMode val="edge"/>
          <c:yMode val="edge"/>
          <c:x val="4.314772753959654E-3"/>
          <c:y val="7.2432508436445442E-2"/>
          <c:w val="0.99568527491755854"/>
          <c:h val="0.19133764529433822"/>
        </c:manualLayout>
      </c:layout>
      <c:overlay val="0"/>
    </c:legend>
    <c:plotVisOnly val="1"/>
    <c:dispBlanksAs val="gap"/>
    <c:showDLblsOverMax val="0"/>
  </c:chart>
  <c:spPr>
    <a:ln>
      <a:noFill/>
    </a:ln>
  </c:spPr>
  <c:txPr>
    <a:bodyPr/>
    <a:lstStyle/>
    <a:p>
      <a:pPr>
        <a:defRPr sz="1200">
          <a:latin typeface="Arial" panose="020B0604020202020204" pitchFamily="34" charset="0"/>
          <a:cs typeface="Arial" panose="020B0604020202020204" pitchFamily="34" charset="0"/>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a:t>COVID-19 vs. Influenza</a:t>
            </a:r>
          </a:p>
        </c:rich>
      </c:tx>
      <c:layout>
        <c:manualLayout>
          <c:xMode val="edge"/>
          <c:yMode val="edge"/>
          <c:x val="0.24238264162292214"/>
          <c:y val="0"/>
        </c:manualLayout>
      </c:layout>
      <c:overlay val="0"/>
    </c:title>
    <c:autoTitleDeleted val="0"/>
    <c:plotArea>
      <c:layout>
        <c:manualLayout>
          <c:layoutTarget val="inner"/>
          <c:xMode val="edge"/>
          <c:yMode val="edge"/>
          <c:x val="0.1963038393806191"/>
          <c:y val="0.16819676108494924"/>
          <c:w val="0.75673676311954363"/>
          <c:h val="0.74199707044195218"/>
        </c:manualLayout>
      </c:layout>
      <c:lineChart>
        <c:grouping val="standard"/>
        <c:varyColors val="0"/>
        <c:ser>
          <c:idx val="3"/>
          <c:order val="0"/>
          <c:tx>
            <c:strRef>
              <c:f>Sheet1!$A$2</c:f>
              <c:strCache>
                <c:ptCount val="1"/>
                <c:pt idx="0">
                  <c:v>COVID-19 Total</c:v>
                </c:pt>
              </c:strCache>
            </c:strRef>
          </c:tx>
          <c:spPr>
            <a:ln w="25400">
              <a:solidFill>
                <a:sysClr val="windowText" lastClr="000000"/>
              </a:solidFill>
            </a:ln>
          </c:spPr>
          <c:marker>
            <c:symbol val="circle"/>
            <c:size val="7"/>
            <c:spPr>
              <a:solidFill>
                <a:sysClr val="windowText" lastClr="000000"/>
              </a:solidFill>
              <a:ln>
                <a:noFill/>
              </a:ln>
            </c:spPr>
          </c:marker>
          <c:dPt>
            <c:idx val="4"/>
            <c:bubble3D val="0"/>
            <c:spPr>
              <a:ln w="25400">
                <a:solidFill>
                  <a:sysClr val="windowText" lastClr="000000"/>
                </a:solidFill>
                <a:prstDash val="sysDot"/>
              </a:ln>
            </c:spPr>
            <c:extLst>
              <c:ext xmlns:c16="http://schemas.microsoft.com/office/drawing/2014/chart" uri="{C3380CC4-5D6E-409C-BE32-E72D297353CC}">
                <c16:uniqueId val="{00000001-543C-4868-9487-358BD3111AA9}"/>
              </c:ext>
            </c:extLst>
          </c:dPt>
          <c:cat>
            <c:strRef>
              <c:f>Sheet1!$B$1:$F$1</c:f>
              <c:strCache>
                <c:ptCount val="5"/>
                <c:pt idx="0">
                  <c:v>2018</c:v>
                </c:pt>
                <c:pt idx="1">
                  <c:v>2019</c:v>
                </c:pt>
                <c:pt idx="2">
                  <c:v>2020</c:v>
                </c:pt>
                <c:pt idx="3">
                  <c:v>2021</c:v>
                </c:pt>
                <c:pt idx="4">
                  <c:v>2022</c:v>
                </c:pt>
              </c:strCache>
            </c:strRef>
          </c:cat>
          <c:val>
            <c:numRef>
              <c:f>Sheet1!$B$2:$F$2</c:f>
              <c:numCache>
                <c:formatCode>General</c:formatCode>
                <c:ptCount val="5"/>
                <c:pt idx="2">
                  <c:v>85</c:v>
                </c:pt>
                <c:pt idx="3">
                  <c:v>104.1</c:v>
                </c:pt>
                <c:pt idx="4">
                  <c:v>46.5</c:v>
                </c:pt>
              </c:numCache>
            </c:numRef>
          </c:val>
          <c:smooth val="0"/>
          <c:extLst>
            <c:ext xmlns:c16="http://schemas.microsoft.com/office/drawing/2014/chart" uri="{C3380CC4-5D6E-409C-BE32-E72D297353CC}">
              <c16:uniqueId val="{00000002-543C-4868-9487-358BD3111AA9}"/>
            </c:ext>
          </c:extLst>
        </c:ser>
        <c:ser>
          <c:idx val="0"/>
          <c:order val="1"/>
          <c:tx>
            <c:strRef>
              <c:f>Sheet1!$A$3</c:f>
              <c:strCache>
                <c:ptCount val="1"/>
                <c:pt idx="0">
                  <c:v>Influenza Total</c:v>
                </c:pt>
              </c:strCache>
            </c:strRef>
          </c:tx>
          <c:spPr>
            <a:ln>
              <a:solidFill>
                <a:srgbClr val="005EB8"/>
              </a:solidFill>
            </a:ln>
          </c:spPr>
          <c:marker>
            <c:symbol val="square"/>
            <c:size val="7"/>
            <c:spPr>
              <a:solidFill>
                <a:srgbClr val="005EB8"/>
              </a:solidFill>
              <a:ln>
                <a:noFill/>
              </a:ln>
            </c:spPr>
          </c:marker>
          <c:dPt>
            <c:idx val="4"/>
            <c:bubble3D val="0"/>
            <c:spPr>
              <a:ln>
                <a:solidFill>
                  <a:srgbClr val="005EB8"/>
                </a:solidFill>
                <a:prstDash val="sysDot"/>
              </a:ln>
            </c:spPr>
            <c:extLst>
              <c:ext xmlns:c16="http://schemas.microsoft.com/office/drawing/2014/chart" uri="{C3380CC4-5D6E-409C-BE32-E72D297353CC}">
                <c16:uniqueId val="{00000004-543C-4868-9487-358BD3111AA9}"/>
              </c:ext>
            </c:extLst>
          </c:dPt>
          <c:cat>
            <c:strRef>
              <c:f>Sheet1!$B$1:$F$1</c:f>
              <c:strCache>
                <c:ptCount val="5"/>
                <c:pt idx="0">
                  <c:v>2018</c:v>
                </c:pt>
                <c:pt idx="1">
                  <c:v>2019</c:v>
                </c:pt>
                <c:pt idx="2">
                  <c:v>2020</c:v>
                </c:pt>
                <c:pt idx="3">
                  <c:v>2021</c:v>
                </c:pt>
                <c:pt idx="4">
                  <c:v>2022</c:v>
                </c:pt>
              </c:strCache>
            </c:strRef>
          </c:cat>
          <c:val>
            <c:numRef>
              <c:f>Sheet1!$B$3:$F$3</c:f>
              <c:numCache>
                <c:formatCode>General</c:formatCode>
                <c:ptCount val="5"/>
                <c:pt idx="0">
                  <c:v>14.9</c:v>
                </c:pt>
                <c:pt idx="1">
                  <c:v>12.3</c:v>
                </c:pt>
                <c:pt idx="2">
                  <c:v>13</c:v>
                </c:pt>
                <c:pt idx="3">
                  <c:v>10.5</c:v>
                </c:pt>
                <c:pt idx="4">
                  <c:v>11.8</c:v>
                </c:pt>
              </c:numCache>
            </c:numRef>
          </c:val>
          <c:smooth val="0"/>
          <c:extLst>
            <c:ext xmlns:c16="http://schemas.microsoft.com/office/drawing/2014/chart" uri="{C3380CC4-5D6E-409C-BE32-E72D297353CC}">
              <c16:uniqueId val="{00000005-543C-4868-9487-358BD3111AA9}"/>
            </c:ext>
          </c:extLst>
        </c:ser>
        <c:dLbls>
          <c:showLegendKey val="0"/>
          <c:showVal val="0"/>
          <c:showCatName val="0"/>
          <c:showSerName val="0"/>
          <c:showPercent val="0"/>
          <c:showBubbleSize val="0"/>
        </c:dLbls>
        <c:marker val="1"/>
        <c:smooth val="0"/>
        <c:axId val="123682176"/>
        <c:axId val="158010752"/>
      </c:lineChart>
      <c:catAx>
        <c:axId val="123682176"/>
        <c:scaling>
          <c:orientation val="minMax"/>
        </c:scaling>
        <c:delete val="0"/>
        <c:axPos val="b"/>
        <c:numFmt formatCode="General" sourceLinked="1"/>
        <c:majorTickMark val="out"/>
        <c:minorTickMark val="none"/>
        <c:tickLblPos val="nextTo"/>
        <c:txPr>
          <a:bodyPr rot="0"/>
          <a:lstStyle/>
          <a:p>
            <a:pPr>
              <a:defRPr/>
            </a:pPr>
            <a:endParaRPr lang="en-US"/>
          </a:p>
        </c:txPr>
        <c:crossAx val="158010752"/>
        <c:crosses val="autoZero"/>
        <c:auto val="1"/>
        <c:lblAlgn val="ctr"/>
        <c:lblOffset val="100"/>
        <c:noMultiLvlLbl val="0"/>
      </c:catAx>
      <c:valAx>
        <c:axId val="158010752"/>
        <c:scaling>
          <c:orientation val="minMax"/>
          <c:max val="120"/>
          <c:min val="0"/>
        </c:scaling>
        <c:delete val="0"/>
        <c:axPos val="l"/>
        <c:majorGridlines/>
        <c:title>
          <c:tx>
            <c:rich>
              <a:bodyPr rot="-5400000" vert="horz"/>
              <a:lstStyle/>
              <a:p>
                <a:pPr>
                  <a:defRPr/>
                </a:pPr>
                <a:r>
                  <a:rPr lang="en-US" dirty="0"/>
                  <a:t>Deaths per 100,000 Population</a:t>
                </a:r>
              </a:p>
            </c:rich>
          </c:tx>
          <c:layout>
            <c:manualLayout>
              <c:xMode val="edge"/>
              <c:yMode val="edge"/>
              <c:x val="1.0295077570515513E-2"/>
              <c:y val="0.14344891458880138"/>
            </c:manualLayout>
          </c:layout>
          <c:overlay val="0"/>
        </c:title>
        <c:numFmt formatCode="#,##0" sourceLinked="0"/>
        <c:majorTickMark val="out"/>
        <c:minorTickMark val="none"/>
        <c:tickLblPos val="nextTo"/>
        <c:crossAx val="123682176"/>
        <c:crosses val="autoZero"/>
        <c:crossBetween val="between"/>
        <c:majorUnit val="20"/>
      </c:valAx>
    </c:plotArea>
    <c:legend>
      <c:legendPos val="t"/>
      <c:layout>
        <c:manualLayout>
          <c:xMode val="edge"/>
          <c:yMode val="edge"/>
          <c:x val="0"/>
          <c:y val="7.159090909090908E-2"/>
          <c:w val="0.99548611111111107"/>
          <c:h val="7.181493411808372E-2"/>
        </c:manualLayout>
      </c:layout>
      <c:overlay val="0"/>
    </c:legend>
    <c:plotVisOnly val="1"/>
    <c:dispBlanksAs val="gap"/>
    <c:showDLblsOverMax val="0"/>
  </c:chart>
  <c:spPr>
    <a:ln>
      <a:noFill/>
    </a:ln>
  </c:spPr>
  <c:txPr>
    <a:bodyPr/>
    <a:lstStyle/>
    <a:p>
      <a:pPr>
        <a:defRPr lang="en-US" sz="1200">
          <a:latin typeface="Arial" panose="020B0604020202020204" pitchFamily="34" charset="0"/>
          <a:cs typeface="Arial" panose="020B0604020202020204" pitchFamily="34" charset="0"/>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780645474871197"/>
          <c:y val="3.9229276027996501E-2"/>
          <c:w val="0.82040998347428795"/>
          <c:h val="0.77578740157480319"/>
        </c:manualLayout>
      </c:layout>
      <c:lineChart>
        <c:grouping val="standard"/>
        <c:varyColors val="0"/>
        <c:ser>
          <c:idx val="3"/>
          <c:order val="0"/>
          <c:tx>
            <c:strRef>
              <c:f>Sheet1!$B$1</c:f>
              <c:strCache>
                <c:ptCount val="1"/>
                <c:pt idx="0">
                  <c:v>Deaths</c:v>
                </c:pt>
              </c:strCache>
            </c:strRef>
          </c:tx>
          <c:spPr>
            <a:ln w="25400">
              <a:solidFill>
                <a:sysClr val="windowText" lastClr="000000"/>
              </a:solidFill>
            </a:ln>
          </c:spPr>
          <c:marker>
            <c:symbol val="circle"/>
            <c:size val="7"/>
            <c:spPr>
              <a:solidFill>
                <a:sysClr val="windowText" lastClr="000000"/>
              </a:solidFill>
              <a:ln>
                <a:noFill/>
              </a:ln>
            </c:spPr>
          </c:marker>
          <c:cat>
            <c:numRef>
              <c:f>Sheet1!$A$2:$A$37</c:f>
              <c:numCache>
                <c:formatCode>mmm\-yy</c:formatCode>
                <c:ptCount val="36"/>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pt idx="33">
                  <c:v>44835</c:v>
                </c:pt>
                <c:pt idx="34">
                  <c:v>44866</c:v>
                </c:pt>
                <c:pt idx="35">
                  <c:v>44896</c:v>
                </c:pt>
              </c:numCache>
            </c:numRef>
          </c:cat>
          <c:val>
            <c:numRef>
              <c:f>Sheet1!$B$2:$B$37</c:f>
              <c:numCache>
                <c:formatCode>General</c:formatCode>
                <c:ptCount val="36"/>
                <c:pt idx="0">
                  <c:v>0</c:v>
                </c:pt>
                <c:pt idx="1">
                  <c:v>16</c:v>
                </c:pt>
                <c:pt idx="2">
                  <c:v>6750</c:v>
                </c:pt>
                <c:pt idx="3">
                  <c:v>61824</c:v>
                </c:pt>
                <c:pt idx="4">
                  <c:v>35186</c:v>
                </c:pt>
                <c:pt idx="5">
                  <c:v>15767</c:v>
                </c:pt>
                <c:pt idx="6">
                  <c:v>28174</c:v>
                </c:pt>
                <c:pt idx="7">
                  <c:v>26940</c:v>
                </c:pt>
                <c:pt idx="8">
                  <c:v>16806</c:v>
                </c:pt>
                <c:pt idx="9">
                  <c:v>22030</c:v>
                </c:pt>
                <c:pt idx="10">
                  <c:v>47938</c:v>
                </c:pt>
                <c:pt idx="11">
                  <c:v>89397</c:v>
                </c:pt>
                <c:pt idx="12">
                  <c:v>96235</c:v>
                </c:pt>
                <c:pt idx="13">
                  <c:v>42761</c:v>
                </c:pt>
                <c:pt idx="14">
                  <c:v>19593</c:v>
                </c:pt>
                <c:pt idx="15">
                  <c:v>15967</c:v>
                </c:pt>
                <c:pt idx="16">
                  <c:v>12690</c:v>
                </c:pt>
                <c:pt idx="17">
                  <c:v>6528</c:v>
                </c:pt>
                <c:pt idx="18">
                  <c:v>9698</c:v>
                </c:pt>
                <c:pt idx="19">
                  <c:v>45352</c:v>
                </c:pt>
                <c:pt idx="20">
                  <c:v>59084</c:v>
                </c:pt>
                <c:pt idx="21">
                  <c:v>38681</c:v>
                </c:pt>
                <c:pt idx="22">
                  <c:v>28950</c:v>
                </c:pt>
                <c:pt idx="23">
                  <c:v>41354</c:v>
                </c:pt>
                <c:pt idx="24">
                  <c:v>72483</c:v>
                </c:pt>
                <c:pt idx="25">
                  <c:v>40923</c:v>
                </c:pt>
                <c:pt idx="26">
                  <c:v>10980</c:v>
                </c:pt>
                <c:pt idx="27">
                  <c:v>3660</c:v>
                </c:pt>
                <c:pt idx="28">
                  <c:v>4823</c:v>
                </c:pt>
                <c:pt idx="29">
                  <c:v>6232</c:v>
                </c:pt>
                <c:pt idx="30">
                  <c:v>8908</c:v>
                </c:pt>
                <c:pt idx="31">
                  <c:v>9310</c:v>
                </c:pt>
                <c:pt idx="32">
                  <c:v>6966</c:v>
                </c:pt>
                <c:pt idx="33">
                  <c:v>5985</c:v>
                </c:pt>
                <c:pt idx="34">
                  <c:v>6098</c:v>
                </c:pt>
                <c:pt idx="35">
                  <c:v>3869</c:v>
                </c:pt>
              </c:numCache>
            </c:numRef>
          </c:val>
          <c:smooth val="0"/>
          <c:extLst>
            <c:ext xmlns:c16="http://schemas.microsoft.com/office/drawing/2014/chart" uri="{C3380CC4-5D6E-409C-BE32-E72D297353CC}">
              <c16:uniqueId val="{00000000-2F6B-4562-8397-167C0CB90BD0}"/>
            </c:ext>
          </c:extLst>
        </c:ser>
        <c:dLbls>
          <c:showLegendKey val="0"/>
          <c:showVal val="0"/>
          <c:showCatName val="0"/>
          <c:showSerName val="0"/>
          <c:showPercent val="0"/>
          <c:showBubbleSize val="0"/>
        </c:dLbls>
        <c:marker val="1"/>
        <c:smooth val="0"/>
        <c:axId val="123682176"/>
        <c:axId val="158010752"/>
      </c:lineChart>
      <c:dateAx>
        <c:axId val="123682176"/>
        <c:scaling>
          <c:orientation val="minMax"/>
        </c:scaling>
        <c:delete val="0"/>
        <c:axPos val="b"/>
        <c:numFmt formatCode="mmm\-yy" sourceLinked="1"/>
        <c:majorTickMark val="out"/>
        <c:minorTickMark val="none"/>
        <c:tickLblPos val="nextTo"/>
        <c:txPr>
          <a:bodyPr rot="-1800000"/>
          <a:lstStyle/>
          <a:p>
            <a:pPr>
              <a:defRPr/>
            </a:pPr>
            <a:endParaRPr lang="en-US"/>
          </a:p>
        </c:txPr>
        <c:crossAx val="158010752"/>
        <c:crosses val="autoZero"/>
        <c:auto val="1"/>
        <c:lblOffset val="100"/>
        <c:baseTimeUnit val="months"/>
        <c:majorUnit val="2"/>
        <c:majorTimeUnit val="months"/>
      </c:dateAx>
      <c:valAx>
        <c:axId val="158010752"/>
        <c:scaling>
          <c:orientation val="minMax"/>
          <c:max val="120000"/>
          <c:min val="0"/>
        </c:scaling>
        <c:delete val="0"/>
        <c:axPos val="l"/>
        <c:majorGridlines/>
        <c:title>
          <c:tx>
            <c:rich>
              <a:bodyPr rot="-5400000" vert="horz"/>
              <a:lstStyle/>
              <a:p>
                <a:pPr>
                  <a:defRPr/>
                </a:pPr>
                <a:r>
                  <a:rPr lang="en-US"/>
                  <a:t>Number of Deaths</a:t>
                </a:r>
              </a:p>
            </c:rich>
          </c:tx>
          <c:layout>
            <c:manualLayout>
              <c:xMode val="edge"/>
              <c:yMode val="edge"/>
              <c:x val="3.0398804316127152E-3"/>
              <c:y val="0.21623154818413653"/>
            </c:manualLayout>
          </c:layout>
          <c:overlay val="0"/>
        </c:title>
        <c:numFmt formatCode="#,##0" sourceLinked="0"/>
        <c:majorTickMark val="out"/>
        <c:minorTickMark val="none"/>
        <c:tickLblPos val="nextTo"/>
        <c:crossAx val="123682176"/>
        <c:crosses val="autoZero"/>
        <c:crossBetween val="between"/>
        <c:majorUnit val="10000"/>
      </c:valAx>
    </c:plotArea>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userShapes r:id="rId3"/>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927141051812966"/>
          <c:y val="2.8192667322834646E-2"/>
          <c:w val="0.83921053271118884"/>
          <c:h val="0.78249756974822593"/>
        </c:manualLayout>
      </c:layout>
      <c:lineChart>
        <c:grouping val="standard"/>
        <c:varyColors val="0"/>
        <c:ser>
          <c:idx val="3"/>
          <c:order val="0"/>
          <c:tx>
            <c:strRef>
              <c:f>Sheet1!$B$1</c:f>
              <c:strCache>
                <c:ptCount val="1"/>
                <c:pt idx="0">
                  <c:v>Rate</c:v>
                </c:pt>
              </c:strCache>
            </c:strRef>
          </c:tx>
          <c:spPr>
            <a:ln w="25400">
              <a:solidFill>
                <a:sysClr val="windowText" lastClr="000000"/>
              </a:solidFill>
            </a:ln>
          </c:spPr>
          <c:marker>
            <c:symbol val="circle"/>
            <c:size val="7"/>
            <c:spPr>
              <a:solidFill>
                <a:sysClr val="windowText" lastClr="000000"/>
              </a:solidFill>
              <a:ln>
                <a:noFill/>
              </a:ln>
            </c:spPr>
          </c:marker>
          <c:cat>
            <c:numRef>
              <c:f>Sheet1!$A$2:$A$37</c:f>
              <c:numCache>
                <c:formatCode>[$-409]mmm\-yy;@</c:formatCode>
                <c:ptCount val="36"/>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pt idx="33">
                  <c:v>44835</c:v>
                </c:pt>
                <c:pt idx="34">
                  <c:v>44866</c:v>
                </c:pt>
                <c:pt idx="35">
                  <c:v>44896</c:v>
                </c:pt>
              </c:numCache>
            </c:numRef>
          </c:cat>
          <c:val>
            <c:numRef>
              <c:f>Sheet1!$B$2:$B$37</c:f>
              <c:numCache>
                <c:formatCode>#,##0</c:formatCode>
                <c:ptCount val="36"/>
                <c:pt idx="0" formatCode="General">
                  <c:v>1</c:v>
                </c:pt>
                <c:pt idx="1">
                  <c:v>1</c:v>
                </c:pt>
                <c:pt idx="2">
                  <c:v>109</c:v>
                </c:pt>
                <c:pt idx="3">
                  <c:v>234</c:v>
                </c:pt>
                <c:pt idx="4">
                  <c:v>207</c:v>
                </c:pt>
                <c:pt idx="5">
                  <c:v>314</c:v>
                </c:pt>
                <c:pt idx="6">
                  <c:v>508</c:v>
                </c:pt>
                <c:pt idx="7">
                  <c:v>398</c:v>
                </c:pt>
                <c:pt idx="8">
                  <c:v>348</c:v>
                </c:pt>
                <c:pt idx="9">
                  <c:v>580</c:v>
                </c:pt>
                <c:pt idx="10">
                  <c:v>1238</c:v>
                </c:pt>
                <c:pt idx="11">
                  <c:v>1702</c:v>
                </c:pt>
                <c:pt idx="12">
                  <c:v>1532</c:v>
                </c:pt>
                <c:pt idx="13">
                  <c:v>598</c:v>
                </c:pt>
                <c:pt idx="14">
                  <c:v>554</c:v>
                </c:pt>
                <c:pt idx="15">
                  <c:v>484</c:v>
                </c:pt>
                <c:pt idx="16">
                  <c:v>256</c:v>
                </c:pt>
                <c:pt idx="17">
                  <c:v>134</c:v>
                </c:pt>
                <c:pt idx="18">
                  <c:v>462</c:v>
                </c:pt>
                <c:pt idx="19">
                  <c:v>1133</c:v>
                </c:pt>
                <c:pt idx="20">
                  <c:v>1010</c:v>
                </c:pt>
                <c:pt idx="21">
                  <c:v>649</c:v>
                </c:pt>
                <c:pt idx="22">
                  <c:v>696</c:v>
                </c:pt>
                <c:pt idx="23">
                  <c:v>2016</c:v>
                </c:pt>
                <c:pt idx="24">
                  <c:v>4662</c:v>
                </c:pt>
                <c:pt idx="25">
                  <c:v>824</c:v>
                </c:pt>
                <c:pt idx="26">
                  <c:v>302</c:v>
                </c:pt>
                <c:pt idx="27">
                  <c:v>384</c:v>
                </c:pt>
                <c:pt idx="28">
                  <c:v>907</c:v>
                </c:pt>
                <c:pt idx="29">
                  <c:v>808</c:v>
                </c:pt>
                <c:pt idx="30">
                  <c:v>929</c:v>
                </c:pt>
                <c:pt idx="31">
                  <c:v>742</c:v>
                </c:pt>
                <c:pt idx="32">
                  <c:v>417</c:v>
                </c:pt>
                <c:pt idx="33">
                  <c:v>335</c:v>
                </c:pt>
                <c:pt idx="34">
                  <c:v>451</c:v>
                </c:pt>
                <c:pt idx="35">
                  <c:v>409</c:v>
                </c:pt>
              </c:numCache>
            </c:numRef>
          </c:val>
          <c:smooth val="0"/>
          <c:extLst>
            <c:ext xmlns:c16="http://schemas.microsoft.com/office/drawing/2014/chart" uri="{C3380CC4-5D6E-409C-BE32-E72D297353CC}">
              <c16:uniqueId val="{00000000-D818-4F33-9004-06C6947E79B9}"/>
            </c:ext>
          </c:extLst>
        </c:ser>
        <c:dLbls>
          <c:showLegendKey val="0"/>
          <c:showVal val="0"/>
          <c:showCatName val="0"/>
          <c:showSerName val="0"/>
          <c:showPercent val="0"/>
          <c:showBubbleSize val="0"/>
        </c:dLbls>
        <c:marker val="1"/>
        <c:smooth val="0"/>
        <c:axId val="123682176"/>
        <c:axId val="158010752"/>
      </c:lineChart>
      <c:dateAx>
        <c:axId val="123682176"/>
        <c:scaling>
          <c:orientation val="minMax"/>
        </c:scaling>
        <c:delete val="0"/>
        <c:axPos val="b"/>
        <c:numFmt formatCode="[$-409]mmm\-yy;@" sourceLinked="1"/>
        <c:majorTickMark val="out"/>
        <c:minorTickMark val="none"/>
        <c:tickLblPos val="nextTo"/>
        <c:txPr>
          <a:bodyPr rot="-2100000"/>
          <a:lstStyle/>
          <a:p>
            <a:pPr>
              <a:defRPr/>
            </a:pPr>
            <a:endParaRPr lang="en-US"/>
          </a:p>
        </c:txPr>
        <c:crossAx val="158010752"/>
        <c:crosses val="autoZero"/>
        <c:auto val="1"/>
        <c:lblOffset val="100"/>
        <c:baseTimeUnit val="months"/>
        <c:majorUnit val="2"/>
        <c:majorTimeUnit val="months"/>
      </c:dateAx>
      <c:valAx>
        <c:axId val="158010752"/>
        <c:scaling>
          <c:orientation val="minMax"/>
          <c:max val="5000"/>
          <c:min val="0"/>
        </c:scaling>
        <c:delete val="0"/>
        <c:axPos val="l"/>
        <c:majorGridlines/>
        <c:title>
          <c:tx>
            <c:rich>
              <a:bodyPr rot="-5400000" vert="horz"/>
              <a:lstStyle/>
              <a:p>
                <a:pPr>
                  <a:defRPr/>
                </a:pPr>
                <a:r>
                  <a:rPr lang="en-US" dirty="0"/>
                  <a:t>Rate per 100,000 Population</a:t>
                </a:r>
              </a:p>
            </c:rich>
          </c:tx>
          <c:layout>
            <c:manualLayout>
              <c:xMode val="edge"/>
              <c:yMode val="edge"/>
              <c:x val="3.9896228249246624E-3"/>
              <c:y val="8.7085156022163893E-2"/>
            </c:manualLayout>
          </c:layout>
          <c:overlay val="0"/>
        </c:title>
        <c:numFmt formatCode="#,##0" sourceLinked="0"/>
        <c:majorTickMark val="out"/>
        <c:minorTickMark val="none"/>
        <c:tickLblPos val="nextTo"/>
        <c:crossAx val="123682176"/>
        <c:crosses val="autoZero"/>
        <c:crossBetween val="between"/>
        <c:majorUnit val="500"/>
      </c:valAx>
    </c:plotArea>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131513074754545"/>
          <c:y val="3.5633045869266342E-2"/>
          <c:w val="0.80947773889374941"/>
          <c:h val="0.75726888305628459"/>
        </c:manualLayout>
      </c:layout>
      <c:lineChart>
        <c:grouping val="standard"/>
        <c:varyColors val="0"/>
        <c:ser>
          <c:idx val="3"/>
          <c:order val="0"/>
          <c:spPr>
            <a:ln w="25400">
              <a:solidFill>
                <a:sysClr val="windowText" lastClr="000000"/>
              </a:solidFill>
            </a:ln>
          </c:spPr>
          <c:marker>
            <c:symbol val="circle"/>
            <c:size val="7"/>
            <c:spPr>
              <a:solidFill>
                <a:sysClr val="windowText" lastClr="000000"/>
              </a:solidFill>
              <a:ln>
                <a:noFill/>
              </a:ln>
            </c:spPr>
          </c:marker>
          <c:cat>
            <c:numRef>
              <c:f>charts!$A$2:$A$42</c:f>
              <c:numCache>
                <c:formatCode>mmm\-yy</c:formatCode>
                <c:ptCount val="36"/>
                <c:pt idx="0">
                  <c:v>44562</c:v>
                </c:pt>
                <c:pt idx="1">
                  <c:v>44166</c:v>
                </c:pt>
                <c:pt idx="2">
                  <c:v>44197</c:v>
                </c:pt>
                <c:pt idx="3">
                  <c:v>44136</c:v>
                </c:pt>
                <c:pt idx="4">
                  <c:v>44531</c:v>
                </c:pt>
                <c:pt idx="5">
                  <c:v>44409</c:v>
                </c:pt>
                <c:pt idx="6">
                  <c:v>43922</c:v>
                </c:pt>
                <c:pt idx="7">
                  <c:v>44440</c:v>
                </c:pt>
                <c:pt idx="8">
                  <c:v>44013</c:v>
                </c:pt>
                <c:pt idx="9">
                  <c:v>44105</c:v>
                </c:pt>
                <c:pt idx="10">
                  <c:v>44501</c:v>
                </c:pt>
                <c:pt idx="11">
                  <c:v>43891</c:v>
                </c:pt>
                <c:pt idx="12">
                  <c:v>44228</c:v>
                </c:pt>
                <c:pt idx="13">
                  <c:v>44470</c:v>
                </c:pt>
                <c:pt idx="14">
                  <c:v>44378</c:v>
                </c:pt>
                <c:pt idx="15">
                  <c:v>44287</c:v>
                </c:pt>
                <c:pt idx="16">
                  <c:v>44256</c:v>
                </c:pt>
                <c:pt idx="17">
                  <c:v>44044</c:v>
                </c:pt>
                <c:pt idx="18">
                  <c:v>43952</c:v>
                </c:pt>
                <c:pt idx="19">
                  <c:v>43983</c:v>
                </c:pt>
                <c:pt idx="20">
                  <c:v>44896</c:v>
                </c:pt>
                <c:pt idx="21">
                  <c:v>44743</c:v>
                </c:pt>
                <c:pt idx="22">
                  <c:v>44593</c:v>
                </c:pt>
                <c:pt idx="23">
                  <c:v>44075</c:v>
                </c:pt>
                <c:pt idx="24">
                  <c:v>44774</c:v>
                </c:pt>
                <c:pt idx="25">
                  <c:v>44713</c:v>
                </c:pt>
                <c:pt idx="26">
                  <c:v>44866</c:v>
                </c:pt>
                <c:pt idx="27">
                  <c:v>44682</c:v>
                </c:pt>
                <c:pt idx="28">
                  <c:v>44317</c:v>
                </c:pt>
                <c:pt idx="29">
                  <c:v>44805</c:v>
                </c:pt>
                <c:pt idx="30">
                  <c:v>44835</c:v>
                </c:pt>
                <c:pt idx="31">
                  <c:v>44348</c:v>
                </c:pt>
                <c:pt idx="32">
                  <c:v>44652</c:v>
                </c:pt>
                <c:pt idx="33">
                  <c:v>44621</c:v>
                </c:pt>
                <c:pt idx="34">
                  <c:v>43862</c:v>
                </c:pt>
                <c:pt idx="35">
                  <c:v>43831</c:v>
                </c:pt>
              </c:numCache>
            </c:numRef>
          </c:cat>
          <c:val>
            <c:numRef>
              <c:f>charts!$B$2:$B$42</c:f>
              <c:numCache>
                <c:formatCode>_(* #,##0_);_(* \(#,##0\);_(* "-"??_);_(@_)</c:formatCode>
                <c:ptCount val="36"/>
                <c:pt idx="0">
                  <c:v>229865</c:v>
                </c:pt>
                <c:pt idx="1">
                  <c:v>220360</c:v>
                </c:pt>
                <c:pt idx="2">
                  <c:v>188591</c:v>
                </c:pt>
                <c:pt idx="3">
                  <c:v>173926</c:v>
                </c:pt>
                <c:pt idx="4">
                  <c:v>163316</c:v>
                </c:pt>
                <c:pt idx="5">
                  <c:v>146146</c:v>
                </c:pt>
                <c:pt idx="6">
                  <c:v>141165</c:v>
                </c:pt>
                <c:pt idx="7">
                  <c:v>114979</c:v>
                </c:pt>
                <c:pt idx="8">
                  <c:v>103192</c:v>
                </c:pt>
                <c:pt idx="9">
                  <c:v>93620</c:v>
                </c:pt>
                <c:pt idx="10">
                  <c:v>92720</c:v>
                </c:pt>
                <c:pt idx="11">
                  <c:v>89716</c:v>
                </c:pt>
                <c:pt idx="12">
                  <c:v>83270</c:v>
                </c:pt>
                <c:pt idx="13">
                  <c:v>82224</c:v>
                </c:pt>
                <c:pt idx="14">
                  <c:v>74436</c:v>
                </c:pt>
                <c:pt idx="15">
                  <c:v>73961</c:v>
                </c:pt>
                <c:pt idx="16">
                  <c:v>73702</c:v>
                </c:pt>
                <c:pt idx="17">
                  <c:v>69548</c:v>
                </c:pt>
                <c:pt idx="18">
                  <c:v>66674</c:v>
                </c:pt>
                <c:pt idx="19">
                  <c:v>66590</c:v>
                </c:pt>
                <c:pt idx="20">
                  <c:v>65211</c:v>
                </c:pt>
                <c:pt idx="21">
                  <c:v>64725</c:v>
                </c:pt>
                <c:pt idx="22">
                  <c:v>62539</c:v>
                </c:pt>
                <c:pt idx="23">
                  <c:v>54885</c:v>
                </c:pt>
                <c:pt idx="24">
                  <c:v>54144</c:v>
                </c:pt>
                <c:pt idx="25">
                  <c:v>49769</c:v>
                </c:pt>
                <c:pt idx="26">
                  <c:v>49454</c:v>
                </c:pt>
                <c:pt idx="27">
                  <c:v>46699</c:v>
                </c:pt>
                <c:pt idx="28">
                  <c:v>43126</c:v>
                </c:pt>
                <c:pt idx="29">
                  <c:v>38936</c:v>
                </c:pt>
                <c:pt idx="30">
                  <c:v>38334</c:v>
                </c:pt>
                <c:pt idx="31">
                  <c:v>27293</c:v>
                </c:pt>
                <c:pt idx="32">
                  <c:v>23260</c:v>
                </c:pt>
                <c:pt idx="33">
                  <c:v>21215</c:v>
                </c:pt>
                <c:pt idx="34">
                  <c:v>1567</c:v>
                </c:pt>
                <c:pt idx="35">
                  <c:v>582</c:v>
                </c:pt>
              </c:numCache>
            </c:numRef>
          </c:val>
          <c:smooth val="0"/>
          <c:extLst>
            <c:ext xmlns:c16="http://schemas.microsoft.com/office/drawing/2014/chart" uri="{C3380CC4-5D6E-409C-BE32-E72D297353CC}">
              <c16:uniqueId val="{00000000-D3F7-4392-9076-1A1A97EE4CEF}"/>
            </c:ext>
          </c:extLst>
        </c:ser>
        <c:dLbls>
          <c:showLegendKey val="0"/>
          <c:showVal val="0"/>
          <c:showCatName val="0"/>
          <c:showSerName val="0"/>
          <c:showPercent val="0"/>
          <c:showBubbleSize val="0"/>
        </c:dLbls>
        <c:marker val="1"/>
        <c:smooth val="0"/>
        <c:axId val="123682176"/>
        <c:axId val="158010752"/>
      </c:lineChart>
      <c:dateAx>
        <c:axId val="123682176"/>
        <c:scaling>
          <c:orientation val="minMax"/>
        </c:scaling>
        <c:delete val="0"/>
        <c:axPos val="b"/>
        <c:numFmt formatCode="[$-409]mmm\-yy;@" sourceLinked="0"/>
        <c:majorTickMark val="out"/>
        <c:minorTickMark val="none"/>
        <c:tickLblPos val="nextTo"/>
        <c:txPr>
          <a:bodyPr rot="-2400000"/>
          <a:lstStyle/>
          <a:p>
            <a:pPr>
              <a:defRPr/>
            </a:pPr>
            <a:endParaRPr lang="en-US"/>
          </a:p>
        </c:txPr>
        <c:crossAx val="158010752"/>
        <c:crosses val="autoZero"/>
        <c:auto val="1"/>
        <c:lblOffset val="100"/>
        <c:baseTimeUnit val="months"/>
        <c:majorUnit val="2"/>
        <c:majorTimeUnit val="months"/>
      </c:dateAx>
      <c:valAx>
        <c:axId val="158010752"/>
        <c:scaling>
          <c:orientation val="minMax"/>
          <c:max val="250000"/>
          <c:min val="0"/>
        </c:scaling>
        <c:delete val="0"/>
        <c:axPos val="l"/>
        <c:majorGridlines/>
        <c:title>
          <c:tx>
            <c:rich>
              <a:bodyPr rot="-5400000" vert="horz"/>
              <a:lstStyle/>
              <a:p>
                <a:pPr>
                  <a:defRPr/>
                </a:pPr>
                <a:r>
                  <a:rPr lang="en-US"/>
                  <a:t>Number of Hospitalizations</a:t>
                </a:r>
              </a:p>
            </c:rich>
          </c:tx>
          <c:layout>
            <c:manualLayout>
              <c:xMode val="edge"/>
              <c:yMode val="edge"/>
              <c:x val="9.0320307183824238E-4"/>
              <c:y val="0.11722222222222223"/>
            </c:manualLayout>
          </c:layout>
          <c:overlay val="0"/>
        </c:title>
        <c:numFmt formatCode="#,##0" sourceLinked="0"/>
        <c:majorTickMark val="out"/>
        <c:minorTickMark val="none"/>
        <c:tickLblPos val="nextTo"/>
        <c:crossAx val="123682176"/>
        <c:crosses val="autoZero"/>
        <c:crossBetween val="between"/>
        <c:majorUnit val="50000"/>
      </c:valAx>
    </c:plotArea>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599725381549528"/>
          <c:y val="4.3569553805774285E-2"/>
          <c:w val="0.82227471566054244"/>
          <c:h val="0.78504666083406238"/>
        </c:manualLayout>
      </c:layout>
      <c:lineChart>
        <c:grouping val="standard"/>
        <c:varyColors val="0"/>
        <c:ser>
          <c:idx val="3"/>
          <c:order val="0"/>
          <c:tx>
            <c:strRef>
              <c:f>Sheet1!$B$1</c:f>
              <c:strCache>
                <c:ptCount val="1"/>
                <c:pt idx="0">
                  <c:v>Deaths</c:v>
                </c:pt>
              </c:strCache>
            </c:strRef>
          </c:tx>
          <c:spPr>
            <a:ln w="25400">
              <a:solidFill>
                <a:sysClr val="windowText" lastClr="000000"/>
              </a:solidFill>
            </a:ln>
          </c:spPr>
          <c:marker>
            <c:symbol val="circle"/>
            <c:size val="7"/>
            <c:spPr>
              <a:solidFill>
                <a:sysClr val="windowText" lastClr="000000"/>
              </a:solidFill>
              <a:ln>
                <a:noFill/>
              </a:ln>
            </c:spPr>
          </c:marker>
          <c:cat>
            <c:numRef>
              <c:f>Sheet1!$A$2:$A$37</c:f>
              <c:numCache>
                <c:formatCode>mmm\-yy</c:formatCode>
                <c:ptCount val="36"/>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pt idx="33">
                  <c:v>44835</c:v>
                </c:pt>
                <c:pt idx="34">
                  <c:v>44866</c:v>
                </c:pt>
                <c:pt idx="35">
                  <c:v>44896</c:v>
                </c:pt>
              </c:numCache>
            </c:numRef>
          </c:cat>
          <c:val>
            <c:numRef>
              <c:f>Sheet1!$B$2:$B$37</c:f>
              <c:numCache>
                <c:formatCode>General</c:formatCode>
                <c:ptCount val="36"/>
                <c:pt idx="0">
                  <c:v>0</c:v>
                </c:pt>
                <c:pt idx="1">
                  <c:v>16</c:v>
                </c:pt>
                <c:pt idx="2">
                  <c:v>6750</c:v>
                </c:pt>
                <c:pt idx="3">
                  <c:v>61824</c:v>
                </c:pt>
                <c:pt idx="4">
                  <c:v>35186</c:v>
                </c:pt>
                <c:pt idx="5">
                  <c:v>15767</c:v>
                </c:pt>
                <c:pt idx="6">
                  <c:v>28174</c:v>
                </c:pt>
                <c:pt idx="7">
                  <c:v>26940</c:v>
                </c:pt>
                <c:pt idx="8">
                  <c:v>16806</c:v>
                </c:pt>
                <c:pt idx="9">
                  <c:v>22030</c:v>
                </c:pt>
                <c:pt idx="10">
                  <c:v>47938</c:v>
                </c:pt>
                <c:pt idx="11">
                  <c:v>89397</c:v>
                </c:pt>
                <c:pt idx="12">
                  <c:v>96235</c:v>
                </c:pt>
                <c:pt idx="13">
                  <c:v>42761</c:v>
                </c:pt>
                <c:pt idx="14">
                  <c:v>19593</c:v>
                </c:pt>
                <c:pt idx="15">
                  <c:v>15967</c:v>
                </c:pt>
                <c:pt idx="16">
                  <c:v>12690</c:v>
                </c:pt>
                <c:pt idx="17">
                  <c:v>6528</c:v>
                </c:pt>
                <c:pt idx="18">
                  <c:v>9698</c:v>
                </c:pt>
                <c:pt idx="19">
                  <c:v>45352</c:v>
                </c:pt>
                <c:pt idx="20">
                  <c:v>59084</c:v>
                </c:pt>
                <c:pt idx="21">
                  <c:v>38681</c:v>
                </c:pt>
                <c:pt idx="22">
                  <c:v>28950</c:v>
                </c:pt>
                <c:pt idx="23">
                  <c:v>41354</c:v>
                </c:pt>
                <c:pt idx="24">
                  <c:v>72483</c:v>
                </c:pt>
                <c:pt idx="25">
                  <c:v>40923</c:v>
                </c:pt>
                <c:pt idx="26">
                  <c:v>10980</c:v>
                </c:pt>
                <c:pt idx="27">
                  <c:v>3660</c:v>
                </c:pt>
                <c:pt idx="28">
                  <c:v>4823</c:v>
                </c:pt>
                <c:pt idx="29">
                  <c:v>6232</c:v>
                </c:pt>
                <c:pt idx="30">
                  <c:v>8908</c:v>
                </c:pt>
                <c:pt idx="31">
                  <c:v>9310</c:v>
                </c:pt>
                <c:pt idx="32">
                  <c:v>6966</c:v>
                </c:pt>
                <c:pt idx="33">
                  <c:v>5985</c:v>
                </c:pt>
                <c:pt idx="34">
                  <c:v>6098</c:v>
                </c:pt>
                <c:pt idx="35">
                  <c:v>3869</c:v>
                </c:pt>
              </c:numCache>
            </c:numRef>
          </c:val>
          <c:smooth val="0"/>
          <c:extLst>
            <c:ext xmlns:c16="http://schemas.microsoft.com/office/drawing/2014/chart" uri="{C3380CC4-5D6E-409C-BE32-E72D297353CC}">
              <c16:uniqueId val="{00000000-8183-4F87-918A-C68091C2E64E}"/>
            </c:ext>
          </c:extLst>
        </c:ser>
        <c:dLbls>
          <c:showLegendKey val="0"/>
          <c:showVal val="0"/>
          <c:showCatName val="0"/>
          <c:showSerName val="0"/>
          <c:showPercent val="0"/>
          <c:showBubbleSize val="0"/>
        </c:dLbls>
        <c:marker val="1"/>
        <c:smooth val="0"/>
        <c:axId val="123682176"/>
        <c:axId val="158010752"/>
      </c:lineChart>
      <c:dateAx>
        <c:axId val="123682176"/>
        <c:scaling>
          <c:orientation val="minMax"/>
        </c:scaling>
        <c:delete val="0"/>
        <c:axPos val="b"/>
        <c:numFmt formatCode="mmm\-yy" sourceLinked="1"/>
        <c:majorTickMark val="out"/>
        <c:minorTickMark val="none"/>
        <c:tickLblPos val="nextTo"/>
        <c:txPr>
          <a:bodyPr rot="-1800000"/>
          <a:lstStyle/>
          <a:p>
            <a:pPr>
              <a:defRPr/>
            </a:pPr>
            <a:endParaRPr lang="en-US"/>
          </a:p>
        </c:txPr>
        <c:crossAx val="158010752"/>
        <c:crosses val="autoZero"/>
        <c:auto val="1"/>
        <c:lblOffset val="100"/>
        <c:baseTimeUnit val="months"/>
        <c:majorUnit val="2"/>
        <c:majorTimeUnit val="months"/>
      </c:dateAx>
      <c:valAx>
        <c:axId val="158010752"/>
        <c:scaling>
          <c:orientation val="minMax"/>
          <c:max val="120000"/>
          <c:min val="0"/>
        </c:scaling>
        <c:delete val="0"/>
        <c:axPos val="l"/>
        <c:majorGridlines/>
        <c:title>
          <c:tx>
            <c:rich>
              <a:bodyPr rot="-5400000" vert="horz"/>
              <a:lstStyle/>
              <a:p>
                <a:pPr>
                  <a:defRPr/>
                </a:pPr>
                <a:r>
                  <a:rPr lang="en-US"/>
                  <a:t>Number of Deaths</a:t>
                </a:r>
              </a:p>
            </c:rich>
          </c:tx>
          <c:layout>
            <c:manualLayout>
              <c:xMode val="edge"/>
              <c:yMode val="edge"/>
              <c:x val="9.0320307183824238E-4"/>
              <c:y val="0.21973630249343831"/>
            </c:manualLayout>
          </c:layout>
          <c:overlay val="0"/>
        </c:title>
        <c:numFmt formatCode="#,##0" sourceLinked="0"/>
        <c:majorTickMark val="out"/>
        <c:minorTickMark val="none"/>
        <c:tickLblPos val="nextTo"/>
        <c:crossAx val="123682176"/>
        <c:crosses val="autoZero"/>
        <c:crossBetween val="between"/>
        <c:majorUnit val="10000"/>
      </c:valAx>
    </c:plotArea>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875092536509853E-2"/>
          <c:y val="9.647637795275589E-2"/>
          <c:w val="0.90450097583955869"/>
          <c:h val="0.55826771653543306"/>
        </c:manualLayout>
      </c:layout>
      <c:barChart>
        <c:barDir val="col"/>
        <c:grouping val="clustered"/>
        <c:varyColors val="0"/>
        <c:ser>
          <c:idx val="0"/>
          <c:order val="0"/>
          <c:tx>
            <c:strRef>
              <c:f>Chart!$A$4</c:f>
              <c:strCache>
                <c:ptCount val="1"/>
                <c:pt idx="0">
                  <c:v>18-64</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FB09-4E7A-B896-DE0E5619034A}"/>
              </c:ext>
            </c:extLst>
          </c:dPt>
          <c:dPt>
            <c:idx val="1"/>
            <c:invertIfNegative val="0"/>
            <c:bubble3D val="0"/>
            <c:extLst>
              <c:ext xmlns:c16="http://schemas.microsoft.com/office/drawing/2014/chart" uri="{C3380CC4-5D6E-409C-BE32-E72D297353CC}">
                <c16:uniqueId val="{00000001-FB09-4E7A-B896-DE0E5619034A}"/>
              </c:ext>
            </c:extLst>
          </c:dPt>
          <c:cat>
            <c:strRef>
              <c:f>Chart!$B$3:$I$3</c:f>
              <c:strCache>
                <c:ptCount val="8"/>
                <c:pt idx="0">
                  <c:v>Hearing Difficulty</c:v>
                </c:pt>
                <c:pt idx="1">
                  <c:v>Vision Difficulty</c:v>
                </c:pt>
                <c:pt idx="2">
                  <c:v>Cognitive Difficulty</c:v>
                </c:pt>
                <c:pt idx="3">
                  <c:v>Walking Difficulty</c:v>
                </c:pt>
                <c:pt idx="4">
                  <c:v>Self-Care Difficulty</c:v>
                </c:pt>
                <c:pt idx="5">
                  <c:v>Difficulty Communicating</c:v>
                </c:pt>
                <c:pt idx="6">
                  <c:v>Difficulty With Errands</c:v>
                </c:pt>
                <c:pt idx="7">
                  <c:v>Difficulty With Social Activities</c:v>
                </c:pt>
              </c:strCache>
            </c:strRef>
          </c:cat>
          <c:val>
            <c:numRef>
              <c:f>Chart!$B$4:$I$4</c:f>
              <c:numCache>
                <c:formatCode>0.0</c:formatCode>
                <c:ptCount val="8"/>
                <c:pt idx="0">
                  <c:v>10.1302</c:v>
                </c:pt>
                <c:pt idx="1">
                  <c:v>15.6389</c:v>
                </c:pt>
                <c:pt idx="2">
                  <c:v>17.7089</c:v>
                </c:pt>
                <c:pt idx="3">
                  <c:v>11.284700000000001</c:v>
                </c:pt>
                <c:pt idx="4">
                  <c:v>2.7168999999999999</c:v>
                </c:pt>
                <c:pt idx="5">
                  <c:v>4.3688000000000002</c:v>
                </c:pt>
                <c:pt idx="6">
                  <c:v>5.8048000000000002</c:v>
                </c:pt>
                <c:pt idx="7">
                  <c:v>8.5215999999999994</c:v>
                </c:pt>
              </c:numCache>
            </c:numRef>
          </c:val>
          <c:extLst>
            <c:ext xmlns:c16="http://schemas.microsoft.com/office/drawing/2014/chart" uri="{C3380CC4-5D6E-409C-BE32-E72D297353CC}">
              <c16:uniqueId val="{00000002-FB09-4E7A-B896-DE0E5619034A}"/>
            </c:ext>
          </c:extLst>
        </c:ser>
        <c:ser>
          <c:idx val="1"/>
          <c:order val="1"/>
          <c:tx>
            <c:strRef>
              <c:f>Chart!$A$5</c:f>
              <c:strCache>
                <c:ptCount val="1"/>
                <c:pt idx="0">
                  <c:v>65+</c:v>
                </c:pt>
              </c:strCache>
            </c:strRef>
          </c:tx>
          <c:spPr>
            <a:solidFill>
              <a:srgbClr val="FFC72C"/>
            </a:solidFill>
          </c:spPr>
          <c:invertIfNegative val="0"/>
          <c:cat>
            <c:strRef>
              <c:f>Chart!$B$3:$I$3</c:f>
              <c:strCache>
                <c:ptCount val="8"/>
                <c:pt idx="0">
                  <c:v>Hearing Difficulty</c:v>
                </c:pt>
                <c:pt idx="1">
                  <c:v>Vision Difficulty</c:v>
                </c:pt>
                <c:pt idx="2">
                  <c:v>Cognitive Difficulty</c:v>
                </c:pt>
                <c:pt idx="3">
                  <c:v>Walking Difficulty</c:v>
                </c:pt>
                <c:pt idx="4">
                  <c:v>Self-Care Difficulty</c:v>
                </c:pt>
                <c:pt idx="5">
                  <c:v>Difficulty Communicating</c:v>
                </c:pt>
                <c:pt idx="6">
                  <c:v>Difficulty With Errands</c:v>
                </c:pt>
                <c:pt idx="7">
                  <c:v>Difficulty With Social Activities</c:v>
                </c:pt>
              </c:strCache>
            </c:strRef>
          </c:cat>
          <c:val>
            <c:numRef>
              <c:f>Chart!$B$5:$I$5</c:f>
              <c:numCache>
                <c:formatCode>0.0</c:formatCode>
                <c:ptCount val="8"/>
                <c:pt idx="0">
                  <c:v>29.259</c:v>
                </c:pt>
                <c:pt idx="1">
                  <c:v>21.695599999999999</c:v>
                </c:pt>
                <c:pt idx="2">
                  <c:v>30.921600000000002</c:v>
                </c:pt>
                <c:pt idx="3">
                  <c:v>39.2896</c:v>
                </c:pt>
                <c:pt idx="4">
                  <c:v>8.2628000000000004</c:v>
                </c:pt>
                <c:pt idx="5">
                  <c:v>7.8433999999999999</c:v>
                </c:pt>
                <c:pt idx="6">
                  <c:v>15.9924</c:v>
                </c:pt>
                <c:pt idx="7">
                  <c:v>13.339399999999999</c:v>
                </c:pt>
              </c:numCache>
            </c:numRef>
          </c:val>
          <c:extLst>
            <c:ext xmlns:c16="http://schemas.microsoft.com/office/drawing/2014/chart" uri="{C3380CC4-5D6E-409C-BE32-E72D297353CC}">
              <c16:uniqueId val="{00000003-FB09-4E7A-B896-DE0E5619034A}"/>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1800000"/>
          <a:lstStyle/>
          <a:p>
            <a:pPr>
              <a:defRPr/>
            </a:pPr>
            <a:endParaRPr lang="en-US"/>
          </a:p>
        </c:txPr>
        <c:crossAx val="155089920"/>
        <c:crosses val="autoZero"/>
        <c:auto val="1"/>
        <c:lblAlgn val="ctr"/>
        <c:lblOffset val="100"/>
        <c:noMultiLvlLbl val="0"/>
      </c:catAx>
      <c:valAx>
        <c:axId val="155089920"/>
        <c:scaling>
          <c:orientation val="minMax"/>
          <c:max val="50"/>
          <c:min val="0"/>
        </c:scaling>
        <c:delete val="0"/>
        <c:axPos val="l"/>
        <c:majorGridlines/>
        <c:title>
          <c:tx>
            <c:rich>
              <a:bodyPr rot="-5400000" vert="horz"/>
              <a:lstStyle/>
              <a:p>
                <a:pPr>
                  <a:defRPr/>
                </a:pPr>
                <a:r>
                  <a:rPr lang="en-US"/>
                  <a:t>Percent</a:t>
                </a:r>
              </a:p>
            </c:rich>
          </c:tx>
          <c:layout>
            <c:manualLayout>
              <c:xMode val="edge"/>
              <c:yMode val="edge"/>
              <c:x val="4.6296296296296294E-3"/>
              <c:y val="0.22759769612131814"/>
            </c:manualLayout>
          </c:layout>
          <c:overlay val="0"/>
        </c:title>
        <c:numFmt formatCode="0" sourceLinked="0"/>
        <c:majorTickMark val="out"/>
        <c:minorTickMark val="none"/>
        <c:tickLblPos val="nextTo"/>
        <c:crossAx val="155088384"/>
        <c:crosses val="autoZero"/>
        <c:crossBetween val="between"/>
        <c:majorUnit val="10"/>
      </c:valAx>
    </c:plotArea>
    <c:legend>
      <c:legendPos val="t"/>
      <c:layout>
        <c:manualLayout>
          <c:xMode val="edge"/>
          <c:yMode val="edge"/>
          <c:x val="0"/>
          <c:y val="8.6805555555555559E-3"/>
          <c:w val="0.99551803620701262"/>
          <c:h val="8.0843996062992127E-2"/>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7874688740830468E-2"/>
          <c:y val="2.2172540932383453E-2"/>
          <c:w val="0.88440187764990918"/>
          <c:h val="0.80091957255343083"/>
        </c:manualLayout>
      </c:layout>
      <c:lineChart>
        <c:grouping val="standard"/>
        <c:varyColors val="0"/>
        <c:ser>
          <c:idx val="3"/>
          <c:order val="0"/>
          <c:tx>
            <c:strRef>
              <c:f>Sheet1!$B$1</c:f>
              <c:strCache>
                <c:ptCount val="1"/>
                <c:pt idx="0">
                  <c:v>Death_Case_Rate</c:v>
                </c:pt>
              </c:strCache>
            </c:strRef>
          </c:tx>
          <c:spPr>
            <a:ln w="25400">
              <a:solidFill>
                <a:sysClr val="windowText" lastClr="000000"/>
              </a:solidFill>
            </a:ln>
          </c:spPr>
          <c:marker>
            <c:symbol val="circle"/>
            <c:size val="7"/>
            <c:spPr>
              <a:solidFill>
                <a:sysClr val="windowText" lastClr="000000"/>
              </a:solidFill>
              <a:ln>
                <a:noFill/>
              </a:ln>
            </c:spPr>
          </c:marker>
          <c:cat>
            <c:numRef>
              <c:f>Sheet1!$A$2:$A$37</c:f>
              <c:numCache>
                <c:formatCode>[$-409]mmm\-yy;@</c:formatCode>
                <c:ptCount val="36"/>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pt idx="33">
                  <c:v>44835</c:v>
                </c:pt>
                <c:pt idx="34">
                  <c:v>44866</c:v>
                </c:pt>
                <c:pt idx="35">
                  <c:v>44896</c:v>
                </c:pt>
              </c:numCache>
            </c:numRef>
          </c:cat>
          <c:val>
            <c:numRef>
              <c:f>Sheet1!$B$2:$B$37</c:f>
              <c:numCache>
                <c:formatCode>0</c:formatCode>
                <c:ptCount val="36"/>
                <c:pt idx="0" formatCode="General">
                  <c:v>0</c:v>
                </c:pt>
                <c:pt idx="1">
                  <c:v>3.7071362369999998</c:v>
                </c:pt>
                <c:pt idx="2">
                  <c:v>18.784699509999999</c:v>
                </c:pt>
                <c:pt idx="3">
                  <c:v>80.297583180000004</c:v>
                </c:pt>
                <c:pt idx="4">
                  <c:v>51.660700810000002</c:v>
                </c:pt>
                <c:pt idx="5">
                  <c:v>15.230431879999999</c:v>
                </c:pt>
                <c:pt idx="6">
                  <c:v>16.817928940000002</c:v>
                </c:pt>
                <c:pt idx="7">
                  <c:v>20.51863243</c:v>
                </c:pt>
                <c:pt idx="8">
                  <c:v>14.66101954</c:v>
                </c:pt>
                <c:pt idx="9">
                  <c:v>11.52616224</c:v>
                </c:pt>
                <c:pt idx="10">
                  <c:v>11.752246230000001</c:v>
                </c:pt>
                <c:pt idx="11">
                  <c:v>15.942631710000001</c:v>
                </c:pt>
                <c:pt idx="12">
                  <c:v>18.930329660000002</c:v>
                </c:pt>
                <c:pt idx="13">
                  <c:v>21.550989879999999</c:v>
                </c:pt>
                <c:pt idx="14">
                  <c:v>10.66004927</c:v>
                </c:pt>
                <c:pt idx="15">
                  <c:v>9.9456901910000006</c:v>
                </c:pt>
                <c:pt idx="16">
                  <c:v>14.90720879</c:v>
                </c:pt>
                <c:pt idx="17">
                  <c:v>14.63920023</c:v>
                </c:pt>
                <c:pt idx="18">
                  <c:v>6.3248499819999999</c:v>
                </c:pt>
                <c:pt idx="19">
                  <c:v>12.065318510000001</c:v>
                </c:pt>
                <c:pt idx="20">
                  <c:v>17.625124540000002</c:v>
                </c:pt>
                <c:pt idx="21">
                  <c:v>17.967537570000001</c:v>
                </c:pt>
                <c:pt idx="22">
                  <c:v>12.526854849999999</c:v>
                </c:pt>
                <c:pt idx="23">
                  <c:v>6.1794881760000004</c:v>
                </c:pt>
                <c:pt idx="24">
                  <c:v>4.6843530729999996</c:v>
                </c:pt>
                <c:pt idx="25">
                  <c:v>14.959790290000001</c:v>
                </c:pt>
                <c:pt idx="26">
                  <c:v>10.96209889</c:v>
                </c:pt>
                <c:pt idx="27">
                  <c:v>2.8723679770000001</c:v>
                </c:pt>
                <c:pt idx="28">
                  <c:v>1.601621081</c:v>
                </c:pt>
                <c:pt idx="29">
                  <c:v>2.322780807</c:v>
                </c:pt>
                <c:pt idx="30">
                  <c:v>2.8881437609999998</c:v>
                </c:pt>
                <c:pt idx="31">
                  <c:v>3.7817011969999998</c:v>
                </c:pt>
                <c:pt idx="32">
                  <c:v>5.0344010179999996</c:v>
                </c:pt>
                <c:pt idx="33">
                  <c:v>5.3864617560000001</c:v>
                </c:pt>
                <c:pt idx="34">
                  <c:v>4.0735973039999998</c:v>
                </c:pt>
                <c:pt idx="35">
                  <c:v>2.852437068</c:v>
                </c:pt>
              </c:numCache>
            </c:numRef>
          </c:val>
          <c:smooth val="0"/>
          <c:extLst>
            <c:ext xmlns:c16="http://schemas.microsoft.com/office/drawing/2014/chart" uri="{C3380CC4-5D6E-409C-BE32-E72D297353CC}">
              <c16:uniqueId val="{00000000-A241-4A3D-9B07-6B262FE6A991}"/>
            </c:ext>
          </c:extLst>
        </c:ser>
        <c:dLbls>
          <c:showLegendKey val="0"/>
          <c:showVal val="0"/>
          <c:showCatName val="0"/>
          <c:showSerName val="0"/>
          <c:showPercent val="0"/>
          <c:showBubbleSize val="0"/>
        </c:dLbls>
        <c:marker val="1"/>
        <c:smooth val="0"/>
        <c:axId val="123682176"/>
        <c:axId val="158010752"/>
      </c:lineChart>
      <c:dateAx>
        <c:axId val="123682176"/>
        <c:scaling>
          <c:orientation val="minMax"/>
        </c:scaling>
        <c:delete val="0"/>
        <c:axPos val="b"/>
        <c:numFmt formatCode="[$-409]mmm\-yy;@" sourceLinked="1"/>
        <c:majorTickMark val="out"/>
        <c:minorTickMark val="none"/>
        <c:tickLblPos val="nextTo"/>
        <c:txPr>
          <a:bodyPr rot="-2700000"/>
          <a:lstStyle/>
          <a:p>
            <a:pPr>
              <a:defRPr/>
            </a:pPr>
            <a:endParaRPr lang="en-US"/>
          </a:p>
        </c:txPr>
        <c:crossAx val="158010752"/>
        <c:crosses val="autoZero"/>
        <c:auto val="1"/>
        <c:lblOffset val="100"/>
        <c:baseTimeUnit val="months"/>
        <c:majorUnit val="2"/>
        <c:majorTimeUnit val="months"/>
      </c:dateAx>
      <c:valAx>
        <c:axId val="158010752"/>
        <c:scaling>
          <c:orientation val="minMax"/>
          <c:max val="100"/>
          <c:min val="0"/>
        </c:scaling>
        <c:delete val="0"/>
        <c:axPos val="l"/>
        <c:majorGridlines/>
        <c:title>
          <c:tx>
            <c:rich>
              <a:bodyPr rot="-5400000" vert="horz"/>
              <a:lstStyle/>
              <a:p>
                <a:pPr>
                  <a:defRPr/>
                </a:pPr>
                <a:r>
                  <a:rPr lang="en-US"/>
                  <a:t>Rate per 1,000 Cases</a:t>
                </a:r>
              </a:p>
            </c:rich>
          </c:tx>
          <c:layout>
            <c:manualLayout>
              <c:xMode val="edge"/>
              <c:yMode val="edge"/>
              <c:x val="1.4966705550695052E-3"/>
              <c:y val="0.16373483205903611"/>
            </c:manualLayout>
          </c:layout>
          <c:overlay val="0"/>
        </c:title>
        <c:numFmt formatCode="#,##0" sourceLinked="0"/>
        <c:majorTickMark val="out"/>
        <c:minorTickMark val="none"/>
        <c:tickLblPos val="nextTo"/>
        <c:crossAx val="123682176"/>
        <c:crosses val="autoZero"/>
        <c:crossBetween val="between"/>
        <c:majorUnit val="10"/>
      </c:valAx>
    </c:plotArea>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047997472538156"/>
          <c:y val="0.11234928641732284"/>
          <c:w val="0.88289600952658698"/>
          <c:h val="0.79584548459220372"/>
        </c:manualLayout>
      </c:layout>
      <c:barChart>
        <c:barDir val="col"/>
        <c:grouping val="clustered"/>
        <c:varyColors val="0"/>
        <c:ser>
          <c:idx val="0"/>
          <c:order val="0"/>
          <c:tx>
            <c:strRef>
              <c:f>Sheet1!$B$1</c:f>
              <c:strCache>
                <c:ptCount val="1"/>
                <c:pt idx="0">
                  <c:v>One Dose</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B80C-4BF0-86CF-347DF875FAB7}"/>
              </c:ext>
            </c:extLst>
          </c:dPt>
          <c:dPt>
            <c:idx val="1"/>
            <c:invertIfNegative val="0"/>
            <c:bubble3D val="0"/>
            <c:extLst>
              <c:ext xmlns:c16="http://schemas.microsoft.com/office/drawing/2014/chart" uri="{C3380CC4-5D6E-409C-BE32-E72D297353CC}">
                <c16:uniqueId val="{00000001-B80C-4BF0-86CF-347DF875FAB7}"/>
              </c:ext>
            </c:extLst>
          </c:dPt>
          <c:cat>
            <c:strRef>
              <c:f>Sheet1!$A$2:$A$5</c:f>
              <c:strCache>
                <c:ptCount val="4"/>
                <c:pt idx="0">
                  <c:v>Total</c:v>
                </c:pt>
                <c:pt idx="1">
                  <c:v>18-44</c:v>
                </c:pt>
                <c:pt idx="2">
                  <c:v>45-64</c:v>
                </c:pt>
                <c:pt idx="3">
                  <c:v>65+</c:v>
                </c:pt>
              </c:strCache>
              <c:extLst/>
            </c:strRef>
          </c:cat>
          <c:val>
            <c:numRef>
              <c:f>Sheet1!$B$2:$B$5</c:f>
              <c:numCache>
                <c:formatCode>General</c:formatCode>
                <c:ptCount val="4"/>
                <c:pt idx="0">
                  <c:v>71.599999999999994</c:v>
                </c:pt>
                <c:pt idx="1">
                  <c:v>60.9</c:v>
                </c:pt>
                <c:pt idx="2">
                  <c:v>76</c:v>
                </c:pt>
                <c:pt idx="3">
                  <c:v>87.3</c:v>
                </c:pt>
              </c:numCache>
              <c:extLst/>
            </c:numRef>
          </c:val>
          <c:extLst>
            <c:ext xmlns:c16="http://schemas.microsoft.com/office/drawing/2014/chart" uri="{C3380CC4-5D6E-409C-BE32-E72D297353CC}">
              <c16:uniqueId val="{00000002-B80C-4BF0-86CF-347DF875FAB7}"/>
            </c:ext>
          </c:extLst>
        </c:ser>
        <c:ser>
          <c:idx val="1"/>
          <c:order val="1"/>
          <c:tx>
            <c:strRef>
              <c:f>Sheet1!$C$1</c:f>
              <c:strCache>
                <c:ptCount val="1"/>
                <c:pt idx="0">
                  <c:v>Two Doses</c:v>
                </c:pt>
              </c:strCache>
            </c:strRef>
          </c:tx>
          <c:spPr>
            <a:solidFill>
              <a:srgbClr val="FFC72C"/>
            </a:solidFill>
          </c:spPr>
          <c:invertIfNegative val="0"/>
          <c:cat>
            <c:strRef>
              <c:f>Sheet1!$A$2:$A$5</c:f>
              <c:strCache>
                <c:ptCount val="4"/>
                <c:pt idx="0">
                  <c:v>Total</c:v>
                </c:pt>
                <c:pt idx="1">
                  <c:v>18-44</c:v>
                </c:pt>
                <c:pt idx="2">
                  <c:v>45-64</c:v>
                </c:pt>
                <c:pt idx="3">
                  <c:v>65+</c:v>
                </c:pt>
              </c:strCache>
              <c:extLst/>
            </c:strRef>
          </c:cat>
          <c:val>
            <c:numRef>
              <c:f>Sheet1!$C$2:$C$5</c:f>
              <c:numCache>
                <c:formatCode>General</c:formatCode>
                <c:ptCount val="4"/>
                <c:pt idx="0">
                  <c:v>56.6</c:v>
                </c:pt>
                <c:pt idx="1">
                  <c:v>48.3</c:v>
                </c:pt>
                <c:pt idx="2">
                  <c:v>60.3</c:v>
                </c:pt>
                <c:pt idx="3">
                  <c:v>68.3</c:v>
                </c:pt>
              </c:numCache>
              <c:extLst/>
            </c:numRef>
          </c:val>
          <c:extLst>
            <c:ext xmlns:c16="http://schemas.microsoft.com/office/drawing/2014/chart" uri="{C3380CC4-5D6E-409C-BE32-E72D297353CC}">
              <c16:uniqueId val="{00000003-B80C-4BF0-86CF-347DF875FAB7}"/>
            </c:ext>
          </c:extLst>
        </c:ser>
        <c:dLbls>
          <c:showLegendKey val="0"/>
          <c:showVal val="0"/>
          <c:showCatName val="0"/>
          <c:showSerName val="0"/>
          <c:showPercent val="0"/>
          <c:showBubbleSize val="0"/>
        </c:dLbls>
        <c:gapWidth val="150"/>
        <c:axId val="155088384"/>
        <c:axId val="155089920"/>
        <c:extLst>
          <c:ext xmlns:c15="http://schemas.microsoft.com/office/drawing/2012/chart" uri="{02D57815-91ED-43cb-92C2-25804820EDAC}">
            <c15:filteredBarSeries>
              <c15:ser>
                <c:idx val="2"/>
                <c:order val="2"/>
                <c:tx>
                  <c:strRef>
                    <c:extLst>
                      <c:ext uri="{02D57815-91ED-43cb-92C2-25804820EDAC}">
                        <c15:formulaRef>
                          <c15:sqref>Sheet1!$D$1</c15:sqref>
                        </c15:formulaRef>
                      </c:ext>
                    </c:extLst>
                    <c:strCache>
                      <c:ptCount val="1"/>
                    </c:strCache>
                  </c:strRef>
                </c:tx>
                <c:spPr>
                  <a:solidFill>
                    <a:srgbClr val="671E75"/>
                  </a:solidFill>
                  <a:ln>
                    <a:solidFill>
                      <a:sysClr val="windowText" lastClr="000000"/>
                    </a:solidFill>
                  </a:ln>
                </c:spPr>
                <c:invertIfNegative val="0"/>
                <c:cat>
                  <c:strRef>
                    <c:extLst>
                      <c:ext uri="{02D57815-91ED-43cb-92C2-25804820EDAC}">
                        <c15:formulaRef>
                          <c15:sqref>Sheet1!$A$2:$A$5</c15:sqref>
                        </c15:formulaRef>
                      </c:ext>
                    </c:extLst>
                    <c:strCache>
                      <c:ptCount val="4"/>
                      <c:pt idx="0">
                        <c:v>Total</c:v>
                      </c:pt>
                      <c:pt idx="1">
                        <c:v>18-44</c:v>
                      </c:pt>
                      <c:pt idx="2">
                        <c:v>45-64</c:v>
                      </c:pt>
                      <c:pt idx="3">
                        <c:v>65+</c:v>
                      </c:pt>
                    </c:strCache>
                  </c:strRef>
                </c:cat>
                <c:val>
                  <c:numRef>
                    <c:extLst>
                      <c:ext uri="{02D57815-91ED-43cb-92C2-25804820EDAC}">
                        <c15:formulaRef>
                          <c15:sqref>Sheet1!$D$2:$D$6</c15:sqref>
                        </c15:formulaRef>
                      </c:ext>
                    </c:extLst>
                    <c:numCache>
                      <c:formatCode>General</c:formatCode>
                      <c:ptCount val="5"/>
                    </c:numCache>
                  </c:numRef>
                </c:val>
                <c:extLst>
                  <c:ext xmlns:c16="http://schemas.microsoft.com/office/drawing/2014/chart" uri="{C3380CC4-5D6E-409C-BE32-E72D297353CC}">
                    <c16:uniqueId val="{00000004-B80C-4BF0-86CF-347DF875FAB7}"/>
                  </c:ext>
                </c:extLst>
              </c15:ser>
            </c15:filteredBarSeries>
          </c:ext>
        </c:extLst>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0"/>
          <a:lstStyle/>
          <a:p>
            <a:pPr>
              <a:defRPr/>
            </a:pPr>
            <a:endParaRPr lang="en-US"/>
          </a:p>
        </c:txPr>
        <c:crossAx val="155089920"/>
        <c:crosses val="autoZero"/>
        <c:auto val="1"/>
        <c:lblAlgn val="ctr"/>
        <c:lblOffset val="100"/>
        <c:noMultiLvlLbl val="0"/>
      </c:catAx>
      <c:valAx>
        <c:axId val="155089920"/>
        <c:scaling>
          <c:orientation val="minMax"/>
          <c:max val="100"/>
          <c:min val="0"/>
        </c:scaling>
        <c:delete val="0"/>
        <c:axPos val="l"/>
        <c:majorGridlines/>
        <c:title>
          <c:tx>
            <c:rich>
              <a:bodyPr rot="-5400000" vert="horz"/>
              <a:lstStyle/>
              <a:p>
                <a:pPr>
                  <a:defRPr/>
                </a:pPr>
                <a:r>
                  <a:rPr lang="en-US"/>
                  <a:t>Percent</a:t>
                </a:r>
              </a:p>
            </c:rich>
          </c:tx>
          <c:layout>
            <c:manualLayout>
              <c:xMode val="edge"/>
              <c:yMode val="edge"/>
              <c:x val="0"/>
              <c:y val="0.40850421041119861"/>
            </c:manualLayout>
          </c:layout>
          <c:overlay val="0"/>
        </c:title>
        <c:numFmt formatCode="0" sourceLinked="0"/>
        <c:majorTickMark val="out"/>
        <c:minorTickMark val="none"/>
        <c:tickLblPos val="nextTo"/>
        <c:crossAx val="155088384"/>
        <c:crosses val="autoZero"/>
        <c:crossBetween val="between"/>
        <c:majorUnit val="10"/>
      </c:valAx>
    </c:plotArea>
    <c:legend>
      <c:legendPos val="t"/>
      <c:layout>
        <c:manualLayout>
          <c:xMode val="edge"/>
          <c:yMode val="edge"/>
          <c:x val="0"/>
          <c:y val="8.6805555555555559E-3"/>
          <c:w val="0.99551803620701262"/>
          <c:h val="6.3482884951881022E-2"/>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659108583649266E-2"/>
          <c:y val="4.4386482939632543E-2"/>
          <c:w val="0.89678489841547582"/>
          <c:h val="0.86898512685914264"/>
        </c:manualLayout>
      </c:layout>
      <c:barChart>
        <c:barDir val="col"/>
        <c:grouping val="clustered"/>
        <c:varyColors val="0"/>
        <c:ser>
          <c:idx val="0"/>
          <c:order val="0"/>
          <c:tx>
            <c:strRef>
              <c:f>Sheet1!$B$1</c:f>
              <c:strCache>
                <c:ptCount val="1"/>
                <c:pt idx="0">
                  <c:v>Percent</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1B9B-4F7B-BCEC-C451C4A83368}"/>
              </c:ext>
            </c:extLst>
          </c:dPt>
          <c:dPt>
            <c:idx val="1"/>
            <c:invertIfNegative val="0"/>
            <c:bubble3D val="0"/>
            <c:extLst>
              <c:ext xmlns:c16="http://schemas.microsoft.com/office/drawing/2014/chart" uri="{C3380CC4-5D6E-409C-BE32-E72D297353CC}">
                <c16:uniqueId val="{00000001-1B9B-4F7B-BCEC-C451C4A83368}"/>
              </c:ext>
            </c:extLst>
          </c:dPt>
          <c:cat>
            <c:strRef>
              <c:f>Sheet1!$A$2:$A$4</c:f>
              <c:strCache>
                <c:ptCount val="3"/>
                <c:pt idx="0">
                  <c:v>18-44</c:v>
                </c:pt>
                <c:pt idx="1">
                  <c:v>45-64</c:v>
                </c:pt>
                <c:pt idx="2">
                  <c:v>65+</c:v>
                </c:pt>
              </c:strCache>
            </c:strRef>
          </c:cat>
          <c:val>
            <c:numRef>
              <c:f>Sheet1!$B$2:$B$4</c:f>
              <c:numCache>
                <c:formatCode>General</c:formatCode>
                <c:ptCount val="3"/>
                <c:pt idx="0">
                  <c:v>48.3</c:v>
                </c:pt>
                <c:pt idx="1">
                  <c:v>60.3</c:v>
                </c:pt>
                <c:pt idx="2">
                  <c:v>68.3</c:v>
                </c:pt>
              </c:numCache>
            </c:numRef>
          </c:val>
          <c:extLst>
            <c:ext xmlns:c16="http://schemas.microsoft.com/office/drawing/2014/chart" uri="{C3380CC4-5D6E-409C-BE32-E72D297353CC}">
              <c16:uniqueId val="{00000002-1B9B-4F7B-BCEC-C451C4A83368}"/>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0"/>
          <a:lstStyle/>
          <a:p>
            <a:pPr>
              <a:defRPr/>
            </a:pPr>
            <a:endParaRPr lang="en-US"/>
          </a:p>
        </c:txPr>
        <c:crossAx val="155089920"/>
        <c:crosses val="autoZero"/>
        <c:auto val="1"/>
        <c:lblAlgn val="ctr"/>
        <c:lblOffset val="100"/>
        <c:noMultiLvlLbl val="0"/>
      </c:catAx>
      <c:valAx>
        <c:axId val="155089920"/>
        <c:scaling>
          <c:orientation val="minMax"/>
          <c:max val="100"/>
          <c:min val="0"/>
        </c:scaling>
        <c:delete val="0"/>
        <c:axPos val="l"/>
        <c:majorGridlines/>
        <c:title>
          <c:tx>
            <c:rich>
              <a:bodyPr rot="-5400000" vert="horz"/>
              <a:lstStyle/>
              <a:p>
                <a:pPr>
                  <a:defRPr/>
                </a:pPr>
                <a:r>
                  <a:rPr lang="en-US"/>
                  <a:t>Percent</a:t>
                </a:r>
              </a:p>
            </c:rich>
          </c:tx>
          <c:layout>
            <c:manualLayout>
              <c:xMode val="edge"/>
              <c:yMode val="edge"/>
              <c:x val="2.136752136752137E-3"/>
              <c:y val="0.37276793525809276"/>
            </c:manualLayout>
          </c:layout>
          <c:overlay val="0"/>
        </c:title>
        <c:numFmt formatCode="0" sourceLinked="0"/>
        <c:majorTickMark val="out"/>
        <c:minorTickMark val="none"/>
        <c:tickLblPos val="nextTo"/>
        <c:crossAx val="155088384"/>
        <c:crosses val="autoZero"/>
        <c:crossBetween val="between"/>
        <c:majorUnit val="10"/>
      </c:valAx>
    </c:plotArea>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274278215223097"/>
          <c:y val="4.0300587426571666E-2"/>
          <c:w val="0.80949718090794209"/>
          <c:h val="0.59893676484883829"/>
        </c:manualLayout>
      </c:layout>
      <c:barChart>
        <c:barDir val="col"/>
        <c:grouping val="clustered"/>
        <c:varyColors val="0"/>
        <c:ser>
          <c:idx val="0"/>
          <c:order val="0"/>
          <c:tx>
            <c:strRef>
              <c:f>Sheet1!$B$1</c:f>
              <c:strCache>
                <c:ptCount val="1"/>
                <c:pt idx="0">
                  <c:v>Percent</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7F26-4AF9-B263-C76271BE12D8}"/>
              </c:ext>
            </c:extLst>
          </c:dPt>
          <c:dPt>
            <c:idx val="1"/>
            <c:invertIfNegative val="0"/>
            <c:bubble3D val="0"/>
            <c:extLst>
              <c:ext xmlns:c16="http://schemas.microsoft.com/office/drawing/2014/chart" uri="{C3380CC4-5D6E-409C-BE32-E72D297353CC}">
                <c16:uniqueId val="{00000001-7F26-4AF9-B263-C76271BE12D8}"/>
              </c:ext>
            </c:extLst>
          </c:dPt>
          <c:cat>
            <c:strRef>
              <c:f>Sheet1!$A$2:$A$14</c:f>
              <c:strCache>
                <c:ptCount val="13"/>
                <c:pt idx="0">
                  <c:v>Hispanic, All Races</c:v>
                </c:pt>
                <c:pt idx="1">
                  <c:v>NH-AI/AN</c:v>
                </c:pt>
                <c:pt idx="2">
                  <c:v>NH-Asian</c:v>
                </c:pt>
                <c:pt idx="3">
                  <c:v>NH-Black</c:v>
                </c:pt>
                <c:pt idx="4">
                  <c:v>NH-White</c:v>
                </c:pt>
                <c:pt idx="5">
                  <c:v>NH-Multiracial</c:v>
                </c:pt>
                <c:pt idx="7">
                  <c:v>Large Central Metro</c:v>
                </c:pt>
                <c:pt idx="8">
                  <c:v>Large Fringe Metro</c:v>
                </c:pt>
                <c:pt idx="9">
                  <c:v>Medium Metro</c:v>
                </c:pt>
                <c:pt idx="10">
                  <c:v>Small Metro</c:v>
                </c:pt>
                <c:pt idx="11">
                  <c:v>Micropolitan (Nonmetro)</c:v>
                </c:pt>
                <c:pt idx="12">
                  <c:v>Noncore (Nonmetro)</c:v>
                </c:pt>
              </c:strCache>
            </c:strRef>
          </c:cat>
          <c:val>
            <c:numRef>
              <c:f>Sheet1!$B$2:$B$14</c:f>
              <c:numCache>
                <c:formatCode>0.0</c:formatCode>
                <c:ptCount val="13"/>
                <c:pt idx="0">
                  <c:v>52.1</c:v>
                </c:pt>
                <c:pt idx="1">
                  <c:v>47.6</c:v>
                </c:pt>
                <c:pt idx="2">
                  <c:v>72.599999999999994</c:v>
                </c:pt>
                <c:pt idx="3">
                  <c:v>52.3</c:v>
                </c:pt>
                <c:pt idx="4">
                  <c:v>57.4</c:v>
                </c:pt>
                <c:pt idx="5">
                  <c:v>50.2</c:v>
                </c:pt>
                <c:pt idx="7" formatCode="General">
                  <c:v>60.5</c:v>
                </c:pt>
                <c:pt idx="8" formatCode="General">
                  <c:v>60</c:v>
                </c:pt>
                <c:pt idx="9" formatCode="General">
                  <c:v>55.5</c:v>
                </c:pt>
                <c:pt idx="10" formatCode="General">
                  <c:v>51.9</c:v>
                </c:pt>
                <c:pt idx="11" formatCode="General">
                  <c:v>46.9</c:v>
                </c:pt>
                <c:pt idx="12" formatCode="General">
                  <c:v>45.1</c:v>
                </c:pt>
              </c:numCache>
            </c:numRef>
          </c:val>
          <c:extLst>
            <c:ext xmlns:c16="http://schemas.microsoft.com/office/drawing/2014/chart" uri="{C3380CC4-5D6E-409C-BE32-E72D297353CC}">
              <c16:uniqueId val="{00000002-7F26-4AF9-B263-C76271BE12D8}"/>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1800000"/>
          <a:lstStyle/>
          <a:p>
            <a:pPr>
              <a:defRPr sz="1600"/>
            </a:pPr>
            <a:endParaRPr lang="en-US"/>
          </a:p>
        </c:txPr>
        <c:crossAx val="155089920"/>
        <c:crosses val="autoZero"/>
        <c:auto val="1"/>
        <c:lblAlgn val="ctr"/>
        <c:lblOffset val="100"/>
        <c:noMultiLvlLbl val="0"/>
      </c:catAx>
      <c:valAx>
        <c:axId val="155089920"/>
        <c:scaling>
          <c:orientation val="minMax"/>
          <c:max val="100"/>
          <c:min val="0"/>
        </c:scaling>
        <c:delete val="0"/>
        <c:axPos val="l"/>
        <c:majorGridlines/>
        <c:title>
          <c:tx>
            <c:rich>
              <a:bodyPr rot="-5400000" vert="horz"/>
              <a:lstStyle/>
              <a:p>
                <a:pPr>
                  <a:defRPr sz="1600"/>
                </a:pPr>
                <a:r>
                  <a:rPr lang="en-US" sz="1600"/>
                  <a:t>Percent</a:t>
                </a:r>
              </a:p>
            </c:rich>
          </c:tx>
          <c:layout>
            <c:manualLayout>
              <c:xMode val="edge"/>
              <c:yMode val="edge"/>
              <c:x val="4.2734762321376503E-3"/>
              <c:y val="0.24464834256829007"/>
            </c:manualLayout>
          </c:layout>
          <c:overlay val="0"/>
        </c:title>
        <c:numFmt formatCode="0" sourceLinked="0"/>
        <c:majorTickMark val="out"/>
        <c:minorTickMark val="none"/>
        <c:tickLblPos val="nextTo"/>
        <c:txPr>
          <a:bodyPr/>
          <a:lstStyle/>
          <a:p>
            <a:pPr>
              <a:defRPr sz="1600"/>
            </a:pPr>
            <a:endParaRPr lang="en-US"/>
          </a:p>
        </c:txPr>
        <c:crossAx val="155088384"/>
        <c:crosses val="autoZero"/>
        <c:crossBetween val="between"/>
        <c:majorUnit val="10"/>
      </c:valAx>
    </c:plotArea>
    <c:plotVisOnly val="1"/>
    <c:dispBlanksAs val="gap"/>
    <c:showDLblsOverMax val="0"/>
  </c:chart>
  <c:spPr>
    <a:ln>
      <a:noFill/>
    </a:ln>
  </c:spPr>
  <c:txPr>
    <a:bodyPr/>
    <a:lstStyle/>
    <a:p>
      <a:pPr>
        <a:defRPr sz="1000">
          <a:latin typeface="Arial" panose="020B0604020202020204" pitchFamily="34" charset="0"/>
          <a:cs typeface="Arial" panose="020B0604020202020204" pitchFamily="34" charset="0"/>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475620835857056"/>
          <c:y val="3.3175753598981943E-2"/>
          <c:w val="0.88412090315633618"/>
          <c:h val="0.731335252127575"/>
        </c:manualLayout>
      </c:layout>
      <c:barChart>
        <c:barDir val="col"/>
        <c:grouping val="clustered"/>
        <c:varyColors val="0"/>
        <c:ser>
          <c:idx val="0"/>
          <c:order val="0"/>
          <c:tx>
            <c:strRef>
              <c:f>Chart_A_2vaccine!$B$1</c:f>
              <c:strCache>
                <c:ptCount val="1"/>
                <c:pt idx="0">
                  <c:v>Percent</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A7AB-46B4-B0F4-4F859494F835}"/>
              </c:ext>
            </c:extLst>
          </c:dPt>
          <c:dPt>
            <c:idx val="1"/>
            <c:invertIfNegative val="0"/>
            <c:bubble3D val="0"/>
            <c:extLst>
              <c:ext xmlns:c16="http://schemas.microsoft.com/office/drawing/2014/chart" uri="{C3380CC4-5D6E-409C-BE32-E72D297353CC}">
                <c16:uniqueId val="{00000001-A7AB-46B4-B0F4-4F859494F835}"/>
              </c:ext>
            </c:extLst>
          </c:dPt>
          <c:cat>
            <c:strRef>
              <c:f>Chart_A_2vaccine!$A$2:$A$14</c:f>
              <c:strCache>
                <c:ptCount val="13"/>
                <c:pt idx="0">
                  <c:v>Uninsured</c:v>
                </c:pt>
                <c:pt idx="1">
                  <c:v>Public Only</c:v>
                </c:pt>
                <c:pt idx="2">
                  <c:v>Any Private</c:v>
                </c:pt>
                <c:pt idx="4">
                  <c:v>&lt;100% PG</c:v>
                </c:pt>
                <c:pt idx="5">
                  <c:v>100%-199% PG</c:v>
                </c:pt>
                <c:pt idx="6">
                  <c:v>200%-399% PG</c:v>
                </c:pt>
                <c:pt idx="7">
                  <c:v>400%+ PG</c:v>
                </c:pt>
                <c:pt idx="9">
                  <c:v>High SVI</c:v>
                </c:pt>
                <c:pt idx="10">
                  <c:v>Medium SVI</c:v>
                </c:pt>
                <c:pt idx="11">
                  <c:v>Low SVI</c:v>
                </c:pt>
                <c:pt idx="12">
                  <c:v>Little to No SVI</c:v>
                </c:pt>
              </c:strCache>
            </c:strRef>
          </c:cat>
          <c:val>
            <c:numRef>
              <c:f>Chart_A_2vaccine!$B$2:$B$14</c:f>
              <c:numCache>
                <c:formatCode>0.0</c:formatCode>
                <c:ptCount val="13"/>
                <c:pt idx="0">
                  <c:v>37.4</c:v>
                </c:pt>
                <c:pt idx="1">
                  <c:v>42.6</c:v>
                </c:pt>
                <c:pt idx="2">
                  <c:v>59</c:v>
                </c:pt>
                <c:pt idx="4">
                  <c:v>43.1</c:v>
                </c:pt>
                <c:pt idx="5">
                  <c:v>47.3</c:v>
                </c:pt>
                <c:pt idx="6">
                  <c:v>55.9</c:v>
                </c:pt>
                <c:pt idx="7">
                  <c:v>63.8</c:v>
                </c:pt>
                <c:pt idx="9">
                  <c:v>53</c:v>
                </c:pt>
                <c:pt idx="10">
                  <c:v>56</c:v>
                </c:pt>
                <c:pt idx="11">
                  <c:v>57.6</c:v>
                </c:pt>
                <c:pt idx="12">
                  <c:v>60.3</c:v>
                </c:pt>
              </c:numCache>
            </c:numRef>
          </c:val>
          <c:extLst>
            <c:ext xmlns:c16="http://schemas.microsoft.com/office/drawing/2014/chart" uri="{C3380CC4-5D6E-409C-BE32-E72D297353CC}">
              <c16:uniqueId val="{00000002-A7AB-46B4-B0F4-4F859494F835}"/>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1440000"/>
          <a:lstStyle/>
          <a:p>
            <a:pPr>
              <a:defRPr/>
            </a:pPr>
            <a:endParaRPr lang="en-US"/>
          </a:p>
        </c:txPr>
        <c:crossAx val="155089920"/>
        <c:crosses val="autoZero"/>
        <c:auto val="1"/>
        <c:lblAlgn val="ctr"/>
        <c:lblOffset val="100"/>
        <c:noMultiLvlLbl val="0"/>
      </c:catAx>
      <c:valAx>
        <c:axId val="155089920"/>
        <c:scaling>
          <c:orientation val="minMax"/>
          <c:max val="100"/>
          <c:min val="0"/>
        </c:scaling>
        <c:delete val="0"/>
        <c:axPos val="l"/>
        <c:majorGridlines/>
        <c:title>
          <c:tx>
            <c:rich>
              <a:bodyPr rot="-5400000" vert="horz"/>
              <a:lstStyle/>
              <a:p>
                <a:pPr>
                  <a:defRPr/>
                </a:pPr>
                <a:r>
                  <a:rPr lang="en-US"/>
                  <a:t>Percent</a:t>
                </a:r>
              </a:p>
            </c:rich>
          </c:tx>
          <c:layout>
            <c:manualLayout>
              <c:xMode val="edge"/>
              <c:yMode val="edge"/>
              <c:x val="6.4102751045008273E-3"/>
              <c:y val="0.28781068559611866"/>
            </c:manualLayout>
          </c:layout>
          <c:overlay val="0"/>
        </c:title>
        <c:numFmt formatCode="0" sourceLinked="0"/>
        <c:majorTickMark val="out"/>
        <c:minorTickMark val="none"/>
        <c:tickLblPos val="nextTo"/>
        <c:crossAx val="155088384"/>
        <c:crosses val="autoZero"/>
        <c:crossBetween val="between"/>
        <c:majorUnit val="10"/>
      </c:valAx>
    </c:plotArea>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659108583649266E-2"/>
          <c:y val="4.967784807245914E-2"/>
          <c:w val="0.89678489841547582"/>
          <c:h val="0.84925765782167406"/>
        </c:manualLayout>
      </c:layout>
      <c:barChart>
        <c:barDir val="col"/>
        <c:grouping val="clustered"/>
        <c:varyColors val="0"/>
        <c:ser>
          <c:idx val="0"/>
          <c:order val="0"/>
          <c:spPr>
            <a:solidFill>
              <a:srgbClr val="005EB8"/>
            </a:solidFill>
          </c:spPr>
          <c:invertIfNegative val="0"/>
          <c:dPt>
            <c:idx val="0"/>
            <c:invertIfNegative val="0"/>
            <c:bubble3D val="0"/>
            <c:extLst>
              <c:ext xmlns:c16="http://schemas.microsoft.com/office/drawing/2014/chart" uri="{C3380CC4-5D6E-409C-BE32-E72D297353CC}">
                <c16:uniqueId val="{00000000-B2BF-40AF-A0A5-9FCA600FBAE8}"/>
              </c:ext>
            </c:extLst>
          </c:dPt>
          <c:dPt>
            <c:idx val="1"/>
            <c:invertIfNegative val="0"/>
            <c:bubble3D val="0"/>
            <c:extLst>
              <c:ext xmlns:c16="http://schemas.microsoft.com/office/drawing/2014/chart" uri="{C3380CC4-5D6E-409C-BE32-E72D297353CC}">
                <c16:uniqueId val="{00000001-B2BF-40AF-A0A5-9FCA600FBAE8}"/>
              </c:ext>
            </c:extLst>
          </c:dPt>
          <c:cat>
            <c:strRef>
              <c:f>RecVax_A!$A$2:$A$9</c:f>
              <c:strCache>
                <c:ptCount val="8"/>
                <c:pt idx="0">
                  <c:v>Total</c:v>
                </c:pt>
                <c:pt idx="1">
                  <c:v>18-24</c:v>
                </c:pt>
                <c:pt idx="2">
                  <c:v>25-29</c:v>
                </c:pt>
                <c:pt idx="3">
                  <c:v>30-39</c:v>
                </c:pt>
                <c:pt idx="4">
                  <c:v>40-49</c:v>
                </c:pt>
                <c:pt idx="5">
                  <c:v>50-64</c:v>
                </c:pt>
                <c:pt idx="6">
                  <c:v>65-74</c:v>
                </c:pt>
                <c:pt idx="7">
                  <c:v>75+</c:v>
                </c:pt>
              </c:strCache>
            </c:strRef>
          </c:cat>
          <c:val>
            <c:numRef>
              <c:f>RecVax_A!$B$2:$B$9</c:f>
              <c:numCache>
                <c:formatCode>General</c:formatCode>
                <c:ptCount val="8"/>
                <c:pt idx="0">
                  <c:v>39.700000000000003</c:v>
                </c:pt>
                <c:pt idx="1">
                  <c:v>30.5</c:v>
                </c:pt>
                <c:pt idx="2">
                  <c:v>32.1</c:v>
                </c:pt>
                <c:pt idx="3">
                  <c:v>38.1</c:v>
                </c:pt>
                <c:pt idx="4">
                  <c:v>40.4</c:v>
                </c:pt>
                <c:pt idx="5">
                  <c:v>43.1</c:v>
                </c:pt>
                <c:pt idx="6">
                  <c:v>46.7</c:v>
                </c:pt>
                <c:pt idx="7">
                  <c:v>43.5</c:v>
                </c:pt>
              </c:numCache>
            </c:numRef>
          </c:val>
          <c:extLst>
            <c:ext xmlns:c16="http://schemas.microsoft.com/office/drawing/2014/chart" uri="{C3380CC4-5D6E-409C-BE32-E72D297353CC}">
              <c16:uniqueId val="{00000002-B2BF-40AF-A0A5-9FCA600FBAE8}"/>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0"/>
          <a:lstStyle/>
          <a:p>
            <a:pPr>
              <a:defRPr/>
            </a:pPr>
            <a:endParaRPr lang="en-US"/>
          </a:p>
        </c:txPr>
        <c:crossAx val="155089920"/>
        <c:crosses val="autoZero"/>
        <c:auto val="1"/>
        <c:lblAlgn val="ctr"/>
        <c:lblOffset val="100"/>
        <c:noMultiLvlLbl val="0"/>
      </c:catAx>
      <c:valAx>
        <c:axId val="155089920"/>
        <c:scaling>
          <c:orientation val="minMax"/>
          <c:max val="50"/>
          <c:min val="0"/>
        </c:scaling>
        <c:delete val="0"/>
        <c:axPos val="l"/>
        <c:majorGridlines/>
        <c:title>
          <c:tx>
            <c:rich>
              <a:bodyPr rot="-5400000" vert="horz"/>
              <a:lstStyle/>
              <a:p>
                <a:pPr>
                  <a:defRPr/>
                </a:pPr>
                <a:r>
                  <a:rPr lang="en-US"/>
                  <a:t>Percent</a:t>
                </a:r>
              </a:p>
            </c:rich>
          </c:tx>
          <c:layout>
            <c:manualLayout>
              <c:xMode val="edge"/>
              <c:yMode val="edge"/>
              <c:x val="2.136752136752137E-3"/>
              <c:y val="0.37471429352580926"/>
            </c:manualLayout>
          </c:layout>
          <c:overlay val="0"/>
        </c:title>
        <c:numFmt formatCode="0" sourceLinked="0"/>
        <c:majorTickMark val="out"/>
        <c:minorTickMark val="none"/>
        <c:tickLblPos val="nextTo"/>
        <c:crossAx val="155088384"/>
        <c:crosses val="autoZero"/>
        <c:crossBetween val="between"/>
        <c:majorUnit val="10"/>
      </c:valAx>
    </c:plotArea>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04956591964466"/>
          <c:y val="2.7584815786915524E-2"/>
          <c:w val="0.89950434080355335"/>
          <c:h val="0.62435671235540002"/>
        </c:manualLayout>
      </c:layout>
      <c:barChart>
        <c:barDir val="col"/>
        <c:grouping val="clustered"/>
        <c:varyColors val="0"/>
        <c:ser>
          <c:idx val="0"/>
          <c:order val="0"/>
          <c:spPr>
            <a:solidFill>
              <a:srgbClr val="005EB8"/>
            </a:solidFill>
          </c:spPr>
          <c:invertIfNegative val="0"/>
          <c:dPt>
            <c:idx val="0"/>
            <c:invertIfNegative val="0"/>
            <c:bubble3D val="0"/>
            <c:extLst>
              <c:ext xmlns:c16="http://schemas.microsoft.com/office/drawing/2014/chart" uri="{C3380CC4-5D6E-409C-BE32-E72D297353CC}">
                <c16:uniqueId val="{00000000-100B-4508-8E97-F2328632BB78}"/>
              </c:ext>
            </c:extLst>
          </c:dPt>
          <c:dPt>
            <c:idx val="1"/>
            <c:invertIfNegative val="0"/>
            <c:bubble3D val="0"/>
            <c:extLst>
              <c:ext xmlns:c16="http://schemas.microsoft.com/office/drawing/2014/chart" uri="{C3380CC4-5D6E-409C-BE32-E72D297353CC}">
                <c16:uniqueId val="{00000001-100B-4508-8E97-F2328632BB78}"/>
              </c:ext>
            </c:extLst>
          </c:dPt>
          <c:cat>
            <c:strRef>
              <c:f>RecVax_A!$A$2:$A$12</c:f>
              <c:strCache>
                <c:ptCount val="11"/>
                <c:pt idx="0">
                  <c:v>Hispanic</c:v>
                </c:pt>
                <c:pt idx="1">
                  <c:v>NH-AI/AN</c:v>
                </c:pt>
                <c:pt idx="2">
                  <c:v>NH-Asian</c:v>
                </c:pt>
                <c:pt idx="3">
                  <c:v>NH-Black</c:v>
                </c:pt>
                <c:pt idx="4">
                  <c:v>NH-NHPI</c:v>
                </c:pt>
                <c:pt idx="5">
                  <c:v>NH-White</c:v>
                </c:pt>
                <c:pt idx="6">
                  <c:v>NH-Multiracial/Other</c:v>
                </c:pt>
                <c:pt idx="8">
                  <c:v>MSA, Principal City</c:v>
                </c:pt>
                <c:pt idx="9">
                  <c:v>MSA, Non-Principal City</c:v>
                </c:pt>
                <c:pt idx="10">
                  <c:v>Non-MSA</c:v>
                </c:pt>
              </c:strCache>
            </c:strRef>
          </c:cat>
          <c:val>
            <c:numRef>
              <c:f>RecVax_A!$B$2:$B$12</c:f>
              <c:numCache>
                <c:formatCode>General</c:formatCode>
                <c:ptCount val="11"/>
                <c:pt idx="0">
                  <c:v>39.299999999999997</c:v>
                </c:pt>
                <c:pt idx="1">
                  <c:v>39.700000000000003</c:v>
                </c:pt>
                <c:pt idx="2">
                  <c:v>42</c:v>
                </c:pt>
                <c:pt idx="3">
                  <c:v>40.6</c:v>
                </c:pt>
                <c:pt idx="4">
                  <c:v>39.9</c:v>
                </c:pt>
                <c:pt idx="5">
                  <c:v>39.799999999999997</c:v>
                </c:pt>
                <c:pt idx="6">
                  <c:v>38.1</c:v>
                </c:pt>
                <c:pt idx="8">
                  <c:v>40.799999999999997</c:v>
                </c:pt>
                <c:pt idx="9">
                  <c:v>39.799999999999997</c:v>
                </c:pt>
                <c:pt idx="10">
                  <c:v>37</c:v>
                </c:pt>
              </c:numCache>
            </c:numRef>
          </c:val>
          <c:extLst>
            <c:ext xmlns:c16="http://schemas.microsoft.com/office/drawing/2014/chart" uri="{C3380CC4-5D6E-409C-BE32-E72D297353CC}">
              <c16:uniqueId val="{00000002-100B-4508-8E97-F2328632BB78}"/>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1800000"/>
          <a:lstStyle/>
          <a:p>
            <a:pPr>
              <a:defRPr/>
            </a:pPr>
            <a:endParaRPr lang="en-US"/>
          </a:p>
        </c:txPr>
        <c:crossAx val="155089920"/>
        <c:crosses val="autoZero"/>
        <c:auto val="1"/>
        <c:lblAlgn val="ctr"/>
        <c:lblOffset val="100"/>
        <c:noMultiLvlLbl val="0"/>
      </c:catAx>
      <c:valAx>
        <c:axId val="155089920"/>
        <c:scaling>
          <c:orientation val="minMax"/>
          <c:max val="50"/>
          <c:min val="0"/>
        </c:scaling>
        <c:delete val="0"/>
        <c:axPos val="l"/>
        <c:majorGridlines/>
        <c:title>
          <c:tx>
            <c:rich>
              <a:bodyPr rot="-5400000" vert="horz"/>
              <a:lstStyle/>
              <a:p>
                <a:pPr>
                  <a:defRPr/>
                </a:pPr>
                <a:r>
                  <a:rPr lang="en-US"/>
                  <a:t>Percent</a:t>
                </a:r>
              </a:p>
            </c:rich>
          </c:tx>
          <c:layout>
            <c:manualLayout>
              <c:xMode val="edge"/>
              <c:yMode val="edge"/>
              <c:x val="4.2734762321376503E-3"/>
              <c:y val="0.24203071838242446"/>
            </c:manualLayout>
          </c:layout>
          <c:overlay val="0"/>
        </c:title>
        <c:numFmt formatCode="0" sourceLinked="0"/>
        <c:majorTickMark val="out"/>
        <c:minorTickMark val="none"/>
        <c:tickLblPos val="nextTo"/>
        <c:crossAx val="155088384"/>
        <c:crosses val="autoZero"/>
        <c:crossBetween val="between"/>
        <c:majorUnit val="10"/>
      </c:valAx>
    </c:plotArea>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107356372120152"/>
          <c:y val="2.8395825521809765E-2"/>
          <c:w val="0.88230254204335556"/>
          <c:h val="0.68945853990473416"/>
        </c:manualLayout>
      </c:layout>
      <c:barChart>
        <c:barDir val="col"/>
        <c:grouping val="clustered"/>
        <c:varyColors val="0"/>
        <c:ser>
          <c:idx val="0"/>
          <c:order val="0"/>
          <c:tx>
            <c:strRef>
              <c:f>Sheet1!$B$1</c:f>
              <c:strCache>
                <c:ptCount val="1"/>
                <c:pt idx="0">
                  <c:v>2021</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DC6E-4862-8540-C0ED60B807D0}"/>
              </c:ext>
            </c:extLst>
          </c:dPt>
          <c:dPt>
            <c:idx val="1"/>
            <c:invertIfNegative val="0"/>
            <c:bubble3D val="0"/>
            <c:extLst>
              <c:ext xmlns:c16="http://schemas.microsoft.com/office/drawing/2014/chart" uri="{C3380CC4-5D6E-409C-BE32-E72D297353CC}">
                <c16:uniqueId val="{00000001-DC6E-4862-8540-C0ED60B807D0}"/>
              </c:ext>
            </c:extLst>
          </c:dPt>
          <c:cat>
            <c:strRef>
              <c:f>Sheet1!$A$2:$A$12</c:f>
              <c:strCache>
                <c:ptCount val="11"/>
                <c:pt idx="0">
                  <c:v>Uninsured</c:v>
                </c:pt>
                <c:pt idx="1">
                  <c:v>Insured</c:v>
                </c:pt>
                <c:pt idx="2">
                  <c:v> </c:v>
                </c:pt>
                <c:pt idx="3">
                  <c:v>Below PG</c:v>
                </c:pt>
                <c:pt idx="4">
                  <c:v>PG to &lt;$75K</c:v>
                </c:pt>
                <c:pt idx="5">
                  <c:v>&gt;$75K</c:v>
                </c:pt>
                <c:pt idx="6">
                  <c:v>Unknown Income</c:v>
                </c:pt>
                <c:pt idx="8">
                  <c:v>High SVI</c:v>
                </c:pt>
                <c:pt idx="9">
                  <c:v>Moderate SVI</c:v>
                </c:pt>
                <c:pt idx="10">
                  <c:v>Low SVI</c:v>
                </c:pt>
              </c:strCache>
            </c:strRef>
          </c:cat>
          <c:val>
            <c:numRef>
              <c:f>Sheet1!$B$2:$B$12</c:f>
              <c:numCache>
                <c:formatCode>#,##0.0</c:formatCode>
                <c:ptCount val="11"/>
                <c:pt idx="0">
                  <c:v>26.6</c:v>
                </c:pt>
                <c:pt idx="1">
                  <c:v>41.4</c:v>
                </c:pt>
                <c:pt idx="2">
                  <c:v>0</c:v>
                </c:pt>
                <c:pt idx="3">
                  <c:v>39.1</c:v>
                </c:pt>
                <c:pt idx="4">
                  <c:v>38.299999999999997</c:v>
                </c:pt>
                <c:pt idx="5">
                  <c:v>42.4</c:v>
                </c:pt>
                <c:pt idx="6">
                  <c:v>38.200000000000003</c:v>
                </c:pt>
                <c:pt idx="8">
                  <c:v>39.700000000000003</c:v>
                </c:pt>
                <c:pt idx="9">
                  <c:v>39.799999999999997</c:v>
                </c:pt>
                <c:pt idx="10">
                  <c:v>40.700000000000003</c:v>
                </c:pt>
              </c:numCache>
            </c:numRef>
          </c:val>
          <c:extLst>
            <c:ext xmlns:c16="http://schemas.microsoft.com/office/drawing/2014/chart" uri="{C3380CC4-5D6E-409C-BE32-E72D297353CC}">
              <c16:uniqueId val="{00000002-DC6E-4862-8540-C0ED60B807D0}"/>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1800000"/>
          <a:lstStyle/>
          <a:p>
            <a:pPr>
              <a:defRPr/>
            </a:pPr>
            <a:endParaRPr lang="en-US"/>
          </a:p>
        </c:txPr>
        <c:crossAx val="155089920"/>
        <c:crosses val="autoZero"/>
        <c:auto val="1"/>
        <c:lblAlgn val="ctr"/>
        <c:lblOffset val="100"/>
        <c:noMultiLvlLbl val="0"/>
      </c:catAx>
      <c:valAx>
        <c:axId val="155089920"/>
        <c:scaling>
          <c:orientation val="minMax"/>
          <c:max val="50"/>
          <c:min val="0"/>
        </c:scaling>
        <c:delete val="0"/>
        <c:axPos val="l"/>
        <c:majorGridlines/>
        <c:title>
          <c:tx>
            <c:rich>
              <a:bodyPr rot="-5400000" vert="horz"/>
              <a:lstStyle/>
              <a:p>
                <a:pPr>
                  <a:defRPr/>
                </a:pPr>
                <a:r>
                  <a:rPr lang="en-US"/>
                  <a:t>Percemt</a:t>
                </a:r>
              </a:p>
            </c:rich>
          </c:tx>
          <c:layout>
            <c:manualLayout>
              <c:xMode val="edge"/>
              <c:yMode val="edge"/>
              <c:x val="0"/>
              <c:y val="0.26978054826480025"/>
            </c:manualLayout>
          </c:layout>
          <c:overlay val="0"/>
        </c:title>
        <c:numFmt formatCode="0" sourceLinked="0"/>
        <c:majorTickMark val="out"/>
        <c:minorTickMark val="none"/>
        <c:tickLblPos val="nextTo"/>
        <c:crossAx val="155088384"/>
        <c:crosses val="autoZero"/>
        <c:crossBetween val="between"/>
        <c:majorUnit val="10"/>
      </c:valAx>
    </c:plotArea>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047997472538156"/>
          <c:y val="0.12537011975065618"/>
          <c:w val="0.88289600952658698"/>
          <c:h val="0.77356531605424317"/>
        </c:manualLayout>
      </c:layout>
      <c:barChart>
        <c:barDir val="col"/>
        <c:grouping val="clustered"/>
        <c:varyColors val="0"/>
        <c:ser>
          <c:idx val="0"/>
          <c:order val="0"/>
          <c:tx>
            <c:strRef>
              <c:f>'Chart_Pop&amp;HCworkers'!$B$1</c:f>
              <c:strCache>
                <c:ptCount val="1"/>
                <c:pt idx="0">
                  <c:v>18-44</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7C8C-4BD2-BA43-BD279B44CCE5}"/>
              </c:ext>
            </c:extLst>
          </c:dPt>
          <c:dPt>
            <c:idx val="1"/>
            <c:invertIfNegative val="0"/>
            <c:bubble3D val="0"/>
            <c:extLst>
              <c:ext xmlns:c16="http://schemas.microsoft.com/office/drawing/2014/chart" uri="{C3380CC4-5D6E-409C-BE32-E72D297353CC}">
                <c16:uniqueId val="{00000001-7C8C-4BD2-BA43-BD279B44CCE5}"/>
              </c:ext>
            </c:extLst>
          </c:dPt>
          <c:cat>
            <c:strRef>
              <c:f>'Chart_Pop&amp;HCworkers'!$A$2:$A$4</c:f>
              <c:strCache>
                <c:ptCount val="3"/>
                <c:pt idx="0">
                  <c:v>Direct Workers</c:v>
                </c:pt>
                <c:pt idx="1">
                  <c:v>Non-Direct Workers</c:v>
                </c:pt>
                <c:pt idx="2">
                  <c:v>All Adults</c:v>
                </c:pt>
              </c:strCache>
            </c:strRef>
          </c:cat>
          <c:val>
            <c:numRef>
              <c:f>'Chart_Pop&amp;HCworkers'!$B$2:$B$4</c:f>
              <c:numCache>
                <c:formatCode>0.0</c:formatCode>
                <c:ptCount val="3"/>
                <c:pt idx="0">
                  <c:v>58</c:v>
                </c:pt>
                <c:pt idx="1">
                  <c:v>62.6</c:v>
                </c:pt>
                <c:pt idx="2">
                  <c:v>48.3</c:v>
                </c:pt>
              </c:numCache>
            </c:numRef>
          </c:val>
          <c:extLst>
            <c:ext xmlns:c16="http://schemas.microsoft.com/office/drawing/2014/chart" uri="{C3380CC4-5D6E-409C-BE32-E72D297353CC}">
              <c16:uniqueId val="{00000002-7C8C-4BD2-BA43-BD279B44CCE5}"/>
            </c:ext>
          </c:extLst>
        </c:ser>
        <c:ser>
          <c:idx val="1"/>
          <c:order val="1"/>
          <c:tx>
            <c:strRef>
              <c:f>'Chart_Pop&amp;HCworkers'!$C$1</c:f>
              <c:strCache>
                <c:ptCount val="1"/>
                <c:pt idx="0">
                  <c:v>45-64</c:v>
                </c:pt>
              </c:strCache>
            </c:strRef>
          </c:tx>
          <c:spPr>
            <a:solidFill>
              <a:srgbClr val="FFC72C"/>
            </a:solidFill>
          </c:spPr>
          <c:invertIfNegative val="0"/>
          <c:cat>
            <c:strRef>
              <c:f>'Chart_Pop&amp;HCworkers'!$A$2:$A$4</c:f>
              <c:strCache>
                <c:ptCount val="3"/>
                <c:pt idx="0">
                  <c:v>Direct Workers</c:v>
                </c:pt>
                <c:pt idx="1">
                  <c:v>Non-Direct Workers</c:v>
                </c:pt>
                <c:pt idx="2">
                  <c:v>All Adults</c:v>
                </c:pt>
              </c:strCache>
            </c:strRef>
          </c:cat>
          <c:val>
            <c:numRef>
              <c:f>'Chart_Pop&amp;HCworkers'!$C$2:$C$4</c:f>
              <c:numCache>
                <c:formatCode>General</c:formatCode>
                <c:ptCount val="3"/>
                <c:pt idx="0">
                  <c:v>68.599999999999994</c:v>
                </c:pt>
                <c:pt idx="1">
                  <c:v>69.8</c:v>
                </c:pt>
                <c:pt idx="2">
                  <c:v>60.3</c:v>
                </c:pt>
              </c:numCache>
            </c:numRef>
          </c:val>
          <c:extLst>
            <c:ext xmlns:c16="http://schemas.microsoft.com/office/drawing/2014/chart" uri="{C3380CC4-5D6E-409C-BE32-E72D297353CC}">
              <c16:uniqueId val="{00000003-7C8C-4BD2-BA43-BD279B44CCE5}"/>
            </c:ext>
          </c:extLst>
        </c:ser>
        <c:ser>
          <c:idx val="2"/>
          <c:order val="2"/>
          <c:tx>
            <c:strRef>
              <c:f>'Chart_Pop&amp;HCworkers'!$D$1</c:f>
              <c:strCache>
                <c:ptCount val="1"/>
                <c:pt idx="0">
                  <c:v>65+</c:v>
                </c:pt>
              </c:strCache>
            </c:strRef>
          </c:tx>
          <c:spPr>
            <a:solidFill>
              <a:srgbClr val="671E75"/>
            </a:solidFill>
            <a:ln>
              <a:solidFill>
                <a:sysClr val="windowText" lastClr="000000"/>
              </a:solidFill>
            </a:ln>
          </c:spPr>
          <c:invertIfNegative val="0"/>
          <c:cat>
            <c:strRef>
              <c:f>'Chart_Pop&amp;HCworkers'!$A$2:$A$4</c:f>
              <c:strCache>
                <c:ptCount val="3"/>
                <c:pt idx="0">
                  <c:v>Direct Workers</c:v>
                </c:pt>
                <c:pt idx="1">
                  <c:v>Non-Direct Workers</c:v>
                </c:pt>
                <c:pt idx="2">
                  <c:v>All Adults</c:v>
                </c:pt>
              </c:strCache>
            </c:strRef>
          </c:cat>
          <c:val>
            <c:numRef>
              <c:f>'Chart_Pop&amp;HCworkers'!$D$2:$D$4</c:f>
              <c:numCache>
                <c:formatCode>General</c:formatCode>
                <c:ptCount val="3"/>
                <c:pt idx="0">
                  <c:v>73.099999999999994</c:v>
                </c:pt>
                <c:pt idx="1">
                  <c:v>63.2</c:v>
                </c:pt>
                <c:pt idx="2">
                  <c:v>68.3</c:v>
                </c:pt>
              </c:numCache>
            </c:numRef>
          </c:val>
          <c:extLst>
            <c:ext xmlns:c16="http://schemas.microsoft.com/office/drawing/2014/chart" uri="{C3380CC4-5D6E-409C-BE32-E72D297353CC}">
              <c16:uniqueId val="{00000004-7C8C-4BD2-BA43-BD279B44CCE5}"/>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0"/>
          <a:lstStyle/>
          <a:p>
            <a:pPr>
              <a:defRPr/>
            </a:pPr>
            <a:endParaRPr lang="en-US"/>
          </a:p>
        </c:txPr>
        <c:crossAx val="155089920"/>
        <c:crosses val="autoZero"/>
        <c:auto val="1"/>
        <c:lblAlgn val="ctr"/>
        <c:lblOffset val="100"/>
        <c:noMultiLvlLbl val="0"/>
      </c:catAx>
      <c:valAx>
        <c:axId val="155089920"/>
        <c:scaling>
          <c:orientation val="minMax"/>
          <c:max val="100"/>
          <c:min val="0"/>
        </c:scaling>
        <c:delete val="0"/>
        <c:axPos val="l"/>
        <c:majorGridlines/>
        <c:title>
          <c:tx>
            <c:rich>
              <a:bodyPr rot="-5400000" vert="horz"/>
              <a:lstStyle/>
              <a:p>
                <a:pPr>
                  <a:defRPr/>
                </a:pPr>
                <a:r>
                  <a:rPr lang="en-US"/>
                  <a:t>Percent</a:t>
                </a:r>
              </a:p>
            </c:rich>
          </c:tx>
          <c:layout>
            <c:manualLayout>
              <c:xMode val="edge"/>
              <c:yMode val="edge"/>
              <c:x val="4.6296296296296294E-3"/>
              <c:y val="0.41043331389131915"/>
            </c:manualLayout>
          </c:layout>
          <c:overlay val="0"/>
        </c:title>
        <c:numFmt formatCode="0" sourceLinked="0"/>
        <c:majorTickMark val="out"/>
        <c:minorTickMark val="none"/>
        <c:tickLblPos val="nextTo"/>
        <c:crossAx val="155088384"/>
        <c:crosses val="autoZero"/>
        <c:crossBetween val="between"/>
        <c:majorUnit val="10"/>
      </c:valAx>
    </c:plotArea>
    <c:legend>
      <c:legendPos val="t"/>
      <c:layout>
        <c:manualLayout>
          <c:xMode val="edge"/>
          <c:yMode val="edge"/>
          <c:x val="0"/>
          <c:y val="8.6805555555555559E-3"/>
          <c:w val="0.99551803620701262"/>
          <c:h val="8.5184273840769917E-2"/>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047997472538156"/>
          <c:y val="0.15141178641732284"/>
          <c:w val="0.88289600952658698"/>
          <c:h val="0.74752364938757654"/>
        </c:manualLayout>
      </c:layout>
      <c:barChart>
        <c:barDir val="col"/>
        <c:grouping val="clustered"/>
        <c:varyColors val="0"/>
        <c:ser>
          <c:idx val="0"/>
          <c:order val="0"/>
          <c:tx>
            <c:strRef>
              <c:f>Sheet1!$B$1</c:f>
              <c:strCache>
                <c:ptCount val="1"/>
                <c:pt idx="0">
                  <c:v>Hispanic, All Races</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D9A3-4669-8CDB-89415AC680DC}"/>
              </c:ext>
            </c:extLst>
          </c:dPt>
          <c:dPt>
            <c:idx val="1"/>
            <c:invertIfNegative val="0"/>
            <c:bubble3D val="0"/>
            <c:extLst>
              <c:ext xmlns:c16="http://schemas.microsoft.com/office/drawing/2014/chart" uri="{C3380CC4-5D6E-409C-BE32-E72D297353CC}">
                <c16:uniqueId val="{00000001-D9A3-4669-8CDB-89415AC680DC}"/>
              </c:ext>
            </c:extLst>
          </c:dPt>
          <c:cat>
            <c:strRef>
              <c:f>Sheet1!$A$2:$A$4</c:f>
              <c:strCache>
                <c:ptCount val="3"/>
                <c:pt idx="0">
                  <c:v>Direct Care Workers</c:v>
                </c:pt>
                <c:pt idx="1">
                  <c:v>Non-Direct Care Workers</c:v>
                </c:pt>
                <c:pt idx="2">
                  <c:v>All Adults</c:v>
                </c:pt>
              </c:strCache>
            </c:strRef>
          </c:cat>
          <c:val>
            <c:numRef>
              <c:f>Sheet1!$B$2:$B$4</c:f>
              <c:numCache>
                <c:formatCode>General</c:formatCode>
                <c:ptCount val="3"/>
                <c:pt idx="0">
                  <c:v>60.2</c:v>
                </c:pt>
                <c:pt idx="1">
                  <c:v>69.8</c:v>
                </c:pt>
                <c:pt idx="2">
                  <c:v>52.1</c:v>
                </c:pt>
              </c:numCache>
            </c:numRef>
          </c:val>
          <c:extLst>
            <c:ext xmlns:c16="http://schemas.microsoft.com/office/drawing/2014/chart" uri="{C3380CC4-5D6E-409C-BE32-E72D297353CC}">
              <c16:uniqueId val="{00000002-D9A3-4669-8CDB-89415AC680DC}"/>
            </c:ext>
          </c:extLst>
        </c:ser>
        <c:ser>
          <c:idx val="1"/>
          <c:order val="1"/>
          <c:tx>
            <c:strRef>
              <c:f>Sheet1!$C$1</c:f>
              <c:strCache>
                <c:ptCount val="1"/>
                <c:pt idx="0">
                  <c:v>Non-Hispanic Black</c:v>
                </c:pt>
              </c:strCache>
            </c:strRef>
          </c:tx>
          <c:spPr>
            <a:solidFill>
              <a:srgbClr val="FFC72C"/>
            </a:solidFill>
          </c:spPr>
          <c:invertIfNegative val="0"/>
          <c:cat>
            <c:strRef>
              <c:f>Sheet1!$A$2:$A$4</c:f>
              <c:strCache>
                <c:ptCount val="3"/>
                <c:pt idx="0">
                  <c:v>Direct Care Workers</c:v>
                </c:pt>
                <c:pt idx="1">
                  <c:v>Non-Direct Care Workers</c:v>
                </c:pt>
                <c:pt idx="2">
                  <c:v>All Adults</c:v>
                </c:pt>
              </c:strCache>
            </c:strRef>
          </c:cat>
          <c:val>
            <c:numRef>
              <c:f>Sheet1!$C$2:$C$4</c:f>
              <c:numCache>
                <c:formatCode>General</c:formatCode>
                <c:ptCount val="3"/>
                <c:pt idx="0">
                  <c:v>57.9</c:v>
                </c:pt>
                <c:pt idx="1">
                  <c:v>57.7</c:v>
                </c:pt>
                <c:pt idx="2">
                  <c:v>52.3</c:v>
                </c:pt>
              </c:numCache>
            </c:numRef>
          </c:val>
          <c:extLst>
            <c:ext xmlns:c16="http://schemas.microsoft.com/office/drawing/2014/chart" uri="{C3380CC4-5D6E-409C-BE32-E72D297353CC}">
              <c16:uniqueId val="{00000003-D9A3-4669-8CDB-89415AC680DC}"/>
            </c:ext>
          </c:extLst>
        </c:ser>
        <c:ser>
          <c:idx val="2"/>
          <c:order val="2"/>
          <c:tx>
            <c:strRef>
              <c:f>Sheet1!$D$1</c:f>
              <c:strCache>
                <c:ptCount val="1"/>
                <c:pt idx="0">
                  <c:v>Non-Hispanic White</c:v>
                </c:pt>
              </c:strCache>
            </c:strRef>
          </c:tx>
          <c:spPr>
            <a:solidFill>
              <a:srgbClr val="671E75"/>
            </a:solidFill>
            <a:ln>
              <a:solidFill>
                <a:sysClr val="windowText" lastClr="000000"/>
              </a:solidFill>
            </a:ln>
          </c:spPr>
          <c:invertIfNegative val="0"/>
          <c:cat>
            <c:strRef>
              <c:f>Sheet1!$A$2:$A$4</c:f>
              <c:strCache>
                <c:ptCount val="3"/>
                <c:pt idx="0">
                  <c:v>Direct Care Workers</c:v>
                </c:pt>
                <c:pt idx="1">
                  <c:v>Non-Direct Care Workers</c:v>
                </c:pt>
                <c:pt idx="2">
                  <c:v>All Adults</c:v>
                </c:pt>
              </c:strCache>
            </c:strRef>
          </c:cat>
          <c:val>
            <c:numRef>
              <c:f>Sheet1!$D$2:$D$4</c:f>
              <c:numCache>
                <c:formatCode>General</c:formatCode>
                <c:ptCount val="3"/>
                <c:pt idx="0">
                  <c:v>63.5</c:v>
                </c:pt>
                <c:pt idx="1">
                  <c:v>65.5</c:v>
                </c:pt>
                <c:pt idx="2">
                  <c:v>57.4</c:v>
                </c:pt>
              </c:numCache>
            </c:numRef>
          </c:val>
          <c:extLst>
            <c:ext xmlns:c16="http://schemas.microsoft.com/office/drawing/2014/chart" uri="{C3380CC4-5D6E-409C-BE32-E72D297353CC}">
              <c16:uniqueId val="{00000004-D9A3-4669-8CDB-89415AC680DC}"/>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0"/>
          <a:lstStyle/>
          <a:p>
            <a:pPr>
              <a:defRPr/>
            </a:pPr>
            <a:endParaRPr lang="en-US"/>
          </a:p>
        </c:txPr>
        <c:crossAx val="155089920"/>
        <c:crosses val="autoZero"/>
        <c:auto val="1"/>
        <c:lblAlgn val="ctr"/>
        <c:lblOffset val="100"/>
        <c:noMultiLvlLbl val="0"/>
      </c:catAx>
      <c:valAx>
        <c:axId val="155089920"/>
        <c:scaling>
          <c:orientation val="minMax"/>
          <c:max val="100"/>
          <c:min val="0"/>
        </c:scaling>
        <c:delete val="0"/>
        <c:axPos val="l"/>
        <c:majorGridlines/>
        <c:title>
          <c:tx>
            <c:rich>
              <a:bodyPr rot="-5400000" vert="horz"/>
              <a:lstStyle/>
              <a:p>
                <a:pPr>
                  <a:defRPr/>
                </a:pPr>
                <a:r>
                  <a:rPr lang="en-US"/>
                  <a:t>Percent</a:t>
                </a:r>
              </a:p>
            </c:rich>
          </c:tx>
          <c:layout>
            <c:manualLayout>
              <c:xMode val="edge"/>
              <c:yMode val="edge"/>
              <c:x val="1.5432098765432098E-3"/>
              <c:y val="0.41660615339749196"/>
            </c:manualLayout>
          </c:layout>
          <c:overlay val="0"/>
        </c:title>
        <c:numFmt formatCode="0" sourceLinked="0"/>
        <c:majorTickMark val="out"/>
        <c:minorTickMark val="none"/>
        <c:tickLblPos val="nextTo"/>
        <c:crossAx val="155088384"/>
        <c:crosses val="autoZero"/>
        <c:crossBetween val="between"/>
        <c:majorUnit val="10"/>
      </c:valAx>
    </c:plotArea>
    <c:legend>
      <c:legendPos val="t"/>
      <c:layout>
        <c:manualLayout>
          <c:xMode val="edge"/>
          <c:yMode val="edge"/>
          <c:x val="0"/>
          <c:y val="8.6805555555555559E-3"/>
          <c:w val="0.99038360589541696"/>
          <c:h val="0.10616235470566179"/>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875092536509853E-2"/>
          <c:y val="9.647637795275589E-2"/>
          <c:w val="0.90450097583955869"/>
          <c:h val="0.55826771653543306"/>
        </c:manualLayout>
      </c:layout>
      <c:barChart>
        <c:barDir val="col"/>
        <c:grouping val="clustered"/>
        <c:varyColors val="0"/>
        <c:ser>
          <c:idx val="0"/>
          <c:order val="0"/>
          <c:tx>
            <c:strRef>
              <c:f>Chart!$A$4</c:f>
              <c:strCache>
                <c:ptCount val="1"/>
                <c:pt idx="0">
                  <c:v>18-64</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A794-405B-A78F-CB57BDF7A863}"/>
              </c:ext>
            </c:extLst>
          </c:dPt>
          <c:dPt>
            <c:idx val="1"/>
            <c:invertIfNegative val="0"/>
            <c:bubble3D val="0"/>
            <c:extLst>
              <c:ext xmlns:c16="http://schemas.microsoft.com/office/drawing/2014/chart" uri="{C3380CC4-5D6E-409C-BE32-E72D297353CC}">
                <c16:uniqueId val="{00000001-A794-405B-A78F-CB57BDF7A863}"/>
              </c:ext>
            </c:extLst>
          </c:dPt>
          <c:cat>
            <c:strRef>
              <c:f>Chart!$B$3:$I$3</c:f>
              <c:strCache>
                <c:ptCount val="8"/>
                <c:pt idx="0">
                  <c:v>Hearing Difficulty</c:v>
                </c:pt>
                <c:pt idx="1">
                  <c:v>Vision Difficulty</c:v>
                </c:pt>
                <c:pt idx="2">
                  <c:v>Cognitive Difficulty</c:v>
                </c:pt>
                <c:pt idx="3">
                  <c:v>Walking Difficulty</c:v>
                </c:pt>
                <c:pt idx="4">
                  <c:v>Self-Care Difficulty</c:v>
                </c:pt>
                <c:pt idx="5">
                  <c:v>Difficulty Communicating</c:v>
                </c:pt>
                <c:pt idx="6">
                  <c:v>Difficulty With Errands</c:v>
                </c:pt>
                <c:pt idx="7">
                  <c:v>Difficulty With Social Activities</c:v>
                </c:pt>
              </c:strCache>
            </c:strRef>
          </c:cat>
          <c:val>
            <c:numRef>
              <c:f>Chart!$B$4:$I$4</c:f>
              <c:numCache>
                <c:formatCode>0.0</c:formatCode>
                <c:ptCount val="8"/>
                <c:pt idx="0">
                  <c:v>0.9</c:v>
                </c:pt>
                <c:pt idx="1">
                  <c:v>1.1000000000000001</c:v>
                </c:pt>
                <c:pt idx="2">
                  <c:v>2.2000000000000002</c:v>
                </c:pt>
                <c:pt idx="3">
                  <c:v>2.7</c:v>
                </c:pt>
                <c:pt idx="4">
                  <c:v>0.5</c:v>
                </c:pt>
                <c:pt idx="5">
                  <c:v>0.6</c:v>
                </c:pt>
                <c:pt idx="6">
                  <c:v>2.4</c:v>
                </c:pt>
                <c:pt idx="7">
                  <c:v>3</c:v>
                </c:pt>
              </c:numCache>
            </c:numRef>
          </c:val>
          <c:extLst>
            <c:ext xmlns:c16="http://schemas.microsoft.com/office/drawing/2014/chart" uri="{C3380CC4-5D6E-409C-BE32-E72D297353CC}">
              <c16:uniqueId val="{00000002-A794-405B-A78F-CB57BDF7A863}"/>
            </c:ext>
          </c:extLst>
        </c:ser>
        <c:ser>
          <c:idx val="1"/>
          <c:order val="1"/>
          <c:tx>
            <c:strRef>
              <c:f>Chart!$A$5</c:f>
              <c:strCache>
                <c:ptCount val="1"/>
                <c:pt idx="0">
                  <c:v>65+</c:v>
                </c:pt>
              </c:strCache>
            </c:strRef>
          </c:tx>
          <c:spPr>
            <a:solidFill>
              <a:srgbClr val="FFC72C"/>
            </a:solidFill>
          </c:spPr>
          <c:invertIfNegative val="0"/>
          <c:cat>
            <c:strRef>
              <c:f>Chart!$B$3:$I$3</c:f>
              <c:strCache>
                <c:ptCount val="8"/>
                <c:pt idx="0">
                  <c:v>Hearing Difficulty</c:v>
                </c:pt>
                <c:pt idx="1">
                  <c:v>Vision Difficulty</c:v>
                </c:pt>
                <c:pt idx="2">
                  <c:v>Cognitive Difficulty</c:v>
                </c:pt>
                <c:pt idx="3">
                  <c:v>Walking Difficulty</c:v>
                </c:pt>
                <c:pt idx="4">
                  <c:v>Self-Care Difficulty</c:v>
                </c:pt>
                <c:pt idx="5">
                  <c:v>Difficulty Communicating</c:v>
                </c:pt>
                <c:pt idx="6">
                  <c:v>Difficulty With Errands</c:v>
                </c:pt>
                <c:pt idx="7">
                  <c:v>Difficulty With Social Activities</c:v>
                </c:pt>
              </c:strCache>
            </c:strRef>
          </c:cat>
          <c:val>
            <c:numRef>
              <c:f>Chart!$B$5:$I$5</c:f>
              <c:numCache>
                <c:formatCode>0.0</c:formatCode>
                <c:ptCount val="8"/>
                <c:pt idx="0">
                  <c:v>3.6</c:v>
                </c:pt>
                <c:pt idx="1">
                  <c:v>2.9</c:v>
                </c:pt>
                <c:pt idx="2">
                  <c:v>3.5</c:v>
                </c:pt>
                <c:pt idx="3">
                  <c:v>13.5</c:v>
                </c:pt>
                <c:pt idx="4">
                  <c:v>2.8</c:v>
                </c:pt>
                <c:pt idx="5">
                  <c:v>1.5</c:v>
                </c:pt>
                <c:pt idx="6">
                  <c:v>10</c:v>
                </c:pt>
                <c:pt idx="7">
                  <c:v>6.9</c:v>
                </c:pt>
              </c:numCache>
            </c:numRef>
          </c:val>
          <c:extLst>
            <c:ext xmlns:c16="http://schemas.microsoft.com/office/drawing/2014/chart" uri="{C3380CC4-5D6E-409C-BE32-E72D297353CC}">
              <c16:uniqueId val="{00000003-A794-405B-A78F-CB57BDF7A863}"/>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1800000"/>
          <a:lstStyle/>
          <a:p>
            <a:pPr>
              <a:defRPr/>
            </a:pPr>
            <a:endParaRPr lang="en-US"/>
          </a:p>
        </c:txPr>
        <c:crossAx val="155089920"/>
        <c:crosses val="autoZero"/>
        <c:auto val="1"/>
        <c:lblAlgn val="ctr"/>
        <c:lblOffset val="100"/>
        <c:noMultiLvlLbl val="0"/>
      </c:catAx>
      <c:valAx>
        <c:axId val="155089920"/>
        <c:scaling>
          <c:orientation val="minMax"/>
          <c:max val="25"/>
          <c:min val="0"/>
        </c:scaling>
        <c:delete val="0"/>
        <c:axPos val="l"/>
        <c:majorGridlines/>
        <c:title>
          <c:tx>
            <c:rich>
              <a:bodyPr rot="-5400000" vert="horz"/>
              <a:lstStyle/>
              <a:p>
                <a:pPr>
                  <a:defRPr/>
                </a:pPr>
                <a:r>
                  <a:rPr lang="en-US"/>
                  <a:t>Percent</a:t>
                </a:r>
              </a:p>
            </c:rich>
          </c:tx>
          <c:layout>
            <c:manualLayout>
              <c:xMode val="edge"/>
              <c:yMode val="edge"/>
              <c:x val="6.1728395061728392E-3"/>
              <c:y val="0.2499183137822058"/>
            </c:manualLayout>
          </c:layout>
          <c:overlay val="0"/>
        </c:title>
        <c:numFmt formatCode="0" sourceLinked="0"/>
        <c:majorTickMark val="out"/>
        <c:minorTickMark val="none"/>
        <c:tickLblPos val="nextTo"/>
        <c:crossAx val="155088384"/>
        <c:crosses val="autoZero"/>
        <c:crossBetween val="between"/>
        <c:majorUnit val="5"/>
      </c:valAx>
    </c:plotArea>
    <c:legend>
      <c:legendPos val="t"/>
      <c:layout>
        <c:manualLayout>
          <c:xMode val="edge"/>
          <c:yMode val="edge"/>
          <c:x val="0"/>
          <c:y val="8.6805555555555559E-3"/>
          <c:w val="0.99551803620701262"/>
          <c:h val="8.0843996062992127E-2"/>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659108583649266E-2"/>
          <c:y val="0.18315773028371454"/>
          <c:w val="0.89678489841547582"/>
          <c:h val="0.71577771528558931"/>
        </c:manualLayout>
      </c:layout>
      <c:barChart>
        <c:barDir val="col"/>
        <c:grouping val="clustered"/>
        <c:varyColors val="0"/>
        <c:ser>
          <c:idx val="0"/>
          <c:order val="0"/>
          <c:tx>
            <c:strRef>
              <c:f>Sheet1!$B$1</c:f>
              <c:strCache>
                <c:ptCount val="1"/>
                <c:pt idx="0">
                  <c:v>Large Central Metro</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A1D0-45E5-82BB-60B89CC20100}"/>
              </c:ext>
            </c:extLst>
          </c:dPt>
          <c:dPt>
            <c:idx val="1"/>
            <c:invertIfNegative val="0"/>
            <c:bubble3D val="0"/>
            <c:extLst>
              <c:ext xmlns:c16="http://schemas.microsoft.com/office/drawing/2014/chart" uri="{C3380CC4-5D6E-409C-BE32-E72D297353CC}">
                <c16:uniqueId val="{00000001-A1D0-45E5-82BB-60B89CC20100}"/>
              </c:ext>
            </c:extLst>
          </c:dPt>
          <c:cat>
            <c:strRef>
              <c:f>Sheet1!$A$2:$A$4</c:f>
              <c:strCache>
                <c:ptCount val="3"/>
                <c:pt idx="0">
                  <c:v>Direct Care Workers</c:v>
                </c:pt>
                <c:pt idx="1">
                  <c:v>Non-Direct Care Workers</c:v>
                </c:pt>
                <c:pt idx="2">
                  <c:v>All Adults</c:v>
                </c:pt>
              </c:strCache>
            </c:strRef>
          </c:cat>
          <c:val>
            <c:numRef>
              <c:f>Sheet1!$B$2:$B$4</c:f>
              <c:numCache>
                <c:formatCode>General</c:formatCode>
                <c:ptCount val="3"/>
                <c:pt idx="0">
                  <c:v>64.5</c:v>
                </c:pt>
                <c:pt idx="1">
                  <c:v>71.099999999999994</c:v>
                </c:pt>
                <c:pt idx="2">
                  <c:v>60.5</c:v>
                </c:pt>
              </c:numCache>
            </c:numRef>
          </c:val>
          <c:extLst>
            <c:ext xmlns:c16="http://schemas.microsoft.com/office/drawing/2014/chart" uri="{C3380CC4-5D6E-409C-BE32-E72D297353CC}">
              <c16:uniqueId val="{00000002-A1D0-45E5-82BB-60B89CC20100}"/>
            </c:ext>
          </c:extLst>
        </c:ser>
        <c:ser>
          <c:idx val="1"/>
          <c:order val="1"/>
          <c:tx>
            <c:strRef>
              <c:f>Sheet1!$C$1</c:f>
              <c:strCache>
                <c:ptCount val="1"/>
                <c:pt idx="0">
                  <c:v>Large Fringe Metro</c:v>
                </c:pt>
              </c:strCache>
            </c:strRef>
          </c:tx>
          <c:spPr>
            <a:solidFill>
              <a:srgbClr val="FFC72C"/>
            </a:solidFill>
          </c:spPr>
          <c:invertIfNegative val="0"/>
          <c:cat>
            <c:strRef>
              <c:f>Sheet1!$A$2:$A$4</c:f>
              <c:strCache>
                <c:ptCount val="3"/>
                <c:pt idx="0">
                  <c:v>Direct Care Workers</c:v>
                </c:pt>
                <c:pt idx="1">
                  <c:v>Non-Direct Care Workers</c:v>
                </c:pt>
                <c:pt idx="2">
                  <c:v>All Adults</c:v>
                </c:pt>
              </c:strCache>
            </c:strRef>
          </c:cat>
          <c:val>
            <c:numRef>
              <c:f>Sheet1!$C$2:$C$4</c:f>
              <c:numCache>
                <c:formatCode>General</c:formatCode>
                <c:ptCount val="3"/>
                <c:pt idx="0">
                  <c:v>65.3</c:v>
                </c:pt>
                <c:pt idx="1">
                  <c:v>69.3</c:v>
                </c:pt>
                <c:pt idx="2">
                  <c:v>60</c:v>
                </c:pt>
              </c:numCache>
            </c:numRef>
          </c:val>
          <c:extLst>
            <c:ext xmlns:c16="http://schemas.microsoft.com/office/drawing/2014/chart" uri="{C3380CC4-5D6E-409C-BE32-E72D297353CC}">
              <c16:uniqueId val="{00000003-A1D0-45E5-82BB-60B89CC20100}"/>
            </c:ext>
          </c:extLst>
        </c:ser>
        <c:ser>
          <c:idx val="2"/>
          <c:order val="2"/>
          <c:tx>
            <c:strRef>
              <c:f>Sheet1!$D$1</c:f>
              <c:strCache>
                <c:ptCount val="1"/>
                <c:pt idx="0">
                  <c:v>Medium Metro</c:v>
                </c:pt>
              </c:strCache>
            </c:strRef>
          </c:tx>
          <c:spPr>
            <a:solidFill>
              <a:srgbClr val="671E75"/>
            </a:solidFill>
            <a:ln>
              <a:solidFill>
                <a:sysClr val="windowText" lastClr="000000"/>
              </a:solidFill>
            </a:ln>
          </c:spPr>
          <c:invertIfNegative val="0"/>
          <c:cat>
            <c:strRef>
              <c:f>Sheet1!$A$2:$A$4</c:f>
              <c:strCache>
                <c:ptCount val="3"/>
                <c:pt idx="0">
                  <c:v>Direct Care Workers</c:v>
                </c:pt>
                <c:pt idx="1">
                  <c:v>Non-Direct Care Workers</c:v>
                </c:pt>
                <c:pt idx="2">
                  <c:v>All Adults</c:v>
                </c:pt>
              </c:strCache>
            </c:strRef>
          </c:cat>
          <c:val>
            <c:numRef>
              <c:f>Sheet1!$D$2:$D$4</c:f>
              <c:numCache>
                <c:formatCode>General</c:formatCode>
                <c:ptCount val="3"/>
                <c:pt idx="0">
                  <c:v>66.400000000000006</c:v>
                </c:pt>
                <c:pt idx="1">
                  <c:v>61.2</c:v>
                </c:pt>
                <c:pt idx="2">
                  <c:v>55.5</c:v>
                </c:pt>
              </c:numCache>
            </c:numRef>
          </c:val>
          <c:extLst>
            <c:ext xmlns:c16="http://schemas.microsoft.com/office/drawing/2014/chart" uri="{C3380CC4-5D6E-409C-BE32-E72D297353CC}">
              <c16:uniqueId val="{00000004-A1D0-45E5-82BB-60B89CC20100}"/>
            </c:ext>
          </c:extLst>
        </c:ser>
        <c:ser>
          <c:idx val="3"/>
          <c:order val="3"/>
          <c:tx>
            <c:strRef>
              <c:f>Sheet1!$E$1</c:f>
              <c:strCache>
                <c:ptCount val="1"/>
                <c:pt idx="0">
                  <c:v>Small Metro</c:v>
                </c:pt>
              </c:strCache>
            </c:strRef>
          </c:tx>
          <c:spPr>
            <a:solidFill>
              <a:sysClr val="windowText" lastClr="000000"/>
            </a:solidFill>
          </c:spPr>
          <c:invertIfNegative val="0"/>
          <c:dPt>
            <c:idx val="0"/>
            <c:invertIfNegative val="0"/>
            <c:bubble3D val="0"/>
            <c:extLst>
              <c:ext xmlns:c16="http://schemas.microsoft.com/office/drawing/2014/chart" uri="{C3380CC4-5D6E-409C-BE32-E72D297353CC}">
                <c16:uniqueId val="{00000005-A1D0-45E5-82BB-60B89CC20100}"/>
              </c:ext>
            </c:extLst>
          </c:dPt>
          <c:cat>
            <c:strRef>
              <c:f>Sheet1!$A$2:$A$4</c:f>
              <c:strCache>
                <c:ptCount val="3"/>
                <c:pt idx="0">
                  <c:v>Direct Care Workers</c:v>
                </c:pt>
                <c:pt idx="1">
                  <c:v>Non-Direct Care Workers</c:v>
                </c:pt>
                <c:pt idx="2">
                  <c:v>All Adults</c:v>
                </c:pt>
              </c:strCache>
            </c:strRef>
          </c:cat>
          <c:val>
            <c:numRef>
              <c:f>Sheet1!$E$2:$E$4</c:f>
              <c:numCache>
                <c:formatCode>General</c:formatCode>
                <c:ptCount val="3"/>
                <c:pt idx="0">
                  <c:v>52.2</c:v>
                </c:pt>
                <c:pt idx="1">
                  <c:v>58.3</c:v>
                </c:pt>
                <c:pt idx="2">
                  <c:v>51.9</c:v>
                </c:pt>
              </c:numCache>
            </c:numRef>
          </c:val>
          <c:extLst>
            <c:ext xmlns:c16="http://schemas.microsoft.com/office/drawing/2014/chart" uri="{C3380CC4-5D6E-409C-BE32-E72D297353CC}">
              <c16:uniqueId val="{00000006-A1D0-45E5-82BB-60B89CC20100}"/>
            </c:ext>
          </c:extLst>
        </c:ser>
        <c:ser>
          <c:idx val="4"/>
          <c:order val="4"/>
          <c:tx>
            <c:strRef>
              <c:f>Sheet1!$F$1</c:f>
              <c:strCache>
                <c:ptCount val="1"/>
                <c:pt idx="0">
                  <c:v>Micropolitan (Nonmetro)</c:v>
                </c:pt>
              </c:strCache>
            </c:strRef>
          </c:tx>
          <c:spPr>
            <a:solidFill>
              <a:sysClr val="window" lastClr="FFFFFF"/>
            </a:solidFill>
            <a:ln>
              <a:solidFill>
                <a:sysClr val="windowText" lastClr="000000"/>
              </a:solidFill>
            </a:ln>
          </c:spPr>
          <c:invertIfNegative val="0"/>
          <c:cat>
            <c:strRef>
              <c:f>Sheet1!$A$2:$A$4</c:f>
              <c:strCache>
                <c:ptCount val="3"/>
                <c:pt idx="0">
                  <c:v>Direct Care Workers</c:v>
                </c:pt>
                <c:pt idx="1">
                  <c:v>Non-Direct Care Workers</c:v>
                </c:pt>
                <c:pt idx="2">
                  <c:v>All Adults</c:v>
                </c:pt>
              </c:strCache>
            </c:strRef>
          </c:cat>
          <c:val>
            <c:numRef>
              <c:f>Sheet1!$F$2:$F$4</c:f>
              <c:numCache>
                <c:formatCode>General</c:formatCode>
                <c:ptCount val="3"/>
                <c:pt idx="0">
                  <c:v>60.6</c:v>
                </c:pt>
                <c:pt idx="2">
                  <c:v>46.9</c:v>
                </c:pt>
              </c:numCache>
            </c:numRef>
          </c:val>
          <c:extLst>
            <c:ext xmlns:c16="http://schemas.microsoft.com/office/drawing/2014/chart" uri="{C3380CC4-5D6E-409C-BE32-E72D297353CC}">
              <c16:uniqueId val="{00000007-A1D0-45E5-82BB-60B89CC20100}"/>
            </c:ext>
          </c:extLst>
        </c:ser>
        <c:ser>
          <c:idx val="5"/>
          <c:order val="5"/>
          <c:tx>
            <c:strRef>
              <c:f>Sheet1!$G$1</c:f>
              <c:strCache>
                <c:ptCount val="1"/>
                <c:pt idx="0">
                  <c:v>Noncore (Nonmetro)</c:v>
                </c:pt>
              </c:strCache>
            </c:strRef>
          </c:tx>
          <c:spPr>
            <a:pattFill prst="ltDnDiag">
              <a:fgClr>
                <a:srgbClr val="005EB8"/>
              </a:fgClr>
              <a:bgClr>
                <a:sysClr val="window" lastClr="FFFFFF"/>
              </a:bgClr>
            </a:pattFill>
          </c:spPr>
          <c:invertIfNegative val="0"/>
          <c:cat>
            <c:strRef>
              <c:f>Sheet1!$A$2:$A$4</c:f>
              <c:strCache>
                <c:ptCount val="3"/>
                <c:pt idx="0">
                  <c:v>Direct Care Workers</c:v>
                </c:pt>
                <c:pt idx="1">
                  <c:v>Non-Direct Care Workers</c:v>
                </c:pt>
                <c:pt idx="2">
                  <c:v>All Adults</c:v>
                </c:pt>
              </c:strCache>
            </c:strRef>
          </c:cat>
          <c:val>
            <c:numRef>
              <c:f>Sheet1!$G$2:$G$4</c:f>
              <c:numCache>
                <c:formatCode>General</c:formatCode>
                <c:ptCount val="3"/>
                <c:pt idx="0">
                  <c:v>52.2</c:v>
                </c:pt>
                <c:pt idx="2">
                  <c:v>45.1</c:v>
                </c:pt>
              </c:numCache>
            </c:numRef>
          </c:val>
          <c:extLst>
            <c:ext xmlns:c16="http://schemas.microsoft.com/office/drawing/2014/chart" uri="{C3380CC4-5D6E-409C-BE32-E72D297353CC}">
              <c16:uniqueId val="{00000008-A1D0-45E5-82BB-60B89CC20100}"/>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0"/>
          <a:lstStyle/>
          <a:p>
            <a:pPr>
              <a:defRPr/>
            </a:pPr>
            <a:endParaRPr lang="en-US"/>
          </a:p>
        </c:txPr>
        <c:crossAx val="155089920"/>
        <c:crosses val="autoZero"/>
        <c:auto val="1"/>
        <c:lblAlgn val="ctr"/>
        <c:lblOffset val="100"/>
        <c:noMultiLvlLbl val="0"/>
      </c:catAx>
      <c:valAx>
        <c:axId val="155089920"/>
        <c:scaling>
          <c:orientation val="minMax"/>
          <c:max val="100"/>
          <c:min val="0"/>
        </c:scaling>
        <c:delete val="0"/>
        <c:axPos val="l"/>
        <c:majorGridlines/>
        <c:title>
          <c:tx>
            <c:rich>
              <a:bodyPr rot="-5400000" vert="horz"/>
              <a:lstStyle/>
              <a:p>
                <a:pPr>
                  <a:defRPr/>
                </a:pPr>
                <a:r>
                  <a:rPr lang="en-US"/>
                  <a:t>Percent</a:t>
                </a:r>
              </a:p>
            </c:rich>
          </c:tx>
          <c:layout>
            <c:manualLayout>
              <c:xMode val="edge"/>
              <c:yMode val="edge"/>
              <c:x val="4.6296296296296294E-3"/>
              <c:y val="0.4302948686646727"/>
            </c:manualLayout>
          </c:layout>
          <c:overlay val="0"/>
        </c:title>
        <c:numFmt formatCode="0" sourceLinked="0"/>
        <c:majorTickMark val="out"/>
        <c:minorTickMark val="none"/>
        <c:tickLblPos val="nextTo"/>
        <c:crossAx val="155088384"/>
        <c:crosses val="autoZero"/>
        <c:crossBetween val="between"/>
        <c:majorUnit val="10"/>
      </c:valAx>
    </c:plotArea>
    <c:legend>
      <c:legendPos val="t"/>
      <c:layout>
        <c:manualLayout>
          <c:xMode val="edge"/>
          <c:yMode val="edge"/>
          <c:x val="0"/>
          <c:y val="8.6805555555555559E-3"/>
          <c:w val="0.99551803620701262"/>
          <c:h val="0.11990649606299213"/>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047997472538156"/>
          <c:y val="0.12537011975065618"/>
          <c:w val="0.88289600952658698"/>
          <c:h val="0.77356531605424317"/>
        </c:manualLayout>
      </c:layout>
      <c:barChart>
        <c:barDir val="col"/>
        <c:grouping val="clustered"/>
        <c:varyColors val="0"/>
        <c:ser>
          <c:idx val="0"/>
          <c:order val="0"/>
          <c:tx>
            <c:strRef>
              <c:f>Sheet1!$A$2</c:f>
              <c:strCache>
                <c:ptCount val="1"/>
                <c:pt idx="0">
                  <c:v>Any Private</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2C8F-4691-B3D8-FB5748AC2498}"/>
              </c:ext>
            </c:extLst>
          </c:dPt>
          <c:dPt>
            <c:idx val="1"/>
            <c:invertIfNegative val="0"/>
            <c:bubble3D val="0"/>
            <c:extLst>
              <c:ext xmlns:c16="http://schemas.microsoft.com/office/drawing/2014/chart" uri="{C3380CC4-5D6E-409C-BE32-E72D297353CC}">
                <c16:uniqueId val="{00000001-2C8F-4691-B3D8-FB5748AC2498}"/>
              </c:ext>
            </c:extLst>
          </c:dPt>
          <c:cat>
            <c:strRef>
              <c:f>Sheet1!$B$1:$D$1</c:f>
              <c:strCache>
                <c:ptCount val="3"/>
                <c:pt idx="0">
                  <c:v>Direct Care Workers</c:v>
                </c:pt>
                <c:pt idx="1">
                  <c:v>Non-Direct Care Workers</c:v>
                </c:pt>
                <c:pt idx="2">
                  <c:v>All Adults &lt;65</c:v>
                </c:pt>
              </c:strCache>
            </c:strRef>
          </c:cat>
          <c:val>
            <c:numRef>
              <c:f>Sheet1!$B$2:$D$2</c:f>
              <c:numCache>
                <c:formatCode>General</c:formatCode>
                <c:ptCount val="3"/>
                <c:pt idx="0" formatCode="0.0">
                  <c:v>66.8</c:v>
                </c:pt>
                <c:pt idx="1">
                  <c:v>69.2</c:v>
                </c:pt>
                <c:pt idx="2">
                  <c:v>59</c:v>
                </c:pt>
              </c:numCache>
            </c:numRef>
          </c:val>
          <c:extLst>
            <c:ext xmlns:c16="http://schemas.microsoft.com/office/drawing/2014/chart" uri="{C3380CC4-5D6E-409C-BE32-E72D297353CC}">
              <c16:uniqueId val="{00000002-2C8F-4691-B3D8-FB5748AC2498}"/>
            </c:ext>
          </c:extLst>
        </c:ser>
        <c:ser>
          <c:idx val="1"/>
          <c:order val="1"/>
          <c:tx>
            <c:strRef>
              <c:f>Sheet1!$A$3</c:f>
              <c:strCache>
                <c:ptCount val="1"/>
                <c:pt idx="0">
                  <c:v>Public Only</c:v>
                </c:pt>
              </c:strCache>
            </c:strRef>
          </c:tx>
          <c:spPr>
            <a:solidFill>
              <a:srgbClr val="FFC72C"/>
            </a:solidFill>
          </c:spPr>
          <c:invertIfNegative val="0"/>
          <c:cat>
            <c:strRef>
              <c:f>Sheet1!$B$1:$D$1</c:f>
              <c:strCache>
                <c:ptCount val="3"/>
                <c:pt idx="0">
                  <c:v>Direct Care Workers</c:v>
                </c:pt>
                <c:pt idx="1">
                  <c:v>Non-Direct Care Workers</c:v>
                </c:pt>
                <c:pt idx="2">
                  <c:v>All Adults &lt;65</c:v>
                </c:pt>
              </c:strCache>
            </c:strRef>
          </c:cat>
          <c:val>
            <c:numRef>
              <c:f>Sheet1!$B$3:$D$3</c:f>
              <c:numCache>
                <c:formatCode>General</c:formatCode>
                <c:ptCount val="3"/>
                <c:pt idx="0" formatCode="0.0">
                  <c:v>44.7</c:v>
                </c:pt>
                <c:pt idx="2">
                  <c:v>42.6</c:v>
                </c:pt>
              </c:numCache>
            </c:numRef>
          </c:val>
          <c:extLst>
            <c:ext xmlns:c16="http://schemas.microsoft.com/office/drawing/2014/chart" uri="{C3380CC4-5D6E-409C-BE32-E72D297353CC}">
              <c16:uniqueId val="{00000003-2C8F-4691-B3D8-FB5748AC2498}"/>
            </c:ext>
          </c:extLst>
        </c:ser>
        <c:ser>
          <c:idx val="2"/>
          <c:order val="2"/>
          <c:tx>
            <c:strRef>
              <c:f>Sheet1!$A$4</c:f>
              <c:strCache>
                <c:ptCount val="1"/>
                <c:pt idx="0">
                  <c:v>Uninsured</c:v>
                </c:pt>
              </c:strCache>
            </c:strRef>
          </c:tx>
          <c:spPr>
            <a:solidFill>
              <a:srgbClr val="671E75"/>
            </a:solidFill>
            <a:ln>
              <a:solidFill>
                <a:sysClr val="windowText" lastClr="000000"/>
              </a:solidFill>
            </a:ln>
          </c:spPr>
          <c:invertIfNegative val="0"/>
          <c:cat>
            <c:strRef>
              <c:f>Sheet1!$B$1:$D$1</c:f>
              <c:strCache>
                <c:ptCount val="3"/>
                <c:pt idx="0">
                  <c:v>Direct Care Workers</c:v>
                </c:pt>
                <c:pt idx="1">
                  <c:v>Non-Direct Care Workers</c:v>
                </c:pt>
                <c:pt idx="2">
                  <c:v>All Adults &lt;65</c:v>
                </c:pt>
              </c:strCache>
            </c:strRef>
          </c:cat>
          <c:val>
            <c:numRef>
              <c:f>Sheet1!$B$4:$D$4</c:f>
              <c:numCache>
                <c:formatCode>General</c:formatCode>
                <c:ptCount val="3"/>
                <c:pt idx="0" formatCode="0.0">
                  <c:v>44.3</c:v>
                </c:pt>
                <c:pt idx="2">
                  <c:v>37.4</c:v>
                </c:pt>
              </c:numCache>
            </c:numRef>
          </c:val>
          <c:extLst>
            <c:ext xmlns:c16="http://schemas.microsoft.com/office/drawing/2014/chart" uri="{C3380CC4-5D6E-409C-BE32-E72D297353CC}">
              <c16:uniqueId val="{00000004-2C8F-4691-B3D8-FB5748AC2498}"/>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0"/>
          <a:lstStyle/>
          <a:p>
            <a:pPr>
              <a:defRPr/>
            </a:pPr>
            <a:endParaRPr lang="en-US"/>
          </a:p>
        </c:txPr>
        <c:crossAx val="155089920"/>
        <c:crosses val="autoZero"/>
        <c:auto val="1"/>
        <c:lblAlgn val="ctr"/>
        <c:lblOffset val="100"/>
        <c:noMultiLvlLbl val="0"/>
      </c:catAx>
      <c:valAx>
        <c:axId val="155089920"/>
        <c:scaling>
          <c:orientation val="minMax"/>
          <c:max val="100"/>
          <c:min val="0"/>
        </c:scaling>
        <c:delete val="0"/>
        <c:axPos val="l"/>
        <c:majorGridlines/>
        <c:title>
          <c:tx>
            <c:rich>
              <a:bodyPr rot="-5400000" vert="horz"/>
              <a:lstStyle/>
              <a:p>
                <a:pPr>
                  <a:defRPr/>
                </a:pPr>
                <a:r>
                  <a:rPr lang="en-US"/>
                  <a:t>Percent</a:t>
                </a:r>
              </a:p>
            </c:rich>
          </c:tx>
          <c:layout>
            <c:manualLayout>
              <c:xMode val="edge"/>
              <c:yMode val="edge"/>
              <c:x val="4.6296296296296294E-3"/>
              <c:y val="0.40143564085739292"/>
            </c:manualLayout>
          </c:layout>
          <c:overlay val="0"/>
        </c:title>
        <c:numFmt formatCode="0" sourceLinked="0"/>
        <c:majorTickMark val="out"/>
        <c:minorTickMark val="none"/>
        <c:tickLblPos val="nextTo"/>
        <c:crossAx val="155088384"/>
        <c:crosses val="autoZero"/>
        <c:crossBetween val="between"/>
        <c:majorUnit val="10"/>
      </c:valAx>
    </c:plotArea>
    <c:legend>
      <c:legendPos val="t"/>
      <c:layout>
        <c:manualLayout>
          <c:xMode val="edge"/>
          <c:yMode val="edge"/>
          <c:x val="0"/>
          <c:y val="8.6805555555555559E-3"/>
          <c:w val="0.99551803620701262"/>
          <c:h val="8.9524551618547693E-2"/>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659108583649266E-2"/>
          <c:y val="0.15141178641732284"/>
          <c:w val="0.89678489841547582"/>
          <c:h val="0.74752364938757654"/>
        </c:manualLayout>
      </c:layout>
      <c:barChart>
        <c:barDir val="col"/>
        <c:grouping val="clustered"/>
        <c:varyColors val="0"/>
        <c:ser>
          <c:idx val="0"/>
          <c:order val="0"/>
          <c:tx>
            <c:strRef>
              <c:f>Sheet1!$B$1</c:f>
              <c:strCache>
                <c:ptCount val="1"/>
                <c:pt idx="0">
                  <c:v>&lt;100% of PG</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539F-4E8B-BD20-9A3BBE17B6A2}"/>
              </c:ext>
            </c:extLst>
          </c:dPt>
          <c:dPt>
            <c:idx val="1"/>
            <c:invertIfNegative val="0"/>
            <c:bubble3D val="0"/>
            <c:extLst>
              <c:ext xmlns:c16="http://schemas.microsoft.com/office/drawing/2014/chart" uri="{C3380CC4-5D6E-409C-BE32-E72D297353CC}">
                <c16:uniqueId val="{00000001-539F-4E8B-BD20-9A3BBE17B6A2}"/>
              </c:ext>
            </c:extLst>
          </c:dPt>
          <c:cat>
            <c:strRef>
              <c:f>Sheet1!$A$2:$A$4</c:f>
              <c:strCache>
                <c:ptCount val="3"/>
                <c:pt idx="0">
                  <c:v>Direct Care Workers</c:v>
                </c:pt>
                <c:pt idx="1">
                  <c:v>Non-Direct Care Workers</c:v>
                </c:pt>
                <c:pt idx="2">
                  <c:v>All Adults</c:v>
                </c:pt>
              </c:strCache>
            </c:strRef>
          </c:cat>
          <c:val>
            <c:numRef>
              <c:f>Sheet1!$B$2:$B$4</c:f>
              <c:numCache>
                <c:formatCode>General</c:formatCode>
                <c:ptCount val="3"/>
                <c:pt idx="0">
                  <c:v>57.1</c:v>
                </c:pt>
                <c:pt idx="2">
                  <c:v>43.1</c:v>
                </c:pt>
              </c:numCache>
            </c:numRef>
          </c:val>
          <c:extLst>
            <c:ext xmlns:c16="http://schemas.microsoft.com/office/drawing/2014/chart" uri="{C3380CC4-5D6E-409C-BE32-E72D297353CC}">
              <c16:uniqueId val="{00000002-539F-4E8B-BD20-9A3BBE17B6A2}"/>
            </c:ext>
          </c:extLst>
        </c:ser>
        <c:ser>
          <c:idx val="1"/>
          <c:order val="1"/>
          <c:tx>
            <c:strRef>
              <c:f>Sheet1!$C$1</c:f>
              <c:strCache>
                <c:ptCount val="1"/>
                <c:pt idx="0">
                  <c:v>100%-199% of PG</c:v>
                </c:pt>
              </c:strCache>
            </c:strRef>
          </c:tx>
          <c:spPr>
            <a:solidFill>
              <a:srgbClr val="FFC72C"/>
            </a:solidFill>
          </c:spPr>
          <c:invertIfNegative val="0"/>
          <c:cat>
            <c:strRef>
              <c:f>Sheet1!$A$2:$A$4</c:f>
              <c:strCache>
                <c:ptCount val="3"/>
                <c:pt idx="0">
                  <c:v>Direct Care Workers</c:v>
                </c:pt>
                <c:pt idx="1">
                  <c:v>Non-Direct Care Workers</c:v>
                </c:pt>
                <c:pt idx="2">
                  <c:v>All Adults</c:v>
                </c:pt>
              </c:strCache>
            </c:strRef>
          </c:cat>
          <c:val>
            <c:numRef>
              <c:f>Sheet1!$C$2:$C$4</c:f>
              <c:numCache>
                <c:formatCode>General</c:formatCode>
                <c:ptCount val="3"/>
                <c:pt idx="0">
                  <c:v>45.1</c:v>
                </c:pt>
                <c:pt idx="1">
                  <c:v>51.6</c:v>
                </c:pt>
                <c:pt idx="2">
                  <c:v>47.3</c:v>
                </c:pt>
              </c:numCache>
            </c:numRef>
          </c:val>
          <c:extLst>
            <c:ext xmlns:c16="http://schemas.microsoft.com/office/drawing/2014/chart" uri="{C3380CC4-5D6E-409C-BE32-E72D297353CC}">
              <c16:uniqueId val="{00000003-539F-4E8B-BD20-9A3BBE17B6A2}"/>
            </c:ext>
          </c:extLst>
        </c:ser>
        <c:ser>
          <c:idx val="2"/>
          <c:order val="2"/>
          <c:tx>
            <c:strRef>
              <c:f>Sheet1!$D$1</c:f>
              <c:strCache>
                <c:ptCount val="1"/>
                <c:pt idx="0">
                  <c:v>200%-399% of PG</c:v>
                </c:pt>
              </c:strCache>
            </c:strRef>
          </c:tx>
          <c:spPr>
            <a:solidFill>
              <a:srgbClr val="671E75"/>
            </a:solidFill>
            <a:ln>
              <a:solidFill>
                <a:sysClr val="windowText" lastClr="000000"/>
              </a:solidFill>
            </a:ln>
          </c:spPr>
          <c:invertIfNegative val="0"/>
          <c:cat>
            <c:strRef>
              <c:f>Sheet1!$A$2:$A$4</c:f>
              <c:strCache>
                <c:ptCount val="3"/>
                <c:pt idx="0">
                  <c:v>Direct Care Workers</c:v>
                </c:pt>
                <c:pt idx="1">
                  <c:v>Non-Direct Care Workers</c:v>
                </c:pt>
                <c:pt idx="2">
                  <c:v>All Adults</c:v>
                </c:pt>
              </c:strCache>
            </c:strRef>
          </c:cat>
          <c:val>
            <c:numRef>
              <c:f>Sheet1!$D$2:$D$4</c:f>
              <c:numCache>
                <c:formatCode>General</c:formatCode>
                <c:ptCount val="3"/>
                <c:pt idx="0">
                  <c:v>62.5</c:v>
                </c:pt>
                <c:pt idx="1">
                  <c:v>68.099999999999994</c:v>
                </c:pt>
                <c:pt idx="2">
                  <c:v>55.9</c:v>
                </c:pt>
              </c:numCache>
            </c:numRef>
          </c:val>
          <c:extLst>
            <c:ext xmlns:c16="http://schemas.microsoft.com/office/drawing/2014/chart" uri="{C3380CC4-5D6E-409C-BE32-E72D297353CC}">
              <c16:uniqueId val="{00000004-539F-4E8B-BD20-9A3BBE17B6A2}"/>
            </c:ext>
          </c:extLst>
        </c:ser>
        <c:ser>
          <c:idx val="3"/>
          <c:order val="3"/>
          <c:tx>
            <c:strRef>
              <c:f>Sheet1!$E$1</c:f>
              <c:strCache>
                <c:ptCount val="1"/>
                <c:pt idx="0">
                  <c:v>400%+ of PG</c:v>
                </c:pt>
              </c:strCache>
            </c:strRef>
          </c:tx>
          <c:spPr>
            <a:solidFill>
              <a:sysClr val="windowText" lastClr="000000"/>
            </a:solidFill>
          </c:spPr>
          <c:invertIfNegative val="0"/>
          <c:dPt>
            <c:idx val="0"/>
            <c:invertIfNegative val="0"/>
            <c:bubble3D val="0"/>
            <c:extLst>
              <c:ext xmlns:c16="http://schemas.microsoft.com/office/drawing/2014/chart" uri="{C3380CC4-5D6E-409C-BE32-E72D297353CC}">
                <c16:uniqueId val="{00000005-539F-4E8B-BD20-9A3BBE17B6A2}"/>
              </c:ext>
            </c:extLst>
          </c:dPt>
          <c:cat>
            <c:strRef>
              <c:f>Sheet1!$A$2:$A$4</c:f>
              <c:strCache>
                <c:ptCount val="3"/>
                <c:pt idx="0">
                  <c:v>Direct Care Workers</c:v>
                </c:pt>
                <c:pt idx="1">
                  <c:v>Non-Direct Care Workers</c:v>
                </c:pt>
                <c:pt idx="2">
                  <c:v>All Adults</c:v>
                </c:pt>
              </c:strCache>
            </c:strRef>
          </c:cat>
          <c:val>
            <c:numRef>
              <c:f>Sheet1!$E$2:$E$4</c:f>
              <c:numCache>
                <c:formatCode>General</c:formatCode>
                <c:ptCount val="3"/>
                <c:pt idx="0">
                  <c:v>68</c:v>
                </c:pt>
                <c:pt idx="1">
                  <c:v>69.599999999999994</c:v>
                </c:pt>
                <c:pt idx="2">
                  <c:v>63.8</c:v>
                </c:pt>
              </c:numCache>
            </c:numRef>
          </c:val>
          <c:extLst>
            <c:ext xmlns:c16="http://schemas.microsoft.com/office/drawing/2014/chart" uri="{C3380CC4-5D6E-409C-BE32-E72D297353CC}">
              <c16:uniqueId val="{00000006-539F-4E8B-BD20-9A3BBE17B6A2}"/>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0"/>
          <a:lstStyle/>
          <a:p>
            <a:pPr>
              <a:defRPr/>
            </a:pPr>
            <a:endParaRPr lang="en-US"/>
          </a:p>
        </c:txPr>
        <c:crossAx val="155089920"/>
        <c:crosses val="autoZero"/>
        <c:auto val="1"/>
        <c:lblAlgn val="ctr"/>
        <c:lblOffset val="100"/>
        <c:noMultiLvlLbl val="0"/>
      </c:catAx>
      <c:valAx>
        <c:axId val="155089920"/>
        <c:scaling>
          <c:orientation val="minMax"/>
          <c:max val="100"/>
          <c:min val="0"/>
        </c:scaling>
        <c:delete val="0"/>
        <c:axPos val="l"/>
        <c:majorGridlines/>
        <c:title>
          <c:tx>
            <c:rich>
              <a:bodyPr rot="-5400000" vert="horz"/>
              <a:lstStyle/>
              <a:p>
                <a:pPr>
                  <a:defRPr/>
                </a:pPr>
                <a:r>
                  <a:rPr lang="en-US"/>
                  <a:t>Percemt</a:t>
                </a:r>
              </a:p>
            </c:rich>
          </c:tx>
          <c:layout>
            <c:manualLayout>
              <c:xMode val="edge"/>
              <c:yMode val="edge"/>
              <c:x val="0"/>
              <c:y val="0.41219670457859436"/>
            </c:manualLayout>
          </c:layout>
          <c:overlay val="0"/>
        </c:title>
        <c:numFmt formatCode="0" sourceLinked="0"/>
        <c:majorTickMark val="out"/>
        <c:minorTickMark val="none"/>
        <c:tickLblPos val="nextTo"/>
        <c:crossAx val="155088384"/>
        <c:crosses val="autoZero"/>
        <c:crossBetween val="between"/>
        <c:majorUnit val="10"/>
      </c:valAx>
    </c:plotArea>
    <c:legend>
      <c:legendPos val="t"/>
      <c:layout>
        <c:manualLayout>
          <c:xMode val="edge"/>
          <c:yMode val="edge"/>
          <c:x val="0"/>
          <c:y val="8.6805555555555559E-3"/>
          <c:w val="0.99551803620701262"/>
          <c:h val="9.6097050368703918E-2"/>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659108583649266E-2"/>
          <c:y val="0.15141178641732284"/>
          <c:w val="0.89678489841547582"/>
          <c:h val="0.74752364938757654"/>
        </c:manualLayout>
      </c:layout>
      <c:barChart>
        <c:barDir val="col"/>
        <c:grouping val="clustered"/>
        <c:varyColors val="0"/>
        <c:ser>
          <c:idx val="0"/>
          <c:order val="0"/>
          <c:tx>
            <c:strRef>
              <c:f>Sheet1!$B$1</c:f>
              <c:strCache>
                <c:ptCount val="1"/>
                <c:pt idx="0">
                  <c:v>High SVI</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91EA-43FE-8A6E-CB3580E73527}"/>
              </c:ext>
            </c:extLst>
          </c:dPt>
          <c:dPt>
            <c:idx val="1"/>
            <c:invertIfNegative val="0"/>
            <c:bubble3D val="0"/>
            <c:extLst>
              <c:ext xmlns:c16="http://schemas.microsoft.com/office/drawing/2014/chart" uri="{C3380CC4-5D6E-409C-BE32-E72D297353CC}">
                <c16:uniqueId val="{00000001-91EA-43FE-8A6E-CB3580E73527}"/>
              </c:ext>
            </c:extLst>
          </c:dPt>
          <c:cat>
            <c:strRef>
              <c:f>Sheet1!$A$2:$A$4</c:f>
              <c:strCache>
                <c:ptCount val="3"/>
                <c:pt idx="0">
                  <c:v>Direct Care Workers</c:v>
                </c:pt>
                <c:pt idx="1">
                  <c:v>Non-Direct Care Workers</c:v>
                </c:pt>
                <c:pt idx="2">
                  <c:v>All Adults</c:v>
                </c:pt>
              </c:strCache>
            </c:strRef>
          </c:cat>
          <c:val>
            <c:numRef>
              <c:f>Sheet1!$B$2:$B$4</c:f>
              <c:numCache>
                <c:formatCode>General</c:formatCode>
                <c:ptCount val="3"/>
                <c:pt idx="0">
                  <c:v>59.9</c:v>
                </c:pt>
                <c:pt idx="1">
                  <c:v>65.3</c:v>
                </c:pt>
                <c:pt idx="2">
                  <c:v>53</c:v>
                </c:pt>
              </c:numCache>
            </c:numRef>
          </c:val>
          <c:extLst>
            <c:ext xmlns:c16="http://schemas.microsoft.com/office/drawing/2014/chart" uri="{C3380CC4-5D6E-409C-BE32-E72D297353CC}">
              <c16:uniqueId val="{00000002-91EA-43FE-8A6E-CB3580E73527}"/>
            </c:ext>
          </c:extLst>
        </c:ser>
        <c:ser>
          <c:idx val="1"/>
          <c:order val="1"/>
          <c:tx>
            <c:strRef>
              <c:f>Sheet1!$C$1</c:f>
              <c:strCache>
                <c:ptCount val="1"/>
                <c:pt idx="0">
                  <c:v>Medium SVI</c:v>
                </c:pt>
              </c:strCache>
            </c:strRef>
          </c:tx>
          <c:spPr>
            <a:solidFill>
              <a:srgbClr val="FFC72C"/>
            </a:solidFill>
          </c:spPr>
          <c:invertIfNegative val="0"/>
          <c:cat>
            <c:strRef>
              <c:f>Sheet1!$A$2:$A$4</c:f>
              <c:strCache>
                <c:ptCount val="3"/>
                <c:pt idx="0">
                  <c:v>Direct Care Workers</c:v>
                </c:pt>
                <c:pt idx="1">
                  <c:v>Non-Direct Care Workers</c:v>
                </c:pt>
                <c:pt idx="2">
                  <c:v>All Adults</c:v>
                </c:pt>
              </c:strCache>
            </c:strRef>
          </c:cat>
          <c:val>
            <c:numRef>
              <c:f>Sheet1!$C$2:$C$4</c:f>
              <c:numCache>
                <c:formatCode>General</c:formatCode>
                <c:ptCount val="3"/>
                <c:pt idx="0">
                  <c:v>60.1</c:v>
                </c:pt>
                <c:pt idx="1">
                  <c:v>64.900000000000006</c:v>
                </c:pt>
                <c:pt idx="2">
                  <c:v>56</c:v>
                </c:pt>
              </c:numCache>
            </c:numRef>
          </c:val>
          <c:extLst>
            <c:ext xmlns:c16="http://schemas.microsoft.com/office/drawing/2014/chart" uri="{C3380CC4-5D6E-409C-BE32-E72D297353CC}">
              <c16:uniqueId val="{00000003-91EA-43FE-8A6E-CB3580E73527}"/>
            </c:ext>
          </c:extLst>
        </c:ser>
        <c:ser>
          <c:idx val="2"/>
          <c:order val="2"/>
          <c:tx>
            <c:strRef>
              <c:f>Sheet1!$D$1</c:f>
              <c:strCache>
                <c:ptCount val="1"/>
                <c:pt idx="0">
                  <c:v>Low SVI</c:v>
                </c:pt>
              </c:strCache>
            </c:strRef>
          </c:tx>
          <c:spPr>
            <a:solidFill>
              <a:srgbClr val="671E75"/>
            </a:solidFill>
            <a:ln>
              <a:solidFill>
                <a:sysClr val="windowText" lastClr="000000"/>
              </a:solidFill>
            </a:ln>
          </c:spPr>
          <c:invertIfNegative val="0"/>
          <c:cat>
            <c:strRef>
              <c:f>Sheet1!$A$2:$A$4</c:f>
              <c:strCache>
                <c:ptCount val="3"/>
                <c:pt idx="0">
                  <c:v>Direct Care Workers</c:v>
                </c:pt>
                <c:pt idx="1">
                  <c:v>Non-Direct Care Workers</c:v>
                </c:pt>
                <c:pt idx="2">
                  <c:v>All Adults</c:v>
                </c:pt>
              </c:strCache>
            </c:strRef>
          </c:cat>
          <c:val>
            <c:numRef>
              <c:f>Sheet1!$D$2:$D$4</c:f>
              <c:numCache>
                <c:formatCode>General</c:formatCode>
                <c:ptCount val="3"/>
                <c:pt idx="0">
                  <c:v>64.2</c:v>
                </c:pt>
                <c:pt idx="1">
                  <c:v>66.8</c:v>
                </c:pt>
                <c:pt idx="2">
                  <c:v>57.6</c:v>
                </c:pt>
              </c:numCache>
            </c:numRef>
          </c:val>
          <c:extLst>
            <c:ext xmlns:c16="http://schemas.microsoft.com/office/drawing/2014/chart" uri="{C3380CC4-5D6E-409C-BE32-E72D297353CC}">
              <c16:uniqueId val="{00000004-91EA-43FE-8A6E-CB3580E73527}"/>
            </c:ext>
          </c:extLst>
        </c:ser>
        <c:ser>
          <c:idx val="3"/>
          <c:order val="3"/>
          <c:tx>
            <c:strRef>
              <c:f>Sheet1!$E$1</c:f>
              <c:strCache>
                <c:ptCount val="1"/>
                <c:pt idx="0">
                  <c:v>Little to No SVI</c:v>
                </c:pt>
              </c:strCache>
            </c:strRef>
          </c:tx>
          <c:spPr>
            <a:solidFill>
              <a:sysClr val="windowText" lastClr="000000"/>
            </a:solidFill>
          </c:spPr>
          <c:invertIfNegative val="0"/>
          <c:dPt>
            <c:idx val="0"/>
            <c:invertIfNegative val="0"/>
            <c:bubble3D val="0"/>
            <c:extLst>
              <c:ext xmlns:c16="http://schemas.microsoft.com/office/drawing/2014/chart" uri="{C3380CC4-5D6E-409C-BE32-E72D297353CC}">
                <c16:uniqueId val="{00000005-91EA-43FE-8A6E-CB3580E73527}"/>
              </c:ext>
            </c:extLst>
          </c:dPt>
          <c:cat>
            <c:strRef>
              <c:f>Sheet1!$A$2:$A$4</c:f>
              <c:strCache>
                <c:ptCount val="3"/>
                <c:pt idx="0">
                  <c:v>Direct Care Workers</c:v>
                </c:pt>
                <c:pt idx="1">
                  <c:v>Non-Direct Care Workers</c:v>
                </c:pt>
                <c:pt idx="2">
                  <c:v>All Adults</c:v>
                </c:pt>
              </c:strCache>
            </c:strRef>
          </c:cat>
          <c:val>
            <c:numRef>
              <c:f>Sheet1!$E$2:$E$4</c:f>
              <c:numCache>
                <c:formatCode>General</c:formatCode>
                <c:ptCount val="3"/>
                <c:pt idx="0">
                  <c:v>67.599999999999994</c:v>
                </c:pt>
                <c:pt idx="1">
                  <c:v>64.2</c:v>
                </c:pt>
                <c:pt idx="2">
                  <c:v>60.3</c:v>
                </c:pt>
              </c:numCache>
            </c:numRef>
          </c:val>
          <c:extLst>
            <c:ext xmlns:c16="http://schemas.microsoft.com/office/drawing/2014/chart" uri="{C3380CC4-5D6E-409C-BE32-E72D297353CC}">
              <c16:uniqueId val="{00000006-91EA-43FE-8A6E-CB3580E73527}"/>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0"/>
          <a:lstStyle/>
          <a:p>
            <a:pPr>
              <a:defRPr/>
            </a:pPr>
            <a:endParaRPr lang="en-US"/>
          </a:p>
        </c:txPr>
        <c:crossAx val="155089920"/>
        <c:crosses val="autoZero"/>
        <c:auto val="1"/>
        <c:lblAlgn val="ctr"/>
        <c:lblOffset val="100"/>
        <c:noMultiLvlLbl val="0"/>
      </c:catAx>
      <c:valAx>
        <c:axId val="155089920"/>
        <c:scaling>
          <c:orientation val="minMax"/>
          <c:max val="100"/>
          <c:min val="0"/>
        </c:scaling>
        <c:delete val="0"/>
        <c:axPos val="l"/>
        <c:majorGridlines/>
        <c:title>
          <c:tx>
            <c:rich>
              <a:bodyPr rot="-5400000" vert="horz"/>
              <a:lstStyle/>
              <a:p>
                <a:pPr>
                  <a:defRPr/>
                </a:pPr>
                <a:r>
                  <a:rPr lang="en-US"/>
                  <a:t>Percent</a:t>
                </a:r>
              </a:p>
            </c:rich>
          </c:tx>
          <c:layout>
            <c:manualLayout>
              <c:xMode val="edge"/>
              <c:yMode val="edge"/>
              <c:x val="0"/>
              <c:y val="0.42586532152230971"/>
            </c:manualLayout>
          </c:layout>
          <c:overlay val="0"/>
        </c:title>
        <c:numFmt formatCode="0" sourceLinked="0"/>
        <c:majorTickMark val="out"/>
        <c:minorTickMark val="none"/>
        <c:tickLblPos val="nextTo"/>
        <c:crossAx val="155088384"/>
        <c:crosses val="autoZero"/>
        <c:crossBetween val="between"/>
        <c:majorUnit val="10"/>
      </c:valAx>
    </c:plotArea>
    <c:legend>
      <c:legendPos val="t"/>
      <c:layout>
        <c:manualLayout>
          <c:xMode val="edge"/>
          <c:yMode val="edge"/>
          <c:x val="0"/>
          <c:y val="8.6805555555555559E-3"/>
          <c:w val="0.99551803620701262"/>
          <c:h val="0.11990649606299213"/>
        </c:manualLayout>
      </c:layout>
      <c:overlay val="0"/>
    </c:legend>
    <c:plotVisOnly val="1"/>
    <c:dispBlanksAs val="gap"/>
    <c:showDLblsOverMax val="0"/>
  </c:chart>
  <c:spPr>
    <a:ln>
      <a:noFill/>
    </a:ln>
  </c:spPr>
  <c:txPr>
    <a:bodyPr/>
    <a:lstStyle/>
    <a:p>
      <a:pPr>
        <a:defRPr lang="en-US"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696741032370954"/>
          <c:y val="0.10532558430196226"/>
          <c:w val="0.84601803246816376"/>
          <c:h val="0.68783280641056233"/>
        </c:manualLayout>
      </c:layout>
      <c:lineChart>
        <c:grouping val="standard"/>
        <c:varyColors val="0"/>
        <c:ser>
          <c:idx val="3"/>
          <c:order val="0"/>
          <c:tx>
            <c:strRef>
              <c:f>P12_Case_Age!$B$1</c:f>
              <c:strCache>
                <c:ptCount val="1"/>
                <c:pt idx="0">
                  <c:v>0-17</c:v>
                </c:pt>
              </c:strCache>
            </c:strRef>
          </c:tx>
          <c:spPr>
            <a:ln w="25400">
              <a:solidFill>
                <a:sysClr val="windowText" lastClr="000000"/>
              </a:solidFill>
            </a:ln>
          </c:spPr>
          <c:marker>
            <c:symbol val="circle"/>
            <c:size val="7"/>
            <c:spPr>
              <a:solidFill>
                <a:sysClr val="windowText" lastClr="000000"/>
              </a:solidFill>
              <a:ln>
                <a:noFill/>
              </a:ln>
            </c:spPr>
          </c:marker>
          <c:cat>
            <c:numRef>
              <c:f>P12_Case_Age!$A$2:$A$37</c:f>
              <c:numCache>
                <c:formatCode>[$-409]mmm\-yy;@</c:formatCode>
                <c:ptCount val="36"/>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pt idx="33">
                  <c:v>44835</c:v>
                </c:pt>
                <c:pt idx="34">
                  <c:v>44866</c:v>
                </c:pt>
                <c:pt idx="35">
                  <c:v>44896</c:v>
                </c:pt>
              </c:numCache>
            </c:numRef>
          </c:cat>
          <c:val>
            <c:numRef>
              <c:f>P12_Case_Age!$B$2:$B$37</c:f>
              <c:numCache>
                <c:formatCode>General</c:formatCode>
                <c:ptCount val="36"/>
                <c:pt idx="0" formatCode="_(* #,##0_);_(* \(#,##0\);_(* &quot;-&quot;??_);_(@_)">
                  <c:v>3.8449859316771001E-2</c:v>
                </c:pt>
                <c:pt idx="2" formatCode="_(* #,##0_);_(* \(#,##0\);_(* &quot;-&quot;??_);_(@_)">
                  <c:v>6.5145047356700596</c:v>
                </c:pt>
                <c:pt idx="3" formatCode="_(* #,##0_);_(* \(#,##0\);_(* &quot;-&quot;??_);_(@_)">
                  <c:v>29.827478364985101</c:v>
                </c:pt>
                <c:pt idx="4" formatCode="_(* #,##0_);_(* \(#,##0\);_(* &quot;-&quot;??_);_(@_)">
                  <c:v>62.0855371224946</c:v>
                </c:pt>
                <c:pt idx="5" formatCode="_(* #,##0_);_(* \(#,##0\);_(* &quot;-&quot;??_);_(@_)">
                  <c:v>119.870182838556</c:v>
                </c:pt>
                <c:pt idx="6" formatCode="_(* #,##0_);_(* \(#,##0\);_(* &quot;-&quot;??_);_(@_)">
                  <c:v>228.80550032927499</c:v>
                </c:pt>
                <c:pt idx="7" formatCode="_(* #,##0_);_(* \(#,##0\);_(* &quot;-&quot;??_);_(@_)">
                  <c:v>187.05444594830701</c:v>
                </c:pt>
                <c:pt idx="8" formatCode="_(* #,##0_);_(* \(#,##0\);_(* &quot;-&quot;??_);_(@_)">
                  <c:v>164.82081479838399</c:v>
                </c:pt>
                <c:pt idx="9" formatCode="_(* #,##0_);_(* \(#,##0\);_(* &quot;-&quot;??_);_(@_)">
                  <c:v>297.26547484278598</c:v>
                </c:pt>
                <c:pt idx="10" formatCode="_(* #,##0_);_(* \(#,##0\);_(* &quot;-&quot;??_);_(@_)">
                  <c:v>662.56110970029101</c:v>
                </c:pt>
                <c:pt idx="11" formatCode="_(* #,##0_);_(* \(#,##0\);_(* &quot;-&quot;??_);_(@_)">
                  <c:v>930.05128813002204</c:v>
                </c:pt>
                <c:pt idx="12" formatCode="_(* #,##0_);_(* \(#,##0\);_(* &quot;-&quot;??_);_(@_)">
                  <c:v>956.682241206394</c:v>
                </c:pt>
                <c:pt idx="13" formatCode="_(* #,##0_);_(* \(#,##0\);_(* &quot;-&quot;??_);_(@_)">
                  <c:v>417.10599180471303</c:v>
                </c:pt>
                <c:pt idx="14" formatCode="_(* #,##0_);_(* \(#,##0\);_(* &quot;-&quot;??_);_(@_)">
                  <c:v>395.081001140833</c:v>
                </c:pt>
                <c:pt idx="15" formatCode="_(* #,##0_);_(* \(#,##0\);_(* &quot;-&quot;??_);_(@_)">
                  <c:v>419.828700951153</c:v>
                </c:pt>
                <c:pt idx="16" formatCode="_(* #,##0_);_(* \(#,##0\);_(* &quot;-&quot;??_);_(@_)">
                  <c:v>225.067321124568</c:v>
                </c:pt>
                <c:pt idx="17" formatCode="_(* #,##0_);_(* \(#,##0\);_(* &quot;-&quot;??_);_(@_)">
                  <c:v>92.259468390971193</c:v>
                </c:pt>
                <c:pt idx="18" formatCode="_(* #,##0_);_(* \(#,##0\);_(* &quot;-&quot;??_);_(@_)">
                  <c:v>356.80675179670601</c:v>
                </c:pt>
                <c:pt idx="19" formatCode="_(* #,##0_);_(* \(#,##0\);_(* &quot;-&quot;??_);_(@_)">
                  <c:v>1157.81201461813</c:v>
                </c:pt>
                <c:pt idx="20" formatCode="_(* #,##0_);_(* \(#,##0\);_(* &quot;-&quot;??_);_(@_)">
                  <c:v>1159.78710018467</c:v>
                </c:pt>
                <c:pt idx="21" formatCode="_(* #,##0_);_(* \(#,##0\);_(* &quot;-&quot;??_);_(@_)">
                  <c:v>683.22872199063897</c:v>
                </c:pt>
                <c:pt idx="22" formatCode="_(* #,##0_);_(* \(#,##0\);_(* &quot;-&quot;??_);_(@_)">
                  <c:v>735.09204938616494</c:v>
                </c:pt>
                <c:pt idx="23" formatCode="_(* #,##0_);_(* \(#,##0\);_(* &quot;-&quot;??_);_(@_)">
                  <c:v>1638.3939669876299</c:v>
                </c:pt>
                <c:pt idx="24" formatCode="_(* #,##0_);_(* \(#,##0\);_(* &quot;-&quot;??_);_(@_)">
                  <c:v>4770.1932211393196</c:v>
                </c:pt>
                <c:pt idx="25" formatCode="_(* #,##0_);_(* \(#,##0\);_(* &quot;-&quot;??_);_(@_)">
                  <c:v>757.25840887242703</c:v>
                </c:pt>
                <c:pt idx="26" formatCode="_(* #,##0_);_(* \(#,##0\);_(* &quot;-&quot;??_);_(@_)">
                  <c:v>247.052891636054</c:v>
                </c:pt>
                <c:pt idx="27" formatCode="_(* #,##0_);_(* \(#,##0\);_(* &quot;-&quot;??_);_(@_)">
                  <c:v>289.27187485085801</c:v>
                </c:pt>
                <c:pt idx="28" formatCode="_(* #,##0_);_(* \(#,##0\);_(* &quot;-&quot;??_);_(@_)">
                  <c:v>703.09104153520695</c:v>
                </c:pt>
                <c:pt idx="29" formatCode="_(* #,##0_);_(* \(#,##0\);_(* &quot;-&quot;??_);_(@_)">
                  <c:v>460.88818795931002</c:v>
                </c:pt>
                <c:pt idx="30" formatCode="_(* #,##0_);_(* \(#,##0\);_(* &quot;-&quot;??_);_(@_)">
                  <c:v>549.78742818752698</c:v>
                </c:pt>
                <c:pt idx="31" formatCode="_(* #,##0_);_(* \(#,##0\);_(* &quot;-&quot;??_);_(@_)">
                  <c:v>577.35298923627295</c:v>
                </c:pt>
                <c:pt idx="32" formatCode="_(* #,##0_);_(* \(#,##0\);_(* &quot;-&quot;??_);_(@_)">
                  <c:v>299.51567721110001</c:v>
                </c:pt>
                <c:pt idx="33" formatCode="_(* #,##0_);_(* \(#,##0\);_(* &quot;-&quot;??_);_(@_)">
                  <c:v>172.28645569916401</c:v>
                </c:pt>
                <c:pt idx="34" formatCode="_(* #,##0_);_(* \(#,##0\);_(* &quot;-&quot;??_);_(@_)">
                  <c:v>243.431674878134</c:v>
                </c:pt>
                <c:pt idx="35" formatCode="_(* #,##0_);_(* \(#,##0\);_(* &quot;-&quot;??_);_(@_)">
                  <c:v>204.00608522095899</c:v>
                </c:pt>
              </c:numCache>
            </c:numRef>
          </c:val>
          <c:smooth val="0"/>
          <c:extLst>
            <c:ext xmlns:c16="http://schemas.microsoft.com/office/drawing/2014/chart" uri="{C3380CC4-5D6E-409C-BE32-E72D297353CC}">
              <c16:uniqueId val="{00000000-DDBD-4ADA-BA83-2BB2BF4E494A}"/>
            </c:ext>
          </c:extLst>
        </c:ser>
        <c:ser>
          <c:idx val="0"/>
          <c:order val="1"/>
          <c:tx>
            <c:strRef>
              <c:f>P12_Case_Age!$C$1</c:f>
              <c:strCache>
                <c:ptCount val="1"/>
                <c:pt idx="0">
                  <c:v>18-49</c:v>
                </c:pt>
              </c:strCache>
            </c:strRef>
          </c:tx>
          <c:spPr>
            <a:ln>
              <a:solidFill>
                <a:srgbClr val="005EB8"/>
              </a:solidFill>
            </a:ln>
          </c:spPr>
          <c:marker>
            <c:symbol val="square"/>
            <c:size val="7"/>
            <c:spPr>
              <a:solidFill>
                <a:srgbClr val="005EB8"/>
              </a:solidFill>
              <a:ln>
                <a:noFill/>
              </a:ln>
            </c:spPr>
          </c:marker>
          <c:cat>
            <c:numRef>
              <c:f>P12_Case_Age!$A$2:$A$37</c:f>
              <c:numCache>
                <c:formatCode>[$-409]mmm\-yy;@</c:formatCode>
                <c:ptCount val="36"/>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pt idx="33">
                  <c:v>44835</c:v>
                </c:pt>
                <c:pt idx="34">
                  <c:v>44866</c:v>
                </c:pt>
                <c:pt idx="35">
                  <c:v>44896</c:v>
                </c:pt>
              </c:numCache>
            </c:numRef>
          </c:cat>
          <c:val>
            <c:numRef>
              <c:f>P12_Case_Age!$C$2:$C$37</c:f>
              <c:numCache>
                <c:formatCode>_(* #,##0_);_(* \(#,##0\);_(* "-"??_);_(@_)</c:formatCode>
                <c:ptCount val="36"/>
                <c:pt idx="0">
                  <c:v>0.33573693725903703</c:v>
                </c:pt>
                <c:pt idx="1">
                  <c:v>0.51590611264158004</c:v>
                </c:pt>
                <c:pt idx="2">
                  <c:v>120.531731188951</c:v>
                </c:pt>
                <c:pt idx="3">
                  <c:v>256.45526438086301</c:v>
                </c:pt>
                <c:pt idx="4">
                  <c:v>257.968974882471</c:v>
                </c:pt>
                <c:pt idx="5">
                  <c:v>450.80932536260099</c:v>
                </c:pt>
                <c:pt idx="6">
                  <c:v>709.78768176980498</c:v>
                </c:pt>
                <c:pt idx="7">
                  <c:v>544.710026431252</c:v>
                </c:pt>
                <c:pt idx="8">
                  <c:v>476.45195751674498</c:v>
                </c:pt>
                <c:pt idx="9">
                  <c:v>738.07713658880596</c:v>
                </c:pt>
                <c:pt idx="10">
                  <c:v>1577.84349233388</c:v>
                </c:pt>
                <c:pt idx="11">
                  <c:v>2128.1213974983398</c:v>
                </c:pt>
                <c:pt idx="12">
                  <c:v>1895.9940647997</c:v>
                </c:pt>
                <c:pt idx="13">
                  <c:v>740.31323151725201</c:v>
                </c:pt>
                <c:pt idx="14">
                  <c:v>717.11791094185901</c:v>
                </c:pt>
                <c:pt idx="15">
                  <c:v>639.35074893941498</c:v>
                </c:pt>
                <c:pt idx="16">
                  <c:v>325.363589424407</c:v>
                </c:pt>
                <c:pt idx="17">
                  <c:v>173.72998215477901</c:v>
                </c:pt>
                <c:pt idx="18">
                  <c:v>611.386364378439</c:v>
                </c:pt>
                <c:pt idx="19">
                  <c:v>1366.92774037187</c:v>
                </c:pt>
                <c:pt idx="20">
                  <c:v>1147.0773496130801</c:v>
                </c:pt>
                <c:pt idx="21">
                  <c:v>719.05421721705704</c:v>
                </c:pt>
                <c:pt idx="22">
                  <c:v>794.28623762063796</c:v>
                </c:pt>
                <c:pt idx="23">
                  <c:v>2709.4415915373902</c:v>
                </c:pt>
                <c:pt idx="24">
                  <c:v>5642.3950446874196</c:v>
                </c:pt>
                <c:pt idx="25">
                  <c:v>933.95683019932198</c:v>
                </c:pt>
                <c:pt idx="26">
                  <c:v>355.33490103280599</c:v>
                </c:pt>
                <c:pt idx="27">
                  <c:v>453.49273008512398</c:v>
                </c:pt>
                <c:pt idx="28">
                  <c:v>1056.8304882902501</c:v>
                </c:pt>
                <c:pt idx="29">
                  <c:v>944.51535626713098</c:v>
                </c:pt>
                <c:pt idx="30">
                  <c:v>1061.5123572407399</c:v>
                </c:pt>
                <c:pt idx="31">
                  <c:v>791.29350224255904</c:v>
                </c:pt>
                <c:pt idx="32">
                  <c:v>420.875301378649</c:v>
                </c:pt>
                <c:pt idx="33">
                  <c:v>324.07512064135699</c:v>
                </c:pt>
                <c:pt idx="34">
                  <c:v>484.89807574177303</c:v>
                </c:pt>
                <c:pt idx="35">
                  <c:v>407.84216580245499</c:v>
                </c:pt>
              </c:numCache>
            </c:numRef>
          </c:val>
          <c:smooth val="0"/>
          <c:extLst>
            <c:ext xmlns:c16="http://schemas.microsoft.com/office/drawing/2014/chart" uri="{C3380CC4-5D6E-409C-BE32-E72D297353CC}">
              <c16:uniqueId val="{00000001-DDBD-4ADA-BA83-2BB2BF4E494A}"/>
            </c:ext>
          </c:extLst>
        </c:ser>
        <c:ser>
          <c:idx val="1"/>
          <c:order val="2"/>
          <c:tx>
            <c:strRef>
              <c:f>P12_Case_Age!$D$1</c:f>
              <c:strCache>
                <c:ptCount val="1"/>
                <c:pt idx="0">
                  <c:v>50-64</c:v>
                </c:pt>
              </c:strCache>
            </c:strRef>
          </c:tx>
          <c:spPr>
            <a:ln>
              <a:solidFill>
                <a:srgbClr val="671E75"/>
              </a:solidFill>
            </a:ln>
          </c:spPr>
          <c:marker>
            <c:symbol val="triangle"/>
            <c:size val="8"/>
            <c:spPr>
              <a:solidFill>
                <a:srgbClr val="671E75"/>
              </a:solidFill>
              <a:ln>
                <a:noFill/>
              </a:ln>
            </c:spPr>
          </c:marker>
          <c:cat>
            <c:numRef>
              <c:f>P12_Case_Age!$A$2:$A$37</c:f>
              <c:numCache>
                <c:formatCode>[$-409]mmm\-yy;@</c:formatCode>
                <c:ptCount val="36"/>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pt idx="33">
                  <c:v>44835</c:v>
                </c:pt>
                <c:pt idx="34">
                  <c:v>44866</c:v>
                </c:pt>
                <c:pt idx="35">
                  <c:v>44896</c:v>
                </c:pt>
              </c:numCache>
            </c:numRef>
          </c:cat>
          <c:val>
            <c:numRef>
              <c:f>P12_Case_Age!$D$2:$D$37</c:f>
              <c:numCache>
                <c:formatCode>_(* #,##0_);_(* \(#,##0\);_(* "-"??_);_(@_)</c:formatCode>
                <c:ptCount val="36"/>
                <c:pt idx="0">
                  <c:v>0.27866595251748699</c:v>
                </c:pt>
                <c:pt idx="1">
                  <c:v>0.84395974191010403</c:v>
                </c:pt>
                <c:pt idx="2">
                  <c:v>158.68035524781499</c:v>
                </c:pt>
                <c:pt idx="3">
                  <c:v>303.67582366171399</c:v>
                </c:pt>
                <c:pt idx="4">
                  <c:v>230.55547009799699</c:v>
                </c:pt>
                <c:pt idx="5">
                  <c:v>298.33180688086401</c:v>
                </c:pt>
                <c:pt idx="6">
                  <c:v>498.46650922518103</c:v>
                </c:pt>
                <c:pt idx="7">
                  <c:v>387.708735926016</c:v>
                </c:pt>
                <c:pt idx="8">
                  <c:v>326.91178697105801</c:v>
                </c:pt>
                <c:pt idx="9">
                  <c:v>614.31988851323695</c:v>
                </c:pt>
                <c:pt idx="10">
                  <c:v>1307.99110128848</c:v>
                </c:pt>
                <c:pt idx="11">
                  <c:v>1823.91802290997</c:v>
                </c:pt>
                <c:pt idx="12">
                  <c:v>1589.22800019275</c:v>
                </c:pt>
                <c:pt idx="13">
                  <c:v>605.90183737275697</c:v>
                </c:pt>
                <c:pt idx="14">
                  <c:v>560.78489417436697</c:v>
                </c:pt>
                <c:pt idx="15">
                  <c:v>424.17680492494202</c:v>
                </c:pt>
                <c:pt idx="16">
                  <c:v>219.14459569056601</c:v>
                </c:pt>
                <c:pt idx="17">
                  <c:v>111.3357575476</c:v>
                </c:pt>
                <c:pt idx="18">
                  <c:v>374.95375529018298</c:v>
                </c:pt>
                <c:pt idx="19">
                  <c:v>895.955249718294</c:v>
                </c:pt>
                <c:pt idx="20">
                  <c:v>803.50036156025101</c:v>
                </c:pt>
                <c:pt idx="21">
                  <c:v>572.81283516132999</c:v>
                </c:pt>
                <c:pt idx="22">
                  <c:v>623.82681271806803</c:v>
                </c:pt>
                <c:pt idx="23">
                  <c:v>1729.4383502493099</c:v>
                </c:pt>
                <c:pt idx="24">
                  <c:v>3910.06339822059</c:v>
                </c:pt>
                <c:pt idx="25">
                  <c:v>740.93717484495005</c:v>
                </c:pt>
                <c:pt idx="26">
                  <c:v>268.47280936631802</c:v>
                </c:pt>
                <c:pt idx="27">
                  <c:v>356.81688225033503</c:v>
                </c:pt>
                <c:pt idx="28">
                  <c:v>899.78196512038403</c:v>
                </c:pt>
                <c:pt idx="29">
                  <c:v>840.31091513277602</c:v>
                </c:pt>
                <c:pt idx="30">
                  <c:v>977.10107943824801</c:v>
                </c:pt>
                <c:pt idx="31">
                  <c:v>744.23336120442002</c:v>
                </c:pt>
                <c:pt idx="32">
                  <c:v>420.47879775212601</c:v>
                </c:pt>
                <c:pt idx="33">
                  <c:v>366.22984872545101</c:v>
                </c:pt>
                <c:pt idx="34">
                  <c:v>479.18073758919098</c:v>
                </c:pt>
                <c:pt idx="35">
                  <c:v>452.01702276204998</c:v>
                </c:pt>
              </c:numCache>
            </c:numRef>
          </c:val>
          <c:smooth val="0"/>
          <c:extLst>
            <c:ext xmlns:c16="http://schemas.microsoft.com/office/drawing/2014/chart" uri="{C3380CC4-5D6E-409C-BE32-E72D297353CC}">
              <c16:uniqueId val="{00000002-DDBD-4ADA-BA83-2BB2BF4E494A}"/>
            </c:ext>
          </c:extLst>
        </c:ser>
        <c:ser>
          <c:idx val="2"/>
          <c:order val="3"/>
          <c:tx>
            <c:strRef>
              <c:f>P12_Case_Age!$E$1</c:f>
              <c:strCache>
                <c:ptCount val="1"/>
                <c:pt idx="0">
                  <c:v>65+</c:v>
                </c:pt>
              </c:strCache>
            </c:strRef>
          </c:tx>
          <c:spPr>
            <a:ln>
              <a:solidFill>
                <a:srgbClr val="FFC72C"/>
              </a:solidFill>
            </a:ln>
          </c:spPr>
          <c:marker>
            <c:symbol val="diamond"/>
            <c:size val="9"/>
            <c:spPr>
              <a:solidFill>
                <a:srgbClr val="FFC72C"/>
              </a:solidFill>
              <a:ln>
                <a:noFill/>
              </a:ln>
            </c:spPr>
          </c:marker>
          <c:cat>
            <c:numRef>
              <c:f>P12_Case_Age!$A$2:$A$37</c:f>
              <c:numCache>
                <c:formatCode>[$-409]mmm\-yy;@</c:formatCode>
                <c:ptCount val="36"/>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pt idx="33">
                  <c:v>44835</c:v>
                </c:pt>
                <c:pt idx="34">
                  <c:v>44866</c:v>
                </c:pt>
                <c:pt idx="35">
                  <c:v>44896</c:v>
                </c:pt>
              </c:numCache>
            </c:numRef>
          </c:cat>
          <c:val>
            <c:numRef>
              <c:f>P12_Case_Age!$E$2:$E$37</c:f>
              <c:numCache>
                <c:formatCode>_(* #,##0_);_(* \(#,##0\);_(* "-"??_);_(@_)</c:formatCode>
                <c:ptCount val="36"/>
                <c:pt idx="0">
                  <c:v>0.63780821071171001</c:v>
                </c:pt>
                <c:pt idx="1">
                  <c:v>0.99354349443260803</c:v>
                </c:pt>
                <c:pt idx="2">
                  <c:v>129.924227486246</c:v>
                </c:pt>
                <c:pt idx="3">
                  <c:v>330.646963004339</c:v>
                </c:pt>
                <c:pt idx="4">
                  <c:v>209.43645332640801</c:v>
                </c:pt>
                <c:pt idx="5">
                  <c:v>210.86119110413901</c:v>
                </c:pt>
                <c:pt idx="6">
                  <c:v>339.37864724112501</c:v>
                </c:pt>
                <c:pt idx="7">
                  <c:v>286.21598539616798</c:v>
                </c:pt>
                <c:pt idx="8">
                  <c:v>255.870687709067</c:v>
                </c:pt>
                <c:pt idx="9">
                  <c:v>474.55446176937198</c:v>
                </c:pt>
                <c:pt idx="10">
                  <c:v>999.85869404007803</c:v>
                </c:pt>
                <c:pt idx="11">
                  <c:v>1399.0583615174201</c:v>
                </c:pt>
                <c:pt idx="12">
                  <c:v>1213.5234392565801</c:v>
                </c:pt>
                <c:pt idx="13">
                  <c:v>427.34064039912101</c:v>
                </c:pt>
                <c:pt idx="14">
                  <c:v>302.41394881563502</c:v>
                </c:pt>
                <c:pt idx="15">
                  <c:v>206.99057671818301</c:v>
                </c:pt>
                <c:pt idx="16">
                  <c:v>122.99286958646501</c:v>
                </c:pt>
                <c:pt idx="17">
                  <c:v>68.152900787608104</c:v>
                </c:pt>
                <c:pt idx="18">
                  <c:v>237.33009516033599</c:v>
                </c:pt>
                <c:pt idx="19">
                  <c:v>627.69713332196795</c:v>
                </c:pt>
                <c:pt idx="20">
                  <c:v>606.70621177467297</c:v>
                </c:pt>
                <c:pt idx="21">
                  <c:v>456.616556742912</c:v>
                </c:pt>
                <c:pt idx="22">
                  <c:v>439.50223206927598</c:v>
                </c:pt>
                <c:pt idx="23">
                  <c:v>1011.77745941736</c:v>
                </c:pt>
                <c:pt idx="24">
                  <c:v>2525.1865542860601</c:v>
                </c:pt>
                <c:pt idx="25">
                  <c:v>655.54775123091804</c:v>
                </c:pt>
                <c:pt idx="26">
                  <c:v>227.895550621166</c:v>
                </c:pt>
                <c:pt idx="27">
                  <c:v>322.507791825423</c:v>
                </c:pt>
                <c:pt idx="28">
                  <c:v>754.57555266170596</c:v>
                </c:pt>
                <c:pt idx="29">
                  <c:v>795.11956328999202</c:v>
                </c:pt>
                <c:pt idx="30">
                  <c:v>984.63411899805897</c:v>
                </c:pt>
                <c:pt idx="31">
                  <c:v>795.78207638156402</c:v>
                </c:pt>
                <c:pt idx="32">
                  <c:v>521.29932139142102</c:v>
                </c:pt>
                <c:pt idx="33">
                  <c:v>502.63614854424497</c:v>
                </c:pt>
                <c:pt idx="34">
                  <c:v>567.94203361401605</c:v>
                </c:pt>
                <c:pt idx="35">
                  <c:v>596.12927979652204</c:v>
                </c:pt>
              </c:numCache>
            </c:numRef>
          </c:val>
          <c:smooth val="0"/>
          <c:extLst>
            <c:ext xmlns:c16="http://schemas.microsoft.com/office/drawing/2014/chart" uri="{C3380CC4-5D6E-409C-BE32-E72D297353CC}">
              <c16:uniqueId val="{00000003-DDBD-4ADA-BA83-2BB2BF4E494A}"/>
            </c:ext>
          </c:extLst>
        </c:ser>
        <c:dLbls>
          <c:showLegendKey val="0"/>
          <c:showVal val="0"/>
          <c:showCatName val="0"/>
          <c:showSerName val="0"/>
          <c:showPercent val="0"/>
          <c:showBubbleSize val="0"/>
        </c:dLbls>
        <c:marker val="1"/>
        <c:smooth val="0"/>
        <c:axId val="123682176"/>
        <c:axId val="158010752"/>
      </c:lineChart>
      <c:dateAx>
        <c:axId val="123682176"/>
        <c:scaling>
          <c:orientation val="minMax"/>
        </c:scaling>
        <c:delete val="0"/>
        <c:axPos val="b"/>
        <c:numFmt formatCode="[$-409]mmm\-yy;@" sourceLinked="1"/>
        <c:majorTickMark val="out"/>
        <c:minorTickMark val="none"/>
        <c:tickLblPos val="nextTo"/>
        <c:txPr>
          <a:bodyPr rot="-2700000"/>
          <a:lstStyle/>
          <a:p>
            <a:pPr>
              <a:defRPr/>
            </a:pPr>
            <a:endParaRPr lang="en-US"/>
          </a:p>
        </c:txPr>
        <c:crossAx val="158010752"/>
        <c:crosses val="autoZero"/>
        <c:auto val="1"/>
        <c:lblOffset val="100"/>
        <c:baseTimeUnit val="months"/>
        <c:majorUnit val="2"/>
        <c:majorTimeUnit val="months"/>
      </c:dateAx>
      <c:valAx>
        <c:axId val="158010752"/>
        <c:scaling>
          <c:orientation val="minMax"/>
          <c:max val="6000"/>
          <c:min val="0"/>
        </c:scaling>
        <c:delete val="0"/>
        <c:axPos val="l"/>
        <c:majorGridlines/>
        <c:title>
          <c:tx>
            <c:rich>
              <a:bodyPr rot="-5400000" vert="horz"/>
              <a:lstStyle/>
              <a:p>
                <a:pPr>
                  <a:defRPr/>
                </a:pPr>
                <a:r>
                  <a:rPr lang="en-US"/>
                  <a:t>Rate per 100,000 Population</a:t>
                </a:r>
              </a:p>
            </c:rich>
          </c:tx>
          <c:layout>
            <c:manualLayout>
              <c:xMode val="edge"/>
              <c:yMode val="edge"/>
              <c:x val="5.1766793039758922E-3"/>
              <c:y val="0.10689746878231132"/>
            </c:manualLayout>
          </c:layout>
          <c:overlay val="0"/>
        </c:title>
        <c:numFmt formatCode="#,##0" sourceLinked="0"/>
        <c:majorTickMark val="out"/>
        <c:minorTickMark val="none"/>
        <c:tickLblPos val="nextTo"/>
        <c:crossAx val="123682176"/>
        <c:crosses val="autoZero"/>
        <c:crossBetween val="between"/>
        <c:majorUnit val="1000"/>
      </c:valAx>
    </c:plotArea>
    <c:legend>
      <c:legendPos val="t"/>
      <c:layout>
        <c:manualLayout>
          <c:xMode val="edge"/>
          <c:yMode val="edge"/>
          <c:x val="4.314772753959654E-3"/>
          <c:y val="1.0039370078740166E-3"/>
          <c:w val="0.99568527491755854"/>
          <c:h val="7.2290026246719166E-2"/>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071741032370953"/>
          <c:y val="3.104155730533684E-2"/>
          <c:w val="0.88906884903275973"/>
          <c:h val="0.87960046660834057"/>
        </c:manualLayout>
      </c:layout>
      <c:barChart>
        <c:barDir val="col"/>
        <c:grouping val="clustered"/>
        <c:varyColors val="0"/>
        <c:ser>
          <c:idx val="0"/>
          <c:order val="0"/>
          <c:tx>
            <c:strRef>
              <c:f>Sheet1!$B$1</c:f>
              <c:strCache>
                <c:ptCount val="1"/>
                <c:pt idx="0">
                  <c:v>Percent</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51B1-4495-A621-A8027209B60C}"/>
              </c:ext>
            </c:extLst>
          </c:dPt>
          <c:dPt>
            <c:idx val="1"/>
            <c:invertIfNegative val="0"/>
            <c:bubble3D val="0"/>
            <c:extLst>
              <c:ext xmlns:c16="http://schemas.microsoft.com/office/drawing/2014/chart" uri="{C3380CC4-5D6E-409C-BE32-E72D297353CC}">
                <c16:uniqueId val="{00000001-51B1-4495-A621-A8027209B60C}"/>
              </c:ext>
            </c:extLst>
          </c:dPt>
          <c:cat>
            <c:strRef>
              <c:f>Sheet1!$A$2:$A$4</c:f>
              <c:strCache>
                <c:ptCount val="3"/>
                <c:pt idx="0">
                  <c:v>18-44</c:v>
                </c:pt>
                <c:pt idx="1">
                  <c:v>45-64</c:v>
                </c:pt>
                <c:pt idx="2">
                  <c:v>65+</c:v>
                </c:pt>
              </c:strCache>
            </c:strRef>
          </c:cat>
          <c:val>
            <c:numRef>
              <c:f>Sheet1!$B$2:$B$4</c:f>
              <c:numCache>
                <c:formatCode>General</c:formatCode>
                <c:ptCount val="3"/>
                <c:pt idx="0">
                  <c:v>48.3</c:v>
                </c:pt>
                <c:pt idx="1">
                  <c:v>60.3</c:v>
                </c:pt>
                <c:pt idx="2">
                  <c:v>68.3</c:v>
                </c:pt>
              </c:numCache>
            </c:numRef>
          </c:val>
          <c:extLst>
            <c:ext xmlns:c16="http://schemas.microsoft.com/office/drawing/2014/chart" uri="{C3380CC4-5D6E-409C-BE32-E72D297353CC}">
              <c16:uniqueId val="{00000002-51B1-4495-A621-A8027209B60C}"/>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0"/>
          <a:lstStyle/>
          <a:p>
            <a:pPr>
              <a:defRPr/>
            </a:pPr>
            <a:endParaRPr lang="en-US"/>
          </a:p>
        </c:txPr>
        <c:crossAx val="155089920"/>
        <c:crosses val="autoZero"/>
        <c:auto val="1"/>
        <c:lblAlgn val="ctr"/>
        <c:lblOffset val="100"/>
        <c:noMultiLvlLbl val="0"/>
      </c:catAx>
      <c:valAx>
        <c:axId val="155089920"/>
        <c:scaling>
          <c:orientation val="minMax"/>
          <c:max val="100"/>
          <c:min val="0"/>
        </c:scaling>
        <c:delete val="0"/>
        <c:axPos val="l"/>
        <c:majorGridlines/>
        <c:title>
          <c:tx>
            <c:rich>
              <a:bodyPr rot="-5400000" vert="horz"/>
              <a:lstStyle/>
              <a:p>
                <a:pPr>
                  <a:defRPr/>
                </a:pPr>
                <a:r>
                  <a:rPr lang="en-US"/>
                  <a:t>Percent</a:t>
                </a:r>
              </a:p>
            </c:rich>
          </c:tx>
          <c:layout>
            <c:manualLayout>
              <c:xMode val="edge"/>
              <c:yMode val="edge"/>
              <c:x val="0"/>
              <c:y val="0.3913170521653544"/>
            </c:manualLayout>
          </c:layout>
          <c:overlay val="0"/>
        </c:title>
        <c:numFmt formatCode="0" sourceLinked="0"/>
        <c:majorTickMark val="out"/>
        <c:minorTickMark val="none"/>
        <c:tickLblPos val="nextTo"/>
        <c:crossAx val="155088384"/>
        <c:crosses val="autoZero"/>
        <c:crossBetween val="between"/>
        <c:majorUnit val="10"/>
      </c:valAx>
    </c:plotArea>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714651987945952"/>
          <c:y val="0.12469840575483621"/>
          <c:w val="0.82555081656459606"/>
          <c:h val="0.66688368815009247"/>
        </c:manualLayout>
      </c:layout>
      <c:lineChart>
        <c:grouping val="standard"/>
        <c:varyColors val="0"/>
        <c:ser>
          <c:idx val="3"/>
          <c:order val="0"/>
          <c:tx>
            <c:strRef>
              <c:f>Sheet1!$B$1</c:f>
              <c:strCache>
                <c:ptCount val="1"/>
                <c:pt idx="0">
                  <c:v>0-17</c:v>
                </c:pt>
              </c:strCache>
            </c:strRef>
          </c:tx>
          <c:spPr>
            <a:ln w="25400">
              <a:solidFill>
                <a:sysClr val="windowText" lastClr="000000"/>
              </a:solidFill>
            </a:ln>
          </c:spPr>
          <c:marker>
            <c:symbol val="circle"/>
            <c:size val="7"/>
            <c:spPr>
              <a:solidFill>
                <a:sysClr val="windowText" lastClr="000000"/>
              </a:solidFill>
              <a:ln>
                <a:noFill/>
              </a:ln>
            </c:spPr>
          </c:marker>
          <c:cat>
            <c:numRef>
              <c:f>Sheet1!$A$2:$A$37</c:f>
              <c:numCache>
                <c:formatCode>[$-409]mmm\-yy;@</c:formatCode>
                <c:ptCount val="36"/>
                <c:pt idx="0">
                  <c:v>43850</c:v>
                </c:pt>
                <c:pt idx="1">
                  <c:v>43881</c:v>
                </c:pt>
                <c:pt idx="2">
                  <c:v>43910</c:v>
                </c:pt>
                <c:pt idx="3">
                  <c:v>43941</c:v>
                </c:pt>
                <c:pt idx="4">
                  <c:v>43971</c:v>
                </c:pt>
                <c:pt idx="5">
                  <c:v>44002</c:v>
                </c:pt>
                <c:pt idx="6">
                  <c:v>44032</c:v>
                </c:pt>
                <c:pt idx="7">
                  <c:v>44063</c:v>
                </c:pt>
                <c:pt idx="8">
                  <c:v>44094</c:v>
                </c:pt>
                <c:pt idx="9">
                  <c:v>44124</c:v>
                </c:pt>
                <c:pt idx="10">
                  <c:v>44155</c:v>
                </c:pt>
                <c:pt idx="11">
                  <c:v>44185</c:v>
                </c:pt>
                <c:pt idx="12">
                  <c:v>44217</c:v>
                </c:pt>
                <c:pt idx="13">
                  <c:v>44248</c:v>
                </c:pt>
                <c:pt idx="14">
                  <c:v>44276</c:v>
                </c:pt>
                <c:pt idx="15">
                  <c:v>44307</c:v>
                </c:pt>
                <c:pt idx="16">
                  <c:v>44337</c:v>
                </c:pt>
                <c:pt idx="17">
                  <c:v>44368</c:v>
                </c:pt>
                <c:pt idx="18">
                  <c:v>44398</c:v>
                </c:pt>
                <c:pt idx="19">
                  <c:v>44429</c:v>
                </c:pt>
                <c:pt idx="20">
                  <c:v>44460</c:v>
                </c:pt>
                <c:pt idx="21">
                  <c:v>44490</c:v>
                </c:pt>
                <c:pt idx="22">
                  <c:v>44521</c:v>
                </c:pt>
                <c:pt idx="23">
                  <c:v>44551</c:v>
                </c:pt>
                <c:pt idx="24">
                  <c:v>44583</c:v>
                </c:pt>
                <c:pt idx="25">
                  <c:v>44614</c:v>
                </c:pt>
                <c:pt idx="26">
                  <c:v>44642</c:v>
                </c:pt>
                <c:pt idx="27">
                  <c:v>44673</c:v>
                </c:pt>
                <c:pt idx="28">
                  <c:v>44703</c:v>
                </c:pt>
                <c:pt idx="29">
                  <c:v>44734</c:v>
                </c:pt>
                <c:pt idx="30">
                  <c:v>44764</c:v>
                </c:pt>
                <c:pt idx="31">
                  <c:v>44795</c:v>
                </c:pt>
                <c:pt idx="32">
                  <c:v>44826</c:v>
                </c:pt>
                <c:pt idx="33">
                  <c:v>44856</c:v>
                </c:pt>
                <c:pt idx="34">
                  <c:v>44887</c:v>
                </c:pt>
                <c:pt idx="35">
                  <c:v>44917</c:v>
                </c:pt>
              </c:numCache>
            </c:numRef>
          </c:cat>
          <c:val>
            <c:numRef>
              <c:f>Sheet1!$B$2:$B$37</c:f>
              <c:numCache>
                <c:formatCode>General</c:formatCode>
                <c:ptCount val="36"/>
                <c:pt idx="0">
                  <c:v>0</c:v>
                </c:pt>
                <c:pt idx="1">
                  <c:v>0</c:v>
                </c:pt>
                <c:pt idx="2">
                  <c:v>0</c:v>
                </c:pt>
                <c:pt idx="3">
                  <c:v>0</c:v>
                </c:pt>
                <c:pt idx="4">
                  <c:v>0</c:v>
                </c:pt>
                <c:pt idx="5">
                  <c:v>0</c:v>
                </c:pt>
                <c:pt idx="6">
                  <c:v>10</c:v>
                </c:pt>
                <c:pt idx="7">
                  <c:v>0</c:v>
                </c:pt>
                <c:pt idx="8">
                  <c:v>0</c:v>
                </c:pt>
                <c:pt idx="9">
                  <c:v>0</c:v>
                </c:pt>
                <c:pt idx="10">
                  <c:v>0</c:v>
                </c:pt>
                <c:pt idx="11">
                  <c:v>10</c:v>
                </c:pt>
                <c:pt idx="12">
                  <c:v>11</c:v>
                </c:pt>
                <c:pt idx="13">
                  <c:v>0</c:v>
                </c:pt>
                <c:pt idx="14">
                  <c:v>0</c:v>
                </c:pt>
                <c:pt idx="15">
                  <c:v>0</c:v>
                </c:pt>
                <c:pt idx="16">
                  <c:v>0</c:v>
                </c:pt>
                <c:pt idx="17">
                  <c:v>0</c:v>
                </c:pt>
                <c:pt idx="18">
                  <c:v>0</c:v>
                </c:pt>
                <c:pt idx="19">
                  <c:v>87</c:v>
                </c:pt>
                <c:pt idx="20">
                  <c:v>78</c:v>
                </c:pt>
                <c:pt idx="21">
                  <c:v>25</c:v>
                </c:pt>
                <c:pt idx="22">
                  <c:v>11</c:v>
                </c:pt>
                <c:pt idx="23">
                  <c:v>34</c:v>
                </c:pt>
                <c:pt idx="24">
                  <c:v>115</c:v>
                </c:pt>
                <c:pt idx="25">
                  <c:v>33</c:v>
                </c:pt>
                <c:pt idx="26">
                  <c:v>11</c:v>
                </c:pt>
                <c:pt idx="27">
                  <c:v>0</c:v>
                </c:pt>
                <c:pt idx="28">
                  <c:v>12</c:v>
                </c:pt>
                <c:pt idx="29">
                  <c:v>0</c:v>
                </c:pt>
                <c:pt idx="30">
                  <c:v>14</c:v>
                </c:pt>
                <c:pt idx="31">
                  <c:v>14</c:v>
                </c:pt>
                <c:pt idx="32">
                  <c:v>0</c:v>
                </c:pt>
                <c:pt idx="33">
                  <c:v>0</c:v>
                </c:pt>
                <c:pt idx="34">
                  <c:v>0</c:v>
                </c:pt>
                <c:pt idx="35">
                  <c:v>0</c:v>
                </c:pt>
              </c:numCache>
            </c:numRef>
          </c:val>
          <c:smooth val="0"/>
          <c:extLst>
            <c:ext xmlns:c16="http://schemas.microsoft.com/office/drawing/2014/chart" uri="{C3380CC4-5D6E-409C-BE32-E72D297353CC}">
              <c16:uniqueId val="{00000000-80FA-441E-8A21-9CBAF56B2F4F}"/>
            </c:ext>
          </c:extLst>
        </c:ser>
        <c:ser>
          <c:idx val="0"/>
          <c:order val="1"/>
          <c:tx>
            <c:strRef>
              <c:f>Sheet1!$C$1</c:f>
              <c:strCache>
                <c:ptCount val="1"/>
                <c:pt idx="0">
                  <c:v>18-49</c:v>
                </c:pt>
              </c:strCache>
            </c:strRef>
          </c:tx>
          <c:spPr>
            <a:ln>
              <a:solidFill>
                <a:srgbClr val="005EB8"/>
              </a:solidFill>
            </a:ln>
          </c:spPr>
          <c:marker>
            <c:symbol val="square"/>
            <c:size val="7"/>
            <c:spPr>
              <a:solidFill>
                <a:srgbClr val="005EB8"/>
              </a:solidFill>
              <a:ln>
                <a:noFill/>
              </a:ln>
            </c:spPr>
          </c:marker>
          <c:cat>
            <c:numRef>
              <c:f>Sheet1!$A$2:$A$37</c:f>
              <c:numCache>
                <c:formatCode>[$-409]mmm\-yy;@</c:formatCode>
                <c:ptCount val="36"/>
                <c:pt idx="0">
                  <c:v>43850</c:v>
                </c:pt>
                <c:pt idx="1">
                  <c:v>43881</c:v>
                </c:pt>
                <c:pt idx="2">
                  <c:v>43910</c:v>
                </c:pt>
                <c:pt idx="3">
                  <c:v>43941</c:v>
                </c:pt>
                <c:pt idx="4">
                  <c:v>43971</c:v>
                </c:pt>
                <c:pt idx="5">
                  <c:v>44002</c:v>
                </c:pt>
                <c:pt idx="6">
                  <c:v>44032</c:v>
                </c:pt>
                <c:pt idx="7">
                  <c:v>44063</c:v>
                </c:pt>
                <c:pt idx="8">
                  <c:v>44094</c:v>
                </c:pt>
                <c:pt idx="9">
                  <c:v>44124</c:v>
                </c:pt>
                <c:pt idx="10">
                  <c:v>44155</c:v>
                </c:pt>
                <c:pt idx="11">
                  <c:v>44185</c:v>
                </c:pt>
                <c:pt idx="12">
                  <c:v>44217</c:v>
                </c:pt>
                <c:pt idx="13">
                  <c:v>44248</c:v>
                </c:pt>
                <c:pt idx="14">
                  <c:v>44276</c:v>
                </c:pt>
                <c:pt idx="15">
                  <c:v>44307</c:v>
                </c:pt>
                <c:pt idx="16">
                  <c:v>44337</c:v>
                </c:pt>
                <c:pt idx="17">
                  <c:v>44368</c:v>
                </c:pt>
                <c:pt idx="18">
                  <c:v>44398</c:v>
                </c:pt>
                <c:pt idx="19">
                  <c:v>44429</c:v>
                </c:pt>
                <c:pt idx="20">
                  <c:v>44460</c:v>
                </c:pt>
                <c:pt idx="21">
                  <c:v>44490</c:v>
                </c:pt>
                <c:pt idx="22">
                  <c:v>44521</c:v>
                </c:pt>
                <c:pt idx="23">
                  <c:v>44551</c:v>
                </c:pt>
                <c:pt idx="24">
                  <c:v>44583</c:v>
                </c:pt>
                <c:pt idx="25">
                  <c:v>44614</c:v>
                </c:pt>
                <c:pt idx="26">
                  <c:v>44642</c:v>
                </c:pt>
                <c:pt idx="27">
                  <c:v>44673</c:v>
                </c:pt>
                <c:pt idx="28">
                  <c:v>44703</c:v>
                </c:pt>
                <c:pt idx="29">
                  <c:v>44734</c:v>
                </c:pt>
                <c:pt idx="30">
                  <c:v>44764</c:v>
                </c:pt>
                <c:pt idx="31">
                  <c:v>44795</c:v>
                </c:pt>
                <c:pt idx="32">
                  <c:v>44826</c:v>
                </c:pt>
                <c:pt idx="33">
                  <c:v>44856</c:v>
                </c:pt>
                <c:pt idx="34">
                  <c:v>44887</c:v>
                </c:pt>
                <c:pt idx="35">
                  <c:v>44917</c:v>
                </c:pt>
              </c:numCache>
            </c:numRef>
          </c:cat>
          <c:val>
            <c:numRef>
              <c:f>Sheet1!$C$2:$C$37</c:f>
              <c:numCache>
                <c:formatCode>General</c:formatCode>
                <c:ptCount val="36"/>
                <c:pt idx="0">
                  <c:v>0</c:v>
                </c:pt>
                <c:pt idx="1">
                  <c:v>0</c:v>
                </c:pt>
                <c:pt idx="2">
                  <c:v>520</c:v>
                </c:pt>
                <c:pt idx="3" formatCode="#,##0">
                  <c:v>2689</c:v>
                </c:pt>
                <c:pt idx="4" formatCode="#,##0">
                  <c:v>1396</c:v>
                </c:pt>
                <c:pt idx="5">
                  <c:v>961</c:v>
                </c:pt>
                <c:pt idx="6" formatCode="#,##0">
                  <c:v>1915</c:v>
                </c:pt>
                <c:pt idx="7" formatCode="#,##0">
                  <c:v>1465</c:v>
                </c:pt>
                <c:pt idx="8">
                  <c:v>803</c:v>
                </c:pt>
                <c:pt idx="9">
                  <c:v>839</c:v>
                </c:pt>
                <c:pt idx="10" formatCode="#,##0">
                  <c:v>1579</c:v>
                </c:pt>
                <c:pt idx="11" formatCode="#,##0">
                  <c:v>3168</c:v>
                </c:pt>
                <c:pt idx="12" formatCode="#,##0">
                  <c:v>3845</c:v>
                </c:pt>
                <c:pt idx="13" formatCode="#,##0">
                  <c:v>1892</c:v>
                </c:pt>
                <c:pt idx="14" formatCode="#,##0">
                  <c:v>1210</c:v>
                </c:pt>
                <c:pt idx="15" formatCode="#,##0">
                  <c:v>1344</c:v>
                </c:pt>
                <c:pt idx="16" formatCode="#,##0">
                  <c:v>1183</c:v>
                </c:pt>
                <c:pt idx="17">
                  <c:v>700</c:v>
                </c:pt>
                <c:pt idx="18" formatCode="#,##0">
                  <c:v>1355</c:v>
                </c:pt>
                <c:pt idx="19" formatCode="#,##0">
                  <c:v>6712</c:v>
                </c:pt>
                <c:pt idx="20" formatCode="#,##0">
                  <c:v>8268</c:v>
                </c:pt>
                <c:pt idx="21" formatCode="#,##0">
                  <c:v>4706</c:v>
                </c:pt>
                <c:pt idx="22" formatCode="#,##0">
                  <c:v>2908</c:v>
                </c:pt>
                <c:pt idx="23" formatCode="#,##0">
                  <c:v>3883</c:v>
                </c:pt>
                <c:pt idx="24" formatCode="#,##0">
                  <c:v>4879</c:v>
                </c:pt>
                <c:pt idx="25" formatCode="#,##0">
                  <c:v>1925</c:v>
                </c:pt>
                <c:pt idx="26">
                  <c:v>501</c:v>
                </c:pt>
                <c:pt idx="27">
                  <c:v>180</c:v>
                </c:pt>
                <c:pt idx="28">
                  <c:v>203</c:v>
                </c:pt>
                <c:pt idx="29">
                  <c:v>250</c:v>
                </c:pt>
                <c:pt idx="30">
                  <c:v>314</c:v>
                </c:pt>
                <c:pt idx="31">
                  <c:v>333</c:v>
                </c:pt>
                <c:pt idx="32">
                  <c:v>194</c:v>
                </c:pt>
                <c:pt idx="33">
                  <c:v>161</c:v>
                </c:pt>
                <c:pt idx="34">
                  <c:v>138</c:v>
                </c:pt>
                <c:pt idx="35">
                  <c:v>74</c:v>
                </c:pt>
              </c:numCache>
            </c:numRef>
          </c:val>
          <c:smooth val="0"/>
          <c:extLst>
            <c:ext xmlns:c16="http://schemas.microsoft.com/office/drawing/2014/chart" uri="{C3380CC4-5D6E-409C-BE32-E72D297353CC}">
              <c16:uniqueId val="{00000001-80FA-441E-8A21-9CBAF56B2F4F}"/>
            </c:ext>
          </c:extLst>
        </c:ser>
        <c:ser>
          <c:idx val="1"/>
          <c:order val="2"/>
          <c:tx>
            <c:strRef>
              <c:f>Sheet1!$D$1</c:f>
              <c:strCache>
                <c:ptCount val="1"/>
                <c:pt idx="0">
                  <c:v>50-64</c:v>
                </c:pt>
              </c:strCache>
            </c:strRef>
          </c:tx>
          <c:spPr>
            <a:ln>
              <a:solidFill>
                <a:srgbClr val="671E75"/>
              </a:solidFill>
            </a:ln>
          </c:spPr>
          <c:marker>
            <c:symbol val="triangle"/>
            <c:size val="8"/>
            <c:spPr>
              <a:solidFill>
                <a:srgbClr val="671E75"/>
              </a:solidFill>
              <a:ln>
                <a:noFill/>
              </a:ln>
            </c:spPr>
          </c:marker>
          <c:cat>
            <c:numRef>
              <c:f>Sheet1!$A$2:$A$37</c:f>
              <c:numCache>
                <c:formatCode>[$-409]mmm\-yy;@</c:formatCode>
                <c:ptCount val="36"/>
                <c:pt idx="0">
                  <c:v>43850</c:v>
                </c:pt>
                <c:pt idx="1">
                  <c:v>43881</c:v>
                </c:pt>
                <c:pt idx="2">
                  <c:v>43910</c:v>
                </c:pt>
                <c:pt idx="3">
                  <c:v>43941</c:v>
                </c:pt>
                <c:pt idx="4">
                  <c:v>43971</c:v>
                </c:pt>
                <c:pt idx="5">
                  <c:v>44002</c:v>
                </c:pt>
                <c:pt idx="6">
                  <c:v>44032</c:v>
                </c:pt>
                <c:pt idx="7">
                  <c:v>44063</c:v>
                </c:pt>
                <c:pt idx="8">
                  <c:v>44094</c:v>
                </c:pt>
                <c:pt idx="9">
                  <c:v>44124</c:v>
                </c:pt>
                <c:pt idx="10">
                  <c:v>44155</c:v>
                </c:pt>
                <c:pt idx="11">
                  <c:v>44185</c:v>
                </c:pt>
                <c:pt idx="12">
                  <c:v>44217</c:v>
                </c:pt>
                <c:pt idx="13">
                  <c:v>44248</c:v>
                </c:pt>
                <c:pt idx="14">
                  <c:v>44276</c:v>
                </c:pt>
                <c:pt idx="15">
                  <c:v>44307</c:v>
                </c:pt>
                <c:pt idx="16">
                  <c:v>44337</c:v>
                </c:pt>
                <c:pt idx="17">
                  <c:v>44368</c:v>
                </c:pt>
                <c:pt idx="18">
                  <c:v>44398</c:v>
                </c:pt>
                <c:pt idx="19">
                  <c:v>44429</c:v>
                </c:pt>
                <c:pt idx="20">
                  <c:v>44460</c:v>
                </c:pt>
                <c:pt idx="21">
                  <c:v>44490</c:v>
                </c:pt>
                <c:pt idx="22">
                  <c:v>44521</c:v>
                </c:pt>
                <c:pt idx="23">
                  <c:v>44551</c:v>
                </c:pt>
                <c:pt idx="24">
                  <c:v>44583</c:v>
                </c:pt>
                <c:pt idx="25">
                  <c:v>44614</c:v>
                </c:pt>
                <c:pt idx="26">
                  <c:v>44642</c:v>
                </c:pt>
                <c:pt idx="27">
                  <c:v>44673</c:v>
                </c:pt>
                <c:pt idx="28">
                  <c:v>44703</c:v>
                </c:pt>
                <c:pt idx="29">
                  <c:v>44734</c:v>
                </c:pt>
                <c:pt idx="30">
                  <c:v>44764</c:v>
                </c:pt>
                <c:pt idx="31">
                  <c:v>44795</c:v>
                </c:pt>
                <c:pt idx="32">
                  <c:v>44826</c:v>
                </c:pt>
                <c:pt idx="33">
                  <c:v>44856</c:v>
                </c:pt>
                <c:pt idx="34">
                  <c:v>44887</c:v>
                </c:pt>
                <c:pt idx="35">
                  <c:v>44917</c:v>
                </c:pt>
              </c:numCache>
            </c:numRef>
          </c:cat>
          <c:val>
            <c:numRef>
              <c:f>Sheet1!$D$2:$D$37</c:f>
              <c:numCache>
                <c:formatCode>General</c:formatCode>
                <c:ptCount val="36"/>
                <c:pt idx="0">
                  <c:v>0</c:v>
                </c:pt>
                <c:pt idx="1">
                  <c:v>0</c:v>
                </c:pt>
                <c:pt idx="2" formatCode="#,##0">
                  <c:v>1282</c:v>
                </c:pt>
                <c:pt idx="3" formatCode="#,##0">
                  <c:v>9409</c:v>
                </c:pt>
                <c:pt idx="4" formatCode="#,##0">
                  <c:v>5052</c:v>
                </c:pt>
                <c:pt idx="5" formatCode="#,##0">
                  <c:v>2803</c:v>
                </c:pt>
                <c:pt idx="6" formatCode="#,##0">
                  <c:v>5247</c:v>
                </c:pt>
                <c:pt idx="7" formatCode="#,##0">
                  <c:v>4753</c:v>
                </c:pt>
                <c:pt idx="8" formatCode="#,##0">
                  <c:v>2768</c:v>
                </c:pt>
                <c:pt idx="9" formatCode="#,##0">
                  <c:v>3024</c:v>
                </c:pt>
                <c:pt idx="10" formatCode="#,##0">
                  <c:v>6066</c:v>
                </c:pt>
                <c:pt idx="11" formatCode="#,##0">
                  <c:v>12046</c:v>
                </c:pt>
                <c:pt idx="12" formatCode="#,##0">
                  <c:v>14764</c:v>
                </c:pt>
                <c:pt idx="13" formatCode="#,##0">
                  <c:v>7688</c:v>
                </c:pt>
                <c:pt idx="14" formatCode="#,##0">
                  <c:v>4294</c:v>
                </c:pt>
                <c:pt idx="15" formatCode="#,##0">
                  <c:v>4044</c:v>
                </c:pt>
                <c:pt idx="16" formatCode="#,##0">
                  <c:v>3444</c:v>
                </c:pt>
                <c:pt idx="17" formatCode="#,##0">
                  <c:v>1858</c:v>
                </c:pt>
                <c:pt idx="18" formatCode="#,##0">
                  <c:v>2658</c:v>
                </c:pt>
                <c:pt idx="19" formatCode="#,##0">
                  <c:v>12560</c:v>
                </c:pt>
                <c:pt idx="20" formatCode="#,##0">
                  <c:v>16961</c:v>
                </c:pt>
                <c:pt idx="21" formatCode="#,##0">
                  <c:v>10534</c:v>
                </c:pt>
                <c:pt idx="22" formatCode="#,##0">
                  <c:v>7037</c:v>
                </c:pt>
                <c:pt idx="23" formatCode="#,##0">
                  <c:v>10062</c:v>
                </c:pt>
                <c:pt idx="24" formatCode="#,##0">
                  <c:v>11274</c:v>
                </c:pt>
                <c:pt idx="25" formatCode="#,##0">
                  <c:v>6001</c:v>
                </c:pt>
                <c:pt idx="26" formatCode="#,##0">
                  <c:v>1632</c:v>
                </c:pt>
                <c:pt idx="27">
                  <c:v>482</c:v>
                </c:pt>
                <c:pt idx="28">
                  <c:v>470</c:v>
                </c:pt>
                <c:pt idx="29">
                  <c:v>536</c:v>
                </c:pt>
                <c:pt idx="30">
                  <c:v>789</c:v>
                </c:pt>
                <c:pt idx="31">
                  <c:v>742</c:v>
                </c:pt>
                <c:pt idx="32">
                  <c:v>572</c:v>
                </c:pt>
                <c:pt idx="33">
                  <c:v>456</c:v>
                </c:pt>
                <c:pt idx="34">
                  <c:v>448</c:v>
                </c:pt>
                <c:pt idx="35">
                  <c:v>231</c:v>
                </c:pt>
              </c:numCache>
            </c:numRef>
          </c:val>
          <c:smooth val="0"/>
          <c:extLst>
            <c:ext xmlns:c16="http://schemas.microsoft.com/office/drawing/2014/chart" uri="{C3380CC4-5D6E-409C-BE32-E72D297353CC}">
              <c16:uniqueId val="{00000002-80FA-441E-8A21-9CBAF56B2F4F}"/>
            </c:ext>
          </c:extLst>
        </c:ser>
        <c:ser>
          <c:idx val="2"/>
          <c:order val="3"/>
          <c:tx>
            <c:strRef>
              <c:f>Sheet1!$E$1</c:f>
              <c:strCache>
                <c:ptCount val="1"/>
                <c:pt idx="0">
                  <c:v>65+</c:v>
                </c:pt>
              </c:strCache>
            </c:strRef>
          </c:tx>
          <c:spPr>
            <a:ln>
              <a:solidFill>
                <a:srgbClr val="FFC72C"/>
              </a:solidFill>
            </a:ln>
          </c:spPr>
          <c:marker>
            <c:symbol val="diamond"/>
            <c:size val="9"/>
            <c:spPr>
              <a:solidFill>
                <a:srgbClr val="FFC72C"/>
              </a:solidFill>
              <a:ln>
                <a:noFill/>
              </a:ln>
            </c:spPr>
          </c:marker>
          <c:cat>
            <c:numRef>
              <c:f>Sheet1!$A$2:$A$37</c:f>
              <c:numCache>
                <c:formatCode>[$-409]mmm\-yy;@</c:formatCode>
                <c:ptCount val="36"/>
                <c:pt idx="0">
                  <c:v>43850</c:v>
                </c:pt>
                <c:pt idx="1">
                  <c:v>43881</c:v>
                </c:pt>
                <c:pt idx="2">
                  <c:v>43910</c:v>
                </c:pt>
                <c:pt idx="3">
                  <c:v>43941</c:v>
                </c:pt>
                <c:pt idx="4">
                  <c:v>43971</c:v>
                </c:pt>
                <c:pt idx="5">
                  <c:v>44002</c:v>
                </c:pt>
                <c:pt idx="6">
                  <c:v>44032</c:v>
                </c:pt>
                <c:pt idx="7">
                  <c:v>44063</c:v>
                </c:pt>
                <c:pt idx="8">
                  <c:v>44094</c:v>
                </c:pt>
                <c:pt idx="9">
                  <c:v>44124</c:v>
                </c:pt>
                <c:pt idx="10">
                  <c:v>44155</c:v>
                </c:pt>
                <c:pt idx="11">
                  <c:v>44185</c:v>
                </c:pt>
                <c:pt idx="12">
                  <c:v>44217</c:v>
                </c:pt>
                <c:pt idx="13">
                  <c:v>44248</c:v>
                </c:pt>
                <c:pt idx="14">
                  <c:v>44276</c:v>
                </c:pt>
                <c:pt idx="15">
                  <c:v>44307</c:v>
                </c:pt>
                <c:pt idx="16">
                  <c:v>44337</c:v>
                </c:pt>
                <c:pt idx="17">
                  <c:v>44368</c:v>
                </c:pt>
                <c:pt idx="18">
                  <c:v>44398</c:v>
                </c:pt>
                <c:pt idx="19">
                  <c:v>44429</c:v>
                </c:pt>
                <c:pt idx="20">
                  <c:v>44460</c:v>
                </c:pt>
                <c:pt idx="21">
                  <c:v>44490</c:v>
                </c:pt>
                <c:pt idx="22">
                  <c:v>44521</c:v>
                </c:pt>
                <c:pt idx="23">
                  <c:v>44551</c:v>
                </c:pt>
                <c:pt idx="24">
                  <c:v>44583</c:v>
                </c:pt>
                <c:pt idx="25">
                  <c:v>44614</c:v>
                </c:pt>
                <c:pt idx="26">
                  <c:v>44642</c:v>
                </c:pt>
                <c:pt idx="27">
                  <c:v>44673</c:v>
                </c:pt>
                <c:pt idx="28">
                  <c:v>44703</c:v>
                </c:pt>
                <c:pt idx="29">
                  <c:v>44734</c:v>
                </c:pt>
                <c:pt idx="30">
                  <c:v>44764</c:v>
                </c:pt>
                <c:pt idx="31">
                  <c:v>44795</c:v>
                </c:pt>
                <c:pt idx="32">
                  <c:v>44826</c:v>
                </c:pt>
                <c:pt idx="33">
                  <c:v>44856</c:v>
                </c:pt>
                <c:pt idx="34">
                  <c:v>44887</c:v>
                </c:pt>
                <c:pt idx="35">
                  <c:v>44917</c:v>
                </c:pt>
              </c:numCache>
            </c:numRef>
          </c:cat>
          <c:val>
            <c:numRef>
              <c:f>Sheet1!$E$2:$E$37</c:f>
              <c:numCache>
                <c:formatCode>General</c:formatCode>
                <c:ptCount val="36"/>
                <c:pt idx="0">
                  <c:v>0</c:v>
                </c:pt>
                <c:pt idx="1">
                  <c:v>0</c:v>
                </c:pt>
                <c:pt idx="2" formatCode="#,##0">
                  <c:v>4941</c:v>
                </c:pt>
                <c:pt idx="3" formatCode="#,##0">
                  <c:v>49705</c:v>
                </c:pt>
                <c:pt idx="4" formatCode="#,##0">
                  <c:v>28716</c:v>
                </c:pt>
                <c:pt idx="5" formatCode="#,##0">
                  <c:v>11986</c:v>
                </c:pt>
                <c:pt idx="6" formatCode="#,##0">
                  <c:v>20983</c:v>
                </c:pt>
                <c:pt idx="7" formatCode="#,##0">
                  <c:v>20707</c:v>
                </c:pt>
                <c:pt idx="8" formatCode="#,##0">
                  <c:v>13224</c:v>
                </c:pt>
                <c:pt idx="9" formatCode="#,##0">
                  <c:v>18153</c:v>
                </c:pt>
                <c:pt idx="10" formatCode="#,##0">
                  <c:v>40264</c:v>
                </c:pt>
                <c:pt idx="11" formatCode="#,##0">
                  <c:v>74146</c:v>
                </c:pt>
                <c:pt idx="12" formatCode="#,##0">
                  <c:v>77583</c:v>
                </c:pt>
                <c:pt idx="13" formatCode="#,##0">
                  <c:v>33154</c:v>
                </c:pt>
                <c:pt idx="14" formatCode="#,##0">
                  <c:v>14069</c:v>
                </c:pt>
                <c:pt idx="15" formatCode="#,##0">
                  <c:v>10553</c:v>
                </c:pt>
                <c:pt idx="16" formatCode="#,##0">
                  <c:v>8039</c:v>
                </c:pt>
                <c:pt idx="17" formatCode="#,##0">
                  <c:v>3958</c:v>
                </c:pt>
                <c:pt idx="18" formatCode="#,##0">
                  <c:v>5665</c:v>
                </c:pt>
                <c:pt idx="19" formatCode="#,##0">
                  <c:v>25986</c:v>
                </c:pt>
                <c:pt idx="20" formatCode="#,##0">
                  <c:v>33762</c:v>
                </c:pt>
                <c:pt idx="21" formatCode="#,##0">
                  <c:v>23381</c:v>
                </c:pt>
                <c:pt idx="22" formatCode="#,##0">
                  <c:v>18952</c:v>
                </c:pt>
                <c:pt idx="23" formatCode="#,##0">
                  <c:v>27355</c:v>
                </c:pt>
                <c:pt idx="24" formatCode="#,##0">
                  <c:v>53218</c:v>
                </c:pt>
                <c:pt idx="25" formatCode="#,##0">
                  <c:v>31545</c:v>
                </c:pt>
                <c:pt idx="26" formatCode="#,##0">
                  <c:v>8460</c:v>
                </c:pt>
                <c:pt idx="27" formatCode="#,##0">
                  <c:v>2860</c:v>
                </c:pt>
                <c:pt idx="28" formatCode="#,##0">
                  <c:v>4022</c:v>
                </c:pt>
                <c:pt idx="29" formatCode="#,##0">
                  <c:v>5289</c:v>
                </c:pt>
                <c:pt idx="30" formatCode="#,##0">
                  <c:v>7584</c:v>
                </c:pt>
                <c:pt idx="31" formatCode="#,##0">
                  <c:v>7996</c:v>
                </c:pt>
                <c:pt idx="32" formatCode="#,##0">
                  <c:v>6031</c:v>
                </c:pt>
                <c:pt idx="33" formatCode="#,##0">
                  <c:v>5247</c:v>
                </c:pt>
                <c:pt idx="34" formatCode="#,##0">
                  <c:v>5404</c:v>
                </c:pt>
                <c:pt idx="35" formatCode="#,##0">
                  <c:v>3507</c:v>
                </c:pt>
              </c:numCache>
            </c:numRef>
          </c:val>
          <c:smooth val="0"/>
          <c:extLst>
            <c:ext xmlns:c16="http://schemas.microsoft.com/office/drawing/2014/chart" uri="{C3380CC4-5D6E-409C-BE32-E72D297353CC}">
              <c16:uniqueId val="{00000003-80FA-441E-8A21-9CBAF56B2F4F}"/>
            </c:ext>
          </c:extLst>
        </c:ser>
        <c:dLbls>
          <c:showLegendKey val="0"/>
          <c:showVal val="0"/>
          <c:showCatName val="0"/>
          <c:showSerName val="0"/>
          <c:showPercent val="0"/>
          <c:showBubbleSize val="0"/>
        </c:dLbls>
        <c:marker val="1"/>
        <c:smooth val="0"/>
        <c:axId val="123682176"/>
        <c:axId val="158010752"/>
      </c:lineChart>
      <c:dateAx>
        <c:axId val="123682176"/>
        <c:scaling>
          <c:orientation val="minMax"/>
        </c:scaling>
        <c:delete val="0"/>
        <c:axPos val="b"/>
        <c:numFmt formatCode="[$-409]mmm\-yy;@" sourceLinked="1"/>
        <c:majorTickMark val="out"/>
        <c:minorTickMark val="none"/>
        <c:tickLblPos val="nextTo"/>
        <c:txPr>
          <a:bodyPr rot="-2700000"/>
          <a:lstStyle/>
          <a:p>
            <a:pPr>
              <a:defRPr/>
            </a:pPr>
            <a:endParaRPr lang="en-US"/>
          </a:p>
        </c:txPr>
        <c:crossAx val="158010752"/>
        <c:crosses val="autoZero"/>
        <c:auto val="1"/>
        <c:lblOffset val="100"/>
        <c:baseTimeUnit val="months"/>
        <c:majorUnit val="2"/>
        <c:majorTimeUnit val="months"/>
      </c:dateAx>
      <c:valAx>
        <c:axId val="158010752"/>
        <c:scaling>
          <c:orientation val="minMax"/>
          <c:max val="100000"/>
          <c:min val="0"/>
        </c:scaling>
        <c:delete val="0"/>
        <c:axPos val="l"/>
        <c:majorGridlines/>
        <c:title>
          <c:tx>
            <c:rich>
              <a:bodyPr rot="-5400000" vert="horz"/>
              <a:lstStyle/>
              <a:p>
                <a:pPr>
                  <a:defRPr/>
                </a:pPr>
                <a:r>
                  <a:rPr lang="en-US"/>
                  <a:t>Number of Deaths</a:t>
                </a:r>
              </a:p>
            </c:rich>
          </c:tx>
          <c:layout>
            <c:manualLayout>
              <c:xMode val="edge"/>
              <c:yMode val="edge"/>
              <c:x val="9.0320307183824238E-4"/>
              <c:y val="0.22513730922523573"/>
            </c:manualLayout>
          </c:layout>
          <c:overlay val="0"/>
        </c:title>
        <c:numFmt formatCode="#,##0" sourceLinked="0"/>
        <c:majorTickMark val="out"/>
        <c:minorTickMark val="none"/>
        <c:tickLblPos val="nextTo"/>
        <c:crossAx val="123682176"/>
        <c:crosses val="autoZero"/>
        <c:crossBetween val="between"/>
        <c:majorUnit val="10000"/>
      </c:valAx>
    </c:plotArea>
    <c:legend>
      <c:legendPos val="t"/>
      <c:layout>
        <c:manualLayout>
          <c:xMode val="edge"/>
          <c:yMode val="edge"/>
          <c:x val="4.314772753959654E-3"/>
          <c:y val="1.6876956645479578E-2"/>
          <c:w val="0.99568527491755854"/>
          <c:h val="5.2448721687566834E-2"/>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058168076212697"/>
          <c:y val="0.10706161729783777"/>
          <c:w val="0.86189851268591422"/>
          <c:h val="0.68521264703023232"/>
        </c:manualLayout>
      </c:layout>
      <c:lineChart>
        <c:grouping val="standard"/>
        <c:varyColors val="0"/>
        <c:ser>
          <c:idx val="3"/>
          <c:order val="0"/>
          <c:tx>
            <c:strRef>
              <c:f>P12_deaths_Age!$B$1</c:f>
              <c:strCache>
                <c:ptCount val="1"/>
                <c:pt idx="0">
                  <c:v>0-17</c:v>
                </c:pt>
              </c:strCache>
            </c:strRef>
          </c:tx>
          <c:spPr>
            <a:ln w="25400">
              <a:solidFill>
                <a:sysClr val="windowText" lastClr="000000"/>
              </a:solidFill>
            </a:ln>
          </c:spPr>
          <c:marker>
            <c:symbol val="circle"/>
            <c:size val="7"/>
            <c:spPr>
              <a:solidFill>
                <a:sysClr val="windowText" lastClr="000000"/>
              </a:solidFill>
              <a:ln>
                <a:noFill/>
              </a:ln>
            </c:spPr>
          </c:marker>
          <c:cat>
            <c:numRef>
              <c:f>P12_deaths_Age!$A$2:$A$37</c:f>
              <c:numCache>
                <c:formatCode>mmm\-yy</c:formatCode>
                <c:ptCount val="36"/>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pt idx="33">
                  <c:v>44835</c:v>
                </c:pt>
                <c:pt idx="34">
                  <c:v>44866</c:v>
                </c:pt>
                <c:pt idx="35">
                  <c:v>44896</c:v>
                </c:pt>
              </c:numCache>
            </c:numRef>
          </c:cat>
          <c:val>
            <c:numRef>
              <c:f>P12_deaths_Age!$B$2:$B$37</c:f>
              <c:numCache>
                <c:formatCode>General</c:formatCode>
                <c:ptCount val="36"/>
                <c:pt idx="0">
                  <c:v>0</c:v>
                </c:pt>
                <c:pt idx="1">
                  <c:v>0</c:v>
                </c:pt>
                <c:pt idx="2">
                  <c:v>0</c:v>
                </c:pt>
                <c:pt idx="3">
                  <c:v>0</c:v>
                </c:pt>
                <c:pt idx="4">
                  <c:v>0</c:v>
                </c:pt>
                <c:pt idx="5">
                  <c:v>0</c:v>
                </c:pt>
                <c:pt idx="6">
                  <c:v>6.0016444505794603E-2</c:v>
                </c:pt>
                <c:pt idx="7">
                  <c:v>0</c:v>
                </c:pt>
                <c:pt idx="8">
                  <c:v>0</c:v>
                </c:pt>
                <c:pt idx="9">
                  <c:v>0</c:v>
                </c:pt>
                <c:pt idx="10">
                  <c:v>0</c:v>
                </c:pt>
                <c:pt idx="11">
                  <c:v>1.4764876720661801E-2</c:v>
                </c:pt>
                <c:pt idx="12">
                  <c:v>1.56295068038085E-2</c:v>
                </c:pt>
                <c:pt idx="13">
                  <c:v>0</c:v>
                </c:pt>
                <c:pt idx="14">
                  <c:v>0</c:v>
                </c:pt>
                <c:pt idx="15">
                  <c:v>0</c:v>
                </c:pt>
                <c:pt idx="16">
                  <c:v>0</c:v>
                </c:pt>
                <c:pt idx="17">
                  <c:v>0</c:v>
                </c:pt>
                <c:pt idx="18">
                  <c:v>0</c:v>
                </c:pt>
                <c:pt idx="19">
                  <c:v>0.10214132837732701</c:v>
                </c:pt>
                <c:pt idx="20">
                  <c:v>9.1419034380589195E-2</c:v>
                </c:pt>
                <c:pt idx="21">
                  <c:v>4.9738673011994999E-2</c:v>
                </c:pt>
                <c:pt idx="22">
                  <c:v>2.0340951327801799E-2</c:v>
                </c:pt>
                <c:pt idx="23">
                  <c:v>2.8208557480743499E-2</c:v>
                </c:pt>
                <c:pt idx="24">
                  <c:v>3.27704322932948E-2</c:v>
                </c:pt>
                <c:pt idx="25">
                  <c:v>5.9236601757711498E-2</c:v>
                </c:pt>
                <c:pt idx="26">
                  <c:v>6.0523362017738801E-2</c:v>
                </c:pt>
                <c:pt idx="27">
                  <c:v>0</c:v>
                </c:pt>
                <c:pt idx="28">
                  <c:v>2.3200106720490901E-2</c:v>
                </c:pt>
                <c:pt idx="29">
                  <c:v>0</c:v>
                </c:pt>
                <c:pt idx="30">
                  <c:v>3.46141388867598E-2</c:v>
                </c:pt>
                <c:pt idx="31">
                  <c:v>3.2961496263578999E-2</c:v>
                </c:pt>
                <c:pt idx="32">
                  <c:v>0</c:v>
                </c:pt>
                <c:pt idx="33">
                  <c:v>0</c:v>
                </c:pt>
                <c:pt idx="34">
                  <c:v>0</c:v>
                </c:pt>
                <c:pt idx="35">
                  <c:v>0</c:v>
                </c:pt>
              </c:numCache>
            </c:numRef>
          </c:val>
          <c:smooth val="0"/>
          <c:extLst>
            <c:ext xmlns:c16="http://schemas.microsoft.com/office/drawing/2014/chart" uri="{C3380CC4-5D6E-409C-BE32-E72D297353CC}">
              <c16:uniqueId val="{00000000-3381-4780-8940-331DECC8132C}"/>
            </c:ext>
          </c:extLst>
        </c:ser>
        <c:ser>
          <c:idx val="0"/>
          <c:order val="1"/>
          <c:tx>
            <c:strRef>
              <c:f>P12_deaths_Age!$C$1</c:f>
              <c:strCache>
                <c:ptCount val="1"/>
                <c:pt idx="0">
                  <c:v>18-49</c:v>
                </c:pt>
              </c:strCache>
            </c:strRef>
          </c:tx>
          <c:spPr>
            <a:ln>
              <a:solidFill>
                <a:srgbClr val="005EB8"/>
              </a:solidFill>
            </a:ln>
          </c:spPr>
          <c:marker>
            <c:symbol val="square"/>
            <c:size val="7"/>
            <c:spPr>
              <a:solidFill>
                <a:srgbClr val="005EB8"/>
              </a:solidFill>
              <a:ln>
                <a:noFill/>
              </a:ln>
            </c:spPr>
          </c:marker>
          <c:cat>
            <c:numRef>
              <c:f>P12_deaths_Age!$A$2:$A$37</c:f>
              <c:numCache>
                <c:formatCode>mmm\-yy</c:formatCode>
                <c:ptCount val="36"/>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pt idx="33">
                  <c:v>44835</c:v>
                </c:pt>
                <c:pt idx="34">
                  <c:v>44866</c:v>
                </c:pt>
                <c:pt idx="35">
                  <c:v>44896</c:v>
                </c:pt>
              </c:numCache>
            </c:numRef>
          </c:cat>
          <c:val>
            <c:numRef>
              <c:f>P12_deaths_Age!$C$2:$C$37</c:f>
              <c:numCache>
                <c:formatCode>General</c:formatCode>
                <c:ptCount val="36"/>
                <c:pt idx="0">
                  <c:v>0</c:v>
                </c:pt>
                <c:pt idx="1">
                  <c:v>0</c:v>
                </c:pt>
                <c:pt idx="2">
                  <c:v>3.1216419836834199</c:v>
                </c:pt>
                <c:pt idx="3">
                  <c:v>7.5868295573173796</c:v>
                </c:pt>
                <c:pt idx="4">
                  <c:v>3.9156068910193502</c:v>
                </c:pt>
                <c:pt idx="5">
                  <c:v>1.5424519368124401</c:v>
                </c:pt>
                <c:pt idx="6">
                  <c:v>1.9521872142441401</c:v>
                </c:pt>
                <c:pt idx="7">
                  <c:v>1.9460473321218701</c:v>
                </c:pt>
                <c:pt idx="8">
                  <c:v>1.2194881187231701</c:v>
                </c:pt>
                <c:pt idx="9">
                  <c:v>0.822510313240161</c:v>
                </c:pt>
                <c:pt idx="10">
                  <c:v>0.724101339335258</c:v>
                </c:pt>
                <c:pt idx="11">
                  <c:v>1.07713445514439</c:v>
                </c:pt>
                <c:pt idx="12">
                  <c:v>1.46138874118748</c:v>
                </c:pt>
                <c:pt idx="13">
                  <c:v>1.84167081983553</c:v>
                </c:pt>
                <c:pt idx="14">
                  <c:v>1.21590931929176</c:v>
                </c:pt>
                <c:pt idx="15">
                  <c:v>1.51483899763645</c:v>
                </c:pt>
                <c:pt idx="16">
                  <c:v>2.62012602296763</c:v>
                </c:pt>
                <c:pt idx="17">
                  <c:v>2.9035522888287901</c:v>
                </c:pt>
                <c:pt idx="18">
                  <c:v>1.5970919960349701</c:v>
                </c:pt>
                <c:pt idx="19">
                  <c:v>3.5384476695115201</c:v>
                </c:pt>
                <c:pt idx="20">
                  <c:v>5.1941459688200498</c:v>
                </c:pt>
                <c:pt idx="21">
                  <c:v>4.7162484077901299</c:v>
                </c:pt>
                <c:pt idx="22">
                  <c:v>2.6382974090613001</c:v>
                </c:pt>
                <c:pt idx="23">
                  <c:v>1.03274709930516</c:v>
                </c:pt>
                <c:pt idx="24">
                  <c:v>0.62312290451136398</c:v>
                </c:pt>
                <c:pt idx="25">
                  <c:v>1.48528678766031</c:v>
                </c:pt>
                <c:pt idx="26">
                  <c:v>1.0160293330304899</c:v>
                </c:pt>
                <c:pt idx="27">
                  <c:v>0.28602800849820997</c:v>
                </c:pt>
                <c:pt idx="28">
                  <c:v>0.138419440908195</c:v>
                </c:pt>
                <c:pt idx="29">
                  <c:v>0.19073806475633601</c:v>
                </c:pt>
                <c:pt idx="30">
                  <c:v>0.21316258602875399</c:v>
                </c:pt>
                <c:pt idx="31">
                  <c:v>0.30325852652783603</c:v>
                </c:pt>
                <c:pt idx="32">
                  <c:v>0.33216561709180398</c:v>
                </c:pt>
                <c:pt idx="33">
                  <c:v>0.35800292183751098</c:v>
                </c:pt>
                <c:pt idx="34">
                  <c:v>0.20508552660910401</c:v>
                </c:pt>
                <c:pt idx="35">
                  <c:v>0.13075128984380499</c:v>
                </c:pt>
              </c:numCache>
            </c:numRef>
          </c:val>
          <c:smooth val="0"/>
          <c:extLst>
            <c:ext xmlns:c16="http://schemas.microsoft.com/office/drawing/2014/chart" uri="{C3380CC4-5D6E-409C-BE32-E72D297353CC}">
              <c16:uniqueId val="{00000001-3381-4780-8940-331DECC8132C}"/>
            </c:ext>
          </c:extLst>
        </c:ser>
        <c:ser>
          <c:idx val="1"/>
          <c:order val="2"/>
          <c:tx>
            <c:strRef>
              <c:f>P12_deaths_Age!$D$1</c:f>
              <c:strCache>
                <c:ptCount val="1"/>
                <c:pt idx="0">
                  <c:v>50-64</c:v>
                </c:pt>
              </c:strCache>
            </c:strRef>
          </c:tx>
          <c:spPr>
            <a:ln>
              <a:solidFill>
                <a:srgbClr val="671E75"/>
              </a:solidFill>
            </a:ln>
          </c:spPr>
          <c:marker>
            <c:symbol val="triangle"/>
            <c:size val="8"/>
            <c:spPr>
              <a:solidFill>
                <a:srgbClr val="671E75"/>
              </a:solidFill>
              <a:ln>
                <a:noFill/>
              </a:ln>
            </c:spPr>
          </c:marker>
          <c:cat>
            <c:numRef>
              <c:f>P12_deaths_Age!$A$2:$A$37</c:f>
              <c:numCache>
                <c:formatCode>mmm\-yy</c:formatCode>
                <c:ptCount val="36"/>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pt idx="33">
                  <c:v>44835</c:v>
                </c:pt>
                <c:pt idx="34">
                  <c:v>44866</c:v>
                </c:pt>
                <c:pt idx="35">
                  <c:v>44896</c:v>
                </c:pt>
              </c:numCache>
            </c:numRef>
          </c:cat>
          <c:val>
            <c:numRef>
              <c:f>P12_deaths_Age!$D$2:$D$37</c:f>
              <c:numCache>
                <c:formatCode>General</c:formatCode>
                <c:ptCount val="36"/>
                <c:pt idx="0">
                  <c:v>0</c:v>
                </c:pt>
                <c:pt idx="1">
                  <c:v>0</c:v>
                </c:pt>
                <c:pt idx="2">
                  <c:v>12.865027596588099</c:v>
                </c:pt>
                <c:pt idx="3">
                  <c:v>49.3377240359506</c:v>
                </c:pt>
                <c:pt idx="4">
                  <c:v>34.892635388536299</c:v>
                </c:pt>
                <c:pt idx="5">
                  <c:v>14.961302375233499</c:v>
                </c:pt>
                <c:pt idx="6">
                  <c:v>16.761811055064499</c:v>
                </c:pt>
                <c:pt idx="7">
                  <c:v>19.521270915647399</c:v>
                </c:pt>
                <c:pt idx="8">
                  <c:v>13.482839579538</c:v>
                </c:pt>
                <c:pt idx="9">
                  <c:v>7.8385019751780796</c:v>
                </c:pt>
                <c:pt idx="10">
                  <c:v>7.3848805952705598</c:v>
                </c:pt>
                <c:pt idx="11">
                  <c:v>10.516794918133799</c:v>
                </c:pt>
                <c:pt idx="12">
                  <c:v>14.581771600310899</c:v>
                </c:pt>
                <c:pt idx="13">
                  <c:v>19.9160665250505</c:v>
                </c:pt>
                <c:pt idx="14">
                  <c:v>12.0187194213997</c:v>
                </c:pt>
                <c:pt idx="15">
                  <c:v>14.9643098988688</c:v>
                </c:pt>
                <c:pt idx="16">
                  <c:v>24.667483186144999</c:v>
                </c:pt>
                <c:pt idx="17">
                  <c:v>26.194101392883301</c:v>
                </c:pt>
                <c:pt idx="18">
                  <c:v>11.1267859161179</c:v>
                </c:pt>
                <c:pt idx="19">
                  <c:v>22.003703489584201</c:v>
                </c:pt>
                <c:pt idx="20">
                  <c:v>33.132777246000302</c:v>
                </c:pt>
                <c:pt idx="21">
                  <c:v>28.8650980026799</c:v>
                </c:pt>
                <c:pt idx="22">
                  <c:v>17.705817230273801</c:v>
                </c:pt>
                <c:pt idx="23">
                  <c:v>9.1321217071676504</c:v>
                </c:pt>
                <c:pt idx="24">
                  <c:v>4.5257097163061601</c:v>
                </c:pt>
                <c:pt idx="25">
                  <c:v>12.712609442623799</c:v>
                </c:pt>
                <c:pt idx="26">
                  <c:v>9.5414045508758001</c:v>
                </c:pt>
                <c:pt idx="27">
                  <c:v>2.1202843468468502</c:v>
                </c:pt>
                <c:pt idx="28">
                  <c:v>0.81988518118590303</c:v>
                </c:pt>
                <c:pt idx="29">
                  <c:v>1.0011917170064399</c:v>
                </c:pt>
                <c:pt idx="30">
                  <c:v>1.2674474828557201</c:v>
                </c:pt>
                <c:pt idx="31">
                  <c:v>1.5649023201469601</c:v>
                </c:pt>
                <c:pt idx="32">
                  <c:v>2.1352286598453798</c:v>
                </c:pt>
                <c:pt idx="33">
                  <c:v>1.9543555126968799</c:v>
                </c:pt>
                <c:pt idx="34">
                  <c:v>1.4674763991797899</c:v>
                </c:pt>
                <c:pt idx="35">
                  <c:v>0.80213903743315496</c:v>
                </c:pt>
              </c:numCache>
            </c:numRef>
          </c:val>
          <c:smooth val="0"/>
          <c:extLst>
            <c:ext xmlns:c16="http://schemas.microsoft.com/office/drawing/2014/chart" uri="{C3380CC4-5D6E-409C-BE32-E72D297353CC}">
              <c16:uniqueId val="{00000002-3381-4780-8940-331DECC8132C}"/>
            </c:ext>
          </c:extLst>
        </c:ser>
        <c:ser>
          <c:idx val="2"/>
          <c:order val="3"/>
          <c:tx>
            <c:strRef>
              <c:f>P12_deaths_Age!$E$1</c:f>
              <c:strCache>
                <c:ptCount val="1"/>
                <c:pt idx="0">
                  <c:v>65+</c:v>
                </c:pt>
              </c:strCache>
            </c:strRef>
          </c:tx>
          <c:spPr>
            <a:ln>
              <a:solidFill>
                <a:srgbClr val="FFC72C"/>
              </a:solidFill>
            </a:ln>
          </c:spPr>
          <c:marker>
            <c:symbol val="diamond"/>
            <c:size val="9"/>
            <c:spPr>
              <a:solidFill>
                <a:srgbClr val="FFC72C"/>
              </a:solidFill>
              <a:ln>
                <a:noFill/>
              </a:ln>
            </c:spPr>
          </c:marker>
          <c:cat>
            <c:numRef>
              <c:f>P12_deaths_Age!$A$2:$A$37</c:f>
              <c:numCache>
                <c:formatCode>mmm\-yy</c:formatCode>
                <c:ptCount val="36"/>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pt idx="33">
                  <c:v>44835</c:v>
                </c:pt>
                <c:pt idx="34">
                  <c:v>44866</c:v>
                </c:pt>
                <c:pt idx="35">
                  <c:v>44896</c:v>
                </c:pt>
              </c:numCache>
            </c:numRef>
          </c:cat>
          <c:val>
            <c:numRef>
              <c:f>P12_deaths_Age!$E$2:$E$37</c:f>
              <c:numCache>
                <c:formatCode>General</c:formatCode>
                <c:ptCount val="36"/>
                <c:pt idx="0">
                  <c:v>0</c:v>
                </c:pt>
                <c:pt idx="1">
                  <c:v>0</c:v>
                </c:pt>
                <c:pt idx="2">
                  <c:v>68.326073428749197</c:v>
                </c:pt>
                <c:pt idx="3">
                  <c:v>270.083027233802</c:v>
                </c:pt>
                <c:pt idx="4">
                  <c:v>246.33914095272399</c:v>
                </c:pt>
                <c:pt idx="5">
                  <c:v>102.126716880815</c:v>
                </c:pt>
                <c:pt idx="6">
                  <c:v>111.08228866678</c:v>
                </c:pt>
                <c:pt idx="7">
                  <c:v>129.98254930762201</c:v>
                </c:pt>
                <c:pt idx="8">
                  <c:v>92.854735422986195</c:v>
                </c:pt>
                <c:pt idx="9">
                  <c:v>68.726479741343397</c:v>
                </c:pt>
                <c:pt idx="10">
                  <c:v>72.350251116322099</c:v>
                </c:pt>
                <c:pt idx="11">
                  <c:v>95.2168145400003</c:v>
                </c:pt>
                <c:pt idx="12">
                  <c:v>114.475128665187</c:v>
                </c:pt>
                <c:pt idx="13">
                  <c:v>138.91670612291099</c:v>
                </c:pt>
                <c:pt idx="14">
                  <c:v>83.301754967671599</c:v>
                </c:pt>
                <c:pt idx="15">
                  <c:v>91.288927335640096</c:v>
                </c:pt>
                <c:pt idx="16">
                  <c:v>117.034750833467</c:v>
                </c:pt>
                <c:pt idx="17">
                  <c:v>103.98822973044</c:v>
                </c:pt>
                <c:pt idx="18">
                  <c:v>42.7405239014969</c:v>
                </c:pt>
                <c:pt idx="19">
                  <c:v>74.127956731592107</c:v>
                </c:pt>
                <c:pt idx="20">
                  <c:v>99.642006534192404</c:v>
                </c:pt>
                <c:pt idx="21">
                  <c:v>91.686240985683</c:v>
                </c:pt>
                <c:pt idx="22">
                  <c:v>77.212338003609702</c:v>
                </c:pt>
                <c:pt idx="23">
                  <c:v>48.411045257381097</c:v>
                </c:pt>
                <c:pt idx="24">
                  <c:v>37.736170152418197</c:v>
                </c:pt>
                <c:pt idx="25">
                  <c:v>86.162628718144802</c:v>
                </c:pt>
                <c:pt idx="26">
                  <c:v>66.470241602828494</c:v>
                </c:pt>
                <c:pt idx="27">
                  <c:v>15.878832295102001</c:v>
                </c:pt>
                <c:pt idx="28">
                  <c:v>9.5440361638764593</c:v>
                </c:pt>
                <c:pt idx="29">
                  <c:v>11.910606272153601</c:v>
                </c:pt>
                <c:pt idx="30">
                  <c:v>13.7916486330192</c:v>
                </c:pt>
                <c:pt idx="31">
                  <c:v>17.991665691630601</c:v>
                </c:pt>
                <c:pt idx="32">
                  <c:v>20.715475638449501</c:v>
                </c:pt>
                <c:pt idx="33">
                  <c:v>18.691755250933301</c:v>
                </c:pt>
                <c:pt idx="34">
                  <c:v>17.037429378531101</c:v>
                </c:pt>
                <c:pt idx="35">
                  <c:v>10.533872392063101</c:v>
                </c:pt>
              </c:numCache>
            </c:numRef>
          </c:val>
          <c:smooth val="0"/>
          <c:extLst>
            <c:ext xmlns:c16="http://schemas.microsoft.com/office/drawing/2014/chart" uri="{C3380CC4-5D6E-409C-BE32-E72D297353CC}">
              <c16:uniqueId val="{00000003-3381-4780-8940-331DECC8132C}"/>
            </c:ext>
          </c:extLst>
        </c:ser>
        <c:dLbls>
          <c:showLegendKey val="0"/>
          <c:showVal val="0"/>
          <c:showCatName val="0"/>
          <c:showSerName val="0"/>
          <c:showPercent val="0"/>
          <c:showBubbleSize val="0"/>
        </c:dLbls>
        <c:marker val="1"/>
        <c:smooth val="0"/>
        <c:axId val="123682176"/>
        <c:axId val="158010752"/>
      </c:lineChart>
      <c:dateAx>
        <c:axId val="123682176"/>
        <c:scaling>
          <c:orientation val="minMax"/>
        </c:scaling>
        <c:delete val="0"/>
        <c:axPos val="b"/>
        <c:numFmt formatCode="mmm\-yy" sourceLinked="1"/>
        <c:majorTickMark val="out"/>
        <c:minorTickMark val="none"/>
        <c:tickLblPos val="nextTo"/>
        <c:txPr>
          <a:bodyPr rot="-2700000"/>
          <a:lstStyle/>
          <a:p>
            <a:pPr>
              <a:defRPr/>
            </a:pPr>
            <a:endParaRPr lang="en-US"/>
          </a:p>
        </c:txPr>
        <c:crossAx val="158010752"/>
        <c:crosses val="autoZero"/>
        <c:auto val="1"/>
        <c:lblOffset val="100"/>
        <c:baseTimeUnit val="months"/>
        <c:majorUnit val="2"/>
        <c:majorTimeUnit val="months"/>
      </c:dateAx>
      <c:valAx>
        <c:axId val="158010752"/>
        <c:scaling>
          <c:orientation val="minMax"/>
          <c:max val="300"/>
          <c:min val="0"/>
        </c:scaling>
        <c:delete val="0"/>
        <c:axPos val="l"/>
        <c:majorGridlines/>
        <c:title>
          <c:tx>
            <c:rich>
              <a:bodyPr rot="-5400000" vert="horz"/>
              <a:lstStyle/>
              <a:p>
                <a:pPr>
                  <a:defRPr/>
                </a:pPr>
                <a:r>
                  <a:rPr lang="en-US"/>
                  <a:t>Rate per 1,000 Cases</a:t>
                </a:r>
              </a:p>
            </c:rich>
          </c:tx>
          <c:layout>
            <c:manualLayout>
              <c:xMode val="edge"/>
              <c:yMode val="edge"/>
              <c:x val="1.4966705550695052E-3"/>
              <c:y val="0.19471420239136775"/>
            </c:manualLayout>
          </c:layout>
          <c:overlay val="0"/>
        </c:title>
        <c:numFmt formatCode="#,##0" sourceLinked="0"/>
        <c:majorTickMark val="out"/>
        <c:minorTickMark val="none"/>
        <c:tickLblPos val="nextTo"/>
        <c:crossAx val="123682176"/>
        <c:crosses val="autoZero"/>
        <c:crossBetween val="between"/>
        <c:majorUnit val="50"/>
      </c:valAx>
    </c:plotArea>
    <c:legend>
      <c:legendPos val="t"/>
      <c:layout>
        <c:manualLayout>
          <c:xMode val="edge"/>
          <c:yMode val="edge"/>
          <c:x val="4.314772753959654E-3"/>
          <c:y val="1.290869891263592E-2"/>
          <c:w val="0.99568527491755854"/>
          <c:h val="6.8321772278465198E-2"/>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544242733547197"/>
          <c:y val="0.15356680283840576"/>
          <c:w val="0.85750302846759541"/>
          <c:h val="0.65924593043661062"/>
        </c:manualLayout>
      </c:layout>
      <c:lineChart>
        <c:grouping val="standard"/>
        <c:varyColors val="0"/>
        <c:ser>
          <c:idx val="3"/>
          <c:order val="0"/>
          <c:tx>
            <c:strRef>
              <c:f>Sheet1!$B$1</c:f>
              <c:strCache>
                <c:ptCount val="1"/>
                <c:pt idx="0">
                  <c:v>Hispanic</c:v>
                </c:pt>
              </c:strCache>
            </c:strRef>
          </c:tx>
          <c:spPr>
            <a:ln w="25400">
              <a:solidFill>
                <a:sysClr val="windowText" lastClr="000000"/>
              </a:solidFill>
            </a:ln>
          </c:spPr>
          <c:marker>
            <c:symbol val="circle"/>
            <c:size val="7"/>
            <c:spPr>
              <a:solidFill>
                <a:sysClr val="windowText" lastClr="000000"/>
              </a:solidFill>
              <a:ln>
                <a:noFill/>
              </a:ln>
            </c:spPr>
          </c:marker>
          <c:cat>
            <c:numRef>
              <c:f>Sheet1!$A$2:$A$37</c:f>
              <c:numCache>
                <c:formatCode>[$-409]mmm\-yy;@</c:formatCode>
                <c:ptCount val="36"/>
                <c:pt idx="0">
                  <c:v>43850</c:v>
                </c:pt>
                <c:pt idx="1">
                  <c:v>43881</c:v>
                </c:pt>
                <c:pt idx="2">
                  <c:v>43910</c:v>
                </c:pt>
                <c:pt idx="3">
                  <c:v>43941</c:v>
                </c:pt>
                <c:pt idx="4">
                  <c:v>43971</c:v>
                </c:pt>
                <c:pt idx="5">
                  <c:v>44002</c:v>
                </c:pt>
                <c:pt idx="6">
                  <c:v>44032</c:v>
                </c:pt>
                <c:pt idx="7">
                  <c:v>44063</c:v>
                </c:pt>
                <c:pt idx="8">
                  <c:v>44094</c:v>
                </c:pt>
                <c:pt idx="9">
                  <c:v>44124</c:v>
                </c:pt>
                <c:pt idx="10">
                  <c:v>44155</c:v>
                </c:pt>
                <c:pt idx="11">
                  <c:v>44185</c:v>
                </c:pt>
                <c:pt idx="12">
                  <c:v>44217</c:v>
                </c:pt>
                <c:pt idx="13">
                  <c:v>44248</c:v>
                </c:pt>
                <c:pt idx="14">
                  <c:v>44276</c:v>
                </c:pt>
                <c:pt idx="15">
                  <c:v>44307</c:v>
                </c:pt>
                <c:pt idx="16">
                  <c:v>44337</c:v>
                </c:pt>
                <c:pt idx="17">
                  <c:v>44368</c:v>
                </c:pt>
                <c:pt idx="18">
                  <c:v>44398</c:v>
                </c:pt>
                <c:pt idx="19">
                  <c:v>44429</c:v>
                </c:pt>
                <c:pt idx="20">
                  <c:v>44460</c:v>
                </c:pt>
                <c:pt idx="21">
                  <c:v>44490</c:v>
                </c:pt>
                <c:pt idx="22">
                  <c:v>44521</c:v>
                </c:pt>
                <c:pt idx="23">
                  <c:v>44551</c:v>
                </c:pt>
                <c:pt idx="24">
                  <c:v>44583</c:v>
                </c:pt>
                <c:pt idx="25">
                  <c:v>44614</c:v>
                </c:pt>
                <c:pt idx="26">
                  <c:v>44642</c:v>
                </c:pt>
                <c:pt idx="27">
                  <c:v>44673</c:v>
                </c:pt>
                <c:pt idx="28">
                  <c:v>44703</c:v>
                </c:pt>
                <c:pt idx="29">
                  <c:v>44734</c:v>
                </c:pt>
                <c:pt idx="30">
                  <c:v>44764</c:v>
                </c:pt>
                <c:pt idx="31">
                  <c:v>44795</c:v>
                </c:pt>
                <c:pt idx="32">
                  <c:v>44826</c:v>
                </c:pt>
                <c:pt idx="33">
                  <c:v>44856</c:v>
                </c:pt>
                <c:pt idx="34">
                  <c:v>44887</c:v>
                </c:pt>
                <c:pt idx="35">
                  <c:v>44917</c:v>
                </c:pt>
              </c:numCache>
            </c:numRef>
          </c:cat>
          <c:val>
            <c:numRef>
              <c:f>Sheet1!$B$2:$B$37</c:f>
              <c:numCache>
                <c:formatCode>General</c:formatCode>
                <c:ptCount val="36"/>
                <c:pt idx="0">
                  <c:v>0</c:v>
                </c:pt>
                <c:pt idx="1">
                  <c:v>0</c:v>
                </c:pt>
                <c:pt idx="2">
                  <c:v>49.8</c:v>
                </c:pt>
                <c:pt idx="3">
                  <c:v>152.1</c:v>
                </c:pt>
                <c:pt idx="4">
                  <c:v>160.30000000000001</c:v>
                </c:pt>
                <c:pt idx="5">
                  <c:v>292.5</c:v>
                </c:pt>
                <c:pt idx="6">
                  <c:v>429.5</c:v>
                </c:pt>
                <c:pt idx="7">
                  <c:v>299.2</c:v>
                </c:pt>
                <c:pt idx="8">
                  <c:v>194.9</c:v>
                </c:pt>
                <c:pt idx="9">
                  <c:v>331</c:v>
                </c:pt>
                <c:pt idx="10">
                  <c:v>654.9</c:v>
                </c:pt>
                <c:pt idx="11">
                  <c:v>988.4</c:v>
                </c:pt>
                <c:pt idx="12">
                  <c:v>997.5</c:v>
                </c:pt>
                <c:pt idx="13">
                  <c:v>370.4</c:v>
                </c:pt>
                <c:pt idx="14">
                  <c:v>331.7</c:v>
                </c:pt>
                <c:pt idx="15">
                  <c:v>246.6</c:v>
                </c:pt>
                <c:pt idx="16">
                  <c:v>124.4</c:v>
                </c:pt>
                <c:pt idx="17">
                  <c:v>73.5</c:v>
                </c:pt>
                <c:pt idx="18">
                  <c:v>269.5</c:v>
                </c:pt>
                <c:pt idx="19">
                  <c:v>590.79999999999995</c:v>
                </c:pt>
                <c:pt idx="20">
                  <c:v>434.4</c:v>
                </c:pt>
                <c:pt idx="21">
                  <c:v>253.1</c:v>
                </c:pt>
                <c:pt idx="22">
                  <c:v>244.3</c:v>
                </c:pt>
                <c:pt idx="23">
                  <c:v>1014</c:v>
                </c:pt>
                <c:pt idx="24">
                  <c:v>2837.3</c:v>
                </c:pt>
                <c:pt idx="25">
                  <c:v>406.2</c:v>
                </c:pt>
                <c:pt idx="26">
                  <c:v>118.2</c:v>
                </c:pt>
                <c:pt idx="27">
                  <c:v>126</c:v>
                </c:pt>
                <c:pt idx="28">
                  <c:v>360.7</c:v>
                </c:pt>
                <c:pt idx="29">
                  <c:v>411.7</c:v>
                </c:pt>
                <c:pt idx="30">
                  <c:v>501.8</c:v>
                </c:pt>
                <c:pt idx="31">
                  <c:v>363.3</c:v>
                </c:pt>
                <c:pt idx="32">
                  <c:v>153.80000000000001</c:v>
                </c:pt>
                <c:pt idx="33">
                  <c:v>103.6</c:v>
                </c:pt>
                <c:pt idx="34">
                  <c:v>165.2</c:v>
                </c:pt>
                <c:pt idx="35">
                  <c:v>180.1</c:v>
                </c:pt>
              </c:numCache>
            </c:numRef>
          </c:val>
          <c:smooth val="0"/>
          <c:extLst>
            <c:ext xmlns:c16="http://schemas.microsoft.com/office/drawing/2014/chart" uri="{C3380CC4-5D6E-409C-BE32-E72D297353CC}">
              <c16:uniqueId val="{00000000-6D67-46C1-849E-C2B3833355CF}"/>
            </c:ext>
          </c:extLst>
        </c:ser>
        <c:ser>
          <c:idx val="0"/>
          <c:order val="1"/>
          <c:tx>
            <c:strRef>
              <c:f>Sheet1!$C$1</c:f>
              <c:strCache>
                <c:ptCount val="1"/>
                <c:pt idx="0">
                  <c:v>NH-AI/AN</c:v>
                </c:pt>
              </c:strCache>
            </c:strRef>
          </c:tx>
          <c:spPr>
            <a:ln>
              <a:solidFill>
                <a:srgbClr val="005EB8"/>
              </a:solidFill>
            </a:ln>
          </c:spPr>
          <c:marker>
            <c:symbol val="square"/>
            <c:size val="7"/>
            <c:spPr>
              <a:solidFill>
                <a:srgbClr val="005EB8"/>
              </a:solidFill>
              <a:ln>
                <a:noFill/>
              </a:ln>
            </c:spPr>
          </c:marker>
          <c:cat>
            <c:numRef>
              <c:f>Sheet1!$A$2:$A$37</c:f>
              <c:numCache>
                <c:formatCode>[$-409]mmm\-yy;@</c:formatCode>
                <c:ptCount val="36"/>
                <c:pt idx="0">
                  <c:v>43850</c:v>
                </c:pt>
                <c:pt idx="1">
                  <c:v>43881</c:v>
                </c:pt>
                <c:pt idx="2">
                  <c:v>43910</c:v>
                </c:pt>
                <c:pt idx="3">
                  <c:v>43941</c:v>
                </c:pt>
                <c:pt idx="4">
                  <c:v>43971</c:v>
                </c:pt>
                <c:pt idx="5">
                  <c:v>44002</c:v>
                </c:pt>
                <c:pt idx="6">
                  <c:v>44032</c:v>
                </c:pt>
                <c:pt idx="7">
                  <c:v>44063</c:v>
                </c:pt>
                <c:pt idx="8">
                  <c:v>44094</c:v>
                </c:pt>
                <c:pt idx="9">
                  <c:v>44124</c:v>
                </c:pt>
                <c:pt idx="10">
                  <c:v>44155</c:v>
                </c:pt>
                <c:pt idx="11">
                  <c:v>44185</c:v>
                </c:pt>
                <c:pt idx="12">
                  <c:v>44217</c:v>
                </c:pt>
                <c:pt idx="13">
                  <c:v>44248</c:v>
                </c:pt>
                <c:pt idx="14">
                  <c:v>44276</c:v>
                </c:pt>
                <c:pt idx="15">
                  <c:v>44307</c:v>
                </c:pt>
                <c:pt idx="16">
                  <c:v>44337</c:v>
                </c:pt>
                <c:pt idx="17">
                  <c:v>44368</c:v>
                </c:pt>
                <c:pt idx="18">
                  <c:v>44398</c:v>
                </c:pt>
                <c:pt idx="19">
                  <c:v>44429</c:v>
                </c:pt>
                <c:pt idx="20">
                  <c:v>44460</c:v>
                </c:pt>
                <c:pt idx="21">
                  <c:v>44490</c:v>
                </c:pt>
                <c:pt idx="22">
                  <c:v>44521</c:v>
                </c:pt>
                <c:pt idx="23">
                  <c:v>44551</c:v>
                </c:pt>
                <c:pt idx="24">
                  <c:v>44583</c:v>
                </c:pt>
                <c:pt idx="25">
                  <c:v>44614</c:v>
                </c:pt>
                <c:pt idx="26">
                  <c:v>44642</c:v>
                </c:pt>
                <c:pt idx="27">
                  <c:v>44673</c:v>
                </c:pt>
                <c:pt idx="28">
                  <c:v>44703</c:v>
                </c:pt>
                <c:pt idx="29">
                  <c:v>44734</c:v>
                </c:pt>
                <c:pt idx="30">
                  <c:v>44764</c:v>
                </c:pt>
                <c:pt idx="31">
                  <c:v>44795</c:v>
                </c:pt>
                <c:pt idx="32">
                  <c:v>44826</c:v>
                </c:pt>
                <c:pt idx="33">
                  <c:v>44856</c:v>
                </c:pt>
                <c:pt idx="34">
                  <c:v>44887</c:v>
                </c:pt>
                <c:pt idx="35">
                  <c:v>44917</c:v>
                </c:pt>
              </c:numCache>
            </c:numRef>
          </c:cat>
          <c:val>
            <c:numRef>
              <c:f>Sheet1!$C$2:$C$37</c:f>
              <c:numCache>
                <c:formatCode>General</c:formatCode>
                <c:ptCount val="36"/>
                <c:pt idx="0">
                  <c:v>0</c:v>
                </c:pt>
                <c:pt idx="1">
                  <c:v>0</c:v>
                </c:pt>
                <c:pt idx="2">
                  <c:v>8.6</c:v>
                </c:pt>
                <c:pt idx="3">
                  <c:v>112.2</c:v>
                </c:pt>
                <c:pt idx="4">
                  <c:v>194.6</c:v>
                </c:pt>
                <c:pt idx="5">
                  <c:v>174.2</c:v>
                </c:pt>
                <c:pt idx="6">
                  <c:v>239.1</c:v>
                </c:pt>
                <c:pt idx="7">
                  <c:v>146.6</c:v>
                </c:pt>
                <c:pt idx="8">
                  <c:v>189.7</c:v>
                </c:pt>
                <c:pt idx="9">
                  <c:v>372.5</c:v>
                </c:pt>
                <c:pt idx="10">
                  <c:v>838.2</c:v>
                </c:pt>
                <c:pt idx="11">
                  <c:v>1054.5</c:v>
                </c:pt>
                <c:pt idx="12">
                  <c:v>828.1</c:v>
                </c:pt>
                <c:pt idx="13">
                  <c:v>184.2</c:v>
                </c:pt>
                <c:pt idx="14">
                  <c:v>59.3</c:v>
                </c:pt>
                <c:pt idx="15">
                  <c:v>96.3</c:v>
                </c:pt>
                <c:pt idx="16">
                  <c:v>42.9</c:v>
                </c:pt>
                <c:pt idx="17">
                  <c:v>32.799999999999997</c:v>
                </c:pt>
                <c:pt idx="18">
                  <c:v>184.1</c:v>
                </c:pt>
                <c:pt idx="19">
                  <c:v>807.9</c:v>
                </c:pt>
                <c:pt idx="20">
                  <c:v>659.9</c:v>
                </c:pt>
                <c:pt idx="21">
                  <c:v>546.20000000000005</c:v>
                </c:pt>
                <c:pt idx="22">
                  <c:v>537.29999999999995</c:v>
                </c:pt>
                <c:pt idx="23">
                  <c:v>645.9</c:v>
                </c:pt>
                <c:pt idx="24">
                  <c:v>2978.8</c:v>
                </c:pt>
                <c:pt idx="25">
                  <c:v>644.79999999999995</c:v>
                </c:pt>
                <c:pt idx="26">
                  <c:v>174.5</c:v>
                </c:pt>
                <c:pt idx="27">
                  <c:v>100.1</c:v>
                </c:pt>
                <c:pt idx="28">
                  <c:v>227.4</c:v>
                </c:pt>
                <c:pt idx="29">
                  <c:v>351.3</c:v>
                </c:pt>
                <c:pt idx="30">
                  <c:v>424.3</c:v>
                </c:pt>
                <c:pt idx="31">
                  <c:v>376.5</c:v>
                </c:pt>
                <c:pt idx="32">
                  <c:v>125.2</c:v>
                </c:pt>
                <c:pt idx="33">
                  <c:v>312.3</c:v>
                </c:pt>
                <c:pt idx="34">
                  <c:v>275.5</c:v>
                </c:pt>
                <c:pt idx="35">
                  <c:v>163.1</c:v>
                </c:pt>
              </c:numCache>
            </c:numRef>
          </c:val>
          <c:smooth val="0"/>
          <c:extLst>
            <c:ext xmlns:c16="http://schemas.microsoft.com/office/drawing/2014/chart" uri="{C3380CC4-5D6E-409C-BE32-E72D297353CC}">
              <c16:uniqueId val="{00000001-6D67-46C1-849E-C2B3833355CF}"/>
            </c:ext>
          </c:extLst>
        </c:ser>
        <c:ser>
          <c:idx val="1"/>
          <c:order val="2"/>
          <c:tx>
            <c:strRef>
              <c:f>Sheet1!$D$1</c:f>
              <c:strCache>
                <c:ptCount val="1"/>
                <c:pt idx="0">
                  <c:v>NH-Asian</c:v>
                </c:pt>
              </c:strCache>
            </c:strRef>
          </c:tx>
          <c:spPr>
            <a:ln>
              <a:solidFill>
                <a:srgbClr val="671E75"/>
              </a:solidFill>
            </a:ln>
          </c:spPr>
          <c:marker>
            <c:symbol val="triangle"/>
            <c:size val="8"/>
            <c:spPr>
              <a:solidFill>
                <a:srgbClr val="671E75"/>
              </a:solidFill>
              <a:ln>
                <a:noFill/>
              </a:ln>
            </c:spPr>
          </c:marker>
          <c:cat>
            <c:numRef>
              <c:f>Sheet1!$A$2:$A$37</c:f>
              <c:numCache>
                <c:formatCode>[$-409]mmm\-yy;@</c:formatCode>
                <c:ptCount val="36"/>
                <c:pt idx="0">
                  <c:v>43850</c:v>
                </c:pt>
                <c:pt idx="1">
                  <c:v>43881</c:v>
                </c:pt>
                <c:pt idx="2">
                  <c:v>43910</c:v>
                </c:pt>
                <c:pt idx="3">
                  <c:v>43941</c:v>
                </c:pt>
                <c:pt idx="4">
                  <c:v>43971</c:v>
                </c:pt>
                <c:pt idx="5">
                  <c:v>44002</c:v>
                </c:pt>
                <c:pt idx="6">
                  <c:v>44032</c:v>
                </c:pt>
                <c:pt idx="7">
                  <c:v>44063</c:v>
                </c:pt>
                <c:pt idx="8">
                  <c:v>44094</c:v>
                </c:pt>
                <c:pt idx="9">
                  <c:v>44124</c:v>
                </c:pt>
                <c:pt idx="10">
                  <c:v>44155</c:v>
                </c:pt>
                <c:pt idx="11">
                  <c:v>44185</c:v>
                </c:pt>
                <c:pt idx="12">
                  <c:v>44217</c:v>
                </c:pt>
                <c:pt idx="13">
                  <c:v>44248</c:v>
                </c:pt>
                <c:pt idx="14">
                  <c:v>44276</c:v>
                </c:pt>
                <c:pt idx="15">
                  <c:v>44307</c:v>
                </c:pt>
                <c:pt idx="16">
                  <c:v>44337</c:v>
                </c:pt>
                <c:pt idx="17">
                  <c:v>44368</c:v>
                </c:pt>
                <c:pt idx="18">
                  <c:v>44398</c:v>
                </c:pt>
                <c:pt idx="19">
                  <c:v>44429</c:v>
                </c:pt>
                <c:pt idx="20">
                  <c:v>44460</c:v>
                </c:pt>
                <c:pt idx="21">
                  <c:v>44490</c:v>
                </c:pt>
                <c:pt idx="22">
                  <c:v>44521</c:v>
                </c:pt>
                <c:pt idx="23">
                  <c:v>44551</c:v>
                </c:pt>
                <c:pt idx="24">
                  <c:v>44583</c:v>
                </c:pt>
                <c:pt idx="25">
                  <c:v>44614</c:v>
                </c:pt>
                <c:pt idx="26">
                  <c:v>44642</c:v>
                </c:pt>
                <c:pt idx="27">
                  <c:v>44673</c:v>
                </c:pt>
                <c:pt idx="28">
                  <c:v>44703</c:v>
                </c:pt>
                <c:pt idx="29">
                  <c:v>44734</c:v>
                </c:pt>
                <c:pt idx="30">
                  <c:v>44764</c:v>
                </c:pt>
                <c:pt idx="31">
                  <c:v>44795</c:v>
                </c:pt>
                <c:pt idx="32">
                  <c:v>44826</c:v>
                </c:pt>
                <c:pt idx="33">
                  <c:v>44856</c:v>
                </c:pt>
                <c:pt idx="34">
                  <c:v>44887</c:v>
                </c:pt>
                <c:pt idx="35">
                  <c:v>44917</c:v>
                </c:pt>
              </c:numCache>
            </c:numRef>
          </c:cat>
          <c:val>
            <c:numRef>
              <c:f>Sheet1!$D$2:$D$37</c:f>
              <c:numCache>
                <c:formatCode>General</c:formatCode>
                <c:ptCount val="36"/>
                <c:pt idx="0">
                  <c:v>0</c:v>
                </c:pt>
                <c:pt idx="1">
                  <c:v>0</c:v>
                </c:pt>
                <c:pt idx="2">
                  <c:v>38.200000000000003</c:v>
                </c:pt>
                <c:pt idx="3">
                  <c:v>86.1</c:v>
                </c:pt>
                <c:pt idx="4">
                  <c:v>52.2</c:v>
                </c:pt>
                <c:pt idx="5">
                  <c:v>64.599999999999994</c:v>
                </c:pt>
                <c:pt idx="6">
                  <c:v>90.8</c:v>
                </c:pt>
                <c:pt idx="7">
                  <c:v>78.400000000000006</c:v>
                </c:pt>
                <c:pt idx="8">
                  <c:v>78.400000000000006</c:v>
                </c:pt>
                <c:pt idx="9">
                  <c:v>121.7</c:v>
                </c:pt>
                <c:pt idx="10">
                  <c:v>354.6</c:v>
                </c:pt>
                <c:pt idx="11">
                  <c:v>659.3</c:v>
                </c:pt>
                <c:pt idx="12">
                  <c:v>658.4</c:v>
                </c:pt>
                <c:pt idx="13">
                  <c:v>243.9</c:v>
                </c:pt>
                <c:pt idx="14">
                  <c:v>228.7</c:v>
                </c:pt>
                <c:pt idx="15">
                  <c:v>168.6</c:v>
                </c:pt>
                <c:pt idx="16">
                  <c:v>47.3</c:v>
                </c:pt>
                <c:pt idx="17">
                  <c:v>18.399999999999999</c:v>
                </c:pt>
                <c:pt idx="18">
                  <c:v>113.7</c:v>
                </c:pt>
                <c:pt idx="19">
                  <c:v>250.1</c:v>
                </c:pt>
                <c:pt idx="20">
                  <c:v>212</c:v>
                </c:pt>
                <c:pt idx="21">
                  <c:v>154.69999999999999</c:v>
                </c:pt>
                <c:pt idx="22">
                  <c:v>187.1</c:v>
                </c:pt>
                <c:pt idx="23">
                  <c:v>1089.4000000000001</c:v>
                </c:pt>
                <c:pt idx="24">
                  <c:v>2682.2</c:v>
                </c:pt>
                <c:pt idx="25">
                  <c:v>380</c:v>
                </c:pt>
                <c:pt idx="26">
                  <c:v>172.6</c:v>
                </c:pt>
                <c:pt idx="27">
                  <c:v>344.8</c:v>
                </c:pt>
                <c:pt idx="28">
                  <c:v>746.8</c:v>
                </c:pt>
                <c:pt idx="29">
                  <c:v>677.6</c:v>
                </c:pt>
                <c:pt idx="30">
                  <c:v>659.8</c:v>
                </c:pt>
                <c:pt idx="31">
                  <c:v>408.8</c:v>
                </c:pt>
                <c:pt idx="32">
                  <c:v>215.1</c:v>
                </c:pt>
                <c:pt idx="33">
                  <c:v>172.6</c:v>
                </c:pt>
                <c:pt idx="34">
                  <c:v>312.39999999999998</c:v>
                </c:pt>
                <c:pt idx="35">
                  <c:v>240.4</c:v>
                </c:pt>
              </c:numCache>
            </c:numRef>
          </c:val>
          <c:smooth val="0"/>
          <c:extLst>
            <c:ext xmlns:c16="http://schemas.microsoft.com/office/drawing/2014/chart" uri="{C3380CC4-5D6E-409C-BE32-E72D297353CC}">
              <c16:uniqueId val="{00000002-6D67-46C1-849E-C2B3833355CF}"/>
            </c:ext>
          </c:extLst>
        </c:ser>
        <c:ser>
          <c:idx val="2"/>
          <c:order val="3"/>
          <c:tx>
            <c:strRef>
              <c:f>Sheet1!$E$1</c:f>
              <c:strCache>
                <c:ptCount val="1"/>
                <c:pt idx="0">
                  <c:v>NH-Black</c:v>
                </c:pt>
              </c:strCache>
            </c:strRef>
          </c:tx>
          <c:spPr>
            <a:ln>
              <a:solidFill>
                <a:srgbClr val="FFC72C"/>
              </a:solidFill>
            </a:ln>
          </c:spPr>
          <c:marker>
            <c:symbol val="diamond"/>
            <c:size val="9"/>
            <c:spPr>
              <a:solidFill>
                <a:srgbClr val="FFC72C"/>
              </a:solidFill>
              <a:ln>
                <a:noFill/>
              </a:ln>
            </c:spPr>
          </c:marker>
          <c:cat>
            <c:numRef>
              <c:f>Sheet1!$A$2:$A$37</c:f>
              <c:numCache>
                <c:formatCode>[$-409]mmm\-yy;@</c:formatCode>
                <c:ptCount val="36"/>
                <c:pt idx="0">
                  <c:v>43850</c:v>
                </c:pt>
                <c:pt idx="1">
                  <c:v>43881</c:v>
                </c:pt>
                <c:pt idx="2">
                  <c:v>43910</c:v>
                </c:pt>
                <c:pt idx="3">
                  <c:v>43941</c:v>
                </c:pt>
                <c:pt idx="4">
                  <c:v>43971</c:v>
                </c:pt>
                <c:pt idx="5">
                  <c:v>44002</c:v>
                </c:pt>
                <c:pt idx="6">
                  <c:v>44032</c:v>
                </c:pt>
                <c:pt idx="7">
                  <c:v>44063</c:v>
                </c:pt>
                <c:pt idx="8">
                  <c:v>44094</c:v>
                </c:pt>
                <c:pt idx="9">
                  <c:v>44124</c:v>
                </c:pt>
                <c:pt idx="10">
                  <c:v>44155</c:v>
                </c:pt>
                <c:pt idx="11">
                  <c:v>44185</c:v>
                </c:pt>
                <c:pt idx="12">
                  <c:v>44217</c:v>
                </c:pt>
                <c:pt idx="13">
                  <c:v>44248</c:v>
                </c:pt>
                <c:pt idx="14">
                  <c:v>44276</c:v>
                </c:pt>
                <c:pt idx="15">
                  <c:v>44307</c:v>
                </c:pt>
                <c:pt idx="16">
                  <c:v>44337</c:v>
                </c:pt>
                <c:pt idx="17">
                  <c:v>44368</c:v>
                </c:pt>
                <c:pt idx="18">
                  <c:v>44398</c:v>
                </c:pt>
                <c:pt idx="19">
                  <c:v>44429</c:v>
                </c:pt>
                <c:pt idx="20">
                  <c:v>44460</c:v>
                </c:pt>
                <c:pt idx="21">
                  <c:v>44490</c:v>
                </c:pt>
                <c:pt idx="22">
                  <c:v>44521</c:v>
                </c:pt>
                <c:pt idx="23">
                  <c:v>44551</c:v>
                </c:pt>
                <c:pt idx="24">
                  <c:v>44583</c:v>
                </c:pt>
                <c:pt idx="25">
                  <c:v>44614</c:v>
                </c:pt>
                <c:pt idx="26">
                  <c:v>44642</c:v>
                </c:pt>
                <c:pt idx="27">
                  <c:v>44673</c:v>
                </c:pt>
                <c:pt idx="28">
                  <c:v>44703</c:v>
                </c:pt>
                <c:pt idx="29">
                  <c:v>44734</c:v>
                </c:pt>
                <c:pt idx="30">
                  <c:v>44764</c:v>
                </c:pt>
                <c:pt idx="31">
                  <c:v>44795</c:v>
                </c:pt>
                <c:pt idx="32">
                  <c:v>44826</c:v>
                </c:pt>
                <c:pt idx="33">
                  <c:v>44856</c:v>
                </c:pt>
                <c:pt idx="34">
                  <c:v>44887</c:v>
                </c:pt>
                <c:pt idx="35">
                  <c:v>44917</c:v>
                </c:pt>
              </c:numCache>
            </c:numRef>
          </c:cat>
          <c:val>
            <c:numRef>
              <c:f>Sheet1!$E$2:$E$37</c:f>
              <c:numCache>
                <c:formatCode>General</c:formatCode>
                <c:ptCount val="36"/>
                <c:pt idx="0">
                  <c:v>0.1</c:v>
                </c:pt>
                <c:pt idx="1">
                  <c:v>0.1</c:v>
                </c:pt>
                <c:pt idx="2">
                  <c:v>107.5</c:v>
                </c:pt>
                <c:pt idx="3">
                  <c:v>210.8</c:v>
                </c:pt>
                <c:pt idx="4">
                  <c:v>148.5</c:v>
                </c:pt>
                <c:pt idx="5">
                  <c:v>205.8</c:v>
                </c:pt>
                <c:pt idx="6">
                  <c:v>362.7</c:v>
                </c:pt>
                <c:pt idx="7">
                  <c:v>234.1</c:v>
                </c:pt>
                <c:pt idx="8">
                  <c:v>155.4</c:v>
                </c:pt>
                <c:pt idx="9">
                  <c:v>248.1</c:v>
                </c:pt>
                <c:pt idx="10">
                  <c:v>512.29999999999995</c:v>
                </c:pt>
                <c:pt idx="11">
                  <c:v>765.3</c:v>
                </c:pt>
                <c:pt idx="12">
                  <c:v>858.2</c:v>
                </c:pt>
                <c:pt idx="13">
                  <c:v>378.6</c:v>
                </c:pt>
                <c:pt idx="14">
                  <c:v>387</c:v>
                </c:pt>
                <c:pt idx="15">
                  <c:v>419.9</c:v>
                </c:pt>
                <c:pt idx="16">
                  <c:v>209.7</c:v>
                </c:pt>
                <c:pt idx="17">
                  <c:v>90.9</c:v>
                </c:pt>
                <c:pt idx="18">
                  <c:v>379.7</c:v>
                </c:pt>
                <c:pt idx="19">
                  <c:v>930</c:v>
                </c:pt>
                <c:pt idx="20">
                  <c:v>659.4</c:v>
                </c:pt>
                <c:pt idx="21">
                  <c:v>311.7</c:v>
                </c:pt>
                <c:pt idx="22">
                  <c:v>282.39999999999998</c:v>
                </c:pt>
                <c:pt idx="23">
                  <c:v>1683</c:v>
                </c:pt>
                <c:pt idx="24">
                  <c:v>2877</c:v>
                </c:pt>
                <c:pt idx="25">
                  <c:v>372.3</c:v>
                </c:pt>
                <c:pt idx="26">
                  <c:v>114.7</c:v>
                </c:pt>
                <c:pt idx="27">
                  <c:v>164.9</c:v>
                </c:pt>
                <c:pt idx="28">
                  <c:v>415.7</c:v>
                </c:pt>
                <c:pt idx="29">
                  <c:v>491.4</c:v>
                </c:pt>
                <c:pt idx="30">
                  <c:v>670.3</c:v>
                </c:pt>
                <c:pt idx="31">
                  <c:v>507.3</c:v>
                </c:pt>
                <c:pt idx="32">
                  <c:v>245.6</c:v>
                </c:pt>
                <c:pt idx="33">
                  <c:v>160.19999999999999</c:v>
                </c:pt>
                <c:pt idx="34">
                  <c:v>274.5</c:v>
                </c:pt>
                <c:pt idx="35">
                  <c:v>244.9</c:v>
                </c:pt>
              </c:numCache>
            </c:numRef>
          </c:val>
          <c:smooth val="0"/>
          <c:extLst>
            <c:ext xmlns:c16="http://schemas.microsoft.com/office/drawing/2014/chart" uri="{C3380CC4-5D6E-409C-BE32-E72D297353CC}">
              <c16:uniqueId val="{00000003-6D67-46C1-849E-C2B3833355CF}"/>
            </c:ext>
          </c:extLst>
        </c:ser>
        <c:ser>
          <c:idx val="4"/>
          <c:order val="4"/>
          <c:tx>
            <c:strRef>
              <c:f>Sheet1!$G$1</c:f>
              <c:strCache>
                <c:ptCount val="1"/>
                <c:pt idx="0">
                  <c:v>NH-NHPI</c:v>
                </c:pt>
              </c:strCache>
            </c:strRef>
          </c:tx>
          <c:spPr>
            <a:ln w="25400">
              <a:solidFill>
                <a:srgbClr val="70AD47">
                  <a:lumMod val="75000"/>
                </a:srgbClr>
              </a:solidFill>
            </a:ln>
          </c:spPr>
          <c:marker>
            <c:symbol val="star"/>
            <c:size val="7"/>
            <c:spPr>
              <a:noFill/>
              <a:ln>
                <a:solidFill>
                  <a:srgbClr val="548235"/>
                </a:solidFill>
              </a:ln>
            </c:spPr>
          </c:marker>
          <c:cat>
            <c:numRef>
              <c:f>Sheet1!$A$2:$A$37</c:f>
              <c:numCache>
                <c:formatCode>[$-409]mmm\-yy;@</c:formatCode>
                <c:ptCount val="36"/>
                <c:pt idx="0">
                  <c:v>43850</c:v>
                </c:pt>
                <c:pt idx="1">
                  <c:v>43881</c:v>
                </c:pt>
                <c:pt idx="2">
                  <c:v>43910</c:v>
                </c:pt>
                <c:pt idx="3">
                  <c:v>43941</c:v>
                </c:pt>
                <c:pt idx="4">
                  <c:v>43971</c:v>
                </c:pt>
                <c:pt idx="5">
                  <c:v>44002</c:v>
                </c:pt>
                <c:pt idx="6">
                  <c:v>44032</c:v>
                </c:pt>
                <c:pt idx="7">
                  <c:v>44063</c:v>
                </c:pt>
                <c:pt idx="8">
                  <c:v>44094</c:v>
                </c:pt>
                <c:pt idx="9">
                  <c:v>44124</c:v>
                </c:pt>
                <c:pt idx="10">
                  <c:v>44155</c:v>
                </c:pt>
                <c:pt idx="11">
                  <c:v>44185</c:v>
                </c:pt>
                <c:pt idx="12">
                  <c:v>44217</c:v>
                </c:pt>
                <c:pt idx="13">
                  <c:v>44248</c:v>
                </c:pt>
                <c:pt idx="14">
                  <c:v>44276</c:v>
                </c:pt>
                <c:pt idx="15">
                  <c:v>44307</c:v>
                </c:pt>
                <c:pt idx="16">
                  <c:v>44337</c:v>
                </c:pt>
                <c:pt idx="17">
                  <c:v>44368</c:v>
                </c:pt>
                <c:pt idx="18">
                  <c:v>44398</c:v>
                </c:pt>
                <c:pt idx="19">
                  <c:v>44429</c:v>
                </c:pt>
                <c:pt idx="20">
                  <c:v>44460</c:v>
                </c:pt>
                <c:pt idx="21">
                  <c:v>44490</c:v>
                </c:pt>
                <c:pt idx="22">
                  <c:v>44521</c:v>
                </c:pt>
                <c:pt idx="23">
                  <c:v>44551</c:v>
                </c:pt>
                <c:pt idx="24">
                  <c:v>44583</c:v>
                </c:pt>
                <c:pt idx="25">
                  <c:v>44614</c:v>
                </c:pt>
                <c:pt idx="26">
                  <c:v>44642</c:v>
                </c:pt>
                <c:pt idx="27">
                  <c:v>44673</c:v>
                </c:pt>
                <c:pt idx="28">
                  <c:v>44703</c:v>
                </c:pt>
                <c:pt idx="29">
                  <c:v>44734</c:v>
                </c:pt>
                <c:pt idx="30">
                  <c:v>44764</c:v>
                </c:pt>
                <c:pt idx="31">
                  <c:v>44795</c:v>
                </c:pt>
                <c:pt idx="32">
                  <c:v>44826</c:v>
                </c:pt>
                <c:pt idx="33">
                  <c:v>44856</c:v>
                </c:pt>
                <c:pt idx="34">
                  <c:v>44887</c:v>
                </c:pt>
                <c:pt idx="35">
                  <c:v>44917</c:v>
                </c:pt>
              </c:numCache>
            </c:numRef>
          </c:cat>
          <c:val>
            <c:numRef>
              <c:f>Sheet1!$G$2:$G$37</c:f>
              <c:numCache>
                <c:formatCode>General</c:formatCode>
                <c:ptCount val="36"/>
                <c:pt idx="0">
                  <c:v>0</c:v>
                </c:pt>
                <c:pt idx="1">
                  <c:v>0</c:v>
                </c:pt>
                <c:pt idx="2">
                  <c:v>3.6</c:v>
                </c:pt>
                <c:pt idx="3">
                  <c:v>23.1</c:v>
                </c:pt>
                <c:pt idx="4">
                  <c:v>83.1</c:v>
                </c:pt>
                <c:pt idx="5">
                  <c:v>284.89999999999998</c:v>
                </c:pt>
                <c:pt idx="6">
                  <c:v>157.6</c:v>
                </c:pt>
                <c:pt idx="7">
                  <c:v>151.6</c:v>
                </c:pt>
                <c:pt idx="8">
                  <c:v>119.2</c:v>
                </c:pt>
                <c:pt idx="9">
                  <c:v>185</c:v>
                </c:pt>
                <c:pt idx="10">
                  <c:v>398.9</c:v>
                </c:pt>
                <c:pt idx="11">
                  <c:v>565.6</c:v>
                </c:pt>
                <c:pt idx="12">
                  <c:v>487.2</c:v>
                </c:pt>
                <c:pt idx="13">
                  <c:v>73.900000000000006</c:v>
                </c:pt>
                <c:pt idx="14">
                  <c:v>53</c:v>
                </c:pt>
                <c:pt idx="15">
                  <c:v>61.2</c:v>
                </c:pt>
                <c:pt idx="16">
                  <c:v>170.9</c:v>
                </c:pt>
                <c:pt idx="17">
                  <c:v>35.9</c:v>
                </c:pt>
                <c:pt idx="18">
                  <c:v>170.4</c:v>
                </c:pt>
                <c:pt idx="19">
                  <c:v>520.4</c:v>
                </c:pt>
                <c:pt idx="20">
                  <c:v>533.29999999999995</c:v>
                </c:pt>
                <c:pt idx="21">
                  <c:v>335.7</c:v>
                </c:pt>
                <c:pt idx="22">
                  <c:v>172.1</c:v>
                </c:pt>
                <c:pt idx="23">
                  <c:v>612.5</c:v>
                </c:pt>
                <c:pt idx="24">
                  <c:v>2369</c:v>
                </c:pt>
                <c:pt idx="25">
                  <c:v>779.7</c:v>
                </c:pt>
                <c:pt idx="26">
                  <c:v>147.1</c:v>
                </c:pt>
                <c:pt idx="27">
                  <c:v>76</c:v>
                </c:pt>
                <c:pt idx="28">
                  <c:v>253.4</c:v>
                </c:pt>
                <c:pt idx="29">
                  <c:v>454.6</c:v>
                </c:pt>
                <c:pt idx="30">
                  <c:v>417.1</c:v>
                </c:pt>
                <c:pt idx="31">
                  <c:v>207.4</c:v>
                </c:pt>
                <c:pt idx="32">
                  <c:v>35.4</c:v>
                </c:pt>
                <c:pt idx="33">
                  <c:v>13.3</c:v>
                </c:pt>
                <c:pt idx="34">
                  <c:v>62.3</c:v>
                </c:pt>
                <c:pt idx="35">
                  <c:v>50.5</c:v>
                </c:pt>
              </c:numCache>
            </c:numRef>
          </c:val>
          <c:smooth val="0"/>
          <c:extLst>
            <c:ext xmlns:c16="http://schemas.microsoft.com/office/drawing/2014/chart" uri="{C3380CC4-5D6E-409C-BE32-E72D297353CC}">
              <c16:uniqueId val="{00000004-6D67-46C1-849E-C2B3833355CF}"/>
            </c:ext>
          </c:extLst>
        </c:ser>
        <c:ser>
          <c:idx val="5"/>
          <c:order val="5"/>
          <c:tx>
            <c:strRef>
              <c:f>Sheet1!$H$1</c:f>
              <c:strCache>
                <c:ptCount val="1"/>
                <c:pt idx="0">
                  <c:v>NH-White</c:v>
                </c:pt>
              </c:strCache>
            </c:strRef>
          </c:tx>
          <c:spPr>
            <a:ln>
              <a:solidFill>
                <a:srgbClr val="ED7D31">
                  <a:lumMod val="75000"/>
                </a:srgbClr>
              </a:solidFill>
            </a:ln>
          </c:spPr>
          <c:marker>
            <c:symbol val="x"/>
            <c:size val="7"/>
            <c:spPr>
              <a:noFill/>
            </c:spPr>
          </c:marker>
          <c:cat>
            <c:numRef>
              <c:f>Sheet1!$A$2:$A$37</c:f>
              <c:numCache>
                <c:formatCode>[$-409]mmm\-yy;@</c:formatCode>
                <c:ptCount val="36"/>
                <c:pt idx="0">
                  <c:v>43850</c:v>
                </c:pt>
                <c:pt idx="1">
                  <c:v>43881</c:v>
                </c:pt>
                <c:pt idx="2">
                  <c:v>43910</c:v>
                </c:pt>
                <c:pt idx="3">
                  <c:v>43941</c:v>
                </c:pt>
                <c:pt idx="4">
                  <c:v>43971</c:v>
                </c:pt>
                <c:pt idx="5">
                  <c:v>44002</c:v>
                </c:pt>
                <c:pt idx="6">
                  <c:v>44032</c:v>
                </c:pt>
                <c:pt idx="7">
                  <c:v>44063</c:v>
                </c:pt>
                <c:pt idx="8">
                  <c:v>44094</c:v>
                </c:pt>
                <c:pt idx="9">
                  <c:v>44124</c:v>
                </c:pt>
                <c:pt idx="10">
                  <c:v>44155</c:v>
                </c:pt>
                <c:pt idx="11">
                  <c:v>44185</c:v>
                </c:pt>
                <c:pt idx="12">
                  <c:v>44217</c:v>
                </c:pt>
                <c:pt idx="13">
                  <c:v>44248</c:v>
                </c:pt>
                <c:pt idx="14">
                  <c:v>44276</c:v>
                </c:pt>
                <c:pt idx="15">
                  <c:v>44307</c:v>
                </c:pt>
                <c:pt idx="16">
                  <c:v>44337</c:v>
                </c:pt>
                <c:pt idx="17">
                  <c:v>44368</c:v>
                </c:pt>
                <c:pt idx="18">
                  <c:v>44398</c:v>
                </c:pt>
                <c:pt idx="19">
                  <c:v>44429</c:v>
                </c:pt>
                <c:pt idx="20">
                  <c:v>44460</c:v>
                </c:pt>
                <c:pt idx="21">
                  <c:v>44490</c:v>
                </c:pt>
                <c:pt idx="22">
                  <c:v>44521</c:v>
                </c:pt>
                <c:pt idx="23">
                  <c:v>44551</c:v>
                </c:pt>
                <c:pt idx="24">
                  <c:v>44583</c:v>
                </c:pt>
                <c:pt idx="25">
                  <c:v>44614</c:v>
                </c:pt>
                <c:pt idx="26">
                  <c:v>44642</c:v>
                </c:pt>
                <c:pt idx="27">
                  <c:v>44673</c:v>
                </c:pt>
                <c:pt idx="28">
                  <c:v>44703</c:v>
                </c:pt>
                <c:pt idx="29">
                  <c:v>44734</c:v>
                </c:pt>
                <c:pt idx="30">
                  <c:v>44764</c:v>
                </c:pt>
                <c:pt idx="31">
                  <c:v>44795</c:v>
                </c:pt>
                <c:pt idx="32">
                  <c:v>44826</c:v>
                </c:pt>
                <c:pt idx="33">
                  <c:v>44856</c:v>
                </c:pt>
                <c:pt idx="34">
                  <c:v>44887</c:v>
                </c:pt>
                <c:pt idx="35">
                  <c:v>44917</c:v>
                </c:pt>
              </c:numCache>
            </c:numRef>
          </c:cat>
          <c:val>
            <c:numRef>
              <c:f>Sheet1!$H$2:$H$37</c:f>
              <c:numCache>
                <c:formatCode>General</c:formatCode>
                <c:ptCount val="36"/>
                <c:pt idx="0">
                  <c:v>0.1</c:v>
                </c:pt>
                <c:pt idx="1">
                  <c:v>0.1</c:v>
                </c:pt>
                <c:pt idx="2">
                  <c:v>41.3</c:v>
                </c:pt>
                <c:pt idx="3">
                  <c:v>73.8</c:v>
                </c:pt>
                <c:pt idx="4">
                  <c:v>54.8</c:v>
                </c:pt>
                <c:pt idx="5">
                  <c:v>101.5</c:v>
                </c:pt>
                <c:pt idx="6">
                  <c:v>185.5</c:v>
                </c:pt>
                <c:pt idx="7">
                  <c:v>166.1</c:v>
                </c:pt>
                <c:pt idx="8">
                  <c:v>202.6</c:v>
                </c:pt>
                <c:pt idx="9">
                  <c:v>372.2</c:v>
                </c:pt>
                <c:pt idx="10">
                  <c:v>763.4</c:v>
                </c:pt>
                <c:pt idx="11">
                  <c:v>914.1</c:v>
                </c:pt>
                <c:pt idx="12">
                  <c:v>845.2</c:v>
                </c:pt>
                <c:pt idx="13">
                  <c:v>351.2</c:v>
                </c:pt>
                <c:pt idx="14">
                  <c:v>346.7</c:v>
                </c:pt>
                <c:pt idx="15">
                  <c:v>306.8</c:v>
                </c:pt>
                <c:pt idx="16">
                  <c:v>143</c:v>
                </c:pt>
                <c:pt idx="17">
                  <c:v>72.2</c:v>
                </c:pt>
                <c:pt idx="18">
                  <c:v>273.7</c:v>
                </c:pt>
                <c:pt idx="19">
                  <c:v>742</c:v>
                </c:pt>
                <c:pt idx="20">
                  <c:v>696.3</c:v>
                </c:pt>
                <c:pt idx="21">
                  <c:v>488.7</c:v>
                </c:pt>
                <c:pt idx="22">
                  <c:v>555</c:v>
                </c:pt>
                <c:pt idx="23">
                  <c:v>1164.4000000000001</c:v>
                </c:pt>
                <c:pt idx="24">
                  <c:v>2484.6</c:v>
                </c:pt>
                <c:pt idx="25">
                  <c:v>507.7</c:v>
                </c:pt>
                <c:pt idx="26">
                  <c:v>161.4</c:v>
                </c:pt>
                <c:pt idx="27">
                  <c:v>228.4</c:v>
                </c:pt>
                <c:pt idx="28">
                  <c:v>452.8</c:v>
                </c:pt>
                <c:pt idx="29">
                  <c:v>430.3</c:v>
                </c:pt>
                <c:pt idx="30">
                  <c:v>491.2</c:v>
                </c:pt>
                <c:pt idx="31">
                  <c:v>415</c:v>
                </c:pt>
                <c:pt idx="32">
                  <c:v>252.2</c:v>
                </c:pt>
                <c:pt idx="33">
                  <c:v>201.3</c:v>
                </c:pt>
                <c:pt idx="34">
                  <c:v>250</c:v>
                </c:pt>
                <c:pt idx="35">
                  <c:v>235.3</c:v>
                </c:pt>
              </c:numCache>
            </c:numRef>
          </c:val>
          <c:smooth val="0"/>
          <c:extLst>
            <c:ext xmlns:c16="http://schemas.microsoft.com/office/drawing/2014/chart" uri="{C3380CC4-5D6E-409C-BE32-E72D297353CC}">
              <c16:uniqueId val="{00000005-6D67-46C1-849E-C2B3833355CF}"/>
            </c:ext>
          </c:extLst>
        </c:ser>
        <c:ser>
          <c:idx val="6"/>
          <c:order val="6"/>
          <c:tx>
            <c:strRef>
              <c:f>Sheet1!$F$1</c:f>
              <c:strCache>
                <c:ptCount val="1"/>
                <c:pt idx="0">
                  <c:v>NH-Multiracial</c:v>
                </c:pt>
              </c:strCache>
            </c:strRef>
          </c:tx>
          <c:spPr>
            <a:ln w="19050">
              <a:solidFill>
                <a:sysClr val="window" lastClr="FFFFFF">
                  <a:lumMod val="75000"/>
                </a:sysClr>
              </a:solidFill>
            </a:ln>
          </c:spPr>
          <c:marker>
            <c:symbol val="plus"/>
            <c:size val="6"/>
            <c:spPr>
              <a:noFill/>
              <a:ln>
                <a:solidFill>
                  <a:sysClr val="windowText" lastClr="000000"/>
                </a:solidFill>
              </a:ln>
            </c:spPr>
          </c:marker>
          <c:cat>
            <c:numRef>
              <c:f>Sheet1!$A$2:$A$37</c:f>
              <c:numCache>
                <c:formatCode>[$-409]mmm\-yy;@</c:formatCode>
                <c:ptCount val="36"/>
                <c:pt idx="0">
                  <c:v>43850</c:v>
                </c:pt>
                <c:pt idx="1">
                  <c:v>43881</c:v>
                </c:pt>
                <c:pt idx="2">
                  <c:v>43910</c:v>
                </c:pt>
                <c:pt idx="3">
                  <c:v>43941</c:v>
                </c:pt>
                <c:pt idx="4">
                  <c:v>43971</c:v>
                </c:pt>
                <c:pt idx="5">
                  <c:v>44002</c:v>
                </c:pt>
                <c:pt idx="6">
                  <c:v>44032</c:v>
                </c:pt>
                <c:pt idx="7">
                  <c:v>44063</c:v>
                </c:pt>
                <c:pt idx="8">
                  <c:v>44094</c:v>
                </c:pt>
                <c:pt idx="9">
                  <c:v>44124</c:v>
                </c:pt>
                <c:pt idx="10">
                  <c:v>44155</c:v>
                </c:pt>
                <c:pt idx="11">
                  <c:v>44185</c:v>
                </c:pt>
                <c:pt idx="12">
                  <c:v>44217</c:v>
                </c:pt>
                <c:pt idx="13">
                  <c:v>44248</c:v>
                </c:pt>
                <c:pt idx="14">
                  <c:v>44276</c:v>
                </c:pt>
                <c:pt idx="15">
                  <c:v>44307</c:v>
                </c:pt>
                <c:pt idx="16">
                  <c:v>44337</c:v>
                </c:pt>
                <c:pt idx="17">
                  <c:v>44368</c:v>
                </c:pt>
                <c:pt idx="18">
                  <c:v>44398</c:v>
                </c:pt>
                <c:pt idx="19">
                  <c:v>44429</c:v>
                </c:pt>
                <c:pt idx="20">
                  <c:v>44460</c:v>
                </c:pt>
                <c:pt idx="21">
                  <c:v>44490</c:v>
                </c:pt>
                <c:pt idx="22">
                  <c:v>44521</c:v>
                </c:pt>
                <c:pt idx="23">
                  <c:v>44551</c:v>
                </c:pt>
                <c:pt idx="24">
                  <c:v>44583</c:v>
                </c:pt>
                <c:pt idx="25">
                  <c:v>44614</c:v>
                </c:pt>
                <c:pt idx="26">
                  <c:v>44642</c:v>
                </c:pt>
                <c:pt idx="27">
                  <c:v>44673</c:v>
                </c:pt>
                <c:pt idx="28">
                  <c:v>44703</c:v>
                </c:pt>
                <c:pt idx="29">
                  <c:v>44734</c:v>
                </c:pt>
                <c:pt idx="30">
                  <c:v>44764</c:v>
                </c:pt>
                <c:pt idx="31">
                  <c:v>44795</c:v>
                </c:pt>
                <c:pt idx="32">
                  <c:v>44826</c:v>
                </c:pt>
                <c:pt idx="33">
                  <c:v>44856</c:v>
                </c:pt>
                <c:pt idx="34">
                  <c:v>44887</c:v>
                </c:pt>
                <c:pt idx="35">
                  <c:v>44917</c:v>
                </c:pt>
              </c:numCache>
            </c:numRef>
          </c:cat>
          <c:val>
            <c:numRef>
              <c:f>Sheet1!$F$2:$F$37</c:f>
              <c:numCache>
                <c:formatCode>General</c:formatCode>
                <c:ptCount val="36"/>
                <c:pt idx="0">
                  <c:v>0</c:v>
                </c:pt>
                <c:pt idx="1">
                  <c:v>0</c:v>
                </c:pt>
                <c:pt idx="2">
                  <c:v>15.6</c:v>
                </c:pt>
                <c:pt idx="3">
                  <c:v>37.4</c:v>
                </c:pt>
                <c:pt idx="4">
                  <c:v>27.8</c:v>
                </c:pt>
                <c:pt idx="5">
                  <c:v>55.8</c:v>
                </c:pt>
                <c:pt idx="6">
                  <c:v>137</c:v>
                </c:pt>
                <c:pt idx="7">
                  <c:v>107.2</c:v>
                </c:pt>
                <c:pt idx="8">
                  <c:v>102.7</c:v>
                </c:pt>
                <c:pt idx="9">
                  <c:v>138.9</c:v>
                </c:pt>
                <c:pt idx="10">
                  <c:v>384.7</c:v>
                </c:pt>
                <c:pt idx="11">
                  <c:v>629.70000000000005</c:v>
                </c:pt>
                <c:pt idx="12">
                  <c:v>591.9</c:v>
                </c:pt>
                <c:pt idx="13">
                  <c:v>176.8</c:v>
                </c:pt>
                <c:pt idx="14">
                  <c:v>191.1</c:v>
                </c:pt>
                <c:pt idx="15">
                  <c:v>182.6</c:v>
                </c:pt>
                <c:pt idx="16">
                  <c:v>64.400000000000006</c:v>
                </c:pt>
                <c:pt idx="17">
                  <c:v>33.1</c:v>
                </c:pt>
                <c:pt idx="18">
                  <c:v>175.2</c:v>
                </c:pt>
                <c:pt idx="19">
                  <c:v>448.7</c:v>
                </c:pt>
                <c:pt idx="20">
                  <c:v>361.4</c:v>
                </c:pt>
                <c:pt idx="21">
                  <c:v>227.5</c:v>
                </c:pt>
                <c:pt idx="22">
                  <c:v>270.5</c:v>
                </c:pt>
                <c:pt idx="23">
                  <c:v>1084.0999999999999</c:v>
                </c:pt>
                <c:pt idx="24">
                  <c:v>3074.4</c:v>
                </c:pt>
                <c:pt idx="25">
                  <c:v>399.5</c:v>
                </c:pt>
                <c:pt idx="26">
                  <c:v>135.9</c:v>
                </c:pt>
                <c:pt idx="27">
                  <c:v>170</c:v>
                </c:pt>
                <c:pt idx="28">
                  <c:v>360.5</c:v>
                </c:pt>
                <c:pt idx="29">
                  <c:v>346</c:v>
                </c:pt>
                <c:pt idx="30">
                  <c:v>388.2</c:v>
                </c:pt>
                <c:pt idx="31">
                  <c:v>267.5</c:v>
                </c:pt>
                <c:pt idx="32">
                  <c:v>132.30000000000001</c:v>
                </c:pt>
                <c:pt idx="33">
                  <c:v>91.4</c:v>
                </c:pt>
                <c:pt idx="34">
                  <c:v>326.5</c:v>
                </c:pt>
                <c:pt idx="35">
                  <c:v>152.19999999999999</c:v>
                </c:pt>
              </c:numCache>
            </c:numRef>
          </c:val>
          <c:smooth val="0"/>
          <c:extLst>
            <c:ext xmlns:c16="http://schemas.microsoft.com/office/drawing/2014/chart" uri="{C3380CC4-5D6E-409C-BE32-E72D297353CC}">
              <c16:uniqueId val="{00000006-6D67-46C1-849E-C2B3833355CF}"/>
            </c:ext>
          </c:extLst>
        </c:ser>
        <c:dLbls>
          <c:showLegendKey val="0"/>
          <c:showVal val="0"/>
          <c:showCatName val="0"/>
          <c:showSerName val="0"/>
          <c:showPercent val="0"/>
          <c:showBubbleSize val="0"/>
        </c:dLbls>
        <c:marker val="1"/>
        <c:smooth val="0"/>
        <c:axId val="123682176"/>
        <c:axId val="158010752"/>
      </c:lineChart>
      <c:dateAx>
        <c:axId val="123682176"/>
        <c:scaling>
          <c:orientation val="minMax"/>
        </c:scaling>
        <c:delete val="0"/>
        <c:axPos val="b"/>
        <c:numFmt formatCode="[$-409]mmm\-yy;@" sourceLinked="1"/>
        <c:majorTickMark val="out"/>
        <c:minorTickMark val="none"/>
        <c:tickLblPos val="nextTo"/>
        <c:txPr>
          <a:bodyPr rot="-2700000"/>
          <a:lstStyle/>
          <a:p>
            <a:pPr>
              <a:defRPr/>
            </a:pPr>
            <a:endParaRPr lang="en-US"/>
          </a:p>
        </c:txPr>
        <c:crossAx val="158010752"/>
        <c:crosses val="autoZero"/>
        <c:auto val="1"/>
        <c:lblOffset val="100"/>
        <c:baseTimeUnit val="months"/>
        <c:majorUnit val="2"/>
        <c:majorTimeUnit val="months"/>
      </c:dateAx>
      <c:valAx>
        <c:axId val="158010752"/>
        <c:scaling>
          <c:orientation val="minMax"/>
          <c:max val="3500"/>
          <c:min val="0"/>
        </c:scaling>
        <c:delete val="0"/>
        <c:axPos val="l"/>
        <c:majorGridlines/>
        <c:title>
          <c:tx>
            <c:rich>
              <a:bodyPr rot="-5400000" vert="horz"/>
              <a:lstStyle/>
              <a:p>
                <a:pPr>
                  <a:defRPr sz="1400"/>
                </a:pPr>
                <a:r>
                  <a:rPr lang="en-US" sz="1400"/>
                  <a:t>Cases per 100,000 Population</a:t>
                </a:r>
              </a:p>
            </c:rich>
          </c:tx>
          <c:layout>
            <c:manualLayout>
              <c:xMode val="edge"/>
              <c:yMode val="edge"/>
              <c:x val="6.1728395061728392E-3"/>
              <c:y val="0.17288442386527011"/>
            </c:manualLayout>
          </c:layout>
          <c:overlay val="0"/>
        </c:title>
        <c:numFmt formatCode="#,##0" sourceLinked="0"/>
        <c:majorTickMark val="out"/>
        <c:minorTickMark val="none"/>
        <c:tickLblPos val="nextTo"/>
        <c:crossAx val="123682176"/>
        <c:crosses val="autoZero"/>
        <c:crossBetween val="between"/>
        <c:majorUnit val="500"/>
      </c:valAx>
    </c:plotArea>
    <c:legend>
      <c:legendPos val="t"/>
      <c:layout>
        <c:manualLayout>
          <c:xMode val="edge"/>
          <c:yMode val="edge"/>
          <c:x val="4.314772753959654E-3"/>
          <c:y val="1.6876956645479578E-2"/>
          <c:w val="0.99568527491755854"/>
          <c:h val="0.10800431196100485"/>
        </c:manualLayout>
      </c:layout>
      <c:overlay val="0"/>
      <c:txPr>
        <a:bodyPr/>
        <a:lstStyle/>
        <a:p>
          <a:pPr>
            <a:defRPr sz="1400"/>
          </a:pPr>
          <a:endParaRPr lang="en-US"/>
        </a:p>
      </c:txPr>
    </c:legend>
    <c:plotVisOnly val="1"/>
    <c:dispBlanksAs val="gap"/>
    <c:showDLblsOverMax val="0"/>
  </c:chart>
  <c:spPr>
    <a:ln>
      <a:noFill/>
    </a:ln>
  </c:spPr>
  <c:txPr>
    <a:bodyPr/>
    <a:lstStyle/>
    <a:p>
      <a:pPr>
        <a:defRPr sz="1000">
          <a:latin typeface="Arial" panose="020B0604020202020204" pitchFamily="34" charset="0"/>
          <a:cs typeface="Arial" panose="020B0604020202020204" pitchFamily="34" charset="0"/>
        </a:defRPr>
      </a:pPr>
      <a:endParaRPr lang="en-US"/>
    </a:p>
  </c:txPr>
  <c:externalData r:id="rId2">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875092536509853E-2"/>
          <c:y val="0.34010543507432239"/>
          <c:w val="0.90450097583955869"/>
          <c:h val="0.53046473043120834"/>
        </c:manualLayout>
      </c:layout>
      <c:barChart>
        <c:barDir val="col"/>
        <c:grouping val="clustered"/>
        <c:varyColors val="0"/>
        <c:ser>
          <c:idx val="0"/>
          <c:order val="0"/>
          <c:tx>
            <c:strRef>
              <c:f>Sheet1!$B$1</c:f>
              <c:strCache>
                <c:ptCount val="1"/>
                <c:pt idx="0">
                  <c:v>Hispanic</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F538-4623-B0B1-F49AB898A593}"/>
              </c:ext>
            </c:extLst>
          </c:dPt>
          <c:dPt>
            <c:idx val="1"/>
            <c:invertIfNegative val="0"/>
            <c:bubble3D val="0"/>
            <c:extLst>
              <c:ext xmlns:c16="http://schemas.microsoft.com/office/drawing/2014/chart" uri="{C3380CC4-5D6E-409C-BE32-E72D297353CC}">
                <c16:uniqueId val="{00000001-F538-4623-B0B1-F49AB898A593}"/>
              </c:ext>
            </c:extLst>
          </c:dPt>
          <c:cat>
            <c:numRef>
              <c:f>Sheet1!$A$2</c:f>
              <c:numCache>
                <c:formatCode>[$-409]mmm\-yy;@</c:formatCode>
                <c:ptCount val="1"/>
                <c:pt idx="0">
                  <c:v>44166</c:v>
                </c:pt>
              </c:numCache>
            </c:numRef>
          </c:cat>
          <c:val>
            <c:numRef>
              <c:f>Sheet1!$B$2</c:f>
              <c:numCache>
                <c:formatCode>General</c:formatCode>
                <c:ptCount val="1"/>
                <c:pt idx="0">
                  <c:v>988.4</c:v>
                </c:pt>
              </c:numCache>
            </c:numRef>
          </c:val>
          <c:extLst>
            <c:ext xmlns:c16="http://schemas.microsoft.com/office/drawing/2014/chart" uri="{C3380CC4-5D6E-409C-BE32-E72D297353CC}">
              <c16:uniqueId val="{00000002-F538-4623-B0B1-F49AB898A593}"/>
            </c:ext>
          </c:extLst>
        </c:ser>
        <c:ser>
          <c:idx val="1"/>
          <c:order val="1"/>
          <c:tx>
            <c:strRef>
              <c:f>Sheet1!$C$1</c:f>
              <c:strCache>
                <c:ptCount val="1"/>
                <c:pt idx="0">
                  <c:v>NH-AI/AN</c:v>
                </c:pt>
              </c:strCache>
            </c:strRef>
          </c:tx>
          <c:spPr>
            <a:solidFill>
              <a:srgbClr val="FFC72C"/>
            </a:solidFill>
          </c:spPr>
          <c:invertIfNegative val="0"/>
          <c:cat>
            <c:numRef>
              <c:f>Sheet1!$A$2</c:f>
              <c:numCache>
                <c:formatCode>[$-409]mmm\-yy;@</c:formatCode>
                <c:ptCount val="1"/>
                <c:pt idx="0">
                  <c:v>44166</c:v>
                </c:pt>
              </c:numCache>
            </c:numRef>
          </c:cat>
          <c:val>
            <c:numRef>
              <c:f>Sheet1!$C$2</c:f>
              <c:numCache>
                <c:formatCode>General</c:formatCode>
                <c:ptCount val="1"/>
                <c:pt idx="0">
                  <c:v>1054.5</c:v>
                </c:pt>
              </c:numCache>
            </c:numRef>
          </c:val>
          <c:extLst>
            <c:ext xmlns:c16="http://schemas.microsoft.com/office/drawing/2014/chart" uri="{C3380CC4-5D6E-409C-BE32-E72D297353CC}">
              <c16:uniqueId val="{00000003-F538-4623-B0B1-F49AB898A593}"/>
            </c:ext>
          </c:extLst>
        </c:ser>
        <c:ser>
          <c:idx val="2"/>
          <c:order val="2"/>
          <c:tx>
            <c:strRef>
              <c:f>Sheet1!$D$1</c:f>
              <c:strCache>
                <c:ptCount val="1"/>
                <c:pt idx="0">
                  <c:v>NH-Asian</c:v>
                </c:pt>
              </c:strCache>
            </c:strRef>
          </c:tx>
          <c:spPr>
            <a:solidFill>
              <a:srgbClr val="671E75"/>
            </a:solidFill>
            <a:ln>
              <a:solidFill>
                <a:sysClr val="windowText" lastClr="000000"/>
              </a:solidFill>
            </a:ln>
          </c:spPr>
          <c:invertIfNegative val="0"/>
          <c:cat>
            <c:numRef>
              <c:f>Sheet1!$A$2</c:f>
              <c:numCache>
                <c:formatCode>[$-409]mmm\-yy;@</c:formatCode>
                <c:ptCount val="1"/>
                <c:pt idx="0">
                  <c:v>44166</c:v>
                </c:pt>
              </c:numCache>
            </c:numRef>
          </c:cat>
          <c:val>
            <c:numRef>
              <c:f>Sheet1!$D$2</c:f>
              <c:numCache>
                <c:formatCode>General</c:formatCode>
                <c:ptCount val="1"/>
                <c:pt idx="0">
                  <c:v>659.3</c:v>
                </c:pt>
              </c:numCache>
            </c:numRef>
          </c:val>
          <c:extLst>
            <c:ext xmlns:c16="http://schemas.microsoft.com/office/drawing/2014/chart" uri="{C3380CC4-5D6E-409C-BE32-E72D297353CC}">
              <c16:uniqueId val="{00000004-F538-4623-B0B1-F49AB898A593}"/>
            </c:ext>
          </c:extLst>
        </c:ser>
        <c:ser>
          <c:idx val="3"/>
          <c:order val="3"/>
          <c:tx>
            <c:strRef>
              <c:f>Sheet1!$E$1</c:f>
              <c:strCache>
                <c:ptCount val="1"/>
                <c:pt idx="0">
                  <c:v>NH-Black</c:v>
                </c:pt>
              </c:strCache>
            </c:strRef>
          </c:tx>
          <c:spPr>
            <a:solidFill>
              <a:sysClr val="windowText" lastClr="000000"/>
            </a:solidFill>
          </c:spPr>
          <c:invertIfNegative val="0"/>
          <c:dPt>
            <c:idx val="0"/>
            <c:invertIfNegative val="0"/>
            <c:bubble3D val="0"/>
            <c:extLst>
              <c:ext xmlns:c16="http://schemas.microsoft.com/office/drawing/2014/chart" uri="{C3380CC4-5D6E-409C-BE32-E72D297353CC}">
                <c16:uniqueId val="{00000005-F538-4623-B0B1-F49AB898A593}"/>
              </c:ext>
            </c:extLst>
          </c:dPt>
          <c:cat>
            <c:numRef>
              <c:f>Sheet1!$A$2</c:f>
              <c:numCache>
                <c:formatCode>[$-409]mmm\-yy;@</c:formatCode>
                <c:ptCount val="1"/>
                <c:pt idx="0">
                  <c:v>44166</c:v>
                </c:pt>
              </c:numCache>
            </c:numRef>
          </c:cat>
          <c:val>
            <c:numRef>
              <c:f>Sheet1!$E$2</c:f>
              <c:numCache>
                <c:formatCode>General</c:formatCode>
                <c:ptCount val="1"/>
                <c:pt idx="0">
                  <c:v>765.3</c:v>
                </c:pt>
              </c:numCache>
            </c:numRef>
          </c:val>
          <c:extLst>
            <c:ext xmlns:c16="http://schemas.microsoft.com/office/drawing/2014/chart" uri="{C3380CC4-5D6E-409C-BE32-E72D297353CC}">
              <c16:uniqueId val="{00000006-F538-4623-B0B1-F49AB898A593}"/>
            </c:ext>
          </c:extLst>
        </c:ser>
        <c:ser>
          <c:idx val="4"/>
          <c:order val="4"/>
          <c:tx>
            <c:strRef>
              <c:f>Sheet1!$G$1</c:f>
              <c:strCache>
                <c:ptCount val="1"/>
                <c:pt idx="0">
                  <c:v>NH-NHPI</c:v>
                </c:pt>
              </c:strCache>
            </c:strRef>
          </c:tx>
          <c:spPr>
            <a:solidFill>
              <a:sysClr val="window" lastClr="FFFFFF"/>
            </a:solidFill>
            <a:ln>
              <a:solidFill>
                <a:sysClr val="windowText" lastClr="000000"/>
              </a:solidFill>
            </a:ln>
          </c:spPr>
          <c:invertIfNegative val="0"/>
          <c:cat>
            <c:numRef>
              <c:f>Sheet1!$A$2</c:f>
              <c:numCache>
                <c:formatCode>[$-409]mmm\-yy;@</c:formatCode>
                <c:ptCount val="1"/>
                <c:pt idx="0">
                  <c:v>44166</c:v>
                </c:pt>
              </c:numCache>
            </c:numRef>
          </c:cat>
          <c:val>
            <c:numRef>
              <c:f>Sheet1!$G$2</c:f>
              <c:numCache>
                <c:formatCode>General</c:formatCode>
                <c:ptCount val="1"/>
                <c:pt idx="0">
                  <c:v>565.6</c:v>
                </c:pt>
              </c:numCache>
            </c:numRef>
          </c:val>
          <c:extLst>
            <c:ext xmlns:c16="http://schemas.microsoft.com/office/drawing/2014/chart" uri="{C3380CC4-5D6E-409C-BE32-E72D297353CC}">
              <c16:uniqueId val="{00000007-F538-4623-B0B1-F49AB898A593}"/>
            </c:ext>
          </c:extLst>
        </c:ser>
        <c:ser>
          <c:idx val="5"/>
          <c:order val="5"/>
          <c:tx>
            <c:strRef>
              <c:f>Sheet1!$H$1</c:f>
              <c:strCache>
                <c:ptCount val="1"/>
                <c:pt idx="0">
                  <c:v>NH-White</c:v>
                </c:pt>
              </c:strCache>
            </c:strRef>
          </c:tx>
          <c:spPr>
            <a:pattFill prst="ltDnDiag">
              <a:fgClr>
                <a:srgbClr val="005EB8"/>
              </a:fgClr>
              <a:bgClr>
                <a:sysClr val="window" lastClr="FFFFFF"/>
              </a:bgClr>
            </a:pattFill>
          </c:spPr>
          <c:invertIfNegative val="0"/>
          <c:cat>
            <c:numRef>
              <c:f>Sheet1!$A$2</c:f>
              <c:numCache>
                <c:formatCode>[$-409]mmm\-yy;@</c:formatCode>
                <c:ptCount val="1"/>
                <c:pt idx="0">
                  <c:v>44166</c:v>
                </c:pt>
              </c:numCache>
            </c:numRef>
          </c:cat>
          <c:val>
            <c:numRef>
              <c:f>Sheet1!$H$2</c:f>
              <c:numCache>
                <c:formatCode>General</c:formatCode>
                <c:ptCount val="1"/>
                <c:pt idx="0">
                  <c:v>914.1</c:v>
                </c:pt>
              </c:numCache>
            </c:numRef>
          </c:val>
          <c:extLst>
            <c:ext xmlns:c16="http://schemas.microsoft.com/office/drawing/2014/chart" uri="{C3380CC4-5D6E-409C-BE32-E72D297353CC}">
              <c16:uniqueId val="{00000008-F538-4623-B0B1-F49AB898A593}"/>
            </c:ext>
          </c:extLst>
        </c:ser>
        <c:ser>
          <c:idx val="6"/>
          <c:order val="6"/>
          <c:tx>
            <c:strRef>
              <c:f>Sheet1!$F$1</c:f>
              <c:strCache>
                <c:ptCount val="1"/>
                <c:pt idx="0">
                  <c:v>NH-Multiracial</c:v>
                </c:pt>
              </c:strCache>
            </c:strRef>
          </c:tx>
          <c:spPr>
            <a:pattFill prst="dkUpDiag">
              <a:fgClr>
                <a:srgbClr val="671E75"/>
              </a:fgClr>
              <a:bgClr>
                <a:sysClr val="window" lastClr="FFFFFF"/>
              </a:bgClr>
            </a:pattFill>
          </c:spPr>
          <c:invertIfNegative val="0"/>
          <c:cat>
            <c:numRef>
              <c:f>Sheet1!$A$2</c:f>
              <c:numCache>
                <c:formatCode>[$-409]mmm\-yy;@</c:formatCode>
                <c:ptCount val="1"/>
                <c:pt idx="0">
                  <c:v>44166</c:v>
                </c:pt>
              </c:numCache>
            </c:numRef>
          </c:cat>
          <c:val>
            <c:numRef>
              <c:f>Sheet1!$F$2</c:f>
              <c:numCache>
                <c:formatCode>General</c:formatCode>
                <c:ptCount val="1"/>
                <c:pt idx="0">
                  <c:v>629.70000000000005</c:v>
                </c:pt>
              </c:numCache>
            </c:numRef>
          </c:val>
          <c:extLst>
            <c:ext xmlns:c16="http://schemas.microsoft.com/office/drawing/2014/chart" uri="{C3380CC4-5D6E-409C-BE32-E72D297353CC}">
              <c16:uniqueId val="{00000009-F538-4623-B0B1-F49AB898A593}"/>
            </c:ext>
          </c:extLst>
        </c:ser>
        <c:dLbls>
          <c:showLegendKey val="0"/>
          <c:showVal val="0"/>
          <c:showCatName val="0"/>
          <c:showSerName val="0"/>
          <c:showPercent val="0"/>
          <c:showBubbleSize val="0"/>
        </c:dLbls>
        <c:gapWidth val="150"/>
        <c:axId val="155088384"/>
        <c:axId val="155089920"/>
      </c:barChart>
      <c:dateAx>
        <c:axId val="155088384"/>
        <c:scaling>
          <c:orientation val="minMax"/>
        </c:scaling>
        <c:delete val="0"/>
        <c:axPos val="b"/>
        <c:minorGridlines>
          <c:spPr>
            <a:ln>
              <a:noFill/>
            </a:ln>
          </c:spPr>
        </c:minorGridlines>
        <c:numFmt formatCode="[$-409]mmm\-yy;@" sourceLinked="1"/>
        <c:majorTickMark val="out"/>
        <c:minorTickMark val="none"/>
        <c:tickLblPos val="nextTo"/>
        <c:txPr>
          <a:bodyPr rot="0"/>
          <a:lstStyle/>
          <a:p>
            <a:pPr>
              <a:defRPr/>
            </a:pPr>
            <a:endParaRPr lang="en-US"/>
          </a:p>
        </c:txPr>
        <c:crossAx val="155089920"/>
        <c:crosses val="autoZero"/>
        <c:auto val="1"/>
        <c:lblOffset val="100"/>
        <c:baseTimeUnit val="days"/>
      </c:dateAx>
      <c:valAx>
        <c:axId val="155089920"/>
        <c:scaling>
          <c:orientation val="minMax"/>
          <c:max val="1200"/>
          <c:min val="0"/>
        </c:scaling>
        <c:delete val="0"/>
        <c:axPos val="l"/>
        <c:majorGridlines/>
        <c:numFmt formatCode="#,##0" sourceLinked="0"/>
        <c:majorTickMark val="out"/>
        <c:minorTickMark val="none"/>
        <c:tickLblPos val="nextTo"/>
        <c:crossAx val="155088384"/>
        <c:crosses val="autoZero"/>
        <c:crossBetween val="between"/>
        <c:majorUnit val="200"/>
      </c:valAx>
    </c:plotArea>
    <c:legend>
      <c:legendPos val="t"/>
      <c:layout>
        <c:manualLayout>
          <c:xMode val="edge"/>
          <c:yMode val="edge"/>
          <c:x val="0"/>
          <c:y val="8.6805555555555559E-3"/>
          <c:w val="0.99551803620701262"/>
          <c:h val="0.29037446012912005"/>
        </c:manualLayout>
      </c:layout>
      <c:overlay val="0"/>
    </c:legend>
    <c:plotVisOnly val="1"/>
    <c:dispBlanksAs val="gap"/>
    <c:showDLblsOverMax val="0"/>
  </c:chart>
  <c:spPr>
    <a:ln>
      <a:noFill/>
    </a:ln>
  </c:spPr>
  <c:txPr>
    <a:bodyPr/>
    <a:lstStyle/>
    <a:p>
      <a:pPr>
        <a:defRPr sz="1100">
          <a:latin typeface="Arial" panose="020B0604020202020204" pitchFamily="34" charset="0"/>
          <a:cs typeface="Arial" panose="020B0604020202020204" pitchFamily="34" charset="0"/>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21233377077865268"/>
          <c:y val="4.4095163410492354E-4"/>
        </c:manualLayout>
      </c:layout>
      <c:overlay val="0"/>
      <c:txPr>
        <a:bodyPr/>
        <a:lstStyle/>
        <a:p>
          <a:pPr>
            <a:defRPr sz="1600"/>
          </a:pPr>
          <a:endParaRPr lang="en-US"/>
        </a:p>
      </c:txPr>
    </c:title>
    <c:autoTitleDeleted val="0"/>
    <c:plotArea>
      <c:layout>
        <c:manualLayout>
          <c:layoutTarget val="inner"/>
          <c:xMode val="edge"/>
          <c:yMode val="edge"/>
          <c:x val="4.5372679109555752E-2"/>
          <c:y val="6.1144917152319005E-2"/>
          <c:w val="0.42477580927384079"/>
          <c:h val="0.72818710161229849"/>
        </c:manualLayout>
      </c:layout>
      <c:pieChart>
        <c:varyColors val="1"/>
        <c:ser>
          <c:idx val="0"/>
          <c:order val="0"/>
          <c:tx>
            <c:strRef>
              <c:f>Sheet1!$B$1</c:f>
              <c:strCache>
                <c:ptCount val="1"/>
                <c:pt idx="0">
                  <c:v>2010</c:v>
                </c:pt>
              </c:strCache>
            </c:strRef>
          </c:tx>
          <c:spPr>
            <a:ln>
              <a:solidFill>
                <a:sysClr val="windowText" lastClr="000000"/>
              </a:solidFill>
            </a:ln>
          </c:spPr>
          <c:explosion val="1"/>
          <c:dPt>
            <c:idx val="0"/>
            <c:bubble3D val="0"/>
            <c:spPr>
              <a:solidFill>
                <a:srgbClr val="005EB8"/>
              </a:solidFill>
              <a:ln>
                <a:solidFill>
                  <a:sysClr val="windowText" lastClr="000000"/>
                </a:solidFill>
              </a:ln>
            </c:spPr>
            <c:extLst>
              <c:ext xmlns:c16="http://schemas.microsoft.com/office/drawing/2014/chart" uri="{C3380CC4-5D6E-409C-BE32-E72D297353CC}">
                <c16:uniqueId val="{00000001-8A5C-4227-9EE9-474792FCB4D5}"/>
              </c:ext>
            </c:extLst>
          </c:dPt>
          <c:dPt>
            <c:idx val="1"/>
            <c:bubble3D val="0"/>
            <c:spPr>
              <a:solidFill>
                <a:srgbClr val="FFC72C"/>
              </a:solidFill>
              <a:ln>
                <a:solidFill>
                  <a:sysClr val="windowText" lastClr="000000"/>
                </a:solidFill>
              </a:ln>
            </c:spPr>
            <c:extLst>
              <c:ext xmlns:c16="http://schemas.microsoft.com/office/drawing/2014/chart" uri="{C3380CC4-5D6E-409C-BE32-E72D297353CC}">
                <c16:uniqueId val="{00000003-8A5C-4227-9EE9-474792FCB4D5}"/>
              </c:ext>
            </c:extLst>
          </c:dPt>
          <c:dPt>
            <c:idx val="2"/>
            <c:bubble3D val="0"/>
            <c:spPr>
              <a:solidFill>
                <a:srgbClr val="671E75"/>
              </a:solidFill>
              <a:ln>
                <a:solidFill>
                  <a:srgbClr val="671E75"/>
                </a:solidFill>
              </a:ln>
            </c:spPr>
            <c:extLst>
              <c:ext xmlns:c16="http://schemas.microsoft.com/office/drawing/2014/chart" uri="{C3380CC4-5D6E-409C-BE32-E72D297353CC}">
                <c16:uniqueId val="{00000005-8A5C-4227-9EE9-474792FCB4D5}"/>
              </c:ext>
            </c:extLst>
          </c:dPt>
          <c:dPt>
            <c:idx val="3"/>
            <c:bubble3D val="0"/>
            <c:spPr>
              <a:solidFill>
                <a:schemeClr val="tx1"/>
              </a:solidFill>
              <a:ln>
                <a:solidFill>
                  <a:sysClr val="windowText" lastClr="000000"/>
                </a:solidFill>
              </a:ln>
            </c:spPr>
            <c:extLst>
              <c:ext xmlns:c16="http://schemas.microsoft.com/office/drawing/2014/chart" uri="{C3380CC4-5D6E-409C-BE32-E72D297353CC}">
                <c16:uniqueId val="{00000007-8A5C-4227-9EE9-474792FCB4D5}"/>
              </c:ext>
            </c:extLst>
          </c:dPt>
          <c:dPt>
            <c:idx val="4"/>
            <c:bubble3D val="0"/>
            <c:spPr>
              <a:pattFill prst="ltUpDiag">
                <a:fgClr>
                  <a:sysClr val="windowText" lastClr="000000"/>
                </a:fgClr>
                <a:bgClr>
                  <a:sysClr val="window" lastClr="FFFFFF"/>
                </a:bgClr>
              </a:pattFill>
              <a:ln>
                <a:solidFill>
                  <a:sysClr val="windowText" lastClr="000000"/>
                </a:solidFill>
              </a:ln>
            </c:spPr>
            <c:extLst>
              <c:ext xmlns:c16="http://schemas.microsoft.com/office/drawing/2014/chart" uri="{C3380CC4-5D6E-409C-BE32-E72D297353CC}">
                <c16:uniqueId val="{00000009-8A5C-4227-9EE9-474792FCB4D5}"/>
              </c:ext>
            </c:extLst>
          </c:dPt>
          <c:dPt>
            <c:idx val="5"/>
            <c:bubble3D val="0"/>
            <c:spPr>
              <a:solidFill>
                <a:srgbClr val="FFFFCC"/>
              </a:solidFill>
              <a:ln>
                <a:solidFill>
                  <a:srgbClr val="FFC000"/>
                </a:solidFill>
              </a:ln>
            </c:spPr>
            <c:extLst>
              <c:ext xmlns:c16="http://schemas.microsoft.com/office/drawing/2014/chart" uri="{C3380CC4-5D6E-409C-BE32-E72D297353CC}">
                <c16:uniqueId val="{0000000B-8A5C-4227-9EE9-474792FCB4D5}"/>
              </c:ext>
            </c:extLst>
          </c:dPt>
          <c:cat>
            <c:strRef>
              <c:f>Sheet1!$A$2:$A$7</c:f>
              <c:strCache>
                <c:ptCount val="6"/>
                <c:pt idx="0">
                  <c:v>Hispanic</c:v>
                </c:pt>
                <c:pt idx="1">
                  <c:v>NH-AI/AN, NH-NHPI, and NH-Other</c:v>
                </c:pt>
                <c:pt idx="2">
                  <c:v>NH-Asian</c:v>
                </c:pt>
                <c:pt idx="3">
                  <c:v>NH-Black</c:v>
                </c:pt>
                <c:pt idx="4">
                  <c:v>NH-White</c:v>
                </c:pt>
                <c:pt idx="5">
                  <c:v>NH-Multiracial</c:v>
                </c:pt>
              </c:strCache>
            </c:strRef>
          </c:cat>
          <c:val>
            <c:numRef>
              <c:f>Sheet1!$B$2:$B$7</c:f>
              <c:numCache>
                <c:formatCode>General</c:formatCode>
                <c:ptCount val="6"/>
                <c:pt idx="0">
                  <c:v>16.3</c:v>
                </c:pt>
                <c:pt idx="1">
                  <c:v>1.1000000000000001</c:v>
                </c:pt>
                <c:pt idx="2">
                  <c:v>4.7</c:v>
                </c:pt>
                <c:pt idx="3">
                  <c:v>12.2</c:v>
                </c:pt>
                <c:pt idx="4">
                  <c:v>63.7</c:v>
                </c:pt>
                <c:pt idx="5">
                  <c:v>1.9</c:v>
                </c:pt>
              </c:numCache>
            </c:numRef>
          </c:val>
          <c:extLst>
            <c:ext xmlns:c16="http://schemas.microsoft.com/office/drawing/2014/chart" uri="{C3380CC4-5D6E-409C-BE32-E72D297353CC}">
              <c16:uniqueId val="{0000000C-8A5C-4227-9EE9-474792FCB4D5}"/>
            </c:ext>
          </c:extLst>
        </c:ser>
        <c:dLbls>
          <c:showLegendKey val="0"/>
          <c:showVal val="0"/>
          <c:showCatName val="0"/>
          <c:showSerName val="0"/>
          <c:showPercent val="0"/>
          <c:showBubbleSize val="0"/>
          <c:showLeaderLines val="1"/>
        </c:dLbls>
        <c:firstSliceAng val="0"/>
      </c:pieChart>
    </c:plotArea>
    <c:legend>
      <c:legendPos val="b"/>
      <c:layout>
        <c:manualLayout>
          <c:xMode val="edge"/>
          <c:yMode val="edge"/>
          <c:x val="4.7745810619826357E-2"/>
          <c:y val="0.81806073804110513"/>
          <c:w val="0.91091863517060356"/>
          <c:h val="0.15526371909079112"/>
        </c:manualLayout>
      </c:layout>
      <c:overlay val="0"/>
    </c:legend>
    <c:plotVisOnly val="1"/>
    <c:dispBlanksAs val="gap"/>
    <c:showDLblsOverMax val="0"/>
  </c:chart>
  <c:spPr>
    <a:noFill/>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875092536509853E-2"/>
          <c:y val="0.34010543507432239"/>
          <c:w val="0.90450097583955869"/>
          <c:h val="0.55232145725479709"/>
        </c:manualLayout>
      </c:layout>
      <c:barChart>
        <c:barDir val="col"/>
        <c:grouping val="clustered"/>
        <c:varyColors val="0"/>
        <c:ser>
          <c:idx val="0"/>
          <c:order val="0"/>
          <c:tx>
            <c:strRef>
              <c:f>Sheet1!$B$1</c:f>
              <c:strCache>
                <c:ptCount val="1"/>
                <c:pt idx="0">
                  <c:v>Hispanic</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0965-4026-B32C-545127DB3A79}"/>
              </c:ext>
            </c:extLst>
          </c:dPt>
          <c:dPt>
            <c:idx val="1"/>
            <c:invertIfNegative val="0"/>
            <c:bubble3D val="0"/>
            <c:extLst>
              <c:ext xmlns:c16="http://schemas.microsoft.com/office/drawing/2014/chart" uri="{C3380CC4-5D6E-409C-BE32-E72D297353CC}">
                <c16:uniqueId val="{00000001-0965-4026-B32C-545127DB3A79}"/>
              </c:ext>
            </c:extLst>
          </c:dPt>
          <c:cat>
            <c:numRef>
              <c:f>Sheet1!$A$2</c:f>
              <c:numCache>
                <c:formatCode>[$-409]mmm\-yy;@</c:formatCode>
                <c:ptCount val="1"/>
                <c:pt idx="0">
                  <c:v>44429</c:v>
                </c:pt>
              </c:numCache>
            </c:numRef>
          </c:cat>
          <c:val>
            <c:numRef>
              <c:f>Sheet1!$B$2</c:f>
              <c:numCache>
                <c:formatCode>General</c:formatCode>
                <c:ptCount val="1"/>
                <c:pt idx="0">
                  <c:v>590.79999999999995</c:v>
                </c:pt>
              </c:numCache>
            </c:numRef>
          </c:val>
          <c:extLst>
            <c:ext xmlns:c16="http://schemas.microsoft.com/office/drawing/2014/chart" uri="{C3380CC4-5D6E-409C-BE32-E72D297353CC}">
              <c16:uniqueId val="{00000002-0965-4026-B32C-545127DB3A79}"/>
            </c:ext>
          </c:extLst>
        </c:ser>
        <c:ser>
          <c:idx val="1"/>
          <c:order val="1"/>
          <c:tx>
            <c:strRef>
              <c:f>Sheet1!$C$1</c:f>
              <c:strCache>
                <c:ptCount val="1"/>
                <c:pt idx="0">
                  <c:v>NH-AI/AN</c:v>
                </c:pt>
              </c:strCache>
            </c:strRef>
          </c:tx>
          <c:spPr>
            <a:solidFill>
              <a:srgbClr val="FFC72C"/>
            </a:solidFill>
          </c:spPr>
          <c:invertIfNegative val="0"/>
          <c:cat>
            <c:numRef>
              <c:f>Sheet1!$A$2</c:f>
              <c:numCache>
                <c:formatCode>[$-409]mmm\-yy;@</c:formatCode>
                <c:ptCount val="1"/>
                <c:pt idx="0">
                  <c:v>44429</c:v>
                </c:pt>
              </c:numCache>
            </c:numRef>
          </c:cat>
          <c:val>
            <c:numRef>
              <c:f>Sheet1!$C$2</c:f>
              <c:numCache>
                <c:formatCode>General</c:formatCode>
                <c:ptCount val="1"/>
                <c:pt idx="0">
                  <c:v>807.9</c:v>
                </c:pt>
              </c:numCache>
            </c:numRef>
          </c:val>
          <c:extLst>
            <c:ext xmlns:c16="http://schemas.microsoft.com/office/drawing/2014/chart" uri="{C3380CC4-5D6E-409C-BE32-E72D297353CC}">
              <c16:uniqueId val="{00000003-0965-4026-B32C-545127DB3A79}"/>
            </c:ext>
          </c:extLst>
        </c:ser>
        <c:ser>
          <c:idx val="2"/>
          <c:order val="2"/>
          <c:tx>
            <c:strRef>
              <c:f>Sheet1!$D$1</c:f>
              <c:strCache>
                <c:ptCount val="1"/>
                <c:pt idx="0">
                  <c:v>NH-Asian</c:v>
                </c:pt>
              </c:strCache>
            </c:strRef>
          </c:tx>
          <c:spPr>
            <a:solidFill>
              <a:srgbClr val="671E75"/>
            </a:solidFill>
            <a:ln>
              <a:solidFill>
                <a:sysClr val="windowText" lastClr="000000"/>
              </a:solidFill>
            </a:ln>
          </c:spPr>
          <c:invertIfNegative val="0"/>
          <c:cat>
            <c:numRef>
              <c:f>Sheet1!$A$2</c:f>
              <c:numCache>
                <c:formatCode>[$-409]mmm\-yy;@</c:formatCode>
                <c:ptCount val="1"/>
                <c:pt idx="0">
                  <c:v>44429</c:v>
                </c:pt>
              </c:numCache>
            </c:numRef>
          </c:cat>
          <c:val>
            <c:numRef>
              <c:f>Sheet1!$D$2</c:f>
              <c:numCache>
                <c:formatCode>General</c:formatCode>
                <c:ptCount val="1"/>
                <c:pt idx="0">
                  <c:v>250.1</c:v>
                </c:pt>
              </c:numCache>
            </c:numRef>
          </c:val>
          <c:extLst>
            <c:ext xmlns:c16="http://schemas.microsoft.com/office/drawing/2014/chart" uri="{C3380CC4-5D6E-409C-BE32-E72D297353CC}">
              <c16:uniqueId val="{00000004-0965-4026-B32C-545127DB3A79}"/>
            </c:ext>
          </c:extLst>
        </c:ser>
        <c:ser>
          <c:idx val="3"/>
          <c:order val="3"/>
          <c:tx>
            <c:strRef>
              <c:f>Sheet1!$E$1</c:f>
              <c:strCache>
                <c:ptCount val="1"/>
                <c:pt idx="0">
                  <c:v>NH-Black</c:v>
                </c:pt>
              </c:strCache>
            </c:strRef>
          </c:tx>
          <c:spPr>
            <a:solidFill>
              <a:sysClr val="windowText" lastClr="000000"/>
            </a:solidFill>
          </c:spPr>
          <c:invertIfNegative val="0"/>
          <c:dPt>
            <c:idx val="0"/>
            <c:invertIfNegative val="0"/>
            <c:bubble3D val="0"/>
            <c:extLst>
              <c:ext xmlns:c16="http://schemas.microsoft.com/office/drawing/2014/chart" uri="{C3380CC4-5D6E-409C-BE32-E72D297353CC}">
                <c16:uniqueId val="{00000005-0965-4026-B32C-545127DB3A79}"/>
              </c:ext>
            </c:extLst>
          </c:dPt>
          <c:cat>
            <c:numRef>
              <c:f>Sheet1!$A$2</c:f>
              <c:numCache>
                <c:formatCode>[$-409]mmm\-yy;@</c:formatCode>
                <c:ptCount val="1"/>
                <c:pt idx="0">
                  <c:v>44429</c:v>
                </c:pt>
              </c:numCache>
            </c:numRef>
          </c:cat>
          <c:val>
            <c:numRef>
              <c:f>Sheet1!$E$2</c:f>
              <c:numCache>
                <c:formatCode>General</c:formatCode>
                <c:ptCount val="1"/>
                <c:pt idx="0">
                  <c:v>930</c:v>
                </c:pt>
              </c:numCache>
            </c:numRef>
          </c:val>
          <c:extLst>
            <c:ext xmlns:c16="http://schemas.microsoft.com/office/drawing/2014/chart" uri="{C3380CC4-5D6E-409C-BE32-E72D297353CC}">
              <c16:uniqueId val="{00000006-0965-4026-B32C-545127DB3A79}"/>
            </c:ext>
          </c:extLst>
        </c:ser>
        <c:ser>
          <c:idx val="4"/>
          <c:order val="4"/>
          <c:tx>
            <c:strRef>
              <c:f>Sheet1!$G$1</c:f>
              <c:strCache>
                <c:ptCount val="1"/>
                <c:pt idx="0">
                  <c:v>NH-NHPI</c:v>
                </c:pt>
              </c:strCache>
            </c:strRef>
          </c:tx>
          <c:spPr>
            <a:solidFill>
              <a:sysClr val="window" lastClr="FFFFFF"/>
            </a:solidFill>
            <a:ln>
              <a:solidFill>
                <a:sysClr val="windowText" lastClr="000000"/>
              </a:solidFill>
            </a:ln>
          </c:spPr>
          <c:invertIfNegative val="0"/>
          <c:cat>
            <c:numRef>
              <c:f>Sheet1!$A$2</c:f>
              <c:numCache>
                <c:formatCode>[$-409]mmm\-yy;@</c:formatCode>
                <c:ptCount val="1"/>
                <c:pt idx="0">
                  <c:v>44429</c:v>
                </c:pt>
              </c:numCache>
            </c:numRef>
          </c:cat>
          <c:val>
            <c:numRef>
              <c:f>Sheet1!$G$2</c:f>
              <c:numCache>
                <c:formatCode>General</c:formatCode>
                <c:ptCount val="1"/>
                <c:pt idx="0">
                  <c:v>520.4</c:v>
                </c:pt>
              </c:numCache>
            </c:numRef>
          </c:val>
          <c:extLst>
            <c:ext xmlns:c16="http://schemas.microsoft.com/office/drawing/2014/chart" uri="{C3380CC4-5D6E-409C-BE32-E72D297353CC}">
              <c16:uniqueId val="{00000007-0965-4026-B32C-545127DB3A79}"/>
            </c:ext>
          </c:extLst>
        </c:ser>
        <c:ser>
          <c:idx val="5"/>
          <c:order val="5"/>
          <c:tx>
            <c:strRef>
              <c:f>Sheet1!$H$1</c:f>
              <c:strCache>
                <c:ptCount val="1"/>
                <c:pt idx="0">
                  <c:v>NH-White</c:v>
                </c:pt>
              </c:strCache>
            </c:strRef>
          </c:tx>
          <c:spPr>
            <a:pattFill prst="ltDnDiag">
              <a:fgClr>
                <a:srgbClr val="005EB8"/>
              </a:fgClr>
              <a:bgClr>
                <a:sysClr val="window" lastClr="FFFFFF"/>
              </a:bgClr>
            </a:pattFill>
          </c:spPr>
          <c:invertIfNegative val="0"/>
          <c:cat>
            <c:numRef>
              <c:f>Sheet1!$A$2</c:f>
              <c:numCache>
                <c:formatCode>[$-409]mmm\-yy;@</c:formatCode>
                <c:ptCount val="1"/>
                <c:pt idx="0">
                  <c:v>44429</c:v>
                </c:pt>
              </c:numCache>
            </c:numRef>
          </c:cat>
          <c:val>
            <c:numRef>
              <c:f>Sheet1!$H$2</c:f>
              <c:numCache>
                <c:formatCode>General</c:formatCode>
                <c:ptCount val="1"/>
                <c:pt idx="0">
                  <c:v>742</c:v>
                </c:pt>
              </c:numCache>
            </c:numRef>
          </c:val>
          <c:extLst>
            <c:ext xmlns:c16="http://schemas.microsoft.com/office/drawing/2014/chart" uri="{C3380CC4-5D6E-409C-BE32-E72D297353CC}">
              <c16:uniqueId val="{00000008-0965-4026-B32C-545127DB3A79}"/>
            </c:ext>
          </c:extLst>
        </c:ser>
        <c:ser>
          <c:idx val="6"/>
          <c:order val="6"/>
          <c:tx>
            <c:strRef>
              <c:f>Sheet1!$F$1</c:f>
              <c:strCache>
                <c:ptCount val="1"/>
                <c:pt idx="0">
                  <c:v>NH-Multiracial</c:v>
                </c:pt>
              </c:strCache>
            </c:strRef>
          </c:tx>
          <c:spPr>
            <a:pattFill prst="dkUpDiag">
              <a:fgClr>
                <a:srgbClr val="671E75"/>
              </a:fgClr>
              <a:bgClr>
                <a:sysClr val="window" lastClr="FFFFFF"/>
              </a:bgClr>
            </a:pattFill>
          </c:spPr>
          <c:invertIfNegative val="0"/>
          <c:cat>
            <c:numRef>
              <c:f>Sheet1!$A$2</c:f>
              <c:numCache>
                <c:formatCode>[$-409]mmm\-yy;@</c:formatCode>
                <c:ptCount val="1"/>
                <c:pt idx="0">
                  <c:v>44429</c:v>
                </c:pt>
              </c:numCache>
            </c:numRef>
          </c:cat>
          <c:val>
            <c:numRef>
              <c:f>Sheet1!$F$2</c:f>
              <c:numCache>
                <c:formatCode>General</c:formatCode>
                <c:ptCount val="1"/>
                <c:pt idx="0">
                  <c:v>448.7</c:v>
                </c:pt>
              </c:numCache>
            </c:numRef>
          </c:val>
          <c:extLst>
            <c:ext xmlns:c16="http://schemas.microsoft.com/office/drawing/2014/chart" uri="{C3380CC4-5D6E-409C-BE32-E72D297353CC}">
              <c16:uniqueId val="{00000009-0965-4026-B32C-545127DB3A79}"/>
            </c:ext>
          </c:extLst>
        </c:ser>
        <c:dLbls>
          <c:showLegendKey val="0"/>
          <c:showVal val="0"/>
          <c:showCatName val="0"/>
          <c:showSerName val="0"/>
          <c:showPercent val="0"/>
          <c:showBubbleSize val="0"/>
        </c:dLbls>
        <c:gapWidth val="150"/>
        <c:axId val="155088384"/>
        <c:axId val="155089920"/>
      </c:barChart>
      <c:dateAx>
        <c:axId val="155088384"/>
        <c:scaling>
          <c:orientation val="minMax"/>
        </c:scaling>
        <c:delete val="0"/>
        <c:axPos val="b"/>
        <c:minorGridlines>
          <c:spPr>
            <a:ln>
              <a:noFill/>
            </a:ln>
          </c:spPr>
        </c:minorGridlines>
        <c:numFmt formatCode="[$-409]mmm\-yy;@" sourceLinked="1"/>
        <c:majorTickMark val="out"/>
        <c:minorTickMark val="none"/>
        <c:tickLblPos val="nextTo"/>
        <c:txPr>
          <a:bodyPr rot="0"/>
          <a:lstStyle/>
          <a:p>
            <a:pPr>
              <a:defRPr/>
            </a:pPr>
            <a:endParaRPr lang="en-US"/>
          </a:p>
        </c:txPr>
        <c:crossAx val="155089920"/>
        <c:crosses val="autoZero"/>
        <c:auto val="1"/>
        <c:lblOffset val="100"/>
        <c:baseTimeUnit val="days"/>
      </c:dateAx>
      <c:valAx>
        <c:axId val="155089920"/>
        <c:scaling>
          <c:orientation val="minMax"/>
          <c:max val="1200"/>
          <c:min val="0"/>
        </c:scaling>
        <c:delete val="0"/>
        <c:axPos val="l"/>
        <c:majorGridlines/>
        <c:numFmt formatCode="#,##0" sourceLinked="0"/>
        <c:majorTickMark val="out"/>
        <c:minorTickMark val="none"/>
        <c:tickLblPos val="nextTo"/>
        <c:crossAx val="155088384"/>
        <c:crosses val="autoZero"/>
        <c:crossBetween val="between"/>
        <c:majorUnit val="200"/>
      </c:valAx>
    </c:plotArea>
    <c:legend>
      <c:legendPos val="t"/>
      <c:layout>
        <c:manualLayout>
          <c:xMode val="edge"/>
          <c:yMode val="edge"/>
          <c:x val="0"/>
          <c:y val="8.6805555555555559E-3"/>
          <c:w val="0.99551803620701262"/>
          <c:h val="0.29592955564224305"/>
        </c:manualLayout>
      </c:layout>
      <c:overlay val="0"/>
    </c:legend>
    <c:plotVisOnly val="1"/>
    <c:dispBlanksAs val="gap"/>
    <c:showDLblsOverMax val="0"/>
  </c:chart>
  <c:spPr>
    <a:ln>
      <a:noFill/>
    </a:ln>
  </c:spPr>
  <c:txPr>
    <a:bodyPr/>
    <a:lstStyle/>
    <a:p>
      <a:pPr>
        <a:defRPr sz="1100">
          <a:latin typeface="Arial" panose="020B0604020202020204" pitchFamily="34" charset="0"/>
          <a:cs typeface="Arial" panose="020B0604020202020204" pitchFamily="34" charset="0"/>
        </a:defRPr>
      </a:pPr>
      <a:endParaRPr lang="en-US"/>
    </a:p>
  </c:txPr>
  <c:externalData r:id="rId2">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389916631374978"/>
          <c:y val="0.34166481264023674"/>
          <c:w val="0.90450097583955869"/>
          <c:h val="0.52890535286529394"/>
        </c:manualLayout>
      </c:layout>
      <c:barChart>
        <c:barDir val="col"/>
        <c:grouping val="clustered"/>
        <c:varyColors val="0"/>
        <c:ser>
          <c:idx val="0"/>
          <c:order val="0"/>
          <c:tx>
            <c:strRef>
              <c:f>Sheet1!$B$1</c:f>
              <c:strCache>
                <c:ptCount val="1"/>
                <c:pt idx="0">
                  <c:v>Hispanic</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C157-46E6-B411-26FC28AA2B6C}"/>
              </c:ext>
            </c:extLst>
          </c:dPt>
          <c:dPt>
            <c:idx val="1"/>
            <c:invertIfNegative val="0"/>
            <c:bubble3D val="0"/>
            <c:extLst>
              <c:ext xmlns:c16="http://schemas.microsoft.com/office/drawing/2014/chart" uri="{C3380CC4-5D6E-409C-BE32-E72D297353CC}">
                <c16:uniqueId val="{00000001-C157-46E6-B411-26FC28AA2B6C}"/>
              </c:ext>
            </c:extLst>
          </c:dPt>
          <c:cat>
            <c:numRef>
              <c:f>Sheet1!$A$2</c:f>
              <c:numCache>
                <c:formatCode>[$-409]mmm\-yy;@</c:formatCode>
                <c:ptCount val="1"/>
                <c:pt idx="0">
                  <c:v>44562</c:v>
                </c:pt>
              </c:numCache>
            </c:numRef>
          </c:cat>
          <c:val>
            <c:numRef>
              <c:f>Sheet1!$B$2</c:f>
              <c:numCache>
                <c:formatCode>General</c:formatCode>
                <c:ptCount val="1"/>
                <c:pt idx="0">
                  <c:v>2837.3</c:v>
                </c:pt>
              </c:numCache>
            </c:numRef>
          </c:val>
          <c:extLst>
            <c:ext xmlns:c16="http://schemas.microsoft.com/office/drawing/2014/chart" uri="{C3380CC4-5D6E-409C-BE32-E72D297353CC}">
              <c16:uniqueId val="{00000002-C157-46E6-B411-26FC28AA2B6C}"/>
            </c:ext>
          </c:extLst>
        </c:ser>
        <c:ser>
          <c:idx val="1"/>
          <c:order val="1"/>
          <c:tx>
            <c:strRef>
              <c:f>Sheet1!$C$1</c:f>
              <c:strCache>
                <c:ptCount val="1"/>
                <c:pt idx="0">
                  <c:v>NH-AI/AN</c:v>
                </c:pt>
              </c:strCache>
            </c:strRef>
          </c:tx>
          <c:spPr>
            <a:solidFill>
              <a:srgbClr val="FFC72C"/>
            </a:solidFill>
          </c:spPr>
          <c:invertIfNegative val="0"/>
          <c:cat>
            <c:numRef>
              <c:f>Sheet1!$A$2</c:f>
              <c:numCache>
                <c:formatCode>[$-409]mmm\-yy;@</c:formatCode>
                <c:ptCount val="1"/>
                <c:pt idx="0">
                  <c:v>44562</c:v>
                </c:pt>
              </c:numCache>
            </c:numRef>
          </c:cat>
          <c:val>
            <c:numRef>
              <c:f>Sheet1!$C$2</c:f>
              <c:numCache>
                <c:formatCode>General</c:formatCode>
                <c:ptCount val="1"/>
                <c:pt idx="0">
                  <c:v>2978.8</c:v>
                </c:pt>
              </c:numCache>
            </c:numRef>
          </c:val>
          <c:extLst>
            <c:ext xmlns:c16="http://schemas.microsoft.com/office/drawing/2014/chart" uri="{C3380CC4-5D6E-409C-BE32-E72D297353CC}">
              <c16:uniqueId val="{00000003-C157-46E6-B411-26FC28AA2B6C}"/>
            </c:ext>
          </c:extLst>
        </c:ser>
        <c:ser>
          <c:idx val="2"/>
          <c:order val="2"/>
          <c:tx>
            <c:strRef>
              <c:f>Sheet1!$D$1</c:f>
              <c:strCache>
                <c:ptCount val="1"/>
                <c:pt idx="0">
                  <c:v>NH-Asian</c:v>
                </c:pt>
              </c:strCache>
            </c:strRef>
          </c:tx>
          <c:spPr>
            <a:solidFill>
              <a:srgbClr val="671E75"/>
            </a:solidFill>
            <a:ln>
              <a:solidFill>
                <a:sysClr val="windowText" lastClr="000000"/>
              </a:solidFill>
            </a:ln>
          </c:spPr>
          <c:invertIfNegative val="0"/>
          <c:cat>
            <c:numRef>
              <c:f>Sheet1!$A$2</c:f>
              <c:numCache>
                <c:formatCode>[$-409]mmm\-yy;@</c:formatCode>
                <c:ptCount val="1"/>
                <c:pt idx="0">
                  <c:v>44562</c:v>
                </c:pt>
              </c:numCache>
            </c:numRef>
          </c:cat>
          <c:val>
            <c:numRef>
              <c:f>Sheet1!$D$2</c:f>
              <c:numCache>
                <c:formatCode>General</c:formatCode>
                <c:ptCount val="1"/>
                <c:pt idx="0">
                  <c:v>2682.2</c:v>
                </c:pt>
              </c:numCache>
            </c:numRef>
          </c:val>
          <c:extLst>
            <c:ext xmlns:c16="http://schemas.microsoft.com/office/drawing/2014/chart" uri="{C3380CC4-5D6E-409C-BE32-E72D297353CC}">
              <c16:uniqueId val="{00000004-C157-46E6-B411-26FC28AA2B6C}"/>
            </c:ext>
          </c:extLst>
        </c:ser>
        <c:ser>
          <c:idx val="3"/>
          <c:order val="3"/>
          <c:tx>
            <c:strRef>
              <c:f>Sheet1!$E$1</c:f>
              <c:strCache>
                <c:ptCount val="1"/>
                <c:pt idx="0">
                  <c:v>NH-Black</c:v>
                </c:pt>
              </c:strCache>
            </c:strRef>
          </c:tx>
          <c:spPr>
            <a:solidFill>
              <a:sysClr val="windowText" lastClr="000000"/>
            </a:solidFill>
          </c:spPr>
          <c:invertIfNegative val="0"/>
          <c:dPt>
            <c:idx val="0"/>
            <c:invertIfNegative val="0"/>
            <c:bubble3D val="0"/>
            <c:extLst>
              <c:ext xmlns:c16="http://schemas.microsoft.com/office/drawing/2014/chart" uri="{C3380CC4-5D6E-409C-BE32-E72D297353CC}">
                <c16:uniqueId val="{00000005-C157-46E6-B411-26FC28AA2B6C}"/>
              </c:ext>
            </c:extLst>
          </c:dPt>
          <c:cat>
            <c:numRef>
              <c:f>Sheet1!$A$2</c:f>
              <c:numCache>
                <c:formatCode>[$-409]mmm\-yy;@</c:formatCode>
                <c:ptCount val="1"/>
                <c:pt idx="0">
                  <c:v>44562</c:v>
                </c:pt>
              </c:numCache>
            </c:numRef>
          </c:cat>
          <c:val>
            <c:numRef>
              <c:f>Sheet1!$E$2</c:f>
              <c:numCache>
                <c:formatCode>General</c:formatCode>
                <c:ptCount val="1"/>
                <c:pt idx="0">
                  <c:v>2877</c:v>
                </c:pt>
              </c:numCache>
            </c:numRef>
          </c:val>
          <c:extLst>
            <c:ext xmlns:c16="http://schemas.microsoft.com/office/drawing/2014/chart" uri="{C3380CC4-5D6E-409C-BE32-E72D297353CC}">
              <c16:uniqueId val="{00000006-C157-46E6-B411-26FC28AA2B6C}"/>
            </c:ext>
          </c:extLst>
        </c:ser>
        <c:ser>
          <c:idx val="4"/>
          <c:order val="4"/>
          <c:tx>
            <c:strRef>
              <c:f>Sheet1!$G$1</c:f>
              <c:strCache>
                <c:ptCount val="1"/>
                <c:pt idx="0">
                  <c:v>NH-NHPI</c:v>
                </c:pt>
              </c:strCache>
            </c:strRef>
          </c:tx>
          <c:spPr>
            <a:solidFill>
              <a:sysClr val="window" lastClr="FFFFFF"/>
            </a:solidFill>
            <a:ln>
              <a:solidFill>
                <a:sysClr val="windowText" lastClr="000000"/>
              </a:solidFill>
            </a:ln>
          </c:spPr>
          <c:invertIfNegative val="0"/>
          <c:cat>
            <c:numRef>
              <c:f>Sheet1!$A$2</c:f>
              <c:numCache>
                <c:formatCode>[$-409]mmm\-yy;@</c:formatCode>
                <c:ptCount val="1"/>
                <c:pt idx="0">
                  <c:v>44562</c:v>
                </c:pt>
              </c:numCache>
            </c:numRef>
          </c:cat>
          <c:val>
            <c:numRef>
              <c:f>Sheet1!$G$2</c:f>
              <c:numCache>
                <c:formatCode>General</c:formatCode>
                <c:ptCount val="1"/>
                <c:pt idx="0">
                  <c:v>2369</c:v>
                </c:pt>
              </c:numCache>
            </c:numRef>
          </c:val>
          <c:extLst>
            <c:ext xmlns:c16="http://schemas.microsoft.com/office/drawing/2014/chart" uri="{C3380CC4-5D6E-409C-BE32-E72D297353CC}">
              <c16:uniqueId val="{00000007-C157-46E6-B411-26FC28AA2B6C}"/>
            </c:ext>
          </c:extLst>
        </c:ser>
        <c:ser>
          <c:idx val="5"/>
          <c:order val="5"/>
          <c:tx>
            <c:strRef>
              <c:f>Sheet1!$H$1</c:f>
              <c:strCache>
                <c:ptCount val="1"/>
                <c:pt idx="0">
                  <c:v>NH-White</c:v>
                </c:pt>
              </c:strCache>
            </c:strRef>
          </c:tx>
          <c:spPr>
            <a:pattFill prst="ltDnDiag">
              <a:fgClr>
                <a:srgbClr val="005EB8"/>
              </a:fgClr>
              <a:bgClr>
                <a:sysClr val="window" lastClr="FFFFFF"/>
              </a:bgClr>
            </a:pattFill>
          </c:spPr>
          <c:invertIfNegative val="0"/>
          <c:cat>
            <c:numRef>
              <c:f>Sheet1!$A$2</c:f>
              <c:numCache>
                <c:formatCode>[$-409]mmm\-yy;@</c:formatCode>
                <c:ptCount val="1"/>
                <c:pt idx="0">
                  <c:v>44562</c:v>
                </c:pt>
              </c:numCache>
            </c:numRef>
          </c:cat>
          <c:val>
            <c:numRef>
              <c:f>Sheet1!$H$2</c:f>
              <c:numCache>
                <c:formatCode>General</c:formatCode>
                <c:ptCount val="1"/>
                <c:pt idx="0">
                  <c:v>2484.6</c:v>
                </c:pt>
              </c:numCache>
            </c:numRef>
          </c:val>
          <c:extLst>
            <c:ext xmlns:c16="http://schemas.microsoft.com/office/drawing/2014/chart" uri="{C3380CC4-5D6E-409C-BE32-E72D297353CC}">
              <c16:uniqueId val="{00000008-C157-46E6-B411-26FC28AA2B6C}"/>
            </c:ext>
          </c:extLst>
        </c:ser>
        <c:ser>
          <c:idx val="6"/>
          <c:order val="6"/>
          <c:tx>
            <c:strRef>
              <c:f>Sheet1!$F$1</c:f>
              <c:strCache>
                <c:ptCount val="1"/>
                <c:pt idx="0">
                  <c:v>NH-Multiracial</c:v>
                </c:pt>
              </c:strCache>
            </c:strRef>
          </c:tx>
          <c:spPr>
            <a:pattFill prst="dkUpDiag">
              <a:fgClr>
                <a:srgbClr val="671E75"/>
              </a:fgClr>
              <a:bgClr>
                <a:sysClr val="window" lastClr="FFFFFF"/>
              </a:bgClr>
            </a:pattFill>
          </c:spPr>
          <c:invertIfNegative val="0"/>
          <c:cat>
            <c:numRef>
              <c:f>Sheet1!$A$2</c:f>
              <c:numCache>
                <c:formatCode>[$-409]mmm\-yy;@</c:formatCode>
                <c:ptCount val="1"/>
                <c:pt idx="0">
                  <c:v>44562</c:v>
                </c:pt>
              </c:numCache>
            </c:numRef>
          </c:cat>
          <c:val>
            <c:numRef>
              <c:f>Sheet1!$F$2</c:f>
              <c:numCache>
                <c:formatCode>General</c:formatCode>
                <c:ptCount val="1"/>
                <c:pt idx="0">
                  <c:v>3074.4</c:v>
                </c:pt>
              </c:numCache>
            </c:numRef>
          </c:val>
          <c:extLst>
            <c:ext xmlns:c16="http://schemas.microsoft.com/office/drawing/2014/chart" uri="{C3380CC4-5D6E-409C-BE32-E72D297353CC}">
              <c16:uniqueId val="{00000009-C157-46E6-B411-26FC28AA2B6C}"/>
            </c:ext>
          </c:extLst>
        </c:ser>
        <c:dLbls>
          <c:showLegendKey val="0"/>
          <c:showVal val="0"/>
          <c:showCatName val="0"/>
          <c:showSerName val="0"/>
          <c:showPercent val="0"/>
          <c:showBubbleSize val="0"/>
        </c:dLbls>
        <c:gapWidth val="150"/>
        <c:axId val="155088384"/>
        <c:axId val="155089920"/>
      </c:barChart>
      <c:dateAx>
        <c:axId val="155088384"/>
        <c:scaling>
          <c:orientation val="minMax"/>
        </c:scaling>
        <c:delete val="0"/>
        <c:axPos val="b"/>
        <c:minorGridlines>
          <c:spPr>
            <a:ln>
              <a:noFill/>
            </a:ln>
          </c:spPr>
        </c:minorGridlines>
        <c:numFmt formatCode="[$-409]mmm\-yy;@" sourceLinked="1"/>
        <c:majorTickMark val="out"/>
        <c:minorTickMark val="none"/>
        <c:tickLblPos val="nextTo"/>
        <c:txPr>
          <a:bodyPr rot="0"/>
          <a:lstStyle/>
          <a:p>
            <a:pPr>
              <a:defRPr sz="1100"/>
            </a:pPr>
            <a:endParaRPr lang="en-US"/>
          </a:p>
        </c:txPr>
        <c:crossAx val="155089920"/>
        <c:crosses val="autoZero"/>
        <c:auto val="1"/>
        <c:lblOffset val="100"/>
        <c:baseTimeUnit val="days"/>
      </c:dateAx>
      <c:valAx>
        <c:axId val="155089920"/>
        <c:scaling>
          <c:orientation val="minMax"/>
          <c:max val="3500"/>
          <c:min val="0"/>
        </c:scaling>
        <c:delete val="0"/>
        <c:axPos val="l"/>
        <c:majorGridlines/>
        <c:numFmt formatCode="#,##0" sourceLinked="0"/>
        <c:majorTickMark val="out"/>
        <c:minorTickMark val="none"/>
        <c:tickLblPos val="nextTo"/>
        <c:crossAx val="155088384"/>
        <c:crosses val="autoZero"/>
        <c:crossBetween val="between"/>
        <c:majorUnit val="500"/>
      </c:valAx>
    </c:plotArea>
    <c:legend>
      <c:legendPos val="t"/>
      <c:layout>
        <c:manualLayout>
          <c:xMode val="edge"/>
          <c:yMode val="edge"/>
          <c:x val="0"/>
          <c:y val="8.6805555555555559E-3"/>
          <c:w val="0.99551803620701262"/>
          <c:h val="0.29193383769503445"/>
        </c:manualLayout>
      </c:layout>
      <c:overlay val="0"/>
    </c:legend>
    <c:plotVisOnly val="1"/>
    <c:dispBlanksAs val="gap"/>
    <c:showDLblsOverMax val="0"/>
  </c:chart>
  <c:spPr>
    <a:ln>
      <a:noFill/>
    </a:ln>
  </c:spPr>
  <c:txPr>
    <a:bodyPr/>
    <a:lstStyle/>
    <a:p>
      <a:pPr>
        <a:defRPr sz="1100">
          <a:latin typeface="Arial" panose="020B0604020202020204" pitchFamily="34" charset="0"/>
          <a:cs typeface="Arial" panose="020B0604020202020204" pitchFamily="34" charset="0"/>
        </a:defRPr>
      </a:pPr>
      <a:endParaRPr lang="en-US"/>
    </a:p>
  </c:txPr>
  <c:externalData r:id="rId2">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047997472538156"/>
          <c:y val="4.4268841394825641E-2"/>
          <c:w val="0.88289600952658698"/>
          <c:h val="0.85466660417447815"/>
        </c:manualLayout>
      </c:layout>
      <c:barChart>
        <c:barDir val="col"/>
        <c:grouping val="clustered"/>
        <c:varyColors val="0"/>
        <c:ser>
          <c:idx val="0"/>
          <c:order val="0"/>
          <c:tx>
            <c:strRef>
              <c:f>Sheet1!$B$1</c:f>
              <c:strCache>
                <c:ptCount val="1"/>
                <c:pt idx="0">
                  <c:v>Series 1</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0B82-4EDE-BA18-D57A3BF92F74}"/>
              </c:ext>
            </c:extLst>
          </c:dPt>
          <c:dPt>
            <c:idx val="1"/>
            <c:invertIfNegative val="0"/>
            <c:bubble3D val="0"/>
            <c:extLst>
              <c:ext xmlns:c16="http://schemas.microsoft.com/office/drawing/2014/chart" uri="{C3380CC4-5D6E-409C-BE32-E72D297353CC}">
                <c16:uniqueId val="{00000001-0B82-4EDE-BA18-D57A3BF92F74}"/>
              </c:ext>
            </c:extLst>
          </c:dPt>
          <c:cat>
            <c:strRef>
              <c:f>Sheet1!$A$2:$A$6</c:f>
              <c:strCache>
                <c:ptCount val="5"/>
                <c:pt idx="0">
                  <c:v>Hispanic</c:v>
                </c:pt>
                <c:pt idx="1">
                  <c:v>NH-Asian</c:v>
                </c:pt>
                <c:pt idx="2">
                  <c:v>NH-Black</c:v>
                </c:pt>
                <c:pt idx="3">
                  <c:v>NH-White</c:v>
                </c:pt>
                <c:pt idx="4">
                  <c:v>NH-Multiracial</c:v>
                </c:pt>
              </c:strCache>
            </c:strRef>
          </c:cat>
          <c:val>
            <c:numRef>
              <c:f>Sheet1!$B$2:$B$6</c:f>
              <c:numCache>
                <c:formatCode>General</c:formatCode>
                <c:ptCount val="5"/>
                <c:pt idx="0">
                  <c:v>19.600000000000001</c:v>
                </c:pt>
                <c:pt idx="1">
                  <c:v>7</c:v>
                </c:pt>
                <c:pt idx="2">
                  <c:v>12.8</c:v>
                </c:pt>
                <c:pt idx="3">
                  <c:v>11.2</c:v>
                </c:pt>
                <c:pt idx="4">
                  <c:v>12.7</c:v>
                </c:pt>
              </c:numCache>
            </c:numRef>
          </c:val>
          <c:extLst>
            <c:ext xmlns:c16="http://schemas.microsoft.com/office/drawing/2014/chart" uri="{C3380CC4-5D6E-409C-BE32-E72D297353CC}">
              <c16:uniqueId val="{00000002-0B82-4EDE-BA18-D57A3BF92F74}"/>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0"/>
          <a:lstStyle/>
          <a:p>
            <a:pPr>
              <a:defRPr/>
            </a:pPr>
            <a:endParaRPr lang="en-US"/>
          </a:p>
        </c:txPr>
        <c:crossAx val="155089920"/>
        <c:crosses val="autoZero"/>
        <c:auto val="1"/>
        <c:lblAlgn val="ctr"/>
        <c:lblOffset val="100"/>
        <c:noMultiLvlLbl val="0"/>
      </c:catAx>
      <c:valAx>
        <c:axId val="155089920"/>
        <c:scaling>
          <c:orientation val="minMax"/>
          <c:max val="25"/>
          <c:min val="0"/>
        </c:scaling>
        <c:delete val="0"/>
        <c:axPos val="l"/>
        <c:majorGridlines/>
        <c:title>
          <c:tx>
            <c:rich>
              <a:bodyPr rot="-5400000" vert="horz"/>
              <a:lstStyle/>
              <a:p>
                <a:pPr>
                  <a:defRPr/>
                </a:pPr>
                <a:r>
                  <a:rPr lang="en-US"/>
                  <a:t>Percent</a:t>
                </a:r>
              </a:p>
            </c:rich>
          </c:tx>
          <c:layout>
            <c:manualLayout>
              <c:xMode val="edge"/>
              <c:yMode val="edge"/>
              <c:x val="4.6296296296296294E-3"/>
              <c:y val="0.3620680227471566"/>
            </c:manualLayout>
          </c:layout>
          <c:overlay val="0"/>
        </c:title>
        <c:numFmt formatCode="0" sourceLinked="0"/>
        <c:majorTickMark val="out"/>
        <c:minorTickMark val="none"/>
        <c:tickLblPos val="nextTo"/>
        <c:crossAx val="155088384"/>
        <c:crosses val="autoZero"/>
        <c:crossBetween val="between"/>
        <c:majorUnit val="5"/>
      </c:valAx>
    </c:plotArea>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12391479911165"/>
          <c:y val="4.0300587426571666E-2"/>
          <c:w val="0.89876085200888356"/>
          <c:h val="0.83967750558957899"/>
        </c:manualLayout>
      </c:layout>
      <c:barChart>
        <c:barDir val="col"/>
        <c:grouping val="clustered"/>
        <c:varyColors val="0"/>
        <c:ser>
          <c:idx val="0"/>
          <c:order val="0"/>
          <c:tx>
            <c:strRef>
              <c:f>Sheet1!$B$1</c:f>
              <c:strCache>
                <c:ptCount val="1"/>
                <c:pt idx="0">
                  <c:v>Percent</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99F2-4ED1-82B1-5F0A73E04EBE}"/>
              </c:ext>
            </c:extLst>
          </c:dPt>
          <c:dPt>
            <c:idx val="1"/>
            <c:invertIfNegative val="0"/>
            <c:bubble3D val="0"/>
            <c:extLst>
              <c:ext xmlns:c16="http://schemas.microsoft.com/office/drawing/2014/chart" uri="{C3380CC4-5D6E-409C-BE32-E72D297353CC}">
                <c16:uniqueId val="{00000001-99F2-4ED1-82B1-5F0A73E04EBE}"/>
              </c:ext>
            </c:extLst>
          </c:dPt>
          <c:cat>
            <c:strRef>
              <c:f>Sheet1!$A$2:$A$7</c:f>
              <c:strCache>
                <c:ptCount val="6"/>
                <c:pt idx="0">
                  <c:v>Hispanic</c:v>
                </c:pt>
                <c:pt idx="1">
                  <c:v>NH-AI/AN</c:v>
                </c:pt>
                <c:pt idx="2">
                  <c:v>NH-Asian</c:v>
                </c:pt>
                <c:pt idx="3">
                  <c:v>NH-Black</c:v>
                </c:pt>
                <c:pt idx="4">
                  <c:v>NH-White</c:v>
                </c:pt>
                <c:pt idx="5">
                  <c:v>NH-Multiracial</c:v>
                </c:pt>
              </c:strCache>
            </c:strRef>
          </c:cat>
          <c:val>
            <c:numRef>
              <c:f>Sheet1!$B$2:$B$7</c:f>
              <c:numCache>
                <c:formatCode>0.0</c:formatCode>
                <c:ptCount val="6"/>
                <c:pt idx="0">
                  <c:v>52.1</c:v>
                </c:pt>
                <c:pt idx="1">
                  <c:v>47.6</c:v>
                </c:pt>
                <c:pt idx="2">
                  <c:v>72.599999999999994</c:v>
                </c:pt>
                <c:pt idx="3">
                  <c:v>52.3</c:v>
                </c:pt>
                <c:pt idx="4">
                  <c:v>57.4</c:v>
                </c:pt>
                <c:pt idx="5">
                  <c:v>50.2</c:v>
                </c:pt>
              </c:numCache>
            </c:numRef>
          </c:val>
          <c:extLst>
            <c:ext xmlns:c16="http://schemas.microsoft.com/office/drawing/2014/chart" uri="{C3380CC4-5D6E-409C-BE32-E72D297353CC}">
              <c16:uniqueId val="{00000002-99F2-4ED1-82B1-5F0A73E04EBE}"/>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0"/>
          <a:lstStyle/>
          <a:p>
            <a:pPr>
              <a:defRPr/>
            </a:pPr>
            <a:endParaRPr lang="en-US"/>
          </a:p>
        </c:txPr>
        <c:crossAx val="155089920"/>
        <c:crosses val="autoZero"/>
        <c:auto val="1"/>
        <c:lblAlgn val="ctr"/>
        <c:lblOffset val="100"/>
        <c:noMultiLvlLbl val="0"/>
      </c:catAx>
      <c:valAx>
        <c:axId val="155089920"/>
        <c:scaling>
          <c:orientation val="minMax"/>
          <c:max val="100"/>
          <c:min val="0"/>
        </c:scaling>
        <c:delete val="0"/>
        <c:axPos val="l"/>
        <c:majorGridlines/>
        <c:title>
          <c:tx>
            <c:rich>
              <a:bodyPr rot="-5400000" vert="horz"/>
              <a:lstStyle/>
              <a:p>
                <a:pPr>
                  <a:defRPr/>
                </a:pPr>
                <a:r>
                  <a:rPr lang="en-US"/>
                  <a:t>Percent</a:t>
                </a:r>
              </a:p>
            </c:rich>
          </c:tx>
          <c:layout>
            <c:manualLayout>
              <c:xMode val="edge"/>
              <c:yMode val="edge"/>
              <c:x val="2.7302663555944396E-3"/>
              <c:y val="0.29215213587432004"/>
            </c:manualLayout>
          </c:layout>
          <c:overlay val="0"/>
        </c:title>
        <c:numFmt formatCode="0" sourceLinked="0"/>
        <c:majorTickMark val="out"/>
        <c:minorTickMark val="none"/>
        <c:tickLblPos val="nextTo"/>
        <c:crossAx val="155088384"/>
        <c:crosses val="autoZero"/>
        <c:crossBetween val="between"/>
        <c:majorUnit val="10"/>
      </c:valAx>
    </c:plotArea>
    <c:plotVisOnly val="1"/>
    <c:dispBlanksAs val="gap"/>
    <c:showDLblsOverMax val="0"/>
  </c:chart>
  <c:spPr>
    <a:ln>
      <a:noFill/>
    </a:ln>
  </c:spPr>
  <c:txPr>
    <a:bodyPr/>
    <a:lstStyle/>
    <a:p>
      <a:pPr>
        <a:defRPr sz="1400">
          <a:latin typeface="Arial" panose="020B0604020202020204" pitchFamily="34" charset="0"/>
          <a:cs typeface="Arial" panose="020B0604020202020204" pitchFamily="34" charset="0"/>
        </a:defRPr>
      </a:pPr>
      <a:endParaRPr lang="en-US"/>
    </a:p>
  </c:txPr>
  <c:externalData r:id="rId2">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169560535702266"/>
          <c:y val="3.4224286417322836E-2"/>
          <c:w val="0.89809071942930208"/>
          <c:h val="0.86471114938757654"/>
        </c:manualLayout>
      </c:layout>
      <c:barChart>
        <c:barDir val="col"/>
        <c:grouping val="clustered"/>
        <c:varyColors val="0"/>
        <c:ser>
          <c:idx val="0"/>
          <c:order val="0"/>
          <c:tx>
            <c:strRef>
              <c:f>Sheet1!$B$1</c:f>
              <c:strCache>
                <c:ptCount val="1"/>
                <c:pt idx="0">
                  <c:v>Series 1</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477B-4DD3-92BE-5AF56FE237DA}"/>
              </c:ext>
            </c:extLst>
          </c:dPt>
          <c:dPt>
            <c:idx val="1"/>
            <c:invertIfNegative val="0"/>
            <c:bubble3D val="0"/>
            <c:extLst>
              <c:ext xmlns:c16="http://schemas.microsoft.com/office/drawing/2014/chart" uri="{C3380CC4-5D6E-409C-BE32-E72D297353CC}">
                <c16:uniqueId val="{00000001-477B-4DD3-92BE-5AF56FE237DA}"/>
              </c:ext>
            </c:extLst>
          </c:dPt>
          <c:cat>
            <c:strRef>
              <c:f>Sheet1!$A$2:$A$7</c:f>
              <c:strCache>
                <c:ptCount val="6"/>
                <c:pt idx="0">
                  <c:v>AI/AN</c:v>
                </c:pt>
                <c:pt idx="1">
                  <c:v>Asian</c:v>
                </c:pt>
                <c:pt idx="2">
                  <c:v>Black</c:v>
                </c:pt>
                <c:pt idx="3">
                  <c:v>NHPI</c:v>
                </c:pt>
                <c:pt idx="4">
                  <c:v>White</c:v>
                </c:pt>
                <c:pt idx="5">
                  <c:v>Multiracial</c:v>
                </c:pt>
              </c:strCache>
            </c:strRef>
          </c:cat>
          <c:val>
            <c:numRef>
              <c:f>Sheet1!$B$2:$B$7</c:f>
              <c:numCache>
                <c:formatCode>General</c:formatCode>
                <c:ptCount val="6"/>
                <c:pt idx="0">
                  <c:v>47.8</c:v>
                </c:pt>
                <c:pt idx="1">
                  <c:v>72.5</c:v>
                </c:pt>
                <c:pt idx="2">
                  <c:v>52</c:v>
                </c:pt>
                <c:pt idx="3">
                  <c:v>45.8</c:v>
                </c:pt>
                <c:pt idx="4">
                  <c:v>56.7</c:v>
                </c:pt>
                <c:pt idx="5">
                  <c:v>50.4</c:v>
                </c:pt>
              </c:numCache>
            </c:numRef>
          </c:val>
          <c:extLst>
            <c:ext xmlns:c16="http://schemas.microsoft.com/office/drawing/2014/chart" uri="{C3380CC4-5D6E-409C-BE32-E72D297353CC}">
              <c16:uniqueId val="{00000002-477B-4DD3-92BE-5AF56FE237DA}"/>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0"/>
          <a:lstStyle/>
          <a:p>
            <a:pPr>
              <a:defRPr/>
            </a:pPr>
            <a:endParaRPr lang="en-US"/>
          </a:p>
        </c:txPr>
        <c:crossAx val="155089920"/>
        <c:crosses val="autoZero"/>
        <c:auto val="1"/>
        <c:lblAlgn val="ctr"/>
        <c:lblOffset val="100"/>
        <c:noMultiLvlLbl val="0"/>
      </c:catAx>
      <c:valAx>
        <c:axId val="155089920"/>
        <c:scaling>
          <c:orientation val="minMax"/>
          <c:max val="100"/>
          <c:min val="0"/>
        </c:scaling>
        <c:delete val="0"/>
        <c:axPos val="l"/>
        <c:majorGridlines/>
        <c:title>
          <c:tx>
            <c:rich>
              <a:bodyPr rot="-5400000" vert="horz"/>
              <a:lstStyle/>
              <a:p>
                <a:pPr>
                  <a:defRPr/>
                </a:pPr>
                <a:r>
                  <a:rPr lang="en-US" dirty="0"/>
                  <a:t>Percent</a:t>
                </a:r>
              </a:p>
            </c:rich>
          </c:tx>
          <c:layout>
            <c:manualLayout>
              <c:xMode val="edge"/>
              <c:yMode val="edge"/>
              <c:x val="1.7806454748711968E-3"/>
              <c:y val="0.26074593936627488"/>
            </c:manualLayout>
          </c:layout>
          <c:overlay val="0"/>
        </c:title>
        <c:numFmt formatCode="0" sourceLinked="0"/>
        <c:majorTickMark val="out"/>
        <c:minorTickMark val="none"/>
        <c:tickLblPos val="nextTo"/>
        <c:crossAx val="155088384"/>
        <c:crosses val="autoZero"/>
        <c:crossBetween val="between"/>
        <c:majorUnit val="10"/>
      </c:valAx>
    </c:plotArea>
    <c:plotVisOnly val="1"/>
    <c:dispBlanksAs val="gap"/>
    <c:showDLblsOverMax val="0"/>
  </c:chart>
  <c:spPr>
    <a:ln>
      <a:noFill/>
    </a:ln>
  </c:spPr>
  <c:txPr>
    <a:bodyPr/>
    <a:lstStyle/>
    <a:p>
      <a:pPr>
        <a:defRPr sz="1400">
          <a:latin typeface="Arial" panose="020B0604020202020204" pitchFamily="34" charset="0"/>
          <a:cs typeface="Arial" panose="020B0604020202020204" pitchFamily="34" charset="0"/>
        </a:defRPr>
      </a:pPr>
      <a:endParaRPr lang="en-US"/>
    </a:p>
  </c:txPr>
  <c:externalData r:id="rId2">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726226529376135"/>
          <c:y val="0.18245844269466321"/>
          <c:w val="0.86162275388653342"/>
          <c:h val="0.61441163604549431"/>
        </c:manualLayout>
      </c:layout>
      <c:lineChart>
        <c:grouping val="standard"/>
        <c:varyColors val="0"/>
        <c:ser>
          <c:idx val="3"/>
          <c:order val="0"/>
          <c:tx>
            <c:strRef>
              <c:f>Sheet1!$B$1</c:f>
              <c:strCache>
                <c:ptCount val="1"/>
                <c:pt idx="0">
                  <c:v>Hispanic</c:v>
                </c:pt>
              </c:strCache>
            </c:strRef>
          </c:tx>
          <c:spPr>
            <a:ln w="25400">
              <a:solidFill>
                <a:sysClr val="windowText" lastClr="000000"/>
              </a:solidFill>
            </a:ln>
          </c:spPr>
          <c:marker>
            <c:symbol val="circle"/>
            <c:size val="7"/>
            <c:spPr>
              <a:solidFill>
                <a:sysClr val="windowText" lastClr="000000"/>
              </a:solidFill>
              <a:ln>
                <a:noFill/>
              </a:ln>
            </c:spPr>
          </c:marker>
          <c:cat>
            <c:numRef>
              <c:f>Sheet1!$A$2:$A$37</c:f>
              <c:numCache>
                <c:formatCode>[$-409]mmm\-yy;@</c:formatCode>
                <c:ptCount val="36"/>
                <c:pt idx="0">
                  <c:v>43850</c:v>
                </c:pt>
                <c:pt idx="1">
                  <c:v>43881</c:v>
                </c:pt>
                <c:pt idx="2">
                  <c:v>43910</c:v>
                </c:pt>
                <c:pt idx="3">
                  <c:v>43941</c:v>
                </c:pt>
                <c:pt idx="4">
                  <c:v>43971</c:v>
                </c:pt>
                <c:pt idx="5">
                  <c:v>44002</c:v>
                </c:pt>
                <c:pt idx="6">
                  <c:v>44032</c:v>
                </c:pt>
                <c:pt idx="7">
                  <c:v>44063</c:v>
                </c:pt>
                <c:pt idx="8">
                  <c:v>44094</c:v>
                </c:pt>
                <c:pt idx="9">
                  <c:v>44124</c:v>
                </c:pt>
                <c:pt idx="10">
                  <c:v>44155</c:v>
                </c:pt>
                <c:pt idx="11">
                  <c:v>44185</c:v>
                </c:pt>
                <c:pt idx="12">
                  <c:v>44217</c:v>
                </c:pt>
                <c:pt idx="13">
                  <c:v>44248</c:v>
                </c:pt>
                <c:pt idx="14">
                  <c:v>44276</c:v>
                </c:pt>
                <c:pt idx="15">
                  <c:v>44307</c:v>
                </c:pt>
                <c:pt idx="16">
                  <c:v>44337</c:v>
                </c:pt>
                <c:pt idx="17">
                  <c:v>44368</c:v>
                </c:pt>
                <c:pt idx="18">
                  <c:v>44398</c:v>
                </c:pt>
                <c:pt idx="19">
                  <c:v>44429</c:v>
                </c:pt>
                <c:pt idx="20">
                  <c:v>44460</c:v>
                </c:pt>
                <c:pt idx="21">
                  <c:v>44490</c:v>
                </c:pt>
                <c:pt idx="22">
                  <c:v>44521</c:v>
                </c:pt>
                <c:pt idx="23">
                  <c:v>44551</c:v>
                </c:pt>
                <c:pt idx="24">
                  <c:v>44583</c:v>
                </c:pt>
                <c:pt idx="25">
                  <c:v>44614</c:v>
                </c:pt>
                <c:pt idx="26">
                  <c:v>44642</c:v>
                </c:pt>
                <c:pt idx="27">
                  <c:v>44673</c:v>
                </c:pt>
                <c:pt idx="28">
                  <c:v>44703</c:v>
                </c:pt>
                <c:pt idx="29">
                  <c:v>44734</c:v>
                </c:pt>
                <c:pt idx="30">
                  <c:v>44764</c:v>
                </c:pt>
                <c:pt idx="31">
                  <c:v>44795</c:v>
                </c:pt>
                <c:pt idx="32">
                  <c:v>44826</c:v>
                </c:pt>
                <c:pt idx="33">
                  <c:v>44856</c:v>
                </c:pt>
                <c:pt idx="34">
                  <c:v>44887</c:v>
                </c:pt>
                <c:pt idx="35">
                  <c:v>44917</c:v>
                </c:pt>
              </c:numCache>
            </c:numRef>
          </c:cat>
          <c:val>
            <c:numRef>
              <c:f>Sheet1!$B$2:$B$37</c:f>
              <c:numCache>
                <c:formatCode>General</c:formatCode>
                <c:ptCount val="36"/>
                <c:pt idx="2" formatCode="0">
                  <c:v>34.704033525405997</c:v>
                </c:pt>
                <c:pt idx="3" formatCode="0">
                  <c:v>113.523253818431</c:v>
                </c:pt>
                <c:pt idx="4" formatCode="0">
                  <c:v>59.560745857196601</c:v>
                </c:pt>
                <c:pt idx="5" formatCode="0">
                  <c:v>22.108227159943102</c:v>
                </c:pt>
                <c:pt idx="6" formatCode="0">
                  <c:v>35.660304270881603</c:v>
                </c:pt>
                <c:pt idx="7" formatCode="0">
                  <c:v>39.814905654207102</c:v>
                </c:pt>
                <c:pt idx="8" formatCode="0">
                  <c:v>27.505125308564502</c:v>
                </c:pt>
                <c:pt idx="9" formatCode="0">
                  <c:v>15.2456601114599</c:v>
                </c:pt>
                <c:pt idx="10" formatCode="0">
                  <c:v>16.160282910793399</c:v>
                </c:pt>
                <c:pt idx="11" formatCode="0">
                  <c:v>23.4423602757109</c:v>
                </c:pt>
                <c:pt idx="12" formatCode="0">
                  <c:v>30.426781456529699</c:v>
                </c:pt>
                <c:pt idx="13" formatCode="0">
                  <c:v>41.005085768468199</c:v>
                </c:pt>
                <c:pt idx="14" formatCode="0">
                  <c:v>19.747193579275098</c:v>
                </c:pt>
                <c:pt idx="15" formatCode="0">
                  <c:v>17.138825783318101</c:v>
                </c:pt>
                <c:pt idx="16" formatCode="0">
                  <c:v>25.103904766791501</c:v>
                </c:pt>
                <c:pt idx="17" formatCode="0">
                  <c:v>24.106851992615901</c:v>
                </c:pt>
                <c:pt idx="18" formatCode="0">
                  <c:v>8.8136516830639309</c:v>
                </c:pt>
                <c:pt idx="19" formatCode="0">
                  <c:v>18.734616351045801</c:v>
                </c:pt>
                <c:pt idx="20" formatCode="0">
                  <c:v>31.4904782554371</c:v>
                </c:pt>
                <c:pt idx="21" formatCode="0">
                  <c:v>31.803502043699901</c:v>
                </c:pt>
                <c:pt idx="22" formatCode="0">
                  <c:v>24.3542338999438</c:v>
                </c:pt>
                <c:pt idx="23" formatCode="0">
                  <c:v>7.1594311495074301</c:v>
                </c:pt>
                <c:pt idx="24" formatCode="0">
                  <c:v>5.0661325802114199</c:v>
                </c:pt>
                <c:pt idx="25" formatCode="0">
                  <c:v>20.327487494253099</c:v>
                </c:pt>
                <c:pt idx="26" formatCode="0">
                  <c:v>17.377567140600299</c:v>
                </c:pt>
                <c:pt idx="27" formatCode="0">
                  <c:v>4.7012608502819502</c:v>
                </c:pt>
                <c:pt idx="28" formatCode="0">
                  <c:v>1.4162111924940799</c:v>
                </c:pt>
                <c:pt idx="29" formatCode="0">
                  <c:v>2.0663399807710201</c:v>
                </c:pt>
                <c:pt idx="30" formatCode="0">
                  <c:v>2.5959730604168199</c:v>
                </c:pt>
                <c:pt idx="31" formatCode="0">
                  <c:v>3.4974559962037701</c:v>
                </c:pt>
                <c:pt idx="32" formatCode="0">
                  <c:v>5.54384726389336</c:v>
                </c:pt>
                <c:pt idx="33" formatCode="0">
                  <c:v>5.2243866354333601</c:v>
                </c:pt>
                <c:pt idx="34" formatCode="0">
                  <c:v>3.8552214578341202</c:v>
                </c:pt>
                <c:pt idx="35" formatCode="0">
                  <c:v>2.5962518275663502</c:v>
                </c:pt>
              </c:numCache>
            </c:numRef>
          </c:val>
          <c:smooth val="0"/>
          <c:extLst>
            <c:ext xmlns:c16="http://schemas.microsoft.com/office/drawing/2014/chart" uri="{C3380CC4-5D6E-409C-BE32-E72D297353CC}">
              <c16:uniqueId val="{00000000-7242-4C02-870B-C10E2C43757B}"/>
            </c:ext>
          </c:extLst>
        </c:ser>
        <c:ser>
          <c:idx val="0"/>
          <c:order val="1"/>
          <c:tx>
            <c:strRef>
              <c:f>Sheet1!$C$1</c:f>
              <c:strCache>
                <c:ptCount val="1"/>
                <c:pt idx="0">
                  <c:v>NH-AI/AN</c:v>
                </c:pt>
              </c:strCache>
            </c:strRef>
          </c:tx>
          <c:spPr>
            <a:ln>
              <a:solidFill>
                <a:srgbClr val="005EB8"/>
              </a:solidFill>
            </a:ln>
          </c:spPr>
          <c:marker>
            <c:symbol val="square"/>
            <c:size val="7"/>
            <c:spPr>
              <a:solidFill>
                <a:srgbClr val="005EB8"/>
              </a:solidFill>
              <a:ln>
                <a:noFill/>
              </a:ln>
            </c:spPr>
          </c:marker>
          <c:cat>
            <c:numRef>
              <c:f>Sheet1!$A$2:$A$37</c:f>
              <c:numCache>
                <c:formatCode>[$-409]mmm\-yy;@</c:formatCode>
                <c:ptCount val="36"/>
                <c:pt idx="0">
                  <c:v>43850</c:v>
                </c:pt>
                <c:pt idx="1">
                  <c:v>43881</c:v>
                </c:pt>
                <c:pt idx="2">
                  <c:v>43910</c:v>
                </c:pt>
                <c:pt idx="3">
                  <c:v>43941</c:v>
                </c:pt>
                <c:pt idx="4">
                  <c:v>43971</c:v>
                </c:pt>
                <c:pt idx="5">
                  <c:v>44002</c:v>
                </c:pt>
                <c:pt idx="6">
                  <c:v>44032</c:v>
                </c:pt>
                <c:pt idx="7">
                  <c:v>44063</c:v>
                </c:pt>
                <c:pt idx="8">
                  <c:v>44094</c:v>
                </c:pt>
                <c:pt idx="9">
                  <c:v>44124</c:v>
                </c:pt>
                <c:pt idx="10">
                  <c:v>44155</c:v>
                </c:pt>
                <c:pt idx="11">
                  <c:v>44185</c:v>
                </c:pt>
                <c:pt idx="12">
                  <c:v>44217</c:v>
                </c:pt>
                <c:pt idx="13">
                  <c:v>44248</c:v>
                </c:pt>
                <c:pt idx="14">
                  <c:v>44276</c:v>
                </c:pt>
                <c:pt idx="15">
                  <c:v>44307</c:v>
                </c:pt>
                <c:pt idx="16">
                  <c:v>44337</c:v>
                </c:pt>
                <c:pt idx="17">
                  <c:v>44368</c:v>
                </c:pt>
                <c:pt idx="18">
                  <c:v>44398</c:v>
                </c:pt>
                <c:pt idx="19">
                  <c:v>44429</c:v>
                </c:pt>
                <c:pt idx="20">
                  <c:v>44460</c:v>
                </c:pt>
                <c:pt idx="21">
                  <c:v>44490</c:v>
                </c:pt>
                <c:pt idx="22">
                  <c:v>44521</c:v>
                </c:pt>
                <c:pt idx="23">
                  <c:v>44551</c:v>
                </c:pt>
                <c:pt idx="24">
                  <c:v>44583</c:v>
                </c:pt>
                <c:pt idx="25">
                  <c:v>44614</c:v>
                </c:pt>
                <c:pt idx="26">
                  <c:v>44642</c:v>
                </c:pt>
                <c:pt idx="27">
                  <c:v>44673</c:v>
                </c:pt>
                <c:pt idx="28">
                  <c:v>44703</c:v>
                </c:pt>
                <c:pt idx="29">
                  <c:v>44734</c:v>
                </c:pt>
                <c:pt idx="30">
                  <c:v>44764</c:v>
                </c:pt>
                <c:pt idx="31">
                  <c:v>44795</c:v>
                </c:pt>
                <c:pt idx="32">
                  <c:v>44826</c:v>
                </c:pt>
                <c:pt idx="33">
                  <c:v>44856</c:v>
                </c:pt>
                <c:pt idx="34">
                  <c:v>44887</c:v>
                </c:pt>
                <c:pt idx="35">
                  <c:v>44917</c:v>
                </c:pt>
              </c:numCache>
            </c:numRef>
          </c:cat>
          <c:val>
            <c:numRef>
              <c:f>Sheet1!$C$2:$C$37</c:f>
              <c:numCache>
                <c:formatCode>General</c:formatCode>
                <c:ptCount val="36"/>
                <c:pt idx="2" formatCode="0">
                  <c:v>128.57142857142901</c:v>
                </c:pt>
                <c:pt idx="3" formatCode="0">
                  <c:v>103.33455478197099</c:v>
                </c:pt>
                <c:pt idx="4" formatCode="0">
                  <c:v>86.396282213772693</c:v>
                </c:pt>
                <c:pt idx="5" formatCode="0">
                  <c:v>85.930122757318202</c:v>
                </c:pt>
                <c:pt idx="6" formatCode="0">
                  <c:v>68.099742046431601</c:v>
                </c:pt>
                <c:pt idx="7" formatCode="0">
                  <c:v>85.786375105130404</c:v>
                </c:pt>
                <c:pt idx="8" formatCode="0">
                  <c:v>47.6913071753739</c:v>
                </c:pt>
                <c:pt idx="9" formatCode="0">
                  <c:v>41.4965235625207</c:v>
                </c:pt>
                <c:pt idx="10" formatCode="0">
                  <c:v>36.248589787609802</c:v>
                </c:pt>
                <c:pt idx="11" formatCode="0">
                  <c:v>44.680104487504401</c:v>
                </c:pt>
                <c:pt idx="12" formatCode="0">
                  <c:v>53.681359271115497</c:v>
                </c:pt>
                <c:pt idx="13" formatCode="0">
                  <c:v>102.501660394067</c:v>
                </c:pt>
                <c:pt idx="14" formatCode="0">
                  <c:v>106.67584308327601</c:v>
                </c:pt>
                <c:pt idx="15" formatCode="0">
                  <c:v>43.625582380347304</c:v>
                </c:pt>
                <c:pt idx="16" formatCode="0">
                  <c:v>131.30352045670799</c:v>
                </c:pt>
                <c:pt idx="17" formatCode="0">
                  <c:v>86.956521739130395</c:v>
                </c:pt>
                <c:pt idx="18" formatCode="0">
                  <c:v>23.698781838316702</c:v>
                </c:pt>
                <c:pt idx="19" formatCode="0">
                  <c:v>22.515018425968002</c:v>
                </c:pt>
                <c:pt idx="20" formatCode="0">
                  <c:v>36.709721278042103</c:v>
                </c:pt>
                <c:pt idx="21" formatCode="0">
                  <c:v>40.095572313895303</c:v>
                </c:pt>
                <c:pt idx="22" formatCode="0">
                  <c:v>32.946177787899501</c:v>
                </c:pt>
                <c:pt idx="23" formatCode="0">
                  <c:v>30.752715332154601</c:v>
                </c:pt>
                <c:pt idx="24" formatCode="0">
                  <c:v>8.7079151662855807</c:v>
                </c:pt>
                <c:pt idx="25" formatCode="0">
                  <c:v>30.044275774826101</c:v>
                </c:pt>
                <c:pt idx="26" formatCode="0">
                  <c:v>29.9135311988782</c:v>
                </c:pt>
                <c:pt idx="27" formatCode="0">
                  <c:v>14.669926650366699</c:v>
                </c:pt>
                <c:pt idx="28" formatCode="0">
                  <c:v>5.3811659192825099</c:v>
                </c:pt>
                <c:pt idx="29" formatCode="0">
                  <c:v>5.3401439517065201</c:v>
                </c:pt>
                <c:pt idx="30" formatCode="0">
                  <c:v>5.47918869556859</c:v>
                </c:pt>
                <c:pt idx="31" formatCode="0">
                  <c:v>6.6081681291301004</c:v>
                </c:pt>
                <c:pt idx="32" formatCode="0">
                  <c:v>19.543973941368101</c:v>
                </c:pt>
                <c:pt idx="33" formatCode="0">
                  <c:v>6.0067902846696297</c:v>
                </c:pt>
                <c:pt idx="34" formatCode="0">
                  <c:v>6.5127294256956798</c:v>
                </c:pt>
                <c:pt idx="35" formatCode="0">
                  <c:v>4.75</c:v>
                </c:pt>
              </c:numCache>
            </c:numRef>
          </c:val>
          <c:smooth val="0"/>
          <c:extLst>
            <c:ext xmlns:c16="http://schemas.microsoft.com/office/drawing/2014/chart" uri="{C3380CC4-5D6E-409C-BE32-E72D297353CC}">
              <c16:uniqueId val="{00000001-7242-4C02-870B-C10E2C43757B}"/>
            </c:ext>
          </c:extLst>
        </c:ser>
        <c:ser>
          <c:idx val="1"/>
          <c:order val="2"/>
          <c:tx>
            <c:strRef>
              <c:f>Sheet1!$D$1</c:f>
              <c:strCache>
                <c:ptCount val="1"/>
                <c:pt idx="0">
                  <c:v>NH-Asian</c:v>
                </c:pt>
              </c:strCache>
            </c:strRef>
          </c:tx>
          <c:spPr>
            <a:ln>
              <a:solidFill>
                <a:srgbClr val="671E75"/>
              </a:solidFill>
            </a:ln>
          </c:spPr>
          <c:marker>
            <c:symbol val="triangle"/>
            <c:size val="8"/>
            <c:spPr>
              <a:solidFill>
                <a:srgbClr val="671E75"/>
              </a:solidFill>
              <a:ln>
                <a:noFill/>
              </a:ln>
            </c:spPr>
          </c:marker>
          <c:cat>
            <c:numRef>
              <c:f>Sheet1!$A$2:$A$37</c:f>
              <c:numCache>
                <c:formatCode>[$-409]mmm\-yy;@</c:formatCode>
                <c:ptCount val="36"/>
                <c:pt idx="0">
                  <c:v>43850</c:v>
                </c:pt>
                <c:pt idx="1">
                  <c:v>43881</c:v>
                </c:pt>
                <c:pt idx="2">
                  <c:v>43910</c:v>
                </c:pt>
                <c:pt idx="3">
                  <c:v>43941</c:v>
                </c:pt>
                <c:pt idx="4">
                  <c:v>43971</c:v>
                </c:pt>
                <c:pt idx="5">
                  <c:v>44002</c:v>
                </c:pt>
                <c:pt idx="6">
                  <c:v>44032</c:v>
                </c:pt>
                <c:pt idx="7">
                  <c:v>44063</c:v>
                </c:pt>
                <c:pt idx="8">
                  <c:v>44094</c:v>
                </c:pt>
                <c:pt idx="9">
                  <c:v>44124</c:v>
                </c:pt>
                <c:pt idx="10">
                  <c:v>44155</c:v>
                </c:pt>
                <c:pt idx="11">
                  <c:v>44185</c:v>
                </c:pt>
                <c:pt idx="12">
                  <c:v>44217</c:v>
                </c:pt>
                <c:pt idx="13">
                  <c:v>44248</c:v>
                </c:pt>
                <c:pt idx="14">
                  <c:v>44276</c:v>
                </c:pt>
                <c:pt idx="15">
                  <c:v>44307</c:v>
                </c:pt>
                <c:pt idx="16">
                  <c:v>44337</c:v>
                </c:pt>
                <c:pt idx="17">
                  <c:v>44368</c:v>
                </c:pt>
                <c:pt idx="18">
                  <c:v>44398</c:v>
                </c:pt>
                <c:pt idx="19">
                  <c:v>44429</c:v>
                </c:pt>
                <c:pt idx="20">
                  <c:v>44460</c:v>
                </c:pt>
                <c:pt idx="21">
                  <c:v>44490</c:v>
                </c:pt>
                <c:pt idx="22">
                  <c:v>44521</c:v>
                </c:pt>
                <c:pt idx="23">
                  <c:v>44551</c:v>
                </c:pt>
                <c:pt idx="24">
                  <c:v>44583</c:v>
                </c:pt>
                <c:pt idx="25">
                  <c:v>44614</c:v>
                </c:pt>
                <c:pt idx="26">
                  <c:v>44642</c:v>
                </c:pt>
                <c:pt idx="27">
                  <c:v>44673</c:v>
                </c:pt>
                <c:pt idx="28">
                  <c:v>44703</c:v>
                </c:pt>
                <c:pt idx="29">
                  <c:v>44734</c:v>
                </c:pt>
                <c:pt idx="30">
                  <c:v>44764</c:v>
                </c:pt>
                <c:pt idx="31">
                  <c:v>44795</c:v>
                </c:pt>
                <c:pt idx="32">
                  <c:v>44826</c:v>
                </c:pt>
                <c:pt idx="33">
                  <c:v>44856</c:v>
                </c:pt>
                <c:pt idx="34">
                  <c:v>44887</c:v>
                </c:pt>
                <c:pt idx="35">
                  <c:v>44917</c:v>
                </c:pt>
              </c:numCache>
            </c:numRef>
          </c:cat>
          <c:val>
            <c:numRef>
              <c:f>Sheet1!$D$2:$D$37</c:f>
              <c:numCache>
                <c:formatCode>General</c:formatCode>
                <c:ptCount val="36"/>
                <c:pt idx="2" formatCode="0">
                  <c:v>58.061031596003197</c:v>
                </c:pt>
                <c:pt idx="3" formatCode="0">
                  <c:v>196.32895447183699</c:v>
                </c:pt>
                <c:pt idx="4" formatCode="0">
                  <c:v>152.584247455282</c:v>
                </c:pt>
                <c:pt idx="5" formatCode="0">
                  <c:v>50.591432225063897</c:v>
                </c:pt>
                <c:pt idx="6" formatCode="0">
                  <c:v>45.115776298572001</c:v>
                </c:pt>
                <c:pt idx="7" formatCode="0">
                  <c:v>51.876234364713603</c:v>
                </c:pt>
                <c:pt idx="8" formatCode="0">
                  <c:v>36.332521555979703</c:v>
                </c:pt>
                <c:pt idx="9" formatCode="0">
                  <c:v>20.659228778687499</c:v>
                </c:pt>
                <c:pt idx="10" formatCode="0">
                  <c:v>14.6035351329315</c:v>
                </c:pt>
                <c:pt idx="11" formatCode="0">
                  <c:v>24.9741565642327</c:v>
                </c:pt>
                <c:pt idx="12" formatCode="0">
                  <c:v>35.196815158856303</c:v>
                </c:pt>
                <c:pt idx="13" formatCode="0">
                  <c:v>44.0343276120647</c:v>
                </c:pt>
                <c:pt idx="14" formatCode="0">
                  <c:v>21.7627856365615</c:v>
                </c:pt>
                <c:pt idx="15" formatCode="0">
                  <c:v>19.3083920718116</c:v>
                </c:pt>
                <c:pt idx="16" formatCode="0">
                  <c:v>44.8642266824085</c:v>
                </c:pt>
                <c:pt idx="17" formatCode="0">
                  <c:v>42.588495575221202</c:v>
                </c:pt>
                <c:pt idx="18" formatCode="0">
                  <c:v>9.8775364262089909</c:v>
                </c:pt>
                <c:pt idx="19" formatCode="0">
                  <c:v>15.8030509231988</c:v>
                </c:pt>
                <c:pt idx="20" formatCode="0">
                  <c:v>23.3605673622924</c:v>
                </c:pt>
                <c:pt idx="21" formatCode="0">
                  <c:v>22.388549668439399</c:v>
                </c:pt>
                <c:pt idx="22" formatCode="0">
                  <c:v>13.6309329857717</c:v>
                </c:pt>
                <c:pt idx="23" formatCode="0">
                  <c:v>3.4039775244223698</c:v>
                </c:pt>
                <c:pt idx="24" formatCode="0">
                  <c:v>3.6836214259876199</c:v>
                </c:pt>
                <c:pt idx="25" formatCode="0">
                  <c:v>14.625472921485001</c:v>
                </c:pt>
                <c:pt idx="26" formatCode="0">
                  <c:v>7.3873502663566502</c:v>
                </c:pt>
                <c:pt idx="27" formatCode="0">
                  <c:v>1.3110214182600199</c:v>
                </c:pt>
                <c:pt idx="28" formatCode="0">
                  <c:v>1.14955038295673</c:v>
                </c:pt>
                <c:pt idx="29" formatCode="0">
                  <c:v>1.77679816472493</c:v>
                </c:pt>
                <c:pt idx="30" formatCode="0">
                  <c:v>2.6715941024752698</c:v>
                </c:pt>
                <c:pt idx="31" formatCode="0">
                  <c:v>3.7898085214776498</c:v>
                </c:pt>
                <c:pt idx="32" formatCode="0">
                  <c:v>4.3683589138134602</c:v>
                </c:pt>
                <c:pt idx="33" formatCode="0">
                  <c:v>4.7391969857529697</c:v>
                </c:pt>
                <c:pt idx="34" formatCode="0">
                  <c:v>3.6582986472424599</c:v>
                </c:pt>
                <c:pt idx="35" formatCode="0">
                  <c:v>3.2118330692023198</c:v>
                </c:pt>
              </c:numCache>
            </c:numRef>
          </c:val>
          <c:smooth val="0"/>
          <c:extLst>
            <c:ext xmlns:c16="http://schemas.microsoft.com/office/drawing/2014/chart" uri="{C3380CC4-5D6E-409C-BE32-E72D297353CC}">
              <c16:uniqueId val="{00000002-7242-4C02-870B-C10E2C43757B}"/>
            </c:ext>
          </c:extLst>
        </c:ser>
        <c:ser>
          <c:idx val="2"/>
          <c:order val="3"/>
          <c:tx>
            <c:strRef>
              <c:f>Sheet1!$E$1</c:f>
              <c:strCache>
                <c:ptCount val="1"/>
                <c:pt idx="0">
                  <c:v>NH-Black</c:v>
                </c:pt>
              </c:strCache>
            </c:strRef>
          </c:tx>
          <c:spPr>
            <a:ln>
              <a:solidFill>
                <a:srgbClr val="FFC72C"/>
              </a:solidFill>
            </a:ln>
          </c:spPr>
          <c:marker>
            <c:symbol val="diamond"/>
            <c:size val="9"/>
            <c:spPr>
              <a:solidFill>
                <a:srgbClr val="FFC72C"/>
              </a:solidFill>
              <a:ln>
                <a:noFill/>
              </a:ln>
            </c:spPr>
          </c:marker>
          <c:cat>
            <c:numRef>
              <c:f>Sheet1!$A$2:$A$37</c:f>
              <c:numCache>
                <c:formatCode>[$-409]mmm\-yy;@</c:formatCode>
                <c:ptCount val="36"/>
                <c:pt idx="0">
                  <c:v>43850</c:v>
                </c:pt>
                <c:pt idx="1">
                  <c:v>43881</c:v>
                </c:pt>
                <c:pt idx="2">
                  <c:v>43910</c:v>
                </c:pt>
                <c:pt idx="3">
                  <c:v>43941</c:v>
                </c:pt>
                <c:pt idx="4">
                  <c:v>43971</c:v>
                </c:pt>
                <c:pt idx="5">
                  <c:v>44002</c:v>
                </c:pt>
                <c:pt idx="6">
                  <c:v>44032</c:v>
                </c:pt>
                <c:pt idx="7">
                  <c:v>44063</c:v>
                </c:pt>
                <c:pt idx="8">
                  <c:v>44094</c:v>
                </c:pt>
                <c:pt idx="9">
                  <c:v>44124</c:v>
                </c:pt>
                <c:pt idx="10">
                  <c:v>44155</c:v>
                </c:pt>
                <c:pt idx="11">
                  <c:v>44185</c:v>
                </c:pt>
                <c:pt idx="12">
                  <c:v>44217</c:v>
                </c:pt>
                <c:pt idx="13">
                  <c:v>44248</c:v>
                </c:pt>
                <c:pt idx="14">
                  <c:v>44276</c:v>
                </c:pt>
                <c:pt idx="15">
                  <c:v>44307</c:v>
                </c:pt>
                <c:pt idx="16">
                  <c:v>44337</c:v>
                </c:pt>
                <c:pt idx="17">
                  <c:v>44368</c:v>
                </c:pt>
                <c:pt idx="18">
                  <c:v>44398</c:v>
                </c:pt>
                <c:pt idx="19">
                  <c:v>44429</c:v>
                </c:pt>
                <c:pt idx="20">
                  <c:v>44460</c:v>
                </c:pt>
                <c:pt idx="21">
                  <c:v>44490</c:v>
                </c:pt>
                <c:pt idx="22">
                  <c:v>44521</c:v>
                </c:pt>
                <c:pt idx="23">
                  <c:v>44551</c:v>
                </c:pt>
                <c:pt idx="24">
                  <c:v>44583</c:v>
                </c:pt>
                <c:pt idx="25">
                  <c:v>44614</c:v>
                </c:pt>
                <c:pt idx="26">
                  <c:v>44642</c:v>
                </c:pt>
                <c:pt idx="27">
                  <c:v>44673</c:v>
                </c:pt>
                <c:pt idx="28">
                  <c:v>44703</c:v>
                </c:pt>
                <c:pt idx="29">
                  <c:v>44734</c:v>
                </c:pt>
                <c:pt idx="30">
                  <c:v>44764</c:v>
                </c:pt>
                <c:pt idx="31">
                  <c:v>44795</c:v>
                </c:pt>
                <c:pt idx="32">
                  <c:v>44826</c:v>
                </c:pt>
                <c:pt idx="33">
                  <c:v>44856</c:v>
                </c:pt>
                <c:pt idx="34">
                  <c:v>44887</c:v>
                </c:pt>
                <c:pt idx="35">
                  <c:v>44917</c:v>
                </c:pt>
              </c:numCache>
            </c:numRef>
          </c:cat>
          <c:val>
            <c:numRef>
              <c:f>Sheet1!$E$2:$E$37</c:f>
              <c:numCache>
                <c:formatCode>0</c:formatCode>
                <c:ptCount val="36"/>
                <c:pt idx="0">
                  <c:v>0</c:v>
                </c:pt>
                <c:pt idx="1">
                  <c:v>0</c:v>
                </c:pt>
                <c:pt idx="2">
                  <c:v>45.938299878755203</c:v>
                </c:pt>
                <c:pt idx="3">
                  <c:v>177.677763653646</c:v>
                </c:pt>
                <c:pt idx="4">
                  <c:v>117.90329134498199</c:v>
                </c:pt>
                <c:pt idx="5">
                  <c:v>35.6522759267949</c:v>
                </c:pt>
                <c:pt idx="6">
                  <c:v>33.785177643355802</c:v>
                </c:pt>
                <c:pt idx="7">
                  <c:v>50.256695738232203</c:v>
                </c:pt>
                <c:pt idx="8">
                  <c:v>41.468642251421102</c:v>
                </c:pt>
                <c:pt idx="9">
                  <c:v>23.896862077353401</c:v>
                </c:pt>
                <c:pt idx="10">
                  <c:v>20.841284874872201</c:v>
                </c:pt>
                <c:pt idx="11">
                  <c:v>28.4740052866326</c:v>
                </c:pt>
                <c:pt idx="12">
                  <c:v>30.916470411384498</c:v>
                </c:pt>
                <c:pt idx="13">
                  <c:v>38.052633903502397</c:v>
                </c:pt>
                <c:pt idx="14">
                  <c:v>19.883820706088599</c:v>
                </c:pt>
                <c:pt idx="15">
                  <c:v>18.041442405070502</c:v>
                </c:pt>
                <c:pt idx="16">
                  <c:v>30.2191228250094</c:v>
                </c:pt>
                <c:pt idx="17">
                  <c:v>28.754665405036</c:v>
                </c:pt>
                <c:pt idx="18">
                  <c:v>9.8346421020839596</c:v>
                </c:pt>
                <c:pt idx="19">
                  <c:v>19.8218194149018</c:v>
                </c:pt>
                <c:pt idx="20">
                  <c:v>30.633946978453</c:v>
                </c:pt>
                <c:pt idx="21">
                  <c:v>34.538780452291697</c:v>
                </c:pt>
                <c:pt idx="22">
                  <c:v>20.693389282753301</c:v>
                </c:pt>
                <c:pt idx="23">
                  <c:v>5.7232810639170699</c:v>
                </c:pt>
                <c:pt idx="24">
                  <c:v>8.6865685770585195</c:v>
                </c:pt>
                <c:pt idx="25">
                  <c:v>29.214550167792801</c:v>
                </c:pt>
                <c:pt idx="26">
                  <c:v>23.651884239017299</c:v>
                </c:pt>
                <c:pt idx="27">
                  <c:v>4.9682063761062603</c:v>
                </c:pt>
                <c:pt idx="28">
                  <c:v>2.2411861046461499</c:v>
                </c:pt>
                <c:pt idx="29">
                  <c:v>2.7371286888035402</c:v>
                </c:pt>
                <c:pt idx="30">
                  <c:v>3.3288900610890502</c:v>
                </c:pt>
                <c:pt idx="31">
                  <c:v>4.4498229488435204</c:v>
                </c:pt>
                <c:pt idx="32">
                  <c:v>6.2830687830687797</c:v>
                </c:pt>
                <c:pt idx="33">
                  <c:v>7.2460526904325304</c:v>
                </c:pt>
                <c:pt idx="34">
                  <c:v>3.96925567751539</c:v>
                </c:pt>
                <c:pt idx="35">
                  <c:v>2.4384534352932001</c:v>
                </c:pt>
              </c:numCache>
            </c:numRef>
          </c:val>
          <c:smooth val="0"/>
          <c:extLst>
            <c:ext xmlns:c16="http://schemas.microsoft.com/office/drawing/2014/chart" uri="{C3380CC4-5D6E-409C-BE32-E72D297353CC}">
              <c16:uniqueId val="{00000003-7242-4C02-870B-C10E2C43757B}"/>
            </c:ext>
          </c:extLst>
        </c:ser>
        <c:ser>
          <c:idx val="4"/>
          <c:order val="4"/>
          <c:tx>
            <c:strRef>
              <c:f>Sheet1!$G$1</c:f>
              <c:strCache>
                <c:ptCount val="1"/>
                <c:pt idx="0">
                  <c:v>NH-NHPI</c:v>
                </c:pt>
              </c:strCache>
            </c:strRef>
          </c:tx>
          <c:spPr>
            <a:ln w="25400">
              <a:solidFill>
                <a:srgbClr val="70AD47">
                  <a:lumMod val="75000"/>
                </a:srgbClr>
              </a:solidFill>
            </a:ln>
          </c:spPr>
          <c:marker>
            <c:symbol val="star"/>
            <c:size val="7"/>
            <c:spPr>
              <a:noFill/>
              <a:ln>
                <a:solidFill>
                  <a:srgbClr val="548235"/>
                </a:solidFill>
              </a:ln>
            </c:spPr>
          </c:marker>
          <c:cat>
            <c:numRef>
              <c:f>Sheet1!$A$2:$A$37</c:f>
              <c:numCache>
                <c:formatCode>[$-409]mmm\-yy;@</c:formatCode>
                <c:ptCount val="36"/>
                <c:pt idx="0">
                  <c:v>43850</c:v>
                </c:pt>
                <c:pt idx="1">
                  <c:v>43881</c:v>
                </c:pt>
                <c:pt idx="2">
                  <c:v>43910</c:v>
                </c:pt>
                <c:pt idx="3">
                  <c:v>43941</c:v>
                </c:pt>
                <c:pt idx="4">
                  <c:v>43971</c:v>
                </c:pt>
                <c:pt idx="5">
                  <c:v>44002</c:v>
                </c:pt>
                <c:pt idx="6">
                  <c:v>44032</c:v>
                </c:pt>
                <c:pt idx="7">
                  <c:v>44063</c:v>
                </c:pt>
                <c:pt idx="8">
                  <c:v>44094</c:v>
                </c:pt>
                <c:pt idx="9">
                  <c:v>44124</c:v>
                </c:pt>
                <c:pt idx="10">
                  <c:v>44155</c:v>
                </c:pt>
                <c:pt idx="11">
                  <c:v>44185</c:v>
                </c:pt>
                <c:pt idx="12">
                  <c:v>44217</c:v>
                </c:pt>
                <c:pt idx="13">
                  <c:v>44248</c:v>
                </c:pt>
                <c:pt idx="14">
                  <c:v>44276</c:v>
                </c:pt>
                <c:pt idx="15">
                  <c:v>44307</c:v>
                </c:pt>
                <c:pt idx="16">
                  <c:v>44337</c:v>
                </c:pt>
                <c:pt idx="17">
                  <c:v>44368</c:v>
                </c:pt>
                <c:pt idx="18">
                  <c:v>44398</c:v>
                </c:pt>
                <c:pt idx="19">
                  <c:v>44429</c:v>
                </c:pt>
                <c:pt idx="20">
                  <c:v>44460</c:v>
                </c:pt>
                <c:pt idx="21">
                  <c:v>44490</c:v>
                </c:pt>
                <c:pt idx="22">
                  <c:v>44521</c:v>
                </c:pt>
                <c:pt idx="23">
                  <c:v>44551</c:v>
                </c:pt>
                <c:pt idx="24">
                  <c:v>44583</c:v>
                </c:pt>
                <c:pt idx="25">
                  <c:v>44614</c:v>
                </c:pt>
                <c:pt idx="26">
                  <c:v>44642</c:v>
                </c:pt>
                <c:pt idx="27">
                  <c:v>44673</c:v>
                </c:pt>
                <c:pt idx="28">
                  <c:v>44703</c:v>
                </c:pt>
                <c:pt idx="29">
                  <c:v>44734</c:v>
                </c:pt>
                <c:pt idx="30">
                  <c:v>44764</c:v>
                </c:pt>
                <c:pt idx="31">
                  <c:v>44795</c:v>
                </c:pt>
                <c:pt idx="32">
                  <c:v>44826</c:v>
                </c:pt>
                <c:pt idx="33">
                  <c:v>44856</c:v>
                </c:pt>
                <c:pt idx="34">
                  <c:v>44887</c:v>
                </c:pt>
                <c:pt idx="35">
                  <c:v>44917</c:v>
                </c:pt>
              </c:numCache>
            </c:numRef>
          </c:cat>
          <c:val>
            <c:numRef>
              <c:f>Sheet1!$G$2:$G$37</c:f>
              <c:numCache>
                <c:formatCode>General</c:formatCode>
                <c:ptCount val="36"/>
                <c:pt idx="2" formatCode="0">
                  <c:v>0</c:v>
                </c:pt>
                <c:pt idx="3" formatCode="0">
                  <c:v>281.69014084507</c:v>
                </c:pt>
                <c:pt idx="4" formatCode="0">
                  <c:v>68.627450980392197</c:v>
                </c:pt>
                <c:pt idx="5" formatCode="0">
                  <c:v>35.469107551487397</c:v>
                </c:pt>
                <c:pt idx="6" formatCode="0">
                  <c:v>88.934850051706306</c:v>
                </c:pt>
                <c:pt idx="7" formatCode="0">
                  <c:v>64.516129032258107</c:v>
                </c:pt>
                <c:pt idx="8" formatCode="0">
                  <c:v>84.815321477428199</c:v>
                </c:pt>
                <c:pt idx="9" formatCode="0">
                  <c:v>41.409691629955901</c:v>
                </c:pt>
                <c:pt idx="10" formatCode="0">
                  <c:v>31.058438904781401</c:v>
                </c:pt>
                <c:pt idx="11" formatCode="0">
                  <c:v>45.821325648414998</c:v>
                </c:pt>
                <c:pt idx="12" formatCode="0">
                  <c:v>58.669288757784301</c:v>
                </c:pt>
                <c:pt idx="13" formatCode="0">
                  <c:v>181.425485961123</c:v>
                </c:pt>
                <c:pt idx="14" formatCode="0">
                  <c:v>96.385542168674704</c:v>
                </c:pt>
                <c:pt idx="15" formatCode="0">
                  <c:v>91.383812010443904</c:v>
                </c:pt>
                <c:pt idx="16" formatCode="0">
                  <c:v>27.1028037383178</c:v>
                </c:pt>
                <c:pt idx="17" formatCode="0">
                  <c:v>102.222222222222</c:v>
                </c:pt>
                <c:pt idx="18" formatCode="0">
                  <c:v>47.797563261480803</c:v>
                </c:pt>
                <c:pt idx="19" formatCode="0">
                  <c:v>59.220619822031303</c:v>
                </c:pt>
                <c:pt idx="20" formatCode="0">
                  <c:v>61.676646706586801</c:v>
                </c:pt>
                <c:pt idx="21" formatCode="0">
                  <c:v>48.049476688867699</c:v>
                </c:pt>
                <c:pt idx="22" formatCode="0">
                  <c:v>66.790352504638193</c:v>
                </c:pt>
                <c:pt idx="23" formatCode="0">
                  <c:v>21.376433785192901</c:v>
                </c:pt>
                <c:pt idx="24" formatCode="0">
                  <c:v>8.9646805068751707</c:v>
                </c:pt>
                <c:pt idx="25" formatCode="0">
                  <c:v>13.1066967028466</c:v>
                </c:pt>
                <c:pt idx="26" formatCode="0">
                  <c:v>13.029315960912101</c:v>
                </c:pt>
                <c:pt idx="27" formatCode="0">
                  <c:v>0</c:v>
                </c:pt>
                <c:pt idx="28" formatCode="0">
                  <c:v>0</c:v>
                </c:pt>
                <c:pt idx="29" formatCode="0">
                  <c:v>3.5124692658939201</c:v>
                </c:pt>
                <c:pt idx="30" formatCode="0">
                  <c:v>5.3598774885145497</c:v>
                </c:pt>
                <c:pt idx="31" formatCode="0">
                  <c:v>9.2378752886836004</c:v>
                </c:pt>
                <c:pt idx="32" formatCode="0">
                  <c:v>0</c:v>
                </c:pt>
                <c:pt idx="33" formatCode="0">
                  <c:v>0</c:v>
                </c:pt>
                <c:pt idx="34" formatCode="0">
                  <c:v>0</c:v>
                </c:pt>
                <c:pt idx="35" formatCode="0">
                  <c:v>0</c:v>
                </c:pt>
              </c:numCache>
            </c:numRef>
          </c:val>
          <c:smooth val="0"/>
          <c:extLst>
            <c:ext xmlns:c16="http://schemas.microsoft.com/office/drawing/2014/chart" uri="{C3380CC4-5D6E-409C-BE32-E72D297353CC}">
              <c16:uniqueId val="{00000004-7242-4C02-870B-C10E2C43757B}"/>
            </c:ext>
          </c:extLst>
        </c:ser>
        <c:ser>
          <c:idx val="5"/>
          <c:order val="5"/>
          <c:tx>
            <c:strRef>
              <c:f>Sheet1!$H$1</c:f>
              <c:strCache>
                <c:ptCount val="1"/>
                <c:pt idx="0">
                  <c:v>NH-White</c:v>
                </c:pt>
              </c:strCache>
            </c:strRef>
          </c:tx>
          <c:spPr>
            <a:ln>
              <a:solidFill>
                <a:srgbClr val="ED7D31">
                  <a:lumMod val="75000"/>
                </a:srgbClr>
              </a:solidFill>
            </a:ln>
          </c:spPr>
          <c:marker>
            <c:symbol val="x"/>
            <c:size val="7"/>
            <c:spPr>
              <a:noFill/>
            </c:spPr>
          </c:marker>
          <c:cat>
            <c:numRef>
              <c:f>Sheet1!$A$2:$A$37</c:f>
              <c:numCache>
                <c:formatCode>[$-409]mmm\-yy;@</c:formatCode>
                <c:ptCount val="36"/>
                <c:pt idx="0">
                  <c:v>43850</c:v>
                </c:pt>
                <c:pt idx="1">
                  <c:v>43881</c:v>
                </c:pt>
                <c:pt idx="2">
                  <c:v>43910</c:v>
                </c:pt>
                <c:pt idx="3">
                  <c:v>43941</c:v>
                </c:pt>
                <c:pt idx="4">
                  <c:v>43971</c:v>
                </c:pt>
                <c:pt idx="5">
                  <c:v>44002</c:v>
                </c:pt>
                <c:pt idx="6">
                  <c:v>44032</c:v>
                </c:pt>
                <c:pt idx="7">
                  <c:v>44063</c:v>
                </c:pt>
                <c:pt idx="8">
                  <c:v>44094</c:v>
                </c:pt>
                <c:pt idx="9">
                  <c:v>44124</c:v>
                </c:pt>
                <c:pt idx="10">
                  <c:v>44155</c:v>
                </c:pt>
                <c:pt idx="11">
                  <c:v>44185</c:v>
                </c:pt>
                <c:pt idx="12">
                  <c:v>44217</c:v>
                </c:pt>
                <c:pt idx="13">
                  <c:v>44248</c:v>
                </c:pt>
                <c:pt idx="14">
                  <c:v>44276</c:v>
                </c:pt>
                <c:pt idx="15">
                  <c:v>44307</c:v>
                </c:pt>
                <c:pt idx="16">
                  <c:v>44337</c:v>
                </c:pt>
                <c:pt idx="17">
                  <c:v>44368</c:v>
                </c:pt>
                <c:pt idx="18">
                  <c:v>44398</c:v>
                </c:pt>
                <c:pt idx="19">
                  <c:v>44429</c:v>
                </c:pt>
                <c:pt idx="20">
                  <c:v>44460</c:v>
                </c:pt>
                <c:pt idx="21">
                  <c:v>44490</c:v>
                </c:pt>
                <c:pt idx="22">
                  <c:v>44521</c:v>
                </c:pt>
                <c:pt idx="23">
                  <c:v>44551</c:v>
                </c:pt>
                <c:pt idx="24">
                  <c:v>44583</c:v>
                </c:pt>
                <c:pt idx="25">
                  <c:v>44614</c:v>
                </c:pt>
                <c:pt idx="26">
                  <c:v>44642</c:v>
                </c:pt>
                <c:pt idx="27">
                  <c:v>44673</c:v>
                </c:pt>
                <c:pt idx="28">
                  <c:v>44703</c:v>
                </c:pt>
                <c:pt idx="29">
                  <c:v>44734</c:v>
                </c:pt>
                <c:pt idx="30">
                  <c:v>44764</c:v>
                </c:pt>
                <c:pt idx="31">
                  <c:v>44795</c:v>
                </c:pt>
                <c:pt idx="32">
                  <c:v>44826</c:v>
                </c:pt>
                <c:pt idx="33">
                  <c:v>44856</c:v>
                </c:pt>
                <c:pt idx="34">
                  <c:v>44887</c:v>
                </c:pt>
                <c:pt idx="35">
                  <c:v>44917</c:v>
                </c:pt>
              </c:numCache>
            </c:numRef>
          </c:cat>
          <c:val>
            <c:numRef>
              <c:f>Sheet1!$H$2:$H$37</c:f>
              <c:numCache>
                <c:formatCode>0</c:formatCode>
                <c:ptCount val="36"/>
                <c:pt idx="0">
                  <c:v>0</c:v>
                </c:pt>
                <c:pt idx="1">
                  <c:v>84.967320261437905</c:v>
                </c:pt>
                <c:pt idx="2">
                  <c:v>37.864710877028898</c:v>
                </c:pt>
                <c:pt idx="3">
                  <c:v>214.81578367661601</c:v>
                </c:pt>
                <c:pt idx="4">
                  <c:v>183.68141855547699</c:v>
                </c:pt>
                <c:pt idx="5">
                  <c:v>38.020929778640799</c:v>
                </c:pt>
                <c:pt idx="6">
                  <c:v>33.670771633265304</c:v>
                </c:pt>
                <c:pt idx="7">
                  <c:v>41.254079981401098</c:v>
                </c:pt>
                <c:pt idx="8">
                  <c:v>24.9124602434057</c:v>
                </c:pt>
                <c:pt idx="9">
                  <c:v>21.130837777978002</c:v>
                </c:pt>
                <c:pt idx="10">
                  <c:v>23.318609551263101</c:v>
                </c:pt>
                <c:pt idx="11">
                  <c:v>34.041654157076003</c:v>
                </c:pt>
                <c:pt idx="12">
                  <c:v>35.915595825115602</c:v>
                </c:pt>
                <c:pt idx="13">
                  <c:v>35.180117107942998</c:v>
                </c:pt>
                <c:pt idx="14">
                  <c:v>16.1118982764254</c:v>
                </c:pt>
                <c:pt idx="15">
                  <c:v>15.3780683278358</c:v>
                </c:pt>
                <c:pt idx="16">
                  <c:v>26.3485182289816</c:v>
                </c:pt>
                <c:pt idx="17">
                  <c:v>28.3765328677827</c:v>
                </c:pt>
                <c:pt idx="18">
                  <c:v>11.4953623183026</c:v>
                </c:pt>
                <c:pt idx="19">
                  <c:v>19.8699755904676</c:v>
                </c:pt>
                <c:pt idx="20">
                  <c:v>29.117492969626699</c:v>
                </c:pt>
                <c:pt idx="21">
                  <c:v>28.62310742891</c:v>
                </c:pt>
                <c:pt idx="22">
                  <c:v>19.758666901006201</c:v>
                </c:pt>
                <c:pt idx="23">
                  <c:v>13.620416357065499</c:v>
                </c:pt>
                <c:pt idx="24">
                  <c:v>10.1806228321344</c:v>
                </c:pt>
                <c:pt idx="25">
                  <c:v>29.296226180994399</c:v>
                </c:pt>
                <c:pt idx="26">
                  <c:v>25.546020613104499</c:v>
                </c:pt>
                <c:pt idx="27">
                  <c:v>6.2095224539178702</c:v>
                </c:pt>
                <c:pt idx="28">
                  <c:v>4.3476455956386699</c:v>
                </c:pt>
                <c:pt idx="29">
                  <c:v>5.6715283139599402</c:v>
                </c:pt>
                <c:pt idx="30">
                  <c:v>6.9203830154294197</c:v>
                </c:pt>
                <c:pt idx="31">
                  <c:v>8.7364949725676304</c:v>
                </c:pt>
                <c:pt idx="32">
                  <c:v>11.074868691182999</c:v>
                </c:pt>
                <c:pt idx="33">
                  <c:v>12.399437582513601</c:v>
                </c:pt>
                <c:pt idx="34">
                  <c:v>10.036870967873099</c:v>
                </c:pt>
                <c:pt idx="35">
                  <c:v>6.7492437867446204</c:v>
                </c:pt>
              </c:numCache>
            </c:numRef>
          </c:val>
          <c:smooth val="0"/>
          <c:extLst>
            <c:ext xmlns:c16="http://schemas.microsoft.com/office/drawing/2014/chart" uri="{C3380CC4-5D6E-409C-BE32-E72D297353CC}">
              <c16:uniqueId val="{00000005-7242-4C02-870B-C10E2C43757B}"/>
            </c:ext>
          </c:extLst>
        </c:ser>
        <c:ser>
          <c:idx val="6"/>
          <c:order val="6"/>
          <c:tx>
            <c:strRef>
              <c:f>Sheet1!$F$1</c:f>
              <c:strCache>
                <c:ptCount val="1"/>
                <c:pt idx="0">
                  <c:v>NH-Multiracial</c:v>
                </c:pt>
              </c:strCache>
            </c:strRef>
          </c:tx>
          <c:spPr>
            <a:ln w="19050">
              <a:solidFill>
                <a:sysClr val="window" lastClr="FFFFFF">
                  <a:lumMod val="75000"/>
                </a:sysClr>
              </a:solidFill>
            </a:ln>
          </c:spPr>
          <c:marker>
            <c:symbol val="plus"/>
            <c:size val="6"/>
            <c:spPr>
              <a:noFill/>
              <a:ln>
                <a:solidFill>
                  <a:sysClr val="windowText" lastClr="000000"/>
                </a:solidFill>
              </a:ln>
            </c:spPr>
          </c:marker>
          <c:cat>
            <c:numRef>
              <c:f>Sheet1!$A$2:$A$37</c:f>
              <c:numCache>
                <c:formatCode>[$-409]mmm\-yy;@</c:formatCode>
                <c:ptCount val="36"/>
                <c:pt idx="0">
                  <c:v>43850</c:v>
                </c:pt>
                <c:pt idx="1">
                  <c:v>43881</c:v>
                </c:pt>
                <c:pt idx="2">
                  <c:v>43910</c:v>
                </c:pt>
                <c:pt idx="3">
                  <c:v>43941</c:v>
                </c:pt>
                <c:pt idx="4">
                  <c:v>43971</c:v>
                </c:pt>
                <c:pt idx="5">
                  <c:v>44002</c:v>
                </c:pt>
                <c:pt idx="6">
                  <c:v>44032</c:v>
                </c:pt>
                <c:pt idx="7">
                  <c:v>44063</c:v>
                </c:pt>
                <c:pt idx="8">
                  <c:v>44094</c:v>
                </c:pt>
                <c:pt idx="9">
                  <c:v>44124</c:v>
                </c:pt>
                <c:pt idx="10">
                  <c:v>44155</c:v>
                </c:pt>
                <c:pt idx="11">
                  <c:v>44185</c:v>
                </c:pt>
                <c:pt idx="12">
                  <c:v>44217</c:v>
                </c:pt>
                <c:pt idx="13">
                  <c:v>44248</c:v>
                </c:pt>
                <c:pt idx="14">
                  <c:v>44276</c:v>
                </c:pt>
                <c:pt idx="15">
                  <c:v>44307</c:v>
                </c:pt>
                <c:pt idx="16">
                  <c:v>44337</c:v>
                </c:pt>
                <c:pt idx="17">
                  <c:v>44368</c:v>
                </c:pt>
                <c:pt idx="18">
                  <c:v>44398</c:v>
                </c:pt>
                <c:pt idx="19">
                  <c:v>44429</c:v>
                </c:pt>
                <c:pt idx="20">
                  <c:v>44460</c:v>
                </c:pt>
                <c:pt idx="21">
                  <c:v>44490</c:v>
                </c:pt>
                <c:pt idx="22">
                  <c:v>44521</c:v>
                </c:pt>
                <c:pt idx="23">
                  <c:v>44551</c:v>
                </c:pt>
                <c:pt idx="24">
                  <c:v>44583</c:v>
                </c:pt>
                <c:pt idx="25">
                  <c:v>44614</c:v>
                </c:pt>
                <c:pt idx="26">
                  <c:v>44642</c:v>
                </c:pt>
                <c:pt idx="27">
                  <c:v>44673</c:v>
                </c:pt>
                <c:pt idx="28">
                  <c:v>44703</c:v>
                </c:pt>
                <c:pt idx="29">
                  <c:v>44734</c:v>
                </c:pt>
                <c:pt idx="30">
                  <c:v>44764</c:v>
                </c:pt>
                <c:pt idx="31">
                  <c:v>44795</c:v>
                </c:pt>
                <c:pt idx="32">
                  <c:v>44826</c:v>
                </c:pt>
                <c:pt idx="33">
                  <c:v>44856</c:v>
                </c:pt>
                <c:pt idx="34">
                  <c:v>44887</c:v>
                </c:pt>
                <c:pt idx="35">
                  <c:v>44917</c:v>
                </c:pt>
              </c:numCache>
            </c:numRef>
          </c:cat>
          <c:val>
            <c:numRef>
              <c:f>Sheet1!$F$2:$F$37</c:f>
              <c:numCache>
                <c:formatCode>General</c:formatCode>
                <c:ptCount val="36"/>
                <c:pt idx="2" formatCode="0">
                  <c:v>15.2801358234295</c:v>
                </c:pt>
                <c:pt idx="3" formatCode="0">
                  <c:v>53.022269353128301</c:v>
                </c:pt>
                <c:pt idx="4" formatCode="0">
                  <c:v>39.0104662226451</c:v>
                </c:pt>
                <c:pt idx="5" formatCode="0">
                  <c:v>12.3310410244249</c:v>
                </c:pt>
                <c:pt idx="6" formatCode="0">
                  <c:v>9.4640270400772604</c:v>
                </c:pt>
                <c:pt idx="7" formatCode="0">
                  <c:v>10.3703703703704</c:v>
                </c:pt>
                <c:pt idx="8" formatCode="0">
                  <c:v>8.6306840139121501</c:v>
                </c:pt>
                <c:pt idx="9" formatCode="0">
                  <c:v>6.86040971891377</c:v>
                </c:pt>
                <c:pt idx="10" formatCode="0">
                  <c:v>4.5406074782429204</c:v>
                </c:pt>
                <c:pt idx="11" formatCode="0">
                  <c:v>6.3042427553743696</c:v>
                </c:pt>
                <c:pt idx="12" formatCode="0">
                  <c:v>8.1752141385666306</c:v>
                </c:pt>
                <c:pt idx="13" formatCode="0">
                  <c:v>11.034482758620699</c:v>
                </c:pt>
                <c:pt idx="14" formatCode="0">
                  <c:v>4.4333982669443097</c:v>
                </c:pt>
                <c:pt idx="15" formatCode="0">
                  <c:v>3.7263587147577901</c:v>
                </c:pt>
                <c:pt idx="16" formatCode="0">
                  <c:v>11.9521912350598</c:v>
                </c:pt>
                <c:pt idx="17" formatCode="0">
                  <c:v>14.7286821705426</c:v>
                </c:pt>
                <c:pt idx="18" formatCode="0">
                  <c:v>4.3956043956044004</c:v>
                </c:pt>
                <c:pt idx="19" formatCode="0">
                  <c:v>5.7786932143265801</c:v>
                </c:pt>
                <c:pt idx="20" formatCode="0">
                  <c:v>11.044818524042901</c:v>
                </c:pt>
                <c:pt idx="21" formatCode="0">
                  <c:v>11.509167842030999</c:v>
                </c:pt>
                <c:pt idx="22" formatCode="0">
                  <c:v>6.3101959481899703</c:v>
                </c:pt>
                <c:pt idx="23" formatCode="0">
                  <c:v>1.92988479890127</c:v>
                </c:pt>
                <c:pt idx="24" formatCode="0">
                  <c:v>1.3026432803229899</c:v>
                </c:pt>
                <c:pt idx="25" formatCode="0">
                  <c:v>6.2658654927540898</c:v>
                </c:pt>
                <c:pt idx="26" formatCode="0">
                  <c:v>3.0222893842085399</c:v>
                </c:pt>
                <c:pt idx="27" formatCode="0">
                  <c:v>1.2833094285498601</c:v>
                </c:pt>
                <c:pt idx="28" formatCode="0">
                  <c:v>0.67658998646820001</c:v>
                </c:pt>
                <c:pt idx="29" formatCode="0">
                  <c:v>1.0017437762030199</c:v>
                </c:pt>
                <c:pt idx="30" formatCode="0">
                  <c:v>0.92574224690868201</c:v>
                </c:pt>
                <c:pt idx="31" formatCode="0">
                  <c:v>1.6793014106131801</c:v>
                </c:pt>
                <c:pt idx="32" formatCode="0">
                  <c:v>1.84322856034148</c:v>
                </c:pt>
                <c:pt idx="33" formatCode="0">
                  <c:v>3.09119010819165</c:v>
                </c:pt>
                <c:pt idx="34" formatCode="0">
                  <c:v>0.62905445252604697</c:v>
                </c:pt>
                <c:pt idx="35" formatCode="0">
                  <c:v>0.843383655224762</c:v>
                </c:pt>
              </c:numCache>
            </c:numRef>
          </c:val>
          <c:smooth val="0"/>
          <c:extLst>
            <c:ext xmlns:c16="http://schemas.microsoft.com/office/drawing/2014/chart" uri="{C3380CC4-5D6E-409C-BE32-E72D297353CC}">
              <c16:uniqueId val="{00000006-7242-4C02-870B-C10E2C43757B}"/>
            </c:ext>
          </c:extLst>
        </c:ser>
        <c:dLbls>
          <c:showLegendKey val="0"/>
          <c:showVal val="0"/>
          <c:showCatName val="0"/>
          <c:showSerName val="0"/>
          <c:showPercent val="0"/>
          <c:showBubbleSize val="0"/>
        </c:dLbls>
        <c:marker val="1"/>
        <c:smooth val="0"/>
        <c:axId val="123682176"/>
        <c:axId val="158010752"/>
      </c:lineChart>
      <c:dateAx>
        <c:axId val="123682176"/>
        <c:scaling>
          <c:orientation val="minMax"/>
        </c:scaling>
        <c:delete val="0"/>
        <c:axPos val="b"/>
        <c:numFmt formatCode="[$-409]mmm\-yy;@" sourceLinked="1"/>
        <c:majorTickMark val="out"/>
        <c:minorTickMark val="none"/>
        <c:tickLblPos val="nextTo"/>
        <c:txPr>
          <a:bodyPr rot="-2700000"/>
          <a:lstStyle/>
          <a:p>
            <a:pPr>
              <a:defRPr/>
            </a:pPr>
            <a:endParaRPr lang="en-US"/>
          </a:p>
        </c:txPr>
        <c:crossAx val="158010752"/>
        <c:crosses val="autoZero"/>
        <c:auto val="1"/>
        <c:lblOffset val="100"/>
        <c:baseTimeUnit val="months"/>
        <c:majorUnit val="2"/>
        <c:majorTimeUnit val="months"/>
      </c:dateAx>
      <c:valAx>
        <c:axId val="158010752"/>
        <c:scaling>
          <c:orientation val="minMax"/>
          <c:max val="300"/>
          <c:min val="0"/>
        </c:scaling>
        <c:delete val="0"/>
        <c:axPos val="l"/>
        <c:majorGridlines/>
        <c:title>
          <c:tx>
            <c:rich>
              <a:bodyPr rot="-5400000" vert="horz"/>
              <a:lstStyle/>
              <a:p>
                <a:pPr>
                  <a:defRPr/>
                </a:pPr>
                <a:r>
                  <a:rPr lang="en-US"/>
                  <a:t>Rate per 1,000 Cases</a:t>
                </a:r>
              </a:p>
            </c:rich>
          </c:tx>
          <c:layout>
            <c:manualLayout>
              <c:xMode val="edge"/>
              <c:yMode val="edge"/>
              <c:x val="5.1766606097314767E-3"/>
              <c:y val="0.30141607299087614"/>
            </c:manualLayout>
          </c:layout>
          <c:overlay val="0"/>
        </c:title>
        <c:numFmt formatCode="#,##0" sourceLinked="0"/>
        <c:majorTickMark val="out"/>
        <c:minorTickMark val="none"/>
        <c:tickLblPos val="nextTo"/>
        <c:crossAx val="123682176"/>
        <c:crosses val="autoZero"/>
        <c:crossBetween val="between"/>
        <c:majorUnit val="50"/>
      </c:valAx>
    </c:plotArea>
    <c:legend>
      <c:legendPos val="t"/>
      <c:layout>
        <c:manualLayout>
          <c:xMode val="edge"/>
          <c:yMode val="edge"/>
          <c:x val="4.314772753959654E-3"/>
          <c:y val="1.6876956645479578E-2"/>
          <c:w val="0.99568527491755854"/>
          <c:h val="0.12387732783402075"/>
        </c:manualLayout>
      </c:layout>
      <c:overlay val="0"/>
    </c:legend>
    <c:plotVisOnly val="1"/>
    <c:dispBlanksAs val="gap"/>
    <c:showDLblsOverMax val="0"/>
  </c:chart>
  <c:spPr>
    <a:ln>
      <a:noFill/>
    </a:ln>
  </c:spPr>
  <c:txPr>
    <a:bodyPr/>
    <a:lstStyle/>
    <a:p>
      <a:pPr>
        <a:defRPr sz="1200">
          <a:latin typeface="Arial" panose="020B0604020202020204" pitchFamily="34" charset="0"/>
          <a:cs typeface="Arial" panose="020B0604020202020204" pitchFamily="34" charset="0"/>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715368912219305"/>
          <c:y val="0.25141163604549432"/>
          <c:w val="0.90450097583955869"/>
          <c:h val="0.64752362204724412"/>
        </c:manualLayout>
      </c:layout>
      <c:barChart>
        <c:barDir val="col"/>
        <c:grouping val="clustered"/>
        <c:varyColors val="0"/>
        <c:ser>
          <c:idx val="0"/>
          <c:order val="0"/>
          <c:tx>
            <c:strRef>
              <c:f>Sheet1!$B$1</c:f>
              <c:strCache>
                <c:ptCount val="1"/>
                <c:pt idx="0">
                  <c:v>Hispanic</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45BC-4B2E-BC61-3719A09599F1}"/>
              </c:ext>
            </c:extLst>
          </c:dPt>
          <c:dPt>
            <c:idx val="1"/>
            <c:invertIfNegative val="0"/>
            <c:bubble3D val="0"/>
            <c:extLst>
              <c:ext xmlns:c16="http://schemas.microsoft.com/office/drawing/2014/chart" uri="{C3380CC4-5D6E-409C-BE32-E72D297353CC}">
                <c16:uniqueId val="{00000001-45BC-4B2E-BC61-3719A09599F1}"/>
              </c:ext>
            </c:extLst>
          </c:dPt>
          <c:cat>
            <c:numRef>
              <c:f>Sheet1!$A$2</c:f>
              <c:numCache>
                <c:formatCode>[$-409]mmm\-yy;@</c:formatCode>
                <c:ptCount val="1"/>
                <c:pt idx="0">
                  <c:v>43941</c:v>
                </c:pt>
              </c:numCache>
            </c:numRef>
          </c:cat>
          <c:val>
            <c:numRef>
              <c:f>Sheet1!$B$2</c:f>
              <c:numCache>
                <c:formatCode>General</c:formatCode>
                <c:ptCount val="1"/>
                <c:pt idx="0">
                  <c:v>114</c:v>
                </c:pt>
              </c:numCache>
            </c:numRef>
          </c:val>
          <c:extLst>
            <c:ext xmlns:c16="http://schemas.microsoft.com/office/drawing/2014/chart" uri="{C3380CC4-5D6E-409C-BE32-E72D297353CC}">
              <c16:uniqueId val="{00000002-45BC-4B2E-BC61-3719A09599F1}"/>
            </c:ext>
          </c:extLst>
        </c:ser>
        <c:ser>
          <c:idx val="1"/>
          <c:order val="1"/>
          <c:tx>
            <c:strRef>
              <c:f>Sheet1!$C$1</c:f>
              <c:strCache>
                <c:ptCount val="1"/>
                <c:pt idx="0">
                  <c:v>NH-AI/AN</c:v>
                </c:pt>
              </c:strCache>
            </c:strRef>
          </c:tx>
          <c:spPr>
            <a:solidFill>
              <a:srgbClr val="FFC72C"/>
            </a:solidFill>
          </c:spPr>
          <c:invertIfNegative val="0"/>
          <c:cat>
            <c:numRef>
              <c:f>Sheet1!$A$2</c:f>
              <c:numCache>
                <c:formatCode>[$-409]mmm\-yy;@</c:formatCode>
                <c:ptCount val="1"/>
                <c:pt idx="0">
                  <c:v>43941</c:v>
                </c:pt>
              </c:numCache>
            </c:numRef>
          </c:cat>
          <c:val>
            <c:numRef>
              <c:f>Sheet1!$C$2</c:f>
              <c:numCache>
                <c:formatCode>General</c:formatCode>
                <c:ptCount val="1"/>
                <c:pt idx="0">
                  <c:v>103</c:v>
                </c:pt>
              </c:numCache>
            </c:numRef>
          </c:val>
          <c:extLst>
            <c:ext xmlns:c16="http://schemas.microsoft.com/office/drawing/2014/chart" uri="{C3380CC4-5D6E-409C-BE32-E72D297353CC}">
              <c16:uniqueId val="{00000003-45BC-4B2E-BC61-3719A09599F1}"/>
            </c:ext>
          </c:extLst>
        </c:ser>
        <c:ser>
          <c:idx val="2"/>
          <c:order val="2"/>
          <c:tx>
            <c:strRef>
              <c:f>Sheet1!$D$1</c:f>
              <c:strCache>
                <c:ptCount val="1"/>
                <c:pt idx="0">
                  <c:v>NH-Asian</c:v>
                </c:pt>
              </c:strCache>
            </c:strRef>
          </c:tx>
          <c:spPr>
            <a:solidFill>
              <a:srgbClr val="671E75"/>
            </a:solidFill>
            <a:ln>
              <a:solidFill>
                <a:sysClr val="windowText" lastClr="000000"/>
              </a:solidFill>
            </a:ln>
          </c:spPr>
          <c:invertIfNegative val="0"/>
          <c:cat>
            <c:numRef>
              <c:f>Sheet1!$A$2</c:f>
              <c:numCache>
                <c:formatCode>[$-409]mmm\-yy;@</c:formatCode>
                <c:ptCount val="1"/>
                <c:pt idx="0">
                  <c:v>43941</c:v>
                </c:pt>
              </c:numCache>
            </c:numRef>
          </c:cat>
          <c:val>
            <c:numRef>
              <c:f>Sheet1!$D$2</c:f>
              <c:numCache>
                <c:formatCode>General</c:formatCode>
                <c:ptCount val="1"/>
                <c:pt idx="0">
                  <c:v>196</c:v>
                </c:pt>
              </c:numCache>
            </c:numRef>
          </c:val>
          <c:extLst>
            <c:ext xmlns:c16="http://schemas.microsoft.com/office/drawing/2014/chart" uri="{C3380CC4-5D6E-409C-BE32-E72D297353CC}">
              <c16:uniqueId val="{00000004-45BC-4B2E-BC61-3719A09599F1}"/>
            </c:ext>
          </c:extLst>
        </c:ser>
        <c:ser>
          <c:idx val="3"/>
          <c:order val="3"/>
          <c:tx>
            <c:strRef>
              <c:f>Sheet1!$E$1</c:f>
              <c:strCache>
                <c:ptCount val="1"/>
                <c:pt idx="0">
                  <c:v>NH-Black</c:v>
                </c:pt>
              </c:strCache>
            </c:strRef>
          </c:tx>
          <c:spPr>
            <a:solidFill>
              <a:sysClr val="windowText" lastClr="000000"/>
            </a:solidFill>
          </c:spPr>
          <c:invertIfNegative val="0"/>
          <c:dPt>
            <c:idx val="0"/>
            <c:invertIfNegative val="0"/>
            <c:bubble3D val="0"/>
            <c:extLst>
              <c:ext xmlns:c16="http://schemas.microsoft.com/office/drawing/2014/chart" uri="{C3380CC4-5D6E-409C-BE32-E72D297353CC}">
                <c16:uniqueId val="{00000005-45BC-4B2E-BC61-3719A09599F1}"/>
              </c:ext>
            </c:extLst>
          </c:dPt>
          <c:cat>
            <c:numRef>
              <c:f>Sheet1!$A$2</c:f>
              <c:numCache>
                <c:formatCode>[$-409]mmm\-yy;@</c:formatCode>
                <c:ptCount val="1"/>
                <c:pt idx="0">
                  <c:v>43941</c:v>
                </c:pt>
              </c:numCache>
            </c:numRef>
          </c:cat>
          <c:val>
            <c:numRef>
              <c:f>Sheet1!$E$2</c:f>
              <c:numCache>
                <c:formatCode>General</c:formatCode>
                <c:ptCount val="1"/>
                <c:pt idx="0">
                  <c:v>178</c:v>
                </c:pt>
              </c:numCache>
            </c:numRef>
          </c:val>
          <c:extLst>
            <c:ext xmlns:c16="http://schemas.microsoft.com/office/drawing/2014/chart" uri="{C3380CC4-5D6E-409C-BE32-E72D297353CC}">
              <c16:uniqueId val="{00000006-45BC-4B2E-BC61-3719A09599F1}"/>
            </c:ext>
          </c:extLst>
        </c:ser>
        <c:ser>
          <c:idx val="4"/>
          <c:order val="4"/>
          <c:tx>
            <c:strRef>
              <c:f>Sheet1!$F$1</c:f>
              <c:strCache>
                <c:ptCount val="1"/>
                <c:pt idx="0">
                  <c:v>NH-NHPI</c:v>
                </c:pt>
              </c:strCache>
            </c:strRef>
          </c:tx>
          <c:spPr>
            <a:solidFill>
              <a:sysClr val="window" lastClr="FFFFFF"/>
            </a:solidFill>
            <a:ln>
              <a:solidFill>
                <a:sysClr val="windowText" lastClr="000000"/>
              </a:solidFill>
            </a:ln>
          </c:spPr>
          <c:invertIfNegative val="0"/>
          <c:cat>
            <c:numRef>
              <c:f>Sheet1!$A$2</c:f>
              <c:numCache>
                <c:formatCode>[$-409]mmm\-yy;@</c:formatCode>
                <c:ptCount val="1"/>
                <c:pt idx="0">
                  <c:v>43941</c:v>
                </c:pt>
              </c:numCache>
            </c:numRef>
          </c:cat>
          <c:val>
            <c:numRef>
              <c:f>Sheet1!$F$2</c:f>
              <c:numCache>
                <c:formatCode>General</c:formatCode>
                <c:ptCount val="1"/>
                <c:pt idx="0">
                  <c:v>282</c:v>
                </c:pt>
              </c:numCache>
            </c:numRef>
          </c:val>
          <c:extLst>
            <c:ext xmlns:c16="http://schemas.microsoft.com/office/drawing/2014/chart" uri="{C3380CC4-5D6E-409C-BE32-E72D297353CC}">
              <c16:uniqueId val="{00000007-45BC-4B2E-BC61-3719A09599F1}"/>
            </c:ext>
          </c:extLst>
        </c:ser>
        <c:ser>
          <c:idx val="5"/>
          <c:order val="5"/>
          <c:tx>
            <c:strRef>
              <c:f>Sheet1!$G$1</c:f>
              <c:strCache>
                <c:ptCount val="1"/>
                <c:pt idx="0">
                  <c:v>NH-White</c:v>
                </c:pt>
              </c:strCache>
            </c:strRef>
          </c:tx>
          <c:spPr>
            <a:pattFill prst="ltDnDiag">
              <a:fgClr>
                <a:srgbClr val="005EB8"/>
              </a:fgClr>
              <a:bgClr>
                <a:sysClr val="window" lastClr="FFFFFF"/>
              </a:bgClr>
            </a:pattFill>
          </c:spPr>
          <c:invertIfNegative val="0"/>
          <c:cat>
            <c:numRef>
              <c:f>Sheet1!$A$2</c:f>
              <c:numCache>
                <c:formatCode>[$-409]mmm\-yy;@</c:formatCode>
                <c:ptCount val="1"/>
                <c:pt idx="0">
                  <c:v>43941</c:v>
                </c:pt>
              </c:numCache>
            </c:numRef>
          </c:cat>
          <c:val>
            <c:numRef>
              <c:f>Sheet1!$G$2</c:f>
              <c:numCache>
                <c:formatCode>General</c:formatCode>
                <c:ptCount val="1"/>
                <c:pt idx="0">
                  <c:v>215</c:v>
                </c:pt>
              </c:numCache>
            </c:numRef>
          </c:val>
          <c:extLst>
            <c:ext xmlns:c16="http://schemas.microsoft.com/office/drawing/2014/chart" uri="{C3380CC4-5D6E-409C-BE32-E72D297353CC}">
              <c16:uniqueId val="{00000008-45BC-4B2E-BC61-3719A09599F1}"/>
            </c:ext>
          </c:extLst>
        </c:ser>
        <c:ser>
          <c:idx val="6"/>
          <c:order val="6"/>
          <c:tx>
            <c:strRef>
              <c:f>Sheet1!$H$1</c:f>
              <c:strCache>
                <c:ptCount val="1"/>
                <c:pt idx="0">
                  <c:v>NH-2+ Races</c:v>
                </c:pt>
              </c:strCache>
            </c:strRef>
          </c:tx>
          <c:spPr>
            <a:pattFill prst="dkUpDiag">
              <a:fgClr>
                <a:srgbClr val="671E75"/>
              </a:fgClr>
              <a:bgClr>
                <a:sysClr val="window" lastClr="FFFFFF"/>
              </a:bgClr>
            </a:pattFill>
          </c:spPr>
          <c:invertIfNegative val="0"/>
          <c:cat>
            <c:numRef>
              <c:f>Sheet1!$A$2</c:f>
              <c:numCache>
                <c:formatCode>[$-409]mmm\-yy;@</c:formatCode>
                <c:ptCount val="1"/>
                <c:pt idx="0">
                  <c:v>43941</c:v>
                </c:pt>
              </c:numCache>
            </c:numRef>
          </c:cat>
          <c:val>
            <c:numRef>
              <c:f>Sheet1!$H$2</c:f>
              <c:numCache>
                <c:formatCode>General</c:formatCode>
                <c:ptCount val="1"/>
                <c:pt idx="0">
                  <c:v>53</c:v>
                </c:pt>
              </c:numCache>
            </c:numRef>
          </c:val>
          <c:extLst>
            <c:ext xmlns:c16="http://schemas.microsoft.com/office/drawing/2014/chart" uri="{C3380CC4-5D6E-409C-BE32-E72D297353CC}">
              <c16:uniqueId val="{00000009-45BC-4B2E-BC61-3719A09599F1}"/>
            </c:ext>
          </c:extLst>
        </c:ser>
        <c:dLbls>
          <c:showLegendKey val="0"/>
          <c:showVal val="0"/>
          <c:showCatName val="0"/>
          <c:showSerName val="0"/>
          <c:showPercent val="0"/>
          <c:showBubbleSize val="0"/>
        </c:dLbls>
        <c:gapWidth val="150"/>
        <c:axId val="155088384"/>
        <c:axId val="155089920"/>
      </c:barChart>
      <c:dateAx>
        <c:axId val="155088384"/>
        <c:scaling>
          <c:orientation val="minMax"/>
        </c:scaling>
        <c:delete val="0"/>
        <c:axPos val="b"/>
        <c:minorGridlines>
          <c:spPr>
            <a:ln>
              <a:noFill/>
            </a:ln>
          </c:spPr>
        </c:minorGridlines>
        <c:numFmt formatCode="[$-409]mmm\-yy;@" sourceLinked="1"/>
        <c:majorTickMark val="out"/>
        <c:minorTickMark val="none"/>
        <c:tickLblPos val="nextTo"/>
        <c:txPr>
          <a:bodyPr rot="0"/>
          <a:lstStyle/>
          <a:p>
            <a:pPr>
              <a:defRPr/>
            </a:pPr>
            <a:endParaRPr lang="en-US"/>
          </a:p>
        </c:txPr>
        <c:crossAx val="155089920"/>
        <c:crosses val="autoZero"/>
        <c:auto val="1"/>
        <c:lblOffset val="100"/>
        <c:baseTimeUnit val="days"/>
      </c:dateAx>
      <c:valAx>
        <c:axId val="155089920"/>
        <c:scaling>
          <c:orientation val="minMax"/>
          <c:max val="300"/>
          <c:min val="0"/>
        </c:scaling>
        <c:delete val="0"/>
        <c:axPos val="l"/>
        <c:majorGridlines/>
        <c:numFmt formatCode="0" sourceLinked="0"/>
        <c:majorTickMark val="out"/>
        <c:minorTickMark val="none"/>
        <c:tickLblPos val="nextTo"/>
        <c:crossAx val="155088384"/>
        <c:crosses val="autoZero"/>
        <c:crossBetween val="between"/>
        <c:majorUnit val="50"/>
      </c:valAx>
    </c:plotArea>
    <c:legend>
      <c:legendPos val="t"/>
      <c:layout>
        <c:manualLayout>
          <c:xMode val="edge"/>
          <c:yMode val="edge"/>
          <c:x val="0"/>
          <c:y val="8.6805555555555559E-3"/>
          <c:w val="1"/>
          <c:h val="0.21435083114610673"/>
        </c:manualLayout>
      </c:layout>
      <c:overlay val="0"/>
    </c:legend>
    <c:plotVisOnly val="1"/>
    <c:dispBlanksAs val="gap"/>
    <c:showDLblsOverMax val="0"/>
  </c:chart>
  <c:spPr>
    <a:ln>
      <a:noFill/>
    </a:ln>
  </c:spPr>
  <c:txPr>
    <a:bodyPr/>
    <a:lstStyle/>
    <a:p>
      <a:pPr>
        <a:defRPr sz="900">
          <a:latin typeface="Arial" panose="020B0604020202020204" pitchFamily="34" charset="0"/>
          <a:cs typeface="Arial" panose="020B0604020202020204" pitchFamily="34" charset="0"/>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875092536509853E-2"/>
          <c:y val="0.25141163604549432"/>
          <c:w val="0.90450097583955869"/>
          <c:h val="0.64752362204724412"/>
        </c:manualLayout>
      </c:layout>
      <c:barChart>
        <c:barDir val="col"/>
        <c:grouping val="clustered"/>
        <c:varyColors val="0"/>
        <c:ser>
          <c:idx val="0"/>
          <c:order val="0"/>
          <c:tx>
            <c:strRef>
              <c:f>Sheet1!$B$1</c:f>
              <c:strCache>
                <c:ptCount val="1"/>
                <c:pt idx="0">
                  <c:v>Hispanic</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0FA0-4476-9B23-F41E7FEC11FA}"/>
              </c:ext>
            </c:extLst>
          </c:dPt>
          <c:dPt>
            <c:idx val="1"/>
            <c:invertIfNegative val="0"/>
            <c:bubble3D val="0"/>
            <c:extLst>
              <c:ext xmlns:c16="http://schemas.microsoft.com/office/drawing/2014/chart" uri="{C3380CC4-5D6E-409C-BE32-E72D297353CC}">
                <c16:uniqueId val="{00000001-0FA0-4476-9B23-F41E7FEC11FA}"/>
              </c:ext>
            </c:extLst>
          </c:dPt>
          <c:cat>
            <c:numRef>
              <c:f>Sheet1!$A$2</c:f>
              <c:numCache>
                <c:formatCode>[$-409]mmm\-yy;@</c:formatCode>
                <c:ptCount val="1"/>
                <c:pt idx="0">
                  <c:v>44228</c:v>
                </c:pt>
              </c:numCache>
            </c:numRef>
          </c:cat>
          <c:val>
            <c:numRef>
              <c:f>Sheet1!$B$2</c:f>
              <c:numCache>
                <c:formatCode>General</c:formatCode>
                <c:ptCount val="1"/>
                <c:pt idx="0">
                  <c:v>41</c:v>
                </c:pt>
              </c:numCache>
            </c:numRef>
          </c:val>
          <c:extLst>
            <c:ext xmlns:c16="http://schemas.microsoft.com/office/drawing/2014/chart" uri="{C3380CC4-5D6E-409C-BE32-E72D297353CC}">
              <c16:uniqueId val="{00000002-0FA0-4476-9B23-F41E7FEC11FA}"/>
            </c:ext>
          </c:extLst>
        </c:ser>
        <c:ser>
          <c:idx val="1"/>
          <c:order val="1"/>
          <c:tx>
            <c:strRef>
              <c:f>Sheet1!$C$1</c:f>
              <c:strCache>
                <c:ptCount val="1"/>
                <c:pt idx="0">
                  <c:v>NH-AI/AN</c:v>
                </c:pt>
              </c:strCache>
            </c:strRef>
          </c:tx>
          <c:spPr>
            <a:solidFill>
              <a:srgbClr val="FFC72C"/>
            </a:solidFill>
          </c:spPr>
          <c:invertIfNegative val="0"/>
          <c:cat>
            <c:numRef>
              <c:f>Sheet1!$A$2</c:f>
              <c:numCache>
                <c:formatCode>[$-409]mmm\-yy;@</c:formatCode>
                <c:ptCount val="1"/>
                <c:pt idx="0">
                  <c:v>44228</c:v>
                </c:pt>
              </c:numCache>
            </c:numRef>
          </c:cat>
          <c:val>
            <c:numRef>
              <c:f>Sheet1!$C$2</c:f>
              <c:numCache>
                <c:formatCode>General</c:formatCode>
                <c:ptCount val="1"/>
                <c:pt idx="0">
                  <c:v>103</c:v>
                </c:pt>
              </c:numCache>
            </c:numRef>
          </c:val>
          <c:extLst>
            <c:ext xmlns:c16="http://schemas.microsoft.com/office/drawing/2014/chart" uri="{C3380CC4-5D6E-409C-BE32-E72D297353CC}">
              <c16:uniqueId val="{00000003-0FA0-4476-9B23-F41E7FEC11FA}"/>
            </c:ext>
          </c:extLst>
        </c:ser>
        <c:ser>
          <c:idx val="2"/>
          <c:order val="2"/>
          <c:tx>
            <c:strRef>
              <c:f>Sheet1!$D$1</c:f>
              <c:strCache>
                <c:ptCount val="1"/>
                <c:pt idx="0">
                  <c:v>NH-Asian</c:v>
                </c:pt>
              </c:strCache>
            </c:strRef>
          </c:tx>
          <c:spPr>
            <a:solidFill>
              <a:srgbClr val="671E75"/>
            </a:solidFill>
            <a:ln>
              <a:solidFill>
                <a:sysClr val="windowText" lastClr="000000"/>
              </a:solidFill>
            </a:ln>
          </c:spPr>
          <c:invertIfNegative val="0"/>
          <c:cat>
            <c:numRef>
              <c:f>Sheet1!$A$2</c:f>
              <c:numCache>
                <c:formatCode>[$-409]mmm\-yy;@</c:formatCode>
                <c:ptCount val="1"/>
                <c:pt idx="0">
                  <c:v>44228</c:v>
                </c:pt>
              </c:numCache>
            </c:numRef>
          </c:cat>
          <c:val>
            <c:numRef>
              <c:f>Sheet1!$D$2</c:f>
              <c:numCache>
                <c:formatCode>General</c:formatCode>
                <c:ptCount val="1"/>
                <c:pt idx="0">
                  <c:v>44</c:v>
                </c:pt>
              </c:numCache>
            </c:numRef>
          </c:val>
          <c:extLst>
            <c:ext xmlns:c16="http://schemas.microsoft.com/office/drawing/2014/chart" uri="{C3380CC4-5D6E-409C-BE32-E72D297353CC}">
              <c16:uniqueId val="{00000004-0FA0-4476-9B23-F41E7FEC11FA}"/>
            </c:ext>
          </c:extLst>
        </c:ser>
        <c:ser>
          <c:idx val="3"/>
          <c:order val="3"/>
          <c:tx>
            <c:strRef>
              <c:f>Sheet1!$E$1</c:f>
              <c:strCache>
                <c:ptCount val="1"/>
                <c:pt idx="0">
                  <c:v>NH-Black</c:v>
                </c:pt>
              </c:strCache>
            </c:strRef>
          </c:tx>
          <c:spPr>
            <a:solidFill>
              <a:sysClr val="windowText" lastClr="000000"/>
            </a:solidFill>
          </c:spPr>
          <c:invertIfNegative val="0"/>
          <c:dPt>
            <c:idx val="0"/>
            <c:invertIfNegative val="0"/>
            <c:bubble3D val="0"/>
            <c:extLst>
              <c:ext xmlns:c16="http://schemas.microsoft.com/office/drawing/2014/chart" uri="{C3380CC4-5D6E-409C-BE32-E72D297353CC}">
                <c16:uniqueId val="{00000005-0FA0-4476-9B23-F41E7FEC11FA}"/>
              </c:ext>
            </c:extLst>
          </c:dPt>
          <c:cat>
            <c:numRef>
              <c:f>Sheet1!$A$2</c:f>
              <c:numCache>
                <c:formatCode>[$-409]mmm\-yy;@</c:formatCode>
                <c:ptCount val="1"/>
                <c:pt idx="0">
                  <c:v>44228</c:v>
                </c:pt>
              </c:numCache>
            </c:numRef>
          </c:cat>
          <c:val>
            <c:numRef>
              <c:f>Sheet1!$E$2</c:f>
              <c:numCache>
                <c:formatCode>General</c:formatCode>
                <c:ptCount val="1"/>
                <c:pt idx="0">
                  <c:v>38</c:v>
                </c:pt>
              </c:numCache>
            </c:numRef>
          </c:val>
          <c:extLst>
            <c:ext xmlns:c16="http://schemas.microsoft.com/office/drawing/2014/chart" uri="{C3380CC4-5D6E-409C-BE32-E72D297353CC}">
              <c16:uniqueId val="{00000006-0FA0-4476-9B23-F41E7FEC11FA}"/>
            </c:ext>
          </c:extLst>
        </c:ser>
        <c:ser>
          <c:idx val="4"/>
          <c:order val="4"/>
          <c:tx>
            <c:strRef>
              <c:f>Sheet1!$F$1</c:f>
              <c:strCache>
                <c:ptCount val="1"/>
                <c:pt idx="0">
                  <c:v>NH-NHPI</c:v>
                </c:pt>
              </c:strCache>
            </c:strRef>
          </c:tx>
          <c:spPr>
            <a:solidFill>
              <a:sysClr val="window" lastClr="FFFFFF"/>
            </a:solidFill>
            <a:ln>
              <a:solidFill>
                <a:sysClr val="windowText" lastClr="000000"/>
              </a:solidFill>
            </a:ln>
          </c:spPr>
          <c:invertIfNegative val="0"/>
          <c:cat>
            <c:numRef>
              <c:f>Sheet1!$A$2</c:f>
              <c:numCache>
                <c:formatCode>[$-409]mmm\-yy;@</c:formatCode>
                <c:ptCount val="1"/>
                <c:pt idx="0">
                  <c:v>44228</c:v>
                </c:pt>
              </c:numCache>
            </c:numRef>
          </c:cat>
          <c:val>
            <c:numRef>
              <c:f>Sheet1!$F$2</c:f>
              <c:numCache>
                <c:formatCode>General</c:formatCode>
                <c:ptCount val="1"/>
                <c:pt idx="0">
                  <c:v>181</c:v>
                </c:pt>
              </c:numCache>
            </c:numRef>
          </c:val>
          <c:extLst>
            <c:ext xmlns:c16="http://schemas.microsoft.com/office/drawing/2014/chart" uri="{C3380CC4-5D6E-409C-BE32-E72D297353CC}">
              <c16:uniqueId val="{00000007-0FA0-4476-9B23-F41E7FEC11FA}"/>
            </c:ext>
          </c:extLst>
        </c:ser>
        <c:ser>
          <c:idx val="5"/>
          <c:order val="5"/>
          <c:tx>
            <c:strRef>
              <c:f>Sheet1!$G$1</c:f>
              <c:strCache>
                <c:ptCount val="1"/>
                <c:pt idx="0">
                  <c:v>NH-White</c:v>
                </c:pt>
              </c:strCache>
            </c:strRef>
          </c:tx>
          <c:spPr>
            <a:pattFill prst="ltDnDiag">
              <a:fgClr>
                <a:srgbClr val="005EB8"/>
              </a:fgClr>
              <a:bgClr>
                <a:sysClr val="window" lastClr="FFFFFF"/>
              </a:bgClr>
            </a:pattFill>
          </c:spPr>
          <c:invertIfNegative val="0"/>
          <c:cat>
            <c:numRef>
              <c:f>Sheet1!$A$2</c:f>
              <c:numCache>
                <c:formatCode>[$-409]mmm\-yy;@</c:formatCode>
                <c:ptCount val="1"/>
                <c:pt idx="0">
                  <c:v>44228</c:v>
                </c:pt>
              </c:numCache>
            </c:numRef>
          </c:cat>
          <c:val>
            <c:numRef>
              <c:f>Sheet1!$G$2</c:f>
              <c:numCache>
                <c:formatCode>General</c:formatCode>
                <c:ptCount val="1"/>
                <c:pt idx="0">
                  <c:v>35</c:v>
                </c:pt>
              </c:numCache>
            </c:numRef>
          </c:val>
          <c:extLst>
            <c:ext xmlns:c16="http://schemas.microsoft.com/office/drawing/2014/chart" uri="{C3380CC4-5D6E-409C-BE32-E72D297353CC}">
              <c16:uniqueId val="{00000008-0FA0-4476-9B23-F41E7FEC11FA}"/>
            </c:ext>
          </c:extLst>
        </c:ser>
        <c:ser>
          <c:idx val="6"/>
          <c:order val="6"/>
          <c:tx>
            <c:strRef>
              <c:f>Sheet1!$H$1</c:f>
              <c:strCache>
                <c:ptCount val="1"/>
                <c:pt idx="0">
                  <c:v>NH-2+ Races</c:v>
                </c:pt>
              </c:strCache>
            </c:strRef>
          </c:tx>
          <c:spPr>
            <a:pattFill prst="dkUpDiag">
              <a:fgClr>
                <a:srgbClr val="671E75"/>
              </a:fgClr>
              <a:bgClr>
                <a:sysClr val="window" lastClr="FFFFFF"/>
              </a:bgClr>
            </a:pattFill>
          </c:spPr>
          <c:invertIfNegative val="0"/>
          <c:cat>
            <c:numRef>
              <c:f>Sheet1!$A$2</c:f>
              <c:numCache>
                <c:formatCode>[$-409]mmm\-yy;@</c:formatCode>
                <c:ptCount val="1"/>
                <c:pt idx="0">
                  <c:v>44228</c:v>
                </c:pt>
              </c:numCache>
            </c:numRef>
          </c:cat>
          <c:val>
            <c:numRef>
              <c:f>Sheet1!$H$2</c:f>
              <c:numCache>
                <c:formatCode>General</c:formatCode>
                <c:ptCount val="1"/>
                <c:pt idx="0">
                  <c:v>11</c:v>
                </c:pt>
              </c:numCache>
            </c:numRef>
          </c:val>
          <c:extLst>
            <c:ext xmlns:c16="http://schemas.microsoft.com/office/drawing/2014/chart" uri="{C3380CC4-5D6E-409C-BE32-E72D297353CC}">
              <c16:uniqueId val="{00000009-0FA0-4476-9B23-F41E7FEC11FA}"/>
            </c:ext>
          </c:extLst>
        </c:ser>
        <c:dLbls>
          <c:showLegendKey val="0"/>
          <c:showVal val="0"/>
          <c:showCatName val="0"/>
          <c:showSerName val="0"/>
          <c:showPercent val="0"/>
          <c:showBubbleSize val="0"/>
        </c:dLbls>
        <c:gapWidth val="150"/>
        <c:axId val="155088384"/>
        <c:axId val="155089920"/>
      </c:barChart>
      <c:dateAx>
        <c:axId val="155088384"/>
        <c:scaling>
          <c:orientation val="minMax"/>
        </c:scaling>
        <c:delete val="0"/>
        <c:axPos val="b"/>
        <c:minorGridlines>
          <c:spPr>
            <a:ln>
              <a:noFill/>
            </a:ln>
          </c:spPr>
        </c:minorGridlines>
        <c:numFmt formatCode="[$-409]mmm\-yy;@" sourceLinked="1"/>
        <c:majorTickMark val="out"/>
        <c:minorTickMark val="none"/>
        <c:tickLblPos val="nextTo"/>
        <c:txPr>
          <a:bodyPr rot="0"/>
          <a:lstStyle/>
          <a:p>
            <a:pPr>
              <a:defRPr/>
            </a:pPr>
            <a:endParaRPr lang="en-US"/>
          </a:p>
        </c:txPr>
        <c:crossAx val="155089920"/>
        <c:crosses val="autoZero"/>
        <c:auto val="1"/>
        <c:lblOffset val="100"/>
        <c:baseTimeUnit val="days"/>
      </c:dateAx>
      <c:valAx>
        <c:axId val="155089920"/>
        <c:scaling>
          <c:orientation val="minMax"/>
          <c:max val="200"/>
          <c:min val="0"/>
        </c:scaling>
        <c:delete val="0"/>
        <c:axPos val="l"/>
        <c:majorGridlines/>
        <c:numFmt formatCode="0" sourceLinked="0"/>
        <c:majorTickMark val="out"/>
        <c:minorTickMark val="none"/>
        <c:tickLblPos val="nextTo"/>
        <c:crossAx val="155088384"/>
        <c:crosses val="autoZero"/>
        <c:crossBetween val="between"/>
        <c:majorUnit val="50"/>
      </c:valAx>
    </c:plotArea>
    <c:legend>
      <c:legendPos val="t"/>
      <c:layout>
        <c:manualLayout>
          <c:xMode val="edge"/>
          <c:yMode val="edge"/>
          <c:x val="0"/>
          <c:y val="8.6805555555555559E-3"/>
          <c:w val="0.99551803620701262"/>
          <c:h val="0.21435083114610673"/>
        </c:manualLayout>
      </c:layout>
      <c:overlay val="0"/>
    </c:legend>
    <c:plotVisOnly val="1"/>
    <c:dispBlanksAs val="gap"/>
    <c:showDLblsOverMax val="0"/>
  </c:chart>
  <c:spPr>
    <a:ln>
      <a:noFill/>
    </a:ln>
  </c:spPr>
  <c:txPr>
    <a:bodyPr/>
    <a:lstStyle/>
    <a:p>
      <a:pPr>
        <a:defRPr sz="900">
          <a:latin typeface="Arial" panose="020B0604020202020204" pitchFamily="34" charset="0"/>
          <a:cs typeface="Arial" panose="020B0604020202020204" pitchFamily="34" charset="0"/>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875092536509853E-2"/>
          <c:y val="0.25141163604549432"/>
          <c:w val="0.90450097583955869"/>
          <c:h val="0.64752362204724412"/>
        </c:manualLayout>
      </c:layout>
      <c:barChart>
        <c:barDir val="col"/>
        <c:grouping val="clustered"/>
        <c:varyColors val="0"/>
        <c:ser>
          <c:idx val="0"/>
          <c:order val="0"/>
          <c:tx>
            <c:strRef>
              <c:f>Sheet1!$B$1</c:f>
              <c:strCache>
                <c:ptCount val="1"/>
                <c:pt idx="0">
                  <c:v>Hispanic</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971A-4B72-9CA4-6CB4D392143F}"/>
              </c:ext>
            </c:extLst>
          </c:dPt>
          <c:dPt>
            <c:idx val="1"/>
            <c:invertIfNegative val="0"/>
            <c:bubble3D val="0"/>
            <c:extLst>
              <c:ext xmlns:c16="http://schemas.microsoft.com/office/drawing/2014/chart" uri="{C3380CC4-5D6E-409C-BE32-E72D297353CC}">
                <c16:uniqueId val="{00000001-971A-4B72-9CA4-6CB4D392143F}"/>
              </c:ext>
            </c:extLst>
          </c:dPt>
          <c:cat>
            <c:numRef>
              <c:f>Sheet1!$A$2</c:f>
              <c:numCache>
                <c:formatCode>[$-409]mmm\-yy;@</c:formatCode>
                <c:ptCount val="1"/>
                <c:pt idx="0">
                  <c:v>44348</c:v>
                </c:pt>
              </c:numCache>
            </c:numRef>
          </c:cat>
          <c:val>
            <c:numRef>
              <c:f>Sheet1!$B$2</c:f>
              <c:numCache>
                <c:formatCode>General</c:formatCode>
                <c:ptCount val="1"/>
                <c:pt idx="0">
                  <c:v>24</c:v>
                </c:pt>
              </c:numCache>
            </c:numRef>
          </c:val>
          <c:extLst>
            <c:ext xmlns:c16="http://schemas.microsoft.com/office/drawing/2014/chart" uri="{C3380CC4-5D6E-409C-BE32-E72D297353CC}">
              <c16:uniqueId val="{00000002-971A-4B72-9CA4-6CB4D392143F}"/>
            </c:ext>
          </c:extLst>
        </c:ser>
        <c:ser>
          <c:idx val="1"/>
          <c:order val="1"/>
          <c:tx>
            <c:strRef>
              <c:f>Sheet1!$C$1</c:f>
              <c:strCache>
                <c:ptCount val="1"/>
                <c:pt idx="0">
                  <c:v>NH-AI/AN</c:v>
                </c:pt>
              </c:strCache>
            </c:strRef>
          </c:tx>
          <c:spPr>
            <a:solidFill>
              <a:srgbClr val="FFC72C"/>
            </a:solidFill>
          </c:spPr>
          <c:invertIfNegative val="0"/>
          <c:cat>
            <c:numRef>
              <c:f>Sheet1!$A$2</c:f>
              <c:numCache>
                <c:formatCode>[$-409]mmm\-yy;@</c:formatCode>
                <c:ptCount val="1"/>
                <c:pt idx="0">
                  <c:v>44348</c:v>
                </c:pt>
              </c:numCache>
            </c:numRef>
          </c:cat>
          <c:val>
            <c:numRef>
              <c:f>Sheet1!$C$2</c:f>
              <c:numCache>
                <c:formatCode>General</c:formatCode>
                <c:ptCount val="1"/>
                <c:pt idx="0">
                  <c:v>87</c:v>
                </c:pt>
              </c:numCache>
            </c:numRef>
          </c:val>
          <c:extLst>
            <c:ext xmlns:c16="http://schemas.microsoft.com/office/drawing/2014/chart" uri="{C3380CC4-5D6E-409C-BE32-E72D297353CC}">
              <c16:uniqueId val="{00000003-971A-4B72-9CA4-6CB4D392143F}"/>
            </c:ext>
          </c:extLst>
        </c:ser>
        <c:ser>
          <c:idx val="2"/>
          <c:order val="2"/>
          <c:tx>
            <c:strRef>
              <c:f>Sheet1!$D$1</c:f>
              <c:strCache>
                <c:ptCount val="1"/>
                <c:pt idx="0">
                  <c:v>NH-Asian</c:v>
                </c:pt>
              </c:strCache>
            </c:strRef>
          </c:tx>
          <c:spPr>
            <a:solidFill>
              <a:srgbClr val="671E75"/>
            </a:solidFill>
            <a:ln>
              <a:solidFill>
                <a:sysClr val="windowText" lastClr="000000"/>
              </a:solidFill>
            </a:ln>
          </c:spPr>
          <c:invertIfNegative val="0"/>
          <c:cat>
            <c:numRef>
              <c:f>Sheet1!$A$2</c:f>
              <c:numCache>
                <c:formatCode>[$-409]mmm\-yy;@</c:formatCode>
                <c:ptCount val="1"/>
                <c:pt idx="0">
                  <c:v>44348</c:v>
                </c:pt>
              </c:numCache>
            </c:numRef>
          </c:cat>
          <c:val>
            <c:numRef>
              <c:f>Sheet1!$D$2</c:f>
              <c:numCache>
                <c:formatCode>General</c:formatCode>
                <c:ptCount val="1"/>
                <c:pt idx="0">
                  <c:v>43</c:v>
                </c:pt>
              </c:numCache>
            </c:numRef>
          </c:val>
          <c:extLst>
            <c:ext xmlns:c16="http://schemas.microsoft.com/office/drawing/2014/chart" uri="{C3380CC4-5D6E-409C-BE32-E72D297353CC}">
              <c16:uniqueId val="{00000004-971A-4B72-9CA4-6CB4D392143F}"/>
            </c:ext>
          </c:extLst>
        </c:ser>
        <c:ser>
          <c:idx val="3"/>
          <c:order val="3"/>
          <c:tx>
            <c:strRef>
              <c:f>Sheet1!$E$1</c:f>
              <c:strCache>
                <c:ptCount val="1"/>
                <c:pt idx="0">
                  <c:v>NH-Black</c:v>
                </c:pt>
              </c:strCache>
            </c:strRef>
          </c:tx>
          <c:spPr>
            <a:solidFill>
              <a:sysClr val="windowText" lastClr="000000"/>
            </a:solidFill>
          </c:spPr>
          <c:invertIfNegative val="0"/>
          <c:dPt>
            <c:idx val="0"/>
            <c:invertIfNegative val="0"/>
            <c:bubble3D val="0"/>
            <c:extLst>
              <c:ext xmlns:c16="http://schemas.microsoft.com/office/drawing/2014/chart" uri="{C3380CC4-5D6E-409C-BE32-E72D297353CC}">
                <c16:uniqueId val="{00000005-971A-4B72-9CA4-6CB4D392143F}"/>
              </c:ext>
            </c:extLst>
          </c:dPt>
          <c:cat>
            <c:numRef>
              <c:f>Sheet1!$A$2</c:f>
              <c:numCache>
                <c:formatCode>[$-409]mmm\-yy;@</c:formatCode>
                <c:ptCount val="1"/>
                <c:pt idx="0">
                  <c:v>44348</c:v>
                </c:pt>
              </c:numCache>
            </c:numRef>
          </c:cat>
          <c:val>
            <c:numRef>
              <c:f>Sheet1!$E$2</c:f>
              <c:numCache>
                <c:formatCode>General</c:formatCode>
                <c:ptCount val="1"/>
                <c:pt idx="0">
                  <c:v>29</c:v>
                </c:pt>
              </c:numCache>
            </c:numRef>
          </c:val>
          <c:extLst>
            <c:ext xmlns:c16="http://schemas.microsoft.com/office/drawing/2014/chart" uri="{C3380CC4-5D6E-409C-BE32-E72D297353CC}">
              <c16:uniqueId val="{00000006-971A-4B72-9CA4-6CB4D392143F}"/>
            </c:ext>
          </c:extLst>
        </c:ser>
        <c:ser>
          <c:idx val="4"/>
          <c:order val="4"/>
          <c:tx>
            <c:strRef>
              <c:f>Sheet1!$F$1</c:f>
              <c:strCache>
                <c:ptCount val="1"/>
                <c:pt idx="0">
                  <c:v>NH-NHPI</c:v>
                </c:pt>
              </c:strCache>
            </c:strRef>
          </c:tx>
          <c:spPr>
            <a:solidFill>
              <a:sysClr val="window" lastClr="FFFFFF"/>
            </a:solidFill>
            <a:ln>
              <a:solidFill>
                <a:sysClr val="windowText" lastClr="000000"/>
              </a:solidFill>
            </a:ln>
          </c:spPr>
          <c:invertIfNegative val="0"/>
          <c:cat>
            <c:numRef>
              <c:f>Sheet1!$A$2</c:f>
              <c:numCache>
                <c:formatCode>[$-409]mmm\-yy;@</c:formatCode>
                <c:ptCount val="1"/>
                <c:pt idx="0">
                  <c:v>44348</c:v>
                </c:pt>
              </c:numCache>
            </c:numRef>
          </c:cat>
          <c:val>
            <c:numRef>
              <c:f>Sheet1!$F$2</c:f>
              <c:numCache>
                <c:formatCode>General</c:formatCode>
                <c:ptCount val="1"/>
                <c:pt idx="0">
                  <c:v>102</c:v>
                </c:pt>
              </c:numCache>
            </c:numRef>
          </c:val>
          <c:extLst>
            <c:ext xmlns:c16="http://schemas.microsoft.com/office/drawing/2014/chart" uri="{C3380CC4-5D6E-409C-BE32-E72D297353CC}">
              <c16:uniqueId val="{00000007-971A-4B72-9CA4-6CB4D392143F}"/>
            </c:ext>
          </c:extLst>
        </c:ser>
        <c:ser>
          <c:idx val="5"/>
          <c:order val="5"/>
          <c:tx>
            <c:strRef>
              <c:f>Sheet1!$G$1</c:f>
              <c:strCache>
                <c:ptCount val="1"/>
                <c:pt idx="0">
                  <c:v>NH-White</c:v>
                </c:pt>
              </c:strCache>
            </c:strRef>
          </c:tx>
          <c:spPr>
            <a:pattFill prst="ltDnDiag">
              <a:fgClr>
                <a:srgbClr val="005EB8"/>
              </a:fgClr>
              <a:bgClr>
                <a:sysClr val="window" lastClr="FFFFFF"/>
              </a:bgClr>
            </a:pattFill>
          </c:spPr>
          <c:invertIfNegative val="0"/>
          <c:cat>
            <c:numRef>
              <c:f>Sheet1!$A$2</c:f>
              <c:numCache>
                <c:formatCode>[$-409]mmm\-yy;@</c:formatCode>
                <c:ptCount val="1"/>
                <c:pt idx="0">
                  <c:v>44348</c:v>
                </c:pt>
              </c:numCache>
            </c:numRef>
          </c:cat>
          <c:val>
            <c:numRef>
              <c:f>Sheet1!$G$2</c:f>
              <c:numCache>
                <c:formatCode>General</c:formatCode>
                <c:ptCount val="1"/>
                <c:pt idx="0">
                  <c:v>28</c:v>
                </c:pt>
              </c:numCache>
            </c:numRef>
          </c:val>
          <c:extLst>
            <c:ext xmlns:c16="http://schemas.microsoft.com/office/drawing/2014/chart" uri="{C3380CC4-5D6E-409C-BE32-E72D297353CC}">
              <c16:uniqueId val="{00000008-971A-4B72-9CA4-6CB4D392143F}"/>
            </c:ext>
          </c:extLst>
        </c:ser>
        <c:ser>
          <c:idx val="6"/>
          <c:order val="6"/>
          <c:tx>
            <c:strRef>
              <c:f>Sheet1!$H$1</c:f>
              <c:strCache>
                <c:ptCount val="1"/>
                <c:pt idx="0">
                  <c:v>NH-2+ Races</c:v>
                </c:pt>
              </c:strCache>
            </c:strRef>
          </c:tx>
          <c:spPr>
            <a:pattFill prst="dkUpDiag">
              <a:fgClr>
                <a:srgbClr val="671E75"/>
              </a:fgClr>
              <a:bgClr>
                <a:sysClr val="window" lastClr="FFFFFF"/>
              </a:bgClr>
            </a:pattFill>
          </c:spPr>
          <c:invertIfNegative val="0"/>
          <c:cat>
            <c:numRef>
              <c:f>Sheet1!$A$2</c:f>
              <c:numCache>
                <c:formatCode>[$-409]mmm\-yy;@</c:formatCode>
                <c:ptCount val="1"/>
                <c:pt idx="0">
                  <c:v>44348</c:v>
                </c:pt>
              </c:numCache>
            </c:numRef>
          </c:cat>
          <c:val>
            <c:numRef>
              <c:f>Sheet1!$H$2</c:f>
              <c:numCache>
                <c:formatCode>General</c:formatCode>
                <c:ptCount val="1"/>
                <c:pt idx="0">
                  <c:v>15</c:v>
                </c:pt>
              </c:numCache>
            </c:numRef>
          </c:val>
          <c:extLst>
            <c:ext xmlns:c16="http://schemas.microsoft.com/office/drawing/2014/chart" uri="{C3380CC4-5D6E-409C-BE32-E72D297353CC}">
              <c16:uniqueId val="{00000009-971A-4B72-9CA4-6CB4D392143F}"/>
            </c:ext>
          </c:extLst>
        </c:ser>
        <c:dLbls>
          <c:showLegendKey val="0"/>
          <c:showVal val="0"/>
          <c:showCatName val="0"/>
          <c:showSerName val="0"/>
          <c:showPercent val="0"/>
          <c:showBubbleSize val="0"/>
        </c:dLbls>
        <c:gapWidth val="150"/>
        <c:axId val="155088384"/>
        <c:axId val="155089920"/>
      </c:barChart>
      <c:dateAx>
        <c:axId val="155088384"/>
        <c:scaling>
          <c:orientation val="minMax"/>
        </c:scaling>
        <c:delete val="0"/>
        <c:axPos val="b"/>
        <c:minorGridlines>
          <c:spPr>
            <a:ln>
              <a:noFill/>
            </a:ln>
          </c:spPr>
        </c:minorGridlines>
        <c:numFmt formatCode="[$-409]mmm\-yy;@" sourceLinked="1"/>
        <c:majorTickMark val="out"/>
        <c:minorTickMark val="none"/>
        <c:tickLblPos val="nextTo"/>
        <c:txPr>
          <a:bodyPr rot="0"/>
          <a:lstStyle/>
          <a:p>
            <a:pPr>
              <a:defRPr/>
            </a:pPr>
            <a:endParaRPr lang="en-US"/>
          </a:p>
        </c:txPr>
        <c:crossAx val="155089920"/>
        <c:crosses val="autoZero"/>
        <c:auto val="1"/>
        <c:lblOffset val="100"/>
        <c:baseTimeUnit val="days"/>
      </c:dateAx>
      <c:valAx>
        <c:axId val="155089920"/>
        <c:scaling>
          <c:orientation val="minMax"/>
          <c:max val="125"/>
          <c:min val="0"/>
        </c:scaling>
        <c:delete val="0"/>
        <c:axPos val="l"/>
        <c:majorGridlines/>
        <c:numFmt formatCode="0" sourceLinked="0"/>
        <c:majorTickMark val="out"/>
        <c:minorTickMark val="none"/>
        <c:tickLblPos val="nextTo"/>
        <c:crossAx val="155088384"/>
        <c:crosses val="autoZero"/>
        <c:crossBetween val="between"/>
        <c:majorUnit val="25"/>
      </c:valAx>
    </c:plotArea>
    <c:legend>
      <c:legendPos val="t"/>
      <c:layout>
        <c:manualLayout>
          <c:xMode val="edge"/>
          <c:yMode val="edge"/>
          <c:x val="0"/>
          <c:y val="8.6805555555555559E-3"/>
          <c:w val="0.99551803620701262"/>
          <c:h val="0.21435083114610673"/>
        </c:manualLayout>
      </c:layout>
      <c:overlay val="0"/>
    </c:legend>
    <c:plotVisOnly val="1"/>
    <c:dispBlanksAs val="gap"/>
    <c:showDLblsOverMax val="0"/>
  </c:chart>
  <c:spPr>
    <a:ln>
      <a:noFill/>
    </a:ln>
  </c:spPr>
  <c:txPr>
    <a:bodyPr/>
    <a:lstStyle/>
    <a:p>
      <a:pPr>
        <a:defRPr sz="900">
          <a:latin typeface="Arial" panose="020B0604020202020204" pitchFamily="34" charset="0"/>
          <a:cs typeface="Arial" panose="020B0604020202020204" pitchFamily="34" charset="0"/>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875092536509853E-2"/>
          <c:y val="0.25141163604549432"/>
          <c:w val="0.90450097583955869"/>
          <c:h val="0.64752362204724412"/>
        </c:manualLayout>
      </c:layout>
      <c:barChart>
        <c:barDir val="col"/>
        <c:grouping val="clustered"/>
        <c:varyColors val="0"/>
        <c:ser>
          <c:idx val="0"/>
          <c:order val="0"/>
          <c:tx>
            <c:strRef>
              <c:f>Sheet1!$B$1</c:f>
              <c:strCache>
                <c:ptCount val="1"/>
                <c:pt idx="0">
                  <c:v>Hispanic</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72A8-4B2F-B20A-84E4AB40263D}"/>
              </c:ext>
            </c:extLst>
          </c:dPt>
          <c:dPt>
            <c:idx val="1"/>
            <c:invertIfNegative val="0"/>
            <c:bubble3D val="0"/>
            <c:extLst>
              <c:ext xmlns:c16="http://schemas.microsoft.com/office/drawing/2014/chart" uri="{C3380CC4-5D6E-409C-BE32-E72D297353CC}">
                <c16:uniqueId val="{00000001-72A8-4B2F-B20A-84E4AB40263D}"/>
              </c:ext>
            </c:extLst>
          </c:dPt>
          <c:cat>
            <c:numRef>
              <c:f>Sheet1!$A$2</c:f>
              <c:numCache>
                <c:formatCode>[$-409]mmm\-yy;@</c:formatCode>
                <c:ptCount val="1"/>
                <c:pt idx="0">
                  <c:v>44593</c:v>
                </c:pt>
              </c:numCache>
            </c:numRef>
          </c:cat>
          <c:val>
            <c:numRef>
              <c:f>Sheet1!$B$2</c:f>
              <c:numCache>
                <c:formatCode>General</c:formatCode>
                <c:ptCount val="1"/>
                <c:pt idx="0">
                  <c:v>20</c:v>
                </c:pt>
              </c:numCache>
            </c:numRef>
          </c:val>
          <c:extLst>
            <c:ext xmlns:c16="http://schemas.microsoft.com/office/drawing/2014/chart" uri="{C3380CC4-5D6E-409C-BE32-E72D297353CC}">
              <c16:uniqueId val="{00000002-72A8-4B2F-B20A-84E4AB40263D}"/>
            </c:ext>
          </c:extLst>
        </c:ser>
        <c:ser>
          <c:idx val="1"/>
          <c:order val="1"/>
          <c:tx>
            <c:strRef>
              <c:f>Sheet1!$C$1</c:f>
              <c:strCache>
                <c:ptCount val="1"/>
                <c:pt idx="0">
                  <c:v>NH-AI/AN</c:v>
                </c:pt>
              </c:strCache>
            </c:strRef>
          </c:tx>
          <c:spPr>
            <a:solidFill>
              <a:srgbClr val="FFC72C"/>
            </a:solidFill>
          </c:spPr>
          <c:invertIfNegative val="0"/>
          <c:cat>
            <c:numRef>
              <c:f>Sheet1!$A$2</c:f>
              <c:numCache>
                <c:formatCode>[$-409]mmm\-yy;@</c:formatCode>
                <c:ptCount val="1"/>
                <c:pt idx="0">
                  <c:v>44593</c:v>
                </c:pt>
              </c:numCache>
            </c:numRef>
          </c:cat>
          <c:val>
            <c:numRef>
              <c:f>Sheet1!$C$2</c:f>
              <c:numCache>
                <c:formatCode>General</c:formatCode>
                <c:ptCount val="1"/>
                <c:pt idx="0">
                  <c:v>30</c:v>
                </c:pt>
              </c:numCache>
            </c:numRef>
          </c:val>
          <c:extLst>
            <c:ext xmlns:c16="http://schemas.microsoft.com/office/drawing/2014/chart" uri="{C3380CC4-5D6E-409C-BE32-E72D297353CC}">
              <c16:uniqueId val="{00000003-72A8-4B2F-B20A-84E4AB40263D}"/>
            </c:ext>
          </c:extLst>
        </c:ser>
        <c:ser>
          <c:idx val="2"/>
          <c:order val="2"/>
          <c:tx>
            <c:strRef>
              <c:f>Sheet1!$D$1</c:f>
              <c:strCache>
                <c:ptCount val="1"/>
                <c:pt idx="0">
                  <c:v>NH-Asian</c:v>
                </c:pt>
              </c:strCache>
            </c:strRef>
          </c:tx>
          <c:spPr>
            <a:solidFill>
              <a:srgbClr val="671E75"/>
            </a:solidFill>
            <a:ln>
              <a:solidFill>
                <a:sysClr val="windowText" lastClr="000000"/>
              </a:solidFill>
            </a:ln>
          </c:spPr>
          <c:invertIfNegative val="0"/>
          <c:cat>
            <c:numRef>
              <c:f>Sheet1!$A$2</c:f>
              <c:numCache>
                <c:formatCode>[$-409]mmm\-yy;@</c:formatCode>
                <c:ptCount val="1"/>
                <c:pt idx="0">
                  <c:v>44593</c:v>
                </c:pt>
              </c:numCache>
            </c:numRef>
          </c:cat>
          <c:val>
            <c:numRef>
              <c:f>Sheet1!$D$2</c:f>
              <c:numCache>
                <c:formatCode>General</c:formatCode>
                <c:ptCount val="1"/>
                <c:pt idx="0">
                  <c:v>15</c:v>
                </c:pt>
              </c:numCache>
            </c:numRef>
          </c:val>
          <c:extLst>
            <c:ext xmlns:c16="http://schemas.microsoft.com/office/drawing/2014/chart" uri="{C3380CC4-5D6E-409C-BE32-E72D297353CC}">
              <c16:uniqueId val="{00000004-72A8-4B2F-B20A-84E4AB40263D}"/>
            </c:ext>
          </c:extLst>
        </c:ser>
        <c:ser>
          <c:idx val="3"/>
          <c:order val="3"/>
          <c:tx>
            <c:strRef>
              <c:f>Sheet1!$E$1</c:f>
              <c:strCache>
                <c:ptCount val="1"/>
                <c:pt idx="0">
                  <c:v>NH-Black</c:v>
                </c:pt>
              </c:strCache>
            </c:strRef>
          </c:tx>
          <c:spPr>
            <a:solidFill>
              <a:sysClr val="windowText" lastClr="000000"/>
            </a:solidFill>
          </c:spPr>
          <c:invertIfNegative val="0"/>
          <c:dPt>
            <c:idx val="0"/>
            <c:invertIfNegative val="0"/>
            <c:bubble3D val="0"/>
            <c:extLst>
              <c:ext xmlns:c16="http://schemas.microsoft.com/office/drawing/2014/chart" uri="{C3380CC4-5D6E-409C-BE32-E72D297353CC}">
                <c16:uniqueId val="{00000005-72A8-4B2F-B20A-84E4AB40263D}"/>
              </c:ext>
            </c:extLst>
          </c:dPt>
          <c:cat>
            <c:numRef>
              <c:f>Sheet1!$A$2</c:f>
              <c:numCache>
                <c:formatCode>[$-409]mmm\-yy;@</c:formatCode>
                <c:ptCount val="1"/>
                <c:pt idx="0">
                  <c:v>44593</c:v>
                </c:pt>
              </c:numCache>
            </c:numRef>
          </c:cat>
          <c:val>
            <c:numRef>
              <c:f>Sheet1!$E$2</c:f>
              <c:numCache>
                <c:formatCode>General</c:formatCode>
                <c:ptCount val="1"/>
                <c:pt idx="0">
                  <c:v>29</c:v>
                </c:pt>
              </c:numCache>
            </c:numRef>
          </c:val>
          <c:extLst>
            <c:ext xmlns:c16="http://schemas.microsoft.com/office/drawing/2014/chart" uri="{C3380CC4-5D6E-409C-BE32-E72D297353CC}">
              <c16:uniqueId val="{00000006-72A8-4B2F-B20A-84E4AB40263D}"/>
            </c:ext>
          </c:extLst>
        </c:ser>
        <c:ser>
          <c:idx val="4"/>
          <c:order val="4"/>
          <c:tx>
            <c:strRef>
              <c:f>Sheet1!$F$1</c:f>
              <c:strCache>
                <c:ptCount val="1"/>
                <c:pt idx="0">
                  <c:v>NH-NHPI</c:v>
                </c:pt>
              </c:strCache>
            </c:strRef>
          </c:tx>
          <c:spPr>
            <a:solidFill>
              <a:sysClr val="window" lastClr="FFFFFF"/>
            </a:solidFill>
            <a:ln>
              <a:solidFill>
                <a:sysClr val="windowText" lastClr="000000"/>
              </a:solidFill>
            </a:ln>
          </c:spPr>
          <c:invertIfNegative val="0"/>
          <c:cat>
            <c:numRef>
              <c:f>Sheet1!$A$2</c:f>
              <c:numCache>
                <c:formatCode>[$-409]mmm\-yy;@</c:formatCode>
                <c:ptCount val="1"/>
                <c:pt idx="0">
                  <c:v>44593</c:v>
                </c:pt>
              </c:numCache>
            </c:numRef>
          </c:cat>
          <c:val>
            <c:numRef>
              <c:f>Sheet1!$F$2</c:f>
              <c:numCache>
                <c:formatCode>General</c:formatCode>
                <c:ptCount val="1"/>
                <c:pt idx="0">
                  <c:v>13</c:v>
                </c:pt>
              </c:numCache>
            </c:numRef>
          </c:val>
          <c:extLst>
            <c:ext xmlns:c16="http://schemas.microsoft.com/office/drawing/2014/chart" uri="{C3380CC4-5D6E-409C-BE32-E72D297353CC}">
              <c16:uniqueId val="{00000007-72A8-4B2F-B20A-84E4AB40263D}"/>
            </c:ext>
          </c:extLst>
        </c:ser>
        <c:ser>
          <c:idx val="5"/>
          <c:order val="5"/>
          <c:tx>
            <c:strRef>
              <c:f>Sheet1!$G$1</c:f>
              <c:strCache>
                <c:ptCount val="1"/>
                <c:pt idx="0">
                  <c:v>NH-White</c:v>
                </c:pt>
              </c:strCache>
            </c:strRef>
          </c:tx>
          <c:spPr>
            <a:pattFill prst="ltDnDiag">
              <a:fgClr>
                <a:srgbClr val="005EB8"/>
              </a:fgClr>
              <a:bgClr>
                <a:sysClr val="window" lastClr="FFFFFF"/>
              </a:bgClr>
            </a:pattFill>
          </c:spPr>
          <c:invertIfNegative val="0"/>
          <c:cat>
            <c:numRef>
              <c:f>Sheet1!$A$2</c:f>
              <c:numCache>
                <c:formatCode>[$-409]mmm\-yy;@</c:formatCode>
                <c:ptCount val="1"/>
                <c:pt idx="0">
                  <c:v>44593</c:v>
                </c:pt>
              </c:numCache>
            </c:numRef>
          </c:cat>
          <c:val>
            <c:numRef>
              <c:f>Sheet1!$G$2</c:f>
              <c:numCache>
                <c:formatCode>General</c:formatCode>
                <c:ptCount val="1"/>
                <c:pt idx="0">
                  <c:v>29</c:v>
                </c:pt>
              </c:numCache>
            </c:numRef>
          </c:val>
          <c:extLst>
            <c:ext xmlns:c16="http://schemas.microsoft.com/office/drawing/2014/chart" uri="{C3380CC4-5D6E-409C-BE32-E72D297353CC}">
              <c16:uniqueId val="{00000008-72A8-4B2F-B20A-84E4AB40263D}"/>
            </c:ext>
          </c:extLst>
        </c:ser>
        <c:ser>
          <c:idx val="6"/>
          <c:order val="6"/>
          <c:tx>
            <c:strRef>
              <c:f>Sheet1!$H$1</c:f>
              <c:strCache>
                <c:ptCount val="1"/>
                <c:pt idx="0">
                  <c:v>NH-2+ Races</c:v>
                </c:pt>
              </c:strCache>
            </c:strRef>
          </c:tx>
          <c:spPr>
            <a:pattFill prst="dkUpDiag">
              <a:fgClr>
                <a:srgbClr val="671E75"/>
              </a:fgClr>
              <a:bgClr>
                <a:sysClr val="window" lastClr="FFFFFF"/>
              </a:bgClr>
            </a:pattFill>
          </c:spPr>
          <c:invertIfNegative val="0"/>
          <c:cat>
            <c:numRef>
              <c:f>Sheet1!$A$2</c:f>
              <c:numCache>
                <c:formatCode>[$-409]mmm\-yy;@</c:formatCode>
                <c:ptCount val="1"/>
                <c:pt idx="0">
                  <c:v>44593</c:v>
                </c:pt>
              </c:numCache>
            </c:numRef>
          </c:cat>
          <c:val>
            <c:numRef>
              <c:f>Sheet1!$H$2</c:f>
              <c:numCache>
                <c:formatCode>General</c:formatCode>
                <c:ptCount val="1"/>
                <c:pt idx="0">
                  <c:v>6</c:v>
                </c:pt>
              </c:numCache>
            </c:numRef>
          </c:val>
          <c:extLst>
            <c:ext xmlns:c16="http://schemas.microsoft.com/office/drawing/2014/chart" uri="{C3380CC4-5D6E-409C-BE32-E72D297353CC}">
              <c16:uniqueId val="{00000009-72A8-4B2F-B20A-84E4AB40263D}"/>
            </c:ext>
          </c:extLst>
        </c:ser>
        <c:dLbls>
          <c:showLegendKey val="0"/>
          <c:showVal val="0"/>
          <c:showCatName val="0"/>
          <c:showSerName val="0"/>
          <c:showPercent val="0"/>
          <c:showBubbleSize val="0"/>
        </c:dLbls>
        <c:gapWidth val="150"/>
        <c:axId val="155088384"/>
        <c:axId val="155089920"/>
      </c:barChart>
      <c:dateAx>
        <c:axId val="155088384"/>
        <c:scaling>
          <c:orientation val="minMax"/>
        </c:scaling>
        <c:delete val="0"/>
        <c:axPos val="b"/>
        <c:minorGridlines>
          <c:spPr>
            <a:ln>
              <a:noFill/>
            </a:ln>
          </c:spPr>
        </c:minorGridlines>
        <c:numFmt formatCode="[$-409]mmm\-yy;@" sourceLinked="1"/>
        <c:majorTickMark val="out"/>
        <c:minorTickMark val="none"/>
        <c:tickLblPos val="nextTo"/>
        <c:txPr>
          <a:bodyPr rot="0"/>
          <a:lstStyle/>
          <a:p>
            <a:pPr>
              <a:defRPr/>
            </a:pPr>
            <a:endParaRPr lang="en-US"/>
          </a:p>
        </c:txPr>
        <c:crossAx val="155089920"/>
        <c:crosses val="autoZero"/>
        <c:auto val="1"/>
        <c:lblOffset val="100"/>
        <c:baseTimeUnit val="days"/>
      </c:dateAx>
      <c:valAx>
        <c:axId val="155089920"/>
        <c:scaling>
          <c:orientation val="minMax"/>
          <c:max val="50"/>
          <c:min val="0"/>
        </c:scaling>
        <c:delete val="0"/>
        <c:axPos val="l"/>
        <c:majorGridlines/>
        <c:numFmt formatCode="0" sourceLinked="0"/>
        <c:majorTickMark val="out"/>
        <c:minorTickMark val="none"/>
        <c:tickLblPos val="nextTo"/>
        <c:crossAx val="155088384"/>
        <c:crosses val="autoZero"/>
        <c:crossBetween val="between"/>
        <c:majorUnit val="10"/>
      </c:valAx>
    </c:plotArea>
    <c:legend>
      <c:legendPos val="t"/>
      <c:layout>
        <c:manualLayout>
          <c:xMode val="edge"/>
          <c:yMode val="edge"/>
          <c:x val="0"/>
          <c:y val="8.6805555555555559E-3"/>
          <c:w val="0.99551803620701262"/>
          <c:h val="0.21435083114610673"/>
        </c:manualLayout>
      </c:layout>
      <c:overlay val="0"/>
    </c:legend>
    <c:plotVisOnly val="1"/>
    <c:dispBlanksAs val="gap"/>
    <c:showDLblsOverMax val="0"/>
  </c:chart>
  <c:spPr>
    <a:ln>
      <a:noFill/>
    </a:ln>
  </c:spPr>
  <c:txPr>
    <a:bodyPr/>
    <a:lstStyle/>
    <a:p>
      <a:pPr>
        <a:defRPr sz="900">
          <a:latin typeface="Arial" panose="020B0604020202020204" pitchFamily="34" charset="0"/>
          <a:cs typeface="Arial" panose="020B0604020202020204" pitchFamily="34" charset="0"/>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a:pPr>
            <a:r>
              <a:rPr lang="en-US" sz="1600"/>
              <a:t>2020</a:t>
            </a:r>
          </a:p>
        </c:rich>
      </c:tx>
      <c:layout>
        <c:manualLayout>
          <c:xMode val="edge"/>
          <c:yMode val="edge"/>
          <c:x val="0.55913629892316385"/>
          <c:y val="0"/>
        </c:manualLayout>
      </c:layout>
      <c:overlay val="0"/>
    </c:title>
    <c:autoTitleDeleted val="0"/>
    <c:plotArea>
      <c:layout>
        <c:manualLayout>
          <c:layoutTarget val="inner"/>
          <c:xMode val="edge"/>
          <c:yMode val="edge"/>
          <c:x val="0.2612404027767557"/>
          <c:y val="8.2739412105208909E-2"/>
          <c:w val="0.70937676306816788"/>
          <c:h val="0.91726058789479115"/>
        </c:manualLayout>
      </c:layout>
      <c:pieChart>
        <c:varyColors val="1"/>
        <c:ser>
          <c:idx val="0"/>
          <c:order val="0"/>
          <c:tx>
            <c:strRef>
              <c:f>Sheet1!$B$1</c:f>
              <c:strCache>
                <c:ptCount val="1"/>
                <c:pt idx="0">
                  <c:v>2020</c:v>
                </c:pt>
              </c:strCache>
            </c:strRef>
          </c:tx>
          <c:spPr>
            <a:ln>
              <a:solidFill>
                <a:sysClr val="windowText" lastClr="000000"/>
              </a:solidFill>
            </a:ln>
          </c:spPr>
          <c:explosion val="1"/>
          <c:dPt>
            <c:idx val="0"/>
            <c:bubble3D val="0"/>
            <c:spPr>
              <a:solidFill>
                <a:srgbClr val="005EB8"/>
              </a:solidFill>
              <a:ln>
                <a:solidFill>
                  <a:sysClr val="windowText" lastClr="000000"/>
                </a:solidFill>
              </a:ln>
            </c:spPr>
            <c:extLst>
              <c:ext xmlns:c16="http://schemas.microsoft.com/office/drawing/2014/chart" uri="{C3380CC4-5D6E-409C-BE32-E72D297353CC}">
                <c16:uniqueId val="{00000001-5CDB-4360-8C79-E11800397C8F}"/>
              </c:ext>
            </c:extLst>
          </c:dPt>
          <c:dPt>
            <c:idx val="1"/>
            <c:bubble3D val="0"/>
            <c:spPr>
              <a:solidFill>
                <a:srgbClr val="FFC72C"/>
              </a:solidFill>
              <a:ln>
                <a:solidFill>
                  <a:sysClr val="windowText" lastClr="000000"/>
                </a:solidFill>
              </a:ln>
            </c:spPr>
            <c:extLst>
              <c:ext xmlns:c16="http://schemas.microsoft.com/office/drawing/2014/chart" uri="{C3380CC4-5D6E-409C-BE32-E72D297353CC}">
                <c16:uniqueId val="{00000003-5CDB-4360-8C79-E11800397C8F}"/>
              </c:ext>
            </c:extLst>
          </c:dPt>
          <c:dPt>
            <c:idx val="2"/>
            <c:bubble3D val="0"/>
            <c:spPr>
              <a:solidFill>
                <a:srgbClr val="671E75"/>
              </a:solidFill>
              <a:ln>
                <a:solidFill>
                  <a:srgbClr val="671E75"/>
                </a:solidFill>
              </a:ln>
            </c:spPr>
            <c:extLst>
              <c:ext xmlns:c16="http://schemas.microsoft.com/office/drawing/2014/chart" uri="{C3380CC4-5D6E-409C-BE32-E72D297353CC}">
                <c16:uniqueId val="{00000005-5CDB-4360-8C79-E11800397C8F}"/>
              </c:ext>
            </c:extLst>
          </c:dPt>
          <c:dPt>
            <c:idx val="3"/>
            <c:bubble3D val="0"/>
            <c:spPr>
              <a:solidFill>
                <a:schemeClr val="tx1"/>
              </a:solidFill>
              <a:ln>
                <a:solidFill>
                  <a:sysClr val="windowText" lastClr="000000"/>
                </a:solidFill>
              </a:ln>
            </c:spPr>
            <c:extLst>
              <c:ext xmlns:c16="http://schemas.microsoft.com/office/drawing/2014/chart" uri="{C3380CC4-5D6E-409C-BE32-E72D297353CC}">
                <c16:uniqueId val="{00000007-5CDB-4360-8C79-E11800397C8F}"/>
              </c:ext>
            </c:extLst>
          </c:dPt>
          <c:dPt>
            <c:idx val="4"/>
            <c:bubble3D val="0"/>
            <c:spPr>
              <a:pattFill prst="ltUpDiag">
                <a:fgClr>
                  <a:sysClr val="windowText" lastClr="000000"/>
                </a:fgClr>
                <a:bgClr>
                  <a:sysClr val="window" lastClr="FFFFFF"/>
                </a:bgClr>
              </a:pattFill>
              <a:ln>
                <a:solidFill>
                  <a:sysClr val="windowText" lastClr="000000"/>
                </a:solidFill>
              </a:ln>
            </c:spPr>
            <c:extLst>
              <c:ext xmlns:c16="http://schemas.microsoft.com/office/drawing/2014/chart" uri="{C3380CC4-5D6E-409C-BE32-E72D297353CC}">
                <c16:uniqueId val="{00000009-5CDB-4360-8C79-E11800397C8F}"/>
              </c:ext>
            </c:extLst>
          </c:dPt>
          <c:dPt>
            <c:idx val="5"/>
            <c:bubble3D val="0"/>
            <c:spPr>
              <a:solidFill>
                <a:srgbClr val="FFFFCC"/>
              </a:solidFill>
              <a:ln>
                <a:solidFill>
                  <a:srgbClr val="FFC000"/>
                </a:solidFill>
              </a:ln>
            </c:spPr>
            <c:extLst>
              <c:ext xmlns:c16="http://schemas.microsoft.com/office/drawing/2014/chart" uri="{C3380CC4-5D6E-409C-BE32-E72D297353CC}">
                <c16:uniqueId val="{0000000B-5CDB-4360-8C79-E11800397C8F}"/>
              </c:ext>
            </c:extLst>
          </c:dPt>
          <c:cat>
            <c:strRef>
              <c:f>Sheet1!$A$2:$A$7</c:f>
              <c:strCache>
                <c:ptCount val="6"/>
                <c:pt idx="0">
                  <c:v>Hispanic</c:v>
                </c:pt>
                <c:pt idx="1">
                  <c:v>NH-AI/AN, NH-NHPI, and NH-Other</c:v>
                </c:pt>
                <c:pt idx="2">
                  <c:v>NH-Asian</c:v>
                </c:pt>
                <c:pt idx="3">
                  <c:v>NH-Black</c:v>
                </c:pt>
                <c:pt idx="4">
                  <c:v>NH-White</c:v>
                </c:pt>
                <c:pt idx="5">
                  <c:v>NH-Multiracial</c:v>
                </c:pt>
              </c:strCache>
            </c:strRef>
          </c:cat>
          <c:val>
            <c:numRef>
              <c:f>Sheet1!$B$2:$B$7</c:f>
              <c:numCache>
                <c:formatCode>General</c:formatCode>
                <c:ptCount val="6"/>
                <c:pt idx="0">
                  <c:v>18.7</c:v>
                </c:pt>
                <c:pt idx="1">
                  <c:v>1.4</c:v>
                </c:pt>
                <c:pt idx="2">
                  <c:v>5.9</c:v>
                </c:pt>
                <c:pt idx="3">
                  <c:v>12.1</c:v>
                </c:pt>
                <c:pt idx="4">
                  <c:v>57.8</c:v>
                </c:pt>
                <c:pt idx="5">
                  <c:v>4.0999999999999996</c:v>
                </c:pt>
              </c:numCache>
            </c:numRef>
          </c:val>
          <c:extLst>
            <c:ext xmlns:c16="http://schemas.microsoft.com/office/drawing/2014/chart" uri="{C3380CC4-5D6E-409C-BE32-E72D297353CC}">
              <c16:uniqueId val="{0000000C-5CDB-4360-8C79-E11800397C8F}"/>
            </c:ext>
          </c:extLst>
        </c:ser>
        <c:dLbls>
          <c:showLegendKey val="0"/>
          <c:showVal val="0"/>
          <c:showCatName val="0"/>
          <c:showSerName val="0"/>
          <c:showPercent val="0"/>
          <c:showBubbleSize val="0"/>
          <c:showLeaderLines val="1"/>
        </c:dLbls>
        <c:firstSliceAng val="0"/>
      </c:pieChart>
    </c:plotArea>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947336444055604"/>
          <c:y val="0.11668956419510061"/>
          <c:w val="0.86390274132400102"/>
          <c:h val="0.78224587160979875"/>
        </c:manualLayout>
      </c:layout>
      <c:barChart>
        <c:barDir val="col"/>
        <c:grouping val="clustered"/>
        <c:varyColors val="0"/>
        <c:ser>
          <c:idx val="0"/>
          <c:order val="0"/>
          <c:tx>
            <c:strRef>
              <c:f>Sheet1!$A$2</c:f>
              <c:strCache>
                <c:ptCount val="1"/>
                <c:pt idx="0">
                  <c:v>Hispanic</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7460-4FAD-AE07-9EA2F4D7C25C}"/>
              </c:ext>
            </c:extLst>
          </c:dPt>
          <c:dPt>
            <c:idx val="1"/>
            <c:invertIfNegative val="0"/>
            <c:bubble3D val="0"/>
            <c:extLst>
              <c:ext xmlns:c16="http://schemas.microsoft.com/office/drawing/2014/chart" uri="{C3380CC4-5D6E-409C-BE32-E72D297353CC}">
                <c16:uniqueId val="{00000001-7460-4FAD-AE07-9EA2F4D7C25C}"/>
              </c:ext>
            </c:extLst>
          </c:dPt>
          <c:cat>
            <c:strRef>
              <c:f>Sheet1!$B$1:$D$1</c:f>
              <c:strCache>
                <c:ptCount val="3"/>
                <c:pt idx="0">
                  <c:v>2020</c:v>
                </c:pt>
                <c:pt idx="1">
                  <c:v>2021</c:v>
                </c:pt>
                <c:pt idx="2">
                  <c:v>2022</c:v>
                </c:pt>
              </c:strCache>
            </c:strRef>
          </c:cat>
          <c:val>
            <c:numRef>
              <c:f>Sheet1!$B$2:$D$2</c:f>
              <c:numCache>
                <c:formatCode>General</c:formatCode>
                <c:ptCount val="3"/>
                <c:pt idx="0">
                  <c:v>155.5</c:v>
                </c:pt>
                <c:pt idx="1">
                  <c:v>151.80000000000001</c:v>
                </c:pt>
                <c:pt idx="2">
                  <c:v>49.5</c:v>
                </c:pt>
              </c:numCache>
            </c:numRef>
          </c:val>
          <c:extLst>
            <c:ext xmlns:c16="http://schemas.microsoft.com/office/drawing/2014/chart" uri="{C3380CC4-5D6E-409C-BE32-E72D297353CC}">
              <c16:uniqueId val="{00000002-7460-4FAD-AE07-9EA2F4D7C25C}"/>
            </c:ext>
          </c:extLst>
        </c:ser>
        <c:ser>
          <c:idx val="1"/>
          <c:order val="1"/>
          <c:tx>
            <c:strRef>
              <c:f>Sheet1!$A$3</c:f>
              <c:strCache>
                <c:ptCount val="1"/>
                <c:pt idx="0">
                  <c:v>NH-AI/AN</c:v>
                </c:pt>
              </c:strCache>
            </c:strRef>
          </c:tx>
          <c:spPr>
            <a:solidFill>
              <a:srgbClr val="FFC72C"/>
            </a:solidFill>
          </c:spPr>
          <c:invertIfNegative val="0"/>
          <c:cat>
            <c:strRef>
              <c:f>Sheet1!$B$1:$D$1</c:f>
              <c:strCache>
                <c:ptCount val="3"/>
                <c:pt idx="0">
                  <c:v>2020</c:v>
                </c:pt>
                <c:pt idx="1">
                  <c:v>2021</c:v>
                </c:pt>
                <c:pt idx="2">
                  <c:v>2022</c:v>
                </c:pt>
              </c:strCache>
            </c:strRef>
          </c:cat>
          <c:val>
            <c:numRef>
              <c:f>Sheet1!$B$3:$D$3</c:f>
              <c:numCache>
                <c:formatCode>General</c:formatCode>
                <c:ptCount val="3"/>
                <c:pt idx="0">
                  <c:v>175.9</c:v>
                </c:pt>
                <c:pt idx="1">
                  <c:v>184</c:v>
                </c:pt>
                <c:pt idx="2">
                  <c:v>68.8</c:v>
                </c:pt>
              </c:numCache>
            </c:numRef>
          </c:val>
          <c:extLst>
            <c:ext xmlns:c16="http://schemas.microsoft.com/office/drawing/2014/chart" uri="{C3380CC4-5D6E-409C-BE32-E72D297353CC}">
              <c16:uniqueId val="{00000003-7460-4FAD-AE07-9EA2F4D7C25C}"/>
            </c:ext>
          </c:extLst>
        </c:ser>
        <c:ser>
          <c:idx val="2"/>
          <c:order val="2"/>
          <c:tx>
            <c:strRef>
              <c:f>Sheet1!$A$4</c:f>
              <c:strCache>
                <c:ptCount val="1"/>
                <c:pt idx="0">
                  <c:v>NH-Asian</c:v>
                </c:pt>
              </c:strCache>
            </c:strRef>
          </c:tx>
          <c:spPr>
            <a:solidFill>
              <a:srgbClr val="671E75"/>
            </a:solidFill>
            <a:ln>
              <a:solidFill>
                <a:sysClr val="windowText" lastClr="000000"/>
              </a:solidFill>
            </a:ln>
          </c:spPr>
          <c:invertIfNegative val="0"/>
          <c:cat>
            <c:strRef>
              <c:f>Sheet1!$B$1:$D$1</c:f>
              <c:strCache>
                <c:ptCount val="3"/>
                <c:pt idx="0">
                  <c:v>2020</c:v>
                </c:pt>
                <c:pt idx="1">
                  <c:v>2021</c:v>
                </c:pt>
                <c:pt idx="2">
                  <c:v>2022</c:v>
                </c:pt>
              </c:strCache>
            </c:strRef>
          </c:cat>
          <c:val>
            <c:numRef>
              <c:f>Sheet1!$B$4:$D$4</c:f>
              <c:numCache>
                <c:formatCode>General</c:formatCode>
                <c:ptCount val="3"/>
                <c:pt idx="0">
                  <c:v>63.1</c:v>
                </c:pt>
                <c:pt idx="1">
                  <c:v>61.9</c:v>
                </c:pt>
                <c:pt idx="2">
                  <c:v>27.2</c:v>
                </c:pt>
              </c:numCache>
            </c:numRef>
          </c:val>
          <c:extLst>
            <c:ext xmlns:c16="http://schemas.microsoft.com/office/drawing/2014/chart" uri="{C3380CC4-5D6E-409C-BE32-E72D297353CC}">
              <c16:uniqueId val="{00000004-7460-4FAD-AE07-9EA2F4D7C25C}"/>
            </c:ext>
          </c:extLst>
        </c:ser>
        <c:ser>
          <c:idx val="3"/>
          <c:order val="3"/>
          <c:tx>
            <c:strRef>
              <c:f>Sheet1!$A$5</c:f>
              <c:strCache>
                <c:ptCount val="1"/>
                <c:pt idx="0">
                  <c:v>NH-Black</c:v>
                </c:pt>
              </c:strCache>
            </c:strRef>
          </c:tx>
          <c:spPr>
            <a:solidFill>
              <a:sysClr val="windowText" lastClr="000000"/>
            </a:solidFill>
          </c:spPr>
          <c:invertIfNegative val="0"/>
          <c:dPt>
            <c:idx val="0"/>
            <c:invertIfNegative val="0"/>
            <c:bubble3D val="0"/>
            <c:extLst>
              <c:ext xmlns:c16="http://schemas.microsoft.com/office/drawing/2014/chart" uri="{C3380CC4-5D6E-409C-BE32-E72D297353CC}">
                <c16:uniqueId val="{00000005-7460-4FAD-AE07-9EA2F4D7C25C}"/>
              </c:ext>
            </c:extLst>
          </c:dPt>
          <c:cat>
            <c:strRef>
              <c:f>Sheet1!$B$1:$D$1</c:f>
              <c:strCache>
                <c:ptCount val="3"/>
                <c:pt idx="0">
                  <c:v>2020</c:v>
                </c:pt>
                <c:pt idx="1">
                  <c:v>2021</c:v>
                </c:pt>
                <c:pt idx="2">
                  <c:v>2022</c:v>
                </c:pt>
              </c:strCache>
            </c:strRef>
          </c:cat>
          <c:val>
            <c:numRef>
              <c:f>Sheet1!$B$5:$D$5</c:f>
              <c:numCache>
                <c:formatCode>General</c:formatCode>
                <c:ptCount val="3"/>
                <c:pt idx="0">
                  <c:v>142</c:v>
                </c:pt>
                <c:pt idx="1">
                  <c:v>136.4</c:v>
                </c:pt>
                <c:pt idx="2">
                  <c:v>55.5</c:v>
                </c:pt>
              </c:numCache>
            </c:numRef>
          </c:val>
          <c:extLst>
            <c:ext xmlns:c16="http://schemas.microsoft.com/office/drawing/2014/chart" uri="{C3380CC4-5D6E-409C-BE32-E72D297353CC}">
              <c16:uniqueId val="{00000006-7460-4FAD-AE07-9EA2F4D7C25C}"/>
            </c:ext>
          </c:extLst>
        </c:ser>
        <c:ser>
          <c:idx val="4"/>
          <c:order val="4"/>
          <c:tx>
            <c:strRef>
              <c:f>Sheet1!$A$6</c:f>
              <c:strCache>
                <c:ptCount val="1"/>
                <c:pt idx="0">
                  <c:v>NH-NHPI</c:v>
                </c:pt>
              </c:strCache>
            </c:strRef>
          </c:tx>
          <c:spPr>
            <a:solidFill>
              <a:sysClr val="window" lastClr="FFFFFF"/>
            </a:solidFill>
            <a:ln>
              <a:solidFill>
                <a:sysClr val="windowText" lastClr="000000"/>
              </a:solidFill>
            </a:ln>
          </c:spPr>
          <c:invertIfNegative val="0"/>
          <c:cat>
            <c:strRef>
              <c:f>Sheet1!$B$1:$D$1</c:f>
              <c:strCache>
                <c:ptCount val="3"/>
                <c:pt idx="0">
                  <c:v>2020</c:v>
                </c:pt>
                <c:pt idx="1">
                  <c:v>2021</c:v>
                </c:pt>
                <c:pt idx="2">
                  <c:v>2022</c:v>
                </c:pt>
              </c:strCache>
            </c:strRef>
          </c:cat>
          <c:val>
            <c:numRef>
              <c:f>Sheet1!$B$6:$D$6</c:f>
              <c:numCache>
                <c:formatCode>General</c:formatCode>
                <c:ptCount val="3"/>
                <c:pt idx="0">
                  <c:v>112.4</c:v>
                </c:pt>
                <c:pt idx="1">
                  <c:v>185.4</c:v>
                </c:pt>
                <c:pt idx="2">
                  <c:v>51.9</c:v>
                </c:pt>
              </c:numCache>
            </c:numRef>
          </c:val>
          <c:extLst>
            <c:ext xmlns:c16="http://schemas.microsoft.com/office/drawing/2014/chart" uri="{C3380CC4-5D6E-409C-BE32-E72D297353CC}">
              <c16:uniqueId val="{00000007-7460-4FAD-AE07-9EA2F4D7C25C}"/>
            </c:ext>
          </c:extLst>
        </c:ser>
        <c:ser>
          <c:idx val="5"/>
          <c:order val="5"/>
          <c:tx>
            <c:strRef>
              <c:f>Sheet1!$A$7</c:f>
              <c:strCache>
                <c:ptCount val="1"/>
                <c:pt idx="0">
                  <c:v>NH-White</c:v>
                </c:pt>
              </c:strCache>
            </c:strRef>
          </c:tx>
          <c:spPr>
            <a:pattFill prst="ltDnDiag">
              <a:fgClr>
                <a:srgbClr val="005EB8"/>
              </a:fgClr>
              <a:bgClr>
                <a:sysClr val="window" lastClr="FFFFFF"/>
              </a:bgClr>
            </a:pattFill>
          </c:spPr>
          <c:invertIfNegative val="0"/>
          <c:cat>
            <c:strRef>
              <c:f>Sheet1!$B$1:$D$1</c:f>
              <c:strCache>
                <c:ptCount val="3"/>
                <c:pt idx="0">
                  <c:v>2020</c:v>
                </c:pt>
                <c:pt idx="1">
                  <c:v>2021</c:v>
                </c:pt>
                <c:pt idx="2">
                  <c:v>2022</c:v>
                </c:pt>
              </c:strCache>
            </c:strRef>
          </c:cat>
          <c:val>
            <c:numRef>
              <c:f>Sheet1!$B$7:$D$7</c:f>
              <c:numCache>
                <c:formatCode>General</c:formatCode>
                <c:ptCount val="3"/>
                <c:pt idx="0">
                  <c:v>66.599999999999994</c:v>
                </c:pt>
                <c:pt idx="1">
                  <c:v>93.5</c:v>
                </c:pt>
                <c:pt idx="2">
                  <c:v>45.9</c:v>
                </c:pt>
              </c:numCache>
            </c:numRef>
          </c:val>
          <c:extLst>
            <c:ext xmlns:c16="http://schemas.microsoft.com/office/drawing/2014/chart" uri="{C3380CC4-5D6E-409C-BE32-E72D297353CC}">
              <c16:uniqueId val="{00000008-7460-4FAD-AE07-9EA2F4D7C25C}"/>
            </c:ext>
          </c:extLst>
        </c:ser>
        <c:ser>
          <c:idx val="6"/>
          <c:order val="6"/>
          <c:tx>
            <c:strRef>
              <c:f>Sheet1!$A$8</c:f>
              <c:strCache>
                <c:ptCount val="1"/>
                <c:pt idx="0">
                  <c:v>NH-Multiracial</c:v>
                </c:pt>
              </c:strCache>
            </c:strRef>
          </c:tx>
          <c:spPr>
            <a:pattFill prst="dkUpDiag">
              <a:fgClr>
                <a:srgbClr val="671E75"/>
              </a:fgClr>
              <a:bgClr>
                <a:sysClr val="window" lastClr="FFFFFF"/>
              </a:bgClr>
            </a:pattFill>
          </c:spPr>
          <c:invertIfNegative val="0"/>
          <c:cat>
            <c:strRef>
              <c:f>Sheet1!$B$1:$D$1</c:f>
              <c:strCache>
                <c:ptCount val="3"/>
                <c:pt idx="0">
                  <c:v>2020</c:v>
                </c:pt>
                <c:pt idx="1">
                  <c:v>2021</c:v>
                </c:pt>
                <c:pt idx="2">
                  <c:v>2022</c:v>
                </c:pt>
              </c:strCache>
            </c:strRef>
          </c:cat>
          <c:val>
            <c:numRef>
              <c:f>Sheet1!$B$8:$D$8</c:f>
              <c:numCache>
                <c:formatCode>General</c:formatCode>
                <c:ptCount val="3"/>
                <c:pt idx="0">
                  <c:v>29.6</c:v>
                </c:pt>
                <c:pt idx="1">
                  <c:v>45.7</c:v>
                </c:pt>
                <c:pt idx="2">
                  <c:v>19.899999999999999</c:v>
                </c:pt>
              </c:numCache>
            </c:numRef>
          </c:val>
          <c:extLst>
            <c:ext xmlns:c16="http://schemas.microsoft.com/office/drawing/2014/chart" uri="{C3380CC4-5D6E-409C-BE32-E72D297353CC}">
              <c16:uniqueId val="{00000009-7460-4FAD-AE07-9EA2F4D7C25C}"/>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0"/>
          <a:lstStyle/>
          <a:p>
            <a:pPr>
              <a:defRPr/>
            </a:pPr>
            <a:endParaRPr lang="en-US"/>
          </a:p>
        </c:txPr>
        <c:crossAx val="155089920"/>
        <c:crosses val="autoZero"/>
        <c:auto val="1"/>
        <c:lblAlgn val="ctr"/>
        <c:lblOffset val="100"/>
        <c:noMultiLvlLbl val="0"/>
      </c:catAx>
      <c:valAx>
        <c:axId val="155089920"/>
        <c:scaling>
          <c:orientation val="minMax"/>
          <c:max val="200"/>
          <c:min val="0"/>
        </c:scaling>
        <c:delete val="0"/>
        <c:axPos val="l"/>
        <c:majorGridlines/>
        <c:title>
          <c:tx>
            <c:rich>
              <a:bodyPr rot="-5400000" vert="horz"/>
              <a:lstStyle/>
              <a:p>
                <a:pPr>
                  <a:defRPr/>
                </a:pPr>
                <a:r>
                  <a:rPr lang="en-US"/>
                  <a:t>Rate per 100,000 Population</a:t>
                </a:r>
              </a:p>
            </c:rich>
          </c:tx>
          <c:layout>
            <c:manualLayout>
              <c:xMode val="edge"/>
              <c:yMode val="edge"/>
              <c:x val="4.8670652279576166E-3"/>
              <c:y val="0.17389083309030817"/>
            </c:manualLayout>
          </c:layout>
          <c:overlay val="0"/>
        </c:title>
        <c:numFmt formatCode="0" sourceLinked="0"/>
        <c:majorTickMark val="out"/>
        <c:minorTickMark val="none"/>
        <c:tickLblPos val="nextTo"/>
        <c:crossAx val="155088384"/>
        <c:crosses val="autoZero"/>
        <c:crossBetween val="between"/>
        <c:majorUnit val="20"/>
      </c:valAx>
    </c:plotArea>
    <c:legend>
      <c:legendPos val="t"/>
      <c:layout>
        <c:manualLayout>
          <c:xMode val="edge"/>
          <c:yMode val="edge"/>
          <c:x val="0"/>
          <c:y val="8.6805555555555559E-3"/>
          <c:w val="0.99551803620701262"/>
          <c:h val="8.0843996062992127E-2"/>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389023487448685"/>
          <c:y val="0.17849015402327639"/>
          <c:w val="0.83069015411535096"/>
          <c:h val="0.63013852428767259"/>
        </c:manualLayout>
      </c:layout>
      <c:lineChart>
        <c:grouping val="standard"/>
        <c:varyColors val="0"/>
        <c:ser>
          <c:idx val="3"/>
          <c:order val="0"/>
          <c:tx>
            <c:strRef>
              <c:f>Sheet1!$B$1</c:f>
              <c:strCache>
                <c:ptCount val="1"/>
                <c:pt idx="0">
                  <c:v>Large Central Metro</c:v>
                </c:pt>
              </c:strCache>
            </c:strRef>
          </c:tx>
          <c:spPr>
            <a:ln w="25400">
              <a:solidFill>
                <a:sysClr val="windowText" lastClr="000000"/>
              </a:solidFill>
            </a:ln>
          </c:spPr>
          <c:marker>
            <c:symbol val="circle"/>
            <c:size val="7"/>
            <c:spPr>
              <a:solidFill>
                <a:sysClr val="windowText" lastClr="000000"/>
              </a:solidFill>
              <a:ln>
                <a:noFill/>
              </a:ln>
            </c:spPr>
          </c:marker>
          <c:cat>
            <c:numRef>
              <c:f>Sheet1!$A$2:$A$35</c:f>
              <c:numCache>
                <c:formatCode>mmm\-yy</c:formatCode>
                <c:ptCount val="34"/>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pt idx="15">
                  <c:v>44348</c:v>
                </c:pt>
                <c:pt idx="16">
                  <c:v>44378</c:v>
                </c:pt>
                <c:pt idx="17">
                  <c:v>44409</c:v>
                </c:pt>
                <c:pt idx="18">
                  <c:v>44440</c:v>
                </c:pt>
                <c:pt idx="19">
                  <c:v>44470</c:v>
                </c:pt>
                <c:pt idx="20">
                  <c:v>44501</c:v>
                </c:pt>
                <c:pt idx="21">
                  <c:v>44531</c:v>
                </c:pt>
                <c:pt idx="22">
                  <c:v>44562</c:v>
                </c:pt>
                <c:pt idx="23">
                  <c:v>44593</c:v>
                </c:pt>
                <c:pt idx="24">
                  <c:v>44621</c:v>
                </c:pt>
                <c:pt idx="25">
                  <c:v>44652</c:v>
                </c:pt>
                <c:pt idx="26">
                  <c:v>44682</c:v>
                </c:pt>
                <c:pt idx="27">
                  <c:v>44713</c:v>
                </c:pt>
                <c:pt idx="28">
                  <c:v>44743</c:v>
                </c:pt>
                <c:pt idx="29">
                  <c:v>44774</c:v>
                </c:pt>
                <c:pt idx="30">
                  <c:v>44805</c:v>
                </c:pt>
                <c:pt idx="31">
                  <c:v>44835</c:v>
                </c:pt>
                <c:pt idx="32">
                  <c:v>44866</c:v>
                </c:pt>
                <c:pt idx="33">
                  <c:v>44896</c:v>
                </c:pt>
              </c:numCache>
            </c:numRef>
          </c:cat>
          <c:val>
            <c:numRef>
              <c:f>Sheet1!$B$2:$B$35</c:f>
              <c:numCache>
                <c:formatCode>General</c:formatCode>
                <c:ptCount val="34"/>
                <c:pt idx="0">
                  <c:v>32.1</c:v>
                </c:pt>
                <c:pt idx="1">
                  <c:v>401.8</c:v>
                </c:pt>
                <c:pt idx="2">
                  <c:v>238.40000000000003</c:v>
                </c:pt>
                <c:pt idx="3">
                  <c:v>252.5</c:v>
                </c:pt>
                <c:pt idx="4">
                  <c:v>773.1</c:v>
                </c:pt>
                <c:pt idx="5">
                  <c:v>445.90000000000003</c:v>
                </c:pt>
                <c:pt idx="6">
                  <c:v>367.2</c:v>
                </c:pt>
                <c:pt idx="7">
                  <c:v>392.4</c:v>
                </c:pt>
                <c:pt idx="8">
                  <c:v>978.2</c:v>
                </c:pt>
                <c:pt idx="9">
                  <c:v>2176.6</c:v>
                </c:pt>
                <c:pt idx="10">
                  <c:v>1973.1</c:v>
                </c:pt>
                <c:pt idx="11">
                  <c:v>846.90000000000009</c:v>
                </c:pt>
                <c:pt idx="12">
                  <c:v>651.20000000000005</c:v>
                </c:pt>
                <c:pt idx="13">
                  <c:v>523.19999999999993</c:v>
                </c:pt>
                <c:pt idx="14">
                  <c:v>267.2</c:v>
                </c:pt>
                <c:pt idx="15">
                  <c:v>137.69999999999999</c:v>
                </c:pt>
                <c:pt idx="16">
                  <c:v>321.89999999999998</c:v>
                </c:pt>
                <c:pt idx="17">
                  <c:v>997.09999999999991</c:v>
                </c:pt>
                <c:pt idx="18">
                  <c:v>1130.7</c:v>
                </c:pt>
                <c:pt idx="19">
                  <c:v>508.29999999999995</c:v>
                </c:pt>
                <c:pt idx="20">
                  <c:v>519.9</c:v>
                </c:pt>
                <c:pt idx="21">
                  <c:v>1761.1</c:v>
                </c:pt>
                <c:pt idx="22">
                  <c:v>6745.2999999999993</c:v>
                </c:pt>
                <c:pt idx="23">
                  <c:v>1536.3999999999999</c:v>
                </c:pt>
                <c:pt idx="24">
                  <c:v>403.09999999999997</c:v>
                </c:pt>
                <c:pt idx="25">
                  <c:v>385.2</c:v>
                </c:pt>
                <c:pt idx="26">
                  <c:v>855.7</c:v>
                </c:pt>
                <c:pt idx="27">
                  <c:v>1293.8000000000002</c:v>
                </c:pt>
                <c:pt idx="28">
                  <c:v>1190.1000000000001</c:v>
                </c:pt>
                <c:pt idx="29">
                  <c:v>1058.0999999999999</c:v>
                </c:pt>
                <c:pt idx="30">
                  <c:v>478.09999999999997</c:v>
                </c:pt>
                <c:pt idx="31">
                  <c:v>310.60000000000002</c:v>
                </c:pt>
                <c:pt idx="32">
                  <c:v>467.1</c:v>
                </c:pt>
                <c:pt idx="33">
                  <c:v>620.5</c:v>
                </c:pt>
              </c:numCache>
            </c:numRef>
          </c:val>
          <c:smooth val="0"/>
          <c:extLst>
            <c:ext xmlns:c16="http://schemas.microsoft.com/office/drawing/2014/chart" uri="{C3380CC4-5D6E-409C-BE32-E72D297353CC}">
              <c16:uniqueId val="{00000000-9763-4936-8033-76D480D53190}"/>
            </c:ext>
          </c:extLst>
        </c:ser>
        <c:ser>
          <c:idx val="0"/>
          <c:order val="1"/>
          <c:tx>
            <c:strRef>
              <c:f>Sheet1!$C$1</c:f>
              <c:strCache>
                <c:ptCount val="1"/>
                <c:pt idx="0">
                  <c:v>Large Fringe Metro</c:v>
                </c:pt>
              </c:strCache>
            </c:strRef>
          </c:tx>
          <c:spPr>
            <a:ln>
              <a:solidFill>
                <a:srgbClr val="005EB8"/>
              </a:solidFill>
            </a:ln>
          </c:spPr>
          <c:marker>
            <c:symbol val="square"/>
            <c:size val="7"/>
            <c:spPr>
              <a:solidFill>
                <a:srgbClr val="005EB8"/>
              </a:solidFill>
              <a:ln>
                <a:noFill/>
              </a:ln>
            </c:spPr>
          </c:marker>
          <c:cat>
            <c:numRef>
              <c:f>Sheet1!$A$2:$A$35</c:f>
              <c:numCache>
                <c:formatCode>mmm\-yy</c:formatCode>
                <c:ptCount val="34"/>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pt idx="15">
                  <c:v>44348</c:v>
                </c:pt>
                <c:pt idx="16">
                  <c:v>44378</c:v>
                </c:pt>
                <c:pt idx="17">
                  <c:v>44409</c:v>
                </c:pt>
                <c:pt idx="18">
                  <c:v>44440</c:v>
                </c:pt>
                <c:pt idx="19">
                  <c:v>44470</c:v>
                </c:pt>
                <c:pt idx="20">
                  <c:v>44501</c:v>
                </c:pt>
                <c:pt idx="21">
                  <c:v>44531</c:v>
                </c:pt>
                <c:pt idx="22">
                  <c:v>44562</c:v>
                </c:pt>
                <c:pt idx="23">
                  <c:v>44593</c:v>
                </c:pt>
                <c:pt idx="24">
                  <c:v>44621</c:v>
                </c:pt>
                <c:pt idx="25">
                  <c:v>44652</c:v>
                </c:pt>
                <c:pt idx="26">
                  <c:v>44682</c:v>
                </c:pt>
                <c:pt idx="27">
                  <c:v>44713</c:v>
                </c:pt>
                <c:pt idx="28">
                  <c:v>44743</c:v>
                </c:pt>
                <c:pt idx="29">
                  <c:v>44774</c:v>
                </c:pt>
                <c:pt idx="30">
                  <c:v>44805</c:v>
                </c:pt>
                <c:pt idx="31">
                  <c:v>44835</c:v>
                </c:pt>
                <c:pt idx="32">
                  <c:v>44866</c:v>
                </c:pt>
                <c:pt idx="33">
                  <c:v>44896</c:v>
                </c:pt>
              </c:numCache>
            </c:numRef>
          </c:cat>
          <c:val>
            <c:numRef>
              <c:f>Sheet1!$C$2:$C$35</c:f>
              <c:numCache>
                <c:formatCode>General</c:formatCode>
                <c:ptCount val="34"/>
                <c:pt idx="0">
                  <c:v>29.9</c:v>
                </c:pt>
                <c:pt idx="1">
                  <c:v>428.6</c:v>
                </c:pt>
                <c:pt idx="2">
                  <c:v>233.3</c:v>
                </c:pt>
                <c:pt idx="3">
                  <c:v>171.3</c:v>
                </c:pt>
                <c:pt idx="4">
                  <c:v>472.3</c:v>
                </c:pt>
                <c:pt idx="5">
                  <c:v>356.6</c:v>
                </c:pt>
                <c:pt idx="6">
                  <c:v>335</c:v>
                </c:pt>
                <c:pt idx="7">
                  <c:v>392.7</c:v>
                </c:pt>
                <c:pt idx="8">
                  <c:v>1107</c:v>
                </c:pt>
                <c:pt idx="9">
                  <c:v>2005.1000000000001</c:v>
                </c:pt>
                <c:pt idx="10">
                  <c:v>1695.3000000000002</c:v>
                </c:pt>
                <c:pt idx="11">
                  <c:v>844.99999999999989</c:v>
                </c:pt>
                <c:pt idx="12">
                  <c:v>784.4</c:v>
                </c:pt>
                <c:pt idx="13">
                  <c:v>650.90000000000009</c:v>
                </c:pt>
                <c:pt idx="14">
                  <c:v>308.8</c:v>
                </c:pt>
                <c:pt idx="15">
                  <c:v>124.1</c:v>
                </c:pt>
                <c:pt idx="16">
                  <c:v>262.39999999999998</c:v>
                </c:pt>
                <c:pt idx="17">
                  <c:v>941.2</c:v>
                </c:pt>
                <c:pt idx="18">
                  <c:v>1325</c:v>
                </c:pt>
                <c:pt idx="19">
                  <c:v>637.5</c:v>
                </c:pt>
                <c:pt idx="20">
                  <c:v>671</c:v>
                </c:pt>
                <c:pt idx="21">
                  <c:v>1900</c:v>
                </c:pt>
                <c:pt idx="22">
                  <c:v>5706.3</c:v>
                </c:pt>
                <c:pt idx="23">
                  <c:v>1371.3999999999999</c:v>
                </c:pt>
                <c:pt idx="24">
                  <c:v>335.50000000000006</c:v>
                </c:pt>
                <c:pt idx="25">
                  <c:v>376.3</c:v>
                </c:pt>
                <c:pt idx="26">
                  <c:v>866.39999999999986</c:v>
                </c:pt>
                <c:pt idx="27">
                  <c:v>1092.2</c:v>
                </c:pt>
                <c:pt idx="28">
                  <c:v>937.9</c:v>
                </c:pt>
                <c:pt idx="29">
                  <c:v>963.3</c:v>
                </c:pt>
                <c:pt idx="30">
                  <c:v>502.09999999999997</c:v>
                </c:pt>
                <c:pt idx="31">
                  <c:v>348.5</c:v>
                </c:pt>
                <c:pt idx="32">
                  <c:v>429.59999999999997</c:v>
                </c:pt>
                <c:pt idx="33">
                  <c:v>552.5</c:v>
                </c:pt>
              </c:numCache>
            </c:numRef>
          </c:val>
          <c:smooth val="0"/>
          <c:extLst>
            <c:ext xmlns:c16="http://schemas.microsoft.com/office/drawing/2014/chart" uri="{C3380CC4-5D6E-409C-BE32-E72D297353CC}">
              <c16:uniqueId val="{00000001-9763-4936-8033-76D480D53190}"/>
            </c:ext>
          </c:extLst>
        </c:ser>
        <c:ser>
          <c:idx val="1"/>
          <c:order val="2"/>
          <c:tx>
            <c:strRef>
              <c:f>Sheet1!$D$1</c:f>
              <c:strCache>
                <c:ptCount val="1"/>
                <c:pt idx="0">
                  <c:v>Medium Metro</c:v>
                </c:pt>
              </c:strCache>
            </c:strRef>
          </c:tx>
          <c:spPr>
            <a:ln>
              <a:solidFill>
                <a:srgbClr val="671E75"/>
              </a:solidFill>
            </a:ln>
          </c:spPr>
          <c:marker>
            <c:symbol val="triangle"/>
            <c:size val="8"/>
            <c:spPr>
              <a:solidFill>
                <a:srgbClr val="671E75"/>
              </a:solidFill>
              <a:ln>
                <a:noFill/>
              </a:ln>
            </c:spPr>
          </c:marker>
          <c:cat>
            <c:numRef>
              <c:f>Sheet1!$A$2:$A$35</c:f>
              <c:numCache>
                <c:formatCode>mmm\-yy</c:formatCode>
                <c:ptCount val="34"/>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pt idx="15">
                  <c:v>44348</c:v>
                </c:pt>
                <c:pt idx="16">
                  <c:v>44378</c:v>
                </c:pt>
                <c:pt idx="17">
                  <c:v>44409</c:v>
                </c:pt>
                <c:pt idx="18">
                  <c:v>44440</c:v>
                </c:pt>
                <c:pt idx="19">
                  <c:v>44470</c:v>
                </c:pt>
                <c:pt idx="20">
                  <c:v>44501</c:v>
                </c:pt>
                <c:pt idx="21">
                  <c:v>44531</c:v>
                </c:pt>
                <c:pt idx="22">
                  <c:v>44562</c:v>
                </c:pt>
                <c:pt idx="23">
                  <c:v>44593</c:v>
                </c:pt>
                <c:pt idx="24">
                  <c:v>44621</c:v>
                </c:pt>
                <c:pt idx="25">
                  <c:v>44652</c:v>
                </c:pt>
                <c:pt idx="26">
                  <c:v>44682</c:v>
                </c:pt>
                <c:pt idx="27">
                  <c:v>44713</c:v>
                </c:pt>
                <c:pt idx="28">
                  <c:v>44743</c:v>
                </c:pt>
                <c:pt idx="29">
                  <c:v>44774</c:v>
                </c:pt>
                <c:pt idx="30">
                  <c:v>44805</c:v>
                </c:pt>
                <c:pt idx="31">
                  <c:v>44835</c:v>
                </c:pt>
                <c:pt idx="32">
                  <c:v>44866</c:v>
                </c:pt>
                <c:pt idx="33">
                  <c:v>44896</c:v>
                </c:pt>
              </c:numCache>
            </c:numRef>
          </c:cat>
          <c:val>
            <c:numRef>
              <c:f>Sheet1!$D$2:$D$35</c:f>
              <c:numCache>
                <c:formatCode>General</c:formatCode>
                <c:ptCount val="34"/>
                <c:pt idx="0">
                  <c:v>8.8000000000000007</c:v>
                </c:pt>
                <c:pt idx="1">
                  <c:v>168.79999999999998</c:v>
                </c:pt>
                <c:pt idx="2">
                  <c:v>148.6</c:v>
                </c:pt>
                <c:pt idx="3">
                  <c:v>191.5</c:v>
                </c:pt>
                <c:pt idx="4">
                  <c:v>675.1</c:v>
                </c:pt>
                <c:pt idx="5">
                  <c:v>469.80000000000007</c:v>
                </c:pt>
                <c:pt idx="6">
                  <c:v>465.5</c:v>
                </c:pt>
                <c:pt idx="7">
                  <c:v>518.29999999999995</c:v>
                </c:pt>
                <c:pt idx="8">
                  <c:v>1202.5</c:v>
                </c:pt>
                <c:pt idx="9">
                  <c:v>2070.1</c:v>
                </c:pt>
                <c:pt idx="10">
                  <c:v>1743.5</c:v>
                </c:pt>
                <c:pt idx="11">
                  <c:v>844.2</c:v>
                </c:pt>
                <c:pt idx="12">
                  <c:v>594.70000000000005</c:v>
                </c:pt>
                <c:pt idx="13">
                  <c:v>509.19999999999993</c:v>
                </c:pt>
                <c:pt idx="14">
                  <c:v>296.2</c:v>
                </c:pt>
                <c:pt idx="15">
                  <c:v>159.20000000000002</c:v>
                </c:pt>
                <c:pt idx="16">
                  <c:v>338.29999999999995</c:v>
                </c:pt>
                <c:pt idx="17">
                  <c:v>1205.8000000000002</c:v>
                </c:pt>
                <c:pt idx="18">
                  <c:v>1731.1</c:v>
                </c:pt>
                <c:pt idx="19">
                  <c:v>765.7</c:v>
                </c:pt>
                <c:pt idx="20">
                  <c:v>721.10000000000014</c:v>
                </c:pt>
                <c:pt idx="21">
                  <c:v>1423.6999999999998</c:v>
                </c:pt>
                <c:pt idx="22">
                  <c:v>5667.2999999999993</c:v>
                </c:pt>
                <c:pt idx="23">
                  <c:v>1968.5000000000002</c:v>
                </c:pt>
                <c:pt idx="24">
                  <c:v>380.79999999999995</c:v>
                </c:pt>
                <c:pt idx="25">
                  <c:v>278.20000000000005</c:v>
                </c:pt>
                <c:pt idx="26">
                  <c:v>646.9</c:v>
                </c:pt>
                <c:pt idx="27">
                  <c:v>1033.5</c:v>
                </c:pt>
                <c:pt idx="28">
                  <c:v>998.80000000000007</c:v>
                </c:pt>
                <c:pt idx="29">
                  <c:v>1064.2</c:v>
                </c:pt>
                <c:pt idx="30">
                  <c:v>540.70000000000005</c:v>
                </c:pt>
                <c:pt idx="31">
                  <c:v>314.89999999999998</c:v>
                </c:pt>
                <c:pt idx="32">
                  <c:v>400.20000000000005</c:v>
                </c:pt>
                <c:pt idx="33">
                  <c:v>515.80000000000007</c:v>
                </c:pt>
              </c:numCache>
            </c:numRef>
          </c:val>
          <c:smooth val="0"/>
          <c:extLst>
            <c:ext xmlns:c16="http://schemas.microsoft.com/office/drawing/2014/chart" uri="{C3380CC4-5D6E-409C-BE32-E72D297353CC}">
              <c16:uniqueId val="{00000002-9763-4936-8033-76D480D53190}"/>
            </c:ext>
          </c:extLst>
        </c:ser>
        <c:ser>
          <c:idx val="2"/>
          <c:order val="3"/>
          <c:tx>
            <c:strRef>
              <c:f>Sheet1!$E$1</c:f>
              <c:strCache>
                <c:ptCount val="1"/>
                <c:pt idx="0">
                  <c:v>Small Metro</c:v>
                </c:pt>
              </c:strCache>
            </c:strRef>
          </c:tx>
          <c:spPr>
            <a:ln>
              <a:solidFill>
                <a:srgbClr val="FFC72C"/>
              </a:solidFill>
            </a:ln>
          </c:spPr>
          <c:marker>
            <c:symbol val="diamond"/>
            <c:size val="9"/>
            <c:spPr>
              <a:solidFill>
                <a:srgbClr val="FFC72C"/>
              </a:solidFill>
              <a:ln>
                <a:noFill/>
              </a:ln>
            </c:spPr>
          </c:marker>
          <c:cat>
            <c:numRef>
              <c:f>Sheet1!$A$2:$A$35</c:f>
              <c:numCache>
                <c:formatCode>mmm\-yy</c:formatCode>
                <c:ptCount val="34"/>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pt idx="15">
                  <c:v>44348</c:v>
                </c:pt>
                <c:pt idx="16">
                  <c:v>44378</c:v>
                </c:pt>
                <c:pt idx="17">
                  <c:v>44409</c:v>
                </c:pt>
                <c:pt idx="18">
                  <c:v>44440</c:v>
                </c:pt>
                <c:pt idx="19">
                  <c:v>44470</c:v>
                </c:pt>
                <c:pt idx="20">
                  <c:v>44501</c:v>
                </c:pt>
                <c:pt idx="21">
                  <c:v>44531</c:v>
                </c:pt>
                <c:pt idx="22">
                  <c:v>44562</c:v>
                </c:pt>
                <c:pt idx="23">
                  <c:v>44593</c:v>
                </c:pt>
                <c:pt idx="24">
                  <c:v>44621</c:v>
                </c:pt>
                <c:pt idx="25">
                  <c:v>44652</c:v>
                </c:pt>
                <c:pt idx="26">
                  <c:v>44682</c:v>
                </c:pt>
                <c:pt idx="27">
                  <c:v>44713</c:v>
                </c:pt>
                <c:pt idx="28">
                  <c:v>44743</c:v>
                </c:pt>
                <c:pt idx="29">
                  <c:v>44774</c:v>
                </c:pt>
                <c:pt idx="30">
                  <c:v>44805</c:v>
                </c:pt>
                <c:pt idx="31">
                  <c:v>44835</c:v>
                </c:pt>
                <c:pt idx="32">
                  <c:v>44866</c:v>
                </c:pt>
                <c:pt idx="33">
                  <c:v>44896</c:v>
                </c:pt>
              </c:numCache>
            </c:numRef>
          </c:cat>
          <c:val>
            <c:numRef>
              <c:f>Sheet1!$E$2:$E$35</c:f>
              <c:numCache>
                <c:formatCode>General</c:formatCode>
                <c:ptCount val="34"/>
                <c:pt idx="0">
                  <c:v>7.7</c:v>
                </c:pt>
                <c:pt idx="1">
                  <c:v>149.39999999999998</c:v>
                </c:pt>
                <c:pt idx="2">
                  <c:v>162.30000000000001</c:v>
                </c:pt>
                <c:pt idx="3">
                  <c:v>194.3</c:v>
                </c:pt>
                <c:pt idx="4">
                  <c:v>554</c:v>
                </c:pt>
                <c:pt idx="5">
                  <c:v>417.5</c:v>
                </c:pt>
                <c:pt idx="6">
                  <c:v>584.6</c:v>
                </c:pt>
                <c:pt idx="7">
                  <c:v>703.5</c:v>
                </c:pt>
                <c:pt idx="8">
                  <c:v>1602.7</c:v>
                </c:pt>
                <c:pt idx="9">
                  <c:v>2127.1</c:v>
                </c:pt>
                <c:pt idx="10">
                  <c:v>1579</c:v>
                </c:pt>
                <c:pt idx="11">
                  <c:v>721</c:v>
                </c:pt>
                <c:pt idx="12">
                  <c:v>577</c:v>
                </c:pt>
                <c:pt idx="13">
                  <c:v>482.4</c:v>
                </c:pt>
                <c:pt idx="14">
                  <c:v>312.60000000000002</c:v>
                </c:pt>
                <c:pt idx="15">
                  <c:v>163.5</c:v>
                </c:pt>
                <c:pt idx="16">
                  <c:v>324.19999999999993</c:v>
                </c:pt>
                <c:pt idx="17">
                  <c:v>1198.1999999999998</c:v>
                </c:pt>
                <c:pt idx="18">
                  <c:v>1966.8000000000002</c:v>
                </c:pt>
                <c:pt idx="19">
                  <c:v>962.5</c:v>
                </c:pt>
                <c:pt idx="20">
                  <c:v>937.6</c:v>
                </c:pt>
                <c:pt idx="21">
                  <c:v>1506.9</c:v>
                </c:pt>
                <c:pt idx="22">
                  <c:v>5464</c:v>
                </c:pt>
                <c:pt idx="23">
                  <c:v>2059.8999999999996</c:v>
                </c:pt>
                <c:pt idx="24">
                  <c:v>357.7</c:v>
                </c:pt>
                <c:pt idx="25">
                  <c:v>250.8</c:v>
                </c:pt>
                <c:pt idx="26">
                  <c:v>559</c:v>
                </c:pt>
                <c:pt idx="27">
                  <c:v>882.9</c:v>
                </c:pt>
                <c:pt idx="28">
                  <c:v>958.7</c:v>
                </c:pt>
                <c:pt idx="29">
                  <c:v>1089.8</c:v>
                </c:pt>
                <c:pt idx="30">
                  <c:v>530.6</c:v>
                </c:pt>
                <c:pt idx="31">
                  <c:v>323.20000000000005</c:v>
                </c:pt>
                <c:pt idx="32">
                  <c:v>437.1</c:v>
                </c:pt>
                <c:pt idx="33">
                  <c:v>501.7</c:v>
                </c:pt>
              </c:numCache>
            </c:numRef>
          </c:val>
          <c:smooth val="0"/>
          <c:extLst>
            <c:ext xmlns:c16="http://schemas.microsoft.com/office/drawing/2014/chart" uri="{C3380CC4-5D6E-409C-BE32-E72D297353CC}">
              <c16:uniqueId val="{00000003-9763-4936-8033-76D480D53190}"/>
            </c:ext>
          </c:extLst>
        </c:ser>
        <c:ser>
          <c:idx val="4"/>
          <c:order val="4"/>
          <c:tx>
            <c:strRef>
              <c:f>Sheet1!$F$1</c:f>
              <c:strCache>
                <c:ptCount val="1"/>
                <c:pt idx="0">
                  <c:v>Micropolitan</c:v>
                </c:pt>
              </c:strCache>
            </c:strRef>
          </c:tx>
          <c:spPr>
            <a:ln w="25400">
              <a:solidFill>
                <a:srgbClr val="70AD47">
                  <a:lumMod val="75000"/>
                </a:srgbClr>
              </a:solidFill>
            </a:ln>
          </c:spPr>
          <c:marker>
            <c:symbol val="star"/>
            <c:size val="7"/>
            <c:spPr>
              <a:noFill/>
              <a:ln>
                <a:solidFill>
                  <a:srgbClr val="548235"/>
                </a:solidFill>
              </a:ln>
            </c:spPr>
          </c:marker>
          <c:cat>
            <c:numRef>
              <c:f>Sheet1!$A$2:$A$35</c:f>
              <c:numCache>
                <c:formatCode>mmm\-yy</c:formatCode>
                <c:ptCount val="34"/>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pt idx="15">
                  <c:v>44348</c:v>
                </c:pt>
                <c:pt idx="16">
                  <c:v>44378</c:v>
                </c:pt>
                <c:pt idx="17">
                  <c:v>44409</c:v>
                </c:pt>
                <c:pt idx="18">
                  <c:v>44440</c:v>
                </c:pt>
                <c:pt idx="19">
                  <c:v>44470</c:v>
                </c:pt>
                <c:pt idx="20">
                  <c:v>44501</c:v>
                </c:pt>
                <c:pt idx="21">
                  <c:v>44531</c:v>
                </c:pt>
                <c:pt idx="22">
                  <c:v>44562</c:v>
                </c:pt>
                <c:pt idx="23">
                  <c:v>44593</c:v>
                </c:pt>
                <c:pt idx="24">
                  <c:v>44621</c:v>
                </c:pt>
                <c:pt idx="25">
                  <c:v>44652</c:v>
                </c:pt>
                <c:pt idx="26">
                  <c:v>44682</c:v>
                </c:pt>
                <c:pt idx="27">
                  <c:v>44713</c:v>
                </c:pt>
                <c:pt idx="28">
                  <c:v>44743</c:v>
                </c:pt>
                <c:pt idx="29">
                  <c:v>44774</c:v>
                </c:pt>
                <c:pt idx="30">
                  <c:v>44805</c:v>
                </c:pt>
                <c:pt idx="31">
                  <c:v>44835</c:v>
                </c:pt>
                <c:pt idx="32">
                  <c:v>44866</c:v>
                </c:pt>
                <c:pt idx="33">
                  <c:v>44896</c:v>
                </c:pt>
              </c:numCache>
            </c:numRef>
          </c:cat>
          <c:val>
            <c:numRef>
              <c:f>Sheet1!$F$2:$F$35</c:f>
              <c:numCache>
                <c:formatCode>General</c:formatCode>
                <c:ptCount val="34"/>
                <c:pt idx="0">
                  <c:v>5.2</c:v>
                </c:pt>
                <c:pt idx="1">
                  <c:v>130.19999999999999</c:v>
                </c:pt>
                <c:pt idx="2">
                  <c:v>145.39999999999998</c:v>
                </c:pt>
                <c:pt idx="3">
                  <c:v>176.7</c:v>
                </c:pt>
                <c:pt idx="4">
                  <c:v>488.20000000000005</c:v>
                </c:pt>
                <c:pt idx="5">
                  <c:v>425</c:v>
                </c:pt>
                <c:pt idx="6">
                  <c:v>552.69999999999993</c:v>
                </c:pt>
                <c:pt idx="7">
                  <c:v>701.5</c:v>
                </c:pt>
                <c:pt idx="8">
                  <c:v>1638.5000000000002</c:v>
                </c:pt>
                <c:pt idx="9">
                  <c:v>2244.6999999999998</c:v>
                </c:pt>
                <c:pt idx="10">
                  <c:v>1609.4</c:v>
                </c:pt>
                <c:pt idx="11">
                  <c:v>722.2</c:v>
                </c:pt>
                <c:pt idx="12">
                  <c:v>516.4</c:v>
                </c:pt>
                <c:pt idx="13">
                  <c:v>428.29999999999995</c:v>
                </c:pt>
                <c:pt idx="14">
                  <c:v>283.2</c:v>
                </c:pt>
                <c:pt idx="15">
                  <c:v>166.4</c:v>
                </c:pt>
                <c:pt idx="16">
                  <c:v>317.90000000000003</c:v>
                </c:pt>
                <c:pt idx="17">
                  <c:v>1233.8</c:v>
                </c:pt>
                <c:pt idx="18">
                  <c:v>2154.1</c:v>
                </c:pt>
                <c:pt idx="19">
                  <c:v>1067.5999999999999</c:v>
                </c:pt>
                <c:pt idx="20">
                  <c:v>1027.3999999999999</c:v>
                </c:pt>
                <c:pt idx="21">
                  <c:v>1546.4999999999998</c:v>
                </c:pt>
                <c:pt idx="22">
                  <c:v>5024.8999999999996</c:v>
                </c:pt>
                <c:pt idx="23">
                  <c:v>2075.1000000000004</c:v>
                </c:pt>
                <c:pt idx="24">
                  <c:v>367.6</c:v>
                </c:pt>
                <c:pt idx="25">
                  <c:v>187.4</c:v>
                </c:pt>
                <c:pt idx="26">
                  <c:v>458.70000000000005</c:v>
                </c:pt>
                <c:pt idx="27">
                  <c:v>763.8</c:v>
                </c:pt>
                <c:pt idx="28">
                  <c:v>907.2</c:v>
                </c:pt>
                <c:pt idx="29">
                  <c:v>1136.3</c:v>
                </c:pt>
                <c:pt idx="30">
                  <c:v>569.20000000000005</c:v>
                </c:pt>
                <c:pt idx="31">
                  <c:v>322.5</c:v>
                </c:pt>
                <c:pt idx="32">
                  <c:v>410.9</c:v>
                </c:pt>
                <c:pt idx="33">
                  <c:v>472</c:v>
                </c:pt>
              </c:numCache>
            </c:numRef>
          </c:val>
          <c:smooth val="0"/>
          <c:extLst>
            <c:ext xmlns:c16="http://schemas.microsoft.com/office/drawing/2014/chart" uri="{C3380CC4-5D6E-409C-BE32-E72D297353CC}">
              <c16:uniqueId val="{00000004-9763-4936-8033-76D480D53190}"/>
            </c:ext>
          </c:extLst>
        </c:ser>
        <c:ser>
          <c:idx val="5"/>
          <c:order val="5"/>
          <c:tx>
            <c:strRef>
              <c:f>Sheet1!$G$1</c:f>
              <c:strCache>
                <c:ptCount val="1"/>
                <c:pt idx="0">
                  <c:v>Noncore</c:v>
                </c:pt>
              </c:strCache>
            </c:strRef>
          </c:tx>
          <c:spPr>
            <a:ln>
              <a:solidFill>
                <a:srgbClr val="ED7D31">
                  <a:lumMod val="75000"/>
                </a:srgbClr>
              </a:solidFill>
            </a:ln>
          </c:spPr>
          <c:marker>
            <c:symbol val="x"/>
            <c:size val="7"/>
            <c:spPr>
              <a:noFill/>
            </c:spPr>
          </c:marker>
          <c:cat>
            <c:numRef>
              <c:f>Sheet1!$A$2:$A$35</c:f>
              <c:numCache>
                <c:formatCode>mmm\-yy</c:formatCode>
                <c:ptCount val="34"/>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pt idx="15">
                  <c:v>44348</c:v>
                </c:pt>
                <c:pt idx="16">
                  <c:v>44378</c:v>
                </c:pt>
                <c:pt idx="17">
                  <c:v>44409</c:v>
                </c:pt>
                <c:pt idx="18">
                  <c:v>44440</c:v>
                </c:pt>
                <c:pt idx="19">
                  <c:v>44470</c:v>
                </c:pt>
                <c:pt idx="20">
                  <c:v>44501</c:v>
                </c:pt>
                <c:pt idx="21">
                  <c:v>44531</c:v>
                </c:pt>
                <c:pt idx="22">
                  <c:v>44562</c:v>
                </c:pt>
                <c:pt idx="23">
                  <c:v>44593</c:v>
                </c:pt>
                <c:pt idx="24">
                  <c:v>44621</c:v>
                </c:pt>
                <c:pt idx="25">
                  <c:v>44652</c:v>
                </c:pt>
                <c:pt idx="26">
                  <c:v>44682</c:v>
                </c:pt>
                <c:pt idx="27">
                  <c:v>44713</c:v>
                </c:pt>
                <c:pt idx="28">
                  <c:v>44743</c:v>
                </c:pt>
                <c:pt idx="29">
                  <c:v>44774</c:v>
                </c:pt>
                <c:pt idx="30">
                  <c:v>44805</c:v>
                </c:pt>
                <c:pt idx="31">
                  <c:v>44835</c:v>
                </c:pt>
                <c:pt idx="32">
                  <c:v>44866</c:v>
                </c:pt>
                <c:pt idx="33">
                  <c:v>44896</c:v>
                </c:pt>
              </c:numCache>
            </c:numRef>
          </c:cat>
          <c:val>
            <c:numRef>
              <c:f>Sheet1!$G$2:$G$35</c:f>
              <c:numCache>
                <c:formatCode>General</c:formatCode>
                <c:ptCount val="34"/>
                <c:pt idx="0">
                  <c:v>3.8</c:v>
                </c:pt>
                <c:pt idx="1">
                  <c:v>104.8</c:v>
                </c:pt>
                <c:pt idx="2">
                  <c:v>143.1</c:v>
                </c:pt>
                <c:pt idx="3">
                  <c:v>168.7</c:v>
                </c:pt>
                <c:pt idx="4">
                  <c:v>470</c:v>
                </c:pt>
                <c:pt idx="5">
                  <c:v>449.9</c:v>
                </c:pt>
                <c:pt idx="6">
                  <c:v>573.90000000000009</c:v>
                </c:pt>
                <c:pt idx="7">
                  <c:v>767.69999999999993</c:v>
                </c:pt>
                <c:pt idx="8">
                  <c:v>1677.8000000000002</c:v>
                </c:pt>
                <c:pt idx="9">
                  <c:v>2170.8000000000002</c:v>
                </c:pt>
                <c:pt idx="10">
                  <c:v>1567.8</c:v>
                </c:pt>
                <c:pt idx="11">
                  <c:v>732.3</c:v>
                </c:pt>
                <c:pt idx="12">
                  <c:v>516.29999999999995</c:v>
                </c:pt>
                <c:pt idx="13">
                  <c:v>380</c:v>
                </c:pt>
                <c:pt idx="14">
                  <c:v>260</c:v>
                </c:pt>
                <c:pt idx="15">
                  <c:v>166.10000000000002</c:v>
                </c:pt>
                <c:pt idx="16">
                  <c:v>337</c:v>
                </c:pt>
                <c:pt idx="17">
                  <c:v>1282.0999999999999</c:v>
                </c:pt>
                <c:pt idx="18">
                  <c:v>2244.8000000000002</c:v>
                </c:pt>
                <c:pt idx="19">
                  <c:v>1100.3</c:v>
                </c:pt>
                <c:pt idx="20">
                  <c:v>994.80000000000007</c:v>
                </c:pt>
                <c:pt idx="21">
                  <c:v>1381.8999999999999</c:v>
                </c:pt>
                <c:pt idx="22">
                  <c:v>4516.5</c:v>
                </c:pt>
                <c:pt idx="23">
                  <c:v>2224.6</c:v>
                </c:pt>
                <c:pt idx="24">
                  <c:v>391.4</c:v>
                </c:pt>
                <c:pt idx="25">
                  <c:v>170.8</c:v>
                </c:pt>
                <c:pt idx="26">
                  <c:v>345.1</c:v>
                </c:pt>
                <c:pt idx="27">
                  <c:v>678</c:v>
                </c:pt>
                <c:pt idx="28">
                  <c:v>931.3</c:v>
                </c:pt>
                <c:pt idx="29">
                  <c:v>1175.4000000000001</c:v>
                </c:pt>
                <c:pt idx="30">
                  <c:v>570.6</c:v>
                </c:pt>
                <c:pt idx="31">
                  <c:v>322</c:v>
                </c:pt>
                <c:pt idx="32">
                  <c:v>399</c:v>
                </c:pt>
                <c:pt idx="33">
                  <c:v>467.59999999999997</c:v>
                </c:pt>
              </c:numCache>
            </c:numRef>
          </c:val>
          <c:smooth val="0"/>
          <c:extLst>
            <c:ext xmlns:c16="http://schemas.microsoft.com/office/drawing/2014/chart" uri="{C3380CC4-5D6E-409C-BE32-E72D297353CC}">
              <c16:uniqueId val="{00000005-9763-4936-8033-76D480D53190}"/>
            </c:ext>
          </c:extLst>
        </c:ser>
        <c:dLbls>
          <c:showLegendKey val="0"/>
          <c:showVal val="0"/>
          <c:showCatName val="0"/>
          <c:showSerName val="0"/>
          <c:showPercent val="0"/>
          <c:showBubbleSize val="0"/>
        </c:dLbls>
        <c:marker val="1"/>
        <c:smooth val="0"/>
        <c:axId val="123682176"/>
        <c:axId val="158010752"/>
      </c:lineChart>
      <c:dateAx>
        <c:axId val="123682176"/>
        <c:scaling>
          <c:orientation val="minMax"/>
        </c:scaling>
        <c:delete val="0"/>
        <c:axPos val="b"/>
        <c:numFmt formatCode="mmm\-yy" sourceLinked="1"/>
        <c:majorTickMark val="out"/>
        <c:minorTickMark val="none"/>
        <c:tickLblPos val="nextTo"/>
        <c:txPr>
          <a:bodyPr rot="-1800000"/>
          <a:lstStyle/>
          <a:p>
            <a:pPr>
              <a:defRPr sz="1200"/>
            </a:pPr>
            <a:endParaRPr lang="en-US"/>
          </a:p>
        </c:txPr>
        <c:crossAx val="158010752"/>
        <c:crosses val="autoZero"/>
        <c:auto val="1"/>
        <c:lblOffset val="100"/>
        <c:baseTimeUnit val="months"/>
        <c:majorUnit val="2"/>
        <c:majorTimeUnit val="months"/>
      </c:dateAx>
      <c:valAx>
        <c:axId val="158010752"/>
        <c:scaling>
          <c:orientation val="minMax"/>
          <c:max val="7000"/>
          <c:min val="0"/>
        </c:scaling>
        <c:delete val="0"/>
        <c:axPos val="l"/>
        <c:majorGridlines/>
        <c:title>
          <c:tx>
            <c:rich>
              <a:bodyPr rot="-5400000" vert="horz"/>
              <a:lstStyle/>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1200" b="1" i="0" baseline="0">
                    <a:effectLst/>
                  </a:rPr>
                  <a:t>Cases per 100,000 Population</a:t>
                </a:r>
                <a:endParaRPr lang="en-US" sz="1200"/>
              </a:p>
            </c:rich>
          </c:tx>
          <c:layout>
            <c:manualLayout>
              <c:xMode val="edge"/>
              <c:yMode val="edge"/>
              <c:x val="2.136752136752137E-3"/>
              <c:y val="0.14041432723062036"/>
            </c:manualLayout>
          </c:layout>
          <c:overlay val="0"/>
        </c:title>
        <c:numFmt formatCode="#,##0" sourceLinked="0"/>
        <c:majorTickMark val="out"/>
        <c:minorTickMark val="none"/>
        <c:tickLblPos val="nextTo"/>
        <c:txPr>
          <a:bodyPr/>
          <a:lstStyle/>
          <a:p>
            <a:pPr>
              <a:defRPr sz="1200"/>
            </a:pPr>
            <a:endParaRPr lang="en-US"/>
          </a:p>
        </c:txPr>
        <c:crossAx val="123682176"/>
        <c:crosses val="autoZero"/>
        <c:crossBetween val="between"/>
        <c:majorUnit val="1000"/>
      </c:valAx>
    </c:plotArea>
    <c:legend>
      <c:legendPos val="t"/>
      <c:layout>
        <c:manualLayout>
          <c:xMode val="edge"/>
          <c:yMode val="edge"/>
          <c:x val="4.314772753959654E-3"/>
          <c:y val="0"/>
          <c:w val="0.99568527491755854"/>
          <c:h val="0.11953705982064741"/>
        </c:manualLayout>
      </c:layout>
      <c:overlay val="0"/>
      <c:txPr>
        <a:bodyPr/>
        <a:lstStyle/>
        <a:p>
          <a:pPr>
            <a:defRPr sz="1200"/>
          </a:pPr>
          <a:endParaRPr lang="en-US"/>
        </a:p>
      </c:txPr>
    </c:legend>
    <c:plotVisOnly val="1"/>
    <c:dispBlanksAs val="gap"/>
    <c:showDLblsOverMax val="0"/>
  </c:chart>
  <c:spPr>
    <a:ln>
      <a:noFill/>
    </a:ln>
  </c:spPr>
  <c:txPr>
    <a:bodyPr/>
    <a:lstStyle/>
    <a:p>
      <a:pPr>
        <a:defRPr sz="1000">
          <a:latin typeface="Arial" panose="020B0604020202020204" pitchFamily="34" charset="0"/>
          <a:cs typeface="Arial" panose="020B0604020202020204" pitchFamily="34" charset="0"/>
        </a:defRPr>
      </a:pPr>
      <a:endParaRPr lang="en-US"/>
    </a:p>
  </c:txPr>
  <c:externalData r:id="rId2">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875092536509853E-2"/>
          <c:y val="7.5289807524059491E-2"/>
          <c:w val="0.90450097583955869"/>
          <c:h val="0.50169047378693044"/>
        </c:manualLayout>
      </c:layout>
      <c:barChart>
        <c:barDir val="col"/>
        <c:grouping val="clustered"/>
        <c:varyColors val="0"/>
        <c:ser>
          <c:idx val="0"/>
          <c:order val="0"/>
          <c:tx>
            <c:strRef>
              <c:f>'UR Cases'!$A$2</c:f>
              <c:strCache>
                <c:ptCount val="1"/>
                <c:pt idx="0">
                  <c:v>Dec-20</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5A24-4343-B4B1-87B5FE75FC42}"/>
              </c:ext>
            </c:extLst>
          </c:dPt>
          <c:dPt>
            <c:idx val="1"/>
            <c:invertIfNegative val="0"/>
            <c:bubble3D val="0"/>
            <c:extLst>
              <c:ext xmlns:c16="http://schemas.microsoft.com/office/drawing/2014/chart" uri="{C3380CC4-5D6E-409C-BE32-E72D297353CC}">
                <c16:uniqueId val="{00000001-5A24-4343-B4B1-87B5FE75FC42}"/>
              </c:ext>
            </c:extLst>
          </c:dPt>
          <c:cat>
            <c:strRef>
              <c:f>'UR Cases'!$B$1:$G$1</c:f>
              <c:strCache>
                <c:ptCount val="6"/>
                <c:pt idx="0">
                  <c:v>Large Central Metro</c:v>
                </c:pt>
                <c:pt idx="1">
                  <c:v>Large Fringe Metro</c:v>
                </c:pt>
                <c:pt idx="2">
                  <c:v>Medium Metro</c:v>
                </c:pt>
                <c:pt idx="3">
                  <c:v>Small Metro</c:v>
                </c:pt>
                <c:pt idx="4">
                  <c:v>Micropolitan</c:v>
                </c:pt>
                <c:pt idx="5">
                  <c:v>Noncore</c:v>
                </c:pt>
              </c:strCache>
            </c:strRef>
          </c:cat>
          <c:val>
            <c:numRef>
              <c:f>'UR Cases'!$B$2:$G$2</c:f>
              <c:numCache>
                <c:formatCode>General</c:formatCode>
                <c:ptCount val="6"/>
                <c:pt idx="0">
                  <c:v>2176.6</c:v>
                </c:pt>
                <c:pt idx="1">
                  <c:v>2005.1000000000001</c:v>
                </c:pt>
                <c:pt idx="2">
                  <c:v>2070.1</c:v>
                </c:pt>
                <c:pt idx="3">
                  <c:v>2127.1</c:v>
                </c:pt>
                <c:pt idx="4">
                  <c:v>2244.6999999999998</c:v>
                </c:pt>
                <c:pt idx="5">
                  <c:v>2170.8000000000002</c:v>
                </c:pt>
              </c:numCache>
            </c:numRef>
          </c:val>
          <c:extLst>
            <c:ext xmlns:c16="http://schemas.microsoft.com/office/drawing/2014/chart" uri="{C3380CC4-5D6E-409C-BE32-E72D297353CC}">
              <c16:uniqueId val="{00000002-5A24-4343-B4B1-87B5FE75FC42}"/>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title>
          <c:tx>
            <c:rich>
              <a:bodyPr/>
              <a:lstStyle/>
              <a:p>
                <a:pPr>
                  <a:defRPr b="0"/>
                </a:pPr>
                <a:r>
                  <a:rPr lang="en-US" b="0"/>
                  <a:t>Dec-20</a:t>
                </a:r>
              </a:p>
            </c:rich>
          </c:tx>
          <c:layout>
            <c:manualLayout>
              <c:xMode val="edge"/>
              <c:yMode val="edge"/>
              <c:x val="0.41513743073782439"/>
              <c:y val="0.92277176290463692"/>
            </c:manualLayout>
          </c:layout>
          <c:overlay val="0"/>
        </c:title>
        <c:numFmt formatCode="General" sourceLinked="1"/>
        <c:majorTickMark val="out"/>
        <c:minorTickMark val="none"/>
        <c:tickLblPos val="nextTo"/>
        <c:txPr>
          <a:bodyPr rot="-2700000"/>
          <a:lstStyle/>
          <a:p>
            <a:pPr>
              <a:defRPr/>
            </a:pPr>
            <a:endParaRPr lang="en-US"/>
          </a:p>
        </c:txPr>
        <c:crossAx val="155089920"/>
        <c:crosses val="autoZero"/>
        <c:auto val="1"/>
        <c:lblAlgn val="ctr"/>
        <c:lblOffset val="100"/>
        <c:noMultiLvlLbl val="0"/>
      </c:catAx>
      <c:valAx>
        <c:axId val="155089920"/>
        <c:scaling>
          <c:orientation val="minMax"/>
          <c:max val="2500"/>
          <c:min val="0"/>
        </c:scaling>
        <c:delete val="0"/>
        <c:axPos val="l"/>
        <c:majorGridlines/>
        <c:numFmt formatCode="#,##0" sourceLinked="0"/>
        <c:majorTickMark val="out"/>
        <c:minorTickMark val="none"/>
        <c:tickLblPos val="nextTo"/>
        <c:crossAx val="155088384"/>
        <c:crosses val="autoZero"/>
        <c:crossBetween val="between"/>
        <c:majorUnit val="500"/>
      </c:valAx>
    </c:plotArea>
    <c:plotVisOnly val="1"/>
    <c:dispBlanksAs val="gap"/>
    <c:showDLblsOverMax val="0"/>
  </c:chart>
  <c:spPr>
    <a:ln>
      <a:noFill/>
    </a:ln>
  </c:spPr>
  <c:txPr>
    <a:bodyPr/>
    <a:lstStyle/>
    <a:p>
      <a:pPr>
        <a:defRPr sz="900">
          <a:latin typeface="Arial" panose="020B0604020202020204" pitchFamily="34" charset="0"/>
          <a:cs typeface="Arial" panose="020B0604020202020204" pitchFamily="34" charset="0"/>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875092536509853E-2"/>
          <c:y val="6.3715593243152305E-2"/>
          <c:w val="0.76786599591717697"/>
          <c:h val="0.4955771754492227"/>
        </c:manualLayout>
      </c:layout>
      <c:barChart>
        <c:barDir val="col"/>
        <c:grouping val="clustered"/>
        <c:varyColors val="0"/>
        <c:ser>
          <c:idx val="0"/>
          <c:order val="0"/>
          <c:tx>
            <c:strRef>
              <c:f>'UR Cases'!$A$20</c:f>
              <c:strCache>
                <c:ptCount val="1"/>
                <c:pt idx="0">
                  <c:v>Sep-21</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A0DF-42C6-AF63-8358CD580A5A}"/>
              </c:ext>
            </c:extLst>
          </c:dPt>
          <c:dPt>
            <c:idx val="1"/>
            <c:invertIfNegative val="0"/>
            <c:bubble3D val="0"/>
            <c:extLst>
              <c:ext xmlns:c16="http://schemas.microsoft.com/office/drawing/2014/chart" uri="{C3380CC4-5D6E-409C-BE32-E72D297353CC}">
                <c16:uniqueId val="{00000001-A0DF-42C6-AF63-8358CD580A5A}"/>
              </c:ext>
            </c:extLst>
          </c:dPt>
          <c:cat>
            <c:strRef>
              <c:f>'UR Cases'!$B$1:$G$1</c:f>
              <c:strCache>
                <c:ptCount val="6"/>
                <c:pt idx="0">
                  <c:v>Large Central Metro</c:v>
                </c:pt>
                <c:pt idx="1">
                  <c:v>Large Fringe Metro</c:v>
                </c:pt>
                <c:pt idx="2">
                  <c:v>Medium Metro</c:v>
                </c:pt>
                <c:pt idx="3">
                  <c:v>Small Metro</c:v>
                </c:pt>
                <c:pt idx="4">
                  <c:v>Micropolitan</c:v>
                </c:pt>
                <c:pt idx="5">
                  <c:v>Noncore</c:v>
                </c:pt>
              </c:strCache>
            </c:strRef>
          </c:cat>
          <c:val>
            <c:numRef>
              <c:f>'UR Cases'!$B$20:$G$20</c:f>
              <c:numCache>
                <c:formatCode>General</c:formatCode>
                <c:ptCount val="6"/>
                <c:pt idx="0">
                  <c:v>1130.7</c:v>
                </c:pt>
                <c:pt idx="1">
                  <c:v>1325</c:v>
                </c:pt>
                <c:pt idx="2">
                  <c:v>1731.1</c:v>
                </c:pt>
                <c:pt idx="3">
                  <c:v>1966.8000000000002</c:v>
                </c:pt>
                <c:pt idx="4">
                  <c:v>2154.1</c:v>
                </c:pt>
                <c:pt idx="5">
                  <c:v>2244.8000000000002</c:v>
                </c:pt>
              </c:numCache>
            </c:numRef>
          </c:val>
          <c:extLst>
            <c:ext xmlns:c16="http://schemas.microsoft.com/office/drawing/2014/chart" uri="{C3380CC4-5D6E-409C-BE32-E72D297353CC}">
              <c16:uniqueId val="{00000002-A0DF-42C6-AF63-8358CD580A5A}"/>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title>
          <c:tx>
            <c:rich>
              <a:bodyPr/>
              <a:lstStyle/>
              <a:p>
                <a:pPr>
                  <a:defRPr b="0"/>
                </a:pPr>
                <a:r>
                  <a:rPr lang="en-US" b="0"/>
                  <a:t>Sep-21</a:t>
                </a:r>
              </a:p>
            </c:rich>
          </c:tx>
          <c:layout>
            <c:manualLayout>
              <c:xMode val="edge"/>
              <c:yMode val="edge"/>
              <c:x val="0.41513743073782439"/>
              <c:y val="0.92337051618547683"/>
            </c:manualLayout>
          </c:layout>
          <c:overlay val="0"/>
        </c:title>
        <c:numFmt formatCode="General" sourceLinked="1"/>
        <c:majorTickMark val="out"/>
        <c:minorTickMark val="none"/>
        <c:tickLblPos val="nextTo"/>
        <c:txPr>
          <a:bodyPr rot="-2700000"/>
          <a:lstStyle/>
          <a:p>
            <a:pPr>
              <a:defRPr/>
            </a:pPr>
            <a:endParaRPr lang="en-US"/>
          </a:p>
        </c:txPr>
        <c:crossAx val="155089920"/>
        <c:crosses val="autoZero"/>
        <c:auto val="1"/>
        <c:lblAlgn val="ctr"/>
        <c:lblOffset val="100"/>
        <c:noMultiLvlLbl val="0"/>
      </c:catAx>
      <c:valAx>
        <c:axId val="155089920"/>
        <c:scaling>
          <c:orientation val="minMax"/>
          <c:max val="2500"/>
          <c:min val="0"/>
        </c:scaling>
        <c:delete val="0"/>
        <c:axPos val="l"/>
        <c:majorGridlines/>
        <c:numFmt formatCode="#,##0" sourceLinked="0"/>
        <c:majorTickMark val="out"/>
        <c:minorTickMark val="none"/>
        <c:tickLblPos val="nextTo"/>
        <c:crossAx val="155088384"/>
        <c:crosses val="autoZero"/>
        <c:crossBetween val="between"/>
        <c:majorUnit val="500"/>
      </c:valAx>
    </c:plotArea>
    <c:plotVisOnly val="1"/>
    <c:dispBlanksAs val="gap"/>
    <c:showDLblsOverMax val="0"/>
  </c:chart>
  <c:spPr>
    <a:ln>
      <a:noFill/>
    </a:ln>
  </c:spPr>
  <c:txPr>
    <a:bodyPr/>
    <a:lstStyle/>
    <a:p>
      <a:pPr>
        <a:defRPr sz="900">
          <a:latin typeface="Arial" panose="020B0604020202020204" pitchFamily="34" charset="0"/>
          <a:cs typeface="Arial" panose="020B0604020202020204" pitchFamily="34" charset="0"/>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875092536509853E-2"/>
          <c:y val="5.8373712901271954E-2"/>
          <c:w val="0.90450097583955869"/>
          <c:h val="0.50091905579110307"/>
        </c:manualLayout>
      </c:layout>
      <c:barChart>
        <c:barDir val="col"/>
        <c:grouping val="clustered"/>
        <c:varyColors val="0"/>
        <c:ser>
          <c:idx val="0"/>
          <c:order val="0"/>
          <c:tx>
            <c:strRef>
              <c:f>'UR Cases'!$A$24</c:f>
              <c:strCache>
                <c:ptCount val="1"/>
                <c:pt idx="0">
                  <c:v>Jan-22</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29DE-4B8F-9AA4-48B814582E64}"/>
              </c:ext>
            </c:extLst>
          </c:dPt>
          <c:dPt>
            <c:idx val="1"/>
            <c:invertIfNegative val="0"/>
            <c:bubble3D val="0"/>
            <c:extLst>
              <c:ext xmlns:c16="http://schemas.microsoft.com/office/drawing/2014/chart" uri="{C3380CC4-5D6E-409C-BE32-E72D297353CC}">
                <c16:uniqueId val="{00000001-29DE-4B8F-9AA4-48B814582E64}"/>
              </c:ext>
            </c:extLst>
          </c:dPt>
          <c:cat>
            <c:strRef>
              <c:f>'UR Cases'!$B$1:$G$1</c:f>
              <c:strCache>
                <c:ptCount val="6"/>
                <c:pt idx="0">
                  <c:v>Large Central Metro</c:v>
                </c:pt>
                <c:pt idx="1">
                  <c:v>Large Fringe Metro</c:v>
                </c:pt>
                <c:pt idx="2">
                  <c:v>Medium Metro</c:v>
                </c:pt>
                <c:pt idx="3">
                  <c:v>Small Metro</c:v>
                </c:pt>
                <c:pt idx="4">
                  <c:v>Micropolitan</c:v>
                </c:pt>
                <c:pt idx="5">
                  <c:v>Noncore</c:v>
                </c:pt>
              </c:strCache>
            </c:strRef>
          </c:cat>
          <c:val>
            <c:numRef>
              <c:f>'UR Cases'!$B$24:$G$24</c:f>
              <c:numCache>
                <c:formatCode>General</c:formatCode>
                <c:ptCount val="6"/>
                <c:pt idx="0">
                  <c:v>6745.2999999999993</c:v>
                </c:pt>
                <c:pt idx="1">
                  <c:v>5706.3</c:v>
                </c:pt>
                <c:pt idx="2">
                  <c:v>5667.2999999999993</c:v>
                </c:pt>
                <c:pt idx="3">
                  <c:v>5464</c:v>
                </c:pt>
                <c:pt idx="4">
                  <c:v>5024.8999999999996</c:v>
                </c:pt>
                <c:pt idx="5">
                  <c:v>4516.5</c:v>
                </c:pt>
              </c:numCache>
            </c:numRef>
          </c:val>
          <c:extLst>
            <c:ext xmlns:c16="http://schemas.microsoft.com/office/drawing/2014/chart" uri="{C3380CC4-5D6E-409C-BE32-E72D297353CC}">
              <c16:uniqueId val="{00000002-29DE-4B8F-9AA4-48B814582E64}"/>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title>
          <c:tx>
            <c:rich>
              <a:bodyPr/>
              <a:lstStyle/>
              <a:p>
                <a:pPr>
                  <a:defRPr b="0"/>
                </a:pPr>
                <a:r>
                  <a:rPr lang="en-US" b="0"/>
                  <a:t>Jan-22</a:t>
                </a:r>
              </a:p>
            </c:rich>
          </c:tx>
          <c:overlay val="0"/>
        </c:title>
        <c:numFmt formatCode="General" sourceLinked="1"/>
        <c:majorTickMark val="out"/>
        <c:minorTickMark val="none"/>
        <c:tickLblPos val="nextTo"/>
        <c:txPr>
          <a:bodyPr rot="-2700000"/>
          <a:lstStyle/>
          <a:p>
            <a:pPr>
              <a:defRPr/>
            </a:pPr>
            <a:endParaRPr lang="en-US"/>
          </a:p>
        </c:txPr>
        <c:crossAx val="155089920"/>
        <c:crosses val="autoZero"/>
        <c:auto val="1"/>
        <c:lblAlgn val="ctr"/>
        <c:lblOffset val="100"/>
        <c:noMultiLvlLbl val="0"/>
      </c:catAx>
      <c:valAx>
        <c:axId val="155089920"/>
        <c:scaling>
          <c:orientation val="minMax"/>
          <c:max val="7000"/>
          <c:min val="0"/>
        </c:scaling>
        <c:delete val="0"/>
        <c:axPos val="l"/>
        <c:majorGridlines/>
        <c:numFmt formatCode="#,##0" sourceLinked="0"/>
        <c:majorTickMark val="out"/>
        <c:minorTickMark val="none"/>
        <c:tickLblPos val="nextTo"/>
        <c:crossAx val="155088384"/>
        <c:crosses val="autoZero"/>
        <c:crossBetween val="between"/>
        <c:majorUnit val="1000"/>
      </c:valAx>
    </c:plotArea>
    <c:plotVisOnly val="1"/>
    <c:dispBlanksAs val="gap"/>
    <c:showDLblsOverMax val="0"/>
  </c:chart>
  <c:spPr>
    <a:ln>
      <a:noFill/>
    </a:ln>
  </c:spPr>
  <c:txPr>
    <a:bodyPr/>
    <a:lstStyle/>
    <a:p>
      <a:pPr>
        <a:defRPr sz="900">
          <a:latin typeface="Arial" panose="020B0604020202020204" pitchFamily="34" charset="0"/>
          <a:cs typeface="Arial" panose="020B0604020202020204" pitchFamily="34" charset="0"/>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7696728881112083E-2"/>
          <c:y val="2.8395825521809765E-2"/>
          <c:w val="0.89799698648780002"/>
          <c:h val="0.81845643318022743"/>
        </c:manualLayout>
      </c:layout>
      <c:barChart>
        <c:barDir val="col"/>
        <c:grouping val="clustered"/>
        <c:varyColors val="0"/>
        <c:ser>
          <c:idx val="0"/>
          <c:order val="0"/>
          <c:tx>
            <c:strRef>
              <c:f>Sheet1!$B$1</c:f>
              <c:strCache>
                <c:ptCount val="1"/>
                <c:pt idx="0">
                  <c:v>Percent</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F574-4BF5-9733-36BDA82241F9}"/>
              </c:ext>
            </c:extLst>
          </c:dPt>
          <c:dPt>
            <c:idx val="1"/>
            <c:invertIfNegative val="0"/>
            <c:bubble3D val="0"/>
            <c:extLst>
              <c:ext xmlns:c16="http://schemas.microsoft.com/office/drawing/2014/chart" uri="{C3380CC4-5D6E-409C-BE32-E72D297353CC}">
                <c16:uniqueId val="{00000001-F574-4BF5-9733-36BDA82241F9}"/>
              </c:ext>
            </c:extLst>
          </c:dPt>
          <c:cat>
            <c:strRef>
              <c:f>Sheet1!$A$2:$A$7</c:f>
              <c:strCache>
                <c:ptCount val="6"/>
                <c:pt idx="0">
                  <c:v>Large Central Metro</c:v>
                </c:pt>
                <c:pt idx="1">
                  <c:v>Large Fringe Metro</c:v>
                </c:pt>
                <c:pt idx="2">
                  <c:v>Medium Metro</c:v>
                </c:pt>
                <c:pt idx="3">
                  <c:v>Small Metro</c:v>
                </c:pt>
                <c:pt idx="4">
                  <c:v>Micropolitan (Nonmetro)</c:v>
                </c:pt>
                <c:pt idx="5">
                  <c:v>Noncore (Nonmetro)</c:v>
                </c:pt>
              </c:strCache>
            </c:strRef>
          </c:cat>
          <c:val>
            <c:numRef>
              <c:f>Sheet1!$B$2:$B$7</c:f>
              <c:numCache>
                <c:formatCode>General</c:formatCode>
                <c:ptCount val="6"/>
                <c:pt idx="0">
                  <c:v>13.3</c:v>
                </c:pt>
                <c:pt idx="1">
                  <c:v>13.4</c:v>
                </c:pt>
                <c:pt idx="2">
                  <c:v>13.2</c:v>
                </c:pt>
                <c:pt idx="3">
                  <c:v>12.7</c:v>
                </c:pt>
                <c:pt idx="4">
                  <c:v>15.6</c:v>
                </c:pt>
                <c:pt idx="5">
                  <c:v>16.2</c:v>
                </c:pt>
              </c:numCache>
            </c:numRef>
          </c:val>
          <c:extLst>
            <c:ext xmlns:c16="http://schemas.microsoft.com/office/drawing/2014/chart" uri="{C3380CC4-5D6E-409C-BE32-E72D297353CC}">
              <c16:uniqueId val="{00000002-F574-4BF5-9733-36BDA82241F9}"/>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0"/>
          <a:lstStyle/>
          <a:p>
            <a:pPr>
              <a:defRPr/>
            </a:pPr>
            <a:endParaRPr lang="en-US"/>
          </a:p>
        </c:txPr>
        <c:crossAx val="155089920"/>
        <c:crosses val="autoZero"/>
        <c:auto val="1"/>
        <c:lblAlgn val="ctr"/>
        <c:lblOffset val="100"/>
        <c:noMultiLvlLbl val="0"/>
      </c:catAx>
      <c:valAx>
        <c:axId val="155089920"/>
        <c:scaling>
          <c:orientation val="minMax"/>
          <c:max val="25"/>
          <c:min val="0"/>
        </c:scaling>
        <c:delete val="0"/>
        <c:axPos val="l"/>
        <c:majorGridlines/>
        <c:title>
          <c:tx>
            <c:rich>
              <a:bodyPr rot="-5400000" vert="horz"/>
              <a:lstStyle/>
              <a:p>
                <a:pPr>
                  <a:defRPr/>
                </a:pPr>
                <a:r>
                  <a:rPr lang="en-US"/>
                  <a:t>Percent</a:t>
                </a:r>
              </a:p>
            </c:rich>
          </c:tx>
          <c:layout>
            <c:manualLayout>
              <c:xMode val="edge"/>
              <c:yMode val="edge"/>
              <c:x val="2.136752136752137E-3"/>
              <c:y val="0.34340004374453198"/>
            </c:manualLayout>
          </c:layout>
          <c:overlay val="0"/>
        </c:title>
        <c:numFmt formatCode="0" sourceLinked="0"/>
        <c:majorTickMark val="out"/>
        <c:minorTickMark val="none"/>
        <c:tickLblPos val="nextTo"/>
        <c:crossAx val="155088384"/>
        <c:crosses val="autoZero"/>
        <c:crossBetween val="between"/>
        <c:majorUnit val="5"/>
      </c:valAx>
    </c:plotArea>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7696728881112083E-2"/>
          <c:y val="2.8395825521809765E-2"/>
          <c:w val="0.89799698648780002"/>
          <c:h val="0.81845643318022743"/>
        </c:manualLayout>
      </c:layout>
      <c:barChart>
        <c:barDir val="col"/>
        <c:grouping val="clustered"/>
        <c:varyColors val="0"/>
        <c:ser>
          <c:idx val="0"/>
          <c:order val="0"/>
          <c:tx>
            <c:strRef>
              <c:f>Sheet1!$B$1</c:f>
              <c:strCache>
                <c:ptCount val="1"/>
                <c:pt idx="0">
                  <c:v>Percent</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1FE5-452A-98AB-1B12A6F92A52}"/>
              </c:ext>
            </c:extLst>
          </c:dPt>
          <c:dPt>
            <c:idx val="1"/>
            <c:invertIfNegative val="0"/>
            <c:bubble3D val="0"/>
            <c:extLst>
              <c:ext xmlns:c16="http://schemas.microsoft.com/office/drawing/2014/chart" uri="{C3380CC4-5D6E-409C-BE32-E72D297353CC}">
                <c16:uniqueId val="{00000001-1FE5-452A-98AB-1B12A6F92A52}"/>
              </c:ext>
            </c:extLst>
          </c:dPt>
          <c:cat>
            <c:strRef>
              <c:f>Sheet1!$A$2:$A$7</c:f>
              <c:strCache>
                <c:ptCount val="6"/>
                <c:pt idx="0">
                  <c:v>Large Central Metro</c:v>
                </c:pt>
                <c:pt idx="1">
                  <c:v>Large Fringe Metro</c:v>
                </c:pt>
                <c:pt idx="2">
                  <c:v>Medium Metro</c:v>
                </c:pt>
                <c:pt idx="3">
                  <c:v>Small Metro</c:v>
                </c:pt>
                <c:pt idx="4">
                  <c:v>Micropolitan (Nonmetro)</c:v>
                </c:pt>
                <c:pt idx="5">
                  <c:v>Noncore (Nonmetro)</c:v>
                </c:pt>
              </c:strCache>
            </c:strRef>
          </c:cat>
          <c:val>
            <c:numRef>
              <c:f>Sheet1!$B$2:$B$7</c:f>
              <c:numCache>
                <c:formatCode>General</c:formatCode>
                <c:ptCount val="6"/>
                <c:pt idx="0">
                  <c:v>60.5</c:v>
                </c:pt>
                <c:pt idx="1">
                  <c:v>60</c:v>
                </c:pt>
                <c:pt idx="2">
                  <c:v>55.5</c:v>
                </c:pt>
                <c:pt idx="3">
                  <c:v>51.9</c:v>
                </c:pt>
                <c:pt idx="4">
                  <c:v>46.9</c:v>
                </c:pt>
                <c:pt idx="5">
                  <c:v>45.1</c:v>
                </c:pt>
              </c:numCache>
            </c:numRef>
          </c:val>
          <c:extLst>
            <c:ext xmlns:c16="http://schemas.microsoft.com/office/drawing/2014/chart" uri="{C3380CC4-5D6E-409C-BE32-E72D297353CC}">
              <c16:uniqueId val="{00000002-1FE5-452A-98AB-1B12A6F92A52}"/>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0"/>
          <a:lstStyle/>
          <a:p>
            <a:pPr>
              <a:defRPr/>
            </a:pPr>
            <a:endParaRPr lang="en-US"/>
          </a:p>
        </c:txPr>
        <c:crossAx val="155089920"/>
        <c:crosses val="autoZero"/>
        <c:auto val="1"/>
        <c:lblAlgn val="ctr"/>
        <c:lblOffset val="100"/>
        <c:noMultiLvlLbl val="0"/>
      </c:catAx>
      <c:valAx>
        <c:axId val="155089920"/>
        <c:scaling>
          <c:orientation val="minMax"/>
          <c:max val="100"/>
          <c:min val="0"/>
        </c:scaling>
        <c:delete val="0"/>
        <c:axPos val="l"/>
        <c:majorGridlines/>
        <c:title>
          <c:tx>
            <c:rich>
              <a:bodyPr rot="-5400000" vert="horz"/>
              <a:lstStyle/>
              <a:p>
                <a:pPr>
                  <a:defRPr/>
                </a:pPr>
                <a:r>
                  <a:rPr lang="en-US"/>
                  <a:t>Percent</a:t>
                </a:r>
              </a:p>
            </c:rich>
          </c:tx>
          <c:layout>
            <c:manualLayout>
              <c:xMode val="edge"/>
              <c:yMode val="edge"/>
              <c:x val="2.136752136752137E-3"/>
              <c:y val="0.34340004374453198"/>
            </c:manualLayout>
          </c:layout>
          <c:overlay val="0"/>
        </c:title>
        <c:numFmt formatCode="0" sourceLinked="0"/>
        <c:majorTickMark val="out"/>
        <c:minorTickMark val="none"/>
        <c:tickLblPos val="nextTo"/>
        <c:crossAx val="155088384"/>
        <c:crosses val="autoZero"/>
        <c:crossBetween val="between"/>
        <c:majorUnit val="10"/>
      </c:valAx>
    </c:plotArea>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975661028482551"/>
          <c:y val="0.16121609798775152"/>
          <c:w val="0.86418732380674623"/>
          <c:h val="0.63017643627879849"/>
        </c:manualLayout>
      </c:layout>
      <c:lineChart>
        <c:grouping val="standard"/>
        <c:varyColors val="0"/>
        <c:ser>
          <c:idx val="0"/>
          <c:order val="0"/>
          <c:tx>
            <c:strRef>
              <c:f>Sheet1!$B$2</c:f>
              <c:strCache>
                <c:ptCount val="1"/>
                <c:pt idx="0">
                  <c:v>Large Central Metro</c:v>
                </c:pt>
              </c:strCache>
            </c:strRef>
          </c:tx>
          <c:spPr>
            <a:ln w="19050" cap="rnd">
              <a:solidFill>
                <a:sysClr val="windowText" lastClr="000000"/>
              </a:solidFill>
              <a:round/>
            </a:ln>
            <a:effectLst/>
          </c:spPr>
          <c:marker>
            <c:symbol val="circle"/>
            <c:size val="5"/>
            <c:spPr>
              <a:solidFill>
                <a:sysClr val="windowText" lastClr="000000"/>
              </a:solidFill>
              <a:ln w="9525">
                <a:solidFill>
                  <a:sysClr val="windowText" lastClr="000000"/>
                </a:solidFill>
              </a:ln>
              <a:effectLst/>
            </c:spPr>
          </c:marker>
          <c:cat>
            <c:numRef>
              <c:f>Sheet1!$A$3:$A$36</c:f>
              <c:numCache>
                <c:formatCode>mmm\-yy</c:formatCode>
                <c:ptCount val="34"/>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pt idx="15">
                  <c:v>44348</c:v>
                </c:pt>
                <c:pt idx="16">
                  <c:v>44378</c:v>
                </c:pt>
                <c:pt idx="17">
                  <c:v>44409</c:v>
                </c:pt>
                <c:pt idx="18">
                  <c:v>44440</c:v>
                </c:pt>
                <c:pt idx="19">
                  <c:v>44470</c:v>
                </c:pt>
                <c:pt idx="20">
                  <c:v>44501</c:v>
                </c:pt>
                <c:pt idx="21">
                  <c:v>44531</c:v>
                </c:pt>
                <c:pt idx="22">
                  <c:v>44562</c:v>
                </c:pt>
                <c:pt idx="23">
                  <c:v>44593</c:v>
                </c:pt>
                <c:pt idx="24">
                  <c:v>44621</c:v>
                </c:pt>
                <c:pt idx="25">
                  <c:v>44652</c:v>
                </c:pt>
                <c:pt idx="26">
                  <c:v>44682</c:v>
                </c:pt>
                <c:pt idx="27">
                  <c:v>44713</c:v>
                </c:pt>
                <c:pt idx="28">
                  <c:v>44743</c:v>
                </c:pt>
                <c:pt idx="29">
                  <c:v>44774</c:v>
                </c:pt>
                <c:pt idx="30">
                  <c:v>44805</c:v>
                </c:pt>
                <c:pt idx="31">
                  <c:v>44835</c:v>
                </c:pt>
                <c:pt idx="32">
                  <c:v>44866</c:v>
                </c:pt>
                <c:pt idx="33">
                  <c:v>44896</c:v>
                </c:pt>
              </c:numCache>
            </c:numRef>
          </c:cat>
          <c:val>
            <c:numRef>
              <c:f>Sheet1!$B$3:$B$36</c:f>
              <c:numCache>
                <c:formatCode>General</c:formatCode>
                <c:ptCount val="34"/>
                <c:pt idx="0">
                  <c:v>0.7</c:v>
                </c:pt>
                <c:pt idx="1">
                  <c:v>27.9</c:v>
                </c:pt>
                <c:pt idx="2">
                  <c:v>18.700000000000003</c:v>
                </c:pt>
                <c:pt idx="3">
                  <c:v>7.7000000000000011</c:v>
                </c:pt>
                <c:pt idx="4">
                  <c:v>10.400000000000002</c:v>
                </c:pt>
                <c:pt idx="5">
                  <c:v>9</c:v>
                </c:pt>
                <c:pt idx="6">
                  <c:v>7.4</c:v>
                </c:pt>
                <c:pt idx="7">
                  <c:v>4.6000000000000005</c:v>
                </c:pt>
                <c:pt idx="8">
                  <c:v>7.1999999999999993</c:v>
                </c:pt>
                <c:pt idx="9">
                  <c:v>19.100000000000001</c:v>
                </c:pt>
                <c:pt idx="10">
                  <c:v>26.299999999999997</c:v>
                </c:pt>
                <c:pt idx="11">
                  <c:v>22.1</c:v>
                </c:pt>
                <c:pt idx="12">
                  <c:v>15.7</c:v>
                </c:pt>
                <c:pt idx="13">
                  <c:v>7.3000000000000007</c:v>
                </c:pt>
                <c:pt idx="14">
                  <c:v>5.1999999999999993</c:v>
                </c:pt>
                <c:pt idx="15">
                  <c:v>3.1999999999999997</c:v>
                </c:pt>
                <c:pt idx="16">
                  <c:v>1.6</c:v>
                </c:pt>
                <c:pt idx="17">
                  <c:v>5.9</c:v>
                </c:pt>
                <c:pt idx="18">
                  <c:v>14.299999999999999</c:v>
                </c:pt>
                <c:pt idx="19">
                  <c:v>9.3999999999999986</c:v>
                </c:pt>
                <c:pt idx="20">
                  <c:v>6.3000000000000007</c:v>
                </c:pt>
                <c:pt idx="21">
                  <c:v>9.3999999999999986</c:v>
                </c:pt>
                <c:pt idx="22">
                  <c:v>14.100000000000001</c:v>
                </c:pt>
                <c:pt idx="23">
                  <c:v>16.200000000000003</c:v>
                </c:pt>
                <c:pt idx="24">
                  <c:v>9.9</c:v>
                </c:pt>
                <c:pt idx="25">
                  <c:v>3.6</c:v>
                </c:pt>
                <c:pt idx="26">
                  <c:v>2</c:v>
                </c:pt>
                <c:pt idx="27">
                  <c:v>2.8</c:v>
                </c:pt>
                <c:pt idx="28">
                  <c:v>2.9</c:v>
                </c:pt>
                <c:pt idx="29">
                  <c:v>4.5999999999999996</c:v>
                </c:pt>
                <c:pt idx="30">
                  <c:v>3.1000000000000005</c:v>
                </c:pt>
                <c:pt idx="31">
                  <c:v>3.2</c:v>
                </c:pt>
                <c:pt idx="32">
                  <c:v>2.7</c:v>
                </c:pt>
                <c:pt idx="33">
                  <c:v>3.0999999999999996</c:v>
                </c:pt>
              </c:numCache>
            </c:numRef>
          </c:val>
          <c:smooth val="0"/>
          <c:extLst>
            <c:ext xmlns:c16="http://schemas.microsoft.com/office/drawing/2014/chart" uri="{C3380CC4-5D6E-409C-BE32-E72D297353CC}">
              <c16:uniqueId val="{00000000-93E2-4194-B38E-810274CEA09C}"/>
            </c:ext>
          </c:extLst>
        </c:ser>
        <c:ser>
          <c:idx val="1"/>
          <c:order val="1"/>
          <c:tx>
            <c:strRef>
              <c:f>Sheet1!$C$2</c:f>
              <c:strCache>
                <c:ptCount val="1"/>
                <c:pt idx="0">
                  <c:v>Large Fringe Metro</c:v>
                </c:pt>
              </c:strCache>
            </c:strRef>
          </c:tx>
          <c:spPr>
            <a:ln w="19050" cap="rnd">
              <a:solidFill>
                <a:srgbClr val="005EB8"/>
              </a:solidFill>
              <a:round/>
            </a:ln>
            <a:effectLst/>
          </c:spPr>
          <c:marker>
            <c:symbol val="square"/>
            <c:size val="7"/>
            <c:spPr>
              <a:solidFill>
                <a:srgbClr val="005EB8"/>
              </a:solidFill>
              <a:ln w="9525">
                <a:noFill/>
              </a:ln>
              <a:effectLst/>
            </c:spPr>
          </c:marker>
          <c:cat>
            <c:numRef>
              <c:f>Sheet1!$A$3:$A$36</c:f>
              <c:numCache>
                <c:formatCode>mmm\-yy</c:formatCode>
                <c:ptCount val="34"/>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pt idx="15">
                  <c:v>44348</c:v>
                </c:pt>
                <c:pt idx="16">
                  <c:v>44378</c:v>
                </c:pt>
                <c:pt idx="17">
                  <c:v>44409</c:v>
                </c:pt>
                <c:pt idx="18">
                  <c:v>44440</c:v>
                </c:pt>
                <c:pt idx="19">
                  <c:v>44470</c:v>
                </c:pt>
                <c:pt idx="20">
                  <c:v>44501</c:v>
                </c:pt>
                <c:pt idx="21">
                  <c:v>44531</c:v>
                </c:pt>
                <c:pt idx="22">
                  <c:v>44562</c:v>
                </c:pt>
                <c:pt idx="23">
                  <c:v>44593</c:v>
                </c:pt>
                <c:pt idx="24">
                  <c:v>44621</c:v>
                </c:pt>
                <c:pt idx="25">
                  <c:v>44652</c:v>
                </c:pt>
                <c:pt idx="26">
                  <c:v>44682</c:v>
                </c:pt>
                <c:pt idx="27">
                  <c:v>44713</c:v>
                </c:pt>
                <c:pt idx="28">
                  <c:v>44743</c:v>
                </c:pt>
                <c:pt idx="29">
                  <c:v>44774</c:v>
                </c:pt>
                <c:pt idx="30">
                  <c:v>44805</c:v>
                </c:pt>
                <c:pt idx="31">
                  <c:v>44835</c:v>
                </c:pt>
                <c:pt idx="32">
                  <c:v>44866</c:v>
                </c:pt>
                <c:pt idx="33">
                  <c:v>44896</c:v>
                </c:pt>
              </c:numCache>
            </c:numRef>
          </c:cat>
          <c:val>
            <c:numRef>
              <c:f>Sheet1!$C$3:$C$36</c:f>
              <c:numCache>
                <c:formatCode>General</c:formatCode>
                <c:ptCount val="34"/>
                <c:pt idx="0">
                  <c:v>0.2</c:v>
                </c:pt>
                <c:pt idx="1">
                  <c:v>22.3</c:v>
                </c:pt>
                <c:pt idx="2">
                  <c:v>16.600000000000001</c:v>
                </c:pt>
                <c:pt idx="3">
                  <c:v>7.6</c:v>
                </c:pt>
                <c:pt idx="4">
                  <c:v>7.8000000000000007</c:v>
                </c:pt>
                <c:pt idx="5">
                  <c:v>6.2</c:v>
                </c:pt>
                <c:pt idx="6">
                  <c:v>6</c:v>
                </c:pt>
                <c:pt idx="7">
                  <c:v>5.0999999999999996</c:v>
                </c:pt>
                <c:pt idx="8">
                  <c:v>8.3000000000000007</c:v>
                </c:pt>
                <c:pt idx="9">
                  <c:v>20.7</c:v>
                </c:pt>
                <c:pt idx="10">
                  <c:v>20.9</c:v>
                </c:pt>
                <c:pt idx="11">
                  <c:v>18.5</c:v>
                </c:pt>
                <c:pt idx="12">
                  <c:v>13</c:v>
                </c:pt>
                <c:pt idx="13">
                  <c:v>6.6999999999999993</c:v>
                </c:pt>
                <c:pt idx="14">
                  <c:v>5.3000000000000007</c:v>
                </c:pt>
                <c:pt idx="15">
                  <c:v>3.8000000000000003</c:v>
                </c:pt>
                <c:pt idx="16">
                  <c:v>1.7000000000000002</c:v>
                </c:pt>
                <c:pt idx="17">
                  <c:v>5.4</c:v>
                </c:pt>
                <c:pt idx="18">
                  <c:v>15.2</c:v>
                </c:pt>
                <c:pt idx="19">
                  <c:v>11</c:v>
                </c:pt>
                <c:pt idx="20">
                  <c:v>7.7</c:v>
                </c:pt>
                <c:pt idx="21">
                  <c:v>12.3</c:v>
                </c:pt>
                <c:pt idx="22">
                  <c:v>15.2</c:v>
                </c:pt>
                <c:pt idx="23">
                  <c:v>16.400000000000002</c:v>
                </c:pt>
                <c:pt idx="24">
                  <c:v>9.1</c:v>
                </c:pt>
                <c:pt idx="25">
                  <c:v>3.5</c:v>
                </c:pt>
                <c:pt idx="26">
                  <c:v>3.2</c:v>
                </c:pt>
                <c:pt idx="27">
                  <c:v>3.5999999999999996</c:v>
                </c:pt>
                <c:pt idx="28">
                  <c:v>3.1999999999999997</c:v>
                </c:pt>
                <c:pt idx="29">
                  <c:v>4.5999999999999996</c:v>
                </c:pt>
                <c:pt idx="30">
                  <c:v>3.3</c:v>
                </c:pt>
                <c:pt idx="31">
                  <c:v>2.9000000000000004</c:v>
                </c:pt>
                <c:pt idx="32">
                  <c:v>3.4</c:v>
                </c:pt>
                <c:pt idx="33">
                  <c:v>3.5</c:v>
                </c:pt>
              </c:numCache>
            </c:numRef>
          </c:val>
          <c:smooth val="0"/>
          <c:extLst>
            <c:ext xmlns:c16="http://schemas.microsoft.com/office/drawing/2014/chart" uri="{C3380CC4-5D6E-409C-BE32-E72D297353CC}">
              <c16:uniqueId val="{00000001-93E2-4194-B38E-810274CEA09C}"/>
            </c:ext>
          </c:extLst>
        </c:ser>
        <c:ser>
          <c:idx val="2"/>
          <c:order val="2"/>
          <c:tx>
            <c:strRef>
              <c:f>Sheet1!$D$2</c:f>
              <c:strCache>
                <c:ptCount val="1"/>
                <c:pt idx="0">
                  <c:v>Medium Metro</c:v>
                </c:pt>
              </c:strCache>
            </c:strRef>
          </c:tx>
          <c:spPr>
            <a:ln w="19050" cap="rnd">
              <a:solidFill>
                <a:srgbClr val="671E75"/>
              </a:solidFill>
              <a:round/>
            </a:ln>
            <a:effectLst/>
          </c:spPr>
          <c:marker>
            <c:symbol val="triangle"/>
            <c:size val="5"/>
            <c:spPr>
              <a:solidFill>
                <a:srgbClr val="671E75"/>
              </a:solidFill>
              <a:ln w="9525">
                <a:solidFill>
                  <a:srgbClr val="671E75"/>
                </a:solidFill>
              </a:ln>
              <a:effectLst/>
            </c:spPr>
          </c:marker>
          <c:cat>
            <c:numRef>
              <c:f>Sheet1!$A$3:$A$36</c:f>
              <c:numCache>
                <c:formatCode>mmm\-yy</c:formatCode>
                <c:ptCount val="34"/>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pt idx="15">
                  <c:v>44348</c:v>
                </c:pt>
                <c:pt idx="16">
                  <c:v>44378</c:v>
                </c:pt>
                <c:pt idx="17">
                  <c:v>44409</c:v>
                </c:pt>
                <c:pt idx="18">
                  <c:v>44440</c:v>
                </c:pt>
                <c:pt idx="19">
                  <c:v>44470</c:v>
                </c:pt>
                <c:pt idx="20">
                  <c:v>44501</c:v>
                </c:pt>
                <c:pt idx="21">
                  <c:v>44531</c:v>
                </c:pt>
                <c:pt idx="22">
                  <c:v>44562</c:v>
                </c:pt>
                <c:pt idx="23">
                  <c:v>44593</c:v>
                </c:pt>
                <c:pt idx="24">
                  <c:v>44621</c:v>
                </c:pt>
                <c:pt idx="25">
                  <c:v>44652</c:v>
                </c:pt>
                <c:pt idx="26">
                  <c:v>44682</c:v>
                </c:pt>
                <c:pt idx="27">
                  <c:v>44713</c:v>
                </c:pt>
                <c:pt idx="28">
                  <c:v>44743</c:v>
                </c:pt>
                <c:pt idx="29">
                  <c:v>44774</c:v>
                </c:pt>
                <c:pt idx="30">
                  <c:v>44805</c:v>
                </c:pt>
                <c:pt idx="31">
                  <c:v>44835</c:v>
                </c:pt>
                <c:pt idx="32">
                  <c:v>44866</c:v>
                </c:pt>
                <c:pt idx="33">
                  <c:v>44896</c:v>
                </c:pt>
              </c:numCache>
            </c:numRef>
          </c:cat>
          <c:val>
            <c:numRef>
              <c:f>Sheet1!$D$3:$D$36</c:f>
              <c:numCache>
                <c:formatCode>General</c:formatCode>
                <c:ptCount val="34"/>
                <c:pt idx="0">
                  <c:v>0.1</c:v>
                </c:pt>
                <c:pt idx="1">
                  <c:v>9.1000000000000014</c:v>
                </c:pt>
                <c:pt idx="2">
                  <c:v>8.8000000000000007</c:v>
                </c:pt>
                <c:pt idx="3">
                  <c:v>5.3000000000000007</c:v>
                </c:pt>
                <c:pt idx="4">
                  <c:v>9.1</c:v>
                </c:pt>
                <c:pt idx="5">
                  <c:v>10.199999999999999</c:v>
                </c:pt>
                <c:pt idx="6">
                  <c:v>9.6000000000000014</c:v>
                </c:pt>
                <c:pt idx="7">
                  <c:v>7.1</c:v>
                </c:pt>
                <c:pt idx="8">
                  <c:v>11.2</c:v>
                </c:pt>
                <c:pt idx="9">
                  <c:v>26.4</c:v>
                </c:pt>
                <c:pt idx="10">
                  <c:v>26.099999999999998</c:v>
                </c:pt>
                <c:pt idx="11">
                  <c:v>20</c:v>
                </c:pt>
                <c:pt idx="12">
                  <c:v>11.9</c:v>
                </c:pt>
                <c:pt idx="13">
                  <c:v>6.1</c:v>
                </c:pt>
                <c:pt idx="14">
                  <c:v>5.0999999999999996</c:v>
                </c:pt>
                <c:pt idx="15">
                  <c:v>3.2</c:v>
                </c:pt>
                <c:pt idx="16">
                  <c:v>2.4000000000000004</c:v>
                </c:pt>
                <c:pt idx="17">
                  <c:v>8.6</c:v>
                </c:pt>
                <c:pt idx="18">
                  <c:v>21.900000000000002</c:v>
                </c:pt>
                <c:pt idx="19">
                  <c:v>14.6</c:v>
                </c:pt>
                <c:pt idx="20">
                  <c:v>10.6</c:v>
                </c:pt>
                <c:pt idx="21">
                  <c:v>15.5</c:v>
                </c:pt>
                <c:pt idx="22">
                  <c:v>15.9</c:v>
                </c:pt>
                <c:pt idx="23">
                  <c:v>18.7</c:v>
                </c:pt>
                <c:pt idx="24">
                  <c:v>12.5</c:v>
                </c:pt>
                <c:pt idx="25">
                  <c:v>4</c:v>
                </c:pt>
                <c:pt idx="26">
                  <c:v>3.2</c:v>
                </c:pt>
                <c:pt idx="27">
                  <c:v>3.2</c:v>
                </c:pt>
                <c:pt idx="28">
                  <c:v>3.4</c:v>
                </c:pt>
                <c:pt idx="29">
                  <c:v>5.6</c:v>
                </c:pt>
                <c:pt idx="30">
                  <c:v>3.9000000000000004</c:v>
                </c:pt>
                <c:pt idx="31">
                  <c:v>3.5</c:v>
                </c:pt>
                <c:pt idx="32">
                  <c:v>3.3</c:v>
                </c:pt>
                <c:pt idx="33">
                  <c:v>3.3</c:v>
                </c:pt>
              </c:numCache>
            </c:numRef>
          </c:val>
          <c:smooth val="0"/>
          <c:extLst>
            <c:ext xmlns:c16="http://schemas.microsoft.com/office/drawing/2014/chart" uri="{C3380CC4-5D6E-409C-BE32-E72D297353CC}">
              <c16:uniqueId val="{00000002-93E2-4194-B38E-810274CEA09C}"/>
            </c:ext>
          </c:extLst>
        </c:ser>
        <c:ser>
          <c:idx val="3"/>
          <c:order val="3"/>
          <c:tx>
            <c:strRef>
              <c:f>Sheet1!$E$2</c:f>
              <c:strCache>
                <c:ptCount val="1"/>
                <c:pt idx="0">
                  <c:v>Small Metro</c:v>
                </c:pt>
              </c:strCache>
            </c:strRef>
          </c:tx>
          <c:spPr>
            <a:ln w="19050" cap="rnd">
              <a:solidFill>
                <a:srgbClr val="FFC72C"/>
              </a:solidFill>
              <a:round/>
            </a:ln>
            <a:effectLst/>
          </c:spPr>
          <c:marker>
            <c:symbol val="diamond"/>
            <c:size val="7"/>
            <c:spPr>
              <a:solidFill>
                <a:srgbClr val="FFC72C"/>
              </a:solidFill>
              <a:ln w="9525">
                <a:noFill/>
              </a:ln>
              <a:effectLst/>
            </c:spPr>
          </c:marker>
          <c:cat>
            <c:numRef>
              <c:f>Sheet1!$A$3:$A$36</c:f>
              <c:numCache>
                <c:formatCode>mmm\-yy</c:formatCode>
                <c:ptCount val="34"/>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pt idx="15">
                  <c:v>44348</c:v>
                </c:pt>
                <c:pt idx="16">
                  <c:v>44378</c:v>
                </c:pt>
                <c:pt idx="17">
                  <c:v>44409</c:v>
                </c:pt>
                <c:pt idx="18">
                  <c:v>44440</c:v>
                </c:pt>
                <c:pt idx="19">
                  <c:v>44470</c:v>
                </c:pt>
                <c:pt idx="20">
                  <c:v>44501</c:v>
                </c:pt>
                <c:pt idx="21">
                  <c:v>44531</c:v>
                </c:pt>
                <c:pt idx="22">
                  <c:v>44562</c:v>
                </c:pt>
                <c:pt idx="23">
                  <c:v>44593</c:v>
                </c:pt>
                <c:pt idx="24">
                  <c:v>44621</c:v>
                </c:pt>
                <c:pt idx="25">
                  <c:v>44652</c:v>
                </c:pt>
                <c:pt idx="26">
                  <c:v>44682</c:v>
                </c:pt>
                <c:pt idx="27">
                  <c:v>44713</c:v>
                </c:pt>
                <c:pt idx="28">
                  <c:v>44743</c:v>
                </c:pt>
                <c:pt idx="29">
                  <c:v>44774</c:v>
                </c:pt>
                <c:pt idx="30">
                  <c:v>44805</c:v>
                </c:pt>
                <c:pt idx="31">
                  <c:v>44835</c:v>
                </c:pt>
                <c:pt idx="32">
                  <c:v>44866</c:v>
                </c:pt>
                <c:pt idx="33">
                  <c:v>44896</c:v>
                </c:pt>
              </c:numCache>
            </c:numRef>
          </c:cat>
          <c:val>
            <c:numRef>
              <c:f>Sheet1!$E$3:$E$36</c:f>
              <c:numCache>
                <c:formatCode>General</c:formatCode>
                <c:ptCount val="34"/>
                <c:pt idx="0">
                  <c:v>0.1</c:v>
                </c:pt>
                <c:pt idx="1">
                  <c:v>5.7</c:v>
                </c:pt>
                <c:pt idx="2">
                  <c:v>6.2</c:v>
                </c:pt>
                <c:pt idx="3">
                  <c:v>4.4000000000000004</c:v>
                </c:pt>
                <c:pt idx="4">
                  <c:v>7.4</c:v>
                </c:pt>
                <c:pt idx="5">
                  <c:v>8.6999999999999993</c:v>
                </c:pt>
                <c:pt idx="6">
                  <c:v>9.5</c:v>
                </c:pt>
                <c:pt idx="7">
                  <c:v>9.1999999999999993</c:v>
                </c:pt>
                <c:pt idx="8">
                  <c:v>17.200000000000003</c:v>
                </c:pt>
                <c:pt idx="9">
                  <c:v>33.1</c:v>
                </c:pt>
                <c:pt idx="10">
                  <c:v>30.4</c:v>
                </c:pt>
                <c:pt idx="11">
                  <c:v>21.2</c:v>
                </c:pt>
                <c:pt idx="12">
                  <c:v>12.299999999999999</c:v>
                </c:pt>
                <c:pt idx="13">
                  <c:v>6</c:v>
                </c:pt>
                <c:pt idx="14">
                  <c:v>5.3</c:v>
                </c:pt>
                <c:pt idx="15">
                  <c:v>4</c:v>
                </c:pt>
                <c:pt idx="16">
                  <c:v>2.9</c:v>
                </c:pt>
                <c:pt idx="17">
                  <c:v>8.4</c:v>
                </c:pt>
                <c:pt idx="18">
                  <c:v>24.700000000000003</c:v>
                </c:pt>
                <c:pt idx="19">
                  <c:v>18.600000000000001</c:v>
                </c:pt>
                <c:pt idx="20">
                  <c:v>13.799999999999999</c:v>
                </c:pt>
                <c:pt idx="21">
                  <c:v>20.5</c:v>
                </c:pt>
                <c:pt idx="22">
                  <c:v>17.600000000000001</c:v>
                </c:pt>
                <c:pt idx="23">
                  <c:v>21.5</c:v>
                </c:pt>
                <c:pt idx="24">
                  <c:v>14.899999999999999</c:v>
                </c:pt>
                <c:pt idx="25">
                  <c:v>4.8000000000000007</c:v>
                </c:pt>
                <c:pt idx="26">
                  <c:v>3.8000000000000003</c:v>
                </c:pt>
                <c:pt idx="27">
                  <c:v>3.7</c:v>
                </c:pt>
                <c:pt idx="28">
                  <c:v>3.9000000000000004</c:v>
                </c:pt>
                <c:pt idx="29">
                  <c:v>6.1000000000000005</c:v>
                </c:pt>
                <c:pt idx="30">
                  <c:v>4.5</c:v>
                </c:pt>
                <c:pt idx="31">
                  <c:v>3.6999999999999997</c:v>
                </c:pt>
                <c:pt idx="32">
                  <c:v>4.2</c:v>
                </c:pt>
                <c:pt idx="33">
                  <c:v>3.6</c:v>
                </c:pt>
              </c:numCache>
            </c:numRef>
          </c:val>
          <c:smooth val="0"/>
          <c:extLst>
            <c:ext xmlns:c16="http://schemas.microsoft.com/office/drawing/2014/chart" uri="{C3380CC4-5D6E-409C-BE32-E72D297353CC}">
              <c16:uniqueId val="{00000003-93E2-4194-B38E-810274CEA09C}"/>
            </c:ext>
          </c:extLst>
        </c:ser>
        <c:ser>
          <c:idx val="4"/>
          <c:order val="4"/>
          <c:tx>
            <c:strRef>
              <c:f>Sheet1!$F$2</c:f>
              <c:strCache>
                <c:ptCount val="1"/>
                <c:pt idx="0">
                  <c:v>Micropolitan</c:v>
                </c:pt>
              </c:strCache>
            </c:strRef>
          </c:tx>
          <c:spPr>
            <a:ln w="19050" cap="rnd">
              <a:solidFill>
                <a:srgbClr val="548235"/>
              </a:solidFill>
              <a:round/>
            </a:ln>
            <a:effectLst/>
          </c:spPr>
          <c:marker>
            <c:symbol val="star"/>
            <c:size val="5"/>
            <c:spPr>
              <a:noFill/>
              <a:ln w="9525">
                <a:solidFill>
                  <a:srgbClr val="548235"/>
                </a:solidFill>
              </a:ln>
              <a:effectLst/>
            </c:spPr>
          </c:marker>
          <c:cat>
            <c:numRef>
              <c:f>Sheet1!$A$3:$A$36</c:f>
              <c:numCache>
                <c:formatCode>mmm\-yy</c:formatCode>
                <c:ptCount val="34"/>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pt idx="15">
                  <c:v>44348</c:v>
                </c:pt>
                <c:pt idx="16">
                  <c:v>44378</c:v>
                </c:pt>
                <c:pt idx="17">
                  <c:v>44409</c:v>
                </c:pt>
                <c:pt idx="18">
                  <c:v>44440</c:v>
                </c:pt>
                <c:pt idx="19">
                  <c:v>44470</c:v>
                </c:pt>
                <c:pt idx="20">
                  <c:v>44501</c:v>
                </c:pt>
                <c:pt idx="21">
                  <c:v>44531</c:v>
                </c:pt>
                <c:pt idx="22">
                  <c:v>44562</c:v>
                </c:pt>
                <c:pt idx="23">
                  <c:v>44593</c:v>
                </c:pt>
                <c:pt idx="24">
                  <c:v>44621</c:v>
                </c:pt>
                <c:pt idx="25">
                  <c:v>44652</c:v>
                </c:pt>
                <c:pt idx="26">
                  <c:v>44682</c:v>
                </c:pt>
                <c:pt idx="27">
                  <c:v>44713</c:v>
                </c:pt>
                <c:pt idx="28">
                  <c:v>44743</c:v>
                </c:pt>
                <c:pt idx="29">
                  <c:v>44774</c:v>
                </c:pt>
                <c:pt idx="30">
                  <c:v>44805</c:v>
                </c:pt>
                <c:pt idx="31">
                  <c:v>44835</c:v>
                </c:pt>
                <c:pt idx="32">
                  <c:v>44866</c:v>
                </c:pt>
                <c:pt idx="33">
                  <c:v>44896</c:v>
                </c:pt>
              </c:numCache>
            </c:numRef>
          </c:cat>
          <c:val>
            <c:numRef>
              <c:f>Sheet1!$F$3:$F$36</c:f>
              <c:numCache>
                <c:formatCode>General</c:formatCode>
                <c:ptCount val="34"/>
                <c:pt idx="0">
                  <c:v>0</c:v>
                </c:pt>
                <c:pt idx="1">
                  <c:v>5.2</c:v>
                </c:pt>
                <c:pt idx="2">
                  <c:v>5.7000000000000011</c:v>
                </c:pt>
                <c:pt idx="3">
                  <c:v>3.9000000000000004</c:v>
                </c:pt>
                <c:pt idx="4">
                  <c:v>6.7</c:v>
                </c:pt>
                <c:pt idx="5">
                  <c:v>9.8000000000000007</c:v>
                </c:pt>
                <c:pt idx="6">
                  <c:v>11.4</c:v>
                </c:pt>
                <c:pt idx="7">
                  <c:v>11.500000000000002</c:v>
                </c:pt>
                <c:pt idx="8">
                  <c:v>19.900000000000002</c:v>
                </c:pt>
                <c:pt idx="9">
                  <c:v>37.799999999999997</c:v>
                </c:pt>
                <c:pt idx="10">
                  <c:v>32.6</c:v>
                </c:pt>
                <c:pt idx="11">
                  <c:v>21.4</c:v>
                </c:pt>
                <c:pt idx="12">
                  <c:v>12.1</c:v>
                </c:pt>
                <c:pt idx="13">
                  <c:v>7.1</c:v>
                </c:pt>
                <c:pt idx="14">
                  <c:v>5.6999999999999993</c:v>
                </c:pt>
                <c:pt idx="15">
                  <c:v>4.5999999999999996</c:v>
                </c:pt>
                <c:pt idx="16">
                  <c:v>3.2</c:v>
                </c:pt>
                <c:pt idx="17">
                  <c:v>9.3999999999999986</c:v>
                </c:pt>
                <c:pt idx="18">
                  <c:v>27.599999999999998</c:v>
                </c:pt>
                <c:pt idx="19">
                  <c:v>22.2</c:v>
                </c:pt>
                <c:pt idx="20">
                  <c:v>16.5</c:v>
                </c:pt>
                <c:pt idx="21">
                  <c:v>26.4</c:v>
                </c:pt>
                <c:pt idx="22">
                  <c:v>20.8</c:v>
                </c:pt>
                <c:pt idx="23">
                  <c:v>23.4</c:v>
                </c:pt>
                <c:pt idx="24">
                  <c:v>15.7</c:v>
                </c:pt>
                <c:pt idx="25">
                  <c:v>5.4</c:v>
                </c:pt>
                <c:pt idx="26">
                  <c:v>4</c:v>
                </c:pt>
                <c:pt idx="27">
                  <c:v>3.5999999999999996</c:v>
                </c:pt>
                <c:pt idx="28">
                  <c:v>3.8</c:v>
                </c:pt>
                <c:pt idx="29">
                  <c:v>6.4</c:v>
                </c:pt>
                <c:pt idx="30">
                  <c:v>4.8000000000000007</c:v>
                </c:pt>
                <c:pt idx="31">
                  <c:v>4</c:v>
                </c:pt>
                <c:pt idx="32">
                  <c:v>4.0999999999999996</c:v>
                </c:pt>
                <c:pt idx="33">
                  <c:v>3.7</c:v>
                </c:pt>
              </c:numCache>
            </c:numRef>
          </c:val>
          <c:smooth val="0"/>
          <c:extLst>
            <c:ext xmlns:c16="http://schemas.microsoft.com/office/drawing/2014/chart" uri="{C3380CC4-5D6E-409C-BE32-E72D297353CC}">
              <c16:uniqueId val="{00000004-93E2-4194-B38E-810274CEA09C}"/>
            </c:ext>
          </c:extLst>
        </c:ser>
        <c:ser>
          <c:idx val="5"/>
          <c:order val="5"/>
          <c:tx>
            <c:strRef>
              <c:f>Sheet1!$G$2</c:f>
              <c:strCache>
                <c:ptCount val="1"/>
                <c:pt idx="0">
                  <c:v>Noncore</c:v>
                </c:pt>
              </c:strCache>
            </c:strRef>
          </c:tx>
          <c:spPr>
            <a:ln w="25400" cap="rnd">
              <a:solidFill>
                <a:srgbClr val="C55A11"/>
              </a:solidFill>
              <a:round/>
            </a:ln>
            <a:effectLst/>
          </c:spPr>
          <c:marker>
            <c:symbol val="x"/>
            <c:size val="5"/>
            <c:spPr>
              <a:noFill/>
              <a:ln w="9525">
                <a:solidFill>
                  <a:srgbClr val="C55A11"/>
                </a:solidFill>
              </a:ln>
              <a:effectLst/>
            </c:spPr>
          </c:marker>
          <c:cat>
            <c:numRef>
              <c:f>Sheet1!$A$3:$A$36</c:f>
              <c:numCache>
                <c:formatCode>mmm\-yy</c:formatCode>
                <c:ptCount val="34"/>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pt idx="15">
                  <c:v>44348</c:v>
                </c:pt>
                <c:pt idx="16">
                  <c:v>44378</c:v>
                </c:pt>
                <c:pt idx="17">
                  <c:v>44409</c:v>
                </c:pt>
                <c:pt idx="18">
                  <c:v>44440</c:v>
                </c:pt>
                <c:pt idx="19">
                  <c:v>44470</c:v>
                </c:pt>
                <c:pt idx="20">
                  <c:v>44501</c:v>
                </c:pt>
                <c:pt idx="21">
                  <c:v>44531</c:v>
                </c:pt>
                <c:pt idx="22">
                  <c:v>44562</c:v>
                </c:pt>
                <c:pt idx="23">
                  <c:v>44593</c:v>
                </c:pt>
                <c:pt idx="24">
                  <c:v>44621</c:v>
                </c:pt>
                <c:pt idx="25">
                  <c:v>44652</c:v>
                </c:pt>
                <c:pt idx="26">
                  <c:v>44682</c:v>
                </c:pt>
                <c:pt idx="27">
                  <c:v>44713</c:v>
                </c:pt>
                <c:pt idx="28">
                  <c:v>44743</c:v>
                </c:pt>
                <c:pt idx="29">
                  <c:v>44774</c:v>
                </c:pt>
                <c:pt idx="30">
                  <c:v>44805</c:v>
                </c:pt>
                <c:pt idx="31">
                  <c:v>44835</c:v>
                </c:pt>
                <c:pt idx="32">
                  <c:v>44866</c:v>
                </c:pt>
                <c:pt idx="33">
                  <c:v>44896</c:v>
                </c:pt>
              </c:numCache>
            </c:numRef>
          </c:cat>
          <c:val>
            <c:numRef>
              <c:f>Sheet1!$G$3:$G$36</c:f>
              <c:numCache>
                <c:formatCode>General</c:formatCode>
                <c:ptCount val="34"/>
                <c:pt idx="0">
                  <c:v>0.1</c:v>
                </c:pt>
                <c:pt idx="1">
                  <c:v>4.5999999999999996</c:v>
                </c:pt>
                <c:pt idx="2">
                  <c:v>5.3</c:v>
                </c:pt>
                <c:pt idx="3">
                  <c:v>4.4000000000000004</c:v>
                </c:pt>
                <c:pt idx="4">
                  <c:v>7.8000000000000007</c:v>
                </c:pt>
                <c:pt idx="5">
                  <c:v>10.199999999999999</c:v>
                </c:pt>
                <c:pt idx="6">
                  <c:v>12.599999999999998</c:v>
                </c:pt>
                <c:pt idx="7">
                  <c:v>13.9</c:v>
                </c:pt>
                <c:pt idx="8">
                  <c:v>24.2</c:v>
                </c:pt>
                <c:pt idx="9">
                  <c:v>42.699999999999996</c:v>
                </c:pt>
                <c:pt idx="10">
                  <c:v>34.700000000000003</c:v>
                </c:pt>
                <c:pt idx="11">
                  <c:v>24.799999999999997</c:v>
                </c:pt>
                <c:pt idx="12">
                  <c:v>15.7</c:v>
                </c:pt>
                <c:pt idx="13">
                  <c:v>8.3000000000000007</c:v>
                </c:pt>
                <c:pt idx="14">
                  <c:v>5.9</c:v>
                </c:pt>
                <c:pt idx="15">
                  <c:v>5</c:v>
                </c:pt>
                <c:pt idx="16">
                  <c:v>3.7</c:v>
                </c:pt>
                <c:pt idx="17">
                  <c:v>10</c:v>
                </c:pt>
                <c:pt idx="18">
                  <c:v>31</c:v>
                </c:pt>
                <c:pt idx="19">
                  <c:v>25</c:v>
                </c:pt>
                <c:pt idx="20">
                  <c:v>19</c:v>
                </c:pt>
                <c:pt idx="21">
                  <c:v>30.5</c:v>
                </c:pt>
                <c:pt idx="22">
                  <c:v>20.500000000000004</c:v>
                </c:pt>
                <c:pt idx="23">
                  <c:v>26.6</c:v>
                </c:pt>
                <c:pt idx="24">
                  <c:v>20.2</c:v>
                </c:pt>
                <c:pt idx="25">
                  <c:v>6.8000000000000007</c:v>
                </c:pt>
                <c:pt idx="26">
                  <c:v>4.4000000000000004</c:v>
                </c:pt>
                <c:pt idx="27">
                  <c:v>4</c:v>
                </c:pt>
                <c:pt idx="28">
                  <c:v>3.9000000000000004</c:v>
                </c:pt>
                <c:pt idx="29">
                  <c:v>7.1000000000000014</c:v>
                </c:pt>
                <c:pt idx="30">
                  <c:v>6.3999999999999995</c:v>
                </c:pt>
                <c:pt idx="31">
                  <c:v>4.5999999999999996</c:v>
                </c:pt>
                <c:pt idx="32">
                  <c:v>5</c:v>
                </c:pt>
                <c:pt idx="33">
                  <c:v>4</c:v>
                </c:pt>
              </c:numCache>
            </c:numRef>
          </c:val>
          <c:smooth val="0"/>
          <c:extLst>
            <c:ext xmlns:c16="http://schemas.microsoft.com/office/drawing/2014/chart" uri="{C3380CC4-5D6E-409C-BE32-E72D297353CC}">
              <c16:uniqueId val="{00000005-93E2-4194-B38E-810274CEA09C}"/>
            </c:ext>
          </c:extLst>
        </c:ser>
        <c:dLbls>
          <c:showLegendKey val="0"/>
          <c:showVal val="0"/>
          <c:showCatName val="0"/>
          <c:showSerName val="0"/>
          <c:showPercent val="0"/>
          <c:showBubbleSize val="0"/>
        </c:dLbls>
        <c:marker val="1"/>
        <c:smooth val="0"/>
        <c:axId val="678801312"/>
        <c:axId val="678797704"/>
        <c:extLst>
          <c:ext xmlns:c15="http://schemas.microsoft.com/office/drawing/2012/chart" uri="{02D57815-91ED-43cb-92C2-25804820EDAC}">
            <c15:filteredLineSeries>
              <c15:ser>
                <c:idx val="6"/>
                <c:order val="6"/>
                <c:tx>
                  <c:strRef>
                    <c:extLst>
                      <c:ext uri="{02D57815-91ED-43cb-92C2-25804820EDAC}">
                        <c15:formulaRef>
                          <c15:sqref>Sheet1!#REF!</c15:sqref>
                        </c15:formulaRef>
                      </c:ext>
                    </c:extLst>
                    <c:strCache>
                      <c:ptCount val="1"/>
                      <c:pt idx="0">
                        <c:v>#REF!</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numRef>
                    <c:extLst>
                      <c:ext uri="{02D57815-91ED-43cb-92C2-25804820EDAC}">
                        <c15:formulaRef>
                          <c15:sqref>Sheet1!$A$3:$A$36</c15:sqref>
                        </c15:formulaRef>
                      </c:ext>
                    </c:extLst>
                    <c:numCache>
                      <c:formatCode>mmm\-yy</c:formatCode>
                      <c:ptCount val="34"/>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pt idx="15">
                        <c:v>44348</c:v>
                      </c:pt>
                      <c:pt idx="16">
                        <c:v>44378</c:v>
                      </c:pt>
                      <c:pt idx="17">
                        <c:v>44409</c:v>
                      </c:pt>
                      <c:pt idx="18">
                        <c:v>44440</c:v>
                      </c:pt>
                      <c:pt idx="19">
                        <c:v>44470</c:v>
                      </c:pt>
                      <c:pt idx="20">
                        <c:v>44501</c:v>
                      </c:pt>
                      <c:pt idx="21">
                        <c:v>44531</c:v>
                      </c:pt>
                      <c:pt idx="22">
                        <c:v>44562</c:v>
                      </c:pt>
                      <c:pt idx="23">
                        <c:v>44593</c:v>
                      </c:pt>
                      <c:pt idx="24">
                        <c:v>44621</c:v>
                      </c:pt>
                      <c:pt idx="25">
                        <c:v>44652</c:v>
                      </c:pt>
                      <c:pt idx="26">
                        <c:v>44682</c:v>
                      </c:pt>
                      <c:pt idx="27">
                        <c:v>44713</c:v>
                      </c:pt>
                      <c:pt idx="28">
                        <c:v>44743</c:v>
                      </c:pt>
                      <c:pt idx="29">
                        <c:v>44774</c:v>
                      </c:pt>
                      <c:pt idx="30">
                        <c:v>44805</c:v>
                      </c:pt>
                      <c:pt idx="31">
                        <c:v>44835</c:v>
                      </c:pt>
                      <c:pt idx="32">
                        <c:v>44866</c:v>
                      </c:pt>
                      <c:pt idx="33">
                        <c:v>44896</c:v>
                      </c:pt>
                    </c:numCache>
                  </c:numRef>
                </c:cat>
                <c:val>
                  <c:numRef>
                    <c:extLst>
                      <c:ext uri="{02D57815-91ED-43cb-92C2-25804820EDAC}">
                        <c15:formulaRef>
                          <c15:sqref>Sheet1!#REF!</c15:sqref>
                        </c15:formulaRef>
                      </c:ext>
                    </c:extLst>
                    <c:numCache>
                      <c:formatCode>General</c:formatCode>
                      <c:ptCount val="1"/>
                      <c:pt idx="0">
                        <c:v>1</c:v>
                      </c:pt>
                    </c:numCache>
                  </c:numRef>
                </c:val>
                <c:smooth val="0"/>
                <c:extLst>
                  <c:ext xmlns:c16="http://schemas.microsoft.com/office/drawing/2014/chart" uri="{C3380CC4-5D6E-409C-BE32-E72D297353CC}">
                    <c16:uniqueId val="{00000006-93E2-4194-B38E-810274CEA09C}"/>
                  </c:ext>
                </c:extLst>
              </c15:ser>
            </c15:filteredLineSeries>
          </c:ext>
        </c:extLst>
      </c:lineChart>
      <c:dateAx>
        <c:axId val="678801312"/>
        <c:scaling>
          <c:orientation val="minMax"/>
          <c:max val="44926"/>
        </c:scaling>
        <c:delete val="0"/>
        <c:axPos val="b"/>
        <c:numFmt formatCode="mmm\-yy" sourceLinked="1"/>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8797704"/>
        <c:crosses val="autoZero"/>
        <c:auto val="0"/>
        <c:lblOffset val="100"/>
        <c:baseTimeUnit val="months"/>
      </c:dateAx>
      <c:valAx>
        <c:axId val="678797704"/>
        <c:scaling>
          <c:orientation val="minMax"/>
          <c:max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b="1"/>
                  <a:t>Deaths pe 100,000 Population</a:t>
                </a:r>
              </a:p>
            </c:rich>
          </c:tx>
          <c:layout>
            <c:manualLayout>
              <c:xMode val="edge"/>
              <c:yMode val="edge"/>
              <c:x val="4.2734762321376503E-3"/>
              <c:y val="0.12813145697213379"/>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solidFill>
              <a:sysClr val="windowText" lastClr="000000"/>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8801312"/>
        <c:crosses val="autoZero"/>
        <c:crossBetween val="between"/>
      </c:valAx>
      <c:spPr>
        <a:noFill/>
        <a:ln>
          <a:noFill/>
        </a:ln>
        <a:effectLst/>
      </c:spPr>
    </c:plotArea>
    <c:legend>
      <c:legendPos val="t"/>
      <c:layout>
        <c:manualLayout>
          <c:xMode val="edge"/>
          <c:yMode val="edge"/>
          <c:x val="4.1917356484285689E-3"/>
          <c:y val="7.9365079365079361E-3"/>
          <c:w val="0.993753280839895"/>
          <c:h val="0.1166629171353580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latin typeface="Arial" panose="020B0604020202020204" pitchFamily="34" charset="0"/>
          <a:cs typeface="Arial" panose="020B0604020202020204" pitchFamily="34" charset="0"/>
        </a:defRPr>
      </a:pPr>
      <a:endParaRPr lang="en-US"/>
    </a:p>
  </c:txPr>
  <c:externalData r:id="rId4">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021410518129678"/>
          <c:y val="0.17311317530621173"/>
          <c:w val="0.87316200058326032"/>
          <c:h val="0.72582226049868781"/>
        </c:manualLayout>
      </c:layout>
      <c:barChart>
        <c:barDir val="col"/>
        <c:grouping val="clustered"/>
        <c:varyColors val="0"/>
        <c:ser>
          <c:idx val="0"/>
          <c:order val="0"/>
          <c:tx>
            <c:strRef>
              <c:f>Sheet1!$B$1</c:f>
              <c:strCache>
                <c:ptCount val="1"/>
                <c:pt idx="0">
                  <c:v>Large Central Metro</c:v>
                </c:pt>
              </c:strCache>
            </c:strRef>
          </c:tx>
          <c:spPr>
            <a:solidFill>
              <a:srgbClr val="005EB8"/>
            </a:solidFill>
          </c:spPr>
          <c:invertIfNegative val="0"/>
          <c:dPt>
            <c:idx val="0"/>
            <c:invertIfNegative val="0"/>
            <c:bubble3D val="0"/>
            <c:extLst>
              <c:ext xmlns:c16="http://schemas.microsoft.com/office/drawing/2014/chart" uri="{C3380CC4-5D6E-409C-BE32-E72D297353CC}">
                <c16:uniqueId val="{00000000-60B5-4210-AB62-B33D558B10F7}"/>
              </c:ext>
            </c:extLst>
          </c:dPt>
          <c:dPt>
            <c:idx val="1"/>
            <c:invertIfNegative val="0"/>
            <c:bubble3D val="0"/>
            <c:extLst>
              <c:ext xmlns:c16="http://schemas.microsoft.com/office/drawing/2014/chart" uri="{C3380CC4-5D6E-409C-BE32-E72D297353CC}">
                <c16:uniqueId val="{00000001-60B5-4210-AB62-B33D558B10F7}"/>
              </c:ext>
            </c:extLst>
          </c:dPt>
          <c:cat>
            <c:numRef>
              <c:f>Sheet1!$A$2:$A$3</c:f>
              <c:numCache>
                <c:formatCode>General</c:formatCode>
                <c:ptCount val="2"/>
                <c:pt idx="0">
                  <c:v>2020</c:v>
                </c:pt>
                <c:pt idx="1">
                  <c:v>2021</c:v>
                </c:pt>
              </c:numCache>
            </c:numRef>
          </c:cat>
          <c:val>
            <c:numRef>
              <c:f>Sheet1!$B$2:$B$3</c:f>
              <c:numCache>
                <c:formatCode>General</c:formatCode>
                <c:ptCount val="2"/>
                <c:pt idx="0">
                  <c:v>109.9</c:v>
                </c:pt>
                <c:pt idx="1">
                  <c:v>109.2</c:v>
                </c:pt>
              </c:numCache>
            </c:numRef>
          </c:val>
          <c:extLst>
            <c:ext xmlns:c16="http://schemas.microsoft.com/office/drawing/2014/chart" uri="{C3380CC4-5D6E-409C-BE32-E72D297353CC}">
              <c16:uniqueId val="{00000002-60B5-4210-AB62-B33D558B10F7}"/>
            </c:ext>
          </c:extLst>
        </c:ser>
        <c:ser>
          <c:idx val="1"/>
          <c:order val="1"/>
          <c:tx>
            <c:strRef>
              <c:f>Sheet1!$C$1</c:f>
              <c:strCache>
                <c:ptCount val="1"/>
                <c:pt idx="0">
                  <c:v>Large Fringe Metro</c:v>
                </c:pt>
              </c:strCache>
            </c:strRef>
          </c:tx>
          <c:spPr>
            <a:solidFill>
              <a:srgbClr val="FFC72C"/>
            </a:solidFill>
          </c:spPr>
          <c:invertIfNegative val="0"/>
          <c:cat>
            <c:numRef>
              <c:f>Sheet1!$A$2:$A$3</c:f>
              <c:numCache>
                <c:formatCode>General</c:formatCode>
                <c:ptCount val="2"/>
                <c:pt idx="0">
                  <c:v>2020</c:v>
                </c:pt>
                <c:pt idx="1">
                  <c:v>2021</c:v>
                </c:pt>
              </c:numCache>
            </c:numRef>
          </c:cat>
          <c:val>
            <c:numRef>
              <c:f>Sheet1!$C$2:$C$3</c:f>
              <c:numCache>
                <c:formatCode>General</c:formatCode>
                <c:ptCount val="2"/>
                <c:pt idx="0">
                  <c:v>98.7</c:v>
                </c:pt>
                <c:pt idx="1">
                  <c:v>103.7</c:v>
                </c:pt>
              </c:numCache>
            </c:numRef>
          </c:val>
          <c:extLst>
            <c:ext xmlns:c16="http://schemas.microsoft.com/office/drawing/2014/chart" uri="{C3380CC4-5D6E-409C-BE32-E72D297353CC}">
              <c16:uniqueId val="{00000003-60B5-4210-AB62-B33D558B10F7}"/>
            </c:ext>
          </c:extLst>
        </c:ser>
        <c:ser>
          <c:idx val="2"/>
          <c:order val="2"/>
          <c:tx>
            <c:strRef>
              <c:f>Sheet1!$D$1</c:f>
              <c:strCache>
                <c:ptCount val="1"/>
                <c:pt idx="0">
                  <c:v>Medium Metro</c:v>
                </c:pt>
              </c:strCache>
            </c:strRef>
          </c:tx>
          <c:spPr>
            <a:solidFill>
              <a:srgbClr val="671E75"/>
            </a:solidFill>
            <a:ln>
              <a:solidFill>
                <a:sysClr val="windowText" lastClr="000000"/>
              </a:solidFill>
            </a:ln>
          </c:spPr>
          <c:invertIfNegative val="0"/>
          <c:cat>
            <c:numRef>
              <c:f>Sheet1!$A$2:$A$3</c:f>
              <c:numCache>
                <c:formatCode>General</c:formatCode>
                <c:ptCount val="2"/>
                <c:pt idx="0">
                  <c:v>2020</c:v>
                </c:pt>
                <c:pt idx="1">
                  <c:v>2021</c:v>
                </c:pt>
              </c:numCache>
            </c:numRef>
          </c:cat>
          <c:val>
            <c:numRef>
              <c:f>Sheet1!$D$2:$D$3</c:f>
              <c:numCache>
                <c:formatCode>General</c:formatCode>
                <c:ptCount val="2"/>
                <c:pt idx="0">
                  <c:v>96.3</c:v>
                </c:pt>
                <c:pt idx="1">
                  <c:v>128.9</c:v>
                </c:pt>
              </c:numCache>
            </c:numRef>
          </c:val>
          <c:extLst>
            <c:ext xmlns:c16="http://schemas.microsoft.com/office/drawing/2014/chart" uri="{C3380CC4-5D6E-409C-BE32-E72D297353CC}">
              <c16:uniqueId val="{00000004-60B5-4210-AB62-B33D558B10F7}"/>
            </c:ext>
          </c:extLst>
        </c:ser>
        <c:ser>
          <c:idx val="3"/>
          <c:order val="3"/>
          <c:tx>
            <c:strRef>
              <c:f>Sheet1!$E$1</c:f>
              <c:strCache>
                <c:ptCount val="1"/>
                <c:pt idx="0">
                  <c:v>Small Metro</c:v>
                </c:pt>
              </c:strCache>
            </c:strRef>
          </c:tx>
          <c:spPr>
            <a:solidFill>
              <a:sysClr val="windowText" lastClr="000000"/>
            </a:solidFill>
          </c:spPr>
          <c:invertIfNegative val="0"/>
          <c:dPt>
            <c:idx val="0"/>
            <c:invertIfNegative val="0"/>
            <c:bubble3D val="0"/>
            <c:extLst>
              <c:ext xmlns:c16="http://schemas.microsoft.com/office/drawing/2014/chart" uri="{C3380CC4-5D6E-409C-BE32-E72D297353CC}">
                <c16:uniqueId val="{00000005-60B5-4210-AB62-B33D558B10F7}"/>
              </c:ext>
            </c:extLst>
          </c:dPt>
          <c:cat>
            <c:numRef>
              <c:f>Sheet1!$A$2:$A$3</c:f>
              <c:numCache>
                <c:formatCode>General</c:formatCode>
                <c:ptCount val="2"/>
                <c:pt idx="0">
                  <c:v>2020</c:v>
                </c:pt>
                <c:pt idx="1">
                  <c:v>2021</c:v>
                </c:pt>
              </c:numCache>
            </c:numRef>
          </c:cat>
          <c:val>
            <c:numRef>
              <c:f>Sheet1!$E$2:$E$3</c:f>
              <c:numCache>
                <c:formatCode>General</c:formatCode>
                <c:ptCount val="2"/>
                <c:pt idx="0">
                  <c:v>105.1</c:v>
                </c:pt>
                <c:pt idx="1">
                  <c:v>147.1</c:v>
                </c:pt>
              </c:numCache>
            </c:numRef>
          </c:val>
          <c:extLst>
            <c:ext xmlns:c16="http://schemas.microsoft.com/office/drawing/2014/chart" uri="{C3380CC4-5D6E-409C-BE32-E72D297353CC}">
              <c16:uniqueId val="{00000006-60B5-4210-AB62-B33D558B10F7}"/>
            </c:ext>
          </c:extLst>
        </c:ser>
        <c:ser>
          <c:idx val="4"/>
          <c:order val="4"/>
          <c:tx>
            <c:strRef>
              <c:f>Sheet1!$F$1</c:f>
              <c:strCache>
                <c:ptCount val="1"/>
                <c:pt idx="0">
                  <c:v>Micropolitan (Nonmetro)</c:v>
                </c:pt>
              </c:strCache>
            </c:strRef>
          </c:tx>
          <c:spPr>
            <a:solidFill>
              <a:sysClr val="window" lastClr="FFFFFF"/>
            </a:solidFill>
            <a:ln>
              <a:solidFill>
                <a:sysClr val="windowText" lastClr="000000"/>
              </a:solidFill>
            </a:ln>
          </c:spPr>
          <c:invertIfNegative val="0"/>
          <c:cat>
            <c:numRef>
              <c:f>Sheet1!$A$2:$A$3</c:f>
              <c:numCache>
                <c:formatCode>General</c:formatCode>
                <c:ptCount val="2"/>
                <c:pt idx="0">
                  <c:v>2020</c:v>
                </c:pt>
                <c:pt idx="1">
                  <c:v>2021</c:v>
                </c:pt>
              </c:numCache>
            </c:numRef>
          </c:cat>
          <c:val>
            <c:numRef>
              <c:f>Sheet1!$F$2:$F$3</c:f>
              <c:numCache>
                <c:formatCode>General</c:formatCode>
                <c:ptCount val="2"/>
                <c:pt idx="0">
                  <c:v>120.9</c:v>
                </c:pt>
                <c:pt idx="1">
                  <c:v>171.6</c:v>
                </c:pt>
              </c:numCache>
            </c:numRef>
          </c:val>
          <c:extLst>
            <c:ext xmlns:c16="http://schemas.microsoft.com/office/drawing/2014/chart" uri="{C3380CC4-5D6E-409C-BE32-E72D297353CC}">
              <c16:uniqueId val="{00000007-60B5-4210-AB62-B33D558B10F7}"/>
            </c:ext>
          </c:extLst>
        </c:ser>
        <c:ser>
          <c:idx val="5"/>
          <c:order val="5"/>
          <c:tx>
            <c:strRef>
              <c:f>Sheet1!$G$1</c:f>
              <c:strCache>
                <c:ptCount val="1"/>
                <c:pt idx="0">
                  <c:v>Noncore (Nonmetro)</c:v>
                </c:pt>
              </c:strCache>
            </c:strRef>
          </c:tx>
          <c:spPr>
            <a:pattFill prst="ltDnDiag">
              <a:fgClr>
                <a:srgbClr val="005EB8"/>
              </a:fgClr>
              <a:bgClr>
                <a:sysClr val="window" lastClr="FFFFFF"/>
              </a:bgClr>
            </a:pattFill>
          </c:spPr>
          <c:invertIfNegative val="0"/>
          <c:cat>
            <c:numRef>
              <c:f>Sheet1!$A$2:$A$3</c:f>
              <c:numCache>
                <c:formatCode>General</c:formatCode>
                <c:ptCount val="2"/>
                <c:pt idx="0">
                  <c:v>2020</c:v>
                </c:pt>
                <c:pt idx="1">
                  <c:v>2021</c:v>
                </c:pt>
              </c:numCache>
            </c:numRef>
          </c:cat>
          <c:val>
            <c:numRef>
              <c:f>Sheet1!$G$2:$G$3</c:f>
              <c:numCache>
                <c:formatCode>General</c:formatCode>
                <c:ptCount val="2"/>
                <c:pt idx="0">
                  <c:v>141.6</c:v>
                </c:pt>
                <c:pt idx="1">
                  <c:v>199.3</c:v>
                </c:pt>
              </c:numCache>
            </c:numRef>
          </c:val>
          <c:extLst>
            <c:ext xmlns:c16="http://schemas.microsoft.com/office/drawing/2014/chart" uri="{C3380CC4-5D6E-409C-BE32-E72D297353CC}">
              <c16:uniqueId val="{00000008-60B5-4210-AB62-B33D558B10F7}"/>
            </c:ext>
          </c:extLst>
        </c:ser>
        <c:dLbls>
          <c:showLegendKey val="0"/>
          <c:showVal val="0"/>
          <c:showCatName val="0"/>
          <c:showSerName val="0"/>
          <c:showPercent val="0"/>
          <c:showBubbleSize val="0"/>
        </c:dLbls>
        <c:gapWidth val="150"/>
        <c:axId val="155088384"/>
        <c:axId val="155089920"/>
      </c:barChart>
      <c:catAx>
        <c:axId val="155088384"/>
        <c:scaling>
          <c:orientation val="minMax"/>
        </c:scaling>
        <c:delete val="0"/>
        <c:axPos val="b"/>
        <c:minorGridlines>
          <c:spPr>
            <a:ln>
              <a:noFill/>
            </a:ln>
          </c:spPr>
        </c:minorGridlines>
        <c:numFmt formatCode="General" sourceLinked="1"/>
        <c:majorTickMark val="out"/>
        <c:minorTickMark val="none"/>
        <c:tickLblPos val="nextTo"/>
        <c:txPr>
          <a:bodyPr rot="0"/>
          <a:lstStyle/>
          <a:p>
            <a:pPr>
              <a:defRPr/>
            </a:pPr>
            <a:endParaRPr lang="en-US"/>
          </a:p>
        </c:txPr>
        <c:crossAx val="155089920"/>
        <c:crosses val="autoZero"/>
        <c:auto val="1"/>
        <c:lblAlgn val="ctr"/>
        <c:lblOffset val="100"/>
        <c:noMultiLvlLbl val="0"/>
      </c:catAx>
      <c:valAx>
        <c:axId val="155089920"/>
        <c:scaling>
          <c:orientation val="minMax"/>
          <c:max val="250"/>
          <c:min val="0"/>
        </c:scaling>
        <c:delete val="0"/>
        <c:axPos val="l"/>
        <c:majorGridlines/>
        <c:title>
          <c:tx>
            <c:rich>
              <a:bodyPr rot="-5400000" vert="horz"/>
              <a:lstStyle/>
              <a:p>
                <a:pPr>
                  <a:defRPr/>
                </a:pPr>
                <a:r>
                  <a:rPr lang="en-US"/>
                  <a:t>Rate per 100,000 Population</a:t>
                </a:r>
              </a:p>
            </c:rich>
          </c:tx>
          <c:layout>
            <c:manualLayout>
              <c:xMode val="edge"/>
              <c:yMode val="edge"/>
              <c:x val="3.6800087489063868E-3"/>
              <c:y val="0.21160299407018568"/>
            </c:manualLayout>
          </c:layout>
          <c:overlay val="0"/>
        </c:title>
        <c:numFmt formatCode="0" sourceLinked="0"/>
        <c:majorTickMark val="out"/>
        <c:minorTickMark val="none"/>
        <c:tickLblPos val="nextTo"/>
        <c:crossAx val="155088384"/>
        <c:crosses val="autoZero"/>
        <c:crossBetween val="between"/>
        <c:majorUnit val="50"/>
      </c:valAx>
    </c:plotArea>
    <c:legend>
      <c:legendPos val="t"/>
      <c:layout>
        <c:manualLayout>
          <c:xMode val="edge"/>
          <c:yMode val="edge"/>
          <c:x val="0"/>
          <c:y val="0"/>
          <c:w val="0.99551803620701262"/>
          <c:h val="0.11990649606299213"/>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424482250754021"/>
          <c:y val="0.11499812523434573"/>
          <c:w val="0.86919400699912508"/>
          <c:h val="0.69369559273840775"/>
        </c:manualLayout>
      </c:layout>
      <c:lineChart>
        <c:grouping val="standard"/>
        <c:varyColors val="0"/>
        <c:ser>
          <c:idx val="3"/>
          <c:order val="0"/>
          <c:tx>
            <c:strRef>
              <c:f>Sheet1!$B$1</c:f>
              <c:strCache>
                <c:ptCount val="1"/>
                <c:pt idx="0">
                  <c:v>Confirmed COVID-19</c:v>
                </c:pt>
              </c:strCache>
            </c:strRef>
          </c:tx>
          <c:spPr>
            <a:ln w="25400">
              <a:solidFill>
                <a:sysClr val="windowText" lastClr="000000"/>
              </a:solidFill>
            </a:ln>
          </c:spPr>
          <c:marker>
            <c:symbol val="circle"/>
            <c:size val="7"/>
            <c:spPr>
              <a:solidFill>
                <a:sysClr val="windowText" lastClr="000000"/>
              </a:solidFill>
              <a:ln>
                <a:noFill/>
              </a:ln>
            </c:spPr>
          </c:marker>
          <c:cat>
            <c:numRef>
              <c:f>Sheet1!$A$2:$A$287</c:f>
              <c:numCache>
                <c:formatCode>[$-409]mmmm\ d\,\ yyyy;@</c:formatCode>
                <c:ptCount val="286"/>
                <c:pt idx="0">
                  <c:v>43908</c:v>
                </c:pt>
                <c:pt idx="1">
                  <c:v>43915</c:v>
                </c:pt>
                <c:pt idx="2">
                  <c:v>43922</c:v>
                </c:pt>
                <c:pt idx="3">
                  <c:v>43929</c:v>
                </c:pt>
                <c:pt idx="4">
                  <c:v>43936</c:v>
                </c:pt>
                <c:pt idx="5">
                  <c:v>43943</c:v>
                </c:pt>
                <c:pt idx="6">
                  <c:v>43950</c:v>
                </c:pt>
                <c:pt idx="7">
                  <c:v>43957</c:v>
                </c:pt>
                <c:pt idx="8">
                  <c:v>43964</c:v>
                </c:pt>
                <c:pt idx="9">
                  <c:v>43971</c:v>
                </c:pt>
                <c:pt idx="10">
                  <c:v>43978</c:v>
                </c:pt>
                <c:pt idx="11">
                  <c:v>43985</c:v>
                </c:pt>
                <c:pt idx="12">
                  <c:v>43992</c:v>
                </c:pt>
                <c:pt idx="13">
                  <c:v>43999</c:v>
                </c:pt>
                <c:pt idx="14">
                  <c:v>44006</c:v>
                </c:pt>
                <c:pt idx="15">
                  <c:v>44013</c:v>
                </c:pt>
                <c:pt idx="16">
                  <c:v>44020</c:v>
                </c:pt>
                <c:pt idx="17">
                  <c:v>44027</c:v>
                </c:pt>
                <c:pt idx="18">
                  <c:v>44034</c:v>
                </c:pt>
                <c:pt idx="19">
                  <c:v>44041</c:v>
                </c:pt>
                <c:pt idx="20">
                  <c:v>44048</c:v>
                </c:pt>
                <c:pt idx="21">
                  <c:v>44055</c:v>
                </c:pt>
                <c:pt idx="22">
                  <c:v>44062</c:v>
                </c:pt>
                <c:pt idx="23">
                  <c:v>44069</c:v>
                </c:pt>
                <c:pt idx="24">
                  <c:v>44076</c:v>
                </c:pt>
                <c:pt idx="25">
                  <c:v>44083</c:v>
                </c:pt>
                <c:pt idx="26">
                  <c:v>44090</c:v>
                </c:pt>
                <c:pt idx="27">
                  <c:v>44097</c:v>
                </c:pt>
                <c:pt idx="28">
                  <c:v>44104</c:v>
                </c:pt>
                <c:pt idx="29">
                  <c:v>44111</c:v>
                </c:pt>
                <c:pt idx="30">
                  <c:v>44118</c:v>
                </c:pt>
                <c:pt idx="31">
                  <c:v>44125</c:v>
                </c:pt>
                <c:pt idx="32">
                  <c:v>44132</c:v>
                </c:pt>
                <c:pt idx="33">
                  <c:v>44139</c:v>
                </c:pt>
                <c:pt idx="34">
                  <c:v>44146</c:v>
                </c:pt>
                <c:pt idx="35">
                  <c:v>44153</c:v>
                </c:pt>
                <c:pt idx="36">
                  <c:v>44160</c:v>
                </c:pt>
                <c:pt idx="37">
                  <c:v>44167</c:v>
                </c:pt>
                <c:pt idx="38">
                  <c:v>44174</c:v>
                </c:pt>
                <c:pt idx="39">
                  <c:v>44181</c:v>
                </c:pt>
                <c:pt idx="40">
                  <c:v>44188</c:v>
                </c:pt>
                <c:pt idx="41">
                  <c:v>44195</c:v>
                </c:pt>
                <c:pt idx="42">
                  <c:v>44202</c:v>
                </c:pt>
                <c:pt idx="43">
                  <c:v>44209</c:v>
                </c:pt>
                <c:pt idx="44">
                  <c:v>44216</c:v>
                </c:pt>
                <c:pt idx="45">
                  <c:v>44223</c:v>
                </c:pt>
                <c:pt idx="46">
                  <c:v>44230</c:v>
                </c:pt>
                <c:pt idx="47">
                  <c:v>44237</c:v>
                </c:pt>
                <c:pt idx="48">
                  <c:v>44244</c:v>
                </c:pt>
                <c:pt idx="49">
                  <c:v>44251</c:v>
                </c:pt>
                <c:pt idx="50">
                  <c:v>44258</c:v>
                </c:pt>
                <c:pt idx="51">
                  <c:v>44265</c:v>
                </c:pt>
                <c:pt idx="52">
                  <c:v>44272</c:v>
                </c:pt>
                <c:pt idx="53">
                  <c:v>44279</c:v>
                </c:pt>
                <c:pt idx="54">
                  <c:v>44286</c:v>
                </c:pt>
                <c:pt idx="55">
                  <c:v>44293</c:v>
                </c:pt>
                <c:pt idx="56">
                  <c:v>44300</c:v>
                </c:pt>
                <c:pt idx="57">
                  <c:v>44307</c:v>
                </c:pt>
                <c:pt idx="58">
                  <c:v>44314</c:v>
                </c:pt>
                <c:pt idx="59">
                  <c:v>44321</c:v>
                </c:pt>
                <c:pt idx="60">
                  <c:v>44328</c:v>
                </c:pt>
                <c:pt idx="61">
                  <c:v>44335</c:v>
                </c:pt>
                <c:pt idx="62">
                  <c:v>44342</c:v>
                </c:pt>
                <c:pt idx="63">
                  <c:v>44349</c:v>
                </c:pt>
                <c:pt idx="64">
                  <c:v>44356</c:v>
                </c:pt>
                <c:pt idx="65">
                  <c:v>44363</c:v>
                </c:pt>
                <c:pt idx="66">
                  <c:v>44370</c:v>
                </c:pt>
                <c:pt idx="67">
                  <c:v>44377</c:v>
                </c:pt>
                <c:pt idx="68">
                  <c:v>44384</c:v>
                </c:pt>
                <c:pt idx="69">
                  <c:v>44391</c:v>
                </c:pt>
                <c:pt idx="70">
                  <c:v>44398</c:v>
                </c:pt>
                <c:pt idx="71">
                  <c:v>44405</c:v>
                </c:pt>
                <c:pt idx="72">
                  <c:v>44412</c:v>
                </c:pt>
                <c:pt idx="73">
                  <c:v>44419</c:v>
                </c:pt>
                <c:pt idx="74">
                  <c:v>44426</c:v>
                </c:pt>
                <c:pt idx="75">
                  <c:v>44433</c:v>
                </c:pt>
                <c:pt idx="76">
                  <c:v>44440</c:v>
                </c:pt>
                <c:pt idx="77">
                  <c:v>44447</c:v>
                </c:pt>
                <c:pt idx="78">
                  <c:v>44454</c:v>
                </c:pt>
                <c:pt idx="79">
                  <c:v>44461</c:v>
                </c:pt>
                <c:pt idx="80">
                  <c:v>44468</c:v>
                </c:pt>
                <c:pt idx="81">
                  <c:v>44475</c:v>
                </c:pt>
                <c:pt idx="82">
                  <c:v>44482</c:v>
                </c:pt>
                <c:pt idx="83">
                  <c:v>44489</c:v>
                </c:pt>
                <c:pt idx="84">
                  <c:v>44496</c:v>
                </c:pt>
                <c:pt idx="85">
                  <c:v>44503</c:v>
                </c:pt>
                <c:pt idx="86">
                  <c:v>44510</c:v>
                </c:pt>
                <c:pt idx="87">
                  <c:v>44517</c:v>
                </c:pt>
                <c:pt idx="88">
                  <c:v>44524</c:v>
                </c:pt>
                <c:pt idx="89">
                  <c:v>44531</c:v>
                </c:pt>
                <c:pt idx="90">
                  <c:v>44538</c:v>
                </c:pt>
                <c:pt idx="91">
                  <c:v>44545</c:v>
                </c:pt>
                <c:pt idx="92">
                  <c:v>44552</c:v>
                </c:pt>
                <c:pt idx="93">
                  <c:v>44559</c:v>
                </c:pt>
                <c:pt idx="94">
                  <c:v>44566</c:v>
                </c:pt>
                <c:pt idx="95">
                  <c:v>44573</c:v>
                </c:pt>
                <c:pt idx="96">
                  <c:v>44580</c:v>
                </c:pt>
                <c:pt idx="97">
                  <c:v>44587</c:v>
                </c:pt>
                <c:pt idx="98">
                  <c:v>44594</c:v>
                </c:pt>
                <c:pt idx="99">
                  <c:v>44601</c:v>
                </c:pt>
                <c:pt idx="100">
                  <c:v>44608</c:v>
                </c:pt>
                <c:pt idx="101">
                  <c:v>44615</c:v>
                </c:pt>
                <c:pt idx="102">
                  <c:v>44622</c:v>
                </c:pt>
                <c:pt idx="103">
                  <c:v>44629</c:v>
                </c:pt>
                <c:pt idx="104">
                  <c:v>44636</c:v>
                </c:pt>
                <c:pt idx="105">
                  <c:v>44643</c:v>
                </c:pt>
                <c:pt idx="106">
                  <c:v>44650</c:v>
                </c:pt>
                <c:pt idx="107">
                  <c:v>44657</c:v>
                </c:pt>
                <c:pt idx="108">
                  <c:v>44664</c:v>
                </c:pt>
                <c:pt idx="109">
                  <c:v>44671</c:v>
                </c:pt>
                <c:pt idx="110">
                  <c:v>44678</c:v>
                </c:pt>
                <c:pt idx="111">
                  <c:v>44685</c:v>
                </c:pt>
                <c:pt idx="112">
                  <c:v>44692</c:v>
                </c:pt>
                <c:pt idx="113">
                  <c:v>44699</c:v>
                </c:pt>
                <c:pt idx="114">
                  <c:v>44706</c:v>
                </c:pt>
                <c:pt idx="115">
                  <c:v>44713</c:v>
                </c:pt>
                <c:pt idx="116">
                  <c:v>44720</c:v>
                </c:pt>
                <c:pt idx="117">
                  <c:v>44727</c:v>
                </c:pt>
                <c:pt idx="118">
                  <c:v>44734</c:v>
                </c:pt>
                <c:pt idx="119">
                  <c:v>44741</c:v>
                </c:pt>
                <c:pt idx="120">
                  <c:v>44748</c:v>
                </c:pt>
                <c:pt idx="121">
                  <c:v>44755</c:v>
                </c:pt>
                <c:pt idx="122">
                  <c:v>44762</c:v>
                </c:pt>
                <c:pt idx="123">
                  <c:v>44769</c:v>
                </c:pt>
                <c:pt idx="124">
                  <c:v>44776</c:v>
                </c:pt>
                <c:pt idx="125">
                  <c:v>44783</c:v>
                </c:pt>
                <c:pt idx="126">
                  <c:v>44790</c:v>
                </c:pt>
                <c:pt idx="127">
                  <c:v>44797</c:v>
                </c:pt>
                <c:pt idx="128">
                  <c:v>44804</c:v>
                </c:pt>
                <c:pt idx="129">
                  <c:v>44811</c:v>
                </c:pt>
                <c:pt idx="130">
                  <c:v>44818</c:v>
                </c:pt>
                <c:pt idx="131">
                  <c:v>44825</c:v>
                </c:pt>
                <c:pt idx="132">
                  <c:v>44832</c:v>
                </c:pt>
                <c:pt idx="133">
                  <c:v>44839</c:v>
                </c:pt>
                <c:pt idx="134">
                  <c:v>44846</c:v>
                </c:pt>
                <c:pt idx="135">
                  <c:v>44853</c:v>
                </c:pt>
                <c:pt idx="136">
                  <c:v>44860</c:v>
                </c:pt>
                <c:pt idx="137">
                  <c:v>44867</c:v>
                </c:pt>
                <c:pt idx="138">
                  <c:v>44874</c:v>
                </c:pt>
                <c:pt idx="139">
                  <c:v>44881</c:v>
                </c:pt>
                <c:pt idx="140">
                  <c:v>44888</c:v>
                </c:pt>
                <c:pt idx="141">
                  <c:v>44895</c:v>
                </c:pt>
                <c:pt idx="142">
                  <c:v>44902</c:v>
                </c:pt>
                <c:pt idx="143">
                  <c:v>44909</c:v>
                </c:pt>
                <c:pt idx="144">
                  <c:v>44916</c:v>
                </c:pt>
                <c:pt idx="145">
                  <c:v>43908</c:v>
                </c:pt>
                <c:pt idx="146">
                  <c:v>43915</c:v>
                </c:pt>
                <c:pt idx="147">
                  <c:v>43922</c:v>
                </c:pt>
                <c:pt idx="148">
                  <c:v>43929</c:v>
                </c:pt>
                <c:pt idx="149">
                  <c:v>43936</c:v>
                </c:pt>
                <c:pt idx="150">
                  <c:v>43943</c:v>
                </c:pt>
                <c:pt idx="151">
                  <c:v>43950</c:v>
                </c:pt>
                <c:pt idx="152">
                  <c:v>43957</c:v>
                </c:pt>
                <c:pt idx="153">
                  <c:v>43964</c:v>
                </c:pt>
                <c:pt idx="154">
                  <c:v>43971</c:v>
                </c:pt>
                <c:pt idx="155">
                  <c:v>43978</c:v>
                </c:pt>
                <c:pt idx="156">
                  <c:v>43985</c:v>
                </c:pt>
                <c:pt idx="157">
                  <c:v>43992</c:v>
                </c:pt>
                <c:pt idx="158">
                  <c:v>43999</c:v>
                </c:pt>
                <c:pt idx="159">
                  <c:v>44006</c:v>
                </c:pt>
                <c:pt idx="160">
                  <c:v>44013</c:v>
                </c:pt>
                <c:pt idx="161">
                  <c:v>44020</c:v>
                </c:pt>
                <c:pt idx="162">
                  <c:v>44027</c:v>
                </c:pt>
                <c:pt idx="163">
                  <c:v>44034</c:v>
                </c:pt>
                <c:pt idx="164">
                  <c:v>44041</c:v>
                </c:pt>
                <c:pt idx="165">
                  <c:v>44048</c:v>
                </c:pt>
                <c:pt idx="166">
                  <c:v>44055</c:v>
                </c:pt>
                <c:pt idx="167">
                  <c:v>44062</c:v>
                </c:pt>
                <c:pt idx="168">
                  <c:v>44069</c:v>
                </c:pt>
                <c:pt idx="169">
                  <c:v>44076</c:v>
                </c:pt>
                <c:pt idx="170">
                  <c:v>44083</c:v>
                </c:pt>
                <c:pt idx="171">
                  <c:v>44090</c:v>
                </c:pt>
                <c:pt idx="172">
                  <c:v>44097</c:v>
                </c:pt>
                <c:pt idx="173">
                  <c:v>44104</c:v>
                </c:pt>
                <c:pt idx="174">
                  <c:v>44111</c:v>
                </c:pt>
                <c:pt idx="175">
                  <c:v>44118</c:v>
                </c:pt>
                <c:pt idx="176">
                  <c:v>44125</c:v>
                </c:pt>
                <c:pt idx="177">
                  <c:v>44132</c:v>
                </c:pt>
                <c:pt idx="178">
                  <c:v>44139</c:v>
                </c:pt>
                <c:pt idx="179">
                  <c:v>44146</c:v>
                </c:pt>
                <c:pt idx="180">
                  <c:v>44153</c:v>
                </c:pt>
                <c:pt idx="181">
                  <c:v>44160</c:v>
                </c:pt>
                <c:pt idx="182">
                  <c:v>44167</c:v>
                </c:pt>
                <c:pt idx="183">
                  <c:v>44174</c:v>
                </c:pt>
                <c:pt idx="184">
                  <c:v>44181</c:v>
                </c:pt>
                <c:pt idx="185">
                  <c:v>44188</c:v>
                </c:pt>
                <c:pt idx="186">
                  <c:v>44195</c:v>
                </c:pt>
                <c:pt idx="187">
                  <c:v>44202</c:v>
                </c:pt>
                <c:pt idx="188">
                  <c:v>44209</c:v>
                </c:pt>
                <c:pt idx="189">
                  <c:v>44216</c:v>
                </c:pt>
                <c:pt idx="190">
                  <c:v>44223</c:v>
                </c:pt>
                <c:pt idx="191">
                  <c:v>44230</c:v>
                </c:pt>
                <c:pt idx="192">
                  <c:v>44237</c:v>
                </c:pt>
                <c:pt idx="193">
                  <c:v>44244</c:v>
                </c:pt>
                <c:pt idx="194">
                  <c:v>44251</c:v>
                </c:pt>
                <c:pt idx="195">
                  <c:v>44258</c:v>
                </c:pt>
                <c:pt idx="196">
                  <c:v>44265</c:v>
                </c:pt>
                <c:pt idx="197">
                  <c:v>44272</c:v>
                </c:pt>
                <c:pt idx="198">
                  <c:v>44279</c:v>
                </c:pt>
                <c:pt idx="199">
                  <c:v>44286</c:v>
                </c:pt>
                <c:pt idx="200">
                  <c:v>44293</c:v>
                </c:pt>
                <c:pt idx="201">
                  <c:v>44300</c:v>
                </c:pt>
                <c:pt idx="202">
                  <c:v>44307</c:v>
                </c:pt>
                <c:pt idx="203">
                  <c:v>44314</c:v>
                </c:pt>
                <c:pt idx="204">
                  <c:v>44321</c:v>
                </c:pt>
                <c:pt idx="205">
                  <c:v>44328</c:v>
                </c:pt>
                <c:pt idx="206">
                  <c:v>44335</c:v>
                </c:pt>
                <c:pt idx="207">
                  <c:v>44342</c:v>
                </c:pt>
                <c:pt idx="208">
                  <c:v>44349</c:v>
                </c:pt>
                <c:pt idx="209">
                  <c:v>44356</c:v>
                </c:pt>
                <c:pt idx="210">
                  <c:v>44363</c:v>
                </c:pt>
                <c:pt idx="211">
                  <c:v>44370</c:v>
                </c:pt>
                <c:pt idx="212">
                  <c:v>44377</c:v>
                </c:pt>
                <c:pt idx="213">
                  <c:v>44384</c:v>
                </c:pt>
                <c:pt idx="214">
                  <c:v>44391</c:v>
                </c:pt>
                <c:pt idx="215">
                  <c:v>44398</c:v>
                </c:pt>
                <c:pt idx="216">
                  <c:v>44405</c:v>
                </c:pt>
                <c:pt idx="217">
                  <c:v>44412</c:v>
                </c:pt>
                <c:pt idx="218">
                  <c:v>44419</c:v>
                </c:pt>
                <c:pt idx="219">
                  <c:v>44426</c:v>
                </c:pt>
                <c:pt idx="220">
                  <c:v>44433</c:v>
                </c:pt>
                <c:pt idx="221">
                  <c:v>44440</c:v>
                </c:pt>
                <c:pt idx="222">
                  <c:v>44447</c:v>
                </c:pt>
                <c:pt idx="223">
                  <c:v>44454</c:v>
                </c:pt>
                <c:pt idx="224">
                  <c:v>44461</c:v>
                </c:pt>
                <c:pt idx="225">
                  <c:v>44468</c:v>
                </c:pt>
                <c:pt idx="226">
                  <c:v>44475</c:v>
                </c:pt>
                <c:pt idx="227">
                  <c:v>44482</c:v>
                </c:pt>
                <c:pt idx="228">
                  <c:v>44489</c:v>
                </c:pt>
                <c:pt idx="229">
                  <c:v>44496</c:v>
                </c:pt>
                <c:pt idx="230">
                  <c:v>44503</c:v>
                </c:pt>
                <c:pt idx="231">
                  <c:v>44510</c:v>
                </c:pt>
                <c:pt idx="232">
                  <c:v>44517</c:v>
                </c:pt>
                <c:pt idx="233">
                  <c:v>44524</c:v>
                </c:pt>
                <c:pt idx="234">
                  <c:v>44531</c:v>
                </c:pt>
                <c:pt idx="235">
                  <c:v>44538</c:v>
                </c:pt>
                <c:pt idx="236">
                  <c:v>44545</c:v>
                </c:pt>
                <c:pt idx="237">
                  <c:v>44552</c:v>
                </c:pt>
                <c:pt idx="238">
                  <c:v>44559</c:v>
                </c:pt>
                <c:pt idx="239">
                  <c:v>44566</c:v>
                </c:pt>
                <c:pt idx="240">
                  <c:v>44573</c:v>
                </c:pt>
                <c:pt idx="241">
                  <c:v>44580</c:v>
                </c:pt>
                <c:pt idx="242">
                  <c:v>44587</c:v>
                </c:pt>
                <c:pt idx="243">
                  <c:v>44594</c:v>
                </c:pt>
                <c:pt idx="244">
                  <c:v>44601</c:v>
                </c:pt>
                <c:pt idx="245">
                  <c:v>44608</c:v>
                </c:pt>
                <c:pt idx="246">
                  <c:v>44615</c:v>
                </c:pt>
                <c:pt idx="247">
                  <c:v>44622</c:v>
                </c:pt>
                <c:pt idx="248">
                  <c:v>44629</c:v>
                </c:pt>
                <c:pt idx="249">
                  <c:v>44636</c:v>
                </c:pt>
                <c:pt idx="250">
                  <c:v>44643</c:v>
                </c:pt>
                <c:pt idx="251">
                  <c:v>44650</c:v>
                </c:pt>
                <c:pt idx="252">
                  <c:v>44657</c:v>
                </c:pt>
                <c:pt idx="253">
                  <c:v>44664</c:v>
                </c:pt>
                <c:pt idx="254">
                  <c:v>44671</c:v>
                </c:pt>
                <c:pt idx="255">
                  <c:v>44678</c:v>
                </c:pt>
                <c:pt idx="256">
                  <c:v>44685</c:v>
                </c:pt>
                <c:pt idx="257">
                  <c:v>44692</c:v>
                </c:pt>
                <c:pt idx="258">
                  <c:v>44699</c:v>
                </c:pt>
                <c:pt idx="259">
                  <c:v>44706</c:v>
                </c:pt>
                <c:pt idx="260">
                  <c:v>44713</c:v>
                </c:pt>
                <c:pt idx="261">
                  <c:v>44720</c:v>
                </c:pt>
                <c:pt idx="262">
                  <c:v>44727</c:v>
                </c:pt>
                <c:pt idx="263">
                  <c:v>44734</c:v>
                </c:pt>
                <c:pt idx="264">
                  <c:v>44741</c:v>
                </c:pt>
                <c:pt idx="265">
                  <c:v>44748</c:v>
                </c:pt>
                <c:pt idx="266">
                  <c:v>44755</c:v>
                </c:pt>
                <c:pt idx="267">
                  <c:v>44762</c:v>
                </c:pt>
                <c:pt idx="268">
                  <c:v>44769</c:v>
                </c:pt>
                <c:pt idx="269">
                  <c:v>44776</c:v>
                </c:pt>
                <c:pt idx="270">
                  <c:v>44783</c:v>
                </c:pt>
                <c:pt idx="271">
                  <c:v>44790</c:v>
                </c:pt>
                <c:pt idx="272">
                  <c:v>44797</c:v>
                </c:pt>
                <c:pt idx="273">
                  <c:v>44804</c:v>
                </c:pt>
                <c:pt idx="274">
                  <c:v>44811</c:v>
                </c:pt>
                <c:pt idx="275">
                  <c:v>44818</c:v>
                </c:pt>
                <c:pt idx="276">
                  <c:v>44825</c:v>
                </c:pt>
                <c:pt idx="277">
                  <c:v>44832</c:v>
                </c:pt>
                <c:pt idx="278">
                  <c:v>44839</c:v>
                </c:pt>
                <c:pt idx="279">
                  <c:v>44846</c:v>
                </c:pt>
                <c:pt idx="280">
                  <c:v>44853</c:v>
                </c:pt>
                <c:pt idx="281">
                  <c:v>44860</c:v>
                </c:pt>
                <c:pt idx="282">
                  <c:v>44867</c:v>
                </c:pt>
                <c:pt idx="283">
                  <c:v>44874</c:v>
                </c:pt>
                <c:pt idx="284">
                  <c:v>44881</c:v>
                </c:pt>
                <c:pt idx="285">
                  <c:v>44888</c:v>
                </c:pt>
              </c:numCache>
            </c:numRef>
          </c:cat>
          <c:val>
            <c:numRef>
              <c:f>Sheet1!$B$2:$B$287</c:f>
              <c:numCache>
                <c:formatCode>General</c:formatCode>
                <c:ptCount val="286"/>
                <c:pt idx="0">
                  <c:v>4.0999999999999996</c:v>
                </c:pt>
                <c:pt idx="1">
                  <c:v>12.2</c:v>
                </c:pt>
                <c:pt idx="2">
                  <c:v>15</c:v>
                </c:pt>
                <c:pt idx="3">
                  <c:v>14.3</c:v>
                </c:pt>
                <c:pt idx="4">
                  <c:v>10.9</c:v>
                </c:pt>
                <c:pt idx="5">
                  <c:v>8.6999999999999993</c:v>
                </c:pt>
                <c:pt idx="6">
                  <c:v>6.5</c:v>
                </c:pt>
                <c:pt idx="7">
                  <c:v>4.7</c:v>
                </c:pt>
                <c:pt idx="8">
                  <c:v>3.8</c:v>
                </c:pt>
                <c:pt idx="9">
                  <c:v>4.0999999999999996</c:v>
                </c:pt>
                <c:pt idx="10">
                  <c:v>2.8</c:v>
                </c:pt>
                <c:pt idx="11">
                  <c:v>2.7</c:v>
                </c:pt>
                <c:pt idx="12">
                  <c:v>2.9</c:v>
                </c:pt>
                <c:pt idx="13">
                  <c:v>2.7</c:v>
                </c:pt>
                <c:pt idx="14">
                  <c:v>4.0999999999999996</c:v>
                </c:pt>
                <c:pt idx="15">
                  <c:v>4.4000000000000004</c:v>
                </c:pt>
                <c:pt idx="16">
                  <c:v>4.8</c:v>
                </c:pt>
                <c:pt idx="17">
                  <c:v>5.4</c:v>
                </c:pt>
                <c:pt idx="18">
                  <c:v>4.5</c:v>
                </c:pt>
                <c:pt idx="19">
                  <c:v>4</c:v>
                </c:pt>
                <c:pt idx="20">
                  <c:v>3.7</c:v>
                </c:pt>
                <c:pt idx="21">
                  <c:v>2.8</c:v>
                </c:pt>
                <c:pt idx="22">
                  <c:v>2.8</c:v>
                </c:pt>
                <c:pt idx="23">
                  <c:v>2.7</c:v>
                </c:pt>
                <c:pt idx="24">
                  <c:v>2.7</c:v>
                </c:pt>
                <c:pt idx="25">
                  <c:v>2.2999999999999998</c:v>
                </c:pt>
                <c:pt idx="26">
                  <c:v>2.5</c:v>
                </c:pt>
                <c:pt idx="27">
                  <c:v>2.8</c:v>
                </c:pt>
                <c:pt idx="28">
                  <c:v>3.4</c:v>
                </c:pt>
                <c:pt idx="29">
                  <c:v>4</c:v>
                </c:pt>
                <c:pt idx="30">
                  <c:v>3.6</c:v>
                </c:pt>
                <c:pt idx="31">
                  <c:v>4.4000000000000004</c:v>
                </c:pt>
                <c:pt idx="32">
                  <c:v>5.8</c:v>
                </c:pt>
                <c:pt idx="33">
                  <c:v>8.3000000000000007</c:v>
                </c:pt>
                <c:pt idx="34">
                  <c:v>10.5</c:v>
                </c:pt>
                <c:pt idx="35">
                  <c:v>12.3</c:v>
                </c:pt>
                <c:pt idx="36">
                  <c:v>14</c:v>
                </c:pt>
                <c:pt idx="37">
                  <c:v>14.1</c:v>
                </c:pt>
                <c:pt idx="38">
                  <c:v>15.6</c:v>
                </c:pt>
                <c:pt idx="39">
                  <c:v>15.6</c:v>
                </c:pt>
                <c:pt idx="40">
                  <c:v>17.3</c:v>
                </c:pt>
                <c:pt idx="41">
                  <c:v>16.3</c:v>
                </c:pt>
                <c:pt idx="42">
                  <c:v>15.5</c:v>
                </c:pt>
                <c:pt idx="43">
                  <c:v>13.4</c:v>
                </c:pt>
                <c:pt idx="44">
                  <c:v>11.5</c:v>
                </c:pt>
                <c:pt idx="45">
                  <c:v>9.5</c:v>
                </c:pt>
                <c:pt idx="46">
                  <c:v>8.4</c:v>
                </c:pt>
                <c:pt idx="47">
                  <c:v>6.9</c:v>
                </c:pt>
                <c:pt idx="48">
                  <c:v>5.5</c:v>
                </c:pt>
                <c:pt idx="49">
                  <c:v>4.9000000000000004</c:v>
                </c:pt>
                <c:pt idx="50">
                  <c:v>4.8</c:v>
                </c:pt>
                <c:pt idx="51">
                  <c:v>4.7</c:v>
                </c:pt>
                <c:pt idx="52">
                  <c:v>5.2</c:v>
                </c:pt>
                <c:pt idx="53">
                  <c:v>5.9</c:v>
                </c:pt>
                <c:pt idx="54">
                  <c:v>6.7</c:v>
                </c:pt>
                <c:pt idx="55">
                  <c:v>6.8</c:v>
                </c:pt>
                <c:pt idx="56">
                  <c:v>6.7</c:v>
                </c:pt>
                <c:pt idx="57">
                  <c:v>6.1</c:v>
                </c:pt>
                <c:pt idx="58">
                  <c:v>5.0999999999999996</c:v>
                </c:pt>
                <c:pt idx="59">
                  <c:v>4.5</c:v>
                </c:pt>
                <c:pt idx="60">
                  <c:v>3.5</c:v>
                </c:pt>
                <c:pt idx="61">
                  <c:v>2.7</c:v>
                </c:pt>
                <c:pt idx="62">
                  <c:v>2.5</c:v>
                </c:pt>
                <c:pt idx="63">
                  <c:v>1.7</c:v>
                </c:pt>
                <c:pt idx="64">
                  <c:v>1.5</c:v>
                </c:pt>
                <c:pt idx="65">
                  <c:v>1.3</c:v>
                </c:pt>
                <c:pt idx="66">
                  <c:v>1.4</c:v>
                </c:pt>
                <c:pt idx="67">
                  <c:v>1.5</c:v>
                </c:pt>
                <c:pt idx="68">
                  <c:v>2.2999999999999998</c:v>
                </c:pt>
                <c:pt idx="69">
                  <c:v>3.5</c:v>
                </c:pt>
                <c:pt idx="70">
                  <c:v>4.5999999999999996</c:v>
                </c:pt>
                <c:pt idx="71">
                  <c:v>6.2</c:v>
                </c:pt>
                <c:pt idx="72">
                  <c:v>7.9</c:v>
                </c:pt>
                <c:pt idx="73">
                  <c:v>10.3</c:v>
                </c:pt>
                <c:pt idx="74">
                  <c:v>10.7</c:v>
                </c:pt>
                <c:pt idx="75">
                  <c:v>10</c:v>
                </c:pt>
                <c:pt idx="76">
                  <c:v>11</c:v>
                </c:pt>
                <c:pt idx="77">
                  <c:v>10.1</c:v>
                </c:pt>
                <c:pt idx="78">
                  <c:v>9</c:v>
                </c:pt>
                <c:pt idx="79">
                  <c:v>7.7</c:v>
                </c:pt>
                <c:pt idx="80">
                  <c:v>7.6</c:v>
                </c:pt>
                <c:pt idx="81">
                  <c:v>7</c:v>
                </c:pt>
                <c:pt idx="82">
                  <c:v>6.6</c:v>
                </c:pt>
                <c:pt idx="83">
                  <c:v>5.9</c:v>
                </c:pt>
                <c:pt idx="84">
                  <c:v>5.7</c:v>
                </c:pt>
                <c:pt idx="85">
                  <c:v>5.4</c:v>
                </c:pt>
                <c:pt idx="86">
                  <c:v>6.7</c:v>
                </c:pt>
                <c:pt idx="87">
                  <c:v>8.1999999999999993</c:v>
                </c:pt>
                <c:pt idx="88">
                  <c:v>9.1</c:v>
                </c:pt>
                <c:pt idx="89">
                  <c:v>10.3</c:v>
                </c:pt>
                <c:pt idx="90">
                  <c:v>10.9</c:v>
                </c:pt>
                <c:pt idx="91">
                  <c:v>11.2</c:v>
                </c:pt>
                <c:pt idx="92">
                  <c:v>16</c:v>
                </c:pt>
                <c:pt idx="93">
                  <c:v>23.5</c:v>
                </c:pt>
                <c:pt idx="94">
                  <c:v>24.5</c:v>
                </c:pt>
                <c:pt idx="95">
                  <c:v>23.7</c:v>
                </c:pt>
                <c:pt idx="96">
                  <c:v>19.3</c:v>
                </c:pt>
                <c:pt idx="97">
                  <c:v>14</c:v>
                </c:pt>
                <c:pt idx="98">
                  <c:v>9.5</c:v>
                </c:pt>
                <c:pt idx="99">
                  <c:v>6.6</c:v>
                </c:pt>
                <c:pt idx="100">
                  <c:v>4.5999999999999996</c:v>
                </c:pt>
                <c:pt idx="101">
                  <c:v>3.3</c:v>
                </c:pt>
                <c:pt idx="102">
                  <c:v>1.8</c:v>
                </c:pt>
                <c:pt idx="103">
                  <c:v>1.9</c:v>
                </c:pt>
                <c:pt idx="104">
                  <c:v>1.5</c:v>
                </c:pt>
                <c:pt idx="105">
                  <c:v>1.3</c:v>
                </c:pt>
                <c:pt idx="106">
                  <c:v>1.5</c:v>
                </c:pt>
                <c:pt idx="107">
                  <c:v>1.4</c:v>
                </c:pt>
                <c:pt idx="108">
                  <c:v>1.7</c:v>
                </c:pt>
                <c:pt idx="109">
                  <c:v>1.9</c:v>
                </c:pt>
                <c:pt idx="110">
                  <c:v>2.5</c:v>
                </c:pt>
                <c:pt idx="111">
                  <c:v>3.4</c:v>
                </c:pt>
                <c:pt idx="112">
                  <c:v>4.4000000000000004</c:v>
                </c:pt>
                <c:pt idx="113">
                  <c:v>4.7</c:v>
                </c:pt>
                <c:pt idx="114">
                  <c:v>4.5999999999999996</c:v>
                </c:pt>
                <c:pt idx="115">
                  <c:v>4.7</c:v>
                </c:pt>
                <c:pt idx="116">
                  <c:v>4.7</c:v>
                </c:pt>
                <c:pt idx="117">
                  <c:v>4.7</c:v>
                </c:pt>
                <c:pt idx="118">
                  <c:v>5.3</c:v>
                </c:pt>
                <c:pt idx="119">
                  <c:v>6</c:v>
                </c:pt>
                <c:pt idx="120">
                  <c:v>6.1</c:v>
                </c:pt>
                <c:pt idx="121">
                  <c:v>6.7</c:v>
                </c:pt>
                <c:pt idx="122">
                  <c:v>6.6</c:v>
                </c:pt>
                <c:pt idx="123">
                  <c:v>6.1</c:v>
                </c:pt>
                <c:pt idx="124">
                  <c:v>6.4</c:v>
                </c:pt>
                <c:pt idx="125">
                  <c:v>5.7</c:v>
                </c:pt>
                <c:pt idx="126">
                  <c:v>5.7</c:v>
                </c:pt>
                <c:pt idx="127">
                  <c:v>5.5</c:v>
                </c:pt>
                <c:pt idx="128">
                  <c:v>5.3</c:v>
                </c:pt>
                <c:pt idx="129">
                  <c:v>4.9000000000000004</c:v>
                </c:pt>
                <c:pt idx="130">
                  <c:v>4.5999999999999996</c:v>
                </c:pt>
                <c:pt idx="131">
                  <c:v>3.8</c:v>
                </c:pt>
                <c:pt idx="132">
                  <c:v>4.2</c:v>
                </c:pt>
                <c:pt idx="133">
                  <c:v>4</c:v>
                </c:pt>
                <c:pt idx="134">
                  <c:v>4</c:v>
                </c:pt>
                <c:pt idx="135">
                  <c:v>3.9</c:v>
                </c:pt>
                <c:pt idx="136">
                  <c:v>3.9</c:v>
                </c:pt>
                <c:pt idx="137">
                  <c:v>3.8</c:v>
                </c:pt>
                <c:pt idx="138">
                  <c:v>3.8</c:v>
                </c:pt>
                <c:pt idx="139">
                  <c:v>4</c:v>
                </c:pt>
                <c:pt idx="140">
                  <c:v>5.2</c:v>
                </c:pt>
                <c:pt idx="141">
                  <c:v>4.9000000000000004</c:v>
                </c:pt>
                <c:pt idx="142">
                  <c:v>5.6</c:v>
                </c:pt>
                <c:pt idx="143">
                  <c:v>5.5</c:v>
                </c:pt>
                <c:pt idx="144">
                  <c:v>5.4</c:v>
                </c:pt>
              </c:numCache>
            </c:numRef>
          </c:val>
          <c:smooth val="0"/>
          <c:extLst>
            <c:ext xmlns:c16="http://schemas.microsoft.com/office/drawing/2014/chart" uri="{C3380CC4-5D6E-409C-BE32-E72D297353CC}">
              <c16:uniqueId val="{00000000-040B-4CF5-853A-0188E078BC36}"/>
            </c:ext>
          </c:extLst>
        </c:ser>
        <c:ser>
          <c:idx val="0"/>
          <c:order val="1"/>
          <c:tx>
            <c:strRef>
              <c:f>Sheet1!$C$1</c:f>
              <c:strCache>
                <c:ptCount val="1"/>
                <c:pt idx="0">
                  <c:v>Non-COVID-19</c:v>
                </c:pt>
              </c:strCache>
            </c:strRef>
          </c:tx>
          <c:spPr>
            <a:ln>
              <a:solidFill>
                <a:srgbClr val="005EB8"/>
              </a:solidFill>
            </a:ln>
          </c:spPr>
          <c:marker>
            <c:symbol val="square"/>
            <c:size val="7"/>
            <c:spPr>
              <a:solidFill>
                <a:srgbClr val="005EB8"/>
              </a:solidFill>
              <a:ln>
                <a:noFill/>
              </a:ln>
            </c:spPr>
          </c:marker>
          <c:cat>
            <c:numRef>
              <c:f>Sheet1!$A$2:$A$287</c:f>
              <c:numCache>
                <c:formatCode>[$-409]mmmm\ d\,\ yyyy;@</c:formatCode>
                <c:ptCount val="286"/>
                <c:pt idx="0">
                  <c:v>43908</c:v>
                </c:pt>
                <c:pt idx="1">
                  <c:v>43915</c:v>
                </c:pt>
                <c:pt idx="2">
                  <c:v>43922</c:v>
                </c:pt>
                <c:pt idx="3">
                  <c:v>43929</c:v>
                </c:pt>
                <c:pt idx="4">
                  <c:v>43936</c:v>
                </c:pt>
                <c:pt idx="5">
                  <c:v>43943</c:v>
                </c:pt>
                <c:pt idx="6">
                  <c:v>43950</c:v>
                </c:pt>
                <c:pt idx="7">
                  <c:v>43957</c:v>
                </c:pt>
                <c:pt idx="8">
                  <c:v>43964</c:v>
                </c:pt>
                <c:pt idx="9">
                  <c:v>43971</c:v>
                </c:pt>
                <c:pt idx="10">
                  <c:v>43978</c:v>
                </c:pt>
                <c:pt idx="11">
                  <c:v>43985</c:v>
                </c:pt>
                <c:pt idx="12">
                  <c:v>43992</c:v>
                </c:pt>
                <c:pt idx="13">
                  <c:v>43999</c:v>
                </c:pt>
                <c:pt idx="14">
                  <c:v>44006</c:v>
                </c:pt>
                <c:pt idx="15">
                  <c:v>44013</c:v>
                </c:pt>
                <c:pt idx="16">
                  <c:v>44020</c:v>
                </c:pt>
                <c:pt idx="17">
                  <c:v>44027</c:v>
                </c:pt>
                <c:pt idx="18">
                  <c:v>44034</c:v>
                </c:pt>
                <c:pt idx="19">
                  <c:v>44041</c:v>
                </c:pt>
                <c:pt idx="20">
                  <c:v>44048</c:v>
                </c:pt>
                <c:pt idx="21">
                  <c:v>44055</c:v>
                </c:pt>
                <c:pt idx="22">
                  <c:v>44062</c:v>
                </c:pt>
                <c:pt idx="23">
                  <c:v>44069</c:v>
                </c:pt>
                <c:pt idx="24">
                  <c:v>44076</c:v>
                </c:pt>
                <c:pt idx="25">
                  <c:v>44083</c:v>
                </c:pt>
                <c:pt idx="26">
                  <c:v>44090</c:v>
                </c:pt>
                <c:pt idx="27">
                  <c:v>44097</c:v>
                </c:pt>
                <c:pt idx="28">
                  <c:v>44104</c:v>
                </c:pt>
                <c:pt idx="29">
                  <c:v>44111</c:v>
                </c:pt>
                <c:pt idx="30">
                  <c:v>44118</c:v>
                </c:pt>
                <c:pt idx="31">
                  <c:v>44125</c:v>
                </c:pt>
                <c:pt idx="32">
                  <c:v>44132</c:v>
                </c:pt>
                <c:pt idx="33">
                  <c:v>44139</c:v>
                </c:pt>
                <c:pt idx="34">
                  <c:v>44146</c:v>
                </c:pt>
                <c:pt idx="35">
                  <c:v>44153</c:v>
                </c:pt>
                <c:pt idx="36">
                  <c:v>44160</c:v>
                </c:pt>
                <c:pt idx="37">
                  <c:v>44167</c:v>
                </c:pt>
                <c:pt idx="38">
                  <c:v>44174</c:v>
                </c:pt>
                <c:pt idx="39">
                  <c:v>44181</c:v>
                </c:pt>
                <c:pt idx="40">
                  <c:v>44188</c:v>
                </c:pt>
                <c:pt idx="41">
                  <c:v>44195</c:v>
                </c:pt>
                <c:pt idx="42">
                  <c:v>44202</c:v>
                </c:pt>
                <c:pt idx="43">
                  <c:v>44209</c:v>
                </c:pt>
                <c:pt idx="44">
                  <c:v>44216</c:v>
                </c:pt>
                <c:pt idx="45">
                  <c:v>44223</c:v>
                </c:pt>
                <c:pt idx="46">
                  <c:v>44230</c:v>
                </c:pt>
                <c:pt idx="47">
                  <c:v>44237</c:v>
                </c:pt>
                <c:pt idx="48">
                  <c:v>44244</c:v>
                </c:pt>
                <c:pt idx="49">
                  <c:v>44251</c:v>
                </c:pt>
                <c:pt idx="50">
                  <c:v>44258</c:v>
                </c:pt>
                <c:pt idx="51">
                  <c:v>44265</c:v>
                </c:pt>
                <c:pt idx="52">
                  <c:v>44272</c:v>
                </c:pt>
                <c:pt idx="53">
                  <c:v>44279</c:v>
                </c:pt>
                <c:pt idx="54">
                  <c:v>44286</c:v>
                </c:pt>
                <c:pt idx="55">
                  <c:v>44293</c:v>
                </c:pt>
                <c:pt idx="56">
                  <c:v>44300</c:v>
                </c:pt>
                <c:pt idx="57">
                  <c:v>44307</c:v>
                </c:pt>
                <c:pt idx="58">
                  <c:v>44314</c:v>
                </c:pt>
                <c:pt idx="59">
                  <c:v>44321</c:v>
                </c:pt>
                <c:pt idx="60">
                  <c:v>44328</c:v>
                </c:pt>
                <c:pt idx="61">
                  <c:v>44335</c:v>
                </c:pt>
                <c:pt idx="62">
                  <c:v>44342</c:v>
                </c:pt>
                <c:pt idx="63">
                  <c:v>44349</c:v>
                </c:pt>
                <c:pt idx="64">
                  <c:v>44356</c:v>
                </c:pt>
                <c:pt idx="65">
                  <c:v>44363</c:v>
                </c:pt>
                <c:pt idx="66">
                  <c:v>44370</c:v>
                </c:pt>
                <c:pt idx="67">
                  <c:v>44377</c:v>
                </c:pt>
                <c:pt idx="68">
                  <c:v>44384</c:v>
                </c:pt>
                <c:pt idx="69">
                  <c:v>44391</c:v>
                </c:pt>
                <c:pt idx="70">
                  <c:v>44398</c:v>
                </c:pt>
                <c:pt idx="71">
                  <c:v>44405</c:v>
                </c:pt>
                <c:pt idx="72">
                  <c:v>44412</c:v>
                </c:pt>
                <c:pt idx="73">
                  <c:v>44419</c:v>
                </c:pt>
                <c:pt idx="74">
                  <c:v>44426</c:v>
                </c:pt>
                <c:pt idx="75">
                  <c:v>44433</c:v>
                </c:pt>
                <c:pt idx="76">
                  <c:v>44440</c:v>
                </c:pt>
                <c:pt idx="77">
                  <c:v>44447</c:v>
                </c:pt>
                <c:pt idx="78">
                  <c:v>44454</c:v>
                </c:pt>
                <c:pt idx="79">
                  <c:v>44461</c:v>
                </c:pt>
                <c:pt idx="80">
                  <c:v>44468</c:v>
                </c:pt>
                <c:pt idx="81">
                  <c:v>44475</c:v>
                </c:pt>
                <c:pt idx="82">
                  <c:v>44482</c:v>
                </c:pt>
                <c:pt idx="83">
                  <c:v>44489</c:v>
                </c:pt>
                <c:pt idx="84">
                  <c:v>44496</c:v>
                </c:pt>
                <c:pt idx="85">
                  <c:v>44503</c:v>
                </c:pt>
                <c:pt idx="86">
                  <c:v>44510</c:v>
                </c:pt>
                <c:pt idx="87">
                  <c:v>44517</c:v>
                </c:pt>
                <c:pt idx="88">
                  <c:v>44524</c:v>
                </c:pt>
                <c:pt idx="89">
                  <c:v>44531</c:v>
                </c:pt>
                <c:pt idx="90">
                  <c:v>44538</c:v>
                </c:pt>
                <c:pt idx="91">
                  <c:v>44545</c:v>
                </c:pt>
                <c:pt idx="92">
                  <c:v>44552</c:v>
                </c:pt>
                <c:pt idx="93">
                  <c:v>44559</c:v>
                </c:pt>
                <c:pt idx="94">
                  <c:v>44566</c:v>
                </c:pt>
                <c:pt idx="95">
                  <c:v>44573</c:v>
                </c:pt>
                <c:pt idx="96">
                  <c:v>44580</c:v>
                </c:pt>
                <c:pt idx="97">
                  <c:v>44587</c:v>
                </c:pt>
                <c:pt idx="98">
                  <c:v>44594</c:v>
                </c:pt>
                <c:pt idx="99">
                  <c:v>44601</c:v>
                </c:pt>
                <c:pt idx="100">
                  <c:v>44608</c:v>
                </c:pt>
                <c:pt idx="101">
                  <c:v>44615</c:v>
                </c:pt>
                <c:pt idx="102">
                  <c:v>44622</c:v>
                </c:pt>
                <c:pt idx="103">
                  <c:v>44629</c:v>
                </c:pt>
                <c:pt idx="104">
                  <c:v>44636</c:v>
                </c:pt>
                <c:pt idx="105">
                  <c:v>44643</c:v>
                </c:pt>
                <c:pt idx="106">
                  <c:v>44650</c:v>
                </c:pt>
                <c:pt idx="107">
                  <c:v>44657</c:v>
                </c:pt>
                <c:pt idx="108">
                  <c:v>44664</c:v>
                </c:pt>
                <c:pt idx="109">
                  <c:v>44671</c:v>
                </c:pt>
                <c:pt idx="110">
                  <c:v>44678</c:v>
                </c:pt>
                <c:pt idx="111">
                  <c:v>44685</c:v>
                </c:pt>
                <c:pt idx="112">
                  <c:v>44692</c:v>
                </c:pt>
                <c:pt idx="113">
                  <c:v>44699</c:v>
                </c:pt>
                <c:pt idx="114">
                  <c:v>44706</c:v>
                </c:pt>
                <c:pt idx="115">
                  <c:v>44713</c:v>
                </c:pt>
                <c:pt idx="116">
                  <c:v>44720</c:v>
                </c:pt>
                <c:pt idx="117">
                  <c:v>44727</c:v>
                </c:pt>
                <c:pt idx="118">
                  <c:v>44734</c:v>
                </c:pt>
                <c:pt idx="119">
                  <c:v>44741</c:v>
                </c:pt>
                <c:pt idx="120">
                  <c:v>44748</c:v>
                </c:pt>
                <c:pt idx="121">
                  <c:v>44755</c:v>
                </c:pt>
                <c:pt idx="122">
                  <c:v>44762</c:v>
                </c:pt>
                <c:pt idx="123">
                  <c:v>44769</c:v>
                </c:pt>
                <c:pt idx="124">
                  <c:v>44776</c:v>
                </c:pt>
                <c:pt idx="125">
                  <c:v>44783</c:v>
                </c:pt>
                <c:pt idx="126">
                  <c:v>44790</c:v>
                </c:pt>
                <c:pt idx="127">
                  <c:v>44797</c:v>
                </c:pt>
                <c:pt idx="128">
                  <c:v>44804</c:v>
                </c:pt>
                <c:pt idx="129">
                  <c:v>44811</c:v>
                </c:pt>
                <c:pt idx="130">
                  <c:v>44818</c:v>
                </c:pt>
                <c:pt idx="131">
                  <c:v>44825</c:v>
                </c:pt>
                <c:pt idx="132">
                  <c:v>44832</c:v>
                </c:pt>
                <c:pt idx="133">
                  <c:v>44839</c:v>
                </c:pt>
                <c:pt idx="134">
                  <c:v>44846</c:v>
                </c:pt>
                <c:pt idx="135">
                  <c:v>44853</c:v>
                </c:pt>
                <c:pt idx="136">
                  <c:v>44860</c:v>
                </c:pt>
                <c:pt idx="137">
                  <c:v>44867</c:v>
                </c:pt>
                <c:pt idx="138">
                  <c:v>44874</c:v>
                </c:pt>
                <c:pt idx="139">
                  <c:v>44881</c:v>
                </c:pt>
                <c:pt idx="140">
                  <c:v>44888</c:v>
                </c:pt>
                <c:pt idx="141">
                  <c:v>44895</c:v>
                </c:pt>
                <c:pt idx="142">
                  <c:v>44902</c:v>
                </c:pt>
                <c:pt idx="143">
                  <c:v>44909</c:v>
                </c:pt>
                <c:pt idx="144">
                  <c:v>44916</c:v>
                </c:pt>
                <c:pt idx="145">
                  <c:v>43908</c:v>
                </c:pt>
                <c:pt idx="146">
                  <c:v>43915</c:v>
                </c:pt>
                <c:pt idx="147">
                  <c:v>43922</c:v>
                </c:pt>
                <c:pt idx="148">
                  <c:v>43929</c:v>
                </c:pt>
                <c:pt idx="149">
                  <c:v>43936</c:v>
                </c:pt>
                <c:pt idx="150">
                  <c:v>43943</c:v>
                </c:pt>
                <c:pt idx="151">
                  <c:v>43950</c:v>
                </c:pt>
                <c:pt idx="152">
                  <c:v>43957</c:v>
                </c:pt>
                <c:pt idx="153">
                  <c:v>43964</c:v>
                </c:pt>
                <c:pt idx="154">
                  <c:v>43971</c:v>
                </c:pt>
                <c:pt idx="155">
                  <c:v>43978</c:v>
                </c:pt>
                <c:pt idx="156">
                  <c:v>43985</c:v>
                </c:pt>
                <c:pt idx="157">
                  <c:v>43992</c:v>
                </c:pt>
                <c:pt idx="158">
                  <c:v>43999</c:v>
                </c:pt>
                <c:pt idx="159">
                  <c:v>44006</c:v>
                </c:pt>
                <c:pt idx="160">
                  <c:v>44013</c:v>
                </c:pt>
                <c:pt idx="161">
                  <c:v>44020</c:v>
                </c:pt>
                <c:pt idx="162">
                  <c:v>44027</c:v>
                </c:pt>
                <c:pt idx="163">
                  <c:v>44034</c:v>
                </c:pt>
                <c:pt idx="164">
                  <c:v>44041</c:v>
                </c:pt>
                <c:pt idx="165">
                  <c:v>44048</c:v>
                </c:pt>
                <c:pt idx="166">
                  <c:v>44055</c:v>
                </c:pt>
                <c:pt idx="167">
                  <c:v>44062</c:v>
                </c:pt>
                <c:pt idx="168">
                  <c:v>44069</c:v>
                </c:pt>
                <c:pt idx="169">
                  <c:v>44076</c:v>
                </c:pt>
                <c:pt idx="170">
                  <c:v>44083</c:v>
                </c:pt>
                <c:pt idx="171">
                  <c:v>44090</c:v>
                </c:pt>
                <c:pt idx="172">
                  <c:v>44097</c:v>
                </c:pt>
                <c:pt idx="173">
                  <c:v>44104</c:v>
                </c:pt>
                <c:pt idx="174">
                  <c:v>44111</c:v>
                </c:pt>
                <c:pt idx="175">
                  <c:v>44118</c:v>
                </c:pt>
                <c:pt idx="176">
                  <c:v>44125</c:v>
                </c:pt>
                <c:pt idx="177">
                  <c:v>44132</c:v>
                </c:pt>
                <c:pt idx="178">
                  <c:v>44139</c:v>
                </c:pt>
                <c:pt idx="179">
                  <c:v>44146</c:v>
                </c:pt>
                <c:pt idx="180">
                  <c:v>44153</c:v>
                </c:pt>
                <c:pt idx="181">
                  <c:v>44160</c:v>
                </c:pt>
                <c:pt idx="182">
                  <c:v>44167</c:v>
                </c:pt>
                <c:pt idx="183">
                  <c:v>44174</c:v>
                </c:pt>
                <c:pt idx="184">
                  <c:v>44181</c:v>
                </c:pt>
                <c:pt idx="185">
                  <c:v>44188</c:v>
                </c:pt>
                <c:pt idx="186">
                  <c:v>44195</c:v>
                </c:pt>
                <c:pt idx="187">
                  <c:v>44202</c:v>
                </c:pt>
                <c:pt idx="188">
                  <c:v>44209</c:v>
                </c:pt>
                <c:pt idx="189">
                  <c:v>44216</c:v>
                </c:pt>
                <c:pt idx="190">
                  <c:v>44223</c:v>
                </c:pt>
                <c:pt idx="191">
                  <c:v>44230</c:v>
                </c:pt>
                <c:pt idx="192">
                  <c:v>44237</c:v>
                </c:pt>
                <c:pt idx="193">
                  <c:v>44244</c:v>
                </c:pt>
                <c:pt idx="194">
                  <c:v>44251</c:v>
                </c:pt>
                <c:pt idx="195">
                  <c:v>44258</c:v>
                </c:pt>
                <c:pt idx="196">
                  <c:v>44265</c:v>
                </c:pt>
                <c:pt idx="197">
                  <c:v>44272</c:v>
                </c:pt>
                <c:pt idx="198">
                  <c:v>44279</c:v>
                </c:pt>
                <c:pt idx="199">
                  <c:v>44286</c:v>
                </c:pt>
                <c:pt idx="200">
                  <c:v>44293</c:v>
                </c:pt>
                <c:pt idx="201">
                  <c:v>44300</c:v>
                </c:pt>
                <c:pt idx="202">
                  <c:v>44307</c:v>
                </c:pt>
                <c:pt idx="203">
                  <c:v>44314</c:v>
                </c:pt>
                <c:pt idx="204">
                  <c:v>44321</c:v>
                </c:pt>
                <c:pt idx="205">
                  <c:v>44328</c:v>
                </c:pt>
                <c:pt idx="206">
                  <c:v>44335</c:v>
                </c:pt>
                <c:pt idx="207">
                  <c:v>44342</c:v>
                </c:pt>
                <c:pt idx="208">
                  <c:v>44349</c:v>
                </c:pt>
                <c:pt idx="209">
                  <c:v>44356</c:v>
                </c:pt>
                <c:pt idx="210">
                  <c:v>44363</c:v>
                </c:pt>
                <c:pt idx="211">
                  <c:v>44370</c:v>
                </c:pt>
                <c:pt idx="212">
                  <c:v>44377</c:v>
                </c:pt>
                <c:pt idx="213">
                  <c:v>44384</c:v>
                </c:pt>
                <c:pt idx="214">
                  <c:v>44391</c:v>
                </c:pt>
                <c:pt idx="215">
                  <c:v>44398</c:v>
                </c:pt>
                <c:pt idx="216">
                  <c:v>44405</c:v>
                </c:pt>
                <c:pt idx="217">
                  <c:v>44412</c:v>
                </c:pt>
                <c:pt idx="218">
                  <c:v>44419</c:v>
                </c:pt>
                <c:pt idx="219">
                  <c:v>44426</c:v>
                </c:pt>
                <c:pt idx="220">
                  <c:v>44433</c:v>
                </c:pt>
                <c:pt idx="221">
                  <c:v>44440</c:v>
                </c:pt>
                <c:pt idx="222">
                  <c:v>44447</c:v>
                </c:pt>
                <c:pt idx="223">
                  <c:v>44454</c:v>
                </c:pt>
                <c:pt idx="224">
                  <c:v>44461</c:v>
                </c:pt>
                <c:pt idx="225">
                  <c:v>44468</c:v>
                </c:pt>
                <c:pt idx="226">
                  <c:v>44475</c:v>
                </c:pt>
                <c:pt idx="227">
                  <c:v>44482</c:v>
                </c:pt>
                <c:pt idx="228">
                  <c:v>44489</c:v>
                </c:pt>
                <c:pt idx="229">
                  <c:v>44496</c:v>
                </c:pt>
                <c:pt idx="230">
                  <c:v>44503</c:v>
                </c:pt>
                <c:pt idx="231">
                  <c:v>44510</c:v>
                </c:pt>
                <c:pt idx="232">
                  <c:v>44517</c:v>
                </c:pt>
                <c:pt idx="233">
                  <c:v>44524</c:v>
                </c:pt>
                <c:pt idx="234">
                  <c:v>44531</c:v>
                </c:pt>
                <c:pt idx="235">
                  <c:v>44538</c:v>
                </c:pt>
                <c:pt idx="236">
                  <c:v>44545</c:v>
                </c:pt>
                <c:pt idx="237">
                  <c:v>44552</c:v>
                </c:pt>
                <c:pt idx="238">
                  <c:v>44559</c:v>
                </c:pt>
                <c:pt idx="239">
                  <c:v>44566</c:v>
                </c:pt>
                <c:pt idx="240">
                  <c:v>44573</c:v>
                </c:pt>
                <c:pt idx="241">
                  <c:v>44580</c:v>
                </c:pt>
                <c:pt idx="242">
                  <c:v>44587</c:v>
                </c:pt>
                <c:pt idx="243">
                  <c:v>44594</c:v>
                </c:pt>
                <c:pt idx="244">
                  <c:v>44601</c:v>
                </c:pt>
                <c:pt idx="245">
                  <c:v>44608</c:v>
                </c:pt>
                <c:pt idx="246">
                  <c:v>44615</c:v>
                </c:pt>
                <c:pt idx="247">
                  <c:v>44622</c:v>
                </c:pt>
                <c:pt idx="248">
                  <c:v>44629</c:v>
                </c:pt>
                <c:pt idx="249">
                  <c:v>44636</c:v>
                </c:pt>
                <c:pt idx="250">
                  <c:v>44643</c:v>
                </c:pt>
                <c:pt idx="251">
                  <c:v>44650</c:v>
                </c:pt>
                <c:pt idx="252">
                  <c:v>44657</c:v>
                </c:pt>
                <c:pt idx="253">
                  <c:v>44664</c:v>
                </c:pt>
                <c:pt idx="254">
                  <c:v>44671</c:v>
                </c:pt>
                <c:pt idx="255">
                  <c:v>44678</c:v>
                </c:pt>
                <c:pt idx="256">
                  <c:v>44685</c:v>
                </c:pt>
                <c:pt idx="257">
                  <c:v>44692</c:v>
                </c:pt>
                <c:pt idx="258">
                  <c:v>44699</c:v>
                </c:pt>
                <c:pt idx="259">
                  <c:v>44706</c:v>
                </c:pt>
                <c:pt idx="260">
                  <c:v>44713</c:v>
                </c:pt>
                <c:pt idx="261">
                  <c:v>44720</c:v>
                </c:pt>
                <c:pt idx="262">
                  <c:v>44727</c:v>
                </c:pt>
                <c:pt idx="263">
                  <c:v>44734</c:v>
                </c:pt>
                <c:pt idx="264">
                  <c:v>44741</c:v>
                </c:pt>
                <c:pt idx="265">
                  <c:v>44748</c:v>
                </c:pt>
                <c:pt idx="266">
                  <c:v>44755</c:v>
                </c:pt>
                <c:pt idx="267">
                  <c:v>44762</c:v>
                </c:pt>
                <c:pt idx="268">
                  <c:v>44769</c:v>
                </c:pt>
                <c:pt idx="269">
                  <c:v>44776</c:v>
                </c:pt>
                <c:pt idx="270">
                  <c:v>44783</c:v>
                </c:pt>
                <c:pt idx="271">
                  <c:v>44790</c:v>
                </c:pt>
                <c:pt idx="272">
                  <c:v>44797</c:v>
                </c:pt>
                <c:pt idx="273">
                  <c:v>44804</c:v>
                </c:pt>
                <c:pt idx="274">
                  <c:v>44811</c:v>
                </c:pt>
                <c:pt idx="275">
                  <c:v>44818</c:v>
                </c:pt>
                <c:pt idx="276">
                  <c:v>44825</c:v>
                </c:pt>
                <c:pt idx="277">
                  <c:v>44832</c:v>
                </c:pt>
                <c:pt idx="278">
                  <c:v>44839</c:v>
                </c:pt>
                <c:pt idx="279">
                  <c:v>44846</c:v>
                </c:pt>
                <c:pt idx="280">
                  <c:v>44853</c:v>
                </c:pt>
                <c:pt idx="281">
                  <c:v>44860</c:v>
                </c:pt>
                <c:pt idx="282">
                  <c:v>44867</c:v>
                </c:pt>
                <c:pt idx="283">
                  <c:v>44874</c:v>
                </c:pt>
                <c:pt idx="284">
                  <c:v>44881</c:v>
                </c:pt>
                <c:pt idx="285">
                  <c:v>44888</c:v>
                </c:pt>
              </c:numCache>
            </c:numRef>
          </c:cat>
          <c:val>
            <c:numRef>
              <c:f>Sheet1!$C$2:$C$287</c:f>
              <c:numCache>
                <c:formatCode>General</c:formatCode>
                <c:ptCount val="286"/>
                <c:pt idx="0">
                  <c:v>95.2</c:v>
                </c:pt>
                <c:pt idx="1">
                  <c:v>86.8</c:v>
                </c:pt>
                <c:pt idx="2">
                  <c:v>83.5</c:v>
                </c:pt>
                <c:pt idx="3">
                  <c:v>84.3</c:v>
                </c:pt>
                <c:pt idx="4">
                  <c:v>87.5</c:v>
                </c:pt>
                <c:pt idx="5">
                  <c:v>89.4</c:v>
                </c:pt>
                <c:pt idx="6">
                  <c:v>90</c:v>
                </c:pt>
                <c:pt idx="7">
                  <c:v>90.3</c:v>
                </c:pt>
                <c:pt idx="8">
                  <c:v>90.2</c:v>
                </c:pt>
                <c:pt idx="9">
                  <c:v>89.7</c:v>
                </c:pt>
                <c:pt idx="10">
                  <c:v>91</c:v>
                </c:pt>
                <c:pt idx="11">
                  <c:v>91</c:v>
                </c:pt>
                <c:pt idx="12">
                  <c:v>90.8</c:v>
                </c:pt>
                <c:pt idx="13">
                  <c:v>89.7</c:v>
                </c:pt>
                <c:pt idx="14">
                  <c:v>88.4</c:v>
                </c:pt>
                <c:pt idx="15">
                  <c:v>86.5</c:v>
                </c:pt>
                <c:pt idx="16">
                  <c:v>85.2</c:v>
                </c:pt>
                <c:pt idx="17">
                  <c:v>83.4</c:v>
                </c:pt>
                <c:pt idx="18">
                  <c:v>83.6</c:v>
                </c:pt>
                <c:pt idx="19">
                  <c:v>83.6</c:v>
                </c:pt>
                <c:pt idx="20">
                  <c:v>83</c:v>
                </c:pt>
                <c:pt idx="21">
                  <c:v>82</c:v>
                </c:pt>
                <c:pt idx="22">
                  <c:v>82.4</c:v>
                </c:pt>
                <c:pt idx="23">
                  <c:v>82.3</c:v>
                </c:pt>
                <c:pt idx="24">
                  <c:v>79.400000000000006</c:v>
                </c:pt>
                <c:pt idx="25">
                  <c:v>78.8</c:v>
                </c:pt>
                <c:pt idx="26">
                  <c:v>78.400000000000006</c:v>
                </c:pt>
                <c:pt idx="27">
                  <c:v>77.900000000000006</c:v>
                </c:pt>
                <c:pt idx="28">
                  <c:v>76.7</c:v>
                </c:pt>
                <c:pt idx="29">
                  <c:v>76.400000000000006</c:v>
                </c:pt>
                <c:pt idx="30">
                  <c:v>76.099999999999994</c:v>
                </c:pt>
                <c:pt idx="31">
                  <c:v>74.599999999999994</c:v>
                </c:pt>
                <c:pt idx="32">
                  <c:v>74.7</c:v>
                </c:pt>
                <c:pt idx="33">
                  <c:v>72.400000000000006</c:v>
                </c:pt>
                <c:pt idx="34">
                  <c:v>69.3</c:v>
                </c:pt>
                <c:pt idx="35">
                  <c:v>68.099999999999994</c:v>
                </c:pt>
                <c:pt idx="36">
                  <c:v>66.400000000000006</c:v>
                </c:pt>
                <c:pt idx="37">
                  <c:v>67</c:v>
                </c:pt>
                <c:pt idx="38">
                  <c:v>64.5</c:v>
                </c:pt>
                <c:pt idx="39">
                  <c:v>64.8</c:v>
                </c:pt>
                <c:pt idx="40">
                  <c:v>67.599999999999994</c:v>
                </c:pt>
                <c:pt idx="41">
                  <c:v>69.599999999999994</c:v>
                </c:pt>
                <c:pt idx="42">
                  <c:v>65.599999999999994</c:v>
                </c:pt>
                <c:pt idx="43">
                  <c:v>66.099999999999994</c:v>
                </c:pt>
                <c:pt idx="44">
                  <c:v>67.5</c:v>
                </c:pt>
                <c:pt idx="45">
                  <c:v>68</c:v>
                </c:pt>
                <c:pt idx="46">
                  <c:v>68.599999999999994</c:v>
                </c:pt>
                <c:pt idx="47">
                  <c:v>71.400000000000006</c:v>
                </c:pt>
                <c:pt idx="48">
                  <c:v>71.2</c:v>
                </c:pt>
                <c:pt idx="49">
                  <c:v>72.7</c:v>
                </c:pt>
                <c:pt idx="50">
                  <c:v>72</c:v>
                </c:pt>
                <c:pt idx="51">
                  <c:v>72.8</c:v>
                </c:pt>
                <c:pt idx="52">
                  <c:v>72.5</c:v>
                </c:pt>
                <c:pt idx="53">
                  <c:v>71.7</c:v>
                </c:pt>
                <c:pt idx="54">
                  <c:v>70.5</c:v>
                </c:pt>
                <c:pt idx="55">
                  <c:v>70.400000000000006</c:v>
                </c:pt>
                <c:pt idx="56">
                  <c:v>71.099999999999994</c:v>
                </c:pt>
                <c:pt idx="57">
                  <c:v>71.2</c:v>
                </c:pt>
                <c:pt idx="58">
                  <c:v>71.7</c:v>
                </c:pt>
                <c:pt idx="59">
                  <c:v>71.7</c:v>
                </c:pt>
                <c:pt idx="60">
                  <c:v>73.8</c:v>
                </c:pt>
                <c:pt idx="61">
                  <c:v>74.5</c:v>
                </c:pt>
                <c:pt idx="62">
                  <c:v>74.5</c:v>
                </c:pt>
                <c:pt idx="63">
                  <c:v>75.599999999999994</c:v>
                </c:pt>
                <c:pt idx="64">
                  <c:v>76.2</c:v>
                </c:pt>
                <c:pt idx="65">
                  <c:v>77.2</c:v>
                </c:pt>
                <c:pt idx="66">
                  <c:v>78.3</c:v>
                </c:pt>
                <c:pt idx="67">
                  <c:v>77.599999999999994</c:v>
                </c:pt>
                <c:pt idx="68">
                  <c:v>78.400000000000006</c:v>
                </c:pt>
                <c:pt idx="69">
                  <c:v>77.2</c:v>
                </c:pt>
                <c:pt idx="70">
                  <c:v>75.599999999999994</c:v>
                </c:pt>
                <c:pt idx="71">
                  <c:v>72.8</c:v>
                </c:pt>
                <c:pt idx="72">
                  <c:v>71.599999999999994</c:v>
                </c:pt>
                <c:pt idx="73">
                  <c:v>68.8</c:v>
                </c:pt>
                <c:pt idx="74">
                  <c:v>67.900000000000006</c:v>
                </c:pt>
                <c:pt idx="75">
                  <c:v>68.599999999999994</c:v>
                </c:pt>
                <c:pt idx="76">
                  <c:v>67.2</c:v>
                </c:pt>
                <c:pt idx="77">
                  <c:v>68</c:v>
                </c:pt>
                <c:pt idx="78">
                  <c:v>69.3</c:v>
                </c:pt>
                <c:pt idx="79">
                  <c:v>69.599999999999994</c:v>
                </c:pt>
                <c:pt idx="80">
                  <c:v>69.7</c:v>
                </c:pt>
                <c:pt idx="81">
                  <c:v>70.099999999999994</c:v>
                </c:pt>
                <c:pt idx="82">
                  <c:v>70.099999999999994</c:v>
                </c:pt>
                <c:pt idx="83">
                  <c:v>71.099999999999994</c:v>
                </c:pt>
                <c:pt idx="84">
                  <c:v>72.8</c:v>
                </c:pt>
                <c:pt idx="85">
                  <c:v>72.400000000000006</c:v>
                </c:pt>
                <c:pt idx="86">
                  <c:v>71.2</c:v>
                </c:pt>
                <c:pt idx="87">
                  <c:v>69.7</c:v>
                </c:pt>
                <c:pt idx="88">
                  <c:v>68.400000000000006</c:v>
                </c:pt>
                <c:pt idx="89">
                  <c:v>67.5</c:v>
                </c:pt>
                <c:pt idx="90">
                  <c:v>66.2</c:v>
                </c:pt>
                <c:pt idx="91">
                  <c:v>66.400000000000006</c:v>
                </c:pt>
                <c:pt idx="92">
                  <c:v>61.2</c:v>
                </c:pt>
                <c:pt idx="93">
                  <c:v>55.8</c:v>
                </c:pt>
                <c:pt idx="94">
                  <c:v>55.8</c:v>
                </c:pt>
                <c:pt idx="95">
                  <c:v>57.1</c:v>
                </c:pt>
                <c:pt idx="96">
                  <c:v>61.4</c:v>
                </c:pt>
                <c:pt idx="97">
                  <c:v>66.400000000000006</c:v>
                </c:pt>
                <c:pt idx="98">
                  <c:v>69.2</c:v>
                </c:pt>
                <c:pt idx="99">
                  <c:v>72.5</c:v>
                </c:pt>
                <c:pt idx="100">
                  <c:v>74</c:v>
                </c:pt>
                <c:pt idx="101">
                  <c:v>75</c:v>
                </c:pt>
                <c:pt idx="102">
                  <c:v>77.400000000000006</c:v>
                </c:pt>
                <c:pt idx="103">
                  <c:v>77.3</c:v>
                </c:pt>
                <c:pt idx="104">
                  <c:v>77.099999999999994</c:v>
                </c:pt>
                <c:pt idx="105">
                  <c:v>77.099999999999994</c:v>
                </c:pt>
                <c:pt idx="106">
                  <c:v>78.3</c:v>
                </c:pt>
                <c:pt idx="107">
                  <c:v>79</c:v>
                </c:pt>
                <c:pt idx="108">
                  <c:v>80.2</c:v>
                </c:pt>
                <c:pt idx="109">
                  <c:v>80.2</c:v>
                </c:pt>
                <c:pt idx="110">
                  <c:v>80</c:v>
                </c:pt>
                <c:pt idx="111">
                  <c:v>78.5</c:v>
                </c:pt>
                <c:pt idx="112">
                  <c:v>78</c:v>
                </c:pt>
                <c:pt idx="113">
                  <c:v>77.099999999999994</c:v>
                </c:pt>
                <c:pt idx="114">
                  <c:v>77.099999999999994</c:v>
                </c:pt>
                <c:pt idx="115">
                  <c:v>76.599999999999994</c:v>
                </c:pt>
                <c:pt idx="116">
                  <c:v>77.099999999999994</c:v>
                </c:pt>
                <c:pt idx="117">
                  <c:v>76.7</c:v>
                </c:pt>
                <c:pt idx="118">
                  <c:v>76.3</c:v>
                </c:pt>
                <c:pt idx="119">
                  <c:v>76.400000000000006</c:v>
                </c:pt>
                <c:pt idx="120">
                  <c:v>76.400000000000006</c:v>
                </c:pt>
                <c:pt idx="121">
                  <c:v>75.5</c:v>
                </c:pt>
                <c:pt idx="122">
                  <c:v>75.900000000000006</c:v>
                </c:pt>
                <c:pt idx="123">
                  <c:v>76.400000000000006</c:v>
                </c:pt>
                <c:pt idx="124">
                  <c:v>76.7</c:v>
                </c:pt>
                <c:pt idx="125">
                  <c:v>77.2</c:v>
                </c:pt>
                <c:pt idx="126">
                  <c:v>76.900000000000006</c:v>
                </c:pt>
                <c:pt idx="127">
                  <c:v>76.5</c:v>
                </c:pt>
                <c:pt idx="128">
                  <c:v>76.3</c:v>
                </c:pt>
                <c:pt idx="129">
                  <c:v>76.8</c:v>
                </c:pt>
                <c:pt idx="130">
                  <c:v>76</c:v>
                </c:pt>
                <c:pt idx="131">
                  <c:v>76.7</c:v>
                </c:pt>
                <c:pt idx="132">
                  <c:v>77.400000000000006</c:v>
                </c:pt>
                <c:pt idx="133">
                  <c:v>77.900000000000006</c:v>
                </c:pt>
                <c:pt idx="134">
                  <c:v>78</c:v>
                </c:pt>
                <c:pt idx="135">
                  <c:v>78.8</c:v>
                </c:pt>
                <c:pt idx="136">
                  <c:v>79.099999999999994</c:v>
                </c:pt>
                <c:pt idx="137">
                  <c:v>78</c:v>
                </c:pt>
                <c:pt idx="138">
                  <c:v>78.099999999999994</c:v>
                </c:pt>
                <c:pt idx="139">
                  <c:v>78.5</c:v>
                </c:pt>
                <c:pt idx="140">
                  <c:v>76.599999999999994</c:v>
                </c:pt>
                <c:pt idx="141">
                  <c:v>78.400000000000006</c:v>
                </c:pt>
                <c:pt idx="142">
                  <c:v>77.7</c:v>
                </c:pt>
                <c:pt idx="143">
                  <c:v>76.599999999999994</c:v>
                </c:pt>
                <c:pt idx="144">
                  <c:v>75.8</c:v>
                </c:pt>
              </c:numCache>
            </c:numRef>
          </c:val>
          <c:smooth val="0"/>
          <c:extLst>
            <c:ext xmlns:c16="http://schemas.microsoft.com/office/drawing/2014/chart" uri="{C3380CC4-5D6E-409C-BE32-E72D297353CC}">
              <c16:uniqueId val="{00000001-040B-4CF5-853A-0188E078BC36}"/>
            </c:ext>
          </c:extLst>
        </c:ser>
        <c:dLbls>
          <c:showLegendKey val="0"/>
          <c:showVal val="0"/>
          <c:showCatName val="0"/>
          <c:showSerName val="0"/>
          <c:showPercent val="0"/>
          <c:showBubbleSize val="0"/>
        </c:dLbls>
        <c:marker val="1"/>
        <c:smooth val="0"/>
        <c:axId val="123682176"/>
        <c:axId val="158010752"/>
      </c:lineChart>
      <c:dateAx>
        <c:axId val="123682176"/>
        <c:scaling>
          <c:orientation val="minMax"/>
        </c:scaling>
        <c:delete val="0"/>
        <c:axPos val="b"/>
        <c:numFmt formatCode="m/d/yy;@" sourceLinked="0"/>
        <c:majorTickMark val="out"/>
        <c:minorTickMark val="none"/>
        <c:tickLblPos val="nextTo"/>
        <c:txPr>
          <a:bodyPr rot="-3000000"/>
          <a:lstStyle/>
          <a:p>
            <a:pPr>
              <a:defRPr sz="1200"/>
            </a:pPr>
            <a:endParaRPr lang="en-US"/>
          </a:p>
        </c:txPr>
        <c:crossAx val="158010752"/>
        <c:crosses val="autoZero"/>
        <c:auto val="1"/>
        <c:lblOffset val="100"/>
        <c:baseTimeUnit val="days"/>
        <c:majorUnit val="28"/>
        <c:majorTimeUnit val="days"/>
      </c:dateAx>
      <c:valAx>
        <c:axId val="158010752"/>
        <c:scaling>
          <c:orientation val="minMax"/>
          <c:max val="100"/>
          <c:min val="0"/>
        </c:scaling>
        <c:delete val="0"/>
        <c:axPos val="l"/>
        <c:majorGridlines/>
        <c:title>
          <c:tx>
            <c:rich>
              <a:bodyPr rot="-5400000" vert="horz"/>
              <a:lstStyle/>
              <a:p>
                <a:pPr>
                  <a:defRPr/>
                </a:pPr>
                <a:r>
                  <a:rPr lang="en-US" dirty="0"/>
                  <a:t>Percent</a:t>
                </a:r>
              </a:p>
            </c:rich>
          </c:tx>
          <c:layout>
            <c:manualLayout>
              <c:xMode val="edge"/>
              <c:yMode val="edge"/>
              <c:x val="5.5328327014678722E-3"/>
              <c:y val="0.35597960411198609"/>
            </c:manualLayout>
          </c:layout>
          <c:overlay val="0"/>
        </c:title>
        <c:numFmt formatCode="#,##0" sourceLinked="0"/>
        <c:majorTickMark val="out"/>
        <c:minorTickMark val="none"/>
        <c:tickLblPos val="nextTo"/>
        <c:crossAx val="123682176"/>
        <c:crosses val="autoZero"/>
        <c:crossBetween val="between"/>
        <c:majorUnit val="10"/>
      </c:valAx>
    </c:plotArea>
    <c:legend>
      <c:legendPos val="t"/>
      <c:layout>
        <c:manualLayout>
          <c:xMode val="edge"/>
          <c:yMode val="edge"/>
          <c:x val="4.314772753959654E-3"/>
          <c:y val="1.0039370078740166E-3"/>
          <c:w val="0.99568527491755854"/>
          <c:h val="9.2131296087989006E-2"/>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a:pPr>
            <a:r>
              <a:rPr lang="en-US" sz="1600"/>
              <a:t>&lt;18</a:t>
            </a:r>
          </a:p>
        </c:rich>
      </c:tx>
      <c:layout>
        <c:manualLayout>
          <c:xMode val="edge"/>
          <c:yMode val="edge"/>
          <c:x val="0.10349888956188169"/>
          <c:y val="8.8415217629046351E-3"/>
        </c:manualLayout>
      </c:layout>
      <c:overlay val="0"/>
    </c:title>
    <c:autoTitleDeleted val="0"/>
    <c:plotArea>
      <c:layout>
        <c:manualLayout>
          <c:layoutTarget val="inner"/>
          <c:xMode val="edge"/>
          <c:yMode val="edge"/>
          <c:x val="5.15512484016421E-4"/>
          <c:y val="0.10454772255030621"/>
          <c:w val="0.30385237902954437"/>
          <c:h val="0.61720014490376207"/>
        </c:manualLayout>
      </c:layout>
      <c:pieChart>
        <c:varyColors val="1"/>
        <c:ser>
          <c:idx val="0"/>
          <c:order val="0"/>
          <c:tx>
            <c:strRef>
              <c:f>Sheet1!$B$1</c:f>
              <c:strCache>
                <c:ptCount val="1"/>
                <c:pt idx="0">
                  <c:v>&lt;18</c:v>
                </c:pt>
              </c:strCache>
            </c:strRef>
          </c:tx>
          <c:spPr>
            <a:ln>
              <a:solidFill>
                <a:sysClr val="windowText" lastClr="000000"/>
              </a:solidFill>
            </a:ln>
          </c:spPr>
          <c:explosion val="1"/>
          <c:dPt>
            <c:idx val="0"/>
            <c:bubble3D val="0"/>
            <c:spPr>
              <a:solidFill>
                <a:srgbClr val="005EB8"/>
              </a:solidFill>
              <a:ln>
                <a:solidFill>
                  <a:sysClr val="windowText" lastClr="000000"/>
                </a:solidFill>
              </a:ln>
            </c:spPr>
            <c:extLst>
              <c:ext xmlns:c16="http://schemas.microsoft.com/office/drawing/2014/chart" uri="{C3380CC4-5D6E-409C-BE32-E72D297353CC}">
                <c16:uniqueId val="{00000001-7131-4F75-9DD1-92DCC886E3B6}"/>
              </c:ext>
            </c:extLst>
          </c:dPt>
          <c:dPt>
            <c:idx val="1"/>
            <c:bubble3D val="0"/>
            <c:spPr>
              <a:solidFill>
                <a:srgbClr val="FFC72C"/>
              </a:solidFill>
              <a:ln>
                <a:solidFill>
                  <a:sysClr val="windowText" lastClr="000000"/>
                </a:solidFill>
              </a:ln>
            </c:spPr>
            <c:extLst>
              <c:ext xmlns:c16="http://schemas.microsoft.com/office/drawing/2014/chart" uri="{C3380CC4-5D6E-409C-BE32-E72D297353CC}">
                <c16:uniqueId val="{00000003-7131-4F75-9DD1-92DCC886E3B6}"/>
              </c:ext>
            </c:extLst>
          </c:dPt>
          <c:dPt>
            <c:idx val="2"/>
            <c:bubble3D val="0"/>
            <c:spPr>
              <a:solidFill>
                <a:srgbClr val="671E75"/>
              </a:solidFill>
              <a:ln>
                <a:solidFill>
                  <a:srgbClr val="671E75"/>
                </a:solidFill>
              </a:ln>
            </c:spPr>
            <c:extLst>
              <c:ext xmlns:c16="http://schemas.microsoft.com/office/drawing/2014/chart" uri="{C3380CC4-5D6E-409C-BE32-E72D297353CC}">
                <c16:uniqueId val="{00000005-7131-4F75-9DD1-92DCC886E3B6}"/>
              </c:ext>
            </c:extLst>
          </c:dPt>
          <c:dPt>
            <c:idx val="3"/>
            <c:bubble3D val="0"/>
            <c:spPr>
              <a:solidFill>
                <a:schemeClr val="tx1"/>
              </a:solidFill>
              <a:ln>
                <a:solidFill>
                  <a:sysClr val="windowText" lastClr="000000"/>
                </a:solidFill>
              </a:ln>
            </c:spPr>
            <c:extLst>
              <c:ext xmlns:c16="http://schemas.microsoft.com/office/drawing/2014/chart" uri="{C3380CC4-5D6E-409C-BE32-E72D297353CC}">
                <c16:uniqueId val="{00000007-7131-4F75-9DD1-92DCC886E3B6}"/>
              </c:ext>
            </c:extLst>
          </c:dPt>
          <c:dPt>
            <c:idx val="4"/>
            <c:bubble3D val="0"/>
            <c:spPr>
              <a:pattFill prst="ltUpDiag">
                <a:fgClr>
                  <a:sysClr val="windowText" lastClr="000000"/>
                </a:fgClr>
                <a:bgClr>
                  <a:sysClr val="window" lastClr="FFFFFF"/>
                </a:bgClr>
              </a:pattFill>
              <a:ln>
                <a:solidFill>
                  <a:sysClr val="windowText" lastClr="000000"/>
                </a:solidFill>
              </a:ln>
            </c:spPr>
            <c:extLst>
              <c:ext xmlns:c16="http://schemas.microsoft.com/office/drawing/2014/chart" uri="{C3380CC4-5D6E-409C-BE32-E72D297353CC}">
                <c16:uniqueId val="{00000009-7131-4F75-9DD1-92DCC886E3B6}"/>
              </c:ext>
            </c:extLst>
          </c:dPt>
          <c:dPt>
            <c:idx val="5"/>
            <c:bubble3D val="0"/>
            <c:spPr>
              <a:solidFill>
                <a:srgbClr val="FFFFCC"/>
              </a:solidFill>
              <a:ln>
                <a:solidFill>
                  <a:srgbClr val="FFC000"/>
                </a:solidFill>
              </a:ln>
            </c:spPr>
            <c:extLst>
              <c:ext xmlns:c16="http://schemas.microsoft.com/office/drawing/2014/chart" uri="{C3380CC4-5D6E-409C-BE32-E72D297353CC}">
                <c16:uniqueId val="{0000000B-7131-4F75-9DD1-92DCC886E3B6}"/>
              </c:ext>
            </c:extLst>
          </c:dPt>
          <c:dLbls>
            <c:delete val="1"/>
          </c:dLbls>
          <c:cat>
            <c:strRef>
              <c:f>Sheet1!$A$2:$A$7</c:f>
              <c:strCache>
                <c:ptCount val="6"/>
                <c:pt idx="0">
                  <c:v>Hispanic</c:v>
                </c:pt>
                <c:pt idx="1">
                  <c:v>NH-AI/AN, NHPI</c:v>
                </c:pt>
                <c:pt idx="2">
                  <c:v>NH-Asian</c:v>
                </c:pt>
                <c:pt idx="3">
                  <c:v>NH-Black</c:v>
                </c:pt>
                <c:pt idx="4">
                  <c:v>NH-White</c:v>
                </c:pt>
                <c:pt idx="5">
                  <c:v>NH-Multiracial</c:v>
                </c:pt>
              </c:strCache>
            </c:strRef>
          </c:cat>
          <c:val>
            <c:numRef>
              <c:f>Sheet1!$B$2:$B$7</c:f>
              <c:numCache>
                <c:formatCode>#,##0</c:formatCode>
                <c:ptCount val="6"/>
                <c:pt idx="0">
                  <c:v>18771972</c:v>
                </c:pt>
                <c:pt idx="1">
                  <c:v>742469</c:v>
                </c:pt>
                <c:pt idx="2">
                  <c:v>3992252</c:v>
                </c:pt>
                <c:pt idx="3">
                  <c:v>10103581</c:v>
                </c:pt>
                <c:pt idx="4">
                  <c:v>36424964</c:v>
                </c:pt>
                <c:pt idx="5">
                  <c:v>3380954</c:v>
                </c:pt>
              </c:numCache>
            </c:numRef>
          </c:val>
          <c:extLst>
            <c:ext xmlns:c16="http://schemas.microsoft.com/office/drawing/2014/chart" uri="{C3380CC4-5D6E-409C-BE32-E72D297353CC}">
              <c16:uniqueId val="{0000000C-7131-4F75-9DD1-92DCC886E3B6}"/>
            </c:ext>
          </c:extLst>
        </c:ser>
        <c:dLbls>
          <c:dLblPos val="bestFit"/>
          <c:showLegendKey val="0"/>
          <c:showVal val="1"/>
          <c:showCatName val="0"/>
          <c:showSerName val="0"/>
          <c:showPercent val="0"/>
          <c:showBubbleSize val="0"/>
          <c:showLeaderLines val="1"/>
        </c:dLbls>
        <c:firstSliceAng val="0"/>
      </c:pieChart>
    </c:plotArea>
    <c:legend>
      <c:legendPos val="b"/>
      <c:layout>
        <c:manualLayout>
          <c:xMode val="edge"/>
          <c:yMode val="edge"/>
          <c:x val="5.6172892080852313E-2"/>
          <c:y val="0.85962003772965867"/>
          <c:w val="0.87319569034837452"/>
          <c:h val="0.13916331747594049"/>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COVID</a:t>
            </a:r>
          </a:p>
        </c:rich>
      </c:tx>
      <c:layout>
        <c:manualLayout>
          <c:xMode val="edge"/>
          <c:yMode val="edge"/>
          <c:x val="0.45298606904906119"/>
          <c:y val="0"/>
        </c:manualLayout>
      </c:layout>
      <c:overlay val="0"/>
    </c:title>
    <c:autoTitleDeleted val="0"/>
    <c:plotArea>
      <c:layout>
        <c:manualLayout>
          <c:layoutTarget val="inner"/>
          <c:xMode val="edge"/>
          <c:yMode val="edge"/>
          <c:x val="0.11463288242815801"/>
          <c:y val="0.1820880723242928"/>
          <c:w val="0.87349537037037039"/>
          <c:h val="0.55279017206182557"/>
        </c:manualLayout>
      </c:layout>
      <c:lineChart>
        <c:grouping val="standard"/>
        <c:varyColors val="0"/>
        <c:ser>
          <c:idx val="3"/>
          <c:order val="0"/>
          <c:tx>
            <c:strRef>
              <c:f>Sheet1!$B$1</c:f>
              <c:strCache>
                <c:ptCount val="1"/>
                <c:pt idx="0">
                  <c:v>0-4</c:v>
                </c:pt>
              </c:strCache>
            </c:strRef>
          </c:tx>
          <c:spPr>
            <a:ln w="25400">
              <a:solidFill>
                <a:sysClr val="windowText" lastClr="000000"/>
              </a:solidFill>
            </a:ln>
          </c:spPr>
          <c:marker>
            <c:symbol val="circle"/>
            <c:size val="7"/>
            <c:spPr>
              <a:solidFill>
                <a:sysClr val="windowText" lastClr="000000"/>
              </a:solidFill>
              <a:ln>
                <a:noFill/>
              </a:ln>
            </c:spPr>
          </c:marker>
          <c:cat>
            <c:numRef>
              <c:f>Sheet1!$A$2:$A$146</c:f>
              <c:numCache>
                <c:formatCode>[$-409]mmmm\ d\,\ yyyy;@</c:formatCode>
                <c:ptCount val="145"/>
                <c:pt idx="0">
                  <c:v>43914</c:v>
                </c:pt>
                <c:pt idx="1">
                  <c:v>43921</c:v>
                </c:pt>
                <c:pt idx="2">
                  <c:v>43928</c:v>
                </c:pt>
                <c:pt idx="3">
                  <c:v>43935</c:v>
                </c:pt>
                <c:pt idx="4">
                  <c:v>43942</c:v>
                </c:pt>
                <c:pt idx="5">
                  <c:v>43949</c:v>
                </c:pt>
                <c:pt idx="6">
                  <c:v>43956</c:v>
                </c:pt>
                <c:pt idx="7">
                  <c:v>43963</c:v>
                </c:pt>
                <c:pt idx="8">
                  <c:v>43970</c:v>
                </c:pt>
                <c:pt idx="9">
                  <c:v>43977</c:v>
                </c:pt>
                <c:pt idx="10">
                  <c:v>43984</c:v>
                </c:pt>
                <c:pt idx="11">
                  <c:v>43991</c:v>
                </c:pt>
                <c:pt idx="12">
                  <c:v>43998</c:v>
                </c:pt>
                <c:pt idx="13">
                  <c:v>44005</c:v>
                </c:pt>
                <c:pt idx="14">
                  <c:v>44012</c:v>
                </c:pt>
                <c:pt idx="15">
                  <c:v>44019</c:v>
                </c:pt>
                <c:pt idx="16">
                  <c:v>44026</c:v>
                </c:pt>
                <c:pt idx="17">
                  <c:v>44033</c:v>
                </c:pt>
                <c:pt idx="18">
                  <c:v>44040</c:v>
                </c:pt>
                <c:pt idx="19">
                  <c:v>44047</c:v>
                </c:pt>
                <c:pt idx="20">
                  <c:v>44054</c:v>
                </c:pt>
                <c:pt idx="21">
                  <c:v>44061</c:v>
                </c:pt>
                <c:pt idx="22">
                  <c:v>44068</c:v>
                </c:pt>
                <c:pt idx="23">
                  <c:v>44075</c:v>
                </c:pt>
                <c:pt idx="24">
                  <c:v>44082</c:v>
                </c:pt>
                <c:pt idx="25">
                  <c:v>44089</c:v>
                </c:pt>
                <c:pt idx="26">
                  <c:v>44096</c:v>
                </c:pt>
                <c:pt idx="27">
                  <c:v>44103</c:v>
                </c:pt>
                <c:pt idx="28">
                  <c:v>44110</c:v>
                </c:pt>
                <c:pt idx="29">
                  <c:v>44117</c:v>
                </c:pt>
                <c:pt idx="30">
                  <c:v>44124</c:v>
                </c:pt>
                <c:pt idx="31">
                  <c:v>44131</c:v>
                </c:pt>
                <c:pt idx="32">
                  <c:v>44138</c:v>
                </c:pt>
                <c:pt idx="33">
                  <c:v>44145</c:v>
                </c:pt>
                <c:pt idx="34">
                  <c:v>44152</c:v>
                </c:pt>
                <c:pt idx="35">
                  <c:v>44159</c:v>
                </c:pt>
                <c:pt idx="36">
                  <c:v>44166</c:v>
                </c:pt>
                <c:pt idx="37">
                  <c:v>44173</c:v>
                </c:pt>
                <c:pt idx="38">
                  <c:v>44180</c:v>
                </c:pt>
                <c:pt idx="39">
                  <c:v>44187</c:v>
                </c:pt>
                <c:pt idx="40">
                  <c:v>44194</c:v>
                </c:pt>
                <c:pt idx="41">
                  <c:v>44201</c:v>
                </c:pt>
                <c:pt idx="42">
                  <c:v>44208</c:v>
                </c:pt>
                <c:pt idx="43">
                  <c:v>44215</c:v>
                </c:pt>
                <c:pt idx="44">
                  <c:v>44222</c:v>
                </c:pt>
                <c:pt idx="45">
                  <c:v>44229</c:v>
                </c:pt>
                <c:pt idx="46">
                  <c:v>44236</c:v>
                </c:pt>
                <c:pt idx="47">
                  <c:v>44243</c:v>
                </c:pt>
                <c:pt idx="48">
                  <c:v>44250</c:v>
                </c:pt>
                <c:pt idx="49">
                  <c:v>44257</c:v>
                </c:pt>
                <c:pt idx="50">
                  <c:v>44264</c:v>
                </c:pt>
                <c:pt idx="51">
                  <c:v>44271</c:v>
                </c:pt>
                <c:pt idx="52">
                  <c:v>44278</c:v>
                </c:pt>
                <c:pt idx="53">
                  <c:v>44285</c:v>
                </c:pt>
                <c:pt idx="54">
                  <c:v>44292</c:v>
                </c:pt>
                <c:pt idx="55">
                  <c:v>44299</c:v>
                </c:pt>
                <c:pt idx="56">
                  <c:v>44306</c:v>
                </c:pt>
                <c:pt idx="57">
                  <c:v>44313</c:v>
                </c:pt>
                <c:pt idx="58">
                  <c:v>44320</c:v>
                </c:pt>
                <c:pt idx="59">
                  <c:v>44327</c:v>
                </c:pt>
                <c:pt idx="60">
                  <c:v>44334</c:v>
                </c:pt>
                <c:pt idx="61">
                  <c:v>44341</c:v>
                </c:pt>
                <c:pt idx="62">
                  <c:v>44348</c:v>
                </c:pt>
                <c:pt idx="63">
                  <c:v>44355</c:v>
                </c:pt>
                <c:pt idx="64">
                  <c:v>44362</c:v>
                </c:pt>
                <c:pt idx="65">
                  <c:v>44369</c:v>
                </c:pt>
                <c:pt idx="66">
                  <c:v>44376</c:v>
                </c:pt>
                <c:pt idx="67">
                  <c:v>44383</c:v>
                </c:pt>
                <c:pt idx="68">
                  <c:v>44390</c:v>
                </c:pt>
                <c:pt idx="69">
                  <c:v>44397</c:v>
                </c:pt>
                <c:pt idx="70">
                  <c:v>44404</c:v>
                </c:pt>
                <c:pt idx="71">
                  <c:v>44411</c:v>
                </c:pt>
                <c:pt idx="72">
                  <c:v>44418</c:v>
                </c:pt>
                <c:pt idx="73">
                  <c:v>44425</c:v>
                </c:pt>
                <c:pt idx="74">
                  <c:v>44432</c:v>
                </c:pt>
                <c:pt idx="75">
                  <c:v>44439</c:v>
                </c:pt>
                <c:pt idx="76">
                  <c:v>44446</c:v>
                </c:pt>
                <c:pt idx="77">
                  <c:v>44453</c:v>
                </c:pt>
                <c:pt idx="78">
                  <c:v>44460</c:v>
                </c:pt>
                <c:pt idx="79">
                  <c:v>44467</c:v>
                </c:pt>
                <c:pt idx="80">
                  <c:v>44474</c:v>
                </c:pt>
                <c:pt idx="81">
                  <c:v>44481</c:v>
                </c:pt>
                <c:pt idx="82">
                  <c:v>44488</c:v>
                </c:pt>
                <c:pt idx="83">
                  <c:v>44495</c:v>
                </c:pt>
                <c:pt idx="84">
                  <c:v>44502</c:v>
                </c:pt>
                <c:pt idx="85">
                  <c:v>44509</c:v>
                </c:pt>
                <c:pt idx="86">
                  <c:v>44516</c:v>
                </c:pt>
                <c:pt idx="87">
                  <c:v>44523</c:v>
                </c:pt>
                <c:pt idx="88">
                  <c:v>44530</c:v>
                </c:pt>
                <c:pt idx="89">
                  <c:v>44537</c:v>
                </c:pt>
                <c:pt idx="90">
                  <c:v>44544</c:v>
                </c:pt>
                <c:pt idx="91">
                  <c:v>44551</c:v>
                </c:pt>
                <c:pt idx="92">
                  <c:v>44558</c:v>
                </c:pt>
                <c:pt idx="93">
                  <c:v>44565</c:v>
                </c:pt>
                <c:pt idx="94">
                  <c:v>44572</c:v>
                </c:pt>
                <c:pt idx="95">
                  <c:v>44579</c:v>
                </c:pt>
                <c:pt idx="96">
                  <c:v>44586</c:v>
                </c:pt>
                <c:pt idx="97">
                  <c:v>44593</c:v>
                </c:pt>
                <c:pt idx="98">
                  <c:v>44600</c:v>
                </c:pt>
                <c:pt idx="99">
                  <c:v>44607</c:v>
                </c:pt>
                <c:pt idx="100">
                  <c:v>44614</c:v>
                </c:pt>
                <c:pt idx="101">
                  <c:v>44621</c:v>
                </c:pt>
                <c:pt idx="102">
                  <c:v>44628</c:v>
                </c:pt>
                <c:pt idx="103">
                  <c:v>44635</c:v>
                </c:pt>
                <c:pt idx="104">
                  <c:v>44642</c:v>
                </c:pt>
                <c:pt idx="105">
                  <c:v>44649</c:v>
                </c:pt>
                <c:pt idx="106">
                  <c:v>44656</c:v>
                </c:pt>
                <c:pt idx="107">
                  <c:v>44663</c:v>
                </c:pt>
                <c:pt idx="108">
                  <c:v>44670</c:v>
                </c:pt>
                <c:pt idx="109">
                  <c:v>44677</c:v>
                </c:pt>
                <c:pt idx="110">
                  <c:v>44684</c:v>
                </c:pt>
                <c:pt idx="111">
                  <c:v>44691</c:v>
                </c:pt>
                <c:pt idx="112">
                  <c:v>44698</c:v>
                </c:pt>
                <c:pt idx="113">
                  <c:v>44705</c:v>
                </c:pt>
                <c:pt idx="114">
                  <c:v>44712</c:v>
                </c:pt>
                <c:pt idx="115">
                  <c:v>44719</c:v>
                </c:pt>
                <c:pt idx="116">
                  <c:v>44726</c:v>
                </c:pt>
                <c:pt idx="117">
                  <c:v>44733</c:v>
                </c:pt>
                <c:pt idx="118">
                  <c:v>44740</c:v>
                </c:pt>
                <c:pt idx="119">
                  <c:v>44747</c:v>
                </c:pt>
                <c:pt idx="120">
                  <c:v>44754</c:v>
                </c:pt>
                <c:pt idx="121">
                  <c:v>44761</c:v>
                </c:pt>
                <c:pt idx="122">
                  <c:v>44768</c:v>
                </c:pt>
                <c:pt idx="123">
                  <c:v>44775</c:v>
                </c:pt>
                <c:pt idx="124">
                  <c:v>44782</c:v>
                </c:pt>
                <c:pt idx="125">
                  <c:v>44789</c:v>
                </c:pt>
                <c:pt idx="126">
                  <c:v>44796</c:v>
                </c:pt>
                <c:pt idx="127">
                  <c:v>44803</c:v>
                </c:pt>
                <c:pt idx="128">
                  <c:v>44810</c:v>
                </c:pt>
                <c:pt idx="129">
                  <c:v>44817</c:v>
                </c:pt>
                <c:pt idx="130">
                  <c:v>44824</c:v>
                </c:pt>
                <c:pt idx="131">
                  <c:v>44831</c:v>
                </c:pt>
                <c:pt idx="132">
                  <c:v>44838</c:v>
                </c:pt>
                <c:pt idx="133">
                  <c:v>44845</c:v>
                </c:pt>
                <c:pt idx="134">
                  <c:v>44852</c:v>
                </c:pt>
                <c:pt idx="135">
                  <c:v>44859</c:v>
                </c:pt>
                <c:pt idx="136">
                  <c:v>44866</c:v>
                </c:pt>
                <c:pt idx="137">
                  <c:v>44873</c:v>
                </c:pt>
                <c:pt idx="138">
                  <c:v>44880</c:v>
                </c:pt>
                <c:pt idx="139">
                  <c:v>44887</c:v>
                </c:pt>
                <c:pt idx="140">
                  <c:v>44894</c:v>
                </c:pt>
                <c:pt idx="141">
                  <c:v>44901</c:v>
                </c:pt>
                <c:pt idx="142">
                  <c:v>44908</c:v>
                </c:pt>
                <c:pt idx="143">
                  <c:v>44915</c:v>
                </c:pt>
                <c:pt idx="144">
                  <c:v>44922</c:v>
                </c:pt>
              </c:numCache>
            </c:numRef>
          </c:cat>
          <c:val>
            <c:numRef>
              <c:f>Sheet1!$B$2:$B$146</c:f>
              <c:numCache>
                <c:formatCode>General</c:formatCode>
                <c:ptCount val="145"/>
                <c:pt idx="0">
                  <c:v>1.2</c:v>
                </c:pt>
                <c:pt idx="1">
                  <c:v>1.6</c:v>
                </c:pt>
                <c:pt idx="2">
                  <c:v>0.8</c:v>
                </c:pt>
                <c:pt idx="3">
                  <c:v>0</c:v>
                </c:pt>
                <c:pt idx="4">
                  <c:v>0.9</c:v>
                </c:pt>
                <c:pt idx="5">
                  <c:v>1</c:v>
                </c:pt>
                <c:pt idx="6">
                  <c:v>0</c:v>
                </c:pt>
                <c:pt idx="7">
                  <c:v>0.4</c:v>
                </c:pt>
                <c:pt idx="8">
                  <c:v>1.6</c:v>
                </c:pt>
                <c:pt idx="9">
                  <c:v>2.2000000000000002</c:v>
                </c:pt>
                <c:pt idx="10">
                  <c:v>1.1000000000000001</c:v>
                </c:pt>
                <c:pt idx="11">
                  <c:v>0.8</c:v>
                </c:pt>
                <c:pt idx="12">
                  <c:v>2.5</c:v>
                </c:pt>
                <c:pt idx="13">
                  <c:v>0.7</c:v>
                </c:pt>
                <c:pt idx="14">
                  <c:v>2.2999999999999998</c:v>
                </c:pt>
                <c:pt idx="15">
                  <c:v>2</c:v>
                </c:pt>
                <c:pt idx="16">
                  <c:v>1.6</c:v>
                </c:pt>
                <c:pt idx="17">
                  <c:v>4.0999999999999996</c:v>
                </c:pt>
                <c:pt idx="18">
                  <c:v>3.8</c:v>
                </c:pt>
                <c:pt idx="19">
                  <c:v>1.2</c:v>
                </c:pt>
                <c:pt idx="20">
                  <c:v>2.2999999999999998</c:v>
                </c:pt>
                <c:pt idx="21">
                  <c:v>0.7</c:v>
                </c:pt>
                <c:pt idx="22">
                  <c:v>1.1000000000000001</c:v>
                </c:pt>
                <c:pt idx="23">
                  <c:v>2.2000000000000002</c:v>
                </c:pt>
                <c:pt idx="24">
                  <c:v>1.4</c:v>
                </c:pt>
                <c:pt idx="25">
                  <c:v>0.7</c:v>
                </c:pt>
                <c:pt idx="26">
                  <c:v>2</c:v>
                </c:pt>
                <c:pt idx="27">
                  <c:v>1.1000000000000001</c:v>
                </c:pt>
                <c:pt idx="28">
                  <c:v>2.8</c:v>
                </c:pt>
                <c:pt idx="29">
                  <c:v>1.4</c:v>
                </c:pt>
                <c:pt idx="30">
                  <c:v>1.1000000000000001</c:v>
                </c:pt>
                <c:pt idx="31">
                  <c:v>1</c:v>
                </c:pt>
                <c:pt idx="32">
                  <c:v>3.4</c:v>
                </c:pt>
                <c:pt idx="33">
                  <c:v>3.6</c:v>
                </c:pt>
                <c:pt idx="34">
                  <c:v>2.8</c:v>
                </c:pt>
                <c:pt idx="35">
                  <c:v>4.8</c:v>
                </c:pt>
                <c:pt idx="36">
                  <c:v>2.6</c:v>
                </c:pt>
                <c:pt idx="37">
                  <c:v>3.3</c:v>
                </c:pt>
                <c:pt idx="38">
                  <c:v>3</c:v>
                </c:pt>
                <c:pt idx="39">
                  <c:v>5.0999999999999996</c:v>
                </c:pt>
                <c:pt idx="40">
                  <c:v>3.7</c:v>
                </c:pt>
                <c:pt idx="41">
                  <c:v>2.9</c:v>
                </c:pt>
                <c:pt idx="42">
                  <c:v>3.8</c:v>
                </c:pt>
                <c:pt idx="43">
                  <c:v>3.3</c:v>
                </c:pt>
                <c:pt idx="44">
                  <c:v>3.9</c:v>
                </c:pt>
                <c:pt idx="45">
                  <c:v>2.4</c:v>
                </c:pt>
                <c:pt idx="46">
                  <c:v>2.8</c:v>
                </c:pt>
                <c:pt idx="47">
                  <c:v>3</c:v>
                </c:pt>
                <c:pt idx="48">
                  <c:v>3</c:v>
                </c:pt>
                <c:pt idx="49">
                  <c:v>1</c:v>
                </c:pt>
                <c:pt idx="50">
                  <c:v>1.3</c:v>
                </c:pt>
                <c:pt idx="51">
                  <c:v>2.2999999999999998</c:v>
                </c:pt>
                <c:pt idx="52">
                  <c:v>2.4</c:v>
                </c:pt>
                <c:pt idx="53">
                  <c:v>2.5</c:v>
                </c:pt>
                <c:pt idx="54">
                  <c:v>1.5</c:v>
                </c:pt>
                <c:pt idx="55">
                  <c:v>2.9</c:v>
                </c:pt>
                <c:pt idx="56">
                  <c:v>3.3</c:v>
                </c:pt>
                <c:pt idx="57">
                  <c:v>0.6</c:v>
                </c:pt>
                <c:pt idx="58">
                  <c:v>1.6</c:v>
                </c:pt>
                <c:pt idx="59">
                  <c:v>1.8</c:v>
                </c:pt>
                <c:pt idx="60">
                  <c:v>1.4</c:v>
                </c:pt>
                <c:pt idx="61">
                  <c:v>2.6</c:v>
                </c:pt>
                <c:pt idx="62">
                  <c:v>0.5</c:v>
                </c:pt>
                <c:pt idx="63">
                  <c:v>1.1000000000000001</c:v>
                </c:pt>
                <c:pt idx="64">
                  <c:v>0.7</c:v>
                </c:pt>
                <c:pt idx="65">
                  <c:v>0.9</c:v>
                </c:pt>
                <c:pt idx="66">
                  <c:v>0.7</c:v>
                </c:pt>
                <c:pt idx="67">
                  <c:v>1.4</c:v>
                </c:pt>
                <c:pt idx="68">
                  <c:v>0.8</c:v>
                </c:pt>
                <c:pt idx="69">
                  <c:v>2.1</c:v>
                </c:pt>
                <c:pt idx="70">
                  <c:v>2.1</c:v>
                </c:pt>
                <c:pt idx="71">
                  <c:v>3.7</c:v>
                </c:pt>
                <c:pt idx="72">
                  <c:v>3.3</c:v>
                </c:pt>
                <c:pt idx="73">
                  <c:v>2.8</c:v>
                </c:pt>
                <c:pt idx="74">
                  <c:v>3.8</c:v>
                </c:pt>
                <c:pt idx="75">
                  <c:v>4.0999999999999996</c:v>
                </c:pt>
                <c:pt idx="76">
                  <c:v>4.8</c:v>
                </c:pt>
                <c:pt idx="77">
                  <c:v>5</c:v>
                </c:pt>
                <c:pt idx="78">
                  <c:v>3.3</c:v>
                </c:pt>
                <c:pt idx="79">
                  <c:v>2.7</c:v>
                </c:pt>
                <c:pt idx="80">
                  <c:v>2.1</c:v>
                </c:pt>
                <c:pt idx="81">
                  <c:v>3.3</c:v>
                </c:pt>
                <c:pt idx="82">
                  <c:v>3</c:v>
                </c:pt>
                <c:pt idx="83">
                  <c:v>1.5</c:v>
                </c:pt>
                <c:pt idx="84">
                  <c:v>1.7</c:v>
                </c:pt>
                <c:pt idx="85">
                  <c:v>2.2000000000000002</c:v>
                </c:pt>
                <c:pt idx="86">
                  <c:v>2.5</c:v>
                </c:pt>
                <c:pt idx="87">
                  <c:v>4.7</c:v>
                </c:pt>
                <c:pt idx="88">
                  <c:v>2.9</c:v>
                </c:pt>
                <c:pt idx="89">
                  <c:v>3.8</c:v>
                </c:pt>
                <c:pt idx="90">
                  <c:v>3.9</c:v>
                </c:pt>
                <c:pt idx="91">
                  <c:v>5.0999999999999996</c:v>
                </c:pt>
                <c:pt idx="92">
                  <c:v>4.9000000000000004</c:v>
                </c:pt>
                <c:pt idx="93">
                  <c:v>16.7</c:v>
                </c:pt>
                <c:pt idx="94">
                  <c:v>20.8</c:v>
                </c:pt>
                <c:pt idx="95">
                  <c:v>23.2</c:v>
                </c:pt>
                <c:pt idx="96">
                  <c:v>20.8</c:v>
                </c:pt>
                <c:pt idx="97">
                  <c:v>12.8</c:v>
                </c:pt>
                <c:pt idx="98">
                  <c:v>14</c:v>
                </c:pt>
                <c:pt idx="99">
                  <c:v>7.8</c:v>
                </c:pt>
                <c:pt idx="100">
                  <c:v>3.8</c:v>
                </c:pt>
                <c:pt idx="101">
                  <c:v>5.2</c:v>
                </c:pt>
                <c:pt idx="102">
                  <c:v>1.7</c:v>
                </c:pt>
                <c:pt idx="103">
                  <c:v>2.6</c:v>
                </c:pt>
                <c:pt idx="104">
                  <c:v>0.9</c:v>
                </c:pt>
                <c:pt idx="105">
                  <c:v>2.2999999999999998</c:v>
                </c:pt>
                <c:pt idx="106">
                  <c:v>2.9</c:v>
                </c:pt>
                <c:pt idx="107">
                  <c:v>1.8</c:v>
                </c:pt>
                <c:pt idx="108">
                  <c:v>1</c:v>
                </c:pt>
                <c:pt idx="109">
                  <c:v>1.5</c:v>
                </c:pt>
                <c:pt idx="110">
                  <c:v>2</c:v>
                </c:pt>
                <c:pt idx="111">
                  <c:v>2.9</c:v>
                </c:pt>
                <c:pt idx="112">
                  <c:v>2.7</c:v>
                </c:pt>
                <c:pt idx="113">
                  <c:v>4.2</c:v>
                </c:pt>
                <c:pt idx="114">
                  <c:v>4.3</c:v>
                </c:pt>
                <c:pt idx="115">
                  <c:v>6.5</c:v>
                </c:pt>
                <c:pt idx="116">
                  <c:v>8</c:v>
                </c:pt>
                <c:pt idx="117">
                  <c:v>5.0999999999999996</c:v>
                </c:pt>
                <c:pt idx="118">
                  <c:v>6.5</c:v>
                </c:pt>
                <c:pt idx="119">
                  <c:v>8.4</c:v>
                </c:pt>
                <c:pt idx="120">
                  <c:v>8.8000000000000007</c:v>
                </c:pt>
                <c:pt idx="121">
                  <c:v>8.1999999999999993</c:v>
                </c:pt>
                <c:pt idx="122">
                  <c:v>7.3</c:v>
                </c:pt>
                <c:pt idx="123">
                  <c:v>9.5</c:v>
                </c:pt>
                <c:pt idx="124">
                  <c:v>6.8</c:v>
                </c:pt>
                <c:pt idx="125">
                  <c:v>8</c:v>
                </c:pt>
                <c:pt idx="126">
                  <c:v>8.6999999999999993</c:v>
                </c:pt>
                <c:pt idx="127">
                  <c:v>5.8</c:v>
                </c:pt>
                <c:pt idx="128">
                  <c:v>5.3</c:v>
                </c:pt>
                <c:pt idx="129">
                  <c:v>6.7</c:v>
                </c:pt>
                <c:pt idx="130">
                  <c:v>4.5</c:v>
                </c:pt>
                <c:pt idx="131">
                  <c:v>2.5</c:v>
                </c:pt>
                <c:pt idx="132">
                  <c:v>3.6</c:v>
                </c:pt>
                <c:pt idx="133">
                  <c:v>3.7</c:v>
                </c:pt>
                <c:pt idx="134">
                  <c:v>1.9</c:v>
                </c:pt>
                <c:pt idx="135">
                  <c:v>2</c:v>
                </c:pt>
                <c:pt idx="136">
                  <c:v>3.1</c:v>
                </c:pt>
                <c:pt idx="137">
                  <c:v>2.2999999999999998</c:v>
                </c:pt>
                <c:pt idx="138">
                  <c:v>3.1</c:v>
                </c:pt>
                <c:pt idx="139">
                  <c:v>3.9</c:v>
                </c:pt>
                <c:pt idx="140">
                  <c:v>3.5</c:v>
                </c:pt>
                <c:pt idx="141">
                  <c:v>2.9</c:v>
                </c:pt>
                <c:pt idx="142">
                  <c:v>5.7</c:v>
                </c:pt>
                <c:pt idx="143">
                  <c:v>3.8</c:v>
                </c:pt>
                <c:pt idx="144">
                  <c:v>4.4000000000000004</c:v>
                </c:pt>
              </c:numCache>
            </c:numRef>
          </c:val>
          <c:smooth val="0"/>
          <c:extLst>
            <c:ext xmlns:c16="http://schemas.microsoft.com/office/drawing/2014/chart" uri="{C3380CC4-5D6E-409C-BE32-E72D297353CC}">
              <c16:uniqueId val="{00000000-E516-4BF0-9116-C72540359EB6}"/>
            </c:ext>
          </c:extLst>
        </c:ser>
        <c:ser>
          <c:idx val="0"/>
          <c:order val="1"/>
          <c:tx>
            <c:strRef>
              <c:f>Sheet1!$C$1</c:f>
              <c:strCache>
                <c:ptCount val="1"/>
                <c:pt idx="0">
                  <c:v>5 to 17</c:v>
                </c:pt>
              </c:strCache>
            </c:strRef>
          </c:tx>
          <c:spPr>
            <a:ln>
              <a:solidFill>
                <a:srgbClr val="005EB8"/>
              </a:solidFill>
            </a:ln>
          </c:spPr>
          <c:marker>
            <c:symbol val="square"/>
            <c:size val="7"/>
            <c:spPr>
              <a:solidFill>
                <a:srgbClr val="005EB8"/>
              </a:solidFill>
              <a:ln>
                <a:noFill/>
              </a:ln>
            </c:spPr>
          </c:marker>
          <c:cat>
            <c:numRef>
              <c:f>Sheet1!$A$2:$A$146</c:f>
              <c:numCache>
                <c:formatCode>[$-409]mmmm\ d\,\ yyyy;@</c:formatCode>
                <c:ptCount val="145"/>
                <c:pt idx="0">
                  <c:v>43914</c:v>
                </c:pt>
                <c:pt idx="1">
                  <c:v>43921</c:v>
                </c:pt>
                <c:pt idx="2">
                  <c:v>43928</c:v>
                </c:pt>
                <c:pt idx="3">
                  <c:v>43935</c:v>
                </c:pt>
                <c:pt idx="4">
                  <c:v>43942</c:v>
                </c:pt>
                <c:pt idx="5">
                  <c:v>43949</c:v>
                </c:pt>
                <c:pt idx="6">
                  <c:v>43956</c:v>
                </c:pt>
                <c:pt idx="7">
                  <c:v>43963</c:v>
                </c:pt>
                <c:pt idx="8">
                  <c:v>43970</c:v>
                </c:pt>
                <c:pt idx="9">
                  <c:v>43977</c:v>
                </c:pt>
                <c:pt idx="10">
                  <c:v>43984</c:v>
                </c:pt>
                <c:pt idx="11">
                  <c:v>43991</c:v>
                </c:pt>
                <c:pt idx="12">
                  <c:v>43998</c:v>
                </c:pt>
                <c:pt idx="13">
                  <c:v>44005</c:v>
                </c:pt>
                <c:pt idx="14">
                  <c:v>44012</c:v>
                </c:pt>
                <c:pt idx="15">
                  <c:v>44019</c:v>
                </c:pt>
                <c:pt idx="16">
                  <c:v>44026</c:v>
                </c:pt>
                <c:pt idx="17">
                  <c:v>44033</c:v>
                </c:pt>
                <c:pt idx="18">
                  <c:v>44040</c:v>
                </c:pt>
                <c:pt idx="19">
                  <c:v>44047</c:v>
                </c:pt>
                <c:pt idx="20">
                  <c:v>44054</c:v>
                </c:pt>
                <c:pt idx="21">
                  <c:v>44061</c:v>
                </c:pt>
                <c:pt idx="22">
                  <c:v>44068</c:v>
                </c:pt>
                <c:pt idx="23">
                  <c:v>44075</c:v>
                </c:pt>
                <c:pt idx="24">
                  <c:v>44082</c:v>
                </c:pt>
                <c:pt idx="25">
                  <c:v>44089</c:v>
                </c:pt>
                <c:pt idx="26">
                  <c:v>44096</c:v>
                </c:pt>
                <c:pt idx="27">
                  <c:v>44103</c:v>
                </c:pt>
                <c:pt idx="28">
                  <c:v>44110</c:v>
                </c:pt>
                <c:pt idx="29">
                  <c:v>44117</c:v>
                </c:pt>
                <c:pt idx="30">
                  <c:v>44124</c:v>
                </c:pt>
                <c:pt idx="31">
                  <c:v>44131</c:v>
                </c:pt>
                <c:pt idx="32">
                  <c:v>44138</c:v>
                </c:pt>
                <c:pt idx="33">
                  <c:v>44145</c:v>
                </c:pt>
                <c:pt idx="34">
                  <c:v>44152</c:v>
                </c:pt>
                <c:pt idx="35">
                  <c:v>44159</c:v>
                </c:pt>
                <c:pt idx="36">
                  <c:v>44166</c:v>
                </c:pt>
                <c:pt idx="37">
                  <c:v>44173</c:v>
                </c:pt>
                <c:pt idx="38">
                  <c:v>44180</c:v>
                </c:pt>
                <c:pt idx="39">
                  <c:v>44187</c:v>
                </c:pt>
                <c:pt idx="40">
                  <c:v>44194</c:v>
                </c:pt>
                <c:pt idx="41">
                  <c:v>44201</c:v>
                </c:pt>
                <c:pt idx="42">
                  <c:v>44208</c:v>
                </c:pt>
                <c:pt idx="43">
                  <c:v>44215</c:v>
                </c:pt>
                <c:pt idx="44">
                  <c:v>44222</c:v>
                </c:pt>
                <c:pt idx="45">
                  <c:v>44229</c:v>
                </c:pt>
                <c:pt idx="46">
                  <c:v>44236</c:v>
                </c:pt>
                <c:pt idx="47">
                  <c:v>44243</c:v>
                </c:pt>
                <c:pt idx="48">
                  <c:v>44250</c:v>
                </c:pt>
                <c:pt idx="49">
                  <c:v>44257</c:v>
                </c:pt>
                <c:pt idx="50">
                  <c:v>44264</c:v>
                </c:pt>
                <c:pt idx="51">
                  <c:v>44271</c:v>
                </c:pt>
                <c:pt idx="52">
                  <c:v>44278</c:v>
                </c:pt>
                <c:pt idx="53">
                  <c:v>44285</c:v>
                </c:pt>
                <c:pt idx="54">
                  <c:v>44292</c:v>
                </c:pt>
                <c:pt idx="55">
                  <c:v>44299</c:v>
                </c:pt>
                <c:pt idx="56">
                  <c:v>44306</c:v>
                </c:pt>
                <c:pt idx="57">
                  <c:v>44313</c:v>
                </c:pt>
                <c:pt idx="58">
                  <c:v>44320</c:v>
                </c:pt>
                <c:pt idx="59">
                  <c:v>44327</c:v>
                </c:pt>
                <c:pt idx="60">
                  <c:v>44334</c:v>
                </c:pt>
                <c:pt idx="61">
                  <c:v>44341</c:v>
                </c:pt>
                <c:pt idx="62">
                  <c:v>44348</c:v>
                </c:pt>
                <c:pt idx="63">
                  <c:v>44355</c:v>
                </c:pt>
                <c:pt idx="64">
                  <c:v>44362</c:v>
                </c:pt>
                <c:pt idx="65">
                  <c:v>44369</c:v>
                </c:pt>
                <c:pt idx="66">
                  <c:v>44376</c:v>
                </c:pt>
                <c:pt idx="67">
                  <c:v>44383</c:v>
                </c:pt>
                <c:pt idx="68">
                  <c:v>44390</c:v>
                </c:pt>
                <c:pt idx="69">
                  <c:v>44397</c:v>
                </c:pt>
                <c:pt idx="70">
                  <c:v>44404</c:v>
                </c:pt>
                <c:pt idx="71">
                  <c:v>44411</c:v>
                </c:pt>
                <c:pt idx="72">
                  <c:v>44418</c:v>
                </c:pt>
                <c:pt idx="73">
                  <c:v>44425</c:v>
                </c:pt>
                <c:pt idx="74">
                  <c:v>44432</c:v>
                </c:pt>
                <c:pt idx="75">
                  <c:v>44439</c:v>
                </c:pt>
                <c:pt idx="76">
                  <c:v>44446</c:v>
                </c:pt>
                <c:pt idx="77">
                  <c:v>44453</c:v>
                </c:pt>
                <c:pt idx="78">
                  <c:v>44460</c:v>
                </c:pt>
                <c:pt idx="79">
                  <c:v>44467</c:v>
                </c:pt>
                <c:pt idx="80">
                  <c:v>44474</c:v>
                </c:pt>
                <c:pt idx="81">
                  <c:v>44481</c:v>
                </c:pt>
                <c:pt idx="82">
                  <c:v>44488</c:v>
                </c:pt>
                <c:pt idx="83">
                  <c:v>44495</c:v>
                </c:pt>
                <c:pt idx="84">
                  <c:v>44502</c:v>
                </c:pt>
                <c:pt idx="85">
                  <c:v>44509</c:v>
                </c:pt>
                <c:pt idx="86">
                  <c:v>44516</c:v>
                </c:pt>
                <c:pt idx="87">
                  <c:v>44523</c:v>
                </c:pt>
                <c:pt idx="88">
                  <c:v>44530</c:v>
                </c:pt>
                <c:pt idx="89">
                  <c:v>44537</c:v>
                </c:pt>
                <c:pt idx="90">
                  <c:v>44544</c:v>
                </c:pt>
                <c:pt idx="91">
                  <c:v>44551</c:v>
                </c:pt>
                <c:pt idx="92">
                  <c:v>44558</c:v>
                </c:pt>
                <c:pt idx="93">
                  <c:v>44565</c:v>
                </c:pt>
                <c:pt idx="94">
                  <c:v>44572</c:v>
                </c:pt>
                <c:pt idx="95">
                  <c:v>44579</c:v>
                </c:pt>
                <c:pt idx="96">
                  <c:v>44586</c:v>
                </c:pt>
                <c:pt idx="97">
                  <c:v>44593</c:v>
                </c:pt>
                <c:pt idx="98">
                  <c:v>44600</c:v>
                </c:pt>
                <c:pt idx="99">
                  <c:v>44607</c:v>
                </c:pt>
                <c:pt idx="100">
                  <c:v>44614</c:v>
                </c:pt>
                <c:pt idx="101">
                  <c:v>44621</c:v>
                </c:pt>
                <c:pt idx="102">
                  <c:v>44628</c:v>
                </c:pt>
                <c:pt idx="103">
                  <c:v>44635</c:v>
                </c:pt>
                <c:pt idx="104">
                  <c:v>44642</c:v>
                </c:pt>
                <c:pt idx="105">
                  <c:v>44649</c:v>
                </c:pt>
                <c:pt idx="106">
                  <c:v>44656</c:v>
                </c:pt>
                <c:pt idx="107">
                  <c:v>44663</c:v>
                </c:pt>
                <c:pt idx="108">
                  <c:v>44670</c:v>
                </c:pt>
                <c:pt idx="109">
                  <c:v>44677</c:v>
                </c:pt>
                <c:pt idx="110">
                  <c:v>44684</c:v>
                </c:pt>
                <c:pt idx="111">
                  <c:v>44691</c:v>
                </c:pt>
                <c:pt idx="112">
                  <c:v>44698</c:v>
                </c:pt>
                <c:pt idx="113">
                  <c:v>44705</c:v>
                </c:pt>
                <c:pt idx="114">
                  <c:v>44712</c:v>
                </c:pt>
                <c:pt idx="115">
                  <c:v>44719</c:v>
                </c:pt>
                <c:pt idx="116">
                  <c:v>44726</c:v>
                </c:pt>
                <c:pt idx="117">
                  <c:v>44733</c:v>
                </c:pt>
                <c:pt idx="118">
                  <c:v>44740</c:v>
                </c:pt>
                <c:pt idx="119">
                  <c:v>44747</c:v>
                </c:pt>
                <c:pt idx="120">
                  <c:v>44754</c:v>
                </c:pt>
                <c:pt idx="121">
                  <c:v>44761</c:v>
                </c:pt>
                <c:pt idx="122">
                  <c:v>44768</c:v>
                </c:pt>
                <c:pt idx="123">
                  <c:v>44775</c:v>
                </c:pt>
                <c:pt idx="124">
                  <c:v>44782</c:v>
                </c:pt>
                <c:pt idx="125">
                  <c:v>44789</c:v>
                </c:pt>
                <c:pt idx="126">
                  <c:v>44796</c:v>
                </c:pt>
                <c:pt idx="127">
                  <c:v>44803</c:v>
                </c:pt>
                <c:pt idx="128">
                  <c:v>44810</c:v>
                </c:pt>
                <c:pt idx="129">
                  <c:v>44817</c:v>
                </c:pt>
                <c:pt idx="130">
                  <c:v>44824</c:v>
                </c:pt>
                <c:pt idx="131">
                  <c:v>44831</c:v>
                </c:pt>
                <c:pt idx="132">
                  <c:v>44838</c:v>
                </c:pt>
                <c:pt idx="133">
                  <c:v>44845</c:v>
                </c:pt>
                <c:pt idx="134">
                  <c:v>44852</c:v>
                </c:pt>
                <c:pt idx="135">
                  <c:v>44859</c:v>
                </c:pt>
                <c:pt idx="136">
                  <c:v>44866</c:v>
                </c:pt>
                <c:pt idx="137">
                  <c:v>44873</c:v>
                </c:pt>
                <c:pt idx="138">
                  <c:v>44880</c:v>
                </c:pt>
                <c:pt idx="139">
                  <c:v>44887</c:v>
                </c:pt>
                <c:pt idx="140">
                  <c:v>44894</c:v>
                </c:pt>
                <c:pt idx="141">
                  <c:v>44901</c:v>
                </c:pt>
                <c:pt idx="142">
                  <c:v>44908</c:v>
                </c:pt>
                <c:pt idx="143">
                  <c:v>44915</c:v>
                </c:pt>
                <c:pt idx="144">
                  <c:v>44922</c:v>
                </c:pt>
              </c:numCache>
            </c:numRef>
          </c:cat>
          <c:val>
            <c:numRef>
              <c:f>Sheet1!$C$2:$C$146</c:f>
              <c:numCache>
                <c:formatCode>General</c:formatCode>
                <c:ptCount val="145"/>
                <c:pt idx="0">
                  <c:v>0.3</c:v>
                </c:pt>
                <c:pt idx="1">
                  <c:v>1.3</c:v>
                </c:pt>
                <c:pt idx="2">
                  <c:v>0.9</c:v>
                </c:pt>
                <c:pt idx="3">
                  <c:v>0</c:v>
                </c:pt>
                <c:pt idx="4">
                  <c:v>1.4</c:v>
                </c:pt>
                <c:pt idx="5">
                  <c:v>0</c:v>
                </c:pt>
                <c:pt idx="6">
                  <c:v>2</c:v>
                </c:pt>
                <c:pt idx="7">
                  <c:v>0.7</c:v>
                </c:pt>
                <c:pt idx="8">
                  <c:v>2.5</c:v>
                </c:pt>
                <c:pt idx="9">
                  <c:v>2.8</c:v>
                </c:pt>
                <c:pt idx="10">
                  <c:v>2.4</c:v>
                </c:pt>
                <c:pt idx="11">
                  <c:v>1.2</c:v>
                </c:pt>
                <c:pt idx="12">
                  <c:v>1.7</c:v>
                </c:pt>
                <c:pt idx="13">
                  <c:v>1.3</c:v>
                </c:pt>
                <c:pt idx="14">
                  <c:v>2</c:v>
                </c:pt>
                <c:pt idx="15">
                  <c:v>1.9</c:v>
                </c:pt>
                <c:pt idx="16">
                  <c:v>1.7</c:v>
                </c:pt>
                <c:pt idx="17">
                  <c:v>3.4</c:v>
                </c:pt>
                <c:pt idx="18">
                  <c:v>5.4</c:v>
                </c:pt>
                <c:pt idx="19">
                  <c:v>4</c:v>
                </c:pt>
                <c:pt idx="20">
                  <c:v>1.9</c:v>
                </c:pt>
                <c:pt idx="21">
                  <c:v>3.9</c:v>
                </c:pt>
                <c:pt idx="22">
                  <c:v>2.2000000000000002</c:v>
                </c:pt>
                <c:pt idx="23">
                  <c:v>2</c:v>
                </c:pt>
                <c:pt idx="24">
                  <c:v>3.1</c:v>
                </c:pt>
                <c:pt idx="25">
                  <c:v>1.7</c:v>
                </c:pt>
                <c:pt idx="26">
                  <c:v>1.4</c:v>
                </c:pt>
                <c:pt idx="27">
                  <c:v>1.5</c:v>
                </c:pt>
                <c:pt idx="28">
                  <c:v>2</c:v>
                </c:pt>
                <c:pt idx="29">
                  <c:v>1.6</c:v>
                </c:pt>
                <c:pt idx="30">
                  <c:v>2.2000000000000002</c:v>
                </c:pt>
                <c:pt idx="31">
                  <c:v>2.5</c:v>
                </c:pt>
                <c:pt idx="32">
                  <c:v>3.5</c:v>
                </c:pt>
                <c:pt idx="33">
                  <c:v>7.5</c:v>
                </c:pt>
                <c:pt idx="34">
                  <c:v>4.4000000000000004</c:v>
                </c:pt>
                <c:pt idx="35">
                  <c:v>3.1</c:v>
                </c:pt>
                <c:pt idx="36">
                  <c:v>5.6</c:v>
                </c:pt>
                <c:pt idx="37">
                  <c:v>6.6</c:v>
                </c:pt>
                <c:pt idx="38">
                  <c:v>4.0999999999999996</c:v>
                </c:pt>
                <c:pt idx="39">
                  <c:v>5.7</c:v>
                </c:pt>
                <c:pt idx="40">
                  <c:v>4.3</c:v>
                </c:pt>
                <c:pt idx="41">
                  <c:v>3.8</c:v>
                </c:pt>
                <c:pt idx="42">
                  <c:v>5.9</c:v>
                </c:pt>
                <c:pt idx="43">
                  <c:v>4</c:v>
                </c:pt>
                <c:pt idx="44">
                  <c:v>3.8</c:v>
                </c:pt>
                <c:pt idx="45">
                  <c:v>4.8</c:v>
                </c:pt>
                <c:pt idx="46">
                  <c:v>4.8</c:v>
                </c:pt>
                <c:pt idx="47">
                  <c:v>3.8</c:v>
                </c:pt>
                <c:pt idx="48">
                  <c:v>2.6</c:v>
                </c:pt>
                <c:pt idx="49">
                  <c:v>2.5</c:v>
                </c:pt>
                <c:pt idx="50">
                  <c:v>3.1</c:v>
                </c:pt>
                <c:pt idx="51">
                  <c:v>1</c:v>
                </c:pt>
                <c:pt idx="52">
                  <c:v>1.8</c:v>
                </c:pt>
                <c:pt idx="53">
                  <c:v>2.5</c:v>
                </c:pt>
                <c:pt idx="54">
                  <c:v>1.8</c:v>
                </c:pt>
                <c:pt idx="55">
                  <c:v>3.8</c:v>
                </c:pt>
                <c:pt idx="56">
                  <c:v>3.9</c:v>
                </c:pt>
                <c:pt idx="57">
                  <c:v>4.8</c:v>
                </c:pt>
                <c:pt idx="58">
                  <c:v>3.8</c:v>
                </c:pt>
                <c:pt idx="59">
                  <c:v>3.2</c:v>
                </c:pt>
                <c:pt idx="60">
                  <c:v>1.5</c:v>
                </c:pt>
                <c:pt idx="61">
                  <c:v>1.6</c:v>
                </c:pt>
                <c:pt idx="62">
                  <c:v>1.7</c:v>
                </c:pt>
                <c:pt idx="63">
                  <c:v>1.8</c:v>
                </c:pt>
                <c:pt idx="64">
                  <c:v>1.2</c:v>
                </c:pt>
                <c:pt idx="65">
                  <c:v>1.2</c:v>
                </c:pt>
                <c:pt idx="66">
                  <c:v>2.1</c:v>
                </c:pt>
                <c:pt idx="67">
                  <c:v>1</c:v>
                </c:pt>
                <c:pt idx="68">
                  <c:v>1.5</c:v>
                </c:pt>
                <c:pt idx="69">
                  <c:v>2.8</c:v>
                </c:pt>
                <c:pt idx="70">
                  <c:v>4.5999999999999996</c:v>
                </c:pt>
                <c:pt idx="71">
                  <c:v>4.9000000000000004</c:v>
                </c:pt>
                <c:pt idx="72">
                  <c:v>6.7</c:v>
                </c:pt>
                <c:pt idx="73">
                  <c:v>8.5</c:v>
                </c:pt>
                <c:pt idx="74">
                  <c:v>7.9</c:v>
                </c:pt>
                <c:pt idx="75">
                  <c:v>7.9</c:v>
                </c:pt>
                <c:pt idx="76">
                  <c:v>9.1</c:v>
                </c:pt>
                <c:pt idx="77">
                  <c:v>7.1</c:v>
                </c:pt>
                <c:pt idx="78">
                  <c:v>5.7</c:v>
                </c:pt>
                <c:pt idx="79">
                  <c:v>6.2</c:v>
                </c:pt>
                <c:pt idx="80">
                  <c:v>3.6</c:v>
                </c:pt>
                <c:pt idx="81">
                  <c:v>3.9</c:v>
                </c:pt>
                <c:pt idx="82">
                  <c:v>6.1</c:v>
                </c:pt>
                <c:pt idx="83">
                  <c:v>2.2999999999999998</c:v>
                </c:pt>
                <c:pt idx="84">
                  <c:v>4.8</c:v>
                </c:pt>
                <c:pt idx="85">
                  <c:v>4.2</c:v>
                </c:pt>
                <c:pt idx="86">
                  <c:v>6.3</c:v>
                </c:pt>
                <c:pt idx="87">
                  <c:v>4.9000000000000004</c:v>
                </c:pt>
                <c:pt idx="88">
                  <c:v>4.4000000000000004</c:v>
                </c:pt>
                <c:pt idx="89">
                  <c:v>5.7</c:v>
                </c:pt>
                <c:pt idx="90">
                  <c:v>4.2</c:v>
                </c:pt>
                <c:pt idx="91">
                  <c:v>6.2</c:v>
                </c:pt>
                <c:pt idx="92">
                  <c:v>10</c:v>
                </c:pt>
                <c:pt idx="93">
                  <c:v>18.5</c:v>
                </c:pt>
                <c:pt idx="94">
                  <c:v>21.3</c:v>
                </c:pt>
                <c:pt idx="95">
                  <c:v>19.5</c:v>
                </c:pt>
                <c:pt idx="96">
                  <c:v>18.5</c:v>
                </c:pt>
                <c:pt idx="97">
                  <c:v>13.2</c:v>
                </c:pt>
                <c:pt idx="98">
                  <c:v>7.7</c:v>
                </c:pt>
                <c:pt idx="99">
                  <c:v>6</c:v>
                </c:pt>
                <c:pt idx="100">
                  <c:v>5.8</c:v>
                </c:pt>
                <c:pt idx="101">
                  <c:v>3.6</c:v>
                </c:pt>
                <c:pt idx="102">
                  <c:v>0.4</c:v>
                </c:pt>
                <c:pt idx="103">
                  <c:v>2.2999999999999998</c:v>
                </c:pt>
                <c:pt idx="104">
                  <c:v>2.2000000000000002</c:v>
                </c:pt>
                <c:pt idx="105">
                  <c:v>1.3</c:v>
                </c:pt>
                <c:pt idx="106">
                  <c:v>1.6</c:v>
                </c:pt>
                <c:pt idx="107">
                  <c:v>1.5</c:v>
                </c:pt>
                <c:pt idx="108">
                  <c:v>1.5</c:v>
                </c:pt>
                <c:pt idx="109">
                  <c:v>1.6</c:v>
                </c:pt>
                <c:pt idx="110">
                  <c:v>1.9</c:v>
                </c:pt>
                <c:pt idx="111">
                  <c:v>1.9</c:v>
                </c:pt>
                <c:pt idx="112">
                  <c:v>3.9</c:v>
                </c:pt>
                <c:pt idx="113">
                  <c:v>3.4</c:v>
                </c:pt>
                <c:pt idx="114">
                  <c:v>5.4</c:v>
                </c:pt>
                <c:pt idx="115">
                  <c:v>4</c:v>
                </c:pt>
                <c:pt idx="116">
                  <c:v>4.3</c:v>
                </c:pt>
                <c:pt idx="117">
                  <c:v>2.2999999999999998</c:v>
                </c:pt>
                <c:pt idx="118">
                  <c:v>5.0999999999999996</c:v>
                </c:pt>
                <c:pt idx="119">
                  <c:v>4.7</c:v>
                </c:pt>
                <c:pt idx="120">
                  <c:v>3.2</c:v>
                </c:pt>
                <c:pt idx="121">
                  <c:v>3.8</c:v>
                </c:pt>
                <c:pt idx="122">
                  <c:v>6.5</c:v>
                </c:pt>
                <c:pt idx="123">
                  <c:v>6.3</c:v>
                </c:pt>
                <c:pt idx="124">
                  <c:v>4</c:v>
                </c:pt>
                <c:pt idx="125">
                  <c:v>4</c:v>
                </c:pt>
                <c:pt idx="126">
                  <c:v>6.6</c:v>
                </c:pt>
                <c:pt idx="127">
                  <c:v>6</c:v>
                </c:pt>
                <c:pt idx="128">
                  <c:v>6.1</c:v>
                </c:pt>
                <c:pt idx="129">
                  <c:v>4.9000000000000004</c:v>
                </c:pt>
                <c:pt idx="130">
                  <c:v>3.2</c:v>
                </c:pt>
                <c:pt idx="131">
                  <c:v>3</c:v>
                </c:pt>
                <c:pt idx="132">
                  <c:v>3.2</c:v>
                </c:pt>
                <c:pt idx="133">
                  <c:v>3.4</c:v>
                </c:pt>
                <c:pt idx="134">
                  <c:v>1.4</c:v>
                </c:pt>
                <c:pt idx="135">
                  <c:v>1.5</c:v>
                </c:pt>
                <c:pt idx="136">
                  <c:v>2.4</c:v>
                </c:pt>
                <c:pt idx="137">
                  <c:v>2.7</c:v>
                </c:pt>
                <c:pt idx="138">
                  <c:v>2.2999999999999998</c:v>
                </c:pt>
                <c:pt idx="139">
                  <c:v>1.9</c:v>
                </c:pt>
                <c:pt idx="140">
                  <c:v>1.1000000000000001</c:v>
                </c:pt>
                <c:pt idx="141">
                  <c:v>3</c:v>
                </c:pt>
                <c:pt idx="142">
                  <c:v>3.3</c:v>
                </c:pt>
                <c:pt idx="143">
                  <c:v>1.4</c:v>
                </c:pt>
                <c:pt idx="144">
                  <c:v>2.2999999999999998</c:v>
                </c:pt>
              </c:numCache>
            </c:numRef>
          </c:val>
          <c:smooth val="0"/>
          <c:extLst>
            <c:ext xmlns:c16="http://schemas.microsoft.com/office/drawing/2014/chart" uri="{C3380CC4-5D6E-409C-BE32-E72D297353CC}">
              <c16:uniqueId val="{00000001-E516-4BF0-9116-C72540359EB6}"/>
            </c:ext>
          </c:extLst>
        </c:ser>
        <c:ser>
          <c:idx val="1"/>
          <c:order val="2"/>
          <c:tx>
            <c:strRef>
              <c:f>Sheet1!$D$1</c:f>
              <c:strCache>
                <c:ptCount val="1"/>
                <c:pt idx="0">
                  <c:v>18-29</c:v>
                </c:pt>
              </c:strCache>
            </c:strRef>
          </c:tx>
          <c:spPr>
            <a:ln>
              <a:solidFill>
                <a:srgbClr val="671E75"/>
              </a:solidFill>
            </a:ln>
          </c:spPr>
          <c:marker>
            <c:symbol val="triangle"/>
            <c:size val="8"/>
            <c:spPr>
              <a:solidFill>
                <a:srgbClr val="671E75"/>
              </a:solidFill>
              <a:ln>
                <a:noFill/>
              </a:ln>
            </c:spPr>
          </c:marker>
          <c:cat>
            <c:numRef>
              <c:f>Sheet1!$A$2:$A$146</c:f>
              <c:numCache>
                <c:formatCode>[$-409]mmmm\ d\,\ yyyy;@</c:formatCode>
                <c:ptCount val="145"/>
                <c:pt idx="0">
                  <c:v>43914</c:v>
                </c:pt>
                <c:pt idx="1">
                  <c:v>43921</c:v>
                </c:pt>
                <c:pt idx="2">
                  <c:v>43928</c:v>
                </c:pt>
                <c:pt idx="3">
                  <c:v>43935</c:v>
                </c:pt>
                <c:pt idx="4">
                  <c:v>43942</c:v>
                </c:pt>
                <c:pt idx="5">
                  <c:v>43949</c:v>
                </c:pt>
                <c:pt idx="6">
                  <c:v>43956</c:v>
                </c:pt>
                <c:pt idx="7">
                  <c:v>43963</c:v>
                </c:pt>
                <c:pt idx="8">
                  <c:v>43970</c:v>
                </c:pt>
                <c:pt idx="9">
                  <c:v>43977</c:v>
                </c:pt>
                <c:pt idx="10">
                  <c:v>43984</c:v>
                </c:pt>
                <c:pt idx="11">
                  <c:v>43991</c:v>
                </c:pt>
                <c:pt idx="12">
                  <c:v>43998</c:v>
                </c:pt>
                <c:pt idx="13">
                  <c:v>44005</c:v>
                </c:pt>
                <c:pt idx="14">
                  <c:v>44012</c:v>
                </c:pt>
                <c:pt idx="15">
                  <c:v>44019</c:v>
                </c:pt>
                <c:pt idx="16">
                  <c:v>44026</c:v>
                </c:pt>
                <c:pt idx="17">
                  <c:v>44033</c:v>
                </c:pt>
                <c:pt idx="18">
                  <c:v>44040</c:v>
                </c:pt>
                <c:pt idx="19">
                  <c:v>44047</c:v>
                </c:pt>
                <c:pt idx="20">
                  <c:v>44054</c:v>
                </c:pt>
                <c:pt idx="21">
                  <c:v>44061</c:v>
                </c:pt>
                <c:pt idx="22">
                  <c:v>44068</c:v>
                </c:pt>
                <c:pt idx="23">
                  <c:v>44075</c:v>
                </c:pt>
                <c:pt idx="24">
                  <c:v>44082</c:v>
                </c:pt>
                <c:pt idx="25">
                  <c:v>44089</c:v>
                </c:pt>
                <c:pt idx="26">
                  <c:v>44096</c:v>
                </c:pt>
                <c:pt idx="27">
                  <c:v>44103</c:v>
                </c:pt>
                <c:pt idx="28">
                  <c:v>44110</c:v>
                </c:pt>
                <c:pt idx="29">
                  <c:v>44117</c:v>
                </c:pt>
                <c:pt idx="30">
                  <c:v>44124</c:v>
                </c:pt>
                <c:pt idx="31">
                  <c:v>44131</c:v>
                </c:pt>
                <c:pt idx="32">
                  <c:v>44138</c:v>
                </c:pt>
                <c:pt idx="33">
                  <c:v>44145</c:v>
                </c:pt>
                <c:pt idx="34">
                  <c:v>44152</c:v>
                </c:pt>
                <c:pt idx="35">
                  <c:v>44159</c:v>
                </c:pt>
                <c:pt idx="36">
                  <c:v>44166</c:v>
                </c:pt>
                <c:pt idx="37">
                  <c:v>44173</c:v>
                </c:pt>
                <c:pt idx="38">
                  <c:v>44180</c:v>
                </c:pt>
                <c:pt idx="39">
                  <c:v>44187</c:v>
                </c:pt>
                <c:pt idx="40">
                  <c:v>44194</c:v>
                </c:pt>
                <c:pt idx="41">
                  <c:v>44201</c:v>
                </c:pt>
                <c:pt idx="42">
                  <c:v>44208</c:v>
                </c:pt>
                <c:pt idx="43">
                  <c:v>44215</c:v>
                </c:pt>
                <c:pt idx="44">
                  <c:v>44222</c:v>
                </c:pt>
                <c:pt idx="45">
                  <c:v>44229</c:v>
                </c:pt>
                <c:pt idx="46">
                  <c:v>44236</c:v>
                </c:pt>
                <c:pt idx="47">
                  <c:v>44243</c:v>
                </c:pt>
                <c:pt idx="48">
                  <c:v>44250</c:v>
                </c:pt>
                <c:pt idx="49">
                  <c:v>44257</c:v>
                </c:pt>
                <c:pt idx="50">
                  <c:v>44264</c:v>
                </c:pt>
                <c:pt idx="51">
                  <c:v>44271</c:v>
                </c:pt>
                <c:pt idx="52">
                  <c:v>44278</c:v>
                </c:pt>
                <c:pt idx="53">
                  <c:v>44285</c:v>
                </c:pt>
                <c:pt idx="54">
                  <c:v>44292</c:v>
                </c:pt>
                <c:pt idx="55">
                  <c:v>44299</c:v>
                </c:pt>
                <c:pt idx="56">
                  <c:v>44306</c:v>
                </c:pt>
                <c:pt idx="57">
                  <c:v>44313</c:v>
                </c:pt>
                <c:pt idx="58">
                  <c:v>44320</c:v>
                </c:pt>
                <c:pt idx="59">
                  <c:v>44327</c:v>
                </c:pt>
                <c:pt idx="60">
                  <c:v>44334</c:v>
                </c:pt>
                <c:pt idx="61">
                  <c:v>44341</c:v>
                </c:pt>
                <c:pt idx="62">
                  <c:v>44348</c:v>
                </c:pt>
                <c:pt idx="63">
                  <c:v>44355</c:v>
                </c:pt>
                <c:pt idx="64">
                  <c:v>44362</c:v>
                </c:pt>
                <c:pt idx="65">
                  <c:v>44369</c:v>
                </c:pt>
                <c:pt idx="66">
                  <c:v>44376</c:v>
                </c:pt>
                <c:pt idx="67">
                  <c:v>44383</c:v>
                </c:pt>
                <c:pt idx="68">
                  <c:v>44390</c:v>
                </c:pt>
                <c:pt idx="69">
                  <c:v>44397</c:v>
                </c:pt>
                <c:pt idx="70">
                  <c:v>44404</c:v>
                </c:pt>
                <c:pt idx="71">
                  <c:v>44411</c:v>
                </c:pt>
                <c:pt idx="72">
                  <c:v>44418</c:v>
                </c:pt>
                <c:pt idx="73">
                  <c:v>44425</c:v>
                </c:pt>
                <c:pt idx="74">
                  <c:v>44432</c:v>
                </c:pt>
                <c:pt idx="75">
                  <c:v>44439</c:v>
                </c:pt>
                <c:pt idx="76">
                  <c:v>44446</c:v>
                </c:pt>
                <c:pt idx="77">
                  <c:v>44453</c:v>
                </c:pt>
                <c:pt idx="78">
                  <c:v>44460</c:v>
                </c:pt>
                <c:pt idx="79">
                  <c:v>44467</c:v>
                </c:pt>
                <c:pt idx="80">
                  <c:v>44474</c:v>
                </c:pt>
                <c:pt idx="81">
                  <c:v>44481</c:v>
                </c:pt>
                <c:pt idx="82">
                  <c:v>44488</c:v>
                </c:pt>
                <c:pt idx="83">
                  <c:v>44495</c:v>
                </c:pt>
                <c:pt idx="84">
                  <c:v>44502</c:v>
                </c:pt>
                <c:pt idx="85">
                  <c:v>44509</c:v>
                </c:pt>
                <c:pt idx="86">
                  <c:v>44516</c:v>
                </c:pt>
                <c:pt idx="87">
                  <c:v>44523</c:v>
                </c:pt>
                <c:pt idx="88">
                  <c:v>44530</c:v>
                </c:pt>
                <c:pt idx="89">
                  <c:v>44537</c:v>
                </c:pt>
                <c:pt idx="90">
                  <c:v>44544</c:v>
                </c:pt>
                <c:pt idx="91">
                  <c:v>44551</c:v>
                </c:pt>
                <c:pt idx="92">
                  <c:v>44558</c:v>
                </c:pt>
                <c:pt idx="93">
                  <c:v>44565</c:v>
                </c:pt>
                <c:pt idx="94">
                  <c:v>44572</c:v>
                </c:pt>
                <c:pt idx="95">
                  <c:v>44579</c:v>
                </c:pt>
                <c:pt idx="96">
                  <c:v>44586</c:v>
                </c:pt>
                <c:pt idx="97">
                  <c:v>44593</c:v>
                </c:pt>
                <c:pt idx="98">
                  <c:v>44600</c:v>
                </c:pt>
                <c:pt idx="99">
                  <c:v>44607</c:v>
                </c:pt>
                <c:pt idx="100">
                  <c:v>44614</c:v>
                </c:pt>
                <c:pt idx="101">
                  <c:v>44621</c:v>
                </c:pt>
                <c:pt idx="102">
                  <c:v>44628</c:v>
                </c:pt>
                <c:pt idx="103">
                  <c:v>44635</c:v>
                </c:pt>
                <c:pt idx="104">
                  <c:v>44642</c:v>
                </c:pt>
                <c:pt idx="105">
                  <c:v>44649</c:v>
                </c:pt>
                <c:pt idx="106">
                  <c:v>44656</c:v>
                </c:pt>
                <c:pt idx="107">
                  <c:v>44663</c:v>
                </c:pt>
                <c:pt idx="108">
                  <c:v>44670</c:v>
                </c:pt>
                <c:pt idx="109">
                  <c:v>44677</c:v>
                </c:pt>
                <c:pt idx="110">
                  <c:v>44684</c:v>
                </c:pt>
                <c:pt idx="111">
                  <c:v>44691</c:v>
                </c:pt>
                <c:pt idx="112">
                  <c:v>44698</c:v>
                </c:pt>
                <c:pt idx="113">
                  <c:v>44705</c:v>
                </c:pt>
                <c:pt idx="114">
                  <c:v>44712</c:v>
                </c:pt>
                <c:pt idx="115">
                  <c:v>44719</c:v>
                </c:pt>
                <c:pt idx="116">
                  <c:v>44726</c:v>
                </c:pt>
                <c:pt idx="117">
                  <c:v>44733</c:v>
                </c:pt>
                <c:pt idx="118">
                  <c:v>44740</c:v>
                </c:pt>
                <c:pt idx="119">
                  <c:v>44747</c:v>
                </c:pt>
                <c:pt idx="120">
                  <c:v>44754</c:v>
                </c:pt>
                <c:pt idx="121">
                  <c:v>44761</c:v>
                </c:pt>
                <c:pt idx="122">
                  <c:v>44768</c:v>
                </c:pt>
                <c:pt idx="123">
                  <c:v>44775</c:v>
                </c:pt>
                <c:pt idx="124">
                  <c:v>44782</c:v>
                </c:pt>
                <c:pt idx="125">
                  <c:v>44789</c:v>
                </c:pt>
                <c:pt idx="126">
                  <c:v>44796</c:v>
                </c:pt>
                <c:pt idx="127">
                  <c:v>44803</c:v>
                </c:pt>
                <c:pt idx="128">
                  <c:v>44810</c:v>
                </c:pt>
                <c:pt idx="129">
                  <c:v>44817</c:v>
                </c:pt>
                <c:pt idx="130">
                  <c:v>44824</c:v>
                </c:pt>
                <c:pt idx="131">
                  <c:v>44831</c:v>
                </c:pt>
                <c:pt idx="132">
                  <c:v>44838</c:v>
                </c:pt>
                <c:pt idx="133">
                  <c:v>44845</c:v>
                </c:pt>
                <c:pt idx="134">
                  <c:v>44852</c:v>
                </c:pt>
                <c:pt idx="135">
                  <c:v>44859</c:v>
                </c:pt>
                <c:pt idx="136">
                  <c:v>44866</c:v>
                </c:pt>
                <c:pt idx="137">
                  <c:v>44873</c:v>
                </c:pt>
                <c:pt idx="138">
                  <c:v>44880</c:v>
                </c:pt>
                <c:pt idx="139">
                  <c:v>44887</c:v>
                </c:pt>
                <c:pt idx="140">
                  <c:v>44894</c:v>
                </c:pt>
                <c:pt idx="141">
                  <c:v>44901</c:v>
                </c:pt>
                <c:pt idx="142">
                  <c:v>44908</c:v>
                </c:pt>
                <c:pt idx="143">
                  <c:v>44915</c:v>
                </c:pt>
                <c:pt idx="144">
                  <c:v>44922</c:v>
                </c:pt>
              </c:numCache>
            </c:numRef>
          </c:cat>
          <c:val>
            <c:numRef>
              <c:f>Sheet1!$D$2:$D$146</c:f>
              <c:numCache>
                <c:formatCode>General</c:formatCode>
                <c:ptCount val="145"/>
                <c:pt idx="0">
                  <c:v>1.2</c:v>
                </c:pt>
                <c:pt idx="1">
                  <c:v>3.2</c:v>
                </c:pt>
                <c:pt idx="2">
                  <c:v>4.8</c:v>
                </c:pt>
                <c:pt idx="3">
                  <c:v>5.8</c:v>
                </c:pt>
                <c:pt idx="4">
                  <c:v>4.3</c:v>
                </c:pt>
                <c:pt idx="5">
                  <c:v>2.8</c:v>
                </c:pt>
                <c:pt idx="6">
                  <c:v>2.7</c:v>
                </c:pt>
                <c:pt idx="7">
                  <c:v>2.5</c:v>
                </c:pt>
                <c:pt idx="8">
                  <c:v>1.9</c:v>
                </c:pt>
                <c:pt idx="9">
                  <c:v>1.7</c:v>
                </c:pt>
                <c:pt idx="10">
                  <c:v>1.3</c:v>
                </c:pt>
                <c:pt idx="11">
                  <c:v>1.9</c:v>
                </c:pt>
                <c:pt idx="12">
                  <c:v>2.2000000000000002</c:v>
                </c:pt>
                <c:pt idx="13">
                  <c:v>2.7</c:v>
                </c:pt>
                <c:pt idx="14">
                  <c:v>3.8</c:v>
                </c:pt>
                <c:pt idx="15">
                  <c:v>2.2999999999999998</c:v>
                </c:pt>
                <c:pt idx="16">
                  <c:v>3.2</c:v>
                </c:pt>
                <c:pt idx="17">
                  <c:v>3.1</c:v>
                </c:pt>
                <c:pt idx="18">
                  <c:v>2.6</c:v>
                </c:pt>
                <c:pt idx="19">
                  <c:v>2.6</c:v>
                </c:pt>
                <c:pt idx="20">
                  <c:v>3.1</c:v>
                </c:pt>
                <c:pt idx="21">
                  <c:v>1.6</c:v>
                </c:pt>
                <c:pt idx="22">
                  <c:v>1.4</c:v>
                </c:pt>
                <c:pt idx="23">
                  <c:v>3</c:v>
                </c:pt>
                <c:pt idx="24">
                  <c:v>2.5</c:v>
                </c:pt>
                <c:pt idx="25">
                  <c:v>1.4</c:v>
                </c:pt>
                <c:pt idx="26">
                  <c:v>1</c:v>
                </c:pt>
                <c:pt idx="27">
                  <c:v>1.7</c:v>
                </c:pt>
                <c:pt idx="28">
                  <c:v>1.9</c:v>
                </c:pt>
                <c:pt idx="29">
                  <c:v>2.5</c:v>
                </c:pt>
                <c:pt idx="30">
                  <c:v>1.3</c:v>
                </c:pt>
                <c:pt idx="31">
                  <c:v>2.4</c:v>
                </c:pt>
                <c:pt idx="32">
                  <c:v>2.1</c:v>
                </c:pt>
                <c:pt idx="33">
                  <c:v>2.8</c:v>
                </c:pt>
                <c:pt idx="34">
                  <c:v>3.2</c:v>
                </c:pt>
                <c:pt idx="35">
                  <c:v>4.2</c:v>
                </c:pt>
                <c:pt idx="36">
                  <c:v>5.3</c:v>
                </c:pt>
                <c:pt idx="37">
                  <c:v>5.7</c:v>
                </c:pt>
                <c:pt idx="38">
                  <c:v>5.8</c:v>
                </c:pt>
                <c:pt idx="39">
                  <c:v>5.7</c:v>
                </c:pt>
                <c:pt idx="40">
                  <c:v>5.9</c:v>
                </c:pt>
                <c:pt idx="41">
                  <c:v>5.7</c:v>
                </c:pt>
                <c:pt idx="42">
                  <c:v>6.5</c:v>
                </c:pt>
                <c:pt idx="43">
                  <c:v>5.0999999999999996</c:v>
                </c:pt>
                <c:pt idx="44">
                  <c:v>6.1</c:v>
                </c:pt>
                <c:pt idx="45">
                  <c:v>4.3</c:v>
                </c:pt>
                <c:pt idx="46">
                  <c:v>3.7</c:v>
                </c:pt>
                <c:pt idx="47">
                  <c:v>3.4</c:v>
                </c:pt>
                <c:pt idx="48">
                  <c:v>3</c:v>
                </c:pt>
                <c:pt idx="49">
                  <c:v>1.9</c:v>
                </c:pt>
                <c:pt idx="50">
                  <c:v>2.6</c:v>
                </c:pt>
                <c:pt idx="51">
                  <c:v>2.5</c:v>
                </c:pt>
                <c:pt idx="52">
                  <c:v>3</c:v>
                </c:pt>
                <c:pt idx="53">
                  <c:v>3.2</c:v>
                </c:pt>
                <c:pt idx="54">
                  <c:v>5.2</c:v>
                </c:pt>
                <c:pt idx="55">
                  <c:v>3.3</c:v>
                </c:pt>
                <c:pt idx="56">
                  <c:v>4.5999999999999996</c:v>
                </c:pt>
                <c:pt idx="57">
                  <c:v>4.0999999999999996</c:v>
                </c:pt>
                <c:pt idx="58">
                  <c:v>4.0999999999999996</c:v>
                </c:pt>
                <c:pt idx="59">
                  <c:v>3.2</c:v>
                </c:pt>
                <c:pt idx="60">
                  <c:v>2.2000000000000002</c:v>
                </c:pt>
                <c:pt idx="61">
                  <c:v>1.3</c:v>
                </c:pt>
                <c:pt idx="62">
                  <c:v>1.4</c:v>
                </c:pt>
                <c:pt idx="63">
                  <c:v>1.4</c:v>
                </c:pt>
                <c:pt idx="64">
                  <c:v>1.4</c:v>
                </c:pt>
                <c:pt idx="65">
                  <c:v>1.8</c:v>
                </c:pt>
                <c:pt idx="66">
                  <c:v>1.5</c:v>
                </c:pt>
                <c:pt idx="67">
                  <c:v>0.7</c:v>
                </c:pt>
                <c:pt idx="68">
                  <c:v>1.4</c:v>
                </c:pt>
                <c:pt idx="69">
                  <c:v>1.7</c:v>
                </c:pt>
                <c:pt idx="70">
                  <c:v>2.4</c:v>
                </c:pt>
                <c:pt idx="71">
                  <c:v>4</c:v>
                </c:pt>
                <c:pt idx="72">
                  <c:v>6</c:v>
                </c:pt>
                <c:pt idx="73">
                  <c:v>9</c:v>
                </c:pt>
                <c:pt idx="74">
                  <c:v>6.7</c:v>
                </c:pt>
                <c:pt idx="75">
                  <c:v>5.2</c:v>
                </c:pt>
                <c:pt idx="76">
                  <c:v>7.3</c:v>
                </c:pt>
                <c:pt idx="77">
                  <c:v>5</c:v>
                </c:pt>
                <c:pt idx="78">
                  <c:v>4.4000000000000004</c:v>
                </c:pt>
                <c:pt idx="79">
                  <c:v>4.0999999999999996</c:v>
                </c:pt>
                <c:pt idx="80">
                  <c:v>4.4000000000000004</c:v>
                </c:pt>
                <c:pt idx="81">
                  <c:v>3.2</c:v>
                </c:pt>
                <c:pt idx="82">
                  <c:v>2.8</c:v>
                </c:pt>
                <c:pt idx="83">
                  <c:v>2.9</c:v>
                </c:pt>
                <c:pt idx="84">
                  <c:v>2.1</c:v>
                </c:pt>
                <c:pt idx="85">
                  <c:v>2.5</c:v>
                </c:pt>
                <c:pt idx="86">
                  <c:v>3.1</c:v>
                </c:pt>
                <c:pt idx="87">
                  <c:v>4.0999999999999996</c:v>
                </c:pt>
                <c:pt idx="88">
                  <c:v>5.0999999999999996</c:v>
                </c:pt>
                <c:pt idx="89">
                  <c:v>5.5</c:v>
                </c:pt>
                <c:pt idx="90">
                  <c:v>6.6</c:v>
                </c:pt>
                <c:pt idx="91">
                  <c:v>7</c:v>
                </c:pt>
                <c:pt idx="92">
                  <c:v>12.2</c:v>
                </c:pt>
                <c:pt idx="93">
                  <c:v>19.5</c:v>
                </c:pt>
                <c:pt idx="94">
                  <c:v>18.3</c:v>
                </c:pt>
                <c:pt idx="95">
                  <c:v>17.5</c:v>
                </c:pt>
                <c:pt idx="96">
                  <c:v>12</c:v>
                </c:pt>
                <c:pt idx="97">
                  <c:v>7.7</c:v>
                </c:pt>
                <c:pt idx="98">
                  <c:v>5.8</c:v>
                </c:pt>
                <c:pt idx="99">
                  <c:v>3.9</c:v>
                </c:pt>
                <c:pt idx="100">
                  <c:v>1.8</c:v>
                </c:pt>
                <c:pt idx="101">
                  <c:v>1.6</c:v>
                </c:pt>
                <c:pt idx="102">
                  <c:v>0.9</c:v>
                </c:pt>
                <c:pt idx="103">
                  <c:v>1.2</c:v>
                </c:pt>
                <c:pt idx="104">
                  <c:v>1.3</c:v>
                </c:pt>
                <c:pt idx="105">
                  <c:v>0.9</c:v>
                </c:pt>
                <c:pt idx="106">
                  <c:v>0.8</c:v>
                </c:pt>
                <c:pt idx="107">
                  <c:v>1.3</c:v>
                </c:pt>
                <c:pt idx="108">
                  <c:v>0.7</c:v>
                </c:pt>
                <c:pt idx="109">
                  <c:v>0.9</c:v>
                </c:pt>
                <c:pt idx="110">
                  <c:v>1.9</c:v>
                </c:pt>
                <c:pt idx="111">
                  <c:v>1.5</c:v>
                </c:pt>
                <c:pt idx="112">
                  <c:v>2.8</c:v>
                </c:pt>
                <c:pt idx="113">
                  <c:v>3.5</c:v>
                </c:pt>
                <c:pt idx="114">
                  <c:v>2.9</c:v>
                </c:pt>
                <c:pt idx="115">
                  <c:v>3.2</c:v>
                </c:pt>
                <c:pt idx="116">
                  <c:v>1.5</c:v>
                </c:pt>
                <c:pt idx="117">
                  <c:v>3.7</c:v>
                </c:pt>
                <c:pt idx="118">
                  <c:v>2.8</c:v>
                </c:pt>
                <c:pt idx="119">
                  <c:v>2.9</c:v>
                </c:pt>
                <c:pt idx="120">
                  <c:v>3.8</c:v>
                </c:pt>
                <c:pt idx="121">
                  <c:v>2.6</c:v>
                </c:pt>
                <c:pt idx="122">
                  <c:v>3.6</c:v>
                </c:pt>
                <c:pt idx="123">
                  <c:v>3.7</c:v>
                </c:pt>
                <c:pt idx="124">
                  <c:v>3.9</c:v>
                </c:pt>
                <c:pt idx="125">
                  <c:v>2.6</c:v>
                </c:pt>
                <c:pt idx="126">
                  <c:v>2.8</c:v>
                </c:pt>
                <c:pt idx="127">
                  <c:v>4</c:v>
                </c:pt>
                <c:pt idx="128">
                  <c:v>1.8</c:v>
                </c:pt>
                <c:pt idx="129">
                  <c:v>2.1</c:v>
                </c:pt>
                <c:pt idx="130">
                  <c:v>1.5</c:v>
                </c:pt>
                <c:pt idx="131">
                  <c:v>1.7</c:v>
                </c:pt>
                <c:pt idx="132">
                  <c:v>2.2000000000000002</c:v>
                </c:pt>
                <c:pt idx="133">
                  <c:v>2.2000000000000002</c:v>
                </c:pt>
                <c:pt idx="134">
                  <c:v>1.8</c:v>
                </c:pt>
                <c:pt idx="135">
                  <c:v>1.2</c:v>
                </c:pt>
                <c:pt idx="136">
                  <c:v>1.6</c:v>
                </c:pt>
                <c:pt idx="137">
                  <c:v>1.2</c:v>
                </c:pt>
                <c:pt idx="138">
                  <c:v>1.5</c:v>
                </c:pt>
                <c:pt idx="139">
                  <c:v>1.4</c:v>
                </c:pt>
                <c:pt idx="140">
                  <c:v>1.8</c:v>
                </c:pt>
                <c:pt idx="141">
                  <c:v>2.2999999999999998</c:v>
                </c:pt>
                <c:pt idx="142">
                  <c:v>2.7</c:v>
                </c:pt>
                <c:pt idx="143">
                  <c:v>2.6</c:v>
                </c:pt>
                <c:pt idx="144">
                  <c:v>1.8</c:v>
                </c:pt>
              </c:numCache>
            </c:numRef>
          </c:val>
          <c:smooth val="0"/>
          <c:extLst>
            <c:ext xmlns:c16="http://schemas.microsoft.com/office/drawing/2014/chart" uri="{C3380CC4-5D6E-409C-BE32-E72D297353CC}">
              <c16:uniqueId val="{00000002-E516-4BF0-9116-C72540359EB6}"/>
            </c:ext>
          </c:extLst>
        </c:ser>
        <c:ser>
          <c:idx val="2"/>
          <c:order val="3"/>
          <c:tx>
            <c:strRef>
              <c:f>Sheet1!$E$1</c:f>
              <c:strCache>
                <c:ptCount val="1"/>
                <c:pt idx="0">
                  <c:v>30-49</c:v>
                </c:pt>
              </c:strCache>
            </c:strRef>
          </c:tx>
          <c:spPr>
            <a:ln>
              <a:solidFill>
                <a:srgbClr val="FFC72C"/>
              </a:solidFill>
            </a:ln>
          </c:spPr>
          <c:marker>
            <c:symbol val="diamond"/>
            <c:size val="9"/>
            <c:spPr>
              <a:solidFill>
                <a:srgbClr val="FFC72C"/>
              </a:solidFill>
              <a:ln>
                <a:noFill/>
              </a:ln>
            </c:spPr>
          </c:marker>
          <c:cat>
            <c:numRef>
              <c:f>Sheet1!$A$2:$A$146</c:f>
              <c:numCache>
                <c:formatCode>[$-409]mmmm\ d\,\ yyyy;@</c:formatCode>
                <c:ptCount val="145"/>
                <c:pt idx="0">
                  <c:v>43914</c:v>
                </c:pt>
                <c:pt idx="1">
                  <c:v>43921</c:v>
                </c:pt>
                <c:pt idx="2">
                  <c:v>43928</c:v>
                </c:pt>
                <c:pt idx="3">
                  <c:v>43935</c:v>
                </c:pt>
                <c:pt idx="4">
                  <c:v>43942</c:v>
                </c:pt>
                <c:pt idx="5">
                  <c:v>43949</c:v>
                </c:pt>
                <c:pt idx="6">
                  <c:v>43956</c:v>
                </c:pt>
                <c:pt idx="7">
                  <c:v>43963</c:v>
                </c:pt>
                <c:pt idx="8">
                  <c:v>43970</c:v>
                </c:pt>
                <c:pt idx="9">
                  <c:v>43977</c:v>
                </c:pt>
                <c:pt idx="10">
                  <c:v>43984</c:v>
                </c:pt>
                <c:pt idx="11">
                  <c:v>43991</c:v>
                </c:pt>
                <c:pt idx="12">
                  <c:v>43998</c:v>
                </c:pt>
                <c:pt idx="13">
                  <c:v>44005</c:v>
                </c:pt>
                <c:pt idx="14">
                  <c:v>44012</c:v>
                </c:pt>
                <c:pt idx="15">
                  <c:v>44019</c:v>
                </c:pt>
                <c:pt idx="16">
                  <c:v>44026</c:v>
                </c:pt>
                <c:pt idx="17">
                  <c:v>44033</c:v>
                </c:pt>
                <c:pt idx="18">
                  <c:v>44040</c:v>
                </c:pt>
                <c:pt idx="19">
                  <c:v>44047</c:v>
                </c:pt>
                <c:pt idx="20">
                  <c:v>44054</c:v>
                </c:pt>
                <c:pt idx="21">
                  <c:v>44061</c:v>
                </c:pt>
                <c:pt idx="22">
                  <c:v>44068</c:v>
                </c:pt>
                <c:pt idx="23">
                  <c:v>44075</c:v>
                </c:pt>
                <c:pt idx="24">
                  <c:v>44082</c:v>
                </c:pt>
                <c:pt idx="25">
                  <c:v>44089</c:v>
                </c:pt>
                <c:pt idx="26">
                  <c:v>44096</c:v>
                </c:pt>
                <c:pt idx="27">
                  <c:v>44103</c:v>
                </c:pt>
                <c:pt idx="28">
                  <c:v>44110</c:v>
                </c:pt>
                <c:pt idx="29">
                  <c:v>44117</c:v>
                </c:pt>
                <c:pt idx="30">
                  <c:v>44124</c:v>
                </c:pt>
                <c:pt idx="31">
                  <c:v>44131</c:v>
                </c:pt>
                <c:pt idx="32">
                  <c:v>44138</c:v>
                </c:pt>
                <c:pt idx="33">
                  <c:v>44145</c:v>
                </c:pt>
                <c:pt idx="34">
                  <c:v>44152</c:v>
                </c:pt>
                <c:pt idx="35">
                  <c:v>44159</c:v>
                </c:pt>
                <c:pt idx="36">
                  <c:v>44166</c:v>
                </c:pt>
                <c:pt idx="37">
                  <c:v>44173</c:v>
                </c:pt>
                <c:pt idx="38">
                  <c:v>44180</c:v>
                </c:pt>
                <c:pt idx="39">
                  <c:v>44187</c:v>
                </c:pt>
                <c:pt idx="40">
                  <c:v>44194</c:v>
                </c:pt>
                <c:pt idx="41">
                  <c:v>44201</c:v>
                </c:pt>
                <c:pt idx="42">
                  <c:v>44208</c:v>
                </c:pt>
                <c:pt idx="43">
                  <c:v>44215</c:v>
                </c:pt>
                <c:pt idx="44">
                  <c:v>44222</c:v>
                </c:pt>
                <c:pt idx="45">
                  <c:v>44229</c:v>
                </c:pt>
                <c:pt idx="46">
                  <c:v>44236</c:v>
                </c:pt>
                <c:pt idx="47">
                  <c:v>44243</c:v>
                </c:pt>
                <c:pt idx="48">
                  <c:v>44250</c:v>
                </c:pt>
                <c:pt idx="49">
                  <c:v>44257</c:v>
                </c:pt>
                <c:pt idx="50">
                  <c:v>44264</c:v>
                </c:pt>
                <c:pt idx="51">
                  <c:v>44271</c:v>
                </c:pt>
                <c:pt idx="52">
                  <c:v>44278</c:v>
                </c:pt>
                <c:pt idx="53">
                  <c:v>44285</c:v>
                </c:pt>
                <c:pt idx="54">
                  <c:v>44292</c:v>
                </c:pt>
                <c:pt idx="55">
                  <c:v>44299</c:v>
                </c:pt>
                <c:pt idx="56">
                  <c:v>44306</c:v>
                </c:pt>
                <c:pt idx="57">
                  <c:v>44313</c:v>
                </c:pt>
                <c:pt idx="58">
                  <c:v>44320</c:v>
                </c:pt>
                <c:pt idx="59">
                  <c:v>44327</c:v>
                </c:pt>
                <c:pt idx="60">
                  <c:v>44334</c:v>
                </c:pt>
                <c:pt idx="61">
                  <c:v>44341</c:v>
                </c:pt>
                <c:pt idx="62">
                  <c:v>44348</c:v>
                </c:pt>
                <c:pt idx="63">
                  <c:v>44355</c:v>
                </c:pt>
                <c:pt idx="64">
                  <c:v>44362</c:v>
                </c:pt>
                <c:pt idx="65">
                  <c:v>44369</c:v>
                </c:pt>
                <c:pt idx="66">
                  <c:v>44376</c:v>
                </c:pt>
                <c:pt idx="67">
                  <c:v>44383</c:v>
                </c:pt>
                <c:pt idx="68">
                  <c:v>44390</c:v>
                </c:pt>
                <c:pt idx="69">
                  <c:v>44397</c:v>
                </c:pt>
                <c:pt idx="70">
                  <c:v>44404</c:v>
                </c:pt>
                <c:pt idx="71">
                  <c:v>44411</c:v>
                </c:pt>
                <c:pt idx="72">
                  <c:v>44418</c:v>
                </c:pt>
                <c:pt idx="73">
                  <c:v>44425</c:v>
                </c:pt>
                <c:pt idx="74">
                  <c:v>44432</c:v>
                </c:pt>
                <c:pt idx="75">
                  <c:v>44439</c:v>
                </c:pt>
                <c:pt idx="76">
                  <c:v>44446</c:v>
                </c:pt>
                <c:pt idx="77">
                  <c:v>44453</c:v>
                </c:pt>
                <c:pt idx="78">
                  <c:v>44460</c:v>
                </c:pt>
                <c:pt idx="79">
                  <c:v>44467</c:v>
                </c:pt>
                <c:pt idx="80">
                  <c:v>44474</c:v>
                </c:pt>
                <c:pt idx="81">
                  <c:v>44481</c:v>
                </c:pt>
                <c:pt idx="82">
                  <c:v>44488</c:v>
                </c:pt>
                <c:pt idx="83">
                  <c:v>44495</c:v>
                </c:pt>
                <c:pt idx="84">
                  <c:v>44502</c:v>
                </c:pt>
                <c:pt idx="85">
                  <c:v>44509</c:v>
                </c:pt>
                <c:pt idx="86">
                  <c:v>44516</c:v>
                </c:pt>
                <c:pt idx="87">
                  <c:v>44523</c:v>
                </c:pt>
                <c:pt idx="88">
                  <c:v>44530</c:v>
                </c:pt>
                <c:pt idx="89">
                  <c:v>44537</c:v>
                </c:pt>
                <c:pt idx="90">
                  <c:v>44544</c:v>
                </c:pt>
                <c:pt idx="91">
                  <c:v>44551</c:v>
                </c:pt>
                <c:pt idx="92">
                  <c:v>44558</c:v>
                </c:pt>
                <c:pt idx="93">
                  <c:v>44565</c:v>
                </c:pt>
                <c:pt idx="94">
                  <c:v>44572</c:v>
                </c:pt>
                <c:pt idx="95">
                  <c:v>44579</c:v>
                </c:pt>
                <c:pt idx="96">
                  <c:v>44586</c:v>
                </c:pt>
                <c:pt idx="97">
                  <c:v>44593</c:v>
                </c:pt>
                <c:pt idx="98">
                  <c:v>44600</c:v>
                </c:pt>
                <c:pt idx="99">
                  <c:v>44607</c:v>
                </c:pt>
                <c:pt idx="100">
                  <c:v>44614</c:v>
                </c:pt>
                <c:pt idx="101">
                  <c:v>44621</c:v>
                </c:pt>
                <c:pt idx="102">
                  <c:v>44628</c:v>
                </c:pt>
                <c:pt idx="103">
                  <c:v>44635</c:v>
                </c:pt>
                <c:pt idx="104">
                  <c:v>44642</c:v>
                </c:pt>
                <c:pt idx="105">
                  <c:v>44649</c:v>
                </c:pt>
                <c:pt idx="106">
                  <c:v>44656</c:v>
                </c:pt>
                <c:pt idx="107">
                  <c:v>44663</c:v>
                </c:pt>
                <c:pt idx="108">
                  <c:v>44670</c:v>
                </c:pt>
                <c:pt idx="109">
                  <c:v>44677</c:v>
                </c:pt>
                <c:pt idx="110">
                  <c:v>44684</c:v>
                </c:pt>
                <c:pt idx="111">
                  <c:v>44691</c:v>
                </c:pt>
                <c:pt idx="112">
                  <c:v>44698</c:v>
                </c:pt>
                <c:pt idx="113">
                  <c:v>44705</c:v>
                </c:pt>
                <c:pt idx="114">
                  <c:v>44712</c:v>
                </c:pt>
                <c:pt idx="115">
                  <c:v>44719</c:v>
                </c:pt>
                <c:pt idx="116">
                  <c:v>44726</c:v>
                </c:pt>
                <c:pt idx="117">
                  <c:v>44733</c:v>
                </c:pt>
                <c:pt idx="118">
                  <c:v>44740</c:v>
                </c:pt>
                <c:pt idx="119">
                  <c:v>44747</c:v>
                </c:pt>
                <c:pt idx="120">
                  <c:v>44754</c:v>
                </c:pt>
                <c:pt idx="121">
                  <c:v>44761</c:v>
                </c:pt>
                <c:pt idx="122">
                  <c:v>44768</c:v>
                </c:pt>
                <c:pt idx="123">
                  <c:v>44775</c:v>
                </c:pt>
                <c:pt idx="124">
                  <c:v>44782</c:v>
                </c:pt>
                <c:pt idx="125">
                  <c:v>44789</c:v>
                </c:pt>
                <c:pt idx="126">
                  <c:v>44796</c:v>
                </c:pt>
                <c:pt idx="127">
                  <c:v>44803</c:v>
                </c:pt>
                <c:pt idx="128">
                  <c:v>44810</c:v>
                </c:pt>
                <c:pt idx="129">
                  <c:v>44817</c:v>
                </c:pt>
                <c:pt idx="130">
                  <c:v>44824</c:v>
                </c:pt>
                <c:pt idx="131">
                  <c:v>44831</c:v>
                </c:pt>
                <c:pt idx="132">
                  <c:v>44838</c:v>
                </c:pt>
                <c:pt idx="133">
                  <c:v>44845</c:v>
                </c:pt>
                <c:pt idx="134">
                  <c:v>44852</c:v>
                </c:pt>
                <c:pt idx="135">
                  <c:v>44859</c:v>
                </c:pt>
                <c:pt idx="136">
                  <c:v>44866</c:v>
                </c:pt>
                <c:pt idx="137">
                  <c:v>44873</c:v>
                </c:pt>
                <c:pt idx="138">
                  <c:v>44880</c:v>
                </c:pt>
                <c:pt idx="139">
                  <c:v>44887</c:v>
                </c:pt>
                <c:pt idx="140">
                  <c:v>44894</c:v>
                </c:pt>
                <c:pt idx="141">
                  <c:v>44901</c:v>
                </c:pt>
                <c:pt idx="142">
                  <c:v>44908</c:v>
                </c:pt>
                <c:pt idx="143">
                  <c:v>44915</c:v>
                </c:pt>
                <c:pt idx="144">
                  <c:v>44922</c:v>
                </c:pt>
              </c:numCache>
            </c:numRef>
          </c:cat>
          <c:val>
            <c:numRef>
              <c:f>Sheet1!$E$2:$E$146</c:f>
              <c:numCache>
                <c:formatCode>General</c:formatCode>
                <c:ptCount val="145"/>
                <c:pt idx="0">
                  <c:v>5.6</c:v>
                </c:pt>
                <c:pt idx="1">
                  <c:v>11.9</c:v>
                </c:pt>
                <c:pt idx="2">
                  <c:v>14.4</c:v>
                </c:pt>
                <c:pt idx="3">
                  <c:v>13.3</c:v>
                </c:pt>
                <c:pt idx="4">
                  <c:v>10.6</c:v>
                </c:pt>
                <c:pt idx="5">
                  <c:v>8.3000000000000007</c:v>
                </c:pt>
                <c:pt idx="6">
                  <c:v>5.4</c:v>
                </c:pt>
                <c:pt idx="7">
                  <c:v>4.2</c:v>
                </c:pt>
                <c:pt idx="8">
                  <c:v>3.5</c:v>
                </c:pt>
                <c:pt idx="9">
                  <c:v>4.3</c:v>
                </c:pt>
                <c:pt idx="10">
                  <c:v>2.6</c:v>
                </c:pt>
                <c:pt idx="11">
                  <c:v>2.5</c:v>
                </c:pt>
                <c:pt idx="12">
                  <c:v>2.7</c:v>
                </c:pt>
                <c:pt idx="13">
                  <c:v>2.6</c:v>
                </c:pt>
                <c:pt idx="14">
                  <c:v>3.6</c:v>
                </c:pt>
                <c:pt idx="15">
                  <c:v>4.0999999999999996</c:v>
                </c:pt>
                <c:pt idx="16">
                  <c:v>4.3</c:v>
                </c:pt>
                <c:pt idx="17">
                  <c:v>5.3</c:v>
                </c:pt>
                <c:pt idx="18">
                  <c:v>4.3</c:v>
                </c:pt>
                <c:pt idx="19">
                  <c:v>3.1</c:v>
                </c:pt>
                <c:pt idx="20">
                  <c:v>3</c:v>
                </c:pt>
                <c:pt idx="21">
                  <c:v>2.7</c:v>
                </c:pt>
                <c:pt idx="22">
                  <c:v>2.1</c:v>
                </c:pt>
                <c:pt idx="23">
                  <c:v>2.6</c:v>
                </c:pt>
                <c:pt idx="24">
                  <c:v>2.2000000000000002</c:v>
                </c:pt>
                <c:pt idx="25">
                  <c:v>1.7</c:v>
                </c:pt>
                <c:pt idx="26">
                  <c:v>1.6</c:v>
                </c:pt>
                <c:pt idx="27">
                  <c:v>2.4</c:v>
                </c:pt>
                <c:pt idx="28">
                  <c:v>2.5</c:v>
                </c:pt>
                <c:pt idx="29">
                  <c:v>3.4</c:v>
                </c:pt>
                <c:pt idx="30">
                  <c:v>2.7</c:v>
                </c:pt>
                <c:pt idx="31">
                  <c:v>3.9</c:v>
                </c:pt>
                <c:pt idx="32">
                  <c:v>4.5</c:v>
                </c:pt>
                <c:pt idx="33">
                  <c:v>6</c:v>
                </c:pt>
                <c:pt idx="34">
                  <c:v>7.6</c:v>
                </c:pt>
                <c:pt idx="35">
                  <c:v>9.4</c:v>
                </c:pt>
                <c:pt idx="36">
                  <c:v>9.1999999999999993</c:v>
                </c:pt>
                <c:pt idx="37">
                  <c:v>9.6</c:v>
                </c:pt>
                <c:pt idx="38">
                  <c:v>10.6</c:v>
                </c:pt>
                <c:pt idx="39">
                  <c:v>10.1</c:v>
                </c:pt>
                <c:pt idx="40">
                  <c:v>11.1</c:v>
                </c:pt>
                <c:pt idx="41">
                  <c:v>11.7</c:v>
                </c:pt>
                <c:pt idx="42">
                  <c:v>9.6</c:v>
                </c:pt>
                <c:pt idx="43">
                  <c:v>7.1</c:v>
                </c:pt>
                <c:pt idx="44">
                  <c:v>8.4</c:v>
                </c:pt>
                <c:pt idx="45">
                  <c:v>5.7</c:v>
                </c:pt>
                <c:pt idx="46">
                  <c:v>6</c:v>
                </c:pt>
                <c:pt idx="47">
                  <c:v>6</c:v>
                </c:pt>
                <c:pt idx="48">
                  <c:v>4.9000000000000004</c:v>
                </c:pt>
                <c:pt idx="49">
                  <c:v>3.9</c:v>
                </c:pt>
                <c:pt idx="50">
                  <c:v>4.5999999999999996</c:v>
                </c:pt>
                <c:pt idx="51">
                  <c:v>3.7</c:v>
                </c:pt>
                <c:pt idx="52">
                  <c:v>5.5</c:v>
                </c:pt>
                <c:pt idx="53">
                  <c:v>5.6</c:v>
                </c:pt>
                <c:pt idx="54">
                  <c:v>7.2</c:v>
                </c:pt>
                <c:pt idx="55">
                  <c:v>7.2</c:v>
                </c:pt>
                <c:pt idx="56">
                  <c:v>7.2</c:v>
                </c:pt>
                <c:pt idx="57">
                  <c:v>6.6</c:v>
                </c:pt>
                <c:pt idx="58">
                  <c:v>7</c:v>
                </c:pt>
                <c:pt idx="59">
                  <c:v>5.7</c:v>
                </c:pt>
                <c:pt idx="60">
                  <c:v>4.4000000000000004</c:v>
                </c:pt>
                <c:pt idx="61">
                  <c:v>2.5</c:v>
                </c:pt>
                <c:pt idx="62">
                  <c:v>3.1</c:v>
                </c:pt>
                <c:pt idx="63">
                  <c:v>1.8</c:v>
                </c:pt>
                <c:pt idx="64">
                  <c:v>1.7</c:v>
                </c:pt>
                <c:pt idx="65">
                  <c:v>1.6</c:v>
                </c:pt>
                <c:pt idx="66">
                  <c:v>1.8</c:v>
                </c:pt>
                <c:pt idx="67">
                  <c:v>1.6</c:v>
                </c:pt>
                <c:pt idx="68">
                  <c:v>2.7</c:v>
                </c:pt>
                <c:pt idx="69">
                  <c:v>4.5999999999999996</c:v>
                </c:pt>
                <c:pt idx="70">
                  <c:v>5.5</c:v>
                </c:pt>
                <c:pt idx="71">
                  <c:v>8.1999999999999993</c:v>
                </c:pt>
                <c:pt idx="72">
                  <c:v>9.4</c:v>
                </c:pt>
                <c:pt idx="73">
                  <c:v>11.5</c:v>
                </c:pt>
                <c:pt idx="74">
                  <c:v>12.4</c:v>
                </c:pt>
                <c:pt idx="75">
                  <c:v>10.9</c:v>
                </c:pt>
                <c:pt idx="76">
                  <c:v>11.1</c:v>
                </c:pt>
                <c:pt idx="77">
                  <c:v>11</c:v>
                </c:pt>
                <c:pt idx="78">
                  <c:v>9.6</c:v>
                </c:pt>
                <c:pt idx="79">
                  <c:v>7.8</c:v>
                </c:pt>
                <c:pt idx="80">
                  <c:v>7.5</c:v>
                </c:pt>
                <c:pt idx="81">
                  <c:v>7.5</c:v>
                </c:pt>
                <c:pt idx="82">
                  <c:v>6</c:v>
                </c:pt>
                <c:pt idx="83">
                  <c:v>5.7</c:v>
                </c:pt>
                <c:pt idx="84">
                  <c:v>4.8</c:v>
                </c:pt>
                <c:pt idx="85">
                  <c:v>5</c:v>
                </c:pt>
                <c:pt idx="86">
                  <c:v>5.7</c:v>
                </c:pt>
                <c:pt idx="87">
                  <c:v>8</c:v>
                </c:pt>
                <c:pt idx="88">
                  <c:v>9.5</c:v>
                </c:pt>
                <c:pt idx="89">
                  <c:v>7.4</c:v>
                </c:pt>
                <c:pt idx="90">
                  <c:v>9</c:v>
                </c:pt>
                <c:pt idx="91">
                  <c:v>11</c:v>
                </c:pt>
                <c:pt idx="92">
                  <c:v>15.4</c:v>
                </c:pt>
                <c:pt idx="93">
                  <c:v>23.6</c:v>
                </c:pt>
                <c:pt idx="94">
                  <c:v>21.7</c:v>
                </c:pt>
                <c:pt idx="95">
                  <c:v>20.3</c:v>
                </c:pt>
                <c:pt idx="96">
                  <c:v>14.6</c:v>
                </c:pt>
                <c:pt idx="97">
                  <c:v>8.6999999999999993</c:v>
                </c:pt>
                <c:pt idx="98">
                  <c:v>5.0999999999999996</c:v>
                </c:pt>
                <c:pt idx="99">
                  <c:v>3.8</c:v>
                </c:pt>
                <c:pt idx="100">
                  <c:v>2.9</c:v>
                </c:pt>
                <c:pt idx="101">
                  <c:v>1.7</c:v>
                </c:pt>
                <c:pt idx="102">
                  <c:v>1</c:v>
                </c:pt>
                <c:pt idx="103">
                  <c:v>1.5</c:v>
                </c:pt>
                <c:pt idx="104">
                  <c:v>1.1000000000000001</c:v>
                </c:pt>
                <c:pt idx="105">
                  <c:v>0.4</c:v>
                </c:pt>
                <c:pt idx="106">
                  <c:v>1.4</c:v>
                </c:pt>
                <c:pt idx="107">
                  <c:v>1.2</c:v>
                </c:pt>
                <c:pt idx="108">
                  <c:v>1</c:v>
                </c:pt>
                <c:pt idx="109">
                  <c:v>1.3</c:v>
                </c:pt>
                <c:pt idx="110">
                  <c:v>1.6</c:v>
                </c:pt>
                <c:pt idx="111">
                  <c:v>2.2000000000000002</c:v>
                </c:pt>
                <c:pt idx="112">
                  <c:v>3.5</c:v>
                </c:pt>
                <c:pt idx="113">
                  <c:v>2.8</c:v>
                </c:pt>
                <c:pt idx="114">
                  <c:v>3.8</c:v>
                </c:pt>
                <c:pt idx="115">
                  <c:v>2.5</c:v>
                </c:pt>
                <c:pt idx="116">
                  <c:v>2.8</c:v>
                </c:pt>
                <c:pt idx="117">
                  <c:v>3.5</c:v>
                </c:pt>
                <c:pt idx="118">
                  <c:v>3.3</c:v>
                </c:pt>
                <c:pt idx="119">
                  <c:v>3.3</c:v>
                </c:pt>
                <c:pt idx="120">
                  <c:v>3.3</c:v>
                </c:pt>
                <c:pt idx="121">
                  <c:v>4.9000000000000004</c:v>
                </c:pt>
                <c:pt idx="122">
                  <c:v>3.9</c:v>
                </c:pt>
                <c:pt idx="123">
                  <c:v>3.2</c:v>
                </c:pt>
                <c:pt idx="124">
                  <c:v>3.6</c:v>
                </c:pt>
                <c:pt idx="125">
                  <c:v>3</c:v>
                </c:pt>
                <c:pt idx="126">
                  <c:v>3.2</c:v>
                </c:pt>
                <c:pt idx="127">
                  <c:v>3</c:v>
                </c:pt>
                <c:pt idx="128">
                  <c:v>2.7</c:v>
                </c:pt>
                <c:pt idx="129">
                  <c:v>3.8</c:v>
                </c:pt>
                <c:pt idx="130">
                  <c:v>2.7</c:v>
                </c:pt>
                <c:pt idx="131">
                  <c:v>1.5</c:v>
                </c:pt>
                <c:pt idx="132">
                  <c:v>2.2000000000000002</c:v>
                </c:pt>
                <c:pt idx="133">
                  <c:v>1.8</c:v>
                </c:pt>
                <c:pt idx="134">
                  <c:v>2.5</c:v>
                </c:pt>
                <c:pt idx="135">
                  <c:v>2.2999999999999998</c:v>
                </c:pt>
                <c:pt idx="136">
                  <c:v>1.2</c:v>
                </c:pt>
                <c:pt idx="137">
                  <c:v>1.9</c:v>
                </c:pt>
                <c:pt idx="138">
                  <c:v>1.5</c:v>
                </c:pt>
                <c:pt idx="139">
                  <c:v>2.5</c:v>
                </c:pt>
                <c:pt idx="140">
                  <c:v>2.9</c:v>
                </c:pt>
                <c:pt idx="141">
                  <c:v>2.6</c:v>
                </c:pt>
                <c:pt idx="142">
                  <c:v>3.4</c:v>
                </c:pt>
                <c:pt idx="143">
                  <c:v>3.7</c:v>
                </c:pt>
                <c:pt idx="144">
                  <c:v>2.8</c:v>
                </c:pt>
              </c:numCache>
            </c:numRef>
          </c:val>
          <c:smooth val="0"/>
          <c:extLst>
            <c:ext xmlns:c16="http://schemas.microsoft.com/office/drawing/2014/chart" uri="{C3380CC4-5D6E-409C-BE32-E72D297353CC}">
              <c16:uniqueId val="{00000003-E516-4BF0-9116-C72540359EB6}"/>
            </c:ext>
          </c:extLst>
        </c:ser>
        <c:ser>
          <c:idx val="4"/>
          <c:order val="4"/>
          <c:tx>
            <c:strRef>
              <c:f>Sheet1!$F$1</c:f>
              <c:strCache>
                <c:ptCount val="1"/>
                <c:pt idx="0">
                  <c:v>50-64</c:v>
                </c:pt>
              </c:strCache>
            </c:strRef>
          </c:tx>
          <c:spPr>
            <a:ln w="25400">
              <a:solidFill>
                <a:srgbClr val="70AD47">
                  <a:lumMod val="75000"/>
                </a:srgbClr>
              </a:solidFill>
            </a:ln>
          </c:spPr>
          <c:marker>
            <c:symbol val="star"/>
            <c:size val="7"/>
            <c:spPr>
              <a:noFill/>
              <a:ln>
                <a:solidFill>
                  <a:srgbClr val="548235"/>
                </a:solidFill>
              </a:ln>
            </c:spPr>
          </c:marker>
          <c:cat>
            <c:numRef>
              <c:f>Sheet1!$A$2:$A$146</c:f>
              <c:numCache>
                <c:formatCode>[$-409]mmmm\ d\,\ yyyy;@</c:formatCode>
                <c:ptCount val="145"/>
                <c:pt idx="0">
                  <c:v>43914</c:v>
                </c:pt>
                <c:pt idx="1">
                  <c:v>43921</c:v>
                </c:pt>
                <c:pt idx="2">
                  <c:v>43928</c:v>
                </c:pt>
                <c:pt idx="3">
                  <c:v>43935</c:v>
                </c:pt>
                <c:pt idx="4">
                  <c:v>43942</c:v>
                </c:pt>
                <c:pt idx="5">
                  <c:v>43949</c:v>
                </c:pt>
                <c:pt idx="6">
                  <c:v>43956</c:v>
                </c:pt>
                <c:pt idx="7">
                  <c:v>43963</c:v>
                </c:pt>
                <c:pt idx="8">
                  <c:v>43970</c:v>
                </c:pt>
                <c:pt idx="9">
                  <c:v>43977</c:v>
                </c:pt>
                <c:pt idx="10">
                  <c:v>43984</c:v>
                </c:pt>
                <c:pt idx="11">
                  <c:v>43991</c:v>
                </c:pt>
                <c:pt idx="12">
                  <c:v>43998</c:v>
                </c:pt>
                <c:pt idx="13">
                  <c:v>44005</c:v>
                </c:pt>
                <c:pt idx="14">
                  <c:v>44012</c:v>
                </c:pt>
                <c:pt idx="15">
                  <c:v>44019</c:v>
                </c:pt>
                <c:pt idx="16">
                  <c:v>44026</c:v>
                </c:pt>
                <c:pt idx="17">
                  <c:v>44033</c:v>
                </c:pt>
                <c:pt idx="18">
                  <c:v>44040</c:v>
                </c:pt>
                <c:pt idx="19">
                  <c:v>44047</c:v>
                </c:pt>
                <c:pt idx="20">
                  <c:v>44054</c:v>
                </c:pt>
                <c:pt idx="21">
                  <c:v>44061</c:v>
                </c:pt>
                <c:pt idx="22">
                  <c:v>44068</c:v>
                </c:pt>
                <c:pt idx="23">
                  <c:v>44075</c:v>
                </c:pt>
                <c:pt idx="24">
                  <c:v>44082</c:v>
                </c:pt>
                <c:pt idx="25">
                  <c:v>44089</c:v>
                </c:pt>
                <c:pt idx="26">
                  <c:v>44096</c:v>
                </c:pt>
                <c:pt idx="27">
                  <c:v>44103</c:v>
                </c:pt>
                <c:pt idx="28">
                  <c:v>44110</c:v>
                </c:pt>
                <c:pt idx="29">
                  <c:v>44117</c:v>
                </c:pt>
                <c:pt idx="30">
                  <c:v>44124</c:v>
                </c:pt>
                <c:pt idx="31">
                  <c:v>44131</c:v>
                </c:pt>
                <c:pt idx="32">
                  <c:v>44138</c:v>
                </c:pt>
                <c:pt idx="33">
                  <c:v>44145</c:v>
                </c:pt>
                <c:pt idx="34">
                  <c:v>44152</c:v>
                </c:pt>
                <c:pt idx="35">
                  <c:v>44159</c:v>
                </c:pt>
                <c:pt idx="36">
                  <c:v>44166</c:v>
                </c:pt>
                <c:pt idx="37">
                  <c:v>44173</c:v>
                </c:pt>
                <c:pt idx="38">
                  <c:v>44180</c:v>
                </c:pt>
                <c:pt idx="39">
                  <c:v>44187</c:v>
                </c:pt>
                <c:pt idx="40">
                  <c:v>44194</c:v>
                </c:pt>
                <c:pt idx="41">
                  <c:v>44201</c:v>
                </c:pt>
                <c:pt idx="42">
                  <c:v>44208</c:v>
                </c:pt>
                <c:pt idx="43">
                  <c:v>44215</c:v>
                </c:pt>
                <c:pt idx="44">
                  <c:v>44222</c:v>
                </c:pt>
                <c:pt idx="45">
                  <c:v>44229</c:v>
                </c:pt>
                <c:pt idx="46">
                  <c:v>44236</c:v>
                </c:pt>
                <c:pt idx="47">
                  <c:v>44243</c:v>
                </c:pt>
                <c:pt idx="48">
                  <c:v>44250</c:v>
                </c:pt>
                <c:pt idx="49">
                  <c:v>44257</c:v>
                </c:pt>
                <c:pt idx="50">
                  <c:v>44264</c:v>
                </c:pt>
                <c:pt idx="51">
                  <c:v>44271</c:v>
                </c:pt>
                <c:pt idx="52">
                  <c:v>44278</c:v>
                </c:pt>
                <c:pt idx="53">
                  <c:v>44285</c:v>
                </c:pt>
                <c:pt idx="54">
                  <c:v>44292</c:v>
                </c:pt>
                <c:pt idx="55">
                  <c:v>44299</c:v>
                </c:pt>
                <c:pt idx="56">
                  <c:v>44306</c:v>
                </c:pt>
                <c:pt idx="57">
                  <c:v>44313</c:v>
                </c:pt>
                <c:pt idx="58">
                  <c:v>44320</c:v>
                </c:pt>
                <c:pt idx="59">
                  <c:v>44327</c:v>
                </c:pt>
                <c:pt idx="60">
                  <c:v>44334</c:v>
                </c:pt>
                <c:pt idx="61">
                  <c:v>44341</c:v>
                </c:pt>
                <c:pt idx="62">
                  <c:v>44348</c:v>
                </c:pt>
                <c:pt idx="63">
                  <c:v>44355</c:v>
                </c:pt>
                <c:pt idx="64">
                  <c:v>44362</c:v>
                </c:pt>
                <c:pt idx="65">
                  <c:v>44369</c:v>
                </c:pt>
                <c:pt idx="66">
                  <c:v>44376</c:v>
                </c:pt>
                <c:pt idx="67">
                  <c:v>44383</c:v>
                </c:pt>
                <c:pt idx="68">
                  <c:v>44390</c:v>
                </c:pt>
                <c:pt idx="69">
                  <c:v>44397</c:v>
                </c:pt>
                <c:pt idx="70">
                  <c:v>44404</c:v>
                </c:pt>
                <c:pt idx="71">
                  <c:v>44411</c:v>
                </c:pt>
                <c:pt idx="72">
                  <c:v>44418</c:v>
                </c:pt>
                <c:pt idx="73">
                  <c:v>44425</c:v>
                </c:pt>
                <c:pt idx="74">
                  <c:v>44432</c:v>
                </c:pt>
                <c:pt idx="75">
                  <c:v>44439</c:v>
                </c:pt>
                <c:pt idx="76">
                  <c:v>44446</c:v>
                </c:pt>
                <c:pt idx="77">
                  <c:v>44453</c:v>
                </c:pt>
                <c:pt idx="78">
                  <c:v>44460</c:v>
                </c:pt>
                <c:pt idx="79">
                  <c:v>44467</c:v>
                </c:pt>
                <c:pt idx="80">
                  <c:v>44474</c:v>
                </c:pt>
                <c:pt idx="81">
                  <c:v>44481</c:v>
                </c:pt>
                <c:pt idx="82">
                  <c:v>44488</c:v>
                </c:pt>
                <c:pt idx="83">
                  <c:v>44495</c:v>
                </c:pt>
                <c:pt idx="84">
                  <c:v>44502</c:v>
                </c:pt>
                <c:pt idx="85">
                  <c:v>44509</c:v>
                </c:pt>
                <c:pt idx="86">
                  <c:v>44516</c:v>
                </c:pt>
                <c:pt idx="87">
                  <c:v>44523</c:v>
                </c:pt>
                <c:pt idx="88">
                  <c:v>44530</c:v>
                </c:pt>
                <c:pt idx="89">
                  <c:v>44537</c:v>
                </c:pt>
                <c:pt idx="90">
                  <c:v>44544</c:v>
                </c:pt>
                <c:pt idx="91">
                  <c:v>44551</c:v>
                </c:pt>
                <c:pt idx="92">
                  <c:v>44558</c:v>
                </c:pt>
                <c:pt idx="93">
                  <c:v>44565</c:v>
                </c:pt>
                <c:pt idx="94">
                  <c:v>44572</c:v>
                </c:pt>
                <c:pt idx="95">
                  <c:v>44579</c:v>
                </c:pt>
                <c:pt idx="96">
                  <c:v>44586</c:v>
                </c:pt>
                <c:pt idx="97">
                  <c:v>44593</c:v>
                </c:pt>
                <c:pt idx="98">
                  <c:v>44600</c:v>
                </c:pt>
                <c:pt idx="99">
                  <c:v>44607</c:v>
                </c:pt>
                <c:pt idx="100">
                  <c:v>44614</c:v>
                </c:pt>
                <c:pt idx="101">
                  <c:v>44621</c:v>
                </c:pt>
                <c:pt idx="102">
                  <c:v>44628</c:v>
                </c:pt>
                <c:pt idx="103">
                  <c:v>44635</c:v>
                </c:pt>
                <c:pt idx="104">
                  <c:v>44642</c:v>
                </c:pt>
                <c:pt idx="105">
                  <c:v>44649</c:v>
                </c:pt>
                <c:pt idx="106">
                  <c:v>44656</c:v>
                </c:pt>
                <c:pt idx="107">
                  <c:v>44663</c:v>
                </c:pt>
                <c:pt idx="108">
                  <c:v>44670</c:v>
                </c:pt>
                <c:pt idx="109">
                  <c:v>44677</c:v>
                </c:pt>
                <c:pt idx="110">
                  <c:v>44684</c:v>
                </c:pt>
                <c:pt idx="111">
                  <c:v>44691</c:v>
                </c:pt>
                <c:pt idx="112">
                  <c:v>44698</c:v>
                </c:pt>
                <c:pt idx="113">
                  <c:v>44705</c:v>
                </c:pt>
                <c:pt idx="114">
                  <c:v>44712</c:v>
                </c:pt>
                <c:pt idx="115">
                  <c:v>44719</c:v>
                </c:pt>
                <c:pt idx="116">
                  <c:v>44726</c:v>
                </c:pt>
                <c:pt idx="117">
                  <c:v>44733</c:v>
                </c:pt>
                <c:pt idx="118">
                  <c:v>44740</c:v>
                </c:pt>
                <c:pt idx="119">
                  <c:v>44747</c:v>
                </c:pt>
                <c:pt idx="120">
                  <c:v>44754</c:v>
                </c:pt>
                <c:pt idx="121">
                  <c:v>44761</c:v>
                </c:pt>
                <c:pt idx="122">
                  <c:v>44768</c:v>
                </c:pt>
                <c:pt idx="123">
                  <c:v>44775</c:v>
                </c:pt>
                <c:pt idx="124">
                  <c:v>44782</c:v>
                </c:pt>
                <c:pt idx="125">
                  <c:v>44789</c:v>
                </c:pt>
                <c:pt idx="126">
                  <c:v>44796</c:v>
                </c:pt>
                <c:pt idx="127">
                  <c:v>44803</c:v>
                </c:pt>
                <c:pt idx="128">
                  <c:v>44810</c:v>
                </c:pt>
                <c:pt idx="129">
                  <c:v>44817</c:v>
                </c:pt>
                <c:pt idx="130">
                  <c:v>44824</c:v>
                </c:pt>
                <c:pt idx="131">
                  <c:v>44831</c:v>
                </c:pt>
                <c:pt idx="132">
                  <c:v>44838</c:v>
                </c:pt>
                <c:pt idx="133">
                  <c:v>44845</c:v>
                </c:pt>
                <c:pt idx="134">
                  <c:v>44852</c:v>
                </c:pt>
                <c:pt idx="135">
                  <c:v>44859</c:v>
                </c:pt>
                <c:pt idx="136">
                  <c:v>44866</c:v>
                </c:pt>
                <c:pt idx="137">
                  <c:v>44873</c:v>
                </c:pt>
                <c:pt idx="138">
                  <c:v>44880</c:v>
                </c:pt>
                <c:pt idx="139">
                  <c:v>44887</c:v>
                </c:pt>
                <c:pt idx="140">
                  <c:v>44894</c:v>
                </c:pt>
                <c:pt idx="141">
                  <c:v>44901</c:v>
                </c:pt>
                <c:pt idx="142">
                  <c:v>44908</c:v>
                </c:pt>
                <c:pt idx="143">
                  <c:v>44915</c:v>
                </c:pt>
                <c:pt idx="144">
                  <c:v>44922</c:v>
                </c:pt>
              </c:numCache>
            </c:numRef>
          </c:cat>
          <c:val>
            <c:numRef>
              <c:f>Sheet1!$F$2:$F$146</c:f>
              <c:numCache>
                <c:formatCode>General</c:formatCode>
                <c:ptCount val="145"/>
                <c:pt idx="0">
                  <c:v>5.8</c:v>
                </c:pt>
                <c:pt idx="1">
                  <c:v>18</c:v>
                </c:pt>
                <c:pt idx="2">
                  <c:v>21.4</c:v>
                </c:pt>
                <c:pt idx="3">
                  <c:v>19.8</c:v>
                </c:pt>
                <c:pt idx="4">
                  <c:v>14.9</c:v>
                </c:pt>
                <c:pt idx="5">
                  <c:v>12.1</c:v>
                </c:pt>
                <c:pt idx="6">
                  <c:v>9.3000000000000007</c:v>
                </c:pt>
                <c:pt idx="7">
                  <c:v>5.6</c:v>
                </c:pt>
                <c:pt idx="8">
                  <c:v>4.8</c:v>
                </c:pt>
                <c:pt idx="9">
                  <c:v>5.6</c:v>
                </c:pt>
                <c:pt idx="10">
                  <c:v>3.6</c:v>
                </c:pt>
                <c:pt idx="11">
                  <c:v>3.4</c:v>
                </c:pt>
                <c:pt idx="12">
                  <c:v>3.4</c:v>
                </c:pt>
                <c:pt idx="13">
                  <c:v>2.8</c:v>
                </c:pt>
                <c:pt idx="14">
                  <c:v>4.7</c:v>
                </c:pt>
                <c:pt idx="15">
                  <c:v>5.8</c:v>
                </c:pt>
                <c:pt idx="16">
                  <c:v>5.5</c:v>
                </c:pt>
                <c:pt idx="17">
                  <c:v>5.5</c:v>
                </c:pt>
                <c:pt idx="18">
                  <c:v>4</c:v>
                </c:pt>
                <c:pt idx="19">
                  <c:v>4.5999999999999996</c:v>
                </c:pt>
                <c:pt idx="20">
                  <c:v>4.2</c:v>
                </c:pt>
                <c:pt idx="21">
                  <c:v>2.9</c:v>
                </c:pt>
                <c:pt idx="22">
                  <c:v>3.4</c:v>
                </c:pt>
                <c:pt idx="23">
                  <c:v>2.8</c:v>
                </c:pt>
                <c:pt idx="24">
                  <c:v>2.8</c:v>
                </c:pt>
                <c:pt idx="25">
                  <c:v>3.1</c:v>
                </c:pt>
                <c:pt idx="26">
                  <c:v>2.9</c:v>
                </c:pt>
                <c:pt idx="27">
                  <c:v>2.9</c:v>
                </c:pt>
                <c:pt idx="28">
                  <c:v>3.2</c:v>
                </c:pt>
                <c:pt idx="29">
                  <c:v>5</c:v>
                </c:pt>
                <c:pt idx="30">
                  <c:v>4</c:v>
                </c:pt>
                <c:pt idx="31">
                  <c:v>4.9000000000000004</c:v>
                </c:pt>
                <c:pt idx="32">
                  <c:v>5.9</c:v>
                </c:pt>
                <c:pt idx="33">
                  <c:v>9.3000000000000007</c:v>
                </c:pt>
                <c:pt idx="34">
                  <c:v>11.9</c:v>
                </c:pt>
                <c:pt idx="35">
                  <c:v>13.3</c:v>
                </c:pt>
                <c:pt idx="36">
                  <c:v>15.2</c:v>
                </c:pt>
                <c:pt idx="37">
                  <c:v>14.4</c:v>
                </c:pt>
                <c:pt idx="38">
                  <c:v>16.3</c:v>
                </c:pt>
                <c:pt idx="39">
                  <c:v>17.600000000000001</c:v>
                </c:pt>
                <c:pt idx="40">
                  <c:v>18.600000000000001</c:v>
                </c:pt>
                <c:pt idx="41">
                  <c:v>16.3</c:v>
                </c:pt>
                <c:pt idx="42">
                  <c:v>16.899999999999999</c:v>
                </c:pt>
                <c:pt idx="43">
                  <c:v>14.6</c:v>
                </c:pt>
                <c:pt idx="44">
                  <c:v>11.7</c:v>
                </c:pt>
                <c:pt idx="45">
                  <c:v>10.6</c:v>
                </c:pt>
                <c:pt idx="46">
                  <c:v>9.6</c:v>
                </c:pt>
                <c:pt idx="47">
                  <c:v>7.4</c:v>
                </c:pt>
                <c:pt idx="48">
                  <c:v>6.3</c:v>
                </c:pt>
                <c:pt idx="49">
                  <c:v>6.6</c:v>
                </c:pt>
                <c:pt idx="50">
                  <c:v>6.7</c:v>
                </c:pt>
                <c:pt idx="51">
                  <c:v>7.2</c:v>
                </c:pt>
                <c:pt idx="52">
                  <c:v>7.9</c:v>
                </c:pt>
                <c:pt idx="53">
                  <c:v>9.3000000000000007</c:v>
                </c:pt>
                <c:pt idx="54">
                  <c:v>8.9</c:v>
                </c:pt>
                <c:pt idx="55">
                  <c:v>9.6</c:v>
                </c:pt>
                <c:pt idx="56">
                  <c:v>9.6999999999999993</c:v>
                </c:pt>
                <c:pt idx="57">
                  <c:v>8.6999999999999993</c:v>
                </c:pt>
                <c:pt idx="58">
                  <c:v>7.2</c:v>
                </c:pt>
                <c:pt idx="59">
                  <c:v>5.4</c:v>
                </c:pt>
                <c:pt idx="60">
                  <c:v>5.0999999999999996</c:v>
                </c:pt>
                <c:pt idx="61">
                  <c:v>4.0999999999999996</c:v>
                </c:pt>
                <c:pt idx="62">
                  <c:v>3.6</c:v>
                </c:pt>
                <c:pt idx="63">
                  <c:v>2.2999999999999998</c:v>
                </c:pt>
                <c:pt idx="64">
                  <c:v>1.9</c:v>
                </c:pt>
                <c:pt idx="65">
                  <c:v>1.7</c:v>
                </c:pt>
                <c:pt idx="66">
                  <c:v>1.9</c:v>
                </c:pt>
                <c:pt idx="67">
                  <c:v>2.2999999999999998</c:v>
                </c:pt>
                <c:pt idx="68">
                  <c:v>3</c:v>
                </c:pt>
                <c:pt idx="69">
                  <c:v>5.2</c:v>
                </c:pt>
                <c:pt idx="70">
                  <c:v>6.4</c:v>
                </c:pt>
                <c:pt idx="71">
                  <c:v>7.5</c:v>
                </c:pt>
                <c:pt idx="72">
                  <c:v>10.5</c:v>
                </c:pt>
                <c:pt idx="73">
                  <c:v>13.4</c:v>
                </c:pt>
                <c:pt idx="74">
                  <c:v>14.4</c:v>
                </c:pt>
                <c:pt idx="75">
                  <c:v>13.6</c:v>
                </c:pt>
                <c:pt idx="76">
                  <c:v>16</c:v>
                </c:pt>
                <c:pt idx="77">
                  <c:v>13.3</c:v>
                </c:pt>
                <c:pt idx="78">
                  <c:v>12.7</c:v>
                </c:pt>
                <c:pt idx="79">
                  <c:v>10.199999999999999</c:v>
                </c:pt>
                <c:pt idx="80">
                  <c:v>9.8000000000000007</c:v>
                </c:pt>
                <c:pt idx="81">
                  <c:v>8.8000000000000007</c:v>
                </c:pt>
                <c:pt idx="82">
                  <c:v>9.1999999999999993</c:v>
                </c:pt>
                <c:pt idx="83">
                  <c:v>7.6</c:v>
                </c:pt>
                <c:pt idx="84">
                  <c:v>6.2</c:v>
                </c:pt>
                <c:pt idx="85">
                  <c:v>6.8</c:v>
                </c:pt>
                <c:pt idx="86">
                  <c:v>8.8000000000000007</c:v>
                </c:pt>
                <c:pt idx="87">
                  <c:v>11.6</c:v>
                </c:pt>
                <c:pt idx="88">
                  <c:v>11.5</c:v>
                </c:pt>
                <c:pt idx="89">
                  <c:v>14.5</c:v>
                </c:pt>
                <c:pt idx="90">
                  <c:v>14.5</c:v>
                </c:pt>
                <c:pt idx="91">
                  <c:v>14.6</c:v>
                </c:pt>
                <c:pt idx="92">
                  <c:v>20.100000000000001</c:v>
                </c:pt>
                <c:pt idx="93">
                  <c:v>26.7</c:v>
                </c:pt>
                <c:pt idx="94">
                  <c:v>26.7</c:v>
                </c:pt>
                <c:pt idx="95">
                  <c:v>27.2</c:v>
                </c:pt>
                <c:pt idx="96">
                  <c:v>21.3</c:v>
                </c:pt>
                <c:pt idx="97">
                  <c:v>16.5</c:v>
                </c:pt>
                <c:pt idx="98">
                  <c:v>10.1</c:v>
                </c:pt>
                <c:pt idx="99">
                  <c:v>7.3</c:v>
                </c:pt>
                <c:pt idx="100">
                  <c:v>4.2</c:v>
                </c:pt>
                <c:pt idx="101">
                  <c:v>3</c:v>
                </c:pt>
                <c:pt idx="102">
                  <c:v>1.6</c:v>
                </c:pt>
                <c:pt idx="103">
                  <c:v>2.2000000000000002</c:v>
                </c:pt>
                <c:pt idx="104">
                  <c:v>1.3</c:v>
                </c:pt>
                <c:pt idx="105">
                  <c:v>1.6</c:v>
                </c:pt>
                <c:pt idx="106">
                  <c:v>1.1000000000000001</c:v>
                </c:pt>
                <c:pt idx="107">
                  <c:v>1.3</c:v>
                </c:pt>
                <c:pt idx="108">
                  <c:v>1.2</c:v>
                </c:pt>
                <c:pt idx="109">
                  <c:v>1.7</c:v>
                </c:pt>
                <c:pt idx="110">
                  <c:v>2.1</c:v>
                </c:pt>
                <c:pt idx="111">
                  <c:v>2.9</c:v>
                </c:pt>
                <c:pt idx="112">
                  <c:v>3.8</c:v>
                </c:pt>
                <c:pt idx="113">
                  <c:v>4.7</c:v>
                </c:pt>
                <c:pt idx="114">
                  <c:v>2.9</c:v>
                </c:pt>
                <c:pt idx="115">
                  <c:v>4.4000000000000004</c:v>
                </c:pt>
                <c:pt idx="116">
                  <c:v>4</c:v>
                </c:pt>
                <c:pt idx="117">
                  <c:v>4.4000000000000004</c:v>
                </c:pt>
                <c:pt idx="118">
                  <c:v>4.5</c:v>
                </c:pt>
                <c:pt idx="119">
                  <c:v>4.8</c:v>
                </c:pt>
                <c:pt idx="120">
                  <c:v>4.8</c:v>
                </c:pt>
                <c:pt idx="121">
                  <c:v>5.2</c:v>
                </c:pt>
                <c:pt idx="122">
                  <c:v>5.8</c:v>
                </c:pt>
                <c:pt idx="123">
                  <c:v>4.8</c:v>
                </c:pt>
                <c:pt idx="124">
                  <c:v>5.3</c:v>
                </c:pt>
                <c:pt idx="125">
                  <c:v>4.8</c:v>
                </c:pt>
                <c:pt idx="126">
                  <c:v>5.0999999999999996</c:v>
                </c:pt>
                <c:pt idx="127">
                  <c:v>4.3</c:v>
                </c:pt>
                <c:pt idx="128">
                  <c:v>4.3</c:v>
                </c:pt>
                <c:pt idx="129">
                  <c:v>4.9000000000000004</c:v>
                </c:pt>
                <c:pt idx="130">
                  <c:v>3.2</c:v>
                </c:pt>
                <c:pt idx="131">
                  <c:v>1.7</c:v>
                </c:pt>
                <c:pt idx="132">
                  <c:v>3.6</c:v>
                </c:pt>
                <c:pt idx="133">
                  <c:v>3</c:v>
                </c:pt>
                <c:pt idx="134">
                  <c:v>3.1</c:v>
                </c:pt>
                <c:pt idx="135">
                  <c:v>3.5</c:v>
                </c:pt>
                <c:pt idx="136">
                  <c:v>3</c:v>
                </c:pt>
                <c:pt idx="137">
                  <c:v>3.5</c:v>
                </c:pt>
                <c:pt idx="138">
                  <c:v>2.6</c:v>
                </c:pt>
                <c:pt idx="139">
                  <c:v>3.8</c:v>
                </c:pt>
                <c:pt idx="140">
                  <c:v>6.2</c:v>
                </c:pt>
                <c:pt idx="141">
                  <c:v>3.6</c:v>
                </c:pt>
                <c:pt idx="142">
                  <c:v>3.9</c:v>
                </c:pt>
                <c:pt idx="143">
                  <c:v>4.5999999999999996</c:v>
                </c:pt>
                <c:pt idx="144">
                  <c:v>5.5</c:v>
                </c:pt>
              </c:numCache>
            </c:numRef>
          </c:val>
          <c:smooth val="0"/>
          <c:extLst>
            <c:ext xmlns:c16="http://schemas.microsoft.com/office/drawing/2014/chart" uri="{C3380CC4-5D6E-409C-BE32-E72D297353CC}">
              <c16:uniqueId val="{00000004-E516-4BF0-9116-C72540359EB6}"/>
            </c:ext>
          </c:extLst>
        </c:ser>
        <c:ser>
          <c:idx val="5"/>
          <c:order val="5"/>
          <c:tx>
            <c:strRef>
              <c:f>Sheet1!$G$1</c:f>
              <c:strCache>
                <c:ptCount val="1"/>
                <c:pt idx="0">
                  <c:v>65-74</c:v>
                </c:pt>
              </c:strCache>
            </c:strRef>
          </c:tx>
          <c:spPr>
            <a:ln>
              <a:solidFill>
                <a:srgbClr val="ED7D31">
                  <a:lumMod val="75000"/>
                </a:srgbClr>
              </a:solidFill>
            </a:ln>
          </c:spPr>
          <c:marker>
            <c:symbol val="x"/>
            <c:size val="7"/>
            <c:spPr>
              <a:noFill/>
            </c:spPr>
          </c:marker>
          <c:cat>
            <c:numRef>
              <c:f>Sheet1!$A$2:$A$146</c:f>
              <c:numCache>
                <c:formatCode>[$-409]mmmm\ d\,\ yyyy;@</c:formatCode>
                <c:ptCount val="145"/>
                <c:pt idx="0">
                  <c:v>43914</c:v>
                </c:pt>
                <c:pt idx="1">
                  <c:v>43921</c:v>
                </c:pt>
                <c:pt idx="2">
                  <c:v>43928</c:v>
                </c:pt>
                <c:pt idx="3">
                  <c:v>43935</c:v>
                </c:pt>
                <c:pt idx="4">
                  <c:v>43942</c:v>
                </c:pt>
                <c:pt idx="5">
                  <c:v>43949</c:v>
                </c:pt>
                <c:pt idx="6">
                  <c:v>43956</c:v>
                </c:pt>
                <c:pt idx="7">
                  <c:v>43963</c:v>
                </c:pt>
                <c:pt idx="8">
                  <c:v>43970</c:v>
                </c:pt>
                <c:pt idx="9">
                  <c:v>43977</c:v>
                </c:pt>
                <c:pt idx="10">
                  <c:v>43984</c:v>
                </c:pt>
                <c:pt idx="11">
                  <c:v>43991</c:v>
                </c:pt>
                <c:pt idx="12">
                  <c:v>43998</c:v>
                </c:pt>
                <c:pt idx="13">
                  <c:v>44005</c:v>
                </c:pt>
                <c:pt idx="14">
                  <c:v>44012</c:v>
                </c:pt>
                <c:pt idx="15">
                  <c:v>44019</c:v>
                </c:pt>
                <c:pt idx="16">
                  <c:v>44026</c:v>
                </c:pt>
                <c:pt idx="17">
                  <c:v>44033</c:v>
                </c:pt>
                <c:pt idx="18">
                  <c:v>44040</c:v>
                </c:pt>
                <c:pt idx="19">
                  <c:v>44047</c:v>
                </c:pt>
                <c:pt idx="20">
                  <c:v>44054</c:v>
                </c:pt>
                <c:pt idx="21">
                  <c:v>44061</c:v>
                </c:pt>
                <c:pt idx="22">
                  <c:v>44068</c:v>
                </c:pt>
                <c:pt idx="23">
                  <c:v>44075</c:v>
                </c:pt>
                <c:pt idx="24">
                  <c:v>44082</c:v>
                </c:pt>
                <c:pt idx="25">
                  <c:v>44089</c:v>
                </c:pt>
                <c:pt idx="26">
                  <c:v>44096</c:v>
                </c:pt>
                <c:pt idx="27">
                  <c:v>44103</c:v>
                </c:pt>
                <c:pt idx="28">
                  <c:v>44110</c:v>
                </c:pt>
                <c:pt idx="29">
                  <c:v>44117</c:v>
                </c:pt>
                <c:pt idx="30">
                  <c:v>44124</c:v>
                </c:pt>
                <c:pt idx="31">
                  <c:v>44131</c:v>
                </c:pt>
                <c:pt idx="32">
                  <c:v>44138</c:v>
                </c:pt>
                <c:pt idx="33">
                  <c:v>44145</c:v>
                </c:pt>
                <c:pt idx="34">
                  <c:v>44152</c:v>
                </c:pt>
                <c:pt idx="35">
                  <c:v>44159</c:v>
                </c:pt>
                <c:pt idx="36">
                  <c:v>44166</c:v>
                </c:pt>
                <c:pt idx="37">
                  <c:v>44173</c:v>
                </c:pt>
                <c:pt idx="38">
                  <c:v>44180</c:v>
                </c:pt>
                <c:pt idx="39">
                  <c:v>44187</c:v>
                </c:pt>
                <c:pt idx="40">
                  <c:v>44194</c:v>
                </c:pt>
                <c:pt idx="41">
                  <c:v>44201</c:v>
                </c:pt>
                <c:pt idx="42">
                  <c:v>44208</c:v>
                </c:pt>
                <c:pt idx="43">
                  <c:v>44215</c:v>
                </c:pt>
                <c:pt idx="44">
                  <c:v>44222</c:v>
                </c:pt>
                <c:pt idx="45">
                  <c:v>44229</c:v>
                </c:pt>
                <c:pt idx="46">
                  <c:v>44236</c:v>
                </c:pt>
                <c:pt idx="47">
                  <c:v>44243</c:v>
                </c:pt>
                <c:pt idx="48">
                  <c:v>44250</c:v>
                </c:pt>
                <c:pt idx="49">
                  <c:v>44257</c:v>
                </c:pt>
                <c:pt idx="50">
                  <c:v>44264</c:v>
                </c:pt>
                <c:pt idx="51">
                  <c:v>44271</c:v>
                </c:pt>
                <c:pt idx="52">
                  <c:v>44278</c:v>
                </c:pt>
                <c:pt idx="53">
                  <c:v>44285</c:v>
                </c:pt>
                <c:pt idx="54">
                  <c:v>44292</c:v>
                </c:pt>
                <c:pt idx="55">
                  <c:v>44299</c:v>
                </c:pt>
                <c:pt idx="56">
                  <c:v>44306</c:v>
                </c:pt>
                <c:pt idx="57">
                  <c:v>44313</c:v>
                </c:pt>
                <c:pt idx="58">
                  <c:v>44320</c:v>
                </c:pt>
                <c:pt idx="59">
                  <c:v>44327</c:v>
                </c:pt>
                <c:pt idx="60">
                  <c:v>44334</c:v>
                </c:pt>
                <c:pt idx="61">
                  <c:v>44341</c:v>
                </c:pt>
                <c:pt idx="62">
                  <c:v>44348</c:v>
                </c:pt>
                <c:pt idx="63">
                  <c:v>44355</c:v>
                </c:pt>
                <c:pt idx="64">
                  <c:v>44362</c:v>
                </c:pt>
                <c:pt idx="65">
                  <c:v>44369</c:v>
                </c:pt>
                <c:pt idx="66">
                  <c:v>44376</c:v>
                </c:pt>
                <c:pt idx="67">
                  <c:v>44383</c:v>
                </c:pt>
                <c:pt idx="68">
                  <c:v>44390</c:v>
                </c:pt>
                <c:pt idx="69">
                  <c:v>44397</c:v>
                </c:pt>
                <c:pt idx="70">
                  <c:v>44404</c:v>
                </c:pt>
                <c:pt idx="71">
                  <c:v>44411</c:v>
                </c:pt>
                <c:pt idx="72">
                  <c:v>44418</c:v>
                </c:pt>
                <c:pt idx="73">
                  <c:v>44425</c:v>
                </c:pt>
                <c:pt idx="74">
                  <c:v>44432</c:v>
                </c:pt>
                <c:pt idx="75">
                  <c:v>44439</c:v>
                </c:pt>
                <c:pt idx="76">
                  <c:v>44446</c:v>
                </c:pt>
                <c:pt idx="77">
                  <c:v>44453</c:v>
                </c:pt>
                <c:pt idx="78">
                  <c:v>44460</c:v>
                </c:pt>
                <c:pt idx="79">
                  <c:v>44467</c:v>
                </c:pt>
                <c:pt idx="80">
                  <c:v>44474</c:v>
                </c:pt>
                <c:pt idx="81">
                  <c:v>44481</c:v>
                </c:pt>
                <c:pt idx="82">
                  <c:v>44488</c:v>
                </c:pt>
                <c:pt idx="83">
                  <c:v>44495</c:v>
                </c:pt>
                <c:pt idx="84">
                  <c:v>44502</c:v>
                </c:pt>
                <c:pt idx="85">
                  <c:v>44509</c:v>
                </c:pt>
                <c:pt idx="86">
                  <c:v>44516</c:v>
                </c:pt>
                <c:pt idx="87">
                  <c:v>44523</c:v>
                </c:pt>
                <c:pt idx="88">
                  <c:v>44530</c:v>
                </c:pt>
                <c:pt idx="89">
                  <c:v>44537</c:v>
                </c:pt>
                <c:pt idx="90">
                  <c:v>44544</c:v>
                </c:pt>
                <c:pt idx="91">
                  <c:v>44551</c:v>
                </c:pt>
                <c:pt idx="92">
                  <c:v>44558</c:v>
                </c:pt>
                <c:pt idx="93">
                  <c:v>44565</c:v>
                </c:pt>
                <c:pt idx="94">
                  <c:v>44572</c:v>
                </c:pt>
                <c:pt idx="95">
                  <c:v>44579</c:v>
                </c:pt>
                <c:pt idx="96">
                  <c:v>44586</c:v>
                </c:pt>
                <c:pt idx="97">
                  <c:v>44593</c:v>
                </c:pt>
                <c:pt idx="98">
                  <c:v>44600</c:v>
                </c:pt>
                <c:pt idx="99">
                  <c:v>44607</c:v>
                </c:pt>
                <c:pt idx="100">
                  <c:v>44614</c:v>
                </c:pt>
                <c:pt idx="101">
                  <c:v>44621</c:v>
                </c:pt>
                <c:pt idx="102">
                  <c:v>44628</c:v>
                </c:pt>
                <c:pt idx="103">
                  <c:v>44635</c:v>
                </c:pt>
                <c:pt idx="104">
                  <c:v>44642</c:v>
                </c:pt>
                <c:pt idx="105">
                  <c:v>44649</c:v>
                </c:pt>
                <c:pt idx="106">
                  <c:v>44656</c:v>
                </c:pt>
                <c:pt idx="107">
                  <c:v>44663</c:v>
                </c:pt>
                <c:pt idx="108">
                  <c:v>44670</c:v>
                </c:pt>
                <c:pt idx="109">
                  <c:v>44677</c:v>
                </c:pt>
                <c:pt idx="110">
                  <c:v>44684</c:v>
                </c:pt>
                <c:pt idx="111">
                  <c:v>44691</c:v>
                </c:pt>
                <c:pt idx="112">
                  <c:v>44698</c:v>
                </c:pt>
                <c:pt idx="113">
                  <c:v>44705</c:v>
                </c:pt>
                <c:pt idx="114">
                  <c:v>44712</c:v>
                </c:pt>
                <c:pt idx="115">
                  <c:v>44719</c:v>
                </c:pt>
                <c:pt idx="116">
                  <c:v>44726</c:v>
                </c:pt>
                <c:pt idx="117">
                  <c:v>44733</c:v>
                </c:pt>
                <c:pt idx="118">
                  <c:v>44740</c:v>
                </c:pt>
                <c:pt idx="119">
                  <c:v>44747</c:v>
                </c:pt>
                <c:pt idx="120">
                  <c:v>44754</c:v>
                </c:pt>
                <c:pt idx="121">
                  <c:v>44761</c:v>
                </c:pt>
                <c:pt idx="122">
                  <c:v>44768</c:v>
                </c:pt>
                <c:pt idx="123">
                  <c:v>44775</c:v>
                </c:pt>
                <c:pt idx="124">
                  <c:v>44782</c:v>
                </c:pt>
                <c:pt idx="125">
                  <c:v>44789</c:v>
                </c:pt>
                <c:pt idx="126">
                  <c:v>44796</c:v>
                </c:pt>
                <c:pt idx="127">
                  <c:v>44803</c:v>
                </c:pt>
                <c:pt idx="128">
                  <c:v>44810</c:v>
                </c:pt>
                <c:pt idx="129">
                  <c:v>44817</c:v>
                </c:pt>
                <c:pt idx="130">
                  <c:v>44824</c:v>
                </c:pt>
                <c:pt idx="131">
                  <c:v>44831</c:v>
                </c:pt>
                <c:pt idx="132">
                  <c:v>44838</c:v>
                </c:pt>
                <c:pt idx="133">
                  <c:v>44845</c:v>
                </c:pt>
                <c:pt idx="134">
                  <c:v>44852</c:v>
                </c:pt>
                <c:pt idx="135">
                  <c:v>44859</c:v>
                </c:pt>
                <c:pt idx="136">
                  <c:v>44866</c:v>
                </c:pt>
                <c:pt idx="137">
                  <c:v>44873</c:v>
                </c:pt>
                <c:pt idx="138">
                  <c:v>44880</c:v>
                </c:pt>
                <c:pt idx="139">
                  <c:v>44887</c:v>
                </c:pt>
                <c:pt idx="140">
                  <c:v>44894</c:v>
                </c:pt>
                <c:pt idx="141">
                  <c:v>44901</c:v>
                </c:pt>
                <c:pt idx="142">
                  <c:v>44908</c:v>
                </c:pt>
                <c:pt idx="143">
                  <c:v>44915</c:v>
                </c:pt>
                <c:pt idx="144">
                  <c:v>44922</c:v>
                </c:pt>
              </c:numCache>
            </c:numRef>
          </c:cat>
          <c:val>
            <c:numRef>
              <c:f>Sheet1!$G$2:$G$146</c:f>
              <c:numCache>
                <c:formatCode>General</c:formatCode>
                <c:ptCount val="145"/>
                <c:pt idx="0">
                  <c:v>4.5999999999999996</c:v>
                </c:pt>
                <c:pt idx="1">
                  <c:v>15.2</c:v>
                </c:pt>
                <c:pt idx="2">
                  <c:v>17.899999999999999</c:v>
                </c:pt>
                <c:pt idx="3">
                  <c:v>16.899999999999999</c:v>
                </c:pt>
                <c:pt idx="4">
                  <c:v>11.7</c:v>
                </c:pt>
                <c:pt idx="5">
                  <c:v>10.3</c:v>
                </c:pt>
                <c:pt idx="6">
                  <c:v>7.5</c:v>
                </c:pt>
                <c:pt idx="7">
                  <c:v>5.4</c:v>
                </c:pt>
                <c:pt idx="8">
                  <c:v>3.9</c:v>
                </c:pt>
                <c:pt idx="9">
                  <c:v>4.2</c:v>
                </c:pt>
                <c:pt idx="10">
                  <c:v>2.6</c:v>
                </c:pt>
                <c:pt idx="11">
                  <c:v>2.2999999999999998</c:v>
                </c:pt>
                <c:pt idx="12">
                  <c:v>2.6</c:v>
                </c:pt>
                <c:pt idx="13">
                  <c:v>2.9</c:v>
                </c:pt>
                <c:pt idx="14">
                  <c:v>3.7</c:v>
                </c:pt>
                <c:pt idx="15">
                  <c:v>4.4000000000000004</c:v>
                </c:pt>
                <c:pt idx="16">
                  <c:v>5.9</c:v>
                </c:pt>
                <c:pt idx="17">
                  <c:v>6.4</c:v>
                </c:pt>
                <c:pt idx="18">
                  <c:v>5.0999999999999996</c:v>
                </c:pt>
                <c:pt idx="19">
                  <c:v>3.8</c:v>
                </c:pt>
                <c:pt idx="20">
                  <c:v>2.9</c:v>
                </c:pt>
                <c:pt idx="21">
                  <c:v>3.5</c:v>
                </c:pt>
                <c:pt idx="22">
                  <c:v>3.7</c:v>
                </c:pt>
                <c:pt idx="23">
                  <c:v>3</c:v>
                </c:pt>
                <c:pt idx="24">
                  <c:v>3.5</c:v>
                </c:pt>
                <c:pt idx="25">
                  <c:v>2.2999999999999998</c:v>
                </c:pt>
                <c:pt idx="26">
                  <c:v>2.9</c:v>
                </c:pt>
                <c:pt idx="27">
                  <c:v>2.9</c:v>
                </c:pt>
                <c:pt idx="28">
                  <c:v>3.7</c:v>
                </c:pt>
                <c:pt idx="29">
                  <c:v>4.7</c:v>
                </c:pt>
                <c:pt idx="30">
                  <c:v>4.9000000000000004</c:v>
                </c:pt>
                <c:pt idx="31">
                  <c:v>6</c:v>
                </c:pt>
                <c:pt idx="32">
                  <c:v>8.1</c:v>
                </c:pt>
                <c:pt idx="33">
                  <c:v>10.6</c:v>
                </c:pt>
                <c:pt idx="34">
                  <c:v>13.3</c:v>
                </c:pt>
                <c:pt idx="35">
                  <c:v>14.3</c:v>
                </c:pt>
                <c:pt idx="36">
                  <c:v>17.2</c:v>
                </c:pt>
                <c:pt idx="37">
                  <c:v>15.8</c:v>
                </c:pt>
                <c:pt idx="38">
                  <c:v>19</c:v>
                </c:pt>
                <c:pt idx="39">
                  <c:v>17.5</c:v>
                </c:pt>
                <c:pt idx="40">
                  <c:v>21.3</c:v>
                </c:pt>
                <c:pt idx="41">
                  <c:v>19.5</c:v>
                </c:pt>
                <c:pt idx="42">
                  <c:v>19.7</c:v>
                </c:pt>
                <c:pt idx="43">
                  <c:v>15.9</c:v>
                </c:pt>
                <c:pt idx="44">
                  <c:v>15.3</c:v>
                </c:pt>
                <c:pt idx="45">
                  <c:v>11.7</c:v>
                </c:pt>
                <c:pt idx="46">
                  <c:v>9.4</c:v>
                </c:pt>
                <c:pt idx="47">
                  <c:v>7.3</c:v>
                </c:pt>
                <c:pt idx="48">
                  <c:v>7.1</c:v>
                </c:pt>
                <c:pt idx="49">
                  <c:v>6.3</c:v>
                </c:pt>
                <c:pt idx="50">
                  <c:v>5.5</c:v>
                </c:pt>
                <c:pt idx="51">
                  <c:v>5.5</c:v>
                </c:pt>
                <c:pt idx="52">
                  <c:v>5</c:v>
                </c:pt>
                <c:pt idx="53">
                  <c:v>5.8</c:v>
                </c:pt>
                <c:pt idx="54">
                  <c:v>8.1</c:v>
                </c:pt>
                <c:pt idx="55">
                  <c:v>6.9</c:v>
                </c:pt>
                <c:pt idx="56">
                  <c:v>6.8</c:v>
                </c:pt>
                <c:pt idx="57">
                  <c:v>7</c:v>
                </c:pt>
                <c:pt idx="58">
                  <c:v>4.2</c:v>
                </c:pt>
                <c:pt idx="59">
                  <c:v>4.7</c:v>
                </c:pt>
                <c:pt idx="60">
                  <c:v>3.6</c:v>
                </c:pt>
                <c:pt idx="61">
                  <c:v>2.4</c:v>
                </c:pt>
                <c:pt idx="62">
                  <c:v>2.8</c:v>
                </c:pt>
                <c:pt idx="63">
                  <c:v>1.5</c:v>
                </c:pt>
                <c:pt idx="64">
                  <c:v>1.4</c:v>
                </c:pt>
                <c:pt idx="65">
                  <c:v>1.3</c:v>
                </c:pt>
                <c:pt idx="66">
                  <c:v>0.8</c:v>
                </c:pt>
                <c:pt idx="67">
                  <c:v>1.3</c:v>
                </c:pt>
                <c:pt idx="68">
                  <c:v>1.8</c:v>
                </c:pt>
                <c:pt idx="69">
                  <c:v>2.9</c:v>
                </c:pt>
                <c:pt idx="70">
                  <c:v>4.5</c:v>
                </c:pt>
                <c:pt idx="71">
                  <c:v>5</c:v>
                </c:pt>
                <c:pt idx="72">
                  <c:v>7.9</c:v>
                </c:pt>
                <c:pt idx="73">
                  <c:v>10.4</c:v>
                </c:pt>
                <c:pt idx="74">
                  <c:v>10.9</c:v>
                </c:pt>
                <c:pt idx="75">
                  <c:v>10.1</c:v>
                </c:pt>
                <c:pt idx="76">
                  <c:v>11.6</c:v>
                </c:pt>
                <c:pt idx="77">
                  <c:v>10.7</c:v>
                </c:pt>
                <c:pt idx="78">
                  <c:v>9.4</c:v>
                </c:pt>
                <c:pt idx="79">
                  <c:v>7.8</c:v>
                </c:pt>
                <c:pt idx="80">
                  <c:v>9.1</c:v>
                </c:pt>
                <c:pt idx="81">
                  <c:v>7.5</c:v>
                </c:pt>
                <c:pt idx="82">
                  <c:v>7.6</c:v>
                </c:pt>
                <c:pt idx="83">
                  <c:v>6.8</c:v>
                </c:pt>
                <c:pt idx="84">
                  <c:v>8.4</c:v>
                </c:pt>
                <c:pt idx="85">
                  <c:v>6.9</c:v>
                </c:pt>
                <c:pt idx="86">
                  <c:v>8.1999999999999993</c:v>
                </c:pt>
                <c:pt idx="87">
                  <c:v>9.8000000000000007</c:v>
                </c:pt>
                <c:pt idx="88">
                  <c:v>9.5</c:v>
                </c:pt>
                <c:pt idx="89">
                  <c:v>12.8</c:v>
                </c:pt>
                <c:pt idx="90">
                  <c:v>13.1</c:v>
                </c:pt>
                <c:pt idx="91">
                  <c:v>13.1</c:v>
                </c:pt>
                <c:pt idx="92">
                  <c:v>17.100000000000001</c:v>
                </c:pt>
                <c:pt idx="93">
                  <c:v>24.4</c:v>
                </c:pt>
                <c:pt idx="94">
                  <c:v>27.2</c:v>
                </c:pt>
                <c:pt idx="95">
                  <c:v>24.7</c:v>
                </c:pt>
                <c:pt idx="96">
                  <c:v>20.9</c:v>
                </c:pt>
                <c:pt idx="97">
                  <c:v>15.6</c:v>
                </c:pt>
                <c:pt idx="98">
                  <c:v>11.3</c:v>
                </c:pt>
                <c:pt idx="99">
                  <c:v>7.8</c:v>
                </c:pt>
                <c:pt idx="100">
                  <c:v>5.7</c:v>
                </c:pt>
                <c:pt idx="101">
                  <c:v>4.3</c:v>
                </c:pt>
                <c:pt idx="102">
                  <c:v>1.9</c:v>
                </c:pt>
                <c:pt idx="103">
                  <c:v>1.8</c:v>
                </c:pt>
                <c:pt idx="104">
                  <c:v>1.7</c:v>
                </c:pt>
                <c:pt idx="105">
                  <c:v>1</c:v>
                </c:pt>
                <c:pt idx="106">
                  <c:v>1.8</c:v>
                </c:pt>
                <c:pt idx="107">
                  <c:v>1.7</c:v>
                </c:pt>
                <c:pt idx="108">
                  <c:v>2.8</c:v>
                </c:pt>
                <c:pt idx="109">
                  <c:v>2.1</c:v>
                </c:pt>
                <c:pt idx="110">
                  <c:v>2.5</c:v>
                </c:pt>
                <c:pt idx="111">
                  <c:v>3.3</c:v>
                </c:pt>
                <c:pt idx="112">
                  <c:v>4.0999999999999996</c:v>
                </c:pt>
                <c:pt idx="113">
                  <c:v>4.7</c:v>
                </c:pt>
                <c:pt idx="114">
                  <c:v>4.8</c:v>
                </c:pt>
                <c:pt idx="115">
                  <c:v>4.5999999999999996</c:v>
                </c:pt>
                <c:pt idx="116">
                  <c:v>5.0999999999999996</c:v>
                </c:pt>
                <c:pt idx="117">
                  <c:v>4.5</c:v>
                </c:pt>
                <c:pt idx="118">
                  <c:v>5.4</c:v>
                </c:pt>
                <c:pt idx="119">
                  <c:v>6.3</c:v>
                </c:pt>
                <c:pt idx="120">
                  <c:v>6</c:v>
                </c:pt>
                <c:pt idx="121">
                  <c:v>7.3</c:v>
                </c:pt>
                <c:pt idx="122">
                  <c:v>7.1</c:v>
                </c:pt>
                <c:pt idx="123">
                  <c:v>5.9</c:v>
                </c:pt>
                <c:pt idx="124">
                  <c:v>6.6</c:v>
                </c:pt>
                <c:pt idx="125">
                  <c:v>6.3</c:v>
                </c:pt>
                <c:pt idx="126">
                  <c:v>5.7</c:v>
                </c:pt>
                <c:pt idx="127">
                  <c:v>6.5</c:v>
                </c:pt>
                <c:pt idx="128">
                  <c:v>5.4</c:v>
                </c:pt>
                <c:pt idx="129">
                  <c:v>4.5</c:v>
                </c:pt>
                <c:pt idx="130">
                  <c:v>4.9000000000000004</c:v>
                </c:pt>
                <c:pt idx="131">
                  <c:v>5.2</c:v>
                </c:pt>
                <c:pt idx="132">
                  <c:v>3.7</c:v>
                </c:pt>
                <c:pt idx="133">
                  <c:v>4.2</c:v>
                </c:pt>
                <c:pt idx="134">
                  <c:v>4.7</c:v>
                </c:pt>
                <c:pt idx="135">
                  <c:v>4.5999999999999996</c:v>
                </c:pt>
                <c:pt idx="136">
                  <c:v>4.5</c:v>
                </c:pt>
                <c:pt idx="137">
                  <c:v>4.5</c:v>
                </c:pt>
                <c:pt idx="138">
                  <c:v>4.3</c:v>
                </c:pt>
                <c:pt idx="139">
                  <c:v>3.8</c:v>
                </c:pt>
                <c:pt idx="140">
                  <c:v>5.0999999999999996</c:v>
                </c:pt>
                <c:pt idx="141">
                  <c:v>4.8</c:v>
                </c:pt>
                <c:pt idx="142">
                  <c:v>5.8</c:v>
                </c:pt>
                <c:pt idx="143">
                  <c:v>5.7</c:v>
                </c:pt>
                <c:pt idx="144">
                  <c:v>6.9</c:v>
                </c:pt>
              </c:numCache>
            </c:numRef>
          </c:val>
          <c:smooth val="0"/>
          <c:extLst>
            <c:ext xmlns:c16="http://schemas.microsoft.com/office/drawing/2014/chart" uri="{C3380CC4-5D6E-409C-BE32-E72D297353CC}">
              <c16:uniqueId val="{00000005-E516-4BF0-9116-C72540359EB6}"/>
            </c:ext>
          </c:extLst>
        </c:ser>
        <c:ser>
          <c:idx val="6"/>
          <c:order val="6"/>
          <c:tx>
            <c:strRef>
              <c:f>Sheet1!$H$1</c:f>
              <c:strCache>
                <c:ptCount val="1"/>
                <c:pt idx="0">
                  <c:v>75-84</c:v>
                </c:pt>
              </c:strCache>
            </c:strRef>
          </c:tx>
          <c:spPr>
            <a:ln w="19050">
              <a:solidFill>
                <a:sysClr val="window" lastClr="FFFFFF">
                  <a:lumMod val="75000"/>
                </a:sysClr>
              </a:solidFill>
            </a:ln>
          </c:spPr>
          <c:marker>
            <c:symbol val="plus"/>
            <c:size val="6"/>
            <c:spPr>
              <a:noFill/>
              <a:ln>
                <a:solidFill>
                  <a:sysClr val="windowText" lastClr="000000"/>
                </a:solidFill>
              </a:ln>
            </c:spPr>
          </c:marker>
          <c:cat>
            <c:numRef>
              <c:f>Sheet1!$A$2:$A$146</c:f>
              <c:numCache>
                <c:formatCode>[$-409]mmmm\ d\,\ yyyy;@</c:formatCode>
                <c:ptCount val="145"/>
                <c:pt idx="0">
                  <c:v>43914</c:v>
                </c:pt>
                <c:pt idx="1">
                  <c:v>43921</c:v>
                </c:pt>
                <c:pt idx="2">
                  <c:v>43928</c:v>
                </c:pt>
                <c:pt idx="3">
                  <c:v>43935</c:v>
                </c:pt>
                <c:pt idx="4">
                  <c:v>43942</c:v>
                </c:pt>
                <c:pt idx="5">
                  <c:v>43949</c:v>
                </c:pt>
                <c:pt idx="6">
                  <c:v>43956</c:v>
                </c:pt>
                <c:pt idx="7">
                  <c:v>43963</c:v>
                </c:pt>
                <c:pt idx="8">
                  <c:v>43970</c:v>
                </c:pt>
                <c:pt idx="9">
                  <c:v>43977</c:v>
                </c:pt>
                <c:pt idx="10">
                  <c:v>43984</c:v>
                </c:pt>
                <c:pt idx="11">
                  <c:v>43991</c:v>
                </c:pt>
                <c:pt idx="12">
                  <c:v>43998</c:v>
                </c:pt>
                <c:pt idx="13">
                  <c:v>44005</c:v>
                </c:pt>
                <c:pt idx="14">
                  <c:v>44012</c:v>
                </c:pt>
                <c:pt idx="15">
                  <c:v>44019</c:v>
                </c:pt>
                <c:pt idx="16">
                  <c:v>44026</c:v>
                </c:pt>
                <c:pt idx="17">
                  <c:v>44033</c:v>
                </c:pt>
                <c:pt idx="18">
                  <c:v>44040</c:v>
                </c:pt>
                <c:pt idx="19">
                  <c:v>44047</c:v>
                </c:pt>
                <c:pt idx="20">
                  <c:v>44054</c:v>
                </c:pt>
                <c:pt idx="21">
                  <c:v>44061</c:v>
                </c:pt>
                <c:pt idx="22">
                  <c:v>44068</c:v>
                </c:pt>
                <c:pt idx="23">
                  <c:v>44075</c:v>
                </c:pt>
                <c:pt idx="24">
                  <c:v>44082</c:v>
                </c:pt>
                <c:pt idx="25">
                  <c:v>44089</c:v>
                </c:pt>
                <c:pt idx="26">
                  <c:v>44096</c:v>
                </c:pt>
                <c:pt idx="27">
                  <c:v>44103</c:v>
                </c:pt>
                <c:pt idx="28">
                  <c:v>44110</c:v>
                </c:pt>
                <c:pt idx="29">
                  <c:v>44117</c:v>
                </c:pt>
                <c:pt idx="30">
                  <c:v>44124</c:v>
                </c:pt>
                <c:pt idx="31">
                  <c:v>44131</c:v>
                </c:pt>
                <c:pt idx="32">
                  <c:v>44138</c:v>
                </c:pt>
                <c:pt idx="33">
                  <c:v>44145</c:v>
                </c:pt>
                <c:pt idx="34">
                  <c:v>44152</c:v>
                </c:pt>
                <c:pt idx="35">
                  <c:v>44159</c:v>
                </c:pt>
                <c:pt idx="36">
                  <c:v>44166</c:v>
                </c:pt>
                <c:pt idx="37">
                  <c:v>44173</c:v>
                </c:pt>
                <c:pt idx="38">
                  <c:v>44180</c:v>
                </c:pt>
                <c:pt idx="39">
                  <c:v>44187</c:v>
                </c:pt>
                <c:pt idx="40">
                  <c:v>44194</c:v>
                </c:pt>
                <c:pt idx="41">
                  <c:v>44201</c:v>
                </c:pt>
                <c:pt idx="42">
                  <c:v>44208</c:v>
                </c:pt>
                <c:pt idx="43">
                  <c:v>44215</c:v>
                </c:pt>
                <c:pt idx="44">
                  <c:v>44222</c:v>
                </c:pt>
                <c:pt idx="45">
                  <c:v>44229</c:v>
                </c:pt>
                <c:pt idx="46">
                  <c:v>44236</c:v>
                </c:pt>
                <c:pt idx="47">
                  <c:v>44243</c:v>
                </c:pt>
                <c:pt idx="48">
                  <c:v>44250</c:v>
                </c:pt>
                <c:pt idx="49">
                  <c:v>44257</c:v>
                </c:pt>
                <c:pt idx="50">
                  <c:v>44264</c:v>
                </c:pt>
                <c:pt idx="51">
                  <c:v>44271</c:v>
                </c:pt>
                <c:pt idx="52">
                  <c:v>44278</c:v>
                </c:pt>
                <c:pt idx="53">
                  <c:v>44285</c:v>
                </c:pt>
                <c:pt idx="54">
                  <c:v>44292</c:v>
                </c:pt>
                <c:pt idx="55">
                  <c:v>44299</c:v>
                </c:pt>
                <c:pt idx="56">
                  <c:v>44306</c:v>
                </c:pt>
                <c:pt idx="57">
                  <c:v>44313</c:v>
                </c:pt>
                <c:pt idx="58">
                  <c:v>44320</c:v>
                </c:pt>
                <c:pt idx="59">
                  <c:v>44327</c:v>
                </c:pt>
                <c:pt idx="60">
                  <c:v>44334</c:v>
                </c:pt>
                <c:pt idx="61">
                  <c:v>44341</c:v>
                </c:pt>
                <c:pt idx="62">
                  <c:v>44348</c:v>
                </c:pt>
                <c:pt idx="63">
                  <c:v>44355</c:v>
                </c:pt>
                <c:pt idx="64">
                  <c:v>44362</c:v>
                </c:pt>
                <c:pt idx="65">
                  <c:v>44369</c:v>
                </c:pt>
                <c:pt idx="66">
                  <c:v>44376</c:v>
                </c:pt>
                <c:pt idx="67">
                  <c:v>44383</c:v>
                </c:pt>
                <c:pt idx="68">
                  <c:v>44390</c:v>
                </c:pt>
                <c:pt idx="69">
                  <c:v>44397</c:v>
                </c:pt>
                <c:pt idx="70">
                  <c:v>44404</c:v>
                </c:pt>
                <c:pt idx="71">
                  <c:v>44411</c:v>
                </c:pt>
                <c:pt idx="72">
                  <c:v>44418</c:v>
                </c:pt>
                <c:pt idx="73">
                  <c:v>44425</c:v>
                </c:pt>
                <c:pt idx="74">
                  <c:v>44432</c:v>
                </c:pt>
                <c:pt idx="75">
                  <c:v>44439</c:v>
                </c:pt>
                <c:pt idx="76">
                  <c:v>44446</c:v>
                </c:pt>
                <c:pt idx="77">
                  <c:v>44453</c:v>
                </c:pt>
                <c:pt idx="78">
                  <c:v>44460</c:v>
                </c:pt>
                <c:pt idx="79">
                  <c:v>44467</c:v>
                </c:pt>
                <c:pt idx="80">
                  <c:v>44474</c:v>
                </c:pt>
                <c:pt idx="81">
                  <c:v>44481</c:v>
                </c:pt>
                <c:pt idx="82">
                  <c:v>44488</c:v>
                </c:pt>
                <c:pt idx="83">
                  <c:v>44495</c:v>
                </c:pt>
                <c:pt idx="84">
                  <c:v>44502</c:v>
                </c:pt>
                <c:pt idx="85">
                  <c:v>44509</c:v>
                </c:pt>
                <c:pt idx="86">
                  <c:v>44516</c:v>
                </c:pt>
                <c:pt idx="87">
                  <c:v>44523</c:v>
                </c:pt>
                <c:pt idx="88">
                  <c:v>44530</c:v>
                </c:pt>
                <c:pt idx="89">
                  <c:v>44537</c:v>
                </c:pt>
                <c:pt idx="90">
                  <c:v>44544</c:v>
                </c:pt>
                <c:pt idx="91">
                  <c:v>44551</c:v>
                </c:pt>
                <c:pt idx="92">
                  <c:v>44558</c:v>
                </c:pt>
                <c:pt idx="93">
                  <c:v>44565</c:v>
                </c:pt>
                <c:pt idx="94">
                  <c:v>44572</c:v>
                </c:pt>
                <c:pt idx="95">
                  <c:v>44579</c:v>
                </c:pt>
                <c:pt idx="96">
                  <c:v>44586</c:v>
                </c:pt>
                <c:pt idx="97">
                  <c:v>44593</c:v>
                </c:pt>
                <c:pt idx="98">
                  <c:v>44600</c:v>
                </c:pt>
                <c:pt idx="99">
                  <c:v>44607</c:v>
                </c:pt>
                <c:pt idx="100">
                  <c:v>44614</c:v>
                </c:pt>
                <c:pt idx="101">
                  <c:v>44621</c:v>
                </c:pt>
                <c:pt idx="102">
                  <c:v>44628</c:v>
                </c:pt>
                <c:pt idx="103">
                  <c:v>44635</c:v>
                </c:pt>
                <c:pt idx="104">
                  <c:v>44642</c:v>
                </c:pt>
                <c:pt idx="105">
                  <c:v>44649</c:v>
                </c:pt>
                <c:pt idx="106">
                  <c:v>44656</c:v>
                </c:pt>
                <c:pt idx="107">
                  <c:v>44663</c:v>
                </c:pt>
                <c:pt idx="108">
                  <c:v>44670</c:v>
                </c:pt>
                <c:pt idx="109">
                  <c:v>44677</c:v>
                </c:pt>
                <c:pt idx="110">
                  <c:v>44684</c:v>
                </c:pt>
                <c:pt idx="111">
                  <c:v>44691</c:v>
                </c:pt>
                <c:pt idx="112">
                  <c:v>44698</c:v>
                </c:pt>
                <c:pt idx="113">
                  <c:v>44705</c:v>
                </c:pt>
                <c:pt idx="114">
                  <c:v>44712</c:v>
                </c:pt>
                <c:pt idx="115">
                  <c:v>44719</c:v>
                </c:pt>
                <c:pt idx="116">
                  <c:v>44726</c:v>
                </c:pt>
                <c:pt idx="117">
                  <c:v>44733</c:v>
                </c:pt>
                <c:pt idx="118">
                  <c:v>44740</c:v>
                </c:pt>
                <c:pt idx="119">
                  <c:v>44747</c:v>
                </c:pt>
                <c:pt idx="120">
                  <c:v>44754</c:v>
                </c:pt>
                <c:pt idx="121">
                  <c:v>44761</c:v>
                </c:pt>
                <c:pt idx="122">
                  <c:v>44768</c:v>
                </c:pt>
                <c:pt idx="123">
                  <c:v>44775</c:v>
                </c:pt>
                <c:pt idx="124">
                  <c:v>44782</c:v>
                </c:pt>
                <c:pt idx="125">
                  <c:v>44789</c:v>
                </c:pt>
                <c:pt idx="126">
                  <c:v>44796</c:v>
                </c:pt>
                <c:pt idx="127">
                  <c:v>44803</c:v>
                </c:pt>
                <c:pt idx="128">
                  <c:v>44810</c:v>
                </c:pt>
                <c:pt idx="129">
                  <c:v>44817</c:v>
                </c:pt>
                <c:pt idx="130">
                  <c:v>44824</c:v>
                </c:pt>
                <c:pt idx="131">
                  <c:v>44831</c:v>
                </c:pt>
                <c:pt idx="132">
                  <c:v>44838</c:v>
                </c:pt>
                <c:pt idx="133">
                  <c:v>44845</c:v>
                </c:pt>
                <c:pt idx="134">
                  <c:v>44852</c:v>
                </c:pt>
                <c:pt idx="135">
                  <c:v>44859</c:v>
                </c:pt>
                <c:pt idx="136">
                  <c:v>44866</c:v>
                </c:pt>
                <c:pt idx="137">
                  <c:v>44873</c:v>
                </c:pt>
                <c:pt idx="138">
                  <c:v>44880</c:v>
                </c:pt>
                <c:pt idx="139">
                  <c:v>44887</c:v>
                </c:pt>
                <c:pt idx="140">
                  <c:v>44894</c:v>
                </c:pt>
                <c:pt idx="141">
                  <c:v>44901</c:v>
                </c:pt>
                <c:pt idx="142">
                  <c:v>44908</c:v>
                </c:pt>
                <c:pt idx="143">
                  <c:v>44915</c:v>
                </c:pt>
                <c:pt idx="144">
                  <c:v>44922</c:v>
                </c:pt>
              </c:numCache>
            </c:numRef>
          </c:cat>
          <c:val>
            <c:numRef>
              <c:f>Sheet1!$H$2:$H$146</c:f>
              <c:numCache>
                <c:formatCode>General</c:formatCode>
                <c:ptCount val="145"/>
                <c:pt idx="0">
                  <c:v>4</c:v>
                </c:pt>
                <c:pt idx="1">
                  <c:v>13.2</c:v>
                </c:pt>
                <c:pt idx="2">
                  <c:v>17.899999999999999</c:v>
                </c:pt>
                <c:pt idx="3">
                  <c:v>15.3</c:v>
                </c:pt>
                <c:pt idx="4">
                  <c:v>12.7</c:v>
                </c:pt>
                <c:pt idx="5">
                  <c:v>10.6</c:v>
                </c:pt>
                <c:pt idx="6">
                  <c:v>7</c:v>
                </c:pt>
                <c:pt idx="7">
                  <c:v>5.0999999999999996</c:v>
                </c:pt>
                <c:pt idx="8">
                  <c:v>3.9</c:v>
                </c:pt>
                <c:pt idx="9">
                  <c:v>3.2</c:v>
                </c:pt>
                <c:pt idx="10">
                  <c:v>2.8</c:v>
                </c:pt>
                <c:pt idx="11">
                  <c:v>2.7</c:v>
                </c:pt>
                <c:pt idx="12">
                  <c:v>2.9</c:v>
                </c:pt>
                <c:pt idx="13">
                  <c:v>2.9</c:v>
                </c:pt>
                <c:pt idx="14">
                  <c:v>5.4</c:v>
                </c:pt>
                <c:pt idx="15">
                  <c:v>4.2</c:v>
                </c:pt>
                <c:pt idx="16">
                  <c:v>5</c:v>
                </c:pt>
                <c:pt idx="17">
                  <c:v>5.3</c:v>
                </c:pt>
                <c:pt idx="18">
                  <c:v>4.8</c:v>
                </c:pt>
                <c:pt idx="19">
                  <c:v>5.7</c:v>
                </c:pt>
                <c:pt idx="20">
                  <c:v>4.9000000000000004</c:v>
                </c:pt>
                <c:pt idx="21">
                  <c:v>2.8</c:v>
                </c:pt>
                <c:pt idx="22">
                  <c:v>3</c:v>
                </c:pt>
                <c:pt idx="23">
                  <c:v>2</c:v>
                </c:pt>
                <c:pt idx="24">
                  <c:v>1.9</c:v>
                </c:pt>
                <c:pt idx="25">
                  <c:v>3</c:v>
                </c:pt>
                <c:pt idx="26">
                  <c:v>3.6</c:v>
                </c:pt>
                <c:pt idx="27">
                  <c:v>3.7</c:v>
                </c:pt>
                <c:pt idx="28">
                  <c:v>4.8</c:v>
                </c:pt>
                <c:pt idx="29">
                  <c:v>4.5999999999999996</c:v>
                </c:pt>
                <c:pt idx="30">
                  <c:v>4.2</c:v>
                </c:pt>
                <c:pt idx="31">
                  <c:v>4.5</c:v>
                </c:pt>
                <c:pt idx="32">
                  <c:v>7.6</c:v>
                </c:pt>
                <c:pt idx="33">
                  <c:v>11.1</c:v>
                </c:pt>
                <c:pt idx="34">
                  <c:v>14</c:v>
                </c:pt>
                <c:pt idx="35">
                  <c:v>16.8</c:v>
                </c:pt>
                <c:pt idx="36">
                  <c:v>18.899999999999999</c:v>
                </c:pt>
                <c:pt idx="37">
                  <c:v>20.3</c:v>
                </c:pt>
                <c:pt idx="38">
                  <c:v>22.6</c:v>
                </c:pt>
                <c:pt idx="39">
                  <c:v>20.8</c:v>
                </c:pt>
                <c:pt idx="40">
                  <c:v>22.9</c:v>
                </c:pt>
                <c:pt idx="41">
                  <c:v>23.3</c:v>
                </c:pt>
                <c:pt idx="42">
                  <c:v>21.7</c:v>
                </c:pt>
                <c:pt idx="43">
                  <c:v>20.100000000000001</c:v>
                </c:pt>
                <c:pt idx="44">
                  <c:v>14.4</c:v>
                </c:pt>
                <c:pt idx="45">
                  <c:v>14.5</c:v>
                </c:pt>
                <c:pt idx="46">
                  <c:v>12.4</c:v>
                </c:pt>
                <c:pt idx="47">
                  <c:v>9.6</c:v>
                </c:pt>
                <c:pt idx="48">
                  <c:v>6.6</c:v>
                </c:pt>
                <c:pt idx="49">
                  <c:v>5.3</c:v>
                </c:pt>
                <c:pt idx="50">
                  <c:v>4.7</c:v>
                </c:pt>
                <c:pt idx="51">
                  <c:v>5</c:v>
                </c:pt>
                <c:pt idx="52">
                  <c:v>5.0999999999999996</c:v>
                </c:pt>
                <c:pt idx="53">
                  <c:v>5.4</c:v>
                </c:pt>
                <c:pt idx="54">
                  <c:v>5.8</c:v>
                </c:pt>
                <c:pt idx="55">
                  <c:v>5.4</c:v>
                </c:pt>
                <c:pt idx="56">
                  <c:v>6.1</c:v>
                </c:pt>
                <c:pt idx="57">
                  <c:v>4</c:v>
                </c:pt>
                <c:pt idx="58">
                  <c:v>3.7</c:v>
                </c:pt>
                <c:pt idx="59">
                  <c:v>3.4</c:v>
                </c:pt>
                <c:pt idx="60">
                  <c:v>2.9</c:v>
                </c:pt>
                <c:pt idx="61">
                  <c:v>3</c:v>
                </c:pt>
                <c:pt idx="62">
                  <c:v>2</c:v>
                </c:pt>
                <c:pt idx="63">
                  <c:v>1.4</c:v>
                </c:pt>
                <c:pt idx="64">
                  <c:v>1.5</c:v>
                </c:pt>
                <c:pt idx="65">
                  <c:v>0.9</c:v>
                </c:pt>
                <c:pt idx="66">
                  <c:v>1.2</c:v>
                </c:pt>
                <c:pt idx="67">
                  <c:v>1.5</c:v>
                </c:pt>
                <c:pt idx="68">
                  <c:v>2.9</c:v>
                </c:pt>
                <c:pt idx="69">
                  <c:v>2.9</c:v>
                </c:pt>
                <c:pt idx="70">
                  <c:v>4</c:v>
                </c:pt>
                <c:pt idx="71">
                  <c:v>5.9</c:v>
                </c:pt>
                <c:pt idx="72">
                  <c:v>6.7</c:v>
                </c:pt>
                <c:pt idx="73">
                  <c:v>9.9</c:v>
                </c:pt>
                <c:pt idx="74">
                  <c:v>10.9</c:v>
                </c:pt>
                <c:pt idx="75">
                  <c:v>9.1999999999999993</c:v>
                </c:pt>
                <c:pt idx="76">
                  <c:v>9.4</c:v>
                </c:pt>
                <c:pt idx="77">
                  <c:v>9.4</c:v>
                </c:pt>
                <c:pt idx="78">
                  <c:v>9</c:v>
                </c:pt>
                <c:pt idx="79">
                  <c:v>9.1999999999999993</c:v>
                </c:pt>
                <c:pt idx="80">
                  <c:v>8.4</c:v>
                </c:pt>
                <c:pt idx="81">
                  <c:v>7.4</c:v>
                </c:pt>
                <c:pt idx="82">
                  <c:v>7</c:v>
                </c:pt>
                <c:pt idx="83">
                  <c:v>6.9</c:v>
                </c:pt>
                <c:pt idx="84">
                  <c:v>6.4</c:v>
                </c:pt>
                <c:pt idx="85">
                  <c:v>5.5</c:v>
                </c:pt>
                <c:pt idx="86">
                  <c:v>6.7</c:v>
                </c:pt>
                <c:pt idx="87">
                  <c:v>6.5</c:v>
                </c:pt>
                <c:pt idx="88">
                  <c:v>10.8</c:v>
                </c:pt>
                <c:pt idx="89">
                  <c:v>11.6</c:v>
                </c:pt>
                <c:pt idx="90">
                  <c:v>12</c:v>
                </c:pt>
                <c:pt idx="91">
                  <c:v>10.199999999999999</c:v>
                </c:pt>
                <c:pt idx="92">
                  <c:v>16.8</c:v>
                </c:pt>
                <c:pt idx="93">
                  <c:v>23.9</c:v>
                </c:pt>
                <c:pt idx="94">
                  <c:v>26.2</c:v>
                </c:pt>
                <c:pt idx="95">
                  <c:v>24.5</c:v>
                </c:pt>
                <c:pt idx="96">
                  <c:v>22.8</c:v>
                </c:pt>
                <c:pt idx="97">
                  <c:v>16.5</c:v>
                </c:pt>
                <c:pt idx="98">
                  <c:v>11.5</c:v>
                </c:pt>
                <c:pt idx="99">
                  <c:v>8.5</c:v>
                </c:pt>
                <c:pt idx="100">
                  <c:v>6.2</c:v>
                </c:pt>
                <c:pt idx="101">
                  <c:v>3.8</c:v>
                </c:pt>
                <c:pt idx="102">
                  <c:v>2.8</c:v>
                </c:pt>
                <c:pt idx="103">
                  <c:v>1.9</c:v>
                </c:pt>
                <c:pt idx="104">
                  <c:v>1.9</c:v>
                </c:pt>
                <c:pt idx="105">
                  <c:v>1.8</c:v>
                </c:pt>
                <c:pt idx="106">
                  <c:v>1.3</c:v>
                </c:pt>
                <c:pt idx="107">
                  <c:v>1.2</c:v>
                </c:pt>
                <c:pt idx="108">
                  <c:v>2.2999999999999998</c:v>
                </c:pt>
                <c:pt idx="109">
                  <c:v>2.1</c:v>
                </c:pt>
                <c:pt idx="110">
                  <c:v>3.5</c:v>
                </c:pt>
                <c:pt idx="111">
                  <c:v>5.2</c:v>
                </c:pt>
                <c:pt idx="112">
                  <c:v>5.8</c:v>
                </c:pt>
                <c:pt idx="113">
                  <c:v>7</c:v>
                </c:pt>
                <c:pt idx="114">
                  <c:v>6.5</c:v>
                </c:pt>
                <c:pt idx="115">
                  <c:v>6.5</c:v>
                </c:pt>
                <c:pt idx="116">
                  <c:v>6.3</c:v>
                </c:pt>
                <c:pt idx="117">
                  <c:v>6.2</c:v>
                </c:pt>
                <c:pt idx="118">
                  <c:v>7.4</c:v>
                </c:pt>
                <c:pt idx="119">
                  <c:v>8.4</c:v>
                </c:pt>
                <c:pt idx="120">
                  <c:v>8.5</c:v>
                </c:pt>
                <c:pt idx="121">
                  <c:v>9.5</c:v>
                </c:pt>
                <c:pt idx="122">
                  <c:v>9.1999999999999993</c:v>
                </c:pt>
                <c:pt idx="123">
                  <c:v>8.6999999999999993</c:v>
                </c:pt>
                <c:pt idx="124">
                  <c:v>9.6999999999999993</c:v>
                </c:pt>
                <c:pt idx="125">
                  <c:v>7.3</c:v>
                </c:pt>
                <c:pt idx="126">
                  <c:v>7</c:v>
                </c:pt>
                <c:pt idx="127">
                  <c:v>6.6</c:v>
                </c:pt>
                <c:pt idx="128">
                  <c:v>8.3000000000000007</c:v>
                </c:pt>
                <c:pt idx="129">
                  <c:v>6.8</c:v>
                </c:pt>
                <c:pt idx="130">
                  <c:v>7.9</c:v>
                </c:pt>
                <c:pt idx="131">
                  <c:v>6.1</c:v>
                </c:pt>
                <c:pt idx="132">
                  <c:v>6.8</c:v>
                </c:pt>
                <c:pt idx="133">
                  <c:v>7.2</c:v>
                </c:pt>
                <c:pt idx="134">
                  <c:v>5.6</c:v>
                </c:pt>
                <c:pt idx="135">
                  <c:v>6.3</c:v>
                </c:pt>
                <c:pt idx="136">
                  <c:v>6.8</c:v>
                </c:pt>
                <c:pt idx="137">
                  <c:v>5.6</c:v>
                </c:pt>
                <c:pt idx="138">
                  <c:v>7</c:v>
                </c:pt>
                <c:pt idx="139">
                  <c:v>5.2</c:v>
                </c:pt>
                <c:pt idx="140">
                  <c:v>7.2</c:v>
                </c:pt>
                <c:pt idx="141">
                  <c:v>6.8</c:v>
                </c:pt>
                <c:pt idx="142">
                  <c:v>8.8000000000000007</c:v>
                </c:pt>
                <c:pt idx="143">
                  <c:v>7.4</c:v>
                </c:pt>
                <c:pt idx="144">
                  <c:v>8.6999999999999993</c:v>
                </c:pt>
              </c:numCache>
            </c:numRef>
          </c:val>
          <c:smooth val="0"/>
          <c:extLst>
            <c:ext xmlns:c16="http://schemas.microsoft.com/office/drawing/2014/chart" uri="{C3380CC4-5D6E-409C-BE32-E72D297353CC}">
              <c16:uniqueId val="{00000006-E516-4BF0-9116-C72540359EB6}"/>
            </c:ext>
          </c:extLst>
        </c:ser>
        <c:ser>
          <c:idx val="7"/>
          <c:order val="7"/>
          <c:tx>
            <c:strRef>
              <c:f>Sheet1!$I$1</c:f>
              <c:strCache>
                <c:ptCount val="1"/>
                <c:pt idx="0">
                  <c:v>85+</c:v>
                </c:pt>
              </c:strCache>
            </c:strRef>
          </c:tx>
          <c:cat>
            <c:numRef>
              <c:f>Sheet1!$A$2:$A$146</c:f>
              <c:numCache>
                <c:formatCode>[$-409]mmmm\ d\,\ yyyy;@</c:formatCode>
                <c:ptCount val="145"/>
                <c:pt idx="0">
                  <c:v>43914</c:v>
                </c:pt>
                <c:pt idx="1">
                  <c:v>43921</c:v>
                </c:pt>
                <c:pt idx="2">
                  <c:v>43928</c:v>
                </c:pt>
                <c:pt idx="3">
                  <c:v>43935</c:v>
                </c:pt>
                <c:pt idx="4">
                  <c:v>43942</c:v>
                </c:pt>
                <c:pt idx="5">
                  <c:v>43949</c:v>
                </c:pt>
                <c:pt idx="6">
                  <c:v>43956</c:v>
                </c:pt>
                <c:pt idx="7">
                  <c:v>43963</c:v>
                </c:pt>
                <c:pt idx="8">
                  <c:v>43970</c:v>
                </c:pt>
                <c:pt idx="9">
                  <c:v>43977</c:v>
                </c:pt>
                <c:pt idx="10">
                  <c:v>43984</c:v>
                </c:pt>
                <c:pt idx="11">
                  <c:v>43991</c:v>
                </c:pt>
                <c:pt idx="12">
                  <c:v>43998</c:v>
                </c:pt>
                <c:pt idx="13">
                  <c:v>44005</c:v>
                </c:pt>
                <c:pt idx="14">
                  <c:v>44012</c:v>
                </c:pt>
                <c:pt idx="15">
                  <c:v>44019</c:v>
                </c:pt>
                <c:pt idx="16">
                  <c:v>44026</c:v>
                </c:pt>
                <c:pt idx="17">
                  <c:v>44033</c:v>
                </c:pt>
                <c:pt idx="18">
                  <c:v>44040</c:v>
                </c:pt>
                <c:pt idx="19">
                  <c:v>44047</c:v>
                </c:pt>
                <c:pt idx="20">
                  <c:v>44054</c:v>
                </c:pt>
                <c:pt idx="21">
                  <c:v>44061</c:v>
                </c:pt>
                <c:pt idx="22">
                  <c:v>44068</c:v>
                </c:pt>
                <c:pt idx="23">
                  <c:v>44075</c:v>
                </c:pt>
                <c:pt idx="24">
                  <c:v>44082</c:v>
                </c:pt>
                <c:pt idx="25">
                  <c:v>44089</c:v>
                </c:pt>
                <c:pt idx="26">
                  <c:v>44096</c:v>
                </c:pt>
                <c:pt idx="27">
                  <c:v>44103</c:v>
                </c:pt>
                <c:pt idx="28">
                  <c:v>44110</c:v>
                </c:pt>
                <c:pt idx="29">
                  <c:v>44117</c:v>
                </c:pt>
                <c:pt idx="30">
                  <c:v>44124</c:v>
                </c:pt>
                <c:pt idx="31">
                  <c:v>44131</c:v>
                </c:pt>
                <c:pt idx="32">
                  <c:v>44138</c:v>
                </c:pt>
                <c:pt idx="33">
                  <c:v>44145</c:v>
                </c:pt>
                <c:pt idx="34">
                  <c:v>44152</c:v>
                </c:pt>
                <c:pt idx="35">
                  <c:v>44159</c:v>
                </c:pt>
                <c:pt idx="36">
                  <c:v>44166</c:v>
                </c:pt>
                <c:pt idx="37">
                  <c:v>44173</c:v>
                </c:pt>
                <c:pt idx="38">
                  <c:v>44180</c:v>
                </c:pt>
                <c:pt idx="39">
                  <c:v>44187</c:v>
                </c:pt>
                <c:pt idx="40">
                  <c:v>44194</c:v>
                </c:pt>
                <c:pt idx="41">
                  <c:v>44201</c:v>
                </c:pt>
                <c:pt idx="42">
                  <c:v>44208</c:v>
                </c:pt>
                <c:pt idx="43">
                  <c:v>44215</c:v>
                </c:pt>
                <c:pt idx="44">
                  <c:v>44222</c:v>
                </c:pt>
                <c:pt idx="45">
                  <c:v>44229</c:v>
                </c:pt>
                <c:pt idx="46">
                  <c:v>44236</c:v>
                </c:pt>
                <c:pt idx="47">
                  <c:v>44243</c:v>
                </c:pt>
                <c:pt idx="48">
                  <c:v>44250</c:v>
                </c:pt>
                <c:pt idx="49">
                  <c:v>44257</c:v>
                </c:pt>
                <c:pt idx="50">
                  <c:v>44264</c:v>
                </c:pt>
                <c:pt idx="51">
                  <c:v>44271</c:v>
                </c:pt>
                <c:pt idx="52">
                  <c:v>44278</c:v>
                </c:pt>
                <c:pt idx="53">
                  <c:v>44285</c:v>
                </c:pt>
                <c:pt idx="54">
                  <c:v>44292</c:v>
                </c:pt>
                <c:pt idx="55">
                  <c:v>44299</c:v>
                </c:pt>
                <c:pt idx="56">
                  <c:v>44306</c:v>
                </c:pt>
                <c:pt idx="57">
                  <c:v>44313</c:v>
                </c:pt>
                <c:pt idx="58">
                  <c:v>44320</c:v>
                </c:pt>
                <c:pt idx="59">
                  <c:v>44327</c:v>
                </c:pt>
                <c:pt idx="60">
                  <c:v>44334</c:v>
                </c:pt>
                <c:pt idx="61">
                  <c:v>44341</c:v>
                </c:pt>
                <c:pt idx="62">
                  <c:v>44348</c:v>
                </c:pt>
                <c:pt idx="63">
                  <c:v>44355</c:v>
                </c:pt>
                <c:pt idx="64">
                  <c:v>44362</c:v>
                </c:pt>
                <c:pt idx="65">
                  <c:v>44369</c:v>
                </c:pt>
                <c:pt idx="66">
                  <c:v>44376</c:v>
                </c:pt>
                <c:pt idx="67">
                  <c:v>44383</c:v>
                </c:pt>
                <c:pt idx="68">
                  <c:v>44390</c:v>
                </c:pt>
                <c:pt idx="69">
                  <c:v>44397</c:v>
                </c:pt>
                <c:pt idx="70">
                  <c:v>44404</c:v>
                </c:pt>
                <c:pt idx="71">
                  <c:v>44411</c:v>
                </c:pt>
                <c:pt idx="72">
                  <c:v>44418</c:v>
                </c:pt>
                <c:pt idx="73">
                  <c:v>44425</c:v>
                </c:pt>
                <c:pt idx="74">
                  <c:v>44432</c:v>
                </c:pt>
                <c:pt idx="75">
                  <c:v>44439</c:v>
                </c:pt>
                <c:pt idx="76">
                  <c:v>44446</c:v>
                </c:pt>
                <c:pt idx="77">
                  <c:v>44453</c:v>
                </c:pt>
                <c:pt idx="78">
                  <c:v>44460</c:v>
                </c:pt>
                <c:pt idx="79">
                  <c:v>44467</c:v>
                </c:pt>
                <c:pt idx="80">
                  <c:v>44474</c:v>
                </c:pt>
                <c:pt idx="81">
                  <c:v>44481</c:v>
                </c:pt>
                <c:pt idx="82">
                  <c:v>44488</c:v>
                </c:pt>
                <c:pt idx="83">
                  <c:v>44495</c:v>
                </c:pt>
                <c:pt idx="84">
                  <c:v>44502</c:v>
                </c:pt>
                <c:pt idx="85">
                  <c:v>44509</c:v>
                </c:pt>
                <c:pt idx="86">
                  <c:v>44516</c:v>
                </c:pt>
                <c:pt idx="87">
                  <c:v>44523</c:v>
                </c:pt>
                <c:pt idx="88">
                  <c:v>44530</c:v>
                </c:pt>
                <c:pt idx="89">
                  <c:v>44537</c:v>
                </c:pt>
                <c:pt idx="90">
                  <c:v>44544</c:v>
                </c:pt>
                <c:pt idx="91">
                  <c:v>44551</c:v>
                </c:pt>
                <c:pt idx="92">
                  <c:v>44558</c:v>
                </c:pt>
                <c:pt idx="93">
                  <c:v>44565</c:v>
                </c:pt>
                <c:pt idx="94">
                  <c:v>44572</c:v>
                </c:pt>
                <c:pt idx="95">
                  <c:v>44579</c:v>
                </c:pt>
                <c:pt idx="96">
                  <c:v>44586</c:v>
                </c:pt>
                <c:pt idx="97">
                  <c:v>44593</c:v>
                </c:pt>
                <c:pt idx="98">
                  <c:v>44600</c:v>
                </c:pt>
                <c:pt idx="99">
                  <c:v>44607</c:v>
                </c:pt>
                <c:pt idx="100">
                  <c:v>44614</c:v>
                </c:pt>
                <c:pt idx="101">
                  <c:v>44621</c:v>
                </c:pt>
                <c:pt idx="102">
                  <c:v>44628</c:v>
                </c:pt>
                <c:pt idx="103">
                  <c:v>44635</c:v>
                </c:pt>
                <c:pt idx="104">
                  <c:v>44642</c:v>
                </c:pt>
                <c:pt idx="105">
                  <c:v>44649</c:v>
                </c:pt>
                <c:pt idx="106">
                  <c:v>44656</c:v>
                </c:pt>
                <c:pt idx="107">
                  <c:v>44663</c:v>
                </c:pt>
                <c:pt idx="108">
                  <c:v>44670</c:v>
                </c:pt>
                <c:pt idx="109">
                  <c:v>44677</c:v>
                </c:pt>
                <c:pt idx="110">
                  <c:v>44684</c:v>
                </c:pt>
                <c:pt idx="111">
                  <c:v>44691</c:v>
                </c:pt>
                <c:pt idx="112">
                  <c:v>44698</c:v>
                </c:pt>
                <c:pt idx="113">
                  <c:v>44705</c:v>
                </c:pt>
                <c:pt idx="114">
                  <c:v>44712</c:v>
                </c:pt>
                <c:pt idx="115">
                  <c:v>44719</c:v>
                </c:pt>
                <c:pt idx="116">
                  <c:v>44726</c:v>
                </c:pt>
                <c:pt idx="117">
                  <c:v>44733</c:v>
                </c:pt>
                <c:pt idx="118">
                  <c:v>44740</c:v>
                </c:pt>
                <c:pt idx="119">
                  <c:v>44747</c:v>
                </c:pt>
                <c:pt idx="120">
                  <c:v>44754</c:v>
                </c:pt>
                <c:pt idx="121">
                  <c:v>44761</c:v>
                </c:pt>
                <c:pt idx="122">
                  <c:v>44768</c:v>
                </c:pt>
                <c:pt idx="123">
                  <c:v>44775</c:v>
                </c:pt>
                <c:pt idx="124">
                  <c:v>44782</c:v>
                </c:pt>
                <c:pt idx="125">
                  <c:v>44789</c:v>
                </c:pt>
                <c:pt idx="126">
                  <c:v>44796</c:v>
                </c:pt>
                <c:pt idx="127">
                  <c:v>44803</c:v>
                </c:pt>
                <c:pt idx="128">
                  <c:v>44810</c:v>
                </c:pt>
                <c:pt idx="129">
                  <c:v>44817</c:v>
                </c:pt>
                <c:pt idx="130">
                  <c:v>44824</c:v>
                </c:pt>
                <c:pt idx="131">
                  <c:v>44831</c:v>
                </c:pt>
                <c:pt idx="132">
                  <c:v>44838</c:v>
                </c:pt>
                <c:pt idx="133">
                  <c:v>44845</c:v>
                </c:pt>
                <c:pt idx="134">
                  <c:v>44852</c:v>
                </c:pt>
                <c:pt idx="135">
                  <c:v>44859</c:v>
                </c:pt>
                <c:pt idx="136">
                  <c:v>44866</c:v>
                </c:pt>
                <c:pt idx="137">
                  <c:v>44873</c:v>
                </c:pt>
                <c:pt idx="138">
                  <c:v>44880</c:v>
                </c:pt>
                <c:pt idx="139">
                  <c:v>44887</c:v>
                </c:pt>
                <c:pt idx="140">
                  <c:v>44894</c:v>
                </c:pt>
                <c:pt idx="141">
                  <c:v>44901</c:v>
                </c:pt>
                <c:pt idx="142">
                  <c:v>44908</c:v>
                </c:pt>
                <c:pt idx="143">
                  <c:v>44915</c:v>
                </c:pt>
                <c:pt idx="144">
                  <c:v>44922</c:v>
                </c:pt>
              </c:numCache>
            </c:numRef>
          </c:cat>
          <c:val>
            <c:numRef>
              <c:f>Sheet1!$I$2:$I$146</c:f>
              <c:numCache>
                <c:formatCode>General</c:formatCode>
                <c:ptCount val="145"/>
                <c:pt idx="0">
                  <c:v>2.7</c:v>
                </c:pt>
                <c:pt idx="1">
                  <c:v>10.8</c:v>
                </c:pt>
                <c:pt idx="2">
                  <c:v>12.7</c:v>
                </c:pt>
                <c:pt idx="3">
                  <c:v>17.600000000000001</c:v>
                </c:pt>
                <c:pt idx="4">
                  <c:v>13.1</c:v>
                </c:pt>
                <c:pt idx="5">
                  <c:v>9.8000000000000007</c:v>
                </c:pt>
                <c:pt idx="6">
                  <c:v>8.4</c:v>
                </c:pt>
                <c:pt idx="7">
                  <c:v>8.1</c:v>
                </c:pt>
                <c:pt idx="8">
                  <c:v>6.1</c:v>
                </c:pt>
                <c:pt idx="9">
                  <c:v>5.5</c:v>
                </c:pt>
                <c:pt idx="10">
                  <c:v>4.0999999999999996</c:v>
                </c:pt>
                <c:pt idx="11">
                  <c:v>4.3</c:v>
                </c:pt>
                <c:pt idx="12">
                  <c:v>4.3</c:v>
                </c:pt>
                <c:pt idx="13">
                  <c:v>4</c:v>
                </c:pt>
                <c:pt idx="14">
                  <c:v>4.0999999999999996</c:v>
                </c:pt>
                <c:pt idx="15">
                  <c:v>6.2</c:v>
                </c:pt>
                <c:pt idx="16">
                  <c:v>6.1</c:v>
                </c:pt>
                <c:pt idx="17">
                  <c:v>7.4</c:v>
                </c:pt>
                <c:pt idx="18">
                  <c:v>6.2</c:v>
                </c:pt>
                <c:pt idx="19">
                  <c:v>4.7</c:v>
                </c:pt>
                <c:pt idx="20">
                  <c:v>5.3</c:v>
                </c:pt>
                <c:pt idx="21">
                  <c:v>3.8</c:v>
                </c:pt>
                <c:pt idx="22">
                  <c:v>3.4</c:v>
                </c:pt>
                <c:pt idx="23">
                  <c:v>3.3</c:v>
                </c:pt>
                <c:pt idx="24">
                  <c:v>3.6</c:v>
                </c:pt>
                <c:pt idx="25">
                  <c:v>2.8</c:v>
                </c:pt>
                <c:pt idx="26">
                  <c:v>2.9</c:v>
                </c:pt>
                <c:pt idx="27">
                  <c:v>3.6</c:v>
                </c:pt>
                <c:pt idx="28">
                  <c:v>5.8</c:v>
                </c:pt>
                <c:pt idx="29">
                  <c:v>4.5</c:v>
                </c:pt>
                <c:pt idx="30">
                  <c:v>4.9000000000000004</c:v>
                </c:pt>
                <c:pt idx="31">
                  <c:v>4.8</c:v>
                </c:pt>
                <c:pt idx="32">
                  <c:v>6.6</c:v>
                </c:pt>
                <c:pt idx="33">
                  <c:v>9.6999999999999993</c:v>
                </c:pt>
                <c:pt idx="34">
                  <c:v>15</c:v>
                </c:pt>
                <c:pt idx="35">
                  <c:v>19.2</c:v>
                </c:pt>
                <c:pt idx="36">
                  <c:v>21.7</c:v>
                </c:pt>
                <c:pt idx="37">
                  <c:v>23.8</c:v>
                </c:pt>
                <c:pt idx="38">
                  <c:v>25.7</c:v>
                </c:pt>
                <c:pt idx="39">
                  <c:v>26.1</c:v>
                </c:pt>
                <c:pt idx="40">
                  <c:v>27.7</c:v>
                </c:pt>
                <c:pt idx="41">
                  <c:v>28.4</c:v>
                </c:pt>
                <c:pt idx="42">
                  <c:v>22.1</c:v>
                </c:pt>
                <c:pt idx="43">
                  <c:v>22.9</c:v>
                </c:pt>
                <c:pt idx="44">
                  <c:v>17.2</c:v>
                </c:pt>
                <c:pt idx="45">
                  <c:v>13.2</c:v>
                </c:pt>
                <c:pt idx="46">
                  <c:v>9.8000000000000007</c:v>
                </c:pt>
                <c:pt idx="47">
                  <c:v>8.6999999999999993</c:v>
                </c:pt>
                <c:pt idx="48">
                  <c:v>4.7</c:v>
                </c:pt>
                <c:pt idx="49">
                  <c:v>5</c:v>
                </c:pt>
                <c:pt idx="50">
                  <c:v>4.9000000000000004</c:v>
                </c:pt>
                <c:pt idx="51">
                  <c:v>4.2</c:v>
                </c:pt>
                <c:pt idx="52">
                  <c:v>3.5</c:v>
                </c:pt>
                <c:pt idx="53">
                  <c:v>4.9000000000000004</c:v>
                </c:pt>
                <c:pt idx="54">
                  <c:v>4.5999999999999996</c:v>
                </c:pt>
                <c:pt idx="55">
                  <c:v>7.9</c:v>
                </c:pt>
                <c:pt idx="56">
                  <c:v>3.9</c:v>
                </c:pt>
                <c:pt idx="57">
                  <c:v>5.7</c:v>
                </c:pt>
                <c:pt idx="58">
                  <c:v>3.5</c:v>
                </c:pt>
                <c:pt idx="59">
                  <c:v>4.4000000000000004</c:v>
                </c:pt>
                <c:pt idx="60">
                  <c:v>2.7</c:v>
                </c:pt>
                <c:pt idx="61">
                  <c:v>2.7</c:v>
                </c:pt>
                <c:pt idx="62">
                  <c:v>1.4</c:v>
                </c:pt>
                <c:pt idx="63">
                  <c:v>1</c:v>
                </c:pt>
                <c:pt idx="64">
                  <c:v>1.2</c:v>
                </c:pt>
                <c:pt idx="65">
                  <c:v>0.4</c:v>
                </c:pt>
                <c:pt idx="66">
                  <c:v>0.5</c:v>
                </c:pt>
                <c:pt idx="67">
                  <c:v>1.3</c:v>
                </c:pt>
                <c:pt idx="68">
                  <c:v>2</c:v>
                </c:pt>
                <c:pt idx="69">
                  <c:v>2.2999999999999998</c:v>
                </c:pt>
                <c:pt idx="70">
                  <c:v>2.9</c:v>
                </c:pt>
                <c:pt idx="71">
                  <c:v>6.5</c:v>
                </c:pt>
                <c:pt idx="72">
                  <c:v>5.2</c:v>
                </c:pt>
                <c:pt idx="73">
                  <c:v>7.3</c:v>
                </c:pt>
                <c:pt idx="74">
                  <c:v>7.6</c:v>
                </c:pt>
                <c:pt idx="75">
                  <c:v>10.8</c:v>
                </c:pt>
                <c:pt idx="76">
                  <c:v>9.6</c:v>
                </c:pt>
                <c:pt idx="77">
                  <c:v>10.3</c:v>
                </c:pt>
                <c:pt idx="78">
                  <c:v>8.8000000000000007</c:v>
                </c:pt>
                <c:pt idx="79">
                  <c:v>6.9</c:v>
                </c:pt>
                <c:pt idx="80">
                  <c:v>8.1</c:v>
                </c:pt>
                <c:pt idx="81">
                  <c:v>8.4</c:v>
                </c:pt>
                <c:pt idx="82">
                  <c:v>6.2</c:v>
                </c:pt>
                <c:pt idx="83">
                  <c:v>6.4</c:v>
                </c:pt>
                <c:pt idx="84">
                  <c:v>5.9</c:v>
                </c:pt>
                <c:pt idx="85">
                  <c:v>5.9</c:v>
                </c:pt>
                <c:pt idx="86">
                  <c:v>7.5</c:v>
                </c:pt>
                <c:pt idx="87">
                  <c:v>8.3000000000000007</c:v>
                </c:pt>
                <c:pt idx="88">
                  <c:v>9.3000000000000007</c:v>
                </c:pt>
                <c:pt idx="89">
                  <c:v>10.8</c:v>
                </c:pt>
                <c:pt idx="90">
                  <c:v>12.5</c:v>
                </c:pt>
                <c:pt idx="91">
                  <c:v>12.7</c:v>
                </c:pt>
                <c:pt idx="92">
                  <c:v>18.3</c:v>
                </c:pt>
                <c:pt idx="93">
                  <c:v>24.5</c:v>
                </c:pt>
                <c:pt idx="94">
                  <c:v>27</c:v>
                </c:pt>
                <c:pt idx="95">
                  <c:v>27.8</c:v>
                </c:pt>
                <c:pt idx="96">
                  <c:v>22.1</c:v>
                </c:pt>
                <c:pt idx="97">
                  <c:v>18.3</c:v>
                </c:pt>
                <c:pt idx="98">
                  <c:v>11.9</c:v>
                </c:pt>
                <c:pt idx="99">
                  <c:v>8.1</c:v>
                </c:pt>
                <c:pt idx="100">
                  <c:v>6.8</c:v>
                </c:pt>
                <c:pt idx="101">
                  <c:v>4.8</c:v>
                </c:pt>
                <c:pt idx="102">
                  <c:v>3.8</c:v>
                </c:pt>
                <c:pt idx="103">
                  <c:v>2.9</c:v>
                </c:pt>
                <c:pt idx="104">
                  <c:v>1.9</c:v>
                </c:pt>
                <c:pt idx="105">
                  <c:v>2</c:v>
                </c:pt>
                <c:pt idx="106">
                  <c:v>1.8</c:v>
                </c:pt>
                <c:pt idx="107">
                  <c:v>2.2000000000000002</c:v>
                </c:pt>
                <c:pt idx="108">
                  <c:v>2.6</c:v>
                </c:pt>
                <c:pt idx="109">
                  <c:v>4.3</c:v>
                </c:pt>
                <c:pt idx="110">
                  <c:v>4.8</c:v>
                </c:pt>
                <c:pt idx="111">
                  <c:v>7.9</c:v>
                </c:pt>
                <c:pt idx="112">
                  <c:v>9.1</c:v>
                </c:pt>
                <c:pt idx="113">
                  <c:v>7.8</c:v>
                </c:pt>
                <c:pt idx="114">
                  <c:v>8.1999999999999993</c:v>
                </c:pt>
                <c:pt idx="115">
                  <c:v>8.5</c:v>
                </c:pt>
                <c:pt idx="116">
                  <c:v>8.3000000000000007</c:v>
                </c:pt>
                <c:pt idx="117">
                  <c:v>7.9</c:v>
                </c:pt>
                <c:pt idx="118">
                  <c:v>9.6</c:v>
                </c:pt>
                <c:pt idx="119">
                  <c:v>12.1</c:v>
                </c:pt>
                <c:pt idx="120">
                  <c:v>13.4</c:v>
                </c:pt>
                <c:pt idx="121">
                  <c:v>13</c:v>
                </c:pt>
                <c:pt idx="122">
                  <c:v>11.4</c:v>
                </c:pt>
                <c:pt idx="123">
                  <c:v>10.8</c:v>
                </c:pt>
                <c:pt idx="124">
                  <c:v>12.1</c:v>
                </c:pt>
                <c:pt idx="125">
                  <c:v>12.2</c:v>
                </c:pt>
                <c:pt idx="126">
                  <c:v>10.4</c:v>
                </c:pt>
                <c:pt idx="127">
                  <c:v>10.1</c:v>
                </c:pt>
                <c:pt idx="128">
                  <c:v>11.1</c:v>
                </c:pt>
                <c:pt idx="129">
                  <c:v>6.8</c:v>
                </c:pt>
                <c:pt idx="130">
                  <c:v>9.8000000000000007</c:v>
                </c:pt>
                <c:pt idx="131">
                  <c:v>8.5</c:v>
                </c:pt>
                <c:pt idx="132">
                  <c:v>9.1</c:v>
                </c:pt>
                <c:pt idx="133">
                  <c:v>7.1</c:v>
                </c:pt>
                <c:pt idx="134">
                  <c:v>9.5</c:v>
                </c:pt>
                <c:pt idx="135">
                  <c:v>7.7</c:v>
                </c:pt>
                <c:pt idx="136">
                  <c:v>8.6</c:v>
                </c:pt>
                <c:pt idx="137">
                  <c:v>8.6</c:v>
                </c:pt>
                <c:pt idx="138">
                  <c:v>8.4</c:v>
                </c:pt>
                <c:pt idx="139">
                  <c:v>9.1999999999999993</c:v>
                </c:pt>
                <c:pt idx="140">
                  <c:v>9.5</c:v>
                </c:pt>
                <c:pt idx="141">
                  <c:v>12.2</c:v>
                </c:pt>
                <c:pt idx="142">
                  <c:v>10.3</c:v>
                </c:pt>
                <c:pt idx="143">
                  <c:v>13.1</c:v>
                </c:pt>
                <c:pt idx="144">
                  <c:v>8.8000000000000007</c:v>
                </c:pt>
              </c:numCache>
            </c:numRef>
          </c:val>
          <c:smooth val="0"/>
          <c:extLst>
            <c:ext xmlns:c16="http://schemas.microsoft.com/office/drawing/2014/chart" uri="{C3380CC4-5D6E-409C-BE32-E72D297353CC}">
              <c16:uniqueId val="{00000007-E516-4BF0-9116-C72540359EB6}"/>
            </c:ext>
          </c:extLst>
        </c:ser>
        <c:dLbls>
          <c:showLegendKey val="0"/>
          <c:showVal val="0"/>
          <c:showCatName val="0"/>
          <c:showSerName val="0"/>
          <c:showPercent val="0"/>
          <c:showBubbleSize val="0"/>
        </c:dLbls>
        <c:marker val="1"/>
        <c:smooth val="0"/>
        <c:axId val="123682176"/>
        <c:axId val="158010752"/>
      </c:lineChart>
      <c:dateAx>
        <c:axId val="123682176"/>
        <c:scaling>
          <c:orientation val="minMax"/>
        </c:scaling>
        <c:delete val="0"/>
        <c:axPos val="b"/>
        <c:numFmt formatCode="m/d/yy;@" sourceLinked="0"/>
        <c:majorTickMark val="out"/>
        <c:minorTickMark val="none"/>
        <c:tickLblPos val="nextTo"/>
        <c:txPr>
          <a:bodyPr rot="-3000000"/>
          <a:lstStyle/>
          <a:p>
            <a:pPr>
              <a:defRPr sz="1200"/>
            </a:pPr>
            <a:endParaRPr lang="en-US"/>
          </a:p>
        </c:txPr>
        <c:crossAx val="158010752"/>
        <c:crosses val="autoZero"/>
        <c:auto val="1"/>
        <c:lblOffset val="100"/>
        <c:baseTimeUnit val="days"/>
        <c:majorUnit val="28"/>
        <c:majorTimeUnit val="days"/>
      </c:dateAx>
      <c:valAx>
        <c:axId val="158010752"/>
        <c:scaling>
          <c:orientation val="minMax"/>
          <c:max val="30"/>
          <c:min val="0"/>
        </c:scaling>
        <c:delete val="0"/>
        <c:axPos val="l"/>
        <c:majorGridlines/>
        <c:title>
          <c:tx>
            <c:rich>
              <a:bodyPr rot="-5400000" vert="horz"/>
              <a:lstStyle/>
              <a:p>
                <a:pPr>
                  <a:defRPr sz="1200"/>
                </a:pPr>
                <a:r>
                  <a:rPr lang="en-US" sz="1200"/>
                  <a:t>Percent</a:t>
                </a:r>
              </a:p>
            </c:rich>
          </c:tx>
          <c:layout>
            <c:manualLayout>
              <c:xMode val="edge"/>
              <c:yMode val="edge"/>
              <c:x val="9.0315633622720234E-4"/>
              <c:y val="0.34432277996500432"/>
            </c:manualLayout>
          </c:layout>
          <c:overlay val="0"/>
        </c:title>
        <c:numFmt formatCode="#,##0" sourceLinked="0"/>
        <c:majorTickMark val="out"/>
        <c:minorTickMark val="none"/>
        <c:tickLblPos val="nextTo"/>
        <c:txPr>
          <a:bodyPr/>
          <a:lstStyle/>
          <a:p>
            <a:pPr>
              <a:defRPr sz="1200"/>
            </a:pPr>
            <a:endParaRPr lang="en-US"/>
          </a:p>
        </c:txPr>
        <c:crossAx val="123682176"/>
        <c:crosses val="autoZero"/>
        <c:crossBetween val="between"/>
        <c:majorUnit val="5"/>
      </c:valAx>
    </c:plotArea>
    <c:legend>
      <c:legendPos val="t"/>
      <c:layout>
        <c:manualLayout>
          <c:xMode val="edge"/>
          <c:yMode val="edge"/>
          <c:x val="4.3147250824416179E-3"/>
          <c:y val="5.7427684820647418E-2"/>
          <c:w val="0.99413580246913591"/>
          <c:h val="9.2577646544181977E-2"/>
        </c:manualLayout>
      </c:layout>
      <c:overlay val="0"/>
      <c:txPr>
        <a:bodyPr/>
        <a:lstStyle/>
        <a:p>
          <a:pPr>
            <a:defRPr sz="1200"/>
          </a:pPr>
          <a:endParaRPr lang="en-US"/>
        </a:p>
      </c:txPr>
    </c:legend>
    <c:plotVisOnly val="1"/>
    <c:dispBlanksAs val="gap"/>
    <c:showDLblsOverMax val="0"/>
  </c:chart>
  <c:spPr>
    <a:ln>
      <a:noFill/>
    </a:ln>
  </c:spPr>
  <c:txPr>
    <a:bodyPr/>
    <a:lstStyle/>
    <a:p>
      <a:pPr>
        <a:defRPr sz="1000">
          <a:latin typeface="Arial" panose="020B0604020202020204" pitchFamily="34" charset="0"/>
          <a:cs typeface="Arial" panose="020B0604020202020204" pitchFamily="34" charset="0"/>
        </a:defRPr>
      </a:pPr>
      <a:endParaRPr lang="en-US"/>
    </a:p>
  </c:txPr>
  <c:externalData r:id="rId2">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Non-COVID</a:t>
            </a:r>
          </a:p>
        </c:rich>
      </c:tx>
      <c:layout>
        <c:manualLayout>
          <c:xMode val="edge"/>
          <c:yMode val="edge"/>
          <c:x val="0.42379803486102696"/>
          <c:y val="0"/>
        </c:manualLayout>
      </c:layout>
      <c:overlay val="0"/>
    </c:title>
    <c:autoTitleDeleted val="0"/>
    <c:plotArea>
      <c:layout>
        <c:manualLayout>
          <c:layoutTarget val="inner"/>
          <c:xMode val="edge"/>
          <c:yMode val="edge"/>
          <c:x val="9.9726933171815038E-2"/>
          <c:y val="0.17728382910469526"/>
          <c:w val="0.8709997308028804"/>
          <c:h val="0.55811934966462529"/>
        </c:manualLayout>
      </c:layout>
      <c:lineChart>
        <c:grouping val="standard"/>
        <c:varyColors val="0"/>
        <c:ser>
          <c:idx val="3"/>
          <c:order val="0"/>
          <c:tx>
            <c:strRef>
              <c:f>Sheet1!$B$1</c:f>
              <c:strCache>
                <c:ptCount val="1"/>
                <c:pt idx="0">
                  <c:v>0-4</c:v>
                </c:pt>
              </c:strCache>
            </c:strRef>
          </c:tx>
          <c:spPr>
            <a:ln w="25400">
              <a:solidFill>
                <a:sysClr val="windowText" lastClr="000000"/>
              </a:solidFill>
            </a:ln>
          </c:spPr>
          <c:marker>
            <c:symbol val="circle"/>
            <c:size val="7"/>
            <c:spPr>
              <a:solidFill>
                <a:sysClr val="windowText" lastClr="000000"/>
              </a:solidFill>
              <a:ln>
                <a:noFill/>
              </a:ln>
            </c:spPr>
          </c:marker>
          <c:cat>
            <c:numRef>
              <c:f>Sheet1!$A$2:$A$146</c:f>
              <c:numCache>
                <c:formatCode>[$-409]mmmm\ d\,\ yyyy;@</c:formatCode>
                <c:ptCount val="145"/>
                <c:pt idx="0">
                  <c:v>43914</c:v>
                </c:pt>
                <c:pt idx="1">
                  <c:v>43921</c:v>
                </c:pt>
                <c:pt idx="2">
                  <c:v>43928</c:v>
                </c:pt>
                <c:pt idx="3">
                  <c:v>43935</c:v>
                </c:pt>
                <c:pt idx="4">
                  <c:v>43942</c:v>
                </c:pt>
                <c:pt idx="5">
                  <c:v>43949</c:v>
                </c:pt>
                <c:pt idx="6">
                  <c:v>43956</c:v>
                </c:pt>
                <c:pt idx="7">
                  <c:v>43963</c:v>
                </c:pt>
                <c:pt idx="8">
                  <c:v>43970</c:v>
                </c:pt>
                <c:pt idx="9">
                  <c:v>43977</c:v>
                </c:pt>
                <c:pt idx="10">
                  <c:v>43984</c:v>
                </c:pt>
                <c:pt idx="11">
                  <c:v>43991</c:v>
                </c:pt>
                <c:pt idx="12">
                  <c:v>43998</c:v>
                </c:pt>
                <c:pt idx="13">
                  <c:v>44005</c:v>
                </c:pt>
                <c:pt idx="14">
                  <c:v>44012</c:v>
                </c:pt>
                <c:pt idx="15">
                  <c:v>44019</c:v>
                </c:pt>
                <c:pt idx="16">
                  <c:v>44026</c:v>
                </c:pt>
                <c:pt idx="17">
                  <c:v>44033</c:v>
                </c:pt>
                <c:pt idx="18">
                  <c:v>44040</c:v>
                </c:pt>
                <c:pt idx="19">
                  <c:v>44047</c:v>
                </c:pt>
                <c:pt idx="20">
                  <c:v>44054</c:v>
                </c:pt>
                <c:pt idx="21">
                  <c:v>44061</c:v>
                </c:pt>
                <c:pt idx="22">
                  <c:v>44068</c:v>
                </c:pt>
                <c:pt idx="23">
                  <c:v>44075</c:v>
                </c:pt>
                <c:pt idx="24">
                  <c:v>44082</c:v>
                </c:pt>
                <c:pt idx="25">
                  <c:v>44089</c:v>
                </c:pt>
                <c:pt idx="26">
                  <c:v>44096</c:v>
                </c:pt>
                <c:pt idx="27">
                  <c:v>44103</c:v>
                </c:pt>
                <c:pt idx="28">
                  <c:v>44110</c:v>
                </c:pt>
                <c:pt idx="29">
                  <c:v>44117</c:v>
                </c:pt>
                <c:pt idx="30">
                  <c:v>44124</c:v>
                </c:pt>
                <c:pt idx="31">
                  <c:v>44131</c:v>
                </c:pt>
                <c:pt idx="32">
                  <c:v>44138</c:v>
                </c:pt>
                <c:pt idx="33">
                  <c:v>44145</c:v>
                </c:pt>
                <c:pt idx="34">
                  <c:v>44152</c:v>
                </c:pt>
                <c:pt idx="35">
                  <c:v>44159</c:v>
                </c:pt>
                <c:pt idx="36">
                  <c:v>44166</c:v>
                </c:pt>
                <c:pt idx="37">
                  <c:v>44173</c:v>
                </c:pt>
                <c:pt idx="38">
                  <c:v>44180</c:v>
                </c:pt>
                <c:pt idx="39">
                  <c:v>44187</c:v>
                </c:pt>
                <c:pt idx="40">
                  <c:v>44194</c:v>
                </c:pt>
                <c:pt idx="41">
                  <c:v>44201</c:v>
                </c:pt>
                <c:pt idx="42">
                  <c:v>44208</c:v>
                </c:pt>
                <c:pt idx="43">
                  <c:v>44215</c:v>
                </c:pt>
                <c:pt idx="44">
                  <c:v>44222</c:v>
                </c:pt>
                <c:pt idx="45">
                  <c:v>44229</c:v>
                </c:pt>
                <c:pt idx="46">
                  <c:v>44236</c:v>
                </c:pt>
                <c:pt idx="47">
                  <c:v>44243</c:v>
                </c:pt>
                <c:pt idx="48">
                  <c:v>44250</c:v>
                </c:pt>
                <c:pt idx="49">
                  <c:v>44257</c:v>
                </c:pt>
                <c:pt idx="50">
                  <c:v>44264</c:v>
                </c:pt>
                <c:pt idx="51">
                  <c:v>44271</c:v>
                </c:pt>
                <c:pt idx="52">
                  <c:v>44278</c:v>
                </c:pt>
                <c:pt idx="53">
                  <c:v>44285</c:v>
                </c:pt>
                <c:pt idx="54">
                  <c:v>44292</c:v>
                </c:pt>
                <c:pt idx="55">
                  <c:v>44299</c:v>
                </c:pt>
                <c:pt idx="56">
                  <c:v>44306</c:v>
                </c:pt>
                <c:pt idx="57">
                  <c:v>44313</c:v>
                </c:pt>
                <c:pt idx="58">
                  <c:v>44320</c:v>
                </c:pt>
                <c:pt idx="59">
                  <c:v>44327</c:v>
                </c:pt>
                <c:pt idx="60">
                  <c:v>44334</c:v>
                </c:pt>
                <c:pt idx="61">
                  <c:v>44341</c:v>
                </c:pt>
                <c:pt idx="62">
                  <c:v>44348</c:v>
                </c:pt>
                <c:pt idx="63">
                  <c:v>44355</c:v>
                </c:pt>
                <c:pt idx="64">
                  <c:v>44362</c:v>
                </c:pt>
                <c:pt idx="65">
                  <c:v>44369</c:v>
                </c:pt>
                <c:pt idx="66">
                  <c:v>44376</c:v>
                </c:pt>
                <c:pt idx="67">
                  <c:v>44383</c:v>
                </c:pt>
                <c:pt idx="68">
                  <c:v>44390</c:v>
                </c:pt>
                <c:pt idx="69">
                  <c:v>44397</c:v>
                </c:pt>
                <c:pt idx="70">
                  <c:v>44404</c:v>
                </c:pt>
                <c:pt idx="71">
                  <c:v>44411</c:v>
                </c:pt>
                <c:pt idx="72">
                  <c:v>44418</c:v>
                </c:pt>
                <c:pt idx="73">
                  <c:v>44425</c:v>
                </c:pt>
                <c:pt idx="74">
                  <c:v>44432</c:v>
                </c:pt>
                <c:pt idx="75">
                  <c:v>44439</c:v>
                </c:pt>
                <c:pt idx="76">
                  <c:v>44446</c:v>
                </c:pt>
                <c:pt idx="77">
                  <c:v>44453</c:v>
                </c:pt>
                <c:pt idx="78">
                  <c:v>44460</c:v>
                </c:pt>
                <c:pt idx="79">
                  <c:v>44467</c:v>
                </c:pt>
                <c:pt idx="80">
                  <c:v>44474</c:v>
                </c:pt>
                <c:pt idx="81">
                  <c:v>44481</c:v>
                </c:pt>
                <c:pt idx="82">
                  <c:v>44488</c:v>
                </c:pt>
                <c:pt idx="83">
                  <c:v>44495</c:v>
                </c:pt>
                <c:pt idx="84">
                  <c:v>44502</c:v>
                </c:pt>
                <c:pt idx="85">
                  <c:v>44509</c:v>
                </c:pt>
                <c:pt idx="86">
                  <c:v>44516</c:v>
                </c:pt>
                <c:pt idx="87">
                  <c:v>44523</c:v>
                </c:pt>
                <c:pt idx="88">
                  <c:v>44530</c:v>
                </c:pt>
                <c:pt idx="89">
                  <c:v>44537</c:v>
                </c:pt>
                <c:pt idx="90">
                  <c:v>44544</c:v>
                </c:pt>
                <c:pt idx="91">
                  <c:v>44551</c:v>
                </c:pt>
                <c:pt idx="92">
                  <c:v>44558</c:v>
                </c:pt>
                <c:pt idx="93">
                  <c:v>44565</c:v>
                </c:pt>
                <c:pt idx="94">
                  <c:v>44572</c:v>
                </c:pt>
                <c:pt idx="95">
                  <c:v>44579</c:v>
                </c:pt>
                <c:pt idx="96">
                  <c:v>44586</c:v>
                </c:pt>
                <c:pt idx="97">
                  <c:v>44593</c:v>
                </c:pt>
                <c:pt idx="98">
                  <c:v>44600</c:v>
                </c:pt>
                <c:pt idx="99">
                  <c:v>44607</c:v>
                </c:pt>
                <c:pt idx="100">
                  <c:v>44614</c:v>
                </c:pt>
                <c:pt idx="101">
                  <c:v>44621</c:v>
                </c:pt>
                <c:pt idx="102">
                  <c:v>44628</c:v>
                </c:pt>
                <c:pt idx="103">
                  <c:v>44635</c:v>
                </c:pt>
                <c:pt idx="104">
                  <c:v>44642</c:v>
                </c:pt>
                <c:pt idx="105">
                  <c:v>44649</c:v>
                </c:pt>
                <c:pt idx="106">
                  <c:v>44656</c:v>
                </c:pt>
                <c:pt idx="107">
                  <c:v>44663</c:v>
                </c:pt>
                <c:pt idx="108">
                  <c:v>44670</c:v>
                </c:pt>
                <c:pt idx="109">
                  <c:v>44677</c:v>
                </c:pt>
                <c:pt idx="110">
                  <c:v>44684</c:v>
                </c:pt>
                <c:pt idx="111">
                  <c:v>44691</c:v>
                </c:pt>
                <c:pt idx="112">
                  <c:v>44698</c:v>
                </c:pt>
                <c:pt idx="113">
                  <c:v>44705</c:v>
                </c:pt>
                <c:pt idx="114">
                  <c:v>44712</c:v>
                </c:pt>
                <c:pt idx="115">
                  <c:v>44719</c:v>
                </c:pt>
                <c:pt idx="116">
                  <c:v>44726</c:v>
                </c:pt>
                <c:pt idx="117">
                  <c:v>44733</c:v>
                </c:pt>
                <c:pt idx="118">
                  <c:v>44740</c:v>
                </c:pt>
                <c:pt idx="119">
                  <c:v>44747</c:v>
                </c:pt>
                <c:pt idx="120">
                  <c:v>44754</c:v>
                </c:pt>
                <c:pt idx="121">
                  <c:v>44761</c:v>
                </c:pt>
                <c:pt idx="122">
                  <c:v>44768</c:v>
                </c:pt>
                <c:pt idx="123">
                  <c:v>44775</c:v>
                </c:pt>
                <c:pt idx="124">
                  <c:v>44782</c:v>
                </c:pt>
                <c:pt idx="125">
                  <c:v>44789</c:v>
                </c:pt>
                <c:pt idx="126">
                  <c:v>44796</c:v>
                </c:pt>
                <c:pt idx="127">
                  <c:v>44803</c:v>
                </c:pt>
                <c:pt idx="128">
                  <c:v>44810</c:v>
                </c:pt>
                <c:pt idx="129">
                  <c:v>44817</c:v>
                </c:pt>
                <c:pt idx="130">
                  <c:v>44824</c:v>
                </c:pt>
                <c:pt idx="131">
                  <c:v>44831</c:v>
                </c:pt>
                <c:pt idx="132">
                  <c:v>44838</c:v>
                </c:pt>
                <c:pt idx="133">
                  <c:v>44845</c:v>
                </c:pt>
                <c:pt idx="134">
                  <c:v>44852</c:v>
                </c:pt>
                <c:pt idx="135">
                  <c:v>44859</c:v>
                </c:pt>
                <c:pt idx="136">
                  <c:v>44866</c:v>
                </c:pt>
                <c:pt idx="137">
                  <c:v>44873</c:v>
                </c:pt>
                <c:pt idx="138">
                  <c:v>44880</c:v>
                </c:pt>
                <c:pt idx="139">
                  <c:v>44887</c:v>
                </c:pt>
                <c:pt idx="140">
                  <c:v>44894</c:v>
                </c:pt>
                <c:pt idx="141">
                  <c:v>44901</c:v>
                </c:pt>
                <c:pt idx="142">
                  <c:v>44908</c:v>
                </c:pt>
                <c:pt idx="143">
                  <c:v>44915</c:v>
                </c:pt>
                <c:pt idx="144">
                  <c:v>44922</c:v>
                </c:pt>
              </c:numCache>
            </c:numRef>
          </c:cat>
          <c:val>
            <c:numRef>
              <c:f>Sheet1!$B$2:$B$146</c:f>
              <c:numCache>
                <c:formatCode>General</c:formatCode>
                <c:ptCount val="145"/>
                <c:pt idx="0">
                  <c:v>98.2</c:v>
                </c:pt>
                <c:pt idx="1">
                  <c:v>96.7</c:v>
                </c:pt>
                <c:pt idx="2">
                  <c:v>97.9</c:v>
                </c:pt>
                <c:pt idx="3">
                  <c:v>98</c:v>
                </c:pt>
                <c:pt idx="4">
                  <c:v>96</c:v>
                </c:pt>
                <c:pt idx="5">
                  <c:v>97.1</c:v>
                </c:pt>
                <c:pt idx="6">
                  <c:v>94.4</c:v>
                </c:pt>
                <c:pt idx="7">
                  <c:v>90</c:v>
                </c:pt>
                <c:pt idx="8">
                  <c:v>85.4</c:v>
                </c:pt>
                <c:pt idx="9">
                  <c:v>85.6</c:v>
                </c:pt>
                <c:pt idx="10">
                  <c:v>89.2</c:v>
                </c:pt>
                <c:pt idx="11">
                  <c:v>84.9</c:v>
                </c:pt>
                <c:pt idx="12">
                  <c:v>83.1</c:v>
                </c:pt>
                <c:pt idx="13">
                  <c:v>81.599999999999994</c:v>
                </c:pt>
                <c:pt idx="14">
                  <c:v>76.8</c:v>
                </c:pt>
                <c:pt idx="15">
                  <c:v>73.2</c:v>
                </c:pt>
                <c:pt idx="16">
                  <c:v>78.7</c:v>
                </c:pt>
                <c:pt idx="17">
                  <c:v>67.900000000000006</c:v>
                </c:pt>
                <c:pt idx="18">
                  <c:v>65.3</c:v>
                </c:pt>
                <c:pt idx="19">
                  <c:v>60.2</c:v>
                </c:pt>
                <c:pt idx="20">
                  <c:v>62.8</c:v>
                </c:pt>
                <c:pt idx="21">
                  <c:v>64.599999999999994</c:v>
                </c:pt>
                <c:pt idx="22">
                  <c:v>62.1</c:v>
                </c:pt>
                <c:pt idx="23">
                  <c:v>54.5</c:v>
                </c:pt>
                <c:pt idx="24">
                  <c:v>58.2</c:v>
                </c:pt>
                <c:pt idx="25">
                  <c:v>54.6</c:v>
                </c:pt>
                <c:pt idx="26">
                  <c:v>57.7</c:v>
                </c:pt>
                <c:pt idx="27">
                  <c:v>57</c:v>
                </c:pt>
                <c:pt idx="28">
                  <c:v>50.9</c:v>
                </c:pt>
                <c:pt idx="29">
                  <c:v>48.1</c:v>
                </c:pt>
                <c:pt idx="30">
                  <c:v>46.8</c:v>
                </c:pt>
                <c:pt idx="31">
                  <c:v>50.3</c:v>
                </c:pt>
                <c:pt idx="32">
                  <c:v>55</c:v>
                </c:pt>
                <c:pt idx="33">
                  <c:v>53.3</c:v>
                </c:pt>
                <c:pt idx="34">
                  <c:v>49.3</c:v>
                </c:pt>
                <c:pt idx="35">
                  <c:v>48.5</c:v>
                </c:pt>
                <c:pt idx="36">
                  <c:v>52.8</c:v>
                </c:pt>
                <c:pt idx="37">
                  <c:v>49.5</c:v>
                </c:pt>
                <c:pt idx="38">
                  <c:v>55.6</c:v>
                </c:pt>
                <c:pt idx="39">
                  <c:v>57.8</c:v>
                </c:pt>
                <c:pt idx="40">
                  <c:v>70</c:v>
                </c:pt>
                <c:pt idx="41">
                  <c:v>66.7</c:v>
                </c:pt>
                <c:pt idx="42">
                  <c:v>53.1</c:v>
                </c:pt>
                <c:pt idx="43">
                  <c:v>54.5</c:v>
                </c:pt>
                <c:pt idx="44">
                  <c:v>49.8</c:v>
                </c:pt>
                <c:pt idx="45">
                  <c:v>50</c:v>
                </c:pt>
                <c:pt idx="46">
                  <c:v>53.9</c:v>
                </c:pt>
                <c:pt idx="47">
                  <c:v>55.1</c:v>
                </c:pt>
                <c:pt idx="48">
                  <c:v>60.2</c:v>
                </c:pt>
                <c:pt idx="49">
                  <c:v>54.2</c:v>
                </c:pt>
                <c:pt idx="50">
                  <c:v>53.6</c:v>
                </c:pt>
                <c:pt idx="51">
                  <c:v>51.8</c:v>
                </c:pt>
                <c:pt idx="52">
                  <c:v>55.5</c:v>
                </c:pt>
                <c:pt idx="53">
                  <c:v>56.3</c:v>
                </c:pt>
                <c:pt idx="54">
                  <c:v>53.7</c:v>
                </c:pt>
                <c:pt idx="55">
                  <c:v>52.1</c:v>
                </c:pt>
                <c:pt idx="56">
                  <c:v>49.6</c:v>
                </c:pt>
                <c:pt idx="57">
                  <c:v>57.1</c:v>
                </c:pt>
                <c:pt idx="58">
                  <c:v>50.3</c:v>
                </c:pt>
                <c:pt idx="59">
                  <c:v>49.5</c:v>
                </c:pt>
                <c:pt idx="60">
                  <c:v>54</c:v>
                </c:pt>
                <c:pt idx="61">
                  <c:v>53</c:v>
                </c:pt>
                <c:pt idx="62">
                  <c:v>54.4</c:v>
                </c:pt>
                <c:pt idx="63">
                  <c:v>51.5</c:v>
                </c:pt>
                <c:pt idx="64">
                  <c:v>49.5</c:v>
                </c:pt>
                <c:pt idx="65">
                  <c:v>48</c:v>
                </c:pt>
                <c:pt idx="66">
                  <c:v>45.8</c:v>
                </c:pt>
                <c:pt idx="67">
                  <c:v>45.5</c:v>
                </c:pt>
                <c:pt idx="68">
                  <c:v>43.1</c:v>
                </c:pt>
                <c:pt idx="69">
                  <c:v>46.8</c:v>
                </c:pt>
                <c:pt idx="70">
                  <c:v>47.4</c:v>
                </c:pt>
                <c:pt idx="71">
                  <c:v>45</c:v>
                </c:pt>
                <c:pt idx="72">
                  <c:v>43.1</c:v>
                </c:pt>
                <c:pt idx="73">
                  <c:v>44.3</c:v>
                </c:pt>
                <c:pt idx="74">
                  <c:v>44.4</c:v>
                </c:pt>
                <c:pt idx="75">
                  <c:v>43.1</c:v>
                </c:pt>
                <c:pt idx="76">
                  <c:v>40.4</c:v>
                </c:pt>
                <c:pt idx="77">
                  <c:v>42.1</c:v>
                </c:pt>
                <c:pt idx="78">
                  <c:v>46</c:v>
                </c:pt>
                <c:pt idx="79">
                  <c:v>45.5</c:v>
                </c:pt>
                <c:pt idx="80">
                  <c:v>44.3</c:v>
                </c:pt>
                <c:pt idx="81">
                  <c:v>47.2</c:v>
                </c:pt>
                <c:pt idx="82">
                  <c:v>43.6</c:v>
                </c:pt>
                <c:pt idx="83">
                  <c:v>41.1</c:v>
                </c:pt>
                <c:pt idx="84">
                  <c:v>52.9</c:v>
                </c:pt>
                <c:pt idx="85">
                  <c:v>47.3</c:v>
                </c:pt>
                <c:pt idx="86">
                  <c:v>49.5</c:v>
                </c:pt>
                <c:pt idx="87">
                  <c:v>49.3</c:v>
                </c:pt>
                <c:pt idx="88">
                  <c:v>46.9</c:v>
                </c:pt>
                <c:pt idx="89">
                  <c:v>49.3</c:v>
                </c:pt>
                <c:pt idx="90">
                  <c:v>46.1</c:v>
                </c:pt>
                <c:pt idx="91">
                  <c:v>45.1</c:v>
                </c:pt>
                <c:pt idx="92">
                  <c:v>51.8</c:v>
                </c:pt>
                <c:pt idx="93">
                  <c:v>41.7</c:v>
                </c:pt>
                <c:pt idx="94">
                  <c:v>38.200000000000003</c:v>
                </c:pt>
                <c:pt idx="95">
                  <c:v>39.1</c:v>
                </c:pt>
                <c:pt idx="96">
                  <c:v>44.2</c:v>
                </c:pt>
                <c:pt idx="97">
                  <c:v>53.3</c:v>
                </c:pt>
                <c:pt idx="98">
                  <c:v>47.3</c:v>
                </c:pt>
                <c:pt idx="99">
                  <c:v>48.8</c:v>
                </c:pt>
                <c:pt idx="100">
                  <c:v>51.6</c:v>
                </c:pt>
                <c:pt idx="101">
                  <c:v>51.4</c:v>
                </c:pt>
                <c:pt idx="102">
                  <c:v>50.2</c:v>
                </c:pt>
                <c:pt idx="103">
                  <c:v>54.1</c:v>
                </c:pt>
                <c:pt idx="104">
                  <c:v>54.3</c:v>
                </c:pt>
                <c:pt idx="105">
                  <c:v>52</c:v>
                </c:pt>
                <c:pt idx="106">
                  <c:v>55.1</c:v>
                </c:pt>
                <c:pt idx="107">
                  <c:v>51.5</c:v>
                </c:pt>
                <c:pt idx="108">
                  <c:v>55.7</c:v>
                </c:pt>
                <c:pt idx="109">
                  <c:v>54.1</c:v>
                </c:pt>
                <c:pt idx="110">
                  <c:v>52</c:v>
                </c:pt>
                <c:pt idx="111">
                  <c:v>53.5</c:v>
                </c:pt>
                <c:pt idx="112">
                  <c:v>53.9</c:v>
                </c:pt>
                <c:pt idx="113">
                  <c:v>51</c:v>
                </c:pt>
                <c:pt idx="114">
                  <c:v>47.4</c:v>
                </c:pt>
                <c:pt idx="115">
                  <c:v>45.1</c:v>
                </c:pt>
                <c:pt idx="116">
                  <c:v>47.2</c:v>
                </c:pt>
                <c:pt idx="117">
                  <c:v>50.3</c:v>
                </c:pt>
                <c:pt idx="118">
                  <c:v>52</c:v>
                </c:pt>
                <c:pt idx="119">
                  <c:v>57.2</c:v>
                </c:pt>
                <c:pt idx="120">
                  <c:v>50</c:v>
                </c:pt>
                <c:pt idx="121">
                  <c:v>54.4</c:v>
                </c:pt>
                <c:pt idx="122">
                  <c:v>53.4</c:v>
                </c:pt>
                <c:pt idx="123">
                  <c:v>51.4</c:v>
                </c:pt>
                <c:pt idx="124">
                  <c:v>49.9</c:v>
                </c:pt>
                <c:pt idx="125">
                  <c:v>49.9</c:v>
                </c:pt>
                <c:pt idx="126">
                  <c:v>47.8</c:v>
                </c:pt>
                <c:pt idx="127">
                  <c:v>47.2</c:v>
                </c:pt>
                <c:pt idx="128">
                  <c:v>49</c:v>
                </c:pt>
                <c:pt idx="129">
                  <c:v>49.4</c:v>
                </c:pt>
                <c:pt idx="130">
                  <c:v>46.3</c:v>
                </c:pt>
                <c:pt idx="131">
                  <c:v>46.9</c:v>
                </c:pt>
                <c:pt idx="132">
                  <c:v>48.9</c:v>
                </c:pt>
                <c:pt idx="133">
                  <c:v>48.2</c:v>
                </c:pt>
                <c:pt idx="134">
                  <c:v>52.2</c:v>
                </c:pt>
                <c:pt idx="135">
                  <c:v>51</c:v>
                </c:pt>
                <c:pt idx="136">
                  <c:v>52.6</c:v>
                </c:pt>
                <c:pt idx="137">
                  <c:v>50.6</c:v>
                </c:pt>
                <c:pt idx="138">
                  <c:v>48.9</c:v>
                </c:pt>
                <c:pt idx="139">
                  <c:v>56.3</c:v>
                </c:pt>
                <c:pt idx="140">
                  <c:v>52</c:v>
                </c:pt>
                <c:pt idx="141">
                  <c:v>59.1</c:v>
                </c:pt>
                <c:pt idx="142">
                  <c:v>55.4</c:v>
                </c:pt>
                <c:pt idx="143">
                  <c:v>51.5</c:v>
                </c:pt>
                <c:pt idx="144">
                  <c:v>54.1</c:v>
                </c:pt>
              </c:numCache>
            </c:numRef>
          </c:val>
          <c:smooth val="0"/>
          <c:extLst>
            <c:ext xmlns:c16="http://schemas.microsoft.com/office/drawing/2014/chart" uri="{C3380CC4-5D6E-409C-BE32-E72D297353CC}">
              <c16:uniqueId val="{00000000-4947-4EEF-A159-E3CB7BD85694}"/>
            </c:ext>
          </c:extLst>
        </c:ser>
        <c:ser>
          <c:idx val="0"/>
          <c:order val="1"/>
          <c:tx>
            <c:strRef>
              <c:f>Sheet1!$C$1</c:f>
              <c:strCache>
                <c:ptCount val="1"/>
                <c:pt idx="0">
                  <c:v>5 to 17</c:v>
                </c:pt>
              </c:strCache>
            </c:strRef>
          </c:tx>
          <c:spPr>
            <a:ln>
              <a:solidFill>
                <a:srgbClr val="005EB8"/>
              </a:solidFill>
            </a:ln>
          </c:spPr>
          <c:marker>
            <c:symbol val="square"/>
            <c:size val="7"/>
            <c:spPr>
              <a:solidFill>
                <a:srgbClr val="005EB8"/>
              </a:solidFill>
              <a:ln>
                <a:noFill/>
              </a:ln>
            </c:spPr>
          </c:marker>
          <c:cat>
            <c:numRef>
              <c:f>Sheet1!$A$2:$A$146</c:f>
              <c:numCache>
                <c:formatCode>[$-409]mmmm\ d\,\ yyyy;@</c:formatCode>
                <c:ptCount val="145"/>
                <c:pt idx="0">
                  <c:v>43914</c:v>
                </c:pt>
                <c:pt idx="1">
                  <c:v>43921</c:v>
                </c:pt>
                <c:pt idx="2">
                  <c:v>43928</c:v>
                </c:pt>
                <c:pt idx="3">
                  <c:v>43935</c:v>
                </c:pt>
                <c:pt idx="4">
                  <c:v>43942</c:v>
                </c:pt>
                <c:pt idx="5">
                  <c:v>43949</c:v>
                </c:pt>
                <c:pt idx="6">
                  <c:v>43956</c:v>
                </c:pt>
                <c:pt idx="7">
                  <c:v>43963</c:v>
                </c:pt>
                <c:pt idx="8">
                  <c:v>43970</c:v>
                </c:pt>
                <c:pt idx="9">
                  <c:v>43977</c:v>
                </c:pt>
                <c:pt idx="10">
                  <c:v>43984</c:v>
                </c:pt>
                <c:pt idx="11">
                  <c:v>43991</c:v>
                </c:pt>
                <c:pt idx="12">
                  <c:v>43998</c:v>
                </c:pt>
                <c:pt idx="13">
                  <c:v>44005</c:v>
                </c:pt>
                <c:pt idx="14">
                  <c:v>44012</c:v>
                </c:pt>
                <c:pt idx="15">
                  <c:v>44019</c:v>
                </c:pt>
                <c:pt idx="16">
                  <c:v>44026</c:v>
                </c:pt>
                <c:pt idx="17">
                  <c:v>44033</c:v>
                </c:pt>
                <c:pt idx="18">
                  <c:v>44040</c:v>
                </c:pt>
                <c:pt idx="19">
                  <c:v>44047</c:v>
                </c:pt>
                <c:pt idx="20">
                  <c:v>44054</c:v>
                </c:pt>
                <c:pt idx="21">
                  <c:v>44061</c:v>
                </c:pt>
                <c:pt idx="22">
                  <c:v>44068</c:v>
                </c:pt>
                <c:pt idx="23">
                  <c:v>44075</c:v>
                </c:pt>
                <c:pt idx="24">
                  <c:v>44082</c:v>
                </c:pt>
                <c:pt idx="25">
                  <c:v>44089</c:v>
                </c:pt>
                <c:pt idx="26">
                  <c:v>44096</c:v>
                </c:pt>
                <c:pt idx="27">
                  <c:v>44103</c:v>
                </c:pt>
                <c:pt idx="28">
                  <c:v>44110</c:v>
                </c:pt>
                <c:pt idx="29">
                  <c:v>44117</c:v>
                </c:pt>
                <c:pt idx="30">
                  <c:v>44124</c:v>
                </c:pt>
                <c:pt idx="31">
                  <c:v>44131</c:v>
                </c:pt>
                <c:pt idx="32">
                  <c:v>44138</c:v>
                </c:pt>
                <c:pt idx="33">
                  <c:v>44145</c:v>
                </c:pt>
                <c:pt idx="34">
                  <c:v>44152</c:v>
                </c:pt>
                <c:pt idx="35">
                  <c:v>44159</c:v>
                </c:pt>
                <c:pt idx="36">
                  <c:v>44166</c:v>
                </c:pt>
                <c:pt idx="37">
                  <c:v>44173</c:v>
                </c:pt>
                <c:pt idx="38">
                  <c:v>44180</c:v>
                </c:pt>
                <c:pt idx="39">
                  <c:v>44187</c:v>
                </c:pt>
                <c:pt idx="40">
                  <c:v>44194</c:v>
                </c:pt>
                <c:pt idx="41">
                  <c:v>44201</c:v>
                </c:pt>
                <c:pt idx="42">
                  <c:v>44208</c:v>
                </c:pt>
                <c:pt idx="43">
                  <c:v>44215</c:v>
                </c:pt>
                <c:pt idx="44">
                  <c:v>44222</c:v>
                </c:pt>
                <c:pt idx="45">
                  <c:v>44229</c:v>
                </c:pt>
                <c:pt idx="46">
                  <c:v>44236</c:v>
                </c:pt>
                <c:pt idx="47">
                  <c:v>44243</c:v>
                </c:pt>
                <c:pt idx="48">
                  <c:v>44250</c:v>
                </c:pt>
                <c:pt idx="49">
                  <c:v>44257</c:v>
                </c:pt>
                <c:pt idx="50">
                  <c:v>44264</c:v>
                </c:pt>
                <c:pt idx="51">
                  <c:v>44271</c:v>
                </c:pt>
                <c:pt idx="52">
                  <c:v>44278</c:v>
                </c:pt>
                <c:pt idx="53">
                  <c:v>44285</c:v>
                </c:pt>
                <c:pt idx="54">
                  <c:v>44292</c:v>
                </c:pt>
                <c:pt idx="55">
                  <c:v>44299</c:v>
                </c:pt>
                <c:pt idx="56">
                  <c:v>44306</c:v>
                </c:pt>
                <c:pt idx="57">
                  <c:v>44313</c:v>
                </c:pt>
                <c:pt idx="58">
                  <c:v>44320</c:v>
                </c:pt>
                <c:pt idx="59">
                  <c:v>44327</c:v>
                </c:pt>
                <c:pt idx="60">
                  <c:v>44334</c:v>
                </c:pt>
                <c:pt idx="61">
                  <c:v>44341</c:v>
                </c:pt>
                <c:pt idx="62">
                  <c:v>44348</c:v>
                </c:pt>
                <c:pt idx="63">
                  <c:v>44355</c:v>
                </c:pt>
                <c:pt idx="64">
                  <c:v>44362</c:v>
                </c:pt>
                <c:pt idx="65">
                  <c:v>44369</c:v>
                </c:pt>
                <c:pt idx="66">
                  <c:v>44376</c:v>
                </c:pt>
                <c:pt idx="67">
                  <c:v>44383</c:v>
                </c:pt>
                <c:pt idx="68">
                  <c:v>44390</c:v>
                </c:pt>
                <c:pt idx="69">
                  <c:v>44397</c:v>
                </c:pt>
                <c:pt idx="70">
                  <c:v>44404</c:v>
                </c:pt>
                <c:pt idx="71">
                  <c:v>44411</c:v>
                </c:pt>
                <c:pt idx="72">
                  <c:v>44418</c:v>
                </c:pt>
                <c:pt idx="73">
                  <c:v>44425</c:v>
                </c:pt>
                <c:pt idx="74">
                  <c:v>44432</c:v>
                </c:pt>
                <c:pt idx="75">
                  <c:v>44439</c:v>
                </c:pt>
                <c:pt idx="76">
                  <c:v>44446</c:v>
                </c:pt>
                <c:pt idx="77">
                  <c:v>44453</c:v>
                </c:pt>
                <c:pt idx="78">
                  <c:v>44460</c:v>
                </c:pt>
                <c:pt idx="79">
                  <c:v>44467</c:v>
                </c:pt>
                <c:pt idx="80">
                  <c:v>44474</c:v>
                </c:pt>
                <c:pt idx="81">
                  <c:v>44481</c:v>
                </c:pt>
                <c:pt idx="82">
                  <c:v>44488</c:v>
                </c:pt>
                <c:pt idx="83">
                  <c:v>44495</c:v>
                </c:pt>
                <c:pt idx="84">
                  <c:v>44502</c:v>
                </c:pt>
                <c:pt idx="85">
                  <c:v>44509</c:v>
                </c:pt>
                <c:pt idx="86">
                  <c:v>44516</c:v>
                </c:pt>
                <c:pt idx="87">
                  <c:v>44523</c:v>
                </c:pt>
                <c:pt idx="88">
                  <c:v>44530</c:v>
                </c:pt>
                <c:pt idx="89">
                  <c:v>44537</c:v>
                </c:pt>
                <c:pt idx="90">
                  <c:v>44544</c:v>
                </c:pt>
                <c:pt idx="91">
                  <c:v>44551</c:v>
                </c:pt>
                <c:pt idx="92">
                  <c:v>44558</c:v>
                </c:pt>
                <c:pt idx="93">
                  <c:v>44565</c:v>
                </c:pt>
                <c:pt idx="94">
                  <c:v>44572</c:v>
                </c:pt>
                <c:pt idx="95">
                  <c:v>44579</c:v>
                </c:pt>
                <c:pt idx="96">
                  <c:v>44586</c:v>
                </c:pt>
                <c:pt idx="97">
                  <c:v>44593</c:v>
                </c:pt>
                <c:pt idx="98">
                  <c:v>44600</c:v>
                </c:pt>
                <c:pt idx="99">
                  <c:v>44607</c:v>
                </c:pt>
                <c:pt idx="100">
                  <c:v>44614</c:v>
                </c:pt>
                <c:pt idx="101">
                  <c:v>44621</c:v>
                </c:pt>
                <c:pt idx="102">
                  <c:v>44628</c:v>
                </c:pt>
                <c:pt idx="103">
                  <c:v>44635</c:v>
                </c:pt>
                <c:pt idx="104">
                  <c:v>44642</c:v>
                </c:pt>
                <c:pt idx="105">
                  <c:v>44649</c:v>
                </c:pt>
                <c:pt idx="106">
                  <c:v>44656</c:v>
                </c:pt>
                <c:pt idx="107">
                  <c:v>44663</c:v>
                </c:pt>
                <c:pt idx="108">
                  <c:v>44670</c:v>
                </c:pt>
                <c:pt idx="109">
                  <c:v>44677</c:v>
                </c:pt>
                <c:pt idx="110">
                  <c:v>44684</c:v>
                </c:pt>
                <c:pt idx="111">
                  <c:v>44691</c:v>
                </c:pt>
                <c:pt idx="112">
                  <c:v>44698</c:v>
                </c:pt>
                <c:pt idx="113">
                  <c:v>44705</c:v>
                </c:pt>
                <c:pt idx="114">
                  <c:v>44712</c:v>
                </c:pt>
                <c:pt idx="115">
                  <c:v>44719</c:v>
                </c:pt>
                <c:pt idx="116">
                  <c:v>44726</c:v>
                </c:pt>
                <c:pt idx="117">
                  <c:v>44733</c:v>
                </c:pt>
                <c:pt idx="118">
                  <c:v>44740</c:v>
                </c:pt>
                <c:pt idx="119">
                  <c:v>44747</c:v>
                </c:pt>
                <c:pt idx="120">
                  <c:v>44754</c:v>
                </c:pt>
                <c:pt idx="121">
                  <c:v>44761</c:v>
                </c:pt>
                <c:pt idx="122">
                  <c:v>44768</c:v>
                </c:pt>
                <c:pt idx="123">
                  <c:v>44775</c:v>
                </c:pt>
                <c:pt idx="124">
                  <c:v>44782</c:v>
                </c:pt>
                <c:pt idx="125">
                  <c:v>44789</c:v>
                </c:pt>
                <c:pt idx="126">
                  <c:v>44796</c:v>
                </c:pt>
                <c:pt idx="127">
                  <c:v>44803</c:v>
                </c:pt>
                <c:pt idx="128">
                  <c:v>44810</c:v>
                </c:pt>
                <c:pt idx="129">
                  <c:v>44817</c:v>
                </c:pt>
                <c:pt idx="130">
                  <c:v>44824</c:v>
                </c:pt>
                <c:pt idx="131">
                  <c:v>44831</c:v>
                </c:pt>
                <c:pt idx="132">
                  <c:v>44838</c:v>
                </c:pt>
                <c:pt idx="133">
                  <c:v>44845</c:v>
                </c:pt>
                <c:pt idx="134">
                  <c:v>44852</c:v>
                </c:pt>
                <c:pt idx="135">
                  <c:v>44859</c:v>
                </c:pt>
                <c:pt idx="136">
                  <c:v>44866</c:v>
                </c:pt>
                <c:pt idx="137">
                  <c:v>44873</c:v>
                </c:pt>
                <c:pt idx="138">
                  <c:v>44880</c:v>
                </c:pt>
                <c:pt idx="139">
                  <c:v>44887</c:v>
                </c:pt>
                <c:pt idx="140">
                  <c:v>44894</c:v>
                </c:pt>
                <c:pt idx="141">
                  <c:v>44901</c:v>
                </c:pt>
                <c:pt idx="142">
                  <c:v>44908</c:v>
                </c:pt>
                <c:pt idx="143">
                  <c:v>44915</c:v>
                </c:pt>
                <c:pt idx="144">
                  <c:v>44922</c:v>
                </c:pt>
              </c:numCache>
            </c:numRef>
          </c:cat>
          <c:val>
            <c:numRef>
              <c:f>Sheet1!$C$2:$C$146</c:f>
              <c:numCache>
                <c:formatCode>General</c:formatCode>
                <c:ptCount val="145"/>
                <c:pt idx="0">
                  <c:v>98.3</c:v>
                </c:pt>
                <c:pt idx="1">
                  <c:v>97.9</c:v>
                </c:pt>
                <c:pt idx="2">
                  <c:v>97.6</c:v>
                </c:pt>
                <c:pt idx="3">
                  <c:v>99.5</c:v>
                </c:pt>
                <c:pt idx="4">
                  <c:v>95.7</c:v>
                </c:pt>
                <c:pt idx="5">
                  <c:v>96.9</c:v>
                </c:pt>
                <c:pt idx="6">
                  <c:v>93.2</c:v>
                </c:pt>
                <c:pt idx="7">
                  <c:v>96</c:v>
                </c:pt>
                <c:pt idx="8">
                  <c:v>87</c:v>
                </c:pt>
                <c:pt idx="9">
                  <c:v>83.4</c:v>
                </c:pt>
                <c:pt idx="10">
                  <c:v>87.5</c:v>
                </c:pt>
                <c:pt idx="11">
                  <c:v>90.1</c:v>
                </c:pt>
                <c:pt idx="12">
                  <c:v>87.3</c:v>
                </c:pt>
                <c:pt idx="13">
                  <c:v>84</c:v>
                </c:pt>
                <c:pt idx="14">
                  <c:v>78.7</c:v>
                </c:pt>
                <c:pt idx="15">
                  <c:v>83</c:v>
                </c:pt>
                <c:pt idx="16">
                  <c:v>76.599999999999994</c:v>
                </c:pt>
                <c:pt idx="17">
                  <c:v>75.8</c:v>
                </c:pt>
                <c:pt idx="18">
                  <c:v>62.8</c:v>
                </c:pt>
                <c:pt idx="19">
                  <c:v>65.599999999999994</c:v>
                </c:pt>
                <c:pt idx="20">
                  <c:v>64</c:v>
                </c:pt>
                <c:pt idx="21">
                  <c:v>64.099999999999994</c:v>
                </c:pt>
                <c:pt idx="22">
                  <c:v>66.599999999999994</c:v>
                </c:pt>
                <c:pt idx="23">
                  <c:v>63.8</c:v>
                </c:pt>
                <c:pt idx="24">
                  <c:v>56.1</c:v>
                </c:pt>
                <c:pt idx="25">
                  <c:v>57.8</c:v>
                </c:pt>
                <c:pt idx="26">
                  <c:v>51.4</c:v>
                </c:pt>
                <c:pt idx="27">
                  <c:v>50.8</c:v>
                </c:pt>
                <c:pt idx="28">
                  <c:v>55.6</c:v>
                </c:pt>
                <c:pt idx="29">
                  <c:v>57</c:v>
                </c:pt>
                <c:pt idx="30">
                  <c:v>51.5</c:v>
                </c:pt>
                <c:pt idx="31">
                  <c:v>47.6</c:v>
                </c:pt>
                <c:pt idx="32">
                  <c:v>53</c:v>
                </c:pt>
                <c:pt idx="33">
                  <c:v>51</c:v>
                </c:pt>
                <c:pt idx="34">
                  <c:v>54.2</c:v>
                </c:pt>
                <c:pt idx="35">
                  <c:v>52.4</c:v>
                </c:pt>
                <c:pt idx="36">
                  <c:v>55.9</c:v>
                </c:pt>
                <c:pt idx="37">
                  <c:v>54.7</c:v>
                </c:pt>
                <c:pt idx="38">
                  <c:v>52.2</c:v>
                </c:pt>
                <c:pt idx="39">
                  <c:v>52.5</c:v>
                </c:pt>
                <c:pt idx="40">
                  <c:v>56.3</c:v>
                </c:pt>
                <c:pt idx="41">
                  <c:v>64.7</c:v>
                </c:pt>
                <c:pt idx="42">
                  <c:v>50.5</c:v>
                </c:pt>
                <c:pt idx="43">
                  <c:v>50.9</c:v>
                </c:pt>
                <c:pt idx="44">
                  <c:v>51.8</c:v>
                </c:pt>
                <c:pt idx="45">
                  <c:v>50.8</c:v>
                </c:pt>
                <c:pt idx="46">
                  <c:v>51</c:v>
                </c:pt>
                <c:pt idx="47">
                  <c:v>59.1</c:v>
                </c:pt>
                <c:pt idx="48">
                  <c:v>51.9</c:v>
                </c:pt>
                <c:pt idx="49">
                  <c:v>53.3</c:v>
                </c:pt>
                <c:pt idx="50">
                  <c:v>55.9</c:v>
                </c:pt>
                <c:pt idx="51">
                  <c:v>57.8</c:v>
                </c:pt>
                <c:pt idx="52">
                  <c:v>53</c:v>
                </c:pt>
                <c:pt idx="53">
                  <c:v>47.5</c:v>
                </c:pt>
                <c:pt idx="54">
                  <c:v>57.8</c:v>
                </c:pt>
                <c:pt idx="55">
                  <c:v>51.1</c:v>
                </c:pt>
                <c:pt idx="56">
                  <c:v>54.3</c:v>
                </c:pt>
                <c:pt idx="57">
                  <c:v>53.6</c:v>
                </c:pt>
                <c:pt idx="58">
                  <c:v>50.8</c:v>
                </c:pt>
                <c:pt idx="59">
                  <c:v>55.1</c:v>
                </c:pt>
                <c:pt idx="60">
                  <c:v>50.9</c:v>
                </c:pt>
                <c:pt idx="61">
                  <c:v>53.4</c:v>
                </c:pt>
                <c:pt idx="62">
                  <c:v>51.2</c:v>
                </c:pt>
                <c:pt idx="63">
                  <c:v>49.9</c:v>
                </c:pt>
                <c:pt idx="64">
                  <c:v>51.6</c:v>
                </c:pt>
                <c:pt idx="65">
                  <c:v>53.3</c:v>
                </c:pt>
                <c:pt idx="66">
                  <c:v>56.3</c:v>
                </c:pt>
                <c:pt idx="67">
                  <c:v>52.2</c:v>
                </c:pt>
                <c:pt idx="68">
                  <c:v>56.5</c:v>
                </c:pt>
                <c:pt idx="69">
                  <c:v>54.1</c:v>
                </c:pt>
                <c:pt idx="70">
                  <c:v>55.1</c:v>
                </c:pt>
                <c:pt idx="71">
                  <c:v>53.4</c:v>
                </c:pt>
                <c:pt idx="72">
                  <c:v>48.9</c:v>
                </c:pt>
                <c:pt idx="73">
                  <c:v>52.3</c:v>
                </c:pt>
                <c:pt idx="74">
                  <c:v>50.5</c:v>
                </c:pt>
                <c:pt idx="75">
                  <c:v>47.1</c:v>
                </c:pt>
                <c:pt idx="76">
                  <c:v>45.8</c:v>
                </c:pt>
                <c:pt idx="77">
                  <c:v>49.8</c:v>
                </c:pt>
                <c:pt idx="78">
                  <c:v>50.7</c:v>
                </c:pt>
                <c:pt idx="79">
                  <c:v>47.7</c:v>
                </c:pt>
                <c:pt idx="80">
                  <c:v>53.5</c:v>
                </c:pt>
                <c:pt idx="81">
                  <c:v>51</c:v>
                </c:pt>
                <c:pt idx="82">
                  <c:v>49.6</c:v>
                </c:pt>
                <c:pt idx="83">
                  <c:v>52</c:v>
                </c:pt>
                <c:pt idx="84">
                  <c:v>53.7</c:v>
                </c:pt>
                <c:pt idx="85">
                  <c:v>53.3</c:v>
                </c:pt>
                <c:pt idx="86">
                  <c:v>47.3</c:v>
                </c:pt>
                <c:pt idx="87">
                  <c:v>51.2</c:v>
                </c:pt>
                <c:pt idx="88">
                  <c:v>52.5</c:v>
                </c:pt>
                <c:pt idx="89">
                  <c:v>54.4</c:v>
                </c:pt>
                <c:pt idx="90">
                  <c:v>52</c:v>
                </c:pt>
                <c:pt idx="91">
                  <c:v>49.6</c:v>
                </c:pt>
                <c:pt idx="92">
                  <c:v>48.2</c:v>
                </c:pt>
                <c:pt idx="93">
                  <c:v>43.1</c:v>
                </c:pt>
                <c:pt idx="94">
                  <c:v>41.1</c:v>
                </c:pt>
                <c:pt idx="95">
                  <c:v>45.1</c:v>
                </c:pt>
                <c:pt idx="96">
                  <c:v>49.2</c:v>
                </c:pt>
                <c:pt idx="97">
                  <c:v>50.1</c:v>
                </c:pt>
                <c:pt idx="98">
                  <c:v>53.5</c:v>
                </c:pt>
                <c:pt idx="99">
                  <c:v>56.3</c:v>
                </c:pt>
                <c:pt idx="100">
                  <c:v>51</c:v>
                </c:pt>
                <c:pt idx="101">
                  <c:v>51</c:v>
                </c:pt>
                <c:pt idx="102">
                  <c:v>58.5</c:v>
                </c:pt>
                <c:pt idx="103">
                  <c:v>59.3</c:v>
                </c:pt>
                <c:pt idx="104">
                  <c:v>50.7</c:v>
                </c:pt>
                <c:pt idx="105">
                  <c:v>60.9</c:v>
                </c:pt>
                <c:pt idx="106">
                  <c:v>56.8</c:v>
                </c:pt>
                <c:pt idx="107">
                  <c:v>59.1</c:v>
                </c:pt>
                <c:pt idx="108">
                  <c:v>57.4</c:v>
                </c:pt>
                <c:pt idx="109">
                  <c:v>59.7</c:v>
                </c:pt>
                <c:pt idx="110">
                  <c:v>60.8</c:v>
                </c:pt>
                <c:pt idx="111">
                  <c:v>56.9</c:v>
                </c:pt>
                <c:pt idx="112">
                  <c:v>52.8</c:v>
                </c:pt>
                <c:pt idx="113">
                  <c:v>60.1</c:v>
                </c:pt>
                <c:pt idx="114">
                  <c:v>53.7</c:v>
                </c:pt>
                <c:pt idx="115">
                  <c:v>58.3</c:v>
                </c:pt>
                <c:pt idx="116">
                  <c:v>62.2</c:v>
                </c:pt>
                <c:pt idx="117">
                  <c:v>63.2</c:v>
                </c:pt>
                <c:pt idx="118">
                  <c:v>57.1</c:v>
                </c:pt>
                <c:pt idx="119">
                  <c:v>59.2</c:v>
                </c:pt>
                <c:pt idx="120">
                  <c:v>62.6</c:v>
                </c:pt>
                <c:pt idx="121">
                  <c:v>64</c:v>
                </c:pt>
                <c:pt idx="122">
                  <c:v>54.2</c:v>
                </c:pt>
                <c:pt idx="123">
                  <c:v>62.9</c:v>
                </c:pt>
                <c:pt idx="124">
                  <c:v>62</c:v>
                </c:pt>
                <c:pt idx="125">
                  <c:v>59.2</c:v>
                </c:pt>
                <c:pt idx="126">
                  <c:v>60.6</c:v>
                </c:pt>
                <c:pt idx="127">
                  <c:v>55.4</c:v>
                </c:pt>
                <c:pt idx="128">
                  <c:v>49.9</c:v>
                </c:pt>
                <c:pt idx="129">
                  <c:v>55.8</c:v>
                </c:pt>
                <c:pt idx="130">
                  <c:v>54.9</c:v>
                </c:pt>
                <c:pt idx="131">
                  <c:v>57.1</c:v>
                </c:pt>
                <c:pt idx="132">
                  <c:v>56.6</c:v>
                </c:pt>
                <c:pt idx="133">
                  <c:v>57.6</c:v>
                </c:pt>
                <c:pt idx="134">
                  <c:v>60.1</c:v>
                </c:pt>
                <c:pt idx="135">
                  <c:v>57.8</c:v>
                </c:pt>
                <c:pt idx="136">
                  <c:v>62.8</c:v>
                </c:pt>
                <c:pt idx="137">
                  <c:v>53.9</c:v>
                </c:pt>
                <c:pt idx="138">
                  <c:v>58.9</c:v>
                </c:pt>
                <c:pt idx="139">
                  <c:v>63.2</c:v>
                </c:pt>
                <c:pt idx="140">
                  <c:v>67.8</c:v>
                </c:pt>
                <c:pt idx="141">
                  <c:v>71.400000000000006</c:v>
                </c:pt>
                <c:pt idx="142">
                  <c:v>73.2</c:v>
                </c:pt>
                <c:pt idx="143">
                  <c:v>72.5</c:v>
                </c:pt>
                <c:pt idx="144">
                  <c:v>70.3</c:v>
                </c:pt>
              </c:numCache>
            </c:numRef>
          </c:val>
          <c:smooth val="0"/>
          <c:extLst>
            <c:ext xmlns:c16="http://schemas.microsoft.com/office/drawing/2014/chart" uri="{C3380CC4-5D6E-409C-BE32-E72D297353CC}">
              <c16:uniqueId val="{00000001-4947-4EEF-A159-E3CB7BD85694}"/>
            </c:ext>
          </c:extLst>
        </c:ser>
        <c:ser>
          <c:idx val="1"/>
          <c:order val="2"/>
          <c:tx>
            <c:strRef>
              <c:f>Sheet1!$D$1</c:f>
              <c:strCache>
                <c:ptCount val="1"/>
                <c:pt idx="0">
                  <c:v>18-29</c:v>
                </c:pt>
              </c:strCache>
            </c:strRef>
          </c:tx>
          <c:spPr>
            <a:ln>
              <a:solidFill>
                <a:srgbClr val="671E75"/>
              </a:solidFill>
            </a:ln>
          </c:spPr>
          <c:marker>
            <c:symbol val="triangle"/>
            <c:size val="8"/>
            <c:spPr>
              <a:solidFill>
                <a:srgbClr val="671E75"/>
              </a:solidFill>
              <a:ln>
                <a:noFill/>
              </a:ln>
            </c:spPr>
          </c:marker>
          <c:cat>
            <c:numRef>
              <c:f>Sheet1!$A$2:$A$146</c:f>
              <c:numCache>
                <c:formatCode>[$-409]mmmm\ d\,\ yyyy;@</c:formatCode>
                <c:ptCount val="145"/>
                <c:pt idx="0">
                  <c:v>43914</c:v>
                </c:pt>
                <c:pt idx="1">
                  <c:v>43921</c:v>
                </c:pt>
                <c:pt idx="2">
                  <c:v>43928</c:v>
                </c:pt>
                <c:pt idx="3">
                  <c:v>43935</c:v>
                </c:pt>
                <c:pt idx="4">
                  <c:v>43942</c:v>
                </c:pt>
                <c:pt idx="5">
                  <c:v>43949</c:v>
                </c:pt>
                <c:pt idx="6">
                  <c:v>43956</c:v>
                </c:pt>
                <c:pt idx="7">
                  <c:v>43963</c:v>
                </c:pt>
                <c:pt idx="8">
                  <c:v>43970</c:v>
                </c:pt>
                <c:pt idx="9">
                  <c:v>43977</c:v>
                </c:pt>
                <c:pt idx="10">
                  <c:v>43984</c:v>
                </c:pt>
                <c:pt idx="11">
                  <c:v>43991</c:v>
                </c:pt>
                <c:pt idx="12">
                  <c:v>43998</c:v>
                </c:pt>
                <c:pt idx="13">
                  <c:v>44005</c:v>
                </c:pt>
                <c:pt idx="14">
                  <c:v>44012</c:v>
                </c:pt>
                <c:pt idx="15">
                  <c:v>44019</c:v>
                </c:pt>
                <c:pt idx="16">
                  <c:v>44026</c:v>
                </c:pt>
                <c:pt idx="17">
                  <c:v>44033</c:v>
                </c:pt>
                <c:pt idx="18">
                  <c:v>44040</c:v>
                </c:pt>
                <c:pt idx="19">
                  <c:v>44047</c:v>
                </c:pt>
                <c:pt idx="20">
                  <c:v>44054</c:v>
                </c:pt>
                <c:pt idx="21">
                  <c:v>44061</c:v>
                </c:pt>
                <c:pt idx="22">
                  <c:v>44068</c:v>
                </c:pt>
                <c:pt idx="23">
                  <c:v>44075</c:v>
                </c:pt>
                <c:pt idx="24">
                  <c:v>44082</c:v>
                </c:pt>
                <c:pt idx="25">
                  <c:v>44089</c:v>
                </c:pt>
                <c:pt idx="26">
                  <c:v>44096</c:v>
                </c:pt>
                <c:pt idx="27">
                  <c:v>44103</c:v>
                </c:pt>
                <c:pt idx="28">
                  <c:v>44110</c:v>
                </c:pt>
                <c:pt idx="29">
                  <c:v>44117</c:v>
                </c:pt>
                <c:pt idx="30">
                  <c:v>44124</c:v>
                </c:pt>
                <c:pt idx="31">
                  <c:v>44131</c:v>
                </c:pt>
                <c:pt idx="32">
                  <c:v>44138</c:v>
                </c:pt>
                <c:pt idx="33">
                  <c:v>44145</c:v>
                </c:pt>
                <c:pt idx="34">
                  <c:v>44152</c:v>
                </c:pt>
                <c:pt idx="35">
                  <c:v>44159</c:v>
                </c:pt>
                <c:pt idx="36">
                  <c:v>44166</c:v>
                </c:pt>
                <c:pt idx="37">
                  <c:v>44173</c:v>
                </c:pt>
                <c:pt idx="38">
                  <c:v>44180</c:v>
                </c:pt>
                <c:pt idx="39">
                  <c:v>44187</c:v>
                </c:pt>
                <c:pt idx="40">
                  <c:v>44194</c:v>
                </c:pt>
                <c:pt idx="41">
                  <c:v>44201</c:v>
                </c:pt>
                <c:pt idx="42">
                  <c:v>44208</c:v>
                </c:pt>
                <c:pt idx="43">
                  <c:v>44215</c:v>
                </c:pt>
                <c:pt idx="44">
                  <c:v>44222</c:v>
                </c:pt>
                <c:pt idx="45">
                  <c:v>44229</c:v>
                </c:pt>
                <c:pt idx="46">
                  <c:v>44236</c:v>
                </c:pt>
                <c:pt idx="47">
                  <c:v>44243</c:v>
                </c:pt>
                <c:pt idx="48">
                  <c:v>44250</c:v>
                </c:pt>
                <c:pt idx="49">
                  <c:v>44257</c:v>
                </c:pt>
                <c:pt idx="50">
                  <c:v>44264</c:v>
                </c:pt>
                <c:pt idx="51">
                  <c:v>44271</c:v>
                </c:pt>
                <c:pt idx="52">
                  <c:v>44278</c:v>
                </c:pt>
                <c:pt idx="53">
                  <c:v>44285</c:v>
                </c:pt>
                <c:pt idx="54">
                  <c:v>44292</c:v>
                </c:pt>
                <c:pt idx="55">
                  <c:v>44299</c:v>
                </c:pt>
                <c:pt idx="56">
                  <c:v>44306</c:v>
                </c:pt>
                <c:pt idx="57">
                  <c:v>44313</c:v>
                </c:pt>
                <c:pt idx="58">
                  <c:v>44320</c:v>
                </c:pt>
                <c:pt idx="59">
                  <c:v>44327</c:v>
                </c:pt>
                <c:pt idx="60">
                  <c:v>44334</c:v>
                </c:pt>
                <c:pt idx="61">
                  <c:v>44341</c:v>
                </c:pt>
                <c:pt idx="62">
                  <c:v>44348</c:v>
                </c:pt>
                <c:pt idx="63">
                  <c:v>44355</c:v>
                </c:pt>
                <c:pt idx="64">
                  <c:v>44362</c:v>
                </c:pt>
                <c:pt idx="65">
                  <c:v>44369</c:v>
                </c:pt>
                <c:pt idx="66">
                  <c:v>44376</c:v>
                </c:pt>
                <c:pt idx="67">
                  <c:v>44383</c:v>
                </c:pt>
                <c:pt idx="68">
                  <c:v>44390</c:v>
                </c:pt>
                <c:pt idx="69">
                  <c:v>44397</c:v>
                </c:pt>
                <c:pt idx="70">
                  <c:v>44404</c:v>
                </c:pt>
                <c:pt idx="71">
                  <c:v>44411</c:v>
                </c:pt>
                <c:pt idx="72">
                  <c:v>44418</c:v>
                </c:pt>
                <c:pt idx="73">
                  <c:v>44425</c:v>
                </c:pt>
                <c:pt idx="74">
                  <c:v>44432</c:v>
                </c:pt>
                <c:pt idx="75">
                  <c:v>44439</c:v>
                </c:pt>
                <c:pt idx="76">
                  <c:v>44446</c:v>
                </c:pt>
                <c:pt idx="77">
                  <c:v>44453</c:v>
                </c:pt>
                <c:pt idx="78">
                  <c:v>44460</c:v>
                </c:pt>
                <c:pt idx="79">
                  <c:v>44467</c:v>
                </c:pt>
                <c:pt idx="80">
                  <c:v>44474</c:v>
                </c:pt>
                <c:pt idx="81">
                  <c:v>44481</c:v>
                </c:pt>
                <c:pt idx="82">
                  <c:v>44488</c:v>
                </c:pt>
                <c:pt idx="83">
                  <c:v>44495</c:v>
                </c:pt>
                <c:pt idx="84">
                  <c:v>44502</c:v>
                </c:pt>
                <c:pt idx="85">
                  <c:v>44509</c:v>
                </c:pt>
                <c:pt idx="86">
                  <c:v>44516</c:v>
                </c:pt>
                <c:pt idx="87">
                  <c:v>44523</c:v>
                </c:pt>
                <c:pt idx="88">
                  <c:v>44530</c:v>
                </c:pt>
                <c:pt idx="89">
                  <c:v>44537</c:v>
                </c:pt>
                <c:pt idx="90">
                  <c:v>44544</c:v>
                </c:pt>
                <c:pt idx="91">
                  <c:v>44551</c:v>
                </c:pt>
                <c:pt idx="92">
                  <c:v>44558</c:v>
                </c:pt>
                <c:pt idx="93">
                  <c:v>44565</c:v>
                </c:pt>
                <c:pt idx="94">
                  <c:v>44572</c:v>
                </c:pt>
                <c:pt idx="95">
                  <c:v>44579</c:v>
                </c:pt>
                <c:pt idx="96">
                  <c:v>44586</c:v>
                </c:pt>
                <c:pt idx="97">
                  <c:v>44593</c:v>
                </c:pt>
                <c:pt idx="98">
                  <c:v>44600</c:v>
                </c:pt>
                <c:pt idx="99">
                  <c:v>44607</c:v>
                </c:pt>
                <c:pt idx="100">
                  <c:v>44614</c:v>
                </c:pt>
                <c:pt idx="101">
                  <c:v>44621</c:v>
                </c:pt>
                <c:pt idx="102">
                  <c:v>44628</c:v>
                </c:pt>
                <c:pt idx="103">
                  <c:v>44635</c:v>
                </c:pt>
                <c:pt idx="104">
                  <c:v>44642</c:v>
                </c:pt>
                <c:pt idx="105">
                  <c:v>44649</c:v>
                </c:pt>
                <c:pt idx="106">
                  <c:v>44656</c:v>
                </c:pt>
                <c:pt idx="107">
                  <c:v>44663</c:v>
                </c:pt>
                <c:pt idx="108">
                  <c:v>44670</c:v>
                </c:pt>
                <c:pt idx="109">
                  <c:v>44677</c:v>
                </c:pt>
                <c:pt idx="110">
                  <c:v>44684</c:v>
                </c:pt>
                <c:pt idx="111">
                  <c:v>44691</c:v>
                </c:pt>
                <c:pt idx="112">
                  <c:v>44698</c:v>
                </c:pt>
                <c:pt idx="113">
                  <c:v>44705</c:v>
                </c:pt>
                <c:pt idx="114">
                  <c:v>44712</c:v>
                </c:pt>
                <c:pt idx="115">
                  <c:v>44719</c:v>
                </c:pt>
                <c:pt idx="116">
                  <c:v>44726</c:v>
                </c:pt>
                <c:pt idx="117">
                  <c:v>44733</c:v>
                </c:pt>
                <c:pt idx="118">
                  <c:v>44740</c:v>
                </c:pt>
                <c:pt idx="119">
                  <c:v>44747</c:v>
                </c:pt>
                <c:pt idx="120">
                  <c:v>44754</c:v>
                </c:pt>
                <c:pt idx="121">
                  <c:v>44761</c:v>
                </c:pt>
                <c:pt idx="122">
                  <c:v>44768</c:v>
                </c:pt>
                <c:pt idx="123">
                  <c:v>44775</c:v>
                </c:pt>
                <c:pt idx="124">
                  <c:v>44782</c:v>
                </c:pt>
                <c:pt idx="125">
                  <c:v>44789</c:v>
                </c:pt>
                <c:pt idx="126">
                  <c:v>44796</c:v>
                </c:pt>
                <c:pt idx="127">
                  <c:v>44803</c:v>
                </c:pt>
                <c:pt idx="128">
                  <c:v>44810</c:v>
                </c:pt>
                <c:pt idx="129">
                  <c:v>44817</c:v>
                </c:pt>
                <c:pt idx="130">
                  <c:v>44824</c:v>
                </c:pt>
                <c:pt idx="131">
                  <c:v>44831</c:v>
                </c:pt>
                <c:pt idx="132">
                  <c:v>44838</c:v>
                </c:pt>
                <c:pt idx="133">
                  <c:v>44845</c:v>
                </c:pt>
                <c:pt idx="134">
                  <c:v>44852</c:v>
                </c:pt>
                <c:pt idx="135">
                  <c:v>44859</c:v>
                </c:pt>
                <c:pt idx="136">
                  <c:v>44866</c:v>
                </c:pt>
                <c:pt idx="137">
                  <c:v>44873</c:v>
                </c:pt>
                <c:pt idx="138">
                  <c:v>44880</c:v>
                </c:pt>
                <c:pt idx="139">
                  <c:v>44887</c:v>
                </c:pt>
                <c:pt idx="140">
                  <c:v>44894</c:v>
                </c:pt>
                <c:pt idx="141">
                  <c:v>44901</c:v>
                </c:pt>
                <c:pt idx="142">
                  <c:v>44908</c:v>
                </c:pt>
                <c:pt idx="143">
                  <c:v>44915</c:v>
                </c:pt>
                <c:pt idx="144">
                  <c:v>44922</c:v>
                </c:pt>
              </c:numCache>
            </c:numRef>
          </c:cat>
          <c:val>
            <c:numRef>
              <c:f>Sheet1!$D$2:$D$146</c:f>
              <c:numCache>
                <c:formatCode>General</c:formatCode>
                <c:ptCount val="145"/>
                <c:pt idx="0">
                  <c:v>98.5</c:v>
                </c:pt>
                <c:pt idx="1">
                  <c:v>96</c:v>
                </c:pt>
                <c:pt idx="2">
                  <c:v>93.8</c:v>
                </c:pt>
                <c:pt idx="3">
                  <c:v>92.7</c:v>
                </c:pt>
                <c:pt idx="4">
                  <c:v>93.8</c:v>
                </c:pt>
                <c:pt idx="5">
                  <c:v>95.5</c:v>
                </c:pt>
                <c:pt idx="6">
                  <c:v>94.6</c:v>
                </c:pt>
                <c:pt idx="7">
                  <c:v>93.3</c:v>
                </c:pt>
                <c:pt idx="8">
                  <c:v>93.5</c:v>
                </c:pt>
                <c:pt idx="9">
                  <c:v>93.5</c:v>
                </c:pt>
                <c:pt idx="10">
                  <c:v>94</c:v>
                </c:pt>
                <c:pt idx="11">
                  <c:v>92.4</c:v>
                </c:pt>
                <c:pt idx="12">
                  <c:v>93.1</c:v>
                </c:pt>
                <c:pt idx="13">
                  <c:v>89.9</c:v>
                </c:pt>
                <c:pt idx="14">
                  <c:v>90.8</c:v>
                </c:pt>
                <c:pt idx="15">
                  <c:v>91.4</c:v>
                </c:pt>
                <c:pt idx="16">
                  <c:v>89.6</c:v>
                </c:pt>
                <c:pt idx="17">
                  <c:v>88.8</c:v>
                </c:pt>
                <c:pt idx="18">
                  <c:v>87.8</c:v>
                </c:pt>
                <c:pt idx="19">
                  <c:v>87.4</c:v>
                </c:pt>
                <c:pt idx="20">
                  <c:v>84.6</c:v>
                </c:pt>
                <c:pt idx="21">
                  <c:v>82.1</c:v>
                </c:pt>
                <c:pt idx="22">
                  <c:v>83.1</c:v>
                </c:pt>
                <c:pt idx="23">
                  <c:v>76.599999999999994</c:v>
                </c:pt>
                <c:pt idx="24">
                  <c:v>77.900000000000006</c:v>
                </c:pt>
                <c:pt idx="25">
                  <c:v>75.400000000000006</c:v>
                </c:pt>
                <c:pt idx="26">
                  <c:v>75.400000000000006</c:v>
                </c:pt>
                <c:pt idx="27">
                  <c:v>73.3</c:v>
                </c:pt>
                <c:pt idx="28">
                  <c:v>74</c:v>
                </c:pt>
                <c:pt idx="29">
                  <c:v>70.3</c:v>
                </c:pt>
                <c:pt idx="30">
                  <c:v>71</c:v>
                </c:pt>
                <c:pt idx="31">
                  <c:v>70.599999999999994</c:v>
                </c:pt>
                <c:pt idx="32">
                  <c:v>71.599999999999994</c:v>
                </c:pt>
                <c:pt idx="33">
                  <c:v>74</c:v>
                </c:pt>
                <c:pt idx="34">
                  <c:v>71.2</c:v>
                </c:pt>
                <c:pt idx="35">
                  <c:v>73.2</c:v>
                </c:pt>
                <c:pt idx="36">
                  <c:v>69.400000000000006</c:v>
                </c:pt>
                <c:pt idx="37">
                  <c:v>70</c:v>
                </c:pt>
                <c:pt idx="38">
                  <c:v>69.599999999999994</c:v>
                </c:pt>
                <c:pt idx="39">
                  <c:v>67.7</c:v>
                </c:pt>
                <c:pt idx="40">
                  <c:v>73.099999999999994</c:v>
                </c:pt>
                <c:pt idx="41">
                  <c:v>75.900000000000006</c:v>
                </c:pt>
                <c:pt idx="42">
                  <c:v>68.8</c:v>
                </c:pt>
                <c:pt idx="43">
                  <c:v>69</c:v>
                </c:pt>
                <c:pt idx="44">
                  <c:v>65.7</c:v>
                </c:pt>
                <c:pt idx="45">
                  <c:v>68.3</c:v>
                </c:pt>
                <c:pt idx="46">
                  <c:v>66.3</c:v>
                </c:pt>
                <c:pt idx="47">
                  <c:v>66.3</c:v>
                </c:pt>
                <c:pt idx="48">
                  <c:v>66.5</c:v>
                </c:pt>
                <c:pt idx="49">
                  <c:v>69.8</c:v>
                </c:pt>
                <c:pt idx="50">
                  <c:v>66.400000000000006</c:v>
                </c:pt>
                <c:pt idx="51">
                  <c:v>68</c:v>
                </c:pt>
                <c:pt idx="52">
                  <c:v>67.3</c:v>
                </c:pt>
                <c:pt idx="53">
                  <c:v>67.400000000000006</c:v>
                </c:pt>
                <c:pt idx="54">
                  <c:v>66</c:v>
                </c:pt>
                <c:pt idx="55">
                  <c:v>67.8</c:v>
                </c:pt>
                <c:pt idx="56">
                  <c:v>68</c:v>
                </c:pt>
                <c:pt idx="57">
                  <c:v>67.8</c:v>
                </c:pt>
                <c:pt idx="58">
                  <c:v>63.8</c:v>
                </c:pt>
                <c:pt idx="59">
                  <c:v>66</c:v>
                </c:pt>
                <c:pt idx="60">
                  <c:v>69.599999999999994</c:v>
                </c:pt>
                <c:pt idx="61">
                  <c:v>68.099999999999994</c:v>
                </c:pt>
                <c:pt idx="62">
                  <c:v>67.2</c:v>
                </c:pt>
                <c:pt idx="63">
                  <c:v>68.900000000000006</c:v>
                </c:pt>
                <c:pt idx="64">
                  <c:v>68.099999999999994</c:v>
                </c:pt>
                <c:pt idx="65">
                  <c:v>68.7</c:v>
                </c:pt>
                <c:pt idx="66">
                  <c:v>71</c:v>
                </c:pt>
                <c:pt idx="67">
                  <c:v>71.599999999999994</c:v>
                </c:pt>
                <c:pt idx="68">
                  <c:v>71.599999999999994</c:v>
                </c:pt>
                <c:pt idx="69">
                  <c:v>69.900000000000006</c:v>
                </c:pt>
                <c:pt idx="70">
                  <c:v>68.099999999999994</c:v>
                </c:pt>
                <c:pt idx="71">
                  <c:v>67.599999999999994</c:v>
                </c:pt>
                <c:pt idx="72">
                  <c:v>67.5</c:v>
                </c:pt>
                <c:pt idx="73">
                  <c:v>61.5</c:v>
                </c:pt>
                <c:pt idx="74">
                  <c:v>64.5</c:v>
                </c:pt>
                <c:pt idx="75">
                  <c:v>65</c:v>
                </c:pt>
                <c:pt idx="76">
                  <c:v>61.3</c:v>
                </c:pt>
                <c:pt idx="77">
                  <c:v>65.099999999999994</c:v>
                </c:pt>
                <c:pt idx="78">
                  <c:v>65.2</c:v>
                </c:pt>
                <c:pt idx="79">
                  <c:v>65.8</c:v>
                </c:pt>
                <c:pt idx="80">
                  <c:v>65.599999999999994</c:v>
                </c:pt>
                <c:pt idx="81">
                  <c:v>64.8</c:v>
                </c:pt>
                <c:pt idx="82">
                  <c:v>65.2</c:v>
                </c:pt>
                <c:pt idx="83">
                  <c:v>68.7</c:v>
                </c:pt>
                <c:pt idx="84">
                  <c:v>68.400000000000006</c:v>
                </c:pt>
                <c:pt idx="85">
                  <c:v>66.900000000000006</c:v>
                </c:pt>
                <c:pt idx="86">
                  <c:v>65.900000000000006</c:v>
                </c:pt>
                <c:pt idx="87">
                  <c:v>64.099999999999994</c:v>
                </c:pt>
                <c:pt idx="88">
                  <c:v>62.6</c:v>
                </c:pt>
                <c:pt idx="89">
                  <c:v>62.6</c:v>
                </c:pt>
                <c:pt idx="90">
                  <c:v>61.3</c:v>
                </c:pt>
                <c:pt idx="91">
                  <c:v>63.4</c:v>
                </c:pt>
                <c:pt idx="92">
                  <c:v>57.6</c:v>
                </c:pt>
                <c:pt idx="93">
                  <c:v>50.1</c:v>
                </c:pt>
                <c:pt idx="94">
                  <c:v>54.3</c:v>
                </c:pt>
                <c:pt idx="95">
                  <c:v>54.3</c:v>
                </c:pt>
                <c:pt idx="96">
                  <c:v>57.9</c:v>
                </c:pt>
                <c:pt idx="97">
                  <c:v>63</c:v>
                </c:pt>
                <c:pt idx="98">
                  <c:v>60.7</c:v>
                </c:pt>
                <c:pt idx="99">
                  <c:v>67.7</c:v>
                </c:pt>
                <c:pt idx="100">
                  <c:v>67.7</c:v>
                </c:pt>
                <c:pt idx="101">
                  <c:v>68.8</c:v>
                </c:pt>
                <c:pt idx="102">
                  <c:v>70.5</c:v>
                </c:pt>
                <c:pt idx="103">
                  <c:v>72</c:v>
                </c:pt>
                <c:pt idx="104">
                  <c:v>70</c:v>
                </c:pt>
                <c:pt idx="105">
                  <c:v>68.599999999999994</c:v>
                </c:pt>
                <c:pt idx="106">
                  <c:v>73.7</c:v>
                </c:pt>
                <c:pt idx="107">
                  <c:v>73.8</c:v>
                </c:pt>
                <c:pt idx="108">
                  <c:v>79.400000000000006</c:v>
                </c:pt>
                <c:pt idx="109">
                  <c:v>79.599999999999994</c:v>
                </c:pt>
                <c:pt idx="110">
                  <c:v>78.2</c:v>
                </c:pt>
                <c:pt idx="111">
                  <c:v>76.2</c:v>
                </c:pt>
                <c:pt idx="112">
                  <c:v>77.900000000000006</c:v>
                </c:pt>
                <c:pt idx="113">
                  <c:v>77.2</c:v>
                </c:pt>
                <c:pt idx="114">
                  <c:v>79.5</c:v>
                </c:pt>
                <c:pt idx="115">
                  <c:v>78.8</c:v>
                </c:pt>
                <c:pt idx="116">
                  <c:v>76.900000000000006</c:v>
                </c:pt>
                <c:pt idx="117">
                  <c:v>73.400000000000006</c:v>
                </c:pt>
                <c:pt idx="118">
                  <c:v>78.5</c:v>
                </c:pt>
                <c:pt idx="119">
                  <c:v>77.3</c:v>
                </c:pt>
                <c:pt idx="120">
                  <c:v>75.400000000000006</c:v>
                </c:pt>
                <c:pt idx="121">
                  <c:v>76.099999999999994</c:v>
                </c:pt>
                <c:pt idx="122">
                  <c:v>77.3</c:v>
                </c:pt>
                <c:pt idx="123">
                  <c:v>77.3</c:v>
                </c:pt>
                <c:pt idx="124">
                  <c:v>78.3</c:v>
                </c:pt>
                <c:pt idx="125">
                  <c:v>78.5</c:v>
                </c:pt>
                <c:pt idx="126">
                  <c:v>78.8</c:v>
                </c:pt>
                <c:pt idx="127">
                  <c:v>77.900000000000006</c:v>
                </c:pt>
                <c:pt idx="128">
                  <c:v>78.099999999999994</c:v>
                </c:pt>
                <c:pt idx="129">
                  <c:v>74.5</c:v>
                </c:pt>
                <c:pt idx="130">
                  <c:v>74.599999999999994</c:v>
                </c:pt>
                <c:pt idx="131">
                  <c:v>75.2</c:v>
                </c:pt>
                <c:pt idx="132">
                  <c:v>78.599999999999994</c:v>
                </c:pt>
                <c:pt idx="133">
                  <c:v>79.7</c:v>
                </c:pt>
                <c:pt idx="134">
                  <c:v>76.900000000000006</c:v>
                </c:pt>
                <c:pt idx="135">
                  <c:v>81</c:v>
                </c:pt>
                <c:pt idx="136">
                  <c:v>83</c:v>
                </c:pt>
                <c:pt idx="137">
                  <c:v>83.3</c:v>
                </c:pt>
                <c:pt idx="138">
                  <c:v>79.8</c:v>
                </c:pt>
                <c:pt idx="139">
                  <c:v>82</c:v>
                </c:pt>
                <c:pt idx="140">
                  <c:v>80.5</c:v>
                </c:pt>
                <c:pt idx="141">
                  <c:v>82.2</c:v>
                </c:pt>
                <c:pt idx="142">
                  <c:v>79.3</c:v>
                </c:pt>
                <c:pt idx="143">
                  <c:v>81.3</c:v>
                </c:pt>
                <c:pt idx="144">
                  <c:v>81.2</c:v>
                </c:pt>
              </c:numCache>
            </c:numRef>
          </c:val>
          <c:smooth val="0"/>
          <c:extLst>
            <c:ext xmlns:c16="http://schemas.microsoft.com/office/drawing/2014/chart" uri="{C3380CC4-5D6E-409C-BE32-E72D297353CC}">
              <c16:uniqueId val="{00000002-4947-4EEF-A159-E3CB7BD85694}"/>
            </c:ext>
          </c:extLst>
        </c:ser>
        <c:ser>
          <c:idx val="2"/>
          <c:order val="3"/>
          <c:tx>
            <c:strRef>
              <c:f>Sheet1!$E$1</c:f>
              <c:strCache>
                <c:ptCount val="1"/>
                <c:pt idx="0">
                  <c:v>30-49</c:v>
                </c:pt>
              </c:strCache>
            </c:strRef>
          </c:tx>
          <c:spPr>
            <a:ln>
              <a:solidFill>
                <a:srgbClr val="FFC72C"/>
              </a:solidFill>
            </a:ln>
          </c:spPr>
          <c:marker>
            <c:symbol val="diamond"/>
            <c:size val="9"/>
            <c:spPr>
              <a:solidFill>
                <a:srgbClr val="FFC72C"/>
              </a:solidFill>
              <a:ln>
                <a:noFill/>
              </a:ln>
            </c:spPr>
          </c:marker>
          <c:cat>
            <c:numRef>
              <c:f>Sheet1!$A$2:$A$146</c:f>
              <c:numCache>
                <c:formatCode>[$-409]mmmm\ d\,\ yyyy;@</c:formatCode>
                <c:ptCount val="145"/>
                <c:pt idx="0">
                  <c:v>43914</c:v>
                </c:pt>
                <c:pt idx="1">
                  <c:v>43921</c:v>
                </c:pt>
                <c:pt idx="2">
                  <c:v>43928</c:v>
                </c:pt>
                <c:pt idx="3">
                  <c:v>43935</c:v>
                </c:pt>
                <c:pt idx="4">
                  <c:v>43942</c:v>
                </c:pt>
                <c:pt idx="5">
                  <c:v>43949</c:v>
                </c:pt>
                <c:pt idx="6">
                  <c:v>43956</c:v>
                </c:pt>
                <c:pt idx="7">
                  <c:v>43963</c:v>
                </c:pt>
                <c:pt idx="8">
                  <c:v>43970</c:v>
                </c:pt>
                <c:pt idx="9">
                  <c:v>43977</c:v>
                </c:pt>
                <c:pt idx="10">
                  <c:v>43984</c:v>
                </c:pt>
                <c:pt idx="11">
                  <c:v>43991</c:v>
                </c:pt>
                <c:pt idx="12">
                  <c:v>43998</c:v>
                </c:pt>
                <c:pt idx="13">
                  <c:v>44005</c:v>
                </c:pt>
                <c:pt idx="14">
                  <c:v>44012</c:v>
                </c:pt>
                <c:pt idx="15">
                  <c:v>44019</c:v>
                </c:pt>
                <c:pt idx="16">
                  <c:v>44026</c:v>
                </c:pt>
                <c:pt idx="17">
                  <c:v>44033</c:v>
                </c:pt>
                <c:pt idx="18">
                  <c:v>44040</c:v>
                </c:pt>
                <c:pt idx="19">
                  <c:v>44047</c:v>
                </c:pt>
                <c:pt idx="20">
                  <c:v>44054</c:v>
                </c:pt>
                <c:pt idx="21">
                  <c:v>44061</c:v>
                </c:pt>
                <c:pt idx="22">
                  <c:v>44068</c:v>
                </c:pt>
                <c:pt idx="23">
                  <c:v>44075</c:v>
                </c:pt>
                <c:pt idx="24">
                  <c:v>44082</c:v>
                </c:pt>
                <c:pt idx="25">
                  <c:v>44089</c:v>
                </c:pt>
                <c:pt idx="26">
                  <c:v>44096</c:v>
                </c:pt>
                <c:pt idx="27">
                  <c:v>44103</c:v>
                </c:pt>
                <c:pt idx="28">
                  <c:v>44110</c:v>
                </c:pt>
                <c:pt idx="29">
                  <c:v>44117</c:v>
                </c:pt>
                <c:pt idx="30">
                  <c:v>44124</c:v>
                </c:pt>
                <c:pt idx="31">
                  <c:v>44131</c:v>
                </c:pt>
                <c:pt idx="32">
                  <c:v>44138</c:v>
                </c:pt>
                <c:pt idx="33">
                  <c:v>44145</c:v>
                </c:pt>
                <c:pt idx="34">
                  <c:v>44152</c:v>
                </c:pt>
                <c:pt idx="35">
                  <c:v>44159</c:v>
                </c:pt>
                <c:pt idx="36">
                  <c:v>44166</c:v>
                </c:pt>
                <c:pt idx="37">
                  <c:v>44173</c:v>
                </c:pt>
                <c:pt idx="38">
                  <c:v>44180</c:v>
                </c:pt>
                <c:pt idx="39">
                  <c:v>44187</c:v>
                </c:pt>
                <c:pt idx="40">
                  <c:v>44194</c:v>
                </c:pt>
                <c:pt idx="41">
                  <c:v>44201</c:v>
                </c:pt>
                <c:pt idx="42">
                  <c:v>44208</c:v>
                </c:pt>
                <c:pt idx="43">
                  <c:v>44215</c:v>
                </c:pt>
                <c:pt idx="44">
                  <c:v>44222</c:v>
                </c:pt>
                <c:pt idx="45">
                  <c:v>44229</c:v>
                </c:pt>
                <c:pt idx="46">
                  <c:v>44236</c:v>
                </c:pt>
                <c:pt idx="47">
                  <c:v>44243</c:v>
                </c:pt>
                <c:pt idx="48">
                  <c:v>44250</c:v>
                </c:pt>
                <c:pt idx="49">
                  <c:v>44257</c:v>
                </c:pt>
                <c:pt idx="50">
                  <c:v>44264</c:v>
                </c:pt>
                <c:pt idx="51">
                  <c:v>44271</c:v>
                </c:pt>
                <c:pt idx="52">
                  <c:v>44278</c:v>
                </c:pt>
                <c:pt idx="53">
                  <c:v>44285</c:v>
                </c:pt>
                <c:pt idx="54">
                  <c:v>44292</c:v>
                </c:pt>
                <c:pt idx="55">
                  <c:v>44299</c:v>
                </c:pt>
                <c:pt idx="56">
                  <c:v>44306</c:v>
                </c:pt>
                <c:pt idx="57">
                  <c:v>44313</c:v>
                </c:pt>
                <c:pt idx="58">
                  <c:v>44320</c:v>
                </c:pt>
                <c:pt idx="59">
                  <c:v>44327</c:v>
                </c:pt>
                <c:pt idx="60">
                  <c:v>44334</c:v>
                </c:pt>
                <c:pt idx="61">
                  <c:v>44341</c:v>
                </c:pt>
                <c:pt idx="62">
                  <c:v>44348</c:v>
                </c:pt>
                <c:pt idx="63">
                  <c:v>44355</c:v>
                </c:pt>
                <c:pt idx="64">
                  <c:v>44362</c:v>
                </c:pt>
                <c:pt idx="65">
                  <c:v>44369</c:v>
                </c:pt>
                <c:pt idx="66">
                  <c:v>44376</c:v>
                </c:pt>
                <c:pt idx="67">
                  <c:v>44383</c:v>
                </c:pt>
                <c:pt idx="68">
                  <c:v>44390</c:v>
                </c:pt>
                <c:pt idx="69">
                  <c:v>44397</c:v>
                </c:pt>
                <c:pt idx="70">
                  <c:v>44404</c:v>
                </c:pt>
                <c:pt idx="71">
                  <c:v>44411</c:v>
                </c:pt>
                <c:pt idx="72">
                  <c:v>44418</c:v>
                </c:pt>
                <c:pt idx="73">
                  <c:v>44425</c:v>
                </c:pt>
                <c:pt idx="74">
                  <c:v>44432</c:v>
                </c:pt>
                <c:pt idx="75">
                  <c:v>44439</c:v>
                </c:pt>
                <c:pt idx="76">
                  <c:v>44446</c:v>
                </c:pt>
                <c:pt idx="77">
                  <c:v>44453</c:v>
                </c:pt>
                <c:pt idx="78">
                  <c:v>44460</c:v>
                </c:pt>
                <c:pt idx="79">
                  <c:v>44467</c:v>
                </c:pt>
                <c:pt idx="80">
                  <c:v>44474</c:v>
                </c:pt>
                <c:pt idx="81">
                  <c:v>44481</c:v>
                </c:pt>
                <c:pt idx="82">
                  <c:v>44488</c:v>
                </c:pt>
                <c:pt idx="83">
                  <c:v>44495</c:v>
                </c:pt>
                <c:pt idx="84">
                  <c:v>44502</c:v>
                </c:pt>
                <c:pt idx="85">
                  <c:v>44509</c:v>
                </c:pt>
                <c:pt idx="86">
                  <c:v>44516</c:v>
                </c:pt>
                <c:pt idx="87">
                  <c:v>44523</c:v>
                </c:pt>
                <c:pt idx="88">
                  <c:v>44530</c:v>
                </c:pt>
                <c:pt idx="89">
                  <c:v>44537</c:v>
                </c:pt>
                <c:pt idx="90">
                  <c:v>44544</c:v>
                </c:pt>
                <c:pt idx="91">
                  <c:v>44551</c:v>
                </c:pt>
                <c:pt idx="92">
                  <c:v>44558</c:v>
                </c:pt>
                <c:pt idx="93">
                  <c:v>44565</c:v>
                </c:pt>
                <c:pt idx="94">
                  <c:v>44572</c:v>
                </c:pt>
                <c:pt idx="95">
                  <c:v>44579</c:v>
                </c:pt>
                <c:pt idx="96">
                  <c:v>44586</c:v>
                </c:pt>
                <c:pt idx="97">
                  <c:v>44593</c:v>
                </c:pt>
                <c:pt idx="98">
                  <c:v>44600</c:v>
                </c:pt>
                <c:pt idx="99">
                  <c:v>44607</c:v>
                </c:pt>
                <c:pt idx="100">
                  <c:v>44614</c:v>
                </c:pt>
                <c:pt idx="101">
                  <c:v>44621</c:v>
                </c:pt>
                <c:pt idx="102">
                  <c:v>44628</c:v>
                </c:pt>
                <c:pt idx="103">
                  <c:v>44635</c:v>
                </c:pt>
                <c:pt idx="104">
                  <c:v>44642</c:v>
                </c:pt>
                <c:pt idx="105">
                  <c:v>44649</c:v>
                </c:pt>
                <c:pt idx="106">
                  <c:v>44656</c:v>
                </c:pt>
                <c:pt idx="107">
                  <c:v>44663</c:v>
                </c:pt>
                <c:pt idx="108">
                  <c:v>44670</c:v>
                </c:pt>
                <c:pt idx="109">
                  <c:v>44677</c:v>
                </c:pt>
                <c:pt idx="110">
                  <c:v>44684</c:v>
                </c:pt>
                <c:pt idx="111">
                  <c:v>44691</c:v>
                </c:pt>
                <c:pt idx="112">
                  <c:v>44698</c:v>
                </c:pt>
                <c:pt idx="113">
                  <c:v>44705</c:v>
                </c:pt>
                <c:pt idx="114">
                  <c:v>44712</c:v>
                </c:pt>
                <c:pt idx="115">
                  <c:v>44719</c:v>
                </c:pt>
                <c:pt idx="116">
                  <c:v>44726</c:v>
                </c:pt>
                <c:pt idx="117">
                  <c:v>44733</c:v>
                </c:pt>
                <c:pt idx="118">
                  <c:v>44740</c:v>
                </c:pt>
                <c:pt idx="119">
                  <c:v>44747</c:v>
                </c:pt>
                <c:pt idx="120">
                  <c:v>44754</c:v>
                </c:pt>
                <c:pt idx="121">
                  <c:v>44761</c:v>
                </c:pt>
                <c:pt idx="122">
                  <c:v>44768</c:v>
                </c:pt>
                <c:pt idx="123">
                  <c:v>44775</c:v>
                </c:pt>
                <c:pt idx="124">
                  <c:v>44782</c:v>
                </c:pt>
                <c:pt idx="125">
                  <c:v>44789</c:v>
                </c:pt>
                <c:pt idx="126">
                  <c:v>44796</c:v>
                </c:pt>
                <c:pt idx="127">
                  <c:v>44803</c:v>
                </c:pt>
                <c:pt idx="128">
                  <c:v>44810</c:v>
                </c:pt>
                <c:pt idx="129">
                  <c:v>44817</c:v>
                </c:pt>
                <c:pt idx="130">
                  <c:v>44824</c:v>
                </c:pt>
                <c:pt idx="131">
                  <c:v>44831</c:v>
                </c:pt>
                <c:pt idx="132">
                  <c:v>44838</c:v>
                </c:pt>
                <c:pt idx="133">
                  <c:v>44845</c:v>
                </c:pt>
                <c:pt idx="134">
                  <c:v>44852</c:v>
                </c:pt>
                <c:pt idx="135">
                  <c:v>44859</c:v>
                </c:pt>
                <c:pt idx="136">
                  <c:v>44866</c:v>
                </c:pt>
                <c:pt idx="137">
                  <c:v>44873</c:v>
                </c:pt>
                <c:pt idx="138">
                  <c:v>44880</c:v>
                </c:pt>
                <c:pt idx="139">
                  <c:v>44887</c:v>
                </c:pt>
                <c:pt idx="140">
                  <c:v>44894</c:v>
                </c:pt>
                <c:pt idx="141">
                  <c:v>44901</c:v>
                </c:pt>
                <c:pt idx="142">
                  <c:v>44908</c:v>
                </c:pt>
                <c:pt idx="143">
                  <c:v>44915</c:v>
                </c:pt>
                <c:pt idx="144">
                  <c:v>44922</c:v>
                </c:pt>
              </c:numCache>
            </c:numRef>
          </c:cat>
          <c:val>
            <c:numRef>
              <c:f>Sheet1!$E$2:$E$146</c:f>
              <c:numCache>
                <c:formatCode>General</c:formatCode>
                <c:ptCount val="145"/>
                <c:pt idx="0">
                  <c:v>93.8</c:v>
                </c:pt>
                <c:pt idx="1">
                  <c:v>87</c:v>
                </c:pt>
                <c:pt idx="2">
                  <c:v>84</c:v>
                </c:pt>
                <c:pt idx="3">
                  <c:v>85.3</c:v>
                </c:pt>
                <c:pt idx="4">
                  <c:v>88.2</c:v>
                </c:pt>
                <c:pt idx="5">
                  <c:v>89.9</c:v>
                </c:pt>
                <c:pt idx="6">
                  <c:v>91.9</c:v>
                </c:pt>
                <c:pt idx="7">
                  <c:v>91.4</c:v>
                </c:pt>
                <c:pt idx="8">
                  <c:v>91.3</c:v>
                </c:pt>
                <c:pt idx="9">
                  <c:v>91</c:v>
                </c:pt>
                <c:pt idx="10">
                  <c:v>92.6</c:v>
                </c:pt>
                <c:pt idx="11">
                  <c:v>92.5</c:v>
                </c:pt>
                <c:pt idx="12">
                  <c:v>92.1</c:v>
                </c:pt>
                <c:pt idx="13">
                  <c:v>91.9</c:v>
                </c:pt>
                <c:pt idx="14">
                  <c:v>90.6</c:v>
                </c:pt>
                <c:pt idx="15">
                  <c:v>89.6</c:v>
                </c:pt>
                <c:pt idx="16">
                  <c:v>88.3</c:v>
                </c:pt>
                <c:pt idx="17">
                  <c:v>86.6</c:v>
                </c:pt>
                <c:pt idx="18">
                  <c:v>85.7</c:v>
                </c:pt>
                <c:pt idx="19">
                  <c:v>88</c:v>
                </c:pt>
                <c:pt idx="20">
                  <c:v>85.9</c:v>
                </c:pt>
                <c:pt idx="21">
                  <c:v>85</c:v>
                </c:pt>
                <c:pt idx="22">
                  <c:v>84</c:v>
                </c:pt>
                <c:pt idx="23">
                  <c:v>83.5</c:v>
                </c:pt>
                <c:pt idx="24">
                  <c:v>80.900000000000006</c:v>
                </c:pt>
                <c:pt idx="25">
                  <c:v>80.599999999999994</c:v>
                </c:pt>
                <c:pt idx="26">
                  <c:v>79.3</c:v>
                </c:pt>
                <c:pt idx="27">
                  <c:v>78.400000000000006</c:v>
                </c:pt>
                <c:pt idx="28">
                  <c:v>77.400000000000006</c:v>
                </c:pt>
                <c:pt idx="29">
                  <c:v>78.5</c:v>
                </c:pt>
                <c:pt idx="30">
                  <c:v>75.900000000000006</c:v>
                </c:pt>
                <c:pt idx="31">
                  <c:v>73.7</c:v>
                </c:pt>
                <c:pt idx="32">
                  <c:v>76.8</c:v>
                </c:pt>
                <c:pt idx="33">
                  <c:v>75.2</c:v>
                </c:pt>
                <c:pt idx="34">
                  <c:v>71.7</c:v>
                </c:pt>
                <c:pt idx="35">
                  <c:v>69.400000000000006</c:v>
                </c:pt>
                <c:pt idx="36">
                  <c:v>68</c:v>
                </c:pt>
                <c:pt idx="37">
                  <c:v>70.900000000000006</c:v>
                </c:pt>
                <c:pt idx="38">
                  <c:v>69.5</c:v>
                </c:pt>
                <c:pt idx="39">
                  <c:v>67.400000000000006</c:v>
                </c:pt>
                <c:pt idx="40">
                  <c:v>71</c:v>
                </c:pt>
                <c:pt idx="41">
                  <c:v>73.2</c:v>
                </c:pt>
                <c:pt idx="42">
                  <c:v>69.599999999999994</c:v>
                </c:pt>
                <c:pt idx="43">
                  <c:v>71.2</c:v>
                </c:pt>
                <c:pt idx="44">
                  <c:v>69.400000000000006</c:v>
                </c:pt>
                <c:pt idx="45">
                  <c:v>69.5</c:v>
                </c:pt>
                <c:pt idx="46">
                  <c:v>69</c:v>
                </c:pt>
                <c:pt idx="47">
                  <c:v>70.099999999999994</c:v>
                </c:pt>
                <c:pt idx="48">
                  <c:v>70.099999999999994</c:v>
                </c:pt>
                <c:pt idx="49">
                  <c:v>72.2</c:v>
                </c:pt>
                <c:pt idx="50">
                  <c:v>71.900000000000006</c:v>
                </c:pt>
                <c:pt idx="51">
                  <c:v>73.400000000000006</c:v>
                </c:pt>
                <c:pt idx="52">
                  <c:v>70.5</c:v>
                </c:pt>
                <c:pt idx="53">
                  <c:v>72.400000000000006</c:v>
                </c:pt>
                <c:pt idx="54">
                  <c:v>69</c:v>
                </c:pt>
                <c:pt idx="55">
                  <c:v>69.400000000000006</c:v>
                </c:pt>
                <c:pt idx="56">
                  <c:v>71.599999999999994</c:v>
                </c:pt>
                <c:pt idx="57">
                  <c:v>68.099999999999994</c:v>
                </c:pt>
                <c:pt idx="58">
                  <c:v>70.2</c:v>
                </c:pt>
                <c:pt idx="59">
                  <c:v>69.8</c:v>
                </c:pt>
                <c:pt idx="60">
                  <c:v>73.8</c:v>
                </c:pt>
                <c:pt idx="61">
                  <c:v>73.900000000000006</c:v>
                </c:pt>
                <c:pt idx="62">
                  <c:v>73.099999999999994</c:v>
                </c:pt>
                <c:pt idx="63">
                  <c:v>74.099999999999994</c:v>
                </c:pt>
                <c:pt idx="64">
                  <c:v>73.8</c:v>
                </c:pt>
                <c:pt idx="65">
                  <c:v>75.7</c:v>
                </c:pt>
                <c:pt idx="66">
                  <c:v>78</c:v>
                </c:pt>
                <c:pt idx="67">
                  <c:v>76.599999999999994</c:v>
                </c:pt>
                <c:pt idx="68">
                  <c:v>78.8</c:v>
                </c:pt>
                <c:pt idx="69">
                  <c:v>75.599999999999994</c:v>
                </c:pt>
                <c:pt idx="70">
                  <c:v>73.7</c:v>
                </c:pt>
                <c:pt idx="71">
                  <c:v>69.8</c:v>
                </c:pt>
                <c:pt idx="72">
                  <c:v>69.400000000000006</c:v>
                </c:pt>
                <c:pt idx="73">
                  <c:v>67.900000000000006</c:v>
                </c:pt>
                <c:pt idx="74">
                  <c:v>65.400000000000006</c:v>
                </c:pt>
                <c:pt idx="75">
                  <c:v>66.7</c:v>
                </c:pt>
                <c:pt idx="76">
                  <c:v>66.900000000000006</c:v>
                </c:pt>
                <c:pt idx="77">
                  <c:v>67.2</c:v>
                </c:pt>
                <c:pt idx="78">
                  <c:v>67.900000000000006</c:v>
                </c:pt>
                <c:pt idx="79">
                  <c:v>69.400000000000006</c:v>
                </c:pt>
                <c:pt idx="80">
                  <c:v>66.8</c:v>
                </c:pt>
                <c:pt idx="81">
                  <c:v>68.599999999999994</c:v>
                </c:pt>
                <c:pt idx="82">
                  <c:v>69.099999999999994</c:v>
                </c:pt>
                <c:pt idx="83">
                  <c:v>69.5</c:v>
                </c:pt>
                <c:pt idx="84">
                  <c:v>72.599999999999994</c:v>
                </c:pt>
                <c:pt idx="85">
                  <c:v>70.900000000000006</c:v>
                </c:pt>
                <c:pt idx="86">
                  <c:v>69.7</c:v>
                </c:pt>
                <c:pt idx="87">
                  <c:v>68.7</c:v>
                </c:pt>
                <c:pt idx="88">
                  <c:v>68.900000000000006</c:v>
                </c:pt>
                <c:pt idx="89">
                  <c:v>68.8</c:v>
                </c:pt>
                <c:pt idx="90">
                  <c:v>66.5</c:v>
                </c:pt>
                <c:pt idx="91">
                  <c:v>65.5</c:v>
                </c:pt>
                <c:pt idx="92">
                  <c:v>56.9</c:v>
                </c:pt>
                <c:pt idx="93">
                  <c:v>53.7</c:v>
                </c:pt>
                <c:pt idx="94">
                  <c:v>56.2</c:v>
                </c:pt>
                <c:pt idx="95">
                  <c:v>59.5</c:v>
                </c:pt>
                <c:pt idx="96">
                  <c:v>63.6</c:v>
                </c:pt>
                <c:pt idx="97">
                  <c:v>69.7</c:v>
                </c:pt>
                <c:pt idx="98">
                  <c:v>71.3</c:v>
                </c:pt>
                <c:pt idx="99">
                  <c:v>73.7</c:v>
                </c:pt>
                <c:pt idx="100">
                  <c:v>75.400000000000006</c:v>
                </c:pt>
                <c:pt idx="101">
                  <c:v>74.400000000000006</c:v>
                </c:pt>
                <c:pt idx="102">
                  <c:v>78</c:v>
                </c:pt>
                <c:pt idx="103">
                  <c:v>75.2</c:v>
                </c:pt>
                <c:pt idx="104">
                  <c:v>77.900000000000006</c:v>
                </c:pt>
                <c:pt idx="105">
                  <c:v>78.7</c:v>
                </c:pt>
                <c:pt idx="106">
                  <c:v>75.900000000000006</c:v>
                </c:pt>
                <c:pt idx="107">
                  <c:v>78.599999999999994</c:v>
                </c:pt>
                <c:pt idx="108">
                  <c:v>81.8</c:v>
                </c:pt>
                <c:pt idx="109">
                  <c:v>83.4</c:v>
                </c:pt>
                <c:pt idx="110">
                  <c:v>82</c:v>
                </c:pt>
                <c:pt idx="111">
                  <c:v>81.7</c:v>
                </c:pt>
                <c:pt idx="112">
                  <c:v>80.099999999999994</c:v>
                </c:pt>
                <c:pt idx="113">
                  <c:v>78.099999999999994</c:v>
                </c:pt>
                <c:pt idx="114">
                  <c:v>79.2</c:v>
                </c:pt>
                <c:pt idx="115">
                  <c:v>76.7</c:v>
                </c:pt>
                <c:pt idx="116">
                  <c:v>80.2</c:v>
                </c:pt>
                <c:pt idx="117">
                  <c:v>82.1</c:v>
                </c:pt>
                <c:pt idx="118">
                  <c:v>78.5</c:v>
                </c:pt>
                <c:pt idx="119">
                  <c:v>79.7</c:v>
                </c:pt>
                <c:pt idx="120">
                  <c:v>79.400000000000006</c:v>
                </c:pt>
                <c:pt idx="121">
                  <c:v>77</c:v>
                </c:pt>
                <c:pt idx="122">
                  <c:v>77</c:v>
                </c:pt>
                <c:pt idx="123">
                  <c:v>78.2</c:v>
                </c:pt>
                <c:pt idx="124">
                  <c:v>80.900000000000006</c:v>
                </c:pt>
                <c:pt idx="125">
                  <c:v>81.3</c:v>
                </c:pt>
                <c:pt idx="126">
                  <c:v>79.900000000000006</c:v>
                </c:pt>
                <c:pt idx="127">
                  <c:v>80.400000000000006</c:v>
                </c:pt>
                <c:pt idx="128">
                  <c:v>79.599999999999994</c:v>
                </c:pt>
                <c:pt idx="129">
                  <c:v>79.099999999999994</c:v>
                </c:pt>
                <c:pt idx="130">
                  <c:v>80.099999999999994</c:v>
                </c:pt>
                <c:pt idx="131">
                  <c:v>80.900000000000006</c:v>
                </c:pt>
                <c:pt idx="132">
                  <c:v>79</c:v>
                </c:pt>
                <c:pt idx="133">
                  <c:v>81.3</c:v>
                </c:pt>
                <c:pt idx="134">
                  <c:v>80.900000000000006</c:v>
                </c:pt>
                <c:pt idx="135">
                  <c:v>82.9</c:v>
                </c:pt>
                <c:pt idx="136">
                  <c:v>82.2</c:v>
                </c:pt>
                <c:pt idx="137">
                  <c:v>82.5</c:v>
                </c:pt>
                <c:pt idx="138">
                  <c:v>81.900000000000006</c:v>
                </c:pt>
                <c:pt idx="139">
                  <c:v>79.3</c:v>
                </c:pt>
                <c:pt idx="140">
                  <c:v>80.5</c:v>
                </c:pt>
                <c:pt idx="141">
                  <c:v>80.3</c:v>
                </c:pt>
                <c:pt idx="142">
                  <c:v>78.099999999999994</c:v>
                </c:pt>
                <c:pt idx="143">
                  <c:v>79</c:v>
                </c:pt>
                <c:pt idx="144">
                  <c:v>77.3</c:v>
                </c:pt>
              </c:numCache>
            </c:numRef>
          </c:val>
          <c:smooth val="0"/>
          <c:extLst>
            <c:ext xmlns:c16="http://schemas.microsoft.com/office/drawing/2014/chart" uri="{C3380CC4-5D6E-409C-BE32-E72D297353CC}">
              <c16:uniqueId val="{00000003-4947-4EEF-A159-E3CB7BD85694}"/>
            </c:ext>
          </c:extLst>
        </c:ser>
        <c:ser>
          <c:idx val="4"/>
          <c:order val="4"/>
          <c:tx>
            <c:strRef>
              <c:f>Sheet1!$F$1</c:f>
              <c:strCache>
                <c:ptCount val="1"/>
                <c:pt idx="0">
                  <c:v>50-64</c:v>
                </c:pt>
              </c:strCache>
            </c:strRef>
          </c:tx>
          <c:spPr>
            <a:ln w="25400">
              <a:solidFill>
                <a:srgbClr val="70AD47">
                  <a:lumMod val="75000"/>
                </a:srgbClr>
              </a:solidFill>
            </a:ln>
          </c:spPr>
          <c:marker>
            <c:symbol val="star"/>
            <c:size val="7"/>
            <c:spPr>
              <a:noFill/>
              <a:ln>
                <a:solidFill>
                  <a:srgbClr val="548235"/>
                </a:solidFill>
              </a:ln>
            </c:spPr>
          </c:marker>
          <c:cat>
            <c:numRef>
              <c:f>Sheet1!$A$2:$A$146</c:f>
              <c:numCache>
                <c:formatCode>[$-409]mmmm\ d\,\ yyyy;@</c:formatCode>
                <c:ptCount val="145"/>
                <c:pt idx="0">
                  <c:v>43914</c:v>
                </c:pt>
                <c:pt idx="1">
                  <c:v>43921</c:v>
                </c:pt>
                <c:pt idx="2">
                  <c:v>43928</c:v>
                </c:pt>
                <c:pt idx="3">
                  <c:v>43935</c:v>
                </c:pt>
                <c:pt idx="4">
                  <c:v>43942</c:v>
                </c:pt>
                <c:pt idx="5">
                  <c:v>43949</c:v>
                </c:pt>
                <c:pt idx="6">
                  <c:v>43956</c:v>
                </c:pt>
                <c:pt idx="7">
                  <c:v>43963</c:v>
                </c:pt>
                <c:pt idx="8">
                  <c:v>43970</c:v>
                </c:pt>
                <c:pt idx="9">
                  <c:v>43977</c:v>
                </c:pt>
                <c:pt idx="10">
                  <c:v>43984</c:v>
                </c:pt>
                <c:pt idx="11">
                  <c:v>43991</c:v>
                </c:pt>
                <c:pt idx="12">
                  <c:v>43998</c:v>
                </c:pt>
                <c:pt idx="13">
                  <c:v>44005</c:v>
                </c:pt>
                <c:pt idx="14">
                  <c:v>44012</c:v>
                </c:pt>
                <c:pt idx="15">
                  <c:v>44019</c:v>
                </c:pt>
                <c:pt idx="16">
                  <c:v>44026</c:v>
                </c:pt>
                <c:pt idx="17">
                  <c:v>44033</c:v>
                </c:pt>
                <c:pt idx="18">
                  <c:v>44040</c:v>
                </c:pt>
                <c:pt idx="19">
                  <c:v>44047</c:v>
                </c:pt>
                <c:pt idx="20">
                  <c:v>44054</c:v>
                </c:pt>
                <c:pt idx="21">
                  <c:v>44061</c:v>
                </c:pt>
                <c:pt idx="22">
                  <c:v>44068</c:v>
                </c:pt>
                <c:pt idx="23">
                  <c:v>44075</c:v>
                </c:pt>
                <c:pt idx="24">
                  <c:v>44082</c:v>
                </c:pt>
                <c:pt idx="25">
                  <c:v>44089</c:v>
                </c:pt>
                <c:pt idx="26">
                  <c:v>44096</c:v>
                </c:pt>
                <c:pt idx="27">
                  <c:v>44103</c:v>
                </c:pt>
                <c:pt idx="28">
                  <c:v>44110</c:v>
                </c:pt>
                <c:pt idx="29">
                  <c:v>44117</c:v>
                </c:pt>
                <c:pt idx="30">
                  <c:v>44124</c:v>
                </c:pt>
                <c:pt idx="31">
                  <c:v>44131</c:v>
                </c:pt>
                <c:pt idx="32">
                  <c:v>44138</c:v>
                </c:pt>
                <c:pt idx="33">
                  <c:v>44145</c:v>
                </c:pt>
                <c:pt idx="34">
                  <c:v>44152</c:v>
                </c:pt>
                <c:pt idx="35">
                  <c:v>44159</c:v>
                </c:pt>
                <c:pt idx="36">
                  <c:v>44166</c:v>
                </c:pt>
                <c:pt idx="37">
                  <c:v>44173</c:v>
                </c:pt>
                <c:pt idx="38">
                  <c:v>44180</c:v>
                </c:pt>
                <c:pt idx="39">
                  <c:v>44187</c:v>
                </c:pt>
                <c:pt idx="40">
                  <c:v>44194</c:v>
                </c:pt>
                <c:pt idx="41">
                  <c:v>44201</c:v>
                </c:pt>
                <c:pt idx="42">
                  <c:v>44208</c:v>
                </c:pt>
                <c:pt idx="43">
                  <c:v>44215</c:v>
                </c:pt>
                <c:pt idx="44">
                  <c:v>44222</c:v>
                </c:pt>
                <c:pt idx="45">
                  <c:v>44229</c:v>
                </c:pt>
                <c:pt idx="46">
                  <c:v>44236</c:v>
                </c:pt>
                <c:pt idx="47">
                  <c:v>44243</c:v>
                </c:pt>
                <c:pt idx="48">
                  <c:v>44250</c:v>
                </c:pt>
                <c:pt idx="49">
                  <c:v>44257</c:v>
                </c:pt>
                <c:pt idx="50">
                  <c:v>44264</c:v>
                </c:pt>
                <c:pt idx="51">
                  <c:v>44271</c:v>
                </c:pt>
                <c:pt idx="52">
                  <c:v>44278</c:v>
                </c:pt>
                <c:pt idx="53">
                  <c:v>44285</c:v>
                </c:pt>
                <c:pt idx="54">
                  <c:v>44292</c:v>
                </c:pt>
                <c:pt idx="55">
                  <c:v>44299</c:v>
                </c:pt>
                <c:pt idx="56">
                  <c:v>44306</c:v>
                </c:pt>
                <c:pt idx="57">
                  <c:v>44313</c:v>
                </c:pt>
                <c:pt idx="58">
                  <c:v>44320</c:v>
                </c:pt>
                <c:pt idx="59">
                  <c:v>44327</c:v>
                </c:pt>
                <c:pt idx="60">
                  <c:v>44334</c:v>
                </c:pt>
                <c:pt idx="61">
                  <c:v>44341</c:v>
                </c:pt>
                <c:pt idx="62">
                  <c:v>44348</c:v>
                </c:pt>
                <c:pt idx="63">
                  <c:v>44355</c:v>
                </c:pt>
                <c:pt idx="64">
                  <c:v>44362</c:v>
                </c:pt>
                <c:pt idx="65">
                  <c:v>44369</c:v>
                </c:pt>
                <c:pt idx="66">
                  <c:v>44376</c:v>
                </c:pt>
                <c:pt idx="67">
                  <c:v>44383</c:v>
                </c:pt>
                <c:pt idx="68">
                  <c:v>44390</c:v>
                </c:pt>
                <c:pt idx="69">
                  <c:v>44397</c:v>
                </c:pt>
                <c:pt idx="70">
                  <c:v>44404</c:v>
                </c:pt>
                <c:pt idx="71">
                  <c:v>44411</c:v>
                </c:pt>
                <c:pt idx="72">
                  <c:v>44418</c:v>
                </c:pt>
                <c:pt idx="73">
                  <c:v>44425</c:v>
                </c:pt>
                <c:pt idx="74">
                  <c:v>44432</c:v>
                </c:pt>
                <c:pt idx="75">
                  <c:v>44439</c:v>
                </c:pt>
                <c:pt idx="76">
                  <c:v>44446</c:v>
                </c:pt>
                <c:pt idx="77">
                  <c:v>44453</c:v>
                </c:pt>
                <c:pt idx="78">
                  <c:v>44460</c:v>
                </c:pt>
                <c:pt idx="79">
                  <c:v>44467</c:v>
                </c:pt>
                <c:pt idx="80">
                  <c:v>44474</c:v>
                </c:pt>
                <c:pt idx="81">
                  <c:v>44481</c:v>
                </c:pt>
                <c:pt idx="82">
                  <c:v>44488</c:v>
                </c:pt>
                <c:pt idx="83">
                  <c:v>44495</c:v>
                </c:pt>
                <c:pt idx="84">
                  <c:v>44502</c:v>
                </c:pt>
                <c:pt idx="85">
                  <c:v>44509</c:v>
                </c:pt>
                <c:pt idx="86">
                  <c:v>44516</c:v>
                </c:pt>
                <c:pt idx="87">
                  <c:v>44523</c:v>
                </c:pt>
                <c:pt idx="88">
                  <c:v>44530</c:v>
                </c:pt>
                <c:pt idx="89">
                  <c:v>44537</c:v>
                </c:pt>
                <c:pt idx="90">
                  <c:v>44544</c:v>
                </c:pt>
                <c:pt idx="91">
                  <c:v>44551</c:v>
                </c:pt>
                <c:pt idx="92">
                  <c:v>44558</c:v>
                </c:pt>
                <c:pt idx="93">
                  <c:v>44565</c:v>
                </c:pt>
                <c:pt idx="94">
                  <c:v>44572</c:v>
                </c:pt>
                <c:pt idx="95">
                  <c:v>44579</c:v>
                </c:pt>
                <c:pt idx="96">
                  <c:v>44586</c:v>
                </c:pt>
                <c:pt idx="97">
                  <c:v>44593</c:v>
                </c:pt>
                <c:pt idx="98">
                  <c:v>44600</c:v>
                </c:pt>
                <c:pt idx="99">
                  <c:v>44607</c:v>
                </c:pt>
                <c:pt idx="100">
                  <c:v>44614</c:v>
                </c:pt>
                <c:pt idx="101">
                  <c:v>44621</c:v>
                </c:pt>
                <c:pt idx="102">
                  <c:v>44628</c:v>
                </c:pt>
                <c:pt idx="103">
                  <c:v>44635</c:v>
                </c:pt>
                <c:pt idx="104">
                  <c:v>44642</c:v>
                </c:pt>
                <c:pt idx="105">
                  <c:v>44649</c:v>
                </c:pt>
                <c:pt idx="106">
                  <c:v>44656</c:v>
                </c:pt>
                <c:pt idx="107">
                  <c:v>44663</c:v>
                </c:pt>
                <c:pt idx="108">
                  <c:v>44670</c:v>
                </c:pt>
                <c:pt idx="109">
                  <c:v>44677</c:v>
                </c:pt>
                <c:pt idx="110">
                  <c:v>44684</c:v>
                </c:pt>
                <c:pt idx="111">
                  <c:v>44691</c:v>
                </c:pt>
                <c:pt idx="112">
                  <c:v>44698</c:v>
                </c:pt>
                <c:pt idx="113">
                  <c:v>44705</c:v>
                </c:pt>
                <c:pt idx="114">
                  <c:v>44712</c:v>
                </c:pt>
                <c:pt idx="115">
                  <c:v>44719</c:v>
                </c:pt>
                <c:pt idx="116">
                  <c:v>44726</c:v>
                </c:pt>
                <c:pt idx="117">
                  <c:v>44733</c:v>
                </c:pt>
                <c:pt idx="118">
                  <c:v>44740</c:v>
                </c:pt>
                <c:pt idx="119">
                  <c:v>44747</c:v>
                </c:pt>
                <c:pt idx="120">
                  <c:v>44754</c:v>
                </c:pt>
                <c:pt idx="121">
                  <c:v>44761</c:v>
                </c:pt>
                <c:pt idx="122">
                  <c:v>44768</c:v>
                </c:pt>
                <c:pt idx="123">
                  <c:v>44775</c:v>
                </c:pt>
                <c:pt idx="124">
                  <c:v>44782</c:v>
                </c:pt>
                <c:pt idx="125">
                  <c:v>44789</c:v>
                </c:pt>
                <c:pt idx="126">
                  <c:v>44796</c:v>
                </c:pt>
                <c:pt idx="127">
                  <c:v>44803</c:v>
                </c:pt>
                <c:pt idx="128">
                  <c:v>44810</c:v>
                </c:pt>
                <c:pt idx="129">
                  <c:v>44817</c:v>
                </c:pt>
                <c:pt idx="130">
                  <c:v>44824</c:v>
                </c:pt>
                <c:pt idx="131">
                  <c:v>44831</c:v>
                </c:pt>
                <c:pt idx="132">
                  <c:v>44838</c:v>
                </c:pt>
                <c:pt idx="133">
                  <c:v>44845</c:v>
                </c:pt>
                <c:pt idx="134">
                  <c:v>44852</c:v>
                </c:pt>
                <c:pt idx="135">
                  <c:v>44859</c:v>
                </c:pt>
                <c:pt idx="136">
                  <c:v>44866</c:v>
                </c:pt>
                <c:pt idx="137">
                  <c:v>44873</c:v>
                </c:pt>
                <c:pt idx="138">
                  <c:v>44880</c:v>
                </c:pt>
                <c:pt idx="139">
                  <c:v>44887</c:v>
                </c:pt>
                <c:pt idx="140">
                  <c:v>44894</c:v>
                </c:pt>
                <c:pt idx="141">
                  <c:v>44901</c:v>
                </c:pt>
                <c:pt idx="142">
                  <c:v>44908</c:v>
                </c:pt>
                <c:pt idx="143">
                  <c:v>44915</c:v>
                </c:pt>
                <c:pt idx="144">
                  <c:v>44922</c:v>
                </c:pt>
              </c:numCache>
            </c:numRef>
          </c:cat>
          <c:val>
            <c:numRef>
              <c:f>Sheet1!$F$2:$F$146</c:f>
              <c:numCache>
                <c:formatCode>General</c:formatCode>
                <c:ptCount val="145"/>
                <c:pt idx="0">
                  <c:v>93.1</c:v>
                </c:pt>
                <c:pt idx="1">
                  <c:v>80.599999999999994</c:v>
                </c:pt>
                <c:pt idx="2">
                  <c:v>76.7</c:v>
                </c:pt>
                <c:pt idx="3">
                  <c:v>78.5</c:v>
                </c:pt>
                <c:pt idx="4">
                  <c:v>83</c:v>
                </c:pt>
                <c:pt idx="5">
                  <c:v>85.8</c:v>
                </c:pt>
                <c:pt idx="6">
                  <c:v>87.1</c:v>
                </c:pt>
                <c:pt idx="7">
                  <c:v>90</c:v>
                </c:pt>
                <c:pt idx="8">
                  <c:v>89.7</c:v>
                </c:pt>
                <c:pt idx="9">
                  <c:v>89.1</c:v>
                </c:pt>
                <c:pt idx="10">
                  <c:v>90.1</c:v>
                </c:pt>
                <c:pt idx="11">
                  <c:v>90.3</c:v>
                </c:pt>
                <c:pt idx="12">
                  <c:v>90.8</c:v>
                </c:pt>
                <c:pt idx="13">
                  <c:v>89.2</c:v>
                </c:pt>
                <c:pt idx="14">
                  <c:v>89.1</c:v>
                </c:pt>
                <c:pt idx="15">
                  <c:v>85.4</c:v>
                </c:pt>
                <c:pt idx="16">
                  <c:v>84.6</c:v>
                </c:pt>
                <c:pt idx="17">
                  <c:v>83.1</c:v>
                </c:pt>
                <c:pt idx="18">
                  <c:v>86.2</c:v>
                </c:pt>
                <c:pt idx="19">
                  <c:v>83.7</c:v>
                </c:pt>
                <c:pt idx="20">
                  <c:v>84</c:v>
                </c:pt>
                <c:pt idx="21">
                  <c:v>84.3</c:v>
                </c:pt>
                <c:pt idx="22">
                  <c:v>85.1</c:v>
                </c:pt>
                <c:pt idx="23">
                  <c:v>86</c:v>
                </c:pt>
                <c:pt idx="24">
                  <c:v>83.4</c:v>
                </c:pt>
                <c:pt idx="25">
                  <c:v>81</c:v>
                </c:pt>
                <c:pt idx="26">
                  <c:v>81.3</c:v>
                </c:pt>
                <c:pt idx="27">
                  <c:v>80.7</c:v>
                </c:pt>
                <c:pt idx="28">
                  <c:v>79.400000000000006</c:v>
                </c:pt>
                <c:pt idx="29">
                  <c:v>79.8</c:v>
                </c:pt>
                <c:pt idx="30">
                  <c:v>79.5</c:v>
                </c:pt>
                <c:pt idx="31">
                  <c:v>76.8</c:v>
                </c:pt>
                <c:pt idx="32">
                  <c:v>77.8</c:v>
                </c:pt>
                <c:pt idx="33">
                  <c:v>74.8</c:v>
                </c:pt>
                <c:pt idx="34">
                  <c:v>70.099999999999994</c:v>
                </c:pt>
                <c:pt idx="35">
                  <c:v>69.2</c:v>
                </c:pt>
                <c:pt idx="36">
                  <c:v>68.099999999999994</c:v>
                </c:pt>
                <c:pt idx="37">
                  <c:v>70</c:v>
                </c:pt>
                <c:pt idx="38">
                  <c:v>66.5</c:v>
                </c:pt>
                <c:pt idx="39">
                  <c:v>66.900000000000006</c:v>
                </c:pt>
                <c:pt idx="40">
                  <c:v>68.5</c:v>
                </c:pt>
                <c:pt idx="41">
                  <c:v>70.599999999999994</c:v>
                </c:pt>
                <c:pt idx="42">
                  <c:v>67.599999999999994</c:v>
                </c:pt>
                <c:pt idx="43">
                  <c:v>68.400000000000006</c:v>
                </c:pt>
                <c:pt idx="44">
                  <c:v>71</c:v>
                </c:pt>
                <c:pt idx="45">
                  <c:v>70.3</c:v>
                </c:pt>
                <c:pt idx="46">
                  <c:v>71.599999999999994</c:v>
                </c:pt>
                <c:pt idx="47">
                  <c:v>74.2</c:v>
                </c:pt>
                <c:pt idx="48">
                  <c:v>73.400000000000006</c:v>
                </c:pt>
                <c:pt idx="49">
                  <c:v>75.2</c:v>
                </c:pt>
                <c:pt idx="50">
                  <c:v>73.8</c:v>
                </c:pt>
                <c:pt idx="51">
                  <c:v>73.099999999999994</c:v>
                </c:pt>
                <c:pt idx="52">
                  <c:v>73.8</c:v>
                </c:pt>
                <c:pt idx="53">
                  <c:v>71.3</c:v>
                </c:pt>
                <c:pt idx="54">
                  <c:v>72.099999999999994</c:v>
                </c:pt>
                <c:pt idx="55">
                  <c:v>71.900000000000006</c:v>
                </c:pt>
                <c:pt idx="56">
                  <c:v>70.8</c:v>
                </c:pt>
                <c:pt idx="57">
                  <c:v>71.900000000000006</c:v>
                </c:pt>
                <c:pt idx="58">
                  <c:v>73.7</c:v>
                </c:pt>
                <c:pt idx="59">
                  <c:v>75.8</c:v>
                </c:pt>
                <c:pt idx="60">
                  <c:v>75</c:v>
                </c:pt>
                <c:pt idx="61">
                  <c:v>76.400000000000006</c:v>
                </c:pt>
                <c:pt idx="62">
                  <c:v>76.599999999999994</c:v>
                </c:pt>
                <c:pt idx="63">
                  <c:v>78.2</c:v>
                </c:pt>
                <c:pt idx="64">
                  <c:v>80.400000000000006</c:v>
                </c:pt>
                <c:pt idx="65">
                  <c:v>81.7</c:v>
                </c:pt>
                <c:pt idx="66">
                  <c:v>81.400000000000006</c:v>
                </c:pt>
                <c:pt idx="67">
                  <c:v>82.2</c:v>
                </c:pt>
                <c:pt idx="68">
                  <c:v>81.3</c:v>
                </c:pt>
                <c:pt idx="69">
                  <c:v>80</c:v>
                </c:pt>
                <c:pt idx="70">
                  <c:v>78.900000000000006</c:v>
                </c:pt>
                <c:pt idx="71">
                  <c:v>76</c:v>
                </c:pt>
                <c:pt idx="72">
                  <c:v>73.3</c:v>
                </c:pt>
                <c:pt idx="73">
                  <c:v>70.900000000000006</c:v>
                </c:pt>
                <c:pt idx="74">
                  <c:v>70</c:v>
                </c:pt>
                <c:pt idx="75">
                  <c:v>69.8</c:v>
                </c:pt>
                <c:pt idx="76">
                  <c:v>67.900000000000006</c:v>
                </c:pt>
                <c:pt idx="77">
                  <c:v>69.8</c:v>
                </c:pt>
                <c:pt idx="78">
                  <c:v>71.3</c:v>
                </c:pt>
                <c:pt idx="79">
                  <c:v>72.099999999999994</c:v>
                </c:pt>
                <c:pt idx="80">
                  <c:v>73.5</c:v>
                </c:pt>
                <c:pt idx="81">
                  <c:v>72.3</c:v>
                </c:pt>
                <c:pt idx="82">
                  <c:v>71.7</c:v>
                </c:pt>
                <c:pt idx="83">
                  <c:v>76</c:v>
                </c:pt>
                <c:pt idx="84">
                  <c:v>75.5</c:v>
                </c:pt>
                <c:pt idx="85">
                  <c:v>76.8</c:v>
                </c:pt>
                <c:pt idx="86">
                  <c:v>75.7</c:v>
                </c:pt>
                <c:pt idx="87">
                  <c:v>71</c:v>
                </c:pt>
                <c:pt idx="88">
                  <c:v>71.400000000000006</c:v>
                </c:pt>
                <c:pt idx="89">
                  <c:v>69.2</c:v>
                </c:pt>
                <c:pt idx="90">
                  <c:v>66.400000000000006</c:v>
                </c:pt>
                <c:pt idx="91">
                  <c:v>67.8</c:v>
                </c:pt>
                <c:pt idx="92">
                  <c:v>63.4</c:v>
                </c:pt>
                <c:pt idx="93">
                  <c:v>58.9</c:v>
                </c:pt>
                <c:pt idx="94">
                  <c:v>58.9</c:v>
                </c:pt>
                <c:pt idx="95">
                  <c:v>57.4</c:v>
                </c:pt>
                <c:pt idx="96">
                  <c:v>63.6</c:v>
                </c:pt>
                <c:pt idx="97">
                  <c:v>67.400000000000006</c:v>
                </c:pt>
                <c:pt idx="98">
                  <c:v>73</c:v>
                </c:pt>
                <c:pt idx="99">
                  <c:v>77.599999999999994</c:v>
                </c:pt>
                <c:pt idx="100">
                  <c:v>78.2</c:v>
                </c:pt>
                <c:pt idx="101">
                  <c:v>80.900000000000006</c:v>
                </c:pt>
                <c:pt idx="102">
                  <c:v>82.5</c:v>
                </c:pt>
                <c:pt idx="103">
                  <c:v>82</c:v>
                </c:pt>
                <c:pt idx="104">
                  <c:v>81.099999999999994</c:v>
                </c:pt>
                <c:pt idx="105">
                  <c:v>81</c:v>
                </c:pt>
                <c:pt idx="106">
                  <c:v>84.1</c:v>
                </c:pt>
                <c:pt idx="107">
                  <c:v>84.2</c:v>
                </c:pt>
                <c:pt idx="108">
                  <c:v>84.7</c:v>
                </c:pt>
                <c:pt idx="109">
                  <c:v>83.1</c:v>
                </c:pt>
                <c:pt idx="110">
                  <c:v>84.7</c:v>
                </c:pt>
                <c:pt idx="111">
                  <c:v>81.900000000000006</c:v>
                </c:pt>
                <c:pt idx="112">
                  <c:v>83.1</c:v>
                </c:pt>
                <c:pt idx="113">
                  <c:v>82.8</c:v>
                </c:pt>
                <c:pt idx="114">
                  <c:v>82.1</c:v>
                </c:pt>
                <c:pt idx="115">
                  <c:v>81</c:v>
                </c:pt>
                <c:pt idx="116">
                  <c:v>80.5</c:v>
                </c:pt>
                <c:pt idx="117">
                  <c:v>80.5</c:v>
                </c:pt>
                <c:pt idx="118">
                  <c:v>79.2</c:v>
                </c:pt>
                <c:pt idx="119">
                  <c:v>80</c:v>
                </c:pt>
                <c:pt idx="120">
                  <c:v>79.7</c:v>
                </c:pt>
                <c:pt idx="121">
                  <c:v>80.099999999999994</c:v>
                </c:pt>
                <c:pt idx="122">
                  <c:v>80.7</c:v>
                </c:pt>
                <c:pt idx="123">
                  <c:v>81</c:v>
                </c:pt>
                <c:pt idx="124">
                  <c:v>80.099999999999994</c:v>
                </c:pt>
                <c:pt idx="125">
                  <c:v>81.5</c:v>
                </c:pt>
                <c:pt idx="126">
                  <c:v>80.599999999999994</c:v>
                </c:pt>
                <c:pt idx="127">
                  <c:v>81.3</c:v>
                </c:pt>
                <c:pt idx="128">
                  <c:v>81.599999999999994</c:v>
                </c:pt>
                <c:pt idx="129">
                  <c:v>80.7</c:v>
                </c:pt>
                <c:pt idx="130">
                  <c:v>81.099999999999994</c:v>
                </c:pt>
                <c:pt idx="131">
                  <c:v>82.9</c:v>
                </c:pt>
                <c:pt idx="132">
                  <c:v>81.7</c:v>
                </c:pt>
                <c:pt idx="133">
                  <c:v>83.4</c:v>
                </c:pt>
                <c:pt idx="134">
                  <c:v>82.7</c:v>
                </c:pt>
                <c:pt idx="135">
                  <c:v>83.3</c:v>
                </c:pt>
                <c:pt idx="136">
                  <c:v>82.8</c:v>
                </c:pt>
                <c:pt idx="137">
                  <c:v>81.099999999999994</c:v>
                </c:pt>
                <c:pt idx="138">
                  <c:v>84.1</c:v>
                </c:pt>
                <c:pt idx="139">
                  <c:v>83.1</c:v>
                </c:pt>
                <c:pt idx="140">
                  <c:v>78.8</c:v>
                </c:pt>
                <c:pt idx="141">
                  <c:v>81.900000000000006</c:v>
                </c:pt>
                <c:pt idx="142">
                  <c:v>81.599999999999994</c:v>
                </c:pt>
                <c:pt idx="143">
                  <c:v>80.099999999999994</c:v>
                </c:pt>
                <c:pt idx="144">
                  <c:v>77.3</c:v>
                </c:pt>
              </c:numCache>
            </c:numRef>
          </c:val>
          <c:smooth val="0"/>
          <c:extLst>
            <c:ext xmlns:c16="http://schemas.microsoft.com/office/drawing/2014/chart" uri="{C3380CC4-5D6E-409C-BE32-E72D297353CC}">
              <c16:uniqueId val="{00000004-4947-4EEF-A159-E3CB7BD85694}"/>
            </c:ext>
          </c:extLst>
        </c:ser>
        <c:ser>
          <c:idx val="5"/>
          <c:order val="5"/>
          <c:tx>
            <c:strRef>
              <c:f>Sheet1!$G$1</c:f>
              <c:strCache>
                <c:ptCount val="1"/>
                <c:pt idx="0">
                  <c:v>65-74</c:v>
                </c:pt>
              </c:strCache>
            </c:strRef>
          </c:tx>
          <c:spPr>
            <a:ln>
              <a:solidFill>
                <a:srgbClr val="ED7D31">
                  <a:lumMod val="75000"/>
                </a:srgbClr>
              </a:solidFill>
            </a:ln>
          </c:spPr>
          <c:marker>
            <c:symbol val="x"/>
            <c:size val="7"/>
            <c:spPr>
              <a:noFill/>
            </c:spPr>
          </c:marker>
          <c:cat>
            <c:numRef>
              <c:f>Sheet1!$A$2:$A$146</c:f>
              <c:numCache>
                <c:formatCode>[$-409]mmmm\ d\,\ yyyy;@</c:formatCode>
                <c:ptCount val="145"/>
                <c:pt idx="0">
                  <c:v>43914</c:v>
                </c:pt>
                <c:pt idx="1">
                  <c:v>43921</c:v>
                </c:pt>
                <c:pt idx="2">
                  <c:v>43928</c:v>
                </c:pt>
                <c:pt idx="3">
                  <c:v>43935</c:v>
                </c:pt>
                <c:pt idx="4">
                  <c:v>43942</c:v>
                </c:pt>
                <c:pt idx="5">
                  <c:v>43949</c:v>
                </c:pt>
                <c:pt idx="6">
                  <c:v>43956</c:v>
                </c:pt>
                <c:pt idx="7">
                  <c:v>43963</c:v>
                </c:pt>
                <c:pt idx="8">
                  <c:v>43970</c:v>
                </c:pt>
                <c:pt idx="9">
                  <c:v>43977</c:v>
                </c:pt>
                <c:pt idx="10">
                  <c:v>43984</c:v>
                </c:pt>
                <c:pt idx="11">
                  <c:v>43991</c:v>
                </c:pt>
                <c:pt idx="12">
                  <c:v>43998</c:v>
                </c:pt>
                <c:pt idx="13">
                  <c:v>44005</c:v>
                </c:pt>
                <c:pt idx="14">
                  <c:v>44012</c:v>
                </c:pt>
                <c:pt idx="15">
                  <c:v>44019</c:v>
                </c:pt>
                <c:pt idx="16">
                  <c:v>44026</c:v>
                </c:pt>
                <c:pt idx="17">
                  <c:v>44033</c:v>
                </c:pt>
                <c:pt idx="18">
                  <c:v>44040</c:v>
                </c:pt>
                <c:pt idx="19">
                  <c:v>44047</c:v>
                </c:pt>
                <c:pt idx="20">
                  <c:v>44054</c:v>
                </c:pt>
                <c:pt idx="21">
                  <c:v>44061</c:v>
                </c:pt>
                <c:pt idx="22">
                  <c:v>44068</c:v>
                </c:pt>
                <c:pt idx="23">
                  <c:v>44075</c:v>
                </c:pt>
                <c:pt idx="24">
                  <c:v>44082</c:v>
                </c:pt>
                <c:pt idx="25">
                  <c:v>44089</c:v>
                </c:pt>
                <c:pt idx="26">
                  <c:v>44096</c:v>
                </c:pt>
                <c:pt idx="27">
                  <c:v>44103</c:v>
                </c:pt>
                <c:pt idx="28">
                  <c:v>44110</c:v>
                </c:pt>
                <c:pt idx="29">
                  <c:v>44117</c:v>
                </c:pt>
                <c:pt idx="30">
                  <c:v>44124</c:v>
                </c:pt>
                <c:pt idx="31">
                  <c:v>44131</c:v>
                </c:pt>
                <c:pt idx="32">
                  <c:v>44138</c:v>
                </c:pt>
                <c:pt idx="33">
                  <c:v>44145</c:v>
                </c:pt>
                <c:pt idx="34">
                  <c:v>44152</c:v>
                </c:pt>
                <c:pt idx="35">
                  <c:v>44159</c:v>
                </c:pt>
                <c:pt idx="36">
                  <c:v>44166</c:v>
                </c:pt>
                <c:pt idx="37">
                  <c:v>44173</c:v>
                </c:pt>
                <c:pt idx="38">
                  <c:v>44180</c:v>
                </c:pt>
                <c:pt idx="39">
                  <c:v>44187</c:v>
                </c:pt>
                <c:pt idx="40">
                  <c:v>44194</c:v>
                </c:pt>
                <c:pt idx="41">
                  <c:v>44201</c:v>
                </c:pt>
                <c:pt idx="42">
                  <c:v>44208</c:v>
                </c:pt>
                <c:pt idx="43">
                  <c:v>44215</c:v>
                </c:pt>
                <c:pt idx="44">
                  <c:v>44222</c:v>
                </c:pt>
                <c:pt idx="45">
                  <c:v>44229</c:v>
                </c:pt>
                <c:pt idx="46">
                  <c:v>44236</c:v>
                </c:pt>
                <c:pt idx="47">
                  <c:v>44243</c:v>
                </c:pt>
                <c:pt idx="48">
                  <c:v>44250</c:v>
                </c:pt>
                <c:pt idx="49">
                  <c:v>44257</c:v>
                </c:pt>
                <c:pt idx="50">
                  <c:v>44264</c:v>
                </c:pt>
                <c:pt idx="51">
                  <c:v>44271</c:v>
                </c:pt>
                <c:pt idx="52">
                  <c:v>44278</c:v>
                </c:pt>
                <c:pt idx="53">
                  <c:v>44285</c:v>
                </c:pt>
                <c:pt idx="54">
                  <c:v>44292</c:v>
                </c:pt>
                <c:pt idx="55">
                  <c:v>44299</c:v>
                </c:pt>
                <c:pt idx="56">
                  <c:v>44306</c:v>
                </c:pt>
                <c:pt idx="57">
                  <c:v>44313</c:v>
                </c:pt>
                <c:pt idx="58">
                  <c:v>44320</c:v>
                </c:pt>
                <c:pt idx="59">
                  <c:v>44327</c:v>
                </c:pt>
                <c:pt idx="60">
                  <c:v>44334</c:v>
                </c:pt>
                <c:pt idx="61">
                  <c:v>44341</c:v>
                </c:pt>
                <c:pt idx="62">
                  <c:v>44348</c:v>
                </c:pt>
                <c:pt idx="63">
                  <c:v>44355</c:v>
                </c:pt>
                <c:pt idx="64">
                  <c:v>44362</c:v>
                </c:pt>
                <c:pt idx="65">
                  <c:v>44369</c:v>
                </c:pt>
                <c:pt idx="66">
                  <c:v>44376</c:v>
                </c:pt>
                <c:pt idx="67">
                  <c:v>44383</c:v>
                </c:pt>
                <c:pt idx="68">
                  <c:v>44390</c:v>
                </c:pt>
                <c:pt idx="69">
                  <c:v>44397</c:v>
                </c:pt>
                <c:pt idx="70">
                  <c:v>44404</c:v>
                </c:pt>
                <c:pt idx="71">
                  <c:v>44411</c:v>
                </c:pt>
                <c:pt idx="72">
                  <c:v>44418</c:v>
                </c:pt>
                <c:pt idx="73">
                  <c:v>44425</c:v>
                </c:pt>
                <c:pt idx="74">
                  <c:v>44432</c:v>
                </c:pt>
                <c:pt idx="75">
                  <c:v>44439</c:v>
                </c:pt>
                <c:pt idx="76">
                  <c:v>44446</c:v>
                </c:pt>
                <c:pt idx="77">
                  <c:v>44453</c:v>
                </c:pt>
                <c:pt idx="78">
                  <c:v>44460</c:v>
                </c:pt>
                <c:pt idx="79">
                  <c:v>44467</c:v>
                </c:pt>
                <c:pt idx="80">
                  <c:v>44474</c:v>
                </c:pt>
                <c:pt idx="81">
                  <c:v>44481</c:v>
                </c:pt>
                <c:pt idx="82">
                  <c:v>44488</c:v>
                </c:pt>
                <c:pt idx="83">
                  <c:v>44495</c:v>
                </c:pt>
                <c:pt idx="84">
                  <c:v>44502</c:v>
                </c:pt>
                <c:pt idx="85">
                  <c:v>44509</c:v>
                </c:pt>
                <c:pt idx="86">
                  <c:v>44516</c:v>
                </c:pt>
                <c:pt idx="87">
                  <c:v>44523</c:v>
                </c:pt>
                <c:pt idx="88">
                  <c:v>44530</c:v>
                </c:pt>
                <c:pt idx="89">
                  <c:v>44537</c:v>
                </c:pt>
                <c:pt idx="90">
                  <c:v>44544</c:v>
                </c:pt>
                <c:pt idx="91">
                  <c:v>44551</c:v>
                </c:pt>
                <c:pt idx="92">
                  <c:v>44558</c:v>
                </c:pt>
                <c:pt idx="93">
                  <c:v>44565</c:v>
                </c:pt>
                <c:pt idx="94">
                  <c:v>44572</c:v>
                </c:pt>
                <c:pt idx="95">
                  <c:v>44579</c:v>
                </c:pt>
                <c:pt idx="96">
                  <c:v>44586</c:v>
                </c:pt>
                <c:pt idx="97">
                  <c:v>44593</c:v>
                </c:pt>
                <c:pt idx="98">
                  <c:v>44600</c:v>
                </c:pt>
                <c:pt idx="99">
                  <c:v>44607</c:v>
                </c:pt>
                <c:pt idx="100">
                  <c:v>44614</c:v>
                </c:pt>
                <c:pt idx="101">
                  <c:v>44621</c:v>
                </c:pt>
                <c:pt idx="102">
                  <c:v>44628</c:v>
                </c:pt>
                <c:pt idx="103">
                  <c:v>44635</c:v>
                </c:pt>
                <c:pt idx="104">
                  <c:v>44642</c:v>
                </c:pt>
                <c:pt idx="105">
                  <c:v>44649</c:v>
                </c:pt>
                <c:pt idx="106">
                  <c:v>44656</c:v>
                </c:pt>
                <c:pt idx="107">
                  <c:v>44663</c:v>
                </c:pt>
                <c:pt idx="108">
                  <c:v>44670</c:v>
                </c:pt>
                <c:pt idx="109">
                  <c:v>44677</c:v>
                </c:pt>
                <c:pt idx="110">
                  <c:v>44684</c:v>
                </c:pt>
                <c:pt idx="111">
                  <c:v>44691</c:v>
                </c:pt>
                <c:pt idx="112">
                  <c:v>44698</c:v>
                </c:pt>
                <c:pt idx="113">
                  <c:v>44705</c:v>
                </c:pt>
                <c:pt idx="114">
                  <c:v>44712</c:v>
                </c:pt>
                <c:pt idx="115">
                  <c:v>44719</c:v>
                </c:pt>
                <c:pt idx="116">
                  <c:v>44726</c:v>
                </c:pt>
                <c:pt idx="117">
                  <c:v>44733</c:v>
                </c:pt>
                <c:pt idx="118">
                  <c:v>44740</c:v>
                </c:pt>
                <c:pt idx="119">
                  <c:v>44747</c:v>
                </c:pt>
                <c:pt idx="120">
                  <c:v>44754</c:v>
                </c:pt>
                <c:pt idx="121">
                  <c:v>44761</c:v>
                </c:pt>
                <c:pt idx="122">
                  <c:v>44768</c:v>
                </c:pt>
                <c:pt idx="123">
                  <c:v>44775</c:v>
                </c:pt>
                <c:pt idx="124">
                  <c:v>44782</c:v>
                </c:pt>
                <c:pt idx="125">
                  <c:v>44789</c:v>
                </c:pt>
                <c:pt idx="126">
                  <c:v>44796</c:v>
                </c:pt>
                <c:pt idx="127">
                  <c:v>44803</c:v>
                </c:pt>
                <c:pt idx="128">
                  <c:v>44810</c:v>
                </c:pt>
                <c:pt idx="129">
                  <c:v>44817</c:v>
                </c:pt>
                <c:pt idx="130">
                  <c:v>44824</c:v>
                </c:pt>
                <c:pt idx="131">
                  <c:v>44831</c:v>
                </c:pt>
                <c:pt idx="132">
                  <c:v>44838</c:v>
                </c:pt>
                <c:pt idx="133">
                  <c:v>44845</c:v>
                </c:pt>
                <c:pt idx="134">
                  <c:v>44852</c:v>
                </c:pt>
                <c:pt idx="135">
                  <c:v>44859</c:v>
                </c:pt>
                <c:pt idx="136">
                  <c:v>44866</c:v>
                </c:pt>
                <c:pt idx="137">
                  <c:v>44873</c:v>
                </c:pt>
                <c:pt idx="138">
                  <c:v>44880</c:v>
                </c:pt>
                <c:pt idx="139">
                  <c:v>44887</c:v>
                </c:pt>
                <c:pt idx="140">
                  <c:v>44894</c:v>
                </c:pt>
                <c:pt idx="141">
                  <c:v>44901</c:v>
                </c:pt>
                <c:pt idx="142">
                  <c:v>44908</c:v>
                </c:pt>
                <c:pt idx="143">
                  <c:v>44915</c:v>
                </c:pt>
                <c:pt idx="144">
                  <c:v>44922</c:v>
                </c:pt>
              </c:numCache>
            </c:numRef>
          </c:cat>
          <c:val>
            <c:numRef>
              <c:f>Sheet1!$G$2:$G$146</c:f>
              <c:numCache>
                <c:formatCode>General</c:formatCode>
                <c:ptCount val="145"/>
                <c:pt idx="0">
                  <c:v>95.1</c:v>
                </c:pt>
                <c:pt idx="1">
                  <c:v>83.8</c:v>
                </c:pt>
                <c:pt idx="2">
                  <c:v>80.599999999999994</c:v>
                </c:pt>
                <c:pt idx="3">
                  <c:v>81.599999999999994</c:v>
                </c:pt>
                <c:pt idx="4">
                  <c:v>87.2</c:v>
                </c:pt>
                <c:pt idx="5">
                  <c:v>87.6</c:v>
                </c:pt>
                <c:pt idx="6">
                  <c:v>89.1</c:v>
                </c:pt>
                <c:pt idx="7">
                  <c:v>89.2</c:v>
                </c:pt>
                <c:pt idx="8">
                  <c:v>91.3</c:v>
                </c:pt>
                <c:pt idx="9">
                  <c:v>88.8</c:v>
                </c:pt>
                <c:pt idx="10">
                  <c:v>91.3</c:v>
                </c:pt>
                <c:pt idx="11">
                  <c:v>91.5</c:v>
                </c:pt>
                <c:pt idx="12">
                  <c:v>91.7</c:v>
                </c:pt>
                <c:pt idx="13">
                  <c:v>90.3</c:v>
                </c:pt>
                <c:pt idx="14">
                  <c:v>89.7</c:v>
                </c:pt>
                <c:pt idx="15">
                  <c:v>87.6</c:v>
                </c:pt>
                <c:pt idx="16">
                  <c:v>85</c:v>
                </c:pt>
                <c:pt idx="17">
                  <c:v>83.7</c:v>
                </c:pt>
                <c:pt idx="18">
                  <c:v>83.9</c:v>
                </c:pt>
                <c:pt idx="19">
                  <c:v>86.7</c:v>
                </c:pt>
                <c:pt idx="20">
                  <c:v>85.6</c:v>
                </c:pt>
                <c:pt idx="21">
                  <c:v>84</c:v>
                </c:pt>
                <c:pt idx="22">
                  <c:v>83.5</c:v>
                </c:pt>
                <c:pt idx="23">
                  <c:v>84.7</c:v>
                </c:pt>
                <c:pt idx="24">
                  <c:v>82.3</c:v>
                </c:pt>
                <c:pt idx="25">
                  <c:v>81.599999999999994</c:v>
                </c:pt>
                <c:pt idx="26">
                  <c:v>81.8</c:v>
                </c:pt>
                <c:pt idx="27">
                  <c:v>81.5</c:v>
                </c:pt>
                <c:pt idx="28">
                  <c:v>80.599999999999994</c:v>
                </c:pt>
                <c:pt idx="29">
                  <c:v>79.5</c:v>
                </c:pt>
                <c:pt idx="30">
                  <c:v>79.8</c:v>
                </c:pt>
                <c:pt idx="31">
                  <c:v>79.400000000000006</c:v>
                </c:pt>
                <c:pt idx="32">
                  <c:v>75.7</c:v>
                </c:pt>
                <c:pt idx="33">
                  <c:v>74.599999999999994</c:v>
                </c:pt>
                <c:pt idx="34">
                  <c:v>70.400000000000006</c:v>
                </c:pt>
                <c:pt idx="35">
                  <c:v>72.099999999999994</c:v>
                </c:pt>
                <c:pt idx="36">
                  <c:v>67.3</c:v>
                </c:pt>
                <c:pt idx="37">
                  <c:v>68.8</c:v>
                </c:pt>
                <c:pt idx="38">
                  <c:v>63.8</c:v>
                </c:pt>
                <c:pt idx="39">
                  <c:v>67.400000000000006</c:v>
                </c:pt>
                <c:pt idx="40">
                  <c:v>67.599999999999994</c:v>
                </c:pt>
                <c:pt idx="41">
                  <c:v>70.2</c:v>
                </c:pt>
                <c:pt idx="42">
                  <c:v>66</c:v>
                </c:pt>
                <c:pt idx="43">
                  <c:v>67.099999999999994</c:v>
                </c:pt>
                <c:pt idx="44">
                  <c:v>67.900000000000006</c:v>
                </c:pt>
                <c:pt idx="45">
                  <c:v>71.7</c:v>
                </c:pt>
                <c:pt idx="46">
                  <c:v>71.099999999999994</c:v>
                </c:pt>
                <c:pt idx="47">
                  <c:v>75</c:v>
                </c:pt>
                <c:pt idx="48">
                  <c:v>74.099999999999994</c:v>
                </c:pt>
                <c:pt idx="49">
                  <c:v>76.099999999999994</c:v>
                </c:pt>
                <c:pt idx="50">
                  <c:v>75.400000000000006</c:v>
                </c:pt>
                <c:pt idx="51">
                  <c:v>77.900000000000006</c:v>
                </c:pt>
                <c:pt idx="52">
                  <c:v>77.5</c:v>
                </c:pt>
                <c:pt idx="53">
                  <c:v>76.599999999999994</c:v>
                </c:pt>
                <c:pt idx="54">
                  <c:v>74.2</c:v>
                </c:pt>
                <c:pt idx="55">
                  <c:v>75.599999999999994</c:v>
                </c:pt>
                <c:pt idx="56">
                  <c:v>75.599999999999994</c:v>
                </c:pt>
                <c:pt idx="57">
                  <c:v>75.900000000000006</c:v>
                </c:pt>
                <c:pt idx="58">
                  <c:v>77.8</c:v>
                </c:pt>
                <c:pt idx="59">
                  <c:v>76.099999999999994</c:v>
                </c:pt>
                <c:pt idx="60">
                  <c:v>78.099999999999994</c:v>
                </c:pt>
                <c:pt idx="61">
                  <c:v>81.3</c:v>
                </c:pt>
                <c:pt idx="62">
                  <c:v>81.2</c:v>
                </c:pt>
                <c:pt idx="63">
                  <c:v>81.099999999999994</c:v>
                </c:pt>
                <c:pt idx="64">
                  <c:v>82.5</c:v>
                </c:pt>
                <c:pt idx="65">
                  <c:v>84.4</c:v>
                </c:pt>
                <c:pt idx="66">
                  <c:v>84.3</c:v>
                </c:pt>
                <c:pt idx="67">
                  <c:v>85.4</c:v>
                </c:pt>
                <c:pt idx="68">
                  <c:v>86.3</c:v>
                </c:pt>
                <c:pt idx="69">
                  <c:v>84.9</c:v>
                </c:pt>
                <c:pt idx="70">
                  <c:v>82</c:v>
                </c:pt>
                <c:pt idx="71">
                  <c:v>80.900000000000006</c:v>
                </c:pt>
                <c:pt idx="72">
                  <c:v>77.099999999999994</c:v>
                </c:pt>
                <c:pt idx="73">
                  <c:v>74.400000000000006</c:v>
                </c:pt>
                <c:pt idx="74">
                  <c:v>73.2</c:v>
                </c:pt>
                <c:pt idx="75">
                  <c:v>75.8</c:v>
                </c:pt>
                <c:pt idx="76">
                  <c:v>73.7</c:v>
                </c:pt>
                <c:pt idx="77">
                  <c:v>73.3</c:v>
                </c:pt>
                <c:pt idx="78">
                  <c:v>75.5</c:v>
                </c:pt>
                <c:pt idx="79">
                  <c:v>77.099999999999994</c:v>
                </c:pt>
                <c:pt idx="80">
                  <c:v>75.5</c:v>
                </c:pt>
                <c:pt idx="81">
                  <c:v>76.8</c:v>
                </c:pt>
                <c:pt idx="82">
                  <c:v>77.2</c:v>
                </c:pt>
                <c:pt idx="83">
                  <c:v>75.900000000000006</c:v>
                </c:pt>
                <c:pt idx="84">
                  <c:v>77.599999999999994</c:v>
                </c:pt>
                <c:pt idx="85">
                  <c:v>78.5</c:v>
                </c:pt>
                <c:pt idx="86">
                  <c:v>78.099999999999994</c:v>
                </c:pt>
                <c:pt idx="87">
                  <c:v>74.3</c:v>
                </c:pt>
                <c:pt idx="88">
                  <c:v>73.8</c:v>
                </c:pt>
                <c:pt idx="89">
                  <c:v>70.7</c:v>
                </c:pt>
                <c:pt idx="90">
                  <c:v>71.099999999999994</c:v>
                </c:pt>
                <c:pt idx="91">
                  <c:v>71.5</c:v>
                </c:pt>
                <c:pt idx="92">
                  <c:v>64.599999999999994</c:v>
                </c:pt>
                <c:pt idx="93">
                  <c:v>60.3</c:v>
                </c:pt>
                <c:pt idx="94">
                  <c:v>57.9</c:v>
                </c:pt>
                <c:pt idx="95">
                  <c:v>60.1</c:v>
                </c:pt>
                <c:pt idx="96">
                  <c:v>64.099999999999994</c:v>
                </c:pt>
                <c:pt idx="97">
                  <c:v>69</c:v>
                </c:pt>
                <c:pt idx="98">
                  <c:v>72.900000000000006</c:v>
                </c:pt>
                <c:pt idx="99">
                  <c:v>76.3</c:v>
                </c:pt>
                <c:pt idx="100">
                  <c:v>78.400000000000006</c:v>
                </c:pt>
                <c:pt idx="101">
                  <c:v>79.7</c:v>
                </c:pt>
                <c:pt idx="102">
                  <c:v>83.3</c:v>
                </c:pt>
                <c:pt idx="103">
                  <c:v>82.3</c:v>
                </c:pt>
                <c:pt idx="104">
                  <c:v>83.7</c:v>
                </c:pt>
                <c:pt idx="105">
                  <c:v>82.7</c:v>
                </c:pt>
                <c:pt idx="106">
                  <c:v>82.4</c:v>
                </c:pt>
                <c:pt idx="107">
                  <c:v>84.9</c:v>
                </c:pt>
                <c:pt idx="108">
                  <c:v>82.5</c:v>
                </c:pt>
                <c:pt idx="109">
                  <c:v>83.9</c:v>
                </c:pt>
                <c:pt idx="110">
                  <c:v>83.3</c:v>
                </c:pt>
                <c:pt idx="111">
                  <c:v>84.1</c:v>
                </c:pt>
                <c:pt idx="112">
                  <c:v>82.6</c:v>
                </c:pt>
                <c:pt idx="113">
                  <c:v>81.5</c:v>
                </c:pt>
                <c:pt idx="114">
                  <c:v>81.099999999999994</c:v>
                </c:pt>
                <c:pt idx="115">
                  <c:v>81.5</c:v>
                </c:pt>
                <c:pt idx="116">
                  <c:v>80</c:v>
                </c:pt>
                <c:pt idx="117">
                  <c:v>80.5</c:v>
                </c:pt>
                <c:pt idx="118">
                  <c:v>81.5</c:v>
                </c:pt>
                <c:pt idx="119">
                  <c:v>80.2</c:v>
                </c:pt>
                <c:pt idx="120">
                  <c:v>80.8</c:v>
                </c:pt>
                <c:pt idx="121">
                  <c:v>78.900000000000006</c:v>
                </c:pt>
                <c:pt idx="122">
                  <c:v>80.099999999999994</c:v>
                </c:pt>
                <c:pt idx="123">
                  <c:v>79.5</c:v>
                </c:pt>
                <c:pt idx="124">
                  <c:v>79.5</c:v>
                </c:pt>
                <c:pt idx="125">
                  <c:v>80.099999999999994</c:v>
                </c:pt>
                <c:pt idx="126">
                  <c:v>80.400000000000006</c:v>
                </c:pt>
                <c:pt idx="127">
                  <c:v>80.5</c:v>
                </c:pt>
                <c:pt idx="128">
                  <c:v>81.3</c:v>
                </c:pt>
                <c:pt idx="129">
                  <c:v>82.2</c:v>
                </c:pt>
                <c:pt idx="130">
                  <c:v>81</c:v>
                </c:pt>
                <c:pt idx="131">
                  <c:v>81.8</c:v>
                </c:pt>
                <c:pt idx="132">
                  <c:v>83.5</c:v>
                </c:pt>
                <c:pt idx="133">
                  <c:v>83.6</c:v>
                </c:pt>
                <c:pt idx="134">
                  <c:v>82.8</c:v>
                </c:pt>
                <c:pt idx="135">
                  <c:v>82.4</c:v>
                </c:pt>
                <c:pt idx="136">
                  <c:v>84.8</c:v>
                </c:pt>
                <c:pt idx="137">
                  <c:v>82.9</c:v>
                </c:pt>
                <c:pt idx="138">
                  <c:v>83.3</c:v>
                </c:pt>
                <c:pt idx="139">
                  <c:v>82.5</c:v>
                </c:pt>
                <c:pt idx="140">
                  <c:v>78.8</c:v>
                </c:pt>
                <c:pt idx="141">
                  <c:v>81.099999999999994</c:v>
                </c:pt>
                <c:pt idx="142">
                  <c:v>82.2</c:v>
                </c:pt>
                <c:pt idx="143">
                  <c:v>79</c:v>
                </c:pt>
                <c:pt idx="144">
                  <c:v>77.099999999999994</c:v>
                </c:pt>
              </c:numCache>
            </c:numRef>
          </c:val>
          <c:smooth val="0"/>
          <c:extLst>
            <c:ext xmlns:c16="http://schemas.microsoft.com/office/drawing/2014/chart" uri="{C3380CC4-5D6E-409C-BE32-E72D297353CC}">
              <c16:uniqueId val="{00000005-4947-4EEF-A159-E3CB7BD85694}"/>
            </c:ext>
          </c:extLst>
        </c:ser>
        <c:ser>
          <c:idx val="6"/>
          <c:order val="6"/>
          <c:tx>
            <c:strRef>
              <c:f>Sheet1!$H$1</c:f>
              <c:strCache>
                <c:ptCount val="1"/>
                <c:pt idx="0">
                  <c:v>75-84</c:v>
                </c:pt>
              </c:strCache>
            </c:strRef>
          </c:tx>
          <c:spPr>
            <a:ln w="19050">
              <a:solidFill>
                <a:sysClr val="window" lastClr="FFFFFF">
                  <a:lumMod val="75000"/>
                </a:sysClr>
              </a:solidFill>
            </a:ln>
          </c:spPr>
          <c:marker>
            <c:symbol val="plus"/>
            <c:size val="6"/>
            <c:spPr>
              <a:noFill/>
              <a:ln>
                <a:solidFill>
                  <a:sysClr val="windowText" lastClr="000000"/>
                </a:solidFill>
              </a:ln>
            </c:spPr>
          </c:marker>
          <c:cat>
            <c:numRef>
              <c:f>Sheet1!$A$2:$A$146</c:f>
              <c:numCache>
                <c:formatCode>[$-409]mmmm\ d\,\ yyyy;@</c:formatCode>
                <c:ptCount val="145"/>
                <c:pt idx="0">
                  <c:v>43914</c:v>
                </c:pt>
                <c:pt idx="1">
                  <c:v>43921</c:v>
                </c:pt>
                <c:pt idx="2">
                  <c:v>43928</c:v>
                </c:pt>
                <c:pt idx="3">
                  <c:v>43935</c:v>
                </c:pt>
                <c:pt idx="4">
                  <c:v>43942</c:v>
                </c:pt>
                <c:pt idx="5">
                  <c:v>43949</c:v>
                </c:pt>
                <c:pt idx="6">
                  <c:v>43956</c:v>
                </c:pt>
                <c:pt idx="7">
                  <c:v>43963</c:v>
                </c:pt>
                <c:pt idx="8">
                  <c:v>43970</c:v>
                </c:pt>
                <c:pt idx="9">
                  <c:v>43977</c:v>
                </c:pt>
                <c:pt idx="10">
                  <c:v>43984</c:v>
                </c:pt>
                <c:pt idx="11">
                  <c:v>43991</c:v>
                </c:pt>
                <c:pt idx="12">
                  <c:v>43998</c:v>
                </c:pt>
                <c:pt idx="13">
                  <c:v>44005</c:v>
                </c:pt>
                <c:pt idx="14">
                  <c:v>44012</c:v>
                </c:pt>
                <c:pt idx="15">
                  <c:v>44019</c:v>
                </c:pt>
                <c:pt idx="16">
                  <c:v>44026</c:v>
                </c:pt>
                <c:pt idx="17">
                  <c:v>44033</c:v>
                </c:pt>
                <c:pt idx="18">
                  <c:v>44040</c:v>
                </c:pt>
                <c:pt idx="19">
                  <c:v>44047</c:v>
                </c:pt>
                <c:pt idx="20">
                  <c:v>44054</c:v>
                </c:pt>
                <c:pt idx="21">
                  <c:v>44061</c:v>
                </c:pt>
                <c:pt idx="22">
                  <c:v>44068</c:v>
                </c:pt>
                <c:pt idx="23">
                  <c:v>44075</c:v>
                </c:pt>
                <c:pt idx="24">
                  <c:v>44082</c:v>
                </c:pt>
                <c:pt idx="25">
                  <c:v>44089</c:v>
                </c:pt>
                <c:pt idx="26">
                  <c:v>44096</c:v>
                </c:pt>
                <c:pt idx="27">
                  <c:v>44103</c:v>
                </c:pt>
                <c:pt idx="28">
                  <c:v>44110</c:v>
                </c:pt>
                <c:pt idx="29">
                  <c:v>44117</c:v>
                </c:pt>
                <c:pt idx="30">
                  <c:v>44124</c:v>
                </c:pt>
                <c:pt idx="31">
                  <c:v>44131</c:v>
                </c:pt>
                <c:pt idx="32">
                  <c:v>44138</c:v>
                </c:pt>
                <c:pt idx="33">
                  <c:v>44145</c:v>
                </c:pt>
                <c:pt idx="34">
                  <c:v>44152</c:v>
                </c:pt>
                <c:pt idx="35">
                  <c:v>44159</c:v>
                </c:pt>
                <c:pt idx="36">
                  <c:v>44166</c:v>
                </c:pt>
                <c:pt idx="37">
                  <c:v>44173</c:v>
                </c:pt>
                <c:pt idx="38">
                  <c:v>44180</c:v>
                </c:pt>
                <c:pt idx="39">
                  <c:v>44187</c:v>
                </c:pt>
                <c:pt idx="40">
                  <c:v>44194</c:v>
                </c:pt>
                <c:pt idx="41">
                  <c:v>44201</c:v>
                </c:pt>
                <c:pt idx="42">
                  <c:v>44208</c:v>
                </c:pt>
                <c:pt idx="43">
                  <c:v>44215</c:v>
                </c:pt>
                <c:pt idx="44">
                  <c:v>44222</c:v>
                </c:pt>
                <c:pt idx="45">
                  <c:v>44229</c:v>
                </c:pt>
                <c:pt idx="46">
                  <c:v>44236</c:v>
                </c:pt>
                <c:pt idx="47">
                  <c:v>44243</c:v>
                </c:pt>
                <c:pt idx="48">
                  <c:v>44250</c:v>
                </c:pt>
                <c:pt idx="49">
                  <c:v>44257</c:v>
                </c:pt>
                <c:pt idx="50">
                  <c:v>44264</c:v>
                </c:pt>
                <c:pt idx="51">
                  <c:v>44271</c:v>
                </c:pt>
                <c:pt idx="52">
                  <c:v>44278</c:v>
                </c:pt>
                <c:pt idx="53">
                  <c:v>44285</c:v>
                </c:pt>
                <c:pt idx="54">
                  <c:v>44292</c:v>
                </c:pt>
                <c:pt idx="55">
                  <c:v>44299</c:v>
                </c:pt>
                <c:pt idx="56">
                  <c:v>44306</c:v>
                </c:pt>
                <c:pt idx="57">
                  <c:v>44313</c:v>
                </c:pt>
                <c:pt idx="58">
                  <c:v>44320</c:v>
                </c:pt>
                <c:pt idx="59">
                  <c:v>44327</c:v>
                </c:pt>
                <c:pt idx="60">
                  <c:v>44334</c:v>
                </c:pt>
                <c:pt idx="61">
                  <c:v>44341</c:v>
                </c:pt>
                <c:pt idx="62">
                  <c:v>44348</c:v>
                </c:pt>
                <c:pt idx="63">
                  <c:v>44355</c:v>
                </c:pt>
                <c:pt idx="64">
                  <c:v>44362</c:v>
                </c:pt>
                <c:pt idx="65">
                  <c:v>44369</c:v>
                </c:pt>
                <c:pt idx="66">
                  <c:v>44376</c:v>
                </c:pt>
                <c:pt idx="67">
                  <c:v>44383</c:v>
                </c:pt>
                <c:pt idx="68">
                  <c:v>44390</c:v>
                </c:pt>
                <c:pt idx="69">
                  <c:v>44397</c:v>
                </c:pt>
                <c:pt idx="70">
                  <c:v>44404</c:v>
                </c:pt>
                <c:pt idx="71">
                  <c:v>44411</c:v>
                </c:pt>
                <c:pt idx="72">
                  <c:v>44418</c:v>
                </c:pt>
                <c:pt idx="73">
                  <c:v>44425</c:v>
                </c:pt>
                <c:pt idx="74">
                  <c:v>44432</c:v>
                </c:pt>
                <c:pt idx="75">
                  <c:v>44439</c:v>
                </c:pt>
                <c:pt idx="76">
                  <c:v>44446</c:v>
                </c:pt>
                <c:pt idx="77">
                  <c:v>44453</c:v>
                </c:pt>
                <c:pt idx="78">
                  <c:v>44460</c:v>
                </c:pt>
                <c:pt idx="79">
                  <c:v>44467</c:v>
                </c:pt>
                <c:pt idx="80">
                  <c:v>44474</c:v>
                </c:pt>
                <c:pt idx="81">
                  <c:v>44481</c:v>
                </c:pt>
                <c:pt idx="82">
                  <c:v>44488</c:v>
                </c:pt>
                <c:pt idx="83">
                  <c:v>44495</c:v>
                </c:pt>
                <c:pt idx="84">
                  <c:v>44502</c:v>
                </c:pt>
                <c:pt idx="85">
                  <c:v>44509</c:v>
                </c:pt>
                <c:pt idx="86">
                  <c:v>44516</c:v>
                </c:pt>
                <c:pt idx="87">
                  <c:v>44523</c:v>
                </c:pt>
                <c:pt idx="88">
                  <c:v>44530</c:v>
                </c:pt>
                <c:pt idx="89">
                  <c:v>44537</c:v>
                </c:pt>
                <c:pt idx="90">
                  <c:v>44544</c:v>
                </c:pt>
                <c:pt idx="91">
                  <c:v>44551</c:v>
                </c:pt>
                <c:pt idx="92">
                  <c:v>44558</c:v>
                </c:pt>
                <c:pt idx="93">
                  <c:v>44565</c:v>
                </c:pt>
                <c:pt idx="94">
                  <c:v>44572</c:v>
                </c:pt>
                <c:pt idx="95">
                  <c:v>44579</c:v>
                </c:pt>
                <c:pt idx="96">
                  <c:v>44586</c:v>
                </c:pt>
                <c:pt idx="97">
                  <c:v>44593</c:v>
                </c:pt>
                <c:pt idx="98">
                  <c:v>44600</c:v>
                </c:pt>
                <c:pt idx="99">
                  <c:v>44607</c:v>
                </c:pt>
                <c:pt idx="100">
                  <c:v>44614</c:v>
                </c:pt>
                <c:pt idx="101">
                  <c:v>44621</c:v>
                </c:pt>
                <c:pt idx="102">
                  <c:v>44628</c:v>
                </c:pt>
                <c:pt idx="103">
                  <c:v>44635</c:v>
                </c:pt>
                <c:pt idx="104">
                  <c:v>44642</c:v>
                </c:pt>
                <c:pt idx="105">
                  <c:v>44649</c:v>
                </c:pt>
                <c:pt idx="106">
                  <c:v>44656</c:v>
                </c:pt>
                <c:pt idx="107">
                  <c:v>44663</c:v>
                </c:pt>
                <c:pt idx="108">
                  <c:v>44670</c:v>
                </c:pt>
                <c:pt idx="109">
                  <c:v>44677</c:v>
                </c:pt>
                <c:pt idx="110">
                  <c:v>44684</c:v>
                </c:pt>
                <c:pt idx="111">
                  <c:v>44691</c:v>
                </c:pt>
                <c:pt idx="112">
                  <c:v>44698</c:v>
                </c:pt>
                <c:pt idx="113">
                  <c:v>44705</c:v>
                </c:pt>
                <c:pt idx="114">
                  <c:v>44712</c:v>
                </c:pt>
                <c:pt idx="115">
                  <c:v>44719</c:v>
                </c:pt>
                <c:pt idx="116">
                  <c:v>44726</c:v>
                </c:pt>
                <c:pt idx="117">
                  <c:v>44733</c:v>
                </c:pt>
                <c:pt idx="118">
                  <c:v>44740</c:v>
                </c:pt>
                <c:pt idx="119">
                  <c:v>44747</c:v>
                </c:pt>
                <c:pt idx="120">
                  <c:v>44754</c:v>
                </c:pt>
                <c:pt idx="121">
                  <c:v>44761</c:v>
                </c:pt>
                <c:pt idx="122">
                  <c:v>44768</c:v>
                </c:pt>
                <c:pt idx="123">
                  <c:v>44775</c:v>
                </c:pt>
                <c:pt idx="124">
                  <c:v>44782</c:v>
                </c:pt>
                <c:pt idx="125">
                  <c:v>44789</c:v>
                </c:pt>
                <c:pt idx="126">
                  <c:v>44796</c:v>
                </c:pt>
                <c:pt idx="127">
                  <c:v>44803</c:v>
                </c:pt>
                <c:pt idx="128">
                  <c:v>44810</c:v>
                </c:pt>
                <c:pt idx="129">
                  <c:v>44817</c:v>
                </c:pt>
                <c:pt idx="130">
                  <c:v>44824</c:v>
                </c:pt>
                <c:pt idx="131">
                  <c:v>44831</c:v>
                </c:pt>
                <c:pt idx="132">
                  <c:v>44838</c:v>
                </c:pt>
                <c:pt idx="133">
                  <c:v>44845</c:v>
                </c:pt>
                <c:pt idx="134">
                  <c:v>44852</c:v>
                </c:pt>
                <c:pt idx="135">
                  <c:v>44859</c:v>
                </c:pt>
                <c:pt idx="136">
                  <c:v>44866</c:v>
                </c:pt>
                <c:pt idx="137">
                  <c:v>44873</c:v>
                </c:pt>
                <c:pt idx="138">
                  <c:v>44880</c:v>
                </c:pt>
                <c:pt idx="139">
                  <c:v>44887</c:v>
                </c:pt>
                <c:pt idx="140">
                  <c:v>44894</c:v>
                </c:pt>
                <c:pt idx="141">
                  <c:v>44901</c:v>
                </c:pt>
                <c:pt idx="142">
                  <c:v>44908</c:v>
                </c:pt>
                <c:pt idx="143">
                  <c:v>44915</c:v>
                </c:pt>
                <c:pt idx="144">
                  <c:v>44922</c:v>
                </c:pt>
              </c:numCache>
            </c:numRef>
          </c:cat>
          <c:val>
            <c:numRef>
              <c:f>Sheet1!$H$2:$H$146</c:f>
              <c:numCache>
                <c:formatCode>General</c:formatCode>
                <c:ptCount val="145"/>
                <c:pt idx="0">
                  <c:v>95.3</c:v>
                </c:pt>
                <c:pt idx="1">
                  <c:v>86.1</c:v>
                </c:pt>
                <c:pt idx="2">
                  <c:v>80.900000000000006</c:v>
                </c:pt>
                <c:pt idx="3">
                  <c:v>84</c:v>
                </c:pt>
                <c:pt idx="4">
                  <c:v>86.2</c:v>
                </c:pt>
                <c:pt idx="5">
                  <c:v>88.7</c:v>
                </c:pt>
                <c:pt idx="6">
                  <c:v>89</c:v>
                </c:pt>
                <c:pt idx="7">
                  <c:v>89.5</c:v>
                </c:pt>
                <c:pt idx="8">
                  <c:v>89.9</c:v>
                </c:pt>
                <c:pt idx="9">
                  <c:v>91.4</c:v>
                </c:pt>
                <c:pt idx="10">
                  <c:v>91.2</c:v>
                </c:pt>
                <c:pt idx="11">
                  <c:v>91</c:v>
                </c:pt>
                <c:pt idx="12">
                  <c:v>89.8</c:v>
                </c:pt>
                <c:pt idx="13">
                  <c:v>91.4</c:v>
                </c:pt>
                <c:pt idx="14">
                  <c:v>86.9</c:v>
                </c:pt>
                <c:pt idx="15">
                  <c:v>84.6</c:v>
                </c:pt>
                <c:pt idx="16">
                  <c:v>84.5</c:v>
                </c:pt>
                <c:pt idx="17">
                  <c:v>83.5</c:v>
                </c:pt>
                <c:pt idx="18">
                  <c:v>84.9</c:v>
                </c:pt>
                <c:pt idx="19">
                  <c:v>82.1</c:v>
                </c:pt>
                <c:pt idx="20">
                  <c:v>82.9</c:v>
                </c:pt>
                <c:pt idx="21">
                  <c:v>82</c:v>
                </c:pt>
                <c:pt idx="22">
                  <c:v>83.6</c:v>
                </c:pt>
                <c:pt idx="23">
                  <c:v>87.4</c:v>
                </c:pt>
                <c:pt idx="24">
                  <c:v>81.5</c:v>
                </c:pt>
                <c:pt idx="25">
                  <c:v>82.9</c:v>
                </c:pt>
                <c:pt idx="26">
                  <c:v>82.7</c:v>
                </c:pt>
                <c:pt idx="27">
                  <c:v>82.3</c:v>
                </c:pt>
                <c:pt idx="28">
                  <c:v>79.8</c:v>
                </c:pt>
                <c:pt idx="29">
                  <c:v>81</c:v>
                </c:pt>
                <c:pt idx="30">
                  <c:v>81</c:v>
                </c:pt>
                <c:pt idx="31">
                  <c:v>81</c:v>
                </c:pt>
                <c:pt idx="32">
                  <c:v>77.599999999999994</c:v>
                </c:pt>
                <c:pt idx="33">
                  <c:v>72.400000000000006</c:v>
                </c:pt>
                <c:pt idx="34">
                  <c:v>72.400000000000006</c:v>
                </c:pt>
                <c:pt idx="35">
                  <c:v>67.400000000000006</c:v>
                </c:pt>
                <c:pt idx="36">
                  <c:v>66.8</c:v>
                </c:pt>
                <c:pt idx="37">
                  <c:v>65.8</c:v>
                </c:pt>
                <c:pt idx="38">
                  <c:v>63</c:v>
                </c:pt>
                <c:pt idx="39">
                  <c:v>63.2</c:v>
                </c:pt>
                <c:pt idx="40">
                  <c:v>65.8</c:v>
                </c:pt>
                <c:pt idx="41">
                  <c:v>65.900000000000006</c:v>
                </c:pt>
                <c:pt idx="42">
                  <c:v>64.099999999999994</c:v>
                </c:pt>
                <c:pt idx="43">
                  <c:v>64.900000000000006</c:v>
                </c:pt>
                <c:pt idx="44">
                  <c:v>70.400000000000006</c:v>
                </c:pt>
                <c:pt idx="45">
                  <c:v>69.099999999999994</c:v>
                </c:pt>
                <c:pt idx="46">
                  <c:v>69.5</c:v>
                </c:pt>
                <c:pt idx="47">
                  <c:v>73.400000000000006</c:v>
                </c:pt>
                <c:pt idx="48">
                  <c:v>75.900000000000006</c:v>
                </c:pt>
                <c:pt idx="49">
                  <c:v>76.599999999999994</c:v>
                </c:pt>
                <c:pt idx="50">
                  <c:v>77.099999999999994</c:v>
                </c:pt>
                <c:pt idx="51">
                  <c:v>77.400000000000006</c:v>
                </c:pt>
                <c:pt idx="52">
                  <c:v>77.5</c:v>
                </c:pt>
                <c:pt idx="53">
                  <c:v>77.400000000000006</c:v>
                </c:pt>
                <c:pt idx="54">
                  <c:v>76.099999999999994</c:v>
                </c:pt>
                <c:pt idx="55">
                  <c:v>75</c:v>
                </c:pt>
                <c:pt idx="56">
                  <c:v>76</c:v>
                </c:pt>
                <c:pt idx="57">
                  <c:v>77</c:v>
                </c:pt>
                <c:pt idx="58">
                  <c:v>77.5</c:v>
                </c:pt>
                <c:pt idx="59">
                  <c:v>75.900000000000006</c:v>
                </c:pt>
                <c:pt idx="60">
                  <c:v>79.099999999999994</c:v>
                </c:pt>
                <c:pt idx="61">
                  <c:v>80.7</c:v>
                </c:pt>
                <c:pt idx="62">
                  <c:v>80.5</c:v>
                </c:pt>
                <c:pt idx="63">
                  <c:v>83.3</c:v>
                </c:pt>
                <c:pt idx="64">
                  <c:v>84.6</c:v>
                </c:pt>
                <c:pt idx="65">
                  <c:v>83.2</c:v>
                </c:pt>
                <c:pt idx="66">
                  <c:v>85.5</c:v>
                </c:pt>
                <c:pt idx="67">
                  <c:v>84.7</c:v>
                </c:pt>
                <c:pt idx="68">
                  <c:v>86.3</c:v>
                </c:pt>
                <c:pt idx="69">
                  <c:v>84.2</c:v>
                </c:pt>
                <c:pt idx="70">
                  <c:v>83.9</c:v>
                </c:pt>
                <c:pt idx="71">
                  <c:v>80.2</c:v>
                </c:pt>
                <c:pt idx="72">
                  <c:v>80.099999999999994</c:v>
                </c:pt>
                <c:pt idx="73">
                  <c:v>74.400000000000006</c:v>
                </c:pt>
                <c:pt idx="74">
                  <c:v>74.7</c:v>
                </c:pt>
                <c:pt idx="75">
                  <c:v>76.099999999999994</c:v>
                </c:pt>
                <c:pt idx="76">
                  <c:v>75.400000000000006</c:v>
                </c:pt>
                <c:pt idx="77">
                  <c:v>74.2</c:v>
                </c:pt>
                <c:pt idx="78">
                  <c:v>75.900000000000006</c:v>
                </c:pt>
                <c:pt idx="79">
                  <c:v>75.3</c:v>
                </c:pt>
                <c:pt idx="80">
                  <c:v>76.099999999999994</c:v>
                </c:pt>
                <c:pt idx="81">
                  <c:v>76.7</c:v>
                </c:pt>
                <c:pt idx="82">
                  <c:v>77.099999999999994</c:v>
                </c:pt>
                <c:pt idx="83">
                  <c:v>77</c:v>
                </c:pt>
                <c:pt idx="84">
                  <c:v>76.5</c:v>
                </c:pt>
                <c:pt idx="85">
                  <c:v>80.3</c:v>
                </c:pt>
                <c:pt idx="86">
                  <c:v>76.099999999999994</c:v>
                </c:pt>
                <c:pt idx="87">
                  <c:v>77.599999999999994</c:v>
                </c:pt>
                <c:pt idx="88">
                  <c:v>72.099999999999994</c:v>
                </c:pt>
                <c:pt idx="89">
                  <c:v>71.8</c:v>
                </c:pt>
                <c:pt idx="90">
                  <c:v>71.400000000000006</c:v>
                </c:pt>
                <c:pt idx="91">
                  <c:v>73.400000000000006</c:v>
                </c:pt>
                <c:pt idx="92">
                  <c:v>66.099999999999994</c:v>
                </c:pt>
                <c:pt idx="93">
                  <c:v>59.6</c:v>
                </c:pt>
                <c:pt idx="94">
                  <c:v>59.3</c:v>
                </c:pt>
                <c:pt idx="95">
                  <c:v>61.5</c:v>
                </c:pt>
                <c:pt idx="96">
                  <c:v>62.3</c:v>
                </c:pt>
                <c:pt idx="97">
                  <c:v>69.900000000000006</c:v>
                </c:pt>
                <c:pt idx="98">
                  <c:v>73.400000000000006</c:v>
                </c:pt>
                <c:pt idx="99">
                  <c:v>73.599999999999994</c:v>
                </c:pt>
                <c:pt idx="100">
                  <c:v>78.099999999999994</c:v>
                </c:pt>
                <c:pt idx="101">
                  <c:v>79.7</c:v>
                </c:pt>
                <c:pt idx="102">
                  <c:v>80.900000000000006</c:v>
                </c:pt>
                <c:pt idx="103">
                  <c:v>82.6</c:v>
                </c:pt>
                <c:pt idx="104">
                  <c:v>82.4</c:v>
                </c:pt>
                <c:pt idx="105">
                  <c:v>80.2</c:v>
                </c:pt>
                <c:pt idx="106">
                  <c:v>81.599999999999994</c:v>
                </c:pt>
                <c:pt idx="107">
                  <c:v>82.6</c:v>
                </c:pt>
                <c:pt idx="108">
                  <c:v>84</c:v>
                </c:pt>
                <c:pt idx="109">
                  <c:v>83.5</c:v>
                </c:pt>
                <c:pt idx="110">
                  <c:v>82.4</c:v>
                </c:pt>
                <c:pt idx="111">
                  <c:v>80.8</c:v>
                </c:pt>
                <c:pt idx="112">
                  <c:v>79.5</c:v>
                </c:pt>
                <c:pt idx="113">
                  <c:v>77.7</c:v>
                </c:pt>
                <c:pt idx="114">
                  <c:v>80.7</c:v>
                </c:pt>
                <c:pt idx="115">
                  <c:v>79.599999999999994</c:v>
                </c:pt>
                <c:pt idx="116">
                  <c:v>79.599999999999994</c:v>
                </c:pt>
                <c:pt idx="117">
                  <c:v>78.2</c:v>
                </c:pt>
                <c:pt idx="118">
                  <c:v>76.900000000000006</c:v>
                </c:pt>
                <c:pt idx="119">
                  <c:v>77</c:v>
                </c:pt>
                <c:pt idx="120">
                  <c:v>77.8</c:v>
                </c:pt>
                <c:pt idx="121">
                  <c:v>76.900000000000006</c:v>
                </c:pt>
                <c:pt idx="122">
                  <c:v>76.8</c:v>
                </c:pt>
                <c:pt idx="123">
                  <c:v>76.599999999999994</c:v>
                </c:pt>
                <c:pt idx="124">
                  <c:v>77.3</c:v>
                </c:pt>
                <c:pt idx="125">
                  <c:v>79.5</c:v>
                </c:pt>
                <c:pt idx="126">
                  <c:v>78.7</c:v>
                </c:pt>
                <c:pt idx="127">
                  <c:v>78.900000000000006</c:v>
                </c:pt>
                <c:pt idx="128">
                  <c:v>78</c:v>
                </c:pt>
                <c:pt idx="129">
                  <c:v>79.8</c:v>
                </c:pt>
                <c:pt idx="130">
                  <c:v>79.099999999999994</c:v>
                </c:pt>
                <c:pt idx="131">
                  <c:v>78.8</c:v>
                </c:pt>
                <c:pt idx="132">
                  <c:v>79.5</c:v>
                </c:pt>
                <c:pt idx="133">
                  <c:v>78.099999999999994</c:v>
                </c:pt>
                <c:pt idx="134">
                  <c:v>81.2</c:v>
                </c:pt>
                <c:pt idx="135">
                  <c:v>81.7</c:v>
                </c:pt>
                <c:pt idx="136">
                  <c:v>80.900000000000006</c:v>
                </c:pt>
                <c:pt idx="137">
                  <c:v>81.5</c:v>
                </c:pt>
                <c:pt idx="138">
                  <c:v>79.8</c:v>
                </c:pt>
                <c:pt idx="139">
                  <c:v>80.7</c:v>
                </c:pt>
                <c:pt idx="140">
                  <c:v>79.2</c:v>
                </c:pt>
                <c:pt idx="141">
                  <c:v>79.400000000000006</c:v>
                </c:pt>
                <c:pt idx="142">
                  <c:v>78.099999999999994</c:v>
                </c:pt>
                <c:pt idx="143">
                  <c:v>78.2</c:v>
                </c:pt>
                <c:pt idx="144">
                  <c:v>76.900000000000006</c:v>
                </c:pt>
              </c:numCache>
            </c:numRef>
          </c:val>
          <c:smooth val="0"/>
          <c:extLst>
            <c:ext xmlns:c16="http://schemas.microsoft.com/office/drawing/2014/chart" uri="{C3380CC4-5D6E-409C-BE32-E72D297353CC}">
              <c16:uniqueId val="{00000006-4947-4EEF-A159-E3CB7BD85694}"/>
            </c:ext>
          </c:extLst>
        </c:ser>
        <c:ser>
          <c:idx val="7"/>
          <c:order val="7"/>
          <c:tx>
            <c:strRef>
              <c:f>Sheet1!$I$1</c:f>
              <c:strCache>
                <c:ptCount val="1"/>
                <c:pt idx="0">
                  <c:v>85+</c:v>
                </c:pt>
              </c:strCache>
            </c:strRef>
          </c:tx>
          <c:cat>
            <c:numRef>
              <c:f>Sheet1!$A$2:$A$146</c:f>
              <c:numCache>
                <c:formatCode>[$-409]mmmm\ d\,\ yyyy;@</c:formatCode>
                <c:ptCount val="145"/>
                <c:pt idx="0">
                  <c:v>43914</c:v>
                </c:pt>
                <c:pt idx="1">
                  <c:v>43921</c:v>
                </c:pt>
                <c:pt idx="2">
                  <c:v>43928</c:v>
                </c:pt>
                <c:pt idx="3">
                  <c:v>43935</c:v>
                </c:pt>
                <c:pt idx="4">
                  <c:v>43942</c:v>
                </c:pt>
                <c:pt idx="5">
                  <c:v>43949</c:v>
                </c:pt>
                <c:pt idx="6">
                  <c:v>43956</c:v>
                </c:pt>
                <c:pt idx="7">
                  <c:v>43963</c:v>
                </c:pt>
                <c:pt idx="8">
                  <c:v>43970</c:v>
                </c:pt>
                <c:pt idx="9">
                  <c:v>43977</c:v>
                </c:pt>
                <c:pt idx="10">
                  <c:v>43984</c:v>
                </c:pt>
                <c:pt idx="11">
                  <c:v>43991</c:v>
                </c:pt>
                <c:pt idx="12">
                  <c:v>43998</c:v>
                </c:pt>
                <c:pt idx="13">
                  <c:v>44005</c:v>
                </c:pt>
                <c:pt idx="14">
                  <c:v>44012</c:v>
                </c:pt>
                <c:pt idx="15">
                  <c:v>44019</c:v>
                </c:pt>
                <c:pt idx="16">
                  <c:v>44026</c:v>
                </c:pt>
                <c:pt idx="17">
                  <c:v>44033</c:v>
                </c:pt>
                <c:pt idx="18">
                  <c:v>44040</c:v>
                </c:pt>
                <c:pt idx="19">
                  <c:v>44047</c:v>
                </c:pt>
                <c:pt idx="20">
                  <c:v>44054</c:v>
                </c:pt>
                <c:pt idx="21">
                  <c:v>44061</c:v>
                </c:pt>
                <c:pt idx="22">
                  <c:v>44068</c:v>
                </c:pt>
                <c:pt idx="23">
                  <c:v>44075</c:v>
                </c:pt>
                <c:pt idx="24">
                  <c:v>44082</c:v>
                </c:pt>
                <c:pt idx="25">
                  <c:v>44089</c:v>
                </c:pt>
                <c:pt idx="26">
                  <c:v>44096</c:v>
                </c:pt>
                <c:pt idx="27">
                  <c:v>44103</c:v>
                </c:pt>
                <c:pt idx="28">
                  <c:v>44110</c:v>
                </c:pt>
                <c:pt idx="29">
                  <c:v>44117</c:v>
                </c:pt>
                <c:pt idx="30">
                  <c:v>44124</c:v>
                </c:pt>
                <c:pt idx="31">
                  <c:v>44131</c:v>
                </c:pt>
                <c:pt idx="32">
                  <c:v>44138</c:v>
                </c:pt>
                <c:pt idx="33">
                  <c:v>44145</c:v>
                </c:pt>
                <c:pt idx="34">
                  <c:v>44152</c:v>
                </c:pt>
                <c:pt idx="35">
                  <c:v>44159</c:v>
                </c:pt>
                <c:pt idx="36">
                  <c:v>44166</c:v>
                </c:pt>
                <c:pt idx="37">
                  <c:v>44173</c:v>
                </c:pt>
                <c:pt idx="38">
                  <c:v>44180</c:v>
                </c:pt>
                <c:pt idx="39">
                  <c:v>44187</c:v>
                </c:pt>
                <c:pt idx="40">
                  <c:v>44194</c:v>
                </c:pt>
                <c:pt idx="41">
                  <c:v>44201</c:v>
                </c:pt>
                <c:pt idx="42">
                  <c:v>44208</c:v>
                </c:pt>
                <c:pt idx="43">
                  <c:v>44215</c:v>
                </c:pt>
                <c:pt idx="44">
                  <c:v>44222</c:v>
                </c:pt>
                <c:pt idx="45">
                  <c:v>44229</c:v>
                </c:pt>
                <c:pt idx="46">
                  <c:v>44236</c:v>
                </c:pt>
                <c:pt idx="47">
                  <c:v>44243</c:v>
                </c:pt>
                <c:pt idx="48">
                  <c:v>44250</c:v>
                </c:pt>
                <c:pt idx="49">
                  <c:v>44257</c:v>
                </c:pt>
                <c:pt idx="50">
                  <c:v>44264</c:v>
                </c:pt>
                <c:pt idx="51">
                  <c:v>44271</c:v>
                </c:pt>
                <c:pt idx="52">
                  <c:v>44278</c:v>
                </c:pt>
                <c:pt idx="53">
                  <c:v>44285</c:v>
                </c:pt>
                <c:pt idx="54">
                  <c:v>44292</c:v>
                </c:pt>
                <c:pt idx="55">
                  <c:v>44299</c:v>
                </c:pt>
                <c:pt idx="56">
                  <c:v>44306</c:v>
                </c:pt>
                <c:pt idx="57">
                  <c:v>44313</c:v>
                </c:pt>
                <c:pt idx="58">
                  <c:v>44320</c:v>
                </c:pt>
                <c:pt idx="59">
                  <c:v>44327</c:v>
                </c:pt>
                <c:pt idx="60">
                  <c:v>44334</c:v>
                </c:pt>
                <c:pt idx="61">
                  <c:v>44341</c:v>
                </c:pt>
                <c:pt idx="62">
                  <c:v>44348</c:v>
                </c:pt>
                <c:pt idx="63">
                  <c:v>44355</c:v>
                </c:pt>
                <c:pt idx="64">
                  <c:v>44362</c:v>
                </c:pt>
                <c:pt idx="65">
                  <c:v>44369</c:v>
                </c:pt>
                <c:pt idx="66">
                  <c:v>44376</c:v>
                </c:pt>
                <c:pt idx="67">
                  <c:v>44383</c:v>
                </c:pt>
                <c:pt idx="68">
                  <c:v>44390</c:v>
                </c:pt>
                <c:pt idx="69">
                  <c:v>44397</c:v>
                </c:pt>
                <c:pt idx="70">
                  <c:v>44404</c:v>
                </c:pt>
                <c:pt idx="71">
                  <c:v>44411</c:v>
                </c:pt>
                <c:pt idx="72">
                  <c:v>44418</c:v>
                </c:pt>
                <c:pt idx="73">
                  <c:v>44425</c:v>
                </c:pt>
                <c:pt idx="74">
                  <c:v>44432</c:v>
                </c:pt>
                <c:pt idx="75">
                  <c:v>44439</c:v>
                </c:pt>
                <c:pt idx="76">
                  <c:v>44446</c:v>
                </c:pt>
                <c:pt idx="77">
                  <c:v>44453</c:v>
                </c:pt>
                <c:pt idx="78">
                  <c:v>44460</c:v>
                </c:pt>
                <c:pt idx="79">
                  <c:v>44467</c:v>
                </c:pt>
                <c:pt idx="80">
                  <c:v>44474</c:v>
                </c:pt>
                <c:pt idx="81">
                  <c:v>44481</c:v>
                </c:pt>
                <c:pt idx="82">
                  <c:v>44488</c:v>
                </c:pt>
                <c:pt idx="83">
                  <c:v>44495</c:v>
                </c:pt>
                <c:pt idx="84">
                  <c:v>44502</c:v>
                </c:pt>
                <c:pt idx="85">
                  <c:v>44509</c:v>
                </c:pt>
                <c:pt idx="86">
                  <c:v>44516</c:v>
                </c:pt>
                <c:pt idx="87">
                  <c:v>44523</c:v>
                </c:pt>
                <c:pt idx="88">
                  <c:v>44530</c:v>
                </c:pt>
                <c:pt idx="89">
                  <c:v>44537</c:v>
                </c:pt>
                <c:pt idx="90">
                  <c:v>44544</c:v>
                </c:pt>
                <c:pt idx="91">
                  <c:v>44551</c:v>
                </c:pt>
                <c:pt idx="92">
                  <c:v>44558</c:v>
                </c:pt>
                <c:pt idx="93">
                  <c:v>44565</c:v>
                </c:pt>
                <c:pt idx="94">
                  <c:v>44572</c:v>
                </c:pt>
                <c:pt idx="95">
                  <c:v>44579</c:v>
                </c:pt>
                <c:pt idx="96">
                  <c:v>44586</c:v>
                </c:pt>
                <c:pt idx="97">
                  <c:v>44593</c:v>
                </c:pt>
                <c:pt idx="98">
                  <c:v>44600</c:v>
                </c:pt>
                <c:pt idx="99">
                  <c:v>44607</c:v>
                </c:pt>
                <c:pt idx="100">
                  <c:v>44614</c:v>
                </c:pt>
                <c:pt idx="101">
                  <c:v>44621</c:v>
                </c:pt>
                <c:pt idx="102">
                  <c:v>44628</c:v>
                </c:pt>
                <c:pt idx="103">
                  <c:v>44635</c:v>
                </c:pt>
                <c:pt idx="104">
                  <c:v>44642</c:v>
                </c:pt>
                <c:pt idx="105">
                  <c:v>44649</c:v>
                </c:pt>
                <c:pt idx="106">
                  <c:v>44656</c:v>
                </c:pt>
                <c:pt idx="107">
                  <c:v>44663</c:v>
                </c:pt>
                <c:pt idx="108">
                  <c:v>44670</c:v>
                </c:pt>
                <c:pt idx="109">
                  <c:v>44677</c:v>
                </c:pt>
                <c:pt idx="110">
                  <c:v>44684</c:v>
                </c:pt>
                <c:pt idx="111">
                  <c:v>44691</c:v>
                </c:pt>
                <c:pt idx="112">
                  <c:v>44698</c:v>
                </c:pt>
                <c:pt idx="113">
                  <c:v>44705</c:v>
                </c:pt>
                <c:pt idx="114">
                  <c:v>44712</c:v>
                </c:pt>
                <c:pt idx="115">
                  <c:v>44719</c:v>
                </c:pt>
                <c:pt idx="116">
                  <c:v>44726</c:v>
                </c:pt>
                <c:pt idx="117">
                  <c:v>44733</c:v>
                </c:pt>
                <c:pt idx="118">
                  <c:v>44740</c:v>
                </c:pt>
                <c:pt idx="119">
                  <c:v>44747</c:v>
                </c:pt>
                <c:pt idx="120">
                  <c:v>44754</c:v>
                </c:pt>
                <c:pt idx="121">
                  <c:v>44761</c:v>
                </c:pt>
                <c:pt idx="122">
                  <c:v>44768</c:v>
                </c:pt>
                <c:pt idx="123">
                  <c:v>44775</c:v>
                </c:pt>
                <c:pt idx="124">
                  <c:v>44782</c:v>
                </c:pt>
                <c:pt idx="125">
                  <c:v>44789</c:v>
                </c:pt>
                <c:pt idx="126">
                  <c:v>44796</c:v>
                </c:pt>
                <c:pt idx="127">
                  <c:v>44803</c:v>
                </c:pt>
                <c:pt idx="128">
                  <c:v>44810</c:v>
                </c:pt>
                <c:pt idx="129">
                  <c:v>44817</c:v>
                </c:pt>
                <c:pt idx="130">
                  <c:v>44824</c:v>
                </c:pt>
                <c:pt idx="131">
                  <c:v>44831</c:v>
                </c:pt>
                <c:pt idx="132">
                  <c:v>44838</c:v>
                </c:pt>
                <c:pt idx="133">
                  <c:v>44845</c:v>
                </c:pt>
                <c:pt idx="134">
                  <c:v>44852</c:v>
                </c:pt>
                <c:pt idx="135">
                  <c:v>44859</c:v>
                </c:pt>
                <c:pt idx="136">
                  <c:v>44866</c:v>
                </c:pt>
                <c:pt idx="137">
                  <c:v>44873</c:v>
                </c:pt>
                <c:pt idx="138">
                  <c:v>44880</c:v>
                </c:pt>
                <c:pt idx="139">
                  <c:v>44887</c:v>
                </c:pt>
                <c:pt idx="140">
                  <c:v>44894</c:v>
                </c:pt>
                <c:pt idx="141">
                  <c:v>44901</c:v>
                </c:pt>
                <c:pt idx="142">
                  <c:v>44908</c:v>
                </c:pt>
                <c:pt idx="143">
                  <c:v>44915</c:v>
                </c:pt>
                <c:pt idx="144">
                  <c:v>44922</c:v>
                </c:pt>
              </c:numCache>
            </c:numRef>
          </c:cat>
          <c:val>
            <c:numRef>
              <c:f>Sheet1!$I$2:$I$146</c:f>
              <c:numCache>
                <c:formatCode>General</c:formatCode>
                <c:ptCount val="145"/>
                <c:pt idx="0">
                  <c:v>96.9</c:v>
                </c:pt>
                <c:pt idx="1">
                  <c:v>88.8</c:v>
                </c:pt>
                <c:pt idx="2">
                  <c:v>85.9</c:v>
                </c:pt>
                <c:pt idx="3">
                  <c:v>80.400000000000006</c:v>
                </c:pt>
                <c:pt idx="4">
                  <c:v>84.9</c:v>
                </c:pt>
                <c:pt idx="5">
                  <c:v>88.3</c:v>
                </c:pt>
                <c:pt idx="6">
                  <c:v>87.9</c:v>
                </c:pt>
                <c:pt idx="7">
                  <c:v>86.1</c:v>
                </c:pt>
                <c:pt idx="8">
                  <c:v>85.8</c:v>
                </c:pt>
                <c:pt idx="9">
                  <c:v>86.7</c:v>
                </c:pt>
                <c:pt idx="10">
                  <c:v>87.4</c:v>
                </c:pt>
                <c:pt idx="11">
                  <c:v>88.9</c:v>
                </c:pt>
                <c:pt idx="12">
                  <c:v>89.6</c:v>
                </c:pt>
                <c:pt idx="13">
                  <c:v>87.4</c:v>
                </c:pt>
                <c:pt idx="14">
                  <c:v>86.9</c:v>
                </c:pt>
                <c:pt idx="15">
                  <c:v>83.5</c:v>
                </c:pt>
                <c:pt idx="16">
                  <c:v>81.8</c:v>
                </c:pt>
                <c:pt idx="17">
                  <c:v>79.099999999999994</c:v>
                </c:pt>
                <c:pt idx="18">
                  <c:v>81.400000000000006</c:v>
                </c:pt>
                <c:pt idx="19">
                  <c:v>80.5</c:v>
                </c:pt>
                <c:pt idx="20">
                  <c:v>82.4</c:v>
                </c:pt>
                <c:pt idx="21">
                  <c:v>79.099999999999994</c:v>
                </c:pt>
                <c:pt idx="22">
                  <c:v>82.1</c:v>
                </c:pt>
                <c:pt idx="23">
                  <c:v>83.3</c:v>
                </c:pt>
                <c:pt idx="24">
                  <c:v>79.8</c:v>
                </c:pt>
                <c:pt idx="25">
                  <c:v>79.400000000000006</c:v>
                </c:pt>
                <c:pt idx="26">
                  <c:v>79.8</c:v>
                </c:pt>
                <c:pt idx="27">
                  <c:v>81.400000000000006</c:v>
                </c:pt>
                <c:pt idx="28">
                  <c:v>79</c:v>
                </c:pt>
                <c:pt idx="29">
                  <c:v>75.5</c:v>
                </c:pt>
                <c:pt idx="30">
                  <c:v>80</c:v>
                </c:pt>
                <c:pt idx="31">
                  <c:v>76.2</c:v>
                </c:pt>
                <c:pt idx="32">
                  <c:v>77.400000000000006</c:v>
                </c:pt>
                <c:pt idx="33">
                  <c:v>71.5</c:v>
                </c:pt>
                <c:pt idx="34">
                  <c:v>67.5</c:v>
                </c:pt>
                <c:pt idx="35">
                  <c:v>62.9</c:v>
                </c:pt>
                <c:pt idx="36">
                  <c:v>63.1</c:v>
                </c:pt>
                <c:pt idx="37">
                  <c:v>58.4</c:v>
                </c:pt>
                <c:pt idx="38">
                  <c:v>57.2</c:v>
                </c:pt>
                <c:pt idx="39">
                  <c:v>57</c:v>
                </c:pt>
                <c:pt idx="40">
                  <c:v>60.9</c:v>
                </c:pt>
                <c:pt idx="41">
                  <c:v>61.9</c:v>
                </c:pt>
                <c:pt idx="42">
                  <c:v>62</c:v>
                </c:pt>
                <c:pt idx="43">
                  <c:v>59.4</c:v>
                </c:pt>
                <c:pt idx="44">
                  <c:v>65.099999999999994</c:v>
                </c:pt>
                <c:pt idx="45">
                  <c:v>64.599999999999994</c:v>
                </c:pt>
                <c:pt idx="46">
                  <c:v>70.8</c:v>
                </c:pt>
                <c:pt idx="47">
                  <c:v>73.900000000000006</c:v>
                </c:pt>
                <c:pt idx="48">
                  <c:v>73.7</c:v>
                </c:pt>
                <c:pt idx="49">
                  <c:v>74.900000000000006</c:v>
                </c:pt>
                <c:pt idx="50">
                  <c:v>74.900000000000006</c:v>
                </c:pt>
                <c:pt idx="51">
                  <c:v>74.099999999999994</c:v>
                </c:pt>
                <c:pt idx="52">
                  <c:v>77</c:v>
                </c:pt>
                <c:pt idx="53">
                  <c:v>74.599999999999994</c:v>
                </c:pt>
                <c:pt idx="54">
                  <c:v>71.8</c:v>
                </c:pt>
                <c:pt idx="55">
                  <c:v>72.400000000000006</c:v>
                </c:pt>
                <c:pt idx="56">
                  <c:v>76.599999999999994</c:v>
                </c:pt>
                <c:pt idx="57">
                  <c:v>76.900000000000006</c:v>
                </c:pt>
                <c:pt idx="58">
                  <c:v>78.400000000000006</c:v>
                </c:pt>
                <c:pt idx="59">
                  <c:v>73.2</c:v>
                </c:pt>
                <c:pt idx="60">
                  <c:v>77.8</c:v>
                </c:pt>
                <c:pt idx="61">
                  <c:v>75.900000000000006</c:v>
                </c:pt>
                <c:pt idx="62">
                  <c:v>79</c:v>
                </c:pt>
                <c:pt idx="63">
                  <c:v>82</c:v>
                </c:pt>
                <c:pt idx="64">
                  <c:v>80.2</c:v>
                </c:pt>
                <c:pt idx="65">
                  <c:v>83.6</c:v>
                </c:pt>
                <c:pt idx="66">
                  <c:v>83.5</c:v>
                </c:pt>
                <c:pt idx="67">
                  <c:v>83.4</c:v>
                </c:pt>
                <c:pt idx="68">
                  <c:v>81.5</c:v>
                </c:pt>
                <c:pt idx="69">
                  <c:v>84.6</c:v>
                </c:pt>
                <c:pt idx="70">
                  <c:v>81.3</c:v>
                </c:pt>
                <c:pt idx="71">
                  <c:v>75.3</c:v>
                </c:pt>
                <c:pt idx="72">
                  <c:v>76.7</c:v>
                </c:pt>
                <c:pt idx="73">
                  <c:v>75.5</c:v>
                </c:pt>
                <c:pt idx="74">
                  <c:v>74.400000000000006</c:v>
                </c:pt>
                <c:pt idx="75">
                  <c:v>73.8</c:v>
                </c:pt>
                <c:pt idx="76">
                  <c:v>71.5</c:v>
                </c:pt>
                <c:pt idx="77">
                  <c:v>71.2</c:v>
                </c:pt>
                <c:pt idx="78">
                  <c:v>72.900000000000006</c:v>
                </c:pt>
                <c:pt idx="79">
                  <c:v>73.7</c:v>
                </c:pt>
                <c:pt idx="80">
                  <c:v>74.8</c:v>
                </c:pt>
                <c:pt idx="81">
                  <c:v>74.8</c:v>
                </c:pt>
                <c:pt idx="82">
                  <c:v>75</c:v>
                </c:pt>
                <c:pt idx="83">
                  <c:v>74.099999999999994</c:v>
                </c:pt>
                <c:pt idx="84">
                  <c:v>77.2</c:v>
                </c:pt>
                <c:pt idx="85">
                  <c:v>74</c:v>
                </c:pt>
                <c:pt idx="86">
                  <c:v>74.8</c:v>
                </c:pt>
                <c:pt idx="87">
                  <c:v>75.900000000000006</c:v>
                </c:pt>
                <c:pt idx="88">
                  <c:v>71.7</c:v>
                </c:pt>
                <c:pt idx="89">
                  <c:v>70.3</c:v>
                </c:pt>
                <c:pt idx="90">
                  <c:v>70.900000000000006</c:v>
                </c:pt>
                <c:pt idx="91">
                  <c:v>69.3</c:v>
                </c:pt>
                <c:pt idx="92">
                  <c:v>64.5</c:v>
                </c:pt>
                <c:pt idx="93">
                  <c:v>58.2</c:v>
                </c:pt>
                <c:pt idx="94">
                  <c:v>57.3</c:v>
                </c:pt>
                <c:pt idx="95">
                  <c:v>56.5</c:v>
                </c:pt>
                <c:pt idx="96">
                  <c:v>62.2</c:v>
                </c:pt>
                <c:pt idx="97">
                  <c:v>64.900000000000006</c:v>
                </c:pt>
                <c:pt idx="98">
                  <c:v>70.5</c:v>
                </c:pt>
                <c:pt idx="99">
                  <c:v>75.400000000000006</c:v>
                </c:pt>
                <c:pt idx="100">
                  <c:v>78</c:v>
                </c:pt>
                <c:pt idx="101">
                  <c:v>76.8</c:v>
                </c:pt>
                <c:pt idx="102">
                  <c:v>79.400000000000006</c:v>
                </c:pt>
                <c:pt idx="103">
                  <c:v>80.900000000000006</c:v>
                </c:pt>
                <c:pt idx="104">
                  <c:v>79.7</c:v>
                </c:pt>
                <c:pt idx="105">
                  <c:v>80.2</c:v>
                </c:pt>
                <c:pt idx="106">
                  <c:v>83.9</c:v>
                </c:pt>
                <c:pt idx="107">
                  <c:v>80.099999999999994</c:v>
                </c:pt>
                <c:pt idx="108">
                  <c:v>81.599999999999994</c:v>
                </c:pt>
                <c:pt idx="109">
                  <c:v>79.900000000000006</c:v>
                </c:pt>
                <c:pt idx="110">
                  <c:v>83</c:v>
                </c:pt>
                <c:pt idx="111">
                  <c:v>76</c:v>
                </c:pt>
                <c:pt idx="112">
                  <c:v>77</c:v>
                </c:pt>
                <c:pt idx="113">
                  <c:v>75.900000000000006</c:v>
                </c:pt>
                <c:pt idx="114">
                  <c:v>75.3</c:v>
                </c:pt>
                <c:pt idx="115">
                  <c:v>74.8</c:v>
                </c:pt>
                <c:pt idx="116">
                  <c:v>76.400000000000006</c:v>
                </c:pt>
                <c:pt idx="117">
                  <c:v>73.7</c:v>
                </c:pt>
                <c:pt idx="118">
                  <c:v>75.5</c:v>
                </c:pt>
                <c:pt idx="119">
                  <c:v>70.2</c:v>
                </c:pt>
                <c:pt idx="120">
                  <c:v>73.099999999999994</c:v>
                </c:pt>
                <c:pt idx="121">
                  <c:v>69.599999999999994</c:v>
                </c:pt>
                <c:pt idx="122">
                  <c:v>73.5</c:v>
                </c:pt>
                <c:pt idx="123">
                  <c:v>73.8</c:v>
                </c:pt>
                <c:pt idx="124">
                  <c:v>73.400000000000006</c:v>
                </c:pt>
                <c:pt idx="125">
                  <c:v>70.099999999999994</c:v>
                </c:pt>
                <c:pt idx="126">
                  <c:v>74.900000000000006</c:v>
                </c:pt>
                <c:pt idx="127">
                  <c:v>72.7</c:v>
                </c:pt>
                <c:pt idx="128">
                  <c:v>75.099999999999994</c:v>
                </c:pt>
                <c:pt idx="129">
                  <c:v>77.2</c:v>
                </c:pt>
                <c:pt idx="130">
                  <c:v>75.2</c:v>
                </c:pt>
                <c:pt idx="131">
                  <c:v>75.2</c:v>
                </c:pt>
                <c:pt idx="132">
                  <c:v>77.2</c:v>
                </c:pt>
                <c:pt idx="133">
                  <c:v>76.599999999999994</c:v>
                </c:pt>
                <c:pt idx="134">
                  <c:v>76</c:v>
                </c:pt>
                <c:pt idx="135">
                  <c:v>79</c:v>
                </c:pt>
                <c:pt idx="136">
                  <c:v>75.099999999999994</c:v>
                </c:pt>
                <c:pt idx="137">
                  <c:v>76.2</c:v>
                </c:pt>
                <c:pt idx="138">
                  <c:v>75.400000000000006</c:v>
                </c:pt>
                <c:pt idx="139">
                  <c:v>78.2</c:v>
                </c:pt>
                <c:pt idx="140">
                  <c:v>74.8</c:v>
                </c:pt>
                <c:pt idx="141">
                  <c:v>72.7</c:v>
                </c:pt>
                <c:pt idx="142">
                  <c:v>74</c:v>
                </c:pt>
                <c:pt idx="143">
                  <c:v>70</c:v>
                </c:pt>
                <c:pt idx="144">
                  <c:v>74.599999999999994</c:v>
                </c:pt>
              </c:numCache>
            </c:numRef>
          </c:val>
          <c:smooth val="0"/>
          <c:extLst>
            <c:ext xmlns:c16="http://schemas.microsoft.com/office/drawing/2014/chart" uri="{C3380CC4-5D6E-409C-BE32-E72D297353CC}">
              <c16:uniqueId val="{00000007-4947-4EEF-A159-E3CB7BD85694}"/>
            </c:ext>
          </c:extLst>
        </c:ser>
        <c:dLbls>
          <c:showLegendKey val="0"/>
          <c:showVal val="0"/>
          <c:showCatName val="0"/>
          <c:showSerName val="0"/>
          <c:showPercent val="0"/>
          <c:showBubbleSize val="0"/>
        </c:dLbls>
        <c:marker val="1"/>
        <c:smooth val="0"/>
        <c:axId val="123682176"/>
        <c:axId val="158010752"/>
      </c:lineChart>
      <c:dateAx>
        <c:axId val="123682176"/>
        <c:scaling>
          <c:orientation val="minMax"/>
        </c:scaling>
        <c:delete val="0"/>
        <c:axPos val="b"/>
        <c:numFmt formatCode="m/d/yy;@" sourceLinked="0"/>
        <c:majorTickMark val="out"/>
        <c:minorTickMark val="none"/>
        <c:tickLblPos val="nextTo"/>
        <c:txPr>
          <a:bodyPr rot="-3000000"/>
          <a:lstStyle/>
          <a:p>
            <a:pPr>
              <a:defRPr sz="1200"/>
            </a:pPr>
            <a:endParaRPr lang="en-US"/>
          </a:p>
        </c:txPr>
        <c:crossAx val="158010752"/>
        <c:crosses val="autoZero"/>
        <c:auto val="1"/>
        <c:lblOffset val="100"/>
        <c:baseTimeUnit val="days"/>
        <c:majorUnit val="28"/>
        <c:majorTimeUnit val="days"/>
      </c:dateAx>
      <c:valAx>
        <c:axId val="158010752"/>
        <c:scaling>
          <c:orientation val="minMax"/>
          <c:max val="100"/>
          <c:min val="0"/>
        </c:scaling>
        <c:delete val="0"/>
        <c:axPos val="l"/>
        <c:majorGridlines/>
        <c:title>
          <c:tx>
            <c:rich>
              <a:bodyPr rot="-5400000" vert="horz"/>
              <a:lstStyle/>
              <a:p>
                <a:pPr>
                  <a:defRPr sz="1200"/>
                </a:pPr>
                <a:r>
                  <a:rPr lang="en-US" sz="1200"/>
                  <a:t>Percent</a:t>
                </a:r>
              </a:p>
            </c:rich>
          </c:tx>
          <c:layout>
            <c:manualLayout>
              <c:xMode val="edge"/>
              <c:yMode val="edge"/>
              <c:x val="0"/>
              <c:y val="0.35218795567220762"/>
            </c:manualLayout>
          </c:layout>
          <c:overlay val="0"/>
        </c:title>
        <c:numFmt formatCode="#,##0" sourceLinked="0"/>
        <c:majorTickMark val="out"/>
        <c:minorTickMark val="none"/>
        <c:tickLblPos val="nextTo"/>
        <c:txPr>
          <a:bodyPr/>
          <a:lstStyle/>
          <a:p>
            <a:pPr>
              <a:defRPr sz="1200"/>
            </a:pPr>
            <a:endParaRPr lang="en-US"/>
          </a:p>
        </c:txPr>
        <c:crossAx val="123682176"/>
        <c:crosses val="autoZero"/>
        <c:crossBetween val="between"/>
        <c:majorUnit val="10"/>
      </c:valAx>
    </c:plotArea>
    <c:legend>
      <c:legendPos val="t"/>
      <c:layout>
        <c:manualLayout>
          <c:xMode val="edge"/>
          <c:yMode val="edge"/>
          <c:x val="4.1220808937344364E-5"/>
          <c:y val="5.7559187677297917E-2"/>
          <c:w val="0.99568527491755854"/>
          <c:h val="7.919715527983244E-2"/>
        </c:manualLayout>
      </c:layout>
      <c:overlay val="0"/>
      <c:txPr>
        <a:bodyPr/>
        <a:lstStyle/>
        <a:p>
          <a:pPr>
            <a:defRPr sz="1200"/>
          </a:pPr>
          <a:endParaRPr lang="en-US"/>
        </a:p>
      </c:txPr>
    </c:legend>
    <c:plotVisOnly val="1"/>
    <c:dispBlanksAs val="gap"/>
    <c:showDLblsOverMax val="0"/>
  </c:chart>
  <c:spPr>
    <a:ln>
      <a:noFill/>
    </a:ln>
  </c:spPr>
  <c:txPr>
    <a:bodyPr/>
    <a:lstStyle/>
    <a:p>
      <a:pPr>
        <a:defRPr sz="1000">
          <a:latin typeface="Arial" panose="020B0604020202020204" pitchFamily="34" charset="0"/>
          <a:cs typeface="Arial" panose="020B0604020202020204" pitchFamily="34" charset="0"/>
        </a:defRPr>
      </a:pPr>
      <a:endParaRPr lang="en-US"/>
    </a:p>
  </c:txPr>
  <c:externalData r:id="rId2">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7815568192864785E-2"/>
          <c:y val="0.11499812523434573"/>
          <c:w val="0.88005686789151361"/>
          <c:h val="0.71477690288713913"/>
        </c:manualLayout>
      </c:layout>
      <c:lineChart>
        <c:grouping val="standard"/>
        <c:varyColors val="0"/>
        <c:ser>
          <c:idx val="3"/>
          <c:order val="0"/>
          <c:tx>
            <c:strRef>
              <c:f>Sheet1!$B$1</c:f>
              <c:strCache>
                <c:ptCount val="1"/>
                <c:pt idx="0">
                  <c:v>Confirmed COVID-19 Cases</c:v>
                </c:pt>
              </c:strCache>
            </c:strRef>
          </c:tx>
          <c:spPr>
            <a:ln w="25400">
              <a:solidFill>
                <a:sysClr val="windowText" lastClr="000000"/>
              </a:solidFill>
            </a:ln>
          </c:spPr>
          <c:marker>
            <c:symbol val="circle"/>
            <c:size val="7"/>
            <c:spPr>
              <a:solidFill>
                <a:sysClr val="windowText" lastClr="000000"/>
              </a:solidFill>
              <a:ln>
                <a:noFill/>
              </a:ln>
            </c:spPr>
          </c:marker>
          <c:cat>
            <c:numRef>
              <c:f>Sheet1!$A$2:$A$146</c:f>
              <c:numCache>
                <c:formatCode>[$-409]mmmm\ d\,\ yyyy;@</c:formatCode>
                <c:ptCount val="145"/>
                <c:pt idx="0">
                  <c:v>43908</c:v>
                </c:pt>
                <c:pt idx="1">
                  <c:v>43915</c:v>
                </c:pt>
                <c:pt idx="2">
                  <c:v>43922</c:v>
                </c:pt>
                <c:pt idx="3">
                  <c:v>43929</c:v>
                </c:pt>
                <c:pt idx="4">
                  <c:v>43936</c:v>
                </c:pt>
                <c:pt idx="5">
                  <c:v>43943</c:v>
                </c:pt>
                <c:pt idx="6">
                  <c:v>43950</c:v>
                </c:pt>
                <c:pt idx="7">
                  <c:v>43957</c:v>
                </c:pt>
                <c:pt idx="8">
                  <c:v>43964</c:v>
                </c:pt>
                <c:pt idx="9">
                  <c:v>43971</c:v>
                </c:pt>
                <c:pt idx="10">
                  <c:v>43978</c:v>
                </c:pt>
                <c:pt idx="11">
                  <c:v>43985</c:v>
                </c:pt>
                <c:pt idx="12">
                  <c:v>43992</c:v>
                </c:pt>
                <c:pt idx="13">
                  <c:v>43999</c:v>
                </c:pt>
                <c:pt idx="14">
                  <c:v>44006</c:v>
                </c:pt>
                <c:pt idx="15">
                  <c:v>44013</c:v>
                </c:pt>
                <c:pt idx="16">
                  <c:v>44020</c:v>
                </c:pt>
                <c:pt idx="17">
                  <c:v>44027</c:v>
                </c:pt>
                <c:pt idx="18">
                  <c:v>44034</c:v>
                </c:pt>
                <c:pt idx="19">
                  <c:v>44041</c:v>
                </c:pt>
                <c:pt idx="20">
                  <c:v>44048</c:v>
                </c:pt>
                <c:pt idx="21">
                  <c:v>44055</c:v>
                </c:pt>
                <c:pt idx="22">
                  <c:v>44062</c:v>
                </c:pt>
                <c:pt idx="23">
                  <c:v>44069</c:v>
                </c:pt>
                <c:pt idx="24">
                  <c:v>44076</c:v>
                </c:pt>
                <c:pt idx="25">
                  <c:v>44083</c:v>
                </c:pt>
                <c:pt idx="26">
                  <c:v>44090</c:v>
                </c:pt>
                <c:pt idx="27">
                  <c:v>44097</c:v>
                </c:pt>
                <c:pt idx="28">
                  <c:v>44104</c:v>
                </c:pt>
                <c:pt idx="29">
                  <c:v>44111</c:v>
                </c:pt>
                <c:pt idx="30">
                  <c:v>44118</c:v>
                </c:pt>
                <c:pt idx="31">
                  <c:v>44125</c:v>
                </c:pt>
                <c:pt idx="32">
                  <c:v>44132</c:v>
                </c:pt>
                <c:pt idx="33">
                  <c:v>44139</c:v>
                </c:pt>
                <c:pt idx="34">
                  <c:v>44146</c:v>
                </c:pt>
                <c:pt idx="35">
                  <c:v>44153</c:v>
                </c:pt>
                <c:pt idx="36">
                  <c:v>44160</c:v>
                </c:pt>
                <c:pt idx="37">
                  <c:v>44167</c:v>
                </c:pt>
                <c:pt idx="38">
                  <c:v>44174</c:v>
                </c:pt>
                <c:pt idx="39">
                  <c:v>44181</c:v>
                </c:pt>
                <c:pt idx="40">
                  <c:v>44188</c:v>
                </c:pt>
                <c:pt idx="41">
                  <c:v>44195</c:v>
                </c:pt>
                <c:pt idx="42">
                  <c:v>44202</c:v>
                </c:pt>
                <c:pt idx="43">
                  <c:v>44209</c:v>
                </c:pt>
                <c:pt idx="44">
                  <c:v>44216</c:v>
                </c:pt>
                <c:pt idx="45">
                  <c:v>44223</c:v>
                </c:pt>
                <c:pt idx="46">
                  <c:v>44230</c:v>
                </c:pt>
                <c:pt idx="47">
                  <c:v>44237</c:v>
                </c:pt>
                <c:pt idx="48">
                  <c:v>44244</c:v>
                </c:pt>
                <c:pt idx="49">
                  <c:v>44251</c:v>
                </c:pt>
                <c:pt idx="50">
                  <c:v>44258</c:v>
                </c:pt>
                <c:pt idx="51">
                  <c:v>44265</c:v>
                </c:pt>
                <c:pt idx="52">
                  <c:v>44272</c:v>
                </c:pt>
                <c:pt idx="53">
                  <c:v>44279</c:v>
                </c:pt>
                <c:pt idx="54">
                  <c:v>44286</c:v>
                </c:pt>
                <c:pt idx="55">
                  <c:v>44293</c:v>
                </c:pt>
                <c:pt idx="56">
                  <c:v>44300</c:v>
                </c:pt>
                <c:pt idx="57">
                  <c:v>44307</c:v>
                </c:pt>
                <c:pt idx="58">
                  <c:v>44314</c:v>
                </c:pt>
                <c:pt idx="59">
                  <c:v>44321</c:v>
                </c:pt>
                <c:pt idx="60">
                  <c:v>44328</c:v>
                </c:pt>
                <c:pt idx="61">
                  <c:v>44335</c:v>
                </c:pt>
                <c:pt idx="62">
                  <c:v>44342</c:v>
                </c:pt>
                <c:pt idx="63">
                  <c:v>44349</c:v>
                </c:pt>
                <c:pt idx="64">
                  <c:v>44356</c:v>
                </c:pt>
                <c:pt idx="65">
                  <c:v>44363</c:v>
                </c:pt>
                <c:pt idx="66">
                  <c:v>44370</c:v>
                </c:pt>
                <c:pt idx="67">
                  <c:v>44377</c:v>
                </c:pt>
                <c:pt idx="68">
                  <c:v>44384</c:v>
                </c:pt>
                <c:pt idx="69">
                  <c:v>44391</c:v>
                </c:pt>
                <c:pt idx="70">
                  <c:v>44398</c:v>
                </c:pt>
                <c:pt idx="71">
                  <c:v>44405</c:v>
                </c:pt>
                <c:pt idx="72">
                  <c:v>44412</c:v>
                </c:pt>
                <c:pt idx="73">
                  <c:v>44419</c:v>
                </c:pt>
                <c:pt idx="74">
                  <c:v>44426</c:v>
                </c:pt>
                <c:pt idx="75">
                  <c:v>44433</c:v>
                </c:pt>
                <c:pt idx="76">
                  <c:v>44440</c:v>
                </c:pt>
                <c:pt idx="77">
                  <c:v>44447</c:v>
                </c:pt>
                <c:pt idx="78">
                  <c:v>44454</c:v>
                </c:pt>
                <c:pt idx="79">
                  <c:v>44461</c:v>
                </c:pt>
                <c:pt idx="80">
                  <c:v>44468</c:v>
                </c:pt>
                <c:pt idx="81">
                  <c:v>44475</c:v>
                </c:pt>
                <c:pt idx="82">
                  <c:v>44482</c:v>
                </c:pt>
                <c:pt idx="83">
                  <c:v>44489</c:v>
                </c:pt>
                <c:pt idx="84">
                  <c:v>44496</c:v>
                </c:pt>
                <c:pt idx="85">
                  <c:v>44503</c:v>
                </c:pt>
                <c:pt idx="86">
                  <c:v>44510</c:v>
                </c:pt>
                <c:pt idx="87">
                  <c:v>44517</c:v>
                </c:pt>
                <c:pt idx="88">
                  <c:v>44524</c:v>
                </c:pt>
                <c:pt idx="89">
                  <c:v>44531</c:v>
                </c:pt>
                <c:pt idx="90">
                  <c:v>44538</c:v>
                </c:pt>
                <c:pt idx="91">
                  <c:v>44545</c:v>
                </c:pt>
                <c:pt idx="92">
                  <c:v>44552</c:v>
                </c:pt>
                <c:pt idx="93">
                  <c:v>44559</c:v>
                </c:pt>
                <c:pt idx="94">
                  <c:v>44566</c:v>
                </c:pt>
                <c:pt idx="95">
                  <c:v>44573</c:v>
                </c:pt>
                <c:pt idx="96">
                  <c:v>44580</c:v>
                </c:pt>
                <c:pt idx="97">
                  <c:v>44587</c:v>
                </c:pt>
                <c:pt idx="98">
                  <c:v>44594</c:v>
                </c:pt>
                <c:pt idx="99">
                  <c:v>44601</c:v>
                </c:pt>
                <c:pt idx="100">
                  <c:v>44608</c:v>
                </c:pt>
                <c:pt idx="101">
                  <c:v>44615</c:v>
                </c:pt>
                <c:pt idx="102">
                  <c:v>44622</c:v>
                </c:pt>
                <c:pt idx="103">
                  <c:v>44629</c:v>
                </c:pt>
                <c:pt idx="104">
                  <c:v>44636</c:v>
                </c:pt>
                <c:pt idx="105">
                  <c:v>44643</c:v>
                </c:pt>
                <c:pt idx="106">
                  <c:v>44650</c:v>
                </c:pt>
                <c:pt idx="107">
                  <c:v>44657</c:v>
                </c:pt>
                <c:pt idx="108">
                  <c:v>44664</c:v>
                </c:pt>
                <c:pt idx="109">
                  <c:v>44671</c:v>
                </c:pt>
                <c:pt idx="110">
                  <c:v>44678</c:v>
                </c:pt>
                <c:pt idx="111">
                  <c:v>44685</c:v>
                </c:pt>
                <c:pt idx="112">
                  <c:v>44692</c:v>
                </c:pt>
                <c:pt idx="113">
                  <c:v>44699</c:v>
                </c:pt>
                <c:pt idx="114">
                  <c:v>44706</c:v>
                </c:pt>
                <c:pt idx="115">
                  <c:v>44713</c:v>
                </c:pt>
                <c:pt idx="116">
                  <c:v>44720</c:v>
                </c:pt>
                <c:pt idx="117">
                  <c:v>44727</c:v>
                </c:pt>
                <c:pt idx="118">
                  <c:v>44734</c:v>
                </c:pt>
                <c:pt idx="119">
                  <c:v>44741</c:v>
                </c:pt>
                <c:pt idx="120">
                  <c:v>44748</c:v>
                </c:pt>
                <c:pt idx="121">
                  <c:v>44755</c:v>
                </c:pt>
                <c:pt idx="122">
                  <c:v>44762</c:v>
                </c:pt>
                <c:pt idx="123">
                  <c:v>44769</c:v>
                </c:pt>
                <c:pt idx="124">
                  <c:v>44776</c:v>
                </c:pt>
                <c:pt idx="125">
                  <c:v>44783</c:v>
                </c:pt>
                <c:pt idx="126">
                  <c:v>44790</c:v>
                </c:pt>
                <c:pt idx="127">
                  <c:v>44797</c:v>
                </c:pt>
                <c:pt idx="128">
                  <c:v>44804</c:v>
                </c:pt>
                <c:pt idx="129">
                  <c:v>44811</c:v>
                </c:pt>
                <c:pt idx="130">
                  <c:v>44818</c:v>
                </c:pt>
                <c:pt idx="131">
                  <c:v>44825</c:v>
                </c:pt>
                <c:pt idx="132">
                  <c:v>44832</c:v>
                </c:pt>
                <c:pt idx="133">
                  <c:v>44839</c:v>
                </c:pt>
                <c:pt idx="134">
                  <c:v>44846</c:v>
                </c:pt>
                <c:pt idx="135">
                  <c:v>44853</c:v>
                </c:pt>
                <c:pt idx="136">
                  <c:v>44860</c:v>
                </c:pt>
                <c:pt idx="137">
                  <c:v>44867</c:v>
                </c:pt>
                <c:pt idx="138">
                  <c:v>44874</c:v>
                </c:pt>
                <c:pt idx="139">
                  <c:v>44881</c:v>
                </c:pt>
                <c:pt idx="140">
                  <c:v>44888</c:v>
                </c:pt>
                <c:pt idx="141">
                  <c:v>44895</c:v>
                </c:pt>
                <c:pt idx="142">
                  <c:v>44902</c:v>
                </c:pt>
                <c:pt idx="143">
                  <c:v>44909</c:v>
                </c:pt>
                <c:pt idx="144">
                  <c:v>44916</c:v>
                </c:pt>
              </c:numCache>
            </c:numRef>
          </c:cat>
          <c:val>
            <c:numRef>
              <c:f>Sheet1!$B$2:$B$146</c:f>
              <c:numCache>
                <c:formatCode>General</c:formatCode>
                <c:ptCount val="145"/>
                <c:pt idx="0">
                  <c:v>1</c:v>
                </c:pt>
                <c:pt idx="1">
                  <c:v>2.1</c:v>
                </c:pt>
                <c:pt idx="2">
                  <c:v>3.5</c:v>
                </c:pt>
                <c:pt idx="3">
                  <c:v>3.1</c:v>
                </c:pt>
                <c:pt idx="4">
                  <c:v>2.8</c:v>
                </c:pt>
                <c:pt idx="5">
                  <c:v>2.5</c:v>
                </c:pt>
                <c:pt idx="6">
                  <c:v>1.8</c:v>
                </c:pt>
                <c:pt idx="7">
                  <c:v>1.6</c:v>
                </c:pt>
                <c:pt idx="8">
                  <c:v>1.4</c:v>
                </c:pt>
                <c:pt idx="9">
                  <c:v>1.1000000000000001</c:v>
                </c:pt>
                <c:pt idx="10">
                  <c:v>1</c:v>
                </c:pt>
                <c:pt idx="11">
                  <c:v>1</c:v>
                </c:pt>
                <c:pt idx="12">
                  <c:v>1.1000000000000001</c:v>
                </c:pt>
                <c:pt idx="13">
                  <c:v>1.6</c:v>
                </c:pt>
                <c:pt idx="14">
                  <c:v>2.2999999999999998</c:v>
                </c:pt>
                <c:pt idx="15">
                  <c:v>2.7</c:v>
                </c:pt>
                <c:pt idx="16">
                  <c:v>3</c:v>
                </c:pt>
                <c:pt idx="17">
                  <c:v>2.6</c:v>
                </c:pt>
                <c:pt idx="18">
                  <c:v>2.4</c:v>
                </c:pt>
                <c:pt idx="19">
                  <c:v>2</c:v>
                </c:pt>
                <c:pt idx="20">
                  <c:v>1.9</c:v>
                </c:pt>
                <c:pt idx="21">
                  <c:v>1.3</c:v>
                </c:pt>
                <c:pt idx="22">
                  <c:v>1.2</c:v>
                </c:pt>
                <c:pt idx="23">
                  <c:v>1.1000000000000001</c:v>
                </c:pt>
                <c:pt idx="24">
                  <c:v>1.1000000000000001</c:v>
                </c:pt>
                <c:pt idx="25">
                  <c:v>1.1000000000000001</c:v>
                </c:pt>
                <c:pt idx="26">
                  <c:v>1</c:v>
                </c:pt>
                <c:pt idx="27">
                  <c:v>0.9</c:v>
                </c:pt>
                <c:pt idx="28">
                  <c:v>1.4</c:v>
                </c:pt>
                <c:pt idx="29">
                  <c:v>1.8</c:v>
                </c:pt>
                <c:pt idx="30">
                  <c:v>1.8</c:v>
                </c:pt>
                <c:pt idx="31">
                  <c:v>2.2999999999999998</c:v>
                </c:pt>
                <c:pt idx="32">
                  <c:v>2.6</c:v>
                </c:pt>
                <c:pt idx="33">
                  <c:v>3.9</c:v>
                </c:pt>
                <c:pt idx="34">
                  <c:v>5.0999999999999996</c:v>
                </c:pt>
                <c:pt idx="35">
                  <c:v>5.8</c:v>
                </c:pt>
                <c:pt idx="36">
                  <c:v>6.7</c:v>
                </c:pt>
                <c:pt idx="37">
                  <c:v>6.8</c:v>
                </c:pt>
                <c:pt idx="38">
                  <c:v>6.9</c:v>
                </c:pt>
                <c:pt idx="39">
                  <c:v>7</c:v>
                </c:pt>
                <c:pt idx="40">
                  <c:v>7.5</c:v>
                </c:pt>
                <c:pt idx="41">
                  <c:v>7.6</c:v>
                </c:pt>
                <c:pt idx="42">
                  <c:v>6.5</c:v>
                </c:pt>
                <c:pt idx="43">
                  <c:v>5.9</c:v>
                </c:pt>
                <c:pt idx="44">
                  <c:v>5.2</c:v>
                </c:pt>
                <c:pt idx="45">
                  <c:v>4.5999999999999996</c:v>
                </c:pt>
                <c:pt idx="46">
                  <c:v>3.8</c:v>
                </c:pt>
                <c:pt idx="47">
                  <c:v>3.1</c:v>
                </c:pt>
                <c:pt idx="48">
                  <c:v>2.5</c:v>
                </c:pt>
                <c:pt idx="49">
                  <c:v>2.2000000000000002</c:v>
                </c:pt>
                <c:pt idx="50">
                  <c:v>2.2000000000000002</c:v>
                </c:pt>
                <c:pt idx="51">
                  <c:v>2.4</c:v>
                </c:pt>
                <c:pt idx="52">
                  <c:v>2.7</c:v>
                </c:pt>
                <c:pt idx="53">
                  <c:v>3</c:v>
                </c:pt>
                <c:pt idx="54">
                  <c:v>3.3</c:v>
                </c:pt>
                <c:pt idx="55">
                  <c:v>3.7</c:v>
                </c:pt>
                <c:pt idx="56">
                  <c:v>3.5</c:v>
                </c:pt>
                <c:pt idx="57">
                  <c:v>3.1</c:v>
                </c:pt>
                <c:pt idx="58">
                  <c:v>2.6</c:v>
                </c:pt>
                <c:pt idx="59">
                  <c:v>2.1</c:v>
                </c:pt>
                <c:pt idx="60">
                  <c:v>1.9</c:v>
                </c:pt>
                <c:pt idx="61">
                  <c:v>1.5</c:v>
                </c:pt>
                <c:pt idx="62">
                  <c:v>1.1000000000000001</c:v>
                </c:pt>
                <c:pt idx="63">
                  <c:v>0.8</c:v>
                </c:pt>
                <c:pt idx="64">
                  <c:v>0.7</c:v>
                </c:pt>
                <c:pt idx="65">
                  <c:v>0.6</c:v>
                </c:pt>
                <c:pt idx="66">
                  <c:v>0.7</c:v>
                </c:pt>
                <c:pt idx="67">
                  <c:v>0.9</c:v>
                </c:pt>
                <c:pt idx="68">
                  <c:v>1.2</c:v>
                </c:pt>
                <c:pt idx="69">
                  <c:v>1.9</c:v>
                </c:pt>
                <c:pt idx="70">
                  <c:v>3.1</c:v>
                </c:pt>
                <c:pt idx="71">
                  <c:v>4.3</c:v>
                </c:pt>
                <c:pt idx="72">
                  <c:v>5.4</c:v>
                </c:pt>
                <c:pt idx="73">
                  <c:v>6.4</c:v>
                </c:pt>
                <c:pt idx="74">
                  <c:v>7.2</c:v>
                </c:pt>
                <c:pt idx="75">
                  <c:v>6.9</c:v>
                </c:pt>
                <c:pt idx="76">
                  <c:v>7.4</c:v>
                </c:pt>
                <c:pt idx="77">
                  <c:v>6.6</c:v>
                </c:pt>
                <c:pt idx="78">
                  <c:v>5.9</c:v>
                </c:pt>
                <c:pt idx="79">
                  <c:v>4.5999999999999996</c:v>
                </c:pt>
                <c:pt idx="80">
                  <c:v>4.2</c:v>
                </c:pt>
                <c:pt idx="81">
                  <c:v>3.9</c:v>
                </c:pt>
                <c:pt idx="82">
                  <c:v>3.5</c:v>
                </c:pt>
                <c:pt idx="83">
                  <c:v>3.2</c:v>
                </c:pt>
                <c:pt idx="84">
                  <c:v>3.1</c:v>
                </c:pt>
                <c:pt idx="85">
                  <c:v>3.2</c:v>
                </c:pt>
                <c:pt idx="86">
                  <c:v>3.9</c:v>
                </c:pt>
                <c:pt idx="87">
                  <c:v>4.3</c:v>
                </c:pt>
                <c:pt idx="88">
                  <c:v>5.4</c:v>
                </c:pt>
                <c:pt idx="89">
                  <c:v>5.8</c:v>
                </c:pt>
                <c:pt idx="90">
                  <c:v>6</c:v>
                </c:pt>
                <c:pt idx="91">
                  <c:v>8.8000000000000007</c:v>
                </c:pt>
                <c:pt idx="92">
                  <c:v>16.899999999999999</c:v>
                </c:pt>
                <c:pt idx="93">
                  <c:v>22.7</c:v>
                </c:pt>
                <c:pt idx="94">
                  <c:v>21.1</c:v>
                </c:pt>
                <c:pt idx="95">
                  <c:v>18</c:v>
                </c:pt>
                <c:pt idx="96">
                  <c:v>13.1</c:v>
                </c:pt>
                <c:pt idx="97">
                  <c:v>8.4</c:v>
                </c:pt>
                <c:pt idx="98">
                  <c:v>5</c:v>
                </c:pt>
                <c:pt idx="99">
                  <c:v>3.1</c:v>
                </c:pt>
                <c:pt idx="100">
                  <c:v>2.1</c:v>
                </c:pt>
                <c:pt idx="101">
                  <c:v>1.2</c:v>
                </c:pt>
                <c:pt idx="102">
                  <c:v>0.9</c:v>
                </c:pt>
                <c:pt idx="103">
                  <c:v>0.7</c:v>
                </c:pt>
                <c:pt idx="104">
                  <c:v>0.6</c:v>
                </c:pt>
                <c:pt idx="105">
                  <c:v>0.7</c:v>
                </c:pt>
                <c:pt idx="106">
                  <c:v>0.7</c:v>
                </c:pt>
                <c:pt idx="107">
                  <c:v>1.1000000000000001</c:v>
                </c:pt>
                <c:pt idx="108">
                  <c:v>1.2</c:v>
                </c:pt>
                <c:pt idx="109">
                  <c:v>1.8</c:v>
                </c:pt>
                <c:pt idx="110">
                  <c:v>2.2999999999999998</c:v>
                </c:pt>
                <c:pt idx="111">
                  <c:v>2.8</c:v>
                </c:pt>
                <c:pt idx="112">
                  <c:v>3.5</c:v>
                </c:pt>
                <c:pt idx="113">
                  <c:v>3.5</c:v>
                </c:pt>
                <c:pt idx="114">
                  <c:v>4.0999999999999996</c:v>
                </c:pt>
                <c:pt idx="115">
                  <c:v>4.3</c:v>
                </c:pt>
                <c:pt idx="116">
                  <c:v>3.9</c:v>
                </c:pt>
                <c:pt idx="117">
                  <c:v>4</c:v>
                </c:pt>
                <c:pt idx="118">
                  <c:v>4.2</c:v>
                </c:pt>
                <c:pt idx="119">
                  <c:v>4.9000000000000004</c:v>
                </c:pt>
                <c:pt idx="120">
                  <c:v>5.5</c:v>
                </c:pt>
                <c:pt idx="121">
                  <c:v>5.7</c:v>
                </c:pt>
                <c:pt idx="122">
                  <c:v>5.8</c:v>
                </c:pt>
                <c:pt idx="123">
                  <c:v>5.9</c:v>
                </c:pt>
                <c:pt idx="124">
                  <c:v>5.3</c:v>
                </c:pt>
                <c:pt idx="125">
                  <c:v>4.9000000000000004</c:v>
                </c:pt>
                <c:pt idx="126">
                  <c:v>4.8</c:v>
                </c:pt>
                <c:pt idx="127">
                  <c:v>4.3</c:v>
                </c:pt>
                <c:pt idx="128">
                  <c:v>4</c:v>
                </c:pt>
                <c:pt idx="129">
                  <c:v>3.3</c:v>
                </c:pt>
                <c:pt idx="130">
                  <c:v>2.9</c:v>
                </c:pt>
                <c:pt idx="131">
                  <c:v>2.4</c:v>
                </c:pt>
                <c:pt idx="132">
                  <c:v>2.2000000000000002</c:v>
                </c:pt>
                <c:pt idx="133">
                  <c:v>1.9</c:v>
                </c:pt>
                <c:pt idx="134">
                  <c:v>2.1</c:v>
                </c:pt>
                <c:pt idx="135">
                  <c:v>2.1</c:v>
                </c:pt>
                <c:pt idx="136">
                  <c:v>1.9</c:v>
                </c:pt>
                <c:pt idx="137">
                  <c:v>2.1</c:v>
                </c:pt>
                <c:pt idx="138">
                  <c:v>1.9</c:v>
                </c:pt>
                <c:pt idx="139">
                  <c:v>2.1</c:v>
                </c:pt>
                <c:pt idx="140">
                  <c:v>2.9</c:v>
                </c:pt>
                <c:pt idx="141">
                  <c:v>2.8</c:v>
                </c:pt>
                <c:pt idx="142">
                  <c:v>3.3</c:v>
                </c:pt>
                <c:pt idx="143">
                  <c:v>3.6</c:v>
                </c:pt>
                <c:pt idx="144">
                  <c:v>4</c:v>
                </c:pt>
              </c:numCache>
            </c:numRef>
          </c:val>
          <c:smooth val="0"/>
          <c:extLst>
            <c:ext xmlns:c16="http://schemas.microsoft.com/office/drawing/2014/chart" uri="{C3380CC4-5D6E-409C-BE32-E72D297353CC}">
              <c16:uniqueId val="{00000000-2D3E-460B-930C-F0B7287291AE}"/>
            </c:ext>
          </c:extLst>
        </c:ser>
        <c:ser>
          <c:idx val="0"/>
          <c:order val="1"/>
          <c:tx>
            <c:strRef>
              <c:f>Sheet1!$C$1</c:f>
              <c:strCache>
                <c:ptCount val="1"/>
                <c:pt idx="0">
                  <c:v>Non-COVID-19 Cases</c:v>
                </c:pt>
              </c:strCache>
            </c:strRef>
          </c:tx>
          <c:spPr>
            <a:ln>
              <a:solidFill>
                <a:srgbClr val="005EB8"/>
              </a:solidFill>
            </a:ln>
          </c:spPr>
          <c:marker>
            <c:symbol val="square"/>
            <c:size val="7"/>
            <c:spPr>
              <a:solidFill>
                <a:srgbClr val="005EB8"/>
              </a:solidFill>
              <a:ln>
                <a:noFill/>
              </a:ln>
            </c:spPr>
          </c:marker>
          <c:cat>
            <c:numRef>
              <c:f>Sheet1!$A$2:$A$146</c:f>
              <c:numCache>
                <c:formatCode>[$-409]mmmm\ d\,\ yyyy;@</c:formatCode>
                <c:ptCount val="145"/>
                <c:pt idx="0">
                  <c:v>43908</c:v>
                </c:pt>
                <c:pt idx="1">
                  <c:v>43915</c:v>
                </c:pt>
                <c:pt idx="2">
                  <c:v>43922</c:v>
                </c:pt>
                <c:pt idx="3">
                  <c:v>43929</c:v>
                </c:pt>
                <c:pt idx="4">
                  <c:v>43936</c:v>
                </c:pt>
                <c:pt idx="5">
                  <c:v>43943</c:v>
                </c:pt>
                <c:pt idx="6">
                  <c:v>43950</c:v>
                </c:pt>
                <c:pt idx="7">
                  <c:v>43957</c:v>
                </c:pt>
                <c:pt idx="8">
                  <c:v>43964</c:v>
                </c:pt>
                <c:pt idx="9">
                  <c:v>43971</c:v>
                </c:pt>
                <c:pt idx="10">
                  <c:v>43978</c:v>
                </c:pt>
                <c:pt idx="11">
                  <c:v>43985</c:v>
                </c:pt>
                <c:pt idx="12">
                  <c:v>43992</c:v>
                </c:pt>
                <c:pt idx="13">
                  <c:v>43999</c:v>
                </c:pt>
                <c:pt idx="14">
                  <c:v>44006</c:v>
                </c:pt>
                <c:pt idx="15">
                  <c:v>44013</c:v>
                </c:pt>
                <c:pt idx="16">
                  <c:v>44020</c:v>
                </c:pt>
                <c:pt idx="17">
                  <c:v>44027</c:v>
                </c:pt>
                <c:pt idx="18">
                  <c:v>44034</c:v>
                </c:pt>
                <c:pt idx="19">
                  <c:v>44041</c:v>
                </c:pt>
                <c:pt idx="20">
                  <c:v>44048</c:v>
                </c:pt>
                <c:pt idx="21">
                  <c:v>44055</c:v>
                </c:pt>
                <c:pt idx="22">
                  <c:v>44062</c:v>
                </c:pt>
                <c:pt idx="23">
                  <c:v>44069</c:v>
                </c:pt>
                <c:pt idx="24">
                  <c:v>44076</c:v>
                </c:pt>
                <c:pt idx="25">
                  <c:v>44083</c:v>
                </c:pt>
                <c:pt idx="26">
                  <c:v>44090</c:v>
                </c:pt>
                <c:pt idx="27">
                  <c:v>44097</c:v>
                </c:pt>
                <c:pt idx="28">
                  <c:v>44104</c:v>
                </c:pt>
                <c:pt idx="29">
                  <c:v>44111</c:v>
                </c:pt>
                <c:pt idx="30">
                  <c:v>44118</c:v>
                </c:pt>
                <c:pt idx="31">
                  <c:v>44125</c:v>
                </c:pt>
                <c:pt idx="32">
                  <c:v>44132</c:v>
                </c:pt>
                <c:pt idx="33">
                  <c:v>44139</c:v>
                </c:pt>
                <c:pt idx="34">
                  <c:v>44146</c:v>
                </c:pt>
                <c:pt idx="35">
                  <c:v>44153</c:v>
                </c:pt>
                <c:pt idx="36">
                  <c:v>44160</c:v>
                </c:pt>
                <c:pt idx="37">
                  <c:v>44167</c:v>
                </c:pt>
                <c:pt idx="38">
                  <c:v>44174</c:v>
                </c:pt>
                <c:pt idx="39">
                  <c:v>44181</c:v>
                </c:pt>
                <c:pt idx="40">
                  <c:v>44188</c:v>
                </c:pt>
                <c:pt idx="41">
                  <c:v>44195</c:v>
                </c:pt>
                <c:pt idx="42">
                  <c:v>44202</c:v>
                </c:pt>
                <c:pt idx="43">
                  <c:v>44209</c:v>
                </c:pt>
                <c:pt idx="44">
                  <c:v>44216</c:v>
                </c:pt>
                <c:pt idx="45">
                  <c:v>44223</c:v>
                </c:pt>
                <c:pt idx="46">
                  <c:v>44230</c:v>
                </c:pt>
                <c:pt idx="47">
                  <c:v>44237</c:v>
                </c:pt>
                <c:pt idx="48">
                  <c:v>44244</c:v>
                </c:pt>
                <c:pt idx="49">
                  <c:v>44251</c:v>
                </c:pt>
                <c:pt idx="50">
                  <c:v>44258</c:v>
                </c:pt>
                <c:pt idx="51">
                  <c:v>44265</c:v>
                </c:pt>
                <c:pt idx="52">
                  <c:v>44272</c:v>
                </c:pt>
                <c:pt idx="53">
                  <c:v>44279</c:v>
                </c:pt>
                <c:pt idx="54">
                  <c:v>44286</c:v>
                </c:pt>
                <c:pt idx="55">
                  <c:v>44293</c:v>
                </c:pt>
                <c:pt idx="56">
                  <c:v>44300</c:v>
                </c:pt>
                <c:pt idx="57">
                  <c:v>44307</c:v>
                </c:pt>
                <c:pt idx="58">
                  <c:v>44314</c:v>
                </c:pt>
                <c:pt idx="59">
                  <c:v>44321</c:v>
                </c:pt>
                <c:pt idx="60">
                  <c:v>44328</c:v>
                </c:pt>
                <c:pt idx="61">
                  <c:v>44335</c:v>
                </c:pt>
                <c:pt idx="62">
                  <c:v>44342</c:v>
                </c:pt>
                <c:pt idx="63">
                  <c:v>44349</c:v>
                </c:pt>
                <c:pt idx="64">
                  <c:v>44356</c:v>
                </c:pt>
                <c:pt idx="65">
                  <c:v>44363</c:v>
                </c:pt>
                <c:pt idx="66">
                  <c:v>44370</c:v>
                </c:pt>
                <c:pt idx="67">
                  <c:v>44377</c:v>
                </c:pt>
                <c:pt idx="68">
                  <c:v>44384</c:v>
                </c:pt>
                <c:pt idx="69">
                  <c:v>44391</c:v>
                </c:pt>
                <c:pt idx="70">
                  <c:v>44398</c:v>
                </c:pt>
                <c:pt idx="71">
                  <c:v>44405</c:v>
                </c:pt>
                <c:pt idx="72">
                  <c:v>44412</c:v>
                </c:pt>
                <c:pt idx="73">
                  <c:v>44419</c:v>
                </c:pt>
                <c:pt idx="74">
                  <c:v>44426</c:v>
                </c:pt>
                <c:pt idx="75">
                  <c:v>44433</c:v>
                </c:pt>
                <c:pt idx="76">
                  <c:v>44440</c:v>
                </c:pt>
                <c:pt idx="77">
                  <c:v>44447</c:v>
                </c:pt>
                <c:pt idx="78">
                  <c:v>44454</c:v>
                </c:pt>
                <c:pt idx="79">
                  <c:v>44461</c:v>
                </c:pt>
                <c:pt idx="80">
                  <c:v>44468</c:v>
                </c:pt>
                <c:pt idx="81">
                  <c:v>44475</c:v>
                </c:pt>
                <c:pt idx="82">
                  <c:v>44482</c:v>
                </c:pt>
                <c:pt idx="83">
                  <c:v>44489</c:v>
                </c:pt>
                <c:pt idx="84">
                  <c:v>44496</c:v>
                </c:pt>
                <c:pt idx="85">
                  <c:v>44503</c:v>
                </c:pt>
                <c:pt idx="86">
                  <c:v>44510</c:v>
                </c:pt>
                <c:pt idx="87">
                  <c:v>44517</c:v>
                </c:pt>
                <c:pt idx="88">
                  <c:v>44524</c:v>
                </c:pt>
                <c:pt idx="89">
                  <c:v>44531</c:v>
                </c:pt>
                <c:pt idx="90">
                  <c:v>44538</c:v>
                </c:pt>
                <c:pt idx="91">
                  <c:v>44545</c:v>
                </c:pt>
                <c:pt idx="92">
                  <c:v>44552</c:v>
                </c:pt>
                <c:pt idx="93">
                  <c:v>44559</c:v>
                </c:pt>
                <c:pt idx="94">
                  <c:v>44566</c:v>
                </c:pt>
                <c:pt idx="95">
                  <c:v>44573</c:v>
                </c:pt>
                <c:pt idx="96">
                  <c:v>44580</c:v>
                </c:pt>
                <c:pt idx="97">
                  <c:v>44587</c:v>
                </c:pt>
                <c:pt idx="98">
                  <c:v>44594</c:v>
                </c:pt>
                <c:pt idx="99">
                  <c:v>44601</c:v>
                </c:pt>
                <c:pt idx="100">
                  <c:v>44608</c:v>
                </c:pt>
                <c:pt idx="101">
                  <c:v>44615</c:v>
                </c:pt>
                <c:pt idx="102">
                  <c:v>44622</c:v>
                </c:pt>
                <c:pt idx="103">
                  <c:v>44629</c:v>
                </c:pt>
                <c:pt idx="104">
                  <c:v>44636</c:v>
                </c:pt>
                <c:pt idx="105">
                  <c:v>44643</c:v>
                </c:pt>
                <c:pt idx="106">
                  <c:v>44650</c:v>
                </c:pt>
                <c:pt idx="107">
                  <c:v>44657</c:v>
                </c:pt>
                <c:pt idx="108">
                  <c:v>44664</c:v>
                </c:pt>
                <c:pt idx="109">
                  <c:v>44671</c:v>
                </c:pt>
                <c:pt idx="110">
                  <c:v>44678</c:v>
                </c:pt>
                <c:pt idx="111">
                  <c:v>44685</c:v>
                </c:pt>
                <c:pt idx="112">
                  <c:v>44692</c:v>
                </c:pt>
                <c:pt idx="113">
                  <c:v>44699</c:v>
                </c:pt>
                <c:pt idx="114">
                  <c:v>44706</c:v>
                </c:pt>
                <c:pt idx="115">
                  <c:v>44713</c:v>
                </c:pt>
                <c:pt idx="116">
                  <c:v>44720</c:v>
                </c:pt>
                <c:pt idx="117">
                  <c:v>44727</c:v>
                </c:pt>
                <c:pt idx="118">
                  <c:v>44734</c:v>
                </c:pt>
                <c:pt idx="119">
                  <c:v>44741</c:v>
                </c:pt>
                <c:pt idx="120">
                  <c:v>44748</c:v>
                </c:pt>
                <c:pt idx="121">
                  <c:v>44755</c:v>
                </c:pt>
                <c:pt idx="122">
                  <c:v>44762</c:v>
                </c:pt>
                <c:pt idx="123">
                  <c:v>44769</c:v>
                </c:pt>
                <c:pt idx="124">
                  <c:v>44776</c:v>
                </c:pt>
                <c:pt idx="125">
                  <c:v>44783</c:v>
                </c:pt>
                <c:pt idx="126">
                  <c:v>44790</c:v>
                </c:pt>
                <c:pt idx="127">
                  <c:v>44797</c:v>
                </c:pt>
                <c:pt idx="128">
                  <c:v>44804</c:v>
                </c:pt>
                <c:pt idx="129">
                  <c:v>44811</c:v>
                </c:pt>
                <c:pt idx="130">
                  <c:v>44818</c:v>
                </c:pt>
                <c:pt idx="131">
                  <c:v>44825</c:v>
                </c:pt>
                <c:pt idx="132">
                  <c:v>44832</c:v>
                </c:pt>
                <c:pt idx="133">
                  <c:v>44839</c:v>
                </c:pt>
                <c:pt idx="134">
                  <c:v>44846</c:v>
                </c:pt>
                <c:pt idx="135">
                  <c:v>44853</c:v>
                </c:pt>
                <c:pt idx="136">
                  <c:v>44860</c:v>
                </c:pt>
                <c:pt idx="137">
                  <c:v>44867</c:v>
                </c:pt>
                <c:pt idx="138">
                  <c:v>44874</c:v>
                </c:pt>
                <c:pt idx="139">
                  <c:v>44881</c:v>
                </c:pt>
                <c:pt idx="140">
                  <c:v>44888</c:v>
                </c:pt>
                <c:pt idx="141">
                  <c:v>44895</c:v>
                </c:pt>
                <c:pt idx="142">
                  <c:v>44902</c:v>
                </c:pt>
                <c:pt idx="143">
                  <c:v>44909</c:v>
                </c:pt>
                <c:pt idx="144">
                  <c:v>44916</c:v>
                </c:pt>
              </c:numCache>
            </c:numRef>
          </c:cat>
          <c:val>
            <c:numRef>
              <c:f>Sheet1!$C$2:$C$146</c:f>
              <c:numCache>
                <c:formatCode>General</c:formatCode>
                <c:ptCount val="145"/>
                <c:pt idx="0">
                  <c:v>97.3</c:v>
                </c:pt>
                <c:pt idx="1">
                  <c:v>95.4</c:v>
                </c:pt>
                <c:pt idx="2">
                  <c:v>93</c:v>
                </c:pt>
                <c:pt idx="3">
                  <c:v>94.2</c:v>
                </c:pt>
                <c:pt idx="4">
                  <c:v>94.3</c:v>
                </c:pt>
                <c:pt idx="5">
                  <c:v>94.6</c:v>
                </c:pt>
                <c:pt idx="6">
                  <c:v>95.1</c:v>
                </c:pt>
                <c:pt idx="7">
                  <c:v>93.9</c:v>
                </c:pt>
                <c:pt idx="8">
                  <c:v>94.2</c:v>
                </c:pt>
                <c:pt idx="9">
                  <c:v>94.7</c:v>
                </c:pt>
                <c:pt idx="10">
                  <c:v>94.9</c:v>
                </c:pt>
                <c:pt idx="11">
                  <c:v>95.2</c:v>
                </c:pt>
                <c:pt idx="12">
                  <c:v>94.7</c:v>
                </c:pt>
                <c:pt idx="13">
                  <c:v>93.5</c:v>
                </c:pt>
                <c:pt idx="14">
                  <c:v>91</c:v>
                </c:pt>
                <c:pt idx="15">
                  <c:v>90.8</c:v>
                </c:pt>
                <c:pt idx="16">
                  <c:v>90.2</c:v>
                </c:pt>
                <c:pt idx="17">
                  <c:v>90.6</c:v>
                </c:pt>
                <c:pt idx="18">
                  <c:v>90.9</c:v>
                </c:pt>
                <c:pt idx="19">
                  <c:v>90.8</c:v>
                </c:pt>
                <c:pt idx="20">
                  <c:v>90.3</c:v>
                </c:pt>
                <c:pt idx="21">
                  <c:v>89.9</c:v>
                </c:pt>
                <c:pt idx="22">
                  <c:v>90.2</c:v>
                </c:pt>
                <c:pt idx="23">
                  <c:v>90.7</c:v>
                </c:pt>
                <c:pt idx="24">
                  <c:v>90.4</c:v>
                </c:pt>
                <c:pt idx="25">
                  <c:v>90.5</c:v>
                </c:pt>
                <c:pt idx="26">
                  <c:v>89.9</c:v>
                </c:pt>
                <c:pt idx="27">
                  <c:v>89.8</c:v>
                </c:pt>
                <c:pt idx="28">
                  <c:v>87.4</c:v>
                </c:pt>
                <c:pt idx="29">
                  <c:v>86.9</c:v>
                </c:pt>
                <c:pt idx="30">
                  <c:v>87.1</c:v>
                </c:pt>
                <c:pt idx="31">
                  <c:v>85.9</c:v>
                </c:pt>
                <c:pt idx="32">
                  <c:v>84.7</c:v>
                </c:pt>
                <c:pt idx="33">
                  <c:v>82</c:v>
                </c:pt>
                <c:pt idx="34">
                  <c:v>79.5</c:v>
                </c:pt>
                <c:pt idx="35">
                  <c:v>76.8</c:v>
                </c:pt>
                <c:pt idx="36">
                  <c:v>77.5</c:v>
                </c:pt>
                <c:pt idx="37">
                  <c:v>76.8</c:v>
                </c:pt>
                <c:pt idx="38">
                  <c:v>77.2</c:v>
                </c:pt>
                <c:pt idx="39">
                  <c:v>77.7</c:v>
                </c:pt>
                <c:pt idx="40">
                  <c:v>78.3</c:v>
                </c:pt>
                <c:pt idx="41">
                  <c:v>79.900000000000006</c:v>
                </c:pt>
                <c:pt idx="42">
                  <c:v>79.5</c:v>
                </c:pt>
                <c:pt idx="43">
                  <c:v>78.900000000000006</c:v>
                </c:pt>
                <c:pt idx="44">
                  <c:v>80.5</c:v>
                </c:pt>
                <c:pt idx="45">
                  <c:v>81.5</c:v>
                </c:pt>
                <c:pt idx="46">
                  <c:v>83.1</c:v>
                </c:pt>
                <c:pt idx="47">
                  <c:v>84.1</c:v>
                </c:pt>
                <c:pt idx="48">
                  <c:v>84.9</c:v>
                </c:pt>
                <c:pt idx="49">
                  <c:v>85.5</c:v>
                </c:pt>
                <c:pt idx="50">
                  <c:v>85.9</c:v>
                </c:pt>
                <c:pt idx="51">
                  <c:v>85.9</c:v>
                </c:pt>
                <c:pt idx="52">
                  <c:v>84.7</c:v>
                </c:pt>
                <c:pt idx="53">
                  <c:v>84.2</c:v>
                </c:pt>
                <c:pt idx="54">
                  <c:v>84.7</c:v>
                </c:pt>
                <c:pt idx="55">
                  <c:v>84</c:v>
                </c:pt>
                <c:pt idx="56">
                  <c:v>84.2</c:v>
                </c:pt>
                <c:pt idx="57">
                  <c:v>84.3</c:v>
                </c:pt>
                <c:pt idx="58">
                  <c:v>84.7</c:v>
                </c:pt>
                <c:pt idx="59">
                  <c:v>86.1</c:v>
                </c:pt>
                <c:pt idx="60">
                  <c:v>86.2</c:v>
                </c:pt>
                <c:pt idx="61">
                  <c:v>87.3</c:v>
                </c:pt>
                <c:pt idx="62">
                  <c:v>88.3</c:v>
                </c:pt>
                <c:pt idx="63">
                  <c:v>88.8</c:v>
                </c:pt>
                <c:pt idx="64">
                  <c:v>89.2</c:v>
                </c:pt>
                <c:pt idx="65">
                  <c:v>89.8</c:v>
                </c:pt>
                <c:pt idx="66">
                  <c:v>89.7</c:v>
                </c:pt>
                <c:pt idx="67">
                  <c:v>89.9</c:v>
                </c:pt>
                <c:pt idx="68">
                  <c:v>89.4</c:v>
                </c:pt>
                <c:pt idx="69">
                  <c:v>87.9</c:v>
                </c:pt>
                <c:pt idx="70">
                  <c:v>85.5</c:v>
                </c:pt>
                <c:pt idx="71">
                  <c:v>82.9</c:v>
                </c:pt>
                <c:pt idx="72">
                  <c:v>80.3</c:v>
                </c:pt>
                <c:pt idx="73">
                  <c:v>78.5</c:v>
                </c:pt>
                <c:pt idx="74">
                  <c:v>77</c:v>
                </c:pt>
                <c:pt idx="75">
                  <c:v>76.599999999999994</c:v>
                </c:pt>
                <c:pt idx="76">
                  <c:v>75</c:v>
                </c:pt>
                <c:pt idx="77">
                  <c:v>75.099999999999994</c:v>
                </c:pt>
                <c:pt idx="78">
                  <c:v>77.2</c:v>
                </c:pt>
                <c:pt idx="79">
                  <c:v>78.2</c:v>
                </c:pt>
                <c:pt idx="80">
                  <c:v>79.3</c:v>
                </c:pt>
                <c:pt idx="81">
                  <c:v>80.599999999999994</c:v>
                </c:pt>
                <c:pt idx="82">
                  <c:v>81.5</c:v>
                </c:pt>
                <c:pt idx="83">
                  <c:v>81.8</c:v>
                </c:pt>
                <c:pt idx="84">
                  <c:v>82.1</c:v>
                </c:pt>
                <c:pt idx="85">
                  <c:v>81.7</c:v>
                </c:pt>
                <c:pt idx="86">
                  <c:v>80.599999999999994</c:v>
                </c:pt>
                <c:pt idx="87">
                  <c:v>80.3</c:v>
                </c:pt>
                <c:pt idx="88">
                  <c:v>77.5</c:v>
                </c:pt>
                <c:pt idx="89">
                  <c:v>77.099999999999994</c:v>
                </c:pt>
                <c:pt idx="90">
                  <c:v>76.2</c:v>
                </c:pt>
                <c:pt idx="91">
                  <c:v>71.400000000000006</c:v>
                </c:pt>
                <c:pt idx="92">
                  <c:v>61.7</c:v>
                </c:pt>
                <c:pt idx="93">
                  <c:v>56.4</c:v>
                </c:pt>
                <c:pt idx="94">
                  <c:v>61.9</c:v>
                </c:pt>
                <c:pt idx="95">
                  <c:v>66.599999999999994</c:v>
                </c:pt>
                <c:pt idx="96">
                  <c:v>72.400000000000006</c:v>
                </c:pt>
                <c:pt idx="97">
                  <c:v>76.900000000000006</c:v>
                </c:pt>
                <c:pt idx="98">
                  <c:v>81.3</c:v>
                </c:pt>
                <c:pt idx="99">
                  <c:v>82.9</c:v>
                </c:pt>
                <c:pt idx="100">
                  <c:v>83.9</c:v>
                </c:pt>
                <c:pt idx="101">
                  <c:v>85.6</c:v>
                </c:pt>
                <c:pt idx="102">
                  <c:v>85.5</c:v>
                </c:pt>
                <c:pt idx="103">
                  <c:v>85.6</c:v>
                </c:pt>
                <c:pt idx="104">
                  <c:v>86.4</c:v>
                </c:pt>
                <c:pt idx="105">
                  <c:v>86.5</c:v>
                </c:pt>
                <c:pt idx="106">
                  <c:v>86</c:v>
                </c:pt>
                <c:pt idx="107">
                  <c:v>85.5</c:v>
                </c:pt>
                <c:pt idx="108">
                  <c:v>85</c:v>
                </c:pt>
                <c:pt idx="109">
                  <c:v>84.5</c:v>
                </c:pt>
                <c:pt idx="110">
                  <c:v>83.1</c:v>
                </c:pt>
                <c:pt idx="111">
                  <c:v>82</c:v>
                </c:pt>
                <c:pt idx="112">
                  <c:v>81.7</c:v>
                </c:pt>
                <c:pt idx="113">
                  <c:v>82</c:v>
                </c:pt>
                <c:pt idx="114">
                  <c:v>81</c:v>
                </c:pt>
                <c:pt idx="115">
                  <c:v>81.2</c:v>
                </c:pt>
                <c:pt idx="116">
                  <c:v>81.7</c:v>
                </c:pt>
                <c:pt idx="117">
                  <c:v>82.6</c:v>
                </c:pt>
                <c:pt idx="118">
                  <c:v>83.4</c:v>
                </c:pt>
                <c:pt idx="119">
                  <c:v>82.5</c:v>
                </c:pt>
                <c:pt idx="120">
                  <c:v>81.599999999999994</c:v>
                </c:pt>
                <c:pt idx="121">
                  <c:v>81.599999999999994</c:v>
                </c:pt>
                <c:pt idx="122">
                  <c:v>81.099999999999994</c:v>
                </c:pt>
                <c:pt idx="123">
                  <c:v>81.3</c:v>
                </c:pt>
                <c:pt idx="124">
                  <c:v>81.8</c:v>
                </c:pt>
                <c:pt idx="125">
                  <c:v>82.6</c:v>
                </c:pt>
                <c:pt idx="126">
                  <c:v>81.7</c:v>
                </c:pt>
                <c:pt idx="127">
                  <c:v>81.900000000000006</c:v>
                </c:pt>
                <c:pt idx="128">
                  <c:v>81.7</c:v>
                </c:pt>
                <c:pt idx="129">
                  <c:v>81</c:v>
                </c:pt>
                <c:pt idx="130">
                  <c:v>81.2</c:v>
                </c:pt>
                <c:pt idx="131">
                  <c:v>81.900000000000006</c:v>
                </c:pt>
                <c:pt idx="132">
                  <c:v>81.900000000000006</c:v>
                </c:pt>
                <c:pt idx="133">
                  <c:v>82.2</c:v>
                </c:pt>
                <c:pt idx="134">
                  <c:v>81.099999999999994</c:v>
                </c:pt>
                <c:pt idx="135">
                  <c:v>80</c:v>
                </c:pt>
                <c:pt idx="136">
                  <c:v>78.599999999999994</c:v>
                </c:pt>
                <c:pt idx="137">
                  <c:v>76.599999999999994</c:v>
                </c:pt>
                <c:pt idx="138">
                  <c:v>77.2</c:v>
                </c:pt>
                <c:pt idx="139">
                  <c:v>75.8</c:v>
                </c:pt>
                <c:pt idx="140">
                  <c:v>73.099999999999994</c:v>
                </c:pt>
                <c:pt idx="141">
                  <c:v>74.5</c:v>
                </c:pt>
                <c:pt idx="142">
                  <c:v>74.5</c:v>
                </c:pt>
                <c:pt idx="143">
                  <c:v>75.099999999999994</c:v>
                </c:pt>
                <c:pt idx="144">
                  <c:v>74.900000000000006</c:v>
                </c:pt>
              </c:numCache>
            </c:numRef>
          </c:val>
          <c:smooth val="0"/>
          <c:extLst>
            <c:ext xmlns:c16="http://schemas.microsoft.com/office/drawing/2014/chart" uri="{C3380CC4-5D6E-409C-BE32-E72D297353CC}">
              <c16:uniqueId val="{00000001-2D3E-460B-930C-F0B7287291AE}"/>
            </c:ext>
          </c:extLst>
        </c:ser>
        <c:dLbls>
          <c:showLegendKey val="0"/>
          <c:showVal val="0"/>
          <c:showCatName val="0"/>
          <c:showSerName val="0"/>
          <c:showPercent val="0"/>
          <c:showBubbleSize val="0"/>
        </c:dLbls>
        <c:marker val="1"/>
        <c:smooth val="0"/>
        <c:axId val="123682176"/>
        <c:axId val="158010752"/>
      </c:lineChart>
      <c:dateAx>
        <c:axId val="123682176"/>
        <c:scaling>
          <c:orientation val="minMax"/>
        </c:scaling>
        <c:delete val="0"/>
        <c:axPos val="b"/>
        <c:numFmt formatCode="m/d/yy;@" sourceLinked="0"/>
        <c:majorTickMark val="out"/>
        <c:minorTickMark val="none"/>
        <c:tickLblPos val="nextTo"/>
        <c:txPr>
          <a:bodyPr rot="-3000000"/>
          <a:lstStyle/>
          <a:p>
            <a:pPr>
              <a:defRPr sz="1200"/>
            </a:pPr>
            <a:endParaRPr lang="en-US"/>
          </a:p>
        </c:txPr>
        <c:crossAx val="158010752"/>
        <c:crosses val="autoZero"/>
        <c:auto val="1"/>
        <c:lblOffset val="100"/>
        <c:baseTimeUnit val="days"/>
        <c:majorUnit val="28"/>
        <c:majorTimeUnit val="days"/>
      </c:dateAx>
      <c:valAx>
        <c:axId val="158010752"/>
        <c:scaling>
          <c:orientation val="minMax"/>
          <c:max val="100"/>
          <c:min val="0"/>
        </c:scaling>
        <c:delete val="0"/>
        <c:axPos val="l"/>
        <c:majorGridlines/>
        <c:title>
          <c:tx>
            <c:rich>
              <a:bodyPr rot="-5400000" vert="horz"/>
              <a:lstStyle/>
              <a:p>
                <a:pPr>
                  <a:defRPr/>
                </a:pPr>
                <a:r>
                  <a:rPr lang="en-US"/>
                  <a:t>Percent</a:t>
                </a:r>
              </a:p>
            </c:rich>
          </c:tx>
          <c:layout>
            <c:manualLayout>
              <c:xMode val="edge"/>
              <c:yMode val="edge"/>
              <c:x val="4.6296296296296294E-3"/>
              <c:y val="0.37653737727228542"/>
            </c:manualLayout>
          </c:layout>
          <c:overlay val="0"/>
        </c:title>
        <c:numFmt formatCode="#,##0" sourceLinked="0"/>
        <c:majorTickMark val="out"/>
        <c:minorTickMark val="none"/>
        <c:tickLblPos val="nextTo"/>
        <c:crossAx val="123682176"/>
        <c:crosses val="autoZero"/>
        <c:crossBetween val="between"/>
        <c:majorUnit val="10"/>
      </c:valAx>
    </c:plotArea>
    <c:legend>
      <c:legendPos val="t"/>
      <c:layout>
        <c:manualLayout>
          <c:xMode val="edge"/>
          <c:yMode val="edge"/>
          <c:x val="4.314772753959654E-3"/>
          <c:y val="1.0039370078740166E-3"/>
          <c:w val="0.99568527491755854"/>
          <c:h val="8.0226534183227102E-2"/>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COVID</a:t>
            </a:r>
          </a:p>
        </c:rich>
      </c:tx>
      <c:layout>
        <c:manualLayout>
          <c:xMode val="edge"/>
          <c:yMode val="edge"/>
          <c:x val="0.45298606904906119"/>
          <c:y val="0"/>
        </c:manualLayout>
      </c:layout>
      <c:overlay val="0"/>
    </c:title>
    <c:autoTitleDeleted val="0"/>
    <c:plotArea>
      <c:layout>
        <c:manualLayout>
          <c:layoutTarget val="inner"/>
          <c:xMode val="edge"/>
          <c:yMode val="edge"/>
          <c:x val="9.112860892388451E-2"/>
          <c:y val="0.16125293908573932"/>
          <c:w val="0.88674941673957419"/>
          <c:h val="0.57272054534849814"/>
        </c:manualLayout>
      </c:layout>
      <c:lineChart>
        <c:grouping val="standard"/>
        <c:varyColors val="0"/>
        <c:ser>
          <c:idx val="3"/>
          <c:order val="0"/>
          <c:tx>
            <c:strRef>
              <c:f>Sheet1!$B$1</c:f>
              <c:strCache>
                <c:ptCount val="1"/>
                <c:pt idx="0">
                  <c:v>0-4</c:v>
                </c:pt>
              </c:strCache>
            </c:strRef>
          </c:tx>
          <c:spPr>
            <a:ln w="25400">
              <a:solidFill>
                <a:sysClr val="windowText" lastClr="000000"/>
              </a:solidFill>
            </a:ln>
          </c:spPr>
          <c:marker>
            <c:symbol val="circle"/>
            <c:size val="7"/>
            <c:spPr>
              <a:solidFill>
                <a:sysClr val="windowText" lastClr="000000"/>
              </a:solidFill>
              <a:ln>
                <a:noFill/>
              </a:ln>
            </c:spPr>
          </c:marker>
          <c:cat>
            <c:numRef>
              <c:f>Sheet1!$A$2:$A$146</c:f>
              <c:numCache>
                <c:formatCode>[$-409]mmmm\ d\,\ yyyy;@</c:formatCode>
                <c:ptCount val="145"/>
                <c:pt idx="0">
                  <c:v>43908</c:v>
                </c:pt>
                <c:pt idx="1">
                  <c:v>43915</c:v>
                </c:pt>
                <c:pt idx="2">
                  <c:v>43922</c:v>
                </c:pt>
                <c:pt idx="3">
                  <c:v>43929</c:v>
                </c:pt>
                <c:pt idx="4">
                  <c:v>43936</c:v>
                </c:pt>
                <c:pt idx="5">
                  <c:v>43943</c:v>
                </c:pt>
                <c:pt idx="6">
                  <c:v>43950</c:v>
                </c:pt>
                <c:pt idx="7">
                  <c:v>43957</c:v>
                </c:pt>
                <c:pt idx="8">
                  <c:v>43964</c:v>
                </c:pt>
                <c:pt idx="9">
                  <c:v>43971</c:v>
                </c:pt>
                <c:pt idx="10">
                  <c:v>43978</c:v>
                </c:pt>
                <c:pt idx="11">
                  <c:v>43985</c:v>
                </c:pt>
                <c:pt idx="12">
                  <c:v>43992</c:v>
                </c:pt>
                <c:pt idx="13">
                  <c:v>43999</c:v>
                </c:pt>
                <c:pt idx="14">
                  <c:v>44006</c:v>
                </c:pt>
                <c:pt idx="15">
                  <c:v>44013</c:v>
                </c:pt>
                <c:pt idx="16">
                  <c:v>44020</c:v>
                </c:pt>
                <c:pt idx="17">
                  <c:v>44027</c:v>
                </c:pt>
                <c:pt idx="18">
                  <c:v>44034</c:v>
                </c:pt>
                <c:pt idx="19">
                  <c:v>44041</c:v>
                </c:pt>
                <c:pt idx="20">
                  <c:v>44048</c:v>
                </c:pt>
                <c:pt idx="21">
                  <c:v>44055</c:v>
                </c:pt>
                <c:pt idx="22">
                  <c:v>44062</c:v>
                </c:pt>
                <c:pt idx="23">
                  <c:v>44069</c:v>
                </c:pt>
                <c:pt idx="24">
                  <c:v>44076</c:v>
                </c:pt>
                <c:pt idx="25">
                  <c:v>44083</c:v>
                </c:pt>
                <c:pt idx="26">
                  <c:v>44090</c:v>
                </c:pt>
                <c:pt idx="27">
                  <c:v>44097</c:v>
                </c:pt>
                <c:pt idx="28">
                  <c:v>44104</c:v>
                </c:pt>
                <c:pt idx="29">
                  <c:v>44111</c:v>
                </c:pt>
                <c:pt idx="30">
                  <c:v>44118</c:v>
                </c:pt>
                <c:pt idx="31">
                  <c:v>44125</c:v>
                </c:pt>
                <c:pt idx="32">
                  <c:v>44132</c:v>
                </c:pt>
                <c:pt idx="33">
                  <c:v>44139</c:v>
                </c:pt>
                <c:pt idx="34">
                  <c:v>44146</c:v>
                </c:pt>
                <c:pt idx="35">
                  <c:v>44153</c:v>
                </c:pt>
                <c:pt idx="36">
                  <c:v>44160</c:v>
                </c:pt>
                <c:pt idx="37">
                  <c:v>44167</c:v>
                </c:pt>
                <c:pt idx="38">
                  <c:v>44174</c:v>
                </c:pt>
                <c:pt idx="39">
                  <c:v>44181</c:v>
                </c:pt>
                <c:pt idx="40">
                  <c:v>44188</c:v>
                </c:pt>
                <c:pt idx="41">
                  <c:v>44195</c:v>
                </c:pt>
                <c:pt idx="42">
                  <c:v>44202</c:v>
                </c:pt>
                <c:pt idx="43">
                  <c:v>44209</c:v>
                </c:pt>
                <c:pt idx="44">
                  <c:v>44216</c:v>
                </c:pt>
                <c:pt idx="45">
                  <c:v>44223</c:v>
                </c:pt>
                <c:pt idx="46">
                  <c:v>44230</c:v>
                </c:pt>
                <c:pt idx="47">
                  <c:v>44237</c:v>
                </c:pt>
                <c:pt idx="48">
                  <c:v>44244</c:v>
                </c:pt>
                <c:pt idx="49">
                  <c:v>44251</c:v>
                </c:pt>
                <c:pt idx="50">
                  <c:v>44258</c:v>
                </c:pt>
                <c:pt idx="51">
                  <c:v>44265</c:v>
                </c:pt>
                <c:pt idx="52">
                  <c:v>44272</c:v>
                </c:pt>
                <c:pt idx="53">
                  <c:v>44279</c:v>
                </c:pt>
                <c:pt idx="54">
                  <c:v>44286</c:v>
                </c:pt>
                <c:pt idx="55">
                  <c:v>44293</c:v>
                </c:pt>
                <c:pt idx="56">
                  <c:v>44300</c:v>
                </c:pt>
                <c:pt idx="57">
                  <c:v>44307</c:v>
                </c:pt>
                <c:pt idx="58">
                  <c:v>44314</c:v>
                </c:pt>
                <c:pt idx="59">
                  <c:v>44321</c:v>
                </c:pt>
                <c:pt idx="60">
                  <c:v>44328</c:v>
                </c:pt>
                <c:pt idx="61">
                  <c:v>44335</c:v>
                </c:pt>
                <c:pt idx="62">
                  <c:v>44342</c:v>
                </c:pt>
                <c:pt idx="63">
                  <c:v>44349</c:v>
                </c:pt>
                <c:pt idx="64">
                  <c:v>44356</c:v>
                </c:pt>
                <c:pt idx="65">
                  <c:v>44363</c:v>
                </c:pt>
                <c:pt idx="66">
                  <c:v>44370</c:v>
                </c:pt>
                <c:pt idx="67">
                  <c:v>44377</c:v>
                </c:pt>
                <c:pt idx="68">
                  <c:v>44384</c:v>
                </c:pt>
                <c:pt idx="69">
                  <c:v>44391</c:v>
                </c:pt>
                <c:pt idx="70">
                  <c:v>44398</c:v>
                </c:pt>
                <c:pt idx="71">
                  <c:v>44405</c:v>
                </c:pt>
                <c:pt idx="72">
                  <c:v>44412</c:v>
                </c:pt>
                <c:pt idx="73">
                  <c:v>44419</c:v>
                </c:pt>
                <c:pt idx="74">
                  <c:v>44426</c:v>
                </c:pt>
                <c:pt idx="75">
                  <c:v>44433</c:v>
                </c:pt>
                <c:pt idx="76">
                  <c:v>44440</c:v>
                </c:pt>
                <c:pt idx="77">
                  <c:v>44447</c:v>
                </c:pt>
                <c:pt idx="78">
                  <c:v>44454</c:v>
                </c:pt>
                <c:pt idx="79">
                  <c:v>44461</c:v>
                </c:pt>
                <c:pt idx="80">
                  <c:v>44468</c:v>
                </c:pt>
                <c:pt idx="81">
                  <c:v>44475</c:v>
                </c:pt>
                <c:pt idx="82">
                  <c:v>44482</c:v>
                </c:pt>
                <c:pt idx="83">
                  <c:v>44489</c:v>
                </c:pt>
                <c:pt idx="84">
                  <c:v>44496</c:v>
                </c:pt>
                <c:pt idx="85">
                  <c:v>44503</c:v>
                </c:pt>
                <c:pt idx="86">
                  <c:v>44510</c:v>
                </c:pt>
                <c:pt idx="87">
                  <c:v>44517</c:v>
                </c:pt>
                <c:pt idx="88">
                  <c:v>44524</c:v>
                </c:pt>
                <c:pt idx="89">
                  <c:v>44531</c:v>
                </c:pt>
                <c:pt idx="90">
                  <c:v>44538</c:v>
                </c:pt>
                <c:pt idx="91">
                  <c:v>44545</c:v>
                </c:pt>
                <c:pt idx="92">
                  <c:v>44552</c:v>
                </c:pt>
                <c:pt idx="93">
                  <c:v>44559</c:v>
                </c:pt>
                <c:pt idx="94">
                  <c:v>44566</c:v>
                </c:pt>
                <c:pt idx="95">
                  <c:v>44573</c:v>
                </c:pt>
                <c:pt idx="96">
                  <c:v>44580</c:v>
                </c:pt>
                <c:pt idx="97">
                  <c:v>44587</c:v>
                </c:pt>
                <c:pt idx="98">
                  <c:v>44594</c:v>
                </c:pt>
                <c:pt idx="99">
                  <c:v>44601</c:v>
                </c:pt>
                <c:pt idx="100">
                  <c:v>44608</c:v>
                </c:pt>
                <c:pt idx="101">
                  <c:v>44615</c:v>
                </c:pt>
                <c:pt idx="102">
                  <c:v>44622</c:v>
                </c:pt>
                <c:pt idx="103">
                  <c:v>44629</c:v>
                </c:pt>
                <c:pt idx="104">
                  <c:v>44636</c:v>
                </c:pt>
                <c:pt idx="105">
                  <c:v>44643</c:v>
                </c:pt>
                <c:pt idx="106">
                  <c:v>44650</c:v>
                </c:pt>
                <c:pt idx="107">
                  <c:v>44657</c:v>
                </c:pt>
                <c:pt idx="108">
                  <c:v>44664</c:v>
                </c:pt>
                <c:pt idx="109">
                  <c:v>44671</c:v>
                </c:pt>
                <c:pt idx="110">
                  <c:v>44678</c:v>
                </c:pt>
                <c:pt idx="111">
                  <c:v>44685</c:v>
                </c:pt>
                <c:pt idx="112">
                  <c:v>44692</c:v>
                </c:pt>
                <c:pt idx="113">
                  <c:v>44699</c:v>
                </c:pt>
                <c:pt idx="114">
                  <c:v>44706</c:v>
                </c:pt>
                <c:pt idx="115">
                  <c:v>44713</c:v>
                </c:pt>
                <c:pt idx="116">
                  <c:v>44720</c:v>
                </c:pt>
                <c:pt idx="117">
                  <c:v>44727</c:v>
                </c:pt>
                <c:pt idx="118">
                  <c:v>44734</c:v>
                </c:pt>
                <c:pt idx="119">
                  <c:v>44741</c:v>
                </c:pt>
                <c:pt idx="120">
                  <c:v>44748</c:v>
                </c:pt>
                <c:pt idx="121">
                  <c:v>44755</c:v>
                </c:pt>
                <c:pt idx="122">
                  <c:v>44762</c:v>
                </c:pt>
                <c:pt idx="123">
                  <c:v>44769</c:v>
                </c:pt>
                <c:pt idx="124">
                  <c:v>44776</c:v>
                </c:pt>
                <c:pt idx="125">
                  <c:v>44783</c:v>
                </c:pt>
                <c:pt idx="126">
                  <c:v>44790</c:v>
                </c:pt>
                <c:pt idx="127">
                  <c:v>44797</c:v>
                </c:pt>
                <c:pt idx="128">
                  <c:v>44804</c:v>
                </c:pt>
                <c:pt idx="129">
                  <c:v>44811</c:v>
                </c:pt>
                <c:pt idx="130">
                  <c:v>44818</c:v>
                </c:pt>
                <c:pt idx="131">
                  <c:v>44825</c:v>
                </c:pt>
                <c:pt idx="132">
                  <c:v>44832</c:v>
                </c:pt>
                <c:pt idx="133">
                  <c:v>44839</c:v>
                </c:pt>
                <c:pt idx="134">
                  <c:v>44846</c:v>
                </c:pt>
                <c:pt idx="135">
                  <c:v>44853</c:v>
                </c:pt>
                <c:pt idx="136">
                  <c:v>44860</c:v>
                </c:pt>
                <c:pt idx="137">
                  <c:v>44867</c:v>
                </c:pt>
                <c:pt idx="138">
                  <c:v>44874</c:v>
                </c:pt>
                <c:pt idx="139">
                  <c:v>44881</c:v>
                </c:pt>
                <c:pt idx="140">
                  <c:v>44888</c:v>
                </c:pt>
                <c:pt idx="141">
                  <c:v>44895</c:v>
                </c:pt>
                <c:pt idx="142">
                  <c:v>44902</c:v>
                </c:pt>
                <c:pt idx="143">
                  <c:v>44909</c:v>
                </c:pt>
                <c:pt idx="144">
                  <c:v>44916</c:v>
                </c:pt>
              </c:numCache>
            </c:numRef>
          </c:cat>
          <c:val>
            <c:numRef>
              <c:f>Sheet1!$B$2:$B$146</c:f>
              <c:numCache>
                <c:formatCode>General</c:formatCode>
                <c:ptCount val="145"/>
                <c:pt idx="0">
                  <c:v>0.4</c:v>
                </c:pt>
                <c:pt idx="1">
                  <c:v>0.1</c:v>
                </c:pt>
                <c:pt idx="2">
                  <c:v>0.4</c:v>
                </c:pt>
                <c:pt idx="3">
                  <c:v>0.7</c:v>
                </c:pt>
                <c:pt idx="4">
                  <c:v>0.5</c:v>
                </c:pt>
                <c:pt idx="5">
                  <c:v>0.3</c:v>
                </c:pt>
                <c:pt idx="6">
                  <c:v>0.3</c:v>
                </c:pt>
                <c:pt idx="7">
                  <c:v>0.8</c:v>
                </c:pt>
                <c:pt idx="8">
                  <c:v>0.8</c:v>
                </c:pt>
                <c:pt idx="9">
                  <c:v>0.4</c:v>
                </c:pt>
                <c:pt idx="10">
                  <c:v>0.4</c:v>
                </c:pt>
                <c:pt idx="11">
                  <c:v>1</c:v>
                </c:pt>
                <c:pt idx="12">
                  <c:v>0.7</c:v>
                </c:pt>
                <c:pt idx="13">
                  <c:v>1.1000000000000001</c:v>
                </c:pt>
                <c:pt idx="14">
                  <c:v>1.2</c:v>
                </c:pt>
                <c:pt idx="15">
                  <c:v>1.2</c:v>
                </c:pt>
                <c:pt idx="16">
                  <c:v>1.3</c:v>
                </c:pt>
                <c:pt idx="17">
                  <c:v>1.6</c:v>
                </c:pt>
                <c:pt idx="18">
                  <c:v>1.3</c:v>
                </c:pt>
                <c:pt idx="19">
                  <c:v>1.3</c:v>
                </c:pt>
                <c:pt idx="20">
                  <c:v>1.6</c:v>
                </c:pt>
                <c:pt idx="21">
                  <c:v>0.6</c:v>
                </c:pt>
                <c:pt idx="22">
                  <c:v>0.9</c:v>
                </c:pt>
                <c:pt idx="23">
                  <c:v>1</c:v>
                </c:pt>
                <c:pt idx="24">
                  <c:v>0.6</c:v>
                </c:pt>
                <c:pt idx="25">
                  <c:v>0.6</c:v>
                </c:pt>
                <c:pt idx="26">
                  <c:v>0.9</c:v>
                </c:pt>
                <c:pt idx="27">
                  <c:v>0.5</c:v>
                </c:pt>
                <c:pt idx="28">
                  <c:v>0.8</c:v>
                </c:pt>
                <c:pt idx="29">
                  <c:v>1.2</c:v>
                </c:pt>
                <c:pt idx="30">
                  <c:v>1.3</c:v>
                </c:pt>
                <c:pt idx="31">
                  <c:v>1.6</c:v>
                </c:pt>
                <c:pt idx="32">
                  <c:v>1.5</c:v>
                </c:pt>
                <c:pt idx="33">
                  <c:v>2.2999999999999998</c:v>
                </c:pt>
                <c:pt idx="34">
                  <c:v>3.2</c:v>
                </c:pt>
                <c:pt idx="35">
                  <c:v>3</c:v>
                </c:pt>
                <c:pt idx="36">
                  <c:v>2.6</c:v>
                </c:pt>
                <c:pt idx="37">
                  <c:v>3.9</c:v>
                </c:pt>
                <c:pt idx="38">
                  <c:v>3.2</c:v>
                </c:pt>
                <c:pt idx="39">
                  <c:v>3.9</c:v>
                </c:pt>
                <c:pt idx="40">
                  <c:v>3.4</c:v>
                </c:pt>
                <c:pt idx="41">
                  <c:v>4.3</c:v>
                </c:pt>
                <c:pt idx="42">
                  <c:v>3.5</c:v>
                </c:pt>
                <c:pt idx="43">
                  <c:v>2.6</c:v>
                </c:pt>
                <c:pt idx="44">
                  <c:v>2.8</c:v>
                </c:pt>
                <c:pt idx="45">
                  <c:v>2.2000000000000002</c:v>
                </c:pt>
                <c:pt idx="46">
                  <c:v>2.1</c:v>
                </c:pt>
                <c:pt idx="47">
                  <c:v>2.2000000000000002</c:v>
                </c:pt>
                <c:pt idx="48">
                  <c:v>1.9</c:v>
                </c:pt>
                <c:pt idx="49">
                  <c:v>1.4</c:v>
                </c:pt>
                <c:pt idx="50">
                  <c:v>1.1000000000000001</c:v>
                </c:pt>
                <c:pt idx="51">
                  <c:v>1.5</c:v>
                </c:pt>
                <c:pt idx="52">
                  <c:v>1.3</c:v>
                </c:pt>
                <c:pt idx="53">
                  <c:v>1.4</c:v>
                </c:pt>
                <c:pt idx="54">
                  <c:v>1.8</c:v>
                </c:pt>
                <c:pt idx="55">
                  <c:v>2</c:v>
                </c:pt>
                <c:pt idx="56">
                  <c:v>1.7</c:v>
                </c:pt>
                <c:pt idx="57">
                  <c:v>1.6</c:v>
                </c:pt>
                <c:pt idx="58">
                  <c:v>1.6</c:v>
                </c:pt>
                <c:pt idx="59">
                  <c:v>1.1000000000000001</c:v>
                </c:pt>
                <c:pt idx="60">
                  <c:v>1.1000000000000001</c:v>
                </c:pt>
                <c:pt idx="61">
                  <c:v>1.1000000000000001</c:v>
                </c:pt>
                <c:pt idx="62">
                  <c:v>0.6</c:v>
                </c:pt>
                <c:pt idx="63">
                  <c:v>0.6</c:v>
                </c:pt>
                <c:pt idx="64">
                  <c:v>1.1000000000000001</c:v>
                </c:pt>
                <c:pt idx="65">
                  <c:v>0.7</c:v>
                </c:pt>
                <c:pt idx="66">
                  <c:v>0.7</c:v>
                </c:pt>
                <c:pt idx="67">
                  <c:v>1</c:v>
                </c:pt>
                <c:pt idx="68">
                  <c:v>1.4</c:v>
                </c:pt>
                <c:pt idx="69">
                  <c:v>1.4</c:v>
                </c:pt>
                <c:pt idx="70">
                  <c:v>2.8</c:v>
                </c:pt>
                <c:pt idx="71">
                  <c:v>3</c:v>
                </c:pt>
                <c:pt idx="72">
                  <c:v>4.0999999999999996</c:v>
                </c:pt>
                <c:pt idx="73">
                  <c:v>4.3</c:v>
                </c:pt>
                <c:pt idx="74">
                  <c:v>4.9000000000000004</c:v>
                </c:pt>
                <c:pt idx="75">
                  <c:v>4.0999999999999996</c:v>
                </c:pt>
                <c:pt idx="76">
                  <c:v>4.5</c:v>
                </c:pt>
                <c:pt idx="77">
                  <c:v>3.7</c:v>
                </c:pt>
                <c:pt idx="78">
                  <c:v>3.8</c:v>
                </c:pt>
                <c:pt idx="79">
                  <c:v>2.6</c:v>
                </c:pt>
                <c:pt idx="80">
                  <c:v>2.1</c:v>
                </c:pt>
                <c:pt idx="81">
                  <c:v>1.8</c:v>
                </c:pt>
                <c:pt idx="82">
                  <c:v>2.2999999999999998</c:v>
                </c:pt>
                <c:pt idx="83">
                  <c:v>2.1</c:v>
                </c:pt>
                <c:pt idx="84">
                  <c:v>2</c:v>
                </c:pt>
                <c:pt idx="85">
                  <c:v>2.1</c:v>
                </c:pt>
                <c:pt idx="86">
                  <c:v>2.2999999999999998</c:v>
                </c:pt>
                <c:pt idx="87">
                  <c:v>2.2999999999999998</c:v>
                </c:pt>
                <c:pt idx="88">
                  <c:v>3.4</c:v>
                </c:pt>
                <c:pt idx="89">
                  <c:v>3.9</c:v>
                </c:pt>
                <c:pt idx="90">
                  <c:v>4.7</c:v>
                </c:pt>
                <c:pt idx="91">
                  <c:v>5.5</c:v>
                </c:pt>
                <c:pt idx="92">
                  <c:v>12.4</c:v>
                </c:pt>
                <c:pt idx="93">
                  <c:v>24.3</c:v>
                </c:pt>
                <c:pt idx="94">
                  <c:v>27.6</c:v>
                </c:pt>
                <c:pt idx="95">
                  <c:v>29.3</c:v>
                </c:pt>
                <c:pt idx="96">
                  <c:v>23.5</c:v>
                </c:pt>
                <c:pt idx="97">
                  <c:v>14.6</c:v>
                </c:pt>
                <c:pt idx="98">
                  <c:v>9.6999999999999993</c:v>
                </c:pt>
                <c:pt idx="99">
                  <c:v>7.4</c:v>
                </c:pt>
                <c:pt idx="100">
                  <c:v>3.7</c:v>
                </c:pt>
                <c:pt idx="101">
                  <c:v>1.9</c:v>
                </c:pt>
                <c:pt idx="102">
                  <c:v>1.5</c:v>
                </c:pt>
                <c:pt idx="103">
                  <c:v>1.2</c:v>
                </c:pt>
                <c:pt idx="104">
                  <c:v>1.3</c:v>
                </c:pt>
                <c:pt idx="105">
                  <c:v>1.2</c:v>
                </c:pt>
                <c:pt idx="106">
                  <c:v>1.1000000000000001</c:v>
                </c:pt>
                <c:pt idx="107">
                  <c:v>2.2000000000000002</c:v>
                </c:pt>
                <c:pt idx="108">
                  <c:v>1.4</c:v>
                </c:pt>
                <c:pt idx="109">
                  <c:v>3.3</c:v>
                </c:pt>
                <c:pt idx="110">
                  <c:v>3.5</c:v>
                </c:pt>
                <c:pt idx="111">
                  <c:v>3.9</c:v>
                </c:pt>
                <c:pt idx="112">
                  <c:v>4.5999999999999996</c:v>
                </c:pt>
                <c:pt idx="113">
                  <c:v>5</c:v>
                </c:pt>
                <c:pt idx="114">
                  <c:v>6.5</c:v>
                </c:pt>
                <c:pt idx="115">
                  <c:v>6.6</c:v>
                </c:pt>
                <c:pt idx="116">
                  <c:v>7.2</c:v>
                </c:pt>
                <c:pt idx="117">
                  <c:v>6.3</c:v>
                </c:pt>
                <c:pt idx="118">
                  <c:v>7.6</c:v>
                </c:pt>
                <c:pt idx="119">
                  <c:v>8.3000000000000007</c:v>
                </c:pt>
                <c:pt idx="120">
                  <c:v>11.2</c:v>
                </c:pt>
                <c:pt idx="121">
                  <c:v>11.9</c:v>
                </c:pt>
                <c:pt idx="122">
                  <c:v>11</c:v>
                </c:pt>
                <c:pt idx="123">
                  <c:v>11.4</c:v>
                </c:pt>
                <c:pt idx="124">
                  <c:v>9.6</c:v>
                </c:pt>
                <c:pt idx="125">
                  <c:v>8.9</c:v>
                </c:pt>
                <c:pt idx="126">
                  <c:v>8.4</c:v>
                </c:pt>
                <c:pt idx="127">
                  <c:v>7.7</c:v>
                </c:pt>
                <c:pt idx="128">
                  <c:v>7</c:v>
                </c:pt>
                <c:pt idx="129">
                  <c:v>5.6</c:v>
                </c:pt>
                <c:pt idx="130">
                  <c:v>3.9</c:v>
                </c:pt>
                <c:pt idx="131">
                  <c:v>3.2</c:v>
                </c:pt>
                <c:pt idx="132">
                  <c:v>2.9</c:v>
                </c:pt>
                <c:pt idx="133">
                  <c:v>2</c:v>
                </c:pt>
                <c:pt idx="134">
                  <c:v>2.8</c:v>
                </c:pt>
                <c:pt idx="135">
                  <c:v>2.7</c:v>
                </c:pt>
                <c:pt idx="136">
                  <c:v>2.4</c:v>
                </c:pt>
                <c:pt idx="137">
                  <c:v>2.8</c:v>
                </c:pt>
                <c:pt idx="138">
                  <c:v>2.4</c:v>
                </c:pt>
                <c:pt idx="139">
                  <c:v>2.5</c:v>
                </c:pt>
                <c:pt idx="140">
                  <c:v>3.7</c:v>
                </c:pt>
                <c:pt idx="141">
                  <c:v>4</c:v>
                </c:pt>
                <c:pt idx="142">
                  <c:v>4.4000000000000004</c:v>
                </c:pt>
                <c:pt idx="143">
                  <c:v>4.7</c:v>
                </c:pt>
                <c:pt idx="144">
                  <c:v>6.1</c:v>
                </c:pt>
              </c:numCache>
            </c:numRef>
          </c:val>
          <c:smooth val="0"/>
          <c:extLst>
            <c:ext xmlns:c16="http://schemas.microsoft.com/office/drawing/2014/chart" uri="{C3380CC4-5D6E-409C-BE32-E72D297353CC}">
              <c16:uniqueId val="{00000000-20D9-4009-A548-2BB275B555DB}"/>
            </c:ext>
          </c:extLst>
        </c:ser>
        <c:ser>
          <c:idx val="0"/>
          <c:order val="1"/>
          <c:tx>
            <c:strRef>
              <c:f>Sheet1!$C$1</c:f>
              <c:strCache>
                <c:ptCount val="1"/>
                <c:pt idx="0">
                  <c:v>5 to 17</c:v>
                </c:pt>
              </c:strCache>
            </c:strRef>
          </c:tx>
          <c:spPr>
            <a:ln>
              <a:solidFill>
                <a:srgbClr val="005EB8"/>
              </a:solidFill>
            </a:ln>
          </c:spPr>
          <c:marker>
            <c:symbol val="square"/>
            <c:size val="7"/>
            <c:spPr>
              <a:solidFill>
                <a:srgbClr val="005EB8"/>
              </a:solidFill>
              <a:ln>
                <a:noFill/>
              </a:ln>
            </c:spPr>
          </c:marker>
          <c:cat>
            <c:numRef>
              <c:f>Sheet1!$A$2:$A$146</c:f>
              <c:numCache>
                <c:formatCode>[$-409]mmmm\ d\,\ yyyy;@</c:formatCode>
                <c:ptCount val="145"/>
                <c:pt idx="0">
                  <c:v>43908</c:v>
                </c:pt>
                <c:pt idx="1">
                  <c:v>43915</c:v>
                </c:pt>
                <c:pt idx="2">
                  <c:v>43922</c:v>
                </c:pt>
                <c:pt idx="3">
                  <c:v>43929</c:v>
                </c:pt>
                <c:pt idx="4">
                  <c:v>43936</c:v>
                </c:pt>
                <c:pt idx="5">
                  <c:v>43943</c:v>
                </c:pt>
                <c:pt idx="6">
                  <c:v>43950</c:v>
                </c:pt>
                <c:pt idx="7">
                  <c:v>43957</c:v>
                </c:pt>
                <c:pt idx="8">
                  <c:v>43964</c:v>
                </c:pt>
                <c:pt idx="9">
                  <c:v>43971</c:v>
                </c:pt>
                <c:pt idx="10">
                  <c:v>43978</c:v>
                </c:pt>
                <c:pt idx="11">
                  <c:v>43985</c:v>
                </c:pt>
                <c:pt idx="12">
                  <c:v>43992</c:v>
                </c:pt>
                <c:pt idx="13">
                  <c:v>43999</c:v>
                </c:pt>
                <c:pt idx="14">
                  <c:v>44006</c:v>
                </c:pt>
                <c:pt idx="15">
                  <c:v>44013</c:v>
                </c:pt>
                <c:pt idx="16">
                  <c:v>44020</c:v>
                </c:pt>
                <c:pt idx="17">
                  <c:v>44027</c:v>
                </c:pt>
                <c:pt idx="18">
                  <c:v>44034</c:v>
                </c:pt>
                <c:pt idx="19">
                  <c:v>44041</c:v>
                </c:pt>
                <c:pt idx="20">
                  <c:v>44048</c:v>
                </c:pt>
                <c:pt idx="21">
                  <c:v>44055</c:v>
                </c:pt>
                <c:pt idx="22">
                  <c:v>44062</c:v>
                </c:pt>
                <c:pt idx="23">
                  <c:v>44069</c:v>
                </c:pt>
                <c:pt idx="24">
                  <c:v>44076</c:v>
                </c:pt>
                <c:pt idx="25">
                  <c:v>44083</c:v>
                </c:pt>
                <c:pt idx="26">
                  <c:v>44090</c:v>
                </c:pt>
                <c:pt idx="27">
                  <c:v>44097</c:v>
                </c:pt>
                <c:pt idx="28">
                  <c:v>44104</c:v>
                </c:pt>
                <c:pt idx="29">
                  <c:v>44111</c:v>
                </c:pt>
                <c:pt idx="30">
                  <c:v>44118</c:v>
                </c:pt>
                <c:pt idx="31">
                  <c:v>44125</c:v>
                </c:pt>
                <c:pt idx="32">
                  <c:v>44132</c:v>
                </c:pt>
                <c:pt idx="33">
                  <c:v>44139</c:v>
                </c:pt>
                <c:pt idx="34">
                  <c:v>44146</c:v>
                </c:pt>
                <c:pt idx="35">
                  <c:v>44153</c:v>
                </c:pt>
                <c:pt idx="36">
                  <c:v>44160</c:v>
                </c:pt>
                <c:pt idx="37">
                  <c:v>44167</c:v>
                </c:pt>
                <c:pt idx="38">
                  <c:v>44174</c:v>
                </c:pt>
                <c:pt idx="39">
                  <c:v>44181</c:v>
                </c:pt>
                <c:pt idx="40">
                  <c:v>44188</c:v>
                </c:pt>
                <c:pt idx="41">
                  <c:v>44195</c:v>
                </c:pt>
                <c:pt idx="42">
                  <c:v>44202</c:v>
                </c:pt>
                <c:pt idx="43">
                  <c:v>44209</c:v>
                </c:pt>
                <c:pt idx="44">
                  <c:v>44216</c:v>
                </c:pt>
                <c:pt idx="45">
                  <c:v>44223</c:v>
                </c:pt>
                <c:pt idx="46">
                  <c:v>44230</c:v>
                </c:pt>
                <c:pt idx="47">
                  <c:v>44237</c:v>
                </c:pt>
                <c:pt idx="48">
                  <c:v>44244</c:v>
                </c:pt>
                <c:pt idx="49">
                  <c:v>44251</c:v>
                </c:pt>
                <c:pt idx="50">
                  <c:v>44258</c:v>
                </c:pt>
                <c:pt idx="51">
                  <c:v>44265</c:v>
                </c:pt>
                <c:pt idx="52">
                  <c:v>44272</c:v>
                </c:pt>
                <c:pt idx="53">
                  <c:v>44279</c:v>
                </c:pt>
                <c:pt idx="54">
                  <c:v>44286</c:v>
                </c:pt>
                <c:pt idx="55">
                  <c:v>44293</c:v>
                </c:pt>
                <c:pt idx="56">
                  <c:v>44300</c:v>
                </c:pt>
                <c:pt idx="57">
                  <c:v>44307</c:v>
                </c:pt>
                <c:pt idx="58">
                  <c:v>44314</c:v>
                </c:pt>
                <c:pt idx="59">
                  <c:v>44321</c:v>
                </c:pt>
                <c:pt idx="60">
                  <c:v>44328</c:v>
                </c:pt>
                <c:pt idx="61">
                  <c:v>44335</c:v>
                </c:pt>
                <c:pt idx="62">
                  <c:v>44342</c:v>
                </c:pt>
                <c:pt idx="63">
                  <c:v>44349</c:v>
                </c:pt>
                <c:pt idx="64">
                  <c:v>44356</c:v>
                </c:pt>
                <c:pt idx="65">
                  <c:v>44363</c:v>
                </c:pt>
                <c:pt idx="66">
                  <c:v>44370</c:v>
                </c:pt>
                <c:pt idx="67">
                  <c:v>44377</c:v>
                </c:pt>
                <c:pt idx="68">
                  <c:v>44384</c:v>
                </c:pt>
                <c:pt idx="69">
                  <c:v>44391</c:v>
                </c:pt>
                <c:pt idx="70">
                  <c:v>44398</c:v>
                </c:pt>
                <c:pt idx="71">
                  <c:v>44405</c:v>
                </c:pt>
                <c:pt idx="72">
                  <c:v>44412</c:v>
                </c:pt>
                <c:pt idx="73">
                  <c:v>44419</c:v>
                </c:pt>
                <c:pt idx="74">
                  <c:v>44426</c:v>
                </c:pt>
                <c:pt idx="75">
                  <c:v>44433</c:v>
                </c:pt>
                <c:pt idx="76">
                  <c:v>44440</c:v>
                </c:pt>
                <c:pt idx="77">
                  <c:v>44447</c:v>
                </c:pt>
                <c:pt idx="78">
                  <c:v>44454</c:v>
                </c:pt>
                <c:pt idx="79">
                  <c:v>44461</c:v>
                </c:pt>
                <c:pt idx="80">
                  <c:v>44468</c:v>
                </c:pt>
                <c:pt idx="81">
                  <c:v>44475</c:v>
                </c:pt>
                <c:pt idx="82">
                  <c:v>44482</c:v>
                </c:pt>
                <c:pt idx="83">
                  <c:v>44489</c:v>
                </c:pt>
                <c:pt idx="84">
                  <c:v>44496</c:v>
                </c:pt>
                <c:pt idx="85">
                  <c:v>44503</c:v>
                </c:pt>
                <c:pt idx="86">
                  <c:v>44510</c:v>
                </c:pt>
                <c:pt idx="87">
                  <c:v>44517</c:v>
                </c:pt>
                <c:pt idx="88">
                  <c:v>44524</c:v>
                </c:pt>
                <c:pt idx="89">
                  <c:v>44531</c:v>
                </c:pt>
                <c:pt idx="90">
                  <c:v>44538</c:v>
                </c:pt>
                <c:pt idx="91">
                  <c:v>44545</c:v>
                </c:pt>
                <c:pt idx="92">
                  <c:v>44552</c:v>
                </c:pt>
                <c:pt idx="93">
                  <c:v>44559</c:v>
                </c:pt>
                <c:pt idx="94">
                  <c:v>44566</c:v>
                </c:pt>
                <c:pt idx="95">
                  <c:v>44573</c:v>
                </c:pt>
                <c:pt idx="96">
                  <c:v>44580</c:v>
                </c:pt>
                <c:pt idx="97">
                  <c:v>44587</c:v>
                </c:pt>
                <c:pt idx="98">
                  <c:v>44594</c:v>
                </c:pt>
                <c:pt idx="99">
                  <c:v>44601</c:v>
                </c:pt>
                <c:pt idx="100">
                  <c:v>44608</c:v>
                </c:pt>
                <c:pt idx="101">
                  <c:v>44615</c:v>
                </c:pt>
                <c:pt idx="102">
                  <c:v>44622</c:v>
                </c:pt>
                <c:pt idx="103">
                  <c:v>44629</c:v>
                </c:pt>
                <c:pt idx="104">
                  <c:v>44636</c:v>
                </c:pt>
                <c:pt idx="105">
                  <c:v>44643</c:v>
                </c:pt>
                <c:pt idx="106">
                  <c:v>44650</c:v>
                </c:pt>
                <c:pt idx="107">
                  <c:v>44657</c:v>
                </c:pt>
                <c:pt idx="108">
                  <c:v>44664</c:v>
                </c:pt>
                <c:pt idx="109">
                  <c:v>44671</c:v>
                </c:pt>
                <c:pt idx="110">
                  <c:v>44678</c:v>
                </c:pt>
                <c:pt idx="111">
                  <c:v>44685</c:v>
                </c:pt>
                <c:pt idx="112">
                  <c:v>44692</c:v>
                </c:pt>
                <c:pt idx="113">
                  <c:v>44699</c:v>
                </c:pt>
                <c:pt idx="114">
                  <c:v>44706</c:v>
                </c:pt>
                <c:pt idx="115">
                  <c:v>44713</c:v>
                </c:pt>
                <c:pt idx="116">
                  <c:v>44720</c:v>
                </c:pt>
                <c:pt idx="117">
                  <c:v>44727</c:v>
                </c:pt>
                <c:pt idx="118">
                  <c:v>44734</c:v>
                </c:pt>
                <c:pt idx="119">
                  <c:v>44741</c:v>
                </c:pt>
                <c:pt idx="120">
                  <c:v>44748</c:v>
                </c:pt>
                <c:pt idx="121">
                  <c:v>44755</c:v>
                </c:pt>
                <c:pt idx="122">
                  <c:v>44762</c:v>
                </c:pt>
                <c:pt idx="123">
                  <c:v>44769</c:v>
                </c:pt>
                <c:pt idx="124">
                  <c:v>44776</c:v>
                </c:pt>
                <c:pt idx="125">
                  <c:v>44783</c:v>
                </c:pt>
                <c:pt idx="126">
                  <c:v>44790</c:v>
                </c:pt>
                <c:pt idx="127">
                  <c:v>44797</c:v>
                </c:pt>
                <c:pt idx="128">
                  <c:v>44804</c:v>
                </c:pt>
                <c:pt idx="129">
                  <c:v>44811</c:v>
                </c:pt>
                <c:pt idx="130">
                  <c:v>44818</c:v>
                </c:pt>
                <c:pt idx="131">
                  <c:v>44825</c:v>
                </c:pt>
                <c:pt idx="132">
                  <c:v>44832</c:v>
                </c:pt>
                <c:pt idx="133">
                  <c:v>44839</c:v>
                </c:pt>
                <c:pt idx="134">
                  <c:v>44846</c:v>
                </c:pt>
                <c:pt idx="135">
                  <c:v>44853</c:v>
                </c:pt>
                <c:pt idx="136">
                  <c:v>44860</c:v>
                </c:pt>
                <c:pt idx="137">
                  <c:v>44867</c:v>
                </c:pt>
                <c:pt idx="138">
                  <c:v>44874</c:v>
                </c:pt>
                <c:pt idx="139">
                  <c:v>44881</c:v>
                </c:pt>
                <c:pt idx="140">
                  <c:v>44888</c:v>
                </c:pt>
                <c:pt idx="141">
                  <c:v>44895</c:v>
                </c:pt>
                <c:pt idx="142">
                  <c:v>44902</c:v>
                </c:pt>
                <c:pt idx="143">
                  <c:v>44909</c:v>
                </c:pt>
                <c:pt idx="144">
                  <c:v>44916</c:v>
                </c:pt>
              </c:numCache>
            </c:numRef>
          </c:cat>
          <c:val>
            <c:numRef>
              <c:f>Sheet1!$C$2:$C$146</c:f>
              <c:numCache>
                <c:formatCode>General</c:formatCode>
                <c:ptCount val="145"/>
                <c:pt idx="0">
                  <c:v>0.3</c:v>
                </c:pt>
                <c:pt idx="1">
                  <c:v>0.4</c:v>
                </c:pt>
                <c:pt idx="2">
                  <c:v>0.7</c:v>
                </c:pt>
                <c:pt idx="3">
                  <c:v>0.4</c:v>
                </c:pt>
                <c:pt idx="4">
                  <c:v>0.2</c:v>
                </c:pt>
                <c:pt idx="5">
                  <c:v>0.5</c:v>
                </c:pt>
                <c:pt idx="6">
                  <c:v>0.4</c:v>
                </c:pt>
                <c:pt idx="7">
                  <c:v>0.7</c:v>
                </c:pt>
                <c:pt idx="8">
                  <c:v>0.8</c:v>
                </c:pt>
                <c:pt idx="9">
                  <c:v>0.5</c:v>
                </c:pt>
                <c:pt idx="10">
                  <c:v>0.6</c:v>
                </c:pt>
                <c:pt idx="11">
                  <c:v>0.8</c:v>
                </c:pt>
                <c:pt idx="12">
                  <c:v>0.4</c:v>
                </c:pt>
                <c:pt idx="13">
                  <c:v>0.9</c:v>
                </c:pt>
                <c:pt idx="14">
                  <c:v>1.2</c:v>
                </c:pt>
                <c:pt idx="15">
                  <c:v>1.6</c:v>
                </c:pt>
                <c:pt idx="16">
                  <c:v>1.7</c:v>
                </c:pt>
                <c:pt idx="17">
                  <c:v>1.2</c:v>
                </c:pt>
                <c:pt idx="18">
                  <c:v>1.9</c:v>
                </c:pt>
                <c:pt idx="19">
                  <c:v>2</c:v>
                </c:pt>
                <c:pt idx="20">
                  <c:v>1.6</c:v>
                </c:pt>
                <c:pt idx="21">
                  <c:v>1.2</c:v>
                </c:pt>
                <c:pt idx="22">
                  <c:v>0.7</c:v>
                </c:pt>
                <c:pt idx="23">
                  <c:v>1</c:v>
                </c:pt>
                <c:pt idx="24">
                  <c:v>0.7</c:v>
                </c:pt>
                <c:pt idx="25">
                  <c:v>1</c:v>
                </c:pt>
                <c:pt idx="26">
                  <c:v>0.7</c:v>
                </c:pt>
                <c:pt idx="27">
                  <c:v>0.7</c:v>
                </c:pt>
                <c:pt idx="28">
                  <c:v>0.7</c:v>
                </c:pt>
                <c:pt idx="29">
                  <c:v>1</c:v>
                </c:pt>
                <c:pt idx="30">
                  <c:v>0.9</c:v>
                </c:pt>
                <c:pt idx="31">
                  <c:v>1.5</c:v>
                </c:pt>
                <c:pt idx="32">
                  <c:v>2</c:v>
                </c:pt>
                <c:pt idx="33">
                  <c:v>3.2</c:v>
                </c:pt>
                <c:pt idx="34">
                  <c:v>3.5</c:v>
                </c:pt>
                <c:pt idx="35">
                  <c:v>4.0999999999999996</c:v>
                </c:pt>
                <c:pt idx="36">
                  <c:v>3.5</c:v>
                </c:pt>
                <c:pt idx="37">
                  <c:v>4.2</c:v>
                </c:pt>
                <c:pt idx="38">
                  <c:v>4.7</c:v>
                </c:pt>
                <c:pt idx="39">
                  <c:v>3.9</c:v>
                </c:pt>
                <c:pt idx="40">
                  <c:v>4.4000000000000004</c:v>
                </c:pt>
                <c:pt idx="41">
                  <c:v>4.3</c:v>
                </c:pt>
                <c:pt idx="42">
                  <c:v>3.5</c:v>
                </c:pt>
                <c:pt idx="43">
                  <c:v>4.4000000000000004</c:v>
                </c:pt>
                <c:pt idx="44">
                  <c:v>3.6</c:v>
                </c:pt>
                <c:pt idx="45">
                  <c:v>4.0999999999999996</c:v>
                </c:pt>
                <c:pt idx="46">
                  <c:v>2</c:v>
                </c:pt>
                <c:pt idx="47">
                  <c:v>2</c:v>
                </c:pt>
                <c:pt idx="48">
                  <c:v>1.3</c:v>
                </c:pt>
                <c:pt idx="49">
                  <c:v>1.4</c:v>
                </c:pt>
                <c:pt idx="50">
                  <c:v>1.8</c:v>
                </c:pt>
                <c:pt idx="51">
                  <c:v>1.3</c:v>
                </c:pt>
                <c:pt idx="52">
                  <c:v>2.4</c:v>
                </c:pt>
                <c:pt idx="53">
                  <c:v>1.9</c:v>
                </c:pt>
                <c:pt idx="54">
                  <c:v>2.4</c:v>
                </c:pt>
                <c:pt idx="55">
                  <c:v>2.6</c:v>
                </c:pt>
                <c:pt idx="56">
                  <c:v>2.5</c:v>
                </c:pt>
                <c:pt idx="57">
                  <c:v>1.8</c:v>
                </c:pt>
                <c:pt idx="58">
                  <c:v>1.8</c:v>
                </c:pt>
                <c:pt idx="59">
                  <c:v>1.6</c:v>
                </c:pt>
                <c:pt idx="60">
                  <c:v>1.4</c:v>
                </c:pt>
                <c:pt idx="61">
                  <c:v>0.8</c:v>
                </c:pt>
                <c:pt idx="62">
                  <c:v>0.9</c:v>
                </c:pt>
                <c:pt idx="63">
                  <c:v>0.3</c:v>
                </c:pt>
                <c:pt idx="64">
                  <c:v>0.6</c:v>
                </c:pt>
                <c:pt idx="65">
                  <c:v>0.6</c:v>
                </c:pt>
                <c:pt idx="66">
                  <c:v>1.2</c:v>
                </c:pt>
                <c:pt idx="67">
                  <c:v>1.3</c:v>
                </c:pt>
                <c:pt idx="68">
                  <c:v>1.3</c:v>
                </c:pt>
                <c:pt idx="69">
                  <c:v>2.8</c:v>
                </c:pt>
                <c:pt idx="70">
                  <c:v>3.6</c:v>
                </c:pt>
                <c:pt idx="71">
                  <c:v>4.5999999999999996</c:v>
                </c:pt>
                <c:pt idx="72">
                  <c:v>6.1</c:v>
                </c:pt>
                <c:pt idx="73">
                  <c:v>6.9</c:v>
                </c:pt>
                <c:pt idx="74">
                  <c:v>7.6</c:v>
                </c:pt>
                <c:pt idx="75">
                  <c:v>8.1999999999999993</c:v>
                </c:pt>
                <c:pt idx="76">
                  <c:v>8</c:v>
                </c:pt>
                <c:pt idx="77">
                  <c:v>5.3</c:v>
                </c:pt>
                <c:pt idx="78">
                  <c:v>5</c:v>
                </c:pt>
                <c:pt idx="79">
                  <c:v>3.7</c:v>
                </c:pt>
                <c:pt idx="80">
                  <c:v>3.7</c:v>
                </c:pt>
                <c:pt idx="81">
                  <c:v>3.2</c:v>
                </c:pt>
                <c:pt idx="82">
                  <c:v>3.1</c:v>
                </c:pt>
                <c:pt idx="83">
                  <c:v>2.2000000000000002</c:v>
                </c:pt>
                <c:pt idx="84">
                  <c:v>2.7</c:v>
                </c:pt>
                <c:pt idx="85">
                  <c:v>2.9</c:v>
                </c:pt>
                <c:pt idx="86">
                  <c:v>3.3</c:v>
                </c:pt>
                <c:pt idx="87">
                  <c:v>2.9</c:v>
                </c:pt>
                <c:pt idx="88">
                  <c:v>4.0999999999999996</c:v>
                </c:pt>
                <c:pt idx="89">
                  <c:v>3.7</c:v>
                </c:pt>
                <c:pt idx="90">
                  <c:v>4.7</c:v>
                </c:pt>
                <c:pt idx="91">
                  <c:v>7.2</c:v>
                </c:pt>
                <c:pt idx="92">
                  <c:v>15.3</c:v>
                </c:pt>
                <c:pt idx="93">
                  <c:v>24.2</c:v>
                </c:pt>
                <c:pt idx="94">
                  <c:v>24.5</c:v>
                </c:pt>
                <c:pt idx="95">
                  <c:v>21.2</c:v>
                </c:pt>
                <c:pt idx="96">
                  <c:v>14.6</c:v>
                </c:pt>
                <c:pt idx="97">
                  <c:v>8.4</c:v>
                </c:pt>
                <c:pt idx="98">
                  <c:v>4.8</c:v>
                </c:pt>
                <c:pt idx="99">
                  <c:v>2.4</c:v>
                </c:pt>
                <c:pt idx="100">
                  <c:v>1.4</c:v>
                </c:pt>
                <c:pt idx="101">
                  <c:v>1.1000000000000001</c:v>
                </c:pt>
                <c:pt idx="102">
                  <c:v>0.9</c:v>
                </c:pt>
                <c:pt idx="103">
                  <c:v>0.6</c:v>
                </c:pt>
                <c:pt idx="104">
                  <c:v>0.5</c:v>
                </c:pt>
                <c:pt idx="105">
                  <c:v>0.5</c:v>
                </c:pt>
                <c:pt idx="106">
                  <c:v>0.4</c:v>
                </c:pt>
                <c:pt idx="107">
                  <c:v>1.1000000000000001</c:v>
                </c:pt>
                <c:pt idx="108">
                  <c:v>0.9</c:v>
                </c:pt>
                <c:pt idx="109">
                  <c:v>1.3</c:v>
                </c:pt>
                <c:pt idx="110">
                  <c:v>1.8</c:v>
                </c:pt>
                <c:pt idx="111">
                  <c:v>2.4</c:v>
                </c:pt>
                <c:pt idx="112">
                  <c:v>2.8</c:v>
                </c:pt>
                <c:pt idx="113">
                  <c:v>2.7</c:v>
                </c:pt>
                <c:pt idx="114">
                  <c:v>3.5</c:v>
                </c:pt>
                <c:pt idx="115">
                  <c:v>3.7</c:v>
                </c:pt>
                <c:pt idx="116">
                  <c:v>2.7</c:v>
                </c:pt>
                <c:pt idx="117">
                  <c:v>3.4</c:v>
                </c:pt>
                <c:pt idx="118">
                  <c:v>3</c:v>
                </c:pt>
                <c:pt idx="119">
                  <c:v>4.0999999999999996</c:v>
                </c:pt>
                <c:pt idx="120">
                  <c:v>4.5999999999999996</c:v>
                </c:pt>
                <c:pt idx="121">
                  <c:v>5</c:v>
                </c:pt>
                <c:pt idx="122">
                  <c:v>5.0999999999999996</c:v>
                </c:pt>
                <c:pt idx="123">
                  <c:v>4.7</c:v>
                </c:pt>
                <c:pt idx="124">
                  <c:v>4.8</c:v>
                </c:pt>
                <c:pt idx="125">
                  <c:v>3.9</c:v>
                </c:pt>
                <c:pt idx="126">
                  <c:v>5.5</c:v>
                </c:pt>
                <c:pt idx="127">
                  <c:v>5.5</c:v>
                </c:pt>
                <c:pt idx="128">
                  <c:v>4.8</c:v>
                </c:pt>
                <c:pt idx="129">
                  <c:v>3.3</c:v>
                </c:pt>
                <c:pt idx="130">
                  <c:v>2.2000000000000002</c:v>
                </c:pt>
                <c:pt idx="131">
                  <c:v>1.9</c:v>
                </c:pt>
                <c:pt idx="132">
                  <c:v>1.2</c:v>
                </c:pt>
                <c:pt idx="133">
                  <c:v>0.6</c:v>
                </c:pt>
                <c:pt idx="134">
                  <c:v>1.1000000000000001</c:v>
                </c:pt>
                <c:pt idx="135">
                  <c:v>0.9</c:v>
                </c:pt>
                <c:pt idx="136">
                  <c:v>0.9</c:v>
                </c:pt>
                <c:pt idx="137">
                  <c:v>1.2</c:v>
                </c:pt>
                <c:pt idx="138">
                  <c:v>1.2</c:v>
                </c:pt>
                <c:pt idx="139">
                  <c:v>0.9</c:v>
                </c:pt>
                <c:pt idx="140">
                  <c:v>1.3</c:v>
                </c:pt>
                <c:pt idx="141">
                  <c:v>1.2</c:v>
                </c:pt>
                <c:pt idx="142">
                  <c:v>1.8</c:v>
                </c:pt>
                <c:pt idx="143">
                  <c:v>2</c:v>
                </c:pt>
                <c:pt idx="144">
                  <c:v>1.8</c:v>
                </c:pt>
              </c:numCache>
            </c:numRef>
          </c:val>
          <c:smooth val="0"/>
          <c:extLst>
            <c:ext xmlns:c16="http://schemas.microsoft.com/office/drawing/2014/chart" uri="{C3380CC4-5D6E-409C-BE32-E72D297353CC}">
              <c16:uniqueId val="{00000001-20D9-4009-A548-2BB275B555DB}"/>
            </c:ext>
          </c:extLst>
        </c:ser>
        <c:ser>
          <c:idx val="1"/>
          <c:order val="2"/>
          <c:tx>
            <c:strRef>
              <c:f>Sheet1!$D$1</c:f>
              <c:strCache>
                <c:ptCount val="1"/>
                <c:pt idx="0">
                  <c:v>18-29</c:v>
                </c:pt>
              </c:strCache>
            </c:strRef>
          </c:tx>
          <c:spPr>
            <a:ln>
              <a:solidFill>
                <a:srgbClr val="671E75"/>
              </a:solidFill>
            </a:ln>
          </c:spPr>
          <c:marker>
            <c:symbol val="triangle"/>
            <c:size val="8"/>
            <c:spPr>
              <a:solidFill>
                <a:srgbClr val="671E75"/>
              </a:solidFill>
              <a:ln>
                <a:noFill/>
              </a:ln>
            </c:spPr>
          </c:marker>
          <c:cat>
            <c:numRef>
              <c:f>Sheet1!$A$2:$A$146</c:f>
              <c:numCache>
                <c:formatCode>[$-409]mmmm\ d\,\ yyyy;@</c:formatCode>
                <c:ptCount val="145"/>
                <c:pt idx="0">
                  <c:v>43908</c:v>
                </c:pt>
                <c:pt idx="1">
                  <c:v>43915</c:v>
                </c:pt>
                <c:pt idx="2">
                  <c:v>43922</c:v>
                </c:pt>
                <c:pt idx="3">
                  <c:v>43929</c:v>
                </c:pt>
                <c:pt idx="4">
                  <c:v>43936</c:v>
                </c:pt>
                <c:pt idx="5">
                  <c:v>43943</c:v>
                </c:pt>
                <c:pt idx="6">
                  <c:v>43950</c:v>
                </c:pt>
                <c:pt idx="7">
                  <c:v>43957</c:v>
                </c:pt>
                <c:pt idx="8">
                  <c:v>43964</c:v>
                </c:pt>
                <c:pt idx="9">
                  <c:v>43971</c:v>
                </c:pt>
                <c:pt idx="10">
                  <c:v>43978</c:v>
                </c:pt>
                <c:pt idx="11">
                  <c:v>43985</c:v>
                </c:pt>
                <c:pt idx="12">
                  <c:v>43992</c:v>
                </c:pt>
                <c:pt idx="13">
                  <c:v>43999</c:v>
                </c:pt>
                <c:pt idx="14">
                  <c:v>44006</c:v>
                </c:pt>
                <c:pt idx="15">
                  <c:v>44013</c:v>
                </c:pt>
                <c:pt idx="16">
                  <c:v>44020</c:v>
                </c:pt>
                <c:pt idx="17">
                  <c:v>44027</c:v>
                </c:pt>
                <c:pt idx="18">
                  <c:v>44034</c:v>
                </c:pt>
                <c:pt idx="19">
                  <c:v>44041</c:v>
                </c:pt>
                <c:pt idx="20">
                  <c:v>44048</c:v>
                </c:pt>
                <c:pt idx="21">
                  <c:v>44055</c:v>
                </c:pt>
                <c:pt idx="22">
                  <c:v>44062</c:v>
                </c:pt>
                <c:pt idx="23">
                  <c:v>44069</c:v>
                </c:pt>
                <c:pt idx="24">
                  <c:v>44076</c:v>
                </c:pt>
                <c:pt idx="25">
                  <c:v>44083</c:v>
                </c:pt>
                <c:pt idx="26">
                  <c:v>44090</c:v>
                </c:pt>
                <c:pt idx="27">
                  <c:v>44097</c:v>
                </c:pt>
                <c:pt idx="28">
                  <c:v>44104</c:v>
                </c:pt>
                <c:pt idx="29">
                  <c:v>44111</c:v>
                </c:pt>
                <c:pt idx="30">
                  <c:v>44118</c:v>
                </c:pt>
                <c:pt idx="31">
                  <c:v>44125</c:v>
                </c:pt>
                <c:pt idx="32">
                  <c:v>44132</c:v>
                </c:pt>
                <c:pt idx="33">
                  <c:v>44139</c:v>
                </c:pt>
                <c:pt idx="34">
                  <c:v>44146</c:v>
                </c:pt>
                <c:pt idx="35">
                  <c:v>44153</c:v>
                </c:pt>
                <c:pt idx="36">
                  <c:v>44160</c:v>
                </c:pt>
                <c:pt idx="37">
                  <c:v>44167</c:v>
                </c:pt>
                <c:pt idx="38">
                  <c:v>44174</c:v>
                </c:pt>
                <c:pt idx="39">
                  <c:v>44181</c:v>
                </c:pt>
                <c:pt idx="40">
                  <c:v>44188</c:v>
                </c:pt>
                <c:pt idx="41">
                  <c:v>44195</c:v>
                </c:pt>
                <c:pt idx="42">
                  <c:v>44202</c:v>
                </c:pt>
                <c:pt idx="43">
                  <c:v>44209</c:v>
                </c:pt>
                <c:pt idx="44">
                  <c:v>44216</c:v>
                </c:pt>
                <c:pt idx="45">
                  <c:v>44223</c:v>
                </c:pt>
                <c:pt idx="46">
                  <c:v>44230</c:v>
                </c:pt>
                <c:pt idx="47">
                  <c:v>44237</c:v>
                </c:pt>
                <c:pt idx="48">
                  <c:v>44244</c:v>
                </c:pt>
                <c:pt idx="49">
                  <c:v>44251</c:v>
                </c:pt>
                <c:pt idx="50">
                  <c:v>44258</c:v>
                </c:pt>
                <c:pt idx="51">
                  <c:v>44265</c:v>
                </c:pt>
                <c:pt idx="52">
                  <c:v>44272</c:v>
                </c:pt>
                <c:pt idx="53">
                  <c:v>44279</c:v>
                </c:pt>
                <c:pt idx="54">
                  <c:v>44286</c:v>
                </c:pt>
                <c:pt idx="55">
                  <c:v>44293</c:v>
                </c:pt>
                <c:pt idx="56">
                  <c:v>44300</c:v>
                </c:pt>
                <c:pt idx="57">
                  <c:v>44307</c:v>
                </c:pt>
                <c:pt idx="58">
                  <c:v>44314</c:v>
                </c:pt>
                <c:pt idx="59">
                  <c:v>44321</c:v>
                </c:pt>
                <c:pt idx="60">
                  <c:v>44328</c:v>
                </c:pt>
                <c:pt idx="61">
                  <c:v>44335</c:v>
                </c:pt>
                <c:pt idx="62">
                  <c:v>44342</c:v>
                </c:pt>
                <c:pt idx="63">
                  <c:v>44349</c:v>
                </c:pt>
                <c:pt idx="64">
                  <c:v>44356</c:v>
                </c:pt>
                <c:pt idx="65">
                  <c:v>44363</c:v>
                </c:pt>
                <c:pt idx="66">
                  <c:v>44370</c:v>
                </c:pt>
                <c:pt idx="67">
                  <c:v>44377</c:v>
                </c:pt>
                <c:pt idx="68">
                  <c:v>44384</c:v>
                </c:pt>
                <c:pt idx="69">
                  <c:v>44391</c:v>
                </c:pt>
                <c:pt idx="70">
                  <c:v>44398</c:v>
                </c:pt>
                <c:pt idx="71">
                  <c:v>44405</c:v>
                </c:pt>
                <c:pt idx="72">
                  <c:v>44412</c:v>
                </c:pt>
                <c:pt idx="73">
                  <c:v>44419</c:v>
                </c:pt>
                <c:pt idx="74">
                  <c:v>44426</c:v>
                </c:pt>
                <c:pt idx="75">
                  <c:v>44433</c:v>
                </c:pt>
                <c:pt idx="76">
                  <c:v>44440</c:v>
                </c:pt>
                <c:pt idx="77">
                  <c:v>44447</c:v>
                </c:pt>
                <c:pt idx="78">
                  <c:v>44454</c:v>
                </c:pt>
                <c:pt idx="79">
                  <c:v>44461</c:v>
                </c:pt>
                <c:pt idx="80">
                  <c:v>44468</c:v>
                </c:pt>
                <c:pt idx="81">
                  <c:v>44475</c:v>
                </c:pt>
                <c:pt idx="82">
                  <c:v>44482</c:v>
                </c:pt>
                <c:pt idx="83">
                  <c:v>44489</c:v>
                </c:pt>
                <c:pt idx="84">
                  <c:v>44496</c:v>
                </c:pt>
                <c:pt idx="85">
                  <c:v>44503</c:v>
                </c:pt>
                <c:pt idx="86">
                  <c:v>44510</c:v>
                </c:pt>
                <c:pt idx="87">
                  <c:v>44517</c:v>
                </c:pt>
                <c:pt idx="88">
                  <c:v>44524</c:v>
                </c:pt>
                <c:pt idx="89">
                  <c:v>44531</c:v>
                </c:pt>
                <c:pt idx="90">
                  <c:v>44538</c:v>
                </c:pt>
                <c:pt idx="91">
                  <c:v>44545</c:v>
                </c:pt>
                <c:pt idx="92">
                  <c:v>44552</c:v>
                </c:pt>
                <c:pt idx="93">
                  <c:v>44559</c:v>
                </c:pt>
                <c:pt idx="94">
                  <c:v>44566</c:v>
                </c:pt>
                <c:pt idx="95">
                  <c:v>44573</c:v>
                </c:pt>
                <c:pt idx="96">
                  <c:v>44580</c:v>
                </c:pt>
                <c:pt idx="97">
                  <c:v>44587</c:v>
                </c:pt>
                <c:pt idx="98">
                  <c:v>44594</c:v>
                </c:pt>
                <c:pt idx="99">
                  <c:v>44601</c:v>
                </c:pt>
                <c:pt idx="100">
                  <c:v>44608</c:v>
                </c:pt>
                <c:pt idx="101">
                  <c:v>44615</c:v>
                </c:pt>
                <c:pt idx="102">
                  <c:v>44622</c:v>
                </c:pt>
                <c:pt idx="103">
                  <c:v>44629</c:v>
                </c:pt>
                <c:pt idx="104">
                  <c:v>44636</c:v>
                </c:pt>
                <c:pt idx="105">
                  <c:v>44643</c:v>
                </c:pt>
                <c:pt idx="106">
                  <c:v>44650</c:v>
                </c:pt>
                <c:pt idx="107">
                  <c:v>44657</c:v>
                </c:pt>
                <c:pt idx="108">
                  <c:v>44664</c:v>
                </c:pt>
                <c:pt idx="109">
                  <c:v>44671</c:v>
                </c:pt>
                <c:pt idx="110">
                  <c:v>44678</c:v>
                </c:pt>
                <c:pt idx="111">
                  <c:v>44685</c:v>
                </c:pt>
                <c:pt idx="112">
                  <c:v>44692</c:v>
                </c:pt>
                <c:pt idx="113">
                  <c:v>44699</c:v>
                </c:pt>
                <c:pt idx="114">
                  <c:v>44706</c:v>
                </c:pt>
                <c:pt idx="115">
                  <c:v>44713</c:v>
                </c:pt>
                <c:pt idx="116">
                  <c:v>44720</c:v>
                </c:pt>
                <c:pt idx="117">
                  <c:v>44727</c:v>
                </c:pt>
                <c:pt idx="118">
                  <c:v>44734</c:v>
                </c:pt>
                <c:pt idx="119">
                  <c:v>44741</c:v>
                </c:pt>
                <c:pt idx="120">
                  <c:v>44748</c:v>
                </c:pt>
                <c:pt idx="121">
                  <c:v>44755</c:v>
                </c:pt>
                <c:pt idx="122">
                  <c:v>44762</c:v>
                </c:pt>
                <c:pt idx="123">
                  <c:v>44769</c:v>
                </c:pt>
                <c:pt idx="124">
                  <c:v>44776</c:v>
                </c:pt>
                <c:pt idx="125">
                  <c:v>44783</c:v>
                </c:pt>
                <c:pt idx="126">
                  <c:v>44790</c:v>
                </c:pt>
                <c:pt idx="127">
                  <c:v>44797</c:v>
                </c:pt>
                <c:pt idx="128">
                  <c:v>44804</c:v>
                </c:pt>
                <c:pt idx="129">
                  <c:v>44811</c:v>
                </c:pt>
                <c:pt idx="130">
                  <c:v>44818</c:v>
                </c:pt>
                <c:pt idx="131">
                  <c:v>44825</c:v>
                </c:pt>
                <c:pt idx="132">
                  <c:v>44832</c:v>
                </c:pt>
                <c:pt idx="133">
                  <c:v>44839</c:v>
                </c:pt>
                <c:pt idx="134">
                  <c:v>44846</c:v>
                </c:pt>
                <c:pt idx="135">
                  <c:v>44853</c:v>
                </c:pt>
                <c:pt idx="136">
                  <c:v>44860</c:v>
                </c:pt>
                <c:pt idx="137">
                  <c:v>44867</c:v>
                </c:pt>
                <c:pt idx="138">
                  <c:v>44874</c:v>
                </c:pt>
                <c:pt idx="139">
                  <c:v>44881</c:v>
                </c:pt>
                <c:pt idx="140">
                  <c:v>44888</c:v>
                </c:pt>
                <c:pt idx="141">
                  <c:v>44895</c:v>
                </c:pt>
                <c:pt idx="142">
                  <c:v>44902</c:v>
                </c:pt>
                <c:pt idx="143">
                  <c:v>44909</c:v>
                </c:pt>
                <c:pt idx="144">
                  <c:v>44916</c:v>
                </c:pt>
              </c:numCache>
            </c:numRef>
          </c:cat>
          <c:val>
            <c:numRef>
              <c:f>Sheet1!$D$2:$D$146</c:f>
              <c:numCache>
                <c:formatCode>General</c:formatCode>
                <c:ptCount val="145"/>
                <c:pt idx="0">
                  <c:v>0.8</c:v>
                </c:pt>
                <c:pt idx="1">
                  <c:v>1.7</c:v>
                </c:pt>
                <c:pt idx="2">
                  <c:v>2.5</c:v>
                </c:pt>
                <c:pt idx="3">
                  <c:v>2.7</c:v>
                </c:pt>
                <c:pt idx="4">
                  <c:v>3</c:v>
                </c:pt>
                <c:pt idx="5">
                  <c:v>2.2000000000000002</c:v>
                </c:pt>
                <c:pt idx="6">
                  <c:v>2</c:v>
                </c:pt>
                <c:pt idx="7">
                  <c:v>1.4</c:v>
                </c:pt>
                <c:pt idx="8">
                  <c:v>1.3</c:v>
                </c:pt>
                <c:pt idx="9">
                  <c:v>0.9</c:v>
                </c:pt>
                <c:pt idx="10">
                  <c:v>1.1000000000000001</c:v>
                </c:pt>
                <c:pt idx="11">
                  <c:v>1</c:v>
                </c:pt>
                <c:pt idx="12">
                  <c:v>1.4</c:v>
                </c:pt>
                <c:pt idx="13">
                  <c:v>2.1</c:v>
                </c:pt>
                <c:pt idx="14">
                  <c:v>3</c:v>
                </c:pt>
                <c:pt idx="15">
                  <c:v>2.5</c:v>
                </c:pt>
                <c:pt idx="16">
                  <c:v>3.3</c:v>
                </c:pt>
                <c:pt idx="17">
                  <c:v>2.4</c:v>
                </c:pt>
                <c:pt idx="18">
                  <c:v>2.2999999999999998</c:v>
                </c:pt>
                <c:pt idx="19">
                  <c:v>2.1</c:v>
                </c:pt>
                <c:pt idx="20">
                  <c:v>2</c:v>
                </c:pt>
                <c:pt idx="21">
                  <c:v>1</c:v>
                </c:pt>
                <c:pt idx="22">
                  <c:v>1.3</c:v>
                </c:pt>
                <c:pt idx="23">
                  <c:v>1.1000000000000001</c:v>
                </c:pt>
                <c:pt idx="24">
                  <c:v>1.2</c:v>
                </c:pt>
                <c:pt idx="25">
                  <c:v>1.1000000000000001</c:v>
                </c:pt>
                <c:pt idx="26">
                  <c:v>0.8</c:v>
                </c:pt>
                <c:pt idx="27">
                  <c:v>0.9</c:v>
                </c:pt>
                <c:pt idx="28">
                  <c:v>1.2</c:v>
                </c:pt>
                <c:pt idx="29">
                  <c:v>1.5</c:v>
                </c:pt>
                <c:pt idx="30">
                  <c:v>1.6</c:v>
                </c:pt>
                <c:pt idx="31">
                  <c:v>2</c:v>
                </c:pt>
                <c:pt idx="32">
                  <c:v>2.6</c:v>
                </c:pt>
                <c:pt idx="33">
                  <c:v>3.5</c:v>
                </c:pt>
                <c:pt idx="34">
                  <c:v>4.9000000000000004</c:v>
                </c:pt>
                <c:pt idx="35">
                  <c:v>5.0999999999999996</c:v>
                </c:pt>
                <c:pt idx="36">
                  <c:v>5.4</c:v>
                </c:pt>
                <c:pt idx="37">
                  <c:v>5.5</c:v>
                </c:pt>
                <c:pt idx="38">
                  <c:v>5.3</c:v>
                </c:pt>
                <c:pt idx="39">
                  <c:v>5.7</c:v>
                </c:pt>
                <c:pt idx="40">
                  <c:v>5.9</c:v>
                </c:pt>
                <c:pt idx="41">
                  <c:v>5.5</c:v>
                </c:pt>
                <c:pt idx="42">
                  <c:v>5.2</c:v>
                </c:pt>
                <c:pt idx="43">
                  <c:v>4.7</c:v>
                </c:pt>
                <c:pt idx="44">
                  <c:v>4.5</c:v>
                </c:pt>
                <c:pt idx="45">
                  <c:v>3.8</c:v>
                </c:pt>
                <c:pt idx="46">
                  <c:v>3.2</c:v>
                </c:pt>
                <c:pt idx="47">
                  <c:v>2.2000000000000002</c:v>
                </c:pt>
                <c:pt idx="48">
                  <c:v>1.8</c:v>
                </c:pt>
                <c:pt idx="49">
                  <c:v>2</c:v>
                </c:pt>
                <c:pt idx="50">
                  <c:v>2.1</c:v>
                </c:pt>
                <c:pt idx="51">
                  <c:v>2.2999999999999998</c:v>
                </c:pt>
                <c:pt idx="52">
                  <c:v>2.5</c:v>
                </c:pt>
                <c:pt idx="53">
                  <c:v>2.9</c:v>
                </c:pt>
                <c:pt idx="54">
                  <c:v>3.5</c:v>
                </c:pt>
                <c:pt idx="55">
                  <c:v>3.6</c:v>
                </c:pt>
                <c:pt idx="56">
                  <c:v>3.4</c:v>
                </c:pt>
                <c:pt idx="57">
                  <c:v>3.2</c:v>
                </c:pt>
                <c:pt idx="58">
                  <c:v>2.6</c:v>
                </c:pt>
                <c:pt idx="59">
                  <c:v>1.6</c:v>
                </c:pt>
                <c:pt idx="60">
                  <c:v>2</c:v>
                </c:pt>
                <c:pt idx="61">
                  <c:v>1.6</c:v>
                </c:pt>
                <c:pt idx="62">
                  <c:v>1.2</c:v>
                </c:pt>
                <c:pt idx="63">
                  <c:v>1</c:v>
                </c:pt>
                <c:pt idx="64">
                  <c:v>0.6</c:v>
                </c:pt>
                <c:pt idx="65">
                  <c:v>0.7</c:v>
                </c:pt>
                <c:pt idx="66">
                  <c:v>0.7</c:v>
                </c:pt>
                <c:pt idx="67">
                  <c:v>1</c:v>
                </c:pt>
                <c:pt idx="68">
                  <c:v>1.5</c:v>
                </c:pt>
                <c:pt idx="69">
                  <c:v>2</c:v>
                </c:pt>
                <c:pt idx="70">
                  <c:v>3</c:v>
                </c:pt>
                <c:pt idx="71">
                  <c:v>5.2</c:v>
                </c:pt>
                <c:pt idx="72">
                  <c:v>6.1</c:v>
                </c:pt>
                <c:pt idx="73">
                  <c:v>7</c:v>
                </c:pt>
                <c:pt idx="74">
                  <c:v>7.5</c:v>
                </c:pt>
                <c:pt idx="75">
                  <c:v>7.7</c:v>
                </c:pt>
                <c:pt idx="76">
                  <c:v>7.9</c:v>
                </c:pt>
                <c:pt idx="77">
                  <c:v>6.9</c:v>
                </c:pt>
                <c:pt idx="78">
                  <c:v>5.6</c:v>
                </c:pt>
                <c:pt idx="79">
                  <c:v>4.2</c:v>
                </c:pt>
                <c:pt idx="80">
                  <c:v>3.9</c:v>
                </c:pt>
                <c:pt idx="81">
                  <c:v>3.8</c:v>
                </c:pt>
                <c:pt idx="82">
                  <c:v>3.1</c:v>
                </c:pt>
                <c:pt idx="83">
                  <c:v>2.9</c:v>
                </c:pt>
                <c:pt idx="84">
                  <c:v>2.4</c:v>
                </c:pt>
                <c:pt idx="85">
                  <c:v>2.9</c:v>
                </c:pt>
                <c:pt idx="86">
                  <c:v>3.7</c:v>
                </c:pt>
                <c:pt idx="87">
                  <c:v>4</c:v>
                </c:pt>
                <c:pt idx="88">
                  <c:v>5</c:v>
                </c:pt>
                <c:pt idx="89">
                  <c:v>5.4</c:v>
                </c:pt>
                <c:pt idx="90">
                  <c:v>5.7</c:v>
                </c:pt>
                <c:pt idx="91">
                  <c:v>11.6</c:v>
                </c:pt>
                <c:pt idx="92">
                  <c:v>23.7</c:v>
                </c:pt>
                <c:pt idx="93">
                  <c:v>25.7</c:v>
                </c:pt>
                <c:pt idx="94">
                  <c:v>21.6</c:v>
                </c:pt>
                <c:pt idx="95">
                  <c:v>16.100000000000001</c:v>
                </c:pt>
                <c:pt idx="96">
                  <c:v>10.199999999999999</c:v>
                </c:pt>
                <c:pt idx="97">
                  <c:v>5.8</c:v>
                </c:pt>
                <c:pt idx="98">
                  <c:v>4</c:v>
                </c:pt>
                <c:pt idx="99">
                  <c:v>1.9</c:v>
                </c:pt>
                <c:pt idx="100">
                  <c:v>1.3</c:v>
                </c:pt>
                <c:pt idx="101">
                  <c:v>0.7</c:v>
                </c:pt>
                <c:pt idx="102">
                  <c:v>0.5</c:v>
                </c:pt>
                <c:pt idx="103">
                  <c:v>0.4</c:v>
                </c:pt>
                <c:pt idx="104">
                  <c:v>0.5</c:v>
                </c:pt>
                <c:pt idx="105">
                  <c:v>0.4</c:v>
                </c:pt>
                <c:pt idx="106">
                  <c:v>0.6</c:v>
                </c:pt>
                <c:pt idx="107">
                  <c:v>0.8</c:v>
                </c:pt>
                <c:pt idx="108">
                  <c:v>1.1000000000000001</c:v>
                </c:pt>
                <c:pt idx="109">
                  <c:v>1.5</c:v>
                </c:pt>
                <c:pt idx="110">
                  <c:v>1.8</c:v>
                </c:pt>
                <c:pt idx="111">
                  <c:v>2.2000000000000002</c:v>
                </c:pt>
                <c:pt idx="112">
                  <c:v>3.1</c:v>
                </c:pt>
                <c:pt idx="113">
                  <c:v>2.8</c:v>
                </c:pt>
                <c:pt idx="114">
                  <c:v>3.2</c:v>
                </c:pt>
                <c:pt idx="115">
                  <c:v>3.7</c:v>
                </c:pt>
                <c:pt idx="116">
                  <c:v>3</c:v>
                </c:pt>
                <c:pt idx="117">
                  <c:v>2.9</c:v>
                </c:pt>
                <c:pt idx="118">
                  <c:v>2.9</c:v>
                </c:pt>
                <c:pt idx="119">
                  <c:v>3.7</c:v>
                </c:pt>
                <c:pt idx="120">
                  <c:v>4.4000000000000004</c:v>
                </c:pt>
                <c:pt idx="121">
                  <c:v>4.7</c:v>
                </c:pt>
                <c:pt idx="122">
                  <c:v>5.2</c:v>
                </c:pt>
                <c:pt idx="123">
                  <c:v>4.8</c:v>
                </c:pt>
                <c:pt idx="124">
                  <c:v>4.5999999999999996</c:v>
                </c:pt>
                <c:pt idx="125">
                  <c:v>3.7</c:v>
                </c:pt>
                <c:pt idx="126">
                  <c:v>3.9</c:v>
                </c:pt>
                <c:pt idx="127">
                  <c:v>3.3</c:v>
                </c:pt>
                <c:pt idx="128">
                  <c:v>2.7</c:v>
                </c:pt>
                <c:pt idx="129">
                  <c:v>2.8</c:v>
                </c:pt>
                <c:pt idx="130">
                  <c:v>1.9</c:v>
                </c:pt>
                <c:pt idx="131">
                  <c:v>1.6</c:v>
                </c:pt>
                <c:pt idx="132">
                  <c:v>1.2</c:v>
                </c:pt>
                <c:pt idx="133">
                  <c:v>1.7</c:v>
                </c:pt>
                <c:pt idx="134">
                  <c:v>1.8</c:v>
                </c:pt>
                <c:pt idx="135">
                  <c:v>1.6</c:v>
                </c:pt>
                <c:pt idx="136">
                  <c:v>1.2</c:v>
                </c:pt>
                <c:pt idx="137">
                  <c:v>1.6</c:v>
                </c:pt>
                <c:pt idx="138">
                  <c:v>1.5</c:v>
                </c:pt>
                <c:pt idx="139">
                  <c:v>1.9</c:v>
                </c:pt>
                <c:pt idx="140">
                  <c:v>2.1</c:v>
                </c:pt>
                <c:pt idx="141">
                  <c:v>2.7</c:v>
                </c:pt>
                <c:pt idx="142">
                  <c:v>2.2999999999999998</c:v>
                </c:pt>
                <c:pt idx="143">
                  <c:v>2.9</c:v>
                </c:pt>
                <c:pt idx="144">
                  <c:v>3.3</c:v>
                </c:pt>
              </c:numCache>
            </c:numRef>
          </c:val>
          <c:smooth val="0"/>
          <c:extLst>
            <c:ext xmlns:c16="http://schemas.microsoft.com/office/drawing/2014/chart" uri="{C3380CC4-5D6E-409C-BE32-E72D297353CC}">
              <c16:uniqueId val="{00000002-20D9-4009-A548-2BB275B555DB}"/>
            </c:ext>
          </c:extLst>
        </c:ser>
        <c:ser>
          <c:idx val="2"/>
          <c:order val="3"/>
          <c:tx>
            <c:strRef>
              <c:f>Sheet1!$E$1</c:f>
              <c:strCache>
                <c:ptCount val="1"/>
                <c:pt idx="0">
                  <c:v>30-49</c:v>
                </c:pt>
              </c:strCache>
            </c:strRef>
          </c:tx>
          <c:spPr>
            <a:ln>
              <a:solidFill>
                <a:srgbClr val="FFC72C"/>
              </a:solidFill>
            </a:ln>
          </c:spPr>
          <c:marker>
            <c:symbol val="diamond"/>
            <c:size val="9"/>
            <c:spPr>
              <a:solidFill>
                <a:srgbClr val="FFC72C"/>
              </a:solidFill>
              <a:ln>
                <a:noFill/>
              </a:ln>
            </c:spPr>
          </c:marker>
          <c:cat>
            <c:numRef>
              <c:f>Sheet1!$A$2:$A$146</c:f>
              <c:numCache>
                <c:formatCode>[$-409]mmmm\ d\,\ yyyy;@</c:formatCode>
                <c:ptCount val="145"/>
                <c:pt idx="0">
                  <c:v>43908</c:v>
                </c:pt>
                <c:pt idx="1">
                  <c:v>43915</c:v>
                </c:pt>
                <c:pt idx="2">
                  <c:v>43922</c:v>
                </c:pt>
                <c:pt idx="3">
                  <c:v>43929</c:v>
                </c:pt>
                <c:pt idx="4">
                  <c:v>43936</c:v>
                </c:pt>
                <c:pt idx="5">
                  <c:v>43943</c:v>
                </c:pt>
                <c:pt idx="6">
                  <c:v>43950</c:v>
                </c:pt>
                <c:pt idx="7">
                  <c:v>43957</c:v>
                </c:pt>
                <c:pt idx="8">
                  <c:v>43964</c:v>
                </c:pt>
                <c:pt idx="9">
                  <c:v>43971</c:v>
                </c:pt>
                <c:pt idx="10">
                  <c:v>43978</c:v>
                </c:pt>
                <c:pt idx="11">
                  <c:v>43985</c:v>
                </c:pt>
                <c:pt idx="12">
                  <c:v>43992</c:v>
                </c:pt>
                <c:pt idx="13">
                  <c:v>43999</c:v>
                </c:pt>
                <c:pt idx="14">
                  <c:v>44006</c:v>
                </c:pt>
                <c:pt idx="15">
                  <c:v>44013</c:v>
                </c:pt>
                <c:pt idx="16">
                  <c:v>44020</c:v>
                </c:pt>
                <c:pt idx="17">
                  <c:v>44027</c:v>
                </c:pt>
                <c:pt idx="18">
                  <c:v>44034</c:v>
                </c:pt>
                <c:pt idx="19">
                  <c:v>44041</c:v>
                </c:pt>
                <c:pt idx="20">
                  <c:v>44048</c:v>
                </c:pt>
                <c:pt idx="21">
                  <c:v>44055</c:v>
                </c:pt>
                <c:pt idx="22">
                  <c:v>44062</c:v>
                </c:pt>
                <c:pt idx="23">
                  <c:v>44069</c:v>
                </c:pt>
                <c:pt idx="24">
                  <c:v>44076</c:v>
                </c:pt>
                <c:pt idx="25">
                  <c:v>44083</c:v>
                </c:pt>
                <c:pt idx="26">
                  <c:v>44090</c:v>
                </c:pt>
                <c:pt idx="27">
                  <c:v>44097</c:v>
                </c:pt>
                <c:pt idx="28">
                  <c:v>44104</c:v>
                </c:pt>
                <c:pt idx="29">
                  <c:v>44111</c:v>
                </c:pt>
                <c:pt idx="30">
                  <c:v>44118</c:v>
                </c:pt>
                <c:pt idx="31">
                  <c:v>44125</c:v>
                </c:pt>
                <c:pt idx="32">
                  <c:v>44132</c:v>
                </c:pt>
                <c:pt idx="33">
                  <c:v>44139</c:v>
                </c:pt>
                <c:pt idx="34">
                  <c:v>44146</c:v>
                </c:pt>
                <c:pt idx="35">
                  <c:v>44153</c:v>
                </c:pt>
                <c:pt idx="36">
                  <c:v>44160</c:v>
                </c:pt>
                <c:pt idx="37">
                  <c:v>44167</c:v>
                </c:pt>
                <c:pt idx="38">
                  <c:v>44174</c:v>
                </c:pt>
                <c:pt idx="39">
                  <c:v>44181</c:v>
                </c:pt>
                <c:pt idx="40">
                  <c:v>44188</c:v>
                </c:pt>
                <c:pt idx="41">
                  <c:v>44195</c:v>
                </c:pt>
                <c:pt idx="42">
                  <c:v>44202</c:v>
                </c:pt>
                <c:pt idx="43">
                  <c:v>44209</c:v>
                </c:pt>
                <c:pt idx="44">
                  <c:v>44216</c:v>
                </c:pt>
                <c:pt idx="45">
                  <c:v>44223</c:v>
                </c:pt>
                <c:pt idx="46">
                  <c:v>44230</c:v>
                </c:pt>
                <c:pt idx="47">
                  <c:v>44237</c:v>
                </c:pt>
                <c:pt idx="48">
                  <c:v>44244</c:v>
                </c:pt>
                <c:pt idx="49">
                  <c:v>44251</c:v>
                </c:pt>
                <c:pt idx="50">
                  <c:v>44258</c:v>
                </c:pt>
                <c:pt idx="51">
                  <c:v>44265</c:v>
                </c:pt>
                <c:pt idx="52">
                  <c:v>44272</c:v>
                </c:pt>
                <c:pt idx="53">
                  <c:v>44279</c:v>
                </c:pt>
                <c:pt idx="54">
                  <c:v>44286</c:v>
                </c:pt>
                <c:pt idx="55">
                  <c:v>44293</c:v>
                </c:pt>
                <c:pt idx="56">
                  <c:v>44300</c:v>
                </c:pt>
                <c:pt idx="57">
                  <c:v>44307</c:v>
                </c:pt>
                <c:pt idx="58">
                  <c:v>44314</c:v>
                </c:pt>
                <c:pt idx="59">
                  <c:v>44321</c:v>
                </c:pt>
                <c:pt idx="60">
                  <c:v>44328</c:v>
                </c:pt>
                <c:pt idx="61">
                  <c:v>44335</c:v>
                </c:pt>
                <c:pt idx="62">
                  <c:v>44342</c:v>
                </c:pt>
                <c:pt idx="63">
                  <c:v>44349</c:v>
                </c:pt>
                <c:pt idx="64">
                  <c:v>44356</c:v>
                </c:pt>
                <c:pt idx="65">
                  <c:v>44363</c:v>
                </c:pt>
                <c:pt idx="66">
                  <c:v>44370</c:v>
                </c:pt>
                <c:pt idx="67">
                  <c:v>44377</c:v>
                </c:pt>
                <c:pt idx="68">
                  <c:v>44384</c:v>
                </c:pt>
                <c:pt idx="69">
                  <c:v>44391</c:v>
                </c:pt>
                <c:pt idx="70">
                  <c:v>44398</c:v>
                </c:pt>
                <c:pt idx="71">
                  <c:v>44405</c:v>
                </c:pt>
                <c:pt idx="72">
                  <c:v>44412</c:v>
                </c:pt>
                <c:pt idx="73">
                  <c:v>44419</c:v>
                </c:pt>
                <c:pt idx="74">
                  <c:v>44426</c:v>
                </c:pt>
                <c:pt idx="75">
                  <c:v>44433</c:v>
                </c:pt>
                <c:pt idx="76">
                  <c:v>44440</c:v>
                </c:pt>
                <c:pt idx="77">
                  <c:v>44447</c:v>
                </c:pt>
                <c:pt idx="78">
                  <c:v>44454</c:v>
                </c:pt>
                <c:pt idx="79">
                  <c:v>44461</c:v>
                </c:pt>
                <c:pt idx="80">
                  <c:v>44468</c:v>
                </c:pt>
                <c:pt idx="81">
                  <c:v>44475</c:v>
                </c:pt>
                <c:pt idx="82">
                  <c:v>44482</c:v>
                </c:pt>
                <c:pt idx="83">
                  <c:v>44489</c:v>
                </c:pt>
                <c:pt idx="84">
                  <c:v>44496</c:v>
                </c:pt>
                <c:pt idx="85">
                  <c:v>44503</c:v>
                </c:pt>
                <c:pt idx="86">
                  <c:v>44510</c:v>
                </c:pt>
                <c:pt idx="87">
                  <c:v>44517</c:v>
                </c:pt>
                <c:pt idx="88">
                  <c:v>44524</c:v>
                </c:pt>
                <c:pt idx="89">
                  <c:v>44531</c:v>
                </c:pt>
                <c:pt idx="90">
                  <c:v>44538</c:v>
                </c:pt>
                <c:pt idx="91">
                  <c:v>44545</c:v>
                </c:pt>
                <c:pt idx="92">
                  <c:v>44552</c:v>
                </c:pt>
                <c:pt idx="93">
                  <c:v>44559</c:v>
                </c:pt>
                <c:pt idx="94">
                  <c:v>44566</c:v>
                </c:pt>
                <c:pt idx="95">
                  <c:v>44573</c:v>
                </c:pt>
                <c:pt idx="96">
                  <c:v>44580</c:v>
                </c:pt>
                <c:pt idx="97">
                  <c:v>44587</c:v>
                </c:pt>
                <c:pt idx="98">
                  <c:v>44594</c:v>
                </c:pt>
                <c:pt idx="99">
                  <c:v>44601</c:v>
                </c:pt>
                <c:pt idx="100">
                  <c:v>44608</c:v>
                </c:pt>
                <c:pt idx="101">
                  <c:v>44615</c:v>
                </c:pt>
                <c:pt idx="102">
                  <c:v>44622</c:v>
                </c:pt>
                <c:pt idx="103">
                  <c:v>44629</c:v>
                </c:pt>
                <c:pt idx="104">
                  <c:v>44636</c:v>
                </c:pt>
                <c:pt idx="105">
                  <c:v>44643</c:v>
                </c:pt>
                <c:pt idx="106">
                  <c:v>44650</c:v>
                </c:pt>
                <c:pt idx="107">
                  <c:v>44657</c:v>
                </c:pt>
                <c:pt idx="108">
                  <c:v>44664</c:v>
                </c:pt>
                <c:pt idx="109">
                  <c:v>44671</c:v>
                </c:pt>
                <c:pt idx="110">
                  <c:v>44678</c:v>
                </c:pt>
                <c:pt idx="111">
                  <c:v>44685</c:v>
                </c:pt>
                <c:pt idx="112">
                  <c:v>44692</c:v>
                </c:pt>
                <c:pt idx="113">
                  <c:v>44699</c:v>
                </c:pt>
                <c:pt idx="114">
                  <c:v>44706</c:v>
                </c:pt>
                <c:pt idx="115">
                  <c:v>44713</c:v>
                </c:pt>
                <c:pt idx="116">
                  <c:v>44720</c:v>
                </c:pt>
                <c:pt idx="117">
                  <c:v>44727</c:v>
                </c:pt>
                <c:pt idx="118">
                  <c:v>44734</c:v>
                </c:pt>
                <c:pt idx="119">
                  <c:v>44741</c:v>
                </c:pt>
                <c:pt idx="120">
                  <c:v>44748</c:v>
                </c:pt>
                <c:pt idx="121">
                  <c:v>44755</c:v>
                </c:pt>
                <c:pt idx="122">
                  <c:v>44762</c:v>
                </c:pt>
                <c:pt idx="123">
                  <c:v>44769</c:v>
                </c:pt>
                <c:pt idx="124">
                  <c:v>44776</c:v>
                </c:pt>
                <c:pt idx="125">
                  <c:v>44783</c:v>
                </c:pt>
                <c:pt idx="126">
                  <c:v>44790</c:v>
                </c:pt>
                <c:pt idx="127">
                  <c:v>44797</c:v>
                </c:pt>
                <c:pt idx="128">
                  <c:v>44804</c:v>
                </c:pt>
                <c:pt idx="129">
                  <c:v>44811</c:v>
                </c:pt>
                <c:pt idx="130">
                  <c:v>44818</c:v>
                </c:pt>
                <c:pt idx="131">
                  <c:v>44825</c:v>
                </c:pt>
                <c:pt idx="132">
                  <c:v>44832</c:v>
                </c:pt>
                <c:pt idx="133">
                  <c:v>44839</c:v>
                </c:pt>
                <c:pt idx="134">
                  <c:v>44846</c:v>
                </c:pt>
                <c:pt idx="135">
                  <c:v>44853</c:v>
                </c:pt>
                <c:pt idx="136">
                  <c:v>44860</c:v>
                </c:pt>
                <c:pt idx="137">
                  <c:v>44867</c:v>
                </c:pt>
                <c:pt idx="138">
                  <c:v>44874</c:v>
                </c:pt>
                <c:pt idx="139">
                  <c:v>44881</c:v>
                </c:pt>
                <c:pt idx="140">
                  <c:v>44888</c:v>
                </c:pt>
                <c:pt idx="141">
                  <c:v>44895</c:v>
                </c:pt>
                <c:pt idx="142">
                  <c:v>44902</c:v>
                </c:pt>
                <c:pt idx="143">
                  <c:v>44909</c:v>
                </c:pt>
                <c:pt idx="144">
                  <c:v>44916</c:v>
                </c:pt>
              </c:numCache>
            </c:numRef>
          </c:cat>
          <c:val>
            <c:numRef>
              <c:f>Sheet1!$E$2:$E$146</c:f>
              <c:numCache>
                <c:formatCode>General</c:formatCode>
                <c:ptCount val="145"/>
                <c:pt idx="0">
                  <c:v>1.8</c:v>
                </c:pt>
                <c:pt idx="1">
                  <c:v>3.3</c:v>
                </c:pt>
                <c:pt idx="2">
                  <c:v>5.0999999999999996</c:v>
                </c:pt>
                <c:pt idx="3">
                  <c:v>4.0999999999999996</c:v>
                </c:pt>
                <c:pt idx="4">
                  <c:v>3.7</c:v>
                </c:pt>
                <c:pt idx="5">
                  <c:v>2.9</c:v>
                </c:pt>
                <c:pt idx="6">
                  <c:v>2.1</c:v>
                </c:pt>
                <c:pt idx="7">
                  <c:v>2.2000000000000002</c:v>
                </c:pt>
                <c:pt idx="8">
                  <c:v>1.6</c:v>
                </c:pt>
                <c:pt idx="9">
                  <c:v>1.7</c:v>
                </c:pt>
                <c:pt idx="10">
                  <c:v>1.3</c:v>
                </c:pt>
                <c:pt idx="11">
                  <c:v>1.2</c:v>
                </c:pt>
                <c:pt idx="12">
                  <c:v>1.3</c:v>
                </c:pt>
                <c:pt idx="13">
                  <c:v>2</c:v>
                </c:pt>
                <c:pt idx="14">
                  <c:v>2.9</c:v>
                </c:pt>
                <c:pt idx="15">
                  <c:v>3.5</c:v>
                </c:pt>
                <c:pt idx="16">
                  <c:v>3.7</c:v>
                </c:pt>
                <c:pt idx="17">
                  <c:v>3.3</c:v>
                </c:pt>
                <c:pt idx="18">
                  <c:v>3.1</c:v>
                </c:pt>
                <c:pt idx="19">
                  <c:v>2</c:v>
                </c:pt>
                <c:pt idx="20">
                  <c:v>2.1</c:v>
                </c:pt>
                <c:pt idx="21">
                  <c:v>1.6</c:v>
                </c:pt>
                <c:pt idx="22">
                  <c:v>1.2</c:v>
                </c:pt>
                <c:pt idx="23">
                  <c:v>1.2</c:v>
                </c:pt>
                <c:pt idx="24">
                  <c:v>1.2</c:v>
                </c:pt>
                <c:pt idx="25">
                  <c:v>1.2</c:v>
                </c:pt>
                <c:pt idx="26">
                  <c:v>1.2</c:v>
                </c:pt>
                <c:pt idx="27">
                  <c:v>1</c:v>
                </c:pt>
                <c:pt idx="28">
                  <c:v>1.7</c:v>
                </c:pt>
                <c:pt idx="29">
                  <c:v>2.2999999999999998</c:v>
                </c:pt>
                <c:pt idx="30">
                  <c:v>2</c:v>
                </c:pt>
                <c:pt idx="31">
                  <c:v>2.5</c:v>
                </c:pt>
                <c:pt idx="32">
                  <c:v>3</c:v>
                </c:pt>
                <c:pt idx="33">
                  <c:v>4.8</c:v>
                </c:pt>
                <c:pt idx="34">
                  <c:v>5.6</c:v>
                </c:pt>
                <c:pt idx="35">
                  <c:v>6.7</c:v>
                </c:pt>
                <c:pt idx="36">
                  <c:v>7.5</c:v>
                </c:pt>
                <c:pt idx="37">
                  <c:v>7.2</c:v>
                </c:pt>
                <c:pt idx="38">
                  <c:v>7.1</c:v>
                </c:pt>
                <c:pt idx="39">
                  <c:v>7</c:v>
                </c:pt>
                <c:pt idx="40">
                  <c:v>8.1999999999999993</c:v>
                </c:pt>
                <c:pt idx="41">
                  <c:v>8.1</c:v>
                </c:pt>
                <c:pt idx="42">
                  <c:v>6.5</c:v>
                </c:pt>
                <c:pt idx="43">
                  <c:v>5.6</c:v>
                </c:pt>
                <c:pt idx="44">
                  <c:v>5.0999999999999996</c:v>
                </c:pt>
                <c:pt idx="45">
                  <c:v>4.2</c:v>
                </c:pt>
                <c:pt idx="46">
                  <c:v>3.4</c:v>
                </c:pt>
                <c:pt idx="47">
                  <c:v>3.1</c:v>
                </c:pt>
                <c:pt idx="48">
                  <c:v>2.5</c:v>
                </c:pt>
                <c:pt idx="49">
                  <c:v>2.6</c:v>
                </c:pt>
                <c:pt idx="50">
                  <c:v>2.6</c:v>
                </c:pt>
                <c:pt idx="51">
                  <c:v>2.7</c:v>
                </c:pt>
                <c:pt idx="52">
                  <c:v>3.2</c:v>
                </c:pt>
                <c:pt idx="53">
                  <c:v>3.9</c:v>
                </c:pt>
                <c:pt idx="54">
                  <c:v>4.2</c:v>
                </c:pt>
                <c:pt idx="55">
                  <c:v>4.9000000000000004</c:v>
                </c:pt>
                <c:pt idx="56">
                  <c:v>4.5999999999999996</c:v>
                </c:pt>
                <c:pt idx="57">
                  <c:v>3.8</c:v>
                </c:pt>
                <c:pt idx="58">
                  <c:v>3.7</c:v>
                </c:pt>
                <c:pt idx="59">
                  <c:v>3.3</c:v>
                </c:pt>
                <c:pt idx="60">
                  <c:v>2.5</c:v>
                </c:pt>
                <c:pt idx="61">
                  <c:v>2</c:v>
                </c:pt>
                <c:pt idx="62">
                  <c:v>1.5</c:v>
                </c:pt>
                <c:pt idx="63">
                  <c:v>1.2</c:v>
                </c:pt>
                <c:pt idx="64">
                  <c:v>0.9</c:v>
                </c:pt>
                <c:pt idx="65">
                  <c:v>0.8</c:v>
                </c:pt>
                <c:pt idx="66">
                  <c:v>0.7</c:v>
                </c:pt>
                <c:pt idx="67">
                  <c:v>1.2</c:v>
                </c:pt>
                <c:pt idx="68">
                  <c:v>1.2</c:v>
                </c:pt>
                <c:pt idx="69">
                  <c:v>2.5</c:v>
                </c:pt>
                <c:pt idx="70">
                  <c:v>4</c:v>
                </c:pt>
                <c:pt idx="71">
                  <c:v>5.7</c:v>
                </c:pt>
                <c:pt idx="72">
                  <c:v>6.8</c:v>
                </c:pt>
                <c:pt idx="73">
                  <c:v>7.7</c:v>
                </c:pt>
                <c:pt idx="74">
                  <c:v>9.1</c:v>
                </c:pt>
                <c:pt idx="75">
                  <c:v>8.4</c:v>
                </c:pt>
                <c:pt idx="76">
                  <c:v>9.3000000000000007</c:v>
                </c:pt>
                <c:pt idx="77">
                  <c:v>9</c:v>
                </c:pt>
                <c:pt idx="78">
                  <c:v>8.1</c:v>
                </c:pt>
                <c:pt idx="79">
                  <c:v>6.3</c:v>
                </c:pt>
                <c:pt idx="80">
                  <c:v>5</c:v>
                </c:pt>
                <c:pt idx="81">
                  <c:v>4.5999999999999996</c:v>
                </c:pt>
                <c:pt idx="82">
                  <c:v>4.2</c:v>
                </c:pt>
                <c:pt idx="83">
                  <c:v>4.0999999999999996</c:v>
                </c:pt>
                <c:pt idx="84">
                  <c:v>4.2</c:v>
                </c:pt>
                <c:pt idx="85">
                  <c:v>3.9</c:v>
                </c:pt>
                <c:pt idx="86">
                  <c:v>4.7</c:v>
                </c:pt>
                <c:pt idx="87">
                  <c:v>5.7</c:v>
                </c:pt>
                <c:pt idx="88">
                  <c:v>6.8</c:v>
                </c:pt>
                <c:pt idx="89">
                  <c:v>7.6</c:v>
                </c:pt>
                <c:pt idx="90">
                  <c:v>7.8</c:v>
                </c:pt>
                <c:pt idx="91">
                  <c:v>11.6</c:v>
                </c:pt>
                <c:pt idx="92">
                  <c:v>21</c:v>
                </c:pt>
                <c:pt idx="93">
                  <c:v>25.9</c:v>
                </c:pt>
                <c:pt idx="94">
                  <c:v>21</c:v>
                </c:pt>
                <c:pt idx="95">
                  <c:v>17.2</c:v>
                </c:pt>
                <c:pt idx="96">
                  <c:v>12.6</c:v>
                </c:pt>
                <c:pt idx="97">
                  <c:v>8.5</c:v>
                </c:pt>
                <c:pt idx="98">
                  <c:v>3.9</c:v>
                </c:pt>
                <c:pt idx="99">
                  <c:v>2.5</c:v>
                </c:pt>
                <c:pt idx="100">
                  <c:v>1.7</c:v>
                </c:pt>
                <c:pt idx="101">
                  <c:v>1</c:v>
                </c:pt>
                <c:pt idx="102">
                  <c:v>0.6</c:v>
                </c:pt>
                <c:pt idx="103">
                  <c:v>0.5</c:v>
                </c:pt>
                <c:pt idx="104">
                  <c:v>0.4</c:v>
                </c:pt>
                <c:pt idx="105">
                  <c:v>0.6</c:v>
                </c:pt>
                <c:pt idx="106">
                  <c:v>0.7</c:v>
                </c:pt>
                <c:pt idx="107">
                  <c:v>0.8</c:v>
                </c:pt>
                <c:pt idx="108">
                  <c:v>1.2</c:v>
                </c:pt>
                <c:pt idx="109">
                  <c:v>1.6</c:v>
                </c:pt>
                <c:pt idx="110">
                  <c:v>2.2000000000000002</c:v>
                </c:pt>
                <c:pt idx="111">
                  <c:v>2.6</c:v>
                </c:pt>
                <c:pt idx="112">
                  <c:v>3.3</c:v>
                </c:pt>
                <c:pt idx="113">
                  <c:v>3.2</c:v>
                </c:pt>
                <c:pt idx="114">
                  <c:v>3.6</c:v>
                </c:pt>
                <c:pt idx="115">
                  <c:v>3.6</c:v>
                </c:pt>
                <c:pt idx="116">
                  <c:v>3.2</c:v>
                </c:pt>
                <c:pt idx="117">
                  <c:v>3.6</c:v>
                </c:pt>
                <c:pt idx="118">
                  <c:v>3.4</c:v>
                </c:pt>
                <c:pt idx="119">
                  <c:v>3.8</c:v>
                </c:pt>
                <c:pt idx="120">
                  <c:v>4.4000000000000004</c:v>
                </c:pt>
                <c:pt idx="121">
                  <c:v>4.5</c:v>
                </c:pt>
                <c:pt idx="122">
                  <c:v>4.8</c:v>
                </c:pt>
                <c:pt idx="123">
                  <c:v>4.7</c:v>
                </c:pt>
                <c:pt idx="124">
                  <c:v>4.2</c:v>
                </c:pt>
                <c:pt idx="125">
                  <c:v>4.0999999999999996</c:v>
                </c:pt>
                <c:pt idx="126">
                  <c:v>3.8</c:v>
                </c:pt>
                <c:pt idx="127">
                  <c:v>3.7</c:v>
                </c:pt>
                <c:pt idx="128">
                  <c:v>3.3</c:v>
                </c:pt>
                <c:pt idx="129">
                  <c:v>2.7</c:v>
                </c:pt>
                <c:pt idx="130">
                  <c:v>2.4</c:v>
                </c:pt>
                <c:pt idx="131">
                  <c:v>2</c:v>
                </c:pt>
                <c:pt idx="132">
                  <c:v>2.2999999999999998</c:v>
                </c:pt>
                <c:pt idx="133">
                  <c:v>1.9</c:v>
                </c:pt>
                <c:pt idx="134">
                  <c:v>1.6</c:v>
                </c:pt>
                <c:pt idx="135">
                  <c:v>1.6</c:v>
                </c:pt>
                <c:pt idx="136">
                  <c:v>1.7</c:v>
                </c:pt>
                <c:pt idx="137">
                  <c:v>1.9</c:v>
                </c:pt>
                <c:pt idx="138">
                  <c:v>1.8</c:v>
                </c:pt>
                <c:pt idx="139">
                  <c:v>1.8</c:v>
                </c:pt>
                <c:pt idx="140">
                  <c:v>2.6</c:v>
                </c:pt>
                <c:pt idx="141">
                  <c:v>2.4</c:v>
                </c:pt>
                <c:pt idx="142">
                  <c:v>2.8</c:v>
                </c:pt>
                <c:pt idx="143">
                  <c:v>3.4</c:v>
                </c:pt>
                <c:pt idx="144">
                  <c:v>3.7</c:v>
                </c:pt>
              </c:numCache>
            </c:numRef>
          </c:val>
          <c:smooth val="0"/>
          <c:extLst>
            <c:ext xmlns:c16="http://schemas.microsoft.com/office/drawing/2014/chart" uri="{C3380CC4-5D6E-409C-BE32-E72D297353CC}">
              <c16:uniqueId val="{00000003-20D9-4009-A548-2BB275B555DB}"/>
            </c:ext>
          </c:extLst>
        </c:ser>
        <c:ser>
          <c:idx val="4"/>
          <c:order val="4"/>
          <c:tx>
            <c:strRef>
              <c:f>Sheet1!$F$1</c:f>
              <c:strCache>
                <c:ptCount val="1"/>
                <c:pt idx="0">
                  <c:v>50-64</c:v>
                </c:pt>
              </c:strCache>
            </c:strRef>
          </c:tx>
          <c:spPr>
            <a:ln w="25400">
              <a:solidFill>
                <a:srgbClr val="70AD47">
                  <a:lumMod val="75000"/>
                </a:srgbClr>
              </a:solidFill>
            </a:ln>
          </c:spPr>
          <c:marker>
            <c:symbol val="star"/>
            <c:size val="7"/>
            <c:spPr>
              <a:noFill/>
              <a:ln>
                <a:solidFill>
                  <a:srgbClr val="548235"/>
                </a:solidFill>
              </a:ln>
            </c:spPr>
          </c:marker>
          <c:cat>
            <c:numRef>
              <c:f>Sheet1!$A$2:$A$146</c:f>
              <c:numCache>
                <c:formatCode>[$-409]mmmm\ d\,\ yyyy;@</c:formatCode>
                <c:ptCount val="145"/>
                <c:pt idx="0">
                  <c:v>43908</c:v>
                </c:pt>
                <c:pt idx="1">
                  <c:v>43915</c:v>
                </c:pt>
                <c:pt idx="2">
                  <c:v>43922</c:v>
                </c:pt>
                <c:pt idx="3">
                  <c:v>43929</c:v>
                </c:pt>
                <c:pt idx="4">
                  <c:v>43936</c:v>
                </c:pt>
                <c:pt idx="5">
                  <c:v>43943</c:v>
                </c:pt>
                <c:pt idx="6">
                  <c:v>43950</c:v>
                </c:pt>
                <c:pt idx="7">
                  <c:v>43957</c:v>
                </c:pt>
                <c:pt idx="8">
                  <c:v>43964</c:v>
                </c:pt>
                <c:pt idx="9">
                  <c:v>43971</c:v>
                </c:pt>
                <c:pt idx="10">
                  <c:v>43978</c:v>
                </c:pt>
                <c:pt idx="11">
                  <c:v>43985</c:v>
                </c:pt>
                <c:pt idx="12">
                  <c:v>43992</c:v>
                </c:pt>
                <c:pt idx="13">
                  <c:v>43999</c:v>
                </c:pt>
                <c:pt idx="14">
                  <c:v>44006</c:v>
                </c:pt>
                <c:pt idx="15">
                  <c:v>44013</c:v>
                </c:pt>
                <c:pt idx="16">
                  <c:v>44020</c:v>
                </c:pt>
                <c:pt idx="17">
                  <c:v>44027</c:v>
                </c:pt>
                <c:pt idx="18">
                  <c:v>44034</c:v>
                </c:pt>
                <c:pt idx="19">
                  <c:v>44041</c:v>
                </c:pt>
                <c:pt idx="20">
                  <c:v>44048</c:v>
                </c:pt>
                <c:pt idx="21">
                  <c:v>44055</c:v>
                </c:pt>
                <c:pt idx="22">
                  <c:v>44062</c:v>
                </c:pt>
                <c:pt idx="23">
                  <c:v>44069</c:v>
                </c:pt>
                <c:pt idx="24">
                  <c:v>44076</c:v>
                </c:pt>
                <c:pt idx="25">
                  <c:v>44083</c:v>
                </c:pt>
                <c:pt idx="26">
                  <c:v>44090</c:v>
                </c:pt>
                <c:pt idx="27">
                  <c:v>44097</c:v>
                </c:pt>
                <c:pt idx="28">
                  <c:v>44104</c:v>
                </c:pt>
                <c:pt idx="29">
                  <c:v>44111</c:v>
                </c:pt>
                <c:pt idx="30">
                  <c:v>44118</c:v>
                </c:pt>
                <c:pt idx="31">
                  <c:v>44125</c:v>
                </c:pt>
                <c:pt idx="32">
                  <c:v>44132</c:v>
                </c:pt>
                <c:pt idx="33">
                  <c:v>44139</c:v>
                </c:pt>
                <c:pt idx="34">
                  <c:v>44146</c:v>
                </c:pt>
                <c:pt idx="35">
                  <c:v>44153</c:v>
                </c:pt>
                <c:pt idx="36">
                  <c:v>44160</c:v>
                </c:pt>
                <c:pt idx="37">
                  <c:v>44167</c:v>
                </c:pt>
                <c:pt idx="38">
                  <c:v>44174</c:v>
                </c:pt>
                <c:pt idx="39">
                  <c:v>44181</c:v>
                </c:pt>
                <c:pt idx="40">
                  <c:v>44188</c:v>
                </c:pt>
                <c:pt idx="41">
                  <c:v>44195</c:v>
                </c:pt>
                <c:pt idx="42">
                  <c:v>44202</c:v>
                </c:pt>
                <c:pt idx="43">
                  <c:v>44209</c:v>
                </c:pt>
                <c:pt idx="44">
                  <c:v>44216</c:v>
                </c:pt>
                <c:pt idx="45">
                  <c:v>44223</c:v>
                </c:pt>
                <c:pt idx="46">
                  <c:v>44230</c:v>
                </c:pt>
                <c:pt idx="47">
                  <c:v>44237</c:v>
                </c:pt>
                <c:pt idx="48">
                  <c:v>44244</c:v>
                </c:pt>
                <c:pt idx="49">
                  <c:v>44251</c:v>
                </c:pt>
                <c:pt idx="50">
                  <c:v>44258</c:v>
                </c:pt>
                <c:pt idx="51">
                  <c:v>44265</c:v>
                </c:pt>
                <c:pt idx="52">
                  <c:v>44272</c:v>
                </c:pt>
                <c:pt idx="53">
                  <c:v>44279</c:v>
                </c:pt>
                <c:pt idx="54">
                  <c:v>44286</c:v>
                </c:pt>
                <c:pt idx="55">
                  <c:v>44293</c:v>
                </c:pt>
                <c:pt idx="56">
                  <c:v>44300</c:v>
                </c:pt>
                <c:pt idx="57">
                  <c:v>44307</c:v>
                </c:pt>
                <c:pt idx="58">
                  <c:v>44314</c:v>
                </c:pt>
                <c:pt idx="59">
                  <c:v>44321</c:v>
                </c:pt>
                <c:pt idx="60">
                  <c:v>44328</c:v>
                </c:pt>
                <c:pt idx="61">
                  <c:v>44335</c:v>
                </c:pt>
                <c:pt idx="62">
                  <c:v>44342</c:v>
                </c:pt>
                <c:pt idx="63">
                  <c:v>44349</c:v>
                </c:pt>
                <c:pt idx="64">
                  <c:v>44356</c:v>
                </c:pt>
                <c:pt idx="65">
                  <c:v>44363</c:v>
                </c:pt>
                <c:pt idx="66">
                  <c:v>44370</c:v>
                </c:pt>
                <c:pt idx="67">
                  <c:v>44377</c:v>
                </c:pt>
                <c:pt idx="68">
                  <c:v>44384</c:v>
                </c:pt>
                <c:pt idx="69">
                  <c:v>44391</c:v>
                </c:pt>
                <c:pt idx="70">
                  <c:v>44398</c:v>
                </c:pt>
                <c:pt idx="71">
                  <c:v>44405</c:v>
                </c:pt>
                <c:pt idx="72">
                  <c:v>44412</c:v>
                </c:pt>
                <c:pt idx="73">
                  <c:v>44419</c:v>
                </c:pt>
                <c:pt idx="74">
                  <c:v>44426</c:v>
                </c:pt>
                <c:pt idx="75">
                  <c:v>44433</c:v>
                </c:pt>
                <c:pt idx="76">
                  <c:v>44440</c:v>
                </c:pt>
                <c:pt idx="77">
                  <c:v>44447</c:v>
                </c:pt>
                <c:pt idx="78">
                  <c:v>44454</c:v>
                </c:pt>
                <c:pt idx="79">
                  <c:v>44461</c:v>
                </c:pt>
                <c:pt idx="80">
                  <c:v>44468</c:v>
                </c:pt>
                <c:pt idx="81">
                  <c:v>44475</c:v>
                </c:pt>
                <c:pt idx="82">
                  <c:v>44482</c:v>
                </c:pt>
                <c:pt idx="83">
                  <c:v>44489</c:v>
                </c:pt>
                <c:pt idx="84">
                  <c:v>44496</c:v>
                </c:pt>
                <c:pt idx="85">
                  <c:v>44503</c:v>
                </c:pt>
                <c:pt idx="86">
                  <c:v>44510</c:v>
                </c:pt>
                <c:pt idx="87">
                  <c:v>44517</c:v>
                </c:pt>
                <c:pt idx="88">
                  <c:v>44524</c:v>
                </c:pt>
                <c:pt idx="89">
                  <c:v>44531</c:v>
                </c:pt>
                <c:pt idx="90">
                  <c:v>44538</c:v>
                </c:pt>
                <c:pt idx="91">
                  <c:v>44545</c:v>
                </c:pt>
                <c:pt idx="92">
                  <c:v>44552</c:v>
                </c:pt>
                <c:pt idx="93">
                  <c:v>44559</c:v>
                </c:pt>
                <c:pt idx="94">
                  <c:v>44566</c:v>
                </c:pt>
                <c:pt idx="95">
                  <c:v>44573</c:v>
                </c:pt>
                <c:pt idx="96">
                  <c:v>44580</c:v>
                </c:pt>
                <c:pt idx="97">
                  <c:v>44587</c:v>
                </c:pt>
                <c:pt idx="98">
                  <c:v>44594</c:v>
                </c:pt>
                <c:pt idx="99">
                  <c:v>44601</c:v>
                </c:pt>
                <c:pt idx="100">
                  <c:v>44608</c:v>
                </c:pt>
                <c:pt idx="101">
                  <c:v>44615</c:v>
                </c:pt>
                <c:pt idx="102">
                  <c:v>44622</c:v>
                </c:pt>
                <c:pt idx="103">
                  <c:v>44629</c:v>
                </c:pt>
                <c:pt idx="104">
                  <c:v>44636</c:v>
                </c:pt>
                <c:pt idx="105">
                  <c:v>44643</c:v>
                </c:pt>
                <c:pt idx="106">
                  <c:v>44650</c:v>
                </c:pt>
                <c:pt idx="107">
                  <c:v>44657</c:v>
                </c:pt>
                <c:pt idx="108">
                  <c:v>44664</c:v>
                </c:pt>
                <c:pt idx="109">
                  <c:v>44671</c:v>
                </c:pt>
                <c:pt idx="110">
                  <c:v>44678</c:v>
                </c:pt>
                <c:pt idx="111">
                  <c:v>44685</c:v>
                </c:pt>
                <c:pt idx="112">
                  <c:v>44692</c:v>
                </c:pt>
                <c:pt idx="113">
                  <c:v>44699</c:v>
                </c:pt>
                <c:pt idx="114">
                  <c:v>44706</c:v>
                </c:pt>
                <c:pt idx="115">
                  <c:v>44713</c:v>
                </c:pt>
                <c:pt idx="116">
                  <c:v>44720</c:v>
                </c:pt>
                <c:pt idx="117">
                  <c:v>44727</c:v>
                </c:pt>
                <c:pt idx="118">
                  <c:v>44734</c:v>
                </c:pt>
                <c:pt idx="119">
                  <c:v>44741</c:v>
                </c:pt>
                <c:pt idx="120">
                  <c:v>44748</c:v>
                </c:pt>
                <c:pt idx="121">
                  <c:v>44755</c:v>
                </c:pt>
                <c:pt idx="122">
                  <c:v>44762</c:v>
                </c:pt>
                <c:pt idx="123">
                  <c:v>44769</c:v>
                </c:pt>
                <c:pt idx="124">
                  <c:v>44776</c:v>
                </c:pt>
                <c:pt idx="125">
                  <c:v>44783</c:v>
                </c:pt>
                <c:pt idx="126">
                  <c:v>44790</c:v>
                </c:pt>
                <c:pt idx="127">
                  <c:v>44797</c:v>
                </c:pt>
                <c:pt idx="128">
                  <c:v>44804</c:v>
                </c:pt>
                <c:pt idx="129">
                  <c:v>44811</c:v>
                </c:pt>
                <c:pt idx="130">
                  <c:v>44818</c:v>
                </c:pt>
                <c:pt idx="131">
                  <c:v>44825</c:v>
                </c:pt>
                <c:pt idx="132">
                  <c:v>44832</c:v>
                </c:pt>
                <c:pt idx="133">
                  <c:v>44839</c:v>
                </c:pt>
                <c:pt idx="134">
                  <c:v>44846</c:v>
                </c:pt>
                <c:pt idx="135">
                  <c:v>44853</c:v>
                </c:pt>
                <c:pt idx="136">
                  <c:v>44860</c:v>
                </c:pt>
                <c:pt idx="137">
                  <c:v>44867</c:v>
                </c:pt>
                <c:pt idx="138">
                  <c:v>44874</c:v>
                </c:pt>
                <c:pt idx="139">
                  <c:v>44881</c:v>
                </c:pt>
                <c:pt idx="140">
                  <c:v>44888</c:v>
                </c:pt>
                <c:pt idx="141">
                  <c:v>44895</c:v>
                </c:pt>
                <c:pt idx="142">
                  <c:v>44902</c:v>
                </c:pt>
                <c:pt idx="143">
                  <c:v>44909</c:v>
                </c:pt>
                <c:pt idx="144">
                  <c:v>44916</c:v>
                </c:pt>
              </c:numCache>
            </c:numRef>
          </c:cat>
          <c:val>
            <c:numRef>
              <c:f>Sheet1!$F$2:$F$146</c:f>
              <c:numCache>
                <c:formatCode>General</c:formatCode>
                <c:ptCount val="145"/>
                <c:pt idx="0">
                  <c:v>1.2</c:v>
                </c:pt>
                <c:pt idx="1">
                  <c:v>2.8</c:v>
                </c:pt>
                <c:pt idx="2">
                  <c:v>4.8</c:v>
                </c:pt>
                <c:pt idx="3">
                  <c:v>4.3</c:v>
                </c:pt>
                <c:pt idx="4">
                  <c:v>3.5</c:v>
                </c:pt>
                <c:pt idx="5">
                  <c:v>3.5</c:v>
                </c:pt>
                <c:pt idx="6">
                  <c:v>2.7</c:v>
                </c:pt>
                <c:pt idx="7">
                  <c:v>1.9</c:v>
                </c:pt>
                <c:pt idx="8">
                  <c:v>1.6</c:v>
                </c:pt>
                <c:pt idx="9">
                  <c:v>1.3</c:v>
                </c:pt>
                <c:pt idx="10">
                  <c:v>1.2</c:v>
                </c:pt>
                <c:pt idx="11">
                  <c:v>1.3</c:v>
                </c:pt>
                <c:pt idx="12">
                  <c:v>1.1000000000000001</c:v>
                </c:pt>
                <c:pt idx="13">
                  <c:v>1.3</c:v>
                </c:pt>
                <c:pt idx="14">
                  <c:v>2.5</c:v>
                </c:pt>
                <c:pt idx="15">
                  <c:v>3</c:v>
                </c:pt>
                <c:pt idx="16">
                  <c:v>3.4</c:v>
                </c:pt>
                <c:pt idx="17">
                  <c:v>3.1</c:v>
                </c:pt>
                <c:pt idx="18">
                  <c:v>2.5</c:v>
                </c:pt>
                <c:pt idx="19">
                  <c:v>2.6</c:v>
                </c:pt>
                <c:pt idx="20">
                  <c:v>2</c:v>
                </c:pt>
                <c:pt idx="21">
                  <c:v>1.5</c:v>
                </c:pt>
                <c:pt idx="22">
                  <c:v>1.5</c:v>
                </c:pt>
                <c:pt idx="23">
                  <c:v>1.1000000000000001</c:v>
                </c:pt>
                <c:pt idx="24">
                  <c:v>1.5</c:v>
                </c:pt>
                <c:pt idx="25">
                  <c:v>1.3</c:v>
                </c:pt>
                <c:pt idx="26">
                  <c:v>1.2</c:v>
                </c:pt>
                <c:pt idx="27">
                  <c:v>1.3</c:v>
                </c:pt>
                <c:pt idx="28">
                  <c:v>1.6</c:v>
                </c:pt>
                <c:pt idx="29">
                  <c:v>2</c:v>
                </c:pt>
                <c:pt idx="30">
                  <c:v>2.5</c:v>
                </c:pt>
                <c:pt idx="31">
                  <c:v>2.8</c:v>
                </c:pt>
                <c:pt idx="32">
                  <c:v>2.8</c:v>
                </c:pt>
                <c:pt idx="33">
                  <c:v>4.5999999999999996</c:v>
                </c:pt>
                <c:pt idx="34">
                  <c:v>6.1</c:v>
                </c:pt>
                <c:pt idx="35">
                  <c:v>6.8</c:v>
                </c:pt>
                <c:pt idx="36">
                  <c:v>8.1999999999999993</c:v>
                </c:pt>
                <c:pt idx="37">
                  <c:v>8.1999999999999993</c:v>
                </c:pt>
                <c:pt idx="38">
                  <c:v>8.9</c:v>
                </c:pt>
                <c:pt idx="39">
                  <c:v>9.3000000000000007</c:v>
                </c:pt>
                <c:pt idx="40">
                  <c:v>9.1999999999999993</c:v>
                </c:pt>
                <c:pt idx="41">
                  <c:v>9.9</c:v>
                </c:pt>
                <c:pt idx="42">
                  <c:v>7.9</c:v>
                </c:pt>
                <c:pt idx="43">
                  <c:v>8</c:v>
                </c:pt>
                <c:pt idx="44">
                  <c:v>6.6</c:v>
                </c:pt>
                <c:pt idx="45">
                  <c:v>6.1</c:v>
                </c:pt>
                <c:pt idx="46">
                  <c:v>5.0999999999999996</c:v>
                </c:pt>
                <c:pt idx="47">
                  <c:v>4.4000000000000004</c:v>
                </c:pt>
                <c:pt idx="48">
                  <c:v>4</c:v>
                </c:pt>
                <c:pt idx="49">
                  <c:v>3</c:v>
                </c:pt>
                <c:pt idx="50">
                  <c:v>3.2</c:v>
                </c:pt>
                <c:pt idx="51">
                  <c:v>3.4</c:v>
                </c:pt>
                <c:pt idx="52">
                  <c:v>3.9</c:v>
                </c:pt>
                <c:pt idx="53">
                  <c:v>4.3</c:v>
                </c:pt>
                <c:pt idx="54">
                  <c:v>4.0999999999999996</c:v>
                </c:pt>
                <c:pt idx="55">
                  <c:v>4.8</c:v>
                </c:pt>
                <c:pt idx="56">
                  <c:v>5</c:v>
                </c:pt>
                <c:pt idx="57">
                  <c:v>4.5999999999999996</c:v>
                </c:pt>
                <c:pt idx="58">
                  <c:v>2.7</c:v>
                </c:pt>
                <c:pt idx="59">
                  <c:v>2.6</c:v>
                </c:pt>
                <c:pt idx="60">
                  <c:v>2.6</c:v>
                </c:pt>
                <c:pt idx="61">
                  <c:v>1.6</c:v>
                </c:pt>
                <c:pt idx="62">
                  <c:v>1.3</c:v>
                </c:pt>
                <c:pt idx="63">
                  <c:v>0.9</c:v>
                </c:pt>
                <c:pt idx="64">
                  <c:v>0.6</c:v>
                </c:pt>
                <c:pt idx="65">
                  <c:v>0.7</c:v>
                </c:pt>
                <c:pt idx="66">
                  <c:v>0.8</c:v>
                </c:pt>
                <c:pt idx="67">
                  <c:v>1</c:v>
                </c:pt>
                <c:pt idx="68">
                  <c:v>1.6</c:v>
                </c:pt>
                <c:pt idx="69">
                  <c:v>2.1</c:v>
                </c:pt>
                <c:pt idx="70">
                  <c:v>2.9</c:v>
                </c:pt>
                <c:pt idx="71">
                  <c:v>3.8</c:v>
                </c:pt>
                <c:pt idx="72">
                  <c:v>5.3</c:v>
                </c:pt>
                <c:pt idx="73">
                  <c:v>7</c:v>
                </c:pt>
                <c:pt idx="74">
                  <c:v>7.3</c:v>
                </c:pt>
                <c:pt idx="75">
                  <c:v>7.1</c:v>
                </c:pt>
                <c:pt idx="76">
                  <c:v>7.8</c:v>
                </c:pt>
                <c:pt idx="77">
                  <c:v>7</c:v>
                </c:pt>
                <c:pt idx="78">
                  <c:v>6.8</c:v>
                </c:pt>
                <c:pt idx="79">
                  <c:v>5.2</c:v>
                </c:pt>
                <c:pt idx="80">
                  <c:v>5</c:v>
                </c:pt>
                <c:pt idx="81">
                  <c:v>4.9000000000000004</c:v>
                </c:pt>
                <c:pt idx="82">
                  <c:v>3.9</c:v>
                </c:pt>
                <c:pt idx="83">
                  <c:v>3.9</c:v>
                </c:pt>
                <c:pt idx="84">
                  <c:v>3.1</c:v>
                </c:pt>
                <c:pt idx="85">
                  <c:v>4.2</c:v>
                </c:pt>
                <c:pt idx="86">
                  <c:v>5</c:v>
                </c:pt>
                <c:pt idx="87">
                  <c:v>5.4</c:v>
                </c:pt>
                <c:pt idx="88">
                  <c:v>7.2</c:v>
                </c:pt>
                <c:pt idx="89">
                  <c:v>7.4</c:v>
                </c:pt>
                <c:pt idx="90">
                  <c:v>6.9</c:v>
                </c:pt>
                <c:pt idx="91">
                  <c:v>8.6999999999999993</c:v>
                </c:pt>
                <c:pt idx="92">
                  <c:v>15.6</c:v>
                </c:pt>
                <c:pt idx="93">
                  <c:v>20.8</c:v>
                </c:pt>
                <c:pt idx="94">
                  <c:v>19.899999999999999</c:v>
                </c:pt>
                <c:pt idx="95">
                  <c:v>17.3</c:v>
                </c:pt>
                <c:pt idx="96">
                  <c:v>12</c:v>
                </c:pt>
                <c:pt idx="97">
                  <c:v>7.9</c:v>
                </c:pt>
                <c:pt idx="98">
                  <c:v>5</c:v>
                </c:pt>
                <c:pt idx="99">
                  <c:v>2.8</c:v>
                </c:pt>
                <c:pt idx="100">
                  <c:v>2.6</c:v>
                </c:pt>
                <c:pt idx="101">
                  <c:v>1.1000000000000001</c:v>
                </c:pt>
                <c:pt idx="102">
                  <c:v>0.9</c:v>
                </c:pt>
                <c:pt idx="103">
                  <c:v>0.5</c:v>
                </c:pt>
                <c:pt idx="104">
                  <c:v>0.5</c:v>
                </c:pt>
                <c:pt idx="105">
                  <c:v>0.5</c:v>
                </c:pt>
                <c:pt idx="106">
                  <c:v>0.9</c:v>
                </c:pt>
                <c:pt idx="107">
                  <c:v>1.1000000000000001</c:v>
                </c:pt>
                <c:pt idx="108">
                  <c:v>1</c:v>
                </c:pt>
                <c:pt idx="109">
                  <c:v>1.2</c:v>
                </c:pt>
                <c:pt idx="110">
                  <c:v>2</c:v>
                </c:pt>
                <c:pt idx="111">
                  <c:v>2.6</c:v>
                </c:pt>
                <c:pt idx="112">
                  <c:v>3.2</c:v>
                </c:pt>
                <c:pt idx="113">
                  <c:v>3.6</c:v>
                </c:pt>
                <c:pt idx="114">
                  <c:v>3.7</c:v>
                </c:pt>
                <c:pt idx="115">
                  <c:v>3.9</c:v>
                </c:pt>
                <c:pt idx="116">
                  <c:v>3.5</c:v>
                </c:pt>
                <c:pt idx="117">
                  <c:v>3.8</c:v>
                </c:pt>
                <c:pt idx="118">
                  <c:v>3.9</c:v>
                </c:pt>
                <c:pt idx="119">
                  <c:v>4.0999999999999996</c:v>
                </c:pt>
                <c:pt idx="120">
                  <c:v>4.4000000000000004</c:v>
                </c:pt>
                <c:pt idx="121">
                  <c:v>4.9000000000000004</c:v>
                </c:pt>
                <c:pt idx="122">
                  <c:v>5</c:v>
                </c:pt>
                <c:pt idx="123">
                  <c:v>5.0999999999999996</c:v>
                </c:pt>
                <c:pt idx="124">
                  <c:v>4.5999999999999996</c:v>
                </c:pt>
                <c:pt idx="125">
                  <c:v>4.4000000000000004</c:v>
                </c:pt>
                <c:pt idx="126">
                  <c:v>4.2</c:v>
                </c:pt>
                <c:pt idx="127">
                  <c:v>3.5</c:v>
                </c:pt>
                <c:pt idx="128">
                  <c:v>3.1</c:v>
                </c:pt>
                <c:pt idx="129">
                  <c:v>2.8</c:v>
                </c:pt>
                <c:pt idx="130">
                  <c:v>2.8</c:v>
                </c:pt>
                <c:pt idx="131">
                  <c:v>2.2000000000000002</c:v>
                </c:pt>
                <c:pt idx="132">
                  <c:v>2.2999999999999998</c:v>
                </c:pt>
                <c:pt idx="133">
                  <c:v>2.2000000000000002</c:v>
                </c:pt>
                <c:pt idx="134">
                  <c:v>2</c:v>
                </c:pt>
                <c:pt idx="135">
                  <c:v>2.2000000000000002</c:v>
                </c:pt>
                <c:pt idx="136">
                  <c:v>1.7</c:v>
                </c:pt>
                <c:pt idx="137">
                  <c:v>2.2000000000000002</c:v>
                </c:pt>
                <c:pt idx="138">
                  <c:v>2.2000000000000002</c:v>
                </c:pt>
                <c:pt idx="139">
                  <c:v>2.6</c:v>
                </c:pt>
                <c:pt idx="140">
                  <c:v>2.8</c:v>
                </c:pt>
                <c:pt idx="141">
                  <c:v>3.4</c:v>
                </c:pt>
                <c:pt idx="142">
                  <c:v>3.9</c:v>
                </c:pt>
                <c:pt idx="143">
                  <c:v>3.4</c:v>
                </c:pt>
                <c:pt idx="144">
                  <c:v>4</c:v>
                </c:pt>
              </c:numCache>
            </c:numRef>
          </c:val>
          <c:smooth val="0"/>
          <c:extLst>
            <c:ext xmlns:c16="http://schemas.microsoft.com/office/drawing/2014/chart" uri="{C3380CC4-5D6E-409C-BE32-E72D297353CC}">
              <c16:uniqueId val="{00000004-20D9-4009-A548-2BB275B555DB}"/>
            </c:ext>
          </c:extLst>
        </c:ser>
        <c:ser>
          <c:idx val="5"/>
          <c:order val="5"/>
          <c:tx>
            <c:strRef>
              <c:f>Sheet1!$G$1</c:f>
              <c:strCache>
                <c:ptCount val="1"/>
                <c:pt idx="0">
                  <c:v>65-74</c:v>
                </c:pt>
              </c:strCache>
            </c:strRef>
          </c:tx>
          <c:spPr>
            <a:ln>
              <a:solidFill>
                <a:srgbClr val="ED7D31">
                  <a:lumMod val="75000"/>
                </a:srgbClr>
              </a:solidFill>
            </a:ln>
          </c:spPr>
          <c:marker>
            <c:symbol val="x"/>
            <c:size val="7"/>
            <c:spPr>
              <a:noFill/>
            </c:spPr>
          </c:marker>
          <c:cat>
            <c:numRef>
              <c:f>Sheet1!$A$2:$A$146</c:f>
              <c:numCache>
                <c:formatCode>[$-409]mmmm\ d\,\ yyyy;@</c:formatCode>
                <c:ptCount val="145"/>
                <c:pt idx="0">
                  <c:v>43908</c:v>
                </c:pt>
                <c:pt idx="1">
                  <c:v>43915</c:v>
                </c:pt>
                <c:pt idx="2">
                  <c:v>43922</c:v>
                </c:pt>
                <c:pt idx="3">
                  <c:v>43929</c:v>
                </c:pt>
                <c:pt idx="4">
                  <c:v>43936</c:v>
                </c:pt>
                <c:pt idx="5">
                  <c:v>43943</c:v>
                </c:pt>
                <c:pt idx="6">
                  <c:v>43950</c:v>
                </c:pt>
                <c:pt idx="7">
                  <c:v>43957</c:v>
                </c:pt>
                <c:pt idx="8">
                  <c:v>43964</c:v>
                </c:pt>
                <c:pt idx="9">
                  <c:v>43971</c:v>
                </c:pt>
                <c:pt idx="10">
                  <c:v>43978</c:v>
                </c:pt>
                <c:pt idx="11">
                  <c:v>43985</c:v>
                </c:pt>
                <c:pt idx="12">
                  <c:v>43992</c:v>
                </c:pt>
                <c:pt idx="13">
                  <c:v>43999</c:v>
                </c:pt>
                <c:pt idx="14">
                  <c:v>44006</c:v>
                </c:pt>
                <c:pt idx="15">
                  <c:v>44013</c:v>
                </c:pt>
                <c:pt idx="16">
                  <c:v>44020</c:v>
                </c:pt>
                <c:pt idx="17">
                  <c:v>44027</c:v>
                </c:pt>
                <c:pt idx="18">
                  <c:v>44034</c:v>
                </c:pt>
                <c:pt idx="19">
                  <c:v>44041</c:v>
                </c:pt>
                <c:pt idx="20">
                  <c:v>44048</c:v>
                </c:pt>
                <c:pt idx="21">
                  <c:v>44055</c:v>
                </c:pt>
                <c:pt idx="22">
                  <c:v>44062</c:v>
                </c:pt>
                <c:pt idx="23">
                  <c:v>44069</c:v>
                </c:pt>
                <c:pt idx="24">
                  <c:v>44076</c:v>
                </c:pt>
                <c:pt idx="25">
                  <c:v>44083</c:v>
                </c:pt>
                <c:pt idx="26">
                  <c:v>44090</c:v>
                </c:pt>
                <c:pt idx="27">
                  <c:v>44097</c:v>
                </c:pt>
                <c:pt idx="28">
                  <c:v>44104</c:v>
                </c:pt>
                <c:pt idx="29">
                  <c:v>44111</c:v>
                </c:pt>
                <c:pt idx="30">
                  <c:v>44118</c:v>
                </c:pt>
                <c:pt idx="31">
                  <c:v>44125</c:v>
                </c:pt>
                <c:pt idx="32">
                  <c:v>44132</c:v>
                </c:pt>
                <c:pt idx="33">
                  <c:v>44139</c:v>
                </c:pt>
                <c:pt idx="34">
                  <c:v>44146</c:v>
                </c:pt>
                <c:pt idx="35">
                  <c:v>44153</c:v>
                </c:pt>
                <c:pt idx="36">
                  <c:v>44160</c:v>
                </c:pt>
                <c:pt idx="37">
                  <c:v>44167</c:v>
                </c:pt>
                <c:pt idx="38">
                  <c:v>44174</c:v>
                </c:pt>
                <c:pt idx="39">
                  <c:v>44181</c:v>
                </c:pt>
                <c:pt idx="40">
                  <c:v>44188</c:v>
                </c:pt>
                <c:pt idx="41">
                  <c:v>44195</c:v>
                </c:pt>
                <c:pt idx="42">
                  <c:v>44202</c:v>
                </c:pt>
                <c:pt idx="43">
                  <c:v>44209</c:v>
                </c:pt>
                <c:pt idx="44">
                  <c:v>44216</c:v>
                </c:pt>
                <c:pt idx="45">
                  <c:v>44223</c:v>
                </c:pt>
                <c:pt idx="46">
                  <c:v>44230</c:v>
                </c:pt>
                <c:pt idx="47">
                  <c:v>44237</c:v>
                </c:pt>
                <c:pt idx="48">
                  <c:v>44244</c:v>
                </c:pt>
                <c:pt idx="49">
                  <c:v>44251</c:v>
                </c:pt>
                <c:pt idx="50">
                  <c:v>44258</c:v>
                </c:pt>
                <c:pt idx="51">
                  <c:v>44265</c:v>
                </c:pt>
                <c:pt idx="52">
                  <c:v>44272</c:v>
                </c:pt>
                <c:pt idx="53">
                  <c:v>44279</c:v>
                </c:pt>
                <c:pt idx="54">
                  <c:v>44286</c:v>
                </c:pt>
                <c:pt idx="55">
                  <c:v>44293</c:v>
                </c:pt>
                <c:pt idx="56">
                  <c:v>44300</c:v>
                </c:pt>
                <c:pt idx="57">
                  <c:v>44307</c:v>
                </c:pt>
                <c:pt idx="58">
                  <c:v>44314</c:v>
                </c:pt>
                <c:pt idx="59">
                  <c:v>44321</c:v>
                </c:pt>
                <c:pt idx="60">
                  <c:v>44328</c:v>
                </c:pt>
                <c:pt idx="61">
                  <c:v>44335</c:v>
                </c:pt>
                <c:pt idx="62">
                  <c:v>44342</c:v>
                </c:pt>
                <c:pt idx="63">
                  <c:v>44349</c:v>
                </c:pt>
                <c:pt idx="64">
                  <c:v>44356</c:v>
                </c:pt>
                <c:pt idx="65">
                  <c:v>44363</c:v>
                </c:pt>
                <c:pt idx="66">
                  <c:v>44370</c:v>
                </c:pt>
                <c:pt idx="67">
                  <c:v>44377</c:v>
                </c:pt>
                <c:pt idx="68">
                  <c:v>44384</c:v>
                </c:pt>
                <c:pt idx="69">
                  <c:v>44391</c:v>
                </c:pt>
                <c:pt idx="70">
                  <c:v>44398</c:v>
                </c:pt>
                <c:pt idx="71">
                  <c:v>44405</c:v>
                </c:pt>
                <c:pt idx="72">
                  <c:v>44412</c:v>
                </c:pt>
                <c:pt idx="73">
                  <c:v>44419</c:v>
                </c:pt>
                <c:pt idx="74">
                  <c:v>44426</c:v>
                </c:pt>
                <c:pt idx="75">
                  <c:v>44433</c:v>
                </c:pt>
                <c:pt idx="76">
                  <c:v>44440</c:v>
                </c:pt>
                <c:pt idx="77">
                  <c:v>44447</c:v>
                </c:pt>
                <c:pt idx="78">
                  <c:v>44454</c:v>
                </c:pt>
                <c:pt idx="79">
                  <c:v>44461</c:v>
                </c:pt>
                <c:pt idx="80">
                  <c:v>44468</c:v>
                </c:pt>
                <c:pt idx="81">
                  <c:v>44475</c:v>
                </c:pt>
                <c:pt idx="82">
                  <c:v>44482</c:v>
                </c:pt>
                <c:pt idx="83">
                  <c:v>44489</c:v>
                </c:pt>
                <c:pt idx="84">
                  <c:v>44496</c:v>
                </c:pt>
                <c:pt idx="85">
                  <c:v>44503</c:v>
                </c:pt>
                <c:pt idx="86">
                  <c:v>44510</c:v>
                </c:pt>
                <c:pt idx="87">
                  <c:v>44517</c:v>
                </c:pt>
                <c:pt idx="88">
                  <c:v>44524</c:v>
                </c:pt>
                <c:pt idx="89">
                  <c:v>44531</c:v>
                </c:pt>
                <c:pt idx="90">
                  <c:v>44538</c:v>
                </c:pt>
                <c:pt idx="91">
                  <c:v>44545</c:v>
                </c:pt>
                <c:pt idx="92">
                  <c:v>44552</c:v>
                </c:pt>
                <c:pt idx="93">
                  <c:v>44559</c:v>
                </c:pt>
                <c:pt idx="94">
                  <c:v>44566</c:v>
                </c:pt>
                <c:pt idx="95">
                  <c:v>44573</c:v>
                </c:pt>
                <c:pt idx="96">
                  <c:v>44580</c:v>
                </c:pt>
                <c:pt idx="97">
                  <c:v>44587</c:v>
                </c:pt>
                <c:pt idx="98">
                  <c:v>44594</c:v>
                </c:pt>
                <c:pt idx="99">
                  <c:v>44601</c:v>
                </c:pt>
                <c:pt idx="100">
                  <c:v>44608</c:v>
                </c:pt>
                <c:pt idx="101">
                  <c:v>44615</c:v>
                </c:pt>
                <c:pt idx="102">
                  <c:v>44622</c:v>
                </c:pt>
                <c:pt idx="103">
                  <c:v>44629</c:v>
                </c:pt>
                <c:pt idx="104">
                  <c:v>44636</c:v>
                </c:pt>
                <c:pt idx="105">
                  <c:v>44643</c:v>
                </c:pt>
                <c:pt idx="106">
                  <c:v>44650</c:v>
                </c:pt>
                <c:pt idx="107">
                  <c:v>44657</c:v>
                </c:pt>
                <c:pt idx="108">
                  <c:v>44664</c:v>
                </c:pt>
                <c:pt idx="109">
                  <c:v>44671</c:v>
                </c:pt>
                <c:pt idx="110">
                  <c:v>44678</c:v>
                </c:pt>
                <c:pt idx="111">
                  <c:v>44685</c:v>
                </c:pt>
                <c:pt idx="112">
                  <c:v>44692</c:v>
                </c:pt>
                <c:pt idx="113">
                  <c:v>44699</c:v>
                </c:pt>
                <c:pt idx="114">
                  <c:v>44706</c:v>
                </c:pt>
                <c:pt idx="115">
                  <c:v>44713</c:v>
                </c:pt>
                <c:pt idx="116">
                  <c:v>44720</c:v>
                </c:pt>
                <c:pt idx="117">
                  <c:v>44727</c:v>
                </c:pt>
                <c:pt idx="118">
                  <c:v>44734</c:v>
                </c:pt>
                <c:pt idx="119">
                  <c:v>44741</c:v>
                </c:pt>
                <c:pt idx="120">
                  <c:v>44748</c:v>
                </c:pt>
                <c:pt idx="121">
                  <c:v>44755</c:v>
                </c:pt>
                <c:pt idx="122">
                  <c:v>44762</c:v>
                </c:pt>
                <c:pt idx="123">
                  <c:v>44769</c:v>
                </c:pt>
                <c:pt idx="124">
                  <c:v>44776</c:v>
                </c:pt>
                <c:pt idx="125">
                  <c:v>44783</c:v>
                </c:pt>
                <c:pt idx="126">
                  <c:v>44790</c:v>
                </c:pt>
                <c:pt idx="127">
                  <c:v>44797</c:v>
                </c:pt>
                <c:pt idx="128">
                  <c:v>44804</c:v>
                </c:pt>
                <c:pt idx="129">
                  <c:v>44811</c:v>
                </c:pt>
                <c:pt idx="130">
                  <c:v>44818</c:v>
                </c:pt>
                <c:pt idx="131">
                  <c:v>44825</c:v>
                </c:pt>
                <c:pt idx="132">
                  <c:v>44832</c:v>
                </c:pt>
                <c:pt idx="133">
                  <c:v>44839</c:v>
                </c:pt>
                <c:pt idx="134">
                  <c:v>44846</c:v>
                </c:pt>
                <c:pt idx="135">
                  <c:v>44853</c:v>
                </c:pt>
                <c:pt idx="136">
                  <c:v>44860</c:v>
                </c:pt>
                <c:pt idx="137">
                  <c:v>44867</c:v>
                </c:pt>
                <c:pt idx="138">
                  <c:v>44874</c:v>
                </c:pt>
                <c:pt idx="139">
                  <c:v>44881</c:v>
                </c:pt>
                <c:pt idx="140">
                  <c:v>44888</c:v>
                </c:pt>
                <c:pt idx="141">
                  <c:v>44895</c:v>
                </c:pt>
                <c:pt idx="142">
                  <c:v>44902</c:v>
                </c:pt>
                <c:pt idx="143">
                  <c:v>44909</c:v>
                </c:pt>
                <c:pt idx="144">
                  <c:v>44916</c:v>
                </c:pt>
              </c:numCache>
            </c:numRef>
          </c:cat>
          <c:val>
            <c:numRef>
              <c:f>Sheet1!$G$2:$G$146</c:f>
              <c:numCache>
                <c:formatCode>General</c:formatCode>
                <c:ptCount val="145"/>
                <c:pt idx="0">
                  <c:v>0.7</c:v>
                </c:pt>
                <c:pt idx="1">
                  <c:v>2.5</c:v>
                </c:pt>
                <c:pt idx="2">
                  <c:v>3.7</c:v>
                </c:pt>
                <c:pt idx="3">
                  <c:v>3.1</c:v>
                </c:pt>
                <c:pt idx="4">
                  <c:v>3</c:v>
                </c:pt>
                <c:pt idx="5">
                  <c:v>3.3</c:v>
                </c:pt>
                <c:pt idx="6">
                  <c:v>1.5</c:v>
                </c:pt>
                <c:pt idx="7">
                  <c:v>1.2</c:v>
                </c:pt>
                <c:pt idx="8">
                  <c:v>1.6</c:v>
                </c:pt>
                <c:pt idx="9">
                  <c:v>1.1000000000000001</c:v>
                </c:pt>
                <c:pt idx="10">
                  <c:v>0.5</c:v>
                </c:pt>
                <c:pt idx="11">
                  <c:v>0.5</c:v>
                </c:pt>
                <c:pt idx="12">
                  <c:v>1.1000000000000001</c:v>
                </c:pt>
                <c:pt idx="13">
                  <c:v>1.5</c:v>
                </c:pt>
                <c:pt idx="14">
                  <c:v>1.6</c:v>
                </c:pt>
                <c:pt idx="15">
                  <c:v>2.4</c:v>
                </c:pt>
                <c:pt idx="16">
                  <c:v>3.1</c:v>
                </c:pt>
                <c:pt idx="17">
                  <c:v>2.9</c:v>
                </c:pt>
                <c:pt idx="18">
                  <c:v>2.2999999999999998</c:v>
                </c:pt>
                <c:pt idx="19">
                  <c:v>1.4</c:v>
                </c:pt>
                <c:pt idx="20">
                  <c:v>1.4</c:v>
                </c:pt>
                <c:pt idx="21">
                  <c:v>1.5</c:v>
                </c:pt>
                <c:pt idx="22">
                  <c:v>1.3</c:v>
                </c:pt>
                <c:pt idx="23">
                  <c:v>1.5</c:v>
                </c:pt>
                <c:pt idx="24">
                  <c:v>1.3</c:v>
                </c:pt>
                <c:pt idx="25">
                  <c:v>0.8</c:v>
                </c:pt>
                <c:pt idx="26">
                  <c:v>1.1000000000000001</c:v>
                </c:pt>
                <c:pt idx="27">
                  <c:v>1</c:v>
                </c:pt>
                <c:pt idx="28">
                  <c:v>2</c:v>
                </c:pt>
                <c:pt idx="29">
                  <c:v>1.8</c:v>
                </c:pt>
                <c:pt idx="30">
                  <c:v>1.5</c:v>
                </c:pt>
                <c:pt idx="31">
                  <c:v>3.1</c:v>
                </c:pt>
                <c:pt idx="32">
                  <c:v>2.9</c:v>
                </c:pt>
                <c:pt idx="33">
                  <c:v>4.7</c:v>
                </c:pt>
                <c:pt idx="34">
                  <c:v>5.8</c:v>
                </c:pt>
                <c:pt idx="35">
                  <c:v>7.1</c:v>
                </c:pt>
                <c:pt idx="36">
                  <c:v>8.4</c:v>
                </c:pt>
                <c:pt idx="37">
                  <c:v>8.4</c:v>
                </c:pt>
                <c:pt idx="38">
                  <c:v>9.3000000000000007</c:v>
                </c:pt>
                <c:pt idx="39">
                  <c:v>8.8000000000000007</c:v>
                </c:pt>
                <c:pt idx="40">
                  <c:v>9.4</c:v>
                </c:pt>
                <c:pt idx="41">
                  <c:v>10.7</c:v>
                </c:pt>
                <c:pt idx="42">
                  <c:v>9.8000000000000007</c:v>
                </c:pt>
                <c:pt idx="43">
                  <c:v>8.6</c:v>
                </c:pt>
                <c:pt idx="44">
                  <c:v>7.6</c:v>
                </c:pt>
                <c:pt idx="45">
                  <c:v>5.5</c:v>
                </c:pt>
                <c:pt idx="46">
                  <c:v>5.0999999999999996</c:v>
                </c:pt>
                <c:pt idx="47">
                  <c:v>3.9</c:v>
                </c:pt>
                <c:pt idx="48">
                  <c:v>3.1</c:v>
                </c:pt>
                <c:pt idx="49">
                  <c:v>2.6</c:v>
                </c:pt>
                <c:pt idx="50">
                  <c:v>2.5</c:v>
                </c:pt>
                <c:pt idx="51">
                  <c:v>2.5</c:v>
                </c:pt>
                <c:pt idx="52">
                  <c:v>2.1</c:v>
                </c:pt>
                <c:pt idx="53">
                  <c:v>2.7</c:v>
                </c:pt>
                <c:pt idx="54">
                  <c:v>2.7</c:v>
                </c:pt>
                <c:pt idx="55">
                  <c:v>2.8</c:v>
                </c:pt>
                <c:pt idx="56">
                  <c:v>2.6</c:v>
                </c:pt>
                <c:pt idx="57">
                  <c:v>2.9</c:v>
                </c:pt>
                <c:pt idx="58">
                  <c:v>2.5</c:v>
                </c:pt>
                <c:pt idx="59">
                  <c:v>1.7</c:v>
                </c:pt>
                <c:pt idx="60">
                  <c:v>1.4</c:v>
                </c:pt>
                <c:pt idx="61">
                  <c:v>1.3</c:v>
                </c:pt>
                <c:pt idx="62">
                  <c:v>0.9</c:v>
                </c:pt>
                <c:pt idx="63">
                  <c:v>0.5</c:v>
                </c:pt>
                <c:pt idx="64">
                  <c:v>0.6</c:v>
                </c:pt>
                <c:pt idx="65">
                  <c:v>0.4</c:v>
                </c:pt>
                <c:pt idx="66">
                  <c:v>0.4</c:v>
                </c:pt>
                <c:pt idx="67">
                  <c:v>0.5</c:v>
                </c:pt>
                <c:pt idx="68">
                  <c:v>0.8</c:v>
                </c:pt>
                <c:pt idx="69">
                  <c:v>0.9</c:v>
                </c:pt>
                <c:pt idx="70">
                  <c:v>2.5</c:v>
                </c:pt>
                <c:pt idx="71">
                  <c:v>2.8</c:v>
                </c:pt>
                <c:pt idx="72">
                  <c:v>4</c:v>
                </c:pt>
                <c:pt idx="73">
                  <c:v>4.7</c:v>
                </c:pt>
                <c:pt idx="74">
                  <c:v>5.3</c:v>
                </c:pt>
                <c:pt idx="75">
                  <c:v>5.3</c:v>
                </c:pt>
                <c:pt idx="76">
                  <c:v>6.6</c:v>
                </c:pt>
                <c:pt idx="77">
                  <c:v>6.8</c:v>
                </c:pt>
                <c:pt idx="78">
                  <c:v>5.0999999999999996</c:v>
                </c:pt>
                <c:pt idx="79">
                  <c:v>4.9000000000000004</c:v>
                </c:pt>
                <c:pt idx="80">
                  <c:v>4.5999999999999996</c:v>
                </c:pt>
                <c:pt idx="81">
                  <c:v>4.3</c:v>
                </c:pt>
                <c:pt idx="82">
                  <c:v>4.0999999999999996</c:v>
                </c:pt>
                <c:pt idx="83">
                  <c:v>3.3</c:v>
                </c:pt>
                <c:pt idx="84">
                  <c:v>3.4</c:v>
                </c:pt>
                <c:pt idx="85">
                  <c:v>2.2999999999999998</c:v>
                </c:pt>
                <c:pt idx="86">
                  <c:v>4.2</c:v>
                </c:pt>
                <c:pt idx="87">
                  <c:v>4.0999999999999996</c:v>
                </c:pt>
                <c:pt idx="88">
                  <c:v>5.0999999999999996</c:v>
                </c:pt>
                <c:pt idx="89">
                  <c:v>6.1</c:v>
                </c:pt>
                <c:pt idx="90">
                  <c:v>5.4</c:v>
                </c:pt>
                <c:pt idx="91">
                  <c:v>6.8</c:v>
                </c:pt>
                <c:pt idx="92">
                  <c:v>10.199999999999999</c:v>
                </c:pt>
                <c:pt idx="93">
                  <c:v>16.8</c:v>
                </c:pt>
                <c:pt idx="94">
                  <c:v>16.8</c:v>
                </c:pt>
                <c:pt idx="95">
                  <c:v>14.6</c:v>
                </c:pt>
                <c:pt idx="96">
                  <c:v>11.7</c:v>
                </c:pt>
                <c:pt idx="97">
                  <c:v>8.1999999999999993</c:v>
                </c:pt>
                <c:pt idx="98">
                  <c:v>5.8</c:v>
                </c:pt>
                <c:pt idx="99">
                  <c:v>4</c:v>
                </c:pt>
                <c:pt idx="100">
                  <c:v>2.7</c:v>
                </c:pt>
                <c:pt idx="101">
                  <c:v>1.4</c:v>
                </c:pt>
                <c:pt idx="102">
                  <c:v>1.3</c:v>
                </c:pt>
                <c:pt idx="103">
                  <c:v>1.1000000000000001</c:v>
                </c:pt>
                <c:pt idx="104">
                  <c:v>0.6</c:v>
                </c:pt>
                <c:pt idx="105">
                  <c:v>0.8</c:v>
                </c:pt>
                <c:pt idx="106">
                  <c:v>0.9</c:v>
                </c:pt>
                <c:pt idx="107">
                  <c:v>1.2</c:v>
                </c:pt>
                <c:pt idx="108">
                  <c:v>1.7</c:v>
                </c:pt>
                <c:pt idx="109">
                  <c:v>2</c:v>
                </c:pt>
                <c:pt idx="110">
                  <c:v>2.7</c:v>
                </c:pt>
                <c:pt idx="111">
                  <c:v>3.1</c:v>
                </c:pt>
                <c:pt idx="112">
                  <c:v>4.0999999999999996</c:v>
                </c:pt>
                <c:pt idx="113">
                  <c:v>3.2</c:v>
                </c:pt>
                <c:pt idx="114">
                  <c:v>4.7</c:v>
                </c:pt>
                <c:pt idx="115">
                  <c:v>4.5999999999999996</c:v>
                </c:pt>
                <c:pt idx="116">
                  <c:v>4.5</c:v>
                </c:pt>
                <c:pt idx="117">
                  <c:v>4.3</c:v>
                </c:pt>
                <c:pt idx="118">
                  <c:v>5.3</c:v>
                </c:pt>
                <c:pt idx="119">
                  <c:v>6.6</c:v>
                </c:pt>
                <c:pt idx="120">
                  <c:v>6.1</c:v>
                </c:pt>
                <c:pt idx="121">
                  <c:v>5.6</c:v>
                </c:pt>
                <c:pt idx="122">
                  <c:v>6.6</c:v>
                </c:pt>
                <c:pt idx="123">
                  <c:v>6.8</c:v>
                </c:pt>
                <c:pt idx="124">
                  <c:v>5.7</c:v>
                </c:pt>
                <c:pt idx="125">
                  <c:v>5.7</c:v>
                </c:pt>
                <c:pt idx="126">
                  <c:v>4.9000000000000004</c:v>
                </c:pt>
                <c:pt idx="127">
                  <c:v>3.9</c:v>
                </c:pt>
                <c:pt idx="128">
                  <c:v>4.3</c:v>
                </c:pt>
                <c:pt idx="129">
                  <c:v>3</c:v>
                </c:pt>
                <c:pt idx="130">
                  <c:v>4.0999999999999996</c:v>
                </c:pt>
                <c:pt idx="131">
                  <c:v>3.9</c:v>
                </c:pt>
                <c:pt idx="132">
                  <c:v>2.6</c:v>
                </c:pt>
                <c:pt idx="133">
                  <c:v>2.2000000000000002</c:v>
                </c:pt>
                <c:pt idx="134">
                  <c:v>3</c:v>
                </c:pt>
                <c:pt idx="135">
                  <c:v>3.4</c:v>
                </c:pt>
                <c:pt idx="136">
                  <c:v>3.4</c:v>
                </c:pt>
                <c:pt idx="137">
                  <c:v>2.2000000000000002</c:v>
                </c:pt>
                <c:pt idx="138">
                  <c:v>2.1</c:v>
                </c:pt>
                <c:pt idx="139">
                  <c:v>2.5</c:v>
                </c:pt>
                <c:pt idx="140">
                  <c:v>3.9</c:v>
                </c:pt>
                <c:pt idx="141">
                  <c:v>3.4</c:v>
                </c:pt>
                <c:pt idx="142">
                  <c:v>4.2</c:v>
                </c:pt>
                <c:pt idx="143">
                  <c:v>4.5</c:v>
                </c:pt>
                <c:pt idx="144">
                  <c:v>4.3</c:v>
                </c:pt>
              </c:numCache>
            </c:numRef>
          </c:val>
          <c:smooth val="0"/>
          <c:extLst>
            <c:ext xmlns:c16="http://schemas.microsoft.com/office/drawing/2014/chart" uri="{C3380CC4-5D6E-409C-BE32-E72D297353CC}">
              <c16:uniqueId val="{00000005-20D9-4009-A548-2BB275B555DB}"/>
            </c:ext>
          </c:extLst>
        </c:ser>
        <c:ser>
          <c:idx val="6"/>
          <c:order val="6"/>
          <c:tx>
            <c:strRef>
              <c:f>Sheet1!$H$1</c:f>
              <c:strCache>
                <c:ptCount val="1"/>
                <c:pt idx="0">
                  <c:v>75-84</c:v>
                </c:pt>
              </c:strCache>
            </c:strRef>
          </c:tx>
          <c:spPr>
            <a:ln w="19050">
              <a:solidFill>
                <a:sysClr val="window" lastClr="FFFFFF">
                  <a:lumMod val="75000"/>
                </a:sysClr>
              </a:solidFill>
            </a:ln>
          </c:spPr>
          <c:marker>
            <c:symbol val="plus"/>
            <c:size val="6"/>
            <c:spPr>
              <a:noFill/>
              <a:ln>
                <a:solidFill>
                  <a:sysClr val="windowText" lastClr="000000"/>
                </a:solidFill>
              </a:ln>
            </c:spPr>
          </c:marker>
          <c:cat>
            <c:numRef>
              <c:f>Sheet1!$A$2:$A$146</c:f>
              <c:numCache>
                <c:formatCode>[$-409]mmmm\ d\,\ yyyy;@</c:formatCode>
                <c:ptCount val="145"/>
                <c:pt idx="0">
                  <c:v>43908</c:v>
                </c:pt>
                <c:pt idx="1">
                  <c:v>43915</c:v>
                </c:pt>
                <c:pt idx="2">
                  <c:v>43922</c:v>
                </c:pt>
                <c:pt idx="3">
                  <c:v>43929</c:v>
                </c:pt>
                <c:pt idx="4">
                  <c:v>43936</c:v>
                </c:pt>
                <c:pt idx="5">
                  <c:v>43943</c:v>
                </c:pt>
                <c:pt idx="6">
                  <c:v>43950</c:v>
                </c:pt>
                <c:pt idx="7">
                  <c:v>43957</c:v>
                </c:pt>
                <c:pt idx="8">
                  <c:v>43964</c:v>
                </c:pt>
                <c:pt idx="9">
                  <c:v>43971</c:v>
                </c:pt>
                <c:pt idx="10">
                  <c:v>43978</c:v>
                </c:pt>
                <c:pt idx="11">
                  <c:v>43985</c:v>
                </c:pt>
                <c:pt idx="12">
                  <c:v>43992</c:v>
                </c:pt>
                <c:pt idx="13">
                  <c:v>43999</c:v>
                </c:pt>
                <c:pt idx="14">
                  <c:v>44006</c:v>
                </c:pt>
                <c:pt idx="15">
                  <c:v>44013</c:v>
                </c:pt>
                <c:pt idx="16">
                  <c:v>44020</c:v>
                </c:pt>
                <c:pt idx="17">
                  <c:v>44027</c:v>
                </c:pt>
                <c:pt idx="18">
                  <c:v>44034</c:v>
                </c:pt>
                <c:pt idx="19">
                  <c:v>44041</c:v>
                </c:pt>
                <c:pt idx="20">
                  <c:v>44048</c:v>
                </c:pt>
                <c:pt idx="21">
                  <c:v>44055</c:v>
                </c:pt>
                <c:pt idx="22">
                  <c:v>44062</c:v>
                </c:pt>
                <c:pt idx="23">
                  <c:v>44069</c:v>
                </c:pt>
                <c:pt idx="24">
                  <c:v>44076</c:v>
                </c:pt>
                <c:pt idx="25">
                  <c:v>44083</c:v>
                </c:pt>
                <c:pt idx="26">
                  <c:v>44090</c:v>
                </c:pt>
                <c:pt idx="27">
                  <c:v>44097</c:v>
                </c:pt>
                <c:pt idx="28">
                  <c:v>44104</c:v>
                </c:pt>
                <c:pt idx="29">
                  <c:v>44111</c:v>
                </c:pt>
                <c:pt idx="30">
                  <c:v>44118</c:v>
                </c:pt>
                <c:pt idx="31">
                  <c:v>44125</c:v>
                </c:pt>
                <c:pt idx="32">
                  <c:v>44132</c:v>
                </c:pt>
                <c:pt idx="33">
                  <c:v>44139</c:v>
                </c:pt>
                <c:pt idx="34">
                  <c:v>44146</c:v>
                </c:pt>
                <c:pt idx="35">
                  <c:v>44153</c:v>
                </c:pt>
                <c:pt idx="36">
                  <c:v>44160</c:v>
                </c:pt>
                <c:pt idx="37">
                  <c:v>44167</c:v>
                </c:pt>
                <c:pt idx="38">
                  <c:v>44174</c:v>
                </c:pt>
                <c:pt idx="39">
                  <c:v>44181</c:v>
                </c:pt>
                <c:pt idx="40">
                  <c:v>44188</c:v>
                </c:pt>
                <c:pt idx="41">
                  <c:v>44195</c:v>
                </c:pt>
                <c:pt idx="42">
                  <c:v>44202</c:v>
                </c:pt>
                <c:pt idx="43">
                  <c:v>44209</c:v>
                </c:pt>
                <c:pt idx="44">
                  <c:v>44216</c:v>
                </c:pt>
                <c:pt idx="45">
                  <c:v>44223</c:v>
                </c:pt>
                <c:pt idx="46">
                  <c:v>44230</c:v>
                </c:pt>
                <c:pt idx="47">
                  <c:v>44237</c:v>
                </c:pt>
                <c:pt idx="48">
                  <c:v>44244</c:v>
                </c:pt>
                <c:pt idx="49">
                  <c:v>44251</c:v>
                </c:pt>
                <c:pt idx="50">
                  <c:v>44258</c:v>
                </c:pt>
                <c:pt idx="51">
                  <c:v>44265</c:v>
                </c:pt>
                <c:pt idx="52">
                  <c:v>44272</c:v>
                </c:pt>
                <c:pt idx="53">
                  <c:v>44279</c:v>
                </c:pt>
                <c:pt idx="54">
                  <c:v>44286</c:v>
                </c:pt>
                <c:pt idx="55">
                  <c:v>44293</c:v>
                </c:pt>
                <c:pt idx="56">
                  <c:v>44300</c:v>
                </c:pt>
                <c:pt idx="57">
                  <c:v>44307</c:v>
                </c:pt>
                <c:pt idx="58">
                  <c:v>44314</c:v>
                </c:pt>
                <c:pt idx="59">
                  <c:v>44321</c:v>
                </c:pt>
                <c:pt idx="60">
                  <c:v>44328</c:v>
                </c:pt>
                <c:pt idx="61">
                  <c:v>44335</c:v>
                </c:pt>
                <c:pt idx="62">
                  <c:v>44342</c:v>
                </c:pt>
                <c:pt idx="63">
                  <c:v>44349</c:v>
                </c:pt>
                <c:pt idx="64">
                  <c:v>44356</c:v>
                </c:pt>
                <c:pt idx="65">
                  <c:v>44363</c:v>
                </c:pt>
                <c:pt idx="66">
                  <c:v>44370</c:v>
                </c:pt>
                <c:pt idx="67">
                  <c:v>44377</c:v>
                </c:pt>
                <c:pt idx="68">
                  <c:v>44384</c:v>
                </c:pt>
                <c:pt idx="69">
                  <c:v>44391</c:v>
                </c:pt>
                <c:pt idx="70">
                  <c:v>44398</c:v>
                </c:pt>
                <c:pt idx="71">
                  <c:v>44405</c:v>
                </c:pt>
                <c:pt idx="72">
                  <c:v>44412</c:v>
                </c:pt>
                <c:pt idx="73">
                  <c:v>44419</c:v>
                </c:pt>
                <c:pt idx="74">
                  <c:v>44426</c:v>
                </c:pt>
                <c:pt idx="75">
                  <c:v>44433</c:v>
                </c:pt>
                <c:pt idx="76">
                  <c:v>44440</c:v>
                </c:pt>
                <c:pt idx="77">
                  <c:v>44447</c:v>
                </c:pt>
                <c:pt idx="78">
                  <c:v>44454</c:v>
                </c:pt>
                <c:pt idx="79">
                  <c:v>44461</c:v>
                </c:pt>
                <c:pt idx="80">
                  <c:v>44468</c:v>
                </c:pt>
                <c:pt idx="81">
                  <c:v>44475</c:v>
                </c:pt>
                <c:pt idx="82">
                  <c:v>44482</c:v>
                </c:pt>
                <c:pt idx="83">
                  <c:v>44489</c:v>
                </c:pt>
                <c:pt idx="84">
                  <c:v>44496</c:v>
                </c:pt>
                <c:pt idx="85">
                  <c:v>44503</c:v>
                </c:pt>
                <c:pt idx="86">
                  <c:v>44510</c:v>
                </c:pt>
                <c:pt idx="87">
                  <c:v>44517</c:v>
                </c:pt>
                <c:pt idx="88">
                  <c:v>44524</c:v>
                </c:pt>
                <c:pt idx="89">
                  <c:v>44531</c:v>
                </c:pt>
                <c:pt idx="90">
                  <c:v>44538</c:v>
                </c:pt>
                <c:pt idx="91">
                  <c:v>44545</c:v>
                </c:pt>
                <c:pt idx="92">
                  <c:v>44552</c:v>
                </c:pt>
                <c:pt idx="93">
                  <c:v>44559</c:v>
                </c:pt>
                <c:pt idx="94">
                  <c:v>44566</c:v>
                </c:pt>
                <c:pt idx="95">
                  <c:v>44573</c:v>
                </c:pt>
                <c:pt idx="96">
                  <c:v>44580</c:v>
                </c:pt>
                <c:pt idx="97">
                  <c:v>44587</c:v>
                </c:pt>
                <c:pt idx="98">
                  <c:v>44594</c:v>
                </c:pt>
                <c:pt idx="99">
                  <c:v>44601</c:v>
                </c:pt>
                <c:pt idx="100">
                  <c:v>44608</c:v>
                </c:pt>
                <c:pt idx="101">
                  <c:v>44615</c:v>
                </c:pt>
                <c:pt idx="102">
                  <c:v>44622</c:v>
                </c:pt>
                <c:pt idx="103">
                  <c:v>44629</c:v>
                </c:pt>
                <c:pt idx="104">
                  <c:v>44636</c:v>
                </c:pt>
                <c:pt idx="105">
                  <c:v>44643</c:v>
                </c:pt>
                <c:pt idx="106">
                  <c:v>44650</c:v>
                </c:pt>
                <c:pt idx="107">
                  <c:v>44657</c:v>
                </c:pt>
                <c:pt idx="108">
                  <c:v>44664</c:v>
                </c:pt>
                <c:pt idx="109">
                  <c:v>44671</c:v>
                </c:pt>
                <c:pt idx="110">
                  <c:v>44678</c:v>
                </c:pt>
                <c:pt idx="111">
                  <c:v>44685</c:v>
                </c:pt>
                <c:pt idx="112">
                  <c:v>44692</c:v>
                </c:pt>
                <c:pt idx="113">
                  <c:v>44699</c:v>
                </c:pt>
                <c:pt idx="114">
                  <c:v>44706</c:v>
                </c:pt>
                <c:pt idx="115">
                  <c:v>44713</c:v>
                </c:pt>
                <c:pt idx="116">
                  <c:v>44720</c:v>
                </c:pt>
                <c:pt idx="117">
                  <c:v>44727</c:v>
                </c:pt>
                <c:pt idx="118">
                  <c:v>44734</c:v>
                </c:pt>
                <c:pt idx="119">
                  <c:v>44741</c:v>
                </c:pt>
                <c:pt idx="120">
                  <c:v>44748</c:v>
                </c:pt>
                <c:pt idx="121">
                  <c:v>44755</c:v>
                </c:pt>
                <c:pt idx="122">
                  <c:v>44762</c:v>
                </c:pt>
                <c:pt idx="123">
                  <c:v>44769</c:v>
                </c:pt>
                <c:pt idx="124">
                  <c:v>44776</c:v>
                </c:pt>
                <c:pt idx="125">
                  <c:v>44783</c:v>
                </c:pt>
                <c:pt idx="126">
                  <c:v>44790</c:v>
                </c:pt>
                <c:pt idx="127">
                  <c:v>44797</c:v>
                </c:pt>
                <c:pt idx="128">
                  <c:v>44804</c:v>
                </c:pt>
                <c:pt idx="129">
                  <c:v>44811</c:v>
                </c:pt>
                <c:pt idx="130">
                  <c:v>44818</c:v>
                </c:pt>
                <c:pt idx="131">
                  <c:v>44825</c:v>
                </c:pt>
                <c:pt idx="132">
                  <c:v>44832</c:v>
                </c:pt>
                <c:pt idx="133">
                  <c:v>44839</c:v>
                </c:pt>
                <c:pt idx="134">
                  <c:v>44846</c:v>
                </c:pt>
                <c:pt idx="135">
                  <c:v>44853</c:v>
                </c:pt>
                <c:pt idx="136">
                  <c:v>44860</c:v>
                </c:pt>
                <c:pt idx="137">
                  <c:v>44867</c:v>
                </c:pt>
                <c:pt idx="138">
                  <c:v>44874</c:v>
                </c:pt>
                <c:pt idx="139">
                  <c:v>44881</c:v>
                </c:pt>
                <c:pt idx="140">
                  <c:v>44888</c:v>
                </c:pt>
                <c:pt idx="141">
                  <c:v>44895</c:v>
                </c:pt>
                <c:pt idx="142">
                  <c:v>44902</c:v>
                </c:pt>
                <c:pt idx="143">
                  <c:v>44909</c:v>
                </c:pt>
                <c:pt idx="144">
                  <c:v>44916</c:v>
                </c:pt>
              </c:numCache>
            </c:numRef>
          </c:cat>
          <c:val>
            <c:numRef>
              <c:f>Sheet1!$H$2:$H$146</c:f>
              <c:numCache>
                <c:formatCode>General</c:formatCode>
                <c:ptCount val="145"/>
                <c:pt idx="0">
                  <c:v>0.4</c:v>
                </c:pt>
                <c:pt idx="1">
                  <c:v>1</c:v>
                </c:pt>
                <c:pt idx="2">
                  <c:v>2.6</c:v>
                </c:pt>
                <c:pt idx="3">
                  <c:v>1.7</c:v>
                </c:pt>
                <c:pt idx="4">
                  <c:v>1.4</c:v>
                </c:pt>
                <c:pt idx="5">
                  <c:v>2</c:v>
                </c:pt>
                <c:pt idx="6">
                  <c:v>1.4</c:v>
                </c:pt>
                <c:pt idx="7">
                  <c:v>1</c:v>
                </c:pt>
                <c:pt idx="8">
                  <c:v>0.9</c:v>
                </c:pt>
                <c:pt idx="9">
                  <c:v>0.6</c:v>
                </c:pt>
                <c:pt idx="10">
                  <c:v>0.4</c:v>
                </c:pt>
                <c:pt idx="11">
                  <c:v>0.8</c:v>
                </c:pt>
                <c:pt idx="12">
                  <c:v>0.8</c:v>
                </c:pt>
                <c:pt idx="13">
                  <c:v>1</c:v>
                </c:pt>
                <c:pt idx="14">
                  <c:v>1.3</c:v>
                </c:pt>
                <c:pt idx="15">
                  <c:v>2.1</c:v>
                </c:pt>
                <c:pt idx="16">
                  <c:v>1.9</c:v>
                </c:pt>
                <c:pt idx="17">
                  <c:v>2.2999999999999998</c:v>
                </c:pt>
                <c:pt idx="18">
                  <c:v>1.6</c:v>
                </c:pt>
                <c:pt idx="19">
                  <c:v>1.5</c:v>
                </c:pt>
                <c:pt idx="20">
                  <c:v>1.9</c:v>
                </c:pt>
                <c:pt idx="21">
                  <c:v>1.2</c:v>
                </c:pt>
                <c:pt idx="22">
                  <c:v>1.4</c:v>
                </c:pt>
                <c:pt idx="23">
                  <c:v>0.5</c:v>
                </c:pt>
                <c:pt idx="24">
                  <c:v>1</c:v>
                </c:pt>
                <c:pt idx="25">
                  <c:v>0.7</c:v>
                </c:pt>
                <c:pt idx="26">
                  <c:v>1</c:v>
                </c:pt>
                <c:pt idx="27">
                  <c:v>0.9</c:v>
                </c:pt>
                <c:pt idx="28">
                  <c:v>1.3</c:v>
                </c:pt>
                <c:pt idx="29">
                  <c:v>2.1</c:v>
                </c:pt>
                <c:pt idx="30">
                  <c:v>1.7</c:v>
                </c:pt>
                <c:pt idx="31">
                  <c:v>3.2</c:v>
                </c:pt>
                <c:pt idx="32">
                  <c:v>2.8</c:v>
                </c:pt>
                <c:pt idx="33">
                  <c:v>3</c:v>
                </c:pt>
                <c:pt idx="34">
                  <c:v>4.5</c:v>
                </c:pt>
                <c:pt idx="35">
                  <c:v>4.8</c:v>
                </c:pt>
                <c:pt idx="36">
                  <c:v>8.1</c:v>
                </c:pt>
                <c:pt idx="37">
                  <c:v>8.3000000000000007</c:v>
                </c:pt>
                <c:pt idx="38">
                  <c:v>7.9</c:v>
                </c:pt>
                <c:pt idx="39">
                  <c:v>8.1999999999999993</c:v>
                </c:pt>
                <c:pt idx="40">
                  <c:v>9.6999999999999993</c:v>
                </c:pt>
                <c:pt idx="41">
                  <c:v>8.4</c:v>
                </c:pt>
                <c:pt idx="42">
                  <c:v>7.8</c:v>
                </c:pt>
                <c:pt idx="43">
                  <c:v>6</c:v>
                </c:pt>
                <c:pt idx="44">
                  <c:v>5.8</c:v>
                </c:pt>
                <c:pt idx="45">
                  <c:v>5.7</c:v>
                </c:pt>
                <c:pt idx="46">
                  <c:v>5.0999999999999996</c:v>
                </c:pt>
                <c:pt idx="47">
                  <c:v>3.1</c:v>
                </c:pt>
                <c:pt idx="48">
                  <c:v>2.4</c:v>
                </c:pt>
                <c:pt idx="49">
                  <c:v>1.5</c:v>
                </c:pt>
                <c:pt idx="50">
                  <c:v>1.4</c:v>
                </c:pt>
                <c:pt idx="51">
                  <c:v>2.5</c:v>
                </c:pt>
                <c:pt idx="52">
                  <c:v>1.8</c:v>
                </c:pt>
                <c:pt idx="53">
                  <c:v>1.6</c:v>
                </c:pt>
                <c:pt idx="54">
                  <c:v>2</c:v>
                </c:pt>
                <c:pt idx="55">
                  <c:v>2.7</c:v>
                </c:pt>
                <c:pt idx="56">
                  <c:v>2.2000000000000002</c:v>
                </c:pt>
                <c:pt idx="57">
                  <c:v>1.5</c:v>
                </c:pt>
                <c:pt idx="58">
                  <c:v>1.1000000000000001</c:v>
                </c:pt>
                <c:pt idx="59">
                  <c:v>1.1000000000000001</c:v>
                </c:pt>
                <c:pt idx="60">
                  <c:v>0.6</c:v>
                </c:pt>
                <c:pt idx="61">
                  <c:v>1.3</c:v>
                </c:pt>
                <c:pt idx="62">
                  <c:v>0.7</c:v>
                </c:pt>
                <c:pt idx="63">
                  <c:v>0.5</c:v>
                </c:pt>
                <c:pt idx="64">
                  <c:v>0.4</c:v>
                </c:pt>
                <c:pt idx="65">
                  <c:v>0.3</c:v>
                </c:pt>
                <c:pt idx="66">
                  <c:v>0.5</c:v>
                </c:pt>
                <c:pt idx="67">
                  <c:v>0.2</c:v>
                </c:pt>
                <c:pt idx="68">
                  <c:v>0.5</c:v>
                </c:pt>
                <c:pt idx="69">
                  <c:v>1</c:v>
                </c:pt>
                <c:pt idx="70">
                  <c:v>1.8</c:v>
                </c:pt>
                <c:pt idx="71">
                  <c:v>2.5</c:v>
                </c:pt>
                <c:pt idx="72">
                  <c:v>3</c:v>
                </c:pt>
                <c:pt idx="73">
                  <c:v>4.7</c:v>
                </c:pt>
                <c:pt idx="74">
                  <c:v>5.0999999999999996</c:v>
                </c:pt>
                <c:pt idx="75">
                  <c:v>4.4000000000000004</c:v>
                </c:pt>
                <c:pt idx="76">
                  <c:v>4.9000000000000004</c:v>
                </c:pt>
                <c:pt idx="77">
                  <c:v>4.4000000000000004</c:v>
                </c:pt>
                <c:pt idx="78">
                  <c:v>3.1</c:v>
                </c:pt>
                <c:pt idx="79">
                  <c:v>3.1</c:v>
                </c:pt>
                <c:pt idx="80">
                  <c:v>3.7</c:v>
                </c:pt>
                <c:pt idx="81">
                  <c:v>3</c:v>
                </c:pt>
                <c:pt idx="82">
                  <c:v>3.1</c:v>
                </c:pt>
                <c:pt idx="83">
                  <c:v>2.8</c:v>
                </c:pt>
                <c:pt idx="84">
                  <c:v>2.9</c:v>
                </c:pt>
                <c:pt idx="85">
                  <c:v>2.5</c:v>
                </c:pt>
                <c:pt idx="86">
                  <c:v>2.2999999999999998</c:v>
                </c:pt>
                <c:pt idx="87">
                  <c:v>4.2</c:v>
                </c:pt>
                <c:pt idx="88">
                  <c:v>4</c:v>
                </c:pt>
                <c:pt idx="89">
                  <c:v>4.7</c:v>
                </c:pt>
                <c:pt idx="90">
                  <c:v>4.5999999999999996</c:v>
                </c:pt>
                <c:pt idx="91">
                  <c:v>4.3</c:v>
                </c:pt>
                <c:pt idx="92">
                  <c:v>8.1</c:v>
                </c:pt>
                <c:pt idx="93">
                  <c:v>12.7</c:v>
                </c:pt>
                <c:pt idx="94">
                  <c:v>16.399999999999999</c:v>
                </c:pt>
                <c:pt idx="95">
                  <c:v>12.5</c:v>
                </c:pt>
                <c:pt idx="96">
                  <c:v>10.6</c:v>
                </c:pt>
                <c:pt idx="97">
                  <c:v>8.5</c:v>
                </c:pt>
                <c:pt idx="98">
                  <c:v>5.2</c:v>
                </c:pt>
                <c:pt idx="99">
                  <c:v>3.1</c:v>
                </c:pt>
                <c:pt idx="100">
                  <c:v>2.2999999999999998</c:v>
                </c:pt>
                <c:pt idx="101">
                  <c:v>1.4</c:v>
                </c:pt>
                <c:pt idx="102">
                  <c:v>0.8</c:v>
                </c:pt>
                <c:pt idx="103">
                  <c:v>0.8</c:v>
                </c:pt>
                <c:pt idx="104">
                  <c:v>0.6</c:v>
                </c:pt>
                <c:pt idx="105">
                  <c:v>0.6</c:v>
                </c:pt>
                <c:pt idx="106">
                  <c:v>0.9</c:v>
                </c:pt>
                <c:pt idx="107">
                  <c:v>1.1000000000000001</c:v>
                </c:pt>
                <c:pt idx="108">
                  <c:v>1.1000000000000001</c:v>
                </c:pt>
                <c:pt idx="109">
                  <c:v>1.6</c:v>
                </c:pt>
                <c:pt idx="110">
                  <c:v>2.4</c:v>
                </c:pt>
                <c:pt idx="111">
                  <c:v>4.5</c:v>
                </c:pt>
                <c:pt idx="112">
                  <c:v>4.5</c:v>
                </c:pt>
                <c:pt idx="113">
                  <c:v>4.9000000000000004</c:v>
                </c:pt>
                <c:pt idx="114">
                  <c:v>4.7</c:v>
                </c:pt>
                <c:pt idx="115">
                  <c:v>5.4</c:v>
                </c:pt>
                <c:pt idx="116">
                  <c:v>5.6</c:v>
                </c:pt>
                <c:pt idx="117">
                  <c:v>6.1</c:v>
                </c:pt>
                <c:pt idx="118">
                  <c:v>5.5</c:v>
                </c:pt>
                <c:pt idx="119">
                  <c:v>6.2</c:v>
                </c:pt>
                <c:pt idx="120">
                  <c:v>6</c:v>
                </c:pt>
                <c:pt idx="121">
                  <c:v>6.2</c:v>
                </c:pt>
                <c:pt idx="122">
                  <c:v>6</c:v>
                </c:pt>
                <c:pt idx="123">
                  <c:v>5.9</c:v>
                </c:pt>
                <c:pt idx="124">
                  <c:v>5.9</c:v>
                </c:pt>
                <c:pt idx="125">
                  <c:v>6</c:v>
                </c:pt>
                <c:pt idx="126">
                  <c:v>5.3</c:v>
                </c:pt>
                <c:pt idx="127">
                  <c:v>4</c:v>
                </c:pt>
                <c:pt idx="128">
                  <c:v>4.0999999999999996</c:v>
                </c:pt>
                <c:pt idx="129">
                  <c:v>4.2</c:v>
                </c:pt>
                <c:pt idx="130">
                  <c:v>4.2</c:v>
                </c:pt>
                <c:pt idx="131">
                  <c:v>4.0999999999999996</c:v>
                </c:pt>
                <c:pt idx="132">
                  <c:v>3.8</c:v>
                </c:pt>
                <c:pt idx="133">
                  <c:v>3.7</c:v>
                </c:pt>
                <c:pt idx="134">
                  <c:v>4</c:v>
                </c:pt>
                <c:pt idx="135">
                  <c:v>4.2</c:v>
                </c:pt>
                <c:pt idx="136">
                  <c:v>3.3</c:v>
                </c:pt>
                <c:pt idx="137">
                  <c:v>3.8</c:v>
                </c:pt>
                <c:pt idx="138">
                  <c:v>3</c:v>
                </c:pt>
                <c:pt idx="139">
                  <c:v>3.6</c:v>
                </c:pt>
                <c:pt idx="140">
                  <c:v>5.2</c:v>
                </c:pt>
                <c:pt idx="141">
                  <c:v>3.3</c:v>
                </c:pt>
                <c:pt idx="142">
                  <c:v>5.4</c:v>
                </c:pt>
                <c:pt idx="143">
                  <c:v>5.5</c:v>
                </c:pt>
                <c:pt idx="144">
                  <c:v>5.7</c:v>
                </c:pt>
              </c:numCache>
            </c:numRef>
          </c:val>
          <c:smooth val="0"/>
          <c:extLst>
            <c:ext xmlns:c16="http://schemas.microsoft.com/office/drawing/2014/chart" uri="{C3380CC4-5D6E-409C-BE32-E72D297353CC}">
              <c16:uniqueId val="{00000006-20D9-4009-A548-2BB275B555DB}"/>
            </c:ext>
          </c:extLst>
        </c:ser>
        <c:ser>
          <c:idx val="7"/>
          <c:order val="7"/>
          <c:tx>
            <c:strRef>
              <c:f>Sheet1!$I$1</c:f>
              <c:strCache>
                <c:ptCount val="1"/>
                <c:pt idx="0">
                  <c:v>85+</c:v>
                </c:pt>
              </c:strCache>
            </c:strRef>
          </c:tx>
          <c:spPr>
            <a:ln>
              <a:solidFill>
                <a:sysClr val="window" lastClr="FFFFFF">
                  <a:lumMod val="65000"/>
                </a:sysClr>
              </a:solidFill>
            </a:ln>
          </c:spPr>
          <c:marker>
            <c:symbol val="dash"/>
            <c:size val="7"/>
            <c:spPr>
              <a:solidFill>
                <a:sysClr val="windowText" lastClr="000000"/>
              </a:solidFill>
              <a:ln>
                <a:solidFill>
                  <a:sysClr val="windowText" lastClr="000000"/>
                </a:solidFill>
              </a:ln>
            </c:spPr>
          </c:marker>
          <c:cat>
            <c:numRef>
              <c:f>Sheet1!$A$2:$A$146</c:f>
              <c:numCache>
                <c:formatCode>[$-409]mmmm\ d\,\ yyyy;@</c:formatCode>
                <c:ptCount val="145"/>
                <c:pt idx="0">
                  <c:v>43908</c:v>
                </c:pt>
                <c:pt idx="1">
                  <c:v>43915</c:v>
                </c:pt>
                <c:pt idx="2">
                  <c:v>43922</c:v>
                </c:pt>
                <c:pt idx="3">
                  <c:v>43929</c:v>
                </c:pt>
                <c:pt idx="4">
                  <c:v>43936</c:v>
                </c:pt>
                <c:pt idx="5">
                  <c:v>43943</c:v>
                </c:pt>
                <c:pt idx="6">
                  <c:v>43950</c:v>
                </c:pt>
                <c:pt idx="7">
                  <c:v>43957</c:v>
                </c:pt>
                <c:pt idx="8">
                  <c:v>43964</c:v>
                </c:pt>
                <c:pt idx="9">
                  <c:v>43971</c:v>
                </c:pt>
                <c:pt idx="10">
                  <c:v>43978</c:v>
                </c:pt>
                <c:pt idx="11">
                  <c:v>43985</c:v>
                </c:pt>
                <c:pt idx="12">
                  <c:v>43992</c:v>
                </c:pt>
                <c:pt idx="13">
                  <c:v>43999</c:v>
                </c:pt>
                <c:pt idx="14">
                  <c:v>44006</c:v>
                </c:pt>
                <c:pt idx="15">
                  <c:v>44013</c:v>
                </c:pt>
                <c:pt idx="16">
                  <c:v>44020</c:v>
                </c:pt>
                <c:pt idx="17">
                  <c:v>44027</c:v>
                </c:pt>
                <c:pt idx="18">
                  <c:v>44034</c:v>
                </c:pt>
                <c:pt idx="19">
                  <c:v>44041</c:v>
                </c:pt>
                <c:pt idx="20">
                  <c:v>44048</c:v>
                </c:pt>
                <c:pt idx="21">
                  <c:v>44055</c:v>
                </c:pt>
                <c:pt idx="22">
                  <c:v>44062</c:v>
                </c:pt>
                <c:pt idx="23">
                  <c:v>44069</c:v>
                </c:pt>
                <c:pt idx="24">
                  <c:v>44076</c:v>
                </c:pt>
                <c:pt idx="25">
                  <c:v>44083</c:v>
                </c:pt>
                <c:pt idx="26">
                  <c:v>44090</c:v>
                </c:pt>
                <c:pt idx="27">
                  <c:v>44097</c:v>
                </c:pt>
                <c:pt idx="28">
                  <c:v>44104</c:v>
                </c:pt>
                <c:pt idx="29">
                  <c:v>44111</c:v>
                </c:pt>
                <c:pt idx="30">
                  <c:v>44118</c:v>
                </c:pt>
                <c:pt idx="31">
                  <c:v>44125</c:v>
                </c:pt>
                <c:pt idx="32">
                  <c:v>44132</c:v>
                </c:pt>
                <c:pt idx="33">
                  <c:v>44139</c:v>
                </c:pt>
                <c:pt idx="34">
                  <c:v>44146</c:v>
                </c:pt>
                <c:pt idx="35">
                  <c:v>44153</c:v>
                </c:pt>
                <c:pt idx="36">
                  <c:v>44160</c:v>
                </c:pt>
                <c:pt idx="37">
                  <c:v>44167</c:v>
                </c:pt>
                <c:pt idx="38">
                  <c:v>44174</c:v>
                </c:pt>
                <c:pt idx="39">
                  <c:v>44181</c:v>
                </c:pt>
                <c:pt idx="40">
                  <c:v>44188</c:v>
                </c:pt>
                <c:pt idx="41">
                  <c:v>44195</c:v>
                </c:pt>
                <c:pt idx="42">
                  <c:v>44202</c:v>
                </c:pt>
                <c:pt idx="43">
                  <c:v>44209</c:v>
                </c:pt>
                <c:pt idx="44">
                  <c:v>44216</c:v>
                </c:pt>
                <c:pt idx="45">
                  <c:v>44223</c:v>
                </c:pt>
                <c:pt idx="46">
                  <c:v>44230</c:v>
                </c:pt>
                <c:pt idx="47">
                  <c:v>44237</c:v>
                </c:pt>
                <c:pt idx="48">
                  <c:v>44244</c:v>
                </c:pt>
                <c:pt idx="49">
                  <c:v>44251</c:v>
                </c:pt>
                <c:pt idx="50">
                  <c:v>44258</c:v>
                </c:pt>
                <c:pt idx="51">
                  <c:v>44265</c:v>
                </c:pt>
                <c:pt idx="52">
                  <c:v>44272</c:v>
                </c:pt>
                <c:pt idx="53">
                  <c:v>44279</c:v>
                </c:pt>
                <c:pt idx="54">
                  <c:v>44286</c:v>
                </c:pt>
                <c:pt idx="55">
                  <c:v>44293</c:v>
                </c:pt>
                <c:pt idx="56">
                  <c:v>44300</c:v>
                </c:pt>
                <c:pt idx="57">
                  <c:v>44307</c:v>
                </c:pt>
                <c:pt idx="58">
                  <c:v>44314</c:v>
                </c:pt>
                <c:pt idx="59">
                  <c:v>44321</c:v>
                </c:pt>
                <c:pt idx="60">
                  <c:v>44328</c:v>
                </c:pt>
                <c:pt idx="61">
                  <c:v>44335</c:v>
                </c:pt>
                <c:pt idx="62">
                  <c:v>44342</c:v>
                </c:pt>
                <c:pt idx="63">
                  <c:v>44349</c:v>
                </c:pt>
                <c:pt idx="64">
                  <c:v>44356</c:v>
                </c:pt>
                <c:pt idx="65">
                  <c:v>44363</c:v>
                </c:pt>
                <c:pt idx="66">
                  <c:v>44370</c:v>
                </c:pt>
                <c:pt idx="67">
                  <c:v>44377</c:v>
                </c:pt>
                <c:pt idx="68">
                  <c:v>44384</c:v>
                </c:pt>
                <c:pt idx="69">
                  <c:v>44391</c:v>
                </c:pt>
                <c:pt idx="70">
                  <c:v>44398</c:v>
                </c:pt>
                <c:pt idx="71">
                  <c:v>44405</c:v>
                </c:pt>
                <c:pt idx="72">
                  <c:v>44412</c:v>
                </c:pt>
                <c:pt idx="73">
                  <c:v>44419</c:v>
                </c:pt>
                <c:pt idx="74">
                  <c:v>44426</c:v>
                </c:pt>
                <c:pt idx="75">
                  <c:v>44433</c:v>
                </c:pt>
                <c:pt idx="76">
                  <c:v>44440</c:v>
                </c:pt>
                <c:pt idx="77">
                  <c:v>44447</c:v>
                </c:pt>
                <c:pt idx="78">
                  <c:v>44454</c:v>
                </c:pt>
                <c:pt idx="79">
                  <c:v>44461</c:v>
                </c:pt>
                <c:pt idx="80">
                  <c:v>44468</c:v>
                </c:pt>
                <c:pt idx="81">
                  <c:v>44475</c:v>
                </c:pt>
                <c:pt idx="82">
                  <c:v>44482</c:v>
                </c:pt>
                <c:pt idx="83">
                  <c:v>44489</c:v>
                </c:pt>
                <c:pt idx="84">
                  <c:v>44496</c:v>
                </c:pt>
                <c:pt idx="85">
                  <c:v>44503</c:v>
                </c:pt>
                <c:pt idx="86">
                  <c:v>44510</c:v>
                </c:pt>
                <c:pt idx="87">
                  <c:v>44517</c:v>
                </c:pt>
                <c:pt idx="88">
                  <c:v>44524</c:v>
                </c:pt>
                <c:pt idx="89">
                  <c:v>44531</c:v>
                </c:pt>
                <c:pt idx="90">
                  <c:v>44538</c:v>
                </c:pt>
                <c:pt idx="91">
                  <c:v>44545</c:v>
                </c:pt>
                <c:pt idx="92">
                  <c:v>44552</c:v>
                </c:pt>
                <c:pt idx="93">
                  <c:v>44559</c:v>
                </c:pt>
                <c:pt idx="94">
                  <c:v>44566</c:v>
                </c:pt>
                <c:pt idx="95">
                  <c:v>44573</c:v>
                </c:pt>
                <c:pt idx="96">
                  <c:v>44580</c:v>
                </c:pt>
                <c:pt idx="97">
                  <c:v>44587</c:v>
                </c:pt>
                <c:pt idx="98">
                  <c:v>44594</c:v>
                </c:pt>
                <c:pt idx="99">
                  <c:v>44601</c:v>
                </c:pt>
                <c:pt idx="100">
                  <c:v>44608</c:v>
                </c:pt>
                <c:pt idx="101">
                  <c:v>44615</c:v>
                </c:pt>
                <c:pt idx="102">
                  <c:v>44622</c:v>
                </c:pt>
                <c:pt idx="103">
                  <c:v>44629</c:v>
                </c:pt>
                <c:pt idx="104">
                  <c:v>44636</c:v>
                </c:pt>
                <c:pt idx="105">
                  <c:v>44643</c:v>
                </c:pt>
                <c:pt idx="106">
                  <c:v>44650</c:v>
                </c:pt>
                <c:pt idx="107">
                  <c:v>44657</c:v>
                </c:pt>
                <c:pt idx="108">
                  <c:v>44664</c:v>
                </c:pt>
                <c:pt idx="109">
                  <c:v>44671</c:v>
                </c:pt>
                <c:pt idx="110">
                  <c:v>44678</c:v>
                </c:pt>
                <c:pt idx="111">
                  <c:v>44685</c:v>
                </c:pt>
                <c:pt idx="112">
                  <c:v>44692</c:v>
                </c:pt>
                <c:pt idx="113">
                  <c:v>44699</c:v>
                </c:pt>
                <c:pt idx="114">
                  <c:v>44706</c:v>
                </c:pt>
                <c:pt idx="115">
                  <c:v>44713</c:v>
                </c:pt>
                <c:pt idx="116">
                  <c:v>44720</c:v>
                </c:pt>
                <c:pt idx="117">
                  <c:v>44727</c:v>
                </c:pt>
                <c:pt idx="118">
                  <c:v>44734</c:v>
                </c:pt>
                <c:pt idx="119">
                  <c:v>44741</c:v>
                </c:pt>
                <c:pt idx="120">
                  <c:v>44748</c:v>
                </c:pt>
                <c:pt idx="121">
                  <c:v>44755</c:v>
                </c:pt>
                <c:pt idx="122">
                  <c:v>44762</c:v>
                </c:pt>
                <c:pt idx="123">
                  <c:v>44769</c:v>
                </c:pt>
                <c:pt idx="124">
                  <c:v>44776</c:v>
                </c:pt>
                <c:pt idx="125">
                  <c:v>44783</c:v>
                </c:pt>
                <c:pt idx="126">
                  <c:v>44790</c:v>
                </c:pt>
                <c:pt idx="127">
                  <c:v>44797</c:v>
                </c:pt>
                <c:pt idx="128">
                  <c:v>44804</c:v>
                </c:pt>
                <c:pt idx="129">
                  <c:v>44811</c:v>
                </c:pt>
                <c:pt idx="130">
                  <c:v>44818</c:v>
                </c:pt>
                <c:pt idx="131">
                  <c:v>44825</c:v>
                </c:pt>
                <c:pt idx="132">
                  <c:v>44832</c:v>
                </c:pt>
                <c:pt idx="133">
                  <c:v>44839</c:v>
                </c:pt>
                <c:pt idx="134">
                  <c:v>44846</c:v>
                </c:pt>
                <c:pt idx="135">
                  <c:v>44853</c:v>
                </c:pt>
                <c:pt idx="136">
                  <c:v>44860</c:v>
                </c:pt>
                <c:pt idx="137">
                  <c:v>44867</c:v>
                </c:pt>
                <c:pt idx="138">
                  <c:v>44874</c:v>
                </c:pt>
                <c:pt idx="139">
                  <c:v>44881</c:v>
                </c:pt>
                <c:pt idx="140">
                  <c:v>44888</c:v>
                </c:pt>
                <c:pt idx="141">
                  <c:v>44895</c:v>
                </c:pt>
                <c:pt idx="142">
                  <c:v>44902</c:v>
                </c:pt>
                <c:pt idx="143">
                  <c:v>44909</c:v>
                </c:pt>
                <c:pt idx="144">
                  <c:v>44916</c:v>
                </c:pt>
              </c:numCache>
            </c:numRef>
          </c:cat>
          <c:val>
            <c:numRef>
              <c:f>Sheet1!$I$2:$I$146</c:f>
              <c:numCache>
                <c:formatCode>General</c:formatCode>
                <c:ptCount val="145"/>
                <c:pt idx="0">
                  <c:v>0</c:v>
                </c:pt>
                <c:pt idx="1">
                  <c:v>0</c:v>
                </c:pt>
                <c:pt idx="2">
                  <c:v>1.3</c:v>
                </c:pt>
                <c:pt idx="3">
                  <c:v>1.1000000000000001</c:v>
                </c:pt>
                <c:pt idx="4">
                  <c:v>1.5</c:v>
                </c:pt>
                <c:pt idx="5">
                  <c:v>1.6</c:v>
                </c:pt>
                <c:pt idx="6">
                  <c:v>2.1</c:v>
                </c:pt>
                <c:pt idx="7">
                  <c:v>1.1000000000000001</c:v>
                </c:pt>
                <c:pt idx="8">
                  <c:v>1.9</c:v>
                </c:pt>
                <c:pt idx="9">
                  <c:v>1.1000000000000001</c:v>
                </c:pt>
                <c:pt idx="10">
                  <c:v>0.9</c:v>
                </c:pt>
                <c:pt idx="11">
                  <c:v>0.6</c:v>
                </c:pt>
                <c:pt idx="12">
                  <c:v>0.1</c:v>
                </c:pt>
                <c:pt idx="13">
                  <c:v>0.9</c:v>
                </c:pt>
                <c:pt idx="14">
                  <c:v>1.2</c:v>
                </c:pt>
                <c:pt idx="15">
                  <c:v>2.1</c:v>
                </c:pt>
                <c:pt idx="16">
                  <c:v>2</c:v>
                </c:pt>
                <c:pt idx="17">
                  <c:v>2.2999999999999998</c:v>
                </c:pt>
                <c:pt idx="18">
                  <c:v>1.4</c:v>
                </c:pt>
                <c:pt idx="19">
                  <c:v>1.2</c:v>
                </c:pt>
                <c:pt idx="20">
                  <c:v>1.7</c:v>
                </c:pt>
                <c:pt idx="21">
                  <c:v>1.8</c:v>
                </c:pt>
                <c:pt idx="22">
                  <c:v>0.9</c:v>
                </c:pt>
                <c:pt idx="23">
                  <c:v>0.8</c:v>
                </c:pt>
                <c:pt idx="24">
                  <c:v>0.3</c:v>
                </c:pt>
                <c:pt idx="25">
                  <c:v>0.6</c:v>
                </c:pt>
                <c:pt idx="26">
                  <c:v>0.4</c:v>
                </c:pt>
                <c:pt idx="27">
                  <c:v>0.5</c:v>
                </c:pt>
                <c:pt idx="28">
                  <c:v>1</c:v>
                </c:pt>
                <c:pt idx="29">
                  <c:v>2.5</c:v>
                </c:pt>
                <c:pt idx="30">
                  <c:v>1</c:v>
                </c:pt>
                <c:pt idx="31">
                  <c:v>1.3</c:v>
                </c:pt>
                <c:pt idx="32">
                  <c:v>1.2</c:v>
                </c:pt>
                <c:pt idx="33">
                  <c:v>2.1</c:v>
                </c:pt>
                <c:pt idx="34">
                  <c:v>4.4000000000000004</c:v>
                </c:pt>
                <c:pt idx="35">
                  <c:v>5.5</c:v>
                </c:pt>
                <c:pt idx="36">
                  <c:v>6.4</c:v>
                </c:pt>
                <c:pt idx="37">
                  <c:v>7.2</c:v>
                </c:pt>
                <c:pt idx="38">
                  <c:v>7.3</c:v>
                </c:pt>
                <c:pt idx="39">
                  <c:v>8.8000000000000007</c:v>
                </c:pt>
                <c:pt idx="40">
                  <c:v>7</c:v>
                </c:pt>
                <c:pt idx="41">
                  <c:v>7</c:v>
                </c:pt>
                <c:pt idx="42">
                  <c:v>7.2</c:v>
                </c:pt>
                <c:pt idx="43">
                  <c:v>6.4</c:v>
                </c:pt>
                <c:pt idx="44">
                  <c:v>5.6</c:v>
                </c:pt>
                <c:pt idx="45">
                  <c:v>5.0999999999999996</c:v>
                </c:pt>
                <c:pt idx="46">
                  <c:v>4.5</c:v>
                </c:pt>
                <c:pt idx="47">
                  <c:v>1.6</c:v>
                </c:pt>
                <c:pt idx="48">
                  <c:v>1.4</c:v>
                </c:pt>
                <c:pt idx="49">
                  <c:v>1.2</c:v>
                </c:pt>
                <c:pt idx="50">
                  <c:v>0.8</c:v>
                </c:pt>
                <c:pt idx="51">
                  <c:v>1.1000000000000001</c:v>
                </c:pt>
                <c:pt idx="52">
                  <c:v>0.9</c:v>
                </c:pt>
                <c:pt idx="53">
                  <c:v>0.9</c:v>
                </c:pt>
                <c:pt idx="54">
                  <c:v>0.7</c:v>
                </c:pt>
                <c:pt idx="55">
                  <c:v>1.1000000000000001</c:v>
                </c:pt>
                <c:pt idx="56">
                  <c:v>0.8</c:v>
                </c:pt>
                <c:pt idx="57">
                  <c:v>1</c:v>
                </c:pt>
                <c:pt idx="58">
                  <c:v>1</c:v>
                </c:pt>
                <c:pt idx="59">
                  <c:v>0.3</c:v>
                </c:pt>
                <c:pt idx="60">
                  <c:v>0.6</c:v>
                </c:pt>
                <c:pt idx="61">
                  <c:v>0.5</c:v>
                </c:pt>
                <c:pt idx="62">
                  <c:v>0.6</c:v>
                </c:pt>
                <c:pt idx="63">
                  <c:v>0.1</c:v>
                </c:pt>
                <c:pt idx="64">
                  <c:v>0.2</c:v>
                </c:pt>
                <c:pt idx="65">
                  <c:v>0.1</c:v>
                </c:pt>
                <c:pt idx="66">
                  <c:v>0.2</c:v>
                </c:pt>
                <c:pt idx="67">
                  <c:v>0.2</c:v>
                </c:pt>
                <c:pt idx="68">
                  <c:v>0.3</c:v>
                </c:pt>
                <c:pt idx="69">
                  <c:v>0.2</c:v>
                </c:pt>
                <c:pt idx="70">
                  <c:v>0.9</c:v>
                </c:pt>
                <c:pt idx="71">
                  <c:v>2.6</c:v>
                </c:pt>
                <c:pt idx="72">
                  <c:v>3</c:v>
                </c:pt>
                <c:pt idx="73">
                  <c:v>2.7</c:v>
                </c:pt>
                <c:pt idx="74">
                  <c:v>3.7</c:v>
                </c:pt>
                <c:pt idx="75">
                  <c:v>2.8</c:v>
                </c:pt>
                <c:pt idx="76">
                  <c:v>3</c:v>
                </c:pt>
                <c:pt idx="77">
                  <c:v>3.3</c:v>
                </c:pt>
                <c:pt idx="78">
                  <c:v>2.7</c:v>
                </c:pt>
                <c:pt idx="79">
                  <c:v>2.8</c:v>
                </c:pt>
                <c:pt idx="80">
                  <c:v>2.8</c:v>
                </c:pt>
                <c:pt idx="81">
                  <c:v>3.3</c:v>
                </c:pt>
                <c:pt idx="82">
                  <c:v>2.9</c:v>
                </c:pt>
                <c:pt idx="83">
                  <c:v>2.8</c:v>
                </c:pt>
                <c:pt idx="84">
                  <c:v>2.2999999999999998</c:v>
                </c:pt>
                <c:pt idx="85">
                  <c:v>2.9</c:v>
                </c:pt>
                <c:pt idx="86">
                  <c:v>3.7</c:v>
                </c:pt>
                <c:pt idx="87">
                  <c:v>2.6</c:v>
                </c:pt>
                <c:pt idx="88">
                  <c:v>4</c:v>
                </c:pt>
                <c:pt idx="89">
                  <c:v>3</c:v>
                </c:pt>
                <c:pt idx="90">
                  <c:v>3.1</c:v>
                </c:pt>
                <c:pt idx="91">
                  <c:v>3</c:v>
                </c:pt>
                <c:pt idx="92">
                  <c:v>5.9</c:v>
                </c:pt>
                <c:pt idx="93">
                  <c:v>10.9</c:v>
                </c:pt>
                <c:pt idx="94">
                  <c:v>11.2</c:v>
                </c:pt>
                <c:pt idx="95">
                  <c:v>12.2</c:v>
                </c:pt>
                <c:pt idx="96">
                  <c:v>9.4</c:v>
                </c:pt>
                <c:pt idx="97">
                  <c:v>7.3</c:v>
                </c:pt>
                <c:pt idx="98">
                  <c:v>4.5</c:v>
                </c:pt>
                <c:pt idx="99">
                  <c:v>3.2</c:v>
                </c:pt>
                <c:pt idx="100">
                  <c:v>2.9</c:v>
                </c:pt>
                <c:pt idx="101">
                  <c:v>1.3</c:v>
                </c:pt>
                <c:pt idx="102">
                  <c:v>2</c:v>
                </c:pt>
                <c:pt idx="103">
                  <c:v>0.8</c:v>
                </c:pt>
                <c:pt idx="104">
                  <c:v>1</c:v>
                </c:pt>
                <c:pt idx="105">
                  <c:v>0.8</c:v>
                </c:pt>
                <c:pt idx="106">
                  <c:v>1</c:v>
                </c:pt>
                <c:pt idx="107">
                  <c:v>1</c:v>
                </c:pt>
                <c:pt idx="108">
                  <c:v>1.1000000000000001</c:v>
                </c:pt>
                <c:pt idx="109">
                  <c:v>3.1</c:v>
                </c:pt>
                <c:pt idx="110">
                  <c:v>2.6</c:v>
                </c:pt>
                <c:pt idx="111">
                  <c:v>3.1</c:v>
                </c:pt>
                <c:pt idx="112">
                  <c:v>3.6</c:v>
                </c:pt>
                <c:pt idx="113">
                  <c:v>4.8</c:v>
                </c:pt>
                <c:pt idx="114">
                  <c:v>4.7</c:v>
                </c:pt>
                <c:pt idx="115">
                  <c:v>5.0999999999999996</c:v>
                </c:pt>
                <c:pt idx="116">
                  <c:v>4.4000000000000004</c:v>
                </c:pt>
                <c:pt idx="117">
                  <c:v>4.0999999999999996</c:v>
                </c:pt>
                <c:pt idx="118">
                  <c:v>4.4000000000000004</c:v>
                </c:pt>
                <c:pt idx="119">
                  <c:v>7.5</c:v>
                </c:pt>
                <c:pt idx="120">
                  <c:v>7.4</c:v>
                </c:pt>
                <c:pt idx="121">
                  <c:v>6.6</c:v>
                </c:pt>
                <c:pt idx="122">
                  <c:v>6</c:v>
                </c:pt>
                <c:pt idx="123">
                  <c:v>7</c:v>
                </c:pt>
                <c:pt idx="124">
                  <c:v>5.9</c:v>
                </c:pt>
                <c:pt idx="125">
                  <c:v>5.4</c:v>
                </c:pt>
                <c:pt idx="126">
                  <c:v>4.9000000000000004</c:v>
                </c:pt>
                <c:pt idx="127">
                  <c:v>5.0999999999999996</c:v>
                </c:pt>
                <c:pt idx="128">
                  <c:v>4.5</c:v>
                </c:pt>
                <c:pt idx="129">
                  <c:v>5.2</c:v>
                </c:pt>
                <c:pt idx="130">
                  <c:v>3.8</c:v>
                </c:pt>
                <c:pt idx="131">
                  <c:v>3.2</c:v>
                </c:pt>
                <c:pt idx="132">
                  <c:v>3.1</c:v>
                </c:pt>
                <c:pt idx="133">
                  <c:v>3.7</c:v>
                </c:pt>
                <c:pt idx="134">
                  <c:v>3.7</c:v>
                </c:pt>
                <c:pt idx="135">
                  <c:v>3.8</c:v>
                </c:pt>
                <c:pt idx="136">
                  <c:v>3.8</c:v>
                </c:pt>
                <c:pt idx="137">
                  <c:v>3.5</c:v>
                </c:pt>
                <c:pt idx="138">
                  <c:v>2.2999999999999998</c:v>
                </c:pt>
                <c:pt idx="139">
                  <c:v>3.4</c:v>
                </c:pt>
                <c:pt idx="140">
                  <c:v>5.8</c:v>
                </c:pt>
                <c:pt idx="141">
                  <c:v>3.6</c:v>
                </c:pt>
                <c:pt idx="142">
                  <c:v>5.9</c:v>
                </c:pt>
                <c:pt idx="143">
                  <c:v>5.9</c:v>
                </c:pt>
                <c:pt idx="144">
                  <c:v>4.7</c:v>
                </c:pt>
              </c:numCache>
            </c:numRef>
          </c:val>
          <c:smooth val="0"/>
          <c:extLst>
            <c:ext xmlns:c16="http://schemas.microsoft.com/office/drawing/2014/chart" uri="{C3380CC4-5D6E-409C-BE32-E72D297353CC}">
              <c16:uniqueId val="{00000007-20D9-4009-A548-2BB275B555DB}"/>
            </c:ext>
          </c:extLst>
        </c:ser>
        <c:dLbls>
          <c:showLegendKey val="0"/>
          <c:showVal val="0"/>
          <c:showCatName val="0"/>
          <c:showSerName val="0"/>
          <c:showPercent val="0"/>
          <c:showBubbleSize val="0"/>
        </c:dLbls>
        <c:marker val="1"/>
        <c:smooth val="0"/>
        <c:axId val="123682176"/>
        <c:axId val="158010752"/>
      </c:lineChart>
      <c:dateAx>
        <c:axId val="123682176"/>
        <c:scaling>
          <c:orientation val="minMax"/>
        </c:scaling>
        <c:delete val="0"/>
        <c:axPos val="b"/>
        <c:numFmt formatCode="m/d/yy;@" sourceLinked="0"/>
        <c:majorTickMark val="out"/>
        <c:minorTickMark val="none"/>
        <c:tickLblPos val="nextTo"/>
        <c:txPr>
          <a:bodyPr rot="-3000000"/>
          <a:lstStyle/>
          <a:p>
            <a:pPr>
              <a:defRPr/>
            </a:pPr>
            <a:endParaRPr lang="en-US"/>
          </a:p>
        </c:txPr>
        <c:crossAx val="158010752"/>
        <c:crosses val="autoZero"/>
        <c:auto val="1"/>
        <c:lblOffset val="100"/>
        <c:baseTimeUnit val="days"/>
        <c:majorUnit val="28"/>
        <c:majorTimeUnit val="days"/>
      </c:dateAx>
      <c:valAx>
        <c:axId val="158010752"/>
        <c:scaling>
          <c:orientation val="minMax"/>
          <c:max val="35"/>
          <c:min val="0"/>
        </c:scaling>
        <c:delete val="0"/>
        <c:axPos val="l"/>
        <c:majorGridlines/>
        <c:title>
          <c:tx>
            <c:rich>
              <a:bodyPr rot="-5400000" vert="horz"/>
              <a:lstStyle/>
              <a:p>
                <a:pPr>
                  <a:defRPr/>
                </a:pPr>
                <a:r>
                  <a:rPr lang="en-US"/>
                  <a:t>Percent</a:t>
                </a:r>
              </a:p>
            </c:rich>
          </c:tx>
          <c:layout>
            <c:manualLayout>
              <c:xMode val="edge"/>
              <c:yMode val="edge"/>
              <c:x val="0"/>
              <c:y val="0.35531824146981622"/>
            </c:manualLayout>
          </c:layout>
          <c:overlay val="0"/>
        </c:title>
        <c:numFmt formatCode="#,##0" sourceLinked="0"/>
        <c:majorTickMark val="out"/>
        <c:minorTickMark val="none"/>
        <c:tickLblPos val="nextTo"/>
        <c:crossAx val="123682176"/>
        <c:crosses val="autoZero"/>
        <c:crossBetween val="between"/>
        <c:majorUnit val="5"/>
      </c:valAx>
    </c:plotArea>
    <c:legend>
      <c:legendPos val="t"/>
      <c:layout>
        <c:manualLayout>
          <c:xMode val="edge"/>
          <c:yMode val="edge"/>
          <c:x val="4.3147250824416179E-3"/>
          <c:y val="6.8960178805774291E-2"/>
          <c:w val="0.99568527491755854"/>
          <c:h val="6.6461614173228351E-2"/>
        </c:manualLayout>
      </c:layout>
      <c:overlay val="0"/>
    </c:legend>
    <c:plotVisOnly val="1"/>
    <c:dispBlanksAs val="gap"/>
    <c:showDLblsOverMax val="0"/>
  </c:chart>
  <c:spPr>
    <a:ln>
      <a:noFill/>
    </a:ln>
  </c:spPr>
  <c:txPr>
    <a:bodyPr/>
    <a:lstStyle/>
    <a:p>
      <a:pPr>
        <a:defRPr sz="1200">
          <a:latin typeface="Arial" panose="020B0604020202020204" pitchFamily="34" charset="0"/>
          <a:cs typeface="Arial" panose="020B0604020202020204" pitchFamily="34" charset="0"/>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Non-COVID</a:t>
            </a:r>
          </a:p>
        </c:rich>
      </c:tx>
      <c:layout>
        <c:manualLayout>
          <c:xMode val="edge"/>
          <c:yMode val="edge"/>
          <c:x val="0.41760145366444579"/>
          <c:y val="0"/>
        </c:manualLayout>
      </c:layout>
      <c:overlay val="0"/>
    </c:title>
    <c:autoTitleDeleted val="0"/>
    <c:plotArea>
      <c:layout>
        <c:manualLayout>
          <c:layoutTarget val="inner"/>
          <c:xMode val="edge"/>
          <c:yMode val="edge"/>
          <c:x val="0.10424482250754021"/>
          <c:y val="0.18010238954505686"/>
          <c:w val="0.88792819166834913"/>
          <c:h val="0.54543088363954506"/>
        </c:manualLayout>
      </c:layout>
      <c:lineChart>
        <c:grouping val="standard"/>
        <c:varyColors val="0"/>
        <c:ser>
          <c:idx val="3"/>
          <c:order val="0"/>
          <c:tx>
            <c:strRef>
              <c:f>Sheet1!$B$1</c:f>
              <c:strCache>
                <c:ptCount val="1"/>
                <c:pt idx="0">
                  <c:v>0-4</c:v>
                </c:pt>
              </c:strCache>
            </c:strRef>
          </c:tx>
          <c:spPr>
            <a:ln w="25400">
              <a:solidFill>
                <a:sysClr val="windowText" lastClr="000000"/>
              </a:solidFill>
            </a:ln>
          </c:spPr>
          <c:marker>
            <c:symbol val="circle"/>
            <c:size val="7"/>
            <c:spPr>
              <a:solidFill>
                <a:sysClr val="windowText" lastClr="000000"/>
              </a:solidFill>
              <a:ln>
                <a:noFill/>
              </a:ln>
            </c:spPr>
          </c:marker>
          <c:cat>
            <c:numRef>
              <c:f>Sheet1!$A$2:$A$146</c:f>
              <c:numCache>
                <c:formatCode>d\-mmm\-yy</c:formatCode>
                <c:ptCount val="145"/>
                <c:pt idx="0">
                  <c:v>43908</c:v>
                </c:pt>
                <c:pt idx="1">
                  <c:v>43915</c:v>
                </c:pt>
                <c:pt idx="2">
                  <c:v>43922</c:v>
                </c:pt>
                <c:pt idx="3">
                  <c:v>43929</c:v>
                </c:pt>
                <c:pt idx="4">
                  <c:v>43936</c:v>
                </c:pt>
                <c:pt idx="5">
                  <c:v>43943</c:v>
                </c:pt>
                <c:pt idx="6">
                  <c:v>43950</c:v>
                </c:pt>
                <c:pt idx="7">
                  <c:v>43957</c:v>
                </c:pt>
                <c:pt idx="8">
                  <c:v>43964</c:v>
                </c:pt>
                <c:pt idx="9">
                  <c:v>43971</c:v>
                </c:pt>
                <c:pt idx="10">
                  <c:v>43978</c:v>
                </c:pt>
                <c:pt idx="11">
                  <c:v>43985</c:v>
                </c:pt>
                <c:pt idx="12">
                  <c:v>43992</c:v>
                </c:pt>
                <c:pt idx="13">
                  <c:v>43999</c:v>
                </c:pt>
                <c:pt idx="14">
                  <c:v>44006</c:v>
                </c:pt>
                <c:pt idx="15">
                  <c:v>44013</c:v>
                </c:pt>
                <c:pt idx="16">
                  <c:v>44020</c:v>
                </c:pt>
                <c:pt idx="17">
                  <c:v>44027</c:v>
                </c:pt>
                <c:pt idx="18">
                  <c:v>44034</c:v>
                </c:pt>
                <c:pt idx="19">
                  <c:v>44041</c:v>
                </c:pt>
                <c:pt idx="20">
                  <c:v>44048</c:v>
                </c:pt>
                <c:pt idx="21">
                  <c:v>44055</c:v>
                </c:pt>
                <c:pt idx="22">
                  <c:v>44062</c:v>
                </c:pt>
                <c:pt idx="23">
                  <c:v>44069</c:v>
                </c:pt>
                <c:pt idx="24">
                  <c:v>44076</c:v>
                </c:pt>
                <c:pt idx="25">
                  <c:v>44083</c:v>
                </c:pt>
                <c:pt idx="26">
                  <c:v>44090</c:v>
                </c:pt>
                <c:pt idx="27">
                  <c:v>44097</c:v>
                </c:pt>
                <c:pt idx="28">
                  <c:v>44104</c:v>
                </c:pt>
                <c:pt idx="29">
                  <c:v>44111</c:v>
                </c:pt>
                <c:pt idx="30">
                  <c:v>44118</c:v>
                </c:pt>
                <c:pt idx="31">
                  <c:v>44125</c:v>
                </c:pt>
                <c:pt idx="32">
                  <c:v>44132</c:v>
                </c:pt>
                <c:pt idx="33">
                  <c:v>44139</c:v>
                </c:pt>
                <c:pt idx="34">
                  <c:v>44146</c:v>
                </c:pt>
                <c:pt idx="35">
                  <c:v>44153</c:v>
                </c:pt>
                <c:pt idx="36">
                  <c:v>44160</c:v>
                </c:pt>
                <c:pt idx="37">
                  <c:v>44167</c:v>
                </c:pt>
                <c:pt idx="38">
                  <c:v>44174</c:v>
                </c:pt>
                <c:pt idx="39">
                  <c:v>44181</c:v>
                </c:pt>
                <c:pt idx="40">
                  <c:v>44188</c:v>
                </c:pt>
                <c:pt idx="41">
                  <c:v>44195</c:v>
                </c:pt>
                <c:pt idx="42">
                  <c:v>44202</c:v>
                </c:pt>
                <c:pt idx="43">
                  <c:v>44209</c:v>
                </c:pt>
                <c:pt idx="44">
                  <c:v>44216</c:v>
                </c:pt>
                <c:pt idx="45">
                  <c:v>44223</c:v>
                </c:pt>
                <c:pt idx="46">
                  <c:v>44230</c:v>
                </c:pt>
                <c:pt idx="47">
                  <c:v>44237</c:v>
                </c:pt>
                <c:pt idx="48">
                  <c:v>44244</c:v>
                </c:pt>
                <c:pt idx="49">
                  <c:v>44251</c:v>
                </c:pt>
                <c:pt idx="50">
                  <c:v>44258</c:v>
                </c:pt>
                <c:pt idx="51">
                  <c:v>44265</c:v>
                </c:pt>
                <c:pt idx="52">
                  <c:v>44272</c:v>
                </c:pt>
                <c:pt idx="53">
                  <c:v>44279</c:v>
                </c:pt>
                <c:pt idx="54">
                  <c:v>44286</c:v>
                </c:pt>
                <c:pt idx="55">
                  <c:v>44293</c:v>
                </c:pt>
                <c:pt idx="56">
                  <c:v>44300</c:v>
                </c:pt>
                <c:pt idx="57">
                  <c:v>44307</c:v>
                </c:pt>
                <c:pt idx="58">
                  <c:v>44314</c:v>
                </c:pt>
                <c:pt idx="59">
                  <c:v>44321</c:v>
                </c:pt>
                <c:pt idx="60">
                  <c:v>44328</c:v>
                </c:pt>
                <c:pt idx="61">
                  <c:v>44335</c:v>
                </c:pt>
                <c:pt idx="62">
                  <c:v>44342</c:v>
                </c:pt>
                <c:pt idx="63">
                  <c:v>44349</c:v>
                </c:pt>
                <c:pt idx="64">
                  <c:v>44356</c:v>
                </c:pt>
                <c:pt idx="65">
                  <c:v>44363</c:v>
                </c:pt>
                <c:pt idx="66">
                  <c:v>44370</c:v>
                </c:pt>
                <c:pt idx="67">
                  <c:v>44377</c:v>
                </c:pt>
                <c:pt idx="68">
                  <c:v>44384</c:v>
                </c:pt>
                <c:pt idx="69">
                  <c:v>44391</c:v>
                </c:pt>
                <c:pt idx="70">
                  <c:v>44398</c:v>
                </c:pt>
                <c:pt idx="71">
                  <c:v>44405</c:v>
                </c:pt>
                <c:pt idx="72">
                  <c:v>44412</c:v>
                </c:pt>
                <c:pt idx="73">
                  <c:v>44419</c:v>
                </c:pt>
                <c:pt idx="74">
                  <c:v>44426</c:v>
                </c:pt>
                <c:pt idx="75">
                  <c:v>44433</c:v>
                </c:pt>
                <c:pt idx="76">
                  <c:v>44440</c:v>
                </c:pt>
                <c:pt idx="77">
                  <c:v>44447</c:v>
                </c:pt>
                <c:pt idx="78">
                  <c:v>44454</c:v>
                </c:pt>
                <c:pt idx="79">
                  <c:v>44461</c:v>
                </c:pt>
                <c:pt idx="80">
                  <c:v>44468</c:v>
                </c:pt>
                <c:pt idx="81">
                  <c:v>44475</c:v>
                </c:pt>
                <c:pt idx="82">
                  <c:v>44482</c:v>
                </c:pt>
                <c:pt idx="83">
                  <c:v>44489</c:v>
                </c:pt>
                <c:pt idx="84">
                  <c:v>44496</c:v>
                </c:pt>
                <c:pt idx="85">
                  <c:v>44503</c:v>
                </c:pt>
                <c:pt idx="86">
                  <c:v>44510</c:v>
                </c:pt>
                <c:pt idx="87">
                  <c:v>44517</c:v>
                </c:pt>
                <c:pt idx="88">
                  <c:v>44524</c:v>
                </c:pt>
                <c:pt idx="89">
                  <c:v>44531</c:v>
                </c:pt>
                <c:pt idx="90">
                  <c:v>44538</c:v>
                </c:pt>
                <c:pt idx="91">
                  <c:v>44545</c:v>
                </c:pt>
                <c:pt idx="92">
                  <c:v>44552</c:v>
                </c:pt>
                <c:pt idx="93">
                  <c:v>44559</c:v>
                </c:pt>
                <c:pt idx="94">
                  <c:v>44566</c:v>
                </c:pt>
                <c:pt idx="95">
                  <c:v>44573</c:v>
                </c:pt>
                <c:pt idx="96">
                  <c:v>44580</c:v>
                </c:pt>
                <c:pt idx="97">
                  <c:v>44587</c:v>
                </c:pt>
                <c:pt idx="98">
                  <c:v>44594</c:v>
                </c:pt>
                <c:pt idx="99">
                  <c:v>44601</c:v>
                </c:pt>
                <c:pt idx="100">
                  <c:v>44608</c:v>
                </c:pt>
                <c:pt idx="101">
                  <c:v>44615</c:v>
                </c:pt>
                <c:pt idx="102">
                  <c:v>44622</c:v>
                </c:pt>
                <c:pt idx="103">
                  <c:v>44629</c:v>
                </c:pt>
                <c:pt idx="104">
                  <c:v>44636</c:v>
                </c:pt>
                <c:pt idx="105">
                  <c:v>44643</c:v>
                </c:pt>
                <c:pt idx="106">
                  <c:v>44650</c:v>
                </c:pt>
                <c:pt idx="107">
                  <c:v>44657</c:v>
                </c:pt>
                <c:pt idx="108">
                  <c:v>44664</c:v>
                </c:pt>
                <c:pt idx="109">
                  <c:v>44671</c:v>
                </c:pt>
                <c:pt idx="110">
                  <c:v>44678</c:v>
                </c:pt>
                <c:pt idx="111">
                  <c:v>44685</c:v>
                </c:pt>
                <c:pt idx="112">
                  <c:v>44692</c:v>
                </c:pt>
                <c:pt idx="113">
                  <c:v>44699</c:v>
                </c:pt>
                <c:pt idx="114">
                  <c:v>44706</c:v>
                </c:pt>
                <c:pt idx="115">
                  <c:v>44713</c:v>
                </c:pt>
                <c:pt idx="116">
                  <c:v>44720</c:v>
                </c:pt>
                <c:pt idx="117">
                  <c:v>44727</c:v>
                </c:pt>
                <c:pt idx="118">
                  <c:v>44734</c:v>
                </c:pt>
                <c:pt idx="119">
                  <c:v>44741</c:v>
                </c:pt>
                <c:pt idx="120">
                  <c:v>44748</c:v>
                </c:pt>
                <c:pt idx="121">
                  <c:v>44755</c:v>
                </c:pt>
                <c:pt idx="122">
                  <c:v>44762</c:v>
                </c:pt>
                <c:pt idx="123">
                  <c:v>44769</c:v>
                </c:pt>
                <c:pt idx="124">
                  <c:v>44776</c:v>
                </c:pt>
                <c:pt idx="125">
                  <c:v>44783</c:v>
                </c:pt>
                <c:pt idx="126">
                  <c:v>44790</c:v>
                </c:pt>
                <c:pt idx="127">
                  <c:v>44797</c:v>
                </c:pt>
                <c:pt idx="128">
                  <c:v>44804</c:v>
                </c:pt>
                <c:pt idx="129">
                  <c:v>44811</c:v>
                </c:pt>
                <c:pt idx="130">
                  <c:v>44818</c:v>
                </c:pt>
                <c:pt idx="131">
                  <c:v>44825</c:v>
                </c:pt>
                <c:pt idx="132">
                  <c:v>44832</c:v>
                </c:pt>
                <c:pt idx="133">
                  <c:v>44839</c:v>
                </c:pt>
                <c:pt idx="134">
                  <c:v>44846</c:v>
                </c:pt>
                <c:pt idx="135">
                  <c:v>44853</c:v>
                </c:pt>
                <c:pt idx="136">
                  <c:v>44860</c:v>
                </c:pt>
                <c:pt idx="137">
                  <c:v>44867</c:v>
                </c:pt>
                <c:pt idx="138">
                  <c:v>44874</c:v>
                </c:pt>
                <c:pt idx="139">
                  <c:v>44881</c:v>
                </c:pt>
                <c:pt idx="140">
                  <c:v>44888</c:v>
                </c:pt>
                <c:pt idx="141">
                  <c:v>44895</c:v>
                </c:pt>
                <c:pt idx="142">
                  <c:v>44902</c:v>
                </c:pt>
                <c:pt idx="143">
                  <c:v>44909</c:v>
                </c:pt>
                <c:pt idx="144">
                  <c:v>44916</c:v>
                </c:pt>
              </c:numCache>
            </c:numRef>
          </c:cat>
          <c:val>
            <c:numRef>
              <c:f>Sheet1!$B$2:$B$146</c:f>
              <c:numCache>
                <c:formatCode>General</c:formatCode>
                <c:ptCount val="145"/>
                <c:pt idx="0">
                  <c:v>99</c:v>
                </c:pt>
                <c:pt idx="1">
                  <c:v>98.3</c:v>
                </c:pt>
                <c:pt idx="2">
                  <c:v>97.5</c:v>
                </c:pt>
                <c:pt idx="3">
                  <c:v>98.3</c:v>
                </c:pt>
                <c:pt idx="4">
                  <c:v>97.4</c:v>
                </c:pt>
                <c:pt idx="5">
                  <c:v>96.8</c:v>
                </c:pt>
                <c:pt idx="6">
                  <c:v>95.9</c:v>
                </c:pt>
                <c:pt idx="7">
                  <c:v>90.7</c:v>
                </c:pt>
                <c:pt idx="8">
                  <c:v>90.4</c:v>
                </c:pt>
                <c:pt idx="9">
                  <c:v>91.3</c:v>
                </c:pt>
                <c:pt idx="10">
                  <c:v>92.8</c:v>
                </c:pt>
                <c:pt idx="11">
                  <c:v>91.5</c:v>
                </c:pt>
                <c:pt idx="12">
                  <c:v>90.8</c:v>
                </c:pt>
                <c:pt idx="13">
                  <c:v>90.9</c:v>
                </c:pt>
                <c:pt idx="14">
                  <c:v>89.1</c:v>
                </c:pt>
                <c:pt idx="15">
                  <c:v>88.2</c:v>
                </c:pt>
                <c:pt idx="16">
                  <c:v>86.5</c:v>
                </c:pt>
                <c:pt idx="17">
                  <c:v>83.6</c:v>
                </c:pt>
                <c:pt idx="18">
                  <c:v>83.9</c:v>
                </c:pt>
                <c:pt idx="19">
                  <c:v>83.9</c:v>
                </c:pt>
                <c:pt idx="20">
                  <c:v>84.3</c:v>
                </c:pt>
                <c:pt idx="21">
                  <c:v>83.7</c:v>
                </c:pt>
                <c:pt idx="22">
                  <c:v>83.6</c:v>
                </c:pt>
                <c:pt idx="23">
                  <c:v>84.1</c:v>
                </c:pt>
                <c:pt idx="24">
                  <c:v>84.3</c:v>
                </c:pt>
                <c:pt idx="25">
                  <c:v>84.3</c:v>
                </c:pt>
                <c:pt idx="26">
                  <c:v>81.5</c:v>
                </c:pt>
                <c:pt idx="27">
                  <c:v>82.9</c:v>
                </c:pt>
                <c:pt idx="28">
                  <c:v>80.8</c:v>
                </c:pt>
                <c:pt idx="29">
                  <c:v>80.8</c:v>
                </c:pt>
                <c:pt idx="30">
                  <c:v>80.099999999999994</c:v>
                </c:pt>
                <c:pt idx="31">
                  <c:v>79.5</c:v>
                </c:pt>
                <c:pt idx="32">
                  <c:v>76.599999999999994</c:v>
                </c:pt>
                <c:pt idx="33">
                  <c:v>73.8</c:v>
                </c:pt>
                <c:pt idx="34">
                  <c:v>72</c:v>
                </c:pt>
                <c:pt idx="35">
                  <c:v>69.2</c:v>
                </c:pt>
                <c:pt idx="36">
                  <c:v>70.8</c:v>
                </c:pt>
                <c:pt idx="37">
                  <c:v>70.7</c:v>
                </c:pt>
                <c:pt idx="38">
                  <c:v>73.7</c:v>
                </c:pt>
                <c:pt idx="39">
                  <c:v>70.8</c:v>
                </c:pt>
                <c:pt idx="40">
                  <c:v>73.2</c:v>
                </c:pt>
                <c:pt idx="41">
                  <c:v>78.599999999999994</c:v>
                </c:pt>
                <c:pt idx="42">
                  <c:v>77</c:v>
                </c:pt>
                <c:pt idx="43">
                  <c:v>74.8</c:v>
                </c:pt>
                <c:pt idx="44">
                  <c:v>77.3</c:v>
                </c:pt>
                <c:pt idx="45">
                  <c:v>73.599999999999994</c:v>
                </c:pt>
                <c:pt idx="46">
                  <c:v>76.599999999999994</c:v>
                </c:pt>
                <c:pt idx="47">
                  <c:v>77.7</c:v>
                </c:pt>
                <c:pt idx="48">
                  <c:v>76.8</c:v>
                </c:pt>
                <c:pt idx="49">
                  <c:v>77.7</c:v>
                </c:pt>
                <c:pt idx="50">
                  <c:v>78.400000000000006</c:v>
                </c:pt>
                <c:pt idx="51">
                  <c:v>77.7</c:v>
                </c:pt>
                <c:pt idx="52">
                  <c:v>76.900000000000006</c:v>
                </c:pt>
                <c:pt idx="53">
                  <c:v>76.400000000000006</c:v>
                </c:pt>
                <c:pt idx="54">
                  <c:v>77.8</c:v>
                </c:pt>
                <c:pt idx="55">
                  <c:v>77.599999999999994</c:v>
                </c:pt>
                <c:pt idx="56">
                  <c:v>76.599999999999994</c:v>
                </c:pt>
                <c:pt idx="57">
                  <c:v>76.900000000000006</c:v>
                </c:pt>
                <c:pt idx="58">
                  <c:v>74.8</c:v>
                </c:pt>
                <c:pt idx="59">
                  <c:v>77.599999999999994</c:v>
                </c:pt>
                <c:pt idx="60">
                  <c:v>77.8</c:v>
                </c:pt>
                <c:pt idx="61">
                  <c:v>78.5</c:v>
                </c:pt>
                <c:pt idx="62">
                  <c:v>79.7</c:v>
                </c:pt>
                <c:pt idx="63">
                  <c:v>80.099999999999994</c:v>
                </c:pt>
                <c:pt idx="64">
                  <c:v>80.400000000000006</c:v>
                </c:pt>
                <c:pt idx="65">
                  <c:v>83.6</c:v>
                </c:pt>
                <c:pt idx="66">
                  <c:v>83.1</c:v>
                </c:pt>
                <c:pt idx="67">
                  <c:v>82.2</c:v>
                </c:pt>
                <c:pt idx="68">
                  <c:v>81.2</c:v>
                </c:pt>
                <c:pt idx="69">
                  <c:v>78.3</c:v>
                </c:pt>
                <c:pt idx="70">
                  <c:v>75.400000000000006</c:v>
                </c:pt>
                <c:pt idx="71">
                  <c:v>72.099999999999994</c:v>
                </c:pt>
                <c:pt idx="72">
                  <c:v>70.900000000000006</c:v>
                </c:pt>
                <c:pt idx="73">
                  <c:v>68.3</c:v>
                </c:pt>
                <c:pt idx="74">
                  <c:v>64.099999999999994</c:v>
                </c:pt>
                <c:pt idx="75">
                  <c:v>65.2</c:v>
                </c:pt>
                <c:pt idx="76">
                  <c:v>63.9</c:v>
                </c:pt>
                <c:pt idx="77">
                  <c:v>62.4</c:v>
                </c:pt>
                <c:pt idx="78">
                  <c:v>64</c:v>
                </c:pt>
                <c:pt idx="79">
                  <c:v>63.5</c:v>
                </c:pt>
                <c:pt idx="80">
                  <c:v>66.400000000000006</c:v>
                </c:pt>
                <c:pt idx="81">
                  <c:v>69.8</c:v>
                </c:pt>
                <c:pt idx="82">
                  <c:v>67.8</c:v>
                </c:pt>
                <c:pt idx="83">
                  <c:v>69</c:v>
                </c:pt>
                <c:pt idx="84">
                  <c:v>68.2</c:v>
                </c:pt>
                <c:pt idx="85">
                  <c:v>70.900000000000006</c:v>
                </c:pt>
                <c:pt idx="86">
                  <c:v>68.599999999999994</c:v>
                </c:pt>
                <c:pt idx="87">
                  <c:v>70.599999999999994</c:v>
                </c:pt>
                <c:pt idx="88">
                  <c:v>65.2</c:v>
                </c:pt>
                <c:pt idx="89">
                  <c:v>66.400000000000006</c:v>
                </c:pt>
                <c:pt idx="90">
                  <c:v>64.7</c:v>
                </c:pt>
                <c:pt idx="91">
                  <c:v>59.7</c:v>
                </c:pt>
                <c:pt idx="92">
                  <c:v>52</c:v>
                </c:pt>
                <c:pt idx="93">
                  <c:v>41.5</c:v>
                </c:pt>
                <c:pt idx="94">
                  <c:v>45.9</c:v>
                </c:pt>
                <c:pt idx="95">
                  <c:v>45.6</c:v>
                </c:pt>
                <c:pt idx="96">
                  <c:v>49.7</c:v>
                </c:pt>
                <c:pt idx="97">
                  <c:v>59.7</c:v>
                </c:pt>
                <c:pt idx="98">
                  <c:v>65.3</c:v>
                </c:pt>
                <c:pt idx="99">
                  <c:v>63.1</c:v>
                </c:pt>
                <c:pt idx="100">
                  <c:v>69.099999999999994</c:v>
                </c:pt>
                <c:pt idx="101">
                  <c:v>71.8</c:v>
                </c:pt>
                <c:pt idx="102">
                  <c:v>72.400000000000006</c:v>
                </c:pt>
                <c:pt idx="103">
                  <c:v>71</c:v>
                </c:pt>
                <c:pt idx="104">
                  <c:v>73.2</c:v>
                </c:pt>
                <c:pt idx="105">
                  <c:v>72.7</c:v>
                </c:pt>
                <c:pt idx="106">
                  <c:v>71.7</c:v>
                </c:pt>
                <c:pt idx="107">
                  <c:v>70.599999999999994</c:v>
                </c:pt>
                <c:pt idx="108">
                  <c:v>69.599999999999994</c:v>
                </c:pt>
                <c:pt idx="109">
                  <c:v>67.900000000000006</c:v>
                </c:pt>
                <c:pt idx="110">
                  <c:v>65.400000000000006</c:v>
                </c:pt>
                <c:pt idx="111">
                  <c:v>66.2</c:v>
                </c:pt>
                <c:pt idx="112">
                  <c:v>64.900000000000006</c:v>
                </c:pt>
                <c:pt idx="113">
                  <c:v>66.599999999999994</c:v>
                </c:pt>
                <c:pt idx="114">
                  <c:v>62.2</c:v>
                </c:pt>
                <c:pt idx="115">
                  <c:v>63.6</c:v>
                </c:pt>
                <c:pt idx="116">
                  <c:v>63.3</c:v>
                </c:pt>
                <c:pt idx="117">
                  <c:v>65.8</c:v>
                </c:pt>
                <c:pt idx="118">
                  <c:v>68</c:v>
                </c:pt>
                <c:pt idx="119">
                  <c:v>65.5</c:v>
                </c:pt>
                <c:pt idx="120">
                  <c:v>63.6</c:v>
                </c:pt>
                <c:pt idx="121">
                  <c:v>64.8</c:v>
                </c:pt>
                <c:pt idx="122">
                  <c:v>61.7</c:v>
                </c:pt>
                <c:pt idx="123">
                  <c:v>64</c:v>
                </c:pt>
                <c:pt idx="124">
                  <c:v>65.2</c:v>
                </c:pt>
                <c:pt idx="125">
                  <c:v>66.099999999999994</c:v>
                </c:pt>
                <c:pt idx="126">
                  <c:v>63.7</c:v>
                </c:pt>
                <c:pt idx="127">
                  <c:v>62.3</c:v>
                </c:pt>
                <c:pt idx="128">
                  <c:v>62.7</c:v>
                </c:pt>
                <c:pt idx="129">
                  <c:v>61.1</c:v>
                </c:pt>
                <c:pt idx="130">
                  <c:v>59.9</c:v>
                </c:pt>
                <c:pt idx="131">
                  <c:v>64</c:v>
                </c:pt>
                <c:pt idx="132">
                  <c:v>62.8</c:v>
                </c:pt>
                <c:pt idx="133">
                  <c:v>61.5</c:v>
                </c:pt>
                <c:pt idx="134">
                  <c:v>59.3</c:v>
                </c:pt>
                <c:pt idx="135">
                  <c:v>57.2</c:v>
                </c:pt>
                <c:pt idx="136">
                  <c:v>55</c:v>
                </c:pt>
                <c:pt idx="137">
                  <c:v>52.5</c:v>
                </c:pt>
                <c:pt idx="138">
                  <c:v>54.2</c:v>
                </c:pt>
                <c:pt idx="139">
                  <c:v>53.3</c:v>
                </c:pt>
                <c:pt idx="140">
                  <c:v>50.7</c:v>
                </c:pt>
                <c:pt idx="141">
                  <c:v>52.3</c:v>
                </c:pt>
                <c:pt idx="142">
                  <c:v>54.1</c:v>
                </c:pt>
                <c:pt idx="143">
                  <c:v>54.5</c:v>
                </c:pt>
                <c:pt idx="144">
                  <c:v>53.2</c:v>
                </c:pt>
              </c:numCache>
            </c:numRef>
          </c:val>
          <c:smooth val="0"/>
          <c:extLst>
            <c:ext xmlns:c16="http://schemas.microsoft.com/office/drawing/2014/chart" uri="{C3380CC4-5D6E-409C-BE32-E72D297353CC}">
              <c16:uniqueId val="{00000000-5262-4077-8F72-1BBE3346504F}"/>
            </c:ext>
          </c:extLst>
        </c:ser>
        <c:ser>
          <c:idx val="0"/>
          <c:order val="1"/>
          <c:tx>
            <c:strRef>
              <c:f>Sheet1!$C$1</c:f>
              <c:strCache>
                <c:ptCount val="1"/>
                <c:pt idx="0">
                  <c:v>5 to 17</c:v>
                </c:pt>
              </c:strCache>
            </c:strRef>
          </c:tx>
          <c:spPr>
            <a:ln>
              <a:solidFill>
                <a:srgbClr val="005EB8"/>
              </a:solidFill>
            </a:ln>
          </c:spPr>
          <c:marker>
            <c:symbol val="square"/>
            <c:size val="7"/>
            <c:spPr>
              <a:solidFill>
                <a:srgbClr val="005EB8"/>
              </a:solidFill>
              <a:ln>
                <a:noFill/>
              </a:ln>
            </c:spPr>
          </c:marker>
          <c:cat>
            <c:numRef>
              <c:f>Sheet1!$A$2:$A$146</c:f>
              <c:numCache>
                <c:formatCode>d\-mmm\-yy</c:formatCode>
                <c:ptCount val="145"/>
                <c:pt idx="0">
                  <c:v>43908</c:v>
                </c:pt>
                <c:pt idx="1">
                  <c:v>43915</c:v>
                </c:pt>
                <c:pt idx="2">
                  <c:v>43922</c:v>
                </c:pt>
                <c:pt idx="3">
                  <c:v>43929</c:v>
                </c:pt>
                <c:pt idx="4">
                  <c:v>43936</c:v>
                </c:pt>
                <c:pt idx="5">
                  <c:v>43943</c:v>
                </c:pt>
                <c:pt idx="6">
                  <c:v>43950</c:v>
                </c:pt>
                <c:pt idx="7">
                  <c:v>43957</c:v>
                </c:pt>
                <c:pt idx="8">
                  <c:v>43964</c:v>
                </c:pt>
                <c:pt idx="9">
                  <c:v>43971</c:v>
                </c:pt>
                <c:pt idx="10">
                  <c:v>43978</c:v>
                </c:pt>
                <c:pt idx="11">
                  <c:v>43985</c:v>
                </c:pt>
                <c:pt idx="12">
                  <c:v>43992</c:v>
                </c:pt>
                <c:pt idx="13">
                  <c:v>43999</c:v>
                </c:pt>
                <c:pt idx="14">
                  <c:v>44006</c:v>
                </c:pt>
                <c:pt idx="15">
                  <c:v>44013</c:v>
                </c:pt>
                <c:pt idx="16">
                  <c:v>44020</c:v>
                </c:pt>
                <c:pt idx="17">
                  <c:v>44027</c:v>
                </c:pt>
                <c:pt idx="18">
                  <c:v>44034</c:v>
                </c:pt>
                <c:pt idx="19">
                  <c:v>44041</c:v>
                </c:pt>
                <c:pt idx="20">
                  <c:v>44048</c:v>
                </c:pt>
                <c:pt idx="21">
                  <c:v>44055</c:v>
                </c:pt>
                <c:pt idx="22">
                  <c:v>44062</c:v>
                </c:pt>
                <c:pt idx="23">
                  <c:v>44069</c:v>
                </c:pt>
                <c:pt idx="24">
                  <c:v>44076</c:v>
                </c:pt>
                <c:pt idx="25">
                  <c:v>44083</c:v>
                </c:pt>
                <c:pt idx="26">
                  <c:v>44090</c:v>
                </c:pt>
                <c:pt idx="27">
                  <c:v>44097</c:v>
                </c:pt>
                <c:pt idx="28">
                  <c:v>44104</c:v>
                </c:pt>
                <c:pt idx="29">
                  <c:v>44111</c:v>
                </c:pt>
                <c:pt idx="30">
                  <c:v>44118</c:v>
                </c:pt>
                <c:pt idx="31">
                  <c:v>44125</c:v>
                </c:pt>
                <c:pt idx="32">
                  <c:v>44132</c:v>
                </c:pt>
                <c:pt idx="33">
                  <c:v>44139</c:v>
                </c:pt>
                <c:pt idx="34">
                  <c:v>44146</c:v>
                </c:pt>
                <c:pt idx="35">
                  <c:v>44153</c:v>
                </c:pt>
                <c:pt idx="36">
                  <c:v>44160</c:v>
                </c:pt>
                <c:pt idx="37">
                  <c:v>44167</c:v>
                </c:pt>
                <c:pt idx="38">
                  <c:v>44174</c:v>
                </c:pt>
                <c:pt idx="39">
                  <c:v>44181</c:v>
                </c:pt>
                <c:pt idx="40">
                  <c:v>44188</c:v>
                </c:pt>
                <c:pt idx="41">
                  <c:v>44195</c:v>
                </c:pt>
                <c:pt idx="42">
                  <c:v>44202</c:v>
                </c:pt>
                <c:pt idx="43">
                  <c:v>44209</c:v>
                </c:pt>
                <c:pt idx="44">
                  <c:v>44216</c:v>
                </c:pt>
                <c:pt idx="45">
                  <c:v>44223</c:v>
                </c:pt>
                <c:pt idx="46">
                  <c:v>44230</c:v>
                </c:pt>
                <c:pt idx="47">
                  <c:v>44237</c:v>
                </c:pt>
                <c:pt idx="48">
                  <c:v>44244</c:v>
                </c:pt>
                <c:pt idx="49">
                  <c:v>44251</c:v>
                </c:pt>
                <c:pt idx="50">
                  <c:v>44258</c:v>
                </c:pt>
                <c:pt idx="51">
                  <c:v>44265</c:v>
                </c:pt>
                <c:pt idx="52">
                  <c:v>44272</c:v>
                </c:pt>
                <c:pt idx="53">
                  <c:v>44279</c:v>
                </c:pt>
                <c:pt idx="54">
                  <c:v>44286</c:v>
                </c:pt>
                <c:pt idx="55">
                  <c:v>44293</c:v>
                </c:pt>
                <c:pt idx="56">
                  <c:v>44300</c:v>
                </c:pt>
                <c:pt idx="57">
                  <c:v>44307</c:v>
                </c:pt>
                <c:pt idx="58">
                  <c:v>44314</c:v>
                </c:pt>
                <c:pt idx="59">
                  <c:v>44321</c:v>
                </c:pt>
                <c:pt idx="60">
                  <c:v>44328</c:v>
                </c:pt>
                <c:pt idx="61">
                  <c:v>44335</c:v>
                </c:pt>
                <c:pt idx="62">
                  <c:v>44342</c:v>
                </c:pt>
                <c:pt idx="63">
                  <c:v>44349</c:v>
                </c:pt>
                <c:pt idx="64">
                  <c:v>44356</c:v>
                </c:pt>
                <c:pt idx="65">
                  <c:v>44363</c:v>
                </c:pt>
                <c:pt idx="66">
                  <c:v>44370</c:v>
                </c:pt>
                <c:pt idx="67">
                  <c:v>44377</c:v>
                </c:pt>
                <c:pt idx="68">
                  <c:v>44384</c:v>
                </c:pt>
                <c:pt idx="69">
                  <c:v>44391</c:v>
                </c:pt>
                <c:pt idx="70">
                  <c:v>44398</c:v>
                </c:pt>
                <c:pt idx="71">
                  <c:v>44405</c:v>
                </c:pt>
                <c:pt idx="72">
                  <c:v>44412</c:v>
                </c:pt>
                <c:pt idx="73">
                  <c:v>44419</c:v>
                </c:pt>
                <c:pt idx="74">
                  <c:v>44426</c:v>
                </c:pt>
                <c:pt idx="75">
                  <c:v>44433</c:v>
                </c:pt>
                <c:pt idx="76">
                  <c:v>44440</c:v>
                </c:pt>
                <c:pt idx="77">
                  <c:v>44447</c:v>
                </c:pt>
                <c:pt idx="78">
                  <c:v>44454</c:v>
                </c:pt>
                <c:pt idx="79">
                  <c:v>44461</c:v>
                </c:pt>
                <c:pt idx="80">
                  <c:v>44468</c:v>
                </c:pt>
                <c:pt idx="81">
                  <c:v>44475</c:v>
                </c:pt>
                <c:pt idx="82">
                  <c:v>44482</c:v>
                </c:pt>
                <c:pt idx="83">
                  <c:v>44489</c:v>
                </c:pt>
                <c:pt idx="84">
                  <c:v>44496</c:v>
                </c:pt>
                <c:pt idx="85">
                  <c:v>44503</c:v>
                </c:pt>
                <c:pt idx="86">
                  <c:v>44510</c:v>
                </c:pt>
                <c:pt idx="87">
                  <c:v>44517</c:v>
                </c:pt>
                <c:pt idx="88">
                  <c:v>44524</c:v>
                </c:pt>
                <c:pt idx="89">
                  <c:v>44531</c:v>
                </c:pt>
                <c:pt idx="90">
                  <c:v>44538</c:v>
                </c:pt>
                <c:pt idx="91">
                  <c:v>44545</c:v>
                </c:pt>
                <c:pt idx="92">
                  <c:v>44552</c:v>
                </c:pt>
                <c:pt idx="93">
                  <c:v>44559</c:v>
                </c:pt>
                <c:pt idx="94">
                  <c:v>44566</c:v>
                </c:pt>
                <c:pt idx="95">
                  <c:v>44573</c:v>
                </c:pt>
                <c:pt idx="96">
                  <c:v>44580</c:v>
                </c:pt>
                <c:pt idx="97">
                  <c:v>44587</c:v>
                </c:pt>
                <c:pt idx="98">
                  <c:v>44594</c:v>
                </c:pt>
                <c:pt idx="99">
                  <c:v>44601</c:v>
                </c:pt>
                <c:pt idx="100">
                  <c:v>44608</c:v>
                </c:pt>
                <c:pt idx="101">
                  <c:v>44615</c:v>
                </c:pt>
                <c:pt idx="102">
                  <c:v>44622</c:v>
                </c:pt>
                <c:pt idx="103">
                  <c:v>44629</c:v>
                </c:pt>
                <c:pt idx="104">
                  <c:v>44636</c:v>
                </c:pt>
                <c:pt idx="105">
                  <c:v>44643</c:v>
                </c:pt>
                <c:pt idx="106">
                  <c:v>44650</c:v>
                </c:pt>
                <c:pt idx="107">
                  <c:v>44657</c:v>
                </c:pt>
                <c:pt idx="108">
                  <c:v>44664</c:v>
                </c:pt>
                <c:pt idx="109">
                  <c:v>44671</c:v>
                </c:pt>
                <c:pt idx="110">
                  <c:v>44678</c:v>
                </c:pt>
                <c:pt idx="111">
                  <c:v>44685</c:v>
                </c:pt>
                <c:pt idx="112">
                  <c:v>44692</c:v>
                </c:pt>
                <c:pt idx="113">
                  <c:v>44699</c:v>
                </c:pt>
                <c:pt idx="114">
                  <c:v>44706</c:v>
                </c:pt>
                <c:pt idx="115">
                  <c:v>44713</c:v>
                </c:pt>
                <c:pt idx="116">
                  <c:v>44720</c:v>
                </c:pt>
                <c:pt idx="117">
                  <c:v>44727</c:v>
                </c:pt>
                <c:pt idx="118">
                  <c:v>44734</c:v>
                </c:pt>
                <c:pt idx="119">
                  <c:v>44741</c:v>
                </c:pt>
                <c:pt idx="120">
                  <c:v>44748</c:v>
                </c:pt>
                <c:pt idx="121">
                  <c:v>44755</c:v>
                </c:pt>
                <c:pt idx="122">
                  <c:v>44762</c:v>
                </c:pt>
                <c:pt idx="123">
                  <c:v>44769</c:v>
                </c:pt>
                <c:pt idx="124">
                  <c:v>44776</c:v>
                </c:pt>
                <c:pt idx="125">
                  <c:v>44783</c:v>
                </c:pt>
                <c:pt idx="126">
                  <c:v>44790</c:v>
                </c:pt>
                <c:pt idx="127">
                  <c:v>44797</c:v>
                </c:pt>
                <c:pt idx="128">
                  <c:v>44804</c:v>
                </c:pt>
                <c:pt idx="129">
                  <c:v>44811</c:v>
                </c:pt>
                <c:pt idx="130">
                  <c:v>44818</c:v>
                </c:pt>
                <c:pt idx="131">
                  <c:v>44825</c:v>
                </c:pt>
                <c:pt idx="132">
                  <c:v>44832</c:v>
                </c:pt>
                <c:pt idx="133">
                  <c:v>44839</c:v>
                </c:pt>
                <c:pt idx="134">
                  <c:v>44846</c:v>
                </c:pt>
                <c:pt idx="135">
                  <c:v>44853</c:v>
                </c:pt>
                <c:pt idx="136">
                  <c:v>44860</c:v>
                </c:pt>
                <c:pt idx="137">
                  <c:v>44867</c:v>
                </c:pt>
                <c:pt idx="138">
                  <c:v>44874</c:v>
                </c:pt>
                <c:pt idx="139">
                  <c:v>44881</c:v>
                </c:pt>
                <c:pt idx="140">
                  <c:v>44888</c:v>
                </c:pt>
                <c:pt idx="141">
                  <c:v>44895</c:v>
                </c:pt>
                <c:pt idx="142">
                  <c:v>44902</c:v>
                </c:pt>
                <c:pt idx="143">
                  <c:v>44909</c:v>
                </c:pt>
                <c:pt idx="144">
                  <c:v>44916</c:v>
                </c:pt>
              </c:numCache>
            </c:numRef>
          </c:cat>
          <c:val>
            <c:numRef>
              <c:f>Sheet1!$C$2:$C$146</c:f>
              <c:numCache>
                <c:formatCode>General</c:formatCode>
                <c:ptCount val="145"/>
                <c:pt idx="0">
                  <c:v>98.9</c:v>
                </c:pt>
                <c:pt idx="1">
                  <c:v>98.8</c:v>
                </c:pt>
                <c:pt idx="2">
                  <c:v>98.2</c:v>
                </c:pt>
                <c:pt idx="3">
                  <c:v>98.2</c:v>
                </c:pt>
                <c:pt idx="4">
                  <c:v>97.7</c:v>
                </c:pt>
                <c:pt idx="5">
                  <c:v>98.2</c:v>
                </c:pt>
                <c:pt idx="6">
                  <c:v>97</c:v>
                </c:pt>
                <c:pt idx="7">
                  <c:v>95.1</c:v>
                </c:pt>
                <c:pt idx="8">
                  <c:v>95.4</c:v>
                </c:pt>
                <c:pt idx="9">
                  <c:v>95.2</c:v>
                </c:pt>
                <c:pt idx="10">
                  <c:v>95.2</c:v>
                </c:pt>
                <c:pt idx="11">
                  <c:v>94.7</c:v>
                </c:pt>
                <c:pt idx="12">
                  <c:v>95.2</c:v>
                </c:pt>
                <c:pt idx="13">
                  <c:v>94.4</c:v>
                </c:pt>
                <c:pt idx="14">
                  <c:v>91.3</c:v>
                </c:pt>
                <c:pt idx="15">
                  <c:v>90.5</c:v>
                </c:pt>
                <c:pt idx="16">
                  <c:v>91.1</c:v>
                </c:pt>
                <c:pt idx="17">
                  <c:v>89.6</c:v>
                </c:pt>
                <c:pt idx="18">
                  <c:v>87.9</c:v>
                </c:pt>
                <c:pt idx="19">
                  <c:v>88.4</c:v>
                </c:pt>
                <c:pt idx="20">
                  <c:v>88.9</c:v>
                </c:pt>
                <c:pt idx="21">
                  <c:v>89</c:v>
                </c:pt>
                <c:pt idx="22">
                  <c:v>87.9</c:v>
                </c:pt>
                <c:pt idx="23">
                  <c:v>89</c:v>
                </c:pt>
                <c:pt idx="24">
                  <c:v>89.2</c:v>
                </c:pt>
                <c:pt idx="25">
                  <c:v>88.7</c:v>
                </c:pt>
                <c:pt idx="26">
                  <c:v>87.7</c:v>
                </c:pt>
                <c:pt idx="27">
                  <c:v>89.5</c:v>
                </c:pt>
                <c:pt idx="28">
                  <c:v>85.8</c:v>
                </c:pt>
                <c:pt idx="29">
                  <c:v>86.1</c:v>
                </c:pt>
                <c:pt idx="30">
                  <c:v>86.9</c:v>
                </c:pt>
                <c:pt idx="31">
                  <c:v>84.5</c:v>
                </c:pt>
                <c:pt idx="32">
                  <c:v>82.4</c:v>
                </c:pt>
                <c:pt idx="33">
                  <c:v>80.599999999999994</c:v>
                </c:pt>
                <c:pt idx="34">
                  <c:v>77.400000000000006</c:v>
                </c:pt>
                <c:pt idx="35">
                  <c:v>75.7</c:v>
                </c:pt>
                <c:pt idx="36">
                  <c:v>77.400000000000006</c:v>
                </c:pt>
                <c:pt idx="37">
                  <c:v>76.5</c:v>
                </c:pt>
                <c:pt idx="38">
                  <c:v>75.400000000000006</c:v>
                </c:pt>
                <c:pt idx="39">
                  <c:v>77.7</c:v>
                </c:pt>
                <c:pt idx="40">
                  <c:v>79.8</c:v>
                </c:pt>
                <c:pt idx="41">
                  <c:v>82.3</c:v>
                </c:pt>
                <c:pt idx="42">
                  <c:v>80.900000000000006</c:v>
                </c:pt>
                <c:pt idx="43">
                  <c:v>79.8</c:v>
                </c:pt>
                <c:pt idx="44">
                  <c:v>79.599999999999994</c:v>
                </c:pt>
                <c:pt idx="45">
                  <c:v>78.5</c:v>
                </c:pt>
                <c:pt idx="46">
                  <c:v>80.900000000000006</c:v>
                </c:pt>
                <c:pt idx="47">
                  <c:v>82.4</c:v>
                </c:pt>
                <c:pt idx="48">
                  <c:v>82.6</c:v>
                </c:pt>
                <c:pt idx="49">
                  <c:v>84.1</c:v>
                </c:pt>
                <c:pt idx="50">
                  <c:v>84</c:v>
                </c:pt>
                <c:pt idx="51">
                  <c:v>84.5</c:v>
                </c:pt>
                <c:pt idx="52">
                  <c:v>83</c:v>
                </c:pt>
                <c:pt idx="53">
                  <c:v>84.6</c:v>
                </c:pt>
                <c:pt idx="54">
                  <c:v>84.6</c:v>
                </c:pt>
                <c:pt idx="55">
                  <c:v>83.3</c:v>
                </c:pt>
                <c:pt idx="56">
                  <c:v>83.1</c:v>
                </c:pt>
                <c:pt idx="57">
                  <c:v>81.7</c:v>
                </c:pt>
                <c:pt idx="58">
                  <c:v>83</c:v>
                </c:pt>
                <c:pt idx="59">
                  <c:v>84.7</c:v>
                </c:pt>
                <c:pt idx="60">
                  <c:v>83.6</c:v>
                </c:pt>
                <c:pt idx="61">
                  <c:v>86.5</c:v>
                </c:pt>
                <c:pt idx="62">
                  <c:v>86.8</c:v>
                </c:pt>
                <c:pt idx="63">
                  <c:v>88.4</c:v>
                </c:pt>
                <c:pt idx="64">
                  <c:v>87.7</c:v>
                </c:pt>
                <c:pt idx="65">
                  <c:v>90</c:v>
                </c:pt>
                <c:pt idx="66">
                  <c:v>87.8</c:v>
                </c:pt>
                <c:pt idx="67">
                  <c:v>88</c:v>
                </c:pt>
                <c:pt idx="68">
                  <c:v>88.2</c:v>
                </c:pt>
                <c:pt idx="69">
                  <c:v>85.3</c:v>
                </c:pt>
                <c:pt idx="70">
                  <c:v>82.6</c:v>
                </c:pt>
                <c:pt idx="71">
                  <c:v>81.400000000000006</c:v>
                </c:pt>
                <c:pt idx="72">
                  <c:v>75.3</c:v>
                </c:pt>
                <c:pt idx="73">
                  <c:v>74.2</c:v>
                </c:pt>
                <c:pt idx="74">
                  <c:v>72.3</c:v>
                </c:pt>
                <c:pt idx="75">
                  <c:v>68</c:v>
                </c:pt>
                <c:pt idx="76">
                  <c:v>66</c:v>
                </c:pt>
                <c:pt idx="77">
                  <c:v>67.7</c:v>
                </c:pt>
                <c:pt idx="78">
                  <c:v>72.099999999999994</c:v>
                </c:pt>
                <c:pt idx="79">
                  <c:v>71.8</c:v>
                </c:pt>
                <c:pt idx="80">
                  <c:v>72</c:v>
                </c:pt>
                <c:pt idx="81">
                  <c:v>76.8</c:v>
                </c:pt>
                <c:pt idx="82">
                  <c:v>76.3</c:v>
                </c:pt>
                <c:pt idx="83">
                  <c:v>78.599999999999994</c:v>
                </c:pt>
                <c:pt idx="84">
                  <c:v>77.5</c:v>
                </c:pt>
                <c:pt idx="85">
                  <c:v>76.599999999999994</c:v>
                </c:pt>
                <c:pt idx="86">
                  <c:v>75.599999999999994</c:v>
                </c:pt>
                <c:pt idx="87">
                  <c:v>76.900000000000006</c:v>
                </c:pt>
                <c:pt idx="88">
                  <c:v>73.099999999999994</c:v>
                </c:pt>
                <c:pt idx="89">
                  <c:v>73.400000000000006</c:v>
                </c:pt>
                <c:pt idx="90">
                  <c:v>71.599999999999994</c:v>
                </c:pt>
                <c:pt idx="91">
                  <c:v>64.400000000000006</c:v>
                </c:pt>
                <c:pt idx="92">
                  <c:v>56.9</c:v>
                </c:pt>
                <c:pt idx="93">
                  <c:v>48.2</c:v>
                </c:pt>
                <c:pt idx="94">
                  <c:v>55.2</c:v>
                </c:pt>
                <c:pt idx="95">
                  <c:v>61.1</c:v>
                </c:pt>
                <c:pt idx="96">
                  <c:v>67.099999999999994</c:v>
                </c:pt>
                <c:pt idx="97">
                  <c:v>73.5</c:v>
                </c:pt>
                <c:pt idx="98">
                  <c:v>78.2</c:v>
                </c:pt>
                <c:pt idx="99">
                  <c:v>80</c:v>
                </c:pt>
                <c:pt idx="100">
                  <c:v>80.400000000000006</c:v>
                </c:pt>
                <c:pt idx="101">
                  <c:v>81.400000000000006</c:v>
                </c:pt>
                <c:pt idx="102">
                  <c:v>80.599999999999994</c:v>
                </c:pt>
                <c:pt idx="103">
                  <c:v>80.7</c:v>
                </c:pt>
                <c:pt idx="104">
                  <c:v>81.099999999999994</c:v>
                </c:pt>
                <c:pt idx="105">
                  <c:v>82.7</c:v>
                </c:pt>
                <c:pt idx="106">
                  <c:v>81.099999999999994</c:v>
                </c:pt>
                <c:pt idx="107">
                  <c:v>79.400000000000006</c:v>
                </c:pt>
                <c:pt idx="108">
                  <c:v>79.900000000000006</c:v>
                </c:pt>
                <c:pt idx="109">
                  <c:v>81.099999999999994</c:v>
                </c:pt>
                <c:pt idx="110">
                  <c:v>78.900000000000006</c:v>
                </c:pt>
                <c:pt idx="111">
                  <c:v>77.2</c:v>
                </c:pt>
                <c:pt idx="112">
                  <c:v>77.2</c:v>
                </c:pt>
                <c:pt idx="113">
                  <c:v>78.2</c:v>
                </c:pt>
                <c:pt idx="114">
                  <c:v>76.8</c:v>
                </c:pt>
                <c:pt idx="115">
                  <c:v>78.5</c:v>
                </c:pt>
                <c:pt idx="116">
                  <c:v>79.2</c:v>
                </c:pt>
                <c:pt idx="117">
                  <c:v>81.400000000000006</c:v>
                </c:pt>
                <c:pt idx="118">
                  <c:v>82.9</c:v>
                </c:pt>
                <c:pt idx="119">
                  <c:v>81.099999999999994</c:v>
                </c:pt>
                <c:pt idx="120">
                  <c:v>80.400000000000006</c:v>
                </c:pt>
                <c:pt idx="121">
                  <c:v>80.7</c:v>
                </c:pt>
                <c:pt idx="122">
                  <c:v>79.099999999999994</c:v>
                </c:pt>
                <c:pt idx="123">
                  <c:v>80.099999999999994</c:v>
                </c:pt>
                <c:pt idx="124">
                  <c:v>80.7</c:v>
                </c:pt>
                <c:pt idx="125">
                  <c:v>82.1</c:v>
                </c:pt>
                <c:pt idx="126">
                  <c:v>78.3</c:v>
                </c:pt>
                <c:pt idx="127">
                  <c:v>76.900000000000006</c:v>
                </c:pt>
                <c:pt idx="128">
                  <c:v>75.400000000000006</c:v>
                </c:pt>
                <c:pt idx="129">
                  <c:v>74.3</c:v>
                </c:pt>
                <c:pt idx="130">
                  <c:v>75.2</c:v>
                </c:pt>
                <c:pt idx="131">
                  <c:v>76.2</c:v>
                </c:pt>
                <c:pt idx="132">
                  <c:v>77.8</c:v>
                </c:pt>
                <c:pt idx="133">
                  <c:v>77.900000000000006</c:v>
                </c:pt>
                <c:pt idx="134">
                  <c:v>74.5</c:v>
                </c:pt>
                <c:pt idx="135">
                  <c:v>72.2</c:v>
                </c:pt>
                <c:pt idx="136">
                  <c:v>68.5</c:v>
                </c:pt>
                <c:pt idx="137">
                  <c:v>63.9</c:v>
                </c:pt>
                <c:pt idx="138">
                  <c:v>63.2</c:v>
                </c:pt>
                <c:pt idx="139">
                  <c:v>63.7</c:v>
                </c:pt>
                <c:pt idx="140">
                  <c:v>61.6</c:v>
                </c:pt>
                <c:pt idx="141">
                  <c:v>65.900000000000006</c:v>
                </c:pt>
                <c:pt idx="142">
                  <c:v>65.5</c:v>
                </c:pt>
                <c:pt idx="143">
                  <c:v>66.5</c:v>
                </c:pt>
                <c:pt idx="144">
                  <c:v>69</c:v>
                </c:pt>
              </c:numCache>
            </c:numRef>
          </c:val>
          <c:smooth val="0"/>
          <c:extLst>
            <c:ext xmlns:c16="http://schemas.microsoft.com/office/drawing/2014/chart" uri="{C3380CC4-5D6E-409C-BE32-E72D297353CC}">
              <c16:uniqueId val="{00000001-5262-4077-8F72-1BBE3346504F}"/>
            </c:ext>
          </c:extLst>
        </c:ser>
        <c:ser>
          <c:idx val="1"/>
          <c:order val="2"/>
          <c:tx>
            <c:strRef>
              <c:f>Sheet1!$D$1</c:f>
              <c:strCache>
                <c:ptCount val="1"/>
                <c:pt idx="0">
                  <c:v>18-29</c:v>
                </c:pt>
              </c:strCache>
            </c:strRef>
          </c:tx>
          <c:spPr>
            <a:ln>
              <a:solidFill>
                <a:srgbClr val="671E75"/>
              </a:solidFill>
            </a:ln>
          </c:spPr>
          <c:marker>
            <c:symbol val="triangle"/>
            <c:size val="8"/>
            <c:spPr>
              <a:solidFill>
                <a:srgbClr val="671E75"/>
              </a:solidFill>
              <a:ln>
                <a:noFill/>
              </a:ln>
            </c:spPr>
          </c:marker>
          <c:cat>
            <c:numRef>
              <c:f>Sheet1!$A$2:$A$146</c:f>
              <c:numCache>
                <c:formatCode>d\-mmm\-yy</c:formatCode>
                <c:ptCount val="145"/>
                <c:pt idx="0">
                  <c:v>43908</c:v>
                </c:pt>
                <c:pt idx="1">
                  <c:v>43915</c:v>
                </c:pt>
                <c:pt idx="2">
                  <c:v>43922</c:v>
                </c:pt>
                <c:pt idx="3">
                  <c:v>43929</c:v>
                </c:pt>
                <c:pt idx="4">
                  <c:v>43936</c:v>
                </c:pt>
                <c:pt idx="5">
                  <c:v>43943</c:v>
                </c:pt>
                <c:pt idx="6">
                  <c:v>43950</c:v>
                </c:pt>
                <c:pt idx="7">
                  <c:v>43957</c:v>
                </c:pt>
                <c:pt idx="8">
                  <c:v>43964</c:v>
                </c:pt>
                <c:pt idx="9">
                  <c:v>43971</c:v>
                </c:pt>
                <c:pt idx="10">
                  <c:v>43978</c:v>
                </c:pt>
                <c:pt idx="11">
                  <c:v>43985</c:v>
                </c:pt>
                <c:pt idx="12">
                  <c:v>43992</c:v>
                </c:pt>
                <c:pt idx="13">
                  <c:v>43999</c:v>
                </c:pt>
                <c:pt idx="14">
                  <c:v>44006</c:v>
                </c:pt>
                <c:pt idx="15">
                  <c:v>44013</c:v>
                </c:pt>
                <c:pt idx="16">
                  <c:v>44020</c:v>
                </c:pt>
                <c:pt idx="17">
                  <c:v>44027</c:v>
                </c:pt>
                <c:pt idx="18">
                  <c:v>44034</c:v>
                </c:pt>
                <c:pt idx="19">
                  <c:v>44041</c:v>
                </c:pt>
                <c:pt idx="20">
                  <c:v>44048</c:v>
                </c:pt>
                <c:pt idx="21">
                  <c:v>44055</c:v>
                </c:pt>
                <c:pt idx="22">
                  <c:v>44062</c:v>
                </c:pt>
                <c:pt idx="23">
                  <c:v>44069</c:v>
                </c:pt>
                <c:pt idx="24">
                  <c:v>44076</c:v>
                </c:pt>
                <c:pt idx="25">
                  <c:v>44083</c:v>
                </c:pt>
                <c:pt idx="26">
                  <c:v>44090</c:v>
                </c:pt>
                <c:pt idx="27">
                  <c:v>44097</c:v>
                </c:pt>
                <c:pt idx="28">
                  <c:v>44104</c:v>
                </c:pt>
                <c:pt idx="29">
                  <c:v>44111</c:v>
                </c:pt>
                <c:pt idx="30">
                  <c:v>44118</c:v>
                </c:pt>
                <c:pt idx="31">
                  <c:v>44125</c:v>
                </c:pt>
                <c:pt idx="32">
                  <c:v>44132</c:v>
                </c:pt>
                <c:pt idx="33">
                  <c:v>44139</c:v>
                </c:pt>
                <c:pt idx="34">
                  <c:v>44146</c:v>
                </c:pt>
                <c:pt idx="35">
                  <c:v>44153</c:v>
                </c:pt>
                <c:pt idx="36">
                  <c:v>44160</c:v>
                </c:pt>
                <c:pt idx="37">
                  <c:v>44167</c:v>
                </c:pt>
                <c:pt idx="38">
                  <c:v>44174</c:v>
                </c:pt>
                <c:pt idx="39">
                  <c:v>44181</c:v>
                </c:pt>
                <c:pt idx="40">
                  <c:v>44188</c:v>
                </c:pt>
                <c:pt idx="41">
                  <c:v>44195</c:v>
                </c:pt>
                <c:pt idx="42">
                  <c:v>44202</c:v>
                </c:pt>
                <c:pt idx="43">
                  <c:v>44209</c:v>
                </c:pt>
                <c:pt idx="44">
                  <c:v>44216</c:v>
                </c:pt>
                <c:pt idx="45">
                  <c:v>44223</c:v>
                </c:pt>
                <c:pt idx="46">
                  <c:v>44230</c:v>
                </c:pt>
                <c:pt idx="47">
                  <c:v>44237</c:v>
                </c:pt>
                <c:pt idx="48">
                  <c:v>44244</c:v>
                </c:pt>
                <c:pt idx="49">
                  <c:v>44251</c:v>
                </c:pt>
                <c:pt idx="50">
                  <c:v>44258</c:v>
                </c:pt>
                <c:pt idx="51">
                  <c:v>44265</c:v>
                </c:pt>
                <c:pt idx="52">
                  <c:v>44272</c:v>
                </c:pt>
                <c:pt idx="53">
                  <c:v>44279</c:v>
                </c:pt>
                <c:pt idx="54">
                  <c:v>44286</c:v>
                </c:pt>
                <c:pt idx="55">
                  <c:v>44293</c:v>
                </c:pt>
                <c:pt idx="56">
                  <c:v>44300</c:v>
                </c:pt>
                <c:pt idx="57">
                  <c:v>44307</c:v>
                </c:pt>
                <c:pt idx="58">
                  <c:v>44314</c:v>
                </c:pt>
                <c:pt idx="59">
                  <c:v>44321</c:v>
                </c:pt>
                <c:pt idx="60">
                  <c:v>44328</c:v>
                </c:pt>
                <c:pt idx="61">
                  <c:v>44335</c:v>
                </c:pt>
                <c:pt idx="62">
                  <c:v>44342</c:v>
                </c:pt>
                <c:pt idx="63">
                  <c:v>44349</c:v>
                </c:pt>
                <c:pt idx="64">
                  <c:v>44356</c:v>
                </c:pt>
                <c:pt idx="65">
                  <c:v>44363</c:v>
                </c:pt>
                <c:pt idx="66">
                  <c:v>44370</c:v>
                </c:pt>
                <c:pt idx="67">
                  <c:v>44377</c:v>
                </c:pt>
                <c:pt idx="68">
                  <c:v>44384</c:v>
                </c:pt>
                <c:pt idx="69">
                  <c:v>44391</c:v>
                </c:pt>
                <c:pt idx="70">
                  <c:v>44398</c:v>
                </c:pt>
                <c:pt idx="71">
                  <c:v>44405</c:v>
                </c:pt>
                <c:pt idx="72">
                  <c:v>44412</c:v>
                </c:pt>
                <c:pt idx="73">
                  <c:v>44419</c:v>
                </c:pt>
                <c:pt idx="74">
                  <c:v>44426</c:v>
                </c:pt>
                <c:pt idx="75">
                  <c:v>44433</c:v>
                </c:pt>
                <c:pt idx="76">
                  <c:v>44440</c:v>
                </c:pt>
                <c:pt idx="77">
                  <c:v>44447</c:v>
                </c:pt>
                <c:pt idx="78">
                  <c:v>44454</c:v>
                </c:pt>
                <c:pt idx="79">
                  <c:v>44461</c:v>
                </c:pt>
                <c:pt idx="80">
                  <c:v>44468</c:v>
                </c:pt>
                <c:pt idx="81">
                  <c:v>44475</c:v>
                </c:pt>
                <c:pt idx="82">
                  <c:v>44482</c:v>
                </c:pt>
                <c:pt idx="83">
                  <c:v>44489</c:v>
                </c:pt>
                <c:pt idx="84">
                  <c:v>44496</c:v>
                </c:pt>
                <c:pt idx="85">
                  <c:v>44503</c:v>
                </c:pt>
                <c:pt idx="86">
                  <c:v>44510</c:v>
                </c:pt>
                <c:pt idx="87">
                  <c:v>44517</c:v>
                </c:pt>
                <c:pt idx="88">
                  <c:v>44524</c:v>
                </c:pt>
                <c:pt idx="89">
                  <c:v>44531</c:v>
                </c:pt>
                <c:pt idx="90">
                  <c:v>44538</c:v>
                </c:pt>
                <c:pt idx="91">
                  <c:v>44545</c:v>
                </c:pt>
                <c:pt idx="92">
                  <c:v>44552</c:v>
                </c:pt>
                <c:pt idx="93">
                  <c:v>44559</c:v>
                </c:pt>
                <c:pt idx="94">
                  <c:v>44566</c:v>
                </c:pt>
                <c:pt idx="95">
                  <c:v>44573</c:v>
                </c:pt>
                <c:pt idx="96">
                  <c:v>44580</c:v>
                </c:pt>
                <c:pt idx="97">
                  <c:v>44587</c:v>
                </c:pt>
                <c:pt idx="98">
                  <c:v>44594</c:v>
                </c:pt>
                <c:pt idx="99">
                  <c:v>44601</c:v>
                </c:pt>
                <c:pt idx="100">
                  <c:v>44608</c:v>
                </c:pt>
                <c:pt idx="101">
                  <c:v>44615</c:v>
                </c:pt>
                <c:pt idx="102">
                  <c:v>44622</c:v>
                </c:pt>
                <c:pt idx="103">
                  <c:v>44629</c:v>
                </c:pt>
                <c:pt idx="104">
                  <c:v>44636</c:v>
                </c:pt>
                <c:pt idx="105">
                  <c:v>44643</c:v>
                </c:pt>
                <c:pt idx="106">
                  <c:v>44650</c:v>
                </c:pt>
                <c:pt idx="107">
                  <c:v>44657</c:v>
                </c:pt>
                <c:pt idx="108">
                  <c:v>44664</c:v>
                </c:pt>
                <c:pt idx="109">
                  <c:v>44671</c:v>
                </c:pt>
                <c:pt idx="110">
                  <c:v>44678</c:v>
                </c:pt>
                <c:pt idx="111">
                  <c:v>44685</c:v>
                </c:pt>
                <c:pt idx="112">
                  <c:v>44692</c:v>
                </c:pt>
                <c:pt idx="113">
                  <c:v>44699</c:v>
                </c:pt>
                <c:pt idx="114">
                  <c:v>44706</c:v>
                </c:pt>
                <c:pt idx="115">
                  <c:v>44713</c:v>
                </c:pt>
                <c:pt idx="116">
                  <c:v>44720</c:v>
                </c:pt>
                <c:pt idx="117">
                  <c:v>44727</c:v>
                </c:pt>
                <c:pt idx="118">
                  <c:v>44734</c:v>
                </c:pt>
                <c:pt idx="119">
                  <c:v>44741</c:v>
                </c:pt>
                <c:pt idx="120">
                  <c:v>44748</c:v>
                </c:pt>
                <c:pt idx="121">
                  <c:v>44755</c:v>
                </c:pt>
                <c:pt idx="122">
                  <c:v>44762</c:v>
                </c:pt>
                <c:pt idx="123">
                  <c:v>44769</c:v>
                </c:pt>
                <c:pt idx="124">
                  <c:v>44776</c:v>
                </c:pt>
                <c:pt idx="125">
                  <c:v>44783</c:v>
                </c:pt>
                <c:pt idx="126">
                  <c:v>44790</c:v>
                </c:pt>
                <c:pt idx="127">
                  <c:v>44797</c:v>
                </c:pt>
                <c:pt idx="128">
                  <c:v>44804</c:v>
                </c:pt>
                <c:pt idx="129">
                  <c:v>44811</c:v>
                </c:pt>
                <c:pt idx="130">
                  <c:v>44818</c:v>
                </c:pt>
                <c:pt idx="131">
                  <c:v>44825</c:v>
                </c:pt>
                <c:pt idx="132">
                  <c:v>44832</c:v>
                </c:pt>
                <c:pt idx="133">
                  <c:v>44839</c:v>
                </c:pt>
                <c:pt idx="134">
                  <c:v>44846</c:v>
                </c:pt>
                <c:pt idx="135">
                  <c:v>44853</c:v>
                </c:pt>
                <c:pt idx="136">
                  <c:v>44860</c:v>
                </c:pt>
                <c:pt idx="137">
                  <c:v>44867</c:v>
                </c:pt>
                <c:pt idx="138">
                  <c:v>44874</c:v>
                </c:pt>
                <c:pt idx="139">
                  <c:v>44881</c:v>
                </c:pt>
                <c:pt idx="140">
                  <c:v>44888</c:v>
                </c:pt>
                <c:pt idx="141">
                  <c:v>44895</c:v>
                </c:pt>
                <c:pt idx="142">
                  <c:v>44902</c:v>
                </c:pt>
                <c:pt idx="143">
                  <c:v>44909</c:v>
                </c:pt>
                <c:pt idx="144">
                  <c:v>44916</c:v>
                </c:pt>
              </c:numCache>
            </c:numRef>
          </c:cat>
          <c:val>
            <c:numRef>
              <c:f>Sheet1!$D$2:$D$146</c:f>
              <c:numCache>
                <c:formatCode>General</c:formatCode>
                <c:ptCount val="145"/>
                <c:pt idx="0">
                  <c:v>96.9</c:v>
                </c:pt>
                <c:pt idx="1">
                  <c:v>95.7</c:v>
                </c:pt>
                <c:pt idx="2">
                  <c:v>93.6</c:v>
                </c:pt>
                <c:pt idx="3">
                  <c:v>93.9</c:v>
                </c:pt>
                <c:pt idx="4">
                  <c:v>93.4</c:v>
                </c:pt>
                <c:pt idx="5">
                  <c:v>94.6</c:v>
                </c:pt>
                <c:pt idx="6">
                  <c:v>94.7</c:v>
                </c:pt>
                <c:pt idx="7">
                  <c:v>94.5</c:v>
                </c:pt>
                <c:pt idx="8">
                  <c:v>94.8</c:v>
                </c:pt>
                <c:pt idx="9">
                  <c:v>95.5</c:v>
                </c:pt>
                <c:pt idx="10">
                  <c:v>95</c:v>
                </c:pt>
                <c:pt idx="11">
                  <c:v>95.5</c:v>
                </c:pt>
                <c:pt idx="12">
                  <c:v>94.7</c:v>
                </c:pt>
                <c:pt idx="13">
                  <c:v>93.3</c:v>
                </c:pt>
                <c:pt idx="14">
                  <c:v>90.1</c:v>
                </c:pt>
                <c:pt idx="15">
                  <c:v>90.5</c:v>
                </c:pt>
                <c:pt idx="16">
                  <c:v>89.9</c:v>
                </c:pt>
                <c:pt idx="17">
                  <c:v>90.3</c:v>
                </c:pt>
                <c:pt idx="18">
                  <c:v>91.5</c:v>
                </c:pt>
                <c:pt idx="19">
                  <c:v>91.4</c:v>
                </c:pt>
                <c:pt idx="20">
                  <c:v>90.1</c:v>
                </c:pt>
                <c:pt idx="21">
                  <c:v>90.9</c:v>
                </c:pt>
                <c:pt idx="22">
                  <c:v>91.1</c:v>
                </c:pt>
                <c:pt idx="23">
                  <c:v>91.3</c:v>
                </c:pt>
                <c:pt idx="24">
                  <c:v>90.7</c:v>
                </c:pt>
                <c:pt idx="25">
                  <c:v>91.2</c:v>
                </c:pt>
                <c:pt idx="26">
                  <c:v>91.3</c:v>
                </c:pt>
                <c:pt idx="27">
                  <c:v>90.3</c:v>
                </c:pt>
                <c:pt idx="28">
                  <c:v>89.1</c:v>
                </c:pt>
                <c:pt idx="29">
                  <c:v>88.3</c:v>
                </c:pt>
                <c:pt idx="30">
                  <c:v>87.4</c:v>
                </c:pt>
                <c:pt idx="31">
                  <c:v>87.2</c:v>
                </c:pt>
                <c:pt idx="32">
                  <c:v>85.6</c:v>
                </c:pt>
                <c:pt idx="33">
                  <c:v>81.7</c:v>
                </c:pt>
                <c:pt idx="34">
                  <c:v>79.7</c:v>
                </c:pt>
                <c:pt idx="35">
                  <c:v>77.099999999999994</c:v>
                </c:pt>
                <c:pt idx="36">
                  <c:v>78.400000000000006</c:v>
                </c:pt>
                <c:pt idx="37">
                  <c:v>78.3</c:v>
                </c:pt>
                <c:pt idx="38">
                  <c:v>79.400000000000006</c:v>
                </c:pt>
                <c:pt idx="39">
                  <c:v>79.2</c:v>
                </c:pt>
                <c:pt idx="40">
                  <c:v>79.400000000000006</c:v>
                </c:pt>
                <c:pt idx="41">
                  <c:v>82</c:v>
                </c:pt>
                <c:pt idx="42">
                  <c:v>81.5</c:v>
                </c:pt>
                <c:pt idx="43">
                  <c:v>81.5</c:v>
                </c:pt>
                <c:pt idx="44">
                  <c:v>82.1</c:v>
                </c:pt>
                <c:pt idx="45">
                  <c:v>84.2</c:v>
                </c:pt>
                <c:pt idx="46">
                  <c:v>85</c:v>
                </c:pt>
                <c:pt idx="47">
                  <c:v>86.9</c:v>
                </c:pt>
                <c:pt idx="48">
                  <c:v>86.3</c:v>
                </c:pt>
                <c:pt idx="49">
                  <c:v>87.1</c:v>
                </c:pt>
                <c:pt idx="50">
                  <c:v>88</c:v>
                </c:pt>
                <c:pt idx="51">
                  <c:v>87.8</c:v>
                </c:pt>
                <c:pt idx="52">
                  <c:v>86.4</c:v>
                </c:pt>
                <c:pt idx="53">
                  <c:v>86.3</c:v>
                </c:pt>
                <c:pt idx="54">
                  <c:v>85</c:v>
                </c:pt>
                <c:pt idx="55">
                  <c:v>84.1</c:v>
                </c:pt>
                <c:pt idx="56">
                  <c:v>85.2</c:v>
                </c:pt>
                <c:pt idx="57">
                  <c:v>86.4</c:v>
                </c:pt>
                <c:pt idx="58">
                  <c:v>85.7</c:v>
                </c:pt>
                <c:pt idx="59">
                  <c:v>87.9</c:v>
                </c:pt>
                <c:pt idx="60">
                  <c:v>87.2</c:v>
                </c:pt>
                <c:pt idx="61">
                  <c:v>87.9</c:v>
                </c:pt>
                <c:pt idx="62">
                  <c:v>89.9</c:v>
                </c:pt>
                <c:pt idx="63">
                  <c:v>89</c:v>
                </c:pt>
                <c:pt idx="64">
                  <c:v>90.8</c:v>
                </c:pt>
                <c:pt idx="65">
                  <c:v>91.1</c:v>
                </c:pt>
                <c:pt idx="66">
                  <c:v>90.6</c:v>
                </c:pt>
                <c:pt idx="67">
                  <c:v>91.1</c:v>
                </c:pt>
                <c:pt idx="68">
                  <c:v>90</c:v>
                </c:pt>
                <c:pt idx="69">
                  <c:v>89.6</c:v>
                </c:pt>
                <c:pt idx="70">
                  <c:v>86.1</c:v>
                </c:pt>
                <c:pt idx="71">
                  <c:v>82.6</c:v>
                </c:pt>
                <c:pt idx="72">
                  <c:v>80.7</c:v>
                </c:pt>
                <c:pt idx="73">
                  <c:v>79.400000000000006</c:v>
                </c:pt>
                <c:pt idx="74">
                  <c:v>79</c:v>
                </c:pt>
                <c:pt idx="75">
                  <c:v>78.099999999999994</c:v>
                </c:pt>
                <c:pt idx="76">
                  <c:v>75.900000000000006</c:v>
                </c:pt>
                <c:pt idx="77">
                  <c:v>76</c:v>
                </c:pt>
                <c:pt idx="78">
                  <c:v>78.5</c:v>
                </c:pt>
                <c:pt idx="79">
                  <c:v>81</c:v>
                </c:pt>
                <c:pt idx="80">
                  <c:v>81.599999999999994</c:v>
                </c:pt>
                <c:pt idx="81">
                  <c:v>82.2</c:v>
                </c:pt>
                <c:pt idx="82">
                  <c:v>83.7</c:v>
                </c:pt>
                <c:pt idx="83">
                  <c:v>83.4</c:v>
                </c:pt>
                <c:pt idx="84">
                  <c:v>85.3</c:v>
                </c:pt>
                <c:pt idx="85">
                  <c:v>84</c:v>
                </c:pt>
                <c:pt idx="86">
                  <c:v>83.2</c:v>
                </c:pt>
                <c:pt idx="87">
                  <c:v>81.3</c:v>
                </c:pt>
                <c:pt idx="88">
                  <c:v>79.5</c:v>
                </c:pt>
                <c:pt idx="89">
                  <c:v>78.8</c:v>
                </c:pt>
                <c:pt idx="90">
                  <c:v>77.900000000000006</c:v>
                </c:pt>
                <c:pt idx="91">
                  <c:v>70</c:v>
                </c:pt>
                <c:pt idx="92">
                  <c:v>56.2</c:v>
                </c:pt>
                <c:pt idx="93">
                  <c:v>55</c:v>
                </c:pt>
                <c:pt idx="94">
                  <c:v>63</c:v>
                </c:pt>
                <c:pt idx="95">
                  <c:v>70.099999999999994</c:v>
                </c:pt>
                <c:pt idx="96">
                  <c:v>77.599999999999994</c:v>
                </c:pt>
                <c:pt idx="97">
                  <c:v>81.400000000000006</c:v>
                </c:pt>
                <c:pt idx="98">
                  <c:v>84.7</c:v>
                </c:pt>
                <c:pt idx="99">
                  <c:v>86.8</c:v>
                </c:pt>
                <c:pt idx="100">
                  <c:v>87.2</c:v>
                </c:pt>
                <c:pt idx="101">
                  <c:v>88.2</c:v>
                </c:pt>
                <c:pt idx="102">
                  <c:v>88</c:v>
                </c:pt>
                <c:pt idx="103">
                  <c:v>89.1</c:v>
                </c:pt>
                <c:pt idx="104">
                  <c:v>88.6</c:v>
                </c:pt>
                <c:pt idx="105">
                  <c:v>89.1</c:v>
                </c:pt>
                <c:pt idx="106">
                  <c:v>89.6</c:v>
                </c:pt>
                <c:pt idx="107">
                  <c:v>89.2</c:v>
                </c:pt>
                <c:pt idx="108">
                  <c:v>87.5</c:v>
                </c:pt>
                <c:pt idx="109">
                  <c:v>87.3</c:v>
                </c:pt>
                <c:pt idx="110">
                  <c:v>86.6</c:v>
                </c:pt>
                <c:pt idx="111">
                  <c:v>84.9</c:v>
                </c:pt>
                <c:pt idx="112">
                  <c:v>85.6</c:v>
                </c:pt>
                <c:pt idx="113">
                  <c:v>85.7</c:v>
                </c:pt>
                <c:pt idx="114">
                  <c:v>85</c:v>
                </c:pt>
                <c:pt idx="115">
                  <c:v>84.9</c:v>
                </c:pt>
                <c:pt idx="116">
                  <c:v>85.2</c:v>
                </c:pt>
                <c:pt idx="117">
                  <c:v>86.6</c:v>
                </c:pt>
                <c:pt idx="118">
                  <c:v>87</c:v>
                </c:pt>
                <c:pt idx="119">
                  <c:v>85.9</c:v>
                </c:pt>
                <c:pt idx="120">
                  <c:v>85.1</c:v>
                </c:pt>
                <c:pt idx="121">
                  <c:v>83.7</c:v>
                </c:pt>
                <c:pt idx="122">
                  <c:v>84</c:v>
                </c:pt>
                <c:pt idx="123">
                  <c:v>84.5</c:v>
                </c:pt>
                <c:pt idx="124">
                  <c:v>84.1</c:v>
                </c:pt>
                <c:pt idx="125">
                  <c:v>85.7</c:v>
                </c:pt>
                <c:pt idx="126">
                  <c:v>84.9</c:v>
                </c:pt>
                <c:pt idx="127">
                  <c:v>85.7</c:v>
                </c:pt>
                <c:pt idx="128">
                  <c:v>85.6</c:v>
                </c:pt>
                <c:pt idx="129">
                  <c:v>85.1</c:v>
                </c:pt>
                <c:pt idx="130">
                  <c:v>85.8</c:v>
                </c:pt>
                <c:pt idx="131">
                  <c:v>85.2</c:v>
                </c:pt>
                <c:pt idx="132">
                  <c:v>85.6</c:v>
                </c:pt>
                <c:pt idx="133">
                  <c:v>86</c:v>
                </c:pt>
                <c:pt idx="134">
                  <c:v>85.4</c:v>
                </c:pt>
                <c:pt idx="135">
                  <c:v>85.3</c:v>
                </c:pt>
                <c:pt idx="136">
                  <c:v>84.7</c:v>
                </c:pt>
                <c:pt idx="137">
                  <c:v>82.9</c:v>
                </c:pt>
                <c:pt idx="138">
                  <c:v>82.6</c:v>
                </c:pt>
                <c:pt idx="139">
                  <c:v>80</c:v>
                </c:pt>
                <c:pt idx="140">
                  <c:v>76.599999999999994</c:v>
                </c:pt>
                <c:pt idx="141">
                  <c:v>78.8</c:v>
                </c:pt>
                <c:pt idx="142">
                  <c:v>78.5</c:v>
                </c:pt>
                <c:pt idx="143">
                  <c:v>79.3</c:v>
                </c:pt>
                <c:pt idx="144">
                  <c:v>78</c:v>
                </c:pt>
              </c:numCache>
            </c:numRef>
          </c:val>
          <c:smooth val="0"/>
          <c:extLst>
            <c:ext xmlns:c16="http://schemas.microsoft.com/office/drawing/2014/chart" uri="{C3380CC4-5D6E-409C-BE32-E72D297353CC}">
              <c16:uniqueId val="{00000002-5262-4077-8F72-1BBE3346504F}"/>
            </c:ext>
          </c:extLst>
        </c:ser>
        <c:ser>
          <c:idx val="2"/>
          <c:order val="3"/>
          <c:tx>
            <c:strRef>
              <c:f>Sheet1!$E$1</c:f>
              <c:strCache>
                <c:ptCount val="1"/>
                <c:pt idx="0">
                  <c:v>30-49</c:v>
                </c:pt>
              </c:strCache>
            </c:strRef>
          </c:tx>
          <c:spPr>
            <a:ln>
              <a:solidFill>
                <a:srgbClr val="FFC72C"/>
              </a:solidFill>
            </a:ln>
          </c:spPr>
          <c:marker>
            <c:symbol val="diamond"/>
            <c:size val="9"/>
            <c:spPr>
              <a:solidFill>
                <a:srgbClr val="FFC72C"/>
              </a:solidFill>
              <a:ln>
                <a:noFill/>
              </a:ln>
            </c:spPr>
          </c:marker>
          <c:cat>
            <c:numRef>
              <c:f>Sheet1!$A$2:$A$146</c:f>
              <c:numCache>
                <c:formatCode>d\-mmm\-yy</c:formatCode>
                <c:ptCount val="145"/>
                <c:pt idx="0">
                  <c:v>43908</c:v>
                </c:pt>
                <c:pt idx="1">
                  <c:v>43915</c:v>
                </c:pt>
                <c:pt idx="2">
                  <c:v>43922</c:v>
                </c:pt>
                <c:pt idx="3">
                  <c:v>43929</c:v>
                </c:pt>
                <c:pt idx="4">
                  <c:v>43936</c:v>
                </c:pt>
                <c:pt idx="5">
                  <c:v>43943</c:v>
                </c:pt>
                <c:pt idx="6">
                  <c:v>43950</c:v>
                </c:pt>
                <c:pt idx="7">
                  <c:v>43957</c:v>
                </c:pt>
                <c:pt idx="8">
                  <c:v>43964</c:v>
                </c:pt>
                <c:pt idx="9">
                  <c:v>43971</c:v>
                </c:pt>
                <c:pt idx="10">
                  <c:v>43978</c:v>
                </c:pt>
                <c:pt idx="11">
                  <c:v>43985</c:v>
                </c:pt>
                <c:pt idx="12">
                  <c:v>43992</c:v>
                </c:pt>
                <c:pt idx="13">
                  <c:v>43999</c:v>
                </c:pt>
                <c:pt idx="14">
                  <c:v>44006</c:v>
                </c:pt>
                <c:pt idx="15">
                  <c:v>44013</c:v>
                </c:pt>
                <c:pt idx="16">
                  <c:v>44020</c:v>
                </c:pt>
                <c:pt idx="17">
                  <c:v>44027</c:v>
                </c:pt>
                <c:pt idx="18">
                  <c:v>44034</c:v>
                </c:pt>
                <c:pt idx="19">
                  <c:v>44041</c:v>
                </c:pt>
                <c:pt idx="20">
                  <c:v>44048</c:v>
                </c:pt>
                <c:pt idx="21">
                  <c:v>44055</c:v>
                </c:pt>
                <c:pt idx="22">
                  <c:v>44062</c:v>
                </c:pt>
                <c:pt idx="23">
                  <c:v>44069</c:v>
                </c:pt>
                <c:pt idx="24">
                  <c:v>44076</c:v>
                </c:pt>
                <c:pt idx="25">
                  <c:v>44083</c:v>
                </c:pt>
                <c:pt idx="26">
                  <c:v>44090</c:v>
                </c:pt>
                <c:pt idx="27">
                  <c:v>44097</c:v>
                </c:pt>
                <c:pt idx="28">
                  <c:v>44104</c:v>
                </c:pt>
                <c:pt idx="29">
                  <c:v>44111</c:v>
                </c:pt>
                <c:pt idx="30">
                  <c:v>44118</c:v>
                </c:pt>
                <c:pt idx="31">
                  <c:v>44125</c:v>
                </c:pt>
                <c:pt idx="32">
                  <c:v>44132</c:v>
                </c:pt>
                <c:pt idx="33">
                  <c:v>44139</c:v>
                </c:pt>
                <c:pt idx="34">
                  <c:v>44146</c:v>
                </c:pt>
                <c:pt idx="35">
                  <c:v>44153</c:v>
                </c:pt>
                <c:pt idx="36">
                  <c:v>44160</c:v>
                </c:pt>
                <c:pt idx="37">
                  <c:v>44167</c:v>
                </c:pt>
                <c:pt idx="38">
                  <c:v>44174</c:v>
                </c:pt>
                <c:pt idx="39">
                  <c:v>44181</c:v>
                </c:pt>
                <c:pt idx="40">
                  <c:v>44188</c:v>
                </c:pt>
                <c:pt idx="41">
                  <c:v>44195</c:v>
                </c:pt>
                <c:pt idx="42">
                  <c:v>44202</c:v>
                </c:pt>
                <c:pt idx="43">
                  <c:v>44209</c:v>
                </c:pt>
                <c:pt idx="44">
                  <c:v>44216</c:v>
                </c:pt>
                <c:pt idx="45">
                  <c:v>44223</c:v>
                </c:pt>
                <c:pt idx="46">
                  <c:v>44230</c:v>
                </c:pt>
                <c:pt idx="47">
                  <c:v>44237</c:v>
                </c:pt>
                <c:pt idx="48">
                  <c:v>44244</c:v>
                </c:pt>
                <c:pt idx="49">
                  <c:v>44251</c:v>
                </c:pt>
                <c:pt idx="50">
                  <c:v>44258</c:v>
                </c:pt>
                <c:pt idx="51">
                  <c:v>44265</c:v>
                </c:pt>
                <c:pt idx="52">
                  <c:v>44272</c:v>
                </c:pt>
                <c:pt idx="53">
                  <c:v>44279</c:v>
                </c:pt>
                <c:pt idx="54">
                  <c:v>44286</c:v>
                </c:pt>
                <c:pt idx="55">
                  <c:v>44293</c:v>
                </c:pt>
                <c:pt idx="56">
                  <c:v>44300</c:v>
                </c:pt>
                <c:pt idx="57">
                  <c:v>44307</c:v>
                </c:pt>
                <c:pt idx="58">
                  <c:v>44314</c:v>
                </c:pt>
                <c:pt idx="59">
                  <c:v>44321</c:v>
                </c:pt>
                <c:pt idx="60">
                  <c:v>44328</c:v>
                </c:pt>
                <c:pt idx="61">
                  <c:v>44335</c:v>
                </c:pt>
                <c:pt idx="62">
                  <c:v>44342</c:v>
                </c:pt>
                <c:pt idx="63">
                  <c:v>44349</c:v>
                </c:pt>
                <c:pt idx="64">
                  <c:v>44356</c:v>
                </c:pt>
                <c:pt idx="65">
                  <c:v>44363</c:v>
                </c:pt>
                <c:pt idx="66">
                  <c:v>44370</c:v>
                </c:pt>
                <c:pt idx="67">
                  <c:v>44377</c:v>
                </c:pt>
                <c:pt idx="68">
                  <c:v>44384</c:v>
                </c:pt>
                <c:pt idx="69">
                  <c:v>44391</c:v>
                </c:pt>
                <c:pt idx="70">
                  <c:v>44398</c:v>
                </c:pt>
                <c:pt idx="71">
                  <c:v>44405</c:v>
                </c:pt>
                <c:pt idx="72">
                  <c:v>44412</c:v>
                </c:pt>
                <c:pt idx="73">
                  <c:v>44419</c:v>
                </c:pt>
                <c:pt idx="74">
                  <c:v>44426</c:v>
                </c:pt>
                <c:pt idx="75">
                  <c:v>44433</c:v>
                </c:pt>
                <c:pt idx="76">
                  <c:v>44440</c:v>
                </c:pt>
                <c:pt idx="77">
                  <c:v>44447</c:v>
                </c:pt>
                <c:pt idx="78">
                  <c:v>44454</c:v>
                </c:pt>
                <c:pt idx="79">
                  <c:v>44461</c:v>
                </c:pt>
                <c:pt idx="80">
                  <c:v>44468</c:v>
                </c:pt>
                <c:pt idx="81">
                  <c:v>44475</c:v>
                </c:pt>
                <c:pt idx="82">
                  <c:v>44482</c:v>
                </c:pt>
                <c:pt idx="83">
                  <c:v>44489</c:v>
                </c:pt>
                <c:pt idx="84">
                  <c:v>44496</c:v>
                </c:pt>
                <c:pt idx="85">
                  <c:v>44503</c:v>
                </c:pt>
                <c:pt idx="86">
                  <c:v>44510</c:v>
                </c:pt>
                <c:pt idx="87">
                  <c:v>44517</c:v>
                </c:pt>
                <c:pt idx="88">
                  <c:v>44524</c:v>
                </c:pt>
                <c:pt idx="89">
                  <c:v>44531</c:v>
                </c:pt>
                <c:pt idx="90">
                  <c:v>44538</c:v>
                </c:pt>
                <c:pt idx="91">
                  <c:v>44545</c:v>
                </c:pt>
                <c:pt idx="92">
                  <c:v>44552</c:v>
                </c:pt>
                <c:pt idx="93">
                  <c:v>44559</c:v>
                </c:pt>
                <c:pt idx="94">
                  <c:v>44566</c:v>
                </c:pt>
                <c:pt idx="95">
                  <c:v>44573</c:v>
                </c:pt>
                <c:pt idx="96">
                  <c:v>44580</c:v>
                </c:pt>
                <c:pt idx="97">
                  <c:v>44587</c:v>
                </c:pt>
                <c:pt idx="98">
                  <c:v>44594</c:v>
                </c:pt>
                <c:pt idx="99">
                  <c:v>44601</c:v>
                </c:pt>
                <c:pt idx="100">
                  <c:v>44608</c:v>
                </c:pt>
                <c:pt idx="101">
                  <c:v>44615</c:v>
                </c:pt>
                <c:pt idx="102">
                  <c:v>44622</c:v>
                </c:pt>
                <c:pt idx="103">
                  <c:v>44629</c:v>
                </c:pt>
                <c:pt idx="104">
                  <c:v>44636</c:v>
                </c:pt>
                <c:pt idx="105">
                  <c:v>44643</c:v>
                </c:pt>
                <c:pt idx="106">
                  <c:v>44650</c:v>
                </c:pt>
                <c:pt idx="107">
                  <c:v>44657</c:v>
                </c:pt>
                <c:pt idx="108">
                  <c:v>44664</c:v>
                </c:pt>
                <c:pt idx="109">
                  <c:v>44671</c:v>
                </c:pt>
                <c:pt idx="110">
                  <c:v>44678</c:v>
                </c:pt>
                <c:pt idx="111">
                  <c:v>44685</c:v>
                </c:pt>
                <c:pt idx="112">
                  <c:v>44692</c:v>
                </c:pt>
                <c:pt idx="113">
                  <c:v>44699</c:v>
                </c:pt>
                <c:pt idx="114">
                  <c:v>44706</c:v>
                </c:pt>
                <c:pt idx="115">
                  <c:v>44713</c:v>
                </c:pt>
                <c:pt idx="116">
                  <c:v>44720</c:v>
                </c:pt>
                <c:pt idx="117">
                  <c:v>44727</c:v>
                </c:pt>
                <c:pt idx="118">
                  <c:v>44734</c:v>
                </c:pt>
                <c:pt idx="119">
                  <c:v>44741</c:v>
                </c:pt>
                <c:pt idx="120">
                  <c:v>44748</c:v>
                </c:pt>
                <c:pt idx="121">
                  <c:v>44755</c:v>
                </c:pt>
                <c:pt idx="122">
                  <c:v>44762</c:v>
                </c:pt>
                <c:pt idx="123">
                  <c:v>44769</c:v>
                </c:pt>
                <c:pt idx="124">
                  <c:v>44776</c:v>
                </c:pt>
                <c:pt idx="125">
                  <c:v>44783</c:v>
                </c:pt>
                <c:pt idx="126">
                  <c:v>44790</c:v>
                </c:pt>
                <c:pt idx="127">
                  <c:v>44797</c:v>
                </c:pt>
                <c:pt idx="128">
                  <c:v>44804</c:v>
                </c:pt>
                <c:pt idx="129">
                  <c:v>44811</c:v>
                </c:pt>
                <c:pt idx="130">
                  <c:v>44818</c:v>
                </c:pt>
                <c:pt idx="131">
                  <c:v>44825</c:v>
                </c:pt>
                <c:pt idx="132">
                  <c:v>44832</c:v>
                </c:pt>
                <c:pt idx="133">
                  <c:v>44839</c:v>
                </c:pt>
                <c:pt idx="134">
                  <c:v>44846</c:v>
                </c:pt>
                <c:pt idx="135">
                  <c:v>44853</c:v>
                </c:pt>
                <c:pt idx="136">
                  <c:v>44860</c:v>
                </c:pt>
                <c:pt idx="137">
                  <c:v>44867</c:v>
                </c:pt>
                <c:pt idx="138">
                  <c:v>44874</c:v>
                </c:pt>
                <c:pt idx="139">
                  <c:v>44881</c:v>
                </c:pt>
                <c:pt idx="140">
                  <c:v>44888</c:v>
                </c:pt>
                <c:pt idx="141">
                  <c:v>44895</c:v>
                </c:pt>
                <c:pt idx="142">
                  <c:v>44902</c:v>
                </c:pt>
                <c:pt idx="143">
                  <c:v>44909</c:v>
                </c:pt>
                <c:pt idx="144">
                  <c:v>44916</c:v>
                </c:pt>
              </c:numCache>
            </c:numRef>
          </c:cat>
          <c:val>
            <c:numRef>
              <c:f>Sheet1!$E$2:$E$146</c:f>
              <c:numCache>
                <c:formatCode>General</c:formatCode>
                <c:ptCount val="145"/>
                <c:pt idx="0">
                  <c:v>95.9</c:v>
                </c:pt>
                <c:pt idx="1">
                  <c:v>93.2</c:v>
                </c:pt>
                <c:pt idx="2">
                  <c:v>90.1</c:v>
                </c:pt>
                <c:pt idx="3">
                  <c:v>92.4</c:v>
                </c:pt>
                <c:pt idx="4">
                  <c:v>92.3</c:v>
                </c:pt>
                <c:pt idx="5">
                  <c:v>93.7</c:v>
                </c:pt>
                <c:pt idx="6">
                  <c:v>94.4</c:v>
                </c:pt>
                <c:pt idx="7">
                  <c:v>93.3</c:v>
                </c:pt>
                <c:pt idx="8">
                  <c:v>93.9</c:v>
                </c:pt>
                <c:pt idx="9">
                  <c:v>94.5</c:v>
                </c:pt>
                <c:pt idx="10">
                  <c:v>94.9</c:v>
                </c:pt>
                <c:pt idx="11">
                  <c:v>95.3</c:v>
                </c:pt>
                <c:pt idx="12">
                  <c:v>94.8</c:v>
                </c:pt>
                <c:pt idx="13">
                  <c:v>92.9</c:v>
                </c:pt>
                <c:pt idx="14">
                  <c:v>89.6</c:v>
                </c:pt>
                <c:pt idx="15">
                  <c:v>90</c:v>
                </c:pt>
                <c:pt idx="16">
                  <c:v>89.9</c:v>
                </c:pt>
                <c:pt idx="17">
                  <c:v>91.2</c:v>
                </c:pt>
                <c:pt idx="18">
                  <c:v>91.3</c:v>
                </c:pt>
                <c:pt idx="19">
                  <c:v>91.3</c:v>
                </c:pt>
                <c:pt idx="20">
                  <c:v>90.8</c:v>
                </c:pt>
                <c:pt idx="21">
                  <c:v>89.7</c:v>
                </c:pt>
                <c:pt idx="22">
                  <c:v>90.4</c:v>
                </c:pt>
                <c:pt idx="23">
                  <c:v>91.6</c:v>
                </c:pt>
                <c:pt idx="24">
                  <c:v>91.1</c:v>
                </c:pt>
                <c:pt idx="25">
                  <c:v>90.9</c:v>
                </c:pt>
                <c:pt idx="26">
                  <c:v>91.4</c:v>
                </c:pt>
                <c:pt idx="27">
                  <c:v>90.2</c:v>
                </c:pt>
                <c:pt idx="28">
                  <c:v>87.8</c:v>
                </c:pt>
                <c:pt idx="29">
                  <c:v>86.4</c:v>
                </c:pt>
                <c:pt idx="30">
                  <c:v>86.9</c:v>
                </c:pt>
                <c:pt idx="31">
                  <c:v>86.9</c:v>
                </c:pt>
                <c:pt idx="32">
                  <c:v>84.8</c:v>
                </c:pt>
                <c:pt idx="33">
                  <c:v>81.400000000000006</c:v>
                </c:pt>
                <c:pt idx="34">
                  <c:v>79.900000000000006</c:v>
                </c:pt>
                <c:pt idx="35">
                  <c:v>75.400000000000006</c:v>
                </c:pt>
                <c:pt idx="36">
                  <c:v>77.3</c:v>
                </c:pt>
                <c:pt idx="37">
                  <c:v>76.2</c:v>
                </c:pt>
                <c:pt idx="38">
                  <c:v>77.2</c:v>
                </c:pt>
                <c:pt idx="39">
                  <c:v>78.400000000000006</c:v>
                </c:pt>
                <c:pt idx="40">
                  <c:v>78.2</c:v>
                </c:pt>
                <c:pt idx="41">
                  <c:v>79.599999999999994</c:v>
                </c:pt>
                <c:pt idx="42">
                  <c:v>79.099999999999994</c:v>
                </c:pt>
                <c:pt idx="43">
                  <c:v>79.099999999999994</c:v>
                </c:pt>
                <c:pt idx="44">
                  <c:v>80.7</c:v>
                </c:pt>
                <c:pt idx="45">
                  <c:v>83.1</c:v>
                </c:pt>
                <c:pt idx="46">
                  <c:v>84.8</c:v>
                </c:pt>
                <c:pt idx="47">
                  <c:v>84.3</c:v>
                </c:pt>
                <c:pt idx="48">
                  <c:v>86.3</c:v>
                </c:pt>
                <c:pt idx="49">
                  <c:v>85.7</c:v>
                </c:pt>
                <c:pt idx="50">
                  <c:v>86.4</c:v>
                </c:pt>
                <c:pt idx="51">
                  <c:v>86.3</c:v>
                </c:pt>
                <c:pt idx="52">
                  <c:v>85.2</c:v>
                </c:pt>
                <c:pt idx="53">
                  <c:v>84</c:v>
                </c:pt>
                <c:pt idx="54">
                  <c:v>84.5</c:v>
                </c:pt>
                <c:pt idx="55">
                  <c:v>83.6</c:v>
                </c:pt>
                <c:pt idx="56">
                  <c:v>84.2</c:v>
                </c:pt>
                <c:pt idx="57">
                  <c:v>84.8</c:v>
                </c:pt>
                <c:pt idx="58">
                  <c:v>84.9</c:v>
                </c:pt>
                <c:pt idx="59">
                  <c:v>86.1</c:v>
                </c:pt>
                <c:pt idx="60">
                  <c:v>87.1</c:v>
                </c:pt>
                <c:pt idx="61">
                  <c:v>87.8</c:v>
                </c:pt>
                <c:pt idx="62">
                  <c:v>89.5</c:v>
                </c:pt>
                <c:pt idx="63">
                  <c:v>89.5</c:v>
                </c:pt>
                <c:pt idx="64">
                  <c:v>90.3</c:v>
                </c:pt>
                <c:pt idx="65">
                  <c:v>89.7</c:v>
                </c:pt>
                <c:pt idx="66">
                  <c:v>90.8</c:v>
                </c:pt>
                <c:pt idx="67">
                  <c:v>90.6</c:v>
                </c:pt>
                <c:pt idx="68">
                  <c:v>90.5</c:v>
                </c:pt>
                <c:pt idx="69">
                  <c:v>88.8</c:v>
                </c:pt>
                <c:pt idx="70">
                  <c:v>86.3</c:v>
                </c:pt>
                <c:pt idx="71">
                  <c:v>82.4</c:v>
                </c:pt>
                <c:pt idx="72">
                  <c:v>80.099999999999994</c:v>
                </c:pt>
                <c:pt idx="73">
                  <c:v>78.8</c:v>
                </c:pt>
                <c:pt idx="74">
                  <c:v>76.900000000000006</c:v>
                </c:pt>
                <c:pt idx="75">
                  <c:v>77.5</c:v>
                </c:pt>
                <c:pt idx="76">
                  <c:v>76.599999999999994</c:v>
                </c:pt>
                <c:pt idx="77">
                  <c:v>75.8</c:v>
                </c:pt>
                <c:pt idx="78">
                  <c:v>77.8</c:v>
                </c:pt>
                <c:pt idx="79">
                  <c:v>80.3</c:v>
                </c:pt>
                <c:pt idx="80">
                  <c:v>81.7</c:v>
                </c:pt>
                <c:pt idx="81">
                  <c:v>81.900000000000006</c:v>
                </c:pt>
                <c:pt idx="82">
                  <c:v>83.3</c:v>
                </c:pt>
                <c:pt idx="83">
                  <c:v>83.7</c:v>
                </c:pt>
                <c:pt idx="84">
                  <c:v>83.6</c:v>
                </c:pt>
                <c:pt idx="85">
                  <c:v>83.4</c:v>
                </c:pt>
                <c:pt idx="86">
                  <c:v>82.3</c:v>
                </c:pt>
                <c:pt idx="87">
                  <c:v>81</c:v>
                </c:pt>
                <c:pt idx="88">
                  <c:v>78.900000000000006</c:v>
                </c:pt>
                <c:pt idx="89">
                  <c:v>78.599999999999994</c:v>
                </c:pt>
                <c:pt idx="90">
                  <c:v>76.7</c:v>
                </c:pt>
                <c:pt idx="91">
                  <c:v>72.099999999999994</c:v>
                </c:pt>
                <c:pt idx="92">
                  <c:v>59.9</c:v>
                </c:pt>
                <c:pt idx="93">
                  <c:v>55.9</c:v>
                </c:pt>
                <c:pt idx="94">
                  <c:v>63.1</c:v>
                </c:pt>
                <c:pt idx="95">
                  <c:v>68.900000000000006</c:v>
                </c:pt>
                <c:pt idx="96">
                  <c:v>75.099999999999994</c:v>
                </c:pt>
                <c:pt idx="97">
                  <c:v>78.8</c:v>
                </c:pt>
                <c:pt idx="98">
                  <c:v>84.8</c:v>
                </c:pt>
                <c:pt idx="99">
                  <c:v>85.8</c:v>
                </c:pt>
                <c:pt idx="100">
                  <c:v>87.2</c:v>
                </c:pt>
                <c:pt idx="101">
                  <c:v>88.4</c:v>
                </c:pt>
                <c:pt idx="102">
                  <c:v>88.3</c:v>
                </c:pt>
                <c:pt idx="103">
                  <c:v>88.2</c:v>
                </c:pt>
                <c:pt idx="104">
                  <c:v>89.6</c:v>
                </c:pt>
                <c:pt idx="105">
                  <c:v>88.8</c:v>
                </c:pt>
                <c:pt idx="106">
                  <c:v>88.6</c:v>
                </c:pt>
                <c:pt idx="107">
                  <c:v>88.7</c:v>
                </c:pt>
                <c:pt idx="108">
                  <c:v>88.2</c:v>
                </c:pt>
                <c:pt idx="109">
                  <c:v>87.5</c:v>
                </c:pt>
                <c:pt idx="110">
                  <c:v>87.1</c:v>
                </c:pt>
                <c:pt idx="111">
                  <c:v>85.5</c:v>
                </c:pt>
                <c:pt idx="112">
                  <c:v>85.2</c:v>
                </c:pt>
                <c:pt idx="113">
                  <c:v>85.2</c:v>
                </c:pt>
                <c:pt idx="114">
                  <c:v>84.7</c:v>
                </c:pt>
                <c:pt idx="115">
                  <c:v>84.8</c:v>
                </c:pt>
                <c:pt idx="116">
                  <c:v>85.5</c:v>
                </c:pt>
                <c:pt idx="117">
                  <c:v>85.2</c:v>
                </c:pt>
                <c:pt idx="118">
                  <c:v>86.1</c:v>
                </c:pt>
                <c:pt idx="119">
                  <c:v>86.5</c:v>
                </c:pt>
                <c:pt idx="120">
                  <c:v>85.3</c:v>
                </c:pt>
                <c:pt idx="121">
                  <c:v>85</c:v>
                </c:pt>
                <c:pt idx="122">
                  <c:v>84.6</c:v>
                </c:pt>
                <c:pt idx="123">
                  <c:v>84.7</c:v>
                </c:pt>
                <c:pt idx="124">
                  <c:v>84.9</c:v>
                </c:pt>
                <c:pt idx="125">
                  <c:v>85.2</c:v>
                </c:pt>
                <c:pt idx="126">
                  <c:v>85</c:v>
                </c:pt>
                <c:pt idx="127">
                  <c:v>85.2</c:v>
                </c:pt>
                <c:pt idx="128">
                  <c:v>85.1</c:v>
                </c:pt>
                <c:pt idx="129">
                  <c:v>85.5</c:v>
                </c:pt>
                <c:pt idx="130">
                  <c:v>86.1</c:v>
                </c:pt>
                <c:pt idx="131">
                  <c:v>86.2</c:v>
                </c:pt>
                <c:pt idx="132">
                  <c:v>86.1</c:v>
                </c:pt>
                <c:pt idx="133">
                  <c:v>86.8</c:v>
                </c:pt>
                <c:pt idx="134">
                  <c:v>86.7</c:v>
                </c:pt>
                <c:pt idx="135">
                  <c:v>86.5</c:v>
                </c:pt>
                <c:pt idx="136">
                  <c:v>85.3</c:v>
                </c:pt>
                <c:pt idx="137">
                  <c:v>83.8</c:v>
                </c:pt>
                <c:pt idx="138">
                  <c:v>84.8</c:v>
                </c:pt>
                <c:pt idx="139">
                  <c:v>82.3</c:v>
                </c:pt>
                <c:pt idx="140">
                  <c:v>80.3</c:v>
                </c:pt>
                <c:pt idx="141">
                  <c:v>79.8</c:v>
                </c:pt>
                <c:pt idx="142">
                  <c:v>79.900000000000006</c:v>
                </c:pt>
                <c:pt idx="143">
                  <c:v>80.7</c:v>
                </c:pt>
                <c:pt idx="144">
                  <c:v>79.7</c:v>
                </c:pt>
              </c:numCache>
            </c:numRef>
          </c:val>
          <c:smooth val="0"/>
          <c:extLst>
            <c:ext xmlns:c16="http://schemas.microsoft.com/office/drawing/2014/chart" uri="{C3380CC4-5D6E-409C-BE32-E72D297353CC}">
              <c16:uniqueId val="{00000003-5262-4077-8F72-1BBE3346504F}"/>
            </c:ext>
          </c:extLst>
        </c:ser>
        <c:ser>
          <c:idx val="4"/>
          <c:order val="4"/>
          <c:tx>
            <c:strRef>
              <c:f>Sheet1!$F$1</c:f>
              <c:strCache>
                <c:ptCount val="1"/>
                <c:pt idx="0">
                  <c:v>50-64</c:v>
                </c:pt>
              </c:strCache>
            </c:strRef>
          </c:tx>
          <c:spPr>
            <a:ln w="25400">
              <a:solidFill>
                <a:srgbClr val="70AD47">
                  <a:lumMod val="75000"/>
                </a:srgbClr>
              </a:solidFill>
            </a:ln>
          </c:spPr>
          <c:marker>
            <c:symbol val="star"/>
            <c:size val="7"/>
            <c:spPr>
              <a:noFill/>
              <a:ln>
                <a:solidFill>
                  <a:srgbClr val="548235"/>
                </a:solidFill>
              </a:ln>
            </c:spPr>
          </c:marker>
          <c:cat>
            <c:numRef>
              <c:f>Sheet1!$A$2:$A$146</c:f>
              <c:numCache>
                <c:formatCode>d\-mmm\-yy</c:formatCode>
                <c:ptCount val="145"/>
                <c:pt idx="0">
                  <c:v>43908</c:v>
                </c:pt>
                <c:pt idx="1">
                  <c:v>43915</c:v>
                </c:pt>
                <c:pt idx="2">
                  <c:v>43922</c:v>
                </c:pt>
                <c:pt idx="3">
                  <c:v>43929</c:v>
                </c:pt>
                <c:pt idx="4">
                  <c:v>43936</c:v>
                </c:pt>
                <c:pt idx="5">
                  <c:v>43943</c:v>
                </c:pt>
                <c:pt idx="6">
                  <c:v>43950</c:v>
                </c:pt>
                <c:pt idx="7">
                  <c:v>43957</c:v>
                </c:pt>
                <c:pt idx="8">
                  <c:v>43964</c:v>
                </c:pt>
                <c:pt idx="9">
                  <c:v>43971</c:v>
                </c:pt>
                <c:pt idx="10">
                  <c:v>43978</c:v>
                </c:pt>
                <c:pt idx="11">
                  <c:v>43985</c:v>
                </c:pt>
                <c:pt idx="12">
                  <c:v>43992</c:v>
                </c:pt>
                <c:pt idx="13">
                  <c:v>43999</c:v>
                </c:pt>
                <c:pt idx="14">
                  <c:v>44006</c:v>
                </c:pt>
                <c:pt idx="15">
                  <c:v>44013</c:v>
                </c:pt>
                <c:pt idx="16">
                  <c:v>44020</c:v>
                </c:pt>
                <c:pt idx="17">
                  <c:v>44027</c:v>
                </c:pt>
                <c:pt idx="18">
                  <c:v>44034</c:v>
                </c:pt>
                <c:pt idx="19">
                  <c:v>44041</c:v>
                </c:pt>
                <c:pt idx="20">
                  <c:v>44048</c:v>
                </c:pt>
                <c:pt idx="21">
                  <c:v>44055</c:v>
                </c:pt>
                <c:pt idx="22">
                  <c:v>44062</c:v>
                </c:pt>
                <c:pt idx="23">
                  <c:v>44069</c:v>
                </c:pt>
                <c:pt idx="24">
                  <c:v>44076</c:v>
                </c:pt>
                <c:pt idx="25">
                  <c:v>44083</c:v>
                </c:pt>
                <c:pt idx="26">
                  <c:v>44090</c:v>
                </c:pt>
                <c:pt idx="27">
                  <c:v>44097</c:v>
                </c:pt>
                <c:pt idx="28">
                  <c:v>44104</c:v>
                </c:pt>
                <c:pt idx="29">
                  <c:v>44111</c:v>
                </c:pt>
                <c:pt idx="30">
                  <c:v>44118</c:v>
                </c:pt>
                <c:pt idx="31">
                  <c:v>44125</c:v>
                </c:pt>
                <c:pt idx="32">
                  <c:v>44132</c:v>
                </c:pt>
                <c:pt idx="33">
                  <c:v>44139</c:v>
                </c:pt>
                <c:pt idx="34">
                  <c:v>44146</c:v>
                </c:pt>
                <c:pt idx="35">
                  <c:v>44153</c:v>
                </c:pt>
                <c:pt idx="36">
                  <c:v>44160</c:v>
                </c:pt>
                <c:pt idx="37">
                  <c:v>44167</c:v>
                </c:pt>
                <c:pt idx="38">
                  <c:v>44174</c:v>
                </c:pt>
                <c:pt idx="39">
                  <c:v>44181</c:v>
                </c:pt>
                <c:pt idx="40">
                  <c:v>44188</c:v>
                </c:pt>
                <c:pt idx="41">
                  <c:v>44195</c:v>
                </c:pt>
                <c:pt idx="42">
                  <c:v>44202</c:v>
                </c:pt>
                <c:pt idx="43">
                  <c:v>44209</c:v>
                </c:pt>
                <c:pt idx="44">
                  <c:v>44216</c:v>
                </c:pt>
                <c:pt idx="45">
                  <c:v>44223</c:v>
                </c:pt>
                <c:pt idx="46">
                  <c:v>44230</c:v>
                </c:pt>
                <c:pt idx="47">
                  <c:v>44237</c:v>
                </c:pt>
                <c:pt idx="48">
                  <c:v>44244</c:v>
                </c:pt>
                <c:pt idx="49">
                  <c:v>44251</c:v>
                </c:pt>
                <c:pt idx="50">
                  <c:v>44258</c:v>
                </c:pt>
                <c:pt idx="51">
                  <c:v>44265</c:v>
                </c:pt>
                <c:pt idx="52">
                  <c:v>44272</c:v>
                </c:pt>
                <c:pt idx="53">
                  <c:v>44279</c:v>
                </c:pt>
                <c:pt idx="54">
                  <c:v>44286</c:v>
                </c:pt>
                <c:pt idx="55">
                  <c:v>44293</c:v>
                </c:pt>
                <c:pt idx="56">
                  <c:v>44300</c:v>
                </c:pt>
                <c:pt idx="57">
                  <c:v>44307</c:v>
                </c:pt>
                <c:pt idx="58">
                  <c:v>44314</c:v>
                </c:pt>
                <c:pt idx="59">
                  <c:v>44321</c:v>
                </c:pt>
                <c:pt idx="60">
                  <c:v>44328</c:v>
                </c:pt>
                <c:pt idx="61">
                  <c:v>44335</c:v>
                </c:pt>
                <c:pt idx="62">
                  <c:v>44342</c:v>
                </c:pt>
                <c:pt idx="63">
                  <c:v>44349</c:v>
                </c:pt>
                <c:pt idx="64">
                  <c:v>44356</c:v>
                </c:pt>
                <c:pt idx="65">
                  <c:v>44363</c:v>
                </c:pt>
                <c:pt idx="66">
                  <c:v>44370</c:v>
                </c:pt>
                <c:pt idx="67">
                  <c:v>44377</c:v>
                </c:pt>
                <c:pt idx="68">
                  <c:v>44384</c:v>
                </c:pt>
                <c:pt idx="69">
                  <c:v>44391</c:v>
                </c:pt>
                <c:pt idx="70">
                  <c:v>44398</c:v>
                </c:pt>
                <c:pt idx="71">
                  <c:v>44405</c:v>
                </c:pt>
                <c:pt idx="72">
                  <c:v>44412</c:v>
                </c:pt>
                <c:pt idx="73">
                  <c:v>44419</c:v>
                </c:pt>
                <c:pt idx="74">
                  <c:v>44426</c:v>
                </c:pt>
                <c:pt idx="75">
                  <c:v>44433</c:v>
                </c:pt>
                <c:pt idx="76">
                  <c:v>44440</c:v>
                </c:pt>
                <c:pt idx="77">
                  <c:v>44447</c:v>
                </c:pt>
                <c:pt idx="78">
                  <c:v>44454</c:v>
                </c:pt>
                <c:pt idx="79">
                  <c:v>44461</c:v>
                </c:pt>
                <c:pt idx="80">
                  <c:v>44468</c:v>
                </c:pt>
                <c:pt idx="81">
                  <c:v>44475</c:v>
                </c:pt>
                <c:pt idx="82">
                  <c:v>44482</c:v>
                </c:pt>
                <c:pt idx="83">
                  <c:v>44489</c:v>
                </c:pt>
                <c:pt idx="84">
                  <c:v>44496</c:v>
                </c:pt>
                <c:pt idx="85">
                  <c:v>44503</c:v>
                </c:pt>
                <c:pt idx="86">
                  <c:v>44510</c:v>
                </c:pt>
                <c:pt idx="87">
                  <c:v>44517</c:v>
                </c:pt>
                <c:pt idx="88">
                  <c:v>44524</c:v>
                </c:pt>
                <c:pt idx="89">
                  <c:v>44531</c:v>
                </c:pt>
                <c:pt idx="90">
                  <c:v>44538</c:v>
                </c:pt>
                <c:pt idx="91">
                  <c:v>44545</c:v>
                </c:pt>
                <c:pt idx="92">
                  <c:v>44552</c:v>
                </c:pt>
                <c:pt idx="93">
                  <c:v>44559</c:v>
                </c:pt>
                <c:pt idx="94">
                  <c:v>44566</c:v>
                </c:pt>
                <c:pt idx="95">
                  <c:v>44573</c:v>
                </c:pt>
                <c:pt idx="96">
                  <c:v>44580</c:v>
                </c:pt>
                <c:pt idx="97">
                  <c:v>44587</c:v>
                </c:pt>
                <c:pt idx="98">
                  <c:v>44594</c:v>
                </c:pt>
                <c:pt idx="99">
                  <c:v>44601</c:v>
                </c:pt>
                <c:pt idx="100">
                  <c:v>44608</c:v>
                </c:pt>
                <c:pt idx="101">
                  <c:v>44615</c:v>
                </c:pt>
                <c:pt idx="102">
                  <c:v>44622</c:v>
                </c:pt>
                <c:pt idx="103">
                  <c:v>44629</c:v>
                </c:pt>
                <c:pt idx="104">
                  <c:v>44636</c:v>
                </c:pt>
                <c:pt idx="105">
                  <c:v>44643</c:v>
                </c:pt>
                <c:pt idx="106">
                  <c:v>44650</c:v>
                </c:pt>
                <c:pt idx="107">
                  <c:v>44657</c:v>
                </c:pt>
                <c:pt idx="108">
                  <c:v>44664</c:v>
                </c:pt>
                <c:pt idx="109">
                  <c:v>44671</c:v>
                </c:pt>
                <c:pt idx="110">
                  <c:v>44678</c:v>
                </c:pt>
                <c:pt idx="111">
                  <c:v>44685</c:v>
                </c:pt>
                <c:pt idx="112">
                  <c:v>44692</c:v>
                </c:pt>
                <c:pt idx="113">
                  <c:v>44699</c:v>
                </c:pt>
                <c:pt idx="114">
                  <c:v>44706</c:v>
                </c:pt>
                <c:pt idx="115">
                  <c:v>44713</c:v>
                </c:pt>
                <c:pt idx="116">
                  <c:v>44720</c:v>
                </c:pt>
                <c:pt idx="117">
                  <c:v>44727</c:v>
                </c:pt>
                <c:pt idx="118">
                  <c:v>44734</c:v>
                </c:pt>
                <c:pt idx="119">
                  <c:v>44741</c:v>
                </c:pt>
                <c:pt idx="120">
                  <c:v>44748</c:v>
                </c:pt>
                <c:pt idx="121">
                  <c:v>44755</c:v>
                </c:pt>
                <c:pt idx="122">
                  <c:v>44762</c:v>
                </c:pt>
                <c:pt idx="123">
                  <c:v>44769</c:v>
                </c:pt>
                <c:pt idx="124">
                  <c:v>44776</c:v>
                </c:pt>
                <c:pt idx="125">
                  <c:v>44783</c:v>
                </c:pt>
                <c:pt idx="126">
                  <c:v>44790</c:v>
                </c:pt>
                <c:pt idx="127">
                  <c:v>44797</c:v>
                </c:pt>
                <c:pt idx="128">
                  <c:v>44804</c:v>
                </c:pt>
                <c:pt idx="129">
                  <c:v>44811</c:v>
                </c:pt>
                <c:pt idx="130">
                  <c:v>44818</c:v>
                </c:pt>
                <c:pt idx="131">
                  <c:v>44825</c:v>
                </c:pt>
                <c:pt idx="132">
                  <c:v>44832</c:v>
                </c:pt>
                <c:pt idx="133">
                  <c:v>44839</c:v>
                </c:pt>
                <c:pt idx="134">
                  <c:v>44846</c:v>
                </c:pt>
                <c:pt idx="135">
                  <c:v>44853</c:v>
                </c:pt>
                <c:pt idx="136">
                  <c:v>44860</c:v>
                </c:pt>
                <c:pt idx="137">
                  <c:v>44867</c:v>
                </c:pt>
                <c:pt idx="138">
                  <c:v>44874</c:v>
                </c:pt>
                <c:pt idx="139">
                  <c:v>44881</c:v>
                </c:pt>
                <c:pt idx="140">
                  <c:v>44888</c:v>
                </c:pt>
                <c:pt idx="141">
                  <c:v>44895</c:v>
                </c:pt>
                <c:pt idx="142">
                  <c:v>44902</c:v>
                </c:pt>
                <c:pt idx="143">
                  <c:v>44909</c:v>
                </c:pt>
                <c:pt idx="144">
                  <c:v>44916</c:v>
                </c:pt>
              </c:numCache>
            </c:numRef>
          </c:cat>
          <c:val>
            <c:numRef>
              <c:f>Sheet1!$F$2:$F$146</c:f>
              <c:numCache>
                <c:formatCode>General</c:formatCode>
                <c:ptCount val="145"/>
                <c:pt idx="0">
                  <c:v>96.9</c:v>
                </c:pt>
                <c:pt idx="1">
                  <c:v>94.3</c:v>
                </c:pt>
                <c:pt idx="2">
                  <c:v>91.3</c:v>
                </c:pt>
                <c:pt idx="3">
                  <c:v>92.6</c:v>
                </c:pt>
                <c:pt idx="4">
                  <c:v>93.8</c:v>
                </c:pt>
                <c:pt idx="5">
                  <c:v>93.3</c:v>
                </c:pt>
                <c:pt idx="6">
                  <c:v>94.3</c:v>
                </c:pt>
                <c:pt idx="7">
                  <c:v>93.5</c:v>
                </c:pt>
                <c:pt idx="8">
                  <c:v>93.7</c:v>
                </c:pt>
                <c:pt idx="9">
                  <c:v>94.8</c:v>
                </c:pt>
                <c:pt idx="10">
                  <c:v>94.6</c:v>
                </c:pt>
                <c:pt idx="11">
                  <c:v>95.4</c:v>
                </c:pt>
                <c:pt idx="12">
                  <c:v>95.3</c:v>
                </c:pt>
                <c:pt idx="13">
                  <c:v>94.5</c:v>
                </c:pt>
                <c:pt idx="14">
                  <c:v>92.1</c:v>
                </c:pt>
                <c:pt idx="15">
                  <c:v>91.6</c:v>
                </c:pt>
                <c:pt idx="16">
                  <c:v>90.5</c:v>
                </c:pt>
                <c:pt idx="17">
                  <c:v>91.7</c:v>
                </c:pt>
                <c:pt idx="18">
                  <c:v>92.2</c:v>
                </c:pt>
                <c:pt idx="19">
                  <c:v>91.8</c:v>
                </c:pt>
                <c:pt idx="20">
                  <c:v>91</c:v>
                </c:pt>
                <c:pt idx="21">
                  <c:v>91</c:v>
                </c:pt>
                <c:pt idx="22">
                  <c:v>91.4</c:v>
                </c:pt>
                <c:pt idx="23">
                  <c:v>91.4</c:v>
                </c:pt>
                <c:pt idx="24">
                  <c:v>90.6</c:v>
                </c:pt>
                <c:pt idx="25">
                  <c:v>91.2</c:v>
                </c:pt>
                <c:pt idx="26">
                  <c:v>90.4</c:v>
                </c:pt>
                <c:pt idx="27">
                  <c:v>90.3</c:v>
                </c:pt>
                <c:pt idx="28">
                  <c:v>87.8</c:v>
                </c:pt>
                <c:pt idx="29">
                  <c:v>87.4</c:v>
                </c:pt>
                <c:pt idx="30">
                  <c:v>86.9</c:v>
                </c:pt>
                <c:pt idx="31">
                  <c:v>85.9</c:v>
                </c:pt>
                <c:pt idx="32">
                  <c:v>86.4</c:v>
                </c:pt>
                <c:pt idx="33">
                  <c:v>83.7</c:v>
                </c:pt>
                <c:pt idx="34">
                  <c:v>79.900000000000006</c:v>
                </c:pt>
                <c:pt idx="35">
                  <c:v>77.8</c:v>
                </c:pt>
                <c:pt idx="36">
                  <c:v>77.900000000000006</c:v>
                </c:pt>
                <c:pt idx="37">
                  <c:v>77.3</c:v>
                </c:pt>
                <c:pt idx="38">
                  <c:v>76.2</c:v>
                </c:pt>
                <c:pt idx="39">
                  <c:v>76.599999999999994</c:v>
                </c:pt>
                <c:pt idx="40">
                  <c:v>77.8</c:v>
                </c:pt>
                <c:pt idx="41">
                  <c:v>78.400000000000006</c:v>
                </c:pt>
                <c:pt idx="42">
                  <c:v>78.3</c:v>
                </c:pt>
                <c:pt idx="43">
                  <c:v>77.400000000000006</c:v>
                </c:pt>
                <c:pt idx="44">
                  <c:v>79.7</c:v>
                </c:pt>
                <c:pt idx="45">
                  <c:v>81.2</c:v>
                </c:pt>
                <c:pt idx="46">
                  <c:v>82</c:v>
                </c:pt>
                <c:pt idx="47">
                  <c:v>82.6</c:v>
                </c:pt>
                <c:pt idx="48">
                  <c:v>84.1</c:v>
                </c:pt>
                <c:pt idx="49">
                  <c:v>85.7</c:v>
                </c:pt>
                <c:pt idx="50">
                  <c:v>85.6</c:v>
                </c:pt>
                <c:pt idx="51">
                  <c:v>86.5</c:v>
                </c:pt>
                <c:pt idx="52">
                  <c:v>83.8</c:v>
                </c:pt>
                <c:pt idx="53">
                  <c:v>83.4</c:v>
                </c:pt>
                <c:pt idx="54">
                  <c:v>84.5</c:v>
                </c:pt>
                <c:pt idx="55">
                  <c:v>84.7</c:v>
                </c:pt>
                <c:pt idx="56">
                  <c:v>84.1</c:v>
                </c:pt>
                <c:pt idx="57">
                  <c:v>84</c:v>
                </c:pt>
                <c:pt idx="58">
                  <c:v>86.3</c:v>
                </c:pt>
                <c:pt idx="59">
                  <c:v>87.1</c:v>
                </c:pt>
                <c:pt idx="60">
                  <c:v>87.2</c:v>
                </c:pt>
                <c:pt idx="61">
                  <c:v>88.4</c:v>
                </c:pt>
                <c:pt idx="62">
                  <c:v>89.5</c:v>
                </c:pt>
                <c:pt idx="63">
                  <c:v>91.4</c:v>
                </c:pt>
                <c:pt idx="64">
                  <c:v>90.4</c:v>
                </c:pt>
                <c:pt idx="65">
                  <c:v>90.8</c:v>
                </c:pt>
                <c:pt idx="66">
                  <c:v>90.5</c:v>
                </c:pt>
                <c:pt idx="67">
                  <c:v>91</c:v>
                </c:pt>
                <c:pt idx="68">
                  <c:v>90.2</c:v>
                </c:pt>
                <c:pt idx="69">
                  <c:v>89.1</c:v>
                </c:pt>
                <c:pt idx="70">
                  <c:v>87.9</c:v>
                </c:pt>
                <c:pt idx="71">
                  <c:v>85.6</c:v>
                </c:pt>
                <c:pt idx="72">
                  <c:v>83.1</c:v>
                </c:pt>
                <c:pt idx="73">
                  <c:v>80.2</c:v>
                </c:pt>
                <c:pt idx="74">
                  <c:v>79.8</c:v>
                </c:pt>
                <c:pt idx="75">
                  <c:v>80.2</c:v>
                </c:pt>
                <c:pt idx="76">
                  <c:v>77.8</c:v>
                </c:pt>
                <c:pt idx="77">
                  <c:v>80.3</c:v>
                </c:pt>
                <c:pt idx="78">
                  <c:v>80</c:v>
                </c:pt>
                <c:pt idx="79">
                  <c:v>80.7</c:v>
                </c:pt>
                <c:pt idx="80">
                  <c:v>82.2</c:v>
                </c:pt>
                <c:pt idx="81">
                  <c:v>82.4</c:v>
                </c:pt>
                <c:pt idx="82">
                  <c:v>84.5</c:v>
                </c:pt>
                <c:pt idx="83">
                  <c:v>83.8</c:v>
                </c:pt>
                <c:pt idx="84">
                  <c:v>85</c:v>
                </c:pt>
                <c:pt idx="85">
                  <c:v>83.4</c:v>
                </c:pt>
                <c:pt idx="86">
                  <c:v>83.2</c:v>
                </c:pt>
                <c:pt idx="87">
                  <c:v>82.3</c:v>
                </c:pt>
                <c:pt idx="88">
                  <c:v>79.7</c:v>
                </c:pt>
                <c:pt idx="89">
                  <c:v>78</c:v>
                </c:pt>
                <c:pt idx="90">
                  <c:v>78.599999999999994</c:v>
                </c:pt>
                <c:pt idx="91">
                  <c:v>75.400000000000006</c:v>
                </c:pt>
                <c:pt idx="92">
                  <c:v>66.099999999999994</c:v>
                </c:pt>
                <c:pt idx="93">
                  <c:v>62.1</c:v>
                </c:pt>
                <c:pt idx="94">
                  <c:v>65.7</c:v>
                </c:pt>
                <c:pt idx="95">
                  <c:v>69.5</c:v>
                </c:pt>
                <c:pt idx="96">
                  <c:v>75.099999999999994</c:v>
                </c:pt>
                <c:pt idx="97">
                  <c:v>79.400000000000006</c:v>
                </c:pt>
                <c:pt idx="98">
                  <c:v>82.2</c:v>
                </c:pt>
                <c:pt idx="99">
                  <c:v>85.4</c:v>
                </c:pt>
                <c:pt idx="100">
                  <c:v>85.5</c:v>
                </c:pt>
                <c:pt idx="101">
                  <c:v>88</c:v>
                </c:pt>
                <c:pt idx="102">
                  <c:v>88.9</c:v>
                </c:pt>
                <c:pt idx="103">
                  <c:v>88.6</c:v>
                </c:pt>
                <c:pt idx="104">
                  <c:v>89.1</c:v>
                </c:pt>
                <c:pt idx="105">
                  <c:v>89.4</c:v>
                </c:pt>
                <c:pt idx="106">
                  <c:v>88.5</c:v>
                </c:pt>
                <c:pt idx="107">
                  <c:v>88.3</c:v>
                </c:pt>
                <c:pt idx="108">
                  <c:v>87.9</c:v>
                </c:pt>
                <c:pt idx="109">
                  <c:v>88.1</c:v>
                </c:pt>
                <c:pt idx="110">
                  <c:v>86.2</c:v>
                </c:pt>
                <c:pt idx="111">
                  <c:v>85.8</c:v>
                </c:pt>
                <c:pt idx="112">
                  <c:v>85.4</c:v>
                </c:pt>
                <c:pt idx="113">
                  <c:v>85.3</c:v>
                </c:pt>
                <c:pt idx="114">
                  <c:v>84.5</c:v>
                </c:pt>
                <c:pt idx="115">
                  <c:v>84.7</c:v>
                </c:pt>
                <c:pt idx="116">
                  <c:v>84.1</c:v>
                </c:pt>
                <c:pt idx="117">
                  <c:v>85.2</c:v>
                </c:pt>
                <c:pt idx="118">
                  <c:v>85.9</c:v>
                </c:pt>
                <c:pt idx="119">
                  <c:v>84.1</c:v>
                </c:pt>
                <c:pt idx="120">
                  <c:v>83.5</c:v>
                </c:pt>
                <c:pt idx="121">
                  <c:v>83.6</c:v>
                </c:pt>
                <c:pt idx="122">
                  <c:v>83.7</c:v>
                </c:pt>
                <c:pt idx="123">
                  <c:v>83.3</c:v>
                </c:pt>
                <c:pt idx="124">
                  <c:v>83.4</c:v>
                </c:pt>
                <c:pt idx="125">
                  <c:v>84.3</c:v>
                </c:pt>
                <c:pt idx="126">
                  <c:v>84.4</c:v>
                </c:pt>
                <c:pt idx="127">
                  <c:v>85.5</c:v>
                </c:pt>
                <c:pt idx="128">
                  <c:v>86</c:v>
                </c:pt>
                <c:pt idx="129">
                  <c:v>84.7</c:v>
                </c:pt>
                <c:pt idx="130">
                  <c:v>86.1</c:v>
                </c:pt>
                <c:pt idx="131">
                  <c:v>86.3</c:v>
                </c:pt>
                <c:pt idx="132">
                  <c:v>85.6</c:v>
                </c:pt>
                <c:pt idx="133">
                  <c:v>86.8</c:v>
                </c:pt>
                <c:pt idx="134">
                  <c:v>86.4</c:v>
                </c:pt>
                <c:pt idx="135">
                  <c:v>85.9</c:v>
                </c:pt>
                <c:pt idx="136">
                  <c:v>85.9</c:v>
                </c:pt>
                <c:pt idx="137">
                  <c:v>84.7</c:v>
                </c:pt>
                <c:pt idx="138">
                  <c:v>84.3</c:v>
                </c:pt>
                <c:pt idx="139">
                  <c:v>83.3</c:v>
                </c:pt>
                <c:pt idx="140">
                  <c:v>80.2</c:v>
                </c:pt>
                <c:pt idx="141">
                  <c:v>80</c:v>
                </c:pt>
                <c:pt idx="142">
                  <c:v>79.900000000000006</c:v>
                </c:pt>
                <c:pt idx="143">
                  <c:v>80.5</c:v>
                </c:pt>
                <c:pt idx="144">
                  <c:v>79.900000000000006</c:v>
                </c:pt>
              </c:numCache>
            </c:numRef>
          </c:val>
          <c:smooth val="0"/>
          <c:extLst>
            <c:ext xmlns:c16="http://schemas.microsoft.com/office/drawing/2014/chart" uri="{C3380CC4-5D6E-409C-BE32-E72D297353CC}">
              <c16:uniqueId val="{00000004-5262-4077-8F72-1BBE3346504F}"/>
            </c:ext>
          </c:extLst>
        </c:ser>
        <c:ser>
          <c:idx val="5"/>
          <c:order val="5"/>
          <c:tx>
            <c:strRef>
              <c:f>Sheet1!$G$1</c:f>
              <c:strCache>
                <c:ptCount val="1"/>
                <c:pt idx="0">
                  <c:v>65-74</c:v>
                </c:pt>
              </c:strCache>
            </c:strRef>
          </c:tx>
          <c:spPr>
            <a:ln>
              <a:solidFill>
                <a:srgbClr val="ED7D31">
                  <a:lumMod val="75000"/>
                </a:srgbClr>
              </a:solidFill>
            </a:ln>
          </c:spPr>
          <c:marker>
            <c:symbol val="x"/>
            <c:size val="7"/>
            <c:spPr>
              <a:noFill/>
            </c:spPr>
          </c:marker>
          <c:cat>
            <c:numRef>
              <c:f>Sheet1!$A$2:$A$146</c:f>
              <c:numCache>
                <c:formatCode>d\-mmm\-yy</c:formatCode>
                <c:ptCount val="145"/>
                <c:pt idx="0">
                  <c:v>43908</c:v>
                </c:pt>
                <c:pt idx="1">
                  <c:v>43915</c:v>
                </c:pt>
                <c:pt idx="2">
                  <c:v>43922</c:v>
                </c:pt>
                <c:pt idx="3">
                  <c:v>43929</c:v>
                </c:pt>
                <c:pt idx="4">
                  <c:v>43936</c:v>
                </c:pt>
                <c:pt idx="5">
                  <c:v>43943</c:v>
                </c:pt>
                <c:pt idx="6">
                  <c:v>43950</c:v>
                </c:pt>
                <c:pt idx="7">
                  <c:v>43957</c:v>
                </c:pt>
                <c:pt idx="8">
                  <c:v>43964</c:v>
                </c:pt>
                <c:pt idx="9">
                  <c:v>43971</c:v>
                </c:pt>
                <c:pt idx="10">
                  <c:v>43978</c:v>
                </c:pt>
                <c:pt idx="11">
                  <c:v>43985</c:v>
                </c:pt>
                <c:pt idx="12">
                  <c:v>43992</c:v>
                </c:pt>
                <c:pt idx="13">
                  <c:v>43999</c:v>
                </c:pt>
                <c:pt idx="14">
                  <c:v>44006</c:v>
                </c:pt>
                <c:pt idx="15">
                  <c:v>44013</c:v>
                </c:pt>
                <c:pt idx="16">
                  <c:v>44020</c:v>
                </c:pt>
                <c:pt idx="17">
                  <c:v>44027</c:v>
                </c:pt>
                <c:pt idx="18">
                  <c:v>44034</c:v>
                </c:pt>
                <c:pt idx="19">
                  <c:v>44041</c:v>
                </c:pt>
                <c:pt idx="20">
                  <c:v>44048</c:v>
                </c:pt>
                <c:pt idx="21">
                  <c:v>44055</c:v>
                </c:pt>
                <c:pt idx="22">
                  <c:v>44062</c:v>
                </c:pt>
                <c:pt idx="23">
                  <c:v>44069</c:v>
                </c:pt>
                <c:pt idx="24">
                  <c:v>44076</c:v>
                </c:pt>
                <c:pt idx="25">
                  <c:v>44083</c:v>
                </c:pt>
                <c:pt idx="26">
                  <c:v>44090</c:v>
                </c:pt>
                <c:pt idx="27">
                  <c:v>44097</c:v>
                </c:pt>
                <c:pt idx="28">
                  <c:v>44104</c:v>
                </c:pt>
                <c:pt idx="29">
                  <c:v>44111</c:v>
                </c:pt>
                <c:pt idx="30">
                  <c:v>44118</c:v>
                </c:pt>
                <c:pt idx="31">
                  <c:v>44125</c:v>
                </c:pt>
                <c:pt idx="32">
                  <c:v>44132</c:v>
                </c:pt>
                <c:pt idx="33">
                  <c:v>44139</c:v>
                </c:pt>
                <c:pt idx="34">
                  <c:v>44146</c:v>
                </c:pt>
                <c:pt idx="35">
                  <c:v>44153</c:v>
                </c:pt>
                <c:pt idx="36">
                  <c:v>44160</c:v>
                </c:pt>
                <c:pt idx="37">
                  <c:v>44167</c:v>
                </c:pt>
                <c:pt idx="38">
                  <c:v>44174</c:v>
                </c:pt>
                <c:pt idx="39">
                  <c:v>44181</c:v>
                </c:pt>
                <c:pt idx="40">
                  <c:v>44188</c:v>
                </c:pt>
                <c:pt idx="41">
                  <c:v>44195</c:v>
                </c:pt>
                <c:pt idx="42">
                  <c:v>44202</c:v>
                </c:pt>
                <c:pt idx="43">
                  <c:v>44209</c:v>
                </c:pt>
                <c:pt idx="44">
                  <c:v>44216</c:v>
                </c:pt>
                <c:pt idx="45">
                  <c:v>44223</c:v>
                </c:pt>
                <c:pt idx="46">
                  <c:v>44230</c:v>
                </c:pt>
                <c:pt idx="47">
                  <c:v>44237</c:v>
                </c:pt>
                <c:pt idx="48">
                  <c:v>44244</c:v>
                </c:pt>
                <c:pt idx="49">
                  <c:v>44251</c:v>
                </c:pt>
                <c:pt idx="50">
                  <c:v>44258</c:v>
                </c:pt>
                <c:pt idx="51">
                  <c:v>44265</c:v>
                </c:pt>
                <c:pt idx="52">
                  <c:v>44272</c:v>
                </c:pt>
                <c:pt idx="53">
                  <c:v>44279</c:v>
                </c:pt>
                <c:pt idx="54">
                  <c:v>44286</c:v>
                </c:pt>
                <c:pt idx="55">
                  <c:v>44293</c:v>
                </c:pt>
                <c:pt idx="56">
                  <c:v>44300</c:v>
                </c:pt>
                <c:pt idx="57">
                  <c:v>44307</c:v>
                </c:pt>
                <c:pt idx="58">
                  <c:v>44314</c:v>
                </c:pt>
                <c:pt idx="59">
                  <c:v>44321</c:v>
                </c:pt>
                <c:pt idx="60">
                  <c:v>44328</c:v>
                </c:pt>
                <c:pt idx="61">
                  <c:v>44335</c:v>
                </c:pt>
                <c:pt idx="62">
                  <c:v>44342</c:v>
                </c:pt>
                <c:pt idx="63">
                  <c:v>44349</c:v>
                </c:pt>
                <c:pt idx="64">
                  <c:v>44356</c:v>
                </c:pt>
                <c:pt idx="65">
                  <c:v>44363</c:v>
                </c:pt>
                <c:pt idx="66">
                  <c:v>44370</c:v>
                </c:pt>
                <c:pt idx="67">
                  <c:v>44377</c:v>
                </c:pt>
                <c:pt idx="68">
                  <c:v>44384</c:v>
                </c:pt>
                <c:pt idx="69">
                  <c:v>44391</c:v>
                </c:pt>
                <c:pt idx="70">
                  <c:v>44398</c:v>
                </c:pt>
                <c:pt idx="71">
                  <c:v>44405</c:v>
                </c:pt>
                <c:pt idx="72">
                  <c:v>44412</c:v>
                </c:pt>
                <c:pt idx="73">
                  <c:v>44419</c:v>
                </c:pt>
                <c:pt idx="74">
                  <c:v>44426</c:v>
                </c:pt>
                <c:pt idx="75">
                  <c:v>44433</c:v>
                </c:pt>
                <c:pt idx="76">
                  <c:v>44440</c:v>
                </c:pt>
                <c:pt idx="77">
                  <c:v>44447</c:v>
                </c:pt>
                <c:pt idx="78">
                  <c:v>44454</c:v>
                </c:pt>
                <c:pt idx="79">
                  <c:v>44461</c:v>
                </c:pt>
                <c:pt idx="80">
                  <c:v>44468</c:v>
                </c:pt>
                <c:pt idx="81">
                  <c:v>44475</c:v>
                </c:pt>
                <c:pt idx="82">
                  <c:v>44482</c:v>
                </c:pt>
                <c:pt idx="83">
                  <c:v>44489</c:v>
                </c:pt>
                <c:pt idx="84">
                  <c:v>44496</c:v>
                </c:pt>
                <c:pt idx="85">
                  <c:v>44503</c:v>
                </c:pt>
                <c:pt idx="86">
                  <c:v>44510</c:v>
                </c:pt>
                <c:pt idx="87">
                  <c:v>44517</c:v>
                </c:pt>
                <c:pt idx="88">
                  <c:v>44524</c:v>
                </c:pt>
                <c:pt idx="89">
                  <c:v>44531</c:v>
                </c:pt>
                <c:pt idx="90">
                  <c:v>44538</c:v>
                </c:pt>
                <c:pt idx="91">
                  <c:v>44545</c:v>
                </c:pt>
                <c:pt idx="92">
                  <c:v>44552</c:v>
                </c:pt>
                <c:pt idx="93">
                  <c:v>44559</c:v>
                </c:pt>
                <c:pt idx="94">
                  <c:v>44566</c:v>
                </c:pt>
                <c:pt idx="95">
                  <c:v>44573</c:v>
                </c:pt>
                <c:pt idx="96">
                  <c:v>44580</c:v>
                </c:pt>
                <c:pt idx="97">
                  <c:v>44587</c:v>
                </c:pt>
                <c:pt idx="98">
                  <c:v>44594</c:v>
                </c:pt>
                <c:pt idx="99">
                  <c:v>44601</c:v>
                </c:pt>
                <c:pt idx="100">
                  <c:v>44608</c:v>
                </c:pt>
                <c:pt idx="101">
                  <c:v>44615</c:v>
                </c:pt>
                <c:pt idx="102">
                  <c:v>44622</c:v>
                </c:pt>
                <c:pt idx="103">
                  <c:v>44629</c:v>
                </c:pt>
                <c:pt idx="104">
                  <c:v>44636</c:v>
                </c:pt>
                <c:pt idx="105">
                  <c:v>44643</c:v>
                </c:pt>
                <c:pt idx="106">
                  <c:v>44650</c:v>
                </c:pt>
                <c:pt idx="107">
                  <c:v>44657</c:v>
                </c:pt>
                <c:pt idx="108">
                  <c:v>44664</c:v>
                </c:pt>
                <c:pt idx="109">
                  <c:v>44671</c:v>
                </c:pt>
                <c:pt idx="110">
                  <c:v>44678</c:v>
                </c:pt>
                <c:pt idx="111">
                  <c:v>44685</c:v>
                </c:pt>
                <c:pt idx="112">
                  <c:v>44692</c:v>
                </c:pt>
                <c:pt idx="113">
                  <c:v>44699</c:v>
                </c:pt>
                <c:pt idx="114">
                  <c:v>44706</c:v>
                </c:pt>
                <c:pt idx="115">
                  <c:v>44713</c:v>
                </c:pt>
                <c:pt idx="116">
                  <c:v>44720</c:v>
                </c:pt>
                <c:pt idx="117">
                  <c:v>44727</c:v>
                </c:pt>
                <c:pt idx="118">
                  <c:v>44734</c:v>
                </c:pt>
                <c:pt idx="119">
                  <c:v>44741</c:v>
                </c:pt>
                <c:pt idx="120">
                  <c:v>44748</c:v>
                </c:pt>
                <c:pt idx="121">
                  <c:v>44755</c:v>
                </c:pt>
                <c:pt idx="122">
                  <c:v>44762</c:v>
                </c:pt>
                <c:pt idx="123">
                  <c:v>44769</c:v>
                </c:pt>
                <c:pt idx="124">
                  <c:v>44776</c:v>
                </c:pt>
                <c:pt idx="125">
                  <c:v>44783</c:v>
                </c:pt>
                <c:pt idx="126">
                  <c:v>44790</c:v>
                </c:pt>
                <c:pt idx="127">
                  <c:v>44797</c:v>
                </c:pt>
                <c:pt idx="128">
                  <c:v>44804</c:v>
                </c:pt>
                <c:pt idx="129">
                  <c:v>44811</c:v>
                </c:pt>
                <c:pt idx="130">
                  <c:v>44818</c:v>
                </c:pt>
                <c:pt idx="131">
                  <c:v>44825</c:v>
                </c:pt>
                <c:pt idx="132">
                  <c:v>44832</c:v>
                </c:pt>
                <c:pt idx="133">
                  <c:v>44839</c:v>
                </c:pt>
                <c:pt idx="134">
                  <c:v>44846</c:v>
                </c:pt>
                <c:pt idx="135">
                  <c:v>44853</c:v>
                </c:pt>
                <c:pt idx="136">
                  <c:v>44860</c:v>
                </c:pt>
                <c:pt idx="137">
                  <c:v>44867</c:v>
                </c:pt>
                <c:pt idx="138">
                  <c:v>44874</c:v>
                </c:pt>
                <c:pt idx="139">
                  <c:v>44881</c:v>
                </c:pt>
                <c:pt idx="140">
                  <c:v>44888</c:v>
                </c:pt>
                <c:pt idx="141">
                  <c:v>44895</c:v>
                </c:pt>
                <c:pt idx="142">
                  <c:v>44902</c:v>
                </c:pt>
                <c:pt idx="143">
                  <c:v>44909</c:v>
                </c:pt>
                <c:pt idx="144">
                  <c:v>44916</c:v>
                </c:pt>
              </c:numCache>
            </c:numRef>
          </c:cat>
          <c:val>
            <c:numRef>
              <c:f>Sheet1!$G$2:$G$146</c:f>
              <c:numCache>
                <c:formatCode>General</c:formatCode>
                <c:ptCount val="145"/>
                <c:pt idx="0">
                  <c:v>98.4</c:v>
                </c:pt>
                <c:pt idx="1">
                  <c:v>96.3</c:v>
                </c:pt>
                <c:pt idx="2">
                  <c:v>94.6</c:v>
                </c:pt>
                <c:pt idx="3">
                  <c:v>95.2</c:v>
                </c:pt>
                <c:pt idx="4">
                  <c:v>95.3</c:v>
                </c:pt>
                <c:pt idx="5">
                  <c:v>93.6</c:v>
                </c:pt>
                <c:pt idx="6">
                  <c:v>95.8</c:v>
                </c:pt>
                <c:pt idx="7">
                  <c:v>94.8</c:v>
                </c:pt>
                <c:pt idx="8">
                  <c:v>95.4</c:v>
                </c:pt>
                <c:pt idx="9">
                  <c:v>95.1</c:v>
                </c:pt>
                <c:pt idx="10">
                  <c:v>95.9</c:v>
                </c:pt>
                <c:pt idx="11">
                  <c:v>96</c:v>
                </c:pt>
                <c:pt idx="12">
                  <c:v>95.1</c:v>
                </c:pt>
                <c:pt idx="13">
                  <c:v>93.8</c:v>
                </c:pt>
                <c:pt idx="14">
                  <c:v>92.9</c:v>
                </c:pt>
                <c:pt idx="15">
                  <c:v>92.4</c:v>
                </c:pt>
                <c:pt idx="16">
                  <c:v>91.2</c:v>
                </c:pt>
                <c:pt idx="17">
                  <c:v>91.9</c:v>
                </c:pt>
                <c:pt idx="18">
                  <c:v>92.2</c:v>
                </c:pt>
                <c:pt idx="19">
                  <c:v>93</c:v>
                </c:pt>
                <c:pt idx="20">
                  <c:v>91.6</c:v>
                </c:pt>
                <c:pt idx="21">
                  <c:v>91</c:v>
                </c:pt>
                <c:pt idx="22">
                  <c:v>92.2</c:v>
                </c:pt>
                <c:pt idx="23">
                  <c:v>90.9</c:v>
                </c:pt>
                <c:pt idx="24">
                  <c:v>92</c:v>
                </c:pt>
                <c:pt idx="25">
                  <c:v>91.8</c:v>
                </c:pt>
                <c:pt idx="26">
                  <c:v>90.6</c:v>
                </c:pt>
                <c:pt idx="27">
                  <c:v>92</c:v>
                </c:pt>
                <c:pt idx="28">
                  <c:v>88</c:v>
                </c:pt>
                <c:pt idx="29">
                  <c:v>88.2</c:v>
                </c:pt>
                <c:pt idx="30">
                  <c:v>89.6</c:v>
                </c:pt>
                <c:pt idx="31">
                  <c:v>86.2</c:v>
                </c:pt>
                <c:pt idx="32">
                  <c:v>86.7</c:v>
                </c:pt>
                <c:pt idx="33">
                  <c:v>84.5</c:v>
                </c:pt>
                <c:pt idx="34">
                  <c:v>82.6</c:v>
                </c:pt>
                <c:pt idx="35">
                  <c:v>79.599999999999994</c:v>
                </c:pt>
                <c:pt idx="36">
                  <c:v>79.900000000000006</c:v>
                </c:pt>
                <c:pt idx="37">
                  <c:v>77.8</c:v>
                </c:pt>
                <c:pt idx="38">
                  <c:v>77.2</c:v>
                </c:pt>
                <c:pt idx="39">
                  <c:v>78.5</c:v>
                </c:pt>
                <c:pt idx="40">
                  <c:v>78.7</c:v>
                </c:pt>
                <c:pt idx="41">
                  <c:v>77.900000000000006</c:v>
                </c:pt>
                <c:pt idx="42">
                  <c:v>78.3</c:v>
                </c:pt>
                <c:pt idx="43">
                  <c:v>78</c:v>
                </c:pt>
                <c:pt idx="44">
                  <c:v>79.7</c:v>
                </c:pt>
                <c:pt idx="45">
                  <c:v>81.5</c:v>
                </c:pt>
                <c:pt idx="46">
                  <c:v>83</c:v>
                </c:pt>
                <c:pt idx="47">
                  <c:v>84.8</c:v>
                </c:pt>
                <c:pt idx="48">
                  <c:v>85.8</c:v>
                </c:pt>
                <c:pt idx="49">
                  <c:v>85.9</c:v>
                </c:pt>
                <c:pt idx="50">
                  <c:v>87.3</c:v>
                </c:pt>
                <c:pt idx="51">
                  <c:v>87.6</c:v>
                </c:pt>
                <c:pt idx="52">
                  <c:v>88.3</c:v>
                </c:pt>
                <c:pt idx="53">
                  <c:v>86.5</c:v>
                </c:pt>
                <c:pt idx="54">
                  <c:v>87.7</c:v>
                </c:pt>
                <c:pt idx="55">
                  <c:v>87</c:v>
                </c:pt>
                <c:pt idx="56">
                  <c:v>87.6</c:v>
                </c:pt>
                <c:pt idx="57">
                  <c:v>87.6</c:v>
                </c:pt>
                <c:pt idx="58">
                  <c:v>88</c:v>
                </c:pt>
                <c:pt idx="59">
                  <c:v>88.4</c:v>
                </c:pt>
                <c:pt idx="60">
                  <c:v>89</c:v>
                </c:pt>
                <c:pt idx="61">
                  <c:v>90</c:v>
                </c:pt>
                <c:pt idx="62">
                  <c:v>89.7</c:v>
                </c:pt>
                <c:pt idx="63">
                  <c:v>90</c:v>
                </c:pt>
                <c:pt idx="64">
                  <c:v>90.8</c:v>
                </c:pt>
                <c:pt idx="65">
                  <c:v>90.5</c:v>
                </c:pt>
                <c:pt idx="66">
                  <c:v>92.1</c:v>
                </c:pt>
                <c:pt idx="67">
                  <c:v>92</c:v>
                </c:pt>
                <c:pt idx="68">
                  <c:v>91.8</c:v>
                </c:pt>
                <c:pt idx="69">
                  <c:v>91.4</c:v>
                </c:pt>
                <c:pt idx="70">
                  <c:v>88.8</c:v>
                </c:pt>
                <c:pt idx="71">
                  <c:v>88.7</c:v>
                </c:pt>
                <c:pt idx="72">
                  <c:v>84.8</c:v>
                </c:pt>
                <c:pt idx="73">
                  <c:v>83.7</c:v>
                </c:pt>
                <c:pt idx="74">
                  <c:v>82.2</c:v>
                </c:pt>
                <c:pt idx="75">
                  <c:v>82.4</c:v>
                </c:pt>
                <c:pt idx="76">
                  <c:v>81.900000000000006</c:v>
                </c:pt>
                <c:pt idx="77">
                  <c:v>81</c:v>
                </c:pt>
                <c:pt idx="78">
                  <c:v>82.9</c:v>
                </c:pt>
                <c:pt idx="79">
                  <c:v>83.3</c:v>
                </c:pt>
                <c:pt idx="80">
                  <c:v>83.8</c:v>
                </c:pt>
                <c:pt idx="81">
                  <c:v>83.6</c:v>
                </c:pt>
                <c:pt idx="82">
                  <c:v>85.2</c:v>
                </c:pt>
                <c:pt idx="83">
                  <c:v>85.4</c:v>
                </c:pt>
                <c:pt idx="84">
                  <c:v>85.9</c:v>
                </c:pt>
                <c:pt idx="85">
                  <c:v>86.6</c:v>
                </c:pt>
                <c:pt idx="86">
                  <c:v>84.6</c:v>
                </c:pt>
                <c:pt idx="87">
                  <c:v>85.5</c:v>
                </c:pt>
                <c:pt idx="88">
                  <c:v>81.599999999999994</c:v>
                </c:pt>
                <c:pt idx="89">
                  <c:v>81.400000000000006</c:v>
                </c:pt>
                <c:pt idx="90">
                  <c:v>81.099999999999994</c:v>
                </c:pt>
                <c:pt idx="91">
                  <c:v>78.8</c:v>
                </c:pt>
                <c:pt idx="92">
                  <c:v>73.599999999999994</c:v>
                </c:pt>
                <c:pt idx="93">
                  <c:v>66.5</c:v>
                </c:pt>
                <c:pt idx="94">
                  <c:v>69.3</c:v>
                </c:pt>
                <c:pt idx="95">
                  <c:v>72.2</c:v>
                </c:pt>
                <c:pt idx="96">
                  <c:v>74.7</c:v>
                </c:pt>
                <c:pt idx="97">
                  <c:v>77.599999999999994</c:v>
                </c:pt>
                <c:pt idx="98">
                  <c:v>81.400000000000006</c:v>
                </c:pt>
                <c:pt idx="99">
                  <c:v>85.1</c:v>
                </c:pt>
                <c:pt idx="100">
                  <c:v>86.4</c:v>
                </c:pt>
                <c:pt idx="101">
                  <c:v>87.8</c:v>
                </c:pt>
                <c:pt idx="102">
                  <c:v>88.4</c:v>
                </c:pt>
                <c:pt idx="103">
                  <c:v>87.7</c:v>
                </c:pt>
                <c:pt idx="104">
                  <c:v>88.7</c:v>
                </c:pt>
                <c:pt idx="105">
                  <c:v>89.6</c:v>
                </c:pt>
                <c:pt idx="106">
                  <c:v>89</c:v>
                </c:pt>
                <c:pt idx="107">
                  <c:v>88.4</c:v>
                </c:pt>
                <c:pt idx="108">
                  <c:v>88</c:v>
                </c:pt>
                <c:pt idx="109">
                  <c:v>87.2</c:v>
                </c:pt>
                <c:pt idx="110">
                  <c:v>85.5</c:v>
                </c:pt>
                <c:pt idx="111">
                  <c:v>85.7</c:v>
                </c:pt>
                <c:pt idx="112">
                  <c:v>83.6</c:v>
                </c:pt>
                <c:pt idx="113">
                  <c:v>84.4</c:v>
                </c:pt>
                <c:pt idx="114">
                  <c:v>84.2</c:v>
                </c:pt>
                <c:pt idx="115">
                  <c:v>83.5</c:v>
                </c:pt>
                <c:pt idx="116">
                  <c:v>84.1</c:v>
                </c:pt>
                <c:pt idx="117">
                  <c:v>83.9</c:v>
                </c:pt>
                <c:pt idx="118">
                  <c:v>83.6</c:v>
                </c:pt>
                <c:pt idx="119">
                  <c:v>82.6</c:v>
                </c:pt>
                <c:pt idx="120">
                  <c:v>82.1</c:v>
                </c:pt>
                <c:pt idx="121">
                  <c:v>82.2</c:v>
                </c:pt>
                <c:pt idx="122">
                  <c:v>82.5</c:v>
                </c:pt>
                <c:pt idx="123">
                  <c:v>82.2</c:v>
                </c:pt>
                <c:pt idx="124">
                  <c:v>84.5</c:v>
                </c:pt>
                <c:pt idx="125">
                  <c:v>84.3</c:v>
                </c:pt>
                <c:pt idx="126">
                  <c:v>84.2</c:v>
                </c:pt>
                <c:pt idx="127">
                  <c:v>85.3</c:v>
                </c:pt>
                <c:pt idx="128">
                  <c:v>85.8</c:v>
                </c:pt>
                <c:pt idx="129">
                  <c:v>86</c:v>
                </c:pt>
                <c:pt idx="130">
                  <c:v>84.9</c:v>
                </c:pt>
                <c:pt idx="131">
                  <c:v>85.5</c:v>
                </c:pt>
                <c:pt idx="132">
                  <c:v>85.5</c:v>
                </c:pt>
                <c:pt idx="133">
                  <c:v>87</c:v>
                </c:pt>
                <c:pt idx="134">
                  <c:v>86.6</c:v>
                </c:pt>
                <c:pt idx="135">
                  <c:v>84.8</c:v>
                </c:pt>
                <c:pt idx="136">
                  <c:v>84.7</c:v>
                </c:pt>
                <c:pt idx="137">
                  <c:v>86</c:v>
                </c:pt>
                <c:pt idx="138">
                  <c:v>86</c:v>
                </c:pt>
                <c:pt idx="139">
                  <c:v>84.2</c:v>
                </c:pt>
                <c:pt idx="140">
                  <c:v>81.2</c:v>
                </c:pt>
                <c:pt idx="141">
                  <c:v>82.1</c:v>
                </c:pt>
                <c:pt idx="142">
                  <c:v>80.8</c:v>
                </c:pt>
                <c:pt idx="143">
                  <c:v>81.5</c:v>
                </c:pt>
                <c:pt idx="144">
                  <c:v>80.3</c:v>
                </c:pt>
              </c:numCache>
            </c:numRef>
          </c:val>
          <c:smooth val="0"/>
          <c:extLst>
            <c:ext xmlns:c16="http://schemas.microsoft.com/office/drawing/2014/chart" uri="{C3380CC4-5D6E-409C-BE32-E72D297353CC}">
              <c16:uniqueId val="{00000005-5262-4077-8F72-1BBE3346504F}"/>
            </c:ext>
          </c:extLst>
        </c:ser>
        <c:ser>
          <c:idx val="6"/>
          <c:order val="6"/>
          <c:tx>
            <c:strRef>
              <c:f>Sheet1!$H$1</c:f>
              <c:strCache>
                <c:ptCount val="1"/>
                <c:pt idx="0">
                  <c:v>75-84</c:v>
                </c:pt>
              </c:strCache>
            </c:strRef>
          </c:tx>
          <c:spPr>
            <a:ln w="19050">
              <a:solidFill>
                <a:sysClr val="window" lastClr="FFFFFF">
                  <a:lumMod val="75000"/>
                </a:sysClr>
              </a:solidFill>
            </a:ln>
          </c:spPr>
          <c:marker>
            <c:symbol val="plus"/>
            <c:size val="6"/>
            <c:spPr>
              <a:noFill/>
              <a:ln>
                <a:solidFill>
                  <a:sysClr val="windowText" lastClr="000000"/>
                </a:solidFill>
              </a:ln>
            </c:spPr>
          </c:marker>
          <c:cat>
            <c:numRef>
              <c:f>Sheet1!$A$2:$A$146</c:f>
              <c:numCache>
                <c:formatCode>d\-mmm\-yy</c:formatCode>
                <c:ptCount val="145"/>
                <c:pt idx="0">
                  <c:v>43908</c:v>
                </c:pt>
                <c:pt idx="1">
                  <c:v>43915</c:v>
                </c:pt>
                <c:pt idx="2">
                  <c:v>43922</c:v>
                </c:pt>
                <c:pt idx="3">
                  <c:v>43929</c:v>
                </c:pt>
                <c:pt idx="4">
                  <c:v>43936</c:v>
                </c:pt>
                <c:pt idx="5">
                  <c:v>43943</c:v>
                </c:pt>
                <c:pt idx="6">
                  <c:v>43950</c:v>
                </c:pt>
                <c:pt idx="7">
                  <c:v>43957</c:v>
                </c:pt>
                <c:pt idx="8">
                  <c:v>43964</c:v>
                </c:pt>
                <c:pt idx="9">
                  <c:v>43971</c:v>
                </c:pt>
                <c:pt idx="10">
                  <c:v>43978</c:v>
                </c:pt>
                <c:pt idx="11">
                  <c:v>43985</c:v>
                </c:pt>
                <c:pt idx="12">
                  <c:v>43992</c:v>
                </c:pt>
                <c:pt idx="13">
                  <c:v>43999</c:v>
                </c:pt>
                <c:pt idx="14">
                  <c:v>44006</c:v>
                </c:pt>
                <c:pt idx="15">
                  <c:v>44013</c:v>
                </c:pt>
                <c:pt idx="16">
                  <c:v>44020</c:v>
                </c:pt>
                <c:pt idx="17">
                  <c:v>44027</c:v>
                </c:pt>
                <c:pt idx="18">
                  <c:v>44034</c:v>
                </c:pt>
                <c:pt idx="19">
                  <c:v>44041</c:v>
                </c:pt>
                <c:pt idx="20">
                  <c:v>44048</c:v>
                </c:pt>
                <c:pt idx="21">
                  <c:v>44055</c:v>
                </c:pt>
                <c:pt idx="22">
                  <c:v>44062</c:v>
                </c:pt>
                <c:pt idx="23">
                  <c:v>44069</c:v>
                </c:pt>
                <c:pt idx="24">
                  <c:v>44076</c:v>
                </c:pt>
                <c:pt idx="25">
                  <c:v>44083</c:v>
                </c:pt>
                <c:pt idx="26">
                  <c:v>44090</c:v>
                </c:pt>
                <c:pt idx="27">
                  <c:v>44097</c:v>
                </c:pt>
                <c:pt idx="28">
                  <c:v>44104</c:v>
                </c:pt>
                <c:pt idx="29">
                  <c:v>44111</c:v>
                </c:pt>
                <c:pt idx="30">
                  <c:v>44118</c:v>
                </c:pt>
                <c:pt idx="31">
                  <c:v>44125</c:v>
                </c:pt>
                <c:pt idx="32">
                  <c:v>44132</c:v>
                </c:pt>
                <c:pt idx="33">
                  <c:v>44139</c:v>
                </c:pt>
                <c:pt idx="34">
                  <c:v>44146</c:v>
                </c:pt>
                <c:pt idx="35">
                  <c:v>44153</c:v>
                </c:pt>
                <c:pt idx="36">
                  <c:v>44160</c:v>
                </c:pt>
                <c:pt idx="37">
                  <c:v>44167</c:v>
                </c:pt>
                <c:pt idx="38">
                  <c:v>44174</c:v>
                </c:pt>
                <c:pt idx="39">
                  <c:v>44181</c:v>
                </c:pt>
                <c:pt idx="40">
                  <c:v>44188</c:v>
                </c:pt>
                <c:pt idx="41">
                  <c:v>44195</c:v>
                </c:pt>
                <c:pt idx="42">
                  <c:v>44202</c:v>
                </c:pt>
                <c:pt idx="43">
                  <c:v>44209</c:v>
                </c:pt>
                <c:pt idx="44">
                  <c:v>44216</c:v>
                </c:pt>
                <c:pt idx="45">
                  <c:v>44223</c:v>
                </c:pt>
                <c:pt idx="46">
                  <c:v>44230</c:v>
                </c:pt>
                <c:pt idx="47">
                  <c:v>44237</c:v>
                </c:pt>
                <c:pt idx="48">
                  <c:v>44244</c:v>
                </c:pt>
                <c:pt idx="49">
                  <c:v>44251</c:v>
                </c:pt>
                <c:pt idx="50">
                  <c:v>44258</c:v>
                </c:pt>
                <c:pt idx="51">
                  <c:v>44265</c:v>
                </c:pt>
                <c:pt idx="52">
                  <c:v>44272</c:v>
                </c:pt>
                <c:pt idx="53">
                  <c:v>44279</c:v>
                </c:pt>
                <c:pt idx="54">
                  <c:v>44286</c:v>
                </c:pt>
                <c:pt idx="55">
                  <c:v>44293</c:v>
                </c:pt>
                <c:pt idx="56">
                  <c:v>44300</c:v>
                </c:pt>
                <c:pt idx="57">
                  <c:v>44307</c:v>
                </c:pt>
                <c:pt idx="58">
                  <c:v>44314</c:v>
                </c:pt>
                <c:pt idx="59">
                  <c:v>44321</c:v>
                </c:pt>
                <c:pt idx="60">
                  <c:v>44328</c:v>
                </c:pt>
                <c:pt idx="61">
                  <c:v>44335</c:v>
                </c:pt>
                <c:pt idx="62">
                  <c:v>44342</c:v>
                </c:pt>
                <c:pt idx="63">
                  <c:v>44349</c:v>
                </c:pt>
                <c:pt idx="64">
                  <c:v>44356</c:v>
                </c:pt>
                <c:pt idx="65">
                  <c:v>44363</c:v>
                </c:pt>
                <c:pt idx="66">
                  <c:v>44370</c:v>
                </c:pt>
                <c:pt idx="67">
                  <c:v>44377</c:v>
                </c:pt>
                <c:pt idx="68">
                  <c:v>44384</c:v>
                </c:pt>
                <c:pt idx="69">
                  <c:v>44391</c:v>
                </c:pt>
                <c:pt idx="70">
                  <c:v>44398</c:v>
                </c:pt>
                <c:pt idx="71">
                  <c:v>44405</c:v>
                </c:pt>
                <c:pt idx="72">
                  <c:v>44412</c:v>
                </c:pt>
                <c:pt idx="73">
                  <c:v>44419</c:v>
                </c:pt>
                <c:pt idx="74">
                  <c:v>44426</c:v>
                </c:pt>
                <c:pt idx="75">
                  <c:v>44433</c:v>
                </c:pt>
                <c:pt idx="76">
                  <c:v>44440</c:v>
                </c:pt>
                <c:pt idx="77">
                  <c:v>44447</c:v>
                </c:pt>
                <c:pt idx="78">
                  <c:v>44454</c:v>
                </c:pt>
                <c:pt idx="79">
                  <c:v>44461</c:v>
                </c:pt>
                <c:pt idx="80">
                  <c:v>44468</c:v>
                </c:pt>
                <c:pt idx="81">
                  <c:v>44475</c:v>
                </c:pt>
                <c:pt idx="82">
                  <c:v>44482</c:v>
                </c:pt>
                <c:pt idx="83">
                  <c:v>44489</c:v>
                </c:pt>
                <c:pt idx="84">
                  <c:v>44496</c:v>
                </c:pt>
                <c:pt idx="85">
                  <c:v>44503</c:v>
                </c:pt>
                <c:pt idx="86">
                  <c:v>44510</c:v>
                </c:pt>
                <c:pt idx="87">
                  <c:v>44517</c:v>
                </c:pt>
                <c:pt idx="88">
                  <c:v>44524</c:v>
                </c:pt>
                <c:pt idx="89">
                  <c:v>44531</c:v>
                </c:pt>
                <c:pt idx="90">
                  <c:v>44538</c:v>
                </c:pt>
                <c:pt idx="91">
                  <c:v>44545</c:v>
                </c:pt>
                <c:pt idx="92">
                  <c:v>44552</c:v>
                </c:pt>
                <c:pt idx="93">
                  <c:v>44559</c:v>
                </c:pt>
                <c:pt idx="94">
                  <c:v>44566</c:v>
                </c:pt>
                <c:pt idx="95">
                  <c:v>44573</c:v>
                </c:pt>
                <c:pt idx="96">
                  <c:v>44580</c:v>
                </c:pt>
                <c:pt idx="97">
                  <c:v>44587</c:v>
                </c:pt>
                <c:pt idx="98">
                  <c:v>44594</c:v>
                </c:pt>
                <c:pt idx="99">
                  <c:v>44601</c:v>
                </c:pt>
                <c:pt idx="100">
                  <c:v>44608</c:v>
                </c:pt>
                <c:pt idx="101">
                  <c:v>44615</c:v>
                </c:pt>
                <c:pt idx="102">
                  <c:v>44622</c:v>
                </c:pt>
                <c:pt idx="103">
                  <c:v>44629</c:v>
                </c:pt>
                <c:pt idx="104">
                  <c:v>44636</c:v>
                </c:pt>
                <c:pt idx="105">
                  <c:v>44643</c:v>
                </c:pt>
                <c:pt idx="106">
                  <c:v>44650</c:v>
                </c:pt>
                <c:pt idx="107">
                  <c:v>44657</c:v>
                </c:pt>
                <c:pt idx="108">
                  <c:v>44664</c:v>
                </c:pt>
                <c:pt idx="109">
                  <c:v>44671</c:v>
                </c:pt>
                <c:pt idx="110">
                  <c:v>44678</c:v>
                </c:pt>
                <c:pt idx="111">
                  <c:v>44685</c:v>
                </c:pt>
                <c:pt idx="112">
                  <c:v>44692</c:v>
                </c:pt>
                <c:pt idx="113">
                  <c:v>44699</c:v>
                </c:pt>
                <c:pt idx="114">
                  <c:v>44706</c:v>
                </c:pt>
                <c:pt idx="115">
                  <c:v>44713</c:v>
                </c:pt>
                <c:pt idx="116">
                  <c:v>44720</c:v>
                </c:pt>
                <c:pt idx="117">
                  <c:v>44727</c:v>
                </c:pt>
                <c:pt idx="118">
                  <c:v>44734</c:v>
                </c:pt>
                <c:pt idx="119">
                  <c:v>44741</c:v>
                </c:pt>
                <c:pt idx="120">
                  <c:v>44748</c:v>
                </c:pt>
                <c:pt idx="121">
                  <c:v>44755</c:v>
                </c:pt>
                <c:pt idx="122">
                  <c:v>44762</c:v>
                </c:pt>
                <c:pt idx="123">
                  <c:v>44769</c:v>
                </c:pt>
                <c:pt idx="124">
                  <c:v>44776</c:v>
                </c:pt>
                <c:pt idx="125">
                  <c:v>44783</c:v>
                </c:pt>
                <c:pt idx="126">
                  <c:v>44790</c:v>
                </c:pt>
                <c:pt idx="127">
                  <c:v>44797</c:v>
                </c:pt>
                <c:pt idx="128">
                  <c:v>44804</c:v>
                </c:pt>
                <c:pt idx="129">
                  <c:v>44811</c:v>
                </c:pt>
                <c:pt idx="130">
                  <c:v>44818</c:v>
                </c:pt>
                <c:pt idx="131">
                  <c:v>44825</c:v>
                </c:pt>
                <c:pt idx="132">
                  <c:v>44832</c:v>
                </c:pt>
                <c:pt idx="133">
                  <c:v>44839</c:v>
                </c:pt>
                <c:pt idx="134">
                  <c:v>44846</c:v>
                </c:pt>
                <c:pt idx="135">
                  <c:v>44853</c:v>
                </c:pt>
                <c:pt idx="136">
                  <c:v>44860</c:v>
                </c:pt>
                <c:pt idx="137">
                  <c:v>44867</c:v>
                </c:pt>
                <c:pt idx="138">
                  <c:v>44874</c:v>
                </c:pt>
                <c:pt idx="139">
                  <c:v>44881</c:v>
                </c:pt>
                <c:pt idx="140">
                  <c:v>44888</c:v>
                </c:pt>
                <c:pt idx="141">
                  <c:v>44895</c:v>
                </c:pt>
                <c:pt idx="142">
                  <c:v>44902</c:v>
                </c:pt>
                <c:pt idx="143">
                  <c:v>44909</c:v>
                </c:pt>
                <c:pt idx="144">
                  <c:v>44916</c:v>
                </c:pt>
              </c:numCache>
            </c:numRef>
          </c:cat>
          <c:val>
            <c:numRef>
              <c:f>Sheet1!$H$2:$H$146</c:f>
              <c:numCache>
                <c:formatCode>General</c:formatCode>
                <c:ptCount val="145"/>
                <c:pt idx="0">
                  <c:v>98.8</c:v>
                </c:pt>
                <c:pt idx="1">
                  <c:v>97.9</c:v>
                </c:pt>
                <c:pt idx="2">
                  <c:v>96.4</c:v>
                </c:pt>
                <c:pt idx="3">
                  <c:v>97.1</c:v>
                </c:pt>
                <c:pt idx="4">
                  <c:v>96.2</c:v>
                </c:pt>
                <c:pt idx="5">
                  <c:v>96.2</c:v>
                </c:pt>
                <c:pt idx="6">
                  <c:v>95.4</c:v>
                </c:pt>
                <c:pt idx="7">
                  <c:v>96.3</c:v>
                </c:pt>
                <c:pt idx="8">
                  <c:v>95.6</c:v>
                </c:pt>
                <c:pt idx="9">
                  <c:v>95.4</c:v>
                </c:pt>
                <c:pt idx="10">
                  <c:v>96.1</c:v>
                </c:pt>
                <c:pt idx="11">
                  <c:v>95.3</c:v>
                </c:pt>
                <c:pt idx="12">
                  <c:v>95.3</c:v>
                </c:pt>
                <c:pt idx="13">
                  <c:v>94.5</c:v>
                </c:pt>
                <c:pt idx="14">
                  <c:v>94</c:v>
                </c:pt>
                <c:pt idx="15">
                  <c:v>92.9</c:v>
                </c:pt>
                <c:pt idx="16">
                  <c:v>92.1</c:v>
                </c:pt>
                <c:pt idx="17">
                  <c:v>92.3</c:v>
                </c:pt>
                <c:pt idx="18">
                  <c:v>93</c:v>
                </c:pt>
                <c:pt idx="19">
                  <c:v>91.8</c:v>
                </c:pt>
                <c:pt idx="20">
                  <c:v>92.1</c:v>
                </c:pt>
                <c:pt idx="21">
                  <c:v>91.7</c:v>
                </c:pt>
                <c:pt idx="22">
                  <c:v>90.3</c:v>
                </c:pt>
                <c:pt idx="23">
                  <c:v>92</c:v>
                </c:pt>
                <c:pt idx="24">
                  <c:v>91.2</c:v>
                </c:pt>
                <c:pt idx="25">
                  <c:v>92</c:v>
                </c:pt>
                <c:pt idx="26">
                  <c:v>91</c:v>
                </c:pt>
                <c:pt idx="27">
                  <c:v>89.3</c:v>
                </c:pt>
                <c:pt idx="28">
                  <c:v>88.3</c:v>
                </c:pt>
                <c:pt idx="29">
                  <c:v>88</c:v>
                </c:pt>
                <c:pt idx="30">
                  <c:v>90.5</c:v>
                </c:pt>
                <c:pt idx="31">
                  <c:v>85.5</c:v>
                </c:pt>
                <c:pt idx="32">
                  <c:v>85.8</c:v>
                </c:pt>
                <c:pt idx="33">
                  <c:v>85.2</c:v>
                </c:pt>
                <c:pt idx="34">
                  <c:v>82.6</c:v>
                </c:pt>
                <c:pt idx="35">
                  <c:v>83.4</c:v>
                </c:pt>
                <c:pt idx="36">
                  <c:v>77.900000000000006</c:v>
                </c:pt>
                <c:pt idx="37">
                  <c:v>78.5</c:v>
                </c:pt>
                <c:pt idx="38">
                  <c:v>78.5</c:v>
                </c:pt>
                <c:pt idx="39">
                  <c:v>79.5</c:v>
                </c:pt>
                <c:pt idx="40">
                  <c:v>78.400000000000006</c:v>
                </c:pt>
                <c:pt idx="41">
                  <c:v>80.099999999999994</c:v>
                </c:pt>
                <c:pt idx="42">
                  <c:v>80.3</c:v>
                </c:pt>
                <c:pt idx="43">
                  <c:v>79.7</c:v>
                </c:pt>
                <c:pt idx="44">
                  <c:v>81.3</c:v>
                </c:pt>
                <c:pt idx="45">
                  <c:v>81</c:v>
                </c:pt>
                <c:pt idx="46">
                  <c:v>83.9</c:v>
                </c:pt>
                <c:pt idx="47">
                  <c:v>85.5</c:v>
                </c:pt>
                <c:pt idx="48">
                  <c:v>87.2</c:v>
                </c:pt>
                <c:pt idx="49">
                  <c:v>88.4</c:v>
                </c:pt>
                <c:pt idx="50">
                  <c:v>87.2</c:v>
                </c:pt>
                <c:pt idx="51">
                  <c:v>86.9</c:v>
                </c:pt>
                <c:pt idx="52">
                  <c:v>87.8</c:v>
                </c:pt>
                <c:pt idx="53">
                  <c:v>85.7</c:v>
                </c:pt>
                <c:pt idx="54">
                  <c:v>88</c:v>
                </c:pt>
                <c:pt idx="55">
                  <c:v>87.5</c:v>
                </c:pt>
                <c:pt idx="56">
                  <c:v>87.2</c:v>
                </c:pt>
                <c:pt idx="57">
                  <c:v>87.2</c:v>
                </c:pt>
                <c:pt idx="58">
                  <c:v>89</c:v>
                </c:pt>
                <c:pt idx="59">
                  <c:v>88.6</c:v>
                </c:pt>
                <c:pt idx="60">
                  <c:v>89.5</c:v>
                </c:pt>
                <c:pt idx="61">
                  <c:v>90</c:v>
                </c:pt>
                <c:pt idx="62">
                  <c:v>90.4</c:v>
                </c:pt>
                <c:pt idx="63">
                  <c:v>90.6</c:v>
                </c:pt>
                <c:pt idx="64">
                  <c:v>91.5</c:v>
                </c:pt>
                <c:pt idx="65">
                  <c:v>92.1</c:v>
                </c:pt>
                <c:pt idx="66">
                  <c:v>90.8</c:v>
                </c:pt>
                <c:pt idx="67">
                  <c:v>92.9</c:v>
                </c:pt>
                <c:pt idx="68">
                  <c:v>92.4</c:v>
                </c:pt>
                <c:pt idx="69">
                  <c:v>90.8</c:v>
                </c:pt>
                <c:pt idx="70">
                  <c:v>90.3</c:v>
                </c:pt>
                <c:pt idx="71">
                  <c:v>88.3</c:v>
                </c:pt>
                <c:pt idx="72">
                  <c:v>87.2</c:v>
                </c:pt>
                <c:pt idx="73">
                  <c:v>84.7</c:v>
                </c:pt>
                <c:pt idx="74">
                  <c:v>83.9</c:v>
                </c:pt>
                <c:pt idx="75">
                  <c:v>84.1</c:v>
                </c:pt>
                <c:pt idx="76">
                  <c:v>83.4</c:v>
                </c:pt>
                <c:pt idx="77">
                  <c:v>83.7</c:v>
                </c:pt>
                <c:pt idx="78">
                  <c:v>85.1</c:v>
                </c:pt>
                <c:pt idx="79">
                  <c:v>84.7</c:v>
                </c:pt>
                <c:pt idx="80">
                  <c:v>84.5</c:v>
                </c:pt>
                <c:pt idx="81">
                  <c:v>86.4</c:v>
                </c:pt>
                <c:pt idx="82">
                  <c:v>86.6</c:v>
                </c:pt>
                <c:pt idx="83">
                  <c:v>86.5</c:v>
                </c:pt>
                <c:pt idx="84">
                  <c:v>86.3</c:v>
                </c:pt>
                <c:pt idx="85">
                  <c:v>86.2</c:v>
                </c:pt>
                <c:pt idx="86">
                  <c:v>86.9</c:v>
                </c:pt>
                <c:pt idx="87">
                  <c:v>84.2</c:v>
                </c:pt>
                <c:pt idx="88">
                  <c:v>84.2</c:v>
                </c:pt>
                <c:pt idx="89">
                  <c:v>81.8</c:v>
                </c:pt>
                <c:pt idx="90">
                  <c:v>83</c:v>
                </c:pt>
                <c:pt idx="91">
                  <c:v>80.7</c:v>
                </c:pt>
                <c:pt idx="92">
                  <c:v>76.099999999999994</c:v>
                </c:pt>
                <c:pt idx="93">
                  <c:v>70.8</c:v>
                </c:pt>
                <c:pt idx="94">
                  <c:v>68.099999999999994</c:v>
                </c:pt>
                <c:pt idx="95">
                  <c:v>73.3</c:v>
                </c:pt>
                <c:pt idx="96">
                  <c:v>77.7</c:v>
                </c:pt>
                <c:pt idx="97">
                  <c:v>78.400000000000006</c:v>
                </c:pt>
                <c:pt idx="98">
                  <c:v>82.7</c:v>
                </c:pt>
                <c:pt idx="99">
                  <c:v>84.8</c:v>
                </c:pt>
                <c:pt idx="100">
                  <c:v>85.9</c:v>
                </c:pt>
                <c:pt idx="101">
                  <c:v>87.4</c:v>
                </c:pt>
                <c:pt idx="102">
                  <c:v>87.2</c:v>
                </c:pt>
                <c:pt idx="103">
                  <c:v>88.9</c:v>
                </c:pt>
                <c:pt idx="104">
                  <c:v>89.2</c:v>
                </c:pt>
                <c:pt idx="105">
                  <c:v>89.2</c:v>
                </c:pt>
                <c:pt idx="106">
                  <c:v>89</c:v>
                </c:pt>
                <c:pt idx="107">
                  <c:v>88.7</c:v>
                </c:pt>
                <c:pt idx="108">
                  <c:v>89.8</c:v>
                </c:pt>
                <c:pt idx="109">
                  <c:v>87.8</c:v>
                </c:pt>
                <c:pt idx="110">
                  <c:v>86.6</c:v>
                </c:pt>
                <c:pt idx="111">
                  <c:v>84.6</c:v>
                </c:pt>
                <c:pt idx="112">
                  <c:v>85.4</c:v>
                </c:pt>
                <c:pt idx="113">
                  <c:v>83</c:v>
                </c:pt>
                <c:pt idx="114">
                  <c:v>84.2</c:v>
                </c:pt>
                <c:pt idx="115">
                  <c:v>82.1</c:v>
                </c:pt>
                <c:pt idx="116">
                  <c:v>82.3</c:v>
                </c:pt>
                <c:pt idx="117">
                  <c:v>82.9</c:v>
                </c:pt>
                <c:pt idx="118">
                  <c:v>82.3</c:v>
                </c:pt>
                <c:pt idx="119">
                  <c:v>82.7</c:v>
                </c:pt>
                <c:pt idx="120">
                  <c:v>82.9</c:v>
                </c:pt>
                <c:pt idx="121">
                  <c:v>83.5</c:v>
                </c:pt>
                <c:pt idx="122">
                  <c:v>83.8</c:v>
                </c:pt>
                <c:pt idx="123">
                  <c:v>82</c:v>
                </c:pt>
                <c:pt idx="124">
                  <c:v>82.5</c:v>
                </c:pt>
                <c:pt idx="125">
                  <c:v>82.7</c:v>
                </c:pt>
                <c:pt idx="126">
                  <c:v>83.9</c:v>
                </c:pt>
                <c:pt idx="127">
                  <c:v>85.6</c:v>
                </c:pt>
                <c:pt idx="128">
                  <c:v>86.1</c:v>
                </c:pt>
                <c:pt idx="129">
                  <c:v>84.2</c:v>
                </c:pt>
                <c:pt idx="130">
                  <c:v>85</c:v>
                </c:pt>
                <c:pt idx="131">
                  <c:v>86.1</c:v>
                </c:pt>
                <c:pt idx="132">
                  <c:v>85.3</c:v>
                </c:pt>
                <c:pt idx="133">
                  <c:v>86.6</c:v>
                </c:pt>
                <c:pt idx="134">
                  <c:v>85.4</c:v>
                </c:pt>
                <c:pt idx="135">
                  <c:v>85.3</c:v>
                </c:pt>
                <c:pt idx="136">
                  <c:v>86.4</c:v>
                </c:pt>
                <c:pt idx="137">
                  <c:v>85.5</c:v>
                </c:pt>
                <c:pt idx="138">
                  <c:v>85.2</c:v>
                </c:pt>
                <c:pt idx="139">
                  <c:v>85.4</c:v>
                </c:pt>
                <c:pt idx="140">
                  <c:v>80</c:v>
                </c:pt>
                <c:pt idx="141">
                  <c:v>82.9</c:v>
                </c:pt>
                <c:pt idx="142">
                  <c:v>81.7</c:v>
                </c:pt>
                <c:pt idx="143">
                  <c:v>80.599999999999994</c:v>
                </c:pt>
                <c:pt idx="144">
                  <c:v>79.7</c:v>
                </c:pt>
              </c:numCache>
            </c:numRef>
          </c:val>
          <c:smooth val="0"/>
          <c:extLst>
            <c:ext xmlns:c16="http://schemas.microsoft.com/office/drawing/2014/chart" uri="{C3380CC4-5D6E-409C-BE32-E72D297353CC}">
              <c16:uniqueId val="{00000006-5262-4077-8F72-1BBE3346504F}"/>
            </c:ext>
          </c:extLst>
        </c:ser>
        <c:ser>
          <c:idx val="7"/>
          <c:order val="7"/>
          <c:tx>
            <c:strRef>
              <c:f>Sheet1!$I$1</c:f>
              <c:strCache>
                <c:ptCount val="1"/>
                <c:pt idx="0">
                  <c:v>85+</c:v>
                </c:pt>
              </c:strCache>
            </c:strRef>
          </c:tx>
          <c:spPr>
            <a:ln>
              <a:solidFill>
                <a:sysClr val="window" lastClr="FFFFFF">
                  <a:lumMod val="75000"/>
                </a:sysClr>
              </a:solidFill>
            </a:ln>
          </c:spPr>
          <c:marker>
            <c:symbol val="dash"/>
            <c:size val="7"/>
            <c:spPr>
              <a:solidFill>
                <a:sysClr val="windowText" lastClr="000000"/>
              </a:solidFill>
              <a:ln>
                <a:solidFill>
                  <a:sysClr val="windowText" lastClr="000000"/>
                </a:solidFill>
              </a:ln>
            </c:spPr>
          </c:marker>
          <c:cat>
            <c:numRef>
              <c:f>Sheet1!$A$2:$A$146</c:f>
              <c:numCache>
                <c:formatCode>d\-mmm\-yy</c:formatCode>
                <c:ptCount val="145"/>
                <c:pt idx="0">
                  <c:v>43908</c:v>
                </c:pt>
                <c:pt idx="1">
                  <c:v>43915</c:v>
                </c:pt>
                <c:pt idx="2">
                  <c:v>43922</c:v>
                </c:pt>
                <c:pt idx="3">
                  <c:v>43929</c:v>
                </c:pt>
                <c:pt idx="4">
                  <c:v>43936</c:v>
                </c:pt>
                <c:pt idx="5">
                  <c:v>43943</c:v>
                </c:pt>
                <c:pt idx="6">
                  <c:v>43950</c:v>
                </c:pt>
                <c:pt idx="7">
                  <c:v>43957</c:v>
                </c:pt>
                <c:pt idx="8">
                  <c:v>43964</c:v>
                </c:pt>
                <c:pt idx="9">
                  <c:v>43971</c:v>
                </c:pt>
                <c:pt idx="10">
                  <c:v>43978</c:v>
                </c:pt>
                <c:pt idx="11">
                  <c:v>43985</c:v>
                </c:pt>
                <c:pt idx="12">
                  <c:v>43992</c:v>
                </c:pt>
                <c:pt idx="13">
                  <c:v>43999</c:v>
                </c:pt>
                <c:pt idx="14">
                  <c:v>44006</c:v>
                </c:pt>
                <c:pt idx="15">
                  <c:v>44013</c:v>
                </c:pt>
                <c:pt idx="16">
                  <c:v>44020</c:v>
                </c:pt>
                <c:pt idx="17">
                  <c:v>44027</c:v>
                </c:pt>
                <c:pt idx="18">
                  <c:v>44034</c:v>
                </c:pt>
                <c:pt idx="19">
                  <c:v>44041</c:v>
                </c:pt>
                <c:pt idx="20">
                  <c:v>44048</c:v>
                </c:pt>
                <c:pt idx="21">
                  <c:v>44055</c:v>
                </c:pt>
                <c:pt idx="22">
                  <c:v>44062</c:v>
                </c:pt>
                <c:pt idx="23">
                  <c:v>44069</c:v>
                </c:pt>
                <c:pt idx="24">
                  <c:v>44076</c:v>
                </c:pt>
                <c:pt idx="25">
                  <c:v>44083</c:v>
                </c:pt>
                <c:pt idx="26">
                  <c:v>44090</c:v>
                </c:pt>
                <c:pt idx="27">
                  <c:v>44097</c:v>
                </c:pt>
                <c:pt idx="28">
                  <c:v>44104</c:v>
                </c:pt>
                <c:pt idx="29">
                  <c:v>44111</c:v>
                </c:pt>
                <c:pt idx="30">
                  <c:v>44118</c:v>
                </c:pt>
                <c:pt idx="31">
                  <c:v>44125</c:v>
                </c:pt>
                <c:pt idx="32">
                  <c:v>44132</c:v>
                </c:pt>
                <c:pt idx="33">
                  <c:v>44139</c:v>
                </c:pt>
                <c:pt idx="34">
                  <c:v>44146</c:v>
                </c:pt>
                <c:pt idx="35">
                  <c:v>44153</c:v>
                </c:pt>
                <c:pt idx="36">
                  <c:v>44160</c:v>
                </c:pt>
                <c:pt idx="37">
                  <c:v>44167</c:v>
                </c:pt>
                <c:pt idx="38">
                  <c:v>44174</c:v>
                </c:pt>
                <c:pt idx="39">
                  <c:v>44181</c:v>
                </c:pt>
                <c:pt idx="40">
                  <c:v>44188</c:v>
                </c:pt>
                <c:pt idx="41">
                  <c:v>44195</c:v>
                </c:pt>
                <c:pt idx="42">
                  <c:v>44202</c:v>
                </c:pt>
                <c:pt idx="43">
                  <c:v>44209</c:v>
                </c:pt>
                <c:pt idx="44">
                  <c:v>44216</c:v>
                </c:pt>
                <c:pt idx="45">
                  <c:v>44223</c:v>
                </c:pt>
                <c:pt idx="46">
                  <c:v>44230</c:v>
                </c:pt>
                <c:pt idx="47">
                  <c:v>44237</c:v>
                </c:pt>
                <c:pt idx="48">
                  <c:v>44244</c:v>
                </c:pt>
                <c:pt idx="49">
                  <c:v>44251</c:v>
                </c:pt>
                <c:pt idx="50">
                  <c:v>44258</c:v>
                </c:pt>
                <c:pt idx="51">
                  <c:v>44265</c:v>
                </c:pt>
                <c:pt idx="52">
                  <c:v>44272</c:v>
                </c:pt>
                <c:pt idx="53">
                  <c:v>44279</c:v>
                </c:pt>
                <c:pt idx="54">
                  <c:v>44286</c:v>
                </c:pt>
                <c:pt idx="55">
                  <c:v>44293</c:v>
                </c:pt>
                <c:pt idx="56">
                  <c:v>44300</c:v>
                </c:pt>
                <c:pt idx="57">
                  <c:v>44307</c:v>
                </c:pt>
                <c:pt idx="58">
                  <c:v>44314</c:v>
                </c:pt>
                <c:pt idx="59">
                  <c:v>44321</c:v>
                </c:pt>
                <c:pt idx="60">
                  <c:v>44328</c:v>
                </c:pt>
                <c:pt idx="61">
                  <c:v>44335</c:v>
                </c:pt>
                <c:pt idx="62">
                  <c:v>44342</c:v>
                </c:pt>
                <c:pt idx="63">
                  <c:v>44349</c:v>
                </c:pt>
                <c:pt idx="64">
                  <c:v>44356</c:v>
                </c:pt>
                <c:pt idx="65">
                  <c:v>44363</c:v>
                </c:pt>
                <c:pt idx="66">
                  <c:v>44370</c:v>
                </c:pt>
                <c:pt idx="67">
                  <c:v>44377</c:v>
                </c:pt>
                <c:pt idx="68">
                  <c:v>44384</c:v>
                </c:pt>
                <c:pt idx="69">
                  <c:v>44391</c:v>
                </c:pt>
                <c:pt idx="70">
                  <c:v>44398</c:v>
                </c:pt>
                <c:pt idx="71">
                  <c:v>44405</c:v>
                </c:pt>
                <c:pt idx="72">
                  <c:v>44412</c:v>
                </c:pt>
                <c:pt idx="73">
                  <c:v>44419</c:v>
                </c:pt>
                <c:pt idx="74">
                  <c:v>44426</c:v>
                </c:pt>
                <c:pt idx="75">
                  <c:v>44433</c:v>
                </c:pt>
                <c:pt idx="76">
                  <c:v>44440</c:v>
                </c:pt>
                <c:pt idx="77">
                  <c:v>44447</c:v>
                </c:pt>
                <c:pt idx="78">
                  <c:v>44454</c:v>
                </c:pt>
                <c:pt idx="79">
                  <c:v>44461</c:v>
                </c:pt>
                <c:pt idx="80">
                  <c:v>44468</c:v>
                </c:pt>
                <c:pt idx="81">
                  <c:v>44475</c:v>
                </c:pt>
                <c:pt idx="82">
                  <c:v>44482</c:v>
                </c:pt>
                <c:pt idx="83">
                  <c:v>44489</c:v>
                </c:pt>
                <c:pt idx="84">
                  <c:v>44496</c:v>
                </c:pt>
                <c:pt idx="85">
                  <c:v>44503</c:v>
                </c:pt>
                <c:pt idx="86">
                  <c:v>44510</c:v>
                </c:pt>
                <c:pt idx="87">
                  <c:v>44517</c:v>
                </c:pt>
                <c:pt idx="88">
                  <c:v>44524</c:v>
                </c:pt>
                <c:pt idx="89">
                  <c:v>44531</c:v>
                </c:pt>
                <c:pt idx="90">
                  <c:v>44538</c:v>
                </c:pt>
                <c:pt idx="91">
                  <c:v>44545</c:v>
                </c:pt>
                <c:pt idx="92">
                  <c:v>44552</c:v>
                </c:pt>
                <c:pt idx="93">
                  <c:v>44559</c:v>
                </c:pt>
                <c:pt idx="94">
                  <c:v>44566</c:v>
                </c:pt>
                <c:pt idx="95">
                  <c:v>44573</c:v>
                </c:pt>
                <c:pt idx="96">
                  <c:v>44580</c:v>
                </c:pt>
                <c:pt idx="97">
                  <c:v>44587</c:v>
                </c:pt>
                <c:pt idx="98">
                  <c:v>44594</c:v>
                </c:pt>
                <c:pt idx="99">
                  <c:v>44601</c:v>
                </c:pt>
                <c:pt idx="100">
                  <c:v>44608</c:v>
                </c:pt>
                <c:pt idx="101">
                  <c:v>44615</c:v>
                </c:pt>
                <c:pt idx="102">
                  <c:v>44622</c:v>
                </c:pt>
                <c:pt idx="103">
                  <c:v>44629</c:v>
                </c:pt>
                <c:pt idx="104">
                  <c:v>44636</c:v>
                </c:pt>
                <c:pt idx="105">
                  <c:v>44643</c:v>
                </c:pt>
                <c:pt idx="106">
                  <c:v>44650</c:v>
                </c:pt>
                <c:pt idx="107">
                  <c:v>44657</c:v>
                </c:pt>
                <c:pt idx="108">
                  <c:v>44664</c:v>
                </c:pt>
                <c:pt idx="109">
                  <c:v>44671</c:v>
                </c:pt>
                <c:pt idx="110">
                  <c:v>44678</c:v>
                </c:pt>
                <c:pt idx="111">
                  <c:v>44685</c:v>
                </c:pt>
                <c:pt idx="112">
                  <c:v>44692</c:v>
                </c:pt>
                <c:pt idx="113">
                  <c:v>44699</c:v>
                </c:pt>
                <c:pt idx="114">
                  <c:v>44706</c:v>
                </c:pt>
                <c:pt idx="115">
                  <c:v>44713</c:v>
                </c:pt>
                <c:pt idx="116">
                  <c:v>44720</c:v>
                </c:pt>
                <c:pt idx="117">
                  <c:v>44727</c:v>
                </c:pt>
                <c:pt idx="118">
                  <c:v>44734</c:v>
                </c:pt>
                <c:pt idx="119">
                  <c:v>44741</c:v>
                </c:pt>
                <c:pt idx="120">
                  <c:v>44748</c:v>
                </c:pt>
                <c:pt idx="121">
                  <c:v>44755</c:v>
                </c:pt>
                <c:pt idx="122">
                  <c:v>44762</c:v>
                </c:pt>
                <c:pt idx="123">
                  <c:v>44769</c:v>
                </c:pt>
                <c:pt idx="124">
                  <c:v>44776</c:v>
                </c:pt>
                <c:pt idx="125">
                  <c:v>44783</c:v>
                </c:pt>
                <c:pt idx="126">
                  <c:v>44790</c:v>
                </c:pt>
                <c:pt idx="127">
                  <c:v>44797</c:v>
                </c:pt>
                <c:pt idx="128">
                  <c:v>44804</c:v>
                </c:pt>
                <c:pt idx="129">
                  <c:v>44811</c:v>
                </c:pt>
                <c:pt idx="130">
                  <c:v>44818</c:v>
                </c:pt>
                <c:pt idx="131">
                  <c:v>44825</c:v>
                </c:pt>
                <c:pt idx="132">
                  <c:v>44832</c:v>
                </c:pt>
                <c:pt idx="133">
                  <c:v>44839</c:v>
                </c:pt>
                <c:pt idx="134">
                  <c:v>44846</c:v>
                </c:pt>
                <c:pt idx="135">
                  <c:v>44853</c:v>
                </c:pt>
                <c:pt idx="136">
                  <c:v>44860</c:v>
                </c:pt>
                <c:pt idx="137">
                  <c:v>44867</c:v>
                </c:pt>
                <c:pt idx="138">
                  <c:v>44874</c:v>
                </c:pt>
                <c:pt idx="139">
                  <c:v>44881</c:v>
                </c:pt>
                <c:pt idx="140">
                  <c:v>44888</c:v>
                </c:pt>
                <c:pt idx="141">
                  <c:v>44895</c:v>
                </c:pt>
                <c:pt idx="142">
                  <c:v>44902</c:v>
                </c:pt>
                <c:pt idx="143">
                  <c:v>44909</c:v>
                </c:pt>
                <c:pt idx="144">
                  <c:v>44916</c:v>
                </c:pt>
              </c:numCache>
            </c:numRef>
          </c:cat>
          <c:val>
            <c:numRef>
              <c:f>Sheet1!$I$2:$I$146</c:f>
              <c:numCache>
                <c:formatCode>General</c:formatCode>
                <c:ptCount val="145"/>
                <c:pt idx="0">
                  <c:v>99.7</c:v>
                </c:pt>
                <c:pt idx="1">
                  <c:v>99.8</c:v>
                </c:pt>
                <c:pt idx="2">
                  <c:v>97.2</c:v>
                </c:pt>
                <c:pt idx="3">
                  <c:v>97.6</c:v>
                </c:pt>
                <c:pt idx="4">
                  <c:v>96.6</c:v>
                </c:pt>
                <c:pt idx="5">
                  <c:v>97.7</c:v>
                </c:pt>
                <c:pt idx="6">
                  <c:v>96.7</c:v>
                </c:pt>
                <c:pt idx="7">
                  <c:v>95</c:v>
                </c:pt>
                <c:pt idx="8">
                  <c:v>93.7</c:v>
                </c:pt>
                <c:pt idx="9">
                  <c:v>95.2</c:v>
                </c:pt>
                <c:pt idx="10">
                  <c:v>95.2</c:v>
                </c:pt>
                <c:pt idx="11">
                  <c:v>95.9</c:v>
                </c:pt>
                <c:pt idx="12">
                  <c:v>94.7</c:v>
                </c:pt>
                <c:pt idx="13">
                  <c:v>94.3</c:v>
                </c:pt>
                <c:pt idx="14">
                  <c:v>95.4</c:v>
                </c:pt>
                <c:pt idx="15">
                  <c:v>93.6</c:v>
                </c:pt>
                <c:pt idx="16">
                  <c:v>92.1</c:v>
                </c:pt>
                <c:pt idx="17">
                  <c:v>93.2</c:v>
                </c:pt>
                <c:pt idx="18">
                  <c:v>92.1</c:v>
                </c:pt>
                <c:pt idx="19">
                  <c:v>92.7</c:v>
                </c:pt>
                <c:pt idx="20">
                  <c:v>92.2</c:v>
                </c:pt>
                <c:pt idx="21">
                  <c:v>89.6</c:v>
                </c:pt>
                <c:pt idx="22">
                  <c:v>93.4</c:v>
                </c:pt>
                <c:pt idx="23">
                  <c:v>91.1</c:v>
                </c:pt>
                <c:pt idx="24">
                  <c:v>93.4</c:v>
                </c:pt>
                <c:pt idx="25">
                  <c:v>91.7</c:v>
                </c:pt>
                <c:pt idx="26">
                  <c:v>91.5</c:v>
                </c:pt>
                <c:pt idx="27">
                  <c:v>91.1</c:v>
                </c:pt>
                <c:pt idx="28">
                  <c:v>90.1</c:v>
                </c:pt>
                <c:pt idx="29">
                  <c:v>88.4</c:v>
                </c:pt>
                <c:pt idx="30">
                  <c:v>89.8</c:v>
                </c:pt>
                <c:pt idx="31">
                  <c:v>88.8</c:v>
                </c:pt>
                <c:pt idx="32">
                  <c:v>88.3</c:v>
                </c:pt>
                <c:pt idx="33">
                  <c:v>89.3</c:v>
                </c:pt>
                <c:pt idx="34">
                  <c:v>83.3</c:v>
                </c:pt>
                <c:pt idx="35">
                  <c:v>82.1</c:v>
                </c:pt>
                <c:pt idx="36">
                  <c:v>79.2</c:v>
                </c:pt>
                <c:pt idx="37">
                  <c:v>78.5</c:v>
                </c:pt>
                <c:pt idx="38">
                  <c:v>80.3</c:v>
                </c:pt>
                <c:pt idx="39">
                  <c:v>78.400000000000006</c:v>
                </c:pt>
                <c:pt idx="40">
                  <c:v>81.7</c:v>
                </c:pt>
                <c:pt idx="41">
                  <c:v>82.2</c:v>
                </c:pt>
                <c:pt idx="42">
                  <c:v>81.2</c:v>
                </c:pt>
                <c:pt idx="43">
                  <c:v>79.7</c:v>
                </c:pt>
                <c:pt idx="44">
                  <c:v>83.4</c:v>
                </c:pt>
                <c:pt idx="45">
                  <c:v>81.099999999999994</c:v>
                </c:pt>
                <c:pt idx="46">
                  <c:v>84.5</c:v>
                </c:pt>
                <c:pt idx="47">
                  <c:v>89.5</c:v>
                </c:pt>
                <c:pt idx="48">
                  <c:v>87.5</c:v>
                </c:pt>
                <c:pt idx="49">
                  <c:v>88.9</c:v>
                </c:pt>
                <c:pt idx="50">
                  <c:v>88.6</c:v>
                </c:pt>
                <c:pt idx="51">
                  <c:v>88.4</c:v>
                </c:pt>
                <c:pt idx="52">
                  <c:v>86.4</c:v>
                </c:pt>
                <c:pt idx="53">
                  <c:v>88.8</c:v>
                </c:pt>
                <c:pt idx="54">
                  <c:v>89.6</c:v>
                </c:pt>
                <c:pt idx="55">
                  <c:v>86.9</c:v>
                </c:pt>
                <c:pt idx="56">
                  <c:v>88</c:v>
                </c:pt>
                <c:pt idx="57">
                  <c:v>88.2</c:v>
                </c:pt>
                <c:pt idx="58">
                  <c:v>86</c:v>
                </c:pt>
                <c:pt idx="59">
                  <c:v>90.1</c:v>
                </c:pt>
                <c:pt idx="60">
                  <c:v>88.6</c:v>
                </c:pt>
                <c:pt idx="61">
                  <c:v>91</c:v>
                </c:pt>
                <c:pt idx="62">
                  <c:v>90.2</c:v>
                </c:pt>
                <c:pt idx="63">
                  <c:v>90.4</c:v>
                </c:pt>
                <c:pt idx="64">
                  <c:v>90.5</c:v>
                </c:pt>
                <c:pt idx="65">
                  <c:v>90.9</c:v>
                </c:pt>
                <c:pt idx="66">
                  <c:v>92</c:v>
                </c:pt>
                <c:pt idx="67">
                  <c:v>92.3</c:v>
                </c:pt>
                <c:pt idx="68">
                  <c:v>93</c:v>
                </c:pt>
                <c:pt idx="69">
                  <c:v>91.9</c:v>
                </c:pt>
                <c:pt idx="70">
                  <c:v>90.3</c:v>
                </c:pt>
                <c:pt idx="71">
                  <c:v>88.8</c:v>
                </c:pt>
                <c:pt idx="72">
                  <c:v>87.7</c:v>
                </c:pt>
                <c:pt idx="73">
                  <c:v>85</c:v>
                </c:pt>
                <c:pt idx="74">
                  <c:v>84.6</c:v>
                </c:pt>
                <c:pt idx="75">
                  <c:v>85.7</c:v>
                </c:pt>
                <c:pt idx="76">
                  <c:v>85.7</c:v>
                </c:pt>
                <c:pt idx="77">
                  <c:v>84.9</c:v>
                </c:pt>
                <c:pt idx="78">
                  <c:v>86.7</c:v>
                </c:pt>
                <c:pt idx="79">
                  <c:v>88.1</c:v>
                </c:pt>
                <c:pt idx="80">
                  <c:v>85.8</c:v>
                </c:pt>
                <c:pt idx="81">
                  <c:v>85.9</c:v>
                </c:pt>
                <c:pt idx="82">
                  <c:v>87</c:v>
                </c:pt>
                <c:pt idx="83">
                  <c:v>85.4</c:v>
                </c:pt>
                <c:pt idx="84">
                  <c:v>85.2</c:v>
                </c:pt>
                <c:pt idx="85">
                  <c:v>86.1</c:v>
                </c:pt>
                <c:pt idx="86">
                  <c:v>86</c:v>
                </c:pt>
                <c:pt idx="87">
                  <c:v>86.7</c:v>
                </c:pt>
                <c:pt idx="88">
                  <c:v>85.7</c:v>
                </c:pt>
                <c:pt idx="89">
                  <c:v>83.5</c:v>
                </c:pt>
                <c:pt idx="90">
                  <c:v>85.2</c:v>
                </c:pt>
                <c:pt idx="91">
                  <c:v>82.2</c:v>
                </c:pt>
                <c:pt idx="92">
                  <c:v>81.8</c:v>
                </c:pt>
                <c:pt idx="93">
                  <c:v>72.599999999999994</c:v>
                </c:pt>
                <c:pt idx="94">
                  <c:v>74.400000000000006</c:v>
                </c:pt>
                <c:pt idx="95">
                  <c:v>74.400000000000006</c:v>
                </c:pt>
                <c:pt idx="96">
                  <c:v>77.599999999999994</c:v>
                </c:pt>
                <c:pt idx="97">
                  <c:v>80.7</c:v>
                </c:pt>
                <c:pt idx="98">
                  <c:v>82.2</c:v>
                </c:pt>
                <c:pt idx="99">
                  <c:v>85.1</c:v>
                </c:pt>
                <c:pt idx="100">
                  <c:v>85.6</c:v>
                </c:pt>
                <c:pt idx="101">
                  <c:v>88.7</c:v>
                </c:pt>
                <c:pt idx="102">
                  <c:v>87.3</c:v>
                </c:pt>
                <c:pt idx="103">
                  <c:v>89.7</c:v>
                </c:pt>
                <c:pt idx="104">
                  <c:v>89.2</c:v>
                </c:pt>
                <c:pt idx="105">
                  <c:v>87.6</c:v>
                </c:pt>
                <c:pt idx="106">
                  <c:v>87.9</c:v>
                </c:pt>
                <c:pt idx="107">
                  <c:v>88.7</c:v>
                </c:pt>
                <c:pt idx="108">
                  <c:v>88.6</c:v>
                </c:pt>
                <c:pt idx="109">
                  <c:v>84.9</c:v>
                </c:pt>
                <c:pt idx="110">
                  <c:v>86.1</c:v>
                </c:pt>
                <c:pt idx="111">
                  <c:v>84.2</c:v>
                </c:pt>
                <c:pt idx="112">
                  <c:v>85.8</c:v>
                </c:pt>
                <c:pt idx="113">
                  <c:v>83.9</c:v>
                </c:pt>
                <c:pt idx="114">
                  <c:v>85.1</c:v>
                </c:pt>
                <c:pt idx="115">
                  <c:v>83.5</c:v>
                </c:pt>
                <c:pt idx="116">
                  <c:v>85.8</c:v>
                </c:pt>
                <c:pt idx="117">
                  <c:v>84.4</c:v>
                </c:pt>
                <c:pt idx="118">
                  <c:v>85.6</c:v>
                </c:pt>
                <c:pt idx="119">
                  <c:v>83.3</c:v>
                </c:pt>
                <c:pt idx="120">
                  <c:v>82.4</c:v>
                </c:pt>
                <c:pt idx="121">
                  <c:v>83.1</c:v>
                </c:pt>
                <c:pt idx="122">
                  <c:v>83.1</c:v>
                </c:pt>
                <c:pt idx="123">
                  <c:v>82.2</c:v>
                </c:pt>
                <c:pt idx="124">
                  <c:v>84.4</c:v>
                </c:pt>
                <c:pt idx="125">
                  <c:v>85.1</c:v>
                </c:pt>
                <c:pt idx="126">
                  <c:v>84</c:v>
                </c:pt>
                <c:pt idx="127">
                  <c:v>84.6</c:v>
                </c:pt>
                <c:pt idx="128">
                  <c:v>85.4</c:v>
                </c:pt>
                <c:pt idx="129">
                  <c:v>85.9</c:v>
                </c:pt>
                <c:pt idx="130">
                  <c:v>85.9</c:v>
                </c:pt>
                <c:pt idx="131">
                  <c:v>87.3</c:v>
                </c:pt>
                <c:pt idx="132">
                  <c:v>87.7</c:v>
                </c:pt>
                <c:pt idx="133">
                  <c:v>86.6</c:v>
                </c:pt>
                <c:pt idx="134">
                  <c:v>86.5</c:v>
                </c:pt>
                <c:pt idx="135">
                  <c:v>85.3</c:v>
                </c:pt>
                <c:pt idx="136">
                  <c:v>85.7</c:v>
                </c:pt>
                <c:pt idx="137">
                  <c:v>85.5</c:v>
                </c:pt>
                <c:pt idx="138">
                  <c:v>87</c:v>
                </c:pt>
                <c:pt idx="139">
                  <c:v>85.4</c:v>
                </c:pt>
                <c:pt idx="140">
                  <c:v>83.4</c:v>
                </c:pt>
                <c:pt idx="141">
                  <c:v>84</c:v>
                </c:pt>
                <c:pt idx="142">
                  <c:v>82</c:v>
                </c:pt>
                <c:pt idx="143">
                  <c:v>82.7</c:v>
                </c:pt>
                <c:pt idx="144">
                  <c:v>81.3</c:v>
                </c:pt>
              </c:numCache>
            </c:numRef>
          </c:val>
          <c:smooth val="0"/>
          <c:extLst>
            <c:ext xmlns:c16="http://schemas.microsoft.com/office/drawing/2014/chart" uri="{C3380CC4-5D6E-409C-BE32-E72D297353CC}">
              <c16:uniqueId val="{00000007-5262-4077-8F72-1BBE3346504F}"/>
            </c:ext>
          </c:extLst>
        </c:ser>
        <c:dLbls>
          <c:showLegendKey val="0"/>
          <c:showVal val="0"/>
          <c:showCatName val="0"/>
          <c:showSerName val="0"/>
          <c:showPercent val="0"/>
          <c:showBubbleSize val="0"/>
        </c:dLbls>
        <c:marker val="1"/>
        <c:smooth val="0"/>
        <c:axId val="123682176"/>
        <c:axId val="158010752"/>
      </c:lineChart>
      <c:dateAx>
        <c:axId val="123682176"/>
        <c:scaling>
          <c:orientation val="minMax"/>
        </c:scaling>
        <c:delete val="0"/>
        <c:axPos val="b"/>
        <c:numFmt formatCode="m/d/yy;@" sourceLinked="0"/>
        <c:majorTickMark val="out"/>
        <c:minorTickMark val="none"/>
        <c:tickLblPos val="nextTo"/>
        <c:txPr>
          <a:bodyPr rot="-3000000"/>
          <a:lstStyle/>
          <a:p>
            <a:pPr>
              <a:defRPr/>
            </a:pPr>
            <a:endParaRPr lang="en-US"/>
          </a:p>
        </c:txPr>
        <c:crossAx val="158010752"/>
        <c:crosses val="autoZero"/>
        <c:auto val="1"/>
        <c:lblOffset val="100"/>
        <c:baseTimeUnit val="days"/>
        <c:majorUnit val="28"/>
        <c:majorTimeUnit val="days"/>
      </c:dateAx>
      <c:valAx>
        <c:axId val="158010752"/>
        <c:scaling>
          <c:orientation val="minMax"/>
          <c:max val="100"/>
          <c:min val="0"/>
        </c:scaling>
        <c:delete val="0"/>
        <c:axPos val="l"/>
        <c:majorGridlines/>
        <c:title>
          <c:tx>
            <c:rich>
              <a:bodyPr rot="-5400000" vert="horz"/>
              <a:lstStyle/>
              <a:p>
                <a:pPr>
                  <a:defRPr/>
                </a:pPr>
                <a:r>
                  <a:rPr lang="en-US"/>
                  <a:t>Percent</a:t>
                </a:r>
              </a:p>
            </c:rich>
          </c:tx>
          <c:layout>
            <c:manualLayout>
              <c:xMode val="edge"/>
              <c:yMode val="edge"/>
              <c:x val="6.1728395061728392E-3"/>
              <c:y val="0.3495312044327793"/>
            </c:manualLayout>
          </c:layout>
          <c:overlay val="0"/>
        </c:title>
        <c:numFmt formatCode="#,##0" sourceLinked="0"/>
        <c:majorTickMark val="out"/>
        <c:minorTickMark val="none"/>
        <c:tickLblPos val="nextTo"/>
        <c:crossAx val="123682176"/>
        <c:crosses val="autoZero"/>
        <c:crossBetween val="between"/>
        <c:majorUnit val="10"/>
      </c:valAx>
    </c:plotArea>
    <c:legend>
      <c:legendPos val="t"/>
      <c:layout>
        <c:manualLayout>
          <c:xMode val="edge"/>
          <c:yMode val="edge"/>
          <c:x val="4.3147250824416179E-3"/>
          <c:y val="7.9129073709536327E-2"/>
          <c:w val="0.99568527491755854"/>
          <c:h val="7.3654172134733159E-2"/>
        </c:manualLayout>
      </c:layout>
      <c:overlay val="0"/>
    </c:legend>
    <c:plotVisOnly val="1"/>
    <c:dispBlanksAs val="gap"/>
    <c:showDLblsOverMax val="0"/>
  </c:chart>
  <c:spPr>
    <a:ln>
      <a:noFill/>
    </a:ln>
  </c:spPr>
  <c:txPr>
    <a:bodyPr/>
    <a:lstStyle/>
    <a:p>
      <a:pPr>
        <a:defRPr sz="1200">
          <a:latin typeface="Arial" panose="020B0604020202020204" pitchFamily="34" charset="0"/>
          <a:cs typeface="Arial" panose="020B0604020202020204" pitchFamily="34" charset="0"/>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424482250754021"/>
          <c:y val="0.1189663792025997"/>
          <c:w val="0.87607222708272581"/>
          <c:h val="0.71153008651696315"/>
        </c:manualLayout>
      </c:layout>
      <c:lineChart>
        <c:grouping val="standard"/>
        <c:varyColors val="0"/>
        <c:ser>
          <c:idx val="3"/>
          <c:order val="0"/>
          <c:tx>
            <c:strRef>
              <c:f>Sheet1!$B$1</c:f>
              <c:strCache>
                <c:ptCount val="1"/>
                <c:pt idx="0">
                  <c:v>Large Central and Fringe Metro</c:v>
                </c:pt>
              </c:strCache>
            </c:strRef>
          </c:tx>
          <c:spPr>
            <a:ln w="25400">
              <a:solidFill>
                <a:sysClr val="windowText" lastClr="000000"/>
              </a:solidFill>
            </a:ln>
          </c:spPr>
          <c:marker>
            <c:symbol val="circle"/>
            <c:size val="7"/>
            <c:spPr>
              <a:solidFill>
                <a:sysClr val="windowText" lastClr="000000"/>
              </a:solidFill>
              <a:ln>
                <a:noFill/>
              </a:ln>
            </c:spPr>
          </c:marker>
          <c:cat>
            <c:numRef>
              <c:f>Sheet1!$A$2:$A$146</c:f>
              <c:numCache>
                <c:formatCode>m/d/yyyy</c:formatCode>
                <c:ptCount val="145"/>
                <c:pt idx="0">
                  <c:v>43908</c:v>
                </c:pt>
                <c:pt idx="1">
                  <c:v>43915</c:v>
                </c:pt>
                <c:pt idx="2">
                  <c:v>43922</c:v>
                </c:pt>
                <c:pt idx="3">
                  <c:v>43929</c:v>
                </c:pt>
                <c:pt idx="4">
                  <c:v>43936</c:v>
                </c:pt>
                <c:pt idx="5">
                  <c:v>43943</c:v>
                </c:pt>
                <c:pt idx="6">
                  <c:v>43950</c:v>
                </c:pt>
                <c:pt idx="7">
                  <c:v>43957</c:v>
                </c:pt>
                <c:pt idx="8">
                  <c:v>43964</c:v>
                </c:pt>
                <c:pt idx="9">
                  <c:v>43971</c:v>
                </c:pt>
                <c:pt idx="10">
                  <c:v>43978</c:v>
                </c:pt>
                <c:pt idx="11">
                  <c:v>43985</c:v>
                </c:pt>
                <c:pt idx="12">
                  <c:v>43992</c:v>
                </c:pt>
                <c:pt idx="13">
                  <c:v>43999</c:v>
                </c:pt>
                <c:pt idx="14">
                  <c:v>44006</c:v>
                </c:pt>
                <c:pt idx="15">
                  <c:v>44013</c:v>
                </c:pt>
                <c:pt idx="16">
                  <c:v>44020</c:v>
                </c:pt>
                <c:pt idx="17">
                  <c:v>44027</c:v>
                </c:pt>
                <c:pt idx="18">
                  <c:v>44034</c:v>
                </c:pt>
                <c:pt idx="19">
                  <c:v>44041</c:v>
                </c:pt>
                <c:pt idx="20">
                  <c:v>44048</c:v>
                </c:pt>
                <c:pt idx="21">
                  <c:v>44055</c:v>
                </c:pt>
                <c:pt idx="22">
                  <c:v>44062</c:v>
                </c:pt>
                <c:pt idx="23">
                  <c:v>44069</c:v>
                </c:pt>
                <c:pt idx="24">
                  <c:v>44076</c:v>
                </c:pt>
                <c:pt idx="25">
                  <c:v>44083</c:v>
                </c:pt>
                <c:pt idx="26">
                  <c:v>44090</c:v>
                </c:pt>
                <c:pt idx="27">
                  <c:v>44097</c:v>
                </c:pt>
                <c:pt idx="28">
                  <c:v>44104</c:v>
                </c:pt>
                <c:pt idx="29">
                  <c:v>44111</c:v>
                </c:pt>
                <c:pt idx="30">
                  <c:v>44118</c:v>
                </c:pt>
                <c:pt idx="31">
                  <c:v>44125</c:v>
                </c:pt>
                <c:pt idx="32">
                  <c:v>44132</c:v>
                </c:pt>
                <c:pt idx="33">
                  <c:v>44139</c:v>
                </c:pt>
                <c:pt idx="34">
                  <c:v>44146</c:v>
                </c:pt>
                <c:pt idx="35">
                  <c:v>44153</c:v>
                </c:pt>
                <c:pt idx="36">
                  <c:v>44160</c:v>
                </c:pt>
                <c:pt idx="37">
                  <c:v>44167</c:v>
                </c:pt>
                <c:pt idx="38">
                  <c:v>44174</c:v>
                </c:pt>
                <c:pt idx="39">
                  <c:v>44181</c:v>
                </c:pt>
                <c:pt idx="40">
                  <c:v>44188</c:v>
                </c:pt>
                <c:pt idx="41">
                  <c:v>44195</c:v>
                </c:pt>
                <c:pt idx="42">
                  <c:v>44202</c:v>
                </c:pt>
                <c:pt idx="43">
                  <c:v>44209</c:v>
                </c:pt>
                <c:pt idx="44">
                  <c:v>44216</c:v>
                </c:pt>
                <c:pt idx="45">
                  <c:v>44223</c:v>
                </c:pt>
                <c:pt idx="46">
                  <c:v>44230</c:v>
                </c:pt>
                <c:pt idx="47">
                  <c:v>44237</c:v>
                </c:pt>
                <c:pt idx="48">
                  <c:v>44244</c:v>
                </c:pt>
                <c:pt idx="49">
                  <c:v>44251</c:v>
                </c:pt>
                <c:pt idx="50">
                  <c:v>44258</c:v>
                </c:pt>
                <c:pt idx="51">
                  <c:v>44265</c:v>
                </c:pt>
                <c:pt idx="52">
                  <c:v>44272</c:v>
                </c:pt>
                <c:pt idx="53">
                  <c:v>44279</c:v>
                </c:pt>
                <c:pt idx="54">
                  <c:v>44286</c:v>
                </c:pt>
                <c:pt idx="55">
                  <c:v>44293</c:v>
                </c:pt>
                <c:pt idx="56">
                  <c:v>44300</c:v>
                </c:pt>
                <c:pt idx="57">
                  <c:v>44307</c:v>
                </c:pt>
                <c:pt idx="58">
                  <c:v>44314</c:v>
                </c:pt>
                <c:pt idx="59">
                  <c:v>44321</c:v>
                </c:pt>
                <c:pt idx="60">
                  <c:v>44328</c:v>
                </c:pt>
                <c:pt idx="61">
                  <c:v>44335</c:v>
                </c:pt>
                <c:pt idx="62">
                  <c:v>44342</c:v>
                </c:pt>
                <c:pt idx="63">
                  <c:v>44349</c:v>
                </c:pt>
                <c:pt idx="64">
                  <c:v>44356</c:v>
                </c:pt>
                <c:pt idx="65">
                  <c:v>44363</c:v>
                </c:pt>
                <c:pt idx="66">
                  <c:v>44370</c:v>
                </c:pt>
                <c:pt idx="67">
                  <c:v>44377</c:v>
                </c:pt>
                <c:pt idx="68">
                  <c:v>44384</c:v>
                </c:pt>
                <c:pt idx="69">
                  <c:v>44391</c:v>
                </c:pt>
                <c:pt idx="70">
                  <c:v>44398</c:v>
                </c:pt>
                <c:pt idx="71">
                  <c:v>44405</c:v>
                </c:pt>
                <c:pt idx="72">
                  <c:v>44412</c:v>
                </c:pt>
                <c:pt idx="73">
                  <c:v>44419</c:v>
                </c:pt>
                <c:pt idx="74">
                  <c:v>44426</c:v>
                </c:pt>
                <c:pt idx="75">
                  <c:v>44433</c:v>
                </c:pt>
                <c:pt idx="76">
                  <c:v>44440</c:v>
                </c:pt>
                <c:pt idx="77">
                  <c:v>44447</c:v>
                </c:pt>
                <c:pt idx="78">
                  <c:v>44454</c:v>
                </c:pt>
                <c:pt idx="79">
                  <c:v>44461</c:v>
                </c:pt>
                <c:pt idx="80">
                  <c:v>44468</c:v>
                </c:pt>
                <c:pt idx="81">
                  <c:v>44475</c:v>
                </c:pt>
                <c:pt idx="82">
                  <c:v>44482</c:v>
                </c:pt>
                <c:pt idx="83">
                  <c:v>44489</c:v>
                </c:pt>
                <c:pt idx="84">
                  <c:v>44496</c:v>
                </c:pt>
                <c:pt idx="85">
                  <c:v>44503</c:v>
                </c:pt>
                <c:pt idx="86">
                  <c:v>44510</c:v>
                </c:pt>
                <c:pt idx="87">
                  <c:v>44517</c:v>
                </c:pt>
                <c:pt idx="88">
                  <c:v>44524</c:v>
                </c:pt>
                <c:pt idx="89">
                  <c:v>44531</c:v>
                </c:pt>
                <c:pt idx="90">
                  <c:v>44538</c:v>
                </c:pt>
                <c:pt idx="91">
                  <c:v>44545</c:v>
                </c:pt>
                <c:pt idx="92">
                  <c:v>44552</c:v>
                </c:pt>
                <c:pt idx="93">
                  <c:v>44559</c:v>
                </c:pt>
                <c:pt idx="94">
                  <c:v>44566</c:v>
                </c:pt>
                <c:pt idx="95">
                  <c:v>44573</c:v>
                </c:pt>
                <c:pt idx="96">
                  <c:v>44580</c:v>
                </c:pt>
                <c:pt idx="97">
                  <c:v>44587</c:v>
                </c:pt>
                <c:pt idx="98">
                  <c:v>44594</c:v>
                </c:pt>
                <c:pt idx="99">
                  <c:v>44601</c:v>
                </c:pt>
                <c:pt idx="100">
                  <c:v>44608</c:v>
                </c:pt>
                <c:pt idx="101">
                  <c:v>44615</c:v>
                </c:pt>
                <c:pt idx="102">
                  <c:v>44622</c:v>
                </c:pt>
                <c:pt idx="103">
                  <c:v>44629</c:v>
                </c:pt>
                <c:pt idx="104">
                  <c:v>44636</c:v>
                </c:pt>
                <c:pt idx="105">
                  <c:v>44643</c:v>
                </c:pt>
                <c:pt idx="106">
                  <c:v>44650</c:v>
                </c:pt>
                <c:pt idx="107">
                  <c:v>44657</c:v>
                </c:pt>
                <c:pt idx="108">
                  <c:v>44664</c:v>
                </c:pt>
                <c:pt idx="109">
                  <c:v>44671</c:v>
                </c:pt>
                <c:pt idx="110">
                  <c:v>44678</c:v>
                </c:pt>
                <c:pt idx="111">
                  <c:v>44685</c:v>
                </c:pt>
                <c:pt idx="112">
                  <c:v>44692</c:v>
                </c:pt>
                <c:pt idx="113">
                  <c:v>44699</c:v>
                </c:pt>
                <c:pt idx="114">
                  <c:v>44706</c:v>
                </c:pt>
                <c:pt idx="115">
                  <c:v>44713</c:v>
                </c:pt>
                <c:pt idx="116">
                  <c:v>44720</c:v>
                </c:pt>
                <c:pt idx="117">
                  <c:v>44727</c:v>
                </c:pt>
                <c:pt idx="118">
                  <c:v>44734</c:v>
                </c:pt>
                <c:pt idx="119">
                  <c:v>44741</c:v>
                </c:pt>
                <c:pt idx="120">
                  <c:v>44748</c:v>
                </c:pt>
                <c:pt idx="121">
                  <c:v>44755</c:v>
                </c:pt>
                <c:pt idx="122">
                  <c:v>44762</c:v>
                </c:pt>
                <c:pt idx="123">
                  <c:v>44769</c:v>
                </c:pt>
                <c:pt idx="124">
                  <c:v>44776</c:v>
                </c:pt>
                <c:pt idx="125">
                  <c:v>44783</c:v>
                </c:pt>
                <c:pt idx="126">
                  <c:v>44790</c:v>
                </c:pt>
                <c:pt idx="127">
                  <c:v>44797</c:v>
                </c:pt>
                <c:pt idx="128">
                  <c:v>44804</c:v>
                </c:pt>
                <c:pt idx="129">
                  <c:v>44811</c:v>
                </c:pt>
                <c:pt idx="130">
                  <c:v>44818</c:v>
                </c:pt>
                <c:pt idx="131">
                  <c:v>44825</c:v>
                </c:pt>
                <c:pt idx="132">
                  <c:v>44832</c:v>
                </c:pt>
                <c:pt idx="133">
                  <c:v>44839</c:v>
                </c:pt>
                <c:pt idx="134">
                  <c:v>44846</c:v>
                </c:pt>
                <c:pt idx="135">
                  <c:v>44853</c:v>
                </c:pt>
                <c:pt idx="136">
                  <c:v>44860</c:v>
                </c:pt>
                <c:pt idx="137">
                  <c:v>44867</c:v>
                </c:pt>
                <c:pt idx="138">
                  <c:v>44874</c:v>
                </c:pt>
                <c:pt idx="139">
                  <c:v>44881</c:v>
                </c:pt>
                <c:pt idx="140">
                  <c:v>44888</c:v>
                </c:pt>
                <c:pt idx="141">
                  <c:v>44895</c:v>
                </c:pt>
                <c:pt idx="142">
                  <c:v>44902</c:v>
                </c:pt>
                <c:pt idx="143">
                  <c:v>44909</c:v>
                </c:pt>
                <c:pt idx="144">
                  <c:v>44916</c:v>
                </c:pt>
              </c:numCache>
            </c:numRef>
          </c:cat>
          <c:val>
            <c:numRef>
              <c:f>Sheet1!$B$2:$B$146</c:f>
              <c:numCache>
                <c:formatCode>General</c:formatCode>
                <c:ptCount val="145"/>
                <c:pt idx="0">
                  <c:v>11.2</c:v>
                </c:pt>
                <c:pt idx="1">
                  <c:v>30.2</c:v>
                </c:pt>
                <c:pt idx="2">
                  <c:v>35.799999999999997</c:v>
                </c:pt>
                <c:pt idx="3">
                  <c:v>33.799999999999997</c:v>
                </c:pt>
                <c:pt idx="4">
                  <c:v>25.7</c:v>
                </c:pt>
                <c:pt idx="5">
                  <c:v>19.2</c:v>
                </c:pt>
                <c:pt idx="6">
                  <c:v>13.2</c:v>
                </c:pt>
                <c:pt idx="7">
                  <c:v>9.9</c:v>
                </c:pt>
                <c:pt idx="8">
                  <c:v>7.1</c:v>
                </c:pt>
                <c:pt idx="9">
                  <c:v>6.7</c:v>
                </c:pt>
                <c:pt idx="10">
                  <c:v>4.5999999999999996</c:v>
                </c:pt>
                <c:pt idx="11">
                  <c:v>3.3</c:v>
                </c:pt>
                <c:pt idx="12">
                  <c:v>2.8</c:v>
                </c:pt>
                <c:pt idx="13">
                  <c:v>2.1</c:v>
                </c:pt>
                <c:pt idx="14">
                  <c:v>1.7</c:v>
                </c:pt>
                <c:pt idx="15">
                  <c:v>1.9</c:v>
                </c:pt>
                <c:pt idx="16">
                  <c:v>2.2000000000000002</c:v>
                </c:pt>
                <c:pt idx="17">
                  <c:v>2.5</c:v>
                </c:pt>
                <c:pt idx="18">
                  <c:v>3</c:v>
                </c:pt>
                <c:pt idx="19">
                  <c:v>3.3</c:v>
                </c:pt>
                <c:pt idx="20">
                  <c:v>2.9</c:v>
                </c:pt>
                <c:pt idx="21">
                  <c:v>2.4</c:v>
                </c:pt>
                <c:pt idx="22">
                  <c:v>2.2999999999999998</c:v>
                </c:pt>
                <c:pt idx="23">
                  <c:v>2.2999999999999998</c:v>
                </c:pt>
                <c:pt idx="24">
                  <c:v>2.4</c:v>
                </c:pt>
                <c:pt idx="25">
                  <c:v>1.9</c:v>
                </c:pt>
                <c:pt idx="26">
                  <c:v>1.2</c:v>
                </c:pt>
                <c:pt idx="27">
                  <c:v>2</c:v>
                </c:pt>
                <c:pt idx="28">
                  <c:v>2.8</c:v>
                </c:pt>
                <c:pt idx="29">
                  <c:v>3.4</c:v>
                </c:pt>
                <c:pt idx="30">
                  <c:v>3.6</c:v>
                </c:pt>
                <c:pt idx="31">
                  <c:v>3.3</c:v>
                </c:pt>
                <c:pt idx="32">
                  <c:v>4.3</c:v>
                </c:pt>
                <c:pt idx="33">
                  <c:v>7.5</c:v>
                </c:pt>
                <c:pt idx="34">
                  <c:v>8.5</c:v>
                </c:pt>
                <c:pt idx="35">
                  <c:v>9.4</c:v>
                </c:pt>
                <c:pt idx="36">
                  <c:v>10.8</c:v>
                </c:pt>
                <c:pt idx="37">
                  <c:v>9.8000000000000007</c:v>
                </c:pt>
                <c:pt idx="38">
                  <c:v>12.4</c:v>
                </c:pt>
                <c:pt idx="39">
                  <c:v>11.6</c:v>
                </c:pt>
                <c:pt idx="40">
                  <c:v>16.5</c:v>
                </c:pt>
                <c:pt idx="41">
                  <c:v>13.7</c:v>
                </c:pt>
                <c:pt idx="42">
                  <c:v>13.1</c:v>
                </c:pt>
                <c:pt idx="43">
                  <c:v>10.5</c:v>
                </c:pt>
                <c:pt idx="44">
                  <c:v>10.8</c:v>
                </c:pt>
                <c:pt idx="45">
                  <c:v>8.4</c:v>
                </c:pt>
                <c:pt idx="46">
                  <c:v>8.6</c:v>
                </c:pt>
                <c:pt idx="47">
                  <c:v>7.4</c:v>
                </c:pt>
                <c:pt idx="48">
                  <c:v>6.5</c:v>
                </c:pt>
                <c:pt idx="49">
                  <c:v>5.9</c:v>
                </c:pt>
                <c:pt idx="50">
                  <c:v>6.4</c:v>
                </c:pt>
                <c:pt idx="51">
                  <c:v>6.1</c:v>
                </c:pt>
                <c:pt idx="52">
                  <c:v>6.2</c:v>
                </c:pt>
                <c:pt idx="53">
                  <c:v>7.1</c:v>
                </c:pt>
                <c:pt idx="54">
                  <c:v>7.2</c:v>
                </c:pt>
                <c:pt idx="55">
                  <c:v>6.8</c:v>
                </c:pt>
                <c:pt idx="56">
                  <c:v>6.9</c:v>
                </c:pt>
                <c:pt idx="57">
                  <c:v>5.7</c:v>
                </c:pt>
                <c:pt idx="58">
                  <c:v>4.7</c:v>
                </c:pt>
                <c:pt idx="59">
                  <c:v>4.8</c:v>
                </c:pt>
                <c:pt idx="60">
                  <c:v>3.3</c:v>
                </c:pt>
                <c:pt idx="61">
                  <c:v>2.7</c:v>
                </c:pt>
                <c:pt idx="62">
                  <c:v>2.6</c:v>
                </c:pt>
                <c:pt idx="63">
                  <c:v>1.8</c:v>
                </c:pt>
                <c:pt idx="64">
                  <c:v>1.1000000000000001</c:v>
                </c:pt>
                <c:pt idx="65">
                  <c:v>1.3</c:v>
                </c:pt>
                <c:pt idx="66">
                  <c:v>1.2</c:v>
                </c:pt>
                <c:pt idx="67">
                  <c:v>0.9</c:v>
                </c:pt>
                <c:pt idx="68">
                  <c:v>1.4</c:v>
                </c:pt>
                <c:pt idx="69">
                  <c:v>1.2</c:v>
                </c:pt>
                <c:pt idx="70">
                  <c:v>2.1</c:v>
                </c:pt>
                <c:pt idx="71">
                  <c:v>2.4</c:v>
                </c:pt>
                <c:pt idx="72">
                  <c:v>3.7</c:v>
                </c:pt>
                <c:pt idx="73">
                  <c:v>4.8</c:v>
                </c:pt>
                <c:pt idx="74">
                  <c:v>5.5</c:v>
                </c:pt>
                <c:pt idx="75">
                  <c:v>5</c:v>
                </c:pt>
                <c:pt idx="76">
                  <c:v>6.5</c:v>
                </c:pt>
                <c:pt idx="77">
                  <c:v>5.3</c:v>
                </c:pt>
                <c:pt idx="78">
                  <c:v>5.0999999999999996</c:v>
                </c:pt>
                <c:pt idx="79">
                  <c:v>4.2</c:v>
                </c:pt>
                <c:pt idx="80">
                  <c:v>4</c:v>
                </c:pt>
                <c:pt idx="81">
                  <c:v>4.3</c:v>
                </c:pt>
                <c:pt idx="82">
                  <c:v>4.0999999999999996</c:v>
                </c:pt>
                <c:pt idx="83">
                  <c:v>4.3</c:v>
                </c:pt>
                <c:pt idx="84">
                  <c:v>3</c:v>
                </c:pt>
                <c:pt idx="85">
                  <c:v>2.8</c:v>
                </c:pt>
                <c:pt idx="86">
                  <c:v>4.3</c:v>
                </c:pt>
                <c:pt idx="87">
                  <c:v>5.5</c:v>
                </c:pt>
                <c:pt idx="88">
                  <c:v>5.6</c:v>
                </c:pt>
                <c:pt idx="89">
                  <c:v>6.9</c:v>
                </c:pt>
                <c:pt idx="90">
                  <c:v>8.1999999999999993</c:v>
                </c:pt>
                <c:pt idx="91">
                  <c:v>12.1</c:v>
                </c:pt>
                <c:pt idx="92">
                  <c:v>20.100000000000001</c:v>
                </c:pt>
                <c:pt idx="93">
                  <c:v>30.4</c:v>
                </c:pt>
                <c:pt idx="94">
                  <c:v>33.4</c:v>
                </c:pt>
                <c:pt idx="95">
                  <c:v>26.9</c:v>
                </c:pt>
                <c:pt idx="96">
                  <c:v>17.899999999999999</c:v>
                </c:pt>
                <c:pt idx="97">
                  <c:v>11</c:v>
                </c:pt>
                <c:pt idx="98">
                  <c:v>7.1</c:v>
                </c:pt>
                <c:pt idx="99">
                  <c:v>5.0999999999999996</c:v>
                </c:pt>
                <c:pt idx="100">
                  <c:v>3.2</c:v>
                </c:pt>
                <c:pt idx="101">
                  <c:v>3.5</c:v>
                </c:pt>
                <c:pt idx="102">
                  <c:v>1.5</c:v>
                </c:pt>
                <c:pt idx="103">
                  <c:v>2.2999999999999998</c:v>
                </c:pt>
                <c:pt idx="104">
                  <c:v>1.8</c:v>
                </c:pt>
                <c:pt idx="105">
                  <c:v>1.7</c:v>
                </c:pt>
                <c:pt idx="106">
                  <c:v>2.2999999999999998</c:v>
                </c:pt>
                <c:pt idx="107">
                  <c:v>2.2000000000000002</c:v>
                </c:pt>
                <c:pt idx="108">
                  <c:v>2.2999999999999998</c:v>
                </c:pt>
                <c:pt idx="109">
                  <c:v>2.6</c:v>
                </c:pt>
                <c:pt idx="110">
                  <c:v>3.5</c:v>
                </c:pt>
                <c:pt idx="111">
                  <c:v>4</c:v>
                </c:pt>
                <c:pt idx="112">
                  <c:v>5.5</c:v>
                </c:pt>
                <c:pt idx="113">
                  <c:v>5.3</c:v>
                </c:pt>
                <c:pt idx="114">
                  <c:v>5.5</c:v>
                </c:pt>
                <c:pt idx="115">
                  <c:v>4.7</c:v>
                </c:pt>
                <c:pt idx="116">
                  <c:v>4.4000000000000004</c:v>
                </c:pt>
                <c:pt idx="117">
                  <c:v>4.9000000000000004</c:v>
                </c:pt>
                <c:pt idx="118">
                  <c:v>5.6</c:v>
                </c:pt>
                <c:pt idx="119">
                  <c:v>6.2</c:v>
                </c:pt>
                <c:pt idx="120">
                  <c:v>6.7</c:v>
                </c:pt>
                <c:pt idx="121">
                  <c:v>7.6</c:v>
                </c:pt>
                <c:pt idx="122">
                  <c:v>6.8</c:v>
                </c:pt>
                <c:pt idx="123">
                  <c:v>5.0999999999999996</c:v>
                </c:pt>
                <c:pt idx="124">
                  <c:v>6.1</c:v>
                </c:pt>
                <c:pt idx="125">
                  <c:v>4.8</c:v>
                </c:pt>
                <c:pt idx="126">
                  <c:v>5.5</c:v>
                </c:pt>
                <c:pt idx="127">
                  <c:v>5</c:v>
                </c:pt>
                <c:pt idx="128">
                  <c:v>5</c:v>
                </c:pt>
                <c:pt idx="129">
                  <c:v>5.9</c:v>
                </c:pt>
                <c:pt idx="130">
                  <c:v>4.3</c:v>
                </c:pt>
                <c:pt idx="131">
                  <c:v>4.3</c:v>
                </c:pt>
                <c:pt idx="132">
                  <c:v>5.4</c:v>
                </c:pt>
                <c:pt idx="133">
                  <c:v>4.5999999999999996</c:v>
                </c:pt>
                <c:pt idx="134">
                  <c:v>4.5</c:v>
                </c:pt>
                <c:pt idx="135">
                  <c:v>4.3</c:v>
                </c:pt>
                <c:pt idx="136">
                  <c:v>4.5999999999999996</c:v>
                </c:pt>
                <c:pt idx="137">
                  <c:v>4.2</c:v>
                </c:pt>
                <c:pt idx="138">
                  <c:v>4.2</c:v>
                </c:pt>
                <c:pt idx="139">
                  <c:v>4.9000000000000004</c:v>
                </c:pt>
                <c:pt idx="140">
                  <c:v>5.9</c:v>
                </c:pt>
                <c:pt idx="141">
                  <c:v>6.5</c:v>
                </c:pt>
                <c:pt idx="142">
                  <c:v>7</c:v>
                </c:pt>
                <c:pt idx="143">
                  <c:v>7.7</c:v>
                </c:pt>
                <c:pt idx="144">
                  <c:v>7.1</c:v>
                </c:pt>
              </c:numCache>
            </c:numRef>
          </c:val>
          <c:smooth val="0"/>
          <c:extLst>
            <c:ext xmlns:c16="http://schemas.microsoft.com/office/drawing/2014/chart" uri="{C3380CC4-5D6E-409C-BE32-E72D297353CC}">
              <c16:uniqueId val="{00000000-452B-4073-A59B-73DD09E2FF9C}"/>
            </c:ext>
          </c:extLst>
        </c:ser>
        <c:ser>
          <c:idx val="0"/>
          <c:order val="1"/>
          <c:tx>
            <c:strRef>
              <c:f>Sheet1!$C$1</c:f>
              <c:strCache>
                <c:ptCount val="1"/>
                <c:pt idx="0">
                  <c:v>Medium and Small Metro</c:v>
                </c:pt>
              </c:strCache>
            </c:strRef>
          </c:tx>
          <c:spPr>
            <a:ln>
              <a:solidFill>
                <a:srgbClr val="005EB8"/>
              </a:solidFill>
            </a:ln>
          </c:spPr>
          <c:marker>
            <c:symbol val="square"/>
            <c:size val="7"/>
            <c:spPr>
              <a:solidFill>
                <a:srgbClr val="005EB8"/>
              </a:solidFill>
              <a:ln>
                <a:noFill/>
              </a:ln>
            </c:spPr>
          </c:marker>
          <c:cat>
            <c:numRef>
              <c:f>Sheet1!$A$2:$A$146</c:f>
              <c:numCache>
                <c:formatCode>m/d/yyyy</c:formatCode>
                <c:ptCount val="145"/>
                <c:pt idx="0">
                  <c:v>43908</c:v>
                </c:pt>
                <c:pt idx="1">
                  <c:v>43915</c:v>
                </c:pt>
                <c:pt idx="2">
                  <c:v>43922</c:v>
                </c:pt>
                <c:pt idx="3">
                  <c:v>43929</c:v>
                </c:pt>
                <c:pt idx="4">
                  <c:v>43936</c:v>
                </c:pt>
                <c:pt idx="5">
                  <c:v>43943</c:v>
                </c:pt>
                <c:pt idx="6">
                  <c:v>43950</c:v>
                </c:pt>
                <c:pt idx="7">
                  <c:v>43957</c:v>
                </c:pt>
                <c:pt idx="8">
                  <c:v>43964</c:v>
                </c:pt>
                <c:pt idx="9">
                  <c:v>43971</c:v>
                </c:pt>
                <c:pt idx="10">
                  <c:v>43978</c:v>
                </c:pt>
                <c:pt idx="11">
                  <c:v>43985</c:v>
                </c:pt>
                <c:pt idx="12">
                  <c:v>43992</c:v>
                </c:pt>
                <c:pt idx="13">
                  <c:v>43999</c:v>
                </c:pt>
                <c:pt idx="14">
                  <c:v>44006</c:v>
                </c:pt>
                <c:pt idx="15">
                  <c:v>44013</c:v>
                </c:pt>
                <c:pt idx="16">
                  <c:v>44020</c:v>
                </c:pt>
                <c:pt idx="17">
                  <c:v>44027</c:v>
                </c:pt>
                <c:pt idx="18">
                  <c:v>44034</c:v>
                </c:pt>
                <c:pt idx="19">
                  <c:v>44041</c:v>
                </c:pt>
                <c:pt idx="20">
                  <c:v>44048</c:v>
                </c:pt>
                <c:pt idx="21">
                  <c:v>44055</c:v>
                </c:pt>
                <c:pt idx="22">
                  <c:v>44062</c:v>
                </c:pt>
                <c:pt idx="23">
                  <c:v>44069</c:v>
                </c:pt>
                <c:pt idx="24">
                  <c:v>44076</c:v>
                </c:pt>
                <c:pt idx="25">
                  <c:v>44083</c:v>
                </c:pt>
                <c:pt idx="26">
                  <c:v>44090</c:v>
                </c:pt>
                <c:pt idx="27">
                  <c:v>44097</c:v>
                </c:pt>
                <c:pt idx="28">
                  <c:v>44104</c:v>
                </c:pt>
                <c:pt idx="29">
                  <c:v>44111</c:v>
                </c:pt>
                <c:pt idx="30">
                  <c:v>44118</c:v>
                </c:pt>
                <c:pt idx="31">
                  <c:v>44125</c:v>
                </c:pt>
                <c:pt idx="32">
                  <c:v>44132</c:v>
                </c:pt>
                <c:pt idx="33">
                  <c:v>44139</c:v>
                </c:pt>
                <c:pt idx="34">
                  <c:v>44146</c:v>
                </c:pt>
                <c:pt idx="35">
                  <c:v>44153</c:v>
                </c:pt>
                <c:pt idx="36">
                  <c:v>44160</c:v>
                </c:pt>
                <c:pt idx="37">
                  <c:v>44167</c:v>
                </c:pt>
                <c:pt idx="38">
                  <c:v>44174</c:v>
                </c:pt>
                <c:pt idx="39">
                  <c:v>44181</c:v>
                </c:pt>
                <c:pt idx="40">
                  <c:v>44188</c:v>
                </c:pt>
                <c:pt idx="41">
                  <c:v>44195</c:v>
                </c:pt>
                <c:pt idx="42">
                  <c:v>44202</c:v>
                </c:pt>
                <c:pt idx="43">
                  <c:v>44209</c:v>
                </c:pt>
                <c:pt idx="44">
                  <c:v>44216</c:v>
                </c:pt>
                <c:pt idx="45">
                  <c:v>44223</c:v>
                </c:pt>
                <c:pt idx="46">
                  <c:v>44230</c:v>
                </c:pt>
                <c:pt idx="47">
                  <c:v>44237</c:v>
                </c:pt>
                <c:pt idx="48">
                  <c:v>44244</c:v>
                </c:pt>
                <c:pt idx="49">
                  <c:v>44251</c:v>
                </c:pt>
                <c:pt idx="50">
                  <c:v>44258</c:v>
                </c:pt>
                <c:pt idx="51">
                  <c:v>44265</c:v>
                </c:pt>
                <c:pt idx="52">
                  <c:v>44272</c:v>
                </c:pt>
                <c:pt idx="53">
                  <c:v>44279</c:v>
                </c:pt>
                <c:pt idx="54">
                  <c:v>44286</c:v>
                </c:pt>
                <c:pt idx="55">
                  <c:v>44293</c:v>
                </c:pt>
                <c:pt idx="56">
                  <c:v>44300</c:v>
                </c:pt>
                <c:pt idx="57">
                  <c:v>44307</c:v>
                </c:pt>
                <c:pt idx="58">
                  <c:v>44314</c:v>
                </c:pt>
                <c:pt idx="59">
                  <c:v>44321</c:v>
                </c:pt>
                <c:pt idx="60">
                  <c:v>44328</c:v>
                </c:pt>
                <c:pt idx="61">
                  <c:v>44335</c:v>
                </c:pt>
                <c:pt idx="62">
                  <c:v>44342</c:v>
                </c:pt>
                <c:pt idx="63">
                  <c:v>44349</c:v>
                </c:pt>
                <c:pt idx="64">
                  <c:v>44356</c:v>
                </c:pt>
                <c:pt idx="65">
                  <c:v>44363</c:v>
                </c:pt>
                <c:pt idx="66">
                  <c:v>44370</c:v>
                </c:pt>
                <c:pt idx="67">
                  <c:v>44377</c:v>
                </c:pt>
                <c:pt idx="68">
                  <c:v>44384</c:v>
                </c:pt>
                <c:pt idx="69">
                  <c:v>44391</c:v>
                </c:pt>
                <c:pt idx="70">
                  <c:v>44398</c:v>
                </c:pt>
                <c:pt idx="71">
                  <c:v>44405</c:v>
                </c:pt>
                <c:pt idx="72">
                  <c:v>44412</c:v>
                </c:pt>
                <c:pt idx="73">
                  <c:v>44419</c:v>
                </c:pt>
                <c:pt idx="74">
                  <c:v>44426</c:v>
                </c:pt>
                <c:pt idx="75">
                  <c:v>44433</c:v>
                </c:pt>
                <c:pt idx="76">
                  <c:v>44440</c:v>
                </c:pt>
                <c:pt idx="77">
                  <c:v>44447</c:v>
                </c:pt>
                <c:pt idx="78">
                  <c:v>44454</c:v>
                </c:pt>
                <c:pt idx="79">
                  <c:v>44461</c:v>
                </c:pt>
                <c:pt idx="80">
                  <c:v>44468</c:v>
                </c:pt>
                <c:pt idx="81">
                  <c:v>44475</c:v>
                </c:pt>
                <c:pt idx="82">
                  <c:v>44482</c:v>
                </c:pt>
                <c:pt idx="83">
                  <c:v>44489</c:v>
                </c:pt>
                <c:pt idx="84">
                  <c:v>44496</c:v>
                </c:pt>
                <c:pt idx="85">
                  <c:v>44503</c:v>
                </c:pt>
                <c:pt idx="86">
                  <c:v>44510</c:v>
                </c:pt>
                <c:pt idx="87">
                  <c:v>44517</c:v>
                </c:pt>
                <c:pt idx="88">
                  <c:v>44524</c:v>
                </c:pt>
                <c:pt idx="89">
                  <c:v>44531</c:v>
                </c:pt>
                <c:pt idx="90">
                  <c:v>44538</c:v>
                </c:pt>
                <c:pt idx="91">
                  <c:v>44545</c:v>
                </c:pt>
                <c:pt idx="92">
                  <c:v>44552</c:v>
                </c:pt>
                <c:pt idx="93">
                  <c:v>44559</c:v>
                </c:pt>
                <c:pt idx="94">
                  <c:v>44566</c:v>
                </c:pt>
                <c:pt idx="95">
                  <c:v>44573</c:v>
                </c:pt>
                <c:pt idx="96">
                  <c:v>44580</c:v>
                </c:pt>
                <c:pt idx="97">
                  <c:v>44587</c:v>
                </c:pt>
                <c:pt idx="98">
                  <c:v>44594</c:v>
                </c:pt>
                <c:pt idx="99">
                  <c:v>44601</c:v>
                </c:pt>
                <c:pt idx="100">
                  <c:v>44608</c:v>
                </c:pt>
                <c:pt idx="101">
                  <c:v>44615</c:v>
                </c:pt>
                <c:pt idx="102">
                  <c:v>44622</c:v>
                </c:pt>
                <c:pt idx="103">
                  <c:v>44629</c:v>
                </c:pt>
                <c:pt idx="104">
                  <c:v>44636</c:v>
                </c:pt>
                <c:pt idx="105">
                  <c:v>44643</c:v>
                </c:pt>
                <c:pt idx="106">
                  <c:v>44650</c:v>
                </c:pt>
                <c:pt idx="107">
                  <c:v>44657</c:v>
                </c:pt>
                <c:pt idx="108">
                  <c:v>44664</c:v>
                </c:pt>
                <c:pt idx="109">
                  <c:v>44671</c:v>
                </c:pt>
                <c:pt idx="110">
                  <c:v>44678</c:v>
                </c:pt>
                <c:pt idx="111">
                  <c:v>44685</c:v>
                </c:pt>
                <c:pt idx="112">
                  <c:v>44692</c:v>
                </c:pt>
                <c:pt idx="113">
                  <c:v>44699</c:v>
                </c:pt>
                <c:pt idx="114">
                  <c:v>44706</c:v>
                </c:pt>
                <c:pt idx="115">
                  <c:v>44713</c:v>
                </c:pt>
                <c:pt idx="116">
                  <c:v>44720</c:v>
                </c:pt>
                <c:pt idx="117">
                  <c:v>44727</c:v>
                </c:pt>
                <c:pt idx="118">
                  <c:v>44734</c:v>
                </c:pt>
                <c:pt idx="119">
                  <c:v>44741</c:v>
                </c:pt>
                <c:pt idx="120">
                  <c:v>44748</c:v>
                </c:pt>
                <c:pt idx="121">
                  <c:v>44755</c:v>
                </c:pt>
                <c:pt idx="122">
                  <c:v>44762</c:v>
                </c:pt>
                <c:pt idx="123">
                  <c:v>44769</c:v>
                </c:pt>
                <c:pt idx="124">
                  <c:v>44776</c:v>
                </c:pt>
                <c:pt idx="125">
                  <c:v>44783</c:v>
                </c:pt>
                <c:pt idx="126">
                  <c:v>44790</c:v>
                </c:pt>
                <c:pt idx="127">
                  <c:v>44797</c:v>
                </c:pt>
                <c:pt idx="128">
                  <c:v>44804</c:v>
                </c:pt>
                <c:pt idx="129">
                  <c:v>44811</c:v>
                </c:pt>
                <c:pt idx="130">
                  <c:v>44818</c:v>
                </c:pt>
                <c:pt idx="131">
                  <c:v>44825</c:v>
                </c:pt>
                <c:pt idx="132">
                  <c:v>44832</c:v>
                </c:pt>
                <c:pt idx="133">
                  <c:v>44839</c:v>
                </c:pt>
                <c:pt idx="134">
                  <c:v>44846</c:v>
                </c:pt>
                <c:pt idx="135">
                  <c:v>44853</c:v>
                </c:pt>
                <c:pt idx="136">
                  <c:v>44860</c:v>
                </c:pt>
                <c:pt idx="137">
                  <c:v>44867</c:v>
                </c:pt>
                <c:pt idx="138">
                  <c:v>44874</c:v>
                </c:pt>
                <c:pt idx="139">
                  <c:v>44881</c:v>
                </c:pt>
                <c:pt idx="140">
                  <c:v>44888</c:v>
                </c:pt>
                <c:pt idx="141">
                  <c:v>44895</c:v>
                </c:pt>
                <c:pt idx="142">
                  <c:v>44902</c:v>
                </c:pt>
                <c:pt idx="143">
                  <c:v>44909</c:v>
                </c:pt>
                <c:pt idx="144">
                  <c:v>44916</c:v>
                </c:pt>
              </c:numCache>
            </c:numRef>
          </c:cat>
          <c:val>
            <c:numRef>
              <c:f>Sheet1!$C$2:$C$146</c:f>
              <c:numCache>
                <c:formatCode>General</c:formatCode>
                <c:ptCount val="145"/>
                <c:pt idx="0">
                  <c:v>1.3</c:v>
                </c:pt>
                <c:pt idx="1">
                  <c:v>4.4000000000000004</c:v>
                </c:pt>
                <c:pt idx="2">
                  <c:v>5.7</c:v>
                </c:pt>
                <c:pt idx="3">
                  <c:v>5.6</c:v>
                </c:pt>
                <c:pt idx="4">
                  <c:v>5.2</c:v>
                </c:pt>
                <c:pt idx="5">
                  <c:v>4.9000000000000004</c:v>
                </c:pt>
                <c:pt idx="6">
                  <c:v>4.2</c:v>
                </c:pt>
                <c:pt idx="7">
                  <c:v>3</c:v>
                </c:pt>
                <c:pt idx="8">
                  <c:v>2.8</c:v>
                </c:pt>
                <c:pt idx="9">
                  <c:v>3.3</c:v>
                </c:pt>
                <c:pt idx="10">
                  <c:v>2.2000000000000002</c:v>
                </c:pt>
                <c:pt idx="11">
                  <c:v>2.5</c:v>
                </c:pt>
                <c:pt idx="12">
                  <c:v>3</c:v>
                </c:pt>
                <c:pt idx="13">
                  <c:v>3.1</c:v>
                </c:pt>
                <c:pt idx="14">
                  <c:v>5</c:v>
                </c:pt>
                <c:pt idx="15">
                  <c:v>5.4</c:v>
                </c:pt>
                <c:pt idx="16">
                  <c:v>5.9</c:v>
                </c:pt>
                <c:pt idx="17">
                  <c:v>6.6</c:v>
                </c:pt>
                <c:pt idx="18">
                  <c:v>5.2</c:v>
                </c:pt>
                <c:pt idx="19">
                  <c:v>4.3</c:v>
                </c:pt>
                <c:pt idx="20">
                  <c:v>4</c:v>
                </c:pt>
                <c:pt idx="21">
                  <c:v>3.1</c:v>
                </c:pt>
                <c:pt idx="22">
                  <c:v>3.1</c:v>
                </c:pt>
                <c:pt idx="23">
                  <c:v>2.8</c:v>
                </c:pt>
                <c:pt idx="24">
                  <c:v>2.9</c:v>
                </c:pt>
                <c:pt idx="25">
                  <c:v>2.5</c:v>
                </c:pt>
                <c:pt idx="26">
                  <c:v>3</c:v>
                </c:pt>
                <c:pt idx="27">
                  <c:v>3.1</c:v>
                </c:pt>
                <c:pt idx="28">
                  <c:v>3.7</c:v>
                </c:pt>
                <c:pt idx="29">
                  <c:v>4.3</c:v>
                </c:pt>
                <c:pt idx="30">
                  <c:v>3.6</c:v>
                </c:pt>
                <c:pt idx="31">
                  <c:v>4.8</c:v>
                </c:pt>
                <c:pt idx="32">
                  <c:v>6.3</c:v>
                </c:pt>
                <c:pt idx="33">
                  <c:v>8.6</c:v>
                </c:pt>
                <c:pt idx="34">
                  <c:v>11</c:v>
                </c:pt>
                <c:pt idx="35">
                  <c:v>13</c:v>
                </c:pt>
                <c:pt idx="36">
                  <c:v>14.9</c:v>
                </c:pt>
                <c:pt idx="37">
                  <c:v>15.4</c:v>
                </c:pt>
                <c:pt idx="38">
                  <c:v>16.3</c:v>
                </c:pt>
                <c:pt idx="39">
                  <c:v>16.7</c:v>
                </c:pt>
                <c:pt idx="40">
                  <c:v>17.399999999999999</c:v>
                </c:pt>
                <c:pt idx="41">
                  <c:v>17.2</c:v>
                </c:pt>
                <c:pt idx="42">
                  <c:v>16.2</c:v>
                </c:pt>
                <c:pt idx="43">
                  <c:v>14.3</c:v>
                </c:pt>
                <c:pt idx="44">
                  <c:v>11.7</c:v>
                </c:pt>
                <c:pt idx="45">
                  <c:v>10</c:v>
                </c:pt>
                <c:pt idx="46">
                  <c:v>8.3000000000000007</c:v>
                </c:pt>
                <c:pt idx="47">
                  <c:v>6.9</c:v>
                </c:pt>
                <c:pt idx="48">
                  <c:v>5</c:v>
                </c:pt>
                <c:pt idx="49">
                  <c:v>4.4000000000000004</c:v>
                </c:pt>
                <c:pt idx="50">
                  <c:v>4.2</c:v>
                </c:pt>
                <c:pt idx="51">
                  <c:v>4.0999999999999996</c:v>
                </c:pt>
                <c:pt idx="52">
                  <c:v>4.9000000000000004</c:v>
                </c:pt>
                <c:pt idx="53">
                  <c:v>5.4</c:v>
                </c:pt>
                <c:pt idx="54">
                  <c:v>6.4</c:v>
                </c:pt>
                <c:pt idx="55">
                  <c:v>6.6</c:v>
                </c:pt>
                <c:pt idx="56">
                  <c:v>6.3</c:v>
                </c:pt>
                <c:pt idx="57">
                  <c:v>6.1</c:v>
                </c:pt>
                <c:pt idx="58">
                  <c:v>5</c:v>
                </c:pt>
                <c:pt idx="59">
                  <c:v>4.2</c:v>
                </c:pt>
                <c:pt idx="60">
                  <c:v>3.4</c:v>
                </c:pt>
                <c:pt idx="61">
                  <c:v>2.6</c:v>
                </c:pt>
                <c:pt idx="62">
                  <c:v>2.4</c:v>
                </c:pt>
                <c:pt idx="63">
                  <c:v>1.6</c:v>
                </c:pt>
                <c:pt idx="64">
                  <c:v>1.6</c:v>
                </c:pt>
                <c:pt idx="65">
                  <c:v>1.3</c:v>
                </c:pt>
                <c:pt idx="66">
                  <c:v>1.5</c:v>
                </c:pt>
                <c:pt idx="67">
                  <c:v>1.7</c:v>
                </c:pt>
                <c:pt idx="68">
                  <c:v>2.6</c:v>
                </c:pt>
                <c:pt idx="69">
                  <c:v>4.4000000000000004</c:v>
                </c:pt>
                <c:pt idx="70">
                  <c:v>5.5</c:v>
                </c:pt>
                <c:pt idx="71">
                  <c:v>7.7</c:v>
                </c:pt>
                <c:pt idx="72">
                  <c:v>9.4</c:v>
                </c:pt>
                <c:pt idx="73">
                  <c:v>12.2</c:v>
                </c:pt>
                <c:pt idx="74">
                  <c:v>12.7</c:v>
                </c:pt>
                <c:pt idx="75">
                  <c:v>11.9</c:v>
                </c:pt>
                <c:pt idx="76">
                  <c:v>12.5</c:v>
                </c:pt>
                <c:pt idx="77">
                  <c:v>11.6</c:v>
                </c:pt>
                <c:pt idx="78">
                  <c:v>10.3</c:v>
                </c:pt>
                <c:pt idx="79">
                  <c:v>8.6999999999999993</c:v>
                </c:pt>
                <c:pt idx="80">
                  <c:v>8.6</c:v>
                </c:pt>
                <c:pt idx="81">
                  <c:v>7.4</c:v>
                </c:pt>
                <c:pt idx="82">
                  <c:v>7.1</c:v>
                </c:pt>
                <c:pt idx="83">
                  <c:v>6</c:v>
                </c:pt>
                <c:pt idx="84">
                  <c:v>6</c:v>
                </c:pt>
                <c:pt idx="85">
                  <c:v>5.8</c:v>
                </c:pt>
                <c:pt idx="86">
                  <c:v>7</c:v>
                </c:pt>
                <c:pt idx="87">
                  <c:v>8.4</c:v>
                </c:pt>
                <c:pt idx="88">
                  <c:v>9.3000000000000007</c:v>
                </c:pt>
                <c:pt idx="89">
                  <c:v>11</c:v>
                </c:pt>
                <c:pt idx="90">
                  <c:v>11.3</c:v>
                </c:pt>
                <c:pt idx="91">
                  <c:v>10.5</c:v>
                </c:pt>
                <c:pt idx="92">
                  <c:v>14.6</c:v>
                </c:pt>
                <c:pt idx="93">
                  <c:v>21.1</c:v>
                </c:pt>
                <c:pt idx="94">
                  <c:v>21.2</c:v>
                </c:pt>
                <c:pt idx="95">
                  <c:v>22.4</c:v>
                </c:pt>
                <c:pt idx="96">
                  <c:v>19.600000000000001</c:v>
                </c:pt>
                <c:pt idx="97">
                  <c:v>14.8</c:v>
                </c:pt>
                <c:pt idx="98">
                  <c:v>10</c:v>
                </c:pt>
                <c:pt idx="99">
                  <c:v>6.8</c:v>
                </c:pt>
                <c:pt idx="100">
                  <c:v>4.8</c:v>
                </c:pt>
                <c:pt idx="101">
                  <c:v>3.1</c:v>
                </c:pt>
                <c:pt idx="102">
                  <c:v>1.7</c:v>
                </c:pt>
                <c:pt idx="103">
                  <c:v>1.7</c:v>
                </c:pt>
                <c:pt idx="104">
                  <c:v>1.4</c:v>
                </c:pt>
                <c:pt idx="105">
                  <c:v>1.1000000000000001</c:v>
                </c:pt>
                <c:pt idx="106">
                  <c:v>1</c:v>
                </c:pt>
                <c:pt idx="107">
                  <c:v>1</c:v>
                </c:pt>
                <c:pt idx="108">
                  <c:v>1.3</c:v>
                </c:pt>
                <c:pt idx="109">
                  <c:v>1.5</c:v>
                </c:pt>
                <c:pt idx="110">
                  <c:v>2.1</c:v>
                </c:pt>
                <c:pt idx="111">
                  <c:v>3.2</c:v>
                </c:pt>
                <c:pt idx="112">
                  <c:v>3.9</c:v>
                </c:pt>
                <c:pt idx="113">
                  <c:v>4.5</c:v>
                </c:pt>
                <c:pt idx="114">
                  <c:v>4.2</c:v>
                </c:pt>
                <c:pt idx="115">
                  <c:v>4.5999999999999996</c:v>
                </c:pt>
                <c:pt idx="116">
                  <c:v>4.7</c:v>
                </c:pt>
                <c:pt idx="117">
                  <c:v>4.5</c:v>
                </c:pt>
                <c:pt idx="118">
                  <c:v>5.0999999999999996</c:v>
                </c:pt>
                <c:pt idx="119">
                  <c:v>5.9</c:v>
                </c:pt>
                <c:pt idx="120">
                  <c:v>5.7</c:v>
                </c:pt>
                <c:pt idx="121">
                  <c:v>6.4</c:v>
                </c:pt>
                <c:pt idx="122">
                  <c:v>6.5</c:v>
                </c:pt>
                <c:pt idx="123">
                  <c:v>6.4</c:v>
                </c:pt>
                <c:pt idx="124">
                  <c:v>6.5</c:v>
                </c:pt>
                <c:pt idx="125">
                  <c:v>5.8</c:v>
                </c:pt>
                <c:pt idx="126">
                  <c:v>5.6</c:v>
                </c:pt>
                <c:pt idx="127">
                  <c:v>5.5</c:v>
                </c:pt>
                <c:pt idx="128">
                  <c:v>5.3</c:v>
                </c:pt>
                <c:pt idx="129">
                  <c:v>4.4000000000000004</c:v>
                </c:pt>
                <c:pt idx="130">
                  <c:v>4.5999999999999996</c:v>
                </c:pt>
                <c:pt idx="131">
                  <c:v>3.4</c:v>
                </c:pt>
                <c:pt idx="132">
                  <c:v>3.6</c:v>
                </c:pt>
                <c:pt idx="133">
                  <c:v>3.6</c:v>
                </c:pt>
                <c:pt idx="134">
                  <c:v>3.7</c:v>
                </c:pt>
                <c:pt idx="135">
                  <c:v>3.7</c:v>
                </c:pt>
                <c:pt idx="136">
                  <c:v>3.6</c:v>
                </c:pt>
                <c:pt idx="137">
                  <c:v>3.6</c:v>
                </c:pt>
                <c:pt idx="138">
                  <c:v>3.5</c:v>
                </c:pt>
                <c:pt idx="139">
                  <c:v>3.7</c:v>
                </c:pt>
                <c:pt idx="140">
                  <c:v>4.8</c:v>
                </c:pt>
                <c:pt idx="141">
                  <c:v>4.3</c:v>
                </c:pt>
                <c:pt idx="142">
                  <c:v>5</c:v>
                </c:pt>
                <c:pt idx="143">
                  <c:v>4.7</c:v>
                </c:pt>
                <c:pt idx="144">
                  <c:v>4.8</c:v>
                </c:pt>
              </c:numCache>
            </c:numRef>
          </c:val>
          <c:smooth val="0"/>
          <c:extLst>
            <c:ext xmlns:c16="http://schemas.microsoft.com/office/drawing/2014/chart" uri="{C3380CC4-5D6E-409C-BE32-E72D297353CC}">
              <c16:uniqueId val="{00000001-452B-4073-A59B-73DD09E2FF9C}"/>
            </c:ext>
          </c:extLst>
        </c:ser>
        <c:ser>
          <c:idx val="1"/>
          <c:order val="2"/>
          <c:tx>
            <c:strRef>
              <c:f>Sheet1!$D$1</c:f>
              <c:strCache>
                <c:ptCount val="1"/>
                <c:pt idx="0">
                  <c:v>Rural</c:v>
                </c:pt>
              </c:strCache>
            </c:strRef>
          </c:tx>
          <c:spPr>
            <a:ln>
              <a:solidFill>
                <a:srgbClr val="671E75"/>
              </a:solidFill>
            </a:ln>
          </c:spPr>
          <c:marker>
            <c:symbol val="triangle"/>
            <c:size val="8"/>
            <c:spPr>
              <a:solidFill>
                <a:srgbClr val="671E75"/>
              </a:solidFill>
              <a:ln>
                <a:noFill/>
              </a:ln>
            </c:spPr>
          </c:marker>
          <c:cat>
            <c:numRef>
              <c:f>Sheet1!$A$2:$A$146</c:f>
              <c:numCache>
                <c:formatCode>m/d/yyyy</c:formatCode>
                <c:ptCount val="145"/>
                <c:pt idx="0">
                  <c:v>43908</c:v>
                </c:pt>
                <c:pt idx="1">
                  <c:v>43915</c:v>
                </c:pt>
                <c:pt idx="2">
                  <c:v>43922</c:v>
                </c:pt>
                <c:pt idx="3">
                  <c:v>43929</c:v>
                </c:pt>
                <c:pt idx="4">
                  <c:v>43936</c:v>
                </c:pt>
                <c:pt idx="5">
                  <c:v>43943</c:v>
                </c:pt>
                <c:pt idx="6">
                  <c:v>43950</c:v>
                </c:pt>
                <c:pt idx="7">
                  <c:v>43957</c:v>
                </c:pt>
                <c:pt idx="8">
                  <c:v>43964</c:v>
                </c:pt>
                <c:pt idx="9">
                  <c:v>43971</c:v>
                </c:pt>
                <c:pt idx="10">
                  <c:v>43978</c:v>
                </c:pt>
                <c:pt idx="11">
                  <c:v>43985</c:v>
                </c:pt>
                <c:pt idx="12">
                  <c:v>43992</c:v>
                </c:pt>
                <c:pt idx="13">
                  <c:v>43999</c:v>
                </c:pt>
                <c:pt idx="14">
                  <c:v>44006</c:v>
                </c:pt>
                <c:pt idx="15">
                  <c:v>44013</c:v>
                </c:pt>
                <c:pt idx="16">
                  <c:v>44020</c:v>
                </c:pt>
                <c:pt idx="17">
                  <c:v>44027</c:v>
                </c:pt>
                <c:pt idx="18">
                  <c:v>44034</c:v>
                </c:pt>
                <c:pt idx="19">
                  <c:v>44041</c:v>
                </c:pt>
                <c:pt idx="20">
                  <c:v>44048</c:v>
                </c:pt>
                <c:pt idx="21">
                  <c:v>44055</c:v>
                </c:pt>
                <c:pt idx="22">
                  <c:v>44062</c:v>
                </c:pt>
                <c:pt idx="23">
                  <c:v>44069</c:v>
                </c:pt>
                <c:pt idx="24">
                  <c:v>44076</c:v>
                </c:pt>
                <c:pt idx="25">
                  <c:v>44083</c:v>
                </c:pt>
                <c:pt idx="26">
                  <c:v>44090</c:v>
                </c:pt>
                <c:pt idx="27">
                  <c:v>44097</c:v>
                </c:pt>
                <c:pt idx="28">
                  <c:v>44104</c:v>
                </c:pt>
                <c:pt idx="29">
                  <c:v>44111</c:v>
                </c:pt>
                <c:pt idx="30">
                  <c:v>44118</c:v>
                </c:pt>
                <c:pt idx="31">
                  <c:v>44125</c:v>
                </c:pt>
                <c:pt idx="32">
                  <c:v>44132</c:v>
                </c:pt>
                <c:pt idx="33">
                  <c:v>44139</c:v>
                </c:pt>
                <c:pt idx="34">
                  <c:v>44146</c:v>
                </c:pt>
                <c:pt idx="35">
                  <c:v>44153</c:v>
                </c:pt>
                <c:pt idx="36">
                  <c:v>44160</c:v>
                </c:pt>
                <c:pt idx="37">
                  <c:v>44167</c:v>
                </c:pt>
                <c:pt idx="38">
                  <c:v>44174</c:v>
                </c:pt>
                <c:pt idx="39">
                  <c:v>44181</c:v>
                </c:pt>
                <c:pt idx="40">
                  <c:v>44188</c:v>
                </c:pt>
                <c:pt idx="41">
                  <c:v>44195</c:v>
                </c:pt>
                <c:pt idx="42">
                  <c:v>44202</c:v>
                </c:pt>
                <c:pt idx="43">
                  <c:v>44209</c:v>
                </c:pt>
                <c:pt idx="44">
                  <c:v>44216</c:v>
                </c:pt>
                <c:pt idx="45">
                  <c:v>44223</c:v>
                </c:pt>
                <c:pt idx="46">
                  <c:v>44230</c:v>
                </c:pt>
                <c:pt idx="47">
                  <c:v>44237</c:v>
                </c:pt>
                <c:pt idx="48">
                  <c:v>44244</c:v>
                </c:pt>
                <c:pt idx="49">
                  <c:v>44251</c:v>
                </c:pt>
                <c:pt idx="50">
                  <c:v>44258</c:v>
                </c:pt>
                <c:pt idx="51">
                  <c:v>44265</c:v>
                </c:pt>
                <c:pt idx="52">
                  <c:v>44272</c:v>
                </c:pt>
                <c:pt idx="53">
                  <c:v>44279</c:v>
                </c:pt>
                <c:pt idx="54">
                  <c:v>44286</c:v>
                </c:pt>
                <c:pt idx="55">
                  <c:v>44293</c:v>
                </c:pt>
                <c:pt idx="56">
                  <c:v>44300</c:v>
                </c:pt>
                <c:pt idx="57">
                  <c:v>44307</c:v>
                </c:pt>
                <c:pt idx="58">
                  <c:v>44314</c:v>
                </c:pt>
                <c:pt idx="59">
                  <c:v>44321</c:v>
                </c:pt>
                <c:pt idx="60">
                  <c:v>44328</c:v>
                </c:pt>
                <c:pt idx="61">
                  <c:v>44335</c:v>
                </c:pt>
                <c:pt idx="62">
                  <c:v>44342</c:v>
                </c:pt>
                <c:pt idx="63">
                  <c:v>44349</c:v>
                </c:pt>
                <c:pt idx="64">
                  <c:v>44356</c:v>
                </c:pt>
                <c:pt idx="65">
                  <c:v>44363</c:v>
                </c:pt>
                <c:pt idx="66">
                  <c:v>44370</c:v>
                </c:pt>
                <c:pt idx="67">
                  <c:v>44377</c:v>
                </c:pt>
                <c:pt idx="68">
                  <c:v>44384</c:v>
                </c:pt>
                <c:pt idx="69">
                  <c:v>44391</c:v>
                </c:pt>
                <c:pt idx="70">
                  <c:v>44398</c:v>
                </c:pt>
                <c:pt idx="71">
                  <c:v>44405</c:v>
                </c:pt>
                <c:pt idx="72">
                  <c:v>44412</c:v>
                </c:pt>
                <c:pt idx="73">
                  <c:v>44419</c:v>
                </c:pt>
                <c:pt idx="74">
                  <c:v>44426</c:v>
                </c:pt>
                <c:pt idx="75">
                  <c:v>44433</c:v>
                </c:pt>
                <c:pt idx="76">
                  <c:v>44440</c:v>
                </c:pt>
                <c:pt idx="77">
                  <c:v>44447</c:v>
                </c:pt>
                <c:pt idx="78">
                  <c:v>44454</c:v>
                </c:pt>
                <c:pt idx="79">
                  <c:v>44461</c:v>
                </c:pt>
                <c:pt idx="80">
                  <c:v>44468</c:v>
                </c:pt>
                <c:pt idx="81">
                  <c:v>44475</c:v>
                </c:pt>
                <c:pt idx="82">
                  <c:v>44482</c:v>
                </c:pt>
                <c:pt idx="83">
                  <c:v>44489</c:v>
                </c:pt>
                <c:pt idx="84">
                  <c:v>44496</c:v>
                </c:pt>
                <c:pt idx="85">
                  <c:v>44503</c:v>
                </c:pt>
                <c:pt idx="86">
                  <c:v>44510</c:v>
                </c:pt>
                <c:pt idx="87">
                  <c:v>44517</c:v>
                </c:pt>
                <c:pt idx="88">
                  <c:v>44524</c:v>
                </c:pt>
                <c:pt idx="89">
                  <c:v>44531</c:v>
                </c:pt>
                <c:pt idx="90">
                  <c:v>44538</c:v>
                </c:pt>
                <c:pt idx="91">
                  <c:v>44545</c:v>
                </c:pt>
                <c:pt idx="92">
                  <c:v>44552</c:v>
                </c:pt>
                <c:pt idx="93">
                  <c:v>44559</c:v>
                </c:pt>
                <c:pt idx="94">
                  <c:v>44566</c:v>
                </c:pt>
                <c:pt idx="95">
                  <c:v>44573</c:v>
                </c:pt>
                <c:pt idx="96">
                  <c:v>44580</c:v>
                </c:pt>
                <c:pt idx="97">
                  <c:v>44587</c:v>
                </c:pt>
                <c:pt idx="98">
                  <c:v>44594</c:v>
                </c:pt>
                <c:pt idx="99">
                  <c:v>44601</c:v>
                </c:pt>
                <c:pt idx="100">
                  <c:v>44608</c:v>
                </c:pt>
                <c:pt idx="101">
                  <c:v>44615</c:v>
                </c:pt>
                <c:pt idx="102">
                  <c:v>44622</c:v>
                </c:pt>
                <c:pt idx="103">
                  <c:v>44629</c:v>
                </c:pt>
                <c:pt idx="104">
                  <c:v>44636</c:v>
                </c:pt>
                <c:pt idx="105">
                  <c:v>44643</c:v>
                </c:pt>
                <c:pt idx="106">
                  <c:v>44650</c:v>
                </c:pt>
                <c:pt idx="107">
                  <c:v>44657</c:v>
                </c:pt>
                <c:pt idx="108">
                  <c:v>44664</c:v>
                </c:pt>
                <c:pt idx="109">
                  <c:v>44671</c:v>
                </c:pt>
                <c:pt idx="110">
                  <c:v>44678</c:v>
                </c:pt>
                <c:pt idx="111">
                  <c:v>44685</c:v>
                </c:pt>
                <c:pt idx="112">
                  <c:v>44692</c:v>
                </c:pt>
                <c:pt idx="113">
                  <c:v>44699</c:v>
                </c:pt>
                <c:pt idx="114">
                  <c:v>44706</c:v>
                </c:pt>
                <c:pt idx="115">
                  <c:v>44713</c:v>
                </c:pt>
                <c:pt idx="116">
                  <c:v>44720</c:v>
                </c:pt>
                <c:pt idx="117">
                  <c:v>44727</c:v>
                </c:pt>
                <c:pt idx="118">
                  <c:v>44734</c:v>
                </c:pt>
                <c:pt idx="119">
                  <c:v>44741</c:v>
                </c:pt>
                <c:pt idx="120">
                  <c:v>44748</c:v>
                </c:pt>
                <c:pt idx="121">
                  <c:v>44755</c:v>
                </c:pt>
                <c:pt idx="122">
                  <c:v>44762</c:v>
                </c:pt>
                <c:pt idx="123">
                  <c:v>44769</c:v>
                </c:pt>
                <c:pt idx="124">
                  <c:v>44776</c:v>
                </c:pt>
                <c:pt idx="125">
                  <c:v>44783</c:v>
                </c:pt>
                <c:pt idx="126">
                  <c:v>44790</c:v>
                </c:pt>
                <c:pt idx="127">
                  <c:v>44797</c:v>
                </c:pt>
                <c:pt idx="128">
                  <c:v>44804</c:v>
                </c:pt>
                <c:pt idx="129">
                  <c:v>44811</c:v>
                </c:pt>
                <c:pt idx="130">
                  <c:v>44818</c:v>
                </c:pt>
                <c:pt idx="131">
                  <c:v>44825</c:v>
                </c:pt>
                <c:pt idx="132">
                  <c:v>44832</c:v>
                </c:pt>
                <c:pt idx="133">
                  <c:v>44839</c:v>
                </c:pt>
                <c:pt idx="134">
                  <c:v>44846</c:v>
                </c:pt>
                <c:pt idx="135">
                  <c:v>44853</c:v>
                </c:pt>
                <c:pt idx="136">
                  <c:v>44860</c:v>
                </c:pt>
                <c:pt idx="137">
                  <c:v>44867</c:v>
                </c:pt>
                <c:pt idx="138">
                  <c:v>44874</c:v>
                </c:pt>
                <c:pt idx="139">
                  <c:v>44881</c:v>
                </c:pt>
                <c:pt idx="140">
                  <c:v>44888</c:v>
                </c:pt>
                <c:pt idx="141">
                  <c:v>44895</c:v>
                </c:pt>
                <c:pt idx="142">
                  <c:v>44902</c:v>
                </c:pt>
                <c:pt idx="143">
                  <c:v>44909</c:v>
                </c:pt>
                <c:pt idx="144">
                  <c:v>44916</c:v>
                </c:pt>
              </c:numCache>
            </c:numRef>
          </c:cat>
          <c:val>
            <c:numRef>
              <c:f>Sheet1!$D$2:$D$146</c:f>
              <c:numCache>
                <c:formatCode>General</c:formatCode>
                <c:ptCount val="145"/>
                <c:pt idx="0">
                  <c:v>0</c:v>
                </c:pt>
                <c:pt idx="1">
                  <c:v>0</c:v>
                </c:pt>
                <c:pt idx="2">
                  <c:v>0</c:v>
                </c:pt>
                <c:pt idx="3">
                  <c:v>2.2000000000000002</c:v>
                </c:pt>
                <c:pt idx="4">
                  <c:v>0.7</c:v>
                </c:pt>
                <c:pt idx="5">
                  <c:v>0.7</c:v>
                </c:pt>
                <c:pt idx="6">
                  <c:v>0.7</c:v>
                </c:pt>
                <c:pt idx="7">
                  <c:v>0</c:v>
                </c:pt>
                <c:pt idx="8">
                  <c:v>0.6</c:v>
                </c:pt>
                <c:pt idx="9">
                  <c:v>0</c:v>
                </c:pt>
                <c:pt idx="10">
                  <c:v>1.2</c:v>
                </c:pt>
                <c:pt idx="11">
                  <c:v>2</c:v>
                </c:pt>
                <c:pt idx="12">
                  <c:v>0</c:v>
                </c:pt>
                <c:pt idx="13">
                  <c:v>0.5</c:v>
                </c:pt>
                <c:pt idx="14">
                  <c:v>2.6</c:v>
                </c:pt>
                <c:pt idx="15">
                  <c:v>1.1000000000000001</c:v>
                </c:pt>
                <c:pt idx="16">
                  <c:v>0</c:v>
                </c:pt>
                <c:pt idx="17">
                  <c:v>1.6</c:v>
                </c:pt>
                <c:pt idx="18">
                  <c:v>0.9</c:v>
                </c:pt>
                <c:pt idx="19">
                  <c:v>1.1000000000000001</c:v>
                </c:pt>
                <c:pt idx="20">
                  <c:v>1.4</c:v>
                </c:pt>
                <c:pt idx="21">
                  <c:v>0</c:v>
                </c:pt>
                <c:pt idx="22">
                  <c:v>1.6</c:v>
                </c:pt>
                <c:pt idx="23">
                  <c:v>2.2999999999999998</c:v>
                </c:pt>
                <c:pt idx="24">
                  <c:v>0</c:v>
                </c:pt>
                <c:pt idx="25">
                  <c:v>1.1000000000000001</c:v>
                </c:pt>
                <c:pt idx="26">
                  <c:v>0.6</c:v>
                </c:pt>
                <c:pt idx="27">
                  <c:v>0</c:v>
                </c:pt>
                <c:pt idx="28">
                  <c:v>1.9</c:v>
                </c:pt>
                <c:pt idx="29">
                  <c:v>2.4</c:v>
                </c:pt>
                <c:pt idx="30">
                  <c:v>2.1</c:v>
                </c:pt>
                <c:pt idx="31">
                  <c:v>3.8</c:v>
                </c:pt>
                <c:pt idx="32">
                  <c:v>10.199999999999999</c:v>
                </c:pt>
                <c:pt idx="33">
                  <c:v>10.7</c:v>
                </c:pt>
                <c:pt idx="34">
                  <c:v>19</c:v>
                </c:pt>
                <c:pt idx="35">
                  <c:v>25.5</c:v>
                </c:pt>
                <c:pt idx="36">
                  <c:v>25.5</c:v>
                </c:pt>
                <c:pt idx="37">
                  <c:v>26.5</c:v>
                </c:pt>
                <c:pt idx="38">
                  <c:v>33</c:v>
                </c:pt>
                <c:pt idx="39">
                  <c:v>28.6</c:v>
                </c:pt>
                <c:pt idx="40">
                  <c:v>20.100000000000001</c:v>
                </c:pt>
                <c:pt idx="41">
                  <c:v>17.2</c:v>
                </c:pt>
                <c:pt idx="42">
                  <c:v>19.600000000000001</c:v>
                </c:pt>
                <c:pt idx="43">
                  <c:v>17.600000000000001</c:v>
                </c:pt>
                <c:pt idx="44">
                  <c:v>13.7</c:v>
                </c:pt>
                <c:pt idx="45">
                  <c:v>7.7</c:v>
                </c:pt>
                <c:pt idx="46">
                  <c:v>5</c:v>
                </c:pt>
                <c:pt idx="47">
                  <c:v>2</c:v>
                </c:pt>
                <c:pt idx="48">
                  <c:v>8.1999999999999993</c:v>
                </c:pt>
                <c:pt idx="49">
                  <c:v>7.1</c:v>
                </c:pt>
                <c:pt idx="50">
                  <c:v>7.6</c:v>
                </c:pt>
                <c:pt idx="51">
                  <c:v>7.1</c:v>
                </c:pt>
                <c:pt idx="52">
                  <c:v>3.2</c:v>
                </c:pt>
                <c:pt idx="53">
                  <c:v>5.7</c:v>
                </c:pt>
                <c:pt idx="54">
                  <c:v>7.5</c:v>
                </c:pt>
                <c:pt idx="55">
                  <c:v>10.6</c:v>
                </c:pt>
                <c:pt idx="56">
                  <c:v>15.3</c:v>
                </c:pt>
                <c:pt idx="57">
                  <c:v>11.9</c:v>
                </c:pt>
                <c:pt idx="58">
                  <c:v>11.4</c:v>
                </c:pt>
                <c:pt idx="59">
                  <c:v>8.8000000000000007</c:v>
                </c:pt>
                <c:pt idx="60">
                  <c:v>10</c:v>
                </c:pt>
                <c:pt idx="61">
                  <c:v>8.9</c:v>
                </c:pt>
                <c:pt idx="62">
                  <c:v>4.4000000000000004</c:v>
                </c:pt>
                <c:pt idx="63">
                  <c:v>4</c:v>
                </c:pt>
                <c:pt idx="64">
                  <c:v>2.8</c:v>
                </c:pt>
                <c:pt idx="65">
                  <c:v>1.2</c:v>
                </c:pt>
                <c:pt idx="66">
                  <c:v>1</c:v>
                </c:pt>
                <c:pt idx="67">
                  <c:v>1.6</c:v>
                </c:pt>
                <c:pt idx="68">
                  <c:v>2.1</c:v>
                </c:pt>
                <c:pt idx="69">
                  <c:v>2.4</c:v>
                </c:pt>
                <c:pt idx="70">
                  <c:v>5</c:v>
                </c:pt>
                <c:pt idx="71">
                  <c:v>7.8</c:v>
                </c:pt>
                <c:pt idx="72">
                  <c:v>11.7</c:v>
                </c:pt>
                <c:pt idx="73">
                  <c:v>15.2</c:v>
                </c:pt>
                <c:pt idx="74">
                  <c:v>12.3</c:v>
                </c:pt>
                <c:pt idx="75">
                  <c:v>9.1999999999999993</c:v>
                </c:pt>
                <c:pt idx="76">
                  <c:v>15.8</c:v>
                </c:pt>
                <c:pt idx="77">
                  <c:v>19.3</c:v>
                </c:pt>
                <c:pt idx="78">
                  <c:v>14.2</c:v>
                </c:pt>
                <c:pt idx="79">
                  <c:v>16.5</c:v>
                </c:pt>
                <c:pt idx="80">
                  <c:v>18.2</c:v>
                </c:pt>
                <c:pt idx="81">
                  <c:v>22.9</c:v>
                </c:pt>
                <c:pt idx="82">
                  <c:v>21.7</c:v>
                </c:pt>
                <c:pt idx="83">
                  <c:v>20.9</c:v>
                </c:pt>
                <c:pt idx="84">
                  <c:v>26.8</c:v>
                </c:pt>
                <c:pt idx="85">
                  <c:v>26.7</c:v>
                </c:pt>
                <c:pt idx="86">
                  <c:v>22.2</c:v>
                </c:pt>
                <c:pt idx="87">
                  <c:v>31.3</c:v>
                </c:pt>
                <c:pt idx="88">
                  <c:v>36.1</c:v>
                </c:pt>
                <c:pt idx="89">
                  <c:v>28.4</c:v>
                </c:pt>
                <c:pt idx="90">
                  <c:v>30</c:v>
                </c:pt>
                <c:pt idx="91">
                  <c:v>19.399999999999999</c:v>
                </c:pt>
                <c:pt idx="92">
                  <c:v>13.8</c:v>
                </c:pt>
                <c:pt idx="93">
                  <c:v>22.1</c:v>
                </c:pt>
                <c:pt idx="94">
                  <c:v>30.2</c:v>
                </c:pt>
                <c:pt idx="95">
                  <c:v>26.3</c:v>
                </c:pt>
                <c:pt idx="96">
                  <c:v>26</c:v>
                </c:pt>
                <c:pt idx="97">
                  <c:v>20.3</c:v>
                </c:pt>
                <c:pt idx="98">
                  <c:v>22.2</c:v>
                </c:pt>
                <c:pt idx="99">
                  <c:v>19.8</c:v>
                </c:pt>
                <c:pt idx="100">
                  <c:v>13.6</c:v>
                </c:pt>
                <c:pt idx="101">
                  <c:v>7.1</c:v>
                </c:pt>
                <c:pt idx="102">
                  <c:v>8.8000000000000007</c:v>
                </c:pt>
                <c:pt idx="103">
                  <c:v>4.5999999999999996</c:v>
                </c:pt>
                <c:pt idx="104">
                  <c:v>1.4</c:v>
                </c:pt>
                <c:pt idx="105">
                  <c:v>2.5</c:v>
                </c:pt>
                <c:pt idx="106">
                  <c:v>3.9</c:v>
                </c:pt>
                <c:pt idx="107">
                  <c:v>6.1</c:v>
                </c:pt>
                <c:pt idx="108">
                  <c:v>8.8000000000000007</c:v>
                </c:pt>
                <c:pt idx="109">
                  <c:v>4.8</c:v>
                </c:pt>
                <c:pt idx="110">
                  <c:v>4.4000000000000004</c:v>
                </c:pt>
                <c:pt idx="111">
                  <c:v>5.2</c:v>
                </c:pt>
                <c:pt idx="112">
                  <c:v>7.8</c:v>
                </c:pt>
                <c:pt idx="113">
                  <c:v>6.5</c:v>
                </c:pt>
                <c:pt idx="114">
                  <c:v>7</c:v>
                </c:pt>
                <c:pt idx="115">
                  <c:v>8.6999999999999993</c:v>
                </c:pt>
                <c:pt idx="116">
                  <c:v>7.5</c:v>
                </c:pt>
                <c:pt idx="117">
                  <c:v>8.4</c:v>
                </c:pt>
                <c:pt idx="118">
                  <c:v>8.3000000000000007</c:v>
                </c:pt>
                <c:pt idx="119">
                  <c:v>7.9</c:v>
                </c:pt>
                <c:pt idx="120">
                  <c:v>10</c:v>
                </c:pt>
                <c:pt idx="121">
                  <c:v>6</c:v>
                </c:pt>
                <c:pt idx="122">
                  <c:v>4.5999999999999996</c:v>
                </c:pt>
                <c:pt idx="123">
                  <c:v>4</c:v>
                </c:pt>
                <c:pt idx="124">
                  <c:v>5.8</c:v>
                </c:pt>
                <c:pt idx="125">
                  <c:v>9.8000000000000007</c:v>
                </c:pt>
                <c:pt idx="126">
                  <c:v>8.8000000000000007</c:v>
                </c:pt>
                <c:pt idx="127">
                  <c:v>8.6</c:v>
                </c:pt>
                <c:pt idx="128">
                  <c:v>6.4</c:v>
                </c:pt>
                <c:pt idx="129">
                  <c:v>9.5</c:v>
                </c:pt>
                <c:pt idx="130">
                  <c:v>9.5</c:v>
                </c:pt>
                <c:pt idx="131">
                  <c:v>7.3</c:v>
                </c:pt>
                <c:pt idx="132">
                  <c:v>10.7</c:v>
                </c:pt>
                <c:pt idx="133">
                  <c:v>9.1</c:v>
                </c:pt>
                <c:pt idx="134">
                  <c:v>8.5</c:v>
                </c:pt>
                <c:pt idx="135">
                  <c:v>6.8</c:v>
                </c:pt>
                <c:pt idx="136">
                  <c:v>5.4</c:v>
                </c:pt>
                <c:pt idx="137">
                  <c:v>6.5</c:v>
                </c:pt>
                <c:pt idx="138">
                  <c:v>9.8000000000000007</c:v>
                </c:pt>
                <c:pt idx="139">
                  <c:v>3.6</c:v>
                </c:pt>
                <c:pt idx="140">
                  <c:v>7</c:v>
                </c:pt>
                <c:pt idx="141">
                  <c:v>5.3</c:v>
                </c:pt>
                <c:pt idx="142">
                  <c:v>10.199999999999999</c:v>
                </c:pt>
                <c:pt idx="143">
                  <c:v>6.8</c:v>
                </c:pt>
                <c:pt idx="144">
                  <c:v>7.3</c:v>
                </c:pt>
              </c:numCache>
            </c:numRef>
          </c:val>
          <c:smooth val="0"/>
          <c:extLst>
            <c:ext xmlns:c16="http://schemas.microsoft.com/office/drawing/2014/chart" uri="{C3380CC4-5D6E-409C-BE32-E72D297353CC}">
              <c16:uniqueId val="{00000002-452B-4073-A59B-73DD09E2FF9C}"/>
            </c:ext>
          </c:extLst>
        </c:ser>
        <c:dLbls>
          <c:showLegendKey val="0"/>
          <c:showVal val="0"/>
          <c:showCatName val="0"/>
          <c:showSerName val="0"/>
          <c:showPercent val="0"/>
          <c:showBubbleSize val="0"/>
        </c:dLbls>
        <c:marker val="1"/>
        <c:smooth val="0"/>
        <c:axId val="123682176"/>
        <c:axId val="158010752"/>
      </c:lineChart>
      <c:dateAx>
        <c:axId val="123682176"/>
        <c:scaling>
          <c:orientation val="minMax"/>
        </c:scaling>
        <c:delete val="0"/>
        <c:axPos val="b"/>
        <c:numFmt formatCode="m/d/yy;@" sourceLinked="0"/>
        <c:majorTickMark val="out"/>
        <c:minorTickMark val="none"/>
        <c:tickLblPos val="nextTo"/>
        <c:txPr>
          <a:bodyPr rot="-3000000"/>
          <a:lstStyle/>
          <a:p>
            <a:pPr>
              <a:defRPr sz="1200"/>
            </a:pPr>
            <a:endParaRPr lang="en-US"/>
          </a:p>
        </c:txPr>
        <c:crossAx val="158010752"/>
        <c:crosses val="autoZero"/>
        <c:auto val="1"/>
        <c:lblOffset val="100"/>
        <c:baseTimeUnit val="days"/>
        <c:majorUnit val="28"/>
        <c:majorTimeUnit val="days"/>
      </c:dateAx>
      <c:valAx>
        <c:axId val="158010752"/>
        <c:scaling>
          <c:orientation val="minMax"/>
          <c:max val="40"/>
          <c:min val="0"/>
        </c:scaling>
        <c:delete val="0"/>
        <c:axPos val="l"/>
        <c:majorGridlines/>
        <c:title>
          <c:tx>
            <c:rich>
              <a:bodyPr rot="-5400000" vert="horz"/>
              <a:lstStyle/>
              <a:p>
                <a:pPr>
                  <a:defRPr/>
                </a:pPr>
                <a:r>
                  <a:rPr lang="en-US"/>
                  <a:t>Percent</a:t>
                </a:r>
              </a:p>
            </c:rich>
          </c:tx>
          <c:layout>
            <c:manualLayout>
              <c:xMode val="edge"/>
              <c:yMode val="edge"/>
              <c:x val="3.0399084729793384E-3"/>
              <c:y val="0.37036444663167106"/>
            </c:manualLayout>
          </c:layout>
          <c:overlay val="0"/>
        </c:title>
        <c:numFmt formatCode="#,##0" sourceLinked="0"/>
        <c:majorTickMark val="out"/>
        <c:minorTickMark val="none"/>
        <c:tickLblPos val="nextTo"/>
        <c:crossAx val="123682176"/>
        <c:crosses val="autoZero"/>
        <c:crossBetween val="between"/>
        <c:majorUnit val="5"/>
      </c:valAx>
    </c:plotArea>
    <c:legend>
      <c:legendPos val="t"/>
      <c:layout>
        <c:manualLayout>
          <c:xMode val="edge"/>
          <c:yMode val="edge"/>
          <c:x val="2.7714591231651599E-3"/>
          <c:y val="1.1904831340526879E-2"/>
          <c:w val="0.99568527491755854"/>
          <c:h val="7.6258280214973134E-2"/>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424482250754021"/>
          <c:y val="0.13087114110736159"/>
          <c:w val="0.89347258675998831"/>
          <c:h val="0.66188854865364055"/>
        </c:manualLayout>
      </c:layout>
      <c:lineChart>
        <c:grouping val="standard"/>
        <c:varyColors val="0"/>
        <c:ser>
          <c:idx val="3"/>
          <c:order val="0"/>
          <c:tx>
            <c:strRef>
              <c:f>Sheet1!$B$1</c:f>
              <c:strCache>
                <c:ptCount val="1"/>
                <c:pt idx="0">
                  <c:v>Large Central and Fringe Metro</c:v>
                </c:pt>
              </c:strCache>
            </c:strRef>
          </c:tx>
          <c:spPr>
            <a:ln w="25400">
              <a:solidFill>
                <a:sysClr val="windowText" lastClr="000000"/>
              </a:solidFill>
            </a:ln>
          </c:spPr>
          <c:marker>
            <c:symbol val="circle"/>
            <c:size val="7"/>
            <c:spPr>
              <a:solidFill>
                <a:sysClr val="windowText" lastClr="000000"/>
              </a:solidFill>
              <a:ln>
                <a:noFill/>
              </a:ln>
            </c:spPr>
          </c:marker>
          <c:cat>
            <c:numRef>
              <c:f>Sheet1!$A$2:$A$146</c:f>
              <c:numCache>
                <c:formatCode>m/d/yyyy</c:formatCode>
                <c:ptCount val="145"/>
                <c:pt idx="0">
                  <c:v>43908</c:v>
                </c:pt>
                <c:pt idx="1">
                  <c:v>43915</c:v>
                </c:pt>
                <c:pt idx="2">
                  <c:v>43922</c:v>
                </c:pt>
                <c:pt idx="3">
                  <c:v>43929</c:v>
                </c:pt>
                <c:pt idx="4">
                  <c:v>43936</c:v>
                </c:pt>
                <c:pt idx="5">
                  <c:v>43943</c:v>
                </c:pt>
                <c:pt idx="6">
                  <c:v>43950</c:v>
                </c:pt>
                <c:pt idx="7">
                  <c:v>43957</c:v>
                </c:pt>
                <c:pt idx="8">
                  <c:v>43964</c:v>
                </c:pt>
                <c:pt idx="9">
                  <c:v>43971</c:v>
                </c:pt>
                <c:pt idx="10">
                  <c:v>43978</c:v>
                </c:pt>
                <c:pt idx="11">
                  <c:v>43985</c:v>
                </c:pt>
                <c:pt idx="12">
                  <c:v>43992</c:v>
                </c:pt>
                <c:pt idx="13">
                  <c:v>43999</c:v>
                </c:pt>
                <c:pt idx="14">
                  <c:v>44006</c:v>
                </c:pt>
                <c:pt idx="15">
                  <c:v>44013</c:v>
                </c:pt>
                <c:pt idx="16">
                  <c:v>44020</c:v>
                </c:pt>
                <c:pt idx="17">
                  <c:v>44027</c:v>
                </c:pt>
                <c:pt idx="18">
                  <c:v>44034</c:v>
                </c:pt>
                <c:pt idx="19">
                  <c:v>44041</c:v>
                </c:pt>
                <c:pt idx="20">
                  <c:v>44048</c:v>
                </c:pt>
                <c:pt idx="21">
                  <c:v>44055</c:v>
                </c:pt>
                <c:pt idx="22">
                  <c:v>44062</c:v>
                </c:pt>
                <c:pt idx="23">
                  <c:v>44069</c:v>
                </c:pt>
                <c:pt idx="24">
                  <c:v>44076</c:v>
                </c:pt>
                <c:pt idx="25">
                  <c:v>44083</c:v>
                </c:pt>
                <c:pt idx="26">
                  <c:v>44090</c:v>
                </c:pt>
                <c:pt idx="27">
                  <c:v>44097</c:v>
                </c:pt>
                <c:pt idx="28">
                  <c:v>44104</c:v>
                </c:pt>
                <c:pt idx="29">
                  <c:v>44111</c:v>
                </c:pt>
                <c:pt idx="30">
                  <c:v>44118</c:v>
                </c:pt>
                <c:pt idx="31">
                  <c:v>44125</c:v>
                </c:pt>
                <c:pt idx="32">
                  <c:v>44132</c:v>
                </c:pt>
                <c:pt idx="33">
                  <c:v>44139</c:v>
                </c:pt>
                <c:pt idx="34">
                  <c:v>44146</c:v>
                </c:pt>
                <c:pt idx="35">
                  <c:v>44153</c:v>
                </c:pt>
                <c:pt idx="36">
                  <c:v>44160</c:v>
                </c:pt>
                <c:pt idx="37">
                  <c:v>44167</c:v>
                </c:pt>
                <c:pt idx="38">
                  <c:v>44174</c:v>
                </c:pt>
                <c:pt idx="39">
                  <c:v>44181</c:v>
                </c:pt>
                <c:pt idx="40">
                  <c:v>44188</c:v>
                </c:pt>
                <c:pt idx="41">
                  <c:v>44195</c:v>
                </c:pt>
                <c:pt idx="42">
                  <c:v>44202</c:v>
                </c:pt>
                <c:pt idx="43">
                  <c:v>44209</c:v>
                </c:pt>
                <c:pt idx="44">
                  <c:v>44216</c:v>
                </c:pt>
                <c:pt idx="45">
                  <c:v>44223</c:v>
                </c:pt>
                <c:pt idx="46">
                  <c:v>44230</c:v>
                </c:pt>
                <c:pt idx="47">
                  <c:v>44237</c:v>
                </c:pt>
                <c:pt idx="48">
                  <c:v>44244</c:v>
                </c:pt>
                <c:pt idx="49">
                  <c:v>44251</c:v>
                </c:pt>
                <c:pt idx="50">
                  <c:v>44258</c:v>
                </c:pt>
                <c:pt idx="51">
                  <c:v>44265</c:v>
                </c:pt>
                <c:pt idx="52">
                  <c:v>44272</c:v>
                </c:pt>
                <c:pt idx="53">
                  <c:v>44279</c:v>
                </c:pt>
                <c:pt idx="54">
                  <c:v>44286</c:v>
                </c:pt>
                <c:pt idx="55">
                  <c:v>44293</c:v>
                </c:pt>
                <c:pt idx="56">
                  <c:v>44300</c:v>
                </c:pt>
                <c:pt idx="57">
                  <c:v>44307</c:v>
                </c:pt>
                <c:pt idx="58">
                  <c:v>44314</c:v>
                </c:pt>
                <c:pt idx="59">
                  <c:v>44321</c:v>
                </c:pt>
                <c:pt idx="60">
                  <c:v>44328</c:v>
                </c:pt>
                <c:pt idx="61">
                  <c:v>44335</c:v>
                </c:pt>
                <c:pt idx="62">
                  <c:v>44342</c:v>
                </c:pt>
                <c:pt idx="63">
                  <c:v>44349</c:v>
                </c:pt>
                <c:pt idx="64">
                  <c:v>44356</c:v>
                </c:pt>
                <c:pt idx="65">
                  <c:v>44363</c:v>
                </c:pt>
                <c:pt idx="66">
                  <c:v>44370</c:v>
                </c:pt>
                <c:pt idx="67">
                  <c:v>44377</c:v>
                </c:pt>
                <c:pt idx="68">
                  <c:v>44384</c:v>
                </c:pt>
                <c:pt idx="69">
                  <c:v>44391</c:v>
                </c:pt>
                <c:pt idx="70">
                  <c:v>44398</c:v>
                </c:pt>
                <c:pt idx="71">
                  <c:v>44405</c:v>
                </c:pt>
                <c:pt idx="72">
                  <c:v>44412</c:v>
                </c:pt>
                <c:pt idx="73">
                  <c:v>44419</c:v>
                </c:pt>
                <c:pt idx="74">
                  <c:v>44426</c:v>
                </c:pt>
                <c:pt idx="75">
                  <c:v>44433</c:v>
                </c:pt>
                <c:pt idx="76">
                  <c:v>44440</c:v>
                </c:pt>
                <c:pt idx="77">
                  <c:v>44447</c:v>
                </c:pt>
                <c:pt idx="78">
                  <c:v>44454</c:v>
                </c:pt>
                <c:pt idx="79">
                  <c:v>44461</c:v>
                </c:pt>
                <c:pt idx="80">
                  <c:v>44468</c:v>
                </c:pt>
                <c:pt idx="81">
                  <c:v>44475</c:v>
                </c:pt>
                <c:pt idx="82">
                  <c:v>44482</c:v>
                </c:pt>
                <c:pt idx="83">
                  <c:v>44489</c:v>
                </c:pt>
                <c:pt idx="84">
                  <c:v>44496</c:v>
                </c:pt>
                <c:pt idx="85">
                  <c:v>44503</c:v>
                </c:pt>
                <c:pt idx="86">
                  <c:v>44510</c:v>
                </c:pt>
                <c:pt idx="87">
                  <c:v>44517</c:v>
                </c:pt>
                <c:pt idx="88">
                  <c:v>44524</c:v>
                </c:pt>
                <c:pt idx="89">
                  <c:v>44531</c:v>
                </c:pt>
                <c:pt idx="90">
                  <c:v>44538</c:v>
                </c:pt>
                <c:pt idx="91">
                  <c:v>44545</c:v>
                </c:pt>
                <c:pt idx="92">
                  <c:v>44552</c:v>
                </c:pt>
                <c:pt idx="93">
                  <c:v>44559</c:v>
                </c:pt>
                <c:pt idx="94">
                  <c:v>44566</c:v>
                </c:pt>
                <c:pt idx="95">
                  <c:v>44573</c:v>
                </c:pt>
                <c:pt idx="96">
                  <c:v>44580</c:v>
                </c:pt>
                <c:pt idx="97">
                  <c:v>44587</c:v>
                </c:pt>
                <c:pt idx="98">
                  <c:v>44594</c:v>
                </c:pt>
                <c:pt idx="99">
                  <c:v>44601</c:v>
                </c:pt>
                <c:pt idx="100">
                  <c:v>44608</c:v>
                </c:pt>
                <c:pt idx="101">
                  <c:v>44615</c:v>
                </c:pt>
                <c:pt idx="102">
                  <c:v>44622</c:v>
                </c:pt>
                <c:pt idx="103">
                  <c:v>44629</c:v>
                </c:pt>
                <c:pt idx="104">
                  <c:v>44636</c:v>
                </c:pt>
                <c:pt idx="105">
                  <c:v>44643</c:v>
                </c:pt>
                <c:pt idx="106">
                  <c:v>44650</c:v>
                </c:pt>
                <c:pt idx="107">
                  <c:v>44657</c:v>
                </c:pt>
                <c:pt idx="108">
                  <c:v>44664</c:v>
                </c:pt>
                <c:pt idx="109">
                  <c:v>44671</c:v>
                </c:pt>
                <c:pt idx="110">
                  <c:v>44678</c:v>
                </c:pt>
                <c:pt idx="111">
                  <c:v>44685</c:v>
                </c:pt>
                <c:pt idx="112">
                  <c:v>44692</c:v>
                </c:pt>
                <c:pt idx="113">
                  <c:v>44699</c:v>
                </c:pt>
                <c:pt idx="114">
                  <c:v>44706</c:v>
                </c:pt>
                <c:pt idx="115">
                  <c:v>44713</c:v>
                </c:pt>
                <c:pt idx="116">
                  <c:v>44720</c:v>
                </c:pt>
                <c:pt idx="117">
                  <c:v>44727</c:v>
                </c:pt>
                <c:pt idx="118">
                  <c:v>44734</c:v>
                </c:pt>
                <c:pt idx="119">
                  <c:v>44741</c:v>
                </c:pt>
                <c:pt idx="120">
                  <c:v>44748</c:v>
                </c:pt>
                <c:pt idx="121">
                  <c:v>44755</c:v>
                </c:pt>
                <c:pt idx="122">
                  <c:v>44762</c:v>
                </c:pt>
                <c:pt idx="123">
                  <c:v>44769</c:v>
                </c:pt>
                <c:pt idx="124">
                  <c:v>44776</c:v>
                </c:pt>
                <c:pt idx="125">
                  <c:v>44783</c:v>
                </c:pt>
                <c:pt idx="126">
                  <c:v>44790</c:v>
                </c:pt>
                <c:pt idx="127">
                  <c:v>44797</c:v>
                </c:pt>
                <c:pt idx="128">
                  <c:v>44804</c:v>
                </c:pt>
                <c:pt idx="129">
                  <c:v>44811</c:v>
                </c:pt>
                <c:pt idx="130">
                  <c:v>44818</c:v>
                </c:pt>
                <c:pt idx="131">
                  <c:v>44825</c:v>
                </c:pt>
                <c:pt idx="132">
                  <c:v>44832</c:v>
                </c:pt>
                <c:pt idx="133">
                  <c:v>44839</c:v>
                </c:pt>
                <c:pt idx="134">
                  <c:v>44846</c:v>
                </c:pt>
                <c:pt idx="135">
                  <c:v>44853</c:v>
                </c:pt>
                <c:pt idx="136">
                  <c:v>44860</c:v>
                </c:pt>
                <c:pt idx="137">
                  <c:v>44867</c:v>
                </c:pt>
                <c:pt idx="138">
                  <c:v>44874</c:v>
                </c:pt>
                <c:pt idx="139">
                  <c:v>44881</c:v>
                </c:pt>
                <c:pt idx="140">
                  <c:v>44888</c:v>
                </c:pt>
                <c:pt idx="141">
                  <c:v>44895</c:v>
                </c:pt>
                <c:pt idx="142">
                  <c:v>44902</c:v>
                </c:pt>
                <c:pt idx="143">
                  <c:v>44909</c:v>
                </c:pt>
                <c:pt idx="144">
                  <c:v>44916</c:v>
                </c:pt>
              </c:numCache>
            </c:numRef>
          </c:cat>
          <c:val>
            <c:numRef>
              <c:f>Sheet1!$B$2:$B$146</c:f>
              <c:numCache>
                <c:formatCode>General</c:formatCode>
                <c:ptCount val="145"/>
                <c:pt idx="0">
                  <c:v>2.4</c:v>
                </c:pt>
                <c:pt idx="1">
                  <c:v>3.9</c:v>
                </c:pt>
                <c:pt idx="2">
                  <c:v>6.4</c:v>
                </c:pt>
                <c:pt idx="3">
                  <c:v>6.2</c:v>
                </c:pt>
                <c:pt idx="4">
                  <c:v>5.6</c:v>
                </c:pt>
                <c:pt idx="5">
                  <c:v>4.5999999999999996</c:v>
                </c:pt>
                <c:pt idx="6">
                  <c:v>3.3</c:v>
                </c:pt>
                <c:pt idx="7">
                  <c:v>2.6</c:v>
                </c:pt>
                <c:pt idx="8">
                  <c:v>2.2999999999999998</c:v>
                </c:pt>
                <c:pt idx="9">
                  <c:v>1.6</c:v>
                </c:pt>
                <c:pt idx="10">
                  <c:v>1.4</c:v>
                </c:pt>
                <c:pt idx="11">
                  <c:v>1.2</c:v>
                </c:pt>
                <c:pt idx="12">
                  <c:v>1.1000000000000001</c:v>
                </c:pt>
                <c:pt idx="13">
                  <c:v>1.5</c:v>
                </c:pt>
                <c:pt idx="14">
                  <c:v>1.9</c:v>
                </c:pt>
                <c:pt idx="15">
                  <c:v>2.4</c:v>
                </c:pt>
                <c:pt idx="16">
                  <c:v>3.3</c:v>
                </c:pt>
                <c:pt idx="17">
                  <c:v>2.7</c:v>
                </c:pt>
                <c:pt idx="18">
                  <c:v>2.7</c:v>
                </c:pt>
                <c:pt idx="19">
                  <c:v>2.2000000000000002</c:v>
                </c:pt>
                <c:pt idx="20">
                  <c:v>2.1</c:v>
                </c:pt>
                <c:pt idx="21">
                  <c:v>1.4</c:v>
                </c:pt>
                <c:pt idx="22">
                  <c:v>1.1000000000000001</c:v>
                </c:pt>
                <c:pt idx="23">
                  <c:v>0.8</c:v>
                </c:pt>
                <c:pt idx="24">
                  <c:v>1.1000000000000001</c:v>
                </c:pt>
                <c:pt idx="25">
                  <c:v>1.1000000000000001</c:v>
                </c:pt>
                <c:pt idx="26">
                  <c:v>0.9</c:v>
                </c:pt>
                <c:pt idx="27">
                  <c:v>1.1000000000000001</c:v>
                </c:pt>
                <c:pt idx="28">
                  <c:v>1.4</c:v>
                </c:pt>
                <c:pt idx="29">
                  <c:v>2.1</c:v>
                </c:pt>
                <c:pt idx="30">
                  <c:v>2.1</c:v>
                </c:pt>
                <c:pt idx="31">
                  <c:v>2.2999999999999998</c:v>
                </c:pt>
                <c:pt idx="32">
                  <c:v>2.4</c:v>
                </c:pt>
                <c:pt idx="33">
                  <c:v>4.2</c:v>
                </c:pt>
                <c:pt idx="34">
                  <c:v>4.4000000000000004</c:v>
                </c:pt>
                <c:pt idx="35">
                  <c:v>5.2</c:v>
                </c:pt>
                <c:pt idx="36">
                  <c:v>5.6</c:v>
                </c:pt>
                <c:pt idx="37">
                  <c:v>5.6</c:v>
                </c:pt>
                <c:pt idx="38">
                  <c:v>6</c:v>
                </c:pt>
                <c:pt idx="39">
                  <c:v>6.9</c:v>
                </c:pt>
                <c:pt idx="40">
                  <c:v>7.2</c:v>
                </c:pt>
                <c:pt idx="41">
                  <c:v>7.4</c:v>
                </c:pt>
                <c:pt idx="42">
                  <c:v>5.8</c:v>
                </c:pt>
                <c:pt idx="43">
                  <c:v>5.6</c:v>
                </c:pt>
                <c:pt idx="44">
                  <c:v>5</c:v>
                </c:pt>
                <c:pt idx="45">
                  <c:v>4.3</c:v>
                </c:pt>
                <c:pt idx="46">
                  <c:v>3.8</c:v>
                </c:pt>
                <c:pt idx="47">
                  <c:v>2.7</c:v>
                </c:pt>
                <c:pt idx="48">
                  <c:v>2.8</c:v>
                </c:pt>
                <c:pt idx="49">
                  <c:v>2.7</c:v>
                </c:pt>
                <c:pt idx="50">
                  <c:v>2.4</c:v>
                </c:pt>
                <c:pt idx="51">
                  <c:v>2.7</c:v>
                </c:pt>
                <c:pt idx="52">
                  <c:v>2.9</c:v>
                </c:pt>
                <c:pt idx="53">
                  <c:v>3.1</c:v>
                </c:pt>
                <c:pt idx="54">
                  <c:v>3</c:v>
                </c:pt>
                <c:pt idx="55">
                  <c:v>3.5</c:v>
                </c:pt>
                <c:pt idx="56">
                  <c:v>3.4</c:v>
                </c:pt>
                <c:pt idx="57">
                  <c:v>2.7</c:v>
                </c:pt>
                <c:pt idx="58">
                  <c:v>2.4</c:v>
                </c:pt>
                <c:pt idx="59">
                  <c:v>2</c:v>
                </c:pt>
                <c:pt idx="60">
                  <c:v>1.7</c:v>
                </c:pt>
                <c:pt idx="61">
                  <c:v>1.1000000000000001</c:v>
                </c:pt>
                <c:pt idx="62">
                  <c:v>0.8</c:v>
                </c:pt>
                <c:pt idx="63">
                  <c:v>0.7</c:v>
                </c:pt>
                <c:pt idx="64">
                  <c:v>0.9</c:v>
                </c:pt>
                <c:pt idx="65">
                  <c:v>0.6</c:v>
                </c:pt>
                <c:pt idx="66">
                  <c:v>0.7</c:v>
                </c:pt>
                <c:pt idx="67">
                  <c:v>0.9</c:v>
                </c:pt>
                <c:pt idx="68">
                  <c:v>0.9</c:v>
                </c:pt>
                <c:pt idx="69">
                  <c:v>1.5</c:v>
                </c:pt>
                <c:pt idx="70">
                  <c:v>2.1</c:v>
                </c:pt>
                <c:pt idx="71">
                  <c:v>3.2</c:v>
                </c:pt>
                <c:pt idx="72">
                  <c:v>3.9</c:v>
                </c:pt>
                <c:pt idx="73">
                  <c:v>4.4000000000000004</c:v>
                </c:pt>
                <c:pt idx="74">
                  <c:v>5.5</c:v>
                </c:pt>
                <c:pt idx="75">
                  <c:v>5.2</c:v>
                </c:pt>
                <c:pt idx="76">
                  <c:v>5.8</c:v>
                </c:pt>
                <c:pt idx="77">
                  <c:v>4.8</c:v>
                </c:pt>
                <c:pt idx="78">
                  <c:v>4.4000000000000004</c:v>
                </c:pt>
                <c:pt idx="79">
                  <c:v>3.7</c:v>
                </c:pt>
                <c:pt idx="80">
                  <c:v>2.9</c:v>
                </c:pt>
                <c:pt idx="81">
                  <c:v>2.9</c:v>
                </c:pt>
                <c:pt idx="82">
                  <c:v>2.9</c:v>
                </c:pt>
                <c:pt idx="83">
                  <c:v>2.6</c:v>
                </c:pt>
                <c:pt idx="84">
                  <c:v>2.2000000000000002</c:v>
                </c:pt>
                <c:pt idx="85">
                  <c:v>2.2999999999999998</c:v>
                </c:pt>
                <c:pt idx="86">
                  <c:v>3</c:v>
                </c:pt>
                <c:pt idx="87">
                  <c:v>2.9</c:v>
                </c:pt>
                <c:pt idx="88">
                  <c:v>4.0999999999999996</c:v>
                </c:pt>
                <c:pt idx="89">
                  <c:v>4.7</c:v>
                </c:pt>
                <c:pt idx="90">
                  <c:v>5.5</c:v>
                </c:pt>
                <c:pt idx="91">
                  <c:v>10.199999999999999</c:v>
                </c:pt>
                <c:pt idx="92">
                  <c:v>20.6</c:v>
                </c:pt>
                <c:pt idx="93">
                  <c:v>25.6</c:v>
                </c:pt>
                <c:pt idx="94">
                  <c:v>22</c:v>
                </c:pt>
                <c:pt idx="95">
                  <c:v>16.899999999999999</c:v>
                </c:pt>
                <c:pt idx="96">
                  <c:v>10.1</c:v>
                </c:pt>
                <c:pt idx="97">
                  <c:v>5.8</c:v>
                </c:pt>
                <c:pt idx="98">
                  <c:v>3.5</c:v>
                </c:pt>
                <c:pt idx="99">
                  <c:v>2.2000000000000002</c:v>
                </c:pt>
                <c:pt idx="100">
                  <c:v>1.8</c:v>
                </c:pt>
                <c:pt idx="101">
                  <c:v>0.9</c:v>
                </c:pt>
                <c:pt idx="102">
                  <c:v>0.8</c:v>
                </c:pt>
                <c:pt idx="103">
                  <c:v>0.7</c:v>
                </c:pt>
                <c:pt idx="104">
                  <c:v>0.6</c:v>
                </c:pt>
                <c:pt idx="105">
                  <c:v>0.8</c:v>
                </c:pt>
                <c:pt idx="106">
                  <c:v>1</c:v>
                </c:pt>
                <c:pt idx="107">
                  <c:v>1.6</c:v>
                </c:pt>
                <c:pt idx="108">
                  <c:v>1.6</c:v>
                </c:pt>
                <c:pt idx="109">
                  <c:v>2.2000000000000002</c:v>
                </c:pt>
                <c:pt idx="110">
                  <c:v>2.6</c:v>
                </c:pt>
                <c:pt idx="111">
                  <c:v>3.3</c:v>
                </c:pt>
                <c:pt idx="112">
                  <c:v>3.6</c:v>
                </c:pt>
                <c:pt idx="113">
                  <c:v>3.4</c:v>
                </c:pt>
                <c:pt idx="114">
                  <c:v>3.7</c:v>
                </c:pt>
                <c:pt idx="115">
                  <c:v>3.8</c:v>
                </c:pt>
                <c:pt idx="116">
                  <c:v>3.2</c:v>
                </c:pt>
                <c:pt idx="117">
                  <c:v>3.7</c:v>
                </c:pt>
                <c:pt idx="118">
                  <c:v>3.8</c:v>
                </c:pt>
                <c:pt idx="119">
                  <c:v>4.5999999999999996</c:v>
                </c:pt>
                <c:pt idx="120">
                  <c:v>4.9000000000000004</c:v>
                </c:pt>
                <c:pt idx="121">
                  <c:v>5.5</c:v>
                </c:pt>
                <c:pt idx="122">
                  <c:v>5.4</c:v>
                </c:pt>
                <c:pt idx="123">
                  <c:v>4.9000000000000004</c:v>
                </c:pt>
                <c:pt idx="124">
                  <c:v>4.5999999999999996</c:v>
                </c:pt>
                <c:pt idx="125">
                  <c:v>4.2</c:v>
                </c:pt>
                <c:pt idx="126">
                  <c:v>3.8</c:v>
                </c:pt>
                <c:pt idx="127">
                  <c:v>3.8</c:v>
                </c:pt>
                <c:pt idx="128">
                  <c:v>3.2</c:v>
                </c:pt>
                <c:pt idx="129">
                  <c:v>2.7</c:v>
                </c:pt>
                <c:pt idx="130">
                  <c:v>2.7</c:v>
                </c:pt>
                <c:pt idx="131">
                  <c:v>2.2999999999999998</c:v>
                </c:pt>
                <c:pt idx="132">
                  <c:v>2.1</c:v>
                </c:pt>
                <c:pt idx="133">
                  <c:v>2</c:v>
                </c:pt>
                <c:pt idx="134">
                  <c:v>2</c:v>
                </c:pt>
                <c:pt idx="135">
                  <c:v>2.2000000000000002</c:v>
                </c:pt>
                <c:pt idx="136">
                  <c:v>1.6</c:v>
                </c:pt>
                <c:pt idx="137">
                  <c:v>1.9</c:v>
                </c:pt>
                <c:pt idx="138">
                  <c:v>2</c:v>
                </c:pt>
                <c:pt idx="139">
                  <c:v>2.2000000000000002</c:v>
                </c:pt>
                <c:pt idx="140">
                  <c:v>3.3</c:v>
                </c:pt>
                <c:pt idx="141">
                  <c:v>3.4</c:v>
                </c:pt>
                <c:pt idx="142">
                  <c:v>4.2</c:v>
                </c:pt>
                <c:pt idx="143">
                  <c:v>4.3</c:v>
                </c:pt>
                <c:pt idx="144">
                  <c:v>4.5999999999999996</c:v>
                </c:pt>
              </c:numCache>
            </c:numRef>
          </c:val>
          <c:smooth val="0"/>
          <c:extLst>
            <c:ext xmlns:c16="http://schemas.microsoft.com/office/drawing/2014/chart" uri="{C3380CC4-5D6E-409C-BE32-E72D297353CC}">
              <c16:uniqueId val="{00000000-4A38-4A4C-A48E-2C4A6DB0A2A3}"/>
            </c:ext>
          </c:extLst>
        </c:ser>
        <c:ser>
          <c:idx val="0"/>
          <c:order val="1"/>
          <c:tx>
            <c:strRef>
              <c:f>Sheet1!$C$1</c:f>
              <c:strCache>
                <c:ptCount val="1"/>
                <c:pt idx="0">
                  <c:v>Medium and Small Metro</c:v>
                </c:pt>
              </c:strCache>
            </c:strRef>
          </c:tx>
          <c:spPr>
            <a:ln>
              <a:solidFill>
                <a:srgbClr val="005EB8"/>
              </a:solidFill>
            </a:ln>
          </c:spPr>
          <c:marker>
            <c:symbol val="square"/>
            <c:size val="7"/>
            <c:spPr>
              <a:solidFill>
                <a:srgbClr val="005EB8"/>
              </a:solidFill>
              <a:ln>
                <a:noFill/>
              </a:ln>
            </c:spPr>
          </c:marker>
          <c:cat>
            <c:numRef>
              <c:f>Sheet1!$A$2:$A$146</c:f>
              <c:numCache>
                <c:formatCode>m/d/yyyy</c:formatCode>
                <c:ptCount val="145"/>
                <c:pt idx="0">
                  <c:v>43908</c:v>
                </c:pt>
                <c:pt idx="1">
                  <c:v>43915</c:v>
                </c:pt>
                <c:pt idx="2">
                  <c:v>43922</c:v>
                </c:pt>
                <c:pt idx="3">
                  <c:v>43929</c:v>
                </c:pt>
                <c:pt idx="4">
                  <c:v>43936</c:v>
                </c:pt>
                <c:pt idx="5">
                  <c:v>43943</c:v>
                </c:pt>
                <c:pt idx="6">
                  <c:v>43950</c:v>
                </c:pt>
                <c:pt idx="7">
                  <c:v>43957</c:v>
                </c:pt>
                <c:pt idx="8">
                  <c:v>43964</c:v>
                </c:pt>
                <c:pt idx="9">
                  <c:v>43971</c:v>
                </c:pt>
                <c:pt idx="10">
                  <c:v>43978</c:v>
                </c:pt>
                <c:pt idx="11">
                  <c:v>43985</c:v>
                </c:pt>
                <c:pt idx="12">
                  <c:v>43992</c:v>
                </c:pt>
                <c:pt idx="13">
                  <c:v>43999</c:v>
                </c:pt>
                <c:pt idx="14">
                  <c:v>44006</c:v>
                </c:pt>
                <c:pt idx="15">
                  <c:v>44013</c:v>
                </c:pt>
                <c:pt idx="16">
                  <c:v>44020</c:v>
                </c:pt>
                <c:pt idx="17">
                  <c:v>44027</c:v>
                </c:pt>
                <c:pt idx="18">
                  <c:v>44034</c:v>
                </c:pt>
                <c:pt idx="19">
                  <c:v>44041</c:v>
                </c:pt>
                <c:pt idx="20">
                  <c:v>44048</c:v>
                </c:pt>
                <c:pt idx="21">
                  <c:v>44055</c:v>
                </c:pt>
                <c:pt idx="22">
                  <c:v>44062</c:v>
                </c:pt>
                <c:pt idx="23">
                  <c:v>44069</c:v>
                </c:pt>
                <c:pt idx="24">
                  <c:v>44076</c:v>
                </c:pt>
                <c:pt idx="25">
                  <c:v>44083</c:v>
                </c:pt>
                <c:pt idx="26">
                  <c:v>44090</c:v>
                </c:pt>
                <c:pt idx="27">
                  <c:v>44097</c:v>
                </c:pt>
                <c:pt idx="28">
                  <c:v>44104</c:v>
                </c:pt>
                <c:pt idx="29">
                  <c:v>44111</c:v>
                </c:pt>
                <c:pt idx="30">
                  <c:v>44118</c:v>
                </c:pt>
                <c:pt idx="31">
                  <c:v>44125</c:v>
                </c:pt>
                <c:pt idx="32">
                  <c:v>44132</c:v>
                </c:pt>
                <c:pt idx="33">
                  <c:v>44139</c:v>
                </c:pt>
                <c:pt idx="34">
                  <c:v>44146</c:v>
                </c:pt>
                <c:pt idx="35">
                  <c:v>44153</c:v>
                </c:pt>
                <c:pt idx="36">
                  <c:v>44160</c:v>
                </c:pt>
                <c:pt idx="37">
                  <c:v>44167</c:v>
                </c:pt>
                <c:pt idx="38">
                  <c:v>44174</c:v>
                </c:pt>
                <c:pt idx="39">
                  <c:v>44181</c:v>
                </c:pt>
                <c:pt idx="40">
                  <c:v>44188</c:v>
                </c:pt>
                <c:pt idx="41">
                  <c:v>44195</c:v>
                </c:pt>
                <c:pt idx="42">
                  <c:v>44202</c:v>
                </c:pt>
                <c:pt idx="43">
                  <c:v>44209</c:v>
                </c:pt>
                <c:pt idx="44">
                  <c:v>44216</c:v>
                </c:pt>
                <c:pt idx="45">
                  <c:v>44223</c:v>
                </c:pt>
                <c:pt idx="46">
                  <c:v>44230</c:v>
                </c:pt>
                <c:pt idx="47">
                  <c:v>44237</c:v>
                </c:pt>
                <c:pt idx="48">
                  <c:v>44244</c:v>
                </c:pt>
                <c:pt idx="49">
                  <c:v>44251</c:v>
                </c:pt>
                <c:pt idx="50">
                  <c:v>44258</c:v>
                </c:pt>
                <c:pt idx="51">
                  <c:v>44265</c:v>
                </c:pt>
                <c:pt idx="52">
                  <c:v>44272</c:v>
                </c:pt>
                <c:pt idx="53">
                  <c:v>44279</c:v>
                </c:pt>
                <c:pt idx="54">
                  <c:v>44286</c:v>
                </c:pt>
                <c:pt idx="55">
                  <c:v>44293</c:v>
                </c:pt>
                <c:pt idx="56">
                  <c:v>44300</c:v>
                </c:pt>
                <c:pt idx="57">
                  <c:v>44307</c:v>
                </c:pt>
                <c:pt idx="58">
                  <c:v>44314</c:v>
                </c:pt>
                <c:pt idx="59">
                  <c:v>44321</c:v>
                </c:pt>
                <c:pt idx="60">
                  <c:v>44328</c:v>
                </c:pt>
                <c:pt idx="61">
                  <c:v>44335</c:v>
                </c:pt>
                <c:pt idx="62">
                  <c:v>44342</c:v>
                </c:pt>
                <c:pt idx="63">
                  <c:v>44349</c:v>
                </c:pt>
                <c:pt idx="64">
                  <c:v>44356</c:v>
                </c:pt>
                <c:pt idx="65">
                  <c:v>44363</c:v>
                </c:pt>
                <c:pt idx="66">
                  <c:v>44370</c:v>
                </c:pt>
                <c:pt idx="67">
                  <c:v>44377</c:v>
                </c:pt>
                <c:pt idx="68">
                  <c:v>44384</c:v>
                </c:pt>
                <c:pt idx="69">
                  <c:v>44391</c:v>
                </c:pt>
                <c:pt idx="70">
                  <c:v>44398</c:v>
                </c:pt>
                <c:pt idx="71">
                  <c:v>44405</c:v>
                </c:pt>
                <c:pt idx="72">
                  <c:v>44412</c:v>
                </c:pt>
                <c:pt idx="73">
                  <c:v>44419</c:v>
                </c:pt>
                <c:pt idx="74">
                  <c:v>44426</c:v>
                </c:pt>
                <c:pt idx="75">
                  <c:v>44433</c:v>
                </c:pt>
                <c:pt idx="76">
                  <c:v>44440</c:v>
                </c:pt>
                <c:pt idx="77">
                  <c:v>44447</c:v>
                </c:pt>
                <c:pt idx="78">
                  <c:v>44454</c:v>
                </c:pt>
                <c:pt idx="79">
                  <c:v>44461</c:v>
                </c:pt>
                <c:pt idx="80">
                  <c:v>44468</c:v>
                </c:pt>
                <c:pt idx="81">
                  <c:v>44475</c:v>
                </c:pt>
                <c:pt idx="82">
                  <c:v>44482</c:v>
                </c:pt>
                <c:pt idx="83">
                  <c:v>44489</c:v>
                </c:pt>
                <c:pt idx="84">
                  <c:v>44496</c:v>
                </c:pt>
                <c:pt idx="85">
                  <c:v>44503</c:v>
                </c:pt>
                <c:pt idx="86">
                  <c:v>44510</c:v>
                </c:pt>
                <c:pt idx="87">
                  <c:v>44517</c:v>
                </c:pt>
                <c:pt idx="88">
                  <c:v>44524</c:v>
                </c:pt>
                <c:pt idx="89">
                  <c:v>44531</c:v>
                </c:pt>
                <c:pt idx="90">
                  <c:v>44538</c:v>
                </c:pt>
                <c:pt idx="91">
                  <c:v>44545</c:v>
                </c:pt>
                <c:pt idx="92">
                  <c:v>44552</c:v>
                </c:pt>
                <c:pt idx="93">
                  <c:v>44559</c:v>
                </c:pt>
                <c:pt idx="94">
                  <c:v>44566</c:v>
                </c:pt>
                <c:pt idx="95">
                  <c:v>44573</c:v>
                </c:pt>
                <c:pt idx="96">
                  <c:v>44580</c:v>
                </c:pt>
                <c:pt idx="97">
                  <c:v>44587</c:v>
                </c:pt>
                <c:pt idx="98">
                  <c:v>44594</c:v>
                </c:pt>
                <c:pt idx="99">
                  <c:v>44601</c:v>
                </c:pt>
                <c:pt idx="100">
                  <c:v>44608</c:v>
                </c:pt>
                <c:pt idx="101">
                  <c:v>44615</c:v>
                </c:pt>
                <c:pt idx="102">
                  <c:v>44622</c:v>
                </c:pt>
                <c:pt idx="103">
                  <c:v>44629</c:v>
                </c:pt>
                <c:pt idx="104">
                  <c:v>44636</c:v>
                </c:pt>
                <c:pt idx="105">
                  <c:v>44643</c:v>
                </c:pt>
                <c:pt idx="106">
                  <c:v>44650</c:v>
                </c:pt>
                <c:pt idx="107">
                  <c:v>44657</c:v>
                </c:pt>
                <c:pt idx="108">
                  <c:v>44664</c:v>
                </c:pt>
                <c:pt idx="109">
                  <c:v>44671</c:v>
                </c:pt>
                <c:pt idx="110">
                  <c:v>44678</c:v>
                </c:pt>
                <c:pt idx="111">
                  <c:v>44685</c:v>
                </c:pt>
                <c:pt idx="112">
                  <c:v>44692</c:v>
                </c:pt>
                <c:pt idx="113">
                  <c:v>44699</c:v>
                </c:pt>
                <c:pt idx="114">
                  <c:v>44706</c:v>
                </c:pt>
                <c:pt idx="115">
                  <c:v>44713</c:v>
                </c:pt>
                <c:pt idx="116">
                  <c:v>44720</c:v>
                </c:pt>
                <c:pt idx="117">
                  <c:v>44727</c:v>
                </c:pt>
                <c:pt idx="118">
                  <c:v>44734</c:v>
                </c:pt>
                <c:pt idx="119">
                  <c:v>44741</c:v>
                </c:pt>
                <c:pt idx="120">
                  <c:v>44748</c:v>
                </c:pt>
                <c:pt idx="121">
                  <c:v>44755</c:v>
                </c:pt>
                <c:pt idx="122">
                  <c:v>44762</c:v>
                </c:pt>
                <c:pt idx="123">
                  <c:v>44769</c:v>
                </c:pt>
                <c:pt idx="124">
                  <c:v>44776</c:v>
                </c:pt>
                <c:pt idx="125">
                  <c:v>44783</c:v>
                </c:pt>
                <c:pt idx="126">
                  <c:v>44790</c:v>
                </c:pt>
                <c:pt idx="127">
                  <c:v>44797</c:v>
                </c:pt>
                <c:pt idx="128">
                  <c:v>44804</c:v>
                </c:pt>
                <c:pt idx="129">
                  <c:v>44811</c:v>
                </c:pt>
                <c:pt idx="130">
                  <c:v>44818</c:v>
                </c:pt>
                <c:pt idx="131">
                  <c:v>44825</c:v>
                </c:pt>
                <c:pt idx="132">
                  <c:v>44832</c:v>
                </c:pt>
                <c:pt idx="133">
                  <c:v>44839</c:v>
                </c:pt>
                <c:pt idx="134">
                  <c:v>44846</c:v>
                </c:pt>
                <c:pt idx="135">
                  <c:v>44853</c:v>
                </c:pt>
                <c:pt idx="136">
                  <c:v>44860</c:v>
                </c:pt>
                <c:pt idx="137">
                  <c:v>44867</c:v>
                </c:pt>
                <c:pt idx="138">
                  <c:v>44874</c:v>
                </c:pt>
                <c:pt idx="139">
                  <c:v>44881</c:v>
                </c:pt>
                <c:pt idx="140">
                  <c:v>44888</c:v>
                </c:pt>
                <c:pt idx="141">
                  <c:v>44895</c:v>
                </c:pt>
                <c:pt idx="142">
                  <c:v>44902</c:v>
                </c:pt>
                <c:pt idx="143">
                  <c:v>44909</c:v>
                </c:pt>
                <c:pt idx="144">
                  <c:v>44916</c:v>
                </c:pt>
              </c:numCache>
            </c:numRef>
          </c:cat>
          <c:val>
            <c:numRef>
              <c:f>Sheet1!$C$2:$C$146</c:f>
              <c:numCache>
                <c:formatCode>General</c:formatCode>
                <c:ptCount val="145"/>
                <c:pt idx="0">
                  <c:v>0.2</c:v>
                </c:pt>
                <c:pt idx="1">
                  <c:v>1.1000000000000001</c:v>
                </c:pt>
                <c:pt idx="2">
                  <c:v>2</c:v>
                </c:pt>
                <c:pt idx="3">
                  <c:v>1.6</c:v>
                </c:pt>
                <c:pt idx="4">
                  <c:v>1.3</c:v>
                </c:pt>
                <c:pt idx="5">
                  <c:v>1.4</c:v>
                </c:pt>
                <c:pt idx="6">
                  <c:v>1.1000000000000001</c:v>
                </c:pt>
                <c:pt idx="7">
                  <c:v>1</c:v>
                </c:pt>
                <c:pt idx="8">
                  <c:v>1</c:v>
                </c:pt>
                <c:pt idx="9">
                  <c:v>1</c:v>
                </c:pt>
                <c:pt idx="10">
                  <c:v>0.8</c:v>
                </c:pt>
                <c:pt idx="11">
                  <c:v>1</c:v>
                </c:pt>
                <c:pt idx="12">
                  <c:v>1.1000000000000001</c:v>
                </c:pt>
                <c:pt idx="13">
                  <c:v>1.7</c:v>
                </c:pt>
                <c:pt idx="14">
                  <c:v>2.6</c:v>
                </c:pt>
                <c:pt idx="15">
                  <c:v>3</c:v>
                </c:pt>
                <c:pt idx="16">
                  <c:v>3</c:v>
                </c:pt>
                <c:pt idx="17">
                  <c:v>2.8</c:v>
                </c:pt>
                <c:pt idx="18">
                  <c:v>2.4</c:v>
                </c:pt>
                <c:pt idx="19">
                  <c:v>1.9</c:v>
                </c:pt>
                <c:pt idx="20">
                  <c:v>1.9</c:v>
                </c:pt>
                <c:pt idx="21">
                  <c:v>1.3</c:v>
                </c:pt>
                <c:pt idx="22">
                  <c:v>1.3</c:v>
                </c:pt>
                <c:pt idx="23">
                  <c:v>1.3</c:v>
                </c:pt>
                <c:pt idx="24">
                  <c:v>1.2</c:v>
                </c:pt>
                <c:pt idx="25">
                  <c:v>1.1000000000000001</c:v>
                </c:pt>
                <c:pt idx="26">
                  <c:v>1.1000000000000001</c:v>
                </c:pt>
                <c:pt idx="27">
                  <c:v>0.9</c:v>
                </c:pt>
                <c:pt idx="28">
                  <c:v>1.4</c:v>
                </c:pt>
                <c:pt idx="29">
                  <c:v>1.7</c:v>
                </c:pt>
                <c:pt idx="30">
                  <c:v>1.6</c:v>
                </c:pt>
                <c:pt idx="31">
                  <c:v>2.2999999999999998</c:v>
                </c:pt>
                <c:pt idx="32">
                  <c:v>2.7</c:v>
                </c:pt>
                <c:pt idx="33">
                  <c:v>3.8</c:v>
                </c:pt>
                <c:pt idx="34">
                  <c:v>5.3</c:v>
                </c:pt>
                <c:pt idx="35">
                  <c:v>5.9</c:v>
                </c:pt>
                <c:pt idx="36">
                  <c:v>7</c:v>
                </c:pt>
                <c:pt idx="37">
                  <c:v>7.1</c:v>
                </c:pt>
                <c:pt idx="38">
                  <c:v>7.2</c:v>
                </c:pt>
                <c:pt idx="39">
                  <c:v>7</c:v>
                </c:pt>
                <c:pt idx="40">
                  <c:v>7.7</c:v>
                </c:pt>
                <c:pt idx="41">
                  <c:v>7.6</c:v>
                </c:pt>
                <c:pt idx="42">
                  <c:v>6.9</c:v>
                </c:pt>
                <c:pt idx="43">
                  <c:v>6.1</c:v>
                </c:pt>
                <c:pt idx="44">
                  <c:v>5.4</c:v>
                </c:pt>
                <c:pt idx="45">
                  <c:v>4.8</c:v>
                </c:pt>
                <c:pt idx="46">
                  <c:v>3.8</c:v>
                </c:pt>
                <c:pt idx="47">
                  <c:v>3.3</c:v>
                </c:pt>
                <c:pt idx="48">
                  <c:v>2.4</c:v>
                </c:pt>
                <c:pt idx="49">
                  <c:v>2</c:v>
                </c:pt>
                <c:pt idx="50">
                  <c:v>2.2000000000000002</c:v>
                </c:pt>
                <c:pt idx="51">
                  <c:v>2.2999999999999998</c:v>
                </c:pt>
                <c:pt idx="52">
                  <c:v>2.6</c:v>
                </c:pt>
                <c:pt idx="53">
                  <c:v>3</c:v>
                </c:pt>
                <c:pt idx="54">
                  <c:v>3.5</c:v>
                </c:pt>
                <c:pt idx="55">
                  <c:v>3.7</c:v>
                </c:pt>
                <c:pt idx="56">
                  <c:v>3.5</c:v>
                </c:pt>
                <c:pt idx="57">
                  <c:v>3.2</c:v>
                </c:pt>
                <c:pt idx="58">
                  <c:v>2.6</c:v>
                </c:pt>
                <c:pt idx="59">
                  <c:v>2.2000000000000002</c:v>
                </c:pt>
                <c:pt idx="60">
                  <c:v>1.9</c:v>
                </c:pt>
                <c:pt idx="61">
                  <c:v>1.6</c:v>
                </c:pt>
                <c:pt idx="62">
                  <c:v>1.2</c:v>
                </c:pt>
                <c:pt idx="63">
                  <c:v>0.8</c:v>
                </c:pt>
                <c:pt idx="64">
                  <c:v>0.6</c:v>
                </c:pt>
                <c:pt idx="65">
                  <c:v>0.7</c:v>
                </c:pt>
                <c:pt idx="66">
                  <c:v>0.7</c:v>
                </c:pt>
                <c:pt idx="67">
                  <c:v>1</c:v>
                </c:pt>
                <c:pt idx="68">
                  <c:v>1.5</c:v>
                </c:pt>
                <c:pt idx="69">
                  <c:v>2.2000000000000002</c:v>
                </c:pt>
                <c:pt idx="70">
                  <c:v>3.7</c:v>
                </c:pt>
                <c:pt idx="71">
                  <c:v>4.9000000000000004</c:v>
                </c:pt>
                <c:pt idx="72">
                  <c:v>6.3</c:v>
                </c:pt>
                <c:pt idx="73">
                  <c:v>7.5</c:v>
                </c:pt>
                <c:pt idx="74">
                  <c:v>8.1</c:v>
                </c:pt>
                <c:pt idx="75">
                  <c:v>7.9</c:v>
                </c:pt>
                <c:pt idx="76">
                  <c:v>8.1999999999999993</c:v>
                </c:pt>
                <c:pt idx="77">
                  <c:v>7.5</c:v>
                </c:pt>
                <c:pt idx="78">
                  <c:v>6.6</c:v>
                </c:pt>
                <c:pt idx="79">
                  <c:v>4.9000000000000004</c:v>
                </c:pt>
                <c:pt idx="80">
                  <c:v>4.5</c:v>
                </c:pt>
                <c:pt idx="81">
                  <c:v>4.0999999999999996</c:v>
                </c:pt>
                <c:pt idx="82">
                  <c:v>3.5</c:v>
                </c:pt>
                <c:pt idx="83">
                  <c:v>3.3</c:v>
                </c:pt>
                <c:pt idx="84">
                  <c:v>3.1</c:v>
                </c:pt>
                <c:pt idx="85">
                  <c:v>3.2</c:v>
                </c:pt>
                <c:pt idx="86">
                  <c:v>3.9</c:v>
                </c:pt>
                <c:pt idx="87">
                  <c:v>4.5</c:v>
                </c:pt>
                <c:pt idx="88">
                  <c:v>5.6</c:v>
                </c:pt>
                <c:pt idx="89">
                  <c:v>6.1</c:v>
                </c:pt>
                <c:pt idx="90">
                  <c:v>6.1</c:v>
                </c:pt>
                <c:pt idx="91">
                  <c:v>8</c:v>
                </c:pt>
                <c:pt idx="92">
                  <c:v>15</c:v>
                </c:pt>
                <c:pt idx="93">
                  <c:v>21.6</c:v>
                </c:pt>
                <c:pt idx="94">
                  <c:v>21</c:v>
                </c:pt>
                <c:pt idx="95">
                  <c:v>18.5</c:v>
                </c:pt>
                <c:pt idx="96">
                  <c:v>14.4</c:v>
                </c:pt>
                <c:pt idx="97">
                  <c:v>9.5</c:v>
                </c:pt>
                <c:pt idx="98">
                  <c:v>5.6</c:v>
                </c:pt>
                <c:pt idx="99">
                  <c:v>3.4</c:v>
                </c:pt>
                <c:pt idx="100">
                  <c:v>2.1</c:v>
                </c:pt>
                <c:pt idx="101">
                  <c:v>1.2</c:v>
                </c:pt>
                <c:pt idx="102">
                  <c:v>0.8</c:v>
                </c:pt>
                <c:pt idx="103">
                  <c:v>0.6</c:v>
                </c:pt>
                <c:pt idx="104">
                  <c:v>0.5</c:v>
                </c:pt>
                <c:pt idx="105">
                  <c:v>0.6</c:v>
                </c:pt>
                <c:pt idx="106">
                  <c:v>0.6</c:v>
                </c:pt>
                <c:pt idx="107">
                  <c:v>0.7</c:v>
                </c:pt>
                <c:pt idx="108">
                  <c:v>0.9</c:v>
                </c:pt>
                <c:pt idx="109">
                  <c:v>1.5</c:v>
                </c:pt>
                <c:pt idx="110">
                  <c:v>2.1</c:v>
                </c:pt>
                <c:pt idx="111">
                  <c:v>2.6</c:v>
                </c:pt>
                <c:pt idx="112">
                  <c:v>3.4</c:v>
                </c:pt>
                <c:pt idx="113">
                  <c:v>3.5</c:v>
                </c:pt>
                <c:pt idx="114">
                  <c:v>4.3</c:v>
                </c:pt>
                <c:pt idx="115">
                  <c:v>4.5</c:v>
                </c:pt>
                <c:pt idx="116">
                  <c:v>4.2</c:v>
                </c:pt>
                <c:pt idx="117">
                  <c:v>4.3</c:v>
                </c:pt>
                <c:pt idx="118">
                  <c:v>4.4000000000000004</c:v>
                </c:pt>
                <c:pt idx="119">
                  <c:v>5.0999999999999996</c:v>
                </c:pt>
                <c:pt idx="120">
                  <c:v>5.9</c:v>
                </c:pt>
                <c:pt idx="121">
                  <c:v>5.8</c:v>
                </c:pt>
                <c:pt idx="122">
                  <c:v>6.1</c:v>
                </c:pt>
                <c:pt idx="123">
                  <c:v>6.3</c:v>
                </c:pt>
                <c:pt idx="124">
                  <c:v>5.6</c:v>
                </c:pt>
                <c:pt idx="125">
                  <c:v>5.2</c:v>
                </c:pt>
                <c:pt idx="126">
                  <c:v>5.0999999999999996</c:v>
                </c:pt>
                <c:pt idx="127">
                  <c:v>4.5</c:v>
                </c:pt>
                <c:pt idx="128">
                  <c:v>4.3</c:v>
                </c:pt>
                <c:pt idx="129">
                  <c:v>3.5</c:v>
                </c:pt>
                <c:pt idx="130">
                  <c:v>2.8</c:v>
                </c:pt>
                <c:pt idx="131">
                  <c:v>2.4</c:v>
                </c:pt>
                <c:pt idx="132">
                  <c:v>2.2000000000000002</c:v>
                </c:pt>
                <c:pt idx="133">
                  <c:v>1.8</c:v>
                </c:pt>
                <c:pt idx="134">
                  <c:v>2</c:v>
                </c:pt>
                <c:pt idx="135">
                  <c:v>2</c:v>
                </c:pt>
                <c:pt idx="136">
                  <c:v>2</c:v>
                </c:pt>
                <c:pt idx="137">
                  <c:v>2.1</c:v>
                </c:pt>
                <c:pt idx="138">
                  <c:v>1.8</c:v>
                </c:pt>
                <c:pt idx="139">
                  <c:v>2.1</c:v>
                </c:pt>
                <c:pt idx="140">
                  <c:v>2.7</c:v>
                </c:pt>
                <c:pt idx="141">
                  <c:v>2.6</c:v>
                </c:pt>
                <c:pt idx="142">
                  <c:v>3.1</c:v>
                </c:pt>
                <c:pt idx="143">
                  <c:v>3.3</c:v>
                </c:pt>
                <c:pt idx="144">
                  <c:v>3.9</c:v>
                </c:pt>
              </c:numCache>
            </c:numRef>
          </c:val>
          <c:smooth val="0"/>
          <c:extLst>
            <c:ext xmlns:c16="http://schemas.microsoft.com/office/drawing/2014/chart" uri="{C3380CC4-5D6E-409C-BE32-E72D297353CC}">
              <c16:uniqueId val="{00000001-4A38-4A4C-A48E-2C4A6DB0A2A3}"/>
            </c:ext>
          </c:extLst>
        </c:ser>
        <c:ser>
          <c:idx val="1"/>
          <c:order val="2"/>
          <c:tx>
            <c:strRef>
              <c:f>Sheet1!$D$1</c:f>
              <c:strCache>
                <c:ptCount val="1"/>
                <c:pt idx="0">
                  <c:v>Rural</c:v>
                </c:pt>
              </c:strCache>
            </c:strRef>
          </c:tx>
          <c:spPr>
            <a:ln>
              <a:solidFill>
                <a:srgbClr val="671E75"/>
              </a:solidFill>
            </a:ln>
          </c:spPr>
          <c:marker>
            <c:symbol val="triangle"/>
            <c:size val="8"/>
            <c:spPr>
              <a:solidFill>
                <a:srgbClr val="671E75"/>
              </a:solidFill>
              <a:ln>
                <a:noFill/>
              </a:ln>
            </c:spPr>
          </c:marker>
          <c:cat>
            <c:numRef>
              <c:f>Sheet1!$A$2:$A$146</c:f>
              <c:numCache>
                <c:formatCode>m/d/yyyy</c:formatCode>
                <c:ptCount val="145"/>
                <c:pt idx="0">
                  <c:v>43908</c:v>
                </c:pt>
                <c:pt idx="1">
                  <c:v>43915</c:v>
                </c:pt>
                <c:pt idx="2">
                  <c:v>43922</c:v>
                </c:pt>
                <c:pt idx="3">
                  <c:v>43929</c:v>
                </c:pt>
                <c:pt idx="4">
                  <c:v>43936</c:v>
                </c:pt>
                <c:pt idx="5">
                  <c:v>43943</c:v>
                </c:pt>
                <c:pt idx="6">
                  <c:v>43950</c:v>
                </c:pt>
                <c:pt idx="7">
                  <c:v>43957</c:v>
                </c:pt>
                <c:pt idx="8">
                  <c:v>43964</c:v>
                </c:pt>
                <c:pt idx="9">
                  <c:v>43971</c:v>
                </c:pt>
                <c:pt idx="10">
                  <c:v>43978</c:v>
                </c:pt>
                <c:pt idx="11">
                  <c:v>43985</c:v>
                </c:pt>
                <c:pt idx="12">
                  <c:v>43992</c:v>
                </c:pt>
                <c:pt idx="13">
                  <c:v>43999</c:v>
                </c:pt>
                <c:pt idx="14">
                  <c:v>44006</c:v>
                </c:pt>
                <c:pt idx="15">
                  <c:v>44013</c:v>
                </c:pt>
                <c:pt idx="16">
                  <c:v>44020</c:v>
                </c:pt>
                <c:pt idx="17">
                  <c:v>44027</c:v>
                </c:pt>
                <c:pt idx="18">
                  <c:v>44034</c:v>
                </c:pt>
                <c:pt idx="19">
                  <c:v>44041</c:v>
                </c:pt>
                <c:pt idx="20">
                  <c:v>44048</c:v>
                </c:pt>
                <c:pt idx="21">
                  <c:v>44055</c:v>
                </c:pt>
                <c:pt idx="22">
                  <c:v>44062</c:v>
                </c:pt>
                <c:pt idx="23">
                  <c:v>44069</c:v>
                </c:pt>
                <c:pt idx="24">
                  <c:v>44076</c:v>
                </c:pt>
                <c:pt idx="25">
                  <c:v>44083</c:v>
                </c:pt>
                <c:pt idx="26">
                  <c:v>44090</c:v>
                </c:pt>
                <c:pt idx="27">
                  <c:v>44097</c:v>
                </c:pt>
                <c:pt idx="28">
                  <c:v>44104</c:v>
                </c:pt>
                <c:pt idx="29">
                  <c:v>44111</c:v>
                </c:pt>
                <c:pt idx="30">
                  <c:v>44118</c:v>
                </c:pt>
                <c:pt idx="31">
                  <c:v>44125</c:v>
                </c:pt>
                <c:pt idx="32">
                  <c:v>44132</c:v>
                </c:pt>
                <c:pt idx="33">
                  <c:v>44139</c:v>
                </c:pt>
                <c:pt idx="34">
                  <c:v>44146</c:v>
                </c:pt>
                <c:pt idx="35">
                  <c:v>44153</c:v>
                </c:pt>
                <c:pt idx="36">
                  <c:v>44160</c:v>
                </c:pt>
                <c:pt idx="37">
                  <c:v>44167</c:v>
                </c:pt>
                <c:pt idx="38">
                  <c:v>44174</c:v>
                </c:pt>
                <c:pt idx="39">
                  <c:v>44181</c:v>
                </c:pt>
                <c:pt idx="40">
                  <c:v>44188</c:v>
                </c:pt>
                <c:pt idx="41">
                  <c:v>44195</c:v>
                </c:pt>
                <c:pt idx="42">
                  <c:v>44202</c:v>
                </c:pt>
                <c:pt idx="43">
                  <c:v>44209</c:v>
                </c:pt>
                <c:pt idx="44">
                  <c:v>44216</c:v>
                </c:pt>
                <c:pt idx="45">
                  <c:v>44223</c:v>
                </c:pt>
                <c:pt idx="46">
                  <c:v>44230</c:v>
                </c:pt>
                <c:pt idx="47">
                  <c:v>44237</c:v>
                </c:pt>
                <c:pt idx="48">
                  <c:v>44244</c:v>
                </c:pt>
                <c:pt idx="49">
                  <c:v>44251</c:v>
                </c:pt>
                <c:pt idx="50">
                  <c:v>44258</c:v>
                </c:pt>
                <c:pt idx="51">
                  <c:v>44265</c:v>
                </c:pt>
                <c:pt idx="52">
                  <c:v>44272</c:v>
                </c:pt>
                <c:pt idx="53">
                  <c:v>44279</c:v>
                </c:pt>
                <c:pt idx="54">
                  <c:v>44286</c:v>
                </c:pt>
                <c:pt idx="55">
                  <c:v>44293</c:v>
                </c:pt>
                <c:pt idx="56">
                  <c:v>44300</c:v>
                </c:pt>
                <c:pt idx="57">
                  <c:v>44307</c:v>
                </c:pt>
                <c:pt idx="58">
                  <c:v>44314</c:v>
                </c:pt>
                <c:pt idx="59">
                  <c:v>44321</c:v>
                </c:pt>
                <c:pt idx="60">
                  <c:v>44328</c:v>
                </c:pt>
                <c:pt idx="61">
                  <c:v>44335</c:v>
                </c:pt>
                <c:pt idx="62">
                  <c:v>44342</c:v>
                </c:pt>
                <c:pt idx="63">
                  <c:v>44349</c:v>
                </c:pt>
                <c:pt idx="64">
                  <c:v>44356</c:v>
                </c:pt>
                <c:pt idx="65">
                  <c:v>44363</c:v>
                </c:pt>
                <c:pt idx="66">
                  <c:v>44370</c:v>
                </c:pt>
                <c:pt idx="67">
                  <c:v>44377</c:v>
                </c:pt>
                <c:pt idx="68">
                  <c:v>44384</c:v>
                </c:pt>
                <c:pt idx="69">
                  <c:v>44391</c:v>
                </c:pt>
                <c:pt idx="70">
                  <c:v>44398</c:v>
                </c:pt>
                <c:pt idx="71">
                  <c:v>44405</c:v>
                </c:pt>
                <c:pt idx="72">
                  <c:v>44412</c:v>
                </c:pt>
                <c:pt idx="73">
                  <c:v>44419</c:v>
                </c:pt>
                <c:pt idx="74">
                  <c:v>44426</c:v>
                </c:pt>
                <c:pt idx="75">
                  <c:v>44433</c:v>
                </c:pt>
                <c:pt idx="76">
                  <c:v>44440</c:v>
                </c:pt>
                <c:pt idx="77">
                  <c:v>44447</c:v>
                </c:pt>
                <c:pt idx="78">
                  <c:v>44454</c:v>
                </c:pt>
                <c:pt idx="79">
                  <c:v>44461</c:v>
                </c:pt>
                <c:pt idx="80">
                  <c:v>44468</c:v>
                </c:pt>
                <c:pt idx="81">
                  <c:v>44475</c:v>
                </c:pt>
                <c:pt idx="82">
                  <c:v>44482</c:v>
                </c:pt>
                <c:pt idx="83">
                  <c:v>44489</c:v>
                </c:pt>
                <c:pt idx="84">
                  <c:v>44496</c:v>
                </c:pt>
                <c:pt idx="85">
                  <c:v>44503</c:v>
                </c:pt>
                <c:pt idx="86">
                  <c:v>44510</c:v>
                </c:pt>
                <c:pt idx="87">
                  <c:v>44517</c:v>
                </c:pt>
                <c:pt idx="88">
                  <c:v>44524</c:v>
                </c:pt>
                <c:pt idx="89">
                  <c:v>44531</c:v>
                </c:pt>
                <c:pt idx="90">
                  <c:v>44538</c:v>
                </c:pt>
                <c:pt idx="91">
                  <c:v>44545</c:v>
                </c:pt>
                <c:pt idx="92">
                  <c:v>44552</c:v>
                </c:pt>
                <c:pt idx="93">
                  <c:v>44559</c:v>
                </c:pt>
                <c:pt idx="94">
                  <c:v>44566</c:v>
                </c:pt>
                <c:pt idx="95">
                  <c:v>44573</c:v>
                </c:pt>
                <c:pt idx="96">
                  <c:v>44580</c:v>
                </c:pt>
                <c:pt idx="97">
                  <c:v>44587</c:v>
                </c:pt>
                <c:pt idx="98">
                  <c:v>44594</c:v>
                </c:pt>
                <c:pt idx="99">
                  <c:v>44601</c:v>
                </c:pt>
                <c:pt idx="100">
                  <c:v>44608</c:v>
                </c:pt>
                <c:pt idx="101">
                  <c:v>44615</c:v>
                </c:pt>
                <c:pt idx="102">
                  <c:v>44622</c:v>
                </c:pt>
                <c:pt idx="103">
                  <c:v>44629</c:v>
                </c:pt>
                <c:pt idx="104">
                  <c:v>44636</c:v>
                </c:pt>
                <c:pt idx="105">
                  <c:v>44643</c:v>
                </c:pt>
                <c:pt idx="106">
                  <c:v>44650</c:v>
                </c:pt>
                <c:pt idx="107">
                  <c:v>44657</c:v>
                </c:pt>
                <c:pt idx="108">
                  <c:v>44664</c:v>
                </c:pt>
                <c:pt idx="109">
                  <c:v>44671</c:v>
                </c:pt>
                <c:pt idx="110">
                  <c:v>44678</c:v>
                </c:pt>
                <c:pt idx="111">
                  <c:v>44685</c:v>
                </c:pt>
                <c:pt idx="112">
                  <c:v>44692</c:v>
                </c:pt>
                <c:pt idx="113">
                  <c:v>44699</c:v>
                </c:pt>
                <c:pt idx="114">
                  <c:v>44706</c:v>
                </c:pt>
                <c:pt idx="115">
                  <c:v>44713</c:v>
                </c:pt>
                <c:pt idx="116">
                  <c:v>44720</c:v>
                </c:pt>
                <c:pt idx="117">
                  <c:v>44727</c:v>
                </c:pt>
                <c:pt idx="118">
                  <c:v>44734</c:v>
                </c:pt>
                <c:pt idx="119">
                  <c:v>44741</c:v>
                </c:pt>
                <c:pt idx="120">
                  <c:v>44748</c:v>
                </c:pt>
                <c:pt idx="121">
                  <c:v>44755</c:v>
                </c:pt>
                <c:pt idx="122">
                  <c:v>44762</c:v>
                </c:pt>
                <c:pt idx="123">
                  <c:v>44769</c:v>
                </c:pt>
                <c:pt idx="124">
                  <c:v>44776</c:v>
                </c:pt>
                <c:pt idx="125">
                  <c:v>44783</c:v>
                </c:pt>
                <c:pt idx="126">
                  <c:v>44790</c:v>
                </c:pt>
                <c:pt idx="127">
                  <c:v>44797</c:v>
                </c:pt>
                <c:pt idx="128">
                  <c:v>44804</c:v>
                </c:pt>
                <c:pt idx="129">
                  <c:v>44811</c:v>
                </c:pt>
                <c:pt idx="130">
                  <c:v>44818</c:v>
                </c:pt>
                <c:pt idx="131">
                  <c:v>44825</c:v>
                </c:pt>
                <c:pt idx="132">
                  <c:v>44832</c:v>
                </c:pt>
                <c:pt idx="133">
                  <c:v>44839</c:v>
                </c:pt>
                <c:pt idx="134">
                  <c:v>44846</c:v>
                </c:pt>
                <c:pt idx="135">
                  <c:v>44853</c:v>
                </c:pt>
                <c:pt idx="136">
                  <c:v>44860</c:v>
                </c:pt>
                <c:pt idx="137">
                  <c:v>44867</c:v>
                </c:pt>
                <c:pt idx="138">
                  <c:v>44874</c:v>
                </c:pt>
                <c:pt idx="139">
                  <c:v>44881</c:v>
                </c:pt>
                <c:pt idx="140">
                  <c:v>44888</c:v>
                </c:pt>
                <c:pt idx="141">
                  <c:v>44895</c:v>
                </c:pt>
                <c:pt idx="142">
                  <c:v>44902</c:v>
                </c:pt>
                <c:pt idx="143">
                  <c:v>44909</c:v>
                </c:pt>
                <c:pt idx="144">
                  <c:v>44916</c:v>
                </c:pt>
              </c:numCache>
            </c:numRef>
          </c:cat>
          <c:val>
            <c:numRef>
              <c:f>Sheet1!$D$2:$D$146</c:f>
              <c:numCache>
                <c:formatCode>General</c:formatCode>
                <c:ptCount val="145"/>
                <c:pt idx="0">
                  <c:v>0</c:v>
                </c:pt>
                <c:pt idx="1">
                  <c:v>0</c:v>
                </c:pt>
                <c:pt idx="2">
                  <c:v>0</c:v>
                </c:pt>
                <c:pt idx="3">
                  <c:v>0</c:v>
                </c:pt>
                <c:pt idx="4">
                  <c:v>0.2</c:v>
                </c:pt>
                <c:pt idx="5">
                  <c:v>0.1</c:v>
                </c:pt>
                <c:pt idx="6">
                  <c:v>0.1</c:v>
                </c:pt>
                <c:pt idx="7">
                  <c:v>0</c:v>
                </c:pt>
                <c:pt idx="8">
                  <c:v>0.1</c:v>
                </c:pt>
                <c:pt idx="9">
                  <c:v>0</c:v>
                </c:pt>
                <c:pt idx="10">
                  <c:v>0.2</c:v>
                </c:pt>
                <c:pt idx="11">
                  <c:v>0.2</c:v>
                </c:pt>
                <c:pt idx="12">
                  <c:v>0.2</c:v>
                </c:pt>
                <c:pt idx="13">
                  <c:v>0.1</c:v>
                </c:pt>
                <c:pt idx="14">
                  <c:v>0.6</c:v>
                </c:pt>
                <c:pt idx="15">
                  <c:v>0.5</c:v>
                </c:pt>
                <c:pt idx="16">
                  <c:v>0.3</c:v>
                </c:pt>
                <c:pt idx="17">
                  <c:v>0.1</c:v>
                </c:pt>
                <c:pt idx="18">
                  <c:v>0</c:v>
                </c:pt>
                <c:pt idx="19">
                  <c:v>0</c:v>
                </c:pt>
                <c:pt idx="20">
                  <c:v>0.1</c:v>
                </c:pt>
                <c:pt idx="21">
                  <c:v>0.2</c:v>
                </c:pt>
                <c:pt idx="22">
                  <c:v>0.4</c:v>
                </c:pt>
                <c:pt idx="23">
                  <c:v>0.3</c:v>
                </c:pt>
                <c:pt idx="24">
                  <c:v>0.6</c:v>
                </c:pt>
                <c:pt idx="25">
                  <c:v>0.3</c:v>
                </c:pt>
                <c:pt idx="26">
                  <c:v>0.2</c:v>
                </c:pt>
                <c:pt idx="27">
                  <c:v>0.2</c:v>
                </c:pt>
                <c:pt idx="28">
                  <c:v>0.3</c:v>
                </c:pt>
                <c:pt idx="29">
                  <c:v>1</c:v>
                </c:pt>
                <c:pt idx="30">
                  <c:v>1.2</c:v>
                </c:pt>
                <c:pt idx="31">
                  <c:v>2.2999999999999998</c:v>
                </c:pt>
                <c:pt idx="32">
                  <c:v>2.4</c:v>
                </c:pt>
                <c:pt idx="33">
                  <c:v>3.5</c:v>
                </c:pt>
                <c:pt idx="34">
                  <c:v>7.6</c:v>
                </c:pt>
                <c:pt idx="35">
                  <c:v>8.1999999999999993</c:v>
                </c:pt>
                <c:pt idx="36">
                  <c:v>10.3</c:v>
                </c:pt>
                <c:pt idx="37">
                  <c:v>11.3</c:v>
                </c:pt>
                <c:pt idx="38">
                  <c:v>10.7</c:v>
                </c:pt>
                <c:pt idx="39">
                  <c:v>8.8000000000000007</c:v>
                </c:pt>
                <c:pt idx="40">
                  <c:v>6.8</c:v>
                </c:pt>
                <c:pt idx="41">
                  <c:v>8.6</c:v>
                </c:pt>
                <c:pt idx="42">
                  <c:v>4.2</c:v>
                </c:pt>
                <c:pt idx="43">
                  <c:v>4.9000000000000004</c:v>
                </c:pt>
                <c:pt idx="44">
                  <c:v>4.8</c:v>
                </c:pt>
                <c:pt idx="45">
                  <c:v>3.5</c:v>
                </c:pt>
                <c:pt idx="46">
                  <c:v>3.4</c:v>
                </c:pt>
                <c:pt idx="47">
                  <c:v>1.5</c:v>
                </c:pt>
                <c:pt idx="48">
                  <c:v>1.6</c:v>
                </c:pt>
                <c:pt idx="49">
                  <c:v>2.2000000000000002</c:v>
                </c:pt>
                <c:pt idx="50">
                  <c:v>1.6</c:v>
                </c:pt>
                <c:pt idx="51">
                  <c:v>2.2000000000000002</c:v>
                </c:pt>
                <c:pt idx="52">
                  <c:v>1.3</c:v>
                </c:pt>
                <c:pt idx="53">
                  <c:v>1.6</c:v>
                </c:pt>
                <c:pt idx="54">
                  <c:v>2.6</c:v>
                </c:pt>
                <c:pt idx="55">
                  <c:v>4.0999999999999996</c:v>
                </c:pt>
                <c:pt idx="56">
                  <c:v>5.0999999999999996</c:v>
                </c:pt>
                <c:pt idx="57">
                  <c:v>5.0999999999999996</c:v>
                </c:pt>
                <c:pt idx="58">
                  <c:v>3.8</c:v>
                </c:pt>
                <c:pt idx="59">
                  <c:v>2.7</c:v>
                </c:pt>
                <c:pt idx="60">
                  <c:v>3.2</c:v>
                </c:pt>
                <c:pt idx="61">
                  <c:v>2.2999999999999998</c:v>
                </c:pt>
                <c:pt idx="62">
                  <c:v>2</c:v>
                </c:pt>
                <c:pt idx="63">
                  <c:v>1.1000000000000001</c:v>
                </c:pt>
                <c:pt idx="64">
                  <c:v>1</c:v>
                </c:pt>
                <c:pt idx="65">
                  <c:v>0.4</c:v>
                </c:pt>
                <c:pt idx="66">
                  <c:v>0.8</c:v>
                </c:pt>
                <c:pt idx="67">
                  <c:v>0.9</c:v>
                </c:pt>
                <c:pt idx="68">
                  <c:v>0.6</c:v>
                </c:pt>
                <c:pt idx="69">
                  <c:v>1.7</c:v>
                </c:pt>
                <c:pt idx="70">
                  <c:v>2.4</c:v>
                </c:pt>
                <c:pt idx="71">
                  <c:v>3</c:v>
                </c:pt>
                <c:pt idx="72">
                  <c:v>4.0999999999999996</c:v>
                </c:pt>
                <c:pt idx="73">
                  <c:v>5.5</c:v>
                </c:pt>
                <c:pt idx="74">
                  <c:v>6.2</c:v>
                </c:pt>
                <c:pt idx="75">
                  <c:v>5</c:v>
                </c:pt>
                <c:pt idx="76">
                  <c:v>8.3000000000000007</c:v>
                </c:pt>
                <c:pt idx="77">
                  <c:v>7.4</c:v>
                </c:pt>
                <c:pt idx="78">
                  <c:v>7.3</c:v>
                </c:pt>
                <c:pt idx="79">
                  <c:v>6.9</c:v>
                </c:pt>
                <c:pt idx="80">
                  <c:v>9</c:v>
                </c:pt>
                <c:pt idx="81">
                  <c:v>8.6999999999999993</c:v>
                </c:pt>
                <c:pt idx="82">
                  <c:v>8.1999999999999993</c:v>
                </c:pt>
                <c:pt idx="83">
                  <c:v>7</c:v>
                </c:pt>
                <c:pt idx="84">
                  <c:v>9.4</c:v>
                </c:pt>
                <c:pt idx="85">
                  <c:v>10.6</c:v>
                </c:pt>
                <c:pt idx="86">
                  <c:v>10.5</c:v>
                </c:pt>
                <c:pt idx="87">
                  <c:v>12.1</c:v>
                </c:pt>
                <c:pt idx="88">
                  <c:v>13.9</c:v>
                </c:pt>
                <c:pt idx="89">
                  <c:v>11.1</c:v>
                </c:pt>
                <c:pt idx="90">
                  <c:v>7.3</c:v>
                </c:pt>
                <c:pt idx="91">
                  <c:v>8.1999999999999993</c:v>
                </c:pt>
                <c:pt idx="92">
                  <c:v>9.9</c:v>
                </c:pt>
                <c:pt idx="93">
                  <c:v>12.6</c:v>
                </c:pt>
                <c:pt idx="94">
                  <c:v>15.4</c:v>
                </c:pt>
                <c:pt idx="95">
                  <c:v>20.3</c:v>
                </c:pt>
                <c:pt idx="96">
                  <c:v>16.399999999999999</c:v>
                </c:pt>
                <c:pt idx="97">
                  <c:v>12.6</c:v>
                </c:pt>
                <c:pt idx="98">
                  <c:v>10.199999999999999</c:v>
                </c:pt>
                <c:pt idx="99">
                  <c:v>6.3</c:v>
                </c:pt>
                <c:pt idx="100">
                  <c:v>5.8</c:v>
                </c:pt>
                <c:pt idx="101">
                  <c:v>2.8</c:v>
                </c:pt>
                <c:pt idx="102">
                  <c:v>2.4</c:v>
                </c:pt>
                <c:pt idx="103">
                  <c:v>2</c:v>
                </c:pt>
                <c:pt idx="104">
                  <c:v>1.5</c:v>
                </c:pt>
                <c:pt idx="105">
                  <c:v>0.4</c:v>
                </c:pt>
                <c:pt idx="106">
                  <c:v>1.4</c:v>
                </c:pt>
                <c:pt idx="107">
                  <c:v>2.2999999999999998</c:v>
                </c:pt>
                <c:pt idx="108">
                  <c:v>2</c:v>
                </c:pt>
                <c:pt idx="109">
                  <c:v>2.1</c:v>
                </c:pt>
                <c:pt idx="110">
                  <c:v>2</c:v>
                </c:pt>
                <c:pt idx="111">
                  <c:v>3.1</c:v>
                </c:pt>
                <c:pt idx="112">
                  <c:v>3.9</c:v>
                </c:pt>
                <c:pt idx="113">
                  <c:v>4.5999999999999996</c:v>
                </c:pt>
                <c:pt idx="114">
                  <c:v>4.2</c:v>
                </c:pt>
                <c:pt idx="115">
                  <c:v>5</c:v>
                </c:pt>
                <c:pt idx="116">
                  <c:v>6</c:v>
                </c:pt>
                <c:pt idx="117">
                  <c:v>4</c:v>
                </c:pt>
                <c:pt idx="118">
                  <c:v>4.8</c:v>
                </c:pt>
                <c:pt idx="119">
                  <c:v>5.3</c:v>
                </c:pt>
                <c:pt idx="120">
                  <c:v>4.5999999999999996</c:v>
                </c:pt>
                <c:pt idx="121">
                  <c:v>5.0999999999999996</c:v>
                </c:pt>
                <c:pt idx="122">
                  <c:v>5.8</c:v>
                </c:pt>
                <c:pt idx="123">
                  <c:v>6.6</c:v>
                </c:pt>
                <c:pt idx="124">
                  <c:v>4.5</c:v>
                </c:pt>
                <c:pt idx="125">
                  <c:v>5.4</c:v>
                </c:pt>
                <c:pt idx="126">
                  <c:v>7.2</c:v>
                </c:pt>
                <c:pt idx="127">
                  <c:v>5.9</c:v>
                </c:pt>
                <c:pt idx="128">
                  <c:v>4.8</c:v>
                </c:pt>
                <c:pt idx="129">
                  <c:v>5.9</c:v>
                </c:pt>
                <c:pt idx="130">
                  <c:v>4.5</c:v>
                </c:pt>
                <c:pt idx="131">
                  <c:v>4.5</c:v>
                </c:pt>
                <c:pt idx="132">
                  <c:v>3.8</c:v>
                </c:pt>
                <c:pt idx="133">
                  <c:v>4.2</c:v>
                </c:pt>
                <c:pt idx="134">
                  <c:v>5</c:v>
                </c:pt>
                <c:pt idx="135">
                  <c:v>4.5</c:v>
                </c:pt>
                <c:pt idx="136">
                  <c:v>3.1</c:v>
                </c:pt>
                <c:pt idx="137">
                  <c:v>4</c:v>
                </c:pt>
                <c:pt idx="138">
                  <c:v>2.9</c:v>
                </c:pt>
                <c:pt idx="139">
                  <c:v>2.5</c:v>
                </c:pt>
                <c:pt idx="140">
                  <c:v>3.7</c:v>
                </c:pt>
                <c:pt idx="141">
                  <c:v>2.2999999999999998</c:v>
                </c:pt>
                <c:pt idx="142">
                  <c:v>2.5</c:v>
                </c:pt>
                <c:pt idx="143">
                  <c:v>3.6</c:v>
                </c:pt>
                <c:pt idx="144">
                  <c:v>3.3</c:v>
                </c:pt>
              </c:numCache>
            </c:numRef>
          </c:val>
          <c:smooth val="0"/>
          <c:extLst>
            <c:ext xmlns:c16="http://schemas.microsoft.com/office/drawing/2014/chart" uri="{C3380CC4-5D6E-409C-BE32-E72D297353CC}">
              <c16:uniqueId val="{00000002-4A38-4A4C-A48E-2C4A6DB0A2A3}"/>
            </c:ext>
          </c:extLst>
        </c:ser>
        <c:dLbls>
          <c:showLegendKey val="0"/>
          <c:showVal val="0"/>
          <c:showCatName val="0"/>
          <c:showSerName val="0"/>
          <c:showPercent val="0"/>
          <c:showBubbleSize val="0"/>
        </c:dLbls>
        <c:marker val="1"/>
        <c:smooth val="0"/>
        <c:axId val="123682176"/>
        <c:axId val="158010752"/>
      </c:lineChart>
      <c:dateAx>
        <c:axId val="123682176"/>
        <c:scaling>
          <c:orientation val="minMax"/>
        </c:scaling>
        <c:delete val="0"/>
        <c:axPos val="b"/>
        <c:numFmt formatCode="m/d/yyyy" sourceLinked="1"/>
        <c:majorTickMark val="out"/>
        <c:minorTickMark val="none"/>
        <c:tickLblPos val="nextTo"/>
        <c:txPr>
          <a:bodyPr rot="-3000000"/>
          <a:lstStyle/>
          <a:p>
            <a:pPr>
              <a:defRPr sz="1200"/>
            </a:pPr>
            <a:endParaRPr lang="en-US"/>
          </a:p>
        </c:txPr>
        <c:crossAx val="158010752"/>
        <c:crosses val="autoZero"/>
        <c:auto val="1"/>
        <c:lblOffset val="100"/>
        <c:baseTimeUnit val="days"/>
        <c:majorUnit val="28"/>
        <c:majorTimeUnit val="days"/>
      </c:dateAx>
      <c:valAx>
        <c:axId val="158010752"/>
        <c:scaling>
          <c:orientation val="minMax"/>
          <c:max val="30"/>
          <c:min val="0"/>
        </c:scaling>
        <c:delete val="0"/>
        <c:axPos val="l"/>
        <c:majorGridlines/>
        <c:title>
          <c:tx>
            <c:rich>
              <a:bodyPr rot="-5400000" vert="horz"/>
              <a:lstStyle/>
              <a:p>
                <a:pPr>
                  <a:defRPr/>
                </a:pPr>
                <a:r>
                  <a:rPr lang="en-US"/>
                  <a:t>Percent</a:t>
                </a:r>
              </a:p>
            </c:rich>
          </c:tx>
          <c:layout>
            <c:manualLayout>
              <c:xMode val="edge"/>
              <c:yMode val="edge"/>
              <c:x val="5.7701467872071548E-3"/>
              <c:y val="0.32281423155438899"/>
            </c:manualLayout>
          </c:layout>
          <c:overlay val="0"/>
        </c:title>
        <c:numFmt formatCode="#,##0" sourceLinked="0"/>
        <c:majorTickMark val="out"/>
        <c:minorTickMark val="none"/>
        <c:tickLblPos val="nextTo"/>
        <c:crossAx val="123682176"/>
        <c:crosses val="autoZero"/>
        <c:crossBetween val="between"/>
        <c:majorUnit val="5"/>
      </c:valAx>
    </c:plotArea>
    <c:legend>
      <c:legendPos val="t"/>
      <c:layout>
        <c:manualLayout>
          <c:xMode val="edge"/>
          <c:yMode val="edge"/>
          <c:x val="4.314772753959654E-3"/>
          <c:y val="1.6876956645479578E-2"/>
          <c:w val="0.99568527491755854"/>
          <c:h val="7.6258280214973106E-2"/>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172171186934965"/>
          <c:y val="0.10631766732283465"/>
          <c:w val="0.86614331194711769"/>
          <c:h val="0.72264897443375131"/>
        </c:manualLayout>
      </c:layout>
      <c:lineChart>
        <c:grouping val="standard"/>
        <c:varyColors val="0"/>
        <c:ser>
          <c:idx val="3"/>
          <c:order val="0"/>
          <c:tx>
            <c:strRef>
              <c:f>Sheet1!$B$1</c:f>
              <c:strCache>
                <c:ptCount val="1"/>
                <c:pt idx="0">
                  <c:v>Total</c:v>
                </c:pt>
              </c:strCache>
            </c:strRef>
          </c:tx>
          <c:spPr>
            <a:ln w="25400">
              <a:solidFill>
                <a:sysClr val="windowText" lastClr="000000"/>
              </a:solidFill>
            </a:ln>
          </c:spPr>
          <c:marker>
            <c:symbol val="circle"/>
            <c:size val="7"/>
            <c:spPr>
              <a:solidFill>
                <a:sysClr val="windowText" lastClr="000000"/>
              </a:solidFill>
              <a:ln>
                <a:noFill/>
              </a:ln>
            </c:spPr>
          </c:marker>
          <c:cat>
            <c:numRef>
              <c:f>Sheet1!$A$2:$A$146</c:f>
              <c:numCache>
                <c:formatCode>[$-409]mmmm\ d\,\ yyyy;@</c:formatCode>
                <c:ptCount val="145"/>
                <c:pt idx="0">
                  <c:v>43908</c:v>
                </c:pt>
                <c:pt idx="1">
                  <c:v>43915</c:v>
                </c:pt>
                <c:pt idx="2">
                  <c:v>43922</c:v>
                </c:pt>
                <c:pt idx="3">
                  <c:v>43929</c:v>
                </c:pt>
                <c:pt idx="4">
                  <c:v>43936</c:v>
                </c:pt>
                <c:pt idx="5">
                  <c:v>43943</c:v>
                </c:pt>
                <c:pt idx="6">
                  <c:v>43950</c:v>
                </c:pt>
                <c:pt idx="7">
                  <c:v>43957</c:v>
                </c:pt>
                <c:pt idx="8">
                  <c:v>43964</c:v>
                </c:pt>
                <c:pt idx="9">
                  <c:v>43971</c:v>
                </c:pt>
                <c:pt idx="10">
                  <c:v>43978</c:v>
                </c:pt>
                <c:pt idx="11">
                  <c:v>43985</c:v>
                </c:pt>
                <c:pt idx="12">
                  <c:v>43992</c:v>
                </c:pt>
                <c:pt idx="13">
                  <c:v>43999</c:v>
                </c:pt>
                <c:pt idx="14">
                  <c:v>44006</c:v>
                </c:pt>
                <c:pt idx="15">
                  <c:v>44013</c:v>
                </c:pt>
                <c:pt idx="16">
                  <c:v>44020</c:v>
                </c:pt>
                <c:pt idx="17">
                  <c:v>44027</c:v>
                </c:pt>
                <c:pt idx="18">
                  <c:v>44034</c:v>
                </c:pt>
                <c:pt idx="19">
                  <c:v>44041</c:v>
                </c:pt>
                <c:pt idx="20">
                  <c:v>44048</c:v>
                </c:pt>
                <c:pt idx="21">
                  <c:v>44055</c:v>
                </c:pt>
                <c:pt idx="22">
                  <c:v>44062</c:v>
                </c:pt>
                <c:pt idx="23">
                  <c:v>44069</c:v>
                </c:pt>
                <c:pt idx="24">
                  <c:v>44076</c:v>
                </c:pt>
                <c:pt idx="25">
                  <c:v>44083</c:v>
                </c:pt>
                <c:pt idx="26">
                  <c:v>44090</c:v>
                </c:pt>
                <c:pt idx="27">
                  <c:v>44097</c:v>
                </c:pt>
                <c:pt idx="28">
                  <c:v>44104</c:v>
                </c:pt>
                <c:pt idx="29">
                  <c:v>44111</c:v>
                </c:pt>
                <c:pt idx="30">
                  <c:v>44118</c:v>
                </c:pt>
                <c:pt idx="31">
                  <c:v>44125</c:v>
                </c:pt>
                <c:pt idx="32">
                  <c:v>44132</c:v>
                </c:pt>
                <c:pt idx="33">
                  <c:v>44139</c:v>
                </c:pt>
                <c:pt idx="34">
                  <c:v>44146</c:v>
                </c:pt>
                <c:pt idx="35">
                  <c:v>44153</c:v>
                </c:pt>
                <c:pt idx="36">
                  <c:v>44160</c:v>
                </c:pt>
                <c:pt idx="37">
                  <c:v>44167</c:v>
                </c:pt>
                <c:pt idx="38">
                  <c:v>44174</c:v>
                </c:pt>
                <c:pt idx="39">
                  <c:v>44181</c:v>
                </c:pt>
                <c:pt idx="40">
                  <c:v>44188</c:v>
                </c:pt>
                <c:pt idx="41">
                  <c:v>44195</c:v>
                </c:pt>
                <c:pt idx="42">
                  <c:v>44202</c:v>
                </c:pt>
                <c:pt idx="43">
                  <c:v>44209</c:v>
                </c:pt>
                <c:pt idx="44">
                  <c:v>44216</c:v>
                </c:pt>
                <c:pt idx="45">
                  <c:v>44223</c:v>
                </c:pt>
                <c:pt idx="46">
                  <c:v>44230</c:v>
                </c:pt>
                <c:pt idx="47">
                  <c:v>44237</c:v>
                </c:pt>
                <c:pt idx="48">
                  <c:v>44244</c:v>
                </c:pt>
                <c:pt idx="49">
                  <c:v>44251</c:v>
                </c:pt>
                <c:pt idx="50">
                  <c:v>44258</c:v>
                </c:pt>
                <c:pt idx="51">
                  <c:v>44265</c:v>
                </c:pt>
                <c:pt idx="52">
                  <c:v>44272</c:v>
                </c:pt>
                <c:pt idx="53">
                  <c:v>44279</c:v>
                </c:pt>
                <c:pt idx="54">
                  <c:v>44286</c:v>
                </c:pt>
                <c:pt idx="55">
                  <c:v>44293</c:v>
                </c:pt>
                <c:pt idx="56">
                  <c:v>44300</c:v>
                </c:pt>
                <c:pt idx="57">
                  <c:v>44307</c:v>
                </c:pt>
                <c:pt idx="58">
                  <c:v>44314</c:v>
                </c:pt>
                <c:pt idx="59">
                  <c:v>44321</c:v>
                </c:pt>
                <c:pt idx="60">
                  <c:v>44328</c:v>
                </c:pt>
                <c:pt idx="61">
                  <c:v>44335</c:v>
                </c:pt>
                <c:pt idx="62">
                  <c:v>44342</c:v>
                </c:pt>
                <c:pt idx="63">
                  <c:v>44349</c:v>
                </c:pt>
                <c:pt idx="64">
                  <c:v>44356</c:v>
                </c:pt>
                <c:pt idx="65">
                  <c:v>44363</c:v>
                </c:pt>
                <c:pt idx="66">
                  <c:v>44370</c:v>
                </c:pt>
                <c:pt idx="67">
                  <c:v>44377</c:v>
                </c:pt>
                <c:pt idx="68">
                  <c:v>44384</c:v>
                </c:pt>
                <c:pt idx="69">
                  <c:v>44391</c:v>
                </c:pt>
                <c:pt idx="70">
                  <c:v>44398</c:v>
                </c:pt>
                <c:pt idx="71">
                  <c:v>44405</c:v>
                </c:pt>
                <c:pt idx="72">
                  <c:v>44412</c:v>
                </c:pt>
                <c:pt idx="73">
                  <c:v>44419</c:v>
                </c:pt>
                <c:pt idx="74">
                  <c:v>44426</c:v>
                </c:pt>
                <c:pt idx="75">
                  <c:v>44433</c:v>
                </c:pt>
                <c:pt idx="76">
                  <c:v>44440</c:v>
                </c:pt>
                <c:pt idx="77">
                  <c:v>44447</c:v>
                </c:pt>
                <c:pt idx="78">
                  <c:v>44454</c:v>
                </c:pt>
                <c:pt idx="79">
                  <c:v>44461</c:v>
                </c:pt>
                <c:pt idx="80">
                  <c:v>44468</c:v>
                </c:pt>
                <c:pt idx="81">
                  <c:v>44475</c:v>
                </c:pt>
                <c:pt idx="82">
                  <c:v>44482</c:v>
                </c:pt>
                <c:pt idx="83">
                  <c:v>44489</c:v>
                </c:pt>
                <c:pt idx="84">
                  <c:v>44496</c:v>
                </c:pt>
                <c:pt idx="85">
                  <c:v>44503</c:v>
                </c:pt>
                <c:pt idx="86">
                  <c:v>44510</c:v>
                </c:pt>
                <c:pt idx="87">
                  <c:v>44517</c:v>
                </c:pt>
                <c:pt idx="88">
                  <c:v>44524</c:v>
                </c:pt>
                <c:pt idx="89">
                  <c:v>44531</c:v>
                </c:pt>
                <c:pt idx="90">
                  <c:v>44538</c:v>
                </c:pt>
                <c:pt idx="91">
                  <c:v>44545</c:v>
                </c:pt>
                <c:pt idx="92">
                  <c:v>44552</c:v>
                </c:pt>
                <c:pt idx="93">
                  <c:v>44559</c:v>
                </c:pt>
                <c:pt idx="94">
                  <c:v>44566</c:v>
                </c:pt>
                <c:pt idx="95">
                  <c:v>44573</c:v>
                </c:pt>
                <c:pt idx="96">
                  <c:v>44580</c:v>
                </c:pt>
                <c:pt idx="97">
                  <c:v>44587</c:v>
                </c:pt>
                <c:pt idx="98">
                  <c:v>44594</c:v>
                </c:pt>
                <c:pt idx="99">
                  <c:v>44601</c:v>
                </c:pt>
                <c:pt idx="100">
                  <c:v>44608</c:v>
                </c:pt>
                <c:pt idx="101">
                  <c:v>44615</c:v>
                </c:pt>
                <c:pt idx="102">
                  <c:v>44622</c:v>
                </c:pt>
                <c:pt idx="103">
                  <c:v>44629</c:v>
                </c:pt>
                <c:pt idx="104">
                  <c:v>44636</c:v>
                </c:pt>
                <c:pt idx="105">
                  <c:v>44643</c:v>
                </c:pt>
                <c:pt idx="106">
                  <c:v>44650</c:v>
                </c:pt>
                <c:pt idx="107">
                  <c:v>44657</c:v>
                </c:pt>
                <c:pt idx="108">
                  <c:v>44664</c:v>
                </c:pt>
                <c:pt idx="109">
                  <c:v>44671</c:v>
                </c:pt>
                <c:pt idx="110">
                  <c:v>44678</c:v>
                </c:pt>
                <c:pt idx="111">
                  <c:v>44685</c:v>
                </c:pt>
                <c:pt idx="112">
                  <c:v>44692</c:v>
                </c:pt>
                <c:pt idx="113">
                  <c:v>44699</c:v>
                </c:pt>
                <c:pt idx="114">
                  <c:v>44706</c:v>
                </c:pt>
                <c:pt idx="115">
                  <c:v>44713</c:v>
                </c:pt>
                <c:pt idx="116">
                  <c:v>44720</c:v>
                </c:pt>
                <c:pt idx="117">
                  <c:v>44727</c:v>
                </c:pt>
                <c:pt idx="118">
                  <c:v>44734</c:v>
                </c:pt>
                <c:pt idx="119">
                  <c:v>44741</c:v>
                </c:pt>
                <c:pt idx="120">
                  <c:v>44748</c:v>
                </c:pt>
                <c:pt idx="121">
                  <c:v>44755</c:v>
                </c:pt>
                <c:pt idx="122">
                  <c:v>44762</c:v>
                </c:pt>
                <c:pt idx="123">
                  <c:v>44769</c:v>
                </c:pt>
                <c:pt idx="124">
                  <c:v>44776</c:v>
                </c:pt>
                <c:pt idx="125">
                  <c:v>44783</c:v>
                </c:pt>
                <c:pt idx="126">
                  <c:v>44790</c:v>
                </c:pt>
                <c:pt idx="127">
                  <c:v>44797</c:v>
                </c:pt>
                <c:pt idx="128">
                  <c:v>44804</c:v>
                </c:pt>
                <c:pt idx="129">
                  <c:v>44811</c:v>
                </c:pt>
                <c:pt idx="130">
                  <c:v>44818</c:v>
                </c:pt>
                <c:pt idx="131">
                  <c:v>44825</c:v>
                </c:pt>
                <c:pt idx="132">
                  <c:v>44832</c:v>
                </c:pt>
                <c:pt idx="133">
                  <c:v>44839</c:v>
                </c:pt>
                <c:pt idx="134">
                  <c:v>44846</c:v>
                </c:pt>
                <c:pt idx="135">
                  <c:v>44853</c:v>
                </c:pt>
                <c:pt idx="136">
                  <c:v>44860</c:v>
                </c:pt>
                <c:pt idx="137">
                  <c:v>44867</c:v>
                </c:pt>
                <c:pt idx="138">
                  <c:v>44874</c:v>
                </c:pt>
                <c:pt idx="139">
                  <c:v>44881</c:v>
                </c:pt>
                <c:pt idx="140">
                  <c:v>44888</c:v>
                </c:pt>
                <c:pt idx="141">
                  <c:v>44895</c:v>
                </c:pt>
                <c:pt idx="142">
                  <c:v>44902</c:v>
                </c:pt>
                <c:pt idx="143">
                  <c:v>44909</c:v>
                </c:pt>
                <c:pt idx="144">
                  <c:v>44916</c:v>
                </c:pt>
              </c:numCache>
            </c:numRef>
          </c:cat>
          <c:val>
            <c:numRef>
              <c:f>Sheet1!$B$2:$B$146</c:f>
              <c:numCache>
                <c:formatCode>General</c:formatCode>
                <c:ptCount val="145"/>
                <c:pt idx="0">
                  <c:v>27.5</c:v>
                </c:pt>
                <c:pt idx="1">
                  <c:v>25.7</c:v>
                </c:pt>
                <c:pt idx="2">
                  <c:v>23.2</c:v>
                </c:pt>
                <c:pt idx="3">
                  <c:v>16.2</c:v>
                </c:pt>
                <c:pt idx="4">
                  <c:v>17.5</c:v>
                </c:pt>
                <c:pt idx="5">
                  <c:v>18.2</c:v>
                </c:pt>
                <c:pt idx="6">
                  <c:v>15.6</c:v>
                </c:pt>
                <c:pt idx="7">
                  <c:v>14.7</c:v>
                </c:pt>
                <c:pt idx="8">
                  <c:v>14</c:v>
                </c:pt>
                <c:pt idx="9">
                  <c:v>11.7</c:v>
                </c:pt>
                <c:pt idx="10">
                  <c:v>14.5</c:v>
                </c:pt>
                <c:pt idx="11">
                  <c:v>12.8</c:v>
                </c:pt>
                <c:pt idx="12">
                  <c:v>13.7</c:v>
                </c:pt>
                <c:pt idx="13">
                  <c:v>9.1</c:v>
                </c:pt>
                <c:pt idx="14">
                  <c:v>13.3</c:v>
                </c:pt>
                <c:pt idx="15">
                  <c:v>11.2</c:v>
                </c:pt>
                <c:pt idx="16">
                  <c:v>11.1</c:v>
                </c:pt>
                <c:pt idx="17">
                  <c:v>9.1</c:v>
                </c:pt>
                <c:pt idx="18">
                  <c:v>8.4</c:v>
                </c:pt>
                <c:pt idx="19">
                  <c:v>9.5</c:v>
                </c:pt>
                <c:pt idx="20">
                  <c:v>11</c:v>
                </c:pt>
                <c:pt idx="21">
                  <c:v>10.4</c:v>
                </c:pt>
                <c:pt idx="22">
                  <c:v>10.199999999999999</c:v>
                </c:pt>
                <c:pt idx="23">
                  <c:v>11</c:v>
                </c:pt>
                <c:pt idx="24">
                  <c:v>9.3000000000000007</c:v>
                </c:pt>
                <c:pt idx="25">
                  <c:v>13.4</c:v>
                </c:pt>
                <c:pt idx="26">
                  <c:v>15.8</c:v>
                </c:pt>
                <c:pt idx="27">
                  <c:v>10.7</c:v>
                </c:pt>
                <c:pt idx="28">
                  <c:v>15.8</c:v>
                </c:pt>
                <c:pt idx="29">
                  <c:v>7.6</c:v>
                </c:pt>
                <c:pt idx="30">
                  <c:v>10.3</c:v>
                </c:pt>
                <c:pt idx="31">
                  <c:v>9</c:v>
                </c:pt>
                <c:pt idx="32">
                  <c:v>11</c:v>
                </c:pt>
                <c:pt idx="33">
                  <c:v>7.8</c:v>
                </c:pt>
                <c:pt idx="34">
                  <c:v>10.7</c:v>
                </c:pt>
                <c:pt idx="35">
                  <c:v>11</c:v>
                </c:pt>
                <c:pt idx="36">
                  <c:v>10.8</c:v>
                </c:pt>
                <c:pt idx="37">
                  <c:v>11.3</c:v>
                </c:pt>
                <c:pt idx="38">
                  <c:v>10.9</c:v>
                </c:pt>
                <c:pt idx="39">
                  <c:v>9.5</c:v>
                </c:pt>
                <c:pt idx="40">
                  <c:v>10.8</c:v>
                </c:pt>
                <c:pt idx="41">
                  <c:v>10.5</c:v>
                </c:pt>
                <c:pt idx="42">
                  <c:v>10.4</c:v>
                </c:pt>
                <c:pt idx="43">
                  <c:v>9</c:v>
                </c:pt>
                <c:pt idx="44">
                  <c:v>9.3000000000000007</c:v>
                </c:pt>
                <c:pt idx="45">
                  <c:v>10.5</c:v>
                </c:pt>
                <c:pt idx="46">
                  <c:v>9.3000000000000007</c:v>
                </c:pt>
                <c:pt idx="47">
                  <c:v>9.5</c:v>
                </c:pt>
                <c:pt idx="48">
                  <c:v>9.3000000000000007</c:v>
                </c:pt>
                <c:pt idx="49">
                  <c:v>10.1</c:v>
                </c:pt>
                <c:pt idx="50">
                  <c:v>10.5</c:v>
                </c:pt>
                <c:pt idx="51">
                  <c:v>9</c:v>
                </c:pt>
                <c:pt idx="52">
                  <c:v>9.1</c:v>
                </c:pt>
                <c:pt idx="53">
                  <c:v>9.9</c:v>
                </c:pt>
                <c:pt idx="54">
                  <c:v>9.1</c:v>
                </c:pt>
                <c:pt idx="55">
                  <c:v>8.6</c:v>
                </c:pt>
                <c:pt idx="56">
                  <c:v>10.199999999999999</c:v>
                </c:pt>
                <c:pt idx="57">
                  <c:v>11.5</c:v>
                </c:pt>
                <c:pt idx="58">
                  <c:v>12.7</c:v>
                </c:pt>
                <c:pt idx="59">
                  <c:v>11.1</c:v>
                </c:pt>
                <c:pt idx="60">
                  <c:v>13.6</c:v>
                </c:pt>
                <c:pt idx="61">
                  <c:v>12</c:v>
                </c:pt>
                <c:pt idx="62">
                  <c:v>11.2</c:v>
                </c:pt>
                <c:pt idx="63">
                  <c:v>5.8</c:v>
                </c:pt>
                <c:pt idx="64">
                  <c:v>9.3000000000000007</c:v>
                </c:pt>
                <c:pt idx="65">
                  <c:v>16.3</c:v>
                </c:pt>
                <c:pt idx="66">
                  <c:v>10.199999999999999</c:v>
                </c:pt>
                <c:pt idx="67">
                  <c:v>15.9</c:v>
                </c:pt>
                <c:pt idx="68">
                  <c:v>11.2</c:v>
                </c:pt>
                <c:pt idx="69">
                  <c:v>14.6</c:v>
                </c:pt>
                <c:pt idx="70">
                  <c:v>13.1</c:v>
                </c:pt>
                <c:pt idx="71">
                  <c:v>13.5</c:v>
                </c:pt>
                <c:pt idx="72">
                  <c:v>11.3</c:v>
                </c:pt>
                <c:pt idx="73">
                  <c:v>14.8</c:v>
                </c:pt>
                <c:pt idx="74">
                  <c:v>14.8</c:v>
                </c:pt>
                <c:pt idx="75">
                  <c:v>13.2</c:v>
                </c:pt>
                <c:pt idx="76">
                  <c:v>10.7</c:v>
                </c:pt>
                <c:pt idx="77">
                  <c:v>12</c:v>
                </c:pt>
                <c:pt idx="78">
                  <c:v>11.3</c:v>
                </c:pt>
                <c:pt idx="79">
                  <c:v>9.9</c:v>
                </c:pt>
                <c:pt idx="80">
                  <c:v>11.8</c:v>
                </c:pt>
                <c:pt idx="81">
                  <c:v>12.7</c:v>
                </c:pt>
                <c:pt idx="82">
                  <c:v>10.7</c:v>
                </c:pt>
                <c:pt idx="83">
                  <c:v>13.7</c:v>
                </c:pt>
                <c:pt idx="84">
                  <c:v>13.5</c:v>
                </c:pt>
                <c:pt idx="85">
                  <c:v>11.6</c:v>
                </c:pt>
                <c:pt idx="86">
                  <c:v>12.5</c:v>
                </c:pt>
                <c:pt idx="87">
                  <c:v>13.4</c:v>
                </c:pt>
                <c:pt idx="88">
                  <c:v>11.2</c:v>
                </c:pt>
                <c:pt idx="89">
                  <c:v>12.8</c:v>
                </c:pt>
                <c:pt idx="90">
                  <c:v>11.6</c:v>
                </c:pt>
                <c:pt idx="91">
                  <c:v>11.4</c:v>
                </c:pt>
                <c:pt idx="92">
                  <c:v>9.6</c:v>
                </c:pt>
                <c:pt idx="93">
                  <c:v>9</c:v>
                </c:pt>
                <c:pt idx="94">
                  <c:v>8.3000000000000007</c:v>
                </c:pt>
                <c:pt idx="95">
                  <c:v>8.8000000000000007</c:v>
                </c:pt>
                <c:pt idx="96">
                  <c:v>7.7</c:v>
                </c:pt>
                <c:pt idx="97">
                  <c:v>8.6</c:v>
                </c:pt>
                <c:pt idx="98">
                  <c:v>8.6999999999999993</c:v>
                </c:pt>
                <c:pt idx="99">
                  <c:v>7.6</c:v>
                </c:pt>
                <c:pt idx="100">
                  <c:v>8.6999999999999993</c:v>
                </c:pt>
                <c:pt idx="101">
                  <c:v>9.9</c:v>
                </c:pt>
                <c:pt idx="102">
                  <c:v>7.1</c:v>
                </c:pt>
                <c:pt idx="103">
                  <c:v>5.6</c:v>
                </c:pt>
                <c:pt idx="104">
                  <c:v>12</c:v>
                </c:pt>
                <c:pt idx="105">
                  <c:v>6.9</c:v>
                </c:pt>
                <c:pt idx="106">
                  <c:v>5.7</c:v>
                </c:pt>
                <c:pt idx="107">
                  <c:v>8</c:v>
                </c:pt>
                <c:pt idx="108">
                  <c:v>5.4</c:v>
                </c:pt>
                <c:pt idx="109">
                  <c:v>6.4</c:v>
                </c:pt>
                <c:pt idx="110">
                  <c:v>4.9000000000000004</c:v>
                </c:pt>
                <c:pt idx="111">
                  <c:v>6</c:v>
                </c:pt>
                <c:pt idx="112">
                  <c:v>4.5</c:v>
                </c:pt>
                <c:pt idx="113">
                  <c:v>5.5</c:v>
                </c:pt>
                <c:pt idx="114">
                  <c:v>5.5</c:v>
                </c:pt>
                <c:pt idx="115">
                  <c:v>3.7</c:v>
                </c:pt>
                <c:pt idx="116">
                  <c:v>4.5</c:v>
                </c:pt>
                <c:pt idx="117">
                  <c:v>5.3</c:v>
                </c:pt>
                <c:pt idx="118">
                  <c:v>4.9000000000000004</c:v>
                </c:pt>
                <c:pt idx="119">
                  <c:v>4.0999999999999996</c:v>
                </c:pt>
                <c:pt idx="120">
                  <c:v>3.8</c:v>
                </c:pt>
                <c:pt idx="121">
                  <c:v>4.0999999999999996</c:v>
                </c:pt>
                <c:pt idx="122">
                  <c:v>4.5</c:v>
                </c:pt>
                <c:pt idx="123">
                  <c:v>5</c:v>
                </c:pt>
                <c:pt idx="124">
                  <c:v>5.8</c:v>
                </c:pt>
                <c:pt idx="125">
                  <c:v>4.0999999999999996</c:v>
                </c:pt>
                <c:pt idx="126">
                  <c:v>4.5999999999999996</c:v>
                </c:pt>
                <c:pt idx="127">
                  <c:v>4.5999999999999996</c:v>
                </c:pt>
                <c:pt idx="128">
                  <c:v>6.5</c:v>
                </c:pt>
                <c:pt idx="129">
                  <c:v>5.6</c:v>
                </c:pt>
                <c:pt idx="130">
                  <c:v>3</c:v>
                </c:pt>
                <c:pt idx="131">
                  <c:v>6.1</c:v>
                </c:pt>
                <c:pt idx="132">
                  <c:v>5.5</c:v>
                </c:pt>
                <c:pt idx="133">
                  <c:v>7.3</c:v>
                </c:pt>
                <c:pt idx="134">
                  <c:v>5.6</c:v>
                </c:pt>
                <c:pt idx="135">
                  <c:v>7.3</c:v>
                </c:pt>
                <c:pt idx="136">
                  <c:v>4</c:v>
                </c:pt>
                <c:pt idx="137">
                  <c:v>3.7</c:v>
                </c:pt>
                <c:pt idx="138">
                  <c:v>4.5</c:v>
                </c:pt>
                <c:pt idx="139">
                  <c:v>5.2</c:v>
                </c:pt>
                <c:pt idx="140">
                  <c:v>2.2999999999999998</c:v>
                </c:pt>
                <c:pt idx="141">
                  <c:v>3</c:v>
                </c:pt>
                <c:pt idx="142">
                  <c:v>5</c:v>
                </c:pt>
                <c:pt idx="143">
                  <c:v>3.7</c:v>
                </c:pt>
                <c:pt idx="144">
                  <c:v>5.4</c:v>
                </c:pt>
              </c:numCache>
            </c:numRef>
          </c:val>
          <c:smooth val="0"/>
          <c:extLst>
            <c:ext xmlns:c16="http://schemas.microsoft.com/office/drawing/2014/chart" uri="{C3380CC4-5D6E-409C-BE32-E72D297353CC}">
              <c16:uniqueId val="{00000000-9225-4903-9FDE-EEA8BBCF4A3D}"/>
            </c:ext>
          </c:extLst>
        </c:ser>
        <c:ser>
          <c:idx val="0"/>
          <c:order val="1"/>
          <c:tx>
            <c:strRef>
              <c:f>Sheet1!$C$1</c:f>
              <c:strCache>
                <c:ptCount val="1"/>
                <c:pt idx="0">
                  <c:v>0-29</c:v>
                </c:pt>
              </c:strCache>
            </c:strRef>
          </c:tx>
          <c:spPr>
            <a:ln>
              <a:solidFill>
                <a:srgbClr val="005EB8"/>
              </a:solidFill>
            </a:ln>
          </c:spPr>
          <c:marker>
            <c:symbol val="square"/>
            <c:size val="7"/>
            <c:spPr>
              <a:solidFill>
                <a:srgbClr val="005EB8"/>
              </a:solidFill>
              <a:ln>
                <a:noFill/>
              </a:ln>
            </c:spPr>
          </c:marker>
          <c:cat>
            <c:numRef>
              <c:f>Sheet1!$A$2:$A$146</c:f>
              <c:numCache>
                <c:formatCode>[$-409]mmmm\ d\,\ yyyy;@</c:formatCode>
                <c:ptCount val="145"/>
                <c:pt idx="0">
                  <c:v>43908</c:v>
                </c:pt>
                <c:pt idx="1">
                  <c:v>43915</c:v>
                </c:pt>
                <c:pt idx="2">
                  <c:v>43922</c:v>
                </c:pt>
                <c:pt idx="3">
                  <c:v>43929</c:v>
                </c:pt>
                <c:pt idx="4">
                  <c:v>43936</c:v>
                </c:pt>
                <c:pt idx="5">
                  <c:v>43943</c:v>
                </c:pt>
                <c:pt idx="6">
                  <c:v>43950</c:v>
                </c:pt>
                <c:pt idx="7">
                  <c:v>43957</c:v>
                </c:pt>
                <c:pt idx="8">
                  <c:v>43964</c:v>
                </c:pt>
                <c:pt idx="9">
                  <c:v>43971</c:v>
                </c:pt>
                <c:pt idx="10">
                  <c:v>43978</c:v>
                </c:pt>
                <c:pt idx="11">
                  <c:v>43985</c:v>
                </c:pt>
                <c:pt idx="12">
                  <c:v>43992</c:v>
                </c:pt>
                <c:pt idx="13">
                  <c:v>43999</c:v>
                </c:pt>
                <c:pt idx="14">
                  <c:v>44006</c:v>
                </c:pt>
                <c:pt idx="15">
                  <c:v>44013</c:v>
                </c:pt>
                <c:pt idx="16">
                  <c:v>44020</c:v>
                </c:pt>
                <c:pt idx="17">
                  <c:v>44027</c:v>
                </c:pt>
                <c:pt idx="18">
                  <c:v>44034</c:v>
                </c:pt>
                <c:pt idx="19">
                  <c:v>44041</c:v>
                </c:pt>
                <c:pt idx="20">
                  <c:v>44048</c:v>
                </c:pt>
                <c:pt idx="21">
                  <c:v>44055</c:v>
                </c:pt>
                <c:pt idx="22">
                  <c:v>44062</c:v>
                </c:pt>
                <c:pt idx="23">
                  <c:v>44069</c:v>
                </c:pt>
                <c:pt idx="24">
                  <c:v>44076</c:v>
                </c:pt>
                <c:pt idx="25">
                  <c:v>44083</c:v>
                </c:pt>
                <c:pt idx="26">
                  <c:v>44090</c:v>
                </c:pt>
                <c:pt idx="27">
                  <c:v>44097</c:v>
                </c:pt>
                <c:pt idx="28">
                  <c:v>44104</c:v>
                </c:pt>
                <c:pt idx="29">
                  <c:v>44111</c:v>
                </c:pt>
                <c:pt idx="30">
                  <c:v>44118</c:v>
                </c:pt>
                <c:pt idx="31">
                  <c:v>44125</c:v>
                </c:pt>
                <c:pt idx="32">
                  <c:v>44132</c:v>
                </c:pt>
                <c:pt idx="33">
                  <c:v>44139</c:v>
                </c:pt>
                <c:pt idx="34">
                  <c:v>44146</c:v>
                </c:pt>
                <c:pt idx="35">
                  <c:v>44153</c:v>
                </c:pt>
                <c:pt idx="36">
                  <c:v>44160</c:v>
                </c:pt>
                <c:pt idx="37">
                  <c:v>44167</c:v>
                </c:pt>
                <c:pt idx="38">
                  <c:v>44174</c:v>
                </c:pt>
                <c:pt idx="39">
                  <c:v>44181</c:v>
                </c:pt>
                <c:pt idx="40">
                  <c:v>44188</c:v>
                </c:pt>
                <c:pt idx="41">
                  <c:v>44195</c:v>
                </c:pt>
                <c:pt idx="42">
                  <c:v>44202</c:v>
                </c:pt>
                <c:pt idx="43">
                  <c:v>44209</c:v>
                </c:pt>
                <c:pt idx="44">
                  <c:v>44216</c:v>
                </c:pt>
                <c:pt idx="45">
                  <c:v>44223</c:v>
                </c:pt>
                <c:pt idx="46">
                  <c:v>44230</c:v>
                </c:pt>
                <c:pt idx="47">
                  <c:v>44237</c:v>
                </c:pt>
                <c:pt idx="48">
                  <c:v>44244</c:v>
                </c:pt>
                <c:pt idx="49">
                  <c:v>44251</c:v>
                </c:pt>
                <c:pt idx="50">
                  <c:v>44258</c:v>
                </c:pt>
                <c:pt idx="51">
                  <c:v>44265</c:v>
                </c:pt>
                <c:pt idx="52">
                  <c:v>44272</c:v>
                </c:pt>
                <c:pt idx="53">
                  <c:v>44279</c:v>
                </c:pt>
                <c:pt idx="54">
                  <c:v>44286</c:v>
                </c:pt>
                <c:pt idx="55">
                  <c:v>44293</c:v>
                </c:pt>
                <c:pt idx="56">
                  <c:v>44300</c:v>
                </c:pt>
                <c:pt idx="57">
                  <c:v>44307</c:v>
                </c:pt>
                <c:pt idx="58">
                  <c:v>44314</c:v>
                </c:pt>
                <c:pt idx="59">
                  <c:v>44321</c:v>
                </c:pt>
                <c:pt idx="60">
                  <c:v>44328</c:v>
                </c:pt>
                <c:pt idx="61">
                  <c:v>44335</c:v>
                </c:pt>
                <c:pt idx="62">
                  <c:v>44342</c:v>
                </c:pt>
                <c:pt idx="63">
                  <c:v>44349</c:v>
                </c:pt>
                <c:pt idx="64">
                  <c:v>44356</c:v>
                </c:pt>
                <c:pt idx="65">
                  <c:v>44363</c:v>
                </c:pt>
                <c:pt idx="66">
                  <c:v>44370</c:v>
                </c:pt>
                <c:pt idx="67">
                  <c:v>44377</c:v>
                </c:pt>
                <c:pt idx="68">
                  <c:v>44384</c:v>
                </c:pt>
                <c:pt idx="69">
                  <c:v>44391</c:v>
                </c:pt>
                <c:pt idx="70">
                  <c:v>44398</c:v>
                </c:pt>
                <c:pt idx="71">
                  <c:v>44405</c:v>
                </c:pt>
                <c:pt idx="72">
                  <c:v>44412</c:v>
                </c:pt>
                <c:pt idx="73">
                  <c:v>44419</c:v>
                </c:pt>
                <c:pt idx="74">
                  <c:v>44426</c:v>
                </c:pt>
                <c:pt idx="75">
                  <c:v>44433</c:v>
                </c:pt>
                <c:pt idx="76">
                  <c:v>44440</c:v>
                </c:pt>
                <c:pt idx="77">
                  <c:v>44447</c:v>
                </c:pt>
                <c:pt idx="78">
                  <c:v>44454</c:v>
                </c:pt>
                <c:pt idx="79">
                  <c:v>44461</c:v>
                </c:pt>
                <c:pt idx="80">
                  <c:v>44468</c:v>
                </c:pt>
                <c:pt idx="81">
                  <c:v>44475</c:v>
                </c:pt>
                <c:pt idx="82">
                  <c:v>44482</c:v>
                </c:pt>
                <c:pt idx="83">
                  <c:v>44489</c:v>
                </c:pt>
                <c:pt idx="84">
                  <c:v>44496</c:v>
                </c:pt>
                <c:pt idx="85">
                  <c:v>44503</c:v>
                </c:pt>
                <c:pt idx="86">
                  <c:v>44510</c:v>
                </c:pt>
                <c:pt idx="87">
                  <c:v>44517</c:v>
                </c:pt>
                <c:pt idx="88">
                  <c:v>44524</c:v>
                </c:pt>
                <c:pt idx="89">
                  <c:v>44531</c:v>
                </c:pt>
                <c:pt idx="90">
                  <c:v>44538</c:v>
                </c:pt>
                <c:pt idx="91">
                  <c:v>44545</c:v>
                </c:pt>
                <c:pt idx="92">
                  <c:v>44552</c:v>
                </c:pt>
                <c:pt idx="93">
                  <c:v>44559</c:v>
                </c:pt>
                <c:pt idx="94">
                  <c:v>44566</c:v>
                </c:pt>
                <c:pt idx="95">
                  <c:v>44573</c:v>
                </c:pt>
                <c:pt idx="96">
                  <c:v>44580</c:v>
                </c:pt>
                <c:pt idx="97">
                  <c:v>44587</c:v>
                </c:pt>
                <c:pt idx="98">
                  <c:v>44594</c:v>
                </c:pt>
                <c:pt idx="99">
                  <c:v>44601</c:v>
                </c:pt>
                <c:pt idx="100">
                  <c:v>44608</c:v>
                </c:pt>
                <c:pt idx="101">
                  <c:v>44615</c:v>
                </c:pt>
                <c:pt idx="102">
                  <c:v>44622</c:v>
                </c:pt>
                <c:pt idx="103">
                  <c:v>44629</c:v>
                </c:pt>
                <c:pt idx="104">
                  <c:v>44636</c:v>
                </c:pt>
                <c:pt idx="105">
                  <c:v>44643</c:v>
                </c:pt>
                <c:pt idx="106">
                  <c:v>44650</c:v>
                </c:pt>
                <c:pt idx="107">
                  <c:v>44657</c:v>
                </c:pt>
                <c:pt idx="108">
                  <c:v>44664</c:v>
                </c:pt>
                <c:pt idx="109">
                  <c:v>44671</c:v>
                </c:pt>
                <c:pt idx="110">
                  <c:v>44678</c:v>
                </c:pt>
                <c:pt idx="111">
                  <c:v>44685</c:v>
                </c:pt>
                <c:pt idx="112">
                  <c:v>44692</c:v>
                </c:pt>
                <c:pt idx="113">
                  <c:v>44699</c:v>
                </c:pt>
                <c:pt idx="114">
                  <c:v>44706</c:v>
                </c:pt>
                <c:pt idx="115">
                  <c:v>44713</c:v>
                </c:pt>
                <c:pt idx="116">
                  <c:v>44720</c:v>
                </c:pt>
                <c:pt idx="117">
                  <c:v>44727</c:v>
                </c:pt>
                <c:pt idx="118">
                  <c:v>44734</c:v>
                </c:pt>
                <c:pt idx="119">
                  <c:v>44741</c:v>
                </c:pt>
                <c:pt idx="120">
                  <c:v>44748</c:v>
                </c:pt>
                <c:pt idx="121">
                  <c:v>44755</c:v>
                </c:pt>
                <c:pt idx="122">
                  <c:v>44762</c:v>
                </c:pt>
                <c:pt idx="123">
                  <c:v>44769</c:v>
                </c:pt>
                <c:pt idx="124">
                  <c:v>44776</c:v>
                </c:pt>
                <c:pt idx="125">
                  <c:v>44783</c:v>
                </c:pt>
                <c:pt idx="126">
                  <c:v>44790</c:v>
                </c:pt>
                <c:pt idx="127">
                  <c:v>44797</c:v>
                </c:pt>
                <c:pt idx="128">
                  <c:v>44804</c:v>
                </c:pt>
                <c:pt idx="129">
                  <c:v>44811</c:v>
                </c:pt>
                <c:pt idx="130">
                  <c:v>44818</c:v>
                </c:pt>
                <c:pt idx="131">
                  <c:v>44825</c:v>
                </c:pt>
                <c:pt idx="132">
                  <c:v>44832</c:v>
                </c:pt>
                <c:pt idx="133">
                  <c:v>44839</c:v>
                </c:pt>
                <c:pt idx="134">
                  <c:v>44846</c:v>
                </c:pt>
                <c:pt idx="135">
                  <c:v>44853</c:v>
                </c:pt>
                <c:pt idx="136">
                  <c:v>44860</c:v>
                </c:pt>
                <c:pt idx="137">
                  <c:v>44867</c:v>
                </c:pt>
                <c:pt idx="138">
                  <c:v>44874</c:v>
                </c:pt>
                <c:pt idx="139">
                  <c:v>44881</c:v>
                </c:pt>
                <c:pt idx="140">
                  <c:v>44888</c:v>
                </c:pt>
                <c:pt idx="141">
                  <c:v>44895</c:v>
                </c:pt>
                <c:pt idx="142">
                  <c:v>44902</c:v>
                </c:pt>
                <c:pt idx="143">
                  <c:v>44909</c:v>
                </c:pt>
                <c:pt idx="144">
                  <c:v>44916</c:v>
                </c:pt>
              </c:numCache>
            </c:numRef>
          </c:cat>
          <c:val>
            <c:numRef>
              <c:f>Sheet1!$C$2:$C$146</c:f>
              <c:numCache>
                <c:formatCode>General</c:formatCode>
                <c:ptCount val="145"/>
                <c:pt idx="0">
                  <c:v>0</c:v>
                </c:pt>
                <c:pt idx="1">
                  <c:v>7.1</c:v>
                </c:pt>
                <c:pt idx="2">
                  <c:v>8.8000000000000007</c:v>
                </c:pt>
                <c:pt idx="3">
                  <c:v>6.3</c:v>
                </c:pt>
                <c:pt idx="4">
                  <c:v>6.5</c:v>
                </c:pt>
                <c:pt idx="5">
                  <c:v>5.9</c:v>
                </c:pt>
                <c:pt idx="6">
                  <c:v>0</c:v>
                </c:pt>
                <c:pt idx="7">
                  <c:v>3.9</c:v>
                </c:pt>
                <c:pt idx="8">
                  <c:v>5.5</c:v>
                </c:pt>
                <c:pt idx="9">
                  <c:v>10.3</c:v>
                </c:pt>
                <c:pt idx="10">
                  <c:v>10</c:v>
                </c:pt>
                <c:pt idx="11">
                  <c:v>12.5</c:v>
                </c:pt>
                <c:pt idx="12">
                  <c:v>0</c:v>
                </c:pt>
                <c:pt idx="13">
                  <c:v>0</c:v>
                </c:pt>
                <c:pt idx="14">
                  <c:v>9.4</c:v>
                </c:pt>
                <c:pt idx="15">
                  <c:v>3</c:v>
                </c:pt>
                <c:pt idx="16">
                  <c:v>4.9000000000000004</c:v>
                </c:pt>
                <c:pt idx="17">
                  <c:v>3</c:v>
                </c:pt>
                <c:pt idx="18">
                  <c:v>9.8000000000000007</c:v>
                </c:pt>
                <c:pt idx="19">
                  <c:v>1.6</c:v>
                </c:pt>
                <c:pt idx="20">
                  <c:v>4.3</c:v>
                </c:pt>
                <c:pt idx="21">
                  <c:v>6</c:v>
                </c:pt>
                <c:pt idx="22">
                  <c:v>8.1999999999999993</c:v>
                </c:pt>
                <c:pt idx="23">
                  <c:v>6.6</c:v>
                </c:pt>
                <c:pt idx="24">
                  <c:v>12.3</c:v>
                </c:pt>
                <c:pt idx="25">
                  <c:v>5.9</c:v>
                </c:pt>
                <c:pt idx="26">
                  <c:v>5.7</c:v>
                </c:pt>
                <c:pt idx="27">
                  <c:v>4.4000000000000004</c:v>
                </c:pt>
                <c:pt idx="28">
                  <c:v>3.8</c:v>
                </c:pt>
                <c:pt idx="29">
                  <c:v>3.1</c:v>
                </c:pt>
                <c:pt idx="30">
                  <c:v>0</c:v>
                </c:pt>
                <c:pt idx="31">
                  <c:v>5.9</c:v>
                </c:pt>
                <c:pt idx="32">
                  <c:v>4.5</c:v>
                </c:pt>
                <c:pt idx="33">
                  <c:v>3.2</c:v>
                </c:pt>
                <c:pt idx="34">
                  <c:v>14.6</c:v>
                </c:pt>
                <c:pt idx="35">
                  <c:v>6.1</c:v>
                </c:pt>
                <c:pt idx="36">
                  <c:v>2.5</c:v>
                </c:pt>
                <c:pt idx="37">
                  <c:v>6.4</c:v>
                </c:pt>
                <c:pt idx="38">
                  <c:v>5.2</c:v>
                </c:pt>
                <c:pt idx="39">
                  <c:v>7</c:v>
                </c:pt>
                <c:pt idx="40">
                  <c:v>8.3000000000000007</c:v>
                </c:pt>
                <c:pt idx="41">
                  <c:v>6.7</c:v>
                </c:pt>
                <c:pt idx="42">
                  <c:v>9.8000000000000007</c:v>
                </c:pt>
                <c:pt idx="43">
                  <c:v>8.5</c:v>
                </c:pt>
                <c:pt idx="44">
                  <c:v>3.2</c:v>
                </c:pt>
                <c:pt idx="45">
                  <c:v>0</c:v>
                </c:pt>
                <c:pt idx="46">
                  <c:v>2.8</c:v>
                </c:pt>
                <c:pt idx="47">
                  <c:v>6.1</c:v>
                </c:pt>
                <c:pt idx="48">
                  <c:v>6.8</c:v>
                </c:pt>
                <c:pt idx="49">
                  <c:v>6.6</c:v>
                </c:pt>
                <c:pt idx="50">
                  <c:v>11.2</c:v>
                </c:pt>
                <c:pt idx="51">
                  <c:v>2.8</c:v>
                </c:pt>
                <c:pt idx="52">
                  <c:v>7.1</c:v>
                </c:pt>
                <c:pt idx="53">
                  <c:v>8.5</c:v>
                </c:pt>
                <c:pt idx="54">
                  <c:v>6.2</c:v>
                </c:pt>
                <c:pt idx="55">
                  <c:v>4.9000000000000004</c:v>
                </c:pt>
                <c:pt idx="56">
                  <c:v>6.3</c:v>
                </c:pt>
                <c:pt idx="57">
                  <c:v>12.1</c:v>
                </c:pt>
                <c:pt idx="58">
                  <c:v>9.5</c:v>
                </c:pt>
                <c:pt idx="59">
                  <c:v>7.7</c:v>
                </c:pt>
                <c:pt idx="60">
                  <c:v>11.9</c:v>
                </c:pt>
                <c:pt idx="61">
                  <c:v>8.6999999999999993</c:v>
                </c:pt>
                <c:pt idx="62">
                  <c:v>9.4</c:v>
                </c:pt>
                <c:pt idx="63">
                  <c:v>4.3</c:v>
                </c:pt>
                <c:pt idx="64">
                  <c:v>2.5</c:v>
                </c:pt>
                <c:pt idx="65">
                  <c:v>5.6</c:v>
                </c:pt>
                <c:pt idx="66">
                  <c:v>3.4</c:v>
                </c:pt>
                <c:pt idx="67">
                  <c:v>6.3</c:v>
                </c:pt>
                <c:pt idx="68">
                  <c:v>8</c:v>
                </c:pt>
                <c:pt idx="69">
                  <c:v>2.7</c:v>
                </c:pt>
                <c:pt idx="70">
                  <c:v>2.6</c:v>
                </c:pt>
                <c:pt idx="71">
                  <c:v>2.4</c:v>
                </c:pt>
                <c:pt idx="72">
                  <c:v>3.6</c:v>
                </c:pt>
                <c:pt idx="73">
                  <c:v>3.7</c:v>
                </c:pt>
                <c:pt idx="74">
                  <c:v>4.3</c:v>
                </c:pt>
                <c:pt idx="75">
                  <c:v>2.2999999999999998</c:v>
                </c:pt>
                <c:pt idx="76">
                  <c:v>6.7</c:v>
                </c:pt>
                <c:pt idx="77">
                  <c:v>6.8</c:v>
                </c:pt>
                <c:pt idx="78">
                  <c:v>10.199999999999999</c:v>
                </c:pt>
                <c:pt idx="79">
                  <c:v>0</c:v>
                </c:pt>
                <c:pt idx="80">
                  <c:v>6.1</c:v>
                </c:pt>
                <c:pt idx="81">
                  <c:v>3.9</c:v>
                </c:pt>
                <c:pt idx="82">
                  <c:v>4.5</c:v>
                </c:pt>
                <c:pt idx="83">
                  <c:v>7.8</c:v>
                </c:pt>
                <c:pt idx="84">
                  <c:v>0</c:v>
                </c:pt>
                <c:pt idx="85">
                  <c:v>7.8</c:v>
                </c:pt>
                <c:pt idx="86">
                  <c:v>4.5999999999999996</c:v>
                </c:pt>
                <c:pt idx="87">
                  <c:v>2.6</c:v>
                </c:pt>
                <c:pt idx="88">
                  <c:v>2.6</c:v>
                </c:pt>
                <c:pt idx="89">
                  <c:v>4.9000000000000004</c:v>
                </c:pt>
                <c:pt idx="90">
                  <c:v>1.3</c:v>
                </c:pt>
                <c:pt idx="91">
                  <c:v>2.2999999999999998</c:v>
                </c:pt>
                <c:pt idx="92">
                  <c:v>0</c:v>
                </c:pt>
                <c:pt idx="93">
                  <c:v>6.5</c:v>
                </c:pt>
                <c:pt idx="94">
                  <c:v>2.7</c:v>
                </c:pt>
                <c:pt idx="95">
                  <c:v>5.4</c:v>
                </c:pt>
                <c:pt idx="96">
                  <c:v>4.5999999999999996</c:v>
                </c:pt>
                <c:pt idx="97">
                  <c:v>0</c:v>
                </c:pt>
                <c:pt idx="98">
                  <c:v>2.7</c:v>
                </c:pt>
                <c:pt idx="99">
                  <c:v>1.9</c:v>
                </c:pt>
                <c:pt idx="100">
                  <c:v>2.2999999999999998</c:v>
                </c:pt>
                <c:pt idx="101">
                  <c:v>7.8</c:v>
                </c:pt>
                <c:pt idx="102">
                  <c:v>1.8</c:v>
                </c:pt>
                <c:pt idx="103">
                  <c:v>12.5</c:v>
                </c:pt>
                <c:pt idx="104">
                  <c:v>4.3</c:v>
                </c:pt>
                <c:pt idx="105">
                  <c:v>2.4</c:v>
                </c:pt>
                <c:pt idx="106">
                  <c:v>4.5</c:v>
                </c:pt>
                <c:pt idx="107">
                  <c:v>2</c:v>
                </c:pt>
                <c:pt idx="108">
                  <c:v>4.9000000000000004</c:v>
                </c:pt>
                <c:pt idx="109">
                  <c:v>0</c:v>
                </c:pt>
                <c:pt idx="110">
                  <c:v>0</c:v>
                </c:pt>
                <c:pt idx="111">
                  <c:v>4.3</c:v>
                </c:pt>
                <c:pt idx="112">
                  <c:v>3</c:v>
                </c:pt>
              </c:numCache>
            </c:numRef>
          </c:val>
          <c:smooth val="0"/>
          <c:extLst>
            <c:ext xmlns:c16="http://schemas.microsoft.com/office/drawing/2014/chart" uri="{C3380CC4-5D6E-409C-BE32-E72D297353CC}">
              <c16:uniqueId val="{00000001-9225-4903-9FDE-EEA8BBCF4A3D}"/>
            </c:ext>
          </c:extLst>
        </c:ser>
        <c:ser>
          <c:idx val="1"/>
          <c:order val="2"/>
          <c:tx>
            <c:strRef>
              <c:f>Sheet1!$D$1</c:f>
              <c:strCache>
                <c:ptCount val="1"/>
                <c:pt idx="0">
                  <c:v>30-59</c:v>
                </c:pt>
              </c:strCache>
            </c:strRef>
          </c:tx>
          <c:spPr>
            <a:ln>
              <a:solidFill>
                <a:srgbClr val="671E75"/>
              </a:solidFill>
            </a:ln>
          </c:spPr>
          <c:marker>
            <c:symbol val="triangle"/>
            <c:size val="8"/>
            <c:spPr>
              <a:solidFill>
                <a:srgbClr val="671E75"/>
              </a:solidFill>
              <a:ln>
                <a:noFill/>
              </a:ln>
            </c:spPr>
          </c:marker>
          <c:cat>
            <c:numRef>
              <c:f>Sheet1!$A$2:$A$146</c:f>
              <c:numCache>
                <c:formatCode>[$-409]mmmm\ d\,\ yyyy;@</c:formatCode>
                <c:ptCount val="145"/>
                <c:pt idx="0">
                  <c:v>43908</c:v>
                </c:pt>
                <c:pt idx="1">
                  <c:v>43915</c:v>
                </c:pt>
                <c:pt idx="2">
                  <c:v>43922</c:v>
                </c:pt>
                <c:pt idx="3">
                  <c:v>43929</c:v>
                </c:pt>
                <c:pt idx="4">
                  <c:v>43936</c:v>
                </c:pt>
                <c:pt idx="5">
                  <c:v>43943</c:v>
                </c:pt>
                <c:pt idx="6">
                  <c:v>43950</c:v>
                </c:pt>
                <c:pt idx="7">
                  <c:v>43957</c:v>
                </c:pt>
                <c:pt idx="8">
                  <c:v>43964</c:v>
                </c:pt>
                <c:pt idx="9">
                  <c:v>43971</c:v>
                </c:pt>
                <c:pt idx="10">
                  <c:v>43978</c:v>
                </c:pt>
                <c:pt idx="11">
                  <c:v>43985</c:v>
                </c:pt>
                <c:pt idx="12">
                  <c:v>43992</c:v>
                </c:pt>
                <c:pt idx="13">
                  <c:v>43999</c:v>
                </c:pt>
                <c:pt idx="14">
                  <c:v>44006</c:v>
                </c:pt>
                <c:pt idx="15">
                  <c:v>44013</c:v>
                </c:pt>
                <c:pt idx="16">
                  <c:v>44020</c:v>
                </c:pt>
                <c:pt idx="17">
                  <c:v>44027</c:v>
                </c:pt>
                <c:pt idx="18">
                  <c:v>44034</c:v>
                </c:pt>
                <c:pt idx="19">
                  <c:v>44041</c:v>
                </c:pt>
                <c:pt idx="20">
                  <c:v>44048</c:v>
                </c:pt>
                <c:pt idx="21">
                  <c:v>44055</c:v>
                </c:pt>
                <c:pt idx="22">
                  <c:v>44062</c:v>
                </c:pt>
                <c:pt idx="23">
                  <c:v>44069</c:v>
                </c:pt>
                <c:pt idx="24">
                  <c:v>44076</c:v>
                </c:pt>
                <c:pt idx="25">
                  <c:v>44083</c:v>
                </c:pt>
                <c:pt idx="26">
                  <c:v>44090</c:v>
                </c:pt>
                <c:pt idx="27">
                  <c:v>44097</c:v>
                </c:pt>
                <c:pt idx="28">
                  <c:v>44104</c:v>
                </c:pt>
                <c:pt idx="29">
                  <c:v>44111</c:v>
                </c:pt>
                <c:pt idx="30">
                  <c:v>44118</c:v>
                </c:pt>
                <c:pt idx="31">
                  <c:v>44125</c:v>
                </c:pt>
                <c:pt idx="32">
                  <c:v>44132</c:v>
                </c:pt>
                <c:pt idx="33">
                  <c:v>44139</c:v>
                </c:pt>
                <c:pt idx="34">
                  <c:v>44146</c:v>
                </c:pt>
                <c:pt idx="35">
                  <c:v>44153</c:v>
                </c:pt>
                <c:pt idx="36">
                  <c:v>44160</c:v>
                </c:pt>
                <c:pt idx="37">
                  <c:v>44167</c:v>
                </c:pt>
                <c:pt idx="38">
                  <c:v>44174</c:v>
                </c:pt>
                <c:pt idx="39">
                  <c:v>44181</c:v>
                </c:pt>
                <c:pt idx="40">
                  <c:v>44188</c:v>
                </c:pt>
                <c:pt idx="41">
                  <c:v>44195</c:v>
                </c:pt>
                <c:pt idx="42">
                  <c:v>44202</c:v>
                </c:pt>
                <c:pt idx="43">
                  <c:v>44209</c:v>
                </c:pt>
                <c:pt idx="44">
                  <c:v>44216</c:v>
                </c:pt>
                <c:pt idx="45">
                  <c:v>44223</c:v>
                </c:pt>
                <c:pt idx="46">
                  <c:v>44230</c:v>
                </c:pt>
                <c:pt idx="47">
                  <c:v>44237</c:v>
                </c:pt>
                <c:pt idx="48">
                  <c:v>44244</c:v>
                </c:pt>
                <c:pt idx="49">
                  <c:v>44251</c:v>
                </c:pt>
                <c:pt idx="50">
                  <c:v>44258</c:v>
                </c:pt>
                <c:pt idx="51">
                  <c:v>44265</c:v>
                </c:pt>
                <c:pt idx="52">
                  <c:v>44272</c:v>
                </c:pt>
                <c:pt idx="53">
                  <c:v>44279</c:v>
                </c:pt>
                <c:pt idx="54">
                  <c:v>44286</c:v>
                </c:pt>
                <c:pt idx="55">
                  <c:v>44293</c:v>
                </c:pt>
                <c:pt idx="56">
                  <c:v>44300</c:v>
                </c:pt>
                <c:pt idx="57">
                  <c:v>44307</c:v>
                </c:pt>
                <c:pt idx="58">
                  <c:v>44314</c:v>
                </c:pt>
                <c:pt idx="59">
                  <c:v>44321</c:v>
                </c:pt>
                <c:pt idx="60">
                  <c:v>44328</c:v>
                </c:pt>
                <c:pt idx="61">
                  <c:v>44335</c:v>
                </c:pt>
                <c:pt idx="62">
                  <c:v>44342</c:v>
                </c:pt>
                <c:pt idx="63">
                  <c:v>44349</c:v>
                </c:pt>
                <c:pt idx="64">
                  <c:v>44356</c:v>
                </c:pt>
                <c:pt idx="65">
                  <c:v>44363</c:v>
                </c:pt>
                <c:pt idx="66">
                  <c:v>44370</c:v>
                </c:pt>
                <c:pt idx="67">
                  <c:v>44377</c:v>
                </c:pt>
                <c:pt idx="68">
                  <c:v>44384</c:v>
                </c:pt>
                <c:pt idx="69">
                  <c:v>44391</c:v>
                </c:pt>
                <c:pt idx="70">
                  <c:v>44398</c:v>
                </c:pt>
                <c:pt idx="71">
                  <c:v>44405</c:v>
                </c:pt>
                <c:pt idx="72">
                  <c:v>44412</c:v>
                </c:pt>
                <c:pt idx="73">
                  <c:v>44419</c:v>
                </c:pt>
                <c:pt idx="74">
                  <c:v>44426</c:v>
                </c:pt>
                <c:pt idx="75">
                  <c:v>44433</c:v>
                </c:pt>
                <c:pt idx="76">
                  <c:v>44440</c:v>
                </c:pt>
                <c:pt idx="77">
                  <c:v>44447</c:v>
                </c:pt>
                <c:pt idx="78">
                  <c:v>44454</c:v>
                </c:pt>
                <c:pt idx="79">
                  <c:v>44461</c:v>
                </c:pt>
                <c:pt idx="80">
                  <c:v>44468</c:v>
                </c:pt>
                <c:pt idx="81">
                  <c:v>44475</c:v>
                </c:pt>
                <c:pt idx="82">
                  <c:v>44482</c:v>
                </c:pt>
                <c:pt idx="83">
                  <c:v>44489</c:v>
                </c:pt>
                <c:pt idx="84">
                  <c:v>44496</c:v>
                </c:pt>
                <c:pt idx="85">
                  <c:v>44503</c:v>
                </c:pt>
                <c:pt idx="86">
                  <c:v>44510</c:v>
                </c:pt>
                <c:pt idx="87">
                  <c:v>44517</c:v>
                </c:pt>
                <c:pt idx="88">
                  <c:v>44524</c:v>
                </c:pt>
                <c:pt idx="89">
                  <c:v>44531</c:v>
                </c:pt>
                <c:pt idx="90">
                  <c:v>44538</c:v>
                </c:pt>
                <c:pt idx="91">
                  <c:v>44545</c:v>
                </c:pt>
                <c:pt idx="92">
                  <c:v>44552</c:v>
                </c:pt>
                <c:pt idx="93">
                  <c:v>44559</c:v>
                </c:pt>
                <c:pt idx="94">
                  <c:v>44566</c:v>
                </c:pt>
                <c:pt idx="95">
                  <c:v>44573</c:v>
                </c:pt>
                <c:pt idx="96">
                  <c:v>44580</c:v>
                </c:pt>
                <c:pt idx="97">
                  <c:v>44587</c:v>
                </c:pt>
                <c:pt idx="98">
                  <c:v>44594</c:v>
                </c:pt>
                <c:pt idx="99">
                  <c:v>44601</c:v>
                </c:pt>
                <c:pt idx="100">
                  <c:v>44608</c:v>
                </c:pt>
                <c:pt idx="101">
                  <c:v>44615</c:v>
                </c:pt>
                <c:pt idx="102">
                  <c:v>44622</c:v>
                </c:pt>
                <c:pt idx="103">
                  <c:v>44629</c:v>
                </c:pt>
                <c:pt idx="104">
                  <c:v>44636</c:v>
                </c:pt>
                <c:pt idx="105">
                  <c:v>44643</c:v>
                </c:pt>
                <c:pt idx="106">
                  <c:v>44650</c:v>
                </c:pt>
                <c:pt idx="107">
                  <c:v>44657</c:v>
                </c:pt>
                <c:pt idx="108">
                  <c:v>44664</c:v>
                </c:pt>
                <c:pt idx="109">
                  <c:v>44671</c:v>
                </c:pt>
                <c:pt idx="110">
                  <c:v>44678</c:v>
                </c:pt>
                <c:pt idx="111">
                  <c:v>44685</c:v>
                </c:pt>
                <c:pt idx="112">
                  <c:v>44692</c:v>
                </c:pt>
                <c:pt idx="113">
                  <c:v>44699</c:v>
                </c:pt>
                <c:pt idx="114">
                  <c:v>44706</c:v>
                </c:pt>
                <c:pt idx="115">
                  <c:v>44713</c:v>
                </c:pt>
                <c:pt idx="116">
                  <c:v>44720</c:v>
                </c:pt>
                <c:pt idx="117">
                  <c:v>44727</c:v>
                </c:pt>
                <c:pt idx="118">
                  <c:v>44734</c:v>
                </c:pt>
                <c:pt idx="119">
                  <c:v>44741</c:v>
                </c:pt>
                <c:pt idx="120">
                  <c:v>44748</c:v>
                </c:pt>
                <c:pt idx="121">
                  <c:v>44755</c:v>
                </c:pt>
                <c:pt idx="122">
                  <c:v>44762</c:v>
                </c:pt>
                <c:pt idx="123">
                  <c:v>44769</c:v>
                </c:pt>
                <c:pt idx="124">
                  <c:v>44776</c:v>
                </c:pt>
                <c:pt idx="125">
                  <c:v>44783</c:v>
                </c:pt>
                <c:pt idx="126">
                  <c:v>44790</c:v>
                </c:pt>
                <c:pt idx="127">
                  <c:v>44797</c:v>
                </c:pt>
                <c:pt idx="128">
                  <c:v>44804</c:v>
                </c:pt>
                <c:pt idx="129">
                  <c:v>44811</c:v>
                </c:pt>
                <c:pt idx="130">
                  <c:v>44818</c:v>
                </c:pt>
                <c:pt idx="131">
                  <c:v>44825</c:v>
                </c:pt>
                <c:pt idx="132">
                  <c:v>44832</c:v>
                </c:pt>
                <c:pt idx="133">
                  <c:v>44839</c:v>
                </c:pt>
                <c:pt idx="134">
                  <c:v>44846</c:v>
                </c:pt>
                <c:pt idx="135">
                  <c:v>44853</c:v>
                </c:pt>
                <c:pt idx="136">
                  <c:v>44860</c:v>
                </c:pt>
                <c:pt idx="137">
                  <c:v>44867</c:v>
                </c:pt>
                <c:pt idx="138">
                  <c:v>44874</c:v>
                </c:pt>
                <c:pt idx="139">
                  <c:v>44881</c:v>
                </c:pt>
                <c:pt idx="140">
                  <c:v>44888</c:v>
                </c:pt>
                <c:pt idx="141">
                  <c:v>44895</c:v>
                </c:pt>
                <c:pt idx="142">
                  <c:v>44902</c:v>
                </c:pt>
                <c:pt idx="143">
                  <c:v>44909</c:v>
                </c:pt>
                <c:pt idx="144">
                  <c:v>44916</c:v>
                </c:pt>
              </c:numCache>
            </c:numRef>
          </c:cat>
          <c:val>
            <c:numRef>
              <c:f>Sheet1!$D$2:$D$146</c:f>
              <c:numCache>
                <c:formatCode>General</c:formatCode>
                <c:ptCount val="145"/>
                <c:pt idx="0">
                  <c:v>26.6</c:v>
                </c:pt>
                <c:pt idx="1">
                  <c:v>25</c:v>
                </c:pt>
                <c:pt idx="2">
                  <c:v>17</c:v>
                </c:pt>
                <c:pt idx="3">
                  <c:v>14.7</c:v>
                </c:pt>
                <c:pt idx="4">
                  <c:v>18.8</c:v>
                </c:pt>
                <c:pt idx="5">
                  <c:v>20.100000000000001</c:v>
                </c:pt>
                <c:pt idx="6">
                  <c:v>12.4</c:v>
                </c:pt>
                <c:pt idx="7">
                  <c:v>18.899999999999999</c:v>
                </c:pt>
                <c:pt idx="8">
                  <c:v>13.3</c:v>
                </c:pt>
                <c:pt idx="9">
                  <c:v>9.1</c:v>
                </c:pt>
                <c:pt idx="10">
                  <c:v>16</c:v>
                </c:pt>
                <c:pt idx="11">
                  <c:v>13.8</c:v>
                </c:pt>
                <c:pt idx="12">
                  <c:v>15.3</c:v>
                </c:pt>
                <c:pt idx="13">
                  <c:v>8.1999999999999993</c:v>
                </c:pt>
                <c:pt idx="14">
                  <c:v>13.3</c:v>
                </c:pt>
                <c:pt idx="15">
                  <c:v>10.199999999999999</c:v>
                </c:pt>
                <c:pt idx="16">
                  <c:v>10.199999999999999</c:v>
                </c:pt>
                <c:pt idx="17">
                  <c:v>7.9</c:v>
                </c:pt>
                <c:pt idx="18">
                  <c:v>9.4</c:v>
                </c:pt>
                <c:pt idx="19">
                  <c:v>8.1</c:v>
                </c:pt>
                <c:pt idx="20">
                  <c:v>12.5</c:v>
                </c:pt>
                <c:pt idx="21">
                  <c:v>9.4</c:v>
                </c:pt>
                <c:pt idx="22">
                  <c:v>12.3</c:v>
                </c:pt>
                <c:pt idx="23">
                  <c:v>10.5</c:v>
                </c:pt>
                <c:pt idx="24">
                  <c:v>8.5</c:v>
                </c:pt>
                <c:pt idx="25">
                  <c:v>14.7</c:v>
                </c:pt>
                <c:pt idx="26">
                  <c:v>17.7</c:v>
                </c:pt>
                <c:pt idx="27">
                  <c:v>6.1</c:v>
                </c:pt>
                <c:pt idx="28">
                  <c:v>13.5</c:v>
                </c:pt>
                <c:pt idx="29">
                  <c:v>7.1</c:v>
                </c:pt>
                <c:pt idx="30">
                  <c:v>10.4</c:v>
                </c:pt>
                <c:pt idx="31">
                  <c:v>5</c:v>
                </c:pt>
                <c:pt idx="32">
                  <c:v>10.5</c:v>
                </c:pt>
                <c:pt idx="33">
                  <c:v>8.3000000000000007</c:v>
                </c:pt>
                <c:pt idx="34">
                  <c:v>6.9</c:v>
                </c:pt>
                <c:pt idx="35">
                  <c:v>7.4</c:v>
                </c:pt>
                <c:pt idx="36">
                  <c:v>9.1</c:v>
                </c:pt>
                <c:pt idx="37">
                  <c:v>12.3</c:v>
                </c:pt>
                <c:pt idx="38">
                  <c:v>10</c:v>
                </c:pt>
                <c:pt idx="39">
                  <c:v>10.8</c:v>
                </c:pt>
                <c:pt idx="40">
                  <c:v>11.6</c:v>
                </c:pt>
                <c:pt idx="41">
                  <c:v>9.1</c:v>
                </c:pt>
                <c:pt idx="42">
                  <c:v>11.2</c:v>
                </c:pt>
                <c:pt idx="43">
                  <c:v>8.6999999999999993</c:v>
                </c:pt>
                <c:pt idx="44">
                  <c:v>8</c:v>
                </c:pt>
                <c:pt idx="45">
                  <c:v>11.1</c:v>
                </c:pt>
                <c:pt idx="46">
                  <c:v>12.3</c:v>
                </c:pt>
                <c:pt idx="47">
                  <c:v>9.3000000000000007</c:v>
                </c:pt>
                <c:pt idx="48">
                  <c:v>9.6999999999999993</c:v>
                </c:pt>
                <c:pt idx="49">
                  <c:v>12</c:v>
                </c:pt>
                <c:pt idx="50">
                  <c:v>12.3</c:v>
                </c:pt>
                <c:pt idx="51">
                  <c:v>6.8</c:v>
                </c:pt>
                <c:pt idx="52">
                  <c:v>9.6</c:v>
                </c:pt>
                <c:pt idx="53">
                  <c:v>6.9</c:v>
                </c:pt>
                <c:pt idx="54">
                  <c:v>10.5</c:v>
                </c:pt>
                <c:pt idx="55">
                  <c:v>9.6999999999999993</c:v>
                </c:pt>
                <c:pt idx="56">
                  <c:v>8.6</c:v>
                </c:pt>
                <c:pt idx="57">
                  <c:v>12</c:v>
                </c:pt>
                <c:pt idx="58">
                  <c:v>9.9</c:v>
                </c:pt>
                <c:pt idx="59">
                  <c:v>11.6</c:v>
                </c:pt>
                <c:pt idx="60">
                  <c:v>11.1</c:v>
                </c:pt>
                <c:pt idx="61">
                  <c:v>9.3000000000000007</c:v>
                </c:pt>
                <c:pt idx="62">
                  <c:v>8.5</c:v>
                </c:pt>
                <c:pt idx="63">
                  <c:v>4.7</c:v>
                </c:pt>
                <c:pt idx="64">
                  <c:v>10.5</c:v>
                </c:pt>
                <c:pt idx="65">
                  <c:v>21.6</c:v>
                </c:pt>
                <c:pt idx="66">
                  <c:v>9.8000000000000007</c:v>
                </c:pt>
                <c:pt idx="67">
                  <c:v>15.1</c:v>
                </c:pt>
                <c:pt idx="68">
                  <c:v>13.8</c:v>
                </c:pt>
                <c:pt idx="69">
                  <c:v>15.5</c:v>
                </c:pt>
                <c:pt idx="70">
                  <c:v>11.1</c:v>
                </c:pt>
                <c:pt idx="71">
                  <c:v>15.4</c:v>
                </c:pt>
                <c:pt idx="72">
                  <c:v>12.4</c:v>
                </c:pt>
                <c:pt idx="73">
                  <c:v>17.7</c:v>
                </c:pt>
                <c:pt idx="74">
                  <c:v>15.4</c:v>
                </c:pt>
                <c:pt idx="75">
                  <c:v>13.8</c:v>
                </c:pt>
                <c:pt idx="76">
                  <c:v>11.4</c:v>
                </c:pt>
                <c:pt idx="77">
                  <c:v>13.6</c:v>
                </c:pt>
                <c:pt idx="78">
                  <c:v>14.5</c:v>
                </c:pt>
                <c:pt idx="79">
                  <c:v>11.7</c:v>
                </c:pt>
                <c:pt idx="80">
                  <c:v>12.9</c:v>
                </c:pt>
                <c:pt idx="81">
                  <c:v>14.7</c:v>
                </c:pt>
                <c:pt idx="82">
                  <c:v>10.8</c:v>
                </c:pt>
                <c:pt idx="83">
                  <c:v>17.7</c:v>
                </c:pt>
                <c:pt idx="84">
                  <c:v>12.8</c:v>
                </c:pt>
                <c:pt idx="85">
                  <c:v>13.6</c:v>
                </c:pt>
                <c:pt idx="86">
                  <c:v>14.9</c:v>
                </c:pt>
                <c:pt idx="87">
                  <c:v>15.9</c:v>
                </c:pt>
                <c:pt idx="88">
                  <c:v>12.9</c:v>
                </c:pt>
                <c:pt idx="89">
                  <c:v>16.8</c:v>
                </c:pt>
                <c:pt idx="90">
                  <c:v>14.3</c:v>
                </c:pt>
                <c:pt idx="91">
                  <c:v>13.5</c:v>
                </c:pt>
                <c:pt idx="92">
                  <c:v>11</c:v>
                </c:pt>
                <c:pt idx="93">
                  <c:v>10</c:v>
                </c:pt>
                <c:pt idx="94">
                  <c:v>8.6999999999999993</c:v>
                </c:pt>
                <c:pt idx="95">
                  <c:v>9.5</c:v>
                </c:pt>
                <c:pt idx="96">
                  <c:v>11.8</c:v>
                </c:pt>
                <c:pt idx="97">
                  <c:v>12</c:v>
                </c:pt>
                <c:pt idx="98">
                  <c:v>8.8000000000000007</c:v>
                </c:pt>
                <c:pt idx="99">
                  <c:v>7</c:v>
                </c:pt>
                <c:pt idx="100">
                  <c:v>14</c:v>
                </c:pt>
                <c:pt idx="101">
                  <c:v>7.1</c:v>
                </c:pt>
                <c:pt idx="102">
                  <c:v>2.9</c:v>
                </c:pt>
                <c:pt idx="103">
                  <c:v>4.4000000000000004</c:v>
                </c:pt>
                <c:pt idx="104">
                  <c:v>10</c:v>
                </c:pt>
                <c:pt idx="105">
                  <c:v>11.1</c:v>
                </c:pt>
                <c:pt idx="106">
                  <c:v>5.9</c:v>
                </c:pt>
                <c:pt idx="107">
                  <c:v>9.8000000000000007</c:v>
                </c:pt>
                <c:pt idx="108">
                  <c:v>6</c:v>
                </c:pt>
                <c:pt idx="109">
                  <c:v>7.6</c:v>
                </c:pt>
                <c:pt idx="110">
                  <c:v>3.8</c:v>
                </c:pt>
                <c:pt idx="111">
                  <c:v>8.4</c:v>
                </c:pt>
                <c:pt idx="112">
                  <c:v>3.7</c:v>
                </c:pt>
                <c:pt idx="113">
                  <c:v>3</c:v>
                </c:pt>
                <c:pt idx="114">
                  <c:v>6</c:v>
                </c:pt>
                <c:pt idx="115">
                  <c:v>7.9</c:v>
                </c:pt>
                <c:pt idx="116">
                  <c:v>6</c:v>
                </c:pt>
                <c:pt idx="117">
                  <c:v>8.4</c:v>
                </c:pt>
                <c:pt idx="118">
                  <c:v>4.5</c:v>
                </c:pt>
                <c:pt idx="119">
                  <c:v>6.4</c:v>
                </c:pt>
                <c:pt idx="120">
                  <c:v>3</c:v>
                </c:pt>
                <c:pt idx="121">
                  <c:v>9.6999999999999993</c:v>
                </c:pt>
                <c:pt idx="122">
                  <c:v>9.6999999999999993</c:v>
                </c:pt>
                <c:pt idx="123">
                  <c:v>6.2</c:v>
                </c:pt>
                <c:pt idx="124">
                  <c:v>8.6999999999999993</c:v>
                </c:pt>
                <c:pt idx="125">
                  <c:v>10.6</c:v>
                </c:pt>
                <c:pt idx="126">
                  <c:v>10.3</c:v>
                </c:pt>
                <c:pt idx="127">
                  <c:v>6.4</c:v>
                </c:pt>
                <c:pt idx="128">
                  <c:v>6.3</c:v>
                </c:pt>
                <c:pt idx="129">
                  <c:v>7.1</c:v>
                </c:pt>
                <c:pt idx="130">
                  <c:v>8.1</c:v>
                </c:pt>
                <c:pt idx="131">
                  <c:v>7.3</c:v>
                </c:pt>
                <c:pt idx="132">
                  <c:v>7.2</c:v>
                </c:pt>
                <c:pt idx="133">
                  <c:v>10.8</c:v>
                </c:pt>
                <c:pt idx="134">
                  <c:v>14.5</c:v>
                </c:pt>
                <c:pt idx="135">
                  <c:v>5.6</c:v>
                </c:pt>
                <c:pt idx="136">
                  <c:v>8.1999999999999993</c:v>
                </c:pt>
                <c:pt idx="137">
                  <c:v>8.1</c:v>
                </c:pt>
                <c:pt idx="138">
                  <c:v>1.9</c:v>
                </c:pt>
                <c:pt idx="139">
                  <c:v>5.9</c:v>
                </c:pt>
                <c:pt idx="140">
                  <c:v>1.3</c:v>
                </c:pt>
                <c:pt idx="141">
                  <c:v>3.9</c:v>
                </c:pt>
                <c:pt idx="142">
                  <c:v>11.3</c:v>
                </c:pt>
              </c:numCache>
            </c:numRef>
          </c:val>
          <c:smooth val="0"/>
          <c:extLst>
            <c:ext xmlns:c16="http://schemas.microsoft.com/office/drawing/2014/chart" uri="{C3380CC4-5D6E-409C-BE32-E72D297353CC}">
              <c16:uniqueId val="{00000002-9225-4903-9FDE-EEA8BBCF4A3D}"/>
            </c:ext>
          </c:extLst>
        </c:ser>
        <c:ser>
          <c:idx val="2"/>
          <c:order val="3"/>
          <c:tx>
            <c:strRef>
              <c:f>Sheet1!$E$1</c:f>
              <c:strCache>
                <c:ptCount val="1"/>
                <c:pt idx="0">
                  <c:v>60+</c:v>
                </c:pt>
              </c:strCache>
            </c:strRef>
          </c:tx>
          <c:spPr>
            <a:ln>
              <a:solidFill>
                <a:srgbClr val="FFC72C"/>
              </a:solidFill>
            </a:ln>
          </c:spPr>
          <c:marker>
            <c:symbol val="diamond"/>
            <c:size val="9"/>
            <c:spPr>
              <a:solidFill>
                <a:srgbClr val="FFC72C"/>
              </a:solidFill>
              <a:ln>
                <a:noFill/>
              </a:ln>
            </c:spPr>
          </c:marker>
          <c:cat>
            <c:numRef>
              <c:f>Sheet1!$A$2:$A$146</c:f>
              <c:numCache>
                <c:formatCode>[$-409]mmmm\ d\,\ yyyy;@</c:formatCode>
                <c:ptCount val="145"/>
                <c:pt idx="0">
                  <c:v>43908</c:v>
                </c:pt>
                <c:pt idx="1">
                  <c:v>43915</c:v>
                </c:pt>
                <c:pt idx="2">
                  <c:v>43922</c:v>
                </c:pt>
                <c:pt idx="3">
                  <c:v>43929</c:v>
                </c:pt>
                <c:pt idx="4">
                  <c:v>43936</c:v>
                </c:pt>
                <c:pt idx="5">
                  <c:v>43943</c:v>
                </c:pt>
                <c:pt idx="6">
                  <c:v>43950</c:v>
                </c:pt>
                <c:pt idx="7">
                  <c:v>43957</c:v>
                </c:pt>
                <c:pt idx="8">
                  <c:v>43964</c:v>
                </c:pt>
                <c:pt idx="9">
                  <c:v>43971</c:v>
                </c:pt>
                <c:pt idx="10">
                  <c:v>43978</c:v>
                </c:pt>
                <c:pt idx="11">
                  <c:v>43985</c:v>
                </c:pt>
                <c:pt idx="12">
                  <c:v>43992</c:v>
                </c:pt>
                <c:pt idx="13">
                  <c:v>43999</c:v>
                </c:pt>
                <c:pt idx="14">
                  <c:v>44006</c:v>
                </c:pt>
                <c:pt idx="15">
                  <c:v>44013</c:v>
                </c:pt>
                <c:pt idx="16">
                  <c:v>44020</c:v>
                </c:pt>
                <c:pt idx="17">
                  <c:v>44027</c:v>
                </c:pt>
                <c:pt idx="18">
                  <c:v>44034</c:v>
                </c:pt>
                <c:pt idx="19">
                  <c:v>44041</c:v>
                </c:pt>
                <c:pt idx="20">
                  <c:v>44048</c:v>
                </c:pt>
                <c:pt idx="21">
                  <c:v>44055</c:v>
                </c:pt>
                <c:pt idx="22">
                  <c:v>44062</c:v>
                </c:pt>
                <c:pt idx="23">
                  <c:v>44069</c:v>
                </c:pt>
                <c:pt idx="24">
                  <c:v>44076</c:v>
                </c:pt>
                <c:pt idx="25">
                  <c:v>44083</c:v>
                </c:pt>
                <c:pt idx="26">
                  <c:v>44090</c:v>
                </c:pt>
                <c:pt idx="27">
                  <c:v>44097</c:v>
                </c:pt>
                <c:pt idx="28">
                  <c:v>44104</c:v>
                </c:pt>
                <c:pt idx="29">
                  <c:v>44111</c:v>
                </c:pt>
                <c:pt idx="30">
                  <c:v>44118</c:v>
                </c:pt>
                <c:pt idx="31">
                  <c:v>44125</c:v>
                </c:pt>
                <c:pt idx="32">
                  <c:v>44132</c:v>
                </c:pt>
                <c:pt idx="33">
                  <c:v>44139</c:v>
                </c:pt>
                <c:pt idx="34">
                  <c:v>44146</c:v>
                </c:pt>
                <c:pt idx="35">
                  <c:v>44153</c:v>
                </c:pt>
                <c:pt idx="36">
                  <c:v>44160</c:v>
                </c:pt>
                <c:pt idx="37">
                  <c:v>44167</c:v>
                </c:pt>
                <c:pt idx="38">
                  <c:v>44174</c:v>
                </c:pt>
                <c:pt idx="39">
                  <c:v>44181</c:v>
                </c:pt>
                <c:pt idx="40">
                  <c:v>44188</c:v>
                </c:pt>
                <c:pt idx="41">
                  <c:v>44195</c:v>
                </c:pt>
                <c:pt idx="42">
                  <c:v>44202</c:v>
                </c:pt>
                <c:pt idx="43">
                  <c:v>44209</c:v>
                </c:pt>
                <c:pt idx="44">
                  <c:v>44216</c:v>
                </c:pt>
                <c:pt idx="45">
                  <c:v>44223</c:v>
                </c:pt>
                <c:pt idx="46">
                  <c:v>44230</c:v>
                </c:pt>
                <c:pt idx="47">
                  <c:v>44237</c:v>
                </c:pt>
                <c:pt idx="48">
                  <c:v>44244</c:v>
                </c:pt>
                <c:pt idx="49">
                  <c:v>44251</c:v>
                </c:pt>
                <c:pt idx="50">
                  <c:v>44258</c:v>
                </c:pt>
                <c:pt idx="51">
                  <c:v>44265</c:v>
                </c:pt>
                <c:pt idx="52">
                  <c:v>44272</c:v>
                </c:pt>
                <c:pt idx="53">
                  <c:v>44279</c:v>
                </c:pt>
                <c:pt idx="54">
                  <c:v>44286</c:v>
                </c:pt>
                <c:pt idx="55">
                  <c:v>44293</c:v>
                </c:pt>
                <c:pt idx="56">
                  <c:v>44300</c:v>
                </c:pt>
                <c:pt idx="57">
                  <c:v>44307</c:v>
                </c:pt>
                <c:pt idx="58">
                  <c:v>44314</c:v>
                </c:pt>
                <c:pt idx="59">
                  <c:v>44321</c:v>
                </c:pt>
                <c:pt idx="60">
                  <c:v>44328</c:v>
                </c:pt>
                <c:pt idx="61">
                  <c:v>44335</c:v>
                </c:pt>
                <c:pt idx="62">
                  <c:v>44342</c:v>
                </c:pt>
                <c:pt idx="63">
                  <c:v>44349</c:v>
                </c:pt>
                <c:pt idx="64">
                  <c:v>44356</c:v>
                </c:pt>
                <c:pt idx="65">
                  <c:v>44363</c:v>
                </c:pt>
                <c:pt idx="66">
                  <c:v>44370</c:v>
                </c:pt>
                <c:pt idx="67">
                  <c:v>44377</c:v>
                </c:pt>
                <c:pt idx="68">
                  <c:v>44384</c:v>
                </c:pt>
                <c:pt idx="69">
                  <c:v>44391</c:v>
                </c:pt>
                <c:pt idx="70">
                  <c:v>44398</c:v>
                </c:pt>
                <c:pt idx="71">
                  <c:v>44405</c:v>
                </c:pt>
                <c:pt idx="72">
                  <c:v>44412</c:v>
                </c:pt>
                <c:pt idx="73">
                  <c:v>44419</c:v>
                </c:pt>
                <c:pt idx="74">
                  <c:v>44426</c:v>
                </c:pt>
                <c:pt idx="75">
                  <c:v>44433</c:v>
                </c:pt>
                <c:pt idx="76">
                  <c:v>44440</c:v>
                </c:pt>
                <c:pt idx="77">
                  <c:v>44447</c:v>
                </c:pt>
                <c:pt idx="78">
                  <c:v>44454</c:v>
                </c:pt>
                <c:pt idx="79">
                  <c:v>44461</c:v>
                </c:pt>
                <c:pt idx="80">
                  <c:v>44468</c:v>
                </c:pt>
                <c:pt idx="81">
                  <c:v>44475</c:v>
                </c:pt>
                <c:pt idx="82">
                  <c:v>44482</c:v>
                </c:pt>
                <c:pt idx="83">
                  <c:v>44489</c:v>
                </c:pt>
                <c:pt idx="84">
                  <c:v>44496</c:v>
                </c:pt>
                <c:pt idx="85">
                  <c:v>44503</c:v>
                </c:pt>
                <c:pt idx="86">
                  <c:v>44510</c:v>
                </c:pt>
                <c:pt idx="87">
                  <c:v>44517</c:v>
                </c:pt>
                <c:pt idx="88">
                  <c:v>44524</c:v>
                </c:pt>
                <c:pt idx="89">
                  <c:v>44531</c:v>
                </c:pt>
                <c:pt idx="90">
                  <c:v>44538</c:v>
                </c:pt>
                <c:pt idx="91">
                  <c:v>44545</c:v>
                </c:pt>
                <c:pt idx="92">
                  <c:v>44552</c:v>
                </c:pt>
                <c:pt idx="93">
                  <c:v>44559</c:v>
                </c:pt>
                <c:pt idx="94">
                  <c:v>44566</c:v>
                </c:pt>
                <c:pt idx="95">
                  <c:v>44573</c:v>
                </c:pt>
                <c:pt idx="96">
                  <c:v>44580</c:v>
                </c:pt>
                <c:pt idx="97">
                  <c:v>44587</c:v>
                </c:pt>
                <c:pt idx="98">
                  <c:v>44594</c:v>
                </c:pt>
                <c:pt idx="99">
                  <c:v>44601</c:v>
                </c:pt>
                <c:pt idx="100">
                  <c:v>44608</c:v>
                </c:pt>
                <c:pt idx="101">
                  <c:v>44615</c:v>
                </c:pt>
                <c:pt idx="102">
                  <c:v>44622</c:v>
                </c:pt>
                <c:pt idx="103">
                  <c:v>44629</c:v>
                </c:pt>
                <c:pt idx="104">
                  <c:v>44636</c:v>
                </c:pt>
                <c:pt idx="105">
                  <c:v>44643</c:v>
                </c:pt>
                <c:pt idx="106">
                  <c:v>44650</c:v>
                </c:pt>
                <c:pt idx="107">
                  <c:v>44657</c:v>
                </c:pt>
                <c:pt idx="108">
                  <c:v>44664</c:v>
                </c:pt>
                <c:pt idx="109">
                  <c:v>44671</c:v>
                </c:pt>
                <c:pt idx="110">
                  <c:v>44678</c:v>
                </c:pt>
                <c:pt idx="111">
                  <c:v>44685</c:v>
                </c:pt>
                <c:pt idx="112">
                  <c:v>44692</c:v>
                </c:pt>
                <c:pt idx="113">
                  <c:v>44699</c:v>
                </c:pt>
                <c:pt idx="114">
                  <c:v>44706</c:v>
                </c:pt>
                <c:pt idx="115">
                  <c:v>44713</c:v>
                </c:pt>
                <c:pt idx="116">
                  <c:v>44720</c:v>
                </c:pt>
                <c:pt idx="117">
                  <c:v>44727</c:v>
                </c:pt>
                <c:pt idx="118">
                  <c:v>44734</c:v>
                </c:pt>
                <c:pt idx="119">
                  <c:v>44741</c:v>
                </c:pt>
                <c:pt idx="120">
                  <c:v>44748</c:v>
                </c:pt>
                <c:pt idx="121">
                  <c:v>44755</c:v>
                </c:pt>
                <c:pt idx="122">
                  <c:v>44762</c:v>
                </c:pt>
                <c:pt idx="123">
                  <c:v>44769</c:v>
                </c:pt>
                <c:pt idx="124">
                  <c:v>44776</c:v>
                </c:pt>
                <c:pt idx="125">
                  <c:v>44783</c:v>
                </c:pt>
                <c:pt idx="126">
                  <c:v>44790</c:v>
                </c:pt>
                <c:pt idx="127">
                  <c:v>44797</c:v>
                </c:pt>
                <c:pt idx="128">
                  <c:v>44804</c:v>
                </c:pt>
                <c:pt idx="129">
                  <c:v>44811</c:v>
                </c:pt>
                <c:pt idx="130">
                  <c:v>44818</c:v>
                </c:pt>
                <c:pt idx="131">
                  <c:v>44825</c:v>
                </c:pt>
                <c:pt idx="132">
                  <c:v>44832</c:v>
                </c:pt>
                <c:pt idx="133">
                  <c:v>44839</c:v>
                </c:pt>
                <c:pt idx="134">
                  <c:v>44846</c:v>
                </c:pt>
                <c:pt idx="135">
                  <c:v>44853</c:v>
                </c:pt>
                <c:pt idx="136">
                  <c:v>44860</c:v>
                </c:pt>
                <c:pt idx="137">
                  <c:v>44867</c:v>
                </c:pt>
                <c:pt idx="138">
                  <c:v>44874</c:v>
                </c:pt>
                <c:pt idx="139">
                  <c:v>44881</c:v>
                </c:pt>
                <c:pt idx="140">
                  <c:v>44888</c:v>
                </c:pt>
                <c:pt idx="141">
                  <c:v>44895</c:v>
                </c:pt>
                <c:pt idx="142">
                  <c:v>44902</c:v>
                </c:pt>
                <c:pt idx="143">
                  <c:v>44909</c:v>
                </c:pt>
                <c:pt idx="144">
                  <c:v>44916</c:v>
                </c:pt>
              </c:numCache>
            </c:numRef>
          </c:cat>
          <c:val>
            <c:numRef>
              <c:f>Sheet1!$E$2:$E$146</c:f>
              <c:numCache>
                <c:formatCode>General</c:formatCode>
                <c:ptCount val="145"/>
                <c:pt idx="0">
                  <c:v>28.2</c:v>
                </c:pt>
                <c:pt idx="1">
                  <c:v>26.9</c:v>
                </c:pt>
                <c:pt idx="2">
                  <c:v>28</c:v>
                </c:pt>
                <c:pt idx="3">
                  <c:v>17.899999999999999</c:v>
                </c:pt>
                <c:pt idx="4">
                  <c:v>17.399999999999999</c:v>
                </c:pt>
                <c:pt idx="5">
                  <c:v>17.600000000000001</c:v>
                </c:pt>
                <c:pt idx="6">
                  <c:v>18.100000000000001</c:v>
                </c:pt>
                <c:pt idx="7">
                  <c:v>12.7</c:v>
                </c:pt>
                <c:pt idx="8">
                  <c:v>15.6</c:v>
                </c:pt>
                <c:pt idx="9">
                  <c:v>13.2</c:v>
                </c:pt>
                <c:pt idx="10">
                  <c:v>13.8</c:v>
                </c:pt>
                <c:pt idx="11">
                  <c:v>14.4</c:v>
                </c:pt>
                <c:pt idx="12">
                  <c:v>14.5</c:v>
                </c:pt>
                <c:pt idx="13">
                  <c:v>10.9</c:v>
                </c:pt>
                <c:pt idx="14">
                  <c:v>15.1</c:v>
                </c:pt>
                <c:pt idx="15">
                  <c:v>12.8</c:v>
                </c:pt>
                <c:pt idx="16">
                  <c:v>13.5</c:v>
                </c:pt>
                <c:pt idx="17">
                  <c:v>10.8</c:v>
                </c:pt>
                <c:pt idx="18">
                  <c:v>8.6</c:v>
                </c:pt>
                <c:pt idx="19">
                  <c:v>10.199999999999999</c:v>
                </c:pt>
                <c:pt idx="20">
                  <c:v>10.3</c:v>
                </c:pt>
                <c:pt idx="21">
                  <c:v>12.6</c:v>
                </c:pt>
                <c:pt idx="22">
                  <c:v>10.1</c:v>
                </c:pt>
                <c:pt idx="23">
                  <c:v>10.7</c:v>
                </c:pt>
                <c:pt idx="24">
                  <c:v>12.7</c:v>
                </c:pt>
                <c:pt idx="25">
                  <c:v>12.4</c:v>
                </c:pt>
                <c:pt idx="26">
                  <c:v>15.7</c:v>
                </c:pt>
                <c:pt idx="27">
                  <c:v>13.7</c:v>
                </c:pt>
                <c:pt idx="28">
                  <c:v>19.3</c:v>
                </c:pt>
                <c:pt idx="29">
                  <c:v>7.6</c:v>
                </c:pt>
                <c:pt idx="30">
                  <c:v>10.9</c:v>
                </c:pt>
                <c:pt idx="31">
                  <c:v>12</c:v>
                </c:pt>
                <c:pt idx="32">
                  <c:v>11.9</c:v>
                </c:pt>
                <c:pt idx="33">
                  <c:v>8.1999999999999993</c:v>
                </c:pt>
                <c:pt idx="34">
                  <c:v>12.5</c:v>
                </c:pt>
                <c:pt idx="35">
                  <c:v>13.3</c:v>
                </c:pt>
                <c:pt idx="36">
                  <c:v>12</c:v>
                </c:pt>
                <c:pt idx="37">
                  <c:v>11.4</c:v>
                </c:pt>
                <c:pt idx="38">
                  <c:v>11.4</c:v>
                </c:pt>
                <c:pt idx="39">
                  <c:v>9.4</c:v>
                </c:pt>
                <c:pt idx="40">
                  <c:v>10.5</c:v>
                </c:pt>
                <c:pt idx="41">
                  <c:v>11.3</c:v>
                </c:pt>
                <c:pt idx="42">
                  <c:v>10.6</c:v>
                </c:pt>
                <c:pt idx="43">
                  <c:v>9.4</c:v>
                </c:pt>
                <c:pt idx="44">
                  <c:v>10.5</c:v>
                </c:pt>
                <c:pt idx="45">
                  <c:v>11.2</c:v>
                </c:pt>
                <c:pt idx="46">
                  <c:v>9.1999999999999993</c:v>
                </c:pt>
                <c:pt idx="47">
                  <c:v>10.199999999999999</c:v>
                </c:pt>
                <c:pt idx="48">
                  <c:v>9.8000000000000007</c:v>
                </c:pt>
                <c:pt idx="49">
                  <c:v>9.9</c:v>
                </c:pt>
                <c:pt idx="50">
                  <c:v>8.4</c:v>
                </c:pt>
                <c:pt idx="51">
                  <c:v>10.8</c:v>
                </c:pt>
                <c:pt idx="52">
                  <c:v>9.8000000000000007</c:v>
                </c:pt>
                <c:pt idx="53">
                  <c:v>12.8</c:v>
                </c:pt>
                <c:pt idx="54">
                  <c:v>8.6999999999999993</c:v>
                </c:pt>
                <c:pt idx="55">
                  <c:v>8</c:v>
                </c:pt>
                <c:pt idx="56">
                  <c:v>11.9</c:v>
                </c:pt>
                <c:pt idx="57">
                  <c:v>12.2</c:v>
                </c:pt>
                <c:pt idx="58">
                  <c:v>16.600000000000001</c:v>
                </c:pt>
                <c:pt idx="59">
                  <c:v>11.2</c:v>
                </c:pt>
                <c:pt idx="60">
                  <c:v>18.2</c:v>
                </c:pt>
                <c:pt idx="61">
                  <c:v>17.100000000000001</c:v>
                </c:pt>
                <c:pt idx="62">
                  <c:v>16</c:v>
                </c:pt>
                <c:pt idx="63">
                  <c:v>7.6</c:v>
                </c:pt>
                <c:pt idx="64">
                  <c:v>11.3</c:v>
                </c:pt>
                <c:pt idx="65">
                  <c:v>10.6</c:v>
                </c:pt>
                <c:pt idx="66">
                  <c:v>15.7</c:v>
                </c:pt>
                <c:pt idx="67">
                  <c:v>21</c:v>
                </c:pt>
                <c:pt idx="68">
                  <c:v>9.5</c:v>
                </c:pt>
                <c:pt idx="69">
                  <c:v>16.7</c:v>
                </c:pt>
                <c:pt idx="70">
                  <c:v>16.8</c:v>
                </c:pt>
                <c:pt idx="71">
                  <c:v>13.6</c:v>
                </c:pt>
                <c:pt idx="72">
                  <c:v>11.5</c:v>
                </c:pt>
                <c:pt idx="73">
                  <c:v>13.4</c:v>
                </c:pt>
                <c:pt idx="74">
                  <c:v>17.2</c:v>
                </c:pt>
                <c:pt idx="75">
                  <c:v>14.1</c:v>
                </c:pt>
                <c:pt idx="76">
                  <c:v>10.6</c:v>
                </c:pt>
                <c:pt idx="77">
                  <c:v>11.9</c:v>
                </c:pt>
                <c:pt idx="78">
                  <c:v>10.3</c:v>
                </c:pt>
                <c:pt idx="79">
                  <c:v>9.4</c:v>
                </c:pt>
                <c:pt idx="80">
                  <c:v>11.1</c:v>
                </c:pt>
                <c:pt idx="81">
                  <c:v>11.9</c:v>
                </c:pt>
                <c:pt idx="82">
                  <c:v>11.2</c:v>
                </c:pt>
                <c:pt idx="83">
                  <c:v>11.7</c:v>
                </c:pt>
                <c:pt idx="84">
                  <c:v>14.6</c:v>
                </c:pt>
                <c:pt idx="85">
                  <c:v>10.8</c:v>
                </c:pt>
                <c:pt idx="86">
                  <c:v>12.7</c:v>
                </c:pt>
                <c:pt idx="87">
                  <c:v>13.8</c:v>
                </c:pt>
                <c:pt idx="88">
                  <c:v>11</c:v>
                </c:pt>
                <c:pt idx="89">
                  <c:v>12.2</c:v>
                </c:pt>
                <c:pt idx="90">
                  <c:v>11.1</c:v>
                </c:pt>
                <c:pt idx="91">
                  <c:v>10.7</c:v>
                </c:pt>
                <c:pt idx="92">
                  <c:v>10.1</c:v>
                </c:pt>
                <c:pt idx="93">
                  <c:v>10.199999999999999</c:v>
                </c:pt>
                <c:pt idx="94">
                  <c:v>9.6999999999999993</c:v>
                </c:pt>
                <c:pt idx="95">
                  <c:v>9.9</c:v>
                </c:pt>
                <c:pt idx="96">
                  <c:v>6.9</c:v>
                </c:pt>
                <c:pt idx="97">
                  <c:v>8.1</c:v>
                </c:pt>
                <c:pt idx="98">
                  <c:v>10.4</c:v>
                </c:pt>
                <c:pt idx="99">
                  <c:v>8</c:v>
                </c:pt>
                <c:pt idx="100">
                  <c:v>7.1</c:v>
                </c:pt>
                <c:pt idx="101">
                  <c:v>10.6</c:v>
                </c:pt>
                <c:pt idx="102">
                  <c:v>7.7</c:v>
                </c:pt>
                <c:pt idx="103">
                  <c:v>5.7</c:v>
                </c:pt>
                <c:pt idx="104">
                  <c:v>11.1</c:v>
                </c:pt>
                <c:pt idx="105">
                  <c:v>4.9000000000000004</c:v>
                </c:pt>
                <c:pt idx="106">
                  <c:v>3.2</c:v>
                </c:pt>
                <c:pt idx="107">
                  <c:v>11.9</c:v>
                </c:pt>
                <c:pt idx="108">
                  <c:v>3.7</c:v>
                </c:pt>
                <c:pt idx="109">
                  <c:v>6.4</c:v>
                </c:pt>
                <c:pt idx="110">
                  <c:v>5.7</c:v>
                </c:pt>
                <c:pt idx="111">
                  <c:v>5.4</c:v>
                </c:pt>
                <c:pt idx="112">
                  <c:v>4.8</c:v>
                </c:pt>
                <c:pt idx="113">
                  <c:v>4.5</c:v>
                </c:pt>
                <c:pt idx="114">
                  <c:v>5.4</c:v>
                </c:pt>
                <c:pt idx="115">
                  <c:v>5.0999999999999996</c:v>
                </c:pt>
                <c:pt idx="116">
                  <c:v>3.3</c:v>
                </c:pt>
                <c:pt idx="117">
                  <c:v>4.4000000000000004</c:v>
                </c:pt>
                <c:pt idx="118">
                  <c:v>5.0999999999999996</c:v>
                </c:pt>
                <c:pt idx="119">
                  <c:v>3.3</c:v>
                </c:pt>
                <c:pt idx="120">
                  <c:v>3.3</c:v>
                </c:pt>
                <c:pt idx="121">
                  <c:v>3.9</c:v>
                </c:pt>
                <c:pt idx="122">
                  <c:v>5.6</c:v>
                </c:pt>
                <c:pt idx="123">
                  <c:v>5</c:v>
                </c:pt>
                <c:pt idx="124">
                  <c:v>4.5</c:v>
                </c:pt>
                <c:pt idx="125">
                  <c:v>3.8</c:v>
                </c:pt>
                <c:pt idx="126">
                  <c:v>3.1</c:v>
                </c:pt>
                <c:pt idx="127">
                  <c:v>2.9</c:v>
                </c:pt>
                <c:pt idx="128">
                  <c:v>6.9</c:v>
                </c:pt>
                <c:pt idx="129">
                  <c:v>6.1</c:v>
                </c:pt>
                <c:pt idx="130">
                  <c:v>2.2999999999999998</c:v>
                </c:pt>
                <c:pt idx="131">
                  <c:v>6.5</c:v>
                </c:pt>
                <c:pt idx="132">
                  <c:v>4.3</c:v>
                </c:pt>
                <c:pt idx="133">
                  <c:v>8.5</c:v>
                </c:pt>
                <c:pt idx="134">
                  <c:v>4.4000000000000004</c:v>
                </c:pt>
                <c:pt idx="135">
                  <c:v>6.3</c:v>
                </c:pt>
                <c:pt idx="136">
                  <c:v>1.8</c:v>
                </c:pt>
                <c:pt idx="137">
                  <c:v>3.4</c:v>
                </c:pt>
                <c:pt idx="138">
                  <c:v>3.7</c:v>
                </c:pt>
                <c:pt idx="139">
                  <c:v>5</c:v>
                </c:pt>
                <c:pt idx="140">
                  <c:v>2.1</c:v>
                </c:pt>
                <c:pt idx="141">
                  <c:v>2.6</c:v>
                </c:pt>
                <c:pt idx="142">
                  <c:v>6.7</c:v>
                </c:pt>
                <c:pt idx="143">
                  <c:v>3.6</c:v>
                </c:pt>
                <c:pt idx="144">
                  <c:v>4.2</c:v>
                </c:pt>
              </c:numCache>
            </c:numRef>
          </c:val>
          <c:smooth val="0"/>
          <c:extLst>
            <c:ext xmlns:c16="http://schemas.microsoft.com/office/drawing/2014/chart" uri="{C3380CC4-5D6E-409C-BE32-E72D297353CC}">
              <c16:uniqueId val="{00000003-9225-4903-9FDE-EEA8BBCF4A3D}"/>
            </c:ext>
          </c:extLst>
        </c:ser>
        <c:dLbls>
          <c:showLegendKey val="0"/>
          <c:showVal val="0"/>
          <c:showCatName val="0"/>
          <c:showSerName val="0"/>
          <c:showPercent val="0"/>
          <c:showBubbleSize val="0"/>
        </c:dLbls>
        <c:marker val="1"/>
        <c:smooth val="0"/>
        <c:axId val="123682176"/>
        <c:axId val="158010752"/>
      </c:lineChart>
      <c:dateAx>
        <c:axId val="123682176"/>
        <c:scaling>
          <c:orientation val="minMax"/>
        </c:scaling>
        <c:delete val="0"/>
        <c:axPos val="b"/>
        <c:numFmt formatCode="m/d/yy;@" sourceLinked="0"/>
        <c:majorTickMark val="out"/>
        <c:minorTickMark val="none"/>
        <c:tickLblPos val="nextTo"/>
        <c:txPr>
          <a:bodyPr rot="-3000000"/>
          <a:lstStyle/>
          <a:p>
            <a:pPr>
              <a:defRPr sz="1200"/>
            </a:pPr>
            <a:endParaRPr lang="en-US"/>
          </a:p>
        </c:txPr>
        <c:crossAx val="158010752"/>
        <c:crosses val="autoZero"/>
        <c:auto val="1"/>
        <c:lblOffset val="100"/>
        <c:baseTimeUnit val="days"/>
        <c:majorUnit val="28"/>
        <c:majorTimeUnit val="days"/>
      </c:dateAx>
      <c:valAx>
        <c:axId val="158010752"/>
        <c:scaling>
          <c:orientation val="minMax"/>
          <c:max val="35"/>
          <c:min val="0"/>
        </c:scaling>
        <c:delete val="0"/>
        <c:axPos val="l"/>
        <c:majorGridlines/>
        <c:title>
          <c:tx>
            <c:rich>
              <a:bodyPr rot="-5400000" vert="horz"/>
              <a:lstStyle/>
              <a:p>
                <a:pPr>
                  <a:defRPr/>
                </a:pPr>
                <a:r>
                  <a:rPr lang="en-US"/>
                  <a:t>Percent</a:t>
                </a:r>
              </a:p>
            </c:rich>
          </c:tx>
          <c:layout>
            <c:manualLayout>
              <c:xMode val="edge"/>
              <c:yMode val="edge"/>
              <c:x val="5.5328327014678722E-3"/>
              <c:y val="0.36602410809759883"/>
            </c:manualLayout>
          </c:layout>
          <c:overlay val="0"/>
        </c:title>
        <c:numFmt formatCode="#,##0" sourceLinked="0"/>
        <c:majorTickMark val="out"/>
        <c:minorTickMark val="none"/>
        <c:tickLblPos val="nextTo"/>
        <c:crossAx val="123682176"/>
        <c:crosses val="autoZero"/>
        <c:crossBetween val="between"/>
        <c:majorUnit val="5"/>
      </c:valAx>
    </c:plotArea>
    <c:legend>
      <c:legendPos val="t"/>
      <c:layout>
        <c:manualLayout>
          <c:xMode val="edge"/>
          <c:yMode val="edge"/>
          <c:x val="4.314772753959654E-3"/>
          <c:y val="0"/>
          <c:w val="0.99568527491755854"/>
          <c:h val="7.0553778433945752E-2"/>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6763876737630025E-2"/>
          <c:y val="0.13235933398950131"/>
          <c:w val="0.8811174297657236"/>
          <c:h val="0.69625473899095947"/>
        </c:manualLayout>
      </c:layout>
      <c:lineChart>
        <c:grouping val="standard"/>
        <c:varyColors val="0"/>
        <c:ser>
          <c:idx val="3"/>
          <c:order val="0"/>
          <c:tx>
            <c:strRef>
              <c:f>Sheet1!$B$1</c:f>
              <c:strCache>
                <c:ptCount val="1"/>
                <c:pt idx="0">
                  <c:v>0-29</c:v>
                </c:pt>
              </c:strCache>
            </c:strRef>
          </c:tx>
          <c:spPr>
            <a:ln w="25400">
              <a:solidFill>
                <a:sysClr val="windowText" lastClr="000000"/>
              </a:solidFill>
            </a:ln>
          </c:spPr>
          <c:marker>
            <c:symbol val="circle"/>
            <c:size val="7"/>
            <c:spPr>
              <a:solidFill>
                <a:sysClr val="windowText" lastClr="000000"/>
              </a:solidFill>
              <a:ln>
                <a:noFill/>
              </a:ln>
            </c:spPr>
          </c:marker>
          <c:cat>
            <c:numRef>
              <c:f>Sheet1!$A$2:$A$146</c:f>
              <c:numCache>
                <c:formatCode>m/d/yyyy</c:formatCode>
                <c:ptCount val="145"/>
                <c:pt idx="0">
                  <c:v>43922</c:v>
                </c:pt>
                <c:pt idx="1">
                  <c:v>43929</c:v>
                </c:pt>
                <c:pt idx="2">
                  <c:v>43936</c:v>
                </c:pt>
                <c:pt idx="3">
                  <c:v>43992</c:v>
                </c:pt>
                <c:pt idx="4">
                  <c:v>44006</c:v>
                </c:pt>
                <c:pt idx="5">
                  <c:v>44013</c:v>
                </c:pt>
                <c:pt idx="6">
                  <c:v>44020</c:v>
                </c:pt>
                <c:pt idx="7">
                  <c:v>44027</c:v>
                </c:pt>
                <c:pt idx="8">
                  <c:v>44034</c:v>
                </c:pt>
                <c:pt idx="9">
                  <c:v>44041</c:v>
                </c:pt>
                <c:pt idx="10">
                  <c:v>44048</c:v>
                </c:pt>
                <c:pt idx="11">
                  <c:v>44069</c:v>
                </c:pt>
                <c:pt idx="12">
                  <c:v>44076</c:v>
                </c:pt>
                <c:pt idx="13">
                  <c:v>44104</c:v>
                </c:pt>
                <c:pt idx="14">
                  <c:v>44111</c:v>
                </c:pt>
                <c:pt idx="15">
                  <c:v>44125</c:v>
                </c:pt>
                <c:pt idx="16">
                  <c:v>44132</c:v>
                </c:pt>
                <c:pt idx="17">
                  <c:v>44139</c:v>
                </c:pt>
                <c:pt idx="18">
                  <c:v>44146</c:v>
                </c:pt>
                <c:pt idx="19">
                  <c:v>44153</c:v>
                </c:pt>
                <c:pt idx="20">
                  <c:v>44160</c:v>
                </c:pt>
                <c:pt idx="21">
                  <c:v>44167</c:v>
                </c:pt>
                <c:pt idx="22">
                  <c:v>44174</c:v>
                </c:pt>
                <c:pt idx="23">
                  <c:v>44181</c:v>
                </c:pt>
                <c:pt idx="24">
                  <c:v>44188</c:v>
                </c:pt>
                <c:pt idx="25">
                  <c:v>44195</c:v>
                </c:pt>
                <c:pt idx="26">
                  <c:v>44202</c:v>
                </c:pt>
                <c:pt idx="27">
                  <c:v>44209</c:v>
                </c:pt>
                <c:pt idx="28">
                  <c:v>44216</c:v>
                </c:pt>
                <c:pt idx="29">
                  <c:v>44223</c:v>
                </c:pt>
                <c:pt idx="30">
                  <c:v>44230</c:v>
                </c:pt>
                <c:pt idx="31">
                  <c:v>44237</c:v>
                </c:pt>
                <c:pt idx="32">
                  <c:v>44244</c:v>
                </c:pt>
                <c:pt idx="33">
                  <c:v>44251</c:v>
                </c:pt>
                <c:pt idx="34">
                  <c:v>44258</c:v>
                </c:pt>
                <c:pt idx="35">
                  <c:v>44265</c:v>
                </c:pt>
                <c:pt idx="36">
                  <c:v>44272</c:v>
                </c:pt>
                <c:pt idx="37">
                  <c:v>44279</c:v>
                </c:pt>
                <c:pt idx="38">
                  <c:v>44286</c:v>
                </c:pt>
                <c:pt idx="39">
                  <c:v>44293</c:v>
                </c:pt>
                <c:pt idx="40">
                  <c:v>44300</c:v>
                </c:pt>
                <c:pt idx="41">
                  <c:v>44307</c:v>
                </c:pt>
                <c:pt idx="42">
                  <c:v>44314</c:v>
                </c:pt>
                <c:pt idx="43">
                  <c:v>44321</c:v>
                </c:pt>
                <c:pt idx="44">
                  <c:v>44328</c:v>
                </c:pt>
                <c:pt idx="45">
                  <c:v>44335</c:v>
                </c:pt>
                <c:pt idx="46">
                  <c:v>44391</c:v>
                </c:pt>
                <c:pt idx="47">
                  <c:v>44398</c:v>
                </c:pt>
                <c:pt idx="48">
                  <c:v>44405</c:v>
                </c:pt>
                <c:pt idx="49">
                  <c:v>44412</c:v>
                </c:pt>
                <c:pt idx="50">
                  <c:v>44419</c:v>
                </c:pt>
                <c:pt idx="51">
                  <c:v>44426</c:v>
                </c:pt>
                <c:pt idx="52">
                  <c:v>44433</c:v>
                </c:pt>
                <c:pt idx="53">
                  <c:v>44440</c:v>
                </c:pt>
                <c:pt idx="54">
                  <c:v>44447</c:v>
                </c:pt>
                <c:pt idx="55">
                  <c:v>44454</c:v>
                </c:pt>
                <c:pt idx="56">
                  <c:v>44461</c:v>
                </c:pt>
                <c:pt idx="57">
                  <c:v>44468</c:v>
                </c:pt>
                <c:pt idx="58">
                  <c:v>44475</c:v>
                </c:pt>
                <c:pt idx="59">
                  <c:v>44482</c:v>
                </c:pt>
                <c:pt idx="60">
                  <c:v>44489</c:v>
                </c:pt>
                <c:pt idx="61">
                  <c:v>44496</c:v>
                </c:pt>
                <c:pt idx="62">
                  <c:v>44503</c:v>
                </c:pt>
                <c:pt idx="63">
                  <c:v>44510</c:v>
                </c:pt>
                <c:pt idx="64">
                  <c:v>44517</c:v>
                </c:pt>
                <c:pt idx="65">
                  <c:v>44524</c:v>
                </c:pt>
                <c:pt idx="66">
                  <c:v>44531</c:v>
                </c:pt>
                <c:pt idx="67">
                  <c:v>44538</c:v>
                </c:pt>
                <c:pt idx="68">
                  <c:v>44545</c:v>
                </c:pt>
                <c:pt idx="69">
                  <c:v>44552</c:v>
                </c:pt>
                <c:pt idx="70">
                  <c:v>44559</c:v>
                </c:pt>
                <c:pt idx="71">
                  <c:v>44566</c:v>
                </c:pt>
                <c:pt idx="72">
                  <c:v>44573</c:v>
                </c:pt>
                <c:pt idx="73">
                  <c:v>44580</c:v>
                </c:pt>
                <c:pt idx="74">
                  <c:v>44587</c:v>
                </c:pt>
                <c:pt idx="75">
                  <c:v>44594</c:v>
                </c:pt>
                <c:pt idx="76">
                  <c:v>44601</c:v>
                </c:pt>
                <c:pt idx="77">
                  <c:v>44608</c:v>
                </c:pt>
                <c:pt idx="78">
                  <c:v>44615</c:v>
                </c:pt>
                <c:pt idx="79">
                  <c:v>44678</c:v>
                </c:pt>
                <c:pt idx="80">
                  <c:v>44685</c:v>
                </c:pt>
                <c:pt idx="81">
                  <c:v>44692</c:v>
                </c:pt>
                <c:pt idx="82">
                  <c:v>44699</c:v>
                </c:pt>
                <c:pt idx="83">
                  <c:v>44706</c:v>
                </c:pt>
                <c:pt idx="84">
                  <c:v>44713</c:v>
                </c:pt>
                <c:pt idx="85">
                  <c:v>44720</c:v>
                </c:pt>
                <c:pt idx="86">
                  <c:v>44727</c:v>
                </c:pt>
                <c:pt idx="87">
                  <c:v>44734</c:v>
                </c:pt>
                <c:pt idx="88">
                  <c:v>44741</c:v>
                </c:pt>
                <c:pt idx="89">
                  <c:v>44748</c:v>
                </c:pt>
                <c:pt idx="90">
                  <c:v>44755</c:v>
                </c:pt>
                <c:pt idx="91">
                  <c:v>44762</c:v>
                </c:pt>
                <c:pt idx="92">
                  <c:v>44769</c:v>
                </c:pt>
                <c:pt idx="93">
                  <c:v>44776</c:v>
                </c:pt>
                <c:pt idx="94">
                  <c:v>44783</c:v>
                </c:pt>
                <c:pt idx="95">
                  <c:v>44790</c:v>
                </c:pt>
                <c:pt idx="96">
                  <c:v>44797</c:v>
                </c:pt>
                <c:pt idx="97">
                  <c:v>44804</c:v>
                </c:pt>
                <c:pt idx="98">
                  <c:v>44811</c:v>
                </c:pt>
                <c:pt idx="99">
                  <c:v>44818</c:v>
                </c:pt>
                <c:pt idx="100">
                  <c:v>44825</c:v>
                </c:pt>
                <c:pt idx="101">
                  <c:v>44832</c:v>
                </c:pt>
                <c:pt idx="102">
                  <c:v>44839</c:v>
                </c:pt>
                <c:pt idx="103">
                  <c:v>44846</c:v>
                </c:pt>
                <c:pt idx="104">
                  <c:v>44860</c:v>
                </c:pt>
                <c:pt idx="105">
                  <c:v>44867</c:v>
                </c:pt>
                <c:pt idx="106">
                  <c:v>44874</c:v>
                </c:pt>
                <c:pt idx="107">
                  <c:v>44881</c:v>
                </c:pt>
                <c:pt idx="108">
                  <c:v>44888</c:v>
                </c:pt>
                <c:pt idx="109">
                  <c:v>44895</c:v>
                </c:pt>
                <c:pt idx="110">
                  <c:v>44902</c:v>
                </c:pt>
                <c:pt idx="111">
                  <c:v>44909</c:v>
                </c:pt>
                <c:pt idx="112">
                  <c:v>44916</c:v>
                </c:pt>
              </c:numCache>
            </c:numRef>
          </c:cat>
          <c:val>
            <c:numRef>
              <c:f>Sheet1!$B$2:$B$146</c:f>
              <c:numCache>
                <c:formatCode>General</c:formatCode>
                <c:ptCount val="145"/>
                <c:pt idx="0">
                  <c:v>0</c:v>
                </c:pt>
                <c:pt idx="1">
                  <c:v>0</c:v>
                </c:pt>
                <c:pt idx="2">
                  <c:v>2.9</c:v>
                </c:pt>
                <c:pt idx="3">
                  <c:v>3.1</c:v>
                </c:pt>
                <c:pt idx="4">
                  <c:v>0</c:v>
                </c:pt>
                <c:pt idx="5">
                  <c:v>2.9</c:v>
                </c:pt>
                <c:pt idx="6">
                  <c:v>0</c:v>
                </c:pt>
                <c:pt idx="7">
                  <c:v>0</c:v>
                </c:pt>
                <c:pt idx="8">
                  <c:v>0</c:v>
                </c:pt>
                <c:pt idx="9">
                  <c:v>5.0999999999999996</c:v>
                </c:pt>
                <c:pt idx="10">
                  <c:v>0</c:v>
                </c:pt>
                <c:pt idx="11">
                  <c:v>2.5</c:v>
                </c:pt>
                <c:pt idx="12">
                  <c:v>0</c:v>
                </c:pt>
                <c:pt idx="13">
                  <c:v>0</c:v>
                </c:pt>
                <c:pt idx="14">
                  <c:v>0</c:v>
                </c:pt>
                <c:pt idx="15">
                  <c:v>0</c:v>
                </c:pt>
                <c:pt idx="16">
                  <c:v>0</c:v>
                </c:pt>
                <c:pt idx="17">
                  <c:v>0</c:v>
                </c:pt>
                <c:pt idx="18">
                  <c:v>0</c:v>
                </c:pt>
                <c:pt idx="19">
                  <c:v>0</c:v>
                </c:pt>
                <c:pt idx="20">
                  <c:v>4.3</c:v>
                </c:pt>
                <c:pt idx="21">
                  <c:v>1.2</c:v>
                </c:pt>
                <c:pt idx="22">
                  <c:v>0</c:v>
                </c:pt>
                <c:pt idx="23">
                  <c:v>0</c:v>
                </c:pt>
                <c:pt idx="24">
                  <c:v>3.1</c:v>
                </c:pt>
                <c:pt idx="25">
                  <c:v>1.5</c:v>
                </c:pt>
                <c:pt idx="26">
                  <c:v>1.1000000000000001</c:v>
                </c:pt>
                <c:pt idx="27">
                  <c:v>1.5</c:v>
                </c:pt>
                <c:pt idx="28">
                  <c:v>1.3</c:v>
                </c:pt>
                <c:pt idx="29">
                  <c:v>1.6</c:v>
                </c:pt>
                <c:pt idx="30">
                  <c:v>0</c:v>
                </c:pt>
                <c:pt idx="31">
                  <c:v>2</c:v>
                </c:pt>
                <c:pt idx="32">
                  <c:v>0</c:v>
                </c:pt>
                <c:pt idx="33">
                  <c:v>3.2</c:v>
                </c:pt>
                <c:pt idx="34">
                  <c:v>7.3</c:v>
                </c:pt>
                <c:pt idx="35">
                  <c:v>6.1</c:v>
                </c:pt>
                <c:pt idx="36">
                  <c:v>0</c:v>
                </c:pt>
                <c:pt idx="37">
                  <c:v>2.1</c:v>
                </c:pt>
                <c:pt idx="38">
                  <c:v>0</c:v>
                </c:pt>
                <c:pt idx="39">
                  <c:v>1.8</c:v>
                </c:pt>
                <c:pt idx="40">
                  <c:v>1.4</c:v>
                </c:pt>
                <c:pt idx="41">
                  <c:v>3.3</c:v>
                </c:pt>
                <c:pt idx="42">
                  <c:v>0</c:v>
                </c:pt>
                <c:pt idx="43">
                  <c:v>0</c:v>
                </c:pt>
                <c:pt idx="44">
                  <c:v>3.2</c:v>
                </c:pt>
                <c:pt idx="45">
                  <c:v>0</c:v>
                </c:pt>
                <c:pt idx="46">
                  <c:v>0</c:v>
                </c:pt>
                <c:pt idx="47">
                  <c:v>6.1</c:v>
                </c:pt>
                <c:pt idx="48">
                  <c:v>1.4</c:v>
                </c:pt>
                <c:pt idx="49">
                  <c:v>2.2000000000000002</c:v>
                </c:pt>
                <c:pt idx="50">
                  <c:v>3.2</c:v>
                </c:pt>
                <c:pt idx="51">
                  <c:v>0</c:v>
                </c:pt>
                <c:pt idx="52">
                  <c:v>2</c:v>
                </c:pt>
                <c:pt idx="53">
                  <c:v>0.8</c:v>
                </c:pt>
                <c:pt idx="54">
                  <c:v>2.1</c:v>
                </c:pt>
                <c:pt idx="55">
                  <c:v>1.2</c:v>
                </c:pt>
                <c:pt idx="56">
                  <c:v>1.3</c:v>
                </c:pt>
                <c:pt idx="57">
                  <c:v>4.5</c:v>
                </c:pt>
                <c:pt idx="58">
                  <c:v>3.2</c:v>
                </c:pt>
                <c:pt idx="59">
                  <c:v>1.5</c:v>
                </c:pt>
                <c:pt idx="60">
                  <c:v>2.4</c:v>
                </c:pt>
                <c:pt idx="61">
                  <c:v>4.3</c:v>
                </c:pt>
                <c:pt idx="62">
                  <c:v>3.8</c:v>
                </c:pt>
                <c:pt idx="63">
                  <c:v>0</c:v>
                </c:pt>
                <c:pt idx="64">
                  <c:v>0</c:v>
                </c:pt>
                <c:pt idx="65">
                  <c:v>1.4</c:v>
                </c:pt>
                <c:pt idx="66">
                  <c:v>2.2000000000000002</c:v>
                </c:pt>
                <c:pt idx="67">
                  <c:v>4.2</c:v>
                </c:pt>
                <c:pt idx="68">
                  <c:v>0.9</c:v>
                </c:pt>
                <c:pt idx="69">
                  <c:v>0</c:v>
                </c:pt>
                <c:pt idx="70">
                  <c:v>0.7</c:v>
                </c:pt>
                <c:pt idx="71">
                  <c:v>1.5</c:v>
                </c:pt>
                <c:pt idx="72">
                  <c:v>0.7</c:v>
                </c:pt>
                <c:pt idx="73">
                  <c:v>0.4</c:v>
                </c:pt>
                <c:pt idx="74">
                  <c:v>1.2</c:v>
                </c:pt>
                <c:pt idx="75">
                  <c:v>0</c:v>
                </c:pt>
                <c:pt idx="76">
                  <c:v>0</c:v>
                </c:pt>
                <c:pt idx="77">
                  <c:v>1.7</c:v>
                </c:pt>
                <c:pt idx="78">
                  <c:v>0</c:v>
                </c:pt>
                <c:pt idx="79">
                  <c:v>0</c:v>
                </c:pt>
                <c:pt idx="80">
                  <c:v>0</c:v>
                </c:pt>
                <c:pt idx="81">
                  <c:v>2</c:v>
                </c:pt>
                <c:pt idx="82">
                  <c:v>1.5</c:v>
                </c:pt>
                <c:pt idx="83">
                  <c:v>3.1</c:v>
                </c:pt>
                <c:pt idx="84">
                  <c:v>0</c:v>
                </c:pt>
                <c:pt idx="85">
                  <c:v>6.3</c:v>
                </c:pt>
                <c:pt idx="86">
                  <c:v>0</c:v>
                </c:pt>
                <c:pt idx="87">
                  <c:v>0</c:v>
                </c:pt>
                <c:pt idx="88">
                  <c:v>0</c:v>
                </c:pt>
                <c:pt idx="89">
                  <c:v>1.2</c:v>
                </c:pt>
                <c:pt idx="90">
                  <c:v>0</c:v>
                </c:pt>
                <c:pt idx="91">
                  <c:v>0</c:v>
                </c:pt>
                <c:pt idx="92">
                  <c:v>0</c:v>
                </c:pt>
                <c:pt idx="93">
                  <c:v>0</c:v>
                </c:pt>
                <c:pt idx="94">
                  <c:v>1.4</c:v>
                </c:pt>
                <c:pt idx="95">
                  <c:v>2.2000000000000002</c:v>
                </c:pt>
                <c:pt idx="96">
                  <c:v>1.1000000000000001</c:v>
                </c:pt>
                <c:pt idx="97">
                  <c:v>1.4</c:v>
                </c:pt>
                <c:pt idx="98">
                  <c:v>0</c:v>
                </c:pt>
                <c:pt idx="99">
                  <c:v>0</c:v>
                </c:pt>
                <c:pt idx="100">
                  <c:v>0</c:v>
                </c:pt>
                <c:pt idx="101">
                  <c:v>2</c:v>
                </c:pt>
                <c:pt idx="102">
                  <c:v>0</c:v>
                </c:pt>
                <c:pt idx="103">
                  <c:v>0</c:v>
                </c:pt>
                <c:pt idx="104">
                  <c:v>2.2000000000000002</c:v>
                </c:pt>
                <c:pt idx="105">
                  <c:v>0</c:v>
                </c:pt>
                <c:pt idx="106">
                  <c:v>0</c:v>
                </c:pt>
                <c:pt idx="107">
                  <c:v>0</c:v>
                </c:pt>
                <c:pt idx="108">
                  <c:v>0</c:v>
                </c:pt>
                <c:pt idx="109">
                  <c:v>0</c:v>
                </c:pt>
                <c:pt idx="110">
                  <c:v>0</c:v>
                </c:pt>
                <c:pt idx="111">
                  <c:v>0</c:v>
                </c:pt>
                <c:pt idx="112">
                  <c:v>0</c:v>
                </c:pt>
              </c:numCache>
            </c:numRef>
          </c:val>
          <c:smooth val="0"/>
          <c:extLst>
            <c:ext xmlns:c16="http://schemas.microsoft.com/office/drawing/2014/chart" uri="{C3380CC4-5D6E-409C-BE32-E72D297353CC}">
              <c16:uniqueId val="{00000000-B55A-45F4-A75C-DEDD42EB8193}"/>
            </c:ext>
          </c:extLst>
        </c:ser>
        <c:ser>
          <c:idx val="0"/>
          <c:order val="1"/>
          <c:tx>
            <c:strRef>
              <c:f>Sheet1!$C$1</c:f>
              <c:strCache>
                <c:ptCount val="1"/>
                <c:pt idx="0">
                  <c:v>30-59</c:v>
                </c:pt>
              </c:strCache>
            </c:strRef>
          </c:tx>
          <c:spPr>
            <a:ln>
              <a:solidFill>
                <a:srgbClr val="005EB8"/>
              </a:solidFill>
            </a:ln>
          </c:spPr>
          <c:marker>
            <c:symbol val="square"/>
            <c:size val="7"/>
            <c:spPr>
              <a:solidFill>
                <a:srgbClr val="005EB8"/>
              </a:solidFill>
              <a:ln>
                <a:noFill/>
              </a:ln>
            </c:spPr>
          </c:marker>
          <c:cat>
            <c:numRef>
              <c:f>Sheet1!$A$2:$A$146</c:f>
              <c:numCache>
                <c:formatCode>m/d/yyyy</c:formatCode>
                <c:ptCount val="145"/>
                <c:pt idx="0">
                  <c:v>43922</c:v>
                </c:pt>
                <c:pt idx="1">
                  <c:v>43929</c:v>
                </c:pt>
                <c:pt idx="2">
                  <c:v>43936</c:v>
                </c:pt>
                <c:pt idx="3">
                  <c:v>43992</c:v>
                </c:pt>
                <c:pt idx="4">
                  <c:v>44006</c:v>
                </c:pt>
                <c:pt idx="5">
                  <c:v>44013</c:v>
                </c:pt>
                <c:pt idx="6">
                  <c:v>44020</c:v>
                </c:pt>
                <c:pt idx="7">
                  <c:v>44027</c:v>
                </c:pt>
                <c:pt idx="8">
                  <c:v>44034</c:v>
                </c:pt>
                <c:pt idx="9">
                  <c:v>44041</c:v>
                </c:pt>
                <c:pt idx="10">
                  <c:v>44048</c:v>
                </c:pt>
                <c:pt idx="11">
                  <c:v>44069</c:v>
                </c:pt>
                <c:pt idx="12">
                  <c:v>44076</c:v>
                </c:pt>
                <c:pt idx="13">
                  <c:v>44104</c:v>
                </c:pt>
                <c:pt idx="14">
                  <c:v>44111</c:v>
                </c:pt>
                <c:pt idx="15">
                  <c:v>44125</c:v>
                </c:pt>
                <c:pt idx="16">
                  <c:v>44132</c:v>
                </c:pt>
                <c:pt idx="17">
                  <c:v>44139</c:v>
                </c:pt>
                <c:pt idx="18">
                  <c:v>44146</c:v>
                </c:pt>
                <c:pt idx="19">
                  <c:v>44153</c:v>
                </c:pt>
                <c:pt idx="20">
                  <c:v>44160</c:v>
                </c:pt>
                <c:pt idx="21">
                  <c:v>44167</c:v>
                </c:pt>
                <c:pt idx="22">
                  <c:v>44174</c:v>
                </c:pt>
                <c:pt idx="23">
                  <c:v>44181</c:v>
                </c:pt>
                <c:pt idx="24">
                  <c:v>44188</c:v>
                </c:pt>
                <c:pt idx="25">
                  <c:v>44195</c:v>
                </c:pt>
                <c:pt idx="26">
                  <c:v>44202</c:v>
                </c:pt>
                <c:pt idx="27">
                  <c:v>44209</c:v>
                </c:pt>
                <c:pt idx="28">
                  <c:v>44216</c:v>
                </c:pt>
                <c:pt idx="29">
                  <c:v>44223</c:v>
                </c:pt>
                <c:pt idx="30">
                  <c:v>44230</c:v>
                </c:pt>
                <c:pt idx="31">
                  <c:v>44237</c:v>
                </c:pt>
                <c:pt idx="32">
                  <c:v>44244</c:v>
                </c:pt>
                <c:pt idx="33">
                  <c:v>44251</c:v>
                </c:pt>
                <c:pt idx="34">
                  <c:v>44258</c:v>
                </c:pt>
                <c:pt idx="35">
                  <c:v>44265</c:v>
                </c:pt>
                <c:pt idx="36">
                  <c:v>44272</c:v>
                </c:pt>
                <c:pt idx="37">
                  <c:v>44279</c:v>
                </c:pt>
                <c:pt idx="38">
                  <c:v>44286</c:v>
                </c:pt>
                <c:pt idx="39">
                  <c:v>44293</c:v>
                </c:pt>
                <c:pt idx="40">
                  <c:v>44300</c:v>
                </c:pt>
                <c:pt idx="41">
                  <c:v>44307</c:v>
                </c:pt>
                <c:pt idx="42">
                  <c:v>44314</c:v>
                </c:pt>
                <c:pt idx="43">
                  <c:v>44321</c:v>
                </c:pt>
                <c:pt idx="44">
                  <c:v>44328</c:v>
                </c:pt>
                <c:pt idx="45">
                  <c:v>44335</c:v>
                </c:pt>
                <c:pt idx="46">
                  <c:v>44391</c:v>
                </c:pt>
                <c:pt idx="47">
                  <c:v>44398</c:v>
                </c:pt>
                <c:pt idx="48">
                  <c:v>44405</c:v>
                </c:pt>
                <c:pt idx="49">
                  <c:v>44412</c:v>
                </c:pt>
                <c:pt idx="50">
                  <c:v>44419</c:v>
                </c:pt>
                <c:pt idx="51">
                  <c:v>44426</c:v>
                </c:pt>
                <c:pt idx="52">
                  <c:v>44433</c:v>
                </c:pt>
                <c:pt idx="53">
                  <c:v>44440</c:v>
                </c:pt>
                <c:pt idx="54">
                  <c:v>44447</c:v>
                </c:pt>
                <c:pt idx="55">
                  <c:v>44454</c:v>
                </c:pt>
                <c:pt idx="56">
                  <c:v>44461</c:v>
                </c:pt>
                <c:pt idx="57">
                  <c:v>44468</c:v>
                </c:pt>
                <c:pt idx="58">
                  <c:v>44475</c:v>
                </c:pt>
                <c:pt idx="59">
                  <c:v>44482</c:v>
                </c:pt>
                <c:pt idx="60">
                  <c:v>44489</c:v>
                </c:pt>
                <c:pt idx="61">
                  <c:v>44496</c:v>
                </c:pt>
                <c:pt idx="62">
                  <c:v>44503</c:v>
                </c:pt>
                <c:pt idx="63">
                  <c:v>44510</c:v>
                </c:pt>
                <c:pt idx="64">
                  <c:v>44517</c:v>
                </c:pt>
                <c:pt idx="65">
                  <c:v>44524</c:v>
                </c:pt>
                <c:pt idx="66">
                  <c:v>44531</c:v>
                </c:pt>
                <c:pt idx="67">
                  <c:v>44538</c:v>
                </c:pt>
                <c:pt idx="68">
                  <c:v>44545</c:v>
                </c:pt>
                <c:pt idx="69">
                  <c:v>44552</c:v>
                </c:pt>
                <c:pt idx="70">
                  <c:v>44559</c:v>
                </c:pt>
                <c:pt idx="71">
                  <c:v>44566</c:v>
                </c:pt>
                <c:pt idx="72">
                  <c:v>44573</c:v>
                </c:pt>
                <c:pt idx="73">
                  <c:v>44580</c:v>
                </c:pt>
                <c:pt idx="74">
                  <c:v>44587</c:v>
                </c:pt>
                <c:pt idx="75">
                  <c:v>44594</c:v>
                </c:pt>
                <c:pt idx="76">
                  <c:v>44601</c:v>
                </c:pt>
                <c:pt idx="77">
                  <c:v>44608</c:v>
                </c:pt>
                <c:pt idx="78">
                  <c:v>44615</c:v>
                </c:pt>
                <c:pt idx="79">
                  <c:v>44678</c:v>
                </c:pt>
                <c:pt idx="80">
                  <c:v>44685</c:v>
                </c:pt>
                <c:pt idx="81">
                  <c:v>44692</c:v>
                </c:pt>
                <c:pt idx="82">
                  <c:v>44699</c:v>
                </c:pt>
                <c:pt idx="83">
                  <c:v>44706</c:v>
                </c:pt>
                <c:pt idx="84">
                  <c:v>44713</c:v>
                </c:pt>
                <c:pt idx="85">
                  <c:v>44720</c:v>
                </c:pt>
                <c:pt idx="86">
                  <c:v>44727</c:v>
                </c:pt>
                <c:pt idx="87">
                  <c:v>44734</c:v>
                </c:pt>
                <c:pt idx="88">
                  <c:v>44741</c:v>
                </c:pt>
                <c:pt idx="89">
                  <c:v>44748</c:v>
                </c:pt>
                <c:pt idx="90">
                  <c:v>44755</c:v>
                </c:pt>
                <c:pt idx="91">
                  <c:v>44762</c:v>
                </c:pt>
                <c:pt idx="92">
                  <c:v>44769</c:v>
                </c:pt>
                <c:pt idx="93">
                  <c:v>44776</c:v>
                </c:pt>
                <c:pt idx="94">
                  <c:v>44783</c:v>
                </c:pt>
                <c:pt idx="95">
                  <c:v>44790</c:v>
                </c:pt>
                <c:pt idx="96">
                  <c:v>44797</c:v>
                </c:pt>
                <c:pt idx="97">
                  <c:v>44804</c:v>
                </c:pt>
                <c:pt idx="98">
                  <c:v>44811</c:v>
                </c:pt>
                <c:pt idx="99">
                  <c:v>44818</c:v>
                </c:pt>
                <c:pt idx="100">
                  <c:v>44825</c:v>
                </c:pt>
                <c:pt idx="101">
                  <c:v>44832</c:v>
                </c:pt>
                <c:pt idx="102">
                  <c:v>44839</c:v>
                </c:pt>
                <c:pt idx="103">
                  <c:v>44846</c:v>
                </c:pt>
                <c:pt idx="104">
                  <c:v>44860</c:v>
                </c:pt>
                <c:pt idx="105">
                  <c:v>44867</c:v>
                </c:pt>
                <c:pt idx="106">
                  <c:v>44874</c:v>
                </c:pt>
                <c:pt idx="107">
                  <c:v>44881</c:v>
                </c:pt>
                <c:pt idx="108">
                  <c:v>44888</c:v>
                </c:pt>
                <c:pt idx="109">
                  <c:v>44895</c:v>
                </c:pt>
                <c:pt idx="110">
                  <c:v>44902</c:v>
                </c:pt>
                <c:pt idx="111">
                  <c:v>44909</c:v>
                </c:pt>
                <c:pt idx="112">
                  <c:v>44916</c:v>
                </c:pt>
              </c:numCache>
            </c:numRef>
          </c:cat>
          <c:val>
            <c:numRef>
              <c:f>Sheet1!$C$2:$C$146</c:f>
              <c:numCache>
                <c:formatCode>General</c:formatCode>
                <c:ptCount val="145"/>
                <c:pt idx="0">
                  <c:v>10.9</c:v>
                </c:pt>
                <c:pt idx="1">
                  <c:v>12.2</c:v>
                </c:pt>
                <c:pt idx="2">
                  <c:v>10.6</c:v>
                </c:pt>
                <c:pt idx="3">
                  <c:v>8.1</c:v>
                </c:pt>
                <c:pt idx="4">
                  <c:v>8.8000000000000007</c:v>
                </c:pt>
                <c:pt idx="5">
                  <c:v>13.2</c:v>
                </c:pt>
                <c:pt idx="6">
                  <c:v>4.3</c:v>
                </c:pt>
                <c:pt idx="7">
                  <c:v>8.1</c:v>
                </c:pt>
                <c:pt idx="8">
                  <c:v>4.0999999999999996</c:v>
                </c:pt>
                <c:pt idx="9">
                  <c:v>6.6</c:v>
                </c:pt>
                <c:pt idx="10">
                  <c:v>10.7</c:v>
                </c:pt>
                <c:pt idx="11">
                  <c:v>6.3</c:v>
                </c:pt>
                <c:pt idx="12">
                  <c:v>7.1</c:v>
                </c:pt>
                <c:pt idx="13">
                  <c:v>2.7</c:v>
                </c:pt>
                <c:pt idx="14">
                  <c:v>5</c:v>
                </c:pt>
                <c:pt idx="15">
                  <c:v>2.9</c:v>
                </c:pt>
                <c:pt idx="16">
                  <c:v>2.9</c:v>
                </c:pt>
                <c:pt idx="17">
                  <c:v>3.9</c:v>
                </c:pt>
                <c:pt idx="18">
                  <c:v>3.9</c:v>
                </c:pt>
                <c:pt idx="19">
                  <c:v>3</c:v>
                </c:pt>
                <c:pt idx="20">
                  <c:v>5.2</c:v>
                </c:pt>
                <c:pt idx="21">
                  <c:v>3.5</c:v>
                </c:pt>
                <c:pt idx="22">
                  <c:v>9.6</c:v>
                </c:pt>
                <c:pt idx="23">
                  <c:v>10.5</c:v>
                </c:pt>
                <c:pt idx="24">
                  <c:v>10.199999999999999</c:v>
                </c:pt>
                <c:pt idx="25">
                  <c:v>10.3</c:v>
                </c:pt>
                <c:pt idx="26">
                  <c:v>3.2</c:v>
                </c:pt>
                <c:pt idx="27">
                  <c:v>4.5</c:v>
                </c:pt>
                <c:pt idx="28">
                  <c:v>5.4</c:v>
                </c:pt>
                <c:pt idx="29">
                  <c:v>3.5</c:v>
                </c:pt>
                <c:pt idx="30">
                  <c:v>5.7</c:v>
                </c:pt>
                <c:pt idx="31">
                  <c:v>1.7</c:v>
                </c:pt>
                <c:pt idx="32">
                  <c:v>5.3</c:v>
                </c:pt>
                <c:pt idx="33">
                  <c:v>3.9</c:v>
                </c:pt>
                <c:pt idx="34">
                  <c:v>5</c:v>
                </c:pt>
                <c:pt idx="35">
                  <c:v>3.4</c:v>
                </c:pt>
                <c:pt idx="36">
                  <c:v>4.5</c:v>
                </c:pt>
                <c:pt idx="37">
                  <c:v>7.2</c:v>
                </c:pt>
                <c:pt idx="38">
                  <c:v>6.2</c:v>
                </c:pt>
                <c:pt idx="39">
                  <c:v>7</c:v>
                </c:pt>
                <c:pt idx="40">
                  <c:v>7</c:v>
                </c:pt>
                <c:pt idx="41">
                  <c:v>4.8</c:v>
                </c:pt>
                <c:pt idx="42">
                  <c:v>5.3</c:v>
                </c:pt>
                <c:pt idx="43">
                  <c:v>7.2</c:v>
                </c:pt>
                <c:pt idx="44">
                  <c:v>5.3</c:v>
                </c:pt>
                <c:pt idx="45">
                  <c:v>7.7</c:v>
                </c:pt>
                <c:pt idx="46">
                  <c:v>7.4</c:v>
                </c:pt>
                <c:pt idx="47">
                  <c:v>4.9000000000000004</c:v>
                </c:pt>
                <c:pt idx="48">
                  <c:v>5.8</c:v>
                </c:pt>
                <c:pt idx="49">
                  <c:v>4.9000000000000004</c:v>
                </c:pt>
                <c:pt idx="50">
                  <c:v>6.8</c:v>
                </c:pt>
                <c:pt idx="51">
                  <c:v>3.4</c:v>
                </c:pt>
                <c:pt idx="52">
                  <c:v>3.4</c:v>
                </c:pt>
                <c:pt idx="53">
                  <c:v>3.7</c:v>
                </c:pt>
                <c:pt idx="54">
                  <c:v>3.8</c:v>
                </c:pt>
                <c:pt idx="55">
                  <c:v>6.9</c:v>
                </c:pt>
                <c:pt idx="56">
                  <c:v>3.7</c:v>
                </c:pt>
                <c:pt idx="57">
                  <c:v>6.7</c:v>
                </c:pt>
                <c:pt idx="58">
                  <c:v>5.2</c:v>
                </c:pt>
                <c:pt idx="59">
                  <c:v>2.9</c:v>
                </c:pt>
                <c:pt idx="60">
                  <c:v>4.9000000000000004</c:v>
                </c:pt>
                <c:pt idx="61">
                  <c:v>6.2</c:v>
                </c:pt>
                <c:pt idx="62">
                  <c:v>3.2</c:v>
                </c:pt>
                <c:pt idx="63">
                  <c:v>3.1</c:v>
                </c:pt>
                <c:pt idx="64">
                  <c:v>3.5</c:v>
                </c:pt>
                <c:pt idx="65">
                  <c:v>15.7</c:v>
                </c:pt>
                <c:pt idx="66">
                  <c:v>5.9</c:v>
                </c:pt>
                <c:pt idx="67">
                  <c:v>9.4</c:v>
                </c:pt>
                <c:pt idx="68">
                  <c:v>9.1999999999999993</c:v>
                </c:pt>
                <c:pt idx="69">
                  <c:v>8.8000000000000007</c:v>
                </c:pt>
                <c:pt idx="70">
                  <c:v>6.1</c:v>
                </c:pt>
                <c:pt idx="71">
                  <c:v>11.2</c:v>
                </c:pt>
                <c:pt idx="72">
                  <c:v>9.6999999999999993</c:v>
                </c:pt>
                <c:pt idx="73">
                  <c:v>11.6</c:v>
                </c:pt>
                <c:pt idx="74">
                  <c:v>11.5</c:v>
                </c:pt>
                <c:pt idx="75">
                  <c:v>9.4</c:v>
                </c:pt>
                <c:pt idx="76">
                  <c:v>8.3000000000000007</c:v>
                </c:pt>
                <c:pt idx="77">
                  <c:v>10.3</c:v>
                </c:pt>
                <c:pt idx="78">
                  <c:v>10.9</c:v>
                </c:pt>
                <c:pt idx="79">
                  <c:v>5.5</c:v>
                </c:pt>
                <c:pt idx="80">
                  <c:v>8.6999999999999993</c:v>
                </c:pt>
                <c:pt idx="81">
                  <c:v>10.1</c:v>
                </c:pt>
                <c:pt idx="82">
                  <c:v>8.6999999999999993</c:v>
                </c:pt>
                <c:pt idx="83">
                  <c:v>12</c:v>
                </c:pt>
                <c:pt idx="84">
                  <c:v>7.4</c:v>
                </c:pt>
                <c:pt idx="85">
                  <c:v>7.8</c:v>
                </c:pt>
                <c:pt idx="86">
                  <c:v>11.8</c:v>
                </c:pt>
                <c:pt idx="87">
                  <c:v>8.9</c:v>
                </c:pt>
                <c:pt idx="88">
                  <c:v>7.6</c:v>
                </c:pt>
                <c:pt idx="89">
                  <c:v>11.9</c:v>
                </c:pt>
                <c:pt idx="90">
                  <c:v>9.4</c:v>
                </c:pt>
                <c:pt idx="91">
                  <c:v>11.2</c:v>
                </c:pt>
                <c:pt idx="92">
                  <c:v>7.4</c:v>
                </c:pt>
                <c:pt idx="93">
                  <c:v>5.7</c:v>
                </c:pt>
                <c:pt idx="94">
                  <c:v>6.9</c:v>
                </c:pt>
                <c:pt idx="95">
                  <c:v>5.8</c:v>
                </c:pt>
                <c:pt idx="96">
                  <c:v>6.7</c:v>
                </c:pt>
                <c:pt idx="97">
                  <c:v>8.3000000000000007</c:v>
                </c:pt>
                <c:pt idx="98">
                  <c:v>4.7</c:v>
                </c:pt>
                <c:pt idx="99">
                  <c:v>2.2999999999999998</c:v>
                </c:pt>
                <c:pt idx="100">
                  <c:v>8.6</c:v>
                </c:pt>
                <c:pt idx="101">
                  <c:v>3.6</c:v>
                </c:pt>
                <c:pt idx="102">
                  <c:v>2.9</c:v>
                </c:pt>
                <c:pt idx="103">
                  <c:v>2.2000000000000002</c:v>
                </c:pt>
                <c:pt idx="104">
                  <c:v>3.3</c:v>
                </c:pt>
                <c:pt idx="105">
                  <c:v>2.8</c:v>
                </c:pt>
                <c:pt idx="106">
                  <c:v>5.9</c:v>
                </c:pt>
                <c:pt idx="107">
                  <c:v>2.4</c:v>
                </c:pt>
                <c:pt idx="108">
                  <c:v>6</c:v>
                </c:pt>
                <c:pt idx="109">
                  <c:v>0</c:v>
                </c:pt>
                <c:pt idx="110">
                  <c:v>1</c:v>
                </c:pt>
                <c:pt idx="111">
                  <c:v>2.8</c:v>
                </c:pt>
                <c:pt idx="112">
                  <c:v>0</c:v>
                </c:pt>
              </c:numCache>
            </c:numRef>
          </c:val>
          <c:smooth val="0"/>
          <c:extLst>
            <c:ext xmlns:c16="http://schemas.microsoft.com/office/drawing/2014/chart" uri="{C3380CC4-5D6E-409C-BE32-E72D297353CC}">
              <c16:uniqueId val="{00000001-B55A-45F4-A75C-DEDD42EB8193}"/>
            </c:ext>
          </c:extLst>
        </c:ser>
        <c:ser>
          <c:idx val="1"/>
          <c:order val="2"/>
          <c:tx>
            <c:strRef>
              <c:f>Sheet1!$D$1</c:f>
              <c:strCache>
                <c:ptCount val="1"/>
                <c:pt idx="0">
                  <c:v>60+</c:v>
                </c:pt>
              </c:strCache>
            </c:strRef>
          </c:tx>
          <c:spPr>
            <a:ln>
              <a:solidFill>
                <a:srgbClr val="671E75"/>
              </a:solidFill>
            </a:ln>
          </c:spPr>
          <c:marker>
            <c:symbol val="triangle"/>
            <c:size val="8"/>
            <c:spPr>
              <a:solidFill>
                <a:srgbClr val="671E75"/>
              </a:solidFill>
              <a:ln>
                <a:noFill/>
              </a:ln>
            </c:spPr>
          </c:marker>
          <c:cat>
            <c:numRef>
              <c:f>Sheet1!$A$2:$A$146</c:f>
              <c:numCache>
                <c:formatCode>m/d/yyyy</c:formatCode>
                <c:ptCount val="145"/>
                <c:pt idx="0">
                  <c:v>43922</c:v>
                </c:pt>
                <c:pt idx="1">
                  <c:v>43929</c:v>
                </c:pt>
                <c:pt idx="2">
                  <c:v>43936</c:v>
                </c:pt>
                <c:pt idx="3">
                  <c:v>43992</c:v>
                </c:pt>
                <c:pt idx="4">
                  <c:v>44006</c:v>
                </c:pt>
                <c:pt idx="5">
                  <c:v>44013</c:v>
                </c:pt>
                <c:pt idx="6">
                  <c:v>44020</c:v>
                </c:pt>
                <c:pt idx="7">
                  <c:v>44027</c:v>
                </c:pt>
                <c:pt idx="8">
                  <c:v>44034</c:v>
                </c:pt>
                <c:pt idx="9">
                  <c:v>44041</c:v>
                </c:pt>
                <c:pt idx="10">
                  <c:v>44048</c:v>
                </c:pt>
                <c:pt idx="11">
                  <c:v>44069</c:v>
                </c:pt>
                <c:pt idx="12">
                  <c:v>44076</c:v>
                </c:pt>
                <c:pt idx="13">
                  <c:v>44104</c:v>
                </c:pt>
                <c:pt idx="14">
                  <c:v>44111</c:v>
                </c:pt>
                <c:pt idx="15">
                  <c:v>44125</c:v>
                </c:pt>
                <c:pt idx="16">
                  <c:v>44132</c:v>
                </c:pt>
                <c:pt idx="17">
                  <c:v>44139</c:v>
                </c:pt>
                <c:pt idx="18">
                  <c:v>44146</c:v>
                </c:pt>
                <c:pt idx="19">
                  <c:v>44153</c:v>
                </c:pt>
                <c:pt idx="20">
                  <c:v>44160</c:v>
                </c:pt>
                <c:pt idx="21">
                  <c:v>44167</c:v>
                </c:pt>
                <c:pt idx="22">
                  <c:v>44174</c:v>
                </c:pt>
                <c:pt idx="23">
                  <c:v>44181</c:v>
                </c:pt>
                <c:pt idx="24">
                  <c:v>44188</c:v>
                </c:pt>
                <c:pt idx="25">
                  <c:v>44195</c:v>
                </c:pt>
                <c:pt idx="26">
                  <c:v>44202</c:v>
                </c:pt>
                <c:pt idx="27">
                  <c:v>44209</c:v>
                </c:pt>
                <c:pt idx="28">
                  <c:v>44216</c:v>
                </c:pt>
                <c:pt idx="29">
                  <c:v>44223</c:v>
                </c:pt>
                <c:pt idx="30">
                  <c:v>44230</c:v>
                </c:pt>
                <c:pt idx="31">
                  <c:v>44237</c:v>
                </c:pt>
                <c:pt idx="32">
                  <c:v>44244</c:v>
                </c:pt>
                <c:pt idx="33">
                  <c:v>44251</c:v>
                </c:pt>
                <c:pt idx="34">
                  <c:v>44258</c:v>
                </c:pt>
                <c:pt idx="35">
                  <c:v>44265</c:v>
                </c:pt>
                <c:pt idx="36">
                  <c:v>44272</c:v>
                </c:pt>
                <c:pt idx="37">
                  <c:v>44279</c:v>
                </c:pt>
                <c:pt idx="38">
                  <c:v>44286</c:v>
                </c:pt>
                <c:pt idx="39">
                  <c:v>44293</c:v>
                </c:pt>
                <c:pt idx="40">
                  <c:v>44300</c:v>
                </c:pt>
                <c:pt idx="41">
                  <c:v>44307</c:v>
                </c:pt>
                <c:pt idx="42">
                  <c:v>44314</c:v>
                </c:pt>
                <c:pt idx="43">
                  <c:v>44321</c:v>
                </c:pt>
                <c:pt idx="44">
                  <c:v>44328</c:v>
                </c:pt>
                <c:pt idx="45">
                  <c:v>44335</c:v>
                </c:pt>
                <c:pt idx="46">
                  <c:v>44391</c:v>
                </c:pt>
                <c:pt idx="47">
                  <c:v>44398</c:v>
                </c:pt>
                <c:pt idx="48">
                  <c:v>44405</c:v>
                </c:pt>
                <c:pt idx="49">
                  <c:v>44412</c:v>
                </c:pt>
                <c:pt idx="50">
                  <c:v>44419</c:v>
                </c:pt>
                <c:pt idx="51">
                  <c:v>44426</c:v>
                </c:pt>
                <c:pt idx="52">
                  <c:v>44433</c:v>
                </c:pt>
                <c:pt idx="53">
                  <c:v>44440</c:v>
                </c:pt>
                <c:pt idx="54">
                  <c:v>44447</c:v>
                </c:pt>
                <c:pt idx="55">
                  <c:v>44454</c:v>
                </c:pt>
                <c:pt idx="56">
                  <c:v>44461</c:v>
                </c:pt>
                <c:pt idx="57">
                  <c:v>44468</c:v>
                </c:pt>
                <c:pt idx="58">
                  <c:v>44475</c:v>
                </c:pt>
                <c:pt idx="59">
                  <c:v>44482</c:v>
                </c:pt>
                <c:pt idx="60">
                  <c:v>44489</c:v>
                </c:pt>
                <c:pt idx="61">
                  <c:v>44496</c:v>
                </c:pt>
                <c:pt idx="62">
                  <c:v>44503</c:v>
                </c:pt>
                <c:pt idx="63">
                  <c:v>44510</c:v>
                </c:pt>
                <c:pt idx="64">
                  <c:v>44517</c:v>
                </c:pt>
                <c:pt idx="65">
                  <c:v>44524</c:v>
                </c:pt>
                <c:pt idx="66">
                  <c:v>44531</c:v>
                </c:pt>
                <c:pt idx="67">
                  <c:v>44538</c:v>
                </c:pt>
                <c:pt idx="68">
                  <c:v>44545</c:v>
                </c:pt>
                <c:pt idx="69">
                  <c:v>44552</c:v>
                </c:pt>
                <c:pt idx="70">
                  <c:v>44559</c:v>
                </c:pt>
                <c:pt idx="71">
                  <c:v>44566</c:v>
                </c:pt>
                <c:pt idx="72">
                  <c:v>44573</c:v>
                </c:pt>
                <c:pt idx="73">
                  <c:v>44580</c:v>
                </c:pt>
                <c:pt idx="74">
                  <c:v>44587</c:v>
                </c:pt>
                <c:pt idx="75">
                  <c:v>44594</c:v>
                </c:pt>
                <c:pt idx="76">
                  <c:v>44601</c:v>
                </c:pt>
                <c:pt idx="77">
                  <c:v>44608</c:v>
                </c:pt>
                <c:pt idx="78">
                  <c:v>44615</c:v>
                </c:pt>
                <c:pt idx="79">
                  <c:v>44678</c:v>
                </c:pt>
                <c:pt idx="80">
                  <c:v>44685</c:v>
                </c:pt>
                <c:pt idx="81">
                  <c:v>44692</c:v>
                </c:pt>
                <c:pt idx="82">
                  <c:v>44699</c:v>
                </c:pt>
                <c:pt idx="83">
                  <c:v>44706</c:v>
                </c:pt>
                <c:pt idx="84">
                  <c:v>44713</c:v>
                </c:pt>
                <c:pt idx="85">
                  <c:v>44720</c:v>
                </c:pt>
                <c:pt idx="86">
                  <c:v>44727</c:v>
                </c:pt>
                <c:pt idx="87">
                  <c:v>44734</c:v>
                </c:pt>
                <c:pt idx="88">
                  <c:v>44741</c:v>
                </c:pt>
                <c:pt idx="89">
                  <c:v>44748</c:v>
                </c:pt>
                <c:pt idx="90">
                  <c:v>44755</c:v>
                </c:pt>
                <c:pt idx="91">
                  <c:v>44762</c:v>
                </c:pt>
                <c:pt idx="92">
                  <c:v>44769</c:v>
                </c:pt>
                <c:pt idx="93">
                  <c:v>44776</c:v>
                </c:pt>
                <c:pt idx="94">
                  <c:v>44783</c:v>
                </c:pt>
                <c:pt idx="95">
                  <c:v>44790</c:v>
                </c:pt>
                <c:pt idx="96">
                  <c:v>44797</c:v>
                </c:pt>
                <c:pt idx="97">
                  <c:v>44804</c:v>
                </c:pt>
                <c:pt idx="98">
                  <c:v>44811</c:v>
                </c:pt>
                <c:pt idx="99">
                  <c:v>44818</c:v>
                </c:pt>
                <c:pt idx="100">
                  <c:v>44825</c:v>
                </c:pt>
                <c:pt idx="101">
                  <c:v>44832</c:v>
                </c:pt>
                <c:pt idx="102">
                  <c:v>44839</c:v>
                </c:pt>
                <c:pt idx="103">
                  <c:v>44846</c:v>
                </c:pt>
                <c:pt idx="104">
                  <c:v>44860</c:v>
                </c:pt>
                <c:pt idx="105">
                  <c:v>44867</c:v>
                </c:pt>
                <c:pt idx="106">
                  <c:v>44874</c:v>
                </c:pt>
                <c:pt idx="107">
                  <c:v>44881</c:v>
                </c:pt>
                <c:pt idx="108">
                  <c:v>44888</c:v>
                </c:pt>
                <c:pt idx="109">
                  <c:v>44895</c:v>
                </c:pt>
                <c:pt idx="110">
                  <c:v>44902</c:v>
                </c:pt>
                <c:pt idx="111">
                  <c:v>44909</c:v>
                </c:pt>
                <c:pt idx="112">
                  <c:v>44916</c:v>
                </c:pt>
              </c:numCache>
            </c:numRef>
          </c:cat>
          <c:val>
            <c:numRef>
              <c:f>Sheet1!$D$2:$D$146</c:f>
              <c:numCache>
                <c:formatCode>General</c:formatCode>
                <c:ptCount val="145"/>
                <c:pt idx="0">
                  <c:v>26.1</c:v>
                </c:pt>
                <c:pt idx="1">
                  <c:v>28.3</c:v>
                </c:pt>
                <c:pt idx="2">
                  <c:v>28.8</c:v>
                </c:pt>
                <c:pt idx="3">
                  <c:v>26.9</c:v>
                </c:pt>
                <c:pt idx="4">
                  <c:v>21.6</c:v>
                </c:pt>
                <c:pt idx="5">
                  <c:v>21.8</c:v>
                </c:pt>
                <c:pt idx="6">
                  <c:v>16.7</c:v>
                </c:pt>
                <c:pt idx="7">
                  <c:v>18.8</c:v>
                </c:pt>
                <c:pt idx="8">
                  <c:v>18.600000000000001</c:v>
                </c:pt>
                <c:pt idx="9">
                  <c:v>15.8</c:v>
                </c:pt>
                <c:pt idx="10">
                  <c:v>16.2</c:v>
                </c:pt>
                <c:pt idx="11">
                  <c:v>16.899999999999999</c:v>
                </c:pt>
                <c:pt idx="12">
                  <c:v>14.5</c:v>
                </c:pt>
                <c:pt idx="13">
                  <c:v>15.6</c:v>
                </c:pt>
                <c:pt idx="14">
                  <c:v>19.2</c:v>
                </c:pt>
                <c:pt idx="15">
                  <c:v>17.899999999999999</c:v>
                </c:pt>
                <c:pt idx="16">
                  <c:v>17.399999999999999</c:v>
                </c:pt>
                <c:pt idx="17">
                  <c:v>15.2</c:v>
                </c:pt>
                <c:pt idx="18">
                  <c:v>16.8</c:v>
                </c:pt>
                <c:pt idx="19">
                  <c:v>15.5</c:v>
                </c:pt>
                <c:pt idx="20">
                  <c:v>12.1</c:v>
                </c:pt>
                <c:pt idx="21">
                  <c:v>15.7</c:v>
                </c:pt>
                <c:pt idx="22">
                  <c:v>15.4</c:v>
                </c:pt>
                <c:pt idx="23">
                  <c:v>13.4</c:v>
                </c:pt>
                <c:pt idx="24">
                  <c:v>16.899999999999999</c:v>
                </c:pt>
                <c:pt idx="25">
                  <c:v>15</c:v>
                </c:pt>
                <c:pt idx="26">
                  <c:v>19.7</c:v>
                </c:pt>
                <c:pt idx="27">
                  <c:v>19</c:v>
                </c:pt>
                <c:pt idx="28">
                  <c:v>20.8</c:v>
                </c:pt>
                <c:pt idx="29">
                  <c:v>12.4</c:v>
                </c:pt>
                <c:pt idx="30">
                  <c:v>14.7</c:v>
                </c:pt>
                <c:pt idx="31">
                  <c:v>15.4</c:v>
                </c:pt>
                <c:pt idx="32">
                  <c:v>14.1</c:v>
                </c:pt>
                <c:pt idx="33">
                  <c:v>11.7</c:v>
                </c:pt>
                <c:pt idx="34">
                  <c:v>16.2</c:v>
                </c:pt>
                <c:pt idx="35">
                  <c:v>19.399999999999999</c:v>
                </c:pt>
                <c:pt idx="36">
                  <c:v>17.5</c:v>
                </c:pt>
                <c:pt idx="37">
                  <c:v>20.5</c:v>
                </c:pt>
                <c:pt idx="38">
                  <c:v>17.5</c:v>
                </c:pt>
                <c:pt idx="39">
                  <c:v>18.2</c:v>
                </c:pt>
                <c:pt idx="40">
                  <c:v>18.7</c:v>
                </c:pt>
                <c:pt idx="41">
                  <c:v>17.399999999999999</c:v>
                </c:pt>
                <c:pt idx="42">
                  <c:v>17.7</c:v>
                </c:pt>
                <c:pt idx="43">
                  <c:v>15.5</c:v>
                </c:pt>
                <c:pt idx="44">
                  <c:v>16</c:v>
                </c:pt>
                <c:pt idx="45">
                  <c:v>15.5</c:v>
                </c:pt>
                <c:pt idx="46">
                  <c:v>15</c:v>
                </c:pt>
                <c:pt idx="47">
                  <c:v>12.6</c:v>
                </c:pt>
                <c:pt idx="48">
                  <c:v>15</c:v>
                </c:pt>
                <c:pt idx="49">
                  <c:v>16.7</c:v>
                </c:pt>
                <c:pt idx="50">
                  <c:v>8.9</c:v>
                </c:pt>
                <c:pt idx="51">
                  <c:v>17.8</c:v>
                </c:pt>
                <c:pt idx="52">
                  <c:v>10.199999999999999</c:v>
                </c:pt>
                <c:pt idx="53">
                  <c:v>14.2</c:v>
                </c:pt>
                <c:pt idx="54">
                  <c:v>12.6</c:v>
                </c:pt>
                <c:pt idx="55">
                  <c:v>12.7</c:v>
                </c:pt>
                <c:pt idx="56">
                  <c:v>12.9</c:v>
                </c:pt>
                <c:pt idx="57">
                  <c:v>12.9</c:v>
                </c:pt>
                <c:pt idx="58">
                  <c:v>12.6</c:v>
                </c:pt>
                <c:pt idx="59">
                  <c:v>12.2</c:v>
                </c:pt>
                <c:pt idx="60">
                  <c:v>14.2</c:v>
                </c:pt>
                <c:pt idx="61">
                  <c:v>16.3</c:v>
                </c:pt>
                <c:pt idx="62">
                  <c:v>14</c:v>
                </c:pt>
                <c:pt idx="63">
                  <c:v>7.6</c:v>
                </c:pt>
                <c:pt idx="64">
                  <c:v>16.100000000000001</c:v>
                </c:pt>
                <c:pt idx="65">
                  <c:v>14.9</c:v>
                </c:pt>
                <c:pt idx="66">
                  <c:v>21.6</c:v>
                </c:pt>
                <c:pt idx="67">
                  <c:v>19.399999999999999</c:v>
                </c:pt>
                <c:pt idx="68">
                  <c:v>14.3</c:v>
                </c:pt>
                <c:pt idx="69">
                  <c:v>23.2</c:v>
                </c:pt>
                <c:pt idx="70">
                  <c:v>21.2</c:v>
                </c:pt>
                <c:pt idx="71">
                  <c:v>19.5</c:v>
                </c:pt>
                <c:pt idx="72">
                  <c:v>19.3</c:v>
                </c:pt>
                <c:pt idx="73">
                  <c:v>17.100000000000001</c:v>
                </c:pt>
                <c:pt idx="74">
                  <c:v>22.2</c:v>
                </c:pt>
                <c:pt idx="75">
                  <c:v>21.3</c:v>
                </c:pt>
                <c:pt idx="76">
                  <c:v>19.5</c:v>
                </c:pt>
                <c:pt idx="77">
                  <c:v>17.3</c:v>
                </c:pt>
                <c:pt idx="78">
                  <c:v>16.100000000000001</c:v>
                </c:pt>
                <c:pt idx="79">
                  <c:v>17.399999999999999</c:v>
                </c:pt>
                <c:pt idx="80">
                  <c:v>16.8</c:v>
                </c:pt>
                <c:pt idx="81">
                  <c:v>20.6</c:v>
                </c:pt>
                <c:pt idx="82">
                  <c:v>19.100000000000001</c:v>
                </c:pt>
                <c:pt idx="83">
                  <c:v>16.5</c:v>
                </c:pt>
                <c:pt idx="84">
                  <c:v>20.100000000000001</c:v>
                </c:pt>
                <c:pt idx="85">
                  <c:v>16.399999999999999</c:v>
                </c:pt>
                <c:pt idx="86">
                  <c:v>19.2</c:v>
                </c:pt>
                <c:pt idx="87">
                  <c:v>20</c:v>
                </c:pt>
                <c:pt idx="88">
                  <c:v>20</c:v>
                </c:pt>
                <c:pt idx="89">
                  <c:v>17.5</c:v>
                </c:pt>
                <c:pt idx="90">
                  <c:v>16.899999999999999</c:v>
                </c:pt>
                <c:pt idx="91">
                  <c:v>17.600000000000001</c:v>
                </c:pt>
                <c:pt idx="92">
                  <c:v>16.2</c:v>
                </c:pt>
                <c:pt idx="93">
                  <c:v>14.6</c:v>
                </c:pt>
                <c:pt idx="94">
                  <c:v>15.6</c:v>
                </c:pt>
                <c:pt idx="95">
                  <c:v>15</c:v>
                </c:pt>
                <c:pt idx="96">
                  <c:v>13</c:v>
                </c:pt>
                <c:pt idx="97">
                  <c:v>14.1</c:v>
                </c:pt>
                <c:pt idx="98">
                  <c:v>14.1</c:v>
                </c:pt>
                <c:pt idx="99">
                  <c:v>9.4</c:v>
                </c:pt>
                <c:pt idx="100">
                  <c:v>11.9</c:v>
                </c:pt>
                <c:pt idx="101">
                  <c:v>14.5</c:v>
                </c:pt>
                <c:pt idx="102">
                  <c:v>13.5</c:v>
                </c:pt>
                <c:pt idx="103">
                  <c:v>10.3</c:v>
                </c:pt>
                <c:pt idx="104">
                  <c:v>13.9</c:v>
                </c:pt>
                <c:pt idx="105">
                  <c:v>8.1999999999999993</c:v>
                </c:pt>
                <c:pt idx="106">
                  <c:v>9.5</c:v>
                </c:pt>
                <c:pt idx="107">
                  <c:v>10.4</c:v>
                </c:pt>
                <c:pt idx="108">
                  <c:v>3.7</c:v>
                </c:pt>
                <c:pt idx="109">
                  <c:v>8.3000000000000007</c:v>
                </c:pt>
                <c:pt idx="110">
                  <c:v>7.1</c:v>
                </c:pt>
                <c:pt idx="111">
                  <c:v>5.4</c:v>
                </c:pt>
                <c:pt idx="112">
                  <c:v>4.4000000000000004</c:v>
                </c:pt>
              </c:numCache>
            </c:numRef>
          </c:val>
          <c:smooth val="0"/>
          <c:extLst>
            <c:ext xmlns:c16="http://schemas.microsoft.com/office/drawing/2014/chart" uri="{C3380CC4-5D6E-409C-BE32-E72D297353CC}">
              <c16:uniqueId val="{00000002-B55A-45F4-A75C-DEDD42EB8193}"/>
            </c:ext>
          </c:extLst>
        </c:ser>
        <c:dLbls>
          <c:showLegendKey val="0"/>
          <c:showVal val="0"/>
          <c:showCatName val="0"/>
          <c:showSerName val="0"/>
          <c:showPercent val="0"/>
          <c:showBubbleSize val="0"/>
        </c:dLbls>
        <c:marker val="1"/>
        <c:smooth val="0"/>
        <c:axId val="123682176"/>
        <c:axId val="158010752"/>
      </c:lineChart>
      <c:dateAx>
        <c:axId val="123682176"/>
        <c:scaling>
          <c:orientation val="minMax"/>
        </c:scaling>
        <c:delete val="0"/>
        <c:axPos val="b"/>
        <c:numFmt formatCode="m/d/yy;@" sourceLinked="0"/>
        <c:majorTickMark val="out"/>
        <c:minorTickMark val="none"/>
        <c:tickLblPos val="nextTo"/>
        <c:txPr>
          <a:bodyPr rot="-3000000"/>
          <a:lstStyle/>
          <a:p>
            <a:pPr>
              <a:defRPr sz="1200"/>
            </a:pPr>
            <a:endParaRPr lang="en-US"/>
          </a:p>
        </c:txPr>
        <c:crossAx val="158010752"/>
        <c:crosses val="autoZero"/>
        <c:auto val="1"/>
        <c:lblOffset val="100"/>
        <c:baseTimeUnit val="days"/>
        <c:majorUnit val="28"/>
        <c:majorTimeUnit val="days"/>
      </c:dateAx>
      <c:valAx>
        <c:axId val="158010752"/>
        <c:scaling>
          <c:orientation val="minMax"/>
          <c:max val="35"/>
          <c:min val="0"/>
        </c:scaling>
        <c:delete val="0"/>
        <c:axPos val="l"/>
        <c:majorGridlines/>
        <c:title>
          <c:tx>
            <c:rich>
              <a:bodyPr rot="-5400000" vert="horz"/>
              <a:lstStyle/>
              <a:p>
                <a:pPr>
                  <a:defRPr/>
                </a:pPr>
                <a:r>
                  <a:rPr lang="en-US"/>
                  <a:t>Percent</a:t>
                </a:r>
              </a:p>
            </c:rich>
          </c:tx>
          <c:layout>
            <c:manualLayout>
              <c:xMode val="edge"/>
              <c:yMode val="edge"/>
              <c:x val="0"/>
              <c:y val="0.37648210640336627"/>
            </c:manualLayout>
          </c:layout>
          <c:overlay val="0"/>
        </c:title>
        <c:numFmt formatCode="#,##0" sourceLinked="0"/>
        <c:majorTickMark val="out"/>
        <c:minorTickMark val="none"/>
        <c:tickLblPos val="nextTo"/>
        <c:crossAx val="123682176"/>
        <c:crosses val="autoZero"/>
        <c:crossBetween val="between"/>
        <c:majorUnit val="5"/>
      </c:valAx>
    </c:plotArea>
    <c:legend>
      <c:legendPos val="t"/>
      <c:layout>
        <c:manualLayout>
          <c:xMode val="edge"/>
          <c:yMode val="edge"/>
          <c:x val="4.314772753959654E-3"/>
          <c:y val="1.6876956645479578E-2"/>
          <c:w val="0.99568527491755854"/>
          <c:h val="7.0553778433945752E-2"/>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068836881500924"/>
          <c:y val="0.1149982228783902"/>
          <c:w val="0.86719220861281232"/>
          <c:h val="0.71449985418489359"/>
        </c:manualLayout>
      </c:layout>
      <c:lineChart>
        <c:grouping val="standard"/>
        <c:varyColors val="0"/>
        <c:ser>
          <c:idx val="3"/>
          <c:order val="0"/>
          <c:tx>
            <c:strRef>
              <c:f>Sheet1!$B$1</c:f>
              <c:strCache>
                <c:ptCount val="1"/>
                <c:pt idx="0">
                  <c:v>0-29</c:v>
                </c:pt>
              </c:strCache>
            </c:strRef>
          </c:tx>
          <c:spPr>
            <a:ln w="25400">
              <a:solidFill>
                <a:sysClr val="windowText" lastClr="000000"/>
              </a:solidFill>
            </a:ln>
          </c:spPr>
          <c:marker>
            <c:symbol val="circle"/>
            <c:size val="7"/>
            <c:spPr>
              <a:solidFill>
                <a:sysClr val="windowText" lastClr="000000"/>
              </a:solidFill>
              <a:ln>
                <a:noFill/>
              </a:ln>
            </c:spPr>
          </c:marker>
          <c:cat>
            <c:numRef>
              <c:f>Sheet1!$A$2:$A$142</c:f>
              <c:numCache>
                <c:formatCode>m/d/yyyy</c:formatCode>
                <c:ptCount val="141"/>
                <c:pt idx="0">
                  <c:v>43908</c:v>
                </c:pt>
                <c:pt idx="1">
                  <c:v>43915</c:v>
                </c:pt>
                <c:pt idx="2">
                  <c:v>43922</c:v>
                </c:pt>
                <c:pt idx="3">
                  <c:v>43929</c:v>
                </c:pt>
                <c:pt idx="4">
                  <c:v>43936</c:v>
                </c:pt>
                <c:pt idx="5">
                  <c:v>43943</c:v>
                </c:pt>
                <c:pt idx="6">
                  <c:v>43950</c:v>
                </c:pt>
                <c:pt idx="7">
                  <c:v>43957</c:v>
                </c:pt>
                <c:pt idx="8">
                  <c:v>43964</c:v>
                </c:pt>
                <c:pt idx="9">
                  <c:v>43971</c:v>
                </c:pt>
                <c:pt idx="10">
                  <c:v>43978</c:v>
                </c:pt>
                <c:pt idx="11">
                  <c:v>43985</c:v>
                </c:pt>
                <c:pt idx="12">
                  <c:v>43992</c:v>
                </c:pt>
                <c:pt idx="13">
                  <c:v>43999</c:v>
                </c:pt>
                <c:pt idx="14">
                  <c:v>44006</c:v>
                </c:pt>
                <c:pt idx="15">
                  <c:v>44013</c:v>
                </c:pt>
                <c:pt idx="16">
                  <c:v>44020</c:v>
                </c:pt>
                <c:pt idx="17">
                  <c:v>44027</c:v>
                </c:pt>
                <c:pt idx="18">
                  <c:v>44034</c:v>
                </c:pt>
                <c:pt idx="19">
                  <c:v>44041</c:v>
                </c:pt>
                <c:pt idx="20">
                  <c:v>44048</c:v>
                </c:pt>
                <c:pt idx="21">
                  <c:v>44055</c:v>
                </c:pt>
                <c:pt idx="22">
                  <c:v>44062</c:v>
                </c:pt>
                <c:pt idx="23">
                  <c:v>44069</c:v>
                </c:pt>
                <c:pt idx="24">
                  <c:v>44076</c:v>
                </c:pt>
                <c:pt idx="25">
                  <c:v>44083</c:v>
                </c:pt>
                <c:pt idx="26">
                  <c:v>44090</c:v>
                </c:pt>
                <c:pt idx="27">
                  <c:v>44097</c:v>
                </c:pt>
                <c:pt idx="28">
                  <c:v>44104</c:v>
                </c:pt>
                <c:pt idx="29">
                  <c:v>44111</c:v>
                </c:pt>
                <c:pt idx="30">
                  <c:v>44118</c:v>
                </c:pt>
                <c:pt idx="31">
                  <c:v>44125</c:v>
                </c:pt>
                <c:pt idx="32">
                  <c:v>44132</c:v>
                </c:pt>
                <c:pt idx="33">
                  <c:v>44139</c:v>
                </c:pt>
                <c:pt idx="34">
                  <c:v>44146</c:v>
                </c:pt>
                <c:pt idx="35">
                  <c:v>44153</c:v>
                </c:pt>
                <c:pt idx="36">
                  <c:v>44160</c:v>
                </c:pt>
                <c:pt idx="37">
                  <c:v>44167</c:v>
                </c:pt>
                <c:pt idx="38">
                  <c:v>44174</c:v>
                </c:pt>
                <c:pt idx="39">
                  <c:v>44181</c:v>
                </c:pt>
                <c:pt idx="40">
                  <c:v>44188</c:v>
                </c:pt>
                <c:pt idx="41">
                  <c:v>44195</c:v>
                </c:pt>
                <c:pt idx="42">
                  <c:v>44202</c:v>
                </c:pt>
                <c:pt idx="43">
                  <c:v>44209</c:v>
                </c:pt>
                <c:pt idx="44">
                  <c:v>44216</c:v>
                </c:pt>
                <c:pt idx="45">
                  <c:v>44223</c:v>
                </c:pt>
                <c:pt idx="46">
                  <c:v>44230</c:v>
                </c:pt>
                <c:pt idx="47">
                  <c:v>44237</c:v>
                </c:pt>
                <c:pt idx="48">
                  <c:v>44244</c:v>
                </c:pt>
                <c:pt idx="49">
                  <c:v>44251</c:v>
                </c:pt>
                <c:pt idx="50">
                  <c:v>44258</c:v>
                </c:pt>
                <c:pt idx="51">
                  <c:v>44265</c:v>
                </c:pt>
                <c:pt idx="52">
                  <c:v>44272</c:v>
                </c:pt>
                <c:pt idx="53">
                  <c:v>44279</c:v>
                </c:pt>
                <c:pt idx="54">
                  <c:v>44286</c:v>
                </c:pt>
                <c:pt idx="55">
                  <c:v>44293</c:v>
                </c:pt>
                <c:pt idx="56">
                  <c:v>44300</c:v>
                </c:pt>
                <c:pt idx="57">
                  <c:v>44307</c:v>
                </c:pt>
                <c:pt idx="58">
                  <c:v>44314</c:v>
                </c:pt>
                <c:pt idx="59">
                  <c:v>44321</c:v>
                </c:pt>
                <c:pt idx="60">
                  <c:v>44328</c:v>
                </c:pt>
                <c:pt idx="61">
                  <c:v>44335</c:v>
                </c:pt>
                <c:pt idx="62">
                  <c:v>44342</c:v>
                </c:pt>
                <c:pt idx="63">
                  <c:v>44349</c:v>
                </c:pt>
                <c:pt idx="64">
                  <c:v>44356</c:v>
                </c:pt>
                <c:pt idx="65">
                  <c:v>44363</c:v>
                </c:pt>
                <c:pt idx="66">
                  <c:v>44370</c:v>
                </c:pt>
                <c:pt idx="67">
                  <c:v>44377</c:v>
                </c:pt>
                <c:pt idx="68">
                  <c:v>44384</c:v>
                </c:pt>
                <c:pt idx="69">
                  <c:v>44391</c:v>
                </c:pt>
                <c:pt idx="70">
                  <c:v>44398</c:v>
                </c:pt>
                <c:pt idx="71">
                  <c:v>44405</c:v>
                </c:pt>
                <c:pt idx="72">
                  <c:v>44412</c:v>
                </c:pt>
                <c:pt idx="73">
                  <c:v>44419</c:v>
                </c:pt>
                <c:pt idx="74">
                  <c:v>44426</c:v>
                </c:pt>
                <c:pt idx="75">
                  <c:v>44433</c:v>
                </c:pt>
                <c:pt idx="76">
                  <c:v>44440</c:v>
                </c:pt>
                <c:pt idx="77">
                  <c:v>44447</c:v>
                </c:pt>
                <c:pt idx="78">
                  <c:v>44454</c:v>
                </c:pt>
                <c:pt idx="79">
                  <c:v>44461</c:v>
                </c:pt>
                <c:pt idx="80">
                  <c:v>44468</c:v>
                </c:pt>
                <c:pt idx="81">
                  <c:v>44475</c:v>
                </c:pt>
                <c:pt idx="82">
                  <c:v>44482</c:v>
                </c:pt>
                <c:pt idx="83">
                  <c:v>44489</c:v>
                </c:pt>
                <c:pt idx="84">
                  <c:v>44496</c:v>
                </c:pt>
                <c:pt idx="85">
                  <c:v>44503</c:v>
                </c:pt>
                <c:pt idx="86">
                  <c:v>44510</c:v>
                </c:pt>
                <c:pt idx="87">
                  <c:v>44517</c:v>
                </c:pt>
                <c:pt idx="88">
                  <c:v>44524</c:v>
                </c:pt>
                <c:pt idx="89">
                  <c:v>44531</c:v>
                </c:pt>
                <c:pt idx="90">
                  <c:v>44538</c:v>
                </c:pt>
                <c:pt idx="91">
                  <c:v>44545</c:v>
                </c:pt>
                <c:pt idx="92">
                  <c:v>44552</c:v>
                </c:pt>
                <c:pt idx="93">
                  <c:v>44559</c:v>
                </c:pt>
                <c:pt idx="94">
                  <c:v>44566</c:v>
                </c:pt>
                <c:pt idx="95">
                  <c:v>44573</c:v>
                </c:pt>
                <c:pt idx="96">
                  <c:v>44580</c:v>
                </c:pt>
                <c:pt idx="97">
                  <c:v>44587</c:v>
                </c:pt>
                <c:pt idx="98">
                  <c:v>44594</c:v>
                </c:pt>
                <c:pt idx="99">
                  <c:v>44601</c:v>
                </c:pt>
                <c:pt idx="100">
                  <c:v>44608</c:v>
                </c:pt>
                <c:pt idx="101">
                  <c:v>44615</c:v>
                </c:pt>
                <c:pt idx="102">
                  <c:v>44622</c:v>
                </c:pt>
                <c:pt idx="103">
                  <c:v>44629</c:v>
                </c:pt>
                <c:pt idx="104">
                  <c:v>44636</c:v>
                </c:pt>
                <c:pt idx="105">
                  <c:v>44643</c:v>
                </c:pt>
                <c:pt idx="106">
                  <c:v>44650</c:v>
                </c:pt>
                <c:pt idx="107">
                  <c:v>44657</c:v>
                </c:pt>
                <c:pt idx="108">
                  <c:v>44664</c:v>
                </c:pt>
                <c:pt idx="109">
                  <c:v>44671</c:v>
                </c:pt>
                <c:pt idx="110">
                  <c:v>44678</c:v>
                </c:pt>
                <c:pt idx="111">
                  <c:v>44685</c:v>
                </c:pt>
                <c:pt idx="112">
                  <c:v>44692</c:v>
                </c:pt>
                <c:pt idx="113">
                  <c:v>44699</c:v>
                </c:pt>
                <c:pt idx="114">
                  <c:v>44706</c:v>
                </c:pt>
                <c:pt idx="115">
                  <c:v>44713</c:v>
                </c:pt>
                <c:pt idx="116">
                  <c:v>44720</c:v>
                </c:pt>
                <c:pt idx="117">
                  <c:v>44727</c:v>
                </c:pt>
                <c:pt idx="118">
                  <c:v>44734</c:v>
                </c:pt>
                <c:pt idx="119">
                  <c:v>44741</c:v>
                </c:pt>
                <c:pt idx="120">
                  <c:v>44748</c:v>
                </c:pt>
                <c:pt idx="121">
                  <c:v>44755</c:v>
                </c:pt>
                <c:pt idx="122">
                  <c:v>44762</c:v>
                </c:pt>
                <c:pt idx="123">
                  <c:v>44769</c:v>
                </c:pt>
                <c:pt idx="124">
                  <c:v>44776</c:v>
                </c:pt>
                <c:pt idx="125">
                  <c:v>44783</c:v>
                </c:pt>
                <c:pt idx="126">
                  <c:v>44790</c:v>
                </c:pt>
                <c:pt idx="127">
                  <c:v>44797</c:v>
                </c:pt>
                <c:pt idx="128">
                  <c:v>44804</c:v>
                </c:pt>
                <c:pt idx="129">
                  <c:v>44811</c:v>
                </c:pt>
                <c:pt idx="130">
                  <c:v>44818</c:v>
                </c:pt>
                <c:pt idx="131">
                  <c:v>44825</c:v>
                </c:pt>
                <c:pt idx="132">
                  <c:v>44832</c:v>
                </c:pt>
                <c:pt idx="133">
                  <c:v>44839</c:v>
                </c:pt>
                <c:pt idx="134">
                  <c:v>44846</c:v>
                </c:pt>
                <c:pt idx="135">
                  <c:v>44853</c:v>
                </c:pt>
                <c:pt idx="136">
                  <c:v>44860</c:v>
                </c:pt>
                <c:pt idx="137">
                  <c:v>44867</c:v>
                </c:pt>
                <c:pt idx="138">
                  <c:v>44874</c:v>
                </c:pt>
                <c:pt idx="139">
                  <c:v>44881</c:v>
                </c:pt>
                <c:pt idx="140">
                  <c:v>44888</c:v>
                </c:pt>
              </c:numCache>
            </c:numRef>
          </c:cat>
          <c:val>
            <c:numRef>
              <c:f>Sheet1!$B$2:$B$142</c:f>
              <c:numCache>
                <c:formatCode>General</c:formatCode>
                <c:ptCount val="141"/>
                <c:pt idx="2">
                  <c:v>7.3</c:v>
                </c:pt>
                <c:pt idx="3">
                  <c:v>4.8</c:v>
                </c:pt>
                <c:pt idx="4">
                  <c:v>3.6</c:v>
                </c:pt>
                <c:pt idx="12">
                  <c:v>5</c:v>
                </c:pt>
                <c:pt idx="14">
                  <c:v>6</c:v>
                </c:pt>
                <c:pt idx="15">
                  <c:v>5.0999999999999996</c:v>
                </c:pt>
                <c:pt idx="16">
                  <c:v>3.1</c:v>
                </c:pt>
                <c:pt idx="17">
                  <c:v>3.4</c:v>
                </c:pt>
                <c:pt idx="18">
                  <c:v>4.8</c:v>
                </c:pt>
                <c:pt idx="19">
                  <c:v>4.9000000000000004</c:v>
                </c:pt>
                <c:pt idx="20">
                  <c:v>6.9</c:v>
                </c:pt>
                <c:pt idx="23">
                  <c:v>7.7</c:v>
                </c:pt>
                <c:pt idx="24">
                  <c:v>6.2</c:v>
                </c:pt>
                <c:pt idx="28">
                  <c:v>4.3</c:v>
                </c:pt>
                <c:pt idx="29">
                  <c:v>4</c:v>
                </c:pt>
                <c:pt idx="31">
                  <c:v>6.2</c:v>
                </c:pt>
                <c:pt idx="32">
                  <c:v>6.5</c:v>
                </c:pt>
                <c:pt idx="33">
                  <c:v>4</c:v>
                </c:pt>
                <c:pt idx="34">
                  <c:v>8</c:v>
                </c:pt>
                <c:pt idx="35">
                  <c:v>5.3</c:v>
                </c:pt>
                <c:pt idx="36">
                  <c:v>4.4000000000000004</c:v>
                </c:pt>
                <c:pt idx="37">
                  <c:v>4.7</c:v>
                </c:pt>
                <c:pt idx="38">
                  <c:v>6.2</c:v>
                </c:pt>
                <c:pt idx="39">
                  <c:v>4.0999999999999996</c:v>
                </c:pt>
                <c:pt idx="40">
                  <c:v>6.4</c:v>
                </c:pt>
                <c:pt idx="41">
                  <c:v>5.3</c:v>
                </c:pt>
                <c:pt idx="42">
                  <c:v>4.7</c:v>
                </c:pt>
                <c:pt idx="43">
                  <c:v>5.0999999999999996</c:v>
                </c:pt>
                <c:pt idx="44">
                  <c:v>5.6</c:v>
                </c:pt>
                <c:pt idx="45">
                  <c:v>5.6</c:v>
                </c:pt>
                <c:pt idx="46">
                  <c:v>3.6</c:v>
                </c:pt>
                <c:pt idx="47">
                  <c:v>5.6</c:v>
                </c:pt>
                <c:pt idx="48">
                  <c:v>6</c:v>
                </c:pt>
                <c:pt idx="49">
                  <c:v>5.5</c:v>
                </c:pt>
                <c:pt idx="50">
                  <c:v>5</c:v>
                </c:pt>
                <c:pt idx="51">
                  <c:v>7.1</c:v>
                </c:pt>
                <c:pt idx="52">
                  <c:v>4.0999999999999996</c:v>
                </c:pt>
                <c:pt idx="53">
                  <c:v>6.6</c:v>
                </c:pt>
                <c:pt idx="54">
                  <c:v>5.2</c:v>
                </c:pt>
                <c:pt idx="55">
                  <c:v>5.5</c:v>
                </c:pt>
                <c:pt idx="56">
                  <c:v>7.5</c:v>
                </c:pt>
                <c:pt idx="57">
                  <c:v>6.2</c:v>
                </c:pt>
                <c:pt idx="58">
                  <c:v>8.4</c:v>
                </c:pt>
                <c:pt idx="59">
                  <c:v>4.8</c:v>
                </c:pt>
                <c:pt idx="60">
                  <c:v>5.4</c:v>
                </c:pt>
                <c:pt idx="61">
                  <c:v>9.1999999999999993</c:v>
                </c:pt>
                <c:pt idx="69">
                  <c:v>5.9</c:v>
                </c:pt>
                <c:pt idx="70">
                  <c:v>9.5</c:v>
                </c:pt>
                <c:pt idx="71">
                  <c:v>7</c:v>
                </c:pt>
                <c:pt idx="72">
                  <c:v>9.8000000000000007</c:v>
                </c:pt>
                <c:pt idx="73">
                  <c:v>8.5</c:v>
                </c:pt>
                <c:pt idx="74">
                  <c:v>4.9000000000000004</c:v>
                </c:pt>
                <c:pt idx="75">
                  <c:v>6</c:v>
                </c:pt>
                <c:pt idx="76">
                  <c:v>6.7</c:v>
                </c:pt>
                <c:pt idx="77">
                  <c:v>8.3000000000000007</c:v>
                </c:pt>
                <c:pt idx="78">
                  <c:v>6.5</c:v>
                </c:pt>
                <c:pt idx="79">
                  <c:v>5.8</c:v>
                </c:pt>
                <c:pt idx="80">
                  <c:v>8.6</c:v>
                </c:pt>
                <c:pt idx="81">
                  <c:v>7.5</c:v>
                </c:pt>
                <c:pt idx="82">
                  <c:v>7.8</c:v>
                </c:pt>
                <c:pt idx="83">
                  <c:v>6</c:v>
                </c:pt>
                <c:pt idx="84">
                  <c:v>11.4</c:v>
                </c:pt>
                <c:pt idx="85">
                  <c:v>6.5</c:v>
                </c:pt>
                <c:pt idx="86">
                  <c:v>3.7</c:v>
                </c:pt>
                <c:pt idx="87">
                  <c:v>7.3</c:v>
                </c:pt>
                <c:pt idx="88">
                  <c:v>6.1</c:v>
                </c:pt>
                <c:pt idx="89">
                  <c:v>6.7</c:v>
                </c:pt>
                <c:pt idx="90">
                  <c:v>5.3</c:v>
                </c:pt>
                <c:pt idx="91">
                  <c:v>8.9</c:v>
                </c:pt>
                <c:pt idx="92">
                  <c:v>10.7</c:v>
                </c:pt>
                <c:pt idx="93">
                  <c:v>8.9</c:v>
                </c:pt>
                <c:pt idx="94">
                  <c:v>4.5999999999999996</c:v>
                </c:pt>
                <c:pt idx="95">
                  <c:v>6.9</c:v>
                </c:pt>
                <c:pt idx="96">
                  <c:v>4.3</c:v>
                </c:pt>
                <c:pt idx="97">
                  <c:v>3.7</c:v>
                </c:pt>
                <c:pt idx="98">
                  <c:v>4.3</c:v>
                </c:pt>
                <c:pt idx="99">
                  <c:v>5.7</c:v>
                </c:pt>
                <c:pt idx="100">
                  <c:v>11.6</c:v>
                </c:pt>
                <c:pt idx="101">
                  <c:v>5.2</c:v>
                </c:pt>
                <c:pt idx="110">
                  <c:v>6.1</c:v>
                </c:pt>
                <c:pt idx="111">
                  <c:v>4.5999999999999996</c:v>
                </c:pt>
                <c:pt idx="112">
                  <c:v>9.5</c:v>
                </c:pt>
                <c:pt idx="113">
                  <c:v>6.3</c:v>
                </c:pt>
                <c:pt idx="114">
                  <c:v>4.4000000000000004</c:v>
                </c:pt>
                <c:pt idx="115">
                  <c:v>3.3</c:v>
                </c:pt>
                <c:pt idx="116">
                  <c:v>3.5</c:v>
                </c:pt>
                <c:pt idx="117">
                  <c:v>4.7</c:v>
                </c:pt>
                <c:pt idx="118">
                  <c:v>4.5999999999999996</c:v>
                </c:pt>
                <c:pt idx="119">
                  <c:v>3.9</c:v>
                </c:pt>
                <c:pt idx="120">
                  <c:v>4.0999999999999996</c:v>
                </c:pt>
                <c:pt idx="121">
                  <c:v>5.6</c:v>
                </c:pt>
                <c:pt idx="122">
                  <c:v>3.8</c:v>
                </c:pt>
                <c:pt idx="123">
                  <c:v>3.9</c:v>
                </c:pt>
                <c:pt idx="124">
                  <c:v>4.2</c:v>
                </c:pt>
                <c:pt idx="125">
                  <c:v>4.4000000000000004</c:v>
                </c:pt>
                <c:pt idx="126">
                  <c:v>4.5999999999999996</c:v>
                </c:pt>
                <c:pt idx="127">
                  <c:v>4.2</c:v>
                </c:pt>
                <c:pt idx="128">
                  <c:v>4.5</c:v>
                </c:pt>
                <c:pt idx="129">
                  <c:v>3.7</c:v>
                </c:pt>
                <c:pt idx="130">
                  <c:v>3.6</c:v>
                </c:pt>
                <c:pt idx="131">
                  <c:v>5.7</c:v>
                </c:pt>
                <c:pt idx="132">
                  <c:v>5.5</c:v>
                </c:pt>
                <c:pt idx="133">
                  <c:v>3.7</c:v>
                </c:pt>
                <c:pt idx="134">
                  <c:v>6.5</c:v>
                </c:pt>
                <c:pt idx="136">
                  <c:v>3.2</c:v>
                </c:pt>
                <c:pt idx="137">
                  <c:v>3.4</c:v>
                </c:pt>
                <c:pt idx="138">
                  <c:v>3.3</c:v>
                </c:pt>
                <c:pt idx="139">
                  <c:v>3.9</c:v>
                </c:pt>
                <c:pt idx="140">
                  <c:v>4.0999999999999996</c:v>
                </c:pt>
              </c:numCache>
            </c:numRef>
          </c:val>
          <c:smooth val="0"/>
          <c:extLst>
            <c:ext xmlns:c16="http://schemas.microsoft.com/office/drawing/2014/chart" uri="{C3380CC4-5D6E-409C-BE32-E72D297353CC}">
              <c16:uniqueId val="{00000000-1394-42CD-A142-DF7D7832262C}"/>
            </c:ext>
          </c:extLst>
        </c:ser>
        <c:ser>
          <c:idx val="0"/>
          <c:order val="1"/>
          <c:tx>
            <c:strRef>
              <c:f>Sheet1!$C$1</c:f>
              <c:strCache>
                <c:ptCount val="1"/>
                <c:pt idx="0">
                  <c:v>30-59</c:v>
                </c:pt>
              </c:strCache>
            </c:strRef>
          </c:tx>
          <c:spPr>
            <a:ln>
              <a:solidFill>
                <a:srgbClr val="005EB8"/>
              </a:solidFill>
            </a:ln>
          </c:spPr>
          <c:marker>
            <c:symbol val="square"/>
            <c:size val="7"/>
            <c:spPr>
              <a:solidFill>
                <a:srgbClr val="005EB8"/>
              </a:solidFill>
              <a:ln>
                <a:noFill/>
              </a:ln>
            </c:spPr>
          </c:marker>
          <c:cat>
            <c:numRef>
              <c:f>Sheet1!$A$2:$A$142</c:f>
              <c:numCache>
                <c:formatCode>m/d/yyyy</c:formatCode>
                <c:ptCount val="141"/>
                <c:pt idx="0">
                  <c:v>43908</c:v>
                </c:pt>
                <c:pt idx="1">
                  <c:v>43915</c:v>
                </c:pt>
                <c:pt idx="2">
                  <c:v>43922</c:v>
                </c:pt>
                <c:pt idx="3">
                  <c:v>43929</c:v>
                </c:pt>
                <c:pt idx="4">
                  <c:v>43936</c:v>
                </c:pt>
                <c:pt idx="5">
                  <c:v>43943</c:v>
                </c:pt>
                <c:pt idx="6">
                  <c:v>43950</c:v>
                </c:pt>
                <c:pt idx="7">
                  <c:v>43957</c:v>
                </c:pt>
                <c:pt idx="8">
                  <c:v>43964</c:v>
                </c:pt>
                <c:pt idx="9">
                  <c:v>43971</c:v>
                </c:pt>
                <c:pt idx="10">
                  <c:v>43978</c:v>
                </c:pt>
                <c:pt idx="11">
                  <c:v>43985</c:v>
                </c:pt>
                <c:pt idx="12">
                  <c:v>43992</c:v>
                </c:pt>
                <c:pt idx="13">
                  <c:v>43999</c:v>
                </c:pt>
                <c:pt idx="14">
                  <c:v>44006</c:v>
                </c:pt>
                <c:pt idx="15">
                  <c:v>44013</c:v>
                </c:pt>
                <c:pt idx="16">
                  <c:v>44020</c:v>
                </c:pt>
                <c:pt idx="17">
                  <c:v>44027</c:v>
                </c:pt>
                <c:pt idx="18">
                  <c:v>44034</c:v>
                </c:pt>
                <c:pt idx="19">
                  <c:v>44041</c:v>
                </c:pt>
                <c:pt idx="20">
                  <c:v>44048</c:v>
                </c:pt>
                <c:pt idx="21">
                  <c:v>44055</c:v>
                </c:pt>
                <c:pt idx="22">
                  <c:v>44062</c:v>
                </c:pt>
                <c:pt idx="23">
                  <c:v>44069</c:v>
                </c:pt>
                <c:pt idx="24">
                  <c:v>44076</c:v>
                </c:pt>
                <c:pt idx="25">
                  <c:v>44083</c:v>
                </c:pt>
                <c:pt idx="26">
                  <c:v>44090</c:v>
                </c:pt>
                <c:pt idx="27">
                  <c:v>44097</c:v>
                </c:pt>
                <c:pt idx="28">
                  <c:v>44104</c:v>
                </c:pt>
                <c:pt idx="29">
                  <c:v>44111</c:v>
                </c:pt>
                <c:pt idx="30">
                  <c:v>44118</c:v>
                </c:pt>
                <c:pt idx="31">
                  <c:v>44125</c:v>
                </c:pt>
                <c:pt idx="32">
                  <c:v>44132</c:v>
                </c:pt>
                <c:pt idx="33">
                  <c:v>44139</c:v>
                </c:pt>
                <c:pt idx="34">
                  <c:v>44146</c:v>
                </c:pt>
                <c:pt idx="35">
                  <c:v>44153</c:v>
                </c:pt>
                <c:pt idx="36">
                  <c:v>44160</c:v>
                </c:pt>
                <c:pt idx="37">
                  <c:v>44167</c:v>
                </c:pt>
                <c:pt idx="38">
                  <c:v>44174</c:v>
                </c:pt>
                <c:pt idx="39">
                  <c:v>44181</c:v>
                </c:pt>
                <c:pt idx="40">
                  <c:v>44188</c:v>
                </c:pt>
                <c:pt idx="41">
                  <c:v>44195</c:v>
                </c:pt>
                <c:pt idx="42">
                  <c:v>44202</c:v>
                </c:pt>
                <c:pt idx="43">
                  <c:v>44209</c:v>
                </c:pt>
                <c:pt idx="44">
                  <c:v>44216</c:v>
                </c:pt>
                <c:pt idx="45">
                  <c:v>44223</c:v>
                </c:pt>
                <c:pt idx="46">
                  <c:v>44230</c:v>
                </c:pt>
                <c:pt idx="47">
                  <c:v>44237</c:v>
                </c:pt>
                <c:pt idx="48">
                  <c:v>44244</c:v>
                </c:pt>
                <c:pt idx="49">
                  <c:v>44251</c:v>
                </c:pt>
                <c:pt idx="50">
                  <c:v>44258</c:v>
                </c:pt>
                <c:pt idx="51">
                  <c:v>44265</c:v>
                </c:pt>
                <c:pt idx="52">
                  <c:v>44272</c:v>
                </c:pt>
                <c:pt idx="53">
                  <c:v>44279</c:v>
                </c:pt>
                <c:pt idx="54">
                  <c:v>44286</c:v>
                </c:pt>
                <c:pt idx="55">
                  <c:v>44293</c:v>
                </c:pt>
                <c:pt idx="56">
                  <c:v>44300</c:v>
                </c:pt>
                <c:pt idx="57">
                  <c:v>44307</c:v>
                </c:pt>
                <c:pt idx="58">
                  <c:v>44314</c:v>
                </c:pt>
                <c:pt idx="59">
                  <c:v>44321</c:v>
                </c:pt>
                <c:pt idx="60">
                  <c:v>44328</c:v>
                </c:pt>
                <c:pt idx="61">
                  <c:v>44335</c:v>
                </c:pt>
                <c:pt idx="62">
                  <c:v>44342</c:v>
                </c:pt>
                <c:pt idx="63">
                  <c:v>44349</c:v>
                </c:pt>
                <c:pt idx="64">
                  <c:v>44356</c:v>
                </c:pt>
                <c:pt idx="65">
                  <c:v>44363</c:v>
                </c:pt>
                <c:pt idx="66">
                  <c:v>44370</c:v>
                </c:pt>
                <c:pt idx="67">
                  <c:v>44377</c:v>
                </c:pt>
                <c:pt idx="68">
                  <c:v>44384</c:v>
                </c:pt>
                <c:pt idx="69">
                  <c:v>44391</c:v>
                </c:pt>
                <c:pt idx="70">
                  <c:v>44398</c:v>
                </c:pt>
                <c:pt idx="71">
                  <c:v>44405</c:v>
                </c:pt>
                <c:pt idx="72">
                  <c:v>44412</c:v>
                </c:pt>
                <c:pt idx="73">
                  <c:v>44419</c:v>
                </c:pt>
                <c:pt idx="74">
                  <c:v>44426</c:v>
                </c:pt>
                <c:pt idx="75">
                  <c:v>44433</c:v>
                </c:pt>
                <c:pt idx="76">
                  <c:v>44440</c:v>
                </c:pt>
                <c:pt idx="77">
                  <c:v>44447</c:v>
                </c:pt>
                <c:pt idx="78">
                  <c:v>44454</c:v>
                </c:pt>
                <c:pt idx="79">
                  <c:v>44461</c:v>
                </c:pt>
                <c:pt idx="80">
                  <c:v>44468</c:v>
                </c:pt>
                <c:pt idx="81">
                  <c:v>44475</c:v>
                </c:pt>
                <c:pt idx="82">
                  <c:v>44482</c:v>
                </c:pt>
                <c:pt idx="83">
                  <c:v>44489</c:v>
                </c:pt>
                <c:pt idx="84">
                  <c:v>44496</c:v>
                </c:pt>
                <c:pt idx="85">
                  <c:v>44503</c:v>
                </c:pt>
                <c:pt idx="86">
                  <c:v>44510</c:v>
                </c:pt>
                <c:pt idx="87">
                  <c:v>44517</c:v>
                </c:pt>
                <c:pt idx="88">
                  <c:v>44524</c:v>
                </c:pt>
                <c:pt idx="89">
                  <c:v>44531</c:v>
                </c:pt>
                <c:pt idx="90">
                  <c:v>44538</c:v>
                </c:pt>
                <c:pt idx="91">
                  <c:v>44545</c:v>
                </c:pt>
                <c:pt idx="92">
                  <c:v>44552</c:v>
                </c:pt>
                <c:pt idx="93">
                  <c:v>44559</c:v>
                </c:pt>
                <c:pt idx="94">
                  <c:v>44566</c:v>
                </c:pt>
                <c:pt idx="95">
                  <c:v>44573</c:v>
                </c:pt>
                <c:pt idx="96">
                  <c:v>44580</c:v>
                </c:pt>
                <c:pt idx="97">
                  <c:v>44587</c:v>
                </c:pt>
                <c:pt idx="98">
                  <c:v>44594</c:v>
                </c:pt>
                <c:pt idx="99">
                  <c:v>44601</c:v>
                </c:pt>
                <c:pt idx="100">
                  <c:v>44608</c:v>
                </c:pt>
                <c:pt idx="101">
                  <c:v>44615</c:v>
                </c:pt>
                <c:pt idx="102">
                  <c:v>44622</c:v>
                </c:pt>
                <c:pt idx="103">
                  <c:v>44629</c:v>
                </c:pt>
                <c:pt idx="104">
                  <c:v>44636</c:v>
                </c:pt>
                <c:pt idx="105">
                  <c:v>44643</c:v>
                </c:pt>
                <c:pt idx="106">
                  <c:v>44650</c:v>
                </c:pt>
                <c:pt idx="107">
                  <c:v>44657</c:v>
                </c:pt>
                <c:pt idx="108">
                  <c:v>44664</c:v>
                </c:pt>
                <c:pt idx="109">
                  <c:v>44671</c:v>
                </c:pt>
                <c:pt idx="110">
                  <c:v>44678</c:v>
                </c:pt>
                <c:pt idx="111">
                  <c:v>44685</c:v>
                </c:pt>
                <c:pt idx="112">
                  <c:v>44692</c:v>
                </c:pt>
                <c:pt idx="113">
                  <c:v>44699</c:v>
                </c:pt>
                <c:pt idx="114">
                  <c:v>44706</c:v>
                </c:pt>
                <c:pt idx="115">
                  <c:v>44713</c:v>
                </c:pt>
                <c:pt idx="116">
                  <c:v>44720</c:v>
                </c:pt>
                <c:pt idx="117">
                  <c:v>44727</c:v>
                </c:pt>
                <c:pt idx="118">
                  <c:v>44734</c:v>
                </c:pt>
                <c:pt idx="119">
                  <c:v>44741</c:v>
                </c:pt>
                <c:pt idx="120">
                  <c:v>44748</c:v>
                </c:pt>
                <c:pt idx="121">
                  <c:v>44755</c:v>
                </c:pt>
                <c:pt idx="122">
                  <c:v>44762</c:v>
                </c:pt>
                <c:pt idx="123">
                  <c:v>44769</c:v>
                </c:pt>
                <c:pt idx="124">
                  <c:v>44776</c:v>
                </c:pt>
                <c:pt idx="125">
                  <c:v>44783</c:v>
                </c:pt>
                <c:pt idx="126">
                  <c:v>44790</c:v>
                </c:pt>
                <c:pt idx="127">
                  <c:v>44797</c:v>
                </c:pt>
                <c:pt idx="128">
                  <c:v>44804</c:v>
                </c:pt>
                <c:pt idx="129">
                  <c:v>44811</c:v>
                </c:pt>
                <c:pt idx="130">
                  <c:v>44818</c:v>
                </c:pt>
                <c:pt idx="131">
                  <c:v>44825</c:v>
                </c:pt>
                <c:pt idx="132">
                  <c:v>44832</c:v>
                </c:pt>
                <c:pt idx="133">
                  <c:v>44839</c:v>
                </c:pt>
                <c:pt idx="134">
                  <c:v>44846</c:v>
                </c:pt>
                <c:pt idx="135">
                  <c:v>44853</c:v>
                </c:pt>
                <c:pt idx="136">
                  <c:v>44860</c:v>
                </c:pt>
                <c:pt idx="137">
                  <c:v>44867</c:v>
                </c:pt>
                <c:pt idx="138">
                  <c:v>44874</c:v>
                </c:pt>
                <c:pt idx="139">
                  <c:v>44881</c:v>
                </c:pt>
                <c:pt idx="140">
                  <c:v>44888</c:v>
                </c:pt>
              </c:numCache>
            </c:numRef>
          </c:cat>
          <c:val>
            <c:numRef>
              <c:f>Sheet1!$C$2:$C$142</c:f>
              <c:numCache>
                <c:formatCode>General</c:formatCode>
                <c:ptCount val="141"/>
                <c:pt idx="0">
                  <c:v>11.7</c:v>
                </c:pt>
                <c:pt idx="1">
                  <c:v>9</c:v>
                </c:pt>
                <c:pt idx="2">
                  <c:v>8.3000000000000007</c:v>
                </c:pt>
                <c:pt idx="3">
                  <c:v>9.3000000000000007</c:v>
                </c:pt>
                <c:pt idx="4">
                  <c:v>8.6999999999999993</c:v>
                </c:pt>
                <c:pt idx="5">
                  <c:v>11.4</c:v>
                </c:pt>
                <c:pt idx="6">
                  <c:v>9.1</c:v>
                </c:pt>
                <c:pt idx="7">
                  <c:v>10.5</c:v>
                </c:pt>
                <c:pt idx="8">
                  <c:v>9.6999999999999993</c:v>
                </c:pt>
                <c:pt idx="9">
                  <c:v>10</c:v>
                </c:pt>
                <c:pt idx="10">
                  <c:v>11.1</c:v>
                </c:pt>
                <c:pt idx="11">
                  <c:v>10.9</c:v>
                </c:pt>
                <c:pt idx="12">
                  <c:v>9.6999999999999993</c:v>
                </c:pt>
                <c:pt idx="13">
                  <c:v>10.8</c:v>
                </c:pt>
                <c:pt idx="14">
                  <c:v>10.4</c:v>
                </c:pt>
                <c:pt idx="15">
                  <c:v>8.5</c:v>
                </c:pt>
                <c:pt idx="16">
                  <c:v>8.5</c:v>
                </c:pt>
                <c:pt idx="17">
                  <c:v>6.8</c:v>
                </c:pt>
                <c:pt idx="18">
                  <c:v>8.5</c:v>
                </c:pt>
                <c:pt idx="19">
                  <c:v>7</c:v>
                </c:pt>
                <c:pt idx="20">
                  <c:v>7.1</c:v>
                </c:pt>
                <c:pt idx="21">
                  <c:v>7.1</c:v>
                </c:pt>
                <c:pt idx="22">
                  <c:v>8.9</c:v>
                </c:pt>
                <c:pt idx="23">
                  <c:v>7.7</c:v>
                </c:pt>
                <c:pt idx="24">
                  <c:v>11.8</c:v>
                </c:pt>
                <c:pt idx="25">
                  <c:v>7.6</c:v>
                </c:pt>
                <c:pt idx="26">
                  <c:v>10.1</c:v>
                </c:pt>
                <c:pt idx="27">
                  <c:v>6.8</c:v>
                </c:pt>
                <c:pt idx="28">
                  <c:v>6.9</c:v>
                </c:pt>
                <c:pt idx="29">
                  <c:v>7.6</c:v>
                </c:pt>
                <c:pt idx="30">
                  <c:v>8.8000000000000007</c:v>
                </c:pt>
                <c:pt idx="31">
                  <c:v>5.4</c:v>
                </c:pt>
                <c:pt idx="32">
                  <c:v>6.5</c:v>
                </c:pt>
                <c:pt idx="33">
                  <c:v>8</c:v>
                </c:pt>
                <c:pt idx="34">
                  <c:v>6.7</c:v>
                </c:pt>
                <c:pt idx="35">
                  <c:v>7.1</c:v>
                </c:pt>
                <c:pt idx="36">
                  <c:v>7.9</c:v>
                </c:pt>
                <c:pt idx="37">
                  <c:v>8</c:v>
                </c:pt>
                <c:pt idx="38">
                  <c:v>8.3000000000000007</c:v>
                </c:pt>
                <c:pt idx="39">
                  <c:v>9</c:v>
                </c:pt>
                <c:pt idx="40">
                  <c:v>8.6999999999999993</c:v>
                </c:pt>
                <c:pt idx="41">
                  <c:v>9.3000000000000007</c:v>
                </c:pt>
                <c:pt idx="42">
                  <c:v>9.6999999999999993</c:v>
                </c:pt>
                <c:pt idx="43">
                  <c:v>8.1999999999999993</c:v>
                </c:pt>
                <c:pt idx="44">
                  <c:v>8.4</c:v>
                </c:pt>
                <c:pt idx="45">
                  <c:v>9.6</c:v>
                </c:pt>
                <c:pt idx="46">
                  <c:v>7.6</c:v>
                </c:pt>
                <c:pt idx="47">
                  <c:v>8.1</c:v>
                </c:pt>
                <c:pt idx="48">
                  <c:v>8.1999999999999993</c:v>
                </c:pt>
                <c:pt idx="49">
                  <c:v>7.6</c:v>
                </c:pt>
                <c:pt idx="50">
                  <c:v>9.1999999999999993</c:v>
                </c:pt>
                <c:pt idx="51">
                  <c:v>8.1999999999999993</c:v>
                </c:pt>
                <c:pt idx="52">
                  <c:v>7.5</c:v>
                </c:pt>
                <c:pt idx="53">
                  <c:v>6.3</c:v>
                </c:pt>
                <c:pt idx="54">
                  <c:v>7.8</c:v>
                </c:pt>
                <c:pt idx="55">
                  <c:v>7.3</c:v>
                </c:pt>
                <c:pt idx="56">
                  <c:v>7.5</c:v>
                </c:pt>
                <c:pt idx="57">
                  <c:v>8.5</c:v>
                </c:pt>
                <c:pt idx="58">
                  <c:v>8.6999999999999993</c:v>
                </c:pt>
                <c:pt idx="59">
                  <c:v>9.4</c:v>
                </c:pt>
                <c:pt idx="60">
                  <c:v>8.9</c:v>
                </c:pt>
                <c:pt idx="61">
                  <c:v>7.4</c:v>
                </c:pt>
                <c:pt idx="62">
                  <c:v>7.5</c:v>
                </c:pt>
                <c:pt idx="63">
                  <c:v>5.8</c:v>
                </c:pt>
                <c:pt idx="64">
                  <c:v>10.4</c:v>
                </c:pt>
                <c:pt idx="65">
                  <c:v>7.6</c:v>
                </c:pt>
                <c:pt idx="66">
                  <c:v>10.8</c:v>
                </c:pt>
                <c:pt idx="67">
                  <c:v>18.2</c:v>
                </c:pt>
                <c:pt idx="68">
                  <c:v>11</c:v>
                </c:pt>
                <c:pt idx="69">
                  <c:v>9.1</c:v>
                </c:pt>
                <c:pt idx="70">
                  <c:v>8.4</c:v>
                </c:pt>
                <c:pt idx="71">
                  <c:v>11.3</c:v>
                </c:pt>
                <c:pt idx="72">
                  <c:v>8.9</c:v>
                </c:pt>
                <c:pt idx="73">
                  <c:v>10.7</c:v>
                </c:pt>
                <c:pt idx="74">
                  <c:v>9.4</c:v>
                </c:pt>
                <c:pt idx="75">
                  <c:v>9</c:v>
                </c:pt>
                <c:pt idx="76">
                  <c:v>8.4</c:v>
                </c:pt>
                <c:pt idx="77">
                  <c:v>8.4</c:v>
                </c:pt>
                <c:pt idx="78">
                  <c:v>8.6999999999999993</c:v>
                </c:pt>
                <c:pt idx="79">
                  <c:v>8.4</c:v>
                </c:pt>
                <c:pt idx="80">
                  <c:v>10</c:v>
                </c:pt>
                <c:pt idx="81">
                  <c:v>8.9</c:v>
                </c:pt>
                <c:pt idx="82">
                  <c:v>9.6999999999999993</c:v>
                </c:pt>
                <c:pt idx="83">
                  <c:v>8</c:v>
                </c:pt>
                <c:pt idx="84">
                  <c:v>10.1</c:v>
                </c:pt>
                <c:pt idx="85">
                  <c:v>10.9</c:v>
                </c:pt>
                <c:pt idx="86">
                  <c:v>10</c:v>
                </c:pt>
                <c:pt idx="87">
                  <c:v>9.1999999999999993</c:v>
                </c:pt>
                <c:pt idx="88">
                  <c:v>11.9</c:v>
                </c:pt>
                <c:pt idx="89">
                  <c:v>9.5</c:v>
                </c:pt>
                <c:pt idx="90">
                  <c:v>8.9</c:v>
                </c:pt>
                <c:pt idx="91">
                  <c:v>10.4</c:v>
                </c:pt>
                <c:pt idx="92">
                  <c:v>8.4</c:v>
                </c:pt>
                <c:pt idx="93">
                  <c:v>8.1</c:v>
                </c:pt>
                <c:pt idx="94">
                  <c:v>7.3</c:v>
                </c:pt>
                <c:pt idx="95">
                  <c:v>7.8</c:v>
                </c:pt>
                <c:pt idx="96">
                  <c:v>8</c:v>
                </c:pt>
                <c:pt idx="97">
                  <c:v>10.199999999999999</c:v>
                </c:pt>
                <c:pt idx="98">
                  <c:v>8.1999999999999993</c:v>
                </c:pt>
                <c:pt idx="99">
                  <c:v>7.2</c:v>
                </c:pt>
                <c:pt idx="100">
                  <c:v>9.1999999999999993</c:v>
                </c:pt>
                <c:pt idx="101">
                  <c:v>6.3</c:v>
                </c:pt>
                <c:pt idx="102">
                  <c:v>5.0999999999999996</c:v>
                </c:pt>
                <c:pt idx="103">
                  <c:v>34.5</c:v>
                </c:pt>
                <c:pt idx="104">
                  <c:v>13.6</c:v>
                </c:pt>
                <c:pt idx="106">
                  <c:v>10.9</c:v>
                </c:pt>
                <c:pt idx="107">
                  <c:v>17</c:v>
                </c:pt>
                <c:pt idx="109">
                  <c:v>7.7</c:v>
                </c:pt>
                <c:pt idx="110">
                  <c:v>13.6</c:v>
                </c:pt>
                <c:pt idx="111">
                  <c:v>9.6999999999999993</c:v>
                </c:pt>
                <c:pt idx="112">
                  <c:v>7.8</c:v>
                </c:pt>
                <c:pt idx="113">
                  <c:v>7.3</c:v>
                </c:pt>
                <c:pt idx="114">
                  <c:v>7.6</c:v>
                </c:pt>
                <c:pt idx="115">
                  <c:v>6.6</c:v>
                </c:pt>
                <c:pt idx="116">
                  <c:v>6.5</c:v>
                </c:pt>
                <c:pt idx="117">
                  <c:v>8.6</c:v>
                </c:pt>
                <c:pt idx="118">
                  <c:v>7.5</c:v>
                </c:pt>
                <c:pt idx="119">
                  <c:v>11.2</c:v>
                </c:pt>
                <c:pt idx="120">
                  <c:v>7.4</c:v>
                </c:pt>
                <c:pt idx="121">
                  <c:v>7</c:v>
                </c:pt>
                <c:pt idx="122">
                  <c:v>6.4</c:v>
                </c:pt>
                <c:pt idx="123">
                  <c:v>7.6</c:v>
                </c:pt>
                <c:pt idx="124">
                  <c:v>8.8000000000000007</c:v>
                </c:pt>
                <c:pt idx="125">
                  <c:v>8</c:v>
                </c:pt>
                <c:pt idx="126">
                  <c:v>5.7</c:v>
                </c:pt>
                <c:pt idx="127">
                  <c:v>6.7</c:v>
                </c:pt>
                <c:pt idx="128">
                  <c:v>7.3</c:v>
                </c:pt>
                <c:pt idx="129">
                  <c:v>5.3</c:v>
                </c:pt>
                <c:pt idx="130">
                  <c:v>7.7</c:v>
                </c:pt>
                <c:pt idx="131">
                  <c:v>9.1</c:v>
                </c:pt>
                <c:pt idx="132">
                  <c:v>7.2</c:v>
                </c:pt>
                <c:pt idx="133">
                  <c:v>9.3000000000000007</c:v>
                </c:pt>
                <c:pt idx="134">
                  <c:v>7.9</c:v>
                </c:pt>
                <c:pt idx="135">
                  <c:v>6.8</c:v>
                </c:pt>
                <c:pt idx="136">
                  <c:v>7.4</c:v>
                </c:pt>
                <c:pt idx="137">
                  <c:v>6.5</c:v>
                </c:pt>
                <c:pt idx="138">
                  <c:v>7.6</c:v>
                </c:pt>
                <c:pt idx="139">
                  <c:v>7</c:v>
                </c:pt>
                <c:pt idx="140">
                  <c:v>6.4</c:v>
                </c:pt>
              </c:numCache>
            </c:numRef>
          </c:val>
          <c:smooth val="0"/>
          <c:extLst>
            <c:ext xmlns:c16="http://schemas.microsoft.com/office/drawing/2014/chart" uri="{C3380CC4-5D6E-409C-BE32-E72D297353CC}">
              <c16:uniqueId val="{00000001-1394-42CD-A142-DF7D7832262C}"/>
            </c:ext>
          </c:extLst>
        </c:ser>
        <c:ser>
          <c:idx val="1"/>
          <c:order val="2"/>
          <c:tx>
            <c:strRef>
              <c:f>Sheet1!$D$1</c:f>
              <c:strCache>
                <c:ptCount val="1"/>
                <c:pt idx="0">
                  <c:v>60+</c:v>
                </c:pt>
              </c:strCache>
            </c:strRef>
          </c:tx>
          <c:spPr>
            <a:ln>
              <a:solidFill>
                <a:srgbClr val="671E75"/>
              </a:solidFill>
            </a:ln>
          </c:spPr>
          <c:marker>
            <c:symbol val="triangle"/>
            <c:size val="8"/>
            <c:spPr>
              <a:solidFill>
                <a:srgbClr val="671E75"/>
              </a:solidFill>
              <a:ln>
                <a:noFill/>
              </a:ln>
            </c:spPr>
          </c:marker>
          <c:cat>
            <c:numRef>
              <c:f>Sheet1!$A$2:$A$142</c:f>
              <c:numCache>
                <c:formatCode>m/d/yyyy</c:formatCode>
                <c:ptCount val="141"/>
                <c:pt idx="0">
                  <c:v>43908</c:v>
                </c:pt>
                <c:pt idx="1">
                  <c:v>43915</c:v>
                </c:pt>
                <c:pt idx="2">
                  <c:v>43922</c:v>
                </c:pt>
                <c:pt idx="3">
                  <c:v>43929</c:v>
                </c:pt>
                <c:pt idx="4">
                  <c:v>43936</c:v>
                </c:pt>
                <c:pt idx="5">
                  <c:v>43943</c:v>
                </c:pt>
                <c:pt idx="6">
                  <c:v>43950</c:v>
                </c:pt>
                <c:pt idx="7">
                  <c:v>43957</c:v>
                </c:pt>
                <c:pt idx="8">
                  <c:v>43964</c:v>
                </c:pt>
                <c:pt idx="9">
                  <c:v>43971</c:v>
                </c:pt>
                <c:pt idx="10">
                  <c:v>43978</c:v>
                </c:pt>
                <c:pt idx="11">
                  <c:v>43985</c:v>
                </c:pt>
                <c:pt idx="12">
                  <c:v>43992</c:v>
                </c:pt>
                <c:pt idx="13">
                  <c:v>43999</c:v>
                </c:pt>
                <c:pt idx="14">
                  <c:v>44006</c:v>
                </c:pt>
                <c:pt idx="15">
                  <c:v>44013</c:v>
                </c:pt>
                <c:pt idx="16">
                  <c:v>44020</c:v>
                </c:pt>
                <c:pt idx="17">
                  <c:v>44027</c:v>
                </c:pt>
                <c:pt idx="18">
                  <c:v>44034</c:v>
                </c:pt>
                <c:pt idx="19">
                  <c:v>44041</c:v>
                </c:pt>
                <c:pt idx="20">
                  <c:v>44048</c:v>
                </c:pt>
                <c:pt idx="21">
                  <c:v>44055</c:v>
                </c:pt>
                <c:pt idx="22">
                  <c:v>44062</c:v>
                </c:pt>
                <c:pt idx="23">
                  <c:v>44069</c:v>
                </c:pt>
                <c:pt idx="24">
                  <c:v>44076</c:v>
                </c:pt>
                <c:pt idx="25">
                  <c:v>44083</c:v>
                </c:pt>
                <c:pt idx="26">
                  <c:v>44090</c:v>
                </c:pt>
                <c:pt idx="27">
                  <c:v>44097</c:v>
                </c:pt>
                <c:pt idx="28">
                  <c:v>44104</c:v>
                </c:pt>
                <c:pt idx="29">
                  <c:v>44111</c:v>
                </c:pt>
                <c:pt idx="30">
                  <c:v>44118</c:v>
                </c:pt>
                <c:pt idx="31">
                  <c:v>44125</c:v>
                </c:pt>
                <c:pt idx="32">
                  <c:v>44132</c:v>
                </c:pt>
                <c:pt idx="33">
                  <c:v>44139</c:v>
                </c:pt>
                <c:pt idx="34">
                  <c:v>44146</c:v>
                </c:pt>
                <c:pt idx="35">
                  <c:v>44153</c:v>
                </c:pt>
                <c:pt idx="36">
                  <c:v>44160</c:v>
                </c:pt>
                <c:pt idx="37">
                  <c:v>44167</c:v>
                </c:pt>
                <c:pt idx="38">
                  <c:v>44174</c:v>
                </c:pt>
                <c:pt idx="39">
                  <c:v>44181</c:v>
                </c:pt>
                <c:pt idx="40">
                  <c:v>44188</c:v>
                </c:pt>
                <c:pt idx="41">
                  <c:v>44195</c:v>
                </c:pt>
                <c:pt idx="42">
                  <c:v>44202</c:v>
                </c:pt>
                <c:pt idx="43">
                  <c:v>44209</c:v>
                </c:pt>
                <c:pt idx="44">
                  <c:v>44216</c:v>
                </c:pt>
                <c:pt idx="45">
                  <c:v>44223</c:v>
                </c:pt>
                <c:pt idx="46">
                  <c:v>44230</c:v>
                </c:pt>
                <c:pt idx="47">
                  <c:v>44237</c:v>
                </c:pt>
                <c:pt idx="48">
                  <c:v>44244</c:v>
                </c:pt>
                <c:pt idx="49">
                  <c:v>44251</c:v>
                </c:pt>
                <c:pt idx="50">
                  <c:v>44258</c:v>
                </c:pt>
                <c:pt idx="51">
                  <c:v>44265</c:v>
                </c:pt>
                <c:pt idx="52">
                  <c:v>44272</c:v>
                </c:pt>
                <c:pt idx="53">
                  <c:v>44279</c:v>
                </c:pt>
                <c:pt idx="54">
                  <c:v>44286</c:v>
                </c:pt>
                <c:pt idx="55">
                  <c:v>44293</c:v>
                </c:pt>
                <c:pt idx="56">
                  <c:v>44300</c:v>
                </c:pt>
                <c:pt idx="57">
                  <c:v>44307</c:v>
                </c:pt>
                <c:pt idx="58">
                  <c:v>44314</c:v>
                </c:pt>
                <c:pt idx="59">
                  <c:v>44321</c:v>
                </c:pt>
                <c:pt idx="60">
                  <c:v>44328</c:v>
                </c:pt>
                <c:pt idx="61">
                  <c:v>44335</c:v>
                </c:pt>
                <c:pt idx="62">
                  <c:v>44342</c:v>
                </c:pt>
                <c:pt idx="63">
                  <c:v>44349</c:v>
                </c:pt>
                <c:pt idx="64">
                  <c:v>44356</c:v>
                </c:pt>
                <c:pt idx="65">
                  <c:v>44363</c:v>
                </c:pt>
                <c:pt idx="66">
                  <c:v>44370</c:v>
                </c:pt>
                <c:pt idx="67">
                  <c:v>44377</c:v>
                </c:pt>
                <c:pt idx="68">
                  <c:v>44384</c:v>
                </c:pt>
                <c:pt idx="69">
                  <c:v>44391</c:v>
                </c:pt>
                <c:pt idx="70">
                  <c:v>44398</c:v>
                </c:pt>
                <c:pt idx="71">
                  <c:v>44405</c:v>
                </c:pt>
                <c:pt idx="72">
                  <c:v>44412</c:v>
                </c:pt>
                <c:pt idx="73">
                  <c:v>44419</c:v>
                </c:pt>
                <c:pt idx="74">
                  <c:v>44426</c:v>
                </c:pt>
                <c:pt idx="75">
                  <c:v>44433</c:v>
                </c:pt>
                <c:pt idx="76">
                  <c:v>44440</c:v>
                </c:pt>
                <c:pt idx="77">
                  <c:v>44447</c:v>
                </c:pt>
                <c:pt idx="78">
                  <c:v>44454</c:v>
                </c:pt>
                <c:pt idx="79">
                  <c:v>44461</c:v>
                </c:pt>
                <c:pt idx="80">
                  <c:v>44468</c:v>
                </c:pt>
                <c:pt idx="81">
                  <c:v>44475</c:v>
                </c:pt>
                <c:pt idx="82">
                  <c:v>44482</c:v>
                </c:pt>
                <c:pt idx="83">
                  <c:v>44489</c:v>
                </c:pt>
                <c:pt idx="84">
                  <c:v>44496</c:v>
                </c:pt>
                <c:pt idx="85">
                  <c:v>44503</c:v>
                </c:pt>
                <c:pt idx="86">
                  <c:v>44510</c:v>
                </c:pt>
                <c:pt idx="87">
                  <c:v>44517</c:v>
                </c:pt>
                <c:pt idx="88">
                  <c:v>44524</c:v>
                </c:pt>
                <c:pt idx="89">
                  <c:v>44531</c:v>
                </c:pt>
                <c:pt idx="90">
                  <c:v>44538</c:v>
                </c:pt>
                <c:pt idx="91">
                  <c:v>44545</c:v>
                </c:pt>
                <c:pt idx="92">
                  <c:v>44552</c:v>
                </c:pt>
                <c:pt idx="93">
                  <c:v>44559</c:v>
                </c:pt>
                <c:pt idx="94">
                  <c:v>44566</c:v>
                </c:pt>
                <c:pt idx="95">
                  <c:v>44573</c:v>
                </c:pt>
                <c:pt idx="96">
                  <c:v>44580</c:v>
                </c:pt>
                <c:pt idx="97">
                  <c:v>44587</c:v>
                </c:pt>
                <c:pt idx="98">
                  <c:v>44594</c:v>
                </c:pt>
                <c:pt idx="99">
                  <c:v>44601</c:v>
                </c:pt>
                <c:pt idx="100">
                  <c:v>44608</c:v>
                </c:pt>
                <c:pt idx="101">
                  <c:v>44615</c:v>
                </c:pt>
                <c:pt idx="102">
                  <c:v>44622</c:v>
                </c:pt>
                <c:pt idx="103">
                  <c:v>44629</c:v>
                </c:pt>
                <c:pt idx="104">
                  <c:v>44636</c:v>
                </c:pt>
                <c:pt idx="105">
                  <c:v>44643</c:v>
                </c:pt>
                <c:pt idx="106">
                  <c:v>44650</c:v>
                </c:pt>
                <c:pt idx="107">
                  <c:v>44657</c:v>
                </c:pt>
                <c:pt idx="108">
                  <c:v>44664</c:v>
                </c:pt>
                <c:pt idx="109">
                  <c:v>44671</c:v>
                </c:pt>
                <c:pt idx="110">
                  <c:v>44678</c:v>
                </c:pt>
                <c:pt idx="111">
                  <c:v>44685</c:v>
                </c:pt>
                <c:pt idx="112">
                  <c:v>44692</c:v>
                </c:pt>
                <c:pt idx="113">
                  <c:v>44699</c:v>
                </c:pt>
                <c:pt idx="114">
                  <c:v>44706</c:v>
                </c:pt>
                <c:pt idx="115">
                  <c:v>44713</c:v>
                </c:pt>
                <c:pt idx="116">
                  <c:v>44720</c:v>
                </c:pt>
                <c:pt idx="117">
                  <c:v>44727</c:v>
                </c:pt>
                <c:pt idx="118">
                  <c:v>44734</c:v>
                </c:pt>
                <c:pt idx="119">
                  <c:v>44741</c:v>
                </c:pt>
                <c:pt idx="120">
                  <c:v>44748</c:v>
                </c:pt>
                <c:pt idx="121">
                  <c:v>44755</c:v>
                </c:pt>
                <c:pt idx="122">
                  <c:v>44762</c:v>
                </c:pt>
                <c:pt idx="123">
                  <c:v>44769</c:v>
                </c:pt>
                <c:pt idx="124">
                  <c:v>44776</c:v>
                </c:pt>
                <c:pt idx="125">
                  <c:v>44783</c:v>
                </c:pt>
                <c:pt idx="126">
                  <c:v>44790</c:v>
                </c:pt>
                <c:pt idx="127">
                  <c:v>44797</c:v>
                </c:pt>
                <c:pt idx="128">
                  <c:v>44804</c:v>
                </c:pt>
                <c:pt idx="129">
                  <c:v>44811</c:v>
                </c:pt>
                <c:pt idx="130">
                  <c:v>44818</c:v>
                </c:pt>
                <c:pt idx="131">
                  <c:v>44825</c:v>
                </c:pt>
                <c:pt idx="132">
                  <c:v>44832</c:v>
                </c:pt>
                <c:pt idx="133">
                  <c:v>44839</c:v>
                </c:pt>
                <c:pt idx="134">
                  <c:v>44846</c:v>
                </c:pt>
                <c:pt idx="135">
                  <c:v>44853</c:v>
                </c:pt>
                <c:pt idx="136">
                  <c:v>44860</c:v>
                </c:pt>
                <c:pt idx="137">
                  <c:v>44867</c:v>
                </c:pt>
                <c:pt idx="138">
                  <c:v>44874</c:v>
                </c:pt>
                <c:pt idx="139">
                  <c:v>44881</c:v>
                </c:pt>
                <c:pt idx="140">
                  <c:v>44888</c:v>
                </c:pt>
              </c:numCache>
            </c:numRef>
          </c:cat>
          <c:val>
            <c:numRef>
              <c:f>Sheet1!$D$2:$D$142</c:f>
              <c:numCache>
                <c:formatCode>General</c:formatCode>
                <c:ptCount val="141"/>
                <c:pt idx="0">
                  <c:v>14.7</c:v>
                </c:pt>
                <c:pt idx="1">
                  <c:v>10.7</c:v>
                </c:pt>
                <c:pt idx="2">
                  <c:v>11.1</c:v>
                </c:pt>
                <c:pt idx="3">
                  <c:v>9.8000000000000007</c:v>
                </c:pt>
                <c:pt idx="4">
                  <c:v>10.7</c:v>
                </c:pt>
                <c:pt idx="5">
                  <c:v>9.3000000000000007</c:v>
                </c:pt>
                <c:pt idx="6">
                  <c:v>11.2</c:v>
                </c:pt>
                <c:pt idx="7">
                  <c:v>10.9</c:v>
                </c:pt>
                <c:pt idx="8">
                  <c:v>11.8</c:v>
                </c:pt>
                <c:pt idx="9">
                  <c:v>10.8</c:v>
                </c:pt>
                <c:pt idx="10">
                  <c:v>10.5</c:v>
                </c:pt>
                <c:pt idx="11">
                  <c:v>11.2</c:v>
                </c:pt>
                <c:pt idx="12">
                  <c:v>10.8</c:v>
                </c:pt>
                <c:pt idx="13">
                  <c:v>9.6999999999999993</c:v>
                </c:pt>
                <c:pt idx="14">
                  <c:v>10.7</c:v>
                </c:pt>
                <c:pt idx="15">
                  <c:v>10.7</c:v>
                </c:pt>
                <c:pt idx="16">
                  <c:v>10.6</c:v>
                </c:pt>
                <c:pt idx="17">
                  <c:v>7.9</c:v>
                </c:pt>
                <c:pt idx="18">
                  <c:v>8.6999999999999993</c:v>
                </c:pt>
                <c:pt idx="19">
                  <c:v>9.1999999999999993</c:v>
                </c:pt>
                <c:pt idx="20">
                  <c:v>9.9</c:v>
                </c:pt>
                <c:pt idx="21">
                  <c:v>8.9</c:v>
                </c:pt>
                <c:pt idx="22">
                  <c:v>8</c:v>
                </c:pt>
                <c:pt idx="23">
                  <c:v>11.8</c:v>
                </c:pt>
                <c:pt idx="24">
                  <c:v>9.1</c:v>
                </c:pt>
                <c:pt idx="25">
                  <c:v>9.6999999999999993</c:v>
                </c:pt>
                <c:pt idx="26">
                  <c:v>9.5</c:v>
                </c:pt>
                <c:pt idx="27">
                  <c:v>10.5</c:v>
                </c:pt>
                <c:pt idx="28">
                  <c:v>13.2</c:v>
                </c:pt>
                <c:pt idx="29">
                  <c:v>9.4</c:v>
                </c:pt>
                <c:pt idx="30">
                  <c:v>11</c:v>
                </c:pt>
                <c:pt idx="31">
                  <c:v>9.3000000000000007</c:v>
                </c:pt>
                <c:pt idx="32">
                  <c:v>10.6</c:v>
                </c:pt>
                <c:pt idx="33">
                  <c:v>9.1</c:v>
                </c:pt>
                <c:pt idx="34">
                  <c:v>9.4</c:v>
                </c:pt>
                <c:pt idx="35">
                  <c:v>8.8000000000000007</c:v>
                </c:pt>
                <c:pt idx="36">
                  <c:v>9.4</c:v>
                </c:pt>
                <c:pt idx="37">
                  <c:v>8.5</c:v>
                </c:pt>
                <c:pt idx="38">
                  <c:v>8.6</c:v>
                </c:pt>
                <c:pt idx="39">
                  <c:v>8.9</c:v>
                </c:pt>
                <c:pt idx="40">
                  <c:v>9.4</c:v>
                </c:pt>
                <c:pt idx="41">
                  <c:v>8.4</c:v>
                </c:pt>
                <c:pt idx="42">
                  <c:v>8.5</c:v>
                </c:pt>
                <c:pt idx="43">
                  <c:v>8.1999999999999993</c:v>
                </c:pt>
                <c:pt idx="44">
                  <c:v>9.3000000000000007</c:v>
                </c:pt>
                <c:pt idx="45">
                  <c:v>9.3000000000000007</c:v>
                </c:pt>
                <c:pt idx="46">
                  <c:v>8.5</c:v>
                </c:pt>
                <c:pt idx="47">
                  <c:v>9.5</c:v>
                </c:pt>
                <c:pt idx="48">
                  <c:v>8.4</c:v>
                </c:pt>
                <c:pt idx="49">
                  <c:v>8.8000000000000007</c:v>
                </c:pt>
                <c:pt idx="50">
                  <c:v>10</c:v>
                </c:pt>
                <c:pt idx="51">
                  <c:v>9.3000000000000007</c:v>
                </c:pt>
                <c:pt idx="52">
                  <c:v>8.6999999999999993</c:v>
                </c:pt>
                <c:pt idx="53">
                  <c:v>8.5</c:v>
                </c:pt>
                <c:pt idx="54">
                  <c:v>8.8000000000000007</c:v>
                </c:pt>
                <c:pt idx="55">
                  <c:v>8.6999999999999993</c:v>
                </c:pt>
                <c:pt idx="56">
                  <c:v>10.1</c:v>
                </c:pt>
                <c:pt idx="57">
                  <c:v>8.4</c:v>
                </c:pt>
                <c:pt idx="58">
                  <c:v>9.5</c:v>
                </c:pt>
                <c:pt idx="59">
                  <c:v>8.1999999999999993</c:v>
                </c:pt>
                <c:pt idx="60">
                  <c:v>9.4</c:v>
                </c:pt>
                <c:pt idx="61">
                  <c:v>9.8000000000000007</c:v>
                </c:pt>
                <c:pt idx="62">
                  <c:v>8.8000000000000007</c:v>
                </c:pt>
                <c:pt idx="63">
                  <c:v>9.4</c:v>
                </c:pt>
                <c:pt idx="64">
                  <c:v>11.3</c:v>
                </c:pt>
                <c:pt idx="65">
                  <c:v>10.3</c:v>
                </c:pt>
                <c:pt idx="66">
                  <c:v>11.3</c:v>
                </c:pt>
                <c:pt idx="67">
                  <c:v>12.6</c:v>
                </c:pt>
                <c:pt idx="68">
                  <c:v>10.3</c:v>
                </c:pt>
                <c:pt idx="69">
                  <c:v>10.1</c:v>
                </c:pt>
                <c:pt idx="70">
                  <c:v>9.6999999999999993</c:v>
                </c:pt>
                <c:pt idx="71">
                  <c:v>10.6</c:v>
                </c:pt>
                <c:pt idx="72">
                  <c:v>9.3000000000000007</c:v>
                </c:pt>
                <c:pt idx="73">
                  <c:v>9.3000000000000007</c:v>
                </c:pt>
                <c:pt idx="74">
                  <c:v>10.3</c:v>
                </c:pt>
                <c:pt idx="75">
                  <c:v>10.199999999999999</c:v>
                </c:pt>
                <c:pt idx="76">
                  <c:v>9.8000000000000007</c:v>
                </c:pt>
                <c:pt idx="77">
                  <c:v>9.6999999999999993</c:v>
                </c:pt>
                <c:pt idx="78">
                  <c:v>9.4</c:v>
                </c:pt>
                <c:pt idx="79">
                  <c:v>9.5</c:v>
                </c:pt>
                <c:pt idx="80">
                  <c:v>8.8000000000000007</c:v>
                </c:pt>
                <c:pt idx="81">
                  <c:v>8.6999999999999993</c:v>
                </c:pt>
                <c:pt idx="82">
                  <c:v>10.7</c:v>
                </c:pt>
                <c:pt idx="83">
                  <c:v>9.8000000000000007</c:v>
                </c:pt>
                <c:pt idx="84">
                  <c:v>9.4</c:v>
                </c:pt>
                <c:pt idx="85">
                  <c:v>8.8000000000000007</c:v>
                </c:pt>
                <c:pt idx="86">
                  <c:v>10</c:v>
                </c:pt>
                <c:pt idx="87">
                  <c:v>9.8000000000000007</c:v>
                </c:pt>
                <c:pt idx="88">
                  <c:v>10.1</c:v>
                </c:pt>
                <c:pt idx="89">
                  <c:v>11.4</c:v>
                </c:pt>
                <c:pt idx="90">
                  <c:v>9.8000000000000007</c:v>
                </c:pt>
                <c:pt idx="91">
                  <c:v>11.4</c:v>
                </c:pt>
                <c:pt idx="92">
                  <c:v>10.3</c:v>
                </c:pt>
                <c:pt idx="93">
                  <c:v>9.8000000000000007</c:v>
                </c:pt>
                <c:pt idx="94">
                  <c:v>9.1999999999999993</c:v>
                </c:pt>
                <c:pt idx="95">
                  <c:v>9.1999999999999993</c:v>
                </c:pt>
                <c:pt idx="96">
                  <c:v>8.6</c:v>
                </c:pt>
                <c:pt idx="97">
                  <c:v>8.8000000000000007</c:v>
                </c:pt>
                <c:pt idx="98">
                  <c:v>8</c:v>
                </c:pt>
                <c:pt idx="99">
                  <c:v>8.1999999999999993</c:v>
                </c:pt>
                <c:pt idx="100">
                  <c:v>8.6</c:v>
                </c:pt>
                <c:pt idx="101">
                  <c:v>9.1999999999999993</c:v>
                </c:pt>
                <c:pt idx="102">
                  <c:v>6.8</c:v>
                </c:pt>
                <c:pt idx="103">
                  <c:v>10.199999999999999</c:v>
                </c:pt>
                <c:pt idx="104">
                  <c:v>13.5</c:v>
                </c:pt>
                <c:pt idx="105">
                  <c:v>9</c:v>
                </c:pt>
                <c:pt idx="106">
                  <c:v>13</c:v>
                </c:pt>
                <c:pt idx="107">
                  <c:v>9.3000000000000007</c:v>
                </c:pt>
                <c:pt idx="108">
                  <c:v>10.4</c:v>
                </c:pt>
                <c:pt idx="109">
                  <c:v>7.2</c:v>
                </c:pt>
                <c:pt idx="110">
                  <c:v>9.6</c:v>
                </c:pt>
                <c:pt idx="111">
                  <c:v>7.4</c:v>
                </c:pt>
                <c:pt idx="112">
                  <c:v>8.8000000000000007</c:v>
                </c:pt>
                <c:pt idx="113">
                  <c:v>7</c:v>
                </c:pt>
                <c:pt idx="114">
                  <c:v>6.9</c:v>
                </c:pt>
                <c:pt idx="115">
                  <c:v>7.6</c:v>
                </c:pt>
                <c:pt idx="116">
                  <c:v>8.1999999999999993</c:v>
                </c:pt>
                <c:pt idx="117">
                  <c:v>8.5</c:v>
                </c:pt>
                <c:pt idx="118">
                  <c:v>7.9</c:v>
                </c:pt>
                <c:pt idx="119">
                  <c:v>8.9</c:v>
                </c:pt>
                <c:pt idx="120">
                  <c:v>8.1999999999999993</c:v>
                </c:pt>
                <c:pt idx="121">
                  <c:v>7.6</c:v>
                </c:pt>
                <c:pt idx="122">
                  <c:v>7.7</c:v>
                </c:pt>
                <c:pt idx="123">
                  <c:v>8.5</c:v>
                </c:pt>
                <c:pt idx="124">
                  <c:v>8</c:v>
                </c:pt>
                <c:pt idx="125">
                  <c:v>7.4</c:v>
                </c:pt>
                <c:pt idx="126">
                  <c:v>7.4</c:v>
                </c:pt>
                <c:pt idx="127">
                  <c:v>7.4</c:v>
                </c:pt>
                <c:pt idx="128">
                  <c:v>7.7</c:v>
                </c:pt>
                <c:pt idx="129">
                  <c:v>8.3000000000000007</c:v>
                </c:pt>
                <c:pt idx="130">
                  <c:v>7.8</c:v>
                </c:pt>
                <c:pt idx="131">
                  <c:v>8.4</c:v>
                </c:pt>
                <c:pt idx="132">
                  <c:v>7.3</c:v>
                </c:pt>
                <c:pt idx="133">
                  <c:v>8.1999999999999993</c:v>
                </c:pt>
                <c:pt idx="134">
                  <c:v>7.3</c:v>
                </c:pt>
                <c:pt idx="135">
                  <c:v>7.7</c:v>
                </c:pt>
                <c:pt idx="136">
                  <c:v>8.1999999999999993</c:v>
                </c:pt>
                <c:pt idx="137">
                  <c:v>7.5</c:v>
                </c:pt>
                <c:pt idx="138">
                  <c:v>7.7</c:v>
                </c:pt>
                <c:pt idx="139">
                  <c:v>7.8</c:v>
                </c:pt>
                <c:pt idx="140">
                  <c:v>7.3</c:v>
                </c:pt>
              </c:numCache>
            </c:numRef>
          </c:val>
          <c:smooth val="0"/>
          <c:extLst>
            <c:ext xmlns:c16="http://schemas.microsoft.com/office/drawing/2014/chart" uri="{C3380CC4-5D6E-409C-BE32-E72D297353CC}">
              <c16:uniqueId val="{00000002-1394-42CD-A142-DF7D7832262C}"/>
            </c:ext>
          </c:extLst>
        </c:ser>
        <c:dLbls>
          <c:showLegendKey val="0"/>
          <c:showVal val="0"/>
          <c:showCatName val="0"/>
          <c:showSerName val="0"/>
          <c:showPercent val="0"/>
          <c:showBubbleSize val="0"/>
        </c:dLbls>
        <c:marker val="1"/>
        <c:smooth val="0"/>
        <c:axId val="123682176"/>
        <c:axId val="158010752"/>
      </c:lineChart>
      <c:dateAx>
        <c:axId val="123682176"/>
        <c:scaling>
          <c:orientation val="minMax"/>
        </c:scaling>
        <c:delete val="0"/>
        <c:axPos val="b"/>
        <c:numFmt formatCode="m/d/yy;@" sourceLinked="0"/>
        <c:majorTickMark val="out"/>
        <c:minorTickMark val="none"/>
        <c:tickLblPos val="nextTo"/>
        <c:txPr>
          <a:bodyPr rot="-3000000"/>
          <a:lstStyle/>
          <a:p>
            <a:pPr>
              <a:defRPr sz="1200"/>
            </a:pPr>
            <a:endParaRPr lang="en-US"/>
          </a:p>
        </c:txPr>
        <c:crossAx val="158010752"/>
        <c:crosses val="autoZero"/>
        <c:auto val="1"/>
        <c:lblOffset val="100"/>
        <c:baseTimeUnit val="days"/>
        <c:majorUnit val="28"/>
        <c:majorTimeUnit val="days"/>
      </c:dateAx>
      <c:valAx>
        <c:axId val="158010752"/>
        <c:scaling>
          <c:orientation val="minMax"/>
          <c:max val="40"/>
          <c:min val="0"/>
        </c:scaling>
        <c:delete val="0"/>
        <c:axPos val="l"/>
        <c:majorGridlines/>
        <c:title>
          <c:tx>
            <c:rich>
              <a:bodyPr rot="-5400000" vert="horz"/>
              <a:lstStyle/>
              <a:p>
                <a:pPr>
                  <a:defRPr/>
                </a:pPr>
                <a:r>
                  <a:rPr lang="en-US" dirty="0"/>
                  <a:t>Length of Stay (Days)</a:t>
                </a:r>
              </a:p>
            </c:rich>
          </c:tx>
          <c:layout>
            <c:manualLayout>
              <c:xMode val="edge"/>
              <c:yMode val="edge"/>
              <c:x val="3.0398804316127152E-3"/>
              <c:y val="0.23590029969658044"/>
            </c:manualLayout>
          </c:layout>
          <c:overlay val="0"/>
        </c:title>
        <c:numFmt formatCode="#,##0" sourceLinked="0"/>
        <c:majorTickMark val="out"/>
        <c:minorTickMark val="none"/>
        <c:tickLblPos val="nextTo"/>
        <c:crossAx val="123682176"/>
        <c:crosses val="autoZero"/>
        <c:crossBetween val="between"/>
        <c:majorUnit val="5"/>
      </c:valAx>
    </c:plotArea>
    <c:legend>
      <c:legendPos val="t"/>
      <c:layout>
        <c:manualLayout>
          <c:xMode val="edge"/>
          <c:yMode val="edge"/>
          <c:x val="4.314772753959654E-3"/>
          <c:y val="0"/>
          <c:w val="0.99568527491755854"/>
          <c:h val="8.3574611767279081E-2"/>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0.30556</cdr:x>
      <cdr:y>0.5375</cdr:y>
    </cdr:from>
    <cdr:to>
      <cdr:x>0.39723</cdr:x>
      <cdr:y>0.62083</cdr:y>
    </cdr:to>
    <cdr:sp macro="" textlink="">
      <cdr:nvSpPr>
        <cdr:cNvPr id="2" name="Text Box 1040"/>
        <cdr:cNvSpPr txBox="1"/>
      </cdr:nvSpPr>
      <cdr:spPr>
        <a:xfrm xmlns:a="http://schemas.openxmlformats.org/drawingml/2006/main">
          <a:off x="2514600" y="1965960"/>
          <a:ext cx="754407" cy="304788"/>
        </a:xfrm>
        <a:prstGeom xmlns:a="http://schemas.openxmlformats.org/drawingml/2006/main" prst="rect">
          <a:avLst/>
        </a:prstGeom>
        <a:noFill xmlns:a="http://schemas.openxmlformats.org/drawingml/2006/main"/>
        <a:ln xmlns:a="http://schemas.openxmlformats.org/drawingml/2006/main" w="6350">
          <a:noFill/>
        </a:ln>
      </cdr:spPr>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p xmlns:a="http://schemas.openxmlformats.org/drawingml/2006/main">
          <a:pPr marL="0" marR="0" algn="ctr">
            <a:spcBef>
              <a:spcPts val="0"/>
            </a:spcBef>
            <a:spcAft>
              <a:spcPts val="1200"/>
            </a:spcAft>
          </a:pPr>
          <a:r>
            <a:rPr lang="en-US" sz="1600" b="1">
              <a:effectLst/>
              <a:latin typeface="Arial" panose="020B0604020202020204" pitchFamily="34" charset="0"/>
              <a:ea typeface="Calibri" panose="020F0502020204030204" pitchFamily="34" charset="0"/>
              <a:cs typeface="Times New Roman" panose="02020603050405020304" pitchFamily="18" charset="0"/>
            </a:rPr>
            <a:t>41.2</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cdr:txBody>
    </cdr:sp>
  </cdr:relSizeAnchor>
  <cdr:relSizeAnchor xmlns:cdr="http://schemas.openxmlformats.org/drawingml/2006/chartDrawing">
    <cdr:from>
      <cdr:x>0.44259</cdr:x>
      <cdr:y>0.1625</cdr:y>
    </cdr:from>
    <cdr:to>
      <cdr:x>0.53426</cdr:x>
      <cdr:y>0.24583</cdr:y>
    </cdr:to>
    <cdr:sp macro="" textlink="">
      <cdr:nvSpPr>
        <cdr:cNvPr id="3" name="Text Box 1040"/>
        <cdr:cNvSpPr txBox="1"/>
      </cdr:nvSpPr>
      <cdr:spPr>
        <a:xfrm xmlns:a="http://schemas.openxmlformats.org/drawingml/2006/main">
          <a:off x="3642346" y="594360"/>
          <a:ext cx="754407" cy="304787"/>
        </a:xfrm>
        <a:prstGeom xmlns:a="http://schemas.openxmlformats.org/drawingml/2006/main" prst="rect">
          <a:avLst/>
        </a:prstGeom>
        <a:noFill xmlns:a="http://schemas.openxmlformats.org/drawingml/2006/main"/>
        <a:ln xmlns:a="http://schemas.openxmlformats.org/drawingml/2006/main" w="6350">
          <a:noFill/>
        </a:ln>
      </cdr:spPr>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p xmlns:a="http://schemas.openxmlformats.org/drawingml/2006/main">
          <a:pPr marL="0" marR="0" algn="ctr">
            <a:spcBef>
              <a:spcPts val="0"/>
            </a:spcBef>
            <a:spcAft>
              <a:spcPts val="1200"/>
            </a:spcAft>
          </a:pPr>
          <a:r>
            <a:rPr lang="en-US" sz="1600" b="1" dirty="0">
              <a:effectLst/>
              <a:latin typeface="Arial" panose="020B0604020202020204" pitchFamily="34" charset="0"/>
              <a:ea typeface="Calibri" panose="020F0502020204030204" pitchFamily="34" charset="0"/>
              <a:cs typeface="Times New Roman" panose="02020603050405020304" pitchFamily="18" charset="0"/>
            </a:rPr>
            <a:t>99.6</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cdr:txBody>
    </cdr:sp>
  </cdr:relSizeAnchor>
  <cdr:relSizeAnchor xmlns:cdr="http://schemas.openxmlformats.org/drawingml/2006/chartDrawing">
    <cdr:from>
      <cdr:x>0.59259</cdr:x>
      <cdr:y>0.68333</cdr:y>
    </cdr:from>
    <cdr:to>
      <cdr:x>0.68425</cdr:x>
      <cdr:y>0.76666</cdr:y>
    </cdr:to>
    <cdr:sp macro="" textlink="">
      <cdr:nvSpPr>
        <cdr:cNvPr id="4" name="Text Box 1040"/>
        <cdr:cNvSpPr txBox="1"/>
      </cdr:nvSpPr>
      <cdr:spPr>
        <a:xfrm xmlns:a="http://schemas.openxmlformats.org/drawingml/2006/main">
          <a:off x="4876800" y="2499360"/>
          <a:ext cx="754325" cy="304788"/>
        </a:xfrm>
        <a:prstGeom xmlns:a="http://schemas.openxmlformats.org/drawingml/2006/main" prst="rect">
          <a:avLst/>
        </a:prstGeom>
        <a:noFill xmlns:a="http://schemas.openxmlformats.org/drawingml/2006/main"/>
        <a:ln xmlns:a="http://schemas.openxmlformats.org/drawingml/2006/main" w="6350">
          <a:noFill/>
        </a:ln>
      </cdr:spPr>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p xmlns:a="http://schemas.openxmlformats.org/drawingml/2006/main">
          <a:pPr marL="0" marR="0" algn="ctr">
            <a:spcBef>
              <a:spcPts val="0"/>
            </a:spcBef>
            <a:spcAft>
              <a:spcPts val="1200"/>
            </a:spcAft>
          </a:pPr>
          <a:r>
            <a:rPr lang="en-US" sz="1600" b="1" dirty="0">
              <a:effectLst/>
              <a:latin typeface="Arial" panose="020B0604020202020204" pitchFamily="34" charset="0"/>
              <a:ea typeface="Calibri" panose="020F0502020204030204" pitchFamily="34" charset="0"/>
              <a:cs typeface="Times New Roman" panose="02020603050405020304" pitchFamily="18" charset="0"/>
            </a:rPr>
            <a:t>18.2</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cdr:txBody>
    </cdr:sp>
  </cdr:relSizeAnchor>
  <cdr:relSizeAnchor xmlns:cdr="http://schemas.openxmlformats.org/drawingml/2006/chartDrawing">
    <cdr:from>
      <cdr:x>0.7333</cdr:x>
      <cdr:y>0.38767</cdr:y>
    </cdr:from>
    <cdr:to>
      <cdr:x>0.82496</cdr:x>
      <cdr:y>0.47101</cdr:y>
    </cdr:to>
    <cdr:sp macro="" textlink="">
      <cdr:nvSpPr>
        <cdr:cNvPr id="5" name="Text Box 1040"/>
        <cdr:cNvSpPr txBox="1"/>
      </cdr:nvSpPr>
      <cdr:spPr>
        <a:xfrm xmlns:a="http://schemas.openxmlformats.org/drawingml/2006/main">
          <a:off x="4358428" y="1134364"/>
          <a:ext cx="544830" cy="243840"/>
        </a:xfrm>
        <a:prstGeom xmlns:a="http://schemas.openxmlformats.org/drawingml/2006/main" prst="rect">
          <a:avLst/>
        </a:prstGeom>
        <a:noFill xmlns:a="http://schemas.openxmlformats.org/drawingml/2006/main"/>
        <a:ln xmlns:a="http://schemas.openxmlformats.org/drawingml/2006/main" w="6350">
          <a:noFill/>
        </a:ln>
      </cdr:spPr>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p xmlns:a="http://schemas.openxmlformats.org/drawingml/2006/main">
          <a:pPr marL="0" marR="0" algn="ctr">
            <a:spcBef>
              <a:spcPts val="0"/>
            </a:spcBef>
            <a:spcAft>
              <a:spcPts val="1200"/>
            </a:spcAft>
          </a:pPr>
          <a:r>
            <a:rPr lang="en-US" sz="1600" b="1">
              <a:effectLst/>
              <a:latin typeface="Arial" panose="020B0604020202020204" pitchFamily="34" charset="0"/>
              <a:ea typeface="Calibri" panose="020F0502020204030204" pitchFamily="34" charset="0"/>
              <a:cs typeface="Times New Roman" panose="02020603050405020304" pitchFamily="18" charset="0"/>
            </a:rPr>
            <a:t>67.1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cdr:txBody>
    </cdr:sp>
  </cdr:relSizeAnchor>
  <cdr:relSizeAnchor xmlns:cdr="http://schemas.openxmlformats.org/drawingml/2006/chartDrawing">
    <cdr:from>
      <cdr:x>0.87037</cdr:x>
      <cdr:y>0.41666</cdr:y>
    </cdr:from>
    <cdr:to>
      <cdr:x>0.96204</cdr:x>
      <cdr:y>0.5</cdr:y>
    </cdr:to>
    <cdr:sp macro="" textlink="">
      <cdr:nvSpPr>
        <cdr:cNvPr id="6" name="Text Box 1040"/>
        <cdr:cNvSpPr txBox="1"/>
      </cdr:nvSpPr>
      <cdr:spPr>
        <a:xfrm xmlns:a="http://schemas.openxmlformats.org/drawingml/2006/main">
          <a:off x="7162800" y="1523976"/>
          <a:ext cx="754407" cy="304824"/>
        </a:xfrm>
        <a:prstGeom xmlns:a="http://schemas.openxmlformats.org/drawingml/2006/main" prst="rect">
          <a:avLst/>
        </a:prstGeom>
        <a:noFill xmlns:a="http://schemas.openxmlformats.org/drawingml/2006/main"/>
        <a:ln xmlns:a="http://schemas.openxmlformats.org/drawingml/2006/main" w="6350">
          <a:noFill/>
        </a:ln>
      </cdr:spPr>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p xmlns:a="http://schemas.openxmlformats.org/drawingml/2006/main">
          <a:pPr marL="0" marR="0" algn="ctr">
            <a:spcBef>
              <a:spcPts val="0"/>
            </a:spcBef>
            <a:spcAft>
              <a:spcPts val="1200"/>
            </a:spcAft>
          </a:pPr>
          <a:r>
            <a:rPr lang="en-US" sz="1600" b="1" dirty="0">
              <a:effectLst/>
              <a:latin typeface="Arial" panose="020B0604020202020204" pitchFamily="34" charset="0"/>
              <a:ea typeface="Calibri" panose="020F0502020204030204" pitchFamily="34" charset="0"/>
              <a:cs typeface="Times New Roman" panose="02020603050405020304" pitchFamily="18" charset="0"/>
            </a:rPr>
            <a:t>62.8</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cdr:txBody>
    </cdr:sp>
  </cdr:relSizeAnchor>
  <cdr:relSizeAnchor xmlns:cdr="http://schemas.openxmlformats.org/drawingml/2006/chartDrawing">
    <cdr:from>
      <cdr:x>0.16667</cdr:x>
      <cdr:y>0.41666</cdr:y>
    </cdr:from>
    <cdr:to>
      <cdr:x>0.25834</cdr:x>
      <cdr:y>0.5</cdr:y>
    </cdr:to>
    <cdr:sp macro="" textlink="">
      <cdr:nvSpPr>
        <cdr:cNvPr id="7" name="Text Box 1040"/>
        <cdr:cNvSpPr txBox="1"/>
      </cdr:nvSpPr>
      <cdr:spPr>
        <a:xfrm xmlns:a="http://schemas.openxmlformats.org/drawingml/2006/main">
          <a:off x="1371600" y="1523976"/>
          <a:ext cx="754407" cy="304824"/>
        </a:xfrm>
        <a:prstGeom xmlns:a="http://schemas.openxmlformats.org/drawingml/2006/main" prst="rect">
          <a:avLst/>
        </a:prstGeom>
        <a:noFill xmlns:a="http://schemas.openxmlformats.org/drawingml/2006/main"/>
        <a:ln xmlns:a="http://schemas.openxmlformats.org/drawingml/2006/main" w="6350">
          <a:noFill/>
        </a:ln>
      </cdr:spPr>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algn="ctr">
            <a:spcBef>
              <a:spcPts val="0"/>
            </a:spcBef>
            <a:spcAft>
              <a:spcPts val="1200"/>
            </a:spcAft>
          </a:pPr>
          <a:r>
            <a:rPr lang="en-US" sz="1600" b="1" dirty="0">
              <a:effectLst/>
              <a:latin typeface="Arial" panose="020B0604020202020204" pitchFamily="34" charset="0"/>
              <a:ea typeface="Calibri" panose="020F0502020204030204" pitchFamily="34" charset="0"/>
              <a:cs typeface="Times New Roman" panose="02020603050405020304" pitchFamily="18" charset="0"/>
            </a:rPr>
            <a:t>57.6</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0.15741</cdr:x>
      <cdr:y>0.27407</cdr:y>
    </cdr:from>
    <cdr:to>
      <cdr:x>0.29972</cdr:x>
      <cdr:y>0.43308</cdr:y>
    </cdr:to>
    <cdr:sp macro="" textlink="">
      <cdr:nvSpPr>
        <cdr:cNvPr id="2" name="Text Box 1"/>
        <cdr:cNvSpPr txBox="1"/>
      </cdr:nvSpPr>
      <cdr:spPr>
        <a:xfrm xmlns:a="http://schemas.openxmlformats.org/drawingml/2006/main">
          <a:off x="1295400" y="1127760"/>
          <a:ext cx="1171154" cy="654295"/>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wrap="square" rtlCol="0"/>
        <a:lstStyle xmlns:a="http://schemas.openxmlformats.org/drawingml/2006/main"/>
        <a:p xmlns:a="http://schemas.openxmlformats.org/drawingml/2006/main">
          <a:pPr algn="ctr"/>
          <a:r>
            <a:rPr lang="en-US" sz="1600" dirty="0">
              <a:latin typeface="Arial" panose="020B0604020202020204" pitchFamily="34" charset="0"/>
              <a:cs typeface="Arial" panose="020B0604020202020204" pitchFamily="34" charset="0"/>
            </a:rPr>
            <a:t>Original</a:t>
          </a:r>
          <a:r>
            <a:rPr lang="en-US" sz="1600" baseline="0" dirty="0">
              <a:latin typeface="Arial" panose="020B0604020202020204" pitchFamily="34" charset="0"/>
              <a:cs typeface="Arial" panose="020B0604020202020204" pitchFamily="34" charset="0"/>
            </a:rPr>
            <a:t> Strain</a:t>
          </a:r>
          <a:endParaRPr lang="en-US" sz="1600"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0.25</cdr:x>
      <cdr:y>0.36667</cdr:y>
    </cdr:from>
    <cdr:to>
      <cdr:x>0.39744</cdr:x>
      <cdr:y>0.53333</cdr:y>
    </cdr:to>
    <cdr:sp macro="" textlink="">
      <cdr:nvSpPr>
        <cdr:cNvPr id="3" name="Text Box 1"/>
        <cdr:cNvSpPr txBox="1"/>
      </cdr:nvSpPr>
      <cdr:spPr>
        <a:xfrm xmlns:a="http://schemas.openxmlformats.org/drawingml/2006/main">
          <a:off x="2057400" y="1508760"/>
          <a:ext cx="1213373" cy="685772"/>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dirty="0">
              <a:latin typeface="Arial" panose="020B0604020202020204" pitchFamily="34" charset="0"/>
              <a:cs typeface="Arial" panose="020B0604020202020204" pitchFamily="34" charset="0"/>
            </a:rPr>
            <a:t>Initial</a:t>
          </a:r>
          <a:r>
            <a:rPr lang="en-US" sz="1600" baseline="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Stay-at-Home</a:t>
          </a:r>
          <a:r>
            <a:rPr lang="en-US" sz="1600" baseline="0" dirty="0">
              <a:latin typeface="Arial" panose="020B0604020202020204" pitchFamily="34" charset="0"/>
              <a:cs typeface="Arial" panose="020B0604020202020204" pitchFamily="34" charset="0"/>
            </a:rPr>
            <a:t> Order Ends</a:t>
          </a:r>
          <a:endParaRPr lang="en-US" sz="1600"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0.38162</cdr:x>
      <cdr:y>0.09005</cdr:y>
    </cdr:from>
    <cdr:to>
      <cdr:x>0.48803</cdr:x>
      <cdr:y>0.16783</cdr:y>
    </cdr:to>
    <cdr:sp macro="" textlink="">
      <cdr:nvSpPr>
        <cdr:cNvPr id="4" name="Text Box 1"/>
        <cdr:cNvSpPr txBox="1"/>
      </cdr:nvSpPr>
      <cdr:spPr>
        <a:xfrm xmlns:a="http://schemas.openxmlformats.org/drawingml/2006/main">
          <a:off x="2268197" y="247014"/>
          <a:ext cx="632458" cy="213367"/>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dirty="0">
              <a:latin typeface="Arial" panose="020B0604020202020204" pitchFamily="34" charset="0"/>
              <a:cs typeface="Arial" panose="020B0604020202020204" pitchFamily="34" charset="0"/>
            </a:rPr>
            <a:t>Alpha</a:t>
          </a:r>
        </a:p>
      </cdr:txBody>
    </cdr:sp>
  </cdr:relSizeAnchor>
  <cdr:relSizeAnchor xmlns:cdr="http://schemas.openxmlformats.org/drawingml/2006/chartDrawing">
    <cdr:from>
      <cdr:x>0.5661</cdr:x>
      <cdr:y>0.35067</cdr:y>
    </cdr:from>
    <cdr:to>
      <cdr:x>0.67251</cdr:x>
      <cdr:y>0.41655</cdr:y>
    </cdr:to>
    <cdr:sp macro="" textlink="">
      <cdr:nvSpPr>
        <cdr:cNvPr id="5" name="Text Box 1"/>
        <cdr:cNvSpPr txBox="1"/>
      </cdr:nvSpPr>
      <cdr:spPr>
        <a:xfrm xmlns:a="http://schemas.openxmlformats.org/drawingml/2006/main">
          <a:off x="3364695" y="961957"/>
          <a:ext cx="632459" cy="180722"/>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dirty="0">
              <a:latin typeface="Arial" panose="020B0604020202020204" pitchFamily="34" charset="0"/>
              <a:cs typeface="Arial" panose="020B0604020202020204" pitchFamily="34" charset="0"/>
            </a:rPr>
            <a:t>Delta</a:t>
          </a:r>
        </a:p>
      </cdr:txBody>
    </cdr:sp>
  </cdr:relSizeAnchor>
  <cdr:relSizeAnchor xmlns:cdr="http://schemas.openxmlformats.org/drawingml/2006/chartDrawing">
    <cdr:from>
      <cdr:x>0.65328</cdr:x>
      <cdr:y>0.22729</cdr:y>
    </cdr:from>
    <cdr:to>
      <cdr:x>0.77722</cdr:x>
      <cdr:y>0.29158</cdr:y>
    </cdr:to>
    <cdr:sp macro="" textlink="">
      <cdr:nvSpPr>
        <cdr:cNvPr id="6" name="Text Box 1"/>
        <cdr:cNvSpPr txBox="1"/>
      </cdr:nvSpPr>
      <cdr:spPr>
        <a:xfrm xmlns:a="http://schemas.openxmlformats.org/drawingml/2006/main">
          <a:off x="3882857" y="623496"/>
          <a:ext cx="736650" cy="176360"/>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dirty="0">
              <a:latin typeface="Arial" panose="020B0604020202020204" pitchFamily="34" charset="0"/>
              <a:cs typeface="Arial" panose="020B0604020202020204" pitchFamily="34" charset="0"/>
            </a:rPr>
            <a:t>Omicron</a:t>
          </a:r>
        </a:p>
      </cdr:txBody>
    </cdr:sp>
  </cdr:relSizeAnchor>
</c:userShapes>
</file>

<file path=ppt/drawings/drawing3.xml><?xml version="1.0" encoding="utf-8"?>
<c:userShapes xmlns:c="http://schemas.openxmlformats.org/drawingml/2006/chart">
  <cdr:relSizeAnchor xmlns:cdr="http://schemas.openxmlformats.org/drawingml/2006/chartDrawing">
    <cdr:from>
      <cdr:x>0.35588</cdr:x>
      <cdr:y>0.49603</cdr:y>
    </cdr:from>
    <cdr:to>
      <cdr:x>0.65741</cdr:x>
      <cdr:y>0.62143</cdr:y>
    </cdr:to>
    <cdr:sp macro="" textlink="">
      <cdr:nvSpPr>
        <cdr:cNvPr id="2" name="Text Box 7"/>
        <cdr:cNvSpPr txBox="1"/>
      </cdr:nvSpPr>
      <cdr:spPr>
        <a:xfrm xmlns:a="http://schemas.openxmlformats.org/drawingml/2006/main">
          <a:off x="2928750" y="2131778"/>
          <a:ext cx="2481450" cy="538929"/>
        </a:xfrm>
        <a:prstGeom xmlns:a="http://schemas.openxmlformats.org/drawingml/2006/main" prst="rect">
          <a:avLst/>
        </a:prstGeom>
        <a:solidFill xmlns:a="http://schemas.openxmlformats.org/drawingml/2006/main">
          <a:schemeClr val="lt1"/>
        </a:solidFill>
        <a:ln xmlns:a="http://schemas.openxmlformats.org/drawingml/2006/main" w="6350">
          <a:solidFill>
            <a:prstClr val="black"/>
          </a:solidFill>
        </a:ln>
      </cdr:spPr>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p xmlns:a="http://schemas.openxmlformats.org/drawingml/2006/main">
          <a:pPr marL="0" marR="0">
            <a:spcBef>
              <a:spcPts val="0"/>
            </a:spcBef>
            <a:spcAft>
              <a:spcPts val="12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CMS vaccine mandate begins: 11/5/2021</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cdr:txBody>
    </cdr:sp>
  </cdr:relSizeAnchor>
  <cdr:relSizeAnchor xmlns:cdr="http://schemas.openxmlformats.org/drawingml/2006/chartDrawing">
    <cdr:from>
      <cdr:x>0.34476</cdr:x>
      <cdr:y>0.22341</cdr:y>
    </cdr:from>
    <cdr:to>
      <cdr:x>0.34679</cdr:x>
      <cdr:y>0.82341</cdr:y>
    </cdr:to>
    <cdr:cxnSp macro="">
      <cdr:nvCxnSpPr>
        <cdr:cNvPr id="3" name="Straight Connector 2">
          <a:extLst xmlns:a="http://schemas.openxmlformats.org/drawingml/2006/main">
            <a:ext uri="{FF2B5EF4-FFF2-40B4-BE49-F238E27FC236}">
              <a16:creationId xmlns:a16="http://schemas.microsoft.com/office/drawing/2014/main" id="{07723869-F2E7-327B-0F76-DFFD25B94DF3}"/>
            </a:ext>
          </a:extLst>
        </cdr:cNvPr>
        <cdr:cNvCxnSpPr/>
      </cdr:nvCxnSpPr>
      <cdr:spPr>
        <a:xfrm xmlns:a="http://schemas.openxmlformats.org/drawingml/2006/main" flipV="1">
          <a:off x="2049145" y="715010"/>
          <a:ext cx="12065" cy="1920240"/>
        </a:xfrm>
        <a:prstGeom xmlns:a="http://schemas.openxmlformats.org/drawingml/2006/main" prst="line">
          <a:avLst/>
        </a:prstGeom>
        <a:noFill xmlns:a="http://schemas.openxmlformats.org/drawingml/2006/main"/>
        <a:ln xmlns:a="http://schemas.openxmlformats.org/drawingml/2006/main" w="12700" cap="flat" cmpd="sng" algn="ctr">
          <a:solidFill>
            <a:schemeClr val="tx1"/>
          </a:solidFill>
          <a:prstDash val="sysDot"/>
          <a:miter lim="800000"/>
        </a:ln>
        <a:effectLst xmlns:a="http://schemas.openxmlformats.org/drawingml/2006/main"/>
      </cdr:spPr>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0E40ABE-DCA6-4B7A-B1BC-961182C98C1E}" type="datetimeFigureOut">
              <a:rPr lang="en-US" smtClean="0"/>
              <a:pPr/>
              <a:t>5/16/2024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63DE9D1-BBA0-4F2C-9FA0-7B37DDC69B66}" type="slidenum">
              <a:rPr lang="en-US" smtClean="0"/>
              <a:pPr/>
              <a:t>‹#›</a:t>
            </a:fld>
            <a:endParaRPr lang="en-US"/>
          </a:p>
        </p:txBody>
      </p:sp>
    </p:spTree>
    <p:extLst>
      <p:ext uri="{BB962C8B-B14F-4D97-AF65-F5344CB8AC3E}">
        <p14:creationId xmlns:p14="http://schemas.microsoft.com/office/powerpoint/2010/main" val="8245258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371600" y="4572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457200" y="3886200"/>
            <a:ext cx="5943600" cy="472440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7BA40C-25F7-4A81-B7B0-365A5351FE20}" type="slidenum">
              <a:rPr lang="en-US" smtClean="0"/>
              <a:t>‹#›</a:t>
            </a:fld>
            <a:endParaRPr lang="en-US"/>
          </a:p>
        </p:txBody>
      </p:sp>
    </p:spTree>
    <p:extLst>
      <p:ext uri="{BB962C8B-B14F-4D97-AF65-F5344CB8AC3E}">
        <p14:creationId xmlns:p14="http://schemas.microsoft.com/office/powerpoint/2010/main" val="2614974030"/>
      </p:ext>
    </p:extLst>
  </p:cSld>
  <p:clrMap bg1="lt1" tx1="dk1" bg2="lt2" tx2="dk2" accent1="accent1" accent2="accent2" accent3="accent3" accent4="accent4" accent5="accent5" accent6="accent6" hlink="hlink" folHlink="folHlink"/>
  <p:hf hdr="0" ftr="0" dt="0"/>
  <p:notesStyle>
    <a:lvl1pPr marL="18288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36576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54864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73152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91440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3" Type="http://schemas.openxmlformats.org/officeDocument/2006/relationships/hyperlink" Target="https://www.ahrq.gov/research/findings/nhqrdr/nhqdr23/index.html" TargetMode="External"/><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3" Type="http://schemas.openxmlformats.org/officeDocument/2006/relationships/hyperlink" Target="https://aspe.hhs.gov/reports/covid-19-vaccine-outreach" TargetMode="External"/><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3" Type="http://schemas.openxmlformats.org/officeDocument/2006/relationships/hyperlink" Target="https://www.atsdr.cdc.gov/placeandhealth/svi/index.html" TargetMode="External"/><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3" Type="http://schemas.openxmlformats.org/officeDocument/2006/relationships/hyperlink" Target="https://www.cdc.gov/nchs/nhis/2021nhis.htm" TargetMode="External"/><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3" Type="http://schemas.openxmlformats.org/officeDocument/2006/relationships/hyperlink" Target="https://covid19community.nih.gov/" TargetMode="External"/><Relationship Id="rId2" Type="http://schemas.openxmlformats.org/officeDocument/2006/relationships/slide" Target="../slides/slide134.xml"/><Relationship Id="rId1" Type="http://schemas.openxmlformats.org/officeDocument/2006/relationships/notesMaster" Target="../notesMasters/notesMaster1.xml"/><Relationship Id="rId4" Type="http://schemas.openxmlformats.org/officeDocument/2006/relationships/hyperlink" Target="https://www.cdc.gov/vaccines/programs/bridge/index.html" TargetMode="Externa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3" Type="http://schemas.openxmlformats.org/officeDocument/2006/relationships/hyperlink" Target="https://www.ahrq.gov/research/findings/nhqrdr/nhqdr23/index.html" TargetMode="External"/><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3" Type="http://schemas.openxmlformats.org/officeDocument/2006/relationships/hyperlink" Target="https://qualityindicators.ahrq.gov/measures/psi_resources" TargetMode="External"/><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3" Type="http://schemas.openxmlformats.org/officeDocument/2006/relationships/hyperlink" Target="https://www.ahrq.gov/research/findings/nhqrdr/nhqdr23/index.html" TargetMode="External"/><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govinfo.gov/app/details/FR-1997-10-30/97-28653"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3" Type="http://schemas.openxmlformats.org/officeDocument/2006/relationships/hyperlink" Target="https://www.ihs.gov/sdpi/sdpi-community-directed/sdpi-basics/" TargetMode="External"/><Relationship Id="rId2" Type="http://schemas.openxmlformats.org/officeDocument/2006/relationships/slide" Target="../slides/slide180.xml"/><Relationship Id="rId1" Type="http://schemas.openxmlformats.org/officeDocument/2006/relationships/notesMaster" Target="../notesMasters/notesMaster1.xml"/><Relationship Id="rId5" Type="http://schemas.openxmlformats.org/officeDocument/2006/relationships/hyperlink" Target="https://www.cdc.gov/diabetes/dsmes-toolkit/index.html" TargetMode="External"/><Relationship Id="rId4" Type="http://schemas.openxmlformats.org/officeDocument/2006/relationships/hyperlink" Target="https://www.cdc.gov/diabetes/prevention/about.htm" TargetMode="Externa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3" Type="http://schemas.openxmlformats.org/officeDocument/2006/relationships/hyperlink" Target="https://www.ahrq.gov/research/findings/nhqrdr/nhqdr23/index.html" TargetMode="External"/><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ensus.gov/library/stories/2021/08/improved-race-ethnicity-measures-reveal-united-states-population-much-more-multiracial.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3" Type="http://schemas.openxmlformats.org/officeDocument/2006/relationships/hyperlink" Target="https://data.cms.gov/covid-19/covid-19-nursing-home-data" TargetMode="External"/><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3" Type="http://schemas.openxmlformats.org/officeDocument/2006/relationships/hyperlink" Target="https://data.cms.gov/covid-19/covid-19-nursing-home-data" TargetMode="External"/><Relationship Id="rId2" Type="http://schemas.openxmlformats.org/officeDocument/2006/relationships/slide" Target="../slides/slide209.xml"/><Relationship Id="rId1" Type="http://schemas.openxmlformats.org/officeDocument/2006/relationships/notesMaster" Target="../notesMasters/notesMaster1.xml"/><Relationship Id="rId6" Type="http://schemas.openxmlformats.org/officeDocument/2006/relationships/hyperlink" Target="https://www.cms.gov/medicare/quality/snf-quality-reporting-program/measures-and-technical-information" TargetMode="External"/><Relationship Id="rId5" Type="http://schemas.openxmlformats.org/officeDocument/2006/relationships/hyperlink" Target="https://www.cms.gov/medicare/quality/nursing-home-improvement" TargetMode="External"/><Relationship Id="rId4" Type="http://schemas.openxmlformats.org/officeDocument/2006/relationships/hyperlink" Target="https://www.ahrq.gov/sites/default/files/wysiwyg/nursing-home/materials/ahrq-network-factsheet.pdf"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3" Type="http://schemas.openxmlformats.org/officeDocument/2006/relationships/hyperlink" Target="https://www.ahrq.gov/research/findings/nhqrdr/nhqdr23/index.html" TargetMode="External"/><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datatools.ahrq.gov/nhqdr"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health.gov/healthypeople"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ftp.cdc.gov/pub/Health_Statistics/NCHS/Survey_Questionnaires/NHIS/2021/frmanual-508.pdf"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ihi.org/Engage/Initiatives/TripleAim/Pages/default.aspx"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aspe.hhs.gov/topics/poverty-economic-mobility/poverty-guidelines/prior-hhs-poverty-guidelines-federal-register-references/2020-poverty-guidelines"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hcup-us.ahrq.gov/db/vars/zipinc_qrtl/nisnote.jsp"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ahrq.gov/sdoh/data-analytics/sdoh-tech-poverty.html"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census.gov/programs-surveys/economic-census/year/2022/guidance/understanding-naics.html"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bls.gov/opub/hom/ces/calculation.htm#reliabiliity" TargetMode="External"/><Relationship Id="rId2" Type="http://schemas.openxmlformats.org/officeDocument/2006/relationships/slide" Target="../slides/slide56.xml"/><Relationship Id="rId1" Type="http://schemas.openxmlformats.org/officeDocument/2006/relationships/notesMaster" Target="../notesMasters/notesMaster1.xml"/><Relationship Id="rId4" Type="http://schemas.openxmlformats.org/officeDocument/2006/relationships/hyperlink" Target="https://www.bls.gov/opub/hom/cps/calculation.htm"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cdc.gov/nchs/data/ahcd/namcs_summary/2019-namcs-web-tables-508.pdf"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atatools.ahrq.gov/nhqdr"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ahrq.gov/research/findings/nhqrdr/nhqdr23/index.html"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ahrq.gov/chsp/data-resources/compendium.html"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shepscenter.unc.edu/programs-projects/rural-health/rural-hospital-closures/"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cdc.gov/nhsn/covid19/report-overview.html"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datatools.ahrq.gov/nhqdr"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ahrq.gov/research/findings/nhqrdr/nhqdr23/index.html" TargetMode="External"/><Relationship Id="rId2" Type="http://schemas.openxmlformats.org/officeDocument/2006/relationships/slide" Target="../slides/slide74.xml"/><Relationship Id="rId1" Type="http://schemas.openxmlformats.org/officeDocument/2006/relationships/notesMaster" Target="../notesMasters/notesMaster1.xml"/><Relationship Id="rId4" Type="http://schemas.openxmlformats.org/officeDocument/2006/relationships/hyperlink" Target="https://datatools.ahrq.gov/nhqdr" TargetMode="Externa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a:t>
            </a:fld>
            <a:endParaRPr lang="en-US"/>
          </a:p>
        </p:txBody>
      </p:sp>
    </p:spTree>
    <p:extLst>
      <p:ext uri="{BB962C8B-B14F-4D97-AF65-F5344CB8AC3E}">
        <p14:creationId xmlns:p14="http://schemas.microsoft.com/office/powerpoint/2010/main" val="2376663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676" indent="-171450">
              <a:buSzPct val="116666"/>
              <a:tabLst>
                <a:tab pos="164518" algn="l"/>
                <a:tab pos="164951" algn="l"/>
              </a:tabLst>
            </a:pPr>
            <a:r>
              <a:rPr lang="en-US" sz="1200" dirty="0">
                <a:latin typeface="+mn-lt"/>
                <a:cs typeface="Times New Roman"/>
              </a:rPr>
              <a:t>The number of youths under age 20 years decreased from 83,215,066 (26.9% of the population) in 2010 to 82,317,638 (24.8% of the population) in 2021 (Figure 1).</a:t>
            </a:r>
          </a:p>
          <a:p>
            <a:pPr marL="179676" indent="-171450">
              <a:buSzPct val="116666"/>
              <a:tabLst>
                <a:tab pos="164518" algn="l"/>
                <a:tab pos="164951" algn="l"/>
              </a:tabLst>
            </a:pPr>
            <a:r>
              <a:rPr lang="en-US" sz="1200" dirty="0">
                <a:latin typeface="+mn-lt"/>
                <a:cs typeface="Times New Roman"/>
              </a:rPr>
              <a:t>The number of adults ages 20-44 years increased from 103,941,496 in 2010 to 110,195,342 in 2021 but decreased as a percentage of the total population (from (33.6% to 33.2%).</a:t>
            </a:r>
          </a:p>
          <a:p>
            <a:pPr marL="179676" indent="-171450">
              <a:buSzPct val="116666"/>
              <a:tabLst>
                <a:tab pos="164518" algn="l"/>
                <a:tab pos="164951" algn="l"/>
              </a:tabLst>
            </a:pPr>
            <a:r>
              <a:rPr lang="en-US" sz="1200" dirty="0">
                <a:latin typeface="+mn-lt"/>
                <a:cs typeface="Times New Roman"/>
              </a:rPr>
              <a:t>The number of adults ages 45-64 years increased from 81,668,318 in 2010 to 83,488,751 in 2021 but decreased as a percentage of the total population (from 26.4% to 25.2%) .</a:t>
            </a:r>
          </a:p>
          <a:p>
            <a:pPr marL="179676" indent="-171450">
              <a:buSzPct val="116666"/>
              <a:tabLst>
                <a:tab pos="164518" algn="l"/>
                <a:tab pos="164951" algn="l"/>
              </a:tabLst>
            </a:pPr>
            <a:r>
              <a:rPr lang="en-US" sz="1200" dirty="0">
                <a:latin typeface="+mn-lt"/>
                <a:cs typeface="Times New Roman"/>
              </a:rPr>
              <a:t>The number of adults age 65 years and over increased from 40,215,460 (13.0% of the population) in 2010 to 55,892,014 (16.8% of the population) in 2021.</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10</a:t>
            </a:fld>
            <a:endParaRPr lang="en-US"/>
          </a:p>
        </p:txBody>
      </p:sp>
    </p:spTree>
    <p:extLst>
      <p:ext uri="{BB962C8B-B14F-4D97-AF65-F5344CB8AC3E}">
        <p14:creationId xmlns:p14="http://schemas.microsoft.com/office/powerpoint/2010/main" val="289523032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2020, the median state-level mortality rate due to COVID-19 was 842 deaths per 100,000 population, ranging between 588 deaths per 100,000 population (Hawaii) and 1,139 deaths per 100,000 population (Mississippi) (Figure 1).</a:t>
            </a:r>
          </a:p>
          <a:p>
            <a:r>
              <a:rPr lang="en-US" dirty="0"/>
              <a:t>In 2021, the median state-level mortality rate due to COVID-19 was 881 deaths per 100,000 population, ranging between 630 deaths per 100,000 population (Hawaii) and 1,229 deaths per 100,000 population (West Virginia).</a:t>
            </a:r>
          </a:p>
          <a:p>
            <a:r>
              <a:rPr lang="en-US" dirty="0"/>
              <a:t>Ten States had lower COVID-19 mortality rates in 2021 than in 2020. Six began with 2020 COVID-19 death rates that were lower than the median: </a:t>
            </a:r>
          </a:p>
          <a:p>
            <a:pPr lvl="1"/>
            <a:r>
              <a:rPr lang="en-US" dirty="0"/>
              <a:t>Connecticut (decrease from 769.1 to 725.1 deaths per 100,000 population), </a:t>
            </a:r>
          </a:p>
          <a:p>
            <a:pPr lvl="1"/>
            <a:r>
              <a:rPr lang="en-US" dirty="0"/>
              <a:t>Maryland (decrease from 820.5 to 805.5 deaths per 100,000 population). </a:t>
            </a:r>
          </a:p>
          <a:p>
            <a:pPr lvl="1"/>
            <a:r>
              <a:rPr lang="en-US" dirty="0"/>
              <a:t>Massachusetts (decrease from 756.7 to 721.4 deaths per 100,000 population), </a:t>
            </a:r>
          </a:p>
          <a:p>
            <a:pPr lvl="1"/>
            <a:r>
              <a:rPr lang="en-US" dirty="0"/>
              <a:t>New Jersey (decrease from 834.4 to 731.1 deaths per 100,000 population), </a:t>
            </a:r>
          </a:p>
          <a:p>
            <a:pPr lvl="1"/>
            <a:r>
              <a:rPr lang="en-US" dirty="0"/>
              <a:t>New York (decrease from 797.1 to 713.1 deaths per 100,000 population), and</a:t>
            </a:r>
          </a:p>
          <a:p>
            <a:pPr lvl="1"/>
            <a:r>
              <a:rPr lang="en-US" dirty="0"/>
              <a:t>Rhode Island (decrease from 806.6 to 781.3 deaths per 100,000 population).</a:t>
            </a:r>
          </a:p>
          <a:p>
            <a:r>
              <a:rPr lang="en-US" dirty="0"/>
              <a:t>The other four states were: </a:t>
            </a:r>
          </a:p>
          <a:p>
            <a:pPr lvl="1"/>
            <a:r>
              <a:rPr lang="en-US" dirty="0"/>
              <a:t>Illinois (decrease from 850.7 to 825.3 deaths per 100,000 population), </a:t>
            </a:r>
          </a:p>
          <a:p>
            <a:pPr lvl="1"/>
            <a:r>
              <a:rPr lang="en-US" dirty="0"/>
              <a:t>Iowa (decrease from 848.6 to 841.8 deaths per 100,000 population), </a:t>
            </a:r>
          </a:p>
          <a:p>
            <a:pPr lvl="1"/>
            <a:r>
              <a:rPr lang="en-US" dirty="0"/>
              <a:t>North Dakota (decrease from 848.8 to 794.2 deaths per 100,000 population), and</a:t>
            </a:r>
          </a:p>
          <a:p>
            <a:pPr lvl="1"/>
            <a:r>
              <a:rPr lang="en-US" dirty="0"/>
              <a:t>South Dakota (decrease from 868.1 to 858.9 deaths per 100,000 population).</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100</a:t>
            </a:fld>
            <a:endParaRPr lang="en-US"/>
          </a:p>
        </p:txBody>
      </p:sp>
    </p:spTree>
    <p:extLst>
      <p:ext uri="{BB962C8B-B14F-4D97-AF65-F5344CB8AC3E}">
        <p14:creationId xmlns:p14="http://schemas.microsoft.com/office/powerpoint/2010/main" val="359619513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3657600"/>
            <a:ext cx="6400800" cy="4724400"/>
          </a:xfrm>
        </p:spPr>
        <p:txBody>
          <a:bodyPr/>
          <a:lstStyle/>
          <a:p>
            <a:r>
              <a:rPr lang="en-US" sz="1050" dirty="0"/>
              <a:t>Factors that influenced whether a person became infected included:</a:t>
            </a:r>
          </a:p>
          <a:p>
            <a:pPr lvl="1"/>
            <a:r>
              <a:rPr lang="en-US" sz="1050" dirty="0"/>
              <a:t>The transmissibility of the virus and its variants.</a:t>
            </a:r>
          </a:p>
          <a:p>
            <a:pPr lvl="1"/>
            <a:r>
              <a:rPr lang="en-US" sz="1050" dirty="0"/>
              <a:t>A weakened immune system, such as from cancer, previous organ transplantation, and chronic diseases, such as obesity and diabetes.</a:t>
            </a:r>
          </a:p>
          <a:p>
            <a:pPr lvl="1"/>
            <a:r>
              <a:rPr lang="en-US" sz="1050" dirty="0"/>
              <a:t>Living conditions that increased risk for exposure to infected people, such as crowded multifamily housing and residential long-term care facilities.</a:t>
            </a:r>
          </a:p>
          <a:p>
            <a:pPr lvl="1"/>
            <a:r>
              <a:rPr lang="en-US" sz="1050" dirty="0"/>
              <a:t>Activities that increased exposure to many people or to people likely to have an active infection, including:</a:t>
            </a:r>
          </a:p>
          <a:p>
            <a:pPr lvl="2"/>
            <a:r>
              <a:rPr lang="en-US" sz="1050" dirty="0"/>
              <a:t>Employment in “essential worker” occupations, such as serving food in restaurants; processing food in meat-packing facilities; teaching in schools; and providing healthcare services. Essential occupations were deemed necessary to maintain societal and economic activity, although states varied in terms of which occupations were included in this definition. Essential occupations often involved working in crowded conditions or in direct contact with customers, clients, and patients. </a:t>
            </a:r>
          </a:p>
          <a:p>
            <a:pPr lvl="2"/>
            <a:r>
              <a:rPr lang="en-US" sz="1050" dirty="0"/>
              <a:t>Participating in social activities, such as concerts or other large social gatherings.</a:t>
            </a:r>
          </a:p>
          <a:p>
            <a:pPr lvl="2"/>
            <a:r>
              <a:rPr lang="en-US" sz="1050" dirty="0"/>
              <a:t>Lack of appropriate barrier protections, such as masks in public settings and personal protective equipment in healthcare delivery settings.</a:t>
            </a:r>
          </a:p>
          <a:p>
            <a:pPr lvl="2"/>
            <a:r>
              <a:rPr lang="en-US" sz="1050" dirty="0"/>
              <a:t>Lack of receipt of the COVID-19 vaccine or its boosters. </a:t>
            </a:r>
          </a:p>
          <a:p>
            <a:pPr marL="182880" marR="0" indent="-182880"/>
            <a:r>
              <a:rPr lang="en-US" sz="1050" dirty="0">
                <a:effectLst/>
                <a:latin typeface="+mn-lt"/>
                <a:ea typeface="Calibri" panose="020F0502020204030204" pitchFamily="34" charset="0"/>
                <a:cs typeface="Times New Roman" panose="02020603050405020304" pitchFamily="18" charset="0"/>
              </a:rPr>
              <a:t>Factors that influenced whether a person died from COVID-19 when infected included:</a:t>
            </a:r>
          </a:p>
          <a:p>
            <a:pPr marL="365760" marR="0" lvl="1" indent="-182880">
              <a:tabLst>
                <a:tab pos="914400" algn="l"/>
              </a:tabLst>
            </a:pPr>
            <a:r>
              <a:rPr lang="en-US" sz="1050" dirty="0">
                <a:effectLst/>
                <a:latin typeface="+mn-lt"/>
                <a:ea typeface="Calibri" panose="020F0502020204030204" pitchFamily="34" charset="0"/>
                <a:cs typeface="Times New Roman" panose="02020603050405020304" pitchFamily="18" charset="0"/>
              </a:rPr>
              <a:t>The lethality of the virus and its variants.</a:t>
            </a:r>
          </a:p>
          <a:p>
            <a:pPr marL="365760" marR="0" lvl="1" indent="-182880">
              <a:tabLst>
                <a:tab pos="914400" algn="l"/>
              </a:tabLst>
            </a:pPr>
            <a:r>
              <a:rPr lang="en-US" sz="1050" dirty="0">
                <a:effectLst/>
                <a:latin typeface="+mn-lt"/>
                <a:ea typeface="Calibri" panose="020F0502020204030204" pitchFamily="34" charset="0"/>
                <a:cs typeface="Times New Roman" panose="02020603050405020304" pitchFamily="18" charset="0"/>
              </a:rPr>
              <a:t>A weakened immune system, such as from cancer, previous organ transplantation, and chronic diseases, such as obesity and diabetes.</a:t>
            </a:r>
          </a:p>
          <a:p>
            <a:pPr marL="365760" marR="0" lvl="1" indent="-182880">
              <a:tabLst>
                <a:tab pos="914400" algn="l"/>
              </a:tabLst>
            </a:pPr>
            <a:r>
              <a:rPr lang="en-US" sz="1050" dirty="0">
                <a:effectLst/>
                <a:latin typeface="+mn-lt"/>
                <a:ea typeface="Calibri" panose="020F0502020204030204" pitchFamily="34" charset="0"/>
                <a:cs typeface="Times New Roman" panose="02020603050405020304" pitchFamily="18" charset="0"/>
              </a:rPr>
              <a:t>Lack of COVID-19 vaccination.</a:t>
            </a:r>
          </a:p>
          <a:p>
            <a:pPr marL="365760" marR="0" lvl="1" indent="-182880">
              <a:tabLst>
                <a:tab pos="914400" algn="l"/>
              </a:tabLst>
            </a:pPr>
            <a:r>
              <a:rPr lang="en-US" sz="1050" dirty="0">
                <a:effectLst/>
                <a:latin typeface="+mn-lt"/>
                <a:ea typeface="Calibri" panose="020F0502020204030204" pitchFamily="34" charset="0"/>
                <a:cs typeface="Times New Roman" panose="02020603050405020304" pitchFamily="18" charset="0"/>
              </a:rPr>
              <a:t>Lack of access to appropriate healthcare resources to support vital functions, such as oxygen, ventilators, and other intensive care services.</a:t>
            </a:r>
          </a:p>
          <a:p>
            <a:pPr marL="365760" marR="0" lvl="1" indent="-182880">
              <a:tabLst>
                <a:tab pos="914400" algn="l"/>
              </a:tabLst>
            </a:pPr>
            <a:r>
              <a:rPr lang="en-US" sz="1050" dirty="0">
                <a:effectLst/>
                <a:latin typeface="+mn-lt"/>
                <a:ea typeface="Calibri" panose="020F0502020204030204" pitchFamily="34" charset="0"/>
                <a:cs typeface="Times New Roman" panose="02020603050405020304" pitchFamily="18" charset="0"/>
              </a:rPr>
              <a:t>Lack of access to treatments specific to COVID-19, such as monoclonal antibodies and antiviral medications.</a:t>
            </a:r>
          </a:p>
          <a:p>
            <a:pPr marL="182880" marR="0" lvl="0" indent="-182880"/>
            <a:r>
              <a:rPr lang="en-US" sz="1050" dirty="0">
                <a:effectLst/>
                <a:latin typeface="+mn-lt"/>
                <a:ea typeface="Calibri" panose="020F0502020204030204" pitchFamily="34" charset="0"/>
                <a:cs typeface="Times New Roman" panose="02020603050405020304" pitchFamily="18" charset="0"/>
              </a:rPr>
              <a:t>Healthcare delivery systems played important roles responding to both risks.</a:t>
            </a:r>
          </a:p>
          <a:p>
            <a:pPr marL="182880" marR="0" lvl="0" indent="-182880"/>
            <a:r>
              <a:rPr lang="en-US" sz="1050" b="1" dirty="0">
                <a:effectLst/>
                <a:latin typeface="+mn-lt"/>
                <a:ea typeface="Calibri" panose="020F0502020204030204" pitchFamily="34" charset="0"/>
                <a:cs typeface="Calibri" panose="020F0502020204030204" pitchFamily="34" charset="0"/>
              </a:rPr>
              <a:t>Responding to COVID-19 depended on both the public health system and healthcare delivery systems.</a:t>
            </a:r>
          </a:p>
          <a:p>
            <a:pPr marL="182880" marR="0" indent="-182880"/>
            <a:r>
              <a:rPr lang="en-US" sz="1050" dirty="0">
                <a:effectLst/>
                <a:latin typeface="+mn-lt"/>
                <a:ea typeface="Calibri" panose="020F0502020204030204" pitchFamily="34" charset="0"/>
                <a:cs typeface="Times New Roman" panose="02020603050405020304" pitchFamily="18" charset="0"/>
              </a:rPr>
              <a:t>Although the COVID-19 pandemic was a PHE, decades of chronic underfunding left the public health system poorly prepared to respond to the scale and urgency of the threat posed by COVID-19. Thus, the nation also relied on healthcare delivery systems, such as hospitals, nursing homes, pharmacies, and medical offices, to perform essential functions, such as surveillance testing, contact tracing, and vaccine distribution. The data that follow reflect the effectiveness of both public health and healthcare delivery systems combined.</a:t>
            </a:r>
          </a:p>
          <a:p>
            <a:endParaRPr lang="en-US" sz="1050" dirty="0"/>
          </a:p>
        </p:txBody>
      </p:sp>
      <p:sp>
        <p:nvSpPr>
          <p:cNvPr id="4" name="Slide Number Placeholder 3"/>
          <p:cNvSpPr>
            <a:spLocks noGrp="1"/>
          </p:cNvSpPr>
          <p:nvPr>
            <p:ph type="sldNum" sz="quarter" idx="5"/>
          </p:nvPr>
        </p:nvSpPr>
        <p:spPr/>
        <p:txBody>
          <a:bodyPr/>
          <a:lstStyle/>
          <a:p>
            <a:fld id="{B17BA40C-25F7-4A81-B7B0-365A5351FE20}" type="slidenum">
              <a:rPr lang="en-US" smtClean="0"/>
              <a:t>101</a:t>
            </a:fld>
            <a:endParaRPr lang="en-US"/>
          </a:p>
        </p:txBody>
      </p:sp>
    </p:spTree>
    <p:extLst>
      <p:ext uri="{BB962C8B-B14F-4D97-AF65-F5344CB8AC3E}">
        <p14:creationId xmlns:p14="http://schemas.microsoft.com/office/powerpoint/2010/main" val="19514960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Pfizer-BioNTech mRNA vaccine was developed outside of Operation Warp Speed but received support from the program in the form of a $2 billion advance purchase order. It received EUA on December 11, 2020; it is currently available in the United States as a bivalent vaccine (original strain + Omicron BA.4). The Moderna mRNA vaccine(mRNA-1273) received EUA on December 18, 2020, and is currently available in the United States as a bivalent vaccine. The Janssen/Johnson &amp; Johnson adenoviral vector vaccine (Ad25.COV2.S) received EUA on February 27 2021; the vaccine’s EUA has expired, and it is no longer available in the United States. The Novavax adjuvanted recombinant protein vaccine (NVX-CoV2373) received EUA for people age 12 years and over on July 13, 2022.</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Two vaccines were developed with previously untested mRNA technology. This process significantly accelerated vaccine development over previously established methods such as using adenovirus vectors or using adjuvanted recombinant proteins to stimulate antibody production. </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Guidelines initially prioritized healthcare workers, residents of long-term care facilities, people age 65 and over, and people with certain medical conditions to receive the vaccine due to limited supplies in December 2020. But by May 2021, the nation had produced sufficient supplies to vaccinate all eligible adults, encouraging confidence that the United States would achieve the goal of administering at least one COVID-19 vaccine to 70% of the eligible population.</a:t>
            </a:r>
            <a:r>
              <a:rPr lang="en-US" baseline="30000" dirty="0"/>
              <a:t>6,7</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102</a:t>
            </a:fld>
            <a:endParaRPr lang="en-US"/>
          </a:p>
        </p:txBody>
      </p:sp>
    </p:spTree>
    <p:extLst>
      <p:ext uri="{BB962C8B-B14F-4D97-AF65-F5344CB8AC3E}">
        <p14:creationId xmlns:p14="http://schemas.microsoft.com/office/powerpoint/2010/main" val="284611884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spcBef>
                <a:spcPts val="0"/>
              </a:spcBef>
              <a:spcAft>
                <a:spcPts val="0"/>
              </a:spcAft>
              <a:tabLst>
                <a:tab pos="228600" algn="l"/>
              </a:tabLst>
            </a:pPr>
            <a:r>
              <a:rPr lang="en-US" sz="1200" dirty="0">
                <a:effectLst/>
                <a:latin typeface="+mn-lt"/>
                <a:ea typeface="Calibri" panose="020F0502020204030204" pitchFamily="34" charset="0"/>
                <a:cs typeface="Times New Roman" panose="02020603050405020304" pitchFamily="18" charset="0"/>
              </a:rPr>
              <a:t>In 2021, 71.6% of all adults had received one dose of a COVID-19 vaccine, and 56.6% had received two doses (Figure 2).</a:t>
            </a:r>
          </a:p>
          <a:p>
            <a:pPr marL="182880" marR="0" lvl="0" indent="-182880">
              <a:spcBef>
                <a:spcPts val="0"/>
              </a:spcBef>
              <a:spcAft>
                <a:spcPts val="1200"/>
              </a:spcAft>
              <a:tabLst>
                <a:tab pos="228600" algn="l"/>
              </a:tabLst>
            </a:pPr>
            <a:r>
              <a:rPr lang="en-US" sz="1200" spc="-20" dirty="0">
                <a:effectLst/>
                <a:latin typeface="+mn-lt"/>
                <a:ea typeface="Calibri" panose="020F0502020204030204" pitchFamily="34" charset="0"/>
                <a:cs typeface="Times New Roman" panose="02020603050405020304" pitchFamily="18" charset="0"/>
              </a:rPr>
              <a:t>Adults age 65 years and over were more likely to receive two doses of the COVID-19 vaccine than adults ages 45-64 years (68.3% vs. 60.3%) and adults ages 18-44 years (68.3% vs. 48.3%).</a:t>
            </a:r>
            <a:endParaRPr lang="en-US" sz="1200" dirty="0">
              <a:effectLst/>
              <a:latin typeface="+mn-lt"/>
              <a:ea typeface="Calibri" panose="020F0502020204030204" pitchFamily="34" charset="0"/>
              <a:cs typeface="Times New Roman" panose="02020603050405020304" pitchFamily="18" charset="0"/>
            </a:endParaRPr>
          </a:p>
          <a:p>
            <a:pPr marL="182880" marR="0" indent="-182880">
              <a:spcBef>
                <a:spcPts val="600"/>
              </a:spcBef>
              <a:spcAft>
                <a:spcPts val="0"/>
              </a:spcAft>
            </a:pPr>
            <a:r>
              <a:rPr lang="en-US" sz="1200" dirty="0">
                <a:effectLst/>
                <a:latin typeface="+mn-lt"/>
                <a:ea typeface="Calibri" panose="020F0502020204030204" pitchFamily="34" charset="0"/>
                <a:cs typeface="Times New Roman" panose="02020603050405020304" pitchFamily="18" charset="0"/>
              </a:rPr>
              <a:t>Unless noted otherwise, data points for trend analyses under each figure only report differences if they are statistically significant (i.e., p value less than 0.1) and show an average annual percentage change greater than 1% per year. For comparison between two populations, data points under each figure only report differences that are statistically significant (i.e., p value less than 0.05) and have a relative difference between the populations of at least 10%, unless noted otherwise. Readers may learn more about NHQDR’s reporting methodology in Appendix A at </a:t>
            </a:r>
            <a:r>
              <a:rPr lang="en-US" sz="1200" u="sng" dirty="0">
                <a:solidFill>
                  <a:srgbClr val="0000FF"/>
                </a:solidFill>
                <a:effectLst/>
                <a:latin typeface="+mn-lt"/>
                <a:ea typeface="Calibri" panose="020F0502020204030204" pitchFamily="34" charset="0"/>
                <a:cs typeface="Times New Roman" panose="02020603050405020304" pitchFamily="18" charset="0"/>
                <a:hlinkClick r:id="rId3"/>
              </a:rPr>
              <a:t>https://www.ahrq.gov/research/findings/nhqrdr/nhqdr23/index.html</a:t>
            </a:r>
            <a:r>
              <a:rPr lang="en-US" sz="1200" dirty="0">
                <a:effectLst/>
                <a:latin typeface="+mn-lt"/>
                <a:ea typeface="Calibri" panose="020F050202020403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103</a:t>
            </a:fld>
            <a:endParaRPr lang="en-US"/>
          </a:p>
        </p:txBody>
      </p:sp>
    </p:spTree>
    <p:extLst>
      <p:ext uri="{BB962C8B-B14F-4D97-AF65-F5344CB8AC3E}">
        <p14:creationId xmlns:p14="http://schemas.microsoft.com/office/powerpoint/2010/main" val="343026720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indent="-182880">
              <a:spcBef>
                <a:spcPts val="0"/>
              </a:spcBef>
              <a:spcAft>
                <a:spcPts val="1200"/>
              </a:spcAft>
            </a:pPr>
            <a:r>
              <a:rPr lang="en-US" sz="1200" dirty="0">
                <a:effectLst/>
                <a:latin typeface="+mn-lt"/>
                <a:ea typeface="Calibri" panose="020F0502020204030204" pitchFamily="34" charset="0"/>
                <a:cs typeface="Times New Roman" panose="02020603050405020304" pitchFamily="18" charset="0"/>
              </a:rPr>
              <a:t>Federal efforts to ensure wide distribution and use of the COVID-19 vaccine included funding information campaigns, establishing mass vaccination sites, and requiring health insurance coverage for the vaccine without cost sharing, prior authorization, or other cost management requirements. Despite these efforts, data show disparities in the percentage of people who received the primary series (i.e., two doses) of COVID-19 vaccines (Figures 3-6). </a:t>
            </a:r>
          </a:p>
          <a:p>
            <a:pPr marL="182880" marR="0" indent="-182880">
              <a:spcBef>
                <a:spcPts val="0"/>
              </a:spcBef>
              <a:spcAft>
                <a:spcPts val="1200"/>
              </a:spcAft>
            </a:pPr>
            <a:r>
              <a:rPr lang="en-US" sz="1200" dirty="0">
                <a:effectLst/>
                <a:latin typeface="+mn-lt"/>
                <a:ea typeface="Calibri" panose="020F0502020204030204" pitchFamily="34" charset="0"/>
                <a:cs typeface="Times New Roman" panose="02020603050405020304" pitchFamily="18" charset="0"/>
              </a:rPr>
              <a:t>The data show state-level variation in vaccine use with a median state-level vaccination rate of 61.1%, ranging from 49.1% to 79.6%. Notably, the data show socioeconomic differences in vaccination rates, indicating that universal coverage for the vaccine was, by itself, insufficient to ensure equitable vaccine use.</a:t>
            </a:r>
          </a:p>
          <a:p>
            <a:pPr marL="182880" marR="0" indent="-182880">
              <a:spcBef>
                <a:spcPts val="600"/>
              </a:spcBef>
              <a:spcAft>
                <a:spcPts val="0"/>
              </a:spcAft>
            </a:pPr>
            <a:r>
              <a:rPr lang="en-US" sz="1200" dirty="0">
                <a:effectLst/>
                <a:latin typeface="+mn-lt"/>
                <a:ea typeface="Calibri" panose="020F0502020204030204" pitchFamily="34" charset="0"/>
                <a:cs typeface="Times New Roman" panose="02020603050405020304" pitchFamily="18" charset="0"/>
              </a:rPr>
              <a:t>The Office of the Assistant Secretary of Planning and Evaluation has compiled a list of federal and state-level vaccine outreach efforts: </a:t>
            </a:r>
            <a:r>
              <a:rPr lang="en-US" sz="1200" u="sng" dirty="0">
                <a:solidFill>
                  <a:srgbClr val="0000FF"/>
                </a:solidFill>
                <a:effectLst/>
                <a:latin typeface="+mn-lt"/>
                <a:ea typeface="Calibri" panose="020F0502020204030204" pitchFamily="34" charset="0"/>
                <a:cs typeface="Times New Roman" panose="02020603050405020304" pitchFamily="18" charset="0"/>
                <a:hlinkClick r:id="rId3"/>
              </a:rPr>
              <a:t>https://aspe.hhs.gov/reports/covid-19-vaccine-outreach</a:t>
            </a:r>
            <a:r>
              <a:rPr lang="en-US" sz="1200" dirty="0">
                <a:effectLst/>
                <a:latin typeface="+mn-lt"/>
                <a:ea typeface="Calibri" panose="020F050202020403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104</a:t>
            </a:fld>
            <a:endParaRPr lang="en-US"/>
          </a:p>
        </p:txBody>
      </p:sp>
    </p:spTree>
    <p:extLst>
      <p:ext uri="{BB962C8B-B14F-4D97-AF65-F5344CB8AC3E}">
        <p14:creationId xmlns:p14="http://schemas.microsoft.com/office/powerpoint/2010/main" val="306563448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lnSpc>
                <a:spcPct val="107000"/>
              </a:lnSpc>
              <a:spcBef>
                <a:spcPts val="0"/>
              </a:spcBef>
              <a:spcAft>
                <a:spcPts val="800"/>
              </a:spcAft>
              <a:tabLst>
                <a:tab pos="228600" algn="l"/>
              </a:tabLst>
            </a:pPr>
            <a:r>
              <a:rPr lang="en-US" sz="1200" dirty="0">
                <a:effectLst/>
                <a:latin typeface="+mn-lt"/>
                <a:ea typeface="Calibri" panose="020F0502020204030204" pitchFamily="34" charset="0"/>
                <a:cs typeface="Times New Roman" panose="02020603050405020304" pitchFamily="18" charset="0"/>
              </a:rPr>
              <a:t>In 2021, a higher percentage of adults age 65 years and over (68.3%) completed the primary series COVID-19 vaccine than adults ages 45-64 years (60.3%) or adults ages 18-44 years (48.3%) (Figure 4). </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105</a:t>
            </a:fld>
            <a:endParaRPr lang="en-US"/>
          </a:p>
        </p:txBody>
      </p:sp>
    </p:spTree>
    <p:extLst>
      <p:ext uri="{BB962C8B-B14F-4D97-AF65-F5344CB8AC3E}">
        <p14:creationId xmlns:p14="http://schemas.microsoft.com/office/powerpoint/2010/main" val="141888178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effectLst/>
                <a:latin typeface="Calibri" panose="020F0502020204030204" pitchFamily="34" charset="0"/>
                <a:ea typeface="Calibri" panose="020F0502020204030204" pitchFamily="34" charset="0"/>
                <a:cs typeface="Calibri" panose="020F0502020204030204" pitchFamily="34" charset="0"/>
              </a:rPr>
              <a:t>People in nonmetropolitan locations were less likely to get the COVID-19 vaccine.</a:t>
            </a:r>
          </a:p>
          <a:p>
            <a:pPr marL="182880" indent="-182880"/>
            <a:r>
              <a:rPr lang="en-US" sz="1200" b="0" i="0" dirty="0">
                <a:latin typeface="+mn-lt"/>
                <a:cs typeface="Arial"/>
              </a:rPr>
              <a:t>The percentages of adults who completed the primary COVID-19 vaccine series were similar among non-Hispanic American Indian or Alaska Native (NH-AI/AN) (47.6%), NH-multiracial (50.2%), Hispanic (52.1%), and NH-Black (52.3%) adults (Figure 5). </a:t>
            </a:r>
          </a:p>
          <a:p>
            <a:pPr marL="182880" indent="-182880"/>
            <a:r>
              <a:rPr lang="en-US" sz="1200" b="0" i="0" dirty="0">
                <a:latin typeface="+mn-lt"/>
                <a:cs typeface="Arial"/>
              </a:rPr>
              <a:t>For comparison, 57.4% of NH-White and 72.6% of NH-Asian adults completed the primary COVID-19 vaccine series.</a:t>
            </a:r>
          </a:p>
          <a:p>
            <a:pPr marL="182880" indent="-182880"/>
            <a:r>
              <a:rPr lang="en-US" sz="1200" b="0" i="0" dirty="0">
                <a:latin typeface="+mn-lt"/>
                <a:cs typeface="Arial"/>
              </a:rPr>
              <a:t>The percentages were similar for people living in large central and large fringe metro areas (60.5% and 60.0%) and for people in micropolitan and noncore areas (46.9% and 45.1%).</a:t>
            </a:r>
          </a:p>
          <a:p>
            <a:pPr marL="182880" indent="-182880"/>
            <a:r>
              <a:rPr lang="en-US" sz="1200" b="0" i="0" dirty="0">
                <a:latin typeface="+mn-lt"/>
                <a:cs typeface="Arial"/>
              </a:rPr>
              <a:t>The percentages were higher for people in large central (60.5%) and large fringe metro areas (60.0%) than for people in medium metro areas (55.5%), followed by people in small metro areas (51.9%) and people in noncore areas (45.1%).</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106</a:t>
            </a:fld>
            <a:endParaRPr lang="en-US"/>
          </a:p>
        </p:txBody>
      </p:sp>
    </p:spTree>
    <p:extLst>
      <p:ext uri="{BB962C8B-B14F-4D97-AF65-F5344CB8AC3E}">
        <p14:creationId xmlns:p14="http://schemas.microsoft.com/office/powerpoint/2010/main" val="331623153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300895" indent="-182880">
              <a:lnSpc>
                <a:spcPts val="1098"/>
              </a:lnSpc>
            </a:pPr>
            <a:r>
              <a:rPr lang="en-US" sz="1200" b="1" i="0" dirty="0">
                <a:latin typeface="+mn-lt"/>
                <a:cs typeface="Arial"/>
              </a:rPr>
              <a:t>Private health insurance and higher socioeconomic status increased vaccine use.</a:t>
            </a:r>
          </a:p>
          <a:p>
            <a:pPr marL="182880" marR="300895" indent="-182880">
              <a:lnSpc>
                <a:spcPts val="1098"/>
              </a:lnSpc>
            </a:pPr>
            <a:r>
              <a:rPr lang="en-US" i="0" dirty="0"/>
              <a:t>In 2021, the percentage of adults who completed the primary COVID-19 vaccine series was higher among people with private insurance (59.0%) than among those with publicly sponsored insurance (42.6%) or no insurance (37.4%) (Figure 6).</a:t>
            </a:r>
          </a:p>
          <a:p>
            <a:pPr marL="182880" marR="300895" indent="-182880">
              <a:lnSpc>
                <a:spcPts val="1098"/>
              </a:lnSpc>
            </a:pPr>
            <a:r>
              <a:rPr lang="en-US" i="0" dirty="0"/>
              <a:t>The percentage of adults who completed the primary COVID-19 vaccine series was higher among people with household incomes 400% or more of the poverty guideline (PG) (63.8%) than among people with incomes 200%-399% of the PG (55.9%), 100%-199% of the PG (47.3%), or below the PG (43.1%).</a:t>
            </a:r>
          </a:p>
          <a:p>
            <a:pPr marL="182880" marR="300895" indent="-182880">
              <a:lnSpc>
                <a:spcPts val="1098"/>
              </a:lnSpc>
            </a:pPr>
            <a:r>
              <a:rPr lang="en-US" i="0" dirty="0"/>
              <a:t>The percentage of adults who completed the primary COVID-19 vaccine series was higher among people who lived in the lowest Social Vulnerability Index (SVI)  areas (60.3%) than among those who lived in low SVI areas (57.6%), medium SVI areas (56.0%), or high SVI areas (53.0%).</a:t>
            </a:r>
          </a:p>
          <a:p>
            <a:pPr marL="182880" marR="300895" lvl="0" indent="-182880" algn="l" defTabSz="914400" rtl="0" eaLnBrk="1" fontAlgn="auto" latinLnBrk="0" hangingPunct="1">
              <a:lnSpc>
                <a:spcPts val="1098"/>
              </a:lnSpc>
              <a:spcBef>
                <a:spcPts val="0"/>
              </a:spcBef>
              <a:spcAft>
                <a:spcPts val="0"/>
              </a:spcAft>
              <a:buClrTx/>
              <a:buSzTx/>
              <a:buFont typeface="Arial" panose="020B0604020202020204" pitchFamily="34" charset="0"/>
              <a:buChar char="•"/>
              <a:tabLst/>
              <a:defRPr/>
            </a:pPr>
            <a:r>
              <a:rPr lang="en-US" sz="1200" dirty="0">
                <a:effectLst/>
                <a:latin typeface="+mn-lt"/>
                <a:ea typeface="Calibri" panose="020F0502020204030204" pitchFamily="34" charset="0"/>
                <a:cs typeface="Times New Roman" panose="02020603050405020304" pitchFamily="18" charset="0"/>
              </a:rPr>
              <a:t>The Social Vulnerability Index is described in more detail in the Portrait of American Healthcare section of this report. Details may also be found at </a:t>
            </a:r>
            <a:r>
              <a:rPr lang="en-US" sz="1200" u="sng" dirty="0">
                <a:solidFill>
                  <a:srgbClr val="0000FF"/>
                </a:solidFill>
                <a:effectLst/>
                <a:latin typeface="+mn-lt"/>
                <a:ea typeface="Calibri" panose="020F0502020204030204" pitchFamily="34" charset="0"/>
                <a:cs typeface="Times New Roman" panose="02020603050405020304" pitchFamily="18" charset="0"/>
                <a:hlinkClick r:id="rId3"/>
              </a:rPr>
              <a:t>https://www.atsdr.cdc.gov/placeandhealth/svi/index.html</a:t>
            </a:r>
            <a:r>
              <a:rPr lang="en-US" sz="1200" dirty="0">
                <a:effectLst/>
                <a:latin typeface="+mn-lt"/>
                <a:ea typeface="Calibri" panose="020F0502020204030204" pitchFamily="34" charset="0"/>
                <a:cs typeface="Times New Roman" panose="02020603050405020304" pitchFamily="18" charset="0"/>
              </a:rPr>
              <a:t>.</a:t>
            </a:r>
          </a:p>
          <a:p>
            <a:pPr marL="182880" marR="300895" indent="-182880">
              <a:lnSpc>
                <a:spcPts val="1098"/>
              </a:lnSpc>
            </a:pPr>
            <a:endParaRPr lang="en-US" i="0" dirty="0"/>
          </a:p>
          <a:p>
            <a:pPr marL="182880" marR="300895" indent="-182880">
              <a:lnSpc>
                <a:spcPts val="1098"/>
              </a:lnSpc>
            </a:pPr>
            <a:endParaRPr lang="en-US" i="0" dirty="0"/>
          </a:p>
        </p:txBody>
      </p:sp>
      <p:sp>
        <p:nvSpPr>
          <p:cNvPr id="4" name="Slide Number Placeholder 3"/>
          <p:cNvSpPr>
            <a:spLocks noGrp="1"/>
          </p:cNvSpPr>
          <p:nvPr>
            <p:ph type="sldNum" sz="quarter" idx="5"/>
          </p:nvPr>
        </p:nvSpPr>
        <p:spPr/>
        <p:txBody>
          <a:bodyPr/>
          <a:lstStyle/>
          <a:p>
            <a:fld id="{B17BA40C-25F7-4A81-B7B0-365A5351FE20}" type="slidenum">
              <a:rPr lang="en-US" smtClean="0"/>
              <a:t>107</a:t>
            </a:fld>
            <a:endParaRPr lang="en-US"/>
          </a:p>
        </p:txBody>
      </p:sp>
    </p:spTree>
    <p:extLst>
      <p:ext uri="{BB962C8B-B14F-4D97-AF65-F5344CB8AC3E}">
        <p14:creationId xmlns:p14="http://schemas.microsoft.com/office/powerpoint/2010/main" val="52397164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109" marR="3464" indent="-171450">
              <a:buSzPct val="116666"/>
              <a:tabLst>
                <a:tab pos="164518" algn="l"/>
                <a:tab pos="164951" algn="l"/>
              </a:tabLst>
            </a:pPr>
            <a:r>
              <a:rPr lang="en-US" sz="1200" dirty="0">
                <a:latin typeface="+mn-lt"/>
                <a:cs typeface="Times New Roman"/>
              </a:rPr>
              <a:t>National Immunization Survey data show that the percentage of people who received a recommendation for the vaccine from their healthcare provider varied among states (Figure 7) and by age (Figure 8). They also show that a lower percentage of people in nonmetropolitan areas (not in a metropolitan statistical area, or MSA) received a recommendation than people in MSAs, both in principal cities and non-principal cities (Figure 9). </a:t>
            </a:r>
          </a:p>
          <a:p>
            <a:pPr marL="180109" marR="3464" indent="-171450">
              <a:buSzPct val="116666"/>
              <a:tabLst>
                <a:tab pos="164518" algn="l"/>
                <a:tab pos="164951" algn="l"/>
              </a:tabLst>
            </a:pPr>
            <a:r>
              <a:rPr lang="en-US" sz="1200" dirty="0">
                <a:latin typeface="+mn-lt"/>
                <a:cs typeface="Times New Roman"/>
              </a:rPr>
              <a:t>The percentage was also lower for people without health insurance compared with people with insurance. However, the percentage of people recommended to get the vaccine was similar among people with different incomes and among people living in counties with different SVI scores (Figure 10).</a:t>
            </a:r>
          </a:p>
          <a:p>
            <a:pPr marL="180109" marR="3464" indent="-171450">
              <a:buSzPct val="116666"/>
              <a:tabLst>
                <a:tab pos="164518" algn="l"/>
                <a:tab pos="164951" algn="l"/>
              </a:tabLst>
            </a:pPr>
            <a:r>
              <a:rPr lang="en-US" sz="1200" dirty="0">
                <a:latin typeface="+mn-lt"/>
                <a:cs typeface="Times New Roman"/>
              </a:rPr>
              <a:t>The overall pattern shown below suggests that people in non-MSAs were less likely to be recommended for the vaccine because they were also less likely to have access to a provider, not because providers in metropolitan and nonmetropolitan locations recommended the vaccine at different rates. </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108</a:t>
            </a:fld>
            <a:endParaRPr lang="en-US"/>
          </a:p>
        </p:txBody>
      </p:sp>
    </p:spTree>
    <p:extLst>
      <p:ext uri="{BB962C8B-B14F-4D97-AF65-F5344CB8AC3E}">
        <p14:creationId xmlns:p14="http://schemas.microsoft.com/office/powerpoint/2010/main" val="130849404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69271" indent="-182880" algn="just"/>
            <a:r>
              <a:rPr lang="en-US" sz="1200" dirty="0">
                <a:latin typeface="+mn-lt"/>
                <a:cs typeface="Times New Roman"/>
              </a:rPr>
              <a:t>The median state-level percentage of people who received a recommendation from a health professional to get the COVID-19 vaccine was 38.6% in 2021. It ranged from 32.3% to 47.2% (Figure 7). </a:t>
            </a:r>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109</a:t>
            </a:fld>
            <a:endParaRPr lang="en-US"/>
          </a:p>
        </p:txBody>
      </p:sp>
    </p:spTree>
    <p:extLst>
      <p:ext uri="{BB962C8B-B14F-4D97-AF65-F5344CB8AC3E}">
        <p14:creationId xmlns:p14="http://schemas.microsoft.com/office/powerpoint/2010/main" val="1438932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Census Bureau anticipates that the population will continue to age in the coming decades, with the population of people age 65 years and over projected to exceed the population of children and adolescents around 2040.</a:t>
            </a:r>
          </a:p>
          <a:p>
            <a:r>
              <a:rPr lang="en-US" dirty="0"/>
              <a:t>Between 2000 and 2021, the number of adults age 65 years and over grew from approximately 35 million to nearly 56 million. This population is projected to increase to approximately 95 million people by 2060 (Figure 2).</a:t>
            </a:r>
          </a:p>
          <a:p>
            <a:r>
              <a:rPr lang="en-US" dirty="0"/>
              <a:t>Between 2000 and 2021, the number of adults ages 18-64 years grew from approximately 174 million to approximately 202.5 million. This population is projected to increase to nearly 230 million people by 2060.</a:t>
            </a:r>
          </a:p>
          <a:p>
            <a:r>
              <a:rPr lang="en-US" dirty="0"/>
              <a:t>Between 2000 and 2021, the number of children and adolescents less than 18 years old remained relatively stable, growing from approximately 72 million to 73 million. This population is projected to grow slowly to approximately 80 million people by 2060. </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11</a:t>
            </a:fld>
            <a:endParaRPr lang="en-US"/>
          </a:p>
        </p:txBody>
      </p:sp>
    </p:spTree>
    <p:extLst>
      <p:ext uri="{BB962C8B-B14F-4D97-AF65-F5344CB8AC3E}">
        <p14:creationId xmlns:p14="http://schemas.microsoft.com/office/powerpoint/2010/main" val="826715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3675856"/>
            <a:ext cx="6400800" cy="4876800"/>
          </a:xfrm>
        </p:spPr>
        <p:txBody>
          <a:bodyPr/>
          <a:lstStyle/>
          <a:p>
            <a:pPr marL="342900" marR="0" lvl="0" indent="-342900">
              <a:spcBef>
                <a:spcPts val="0"/>
              </a:spcBef>
              <a:spcAft>
                <a:spcPts val="0"/>
              </a:spcAft>
              <a:buFont typeface="Symbol" panose="05050102010706020507" pitchFamily="18" charset="2"/>
              <a:buChar char=""/>
              <a:tabLst>
                <a:tab pos="228600" algn="l"/>
              </a:tabLst>
            </a:pPr>
            <a:r>
              <a:rPr lang="en-US" sz="1200" dirty="0">
                <a:effectLst/>
                <a:latin typeface="Calibri" panose="020F0502020204030204" pitchFamily="34" charset="0"/>
                <a:ea typeface="Calibri" panose="020F0502020204030204" pitchFamily="34" charset="0"/>
                <a:cs typeface="Calibri" panose="020F0502020204030204" pitchFamily="34" charset="0"/>
              </a:rPr>
              <a:t>In 2021, the percentage of people who received a recommendation to get the COVID-19 vaccine was higher among people ages 65-74 years (46.7%) than among people ages 50-64 years (43.1%), 40-49 years (40.4%), 30-39 years (38.1%), 25-29 years (32.1%), and 18-24 years (30.5%) (Figure 8).</a:t>
            </a:r>
          </a:p>
          <a:p>
            <a:pPr marL="342900" marR="0" lvl="0" indent="-342900">
              <a:spcBef>
                <a:spcPts val="0"/>
              </a:spcBef>
              <a:spcAft>
                <a:spcPts val="1200"/>
              </a:spcAft>
              <a:buFont typeface="Symbol" panose="05050102010706020507" pitchFamily="18" charset="2"/>
              <a:buChar char=""/>
              <a:tabLst>
                <a:tab pos="228600" algn="l"/>
              </a:tabLst>
            </a:pPr>
            <a:r>
              <a:rPr lang="en-US" sz="1200" dirty="0">
                <a:effectLst/>
                <a:latin typeface="Calibri" panose="020F0502020204030204" pitchFamily="34" charset="0"/>
                <a:ea typeface="Calibri" panose="020F0502020204030204" pitchFamily="34" charset="0"/>
                <a:cs typeface="Calibri" panose="020F0502020204030204" pitchFamily="34" charset="0"/>
              </a:rPr>
              <a:t>In 2021, the percentage of people who received a recommendation to get the COVID-19 vaccine also was higher for people ages 65-74 years (46.7%) than for people age 75 years and over (43.5%).</a:t>
            </a:r>
          </a:p>
          <a:p>
            <a:endParaRPr lang="en-US" sz="1000" dirty="0"/>
          </a:p>
        </p:txBody>
      </p:sp>
      <p:sp>
        <p:nvSpPr>
          <p:cNvPr id="4" name="Slide Number Placeholder 3"/>
          <p:cNvSpPr>
            <a:spLocks noGrp="1"/>
          </p:cNvSpPr>
          <p:nvPr>
            <p:ph type="sldNum" sz="quarter" idx="5"/>
          </p:nvPr>
        </p:nvSpPr>
        <p:spPr/>
        <p:txBody>
          <a:bodyPr/>
          <a:lstStyle/>
          <a:p>
            <a:fld id="{B17BA40C-25F7-4A81-B7B0-365A5351FE20}" type="slidenum">
              <a:rPr lang="en-US" smtClean="0"/>
              <a:t>110</a:t>
            </a:fld>
            <a:endParaRPr lang="en-US"/>
          </a:p>
        </p:txBody>
      </p:sp>
    </p:spTree>
    <p:extLst>
      <p:ext uri="{BB962C8B-B14F-4D97-AF65-F5344CB8AC3E}">
        <p14:creationId xmlns:p14="http://schemas.microsoft.com/office/powerpoint/2010/main" val="353722002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percentages of people in different racial/ethnic groups received a recommendation to get the COVID-19 vaccine (Figure 9).</a:t>
            </a:r>
          </a:p>
          <a:p>
            <a:r>
              <a:rPr lang="en-US" dirty="0"/>
              <a:t>Similar percentages of people in the principal and non-principal cities of metropolitan statistical areas (MSAs) (40.8% and 39.8%, respectively) received a recommendation to get the COVID-19 vaccine. But a lower percentage of people in non-MSAs (37.0%) received the same recommendation. The difference between MSAs and non-MSAs falls just short of statistical significance.</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111</a:t>
            </a:fld>
            <a:endParaRPr lang="en-US"/>
          </a:p>
        </p:txBody>
      </p:sp>
    </p:spTree>
    <p:extLst>
      <p:ext uri="{BB962C8B-B14F-4D97-AF65-F5344CB8AC3E}">
        <p14:creationId xmlns:p14="http://schemas.microsoft.com/office/powerpoint/2010/main" val="145764334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effectLst/>
                <a:latin typeface="+mn-lt"/>
                <a:ea typeface="Calibri" panose="020F0502020204030204" pitchFamily="34" charset="0"/>
                <a:cs typeface="Calibri" panose="020F0502020204030204" pitchFamily="34" charset="0"/>
              </a:rPr>
              <a:t>Socioeconomic factors did not influence being counseled to get the vaccine, but lack of health insurance did.</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Calibri" panose="020F0502020204030204" pitchFamily="34" charset="0"/>
              </a:rPr>
              <a:t>The percentages of people who received a recommendation to get the COVID-19 vaccine was higher for adults with health insurance (41.4%) than for adults without health insurance (26.6%) (Figure 10).</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Calibri" panose="020F0502020204030204" pitchFamily="34" charset="0"/>
              </a:rPr>
              <a:t>People with annual incomes higher than $75,000 per year were more likely to receive a recommendation for the COVID-19 vaccine than people with annual incomes between the PG and $75,000 and people below the PG (42.4% vs. 38.3% and 39.1%, respectively). </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Calibri" panose="020F0502020204030204" pitchFamily="34" charset="0"/>
              </a:rPr>
              <a:t>The percentages of people who received a recommendation to get the COVID-19 vaccine were similar for people in counties in all SVI groups (low SVI, 40.7%; moderate SVI, 39.8%; high SVI, 39.7%,).</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effectLst/>
              <a:latin typeface="+mn-lt"/>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112</a:t>
            </a:fld>
            <a:endParaRPr lang="en-US"/>
          </a:p>
        </p:txBody>
      </p:sp>
    </p:spTree>
    <p:extLst>
      <p:ext uri="{BB962C8B-B14F-4D97-AF65-F5344CB8AC3E}">
        <p14:creationId xmlns:p14="http://schemas.microsoft.com/office/powerpoint/2010/main" val="134873698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3657600"/>
            <a:ext cx="6400800" cy="4953000"/>
          </a:xfrm>
        </p:spPr>
        <p:txBody>
          <a:bodyPr lIns="0" rIns="0"/>
          <a:lstStyle/>
          <a:p>
            <a:r>
              <a:rPr lang="en-US" sz="1200" dirty="0"/>
              <a:t>Counts compiled from published obituaries, news reports, and government private data sources estimate that more than 3,600 died during the first 12 months of the pandemic.</a:t>
            </a:r>
            <a:r>
              <a:rPr lang="en-US" sz="1200" baseline="30000" dirty="0"/>
              <a:t>13 </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Data for healthcare worker vaccination rates provide an opportunity to further examine disparities in COVID-19 vaccine receipt. </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We examined National Health Interview Survey (NHIS) public use data to characterize two groups of healthcare workers. (</a:t>
            </a:r>
            <a:r>
              <a:rPr lang="en-US" sz="1200" dirty="0">
                <a:effectLst/>
                <a:latin typeface="+mn-lt"/>
                <a:ea typeface="Calibri" panose="020F0502020204030204" pitchFamily="34" charset="0"/>
                <a:cs typeface="Times New Roman" panose="02020603050405020304" pitchFamily="18" charset="0"/>
              </a:rPr>
              <a:t>National Center for Health Statistics. 2021 National Health Interview Survey, public use data. </a:t>
            </a:r>
            <a:r>
              <a:rPr lang="en-US" sz="1200" u="sng" dirty="0">
                <a:solidFill>
                  <a:srgbClr val="0000FF"/>
                </a:solidFill>
                <a:effectLst/>
                <a:latin typeface="+mn-lt"/>
                <a:ea typeface="Calibri" panose="020F0502020204030204" pitchFamily="34" charset="0"/>
                <a:cs typeface="Times New Roman" panose="02020603050405020304" pitchFamily="18" charset="0"/>
                <a:hlinkClick r:id="rId3"/>
              </a:rPr>
              <a:t>https://www.cdc.gov/nchs/nhis/2021nhis.htm</a:t>
            </a:r>
            <a:r>
              <a:rPr lang="en-US" sz="1200" dirty="0">
                <a:effectLst/>
                <a:latin typeface="+mn-lt"/>
                <a:ea typeface="Calibri" panose="020F0502020204030204" pitchFamily="34" charset="0"/>
                <a:cs typeface="Times New Roman" panose="02020603050405020304" pitchFamily="18" charset="0"/>
              </a:rPr>
              <a:t>.)</a:t>
            </a:r>
            <a:r>
              <a:rPr lang="en-US" sz="1200" dirty="0"/>
              <a:t> “Direct care workers” were people who provided in-person medical services to patients, including physicians, nurses, home care workers, dental assistants, emergency responders, and other clinical professions. “Non-direct care workers” were people who worked in clinical facilities but did not have in-person contact with patients, such as hospital administrators, laboratory technicians, volunteers, and other roles. We then report vaccination rates among these groups of workers using measures provided by NHIS.</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We might expect people who work in healthcare settings to have higher vaccination rates than the overall population, because they are at higher risk and direct healthcare workers were among the earliest group prioritized to receive the vaccine. In addition, we might anticipate that structural barriers, such as difficulty scheduling a vaccine appointment and getting to vaccination sites, were less likely to prevent healthcare workers from receiving the COVID-19 vaccine. Healthcare organizations actively facilitated employee vaccination and, in many cases, provided vaccines at work.</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Many findings related to healthcare worker vaccinations fall short of statistical significance due to the small sample of healthcare workers surveyed. But the data show that the percentage of healthcare workers who received the COVID-19 vaccine was higher than in the general population, as anticipated. They also show differences in health insurance status, household income, and location of residence associated with getting the COVID-19 vaccine. When considered in context with the overall adult population, the data suggest financial coverage for the vaccine was insufficient to ensure equitable vaccine distribution and implicate other structural, financial, and access barriers (Figures 11-16).</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National Center for Health Statistics. 2021 National Health Interview Survey, public use data. </a:t>
            </a:r>
            <a:r>
              <a:rPr lang="en-US" sz="12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https://www.cdc.gov/nchs/nhis/2021nhis.htm</a:t>
            </a:r>
            <a:r>
              <a:rPr lang="en-US" sz="1200" dirty="0">
                <a:effectLst/>
                <a:latin typeface="Calibri" panose="020F0502020204030204" pitchFamily="34" charset="0"/>
                <a:ea typeface="Calibri" panose="020F0502020204030204" pitchFamily="34" charset="0"/>
                <a:cs typeface="Calibri" panose="020F0502020204030204" pitchFamily="34" charset="0"/>
              </a:rPr>
              <a:t>. </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endParaRPr lang="en-US" sz="1200" dirty="0"/>
          </a:p>
          <a:p>
            <a:endParaRPr lang="en-US" sz="1050" dirty="0"/>
          </a:p>
        </p:txBody>
      </p:sp>
      <p:sp>
        <p:nvSpPr>
          <p:cNvPr id="4" name="Slide Number Placeholder 3"/>
          <p:cNvSpPr>
            <a:spLocks noGrp="1"/>
          </p:cNvSpPr>
          <p:nvPr>
            <p:ph type="sldNum" sz="quarter" idx="5"/>
          </p:nvPr>
        </p:nvSpPr>
        <p:spPr/>
        <p:txBody>
          <a:bodyPr/>
          <a:lstStyle/>
          <a:p>
            <a:fld id="{B17BA40C-25F7-4A81-B7B0-365A5351FE20}" type="slidenum">
              <a:rPr lang="en-US" smtClean="0"/>
              <a:t>113</a:t>
            </a:fld>
            <a:endParaRPr lang="en-US"/>
          </a:p>
        </p:txBody>
      </p:sp>
    </p:spTree>
    <p:extLst>
      <p:ext uri="{BB962C8B-B14F-4D97-AF65-F5344CB8AC3E}">
        <p14:creationId xmlns:p14="http://schemas.microsoft.com/office/powerpoint/2010/main" val="271800158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2021, among adults age 65 years and over, direct healthcare workers (73.1%) were more likely to complete the COVID-19 vaccine primary series than all adults (68.3%) and non-direct healthcare workers (63.2%). But the differences fell short of statistical significance (Figure 11).</a:t>
            </a:r>
          </a:p>
          <a:p>
            <a:r>
              <a:rPr lang="en-US" dirty="0"/>
              <a:t>Among adults ages 45-64 years, direct and non-direct healthcare workers (68.6% and 69.8%) were more likely to complete the COVID-19 vaccine primary series than all adults (60.3%).</a:t>
            </a:r>
          </a:p>
          <a:p>
            <a:r>
              <a:rPr lang="en-US" dirty="0"/>
              <a:t>Among adults ages 18-44 years, non-direct healthcare workers (62.6%) were more likely to complete the COVID-19 vaccine primary series than either direct healthcare workers (58.0%) or all adults (48.3%).</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114</a:t>
            </a:fld>
            <a:endParaRPr lang="en-US"/>
          </a:p>
        </p:txBody>
      </p:sp>
    </p:spTree>
    <p:extLst>
      <p:ext uri="{BB962C8B-B14F-4D97-AF65-F5344CB8AC3E}">
        <p14:creationId xmlns:p14="http://schemas.microsoft.com/office/powerpoint/2010/main" val="18448704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2021, within each ethnic group, direct and non-direct healthcare workers were more likely than all adults to complete the primary COVID-19 vaccine series, but the differences fell short of statistical significance due to small sample sizes of healthcare workers (Figure 12).</a:t>
            </a:r>
          </a:p>
          <a:p>
            <a:r>
              <a:rPr lang="en-US" dirty="0"/>
              <a:t>Among direct and non-direct healthcare workers, ethnic differences in getting the vaccine were not statistically significant: 57.9% of NH-Black, 60.2% of Hispanic, and 63.5% of NH-White direct healthcare workers completed the COVID-19 vaccine primary series. Among non-direct healthcare workers, 57.7% of NH-Black, 65.5% of NH-White, and 69.8% of Hispanic workers did.</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115</a:t>
            </a:fld>
            <a:endParaRPr lang="en-US"/>
          </a:p>
        </p:txBody>
      </p:sp>
    </p:spTree>
    <p:extLst>
      <p:ext uri="{BB962C8B-B14F-4D97-AF65-F5344CB8AC3E}">
        <p14:creationId xmlns:p14="http://schemas.microsoft.com/office/powerpoint/2010/main" val="43520055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81393" indent="-182880"/>
            <a:r>
              <a:rPr lang="en-US" sz="1200" dirty="0">
                <a:latin typeface="+mn-lt"/>
                <a:cs typeface="Times New Roman"/>
              </a:rPr>
              <a:t>Healthcare worker vaccination correlated with metropolitan location of residence (Figure 13).</a:t>
            </a:r>
          </a:p>
          <a:p>
            <a:pPr marL="182880" marR="81393" indent="-182880"/>
            <a:r>
              <a:rPr lang="en-US" sz="1200" dirty="0">
                <a:latin typeface="+mn-lt"/>
                <a:cs typeface="Times New Roman"/>
              </a:rPr>
              <a:t>The percentage of direct healthcare workers who completed the primary COVID-19 vaccine series in 2021 was higher in large central metro (64.5%), large fringe metro (65.3%), and medium metro (66.4%) counties than in small metro counties (52.2%) and noncore areas (52.2%). </a:t>
            </a:r>
          </a:p>
          <a:p>
            <a:pPr marL="182880" marR="81393" indent="-182880"/>
            <a:r>
              <a:rPr lang="en-US" sz="1200" dirty="0">
                <a:latin typeface="+mn-lt"/>
                <a:cs typeface="Times New Roman"/>
              </a:rPr>
              <a:t>The percentage of non-direct healthcare workers who completed the primary COVID-19 vaccine series was higher in large central metro (71.1%) and large fringe metro (69.3%) counties than in medium metro (61.2%) and small metro (58.3%) counties, but the differences fell short of statistical significance. </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116</a:t>
            </a:fld>
            <a:endParaRPr lang="en-US"/>
          </a:p>
        </p:txBody>
      </p:sp>
    </p:spTree>
    <p:extLst>
      <p:ext uri="{BB962C8B-B14F-4D97-AF65-F5344CB8AC3E}">
        <p14:creationId xmlns:p14="http://schemas.microsoft.com/office/powerpoint/2010/main" val="19514287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72734" indent="-182880"/>
            <a:r>
              <a:rPr lang="en-US" sz="1200" b="1" dirty="0">
                <a:solidFill>
                  <a:srgbClr val="333333"/>
                </a:solidFill>
                <a:latin typeface="+mn-lt"/>
                <a:cs typeface="Times New Roman"/>
              </a:rPr>
              <a:t>Lack of health insurance and low socioeconomic status hindered COVID-19 vaccine receipt, even for healthcare workers.</a:t>
            </a:r>
          </a:p>
          <a:p>
            <a:pPr marL="182880" marR="72734" indent="-182880"/>
            <a:r>
              <a:rPr lang="en-US" sz="1200" dirty="0">
                <a:latin typeface="+mn-lt"/>
                <a:cs typeface="Times New Roman"/>
              </a:rPr>
              <a:t>Direct healthcare worker vaccination correlated with private insurance status (Figure 14).</a:t>
            </a:r>
          </a:p>
          <a:p>
            <a:pPr marL="182880" marR="72734" indent="-182880"/>
            <a:r>
              <a:rPr lang="en-US" sz="1200" dirty="0">
                <a:latin typeface="+mn-lt"/>
                <a:cs typeface="Times New Roman"/>
              </a:rPr>
              <a:t>In 2021, direct healthcare workers with private health insurance (66.8%) were approximately 1.5 times as likely to complete the primary series COVID-19 vaccine as direct healthcare workers with publicly sponsored insurance (44.7%) or no health insurance (44.3%).</a:t>
            </a:r>
          </a:p>
        </p:txBody>
      </p:sp>
      <p:sp>
        <p:nvSpPr>
          <p:cNvPr id="4" name="Slide Number Placeholder 3"/>
          <p:cNvSpPr>
            <a:spLocks noGrp="1"/>
          </p:cNvSpPr>
          <p:nvPr>
            <p:ph type="sldNum" sz="quarter" idx="5"/>
          </p:nvPr>
        </p:nvSpPr>
        <p:spPr/>
        <p:txBody>
          <a:bodyPr/>
          <a:lstStyle/>
          <a:p>
            <a:fld id="{B17BA40C-25F7-4A81-B7B0-365A5351FE20}" type="slidenum">
              <a:rPr lang="en-US" smtClean="0"/>
              <a:t>117</a:t>
            </a:fld>
            <a:endParaRPr lang="en-US"/>
          </a:p>
        </p:txBody>
      </p:sp>
    </p:spTree>
    <p:extLst>
      <p:ext uri="{BB962C8B-B14F-4D97-AF65-F5344CB8AC3E}">
        <p14:creationId xmlns:p14="http://schemas.microsoft.com/office/powerpoint/2010/main" val="293219980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3657600"/>
            <a:ext cx="6400800" cy="4953000"/>
          </a:xfrm>
        </p:spPr>
        <p:txBody>
          <a:bodyPr/>
          <a:lstStyle/>
          <a:p>
            <a:pPr marL="182880" indent="-182880"/>
            <a:r>
              <a:rPr lang="en-US" sz="1200" b="0" spc="-7" dirty="0">
                <a:latin typeface="+mn-lt"/>
                <a:cs typeface="Arial"/>
              </a:rPr>
              <a:t>Healthcare worker vaccination correlated with higher household income (Figure 15).</a:t>
            </a:r>
          </a:p>
          <a:p>
            <a:pPr marL="182880" indent="-182880"/>
            <a:r>
              <a:rPr lang="en-US" sz="1200" b="0" spc="-7" dirty="0">
                <a:latin typeface="+mn-lt"/>
                <a:cs typeface="Arial"/>
              </a:rPr>
              <a:t>In 2021, the percentage of direct healthcare workers completing the primary COVID-19 vaccine series was higher among workers earning 400% or more of the PG (68.0%) than for workers earning less than the PG (57.1%) and those earning 100%-199% of the PG (45.1%).</a:t>
            </a:r>
          </a:p>
          <a:p>
            <a:pPr marL="182880" indent="-182880"/>
            <a:r>
              <a:rPr lang="en-US" sz="1200" b="0" spc="-7" dirty="0">
                <a:latin typeface="+mn-lt"/>
                <a:cs typeface="Arial"/>
              </a:rPr>
              <a:t>The percentage of non-direct healthcare workers completing the primary COVID-19 vaccine series was similarly higher among workers with incomes 400% of the PG or more (69.6%) or incomes 200%-399% of the PG (68.1%) than among workers earning 100%-199% of the PG (51.6%).</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118</a:t>
            </a:fld>
            <a:endParaRPr lang="en-US"/>
          </a:p>
        </p:txBody>
      </p:sp>
    </p:spTree>
    <p:extLst>
      <p:ext uri="{BB962C8B-B14F-4D97-AF65-F5344CB8AC3E}">
        <p14:creationId xmlns:p14="http://schemas.microsoft.com/office/powerpoint/2010/main" val="381036928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182880"/>
            <a:r>
              <a:rPr lang="en-US" sz="1200" b="0" dirty="0">
                <a:latin typeface="+mn-lt"/>
                <a:cs typeface="Times New Roman"/>
              </a:rPr>
              <a:t>In 2021, direct healthcare workers in areas with little or no social vulnerability (67.6%) were more likely to complete the primary COVID-19 vaccine series than people in areas with high SVI scores (59.9%) (Figure 16). </a:t>
            </a:r>
          </a:p>
          <a:p>
            <a:pPr marL="182880" indent="-182880"/>
            <a:r>
              <a:rPr lang="en-US" sz="1200" b="0" dirty="0">
                <a:latin typeface="+mn-lt"/>
                <a:cs typeface="Times New Roman"/>
              </a:rPr>
              <a:t>Among non-direct healthcare workers, the percentages completing the primary COVID-19 vaccine series were similar in areas with little or no (64.2%), low (66.8%), moderate (64.9%), and high (65.3%) social vulnerability.</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119</a:t>
            </a:fld>
            <a:endParaRPr lang="en-US"/>
          </a:p>
        </p:txBody>
      </p:sp>
    </p:spTree>
    <p:extLst>
      <p:ext uri="{BB962C8B-B14F-4D97-AF65-F5344CB8AC3E}">
        <p14:creationId xmlns:p14="http://schemas.microsoft.com/office/powerpoint/2010/main" val="1536592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indent="-182880">
              <a:spcBef>
                <a:spcPts val="0"/>
              </a:spcBef>
              <a:spcAft>
                <a:spcPts val="1200"/>
              </a:spcAft>
            </a:pPr>
            <a:r>
              <a:rPr lang="en-US" sz="1200" dirty="0">
                <a:effectLst/>
                <a:latin typeface="+mn-lt"/>
                <a:ea typeface="Calibri" panose="020F0502020204030204" pitchFamily="34" charset="0"/>
                <a:cs typeface="Times New Roman" panose="02020603050405020304" pitchFamily="18" charset="0"/>
              </a:rPr>
              <a:t>An aging population has significance for healthcare delivery because many older adults have left the workforce and rely on younger adults to provide clinical care and long-term services and supports (LTSS). The “dependency ratio” is often used to measure a population’s potential for economic activity and the burden borne by its workforce. It compares the total number of dependent youths under age 15 plus the number of adults age 65 and over to the number of “working age” people ages 15-64 years. </a:t>
            </a:r>
          </a:p>
          <a:p>
            <a:pPr marL="182880" marR="0" indent="-182880">
              <a:spcBef>
                <a:spcPts val="0"/>
              </a:spcBef>
              <a:spcAft>
                <a:spcPts val="1200"/>
              </a:spcAft>
            </a:pPr>
            <a:r>
              <a:rPr lang="en-US" sz="1200" dirty="0">
                <a:effectLst/>
                <a:latin typeface="+mn-lt"/>
                <a:ea typeface="Calibri" panose="020F0502020204030204" pitchFamily="34" charset="0"/>
                <a:cs typeface="Times New Roman" panose="02020603050405020304" pitchFamily="18" charset="0"/>
              </a:rPr>
              <a:t>A higher dependency ratio indicates that more people need socioeconomic support relative to the number of people who can provide support. For example, a population with a 0.25 dependency ratio is one in which only 1 in 4 people is either younger than 15 or age 65 and over; thus, three working age people are available to support every dependent person. In contrast, a population with a 0.6 dependency ratio is one in which 3 in 5 people are potentially dependent and signals a relatively higher burden for the 2 in 5 people left to support them. </a:t>
            </a:r>
          </a:p>
          <a:p>
            <a:pPr marL="182880" marR="0" indent="-182880">
              <a:spcBef>
                <a:spcPts val="0"/>
              </a:spcBef>
              <a:spcAft>
                <a:spcPts val="1200"/>
              </a:spcAft>
            </a:pPr>
            <a:r>
              <a:rPr lang="en-US" sz="1200" dirty="0">
                <a:effectLst/>
                <a:latin typeface="+mn-lt"/>
                <a:ea typeface="Calibri" panose="020F0502020204030204" pitchFamily="34" charset="0"/>
                <a:cs typeface="Times New Roman" panose="02020603050405020304" pitchFamily="18" charset="0"/>
              </a:rPr>
              <a:t>Projections from the Census Bureau anticipate a meaningful rise in the dependency ratio, driven entirely by the growth in the number of older adults.</a:t>
            </a:r>
          </a:p>
          <a:p>
            <a:pPr marL="182880" marR="0" indent="-182880">
              <a:spcBef>
                <a:spcPts val="0"/>
              </a:spcBef>
              <a:spcAft>
                <a:spcPts val="1200"/>
              </a:spcAft>
            </a:pPr>
            <a:r>
              <a:rPr lang="en-US" sz="1200" dirty="0">
                <a:effectLst/>
                <a:latin typeface="+mn-lt"/>
                <a:ea typeface="Calibri" panose="020F0502020204030204" pitchFamily="34" charset="0"/>
                <a:cs typeface="Times New Roman" panose="02020603050405020304" pitchFamily="18" charset="0"/>
              </a:rPr>
              <a:t>Between 2000 and 2021, the dependency ratio increased from 0.51 to 0.54. This change was led by an increase in the old-age dependency ratio from 0.19 to 0.26. During the same period, the youth dependency ratio decreased from 0.32 to 0.28 (Figure 3).</a:t>
            </a:r>
          </a:p>
          <a:p>
            <a:pPr marL="182880" marR="0" indent="-182880">
              <a:spcBef>
                <a:spcPts val="0"/>
              </a:spcBef>
              <a:spcAft>
                <a:spcPts val="1200"/>
              </a:spcAft>
            </a:pPr>
            <a:r>
              <a:rPr lang="en-US" sz="1200" dirty="0">
                <a:effectLst/>
                <a:latin typeface="+mn-lt"/>
                <a:ea typeface="Calibri" panose="020F0502020204030204" pitchFamily="34" charset="0"/>
                <a:cs typeface="Times New Roman" panose="02020603050405020304" pitchFamily="18" charset="0"/>
              </a:rPr>
              <a:t>By 2060, the dependency ratio is projected to rise to 0.66. The old-age dependency ratio is projected to increase to 0.39, while the youth dependency ratio is projected to decrease to 0.27.</a:t>
            </a:r>
          </a:p>
          <a:p>
            <a:pPr marL="182880" marR="0" indent="-182880">
              <a:spcBef>
                <a:spcPts val="0"/>
              </a:spcBef>
              <a:spcAft>
                <a:spcPts val="1200"/>
              </a:spcAft>
            </a:pPr>
            <a:endParaRPr lang="en-US" sz="1200" dirty="0">
              <a:effectLst/>
              <a:latin typeface="+mn-l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12</a:t>
            </a:fld>
            <a:endParaRPr lang="en-US"/>
          </a:p>
        </p:txBody>
      </p:sp>
    </p:spTree>
    <p:extLst>
      <p:ext uri="{BB962C8B-B14F-4D97-AF65-F5344CB8AC3E}">
        <p14:creationId xmlns:p14="http://schemas.microsoft.com/office/powerpoint/2010/main" val="282554426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3657600"/>
            <a:ext cx="6400800" cy="4953000"/>
          </a:xfrm>
        </p:spPr>
        <p:txBody>
          <a:bodyPr/>
          <a:lstStyle/>
          <a:p>
            <a:pPr marL="0" marR="3464" indent="0">
              <a:buNone/>
            </a:pPr>
            <a:r>
              <a:rPr lang="en-US" sz="1000" b="1" dirty="0">
                <a:latin typeface="+mn-lt"/>
                <a:cs typeface="Times New Roman"/>
              </a:rPr>
              <a:t>Disparities in COVID-19 Outcomes</a:t>
            </a:r>
          </a:p>
          <a:p>
            <a:pPr marL="182880" marR="3464" indent="-182880"/>
            <a:r>
              <a:rPr lang="en-US" sz="1000" b="0" dirty="0">
                <a:latin typeface="+mn-lt"/>
                <a:cs typeface="Times New Roman"/>
              </a:rPr>
              <a:t>The COVID-19 PHE exposed wide health disparities among people of different ages, racial and ethnic groups, and residence locations. ,  The data show different risk patterns behind the disparities experienced by different groups. Some groups had disproportionately high rates of infections (i.e., case rates), leading to more deaths (i.e., mortality rates). Other groups had relatively low case rates but still exhibited high mortality rates because their risk of dying when infected (i.e., case-mortality rates) was disproportionately high. </a:t>
            </a:r>
          </a:p>
          <a:p>
            <a:pPr marL="182880" marR="3464" indent="-182880"/>
            <a:r>
              <a:rPr lang="en-US" sz="1000" b="0" dirty="0">
                <a:latin typeface="+mn-lt"/>
                <a:cs typeface="Times New Roman"/>
              </a:rPr>
              <a:t>In some cases, high case-mortality rates may be explained by frailty and other age-related vulnerabilities. But in other cases, disproportionate case-mortality rates suggest that suboptimal vaccine use, access to hospital care, and quality of care or a combination of these factors contributed to the health disparity.</a:t>
            </a:r>
          </a:p>
          <a:p>
            <a:pPr marL="0" marR="3464" indent="0">
              <a:buNone/>
            </a:pPr>
            <a:endParaRPr lang="en-US" sz="1000" b="1" dirty="0">
              <a:latin typeface="+mn-lt"/>
              <a:cs typeface="Times New Roman"/>
            </a:endParaRPr>
          </a:p>
          <a:p>
            <a:pPr marL="0" marR="3464" indent="0">
              <a:buNone/>
            </a:pPr>
            <a:r>
              <a:rPr lang="en-US" sz="1000" b="1" dirty="0">
                <a:latin typeface="+mn-lt"/>
                <a:cs typeface="Times New Roman"/>
              </a:rPr>
              <a:t>Age Disparities </a:t>
            </a:r>
          </a:p>
          <a:p>
            <a:pPr marL="182880" marR="3464" indent="-182880"/>
            <a:r>
              <a:rPr lang="en-US" sz="1000" b="0" dirty="0">
                <a:latin typeface="+mn-lt"/>
                <a:cs typeface="Times New Roman"/>
              </a:rPr>
              <a:t>COVID-19 disproportionately affected older populations. Although adults age 65 years and over were less likely to become infected with COVID-19 during surges associated with the Alpha, Delta, and Omicron variants and were more likely to get the COVID-19 vaccine when they became available, they were more likely to die from the disease. A plausible explanation for these findings is that older people sought to avoid exposure to COVID, but they were at greater risk of dying when infected due to age-related factors such as physical frailty, chronic illness, and a weakened immune system.</a:t>
            </a:r>
          </a:p>
          <a:p>
            <a:pPr marL="182880" marR="3464" indent="-182880"/>
            <a:r>
              <a:rPr lang="en-US" sz="1000" b="0" dirty="0">
                <a:latin typeface="+mn-lt"/>
                <a:cs typeface="Times New Roman"/>
              </a:rPr>
              <a:t>Data also show that older adults’ risk of dying when infected decreased over time, possibly related to factors such as higher vaccination rates, rising prevalence of population-level immunity, and attenuation of the virus’s virulence. It is also possible that the most vulnerable people died in earlier waves of the pandemic. Still, adults age 65 years and over remained at higher risk of dying from COVID-19 than the overall population as recently as 2022.</a:t>
            </a:r>
          </a:p>
          <a:p>
            <a:pPr marL="182880" marR="3464" indent="-182880"/>
            <a:r>
              <a:rPr lang="en-US" sz="1000" b="0" dirty="0">
                <a:latin typeface="+mn-lt"/>
                <a:cs typeface="Times New Roman"/>
              </a:rPr>
              <a:t>In 2021, older adults were less likely than other age groups to get infected (Figure 17).</a:t>
            </a:r>
          </a:p>
          <a:p>
            <a:pPr marL="182880" marR="3464" indent="-182880"/>
            <a:r>
              <a:rPr lang="en-US" sz="1000" b="0" dirty="0">
                <a:latin typeface="+mn-lt"/>
                <a:cs typeface="Times New Roman"/>
              </a:rPr>
              <a:t>In December 2020, during a surge in cases associated with the Alpha variant, the highest case rates were reported in adults ages 18-49 years (2,128 cases per 100,000 population), followed by adults ages 50-64 years (1,824 cases per 100,000 population). The rate among adults age 65 years and over was 1,399 cases per 100,000 population, and the rate among children and adolescents ages 0-17 years was 930 cases per 100,000 population.</a:t>
            </a:r>
          </a:p>
          <a:p>
            <a:pPr marL="182880" marR="3464" indent="-182880"/>
            <a:r>
              <a:rPr lang="en-US" sz="1000" b="0" dirty="0">
                <a:latin typeface="+mn-lt"/>
                <a:cs typeface="Times New Roman"/>
              </a:rPr>
              <a:t>In August 2021, during a surge in cases associated with the Delta variant, the highest case rates were reported in adults ages 18-49 years (1,367 cases per 100,000 population), followed by children and adolescents ages 0-17 years (1,158 cases per 100,000 population). The rate for adults ages 50-64 years was 896 cases per 100,000 population, and the rate for adults age 65 years and over was 628 cases per 100,000 population.</a:t>
            </a:r>
          </a:p>
          <a:p>
            <a:pPr marL="182880" marR="3464" indent="-182880"/>
            <a:r>
              <a:rPr lang="en-US" sz="1000" b="0" dirty="0">
                <a:latin typeface="+mn-lt"/>
                <a:cs typeface="Times New Roman"/>
              </a:rPr>
              <a:t>In January 2022, during a surge in cases associated with the Omicron variant, the highest case rates were reported in adults ages 18-49 years (5,642 cases per 100,000 population), followed by children and adolescents ages 0-17 years (4,770 cases per 100,000 population). The rate for adults ages 50-64 years was 3,910 cases per 100,000 population, and the rate for adults age 65 years and over was 2,525 cases per 100,000 population.</a:t>
            </a:r>
          </a:p>
          <a:p>
            <a:pPr marL="182880" marR="3464" indent="-182880"/>
            <a:endParaRPr lang="en-US" sz="1000" b="0" dirty="0">
              <a:latin typeface="+mn-lt"/>
              <a:cs typeface="Times New Roman"/>
            </a:endParaRPr>
          </a:p>
          <a:p>
            <a:pPr marL="182880" marR="3464" indent="-182880"/>
            <a:endParaRPr lang="en-US" sz="1000" b="0" dirty="0">
              <a:latin typeface="+mn-lt"/>
              <a:cs typeface="Times New Roman"/>
            </a:endParaRPr>
          </a:p>
          <a:p>
            <a:endParaRPr lang="en-US" sz="1000" dirty="0"/>
          </a:p>
        </p:txBody>
      </p:sp>
      <p:sp>
        <p:nvSpPr>
          <p:cNvPr id="4" name="Slide Number Placeholder 3"/>
          <p:cNvSpPr>
            <a:spLocks noGrp="1"/>
          </p:cNvSpPr>
          <p:nvPr>
            <p:ph type="sldNum" sz="quarter" idx="5"/>
          </p:nvPr>
        </p:nvSpPr>
        <p:spPr/>
        <p:txBody>
          <a:bodyPr/>
          <a:lstStyle/>
          <a:p>
            <a:fld id="{B17BA40C-25F7-4A81-B7B0-365A5351FE20}" type="slidenum">
              <a:rPr lang="en-US" smtClean="0"/>
              <a:t>120</a:t>
            </a:fld>
            <a:endParaRPr lang="en-US"/>
          </a:p>
        </p:txBody>
      </p:sp>
    </p:spTree>
    <p:extLst>
      <p:ext uri="{BB962C8B-B14F-4D97-AF65-F5344CB8AC3E}">
        <p14:creationId xmlns:p14="http://schemas.microsoft.com/office/powerpoint/2010/main" val="296939567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lgn="l" defTabSz="914400" rtl="0" eaLnBrk="1" fontAlgn="auto" latinLnBrk="0" hangingPunct="1">
              <a:buClrTx/>
              <a:buSzTx/>
              <a:tabLst/>
              <a:defRPr/>
            </a:pPr>
            <a:r>
              <a:rPr lang="en-US" sz="1200" b="0" i="0" dirty="0">
                <a:latin typeface="+mn-lt"/>
                <a:cs typeface="Arial"/>
              </a:rPr>
              <a:t>Older adults were more likely to get the COVID-19 vaccine than younger adults (Figure 18), but older adults were more likely to die from COVID-19 (Figure 19).</a:t>
            </a:r>
            <a:endParaRPr lang="en-US" sz="1200" b="0" i="0" dirty="0">
              <a:latin typeface="+mn-lt"/>
            </a:endParaRPr>
          </a:p>
        </p:txBody>
      </p:sp>
      <p:sp>
        <p:nvSpPr>
          <p:cNvPr id="4" name="Slide Number Placeholder 3"/>
          <p:cNvSpPr>
            <a:spLocks noGrp="1"/>
          </p:cNvSpPr>
          <p:nvPr>
            <p:ph type="sldNum" sz="quarter" idx="5"/>
          </p:nvPr>
        </p:nvSpPr>
        <p:spPr/>
        <p:txBody>
          <a:bodyPr/>
          <a:lstStyle/>
          <a:p>
            <a:fld id="{B17BA40C-25F7-4A81-B7B0-365A5351FE20}" type="slidenum">
              <a:rPr lang="en-US" smtClean="0"/>
              <a:t>121</a:t>
            </a:fld>
            <a:endParaRPr lang="en-US"/>
          </a:p>
        </p:txBody>
      </p:sp>
    </p:spTree>
    <p:extLst>
      <p:ext uri="{BB962C8B-B14F-4D97-AF65-F5344CB8AC3E}">
        <p14:creationId xmlns:p14="http://schemas.microsoft.com/office/powerpoint/2010/main" val="46641819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lgn="l" defTabSz="914400" rtl="0" eaLnBrk="1" fontAlgn="auto" latinLnBrk="0" hangingPunct="1">
              <a:buClrTx/>
              <a:buSzTx/>
              <a:tabLst/>
              <a:defRPr/>
            </a:pPr>
            <a:r>
              <a:rPr lang="en-US" sz="1200" b="0" i="0" dirty="0">
                <a:latin typeface="+mn-lt"/>
                <a:cs typeface="Arial"/>
              </a:rPr>
              <a:t>In April 2020, during a surge associated with the original SARS-CoV-2 virus, the highest number of deaths occurred in adults age 65 years and over (49,705 deaths), followed by adults ages 50-64 years (9,409 deaths) and adults ages 18-49 years (2,689 deaths) (Figure 19).</a:t>
            </a:r>
          </a:p>
          <a:p>
            <a:pPr marL="182880" marR="0" lvl="0" indent="-182880" algn="l" defTabSz="914400" rtl="0" eaLnBrk="1" fontAlgn="auto" latinLnBrk="0" hangingPunct="1">
              <a:buClrTx/>
              <a:buSzTx/>
              <a:tabLst/>
              <a:defRPr/>
            </a:pPr>
            <a:r>
              <a:rPr lang="en-US" sz="1200" b="0" i="0" dirty="0">
                <a:latin typeface="+mn-lt"/>
                <a:cs typeface="Arial"/>
              </a:rPr>
              <a:t>In January 2021, during a surge associated with the Alpha variant, the highest number of deaths occurred in adults age 65 years and over (77,583 deaths), followed by adults ages 50-64 years (14,764 deaths). The number of deaths among adults ages 18-49 years was 3,845, and 11 children and adolescents ages 0-17 years died.</a:t>
            </a:r>
          </a:p>
          <a:p>
            <a:pPr marL="182880" marR="0" lvl="0" indent="-182880" algn="l" defTabSz="914400" rtl="0" eaLnBrk="1" fontAlgn="auto" latinLnBrk="0" hangingPunct="1">
              <a:buClrTx/>
              <a:buSzTx/>
              <a:tabLst/>
              <a:defRPr/>
            </a:pPr>
            <a:r>
              <a:rPr lang="en-US" sz="1200" b="0" i="0" dirty="0">
                <a:latin typeface="+mn-lt"/>
                <a:cs typeface="Arial"/>
              </a:rPr>
              <a:t>In September 2021, during a surge associated with the Delta variant, the highest number of deaths occurred in adults age 65 years and over (33,762 deaths), followed by adults ages 50-64 years (16,961 deaths). The number of deaths among adults ages 18-49 years was 8,268, and 78 children and adolescents ages 0-17 years died.</a:t>
            </a:r>
          </a:p>
          <a:p>
            <a:pPr marL="182880" marR="0" lvl="0" indent="-182880" algn="l" defTabSz="914400" rtl="0" eaLnBrk="1" fontAlgn="auto" latinLnBrk="0" hangingPunct="1">
              <a:buClrTx/>
              <a:buSzTx/>
              <a:tabLst/>
              <a:defRPr/>
            </a:pPr>
            <a:r>
              <a:rPr lang="en-US" sz="1200" b="0" i="0" dirty="0">
                <a:latin typeface="+mn-lt"/>
                <a:cs typeface="Arial"/>
              </a:rPr>
              <a:t>In January 2022, during a surge associated with the Omicron variant, the highest number of deaths occurred in adults age 65 years and over (53,218 deaths), followed by adults ages 50-64 years (11,274 deaths). The number of deaths among adults ages 18-49 years was 4,879, and 115 children and adolescents ages 0-17 years died.</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122</a:t>
            </a:fld>
            <a:endParaRPr lang="en-US"/>
          </a:p>
        </p:txBody>
      </p:sp>
    </p:spTree>
    <p:extLst>
      <p:ext uri="{BB962C8B-B14F-4D97-AF65-F5344CB8AC3E}">
        <p14:creationId xmlns:p14="http://schemas.microsoft.com/office/powerpoint/2010/main" val="31934657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108" marR="80094" indent="-171450">
              <a:buSzPct val="116666"/>
              <a:tabLst>
                <a:tab pos="164085" algn="l"/>
                <a:tab pos="164518" algn="l"/>
              </a:tabLst>
            </a:pPr>
            <a:r>
              <a:rPr lang="en-US" sz="1200" dirty="0">
                <a:latin typeface="+mn-lt"/>
                <a:cs typeface="Times New Roman"/>
              </a:rPr>
              <a:t>A major reason for higher mortality rates is that older adults were more likely to die from COVID-19 if infected (Figure 20). Notably, the risk has decreased over time.</a:t>
            </a:r>
          </a:p>
          <a:p>
            <a:pPr marL="180108" marR="80094" indent="-171450">
              <a:buSzPct val="116666"/>
              <a:tabLst>
                <a:tab pos="164085" algn="l"/>
                <a:tab pos="164518" algn="l"/>
              </a:tabLst>
            </a:pPr>
            <a:r>
              <a:rPr lang="en-US" sz="1200" dirty="0">
                <a:latin typeface="+mn-lt"/>
                <a:cs typeface="Times New Roman"/>
              </a:rPr>
              <a:t>In April 2020, during a surge associated with the original SARS-CoV-2 virus, the case-mortality rate was highest in adults age 65 years and over (270.1 deaths per 1,000 cases), followed by adults ages 50-64 years (49.3 deaths per 1,000 cases), and adults ages 18-49 years (7.6 deaths per 1,000 cases).</a:t>
            </a:r>
          </a:p>
          <a:p>
            <a:pPr marL="180108" marR="80094" indent="-171450">
              <a:buSzPct val="116666"/>
              <a:tabLst>
                <a:tab pos="164085" algn="l"/>
                <a:tab pos="164518" algn="l"/>
              </a:tabLst>
            </a:pPr>
            <a:r>
              <a:rPr lang="en-US" sz="1200" dirty="0">
                <a:latin typeface="+mn-lt"/>
                <a:cs typeface="Times New Roman"/>
              </a:rPr>
              <a:t>In February 2021, during a surge associated with the Alpha variant, the case-mortality rate was highest in adults age 65 years and over (138.9 deaths per 1,000 cases), followed by adults ages 50-64 years (19.9 deaths per 1,000 cases), and adults ages 18-49 years (1.8 deaths per 1,000 cases).</a:t>
            </a:r>
          </a:p>
          <a:p>
            <a:pPr marL="180108" marR="80094" indent="-171450">
              <a:buSzPct val="116666"/>
              <a:tabLst>
                <a:tab pos="164085" algn="l"/>
                <a:tab pos="164518" algn="l"/>
              </a:tabLst>
            </a:pPr>
            <a:r>
              <a:rPr lang="en-US" sz="1200" dirty="0">
                <a:latin typeface="+mn-lt"/>
                <a:cs typeface="Times New Roman"/>
              </a:rPr>
              <a:t>In September 2021, during a surge associated with the Delta variant, the case-mortality rate was highest in adults age 65 years and over (99.6 deaths per 1,000 cases), followed by adults ages 50-64 years (33.1 deaths per 1,000 cases), adults ages 18-49 years (5.2 deaths per 1,000 cases), and children and adolescents ages 0-17 years (0.1 deaths per 1,000 cases).</a:t>
            </a:r>
          </a:p>
          <a:p>
            <a:pPr marL="180108" marR="80094" indent="-171450">
              <a:buSzPct val="116666"/>
              <a:tabLst>
                <a:tab pos="164085" algn="l"/>
                <a:tab pos="164518" algn="l"/>
              </a:tabLst>
            </a:pPr>
            <a:r>
              <a:rPr lang="en-US" sz="1200" dirty="0">
                <a:latin typeface="+mn-lt"/>
                <a:cs typeface="Times New Roman"/>
              </a:rPr>
              <a:t>In February 2022, during a surge associated with the Omicron variant, the case-mortality rate was highest in adults age 65 years and over (86.2 deaths per 1,000 cases), followed by adults ages 50-64 years (12.7 deaths per 1,000 cases), adults ages 18-49 years (1.5 deaths per 1,000 cases), and children and adolescents ages 0-17 years (0.1 deaths per 1,000 cases).</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123</a:t>
            </a:fld>
            <a:endParaRPr lang="en-US"/>
          </a:p>
        </p:txBody>
      </p:sp>
    </p:spTree>
    <p:extLst>
      <p:ext uri="{BB962C8B-B14F-4D97-AF65-F5344CB8AC3E}">
        <p14:creationId xmlns:p14="http://schemas.microsoft.com/office/powerpoint/2010/main" val="35019121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3752056"/>
            <a:ext cx="6400800" cy="4724400"/>
          </a:xfrm>
        </p:spPr>
        <p:txBody>
          <a:bodyPr/>
          <a:lstStyle/>
          <a:p>
            <a:pPr marL="8658" marR="3464" lvl="0" indent="0" algn="l" defTabSz="914400" rtl="0" eaLnBrk="1" fontAlgn="auto" latinLnBrk="0" hangingPunct="1">
              <a:buClrTx/>
              <a:buSzPct val="116666"/>
              <a:buNone/>
              <a:tabLst>
                <a:tab pos="164085" algn="l"/>
                <a:tab pos="164518" algn="l"/>
              </a:tabLst>
              <a:defRPr/>
            </a:pPr>
            <a:r>
              <a:rPr lang="en-US" sz="1000" b="1" i="0" dirty="0">
                <a:cs typeface="Arial"/>
              </a:rPr>
              <a:t>Key: </a:t>
            </a:r>
            <a:r>
              <a:rPr lang="en-US" sz="1000" b="0" i="0" dirty="0">
                <a:cs typeface="Arial"/>
              </a:rPr>
              <a:t>NH = non-Hispanic; AI/AN = American Indian or Alaska Native; NHPI = Native Hawaiian/Pacific Islander.</a:t>
            </a:r>
          </a:p>
          <a:p>
            <a:pPr marL="8658" marR="3464" lvl="0" indent="0" algn="l" defTabSz="914400" rtl="0" eaLnBrk="1" fontAlgn="auto" latinLnBrk="0" hangingPunct="1">
              <a:buClrTx/>
              <a:buSzPct val="116666"/>
              <a:buNone/>
              <a:tabLst>
                <a:tab pos="164085" algn="l"/>
                <a:tab pos="164518" algn="l"/>
              </a:tabLst>
              <a:defRPr/>
            </a:pPr>
            <a:r>
              <a:rPr lang="en-US" sz="1000" b="1" i="0" dirty="0">
                <a:cs typeface="Arial"/>
              </a:rPr>
              <a:t>Source: </a:t>
            </a:r>
            <a:r>
              <a:rPr lang="en-US" sz="1000" b="0" i="0" dirty="0">
                <a:cs typeface="Arial"/>
              </a:rPr>
              <a:t>Centers for Disease Control and Prevention, COVID Data Tracker, Surveillance Public Use Data, January 2020-December 2022.</a:t>
            </a:r>
          </a:p>
          <a:p>
            <a:pPr marL="8658" marR="3464" lvl="0" indent="0" algn="l" defTabSz="914400" rtl="0" eaLnBrk="1" fontAlgn="auto" latinLnBrk="0" hangingPunct="1">
              <a:buClrTx/>
              <a:buSzPct val="116666"/>
              <a:buNone/>
              <a:tabLst>
                <a:tab pos="164085" algn="l"/>
                <a:tab pos="164518" algn="l"/>
              </a:tabLst>
              <a:defRPr/>
            </a:pPr>
            <a:r>
              <a:rPr lang="en-US" sz="1000" b="1" i="0" dirty="0">
                <a:cs typeface="Arial"/>
              </a:rPr>
              <a:t>Note: </a:t>
            </a:r>
            <a:r>
              <a:rPr lang="en-US" sz="1000" b="0" i="0" dirty="0">
                <a:cs typeface="Arial"/>
              </a:rPr>
              <a:t>CDC estimates that racial/ethnic data in public case surveillance files were available for approximately 67% of cases. Case rate estimates in the first half of 2020 reflect limited testing capacity in the first months of the COVID-19 public health emergency and thus are artificially low. Lower panels use different vertical axis scales to show differences among racial/ethnic groups.</a:t>
            </a:r>
          </a:p>
          <a:p>
            <a:pPr marL="8658" marR="3464" lvl="0" indent="0" algn="l" defTabSz="914400" rtl="0" eaLnBrk="1" fontAlgn="auto" latinLnBrk="0" hangingPunct="1">
              <a:buClrTx/>
              <a:buSzPct val="116666"/>
              <a:buNone/>
              <a:tabLst>
                <a:tab pos="164085" algn="l"/>
                <a:tab pos="164518" algn="l"/>
              </a:tabLst>
              <a:defRPr/>
            </a:pPr>
            <a:endParaRPr lang="en-US" sz="1000" b="1" i="0" dirty="0">
              <a:cs typeface="Arial"/>
            </a:endParaRPr>
          </a:p>
          <a:p>
            <a:pPr marL="8658" marR="3464" lvl="0" indent="0" algn="l" defTabSz="914400" rtl="0" eaLnBrk="1" fontAlgn="auto" latinLnBrk="0" hangingPunct="1">
              <a:buClrTx/>
              <a:buSzPct val="116666"/>
              <a:buNone/>
              <a:tabLst>
                <a:tab pos="164085" algn="l"/>
                <a:tab pos="164518" algn="l"/>
              </a:tabLst>
              <a:defRPr/>
            </a:pPr>
            <a:r>
              <a:rPr lang="en-US" sz="1000" b="1" i="0" dirty="0">
                <a:cs typeface="Arial"/>
              </a:rPr>
              <a:t>Racial and Ethnic Disparities</a:t>
            </a:r>
          </a:p>
          <a:p>
            <a:pPr marL="180108" marR="3464" lvl="0" indent="-171450" algn="l" defTabSz="914400" rtl="0" eaLnBrk="1" fontAlgn="auto" latinLnBrk="0" hangingPunct="1">
              <a:buClrTx/>
              <a:buSzPct val="116666"/>
              <a:tabLst>
                <a:tab pos="164085" algn="l"/>
                <a:tab pos="164518" algn="l"/>
              </a:tabLst>
              <a:defRPr/>
            </a:pPr>
            <a:r>
              <a:rPr lang="en-US" sz="1000" b="0" i="0" dirty="0">
                <a:cs typeface="Arial"/>
              </a:rPr>
              <a:t>Although the Centers for Disease Control and Prevention (CDC) case surveillance data must be interpreted with caution, as only an estimated 67% of cases had data for race and ethnicity, they show that COVID-19 affected some racial and ethnic groups more than others. Of seven racial and ethnic groups monitored by the NHQDR team, four (Hispanic, NH-AI/AN, NH-Black, and NH-Native Hawaiian/Pacific Islander [NHPI]) experienced disproportionately high COVID-19 mortality rates in 2021 compared with the overall population. Among these groups, however, the patterns of case and case-mortality data suggest different underlying causes of the disparities.</a:t>
            </a:r>
          </a:p>
          <a:p>
            <a:pPr marL="180108" marR="3464" lvl="0" indent="-171450" algn="l" defTabSz="914400" rtl="0" eaLnBrk="1" fontAlgn="auto" latinLnBrk="0" hangingPunct="1">
              <a:buClrTx/>
              <a:buSzPct val="116666"/>
              <a:tabLst>
                <a:tab pos="164085" algn="l"/>
                <a:tab pos="164518" algn="l"/>
              </a:tabLst>
              <a:defRPr/>
            </a:pPr>
            <a:r>
              <a:rPr lang="en-US" sz="1000" b="0" i="0" dirty="0">
                <a:cs typeface="Arial"/>
              </a:rPr>
              <a:t>Case data show that NH-NHPI people were one of the least likely racial and ethnic groups to get infected with COVID-19 during the variant-associated surges. But case-mortality data indicate that NH-NHPI populations had the highest deaths per 1,000 cases when infected. This pattern suggests that lack of access to treatment or lack of treatment effectiveness was a more likely explanation for high COVID-19 deaths in this group than conditions exposing them to the disease. </a:t>
            </a:r>
          </a:p>
          <a:p>
            <a:pPr marL="180108" marR="3464" lvl="0" indent="-171450" algn="l" defTabSz="914400" rtl="0" eaLnBrk="1" fontAlgn="auto" latinLnBrk="0" hangingPunct="1">
              <a:buClrTx/>
              <a:buSzPct val="116666"/>
              <a:tabLst>
                <a:tab pos="164085" algn="l"/>
                <a:tab pos="164518" algn="l"/>
              </a:tabLst>
              <a:defRPr/>
            </a:pPr>
            <a:r>
              <a:rPr lang="en-US" sz="1000" b="0" i="0" dirty="0">
                <a:cs typeface="Arial"/>
              </a:rPr>
              <a:t>Limited use of COVID-19 vaccines, which enhance treatment effectiveness, may have contributed to preventable deaths in this population, as case-mortality rates correlated with low vaccination rates among these groups. Barriers preventing access to treatment when local hospitals were overwhelmed during variant-associated surges may also have contributed. </a:t>
            </a:r>
          </a:p>
          <a:p>
            <a:pPr marL="180108" marR="3464" lvl="0" indent="-171450" algn="l" defTabSz="914400" rtl="0" eaLnBrk="1" fontAlgn="auto" latinLnBrk="0" hangingPunct="1">
              <a:buClrTx/>
              <a:buSzPct val="116666"/>
              <a:tabLst>
                <a:tab pos="164085" algn="l"/>
                <a:tab pos="164518" algn="l"/>
              </a:tabLst>
              <a:defRPr/>
            </a:pPr>
            <a:r>
              <a:rPr lang="en-US" sz="1000" b="0" i="0" dirty="0">
                <a:cs typeface="Arial"/>
              </a:rPr>
              <a:t>In contrast, Hispanic and NH-Black populations had high case rates and case-mortality rates similar to or lower than NH-White populations. This finding suggests that elevated risk of acquiring the infection (e.g., work-related exposures or crowded housing conditions) was a more important contributor to high COVID-19 mortality than access to care or treatment effectiveness.</a:t>
            </a:r>
          </a:p>
          <a:p>
            <a:pPr marL="180108" marR="3464" lvl="0" indent="-171450" algn="l" defTabSz="914400" rtl="0" eaLnBrk="1" fontAlgn="auto" latinLnBrk="0" hangingPunct="1">
              <a:buClrTx/>
              <a:buSzPct val="116666"/>
              <a:tabLst>
                <a:tab pos="164085" algn="l"/>
                <a:tab pos="164518" algn="l"/>
              </a:tabLst>
              <a:defRPr/>
            </a:pPr>
            <a:r>
              <a:rPr lang="en-US" sz="1000" b="0" i="0" dirty="0">
                <a:cs typeface="Arial"/>
              </a:rPr>
              <a:t>NH-AI/AN people experienced the highest overall COVID-19 mortality rates from 2020 to 2022. The pattern of disproportionately high case and case-mortality rates in this population suggests both increased risk of getting infected and decreased access to vaccines and healthcare services as contributing to high COVID-19 mortality rates in this population. </a:t>
            </a:r>
          </a:p>
          <a:p>
            <a:pPr marL="173038" indent="-173038"/>
            <a:endParaRPr lang="en-US" sz="1000" dirty="0"/>
          </a:p>
          <a:p>
            <a:pPr marL="173038" marR="0" lvl="0" indent="-173038">
              <a:spcBef>
                <a:spcPts val="0"/>
              </a:spcBef>
              <a:spcAft>
                <a:spcPts val="0"/>
              </a:spcAft>
              <a:buFont typeface="Symbol" panose="05050102010706020507" pitchFamily="18" charset="2"/>
              <a:buChar char=""/>
              <a:tabLst>
                <a:tab pos="228600" algn="l"/>
              </a:tabLst>
            </a:pPr>
            <a:r>
              <a:rPr lang="en-US" sz="1000" dirty="0">
                <a:effectLst/>
                <a:ea typeface="Calibri" panose="020F0502020204030204" pitchFamily="34" charset="0"/>
                <a:cs typeface="Calibri" panose="020F0502020204030204" pitchFamily="34" charset="0"/>
              </a:rPr>
              <a:t>Case rates between the highest and lowest groups varied among people of different racial/ethnic groups, with rankings shifting among groups between January 2020 and December 2022 (Figure 21).</a:t>
            </a:r>
          </a:p>
          <a:p>
            <a:pPr marL="173038" marR="0" lvl="0" indent="-173038">
              <a:spcBef>
                <a:spcPts val="0"/>
              </a:spcBef>
              <a:spcAft>
                <a:spcPts val="0"/>
              </a:spcAft>
              <a:buFont typeface="Symbol" panose="05050102010706020507" pitchFamily="18" charset="2"/>
              <a:buChar char=""/>
              <a:tabLst>
                <a:tab pos="228600" algn="l"/>
              </a:tabLst>
            </a:pPr>
            <a:r>
              <a:rPr lang="en-US" sz="1000" dirty="0">
                <a:effectLst/>
                <a:ea typeface="Calibri" panose="020F0502020204030204" pitchFamily="34" charset="0"/>
                <a:cs typeface="Calibri" panose="020F0502020204030204" pitchFamily="34" charset="0"/>
              </a:rPr>
              <a:t>In December 2020, during a surge in cases associated with the Alpha variant, the highest case rates were reported in NH-AI/AN groups (1,055 cases per 100,000 population), followed by Hispanic (988 per 100,000 population), NH-White (914 per 100,000 population), NH-Black (765 per 100,000 population), NH-Asian (659 per 100,000 population), NH-multiracial (630 per 100,000 population), and NH-NHPI (566 per 100,000 population) groups.</a:t>
            </a:r>
          </a:p>
          <a:p>
            <a:pPr marL="173038" marR="0" lvl="0" indent="-173038">
              <a:spcBef>
                <a:spcPts val="0"/>
              </a:spcBef>
              <a:spcAft>
                <a:spcPts val="0"/>
              </a:spcAft>
              <a:buFont typeface="Symbol" panose="05050102010706020507" pitchFamily="18" charset="2"/>
              <a:buChar char=""/>
              <a:tabLst>
                <a:tab pos="228600" algn="l"/>
              </a:tabLst>
            </a:pPr>
            <a:r>
              <a:rPr lang="en-US" sz="1000" dirty="0">
                <a:effectLst/>
                <a:ea typeface="Calibri" panose="020F0502020204030204" pitchFamily="34" charset="0"/>
                <a:cs typeface="Calibri" panose="020F0502020204030204" pitchFamily="34" charset="0"/>
              </a:rPr>
              <a:t>In August 2021, during a surge in cases associated with the Delta variant, the highest case rates were reported in NH-Black groups (930 cases per 100,000 population), followed by NH-AI/AN (808 per 100,000 population), NH White (742 per 100,000 population), Hispanic (591 per 100,000 population), NH-NHPI (520 per 100,000 population), NH-multiracial (449 per 100,000 population), and NH-Asian (250 per 100,000 population) groups. </a:t>
            </a:r>
          </a:p>
          <a:p>
            <a:pPr marL="173038" marR="0" lvl="0" indent="-173038">
              <a:spcBef>
                <a:spcPts val="0"/>
              </a:spcBef>
              <a:spcAft>
                <a:spcPts val="1200"/>
              </a:spcAft>
              <a:buFont typeface="Symbol" panose="05050102010706020507" pitchFamily="18" charset="2"/>
              <a:buChar char=""/>
              <a:tabLst>
                <a:tab pos="228600" algn="l"/>
              </a:tabLst>
            </a:pPr>
            <a:r>
              <a:rPr lang="en-US" sz="1000" dirty="0">
                <a:effectLst/>
                <a:ea typeface="Calibri" panose="020F0502020204030204" pitchFamily="34" charset="0"/>
                <a:cs typeface="Calibri" panose="020F0502020204030204" pitchFamily="34" charset="0"/>
              </a:rPr>
              <a:t>In January 2022, during a surge in cases associated with the Omicron variant, the highest case rates were reported in NH-multiracial groups (3,074 cases per 100,000 population), followed by NH-AI/AN (2,979 per 100,000 population), NH-Black (2,877 per 100,000 population), Hispanic (2,837 per 100,000 population), NH-Asian (2,682 per 100,000 population), NH-White (2,485 per 100,000 population), and NH-NHPI (2,369 per 100,000 population) groups.</a:t>
            </a:r>
          </a:p>
          <a:p>
            <a:endParaRPr lang="en-US" sz="1000" dirty="0"/>
          </a:p>
        </p:txBody>
      </p:sp>
      <p:sp>
        <p:nvSpPr>
          <p:cNvPr id="4" name="Slide Number Placeholder 3"/>
          <p:cNvSpPr>
            <a:spLocks noGrp="1"/>
          </p:cNvSpPr>
          <p:nvPr>
            <p:ph type="sldNum" sz="quarter" idx="5"/>
          </p:nvPr>
        </p:nvSpPr>
        <p:spPr/>
        <p:txBody>
          <a:bodyPr/>
          <a:lstStyle/>
          <a:p>
            <a:fld id="{B17BA40C-25F7-4A81-B7B0-365A5351FE20}" type="slidenum">
              <a:rPr lang="en-US" smtClean="0"/>
              <a:t>124</a:t>
            </a:fld>
            <a:endParaRPr lang="en-US"/>
          </a:p>
        </p:txBody>
      </p:sp>
    </p:spTree>
    <p:extLst>
      <p:ext uri="{BB962C8B-B14F-4D97-AF65-F5344CB8AC3E}">
        <p14:creationId xmlns:p14="http://schemas.microsoft.com/office/powerpoint/2010/main" val="323967846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108" marR="328171" indent="-171450">
              <a:buSzPct val="116666"/>
              <a:tabLst>
                <a:tab pos="164085" algn="l"/>
                <a:tab pos="164951" algn="l"/>
              </a:tabLst>
            </a:pPr>
            <a:r>
              <a:rPr lang="en-US" sz="1200" dirty="0">
                <a:latin typeface="+mn-lt"/>
                <a:cs typeface="Times New Roman"/>
              </a:rPr>
              <a:t>In 2021, the percentage of adults who ever had COVID-19 was highest for Hispanic people (19.6%) and lowest for NH-Asian people (7.0%) (Figure 22).</a:t>
            </a:r>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125</a:t>
            </a:fld>
            <a:endParaRPr lang="en-US"/>
          </a:p>
        </p:txBody>
      </p:sp>
    </p:spTree>
    <p:extLst>
      <p:ext uri="{BB962C8B-B14F-4D97-AF65-F5344CB8AC3E}">
        <p14:creationId xmlns:p14="http://schemas.microsoft.com/office/powerpoint/2010/main" val="218414591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lgn="l" defTabSz="914400" rtl="0" eaLnBrk="1" fontAlgn="auto" latinLnBrk="0" hangingPunct="1">
              <a:buClrTx/>
              <a:buSzTx/>
              <a:tabLst/>
              <a:defRPr/>
            </a:pPr>
            <a:r>
              <a:rPr lang="en-US" sz="1200" b="0" i="0" dirty="0">
                <a:effectLst/>
                <a:latin typeface="+mn-lt"/>
                <a:ea typeface="DengXian Light" panose="02010600030101010101" pitchFamily="2" charset="-122"/>
                <a:cs typeface="Times New Roman" panose="02020603050405020304" pitchFamily="18" charset="0"/>
              </a:rPr>
              <a:t>In 2021, for racial/ethnic groups, the percentage of adults completing the primary COVID-19 vaccine series (from lowest to highest) was:</a:t>
            </a:r>
          </a:p>
          <a:p>
            <a:pPr marL="365760" marR="0" lvl="1" indent="-182880" algn="l" defTabSz="914400" rtl="0" eaLnBrk="1" fontAlgn="auto" latinLnBrk="0" hangingPunct="1">
              <a:buClrTx/>
              <a:buSzTx/>
              <a:tabLst/>
              <a:defRPr/>
            </a:pPr>
            <a:r>
              <a:rPr lang="en-US" sz="1200" b="0" i="0" dirty="0">
                <a:effectLst/>
                <a:latin typeface="+mn-lt"/>
                <a:ea typeface="DengXian Light" panose="02010600030101010101" pitchFamily="2" charset="-122"/>
                <a:cs typeface="Times New Roman" panose="02020603050405020304" pitchFamily="18" charset="0"/>
              </a:rPr>
              <a:t>NH-AI/AN, 47.6%,</a:t>
            </a:r>
          </a:p>
          <a:p>
            <a:pPr marL="365760" marR="0" lvl="1" indent="-182880" algn="l" defTabSz="914400" rtl="0" eaLnBrk="1" fontAlgn="auto" latinLnBrk="0" hangingPunct="1">
              <a:buClrTx/>
              <a:buSzTx/>
              <a:tabLst/>
              <a:defRPr/>
            </a:pPr>
            <a:r>
              <a:rPr lang="en-US" sz="1200" b="0" i="0" dirty="0">
                <a:effectLst/>
                <a:latin typeface="+mn-lt"/>
                <a:ea typeface="DengXian Light" panose="02010600030101010101" pitchFamily="2" charset="-122"/>
                <a:cs typeface="Times New Roman" panose="02020603050405020304" pitchFamily="18" charset="0"/>
              </a:rPr>
              <a:t>NH-multiracial, 50.2%,</a:t>
            </a:r>
          </a:p>
          <a:p>
            <a:pPr marL="365760" marR="0" lvl="1" indent="-182880" algn="l" defTabSz="914400" rtl="0" eaLnBrk="1" fontAlgn="auto" latinLnBrk="0" hangingPunct="1">
              <a:buClrTx/>
              <a:buSzTx/>
              <a:tabLst/>
              <a:defRPr/>
            </a:pPr>
            <a:r>
              <a:rPr lang="en-US" sz="1200" b="0" i="0" dirty="0">
                <a:effectLst/>
                <a:latin typeface="+mn-lt"/>
                <a:ea typeface="DengXian Light" panose="02010600030101010101" pitchFamily="2" charset="-122"/>
                <a:cs typeface="Times New Roman" panose="02020603050405020304" pitchFamily="18" charset="0"/>
              </a:rPr>
              <a:t>Hispanic, 52.1%,</a:t>
            </a:r>
          </a:p>
          <a:p>
            <a:pPr marL="365760" marR="0" lvl="1" indent="-182880" algn="l" defTabSz="914400" rtl="0" eaLnBrk="1" fontAlgn="auto" latinLnBrk="0" hangingPunct="1">
              <a:buClrTx/>
              <a:buSzTx/>
              <a:tabLst/>
              <a:defRPr/>
            </a:pPr>
            <a:r>
              <a:rPr lang="en-US" sz="1200" b="0" i="0" dirty="0">
                <a:effectLst/>
                <a:latin typeface="+mn-lt"/>
                <a:ea typeface="DengXian Light" panose="02010600030101010101" pitchFamily="2" charset="-122"/>
                <a:cs typeface="Times New Roman" panose="02020603050405020304" pitchFamily="18" charset="0"/>
              </a:rPr>
              <a:t>NH-Black, 52.3%,</a:t>
            </a:r>
          </a:p>
          <a:p>
            <a:pPr marL="365760" marR="0" lvl="1" indent="-182880" algn="l" defTabSz="914400" rtl="0" eaLnBrk="1" fontAlgn="auto" latinLnBrk="0" hangingPunct="1">
              <a:buClrTx/>
              <a:buSzTx/>
              <a:tabLst/>
              <a:defRPr/>
            </a:pPr>
            <a:r>
              <a:rPr lang="en-US" sz="1200" b="0" i="0" dirty="0">
                <a:effectLst/>
                <a:latin typeface="+mn-lt"/>
                <a:ea typeface="DengXian Light" panose="02010600030101010101" pitchFamily="2" charset="-122"/>
                <a:cs typeface="Times New Roman" panose="02020603050405020304" pitchFamily="18" charset="0"/>
              </a:rPr>
              <a:t>NH-White, 57.4%, and </a:t>
            </a:r>
          </a:p>
          <a:p>
            <a:pPr marL="365760" marR="0" lvl="1" indent="-182880" algn="l" defTabSz="914400" rtl="0" eaLnBrk="1" fontAlgn="auto" latinLnBrk="0" hangingPunct="1">
              <a:buClrTx/>
              <a:buSzTx/>
              <a:tabLst/>
              <a:defRPr/>
            </a:pPr>
            <a:r>
              <a:rPr lang="en-US" sz="1200" b="0" i="0" dirty="0">
                <a:effectLst/>
                <a:latin typeface="+mn-lt"/>
                <a:ea typeface="DengXian Light" panose="02010600030101010101" pitchFamily="2" charset="-122"/>
                <a:cs typeface="Times New Roman" panose="02020603050405020304" pitchFamily="18" charset="0"/>
              </a:rPr>
              <a:t>NH-Asian, 72.6% (Figure 23). </a:t>
            </a:r>
          </a:p>
          <a:p>
            <a:pPr marL="182880" marR="0" lvl="0" indent="-182880" algn="l" defTabSz="914400" rtl="0" eaLnBrk="1" fontAlgn="auto" latinLnBrk="0" hangingPunct="1">
              <a:buClrTx/>
              <a:buSzTx/>
              <a:tabLst/>
              <a:defRPr/>
            </a:pPr>
            <a:r>
              <a:rPr lang="en-US" sz="1200" b="0" i="0" dirty="0">
                <a:effectLst/>
                <a:latin typeface="+mn-lt"/>
                <a:ea typeface="DengXian Light" panose="02010600030101010101" pitchFamily="2" charset="-122"/>
                <a:cs typeface="Times New Roman" panose="02020603050405020304" pitchFamily="18" charset="0"/>
              </a:rPr>
              <a:t>In 2021, for race-only groups, the percentage of adults completing the primary COVID-19 vaccine series (from lowest to highest) was:</a:t>
            </a:r>
          </a:p>
          <a:p>
            <a:pPr marL="365760" marR="0" lvl="1" indent="-182880" algn="l" defTabSz="914400" rtl="0" eaLnBrk="1" fontAlgn="auto" latinLnBrk="0" hangingPunct="1">
              <a:buClrTx/>
              <a:buSzTx/>
              <a:tabLst/>
              <a:defRPr/>
            </a:pPr>
            <a:r>
              <a:rPr lang="en-US" sz="1200" b="0" i="0" dirty="0">
                <a:effectLst/>
                <a:latin typeface="+mn-lt"/>
                <a:ea typeface="DengXian Light" panose="02010600030101010101" pitchFamily="2" charset="-122"/>
                <a:cs typeface="Times New Roman" panose="02020603050405020304" pitchFamily="18" charset="0"/>
              </a:rPr>
              <a:t>NHPI, 45.8%, </a:t>
            </a:r>
          </a:p>
          <a:p>
            <a:pPr marL="365760" marR="0" lvl="1" indent="-182880" algn="l" defTabSz="914400" rtl="0" eaLnBrk="1" fontAlgn="auto" latinLnBrk="0" hangingPunct="1">
              <a:buClrTx/>
              <a:buSzTx/>
              <a:tabLst/>
              <a:defRPr/>
            </a:pPr>
            <a:r>
              <a:rPr lang="en-US" sz="1200" b="0" i="0" dirty="0">
                <a:effectLst/>
                <a:latin typeface="+mn-lt"/>
                <a:ea typeface="DengXian Light" panose="02010600030101010101" pitchFamily="2" charset="-122"/>
                <a:cs typeface="Times New Roman" panose="02020603050405020304" pitchFamily="18" charset="0"/>
              </a:rPr>
              <a:t>AI/AN, 47.8%,</a:t>
            </a:r>
          </a:p>
          <a:p>
            <a:pPr marL="365760" marR="0" lvl="1" indent="-182880" algn="l" defTabSz="914400" rtl="0" eaLnBrk="1" fontAlgn="auto" latinLnBrk="0" hangingPunct="1">
              <a:buClrTx/>
              <a:buSzTx/>
              <a:tabLst/>
              <a:defRPr/>
            </a:pPr>
            <a:r>
              <a:rPr lang="en-US" sz="1200" b="0" i="0" dirty="0">
                <a:effectLst/>
                <a:latin typeface="+mn-lt"/>
                <a:ea typeface="DengXian Light" panose="02010600030101010101" pitchFamily="2" charset="-122"/>
                <a:cs typeface="Times New Roman" panose="02020603050405020304" pitchFamily="18" charset="0"/>
              </a:rPr>
              <a:t>Multiracial, 50.4%, </a:t>
            </a:r>
          </a:p>
          <a:p>
            <a:pPr marL="365760" marR="0" lvl="1" indent="-182880" algn="l" defTabSz="914400" rtl="0" eaLnBrk="1" fontAlgn="auto" latinLnBrk="0" hangingPunct="1">
              <a:buClrTx/>
              <a:buSzTx/>
              <a:tabLst/>
              <a:defRPr/>
            </a:pPr>
            <a:r>
              <a:rPr lang="en-US" sz="1200" b="0" i="0" dirty="0">
                <a:effectLst/>
                <a:latin typeface="+mn-lt"/>
                <a:ea typeface="DengXian Light" panose="02010600030101010101" pitchFamily="2" charset="-122"/>
                <a:cs typeface="Times New Roman" panose="02020603050405020304" pitchFamily="18" charset="0"/>
              </a:rPr>
              <a:t>Black, 52.0%, </a:t>
            </a:r>
          </a:p>
          <a:p>
            <a:pPr marL="365760" marR="0" lvl="1" indent="-182880" algn="l" defTabSz="914400" rtl="0" eaLnBrk="1" fontAlgn="auto" latinLnBrk="0" hangingPunct="1">
              <a:buClrTx/>
              <a:buSzTx/>
              <a:tabLst/>
              <a:defRPr/>
            </a:pPr>
            <a:r>
              <a:rPr lang="en-US" sz="1200" b="0" i="0" dirty="0">
                <a:effectLst/>
                <a:latin typeface="+mn-lt"/>
                <a:ea typeface="DengXian Light" panose="02010600030101010101" pitchFamily="2" charset="-122"/>
                <a:cs typeface="Times New Roman" panose="02020603050405020304" pitchFamily="18" charset="0"/>
              </a:rPr>
              <a:t>White, 56.7%, and </a:t>
            </a:r>
          </a:p>
          <a:p>
            <a:pPr marL="365760" marR="0" lvl="1" indent="-182880" algn="l" defTabSz="914400" rtl="0" eaLnBrk="1" fontAlgn="auto" latinLnBrk="0" hangingPunct="1">
              <a:buClrTx/>
              <a:buSzTx/>
              <a:tabLst/>
              <a:defRPr/>
            </a:pPr>
            <a:r>
              <a:rPr lang="en-US" sz="1200" b="0" i="0" dirty="0">
                <a:effectLst/>
                <a:latin typeface="+mn-lt"/>
                <a:ea typeface="DengXian Light" panose="02010600030101010101" pitchFamily="2" charset="-122"/>
                <a:cs typeface="Times New Roman" panose="02020603050405020304" pitchFamily="18" charset="0"/>
              </a:rPr>
              <a:t>Asian adults, 72.5%.</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126</a:t>
            </a:fld>
            <a:endParaRPr lang="en-US"/>
          </a:p>
        </p:txBody>
      </p:sp>
    </p:spTree>
    <p:extLst>
      <p:ext uri="{BB962C8B-B14F-4D97-AF65-F5344CB8AC3E}">
        <p14:creationId xmlns:p14="http://schemas.microsoft.com/office/powerpoint/2010/main" val="207648483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3675856"/>
            <a:ext cx="6400800" cy="4876800"/>
          </a:xfrm>
        </p:spPr>
        <p:txBody>
          <a:bodyPr/>
          <a:lstStyle/>
          <a:p>
            <a:pPr marL="0" marR="0" indent="0">
              <a:spcBef>
                <a:spcPts val="600"/>
              </a:spcBef>
              <a:spcAft>
                <a:spcPts val="0"/>
              </a:spcAft>
              <a:buNone/>
            </a:pPr>
            <a:r>
              <a:rPr lang="en-US" sz="1050" b="1" dirty="0">
                <a:effectLst/>
                <a:latin typeface="+mn-lt"/>
                <a:ea typeface="Calibri" panose="020F0502020204030204" pitchFamily="34" charset="0"/>
                <a:cs typeface="Times New Roman" panose="02020603050405020304" pitchFamily="18" charset="0"/>
              </a:rPr>
              <a:t>Key: </a:t>
            </a:r>
            <a:r>
              <a:rPr lang="en-US" sz="1050" dirty="0">
                <a:effectLst/>
                <a:latin typeface="+mn-lt"/>
                <a:ea typeface="Calibri" panose="020F0502020204030204" pitchFamily="34" charset="0"/>
                <a:cs typeface="Times New Roman" panose="02020603050405020304" pitchFamily="18" charset="0"/>
              </a:rPr>
              <a:t>NH = non-Hispanic; AI/AN = American Indian or Alaska Native; NHPI = Native Hawaiian/Pacific Islander.</a:t>
            </a:r>
          </a:p>
          <a:p>
            <a:pPr marL="0" marR="0" indent="0">
              <a:spcBef>
                <a:spcPts val="0"/>
              </a:spcBef>
              <a:spcAft>
                <a:spcPts val="0"/>
              </a:spcAft>
              <a:buNone/>
            </a:pPr>
            <a:r>
              <a:rPr lang="en-US" sz="1050" b="1" dirty="0">
                <a:effectLst/>
                <a:latin typeface="+mn-lt"/>
                <a:ea typeface="Calibri" panose="020F0502020204030204" pitchFamily="34" charset="0"/>
                <a:cs typeface="Times New Roman" panose="02020603050405020304" pitchFamily="18" charset="0"/>
              </a:rPr>
              <a:t>Source:</a:t>
            </a:r>
            <a:r>
              <a:rPr lang="en-US" sz="1050" dirty="0">
                <a:effectLst/>
                <a:latin typeface="+mn-lt"/>
                <a:ea typeface="Calibri" panose="020F0502020204030204" pitchFamily="34" charset="0"/>
                <a:cs typeface="Times New Roman" panose="02020603050405020304" pitchFamily="18" charset="0"/>
              </a:rPr>
              <a:t> Centers for Disease Control and Prevention, COVID Data Tracker, Surveillance Public Use Data, January 2020-December 2022. </a:t>
            </a:r>
          </a:p>
          <a:p>
            <a:pPr marL="0" marR="0" indent="0">
              <a:spcBef>
                <a:spcPts val="0"/>
              </a:spcBef>
              <a:spcAft>
                <a:spcPts val="1200"/>
              </a:spcAft>
              <a:buNone/>
            </a:pPr>
            <a:r>
              <a:rPr lang="en-US" sz="1050" b="1" dirty="0">
                <a:effectLst/>
                <a:latin typeface="+mn-lt"/>
                <a:ea typeface="Calibri" panose="020F0502020204030204" pitchFamily="34" charset="0"/>
                <a:cs typeface="Times New Roman" panose="02020603050405020304" pitchFamily="18" charset="0"/>
              </a:rPr>
              <a:t>Note:</a:t>
            </a:r>
            <a:r>
              <a:rPr lang="en-US" sz="1050" dirty="0">
                <a:effectLst/>
                <a:latin typeface="+mn-lt"/>
                <a:ea typeface="Calibri" panose="020F0502020204030204" pitchFamily="34" charset="0"/>
                <a:cs typeface="Times New Roman" panose="02020603050405020304" pitchFamily="18" charset="0"/>
              </a:rPr>
              <a:t> Data for Hispanic, NH-AI/AN, NH-Asian, NH-NHPI, and NH-multiracial groups were not available before March 2020. Lower panels use different vertical axis scales to show differences among racial/ethnic groups.</a:t>
            </a:r>
          </a:p>
          <a:p>
            <a:pPr marL="182880" marR="0" lvl="0" indent="-182880">
              <a:spcBef>
                <a:spcPts val="0"/>
              </a:spcBef>
              <a:spcAft>
                <a:spcPts val="0"/>
              </a:spcAft>
              <a:tabLst>
                <a:tab pos="228600" algn="l"/>
              </a:tabLst>
            </a:pPr>
            <a:r>
              <a:rPr lang="en-US" sz="1050" dirty="0">
                <a:effectLst/>
                <a:latin typeface="+mn-lt"/>
                <a:ea typeface="Calibri" panose="020F0502020204030204" pitchFamily="34" charset="0"/>
                <a:cs typeface="Times New Roman" panose="02020603050405020304" pitchFamily="18" charset="0"/>
              </a:rPr>
              <a:t>The case-mortality rate varied throughout January 2020 to December 2022, but NH-NHPI and NH-AI/AN exhibited disproportionately high deaths per 1,000 cases during surges associated with the Alpha, Delta, and Omicron variants (Figure 24).</a:t>
            </a:r>
          </a:p>
          <a:p>
            <a:pPr marL="182880" marR="0" lvl="0" indent="-182880">
              <a:spcBef>
                <a:spcPts val="0"/>
              </a:spcBef>
              <a:spcAft>
                <a:spcPts val="0"/>
              </a:spcAft>
              <a:tabLst>
                <a:tab pos="228600" algn="l"/>
              </a:tabLst>
            </a:pPr>
            <a:r>
              <a:rPr lang="en-US" sz="1050" dirty="0">
                <a:effectLst/>
                <a:latin typeface="+mn-lt"/>
                <a:ea typeface="Calibri" panose="020F0502020204030204" pitchFamily="34" charset="0"/>
                <a:cs typeface="Times New Roman" panose="02020603050405020304" pitchFamily="18" charset="0"/>
              </a:rPr>
              <a:t>In April 2020, during the first COVID-19 surge, case-mortality was highest among NH-NHPI people (282 deaths per 1,000 cases), followed by NH-White people (215 deaths per 1,000 cases), NH-Asian people (196 deaths per 1,000 cases), NH-Black people (178 deaths per 1,000 cases), Hispanic people (114 deaths per 1,000 cases), NH-AI/AN people (103 deaths per 1,000 cases), and NH-multiracial people (53 deaths per 1,000 cases).</a:t>
            </a:r>
          </a:p>
          <a:p>
            <a:pPr marL="182880" marR="0" lvl="0" indent="-182880">
              <a:spcBef>
                <a:spcPts val="0"/>
              </a:spcBef>
              <a:spcAft>
                <a:spcPts val="0"/>
              </a:spcAft>
              <a:tabLst>
                <a:tab pos="228600" algn="l"/>
              </a:tabLst>
            </a:pPr>
            <a:r>
              <a:rPr lang="en-US" sz="1050" dirty="0">
                <a:effectLst/>
                <a:latin typeface="+mn-lt"/>
                <a:ea typeface="Calibri" panose="020F0502020204030204" pitchFamily="34" charset="0"/>
                <a:cs typeface="Times New Roman" panose="02020603050405020304" pitchFamily="18" charset="0"/>
              </a:rPr>
              <a:t>In February 2021, during a surge associated with the Alpha variant, the case-mortality rate was highest among NH-NHPI people (181 deaths per 1,000 cases), followed by NH-AI/AN people (103 deaths per 1,000 cases), NH-Asian people (44 deaths per 1,000 cases), Hispanic people (41 deaths per 1,000 cases), NH-Black people (38 deaths per 1,000 cases), NH-White people (35 deaths per 1,000 people), and NH-multiracial people (11 deaths per 1,000 cases).</a:t>
            </a:r>
          </a:p>
          <a:p>
            <a:pPr marL="182880" marR="0" lvl="0" indent="-182880">
              <a:spcBef>
                <a:spcPts val="0"/>
              </a:spcBef>
              <a:spcAft>
                <a:spcPts val="0"/>
              </a:spcAft>
              <a:tabLst>
                <a:tab pos="228600" algn="l"/>
              </a:tabLst>
            </a:pPr>
            <a:r>
              <a:rPr lang="en-US" sz="1050" dirty="0">
                <a:effectLst/>
                <a:latin typeface="+mn-lt"/>
                <a:ea typeface="Calibri" panose="020F0502020204030204" pitchFamily="34" charset="0"/>
                <a:cs typeface="Times New Roman" panose="02020603050405020304" pitchFamily="18" charset="0"/>
              </a:rPr>
              <a:t>In May and June 2021, during a surge associated with the Delta variant, a disproportionately high case-mortality rate was experienced by NH-AI/AN people (131 deaths per 1,000 cases in May 2021) and NH-NHPI people (102 deaths per 1,000 cases in June 2021). For comparison, the next highest case-mortality rates, experienced by NH-Asian people, were less than half as high (45 and 43 deaths per 1,000 cases in May and June 2021).</a:t>
            </a:r>
          </a:p>
          <a:p>
            <a:pPr marL="182880" marR="0" lvl="0" indent="-182880">
              <a:spcBef>
                <a:spcPts val="0"/>
              </a:spcBef>
              <a:spcAft>
                <a:spcPts val="0"/>
              </a:spcAft>
              <a:tabLst>
                <a:tab pos="228600" algn="l"/>
              </a:tabLst>
            </a:pPr>
            <a:r>
              <a:rPr lang="en-US" sz="1050" spc="10" dirty="0">
                <a:effectLst/>
                <a:latin typeface="+mn-lt"/>
                <a:ea typeface="Calibri" panose="020F0502020204030204" pitchFamily="34" charset="0"/>
                <a:cs typeface="Times New Roman" panose="02020603050405020304" pitchFamily="18" charset="0"/>
              </a:rPr>
              <a:t>In November 2021, at the beginning of a surge associated with the Omicron variant, case mortality was highest among NH-NHPI people (67 deaths per 1,000 cases), followed by NH-AI/AN people (33 deaths per 1,000 cases), Hispanic people (24 deaths per 1,000 cases), NH-Black people (21 deaths per 1,000 cases), NH-White people (20 deaths per 1,000 cases), NH-Asian people (14 deaths per 1,000 cases), and NH-multiracial people (6 deaths per 1,000 cases).</a:t>
            </a:r>
            <a:endParaRPr lang="en-US" sz="1050" dirty="0">
              <a:effectLst/>
              <a:latin typeface="+mn-lt"/>
              <a:ea typeface="Calibri" panose="020F0502020204030204" pitchFamily="34" charset="0"/>
              <a:cs typeface="Times New Roman" panose="02020603050405020304" pitchFamily="18" charset="0"/>
            </a:endParaRPr>
          </a:p>
          <a:p>
            <a:pPr marL="182880" marR="0" lvl="0" indent="-182880">
              <a:spcBef>
                <a:spcPts val="0"/>
              </a:spcBef>
              <a:spcAft>
                <a:spcPts val="1200"/>
              </a:spcAft>
              <a:tabLst>
                <a:tab pos="228600" algn="l"/>
              </a:tabLst>
            </a:pPr>
            <a:r>
              <a:rPr lang="en-US" sz="1050" dirty="0">
                <a:effectLst/>
                <a:latin typeface="+mn-lt"/>
                <a:ea typeface="Calibri" panose="020F0502020204030204" pitchFamily="34" charset="0"/>
                <a:cs typeface="Times New Roman" panose="02020603050405020304" pitchFamily="18" charset="0"/>
              </a:rPr>
              <a:t>In February 2022, during a surge associated with the Omicron variant, case-mortality rates had decreased in all racial and ethnic groups, and disparities among groups were also smaller. Case-mortality rates were highest among NH-AI/AN people (30 deaths per 1,000 cases) and NH-Black and NH-White people (both at 29 deaths per 1,000 cases), followed by Hispanic people (20 deaths per 1,000 cases), NH-Asian people (15 deaths per 1,000 cases), NH-NHPI people (13 deaths per 1,000 cases), and NH-multiracial people (6 deaths per 1,000 cases).</a:t>
            </a:r>
          </a:p>
          <a:p>
            <a:pPr marL="182880" marR="0" indent="-182880">
              <a:spcBef>
                <a:spcPts val="0"/>
              </a:spcBef>
              <a:spcAft>
                <a:spcPts val="1200"/>
              </a:spcAft>
            </a:pPr>
            <a:endParaRPr lang="en-US" sz="1050" dirty="0">
              <a:effectLst/>
              <a:latin typeface="+mn-lt"/>
              <a:ea typeface="Calibri" panose="020F0502020204030204" pitchFamily="34" charset="0"/>
              <a:cs typeface="Times New Roman" panose="02020603050405020304" pitchFamily="18" charset="0"/>
            </a:endParaRPr>
          </a:p>
          <a:p>
            <a:endParaRPr lang="en-US" sz="1050" dirty="0"/>
          </a:p>
        </p:txBody>
      </p:sp>
      <p:sp>
        <p:nvSpPr>
          <p:cNvPr id="4" name="Slide Number Placeholder 3"/>
          <p:cNvSpPr>
            <a:spLocks noGrp="1"/>
          </p:cNvSpPr>
          <p:nvPr>
            <p:ph type="sldNum" sz="quarter" idx="5"/>
          </p:nvPr>
        </p:nvSpPr>
        <p:spPr/>
        <p:txBody>
          <a:bodyPr/>
          <a:lstStyle/>
          <a:p>
            <a:fld id="{B17BA40C-25F7-4A81-B7B0-365A5351FE20}" type="slidenum">
              <a:rPr lang="en-US" smtClean="0"/>
              <a:t>127</a:t>
            </a:fld>
            <a:endParaRPr lang="en-US"/>
          </a:p>
        </p:txBody>
      </p:sp>
    </p:spTree>
    <p:extLst>
      <p:ext uri="{BB962C8B-B14F-4D97-AF65-F5344CB8AC3E}">
        <p14:creationId xmlns:p14="http://schemas.microsoft.com/office/powerpoint/2010/main" val="284883588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1200"/>
              </a:spcAft>
              <a:buFont typeface="Symbol" panose="05050102010706020507" pitchFamily="18" charset="2"/>
              <a:buChar char=""/>
              <a:tabLst>
                <a:tab pos="228600" algn="l"/>
              </a:tabLst>
            </a:pPr>
            <a:r>
              <a:rPr lang="en-US" sz="1200" dirty="0">
                <a:effectLst/>
                <a:latin typeface="Calibri" panose="020F0502020204030204" pitchFamily="34" charset="0"/>
                <a:ea typeface="Calibri" panose="020F0502020204030204" pitchFamily="34" charset="0"/>
                <a:cs typeface="Calibri" panose="020F0502020204030204" pitchFamily="34" charset="0"/>
              </a:rPr>
              <a:t>The groups with the highest COVID-19 death rates from 2020 to 2022 were NH-AI/AN, Hispanic, NH-NHPI, and NH-Black people. Death rates among NH-NHPI people are notable for the sharp rise in 2021 (Figure 25).</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128</a:t>
            </a:fld>
            <a:endParaRPr lang="en-US"/>
          </a:p>
        </p:txBody>
      </p:sp>
    </p:spTree>
    <p:extLst>
      <p:ext uri="{BB962C8B-B14F-4D97-AF65-F5344CB8AC3E}">
        <p14:creationId xmlns:p14="http://schemas.microsoft.com/office/powerpoint/2010/main" val="86817254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3786346"/>
            <a:ext cx="6400800" cy="4724400"/>
          </a:xfrm>
        </p:spPr>
        <p:txBody>
          <a:bodyPr/>
          <a:lstStyle/>
          <a:p>
            <a:pPr marL="0" indent="0">
              <a:buNone/>
            </a:pPr>
            <a:r>
              <a:rPr lang="en-US" sz="1050" b="1" dirty="0"/>
              <a:t>Source: </a:t>
            </a:r>
            <a:r>
              <a:rPr lang="en-US" sz="1050" b="0" dirty="0"/>
              <a:t>Centers for Disease Control and Prevention, COVID Data Tracker, Surveillance Public Use Data, March 2020-December 2022. </a:t>
            </a:r>
          </a:p>
          <a:p>
            <a:pPr marL="0" indent="0">
              <a:buNone/>
            </a:pPr>
            <a:r>
              <a:rPr lang="en-US" sz="1050" b="1" dirty="0"/>
              <a:t>Note: </a:t>
            </a:r>
            <a:r>
              <a:rPr lang="en-US" sz="1050" b="0" dirty="0"/>
              <a:t>Case-rate estimates in the first half of 2020 reflect limited testing capacity in the first months of the COVID-19 public health emergency and thus are artificially low. </a:t>
            </a:r>
          </a:p>
          <a:p>
            <a:pPr marL="0" indent="0">
              <a:buNone/>
            </a:pPr>
            <a:endParaRPr lang="en-US" sz="1050" b="1" dirty="0"/>
          </a:p>
          <a:p>
            <a:pPr marL="0" indent="0">
              <a:buNone/>
            </a:pPr>
            <a:r>
              <a:rPr lang="en-US" sz="1050" b="1" dirty="0"/>
              <a:t>Urban-Rural Disparities</a:t>
            </a:r>
          </a:p>
          <a:p>
            <a:r>
              <a:rPr lang="en-US" sz="1050" dirty="0"/>
              <a:t>Although people in densely populated cities accounted for a large portion of COVID-19 deaths in early 2020, people in nonmetropolitan communities were more likely to die from the disease during the surges associated with the Alpha, Delta, and Omicron variants in the latter half of 2020 and 2021.</a:t>
            </a:r>
          </a:p>
          <a:p>
            <a:r>
              <a:rPr lang="en-US" sz="1050" dirty="0"/>
              <a:t>Monthly case surveillance data from 2021 show an inconsistent pattern of infection risk among rural and urban communities, whereby rural case rates were higher than urban case rates during some variant-associated surges and lower in other surges. However, mortality rates (i.e., risk of dying from COVID-19) were consistently higher in rural communities during every variant-associated surge in 2021. </a:t>
            </a:r>
          </a:p>
          <a:p>
            <a:r>
              <a:rPr lang="en-US" sz="1050" dirty="0"/>
              <a:t>One explanation for this pattern is rural populations are older than those in urban communities and thus more likely to die from age-related vulnerability to COVID-19. However, younger adults in rural communities also experienced higher mortality rates than people in urban areas. Another, more plausible explanation is that people in nonmetropolitan communities were less likely to be vaccinated. </a:t>
            </a:r>
          </a:p>
          <a:p>
            <a:r>
              <a:rPr lang="en-US" sz="1050" dirty="0"/>
              <a:t>Other potential reasons include less access to critical care services, worse care due to overwhelmed hospital capacity, or a combination of these factors. Although NHQDR data cannot disentangle the possibilities, they point to opportunities for improving vaccine distribution and increasing access to care in rural communities.</a:t>
            </a:r>
          </a:p>
          <a:p>
            <a:endParaRPr lang="en-US" sz="1050" dirty="0"/>
          </a:p>
          <a:p>
            <a:r>
              <a:rPr lang="en-US" sz="1050" dirty="0"/>
              <a:t>Case rates did not follow a consistent pattern with regard to urban-rural status (Figure 26).</a:t>
            </a:r>
          </a:p>
          <a:p>
            <a:r>
              <a:rPr lang="en-US" sz="1050" dirty="0"/>
              <a:t>In December 2020, during a surge associated with the Alpha variant, the highest to lowest cases per 100,000 population were 2,245 in micropolitan counties, 2,177 in large central metro counties, 2,171 in noncore areas, 2,127 in small metro counties, 2,070 in medium metro counties, and 2,005 in large fringe metro counties.</a:t>
            </a:r>
          </a:p>
          <a:p>
            <a:r>
              <a:rPr lang="en-US" sz="1050" dirty="0"/>
              <a:t>In September 2021, during a surge associated with the Delta variant, case rates correlated with rurality. The highest to lowest cases per 100,000 population were 2,245 in noncore areas, 2,154 in micropolitan areas, 1,967 in small metro counties, 1,731 in medium metro counties, 1,325 in large fringe metro counties, and 1,131 in large central metro counties.</a:t>
            </a:r>
          </a:p>
          <a:p>
            <a:r>
              <a:rPr lang="en-US" sz="1050" dirty="0"/>
              <a:t>In January 2022, during a surge associated with the Omicron variant, case rates correlated with urbanicity. The highest to lowest cases per 100,000 population were 6,745 in large central metro counties, 5,706 in large fringe metro counties, 5,667 in medium metro counties, 5,464 in small metro counties, 5,025 in micropolitan counties, and 4,517 in noncore areas.</a:t>
            </a:r>
          </a:p>
          <a:p>
            <a:endParaRPr lang="en-US" sz="1050" dirty="0"/>
          </a:p>
          <a:p>
            <a:endParaRPr lang="en-US" sz="1050" dirty="0"/>
          </a:p>
        </p:txBody>
      </p:sp>
      <p:sp>
        <p:nvSpPr>
          <p:cNvPr id="4" name="Slide Number Placeholder 3"/>
          <p:cNvSpPr>
            <a:spLocks noGrp="1"/>
          </p:cNvSpPr>
          <p:nvPr>
            <p:ph type="sldNum" sz="quarter" idx="5"/>
          </p:nvPr>
        </p:nvSpPr>
        <p:spPr/>
        <p:txBody>
          <a:bodyPr/>
          <a:lstStyle/>
          <a:p>
            <a:fld id="{B17BA40C-25F7-4A81-B7B0-365A5351FE20}" type="slidenum">
              <a:rPr lang="en-US" smtClean="0"/>
              <a:t>129</a:t>
            </a:fld>
            <a:endParaRPr lang="en-US"/>
          </a:p>
        </p:txBody>
      </p:sp>
    </p:spTree>
    <p:extLst>
      <p:ext uri="{BB962C8B-B14F-4D97-AF65-F5344CB8AC3E}">
        <p14:creationId xmlns:p14="http://schemas.microsoft.com/office/powerpoint/2010/main" val="2057621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aging population also implies greater need for healthcare services because the prevalence of chronic disease, multiple chronic diseases, functional decline, and cognitive decline all increase with advancing age. Thus, older people are more likely to need healthcare services and long-term care. For example, one analysis conducted for the Administration on Community Living estimated that 70% of people age 65 and over will require LTSS before they die.</a:t>
            </a:r>
            <a:r>
              <a:rPr lang="en-US" baseline="30000" dirty="0"/>
              <a:t>2</a:t>
            </a:r>
          </a:p>
          <a:p>
            <a:r>
              <a:rPr lang="en-US" dirty="0"/>
              <a:t>In 2018, the percentage of people with no chronic diseases was 72.6% among adults ages 18-44 years, 36.6% among adults ages 45-64 years, and 12.4% among adults age 65 years and over (Figure 4).</a:t>
            </a:r>
          </a:p>
          <a:p>
            <a:r>
              <a:rPr lang="en-US" dirty="0"/>
              <a:t>The percentage of people with one chronic disease was 20.7% among adults ages 18-44 years, 30.4% among adults ages 45-64 years, and 23.9% among adults age 65 years and over.</a:t>
            </a:r>
          </a:p>
          <a:p>
            <a:r>
              <a:rPr lang="en-US" dirty="0"/>
              <a:t>The percentage of people with two or more chronic diseases was 6.7% among adults ages 18-44 years, 33.0% among adults ages 45-64 years, and 63.7% among adults age 65 years and over.</a:t>
            </a:r>
          </a:p>
          <a:p>
            <a:r>
              <a:rPr lang="en-US" dirty="0"/>
              <a:t> </a:t>
            </a:r>
          </a:p>
        </p:txBody>
      </p:sp>
      <p:sp>
        <p:nvSpPr>
          <p:cNvPr id="4" name="Slide Number Placeholder 3"/>
          <p:cNvSpPr>
            <a:spLocks noGrp="1"/>
          </p:cNvSpPr>
          <p:nvPr>
            <p:ph type="sldNum" sz="quarter" idx="5"/>
          </p:nvPr>
        </p:nvSpPr>
        <p:spPr/>
        <p:txBody>
          <a:bodyPr/>
          <a:lstStyle/>
          <a:p>
            <a:fld id="{B17BA40C-25F7-4A81-B7B0-365A5351FE20}" type="slidenum">
              <a:rPr lang="en-US" smtClean="0"/>
              <a:t>13</a:t>
            </a:fld>
            <a:endParaRPr lang="en-US"/>
          </a:p>
        </p:txBody>
      </p:sp>
    </p:spTree>
    <p:extLst>
      <p:ext uri="{BB962C8B-B14F-4D97-AF65-F5344CB8AC3E}">
        <p14:creationId xmlns:p14="http://schemas.microsoft.com/office/powerpoint/2010/main" val="233600721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percentage of adults who ever had COVID-19 was highest in nonmetropolitan counties (Figure 27).</a:t>
            </a:r>
          </a:p>
          <a:p>
            <a:r>
              <a:rPr lang="en-US" dirty="0"/>
              <a:t>In 2021, 16.2% of adults living in noncore counties and 15.6% of adults living in micropolitan counties reported ever having COVID-19, compared with 13.3%, 13.4%, 13.2%, and 12.7% of people living in large central metro, large fringe metro, medium metro, and small metro counties, respectively.</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130</a:t>
            </a:fld>
            <a:endParaRPr lang="en-US"/>
          </a:p>
        </p:txBody>
      </p:sp>
    </p:spTree>
    <p:extLst>
      <p:ext uri="{BB962C8B-B14F-4D97-AF65-F5344CB8AC3E}">
        <p14:creationId xmlns:p14="http://schemas.microsoft.com/office/powerpoint/2010/main" val="262129096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228600" algn="l"/>
              </a:tabLst>
            </a:pPr>
            <a:r>
              <a:rPr lang="en-US" sz="1200" dirty="0">
                <a:effectLst/>
                <a:latin typeface="+mn-lt"/>
                <a:ea typeface="Calibri" panose="020F0502020204030204" pitchFamily="34" charset="0"/>
                <a:cs typeface="Times New Roman" panose="02020603050405020304" pitchFamily="18" charset="0"/>
              </a:rPr>
              <a:t>Vaccination rates in 2021 were highest in metropolitan areas and progressively decreased with rurality (Figure 28).</a:t>
            </a:r>
          </a:p>
          <a:p>
            <a:pPr>
              <a:spcAft>
                <a:spcPts val="1200"/>
              </a:spcAft>
              <a:tabLst>
                <a:tab pos="228600" algn="l"/>
              </a:tabLst>
            </a:pPr>
            <a:r>
              <a:rPr lang="en-US" sz="1200" dirty="0">
                <a:effectLst/>
                <a:latin typeface="+mn-lt"/>
                <a:ea typeface="Calibri" panose="020F0502020204030204" pitchFamily="34" charset="0"/>
                <a:cs typeface="Times New Roman" panose="02020603050405020304" pitchFamily="18" charset="0"/>
              </a:rPr>
              <a:t>In 2021, 45.1% of adults living in noncore areas and 46.9% of adults in micropolitan counties completed the primary COVID-19 vaccine series, compared with 60.5%, 60.0%, 55.5%, and 51.9% in large central metro counties, large fringe metro counties, medium metro counties, and small metro counties, respectively. </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131</a:t>
            </a:fld>
            <a:endParaRPr lang="en-US"/>
          </a:p>
        </p:txBody>
      </p:sp>
    </p:spTree>
    <p:extLst>
      <p:ext uri="{BB962C8B-B14F-4D97-AF65-F5344CB8AC3E}">
        <p14:creationId xmlns:p14="http://schemas.microsoft.com/office/powerpoint/2010/main" val="261908528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3657600"/>
            <a:ext cx="6400800" cy="4953000"/>
          </a:xfrm>
        </p:spPr>
        <p:txBody>
          <a:bodyPr/>
          <a:lstStyle/>
          <a:p>
            <a:pPr>
              <a:tabLst>
                <a:tab pos="228600" algn="l"/>
              </a:tabLst>
            </a:pPr>
            <a:r>
              <a:rPr lang="en-US" sz="1200" dirty="0">
                <a:effectLst/>
                <a:latin typeface="+mn-lt"/>
                <a:ea typeface="Calibri" panose="020F0502020204030204" pitchFamily="34" charset="0"/>
                <a:cs typeface="Times New Roman" panose="02020603050405020304" pitchFamily="18" charset="0"/>
              </a:rPr>
              <a:t>Although urban communities bore the burden of deaths associated with the original SARS-CoV-2 strain, smaller metropolitan communities and rural areas experienced the highest rates of COVID-19 deaths in every subsequent variant-associated surge (Figure 29). </a:t>
            </a:r>
          </a:p>
          <a:p>
            <a:pPr>
              <a:tabLst>
                <a:tab pos="228600" algn="l"/>
              </a:tabLst>
            </a:pPr>
            <a:r>
              <a:rPr lang="en-US" sz="1200" spc="10" dirty="0">
                <a:effectLst/>
                <a:latin typeface="+mn-lt"/>
                <a:ea typeface="Calibri" panose="020F0502020204030204" pitchFamily="34" charset="0"/>
                <a:cs typeface="Times New Roman" panose="02020603050405020304" pitchFamily="18" charset="0"/>
              </a:rPr>
              <a:t>In April 2020, during a surge associated with the original SARS-CoV-2 strain, COVID-19 death rates correlated with urbanicity. Deaths per 100,000 population from highest to lowest were 27.9 in large central metro counties, 22.3 in large fringe metro counties, 9.1 in medium metro counties, 5.7 in small metro counties, 5.2 in micropolitan counties, and 4.6 in noncore areas. </a:t>
            </a:r>
            <a:endParaRPr lang="en-US" sz="1200" dirty="0">
              <a:effectLst/>
              <a:latin typeface="+mn-lt"/>
              <a:ea typeface="Calibri" panose="020F0502020204030204" pitchFamily="34" charset="0"/>
              <a:cs typeface="Times New Roman" panose="02020603050405020304" pitchFamily="18" charset="0"/>
            </a:endParaRPr>
          </a:p>
          <a:p>
            <a:pPr>
              <a:tabLst>
                <a:tab pos="228600" algn="l"/>
              </a:tabLst>
            </a:pPr>
            <a:r>
              <a:rPr lang="en-US" sz="1200" dirty="0">
                <a:effectLst/>
                <a:latin typeface="+mn-lt"/>
                <a:ea typeface="Calibri" panose="020F0502020204030204" pitchFamily="34" charset="0"/>
                <a:cs typeface="Times New Roman" panose="02020603050405020304" pitchFamily="18" charset="0"/>
              </a:rPr>
              <a:t>In December 2020, during a surge associated with the Alpha variant, COVID-19 death rates correlated with rurality. Deaths per 100,000 population from highest to lowest were 42.7 in noncore areas, 37.8 in micropolitan counties, 33.1 in small metro counties, 26.4 in medium metro counties, 20.7 in large fringe metro counties, and 19.1 in large central metro counties.</a:t>
            </a:r>
          </a:p>
          <a:p>
            <a:pPr>
              <a:tabLst>
                <a:tab pos="228600" algn="l"/>
              </a:tabLst>
            </a:pPr>
            <a:r>
              <a:rPr lang="en-US" sz="1200" dirty="0">
                <a:effectLst/>
                <a:latin typeface="+mn-lt"/>
                <a:ea typeface="Calibri" panose="020F0502020204030204" pitchFamily="34" charset="0"/>
                <a:cs typeface="Times New Roman" panose="02020603050405020304" pitchFamily="18" charset="0"/>
              </a:rPr>
              <a:t>In September 2021, during a surge associated with the Delta variant, death rates correlated with rurality. Deaths per 100,000 population from highest to lowest were 31.0 in noncore areas, 27.6 in micropolitan counties, 24.7 in small metro counties, 21.9 in medium metro counties, 15.2 in large fringe metro counties, and 14.3 in large central metro counties.</a:t>
            </a:r>
          </a:p>
          <a:p>
            <a:pPr>
              <a:tabLst>
                <a:tab pos="228600" algn="l"/>
              </a:tabLst>
            </a:pPr>
            <a:r>
              <a:rPr lang="en-US" sz="1200" dirty="0">
                <a:effectLst/>
                <a:latin typeface="+mn-lt"/>
                <a:ea typeface="Calibri" panose="020F0502020204030204" pitchFamily="34" charset="0"/>
                <a:cs typeface="Times New Roman" panose="02020603050405020304" pitchFamily="18" charset="0"/>
              </a:rPr>
              <a:t>In December 2021, during a surge associated with the Omicron variant, death rates correlated with rurality. Deaths per 100,000 population from highest to lowest were 30.5 in noncore areas, 26.4 in micropolitan counties, 20.5 in small metro counties, 15.5 in medium metro counties, 12.3 in large fringe metro counties, and 9.4 in large central metro counties.</a:t>
            </a:r>
          </a:p>
          <a:p>
            <a:pPr>
              <a:spcAft>
                <a:spcPts val="1200"/>
              </a:spcAft>
              <a:tabLst>
                <a:tab pos="228600" algn="l"/>
              </a:tabLst>
            </a:pPr>
            <a:r>
              <a:rPr lang="en-US" sz="1200" dirty="0">
                <a:effectLst/>
                <a:latin typeface="+mn-lt"/>
                <a:ea typeface="Calibri" panose="020F0502020204030204" pitchFamily="34" charset="0"/>
                <a:cs typeface="Times New Roman" panose="02020603050405020304" pitchFamily="18" charset="0"/>
              </a:rPr>
              <a:t>In February 2022, during the continued Omicron variant surge, death rates correlated with rurality. Deaths per 100,000 population from highest to lowest were 26.6 in noncore areas, 23.4 in micropolitan counties, 21.5 in small metro counties, 18.7 in medium metro counties, 16.4 in large fringe metro counties, and 16.2 in large central metro counties.</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132</a:t>
            </a:fld>
            <a:endParaRPr lang="en-US"/>
          </a:p>
        </p:txBody>
      </p:sp>
    </p:spTree>
    <p:extLst>
      <p:ext uri="{BB962C8B-B14F-4D97-AF65-F5344CB8AC3E}">
        <p14:creationId xmlns:p14="http://schemas.microsoft.com/office/powerpoint/2010/main" val="328016235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6085" marR="384886" indent="-171450">
              <a:buSzPct val="116666"/>
              <a:tabLst>
                <a:tab pos="190062" algn="l"/>
                <a:tab pos="190495" algn="l"/>
              </a:tabLst>
            </a:pPr>
            <a:r>
              <a:rPr lang="en-US" sz="1200" dirty="0">
                <a:latin typeface="+mn-lt"/>
                <a:cs typeface="Times New Roman"/>
              </a:rPr>
              <a:t>Nonmetropolitan communities experienced the highest COVID-19 death rates in both 2020 and 2021 (Figure 30).</a:t>
            </a:r>
          </a:p>
          <a:p>
            <a:pPr marL="206085" marR="384886" indent="-171450">
              <a:buSzPct val="116666"/>
              <a:tabLst>
                <a:tab pos="190062" algn="l"/>
                <a:tab pos="190495" algn="l"/>
              </a:tabLst>
            </a:pPr>
            <a:r>
              <a:rPr lang="en-US" sz="1200" dirty="0">
                <a:latin typeface="+mn-lt"/>
                <a:cs typeface="Times New Roman"/>
              </a:rPr>
              <a:t>COVID-19 death rates were higher in nonmetropolitan counties than in metropolitan counties in 2020. Crude COVID-19 death rates in 2020 were:</a:t>
            </a:r>
          </a:p>
          <a:p>
            <a:pPr marL="388965" marR="384886" lvl="1" indent="-171450">
              <a:buSzPct val="116666"/>
              <a:tabLst>
                <a:tab pos="190062" algn="l"/>
                <a:tab pos="190495" algn="l"/>
              </a:tabLst>
            </a:pPr>
            <a:r>
              <a:rPr lang="en-US" sz="1200" dirty="0">
                <a:latin typeface="+mn-lt"/>
                <a:cs typeface="Times New Roman"/>
              </a:rPr>
              <a:t>109.9 deaths per 100,000 population in large central metro, </a:t>
            </a:r>
          </a:p>
          <a:p>
            <a:pPr marL="388965" marR="384886" lvl="1" indent="-171450">
              <a:buSzPct val="116666"/>
              <a:tabLst>
                <a:tab pos="190062" algn="l"/>
                <a:tab pos="190495" algn="l"/>
              </a:tabLst>
            </a:pPr>
            <a:r>
              <a:rPr lang="en-US" sz="1200" dirty="0">
                <a:latin typeface="+mn-lt"/>
                <a:cs typeface="Times New Roman"/>
              </a:rPr>
              <a:t>98.7 deaths per 100,000 population in large fringe metro, </a:t>
            </a:r>
          </a:p>
          <a:p>
            <a:pPr marL="388965" marR="384886" lvl="1" indent="-171450">
              <a:buSzPct val="116666"/>
              <a:tabLst>
                <a:tab pos="190062" algn="l"/>
                <a:tab pos="190495" algn="l"/>
              </a:tabLst>
            </a:pPr>
            <a:r>
              <a:rPr lang="en-US" sz="1200" dirty="0">
                <a:latin typeface="+mn-lt"/>
                <a:cs typeface="Times New Roman"/>
              </a:rPr>
              <a:t>96.3 deaths per 100,000 population in medium metro, </a:t>
            </a:r>
          </a:p>
          <a:p>
            <a:pPr marL="388965" marR="384886" lvl="1" indent="-171450">
              <a:buSzPct val="116666"/>
              <a:tabLst>
                <a:tab pos="190062" algn="l"/>
                <a:tab pos="190495" algn="l"/>
              </a:tabLst>
            </a:pPr>
            <a:r>
              <a:rPr lang="en-US" sz="1200" dirty="0">
                <a:latin typeface="+mn-lt"/>
                <a:cs typeface="Times New Roman"/>
              </a:rPr>
              <a:t>105.1 deaths per 100,000 population in small metro, </a:t>
            </a:r>
          </a:p>
          <a:p>
            <a:pPr marL="388965" marR="384886" lvl="1" indent="-171450">
              <a:buSzPct val="116666"/>
              <a:tabLst>
                <a:tab pos="190062" algn="l"/>
                <a:tab pos="190495" algn="l"/>
              </a:tabLst>
            </a:pPr>
            <a:r>
              <a:rPr lang="en-US" sz="1200" dirty="0">
                <a:latin typeface="+mn-lt"/>
                <a:cs typeface="Times New Roman"/>
              </a:rPr>
              <a:t>120.9 deaths per 100,000 population in micropolitan, and </a:t>
            </a:r>
          </a:p>
          <a:p>
            <a:pPr marL="388965" marR="384886" lvl="1" indent="-171450">
              <a:buSzPct val="116666"/>
              <a:tabLst>
                <a:tab pos="190062" algn="l"/>
                <a:tab pos="190495" algn="l"/>
              </a:tabLst>
            </a:pPr>
            <a:r>
              <a:rPr lang="en-US" sz="1200" dirty="0">
                <a:latin typeface="+mn-lt"/>
                <a:cs typeface="Times New Roman"/>
              </a:rPr>
              <a:t>141.6 deaths per 100,000 population in noncore counties.</a:t>
            </a:r>
          </a:p>
          <a:p>
            <a:pPr marL="206085" marR="384886" indent="-171450">
              <a:buSzPct val="116666"/>
              <a:tabLst>
                <a:tab pos="190062" algn="l"/>
                <a:tab pos="190495" algn="l"/>
              </a:tabLst>
            </a:pPr>
            <a:r>
              <a:rPr lang="en-US" sz="1200" dirty="0">
                <a:latin typeface="+mn-lt"/>
                <a:cs typeface="Times New Roman"/>
              </a:rPr>
              <a:t>COVID-19 death rates in the largest metropolitan areas remained statistically unchanged in 2021 but increased in less densely populated counties. Crude COVID-19 death rates in 2021 were:</a:t>
            </a:r>
          </a:p>
          <a:p>
            <a:pPr marL="388965" marR="384886" lvl="1" indent="-171450">
              <a:buSzPct val="116666"/>
              <a:tabLst>
                <a:tab pos="190062" algn="l"/>
                <a:tab pos="190495" algn="l"/>
              </a:tabLst>
            </a:pPr>
            <a:r>
              <a:rPr lang="en-US" sz="1200" dirty="0">
                <a:latin typeface="+mn-lt"/>
                <a:cs typeface="Times New Roman"/>
              </a:rPr>
              <a:t>109.2 deaths per 100,000 population in large central metro, </a:t>
            </a:r>
          </a:p>
          <a:p>
            <a:pPr marL="388965" marR="384886" lvl="1" indent="-171450">
              <a:buSzPct val="116666"/>
              <a:tabLst>
                <a:tab pos="190062" algn="l"/>
                <a:tab pos="190495" algn="l"/>
              </a:tabLst>
            </a:pPr>
            <a:r>
              <a:rPr lang="en-US" sz="1200" dirty="0">
                <a:latin typeface="+mn-lt"/>
                <a:cs typeface="Times New Roman"/>
              </a:rPr>
              <a:t>103.7 deaths per 100,000 population in large fringe metro, </a:t>
            </a:r>
          </a:p>
          <a:p>
            <a:pPr marL="388965" marR="384886" lvl="1" indent="-171450">
              <a:buSzPct val="116666"/>
              <a:tabLst>
                <a:tab pos="190062" algn="l"/>
                <a:tab pos="190495" algn="l"/>
              </a:tabLst>
            </a:pPr>
            <a:r>
              <a:rPr lang="en-US" sz="1200" dirty="0">
                <a:latin typeface="+mn-lt"/>
                <a:cs typeface="Times New Roman"/>
              </a:rPr>
              <a:t>128.9 deaths per 100,000 population in medium metro, </a:t>
            </a:r>
          </a:p>
          <a:p>
            <a:pPr marL="388965" marR="384886" lvl="1" indent="-171450">
              <a:buSzPct val="116666"/>
              <a:tabLst>
                <a:tab pos="190062" algn="l"/>
                <a:tab pos="190495" algn="l"/>
              </a:tabLst>
            </a:pPr>
            <a:r>
              <a:rPr lang="en-US" sz="1200" dirty="0">
                <a:latin typeface="+mn-lt"/>
                <a:cs typeface="Times New Roman"/>
              </a:rPr>
              <a:t>147.1 deaths per 100,000 population in small metro, </a:t>
            </a:r>
          </a:p>
          <a:p>
            <a:pPr marL="388965" marR="384886" lvl="1" indent="-171450">
              <a:buSzPct val="116666"/>
              <a:tabLst>
                <a:tab pos="190062" algn="l"/>
                <a:tab pos="190495" algn="l"/>
              </a:tabLst>
            </a:pPr>
            <a:r>
              <a:rPr lang="en-US" sz="1200" dirty="0">
                <a:latin typeface="+mn-lt"/>
                <a:cs typeface="Times New Roman"/>
              </a:rPr>
              <a:t>171.6 deaths per 100,000 population in micropolitan, and </a:t>
            </a:r>
          </a:p>
          <a:p>
            <a:pPr marL="388965" marR="384886" lvl="1" indent="-171450">
              <a:buSzPct val="116666"/>
              <a:tabLst>
                <a:tab pos="190062" algn="l"/>
                <a:tab pos="190495" algn="l"/>
              </a:tabLst>
            </a:pPr>
            <a:r>
              <a:rPr lang="en-US" sz="1200" dirty="0">
                <a:latin typeface="+mn-lt"/>
                <a:cs typeface="Times New Roman"/>
              </a:rPr>
              <a:t>199.3 deaths per 100,000 population in noncore counties.</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133</a:t>
            </a:fld>
            <a:endParaRPr lang="en-US"/>
          </a:p>
        </p:txBody>
      </p:sp>
    </p:spTree>
    <p:extLst>
      <p:ext uri="{BB962C8B-B14F-4D97-AF65-F5344CB8AC3E}">
        <p14:creationId xmlns:p14="http://schemas.microsoft.com/office/powerpoint/2010/main" val="336632525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3657600"/>
            <a:ext cx="6400800" cy="4724400"/>
          </a:xfrm>
        </p:spPr>
        <p:txBody>
          <a:bodyPr/>
          <a:lstStyle/>
          <a:p>
            <a:pPr marL="182880" marR="0" indent="-182880">
              <a:spcBef>
                <a:spcPts val="0"/>
              </a:spcBef>
            </a:pPr>
            <a:r>
              <a:rPr lang="en-US" sz="1000" dirty="0">
                <a:effectLst/>
                <a:latin typeface="+mn-lt"/>
                <a:ea typeface="Calibri" panose="020F0502020204030204" pitchFamily="34" charset="0"/>
                <a:cs typeface="Times New Roman" panose="02020603050405020304" pitchFamily="18" charset="0"/>
              </a:rPr>
              <a:t>COVID-19 imposed a heavy burden on the United States, accounting for more than 767,000 deaths in the first 2 years of the pandemic. It also exacerbated existing health disparities, leading to disproportionately high mortality among older adults, people in nonmetropolitan communities, and NH-AI/AN, NH-NHPI, Hispanic, and NH-Black populations.</a:t>
            </a:r>
          </a:p>
          <a:p>
            <a:pPr marL="182880" marR="0" indent="-182880">
              <a:spcBef>
                <a:spcPts val="0"/>
              </a:spcBef>
            </a:pPr>
            <a:r>
              <a:rPr lang="en-US" sz="1000" dirty="0">
                <a:effectLst/>
                <a:latin typeface="+mn-lt"/>
                <a:ea typeface="Calibri" panose="020F0502020204030204" pitchFamily="34" charset="0"/>
                <a:cs typeface="Times New Roman" panose="02020603050405020304" pitchFamily="18" charset="0"/>
              </a:rPr>
              <a:t>Importantly, COVID-19 deaths grew by nearly 20% in the second year of the PHE, even though the nation had more knowledge about this previously unknown virus and greater access to tests, treatments, and vaccines. This observation prompts us to ask: </a:t>
            </a:r>
            <a:r>
              <a:rPr lang="en-US" sz="1000" i="1" dirty="0">
                <a:effectLst/>
                <a:latin typeface="+mn-lt"/>
                <a:ea typeface="Calibri" panose="020F0502020204030204" pitchFamily="34" charset="0"/>
                <a:cs typeface="Times New Roman" panose="02020603050405020304" pitchFamily="18" charset="0"/>
              </a:rPr>
              <a:t>what factors accounted for these deaths, and how might healthcare delivery systems have prevented them?</a:t>
            </a:r>
            <a:endParaRPr lang="en-US" sz="1000" dirty="0">
              <a:effectLst/>
              <a:latin typeface="+mn-lt"/>
              <a:ea typeface="Calibri" panose="020F0502020204030204" pitchFamily="34" charset="0"/>
              <a:cs typeface="Times New Roman" panose="02020603050405020304" pitchFamily="18" charset="0"/>
            </a:endParaRPr>
          </a:p>
          <a:p>
            <a:pPr marL="182880" marR="0" indent="-182880">
              <a:spcBef>
                <a:spcPts val="0"/>
              </a:spcBef>
            </a:pPr>
            <a:r>
              <a:rPr lang="en-US" sz="1000" dirty="0">
                <a:effectLst/>
                <a:latin typeface="+mn-lt"/>
                <a:ea typeface="Calibri" panose="020F0502020204030204" pitchFamily="34" charset="0"/>
                <a:cs typeface="Times New Roman" panose="02020603050405020304" pitchFamily="18" charset="0"/>
              </a:rPr>
              <a:t>The emergence of more transmissible variants in 2021 provides a partial answer. Genetic mutations in the variants of concern enabled them to evade existing immunity and spread more easily through the population. Their emergence also coincided with a time when national consensus on pandemic mitigation strategies such as masking and social distancing had begun to fracture, potentially enabling the virus to spread further. But Americans also had access to COVID-19 vaccines, which had not yet been developed in the first year of the pandemic. </a:t>
            </a:r>
          </a:p>
          <a:p>
            <a:pPr marL="182880" marR="0" indent="-182880">
              <a:spcBef>
                <a:spcPts val="0"/>
              </a:spcBef>
            </a:pPr>
            <a:r>
              <a:rPr lang="en-US" sz="1000" dirty="0">
                <a:effectLst/>
                <a:latin typeface="+mn-lt"/>
                <a:ea typeface="Calibri" panose="020F0502020204030204" pitchFamily="34" charset="0"/>
                <a:cs typeface="Times New Roman" panose="02020603050405020304" pitchFamily="18" charset="0"/>
              </a:rPr>
              <a:t>The public health and healthcare delivery systems achieved remarkable success </a:t>
            </a:r>
            <a:r>
              <a:rPr lang="en-US" sz="1000" u="sng" dirty="0">
                <a:solidFill>
                  <a:srgbClr val="0000FF"/>
                </a:solidFill>
                <a:effectLst/>
                <a:latin typeface="+mn-lt"/>
                <a:ea typeface="Calibri" panose="020F0502020204030204" pitchFamily="34" charset="0"/>
                <a:cs typeface="Times New Roman" panose="02020603050405020304" pitchFamily="18" charset="0"/>
                <a:hlinkClick r:id="rId3"/>
              </a:rPr>
              <a:t>engaging with communities</a:t>
            </a:r>
            <a:r>
              <a:rPr lang="en-US" sz="1000" dirty="0">
                <a:effectLst/>
                <a:latin typeface="+mn-lt"/>
                <a:ea typeface="Calibri" panose="020F0502020204030204" pitchFamily="34" charset="0"/>
                <a:cs typeface="Times New Roman" panose="02020603050405020304" pitchFamily="18" charset="0"/>
              </a:rPr>
              <a:t> and administering at least one dose of the COVID-19 vaccine to more than 70% of adults within the first year of vaccine availability. Although this accomplishment has been credited with averting millions of hospitalizations and death,</a:t>
            </a:r>
            <a:r>
              <a:rPr lang="en-US" sz="1000" baseline="30000" dirty="0">
                <a:effectLst/>
                <a:latin typeface="+mn-lt"/>
                <a:ea typeface="Calibri" panose="020F0502020204030204" pitchFamily="34" charset="0"/>
                <a:cs typeface="Times New Roman" panose="02020603050405020304" pitchFamily="18" charset="0"/>
              </a:rPr>
              <a:t>5</a:t>
            </a:r>
            <a:r>
              <a:rPr lang="en-US" sz="1000" dirty="0">
                <a:effectLst/>
                <a:latin typeface="+mn-lt"/>
                <a:ea typeface="Calibri" panose="020F0502020204030204" pitchFamily="34" charset="0"/>
                <a:cs typeface="Times New Roman" panose="02020603050405020304" pitchFamily="18" charset="0"/>
              </a:rPr>
              <a:t> evidence suggests that more vaccination was both desirable and achievable. </a:t>
            </a:r>
          </a:p>
          <a:p>
            <a:pPr marL="182880" marR="0" indent="-182880">
              <a:spcBef>
                <a:spcPts val="0"/>
              </a:spcBef>
            </a:pPr>
            <a:r>
              <a:rPr lang="en-US" sz="1000" spc="10" dirty="0">
                <a:effectLst/>
                <a:latin typeface="+mn-lt"/>
                <a:ea typeface="Calibri" panose="020F0502020204030204" pitchFamily="34" charset="0"/>
                <a:cs typeface="Times New Roman" panose="02020603050405020304" pitchFamily="18" charset="0"/>
              </a:rPr>
              <a:t>A CDC analysis from early 2021 found that a single dose of mRNA COVID-19 vaccines was approximately 82% effective in reducing virus transmission compared with 94% effectiveness for two doses.</a:t>
            </a:r>
            <a:r>
              <a:rPr lang="en-US" sz="1000" spc="10" baseline="30000" dirty="0">
                <a:effectLst/>
                <a:latin typeface="+mn-lt"/>
                <a:ea typeface="Calibri" panose="020F0502020204030204" pitchFamily="34" charset="0"/>
                <a:cs typeface="Times New Roman" panose="02020603050405020304" pitchFamily="18" charset="0"/>
              </a:rPr>
              <a:t>16</a:t>
            </a:r>
            <a:r>
              <a:rPr lang="en-US" sz="1000" spc="10" dirty="0">
                <a:effectLst/>
                <a:latin typeface="+mn-lt"/>
                <a:ea typeface="Calibri" panose="020F0502020204030204" pitchFamily="34" charset="0"/>
                <a:cs typeface="Times New Roman" panose="02020603050405020304" pitchFamily="18" charset="0"/>
              </a:rPr>
              <a:t> Earlier efficacy studies had reported lower levels of protection from a one-dose vaccination.</a:t>
            </a:r>
            <a:r>
              <a:rPr lang="en-US" sz="1000" spc="10" baseline="30000" dirty="0">
                <a:effectLst/>
                <a:latin typeface="+mn-lt"/>
                <a:ea typeface="Calibri" panose="020F0502020204030204" pitchFamily="34" charset="0"/>
                <a:cs typeface="Times New Roman" panose="02020603050405020304" pitchFamily="18" charset="0"/>
              </a:rPr>
              <a:t>1,17</a:t>
            </a:r>
            <a:r>
              <a:rPr lang="en-US" sz="1000" spc="10" dirty="0">
                <a:effectLst/>
                <a:latin typeface="+mn-lt"/>
                <a:ea typeface="Calibri" panose="020F0502020204030204" pitchFamily="34" charset="0"/>
                <a:cs typeface="Times New Roman" panose="02020603050405020304" pitchFamily="18" charset="0"/>
              </a:rPr>
              <a:t> In addition, vaccine-induced immunity waned over time, and variants appeared that were capable of escaping vaccine-induced immunity and natural immunity generated by previous variants. </a:t>
            </a:r>
            <a:endParaRPr lang="en-US" sz="1000" dirty="0">
              <a:effectLst/>
              <a:latin typeface="+mn-lt"/>
              <a:ea typeface="Calibri" panose="020F0502020204030204" pitchFamily="34" charset="0"/>
              <a:cs typeface="Times New Roman" panose="02020603050405020304" pitchFamily="18" charset="0"/>
            </a:endParaRPr>
          </a:p>
          <a:p>
            <a:pPr marL="182880" marR="0" indent="-182880">
              <a:spcBef>
                <a:spcPts val="0"/>
              </a:spcBef>
            </a:pPr>
            <a:r>
              <a:rPr lang="en-US" sz="1000" dirty="0">
                <a:effectLst/>
                <a:latin typeface="+mn-lt"/>
                <a:ea typeface="Calibri" panose="020F0502020204030204" pitchFamily="34" charset="0"/>
                <a:cs typeface="Times New Roman" panose="02020603050405020304" pitchFamily="18" charset="0"/>
              </a:rPr>
              <a:t>While 70% vaccine coverage was expected to confer herd immunity when COVID-19 vaccines first became available, subsequent studies found that vaccination levels approaching 90% would have been needed for highly transmissible viruses such as the Omicron variant.</a:t>
            </a:r>
            <a:r>
              <a:rPr lang="en-US" sz="1000" baseline="30000" dirty="0">
                <a:effectLst/>
                <a:latin typeface="+mn-lt"/>
                <a:ea typeface="Calibri" panose="020F0502020204030204" pitchFamily="34" charset="0"/>
                <a:cs typeface="Times New Roman" panose="02020603050405020304" pitchFamily="18" charset="0"/>
              </a:rPr>
              <a:t>18</a:t>
            </a:r>
            <a:endParaRPr lang="en-US" sz="1000" dirty="0">
              <a:effectLst/>
              <a:latin typeface="+mn-lt"/>
              <a:ea typeface="Calibri" panose="020F0502020204030204" pitchFamily="34" charset="0"/>
              <a:cs typeface="Times New Roman" panose="02020603050405020304" pitchFamily="18" charset="0"/>
            </a:endParaRPr>
          </a:p>
          <a:p>
            <a:pPr marL="182880" marR="0" indent="-182880">
              <a:spcBef>
                <a:spcPts val="0"/>
              </a:spcBef>
            </a:pPr>
            <a:r>
              <a:rPr lang="en-US" sz="1000" dirty="0">
                <a:effectLst/>
                <a:latin typeface="+mn-lt"/>
                <a:ea typeface="Calibri" panose="020F0502020204030204" pitchFamily="34" charset="0"/>
                <a:cs typeface="Times New Roman" panose="02020603050405020304" pitchFamily="18" charset="0"/>
              </a:rPr>
              <a:t>Data also show uneven distribution and use of COVID-19 vaccines in 2021, especially among uninsured, underinsured, and low-income people and people in nonmetropolitan communities. Federal law mandated health insurance coverage for COVID-19 vaccines without barriers (such as prior authorization or cost sharing) to increase use. However, lower rates of vaccine receipt by socioeconomically disadvantaged people (including healthcare workers) signal that other structural barriers may have reduced vaccine use. </a:t>
            </a:r>
          </a:p>
          <a:p>
            <a:pPr marL="182880" marR="0" indent="-182880">
              <a:spcBef>
                <a:spcPts val="0"/>
              </a:spcBef>
            </a:pPr>
            <a:r>
              <a:rPr lang="en-US" sz="1000" dirty="0">
                <a:effectLst/>
                <a:latin typeface="+mn-lt"/>
                <a:ea typeface="Calibri" panose="020F0502020204030204" pitchFamily="34" charset="0"/>
                <a:cs typeface="Times New Roman" panose="02020603050405020304" pitchFamily="18" charset="0"/>
              </a:rPr>
              <a:t>For example, lack of paid sick leave and limited job flexibility appeared to prevent many low-income people from getting vaccinated.</a:t>
            </a:r>
            <a:r>
              <a:rPr lang="en-US" sz="1000" baseline="30000" dirty="0">
                <a:effectLst/>
                <a:latin typeface="+mn-lt"/>
                <a:ea typeface="Calibri" panose="020F0502020204030204" pitchFamily="34" charset="0"/>
                <a:cs typeface="Times New Roman" panose="02020603050405020304" pitchFamily="18" charset="0"/>
              </a:rPr>
              <a:t>19</a:t>
            </a:r>
            <a:r>
              <a:rPr lang="en-US" sz="1000" dirty="0">
                <a:effectLst/>
                <a:latin typeface="+mn-lt"/>
                <a:ea typeface="Calibri" panose="020F0502020204030204" pitchFamily="34" charset="0"/>
                <a:cs typeface="Times New Roman" panose="02020603050405020304" pitchFamily="18" charset="0"/>
              </a:rPr>
              <a:t> Similarly, requiring online vaccine appointments may have limited access to people lacking computers and internet access, while locating mass vaccination sites in geographically isolated areas may have limited access for people with limited transportation options.</a:t>
            </a:r>
            <a:r>
              <a:rPr lang="en-US" sz="1000" baseline="30000" dirty="0">
                <a:effectLst/>
                <a:latin typeface="+mn-lt"/>
                <a:ea typeface="Calibri" panose="020F0502020204030204" pitchFamily="34" charset="0"/>
                <a:cs typeface="Times New Roman" panose="02020603050405020304" pitchFamily="18" charset="0"/>
              </a:rPr>
              <a:t>20</a:t>
            </a:r>
            <a:r>
              <a:rPr lang="en-US" sz="1000" dirty="0">
                <a:effectLst/>
                <a:latin typeface="+mn-lt"/>
                <a:ea typeface="Calibri" panose="020F0502020204030204" pitchFamily="34" charset="0"/>
                <a:cs typeface="Times New Roman" panose="02020603050405020304" pitchFamily="18" charset="0"/>
              </a:rPr>
              <a:t> </a:t>
            </a:r>
          </a:p>
          <a:p>
            <a:pPr marL="182880" marR="0" indent="-182880">
              <a:spcBef>
                <a:spcPts val="0"/>
              </a:spcBef>
            </a:pPr>
            <a:r>
              <a:rPr lang="en-US" sz="1000" dirty="0">
                <a:effectLst/>
                <a:latin typeface="+mn-lt"/>
                <a:ea typeface="Calibri" panose="020F0502020204030204" pitchFamily="34" charset="0"/>
                <a:cs typeface="Times New Roman" panose="02020603050405020304" pitchFamily="18" charset="0"/>
              </a:rPr>
              <a:t>The disparities may reflect, in part, the nation’s reliance on personal healthcare delivery systems to equitably distribute vaccines instead of having a robust public health system to do it.</a:t>
            </a:r>
            <a:r>
              <a:rPr lang="en-US" sz="1000" baseline="30000" dirty="0">
                <a:effectLst/>
                <a:latin typeface="+mn-lt"/>
                <a:ea typeface="Calibri" panose="020F0502020204030204" pitchFamily="34" charset="0"/>
                <a:cs typeface="Times New Roman" panose="02020603050405020304" pitchFamily="18" charset="0"/>
              </a:rPr>
              <a:t>19</a:t>
            </a:r>
            <a:r>
              <a:rPr lang="en-US" sz="1000" dirty="0">
                <a:effectLst/>
                <a:latin typeface="+mn-lt"/>
                <a:ea typeface="Calibri" panose="020F0502020204030204" pitchFamily="34" charset="0"/>
                <a:cs typeface="Times New Roman" panose="02020603050405020304" pitchFamily="18" charset="0"/>
              </a:rPr>
              <a:t> Providers of healthcare services, such as hospitals, nursing homes, and pharmacies, traditionally focus on providing care to individuals. Thus, many appeared to lack the capacity to serve populations beyond their traditional markets, including people who already had difficulty accessing their services due to socioeconomic and geographic barriers, such as people with disabilities. Yet, paradoxically, insufficient vaccination among these disadvantaged populations may have contributed to the surges that strained hospitals and nursing homes and potentially led to excess deaths.</a:t>
            </a:r>
            <a:r>
              <a:rPr lang="en-US" sz="1000" baseline="30000" dirty="0">
                <a:effectLst/>
                <a:latin typeface="+mn-lt"/>
                <a:ea typeface="Calibri" panose="020F0502020204030204" pitchFamily="34" charset="0"/>
                <a:cs typeface="Times New Roman" panose="02020603050405020304" pitchFamily="18" charset="0"/>
              </a:rPr>
              <a:t>21,22,</a:t>
            </a:r>
            <a:r>
              <a:rPr lang="en-US" sz="1000" dirty="0">
                <a:effectLst/>
                <a:latin typeface="+mn-lt"/>
                <a:ea typeface="Calibri" panose="020F0502020204030204" pitchFamily="34" charset="0"/>
                <a:cs typeface="Times New Roman" panose="02020603050405020304" pitchFamily="18" charset="0"/>
              </a:rPr>
              <a:t> </a:t>
            </a:r>
          </a:p>
          <a:p>
            <a:pPr marL="182880" marR="0" indent="-182880">
              <a:spcBef>
                <a:spcPts val="0"/>
              </a:spcBef>
            </a:pPr>
            <a:r>
              <a:rPr lang="en-US" sz="1000" dirty="0">
                <a:effectLst/>
                <a:latin typeface="+mn-lt"/>
                <a:ea typeface="Calibri" panose="020F0502020204030204" pitchFamily="34" charset="0"/>
                <a:cs typeface="Times New Roman" panose="02020603050405020304" pitchFamily="18" charset="0"/>
              </a:rPr>
              <a:t>These findings underscore an urgent need to strengthen the public health system as a first line of defense against future transnational health crises, while reimagining how healthcare delivery systems might also address broader public health needs.</a:t>
            </a:r>
          </a:p>
          <a:p>
            <a:pPr marL="182880" marR="0" indent="-182880">
              <a:spcBef>
                <a:spcPts val="0"/>
              </a:spcBef>
            </a:pPr>
            <a:endParaRPr lang="en-US" sz="1000" dirty="0">
              <a:effectLst/>
              <a:latin typeface="+mn-lt"/>
              <a:ea typeface="Calibri" panose="020F0502020204030204" pitchFamily="34" charset="0"/>
              <a:cs typeface="Times New Roman" panose="02020603050405020304" pitchFamily="18" charset="0"/>
            </a:endParaRPr>
          </a:p>
          <a:p>
            <a:pPr marL="0" marR="0" indent="0">
              <a:spcBef>
                <a:spcPts val="0"/>
              </a:spcBef>
              <a:buNone/>
            </a:pPr>
            <a:r>
              <a:rPr lang="en-US" sz="1000" b="1" u="none" dirty="0">
                <a:solidFill>
                  <a:srgbClr val="005EB8"/>
                </a:solidFill>
                <a:effectLst/>
                <a:latin typeface="+mn-lt"/>
                <a:ea typeface="Times New Roman" panose="02020603050405020304" pitchFamily="18" charset="0"/>
                <a:cs typeface="Times New Roman" panose="02020603050405020304" pitchFamily="18" charset="0"/>
              </a:rPr>
              <a:t>Resources</a:t>
            </a:r>
          </a:p>
          <a:p>
            <a:pPr marL="182880" marR="0" indent="-182880">
              <a:spcBef>
                <a:spcPts val="0"/>
              </a:spcBef>
              <a:tabLst>
                <a:tab pos="228600" algn="l"/>
                <a:tab pos="457200" algn="l"/>
              </a:tabLst>
            </a:pPr>
            <a:r>
              <a:rPr lang="en-US" sz="1000" spc="-20" baseline="0" dirty="0">
                <a:effectLst/>
                <a:latin typeface="+mn-lt"/>
                <a:ea typeface="Calibri" panose="020F0502020204030204" pitchFamily="34" charset="0"/>
                <a:cs typeface="Times New Roman" panose="02020603050405020304" pitchFamily="18" charset="0"/>
              </a:rPr>
              <a:t>The CDC Bridge Access Program (</a:t>
            </a:r>
            <a:r>
              <a:rPr lang="en-US" sz="1000" u="sng" spc="-20" baseline="0" dirty="0">
                <a:solidFill>
                  <a:srgbClr val="0000FF"/>
                </a:solidFill>
                <a:effectLst/>
                <a:latin typeface="+mn-lt"/>
                <a:ea typeface="Calibri" panose="020F0502020204030204" pitchFamily="34" charset="0"/>
                <a:cs typeface="Times New Roman" panose="02020603050405020304" pitchFamily="18" charset="0"/>
                <a:hlinkClick r:id="rId4"/>
              </a:rPr>
              <a:t>https://www.cdc.gov/vaccines/programs/bridge/index.html</a:t>
            </a:r>
            <a:r>
              <a:rPr lang="en-US" sz="1000" spc="-20" baseline="0" dirty="0">
                <a:effectLst/>
                <a:latin typeface="+mn-lt"/>
                <a:ea typeface="Calibri" panose="020F0502020204030204" pitchFamily="34" charset="0"/>
                <a:cs typeface="Times New Roman" panose="02020603050405020304" pitchFamily="18" charset="0"/>
              </a:rPr>
              <a:t>) has been established to provide free COVID-19 vaccines to uninsured and underinsured people through local providers, publicly sponsored community health centers, and commercial pharmacies after the vaccines transition to the commercial market in fall 2023. The program is temporary and will phase out after December 2024.</a:t>
            </a:r>
          </a:p>
          <a:p>
            <a:pPr marL="182880" marR="0" indent="-182880">
              <a:spcBef>
                <a:spcPts val="0"/>
              </a:spcBef>
            </a:pPr>
            <a:endParaRPr lang="en-US" sz="1000" dirty="0">
              <a:effectLst/>
              <a:latin typeface="+mn-lt"/>
              <a:ea typeface="Calibri" panose="020F0502020204030204" pitchFamily="34" charset="0"/>
              <a:cs typeface="Times New Roman" panose="02020603050405020304" pitchFamily="18" charset="0"/>
            </a:endParaRPr>
          </a:p>
          <a:p>
            <a:endParaRPr lang="en-US" sz="1000" dirty="0"/>
          </a:p>
        </p:txBody>
      </p:sp>
      <p:sp>
        <p:nvSpPr>
          <p:cNvPr id="4" name="Slide Number Placeholder 3"/>
          <p:cNvSpPr>
            <a:spLocks noGrp="1"/>
          </p:cNvSpPr>
          <p:nvPr>
            <p:ph type="sldNum" sz="quarter" idx="5"/>
          </p:nvPr>
        </p:nvSpPr>
        <p:spPr/>
        <p:txBody>
          <a:bodyPr/>
          <a:lstStyle/>
          <a:p>
            <a:fld id="{B17BA40C-25F7-4A81-B7B0-365A5351FE20}" type="slidenum">
              <a:rPr lang="en-US" smtClean="0"/>
              <a:t>134</a:t>
            </a:fld>
            <a:endParaRPr lang="en-US"/>
          </a:p>
        </p:txBody>
      </p:sp>
    </p:spTree>
    <p:extLst>
      <p:ext uri="{BB962C8B-B14F-4D97-AF65-F5344CB8AC3E}">
        <p14:creationId xmlns:p14="http://schemas.microsoft.com/office/powerpoint/2010/main" val="9885596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484896" indent="0">
              <a:buNone/>
            </a:pPr>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135</a:t>
            </a:fld>
            <a:endParaRPr lang="en-US"/>
          </a:p>
        </p:txBody>
      </p:sp>
    </p:spTree>
    <p:extLst>
      <p:ext uri="{BB962C8B-B14F-4D97-AF65-F5344CB8AC3E}">
        <p14:creationId xmlns:p14="http://schemas.microsoft.com/office/powerpoint/2010/main" val="279148719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3657600"/>
            <a:ext cx="6400800" cy="4953000"/>
          </a:xfrm>
        </p:spPr>
        <p:txBody>
          <a:bodyPr/>
          <a:lstStyle/>
          <a:p>
            <a:pPr marL="43294" marR="35934"/>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136</a:t>
            </a:fld>
            <a:endParaRPr lang="en-US"/>
          </a:p>
        </p:txBody>
      </p:sp>
    </p:spTree>
    <p:extLst>
      <p:ext uri="{BB962C8B-B14F-4D97-AF65-F5344CB8AC3E}">
        <p14:creationId xmlns:p14="http://schemas.microsoft.com/office/powerpoint/2010/main" val="364780425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March 13, 2020, the United States declared a public health emergency (PHE) to combat coronavirus disease 2019 (COVID-19). Community mitigation strategies were implemented to slow the spread of the disease and to protect all individuals, especially those at increased risk for severe illness that can result in hospitalization, intensive care, and ventilator use. These strategies were used to minimize morbidity and mortality of COVID-19 in societal sectors such as schools, workplaces, and healthcare organizations.</a:t>
            </a:r>
            <a:r>
              <a:rPr lang="en-US" baseline="30000" dirty="0"/>
              <a:t>1</a:t>
            </a:r>
            <a:r>
              <a:rPr lang="en-US" dirty="0"/>
              <a:t> </a:t>
            </a:r>
          </a:p>
          <a:p>
            <a:r>
              <a:rPr lang="en-US" dirty="0"/>
              <a:t>COVID-19 spreads when an infected person breathes out droplets and very small particles that contain the virus. These droplets and particles can be breathed in by other people or land on their eyes, nose, or mouth. In some cases, people may contaminate surfaces they touch.</a:t>
            </a:r>
            <a:r>
              <a:rPr lang="en-US" baseline="30000" dirty="0"/>
              <a:t>2</a:t>
            </a:r>
            <a:r>
              <a:rPr lang="en-US" dirty="0"/>
              <a:t>  Limiting the number of contacts between potentially infected individuals and those who might be susceptible to the pathogen is one of the most valuable nonpharmaceutical interventions.</a:t>
            </a:r>
          </a:p>
          <a:p>
            <a:r>
              <a:rPr lang="en-US" dirty="0"/>
              <a:t>As part of the nonpharmacologic strategy to stop the spread of COVID-19, the federal government implemented a stay-at-home order to reduce travel. However, when residents perceive an infectious disease to be a threat in their communities, they may voluntarily reduce their movement.</a:t>
            </a:r>
            <a:r>
              <a:rPr lang="en-US" baseline="30000" dirty="0"/>
              <a:t>3</a:t>
            </a:r>
            <a:endParaRPr lang="en-US" dirty="0"/>
          </a:p>
          <a:p>
            <a:r>
              <a:rPr lang="en-US" dirty="0"/>
              <a:t>This section highlights the impact of COVID-19 on hospitalizations, emergency department (ED) use, and patient safety. </a:t>
            </a:r>
          </a:p>
        </p:txBody>
      </p:sp>
      <p:sp>
        <p:nvSpPr>
          <p:cNvPr id="4" name="Slide Number Placeholder 3"/>
          <p:cNvSpPr>
            <a:spLocks noGrp="1"/>
          </p:cNvSpPr>
          <p:nvPr>
            <p:ph type="sldNum" sz="quarter" idx="5"/>
          </p:nvPr>
        </p:nvSpPr>
        <p:spPr/>
        <p:txBody>
          <a:bodyPr/>
          <a:lstStyle/>
          <a:p>
            <a:fld id="{B17BA40C-25F7-4A81-B7B0-365A5351FE20}" type="slidenum">
              <a:rPr lang="en-US" smtClean="0"/>
              <a:t>137</a:t>
            </a:fld>
            <a:endParaRPr lang="en-US"/>
          </a:p>
        </p:txBody>
      </p:sp>
    </p:spTree>
    <p:extLst>
      <p:ext uri="{BB962C8B-B14F-4D97-AF65-F5344CB8AC3E}">
        <p14:creationId xmlns:p14="http://schemas.microsoft.com/office/powerpoint/2010/main" val="228806226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3657600"/>
            <a:ext cx="6400800" cy="4953000"/>
          </a:xfrm>
        </p:spPr>
        <p:txBody>
          <a:bodyPr/>
          <a:lstStyle/>
          <a:p>
            <a:pPr marL="0" marR="0" indent="0">
              <a:spcBef>
                <a:spcPts val="0"/>
              </a:spcBef>
              <a:buNone/>
            </a:pPr>
            <a:r>
              <a:rPr lang="en-US" sz="1000" b="1" u="none" dirty="0">
                <a:effectLst/>
                <a:latin typeface="+mn-lt"/>
                <a:ea typeface="Times New Roman" panose="02020603050405020304" pitchFamily="18" charset="0"/>
                <a:cs typeface="Times New Roman" panose="02020603050405020304" pitchFamily="18" charset="0"/>
              </a:rPr>
              <a:t>Inpatient and Emergency Department Visits With Confirmed COVID-19</a:t>
            </a:r>
          </a:p>
          <a:p>
            <a:pPr marL="182880" marR="0" lvl="0" indent="-182880">
              <a:lnSpc>
                <a:spcPct val="107000"/>
              </a:lnSpc>
              <a:spcBef>
                <a:spcPts val="0"/>
              </a:spcBef>
            </a:pPr>
            <a:r>
              <a:rPr lang="en-US" sz="1000" b="1" dirty="0">
                <a:effectLst/>
                <a:latin typeface="+mn-lt"/>
                <a:ea typeface="Calibri" panose="020F0502020204030204" pitchFamily="34" charset="0"/>
                <a:cs typeface="Times New Roman" panose="02020603050405020304" pitchFamily="18" charset="0"/>
              </a:rPr>
              <a:t>As the volume of confirmed COVID-19 patients increased, the number of non-COVID patients seeking both inpatient and ED care decreased. Over time, the locations most affected by COVID-19 changed and adverse outcomes of COVID-19 infections declined in older adults.</a:t>
            </a:r>
            <a:endParaRPr lang="en-US" sz="1000" b="1" dirty="0">
              <a:effectLst/>
              <a:latin typeface="+mn-lt"/>
              <a:ea typeface="Calibri" panose="020F0502020204030204" pitchFamily="34" charset="0"/>
              <a:cs typeface="Calibri" panose="020F0502020204030204" pitchFamily="34" charset="0"/>
            </a:endParaRPr>
          </a:p>
          <a:p>
            <a:pPr marL="182880" marR="0" indent="-182880">
              <a:spcBef>
                <a:spcPts val="0"/>
              </a:spcBef>
            </a:pPr>
            <a:r>
              <a:rPr lang="en-US" sz="1000" dirty="0">
                <a:solidFill>
                  <a:srgbClr val="000000"/>
                </a:solidFill>
                <a:effectLst/>
                <a:latin typeface="+mn-lt"/>
                <a:ea typeface="Calibri" panose="020F0502020204030204" pitchFamily="34" charset="0"/>
                <a:cs typeface="Times New Roman" panose="02020603050405020304" pitchFamily="18" charset="0"/>
              </a:rPr>
              <a:t>By June 30, 2020, an estimated 41% of U.S. adults reported having delayed or avoided medical care during the pandemic because of concerns about COVID-19, including 12% who reported having avoided urgent or emergency care. Avoidance of urgent or emergency care was more prevalent among unpaid caregivers for adults, people with underlying medical conditions, Black adults, Hispanic adults, young adults, and people with disabilities.</a:t>
            </a:r>
            <a:r>
              <a:rPr lang="en-US" sz="1000" baseline="30000" dirty="0">
                <a:solidFill>
                  <a:srgbClr val="000000"/>
                </a:solidFill>
                <a:effectLst/>
                <a:latin typeface="+mn-lt"/>
                <a:ea typeface="Calibri" panose="020F0502020204030204" pitchFamily="34" charset="0"/>
                <a:cs typeface="Times New Roman" panose="02020603050405020304" pitchFamily="18" charset="0"/>
              </a:rPr>
              <a:t>4</a:t>
            </a:r>
            <a:r>
              <a:rPr lang="en-US" sz="1000" dirty="0"/>
              <a:t> </a:t>
            </a:r>
            <a:endParaRPr lang="en-US" sz="1000" dirty="0">
              <a:effectLst/>
              <a:latin typeface="+mn-lt"/>
              <a:ea typeface="Calibri" panose="020F0502020204030204" pitchFamily="34" charset="0"/>
              <a:cs typeface="Times New Roman" panose="02020603050405020304" pitchFamily="18" charset="0"/>
            </a:endParaRPr>
          </a:p>
          <a:p>
            <a:pPr marL="182880" marR="0" indent="-182880">
              <a:spcBef>
                <a:spcPts val="0"/>
              </a:spcBef>
            </a:pPr>
            <a:r>
              <a:rPr lang="en-US" sz="1000" dirty="0">
                <a:effectLst/>
                <a:latin typeface="+mn-lt"/>
                <a:ea typeface="Calibri" panose="020F0502020204030204" pitchFamily="34" charset="0"/>
                <a:cs typeface="Times New Roman" panose="02020603050405020304" pitchFamily="18" charset="0"/>
              </a:rPr>
              <a:t>People with disabilities hospitalized with COVID-19 had higher risk for severe outcomes, longer stays, and increased readmission, particularly those with mobility or intellectual/developmental disabilities (IDD). Community-dwelling people with disabilities had higher risk of discharge to skilled nursing or long-term care facilities.</a:t>
            </a:r>
          </a:p>
          <a:p>
            <a:pPr marL="182880" marR="0" indent="-182880">
              <a:spcBef>
                <a:spcPts val="0"/>
              </a:spcBef>
            </a:pPr>
            <a:r>
              <a:rPr lang="en-US" sz="1000" dirty="0">
                <a:effectLst/>
                <a:latin typeface="+mn-lt"/>
                <a:ea typeface="Calibri" panose="020F0502020204030204" pitchFamily="34" charset="0"/>
                <a:cs typeface="Times New Roman" panose="02020603050405020304" pitchFamily="18" charset="0"/>
              </a:rPr>
              <a:t>Increased risk of severe outcomes due to COVID-19 in hospitalized people with disabilities varied by disability type, with the highest risk for all outcomes among people with IDD. However, people with mobility disabilities also had an increased risk of adverse outcomes. People with any disability and people with each disability type who were admitted from the community were less likely to be discharged home than people without disabilities.</a:t>
            </a:r>
            <a:r>
              <a:rPr lang="en-US" sz="1000" baseline="30000" dirty="0">
                <a:effectLst/>
                <a:latin typeface="+mn-lt"/>
                <a:ea typeface="Calibri" panose="020F0502020204030204" pitchFamily="34" charset="0"/>
                <a:cs typeface="Times New Roman" panose="02020603050405020304" pitchFamily="18" charset="0"/>
              </a:rPr>
              <a:t>5</a:t>
            </a:r>
            <a:r>
              <a:rPr lang="en-US" sz="1000" dirty="0"/>
              <a:t> </a:t>
            </a:r>
            <a:endParaRPr lang="en-US" sz="1000" dirty="0">
              <a:effectLst/>
              <a:latin typeface="+mn-lt"/>
              <a:ea typeface="Calibri" panose="020F0502020204030204" pitchFamily="34" charset="0"/>
              <a:cs typeface="Times New Roman" panose="02020603050405020304" pitchFamily="18" charset="0"/>
            </a:endParaRPr>
          </a:p>
          <a:p>
            <a:pPr marL="182880" marR="0" indent="-182880">
              <a:spcBef>
                <a:spcPts val="0"/>
              </a:spcBef>
            </a:pPr>
            <a:r>
              <a:rPr lang="en-US" sz="1000" dirty="0">
                <a:effectLst/>
                <a:latin typeface="+mn-lt"/>
                <a:ea typeface="Calibri" panose="020F0502020204030204" pitchFamily="34" charset="0"/>
                <a:cs typeface="Times New Roman" panose="02020603050405020304" pitchFamily="18" charset="0"/>
              </a:rPr>
              <a:t>Studies have shown that dementia was associated with an increased COVID‐19 risk and lower adherence to hand washing among U.S. older adults.</a:t>
            </a:r>
            <a:r>
              <a:rPr lang="en-US" sz="1000" baseline="30000" dirty="0">
                <a:effectLst/>
                <a:latin typeface="+mn-lt"/>
                <a:ea typeface="Calibri" panose="020F0502020204030204" pitchFamily="34" charset="0"/>
                <a:cs typeface="Times New Roman" panose="02020603050405020304" pitchFamily="18" charset="0"/>
              </a:rPr>
              <a:t>6</a:t>
            </a:r>
            <a:r>
              <a:rPr lang="en-US" sz="1000" dirty="0"/>
              <a:t> </a:t>
            </a:r>
            <a:r>
              <a:rPr lang="en-US" sz="1000" dirty="0">
                <a:effectLst/>
                <a:latin typeface="+mn-lt"/>
                <a:ea typeface="Calibri" panose="020F0502020204030204" pitchFamily="34" charset="0"/>
                <a:cs typeface="Times New Roman" panose="02020603050405020304" pitchFamily="18" charset="0"/>
              </a:rPr>
              <a:t> In addition, people with dementia sought hospital care far less than usual, were not admitted to nursing homes, and experienced excess mortality during the first wave of the pandemic. Most services returned to historic levels, but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visits remained a feature of care.</a:t>
            </a:r>
            <a:r>
              <a:rPr lang="en-US" sz="1000" baseline="30000" dirty="0"/>
              <a:t>7</a:t>
            </a:r>
            <a:r>
              <a:rPr lang="en-US" sz="1000" dirty="0"/>
              <a:t> </a:t>
            </a:r>
            <a:endParaRPr lang="en-US" sz="1000" dirty="0">
              <a:effectLst/>
              <a:latin typeface="+mn-lt"/>
              <a:ea typeface="Calibri" panose="020F0502020204030204" pitchFamily="34" charset="0"/>
              <a:cs typeface="Times New Roman" panose="02020603050405020304" pitchFamily="18" charset="0"/>
            </a:endParaRPr>
          </a:p>
          <a:p>
            <a:pPr marL="182880" marR="0" indent="-182880">
              <a:spcBef>
                <a:spcPts val="0"/>
              </a:spcBef>
            </a:pPr>
            <a:r>
              <a:rPr lang="en-US" sz="1000" dirty="0">
                <a:effectLst/>
                <a:latin typeface="+mn-lt"/>
                <a:ea typeface="Calibri" panose="020F0502020204030204" pitchFamily="34" charset="0"/>
                <a:cs typeface="Times New Roman" panose="02020603050405020304" pitchFamily="18" charset="0"/>
              </a:rPr>
              <a:t>During the COVID-19 pandemic, the number of ED visits was substantially lower than in previous years. Diagnoses associated with lower respiratory disease, pneumonia, difficulty breathing, cardiac arrest, and ventricular fibrillation increased. The number of visits for conditions such as nonspecific chest pain and acute myocardial infarction decreased, suggesting that some people might have delayed care for conditions that could lead to death if left untreated.</a:t>
            </a:r>
          </a:p>
          <a:p>
            <a:pPr marL="182880" marR="0" indent="-182880">
              <a:spcBef>
                <a:spcPts val="0"/>
              </a:spcBef>
            </a:pPr>
            <a:r>
              <a:rPr lang="en-US" sz="1000" dirty="0">
                <a:effectLst/>
                <a:latin typeface="+mn-lt"/>
                <a:ea typeface="Calibri" panose="020F0502020204030204" pitchFamily="34" charset="0"/>
                <a:cs typeface="Times New Roman" panose="02020603050405020304" pitchFamily="18" charset="0"/>
              </a:rPr>
              <a:t>The striking decline in ED visits nationwide, with the highest declines in regions where the pandemic was most severe, suggests that the pandemic altered the public’s use of </a:t>
            </a:r>
            <a:r>
              <a:rPr lang="en-US" sz="1000" dirty="0" err="1">
                <a:effectLst/>
                <a:latin typeface="+mn-lt"/>
                <a:ea typeface="Calibri" panose="020F0502020204030204" pitchFamily="34" charset="0"/>
                <a:cs typeface="Times New Roman" panose="02020603050405020304" pitchFamily="18" charset="0"/>
              </a:rPr>
              <a:t>EDs.</a:t>
            </a:r>
            <a:r>
              <a:rPr lang="en-US" sz="1000" dirty="0">
                <a:effectLst/>
                <a:latin typeface="+mn-lt"/>
                <a:ea typeface="Calibri" panose="020F0502020204030204" pitchFamily="34" charset="0"/>
                <a:cs typeface="Times New Roman" panose="02020603050405020304" pitchFamily="18" charset="0"/>
              </a:rPr>
              <a:t> People who use the ED as a safety net because they lack access to primary care and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could be disproportionately affected if they avoid seeking care because of concerns about the infection risk in the ED.</a:t>
            </a:r>
            <a:r>
              <a:rPr lang="en-US" sz="1000" baseline="30000" dirty="0"/>
              <a:t>8</a:t>
            </a:r>
          </a:p>
          <a:p>
            <a:pPr marL="182880" marR="0" indent="-182880">
              <a:spcBef>
                <a:spcPts val="0"/>
              </a:spcBef>
            </a:pPr>
            <a:endParaRPr lang="en-US" sz="1000" baseline="30000" dirty="0">
              <a:effectLst/>
              <a:latin typeface="+mn-lt"/>
              <a:ea typeface="Calibri" panose="020F0502020204030204" pitchFamily="34" charset="0"/>
              <a:cs typeface="Times New Roman" panose="02020603050405020304" pitchFamily="18" charset="0"/>
            </a:endParaRPr>
          </a:p>
          <a:p>
            <a:pPr marL="342900" marR="0" lvl="0" indent="-342900">
              <a:spcBef>
                <a:spcPts val="0"/>
              </a:spcBef>
              <a:buFont typeface="Symbol" panose="05050102010706020507" pitchFamily="18" charset="2"/>
              <a:buChar char=""/>
              <a:tabLst>
                <a:tab pos="228600" algn="l"/>
              </a:tabLst>
            </a:pPr>
            <a:r>
              <a:rPr lang="en-US" sz="1000" dirty="0">
                <a:effectLst/>
                <a:latin typeface="+mn-lt"/>
                <a:ea typeface="Calibri" panose="020F0502020204030204" pitchFamily="34" charset="0"/>
                <a:cs typeface="Times New Roman" panose="02020603050405020304" pitchFamily="18" charset="0"/>
              </a:rPr>
              <a:t>From March 2020 to December 2022, the highest percentage of inpatients with confirmed COVID-19 was observed from December 2021 to January 2022 (Figure 1).</a:t>
            </a:r>
          </a:p>
          <a:p>
            <a:pPr marL="342900" marR="0" lvl="0" indent="-342900">
              <a:spcBef>
                <a:spcPts val="0"/>
              </a:spcBef>
              <a:buFont typeface="Symbol" panose="05050102010706020507" pitchFamily="18" charset="2"/>
              <a:buChar char=""/>
              <a:tabLst>
                <a:tab pos="228600" algn="l"/>
              </a:tabLst>
            </a:pPr>
            <a:r>
              <a:rPr lang="en-US" sz="1000" dirty="0">
                <a:effectLst/>
                <a:latin typeface="+mn-lt"/>
                <a:ea typeface="Calibri" panose="020F0502020204030204" pitchFamily="34" charset="0"/>
                <a:cs typeface="Times New Roman" panose="02020603050405020304" pitchFamily="18" charset="0"/>
              </a:rPr>
              <a:t>From March 2020 to December 2022, the lowest percentage of non-COVID-19 inpatient visits was observed from December 2021 to January 2022.</a:t>
            </a:r>
          </a:p>
          <a:p>
            <a:pPr marL="182880" marR="0" indent="-182880">
              <a:spcBef>
                <a:spcPts val="0"/>
              </a:spcBef>
            </a:pPr>
            <a:endParaRPr lang="en-US" sz="1000" dirty="0">
              <a:effectLst/>
              <a:latin typeface="+mn-lt"/>
              <a:ea typeface="Calibri" panose="020F0502020204030204" pitchFamily="34" charset="0"/>
              <a:cs typeface="Times New Roman" panose="02020603050405020304" pitchFamily="18" charset="0"/>
            </a:endParaRPr>
          </a:p>
          <a:p>
            <a:pPr marL="8659" marR="3464"/>
            <a:endParaRPr lang="en-US" sz="1000" dirty="0"/>
          </a:p>
        </p:txBody>
      </p:sp>
      <p:sp>
        <p:nvSpPr>
          <p:cNvPr id="4" name="Slide Number Placeholder 3"/>
          <p:cNvSpPr>
            <a:spLocks noGrp="1"/>
          </p:cNvSpPr>
          <p:nvPr>
            <p:ph type="sldNum" sz="quarter" idx="5"/>
          </p:nvPr>
        </p:nvSpPr>
        <p:spPr/>
        <p:txBody>
          <a:bodyPr/>
          <a:lstStyle/>
          <a:p>
            <a:fld id="{B17BA40C-25F7-4A81-B7B0-365A5351FE20}" type="slidenum">
              <a:rPr lang="en-US" smtClean="0"/>
              <a:t>138</a:t>
            </a:fld>
            <a:endParaRPr lang="en-US"/>
          </a:p>
        </p:txBody>
      </p:sp>
    </p:spTree>
    <p:extLst>
      <p:ext uri="{BB962C8B-B14F-4D97-AF65-F5344CB8AC3E}">
        <p14:creationId xmlns:p14="http://schemas.microsoft.com/office/powerpoint/2010/main" val="361851875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None/>
              <a:tabLst/>
              <a:defRPr/>
            </a:pPr>
            <a:r>
              <a:rPr lang="en-US" sz="1200" b="1" dirty="0">
                <a:effectLst/>
                <a:latin typeface="+mn-lt"/>
                <a:ea typeface="Calibri" panose="020F0502020204030204" pitchFamily="34" charset="0"/>
                <a:cs typeface="Times New Roman" panose="02020603050405020304" pitchFamily="18" charset="0"/>
              </a:rPr>
              <a:t>Source:</a:t>
            </a:r>
            <a:r>
              <a:rPr lang="en-US" sz="1200" dirty="0">
                <a:effectLst/>
                <a:latin typeface="+mn-lt"/>
                <a:ea typeface="Calibri" panose="020F0502020204030204" pitchFamily="34" charset="0"/>
                <a:cs typeface="Times New Roman" panose="02020603050405020304" pitchFamily="18" charset="0"/>
              </a:rPr>
              <a:t> Centers for Disease Control and Prevention, National Center for Health Statistics, National Hospital Care Survey, March 2020-December 2022. </a:t>
            </a:r>
          </a:p>
          <a:p>
            <a:pPr marL="0" marR="0" lvl="0" indent="0" algn="l" defTabSz="914400" rtl="0" eaLnBrk="1" fontAlgn="auto" latinLnBrk="0" hangingPunct="1">
              <a:lnSpc>
                <a:spcPct val="100000"/>
              </a:lnSpc>
              <a:spcBef>
                <a:spcPts val="0"/>
              </a:spcBef>
              <a:spcAft>
                <a:spcPts val="0"/>
              </a:spcAft>
              <a:buClrTx/>
              <a:buSzTx/>
              <a:buNone/>
              <a:tabLst/>
              <a:defRPr/>
            </a:pPr>
            <a:r>
              <a:rPr lang="en-US" sz="1200" b="1" dirty="0">
                <a:effectLst/>
                <a:latin typeface="+mn-lt"/>
                <a:ea typeface="Calibri" panose="020F0502020204030204" pitchFamily="34" charset="0"/>
                <a:cs typeface="Times New Roman" panose="02020603050405020304" pitchFamily="18" charset="0"/>
              </a:rPr>
              <a:t>Note:</a:t>
            </a:r>
            <a:r>
              <a:rPr lang="en-US" sz="1200" dirty="0">
                <a:effectLst/>
                <a:latin typeface="+mn-lt"/>
                <a:ea typeface="Calibri" panose="020F0502020204030204" pitchFamily="34" charset="0"/>
                <a:cs typeface="Times New Roman" panose="02020603050405020304" pitchFamily="18" charset="0"/>
              </a:rPr>
              <a:t> The data are from selected hospitals and considered preliminary. The data are not nationally representative.</a:t>
            </a:r>
          </a:p>
          <a:p>
            <a:pPr marL="0" marR="0" lvl="0" indent="0" algn="l" defTabSz="914400" rtl="0" eaLnBrk="1" fontAlgn="auto" latinLnBrk="0" hangingPunct="1">
              <a:lnSpc>
                <a:spcPct val="100000"/>
              </a:lnSpc>
              <a:spcBef>
                <a:spcPts val="0"/>
              </a:spcBef>
              <a:spcAft>
                <a:spcPts val="0"/>
              </a:spcAft>
              <a:buClrTx/>
              <a:buSzTx/>
              <a:buNone/>
              <a:tabLst/>
              <a:defRPr/>
            </a:pPr>
            <a:endParaRPr lang="en-US" sz="1200" dirty="0">
              <a:effectLst/>
              <a:latin typeface="+mn-lt"/>
              <a:ea typeface="Calibri" panose="020F0502020204030204" pitchFamily="34" charset="0"/>
              <a:cs typeface="Times New Roman" panose="02020603050405020304" pitchFamily="18" charset="0"/>
            </a:endParaRPr>
          </a:p>
          <a:p>
            <a:pPr marL="182880" marR="0" lvl="0" indent="-182880" algn="l" defTabSz="914400" rtl="0" eaLnBrk="1" fontAlgn="auto" latinLnBrk="0" hangingPunct="1">
              <a:lnSpc>
                <a:spcPct val="100000"/>
              </a:lnSpc>
              <a:spcBef>
                <a:spcPts val="0"/>
              </a:spcBef>
              <a:spcAft>
                <a:spcPts val="0"/>
              </a:spcAft>
              <a:buClrTx/>
              <a:buSzTx/>
              <a:tabLst/>
              <a:defRPr/>
            </a:pPr>
            <a:r>
              <a:rPr lang="en-US" sz="1200" dirty="0">
                <a:effectLst/>
                <a:latin typeface="+mn-lt"/>
                <a:ea typeface="Calibri" panose="020F0502020204030204" pitchFamily="34" charset="0"/>
                <a:cs typeface="Times New Roman" panose="02020603050405020304" pitchFamily="18" charset="0"/>
              </a:rPr>
              <a:t>From March 2020 to December 2022, the highest percentage of inpatients with confirmed COVID-19 among all age groups was observed from December 2021 to January 2022 (Figure 2).</a:t>
            </a:r>
          </a:p>
          <a:p>
            <a:pPr marL="182880" marR="0" lvl="0" indent="-182880" algn="l" defTabSz="914400" rtl="0" eaLnBrk="1" fontAlgn="auto" latinLnBrk="0" hangingPunct="1">
              <a:lnSpc>
                <a:spcPct val="100000"/>
              </a:lnSpc>
              <a:spcBef>
                <a:spcPts val="0"/>
              </a:spcBef>
              <a:spcAft>
                <a:spcPts val="0"/>
              </a:spcAft>
              <a:buClrTx/>
              <a:buSzTx/>
              <a:tabLst/>
              <a:defRPr/>
            </a:pPr>
            <a:r>
              <a:rPr lang="en-US" sz="1200" dirty="0">
                <a:effectLst/>
                <a:latin typeface="+mn-lt"/>
                <a:ea typeface="Calibri" panose="020F0502020204030204" pitchFamily="34" charset="0"/>
                <a:cs typeface="Times New Roman" panose="02020603050405020304" pitchFamily="18" charset="0"/>
              </a:rPr>
              <a:t>From March 2020 to December 2022, the lowest percentage of non-COVID-19 inpatient visits among all age groups was observed from December 2021 to January 2022.</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139</a:t>
            </a:fld>
            <a:endParaRPr lang="en-US"/>
          </a:p>
        </p:txBody>
      </p:sp>
    </p:spTree>
    <p:extLst>
      <p:ext uri="{BB962C8B-B14F-4D97-AF65-F5344CB8AC3E}">
        <p14:creationId xmlns:p14="http://schemas.microsoft.com/office/powerpoint/2010/main" val="1219062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2021, among adults age 65 years and over, 29.3% reported any difficulty hearing; 21.7% reported any difficulty seeing, even with glasses; 30.9% reported any difficulty with memory or cognition; 39.3% reported any difficulty walking; 8.3% reported any difficulty with self-care activities such as dressing or bathing; 7.8% reported any difficulty communicating; 16.0% reported any difficulty running errands alone; and 13.3% reported any difficulty participating in social activities (Figure 5).</a:t>
            </a:r>
          </a:p>
          <a:p>
            <a:r>
              <a:rPr lang="en-US" dirty="0"/>
              <a:t>Among adults ages 18-64 years, 10.1% reported any difficulty hearing; 15.6% reported any difficulty seeing, even with glasses; 17.7% reported any difficulty with memory or cognition; 11.3% reported any difficulty walking; 2.7% reported any difficulty with self-care activities such as dressing or bathing; 4.4% reported any difficulty communicating; 5.8% reported any difficulty running errands alone; and 8.5% reported any difficulty participating in social activities.</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14</a:t>
            </a:fld>
            <a:endParaRPr lang="en-US"/>
          </a:p>
        </p:txBody>
      </p:sp>
    </p:spTree>
    <p:extLst>
      <p:ext uri="{BB962C8B-B14F-4D97-AF65-F5344CB8AC3E}">
        <p14:creationId xmlns:p14="http://schemas.microsoft.com/office/powerpoint/2010/main" val="199475824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spcBef>
                <a:spcPts val="0"/>
              </a:spcBef>
              <a:spcAft>
                <a:spcPts val="0"/>
              </a:spcAft>
              <a:buSzPts val="1400"/>
            </a:pPr>
            <a:r>
              <a:rPr lang="en-US" sz="1200" dirty="0">
                <a:effectLst/>
                <a:latin typeface="+mn-lt"/>
                <a:ea typeface="Calibri" panose="020F0502020204030204" pitchFamily="34" charset="0"/>
                <a:cs typeface="Times New Roman" panose="02020603050405020304" pitchFamily="18" charset="0"/>
              </a:rPr>
              <a:t>From March 2020 to December 2022, the highest percentage of ED visits with confirmed COVID-19 was observed from December 2021 to January 2022 (Figure 3).</a:t>
            </a:r>
          </a:p>
          <a:p>
            <a:pPr marL="182880" marR="0" lvl="0" indent="-182880">
              <a:spcBef>
                <a:spcPts val="0"/>
              </a:spcBef>
              <a:spcAft>
                <a:spcPts val="0"/>
              </a:spcAft>
              <a:buSzPts val="1400"/>
            </a:pPr>
            <a:r>
              <a:rPr lang="en-US" sz="1200" dirty="0">
                <a:effectLst/>
                <a:latin typeface="+mn-lt"/>
                <a:ea typeface="Calibri" panose="020F0502020204030204" pitchFamily="34" charset="0"/>
                <a:cs typeface="Times New Roman" panose="02020603050405020304" pitchFamily="18" charset="0"/>
              </a:rPr>
              <a:t>From March 2020 to December 2022, the lowest percentage of non-COVID-19 ED visits was observed from December 2021 to January 2022.</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140</a:t>
            </a:fld>
            <a:endParaRPr lang="en-US"/>
          </a:p>
        </p:txBody>
      </p:sp>
    </p:spTree>
    <p:extLst>
      <p:ext uri="{BB962C8B-B14F-4D97-AF65-F5344CB8AC3E}">
        <p14:creationId xmlns:p14="http://schemas.microsoft.com/office/powerpoint/2010/main" val="275857538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659" marR="45026" indent="0">
              <a:buSzPct val="116666"/>
              <a:buNone/>
              <a:tabLst>
                <a:tab pos="164518" algn="l"/>
                <a:tab pos="164951" algn="l"/>
              </a:tabLst>
            </a:pPr>
            <a:r>
              <a:rPr lang="en-US" sz="1200" b="1" dirty="0">
                <a:effectLst/>
                <a:latin typeface="+mn-lt"/>
                <a:ea typeface="Calibri" panose="020F0502020204030204" pitchFamily="34" charset="0"/>
              </a:rPr>
              <a:t>Source:</a:t>
            </a:r>
            <a:r>
              <a:rPr lang="en-US" sz="1200" dirty="0">
                <a:effectLst/>
                <a:latin typeface="+mn-lt"/>
                <a:ea typeface="Calibri" panose="020F0502020204030204" pitchFamily="34" charset="0"/>
              </a:rPr>
              <a:t> Centers for Disease Control and Prevention, National Center for Health Statistics, National Hospital Care Survey, March 2020-December 2022.</a:t>
            </a:r>
          </a:p>
          <a:p>
            <a:pPr marL="8659" marR="45026" lvl="0" indent="0" algn="l" defTabSz="914400" rtl="0" eaLnBrk="1" fontAlgn="auto" latinLnBrk="0" hangingPunct="1">
              <a:lnSpc>
                <a:spcPct val="100000"/>
              </a:lnSpc>
              <a:spcBef>
                <a:spcPts val="0"/>
              </a:spcBef>
              <a:spcAft>
                <a:spcPts val="0"/>
              </a:spcAft>
              <a:buClrTx/>
              <a:buSzPct val="116666"/>
              <a:buFont typeface="Arial" panose="020B0604020202020204" pitchFamily="34" charset="0"/>
              <a:buNone/>
              <a:tabLst>
                <a:tab pos="164518" algn="l"/>
                <a:tab pos="164951" algn="l"/>
              </a:tabLst>
              <a:defRPr/>
            </a:pPr>
            <a:r>
              <a:rPr lang="en-US" sz="1200" b="1" dirty="0">
                <a:effectLst/>
                <a:latin typeface="+mn-lt"/>
                <a:ea typeface="Times New Roman" panose="02020603050405020304" pitchFamily="18" charset="0"/>
              </a:rPr>
              <a:t>Note: </a:t>
            </a:r>
            <a:r>
              <a:rPr lang="en-US" sz="1200" dirty="0">
                <a:effectLst/>
                <a:latin typeface="+mn-lt"/>
                <a:ea typeface="Times New Roman" panose="02020603050405020304" pitchFamily="18" charset="0"/>
              </a:rPr>
              <a:t>The data are from selected hospitals and considered preliminary. The data are not nationally representative.</a:t>
            </a:r>
          </a:p>
          <a:p>
            <a:pPr marL="8659" marR="45026" lvl="0" indent="0" algn="l" defTabSz="914400" rtl="0" eaLnBrk="1" fontAlgn="auto" latinLnBrk="0" hangingPunct="1">
              <a:lnSpc>
                <a:spcPct val="100000"/>
              </a:lnSpc>
              <a:spcBef>
                <a:spcPts val="0"/>
              </a:spcBef>
              <a:spcAft>
                <a:spcPts val="0"/>
              </a:spcAft>
              <a:buClrTx/>
              <a:buSzPct val="116666"/>
              <a:buFont typeface="Arial" panose="020B0604020202020204" pitchFamily="34" charset="0"/>
              <a:buNone/>
              <a:tabLst>
                <a:tab pos="164518" algn="l"/>
                <a:tab pos="164951" algn="l"/>
              </a:tabLst>
              <a:defRPr/>
            </a:pPr>
            <a:endParaRPr lang="en-US" sz="1200" dirty="0">
              <a:effectLst/>
              <a:latin typeface="+mn-lt"/>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28600" algn="l"/>
              </a:tabLst>
            </a:pPr>
            <a:r>
              <a:rPr lang="en-US" sz="1200" dirty="0">
                <a:effectLst/>
                <a:latin typeface="+mn-lt"/>
                <a:ea typeface="Calibri" panose="020F0502020204030204" pitchFamily="34" charset="0"/>
                <a:cs typeface="Times New Roman" panose="02020603050405020304" pitchFamily="18" charset="0"/>
              </a:rPr>
              <a:t>From March 2020 to December 2022, the highest percentage of confirmed COVID-19 ED visits among all age groups was observed from December 2021 to January 2022 (Figure 4).</a:t>
            </a:r>
          </a:p>
          <a:p>
            <a:pPr marL="342900" marR="0" lvl="0" indent="-342900">
              <a:spcBef>
                <a:spcPts val="0"/>
              </a:spcBef>
              <a:spcAft>
                <a:spcPts val="1200"/>
              </a:spcAft>
              <a:buFont typeface="Symbol" panose="05050102010706020507" pitchFamily="18" charset="2"/>
              <a:buChar char=""/>
              <a:tabLst>
                <a:tab pos="228600" algn="l"/>
              </a:tabLst>
            </a:pPr>
            <a:r>
              <a:rPr lang="en-US" sz="1200" dirty="0">
                <a:effectLst/>
                <a:latin typeface="+mn-lt"/>
                <a:ea typeface="Calibri" panose="020F0502020204030204" pitchFamily="34" charset="0"/>
                <a:cs typeface="Times New Roman" panose="02020603050405020304" pitchFamily="18" charset="0"/>
              </a:rPr>
              <a:t>From March 2020 to December 2022, the lowest percentage of non-COVID-19 ED visits among all age groups was observed from December 2021 to January 2022.</a:t>
            </a:r>
          </a:p>
          <a:p>
            <a:pPr marL="180109" marR="45026" indent="-171450">
              <a:buSzPct val="116666"/>
              <a:tabLst>
                <a:tab pos="164518" algn="l"/>
                <a:tab pos="164951" algn="l"/>
              </a:tabLst>
            </a:pPr>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141</a:t>
            </a:fld>
            <a:endParaRPr lang="en-US"/>
          </a:p>
        </p:txBody>
      </p:sp>
    </p:spTree>
    <p:extLst>
      <p:ext uri="{BB962C8B-B14F-4D97-AF65-F5344CB8AC3E}">
        <p14:creationId xmlns:p14="http://schemas.microsoft.com/office/powerpoint/2010/main" val="425204751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1200"/>
              </a:spcAft>
              <a:buFont typeface="Symbol" panose="05050102010706020507" pitchFamily="18" charset="2"/>
              <a:buChar char=""/>
              <a:tabLst>
                <a:tab pos="228600" algn="l"/>
              </a:tabLst>
            </a:pPr>
            <a:r>
              <a:rPr lang="en-US" sz="1200" dirty="0">
                <a:effectLst/>
                <a:latin typeface="+mn-lt"/>
                <a:ea typeface="Calibri" panose="020F0502020204030204" pitchFamily="34" charset="0"/>
                <a:cs typeface="Times New Roman" panose="02020603050405020304" pitchFamily="18" charset="0"/>
              </a:rPr>
              <a:t>From March 2020 to December 2022, the highest percentage of confirmed COVID-19 inpatient visits was observed in rural areas during November 2021 (Figure 5).</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142</a:t>
            </a:fld>
            <a:endParaRPr lang="en-US"/>
          </a:p>
        </p:txBody>
      </p:sp>
    </p:spTree>
    <p:extLst>
      <p:ext uri="{BB962C8B-B14F-4D97-AF65-F5344CB8AC3E}">
        <p14:creationId xmlns:p14="http://schemas.microsoft.com/office/powerpoint/2010/main" val="280514276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1200"/>
              </a:spcAft>
              <a:buFont typeface="Symbol" panose="05050102010706020507" pitchFamily="18" charset="2"/>
              <a:buChar char=""/>
              <a:tabLst>
                <a:tab pos="228600" algn="l"/>
              </a:tabLst>
            </a:pPr>
            <a:r>
              <a:rPr lang="en-US" sz="1200" dirty="0">
                <a:effectLst/>
                <a:latin typeface="+mn-lt"/>
                <a:ea typeface="Calibri" panose="020F0502020204030204" pitchFamily="34" charset="0"/>
                <a:cs typeface="Times New Roman" panose="02020603050405020304" pitchFamily="18" charset="0"/>
              </a:rPr>
              <a:t>From March 2020 to December 2022, the highest percentage of confirmed COVID-19 ED visits was observed in large central and fringe metropolitan areas during December 2021 (Figure 6).</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143</a:t>
            </a:fld>
            <a:endParaRPr lang="en-US"/>
          </a:p>
        </p:txBody>
      </p:sp>
    </p:spTree>
    <p:extLst>
      <p:ext uri="{BB962C8B-B14F-4D97-AF65-F5344CB8AC3E}">
        <p14:creationId xmlns:p14="http://schemas.microsoft.com/office/powerpoint/2010/main" val="150760645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1200"/>
              </a:spcAft>
              <a:buFont typeface="Symbol" panose="05050102010706020507" pitchFamily="18" charset="2"/>
              <a:buChar char=""/>
              <a:tabLst>
                <a:tab pos="228600" algn="l"/>
              </a:tabLst>
            </a:pPr>
            <a:r>
              <a:rPr lang="en-US" sz="1200" dirty="0">
                <a:effectLst/>
                <a:latin typeface="+mn-lt"/>
                <a:ea typeface="Calibri" panose="020F0502020204030204" pitchFamily="34" charset="0"/>
                <a:cs typeface="Times New Roman" panose="02020603050405020304" pitchFamily="18" charset="0"/>
              </a:rPr>
              <a:t>From March 2020 to December 2022, </a:t>
            </a:r>
            <a:r>
              <a:rPr lang="en-US" sz="1200" spc="10" dirty="0">
                <a:effectLst/>
                <a:latin typeface="+mn-lt"/>
                <a:ea typeface="Calibri" panose="020F0502020204030204" pitchFamily="34" charset="0"/>
                <a:cs typeface="Times New Roman" panose="02020603050405020304" pitchFamily="18" charset="0"/>
              </a:rPr>
              <a:t>the highest percentage of confirmed COVID-19 inpatient discharges with intubation use was observed in the early stage of the PHE (March 2020) among patients age 60 and over (28.2%) and later in 2021 and in 2022 by patients ages 30-59 (21.6% in June 2021) (Figure 7). For context, a 2015 CDC study found that approximately 5.3% of people hospitalized for severe community-acquired pneumonia required intubation and mechanical ventilation.</a:t>
            </a:r>
            <a:r>
              <a:rPr lang="en-US" sz="1200" spc="10" baseline="30000" dirty="0">
                <a:effectLst/>
                <a:latin typeface="+mn-lt"/>
                <a:ea typeface="Calibri" panose="020F0502020204030204" pitchFamily="34" charset="0"/>
                <a:cs typeface="Times New Roman" panose="02020603050405020304" pitchFamily="18" charset="0"/>
              </a:rPr>
              <a:t>9</a:t>
            </a:r>
            <a:r>
              <a:rPr lang="en-US" sz="1200" spc="10" dirty="0">
                <a:effectLst/>
                <a:latin typeface="+mn-lt"/>
                <a:ea typeface="Calibri" panose="020F0502020204030204" pitchFamily="34" charset="0"/>
                <a:cs typeface="Times New Roman" panose="02020603050405020304" pitchFamily="18" charset="0"/>
              </a:rPr>
              <a:t> </a:t>
            </a:r>
            <a:endParaRPr lang="en-US" sz="1200" dirty="0">
              <a:effectLst/>
              <a:latin typeface="+mn-l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144</a:t>
            </a:fld>
            <a:endParaRPr lang="en-US"/>
          </a:p>
        </p:txBody>
      </p:sp>
    </p:spTree>
    <p:extLst>
      <p:ext uri="{BB962C8B-B14F-4D97-AF65-F5344CB8AC3E}">
        <p14:creationId xmlns:p14="http://schemas.microsoft.com/office/powerpoint/2010/main" val="342055690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tabLst>
                <a:tab pos="228600" algn="l"/>
              </a:tabLst>
            </a:pPr>
            <a:r>
              <a:rPr lang="en-US" sz="1200" dirty="0">
                <a:effectLst/>
                <a:latin typeface="+mn-lt"/>
                <a:ea typeface="Calibri" panose="020F0502020204030204" pitchFamily="34" charset="0"/>
                <a:cs typeface="Times New Roman" panose="02020603050405020304" pitchFamily="18" charset="0"/>
              </a:rPr>
              <a:t>From April 2020 to December 2022, the highest percentage of confirmed COVID-19 patients who died in the hospital was observed in the early stage of the PHE (April 2020) (data not shown).</a:t>
            </a:r>
          </a:p>
          <a:p>
            <a:pPr marL="342900" marR="0" lvl="0" indent="-342900">
              <a:spcBef>
                <a:spcPts val="0"/>
              </a:spcBef>
              <a:spcAft>
                <a:spcPts val="1200"/>
              </a:spcAft>
              <a:buFont typeface="Symbol" panose="05050102010706020507" pitchFamily="18" charset="2"/>
              <a:buChar char=""/>
              <a:tabLst>
                <a:tab pos="228600" algn="l"/>
              </a:tabLst>
            </a:pPr>
            <a:r>
              <a:rPr lang="en-US" sz="1200" dirty="0">
                <a:effectLst/>
                <a:latin typeface="+mn-lt"/>
                <a:ea typeface="Calibri" panose="020F0502020204030204" pitchFamily="34" charset="0"/>
                <a:cs typeface="Times New Roman" panose="02020603050405020304" pitchFamily="18" charset="0"/>
              </a:rPr>
              <a:t>From April 2020 to December 2022, the highest percentage of confirmed COVID-19 patients who died in the hospital was observed in the early stage of the PHE (April 2020) among patients age 60 and over (Figure 8).</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145</a:t>
            </a:fld>
            <a:endParaRPr lang="en-US"/>
          </a:p>
        </p:txBody>
      </p:sp>
    </p:spTree>
    <p:extLst>
      <p:ext uri="{BB962C8B-B14F-4D97-AF65-F5344CB8AC3E}">
        <p14:creationId xmlns:p14="http://schemas.microsoft.com/office/powerpoint/2010/main" val="281681823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lgn="l" defTabSz="914400" rtl="0" eaLnBrk="1" fontAlgn="auto" latinLnBrk="0" hangingPunct="1">
              <a:lnSpc>
                <a:spcPct val="100000"/>
              </a:lnSpc>
              <a:spcBef>
                <a:spcPts val="0"/>
              </a:spcBef>
              <a:spcAft>
                <a:spcPts val="0"/>
              </a:spcAft>
              <a:buClrTx/>
              <a:buSzTx/>
              <a:tabLst/>
              <a:defRPr/>
            </a:pPr>
            <a:r>
              <a:rPr lang="en-US" sz="1200" dirty="0">
                <a:latin typeface="+mn-lt"/>
                <a:cs typeface="Times New Roman"/>
              </a:rPr>
              <a:t>In 2020, the average hospital length of stay (LOS) was 4.9 days, compared with 4.7 days in 2019 (data not shown).</a:t>
            </a:r>
          </a:p>
          <a:p>
            <a:pPr marL="182880" marR="0" lvl="0" indent="-182880" algn="l" defTabSz="914400" rtl="0" eaLnBrk="1" fontAlgn="auto" latinLnBrk="0" hangingPunct="1">
              <a:lnSpc>
                <a:spcPct val="100000"/>
              </a:lnSpc>
              <a:spcBef>
                <a:spcPts val="0"/>
              </a:spcBef>
              <a:spcAft>
                <a:spcPts val="0"/>
              </a:spcAft>
              <a:buClrTx/>
              <a:buSzTx/>
              <a:tabLst/>
              <a:defRPr/>
            </a:pPr>
            <a:r>
              <a:rPr lang="en-US" sz="1200" dirty="0">
                <a:latin typeface="+mn-lt"/>
                <a:cs typeface="Times New Roman"/>
              </a:rPr>
              <a:t>From March 2020 to November 2022, the longest average LOS of confirmed COVID-19 patients was 35 days, observed during March 2022 among patients ages 30-59 years Figure 9).</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146</a:t>
            </a:fld>
            <a:endParaRPr lang="en-US"/>
          </a:p>
        </p:txBody>
      </p:sp>
    </p:spTree>
    <p:extLst>
      <p:ext uri="{BB962C8B-B14F-4D97-AF65-F5344CB8AC3E}">
        <p14:creationId xmlns:p14="http://schemas.microsoft.com/office/powerpoint/2010/main" val="32085115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None/>
              <a:tabLst/>
              <a:defRPr/>
            </a:pPr>
            <a:r>
              <a:rPr lang="en-US" sz="1200" b="1" dirty="0">
                <a:latin typeface="+mn-lt"/>
                <a:cs typeface="Times New Roman"/>
              </a:rPr>
              <a:t>Patient Experience With Hospital Care</a:t>
            </a:r>
          </a:p>
          <a:p>
            <a:pPr marL="182880" marR="0" lvl="0" indent="-182880" algn="l" defTabSz="914400" rtl="0" eaLnBrk="1" fontAlgn="auto" latinLnBrk="0" hangingPunct="1">
              <a:lnSpc>
                <a:spcPct val="100000"/>
              </a:lnSpc>
              <a:spcBef>
                <a:spcPts val="0"/>
              </a:spcBef>
              <a:spcAft>
                <a:spcPts val="0"/>
              </a:spcAft>
              <a:buClrTx/>
              <a:buSzTx/>
              <a:tabLst/>
              <a:defRPr/>
            </a:pPr>
            <a:r>
              <a:rPr lang="en-US" sz="1200" dirty="0">
                <a:latin typeface="+mn-lt"/>
                <a:cs typeface="Times New Roman"/>
              </a:rPr>
              <a:t>According to the Consumer Assessment of Healthcare Providers and Systems (CAHPS), patient experience encompasses the range of interactions patients have with the healthcare system. These interactions include their care from health plans and from physicians, nurses, and staff in hospitals, physician practices, and other healthcare facilities. </a:t>
            </a:r>
          </a:p>
          <a:p>
            <a:pPr marL="182880" marR="0" lvl="0" indent="-182880" algn="l" defTabSz="914400" rtl="0" eaLnBrk="1" fontAlgn="auto" latinLnBrk="0" hangingPunct="1">
              <a:lnSpc>
                <a:spcPct val="100000"/>
              </a:lnSpc>
              <a:spcBef>
                <a:spcPts val="0"/>
              </a:spcBef>
              <a:spcAft>
                <a:spcPts val="0"/>
              </a:spcAft>
              <a:buClrTx/>
              <a:buSzTx/>
              <a:tabLst/>
              <a:defRPr/>
            </a:pPr>
            <a:r>
              <a:rPr lang="en-US" sz="1200" dirty="0">
                <a:latin typeface="+mn-lt"/>
                <a:cs typeface="Times New Roman"/>
              </a:rPr>
              <a:t>As an integral component of healthcare quality, patient experience includes several aspects of healthcare delivery that patients value highly when they seek and receive care. These include timely appointments, easy access to information, and good communication with healthcare providers.</a:t>
            </a:r>
          </a:p>
          <a:p>
            <a:pPr marL="182880" marR="0" lvl="0" indent="-182880" algn="l" defTabSz="914400" rtl="0" eaLnBrk="1" fontAlgn="auto" latinLnBrk="0" hangingPunct="1">
              <a:lnSpc>
                <a:spcPct val="100000"/>
              </a:lnSpc>
              <a:spcBef>
                <a:spcPts val="0"/>
              </a:spcBef>
              <a:spcAft>
                <a:spcPts val="0"/>
              </a:spcAft>
              <a:buClrTx/>
              <a:buSzTx/>
              <a:tabLst/>
              <a:defRPr/>
            </a:pPr>
            <a:r>
              <a:rPr lang="en-US" sz="1200" dirty="0">
                <a:latin typeface="+mn-lt"/>
                <a:cs typeface="Times New Roman"/>
              </a:rPr>
              <a:t>Understanding patient experience is a key step in moving toward patient-centered care. By looking at various aspects of patient experience, we can assess the extent to which patients are receiving care that is respectful of and responsive to their preferences, needs, and values. Evaluating patient experience along with other components such as effectiveness and safety of care is essential to providing a complete picture of healthcare quality.</a:t>
            </a:r>
          </a:p>
          <a:p>
            <a:pPr marL="182880" marR="0" lvl="0" indent="-182880" algn="l" defTabSz="914400" rtl="0" eaLnBrk="1" fontAlgn="auto" latinLnBrk="0" hangingPunct="1">
              <a:lnSpc>
                <a:spcPct val="100000"/>
              </a:lnSpc>
              <a:spcBef>
                <a:spcPts val="0"/>
              </a:spcBef>
              <a:spcAft>
                <a:spcPts val="0"/>
              </a:spcAft>
              <a:buClrTx/>
              <a:buSzTx/>
              <a:tabLst/>
              <a:defRPr/>
            </a:pPr>
            <a:endParaRPr lang="en-US" sz="1200" dirty="0">
              <a:latin typeface="+mn-lt"/>
              <a:cs typeface="Times New Roman"/>
            </a:endParaRPr>
          </a:p>
          <a:p>
            <a:pPr marL="182880" marR="0" lvl="0" indent="-182880" algn="l" defTabSz="914400" rtl="0" eaLnBrk="1" fontAlgn="auto" latinLnBrk="0" hangingPunct="1">
              <a:lnSpc>
                <a:spcPct val="100000"/>
              </a:lnSpc>
              <a:spcBef>
                <a:spcPts val="0"/>
              </a:spcBef>
              <a:spcAft>
                <a:spcPts val="0"/>
              </a:spcAft>
              <a:buClrTx/>
              <a:buSzTx/>
              <a:tabLst/>
              <a:defRPr/>
            </a:pPr>
            <a:r>
              <a:rPr lang="en-US" sz="1200" dirty="0">
                <a:latin typeface="+mn-lt"/>
                <a:cs typeface="Times New Roman"/>
              </a:rPr>
              <a:t>From 2019 to 2021, the percentage of adult hospital patients who sometimes or never had good communication about medications they received in the hospital increased for all racial groups (Figure 10).</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147</a:t>
            </a:fld>
            <a:endParaRPr lang="en-US"/>
          </a:p>
        </p:txBody>
      </p:sp>
    </p:spTree>
    <p:extLst>
      <p:ext uri="{BB962C8B-B14F-4D97-AF65-F5344CB8AC3E}">
        <p14:creationId xmlns:p14="http://schemas.microsoft.com/office/powerpoint/2010/main" val="325329722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3657600"/>
            <a:ext cx="6400800" cy="4953000"/>
          </a:xfrm>
        </p:spPr>
        <p:txBody>
          <a:bodyPr/>
          <a:lstStyle/>
          <a:p>
            <a:pPr marL="182880" indent="-182880" algn="just"/>
            <a:r>
              <a:rPr lang="en-US" sz="1200" b="0" dirty="0">
                <a:latin typeface="+mn-lt"/>
                <a:cs typeface="Arial"/>
              </a:rPr>
              <a:t>From 2009 to 2021, the percentage of adult hospital patients who did not receive good communication about discharge information decreased for all racial groups (Figure 11).</a:t>
            </a:r>
          </a:p>
          <a:p>
            <a:pPr marL="182880" indent="-182880" algn="just"/>
            <a:r>
              <a:rPr lang="en-US" sz="1200" b="0" dirty="0">
                <a:latin typeface="+mn-lt"/>
                <a:cs typeface="Arial"/>
              </a:rPr>
              <a:t>From 2019 to 2021, the percentage of adult hospital patients who did not receive good communication about discharge information increased for NHPI and White people.</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148</a:t>
            </a:fld>
            <a:endParaRPr lang="en-US"/>
          </a:p>
        </p:txBody>
      </p:sp>
    </p:spTree>
    <p:extLst>
      <p:ext uri="{BB962C8B-B14F-4D97-AF65-F5344CB8AC3E}">
        <p14:creationId xmlns:p14="http://schemas.microsoft.com/office/powerpoint/2010/main" val="56837859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3886200"/>
            <a:ext cx="6400800" cy="4724400"/>
          </a:xfrm>
        </p:spPr>
        <p:txBody>
          <a:bodyPr/>
          <a:lstStyle/>
          <a:p>
            <a:pPr marL="0" marR="0" indent="0">
              <a:buNone/>
            </a:pPr>
            <a:r>
              <a:rPr lang="en-US" sz="1200" b="1" u="none" dirty="0">
                <a:effectLst/>
                <a:latin typeface="+mn-lt"/>
                <a:ea typeface="Times New Roman" panose="02020603050405020304" pitchFamily="18" charset="0"/>
                <a:cs typeface="Times New Roman" panose="02020603050405020304" pitchFamily="18" charset="0"/>
              </a:rPr>
              <a:t>Emergency Department Wait Times</a:t>
            </a:r>
          </a:p>
          <a:p>
            <a:pPr marL="182880" marR="0" lvl="0" indent="-182880"/>
            <a:r>
              <a:rPr lang="en-US" sz="1200" b="1" u="none" dirty="0">
                <a:effectLst/>
                <a:latin typeface="+mn-lt"/>
                <a:ea typeface="Calibri" panose="020F0502020204030204" pitchFamily="34" charset="0"/>
                <a:cs typeface="Calibri" panose="020F0502020204030204" pitchFamily="34" charset="0"/>
              </a:rPr>
              <a:t>E</a:t>
            </a:r>
            <a:r>
              <a:rPr lang="en-US" sz="1200" b="1" u="none" dirty="0">
                <a:effectLst/>
                <a:latin typeface="+mn-lt"/>
                <a:ea typeface="Calibri" panose="020F0502020204030204" pitchFamily="34" charset="0"/>
                <a:cs typeface="Times New Roman" panose="02020603050405020304" pitchFamily="18" charset="0"/>
              </a:rPr>
              <a:t>mergency department wait times have worsened overall and for patients with psychiatric or mental health conditions. Wait times for patients with cardiac symptoms also worsened.</a:t>
            </a:r>
            <a:endParaRPr lang="en-US" sz="1200" b="1" u="none" dirty="0">
              <a:effectLst/>
              <a:latin typeface="+mn-lt"/>
              <a:ea typeface="Calibri" panose="020F0502020204030204" pitchFamily="34" charset="0"/>
              <a:cs typeface="Calibri" panose="020F0502020204030204" pitchFamily="34" charset="0"/>
            </a:endParaRPr>
          </a:p>
          <a:p>
            <a:pPr marL="182880" marR="0" indent="-182880"/>
            <a:r>
              <a:rPr lang="en-US" sz="1200" u="none" dirty="0">
                <a:effectLst/>
                <a:latin typeface="+mn-lt"/>
                <a:ea typeface="Calibri" panose="020F0502020204030204" pitchFamily="34" charset="0"/>
                <a:cs typeface="Times New Roman" panose="02020603050405020304" pitchFamily="18" charset="0"/>
              </a:rPr>
              <a:t>The lack of ED capacity during the COVID-19 PHE was in part due to patients waiting in the ED until an inpatient bed became available, a practice referred to as boarding. It occurs when people present to the ED, either for an initial evaluation or after being transferred from another hospital, and then wait an extended time to move from the ED to a hospital ward. In a Centers for Medicare &amp; Medicaid Services review of data from calendar year 2019, of the hospitals that reported using the ED-2 boarding metric, the average median boarding time was 101 minutes.</a:t>
            </a:r>
            <a:r>
              <a:rPr lang="en-US" sz="1200" u="none" baseline="30000" dirty="0">
                <a:effectLst/>
                <a:latin typeface="+mn-lt"/>
                <a:ea typeface="Calibri" panose="020F0502020204030204" pitchFamily="34" charset="0"/>
                <a:cs typeface="Times New Roman" panose="02020603050405020304" pitchFamily="18" charset="0"/>
              </a:rPr>
              <a:t>10</a:t>
            </a:r>
            <a:endParaRPr lang="en-US" sz="1200" u="none" dirty="0">
              <a:effectLst/>
              <a:latin typeface="+mn-lt"/>
              <a:ea typeface="Calibri" panose="020F0502020204030204" pitchFamily="34" charset="0"/>
              <a:cs typeface="Times New Roman" panose="02020603050405020304" pitchFamily="18" charset="0"/>
            </a:endParaRPr>
          </a:p>
          <a:p>
            <a:pPr marL="182880" marR="0" indent="-182880"/>
            <a:r>
              <a:rPr lang="en-US" sz="1200" u="none" dirty="0">
                <a:effectLst/>
                <a:latin typeface="+mn-lt"/>
                <a:ea typeface="Calibri" panose="020F0502020204030204" pitchFamily="34" charset="0"/>
                <a:cs typeface="Times New Roman" panose="02020603050405020304" pitchFamily="18" charset="0"/>
              </a:rPr>
              <a:t>Boarding is associated with several adverse outcomes, including increased medical errors and death. These outcomes likely occur because the ED is ill equipped to provide longitudinal and focused inpatient care and attention is frequently diverted to new patients who present with undifferentiated conditions.</a:t>
            </a:r>
            <a:r>
              <a:rPr lang="en-US" sz="1200" u="none" baseline="30000" dirty="0">
                <a:effectLst/>
                <a:latin typeface="+mn-lt"/>
                <a:ea typeface="Calibri" panose="020F0502020204030204" pitchFamily="34" charset="0"/>
                <a:cs typeface="Times New Roman" panose="02020603050405020304" pitchFamily="18" charset="0"/>
              </a:rPr>
              <a:t>10</a:t>
            </a:r>
            <a:endParaRPr lang="en-US" sz="1200" u="none" dirty="0">
              <a:effectLst/>
              <a:latin typeface="+mn-lt"/>
              <a:ea typeface="Calibri" panose="020F0502020204030204" pitchFamily="34" charset="0"/>
              <a:cs typeface="Times New Roman" panose="02020603050405020304" pitchFamily="18" charset="0"/>
            </a:endParaRPr>
          </a:p>
          <a:p>
            <a:pPr marL="182880" marR="0" indent="-182880"/>
            <a:r>
              <a:rPr lang="en-US" sz="1200" u="none" dirty="0">
                <a:solidFill>
                  <a:srgbClr val="000000"/>
                </a:solidFill>
                <a:effectLst/>
                <a:latin typeface="+mn-lt"/>
                <a:ea typeface="Calibri" panose="020F0502020204030204" pitchFamily="34" charset="0"/>
                <a:cs typeface="Times New Roman" panose="02020603050405020304" pitchFamily="18" charset="0"/>
              </a:rPr>
              <a:t>Negative effects such as death increase exponentially as the system becomes more stressed. The Department of Health and Human Services time series dataset showed that as of October 25, 2021, capacity in adult intensive care units nationwide had exceeded 75% for at least 12 weeks. This level meant that the United States experienced the high and sustained levels of hospital strain associated with significant subsequent increases in excess deaths.</a:t>
            </a:r>
            <a:r>
              <a:rPr lang="en-US" sz="1200" u="none" baseline="30000" dirty="0">
                <a:effectLst/>
                <a:latin typeface="+mn-lt"/>
                <a:ea typeface="Calibri" panose="020F0502020204030204" pitchFamily="34" charset="0"/>
                <a:cs typeface="Times New Roman" panose="02020603050405020304" pitchFamily="18" charset="0"/>
              </a:rPr>
              <a:t>11</a:t>
            </a:r>
            <a:endParaRPr lang="en-US" sz="1200" u="none" dirty="0">
              <a:effectLst/>
              <a:latin typeface="+mn-lt"/>
              <a:ea typeface="Calibri" panose="020F0502020204030204" pitchFamily="34" charset="0"/>
              <a:cs typeface="Times New Roman" panose="02020603050405020304" pitchFamily="18" charset="0"/>
            </a:endParaRPr>
          </a:p>
          <a:p>
            <a:endParaRPr lang="en-US" dirty="0"/>
          </a:p>
          <a:p>
            <a:pPr marL="182880" marR="0" lvl="0" indent="-182880">
              <a:tabLst>
                <a:tab pos="228600" algn="l"/>
              </a:tabLst>
            </a:pPr>
            <a:r>
              <a:rPr lang="en-US" sz="1200" dirty="0">
                <a:effectLst/>
                <a:latin typeface="+mn-lt"/>
                <a:ea typeface="Calibri" panose="020F0502020204030204" pitchFamily="34" charset="0"/>
                <a:cs typeface="Times New Roman" panose="02020603050405020304" pitchFamily="18" charset="0"/>
              </a:rPr>
              <a:t>From 2019 to 2021, </a:t>
            </a:r>
            <a:r>
              <a:rPr lang="en-US" sz="1200" dirty="0">
                <a:solidFill>
                  <a:srgbClr val="000000"/>
                </a:solidFill>
                <a:effectLst/>
                <a:latin typeface="+mn-lt"/>
                <a:ea typeface="Calibri" panose="020F0502020204030204" pitchFamily="34" charset="0"/>
                <a:cs typeface="Times New Roman" panose="02020603050405020304" pitchFamily="18" charset="0"/>
              </a:rPr>
              <a:t>the median time outpatients spent in the ED from arrival to departure increased overall and for most racial/ethnic </a:t>
            </a:r>
            <a:r>
              <a:rPr lang="en-US" sz="1200" dirty="0">
                <a:effectLst/>
                <a:latin typeface="+mn-lt"/>
                <a:ea typeface="Calibri" panose="020F0502020204030204" pitchFamily="34" charset="0"/>
                <a:cs typeface="Times New Roman" panose="02020603050405020304" pitchFamily="18" charset="0"/>
              </a:rPr>
              <a:t>groups (Figure 12):</a:t>
            </a:r>
          </a:p>
          <a:p>
            <a:pPr marL="365760" marR="0" lvl="1" indent="-182880">
              <a:buClr>
                <a:srgbClr val="005EB8"/>
              </a:buClr>
              <a:buSzPts val="1000"/>
            </a:pPr>
            <a:r>
              <a:rPr lang="en-US" sz="1200" dirty="0">
                <a:effectLst/>
                <a:latin typeface="+mn-lt"/>
                <a:ea typeface="Calibri" panose="020F0502020204030204" pitchFamily="34" charset="0"/>
                <a:cs typeface="Times New Roman" panose="02020603050405020304" pitchFamily="18" charset="0"/>
              </a:rPr>
              <a:t>The median time for Hispanic patients increased from 147 to 160 minutes.</a:t>
            </a:r>
          </a:p>
          <a:p>
            <a:pPr marL="365760" marR="0" lvl="1" indent="-182880">
              <a:buClr>
                <a:srgbClr val="005EB8"/>
              </a:buClr>
              <a:buSzPts val="1000"/>
            </a:pPr>
            <a:r>
              <a:rPr lang="en-US" sz="1200" dirty="0">
                <a:effectLst/>
                <a:latin typeface="+mn-lt"/>
                <a:ea typeface="Calibri" panose="020F0502020204030204" pitchFamily="34" charset="0"/>
                <a:cs typeface="Times New Roman" panose="02020603050405020304" pitchFamily="18" charset="0"/>
              </a:rPr>
              <a:t>The median time for NH-AI/AN patients increased from 119 to 128 minutes.</a:t>
            </a:r>
          </a:p>
          <a:p>
            <a:pPr marL="365760" marR="0" lvl="1" indent="-182880">
              <a:buClr>
                <a:srgbClr val="005EB8"/>
              </a:buClr>
              <a:buSzPts val="1000"/>
            </a:pPr>
            <a:r>
              <a:rPr lang="en-US" sz="1200" dirty="0">
                <a:effectLst/>
                <a:latin typeface="+mn-lt"/>
                <a:ea typeface="Calibri" panose="020F0502020204030204" pitchFamily="34" charset="0"/>
                <a:cs typeface="Times New Roman" panose="02020603050405020304" pitchFamily="18" charset="0"/>
              </a:rPr>
              <a:t>The median time for NH-Asian patients increased from 164 to 168 minutes.</a:t>
            </a:r>
          </a:p>
          <a:p>
            <a:pPr marL="365760" marR="0" lvl="1" indent="-182880">
              <a:buClr>
                <a:srgbClr val="005EB8"/>
              </a:buClr>
              <a:buSzPts val="1000"/>
            </a:pPr>
            <a:r>
              <a:rPr lang="en-US" sz="1200" dirty="0">
                <a:effectLst/>
                <a:latin typeface="+mn-lt"/>
                <a:ea typeface="Calibri" panose="020F0502020204030204" pitchFamily="34" charset="0"/>
                <a:cs typeface="Times New Roman" panose="02020603050405020304" pitchFamily="18" charset="0"/>
              </a:rPr>
              <a:t>The median time for NH-Black patients increased from 145 to 162 minutes.</a:t>
            </a:r>
          </a:p>
          <a:p>
            <a:pPr marL="365760" marR="0" lvl="1" indent="-182880">
              <a:buClr>
                <a:srgbClr val="005EB8"/>
              </a:buClr>
              <a:buSzPts val="1000"/>
            </a:pPr>
            <a:r>
              <a:rPr lang="en-US" sz="1200" dirty="0">
                <a:effectLst/>
                <a:latin typeface="+mn-lt"/>
                <a:ea typeface="Calibri" panose="020F0502020204030204" pitchFamily="34" charset="0"/>
                <a:cs typeface="Times New Roman" panose="02020603050405020304" pitchFamily="18" charset="0"/>
              </a:rPr>
              <a:t>The median time for NH-White patients increased from 141 to 154 minutes.</a:t>
            </a:r>
          </a:p>
          <a:p>
            <a:pPr marL="365760" marR="0" lvl="1" indent="-182880">
              <a:buClr>
                <a:srgbClr val="005EB8"/>
              </a:buClr>
              <a:buSzPts val="1000"/>
            </a:pPr>
            <a:r>
              <a:rPr lang="en-US" sz="1200" spc="-10" dirty="0">
                <a:effectLst/>
                <a:latin typeface="+mn-lt"/>
                <a:ea typeface="Calibri" panose="020F0502020204030204" pitchFamily="34" charset="0"/>
                <a:cs typeface="Times New Roman" panose="02020603050405020304" pitchFamily="18" charset="0"/>
              </a:rPr>
              <a:t>The median time for NH-NHPI patients decreased by 2 minutes, from 132 to 130 minutes.</a:t>
            </a:r>
            <a:endParaRPr lang="en-US" sz="1200" dirty="0">
              <a:effectLst/>
              <a:latin typeface="+mn-l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149</a:t>
            </a:fld>
            <a:endParaRPr lang="en-US"/>
          </a:p>
        </p:txBody>
      </p:sp>
    </p:spTree>
    <p:extLst>
      <p:ext uri="{BB962C8B-B14F-4D97-AF65-F5344CB8AC3E}">
        <p14:creationId xmlns:p14="http://schemas.microsoft.com/office/powerpoint/2010/main" val="10300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indent="-182880">
              <a:spcBef>
                <a:spcPts val="0"/>
              </a:spcBef>
              <a:spcAft>
                <a:spcPts val="1200"/>
              </a:spcAft>
            </a:pPr>
            <a:r>
              <a:rPr lang="en-US" sz="1200" dirty="0">
                <a:effectLst/>
                <a:latin typeface="+mn-lt"/>
                <a:ea typeface="Calibri" panose="020F0502020204030204" pitchFamily="34" charset="0"/>
                <a:cs typeface="Times New Roman" panose="02020603050405020304" pitchFamily="18" charset="0"/>
              </a:rPr>
              <a:t>Most older people live productive and meaningful lives. While many people age 65 years and over experience </a:t>
            </a:r>
            <a:r>
              <a:rPr lang="en-US" sz="1200" i="1" dirty="0">
                <a:effectLst/>
                <a:latin typeface="+mn-lt"/>
                <a:ea typeface="Calibri" panose="020F0502020204030204" pitchFamily="34" charset="0"/>
                <a:cs typeface="Times New Roman" panose="02020603050405020304" pitchFamily="18" charset="0"/>
              </a:rPr>
              <a:t>some</a:t>
            </a:r>
            <a:r>
              <a:rPr lang="en-US" sz="1200" dirty="0">
                <a:effectLst/>
                <a:latin typeface="+mn-lt"/>
                <a:ea typeface="Calibri" panose="020F0502020204030204" pitchFamily="34" charset="0"/>
                <a:cs typeface="Times New Roman" panose="02020603050405020304" pitchFamily="18" charset="0"/>
              </a:rPr>
              <a:t> disability, only a small percentage have </a:t>
            </a:r>
            <a:r>
              <a:rPr lang="en-US" sz="1200" i="1" dirty="0">
                <a:effectLst/>
                <a:latin typeface="+mn-lt"/>
                <a:ea typeface="Calibri" panose="020F0502020204030204" pitchFamily="34" charset="0"/>
                <a:cs typeface="Times New Roman" panose="02020603050405020304" pitchFamily="18" charset="0"/>
              </a:rPr>
              <a:t>severe</a:t>
            </a:r>
            <a:r>
              <a:rPr lang="en-US" sz="1200" dirty="0">
                <a:effectLst/>
                <a:latin typeface="+mn-lt"/>
                <a:ea typeface="Calibri" panose="020F0502020204030204" pitchFamily="34" charset="0"/>
                <a:cs typeface="Times New Roman" panose="02020603050405020304" pitchFamily="18" charset="0"/>
              </a:rPr>
              <a:t> limitations, mostly due to limited mobility (Figure 6). The gap between the prevalence of older people with </a:t>
            </a:r>
            <a:r>
              <a:rPr lang="en-US" sz="1200" i="1" dirty="0">
                <a:effectLst/>
                <a:latin typeface="+mn-lt"/>
                <a:ea typeface="Calibri" panose="020F0502020204030204" pitchFamily="34" charset="0"/>
                <a:cs typeface="Times New Roman" panose="02020603050405020304" pitchFamily="18" charset="0"/>
              </a:rPr>
              <a:t>some</a:t>
            </a:r>
            <a:r>
              <a:rPr lang="en-US" sz="1200" dirty="0">
                <a:effectLst/>
                <a:latin typeface="+mn-lt"/>
                <a:ea typeface="Calibri" panose="020F0502020204030204" pitchFamily="34" charset="0"/>
                <a:cs typeface="Times New Roman" panose="02020603050405020304" pitchFamily="18" charset="0"/>
              </a:rPr>
              <a:t> disability and those with </a:t>
            </a:r>
            <a:r>
              <a:rPr lang="en-US" sz="1200" i="1" dirty="0">
                <a:effectLst/>
                <a:latin typeface="+mn-lt"/>
                <a:ea typeface="Calibri" panose="020F0502020204030204" pitchFamily="34" charset="0"/>
                <a:cs typeface="Times New Roman" panose="02020603050405020304" pitchFamily="18" charset="0"/>
              </a:rPr>
              <a:t>severe</a:t>
            </a:r>
            <a:r>
              <a:rPr lang="en-US" sz="1200" dirty="0">
                <a:effectLst/>
                <a:latin typeface="+mn-lt"/>
                <a:ea typeface="Calibri" panose="020F0502020204030204" pitchFamily="34" charset="0"/>
                <a:cs typeface="Times New Roman" panose="02020603050405020304" pitchFamily="18" charset="0"/>
              </a:rPr>
              <a:t> disability signals an important role for healthcare delivery systems as promoters of healthy aging.</a:t>
            </a:r>
            <a:r>
              <a:rPr lang="en-US" sz="1200" baseline="30000" dirty="0">
                <a:effectLst/>
                <a:latin typeface="+mn-lt"/>
                <a:ea typeface="Calibri" panose="020F0502020204030204" pitchFamily="34" charset="0"/>
                <a:cs typeface="Times New Roman" panose="02020603050405020304" pitchFamily="18" charset="0"/>
              </a:rPr>
              <a:t>3</a:t>
            </a:r>
            <a:r>
              <a:rPr lang="en-US" sz="1200" dirty="0">
                <a:effectLst/>
                <a:latin typeface="+mn-lt"/>
                <a:ea typeface="Calibri" panose="020F0502020204030204" pitchFamily="34" charset="0"/>
                <a:cs typeface="Times New Roman" panose="02020603050405020304" pitchFamily="18" charset="0"/>
              </a:rPr>
              <a:t> It suggests high-quality healthcare services can mitigate the most important consequences of an aging population by:</a:t>
            </a:r>
          </a:p>
          <a:p>
            <a:pPr marL="365760" marR="0" lvl="1" indent="-182880">
              <a:spcBef>
                <a:spcPts val="0"/>
              </a:spcBef>
              <a:spcAft>
                <a:spcPts val="0"/>
              </a:spcAft>
              <a:tabLst>
                <a:tab pos="228600" algn="l"/>
                <a:tab pos="457200" algn="l"/>
              </a:tabLst>
            </a:pPr>
            <a:r>
              <a:rPr lang="en-US" sz="1200" dirty="0">
                <a:effectLst/>
                <a:latin typeface="+mn-lt"/>
                <a:ea typeface="Calibri" panose="020F0502020204030204" pitchFamily="34" charset="0"/>
                <a:cs typeface="Times New Roman" panose="02020603050405020304" pitchFamily="18" charset="0"/>
              </a:rPr>
              <a:t>Preventing chronic diseases.</a:t>
            </a:r>
          </a:p>
          <a:p>
            <a:pPr marL="365760" marR="0" lvl="1" indent="-182880">
              <a:spcBef>
                <a:spcPts val="0"/>
              </a:spcBef>
              <a:spcAft>
                <a:spcPts val="0"/>
              </a:spcAft>
              <a:tabLst>
                <a:tab pos="228600" algn="l"/>
                <a:tab pos="457200" algn="l"/>
              </a:tabLst>
            </a:pPr>
            <a:r>
              <a:rPr lang="en-US" sz="1200" dirty="0">
                <a:effectLst/>
                <a:latin typeface="+mn-lt"/>
                <a:ea typeface="Calibri" panose="020F0502020204030204" pitchFamily="34" charset="0"/>
                <a:cs typeface="Times New Roman" panose="02020603050405020304" pitchFamily="18" charset="0"/>
              </a:rPr>
              <a:t>Managing chronic illnesses early and effectively enough to delay the onset of disability.</a:t>
            </a:r>
          </a:p>
          <a:p>
            <a:pPr marL="365760" marR="0" lvl="1" indent="-182880">
              <a:spcBef>
                <a:spcPts val="0"/>
              </a:spcBef>
              <a:spcAft>
                <a:spcPts val="1200"/>
              </a:spcAft>
              <a:tabLst>
                <a:tab pos="228600" algn="l"/>
                <a:tab pos="457200" algn="l"/>
              </a:tabLst>
            </a:pPr>
            <a:r>
              <a:rPr lang="en-US" sz="1200" dirty="0">
                <a:effectLst/>
                <a:latin typeface="+mn-lt"/>
                <a:ea typeface="Calibri" panose="020F0502020204030204" pitchFamily="34" charset="0"/>
                <a:cs typeface="Times New Roman" panose="02020603050405020304" pitchFamily="18" charset="0"/>
              </a:rPr>
              <a:t>Enabling people with disabilities to participate in society more fully.</a:t>
            </a:r>
          </a:p>
          <a:p>
            <a:pPr marL="182880" marR="0" lvl="0" indent="-182880">
              <a:spcBef>
                <a:spcPts val="0"/>
              </a:spcBef>
              <a:spcAft>
                <a:spcPts val="0"/>
              </a:spcAft>
              <a:tabLst>
                <a:tab pos="228600" algn="l"/>
              </a:tabLst>
            </a:pPr>
            <a:r>
              <a:rPr lang="en-US" sz="1200" dirty="0">
                <a:effectLst/>
                <a:latin typeface="+mn-lt"/>
                <a:ea typeface="Calibri" panose="020F0502020204030204" pitchFamily="34" charset="0"/>
                <a:cs typeface="Times New Roman" panose="02020603050405020304" pitchFamily="18" charset="0"/>
              </a:rPr>
              <a:t>In 2021, among adults age 65 years and over, 3.6% reported severe limitation hearing; 2.9% reported severe limitation seeing, even with glasses; 3.5% reported severe limitation with memory or cognition; 13.5% reported severe limitation walking; 2.8% reported severe limitation with self-care activities such as dressing or bathing; 1.5% reported severe limitation communicating; 10.0% reported severe limitation running errands alone; and 6.9% reported severe limitation participating in social activities (Figure 6).</a:t>
            </a:r>
          </a:p>
          <a:p>
            <a:pPr marL="182880" marR="0" lvl="0" indent="-182880">
              <a:spcBef>
                <a:spcPts val="0"/>
              </a:spcBef>
              <a:spcAft>
                <a:spcPts val="1200"/>
              </a:spcAft>
              <a:tabLst>
                <a:tab pos="228600" algn="l"/>
              </a:tabLst>
            </a:pPr>
            <a:r>
              <a:rPr lang="en-US" sz="1200" dirty="0">
                <a:effectLst/>
                <a:latin typeface="+mn-lt"/>
                <a:ea typeface="Calibri" panose="020F0502020204030204" pitchFamily="34" charset="0"/>
                <a:cs typeface="Times New Roman" panose="02020603050405020304" pitchFamily="18" charset="0"/>
              </a:rPr>
              <a:t>Among adults ages 18-64 years, 0.9% reported severe limitation hearing; 1.1% reported severe limitation seeing, even with glasses; 2.2% reported severe limitation with memory or cognition; 2.7% reported severe limitation walking; 0.5% reported severe limitation with self-care activities such as dressing or bathing; 0.6% reported severe limitation communicating; 2.4% reported severe limitation running errands alone; and 3.0% reported severe limitation participating in social activities.</a:t>
            </a:r>
          </a:p>
          <a:p>
            <a:pPr marL="182880" marR="0" lvl="0" indent="-182880">
              <a:spcBef>
                <a:spcPts val="0"/>
              </a:spcBef>
              <a:spcAft>
                <a:spcPts val="1200"/>
              </a:spcAft>
              <a:tabLst>
                <a:tab pos="228600" algn="l"/>
                <a:tab pos="457200" algn="l"/>
              </a:tabLst>
            </a:pPr>
            <a:endParaRPr lang="en-US" sz="1200" dirty="0">
              <a:effectLst/>
              <a:latin typeface="+mn-l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15</a:t>
            </a:fld>
            <a:endParaRPr lang="en-US"/>
          </a:p>
        </p:txBody>
      </p:sp>
    </p:spTree>
    <p:extLst>
      <p:ext uri="{BB962C8B-B14F-4D97-AF65-F5344CB8AC3E}">
        <p14:creationId xmlns:p14="http://schemas.microsoft.com/office/powerpoint/2010/main" val="157212476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2019 to 2021, the median time outpatients with psychiatric or mental health conditions spent in the ED from arrival to departure increased overall from 242 to 250 minutes (Figure 13):</a:t>
            </a:r>
          </a:p>
          <a:p>
            <a:pPr lvl="1"/>
            <a:r>
              <a:rPr lang="en-US" dirty="0"/>
              <a:t>The median time for Hispanic patients increased from 244 to 257 minutes.</a:t>
            </a:r>
          </a:p>
          <a:p>
            <a:pPr lvl="1"/>
            <a:r>
              <a:rPr lang="en-US" dirty="0"/>
              <a:t>The median time for NH-White patients increased from 233 to 249 minutes.</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150</a:t>
            </a:fld>
            <a:endParaRPr lang="en-US"/>
          </a:p>
        </p:txBody>
      </p:sp>
    </p:spTree>
    <p:extLst>
      <p:ext uri="{BB962C8B-B14F-4D97-AF65-F5344CB8AC3E}">
        <p14:creationId xmlns:p14="http://schemas.microsoft.com/office/powerpoint/2010/main" val="41553326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2019 to 2021, the percentage of outpatients with chest pain or possible heart attack who received fibrinolytic therapy within 30 minutes of arrival fell, overall, from 57.4% to 52.4% (Figure 14).</a:t>
            </a:r>
          </a:p>
          <a:p>
            <a:r>
              <a:rPr lang="en-US" dirty="0"/>
              <a:t>From 2019 to 2021, the percentage of outpatients with chest pain or possible heart attack who received fibrinolytic therapy within 30 minutes of arrival fell sharply for NH-Black (49.2% to 40.2%) and Hispanic patients (54.6% to 47.1%).</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151</a:t>
            </a:fld>
            <a:endParaRPr lang="en-US"/>
          </a:p>
        </p:txBody>
      </p:sp>
    </p:spTree>
    <p:extLst>
      <p:ext uri="{BB962C8B-B14F-4D97-AF65-F5344CB8AC3E}">
        <p14:creationId xmlns:p14="http://schemas.microsoft.com/office/powerpoint/2010/main" val="364505281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2020, the median time to transfer to another facility for acute coronary intervention was longest for Black patients (74 minutes) and shortest for Asian patients (58 minutes) (Figure 15).</a:t>
            </a:r>
          </a:p>
        </p:txBody>
      </p:sp>
      <p:sp>
        <p:nvSpPr>
          <p:cNvPr id="4" name="Slide Number Placeholder 3"/>
          <p:cNvSpPr>
            <a:spLocks noGrp="1"/>
          </p:cNvSpPr>
          <p:nvPr>
            <p:ph type="sldNum" sz="quarter" idx="5"/>
          </p:nvPr>
        </p:nvSpPr>
        <p:spPr/>
        <p:txBody>
          <a:bodyPr/>
          <a:lstStyle/>
          <a:p>
            <a:fld id="{B17BA40C-25F7-4A81-B7B0-365A5351FE20}" type="slidenum">
              <a:rPr lang="en-US" smtClean="0"/>
              <a:t>152</a:t>
            </a:fld>
            <a:endParaRPr lang="en-US"/>
          </a:p>
        </p:txBody>
      </p:sp>
    </p:spTree>
    <p:extLst>
      <p:ext uri="{BB962C8B-B14F-4D97-AF65-F5344CB8AC3E}">
        <p14:creationId xmlns:p14="http://schemas.microsoft.com/office/powerpoint/2010/main" val="230562151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spcBef>
                <a:spcPts val="0"/>
              </a:spcBef>
              <a:spcAft>
                <a:spcPts val="0"/>
              </a:spcAft>
              <a:tabLst>
                <a:tab pos="228600" algn="l"/>
              </a:tabLst>
            </a:pPr>
            <a:r>
              <a:rPr lang="en-US" sz="1200" dirty="0">
                <a:effectLst/>
                <a:latin typeface="+mn-lt"/>
                <a:ea typeface="Calibri" panose="020F0502020204030204" pitchFamily="34" charset="0"/>
                <a:cs typeface="Times New Roman" panose="02020603050405020304" pitchFamily="18" charset="0"/>
              </a:rPr>
              <a:t>From 2016 to 2019, the percentage of ischemic or hemorrhagic stroke patients who came to the ED with stroke symptoms and received head CT or MRI who received the interpretation of the results within 45 minutes of ED arrival increased among AI/AN patients but fell between 2019 and 2021 from 66.9% to 61.8% (Figure 16).</a:t>
            </a:r>
          </a:p>
          <a:p>
            <a:pPr marL="182880" marR="0" lvl="0" indent="-182880">
              <a:spcBef>
                <a:spcPts val="0"/>
              </a:spcBef>
              <a:spcAft>
                <a:spcPts val="0"/>
              </a:spcAft>
              <a:tabLst>
                <a:tab pos="228600" algn="l"/>
              </a:tabLst>
            </a:pPr>
            <a:r>
              <a:rPr lang="en-US" sz="1200" dirty="0">
                <a:effectLst/>
                <a:latin typeface="+mn-lt"/>
                <a:ea typeface="Calibri" panose="020F0502020204030204" pitchFamily="34" charset="0"/>
                <a:cs typeface="Times New Roman" panose="02020603050405020304" pitchFamily="18" charset="0"/>
              </a:rPr>
              <a:t>From 2016 to 2019, the percentage of ischemic or hemorrhagic stroke patients who came to the ED with stroke symptoms and received head CT or MRI who received the interpretation of the results within 45 minutes of ED arrival decreased among Hispanic patients. The percentage increased from 64.6% in 2019 to 67.3% in 2021.</a:t>
            </a:r>
          </a:p>
          <a:p>
            <a:pPr marL="182880" marR="0" lvl="0" indent="-182880">
              <a:spcBef>
                <a:spcPts val="0"/>
              </a:spcBef>
              <a:spcAft>
                <a:spcPts val="1200"/>
              </a:spcAft>
              <a:tabLst>
                <a:tab pos="228600" algn="l"/>
              </a:tabLst>
            </a:pPr>
            <a:r>
              <a:rPr lang="en-US" sz="1200" spc="-10" dirty="0">
                <a:solidFill>
                  <a:srgbClr val="333333"/>
                </a:solidFill>
                <a:effectLst/>
                <a:latin typeface="+mn-lt"/>
                <a:ea typeface="Calibri" panose="020F0502020204030204" pitchFamily="34" charset="0"/>
                <a:cs typeface="Arial" panose="020B0604020202020204" pitchFamily="34" charset="0"/>
              </a:rPr>
              <a:t>From 2019 to 2021, </a:t>
            </a:r>
            <a:r>
              <a:rPr lang="en-US" sz="1200" spc="-10" dirty="0">
                <a:effectLst/>
                <a:latin typeface="+mn-lt"/>
                <a:ea typeface="Calibri" panose="020F0502020204030204" pitchFamily="34" charset="0"/>
                <a:cs typeface="Times New Roman" panose="02020603050405020304" pitchFamily="18" charset="0"/>
              </a:rPr>
              <a:t>the percentage of ischemic or hemorrhagic stroke patients who came to the ED with stroke symptoms and received head CT or MRI who received the interpretation of the results within 45 minutes of ED arrival increased from 64.0% to 68.4% among NHPI patients.</a:t>
            </a:r>
            <a:endParaRPr lang="en-US" sz="1200" dirty="0">
              <a:effectLst/>
              <a:latin typeface="+mn-l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153</a:t>
            </a:fld>
            <a:endParaRPr lang="en-US"/>
          </a:p>
        </p:txBody>
      </p:sp>
    </p:spTree>
    <p:extLst>
      <p:ext uri="{BB962C8B-B14F-4D97-AF65-F5344CB8AC3E}">
        <p14:creationId xmlns:p14="http://schemas.microsoft.com/office/powerpoint/2010/main" val="12427681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spcBef>
                <a:spcPts val="0"/>
              </a:spcBef>
              <a:tabLst>
                <a:tab pos="228600" algn="l"/>
              </a:tabLst>
            </a:pPr>
            <a:r>
              <a:rPr lang="en-US" sz="1200" dirty="0">
                <a:effectLst/>
                <a:latin typeface="+mn-lt"/>
                <a:ea typeface="Calibri" panose="020F0502020204030204" pitchFamily="34" charset="0"/>
                <a:cs typeface="Times New Roman" panose="02020603050405020304" pitchFamily="18" charset="0"/>
              </a:rPr>
              <a:t>From the 2-year period 2006-2007 to the 2-year period 2019-2020, the percentage of ED visits triaged as immediate or emergent at which patients waited to see a physician for 1 hour or more improved for NH-Black and NH-White patients but showed no statistically significant change for Hispanic patients (Figure 17).</a:t>
            </a:r>
          </a:p>
          <a:p>
            <a:pPr marL="182880" marR="0" lvl="0" indent="-182880">
              <a:spcBef>
                <a:spcPts val="0"/>
              </a:spcBef>
              <a:tabLst>
                <a:tab pos="228600" algn="l"/>
              </a:tabLst>
            </a:pPr>
            <a:r>
              <a:rPr lang="en-US" sz="1200" dirty="0">
                <a:effectLst/>
                <a:latin typeface="+mn-lt"/>
                <a:ea typeface="Calibri" panose="020F0502020204030204" pitchFamily="34" charset="0"/>
                <a:cs typeface="Times New Roman" panose="02020603050405020304" pitchFamily="18" charset="0"/>
              </a:rPr>
              <a:t>From the 2-year period 2018-2019 to the 2-year period 2019-2020, the percentage of ED visits triaged as immediate or emergent at which patients waited to see a physician for 1 hour or more increased from 11.4% to 15.7% for Hispanic patients.</a:t>
            </a:r>
          </a:p>
          <a:p>
            <a:pPr marL="182880" marR="0" lvl="0" indent="-182880">
              <a:spcBef>
                <a:spcPts val="0"/>
              </a:spcBef>
              <a:tabLst>
                <a:tab pos="228600" algn="l"/>
              </a:tabLst>
            </a:pPr>
            <a:r>
              <a:rPr lang="en-US" sz="1200" spc="20" dirty="0">
                <a:effectLst/>
                <a:latin typeface="+mn-lt"/>
                <a:ea typeface="Calibri" panose="020F0502020204030204" pitchFamily="34" charset="0"/>
              </a:rPr>
              <a:t>Unless noted otherwise, for trend analyses, data points under each figure only report differences that are statistically significant (i.e., p value less than 0.1) and show an average annual percentage change greater than 1% per year. For comparisons between two populations, data points under each figure only report differences that are statistically significant (i.e., p value less than 0.05) and have a relative difference between the populations of at least 10%. Readers may learn more about NHQDR’s reporting methodology in Appendix A at </a:t>
            </a:r>
            <a:r>
              <a:rPr lang="en-US" sz="1200" u="sng" spc="20" dirty="0">
                <a:solidFill>
                  <a:srgbClr val="0000FF"/>
                </a:solidFill>
                <a:effectLst/>
                <a:latin typeface="+mn-lt"/>
                <a:ea typeface="Calibri" panose="020F0502020204030204" pitchFamily="34" charset="0"/>
                <a:hlinkClick r:id="rId3"/>
              </a:rPr>
              <a:t>https://www.ahrq.gov/research/findings/nhqrdr/nhqdr23/index.html</a:t>
            </a:r>
            <a:r>
              <a:rPr lang="en-US" sz="1200" spc="20" dirty="0">
                <a:effectLst/>
                <a:latin typeface="+mn-lt"/>
                <a:ea typeface="Calibri" panose="020F0502020204030204" pitchFamily="34" charset="0"/>
              </a:rPr>
              <a:t>.</a:t>
            </a:r>
            <a:endParaRPr lang="en-US" sz="1200" dirty="0">
              <a:latin typeface="+mn-lt"/>
            </a:endParaRPr>
          </a:p>
        </p:txBody>
      </p:sp>
      <p:sp>
        <p:nvSpPr>
          <p:cNvPr id="4" name="Slide Number Placeholder 3"/>
          <p:cNvSpPr>
            <a:spLocks noGrp="1"/>
          </p:cNvSpPr>
          <p:nvPr>
            <p:ph type="sldNum" sz="quarter" idx="5"/>
          </p:nvPr>
        </p:nvSpPr>
        <p:spPr/>
        <p:txBody>
          <a:bodyPr/>
          <a:lstStyle/>
          <a:p>
            <a:fld id="{B17BA40C-25F7-4A81-B7B0-365A5351FE20}" type="slidenum">
              <a:rPr lang="en-US" smtClean="0"/>
              <a:t>154</a:t>
            </a:fld>
            <a:endParaRPr lang="en-US"/>
          </a:p>
        </p:txBody>
      </p:sp>
    </p:spTree>
    <p:extLst>
      <p:ext uri="{BB962C8B-B14F-4D97-AF65-F5344CB8AC3E}">
        <p14:creationId xmlns:p14="http://schemas.microsoft.com/office/powerpoint/2010/main" val="401652878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spcBef>
                <a:spcPts val="0"/>
              </a:spcBef>
              <a:spcAft>
                <a:spcPts val="1200"/>
              </a:spcAft>
              <a:tabLst>
                <a:tab pos="228600" algn="l"/>
              </a:tabLst>
            </a:pPr>
            <a:r>
              <a:rPr lang="en-US" sz="1200" dirty="0">
                <a:effectLst/>
                <a:latin typeface="+mn-lt"/>
                <a:ea typeface="Calibri" panose="020F0502020204030204" pitchFamily="34" charset="0"/>
                <a:cs typeface="Times New Roman" panose="02020603050405020304" pitchFamily="18" charset="0"/>
              </a:rPr>
              <a:t>From the 2-year period 2006-2007 to the 2-year period 2019-2020, the percentage of ED visits triaged as urgent at which patients waited to see a physician for 1 hour or more improved overall and for Hispanic, NH-Black, and NH-White patients (Figure 18).</a:t>
            </a:r>
          </a:p>
          <a:p>
            <a:pPr marL="182880" marR="0" lvl="0" indent="-182880">
              <a:spcBef>
                <a:spcPts val="0"/>
              </a:spcBef>
              <a:spcAft>
                <a:spcPts val="1200"/>
              </a:spcAft>
              <a:tabLst>
                <a:tab pos="228600" algn="l"/>
              </a:tabLst>
            </a:pPr>
            <a:r>
              <a:rPr lang="en-US" sz="1200" dirty="0">
                <a:effectLst/>
                <a:latin typeface="+mn-lt"/>
                <a:ea typeface="Calibri" panose="020F0502020204030204" pitchFamily="34" charset="0"/>
                <a:cs typeface="Times New Roman" panose="02020603050405020304" pitchFamily="18" charset="0"/>
              </a:rPr>
              <a:t>In the 2-year period 2019-2020, overall, 12.7% of ED visits triaged as urgent had patients who waited to see a physician for 1 hour or more. Among Hispanic patients, 14.8% of visits, among NH-Black patients, 14.3% of visits, and among NH-White patients, 11.4% of visits triaged as urgent had patients who waited to see a physician for 1 hour or more.</a:t>
            </a:r>
          </a:p>
        </p:txBody>
      </p:sp>
      <p:sp>
        <p:nvSpPr>
          <p:cNvPr id="4" name="Slide Number Placeholder 3"/>
          <p:cNvSpPr>
            <a:spLocks noGrp="1"/>
          </p:cNvSpPr>
          <p:nvPr>
            <p:ph type="sldNum" sz="quarter" idx="5"/>
          </p:nvPr>
        </p:nvSpPr>
        <p:spPr/>
        <p:txBody>
          <a:bodyPr/>
          <a:lstStyle/>
          <a:p>
            <a:fld id="{B17BA40C-25F7-4A81-B7B0-365A5351FE20}" type="slidenum">
              <a:rPr lang="en-US" smtClean="0"/>
              <a:t>155</a:t>
            </a:fld>
            <a:endParaRPr lang="en-US"/>
          </a:p>
        </p:txBody>
      </p:sp>
    </p:spTree>
    <p:extLst>
      <p:ext uri="{BB962C8B-B14F-4D97-AF65-F5344CB8AC3E}">
        <p14:creationId xmlns:p14="http://schemas.microsoft.com/office/powerpoint/2010/main" val="242603409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4800" y="3657600"/>
            <a:ext cx="6400800" cy="4724400"/>
          </a:xfrm>
        </p:spPr>
        <p:txBody>
          <a:bodyPr/>
          <a:lstStyle/>
          <a:p>
            <a:pPr marL="182880" marR="0" indent="-182880">
              <a:spcBef>
                <a:spcPts val="0"/>
              </a:spcBef>
            </a:pPr>
            <a:r>
              <a:rPr lang="en-US" sz="1050" b="1" u="none" dirty="0">
                <a:effectLst/>
                <a:latin typeface="+mn-lt"/>
                <a:ea typeface="Times New Roman" panose="02020603050405020304" pitchFamily="18" charset="0"/>
                <a:cs typeface="Times New Roman" panose="02020603050405020304" pitchFamily="18" charset="0"/>
              </a:rPr>
              <a:t>COVID-19 and Patient Safety</a:t>
            </a:r>
          </a:p>
          <a:p>
            <a:pPr marL="182880" marR="0" lvl="0" indent="-182880">
              <a:spcBef>
                <a:spcPts val="0"/>
              </a:spcBef>
            </a:pPr>
            <a:r>
              <a:rPr lang="en-US" sz="1050" b="1" u="none" dirty="0">
                <a:effectLst/>
                <a:latin typeface="+mn-lt"/>
                <a:ea typeface="Calibri" panose="020F0502020204030204" pitchFamily="34" charset="0"/>
                <a:cs typeface="Calibri" panose="020F0502020204030204" pitchFamily="34" charset="0"/>
              </a:rPr>
              <a:t>The COVID-19 public health emergency put enormous stress on the healthcare system and disrupted many normal activities in hospitals and other facilities.</a:t>
            </a:r>
            <a:r>
              <a:rPr lang="en-US" sz="1050" b="1" u="none" dirty="0">
                <a:effectLst/>
                <a:latin typeface="+mn-lt"/>
                <a:ea typeface="Times New Roman" panose="02020603050405020304" pitchFamily="18" charset="0"/>
                <a:cs typeface="Times New Roman" panose="02020603050405020304" pitchFamily="18" charset="0"/>
              </a:rPr>
              <a:t> However, postoperative sepsis, central venous catheter-related bloodstream infections, and postoperative pulmonary embolism or deep vein thrombosis all continued to improve through 2020 for non-COVID-19 patients.</a:t>
            </a:r>
            <a:endParaRPr lang="en-US" sz="1050" b="1" u="none" dirty="0">
              <a:effectLst/>
              <a:latin typeface="+mn-lt"/>
              <a:ea typeface="Calibri" panose="020F0502020204030204" pitchFamily="34" charset="0"/>
              <a:cs typeface="Calibri" panose="020F0502020204030204" pitchFamily="34" charset="0"/>
            </a:endParaRPr>
          </a:p>
          <a:p>
            <a:pPr marL="182880" marR="0" indent="-182880">
              <a:spcBef>
                <a:spcPts val="0"/>
              </a:spcBef>
            </a:pPr>
            <a:r>
              <a:rPr lang="en-US" sz="1050" u="none" dirty="0">
                <a:effectLst/>
                <a:latin typeface="+mn-lt"/>
                <a:ea typeface="Calibri" panose="020F0502020204030204" pitchFamily="34" charset="0"/>
                <a:cs typeface="Times New Roman" panose="02020603050405020304" pitchFamily="18" charset="0"/>
              </a:rPr>
              <a:t>An AHRQ study published in </a:t>
            </a:r>
            <a:r>
              <a:rPr lang="en-US" sz="1050" i="1" u="none" dirty="0">
                <a:effectLst/>
                <a:latin typeface="+mn-lt"/>
                <a:ea typeface="Calibri" panose="020F0502020204030204" pitchFamily="34" charset="0"/>
                <a:cs typeface="Times New Roman" panose="02020603050405020304" pitchFamily="18" charset="0"/>
              </a:rPr>
              <a:t>JAMA</a:t>
            </a:r>
            <a:r>
              <a:rPr lang="en-US" sz="1050" u="none" dirty="0">
                <a:effectLst/>
                <a:latin typeface="+mn-lt"/>
                <a:ea typeface="Calibri" panose="020F0502020204030204" pitchFamily="34" charset="0"/>
                <a:cs typeface="Times New Roman" panose="02020603050405020304" pitchFamily="18" charset="0"/>
              </a:rPr>
              <a:t> showed that rates of in-hospital adverse events for healthcare-related patient harm fell significantly in the United States in the decade before the onset of the COVID-19 pandemic.</a:t>
            </a:r>
            <a:r>
              <a:rPr lang="en-US" sz="1050" u="none" baseline="30000" dirty="0">
                <a:effectLst/>
                <a:latin typeface="+mn-lt"/>
                <a:ea typeface="Calibri" panose="020F0502020204030204" pitchFamily="34" charset="0"/>
                <a:cs typeface="Times New Roman" panose="02020603050405020304" pitchFamily="18" charset="0"/>
              </a:rPr>
              <a:t>12</a:t>
            </a:r>
            <a:r>
              <a:rPr lang="en-US" sz="1050" u="none" dirty="0">
                <a:effectLst/>
                <a:latin typeface="+mn-lt"/>
                <a:ea typeface="Calibri" panose="020F0502020204030204" pitchFamily="34" charset="0"/>
                <a:cs typeface="Times New Roman" panose="02020603050405020304" pitchFamily="18" charset="0"/>
              </a:rPr>
              <a:t> Unfortunately, multiple sources have reported a reversal in this trend since 2020. It was both difficult and essential to manage the competing priorities of providing care for large numbers of patients with COVID-19, as well as for the patients without COVID-19 who needed routine care. At the same time, it was crucial to maintain safety efforts such as robust infection control practices.</a:t>
            </a:r>
            <a:r>
              <a:rPr lang="en-US" sz="1050" u="none" baseline="30000" dirty="0">
                <a:effectLst/>
                <a:latin typeface="+mn-lt"/>
                <a:ea typeface="Calibri" panose="020F0502020204030204" pitchFamily="34" charset="0"/>
                <a:cs typeface="Times New Roman" panose="02020603050405020304" pitchFamily="18" charset="0"/>
              </a:rPr>
              <a:t>13</a:t>
            </a:r>
            <a:endParaRPr lang="en-US" sz="1050" u="none" dirty="0">
              <a:effectLst/>
              <a:latin typeface="+mn-lt"/>
              <a:ea typeface="Calibri" panose="020F0502020204030204" pitchFamily="34" charset="0"/>
              <a:cs typeface="Times New Roman" panose="02020603050405020304" pitchFamily="18" charset="0"/>
            </a:endParaRPr>
          </a:p>
          <a:p>
            <a:pPr marL="182880" marR="0" indent="-182880">
              <a:spcBef>
                <a:spcPts val="0"/>
              </a:spcBef>
            </a:pPr>
            <a:r>
              <a:rPr lang="en-US" sz="1050" u="none" spc="10" dirty="0">
                <a:effectLst/>
                <a:latin typeface="+mn-lt"/>
                <a:ea typeface="Calibri" panose="020F0502020204030204" pitchFamily="34" charset="0"/>
                <a:cs typeface="Times New Roman" panose="02020603050405020304" pitchFamily="18" charset="0"/>
              </a:rPr>
              <a:t>Since the COVID-19 pandemic began, many indicators make it clear that patient safety has declined. The average risk of healthcare-associated infections,</a:t>
            </a:r>
            <a:r>
              <a:rPr lang="en-US" sz="1050" u="none" baseline="30000" dirty="0">
                <a:effectLst/>
                <a:latin typeface="+mn-lt"/>
                <a:ea typeface="Calibri" panose="020F0502020204030204" pitchFamily="34" charset="0"/>
                <a:cs typeface="Times New Roman" panose="02020603050405020304" pitchFamily="18" charset="0"/>
              </a:rPr>
              <a:t>14</a:t>
            </a:r>
            <a:r>
              <a:rPr lang="en-US" sz="1050" u="none" spc="10" dirty="0">
                <a:effectLst/>
                <a:latin typeface="+mn-lt"/>
                <a:ea typeface="Calibri" panose="020F0502020204030204" pitchFamily="34" charset="0"/>
                <a:cs typeface="Times New Roman" panose="02020603050405020304" pitchFamily="18" charset="0"/>
              </a:rPr>
              <a:t> CLABSIs, and falls increased during the pandemic.</a:t>
            </a:r>
            <a:r>
              <a:rPr lang="en-US" sz="1050" u="none" spc="10" baseline="30000" dirty="0">
                <a:effectLst/>
                <a:latin typeface="+mn-lt"/>
                <a:ea typeface="Calibri" panose="020F0502020204030204" pitchFamily="34" charset="0"/>
                <a:cs typeface="Times New Roman" panose="02020603050405020304" pitchFamily="18" charset="0"/>
              </a:rPr>
              <a:t>13</a:t>
            </a:r>
            <a:r>
              <a:rPr lang="en-US" sz="1050" u="none" spc="10" dirty="0">
                <a:effectLst/>
                <a:latin typeface="+mn-lt"/>
                <a:ea typeface="Calibri" panose="020F0502020204030204" pitchFamily="34" charset="0"/>
                <a:cs typeface="Times New Roman" panose="02020603050405020304" pitchFamily="18" charset="0"/>
              </a:rPr>
              <a:t> Potential reasons for the increase in patient safety events include newly implemented contact isolation procedures and use of personal protective equipment (PPE). PPE, particularly respiratory protection (e.g., face masks, respirators), muffles sounds, prevents lip reading, and makes reading facial expressions challenging, creating potential patient safety challenges.</a:t>
            </a:r>
            <a:r>
              <a:rPr lang="en-US" sz="1050" u="none" baseline="30000" dirty="0">
                <a:effectLst/>
                <a:latin typeface="+mn-lt"/>
                <a:ea typeface="Calibri" panose="020F0502020204030204" pitchFamily="34" charset="0"/>
                <a:cs typeface="Times New Roman" panose="02020603050405020304" pitchFamily="18" charset="0"/>
              </a:rPr>
              <a:t>15</a:t>
            </a:r>
            <a:endParaRPr lang="en-US" sz="1050" u="none" dirty="0">
              <a:effectLst/>
              <a:latin typeface="+mn-lt"/>
              <a:ea typeface="Calibri" panose="020F0502020204030204" pitchFamily="34" charset="0"/>
              <a:cs typeface="Times New Roman" panose="02020603050405020304" pitchFamily="18" charset="0"/>
            </a:endParaRPr>
          </a:p>
          <a:p>
            <a:pPr marL="182880" marR="0" indent="-182880">
              <a:spcBef>
                <a:spcPts val="0"/>
              </a:spcBef>
            </a:pPr>
            <a:r>
              <a:rPr lang="en-US" sz="1050" u="none" dirty="0">
                <a:effectLst/>
                <a:latin typeface="+mn-lt"/>
                <a:ea typeface="Calibri" panose="020F0502020204030204" pitchFamily="34" charset="0"/>
                <a:cs typeface="Times New Roman" panose="02020603050405020304" pitchFamily="18" charset="0"/>
              </a:rPr>
              <a:t>The risk of pressure injuries of the skin and soft tissue has increased during the pandemic. Prone positioning for ventilated patients has been widely adopted for patients with COVID-19. While the prone position has led to better outcomes, it has also created a unique challenge for nursing staff when it comes to preventing pressure injuries. Not only is patient repositioning more challenging, but also the continuous pressure points are very different from those nurses typically encounter and manage.</a:t>
            </a:r>
            <a:r>
              <a:rPr lang="en-US" sz="1050" u="none" baseline="30000" dirty="0">
                <a:effectLst/>
                <a:latin typeface="+mn-lt"/>
                <a:ea typeface="Calibri" panose="020F0502020204030204" pitchFamily="34" charset="0"/>
                <a:cs typeface="Times New Roman" panose="02020603050405020304" pitchFamily="18" charset="0"/>
              </a:rPr>
              <a:t>16</a:t>
            </a:r>
            <a:endParaRPr lang="en-US" sz="1050" u="none" dirty="0">
              <a:effectLst/>
              <a:latin typeface="+mn-lt"/>
              <a:ea typeface="Calibri" panose="020F0502020204030204" pitchFamily="34" charset="0"/>
              <a:cs typeface="Times New Roman" panose="02020603050405020304" pitchFamily="18" charset="0"/>
            </a:endParaRPr>
          </a:p>
          <a:p>
            <a:pPr marL="182880" marR="0" indent="-182880">
              <a:spcBef>
                <a:spcPts val="0"/>
              </a:spcBef>
            </a:pPr>
            <a:r>
              <a:rPr lang="en-US" sz="1050" u="none" dirty="0">
                <a:effectLst/>
                <a:latin typeface="+mn-lt"/>
                <a:ea typeface="Calibri" panose="020F0502020204030204" pitchFamily="34" charset="0"/>
                <a:cs typeface="Times New Roman" panose="02020603050405020304" pitchFamily="18" charset="0"/>
              </a:rPr>
              <a:t>Among COVID-19 patients in particular, hospital data have indicated an increased risk of hospital-acquired infections during the pandemic. This increased risk of infection may, in part, be due to increased device utilization and prolonged hospitalization of COVID-19 patients, but also to challenges in maintaining those devices (catheters, central lines, etc.) while trying to limit provider exposure and conserve PPE.</a:t>
            </a:r>
            <a:r>
              <a:rPr lang="en-US" sz="1050" u="none" baseline="30000" dirty="0">
                <a:effectLst/>
                <a:latin typeface="+mn-lt"/>
                <a:ea typeface="Calibri" panose="020F0502020204030204" pitchFamily="34" charset="0"/>
                <a:cs typeface="Times New Roman" panose="02020603050405020304" pitchFamily="18" charset="0"/>
              </a:rPr>
              <a:t>16</a:t>
            </a:r>
            <a:endParaRPr lang="en-US" sz="1050" u="none" dirty="0">
              <a:effectLst/>
              <a:latin typeface="+mn-lt"/>
              <a:ea typeface="Calibri" panose="020F0502020204030204" pitchFamily="34" charset="0"/>
              <a:cs typeface="Times New Roman" panose="02020603050405020304" pitchFamily="18" charset="0"/>
            </a:endParaRPr>
          </a:p>
          <a:p>
            <a:pPr marL="182880" marR="0" indent="-182880">
              <a:spcBef>
                <a:spcPts val="0"/>
              </a:spcBef>
            </a:pPr>
            <a:r>
              <a:rPr lang="en-US" sz="1050" u="none" dirty="0">
                <a:effectLst/>
                <a:latin typeface="+mn-lt"/>
                <a:ea typeface="Calibri" panose="020F0502020204030204" pitchFamily="34" charset="0"/>
                <a:cs typeface="Times New Roman" panose="02020603050405020304" pitchFamily="18" charset="0"/>
              </a:rPr>
              <a:t>Patient safety analyses in this report use AHRQ </a:t>
            </a:r>
            <a:r>
              <a:rPr lang="en-US" sz="1050" u="none" dirty="0">
                <a:effectLst/>
                <a:latin typeface="+mn-l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Patient Safety Indicators</a:t>
            </a:r>
            <a:r>
              <a:rPr lang="en-US" sz="1050" u="none" dirty="0">
                <a:effectLst/>
                <a:latin typeface="+mn-lt"/>
                <a:ea typeface="Calibri" panose="020F0502020204030204" pitchFamily="34" charset="0"/>
                <a:cs typeface="Times New Roman" panose="02020603050405020304" pitchFamily="18" charset="0"/>
              </a:rPr>
              <a:t> (PSIs), Healthcare Cost and Utilization Project data on postoperative sepsis, CLABSI, and postoperative pulmonary embolism or deep vein thrombosis that exclude COVID-19 patients. When the PSIs were calculated for the NHQDR, PSI software excluded all COVID-19 hospitalizations. We report patient safety events only for people hospitalized without COVID-19.</a:t>
            </a:r>
            <a:r>
              <a:rPr lang="en-US" sz="1050" u="none" baseline="30000" dirty="0">
                <a:effectLst/>
                <a:latin typeface="+mn-lt"/>
                <a:ea typeface="Calibri" panose="020F0502020204030204" pitchFamily="34" charset="0"/>
                <a:cs typeface="Times New Roman" panose="02020603050405020304" pitchFamily="18" charset="0"/>
              </a:rPr>
              <a:t>17</a:t>
            </a:r>
            <a:r>
              <a:rPr lang="en-US" sz="1050" u="none" dirty="0">
                <a:effectLst/>
                <a:latin typeface="+mn-lt"/>
                <a:ea typeface="Calibri" panose="020F0502020204030204" pitchFamily="34" charset="0"/>
                <a:cs typeface="Times New Roman" panose="02020603050405020304" pitchFamily="18" charset="0"/>
              </a:rPr>
              <a:t>This approach may have resulted in lower rates of patient safety events compared with other studies.</a:t>
            </a:r>
          </a:p>
          <a:p>
            <a:pPr marL="182880" marR="0" indent="-182880">
              <a:spcBef>
                <a:spcPts val="0"/>
              </a:spcBef>
            </a:pPr>
            <a:endParaRPr lang="en-US" sz="1050" u="none" dirty="0">
              <a:effectLst/>
              <a:latin typeface="+mn-lt"/>
              <a:ea typeface="Calibri" panose="020F0502020204030204" pitchFamily="34" charset="0"/>
              <a:cs typeface="Times New Roman" panose="02020603050405020304" pitchFamily="18" charset="0"/>
            </a:endParaRPr>
          </a:p>
          <a:p>
            <a:pPr marL="182880" marR="0" lvl="0" indent="-182880" algn="l" defTabSz="914400" rtl="0" eaLnBrk="1" fontAlgn="auto" latinLnBrk="0" hangingPunct="1">
              <a:spcBef>
                <a:spcPts val="0"/>
              </a:spcBef>
              <a:buClrTx/>
              <a:buSzTx/>
              <a:buFont typeface="Arial" panose="020B0604020202020204" pitchFamily="34" charset="0"/>
              <a:buChar char="•"/>
              <a:tabLst/>
              <a:defRPr/>
            </a:pPr>
            <a:r>
              <a:rPr lang="en-US" sz="1050" dirty="0">
                <a:effectLst/>
                <a:latin typeface="+mn-lt"/>
                <a:ea typeface="Calibri" panose="020F0502020204030204" pitchFamily="34" charset="0"/>
                <a:cs typeface="Times New Roman" panose="02020603050405020304" pitchFamily="18" charset="0"/>
              </a:rPr>
              <a:t>From 2016 to 2020, the rate of postoperative sepsis declined among patients in all residence locations (Figure 19).</a:t>
            </a:r>
          </a:p>
          <a:p>
            <a:pPr marL="182880" marR="0" indent="-182880">
              <a:spcBef>
                <a:spcPts val="0"/>
              </a:spcBef>
            </a:pPr>
            <a:endParaRPr lang="en-US" sz="1050" u="none"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17BA40C-25F7-4A81-B7B0-365A5351FE20}" type="slidenum">
              <a:rPr lang="en-US" smtClean="0"/>
              <a:t>156</a:t>
            </a:fld>
            <a:endParaRPr lang="en-US"/>
          </a:p>
        </p:txBody>
      </p:sp>
    </p:spTree>
    <p:extLst>
      <p:ext uri="{BB962C8B-B14F-4D97-AF65-F5344CB8AC3E}">
        <p14:creationId xmlns:p14="http://schemas.microsoft.com/office/powerpoint/2010/main" val="281630700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tab pos="228600" algn="l"/>
              </a:tabLst>
              <a:defRPr/>
            </a:pPr>
            <a:r>
              <a:rPr lang="en-US" sz="1200" b="1" dirty="0">
                <a:solidFill>
                  <a:srgbClr val="000000"/>
                </a:solidFill>
                <a:effectLst/>
                <a:latin typeface="+mn-lt"/>
                <a:ea typeface="Calibri" panose="020F0502020204030204" pitchFamily="34" charset="0"/>
              </a:rPr>
              <a:t>Key: </a:t>
            </a:r>
            <a:r>
              <a:rPr lang="en-US" sz="1200" b="0" dirty="0">
                <a:solidFill>
                  <a:srgbClr val="000000"/>
                </a:solidFill>
                <a:effectLst/>
                <a:latin typeface="+mn-lt"/>
                <a:ea typeface="Calibri" panose="020F0502020204030204" pitchFamily="34" charset="0"/>
              </a:rPr>
              <a:t>API = Asian or Pacific Islander.</a:t>
            </a: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tab pos="228600" algn="l"/>
              </a:tabLst>
              <a:defRPr/>
            </a:pPr>
            <a:r>
              <a:rPr lang="en-US" sz="1200" b="1" dirty="0">
                <a:solidFill>
                  <a:srgbClr val="000000"/>
                </a:solidFill>
                <a:effectLst/>
                <a:latin typeface="+mn-lt"/>
                <a:ea typeface="Calibri" panose="020F0502020204030204" pitchFamily="34" charset="0"/>
              </a:rPr>
              <a:t>Source: </a:t>
            </a:r>
            <a:r>
              <a:rPr lang="en-US" sz="1200" b="0" dirty="0">
                <a:solidFill>
                  <a:srgbClr val="000000"/>
                </a:solidFill>
                <a:effectLst/>
                <a:latin typeface="+mn-lt"/>
                <a:ea typeface="Calibri" panose="020F0502020204030204" pitchFamily="34" charset="0"/>
              </a:rPr>
              <a:t>Agency for Healthcare Research and Quality (AHRQ), Healthcare Cost and Utilization Project (HCUP), State Inpatient Databases, weighted to provide national estimates; and the AHRQ Quality Indicators, v2022.1, 2016-2020. For more information, see the HCUP Methods Series Report on Methods Applying AHRQ Quality Indicators to HCUP Data (https://www.hcup-us.ahrq.gov/reports/methods/methods.jsp).</a:t>
            </a:r>
          </a:p>
          <a:p>
            <a:pPr marL="342900" marR="0" lvl="0" indent="-342900">
              <a:spcBef>
                <a:spcPts val="0"/>
              </a:spcBef>
              <a:spcAft>
                <a:spcPts val="0"/>
              </a:spcAft>
              <a:buFont typeface="Symbol" panose="05050102010706020507" pitchFamily="18" charset="2"/>
              <a:buChar char=""/>
              <a:tabLst>
                <a:tab pos="228600" algn="l"/>
              </a:tabLst>
            </a:pPr>
            <a:endParaRPr lang="en-US" sz="1200" dirty="0">
              <a:effectLst/>
              <a:latin typeface="+mn-lt"/>
              <a:ea typeface="Calibri" panose="020F0502020204030204" pitchFamily="34" charset="0"/>
              <a:cs typeface="Times New Roman" panose="02020603050405020304" pitchFamily="18" charset="0"/>
            </a:endParaRPr>
          </a:p>
          <a:p>
            <a:pPr marL="182880" marR="0" lvl="0" indent="-182880">
              <a:spcBef>
                <a:spcPts val="0"/>
              </a:spcBef>
              <a:spcAft>
                <a:spcPts val="0"/>
              </a:spcAft>
              <a:tabLst>
                <a:tab pos="228600" algn="l"/>
              </a:tabLst>
            </a:pPr>
            <a:r>
              <a:rPr lang="en-US" sz="1200" dirty="0">
                <a:effectLst/>
                <a:latin typeface="+mn-lt"/>
                <a:ea typeface="Calibri" panose="020F0502020204030204" pitchFamily="34" charset="0"/>
                <a:cs typeface="Times New Roman" panose="02020603050405020304" pitchFamily="18" charset="0"/>
              </a:rPr>
              <a:t>From 2016 to 2020, the rate of hospital admissions with CLABSI decreased among residents of large central and medium metro areas from 0.13 to 0.09 per 1,000 medical and surgical discharges and from 0.13 to 0.08 per 1,000 medical and surgical discharges, respectively (Figure 20).</a:t>
            </a:r>
          </a:p>
          <a:p>
            <a:pPr marL="182880" marR="0" lvl="0" indent="-182880">
              <a:spcBef>
                <a:spcPts val="0"/>
              </a:spcBef>
              <a:spcAft>
                <a:spcPts val="0"/>
              </a:spcAft>
              <a:tabLst>
                <a:tab pos="228600" algn="l"/>
              </a:tabLst>
            </a:pPr>
            <a:r>
              <a:rPr lang="en-US" sz="1200" dirty="0">
                <a:effectLst/>
                <a:latin typeface="+mn-lt"/>
                <a:ea typeface="Calibri" panose="020F0502020204030204" pitchFamily="34" charset="0"/>
                <a:cs typeface="Times New Roman" panose="02020603050405020304" pitchFamily="18" charset="0"/>
              </a:rPr>
              <a:t>	The rate of hospital admissions with CLABSI decreased among patients from noncore areas from 0.09 to 0.08 per 1,000 medical and surgical discharges.</a:t>
            </a:r>
          </a:p>
          <a:p>
            <a:pPr marL="182880" marR="0" lvl="0" indent="-182880">
              <a:spcBef>
                <a:spcPts val="0"/>
              </a:spcBef>
              <a:spcAft>
                <a:spcPts val="0"/>
              </a:spcAft>
              <a:tabLst>
                <a:tab pos="228600" algn="l"/>
              </a:tabLst>
            </a:pPr>
            <a:r>
              <a:rPr lang="en-US" sz="1200" dirty="0">
                <a:effectLst/>
                <a:latin typeface="+mn-lt"/>
                <a:ea typeface="Calibri" panose="020F0502020204030204" pitchFamily="34" charset="0"/>
                <a:cs typeface="Times New Roman" panose="02020603050405020304" pitchFamily="18" charset="0"/>
              </a:rPr>
              <a:t>From 2016 to 2020, the rate of hospital admissions with CLABSI decreased among patients from all ethnic groups.</a:t>
            </a:r>
          </a:p>
          <a:p>
            <a:pPr marL="182880" marR="0" indent="-182880">
              <a:spcBef>
                <a:spcPts val="0"/>
              </a:spcBef>
              <a:spcAft>
                <a:spcPts val="1200"/>
              </a:spcAft>
            </a:pPr>
            <a:endParaRPr lang="en-US" sz="1200" u="none"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17BA40C-25F7-4A81-B7B0-365A5351FE20}" type="slidenum">
              <a:rPr lang="en-US" smtClean="0"/>
              <a:t>157</a:t>
            </a:fld>
            <a:endParaRPr lang="en-US"/>
          </a:p>
        </p:txBody>
      </p:sp>
    </p:spTree>
    <p:extLst>
      <p:ext uri="{BB962C8B-B14F-4D97-AF65-F5344CB8AC3E}">
        <p14:creationId xmlns:p14="http://schemas.microsoft.com/office/powerpoint/2010/main" val="151769682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2016 to 2020, the rate of postoperative pulmonary embolism or deep vein thrombosis improved overall and for Hispanic, non-Hispanic Black, and non-Hispanic White patients (Figure 21):</a:t>
            </a:r>
          </a:p>
          <a:p>
            <a:pPr lvl="1"/>
            <a:r>
              <a:rPr lang="en-US" dirty="0"/>
              <a:t>Overall, patients experienced a decrease from 3.8 to 3.0 per 1,000 surgical admissions.</a:t>
            </a:r>
          </a:p>
          <a:p>
            <a:pPr lvl="1"/>
            <a:r>
              <a:rPr lang="en-US" dirty="0"/>
              <a:t>Non-Hispanic Black patients experienced a decrease from 4.9 to 4.1 per 1,000 surgical admissions.</a:t>
            </a:r>
          </a:p>
          <a:p>
            <a:pPr lvl="1"/>
            <a:r>
              <a:rPr lang="en-US" dirty="0"/>
              <a:t>Hispanic patients experienced a decrease from 3.7 to 3.1 per 1,000 surgical admissions. </a:t>
            </a:r>
          </a:p>
          <a:p>
            <a:pPr lvl="1"/>
            <a:r>
              <a:rPr lang="en-US" dirty="0"/>
              <a:t>Non-Hispanic White patients experienced a decrease from 3.7 to 2.9 per 1,000 surgical admissions.</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158</a:t>
            </a:fld>
            <a:endParaRPr lang="en-US"/>
          </a:p>
        </p:txBody>
      </p:sp>
    </p:spTree>
    <p:extLst>
      <p:ext uri="{BB962C8B-B14F-4D97-AF65-F5344CB8AC3E}">
        <p14:creationId xmlns:p14="http://schemas.microsoft.com/office/powerpoint/2010/main" val="128376018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Key:</a:t>
            </a:r>
            <a:r>
              <a:rPr lang="en-US" dirty="0"/>
              <a:t> API = Asian or Pacific Islander.</a:t>
            </a:r>
          </a:p>
          <a:p>
            <a:pPr marL="0" indent="0">
              <a:buNone/>
            </a:pPr>
            <a:r>
              <a:rPr lang="en-US" b="1" dirty="0"/>
              <a:t>Source: </a:t>
            </a:r>
            <a:r>
              <a:rPr lang="en-US" dirty="0"/>
              <a:t>Agency for Healthcare Research and Quality (AHRQ), Healthcare Cost and Utilization Project (HCUP), State Inpatient Databases, weighted to provide national estimates; and the AHRQ Quality Indicators, v2022.1, 2016-2020. For more information, see the HCUP Methods Series Report on Methods Applying AHRQ Quality Indicators to HCUP Data (https://www.hcup-us.ahrq.gov/reports/methods/methods.jsp).</a:t>
            </a:r>
          </a:p>
          <a:p>
            <a:pPr marL="0" indent="0">
              <a:buNone/>
            </a:pPr>
            <a:endParaRPr lang="en-US" dirty="0"/>
          </a:p>
          <a:p>
            <a:r>
              <a:rPr lang="en-US" dirty="0"/>
              <a:t>From 2016 to 2020, rates of postoperative hip fracture decreased for Hispanic patients and residents of medium metro areas but increased for residents of noncore areas (Figure 22):</a:t>
            </a:r>
          </a:p>
          <a:p>
            <a:pPr lvl="1"/>
            <a:r>
              <a:rPr lang="en-US" dirty="0"/>
              <a:t>Hispanic patients experienced a decrease from 0.06 to 0.05 per 1,000 surgical admissions.</a:t>
            </a:r>
          </a:p>
          <a:p>
            <a:pPr lvl="1"/>
            <a:r>
              <a:rPr lang="en-US" dirty="0"/>
              <a:t>From 2016 to 2020, rates decreased for residents of medium metro areas from 0.09 to 0.08 per 1,000 surgical admissions.</a:t>
            </a:r>
          </a:p>
          <a:p>
            <a:pPr lvl="1"/>
            <a:r>
              <a:rPr lang="en-US" dirty="0"/>
              <a:t>From 2016 to 2020, rates increased for residents of noncore areas from 0.11 to 0.12 per 1,000 surgical admissions.</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159</a:t>
            </a:fld>
            <a:endParaRPr lang="en-US"/>
          </a:p>
        </p:txBody>
      </p:sp>
    </p:spTree>
    <p:extLst>
      <p:ext uri="{BB962C8B-B14F-4D97-AF65-F5344CB8AC3E}">
        <p14:creationId xmlns:p14="http://schemas.microsoft.com/office/powerpoint/2010/main" val="4243244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impact of aging on healthcare delivery will vary by location, with some areas anticipating greater burden than others. In 2020, more than one-third of all people age 65 and over lived in five states (Figure 7): California (6.0 million), Florida (4.6 million), Texas (3.9 million), New York (3.4 million), and Pennsylvania (2.4 million). </a:t>
            </a:r>
          </a:p>
          <a:p>
            <a:r>
              <a:rPr lang="en-US" dirty="0"/>
              <a:t>States also vary in the percentage of older people in their populations (Figure 8). People age 65 and over accounted for 20% or more of the population in five states in 2020: Maine (21.8%), Florida (21.3%), West Virginia (20.9%), Vermont (20.6%), and Delaware (20.0%). Within states, rural communities often have older populations than metropolitan ones.</a:t>
            </a:r>
            <a:r>
              <a:rPr lang="en-US" baseline="30000" dirty="0"/>
              <a:t>4</a:t>
            </a:r>
            <a:r>
              <a:rPr lang="en-US" dirty="0"/>
              <a:t> </a:t>
            </a:r>
          </a:p>
        </p:txBody>
      </p:sp>
      <p:sp>
        <p:nvSpPr>
          <p:cNvPr id="4" name="Slide Number Placeholder 3"/>
          <p:cNvSpPr>
            <a:spLocks noGrp="1"/>
          </p:cNvSpPr>
          <p:nvPr>
            <p:ph type="sldNum" sz="quarter" idx="5"/>
          </p:nvPr>
        </p:nvSpPr>
        <p:spPr/>
        <p:txBody>
          <a:bodyPr/>
          <a:lstStyle/>
          <a:p>
            <a:fld id="{B17BA40C-25F7-4A81-B7B0-365A5351FE20}" type="slidenum">
              <a:rPr lang="en-US" smtClean="0"/>
              <a:t>16</a:t>
            </a:fld>
            <a:endParaRPr lang="en-US"/>
          </a:p>
        </p:txBody>
      </p:sp>
    </p:spTree>
    <p:extLst>
      <p:ext uri="{BB962C8B-B14F-4D97-AF65-F5344CB8AC3E}">
        <p14:creationId xmlns:p14="http://schemas.microsoft.com/office/powerpoint/2010/main" val="75641945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3886200"/>
            <a:ext cx="6400800" cy="4724400"/>
          </a:xfrm>
        </p:spPr>
        <p:txBody>
          <a:bodyPr/>
          <a:lstStyle/>
          <a:p>
            <a:pPr marL="182880" marR="0" indent="-182880">
              <a:spcBef>
                <a:spcPts val="0"/>
              </a:spcBef>
            </a:pPr>
            <a:r>
              <a:rPr lang="en-US" sz="1100" dirty="0">
                <a:solidFill>
                  <a:srgbClr val="000000"/>
                </a:solidFill>
                <a:effectLst/>
                <a:latin typeface="+mn-lt"/>
                <a:ea typeface="Calibri" panose="020F0502020204030204" pitchFamily="34" charset="0"/>
                <a:cs typeface="Times New Roman" panose="02020603050405020304" pitchFamily="18" charset="0"/>
              </a:rPr>
              <a:t>The COVID-19 pandemic caused massive disruption in the usual care delivery patterns in hospitals across the United States and highlighted longstanding inequities in healthcare delivery and outcomes.</a:t>
            </a:r>
            <a:r>
              <a:rPr lang="en-US" sz="1100" baseline="30000" dirty="0">
                <a:solidFill>
                  <a:srgbClr val="000000"/>
                </a:solidFill>
                <a:effectLst/>
                <a:latin typeface="+mn-lt"/>
                <a:ea typeface="Calibri" panose="020F0502020204030204" pitchFamily="34" charset="0"/>
                <a:cs typeface="Times New Roman" panose="02020603050405020304" pitchFamily="18" charset="0"/>
              </a:rPr>
              <a:t>18</a:t>
            </a:r>
            <a:endParaRPr lang="en-US" sz="1100" baseline="30000" dirty="0">
              <a:effectLst/>
              <a:latin typeface="+mn-lt"/>
              <a:ea typeface="Calibri" panose="020F0502020204030204" pitchFamily="34" charset="0"/>
              <a:cs typeface="Times New Roman" panose="02020603050405020304" pitchFamily="18" charset="0"/>
            </a:endParaRPr>
          </a:p>
          <a:p>
            <a:pPr marL="182880" marR="0" indent="-182880">
              <a:spcBef>
                <a:spcPts val="0"/>
              </a:spcBef>
            </a:pPr>
            <a:r>
              <a:rPr lang="en-US" sz="1100" spc="-10" dirty="0">
                <a:solidFill>
                  <a:srgbClr val="000000"/>
                </a:solidFill>
                <a:effectLst/>
                <a:latin typeface="+mn-lt"/>
                <a:ea typeface="Calibri" panose="020F0502020204030204" pitchFamily="34" charset="0"/>
                <a:cs typeface="Times New Roman" panose="02020603050405020304" pitchFamily="18" charset="0"/>
              </a:rPr>
              <a:t>Hospital and ED visits closely aligned with the volume of COVID-19 cases. Data show increased hospitalization and ED visits with confirmed COVID-19 during surges associated with the Alpha and Omicron variants. At the same time, data show a decrease in hospitalization and ED visits for non-COVID-19 conditions during surge periods, suggesting that patients with non-COVID-19 chose to avoid hospitals or capacity was reduced due to the number of COVID-19 cases.</a:t>
            </a:r>
            <a:endParaRPr lang="en-US" sz="1100" dirty="0">
              <a:effectLst/>
              <a:latin typeface="+mn-lt"/>
              <a:ea typeface="Calibri" panose="020F0502020204030204" pitchFamily="34" charset="0"/>
              <a:cs typeface="Times New Roman" panose="02020603050405020304" pitchFamily="18" charset="0"/>
            </a:endParaRPr>
          </a:p>
          <a:p>
            <a:pPr marL="182880" marR="0" indent="-182880">
              <a:spcBef>
                <a:spcPts val="0"/>
              </a:spcBef>
            </a:pPr>
            <a:r>
              <a:rPr lang="en-US" sz="1100" dirty="0">
                <a:solidFill>
                  <a:srgbClr val="000000"/>
                </a:solidFill>
                <a:effectLst/>
                <a:latin typeface="+mn-lt"/>
                <a:ea typeface="Calibri" panose="020F0502020204030204" pitchFamily="34" charset="0"/>
                <a:cs typeface="Times New Roman" panose="02020603050405020304" pitchFamily="18" charset="0"/>
              </a:rPr>
              <a:t>During the first 3 months of the pandemic before effective treatments and vaccines became available, worse health outcomes, including ventilator use and deaths, were observed in large central and fringe metropolitan areas. As the alpha variant emerged, rural areas began experiencing more hospitalizations.</a:t>
            </a:r>
            <a:endParaRPr lang="en-US" sz="1100" dirty="0">
              <a:effectLst/>
              <a:latin typeface="+mn-lt"/>
              <a:ea typeface="Calibri" panose="020F0502020204030204" pitchFamily="34" charset="0"/>
              <a:cs typeface="Times New Roman" panose="02020603050405020304" pitchFamily="18" charset="0"/>
            </a:endParaRPr>
          </a:p>
          <a:p>
            <a:pPr marL="182880" marR="0" indent="-182880">
              <a:spcBef>
                <a:spcPts val="0"/>
              </a:spcBef>
            </a:pPr>
            <a:r>
              <a:rPr lang="en-US" sz="1100" dirty="0">
                <a:solidFill>
                  <a:srgbClr val="000000"/>
                </a:solidFill>
                <a:effectLst/>
                <a:latin typeface="+mn-lt"/>
                <a:ea typeface="Calibri" panose="020F0502020204030204" pitchFamily="34" charset="0"/>
                <a:cs typeface="Times New Roman" panose="02020603050405020304" pitchFamily="18" charset="0"/>
              </a:rPr>
              <a:t>Delays in emergency care can lead to serious health consequences. Routinely crowded EDs are associated with increased stress on staff, poor adherence to protocols, and clinical errors.</a:t>
            </a:r>
            <a:r>
              <a:rPr lang="en-US" sz="1100" baseline="30000" dirty="0">
                <a:solidFill>
                  <a:srgbClr val="000000"/>
                </a:solidFill>
                <a:effectLst/>
                <a:latin typeface="+mn-lt"/>
                <a:ea typeface="Calibri" panose="020F0502020204030204" pitchFamily="34" charset="0"/>
                <a:cs typeface="Times New Roman" panose="02020603050405020304" pitchFamily="18" charset="0"/>
              </a:rPr>
              <a:t>19</a:t>
            </a:r>
            <a:r>
              <a:rPr lang="en-US" sz="1100" dirty="0">
                <a:solidFill>
                  <a:srgbClr val="000000"/>
                </a:solidFill>
                <a:effectLst/>
                <a:latin typeface="+mn-lt"/>
                <a:ea typeface="Calibri" panose="020F0502020204030204" pitchFamily="34" charset="0"/>
                <a:cs typeface="Times New Roman" panose="02020603050405020304" pitchFamily="18" charset="0"/>
              </a:rPr>
              <a:t> Data show that during the COVID-19 pandemic, ED wait times worsened for Black and Hispanic patients, particularly for psychiatric or mental health and cardiovascular conditions, potentially leading to worse outcomes and increased disparities.</a:t>
            </a:r>
            <a:endParaRPr lang="en-US" sz="1100" dirty="0">
              <a:effectLst/>
              <a:latin typeface="+mn-lt"/>
              <a:ea typeface="Calibri" panose="020F0502020204030204" pitchFamily="34" charset="0"/>
              <a:cs typeface="Times New Roman" panose="02020603050405020304" pitchFamily="18" charset="0"/>
            </a:endParaRPr>
          </a:p>
          <a:p>
            <a:pPr marL="182880" marR="0" indent="-182880">
              <a:spcBef>
                <a:spcPts val="0"/>
              </a:spcBef>
            </a:pPr>
            <a:r>
              <a:rPr lang="en-US" sz="1100" dirty="0">
                <a:solidFill>
                  <a:srgbClr val="000000"/>
                </a:solidFill>
                <a:effectLst/>
                <a:latin typeface="+mn-lt"/>
                <a:ea typeface="Calibri" panose="020F0502020204030204" pitchFamily="34" charset="0"/>
                <a:cs typeface="Times New Roman" panose="02020603050405020304" pitchFamily="18" charset="0"/>
              </a:rPr>
              <a:t>The COVID-19 pandemic necessitated drastic changes to the way healthcare services were delivered across care settings, in particular in hospital EDs and inpatient units. Hospitals experienced an increase in device use (e.g., ventilators, catheters) and strains on availability of PPE. Particularly in the earlier phases of the pandemic, there were patient safety concerns associated with factors such as disease exposure, timely diagnosis, and treatment access related to pressures on the system.</a:t>
            </a:r>
            <a:r>
              <a:rPr lang="en-US" sz="1100" baseline="30000" dirty="0">
                <a:solidFill>
                  <a:srgbClr val="000000"/>
                </a:solidFill>
                <a:effectLst/>
                <a:latin typeface="+mn-lt"/>
                <a:ea typeface="Calibri" panose="020F0502020204030204" pitchFamily="34" charset="0"/>
                <a:cs typeface="Times New Roman" panose="02020603050405020304" pitchFamily="18" charset="0"/>
              </a:rPr>
              <a:t>16</a:t>
            </a:r>
            <a:endParaRPr lang="en-US" sz="1100" dirty="0">
              <a:effectLst/>
              <a:latin typeface="+mn-lt"/>
              <a:ea typeface="Calibri" panose="020F0502020204030204" pitchFamily="34" charset="0"/>
              <a:cs typeface="Times New Roman" panose="02020603050405020304" pitchFamily="18" charset="0"/>
            </a:endParaRPr>
          </a:p>
          <a:p>
            <a:pPr marL="182880" marR="0" indent="-182880">
              <a:spcBef>
                <a:spcPts val="0"/>
              </a:spcBef>
            </a:pPr>
            <a:r>
              <a:rPr lang="en-US" sz="1100" dirty="0">
                <a:solidFill>
                  <a:srgbClr val="000000"/>
                </a:solidFill>
                <a:effectLst/>
                <a:latin typeface="+mn-lt"/>
                <a:ea typeface="Calibri" panose="020F0502020204030204" pitchFamily="34" charset="0"/>
                <a:cs typeface="Times New Roman" panose="02020603050405020304" pitchFamily="18" charset="0"/>
              </a:rPr>
              <a:t>During the COVID-19 PHE, wait times for “treat and release” ED patients appeared to increase, but triage for immediate and emergent need patients continued to improve. While earlier accounts had reported increased patient safety events during the COVID-19 PHE, data collected for the NHQDR do not show higher event rates when analyses are restricted to hospitalized non-COVID-19 patients. NHQDR data, however, do show disparities in some patient safety outcomes. Hispanic, non-Hispanic Black, and non-Hispanic API patients experienced the worst outcomes for postoperative sepsis. </a:t>
            </a:r>
            <a:endParaRPr lang="en-US" sz="1100" dirty="0">
              <a:effectLst/>
              <a:latin typeface="+mn-lt"/>
              <a:ea typeface="Calibri" panose="020F0502020204030204" pitchFamily="34" charset="0"/>
              <a:cs typeface="Times New Roman" panose="02020603050405020304" pitchFamily="18" charset="0"/>
            </a:endParaRPr>
          </a:p>
          <a:p>
            <a:endParaRPr lang="en-US" sz="1100" dirty="0"/>
          </a:p>
        </p:txBody>
      </p:sp>
      <p:sp>
        <p:nvSpPr>
          <p:cNvPr id="4" name="Slide Number Placeholder 3"/>
          <p:cNvSpPr>
            <a:spLocks noGrp="1"/>
          </p:cNvSpPr>
          <p:nvPr>
            <p:ph type="sldNum" sz="quarter" idx="5"/>
          </p:nvPr>
        </p:nvSpPr>
        <p:spPr/>
        <p:txBody>
          <a:bodyPr/>
          <a:lstStyle/>
          <a:p>
            <a:fld id="{B17BA40C-25F7-4A81-B7B0-365A5351FE20}" type="slidenum">
              <a:rPr lang="en-US" smtClean="0"/>
              <a:t>160</a:t>
            </a:fld>
            <a:endParaRPr lang="en-US"/>
          </a:p>
        </p:txBody>
      </p:sp>
    </p:spTree>
    <p:extLst>
      <p:ext uri="{BB962C8B-B14F-4D97-AF65-F5344CB8AC3E}">
        <p14:creationId xmlns:p14="http://schemas.microsoft.com/office/powerpoint/2010/main" val="1773081362"/>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7BA40C-25F7-4A81-B7B0-365A5351FE20}" type="slidenum">
              <a:rPr lang="en-US" smtClean="0"/>
              <a:t>161</a:t>
            </a:fld>
            <a:endParaRPr lang="en-US"/>
          </a:p>
        </p:txBody>
      </p:sp>
    </p:spTree>
    <p:extLst>
      <p:ext uri="{BB962C8B-B14F-4D97-AF65-F5344CB8AC3E}">
        <p14:creationId xmlns:p14="http://schemas.microsoft.com/office/powerpoint/2010/main" val="203834313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162</a:t>
            </a:fld>
            <a:endParaRPr lang="en-US"/>
          </a:p>
        </p:txBody>
      </p:sp>
    </p:spTree>
    <p:extLst>
      <p:ext uri="{BB962C8B-B14F-4D97-AF65-F5344CB8AC3E}">
        <p14:creationId xmlns:p14="http://schemas.microsoft.com/office/powerpoint/2010/main" val="359186320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7BA40C-25F7-4A81-B7B0-365A5351FE20}" type="slidenum">
              <a:rPr lang="en-US" smtClean="0"/>
              <a:t>163</a:t>
            </a:fld>
            <a:endParaRPr lang="en-US"/>
          </a:p>
        </p:txBody>
      </p:sp>
    </p:spTree>
    <p:extLst>
      <p:ext uri="{BB962C8B-B14F-4D97-AF65-F5344CB8AC3E}">
        <p14:creationId xmlns:p14="http://schemas.microsoft.com/office/powerpoint/2010/main" val="187918589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3752056"/>
            <a:ext cx="6400800" cy="4724400"/>
          </a:xfrm>
        </p:spPr>
        <p:txBody>
          <a:bodyPr/>
          <a:lstStyle/>
          <a:p>
            <a:pPr marL="0" marR="0" indent="0">
              <a:spcBef>
                <a:spcPts val="0"/>
              </a:spcBef>
              <a:buNone/>
            </a:pPr>
            <a:r>
              <a:rPr lang="en-US" sz="1100" b="1" u="none" kern="0" dirty="0">
                <a:effectLst/>
                <a:latin typeface="+mn-lt"/>
                <a:ea typeface="Times New Roman" panose="02020603050405020304" pitchFamily="18" charset="0"/>
                <a:cs typeface="Times New Roman" panose="02020603050405020304" pitchFamily="18" charset="0"/>
              </a:rPr>
              <a:t>Impact of COVID-19 on Ambulatory Care</a:t>
            </a:r>
          </a:p>
          <a:p>
            <a:pPr marL="182880" marR="0" indent="-182880">
              <a:spcBef>
                <a:spcPts val="0"/>
              </a:spcBef>
            </a:pPr>
            <a:r>
              <a:rPr lang="en-US" sz="1100" dirty="0">
                <a:effectLst/>
                <a:latin typeface="+mn-lt"/>
                <a:ea typeface="Calibri" panose="020F0502020204030204" pitchFamily="34" charset="0"/>
                <a:cs typeface="Times New Roman" panose="02020603050405020304" pitchFamily="18" charset="0"/>
              </a:rPr>
              <a:t>Ambulatory care is provided by healthcare professionals in outpatient settings. These settings include medical offices and clinics, ambulatory surgery centers, hospital outpatient departments, and dialysis centers. The scope of ambulatory care has expanded over the past decade, as the volume and complexity of interventions have expanded. Safe, high-quality ambulatory care requires complex information management and care coordination across multiple settings, especially for patients with chronic illnesses.</a:t>
            </a:r>
            <a:r>
              <a:rPr lang="en-US" sz="1100" baseline="30000" dirty="0">
                <a:effectLst/>
                <a:latin typeface="+mn-lt"/>
                <a:ea typeface="Calibri" panose="020F0502020204030204" pitchFamily="34" charset="0"/>
                <a:cs typeface="Times New Roman" panose="02020603050405020304" pitchFamily="18" charset="0"/>
              </a:rPr>
              <a:t>1</a:t>
            </a:r>
            <a:endParaRPr lang="en-US" sz="1100" dirty="0">
              <a:effectLst/>
              <a:latin typeface="+mn-lt"/>
              <a:ea typeface="Calibri" panose="020F0502020204030204" pitchFamily="34" charset="0"/>
              <a:cs typeface="Times New Roman" panose="02020603050405020304" pitchFamily="18" charset="0"/>
            </a:endParaRPr>
          </a:p>
          <a:p>
            <a:pPr marL="182880" marR="0" indent="-182880">
              <a:spcBef>
                <a:spcPts val="0"/>
              </a:spcBef>
            </a:pPr>
            <a:r>
              <a:rPr lang="en-US" sz="1100" dirty="0">
                <a:effectLst/>
                <a:latin typeface="+mn-lt"/>
                <a:ea typeface="Calibri" panose="020F0502020204030204" pitchFamily="34" charset="0"/>
                <a:cs typeface="Times New Roman" panose="02020603050405020304" pitchFamily="18" charset="0"/>
              </a:rPr>
              <a:t>In 2019, physician and clinical services expenditures, which cover services provided in establishments operated by doctors of medicine and doctors of osteopathy, in outpatient care centers was $767.9 billion. In 2021, this total increased 5.6% to $864.6 billion, slower growth than the 6.6% in 2020</a:t>
            </a:r>
            <a:r>
              <a:rPr lang="en-US" sz="1100" baseline="30000" dirty="0">
                <a:effectLst/>
                <a:latin typeface="+mn-lt"/>
                <a:ea typeface="Calibri" panose="020F0502020204030204" pitchFamily="34" charset="0"/>
                <a:cs typeface="Times New Roman" panose="02020603050405020304" pitchFamily="18" charset="0"/>
              </a:rPr>
              <a:t>.2,3</a:t>
            </a:r>
          </a:p>
          <a:p>
            <a:pPr marL="182880" marR="0" indent="-182880">
              <a:spcBef>
                <a:spcPts val="0"/>
              </a:spcBef>
            </a:pPr>
            <a:r>
              <a:rPr lang="en-US" sz="1100" spc="-10" dirty="0">
                <a:effectLst/>
                <a:latin typeface="+mn-lt"/>
                <a:ea typeface="Calibri" panose="020F0502020204030204" pitchFamily="34" charset="0"/>
                <a:cs typeface="Times New Roman" panose="02020603050405020304" pitchFamily="18" charset="0"/>
              </a:rPr>
              <a:t>This special emphasis topic focuses on the impact of COVID-19 on two exemplar services provided in ambulatory care settings: diabetes management and cancer screening. Findings follow:</a:t>
            </a:r>
            <a:endParaRPr lang="en-US" sz="1100" dirty="0">
              <a:effectLst/>
              <a:latin typeface="+mn-lt"/>
              <a:ea typeface="Calibri" panose="020F0502020204030204" pitchFamily="34" charset="0"/>
              <a:cs typeface="Times New Roman" panose="02020603050405020304" pitchFamily="18" charset="0"/>
            </a:endParaRPr>
          </a:p>
          <a:p>
            <a:pPr marL="365760" marR="0" lvl="1" indent="-182880">
              <a:spcBef>
                <a:spcPts val="0"/>
              </a:spcBef>
              <a:tabLst>
                <a:tab pos="914400" algn="l"/>
              </a:tabLst>
            </a:pPr>
            <a:r>
              <a:rPr lang="en-US" sz="1100" dirty="0">
                <a:effectLst/>
                <a:latin typeface="+mn-lt"/>
                <a:ea typeface="Calibri" panose="020F0502020204030204" pitchFamily="34" charset="0"/>
                <a:cs typeface="Times New Roman" panose="02020603050405020304" pitchFamily="18" charset="0"/>
              </a:rPr>
              <a:t>During the COVID-19 pandemic, Hispanic people were less likely to delay both medical and dental care compared with non-Hispanic (NH) White people. Similarly, micropolitan area residents were less likely to delay both medical and dental care compared with large fringe metropolitan area residents.</a:t>
            </a:r>
          </a:p>
          <a:p>
            <a:pPr marL="365760" marR="0" lvl="1" indent="-182880">
              <a:spcBef>
                <a:spcPts val="0"/>
              </a:spcBef>
              <a:tabLst>
                <a:tab pos="914400" algn="l"/>
              </a:tabLst>
            </a:pPr>
            <a:r>
              <a:rPr lang="en-US" sz="1100" spc="-10" dirty="0">
                <a:effectLst/>
                <a:latin typeface="+mn-lt"/>
                <a:ea typeface="Calibri" panose="020F0502020204030204" pitchFamily="34" charset="0"/>
                <a:cs typeface="Times New Roman" panose="02020603050405020304" pitchFamily="18" charset="0"/>
              </a:rPr>
              <a:t>Despite the challenges to ambulatory care caused by the COVID-19 pandemic, changes to receipt of recommended diabetes care were minimal for patients in most locations during the first year of the pandemic. The one measure of recommended care for people diagnosed with diabetes that decreased was the percentage of people who had their feet checked for sores or irritation in the calendar year. From 2002 to 2019, worsening trends were observed among residents of large central, large fringe, and medium metropolitan areas. From 2002 to 2020, residents of all four metropolitan areas showed worsening trends.</a:t>
            </a:r>
            <a:endParaRPr lang="en-US" sz="1100" dirty="0">
              <a:effectLst/>
              <a:latin typeface="+mn-lt"/>
              <a:ea typeface="Calibri" panose="020F0502020204030204" pitchFamily="34" charset="0"/>
              <a:cs typeface="Times New Roman" panose="02020603050405020304" pitchFamily="18" charset="0"/>
            </a:endParaRPr>
          </a:p>
          <a:p>
            <a:pPr marL="365760" marR="0" lvl="1" indent="-182880">
              <a:spcBef>
                <a:spcPts val="0"/>
              </a:spcBef>
              <a:tabLst>
                <a:tab pos="914400" algn="l"/>
              </a:tabLst>
            </a:pPr>
            <a:r>
              <a:rPr lang="en-US" sz="1100" dirty="0">
                <a:effectLst/>
                <a:latin typeface="+mn-lt"/>
                <a:ea typeface="Calibri" panose="020F0502020204030204" pitchFamily="34" charset="0"/>
                <a:cs typeface="Times New Roman" panose="02020603050405020304" pitchFamily="18" charset="0"/>
              </a:rPr>
              <a:t>Among ethnic groups,</a:t>
            </a:r>
            <a:r>
              <a:rPr lang="en-US" sz="1100" strike="sngStrike" dirty="0">
                <a:effectLst/>
                <a:latin typeface="+mn-lt"/>
                <a:ea typeface="Calibri" panose="020F0502020204030204" pitchFamily="34" charset="0"/>
                <a:cs typeface="Times New Roman" panose="02020603050405020304" pitchFamily="18" charset="0"/>
              </a:rPr>
              <a:t> </a:t>
            </a:r>
            <a:r>
              <a:rPr lang="en-US" sz="1100" dirty="0">
                <a:effectLst/>
                <a:latin typeface="+mn-lt"/>
                <a:ea typeface="Calibri" panose="020F0502020204030204" pitchFamily="34" charset="0"/>
                <a:cs typeface="Times New Roman" panose="02020603050405020304" pitchFamily="18" charset="0"/>
              </a:rPr>
              <a:t>in 2021, NH-Black women ages 50-74 were more likely to receive a mammogram in the last 2 years compared with NH-White women. On the other hand, NH-Asian women were less likely to receive a mammogram compared with NH-White women. Women residing in micropolitan and noncore areas were less likely to receive a mammogram compared with women in large fringe metropolitan areas.</a:t>
            </a:r>
          </a:p>
          <a:p>
            <a:pPr marL="365760" marR="0" lvl="1" indent="-182880">
              <a:spcBef>
                <a:spcPts val="0"/>
              </a:spcBef>
              <a:tabLst>
                <a:tab pos="914400" algn="l"/>
              </a:tabLst>
            </a:pPr>
            <a:r>
              <a:rPr lang="en-US" sz="1100" dirty="0">
                <a:effectLst/>
                <a:latin typeface="+mn-lt"/>
                <a:ea typeface="Calibri" panose="020F0502020204030204" pitchFamily="34" charset="0"/>
                <a:cs typeface="Times New Roman" panose="02020603050405020304" pitchFamily="18" charset="0"/>
              </a:rPr>
              <a:t>In 2021, Hispanic, NH-Asian, and NH-Black women were all less likely to receive a Pap smear or human papillomavirus test compared with NH-White women.</a:t>
            </a:r>
          </a:p>
          <a:p>
            <a:pPr marL="182880" marR="0" indent="-182880">
              <a:spcBef>
                <a:spcPts val="0"/>
              </a:spcBef>
            </a:pPr>
            <a:r>
              <a:rPr lang="en-US" sz="1100" dirty="0">
                <a:effectLst/>
                <a:latin typeface="+mn-lt"/>
                <a:ea typeface="Calibri" panose="020F0502020204030204" pitchFamily="34" charset="0"/>
                <a:cs typeface="Times New Roman" panose="02020603050405020304" pitchFamily="18" charset="0"/>
              </a:rPr>
              <a:t>To evaluate ambulatory care delivery during the COVID-19 public health emergency (PHE), this section highlights quality of preventive care delivered to two exemplar populations: chronic disease management for people diagnosed with diabetes and cancer screening for at-risk groups.</a:t>
            </a:r>
          </a:p>
          <a:p>
            <a:endParaRPr lang="en-US" sz="1100" dirty="0"/>
          </a:p>
        </p:txBody>
      </p:sp>
      <p:sp>
        <p:nvSpPr>
          <p:cNvPr id="4" name="Slide Number Placeholder 3"/>
          <p:cNvSpPr>
            <a:spLocks noGrp="1"/>
          </p:cNvSpPr>
          <p:nvPr>
            <p:ph type="sldNum" sz="quarter" idx="5"/>
          </p:nvPr>
        </p:nvSpPr>
        <p:spPr/>
        <p:txBody>
          <a:bodyPr/>
          <a:lstStyle/>
          <a:p>
            <a:fld id="{B17BA40C-25F7-4A81-B7B0-365A5351FE20}" type="slidenum">
              <a:rPr lang="en-US" smtClean="0"/>
              <a:t>164</a:t>
            </a:fld>
            <a:endParaRPr lang="en-US"/>
          </a:p>
        </p:txBody>
      </p:sp>
    </p:spTree>
    <p:extLst>
      <p:ext uri="{BB962C8B-B14F-4D97-AF65-F5344CB8AC3E}">
        <p14:creationId xmlns:p14="http://schemas.microsoft.com/office/powerpoint/2010/main" val="1035442352"/>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effectLst/>
                <a:latin typeface="+mn-lt"/>
                <a:ea typeface="Calibri" panose="020F0502020204030204" pitchFamily="34" charset="0"/>
                <a:cs typeface="Times New Roman" panose="02020603050405020304" pitchFamily="18" charset="0"/>
              </a:rPr>
              <a:t>Source:</a:t>
            </a:r>
            <a:r>
              <a:rPr lang="en-US" sz="1200" dirty="0">
                <a:effectLst/>
                <a:latin typeface="+mn-lt"/>
                <a:ea typeface="Calibri" panose="020F0502020204030204" pitchFamily="34" charset="0"/>
                <a:cs typeface="Times New Roman" panose="02020603050405020304" pitchFamily="18" charset="0"/>
              </a:rPr>
              <a:t> Agency for Healthcare Research and Quality, Medical Expenditure Panel Survey, 2020.</a:t>
            </a:r>
          </a:p>
          <a:p>
            <a:pPr marL="0" indent="0">
              <a:buNone/>
            </a:pPr>
            <a:endParaRPr lang="en-US" b="1" dirty="0"/>
          </a:p>
          <a:p>
            <a:pPr marL="0" indent="0">
              <a:buNone/>
            </a:pPr>
            <a:r>
              <a:rPr lang="en-US" b="1" dirty="0"/>
              <a:t>Delayed Care Due to COVID-19</a:t>
            </a:r>
          </a:p>
          <a:p>
            <a:r>
              <a:rPr lang="en-US" dirty="0"/>
              <a:t>During the early stages of the 2019 coronavirus (COVID-19) outbreak, the Centers for Medicare &amp; Medicaid Services recommended that all elective surgeries and nonessential medical, surgical, and dental procedures be delayed.</a:t>
            </a:r>
            <a:r>
              <a:rPr lang="en-US" baseline="30000" dirty="0"/>
              <a:t>4</a:t>
            </a:r>
            <a:r>
              <a:rPr lang="en-US" dirty="0"/>
              <a:t> In addition, to limit the spread of COVID-19, CMS recommended that healthcare providers encourage patients to delay in-person care for nonemergency services. This recommendation was to protect others while also limiting one’s own exposure to the virus.</a:t>
            </a:r>
            <a:r>
              <a:rPr lang="en-US" baseline="30000" dirty="0"/>
              <a:t>4</a:t>
            </a:r>
          </a:p>
          <a:p>
            <a:r>
              <a:rPr lang="en-US" dirty="0"/>
              <a:t>Nearly one-third of U.S. adults reported having delayed or avoided routine medical care, which could reflect adherence to community mitigation efforts such as stay-at-home orders, temporary closures of health facilities, or additional factors. However, if routine care avoidance were sustained, adults could miss opportunities for management of chronic conditions, receipt of routine vaccinations, or early detection of new conditions, which might worsen outcomes.</a:t>
            </a:r>
            <a:r>
              <a:rPr lang="en-US" baseline="30000" dirty="0"/>
              <a:t>5</a:t>
            </a:r>
          </a:p>
          <a:p>
            <a:endParaRPr lang="en-US" baseline="30000" dirty="0"/>
          </a:p>
          <a:p>
            <a:r>
              <a:rPr lang="en-US" dirty="0"/>
              <a:t>In 2020, residents of medium metro (14.2%) and micropolitan (13.1%) areas were less likely to delay medical care due to the COVID-19 pandemic compared with residents of large fringe metro areas (16.7%) (Figure 1).</a:t>
            </a:r>
          </a:p>
          <a:p>
            <a:r>
              <a:rPr lang="en-US" dirty="0"/>
              <a:t>In 2020, adults ages 45-64 (18.3%) and age 65 and over (22.0%) were more likely to delay medical care due to the COVID-19 pandemic compared with adults ages 18-44 (12.8%)</a:t>
            </a:r>
          </a:p>
          <a:p>
            <a:r>
              <a:rPr lang="en-US" dirty="0"/>
              <a:t>In 2020, Hispanic adults (19.7%) were less likely to delay medical care due to the COVID-19 pandemic compared with NH-White adults (27.4%).</a:t>
            </a:r>
          </a:p>
          <a:p>
            <a:r>
              <a:rPr lang="en-US" dirty="0"/>
              <a:t>In 2020, people with any disability (25.2%) were more likely to delay medical care due to the COVID-19 pandemic compared with people with no disabilities (15%). </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165</a:t>
            </a:fld>
            <a:endParaRPr lang="en-US"/>
          </a:p>
        </p:txBody>
      </p:sp>
    </p:spTree>
    <p:extLst>
      <p:ext uri="{BB962C8B-B14F-4D97-AF65-F5344CB8AC3E}">
        <p14:creationId xmlns:p14="http://schemas.microsoft.com/office/powerpoint/2010/main" val="282747461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effectLst/>
                <a:latin typeface="+mn-lt"/>
                <a:ea typeface="Calibri" panose="020F0502020204030204" pitchFamily="34" charset="0"/>
              </a:rPr>
              <a:t>Key: </a:t>
            </a:r>
            <a:r>
              <a:rPr lang="en-US" sz="1200" dirty="0">
                <a:effectLst/>
                <a:latin typeface="+mn-lt"/>
                <a:ea typeface="Calibri" panose="020F0502020204030204" pitchFamily="34" charset="0"/>
              </a:rPr>
              <a:t>NH = non-Hispanic.</a:t>
            </a:r>
            <a:endParaRPr lang="en-US" sz="1200" b="1"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effectLst/>
                <a:latin typeface="+mn-lt"/>
                <a:ea typeface="Calibri" panose="020F0502020204030204" pitchFamily="34" charset="0"/>
                <a:cs typeface="Times New Roman" panose="02020603050405020304" pitchFamily="18" charset="0"/>
              </a:rPr>
              <a:t>Source:</a:t>
            </a:r>
            <a:r>
              <a:rPr lang="en-US" sz="1200" dirty="0">
                <a:effectLst/>
                <a:latin typeface="+mn-lt"/>
                <a:ea typeface="Calibri" panose="020F0502020204030204" pitchFamily="34" charset="0"/>
                <a:cs typeface="Times New Roman" panose="02020603050405020304" pitchFamily="18" charset="0"/>
              </a:rPr>
              <a:t> Agency for Healthcare Research and Quality, Medical Expenditure Panel Survey, 2020.</a:t>
            </a:r>
          </a:p>
          <a:p>
            <a:pPr marL="0" indent="0">
              <a:buNone/>
            </a:pPr>
            <a:endParaRPr lang="en-US" b="1" dirty="0"/>
          </a:p>
          <a:p>
            <a:pPr marL="182880" marR="0" lvl="0" indent="-182880">
              <a:spcBef>
                <a:spcPts val="0"/>
              </a:spcBef>
              <a:spcAft>
                <a:spcPts val="0"/>
              </a:spcAft>
              <a:tabLst>
                <a:tab pos="228600" algn="l"/>
                <a:tab pos="457200" algn="l"/>
              </a:tabLst>
            </a:pPr>
            <a:r>
              <a:rPr lang="en-US" sz="1200" dirty="0">
                <a:effectLst/>
                <a:latin typeface="+mn-lt"/>
                <a:ea typeface="Calibri" panose="020F0502020204030204" pitchFamily="34" charset="0"/>
                <a:cs typeface="Times New Roman" panose="02020603050405020304" pitchFamily="18" charset="0"/>
              </a:rPr>
              <a:t>In 2020, residents of small metro (21.7%), micropolitan (20.1%), and noncore (21.6%) areas were less likely to delay dental care due to the </a:t>
            </a:r>
            <a:r>
              <a:rPr lang="en-US" sz="1200" dirty="0">
                <a:solidFill>
                  <a:srgbClr val="333333"/>
                </a:solidFill>
                <a:effectLst/>
                <a:latin typeface="+mn-lt"/>
                <a:ea typeface="Calibri" panose="020F0502020204030204" pitchFamily="34" charset="0"/>
                <a:cs typeface="Times New Roman" panose="02020603050405020304" pitchFamily="18" charset="0"/>
              </a:rPr>
              <a:t>COVID-19 pandemic compared with residents of large fringe metro areas (27.6%) (Figure 2).</a:t>
            </a:r>
            <a:endParaRPr lang="en-US" sz="1200" dirty="0">
              <a:effectLst/>
              <a:latin typeface="+mn-lt"/>
              <a:ea typeface="Calibri" panose="020F0502020204030204" pitchFamily="34" charset="0"/>
              <a:cs typeface="Times New Roman" panose="02020603050405020304" pitchFamily="18" charset="0"/>
            </a:endParaRPr>
          </a:p>
          <a:p>
            <a:pPr marL="182880" marR="0" lvl="0" indent="-182880">
              <a:spcBef>
                <a:spcPts val="0"/>
              </a:spcBef>
              <a:spcAft>
                <a:spcPts val="0"/>
              </a:spcAft>
              <a:tabLst>
                <a:tab pos="228600" algn="l"/>
                <a:tab pos="457200" algn="l"/>
              </a:tabLst>
            </a:pPr>
            <a:r>
              <a:rPr lang="en-US" sz="1200" dirty="0">
                <a:solidFill>
                  <a:srgbClr val="000000"/>
                </a:solidFill>
                <a:effectLst/>
                <a:latin typeface="+mn-lt"/>
                <a:ea typeface="Calibri" panose="020F0502020204030204" pitchFamily="34" charset="0"/>
                <a:cs typeface="Times New Roman" panose="02020603050405020304" pitchFamily="18" charset="0"/>
              </a:rPr>
              <a:t>In 2020, adults ages 45-64 (26.1%) and age 65 and over (28.0%) were more likely to delay dental care </a:t>
            </a:r>
            <a:r>
              <a:rPr lang="en-US" sz="1200" dirty="0">
                <a:effectLst/>
                <a:latin typeface="+mn-lt"/>
                <a:ea typeface="Calibri" panose="020F0502020204030204" pitchFamily="34" charset="0"/>
                <a:cs typeface="Times New Roman" panose="02020603050405020304" pitchFamily="18" charset="0"/>
              </a:rPr>
              <a:t>due to the </a:t>
            </a:r>
            <a:r>
              <a:rPr lang="en-US" sz="1200" dirty="0">
                <a:solidFill>
                  <a:srgbClr val="000000"/>
                </a:solidFill>
                <a:effectLst/>
                <a:latin typeface="+mn-lt"/>
                <a:ea typeface="Calibri" panose="020F0502020204030204" pitchFamily="34" charset="0"/>
                <a:cs typeface="Times New Roman" panose="02020603050405020304" pitchFamily="18" charset="0"/>
              </a:rPr>
              <a:t>COVID-19 pandemic compared with adults ages 18-44 (23.5%)</a:t>
            </a:r>
            <a:endParaRPr lang="en-US" sz="1200" dirty="0">
              <a:effectLst/>
              <a:latin typeface="+mn-lt"/>
              <a:ea typeface="Calibri" panose="020F0502020204030204" pitchFamily="34" charset="0"/>
              <a:cs typeface="Times New Roman" panose="02020603050405020304" pitchFamily="18" charset="0"/>
            </a:endParaRPr>
          </a:p>
          <a:p>
            <a:pPr marL="182880" marR="0" lvl="0" indent="-182880">
              <a:spcBef>
                <a:spcPts val="0"/>
              </a:spcBef>
              <a:spcAft>
                <a:spcPts val="1200"/>
              </a:spcAft>
              <a:tabLst>
                <a:tab pos="228600" algn="l"/>
                <a:tab pos="457200" algn="l"/>
              </a:tabLst>
            </a:pPr>
            <a:r>
              <a:rPr lang="en-US" sz="1200" dirty="0">
                <a:solidFill>
                  <a:srgbClr val="333333"/>
                </a:solidFill>
                <a:effectLst/>
                <a:latin typeface="+mn-lt"/>
                <a:ea typeface="Calibri" panose="020F0502020204030204" pitchFamily="34" charset="0"/>
                <a:cs typeface="Times New Roman" panose="02020603050405020304" pitchFamily="18" charset="0"/>
              </a:rPr>
              <a:t>In 2020, Hispanic (19.7%) and NH-Black adults (21.0%) </a:t>
            </a:r>
            <a:r>
              <a:rPr lang="en-US" sz="1200" dirty="0">
                <a:effectLst/>
                <a:latin typeface="+mn-lt"/>
                <a:ea typeface="Calibri" panose="020F0502020204030204" pitchFamily="34" charset="0"/>
                <a:cs typeface="Times New Roman" panose="02020603050405020304" pitchFamily="18" charset="0"/>
              </a:rPr>
              <a:t>were less likely to delay dental care due to the </a:t>
            </a:r>
            <a:r>
              <a:rPr lang="en-US" sz="1200" dirty="0">
                <a:solidFill>
                  <a:srgbClr val="333333"/>
                </a:solidFill>
                <a:effectLst/>
                <a:latin typeface="+mn-lt"/>
                <a:ea typeface="Calibri" panose="020F0502020204030204" pitchFamily="34" charset="0"/>
                <a:cs typeface="Times New Roman" panose="02020603050405020304" pitchFamily="18" charset="0"/>
              </a:rPr>
              <a:t>COVID-19 pandemic compared with NH-White adults (27.4%).</a:t>
            </a:r>
            <a:endParaRPr lang="en-US" sz="1200" dirty="0">
              <a:effectLst/>
              <a:latin typeface="+mn-l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166</a:t>
            </a:fld>
            <a:endParaRPr lang="en-US"/>
          </a:p>
        </p:txBody>
      </p:sp>
    </p:spTree>
    <p:extLst>
      <p:ext uri="{BB962C8B-B14F-4D97-AF65-F5344CB8AC3E}">
        <p14:creationId xmlns:p14="http://schemas.microsoft.com/office/powerpoint/2010/main" val="2474407337"/>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3657600"/>
            <a:ext cx="6400800" cy="4724400"/>
          </a:xfrm>
        </p:spPr>
        <p:txBody>
          <a:bodyPr/>
          <a:lstStyle/>
          <a:p>
            <a:pPr marL="182880" marR="0" lvl="0" indent="-182880">
              <a:spcBef>
                <a:spcPts val="0"/>
              </a:spcBef>
            </a:pPr>
            <a:r>
              <a:rPr lang="en-US" sz="1100" b="1" u="none" spc="20" dirty="0">
                <a:solidFill>
                  <a:srgbClr val="000000"/>
                </a:solidFill>
                <a:effectLst/>
                <a:latin typeface="+mn-lt"/>
                <a:ea typeface="Calibri" panose="020F0502020204030204" pitchFamily="34" charset="0"/>
                <a:cs typeface="Calibri" panose="020F0502020204030204" pitchFamily="34" charset="0"/>
              </a:rPr>
              <a:t>During the </a:t>
            </a:r>
            <a:r>
              <a:rPr lang="en-US" sz="1100" b="1" spc="20" dirty="0">
                <a:effectLst/>
                <a:latin typeface="+mn-lt"/>
                <a:ea typeface="Calibri" panose="020F0502020204030204" pitchFamily="34" charset="0"/>
                <a:cs typeface="Calibri" panose="020F0502020204030204" pitchFamily="34" charset="0"/>
              </a:rPr>
              <a:t>COVID-19 pandemic,</a:t>
            </a:r>
            <a:r>
              <a:rPr lang="en-US" sz="1100" b="1" spc="20" dirty="0">
                <a:solidFill>
                  <a:srgbClr val="000000"/>
                </a:solidFill>
                <a:effectLst/>
                <a:latin typeface="+mn-lt"/>
                <a:ea typeface="Calibri" panose="020F0502020204030204" pitchFamily="34" charset="0"/>
                <a:cs typeface="Calibri" panose="020F0502020204030204" pitchFamily="34" charset="0"/>
              </a:rPr>
              <a:t> fewer residents of urban</a:t>
            </a:r>
            <a:r>
              <a:rPr lang="en-US" sz="1100" b="1" spc="20" dirty="0">
                <a:effectLst/>
                <a:latin typeface="+mn-lt"/>
                <a:ea typeface="Calibri" panose="020F0502020204030204" pitchFamily="34" charset="0"/>
                <a:cs typeface="Calibri" panose="020F0502020204030204" pitchFamily="34" charset="0"/>
              </a:rPr>
              <a:t> areas with diabetes </a:t>
            </a:r>
            <a:r>
              <a:rPr lang="en-US" sz="1100" b="1" spc="20" dirty="0">
                <a:solidFill>
                  <a:srgbClr val="000000"/>
                </a:solidFill>
                <a:effectLst/>
                <a:latin typeface="+mn-lt"/>
                <a:ea typeface="Calibri" panose="020F0502020204030204" pitchFamily="34" charset="0"/>
                <a:cs typeface="Calibri" panose="020F0502020204030204" pitchFamily="34" charset="0"/>
              </a:rPr>
              <a:t>had their feet checked for sores or irritation.</a:t>
            </a:r>
            <a:r>
              <a:rPr lang="en-US" sz="1100" b="1" spc="20" dirty="0">
                <a:effectLst/>
                <a:latin typeface="+mn-lt"/>
                <a:ea typeface="Calibri" panose="020F0502020204030204" pitchFamily="34" charset="0"/>
                <a:cs typeface="Calibri" panose="020F0502020204030204" pitchFamily="34" charset="0"/>
              </a:rPr>
              <a:t> Conversely, more </a:t>
            </a:r>
            <a:r>
              <a:rPr lang="en-US" sz="1100" b="1" spc="20" dirty="0">
                <a:solidFill>
                  <a:srgbClr val="000000"/>
                </a:solidFill>
                <a:effectLst/>
                <a:latin typeface="+mn-lt"/>
                <a:ea typeface="Calibri" panose="020F0502020204030204" pitchFamily="34" charset="0"/>
                <a:cs typeface="Calibri" panose="020F0502020204030204" pitchFamily="34" charset="0"/>
              </a:rPr>
              <a:t>residents of suburban areas with diabetes received influenza vaccination. Other </a:t>
            </a:r>
            <a:r>
              <a:rPr lang="en-US" sz="1100" b="1" spc="20" dirty="0">
                <a:effectLst/>
                <a:latin typeface="+mn-lt"/>
                <a:ea typeface="Calibri" panose="020F0502020204030204" pitchFamily="34" charset="0"/>
                <a:cs typeface="Calibri" panose="020F0502020204030204" pitchFamily="34" charset="0"/>
              </a:rPr>
              <a:t>diabetes care </a:t>
            </a:r>
            <a:r>
              <a:rPr lang="en-US" sz="1100" b="1" spc="20" dirty="0">
                <a:solidFill>
                  <a:srgbClr val="000000"/>
                </a:solidFill>
                <a:effectLst/>
                <a:latin typeface="+mn-lt"/>
                <a:ea typeface="Calibri" panose="020F0502020204030204" pitchFamily="34" charset="0"/>
                <a:cs typeface="Calibri" panose="020F0502020204030204" pitchFamily="34" charset="0"/>
              </a:rPr>
              <a:t>remained </a:t>
            </a:r>
            <a:r>
              <a:rPr lang="en-US" sz="1100" b="1" spc="20" dirty="0">
                <a:effectLst/>
                <a:latin typeface="+mn-lt"/>
                <a:ea typeface="Calibri" panose="020F0502020204030204" pitchFamily="34" charset="0"/>
                <a:cs typeface="Calibri" panose="020F0502020204030204" pitchFamily="34" charset="0"/>
              </a:rPr>
              <a:t>stable</a:t>
            </a:r>
            <a:r>
              <a:rPr lang="en-US" sz="1100" b="1" spc="20" dirty="0">
                <a:solidFill>
                  <a:srgbClr val="000000"/>
                </a:solidFill>
                <a:effectLst/>
                <a:latin typeface="+mn-lt"/>
                <a:ea typeface="Calibri" panose="020F0502020204030204" pitchFamily="34" charset="0"/>
                <a:cs typeface="Calibri" panose="020F0502020204030204" pitchFamily="34" charset="0"/>
              </a:rPr>
              <a:t>.</a:t>
            </a:r>
            <a:endParaRPr lang="en-US" sz="1100" b="1" dirty="0">
              <a:effectLst/>
              <a:latin typeface="+mn-lt"/>
              <a:ea typeface="Calibri" panose="020F0502020204030204" pitchFamily="34" charset="0"/>
              <a:cs typeface="Calibri" panose="020F0502020204030204" pitchFamily="34" charset="0"/>
            </a:endParaRPr>
          </a:p>
          <a:p>
            <a:pPr marL="0" marR="0" indent="0">
              <a:spcBef>
                <a:spcPts val="0"/>
              </a:spcBef>
              <a:buNone/>
            </a:pPr>
            <a:r>
              <a:rPr lang="en-US" sz="1100" b="1" i="0" dirty="0">
                <a:effectLst/>
                <a:latin typeface="+mn-lt"/>
                <a:ea typeface="Times New Roman" panose="02020603050405020304" pitchFamily="18" charset="0"/>
                <a:cs typeface="Times New Roman" panose="02020603050405020304" pitchFamily="18" charset="0"/>
              </a:rPr>
              <a:t>Importance</a:t>
            </a:r>
          </a:p>
          <a:p>
            <a:pPr marL="182880" marR="0" indent="-182880">
              <a:spcBef>
                <a:spcPts val="0"/>
              </a:spcBef>
            </a:pPr>
            <a:r>
              <a:rPr lang="en-US" sz="1100" dirty="0">
                <a:effectLst/>
                <a:latin typeface="+mn-lt"/>
                <a:ea typeface="Calibri" panose="020F0502020204030204" pitchFamily="34" charset="0"/>
                <a:cs typeface="Times New Roman" panose="02020603050405020304" pitchFamily="18" charset="0"/>
              </a:rPr>
              <a:t>Diabetes affects a large percentage of the population and is the leading cause of a wide range of costly complications. During the COVID-19 PHE, the incidence of both type 1 and type 2 diabetes increased among youth, with the largest increases observed among Black and Hispanic individuals.</a:t>
            </a:r>
            <a:r>
              <a:rPr lang="en-US" sz="1100" baseline="30000" dirty="0">
                <a:effectLst/>
                <a:latin typeface="+mn-lt"/>
                <a:ea typeface="Calibri" panose="020F0502020204030204" pitchFamily="34" charset="0"/>
                <a:cs typeface="Times New Roman" panose="02020603050405020304" pitchFamily="18" charset="0"/>
              </a:rPr>
              <a:t>6</a:t>
            </a:r>
            <a:endParaRPr lang="en-US" sz="1100" dirty="0">
              <a:effectLst/>
              <a:latin typeface="+mn-lt"/>
              <a:ea typeface="Calibri" panose="020F0502020204030204" pitchFamily="34" charset="0"/>
              <a:cs typeface="Times New Roman" panose="02020603050405020304" pitchFamily="18" charset="0"/>
            </a:endParaRPr>
          </a:p>
          <a:p>
            <a:pPr marL="182880" marR="0" indent="-182880">
              <a:spcBef>
                <a:spcPts val="0"/>
              </a:spcBef>
            </a:pPr>
            <a:r>
              <a:rPr lang="en-US" sz="1100" dirty="0">
                <a:effectLst/>
                <a:latin typeface="+mn-lt"/>
                <a:ea typeface="Calibri" panose="020F0502020204030204" pitchFamily="34" charset="0"/>
                <a:cs typeface="Times New Roman" panose="02020603050405020304" pitchFamily="18" charset="0"/>
              </a:rPr>
              <a:t>The COVID-19 pandemic has disproportionately affected certain groups, such as older people, minority populations, and people with specific chronic conditions, including diabetes, cardiovascular disease, kidney disease, and some respiratory diseases. Recurrent lockdowns and public health measures throughout the pandemic have restricted access to routine diabetes care, limiting new diagnoses and affecting self-management, routine </a:t>
            </a:r>
            <a:r>
              <a:rPr lang="en-US" sz="1100" dirty="0" err="1">
                <a:effectLst/>
                <a:latin typeface="+mn-lt"/>
                <a:ea typeface="Calibri" panose="020F0502020204030204" pitchFamily="34" charset="0"/>
                <a:cs typeface="Times New Roman" panose="02020603050405020304" pitchFamily="18" charset="0"/>
              </a:rPr>
              <a:t>followup</a:t>
            </a:r>
            <a:r>
              <a:rPr lang="en-US" sz="1100" dirty="0">
                <a:effectLst/>
                <a:latin typeface="+mn-lt"/>
                <a:ea typeface="Calibri" panose="020F0502020204030204" pitchFamily="34" charset="0"/>
                <a:cs typeface="Times New Roman" panose="02020603050405020304" pitchFamily="18" charset="0"/>
              </a:rPr>
              <a:t>, and access to medications, as well as affecting lifestyle behaviors. Short-term delays in delivery of routine care, even by 12 months, are associated with adverse effects and worse microvascular, macrovascular, and mortality outcomes in people with diabetes.</a:t>
            </a:r>
            <a:r>
              <a:rPr lang="en-US" sz="1100" baseline="30000" dirty="0">
                <a:effectLst/>
                <a:latin typeface="+mn-lt"/>
                <a:ea typeface="Calibri" panose="020F0502020204030204" pitchFamily="34" charset="0"/>
                <a:cs typeface="Times New Roman" panose="02020603050405020304" pitchFamily="18" charset="0"/>
              </a:rPr>
              <a:t>7</a:t>
            </a:r>
            <a:r>
              <a:rPr lang="en-US" sz="1100" dirty="0">
                <a:effectLst/>
                <a:latin typeface="+mn-lt"/>
                <a:ea typeface="Calibri" panose="020F0502020204030204" pitchFamily="34" charset="0"/>
                <a:cs typeface="Times New Roman" panose="02020603050405020304" pitchFamily="18" charset="0"/>
              </a:rPr>
              <a:t> </a:t>
            </a:r>
          </a:p>
          <a:p>
            <a:pPr marL="182880" marR="0" indent="-182880">
              <a:spcBef>
                <a:spcPts val="0"/>
              </a:spcBef>
            </a:pPr>
            <a:r>
              <a:rPr lang="en-US" sz="1100" dirty="0">
                <a:effectLst/>
                <a:latin typeface="+mn-lt"/>
                <a:ea typeface="Calibri" panose="020F0502020204030204" pitchFamily="34" charset="0"/>
                <a:cs typeface="Times New Roman" panose="02020603050405020304" pitchFamily="18" charset="0"/>
              </a:rPr>
              <a:t>Frequency of hemoglobin A1c testing and retinal screening exams in the first 2 months of the pandemic each dropped to less than 50% of prior years’ total frequency but both rebounded to prior years’ assessment frequency during June 2020.</a:t>
            </a:r>
            <a:r>
              <a:rPr lang="en-US" sz="1100" baseline="30000" dirty="0">
                <a:effectLst/>
                <a:latin typeface="+mn-lt"/>
                <a:ea typeface="Calibri" panose="020F0502020204030204" pitchFamily="34" charset="0"/>
                <a:cs typeface="Times New Roman" panose="02020603050405020304" pitchFamily="18" charset="0"/>
              </a:rPr>
              <a:t>8</a:t>
            </a:r>
            <a:endParaRPr lang="en-US" sz="1100" dirty="0">
              <a:effectLst/>
              <a:latin typeface="+mn-lt"/>
              <a:ea typeface="Calibri" panose="020F0502020204030204" pitchFamily="34" charset="0"/>
              <a:cs typeface="Times New Roman" panose="02020603050405020304" pitchFamily="18" charset="0"/>
            </a:endParaRPr>
          </a:p>
          <a:p>
            <a:pPr marL="182880" marR="0" indent="-182880">
              <a:spcBef>
                <a:spcPts val="0"/>
              </a:spcBef>
            </a:pPr>
            <a:r>
              <a:rPr lang="en-US" sz="1100" dirty="0">
                <a:solidFill>
                  <a:srgbClr val="000000"/>
                </a:solidFill>
                <a:effectLst/>
                <a:latin typeface="+mn-lt"/>
                <a:ea typeface="Calibri" panose="020F0502020204030204" pitchFamily="34" charset="0"/>
                <a:cs typeface="Times New Roman" panose="02020603050405020304" pitchFamily="18" charset="0"/>
              </a:rPr>
              <a:t>The COVID-19 pandemic challenged the healthcare delivery system, including services responsible for providing diabetes care. Multiple factors created barriers to delivering routine diabetes care, including:</a:t>
            </a:r>
            <a:endParaRPr lang="en-US" sz="1100" dirty="0">
              <a:effectLst/>
              <a:latin typeface="+mn-lt"/>
              <a:ea typeface="Calibri" panose="020F0502020204030204" pitchFamily="34" charset="0"/>
              <a:cs typeface="Times New Roman" panose="02020603050405020304" pitchFamily="18" charset="0"/>
            </a:endParaRPr>
          </a:p>
          <a:p>
            <a:pPr marL="365760" marR="0" lvl="1" indent="-182880">
              <a:spcBef>
                <a:spcPts val="0"/>
              </a:spcBef>
              <a:tabLst>
                <a:tab pos="914400" algn="l"/>
              </a:tabLst>
            </a:pPr>
            <a:r>
              <a:rPr lang="en-US" sz="1100" dirty="0">
                <a:solidFill>
                  <a:srgbClr val="000000"/>
                </a:solidFill>
                <a:effectLst/>
                <a:latin typeface="+mn-lt"/>
                <a:ea typeface="Calibri" panose="020F0502020204030204" pitchFamily="34" charset="0"/>
                <a:cs typeface="Times New Roman" panose="02020603050405020304" pitchFamily="18" charset="0"/>
              </a:rPr>
              <a:t>Lockdowns of nonessential outpatient clinics, </a:t>
            </a:r>
            <a:endParaRPr lang="en-US" sz="1100" dirty="0">
              <a:effectLst/>
              <a:latin typeface="+mn-lt"/>
              <a:ea typeface="Calibri" panose="020F0502020204030204" pitchFamily="34" charset="0"/>
              <a:cs typeface="Times New Roman" panose="02020603050405020304" pitchFamily="18" charset="0"/>
            </a:endParaRPr>
          </a:p>
          <a:p>
            <a:pPr marL="365760" marR="0" lvl="1" indent="-182880">
              <a:spcBef>
                <a:spcPts val="0"/>
              </a:spcBef>
              <a:tabLst>
                <a:tab pos="914400" algn="l"/>
              </a:tabLst>
            </a:pPr>
            <a:r>
              <a:rPr lang="en-US" sz="1100" dirty="0">
                <a:solidFill>
                  <a:srgbClr val="000000"/>
                </a:solidFill>
                <a:effectLst/>
                <a:latin typeface="+mn-lt"/>
                <a:ea typeface="Calibri" panose="020F0502020204030204" pitchFamily="34" charset="0"/>
                <a:cs typeface="Times New Roman" panose="02020603050405020304" pitchFamily="18" charset="0"/>
              </a:rPr>
              <a:t>Decreased inpatient capacity, </a:t>
            </a:r>
            <a:endParaRPr lang="en-US" sz="1100" dirty="0">
              <a:effectLst/>
              <a:latin typeface="+mn-lt"/>
              <a:ea typeface="Calibri" panose="020F0502020204030204" pitchFamily="34" charset="0"/>
              <a:cs typeface="Times New Roman" panose="02020603050405020304" pitchFamily="18" charset="0"/>
            </a:endParaRPr>
          </a:p>
          <a:p>
            <a:pPr marL="365760" marR="0" lvl="1" indent="-182880">
              <a:spcBef>
                <a:spcPts val="0"/>
              </a:spcBef>
              <a:tabLst>
                <a:tab pos="914400" algn="l"/>
              </a:tabLst>
            </a:pPr>
            <a:r>
              <a:rPr lang="en-US" sz="1100" dirty="0">
                <a:solidFill>
                  <a:srgbClr val="000000"/>
                </a:solidFill>
                <a:effectLst/>
                <a:latin typeface="+mn-lt"/>
                <a:ea typeface="Calibri" panose="020F0502020204030204" pitchFamily="34" charset="0"/>
                <a:cs typeface="Times New Roman" panose="02020603050405020304" pitchFamily="18" charset="0"/>
              </a:rPr>
              <a:t>Staff and medicine shortages, </a:t>
            </a:r>
            <a:endParaRPr lang="en-US" sz="1100" dirty="0">
              <a:effectLst/>
              <a:latin typeface="+mn-lt"/>
              <a:ea typeface="Calibri" panose="020F0502020204030204" pitchFamily="34" charset="0"/>
              <a:cs typeface="Times New Roman" panose="02020603050405020304" pitchFamily="18" charset="0"/>
            </a:endParaRPr>
          </a:p>
          <a:p>
            <a:pPr marL="365760" marR="0" lvl="1" indent="-182880">
              <a:spcBef>
                <a:spcPts val="0"/>
              </a:spcBef>
              <a:tabLst>
                <a:tab pos="914400" algn="l"/>
              </a:tabLst>
            </a:pPr>
            <a:r>
              <a:rPr lang="en-US" sz="1100" dirty="0">
                <a:solidFill>
                  <a:srgbClr val="000000"/>
                </a:solidFill>
                <a:effectLst/>
                <a:latin typeface="+mn-lt"/>
                <a:ea typeface="Calibri" panose="020F0502020204030204" pitchFamily="34" charset="0"/>
                <a:cs typeface="Times New Roman" panose="02020603050405020304" pitchFamily="18" charset="0"/>
              </a:rPr>
              <a:t>Unaffordable medicine, </a:t>
            </a:r>
            <a:endParaRPr lang="en-US" sz="1100" dirty="0">
              <a:effectLst/>
              <a:latin typeface="+mn-lt"/>
              <a:ea typeface="Calibri" panose="020F0502020204030204" pitchFamily="34" charset="0"/>
              <a:cs typeface="Times New Roman" panose="02020603050405020304" pitchFamily="18" charset="0"/>
            </a:endParaRPr>
          </a:p>
          <a:p>
            <a:pPr marL="365760" marR="0" lvl="1" indent="-182880">
              <a:spcBef>
                <a:spcPts val="0"/>
              </a:spcBef>
              <a:tabLst>
                <a:tab pos="914400" algn="l"/>
              </a:tabLst>
            </a:pPr>
            <a:r>
              <a:rPr lang="en-US" sz="1100" dirty="0">
                <a:solidFill>
                  <a:srgbClr val="000000"/>
                </a:solidFill>
                <a:effectLst/>
                <a:latin typeface="+mn-lt"/>
                <a:ea typeface="Calibri" panose="020F0502020204030204" pitchFamily="34" charset="0"/>
                <a:cs typeface="Times New Roman" panose="02020603050405020304" pitchFamily="18" charset="0"/>
              </a:rPr>
              <a:t>Delayed care seeking, </a:t>
            </a:r>
            <a:endParaRPr lang="en-US" sz="1100" dirty="0">
              <a:effectLst/>
              <a:latin typeface="+mn-lt"/>
              <a:ea typeface="Calibri" panose="020F0502020204030204" pitchFamily="34" charset="0"/>
              <a:cs typeface="Times New Roman" panose="02020603050405020304" pitchFamily="18" charset="0"/>
            </a:endParaRPr>
          </a:p>
          <a:p>
            <a:pPr marL="365760" marR="0" lvl="1" indent="-182880">
              <a:spcBef>
                <a:spcPts val="0"/>
              </a:spcBef>
              <a:tabLst>
                <a:tab pos="914400" algn="l"/>
              </a:tabLst>
            </a:pPr>
            <a:r>
              <a:rPr lang="en-US" sz="1100" dirty="0">
                <a:solidFill>
                  <a:srgbClr val="000000"/>
                </a:solidFill>
                <a:effectLst/>
                <a:latin typeface="+mn-lt"/>
                <a:ea typeface="Calibri" panose="020F0502020204030204" pitchFamily="34" charset="0"/>
                <a:cs typeface="Times New Roman" panose="02020603050405020304" pitchFamily="18" charset="0"/>
              </a:rPr>
              <a:t>Limited self-care practice, </a:t>
            </a:r>
            <a:endParaRPr lang="en-US" sz="1100" dirty="0">
              <a:effectLst/>
              <a:latin typeface="+mn-lt"/>
              <a:ea typeface="Calibri" panose="020F0502020204030204" pitchFamily="34" charset="0"/>
              <a:cs typeface="Times New Roman" panose="02020603050405020304" pitchFamily="18" charset="0"/>
            </a:endParaRPr>
          </a:p>
          <a:p>
            <a:pPr marL="365760" marR="0" lvl="1" indent="-182880">
              <a:spcBef>
                <a:spcPts val="0"/>
              </a:spcBef>
              <a:tabLst>
                <a:tab pos="914400" algn="l"/>
              </a:tabLst>
            </a:pPr>
            <a:r>
              <a:rPr lang="en-US" sz="1100" dirty="0">
                <a:solidFill>
                  <a:srgbClr val="000000"/>
                </a:solidFill>
                <a:effectLst/>
                <a:latin typeface="+mn-lt"/>
                <a:ea typeface="Calibri" panose="020F0502020204030204" pitchFamily="34" charset="0"/>
                <a:cs typeface="Times New Roman" panose="02020603050405020304" pitchFamily="18" charset="0"/>
              </a:rPr>
              <a:t>Transportation difficulties, and </a:t>
            </a:r>
            <a:endParaRPr lang="en-US" sz="1100" dirty="0">
              <a:effectLst/>
              <a:latin typeface="+mn-lt"/>
              <a:ea typeface="Calibri" panose="020F0502020204030204" pitchFamily="34" charset="0"/>
              <a:cs typeface="Times New Roman" panose="02020603050405020304" pitchFamily="18" charset="0"/>
            </a:endParaRPr>
          </a:p>
          <a:p>
            <a:pPr marL="365760" marR="0" lvl="1" indent="-182880">
              <a:spcBef>
                <a:spcPts val="0"/>
              </a:spcBef>
              <a:tabLst>
                <a:tab pos="914400" algn="l"/>
              </a:tabLst>
            </a:pPr>
            <a:r>
              <a:rPr lang="en-US" sz="1100" dirty="0">
                <a:solidFill>
                  <a:srgbClr val="000000"/>
                </a:solidFill>
                <a:effectLst/>
                <a:latin typeface="+mn-lt"/>
                <a:ea typeface="Calibri" panose="020F0502020204030204" pitchFamily="34" charset="0"/>
                <a:cs typeface="Times New Roman" panose="02020603050405020304" pitchFamily="18" charset="0"/>
              </a:rPr>
              <a:t>Undiagnosed cases/events.</a:t>
            </a:r>
            <a:r>
              <a:rPr lang="en-US" sz="1100" baseline="30000" dirty="0">
                <a:solidFill>
                  <a:srgbClr val="000000"/>
                </a:solidFill>
                <a:effectLst/>
                <a:latin typeface="+mn-lt"/>
                <a:ea typeface="Calibri" panose="020F0502020204030204" pitchFamily="34" charset="0"/>
                <a:cs typeface="Times New Roman" panose="02020603050405020304" pitchFamily="18" charset="0"/>
              </a:rPr>
              <a:t>9</a:t>
            </a:r>
            <a:endParaRPr lang="en-US" sz="1100" dirty="0">
              <a:effectLst/>
              <a:latin typeface="+mn-lt"/>
              <a:ea typeface="Calibri" panose="020F0502020204030204" pitchFamily="34" charset="0"/>
              <a:cs typeface="Times New Roman" panose="02020603050405020304" pitchFamily="18" charset="0"/>
            </a:endParaRPr>
          </a:p>
          <a:p>
            <a:pPr marL="182880" marR="0" indent="-182880">
              <a:spcBef>
                <a:spcPts val="0"/>
              </a:spcBef>
            </a:pPr>
            <a:r>
              <a:rPr lang="en-US" sz="1100" dirty="0">
                <a:solidFill>
                  <a:srgbClr val="000000"/>
                </a:solidFill>
                <a:effectLst/>
                <a:latin typeface="+mn-lt"/>
                <a:ea typeface="Calibri" panose="020F0502020204030204" pitchFamily="34" charset="0"/>
                <a:cs typeface="Times New Roman" panose="02020603050405020304" pitchFamily="18" charset="0"/>
              </a:rPr>
              <a:t>Diabetes was also associated with increased risks of COVID-19 infection and worse COVID-19 outcomes</a:t>
            </a:r>
            <a:r>
              <a:rPr lang="en-US" sz="1100" dirty="0">
                <a:effectLst/>
                <a:latin typeface="+mn-lt"/>
                <a:ea typeface="Calibri" panose="020F0502020204030204" pitchFamily="34" charset="0"/>
                <a:cs typeface="Times New Roman" panose="02020603050405020304" pitchFamily="18" charset="0"/>
              </a:rPr>
              <a:t>.</a:t>
            </a:r>
            <a:r>
              <a:rPr lang="en-US" sz="1100" baseline="30000" dirty="0">
                <a:effectLst/>
                <a:latin typeface="+mn-lt"/>
                <a:ea typeface="Calibri" panose="020F0502020204030204" pitchFamily="34" charset="0"/>
                <a:cs typeface="Times New Roman" panose="02020603050405020304" pitchFamily="18" charset="0"/>
              </a:rPr>
              <a:t>10</a:t>
            </a:r>
            <a:r>
              <a:rPr lang="en-US" sz="1100" dirty="0">
                <a:effectLst/>
                <a:latin typeface="+mn-lt"/>
                <a:ea typeface="Calibri" panose="020F0502020204030204" pitchFamily="34" charset="0"/>
                <a:cs typeface="Times New Roman" panose="02020603050405020304" pitchFamily="18" charset="0"/>
              </a:rPr>
              <a:t> Thus, many people with diabetes understandably delayed or avoided interacting with the healthcare delivery system. These delays raised concern that people with diabetes would experience diabetes complications because they did not receive appropriate chronic diabetes management during the pandemic. However, NHQDR data show no evidence that these concerns were realized.</a:t>
            </a:r>
          </a:p>
          <a:p>
            <a:endParaRPr lang="en-US" sz="1100" dirty="0"/>
          </a:p>
        </p:txBody>
      </p:sp>
      <p:sp>
        <p:nvSpPr>
          <p:cNvPr id="4" name="Slide Number Placeholder 3"/>
          <p:cNvSpPr>
            <a:spLocks noGrp="1"/>
          </p:cNvSpPr>
          <p:nvPr>
            <p:ph type="sldNum" sz="quarter" idx="5"/>
          </p:nvPr>
        </p:nvSpPr>
        <p:spPr/>
        <p:txBody>
          <a:bodyPr/>
          <a:lstStyle/>
          <a:p>
            <a:fld id="{B17BA40C-25F7-4A81-B7B0-365A5351FE20}" type="slidenum">
              <a:rPr lang="en-US" smtClean="0"/>
              <a:t>167</a:t>
            </a:fld>
            <a:endParaRPr lang="en-US"/>
          </a:p>
        </p:txBody>
      </p:sp>
    </p:spTree>
    <p:extLst>
      <p:ext uri="{BB962C8B-B14F-4D97-AF65-F5344CB8AC3E}">
        <p14:creationId xmlns:p14="http://schemas.microsoft.com/office/powerpoint/2010/main" val="3465652104"/>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2002 to 2020, the percentage of adults age 40 and over with diagnosed diabetes who received at least two hemoglobin A1c measurements in the calendar year worsened for residents of medium metro areas, decreasing from 79.0% to 74.5%  (Figure 3).</a:t>
            </a:r>
          </a:p>
          <a:p>
            <a:endParaRPr lang="en-US" dirty="0"/>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spc="10" dirty="0">
                <a:effectLst/>
                <a:latin typeface="+mn-lt"/>
                <a:ea typeface="Calibri" panose="020F0502020204030204" pitchFamily="34" charset="0"/>
                <a:cs typeface="Times New Roman" panose="02020603050405020304" pitchFamily="18" charset="0"/>
              </a:rPr>
              <a:t>Unless noted otherwise, data points under each figure only report differences that are statistically significant (i.e., p value less than 0.1) and show an average annual percentage change greater than 1% per year. For comparisons between two populations, data points under each figure only report differences that are statistically significant (i.e., p value less than 0.05) and have a relative difference between the populations of at least 10%, unless noted otherwise. Readers may learn more about NHQDR’s reporting methodology in Appendix A at </a:t>
            </a:r>
            <a:r>
              <a:rPr lang="en-US" sz="1200" u="sng" spc="10" dirty="0">
                <a:solidFill>
                  <a:srgbClr val="0000FF"/>
                </a:solidFill>
                <a:effectLst/>
                <a:latin typeface="+mn-lt"/>
                <a:ea typeface="Calibri" panose="020F0502020204030204" pitchFamily="34" charset="0"/>
                <a:cs typeface="Times New Roman" panose="02020603050405020304" pitchFamily="18" charset="0"/>
                <a:hlinkClick r:id="rId3"/>
              </a:rPr>
              <a:t>https://www.ahrq.gov/research/findings/nhqrdr/nhqdr23/index.html</a:t>
            </a:r>
            <a:r>
              <a:rPr lang="en-US" sz="1200" spc="10" dirty="0">
                <a:effectLst/>
                <a:latin typeface="+mn-lt"/>
                <a:ea typeface="Calibri" panose="020F0502020204030204" pitchFamily="34" charset="0"/>
                <a:cs typeface="Times New Roman" panose="02020603050405020304" pitchFamily="18" charset="0"/>
              </a:rPr>
              <a:t>.</a:t>
            </a:r>
            <a:endParaRPr lang="en-US" sz="1200" dirty="0">
              <a:effectLst/>
              <a:latin typeface="+mn-l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168</a:t>
            </a:fld>
            <a:endParaRPr lang="en-US"/>
          </a:p>
        </p:txBody>
      </p:sp>
    </p:spTree>
    <p:extLst>
      <p:ext uri="{BB962C8B-B14F-4D97-AF65-F5344CB8AC3E}">
        <p14:creationId xmlns:p14="http://schemas.microsoft.com/office/powerpoint/2010/main" val="11450537"/>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2019, among all ethnic groups, there was little difference in the percentage of adults age 40 and over with diagnosed diabetes who received at least two hemoglobin A1c measurements (Figure 4).</a:t>
            </a:r>
          </a:p>
          <a:p>
            <a:r>
              <a:rPr lang="en-US" dirty="0"/>
              <a:t>In 2020, Hispanic adults age 40 and over with diagnosed diabetes were less likely to receive at least two hemoglobin A1c measurements compared with NH-White adults age 40 and over with diagnosed diabetes.</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169</a:t>
            </a:fld>
            <a:endParaRPr lang="en-US"/>
          </a:p>
        </p:txBody>
      </p:sp>
    </p:spTree>
    <p:extLst>
      <p:ext uri="{BB962C8B-B14F-4D97-AF65-F5344CB8AC3E}">
        <p14:creationId xmlns:p14="http://schemas.microsoft.com/office/powerpoint/2010/main" val="14720258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7BA40C-25F7-4A81-B7B0-365A5351FE20}" type="slidenum">
              <a:rPr lang="en-US" smtClean="0"/>
              <a:t>17</a:t>
            </a:fld>
            <a:endParaRPr lang="en-US"/>
          </a:p>
        </p:txBody>
      </p:sp>
    </p:spTree>
    <p:extLst>
      <p:ext uri="{BB962C8B-B14F-4D97-AF65-F5344CB8AC3E}">
        <p14:creationId xmlns:p14="http://schemas.microsoft.com/office/powerpoint/2010/main" val="251634184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2002 to 2020, the percentage of adults age 40 and over with diagnosed diabetes who received a dilated eye examination in the calendar year showed no statistically significant changes by residence location (Figure 5).</a:t>
            </a:r>
          </a:p>
        </p:txBody>
      </p:sp>
      <p:sp>
        <p:nvSpPr>
          <p:cNvPr id="4" name="Slide Number Placeholder 3"/>
          <p:cNvSpPr>
            <a:spLocks noGrp="1"/>
          </p:cNvSpPr>
          <p:nvPr>
            <p:ph type="sldNum" sz="quarter" idx="5"/>
          </p:nvPr>
        </p:nvSpPr>
        <p:spPr/>
        <p:txBody>
          <a:bodyPr/>
          <a:lstStyle/>
          <a:p>
            <a:fld id="{B17BA40C-25F7-4A81-B7B0-365A5351FE20}" type="slidenum">
              <a:rPr lang="en-US" smtClean="0"/>
              <a:t>170</a:t>
            </a:fld>
            <a:endParaRPr lang="en-US"/>
          </a:p>
        </p:txBody>
      </p:sp>
    </p:spTree>
    <p:extLst>
      <p:ext uri="{BB962C8B-B14F-4D97-AF65-F5344CB8AC3E}">
        <p14:creationId xmlns:p14="http://schemas.microsoft.com/office/powerpoint/2010/main" val="165919161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2019 and 2020, there were no statistically significant differences by ethnicity in the percentage of adults age 40 and over with diagnosed diabetes who received a dilated eye examination (Figure 6).</a:t>
            </a:r>
          </a:p>
        </p:txBody>
      </p:sp>
      <p:sp>
        <p:nvSpPr>
          <p:cNvPr id="4" name="Slide Number Placeholder 3"/>
          <p:cNvSpPr>
            <a:spLocks noGrp="1"/>
          </p:cNvSpPr>
          <p:nvPr>
            <p:ph type="sldNum" sz="quarter" idx="5"/>
          </p:nvPr>
        </p:nvSpPr>
        <p:spPr/>
        <p:txBody>
          <a:bodyPr/>
          <a:lstStyle/>
          <a:p>
            <a:fld id="{B17BA40C-25F7-4A81-B7B0-365A5351FE20}" type="slidenum">
              <a:rPr lang="en-US" smtClean="0"/>
              <a:t>171</a:t>
            </a:fld>
            <a:endParaRPr lang="en-US"/>
          </a:p>
        </p:txBody>
      </p:sp>
    </p:spTree>
    <p:extLst>
      <p:ext uri="{BB962C8B-B14F-4D97-AF65-F5344CB8AC3E}">
        <p14:creationId xmlns:p14="http://schemas.microsoft.com/office/powerpoint/2010/main" val="1324863886"/>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2002 to 2020, the percentage of adults age 40 and over with diagnosed diabetes who had their feet checked for sores or irritation in the calendar year decreased for residents of most locations (Figure 7):</a:t>
            </a:r>
          </a:p>
          <a:p>
            <a:pPr lvl="1"/>
            <a:r>
              <a:rPr lang="en-US" dirty="0"/>
              <a:t>Residents of large central metro areas experienced a decrease from 73.3% to 57.8%.</a:t>
            </a:r>
          </a:p>
          <a:p>
            <a:pPr lvl="1"/>
            <a:r>
              <a:rPr lang="en-US" dirty="0"/>
              <a:t>Residents of large fringe metro areas experienced a decrease from 77.8% to 60.3%.</a:t>
            </a:r>
          </a:p>
          <a:p>
            <a:pPr lvl="1"/>
            <a:r>
              <a:rPr lang="en-US" dirty="0"/>
              <a:t>Residents of medium metro areas experienced a decrease from 74.4% to 54.0%.</a:t>
            </a:r>
          </a:p>
          <a:p>
            <a:pPr lvl="1"/>
            <a:r>
              <a:rPr lang="en-US" dirty="0"/>
              <a:t>Residents of small metro areas experienced a decrease from 64.4% to 61.9%.</a:t>
            </a:r>
          </a:p>
        </p:txBody>
      </p:sp>
      <p:sp>
        <p:nvSpPr>
          <p:cNvPr id="4" name="Slide Number Placeholder 3"/>
          <p:cNvSpPr>
            <a:spLocks noGrp="1"/>
          </p:cNvSpPr>
          <p:nvPr>
            <p:ph type="sldNum" sz="quarter" idx="5"/>
          </p:nvPr>
        </p:nvSpPr>
        <p:spPr/>
        <p:txBody>
          <a:bodyPr/>
          <a:lstStyle/>
          <a:p>
            <a:fld id="{B17BA40C-25F7-4A81-B7B0-365A5351FE20}" type="slidenum">
              <a:rPr lang="en-US" smtClean="0"/>
              <a:t>172</a:t>
            </a:fld>
            <a:endParaRPr lang="en-US"/>
          </a:p>
        </p:txBody>
      </p:sp>
    </p:spTree>
    <p:extLst>
      <p:ext uri="{BB962C8B-B14F-4D97-AF65-F5344CB8AC3E}">
        <p14:creationId xmlns:p14="http://schemas.microsoft.com/office/powerpoint/2010/main" val="102506151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2020, Hispanic adults age 40 and over with diagnosed diabetes were less likely to have their feet checked for sores or irritation compared with NH-White adults (Figure 8).</a:t>
            </a:r>
          </a:p>
        </p:txBody>
      </p:sp>
      <p:sp>
        <p:nvSpPr>
          <p:cNvPr id="4" name="Slide Number Placeholder 3"/>
          <p:cNvSpPr>
            <a:spLocks noGrp="1"/>
          </p:cNvSpPr>
          <p:nvPr>
            <p:ph type="sldNum" sz="quarter" idx="5"/>
          </p:nvPr>
        </p:nvSpPr>
        <p:spPr/>
        <p:txBody>
          <a:bodyPr/>
          <a:lstStyle/>
          <a:p>
            <a:fld id="{B17BA40C-25F7-4A81-B7B0-365A5351FE20}" type="slidenum">
              <a:rPr lang="en-US" smtClean="0"/>
              <a:t>173</a:t>
            </a:fld>
            <a:endParaRPr lang="en-US"/>
          </a:p>
        </p:txBody>
      </p:sp>
    </p:spTree>
    <p:extLst>
      <p:ext uri="{BB962C8B-B14F-4D97-AF65-F5344CB8AC3E}">
        <p14:creationId xmlns:p14="http://schemas.microsoft.com/office/powerpoint/2010/main" val="2292448759"/>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2008 to 2020, the percentage of adults age 40 and over with diagnosed diabetes who received a flu vaccination in the calendar year increased among residents of large central metro areas (from 58.9% to 65.6%) (Figure 9).</a:t>
            </a:r>
          </a:p>
          <a:p>
            <a:r>
              <a:rPr lang="en-US" dirty="0"/>
              <a:t>From 2019 to 2020, the percentage of adults age 40 and over with diagnosed diabetes who received a flu vaccination in the calendar year increased among residents of large fringe metro areas (from 57.3% to 69.4%).</a:t>
            </a:r>
          </a:p>
        </p:txBody>
      </p:sp>
      <p:sp>
        <p:nvSpPr>
          <p:cNvPr id="4" name="Slide Number Placeholder 3"/>
          <p:cNvSpPr>
            <a:spLocks noGrp="1"/>
          </p:cNvSpPr>
          <p:nvPr>
            <p:ph type="sldNum" sz="quarter" idx="5"/>
          </p:nvPr>
        </p:nvSpPr>
        <p:spPr/>
        <p:txBody>
          <a:bodyPr/>
          <a:lstStyle/>
          <a:p>
            <a:fld id="{B17BA40C-25F7-4A81-B7B0-365A5351FE20}" type="slidenum">
              <a:rPr lang="en-US" smtClean="0"/>
              <a:t>174</a:t>
            </a:fld>
            <a:endParaRPr lang="en-US"/>
          </a:p>
        </p:txBody>
      </p:sp>
    </p:spTree>
    <p:extLst>
      <p:ext uri="{BB962C8B-B14F-4D97-AF65-F5344CB8AC3E}">
        <p14:creationId xmlns:p14="http://schemas.microsoft.com/office/powerpoint/2010/main" val="4155508079"/>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2019, NH-Black adults (55.3%) were less likely than NH-White (65.2%) adults age 40 and over with diagnosed diabetes to receive a flu vaccination (Figure 10).</a:t>
            </a:r>
          </a:p>
          <a:p>
            <a:r>
              <a:rPr lang="en-US" dirty="0"/>
              <a:t>In 2020, Hispanic (57.3%) and NH-Black (56.2%) adults were less likely than NH-White (69.3%) adults age 40 and over with diagnosed diabetes to receive a flu vaccination.</a:t>
            </a:r>
          </a:p>
        </p:txBody>
      </p:sp>
      <p:sp>
        <p:nvSpPr>
          <p:cNvPr id="4" name="Slide Number Placeholder 3"/>
          <p:cNvSpPr>
            <a:spLocks noGrp="1"/>
          </p:cNvSpPr>
          <p:nvPr>
            <p:ph type="sldNum" sz="quarter" idx="5"/>
          </p:nvPr>
        </p:nvSpPr>
        <p:spPr/>
        <p:txBody>
          <a:bodyPr/>
          <a:lstStyle/>
          <a:p>
            <a:fld id="{B17BA40C-25F7-4A81-B7B0-365A5351FE20}" type="slidenum">
              <a:rPr lang="en-US" smtClean="0"/>
              <a:t>175</a:t>
            </a:fld>
            <a:endParaRPr lang="en-US"/>
          </a:p>
        </p:txBody>
      </p:sp>
    </p:spTree>
    <p:extLst>
      <p:ext uri="{BB962C8B-B14F-4D97-AF65-F5344CB8AC3E}">
        <p14:creationId xmlns:p14="http://schemas.microsoft.com/office/powerpoint/2010/main" val="3688315299"/>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3706336"/>
            <a:ext cx="6400800" cy="4724400"/>
          </a:xfrm>
        </p:spPr>
        <p:txBody>
          <a:bodyPr/>
          <a:lstStyle/>
          <a:p>
            <a:pPr marL="0" marR="0" indent="0">
              <a:buNone/>
            </a:pPr>
            <a:r>
              <a:rPr lang="en-US" sz="1000" b="1" dirty="0">
                <a:ea typeface="Calibri" panose="020F0502020204030204" pitchFamily="34" charset="0"/>
                <a:cs typeface="Times New Roman" panose="02020603050405020304" pitchFamily="18" charset="0"/>
              </a:rPr>
              <a:t>Key:</a:t>
            </a:r>
            <a:r>
              <a:rPr lang="en-US" sz="1000" dirty="0">
                <a:ea typeface="Calibri" panose="020F0502020204030204" pitchFamily="34" charset="0"/>
                <a:cs typeface="Times New Roman" panose="02020603050405020304" pitchFamily="18" charset="0"/>
              </a:rPr>
              <a:t> NH = non-Hispanic.</a:t>
            </a:r>
          </a:p>
          <a:p>
            <a:pPr marL="0" marR="0" indent="0">
              <a:buNone/>
            </a:pPr>
            <a:r>
              <a:rPr lang="en-US" sz="1000" b="1" dirty="0">
                <a:ea typeface="Calibri" panose="020F0502020204030204" pitchFamily="34" charset="0"/>
                <a:cs typeface="Times New Roman" panose="02020603050405020304" pitchFamily="18" charset="0"/>
              </a:rPr>
              <a:t>Source:</a:t>
            </a:r>
            <a:r>
              <a:rPr lang="en-US" sz="1000" dirty="0">
                <a:ea typeface="Calibri" panose="020F0502020204030204" pitchFamily="34" charset="0"/>
                <a:cs typeface="Times New Roman" panose="02020603050405020304" pitchFamily="18" charset="0"/>
              </a:rPr>
              <a:t> Centers for Disease Control and Prevention, National Center for Health Statistics, National Health Interview Survey, 2019 and 2021.</a:t>
            </a:r>
          </a:p>
          <a:p>
            <a:pPr marL="0" marR="0" indent="0">
              <a:buNone/>
            </a:pPr>
            <a:r>
              <a:rPr lang="en-US" sz="1000" b="1" dirty="0">
                <a:ea typeface="Calibri" panose="020F0502020204030204" pitchFamily="34" charset="0"/>
                <a:cs typeface="Times New Roman" panose="02020603050405020304" pitchFamily="18" charset="0"/>
              </a:rPr>
              <a:t>Note:</a:t>
            </a:r>
            <a:r>
              <a:rPr lang="en-US" sz="1000" dirty="0">
                <a:ea typeface="Calibri" panose="020F0502020204030204" pitchFamily="34" charset="0"/>
                <a:cs typeface="Times New Roman" panose="02020603050405020304" pitchFamily="18" charset="0"/>
              </a:rPr>
              <a:t> Data for American Indians and Alaska Native groups do not meet the criteria for statistical reliability, data quality, or confidentiality. Data were not available for Native Hawaiian/Pacific Islander groups.</a:t>
            </a:r>
          </a:p>
          <a:p>
            <a:pPr marL="0" marR="0" indent="0">
              <a:buNone/>
            </a:pPr>
            <a:endParaRPr lang="en-US" sz="1000" b="1" dirty="0">
              <a:ea typeface="Calibri" panose="020F0502020204030204" pitchFamily="34" charset="0"/>
              <a:cs typeface="Times New Roman" panose="02020603050405020304" pitchFamily="18" charset="0"/>
            </a:endParaRPr>
          </a:p>
          <a:p>
            <a:pPr marL="0" marR="0" indent="0">
              <a:buNone/>
            </a:pPr>
            <a:r>
              <a:rPr lang="en-US" sz="1000" b="1" dirty="0">
                <a:effectLst/>
                <a:latin typeface="+mn-lt"/>
                <a:ea typeface="Calibri" panose="020F0502020204030204" pitchFamily="34" charset="0"/>
                <a:cs typeface="Times New Roman" panose="02020603050405020304" pitchFamily="18" charset="0"/>
              </a:rPr>
              <a:t>Impact of COVID-19 on Cancer Screening </a:t>
            </a:r>
          </a:p>
          <a:p>
            <a:pPr marL="182880" marR="0" indent="-182880"/>
            <a:r>
              <a:rPr lang="en-US" sz="1000" b="1" dirty="0">
                <a:effectLst/>
                <a:latin typeface="+mn-lt"/>
                <a:ea typeface="Calibri" panose="020F0502020204030204" pitchFamily="34" charset="0"/>
                <a:cs typeface="Times New Roman" panose="02020603050405020304" pitchFamily="18" charset="0"/>
              </a:rPr>
              <a:t>During the COVID-19 pandemic, screening for breast and cervical cancer remained stable overall and there was little change in the differences in screening rates across areas of residence and race.</a:t>
            </a:r>
          </a:p>
          <a:p>
            <a:pPr marL="0" marR="0" indent="0">
              <a:buNone/>
            </a:pPr>
            <a:r>
              <a:rPr lang="en-US" sz="1000" b="1" dirty="0">
                <a:effectLst/>
                <a:latin typeface="+mn-lt"/>
                <a:ea typeface="Calibri" panose="020F0502020204030204" pitchFamily="34" charset="0"/>
                <a:cs typeface="Times New Roman" panose="02020603050405020304" pitchFamily="18" charset="0"/>
              </a:rPr>
              <a:t>Importance </a:t>
            </a:r>
          </a:p>
          <a:p>
            <a:pPr marL="182880" marR="0" indent="-182880"/>
            <a:r>
              <a:rPr lang="en-US" sz="1000" b="0" dirty="0">
                <a:effectLst/>
                <a:latin typeface="+mn-lt"/>
                <a:ea typeface="Calibri" panose="020F0502020204030204" pitchFamily="34" charset="0"/>
                <a:cs typeface="Times New Roman" panose="02020603050405020304" pitchFamily="18" charset="0"/>
              </a:rPr>
              <a:t>Cancer is the second leading cause of death and is exceeded only by heart disease. One of every five deaths in the United States is due to cancer. In 2019, 264,121 new cases of breast cancer were reported among women, 12,795 new cases of cervical cancer were reported, and 142,462 new cases of colorectal cancer were reported.</a:t>
            </a:r>
            <a:r>
              <a:rPr lang="en-US" sz="1000" b="0" baseline="30000" dirty="0">
                <a:effectLst/>
                <a:latin typeface="+mn-lt"/>
                <a:ea typeface="Calibri" panose="020F0502020204030204" pitchFamily="34" charset="0"/>
                <a:cs typeface="Times New Roman" panose="02020603050405020304" pitchFamily="18" charset="0"/>
              </a:rPr>
              <a:t>11</a:t>
            </a:r>
            <a:r>
              <a:rPr lang="en-US" sz="1000" b="0" dirty="0">
                <a:effectLst/>
                <a:latin typeface="+mn-lt"/>
                <a:ea typeface="Calibri" panose="020F0502020204030204" pitchFamily="34" charset="0"/>
                <a:cs typeface="Times New Roman" panose="02020603050405020304" pitchFamily="18" charset="0"/>
              </a:rPr>
              <a:t> </a:t>
            </a:r>
          </a:p>
          <a:p>
            <a:pPr marL="182880" marR="0" indent="-182880"/>
            <a:r>
              <a:rPr lang="en-US" sz="1000" b="0" dirty="0">
                <a:effectLst/>
                <a:latin typeface="+mn-lt"/>
                <a:ea typeface="Calibri" panose="020F0502020204030204" pitchFamily="34" charset="0"/>
                <a:cs typeface="Times New Roman" panose="02020603050405020304" pitchFamily="18" charset="0"/>
              </a:rPr>
              <a:t>The Centers for Disease Control and Prevention (CDC) estimates that screening can prevent thousands of cancer deaths. Mammography can significantly reduce breast cancer mortality, and the notable reductions in cervical cancer incidence and mortality over the past 30 years are largely due to screening with the Pap test.</a:t>
            </a:r>
            <a:r>
              <a:rPr lang="en-US" sz="1000" b="0" baseline="30000" dirty="0">
                <a:effectLst/>
                <a:latin typeface="+mn-lt"/>
                <a:ea typeface="Calibri" panose="020F0502020204030204" pitchFamily="34" charset="0"/>
                <a:cs typeface="Times New Roman" panose="02020603050405020304" pitchFamily="18" charset="0"/>
              </a:rPr>
              <a:t>12</a:t>
            </a:r>
            <a:endParaRPr lang="en-US" sz="1000" b="0" dirty="0">
              <a:effectLst/>
              <a:latin typeface="+mn-lt"/>
              <a:ea typeface="Calibri" panose="020F0502020204030204" pitchFamily="34" charset="0"/>
              <a:cs typeface="Times New Roman" panose="02020603050405020304" pitchFamily="18" charset="0"/>
            </a:endParaRPr>
          </a:p>
          <a:p>
            <a:pPr marL="182880" marR="0" indent="-182880"/>
            <a:r>
              <a:rPr lang="en-US" sz="1000" b="0" dirty="0">
                <a:effectLst/>
                <a:latin typeface="+mn-lt"/>
                <a:ea typeface="Calibri" panose="020F0502020204030204" pitchFamily="34" charset="0"/>
                <a:cs typeface="Times New Roman" panose="02020603050405020304" pitchFamily="18" charset="0"/>
              </a:rPr>
              <a:t>If the current level of cancer screenings were maintained, 10,179 deaths from breast cancer would be prevented among the cohort of 50-year-old women over their lifetime; 27,166 deaths from cervical cancer would be prevented among the cohort of 21-year-old women; and 74,470 deaths from colorectal cancer would be prevented among the cohort of 50-year-old men and women.</a:t>
            </a:r>
            <a:r>
              <a:rPr lang="en-US" sz="1000" b="0" baseline="30000" dirty="0">
                <a:effectLst/>
                <a:latin typeface="+mn-lt"/>
                <a:ea typeface="Calibri" panose="020F0502020204030204" pitchFamily="34" charset="0"/>
                <a:cs typeface="Times New Roman" panose="02020603050405020304" pitchFamily="18" charset="0"/>
              </a:rPr>
              <a:t>13</a:t>
            </a:r>
            <a:r>
              <a:rPr lang="en-US" sz="1000" b="0" dirty="0">
                <a:effectLst/>
                <a:latin typeface="+mn-lt"/>
                <a:ea typeface="Calibri" panose="020F0502020204030204" pitchFamily="34" charset="0"/>
                <a:cs typeface="Times New Roman" panose="02020603050405020304" pitchFamily="18" charset="0"/>
              </a:rPr>
              <a:t>  </a:t>
            </a:r>
          </a:p>
          <a:p>
            <a:pPr marL="182880" marR="0" indent="-182880"/>
            <a:r>
              <a:rPr lang="en-US" sz="1000" b="0" dirty="0">
                <a:effectLst/>
                <a:latin typeface="+mn-lt"/>
                <a:ea typeface="Calibri" panose="020F0502020204030204" pitchFamily="34" charset="0"/>
                <a:cs typeface="Times New Roman" panose="02020603050405020304" pitchFamily="18" charset="0"/>
              </a:rPr>
              <a:t>Early in 2020, many cancer screening facilities closed temporarily, while others faced severe staffing shortages. In addition, people feared going to hospitals and other medical facilities for nonemergency procedures for fear of contracting COVID-19.</a:t>
            </a:r>
            <a:r>
              <a:rPr lang="en-US" sz="1000" b="0" baseline="30000" dirty="0">
                <a:effectLst/>
                <a:latin typeface="+mn-lt"/>
                <a:ea typeface="Calibri" panose="020F0502020204030204" pitchFamily="34" charset="0"/>
                <a:cs typeface="Times New Roman" panose="02020603050405020304" pitchFamily="18" charset="0"/>
              </a:rPr>
              <a:t>14</a:t>
            </a:r>
            <a:endParaRPr lang="en-US" sz="1000" b="0" dirty="0">
              <a:effectLst/>
              <a:latin typeface="+mn-lt"/>
              <a:ea typeface="Calibri" panose="020F0502020204030204" pitchFamily="34" charset="0"/>
              <a:cs typeface="Times New Roman" panose="02020603050405020304" pitchFamily="18" charset="0"/>
            </a:endParaRPr>
          </a:p>
          <a:p>
            <a:pPr marL="182880" marR="0" indent="-182880"/>
            <a:r>
              <a:rPr lang="en-US" sz="1000" b="0" dirty="0">
                <a:effectLst/>
                <a:latin typeface="+mn-lt"/>
                <a:ea typeface="Calibri" panose="020F0502020204030204" pitchFamily="34" charset="0"/>
                <a:cs typeface="Times New Roman" panose="02020603050405020304" pitchFamily="18" charset="0"/>
              </a:rPr>
              <a:t>Consistent with these observations, a 2020 National Cancer Institute report noted that the number of people getting screened for cancer in the United States had dropped dramatically.</a:t>
            </a:r>
            <a:r>
              <a:rPr lang="en-US" sz="1000" b="0" baseline="30000" dirty="0">
                <a:effectLst/>
                <a:latin typeface="+mn-lt"/>
                <a:ea typeface="Calibri" panose="020F0502020204030204" pitchFamily="34" charset="0"/>
                <a:cs typeface="Times New Roman" panose="02020603050405020304" pitchFamily="18" charset="0"/>
              </a:rPr>
              <a:t>15</a:t>
            </a:r>
            <a:r>
              <a:rPr lang="en-US" sz="1000" b="0" dirty="0">
                <a:effectLst/>
                <a:latin typeface="+mn-lt"/>
                <a:ea typeface="Calibri" panose="020F0502020204030204" pitchFamily="34" charset="0"/>
                <a:cs typeface="Times New Roman" panose="02020603050405020304" pitchFamily="18" charset="0"/>
              </a:rPr>
              <a:t> This development raised concern that cancer morbidity and mortality would subsequently rise because of missed screening opportunities.</a:t>
            </a:r>
            <a:r>
              <a:rPr lang="en-US" sz="1000" b="0" baseline="30000" dirty="0">
                <a:effectLst/>
                <a:latin typeface="+mn-lt"/>
                <a:ea typeface="Calibri" panose="020F0502020204030204" pitchFamily="34" charset="0"/>
                <a:cs typeface="Times New Roman" panose="02020603050405020304" pitchFamily="18" charset="0"/>
              </a:rPr>
              <a:t>16</a:t>
            </a:r>
            <a:endParaRPr lang="en-US" sz="1000" b="0" dirty="0">
              <a:effectLst/>
              <a:latin typeface="+mn-lt"/>
              <a:ea typeface="Calibri" panose="020F0502020204030204" pitchFamily="34" charset="0"/>
              <a:cs typeface="Times New Roman" panose="02020603050405020304" pitchFamily="18" charset="0"/>
            </a:endParaRPr>
          </a:p>
          <a:p>
            <a:pPr marL="182880" marR="0" indent="-182880"/>
            <a:r>
              <a:rPr lang="en-US" sz="1000" b="0" dirty="0">
                <a:effectLst/>
                <a:latin typeface="+mn-lt"/>
                <a:ea typeface="Calibri" panose="020F0502020204030204" pitchFamily="34" charset="0"/>
                <a:cs typeface="Times New Roman" panose="02020603050405020304" pitchFamily="18" charset="0"/>
              </a:rPr>
              <a:t>NHQDR data show that, despite these early concerns, overall screening rates for the most common cancers have remained stable; however, disparities among racial and ethnic groups and between urban and rural populations persist. The data also show a sharp rise in deaths from breast and colorectal cancers in 2020 and 2021 among NH-Native Hawaiian/Pacific Islander (NH-NHPI) people, which mirrors the excess COVID-19 deaths experienced by this group.</a:t>
            </a:r>
          </a:p>
          <a:p>
            <a:pPr marL="0" marR="0" indent="0">
              <a:buNone/>
            </a:pPr>
            <a:endParaRPr lang="en-US" sz="1000" b="1" dirty="0">
              <a:effectLst/>
              <a:latin typeface="+mn-lt"/>
              <a:ea typeface="Calibri" panose="020F0502020204030204" pitchFamily="34" charset="0"/>
              <a:cs typeface="Times New Roman" panose="02020603050405020304" pitchFamily="18" charset="0"/>
            </a:endParaRPr>
          </a:p>
          <a:p>
            <a:r>
              <a:rPr lang="en-US" sz="1000" dirty="0">
                <a:effectLst/>
                <a:latin typeface="+mn-lt"/>
                <a:ea typeface="Calibri" panose="020F0502020204030204" pitchFamily="34" charset="0"/>
                <a:cs typeface="Times New Roman" panose="02020603050405020304" pitchFamily="18" charset="0"/>
              </a:rPr>
              <a:t>Overall, and among women ages 50-74 of different racial/ethnic groups and residing in different geographic locations, there were no statistically significant changes in the receipt of a mammogram in 2019 compared with 2021 (Figure 11).</a:t>
            </a:r>
            <a:r>
              <a:rPr lang="en-US" sz="1000" b="1" dirty="0">
                <a:ea typeface="Calibri" panose="020F0502020204030204" pitchFamily="34" charset="0"/>
                <a:cs typeface="Times New Roman" panose="02020603050405020304" pitchFamily="18" charset="0"/>
              </a:rPr>
              <a:t> </a:t>
            </a:r>
            <a:endParaRPr lang="en-US" sz="10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17BA40C-25F7-4A81-B7B0-365A5351FE20}" type="slidenum">
              <a:rPr lang="en-US" smtClean="0"/>
              <a:t>176</a:t>
            </a:fld>
            <a:endParaRPr lang="en-US"/>
          </a:p>
        </p:txBody>
      </p:sp>
    </p:spTree>
    <p:extLst>
      <p:ext uri="{BB962C8B-B14F-4D97-AF65-F5344CB8AC3E}">
        <p14:creationId xmlns:p14="http://schemas.microsoft.com/office/powerpoint/2010/main" val="526958734"/>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spcBef>
                <a:spcPts val="600"/>
              </a:spcBef>
              <a:spcAft>
                <a:spcPts val="0"/>
              </a:spcAft>
              <a:buNone/>
            </a:pPr>
            <a:r>
              <a:rPr lang="en-US" sz="1200" b="1" dirty="0">
                <a:effectLst/>
                <a:latin typeface="+mn-lt"/>
                <a:ea typeface="Calibri" panose="020F0502020204030204" pitchFamily="34" charset="0"/>
                <a:cs typeface="Times New Roman" panose="02020603050405020304" pitchFamily="18" charset="0"/>
              </a:rPr>
              <a:t>Key:</a:t>
            </a:r>
            <a:r>
              <a:rPr lang="en-US" sz="1200" dirty="0">
                <a:effectLst/>
                <a:latin typeface="+mn-lt"/>
                <a:ea typeface="Calibri" panose="020F0502020204030204" pitchFamily="34" charset="0"/>
                <a:cs typeface="Times New Roman" panose="02020603050405020304" pitchFamily="18" charset="0"/>
              </a:rPr>
              <a:t> NH = non-Hispanic.</a:t>
            </a:r>
          </a:p>
          <a:p>
            <a:pPr marL="0" marR="0" indent="0">
              <a:spcBef>
                <a:spcPts val="0"/>
              </a:spcBef>
              <a:spcAft>
                <a:spcPts val="0"/>
              </a:spcAft>
              <a:buNone/>
            </a:pPr>
            <a:r>
              <a:rPr lang="en-US" sz="1200" b="1" dirty="0">
                <a:effectLst/>
                <a:latin typeface="+mn-lt"/>
                <a:ea typeface="Calibri" panose="020F0502020204030204" pitchFamily="34" charset="0"/>
                <a:cs typeface="Times New Roman" panose="02020603050405020304" pitchFamily="18" charset="0"/>
              </a:rPr>
              <a:t>Source:</a:t>
            </a:r>
            <a:r>
              <a:rPr lang="en-US" sz="1200" dirty="0">
                <a:effectLst/>
                <a:latin typeface="+mn-lt"/>
                <a:ea typeface="Calibri" panose="020F0502020204030204" pitchFamily="34" charset="0"/>
                <a:cs typeface="Times New Roman" panose="02020603050405020304" pitchFamily="18" charset="0"/>
              </a:rPr>
              <a:t> Centers for Disease Control and Prevention, National Center for Health Statistics, National Health Interview Survey, 2019 and 2021.</a:t>
            </a:r>
          </a:p>
          <a:p>
            <a:pPr marL="0" marR="0" indent="0">
              <a:spcBef>
                <a:spcPts val="0"/>
              </a:spcBef>
              <a:spcAft>
                <a:spcPts val="1200"/>
              </a:spcAft>
              <a:buNone/>
            </a:pPr>
            <a:r>
              <a:rPr lang="en-US" sz="1200" b="1" dirty="0">
                <a:effectLst/>
                <a:latin typeface="+mn-lt"/>
                <a:ea typeface="Calibri" panose="020F0502020204030204" pitchFamily="34" charset="0"/>
                <a:cs typeface="Times New Roman" panose="02020603050405020304" pitchFamily="18" charset="0"/>
              </a:rPr>
              <a:t>Note: </a:t>
            </a:r>
            <a:r>
              <a:rPr lang="en-US" sz="1200" b="0" dirty="0">
                <a:effectLst/>
                <a:latin typeface="+mn-lt"/>
                <a:ea typeface="Calibri" panose="020F0502020204030204" pitchFamily="34" charset="0"/>
                <a:cs typeface="Times New Roman" panose="02020603050405020304" pitchFamily="18" charset="0"/>
              </a:rPr>
              <a:t>Data for American Indian and Alaska Native groups and Native Hawaiian/Pacific Islander groups did not meet the criteria for statistical reliability, data quality, or confidentiality.</a:t>
            </a:r>
          </a:p>
          <a:p>
            <a:pPr marL="182880" marR="0" lvl="0" indent="-182880">
              <a:spcBef>
                <a:spcPts val="0"/>
              </a:spcBef>
              <a:spcAft>
                <a:spcPts val="1200"/>
              </a:spcAft>
              <a:tabLst>
                <a:tab pos="228600" algn="l"/>
                <a:tab pos="457200" algn="l"/>
              </a:tabLst>
            </a:pPr>
            <a:r>
              <a:rPr lang="en-US" sz="1200" dirty="0">
                <a:effectLst/>
                <a:latin typeface="+mn-lt"/>
                <a:ea typeface="Calibri" panose="020F0502020204030204" pitchFamily="34" charset="0"/>
                <a:cs typeface="Times New Roman" panose="02020603050405020304" pitchFamily="18" charset="0"/>
              </a:rPr>
              <a:t>Overall, and among women ages 21-65 of different racial/ethnic groups and residing in different geographic locations, there were no statistically significant differences in the receipt of cervical cancer screening in 2019 compared with 2021 (Figure 12).</a:t>
            </a:r>
          </a:p>
        </p:txBody>
      </p:sp>
      <p:sp>
        <p:nvSpPr>
          <p:cNvPr id="4" name="Slide Number Placeholder 3"/>
          <p:cNvSpPr>
            <a:spLocks noGrp="1"/>
          </p:cNvSpPr>
          <p:nvPr>
            <p:ph type="sldNum" sz="quarter" idx="5"/>
          </p:nvPr>
        </p:nvSpPr>
        <p:spPr/>
        <p:txBody>
          <a:bodyPr/>
          <a:lstStyle/>
          <a:p>
            <a:fld id="{B17BA40C-25F7-4A81-B7B0-365A5351FE20}" type="slidenum">
              <a:rPr lang="en-US" smtClean="0"/>
              <a:t>177</a:t>
            </a:fld>
            <a:endParaRPr lang="en-US"/>
          </a:p>
        </p:txBody>
      </p:sp>
    </p:spTree>
    <p:extLst>
      <p:ext uri="{BB962C8B-B14F-4D97-AF65-F5344CB8AC3E}">
        <p14:creationId xmlns:p14="http://schemas.microsoft.com/office/powerpoint/2010/main" val="213084910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spcBef>
                <a:spcPts val="600"/>
              </a:spcBef>
              <a:spcAft>
                <a:spcPts val="0"/>
              </a:spcAft>
              <a:buNone/>
            </a:pPr>
            <a:r>
              <a:rPr lang="en-US" sz="1200" b="1" dirty="0">
                <a:effectLst/>
                <a:latin typeface="+mn-lt"/>
                <a:ea typeface="Calibri" panose="020F0502020204030204" pitchFamily="34" charset="0"/>
                <a:cs typeface="Times New Roman" panose="02020603050405020304" pitchFamily="18" charset="0"/>
              </a:rPr>
              <a:t>Key:</a:t>
            </a:r>
            <a:r>
              <a:rPr lang="en-US" sz="1200" b="0" dirty="0">
                <a:effectLst/>
                <a:latin typeface="+mn-lt"/>
                <a:ea typeface="Calibri" panose="020F0502020204030204" pitchFamily="34" charset="0"/>
                <a:cs typeface="Times New Roman" panose="02020603050405020304" pitchFamily="18" charset="0"/>
              </a:rPr>
              <a:t> NH = non-Hispanic; AI/AN = American Indian or Alaska Native.</a:t>
            </a:r>
          </a:p>
          <a:p>
            <a:pPr marL="0" marR="0" indent="0">
              <a:spcBef>
                <a:spcPts val="600"/>
              </a:spcBef>
              <a:spcAft>
                <a:spcPts val="0"/>
              </a:spcAft>
              <a:buNone/>
            </a:pPr>
            <a:r>
              <a:rPr lang="en-US" sz="1200" b="1" dirty="0">
                <a:effectLst/>
                <a:latin typeface="+mn-lt"/>
                <a:ea typeface="Calibri" panose="020F0502020204030204" pitchFamily="34" charset="0"/>
                <a:cs typeface="Times New Roman" panose="02020603050405020304" pitchFamily="18" charset="0"/>
              </a:rPr>
              <a:t>Source:</a:t>
            </a:r>
            <a:r>
              <a:rPr lang="en-US" sz="1200" b="0" dirty="0">
                <a:effectLst/>
                <a:latin typeface="+mn-lt"/>
                <a:ea typeface="Calibri" panose="020F0502020204030204" pitchFamily="34" charset="0"/>
                <a:cs typeface="Times New Roman" panose="02020603050405020304" pitchFamily="18" charset="0"/>
              </a:rPr>
              <a:t> Centers for Disease Control and Prevention, National Center for Health Statistics, National Health Interview Survey, 2021.</a:t>
            </a:r>
          </a:p>
          <a:p>
            <a:pPr marL="0" marR="0" indent="0">
              <a:spcBef>
                <a:spcPts val="600"/>
              </a:spcBef>
              <a:spcAft>
                <a:spcPts val="0"/>
              </a:spcAft>
              <a:buNone/>
            </a:pPr>
            <a:r>
              <a:rPr lang="en-US" sz="1200" b="1" dirty="0">
                <a:effectLst/>
                <a:latin typeface="+mn-lt"/>
                <a:ea typeface="Calibri" panose="020F0502020204030204" pitchFamily="34" charset="0"/>
                <a:cs typeface="Times New Roman" panose="02020603050405020304" pitchFamily="18" charset="0"/>
              </a:rPr>
              <a:t>Note: </a:t>
            </a:r>
            <a:r>
              <a:rPr lang="en-US" sz="1200" b="0" dirty="0">
                <a:effectLst/>
                <a:latin typeface="+mn-lt"/>
                <a:ea typeface="Calibri" panose="020F0502020204030204" pitchFamily="34" charset="0"/>
                <a:cs typeface="Times New Roman" panose="02020603050405020304" pitchFamily="18" charset="0"/>
              </a:rPr>
              <a:t>Data for Native Hawaiian/Pacific Islander groups did not meet the criteria for statistical reliability, data quality, or confidentiality. Colorectal cancer screening includes blood stool test in the past year, sigmoidoscopy in the past 5 years and blood stool test in the past 3 years, a colonoscopy in the past 10 years, a Cologuard test (FIT-DNA) in the past 3 years, or a CT colonography (“virtual colonoscopy”) in the past 5 years.</a:t>
            </a:r>
          </a:p>
          <a:p>
            <a:pPr marL="0" marR="0" indent="0">
              <a:spcBef>
                <a:spcPts val="600"/>
              </a:spcBef>
              <a:spcAft>
                <a:spcPts val="0"/>
              </a:spcAft>
              <a:buNone/>
            </a:pPr>
            <a:endParaRPr lang="en-US" sz="1200" b="0" dirty="0">
              <a:effectLst/>
              <a:latin typeface="+mn-lt"/>
              <a:ea typeface="Calibri" panose="020F0502020204030204" pitchFamily="34" charset="0"/>
              <a:cs typeface="Times New Roman" panose="02020603050405020304" pitchFamily="18" charset="0"/>
            </a:endParaRPr>
          </a:p>
          <a:p>
            <a:pPr marL="182880" marR="0" indent="-182880">
              <a:spcBef>
                <a:spcPts val="600"/>
              </a:spcBef>
              <a:spcAft>
                <a:spcPts val="0"/>
              </a:spcAft>
            </a:pPr>
            <a:r>
              <a:rPr lang="en-US" sz="1200" b="0" dirty="0">
                <a:effectLst/>
                <a:latin typeface="+mn-lt"/>
                <a:ea typeface="Calibri" panose="020F0502020204030204" pitchFamily="34" charset="0"/>
                <a:cs typeface="Times New Roman" panose="02020603050405020304" pitchFamily="18" charset="0"/>
              </a:rPr>
              <a:t>Overall, in 2021, 71.6% of adults ages 50-75 received colorectal cancer screening (Figure 13).</a:t>
            </a:r>
          </a:p>
          <a:p>
            <a:pPr marL="182880" marR="0" indent="-182880">
              <a:spcBef>
                <a:spcPts val="600"/>
              </a:spcBef>
              <a:spcAft>
                <a:spcPts val="0"/>
              </a:spcAft>
            </a:pPr>
            <a:r>
              <a:rPr lang="en-US" sz="1200" b="0" dirty="0">
                <a:effectLst/>
                <a:latin typeface="+mn-lt"/>
                <a:ea typeface="Calibri" panose="020F0502020204030204" pitchFamily="34" charset="0"/>
                <a:cs typeface="Times New Roman" panose="02020603050405020304" pitchFamily="18" charset="0"/>
              </a:rPr>
              <a:t>In 2021, Hispanic adults ages 50-75 were less likely to have received colorectal cancer screening compared with NH-White adults (62.9% compared with 74.2%).</a:t>
            </a:r>
          </a:p>
          <a:p>
            <a:pPr marL="182880" marR="0" indent="-182880">
              <a:spcBef>
                <a:spcPts val="600"/>
              </a:spcBef>
              <a:spcAft>
                <a:spcPts val="0"/>
              </a:spcAft>
            </a:pPr>
            <a:r>
              <a:rPr lang="en-US" sz="1200" b="0" dirty="0">
                <a:effectLst/>
                <a:latin typeface="+mn-lt"/>
                <a:ea typeface="Calibri" panose="020F0502020204030204" pitchFamily="34" charset="0"/>
                <a:cs typeface="Times New Roman" panose="02020603050405020304" pitchFamily="18" charset="0"/>
              </a:rPr>
              <a:t>In 2021, NH-AI/AN adults ages 50-75 were less likely to have received colorectal cancer screening compared with NH-White adults (61.7% compared with 74.2%).</a:t>
            </a:r>
          </a:p>
          <a:p>
            <a:pPr marL="182880" marR="0" indent="-182880">
              <a:spcBef>
                <a:spcPts val="600"/>
              </a:spcBef>
              <a:spcAft>
                <a:spcPts val="0"/>
              </a:spcAft>
            </a:pPr>
            <a:r>
              <a:rPr lang="en-US" sz="1200" b="0" dirty="0">
                <a:effectLst/>
                <a:latin typeface="+mn-lt"/>
                <a:ea typeface="Calibri" panose="020F0502020204030204" pitchFamily="34" charset="0"/>
                <a:cs typeface="Times New Roman" panose="02020603050405020304" pitchFamily="18" charset="0"/>
              </a:rPr>
              <a:t>In 2021, NH-Asian adults ages 50-75 were less likely to have received colorectal cancer screening compared with NH-White adults (60.7% compared with 74.2%).</a:t>
            </a:r>
          </a:p>
        </p:txBody>
      </p:sp>
      <p:sp>
        <p:nvSpPr>
          <p:cNvPr id="4" name="Slide Number Placeholder 3"/>
          <p:cNvSpPr>
            <a:spLocks noGrp="1"/>
          </p:cNvSpPr>
          <p:nvPr>
            <p:ph type="sldNum" sz="quarter" idx="5"/>
          </p:nvPr>
        </p:nvSpPr>
        <p:spPr/>
        <p:txBody>
          <a:bodyPr/>
          <a:lstStyle/>
          <a:p>
            <a:fld id="{B17BA40C-25F7-4A81-B7B0-365A5351FE20}" type="slidenum">
              <a:rPr lang="en-US" smtClean="0"/>
              <a:t>178</a:t>
            </a:fld>
            <a:endParaRPr lang="en-US"/>
          </a:p>
        </p:txBody>
      </p:sp>
    </p:spTree>
    <p:extLst>
      <p:ext uri="{BB962C8B-B14F-4D97-AF65-F5344CB8AC3E}">
        <p14:creationId xmlns:p14="http://schemas.microsoft.com/office/powerpoint/2010/main" val="3856186547"/>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3721576"/>
            <a:ext cx="6400800" cy="4724400"/>
          </a:xfrm>
        </p:spPr>
        <p:txBody>
          <a:bodyPr/>
          <a:lstStyle/>
          <a:p>
            <a:pPr marL="182880" marR="0" indent="-182880">
              <a:spcBef>
                <a:spcPts val="0"/>
              </a:spcBef>
            </a:pPr>
            <a:r>
              <a:rPr lang="en-US" sz="1000" u="none" dirty="0">
                <a:effectLst/>
                <a:latin typeface="+mn-lt"/>
                <a:ea typeface="Calibri" panose="020F0502020204030204" pitchFamily="34" charset="0"/>
                <a:cs typeface="Times New Roman" panose="02020603050405020304" pitchFamily="18" charset="0"/>
              </a:rPr>
              <a:t>The COVID-19 pandemic changed ambulatory healthcare delivery in many ways. Healthcare systems worked to mitigate barriers, including difficulty coordinating care and delays related to the pandemic, by pivoting to additional delivery mechanisms, such as </a:t>
            </a:r>
            <a:r>
              <a:rPr lang="en-US" sz="1000" u="none" dirty="0" err="1">
                <a:effectLst/>
                <a:latin typeface="+mn-lt"/>
                <a:ea typeface="Calibri" panose="020F0502020204030204" pitchFamily="34" charset="0"/>
                <a:cs typeface="Times New Roman" panose="02020603050405020304" pitchFamily="18" charset="0"/>
              </a:rPr>
              <a:t>telehealthcare</a:t>
            </a:r>
            <a:r>
              <a:rPr lang="en-US" sz="1000" u="none" dirty="0">
                <a:effectLst/>
                <a:latin typeface="+mn-lt"/>
                <a:ea typeface="Calibri" panose="020F0502020204030204" pitchFamily="34" charset="0"/>
                <a:cs typeface="Times New Roman" panose="02020603050405020304" pitchFamily="18" charset="0"/>
              </a:rPr>
              <a:t>. Preventive care was delivered during the pandemic at rates similar to </a:t>
            </a:r>
            <a:r>
              <a:rPr lang="en-US" sz="1000" u="none" dirty="0" err="1">
                <a:effectLst/>
                <a:latin typeface="+mn-lt"/>
                <a:ea typeface="Calibri" panose="020F0502020204030204" pitchFamily="34" charset="0"/>
                <a:cs typeface="Times New Roman" panose="02020603050405020304" pitchFamily="18" charset="0"/>
              </a:rPr>
              <a:t>prepandemic</a:t>
            </a:r>
            <a:r>
              <a:rPr lang="en-US" sz="1000" u="none" dirty="0">
                <a:effectLst/>
                <a:latin typeface="+mn-lt"/>
                <a:ea typeface="Calibri" panose="020F0502020204030204" pitchFamily="34" charset="0"/>
                <a:cs typeface="Times New Roman" panose="02020603050405020304" pitchFamily="18" charset="0"/>
              </a:rPr>
              <a:t> levels but still below Healthy People 2030 targets and U.S. Preventive Services Task Force recommendations. In addition, disparities persist, with some people more affected than others by the pandemic. </a:t>
            </a:r>
          </a:p>
          <a:p>
            <a:pPr marL="182880" marR="0" indent="-182880">
              <a:spcBef>
                <a:spcPts val="0"/>
              </a:spcBef>
            </a:pPr>
            <a:r>
              <a:rPr lang="en-US" sz="1000" u="none" dirty="0">
                <a:effectLst/>
                <a:latin typeface="+mn-lt"/>
                <a:ea typeface="Calibri" panose="020F0502020204030204" pitchFamily="34" charset="0"/>
                <a:cs typeface="Times New Roman" panose="02020603050405020304" pitchFamily="18" charset="0"/>
              </a:rPr>
              <a:t>In March 2020, after the World Health Organization classified COVID-19 as a pandemic, national regulatory agencies temporarily recommended curtailing all nonurgent office visits and elective surgeries to preserve personal protective equipment, beds, and ventilators and to limit the spread of COVID-19.</a:t>
            </a:r>
            <a:r>
              <a:rPr lang="en-US" sz="1000" u="none" baseline="30000" dirty="0">
                <a:effectLst/>
                <a:latin typeface="+mn-lt"/>
                <a:ea typeface="Calibri" panose="020F0502020204030204" pitchFamily="34" charset="0"/>
                <a:cs typeface="Times New Roman" panose="02020603050405020304" pitchFamily="18" charset="0"/>
              </a:rPr>
              <a:t>4</a:t>
            </a:r>
            <a:r>
              <a:rPr lang="en-US" sz="1000" u="none" dirty="0">
                <a:effectLst/>
                <a:latin typeface="+mn-lt"/>
                <a:ea typeface="Calibri" panose="020F0502020204030204" pitchFamily="34" charset="0"/>
                <a:cs typeface="Times New Roman" panose="02020603050405020304" pitchFamily="18" charset="0"/>
              </a:rPr>
              <a:t> These mitigation strategies and people’s desire to prevent infection resulted in a decrease in in-person visits and an increase in </a:t>
            </a:r>
            <a:r>
              <a:rPr lang="en-US" sz="1000" u="none" dirty="0" err="1">
                <a:effectLst/>
                <a:latin typeface="+mn-lt"/>
                <a:ea typeface="Calibri" panose="020F0502020204030204" pitchFamily="34" charset="0"/>
                <a:cs typeface="Times New Roman" panose="02020603050405020304" pitchFamily="18" charset="0"/>
              </a:rPr>
              <a:t>telehealthcare</a:t>
            </a:r>
            <a:r>
              <a:rPr lang="en-US" sz="1000" u="none" dirty="0">
                <a:effectLst/>
                <a:latin typeface="+mn-lt"/>
                <a:ea typeface="Calibri" panose="020F0502020204030204" pitchFamily="34" charset="0"/>
                <a:cs typeface="Times New Roman" panose="02020603050405020304" pitchFamily="18" charset="0"/>
              </a:rPr>
              <a:t> use.</a:t>
            </a:r>
            <a:r>
              <a:rPr lang="en-US" sz="1000" u="none" baseline="30000" dirty="0">
                <a:effectLst/>
                <a:latin typeface="+mn-lt"/>
                <a:ea typeface="Calibri" panose="020F0502020204030204" pitchFamily="34" charset="0"/>
                <a:cs typeface="Times New Roman" panose="02020603050405020304" pitchFamily="18" charset="0"/>
              </a:rPr>
              <a:t>17</a:t>
            </a:r>
            <a:r>
              <a:rPr lang="en-US" sz="1000" u="none" dirty="0">
                <a:effectLst/>
                <a:latin typeface="+mn-lt"/>
                <a:ea typeface="Calibri" panose="020F0502020204030204" pitchFamily="34" charset="0"/>
                <a:cs typeface="Times New Roman" panose="02020603050405020304" pitchFamily="18" charset="0"/>
              </a:rPr>
              <a:t> For additional information, refer to special emphasis topic, “Growth of </a:t>
            </a:r>
            <a:r>
              <a:rPr lang="en-US" sz="1000" u="none" dirty="0" err="1">
                <a:effectLst/>
                <a:latin typeface="+mn-lt"/>
                <a:ea typeface="Calibri" panose="020F0502020204030204" pitchFamily="34" charset="0"/>
                <a:cs typeface="Times New Roman" panose="02020603050405020304" pitchFamily="18" charset="0"/>
              </a:rPr>
              <a:t>Telehealthcare</a:t>
            </a:r>
            <a:r>
              <a:rPr lang="en-US" sz="1000" u="none" dirty="0">
                <a:effectLst/>
                <a:latin typeface="+mn-lt"/>
                <a:ea typeface="Calibri" panose="020F0502020204030204" pitchFamily="34" charset="0"/>
                <a:cs typeface="Times New Roman" panose="02020603050405020304" pitchFamily="18" charset="0"/>
              </a:rPr>
              <a:t> During the COVID-19 Pandemic” of this report.</a:t>
            </a:r>
          </a:p>
          <a:p>
            <a:pPr marL="182880" marR="0" indent="-182880">
              <a:spcBef>
                <a:spcPts val="0"/>
              </a:spcBef>
            </a:pPr>
            <a:r>
              <a:rPr lang="en-US" sz="1000" u="none" dirty="0">
                <a:effectLst/>
                <a:latin typeface="+mn-lt"/>
                <a:ea typeface="Calibri" panose="020F0502020204030204" pitchFamily="34" charset="0"/>
                <a:cs typeface="Times New Roman" panose="02020603050405020304" pitchFamily="18" charset="0"/>
              </a:rPr>
              <a:t>The mitigation strategies also led to the temporary closing of many ambulatory care practices. More information is in the “Healthcare Delivery Systems” section of “Portrait of American Healthcare” in this report.</a:t>
            </a:r>
          </a:p>
          <a:p>
            <a:pPr marL="182880" marR="0" indent="-182880">
              <a:spcBef>
                <a:spcPts val="0"/>
              </a:spcBef>
            </a:pPr>
            <a:r>
              <a:rPr lang="en-US" sz="1000" u="none" dirty="0">
                <a:effectLst/>
                <a:latin typeface="+mn-lt"/>
                <a:ea typeface="Calibri" panose="020F0502020204030204" pitchFamily="34" charset="0"/>
                <a:cs typeface="Times New Roman" panose="02020603050405020304" pitchFamily="18" charset="0"/>
              </a:rPr>
              <a:t>NHQDR data show that the pandemic led to delays in care; in 2020, approximately 15% of people delayed medical care and 25% delayed dental due to COVID-19. The pandemic affected some populations more than others. For example, in 2020, more than 15% of residents of large fringe metropolitan, large central metropolitan, small metropolitan, and noncore areas delayed medical care due to COVID-19. </a:t>
            </a:r>
          </a:p>
          <a:p>
            <a:pPr marL="182880" marR="0" indent="-182880">
              <a:spcBef>
                <a:spcPts val="0"/>
              </a:spcBef>
            </a:pPr>
            <a:r>
              <a:rPr lang="en-US" sz="1000" u="none" dirty="0">
                <a:effectLst/>
                <a:latin typeface="+mn-lt"/>
                <a:ea typeface="Calibri" panose="020F0502020204030204" pitchFamily="34" charset="0"/>
                <a:cs typeface="Times New Roman" panose="02020603050405020304" pitchFamily="18" charset="0"/>
              </a:rPr>
              <a:t>In addition, adults ages 45-64 (18.3%) and age 65 and over (22.0%) were more likely to delay medical care due to the COVID-19 pandemic compared with adults ages 18-44 (12.8%). Nearly 30% of NH-White people and NH-Asian people delayed dental care.</a:t>
            </a:r>
          </a:p>
          <a:p>
            <a:pPr marL="182880" marR="0" indent="-182880">
              <a:spcBef>
                <a:spcPts val="0"/>
              </a:spcBef>
            </a:pPr>
            <a:r>
              <a:rPr lang="en-US" sz="1000" u="none" dirty="0">
                <a:effectLst/>
                <a:latin typeface="+mn-lt"/>
                <a:ea typeface="Calibri" panose="020F0502020204030204" pitchFamily="34" charset="0"/>
                <a:cs typeface="Times New Roman" panose="02020603050405020304" pitchFamily="18" charset="0"/>
              </a:rPr>
              <a:t>Despite challenges posed by COVID-19 mitigation strategies and patients’ reluctance to access healthcare facilities due to fear of COVID-19 infection, some people continued to get recommended diabetes and preventive cancer care, which often require in-person visits. </a:t>
            </a:r>
          </a:p>
          <a:p>
            <a:pPr marL="182880" marR="0" indent="-182880">
              <a:spcBef>
                <a:spcPts val="0"/>
              </a:spcBef>
            </a:pPr>
            <a:r>
              <a:rPr lang="en-US" sz="1000" u="none" dirty="0">
                <a:effectLst/>
                <a:latin typeface="+mn-lt"/>
                <a:ea typeface="Calibri" panose="020F0502020204030204" pitchFamily="34" charset="0"/>
                <a:cs typeface="Times New Roman" panose="02020603050405020304" pitchFamily="18" charset="0"/>
              </a:rPr>
              <a:t>NHQDR data show that for some recommended services, including dilated eye exams, hemoglobin A1c testing, and flu vaccination, trends showed little to no change before and since the onset of the COVID-19 pandemic. The only diabetes care measure that changed reflects a longstanding decline that predates the pandemic in screening patients with diabetes for foot sores. The percentage of adults who had their feet checked for sores or irritation in the calendar year worsened steadily from 2002 to 2020 among people living in metropolitan areas.</a:t>
            </a:r>
          </a:p>
          <a:p>
            <a:pPr marL="182880" marR="0" indent="-182880">
              <a:spcBef>
                <a:spcPts val="0"/>
              </a:spcBef>
            </a:pPr>
            <a:r>
              <a:rPr lang="en-US" sz="1000" u="none" dirty="0">
                <a:effectLst/>
                <a:latin typeface="+mn-lt"/>
                <a:ea typeface="Calibri" panose="020F0502020204030204" pitchFamily="34" charset="0"/>
                <a:cs typeface="Times New Roman" panose="02020603050405020304" pitchFamily="18" charset="0"/>
              </a:rPr>
              <a:t>Similar to diabetes care, cancer screening rates appeared to rebound to pre-COVID levels after an initial decline, suggesting that health systems were able to recalibrate resources and protocols fairly quickly.</a:t>
            </a:r>
            <a:r>
              <a:rPr lang="en-US" sz="1000" b="0" baseline="30000" dirty="0">
                <a:effectLst/>
                <a:latin typeface="+mn-lt"/>
                <a:ea typeface="Calibri" panose="020F0502020204030204" pitchFamily="34" charset="0"/>
                <a:cs typeface="Times New Roman" panose="02020603050405020304" pitchFamily="18" charset="0"/>
              </a:rPr>
              <a:t>18</a:t>
            </a:r>
            <a:r>
              <a:rPr lang="en-US" sz="1000" u="none" dirty="0">
                <a:effectLst/>
                <a:latin typeface="+mn-lt"/>
                <a:ea typeface="Calibri" panose="020F0502020204030204" pitchFamily="34" charset="0"/>
                <a:cs typeface="Times New Roman" panose="02020603050405020304" pitchFamily="18" charset="0"/>
              </a:rPr>
              <a:t> While cancer screening rates have rebounded overall, some groups continue to experience disparities. Findings show that in 2019 and 2021, women ages 50-74 residing in rural areas were less likely to receive a mammogram compared with women in large fringe metropolitan areas. </a:t>
            </a:r>
          </a:p>
          <a:p>
            <a:pPr marL="182880" marR="0" indent="-182880">
              <a:spcBef>
                <a:spcPts val="0"/>
              </a:spcBef>
            </a:pPr>
            <a:r>
              <a:rPr lang="en-US" sz="1000" u="none" dirty="0">
                <a:effectLst/>
                <a:latin typeface="+mn-lt"/>
                <a:ea typeface="Calibri" panose="020F0502020204030204" pitchFamily="34" charset="0"/>
                <a:cs typeface="Times New Roman" panose="02020603050405020304" pitchFamily="18" charset="0"/>
              </a:rPr>
              <a:t>Among racial/ethnic groups, in 2019, there were no differences in mammogram screening but in 2021, NH-Asian women ages 50-74 were less likely to receive a mammogram compared with NH-White women. NH-Black women were more likely to receive a mammogram compared with NH-White women.</a:t>
            </a:r>
          </a:p>
          <a:p>
            <a:pPr marL="182880" marR="0" indent="-182880">
              <a:spcBef>
                <a:spcPts val="0"/>
              </a:spcBef>
            </a:pPr>
            <a:r>
              <a:rPr lang="en-US" sz="1000" u="none" dirty="0">
                <a:effectLst/>
                <a:latin typeface="+mn-lt"/>
                <a:ea typeface="Calibri" panose="020F0502020204030204" pitchFamily="34" charset="0"/>
                <a:cs typeface="Times New Roman" panose="02020603050405020304" pitchFamily="18" charset="0"/>
              </a:rPr>
              <a:t>Screening rates did not change in 2019 or in 2021 for cervical cancer screening among women ages 21-65 of different racial/ethnic groups. Among women from different geographic locations, only residents of large central metropolitan areas showed a decrease in screening rates.</a:t>
            </a:r>
          </a:p>
          <a:p>
            <a:pPr marL="182880" marR="0" indent="-182880">
              <a:spcBef>
                <a:spcPts val="0"/>
              </a:spcBef>
            </a:pPr>
            <a:r>
              <a:rPr lang="en-US" sz="1000" u="none" spc="-10" dirty="0">
                <a:effectLst/>
                <a:latin typeface="+mn-lt"/>
                <a:ea typeface="Calibri" panose="020F0502020204030204" pitchFamily="34" charset="0"/>
                <a:cs typeface="Times New Roman" panose="02020603050405020304" pitchFamily="18" charset="0"/>
              </a:rPr>
              <a:t>Looking forward, </a:t>
            </a:r>
            <a:r>
              <a:rPr lang="en-US" sz="1000" u="none" spc="-10" dirty="0" err="1">
                <a:effectLst/>
                <a:latin typeface="+mn-lt"/>
                <a:ea typeface="Calibri" panose="020F0502020204030204" pitchFamily="34" charset="0"/>
                <a:cs typeface="Times New Roman" panose="02020603050405020304" pitchFamily="18" charset="0"/>
              </a:rPr>
              <a:t>telehealthcare</a:t>
            </a:r>
            <a:r>
              <a:rPr lang="en-US" sz="1000" u="none" spc="-10" dirty="0">
                <a:effectLst/>
                <a:latin typeface="+mn-lt"/>
                <a:ea typeface="Calibri" panose="020F0502020204030204" pitchFamily="34" charset="0"/>
                <a:cs typeface="Times New Roman" panose="02020603050405020304" pitchFamily="18" charset="0"/>
              </a:rPr>
              <a:t> could be a path to healthcare for people facing barriers to services such as lack of transportation and regional provider shortages. While the COVID-19 pandemic led to broad cancellations of nonemergency in-person healthcare appointments, </a:t>
            </a:r>
            <a:r>
              <a:rPr lang="en-US" sz="1000" u="none" spc="-10" dirty="0" err="1">
                <a:effectLst/>
                <a:latin typeface="+mn-lt"/>
                <a:ea typeface="Calibri" panose="020F0502020204030204" pitchFamily="34" charset="0"/>
                <a:cs typeface="Times New Roman" panose="02020603050405020304" pitchFamily="18" charset="0"/>
              </a:rPr>
              <a:t>telehealthcare</a:t>
            </a:r>
            <a:r>
              <a:rPr lang="en-US" sz="1000" u="none" spc="-10" dirty="0">
                <a:effectLst/>
                <a:latin typeface="+mn-lt"/>
                <a:ea typeface="Calibri" panose="020F0502020204030204" pitchFamily="34" charset="0"/>
                <a:cs typeface="Times New Roman" panose="02020603050405020304" pitchFamily="18" charset="0"/>
              </a:rPr>
              <a:t> appointments appeared to have enabled individuals to still receive medical consultation and advice. It also enabled people to reschedule screening tests. The “Growth of </a:t>
            </a:r>
            <a:r>
              <a:rPr lang="en-US" sz="1000" u="none" spc="-10" dirty="0" err="1">
                <a:effectLst/>
                <a:latin typeface="+mn-lt"/>
                <a:ea typeface="Calibri" panose="020F0502020204030204" pitchFamily="34" charset="0"/>
                <a:cs typeface="Times New Roman" panose="02020603050405020304" pitchFamily="18" charset="0"/>
              </a:rPr>
              <a:t>Telehealthcare</a:t>
            </a:r>
            <a:r>
              <a:rPr lang="en-US" sz="1000" u="none" spc="-10" dirty="0">
                <a:effectLst/>
                <a:latin typeface="+mn-lt"/>
                <a:ea typeface="Calibri" panose="020F0502020204030204" pitchFamily="34" charset="0"/>
                <a:cs typeface="Times New Roman" panose="02020603050405020304" pitchFamily="18" charset="0"/>
              </a:rPr>
              <a:t> During the COVID-19 Pandemic” special emphasis topic in this report has more information.</a:t>
            </a:r>
            <a:endParaRPr lang="en-US" sz="1000" u="none" dirty="0">
              <a:effectLst/>
              <a:latin typeface="+mn-lt"/>
              <a:ea typeface="Calibri" panose="020F0502020204030204" pitchFamily="34" charset="0"/>
              <a:cs typeface="Times New Roman" panose="02020603050405020304" pitchFamily="18" charset="0"/>
            </a:endParaRPr>
          </a:p>
          <a:p>
            <a:pPr marL="182880" marR="0" indent="-182880">
              <a:spcBef>
                <a:spcPts val="0"/>
              </a:spcBef>
            </a:pPr>
            <a:r>
              <a:rPr lang="en-US" sz="1000" u="none" dirty="0">
                <a:effectLst/>
                <a:latin typeface="+mn-lt"/>
                <a:ea typeface="Calibri" panose="020F0502020204030204" pitchFamily="34" charset="0"/>
                <a:cs typeface="Times New Roman" panose="02020603050405020304" pitchFamily="18" charset="0"/>
              </a:rPr>
              <a:t>Finally, although the impact of the pandemic on preventive care and management of chronic conditions was not as negative as anticipated, disparities persist, particularly in nonmetropolitan areas. Ambulatory healthcare still has room for improvement in providing timely and equitable care, as measures show that while care remained stable during the pandemic, percentages of people receiving various types of care are suboptimal.</a:t>
            </a:r>
          </a:p>
          <a:p>
            <a:endParaRPr lang="en-US" sz="1000" dirty="0"/>
          </a:p>
        </p:txBody>
      </p:sp>
      <p:sp>
        <p:nvSpPr>
          <p:cNvPr id="4" name="Slide Number Placeholder 3"/>
          <p:cNvSpPr>
            <a:spLocks noGrp="1"/>
          </p:cNvSpPr>
          <p:nvPr>
            <p:ph type="sldNum" sz="quarter" idx="5"/>
          </p:nvPr>
        </p:nvSpPr>
        <p:spPr/>
        <p:txBody>
          <a:bodyPr/>
          <a:lstStyle/>
          <a:p>
            <a:fld id="{B17BA40C-25F7-4A81-B7B0-365A5351FE20}" type="slidenum">
              <a:rPr lang="en-US" smtClean="0"/>
              <a:t>179</a:t>
            </a:fld>
            <a:endParaRPr lang="en-US"/>
          </a:p>
        </p:txBody>
      </p:sp>
    </p:spTree>
    <p:extLst>
      <p:ext uri="{BB962C8B-B14F-4D97-AF65-F5344CB8AC3E}">
        <p14:creationId xmlns:p14="http://schemas.microsoft.com/office/powerpoint/2010/main" val="3992612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NHQDR defines racial and ethnic groups according to the </a:t>
            </a:r>
            <a:r>
              <a:rPr lang="en-US" dirty="0">
                <a:hlinkClick r:id="rId3"/>
              </a:rPr>
              <a:t>Standards for the Classification of Federal Data on</a:t>
            </a:r>
            <a:r>
              <a:rPr lang="en-US" dirty="0"/>
              <a:t> </a:t>
            </a:r>
            <a:r>
              <a:rPr lang="en-US" dirty="0">
                <a:hlinkClick r:id="rId3"/>
              </a:rPr>
              <a:t>Race and Ethnicity</a:t>
            </a:r>
            <a:r>
              <a:rPr lang="en-US" dirty="0"/>
              <a:t>, issued by the Office of Management and Budget. Racial and ethnic categories for federal statistics and program administrative reporting are defined as follows:</a:t>
            </a:r>
          </a:p>
          <a:p>
            <a:pPr lvl="1"/>
            <a:r>
              <a:rPr lang="en-US" dirty="0"/>
              <a:t>American Indian or Alaska Native (AI/AN). A person who has origins in any of the original peoples of North and South America (including Central America) and maintains tribal affiliation or community attachment.</a:t>
            </a:r>
          </a:p>
          <a:p>
            <a:pPr lvl="1"/>
            <a:r>
              <a:rPr lang="en-US" dirty="0"/>
              <a:t>Asian. A person having origins in any of the original peoples of the Far East, Southeast Asia, or Indian subcontinent, including, for example, Cambodia, China, India, Japan, Korea, Malaysia, Pakistan, the Philippine Islands, Thailand, and Vietnam.</a:t>
            </a:r>
          </a:p>
          <a:p>
            <a:pPr lvl="1"/>
            <a:r>
              <a:rPr lang="en-US" dirty="0"/>
              <a:t>Black or African American. A person having origins in any of the Black racial groups of Africa. Terms such as “Haitian” can be used in addition to “Black or African American.”</a:t>
            </a:r>
          </a:p>
          <a:p>
            <a:pPr lvl="1"/>
            <a:r>
              <a:rPr lang="en-US" dirty="0"/>
              <a:t>Hispanic or Latino. A person of Cuban, Mexican, Puerto Rican, Central or South American, or other Spanish culture or origin, regardless of race. The term “Spanish origin” can be used in addition to “Hispanic or Latino.” </a:t>
            </a:r>
          </a:p>
          <a:p>
            <a:pPr lvl="1"/>
            <a:r>
              <a:rPr lang="en-US" dirty="0"/>
              <a:t>Native Hawaiian/Pacific Islander (NHPI). A person having origins in any of the original peoples of Hawaii, Guam, Samoa, or other Pacific Islands. </a:t>
            </a:r>
          </a:p>
          <a:p>
            <a:pPr lvl="1"/>
            <a:r>
              <a:rPr lang="en-US" dirty="0"/>
              <a:t>White. A person having origins in any of the original peoples of Europe, the Middle East, or North Africa.</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18</a:t>
            </a:fld>
            <a:endParaRPr lang="en-US"/>
          </a:p>
        </p:txBody>
      </p:sp>
    </p:spTree>
    <p:extLst>
      <p:ext uri="{BB962C8B-B14F-4D97-AF65-F5344CB8AC3E}">
        <p14:creationId xmlns:p14="http://schemas.microsoft.com/office/powerpoint/2010/main" val="336056855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3752056"/>
            <a:ext cx="6400800" cy="4724400"/>
          </a:xfrm>
        </p:spPr>
        <p:txBody>
          <a:bodyPr/>
          <a:lstStyle/>
          <a:p>
            <a:pPr marL="182880" marR="0" indent="-182880">
              <a:spcBef>
                <a:spcPts val="0"/>
              </a:spcBef>
            </a:pPr>
            <a:r>
              <a:rPr lang="en-US" sz="1000" dirty="0">
                <a:effectLst/>
                <a:latin typeface="+mn-lt"/>
                <a:ea typeface="Calibri" panose="020F0502020204030204" pitchFamily="34" charset="0"/>
                <a:cs typeface="Times New Roman" panose="02020603050405020304" pitchFamily="18" charset="0"/>
              </a:rPr>
              <a:t>The impact of COVID-19 on care provided in ambulatory settings, such as care for diabetes and cancer, points to the importance of awareness and prevention, as well as alternative ways to access care, such as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Below are resources related to these efforts.</a:t>
            </a:r>
          </a:p>
          <a:p>
            <a:pPr marL="182880" marR="0" indent="-182880">
              <a:spcBef>
                <a:spcPts val="0"/>
              </a:spcBef>
            </a:pPr>
            <a:r>
              <a:rPr lang="en-US" sz="1000" spc="10" dirty="0">
                <a:effectLst/>
                <a:latin typeface="+mn-lt"/>
                <a:ea typeface="Calibri" panose="020F0502020204030204" pitchFamily="34" charset="0"/>
                <a:cs typeface="Times New Roman" panose="02020603050405020304" pitchFamily="18" charset="0"/>
              </a:rPr>
              <a:t>The </a:t>
            </a:r>
            <a:r>
              <a:rPr lang="en-US" sz="1000" b="1" spc="10" dirty="0">
                <a:effectLst/>
                <a:latin typeface="+mn-lt"/>
                <a:ea typeface="Calibri" panose="020F0502020204030204" pitchFamily="34" charset="0"/>
                <a:cs typeface="Times New Roman" panose="02020603050405020304" pitchFamily="18" charset="0"/>
              </a:rPr>
              <a:t>National Cancer Plan</a:t>
            </a:r>
            <a:r>
              <a:rPr lang="en-US" sz="1000" spc="10" dirty="0">
                <a:effectLst/>
                <a:latin typeface="+mn-lt"/>
                <a:ea typeface="Calibri" panose="020F0502020204030204" pitchFamily="34" charset="0"/>
                <a:cs typeface="Times New Roman" panose="02020603050405020304" pitchFamily="18" charset="0"/>
              </a:rPr>
              <a:t> was developed by the National Institutes of Health’s National Cancer Institute. The plan provides a framework for everyone across the federal government and the general public to collaborate in ending cancer as we know it. The plan includes eight essential goals and accompanying strategies that outline what must be accomplished to prevent more cancers, reduce deaths from the disease, and improve the lives of everyone after a diagnosis with cancer: </a:t>
            </a:r>
            <a:endParaRPr lang="en-US" sz="1000" dirty="0">
              <a:effectLst/>
              <a:latin typeface="+mn-lt"/>
              <a:ea typeface="Calibri" panose="020F0502020204030204" pitchFamily="34" charset="0"/>
              <a:cs typeface="Times New Roman" panose="02020603050405020304" pitchFamily="18" charset="0"/>
            </a:endParaRPr>
          </a:p>
          <a:p>
            <a:pPr marL="365760" marR="0" lvl="1" indent="-182880">
              <a:spcBef>
                <a:spcPts val="0"/>
              </a:spcBef>
              <a:tabLst>
                <a:tab pos="914400" algn="l"/>
              </a:tabLst>
            </a:pPr>
            <a:r>
              <a:rPr lang="en-US" sz="1000" dirty="0">
                <a:effectLst/>
                <a:latin typeface="+mn-lt"/>
                <a:ea typeface="Calibri" panose="020F0502020204030204" pitchFamily="34" charset="0"/>
                <a:cs typeface="Times New Roman" panose="02020603050405020304" pitchFamily="18" charset="0"/>
              </a:rPr>
              <a:t>Prevent Cancer.</a:t>
            </a:r>
          </a:p>
          <a:p>
            <a:pPr marL="365760" marR="0" lvl="1" indent="-182880">
              <a:spcBef>
                <a:spcPts val="0"/>
              </a:spcBef>
              <a:tabLst>
                <a:tab pos="914400" algn="l"/>
              </a:tabLst>
            </a:pPr>
            <a:r>
              <a:rPr lang="en-US" sz="1000" dirty="0">
                <a:effectLst/>
                <a:latin typeface="+mn-lt"/>
                <a:ea typeface="Calibri" panose="020F0502020204030204" pitchFamily="34" charset="0"/>
                <a:cs typeface="Times New Roman" panose="02020603050405020304" pitchFamily="18" charset="0"/>
              </a:rPr>
              <a:t>Detect Cancers Early.</a:t>
            </a:r>
          </a:p>
          <a:p>
            <a:pPr marL="365760" marR="0" lvl="1" indent="-182880">
              <a:spcBef>
                <a:spcPts val="0"/>
              </a:spcBef>
              <a:tabLst>
                <a:tab pos="914400" algn="l"/>
              </a:tabLst>
            </a:pPr>
            <a:r>
              <a:rPr lang="en-US" sz="1000" dirty="0">
                <a:effectLst/>
                <a:latin typeface="+mn-lt"/>
                <a:ea typeface="Calibri" panose="020F0502020204030204" pitchFamily="34" charset="0"/>
                <a:cs typeface="Times New Roman" panose="02020603050405020304" pitchFamily="18" charset="0"/>
              </a:rPr>
              <a:t>Develop Effective Treatments.</a:t>
            </a:r>
          </a:p>
          <a:p>
            <a:pPr marL="365760" marR="0" lvl="1" indent="-182880">
              <a:spcBef>
                <a:spcPts val="0"/>
              </a:spcBef>
              <a:tabLst>
                <a:tab pos="914400" algn="l"/>
              </a:tabLst>
            </a:pPr>
            <a:r>
              <a:rPr lang="en-US" sz="1000" dirty="0">
                <a:effectLst/>
                <a:latin typeface="+mn-lt"/>
                <a:ea typeface="Calibri" panose="020F0502020204030204" pitchFamily="34" charset="0"/>
                <a:cs typeface="Times New Roman" panose="02020603050405020304" pitchFamily="18" charset="0"/>
              </a:rPr>
              <a:t>Eliminate Inequities.</a:t>
            </a:r>
          </a:p>
          <a:p>
            <a:pPr marL="365760" marR="0" lvl="1" indent="-182880">
              <a:spcBef>
                <a:spcPts val="0"/>
              </a:spcBef>
              <a:tabLst>
                <a:tab pos="914400" algn="l"/>
              </a:tabLst>
            </a:pPr>
            <a:r>
              <a:rPr lang="en-US" sz="1000" dirty="0">
                <a:effectLst/>
                <a:latin typeface="+mn-lt"/>
                <a:ea typeface="Calibri" panose="020F0502020204030204" pitchFamily="34" charset="0"/>
                <a:cs typeface="Times New Roman" panose="02020603050405020304" pitchFamily="18" charset="0"/>
              </a:rPr>
              <a:t>Deliver Optimal Care.</a:t>
            </a:r>
          </a:p>
          <a:p>
            <a:pPr marL="365760" marR="0" lvl="1" indent="-182880">
              <a:spcBef>
                <a:spcPts val="0"/>
              </a:spcBef>
              <a:tabLst>
                <a:tab pos="914400" algn="l"/>
              </a:tabLst>
            </a:pPr>
            <a:r>
              <a:rPr lang="en-US" sz="1000" dirty="0">
                <a:effectLst/>
                <a:latin typeface="+mn-lt"/>
                <a:ea typeface="Calibri" panose="020F0502020204030204" pitchFamily="34" charset="0"/>
                <a:cs typeface="Times New Roman" panose="02020603050405020304" pitchFamily="18" charset="0"/>
              </a:rPr>
              <a:t>Engage Every Person.</a:t>
            </a:r>
          </a:p>
          <a:p>
            <a:pPr marL="365760" marR="0" lvl="1" indent="-182880">
              <a:spcBef>
                <a:spcPts val="0"/>
              </a:spcBef>
              <a:tabLst>
                <a:tab pos="914400" algn="l"/>
              </a:tabLst>
            </a:pPr>
            <a:r>
              <a:rPr lang="en-US" sz="1000" dirty="0">
                <a:effectLst/>
                <a:latin typeface="+mn-lt"/>
                <a:ea typeface="Calibri" panose="020F0502020204030204" pitchFamily="34" charset="0"/>
                <a:cs typeface="Times New Roman" panose="02020603050405020304" pitchFamily="18" charset="0"/>
              </a:rPr>
              <a:t>Maximize Data Utility.</a:t>
            </a:r>
          </a:p>
          <a:p>
            <a:pPr marL="365760" marR="0" lvl="1" indent="-182880">
              <a:spcBef>
                <a:spcPts val="0"/>
              </a:spcBef>
              <a:tabLst>
                <a:tab pos="914400" algn="l"/>
              </a:tabLst>
            </a:pPr>
            <a:r>
              <a:rPr lang="en-US" sz="1000" dirty="0">
                <a:effectLst/>
                <a:latin typeface="+mn-lt"/>
                <a:ea typeface="Calibri" panose="020F0502020204030204" pitchFamily="34" charset="0"/>
                <a:cs typeface="Times New Roman" panose="02020603050405020304" pitchFamily="18" charset="0"/>
              </a:rPr>
              <a:t>Optimize the Workforce.</a:t>
            </a:r>
          </a:p>
          <a:p>
            <a:pPr marL="182880" marR="0" indent="-182880">
              <a:spcBef>
                <a:spcPts val="0"/>
              </a:spcBef>
            </a:pPr>
            <a:r>
              <a:rPr lang="en-US" sz="1000" dirty="0">
                <a:effectLst/>
                <a:latin typeface="+mn-lt"/>
                <a:ea typeface="Calibri" panose="020F0502020204030204" pitchFamily="34" charset="0"/>
                <a:cs typeface="Times New Roman" panose="02020603050405020304" pitchFamily="18" charset="0"/>
              </a:rPr>
              <a:t>The </a:t>
            </a:r>
            <a:r>
              <a:rPr lang="en-US" sz="1000" b="1" dirty="0">
                <a:effectLst/>
                <a:latin typeface="+mn-lt"/>
                <a:ea typeface="Calibri" panose="020F0502020204030204" pitchFamily="34" charset="0"/>
                <a:cs typeface="Times New Roman" panose="02020603050405020304" pitchFamily="18" charset="0"/>
              </a:rPr>
              <a:t>National Breast and Cervical Cancer Early Detection Program (NBCCEDP)</a:t>
            </a:r>
            <a:r>
              <a:rPr lang="en-US" sz="1000" dirty="0">
                <a:effectLst/>
                <a:latin typeface="+mn-lt"/>
                <a:ea typeface="Calibri" panose="020F0502020204030204" pitchFamily="34" charset="0"/>
                <a:cs typeface="Times New Roman" panose="02020603050405020304" pitchFamily="18" charset="0"/>
              </a:rPr>
              <a:t> helps those with low incomes who do not have adequate insurance gain access to timely breast and cervical cancer screening, diagnostic, and treatment services. NBCCEDP also provides patient navigation services to help them overcome barriers and get timely access to quality care.</a:t>
            </a:r>
          </a:p>
          <a:p>
            <a:pPr marL="182880" marR="0" lvl="1" indent="0">
              <a:spcBef>
                <a:spcPts val="0"/>
              </a:spcBef>
              <a:buNone/>
            </a:pPr>
            <a:r>
              <a:rPr lang="en-US" sz="1000" dirty="0">
                <a:effectLst/>
                <a:latin typeface="+mn-lt"/>
                <a:ea typeface="Calibri" panose="020F0502020204030204" pitchFamily="34" charset="0"/>
                <a:cs typeface="Times New Roman" panose="02020603050405020304" pitchFamily="18" charset="0"/>
              </a:rPr>
              <a:t>In addition to funding screening and diagnostic services for those eligible, the NBCCEDP focuses on factors at the interpersonal, organizational, community, and policy levels that influence screening. The program supports use of population-based approaches to improve systems that increase high-quality breast and cervical cancer screening, including: </a:t>
            </a:r>
          </a:p>
          <a:p>
            <a:pPr marL="548640" marR="0" lvl="2" indent="-182880">
              <a:spcBef>
                <a:spcPts val="0"/>
              </a:spcBef>
              <a:tabLst>
                <a:tab pos="914400" algn="l"/>
              </a:tabLst>
            </a:pPr>
            <a:r>
              <a:rPr lang="en-US" sz="1000" dirty="0">
                <a:effectLst/>
                <a:latin typeface="+mn-lt"/>
                <a:ea typeface="Calibri" panose="020F0502020204030204" pitchFamily="34" charset="0"/>
                <a:cs typeface="Times New Roman" panose="02020603050405020304" pitchFamily="18" charset="0"/>
              </a:rPr>
              <a:t>Implementing evidence-based interventions in health systems.</a:t>
            </a:r>
          </a:p>
          <a:p>
            <a:pPr marL="548640" marR="0" lvl="2" indent="-182880">
              <a:spcBef>
                <a:spcPts val="0"/>
              </a:spcBef>
              <a:tabLst>
                <a:tab pos="914400" algn="l"/>
              </a:tabLst>
            </a:pPr>
            <a:r>
              <a:rPr lang="en-US" sz="1000" dirty="0">
                <a:effectLst/>
                <a:latin typeface="+mn-lt"/>
                <a:ea typeface="Calibri" panose="020F0502020204030204" pitchFamily="34" charset="0"/>
                <a:cs typeface="Times New Roman" panose="02020603050405020304" pitchFamily="18" charset="0"/>
              </a:rPr>
              <a:t>Connecting those eligible in the community to screening services.</a:t>
            </a:r>
          </a:p>
          <a:p>
            <a:pPr marL="548640" marR="0" lvl="2" indent="-182880">
              <a:spcBef>
                <a:spcPts val="0"/>
              </a:spcBef>
              <a:tabLst>
                <a:tab pos="914400" algn="l"/>
              </a:tabLst>
            </a:pPr>
            <a:r>
              <a:rPr lang="en-US" sz="1000" dirty="0">
                <a:effectLst/>
                <a:latin typeface="+mn-lt"/>
                <a:ea typeface="Calibri" panose="020F0502020204030204" pitchFamily="34" charset="0"/>
                <a:cs typeface="Times New Roman" panose="02020603050405020304" pitchFamily="18" charset="0"/>
              </a:rPr>
              <a:t>Informing policies that increase access to cancer screening.</a:t>
            </a:r>
          </a:p>
          <a:p>
            <a:pPr marL="182880" marR="0" indent="-182880">
              <a:spcBef>
                <a:spcPts val="0"/>
              </a:spcBef>
            </a:pPr>
            <a:r>
              <a:rPr lang="en-US" sz="1000" dirty="0">
                <a:effectLst/>
                <a:latin typeface="+mn-lt"/>
                <a:ea typeface="Calibri" panose="020F0502020204030204" pitchFamily="34" charset="0"/>
                <a:cs typeface="Times New Roman" panose="02020603050405020304" pitchFamily="18" charset="0"/>
              </a:rPr>
              <a:t>The </a:t>
            </a:r>
            <a:r>
              <a:rPr lang="en-US" sz="1000" b="1" dirty="0">
                <a:effectLst/>
                <a:latin typeface="+mn-lt"/>
                <a:ea typeface="Calibri" panose="020F0502020204030204" pitchFamily="34" charset="0"/>
                <a:cs typeface="Times New Roman" panose="02020603050405020304" pitchFamily="18" charset="0"/>
              </a:rPr>
              <a:t>National Comprehensive Cancer Control Program (NCCCP)</a:t>
            </a:r>
            <a:r>
              <a:rPr lang="en-US" sz="1000" dirty="0">
                <a:effectLst/>
                <a:latin typeface="+mn-lt"/>
                <a:ea typeface="Calibri" panose="020F0502020204030204" pitchFamily="34" charset="0"/>
                <a:cs typeface="Times New Roman" panose="02020603050405020304" pitchFamily="18" charset="0"/>
              </a:rPr>
              <a:t> provides funds, guidance, and technical assistance to help cancer control coalitions implement effective and sustainable plans to prevent and control cancer. NCCCP brings together organizations interested in keeping community members healthy in places throughout the country to create plans that help lower the number of people affected by cancer. A cancer control plan focuses on the types of cancer unique to each community that have the highest burden and includes strategies that have worked in other places to help prevent and control those cancers.</a:t>
            </a:r>
          </a:p>
          <a:p>
            <a:pPr marL="182880" marR="0" indent="-182880">
              <a:spcBef>
                <a:spcPts val="0"/>
              </a:spcBef>
            </a:pPr>
            <a:r>
              <a:rPr lang="en-US" sz="1000" dirty="0">
                <a:effectLst/>
                <a:latin typeface="+mn-lt"/>
                <a:ea typeface="Calibri" panose="020F0502020204030204" pitchFamily="34" charset="0"/>
                <a:cs typeface="Times New Roman" panose="02020603050405020304" pitchFamily="18" charset="0"/>
              </a:rPr>
              <a:t>The purpose of CDC’s </a:t>
            </a:r>
            <a:r>
              <a:rPr lang="en-US" sz="1000" b="1" dirty="0">
                <a:effectLst/>
                <a:latin typeface="+mn-lt"/>
                <a:ea typeface="Calibri" panose="020F0502020204030204" pitchFamily="34" charset="0"/>
                <a:cs typeface="Times New Roman" panose="02020603050405020304" pitchFamily="18" charset="0"/>
              </a:rPr>
              <a:t>Colorectal Cancer Control Program (CRCCP)</a:t>
            </a:r>
            <a:r>
              <a:rPr lang="en-US" sz="1000" dirty="0">
                <a:effectLst/>
                <a:latin typeface="+mn-lt"/>
                <a:ea typeface="Calibri" panose="020F0502020204030204" pitchFamily="34" charset="0"/>
                <a:cs typeface="Times New Roman" panose="02020603050405020304" pitchFamily="18" charset="0"/>
              </a:rPr>
              <a:t> is to increase colorectal cancer screening rates among people ages 45-75 years. The program works with clinics, hospitals, and other healthcare organizations to implement and strengthen strategies that have been shown to increase colorectal cancer screening. Currently, the CRCCP funds 35 award recipients: 20 states, 8 universities, 2 tribal organizations, and 5 other organizations.</a:t>
            </a:r>
          </a:p>
          <a:p>
            <a:pPr marL="182880" marR="0" indent="-182880">
              <a:spcBef>
                <a:spcPts val="0"/>
              </a:spcBef>
            </a:pPr>
            <a:r>
              <a:rPr lang="en-US" sz="1000" dirty="0">
                <a:effectLst/>
                <a:latin typeface="+mn-lt"/>
                <a:ea typeface="Calibri" panose="020F0502020204030204" pitchFamily="34" charset="0"/>
                <a:cs typeface="Times New Roman" panose="02020603050405020304" pitchFamily="18" charset="0"/>
              </a:rPr>
              <a:t>The </a:t>
            </a:r>
            <a:r>
              <a:rPr lang="en-US" sz="1000" b="1" dirty="0">
                <a:effectLst/>
                <a:latin typeface="+mn-lt"/>
                <a:ea typeface="Calibri" panose="020F0502020204030204" pitchFamily="34" charset="0"/>
                <a:cs typeface="Times New Roman" panose="02020603050405020304" pitchFamily="18" charset="0"/>
              </a:rPr>
              <a:t>Special Diabetes Program for Indians</a:t>
            </a:r>
            <a:r>
              <a:rPr lang="en-US" sz="1000" dirty="0">
                <a:effectLst/>
                <a:latin typeface="+mn-lt"/>
                <a:ea typeface="Calibri" panose="020F0502020204030204" pitchFamily="34" charset="0"/>
                <a:cs typeface="Times New Roman" panose="02020603050405020304" pitchFamily="18" charset="0"/>
              </a:rPr>
              <a:t> (</a:t>
            </a:r>
            <a:r>
              <a:rPr lang="en-US" sz="1000" u="sng" dirty="0">
                <a:solidFill>
                  <a:srgbClr val="0000FF"/>
                </a:solidFill>
                <a:effectLst/>
                <a:latin typeface="+mn-lt"/>
                <a:ea typeface="Calibri" panose="020F0502020204030204" pitchFamily="34" charset="0"/>
                <a:cs typeface="Times New Roman" panose="02020603050405020304" pitchFamily="18" charset="0"/>
                <a:hlinkClick r:id="rId3"/>
              </a:rPr>
              <a:t>https://www.ihs.gov/sdpi/sdpi-community-directed/sdpi-basics/</a:t>
            </a:r>
            <a:r>
              <a:rPr lang="en-US" sz="1000" dirty="0">
                <a:effectLst/>
                <a:latin typeface="+mn-lt"/>
                <a:ea typeface="Calibri" panose="020F0502020204030204" pitchFamily="34" charset="0"/>
                <a:cs typeface="Times New Roman" panose="02020603050405020304" pitchFamily="18" charset="0"/>
              </a:rPr>
              <a:t>) provides funds for diabetes prevention and treatment services to Indian Health Service, tribal, and urban Indian communities across the United States. As a result, AI/AN communities now have much needed diabetes programs and increased access to quality diabetes care.</a:t>
            </a:r>
          </a:p>
          <a:p>
            <a:pPr marL="182880" marR="0" indent="-182880">
              <a:spcBef>
                <a:spcPts val="0"/>
              </a:spcBef>
            </a:pPr>
            <a:r>
              <a:rPr lang="en-US" sz="1000" spc="-10" dirty="0">
                <a:effectLst/>
                <a:latin typeface="+mn-lt"/>
                <a:ea typeface="Calibri" panose="020F0502020204030204" pitchFamily="34" charset="0"/>
                <a:cs typeface="Times New Roman" panose="02020603050405020304" pitchFamily="18" charset="0"/>
              </a:rPr>
              <a:t>The </a:t>
            </a:r>
            <a:r>
              <a:rPr lang="en-US" sz="1000" b="1" spc="-10" dirty="0">
                <a:effectLst/>
                <a:latin typeface="+mn-lt"/>
                <a:ea typeface="Calibri" panose="020F0502020204030204" pitchFamily="34" charset="0"/>
                <a:cs typeface="Times New Roman" panose="02020603050405020304" pitchFamily="18" charset="0"/>
              </a:rPr>
              <a:t>National Diabetes Prevention Program</a:t>
            </a:r>
            <a:r>
              <a:rPr lang="en-US" sz="1000" spc="-10" dirty="0">
                <a:effectLst/>
                <a:latin typeface="+mn-lt"/>
                <a:ea typeface="Calibri" panose="020F0502020204030204" pitchFamily="34" charset="0"/>
                <a:cs typeface="Times New Roman" panose="02020603050405020304" pitchFamily="18" charset="0"/>
              </a:rPr>
              <a:t> (</a:t>
            </a:r>
            <a:r>
              <a:rPr lang="en-US" sz="1000" u="sng" spc="-10" dirty="0">
                <a:solidFill>
                  <a:srgbClr val="0000FF"/>
                </a:solidFill>
                <a:effectLst/>
                <a:latin typeface="+mn-lt"/>
                <a:ea typeface="Calibri" panose="020F0502020204030204" pitchFamily="34" charset="0"/>
                <a:cs typeface="Times New Roman" panose="02020603050405020304" pitchFamily="18" charset="0"/>
                <a:hlinkClick r:id="rId4"/>
              </a:rPr>
              <a:t>https://www.cdc.gov/diabetes/prevention/</a:t>
            </a:r>
            <a:br>
              <a:rPr lang="en-US" sz="1000" u="sng" spc="-10" dirty="0">
                <a:solidFill>
                  <a:srgbClr val="0000FF"/>
                </a:solidFill>
                <a:effectLst/>
                <a:latin typeface="+mn-lt"/>
                <a:ea typeface="Calibri" panose="020F0502020204030204" pitchFamily="34" charset="0"/>
                <a:cs typeface="Times New Roman" panose="02020603050405020304" pitchFamily="18" charset="0"/>
                <a:hlinkClick r:id="rId4"/>
              </a:rPr>
            </a:br>
            <a:r>
              <a:rPr lang="en-US" sz="1000" u="sng" spc="-10" dirty="0">
                <a:solidFill>
                  <a:srgbClr val="0000FF"/>
                </a:solidFill>
                <a:effectLst/>
                <a:latin typeface="+mn-lt"/>
                <a:ea typeface="Calibri" panose="020F0502020204030204" pitchFamily="34" charset="0"/>
                <a:cs typeface="Times New Roman" panose="02020603050405020304" pitchFamily="18" charset="0"/>
                <a:hlinkClick r:id="rId4"/>
              </a:rPr>
              <a:t>about.htm</a:t>
            </a:r>
            <a:r>
              <a:rPr lang="en-US" sz="1000" spc="-10" dirty="0">
                <a:effectLst/>
                <a:latin typeface="+mn-lt"/>
                <a:ea typeface="Calibri" panose="020F0502020204030204" pitchFamily="34" charset="0"/>
                <a:cs typeface="Times New Roman" panose="02020603050405020304" pitchFamily="18" charset="0"/>
              </a:rPr>
              <a:t>) was created in 2010 to address the increasing burden of prediabetes and type 2 diabetes in the United States. This national effort created partnerships between public and private organizations to offer evidence-based, cost-effective interventions that help prevent type 2 diabetes in communities across the United States.</a:t>
            </a:r>
            <a:endParaRPr lang="en-US" sz="1000" dirty="0">
              <a:effectLst/>
              <a:latin typeface="+mn-lt"/>
              <a:ea typeface="Calibri" panose="020F0502020204030204" pitchFamily="34" charset="0"/>
              <a:cs typeface="Times New Roman" panose="02020603050405020304" pitchFamily="18" charset="0"/>
            </a:endParaRPr>
          </a:p>
          <a:p>
            <a:pPr marL="182880" marR="0" indent="-182880">
              <a:spcBef>
                <a:spcPts val="0"/>
              </a:spcBef>
            </a:pPr>
            <a:r>
              <a:rPr lang="en-US" sz="1000" spc="10" dirty="0">
                <a:effectLst/>
                <a:latin typeface="+mn-lt"/>
                <a:ea typeface="Calibri" panose="020F0502020204030204" pitchFamily="34" charset="0"/>
                <a:cs typeface="Times New Roman" panose="02020603050405020304" pitchFamily="18" charset="0"/>
              </a:rPr>
              <a:t>The </a:t>
            </a:r>
            <a:r>
              <a:rPr lang="en-US" sz="1000" b="1" spc="10" dirty="0">
                <a:effectLst/>
                <a:latin typeface="+mn-lt"/>
                <a:ea typeface="Calibri" panose="020F0502020204030204" pitchFamily="34" charset="0"/>
                <a:cs typeface="Times New Roman" panose="02020603050405020304" pitchFamily="18" charset="0"/>
              </a:rPr>
              <a:t>Diabetes Self-Management Education and Support (DSMES) Toolkit</a:t>
            </a:r>
            <a:r>
              <a:rPr lang="en-US" sz="1000" spc="10" dirty="0">
                <a:effectLst/>
                <a:latin typeface="+mn-lt"/>
                <a:ea typeface="Calibri" panose="020F0502020204030204" pitchFamily="34" charset="0"/>
                <a:cs typeface="Times New Roman" panose="02020603050405020304" pitchFamily="18" charset="0"/>
              </a:rPr>
              <a:t> (</a:t>
            </a:r>
            <a:r>
              <a:rPr lang="en-US" sz="1000" u="sng" spc="10" dirty="0">
                <a:solidFill>
                  <a:srgbClr val="0000FF"/>
                </a:solidFill>
                <a:effectLst/>
                <a:latin typeface="+mn-lt"/>
                <a:ea typeface="Calibri" panose="020F0502020204030204" pitchFamily="34" charset="0"/>
                <a:cs typeface="Times New Roman" panose="02020603050405020304" pitchFamily="18" charset="0"/>
                <a:hlinkClick r:id="rId5"/>
              </a:rPr>
              <a:t>https://www.cdc.gov/diabetes/dsmes-toolkit/index.html</a:t>
            </a:r>
            <a:r>
              <a:rPr lang="en-US" sz="1000" spc="10" dirty="0">
                <a:effectLst/>
                <a:latin typeface="+mn-lt"/>
                <a:ea typeface="Calibri" panose="020F0502020204030204" pitchFamily="34" charset="0"/>
                <a:cs typeface="Times New Roman" panose="02020603050405020304" pitchFamily="18" charset="0"/>
              </a:rPr>
              <a:t>) provides an evidence-based foundation to empower people with diabetes to navigate self-management decisions and activities. DSMES is a cost-effective tool proven to help improve health behaviors and health outcomes for people with diabetes.</a:t>
            </a:r>
            <a:endParaRPr lang="en-US" sz="1000" dirty="0">
              <a:effectLst/>
              <a:latin typeface="+mn-lt"/>
              <a:ea typeface="Calibri" panose="020F0502020204030204" pitchFamily="34" charset="0"/>
              <a:cs typeface="Times New Roman" panose="02020603050405020304" pitchFamily="18" charset="0"/>
            </a:endParaRPr>
          </a:p>
          <a:p>
            <a:endParaRPr lang="en-US" sz="1000" dirty="0"/>
          </a:p>
        </p:txBody>
      </p:sp>
      <p:sp>
        <p:nvSpPr>
          <p:cNvPr id="4" name="Slide Number Placeholder 3"/>
          <p:cNvSpPr>
            <a:spLocks noGrp="1"/>
          </p:cNvSpPr>
          <p:nvPr>
            <p:ph type="sldNum" sz="quarter" idx="5"/>
          </p:nvPr>
        </p:nvSpPr>
        <p:spPr/>
        <p:txBody>
          <a:bodyPr/>
          <a:lstStyle/>
          <a:p>
            <a:fld id="{B17BA40C-25F7-4A81-B7B0-365A5351FE20}" type="slidenum">
              <a:rPr lang="en-US" smtClean="0"/>
              <a:t>180</a:t>
            </a:fld>
            <a:endParaRPr lang="en-US"/>
          </a:p>
        </p:txBody>
      </p:sp>
    </p:spTree>
    <p:extLst>
      <p:ext uri="{BB962C8B-B14F-4D97-AF65-F5344CB8AC3E}">
        <p14:creationId xmlns:p14="http://schemas.microsoft.com/office/powerpoint/2010/main" val="784673636"/>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7BA40C-25F7-4A81-B7B0-365A5351FE20}" type="slidenum">
              <a:rPr lang="en-US" smtClean="0"/>
              <a:t>181</a:t>
            </a:fld>
            <a:endParaRPr lang="en-US"/>
          </a:p>
        </p:txBody>
      </p:sp>
    </p:spTree>
    <p:extLst>
      <p:ext uri="{BB962C8B-B14F-4D97-AF65-F5344CB8AC3E}">
        <p14:creationId xmlns:p14="http://schemas.microsoft.com/office/powerpoint/2010/main" val="4183135244"/>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7BA40C-25F7-4A81-B7B0-365A5351FE20}" type="slidenum">
              <a:rPr lang="en-US" smtClean="0"/>
              <a:t>182</a:t>
            </a:fld>
            <a:endParaRPr lang="en-US"/>
          </a:p>
        </p:txBody>
      </p:sp>
    </p:spTree>
    <p:extLst>
      <p:ext uri="{BB962C8B-B14F-4D97-AF65-F5344CB8AC3E}">
        <p14:creationId xmlns:p14="http://schemas.microsoft.com/office/powerpoint/2010/main" val="3905677036"/>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3657600"/>
            <a:ext cx="6400800" cy="4724400"/>
          </a:xfrm>
        </p:spPr>
        <p:txBody>
          <a:bodyPr/>
          <a:lstStyle/>
          <a:p>
            <a:pPr marL="182880" marR="0" indent="-182880">
              <a:spcBef>
                <a:spcPts val="0"/>
              </a:spcBef>
            </a:pPr>
            <a:r>
              <a:rPr lang="en-US" sz="1000" dirty="0">
                <a:effectLst/>
                <a:latin typeface="+mn-lt"/>
                <a:ea typeface="Calibri" panose="020F0502020204030204" pitchFamily="34" charset="0"/>
                <a:cs typeface="Times New Roman" panose="02020603050405020304" pitchFamily="18" charset="0"/>
              </a:rPr>
              <a:t>As the COVID-19 pandemic progressed, nursing homes drew attention due to high infection and death rates. Advanced age, underlying frailty, and communal living conditions make nursing home residents especially vulnerable.</a:t>
            </a:r>
            <a:r>
              <a:rPr lang="en-US" sz="1000" baseline="30000" dirty="0">
                <a:effectLst/>
                <a:latin typeface="+mn-lt"/>
                <a:ea typeface="Calibri" panose="020F0502020204030204" pitchFamily="34" charset="0"/>
                <a:cs typeface="Times New Roman" panose="02020603050405020304" pitchFamily="18" charset="0"/>
              </a:rPr>
              <a:t>1</a:t>
            </a:r>
            <a:r>
              <a:rPr lang="en-US" sz="1000" dirty="0">
                <a:effectLst/>
                <a:latin typeface="+mn-lt"/>
                <a:ea typeface="Calibri" panose="020F0502020204030204" pitchFamily="34" charset="0"/>
                <a:cs typeface="Times New Roman" panose="02020603050405020304" pitchFamily="18" charset="0"/>
              </a:rPr>
              <a:t> Nursing home residents include older adults and people under age 65 with physical or intellectual/developmental disabilities. Their reliance on nursing home staff for daily routines put the staff at high risk for COVID-19 infection and spread. As a result, as of June 12, 2022, more than 209,000 COVID-19 deaths (21%) have been in a long-term care facility,</a:t>
            </a:r>
            <a:r>
              <a:rPr lang="en-US" sz="1000" baseline="30000" dirty="0">
                <a:effectLst/>
                <a:latin typeface="+mn-lt"/>
                <a:ea typeface="Calibri" panose="020F0502020204030204" pitchFamily="34" charset="0"/>
                <a:cs typeface="Times New Roman" panose="02020603050405020304" pitchFamily="18" charset="0"/>
              </a:rPr>
              <a:t>2</a:t>
            </a:r>
            <a:r>
              <a:rPr lang="en-US" sz="1000" dirty="0">
                <a:effectLst/>
                <a:latin typeface="+mn-lt"/>
                <a:ea typeface="Calibri" panose="020F0502020204030204" pitchFamily="34" charset="0"/>
                <a:cs typeface="Times New Roman" panose="02020603050405020304" pitchFamily="18" charset="0"/>
              </a:rPr>
              <a:t> including nursing homes, assisted living facilities, intermediate care facilities for individuals with intellectual disability, and other settings.</a:t>
            </a:r>
          </a:p>
          <a:p>
            <a:pPr marL="182880" marR="0" indent="-182880">
              <a:spcBef>
                <a:spcPts val="0"/>
              </a:spcBef>
            </a:pPr>
            <a:r>
              <a:rPr lang="en-US" sz="1000" dirty="0">
                <a:effectLst/>
                <a:latin typeface="+mn-lt"/>
                <a:ea typeface="Calibri" panose="020F0502020204030204" pitchFamily="34" charset="0"/>
                <a:cs typeface="Times New Roman" panose="02020603050405020304" pitchFamily="18" charset="0"/>
              </a:rPr>
              <a:t>Nursing home residents were among the first eligible populations for COVID-19 vaccine, because they are the most vulnerable age group due to chronic health conditions and communal living. COVID-19 negatively affected nursing home staff because missed workdays due to COVID-19 infection led to staff shortages and burnout, which affected the care provided to residents. Therefore, evaluation of quality measures in nursing homes is crucial to evaluate healthcare services provided during the COVID-19 pandemic. </a:t>
            </a:r>
          </a:p>
          <a:p>
            <a:pPr marL="182880" marR="0" indent="-182880">
              <a:spcBef>
                <a:spcPts val="0"/>
              </a:spcBef>
            </a:pPr>
            <a:r>
              <a:rPr lang="en-US" sz="1000" dirty="0">
                <a:effectLst/>
                <a:latin typeface="+mn-lt"/>
                <a:ea typeface="Calibri" panose="020F0502020204030204" pitchFamily="34" charset="0"/>
                <a:cs typeface="Times New Roman" panose="02020603050405020304" pitchFamily="18" charset="0"/>
              </a:rPr>
              <a:t>Different types of </a:t>
            </a:r>
            <a:r>
              <a:rPr lang="en-US" sz="1000" dirty="0" err="1">
                <a:effectLst/>
                <a:latin typeface="+mn-lt"/>
                <a:ea typeface="Calibri" panose="020F0502020204030204" pitchFamily="34" charset="0"/>
                <a:cs typeface="Times New Roman" panose="02020603050405020304" pitchFamily="18" charset="0"/>
              </a:rPr>
              <a:t>postacute</a:t>
            </a:r>
            <a:r>
              <a:rPr lang="en-US" sz="1000" dirty="0">
                <a:effectLst/>
                <a:latin typeface="+mn-lt"/>
                <a:ea typeface="Calibri" panose="020F0502020204030204" pitchFamily="34" charset="0"/>
                <a:cs typeface="Times New Roman" panose="02020603050405020304" pitchFamily="18" charset="0"/>
              </a:rPr>
              <a:t> and long-term care were already described in the “Portrait of U.S. Healthcare” section. For Centers for Medicare &amp; Medicaid Services (CMS) measures discussed in this section,” long-stay” and “short-stay” nursing homes are defined as follows: </a:t>
            </a:r>
          </a:p>
          <a:p>
            <a:pPr marL="365760" marR="0" lvl="1" indent="-182880">
              <a:spcBef>
                <a:spcPts val="0"/>
              </a:spcBef>
              <a:tabLst>
                <a:tab pos="914400" algn="l"/>
                <a:tab pos="457200" algn="l"/>
              </a:tabLst>
            </a:pPr>
            <a:r>
              <a:rPr lang="en-US" sz="1000" dirty="0">
                <a:effectLst/>
                <a:latin typeface="+mn-lt"/>
                <a:ea typeface="Calibri" panose="020F0502020204030204" pitchFamily="34" charset="0"/>
                <a:cs typeface="Times New Roman" panose="02020603050405020304" pitchFamily="18" charset="0"/>
              </a:rPr>
              <a:t>Long-stay nursing homes provide chronic care services, typically for patients or residents who choose to enter a nursing facility typically because they can no longer care for themselves at home. These residents tend to remain in the nursing facility anywhere from several months to several years. They may be referred to as “long-stay residents.” </a:t>
            </a:r>
          </a:p>
          <a:p>
            <a:pPr marL="365760" marR="0" lvl="1" indent="-182880">
              <a:spcBef>
                <a:spcPts val="0"/>
              </a:spcBef>
              <a:tabLst>
                <a:tab pos="914400" algn="l"/>
                <a:tab pos="457200" algn="l"/>
              </a:tabLst>
            </a:pPr>
            <a:r>
              <a:rPr lang="en-US" sz="1000" dirty="0">
                <a:effectLst/>
                <a:latin typeface="+mn-lt"/>
                <a:ea typeface="Calibri" panose="020F0502020204030204" pitchFamily="34" charset="0"/>
                <a:cs typeface="Times New Roman" panose="02020603050405020304" pitchFamily="18" charset="0"/>
              </a:rPr>
              <a:t>Short-stay nursing homes provide services for residents who stay fewer than 30 days. These admissions typically follow an acute care hospitalization and involve high-intensity rehabilitation or clinically complex care. These residents may be referred to as “short-stay residents.”</a:t>
            </a:r>
          </a:p>
          <a:p>
            <a:pPr marL="182880" marR="0" indent="-182880">
              <a:spcBef>
                <a:spcPts val="0"/>
              </a:spcBef>
            </a:pPr>
            <a:r>
              <a:rPr lang="en-US" sz="1000" dirty="0">
                <a:effectLst/>
                <a:latin typeface="+mn-lt"/>
                <a:ea typeface="Calibri" panose="020F0502020204030204" pitchFamily="34" charset="0"/>
                <a:cs typeface="Times New Roman" panose="02020603050405020304" pitchFamily="18" charset="0"/>
              </a:rPr>
              <a:t>This section of the NHQDR will focus on the impact of COVID-19 on nursing homes. Based on analyses conducted for the NHQDR, this section provides findings such as: </a:t>
            </a:r>
          </a:p>
          <a:p>
            <a:pPr marL="365760" marR="0" lvl="1" indent="-182880">
              <a:spcBef>
                <a:spcPts val="0"/>
              </a:spcBef>
              <a:tabLst>
                <a:tab pos="914400" algn="l"/>
              </a:tabLst>
            </a:pPr>
            <a:r>
              <a:rPr lang="en-US" sz="1000" dirty="0">
                <a:effectLst/>
                <a:latin typeface="+mn-lt"/>
                <a:ea typeface="Calibri" panose="020F0502020204030204" pitchFamily="34" charset="0"/>
                <a:cs typeface="Times New Roman" panose="02020603050405020304" pitchFamily="18" charset="0"/>
              </a:rPr>
              <a:t>Confirmed COVID-19 cases among resident and staff were similar, but COVID-19 deaths among residents were much higher than among staff.</a:t>
            </a:r>
          </a:p>
          <a:p>
            <a:pPr marL="365760" marR="0" lvl="1" indent="-182880">
              <a:spcBef>
                <a:spcPts val="0"/>
              </a:spcBef>
              <a:tabLst>
                <a:tab pos="914400" algn="l"/>
              </a:tabLst>
            </a:pPr>
            <a:r>
              <a:rPr lang="en-US" sz="1000" spc="10" dirty="0">
                <a:effectLst/>
                <a:latin typeface="+mn-lt"/>
                <a:ea typeface="Calibri" panose="020F0502020204030204" pitchFamily="34" charset="0"/>
                <a:cs typeface="Times New Roman" panose="02020603050405020304" pitchFamily="18" charset="0"/>
              </a:rPr>
              <a:t>Nursing home residents are more likely to receive recommended vaccines than older adults in the general population. Nursing homes overcame initial resistance to COVID-19 vaccination and had vaccination rates higher than the general population until the end of 2022.</a:t>
            </a:r>
            <a:endParaRPr lang="en-US" sz="1000" dirty="0">
              <a:effectLst/>
              <a:latin typeface="+mn-lt"/>
              <a:ea typeface="Calibri" panose="020F0502020204030204" pitchFamily="34" charset="0"/>
              <a:cs typeface="Times New Roman" panose="02020603050405020304" pitchFamily="18" charset="0"/>
            </a:endParaRPr>
          </a:p>
          <a:p>
            <a:pPr marL="365760" marR="0" lvl="1" indent="-182880">
              <a:spcBef>
                <a:spcPts val="0"/>
              </a:spcBef>
              <a:tabLst>
                <a:tab pos="914400" algn="l"/>
              </a:tabLst>
            </a:pPr>
            <a:r>
              <a:rPr lang="en-US" sz="1000" dirty="0">
                <a:effectLst/>
                <a:latin typeface="+mn-lt"/>
                <a:ea typeface="Calibri" panose="020F0502020204030204" pitchFamily="34" charset="0"/>
                <a:cs typeface="Times New Roman" panose="02020603050405020304" pitchFamily="18" charset="0"/>
              </a:rPr>
              <a:t>The COVID-19 pandemic exacerbated nursing home staff shortages, which may have negatively affected quality:</a:t>
            </a:r>
          </a:p>
          <a:p>
            <a:pPr marL="548640" marR="0" lvl="2" indent="-182880">
              <a:spcBef>
                <a:spcPts val="0"/>
              </a:spcBef>
              <a:buClr>
                <a:srgbClr val="005EB8"/>
              </a:buClr>
              <a:buSzPts val="1000"/>
            </a:pPr>
            <a:r>
              <a:rPr lang="en-US" sz="1000" dirty="0">
                <a:effectLst/>
                <a:latin typeface="+mn-lt"/>
                <a:ea typeface="Times New Roman" panose="02020603050405020304" pitchFamily="18" charset="0"/>
                <a:cs typeface="Times New Roman" panose="02020603050405020304" pitchFamily="18" charset="0"/>
              </a:rPr>
              <a:t>Long</a:t>
            </a:r>
            <a:r>
              <a:rPr lang="en-US" sz="1000" dirty="0">
                <a:effectLst/>
                <a:latin typeface="+mn-lt"/>
                <a:ea typeface="Calibri" panose="020F0502020204030204" pitchFamily="34" charset="0"/>
                <a:cs typeface="Times New Roman" panose="02020603050405020304" pitchFamily="18" charset="0"/>
              </a:rPr>
              <a:t>-stay and short-stay nursing home measures, which relied on care provided by nursing home healthcare personnel, showed changes in 2020. The rates cannot be compared with 2019, however, due to temporary changes in CMS reporting requirements.</a:t>
            </a:r>
          </a:p>
          <a:p>
            <a:pPr marL="548640" marR="0" lvl="2" indent="-182880">
              <a:spcBef>
                <a:spcPts val="0"/>
              </a:spcBef>
              <a:buClr>
                <a:srgbClr val="005EB8"/>
              </a:buClr>
              <a:buSzPts val="1000"/>
            </a:pPr>
            <a:r>
              <a:rPr lang="en-US" sz="1000" dirty="0">
                <a:effectLst/>
                <a:latin typeface="+mn-lt"/>
                <a:ea typeface="Times New Roman" panose="02020603050405020304" pitchFamily="18" charset="0"/>
                <a:cs typeface="Times New Roman" panose="02020603050405020304" pitchFamily="18" charset="0"/>
              </a:rPr>
              <a:t>Long-stay nursing home measures for urinary tract infection and falls, which are indicators of care, had no statistically significant changes in 2020.</a:t>
            </a:r>
            <a:endParaRPr lang="en-US" sz="1000" dirty="0">
              <a:effectLst/>
              <a:latin typeface="+mn-lt"/>
              <a:ea typeface="Calibri" panose="020F0502020204030204" pitchFamily="34" charset="0"/>
              <a:cs typeface="Times New Roman" panose="02020603050405020304" pitchFamily="18" charset="0"/>
            </a:endParaRPr>
          </a:p>
          <a:p>
            <a:endParaRPr lang="en-US" sz="1000" dirty="0"/>
          </a:p>
        </p:txBody>
      </p:sp>
      <p:sp>
        <p:nvSpPr>
          <p:cNvPr id="4" name="Slide Number Placeholder 3"/>
          <p:cNvSpPr>
            <a:spLocks noGrp="1"/>
          </p:cNvSpPr>
          <p:nvPr>
            <p:ph type="sldNum" sz="quarter" idx="5"/>
          </p:nvPr>
        </p:nvSpPr>
        <p:spPr/>
        <p:txBody>
          <a:bodyPr/>
          <a:lstStyle/>
          <a:p>
            <a:fld id="{B17BA40C-25F7-4A81-B7B0-365A5351FE20}" type="slidenum">
              <a:rPr lang="en-US" smtClean="0"/>
              <a:t>183</a:t>
            </a:fld>
            <a:endParaRPr lang="en-US"/>
          </a:p>
        </p:txBody>
      </p:sp>
    </p:spTree>
    <p:extLst>
      <p:ext uri="{BB962C8B-B14F-4D97-AF65-F5344CB8AC3E}">
        <p14:creationId xmlns:p14="http://schemas.microsoft.com/office/powerpoint/2010/main" val="983549643"/>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buNone/>
            </a:pPr>
            <a:r>
              <a:rPr lang="en-US" sz="1200" b="1" u="none" dirty="0">
                <a:effectLst/>
                <a:latin typeface="+mn-lt"/>
                <a:ea typeface="Calibri" panose="020F0502020204030204" pitchFamily="34" charset="0"/>
                <a:cs typeface="Times New Roman" panose="02020603050405020304" pitchFamily="18" charset="0"/>
              </a:rPr>
              <a:t>COVID-19 Cases and Deaths in Nursing Homes</a:t>
            </a:r>
            <a:endParaRPr lang="en-US" sz="1200" b="1" u="none" dirty="0">
              <a:effectLst/>
              <a:latin typeface="+mn-lt"/>
              <a:ea typeface="Times New Roman" panose="02020603050405020304" pitchFamily="18" charset="0"/>
              <a:cs typeface="Times New Roman" panose="02020603050405020304" pitchFamily="18" charset="0"/>
            </a:endParaRPr>
          </a:p>
          <a:p>
            <a:pPr marL="182880" marR="0" lvl="0" indent="-182880"/>
            <a:r>
              <a:rPr lang="en-US" sz="1200" b="1" dirty="0">
                <a:effectLst/>
                <a:latin typeface="+mn-lt"/>
                <a:ea typeface="Calibri" panose="020F0502020204030204" pitchFamily="34" charset="0"/>
                <a:cs typeface="Calibri" panose="020F0502020204030204" pitchFamily="34" charset="0"/>
              </a:rPr>
              <a:t>Confirmed COVID-19 cases among residents and staff were similar. </a:t>
            </a:r>
          </a:p>
          <a:p>
            <a:pPr marL="182880" marR="0" indent="-182880"/>
            <a:r>
              <a:rPr lang="en-US" sz="1200" dirty="0">
                <a:effectLst/>
                <a:latin typeface="+mn-lt"/>
                <a:ea typeface="Calibri" panose="020F0502020204030204" pitchFamily="34" charset="0"/>
                <a:cs typeface="Times New Roman" panose="02020603050405020304" pitchFamily="18" charset="0"/>
              </a:rPr>
              <a:t>All nursing homes experienced high rates of COVID-19 infections, and more than 1,000 nursing homes had infection rates of 75% or higher during surge periods.</a:t>
            </a:r>
            <a:r>
              <a:rPr lang="en-US" sz="1200" baseline="30000" dirty="0">
                <a:effectLst/>
                <a:latin typeface="+mn-lt"/>
                <a:ea typeface="Calibri" panose="020F0502020204030204" pitchFamily="34" charset="0"/>
                <a:cs typeface="Times New Roman" panose="02020603050405020304" pitchFamily="18" charset="0"/>
              </a:rPr>
              <a:t>3</a:t>
            </a:r>
            <a:endParaRPr lang="en-US" sz="1200" dirty="0">
              <a:effectLst/>
              <a:latin typeface="+mn-lt"/>
              <a:ea typeface="Calibri" panose="020F0502020204030204" pitchFamily="34" charset="0"/>
              <a:cs typeface="Times New Roman" panose="02020603050405020304" pitchFamily="18" charset="0"/>
            </a:endParaRPr>
          </a:p>
          <a:p>
            <a:pPr marL="182880" marR="0" indent="-182880"/>
            <a:r>
              <a:rPr lang="en-US" sz="1200" dirty="0">
                <a:effectLst/>
                <a:latin typeface="+mn-lt"/>
                <a:ea typeface="Calibri" panose="020F0502020204030204" pitchFamily="34" charset="0"/>
                <a:cs typeface="Times New Roman" panose="02020603050405020304" pitchFamily="18" charset="0"/>
              </a:rPr>
              <a:t>The median age of nursing home workers in 2022 was 43.9 years and only 7.3% were age 65 and over.</a:t>
            </a:r>
            <a:r>
              <a:rPr lang="en-US" sz="1200" baseline="30000" dirty="0">
                <a:effectLst/>
                <a:latin typeface="+mn-lt"/>
                <a:ea typeface="Calibri" panose="020F0502020204030204" pitchFamily="34" charset="0"/>
                <a:cs typeface="Times New Roman" panose="02020603050405020304" pitchFamily="18" charset="0"/>
              </a:rPr>
              <a:t>4</a:t>
            </a:r>
            <a:r>
              <a:rPr lang="en-US" sz="1200" dirty="0">
                <a:effectLst/>
                <a:latin typeface="+mn-lt"/>
                <a:ea typeface="Calibri" panose="020F0502020204030204" pitchFamily="34" charset="0"/>
                <a:cs typeface="Times New Roman" panose="02020603050405020304" pitchFamily="18" charset="0"/>
              </a:rPr>
              <a:t> In contrast, 84.6% of long-stay and 81.1% of short-stay nursing home residents were age 65 years and over in 2017-2018.</a:t>
            </a:r>
            <a:r>
              <a:rPr lang="en-US" sz="1200" baseline="30000" dirty="0">
                <a:effectLst/>
                <a:latin typeface="+mn-lt"/>
                <a:ea typeface="Calibri" panose="020F0502020204030204" pitchFamily="34" charset="0"/>
                <a:cs typeface="Times New Roman" panose="02020603050405020304" pitchFamily="18" charset="0"/>
              </a:rPr>
              <a:t>5</a:t>
            </a:r>
            <a:r>
              <a:rPr lang="en-US" sz="1200" dirty="0">
                <a:effectLst/>
                <a:latin typeface="+mn-lt"/>
                <a:ea typeface="Calibri" panose="020F0502020204030204" pitchFamily="34" charset="0"/>
                <a:cs typeface="Times New Roman" panose="02020603050405020304" pitchFamily="18" charset="0"/>
              </a:rPr>
              <a:t> Despite the wide difference in ages among these groups, data from the Centers for Disease Control and Prevention (CDC) COVID Tracker show that surge patterns for COVID-19 infection rates were similar for nursing home staff and residents. This finding suggests that these groups shared interdependent risks for COVID-19. </a:t>
            </a:r>
          </a:p>
          <a:p>
            <a:pPr marL="182880" marR="0" indent="-182880"/>
            <a:r>
              <a:rPr lang="en-US" sz="1200" dirty="0">
                <a:effectLst/>
                <a:latin typeface="+mn-lt"/>
                <a:ea typeface="Calibri" panose="020F0502020204030204" pitchFamily="34" charset="0"/>
                <a:cs typeface="Times New Roman" panose="02020603050405020304" pitchFamily="18" charset="0"/>
              </a:rPr>
              <a:t>CDC data, reported earlier in the NHQDR (see “Impact of COVID-19 on the Population”), show that younger adults experienced higher rates of infection than older adults, but older adults and people with disabilities were at greater risk of death from COVID-19.</a:t>
            </a:r>
            <a:r>
              <a:rPr lang="en-US" sz="1200" baseline="30000" dirty="0">
                <a:effectLst/>
                <a:latin typeface="+mn-lt"/>
                <a:ea typeface="Calibri" panose="020F0502020204030204" pitchFamily="34" charset="0"/>
                <a:cs typeface="Times New Roman" panose="02020603050405020304" pitchFamily="18" charset="0"/>
              </a:rPr>
              <a:t>6 </a:t>
            </a:r>
            <a:r>
              <a:rPr lang="en-US" sz="1200" dirty="0">
                <a:effectLst/>
                <a:latin typeface="+mn-lt"/>
                <a:ea typeface="Calibri" panose="020F0502020204030204" pitchFamily="34" charset="0"/>
                <a:cs typeface="Times New Roman" panose="02020603050405020304" pitchFamily="18" charset="0"/>
              </a:rPr>
              <a:t>Younger adults contributed disproportionately to COVID-19 spread because they are active, mobile, and employed and thus in most contact with other adults, including those in nursing homes. </a:t>
            </a:r>
          </a:p>
          <a:p>
            <a:endParaRPr lang="en-US" sz="1200" dirty="0">
              <a:effectLst/>
              <a:latin typeface="+mn-lt"/>
              <a:cs typeface="Times New Roman" panose="02020603050405020304" pitchFamily="18" charset="0"/>
            </a:endParaRPr>
          </a:p>
          <a:p>
            <a:pPr marL="182880" marR="0" lvl="0" indent="-182880">
              <a:tabLst>
                <a:tab pos="228600" algn="l"/>
              </a:tabLst>
            </a:pPr>
            <a:r>
              <a:rPr lang="en-US" sz="1200" u="none" dirty="0">
                <a:effectLst/>
                <a:latin typeface="+mn-lt"/>
                <a:ea typeface="Calibri" panose="020F0502020204030204" pitchFamily="34" charset="0"/>
                <a:cs typeface="Times New Roman" panose="02020603050405020304" pitchFamily="18" charset="0"/>
              </a:rPr>
              <a:t>The peak for COVID-19 confirmed cases occurred in late January 2022 for both residents and staff with the emergence of the Omicron variant (Figure 1).</a:t>
            </a:r>
            <a:r>
              <a:rPr lang="en-US" sz="1200" u="none" strike="noStrike" dirty="0">
                <a:effectLst/>
                <a:latin typeface="+mn-lt"/>
                <a:ea typeface="Calibri" panose="020F0502020204030204" pitchFamily="34" charset="0"/>
                <a:cs typeface="Times New Roman" panose="02020603050405020304" pitchFamily="18" charset="0"/>
              </a:rPr>
              <a:t> </a:t>
            </a:r>
            <a:endParaRPr lang="en-US" sz="1200" u="none" dirty="0">
              <a:effectLst/>
              <a:latin typeface="+mn-lt"/>
              <a:ea typeface="Calibri" panose="020F0502020204030204" pitchFamily="34" charset="0"/>
              <a:cs typeface="Times New Roman" panose="02020603050405020304" pitchFamily="18" charset="0"/>
            </a:endParaRPr>
          </a:p>
          <a:p>
            <a:pPr marL="182880" marR="0" lvl="0" indent="-182880">
              <a:tabLst>
                <a:tab pos="228600" algn="l"/>
              </a:tabLst>
            </a:pPr>
            <a:r>
              <a:rPr lang="en-US" sz="1200" u="none" spc="-10" dirty="0">
                <a:effectLst/>
                <a:latin typeface="+mn-lt"/>
                <a:ea typeface="Calibri" panose="020F0502020204030204" pitchFamily="34" charset="0"/>
                <a:cs typeface="Times New Roman" panose="02020603050405020304" pitchFamily="18" charset="0"/>
              </a:rPr>
              <a:t>For residents, the highest weekly number of confirmed cases during the COVID-19 pandemic was 50,540, and the highest weekly rate of confirmed cases was 43.6 per 1,000 residents.</a:t>
            </a:r>
            <a:endParaRPr lang="en-US" sz="1200" u="none" dirty="0">
              <a:effectLst/>
              <a:latin typeface="+mn-lt"/>
              <a:ea typeface="Calibri" panose="020F0502020204030204" pitchFamily="34" charset="0"/>
              <a:cs typeface="Times New Roman" panose="02020603050405020304" pitchFamily="18" charset="0"/>
            </a:endParaRPr>
          </a:p>
          <a:p>
            <a:pPr marL="182880" marR="0" lvl="0" indent="-182880">
              <a:tabLst>
                <a:tab pos="228600" algn="l"/>
              </a:tabLst>
            </a:pPr>
            <a:r>
              <a:rPr lang="en-US" sz="1200" u="none" dirty="0">
                <a:effectLst/>
                <a:latin typeface="+mn-lt"/>
                <a:ea typeface="Calibri" panose="020F0502020204030204" pitchFamily="34" charset="0"/>
                <a:cs typeface="Times New Roman" panose="02020603050405020304" pitchFamily="18" charset="0"/>
              </a:rPr>
              <a:t>For</a:t>
            </a:r>
            <a:r>
              <a:rPr lang="en-US" sz="1200" u="none" strike="noStrike" dirty="0">
                <a:effectLst/>
                <a:latin typeface="+mn-lt"/>
                <a:ea typeface="Calibri" panose="020F0502020204030204" pitchFamily="34" charset="0"/>
                <a:cs typeface="Times New Roman" panose="02020603050405020304" pitchFamily="18" charset="0"/>
              </a:rPr>
              <a:t> </a:t>
            </a:r>
            <a:r>
              <a:rPr lang="en-US" sz="1200" u="none" dirty="0">
                <a:effectLst/>
                <a:latin typeface="+mn-lt"/>
                <a:ea typeface="Calibri" panose="020F0502020204030204" pitchFamily="34" charset="0"/>
                <a:cs typeface="Times New Roman" panose="02020603050405020304" pitchFamily="18" charset="0"/>
              </a:rPr>
              <a:t>staff, the highest weekly number of confirmed cases was 71,198, and the highest weekly rate of confirmed cases was 61.4 per 1,000 resident-weeks.</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184</a:t>
            </a:fld>
            <a:endParaRPr lang="en-US"/>
          </a:p>
        </p:txBody>
      </p:sp>
    </p:spTree>
    <p:extLst>
      <p:ext uri="{BB962C8B-B14F-4D97-AF65-F5344CB8AC3E}">
        <p14:creationId xmlns:p14="http://schemas.microsoft.com/office/powerpoint/2010/main" val="1706164459"/>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r>
              <a:rPr lang="en-US" sz="1200" b="1" dirty="0">
                <a:effectLst/>
                <a:latin typeface="+mn-lt"/>
                <a:ea typeface="Calibri" panose="020F0502020204030204" pitchFamily="34" charset="0"/>
                <a:cs typeface="Calibri" panose="020F0502020204030204" pitchFamily="34" charset="0"/>
              </a:rPr>
              <a:t>COVID-19 deaths among residents were much higher than deaths among staff. </a:t>
            </a:r>
          </a:p>
          <a:p>
            <a:pPr marL="182880" marR="0" indent="-182880"/>
            <a:r>
              <a:rPr lang="en-US" sz="1200" dirty="0">
                <a:effectLst/>
                <a:latin typeface="+mn-lt"/>
                <a:ea typeface="Calibri" panose="020F0502020204030204" pitchFamily="34" charset="0"/>
                <a:cs typeface="Times New Roman" panose="02020603050405020304" pitchFamily="18" charset="0"/>
              </a:rPr>
              <a:t>Figure 2 shows COVID-19 mortality rates for nursing home residents and staff among all nursing homes.</a:t>
            </a:r>
            <a:r>
              <a:rPr lang="en-US" sz="1200" b="1" dirty="0">
                <a:effectLst/>
                <a:latin typeface="+mn-lt"/>
                <a:ea typeface="Calibri" panose="020F0502020204030204" pitchFamily="34" charset="0"/>
                <a:cs typeface="Times New Roman" panose="02020603050405020304" pitchFamily="18" charset="0"/>
              </a:rPr>
              <a:t> </a:t>
            </a:r>
            <a:r>
              <a:rPr lang="en-US" sz="1200" dirty="0">
                <a:effectLst/>
                <a:latin typeface="+mn-lt"/>
                <a:ea typeface="Calibri" panose="020F0502020204030204" pitchFamily="34" charset="0"/>
                <a:cs typeface="Times New Roman" panose="02020603050405020304" pitchFamily="18" charset="0"/>
              </a:rPr>
              <a:t>They show that COVID-19 deaths among nursing home residents exceeded deaths among staff, especially during the first year of the public health emergency (PHE) and during variant-associated surges.</a:t>
            </a:r>
            <a:r>
              <a:rPr lang="en-US" sz="1200" b="1" dirty="0">
                <a:effectLst/>
                <a:latin typeface="+mn-lt"/>
                <a:ea typeface="Calibri" panose="020F0502020204030204" pitchFamily="34" charset="0"/>
                <a:cs typeface="Times New Roman" panose="02020603050405020304" pitchFamily="18" charset="0"/>
              </a:rPr>
              <a:t> </a:t>
            </a:r>
            <a:r>
              <a:rPr lang="en-US" sz="1200" dirty="0">
                <a:effectLst/>
                <a:latin typeface="+mn-lt"/>
                <a:ea typeface="Calibri" panose="020F0502020204030204" pitchFamily="34" charset="0"/>
                <a:cs typeface="Times New Roman" panose="02020603050405020304" pitchFamily="18" charset="0"/>
              </a:rPr>
              <a:t>The relative magnitude of deaths per 1,000 residents compared with case rates was higher in December 2020 when vaccines were less widely available than in January 2022 when most nursing home residents and staff had received a vaccine.</a:t>
            </a:r>
          </a:p>
          <a:p>
            <a:pPr marL="182880" marR="0" indent="-182880"/>
            <a:r>
              <a:rPr lang="en-US" sz="1200" dirty="0">
                <a:effectLst/>
                <a:latin typeface="+mn-lt"/>
                <a:ea typeface="Calibri" panose="020F0502020204030204" pitchFamily="34" charset="0"/>
                <a:cs typeface="Times New Roman" panose="02020603050405020304" pitchFamily="18" charset="0"/>
              </a:rPr>
              <a:t>Significant disparities in COVID-19 deaths also existed among residents in nursing homes with different facility characteristics and locations. A study of 13,312 nursing homes found that facilities with the highest percentages of non-White residents had COVID-19 death counts in 2020 that were 3.3 times higher than those with the highest percentages of White residents.</a:t>
            </a:r>
            <a:r>
              <a:rPr lang="en-US" sz="1200" baseline="30000" dirty="0">
                <a:effectLst/>
                <a:latin typeface="+mn-lt"/>
                <a:ea typeface="Calibri" panose="020F0502020204030204" pitchFamily="34" charset="0"/>
                <a:cs typeface="Times New Roman" panose="02020603050405020304" pitchFamily="18" charset="0"/>
              </a:rPr>
              <a:t>7</a:t>
            </a:r>
            <a:endParaRPr lang="en-US" sz="1200" dirty="0">
              <a:effectLst/>
              <a:latin typeface="+mn-lt"/>
              <a:ea typeface="Calibri" panose="020F0502020204030204" pitchFamily="34" charset="0"/>
              <a:cs typeface="Times New Roman" panose="02020603050405020304" pitchFamily="18" charset="0"/>
            </a:endParaRPr>
          </a:p>
          <a:p>
            <a:pPr marL="182880" marR="0" indent="-182880"/>
            <a:r>
              <a:rPr lang="en-US" sz="1200" dirty="0">
                <a:effectLst/>
                <a:latin typeface="+mn-lt"/>
                <a:ea typeface="Calibri" panose="020F0502020204030204" pitchFamily="34" charset="0"/>
                <a:cs typeface="Times New Roman" panose="02020603050405020304" pitchFamily="18" charset="0"/>
              </a:rPr>
              <a:t>These racial and ethnic disparities were also linked with characteristics of nursing homes that were more likely to have non-White residents. Such characteristics include larger nursing home size and higher local prevalence of COVID-19, signaling that some nursing homes may have had greater need for resources than others.</a:t>
            </a:r>
            <a:r>
              <a:rPr lang="en-US" sz="1200" baseline="30000" dirty="0">
                <a:effectLst/>
                <a:latin typeface="+mn-lt"/>
                <a:ea typeface="Calibri" panose="020F0502020204030204" pitchFamily="34" charset="0"/>
                <a:cs typeface="Times New Roman" panose="02020603050405020304" pitchFamily="18" charset="0"/>
              </a:rPr>
              <a:t>7</a:t>
            </a:r>
            <a:endParaRPr lang="en-US" sz="1200" dirty="0">
              <a:effectLst/>
              <a:latin typeface="+mn-lt"/>
              <a:ea typeface="Calibri" panose="020F0502020204030204" pitchFamily="34" charset="0"/>
              <a:cs typeface="Times New Roman" panose="02020603050405020304" pitchFamily="18" charset="0"/>
            </a:endParaRPr>
          </a:p>
          <a:p>
            <a:endParaRPr lang="en-US" sz="1200" dirty="0">
              <a:effectLst/>
              <a:latin typeface="+mn-lt"/>
              <a:cs typeface="Times New Roman" panose="02020603050405020304" pitchFamily="18" charset="0"/>
            </a:endParaRPr>
          </a:p>
          <a:p>
            <a:pPr marL="182880" marR="0" lvl="0" indent="-182880">
              <a:tabLst>
                <a:tab pos="228600" algn="l"/>
              </a:tabLst>
            </a:pPr>
            <a:r>
              <a:rPr lang="en-US" sz="1200" u="none" dirty="0">
                <a:effectLst/>
                <a:latin typeface="+mn-lt"/>
                <a:ea typeface="Calibri" panose="020F0502020204030204" pitchFamily="34" charset="0"/>
                <a:cs typeface="Times New Roman" panose="02020603050405020304" pitchFamily="18" charset="0"/>
              </a:rPr>
              <a:t>The peak for COVID-19 deaths occurred the week ending December 20, 2020, for residents, but for staff, the peak occurred much earlier, the week ending June 21, 2020 (data not shown). Although staff had higher infection rates, residents had higher death rates due to their health conditions (Figure 2).</a:t>
            </a:r>
          </a:p>
          <a:p>
            <a:pPr marL="182880" marR="0" lvl="0" indent="-182880">
              <a:tabLst>
                <a:tab pos="228600" algn="l"/>
              </a:tabLst>
            </a:pPr>
            <a:r>
              <a:rPr lang="en-US" sz="1200" u="none" dirty="0">
                <a:effectLst/>
                <a:latin typeface="+mn-lt"/>
                <a:ea typeface="Calibri" panose="020F0502020204030204" pitchFamily="34" charset="0"/>
                <a:cs typeface="Times New Roman" panose="02020603050405020304" pitchFamily="18" charset="0"/>
              </a:rPr>
              <a:t>For residents, the highest death count was 6,167 the week ending December 20, 2020. The highest death rate, 5.5 per 1,000 resident-weeks, also occurred that week.</a:t>
            </a:r>
          </a:p>
          <a:p>
            <a:pPr marL="182880" marR="0" lvl="0" indent="-182880">
              <a:tabLst>
                <a:tab pos="228600" algn="l"/>
              </a:tabLst>
            </a:pPr>
            <a:r>
              <a:rPr lang="en-US" sz="1200" u="none" dirty="0">
                <a:effectLst/>
                <a:latin typeface="+mn-lt"/>
                <a:ea typeface="Calibri" panose="020F0502020204030204" pitchFamily="34" charset="0"/>
                <a:cs typeface="Times New Roman" panose="02020603050405020304" pitchFamily="18" charset="0"/>
              </a:rPr>
              <a:t>For staff, the highest death count was 69 the week ending June 21, 2020. The highest death rate, 0.1 per 1,000 resident-weeks, also occurred that week.</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185</a:t>
            </a:fld>
            <a:endParaRPr lang="en-US"/>
          </a:p>
        </p:txBody>
      </p:sp>
    </p:spTree>
    <p:extLst>
      <p:ext uri="{BB962C8B-B14F-4D97-AF65-F5344CB8AC3E}">
        <p14:creationId xmlns:p14="http://schemas.microsoft.com/office/powerpoint/2010/main" val="2046783357"/>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3886200"/>
            <a:ext cx="6400800" cy="4724400"/>
          </a:xfrm>
        </p:spPr>
        <p:txBody>
          <a:bodyPr/>
          <a:lstStyle/>
          <a:p>
            <a:pPr marL="0" marR="0" indent="0">
              <a:buNone/>
            </a:pPr>
            <a:r>
              <a:rPr lang="en-US" sz="1100" b="1" u="none" dirty="0">
                <a:effectLst/>
                <a:latin typeface="+mn-lt"/>
                <a:ea typeface="Calibri" panose="020F0502020204030204" pitchFamily="34" charset="0"/>
                <a:cs typeface="Times New Roman" panose="02020603050405020304" pitchFamily="18" charset="0"/>
              </a:rPr>
              <a:t>Vaccines in Nursing Homes During the COVID-19 Pandemic</a:t>
            </a:r>
            <a:endParaRPr lang="en-US" sz="1100" b="1" u="none" dirty="0">
              <a:effectLst/>
              <a:latin typeface="+mn-lt"/>
              <a:ea typeface="Times New Roman" panose="02020603050405020304" pitchFamily="18" charset="0"/>
              <a:cs typeface="Times New Roman" panose="02020603050405020304" pitchFamily="18" charset="0"/>
            </a:endParaRPr>
          </a:p>
          <a:p>
            <a:pPr marL="182880" marR="0" lvl="0" indent="-182880"/>
            <a:r>
              <a:rPr lang="en-US" sz="1100" b="1" dirty="0">
                <a:effectLst/>
                <a:latin typeface="+mn-lt"/>
                <a:ea typeface="Calibri" panose="020F0502020204030204" pitchFamily="34" charset="0"/>
                <a:cs typeface="Calibri" panose="020F0502020204030204" pitchFamily="34" charset="0"/>
              </a:rPr>
              <a:t>Nursing home residents are more likely to receive recommended vaccines than older adults in the general population.</a:t>
            </a:r>
          </a:p>
          <a:p>
            <a:pPr marL="182880" marR="0" indent="-182880"/>
            <a:r>
              <a:rPr lang="en-US" sz="1100" u="none" dirty="0">
                <a:effectLst/>
                <a:latin typeface="+mn-lt"/>
                <a:ea typeface="Calibri" panose="020F0502020204030204" pitchFamily="34" charset="0"/>
                <a:cs typeface="Times New Roman" panose="02020603050405020304" pitchFamily="18" charset="0"/>
              </a:rPr>
              <a:t>Since 2005, CMS has required nursing homes to vaccinate residents against influenza and pneumococcal disease in order to participate in Medicare and Medicaid.</a:t>
            </a:r>
            <a:r>
              <a:rPr lang="en-US" sz="1100" u="none" baseline="30000" dirty="0">
                <a:effectLst/>
                <a:latin typeface="+mn-lt"/>
                <a:ea typeface="Calibri" panose="020F0502020204030204" pitchFamily="34" charset="0"/>
                <a:cs typeface="Times New Roman" panose="02020603050405020304" pitchFamily="18" charset="0"/>
              </a:rPr>
              <a:t>8</a:t>
            </a:r>
            <a:r>
              <a:rPr lang="en-US" sz="1100" u="none" dirty="0">
                <a:effectLst/>
                <a:latin typeface="+mn-lt"/>
                <a:ea typeface="Calibri" panose="020F0502020204030204" pitchFamily="34" charset="0"/>
                <a:cs typeface="Times New Roman" panose="02020603050405020304" pitchFamily="18" charset="0"/>
              </a:rPr>
              <a:t> Thus, vaccination rates are typically higher for long- and short-stay nursing home residents than in the overall population. In addition, disparities among racial and ethnic groups in long-stay and short-stay nursing homes are narrower than in the overall population. For long-stay nursing homes, vaccination rates for pneumococcal and seasonal flu vaccines have been close to or above 90% in recent years.</a:t>
            </a:r>
          </a:p>
          <a:p>
            <a:pPr marL="0" marR="0" indent="0">
              <a:buNone/>
            </a:pPr>
            <a:endParaRPr lang="en-US" sz="1100" u="none" dirty="0">
              <a:effectLst/>
              <a:latin typeface="+mn-lt"/>
              <a:ea typeface="Calibri" panose="020F0502020204030204" pitchFamily="34" charset="0"/>
              <a:cs typeface="Times New Roman" panose="02020603050405020304" pitchFamily="18" charset="0"/>
            </a:endParaRPr>
          </a:p>
          <a:p>
            <a:pPr marL="182880" marR="0" lvl="0" indent="-182880">
              <a:tabLst>
                <a:tab pos="228600" algn="l"/>
              </a:tabLst>
            </a:pPr>
            <a:r>
              <a:rPr lang="en-US" sz="1100" u="none" spc="10" dirty="0">
                <a:effectLst/>
                <a:latin typeface="+mn-lt"/>
                <a:ea typeface="Calibri" panose="020F0502020204030204" pitchFamily="34" charset="0"/>
                <a:cs typeface="Times New Roman" panose="02020603050405020304" pitchFamily="18" charset="0"/>
              </a:rPr>
              <a:t>The percentage of long-stay nursing home residents who were assessed and appropriately given the seasonal influenza vaccine increased from 90.0% in 2013 to 92.4% in 2019 (Figure 3). The percentage was 93% in 2020 and 90.8.% in 2021. </a:t>
            </a:r>
            <a:endParaRPr lang="en-US" sz="1100" u="none" dirty="0">
              <a:effectLst/>
              <a:latin typeface="+mn-lt"/>
              <a:ea typeface="Calibri" panose="020F0502020204030204" pitchFamily="34" charset="0"/>
              <a:cs typeface="Times New Roman" panose="02020603050405020304" pitchFamily="18" charset="0"/>
            </a:endParaRPr>
          </a:p>
          <a:p>
            <a:pPr marL="182880" marR="0" lvl="0" indent="-182880">
              <a:tabLst>
                <a:tab pos="228600" algn="l"/>
              </a:tabLst>
            </a:pPr>
            <a:r>
              <a:rPr lang="en-US" sz="1100" u="none" dirty="0">
                <a:effectLst/>
                <a:latin typeface="+mn-lt"/>
                <a:ea typeface="Calibri" panose="020F0502020204030204" pitchFamily="34" charset="0"/>
                <a:cs typeface="Times New Roman" panose="02020603050405020304" pitchFamily="18" charset="0"/>
              </a:rPr>
              <a:t>The percentage of short-stay nursing home residents who were assessed and appropriately given the pneumococcal vaccination increased from 85.6% in 2013 to 86.3% in 2019. The percentage was 83.7% in 2020 and 81.2% in 2021. </a:t>
            </a:r>
          </a:p>
          <a:p>
            <a:pPr marL="182880" marR="0" lvl="0" indent="-182880">
              <a:tabLst>
                <a:tab pos="228600" algn="l"/>
              </a:tabLst>
            </a:pPr>
            <a:r>
              <a:rPr lang="en-US" sz="1100" u="none" dirty="0">
                <a:effectLst/>
                <a:latin typeface="+mn-lt"/>
                <a:ea typeface="Calibri" panose="020F0502020204030204" pitchFamily="34" charset="0"/>
                <a:cs typeface="Times New Roman" panose="02020603050405020304" pitchFamily="18" charset="0"/>
              </a:rPr>
              <a:t>Short-stay nursing homes had lower rates than long-stay nursing homes for both pneumococcal and seasonal influenza vaccines.</a:t>
            </a:r>
          </a:p>
          <a:p>
            <a:pPr marL="182880" marR="0" lvl="0" indent="-182880">
              <a:tabLst>
                <a:tab pos="228600" algn="l"/>
              </a:tabLst>
            </a:pPr>
            <a:r>
              <a:rPr lang="en-US" sz="1100" u="none" dirty="0">
                <a:effectLst/>
                <a:latin typeface="+mn-lt"/>
                <a:ea typeface="Calibri" panose="020F0502020204030204" pitchFamily="34" charset="0"/>
                <a:cs typeface="Times New Roman" panose="02020603050405020304" pitchFamily="18" charset="0"/>
              </a:rPr>
              <a:t>Seasonal influenza vaccine for long-stay nursing home residents was the only measure out of four vaccine measures that did not show a statistically significant change in 2020.</a:t>
            </a:r>
          </a:p>
          <a:p>
            <a:pPr marL="182880" marR="0" lvl="0" indent="-182880">
              <a:tabLst>
                <a:tab pos="228600" algn="l"/>
              </a:tabLst>
            </a:pPr>
            <a:r>
              <a:rPr lang="en-US" sz="1100" u="none" dirty="0">
                <a:effectLst/>
                <a:latin typeface="+mn-lt"/>
                <a:ea typeface="Calibri" panose="020F0502020204030204" pitchFamily="34" charset="0"/>
                <a:cs typeface="Times New Roman" panose="02020603050405020304" pitchFamily="18" charset="0"/>
              </a:rPr>
              <a:t>Short-stay and long-stay nursing homes had higher rates than all adults age 65 years and over for both pneumococcal and seasonal influenza vaccines. </a:t>
            </a:r>
          </a:p>
          <a:p>
            <a:pPr marL="182880" marR="0" indent="-182880"/>
            <a:r>
              <a:rPr lang="en-US" sz="1100" u="none" dirty="0">
                <a:effectLst/>
                <a:latin typeface="+mn-lt"/>
                <a:ea typeface="Calibri" panose="020F0502020204030204" pitchFamily="34" charset="0"/>
                <a:cs typeface="Times New Roman" panose="02020603050405020304" pitchFamily="18" charset="0"/>
              </a:rPr>
              <a:t>Unless noted otherwise, for trend analyses, data points under each figure only report differences that are statistically significant (i.e., p value less than 0.1) and show an average annual percentage change greater than 1% per year. For comparison between two populations, data points under each figure only report differences that are statistically significant (i.e., p value less than 0.05) and have a relative difference between the populations of at least 10%, unless noted otherwise. Readers may learn more about NHQDR’s reporting methodology in Appendix A at </a:t>
            </a:r>
            <a:r>
              <a:rPr lang="en-US" sz="1100" u="none" dirty="0">
                <a:solidFill>
                  <a:srgbClr val="005EB8"/>
                </a:solidFill>
                <a:effectLst/>
                <a:latin typeface="+mn-l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https://www.ahrq.gov/research/findings/nhqrdr/nhqdr23/index.html</a:t>
            </a:r>
            <a:r>
              <a:rPr lang="en-US" sz="1100" u="none" dirty="0">
                <a:effectLst/>
                <a:latin typeface="+mn-lt"/>
                <a:ea typeface="Calibri" panose="020F0502020204030204" pitchFamily="34" charset="0"/>
                <a:cs typeface="Times New Roman" panose="02020603050405020304" pitchFamily="18" charset="0"/>
              </a:rPr>
              <a:t>.  </a:t>
            </a:r>
          </a:p>
          <a:p>
            <a:pPr marL="182880" marR="0" indent="-182880"/>
            <a:endParaRPr lang="en-US" sz="1100" u="none" dirty="0">
              <a:effectLst/>
              <a:latin typeface="+mn-lt"/>
              <a:ea typeface="Calibri" panose="020F0502020204030204" pitchFamily="34" charset="0"/>
              <a:cs typeface="Times New Roman" panose="02020603050405020304" pitchFamily="18" charset="0"/>
            </a:endParaRPr>
          </a:p>
          <a:p>
            <a:endParaRPr lang="en-US" sz="1100" dirty="0"/>
          </a:p>
        </p:txBody>
      </p:sp>
      <p:sp>
        <p:nvSpPr>
          <p:cNvPr id="4" name="Slide Number Placeholder 3"/>
          <p:cNvSpPr>
            <a:spLocks noGrp="1"/>
          </p:cNvSpPr>
          <p:nvPr>
            <p:ph type="sldNum" sz="quarter" idx="5"/>
          </p:nvPr>
        </p:nvSpPr>
        <p:spPr/>
        <p:txBody>
          <a:bodyPr/>
          <a:lstStyle/>
          <a:p>
            <a:fld id="{B17BA40C-25F7-4A81-B7B0-365A5351FE20}" type="slidenum">
              <a:rPr lang="en-US" smtClean="0"/>
              <a:t>186</a:t>
            </a:fld>
            <a:endParaRPr lang="en-US"/>
          </a:p>
        </p:txBody>
      </p:sp>
    </p:spTree>
    <p:extLst>
      <p:ext uri="{BB962C8B-B14F-4D97-AF65-F5344CB8AC3E}">
        <p14:creationId xmlns:p14="http://schemas.microsoft.com/office/powerpoint/2010/main" val="1693822862"/>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tabLst>
                <a:tab pos="228600" algn="l"/>
              </a:tabLst>
            </a:pPr>
            <a:r>
              <a:rPr lang="en-US" sz="1200" u="none" strike="noStrike" dirty="0">
                <a:effectLst/>
                <a:latin typeface="+mn-lt"/>
                <a:ea typeface="Calibri" panose="020F0502020204030204" pitchFamily="34" charset="0"/>
                <a:cs typeface="Times New Roman" panose="02020603050405020304" pitchFamily="18" charset="0"/>
              </a:rPr>
              <a:t>Overall, the percentage of long-stay nursing home residents who received an influenza vaccine was much higher than the percentage of all adults age 65 years and over who received an influenza vaccine in the last flu season (Figure 4).</a:t>
            </a:r>
            <a:endParaRPr lang="en-US" sz="1200" dirty="0">
              <a:effectLst/>
              <a:latin typeface="+mn-l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28600" algn="l"/>
              </a:tabLst>
            </a:pPr>
            <a:r>
              <a:rPr lang="en-US" sz="1200" u="none" strike="noStrike" dirty="0">
                <a:effectLst/>
                <a:latin typeface="+mn-lt"/>
                <a:ea typeface="Calibri" panose="020F0502020204030204" pitchFamily="34" charset="0"/>
                <a:cs typeface="Times New Roman" panose="02020603050405020304" pitchFamily="18" charset="0"/>
              </a:rPr>
              <a:t>In 2019 and 2020, the percentage of long-stay nursing home residents who received an influenza vaccine was highest for non-Hispanic (NH)-Asian people. The percentage of adults age 65 and over who received an influenza vaccine in the last flu season was also highest for NH-Asian people in 2020.</a:t>
            </a:r>
            <a:endParaRPr lang="en-US" sz="1200" dirty="0">
              <a:effectLst/>
              <a:latin typeface="+mn-l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28600" algn="l"/>
              </a:tabLst>
            </a:pPr>
            <a:r>
              <a:rPr lang="en-US" sz="1200" u="none" strike="noStrike" dirty="0">
                <a:effectLst/>
                <a:latin typeface="+mn-lt"/>
                <a:ea typeface="Calibri" panose="020F0502020204030204" pitchFamily="34" charset="0"/>
                <a:cs typeface="Times New Roman" panose="02020603050405020304" pitchFamily="18" charset="0"/>
              </a:rPr>
              <a:t>In 2020, the percentages were lowest for NH-Black long-stay nursing home residents and NH-Black adults age 65 and over. </a:t>
            </a:r>
            <a:endParaRPr lang="en-US" sz="1200" dirty="0">
              <a:effectLst/>
              <a:latin typeface="+mn-lt"/>
              <a:ea typeface="Calibri" panose="020F0502020204030204" pitchFamily="34" charset="0"/>
              <a:cs typeface="Times New Roman" panose="02020603050405020304" pitchFamily="18" charset="0"/>
            </a:endParaRPr>
          </a:p>
          <a:p>
            <a:pPr marL="342900" marR="0" lvl="0" indent="-342900">
              <a:spcBef>
                <a:spcPts val="0"/>
              </a:spcBef>
              <a:spcAft>
                <a:spcPts val="1200"/>
              </a:spcAft>
              <a:buFont typeface="Symbol" panose="05050102010706020507" pitchFamily="18" charset="2"/>
              <a:buChar char=""/>
              <a:tabLst>
                <a:tab pos="228600" algn="l"/>
              </a:tabLst>
            </a:pPr>
            <a:r>
              <a:rPr lang="en-US" sz="1200" u="none" strike="noStrike" dirty="0">
                <a:effectLst/>
                <a:latin typeface="+mn-lt"/>
                <a:ea typeface="Calibri" panose="020F0502020204030204" pitchFamily="34" charset="0"/>
                <a:cs typeface="Times New Roman" panose="02020603050405020304" pitchFamily="18" charset="0"/>
              </a:rPr>
              <a:t>The percentage of NH-American Indian or Alaska Native (AI/AN) adults age 65 and over who received an influenza vaccination in the last flu season increased 54% from 49.8% in 2019 to 76.6% in 2020.</a:t>
            </a:r>
            <a:endParaRPr lang="en-US" sz="1200" u="none" dirty="0">
              <a:effectLst/>
              <a:latin typeface="+mn-l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187</a:t>
            </a:fld>
            <a:endParaRPr lang="en-US"/>
          </a:p>
        </p:txBody>
      </p:sp>
    </p:spTree>
    <p:extLst>
      <p:ext uri="{BB962C8B-B14F-4D97-AF65-F5344CB8AC3E}">
        <p14:creationId xmlns:p14="http://schemas.microsoft.com/office/powerpoint/2010/main" val="2819568689"/>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spcBef>
                <a:spcPts val="0"/>
              </a:spcBef>
              <a:spcAft>
                <a:spcPts val="0"/>
              </a:spcAft>
              <a:tabLst>
                <a:tab pos="228600" algn="l"/>
              </a:tabLst>
            </a:pPr>
            <a:r>
              <a:rPr lang="en-US" sz="1200" u="none" strike="noStrike" dirty="0">
                <a:effectLst/>
                <a:latin typeface="+mn-lt"/>
                <a:ea typeface="Calibri" panose="020F0502020204030204" pitchFamily="34" charset="0"/>
                <a:cs typeface="Times New Roman" panose="02020603050405020304" pitchFamily="18" charset="0"/>
              </a:rPr>
              <a:t>Overall, the percentage of short-stay nursing home residents who received an influenza vaccine in the last flu season was much higher than the percentage of all adults age 65 years and over who received an influenza vaccine in the last flu season (Figure 5).</a:t>
            </a:r>
            <a:endParaRPr lang="en-US" sz="1200" dirty="0">
              <a:effectLst/>
              <a:latin typeface="+mn-lt"/>
              <a:ea typeface="Calibri" panose="020F0502020204030204" pitchFamily="34" charset="0"/>
              <a:cs typeface="Times New Roman" panose="02020603050405020304" pitchFamily="18" charset="0"/>
            </a:endParaRPr>
          </a:p>
          <a:p>
            <a:pPr marL="182880" marR="0" lvl="0" indent="-182880">
              <a:spcBef>
                <a:spcPts val="0"/>
              </a:spcBef>
              <a:spcAft>
                <a:spcPts val="0"/>
              </a:spcAft>
              <a:tabLst>
                <a:tab pos="228600" algn="l"/>
              </a:tabLst>
            </a:pPr>
            <a:r>
              <a:rPr lang="en-US" sz="1200" u="none" strike="noStrike" dirty="0">
                <a:effectLst/>
                <a:latin typeface="+mn-lt"/>
                <a:ea typeface="Calibri" panose="020F0502020204030204" pitchFamily="34" charset="0"/>
                <a:cs typeface="Times New Roman" panose="02020603050405020304" pitchFamily="18" charset="0"/>
              </a:rPr>
              <a:t>In 2020, the percentage of short-stay nursing home residents who received an influenza vaccine in the last flu season was highest for NH-Asian people. The percentage of adults age 65 and over who had an influenza vaccine in the last flu season was also highest for NH-Asian people.</a:t>
            </a:r>
            <a:endParaRPr lang="en-US" sz="1200" dirty="0">
              <a:effectLst/>
              <a:latin typeface="+mn-lt"/>
              <a:ea typeface="Calibri" panose="020F0502020204030204" pitchFamily="34" charset="0"/>
              <a:cs typeface="Times New Roman" panose="02020603050405020304" pitchFamily="18" charset="0"/>
            </a:endParaRPr>
          </a:p>
          <a:p>
            <a:pPr marL="182880" marR="0" lvl="0" indent="-182880">
              <a:spcBef>
                <a:spcPts val="0"/>
              </a:spcBef>
              <a:spcAft>
                <a:spcPts val="1200"/>
              </a:spcAft>
              <a:tabLst>
                <a:tab pos="228600" algn="l"/>
              </a:tabLst>
            </a:pPr>
            <a:r>
              <a:rPr lang="en-US" sz="1200" u="none" strike="noStrike" dirty="0">
                <a:effectLst/>
                <a:latin typeface="+mn-lt"/>
                <a:ea typeface="Calibri" panose="020F0502020204030204" pitchFamily="34" charset="0"/>
                <a:cs typeface="Times New Roman" panose="02020603050405020304" pitchFamily="18" charset="0"/>
              </a:rPr>
              <a:t>In 2020, the percentages were lowest for NH-Black short-stay nursing home residents and for NH-Black adults age 65 years and over. </a:t>
            </a:r>
            <a:endParaRPr lang="en-US" sz="1200" dirty="0">
              <a:effectLst/>
              <a:latin typeface="+mn-l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188</a:t>
            </a:fld>
            <a:endParaRPr lang="en-US"/>
          </a:p>
        </p:txBody>
      </p:sp>
    </p:spTree>
    <p:extLst>
      <p:ext uri="{BB962C8B-B14F-4D97-AF65-F5344CB8AC3E}">
        <p14:creationId xmlns:p14="http://schemas.microsoft.com/office/powerpoint/2010/main" val="4085782082"/>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spcBef>
                <a:spcPts val="0"/>
              </a:spcBef>
              <a:spcAft>
                <a:spcPts val="0"/>
              </a:spcAft>
              <a:tabLst>
                <a:tab pos="228600" algn="l"/>
              </a:tabLst>
            </a:pPr>
            <a:r>
              <a:rPr lang="en-US" sz="1200" u="none" strike="noStrike" dirty="0">
                <a:effectLst/>
                <a:latin typeface="+mn-lt"/>
                <a:ea typeface="Calibri" panose="020F0502020204030204" pitchFamily="34" charset="0"/>
                <a:cs typeface="Times New Roman" panose="02020603050405020304" pitchFamily="18" charset="0"/>
              </a:rPr>
              <a:t>In 2019, 2020, and 2021, the percentage of long-stay nursing home residents who were assessed and appropriately given the pneumococcal vaccination was highest for NH-Asian residents and lowest for NH-Black residents (Figure 6). </a:t>
            </a:r>
          </a:p>
          <a:p>
            <a:pPr marL="182880" marR="0" lvl="0" indent="-182880">
              <a:spcBef>
                <a:spcPts val="0"/>
              </a:spcBef>
              <a:spcAft>
                <a:spcPts val="0"/>
              </a:spcAft>
              <a:tabLst>
                <a:tab pos="228600" algn="l"/>
              </a:tabLst>
            </a:pPr>
            <a:r>
              <a:rPr lang="en-US" sz="1200" u="none" strike="noStrike" dirty="0">
                <a:effectLst/>
                <a:latin typeface="+mn-lt"/>
                <a:ea typeface="Calibri" panose="020F0502020204030204" pitchFamily="34" charset="0"/>
                <a:cs typeface="Times New Roman" panose="02020603050405020304" pitchFamily="18" charset="0"/>
              </a:rPr>
              <a:t>In 2019, 2020, and 2021, the percentage of adults age 65 and over who were assessed and appropriately given the pneumococcal vaccination was highest for NH-White people. In 2020 and 2021, the percentage was lowest for Hispanic people. </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189</a:t>
            </a:fld>
            <a:endParaRPr lang="en-US"/>
          </a:p>
        </p:txBody>
      </p:sp>
    </p:spTree>
    <p:extLst>
      <p:ext uri="{BB962C8B-B14F-4D97-AF65-F5344CB8AC3E}">
        <p14:creationId xmlns:p14="http://schemas.microsoft.com/office/powerpoint/2010/main" val="29764954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indent="-182880">
              <a:spcBef>
                <a:spcPts val="0"/>
              </a:spcBef>
              <a:spcAft>
                <a:spcPts val="1200"/>
              </a:spcAft>
            </a:pPr>
            <a:r>
              <a:rPr lang="en-US" sz="1200" dirty="0">
                <a:effectLst/>
                <a:latin typeface="+mn-lt"/>
                <a:ea typeface="Calibri" panose="020F0502020204030204" pitchFamily="34" charset="0"/>
                <a:cs typeface="Times New Roman" panose="02020603050405020304" pitchFamily="18" charset="0"/>
              </a:rPr>
              <a:t>Although they are the largest racial and ethnic group, non-Hispanic White people’s share of the population has decreased over the past decade. Between 2010 and 2020, the percentage of people who self-identify as NH-White decreased by 9.3%. Much of the increase in racial and ethnic diversity can be attributed to a larger number of people who identify as NH-multiracial, NH-other race, or </a:t>
            </a:r>
            <a:r>
              <a:rPr lang="en-US" sz="1200" dirty="0" err="1">
                <a:effectLst/>
                <a:latin typeface="+mn-lt"/>
                <a:ea typeface="Calibri" panose="020F0502020204030204" pitchFamily="34" charset="0"/>
                <a:cs typeface="Times New Roman" panose="02020603050405020304" pitchFamily="18" charset="0"/>
              </a:rPr>
              <a:t>Hispanic.</a:t>
            </a:r>
            <a:r>
              <a:rPr lang="en-US" sz="1200" baseline="30000" dirty="0" err="1">
                <a:effectLst/>
                <a:latin typeface="+mn-lt"/>
                <a:ea typeface="Calibri" panose="020F0502020204030204" pitchFamily="34" charset="0"/>
                <a:cs typeface="Times New Roman" panose="02020603050405020304" pitchFamily="18" charset="0"/>
              </a:rPr>
              <a:t>ii</a:t>
            </a:r>
            <a:r>
              <a:rPr lang="en-US" sz="1200" dirty="0">
                <a:effectLst/>
                <a:latin typeface="+mn-lt"/>
                <a:ea typeface="Calibri" panose="020F0502020204030204" pitchFamily="34" charset="0"/>
                <a:cs typeface="Times New Roman" panose="02020603050405020304" pitchFamily="18" charset="0"/>
              </a:rPr>
              <a:t> </a:t>
            </a:r>
          </a:p>
          <a:p>
            <a:pPr marL="182880" marR="0" indent="-182880">
              <a:spcBef>
                <a:spcPts val="0"/>
              </a:spcBef>
              <a:spcAft>
                <a:spcPts val="1200"/>
              </a:spcAft>
            </a:pPr>
            <a:r>
              <a:rPr lang="en-US" sz="1200" dirty="0">
                <a:effectLst/>
                <a:latin typeface="+mn-lt"/>
                <a:ea typeface="Calibri" panose="020F0502020204030204" pitchFamily="34" charset="0"/>
                <a:cs typeface="Times New Roman" panose="02020603050405020304" pitchFamily="18" charset="0"/>
              </a:rPr>
              <a:t>As a percentage of the population, Hispanic groups grew by 14.7%. As a percentage of the population, NH-Asian groups grew by 25.5%, NH-multiracial groups grew by 115.8%, and NH-other race groups grew by 150.0%, but these still account for a smaller number of people than Hispanic groups. NH-Black, NH-AI/AN, and NH-NHPI groups accounted for approximately the same percentage of the population as they did in 2010. </a:t>
            </a:r>
          </a:p>
          <a:p>
            <a:pPr marL="182880" marR="0" indent="-182880">
              <a:spcBef>
                <a:spcPts val="0"/>
              </a:spcBef>
              <a:spcAft>
                <a:spcPts val="1200"/>
              </a:spcAft>
            </a:pPr>
            <a:r>
              <a:rPr lang="en-US" sz="1200" dirty="0">
                <a:effectLst/>
                <a:latin typeface="+mn-lt"/>
                <a:ea typeface="Calibri" panose="020F0502020204030204" pitchFamily="34" charset="0"/>
                <a:cs typeface="Times New Roman" panose="02020603050405020304" pitchFamily="18" charset="0"/>
              </a:rPr>
              <a:t>In 2020, 18.7% of people identified as Hispanic alone, 0.7% of people identified as NH-AI/AN, 5.9% identified as NH-Asian, 12.1% identified as NH-Black, 0.2% identified as NH-NHPI, 57.8% identified as NH-White, 4.1% identified as NH-multiracial, and 0.5% identified as NH-some other race (Figure 9). </a:t>
            </a:r>
          </a:p>
          <a:p>
            <a:pPr marL="182880" marR="0" indent="-182880">
              <a:spcBef>
                <a:spcPts val="0"/>
              </a:spcBef>
              <a:spcAft>
                <a:spcPts val="1200"/>
              </a:spcAft>
            </a:pPr>
            <a:r>
              <a:rPr lang="en-US" sz="1200" dirty="0">
                <a:effectLst/>
                <a:latin typeface="+mn-lt"/>
                <a:ea typeface="Calibri" panose="020F0502020204030204" pitchFamily="34" charset="0"/>
                <a:cs typeface="Times New Roman" panose="02020603050405020304" pitchFamily="18" charset="0"/>
              </a:rPr>
              <a:t>In 2010, the percentages of racial and ethnic groups were 16.3% Hispanic, 0.7% NH-AI/AN, 4.7% NH-Asian, 12.2% NH-Black, 0.2% NH-NHPI, 63.7% NH-White, 1.9% NH-multiracial, and 0.2% NH-some other race. </a:t>
            </a:r>
          </a:p>
          <a:p>
            <a:pPr marL="182880" marR="0" indent="-182880">
              <a:spcBef>
                <a:spcPts val="0"/>
              </a:spcBef>
              <a:spcAft>
                <a:spcPts val="1200"/>
              </a:spcAft>
            </a:pPr>
            <a:endParaRPr lang="en-US" sz="1200" dirty="0">
              <a:effectLst/>
              <a:latin typeface="+mn-lt"/>
              <a:ea typeface="Calibri" panose="020F0502020204030204" pitchFamily="34" charset="0"/>
              <a:cs typeface="Times New Roman" panose="02020603050405020304" pitchFamily="18" charset="0"/>
            </a:endParaRPr>
          </a:p>
          <a:p>
            <a:pPr marL="0" marR="0" indent="0">
              <a:spcBef>
                <a:spcPts val="600"/>
              </a:spcBef>
              <a:spcAft>
                <a:spcPts val="0"/>
              </a:spcAft>
              <a:buNone/>
            </a:pPr>
            <a:r>
              <a:rPr lang="en-US" sz="1200" baseline="30000" dirty="0">
                <a:effectLst/>
                <a:latin typeface="+mn-lt"/>
                <a:ea typeface="Calibri" panose="020F0502020204030204" pitchFamily="34" charset="0"/>
                <a:cs typeface="Times New Roman" panose="02020603050405020304" pitchFamily="18" charset="0"/>
              </a:rPr>
              <a:t>ii</a:t>
            </a:r>
            <a:r>
              <a:rPr lang="en-US" sz="1200" dirty="0">
                <a:effectLst/>
                <a:latin typeface="+mn-lt"/>
                <a:ea typeface="Calibri" panose="020F0502020204030204" pitchFamily="34" charset="0"/>
                <a:cs typeface="Times New Roman" panose="02020603050405020304" pitchFamily="18" charset="0"/>
              </a:rPr>
              <a:t> Comparisons of racial and ethnic data between the 2020 and 2010 Census should be made with caution, taking into account improvements in how the Census asks respondents about Hispanic origin and race. See </a:t>
            </a:r>
            <a:r>
              <a:rPr lang="en-US" sz="1200" u="sng" dirty="0">
                <a:solidFill>
                  <a:srgbClr val="0000FF"/>
                </a:solidFill>
                <a:effectLst/>
                <a:latin typeface="+mn-lt"/>
                <a:ea typeface="Calibri" panose="020F0502020204030204" pitchFamily="34" charset="0"/>
                <a:cs typeface="Times New Roman" panose="02020603050405020304" pitchFamily="18" charset="0"/>
                <a:hlinkClick r:id="rId3"/>
              </a:rPr>
              <a:t>https://www.census.gov/library/stories/2021/08/improved-race-ethnicity-measures-reveal-united-states-population-much-more-multiracial.html</a:t>
            </a:r>
            <a:r>
              <a:rPr lang="en-US" sz="1200" dirty="0">
                <a:effectLst/>
                <a:latin typeface="+mn-lt"/>
                <a:ea typeface="Calibri" panose="020F0502020204030204" pitchFamily="34" charset="0"/>
                <a:cs typeface="Times New Roman" panose="02020603050405020304" pitchFamily="18" charset="0"/>
              </a:rPr>
              <a:t> for more details.</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19</a:t>
            </a:fld>
            <a:endParaRPr lang="en-US"/>
          </a:p>
        </p:txBody>
      </p:sp>
    </p:spTree>
    <p:extLst>
      <p:ext uri="{BB962C8B-B14F-4D97-AF65-F5344CB8AC3E}">
        <p14:creationId xmlns:p14="http://schemas.microsoft.com/office/powerpoint/2010/main" val="4087144347"/>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spcBef>
                <a:spcPts val="0"/>
              </a:spcBef>
              <a:spcAft>
                <a:spcPts val="0"/>
              </a:spcAft>
              <a:tabLst>
                <a:tab pos="228600" algn="l"/>
              </a:tabLst>
            </a:pPr>
            <a:r>
              <a:rPr lang="en-US" sz="1200" u="none" strike="noStrike" dirty="0">
                <a:effectLst/>
                <a:latin typeface="+mn-lt"/>
                <a:ea typeface="Calibri" panose="020F0502020204030204" pitchFamily="34" charset="0"/>
                <a:cs typeface="Times New Roman" panose="02020603050405020304" pitchFamily="18" charset="0"/>
              </a:rPr>
              <a:t>In 2021, the percentage of short-stay nursing home residents who were assessed and appropriately given the pneumococcal vaccination was highest for Hispanic people and lowest for NH-Black people (Figure 7). </a:t>
            </a:r>
          </a:p>
          <a:p>
            <a:pPr marL="182880" marR="0" lvl="0" indent="-182880">
              <a:spcBef>
                <a:spcPts val="0"/>
              </a:spcBef>
              <a:spcAft>
                <a:spcPts val="0"/>
              </a:spcAft>
              <a:tabLst>
                <a:tab pos="228600" algn="l"/>
              </a:tabLst>
            </a:pPr>
            <a:r>
              <a:rPr lang="en-US" sz="1200" u="none" strike="noStrike" dirty="0">
                <a:effectLst/>
                <a:latin typeface="+mn-lt"/>
                <a:ea typeface="Calibri" panose="020F0502020204030204" pitchFamily="34" charset="0"/>
                <a:cs typeface="Times New Roman" panose="02020603050405020304" pitchFamily="18" charset="0"/>
              </a:rPr>
              <a:t>From 2019 to 2021, the percentage of adults age 65 and over who ever received pneumococcal vaccination was highest for NH-White people. </a:t>
            </a:r>
          </a:p>
          <a:p>
            <a:pPr marL="182880" marR="0" lvl="0" indent="-182880">
              <a:spcBef>
                <a:spcPts val="0"/>
              </a:spcBef>
              <a:spcAft>
                <a:spcPts val="0"/>
              </a:spcAft>
              <a:tabLst>
                <a:tab pos="228600" algn="l"/>
              </a:tabLst>
            </a:pPr>
            <a:r>
              <a:rPr lang="en-US" sz="1200" u="none" strike="noStrike" dirty="0">
                <a:effectLst/>
                <a:latin typeface="+mn-lt"/>
                <a:ea typeface="Calibri" panose="020F0502020204030204" pitchFamily="34" charset="0"/>
                <a:cs typeface="Times New Roman" panose="02020603050405020304" pitchFamily="18" charset="0"/>
              </a:rPr>
              <a:t>In 2021, the percentage of short-stay nursing home residents who were assessed and appropriately given the pneumococcal vaccination was highest for Hispanic people while the percentage of adults age 65 and over who were given the vaccine was lowest for Hispanic people. </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190</a:t>
            </a:fld>
            <a:endParaRPr lang="en-US"/>
          </a:p>
        </p:txBody>
      </p:sp>
    </p:spTree>
    <p:extLst>
      <p:ext uri="{BB962C8B-B14F-4D97-AF65-F5344CB8AC3E}">
        <p14:creationId xmlns:p14="http://schemas.microsoft.com/office/powerpoint/2010/main" val="929779683"/>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3752056"/>
            <a:ext cx="6400800" cy="4724400"/>
          </a:xfrm>
        </p:spPr>
        <p:txBody>
          <a:bodyPr/>
          <a:lstStyle/>
          <a:p>
            <a:pPr marL="182880" marR="0" lvl="0" indent="-182880">
              <a:spcBef>
                <a:spcPts val="0"/>
              </a:spcBef>
            </a:pPr>
            <a:r>
              <a:rPr lang="en-US" sz="1050" b="1" dirty="0">
                <a:effectLst/>
                <a:latin typeface="+mn-lt"/>
                <a:ea typeface="Calibri" panose="020F0502020204030204" pitchFamily="34" charset="0"/>
                <a:cs typeface="Calibri" panose="020F0502020204030204" pitchFamily="34" charset="0"/>
              </a:rPr>
              <a:t>Nursing homes overcame initial resistance to COVID-19 vaccination and had vaccination rates higher than the general population until the end of 2022. </a:t>
            </a:r>
          </a:p>
          <a:p>
            <a:pPr marL="182880" marR="0" indent="-182880">
              <a:spcBef>
                <a:spcPts val="0"/>
              </a:spcBef>
            </a:pPr>
            <a:r>
              <a:rPr lang="en-US" sz="1050" dirty="0">
                <a:effectLst/>
                <a:latin typeface="+mn-lt"/>
                <a:ea typeface="Calibri" panose="020F0502020204030204" pitchFamily="34" charset="0"/>
                <a:cs typeface="Times New Roman" panose="02020603050405020304" pitchFamily="18" charset="0"/>
              </a:rPr>
              <a:t>The COVID-19 vaccine became available in December 2020, and older people were advised to receive vaccines to protect themselves and others.</a:t>
            </a:r>
            <a:r>
              <a:rPr lang="en-US" sz="1050" baseline="30000" dirty="0">
                <a:effectLst/>
                <a:latin typeface="+mn-lt"/>
                <a:ea typeface="Calibri" panose="020F0502020204030204" pitchFamily="34" charset="0"/>
                <a:cs typeface="Times New Roman" panose="02020603050405020304" pitchFamily="18" charset="0"/>
              </a:rPr>
              <a:t>9</a:t>
            </a:r>
            <a:r>
              <a:rPr lang="en-US" sz="1050" dirty="0">
                <a:effectLst/>
                <a:latin typeface="+mn-lt"/>
                <a:ea typeface="Calibri" panose="020F0502020204030204" pitchFamily="34" charset="0"/>
                <a:cs typeface="Times New Roman" panose="02020603050405020304" pitchFamily="18" charset="0"/>
              </a:rPr>
              <a:t> CDC also recommended that people who live and work in long-term care settings receive and stay up to date with COVID-19 vaccines.</a:t>
            </a:r>
            <a:r>
              <a:rPr lang="en-US" sz="1050" baseline="30000" dirty="0">
                <a:effectLst/>
                <a:latin typeface="+mn-lt"/>
                <a:ea typeface="Calibri" panose="020F0502020204030204" pitchFamily="34" charset="0"/>
                <a:cs typeface="Times New Roman" panose="02020603050405020304" pitchFamily="18" charset="0"/>
              </a:rPr>
              <a:t>10</a:t>
            </a:r>
            <a:r>
              <a:rPr lang="en-US" sz="1050" dirty="0">
                <a:effectLst/>
                <a:latin typeface="+mn-lt"/>
                <a:ea typeface="Calibri" panose="020F0502020204030204" pitchFamily="34" charset="0"/>
                <a:cs typeface="Times New Roman" panose="02020603050405020304" pitchFamily="18" charset="0"/>
              </a:rPr>
              <a:t> Some people questioned the safety and effectiveness of the vaccines and, in some cases, residents and staff of nursing homes initially resisted getting the vaccination.</a:t>
            </a:r>
            <a:r>
              <a:rPr lang="en-US" sz="1050" baseline="30000" dirty="0">
                <a:effectLst/>
                <a:latin typeface="+mn-lt"/>
                <a:ea typeface="Calibri" panose="020F0502020204030204" pitchFamily="34" charset="0"/>
                <a:cs typeface="Times New Roman" panose="02020603050405020304" pitchFamily="18" charset="0"/>
              </a:rPr>
              <a:t>11</a:t>
            </a:r>
            <a:r>
              <a:rPr lang="en-US" sz="1050" u="sng" dirty="0">
                <a:solidFill>
                  <a:srgbClr val="0000FF"/>
                </a:solidFill>
                <a:effectLst/>
                <a:latin typeface="+mn-lt"/>
                <a:ea typeface="Calibri" panose="020F0502020204030204" pitchFamily="34" charset="0"/>
                <a:cs typeface="Times New Roman" panose="02020603050405020304" pitchFamily="18" charset="0"/>
              </a:rPr>
              <a:t> </a:t>
            </a:r>
            <a:endParaRPr lang="en-US" sz="1050" dirty="0">
              <a:effectLst/>
              <a:latin typeface="+mn-lt"/>
              <a:ea typeface="Calibri" panose="020F0502020204030204" pitchFamily="34" charset="0"/>
              <a:cs typeface="Times New Roman" panose="02020603050405020304" pitchFamily="18" charset="0"/>
            </a:endParaRPr>
          </a:p>
          <a:p>
            <a:pPr marL="182880" marR="0" indent="-182880">
              <a:spcBef>
                <a:spcPts val="0"/>
              </a:spcBef>
            </a:pPr>
            <a:r>
              <a:rPr lang="en-US" sz="1050" dirty="0">
                <a:effectLst/>
                <a:latin typeface="+mn-lt"/>
                <a:ea typeface="Calibri" panose="020F0502020204030204" pitchFamily="34" charset="0"/>
                <a:cs typeface="Times New Roman" panose="02020603050405020304" pitchFamily="18" charset="0"/>
              </a:rPr>
              <a:t>While nursing homes made significant progress in vaccinating their residents in the months after COVID-19 vaccines became available, approximately one in five nursing home staff were not vaccinated at the end of 2021. In response, CMS amended federal regulations at 42 CFR §483.80 to require that nursing home personnel be fully vaccinated against COVID-19.</a:t>
            </a:r>
            <a:r>
              <a:rPr lang="en-US" sz="1050" baseline="30000" dirty="0">
                <a:effectLst/>
                <a:latin typeface="+mn-lt"/>
                <a:ea typeface="Calibri" panose="020F0502020204030204" pitchFamily="34" charset="0"/>
                <a:cs typeface="Times New Roman" panose="02020603050405020304" pitchFamily="18" charset="0"/>
              </a:rPr>
              <a:t>12</a:t>
            </a:r>
            <a:r>
              <a:rPr lang="en-US" sz="1050" u="sng" dirty="0">
                <a:solidFill>
                  <a:srgbClr val="0000FF"/>
                </a:solidFill>
                <a:effectLst/>
                <a:latin typeface="+mn-lt"/>
                <a:ea typeface="Calibri" panose="020F0502020204030204" pitchFamily="34" charset="0"/>
                <a:cs typeface="Times New Roman" panose="02020603050405020304" pitchFamily="18" charset="0"/>
              </a:rPr>
              <a:t> </a:t>
            </a:r>
            <a:endParaRPr lang="en-US" sz="1050" dirty="0">
              <a:effectLst/>
              <a:latin typeface="+mn-lt"/>
              <a:ea typeface="Calibri" panose="020F0502020204030204" pitchFamily="34" charset="0"/>
              <a:cs typeface="Times New Roman" panose="02020603050405020304" pitchFamily="18" charset="0"/>
            </a:endParaRPr>
          </a:p>
          <a:p>
            <a:pPr marL="182880" marR="0" indent="-182880">
              <a:spcBef>
                <a:spcPts val="0"/>
              </a:spcBef>
            </a:pPr>
            <a:r>
              <a:rPr lang="en-US" sz="1050" dirty="0">
                <a:effectLst/>
                <a:latin typeface="+mn-lt"/>
                <a:ea typeface="Calibri" panose="020F0502020204030204" pitchFamily="34" charset="0"/>
                <a:cs typeface="Times New Roman" panose="02020603050405020304" pitchFamily="18" charset="0"/>
              </a:rPr>
              <a:t>The regulations allowed nursing homes to grant staff exemptions from the vaccination requirements based on federal law (e.g., for specific medical and religious reasons). But they required nursing homes to track and securely document the vaccination status of staff, exemptions requested, and exemptions granted. </a:t>
            </a:r>
          </a:p>
          <a:p>
            <a:pPr marL="182880" marR="0" indent="-182880">
              <a:spcBef>
                <a:spcPts val="0"/>
              </a:spcBef>
            </a:pPr>
            <a:r>
              <a:rPr lang="en-US" sz="1050" dirty="0">
                <a:effectLst/>
                <a:latin typeface="+mn-lt"/>
                <a:ea typeface="Calibri" panose="020F0502020204030204" pitchFamily="34" charset="0"/>
                <a:cs typeface="Times New Roman" panose="02020603050405020304" pitchFamily="18" charset="0"/>
              </a:rPr>
              <a:t>The effective date of the regulations varied by state, but all states had to comply by March 21, 2022.</a:t>
            </a:r>
            <a:r>
              <a:rPr lang="en-US" sz="1050" baseline="30000" dirty="0">
                <a:effectLst/>
                <a:latin typeface="+mn-lt"/>
                <a:ea typeface="Calibri" panose="020F0502020204030204" pitchFamily="34" charset="0"/>
                <a:cs typeface="Times New Roman" panose="02020603050405020304" pitchFamily="18" charset="0"/>
              </a:rPr>
              <a:t>13</a:t>
            </a:r>
            <a:r>
              <a:rPr lang="en-US" sz="1050" dirty="0">
                <a:effectLst/>
                <a:latin typeface="+mn-lt"/>
                <a:ea typeface="Calibri" panose="020F0502020204030204" pitchFamily="34" charset="0"/>
                <a:cs typeface="Times New Roman" panose="02020603050405020304" pitchFamily="18" charset="0"/>
              </a:rPr>
              <a:t> As of March 2022, 12% of nursing facilities nationally reported 100% staff vaccination rates, and 39% of facilities reported rates over 90% but less than 100%. The remaining 49% of facilities reported rates of 90% or below.</a:t>
            </a:r>
            <a:r>
              <a:rPr lang="en-US" sz="1050" baseline="30000" dirty="0">
                <a:effectLst/>
                <a:latin typeface="+mn-lt"/>
                <a:ea typeface="Calibri" panose="020F0502020204030204" pitchFamily="34" charset="0"/>
                <a:cs typeface="Times New Roman" panose="02020603050405020304" pitchFamily="18" charset="0"/>
              </a:rPr>
              <a:t>14</a:t>
            </a:r>
            <a:r>
              <a:rPr lang="en-US" sz="1050" dirty="0">
                <a:effectLst/>
                <a:latin typeface="+mn-lt"/>
                <a:ea typeface="Calibri" panose="020F0502020204030204" pitchFamily="34" charset="0"/>
                <a:cs typeface="Times New Roman" panose="02020603050405020304" pitchFamily="18" charset="0"/>
              </a:rPr>
              <a:t> Vaccination, along with other infection control measures, is credited with a decrease in COVID-19 risk in nursing homes.</a:t>
            </a:r>
            <a:r>
              <a:rPr lang="en-US" sz="1050" baseline="30000" dirty="0">
                <a:effectLst/>
                <a:latin typeface="+mn-lt"/>
                <a:ea typeface="Calibri" panose="020F0502020204030204" pitchFamily="34" charset="0"/>
                <a:cs typeface="Times New Roman" panose="02020603050405020304" pitchFamily="18" charset="0"/>
              </a:rPr>
              <a:t>15</a:t>
            </a:r>
          </a:p>
          <a:p>
            <a:pPr marL="182880" marR="0" indent="-182880">
              <a:spcBef>
                <a:spcPts val="0"/>
              </a:spcBef>
            </a:pPr>
            <a:endParaRPr lang="en-US" sz="1050" baseline="30000" dirty="0">
              <a:effectLst/>
              <a:latin typeface="+mn-lt"/>
              <a:ea typeface="Calibri" panose="020F0502020204030204" pitchFamily="34" charset="0"/>
              <a:cs typeface="Times New Roman" panose="02020603050405020304" pitchFamily="18" charset="0"/>
            </a:endParaRPr>
          </a:p>
          <a:p>
            <a:pPr marL="182880" marR="0" lvl="0" indent="-182880">
              <a:spcBef>
                <a:spcPts val="0"/>
              </a:spcBef>
              <a:tabLst>
                <a:tab pos="228600" algn="l"/>
              </a:tabLst>
            </a:pPr>
            <a:r>
              <a:rPr lang="en-US" sz="1050" dirty="0">
                <a:effectLst/>
                <a:latin typeface="+mn-lt"/>
                <a:ea typeface="Calibri" panose="020F0502020204030204" pitchFamily="34" charset="0"/>
                <a:cs typeface="Times New Roman" panose="02020603050405020304" pitchFamily="18" charset="0"/>
              </a:rPr>
              <a:t>In the first week of June 2021, shortly after COVID-19 vaccines became available for all adults in the United States, 79% of nursing home residents had received a completed COVID-19 vaccination at any time. The percentage of nursing home healthcare personnel who had received a completed COVID-19 vaccination was 57% (Figure 8).</a:t>
            </a:r>
          </a:p>
          <a:p>
            <a:pPr marL="182880" marR="0" lvl="0" indent="-182880">
              <a:spcBef>
                <a:spcPts val="0"/>
              </a:spcBef>
              <a:tabLst>
                <a:tab pos="228600" algn="l"/>
              </a:tabLst>
            </a:pPr>
            <a:r>
              <a:rPr lang="en-US" sz="1050" dirty="0">
                <a:effectLst/>
                <a:latin typeface="+mn-lt"/>
                <a:ea typeface="Calibri" panose="020F0502020204030204" pitchFamily="34" charset="0"/>
                <a:cs typeface="Times New Roman" panose="02020603050405020304" pitchFamily="18" charset="0"/>
              </a:rPr>
              <a:t>In mid-August 2021, during the surge associated with the Delta variant, 83% of nursing home residents were vaccinated and 63% of nursing home healthcare personnel were vaccinated.</a:t>
            </a:r>
          </a:p>
          <a:p>
            <a:pPr marL="182880" marR="0" lvl="0" indent="-182880">
              <a:spcBef>
                <a:spcPts val="0"/>
              </a:spcBef>
              <a:tabLst>
                <a:tab pos="228600" algn="l"/>
              </a:tabLst>
            </a:pPr>
            <a:r>
              <a:rPr lang="en-US" sz="1050" spc="10" dirty="0">
                <a:effectLst/>
                <a:latin typeface="+mn-lt"/>
                <a:ea typeface="Calibri" panose="020F0502020204030204" pitchFamily="34" charset="0"/>
                <a:cs typeface="Times New Roman" panose="02020603050405020304" pitchFamily="18" charset="0"/>
              </a:rPr>
              <a:t>In the first week of November 2021, after CMS mandated COVID vaccination, 86% of nursing home residents were vaccinated and 76% of nursing home healthcare personnel were vaccinated.</a:t>
            </a:r>
            <a:endParaRPr lang="en-US" sz="1050" dirty="0">
              <a:effectLst/>
              <a:latin typeface="+mn-lt"/>
              <a:ea typeface="Calibri" panose="020F0502020204030204" pitchFamily="34" charset="0"/>
              <a:cs typeface="Times New Roman" panose="02020603050405020304" pitchFamily="18" charset="0"/>
            </a:endParaRPr>
          </a:p>
          <a:p>
            <a:pPr marL="182880" marR="0" lvl="0" indent="-182880">
              <a:spcBef>
                <a:spcPts val="0"/>
              </a:spcBef>
              <a:tabLst>
                <a:tab pos="228600" algn="l"/>
              </a:tabLst>
            </a:pPr>
            <a:r>
              <a:rPr lang="en-US" sz="1050" spc="10" dirty="0">
                <a:effectLst/>
                <a:latin typeface="+mn-lt"/>
                <a:ea typeface="Calibri" panose="020F0502020204030204" pitchFamily="34" charset="0"/>
                <a:cs typeface="Times New Roman" panose="02020603050405020304" pitchFamily="18" charset="0"/>
              </a:rPr>
              <a:t>In mid-January 2022, during the surge associated with the Omicron variant, 87% of nursing home residents were vaccinated and 84% of nursing home healthcare personnel were vaccinated.</a:t>
            </a:r>
            <a:endParaRPr lang="en-US" sz="1050" dirty="0">
              <a:effectLst/>
              <a:latin typeface="+mn-lt"/>
              <a:ea typeface="Calibri" panose="020F0502020204030204" pitchFamily="34" charset="0"/>
              <a:cs typeface="Times New Roman" panose="02020603050405020304" pitchFamily="18" charset="0"/>
            </a:endParaRPr>
          </a:p>
          <a:p>
            <a:pPr marL="182880" marR="0" lvl="0" indent="-182880">
              <a:spcBef>
                <a:spcPts val="0"/>
              </a:spcBef>
              <a:tabLst>
                <a:tab pos="228600" algn="l"/>
              </a:tabLst>
            </a:pPr>
            <a:r>
              <a:rPr lang="en-US" sz="1050" dirty="0">
                <a:effectLst/>
                <a:latin typeface="+mn-lt"/>
                <a:ea typeface="Calibri" panose="020F0502020204030204" pitchFamily="34" charset="0"/>
                <a:cs typeface="Times New Roman" panose="02020603050405020304" pitchFamily="18" charset="0"/>
              </a:rPr>
              <a:t>During the last week of December 2022, by the end of the analytic period shown in Figure 8, 86% of nursing home residents were vaccinated and 88% of nursing home healthcare personnel were vaccinated.</a:t>
            </a:r>
          </a:p>
          <a:p>
            <a:pPr marL="182880" marR="0" indent="-182880">
              <a:spcBef>
                <a:spcPts val="0"/>
              </a:spcBef>
            </a:pPr>
            <a:endParaRPr lang="en-US" sz="1050" dirty="0">
              <a:effectLst/>
              <a:latin typeface="+mn-lt"/>
              <a:ea typeface="Calibri" panose="020F0502020204030204" pitchFamily="34" charset="0"/>
              <a:cs typeface="Times New Roman" panose="02020603050405020304" pitchFamily="18" charset="0"/>
            </a:endParaRPr>
          </a:p>
          <a:p>
            <a:endParaRPr lang="en-US" sz="1050" dirty="0"/>
          </a:p>
        </p:txBody>
      </p:sp>
      <p:sp>
        <p:nvSpPr>
          <p:cNvPr id="4" name="Slide Number Placeholder 3"/>
          <p:cNvSpPr>
            <a:spLocks noGrp="1"/>
          </p:cNvSpPr>
          <p:nvPr>
            <p:ph type="sldNum" sz="quarter" idx="5"/>
          </p:nvPr>
        </p:nvSpPr>
        <p:spPr/>
        <p:txBody>
          <a:bodyPr/>
          <a:lstStyle/>
          <a:p>
            <a:fld id="{B17BA40C-25F7-4A81-B7B0-365A5351FE20}" type="slidenum">
              <a:rPr lang="en-US" smtClean="0"/>
              <a:t>191</a:t>
            </a:fld>
            <a:endParaRPr lang="en-US"/>
          </a:p>
        </p:txBody>
      </p:sp>
    </p:spTree>
    <p:extLst>
      <p:ext uri="{BB962C8B-B14F-4D97-AF65-F5344CB8AC3E}">
        <p14:creationId xmlns:p14="http://schemas.microsoft.com/office/powerpoint/2010/main" val="2402554498"/>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spcBef>
                <a:spcPts val="0"/>
              </a:spcBef>
              <a:spcAft>
                <a:spcPts val="600"/>
              </a:spcAft>
              <a:buNone/>
            </a:pPr>
            <a:r>
              <a:rPr lang="en-US" sz="1200" b="1" dirty="0">
                <a:effectLst/>
                <a:latin typeface="+mn-lt"/>
                <a:ea typeface="Times New Roman" panose="02020603050405020304" pitchFamily="18" charset="0"/>
                <a:cs typeface="Times New Roman" panose="02020603050405020304" pitchFamily="18" charset="0"/>
              </a:rPr>
              <a:t>Staff Shortages During the COVID-19 Pandemic</a:t>
            </a:r>
          </a:p>
          <a:p>
            <a:pPr marL="182880" marR="0" lvl="0" indent="-182880">
              <a:spcBef>
                <a:spcPts val="0"/>
              </a:spcBef>
              <a:spcAft>
                <a:spcPts val="1200"/>
              </a:spcAft>
            </a:pPr>
            <a:r>
              <a:rPr lang="en-US" sz="1200" b="1" dirty="0">
                <a:effectLst/>
                <a:latin typeface="+mn-lt"/>
                <a:ea typeface="Calibri" panose="020F0502020204030204" pitchFamily="34" charset="0"/>
                <a:cs typeface="Calibri" panose="020F0502020204030204" pitchFamily="34" charset="0"/>
              </a:rPr>
              <a:t>The COVID-19 pandemic exacerbated nursing home staff shortages. </a:t>
            </a:r>
          </a:p>
          <a:p>
            <a:pPr marL="182880" marR="0" lvl="0" indent="-18288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dirty="0">
                <a:effectLst/>
                <a:latin typeface="+mn-lt"/>
                <a:ea typeface="Calibri" panose="020F0502020204030204" pitchFamily="34" charset="0"/>
                <a:cs typeface="Times New Roman" panose="02020603050405020304" pitchFamily="18" charset="0"/>
              </a:rPr>
              <a:t>In January 2023, the nursing home and residential care workforce had 3.1 million workers, down 8.4% from levels reported in January 2020 (Figure 9).</a:t>
            </a:r>
          </a:p>
          <a:p>
            <a:pPr marL="182880" marR="0" lvl="0" indent="-182880">
              <a:spcBef>
                <a:spcPts val="0"/>
              </a:spcBef>
              <a:spcAft>
                <a:spcPts val="1200"/>
              </a:spcAft>
            </a:pPr>
            <a:endParaRPr lang="en-US" sz="1200" b="1" dirty="0">
              <a:effectLst/>
              <a:latin typeface="+mn-lt"/>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192</a:t>
            </a:fld>
            <a:endParaRPr lang="en-US"/>
          </a:p>
        </p:txBody>
      </p:sp>
    </p:spTree>
    <p:extLst>
      <p:ext uri="{BB962C8B-B14F-4D97-AF65-F5344CB8AC3E}">
        <p14:creationId xmlns:p14="http://schemas.microsoft.com/office/powerpoint/2010/main" val="102622381"/>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spcBef>
                <a:spcPts val="600"/>
              </a:spcBef>
              <a:spcAft>
                <a:spcPts val="0"/>
              </a:spcAft>
              <a:buNone/>
            </a:pPr>
            <a:r>
              <a:rPr lang="en-US" sz="1200" b="1" dirty="0">
                <a:effectLst/>
                <a:latin typeface="+mn-lt"/>
                <a:ea typeface="Calibri" panose="020F0502020204030204" pitchFamily="34" charset="0"/>
                <a:cs typeface="Times New Roman" panose="02020603050405020304" pitchFamily="18" charset="0"/>
              </a:rPr>
              <a:t>Source:</a:t>
            </a:r>
            <a:r>
              <a:rPr lang="en-US" sz="1200" dirty="0">
                <a:effectLst/>
                <a:latin typeface="+mn-lt"/>
                <a:ea typeface="Calibri" panose="020F0502020204030204" pitchFamily="34" charset="0"/>
                <a:cs typeface="Times New Roman" panose="02020603050405020304" pitchFamily="18" charset="0"/>
              </a:rPr>
              <a:t> Centers for Medicare &amp; Medicaid Services, COVID-19 Nursing Home Data, May 2020-April 2023. </a:t>
            </a:r>
            <a:r>
              <a:rPr lang="en-US" sz="1200" u="sng" dirty="0">
                <a:solidFill>
                  <a:srgbClr val="005EB8"/>
                </a:solidFill>
                <a:effectLst/>
                <a:latin typeface="+mn-l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https://data.cms.gov/covid-19/covid-19-nursing-home-data</a:t>
            </a:r>
            <a:r>
              <a:rPr lang="en-US" sz="1200" dirty="0">
                <a:effectLst/>
                <a:latin typeface="+mn-lt"/>
                <a:ea typeface="Calibri" panose="020F0502020204030204" pitchFamily="34" charset="0"/>
                <a:cs typeface="Times New Roman" panose="02020603050405020304" pitchFamily="18" charset="0"/>
              </a:rPr>
              <a:t>.</a:t>
            </a:r>
          </a:p>
          <a:p>
            <a:pPr marL="0" marR="0" indent="0">
              <a:spcBef>
                <a:spcPts val="0"/>
              </a:spcBef>
              <a:spcAft>
                <a:spcPts val="1200"/>
              </a:spcAft>
              <a:buNone/>
            </a:pPr>
            <a:r>
              <a:rPr lang="en-US" sz="1200" b="1" dirty="0">
                <a:effectLst/>
                <a:latin typeface="+mn-lt"/>
                <a:ea typeface="Calibri" panose="020F0502020204030204" pitchFamily="34" charset="0"/>
                <a:cs typeface="Times New Roman" panose="02020603050405020304" pitchFamily="18" charset="0"/>
              </a:rPr>
              <a:t>Note:</a:t>
            </a:r>
            <a:r>
              <a:rPr lang="en-US" sz="1200" dirty="0">
                <a:effectLst/>
                <a:latin typeface="+mn-lt"/>
                <a:ea typeface="Calibri" panose="020F0502020204030204" pitchFamily="34" charset="0"/>
                <a:cs typeface="Times New Roman" panose="02020603050405020304" pitchFamily="18" charset="0"/>
              </a:rPr>
              <a:t> “Other Staff” refers to staff not included in the other categories, regardless of clinical responsibility or resident contact, such as environmental services staff.</a:t>
            </a:r>
          </a:p>
          <a:p>
            <a:pPr marL="182880" marR="0" indent="-182880">
              <a:spcBef>
                <a:spcPts val="0"/>
              </a:spcBef>
            </a:pPr>
            <a:r>
              <a:rPr lang="en-US" sz="1200" dirty="0">
                <a:effectLst/>
                <a:latin typeface="+mn-lt"/>
                <a:ea typeface="Calibri" panose="020F0502020204030204" pitchFamily="34" charset="0"/>
                <a:cs typeface="Times New Roman" panose="02020603050405020304" pitchFamily="18" charset="0"/>
              </a:rPr>
              <a:t>Nursing homes were challenged by staffing concerns before the pandemic,</a:t>
            </a:r>
            <a:r>
              <a:rPr lang="en-US" sz="1200" baseline="30000" dirty="0">
                <a:effectLst/>
                <a:latin typeface="+mn-lt"/>
                <a:ea typeface="Calibri" panose="020F0502020204030204" pitchFamily="34" charset="0"/>
                <a:cs typeface="Times New Roman" panose="02020603050405020304" pitchFamily="18" charset="0"/>
              </a:rPr>
              <a:t>16</a:t>
            </a:r>
            <a:r>
              <a:rPr lang="en-US" sz="1200" dirty="0">
                <a:effectLst/>
                <a:latin typeface="+mn-lt"/>
                <a:ea typeface="Calibri" panose="020F0502020204030204" pitchFamily="34" charset="0"/>
                <a:cs typeface="Times New Roman" panose="02020603050405020304" pitchFamily="18" charset="0"/>
              </a:rPr>
              <a:t> and COVID-19 exacerbated staffing shortages. Infections led nursing home workers to leave the workplace for multiple weeks to avoid infecting residents or their colleagues. Some died because of their infections, permanently removing them from the workforce. </a:t>
            </a:r>
          </a:p>
          <a:p>
            <a:pPr marL="182880" marR="0" indent="-182880">
              <a:spcBef>
                <a:spcPts val="0"/>
              </a:spcBef>
            </a:pPr>
            <a:r>
              <a:rPr lang="en-US" sz="1200" dirty="0">
                <a:effectLst/>
                <a:latin typeface="+mn-lt"/>
                <a:ea typeface="Calibri" panose="020F0502020204030204" pitchFamily="34" charset="0"/>
                <a:cs typeface="Times New Roman" panose="02020603050405020304" pitchFamily="18" charset="0"/>
              </a:rPr>
              <a:t>Among other nursing home workers, fear of infection, competing demands outside the workplace, and burnout resulting from staff shortages led to further workforce attrition. To fill the gap, nursing home staff may not have been adequately trained. Poorly trained staff are more likely to neglect important resident needs and cause harm due to their lack of knowledge.</a:t>
            </a:r>
            <a:r>
              <a:rPr lang="en-US" sz="1200" baseline="30000" dirty="0">
                <a:effectLst/>
                <a:latin typeface="+mn-lt"/>
                <a:ea typeface="Calibri" panose="020F0502020204030204" pitchFamily="34" charset="0"/>
                <a:cs typeface="Times New Roman" panose="02020603050405020304" pitchFamily="18" charset="0"/>
              </a:rPr>
              <a:t>17</a:t>
            </a:r>
            <a:r>
              <a:rPr lang="en-US" sz="1200" dirty="0">
                <a:effectLst/>
                <a:latin typeface="+mn-lt"/>
                <a:ea typeface="Calibri" panose="020F0502020204030204" pitchFamily="34" charset="0"/>
                <a:cs typeface="Times New Roman" panose="02020603050405020304" pitchFamily="18" charset="0"/>
              </a:rPr>
              <a:t> </a:t>
            </a:r>
          </a:p>
          <a:p>
            <a:pPr marL="182880" marR="0" indent="-182880">
              <a:spcBef>
                <a:spcPts val="0"/>
              </a:spcBef>
            </a:pPr>
            <a:r>
              <a:rPr lang="en-US" sz="1200" dirty="0">
                <a:effectLst/>
                <a:latin typeface="+mn-lt"/>
                <a:ea typeface="Calibri" panose="020F0502020204030204" pitchFamily="34" charset="0"/>
                <a:cs typeface="Times New Roman" panose="02020603050405020304" pitchFamily="18" charset="0"/>
              </a:rPr>
              <a:t>Adequate staffing is critical to providing safe and high-quality healthcare services, especially for people with chronic conditions. Yet more than one in four (28%) nursing facilities nationally reported staffing shortages as of March 2022, ranging from 63% in Alaska to 3% in California.</a:t>
            </a:r>
            <a:r>
              <a:rPr lang="en-US" sz="1200" baseline="30000" dirty="0">
                <a:effectLst/>
                <a:latin typeface="+mn-lt"/>
                <a:ea typeface="Calibri" panose="020F0502020204030204" pitchFamily="34" charset="0"/>
                <a:cs typeface="Times New Roman" panose="02020603050405020304" pitchFamily="18" charset="0"/>
              </a:rPr>
              <a:t>14</a:t>
            </a:r>
          </a:p>
          <a:p>
            <a:pPr marL="182880" marR="0" indent="-182880">
              <a:spcBef>
                <a:spcPts val="0"/>
              </a:spcBef>
              <a:spcAft>
                <a:spcPts val="1200"/>
              </a:spcAft>
            </a:pPr>
            <a:endParaRPr lang="en-US" sz="1200" baseline="30000" dirty="0">
              <a:effectLst/>
              <a:latin typeface="+mn-lt"/>
              <a:ea typeface="Calibri" panose="020F0502020204030204" pitchFamily="34" charset="0"/>
              <a:cs typeface="Times New Roman" panose="02020603050405020304" pitchFamily="18" charset="0"/>
            </a:endParaRPr>
          </a:p>
          <a:p>
            <a:pPr marL="182880" marR="0" lvl="0" indent="-182880">
              <a:spcBef>
                <a:spcPts val="0"/>
              </a:spcBef>
              <a:spcAft>
                <a:spcPts val="0"/>
              </a:spcAft>
              <a:tabLst>
                <a:tab pos="228600" algn="l"/>
              </a:tabLst>
            </a:pPr>
            <a:r>
              <a:rPr lang="en-US" sz="1200" u="none" strike="noStrike" dirty="0">
                <a:effectLst/>
                <a:latin typeface="+mn-lt"/>
                <a:ea typeface="Calibri" panose="020F0502020204030204" pitchFamily="34" charset="0"/>
                <a:cs typeface="Times New Roman" panose="02020603050405020304" pitchFamily="18" charset="0"/>
              </a:rPr>
              <a:t>Between May 2020 and April 2023, nursing home staff shortages were smallest among clinical staff, including physicians, physician assistants, and advanced practice nurses, and were largest among nursing staff and aides (Figure 10). Nursing staff include registered nurses, licensed practical nurses, and licensed vocational nurses. Aides include certified nursing assistants, nursing aides, medication aides, and medication technicians.</a:t>
            </a:r>
            <a:endParaRPr lang="en-US" sz="1200" dirty="0">
              <a:effectLst/>
              <a:latin typeface="+mn-lt"/>
              <a:ea typeface="Calibri" panose="020F0502020204030204" pitchFamily="34" charset="0"/>
              <a:cs typeface="Times New Roman" panose="02020603050405020304" pitchFamily="18" charset="0"/>
            </a:endParaRPr>
          </a:p>
          <a:p>
            <a:pPr marL="182880" marR="0" lvl="0" indent="-182880">
              <a:spcBef>
                <a:spcPts val="0"/>
              </a:spcBef>
              <a:spcAft>
                <a:spcPts val="0"/>
              </a:spcAft>
              <a:tabLst>
                <a:tab pos="228600" algn="l"/>
              </a:tabLst>
            </a:pPr>
            <a:r>
              <a:rPr lang="en-US" sz="1200" u="none" strike="noStrike" dirty="0">
                <a:effectLst/>
                <a:latin typeface="+mn-lt"/>
                <a:ea typeface="Calibri" panose="020F0502020204030204" pitchFamily="34" charset="0"/>
                <a:cs typeface="Times New Roman" panose="02020603050405020304" pitchFamily="18" charset="0"/>
              </a:rPr>
              <a:t>Although shortages were highest among aides and nursing staff, people usually associate staff shortages with physicians and nurses. </a:t>
            </a:r>
            <a:endParaRPr lang="en-US" sz="1200" dirty="0">
              <a:effectLst/>
              <a:latin typeface="+mn-lt"/>
              <a:ea typeface="Calibri" panose="020F0502020204030204" pitchFamily="34" charset="0"/>
              <a:cs typeface="Times New Roman" panose="02020603050405020304" pitchFamily="18" charset="0"/>
            </a:endParaRPr>
          </a:p>
          <a:p>
            <a:pPr marL="182880" marR="0" lvl="0" indent="-182880">
              <a:spcBef>
                <a:spcPts val="0"/>
              </a:spcBef>
              <a:spcAft>
                <a:spcPts val="1200"/>
              </a:spcAft>
              <a:tabLst>
                <a:tab pos="228600" algn="l"/>
              </a:tabLst>
            </a:pPr>
            <a:r>
              <a:rPr lang="en-US" sz="1200" u="none" strike="noStrike" dirty="0">
                <a:effectLst/>
                <a:latin typeface="+mn-lt"/>
                <a:ea typeface="Calibri" panose="020F0502020204030204" pitchFamily="34" charset="0"/>
                <a:cs typeface="Times New Roman" panose="02020603050405020304" pitchFamily="18" charset="0"/>
              </a:rPr>
              <a:t>The peak of the shortage occurred in January 2022, especially for nursing staff and aides, which was also the peak for COVID-19 confirmed cases.</a:t>
            </a:r>
            <a:endParaRPr lang="en-US" sz="1200" dirty="0">
              <a:effectLst/>
              <a:latin typeface="+mn-lt"/>
              <a:ea typeface="Calibri" panose="020F0502020204030204" pitchFamily="34" charset="0"/>
              <a:cs typeface="Times New Roman" panose="02020603050405020304" pitchFamily="18" charset="0"/>
            </a:endParaRPr>
          </a:p>
          <a:p>
            <a:pPr marL="182880" marR="0" indent="-182880">
              <a:spcBef>
                <a:spcPts val="0"/>
              </a:spcBef>
              <a:spcAft>
                <a:spcPts val="1200"/>
              </a:spcAft>
            </a:pPr>
            <a:endParaRPr lang="en-US" sz="1200" dirty="0">
              <a:effectLst/>
              <a:latin typeface="+mn-l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193</a:t>
            </a:fld>
            <a:endParaRPr lang="en-US"/>
          </a:p>
        </p:txBody>
      </p:sp>
    </p:spTree>
    <p:extLst>
      <p:ext uri="{BB962C8B-B14F-4D97-AF65-F5344CB8AC3E}">
        <p14:creationId xmlns:p14="http://schemas.microsoft.com/office/powerpoint/2010/main" val="618770581"/>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indent="-182880">
              <a:spcBef>
                <a:spcPts val="0"/>
              </a:spcBef>
              <a:spcAft>
                <a:spcPts val="1200"/>
              </a:spcAft>
            </a:pPr>
            <a:r>
              <a:rPr lang="en-US" sz="1200" dirty="0">
                <a:effectLst/>
                <a:latin typeface="+mn-lt"/>
                <a:ea typeface="Calibri" panose="020F0502020204030204" pitchFamily="34" charset="0"/>
                <a:cs typeface="Times New Roman" panose="02020603050405020304" pitchFamily="18" charset="0"/>
              </a:rPr>
              <a:t>Women historically account for 80% of all employees in nursing and residential care facilities. Starting in September 2021, the percentage of women working in nursing and residential care decreased to 79%, as more women left the workplace than men. Closing of daycare facilities and schools may have contributed to more women leaving the labor market and accelerating the staff shortages in nursing homes and residential care facilities.</a:t>
            </a:r>
            <a:r>
              <a:rPr lang="en-US" sz="1200" u="none" baseline="30000" dirty="0">
                <a:effectLst/>
                <a:latin typeface="+mn-lt"/>
                <a:ea typeface="Calibri" panose="020F0502020204030204" pitchFamily="34" charset="0"/>
                <a:cs typeface="Times New Roman" panose="02020603050405020304" pitchFamily="18" charset="0"/>
              </a:rPr>
              <a:t>18</a:t>
            </a:r>
          </a:p>
          <a:p>
            <a:pPr marL="182880" marR="0" lvl="0" indent="-182880">
              <a:spcBef>
                <a:spcPts val="0"/>
              </a:spcBef>
              <a:spcAft>
                <a:spcPts val="0"/>
              </a:spcAft>
              <a:tabLst>
                <a:tab pos="228600" algn="l"/>
              </a:tabLst>
            </a:pPr>
            <a:r>
              <a:rPr lang="en-US" sz="1200" dirty="0">
                <a:effectLst/>
                <a:latin typeface="+mn-lt"/>
                <a:ea typeface="Calibri" panose="020F0502020204030204" pitchFamily="34" charset="0"/>
                <a:cs typeface="Times New Roman" panose="02020603050405020304" pitchFamily="18" charset="0"/>
              </a:rPr>
              <a:t>The total number of</a:t>
            </a:r>
            <a:r>
              <a:rPr lang="en-US" sz="1200" u="sng" dirty="0">
                <a:effectLst/>
                <a:latin typeface="+mn-lt"/>
                <a:ea typeface="Calibri" panose="020F0502020204030204" pitchFamily="34" charset="0"/>
                <a:cs typeface="Times New Roman" panose="02020603050405020304" pitchFamily="18" charset="0"/>
              </a:rPr>
              <a:t> </a:t>
            </a:r>
            <a:r>
              <a:rPr lang="en-US" sz="1200" u="none" strike="noStrike" dirty="0">
                <a:effectLst/>
                <a:latin typeface="+mn-lt"/>
                <a:ea typeface="Calibri" panose="020F0502020204030204" pitchFamily="34" charset="0"/>
                <a:cs typeface="Times New Roman" panose="02020603050405020304" pitchFamily="18" charset="0"/>
              </a:rPr>
              <a:t>employees of nursing and residential care facilities continuously increased until 2019 (Figure 11).</a:t>
            </a:r>
            <a:endParaRPr lang="en-US" sz="1200" dirty="0">
              <a:effectLst/>
              <a:latin typeface="+mn-lt"/>
              <a:ea typeface="Calibri" panose="020F0502020204030204" pitchFamily="34" charset="0"/>
              <a:cs typeface="Times New Roman" panose="02020603050405020304" pitchFamily="18" charset="0"/>
            </a:endParaRPr>
          </a:p>
          <a:p>
            <a:pPr marL="182880" marR="0" lvl="0" indent="-182880">
              <a:spcBef>
                <a:spcPts val="0"/>
              </a:spcBef>
              <a:spcAft>
                <a:spcPts val="1200"/>
              </a:spcAft>
              <a:tabLst>
                <a:tab pos="228600" algn="l"/>
              </a:tabLst>
            </a:pPr>
            <a:r>
              <a:rPr lang="en-US" sz="1200" u="none" strike="noStrike" dirty="0">
                <a:effectLst/>
                <a:latin typeface="+mn-lt"/>
                <a:ea typeface="Calibri" panose="020F0502020204030204" pitchFamily="34" charset="0"/>
                <a:cs typeface="Times New Roman" panose="02020603050405020304" pitchFamily="18" charset="0"/>
              </a:rPr>
              <a:t>The total number of employees dropped 11% from 3,374.1 in thousands in 2019 to 3,012.7 in thousands in 2022, and the number of female employees dropped 12% from 2,705.0 in thousands in 2019 to 2,391.1 in thousands in 2022. The number of male employees dropped 7% from 669.1 in thousands in 2019 to 621.6 in thousands in 2022. </a:t>
            </a:r>
            <a:endParaRPr lang="en-US" sz="1200" dirty="0">
              <a:effectLst/>
              <a:latin typeface="+mn-lt"/>
              <a:ea typeface="Calibri" panose="020F0502020204030204" pitchFamily="34" charset="0"/>
              <a:cs typeface="Times New Roman" panose="02020603050405020304" pitchFamily="18" charset="0"/>
            </a:endParaRPr>
          </a:p>
          <a:p>
            <a:pPr marL="182880" marR="0" indent="-182880">
              <a:spcBef>
                <a:spcPts val="0"/>
              </a:spcBef>
              <a:spcAft>
                <a:spcPts val="1200"/>
              </a:spcAft>
            </a:pPr>
            <a:endParaRPr lang="en-US" sz="1200" u="none" dirty="0">
              <a:effectLst/>
              <a:latin typeface="+mn-l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194</a:t>
            </a:fld>
            <a:endParaRPr lang="en-US"/>
          </a:p>
        </p:txBody>
      </p:sp>
    </p:spTree>
    <p:extLst>
      <p:ext uri="{BB962C8B-B14F-4D97-AF65-F5344CB8AC3E}">
        <p14:creationId xmlns:p14="http://schemas.microsoft.com/office/powerpoint/2010/main" val="1019880493"/>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3886200"/>
            <a:ext cx="6400800" cy="4724400"/>
          </a:xfrm>
        </p:spPr>
        <p:txBody>
          <a:bodyPr/>
          <a:lstStyle/>
          <a:p>
            <a:pPr marL="0" marR="0" indent="0">
              <a:spcBef>
                <a:spcPts val="0"/>
              </a:spcBef>
              <a:buNone/>
            </a:pPr>
            <a:r>
              <a:rPr lang="en-US" sz="1200" b="1" u="none" dirty="0">
                <a:effectLst/>
                <a:latin typeface="+mn-lt"/>
                <a:ea typeface="Calibri" panose="020F0502020204030204" pitchFamily="34" charset="0"/>
                <a:cs typeface="Times New Roman" panose="02020603050405020304" pitchFamily="18" charset="0"/>
              </a:rPr>
              <a:t>Impact of Nursing Home Staff Shortages on Quality</a:t>
            </a:r>
            <a:endParaRPr lang="en-US" sz="1200" b="1" u="none" dirty="0">
              <a:effectLst/>
              <a:latin typeface="+mn-lt"/>
              <a:ea typeface="Times New Roman" panose="02020603050405020304" pitchFamily="18" charset="0"/>
              <a:cs typeface="Times New Roman" panose="02020603050405020304" pitchFamily="18" charset="0"/>
            </a:endParaRPr>
          </a:p>
          <a:p>
            <a:pPr marL="182880" marR="0" lvl="0" indent="-182880">
              <a:spcBef>
                <a:spcPts val="0"/>
              </a:spcBef>
            </a:pPr>
            <a:r>
              <a:rPr lang="en-US" sz="1200" b="1" dirty="0">
                <a:effectLst/>
                <a:latin typeface="+mn-lt"/>
                <a:ea typeface="Calibri" panose="020F0502020204030204" pitchFamily="34" charset="0"/>
                <a:cs typeface="Calibri" panose="020F0502020204030204" pitchFamily="34" charset="0"/>
              </a:rPr>
              <a:t>Nursing home staff shortages may have negatively affected quality. </a:t>
            </a:r>
          </a:p>
          <a:p>
            <a:pPr marL="182880" marR="0" indent="-182880">
              <a:spcBef>
                <a:spcPts val="0"/>
              </a:spcBef>
            </a:pPr>
            <a:r>
              <a:rPr lang="en-US" sz="1200" dirty="0">
                <a:effectLst/>
                <a:latin typeface="+mn-lt"/>
                <a:ea typeface="Calibri" panose="020F0502020204030204" pitchFamily="34" charset="0"/>
                <a:cs typeface="Times New Roman" panose="02020603050405020304" pitchFamily="18" charset="0"/>
              </a:rPr>
              <a:t>Staffing shortages can affect the care provided to nursing home residents, as many residents depend on other people for assistance with essential tasks such as meals, personal hygiene, and emotional support. Although family/caregiver visitors and volunteers often provide additional support, as well as advocacy for residents, federal guidance restricted visitor access during the COVID-19 PHE to limit virus transmission.</a:t>
            </a:r>
            <a:r>
              <a:rPr lang="en-US" sz="1200" baseline="30000" dirty="0">
                <a:effectLst/>
                <a:latin typeface="+mn-lt"/>
                <a:ea typeface="Calibri" panose="020F0502020204030204" pitchFamily="34" charset="0"/>
                <a:cs typeface="Times New Roman" panose="02020603050405020304" pitchFamily="18" charset="0"/>
              </a:rPr>
              <a:t>19</a:t>
            </a:r>
            <a:r>
              <a:rPr lang="en-US" sz="1200" dirty="0">
                <a:effectLst/>
                <a:latin typeface="+mn-lt"/>
                <a:ea typeface="Calibri" panose="020F0502020204030204" pitchFamily="34" charset="0"/>
                <a:cs typeface="Times New Roman" panose="02020603050405020304" pitchFamily="18" charset="0"/>
              </a:rPr>
              <a:t> When support from family and friends was lost, the effect of understaffing in nursing homes became apparent in quality of care.</a:t>
            </a:r>
          </a:p>
          <a:p>
            <a:pPr marL="182880" marR="0" indent="-182880">
              <a:spcBef>
                <a:spcPts val="0"/>
              </a:spcBef>
            </a:pPr>
            <a:r>
              <a:rPr lang="en-US" sz="1200" dirty="0">
                <a:effectLst/>
                <a:latin typeface="+mn-lt"/>
                <a:ea typeface="Calibri" panose="020F0502020204030204" pitchFamily="34" charset="0"/>
                <a:cs typeface="Times New Roman" panose="02020603050405020304" pitchFamily="18" charset="0"/>
              </a:rPr>
              <a:t>Between 2013 and 2019, in the years leading up to the COVID-19 pandemic, long- and short-stay nursing homes had been improving on many measures. Some measures assessed tasks that require sustained attention from nursing home staff, such as:</a:t>
            </a:r>
          </a:p>
          <a:p>
            <a:pPr marL="365760" marR="0" lvl="1" indent="-182880">
              <a:spcBef>
                <a:spcPts val="0"/>
              </a:spcBef>
              <a:tabLst>
                <a:tab pos="914400" algn="l"/>
              </a:tabLst>
            </a:pPr>
            <a:r>
              <a:rPr lang="en-US" sz="1200" dirty="0">
                <a:effectLst/>
                <a:latin typeface="+mn-lt"/>
                <a:ea typeface="Calibri" panose="020F0502020204030204" pitchFamily="34" charset="0"/>
                <a:cs typeface="Times New Roman" panose="02020603050405020304" pitchFamily="18" charset="0"/>
              </a:rPr>
              <a:t>Percentage of staff who had moderate to severe pain (which assesses periodically reviewing and attending to residents’ symptoms). </a:t>
            </a:r>
          </a:p>
          <a:p>
            <a:pPr marL="365760" marR="0" lvl="1" indent="-182880">
              <a:spcBef>
                <a:spcPts val="0"/>
              </a:spcBef>
              <a:tabLst>
                <a:tab pos="914400" algn="l"/>
              </a:tabLst>
            </a:pPr>
            <a:r>
              <a:rPr lang="en-US" sz="1200" dirty="0">
                <a:effectLst/>
                <a:latin typeface="+mn-lt"/>
                <a:ea typeface="Calibri" panose="020F0502020204030204" pitchFamily="34" charset="0"/>
                <a:cs typeface="Times New Roman" panose="02020603050405020304" pitchFamily="18" charset="0"/>
              </a:rPr>
              <a:t>Percentage of residents who report needing help with daily activities; and</a:t>
            </a:r>
          </a:p>
          <a:p>
            <a:pPr marL="365760" marR="0" lvl="1" indent="-182880">
              <a:spcBef>
                <a:spcPts val="0"/>
              </a:spcBef>
              <a:tabLst>
                <a:tab pos="914400" algn="l"/>
              </a:tabLst>
            </a:pPr>
            <a:r>
              <a:rPr lang="en-US" sz="1200" dirty="0">
                <a:effectLst/>
                <a:latin typeface="+mn-lt"/>
                <a:ea typeface="Calibri" panose="020F0502020204030204" pitchFamily="34" charset="0"/>
                <a:cs typeface="Times New Roman" panose="02020603050405020304" pitchFamily="18" charset="0"/>
              </a:rPr>
              <a:t>Percentage of residents who report worsening ability to move independently. </a:t>
            </a:r>
          </a:p>
          <a:p>
            <a:pPr marL="182880" marR="0" indent="-182880">
              <a:spcBef>
                <a:spcPts val="0"/>
              </a:spcBef>
            </a:pPr>
            <a:r>
              <a:rPr lang="en-US" sz="1200" dirty="0">
                <a:effectLst/>
                <a:latin typeface="+mn-lt"/>
                <a:ea typeface="Calibri" panose="020F0502020204030204" pitchFamily="34" charset="0"/>
                <a:cs typeface="Times New Roman" panose="02020603050405020304" pitchFamily="18" charset="0"/>
              </a:rPr>
              <a:t>Other measures assess avoidance of potentially harmful interventions, such as percentage of residents with urinary tract infections, which can be modified by avoiding unnecessary urinary catheters. Other measures assess avoidance of unsupervised activity, such as percentage of residents with serious falls.</a:t>
            </a:r>
          </a:p>
          <a:p>
            <a:pPr marL="182880" marR="0" indent="-182880">
              <a:spcBef>
                <a:spcPts val="0"/>
              </a:spcBef>
            </a:pPr>
            <a:r>
              <a:rPr lang="en-US" sz="1200" dirty="0">
                <a:effectLst/>
                <a:latin typeface="+mn-lt"/>
                <a:ea typeface="Calibri" panose="020F0502020204030204" pitchFamily="34" charset="0"/>
                <a:cs typeface="Times New Roman" panose="02020603050405020304" pitchFamily="18" charset="0"/>
              </a:rPr>
              <a:t>NHQDR data suggest that limited nursing home staffing may have adversely affected nursing home quality, as measures of tasks requiring sustained attention from staff worsened during the COVID-19 PHE. However, measures involving either avoidance of interventions (such as urinary tract infection rates) or limiting resident mobility (such as serious falls) did not change. </a:t>
            </a:r>
          </a:p>
          <a:p>
            <a:pPr marL="182880" marR="0" indent="-182880">
              <a:spcBef>
                <a:spcPts val="0"/>
              </a:spcBef>
            </a:pPr>
            <a:r>
              <a:rPr lang="en-US" sz="1200" dirty="0">
                <a:effectLst/>
                <a:latin typeface="+mn-lt"/>
                <a:ea typeface="Calibri" panose="020F0502020204030204" pitchFamily="34" charset="0"/>
                <a:cs typeface="Times New Roman" panose="02020603050405020304" pitchFamily="18" charset="0"/>
              </a:rPr>
              <a:t>The data also show continued healthcare disparities between nursing home residents in nonmetropolitan communities and those in metropolitan areas, as well as disparities among nursing home residents of different races and ethnicities. But relative disparities among groups remained stable, suggesting that staffing-related concerns had similar effects on quality of care delivered to people in different urban/rural settings and of different races and ethnicities.</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195</a:t>
            </a:fld>
            <a:endParaRPr lang="en-US"/>
          </a:p>
        </p:txBody>
      </p:sp>
    </p:spTree>
    <p:extLst>
      <p:ext uri="{BB962C8B-B14F-4D97-AF65-F5344CB8AC3E}">
        <p14:creationId xmlns:p14="http://schemas.microsoft.com/office/powerpoint/2010/main" val="956639031"/>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spcBef>
                <a:spcPts val="0"/>
              </a:spcBef>
            </a:pPr>
            <a:r>
              <a:rPr lang="en-US" sz="1200" b="1" dirty="0">
                <a:effectLst/>
                <a:latin typeface="+mn-lt"/>
                <a:ea typeface="Calibri" panose="020F0502020204030204" pitchFamily="34" charset="0"/>
                <a:cs typeface="Calibri" panose="020F0502020204030204" pitchFamily="34" charset="0"/>
              </a:rPr>
              <a:t>Long-stay and short-stay nursing home measures, which reflect care provided by nursing home healthcare personnel, showed changes in 2020 but cannot be compared with 2019 due to the temporary change in CMS reporting requirements.</a:t>
            </a:r>
          </a:p>
          <a:p>
            <a:pPr marL="182880" marR="0" indent="-182880">
              <a:spcBef>
                <a:spcPts val="0"/>
              </a:spcBef>
            </a:pPr>
            <a:r>
              <a:rPr lang="en-US" sz="1200" dirty="0">
                <a:effectLst/>
                <a:latin typeface="+mn-lt"/>
                <a:ea typeface="Calibri" panose="020F0502020204030204" pitchFamily="34" charset="0"/>
                <a:cs typeface="Times New Roman" panose="02020603050405020304" pitchFamily="18" charset="0"/>
              </a:rPr>
              <a:t>For the nursing home quality measures in this year’s NHQDR, 2020 rates cannot be compared with prior years. Due to COVID-19, CMS temporarily exempted providers from submitting Minimum Data Set (MDS) Assessment Data for quarter 1 and quarter 2, 2020. In general, total sample size decreased about 20% from 2019 to 2020. </a:t>
            </a:r>
          </a:p>
          <a:p>
            <a:pPr marL="182880" marR="0" indent="-182880">
              <a:spcBef>
                <a:spcPts val="0"/>
              </a:spcBef>
            </a:pPr>
            <a:r>
              <a:rPr lang="en-US" sz="1200" dirty="0">
                <a:effectLst/>
                <a:latin typeface="+mn-lt"/>
                <a:ea typeface="Calibri" panose="020F0502020204030204" pitchFamily="34" charset="0"/>
                <a:cs typeface="Times New Roman" panose="02020603050405020304" pitchFamily="18" charset="0"/>
              </a:rPr>
              <a:t>NH-Asian sample size decreased more than any other racial/ethnic group. For example, the sample size for long-stay nursing home residents with a urinary tract infection decreased 26% for NH-Asian, 20% for NH-White and multiracial, 16% for NH-Native Hawaiian/Pacific Islander (NHPI), 15% for NH-American Indian or Alaska Native (AI/AN) and Black, and 10% for Hispanic, all races. </a:t>
            </a:r>
          </a:p>
          <a:p>
            <a:pPr marL="182880" marR="0" indent="-182880">
              <a:spcBef>
                <a:spcPts val="0"/>
              </a:spcBef>
            </a:pPr>
            <a:r>
              <a:rPr lang="en-US" sz="1200" dirty="0">
                <a:effectLst/>
                <a:latin typeface="+mn-lt"/>
                <a:ea typeface="Calibri" panose="020F0502020204030204" pitchFamily="34" charset="0"/>
                <a:cs typeface="Times New Roman" panose="02020603050405020304" pitchFamily="18" charset="0"/>
              </a:rPr>
              <a:t>Disparities among racial/ethnic groups are not discussed </a:t>
            </a:r>
            <a:r>
              <a:rPr lang="en-US" sz="1200" dirty="0" err="1">
                <a:effectLst/>
                <a:latin typeface="+mn-lt"/>
                <a:ea typeface="Calibri" panose="020F0502020204030204" pitchFamily="34" charset="0"/>
                <a:cs typeface="Times New Roman" panose="02020603050405020304" pitchFamily="18" charset="0"/>
              </a:rPr>
              <a:t>indepth</a:t>
            </a:r>
            <a:r>
              <a:rPr lang="en-US" sz="1200" dirty="0">
                <a:effectLst/>
                <a:latin typeface="+mn-lt"/>
                <a:ea typeface="Calibri" panose="020F0502020204030204" pitchFamily="34" charset="0"/>
                <a:cs typeface="Times New Roman" panose="02020603050405020304" pitchFamily="18" charset="0"/>
              </a:rPr>
              <a:t> because most (70%-75%) of the nursing home population is NH-White. </a:t>
            </a:r>
          </a:p>
          <a:p>
            <a:pPr marL="182880" marR="0" indent="-182880">
              <a:spcBef>
                <a:spcPts val="0"/>
              </a:spcBef>
            </a:pPr>
            <a:endParaRPr lang="en-US" sz="1200" dirty="0">
              <a:effectLst/>
              <a:latin typeface="+mn-lt"/>
              <a:ea typeface="Calibri" panose="020F0502020204030204" pitchFamily="34" charset="0"/>
              <a:cs typeface="Times New Roman" panose="02020603050405020304" pitchFamily="18" charset="0"/>
            </a:endParaRPr>
          </a:p>
          <a:p>
            <a:pPr marL="182880" marR="0" indent="-182880">
              <a:spcBef>
                <a:spcPts val="0"/>
              </a:spcBef>
            </a:pPr>
            <a:r>
              <a:rPr lang="en-US" sz="1200" dirty="0">
                <a:effectLst/>
                <a:latin typeface="+mn-lt"/>
                <a:ea typeface="Calibri" panose="020F0502020204030204" pitchFamily="34" charset="0"/>
                <a:cs typeface="Times New Roman" panose="02020603050405020304" pitchFamily="18" charset="0"/>
              </a:rPr>
              <a:t>The overall percentage of long-stay nursing home residents with moderate to severe pain decreased 33% from 9.2% in 2013 to 6.2% in 2017. The percentage was 7.0% in 2019, 7.6% in 2020, and 8.0% in 2021 (Figure 12).</a:t>
            </a:r>
          </a:p>
          <a:p>
            <a:pPr marL="182880" marR="0" indent="-182880">
              <a:spcBef>
                <a:spcPts val="0"/>
              </a:spcBef>
            </a:pPr>
            <a:r>
              <a:rPr lang="en-US" sz="1200" dirty="0">
                <a:effectLst/>
                <a:latin typeface="+mn-lt"/>
                <a:ea typeface="Calibri" panose="020F0502020204030204" pitchFamily="34" charset="0"/>
                <a:cs typeface="Times New Roman" panose="02020603050405020304" pitchFamily="18" charset="0"/>
              </a:rPr>
              <a:t>The percentage of metropolitan long-stay nursing home residents with moderate to severe pain decreased 33% from 8.4% in 2013 to 5.6% in 2017. The percentage was 6.1% in 2019, 6.7% in 2020, and 7.1% in 2021.</a:t>
            </a:r>
          </a:p>
          <a:p>
            <a:pPr marL="182880" marR="0" indent="-182880">
              <a:spcBef>
                <a:spcPts val="0"/>
              </a:spcBef>
            </a:pPr>
            <a:r>
              <a:rPr lang="en-US" sz="1200" dirty="0">
                <a:effectLst/>
                <a:latin typeface="+mn-lt"/>
                <a:ea typeface="Calibri" panose="020F0502020204030204" pitchFamily="34" charset="0"/>
                <a:cs typeface="Times New Roman" panose="02020603050405020304" pitchFamily="18" charset="0"/>
              </a:rPr>
              <a:t>The percentage of nonmetropolitan long-stay nursing home residents with moderate to severe pain decreased 28% from 11.4% in 2013 to 8.2% in 2017. The percentage was 10.0% in 2019, 10.9% in 2020, and 11.5% in 2021. </a:t>
            </a:r>
          </a:p>
          <a:p>
            <a:pPr marL="182880" marR="0" indent="-182880">
              <a:spcBef>
                <a:spcPts val="0"/>
              </a:spcBef>
            </a:pPr>
            <a:endParaRPr lang="en-US" sz="1200" dirty="0">
              <a:effectLst/>
              <a:latin typeface="+mn-l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196</a:t>
            </a:fld>
            <a:endParaRPr lang="en-US"/>
          </a:p>
        </p:txBody>
      </p:sp>
    </p:spTree>
    <p:extLst>
      <p:ext uri="{BB962C8B-B14F-4D97-AF65-F5344CB8AC3E}">
        <p14:creationId xmlns:p14="http://schemas.microsoft.com/office/powerpoint/2010/main" val="2494994341"/>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spcBef>
                <a:spcPts val="0"/>
              </a:spcBef>
              <a:spcAft>
                <a:spcPts val="1200"/>
              </a:spcAft>
            </a:pPr>
            <a:r>
              <a:rPr lang="en-US" sz="1200" b="0" dirty="0">
                <a:effectLst/>
                <a:latin typeface="+mn-lt"/>
                <a:ea typeface="Calibri" panose="020F0502020204030204" pitchFamily="34" charset="0"/>
                <a:cs typeface="Calibri" panose="020F0502020204030204" pitchFamily="34" charset="0"/>
              </a:rPr>
              <a:t>The percentage of NH-AI/AN long-stay nursing home residents with moderate to severe pain decreased 19% from 12.9% in 2013 to 10.5% in 2017 (Figure 13). The percentage of NH-AI/AN long-stay nursing home residents with moderate to severe pain was 11.9% in 2019, 12.5% in 2020, and 13.2% in 2021.</a:t>
            </a:r>
          </a:p>
          <a:p>
            <a:pPr marL="182880" marR="0" lvl="0" indent="-182880">
              <a:spcBef>
                <a:spcPts val="0"/>
              </a:spcBef>
              <a:spcAft>
                <a:spcPts val="1200"/>
              </a:spcAft>
            </a:pPr>
            <a:r>
              <a:rPr lang="en-US" sz="1200" b="0" dirty="0">
                <a:effectLst/>
                <a:latin typeface="+mn-lt"/>
                <a:ea typeface="Calibri" panose="020F0502020204030204" pitchFamily="34" charset="0"/>
                <a:cs typeface="Calibri" panose="020F0502020204030204" pitchFamily="34" charset="0"/>
              </a:rPr>
              <a:t>The percentage of NH-Asian long-stay nursing home residents with moderate to severe pain decreased 50% from 3.0% in 2013 to 1.5% in 2017. The percentage was 1.7% in 2019, 1.5% in 2020, and 1.5% in 2021. </a:t>
            </a:r>
          </a:p>
          <a:p>
            <a:pPr marL="182880" marR="0" lvl="0" indent="-182880">
              <a:spcBef>
                <a:spcPts val="0"/>
              </a:spcBef>
              <a:spcAft>
                <a:spcPts val="1200"/>
              </a:spcAft>
            </a:pPr>
            <a:r>
              <a:rPr lang="en-US" sz="1200" b="0" dirty="0">
                <a:effectLst/>
                <a:latin typeface="+mn-lt"/>
                <a:ea typeface="Calibri" panose="020F0502020204030204" pitchFamily="34" charset="0"/>
                <a:cs typeface="Calibri" panose="020F0502020204030204" pitchFamily="34" charset="0"/>
              </a:rPr>
              <a:t>The percentage of NH-White long-stay nursing home residents with moderate to severe pain was 8.1% in 2019, 8.9% in 2020, and 9.4% in 2021. </a:t>
            </a:r>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197</a:t>
            </a:fld>
            <a:endParaRPr lang="en-US"/>
          </a:p>
        </p:txBody>
      </p:sp>
    </p:spTree>
    <p:extLst>
      <p:ext uri="{BB962C8B-B14F-4D97-AF65-F5344CB8AC3E}">
        <p14:creationId xmlns:p14="http://schemas.microsoft.com/office/powerpoint/2010/main" val="1547040167"/>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spcBef>
                <a:spcPts val="0"/>
              </a:spcBef>
              <a:spcAft>
                <a:spcPts val="1200"/>
              </a:spcAft>
            </a:pPr>
            <a:r>
              <a:rPr lang="en-US" sz="1200" b="0" dirty="0">
                <a:effectLst/>
                <a:latin typeface="+mn-lt"/>
                <a:ea typeface="Calibri" panose="020F0502020204030204" pitchFamily="34" charset="0"/>
                <a:cs typeface="Calibri" panose="020F0502020204030204" pitchFamily="34" charset="0"/>
              </a:rPr>
              <a:t>The overall percentage of short-stay nursing home residents with moderate to severe pain decreased 36% from 17.7% in 2013 to 11.3% in 2017 (Figure 14).</a:t>
            </a:r>
          </a:p>
          <a:p>
            <a:pPr marL="182880" marR="0" lvl="0" indent="-182880">
              <a:spcBef>
                <a:spcPts val="0"/>
              </a:spcBef>
              <a:spcAft>
                <a:spcPts val="1200"/>
              </a:spcAft>
            </a:pPr>
            <a:r>
              <a:rPr lang="en-US" sz="1200" b="0" dirty="0">
                <a:effectLst/>
                <a:latin typeface="+mn-lt"/>
                <a:ea typeface="Calibri" panose="020F0502020204030204" pitchFamily="34" charset="0"/>
                <a:cs typeface="Calibri" panose="020F0502020204030204" pitchFamily="34" charset="0"/>
              </a:rPr>
              <a:t>The percentage of metropolitan short-stay nursing home residents with moderate to severe pain decreased 37% from 17.4% in 2013 to 10.9% in 2017. The percentage was 14.5% in 2019, 14.6% in 2020, and 14.4% in 2021. </a:t>
            </a:r>
          </a:p>
          <a:p>
            <a:pPr marL="182880" marR="0" lvl="0" indent="-182880">
              <a:spcBef>
                <a:spcPts val="0"/>
              </a:spcBef>
              <a:spcAft>
                <a:spcPts val="1200"/>
              </a:spcAft>
            </a:pPr>
            <a:r>
              <a:rPr lang="en-US" sz="1200" b="0" dirty="0">
                <a:effectLst/>
                <a:latin typeface="+mn-lt"/>
                <a:ea typeface="Calibri" panose="020F0502020204030204" pitchFamily="34" charset="0"/>
                <a:cs typeface="Calibri" panose="020F0502020204030204" pitchFamily="34" charset="0"/>
              </a:rPr>
              <a:t>The percentage of nonmetropolitan short-stay nursing home residents with moderate to severe pain decreased 31% from 19.6% in 2013 to 13.6% in 2017. The percentage was 18.6% in 2019 and 19.4% in 2020 and 2021. </a:t>
            </a:r>
          </a:p>
        </p:txBody>
      </p:sp>
      <p:sp>
        <p:nvSpPr>
          <p:cNvPr id="4" name="Slide Number Placeholder 3"/>
          <p:cNvSpPr>
            <a:spLocks noGrp="1"/>
          </p:cNvSpPr>
          <p:nvPr>
            <p:ph type="sldNum" sz="quarter" idx="5"/>
          </p:nvPr>
        </p:nvSpPr>
        <p:spPr/>
        <p:txBody>
          <a:bodyPr/>
          <a:lstStyle/>
          <a:p>
            <a:fld id="{B17BA40C-25F7-4A81-B7B0-365A5351FE20}" type="slidenum">
              <a:rPr lang="en-US" smtClean="0"/>
              <a:t>198</a:t>
            </a:fld>
            <a:endParaRPr lang="en-US"/>
          </a:p>
        </p:txBody>
      </p:sp>
    </p:spTree>
    <p:extLst>
      <p:ext uri="{BB962C8B-B14F-4D97-AF65-F5344CB8AC3E}">
        <p14:creationId xmlns:p14="http://schemas.microsoft.com/office/powerpoint/2010/main" val="3126065983"/>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spcBef>
                <a:spcPts val="0"/>
              </a:spcBef>
              <a:spcAft>
                <a:spcPts val="1200"/>
              </a:spcAft>
            </a:pPr>
            <a:r>
              <a:rPr lang="en-US" sz="1200" b="0" dirty="0">
                <a:effectLst/>
                <a:latin typeface="+mn-lt"/>
                <a:ea typeface="Calibri" panose="020F0502020204030204" pitchFamily="34" charset="0"/>
                <a:cs typeface="Calibri" panose="020F0502020204030204" pitchFamily="34" charset="0"/>
              </a:rPr>
              <a:t>The percentage of NH-AI/AN short-stay nursing home residents with moderate to severe pain decreased 29% from 21.7% in 2013 to 15.4% in 2017 (Figure 15). The percentage was 19.8% in 2019, 20.6% in 2020, and 21.4% in 2021. </a:t>
            </a:r>
          </a:p>
          <a:p>
            <a:pPr marL="182880" marR="0" lvl="0" indent="-182880">
              <a:spcBef>
                <a:spcPts val="0"/>
              </a:spcBef>
              <a:spcAft>
                <a:spcPts val="1200"/>
              </a:spcAft>
            </a:pPr>
            <a:r>
              <a:rPr lang="en-US" sz="1200" b="0" dirty="0">
                <a:effectLst/>
                <a:latin typeface="+mn-lt"/>
                <a:ea typeface="Calibri" panose="020F0502020204030204" pitchFamily="34" charset="0"/>
                <a:cs typeface="Calibri" panose="020F0502020204030204" pitchFamily="34" charset="0"/>
              </a:rPr>
              <a:t>The percentage of NH-Asian short-stay nursing home residents with moderate to severe pain decreased 52% from 9.3% in 2013 to 4.5% in 2017.</a:t>
            </a:r>
          </a:p>
          <a:p>
            <a:pPr marL="182880" marR="0" lvl="0" indent="-182880">
              <a:spcBef>
                <a:spcPts val="0"/>
              </a:spcBef>
              <a:spcAft>
                <a:spcPts val="1200"/>
              </a:spcAft>
            </a:pPr>
            <a:r>
              <a:rPr lang="en-US" sz="1200" b="0" dirty="0">
                <a:effectLst/>
                <a:latin typeface="+mn-lt"/>
                <a:ea typeface="Calibri" panose="020F0502020204030204" pitchFamily="34" charset="0"/>
                <a:cs typeface="Calibri" panose="020F0502020204030204" pitchFamily="34" charset="0"/>
              </a:rPr>
              <a:t>The percentage of NH-Native Hawaiian/Pacific Islander (NHPI) short-stay nursing home residents with moderate to severe pain was 9.1% in 2019, 10.5% in 2020, and 9.6% in 2021. </a:t>
            </a:r>
          </a:p>
        </p:txBody>
      </p:sp>
      <p:sp>
        <p:nvSpPr>
          <p:cNvPr id="4" name="Slide Number Placeholder 3"/>
          <p:cNvSpPr>
            <a:spLocks noGrp="1"/>
          </p:cNvSpPr>
          <p:nvPr>
            <p:ph type="sldNum" sz="quarter" idx="5"/>
          </p:nvPr>
        </p:nvSpPr>
        <p:spPr/>
        <p:txBody>
          <a:bodyPr/>
          <a:lstStyle/>
          <a:p>
            <a:fld id="{B17BA40C-25F7-4A81-B7B0-365A5351FE20}" type="slidenum">
              <a:rPr lang="en-US" smtClean="0"/>
              <a:t>199</a:t>
            </a:fld>
            <a:endParaRPr lang="en-US"/>
          </a:p>
        </p:txBody>
      </p:sp>
    </p:spTree>
    <p:extLst>
      <p:ext uri="{BB962C8B-B14F-4D97-AF65-F5344CB8AC3E}">
        <p14:creationId xmlns:p14="http://schemas.microsoft.com/office/powerpoint/2010/main" val="3768414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United States is a global leader in scientific discovery and developing innovative technologies to diagnose and treat disease. Health professionals, provider organizations, health insurance plans, and other diverse entities bring those advancements to people. But the various healthcare systems often emerged at different points in our nation’s history, under varied contexts and for different purposes. Thus, they were not always designed to function as a single, coherent system. But it is essential that they work together to ensure that the benefits of science and innovation reach all Americans.</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Many partners, including Department of Health and Human Services (HHS) agencies and health officials from all U.S. states, contribute data for the report, which the Secretary of HHS delivers to Congress annually as mandated by law. </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2</a:t>
            </a:fld>
            <a:endParaRPr lang="en-US"/>
          </a:p>
        </p:txBody>
      </p:sp>
    </p:spTree>
    <p:extLst>
      <p:ext uri="{BB962C8B-B14F-4D97-AF65-F5344CB8AC3E}">
        <p14:creationId xmlns:p14="http://schemas.microsoft.com/office/powerpoint/2010/main" val="42599675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spcBef>
                <a:spcPts val="0"/>
              </a:spcBef>
              <a:spcAft>
                <a:spcPts val="0"/>
              </a:spcAft>
              <a:buSzPts val="1400"/>
            </a:pPr>
            <a:r>
              <a:rPr lang="en-US" sz="1200" dirty="0">
                <a:effectLst/>
                <a:latin typeface="+mn-lt"/>
                <a:ea typeface="Calibri" panose="020F0502020204030204" pitchFamily="34" charset="0"/>
                <a:cs typeface="Times New Roman" panose="02020603050405020304" pitchFamily="18" charset="0"/>
              </a:rPr>
              <a:t>Minority populations that grew in the past decade are also younger than the NH-White population. This difference contributed to widening age differences between the majority NH-White population and minority groups. For example, in 2021, 22% of NH-White people were adults age 65 years and over, while 19% were children or adolescents less than 18 years old. But among Hispanic people, the next largest racial/ethnic group, only 8% were adults age 65 years and over, while 32% were children and adolescents less than 18 years old.  </a:t>
            </a:r>
          </a:p>
          <a:p>
            <a:pPr marL="182880" marR="0" lvl="0" indent="-182880">
              <a:spcBef>
                <a:spcPts val="0"/>
              </a:spcBef>
              <a:spcAft>
                <a:spcPts val="0"/>
              </a:spcAft>
              <a:buSzPts val="1400"/>
            </a:pPr>
            <a:r>
              <a:rPr lang="en-US" sz="1200" dirty="0">
                <a:effectLst/>
                <a:latin typeface="+mn-lt"/>
                <a:ea typeface="Calibri" panose="020F0502020204030204" pitchFamily="34" charset="0"/>
                <a:cs typeface="Times New Roman" panose="02020603050405020304" pitchFamily="18" charset="0"/>
              </a:rPr>
              <a:t>In 2020, most (75.7%) adults age 65 and over were NH-White, while just over half (50.4%) of all children and adolescents under 18 years old were in minority groups (Figure 10). Increased diversity among children and working age adults has important implications for healthcare delivery, including a growing need for a broader range of culturally and linguistically appropriate pediatric, obstetric, and mental health services. Higher rates of socioeconomic disadvantage among racial and ethnic minority groups also suggests a growing need to address social determinants of health in addition to healthcare needs. </a:t>
            </a:r>
          </a:p>
          <a:p>
            <a:r>
              <a:rPr lang="en-US" dirty="0"/>
              <a:t>In 2020, among children and adolescents less than 18 years old, 18,771,972 (25.6%) identified as Hispanic; 585,847 (0.8%) identified as NH-AI/AN; 3,992,252 (5.4%) identified as NH-Asian; 10,103,581 (13.8%) identified as NH-Black; 156,622 identified as NH-NHPI (0.2%); 36,424,964 (49.6%) identified as NH-White; and 3,380,954 (4.6%) identified as NH-multiracial (Figure 10).</a:t>
            </a:r>
          </a:p>
          <a:p>
            <a:r>
              <a:rPr lang="en-US" dirty="0"/>
              <a:t>In 2020, among adults ages 18-64 years, 38,262,455 (18.8%) identified as Hispanic; 1,509,615 (0.7%) identified as NH-AI/AN; 13,000,114 (6.4%) identified as NH-Asian; 26,525,792 (13.0%) identified as NH-Black; 396,347 (0.2%) identified as NH-NHPI; 119,782,248 (58.9%) identified as NH-White; and 3,792,226 (1.9%) identified as NH-multiracial.</a:t>
            </a:r>
          </a:p>
          <a:p>
            <a:r>
              <a:rPr lang="en-US" dirty="0"/>
              <a:t>Among adults age 65 years and over, 4,804,123 (8.8%) identified as Hispanic; 310,327 (0.6%) identified as NH-AI/AN; 2,586,750 (4.7%) identified as NH-Asian; 5,108,118 (9.3%) identified as NH-Black; 63,998 (0.1%) identified as NH-NHPI; 41,496,956 (75.7%) identified as NH-White; and 456,251 (0.8%) identified as NH-multiracial.</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20</a:t>
            </a:fld>
            <a:endParaRPr lang="en-US"/>
          </a:p>
        </p:txBody>
      </p:sp>
    </p:spTree>
    <p:extLst>
      <p:ext uri="{BB962C8B-B14F-4D97-AF65-F5344CB8AC3E}">
        <p14:creationId xmlns:p14="http://schemas.microsoft.com/office/powerpoint/2010/main" val="742619387"/>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spcBef>
                <a:spcPts val="0"/>
              </a:spcBef>
              <a:spcAft>
                <a:spcPts val="1200"/>
              </a:spcAft>
            </a:pPr>
            <a:r>
              <a:rPr lang="en-US" sz="1200" b="0" dirty="0">
                <a:effectLst/>
                <a:latin typeface="+mn-lt"/>
                <a:ea typeface="Calibri" panose="020F0502020204030204" pitchFamily="34" charset="0"/>
                <a:cs typeface="Calibri" panose="020F0502020204030204" pitchFamily="34" charset="0"/>
              </a:rPr>
              <a:t>The overall percentage of long-stay nursing home residents with an increased need for help with daily activities decreased 13% from 22.8% in 2013 to 19.9% in 2019. The percentage was 23.7% in 2020 and 19.6% in 2021 (Figure 16).</a:t>
            </a:r>
          </a:p>
          <a:p>
            <a:pPr marL="182880" marR="0" lvl="0" indent="-182880">
              <a:spcBef>
                <a:spcPts val="0"/>
              </a:spcBef>
              <a:spcAft>
                <a:spcPts val="1200"/>
              </a:spcAft>
            </a:pPr>
            <a:r>
              <a:rPr lang="en-US" sz="1200" b="0" dirty="0">
                <a:effectLst/>
                <a:latin typeface="+mn-lt"/>
                <a:ea typeface="Calibri" panose="020F0502020204030204" pitchFamily="34" charset="0"/>
                <a:cs typeface="Calibri" panose="020F0502020204030204" pitchFamily="34" charset="0"/>
              </a:rPr>
              <a:t>The percentage of metropolitan long-stay nursing home residents with an increased need for help with daily activities decreased 13% from 22.4% in 2013 to 19.5% in 2019. The percentage was 23.4% in 2020, and 19.3% in 2021.</a:t>
            </a:r>
          </a:p>
          <a:p>
            <a:pPr marL="182880" marR="0" lvl="0" indent="-182880">
              <a:spcBef>
                <a:spcPts val="0"/>
              </a:spcBef>
              <a:spcAft>
                <a:spcPts val="1200"/>
              </a:spcAft>
            </a:pPr>
            <a:r>
              <a:rPr lang="en-US" sz="1200" b="0" dirty="0">
                <a:effectLst/>
                <a:latin typeface="+mn-lt"/>
                <a:ea typeface="Calibri" panose="020F0502020204030204" pitchFamily="34" charset="0"/>
                <a:cs typeface="Calibri" panose="020F0502020204030204" pitchFamily="34" charset="0"/>
              </a:rPr>
              <a:t>The percentage of nonmetropolitan long-stay nursing home residents with an increased need for help with daily activities decreased 12% from 24.1% in 2013 to 21.2% in 2019. The percentage was 24.9% in 2020 and 20.5% in 2021.</a:t>
            </a:r>
          </a:p>
        </p:txBody>
      </p:sp>
      <p:sp>
        <p:nvSpPr>
          <p:cNvPr id="4" name="Slide Number Placeholder 3"/>
          <p:cNvSpPr>
            <a:spLocks noGrp="1"/>
          </p:cNvSpPr>
          <p:nvPr>
            <p:ph type="sldNum" sz="quarter" idx="5"/>
          </p:nvPr>
        </p:nvSpPr>
        <p:spPr/>
        <p:txBody>
          <a:bodyPr/>
          <a:lstStyle/>
          <a:p>
            <a:fld id="{B17BA40C-25F7-4A81-B7B0-365A5351FE20}" type="slidenum">
              <a:rPr lang="en-US" smtClean="0"/>
              <a:t>200</a:t>
            </a:fld>
            <a:endParaRPr lang="en-US"/>
          </a:p>
        </p:txBody>
      </p:sp>
    </p:spTree>
    <p:extLst>
      <p:ext uri="{BB962C8B-B14F-4D97-AF65-F5344CB8AC3E}">
        <p14:creationId xmlns:p14="http://schemas.microsoft.com/office/powerpoint/2010/main" val="2813802004"/>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spcBef>
                <a:spcPts val="0"/>
              </a:spcBef>
              <a:spcAft>
                <a:spcPts val="1200"/>
              </a:spcAft>
            </a:pPr>
            <a:r>
              <a:rPr lang="en-US" sz="1200" b="0" dirty="0">
                <a:effectLst/>
                <a:latin typeface="+mn-lt"/>
                <a:ea typeface="Calibri" panose="020F0502020204030204" pitchFamily="34" charset="0"/>
                <a:cs typeface="Calibri" panose="020F0502020204030204" pitchFamily="34" charset="0"/>
              </a:rPr>
              <a:t>The percentage of NH-White long-stay nursing home residents with an increased need for help with daily activities decreased 13% from 23.1% in 2013 to 20.2% in 2019. The percentage was 24.0% in 2020 and 19.9% in 2021 (Figure 17).</a:t>
            </a:r>
          </a:p>
          <a:p>
            <a:pPr marL="182880" marR="0" lvl="0" indent="-182880">
              <a:spcBef>
                <a:spcPts val="0"/>
              </a:spcBef>
              <a:spcAft>
                <a:spcPts val="1200"/>
              </a:spcAft>
            </a:pPr>
            <a:r>
              <a:rPr lang="en-US" sz="1200" b="0" dirty="0">
                <a:effectLst/>
                <a:latin typeface="+mn-lt"/>
                <a:ea typeface="Calibri" panose="020F0502020204030204" pitchFamily="34" charset="0"/>
                <a:cs typeface="Calibri" panose="020F0502020204030204" pitchFamily="34" charset="0"/>
              </a:rPr>
              <a:t>The percentage of NH-Asian long-stay nursing home residents with an increased need for help with daily activities decreased 13% from 19.5% in 2013 to 16.9% in 2019. The percentage was 21.6% in 2020 and 15.1% in 2021. </a:t>
            </a:r>
          </a:p>
          <a:p>
            <a:pPr marL="182880" marR="0" lvl="0" indent="-182880">
              <a:spcBef>
                <a:spcPts val="0"/>
              </a:spcBef>
              <a:spcAft>
                <a:spcPts val="1200"/>
              </a:spcAft>
            </a:pPr>
            <a:r>
              <a:rPr lang="en-US" sz="1200" b="0" dirty="0">
                <a:effectLst/>
                <a:latin typeface="+mn-lt"/>
                <a:ea typeface="Calibri" panose="020F0502020204030204" pitchFamily="34" charset="0"/>
                <a:cs typeface="Calibri" panose="020F0502020204030204" pitchFamily="34" charset="0"/>
              </a:rPr>
              <a:t>The percentage of NH-NHPI long-stay nursing home residents with an increased need for help with daily activities decreased 16% from 20.6% in 2013 to 17.3% in 2019. The percentage was 20.2% in 2020 and 16.2% in 2021.</a:t>
            </a:r>
          </a:p>
        </p:txBody>
      </p:sp>
      <p:sp>
        <p:nvSpPr>
          <p:cNvPr id="4" name="Slide Number Placeholder 3"/>
          <p:cNvSpPr>
            <a:spLocks noGrp="1"/>
          </p:cNvSpPr>
          <p:nvPr>
            <p:ph type="sldNum" sz="quarter" idx="5"/>
          </p:nvPr>
        </p:nvSpPr>
        <p:spPr/>
        <p:txBody>
          <a:bodyPr/>
          <a:lstStyle/>
          <a:p>
            <a:fld id="{B17BA40C-25F7-4A81-B7B0-365A5351FE20}" type="slidenum">
              <a:rPr lang="en-US" smtClean="0"/>
              <a:t>201</a:t>
            </a:fld>
            <a:endParaRPr lang="en-US"/>
          </a:p>
        </p:txBody>
      </p:sp>
    </p:spTree>
    <p:extLst>
      <p:ext uri="{BB962C8B-B14F-4D97-AF65-F5344CB8AC3E}">
        <p14:creationId xmlns:p14="http://schemas.microsoft.com/office/powerpoint/2010/main" val="439001139"/>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spcBef>
                <a:spcPts val="0"/>
              </a:spcBef>
              <a:spcAft>
                <a:spcPts val="0"/>
              </a:spcAft>
              <a:tabLst>
                <a:tab pos="228600" algn="l"/>
              </a:tabLst>
            </a:pPr>
            <a:r>
              <a:rPr lang="en-US" sz="1200" u="none" strike="noStrike" dirty="0">
                <a:effectLst/>
                <a:latin typeface="+mn-lt"/>
                <a:ea typeface="Calibri" panose="020F0502020204030204" pitchFamily="34" charset="0"/>
                <a:cs typeface="Times New Roman" panose="02020603050405020304" pitchFamily="18" charset="0"/>
              </a:rPr>
              <a:t>The overall percentage of long-stay nursing home residents whose ability to move independently worsened decreased 5% from 24.5% in 2013 to 23.2% in 2019. The percentage was 30.3% in 2020 and 24.1% in 2021 (Figure 18).</a:t>
            </a:r>
            <a:endParaRPr lang="en-US" sz="1200" dirty="0">
              <a:effectLst/>
              <a:latin typeface="+mn-lt"/>
              <a:ea typeface="Calibri" panose="020F0502020204030204" pitchFamily="34" charset="0"/>
              <a:cs typeface="Times New Roman" panose="02020603050405020304" pitchFamily="18" charset="0"/>
            </a:endParaRPr>
          </a:p>
          <a:p>
            <a:pPr marL="182880" marR="0" lvl="0" indent="-182880">
              <a:spcBef>
                <a:spcPts val="0"/>
              </a:spcBef>
              <a:spcAft>
                <a:spcPts val="0"/>
              </a:spcAft>
              <a:tabLst>
                <a:tab pos="228600" algn="l"/>
              </a:tabLst>
            </a:pPr>
            <a:r>
              <a:rPr lang="en-US" sz="1200" dirty="0">
                <a:effectLst/>
                <a:latin typeface="+mn-lt"/>
                <a:ea typeface="Calibri" panose="020F0502020204030204" pitchFamily="34" charset="0"/>
                <a:cs typeface="Times New Roman" panose="02020603050405020304" pitchFamily="18" charset="0"/>
              </a:rPr>
              <a:t>The percentage of metropolitan long-stay nursing home residents whose ability to move independently worsened decreased 6% from 24.5% in 2013 to 23.1% in 2019. The percentage was 30.5% in 2020 and 24.0% in 2021.</a:t>
            </a:r>
          </a:p>
          <a:p>
            <a:pPr marL="182880" marR="0" lvl="0" indent="-182880">
              <a:spcBef>
                <a:spcPts val="0"/>
              </a:spcBef>
              <a:spcAft>
                <a:spcPts val="1200"/>
              </a:spcAft>
              <a:tabLst>
                <a:tab pos="228600" algn="l"/>
              </a:tabLst>
            </a:pPr>
            <a:r>
              <a:rPr lang="en-US" sz="1200" dirty="0">
                <a:effectLst/>
                <a:latin typeface="+mn-lt"/>
                <a:ea typeface="Calibri" panose="020F0502020204030204" pitchFamily="34" charset="0"/>
                <a:cs typeface="Times New Roman" panose="02020603050405020304" pitchFamily="18" charset="0"/>
              </a:rPr>
              <a:t>The percentage of nonmetropolitan long-stay nursing home residents whose ability to move independently worsened decreased 5% from 24.7% in 2013 to 23.5% in 2019. The percentage was 29.7% in 2020 and 24.8% in 2021.</a:t>
            </a:r>
          </a:p>
        </p:txBody>
      </p:sp>
      <p:sp>
        <p:nvSpPr>
          <p:cNvPr id="4" name="Slide Number Placeholder 3"/>
          <p:cNvSpPr>
            <a:spLocks noGrp="1"/>
          </p:cNvSpPr>
          <p:nvPr>
            <p:ph type="sldNum" sz="quarter" idx="5"/>
          </p:nvPr>
        </p:nvSpPr>
        <p:spPr/>
        <p:txBody>
          <a:bodyPr/>
          <a:lstStyle/>
          <a:p>
            <a:fld id="{B17BA40C-25F7-4A81-B7B0-365A5351FE20}" type="slidenum">
              <a:rPr lang="en-US" smtClean="0"/>
              <a:t>202</a:t>
            </a:fld>
            <a:endParaRPr lang="en-US"/>
          </a:p>
        </p:txBody>
      </p:sp>
    </p:spTree>
    <p:extLst>
      <p:ext uri="{BB962C8B-B14F-4D97-AF65-F5344CB8AC3E}">
        <p14:creationId xmlns:p14="http://schemas.microsoft.com/office/powerpoint/2010/main" val="36772040"/>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spcBef>
                <a:spcPts val="0"/>
              </a:spcBef>
              <a:spcAft>
                <a:spcPts val="0"/>
              </a:spcAft>
              <a:tabLst>
                <a:tab pos="228600" algn="l"/>
              </a:tabLst>
            </a:pPr>
            <a:r>
              <a:rPr lang="en-US" sz="1200" dirty="0">
                <a:effectLst/>
                <a:latin typeface="+mn-lt"/>
                <a:ea typeface="Calibri" panose="020F0502020204030204" pitchFamily="34" charset="0"/>
                <a:cs typeface="Times New Roman" panose="02020603050405020304" pitchFamily="18" charset="0"/>
              </a:rPr>
              <a:t>The percentage of NH-White long-stay nursing home residents whose ability to move independently worsened decreased 5% from 25.1% in 2013 to 23.8% in 2019. The percentage was 30.6% in 2020 and 25.0% in 2021 (Figure 19).</a:t>
            </a:r>
          </a:p>
          <a:p>
            <a:pPr marL="182880" marR="0" lvl="0" indent="-182880">
              <a:spcBef>
                <a:spcPts val="0"/>
              </a:spcBef>
              <a:spcAft>
                <a:spcPts val="0"/>
              </a:spcAft>
              <a:tabLst>
                <a:tab pos="228600" algn="l"/>
              </a:tabLst>
            </a:pPr>
            <a:r>
              <a:rPr lang="en-US" sz="1200" dirty="0">
                <a:effectLst/>
                <a:latin typeface="+mn-lt"/>
                <a:ea typeface="Calibri" panose="020F0502020204030204" pitchFamily="34" charset="0"/>
                <a:cs typeface="Times New Roman" panose="02020603050405020304" pitchFamily="18" charset="0"/>
              </a:rPr>
              <a:t>The percentage of Hispanic long-stay nursing home residents whose ability to move independently worsened decreased 8% from 22.3% in 2013 to 20.6% in 2019. The percentage was 26.4% in 2020 and 19.8% in 2021.</a:t>
            </a:r>
          </a:p>
          <a:p>
            <a:pPr marL="182880" marR="0" lvl="0" indent="-182880">
              <a:spcBef>
                <a:spcPts val="0"/>
              </a:spcBef>
              <a:spcAft>
                <a:spcPts val="0"/>
              </a:spcAft>
              <a:tabLst>
                <a:tab pos="228600" algn="l"/>
              </a:tabLst>
            </a:pPr>
            <a:r>
              <a:rPr lang="en-US" sz="1200" dirty="0">
                <a:effectLst/>
                <a:latin typeface="+mn-lt"/>
                <a:ea typeface="Calibri" panose="020F0502020204030204" pitchFamily="34" charset="0"/>
                <a:cs typeface="Times New Roman" panose="02020603050405020304" pitchFamily="18" charset="0"/>
              </a:rPr>
              <a:t>The percentage of NH-Asian long-stay nursing home residents whose ability to move independently worsened decreased 6% from 20.1% in 2013 to 18.9% in 2019. The percentage was 27.1% in 2020 and 19.3% in 2021.</a:t>
            </a:r>
          </a:p>
          <a:p>
            <a:pPr marL="182880" marR="0" lvl="0" indent="-182880">
              <a:spcBef>
                <a:spcPts val="0"/>
              </a:spcBef>
              <a:spcAft>
                <a:spcPts val="1200"/>
              </a:spcAft>
              <a:tabLst>
                <a:tab pos="228600" algn="l"/>
              </a:tabLst>
            </a:pPr>
            <a:r>
              <a:rPr lang="en-US" sz="1200" dirty="0">
                <a:effectLst/>
                <a:latin typeface="+mn-lt"/>
                <a:ea typeface="Calibri" panose="020F0502020204030204" pitchFamily="34" charset="0"/>
                <a:cs typeface="Times New Roman" panose="02020603050405020304" pitchFamily="18" charset="0"/>
              </a:rPr>
              <a:t>The percentage of NH-NHPI long-stay nursing home residents whose ability to move independently worsened increased 6% from 19.8% in 2013 to 20.9% in 2019. The percentage was 29.6% in 2020 and 21.0% in 2021.</a:t>
            </a:r>
          </a:p>
        </p:txBody>
      </p:sp>
      <p:sp>
        <p:nvSpPr>
          <p:cNvPr id="4" name="Slide Number Placeholder 3"/>
          <p:cNvSpPr>
            <a:spLocks noGrp="1"/>
          </p:cNvSpPr>
          <p:nvPr>
            <p:ph type="sldNum" sz="quarter" idx="5"/>
          </p:nvPr>
        </p:nvSpPr>
        <p:spPr/>
        <p:txBody>
          <a:bodyPr/>
          <a:lstStyle/>
          <a:p>
            <a:fld id="{B17BA40C-25F7-4A81-B7B0-365A5351FE20}" type="slidenum">
              <a:rPr lang="en-US" smtClean="0"/>
              <a:t>203</a:t>
            </a:fld>
            <a:endParaRPr lang="en-US"/>
          </a:p>
        </p:txBody>
      </p:sp>
    </p:spTree>
    <p:extLst>
      <p:ext uri="{BB962C8B-B14F-4D97-AF65-F5344CB8AC3E}">
        <p14:creationId xmlns:p14="http://schemas.microsoft.com/office/powerpoint/2010/main" val="2105881974"/>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spcBef>
                <a:spcPts val="0"/>
              </a:spcBef>
              <a:spcAft>
                <a:spcPts val="1200"/>
              </a:spcAft>
            </a:pPr>
            <a:r>
              <a:rPr lang="en-US" sz="1200" b="1" dirty="0">
                <a:effectLst/>
                <a:latin typeface="+mn-lt"/>
                <a:ea typeface="Calibri" panose="020F0502020204030204" pitchFamily="34" charset="0"/>
                <a:cs typeface="Calibri" panose="020F0502020204030204" pitchFamily="34" charset="0"/>
              </a:rPr>
              <a:t>Critical long-stay nursing home measures for urinary tract infection and falls, which are indicators of care provided in nursing homes, had no statistically significant changes in 2020. </a:t>
            </a:r>
          </a:p>
          <a:p>
            <a:pPr marL="182880" marR="0" lvl="0" indent="-182880">
              <a:spcBef>
                <a:spcPts val="0"/>
              </a:spcBef>
              <a:spcAft>
                <a:spcPts val="0"/>
              </a:spcAft>
              <a:tabLst>
                <a:tab pos="228600" algn="l"/>
              </a:tabLst>
            </a:pPr>
            <a:r>
              <a:rPr lang="en-US" sz="1200" u="none" strike="noStrike" dirty="0">
                <a:effectLst/>
                <a:latin typeface="+mn-lt"/>
                <a:ea typeface="Calibri" panose="020F0502020204030204" pitchFamily="34" charset="0"/>
                <a:cs typeface="Times New Roman" panose="02020603050405020304" pitchFamily="18" charset="0"/>
              </a:rPr>
              <a:t>The overall percentage of long-stay nursing home residents with a urinary tract infection decreased 63% from 4.9% in 2013 to 1.8% in 2019. The percentage was 1.9% in 2020 and 1.7% in 2021 (Figure 20).</a:t>
            </a:r>
            <a:endParaRPr lang="en-US" sz="1200" dirty="0">
              <a:effectLst/>
              <a:latin typeface="+mn-lt"/>
              <a:ea typeface="Calibri" panose="020F0502020204030204" pitchFamily="34" charset="0"/>
              <a:cs typeface="Times New Roman" panose="02020603050405020304" pitchFamily="18" charset="0"/>
            </a:endParaRPr>
          </a:p>
          <a:p>
            <a:pPr marL="182880" marR="0" lvl="0" indent="-182880">
              <a:spcBef>
                <a:spcPts val="0"/>
              </a:spcBef>
              <a:spcAft>
                <a:spcPts val="0"/>
              </a:spcAft>
              <a:tabLst>
                <a:tab pos="228600" algn="l"/>
              </a:tabLst>
            </a:pPr>
            <a:r>
              <a:rPr lang="en-US" sz="1200" u="none" strike="noStrike" dirty="0">
                <a:effectLst/>
                <a:latin typeface="+mn-lt"/>
                <a:ea typeface="Calibri" panose="020F0502020204030204" pitchFamily="34" charset="0"/>
                <a:cs typeface="Times New Roman" panose="02020603050405020304" pitchFamily="18" charset="0"/>
              </a:rPr>
              <a:t>The percentage of metropolitan long-stay nursing home residents with a urinary tract infection decreased 66% from 4.7% in 2013 to 1.6% in 2019. The percentage was 1.7% in 2020 and 1.5% in 2021.</a:t>
            </a:r>
            <a:endParaRPr lang="en-US" sz="1200" dirty="0">
              <a:effectLst/>
              <a:latin typeface="+mn-lt"/>
              <a:ea typeface="Calibri" panose="020F0502020204030204" pitchFamily="34" charset="0"/>
              <a:cs typeface="Times New Roman" panose="02020603050405020304" pitchFamily="18" charset="0"/>
            </a:endParaRPr>
          </a:p>
          <a:p>
            <a:pPr marL="182880" marR="0" lvl="0" indent="-182880">
              <a:spcBef>
                <a:spcPts val="0"/>
              </a:spcBef>
              <a:spcAft>
                <a:spcPts val="1200"/>
              </a:spcAft>
              <a:tabLst>
                <a:tab pos="228600" algn="l"/>
              </a:tabLst>
            </a:pPr>
            <a:r>
              <a:rPr lang="en-US" sz="1200" u="none" strike="noStrike" dirty="0">
                <a:effectLst/>
                <a:latin typeface="+mn-lt"/>
                <a:ea typeface="Calibri" panose="020F0502020204030204" pitchFamily="34" charset="0"/>
                <a:cs typeface="Times New Roman" panose="02020603050405020304" pitchFamily="18" charset="0"/>
              </a:rPr>
              <a:t>The percentage of nonmetropolitan long-stay nursing home residents with a urinary tract infection decreased 56% from 5.5% in 2013 to 2.4% in 2019. The percentage was 2.5% in 2020 and 2.3% in 2021.</a:t>
            </a:r>
            <a:endParaRPr lang="en-US" sz="1200" dirty="0">
              <a:effectLst/>
              <a:latin typeface="+mn-lt"/>
              <a:ea typeface="Calibri" panose="020F0502020204030204" pitchFamily="34" charset="0"/>
              <a:cs typeface="Times New Roman" panose="02020603050405020304" pitchFamily="18" charset="0"/>
            </a:endParaRPr>
          </a:p>
          <a:p>
            <a:pPr marL="342900" marR="0" lvl="0" indent="-342900">
              <a:spcBef>
                <a:spcPts val="0"/>
              </a:spcBef>
              <a:spcAft>
                <a:spcPts val="1200"/>
              </a:spcAft>
              <a:buFont typeface="Wingdings" panose="05000000000000000000" pitchFamily="2" charset="2"/>
              <a:buChar char=""/>
            </a:pPr>
            <a:endParaRPr lang="en-US" sz="1800" b="1" dirty="0">
              <a:effectLst/>
              <a:latin typeface="Times New Roman" panose="02020603050405020304" pitchFamily="18"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B17BA40C-25F7-4A81-B7B0-365A5351FE20}" type="slidenum">
              <a:rPr lang="en-US" smtClean="0"/>
              <a:t>204</a:t>
            </a:fld>
            <a:endParaRPr lang="en-US"/>
          </a:p>
        </p:txBody>
      </p:sp>
    </p:spTree>
    <p:extLst>
      <p:ext uri="{BB962C8B-B14F-4D97-AF65-F5344CB8AC3E}">
        <p14:creationId xmlns:p14="http://schemas.microsoft.com/office/powerpoint/2010/main" val="3599983014"/>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spcBef>
                <a:spcPts val="0"/>
              </a:spcBef>
              <a:spcAft>
                <a:spcPts val="0"/>
              </a:spcAft>
              <a:tabLst>
                <a:tab pos="228600" algn="l"/>
              </a:tabLst>
            </a:pPr>
            <a:r>
              <a:rPr lang="en-US" sz="1200" u="none" strike="noStrike" dirty="0">
                <a:effectLst/>
                <a:latin typeface="+mn-lt"/>
                <a:ea typeface="Calibri" panose="020F0502020204030204" pitchFamily="34" charset="0"/>
                <a:cs typeface="Times New Roman" panose="02020603050405020304" pitchFamily="18" charset="0"/>
              </a:rPr>
              <a:t>The percentage of NH-NHPI long-stay nursing home residents with a urinary tract infection decreased 80% from 4.3% in 2013 to 0.87% in 2019. The percentage was 1.5% in 2020 and 1.1% in 2021 (Figure 21).</a:t>
            </a:r>
            <a:endParaRPr lang="en-US" sz="1200" dirty="0">
              <a:effectLst/>
              <a:latin typeface="+mn-lt"/>
              <a:ea typeface="Calibri" panose="020F0502020204030204" pitchFamily="34" charset="0"/>
              <a:cs typeface="Times New Roman" panose="02020603050405020304" pitchFamily="18" charset="0"/>
            </a:endParaRPr>
          </a:p>
          <a:p>
            <a:pPr marL="182880" marR="0" lvl="0" indent="-182880">
              <a:spcBef>
                <a:spcPts val="0"/>
              </a:spcBef>
              <a:spcAft>
                <a:spcPts val="1200"/>
              </a:spcAft>
              <a:tabLst>
                <a:tab pos="228600" algn="l"/>
              </a:tabLst>
            </a:pPr>
            <a:r>
              <a:rPr lang="en-US" sz="1200" u="none" strike="noStrike" dirty="0">
                <a:effectLst/>
                <a:latin typeface="+mn-lt"/>
                <a:ea typeface="Calibri" panose="020F0502020204030204" pitchFamily="34" charset="0"/>
                <a:cs typeface="Times New Roman" panose="02020603050405020304" pitchFamily="18" charset="0"/>
              </a:rPr>
              <a:t>The percentage of Hispanic long-stay nursing home residents with a urinary tract infection decreased 72% from 4.3% in 2013 to 1.2% in 2019. The percentage was also 1.2% in 2020 and 1.0% in 2021.</a:t>
            </a:r>
            <a:endParaRPr lang="en-US" sz="1200" dirty="0">
              <a:effectLst/>
              <a:latin typeface="+mn-lt"/>
              <a:ea typeface="Calibri" panose="020F0502020204030204" pitchFamily="34" charset="0"/>
              <a:cs typeface="Times New Roman" panose="02020603050405020304" pitchFamily="18" charset="0"/>
            </a:endParaRPr>
          </a:p>
          <a:p>
            <a:pPr marL="342900" marR="0" lvl="0" indent="-342900">
              <a:spcBef>
                <a:spcPts val="0"/>
              </a:spcBef>
              <a:spcAft>
                <a:spcPts val="1200"/>
              </a:spcAft>
              <a:buFont typeface="Wingdings" panose="05000000000000000000" pitchFamily="2" charset="2"/>
              <a:buChar char=""/>
            </a:pPr>
            <a:endParaRPr lang="en-US" sz="1800" b="1" dirty="0">
              <a:effectLst/>
              <a:latin typeface="Times New Roman" panose="02020603050405020304" pitchFamily="18"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B17BA40C-25F7-4A81-B7B0-365A5351FE20}" type="slidenum">
              <a:rPr lang="en-US" smtClean="0"/>
              <a:t>205</a:t>
            </a:fld>
            <a:endParaRPr lang="en-US"/>
          </a:p>
        </p:txBody>
      </p:sp>
    </p:spTree>
    <p:extLst>
      <p:ext uri="{BB962C8B-B14F-4D97-AF65-F5344CB8AC3E}">
        <p14:creationId xmlns:p14="http://schemas.microsoft.com/office/powerpoint/2010/main" val="3909560324"/>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spcBef>
                <a:spcPts val="0"/>
              </a:spcBef>
              <a:spcAft>
                <a:spcPts val="0"/>
              </a:spcAft>
              <a:tabLst>
                <a:tab pos="228600" algn="l"/>
              </a:tabLst>
            </a:pPr>
            <a:r>
              <a:rPr lang="en-US" sz="1200" u="none" strike="noStrike" dirty="0">
                <a:effectLst/>
                <a:latin typeface="+mn-lt"/>
                <a:ea typeface="Calibri" panose="020F0502020204030204" pitchFamily="34" charset="0"/>
                <a:cs typeface="Times New Roman" panose="02020603050405020304" pitchFamily="18" charset="0"/>
              </a:rPr>
              <a:t>The overall percentage of long-stay nursing home patients experiencing one or more falls with major injury showed no statistically significant changes from 2013 to 2019, remaining at 0.6%. The percentage was 0.55% in 2020 and 0.58% in 2021 (Figure 22).</a:t>
            </a:r>
            <a:endParaRPr lang="en-US" sz="1200" dirty="0">
              <a:effectLst/>
              <a:latin typeface="+mn-lt"/>
              <a:ea typeface="Calibri" panose="020F0502020204030204" pitchFamily="34" charset="0"/>
              <a:cs typeface="Times New Roman" panose="02020603050405020304" pitchFamily="18" charset="0"/>
            </a:endParaRPr>
          </a:p>
          <a:p>
            <a:pPr marL="182880" marR="0" lvl="0" indent="-182880">
              <a:spcBef>
                <a:spcPts val="0"/>
              </a:spcBef>
              <a:spcAft>
                <a:spcPts val="0"/>
              </a:spcAft>
              <a:tabLst>
                <a:tab pos="228600" algn="l"/>
              </a:tabLst>
            </a:pPr>
            <a:r>
              <a:rPr lang="en-US" sz="1200" u="none" strike="noStrike" dirty="0">
                <a:effectLst/>
                <a:latin typeface="+mn-lt"/>
                <a:ea typeface="Calibri" panose="020F0502020204030204" pitchFamily="34" charset="0"/>
                <a:cs typeface="Times New Roman" panose="02020603050405020304" pitchFamily="18" charset="0"/>
              </a:rPr>
              <a:t>The percentage of metropolitan long-stay nursing home patients experiencing one or more falls with major injury showed no statistically significant changes, remaining at 0.55% in 2013 and 2019. The percentage was 0.51% in 2020 and 0.52% in 2021.</a:t>
            </a:r>
            <a:endParaRPr lang="en-US" sz="1200" dirty="0">
              <a:effectLst/>
              <a:latin typeface="+mn-lt"/>
              <a:ea typeface="Calibri" panose="020F0502020204030204" pitchFamily="34" charset="0"/>
              <a:cs typeface="Times New Roman" panose="02020603050405020304" pitchFamily="18" charset="0"/>
            </a:endParaRPr>
          </a:p>
          <a:p>
            <a:pPr marL="182880" marR="0" lvl="0" indent="-182880">
              <a:spcBef>
                <a:spcPts val="0"/>
              </a:spcBef>
              <a:spcAft>
                <a:spcPts val="1200"/>
              </a:spcAft>
              <a:tabLst>
                <a:tab pos="228600" algn="l"/>
              </a:tabLst>
            </a:pPr>
            <a:r>
              <a:rPr lang="en-US" sz="1200" u="none" strike="noStrike" dirty="0">
                <a:effectLst/>
                <a:latin typeface="+mn-lt"/>
                <a:ea typeface="Calibri" panose="020F0502020204030204" pitchFamily="34" charset="0"/>
                <a:cs typeface="Times New Roman" panose="02020603050405020304" pitchFamily="18" charset="0"/>
              </a:rPr>
              <a:t>The percentage of nonmetropolitan long-stay nursing home patients experiencing one or more falls with major injury increased 3% from 0.75% in 2013 to 0.77% in 2019. The percentage was 0.71% in 2020 and 0.77% in 2021.</a:t>
            </a:r>
            <a:endParaRPr lang="en-US" sz="1200" dirty="0">
              <a:effectLst/>
              <a:latin typeface="+mn-lt"/>
              <a:ea typeface="Calibri" panose="020F0502020204030204" pitchFamily="34" charset="0"/>
              <a:cs typeface="Times New Roman" panose="02020603050405020304" pitchFamily="18" charset="0"/>
            </a:endParaRPr>
          </a:p>
          <a:p>
            <a:pPr marL="342900" marR="0" lvl="0" indent="-342900">
              <a:spcBef>
                <a:spcPts val="0"/>
              </a:spcBef>
              <a:spcAft>
                <a:spcPts val="1200"/>
              </a:spcAft>
              <a:buFont typeface="Wingdings" panose="05000000000000000000" pitchFamily="2" charset="2"/>
              <a:buChar char=""/>
            </a:pPr>
            <a:endParaRPr lang="en-US" sz="1800" b="1" dirty="0">
              <a:effectLst/>
              <a:latin typeface="Times New Roman" panose="02020603050405020304" pitchFamily="18"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B17BA40C-25F7-4A81-B7B0-365A5351FE20}" type="slidenum">
              <a:rPr lang="en-US" smtClean="0"/>
              <a:t>206</a:t>
            </a:fld>
            <a:endParaRPr lang="en-US"/>
          </a:p>
        </p:txBody>
      </p:sp>
    </p:spTree>
    <p:extLst>
      <p:ext uri="{BB962C8B-B14F-4D97-AF65-F5344CB8AC3E}">
        <p14:creationId xmlns:p14="http://schemas.microsoft.com/office/powerpoint/2010/main" val="463960902"/>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spcBef>
                <a:spcPts val="0"/>
              </a:spcBef>
              <a:spcAft>
                <a:spcPts val="0"/>
              </a:spcAft>
              <a:tabLst>
                <a:tab pos="228600" algn="l"/>
              </a:tabLst>
            </a:pPr>
            <a:r>
              <a:rPr lang="en-US" sz="1200" u="none" strike="noStrike" dirty="0">
                <a:effectLst/>
                <a:latin typeface="+mn-lt"/>
                <a:ea typeface="Calibri" panose="020F0502020204030204" pitchFamily="34" charset="0"/>
                <a:cs typeface="Times New Roman" panose="02020603050405020304" pitchFamily="18" charset="0"/>
              </a:rPr>
              <a:t>The percentage of NH-AI/AN long-stay nursing home patients experiencing one or more falls with major injury showed no statistically significant changes, at 0.75% in 2013 and 0.76% in 2019. The percentage was 0.79% in 2020 and 0.74% in 2021 (Figure 23).</a:t>
            </a:r>
            <a:endParaRPr lang="en-US" sz="1200" dirty="0">
              <a:effectLst/>
              <a:latin typeface="+mn-lt"/>
              <a:ea typeface="Calibri" panose="020F0502020204030204" pitchFamily="34" charset="0"/>
              <a:cs typeface="Times New Roman" panose="02020603050405020304" pitchFamily="18" charset="0"/>
            </a:endParaRPr>
          </a:p>
          <a:p>
            <a:pPr marL="182880" marR="0" lvl="0" indent="-182880">
              <a:spcBef>
                <a:spcPts val="0"/>
              </a:spcBef>
              <a:spcAft>
                <a:spcPts val="1200"/>
              </a:spcAft>
              <a:tabLst>
                <a:tab pos="228600" algn="l"/>
              </a:tabLst>
            </a:pPr>
            <a:r>
              <a:rPr lang="en-US" sz="1200" u="none" strike="noStrike" dirty="0">
                <a:effectLst/>
                <a:latin typeface="+mn-lt"/>
                <a:ea typeface="Calibri" panose="020F0502020204030204" pitchFamily="34" charset="0"/>
                <a:cs typeface="Times New Roman" panose="02020603050405020304" pitchFamily="18" charset="0"/>
              </a:rPr>
              <a:t>The percentage of NH-Black long-stay nursing home patients experiencing one or more falls with major injury increased from 0.23% in 2013 to 0.26% in 2019. The percentage was 0.21% in 2020 and 0.24% in 2021.</a:t>
            </a:r>
            <a:endParaRPr lang="en-US" sz="1200" dirty="0">
              <a:effectLst/>
              <a:latin typeface="+mn-lt"/>
              <a:ea typeface="Calibri" panose="020F0502020204030204" pitchFamily="34" charset="0"/>
              <a:cs typeface="Times New Roman" panose="02020603050405020304" pitchFamily="18" charset="0"/>
            </a:endParaRPr>
          </a:p>
          <a:p>
            <a:pPr marL="342900" marR="0" lvl="0" indent="-342900">
              <a:spcBef>
                <a:spcPts val="0"/>
              </a:spcBef>
              <a:spcAft>
                <a:spcPts val="1200"/>
              </a:spcAft>
              <a:buFont typeface="Wingdings" panose="05000000000000000000" pitchFamily="2" charset="2"/>
              <a:buChar char=""/>
            </a:pPr>
            <a:endParaRPr lang="en-US" sz="1800" b="1" dirty="0">
              <a:effectLst/>
              <a:latin typeface="Times New Roman" panose="02020603050405020304" pitchFamily="18"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B17BA40C-25F7-4A81-B7B0-365A5351FE20}" type="slidenum">
              <a:rPr lang="en-US" smtClean="0"/>
              <a:t>207</a:t>
            </a:fld>
            <a:endParaRPr lang="en-US"/>
          </a:p>
        </p:txBody>
      </p:sp>
    </p:spTree>
    <p:extLst>
      <p:ext uri="{BB962C8B-B14F-4D97-AF65-F5344CB8AC3E}">
        <p14:creationId xmlns:p14="http://schemas.microsoft.com/office/powerpoint/2010/main" val="2328481661"/>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3752056"/>
            <a:ext cx="6400800" cy="4724400"/>
          </a:xfrm>
        </p:spPr>
        <p:txBody>
          <a:bodyPr/>
          <a:lstStyle/>
          <a:p>
            <a:pPr marL="182880" marR="0" indent="-182880">
              <a:spcBef>
                <a:spcPts val="0"/>
              </a:spcBef>
            </a:pPr>
            <a:r>
              <a:rPr lang="en-US" sz="1000" dirty="0">
                <a:effectLst/>
                <a:latin typeface="+mn-lt"/>
                <a:ea typeface="Calibri" panose="020F0502020204030204" pitchFamily="34" charset="0"/>
                <a:cs typeface="Times New Roman" panose="02020603050405020304" pitchFamily="18" charset="0"/>
              </a:rPr>
              <a:t>The COVID-19 PHE revealed vulnerabilities in nursing homes and residential care communities. NHQDR data show that case and death rates among nursing home residents exceeded rates reported by other sectors in the healthcare delivery system. Case rates and deaths among nursing home workers were also higher than rates experienced by healthcare workers in other sectors and by the overall population. </a:t>
            </a:r>
          </a:p>
          <a:p>
            <a:pPr marL="182880" marR="0" indent="-182880">
              <a:spcBef>
                <a:spcPts val="0"/>
              </a:spcBef>
            </a:pPr>
            <a:r>
              <a:rPr lang="en-US" sz="1000" dirty="0">
                <a:effectLst/>
                <a:latin typeface="+mn-lt"/>
                <a:ea typeface="Calibri" panose="020F0502020204030204" pitchFamily="34" charset="0"/>
                <a:cs typeface="Times New Roman" panose="02020603050405020304" pitchFamily="18" charset="0"/>
              </a:rPr>
              <a:t>A range of issues may have contributed to nursing homes’ vulnerability, including:</a:t>
            </a:r>
          </a:p>
          <a:p>
            <a:pPr marL="365760" marR="0" lvl="1" indent="-182880">
              <a:spcBef>
                <a:spcPts val="0"/>
              </a:spcBef>
              <a:tabLst>
                <a:tab pos="914400" algn="l"/>
              </a:tabLst>
            </a:pPr>
            <a:r>
              <a:rPr lang="en-US" sz="1000" dirty="0">
                <a:effectLst/>
                <a:latin typeface="+mn-lt"/>
                <a:ea typeface="Calibri" panose="020F0502020204030204" pitchFamily="34" charset="0"/>
                <a:cs typeface="Times New Roman" panose="02020603050405020304" pitchFamily="18" charset="0"/>
              </a:rPr>
              <a:t>Staffing shortages, </a:t>
            </a:r>
          </a:p>
          <a:p>
            <a:pPr marL="365760" marR="0" lvl="1" indent="-182880">
              <a:spcBef>
                <a:spcPts val="0"/>
              </a:spcBef>
              <a:tabLst>
                <a:tab pos="914400" algn="l"/>
              </a:tabLst>
            </a:pPr>
            <a:r>
              <a:rPr lang="en-US" sz="1000" dirty="0">
                <a:effectLst/>
                <a:latin typeface="+mn-lt"/>
                <a:ea typeface="Calibri" panose="020F0502020204030204" pitchFamily="34" charset="0"/>
                <a:cs typeface="Times New Roman" panose="02020603050405020304" pitchFamily="18" charset="0"/>
              </a:rPr>
              <a:t>Insufficient training of nursing home staff,</a:t>
            </a:r>
          </a:p>
          <a:p>
            <a:pPr marL="365760" marR="0" lvl="1" indent="-182880">
              <a:spcBef>
                <a:spcPts val="0"/>
              </a:spcBef>
              <a:tabLst>
                <a:tab pos="914400" algn="l"/>
              </a:tabLst>
            </a:pPr>
            <a:r>
              <a:rPr lang="en-US" sz="1000" dirty="0">
                <a:effectLst/>
                <a:latin typeface="+mn-lt"/>
                <a:ea typeface="Calibri" panose="020F0502020204030204" pitchFamily="34" charset="0"/>
                <a:cs typeface="Times New Roman" panose="02020603050405020304" pitchFamily="18" charset="0"/>
              </a:rPr>
              <a:t>Lack of personal protective equipment (PPE), </a:t>
            </a:r>
          </a:p>
          <a:p>
            <a:pPr marL="365760" marR="0" lvl="1" indent="-182880">
              <a:spcBef>
                <a:spcPts val="0"/>
              </a:spcBef>
              <a:tabLst>
                <a:tab pos="914400" algn="l"/>
              </a:tabLst>
            </a:pPr>
            <a:r>
              <a:rPr lang="en-US" sz="1000" dirty="0">
                <a:effectLst/>
                <a:latin typeface="+mn-lt"/>
                <a:ea typeface="Calibri" panose="020F0502020204030204" pitchFamily="34" charset="0"/>
                <a:cs typeface="Times New Roman" panose="02020603050405020304" pitchFamily="18" charset="0"/>
              </a:rPr>
              <a:t>Limited testing capacity to guide response to outbreaks, and </a:t>
            </a:r>
          </a:p>
          <a:p>
            <a:pPr marL="365760" marR="0" lvl="1" indent="-182880">
              <a:spcBef>
                <a:spcPts val="0"/>
              </a:spcBef>
              <a:tabLst>
                <a:tab pos="914400" algn="l"/>
              </a:tabLst>
            </a:pPr>
            <a:r>
              <a:rPr lang="en-US" sz="1000" dirty="0">
                <a:effectLst/>
                <a:latin typeface="+mn-lt"/>
                <a:ea typeface="Calibri" panose="020F0502020204030204" pitchFamily="34" charset="0"/>
                <a:cs typeface="Times New Roman" panose="02020603050405020304" pitchFamily="18" charset="0"/>
              </a:rPr>
              <a:t>Inconsistent adherence to policies intended to limit disease transmission, such as hand washing and masking.</a:t>
            </a:r>
            <a:r>
              <a:rPr lang="en-US" sz="1000" baseline="30000" dirty="0">
                <a:effectLst/>
                <a:latin typeface="+mn-lt"/>
                <a:ea typeface="Calibri" panose="020F0502020204030204" pitchFamily="34" charset="0"/>
                <a:cs typeface="Times New Roman" panose="02020603050405020304" pitchFamily="18" charset="0"/>
              </a:rPr>
              <a:t>20 </a:t>
            </a:r>
          </a:p>
          <a:p>
            <a:pPr marL="182880" marR="0" indent="-182880">
              <a:spcBef>
                <a:spcPts val="0"/>
              </a:spcBef>
            </a:pPr>
            <a:r>
              <a:rPr lang="en-US" sz="1000" dirty="0">
                <a:effectLst/>
                <a:latin typeface="+mn-lt"/>
                <a:ea typeface="Calibri" panose="020F0502020204030204" pitchFamily="34" charset="0"/>
                <a:cs typeface="Times New Roman" panose="02020603050405020304" pitchFamily="18" charset="0"/>
              </a:rPr>
              <a:t>In addition, older facility designs may have limited nursing homes’ ability to adequately quarantine newly admitted residents and isolate infected current residents.</a:t>
            </a:r>
            <a:r>
              <a:rPr lang="en-US" sz="1000" baseline="30000" dirty="0">
                <a:effectLst/>
                <a:latin typeface="+mn-lt"/>
                <a:ea typeface="Calibri" panose="020F0502020204030204" pitchFamily="34" charset="0"/>
                <a:cs typeface="Times New Roman" panose="02020603050405020304" pitchFamily="18" charset="0"/>
              </a:rPr>
              <a:t>20</a:t>
            </a:r>
            <a:endParaRPr lang="en-US" sz="1000" dirty="0">
              <a:effectLst/>
              <a:latin typeface="+mn-lt"/>
              <a:ea typeface="Calibri" panose="020F0502020204030204" pitchFamily="34" charset="0"/>
              <a:cs typeface="Times New Roman" panose="02020603050405020304" pitchFamily="18" charset="0"/>
            </a:endParaRPr>
          </a:p>
          <a:p>
            <a:pPr marL="182880" marR="0" indent="-182880">
              <a:spcBef>
                <a:spcPts val="0"/>
              </a:spcBef>
            </a:pPr>
            <a:r>
              <a:rPr lang="en-US" sz="1000" dirty="0">
                <a:effectLst/>
                <a:latin typeface="+mn-lt"/>
                <a:ea typeface="Calibri" panose="020F0502020204030204" pitchFamily="34" charset="0"/>
                <a:cs typeface="Times New Roman" panose="02020603050405020304" pitchFamily="18" charset="0"/>
              </a:rPr>
              <a:t>Staff shortages had been a particular concern before the COVID-19 PHE, but the issue gained prominence during the pandemic. Although the nursing home workforce was shrinking due to economic forces before the pandemic, limited access to PPE exacerbated the problem by increasing workers’ risk of infection, resulting in missed workdays. Concurrently, lockdowns intended to limit virus transmission reduced residents’ access to friends and family, who may have partly compensated for staffing limitations before the pandemic. </a:t>
            </a:r>
          </a:p>
          <a:p>
            <a:pPr marL="182880" marR="0" indent="-182880">
              <a:spcBef>
                <a:spcPts val="0"/>
              </a:spcBef>
            </a:pPr>
            <a:r>
              <a:rPr lang="en-US" sz="1000" dirty="0">
                <a:effectLst/>
                <a:latin typeface="+mn-lt"/>
                <a:ea typeface="Calibri" panose="020F0502020204030204" pitchFamily="34" charset="0"/>
                <a:cs typeface="Times New Roman" panose="02020603050405020304" pitchFamily="18" charset="0"/>
              </a:rPr>
              <a:t>Disruptions in CMS’s data monitoring systems prevent us from directly trending data between 2019 and 2020. But these factors appeared to negatively affect measures such as long-stay nursing home residents with an increased need for help with daily activities and long-stay nursing home residents whose ability to move independently worsened. Residents may have received lesser care for issues such as these that require sustained attention from nursing home staff. If so, nursing home residents may continue to experience suboptimal care because staffing shortages persist, even though the PHE has ended.</a:t>
            </a:r>
          </a:p>
          <a:p>
            <a:pPr marL="182880" marR="0" indent="-182880">
              <a:spcBef>
                <a:spcPts val="0"/>
              </a:spcBef>
            </a:pPr>
            <a:r>
              <a:rPr lang="en-US" sz="1000" dirty="0">
                <a:effectLst/>
                <a:latin typeface="+mn-lt"/>
                <a:ea typeface="Calibri" panose="020F0502020204030204" pitchFamily="34" charset="0"/>
                <a:cs typeface="Times New Roman" panose="02020603050405020304" pitchFamily="18" charset="0"/>
              </a:rPr>
              <a:t>Several initiatives sought to improve nursing home care through training and mentorships during the COVID-19 pandemic. For example, AHRQ invested $237 million of the Provider Relief Fund to launch the AHRQ ECHO National Nursing Home COVID-19 Action Network (the Network). This partnership between AHRQ, the University of New Mexico’s ECHO Institute, and the Institute for Healthcare Improvement fielded 99 training centers under the Network. The centers provided training and mentorship to more than 9,000 nursing homes (58% of 15,400 eligible nursing homes) and nearly 32,000 nursing home staff in all 50 states, the District of Columbia, and Puerto Rico.</a:t>
            </a:r>
            <a:r>
              <a:rPr lang="en-US" sz="1000" baseline="30000" dirty="0">
                <a:effectLst/>
                <a:latin typeface="+mn-lt"/>
                <a:ea typeface="Calibri" panose="020F0502020204030204" pitchFamily="34" charset="0"/>
                <a:cs typeface="Times New Roman" panose="02020603050405020304" pitchFamily="18" charset="0"/>
              </a:rPr>
              <a:t>1</a:t>
            </a:r>
            <a:r>
              <a:rPr lang="en-US" sz="1000" dirty="0">
                <a:effectLst/>
                <a:latin typeface="+mn-lt"/>
                <a:ea typeface="Calibri" panose="020F0502020204030204" pitchFamily="34" charset="0"/>
                <a:cs typeface="Times New Roman" panose="02020603050405020304" pitchFamily="18" charset="0"/>
              </a:rPr>
              <a:t> The Network’s 16-week Training and Mentorship Program ultimately benefited 1.7 million nursing home residents. </a:t>
            </a:r>
          </a:p>
          <a:p>
            <a:pPr marL="182880" marR="0" indent="-182880">
              <a:spcBef>
                <a:spcPts val="0"/>
              </a:spcBef>
            </a:pPr>
            <a:r>
              <a:rPr lang="en-US" sz="1000" dirty="0">
                <a:effectLst/>
                <a:latin typeface="+mn-lt"/>
                <a:ea typeface="Calibri" panose="020F0502020204030204" pitchFamily="34" charset="0"/>
                <a:cs typeface="Times New Roman" panose="02020603050405020304" pitchFamily="18" charset="0"/>
              </a:rPr>
              <a:t>Most of all, adequate staffing levels should be restored to provide proper healthcare to nursing home residents. The impact of staff shortages, including nursing home staff shortages, will be addressed in an upcoming Data Spotlight on the Healthcare Workforce. </a:t>
            </a:r>
          </a:p>
          <a:p>
            <a:endParaRPr lang="en-US" sz="1000" dirty="0"/>
          </a:p>
        </p:txBody>
      </p:sp>
      <p:sp>
        <p:nvSpPr>
          <p:cNvPr id="4" name="Slide Number Placeholder 3"/>
          <p:cNvSpPr>
            <a:spLocks noGrp="1"/>
          </p:cNvSpPr>
          <p:nvPr>
            <p:ph type="sldNum" sz="quarter" idx="5"/>
          </p:nvPr>
        </p:nvSpPr>
        <p:spPr/>
        <p:txBody>
          <a:bodyPr/>
          <a:lstStyle/>
          <a:p>
            <a:fld id="{B17BA40C-25F7-4A81-B7B0-365A5351FE20}" type="slidenum">
              <a:rPr lang="en-US" smtClean="0"/>
              <a:t>208</a:t>
            </a:fld>
            <a:endParaRPr lang="en-US"/>
          </a:p>
        </p:txBody>
      </p:sp>
    </p:spTree>
    <p:extLst>
      <p:ext uri="{BB962C8B-B14F-4D97-AF65-F5344CB8AC3E}">
        <p14:creationId xmlns:p14="http://schemas.microsoft.com/office/powerpoint/2010/main" val="3377863257"/>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3886200"/>
            <a:ext cx="6400800" cy="4724400"/>
          </a:xfrm>
        </p:spPr>
        <p:txBody>
          <a:bodyPr/>
          <a:lstStyle/>
          <a:p>
            <a:pPr marL="0" marR="0" indent="0">
              <a:spcBef>
                <a:spcPts val="0"/>
              </a:spcBef>
              <a:buNone/>
            </a:pPr>
            <a:r>
              <a:rPr lang="en-US" sz="1200" b="1" u="none" dirty="0">
                <a:effectLst/>
                <a:latin typeface="+mn-lt"/>
                <a:ea typeface="Times New Roman" panose="02020603050405020304" pitchFamily="18" charset="0"/>
                <a:cs typeface="Times New Roman" panose="02020603050405020304" pitchFamily="18" charset="0"/>
              </a:rPr>
              <a:t>Resources</a:t>
            </a:r>
          </a:p>
          <a:p>
            <a:pPr marL="182880" marR="0" indent="-182880">
              <a:spcBef>
                <a:spcPts val="0"/>
              </a:spcBef>
            </a:pPr>
            <a:r>
              <a:rPr lang="en-US" sz="1200" b="1" dirty="0">
                <a:effectLst/>
                <a:latin typeface="+mn-lt"/>
                <a:ea typeface="Calibri" panose="020F0502020204030204" pitchFamily="34" charset="0"/>
                <a:cs typeface="Times New Roman" panose="02020603050405020304" pitchFamily="18" charset="0"/>
              </a:rPr>
              <a:t>COVID-19 Nursing Home Data</a:t>
            </a:r>
            <a:r>
              <a:rPr lang="en-US" sz="1200" dirty="0">
                <a:effectLst/>
                <a:latin typeface="+mn-lt"/>
                <a:ea typeface="Calibri" panose="020F0502020204030204" pitchFamily="34" charset="0"/>
                <a:cs typeface="Times New Roman" panose="02020603050405020304" pitchFamily="18" charset="0"/>
              </a:rPr>
              <a:t> (</a:t>
            </a:r>
            <a:r>
              <a:rPr lang="en-US" sz="1200" u="sng" dirty="0">
                <a:solidFill>
                  <a:srgbClr val="0000FF"/>
                </a:solidFill>
                <a:effectLst/>
                <a:latin typeface="+mn-lt"/>
                <a:ea typeface="Calibri" panose="020F0502020204030204" pitchFamily="34" charset="0"/>
                <a:cs typeface="Times New Roman" panose="02020603050405020304" pitchFamily="18" charset="0"/>
                <a:hlinkClick r:id="rId3"/>
              </a:rPr>
              <a:t>https://data.cms.gov/covid-19/covid-19-nursing-home-data</a:t>
            </a:r>
            <a:r>
              <a:rPr lang="en-US" sz="1200" dirty="0">
                <a:effectLst/>
                <a:latin typeface="+mn-lt"/>
                <a:ea typeface="Calibri" panose="020F0502020204030204" pitchFamily="34" charset="0"/>
                <a:cs typeface="Times New Roman" panose="02020603050405020304" pitchFamily="18" charset="0"/>
              </a:rPr>
              <a:t>) has information on COVID-19 reported by nursing homes to CDC’s National Healthcare Safety Network COVID-19 Long-Term Care Facility Module.</a:t>
            </a:r>
          </a:p>
          <a:p>
            <a:pPr marL="182880" marR="0" indent="-182880">
              <a:spcBef>
                <a:spcPts val="0"/>
              </a:spcBef>
            </a:pPr>
            <a:r>
              <a:rPr lang="en-US" sz="1200" b="1" spc="-10" dirty="0">
                <a:effectLst/>
                <a:latin typeface="+mn-lt"/>
                <a:ea typeface="Calibri" panose="020F0502020204030204" pitchFamily="34" charset="0"/>
                <a:cs typeface="Times New Roman" panose="02020603050405020304" pitchFamily="18" charset="0"/>
              </a:rPr>
              <a:t>AHRQ’s Role in Nursing Home COVID-19 Response</a:t>
            </a:r>
            <a:r>
              <a:rPr lang="en-US" sz="1200" spc="-10" dirty="0">
                <a:effectLst/>
                <a:latin typeface="+mn-lt"/>
                <a:ea typeface="Calibri" panose="020F0502020204030204" pitchFamily="34" charset="0"/>
                <a:cs typeface="Times New Roman" panose="02020603050405020304" pitchFamily="18" charset="0"/>
              </a:rPr>
              <a:t> </a:t>
            </a:r>
            <a:r>
              <a:rPr lang="en-US" sz="1200" spc="-10" dirty="0">
                <a:solidFill>
                  <a:srgbClr val="0000FF"/>
                </a:solidFill>
                <a:effectLst/>
                <a:latin typeface="+mn-lt"/>
                <a:ea typeface="Calibri" panose="020F0502020204030204" pitchFamily="34" charset="0"/>
                <a:cs typeface="Times New Roman" panose="02020603050405020304" pitchFamily="18" charset="0"/>
              </a:rPr>
              <a:t>(</a:t>
            </a:r>
            <a:r>
              <a:rPr lang="en-US" sz="1200" u="sng" spc="-10" dirty="0">
                <a:solidFill>
                  <a:srgbClr val="0000FF"/>
                </a:solidFill>
                <a:effectLst/>
                <a:latin typeface="+mn-lt"/>
                <a:ea typeface="Calibri" panose="020F0502020204030204" pitchFamily="34" charset="0"/>
                <a:cs typeface="Times New Roman" panose="02020603050405020304" pitchFamily="18" charset="0"/>
                <a:hlinkClick r:id="rId4"/>
              </a:rPr>
              <a:t>https://www.ahrq.gov/sites/</a:t>
            </a:r>
            <a:br>
              <a:rPr lang="en-US" sz="1200" u="sng" spc="-10" dirty="0">
                <a:solidFill>
                  <a:srgbClr val="0000FF"/>
                </a:solidFill>
                <a:effectLst/>
                <a:latin typeface="+mn-lt"/>
                <a:ea typeface="Calibri" panose="020F0502020204030204" pitchFamily="34" charset="0"/>
                <a:cs typeface="Times New Roman" panose="02020603050405020304" pitchFamily="18" charset="0"/>
                <a:hlinkClick r:id="rId4"/>
              </a:rPr>
            </a:br>
            <a:r>
              <a:rPr lang="en-US" sz="1200" u="sng" spc="-10" dirty="0">
                <a:solidFill>
                  <a:srgbClr val="0000FF"/>
                </a:solidFill>
                <a:effectLst/>
                <a:latin typeface="+mn-lt"/>
                <a:ea typeface="Calibri" panose="020F0502020204030204" pitchFamily="34" charset="0"/>
                <a:cs typeface="Times New Roman" panose="02020603050405020304" pitchFamily="18" charset="0"/>
                <a:hlinkClick r:id="rId4"/>
              </a:rPr>
              <a:t>default/files/</a:t>
            </a:r>
            <a:r>
              <a:rPr lang="en-US" sz="1200" u="sng" spc="-10" dirty="0" err="1">
                <a:solidFill>
                  <a:srgbClr val="0000FF"/>
                </a:solidFill>
                <a:effectLst/>
                <a:latin typeface="+mn-lt"/>
                <a:ea typeface="Calibri" panose="020F0502020204030204" pitchFamily="34" charset="0"/>
                <a:cs typeface="Times New Roman" panose="02020603050405020304" pitchFamily="18" charset="0"/>
                <a:hlinkClick r:id="rId4"/>
              </a:rPr>
              <a:t>wysiwyg</a:t>
            </a:r>
            <a:r>
              <a:rPr lang="en-US" sz="1200" u="sng" spc="-10" dirty="0">
                <a:solidFill>
                  <a:srgbClr val="0000FF"/>
                </a:solidFill>
                <a:effectLst/>
                <a:latin typeface="+mn-lt"/>
                <a:ea typeface="Calibri" panose="020F0502020204030204" pitchFamily="34" charset="0"/>
                <a:cs typeface="Times New Roman" panose="02020603050405020304" pitchFamily="18" charset="0"/>
                <a:hlinkClick r:id="rId4"/>
              </a:rPr>
              <a:t>/nursing-home/materials/ahrq-network-factsheet.pdf</a:t>
            </a:r>
            <a:r>
              <a:rPr lang="en-US" sz="1200" spc="-10" dirty="0">
                <a:solidFill>
                  <a:srgbClr val="0000FF"/>
                </a:solidFill>
                <a:effectLst/>
                <a:latin typeface="+mn-lt"/>
                <a:ea typeface="Calibri" panose="020F0502020204030204" pitchFamily="34" charset="0"/>
                <a:cs typeface="Times New Roman" panose="02020603050405020304" pitchFamily="18" charset="0"/>
              </a:rPr>
              <a:t>)</a:t>
            </a:r>
            <a:r>
              <a:rPr lang="en-US" sz="1200" spc="-10" dirty="0">
                <a:effectLst/>
                <a:latin typeface="+mn-lt"/>
                <a:ea typeface="Calibri" panose="020F0502020204030204" pitchFamily="34" charset="0"/>
                <a:cs typeface="Times New Roman" panose="02020603050405020304" pitchFamily="18" charset="0"/>
              </a:rPr>
              <a:t> describes the COVID-19 Action Network and its attempt to remediate the lack of adequate training among nursing home workers to care for residents with and without COVID-19. The Network’s goals are to:</a:t>
            </a:r>
            <a:endParaRPr lang="en-US" sz="1200" dirty="0">
              <a:effectLst/>
              <a:latin typeface="+mn-lt"/>
              <a:ea typeface="Calibri" panose="020F0502020204030204" pitchFamily="34" charset="0"/>
              <a:cs typeface="Times New Roman" panose="02020603050405020304" pitchFamily="18" charset="0"/>
            </a:endParaRPr>
          </a:p>
          <a:p>
            <a:pPr marL="365760" marR="0" lvl="1" indent="-182880">
              <a:spcBef>
                <a:spcPts val="0"/>
              </a:spcBef>
              <a:tabLst>
                <a:tab pos="914400" algn="l"/>
              </a:tabLst>
            </a:pPr>
            <a:r>
              <a:rPr lang="en-US" sz="1200" dirty="0">
                <a:effectLst/>
                <a:latin typeface="+mn-lt"/>
                <a:ea typeface="Calibri" panose="020F0502020204030204" pitchFamily="34" charset="0"/>
                <a:cs typeface="Times New Roman" panose="02020603050405020304" pitchFamily="18" charset="0"/>
              </a:rPr>
              <a:t>Keep SARS-COV 2 out of nursing homes. </a:t>
            </a:r>
          </a:p>
          <a:p>
            <a:pPr marL="365760" marR="0" lvl="1" indent="-182880">
              <a:spcBef>
                <a:spcPts val="0"/>
              </a:spcBef>
              <a:tabLst>
                <a:tab pos="914400" algn="l"/>
              </a:tabLst>
            </a:pPr>
            <a:r>
              <a:rPr lang="en-US" sz="1200" dirty="0">
                <a:effectLst/>
                <a:latin typeface="+mn-lt"/>
                <a:ea typeface="Calibri" panose="020F0502020204030204" pitchFamily="34" charset="0"/>
                <a:cs typeface="Times New Roman" panose="02020603050405020304" pitchFamily="18" charset="0"/>
              </a:rPr>
              <a:t>Promote early identification of COVID-19 infection among residents and staff. </a:t>
            </a:r>
          </a:p>
          <a:p>
            <a:pPr marL="365760" marR="0" lvl="1" indent="-182880">
              <a:spcBef>
                <a:spcPts val="0"/>
              </a:spcBef>
              <a:tabLst>
                <a:tab pos="914400" algn="l"/>
              </a:tabLst>
            </a:pPr>
            <a:r>
              <a:rPr lang="en-US" sz="1200" dirty="0">
                <a:effectLst/>
                <a:latin typeface="+mn-lt"/>
                <a:ea typeface="Calibri" panose="020F0502020204030204" pitchFamily="34" charset="0"/>
                <a:cs typeface="Times New Roman" panose="02020603050405020304" pitchFamily="18" charset="0"/>
              </a:rPr>
              <a:t>Prevent spread between staff, residents, and visitors. </a:t>
            </a:r>
          </a:p>
          <a:p>
            <a:pPr marL="365760" marR="0" lvl="1" indent="-182880">
              <a:spcBef>
                <a:spcPts val="0"/>
              </a:spcBef>
              <a:tabLst>
                <a:tab pos="914400" algn="l"/>
              </a:tabLst>
            </a:pPr>
            <a:r>
              <a:rPr lang="en-US" sz="1200" dirty="0">
                <a:effectLst/>
                <a:latin typeface="+mn-lt"/>
                <a:ea typeface="Calibri" panose="020F0502020204030204" pitchFamily="34" charset="0"/>
                <a:cs typeface="Times New Roman" panose="02020603050405020304" pitchFamily="18" charset="0"/>
              </a:rPr>
              <a:t>Provide safe and appropriate care to residents with COVID-19. </a:t>
            </a:r>
          </a:p>
          <a:p>
            <a:pPr marL="365760" marR="0" lvl="1" indent="-182880">
              <a:spcBef>
                <a:spcPts val="0"/>
              </a:spcBef>
              <a:tabLst>
                <a:tab pos="914400" algn="l"/>
              </a:tabLst>
            </a:pPr>
            <a:r>
              <a:rPr lang="en-US" sz="1200" dirty="0">
                <a:effectLst/>
                <a:latin typeface="+mn-lt"/>
                <a:ea typeface="Calibri" panose="020F0502020204030204" pitchFamily="34" charset="0"/>
                <a:cs typeface="Times New Roman" panose="02020603050405020304" pitchFamily="18" charset="0"/>
              </a:rPr>
              <a:t>Help nursing home staff implement best practice safety measures. </a:t>
            </a:r>
          </a:p>
          <a:p>
            <a:pPr marL="365760" marR="0" lvl="1" indent="-182880">
              <a:spcBef>
                <a:spcPts val="0"/>
              </a:spcBef>
              <a:tabLst>
                <a:tab pos="914400" algn="l"/>
              </a:tabLst>
            </a:pPr>
            <a:r>
              <a:rPr lang="en-US" sz="1200" dirty="0">
                <a:effectLst/>
                <a:latin typeface="+mn-lt"/>
                <a:ea typeface="Calibri" panose="020F0502020204030204" pitchFamily="34" charset="0"/>
                <a:cs typeface="Times New Roman" panose="02020603050405020304" pitchFamily="18" charset="0"/>
              </a:rPr>
              <a:t>Reduce social isolation for residents, families, caregivers, and staff.</a:t>
            </a:r>
          </a:p>
          <a:p>
            <a:pPr marL="182880" marR="0" indent="-182880">
              <a:spcBef>
                <a:spcPts val="0"/>
              </a:spcBef>
            </a:pPr>
            <a:r>
              <a:rPr lang="en-US" sz="1200" b="1" dirty="0">
                <a:effectLst/>
                <a:latin typeface="+mn-lt"/>
                <a:ea typeface="Calibri" panose="020F0502020204030204" pitchFamily="34" charset="0"/>
                <a:cs typeface="Times New Roman" panose="02020603050405020304" pitchFamily="18" charset="0"/>
              </a:rPr>
              <a:t>CMS Nursing Home Quality Initiative</a:t>
            </a:r>
            <a:r>
              <a:rPr lang="en-US" sz="1200" dirty="0">
                <a:effectLst/>
                <a:latin typeface="+mn-lt"/>
                <a:ea typeface="Calibri" panose="020F0502020204030204" pitchFamily="34" charset="0"/>
                <a:cs typeface="Times New Roman" panose="02020603050405020304" pitchFamily="18" charset="0"/>
              </a:rPr>
              <a:t> </a:t>
            </a:r>
            <a:r>
              <a:rPr lang="en-US" sz="1200" dirty="0">
                <a:solidFill>
                  <a:srgbClr val="0000FF"/>
                </a:solidFill>
                <a:effectLst/>
                <a:latin typeface="+mn-lt"/>
                <a:ea typeface="Calibri" panose="020F0502020204030204" pitchFamily="34" charset="0"/>
                <a:cs typeface="Times New Roman" panose="02020603050405020304" pitchFamily="18" charset="0"/>
              </a:rPr>
              <a:t>(</a:t>
            </a:r>
            <a:r>
              <a:rPr lang="en-US" sz="1200" u="sng" dirty="0">
                <a:solidFill>
                  <a:srgbClr val="0000FF"/>
                </a:solidFill>
                <a:effectLst/>
                <a:latin typeface="+mn-lt"/>
                <a:ea typeface="Calibri" panose="020F0502020204030204" pitchFamily="34" charset="0"/>
                <a:cs typeface="Times New Roman" panose="02020603050405020304" pitchFamily="18" charset="0"/>
                <a:hlinkClick r:id="rId5"/>
              </a:rPr>
              <a:t>https://www.cms.gov/medicare/quality/nursing-home-improvement</a:t>
            </a:r>
            <a:r>
              <a:rPr lang="en-US" sz="1200" dirty="0">
                <a:solidFill>
                  <a:srgbClr val="0000FF"/>
                </a:solidFill>
                <a:effectLst/>
                <a:latin typeface="+mn-lt"/>
                <a:ea typeface="Calibri" panose="020F0502020204030204" pitchFamily="34" charset="0"/>
                <a:cs typeface="Times New Roman" panose="02020603050405020304" pitchFamily="18" charset="0"/>
              </a:rPr>
              <a:t>)</a:t>
            </a:r>
            <a:r>
              <a:rPr lang="en-US" sz="1200" dirty="0">
                <a:effectLst/>
                <a:latin typeface="+mn-lt"/>
                <a:ea typeface="Calibri" panose="020F0502020204030204" pitchFamily="34" charset="0"/>
                <a:cs typeface="Times New Roman" panose="02020603050405020304" pitchFamily="18" charset="0"/>
              </a:rPr>
              <a:t> focuses on the Minimum Data Set, Care Compare, payment, quality measures, and survey and certification information for providers. The website for the initiative provides information about quality measures shown on the Care Compare website, which allows consumers, providers, states, and researchers to compare information on nursing homes. Many nursing homes have already made significant improvements in the care provided to residents by taking advantage of these materials and the support of Quality Improvement Organization staff.</a:t>
            </a:r>
          </a:p>
          <a:p>
            <a:pPr marL="182880" marR="0" indent="-182880">
              <a:spcBef>
                <a:spcPts val="0"/>
              </a:spcBef>
            </a:pPr>
            <a:r>
              <a:rPr lang="en-US" sz="1200" b="1" dirty="0">
                <a:effectLst/>
                <a:latin typeface="+mn-lt"/>
                <a:ea typeface="Calibri" panose="020F0502020204030204" pitchFamily="34" charset="0"/>
                <a:cs typeface="Times New Roman" panose="02020603050405020304" pitchFamily="18" charset="0"/>
              </a:rPr>
              <a:t>CMS Skilled Nursing Facility (SNF) Quality Reporting Program (QRP) Measures and Technical Information</a:t>
            </a:r>
            <a:r>
              <a:rPr lang="en-US" sz="1200" dirty="0">
                <a:effectLst/>
                <a:latin typeface="+mn-lt"/>
                <a:ea typeface="Calibri" panose="020F0502020204030204" pitchFamily="34" charset="0"/>
                <a:cs typeface="Times New Roman" panose="02020603050405020304" pitchFamily="18" charset="0"/>
              </a:rPr>
              <a:t> </a:t>
            </a:r>
            <a:r>
              <a:rPr lang="en-US" sz="1200" dirty="0">
                <a:solidFill>
                  <a:srgbClr val="0000FF"/>
                </a:solidFill>
                <a:effectLst/>
                <a:latin typeface="+mn-lt"/>
                <a:ea typeface="Calibri" panose="020F0502020204030204" pitchFamily="34" charset="0"/>
                <a:cs typeface="Times New Roman" panose="02020603050405020304" pitchFamily="18" charset="0"/>
              </a:rPr>
              <a:t>(</a:t>
            </a:r>
            <a:r>
              <a:rPr lang="en-US" sz="1200" u="sng" dirty="0">
                <a:solidFill>
                  <a:srgbClr val="0000FF"/>
                </a:solidFill>
                <a:effectLst/>
                <a:latin typeface="+mn-lt"/>
                <a:ea typeface="Calibri" panose="020F0502020204030204" pitchFamily="34" charset="0"/>
                <a:cs typeface="Times New Roman" panose="02020603050405020304" pitchFamily="18" charset="0"/>
                <a:hlinkClick r:id="rId6"/>
              </a:rPr>
              <a:t>https://www.cms.gov/medicare/quality/snf-quality-reporting-program/measures-and-technical-information</a:t>
            </a:r>
            <a:r>
              <a:rPr lang="en-US" sz="1200" dirty="0">
                <a:solidFill>
                  <a:srgbClr val="0000FF"/>
                </a:solidFill>
                <a:effectLst/>
                <a:latin typeface="+mn-lt"/>
                <a:ea typeface="Calibri" panose="020F0502020204030204" pitchFamily="34" charset="0"/>
                <a:cs typeface="Times New Roman" panose="02020603050405020304" pitchFamily="18" charset="0"/>
              </a:rPr>
              <a:t>)</a:t>
            </a:r>
            <a:r>
              <a:rPr lang="en-US" sz="1200" dirty="0">
                <a:effectLst/>
                <a:latin typeface="+mn-lt"/>
                <a:ea typeface="Calibri" panose="020F0502020204030204" pitchFamily="34" charset="0"/>
                <a:cs typeface="Times New Roman" panose="02020603050405020304" pitchFamily="18" charset="0"/>
              </a:rPr>
              <a:t> provides information on the measures reported by SNFs in accordance with the SNF QRP. This web page includes descriptions of each measure, links to measure specifications, measure updates, and other measure-related information. The page is updated as measure updates become available.</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209</a:t>
            </a:fld>
            <a:endParaRPr lang="en-US"/>
          </a:p>
        </p:txBody>
      </p:sp>
    </p:spTree>
    <p:extLst>
      <p:ext uri="{BB962C8B-B14F-4D97-AF65-F5344CB8AC3E}">
        <p14:creationId xmlns:p14="http://schemas.microsoft.com/office/powerpoint/2010/main" val="3026475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21</a:t>
            </a:fld>
            <a:endParaRPr lang="en-US"/>
          </a:p>
        </p:txBody>
      </p:sp>
    </p:spTree>
    <p:extLst>
      <p:ext uri="{BB962C8B-B14F-4D97-AF65-F5344CB8AC3E}">
        <p14:creationId xmlns:p14="http://schemas.microsoft.com/office/powerpoint/2010/main" val="161631918"/>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7BA40C-25F7-4A81-B7B0-365A5351FE20}" type="slidenum">
              <a:rPr lang="en-US" smtClean="0"/>
              <a:t>210</a:t>
            </a:fld>
            <a:endParaRPr lang="en-US"/>
          </a:p>
        </p:txBody>
      </p:sp>
    </p:spTree>
    <p:extLst>
      <p:ext uri="{BB962C8B-B14F-4D97-AF65-F5344CB8AC3E}">
        <p14:creationId xmlns:p14="http://schemas.microsoft.com/office/powerpoint/2010/main" val="3465751840"/>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7BA40C-25F7-4A81-B7B0-365A5351FE20}" type="slidenum">
              <a:rPr lang="en-US" smtClean="0"/>
              <a:t>211</a:t>
            </a:fld>
            <a:endParaRPr lang="en-US"/>
          </a:p>
        </p:txBody>
      </p:sp>
    </p:spTree>
    <p:extLst>
      <p:ext uri="{BB962C8B-B14F-4D97-AF65-F5344CB8AC3E}">
        <p14:creationId xmlns:p14="http://schemas.microsoft.com/office/powerpoint/2010/main" val="2895922049"/>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3657600"/>
            <a:ext cx="6400800" cy="4724400"/>
          </a:xfrm>
        </p:spPr>
        <p:txBody>
          <a:bodyPr/>
          <a:lstStyle/>
          <a:p>
            <a:pPr marL="182880" marR="0" indent="-182880">
              <a:spcBef>
                <a:spcPts val="0"/>
              </a:spcBef>
            </a:pPr>
            <a:r>
              <a:rPr lang="en-US" sz="1100" dirty="0" err="1">
                <a:effectLst/>
                <a:latin typeface="+mn-lt"/>
                <a:ea typeface="Calibri" panose="020F0502020204030204" pitchFamily="34" charset="0"/>
                <a:cs typeface="Times New Roman" panose="02020603050405020304" pitchFamily="18" charset="0"/>
              </a:rPr>
              <a:t>Telehealthcare</a:t>
            </a:r>
            <a:r>
              <a:rPr lang="en-US" sz="1100" dirty="0">
                <a:effectLst/>
                <a:latin typeface="+mn-lt"/>
                <a:ea typeface="Calibri" panose="020F0502020204030204" pitchFamily="34" charset="0"/>
                <a:cs typeface="Times New Roman" panose="02020603050405020304" pitchFamily="18" charset="0"/>
              </a:rPr>
              <a:t> is the delivery of healthcare services through telecommunication technologies and can be conducted via synchronous services (i.e., live interaction via audio or video) or asynchronous services such as messaging, file sharing, and remote monitoring. This section of the NHQDR focuses on </a:t>
            </a:r>
            <a:r>
              <a:rPr lang="en-US" sz="1100" dirty="0" err="1">
                <a:effectLst/>
                <a:latin typeface="+mn-lt"/>
                <a:ea typeface="Calibri" panose="020F0502020204030204" pitchFamily="34" charset="0"/>
                <a:cs typeface="Times New Roman" panose="02020603050405020304" pitchFamily="18" charset="0"/>
              </a:rPr>
              <a:t>telehealthcare</a:t>
            </a:r>
            <a:r>
              <a:rPr lang="en-US" sz="1100" dirty="0">
                <a:effectLst/>
                <a:latin typeface="+mn-lt"/>
                <a:ea typeface="Calibri" panose="020F0502020204030204" pitchFamily="34" charset="0"/>
                <a:cs typeface="Times New Roman" panose="02020603050405020304" pitchFamily="18" charset="0"/>
              </a:rPr>
              <a:t> services provided via synchronous video-plus-audio (referred to in this section as “video”) or audio-only visits between a provider and patient.</a:t>
            </a:r>
            <a:r>
              <a:rPr lang="en-US" sz="1100" baseline="30000" dirty="0">
                <a:effectLst/>
                <a:latin typeface="+mn-lt"/>
                <a:ea typeface="Calibri" panose="020F0502020204030204" pitchFamily="34" charset="0"/>
                <a:cs typeface="Times New Roman" panose="02020603050405020304" pitchFamily="18" charset="0"/>
              </a:rPr>
              <a:t>1</a:t>
            </a:r>
            <a:endParaRPr lang="en-US" sz="1100" dirty="0">
              <a:effectLst/>
              <a:latin typeface="+mn-lt"/>
              <a:ea typeface="Calibri" panose="020F0502020204030204" pitchFamily="34" charset="0"/>
              <a:cs typeface="Times New Roman" panose="02020603050405020304" pitchFamily="18" charset="0"/>
            </a:endParaRPr>
          </a:p>
          <a:p>
            <a:pPr marL="182880" marR="0" indent="-182880">
              <a:spcBef>
                <a:spcPts val="0"/>
              </a:spcBef>
            </a:pPr>
            <a:r>
              <a:rPr lang="en-US" sz="1100" dirty="0">
                <a:effectLst/>
                <a:latin typeface="+mn-lt"/>
                <a:ea typeface="Calibri" panose="020F0502020204030204" pitchFamily="34" charset="0"/>
                <a:cs typeface="Times New Roman" panose="02020603050405020304" pitchFamily="18" charset="0"/>
              </a:rPr>
              <a:t>As in-person services were limited during the COVID-19 pandemic, policymakers, healthcare systems, providers, and patients pivoted to increase the use of </a:t>
            </a:r>
            <a:r>
              <a:rPr lang="en-US" sz="1100" dirty="0" err="1">
                <a:effectLst/>
                <a:latin typeface="+mn-lt"/>
                <a:ea typeface="Calibri" panose="020F0502020204030204" pitchFamily="34" charset="0"/>
                <a:cs typeface="Times New Roman" panose="02020603050405020304" pitchFamily="18" charset="0"/>
              </a:rPr>
              <a:t>telehealthcare</a:t>
            </a:r>
            <a:r>
              <a:rPr lang="en-US" sz="1100" dirty="0">
                <a:effectLst/>
                <a:latin typeface="+mn-lt"/>
                <a:ea typeface="Calibri" panose="020F0502020204030204" pitchFamily="34" charset="0"/>
                <a:cs typeface="Times New Roman" panose="02020603050405020304" pitchFamily="18" charset="0"/>
              </a:rPr>
              <a:t> services. This section provides a brief history of </a:t>
            </a:r>
            <a:r>
              <a:rPr lang="en-US" sz="1100" dirty="0" err="1">
                <a:effectLst/>
                <a:latin typeface="+mn-lt"/>
                <a:ea typeface="Calibri" panose="020F0502020204030204" pitchFamily="34" charset="0"/>
                <a:cs typeface="Times New Roman" panose="02020603050405020304" pitchFamily="18" charset="0"/>
              </a:rPr>
              <a:t>telehealthcare</a:t>
            </a:r>
            <a:r>
              <a:rPr lang="en-US" sz="1100" dirty="0">
                <a:effectLst/>
                <a:latin typeface="+mn-lt"/>
                <a:ea typeface="Calibri" panose="020F0502020204030204" pitchFamily="34" charset="0"/>
                <a:cs typeface="Times New Roman" panose="02020603050405020304" pitchFamily="18" charset="0"/>
              </a:rPr>
              <a:t> services, how they changed during the COVID-19 pandemic, and disparities in </a:t>
            </a:r>
            <a:r>
              <a:rPr lang="en-US" sz="1100" dirty="0" err="1">
                <a:effectLst/>
                <a:latin typeface="+mn-lt"/>
                <a:ea typeface="Calibri" panose="020F0502020204030204" pitchFamily="34" charset="0"/>
                <a:cs typeface="Times New Roman" panose="02020603050405020304" pitchFamily="18" charset="0"/>
              </a:rPr>
              <a:t>telehealthcare</a:t>
            </a:r>
            <a:r>
              <a:rPr lang="en-US" sz="1100" dirty="0">
                <a:effectLst/>
                <a:latin typeface="+mn-lt"/>
                <a:ea typeface="Calibri" panose="020F0502020204030204" pitchFamily="34" charset="0"/>
                <a:cs typeface="Times New Roman" panose="02020603050405020304" pitchFamily="18" charset="0"/>
              </a:rPr>
              <a:t> services. It also presents findings from analyses of data obtained for the NHQDR, including:</a:t>
            </a:r>
          </a:p>
          <a:p>
            <a:pPr marL="365760" marR="0" lvl="1" indent="-182880">
              <a:spcBef>
                <a:spcPts val="0"/>
              </a:spcBef>
              <a:tabLst>
                <a:tab pos="914400" algn="l"/>
              </a:tabLst>
            </a:pPr>
            <a:r>
              <a:rPr lang="en-US" sz="1100" dirty="0">
                <a:effectLst/>
                <a:latin typeface="+mn-lt"/>
                <a:ea typeface="Calibri" panose="020F0502020204030204" pitchFamily="34" charset="0"/>
                <a:cs typeface="Times New Roman" panose="02020603050405020304" pitchFamily="18" charset="0"/>
              </a:rPr>
              <a:t>Use of </a:t>
            </a:r>
            <a:r>
              <a:rPr lang="en-US" sz="1100" dirty="0" err="1">
                <a:effectLst/>
                <a:latin typeface="+mn-lt"/>
                <a:ea typeface="Calibri" panose="020F0502020204030204" pitchFamily="34" charset="0"/>
                <a:cs typeface="Times New Roman" panose="02020603050405020304" pitchFamily="18" charset="0"/>
              </a:rPr>
              <a:t>telehealthcare</a:t>
            </a:r>
            <a:r>
              <a:rPr lang="en-US" sz="1100" dirty="0">
                <a:effectLst/>
                <a:latin typeface="+mn-lt"/>
                <a:ea typeface="Calibri" panose="020F0502020204030204" pitchFamily="34" charset="0"/>
                <a:cs typeface="Times New Roman" panose="02020603050405020304" pitchFamily="18" charset="0"/>
              </a:rPr>
              <a:t> services before the pandemic was very low, due in part to policy restrictions, but rates increased in the first few months of the pandemic due to waivers and policy flexibilities by the federal and state governments. Although </a:t>
            </a:r>
            <a:r>
              <a:rPr lang="en-US" sz="1100" dirty="0" err="1">
                <a:effectLst/>
                <a:latin typeface="+mn-lt"/>
                <a:ea typeface="Calibri" panose="020F0502020204030204" pitchFamily="34" charset="0"/>
                <a:cs typeface="Times New Roman" panose="02020603050405020304" pitchFamily="18" charset="0"/>
              </a:rPr>
              <a:t>telehealthcare</a:t>
            </a:r>
            <a:r>
              <a:rPr lang="en-US" sz="1100" dirty="0">
                <a:effectLst/>
                <a:latin typeface="+mn-lt"/>
                <a:ea typeface="Calibri" panose="020F0502020204030204" pitchFamily="34" charset="0"/>
                <a:cs typeface="Times New Roman" panose="02020603050405020304" pitchFamily="18" charset="0"/>
              </a:rPr>
              <a:t> use waned as the pandemic progressed, despite continued federal flexibilities, its use remains higher than before the pandemic.</a:t>
            </a:r>
          </a:p>
          <a:p>
            <a:pPr marL="365760" marR="0" lvl="1" indent="-182880">
              <a:spcBef>
                <a:spcPts val="0"/>
              </a:spcBef>
              <a:tabLst>
                <a:tab pos="914400" algn="l"/>
              </a:tabLst>
            </a:pPr>
            <a:r>
              <a:rPr lang="en-US" sz="1100" dirty="0">
                <a:effectLst/>
                <a:latin typeface="+mn-lt"/>
                <a:ea typeface="Calibri" panose="020F0502020204030204" pitchFamily="34" charset="0"/>
                <a:cs typeface="Times New Roman" panose="02020603050405020304" pitchFamily="18" charset="0"/>
              </a:rPr>
              <a:t>Provider use of </a:t>
            </a:r>
            <a:r>
              <a:rPr lang="en-US" sz="1100" dirty="0" err="1">
                <a:effectLst/>
                <a:latin typeface="+mn-lt"/>
                <a:ea typeface="Calibri" panose="020F0502020204030204" pitchFamily="34" charset="0"/>
                <a:cs typeface="Times New Roman" panose="02020603050405020304" pitchFamily="18" charset="0"/>
              </a:rPr>
              <a:t>telehealthcare</a:t>
            </a:r>
            <a:r>
              <a:rPr lang="en-US" sz="1100" dirty="0">
                <a:effectLst/>
                <a:latin typeface="+mn-lt"/>
                <a:ea typeface="Calibri" panose="020F0502020204030204" pitchFamily="34" charset="0"/>
                <a:cs typeface="Times New Roman" panose="02020603050405020304" pitchFamily="18" charset="0"/>
              </a:rPr>
              <a:t> services was not consistent. Practices with fewer providers were less likely to report </a:t>
            </a:r>
            <a:r>
              <a:rPr lang="en-US" sz="1100" dirty="0" err="1">
                <a:effectLst/>
                <a:latin typeface="+mn-lt"/>
                <a:ea typeface="Calibri" panose="020F0502020204030204" pitchFamily="34" charset="0"/>
                <a:cs typeface="Times New Roman" panose="02020603050405020304" pitchFamily="18" charset="0"/>
              </a:rPr>
              <a:t>telehealthcare</a:t>
            </a:r>
            <a:r>
              <a:rPr lang="en-US" sz="1100" dirty="0">
                <a:effectLst/>
                <a:latin typeface="+mn-lt"/>
                <a:ea typeface="Calibri" panose="020F0502020204030204" pitchFamily="34" charset="0"/>
                <a:cs typeface="Times New Roman" panose="02020603050405020304" pitchFamily="18" charset="0"/>
              </a:rPr>
              <a:t> service use. </a:t>
            </a:r>
          </a:p>
          <a:p>
            <a:pPr marL="365760" marR="0" lvl="1" indent="-182880">
              <a:spcBef>
                <a:spcPts val="0"/>
              </a:spcBef>
              <a:tabLst>
                <a:tab pos="914400" algn="l"/>
              </a:tabLst>
            </a:pPr>
            <a:r>
              <a:rPr lang="en-US" sz="1100" dirty="0" err="1">
                <a:effectLst/>
                <a:latin typeface="+mn-lt"/>
                <a:ea typeface="Calibri" panose="020F0502020204030204" pitchFamily="34" charset="0"/>
                <a:cs typeface="Times New Roman" panose="02020603050405020304" pitchFamily="18" charset="0"/>
              </a:rPr>
              <a:t>Telehealthcare</a:t>
            </a:r>
            <a:r>
              <a:rPr lang="en-US" sz="1100" dirty="0">
                <a:effectLst/>
                <a:latin typeface="+mn-lt"/>
                <a:ea typeface="Calibri" panose="020F0502020204030204" pitchFamily="34" charset="0"/>
                <a:cs typeface="Times New Roman" panose="02020603050405020304" pitchFamily="18" charset="0"/>
              </a:rPr>
              <a:t> services were most often provided for mental health care. </a:t>
            </a:r>
          </a:p>
          <a:p>
            <a:pPr marL="365760" marR="0" lvl="1" indent="-182880">
              <a:spcBef>
                <a:spcPts val="0"/>
              </a:spcBef>
              <a:tabLst>
                <a:tab pos="914400" algn="l"/>
              </a:tabLst>
            </a:pPr>
            <a:r>
              <a:rPr lang="en-US" sz="1100" dirty="0">
                <a:effectLst/>
                <a:latin typeface="+mn-lt"/>
                <a:ea typeface="Calibri" panose="020F0502020204030204" pitchFamily="34" charset="0"/>
                <a:cs typeface="Times New Roman" panose="02020603050405020304" pitchFamily="18" charset="0"/>
              </a:rPr>
              <a:t>People living in areas with lower internet access or in rural areas and older adults were less likely to have a </a:t>
            </a:r>
            <a:r>
              <a:rPr lang="en-US" sz="1100" dirty="0" err="1">
                <a:effectLst/>
                <a:latin typeface="+mn-lt"/>
                <a:ea typeface="Calibri" panose="020F0502020204030204" pitchFamily="34" charset="0"/>
                <a:cs typeface="Times New Roman" panose="02020603050405020304" pitchFamily="18" charset="0"/>
              </a:rPr>
              <a:t>telehealthcare</a:t>
            </a:r>
            <a:r>
              <a:rPr lang="en-US" sz="1100" dirty="0">
                <a:effectLst/>
                <a:latin typeface="+mn-lt"/>
                <a:ea typeface="Calibri" panose="020F0502020204030204" pitchFamily="34" charset="0"/>
                <a:cs typeface="Times New Roman" panose="02020603050405020304" pitchFamily="18" charset="0"/>
              </a:rPr>
              <a:t> visit. </a:t>
            </a:r>
          </a:p>
          <a:p>
            <a:pPr marL="731520" marR="0" lvl="3" indent="-182880">
              <a:spcBef>
                <a:spcPts val="0"/>
              </a:spcBef>
              <a:buClr>
                <a:srgbClr val="005EB8"/>
              </a:buClr>
              <a:buSzPts val="1000"/>
            </a:pPr>
            <a:r>
              <a:rPr lang="en-US" sz="1100" dirty="0">
                <a:effectLst/>
                <a:latin typeface="+mn-lt"/>
                <a:ea typeface="Calibri" panose="020F0502020204030204" pitchFamily="34" charset="0"/>
                <a:cs typeface="Times New Roman" panose="02020603050405020304" pitchFamily="18" charset="0"/>
              </a:rPr>
              <a:t>Of people with a </a:t>
            </a:r>
            <a:r>
              <a:rPr lang="en-US" sz="1100" dirty="0" err="1">
                <a:effectLst/>
                <a:latin typeface="+mn-lt"/>
                <a:ea typeface="Calibri" panose="020F0502020204030204" pitchFamily="34" charset="0"/>
                <a:cs typeface="Times New Roman" panose="02020603050405020304" pitchFamily="18" charset="0"/>
              </a:rPr>
              <a:t>telehealthcare</a:t>
            </a:r>
            <a:r>
              <a:rPr lang="en-US" sz="1100" dirty="0">
                <a:effectLst/>
                <a:latin typeface="+mn-lt"/>
                <a:ea typeface="Calibri" panose="020F0502020204030204" pitchFamily="34" charset="0"/>
                <a:cs typeface="Times New Roman" panose="02020603050405020304" pitchFamily="18" charset="0"/>
              </a:rPr>
              <a:t> visit, older and lower income individuals were less likely to have a </a:t>
            </a:r>
            <a:r>
              <a:rPr lang="en-US" sz="1100" dirty="0" err="1">
                <a:effectLst/>
                <a:latin typeface="+mn-lt"/>
                <a:ea typeface="Calibri" panose="020F0502020204030204" pitchFamily="34" charset="0"/>
                <a:cs typeface="Times New Roman" panose="02020603050405020304" pitchFamily="18" charset="0"/>
              </a:rPr>
              <a:t>telehealthcare</a:t>
            </a:r>
            <a:r>
              <a:rPr lang="en-US" sz="1100" dirty="0">
                <a:effectLst/>
                <a:latin typeface="+mn-lt"/>
                <a:ea typeface="Calibri" panose="020F0502020204030204" pitchFamily="34" charset="0"/>
                <a:cs typeface="Times New Roman" panose="02020603050405020304" pitchFamily="18" charset="0"/>
              </a:rPr>
              <a:t> visit that included video technology.</a:t>
            </a:r>
          </a:p>
          <a:p>
            <a:pPr marL="365760" marR="0" lvl="1" indent="-182880">
              <a:spcBef>
                <a:spcPts val="0"/>
              </a:spcBef>
              <a:tabLst>
                <a:tab pos="914400" algn="l"/>
              </a:tabLst>
            </a:pPr>
            <a:r>
              <a:rPr lang="en-US" sz="1100" dirty="0">
                <a:effectLst/>
                <a:latin typeface="+mn-lt"/>
                <a:ea typeface="Calibri" panose="020F0502020204030204" pitchFamily="34" charset="0"/>
                <a:cs typeface="Times New Roman" panose="02020603050405020304" pitchFamily="18" charset="0"/>
              </a:rPr>
              <a:t>Practices that used </a:t>
            </a:r>
            <a:r>
              <a:rPr lang="en-US" sz="1100" dirty="0" err="1">
                <a:effectLst/>
                <a:latin typeface="+mn-lt"/>
                <a:ea typeface="Calibri" panose="020F0502020204030204" pitchFamily="34" charset="0"/>
                <a:cs typeface="Times New Roman" panose="02020603050405020304" pitchFamily="18" charset="0"/>
              </a:rPr>
              <a:t>telehealthcare</a:t>
            </a:r>
            <a:r>
              <a:rPr lang="en-US" sz="1100" dirty="0">
                <a:effectLst/>
                <a:latin typeface="+mn-lt"/>
                <a:ea typeface="Calibri" panose="020F0502020204030204" pitchFamily="34" charset="0"/>
                <a:cs typeface="Times New Roman" panose="02020603050405020304" pitchFamily="18" charset="0"/>
              </a:rPr>
              <a:t> services most often reported that patient difficulty using </a:t>
            </a:r>
            <a:r>
              <a:rPr lang="en-US" sz="1100" dirty="0" err="1">
                <a:effectLst/>
                <a:latin typeface="+mn-lt"/>
                <a:ea typeface="Calibri" panose="020F0502020204030204" pitchFamily="34" charset="0"/>
                <a:cs typeface="Times New Roman" panose="02020603050405020304" pitchFamily="18" charset="0"/>
              </a:rPr>
              <a:t>telehealthcare</a:t>
            </a:r>
            <a:r>
              <a:rPr lang="en-US" sz="1100" dirty="0">
                <a:effectLst/>
                <a:latin typeface="+mn-lt"/>
                <a:ea typeface="Calibri" panose="020F0502020204030204" pitchFamily="34" charset="0"/>
                <a:cs typeface="Times New Roman" panose="02020603050405020304" pitchFamily="18" charset="0"/>
              </a:rPr>
              <a:t> technology and limitations in patient access to technology affected the practices’ use of </a:t>
            </a:r>
            <a:r>
              <a:rPr lang="en-US" sz="1100" dirty="0" err="1">
                <a:effectLst/>
                <a:latin typeface="+mn-lt"/>
                <a:ea typeface="Calibri" panose="020F0502020204030204" pitchFamily="34" charset="0"/>
                <a:cs typeface="Times New Roman" panose="02020603050405020304" pitchFamily="18" charset="0"/>
              </a:rPr>
              <a:t>telehealthcare</a:t>
            </a:r>
            <a:r>
              <a:rPr lang="en-US" sz="1100" dirty="0">
                <a:effectLst/>
                <a:latin typeface="+mn-lt"/>
                <a:ea typeface="Calibri" panose="020F0502020204030204" pitchFamily="34" charset="0"/>
                <a:cs typeface="Times New Roman" panose="02020603050405020304" pitchFamily="18" charset="0"/>
              </a:rPr>
              <a:t>. </a:t>
            </a:r>
          </a:p>
          <a:p>
            <a:pPr marL="548640" marR="0" lvl="2" indent="-182880">
              <a:spcBef>
                <a:spcPts val="0"/>
              </a:spcBef>
              <a:buClr>
                <a:srgbClr val="005EB8"/>
              </a:buClr>
              <a:buSzPts val="1000"/>
            </a:pPr>
            <a:r>
              <a:rPr lang="en-US" sz="1100" dirty="0">
                <a:effectLst/>
                <a:latin typeface="+mn-lt"/>
                <a:ea typeface="Calibri" panose="020F0502020204030204" pitchFamily="34" charset="0"/>
                <a:cs typeface="Times New Roman" panose="02020603050405020304" pitchFamily="18" charset="0"/>
              </a:rPr>
              <a:t>Although limited provider internet access or speed issues were less commonly reported overall, this limitation more often affected providers in non-metropolitan statistical areas (MSAs) and areas with a higher percentage of non-Hispanic (NH) White individuals.</a:t>
            </a:r>
          </a:p>
          <a:p>
            <a:pPr marL="365760" marR="0" lvl="1" indent="-182880">
              <a:spcBef>
                <a:spcPts val="0"/>
              </a:spcBef>
              <a:tabLst>
                <a:tab pos="914400" algn="l"/>
              </a:tabLst>
            </a:pPr>
            <a:r>
              <a:rPr lang="en-US" sz="1100" dirty="0">
                <a:effectLst/>
                <a:latin typeface="+mn-lt"/>
                <a:ea typeface="Calibri" panose="020F0502020204030204" pitchFamily="34" charset="0"/>
                <a:cs typeface="Times New Roman" panose="02020603050405020304" pitchFamily="18" charset="0"/>
              </a:rPr>
              <a:t>About one-third of practices indicated that quality was fully or to a great extent the same as in-person visits. </a:t>
            </a:r>
          </a:p>
          <a:p>
            <a:pPr marL="548640" marR="0" lvl="2" indent="-182880">
              <a:spcBef>
                <a:spcPts val="0"/>
              </a:spcBef>
              <a:buClr>
                <a:srgbClr val="005EB8"/>
              </a:buClr>
              <a:buSzPts val="1000"/>
            </a:pPr>
            <a:r>
              <a:rPr lang="en-US" sz="1100" dirty="0">
                <a:effectLst/>
                <a:latin typeface="+mn-lt"/>
                <a:ea typeface="Calibri" panose="020F0502020204030204" pitchFamily="34" charset="0"/>
                <a:cs typeface="Times New Roman" panose="02020603050405020304" pitchFamily="18" charset="0"/>
              </a:rPr>
              <a:t>About 60% of practices were very or somewhat satisfied with </a:t>
            </a:r>
            <a:r>
              <a:rPr lang="en-US" sz="1100" dirty="0" err="1">
                <a:effectLst/>
                <a:latin typeface="+mn-lt"/>
                <a:ea typeface="Calibri" panose="020F0502020204030204" pitchFamily="34" charset="0"/>
                <a:cs typeface="Times New Roman" panose="02020603050405020304" pitchFamily="18" charset="0"/>
              </a:rPr>
              <a:t>telehealthcare</a:t>
            </a:r>
            <a:r>
              <a:rPr lang="en-US" sz="1100" dirty="0">
                <a:effectLst/>
                <a:latin typeface="+mn-lt"/>
                <a:ea typeface="Calibri" panose="020F0502020204030204" pitchFamily="34" charset="0"/>
                <a:cs typeface="Times New Roman" panose="02020603050405020304" pitchFamily="18" charset="0"/>
              </a:rPr>
              <a:t> technology and about 70% were planning to continue providing </a:t>
            </a:r>
            <a:r>
              <a:rPr lang="en-US" sz="1100" dirty="0" err="1">
                <a:effectLst/>
                <a:latin typeface="+mn-lt"/>
                <a:ea typeface="Calibri" panose="020F0502020204030204" pitchFamily="34" charset="0"/>
                <a:cs typeface="Times New Roman" panose="02020603050405020304" pitchFamily="18" charset="0"/>
              </a:rPr>
              <a:t>telehealthcare</a:t>
            </a:r>
            <a:r>
              <a:rPr lang="en-US" sz="1100" dirty="0">
                <a:effectLst/>
                <a:latin typeface="+mn-lt"/>
                <a:ea typeface="Calibri" panose="020F0502020204030204" pitchFamily="34" charset="0"/>
                <a:cs typeface="Times New Roman" panose="02020603050405020304" pitchFamily="18" charset="0"/>
              </a:rPr>
              <a:t> services after the pandemic ended.</a:t>
            </a:r>
          </a:p>
          <a:p>
            <a:pPr marL="182880" marR="0" indent="-182880">
              <a:spcBef>
                <a:spcPts val="0"/>
              </a:spcBef>
            </a:pPr>
            <a:r>
              <a:rPr lang="en-US" sz="1100" dirty="0">
                <a:effectLst/>
                <a:latin typeface="+mn-lt"/>
                <a:ea typeface="Calibri" panose="020F0502020204030204" pitchFamily="34" charset="0"/>
                <a:cs typeface="Times New Roman" panose="02020603050405020304" pitchFamily="18" charset="0"/>
              </a:rPr>
              <a:t>Lastly, this section discusses the findings, presents conclusions based on findings and current </a:t>
            </a:r>
            <a:r>
              <a:rPr lang="en-US" sz="1100" dirty="0" err="1">
                <a:effectLst/>
                <a:latin typeface="+mn-lt"/>
                <a:ea typeface="Calibri" panose="020F0502020204030204" pitchFamily="34" charset="0"/>
                <a:cs typeface="Times New Roman" panose="02020603050405020304" pitchFamily="18" charset="0"/>
              </a:rPr>
              <a:t>telehealthcare</a:t>
            </a:r>
            <a:r>
              <a:rPr lang="en-US" sz="1100" dirty="0">
                <a:effectLst/>
                <a:latin typeface="+mn-lt"/>
                <a:ea typeface="Calibri" panose="020F0502020204030204" pitchFamily="34" charset="0"/>
                <a:cs typeface="Times New Roman" panose="02020603050405020304" pitchFamily="18" charset="0"/>
              </a:rPr>
              <a:t> practices, and provides resources for additional information about </a:t>
            </a:r>
            <a:r>
              <a:rPr lang="en-US" sz="1100" dirty="0" err="1">
                <a:effectLst/>
                <a:latin typeface="+mn-lt"/>
                <a:ea typeface="Calibri" panose="020F0502020204030204" pitchFamily="34" charset="0"/>
                <a:cs typeface="Times New Roman" panose="02020603050405020304" pitchFamily="18" charset="0"/>
              </a:rPr>
              <a:t>telehealthcare</a:t>
            </a:r>
            <a:r>
              <a:rPr lang="en-US" sz="1100" dirty="0">
                <a:effectLst/>
                <a:latin typeface="+mn-lt"/>
                <a:ea typeface="Calibri" panose="020F0502020204030204" pitchFamily="34" charset="0"/>
                <a:cs typeface="Times New Roman" panose="02020603050405020304" pitchFamily="18" charset="0"/>
              </a:rPr>
              <a:t>.</a:t>
            </a:r>
          </a:p>
          <a:p>
            <a:endParaRPr lang="en-US" sz="1100" dirty="0"/>
          </a:p>
        </p:txBody>
      </p:sp>
      <p:sp>
        <p:nvSpPr>
          <p:cNvPr id="4" name="Slide Number Placeholder 3"/>
          <p:cNvSpPr>
            <a:spLocks noGrp="1"/>
          </p:cNvSpPr>
          <p:nvPr>
            <p:ph type="sldNum" sz="quarter" idx="5"/>
          </p:nvPr>
        </p:nvSpPr>
        <p:spPr/>
        <p:txBody>
          <a:bodyPr/>
          <a:lstStyle/>
          <a:p>
            <a:fld id="{B17BA40C-25F7-4A81-B7B0-365A5351FE20}" type="slidenum">
              <a:rPr lang="en-US" smtClean="0"/>
              <a:t>212</a:t>
            </a:fld>
            <a:endParaRPr lang="en-US"/>
          </a:p>
        </p:txBody>
      </p:sp>
    </p:spTree>
    <p:extLst>
      <p:ext uri="{BB962C8B-B14F-4D97-AF65-F5344CB8AC3E}">
        <p14:creationId xmlns:p14="http://schemas.microsoft.com/office/powerpoint/2010/main" val="3839649776"/>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spcBef>
                <a:spcPts val="0"/>
              </a:spcBef>
              <a:buNone/>
            </a:pPr>
            <a:r>
              <a:rPr lang="en-US" sz="1200" b="1" i="0" dirty="0" err="1">
                <a:effectLst/>
                <a:latin typeface="Calibri" panose="020F0502020204030204" pitchFamily="34" charset="0"/>
                <a:ea typeface="Times New Roman" panose="02020603050405020304" pitchFamily="18" charset="0"/>
                <a:cs typeface="Calibri" panose="020F0502020204030204" pitchFamily="34" charset="0"/>
              </a:rPr>
              <a:t>Telehealthcare</a:t>
            </a:r>
            <a:r>
              <a:rPr lang="en-US" sz="1200" b="1" i="0" dirty="0">
                <a:effectLst/>
                <a:latin typeface="Calibri" panose="020F0502020204030204" pitchFamily="34" charset="0"/>
                <a:ea typeface="Times New Roman" panose="02020603050405020304" pitchFamily="18" charset="0"/>
                <a:cs typeface="Calibri" panose="020F0502020204030204" pitchFamily="34" charset="0"/>
              </a:rPr>
              <a:t> Service Use Before the COVID-19 Pandemic Was Limited</a:t>
            </a:r>
          </a:p>
          <a:p>
            <a:pPr marL="182880" marR="0" lvl="0" indent="-182880">
              <a:spcBef>
                <a:spcPts val="0"/>
              </a:spcBef>
            </a:pPr>
            <a:r>
              <a:rPr lang="en-US" sz="1200" b="1" dirty="0">
                <a:effectLst/>
                <a:latin typeface="Calibri" panose="020F0502020204030204" pitchFamily="34" charset="0"/>
                <a:ea typeface="Calibri" panose="020F0502020204030204" pitchFamily="34" charset="0"/>
                <a:cs typeface="Calibri" panose="020F0502020204030204" pitchFamily="34" charset="0"/>
              </a:rPr>
              <a:t>Although there was healthcare community and patient interest in </a:t>
            </a:r>
            <a:r>
              <a:rPr lang="en-US" sz="1200" b="1" dirty="0" err="1">
                <a:effectLst/>
                <a:latin typeface="Calibri" panose="020F0502020204030204" pitchFamily="34" charset="0"/>
                <a:ea typeface="Calibri" panose="020F0502020204030204" pitchFamily="34" charset="0"/>
                <a:cs typeface="Calibri" panose="020F0502020204030204" pitchFamily="34" charset="0"/>
              </a:rPr>
              <a:t>telehealthcare</a:t>
            </a:r>
            <a:r>
              <a:rPr lang="en-US" sz="1200" b="1" dirty="0">
                <a:effectLst/>
                <a:latin typeface="Calibri" panose="020F0502020204030204" pitchFamily="34" charset="0"/>
                <a:ea typeface="Calibri" panose="020F0502020204030204" pitchFamily="34" charset="0"/>
                <a:cs typeface="Calibri" panose="020F0502020204030204" pitchFamily="34" charset="0"/>
              </a:rPr>
              <a:t> before the COVID-19 pandemic, the use of </a:t>
            </a:r>
            <a:r>
              <a:rPr lang="en-US" sz="1200" b="1" dirty="0" err="1">
                <a:effectLst/>
                <a:latin typeface="Calibri" panose="020F0502020204030204" pitchFamily="34" charset="0"/>
                <a:ea typeface="Calibri" panose="020F0502020204030204" pitchFamily="34" charset="0"/>
                <a:cs typeface="Calibri" panose="020F0502020204030204" pitchFamily="34" charset="0"/>
              </a:rPr>
              <a:t>telehealthcare</a:t>
            </a:r>
            <a:r>
              <a:rPr lang="en-US" sz="1200" b="1" dirty="0">
                <a:effectLst/>
                <a:latin typeface="Calibri" panose="020F0502020204030204" pitchFamily="34" charset="0"/>
                <a:ea typeface="Calibri" panose="020F0502020204030204" pitchFamily="34" charset="0"/>
                <a:cs typeface="Calibri" panose="020F0502020204030204" pitchFamily="34" charset="0"/>
              </a:rPr>
              <a:t> services was infrequent, partly because of payer- and policy-related obstacles.</a:t>
            </a:r>
          </a:p>
          <a:p>
            <a:pPr marL="182880" marR="0" indent="-182880">
              <a:spcBef>
                <a:spcPts val="0"/>
              </a:spcBef>
            </a:pPr>
            <a:r>
              <a:rPr lang="en-US" sz="1200" dirty="0">
                <a:effectLst/>
                <a:latin typeface="Calibri" panose="020F0502020204030204" pitchFamily="34" charset="0"/>
                <a:ea typeface="Calibri" panose="020F0502020204030204" pitchFamily="34" charset="0"/>
                <a:cs typeface="Calibri" panose="020F0502020204030204" pitchFamily="34" charset="0"/>
              </a:rPr>
              <a:t>Communication technology has long been touted as a useful tool for improving access to quality healthcare. More than 20 years ago, the Institute of Medicine, now the National Academy of Medicine, promoted innovative and expanded use of telehealthcare.</a:t>
            </a:r>
            <a:r>
              <a:rPr lang="en-US" sz="1200" baseline="30000" dirty="0">
                <a:effectLst/>
                <a:latin typeface="Calibri" panose="020F0502020204030204" pitchFamily="34" charset="0"/>
                <a:ea typeface="Calibri" panose="020F0502020204030204" pitchFamily="34" charset="0"/>
                <a:cs typeface="Calibri" panose="020F0502020204030204" pitchFamily="34" charset="0"/>
              </a:rPr>
              <a:t>2</a:t>
            </a:r>
            <a:r>
              <a:rPr lang="en-US" sz="1200" dirty="0">
                <a:effectLst/>
                <a:latin typeface="Calibri" panose="020F0502020204030204" pitchFamily="34" charset="0"/>
                <a:ea typeface="Calibri" panose="020F0502020204030204" pitchFamily="34" charset="0"/>
                <a:cs typeface="Calibri" panose="020F0502020204030204" pitchFamily="34" charset="0"/>
              </a:rPr>
              <a:t> With the passage of the Affordable Care Act in 2010 and its focus on improving efficiency in healthcare delivery, policymakers and providers further increased interest in telehealthcare.</a:t>
            </a:r>
            <a:r>
              <a:rPr lang="en-US" sz="1200" baseline="30000" dirty="0">
                <a:effectLst/>
                <a:latin typeface="Calibri" panose="020F0502020204030204" pitchFamily="34" charset="0"/>
                <a:ea typeface="Calibri" panose="020F0502020204030204" pitchFamily="34" charset="0"/>
                <a:cs typeface="Calibri" panose="020F0502020204030204" pitchFamily="34" charset="0"/>
              </a:rPr>
              <a:t>3</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182880" marR="0" indent="-182880">
              <a:spcBef>
                <a:spcPts val="0"/>
              </a:spcBef>
            </a:pPr>
            <a:r>
              <a:rPr lang="en-US" sz="1200" dirty="0">
                <a:effectLst/>
                <a:latin typeface="Calibri" panose="020F0502020204030204" pitchFamily="34" charset="0"/>
                <a:ea typeface="Calibri" panose="020F0502020204030204" pitchFamily="34" charset="0"/>
                <a:cs typeface="Calibri" panose="020F0502020204030204" pitchFamily="34" charset="0"/>
              </a:rPr>
              <a:t>Although </a:t>
            </a:r>
            <a:r>
              <a:rPr lang="en-US" sz="1200" dirty="0" err="1">
                <a:effectLst/>
                <a:latin typeface="Calibri" panose="020F0502020204030204" pitchFamily="34" charset="0"/>
                <a:ea typeface="Calibri" panose="020F0502020204030204" pitchFamily="34" charset="0"/>
                <a:cs typeface="Calibri" panose="020F0502020204030204" pitchFamily="34" charset="0"/>
              </a:rPr>
              <a:t>telehealthcare</a:t>
            </a:r>
            <a:r>
              <a:rPr lang="en-US" sz="1200" dirty="0">
                <a:effectLst/>
                <a:latin typeface="Calibri" panose="020F0502020204030204" pitchFamily="34" charset="0"/>
                <a:ea typeface="Calibri" panose="020F0502020204030204" pitchFamily="34" charset="0"/>
                <a:cs typeface="Calibri" panose="020F0502020204030204" pitchFamily="34" charset="0"/>
              </a:rPr>
              <a:t> use was low before the COVID-19 pandemic, patients and providers showed interest.</a:t>
            </a:r>
            <a:r>
              <a:rPr lang="en-US" sz="1200" baseline="30000" dirty="0">
                <a:effectLst/>
                <a:latin typeface="Calibri" panose="020F0502020204030204" pitchFamily="34" charset="0"/>
                <a:ea typeface="Calibri" panose="020F0502020204030204" pitchFamily="34" charset="0"/>
                <a:cs typeface="Calibri" panose="020F0502020204030204" pitchFamily="34" charset="0"/>
              </a:rPr>
              <a:t>4</a:t>
            </a:r>
            <a:r>
              <a:rPr lang="en-US" sz="1200" dirty="0">
                <a:effectLst/>
                <a:latin typeface="Calibri" panose="020F0502020204030204" pitchFamily="34" charset="0"/>
                <a:ea typeface="Calibri" panose="020F0502020204030204" pitchFamily="34" charset="0"/>
                <a:cs typeface="Calibri" panose="020F0502020204030204" pitchFamily="34" charset="0"/>
              </a:rPr>
              <a:t> In a 2019 study, 69% of physicians and 66% of patients reported being willing to use </a:t>
            </a:r>
            <a:r>
              <a:rPr lang="en-US" sz="1200" dirty="0" err="1">
                <a:effectLst/>
                <a:latin typeface="Calibri" panose="020F0502020204030204" pitchFamily="34" charset="0"/>
                <a:ea typeface="Calibri" panose="020F0502020204030204" pitchFamily="34" charset="0"/>
                <a:cs typeface="Calibri" panose="020F0502020204030204" pitchFamily="34" charset="0"/>
              </a:rPr>
              <a:t>telehealthcare</a:t>
            </a:r>
            <a:r>
              <a:rPr lang="en-US" sz="1200" dirty="0">
                <a:effectLst/>
                <a:latin typeface="Calibri" panose="020F0502020204030204" pitchFamily="34" charset="0"/>
                <a:ea typeface="Calibri" panose="020F0502020204030204" pitchFamily="34" charset="0"/>
                <a:cs typeface="Calibri" panose="020F0502020204030204" pitchFamily="34" charset="0"/>
              </a:rPr>
              <a:t>. However, less than 10% of them reported receiving </a:t>
            </a:r>
            <a:r>
              <a:rPr lang="en-US" sz="1200" dirty="0" err="1">
                <a:effectLst/>
                <a:latin typeface="Calibri" panose="020F0502020204030204" pitchFamily="34" charset="0"/>
                <a:ea typeface="Calibri" panose="020F0502020204030204" pitchFamily="34" charset="0"/>
                <a:cs typeface="Calibri" panose="020F0502020204030204" pitchFamily="34" charset="0"/>
              </a:rPr>
              <a:t>telehealthcare</a:t>
            </a:r>
            <a:r>
              <a:rPr lang="en-US" sz="1200" dirty="0">
                <a:effectLst/>
                <a:latin typeface="Calibri" panose="020F0502020204030204" pitchFamily="34" charset="0"/>
                <a:ea typeface="Calibri" panose="020F0502020204030204" pitchFamily="34" charset="0"/>
                <a:cs typeface="Calibri" panose="020F0502020204030204" pitchFamily="34" charset="0"/>
              </a:rPr>
              <a:t> services.</a:t>
            </a:r>
            <a:r>
              <a:rPr lang="en-US" sz="1200" baseline="30000" dirty="0">
                <a:effectLst/>
                <a:latin typeface="Calibri" panose="020F0502020204030204" pitchFamily="34" charset="0"/>
                <a:ea typeface="Calibri" panose="020F0502020204030204" pitchFamily="34" charset="0"/>
                <a:cs typeface="Calibri" panose="020F0502020204030204" pitchFamily="34" charset="0"/>
              </a:rPr>
              <a:t>5</a:t>
            </a:r>
            <a:r>
              <a:rPr lang="en-US" sz="1200" dirty="0">
                <a:effectLst/>
                <a:latin typeface="Calibri" panose="020F0502020204030204" pitchFamily="34" charset="0"/>
                <a:ea typeface="Calibri" panose="020F0502020204030204" pitchFamily="34" charset="0"/>
                <a:cs typeface="Calibri" panose="020F0502020204030204" pitchFamily="34" charset="0"/>
              </a:rPr>
              <a:t> The study also found that use varied by age and geography; </a:t>
            </a:r>
            <a:r>
              <a:rPr lang="en-US" sz="1200" dirty="0" err="1">
                <a:effectLst/>
                <a:latin typeface="Calibri" panose="020F0502020204030204" pitchFamily="34" charset="0"/>
                <a:ea typeface="Calibri" panose="020F0502020204030204" pitchFamily="34" charset="0"/>
                <a:cs typeface="Calibri" panose="020F0502020204030204" pitchFamily="34" charset="0"/>
              </a:rPr>
              <a:t>telehealthcare</a:t>
            </a:r>
            <a:r>
              <a:rPr lang="en-US" sz="1200" dirty="0">
                <a:effectLst/>
                <a:latin typeface="Calibri" panose="020F0502020204030204" pitchFamily="34" charset="0"/>
                <a:ea typeface="Calibri" panose="020F0502020204030204" pitchFamily="34" charset="0"/>
                <a:cs typeface="Calibri" panose="020F0502020204030204" pitchFamily="34" charset="0"/>
              </a:rPr>
              <a:t> users were more likely to be younger and living in the South.</a:t>
            </a:r>
            <a:r>
              <a:rPr lang="en-US" sz="1200" baseline="30000" dirty="0">
                <a:effectLst/>
                <a:latin typeface="Calibri" panose="020F0502020204030204" pitchFamily="34" charset="0"/>
                <a:ea typeface="Calibri" panose="020F0502020204030204" pitchFamily="34" charset="0"/>
                <a:cs typeface="Calibri" panose="020F0502020204030204" pitchFamily="34" charset="0"/>
              </a:rPr>
              <a:t>5</a:t>
            </a:r>
            <a:r>
              <a:rPr lang="en-US" sz="1200" dirty="0">
                <a:effectLst/>
                <a:latin typeface="Calibri" panose="020F0502020204030204" pitchFamily="34" charset="0"/>
                <a:ea typeface="Calibri" panose="020F0502020204030204" pitchFamily="34" charset="0"/>
                <a:cs typeface="Calibri" panose="020F0502020204030204" pitchFamily="34" charset="0"/>
              </a:rPr>
              <a:t> Of consumers who had used </a:t>
            </a:r>
            <a:r>
              <a:rPr lang="en-US" sz="1200" dirty="0" err="1">
                <a:effectLst/>
                <a:latin typeface="Calibri" panose="020F0502020204030204" pitchFamily="34" charset="0"/>
                <a:ea typeface="Calibri" panose="020F0502020204030204" pitchFamily="34" charset="0"/>
                <a:cs typeface="Calibri" panose="020F0502020204030204" pitchFamily="34" charset="0"/>
              </a:rPr>
              <a:t>telehealthcare</a:t>
            </a:r>
            <a:r>
              <a:rPr lang="en-US" sz="1200" dirty="0">
                <a:effectLst/>
                <a:latin typeface="Calibri" panose="020F0502020204030204" pitchFamily="34" charset="0"/>
                <a:ea typeface="Calibri" panose="020F0502020204030204" pitchFamily="34" charset="0"/>
                <a:cs typeface="Calibri" panose="020F0502020204030204" pitchFamily="34" charset="0"/>
              </a:rPr>
              <a:t> services, experiences were generally positive, with at least two-thirds of recipients reporting satisfaction using </a:t>
            </a:r>
            <a:r>
              <a:rPr lang="en-US" sz="1200" dirty="0" err="1">
                <a:effectLst/>
                <a:latin typeface="Calibri" panose="020F0502020204030204" pitchFamily="34" charset="0"/>
                <a:ea typeface="Calibri" panose="020F0502020204030204" pitchFamily="34" charset="0"/>
                <a:cs typeface="Calibri" panose="020F0502020204030204" pitchFamily="34" charset="0"/>
              </a:rPr>
              <a:t>telehealthcare</a:t>
            </a:r>
            <a:r>
              <a:rPr lang="en-US" sz="1200" dirty="0">
                <a:effectLst/>
                <a:latin typeface="Calibri" panose="020F0502020204030204" pitchFamily="34" charset="0"/>
                <a:ea typeface="Calibri" panose="020F0502020204030204" pitchFamily="34" charset="0"/>
                <a:cs typeface="Calibri" panose="020F0502020204030204" pitchFamily="34" charset="0"/>
              </a:rPr>
              <a:t> services.</a:t>
            </a:r>
            <a:r>
              <a:rPr lang="en-US" sz="1200" baseline="30000" dirty="0">
                <a:effectLst/>
                <a:latin typeface="Calibri" panose="020F0502020204030204" pitchFamily="34" charset="0"/>
                <a:ea typeface="Calibri" panose="020F0502020204030204" pitchFamily="34" charset="0"/>
                <a:cs typeface="Calibri" panose="020F0502020204030204" pitchFamily="34" charset="0"/>
              </a:rPr>
              <a:t>6-8</a:t>
            </a:r>
            <a:r>
              <a:rPr lang="en-US" sz="1200" dirty="0">
                <a:effectLst/>
                <a:latin typeface="Calibri" panose="020F0502020204030204" pitchFamily="34" charset="0"/>
                <a:ea typeface="Calibri" panose="020F0502020204030204" pitchFamily="34" charset="0"/>
                <a:cs typeface="Calibri" panose="020F0502020204030204" pitchFamily="34" charset="0"/>
              </a:rPr>
              <a:t> </a:t>
            </a:r>
          </a:p>
          <a:p>
            <a:pPr marL="182880" marR="0" indent="-182880">
              <a:spcBef>
                <a:spcPts val="0"/>
              </a:spcBef>
            </a:pPr>
            <a:r>
              <a:rPr lang="en-US" sz="1200" dirty="0">
                <a:effectLst/>
                <a:latin typeface="Calibri" panose="020F0502020204030204" pitchFamily="34" charset="0"/>
                <a:ea typeface="Calibri" panose="020F0502020204030204" pitchFamily="34" charset="0"/>
                <a:cs typeface="Calibri" panose="020F0502020204030204" pitchFamily="34" charset="0"/>
              </a:rPr>
              <a:t>Before the COVID-19 pandemic, low use was often due to payer- and policy-related barriers. For example, reimbursement for </a:t>
            </a:r>
            <a:r>
              <a:rPr lang="en-US" sz="1200" dirty="0" err="1">
                <a:effectLst/>
                <a:latin typeface="Calibri" panose="020F0502020204030204" pitchFamily="34" charset="0"/>
                <a:ea typeface="Calibri" panose="020F0502020204030204" pitchFamily="34" charset="0"/>
                <a:cs typeface="Calibri" panose="020F0502020204030204" pitchFamily="34" charset="0"/>
              </a:rPr>
              <a:t>telehealthcare</a:t>
            </a:r>
            <a:r>
              <a:rPr lang="en-US" sz="1200" dirty="0">
                <a:effectLst/>
                <a:latin typeface="Calibri" panose="020F0502020204030204" pitchFamily="34" charset="0"/>
                <a:ea typeface="Calibri" panose="020F0502020204030204" pitchFamily="34" charset="0"/>
                <a:cs typeface="Calibri" panose="020F0502020204030204" pitchFamily="34" charset="0"/>
              </a:rPr>
              <a:t> services was limited, modes of technology were restricted, and limitations were placed on patient (originating) and provider (distant) sites eligible for </a:t>
            </a:r>
            <a:r>
              <a:rPr lang="en-US" sz="1200" dirty="0" err="1">
                <a:effectLst/>
                <a:latin typeface="Calibri" panose="020F0502020204030204" pitchFamily="34" charset="0"/>
                <a:ea typeface="Calibri" panose="020F0502020204030204" pitchFamily="34" charset="0"/>
                <a:cs typeface="Calibri" panose="020F0502020204030204" pitchFamily="34" charset="0"/>
              </a:rPr>
              <a:t>telehealthcare</a:t>
            </a:r>
            <a:r>
              <a:rPr lang="en-US" sz="1200" dirty="0">
                <a:effectLst/>
                <a:latin typeface="Calibri" panose="020F0502020204030204" pitchFamily="34" charset="0"/>
                <a:ea typeface="Calibri" panose="020F0502020204030204" pitchFamily="34" charset="0"/>
                <a:cs typeface="Calibri" panose="020F0502020204030204" pitchFamily="34" charset="0"/>
              </a:rPr>
              <a:t>, with Medicare excluding urban locations.</a:t>
            </a:r>
            <a:r>
              <a:rPr lang="en-US" sz="1200" baseline="30000" dirty="0">
                <a:effectLst/>
                <a:latin typeface="Calibri" panose="020F0502020204030204" pitchFamily="34" charset="0"/>
                <a:ea typeface="Calibri" panose="020F0502020204030204" pitchFamily="34" charset="0"/>
                <a:cs typeface="Calibri" panose="020F0502020204030204" pitchFamily="34" charset="0"/>
              </a:rPr>
              <a:t>9</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182880" marR="0" indent="-182880">
              <a:spcBef>
                <a:spcPts val="0"/>
              </a:spcBef>
            </a:pPr>
            <a:r>
              <a:rPr lang="en-US" sz="1200" dirty="0">
                <a:effectLst/>
                <a:latin typeface="Calibri" panose="020F0502020204030204" pitchFamily="34" charset="0"/>
                <a:ea typeface="Calibri" panose="020F0502020204030204" pitchFamily="34" charset="0"/>
                <a:cs typeface="Calibri" panose="020F0502020204030204" pitchFamily="34" charset="0"/>
              </a:rPr>
              <a:t>Additional barriers for patients included lack of reliable internet access, limited patient awareness, and patient discomfort with use of technology.</a:t>
            </a:r>
            <a:r>
              <a:rPr lang="en-US" sz="1200" baseline="30000" dirty="0">
                <a:effectLst/>
                <a:latin typeface="Calibri" panose="020F0502020204030204" pitchFamily="34" charset="0"/>
                <a:ea typeface="Calibri" panose="020F0502020204030204" pitchFamily="34" charset="0"/>
                <a:cs typeface="Calibri" panose="020F0502020204030204" pitchFamily="34" charset="0"/>
              </a:rPr>
              <a:t>10-12</a:t>
            </a:r>
            <a:r>
              <a:rPr lang="en-US" sz="1200" dirty="0">
                <a:effectLst/>
                <a:latin typeface="Calibri" panose="020F0502020204030204" pitchFamily="34" charset="0"/>
                <a:ea typeface="Calibri" panose="020F0502020204030204" pitchFamily="34" charset="0"/>
                <a:cs typeface="Calibri" panose="020F0502020204030204" pitchFamily="34" charset="0"/>
              </a:rPr>
              <a:t> For example, older adults, low-income individuals, and rural residents have lower rates of owning a smart phone or having home broadband internet access.</a:t>
            </a:r>
            <a:r>
              <a:rPr lang="en-US" sz="1200" baseline="30000" dirty="0">
                <a:effectLst/>
                <a:latin typeface="Calibri" panose="020F0502020204030204" pitchFamily="34" charset="0"/>
                <a:ea typeface="Calibri" panose="020F0502020204030204" pitchFamily="34" charset="0"/>
                <a:cs typeface="Calibri" panose="020F0502020204030204" pitchFamily="34" charset="0"/>
              </a:rPr>
              <a:t>13-15</a:t>
            </a:r>
            <a:r>
              <a:rPr lang="en-US" sz="1200" dirty="0">
                <a:effectLst/>
                <a:latin typeface="Calibri" panose="020F0502020204030204" pitchFamily="34" charset="0"/>
                <a:ea typeface="Calibri" panose="020F0502020204030204" pitchFamily="34" charset="0"/>
                <a:cs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213</a:t>
            </a:fld>
            <a:endParaRPr lang="en-US"/>
          </a:p>
        </p:txBody>
      </p:sp>
    </p:spTree>
    <p:extLst>
      <p:ext uri="{BB962C8B-B14F-4D97-AF65-F5344CB8AC3E}">
        <p14:creationId xmlns:p14="http://schemas.microsoft.com/office/powerpoint/2010/main" val="2649022248"/>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3774916"/>
            <a:ext cx="6400800" cy="4724400"/>
          </a:xfrm>
        </p:spPr>
        <p:txBody>
          <a:bodyPr/>
          <a:lstStyle/>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effectLst/>
                <a:latin typeface="+mn-lt"/>
                <a:ea typeface="Calibri" panose="020F0502020204030204" pitchFamily="34" charset="0"/>
                <a:cs typeface="Times New Roman" panose="02020603050405020304" pitchFamily="18" charset="0"/>
              </a:rPr>
              <a:t>The figures in this section of the NHQDR provide insight on the use of synchronous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services during the COVID-19 pandemic. The findings section is divided into subsections: overall use of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services, variation in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service use, variation in mode of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used (video and audio only), barriers to use of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services, and perceptions of care for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services. The measures present findings for the most recent data year. </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1"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err="1">
                <a:effectLst/>
                <a:latin typeface="+mn-lt"/>
                <a:ea typeface="Calibri" panose="020F0502020204030204" pitchFamily="34" charset="0"/>
                <a:cs typeface="Times New Roman" panose="02020603050405020304" pitchFamily="18" charset="0"/>
              </a:rPr>
              <a:t>Telehealthcare</a:t>
            </a:r>
            <a:r>
              <a:rPr lang="en-US" sz="1000" b="1" dirty="0">
                <a:effectLst/>
                <a:latin typeface="+mn-lt"/>
                <a:ea typeface="Calibri" panose="020F0502020204030204" pitchFamily="34" charset="0"/>
                <a:cs typeface="Times New Roman" panose="02020603050405020304" pitchFamily="18" charset="0"/>
              </a:rPr>
              <a:t> Service Use Increased During the COVID-19 Pandemic</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dirty="0">
                <a:effectLst/>
                <a:latin typeface="+mn-lt"/>
                <a:ea typeface="Calibri" panose="020F0502020204030204" pitchFamily="34" charset="0"/>
                <a:cs typeface="Times New Roman" panose="02020603050405020304" pitchFamily="18" charset="0"/>
              </a:rPr>
              <a:t>Because of policies enabling </a:t>
            </a:r>
            <a:r>
              <a:rPr lang="en-US" sz="1000" b="1" dirty="0" err="1">
                <a:effectLst/>
                <a:latin typeface="+mn-lt"/>
                <a:ea typeface="Calibri" panose="020F0502020204030204" pitchFamily="34" charset="0"/>
                <a:cs typeface="Times New Roman" panose="02020603050405020304" pitchFamily="18" charset="0"/>
              </a:rPr>
              <a:t>telehealthcare</a:t>
            </a:r>
            <a:r>
              <a:rPr lang="en-US" sz="1000" b="1" dirty="0">
                <a:effectLst/>
                <a:latin typeface="+mn-lt"/>
                <a:ea typeface="Calibri" panose="020F0502020204030204" pitchFamily="34" charset="0"/>
                <a:cs typeface="Times New Roman" panose="02020603050405020304" pitchFamily="18" charset="0"/>
              </a:rPr>
              <a:t> service use and provider, staff, and patient desire to minimize in-person contacts, </a:t>
            </a:r>
            <a:r>
              <a:rPr lang="en-US" sz="1000" b="1" dirty="0" err="1">
                <a:effectLst/>
                <a:latin typeface="+mn-lt"/>
                <a:ea typeface="Calibri" panose="020F0502020204030204" pitchFamily="34" charset="0"/>
                <a:cs typeface="Times New Roman" panose="02020603050405020304" pitchFamily="18" charset="0"/>
              </a:rPr>
              <a:t>telehealthcare</a:t>
            </a:r>
            <a:r>
              <a:rPr lang="en-US" sz="1000" b="1" dirty="0">
                <a:effectLst/>
                <a:latin typeface="+mn-lt"/>
                <a:ea typeface="Calibri" panose="020F0502020204030204" pitchFamily="34" charset="0"/>
                <a:cs typeface="Times New Roman" panose="02020603050405020304" pitchFamily="18" charset="0"/>
              </a:rPr>
              <a:t> service use became more common during the COVID-19 pandemic. Some specialties provided services via </a:t>
            </a:r>
            <a:r>
              <a:rPr lang="en-US" sz="1000" b="1" dirty="0" err="1">
                <a:effectLst/>
                <a:latin typeface="+mn-lt"/>
                <a:ea typeface="Calibri" panose="020F0502020204030204" pitchFamily="34" charset="0"/>
                <a:cs typeface="Times New Roman" panose="02020603050405020304" pitchFamily="18" charset="0"/>
              </a:rPr>
              <a:t>telehealthcare</a:t>
            </a:r>
            <a:r>
              <a:rPr lang="en-US" sz="1000" b="1" dirty="0">
                <a:effectLst/>
                <a:latin typeface="+mn-lt"/>
                <a:ea typeface="Calibri" panose="020F0502020204030204" pitchFamily="34" charset="0"/>
                <a:cs typeface="Times New Roman" panose="02020603050405020304" pitchFamily="18" charset="0"/>
              </a:rPr>
              <a:t> technology more than others.</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effectLst/>
                <a:latin typeface="+mn-lt"/>
                <a:ea typeface="Calibri" panose="020F0502020204030204" pitchFamily="34" charset="0"/>
                <a:cs typeface="Times New Roman" panose="02020603050405020304" pitchFamily="18" charset="0"/>
              </a:rPr>
              <a:t>Early in the COVID-19 public health emergency (PHE), government and healthcare facility regulations limited in-person care for noncritical health conditions. However, providers and policymakers recognized that delaying care could result in worse long-term outcomes, as noted in the Ambulatory Care section of the NHQDR. </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effectLst/>
                <a:latin typeface="+mn-lt"/>
                <a:ea typeface="Calibri" panose="020F0502020204030204" pitchFamily="34" charset="0"/>
                <a:cs typeface="Times New Roman" panose="02020603050405020304" pitchFamily="18" charset="0"/>
              </a:rPr>
              <a:t>The Centers for Disease Control and Prevention (CDC) noted excess deaths in 2020 not due directly to COVID-19. These deaths may have been due to individuals not receiving needed or timely care. Evidence also showed that individuals in poorer health were more likely to delay care than those in good health, which could have put them at risk for poor long-term health outcomes.</a:t>
            </a:r>
            <a:r>
              <a:rPr lang="en-US" sz="1000" baseline="30000" dirty="0">
                <a:effectLst/>
                <a:latin typeface="+mn-lt"/>
                <a:ea typeface="Calibri" panose="020F0502020204030204" pitchFamily="34" charset="0"/>
                <a:cs typeface="Times New Roman" panose="02020603050405020304" pitchFamily="18" charset="0"/>
              </a:rPr>
              <a:t>16</a:t>
            </a:r>
            <a:endParaRPr lang="en-US" sz="1000" dirty="0">
              <a:effectLst/>
              <a:latin typeface="+mn-lt"/>
              <a:ea typeface="Calibri" panose="020F0502020204030204" pitchFamily="34" charset="0"/>
              <a:cs typeface="Times New Roman" panose="02020603050405020304" pitchFamily="18" charset="0"/>
            </a:endParaRP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effectLst/>
                <a:latin typeface="+mn-lt"/>
                <a:ea typeface="Calibri" panose="020F0502020204030204" pitchFamily="34" charset="0"/>
                <a:cs typeface="Times New Roman" panose="02020603050405020304" pitchFamily="18" charset="0"/>
              </a:rPr>
              <a:t>To minimize the spread of COVID-19 and limit in-person interaction with medical providers and staff while still providing needed healthcare, policies were enacted to encourage greater use of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services. These federal and state policies included:</a:t>
            </a:r>
          </a:p>
          <a:p>
            <a:pPr marL="365760" marR="0" lvl="1"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effectLst/>
                <a:latin typeface="+mn-lt"/>
                <a:ea typeface="Calibri" panose="020F0502020204030204" pitchFamily="34" charset="0"/>
                <a:cs typeface="Times New Roman" panose="02020603050405020304" pitchFamily="18" charset="0"/>
              </a:rPr>
              <a:t>Providing the same rates of reimbursement for virtual visits as for in-office appointments. </a:t>
            </a:r>
          </a:p>
          <a:p>
            <a:pPr marL="365760" marR="0" lvl="1"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effectLst/>
                <a:latin typeface="+mn-lt"/>
                <a:ea typeface="Calibri" panose="020F0502020204030204" pitchFamily="34" charset="0"/>
                <a:cs typeface="Times New Roman" panose="02020603050405020304" pitchFamily="18" charset="0"/>
              </a:rPr>
              <a:t>Using more types of mobile devices for virtual visits and not enforcing HIPAA  </a:t>
            </a:r>
            <a:r>
              <a:rPr lang="en-US" sz="1000" dirty="0" err="1">
                <a:effectLst/>
                <a:latin typeface="+mn-lt"/>
                <a:ea typeface="Calibri" panose="020F0502020204030204" pitchFamily="34" charset="0"/>
                <a:cs typeface="Times New Roman" panose="02020603050405020304" pitchFamily="18" charset="0"/>
              </a:rPr>
              <a:t>Rules</a:t>
            </a:r>
            <a:r>
              <a:rPr lang="en-US" sz="1000" baseline="30000" dirty="0" err="1">
                <a:effectLst/>
                <a:latin typeface="+mn-lt"/>
                <a:ea typeface="Calibri" panose="020F0502020204030204" pitchFamily="34" charset="0"/>
                <a:cs typeface="Times New Roman" panose="02020603050405020304" pitchFamily="18" charset="0"/>
              </a:rPr>
              <a:t>i</a:t>
            </a:r>
            <a:r>
              <a:rPr lang="en-US" sz="1000" dirty="0">
                <a:effectLst/>
                <a:latin typeface="+mn-lt"/>
                <a:ea typeface="Calibri" panose="020F0502020204030204" pitchFamily="34" charset="0"/>
                <a:cs typeface="Times New Roman" panose="02020603050405020304" pitchFamily="18" charset="0"/>
              </a:rPr>
              <a:t> that include the good faith provision of telehealth using a non-public-facing remote communication technology.</a:t>
            </a:r>
          </a:p>
          <a:p>
            <a:pPr marL="365760" marR="0" lvl="1"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effectLst/>
                <a:latin typeface="+mn-lt"/>
                <a:ea typeface="Calibri" panose="020F0502020204030204" pitchFamily="34" charset="0"/>
                <a:cs typeface="Times New Roman" panose="02020603050405020304" pitchFamily="18" charset="0"/>
              </a:rPr>
              <a:t>Allowing audio-only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reimbursement for certain services. </a:t>
            </a:r>
          </a:p>
          <a:p>
            <a:pPr marL="365760" marR="0" lvl="1"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effectLst/>
                <a:latin typeface="+mn-lt"/>
                <a:ea typeface="Calibri" panose="020F0502020204030204" pitchFamily="34" charset="0"/>
                <a:cs typeface="Times New Roman" panose="02020603050405020304" pitchFamily="18" charset="0"/>
              </a:rPr>
              <a:t>Relaxing rules around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patient (originating) and provider (distant) sites eligible for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a:t>
            </a:r>
          </a:p>
          <a:p>
            <a:pPr marL="365760" marR="0" lvl="1"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effectLst/>
                <a:latin typeface="+mn-lt"/>
                <a:ea typeface="Calibri" panose="020F0502020204030204" pitchFamily="34" charset="0"/>
                <a:cs typeface="Times New Roman" panose="02020603050405020304" pitchFamily="18" charset="0"/>
              </a:rPr>
              <a:t>Expanding the types of services and providers covered by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(e.g., physical and occupational therapists).</a:t>
            </a:r>
          </a:p>
          <a:p>
            <a:pPr marL="365760" marR="0" lvl="1"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effectLst/>
                <a:latin typeface="+mn-lt"/>
                <a:ea typeface="Calibri" panose="020F0502020204030204" pitchFamily="34" charset="0"/>
                <a:cs typeface="Times New Roman" panose="02020603050405020304" pitchFamily="18" charset="0"/>
              </a:rPr>
              <a:t>Permitting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across state lines, with some state-specific provisions, including waivers of state licensure requirements.</a:t>
            </a:r>
          </a:p>
          <a:p>
            <a:pPr marL="365760" marR="0" lvl="1"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effectLst/>
                <a:latin typeface="+mn-lt"/>
                <a:ea typeface="Calibri" panose="020F0502020204030204" pitchFamily="34" charset="0"/>
                <a:cs typeface="Times New Roman" panose="02020603050405020304" pitchFamily="18" charset="0"/>
              </a:rPr>
              <a:t>Using first-dollar coverage for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services without first meeting a minimum deductible, or no patient cost sharing. </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effectLst/>
                <a:latin typeface="+mn-lt"/>
                <a:ea typeface="Calibri" panose="020F0502020204030204" pitchFamily="34" charset="0"/>
                <a:cs typeface="Times New Roman" panose="02020603050405020304" pitchFamily="18" charset="0"/>
              </a:rPr>
              <a:t>In addition to changes in federal and state regulations, hospital systems and providers implemented additional rules for COVID-19 safety, such as requiring virtual appointments only for certain office visits and deferring elective visits.</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effectLst/>
                <a:latin typeface="+mn-lt"/>
                <a:ea typeface="Calibri" panose="020F0502020204030204" pitchFamily="34" charset="0"/>
                <a:cs typeface="Times New Roman" panose="02020603050405020304" pitchFamily="18" charset="0"/>
              </a:rPr>
              <a:t>Due to factors such as COVID-19 pandemic-related policies and fear of COVID-19 contagion, the rate of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visits increased noticeably.</a:t>
            </a:r>
            <a:r>
              <a:rPr lang="en-US" sz="1000" baseline="30000" dirty="0">
                <a:effectLst/>
                <a:latin typeface="+mn-lt"/>
                <a:ea typeface="Calibri" panose="020F0502020204030204" pitchFamily="34" charset="0"/>
                <a:cs typeface="Times New Roman" panose="02020603050405020304" pitchFamily="18" charset="0"/>
              </a:rPr>
              <a:t>17</a:t>
            </a:r>
            <a:r>
              <a:rPr lang="en-US" sz="1000" dirty="0">
                <a:effectLst/>
                <a:latin typeface="+mn-lt"/>
                <a:ea typeface="Calibri" panose="020F0502020204030204" pitchFamily="34" charset="0"/>
                <a:cs typeface="Times New Roman" panose="02020603050405020304" pitchFamily="18" charset="0"/>
              </a:rPr>
              <a:t>  The number of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visits increased 154% in the last week of March 2020 compared with the same week in March 2019.</a:t>
            </a:r>
            <a:r>
              <a:rPr lang="en-US" sz="1000" baseline="30000" dirty="0">
                <a:effectLst/>
                <a:latin typeface="+mn-lt"/>
                <a:ea typeface="Calibri" panose="020F0502020204030204" pitchFamily="34" charset="0"/>
                <a:cs typeface="Times New Roman" panose="02020603050405020304" pitchFamily="18" charset="0"/>
              </a:rPr>
              <a:t>18</a:t>
            </a:r>
            <a:r>
              <a:rPr lang="en-US" sz="1000" dirty="0">
                <a:effectLst/>
                <a:latin typeface="+mn-lt"/>
                <a:ea typeface="Calibri" panose="020F0502020204030204" pitchFamily="34" charset="0"/>
                <a:cs typeface="Times New Roman" panose="02020603050405020304" pitchFamily="18" charset="0"/>
              </a:rPr>
              <a:t>  The peak of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use for Medicare fee-for-service and Medicare Advantage plans occurred in April 2020.</a:t>
            </a:r>
            <a:r>
              <a:rPr lang="en-US" sz="1000" baseline="30000" dirty="0">
                <a:effectLst/>
                <a:latin typeface="+mn-lt"/>
                <a:ea typeface="Calibri" panose="020F0502020204030204" pitchFamily="34" charset="0"/>
                <a:cs typeface="Times New Roman" panose="02020603050405020304" pitchFamily="18" charset="0"/>
              </a:rPr>
              <a:t>19,20</a:t>
            </a:r>
            <a:r>
              <a:rPr lang="en-US" sz="1000" dirty="0">
                <a:effectLst/>
                <a:latin typeface="+mn-lt"/>
                <a:ea typeface="Calibri" panose="020F0502020204030204" pitchFamily="34" charset="0"/>
                <a:cs typeface="Times New Roman" panose="02020603050405020304" pitchFamily="18" charset="0"/>
              </a:rPr>
              <a:t> </a:t>
            </a:r>
          </a:p>
          <a:p>
            <a:endParaRPr lang="en-US" sz="1000" dirty="0"/>
          </a:p>
          <a:p>
            <a:pPr marL="0" indent="0">
              <a:buNone/>
            </a:pPr>
            <a:r>
              <a:rPr lang="en-US" sz="1000" baseline="30000" dirty="0" err="1">
                <a:effectLst/>
                <a:latin typeface="+mn-lt"/>
                <a:ea typeface="Calibri" panose="020F0502020204030204" pitchFamily="34" charset="0"/>
                <a:cs typeface="Times New Roman" panose="02020603050405020304" pitchFamily="18" charset="0"/>
              </a:rPr>
              <a:t>i</a:t>
            </a:r>
            <a:r>
              <a:rPr lang="en-US" sz="1000" dirty="0">
                <a:effectLst/>
                <a:latin typeface="+mn-lt"/>
                <a:ea typeface="Calibri" panose="020F0502020204030204" pitchFamily="34" charset="0"/>
                <a:cs typeface="Times New Roman" panose="02020603050405020304" pitchFamily="18" charset="0"/>
              </a:rPr>
              <a:t> </a:t>
            </a:r>
            <a:r>
              <a:rPr lang="en-US" sz="1000" dirty="0">
                <a:effectLst/>
                <a:latin typeface="+mn-lt"/>
                <a:ea typeface="Calibri" panose="020F0502020204030204" pitchFamily="34" charset="0"/>
              </a:rPr>
              <a:t>HIPAA Rules = Health Insurance Portability and Accountability Act of 1996 Privacy, Security, and Breach Notification Rules.</a:t>
            </a:r>
            <a:endParaRPr lang="en-US" sz="1000" dirty="0">
              <a:latin typeface="+mn-lt"/>
            </a:endParaRPr>
          </a:p>
        </p:txBody>
      </p:sp>
      <p:sp>
        <p:nvSpPr>
          <p:cNvPr id="4" name="Slide Number Placeholder 3"/>
          <p:cNvSpPr>
            <a:spLocks noGrp="1"/>
          </p:cNvSpPr>
          <p:nvPr>
            <p:ph type="sldNum" sz="quarter" idx="5"/>
          </p:nvPr>
        </p:nvSpPr>
        <p:spPr/>
        <p:txBody>
          <a:bodyPr/>
          <a:lstStyle/>
          <a:p>
            <a:fld id="{B17BA40C-25F7-4A81-B7B0-365A5351FE20}" type="slidenum">
              <a:rPr lang="en-US" smtClean="0"/>
              <a:t>214</a:t>
            </a:fld>
            <a:endParaRPr lang="en-US"/>
          </a:p>
        </p:txBody>
      </p:sp>
    </p:spTree>
    <p:extLst>
      <p:ext uri="{BB962C8B-B14F-4D97-AF65-F5344CB8AC3E}">
        <p14:creationId xmlns:p14="http://schemas.microsoft.com/office/powerpoint/2010/main" val="4140878422"/>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indent="-182880">
              <a:spcBef>
                <a:spcPts val="1200"/>
              </a:spcBef>
              <a:spcAft>
                <a:spcPts val="1200"/>
              </a:spcAft>
            </a:pPr>
            <a:r>
              <a:rPr lang="en-US" sz="1200" dirty="0">
                <a:effectLst/>
                <a:latin typeface="+mn-lt"/>
                <a:ea typeface="Calibri" panose="020F0502020204030204" pitchFamily="34" charset="0"/>
                <a:cs typeface="Times New Roman" panose="02020603050405020304" pitchFamily="18" charset="0"/>
              </a:rPr>
              <a:t>The level of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visits decreased after April 2020 but remained higher than before the pandemic, particularly for specialist behavioral health care (Figure 1). In 2021, 81% of adults and 80% of children who had a virtual medical appointment said it was because of COVID-19 (data not shown). </a:t>
            </a:r>
            <a:r>
              <a:rPr lang="en-US" sz="1200" b="1" dirty="0">
                <a:effectLst/>
                <a:latin typeface="+mn-lt"/>
                <a:ea typeface="Calibri" panose="020F0502020204030204" pitchFamily="34" charset="0"/>
                <a:cs typeface="Times New Roman" panose="02020603050405020304" pitchFamily="18" charset="0"/>
              </a:rPr>
              <a:t>Source:</a:t>
            </a:r>
            <a:r>
              <a:rPr lang="en-US" sz="1200" dirty="0">
                <a:effectLst/>
                <a:latin typeface="+mn-lt"/>
                <a:ea typeface="Calibri" panose="020F0502020204030204" pitchFamily="34" charset="0"/>
                <a:cs typeface="Times New Roman" panose="02020603050405020304" pitchFamily="18" charset="0"/>
              </a:rPr>
              <a:t> Centers for Disease Control and Prevention, National Center for Health Statistics, National Health Interview Survey, 2021.</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215</a:t>
            </a:fld>
            <a:endParaRPr lang="en-US"/>
          </a:p>
        </p:txBody>
      </p:sp>
    </p:spTree>
    <p:extLst>
      <p:ext uri="{BB962C8B-B14F-4D97-AF65-F5344CB8AC3E}">
        <p14:creationId xmlns:p14="http://schemas.microsoft.com/office/powerpoint/2010/main" val="2183043580"/>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2400" y="3886200"/>
            <a:ext cx="6553200" cy="4724400"/>
          </a:xfrm>
        </p:spPr>
        <p:txBody>
          <a:bodyPr/>
          <a:lstStyle/>
          <a:p>
            <a:pPr marL="0" marR="0" indent="0">
              <a:buNone/>
            </a:pPr>
            <a:r>
              <a:rPr lang="en-US" sz="1000" b="1" dirty="0">
                <a:effectLst/>
                <a:latin typeface="+mn-lt"/>
                <a:ea typeface="Calibri" panose="020F0502020204030204" pitchFamily="34" charset="0"/>
                <a:cs typeface="Times New Roman" panose="02020603050405020304" pitchFamily="18" charset="0"/>
              </a:rPr>
              <a:t>Source: </a:t>
            </a:r>
            <a:r>
              <a:rPr lang="en-US" sz="1000" dirty="0">
                <a:effectLst/>
                <a:latin typeface="+mn-lt"/>
                <a:ea typeface="Calibri" panose="020F0502020204030204" pitchFamily="34" charset="0"/>
                <a:cs typeface="Times New Roman" panose="02020603050405020304" pitchFamily="18" charset="0"/>
              </a:rPr>
              <a:t>Agency for Healthcare Research and Quality, Medical Expenditure Panel Survey, 2020 and 2021. </a:t>
            </a:r>
          </a:p>
          <a:p>
            <a:pPr marL="0" marR="0" indent="0">
              <a:buNone/>
            </a:pPr>
            <a:r>
              <a:rPr lang="en-US" sz="1000" b="1" dirty="0">
                <a:effectLst/>
                <a:latin typeface="+mn-lt"/>
                <a:ea typeface="Calibri" panose="020F0502020204030204" pitchFamily="34" charset="0"/>
                <a:cs typeface="Times New Roman" panose="02020603050405020304" pitchFamily="18" charset="0"/>
              </a:rPr>
              <a:t>Note:</a:t>
            </a:r>
            <a:r>
              <a:rPr lang="en-US" sz="1000" dirty="0">
                <a:effectLst/>
                <a:latin typeface="+mn-lt"/>
                <a:ea typeface="Calibri" panose="020F0502020204030204" pitchFamily="34" charset="0"/>
                <a:cs typeface="Times New Roman" panose="02020603050405020304" pitchFamily="18" charset="0"/>
              </a:rPr>
              <a:t> Outpatient medical appointments include office-based and hospital-based outpatient visits. The 2020 data include visits occurring July-December 2020. The 2021 data are for visits occurring anytime during 2021.</a:t>
            </a:r>
          </a:p>
          <a:p>
            <a:pPr marL="182880" marR="0" indent="-182880"/>
            <a:r>
              <a:rPr lang="en-US" sz="1000" dirty="0">
                <a:effectLst/>
                <a:latin typeface="+mn-lt"/>
                <a:ea typeface="Calibri" panose="020F0502020204030204" pitchFamily="34" charset="0"/>
                <a:cs typeface="Times New Roman" panose="02020603050405020304" pitchFamily="18" charset="0"/>
              </a:rPr>
              <a:t>Although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increased substantially during the pandemic, the decrease in in-person care was so large that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services did not fully make up for the lack of in-person services. For example, individuals with Medicare coverage still had more total healthcare visits in the year before the pandemic (March 2019-February 2020) than in the first year of the pandemic (March 2020-February 2021).</a:t>
            </a:r>
            <a:r>
              <a:rPr lang="en-US" sz="1000" baseline="30000" dirty="0">
                <a:effectLst/>
                <a:latin typeface="+mn-lt"/>
                <a:ea typeface="Calibri" panose="020F0502020204030204" pitchFamily="34" charset="0"/>
                <a:cs typeface="Times New Roman" panose="02020603050405020304" pitchFamily="18" charset="0"/>
              </a:rPr>
              <a:t>19,20</a:t>
            </a:r>
            <a:r>
              <a:rPr lang="en-US" sz="1000" dirty="0">
                <a:effectLst/>
                <a:latin typeface="+mn-lt"/>
                <a:ea typeface="Calibri" panose="020F0502020204030204" pitchFamily="34" charset="0"/>
                <a:cs typeface="Times New Roman" panose="02020603050405020304" pitchFamily="18" charset="0"/>
              </a:rPr>
              <a:t> </a:t>
            </a:r>
          </a:p>
          <a:p>
            <a:pPr marL="182880" marR="0" indent="-182880"/>
            <a:r>
              <a:rPr lang="en-US" sz="1000" dirty="0">
                <a:effectLst/>
                <a:latin typeface="+mn-lt"/>
                <a:ea typeface="Calibri" panose="020F0502020204030204" pitchFamily="34" charset="0"/>
                <a:cs typeface="Times New Roman" panose="02020603050405020304" pitchFamily="18" charset="0"/>
              </a:rPr>
              <a:t>As shown above, use of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varied by medical specialty. Practices that require physical contact to examine or treat people may not have been able to leverage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technology as effectively as other specialties. Studies found that, similar to </a:t>
            </a:r>
            <a:r>
              <a:rPr lang="en-US" sz="1000" dirty="0" err="1">
                <a:effectLst/>
                <a:latin typeface="+mn-lt"/>
                <a:ea typeface="Calibri" panose="020F0502020204030204" pitchFamily="34" charset="0"/>
                <a:cs typeface="Times New Roman" panose="02020603050405020304" pitchFamily="18" charset="0"/>
              </a:rPr>
              <a:t>prepandemic</a:t>
            </a:r>
            <a:r>
              <a:rPr lang="en-US" sz="1000" dirty="0">
                <a:effectLst/>
                <a:latin typeface="+mn-lt"/>
                <a:ea typeface="Calibri" panose="020F0502020204030204" pitchFamily="34" charset="0"/>
                <a:cs typeface="Times New Roman" panose="02020603050405020304" pitchFamily="18" charset="0"/>
              </a:rPr>
              <a:t> patterns, most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visits during the pandemic were for behavioral health.</a:t>
            </a:r>
            <a:r>
              <a:rPr lang="en-US" sz="1000" baseline="30000" dirty="0">
                <a:effectLst/>
                <a:latin typeface="+mn-lt"/>
                <a:ea typeface="Calibri" panose="020F0502020204030204" pitchFamily="34" charset="0"/>
                <a:cs typeface="Times New Roman" panose="02020603050405020304" pitchFamily="18" charset="0"/>
              </a:rPr>
              <a:t>21-24</a:t>
            </a:r>
            <a:endParaRPr lang="en-US" sz="1000" dirty="0">
              <a:effectLst/>
              <a:latin typeface="+mn-lt"/>
              <a:ea typeface="Calibri" panose="020F0502020204030204" pitchFamily="34" charset="0"/>
              <a:cs typeface="Times New Roman" panose="02020603050405020304" pitchFamily="18" charset="0"/>
            </a:endParaRPr>
          </a:p>
          <a:p>
            <a:pPr marL="182880" marR="0" indent="-182880"/>
            <a:r>
              <a:rPr lang="en-US" sz="1000" spc="-10" dirty="0">
                <a:effectLst/>
                <a:latin typeface="+mn-lt"/>
                <a:ea typeface="Calibri" panose="020F0502020204030204" pitchFamily="34" charset="0"/>
                <a:cs typeface="Times New Roman" panose="02020603050405020304" pitchFamily="18" charset="0"/>
              </a:rPr>
              <a:t>In addition, the rate of </a:t>
            </a:r>
            <a:r>
              <a:rPr lang="en-US" sz="1000" spc="-10" dirty="0" err="1">
                <a:effectLst/>
                <a:latin typeface="+mn-lt"/>
                <a:ea typeface="Calibri" panose="020F0502020204030204" pitchFamily="34" charset="0"/>
                <a:cs typeface="Times New Roman" panose="02020603050405020304" pitchFamily="18" charset="0"/>
              </a:rPr>
              <a:t>telehealthcare</a:t>
            </a:r>
            <a:r>
              <a:rPr lang="en-US" sz="1000" spc="-10" dirty="0">
                <a:effectLst/>
                <a:latin typeface="+mn-lt"/>
                <a:ea typeface="Calibri" panose="020F0502020204030204" pitchFamily="34" charset="0"/>
                <a:cs typeface="Times New Roman" panose="02020603050405020304" pitchFamily="18" charset="0"/>
              </a:rPr>
              <a:t> use for advanced practice registered nurses (APRNs), who commonly practice primary care, increased during the pandemic. A study found that 12% of APRNs surveyed used </a:t>
            </a:r>
            <a:r>
              <a:rPr lang="en-US" sz="1000" spc="-10" dirty="0" err="1">
                <a:effectLst/>
                <a:latin typeface="+mn-lt"/>
                <a:ea typeface="Calibri" panose="020F0502020204030204" pitchFamily="34" charset="0"/>
                <a:cs typeface="Times New Roman" panose="02020603050405020304" pitchFamily="18" charset="0"/>
              </a:rPr>
              <a:t>telehealthcare</a:t>
            </a:r>
            <a:r>
              <a:rPr lang="en-US" sz="1000" spc="-10" dirty="0">
                <a:effectLst/>
                <a:latin typeface="+mn-lt"/>
                <a:ea typeface="Calibri" panose="020F0502020204030204" pitchFamily="34" charset="0"/>
                <a:cs typeface="Times New Roman" panose="02020603050405020304" pitchFamily="18" charset="0"/>
              </a:rPr>
              <a:t> at least once a week before the pandemic compared with 70% of APRNs surveyed who used it at least weekly during the pandemic, a nearly sixfold increase.</a:t>
            </a:r>
            <a:r>
              <a:rPr lang="en-US" sz="1000" baseline="30000" dirty="0">
                <a:effectLst/>
                <a:latin typeface="+mn-lt"/>
                <a:ea typeface="Calibri" panose="020F0502020204030204" pitchFamily="34" charset="0"/>
                <a:cs typeface="Times New Roman" panose="02020603050405020304" pitchFamily="18" charset="0"/>
              </a:rPr>
              <a:t>25</a:t>
            </a:r>
            <a:endParaRPr lang="en-US" sz="1000" dirty="0">
              <a:effectLst/>
              <a:latin typeface="+mn-lt"/>
              <a:ea typeface="Calibri" panose="020F0502020204030204" pitchFamily="34" charset="0"/>
              <a:cs typeface="Times New Roman" panose="02020603050405020304" pitchFamily="18" charset="0"/>
            </a:endParaRPr>
          </a:p>
          <a:p>
            <a:pPr marL="182880" marR="0" indent="-182880"/>
            <a:r>
              <a:rPr lang="en-US" sz="1000" dirty="0">
                <a:effectLst/>
                <a:latin typeface="+mn-lt"/>
                <a:ea typeface="Calibri" panose="020F0502020204030204" pitchFamily="34" charset="0"/>
                <a:cs typeface="Times New Roman" panose="02020603050405020304" pitchFamily="18" charset="0"/>
              </a:rPr>
              <a:t>In contrast, specialties such as ophthalmology, obstetrics/gynecology, and surgery had few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visits before and during the pandemic.</a:t>
            </a:r>
            <a:r>
              <a:rPr lang="en-US" sz="1000" baseline="30000" dirty="0">
                <a:effectLst/>
                <a:latin typeface="+mn-lt"/>
                <a:ea typeface="Calibri" panose="020F0502020204030204" pitchFamily="34" charset="0"/>
                <a:cs typeface="Times New Roman" panose="02020603050405020304" pitchFamily="18" charset="0"/>
              </a:rPr>
              <a:t>21</a:t>
            </a:r>
            <a:r>
              <a:rPr lang="en-US" sz="1000" dirty="0">
                <a:effectLst/>
                <a:latin typeface="+mn-lt"/>
                <a:ea typeface="Calibri" panose="020F0502020204030204" pitchFamily="34" charset="0"/>
                <a:cs typeface="Times New Roman" panose="02020603050405020304" pitchFamily="18" charset="0"/>
              </a:rPr>
              <a:t> Analyses of NHQDR data also showed that behavioral health and primary care were more likely than other specialties to provide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during the COVID-19 pandemic. </a:t>
            </a:r>
          </a:p>
          <a:p>
            <a:pPr marL="182880" marR="0" indent="-182880"/>
            <a:r>
              <a:rPr lang="en-US" sz="1000" dirty="0">
                <a:effectLst/>
                <a:latin typeface="+mn-lt"/>
                <a:ea typeface="Calibri" panose="020F0502020204030204" pitchFamily="34" charset="0"/>
                <a:cs typeface="Times New Roman" panose="02020603050405020304" pitchFamily="18" charset="0"/>
              </a:rPr>
              <a:t>In 2020 and 2021, about a third of in-person outpatient visits were for general practice/internal medicine, but fewer than 5% of visits were for psychiatry/psychology (Figure 2). During the same period, more than a third of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outpatient visits were for psychiatry/psychology and another third were for general practice/internal medicine. </a:t>
            </a:r>
          </a:p>
          <a:p>
            <a:pPr marL="182880" marR="0" indent="-182880"/>
            <a:endParaRPr lang="en-US" sz="1000" dirty="0">
              <a:effectLst/>
              <a:latin typeface="+mn-lt"/>
              <a:ea typeface="Calibri" panose="020F0502020204030204" pitchFamily="34" charset="0"/>
              <a:cs typeface="Times New Roman" panose="02020603050405020304" pitchFamily="18" charset="0"/>
            </a:endParaRPr>
          </a:p>
          <a:p>
            <a:pPr marL="182880" marR="0" lvl="0" indent="-182880">
              <a:tabLst>
                <a:tab pos="228600" algn="l"/>
              </a:tabLst>
            </a:pPr>
            <a:r>
              <a:rPr lang="en-US" sz="1000" dirty="0">
                <a:effectLst/>
                <a:latin typeface="+mn-lt"/>
                <a:ea typeface="Calibri" panose="020F0502020204030204" pitchFamily="34" charset="0"/>
                <a:cs typeface="Times New Roman" panose="02020603050405020304" pitchFamily="18" charset="0"/>
              </a:rPr>
              <a:t>In 2020, 33.0% of in-person outpatient visits were for general practice/internal medicine, 9.8% were for ophthalmology, 7.9% were for pediatrics, 3.7% were for psychiatry/psychology, and 45.6% were for other types of care (Figure 2).</a:t>
            </a:r>
          </a:p>
          <a:p>
            <a:pPr marL="182880" marR="0" lvl="0" indent="-182880">
              <a:tabLst>
                <a:tab pos="228600" algn="l"/>
              </a:tabLst>
            </a:pPr>
            <a:r>
              <a:rPr lang="en-US" sz="1000" dirty="0">
                <a:effectLst/>
                <a:latin typeface="+mn-lt"/>
                <a:ea typeface="Calibri" panose="020F0502020204030204" pitchFamily="34" charset="0"/>
                <a:cs typeface="Times New Roman" panose="02020603050405020304" pitchFamily="18" charset="0"/>
              </a:rPr>
              <a:t>In 2021, 32.3% of in-person outpatient visits were for general practice/internal medicine, 9.3% were for ophthalmology, 8.2% were for pediatrics, 4.7% were for psychiatry/psychology, and 45.5% were for other types of care.</a:t>
            </a:r>
          </a:p>
          <a:p>
            <a:pPr marL="182880" marR="0" lvl="0" indent="-182880">
              <a:tabLst>
                <a:tab pos="228600" algn="l"/>
              </a:tabLst>
            </a:pPr>
            <a:r>
              <a:rPr lang="en-US" sz="1000" dirty="0">
                <a:effectLst/>
                <a:latin typeface="+mn-lt"/>
                <a:ea typeface="Calibri" panose="020F0502020204030204" pitchFamily="34" charset="0"/>
                <a:cs typeface="Times New Roman" panose="02020603050405020304" pitchFamily="18" charset="0"/>
              </a:rPr>
              <a:t>In 2020, 37.2% of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outpatient visits were for general practice/internal medicine, 0.2% were for ophthalmology, 5.1% were for pediatrics, 36.2% were for psychiatry/psychology, and 21.3% were for other types of care.</a:t>
            </a:r>
          </a:p>
          <a:p>
            <a:pPr marL="182880" marR="0" lvl="0" indent="-182880">
              <a:tabLst>
                <a:tab pos="228600" algn="l"/>
              </a:tabLst>
            </a:pPr>
            <a:r>
              <a:rPr lang="en-US" sz="1000" dirty="0">
                <a:effectLst/>
                <a:latin typeface="+mn-lt"/>
                <a:ea typeface="Calibri" panose="020F0502020204030204" pitchFamily="34" charset="0"/>
                <a:cs typeface="Times New Roman" panose="02020603050405020304" pitchFamily="18" charset="0"/>
              </a:rPr>
              <a:t>In 2021, 31.4% of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outpatient visits were for general practice/internal medicine, 0.2% were for ophthalmology, 2.9% were for pediatrics, 46.2% were for psychiatry/psychology, and 19.3% were for other types of care.</a:t>
            </a:r>
          </a:p>
          <a:p>
            <a:pPr marL="182880" marR="0" indent="-182880"/>
            <a:endParaRPr lang="en-US" sz="1000" dirty="0">
              <a:effectLst/>
              <a:latin typeface="+mn-lt"/>
              <a:ea typeface="Calibri" panose="020F0502020204030204" pitchFamily="34" charset="0"/>
              <a:cs typeface="Times New Roman" panose="02020603050405020304" pitchFamily="18" charset="0"/>
            </a:endParaRPr>
          </a:p>
          <a:p>
            <a:endParaRPr lang="en-US" sz="1000" dirty="0"/>
          </a:p>
        </p:txBody>
      </p:sp>
      <p:sp>
        <p:nvSpPr>
          <p:cNvPr id="4" name="Slide Number Placeholder 3"/>
          <p:cNvSpPr>
            <a:spLocks noGrp="1"/>
          </p:cNvSpPr>
          <p:nvPr>
            <p:ph type="sldNum" sz="quarter" idx="5"/>
          </p:nvPr>
        </p:nvSpPr>
        <p:spPr/>
        <p:txBody>
          <a:bodyPr/>
          <a:lstStyle/>
          <a:p>
            <a:fld id="{B17BA40C-25F7-4A81-B7B0-365A5351FE20}" type="slidenum">
              <a:rPr lang="en-US" smtClean="0"/>
              <a:t>216</a:t>
            </a:fld>
            <a:endParaRPr lang="en-US"/>
          </a:p>
        </p:txBody>
      </p:sp>
    </p:spTree>
    <p:extLst>
      <p:ext uri="{BB962C8B-B14F-4D97-AF65-F5344CB8AC3E}">
        <p14:creationId xmlns:p14="http://schemas.microsoft.com/office/powerpoint/2010/main" val="1466943206"/>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3752056"/>
            <a:ext cx="6400800" cy="4724400"/>
          </a:xfrm>
        </p:spPr>
        <p:txBody>
          <a:bodyPr/>
          <a:lstStyle/>
          <a:p>
            <a:pPr marL="0" marR="0" indent="0">
              <a:buNone/>
            </a:pPr>
            <a:r>
              <a:rPr lang="en-US" sz="1000" b="1" i="0" dirty="0">
                <a:effectLst/>
                <a:latin typeface="+mn-lt"/>
                <a:ea typeface="Times New Roman" panose="02020603050405020304" pitchFamily="18" charset="0"/>
                <a:cs typeface="Times New Roman" panose="02020603050405020304" pitchFamily="18" charset="0"/>
              </a:rPr>
              <a:t>Use of </a:t>
            </a:r>
            <a:r>
              <a:rPr lang="en-US" sz="1000" b="1" i="0" dirty="0" err="1">
                <a:effectLst/>
                <a:latin typeface="+mn-lt"/>
                <a:ea typeface="Times New Roman" panose="02020603050405020304" pitchFamily="18" charset="0"/>
                <a:cs typeface="Times New Roman" panose="02020603050405020304" pitchFamily="18" charset="0"/>
              </a:rPr>
              <a:t>Telehealthcare</a:t>
            </a:r>
            <a:r>
              <a:rPr lang="en-US" sz="1000" b="1" i="0" dirty="0">
                <a:effectLst/>
                <a:latin typeface="+mn-lt"/>
                <a:ea typeface="Times New Roman" panose="02020603050405020304" pitchFamily="18" charset="0"/>
                <a:cs typeface="Times New Roman" panose="02020603050405020304" pitchFamily="18" charset="0"/>
              </a:rPr>
              <a:t> Services Varied by Provider and Patient Characteristics</a:t>
            </a:r>
          </a:p>
          <a:p>
            <a:pPr marL="182880" marR="0" lvl="0" indent="-182880"/>
            <a:r>
              <a:rPr lang="en-US" sz="1000" b="1" dirty="0">
                <a:effectLst/>
                <a:latin typeface="+mn-lt"/>
                <a:ea typeface="Calibri" panose="020F0502020204030204" pitchFamily="34" charset="0"/>
                <a:cs typeface="Calibri" panose="020F0502020204030204" pitchFamily="34" charset="0"/>
              </a:rPr>
              <a:t>Most practices reported use of some </a:t>
            </a:r>
            <a:r>
              <a:rPr lang="en-US" sz="1000" b="1" dirty="0" err="1">
                <a:effectLst/>
                <a:latin typeface="+mn-lt"/>
                <a:ea typeface="Calibri" panose="020F0502020204030204" pitchFamily="34" charset="0"/>
                <a:cs typeface="Calibri" panose="020F0502020204030204" pitchFamily="34" charset="0"/>
              </a:rPr>
              <a:t>telehealthcare</a:t>
            </a:r>
            <a:r>
              <a:rPr lang="en-US" sz="1000" b="1" dirty="0">
                <a:effectLst/>
                <a:latin typeface="+mn-lt"/>
                <a:ea typeface="Calibri" panose="020F0502020204030204" pitchFamily="34" charset="0"/>
                <a:cs typeface="Calibri" panose="020F0502020204030204" pitchFamily="34" charset="0"/>
              </a:rPr>
              <a:t> services, but a small percentage of all healthcare visits were via </a:t>
            </a:r>
            <a:r>
              <a:rPr lang="en-US" sz="1000" b="1" dirty="0" err="1">
                <a:effectLst/>
                <a:latin typeface="+mn-lt"/>
                <a:ea typeface="Calibri" panose="020F0502020204030204" pitchFamily="34" charset="0"/>
                <a:cs typeface="Calibri" panose="020F0502020204030204" pitchFamily="34" charset="0"/>
              </a:rPr>
              <a:t>telehealthcare</a:t>
            </a:r>
            <a:r>
              <a:rPr lang="en-US" sz="1000" b="1" dirty="0">
                <a:effectLst/>
                <a:latin typeface="+mn-lt"/>
                <a:ea typeface="Calibri" panose="020F0502020204030204" pitchFamily="34" charset="0"/>
                <a:cs typeface="Calibri" panose="020F0502020204030204" pitchFamily="34" charset="0"/>
              </a:rPr>
              <a:t>. </a:t>
            </a:r>
            <a:r>
              <a:rPr lang="en-US" sz="1000" b="1" dirty="0" err="1">
                <a:effectLst/>
                <a:latin typeface="+mn-lt"/>
                <a:ea typeface="Calibri" panose="020F0502020204030204" pitchFamily="34" charset="0"/>
                <a:cs typeface="Calibri" panose="020F0502020204030204" pitchFamily="34" charset="0"/>
              </a:rPr>
              <a:t>Telehealthcare</a:t>
            </a:r>
            <a:r>
              <a:rPr lang="en-US" sz="1000" b="1" dirty="0">
                <a:effectLst/>
                <a:latin typeface="+mn-lt"/>
                <a:ea typeface="Calibri" panose="020F0502020204030204" pitchFamily="34" charset="0"/>
                <a:cs typeface="Calibri" panose="020F0502020204030204" pitchFamily="34" charset="0"/>
              </a:rPr>
              <a:t> services were less frequently used by surgical practices and practices with fewer physicians. Rates of </a:t>
            </a:r>
            <a:r>
              <a:rPr lang="en-US" sz="1000" b="1" dirty="0" err="1">
                <a:effectLst/>
                <a:latin typeface="+mn-lt"/>
                <a:ea typeface="Calibri" panose="020F0502020204030204" pitchFamily="34" charset="0"/>
                <a:cs typeface="Calibri" panose="020F0502020204030204" pitchFamily="34" charset="0"/>
              </a:rPr>
              <a:t>telehealthcare</a:t>
            </a:r>
            <a:r>
              <a:rPr lang="en-US" sz="1000" b="1" dirty="0">
                <a:effectLst/>
                <a:latin typeface="+mn-lt"/>
                <a:ea typeface="Calibri" panose="020F0502020204030204" pitchFamily="34" charset="0"/>
                <a:cs typeface="Calibri" panose="020F0502020204030204" pitchFamily="34" charset="0"/>
              </a:rPr>
              <a:t> use were often lower in populations that may benefit the most from </a:t>
            </a:r>
            <a:r>
              <a:rPr lang="en-US" sz="1000" b="1" dirty="0" err="1">
                <a:effectLst/>
                <a:latin typeface="+mn-lt"/>
                <a:ea typeface="Calibri" panose="020F0502020204030204" pitchFamily="34" charset="0"/>
                <a:cs typeface="Calibri" panose="020F0502020204030204" pitchFamily="34" charset="0"/>
              </a:rPr>
              <a:t>telehealthcare</a:t>
            </a:r>
            <a:r>
              <a:rPr lang="en-US" sz="1000" b="1" dirty="0">
                <a:effectLst/>
                <a:latin typeface="+mn-lt"/>
                <a:ea typeface="Calibri" panose="020F0502020204030204" pitchFamily="34" charset="0"/>
                <a:cs typeface="Calibri" panose="020F0502020204030204" pitchFamily="34" charset="0"/>
              </a:rPr>
              <a:t> services, such as older individuals, individuals living in areas with less internet access, and individuals in more rural areas.</a:t>
            </a:r>
          </a:p>
          <a:p>
            <a:pPr marL="182880" marR="0" indent="-182880"/>
            <a:r>
              <a:rPr lang="en-US" sz="1000" dirty="0">
                <a:effectLst/>
                <a:latin typeface="+mn-lt"/>
                <a:ea typeface="Calibri" panose="020F0502020204030204" pitchFamily="34" charset="0"/>
                <a:cs typeface="Times New Roman" panose="02020603050405020304" pitchFamily="18" charset="0"/>
              </a:rPr>
              <a:t>Disparities exist in access to care and care provided via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may address some historical barriers that disproportionately affect rural and low-income individuals. Since patients and providers may not need transportation, they may face fewer cost, logistic, and timing issues.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visits also have fewer childcare barriers.</a:t>
            </a:r>
            <a:r>
              <a:rPr lang="en-US" sz="1000" baseline="30000" dirty="0">
                <a:effectLst/>
                <a:latin typeface="+mn-lt"/>
                <a:ea typeface="Calibri" panose="020F0502020204030204" pitchFamily="34" charset="0"/>
                <a:cs typeface="Times New Roman" panose="02020603050405020304" pitchFamily="18" charset="0"/>
              </a:rPr>
              <a:t>26-28</a:t>
            </a:r>
            <a:r>
              <a:rPr lang="en-US" sz="1000" dirty="0">
                <a:effectLst/>
                <a:latin typeface="+mn-lt"/>
                <a:ea typeface="Calibri" panose="020F0502020204030204" pitchFamily="34" charset="0"/>
                <a:cs typeface="Times New Roman" panose="02020603050405020304" pitchFamily="18" charset="0"/>
              </a:rPr>
              <a:t>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may also decrease burden on providers, particularly in rural areas.</a:t>
            </a:r>
            <a:r>
              <a:rPr lang="en-US" sz="1000" baseline="30000" dirty="0">
                <a:effectLst/>
                <a:latin typeface="+mn-lt"/>
                <a:ea typeface="Calibri" panose="020F0502020204030204" pitchFamily="34" charset="0"/>
                <a:cs typeface="Times New Roman" panose="02020603050405020304" pitchFamily="18" charset="0"/>
              </a:rPr>
              <a:t>26</a:t>
            </a:r>
            <a:r>
              <a:rPr lang="en-US" sz="1000" dirty="0">
                <a:effectLst/>
                <a:latin typeface="+mn-lt"/>
                <a:ea typeface="Calibri" panose="020F0502020204030204" pitchFamily="34" charset="0"/>
                <a:cs typeface="Times New Roman" panose="02020603050405020304" pitchFamily="18" charset="0"/>
              </a:rPr>
              <a:t> </a:t>
            </a:r>
          </a:p>
          <a:p>
            <a:pPr marL="182880" marR="0" lvl="0" indent="-182880" algn="l" defTabSz="914400" rtl="0" eaLnBrk="1" fontAlgn="auto" latinLnBrk="0" hangingPunct="1">
              <a:lnSpc>
                <a:spcPct val="100000"/>
              </a:lnSpc>
              <a:buClrTx/>
              <a:buSzTx/>
              <a:tabLst/>
              <a:defRPr/>
            </a:pPr>
            <a:r>
              <a:rPr lang="en-US" sz="1000" dirty="0">
                <a:effectLst/>
                <a:latin typeface="+mn-lt"/>
                <a:ea typeface="Calibri" panose="020F0502020204030204" pitchFamily="34" charset="0"/>
                <a:cs typeface="Times New Roman" panose="02020603050405020304" pitchFamily="18" charset="0"/>
              </a:rPr>
              <a:t>Findings from the NHQDR show that the percentage of practices that used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increased more than fourfold during the COVID-19 pandemic, from 16.0% in 2019 to 86.5% in 2021 (2019 data not shown; </a:t>
            </a:r>
            <a:r>
              <a:rPr lang="en-US" sz="1000" b="1" dirty="0">
                <a:effectLst/>
                <a:latin typeface="+mn-lt"/>
                <a:ea typeface="Calibri" panose="020F0502020204030204" pitchFamily="34" charset="0"/>
                <a:cs typeface="Times New Roman" panose="02020603050405020304" pitchFamily="18" charset="0"/>
              </a:rPr>
              <a:t>Source:</a:t>
            </a:r>
            <a:r>
              <a:rPr lang="en-US" sz="1000" dirty="0">
                <a:effectLst/>
                <a:latin typeface="+mn-lt"/>
                <a:ea typeface="Calibri" panose="020F0502020204030204" pitchFamily="34" charset="0"/>
                <a:cs typeface="Times New Roman" panose="02020603050405020304" pitchFamily="18" charset="0"/>
              </a:rPr>
              <a:t> Centers for Disease Control and Prevention, National Electronic Health Records Survey, 2019). In 2021, the use of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services varied across practice characteristics. </a:t>
            </a:r>
          </a:p>
          <a:p>
            <a:pPr marL="182880" marR="0" indent="-182880"/>
            <a:r>
              <a:rPr lang="en-US" sz="1000" dirty="0">
                <a:effectLst/>
                <a:latin typeface="+mn-lt"/>
                <a:ea typeface="Calibri" panose="020F0502020204030204" pitchFamily="34" charset="0"/>
                <a:cs typeface="Times New Roman" panose="02020603050405020304" pitchFamily="18" charset="0"/>
              </a:rPr>
              <a:t>As noted above, some variation, such as by specialty, may be related to appropriateness of care. However, other variations in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use may indicate that the potential of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has not been realized and disparities exist in resources and supports available to some practices. </a:t>
            </a:r>
          </a:p>
          <a:p>
            <a:pPr marL="182880" marR="0" indent="-182880"/>
            <a:r>
              <a:rPr lang="en-US" sz="1000" dirty="0">
                <a:effectLst/>
                <a:latin typeface="+mn-lt"/>
                <a:ea typeface="Calibri" panose="020F0502020204030204" pitchFamily="34" charset="0"/>
                <a:cs typeface="Times New Roman" panose="02020603050405020304" pitchFamily="18" charset="0"/>
              </a:rPr>
              <a:t>As shown in Figure 3, practices with fewer providers and surgical practices were less likely to provide any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services compared with larger practices and primary care practices, respectively. </a:t>
            </a:r>
          </a:p>
          <a:p>
            <a:pPr marL="182880" marR="0" indent="-182880"/>
            <a:endParaRPr lang="en-US" sz="1000" dirty="0">
              <a:effectLst/>
              <a:latin typeface="+mn-lt"/>
              <a:ea typeface="Calibri" panose="020F0502020204030204" pitchFamily="34" charset="0"/>
              <a:cs typeface="Times New Roman" panose="02020603050405020304" pitchFamily="18" charset="0"/>
            </a:endParaRPr>
          </a:p>
          <a:p>
            <a:pPr marL="182880" marR="0" lvl="0" indent="-182880">
              <a:tabLst>
                <a:tab pos="228600" algn="l"/>
              </a:tabLst>
            </a:pPr>
            <a:r>
              <a:rPr lang="en-US" sz="1000" dirty="0">
                <a:effectLst/>
                <a:latin typeface="+mn-lt"/>
                <a:ea typeface="Calibri" panose="020F0502020204030204" pitchFamily="34" charset="0"/>
                <a:cs typeface="Times New Roman" panose="02020603050405020304" pitchFamily="18" charset="0"/>
              </a:rPr>
              <a:t>In 2021, 86.5% of practices reported any use of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technology (Figure 3).</a:t>
            </a:r>
          </a:p>
          <a:p>
            <a:pPr marL="182880" marR="0" lvl="0" indent="-182880">
              <a:tabLst>
                <a:tab pos="228600" algn="l"/>
              </a:tabLst>
            </a:pPr>
            <a:r>
              <a:rPr lang="en-US" sz="1000" dirty="0">
                <a:effectLst/>
                <a:latin typeface="+mn-lt"/>
                <a:ea typeface="Calibri" panose="020F0502020204030204" pitchFamily="34" charset="0"/>
                <a:cs typeface="Times New Roman" panose="02020603050405020304" pitchFamily="18" charset="0"/>
              </a:rPr>
              <a:t>In 2021, the rate of practices reporting any use of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technology was significantly lower for practices with 1 physician (76.3%) and practices with 2-3 physicians (77.9%) compared with practices with 51+ physicians (97.9%).</a:t>
            </a:r>
          </a:p>
          <a:p>
            <a:pPr marL="182880" marR="0" lvl="0" indent="-182880">
              <a:tabLst>
                <a:tab pos="228600" algn="l"/>
              </a:tabLst>
            </a:pPr>
            <a:r>
              <a:rPr lang="en-US" sz="1000" dirty="0">
                <a:effectLst/>
                <a:latin typeface="+mn-lt"/>
                <a:ea typeface="Calibri" panose="020F0502020204030204" pitchFamily="34" charset="0"/>
                <a:cs typeface="Times New Roman" panose="02020603050405020304" pitchFamily="18" charset="0"/>
              </a:rPr>
              <a:t>In 2021, the rate of practices reporting any use of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technology was significantly lower for surgical practices (74.8%) compared with primary care practices (91.5%).</a:t>
            </a:r>
          </a:p>
          <a:p>
            <a:pPr marL="182880" marR="0" lvl="0" indent="-182880">
              <a:tabLst>
                <a:tab pos="228600" algn="l"/>
              </a:tabLst>
            </a:pPr>
            <a:r>
              <a:rPr lang="en-US" sz="1000" dirty="0">
                <a:effectLst/>
                <a:latin typeface="+mn-lt"/>
                <a:ea typeface="Calibri" panose="020F0502020204030204" pitchFamily="34" charset="0"/>
                <a:cs typeface="Times New Roman" panose="02020603050405020304" pitchFamily="18" charset="0"/>
              </a:rPr>
              <a:t>In 2021, there were no statistically significant differences by NH-White population or practice location in the rate of practices reporting any use of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technology.</a:t>
            </a:r>
          </a:p>
          <a:p>
            <a:pPr marL="182880" marR="0" indent="-182880"/>
            <a:r>
              <a:rPr lang="en-US" sz="1000" dirty="0">
                <a:effectLst/>
                <a:latin typeface="+mn-lt"/>
                <a:ea typeface="Calibri" panose="020F0502020204030204" pitchFamily="34" charset="0"/>
                <a:cs typeface="Times New Roman" panose="02020603050405020304" pitchFamily="18" charset="0"/>
              </a:rPr>
              <a:t>Unless noted otherwise, for trend analyses, data points under each figure only report differences that are statistically significant (i.e., p value less than 0.1) and show an average annual percentage change greater than 1% per year. For comparisons between two populations, data points under each figure only report differences that are statistically significant (i.e., p value less than 0.05) and have a relative difference between the populations of at least 10%, unless noted otherwise. Readers may learn more about NHQDR’s reporting methodology in Appendix A at </a:t>
            </a:r>
            <a:r>
              <a:rPr lang="en-US" sz="1000" u="sng" dirty="0">
                <a:solidFill>
                  <a:srgbClr val="0000FF"/>
                </a:solidFill>
                <a:effectLst/>
                <a:latin typeface="+mn-lt"/>
                <a:ea typeface="Calibri" panose="020F0502020204030204" pitchFamily="34" charset="0"/>
                <a:cs typeface="Times New Roman" panose="02020603050405020304" pitchFamily="18" charset="0"/>
                <a:hlinkClick r:id="rId3"/>
              </a:rPr>
              <a:t>https://www.ahrq.gov/research/findings/nhqrdr/nhqdr23/index.html</a:t>
            </a:r>
            <a:r>
              <a:rPr lang="en-US" sz="1000" dirty="0">
                <a:effectLst/>
                <a:latin typeface="+mn-lt"/>
                <a:ea typeface="Calibri" panose="020F0502020204030204" pitchFamily="34" charset="0"/>
                <a:cs typeface="Times New Roman" panose="02020603050405020304" pitchFamily="18" charset="0"/>
              </a:rPr>
              <a:t>.</a:t>
            </a:r>
          </a:p>
          <a:p>
            <a:pPr marL="182880" marR="0" indent="-182880"/>
            <a:endParaRPr lang="en-US" sz="1000" dirty="0">
              <a:effectLst/>
              <a:latin typeface="+mn-lt"/>
              <a:ea typeface="Calibri" panose="020F0502020204030204" pitchFamily="34" charset="0"/>
              <a:cs typeface="Times New Roman" panose="02020603050405020304" pitchFamily="18" charset="0"/>
            </a:endParaRPr>
          </a:p>
          <a:p>
            <a:endParaRPr lang="en-US" sz="1000" dirty="0"/>
          </a:p>
        </p:txBody>
      </p:sp>
      <p:sp>
        <p:nvSpPr>
          <p:cNvPr id="4" name="Slide Number Placeholder 3"/>
          <p:cNvSpPr>
            <a:spLocks noGrp="1"/>
          </p:cNvSpPr>
          <p:nvPr>
            <p:ph type="sldNum" sz="quarter" idx="5"/>
          </p:nvPr>
        </p:nvSpPr>
        <p:spPr/>
        <p:txBody>
          <a:bodyPr/>
          <a:lstStyle/>
          <a:p>
            <a:fld id="{B17BA40C-25F7-4A81-B7B0-365A5351FE20}" type="slidenum">
              <a:rPr lang="en-US" smtClean="0"/>
              <a:t>217</a:t>
            </a:fld>
            <a:endParaRPr lang="en-US"/>
          </a:p>
        </p:txBody>
      </p:sp>
    </p:spTree>
    <p:extLst>
      <p:ext uri="{BB962C8B-B14F-4D97-AF65-F5344CB8AC3E}">
        <p14:creationId xmlns:p14="http://schemas.microsoft.com/office/powerpoint/2010/main" val="3262914866"/>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3886200"/>
            <a:ext cx="6400800" cy="4724400"/>
          </a:xfrm>
        </p:spPr>
        <p:txBody>
          <a:bodyPr/>
          <a:lstStyle/>
          <a:p>
            <a:pPr marL="182880" marR="0" indent="-182880">
              <a:spcBef>
                <a:spcPts val="0"/>
              </a:spcBef>
            </a:pPr>
            <a:r>
              <a:rPr lang="en-US" sz="1200" dirty="0">
                <a:effectLst/>
                <a:latin typeface="+mn-lt"/>
                <a:ea typeface="Calibri" panose="020F0502020204030204" pitchFamily="34" charset="0"/>
                <a:cs typeface="Times New Roman" panose="02020603050405020304" pitchFamily="18" charset="0"/>
              </a:rPr>
              <a:t>The literature indicates that use of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services varies notably by individuals’ geographic location and sociodemographic characteristics. Although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services can benefit people in rural areas who have to travel long distances to receive healthcare, evidence shows that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use is often more common in urban areas than in rural areas.</a:t>
            </a:r>
            <a:r>
              <a:rPr lang="en-US" sz="1200" baseline="30000" dirty="0">
                <a:effectLst/>
                <a:latin typeface="+mn-lt"/>
                <a:ea typeface="Calibri" panose="020F0502020204030204" pitchFamily="34" charset="0"/>
                <a:cs typeface="Times New Roman" panose="02020603050405020304" pitchFamily="18" charset="0"/>
              </a:rPr>
              <a:t>23,26,29,30</a:t>
            </a:r>
            <a:r>
              <a:rPr lang="en-US" sz="1200" dirty="0">
                <a:effectLst/>
                <a:latin typeface="+mn-lt"/>
                <a:ea typeface="Calibri" panose="020F0502020204030204" pitchFamily="34" charset="0"/>
                <a:cs typeface="Times New Roman" panose="02020603050405020304" pitchFamily="18" charset="0"/>
              </a:rPr>
              <a:t> </a:t>
            </a:r>
          </a:p>
          <a:p>
            <a:pPr marL="182880" marR="0" indent="-182880">
              <a:spcBef>
                <a:spcPts val="0"/>
              </a:spcBef>
            </a:pPr>
            <a:r>
              <a:rPr lang="en-US" sz="1200" dirty="0">
                <a:effectLst/>
                <a:latin typeface="+mn-lt"/>
                <a:ea typeface="Calibri" panose="020F0502020204030204" pitchFamily="34" charset="0"/>
                <a:cs typeface="Times New Roman" panose="02020603050405020304" pitchFamily="18" charset="0"/>
              </a:rPr>
              <a:t>Studies of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use during the pandemic often showed that younger individuals and those with higher incomes use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services at higher rates than older individuals and those with lower incomes.</a:t>
            </a:r>
            <a:r>
              <a:rPr lang="en-US" sz="1200" baseline="30000" dirty="0">
                <a:effectLst/>
                <a:latin typeface="+mn-lt"/>
                <a:ea typeface="Calibri" panose="020F0502020204030204" pitchFamily="34" charset="0"/>
                <a:cs typeface="Times New Roman" panose="02020603050405020304" pitchFamily="18" charset="0"/>
              </a:rPr>
              <a:t>28,31-34</a:t>
            </a:r>
            <a:r>
              <a:rPr lang="en-US" sz="1200" dirty="0">
                <a:effectLst/>
                <a:latin typeface="+mn-lt"/>
                <a:ea typeface="Calibri" panose="020F0502020204030204" pitchFamily="34" charset="0"/>
                <a:cs typeface="Times New Roman" panose="02020603050405020304" pitchFamily="18" charset="0"/>
              </a:rPr>
              <a:t> Studies also indicate women use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services marginally more often than men.</a:t>
            </a:r>
            <a:r>
              <a:rPr lang="en-US" sz="1200" baseline="30000" dirty="0">
                <a:effectLst/>
                <a:latin typeface="+mn-lt"/>
                <a:ea typeface="Calibri" panose="020F0502020204030204" pitchFamily="34" charset="0"/>
                <a:cs typeface="Times New Roman" panose="02020603050405020304" pitchFamily="18" charset="0"/>
              </a:rPr>
              <a:t>18,22,28,30,33,35,36</a:t>
            </a:r>
            <a:endParaRPr lang="en-US" sz="1200" dirty="0">
              <a:effectLst/>
              <a:latin typeface="+mn-lt"/>
              <a:ea typeface="Calibri" panose="020F0502020204030204" pitchFamily="34" charset="0"/>
              <a:cs typeface="Times New Roman" panose="02020603050405020304" pitchFamily="18" charset="0"/>
            </a:endParaRPr>
          </a:p>
          <a:p>
            <a:pPr marL="182880" marR="0" indent="-182880">
              <a:spcBef>
                <a:spcPts val="0"/>
              </a:spcBef>
            </a:pPr>
            <a:r>
              <a:rPr lang="en-US" sz="1200" dirty="0">
                <a:effectLst/>
                <a:latin typeface="+mn-lt"/>
                <a:ea typeface="Calibri" panose="020F0502020204030204" pitchFamily="34" charset="0"/>
                <a:cs typeface="Times New Roman" panose="02020603050405020304" pitchFamily="18" charset="0"/>
              </a:rPr>
              <a:t>Rates by race and ethnicity have been less definitive.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service use by Black individuals for some medical care may be lower for some medical specialties (e.g.,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visits among those receiving behavioral health care), technologies used (e.g., video, audio only), and geographic areas.</a:t>
            </a:r>
            <a:r>
              <a:rPr lang="en-US" sz="1200" baseline="30000" dirty="0">
                <a:effectLst/>
                <a:latin typeface="+mn-lt"/>
                <a:ea typeface="Calibri" panose="020F0502020204030204" pitchFamily="34" charset="0"/>
                <a:cs typeface="Times New Roman" panose="02020603050405020304" pitchFamily="18" charset="0"/>
              </a:rPr>
              <a:t>22,28,30,33,34,36</a:t>
            </a:r>
            <a:r>
              <a:rPr lang="en-US" sz="1200" dirty="0">
                <a:effectLst/>
                <a:latin typeface="+mn-lt"/>
                <a:ea typeface="Calibri" panose="020F0502020204030204" pitchFamily="34" charset="0"/>
                <a:cs typeface="Times New Roman" panose="02020603050405020304" pitchFamily="18" charset="0"/>
              </a:rPr>
              <a:t> Evidence is inconclusive regarding whether Asian and Hispanic people use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services more or less than White individuals.</a:t>
            </a:r>
            <a:r>
              <a:rPr lang="en-US" sz="1200" baseline="30000" dirty="0">
                <a:effectLst/>
                <a:latin typeface="+mn-lt"/>
                <a:ea typeface="Calibri" panose="020F0502020204030204" pitchFamily="34" charset="0"/>
                <a:cs typeface="Times New Roman" panose="02020603050405020304" pitchFamily="18" charset="0"/>
              </a:rPr>
              <a:t>22,23,28,34</a:t>
            </a:r>
            <a:r>
              <a:rPr lang="en-US" sz="1200" dirty="0">
                <a:effectLst/>
                <a:latin typeface="+mn-lt"/>
                <a:ea typeface="Calibri" panose="020F0502020204030204" pitchFamily="34" charset="0"/>
                <a:cs typeface="Times New Roman" panose="02020603050405020304" pitchFamily="18" charset="0"/>
              </a:rPr>
              <a:t> </a:t>
            </a:r>
          </a:p>
          <a:p>
            <a:pPr marL="182880" marR="0" indent="-182880">
              <a:spcBef>
                <a:spcPts val="0"/>
              </a:spcBef>
              <a:tabLst>
                <a:tab pos="228600" algn="l"/>
                <a:tab pos="457200" algn="l"/>
              </a:tabLst>
            </a:pPr>
            <a:r>
              <a:rPr lang="en-US" sz="1200" dirty="0">
                <a:effectLst/>
                <a:latin typeface="+mn-lt"/>
                <a:ea typeface="Calibri" panose="020F0502020204030204" pitchFamily="34" charset="0"/>
                <a:cs typeface="Times New Roman" panose="02020603050405020304" pitchFamily="18" charset="0"/>
              </a:rPr>
              <a:t>Findings from the NHQDR are similar to the literature showing that rates of audio-only or video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use for office-based providers (i.e., not in a hospital setting) were lower for older individuals, individuals living in areas with less internet access, and individuals from more rural areas. These groups may especially benefit from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services.</a:t>
            </a:r>
          </a:p>
          <a:p>
            <a:pPr marL="182880" marR="0" indent="-182880">
              <a:spcBef>
                <a:spcPts val="0"/>
              </a:spcBef>
              <a:tabLst>
                <a:tab pos="228600" algn="l"/>
                <a:tab pos="457200" algn="l"/>
              </a:tabLst>
            </a:pPr>
            <a:endParaRPr lang="en-US" sz="1200" dirty="0">
              <a:effectLst/>
              <a:latin typeface="+mn-lt"/>
              <a:ea typeface="Calibri" panose="020F0502020204030204" pitchFamily="34" charset="0"/>
              <a:cs typeface="Times New Roman" panose="02020603050405020304" pitchFamily="18" charset="0"/>
            </a:endParaRPr>
          </a:p>
          <a:p>
            <a:pPr marL="182880" marR="0" lvl="0" indent="-182880">
              <a:spcBef>
                <a:spcPts val="0"/>
              </a:spcBef>
              <a:tabLst>
                <a:tab pos="228600" algn="l"/>
              </a:tabLst>
            </a:pPr>
            <a:r>
              <a:rPr lang="en-US" sz="1200" dirty="0">
                <a:effectLst/>
                <a:latin typeface="+mn-lt"/>
                <a:ea typeface="Calibri" panose="020F0502020204030204" pitchFamily="34" charset="0"/>
                <a:cs typeface="Times New Roman" panose="02020603050405020304" pitchFamily="18" charset="0"/>
              </a:rPr>
              <a:t>In 2021, 8.8% of doctor’s office visits were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visits (Figure 4).</a:t>
            </a:r>
          </a:p>
          <a:p>
            <a:pPr marL="182880" marR="0" lvl="0" indent="-182880">
              <a:spcBef>
                <a:spcPts val="0"/>
              </a:spcBef>
              <a:tabLst>
                <a:tab pos="228600" algn="l"/>
              </a:tabLst>
            </a:pPr>
            <a:r>
              <a:rPr lang="en-US" sz="1200" dirty="0">
                <a:effectLst/>
                <a:latin typeface="+mn-lt"/>
                <a:ea typeface="Calibri" panose="020F0502020204030204" pitchFamily="34" charset="0"/>
                <a:cs typeface="Times New Roman" panose="02020603050405020304" pitchFamily="18" charset="0"/>
              </a:rPr>
              <a:t>In 2021, the rate of doctor’s office visits that were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visits was significantly lower for individuals living in counties with 50-79% of households with internet access (5.6%) and 80-89% of households with internet access (7.0%) than for individuals living in counties with 90-100% of households with internet access (12.0%).</a:t>
            </a:r>
          </a:p>
          <a:p>
            <a:pPr marL="182880" marR="0" lvl="0" indent="-182880">
              <a:spcBef>
                <a:spcPts val="0"/>
              </a:spcBef>
              <a:tabLst>
                <a:tab pos="228600" algn="l"/>
              </a:tabLst>
            </a:pPr>
            <a:r>
              <a:rPr lang="en-US" sz="1200" spc="-10" dirty="0">
                <a:effectLst/>
                <a:latin typeface="+mn-lt"/>
                <a:ea typeface="Calibri" panose="020F0502020204030204" pitchFamily="34" charset="0"/>
                <a:cs typeface="Times New Roman" panose="02020603050405020304" pitchFamily="18" charset="0"/>
              </a:rPr>
              <a:t>In 2021, the rate of doctor’s office visits that were </a:t>
            </a:r>
            <a:r>
              <a:rPr lang="en-US" sz="1200" spc="-10" dirty="0" err="1">
                <a:effectLst/>
                <a:latin typeface="+mn-lt"/>
                <a:ea typeface="Calibri" panose="020F0502020204030204" pitchFamily="34" charset="0"/>
                <a:cs typeface="Times New Roman" panose="02020603050405020304" pitchFamily="18" charset="0"/>
              </a:rPr>
              <a:t>telehealthcare</a:t>
            </a:r>
            <a:r>
              <a:rPr lang="en-US" sz="1200" spc="-10" dirty="0">
                <a:effectLst/>
                <a:latin typeface="+mn-lt"/>
                <a:ea typeface="Calibri" panose="020F0502020204030204" pitchFamily="34" charset="0"/>
                <a:cs typeface="Times New Roman" panose="02020603050405020304" pitchFamily="18" charset="0"/>
              </a:rPr>
              <a:t> visits was significantly lower for individuals living in medium metro (6.3%), small metro (4.8%), micropolitan (5.7%), and noncore (3.7%) areas than for individuals living in large fringe metro areas (11.0%).</a:t>
            </a:r>
            <a:endParaRPr lang="en-US" sz="1200" dirty="0">
              <a:effectLst/>
              <a:latin typeface="+mn-lt"/>
              <a:ea typeface="Calibri" panose="020F0502020204030204" pitchFamily="34" charset="0"/>
              <a:cs typeface="Times New Roman" panose="02020603050405020304" pitchFamily="18" charset="0"/>
            </a:endParaRPr>
          </a:p>
          <a:p>
            <a:pPr marL="182880" marR="0" indent="-182880">
              <a:spcBef>
                <a:spcPts val="0"/>
              </a:spcBef>
              <a:tabLst>
                <a:tab pos="228600" algn="l"/>
                <a:tab pos="457200" algn="l"/>
              </a:tabLst>
            </a:pPr>
            <a:endParaRPr lang="en-US" sz="1200" dirty="0">
              <a:effectLst/>
              <a:latin typeface="+mn-l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218</a:t>
            </a:fld>
            <a:endParaRPr lang="en-US"/>
          </a:p>
        </p:txBody>
      </p:sp>
    </p:spTree>
    <p:extLst>
      <p:ext uri="{BB962C8B-B14F-4D97-AF65-F5344CB8AC3E}">
        <p14:creationId xmlns:p14="http://schemas.microsoft.com/office/powerpoint/2010/main" val="3405865711"/>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indent="-182880">
              <a:spcBef>
                <a:spcPts val="0"/>
              </a:spcBef>
              <a:spcAft>
                <a:spcPts val="1200"/>
              </a:spcAft>
            </a:pPr>
            <a:r>
              <a:rPr lang="en-US" sz="1200" dirty="0">
                <a:effectLst/>
                <a:latin typeface="+mn-lt"/>
                <a:ea typeface="Calibri" panose="020F0502020204030204" pitchFamily="34" charset="0"/>
                <a:cs typeface="Times New Roman" panose="02020603050405020304" pitchFamily="18" charset="0"/>
              </a:rPr>
              <a:t>In 2021, the rate of doctor’s office visits that were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visits was significantly lower for individuals under age 18 years (9.0%), ages 45-64 years (7.4%), and age 65 years and over (3.1%) than for individuals ages 18-44 years (15.8%) (Figure 5).</a:t>
            </a:r>
          </a:p>
          <a:p>
            <a:pPr marL="182880" marR="0" indent="-182880">
              <a:spcBef>
                <a:spcPts val="0"/>
              </a:spcBef>
              <a:spcAft>
                <a:spcPts val="1200"/>
              </a:spcAft>
            </a:pPr>
            <a:r>
              <a:rPr lang="en-US" sz="1200" dirty="0">
                <a:effectLst/>
                <a:latin typeface="+mn-lt"/>
                <a:ea typeface="Calibri" panose="020F0502020204030204" pitchFamily="34" charset="0"/>
                <a:cs typeface="Times New Roman" panose="02020603050405020304" pitchFamily="18" charset="0"/>
              </a:rPr>
              <a:t>In 2021, there were no statistically significant differences by race/ethnicity or family income in the rate of doctor’s office visits that were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visits.</a:t>
            </a:r>
          </a:p>
          <a:p>
            <a:pPr marL="182880" marR="0" indent="-182880">
              <a:spcBef>
                <a:spcPts val="0"/>
              </a:spcBef>
              <a:spcAft>
                <a:spcPts val="1200"/>
              </a:spcAft>
            </a:pPr>
            <a:r>
              <a:rPr lang="en-US" sz="1200" dirty="0">
                <a:effectLst/>
                <a:latin typeface="+mn-lt"/>
                <a:ea typeface="Calibri" panose="020F0502020204030204" pitchFamily="34" charset="0"/>
                <a:cs typeface="Times New Roman" panose="02020603050405020304" pitchFamily="18" charset="0"/>
              </a:rPr>
              <a:t>Studies indicate individuals using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visits had higher rates of attended visits and adherence to therapy and medications. However, they may have had lower rates of up-to-date lab tests, paraclinical assessment, and care resolution in initial visit (i.e., higher rates of </a:t>
            </a:r>
            <a:r>
              <a:rPr lang="en-US" sz="1200" dirty="0" err="1">
                <a:effectLst/>
                <a:latin typeface="+mn-lt"/>
                <a:ea typeface="Calibri" panose="020F0502020204030204" pitchFamily="34" charset="0"/>
                <a:cs typeface="Times New Roman" panose="02020603050405020304" pitchFamily="18" charset="0"/>
              </a:rPr>
              <a:t>followup</a:t>
            </a:r>
            <a:r>
              <a:rPr lang="en-US" sz="1200" dirty="0">
                <a:effectLst/>
                <a:latin typeface="+mn-lt"/>
                <a:ea typeface="Calibri" panose="020F0502020204030204" pitchFamily="34" charset="0"/>
                <a:cs typeface="Times New Roman" panose="02020603050405020304" pitchFamily="18" charset="0"/>
              </a:rPr>
              <a:t> visits). The findings varied by medical specialty and across studies.</a:t>
            </a:r>
            <a:r>
              <a:rPr lang="en-US" sz="1200" baseline="30000" dirty="0">
                <a:effectLst/>
                <a:latin typeface="+mn-lt"/>
                <a:ea typeface="Calibri" panose="020F0502020204030204" pitchFamily="34" charset="0"/>
                <a:cs typeface="Times New Roman" panose="02020603050405020304" pitchFamily="18" charset="0"/>
              </a:rPr>
              <a:t>27 </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219</a:t>
            </a:fld>
            <a:endParaRPr lang="en-US"/>
          </a:p>
        </p:txBody>
      </p:sp>
    </p:spTree>
    <p:extLst>
      <p:ext uri="{BB962C8B-B14F-4D97-AF65-F5344CB8AC3E}">
        <p14:creationId xmlns:p14="http://schemas.microsoft.com/office/powerpoint/2010/main" val="34181948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 y="3657600"/>
            <a:ext cx="6766560" cy="4724400"/>
          </a:xfrm>
        </p:spPr>
        <p:txBody>
          <a:bodyPr/>
          <a:lstStyle/>
          <a:p>
            <a:pPr marL="182880" marR="43727" indent="-182880"/>
            <a:r>
              <a:rPr lang="en-US" sz="1050" dirty="0">
                <a:latin typeface="+mn-lt"/>
                <a:cs typeface="Times New Roman"/>
              </a:rPr>
              <a:t>The</a:t>
            </a:r>
            <a:r>
              <a:rPr lang="en-US" sz="1050" spc="-10" dirty="0">
                <a:latin typeface="+mn-lt"/>
                <a:cs typeface="Times New Roman"/>
              </a:rPr>
              <a:t> </a:t>
            </a:r>
            <a:r>
              <a:rPr lang="en-US" sz="1050" dirty="0">
                <a:latin typeface="+mn-lt"/>
                <a:cs typeface="Times New Roman"/>
              </a:rPr>
              <a:t>NHQDR</a:t>
            </a:r>
            <a:r>
              <a:rPr lang="en-US" sz="1050" spc="-7" dirty="0">
                <a:latin typeface="+mn-lt"/>
                <a:cs typeface="Times New Roman"/>
              </a:rPr>
              <a:t> </a:t>
            </a:r>
            <a:r>
              <a:rPr lang="en-US" sz="1050" dirty="0">
                <a:latin typeface="+mn-lt"/>
                <a:cs typeface="Times New Roman"/>
              </a:rPr>
              <a:t>examines</a:t>
            </a:r>
            <a:r>
              <a:rPr lang="en-US" sz="1050" spc="-3" dirty="0">
                <a:latin typeface="+mn-lt"/>
                <a:cs typeface="Times New Roman"/>
              </a:rPr>
              <a:t> </a:t>
            </a:r>
            <a:r>
              <a:rPr lang="en-US" sz="1050" dirty="0">
                <a:latin typeface="+mn-lt"/>
                <a:cs typeface="Times New Roman"/>
              </a:rPr>
              <a:t>differences</a:t>
            </a:r>
            <a:r>
              <a:rPr lang="en-US" sz="1050" spc="-3" dirty="0">
                <a:latin typeface="+mn-lt"/>
                <a:cs typeface="Times New Roman"/>
              </a:rPr>
              <a:t> </a:t>
            </a:r>
            <a:r>
              <a:rPr lang="en-US" sz="1050" dirty="0">
                <a:latin typeface="+mn-lt"/>
                <a:cs typeface="Times New Roman"/>
              </a:rPr>
              <a:t>in health</a:t>
            </a:r>
            <a:r>
              <a:rPr lang="en-US" sz="1050" spc="-7" dirty="0">
                <a:latin typeface="+mn-lt"/>
                <a:cs typeface="Times New Roman"/>
              </a:rPr>
              <a:t> </a:t>
            </a:r>
            <a:r>
              <a:rPr lang="en-US" sz="1050" dirty="0">
                <a:latin typeface="+mn-lt"/>
                <a:cs typeface="Times New Roman"/>
              </a:rPr>
              <a:t>outcomes</a:t>
            </a:r>
            <a:r>
              <a:rPr lang="en-US" sz="1050" spc="-3" dirty="0">
                <a:latin typeface="+mn-lt"/>
                <a:cs typeface="Times New Roman"/>
              </a:rPr>
              <a:t> </a:t>
            </a:r>
            <a:r>
              <a:rPr lang="en-US" sz="1050" dirty="0">
                <a:latin typeface="+mn-lt"/>
                <a:cs typeface="Times New Roman"/>
              </a:rPr>
              <a:t>by </a:t>
            </a:r>
            <a:r>
              <a:rPr lang="en-US" sz="1050" spc="-7" dirty="0">
                <a:latin typeface="+mn-lt"/>
                <a:cs typeface="Times New Roman"/>
              </a:rPr>
              <a:t>rural-</a:t>
            </a:r>
            <a:r>
              <a:rPr lang="en-US" sz="1050" dirty="0">
                <a:latin typeface="+mn-lt"/>
                <a:cs typeface="Times New Roman"/>
              </a:rPr>
              <a:t>urban</a:t>
            </a:r>
            <a:r>
              <a:rPr lang="en-US" sz="1050" spc="-10" dirty="0">
                <a:latin typeface="+mn-lt"/>
                <a:cs typeface="Times New Roman"/>
              </a:rPr>
              <a:t> </a:t>
            </a:r>
            <a:r>
              <a:rPr lang="en-US" sz="1050" dirty="0">
                <a:latin typeface="+mn-lt"/>
                <a:cs typeface="Times New Roman"/>
              </a:rPr>
              <a:t>location of</a:t>
            </a:r>
            <a:r>
              <a:rPr lang="en-US" sz="1050" spc="-3" dirty="0">
                <a:latin typeface="+mn-lt"/>
                <a:cs typeface="Times New Roman"/>
              </a:rPr>
              <a:t> </a:t>
            </a:r>
            <a:r>
              <a:rPr lang="en-US" sz="1050" dirty="0">
                <a:latin typeface="+mn-lt"/>
                <a:cs typeface="Times New Roman"/>
              </a:rPr>
              <a:t>residence </a:t>
            </a:r>
            <a:r>
              <a:rPr lang="en-US" sz="1050" spc="-7" dirty="0">
                <a:latin typeface="+mn-lt"/>
                <a:cs typeface="Times New Roman"/>
              </a:rPr>
              <a:t>using </a:t>
            </a:r>
            <a:r>
              <a:rPr lang="en-US" sz="1050" dirty="0">
                <a:latin typeface="+mn-lt"/>
                <a:cs typeface="Times New Roman"/>
              </a:rPr>
              <a:t>the</a:t>
            </a:r>
            <a:r>
              <a:rPr lang="en-US" sz="1050" spc="-10" dirty="0">
                <a:latin typeface="+mn-lt"/>
                <a:cs typeface="Times New Roman"/>
              </a:rPr>
              <a:t> </a:t>
            </a:r>
            <a:r>
              <a:rPr lang="en-US" sz="1050" dirty="0">
                <a:latin typeface="+mn-lt"/>
                <a:cs typeface="Times New Roman"/>
              </a:rPr>
              <a:t>2013</a:t>
            </a:r>
            <a:r>
              <a:rPr lang="en-US" sz="1050" spc="-3" dirty="0">
                <a:latin typeface="+mn-lt"/>
                <a:cs typeface="Times New Roman"/>
              </a:rPr>
              <a:t> </a:t>
            </a:r>
            <a:r>
              <a:rPr lang="en-US" sz="1050" dirty="0">
                <a:latin typeface="+mn-lt"/>
                <a:cs typeface="Times New Roman"/>
              </a:rPr>
              <a:t>National Center</a:t>
            </a:r>
            <a:r>
              <a:rPr lang="en-US" sz="1050" spc="-3" dirty="0">
                <a:latin typeface="+mn-lt"/>
                <a:cs typeface="Times New Roman"/>
              </a:rPr>
              <a:t> </a:t>
            </a:r>
            <a:r>
              <a:rPr lang="en-US" sz="1050" dirty="0">
                <a:latin typeface="+mn-lt"/>
                <a:cs typeface="Times New Roman"/>
              </a:rPr>
              <a:t>for</a:t>
            </a:r>
            <a:r>
              <a:rPr lang="en-US" sz="1050" spc="-3" dirty="0">
                <a:latin typeface="+mn-lt"/>
                <a:cs typeface="Times New Roman"/>
              </a:rPr>
              <a:t> </a:t>
            </a:r>
            <a:r>
              <a:rPr lang="en-US" sz="1050" dirty="0">
                <a:latin typeface="+mn-lt"/>
                <a:cs typeface="Times New Roman"/>
              </a:rPr>
              <a:t>Health</a:t>
            </a:r>
            <a:r>
              <a:rPr lang="en-US" sz="1050" spc="-7" dirty="0">
                <a:latin typeface="+mn-lt"/>
                <a:cs typeface="Times New Roman"/>
              </a:rPr>
              <a:t> </a:t>
            </a:r>
            <a:r>
              <a:rPr lang="en-US" sz="1050" dirty="0">
                <a:latin typeface="+mn-lt"/>
                <a:cs typeface="Times New Roman"/>
              </a:rPr>
              <a:t>Statistics</a:t>
            </a:r>
            <a:r>
              <a:rPr lang="en-US" sz="1050" spc="-3" dirty="0">
                <a:latin typeface="+mn-lt"/>
                <a:cs typeface="Times New Roman"/>
              </a:rPr>
              <a:t> </a:t>
            </a:r>
            <a:r>
              <a:rPr lang="en-US" sz="1050" dirty="0">
                <a:latin typeface="+mn-lt"/>
                <a:cs typeface="Times New Roman"/>
              </a:rPr>
              <a:t>(NCHS)</a:t>
            </a:r>
            <a:r>
              <a:rPr lang="en-US" sz="1050" spc="-3" dirty="0">
                <a:latin typeface="+mn-lt"/>
                <a:cs typeface="Times New Roman"/>
              </a:rPr>
              <a:t> </a:t>
            </a:r>
            <a:r>
              <a:rPr lang="en-US" sz="1050" dirty="0" err="1">
                <a:latin typeface="+mn-lt"/>
                <a:cs typeface="Times New Roman"/>
              </a:rPr>
              <a:t>classification.</a:t>
            </a:r>
            <a:r>
              <a:rPr lang="en-US" sz="1050" baseline="30000" dirty="0" err="1">
                <a:latin typeface="+mn-lt"/>
                <a:cs typeface="Times New Roman"/>
              </a:rPr>
              <a:t>iii</a:t>
            </a:r>
            <a:r>
              <a:rPr lang="en-US" sz="1050" dirty="0">
                <a:latin typeface="+mn-lt"/>
                <a:cs typeface="Times New Roman"/>
              </a:rPr>
              <a:t> Data</a:t>
            </a:r>
            <a:r>
              <a:rPr lang="en-US" sz="1050" spc="-7" dirty="0">
                <a:latin typeface="+mn-lt"/>
                <a:cs typeface="Times New Roman"/>
              </a:rPr>
              <a:t> </a:t>
            </a:r>
            <a:r>
              <a:rPr lang="en-US" sz="1050" dirty="0">
                <a:latin typeface="+mn-lt"/>
                <a:cs typeface="Times New Roman"/>
              </a:rPr>
              <a:t>on</a:t>
            </a:r>
            <a:r>
              <a:rPr lang="en-US" sz="1050" spc="-3" dirty="0">
                <a:latin typeface="+mn-lt"/>
                <a:cs typeface="Times New Roman"/>
              </a:rPr>
              <a:t> </a:t>
            </a:r>
            <a:r>
              <a:rPr lang="en-US" sz="1050" spc="-7" dirty="0">
                <a:latin typeface="+mn-lt"/>
                <a:cs typeface="Times New Roman"/>
              </a:rPr>
              <a:t>state-</a:t>
            </a:r>
            <a:r>
              <a:rPr lang="en-US" sz="1050" dirty="0">
                <a:latin typeface="+mn-lt"/>
                <a:cs typeface="Times New Roman"/>
              </a:rPr>
              <a:t>based </a:t>
            </a:r>
            <a:r>
              <a:rPr lang="en-US" sz="1050" spc="-7" dirty="0">
                <a:latin typeface="+mn-lt"/>
                <a:cs typeface="Times New Roman"/>
              </a:rPr>
              <a:t>rural- </a:t>
            </a:r>
            <a:r>
              <a:rPr lang="en-US" sz="1050" dirty="0">
                <a:latin typeface="+mn-lt"/>
                <a:cs typeface="Times New Roman"/>
              </a:rPr>
              <a:t>urban</a:t>
            </a:r>
            <a:r>
              <a:rPr lang="en-US" sz="1050" spc="-14" dirty="0">
                <a:latin typeface="+mn-lt"/>
                <a:cs typeface="Times New Roman"/>
              </a:rPr>
              <a:t> </a:t>
            </a:r>
            <a:r>
              <a:rPr lang="en-US" sz="1050" dirty="0">
                <a:latin typeface="+mn-lt"/>
                <a:cs typeface="Times New Roman"/>
              </a:rPr>
              <a:t>metrics</a:t>
            </a:r>
            <a:r>
              <a:rPr lang="en-US" sz="1050" spc="-7" dirty="0">
                <a:latin typeface="+mn-lt"/>
                <a:cs typeface="Times New Roman"/>
              </a:rPr>
              <a:t> </a:t>
            </a:r>
            <a:r>
              <a:rPr lang="en-US" sz="1050" dirty="0">
                <a:latin typeface="+mn-lt"/>
                <a:cs typeface="Times New Roman"/>
              </a:rPr>
              <a:t>are</a:t>
            </a:r>
            <a:r>
              <a:rPr lang="en-US" sz="1050" spc="-3" dirty="0">
                <a:latin typeface="+mn-lt"/>
                <a:cs typeface="Times New Roman"/>
              </a:rPr>
              <a:t> </a:t>
            </a:r>
            <a:r>
              <a:rPr lang="en-US" sz="1050" dirty="0">
                <a:latin typeface="+mn-lt"/>
                <a:cs typeface="Times New Roman"/>
              </a:rPr>
              <a:t>also</a:t>
            </a:r>
            <a:r>
              <a:rPr lang="en-US" sz="1050" spc="-7" dirty="0">
                <a:latin typeface="+mn-lt"/>
                <a:cs typeface="Times New Roman"/>
              </a:rPr>
              <a:t> </a:t>
            </a:r>
            <a:r>
              <a:rPr lang="en-US" sz="1050" dirty="0">
                <a:latin typeface="+mn-lt"/>
                <a:cs typeface="Times New Roman"/>
              </a:rPr>
              <a:t>available</a:t>
            </a:r>
            <a:r>
              <a:rPr lang="en-US" sz="1050" spc="-7" dirty="0">
                <a:latin typeface="+mn-lt"/>
                <a:cs typeface="Times New Roman"/>
              </a:rPr>
              <a:t> </a:t>
            </a:r>
            <a:r>
              <a:rPr lang="en-US" sz="1050" dirty="0">
                <a:latin typeface="+mn-lt"/>
                <a:cs typeface="Times New Roman"/>
              </a:rPr>
              <a:t>through</a:t>
            </a:r>
            <a:r>
              <a:rPr lang="en-US" sz="1050" spc="-3" dirty="0">
                <a:latin typeface="+mn-lt"/>
                <a:cs typeface="Times New Roman"/>
              </a:rPr>
              <a:t> </a:t>
            </a:r>
            <a:r>
              <a:rPr lang="en-US" sz="1050" dirty="0">
                <a:latin typeface="+mn-lt"/>
                <a:cs typeface="Times New Roman"/>
              </a:rPr>
              <a:t>the</a:t>
            </a:r>
            <a:r>
              <a:rPr lang="en-US" sz="1050" spc="-7" dirty="0">
                <a:latin typeface="+mn-lt"/>
                <a:cs typeface="Times New Roman"/>
              </a:rPr>
              <a:t> </a:t>
            </a:r>
            <a:r>
              <a:rPr lang="en-US" sz="1050" u="sng" dirty="0">
                <a:solidFill>
                  <a:srgbClr val="0000FF"/>
                </a:solidFill>
                <a:uFill>
                  <a:solidFill>
                    <a:srgbClr val="0000FF"/>
                  </a:solidFill>
                </a:uFill>
                <a:latin typeface="+mn-lt"/>
                <a:cs typeface="Times New Roman"/>
                <a:hlinkClick r:id="rId3"/>
              </a:rPr>
              <a:t>NHQDR</a:t>
            </a:r>
            <a:r>
              <a:rPr lang="en-US" sz="1050" u="sng" spc="-7" dirty="0">
                <a:solidFill>
                  <a:srgbClr val="0000FF"/>
                </a:solidFill>
                <a:uFill>
                  <a:solidFill>
                    <a:srgbClr val="0000FF"/>
                  </a:solidFill>
                </a:uFill>
                <a:latin typeface="+mn-lt"/>
                <a:cs typeface="Times New Roman"/>
                <a:hlinkClick r:id="rId3"/>
              </a:rPr>
              <a:t> </a:t>
            </a:r>
            <a:r>
              <a:rPr lang="en-US" sz="1050" u="sng" dirty="0">
                <a:solidFill>
                  <a:srgbClr val="0000FF"/>
                </a:solidFill>
                <a:uFill>
                  <a:solidFill>
                    <a:srgbClr val="0000FF"/>
                  </a:solidFill>
                </a:uFill>
                <a:latin typeface="+mn-lt"/>
                <a:cs typeface="Times New Roman"/>
                <a:hlinkClick r:id="rId3"/>
              </a:rPr>
              <a:t>State</a:t>
            </a:r>
            <a:r>
              <a:rPr lang="en-US" sz="1050" u="sng" spc="-3" dirty="0">
                <a:solidFill>
                  <a:srgbClr val="0000FF"/>
                </a:solidFill>
                <a:uFill>
                  <a:solidFill>
                    <a:srgbClr val="0000FF"/>
                  </a:solidFill>
                </a:uFill>
                <a:latin typeface="+mn-lt"/>
                <a:cs typeface="Times New Roman"/>
                <a:hlinkClick r:id="rId3"/>
              </a:rPr>
              <a:t> </a:t>
            </a:r>
            <a:r>
              <a:rPr lang="en-US" sz="1050" u="sng" spc="-7" dirty="0">
                <a:solidFill>
                  <a:srgbClr val="0000FF"/>
                </a:solidFill>
                <a:uFill>
                  <a:solidFill>
                    <a:srgbClr val="0000FF"/>
                  </a:solidFill>
                </a:uFill>
                <a:latin typeface="+mn-lt"/>
                <a:cs typeface="Times New Roman"/>
                <a:hlinkClick r:id="rId3"/>
              </a:rPr>
              <a:t>Snapshots</a:t>
            </a:r>
            <a:r>
              <a:rPr lang="en-US" sz="1050" spc="-7" dirty="0">
                <a:latin typeface="+mn-lt"/>
                <a:cs typeface="Times New Roman"/>
              </a:rPr>
              <a:t>.</a:t>
            </a:r>
          </a:p>
          <a:p>
            <a:pPr marL="182880" marR="43727" indent="-182880"/>
            <a:r>
              <a:rPr lang="en-US" sz="1050" dirty="0">
                <a:latin typeface="+mn-lt"/>
                <a:cs typeface="Times New Roman"/>
              </a:rPr>
              <a:t>The</a:t>
            </a:r>
            <a:r>
              <a:rPr lang="en-US" sz="1050" spc="-17" dirty="0">
                <a:latin typeface="+mn-lt"/>
                <a:cs typeface="Times New Roman"/>
              </a:rPr>
              <a:t> </a:t>
            </a:r>
            <a:r>
              <a:rPr lang="en-US" sz="1050" dirty="0">
                <a:latin typeface="+mn-lt"/>
                <a:cs typeface="Times New Roman"/>
              </a:rPr>
              <a:t>2013</a:t>
            </a:r>
            <a:r>
              <a:rPr lang="en-US" sz="1050" spc="-7" dirty="0">
                <a:latin typeface="+mn-lt"/>
                <a:cs typeface="Times New Roman"/>
              </a:rPr>
              <a:t> </a:t>
            </a:r>
            <a:r>
              <a:rPr lang="en-US" sz="1050" dirty="0">
                <a:latin typeface="+mn-lt"/>
                <a:cs typeface="Times New Roman"/>
              </a:rPr>
              <a:t>National</a:t>
            </a:r>
            <a:r>
              <a:rPr lang="en-US" sz="1050" spc="-7" dirty="0">
                <a:latin typeface="+mn-lt"/>
                <a:cs typeface="Times New Roman"/>
              </a:rPr>
              <a:t> </a:t>
            </a:r>
            <a:r>
              <a:rPr lang="en-US" sz="1050" dirty="0">
                <a:latin typeface="+mn-lt"/>
                <a:cs typeface="Times New Roman"/>
              </a:rPr>
              <a:t>Center</a:t>
            </a:r>
            <a:r>
              <a:rPr lang="en-US" sz="1050" spc="-7" dirty="0">
                <a:latin typeface="+mn-lt"/>
                <a:cs typeface="Times New Roman"/>
              </a:rPr>
              <a:t> </a:t>
            </a:r>
            <a:r>
              <a:rPr lang="en-US" sz="1050" dirty="0">
                <a:latin typeface="+mn-lt"/>
                <a:cs typeface="Times New Roman"/>
              </a:rPr>
              <a:t>for</a:t>
            </a:r>
            <a:r>
              <a:rPr lang="en-US" sz="1050" spc="-7" dirty="0">
                <a:latin typeface="+mn-lt"/>
                <a:cs typeface="Times New Roman"/>
              </a:rPr>
              <a:t> </a:t>
            </a:r>
            <a:r>
              <a:rPr lang="en-US" sz="1050" dirty="0">
                <a:latin typeface="+mn-lt"/>
                <a:cs typeface="Times New Roman"/>
              </a:rPr>
              <a:t>Health</a:t>
            </a:r>
            <a:r>
              <a:rPr lang="en-US" sz="1050" spc="-14" dirty="0">
                <a:latin typeface="+mn-lt"/>
                <a:cs typeface="Times New Roman"/>
              </a:rPr>
              <a:t> </a:t>
            </a:r>
            <a:r>
              <a:rPr lang="en-US" sz="1050" dirty="0">
                <a:latin typeface="+mn-lt"/>
                <a:cs typeface="Times New Roman"/>
              </a:rPr>
              <a:t>Statistics</a:t>
            </a:r>
            <a:r>
              <a:rPr lang="en-US" sz="1050" spc="-7" dirty="0">
                <a:latin typeface="+mn-lt"/>
                <a:cs typeface="Times New Roman"/>
              </a:rPr>
              <a:t> </a:t>
            </a:r>
            <a:r>
              <a:rPr lang="en-US" sz="1050" dirty="0">
                <a:latin typeface="+mn-lt"/>
                <a:cs typeface="Times New Roman"/>
              </a:rPr>
              <a:t>(NCHS)</a:t>
            </a:r>
            <a:r>
              <a:rPr lang="en-US" sz="1050" spc="-7" dirty="0">
                <a:latin typeface="+mn-lt"/>
                <a:cs typeface="Times New Roman"/>
              </a:rPr>
              <a:t> </a:t>
            </a:r>
            <a:r>
              <a:rPr lang="en-US" sz="1050" dirty="0">
                <a:latin typeface="+mn-lt"/>
                <a:cs typeface="Times New Roman"/>
              </a:rPr>
              <a:t>classification</a:t>
            </a:r>
            <a:r>
              <a:rPr lang="en-US" sz="1050" spc="-7" dirty="0">
                <a:latin typeface="+mn-lt"/>
                <a:cs typeface="Times New Roman"/>
              </a:rPr>
              <a:t> </a:t>
            </a:r>
            <a:r>
              <a:rPr lang="en-US" sz="1050" dirty="0">
                <a:latin typeface="+mn-lt"/>
                <a:cs typeface="Times New Roman"/>
              </a:rPr>
              <a:t>approach</a:t>
            </a:r>
            <a:r>
              <a:rPr lang="en-US" sz="1050" spc="-10" dirty="0">
                <a:latin typeface="+mn-lt"/>
                <a:cs typeface="Times New Roman"/>
              </a:rPr>
              <a:t> </a:t>
            </a:r>
            <a:r>
              <a:rPr lang="en-US" sz="1050" dirty="0">
                <a:latin typeface="+mn-lt"/>
                <a:cs typeface="Times New Roman"/>
              </a:rPr>
              <a:t>includes</a:t>
            </a:r>
            <a:r>
              <a:rPr lang="en-US" sz="1050" spc="-7" dirty="0">
                <a:latin typeface="+mn-lt"/>
                <a:cs typeface="Times New Roman"/>
              </a:rPr>
              <a:t> </a:t>
            </a:r>
            <a:r>
              <a:rPr lang="en-US" sz="1050" spc="-17" dirty="0">
                <a:latin typeface="+mn-lt"/>
                <a:cs typeface="Times New Roman"/>
              </a:rPr>
              <a:t>six </a:t>
            </a:r>
            <a:r>
              <a:rPr lang="en-US" sz="1050" dirty="0">
                <a:latin typeface="+mn-lt"/>
                <a:cs typeface="Times New Roman"/>
              </a:rPr>
              <a:t>urbanization</a:t>
            </a:r>
            <a:r>
              <a:rPr lang="en-US" sz="1050" spc="-14" dirty="0">
                <a:latin typeface="+mn-lt"/>
                <a:cs typeface="Times New Roman"/>
              </a:rPr>
              <a:t> </a:t>
            </a:r>
            <a:r>
              <a:rPr lang="en-US" sz="1050" dirty="0">
                <a:latin typeface="+mn-lt"/>
                <a:cs typeface="Times New Roman"/>
              </a:rPr>
              <a:t>categories.</a:t>
            </a:r>
            <a:r>
              <a:rPr lang="en-US" sz="1050" spc="92" baseline="31250" dirty="0">
                <a:latin typeface="+mn-lt"/>
                <a:cs typeface="Times New Roman"/>
              </a:rPr>
              <a:t> </a:t>
            </a:r>
            <a:r>
              <a:rPr lang="en-US" sz="1050" dirty="0">
                <a:latin typeface="+mn-lt"/>
                <a:cs typeface="Times New Roman"/>
              </a:rPr>
              <a:t>Four</a:t>
            </a:r>
            <a:r>
              <a:rPr lang="en-US" sz="1050" spc="-7" dirty="0">
                <a:latin typeface="+mn-lt"/>
                <a:cs typeface="Times New Roman"/>
              </a:rPr>
              <a:t> </a:t>
            </a:r>
            <a:r>
              <a:rPr lang="en-US" sz="1050" dirty="0">
                <a:latin typeface="+mn-lt"/>
                <a:cs typeface="Times New Roman"/>
              </a:rPr>
              <a:t>are</a:t>
            </a:r>
            <a:r>
              <a:rPr lang="en-US" sz="1050" spc="-7" dirty="0">
                <a:latin typeface="+mn-lt"/>
                <a:cs typeface="Times New Roman"/>
              </a:rPr>
              <a:t> </a:t>
            </a:r>
            <a:r>
              <a:rPr lang="en-US" sz="1050" i="1" dirty="0">
                <a:latin typeface="+mn-lt"/>
                <a:cs typeface="Times New Roman"/>
              </a:rPr>
              <a:t>metropolitan</a:t>
            </a:r>
            <a:r>
              <a:rPr lang="en-US" sz="1050" i="1" spc="-10" dirty="0">
                <a:latin typeface="+mn-lt"/>
                <a:cs typeface="Times New Roman"/>
              </a:rPr>
              <a:t> </a:t>
            </a:r>
            <a:r>
              <a:rPr lang="en-US" sz="1050" dirty="0">
                <a:latin typeface="+mn-lt"/>
                <a:cs typeface="Times New Roman"/>
              </a:rPr>
              <a:t>county</a:t>
            </a:r>
            <a:r>
              <a:rPr lang="en-US" sz="1050" spc="-7" dirty="0">
                <a:latin typeface="+mn-lt"/>
                <a:cs typeface="Times New Roman"/>
              </a:rPr>
              <a:t> </a:t>
            </a:r>
            <a:r>
              <a:rPr lang="en-US" sz="1050" dirty="0">
                <a:latin typeface="+mn-lt"/>
                <a:cs typeface="Times New Roman"/>
              </a:rPr>
              <a:t>designations</a:t>
            </a:r>
            <a:r>
              <a:rPr lang="en-US" sz="1050" spc="-7" dirty="0">
                <a:latin typeface="+mn-lt"/>
                <a:cs typeface="Times New Roman"/>
              </a:rPr>
              <a:t> </a:t>
            </a:r>
            <a:r>
              <a:rPr lang="en-US" sz="1050" dirty="0">
                <a:latin typeface="+mn-lt"/>
                <a:cs typeface="Times New Roman"/>
              </a:rPr>
              <a:t>derived</a:t>
            </a:r>
            <a:r>
              <a:rPr lang="en-US" sz="1050" spc="-7" dirty="0">
                <a:latin typeface="+mn-lt"/>
                <a:cs typeface="Times New Roman"/>
              </a:rPr>
              <a:t> </a:t>
            </a:r>
            <a:r>
              <a:rPr lang="en-US" sz="1050" dirty="0">
                <a:latin typeface="+mn-lt"/>
                <a:cs typeface="Times New Roman"/>
              </a:rPr>
              <a:t>from</a:t>
            </a:r>
            <a:r>
              <a:rPr lang="en-US" sz="1050" spc="-3" dirty="0">
                <a:latin typeface="+mn-lt"/>
                <a:cs typeface="Times New Roman"/>
              </a:rPr>
              <a:t> census-defined m</a:t>
            </a:r>
            <a:r>
              <a:rPr lang="en-US" sz="1050" spc="-7" dirty="0">
                <a:latin typeface="+mn-lt"/>
                <a:cs typeface="Times New Roman"/>
              </a:rPr>
              <a:t>etropolitan s</a:t>
            </a:r>
            <a:r>
              <a:rPr lang="en-US" sz="1050" dirty="0">
                <a:latin typeface="+mn-lt"/>
                <a:cs typeface="Times New Roman"/>
              </a:rPr>
              <a:t>tatistical</a:t>
            </a:r>
            <a:r>
              <a:rPr lang="en-US" sz="1050" spc="-14" dirty="0">
                <a:latin typeface="+mn-lt"/>
                <a:cs typeface="Times New Roman"/>
              </a:rPr>
              <a:t> a</a:t>
            </a:r>
            <a:r>
              <a:rPr lang="en-US" sz="1050" dirty="0">
                <a:latin typeface="+mn-lt"/>
                <a:cs typeface="Times New Roman"/>
              </a:rPr>
              <a:t>reas</a:t>
            </a:r>
            <a:r>
              <a:rPr lang="en-US" sz="1050" spc="-3" dirty="0">
                <a:latin typeface="+mn-lt"/>
                <a:cs typeface="Times New Roman"/>
              </a:rPr>
              <a:t> </a:t>
            </a:r>
            <a:r>
              <a:rPr lang="en-US" sz="1050" dirty="0">
                <a:latin typeface="+mn-lt"/>
                <a:cs typeface="Times New Roman"/>
              </a:rPr>
              <a:t>(MSAs). MSAs</a:t>
            </a:r>
            <a:r>
              <a:rPr lang="en-US" sz="1050" spc="-3" dirty="0">
                <a:latin typeface="+mn-lt"/>
                <a:cs typeface="Times New Roman"/>
              </a:rPr>
              <a:t> </a:t>
            </a:r>
            <a:r>
              <a:rPr lang="en-US" sz="1050" spc="-17" dirty="0">
                <a:latin typeface="+mn-lt"/>
                <a:cs typeface="Times New Roman"/>
              </a:rPr>
              <a:t>are </a:t>
            </a:r>
            <a:r>
              <a:rPr lang="en-US" sz="1050" dirty="0">
                <a:latin typeface="+mn-lt"/>
                <a:cs typeface="Times New Roman"/>
              </a:rPr>
              <a:t>areas</a:t>
            </a:r>
            <a:r>
              <a:rPr lang="en-US" sz="1050" spc="-10" dirty="0">
                <a:latin typeface="+mn-lt"/>
                <a:cs typeface="Times New Roman"/>
              </a:rPr>
              <a:t> </a:t>
            </a:r>
            <a:r>
              <a:rPr lang="en-US" sz="1050" dirty="0">
                <a:latin typeface="+mn-lt"/>
                <a:cs typeface="Times New Roman"/>
              </a:rPr>
              <a:t>containing</a:t>
            </a:r>
            <a:r>
              <a:rPr lang="en-US" sz="1050" spc="-3" dirty="0">
                <a:latin typeface="+mn-lt"/>
                <a:cs typeface="Times New Roman"/>
              </a:rPr>
              <a:t> </a:t>
            </a:r>
            <a:r>
              <a:rPr lang="en-US" sz="1050" dirty="0">
                <a:latin typeface="+mn-lt"/>
                <a:cs typeface="Times New Roman"/>
              </a:rPr>
              <a:t>a</a:t>
            </a:r>
            <a:r>
              <a:rPr lang="en-US" sz="1050" spc="-3" dirty="0">
                <a:latin typeface="+mn-lt"/>
                <a:cs typeface="Times New Roman"/>
              </a:rPr>
              <a:t> </a:t>
            </a:r>
            <a:r>
              <a:rPr lang="en-US" sz="1050" dirty="0">
                <a:latin typeface="+mn-lt"/>
                <a:cs typeface="Times New Roman"/>
              </a:rPr>
              <a:t>large</a:t>
            </a:r>
            <a:r>
              <a:rPr lang="en-US" sz="1050" spc="-7" dirty="0">
                <a:latin typeface="+mn-lt"/>
                <a:cs typeface="Times New Roman"/>
              </a:rPr>
              <a:t> </a:t>
            </a:r>
            <a:r>
              <a:rPr lang="en-US" sz="1050" dirty="0">
                <a:latin typeface="+mn-lt"/>
                <a:cs typeface="Times New Roman"/>
              </a:rPr>
              <a:t>population</a:t>
            </a:r>
            <a:r>
              <a:rPr lang="en-US" sz="1050" spc="-3" dirty="0">
                <a:latin typeface="+mn-lt"/>
                <a:cs typeface="Times New Roman"/>
              </a:rPr>
              <a:t> </a:t>
            </a:r>
            <a:r>
              <a:rPr lang="en-US" sz="1050" dirty="0">
                <a:latin typeface="+mn-lt"/>
                <a:cs typeface="Times New Roman"/>
              </a:rPr>
              <a:t>center</a:t>
            </a:r>
            <a:r>
              <a:rPr lang="en-US" sz="1050" spc="-7" dirty="0">
                <a:latin typeface="+mn-lt"/>
                <a:cs typeface="Times New Roman"/>
              </a:rPr>
              <a:t> </a:t>
            </a:r>
            <a:r>
              <a:rPr lang="en-US" sz="1050" dirty="0">
                <a:latin typeface="+mn-lt"/>
                <a:cs typeface="Times New Roman"/>
              </a:rPr>
              <a:t>and</a:t>
            </a:r>
            <a:r>
              <a:rPr lang="en-US" sz="1050" spc="-3" dirty="0">
                <a:latin typeface="+mn-lt"/>
                <a:cs typeface="Times New Roman"/>
              </a:rPr>
              <a:t> </a:t>
            </a:r>
            <a:r>
              <a:rPr lang="en-US" sz="1050" dirty="0">
                <a:latin typeface="+mn-lt"/>
                <a:cs typeface="Times New Roman"/>
              </a:rPr>
              <a:t>adjacent</a:t>
            </a:r>
            <a:r>
              <a:rPr lang="en-US" sz="1050" spc="-7" dirty="0">
                <a:latin typeface="+mn-lt"/>
                <a:cs typeface="Times New Roman"/>
              </a:rPr>
              <a:t> </a:t>
            </a:r>
            <a:r>
              <a:rPr lang="en-US" sz="1050" dirty="0">
                <a:latin typeface="+mn-lt"/>
                <a:cs typeface="Times New Roman"/>
              </a:rPr>
              <a:t>communities</a:t>
            </a:r>
            <a:r>
              <a:rPr lang="en-US" sz="1050" spc="-7" dirty="0">
                <a:latin typeface="+mn-lt"/>
                <a:cs typeface="Times New Roman"/>
              </a:rPr>
              <a:t> </a:t>
            </a:r>
            <a:r>
              <a:rPr lang="en-US" sz="1050" dirty="0">
                <a:latin typeface="+mn-lt"/>
                <a:cs typeface="Times New Roman"/>
              </a:rPr>
              <a:t>that</a:t>
            </a:r>
            <a:r>
              <a:rPr lang="en-US" sz="1050" spc="-3" dirty="0">
                <a:latin typeface="+mn-lt"/>
                <a:cs typeface="Times New Roman"/>
              </a:rPr>
              <a:t> </a:t>
            </a:r>
            <a:r>
              <a:rPr lang="en-US" sz="1050" dirty="0">
                <a:latin typeface="+mn-lt"/>
                <a:cs typeface="Times New Roman"/>
              </a:rPr>
              <a:t>have</a:t>
            </a:r>
            <a:r>
              <a:rPr lang="en-US" sz="1050" spc="-3" dirty="0">
                <a:latin typeface="+mn-lt"/>
                <a:cs typeface="Times New Roman"/>
              </a:rPr>
              <a:t> </a:t>
            </a:r>
            <a:r>
              <a:rPr lang="en-US" sz="1050" dirty="0">
                <a:latin typeface="+mn-lt"/>
                <a:cs typeface="Times New Roman"/>
              </a:rPr>
              <a:t>a</a:t>
            </a:r>
            <a:r>
              <a:rPr lang="en-US" sz="1050" spc="-3" dirty="0">
                <a:latin typeface="+mn-lt"/>
                <a:cs typeface="Times New Roman"/>
              </a:rPr>
              <a:t> </a:t>
            </a:r>
            <a:r>
              <a:rPr lang="en-US" sz="1050" dirty="0">
                <a:latin typeface="+mn-lt"/>
                <a:cs typeface="Times New Roman"/>
              </a:rPr>
              <a:t>high</a:t>
            </a:r>
            <a:r>
              <a:rPr lang="en-US" sz="1050" spc="-3" dirty="0">
                <a:latin typeface="+mn-lt"/>
                <a:cs typeface="Times New Roman"/>
              </a:rPr>
              <a:t> </a:t>
            </a:r>
            <a:r>
              <a:rPr lang="en-US" sz="1050" dirty="0">
                <a:latin typeface="+mn-lt"/>
                <a:cs typeface="Times New Roman"/>
              </a:rPr>
              <a:t>degree</a:t>
            </a:r>
            <a:r>
              <a:rPr lang="en-US" sz="1050" spc="-3" dirty="0">
                <a:latin typeface="+mn-lt"/>
                <a:cs typeface="Times New Roman"/>
              </a:rPr>
              <a:t> </a:t>
            </a:r>
            <a:r>
              <a:rPr lang="en-US" sz="1050" spc="-17" dirty="0">
                <a:latin typeface="+mn-lt"/>
                <a:cs typeface="Times New Roman"/>
              </a:rPr>
              <a:t>of </a:t>
            </a:r>
            <a:r>
              <a:rPr lang="en-US" sz="1050" dirty="0">
                <a:latin typeface="+mn-lt"/>
                <a:cs typeface="Times New Roman"/>
              </a:rPr>
              <a:t>economic</a:t>
            </a:r>
            <a:r>
              <a:rPr lang="en-US" sz="1050" spc="-7" dirty="0">
                <a:latin typeface="+mn-lt"/>
                <a:cs typeface="Times New Roman"/>
              </a:rPr>
              <a:t> </a:t>
            </a:r>
            <a:r>
              <a:rPr lang="en-US" sz="1050" dirty="0">
                <a:latin typeface="+mn-lt"/>
                <a:cs typeface="Times New Roman"/>
              </a:rPr>
              <a:t>and</a:t>
            </a:r>
            <a:r>
              <a:rPr lang="en-US" sz="1050" spc="-3" dirty="0">
                <a:latin typeface="+mn-lt"/>
                <a:cs typeface="Times New Roman"/>
              </a:rPr>
              <a:t> </a:t>
            </a:r>
            <a:r>
              <a:rPr lang="en-US" sz="1050" dirty="0">
                <a:latin typeface="+mn-lt"/>
                <a:cs typeface="Times New Roman"/>
              </a:rPr>
              <a:t>social</a:t>
            </a:r>
            <a:r>
              <a:rPr lang="en-US" sz="1050" spc="-3" dirty="0">
                <a:latin typeface="+mn-lt"/>
                <a:cs typeface="Times New Roman"/>
              </a:rPr>
              <a:t> </a:t>
            </a:r>
            <a:r>
              <a:rPr lang="en-US" sz="1050" dirty="0">
                <a:latin typeface="+mn-lt"/>
                <a:cs typeface="Times New Roman"/>
              </a:rPr>
              <a:t>integration</a:t>
            </a:r>
            <a:r>
              <a:rPr lang="en-US" sz="1050" spc="-7" dirty="0">
                <a:latin typeface="+mn-lt"/>
                <a:cs typeface="Times New Roman"/>
              </a:rPr>
              <a:t> </a:t>
            </a:r>
            <a:r>
              <a:rPr lang="en-US" sz="1050" dirty="0">
                <a:latin typeface="+mn-lt"/>
                <a:cs typeface="Times New Roman"/>
              </a:rPr>
              <a:t>with</a:t>
            </a:r>
            <a:r>
              <a:rPr lang="en-US" sz="1050" spc="-10" dirty="0">
                <a:latin typeface="+mn-lt"/>
                <a:cs typeface="Times New Roman"/>
              </a:rPr>
              <a:t> </a:t>
            </a:r>
            <a:r>
              <a:rPr lang="en-US" sz="1050" dirty="0">
                <a:latin typeface="+mn-lt"/>
                <a:cs typeface="Times New Roman"/>
              </a:rPr>
              <a:t>that</a:t>
            </a:r>
            <a:r>
              <a:rPr lang="en-US" sz="1050" spc="-3" dirty="0">
                <a:latin typeface="+mn-lt"/>
                <a:cs typeface="Times New Roman"/>
              </a:rPr>
              <a:t> </a:t>
            </a:r>
            <a:r>
              <a:rPr lang="en-US" sz="1050" dirty="0">
                <a:latin typeface="+mn-lt"/>
                <a:cs typeface="Times New Roman"/>
              </a:rPr>
              <a:t>core.</a:t>
            </a:r>
            <a:r>
              <a:rPr lang="en-US" sz="1050" spc="-7" dirty="0">
                <a:latin typeface="+mn-lt"/>
                <a:cs typeface="Times New Roman"/>
              </a:rPr>
              <a:t> </a:t>
            </a:r>
            <a:r>
              <a:rPr lang="en-US" sz="1050" dirty="0">
                <a:latin typeface="+mn-lt"/>
                <a:cs typeface="Times New Roman"/>
              </a:rPr>
              <a:t>MSAs</a:t>
            </a:r>
            <a:r>
              <a:rPr lang="en-US" sz="1050" spc="-3" dirty="0">
                <a:latin typeface="+mn-lt"/>
                <a:cs typeface="Times New Roman"/>
              </a:rPr>
              <a:t> </a:t>
            </a:r>
            <a:r>
              <a:rPr lang="en-US" sz="1050" dirty="0">
                <a:latin typeface="+mn-lt"/>
                <a:cs typeface="Times New Roman"/>
              </a:rPr>
              <a:t>have</a:t>
            </a:r>
            <a:r>
              <a:rPr lang="en-US" sz="1050" spc="-3" dirty="0">
                <a:latin typeface="+mn-lt"/>
                <a:cs typeface="Times New Roman"/>
              </a:rPr>
              <a:t> </a:t>
            </a:r>
            <a:r>
              <a:rPr lang="en-US" sz="1050" dirty="0">
                <a:latin typeface="+mn-lt"/>
                <a:cs typeface="Times New Roman"/>
              </a:rPr>
              <a:t>at</a:t>
            </a:r>
            <a:r>
              <a:rPr lang="en-US" sz="1050" spc="-7" dirty="0">
                <a:latin typeface="+mn-lt"/>
                <a:cs typeface="Times New Roman"/>
              </a:rPr>
              <a:t> </a:t>
            </a:r>
            <a:r>
              <a:rPr lang="en-US" sz="1050" dirty="0">
                <a:latin typeface="+mn-lt"/>
                <a:cs typeface="Times New Roman"/>
              </a:rPr>
              <a:t>least</a:t>
            </a:r>
            <a:r>
              <a:rPr lang="en-US" sz="1050" spc="-7" dirty="0">
                <a:latin typeface="+mn-lt"/>
                <a:cs typeface="Times New Roman"/>
              </a:rPr>
              <a:t> </a:t>
            </a:r>
            <a:r>
              <a:rPr lang="en-US" sz="1050" dirty="0">
                <a:latin typeface="+mn-lt"/>
                <a:cs typeface="Times New Roman"/>
              </a:rPr>
              <a:t>50,000</a:t>
            </a:r>
            <a:r>
              <a:rPr lang="en-US" sz="1050" spc="-10" dirty="0">
                <a:latin typeface="+mn-lt"/>
                <a:cs typeface="Times New Roman"/>
              </a:rPr>
              <a:t> </a:t>
            </a:r>
            <a:r>
              <a:rPr lang="en-US" sz="1050" dirty="0">
                <a:latin typeface="+mn-lt"/>
                <a:cs typeface="Times New Roman"/>
              </a:rPr>
              <a:t>residents</a:t>
            </a:r>
            <a:r>
              <a:rPr lang="en-US" sz="1050" spc="-3" dirty="0">
                <a:latin typeface="+mn-lt"/>
                <a:cs typeface="Times New Roman"/>
              </a:rPr>
              <a:t> </a:t>
            </a:r>
            <a:r>
              <a:rPr lang="en-US" sz="1050" dirty="0">
                <a:latin typeface="+mn-lt"/>
                <a:cs typeface="Times New Roman"/>
              </a:rPr>
              <a:t>and</a:t>
            </a:r>
            <a:r>
              <a:rPr lang="en-US" sz="1050" spc="-3" dirty="0">
                <a:latin typeface="+mn-lt"/>
                <a:cs typeface="Times New Roman"/>
              </a:rPr>
              <a:t> </a:t>
            </a:r>
            <a:r>
              <a:rPr lang="en-US" sz="1050" spc="-7" dirty="0">
                <a:latin typeface="+mn-lt"/>
                <a:cs typeface="Times New Roman"/>
              </a:rPr>
              <a:t>include </a:t>
            </a:r>
            <a:r>
              <a:rPr lang="en-US" sz="1050" dirty="0">
                <a:latin typeface="+mn-lt"/>
                <a:cs typeface="Times New Roman"/>
              </a:rPr>
              <a:t>an</a:t>
            </a:r>
            <a:r>
              <a:rPr lang="en-US" sz="1050" spc="-10" dirty="0">
                <a:latin typeface="+mn-lt"/>
                <a:cs typeface="Times New Roman"/>
              </a:rPr>
              <a:t> </a:t>
            </a:r>
            <a:r>
              <a:rPr lang="en-US" sz="1050" dirty="0">
                <a:latin typeface="+mn-lt"/>
                <a:cs typeface="Times New Roman"/>
              </a:rPr>
              <a:t>urban</a:t>
            </a:r>
            <a:r>
              <a:rPr lang="en-US" sz="1050" spc="-3" dirty="0">
                <a:latin typeface="+mn-lt"/>
                <a:cs typeface="Times New Roman"/>
              </a:rPr>
              <a:t> </a:t>
            </a:r>
            <a:r>
              <a:rPr lang="en-US" sz="1050" dirty="0">
                <a:latin typeface="+mn-lt"/>
                <a:cs typeface="Times New Roman"/>
              </a:rPr>
              <a:t>core</a:t>
            </a:r>
            <a:r>
              <a:rPr lang="en-US" sz="1050" spc="-3" dirty="0">
                <a:latin typeface="+mn-lt"/>
                <a:cs typeface="Times New Roman"/>
              </a:rPr>
              <a:t> </a:t>
            </a:r>
            <a:r>
              <a:rPr lang="en-US" sz="1050" dirty="0">
                <a:latin typeface="+mn-lt"/>
                <a:cs typeface="Times New Roman"/>
              </a:rPr>
              <a:t>with</a:t>
            </a:r>
            <a:r>
              <a:rPr lang="en-US" sz="1050" spc="-3" dirty="0">
                <a:latin typeface="+mn-lt"/>
                <a:cs typeface="Times New Roman"/>
              </a:rPr>
              <a:t> </a:t>
            </a:r>
            <a:r>
              <a:rPr lang="en-US" sz="1050" dirty="0">
                <a:latin typeface="+mn-lt"/>
                <a:cs typeface="Times New Roman"/>
              </a:rPr>
              <a:t>population</a:t>
            </a:r>
            <a:r>
              <a:rPr lang="en-US" sz="1050" spc="-3" dirty="0">
                <a:latin typeface="+mn-lt"/>
                <a:cs typeface="Times New Roman"/>
              </a:rPr>
              <a:t> </a:t>
            </a:r>
            <a:r>
              <a:rPr lang="en-US" sz="1050" dirty="0">
                <a:latin typeface="+mn-lt"/>
                <a:cs typeface="Times New Roman"/>
              </a:rPr>
              <a:t>density</a:t>
            </a:r>
            <a:r>
              <a:rPr lang="en-US" sz="1050" spc="-3" dirty="0">
                <a:latin typeface="+mn-lt"/>
                <a:cs typeface="Times New Roman"/>
              </a:rPr>
              <a:t> </a:t>
            </a:r>
            <a:r>
              <a:rPr lang="en-US" sz="1050" dirty="0">
                <a:latin typeface="+mn-lt"/>
                <a:cs typeface="Times New Roman"/>
              </a:rPr>
              <a:t>of</a:t>
            </a:r>
            <a:r>
              <a:rPr lang="en-US" sz="1050" spc="-3" dirty="0">
                <a:latin typeface="+mn-lt"/>
                <a:cs typeface="Times New Roman"/>
              </a:rPr>
              <a:t> </a:t>
            </a:r>
            <a:r>
              <a:rPr lang="en-US" sz="1050" dirty="0">
                <a:latin typeface="+mn-lt"/>
                <a:cs typeface="Times New Roman"/>
              </a:rPr>
              <a:t>at</a:t>
            </a:r>
            <a:r>
              <a:rPr lang="en-US" sz="1050" spc="-3" dirty="0">
                <a:latin typeface="+mn-lt"/>
                <a:cs typeface="Times New Roman"/>
              </a:rPr>
              <a:t> </a:t>
            </a:r>
            <a:r>
              <a:rPr lang="en-US" sz="1050" dirty="0">
                <a:latin typeface="+mn-lt"/>
                <a:cs typeface="Times New Roman"/>
              </a:rPr>
              <a:t>least</a:t>
            </a:r>
            <a:r>
              <a:rPr lang="en-US" sz="1050" spc="-7" dirty="0">
                <a:latin typeface="+mn-lt"/>
                <a:cs typeface="Times New Roman"/>
              </a:rPr>
              <a:t> </a:t>
            </a:r>
            <a:r>
              <a:rPr lang="en-US" sz="1050" dirty="0">
                <a:latin typeface="+mn-lt"/>
                <a:cs typeface="Times New Roman"/>
              </a:rPr>
              <a:t>1,000</a:t>
            </a:r>
            <a:r>
              <a:rPr lang="en-US" sz="1050" spc="-3" dirty="0">
                <a:latin typeface="+mn-lt"/>
                <a:cs typeface="Times New Roman"/>
              </a:rPr>
              <a:t> </a:t>
            </a:r>
            <a:r>
              <a:rPr lang="en-US" sz="1050" dirty="0">
                <a:latin typeface="+mn-lt"/>
                <a:cs typeface="Times New Roman"/>
              </a:rPr>
              <a:t>people</a:t>
            </a:r>
            <a:r>
              <a:rPr lang="en-US" sz="1050" spc="-3" dirty="0">
                <a:latin typeface="+mn-lt"/>
                <a:cs typeface="Times New Roman"/>
              </a:rPr>
              <a:t> </a:t>
            </a:r>
            <a:r>
              <a:rPr lang="en-US" sz="1050" dirty="0">
                <a:latin typeface="+mn-lt"/>
                <a:cs typeface="Times New Roman"/>
              </a:rPr>
              <a:t>per</a:t>
            </a:r>
            <a:r>
              <a:rPr lang="en-US" sz="1050" spc="-3" dirty="0">
                <a:latin typeface="+mn-lt"/>
                <a:cs typeface="Times New Roman"/>
              </a:rPr>
              <a:t> </a:t>
            </a:r>
            <a:r>
              <a:rPr lang="en-US" sz="1050" dirty="0">
                <a:latin typeface="+mn-lt"/>
                <a:cs typeface="Times New Roman"/>
              </a:rPr>
              <a:t>square</a:t>
            </a:r>
            <a:r>
              <a:rPr lang="en-US" sz="1050" spc="-7" dirty="0">
                <a:latin typeface="+mn-lt"/>
                <a:cs typeface="Times New Roman"/>
              </a:rPr>
              <a:t> </a:t>
            </a:r>
            <a:r>
              <a:rPr lang="en-US" sz="1050" dirty="0">
                <a:latin typeface="+mn-lt"/>
                <a:cs typeface="Times New Roman"/>
              </a:rPr>
              <a:t>mile</a:t>
            </a:r>
            <a:r>
              <a:rPr lang="en-US" sz="1050" spc="-3" dirty="0">
                <a:latin typeface="+mn-lt"/>
                <a:cs typeface="Times New Roman"/>
              </a:rPr>
              <a:t> </a:t>
            </a:r>
            <a:r>
              <a:rPr lang="en-US" sz="1050" dirty="0">
                <a:latin typeface="+mn-lt"/>
                <a:cs typeface="Times New Roman"/>
              </a:rPr>
              <a:t>and</a:t>
            </a:r>
            <a:r>
              <a:rPr lang="en-US" sz="1050" spc="-3" dirty="0">
                <a:latin typeface="+mn-lt"/>
                <a:cs typeface="Times New Roman"/>
              </a:rPr>
              <a:t> </a:t>
            </a:r>
            <a:r>
              <a:rPr lang="en-US" sz="1050" dirty="0">
                <a:latin typeface="+mn-lt"/>
                <a:cs typeface="Times New Roman"/>
              </a:rPr>
              <a:t>adjacent </a:t>
            </a:r>
            <a:r>
              <a:rPr lang="en-US" sz="1050" spc="-7" dirty="0">
                <a:latin typeface="+mn-lt"/>
                <a:cs typeface="Times New Roman"/>
              </a:rPr>
              <a:t>areas </a:t>
            </a:r>
            <a:r>
              <a:rPr lang="en-US" sz="1050" dirty="0">
                <a:latin typeface="+mn-lt"/>
                <a:cs typeface="Times New Roman"/>
              </a:rPr>
              <a:t>with</a:t>
            </a:r>
            <a:r>
              <a:rPr lang="en-US" sz="1050" spc="-14" dirty="0">
                <a:latin typeface="+mn-lt"/>
                <a:cs typeface="Times New Roman"/>
              </a:rPr>
              <a:t> </a:t>
            </a:r>
            <a:r>
              <a:rPr lang="en-US" sz="1050" dirty="0">
                <a:latin typeface="+mn-lt"/>
                <a:cs typeface="Times New Roman"/>
              </a:rPr>
              <a:t>at</a:t>
            </a:r>
            <a:r>
              <a:rPr lang="en-US" sz="1050" spc="-7" dirty="0">
                <a:latin typeface="+mn-lt"/>
                <a:cs typeface="Times New Roman"/>
              </a:rPr>
              <a:t> </a:t>
            </a:r>
            <a:r>
              <a:rPr lang="en-US" sz="1050" dirty="0">
                <a:latin typeface="+mn-lt"/>
                <a:cs typeface="Times New Roman"/>
              </a:rPr>
              <a:t>least</a:t>
            </a:r>
            <a:r>
              <a:rPr lang="en-US" sz="1050" spc="-7" dirty="0">
                <a:latin typeface="+mn-lt"/>
                <a:cs typeface="Times New Roman"/>
              </a:rPr>
              <a:t> </a:t>
            </a:r>
            <a:r>
              <a:rPr lang="en-US" sz="1050" dirty="0">
                <a:latin typeface="+mn-lt"/>
                <a:cs typeface="Times New Roman"/>
              </a:rPr>
              <a:t>500</a:t>
            </a:r>
            <a:r>
              <a:rPr lang="en-US" sz="1050" spc="-7" dirty="0">
                <a:latin typeface="+mn-lt"/>
                <a:cs typeface="Times New Roman"/>
              </a:rPr>
              <a:t> </a:t>
            </a:r>
            <a:r>
              <a:rPr lang="en-US" sz="1050" dirty="0">
                <a:latin typeface="+mn-lt"/>
                <a:cs typeface="Times New Roman"/>
              </a:rPr>
              <a:t>people</a:t>
            </a:r>
            <a:r>
              <a:rPr lang="en-US" sz="1050" spc="-7" dirty="0">
                <a:latin typeface="+mn-lt"/>
                <a:cs typeface="Times New Roman"/>
              </a:rPr>
              <a:t> </a:t>
            </a:r>
            <a:r>
              <a:rPr lang="en-US" sz="1050" dirty="0">
                <a:latin typeface="+mn-lt"/>
                <a:cs typeface="Times New Roman"/>
              </a:rPr>
              <a:t>per</a:t>
            </a:r>
            <a:r>
              <a:rPr lang="en-US" sz="1050" spc="-3" dirty="0">
                <a:latin typeface="+mn-lt"/>
                <a:cs typeface="Times New Roman"/>
              </a:rPr>
              <a:t> </a:t>
            </a:r>
            <a:r>
              <a:rPr lang="en-US" sz="1050" dirty="0">
                <a:latin typeface="+mn-lt"/>
                <a:cs typeface="Times New Roman"/>
              </a:rPr>
              <a:t>square</a:t>
            </a:r>
            <a:r>
              <a:rPr lang="en-US" sz="1050" spc="-10" dirty="0">
                <a:latin typeface="+mn-lt"/>
                <a:cs typeface="Times New Roman"/>
              </a:rPr>
              <a:t> </a:t>
            </a:r>
            <a:r>
              <a:rPr lang="en-US" sz="1050" dirty="0">
                <a:latin typeface="+mn-lt"/>
                <a:cs typeface="Times New Roman"/>
              </a:rPr>
              <a:t>mile.</a:t>
            </a:r>
            <a:r>
              <a:rPr lang="en-US" sz="1050" spc="-3" dirty="0">
                <a:latin typeface="+mn-lt"/>
                <a:cs typeface="Times New Roman"/>
              </a:rPr>
              <a:t> </a:t>
            </a:r>
            <a:r>
              <a:rPr lang="en-US" sz="1050" dirty="0">
                <a:latin typeface="+mn-lt"/>
                <a:cs typeface="Times New Roman"/>
              </a:rPr>
              <a:t>The</a:t>
            </a:r>
            <a:r>
              <a:rPr lang="en-US" sz="1050" spc="-3" dirty="0">
                <a:latin typeface="+mn-lt"/>
                <a:cs typeface="Times New Roman"/>
              </a:rPr>
              <a:t> </a:t>
            </a:r>
            <a:r>
              <a:rPr lang="en-US" sz="1050" dirty="0">
                <a:latin typeface="+mn-lt"/>
                <a:cs typeface="Times New Roman"/>
              </a:rPr>
              <a:t>four</a:t>
            </a:r>
            <a:r>
              <a:rPr lang="en-US" sz="1050" spc="-7" dirty="0">
                <a:latin typeface="+mn-lt"/>
                <a:cs typeface="Times New Roman"/>
              </a:rPr>
              <a:t> </a:t>
            </a:r>
            <a:r>
              <a:rPr lang="en-US" sz="1050" dirty="0">
                <a:latin typeface="+mn-lt"/>
                <a:cs typeface="Times New Roman"/>
              </a:rPr>
              <a:t>metropolitan</a:t>
            </a:r>
            <a:r>
              <a:rPr lang="en-US" sz="1050" spc="-3" dirty="0">
                <a:latin typeface="+mn-lt"/>
                <a:cs typeface="Times New Roman"/>
              </a:rPr>
              <a:t> </a:t>
            </a:r>
            <a:r>
              <a:rPr lang="en-US" sz="1050" dirty="0">
                <a:latin typeface="+mn-lt"/>
                <a:cs typeface="Times New Roman"/>
              </a:rPr>
              <a:t>county</a:t>
            </a:r>
            <a:r>
              <a:rPr lang="en-US" sz="1050" spc="-3" dirty="0">
                <a:latin typeface="+mn-lt"/>
                <a:cs typeface="Times New Roman"/>
              </a:rPr>
              <a:t> </a:t>
            </a:r>
            <a:r>
              <a:rPr lang="en-US" sz="1050" dirty="0">
                <a:latin typeface="+mn-lt"/>
                <a:cs typeface="Times New Roman"/>
              </a:rPr>
              <a:t>descriptions</a:t>
            </a:r>
            <a:r>
              <a:rPr lang="en-US" sz="1050" spc="-3" dirty="0">
                <a:latin typeface="+mn-lt"/>
                <a:cs typeface="Times New Roman"/>
              </a:rPr>
              <a:t> </a:t>
            </a:r>
            <a:r>
              <a:rPr lang="en-US" sz="1050" spc="-14" dirty="0">
                <a:latin typeface="+mn-lt"/>
                <a:cs typeface="Times New Roman"/>
              </a:rPr>
              <a:t>are:</a:t>
            </a:r>
            <a:endParaRPr lang="en-US" sz="1050" dirty="0">
              <a:latin typeface="+mn-lt"/>
              <a:cs typeface="Times New Roman"/>
            </a:endParaRPr>
          </a:p>
          <a:p>
            <a:pPr marL="396580" lvl="1" indent="-171450">
              <a:buClr>
                <a:srgbClr val="033466"/>
              </a:buClr>
              <a:buSzPct val="116666"/>
              <a:tabLst>
                <a:tab pos="380557" algn="l"/>
                <a:tab pos="380990" algn="l"/>
              </a:tabLst>
            </a:pPr>
            <a:r>
              <a:rPr lang="en-US" sz="1050" b="1" dirty="0">
                <a:latin typeface="+mn-lt"/>
                <a:cs typeface="Times New Roman"/>
              </a:rPr>
              <a:t>Large</a:t>
            </a:r>
            <a:r>
              <a:rPr lang="en-US" sz="1050" b="1" spc="-7" dirty="0">
                <a:latin typeface="+mn-lt"/>
                <a:cs typeface="Times New Roman"/>
              </a:rPr>
              <a:t> </a:t>
            </a:r>
            <a:r>
              <a:rPr lang="en-US" sz="1050" b="1" dirty="0">
                <a:latin typeface="+mn-lt"/>
                <a:cs typeface="Times New Roman"/>
              </a:rPr>
              <a:t>Central</a:t>
            </a:r>
            <a:r>
              <a:rPr lang="en-US" sz="1050" b="1" spc="-3" dirty="0">
                <a:latin typeface="+mn-lt"/>
                <a:cs typeface="Times New Roman"/>
              </a:rPr>
              <a:t> </a:t>
            </a:r>
            <a:r>
              <a:rPr lang="en-US" sz="1050" b="1" dirty="0">
                <a:latin typeface="+mn-lt"/>
                <a:cs typeface="Times New Roman"/>
              </a:rPr>
              <a:t>Metropolitan:</a:t>
            </a:r>
            <a:r>
              <a:rPr lang="en-US" sz="1050" b="1" spc="-3" dirty="0">
                <a:latin typeface="+mn-lt"/>
                <a:cs typeface="Times New Roman"/>
              </a:rPr>
              <a:t> </a:t>
            </a:r>
            <a:r>
              <a:rPr lang="en-US" sz="1050" dirty="0">
                <a:latin typeface="+mn-lt"/>
                <a:cs typeface="Times New Roman"/>
              </a:rPr>
              <a:t>Counties</a:t>
            </a:r>
            <a:r>
              <a:rPr lang="en-US" sz="1050" spc="-7" dirty="0">
                <a:latin typeface="+mn-lt"/>
                <a:cs typeface="Times New Roman"/>
              </a:rPr>
              <a:t> </a:t>
            </a:r>
            <a:r>
              <a:rPr lang="en-US" sz="1050" dirty="0">
                <a:latin typeface="+mn-lt"/>
                <a:cs typeface="Times New Roman"/>
              </a:rPr>
              <a:t>in</a:t>
            </a:r>
            <a:r>
              <a:rPr lang="en-US" sz="1050" spc="-3" dirty="0">
                <a:latin typeface="+mn-lt"/>
                <a:cs typeface="Times New Roman"/>
              </a:rPr>
              <a:t> </a:t>
            </a:r>
            <a:r>
              <a:rPr lang="en-US" sz="1050" dirty="0">
                <a:latin typeface="+mn-lt"/>
                <a:cs typeface="Times New Roman"/>
              </a:rPr>
              <a:t>an</a:t>
            </a:r>
            <a:r>
              <a:rPr lang="en-US" sz="1050" spc="-10" dirty="0">
                <a:latin typeface="+mn-lt"/>
                <a:cs typeface="Times New Roman"/>
              </a:rPr>
              <a:t> </a:t>
            </a:r>
            <a:r>
              <a:rPr lang="en-US" sz="1050" dirty="0">
                <a:latin typeface="+mn-lt"/>
                <a:cs typeface="Times New Roman"/>
              </a:rPr>
              <a:t>MSA</a:t>
            </a:r>
            <a:r>
              <a:rPr lang="en-US" sz="1050" spc="-7" dirty="0">
                <a:latin typeface="+mn-lt"/>
                <a:cs typeface="Times New Roman"/>
              </a:rPr>
              <a:t> </a:t>
            </a:r>
            <a:r>
              <a:rPr lang="en-US" sz="1050" dirty="0">
                <a:latin typeface="+mn-lt"/>
                <a:cs typeface="Times New Roman"/>
              </a:rPr>
              <a:t>of</a:t>
            </a:r>
            <a:r>
              <a:rPr lang="en-US" sz="1050" spc="-3" dirty="0">
                <a:latin typeface="+mn-lt"/>
                <a:cs typeface="Times New Roman"/>
              </a:rPr>
              <a:t> </a:t>
            </a:r>
            <a:r>
              <a:rPr lang="en-US" sz="1050" dirty="0">
                <a:latin typeface="+mn-lt"/>
                <a:cs typeface="Times New Roman"/>
              </a:rPr>
              <a:t>1</a:t>
            </a:r>
            <a:r>
              <a:rPr lang="en-US" sz="1050" spc="-3" dirty="0">
                <a:latin typeface="+mn-lt"/>
                <a:cs typeface="Times New Roman"/>
              </a:rPr>
              <a:t> </a:t>
            </a:r>
            <a:r>
              <a:rPr lang="en-US" sz="1050" dirty="0">
                <a:latin typeface="+mn-lt"/>
                <a:cs typeface="Times New Roman"/>
              </a:rPr>
              <a:t>million</a:t>
            </a:r>
            <a:r>
              <a:rPr lang="en-US" sz="1050" spc="-3" dirty="0">
                <a:latin typeface="+mn-lt"/>
                <a:cs typeface="Times New Roman"/>
              </a:rPr>
              <a:t> </a:t>
            </a:r>
            <a:r>
              <a:rPr lang="en-US" sz="1050" dirty="0">
                <a:latin typeface="+mn-lt"/>
                <a:cs typeface="Times New Roman"/>
              </a:rPr>
              <a:t>or</a:t>
            </a:r>
            <a:r>
              <a:rPr lang="en-US" sz="1050" spc="-7" dirty="0">
                <a:latin typeface="+mn-lt"/>
                <a:cs typeface="Times New Roman"/>
              </a:rPr>
              <a:t> </a:t>
            </a:r>
            <a:r>
              <a:rPr lang="en-US" sz="1050" dirty="0">
                <a:latin typeface="+mn-lt"/>
                <a:cs typeface="Times New Roman"/>
              </a:rPr>
              <a:t>more</a:t>
            </a:r>
            <a:r>
              <a:rPr lang="en-US" sz="1050" spc="-3" dirty="0">
                <a:latin typeface="+mn-lt"/>
                <a:cs typeface="Times New Roman"/>
              </a:rPr>
              <a:t> </a:t>
            </a:r>
            <a:r>
              <a:rPr lang="en-US" sz="1050" spc="-7" dirty="0">
                <a:latin typeface="+mn-lt"/>
                <a:cs typeface="Times New Roman"/>
              </a:rPr>
              <a:t>residents:</a:t>
            </a:r>
            <a:endParaRPr lang="en-US" sz="1050" dirty="0">
              <a:latin typeface="+mn-lt"/>
              <a:cs typeface="Times New Roman"/>
            </a:endParaRPr>
          </a:p>
          <a:p>
            <a:pPr marL="552007" lvl="2" indent="-171450">
              <a:tabLst>
                <a:tab pos="536849" algn="l"/>
              </a:tabLst>
            </a:pPr>
            <a:r>
              <a:rPr lang="en-US" sz="1050" dirty="0">
                <a:latin typeface="+mn-lt"/>
                <a:cs typeface="Times New Roman"/>
              </a:rPr>
              <a:t>That</a:t>
            </a:r>
            <a:r>
              <a:rPr lang="en-US" sz="1050" spc="-14" dirty="0">
                <a:latin typeface="+mn-lt"/>
                <a:cs typeface="Times New Roman"/>
              </a:rPr>
              <a:t> </a:t>
            </a:r>
            <a:r>
              <a:rPr lang="en-US" sz="1050" dirty="0">
                <a:latin typeface="+mn-lt"/>
                <a:cs typeface="Times New Roman"/>
              </a:rPr>
              <a:t>contain</a:t>
            </a:r>
            <a:r>
              <a:rPr lang="en-US" sz="1050" spc="-10" dirty="0">
                <a:latin typeface="+mn-lt"/>
                <a:cs typeface="Times New Roman"/>
              </a:rPr>
              <a:t> </a:t>
            </a:r>
            <a:r>
              <a:rPr lang="en-US" sz="1050" dirty="0">
                <a:latin typeface="+mn-lt"/>
                <a:cs typeface="Times New Roman"/>
              </a:rPr>
              <a:t>the</a:t>
            </a:r>
            <a:r>
              <a:rPr lang="en-US" sz="1050" spc="-3" dirty="0">
                <a:latin typeface="+mn-lt"/>
                <a:cs typeface="Times New Roman"/>
              </a:rPr>
              <a:t> </a:t>
            </a:r>
            <a:r>
              <a:rPr lang="en-US" sz="1050" dirty="0">
                <a:latin typeface="+mn-lt"/>
                <a:cs typeface="Times New Roman"/>
              </a:rPr>
              <a:t>entire</a:t>
            </a:r>
            <a:r>
              <a:rPr lang="en-US" sz="1050" spc="-3" dirty="0">
                <a:latin typeface="+mn-lt"/>
                <a:cs typeface="Times New Roman"/>
              </a:rPr>
              <a:t> </a:t>
            </a:r>
            <a:r>
              <a:rPr lang="en-US" sz="1050" dirty="0">
                <a:latin typeface="+mn-lt"/>
                <a:cs typeface="Times New Roman"/>
              </a:rPr>
              <a:t>population</a:t>
            </a:r>
            <a:r>
              <a:rPr lang="en-US" sz="1050" spc="-3" dirty="0">
                <a:latin typeface="+mn-lt"/>
                <a:cs typeface="Times New Roman"/>
              </a:rPr>
              <a:t> </a:t>
            </a:r>
            <a:r>
              <a:rPr lang="en-US" sz="1050" dirty="0">
                <a:latin typeface="+mn-lt"/>
                <a:cs typeface="Times New Roman"/>
              </a:rPr>
              <a:t>of</a:t>
            </a:r>
            <a:r>
              <a:rPr lang="en-US" sz="1050" spc="-7" dirty="0">
                <a:latin typeface="+mn-lt"/>
                <a:cs typeface="Times New Roman"/>
              </a:rPr>
              <a:t> </a:t>
            </a:r>
            <a:r>
              <a:rPr lang="en-US" sz="1050" dirty="0">
                <a:latin typeface="+mn-lt"/>
                <a:cs typeface="Times New Roman"/>
              </a:rPr>
              <a:t>the</a:t>
            </a:r>
            <a:r>
              <a:rPr lang="en-US" sz="1050" spc="-3" dirty="0">
                <a:latin typeface="+mn-lt"/>
                <a:cs typeface="Times New Roman"/>
              </a:rPr>
              <a:t> </a:t>
            </a:r>
            <a:r>
              <a:rPr lang="en-US" sz="1050" dirty="0">
                <a:latin typeface="+mn-lt"/>
                <a:cs typeface="Times New Roman"/>
              </a:rPr>
              <a:t>largest</a:t>
            </a:r>
            <a:r>
              <a:rPr lang="en-US" sz="1050" spc="-3" dirty="0">
                <a:latin typeface="+mn-lt"/>
                <a:cs typeface="Times New Roman"/>
              </a:rPr>
              <a:t> </a:t>
            </a:r>
            <a:r>
              <a:rPr lang="en-US" sz="1050" dirty="0">
                <a:latin typeface="+mn-lt"/>
                <a:cs typeface="Times New Roman"/>
              </a:rPr>
              <a:t>principal</a:t>
            </a:r>
            <a:r>
              <a:rPr lang="en-US" sz="1050" spc="-3" dirty="0">
                <a:latin typeface="+mn-lt"/>
                <a:cs typeface="Times New Roman"/>
              </a:rPr>
              <a:t> </a:t>
            </a:r>
            <a:r>
              <a:rPr lang="en-US" sz="1050" dirty="0">
                <a:latin typeface="+mn-lt"/>
                <a:cs typeface="Times New Roman"/>
              </a:rPr>
              <a:t>city</a:t>
            </a:r>
            <a:r>
              <a:rPr lang="en-US" sz="1050" spc="-10" dirty="0">
                <a:latin typeface="+mn-lt"/>
                <a:cs typeface="Times New Roman"/>
              </a:rPr>
              <a:t> </a:t>
            </a:r>
            <a:r>
              <a:rPr lang="en-US" sz="1050" dirty="0">
                <a:latin typeface="+mn-lt"/>
                <a:cs typeface="Times New Roman"/>
              </a:rPr>
              <a:t>of</a:t>
            </a:r>
            <a:r>
              <a:rPr lang="en-US" sz="1050" spc="-3" dirty="0">
                <a:latin typeface="+mn-lt"/>
                <a:cs typeface="Times New Roman"/>
              </a:rPr>
              <a:t> </a:t>
            </a:r>
            <a:r>
              <a:rPr lang="en-US" sz="1050" dirty="0">
                <a:latin typeface="+mn-lt"/>
                <a:cs typeface="Times New Roman"/>
              </a:rPr>
              <a:t>the</a:t>
            </a:r>
            <a:r>
              <a:rPr lang="en-US" sz="1050" spc="-3" dirty="0">
                <a:latin typeface="+mn-lt"/>
                <a:cs typeface="Times New Roman"/>
              </a:rPr>
              <a:t> </a:t>
            </a:r>
            <a:r>
              <a:rPr lang="en-US" sz="1050" dirty="0">
                <a:latin typeface="+mn-lt"/>
                <a:cs typeface="Times New Roman"/>
              </a:rPr>
              <a:t>MSA,</a:t>
            </a:r>
            <a:r>
              <a:rPr lang="en-US" sz="1050" spc="-10" dirty="0">
                <a:latin typeface="+mn-lt"/>
                <a:cs typeface="Times New Roman"/>
              </a:rPr>
              <a:t> </a:t>
            </a:r>
            <a:r>
              <a:rPr lang="en-US" sz="1050" spc="-17" dirty="0">
                <a:latin typeface="+mn-lt"/>
                <a:cs typeface="Times New Roman"/>
              </a:rPr>
              <a:t>or</a:t>
            </a:r>
            <a:endParaRPr lang="en-US" sz="1050" dirty="0">
              <a:latin typeface="+mn-lt"/>
              <a:cs typeface="Times New Roman"/>
            </a:endParaRPr>
          </a:p>
          <a:p>
            <a:pPr marL="552007" lvl="2" indent="-171450">
              <a:tabLst>
                <a:tab pos="536849" algn="l"/>
              </a:tabLst>
            </a:pPr>
            <a:r>
              <a:rPr lang="en-US" sz="1050" dirty="0">
                <a:latin typeface="+mn-lt"/>
                <a:cs typeface="Times New Roman"/>
              </a:rPr>
              <a:t>Whose</a:t>
            </a:r>
            <a:r>
              <a:rPr lang="en-US" sz="1050" spc="-14" dirty="0">
                <a:latin typeface="+mn-lt"/>
                <a:cs typeface="Times New Roman"/>
              </a:rPr>
              <a:t> </a:t>
            </a:r>
            <a:r>
              <a:rPr lang="en-US" sz="1050" dirty="0">
                <a:latin typeface="+mn-lt"/>
                <a:cs typeface="Times New Roman"/>
              </a:rPr>
              <a:t>entire</a:t>
            </a:r>
            <a:r>
              <a:rPr lang="en-US" sz="1050" spc="-3" dirty="0">
                <a:latin typeface="+mn-lt"/>
                <a:cs typeface="Times New Roman"/>
              </a:rPr>
              <a:t> </a:t>
            </a:r>
            <a:r>
              <a:rPr lang="en-US" sz="1050" dirty="0">
                <a:latin typeface="+mn-lt"/>
                <a:cs typeface="Times New Roman"/>
              </a:rPr>
              <a:t>population</a:t>
            </a:r>
            <a:r>
              <a:rPr lang="en-US" sz="1050" spc="-14" dirty="0">
                <a:latin typeface="+mn-lt"/>
                <a:cs typeface="Times New Roman"/>
              </a:rPr>
              <a:t> </a:t>
            </a:r>
            <a:r>
              <a:rPr lang="en-US" sz="1050" dirty="0">
                <a:latin typeface="+mn-lt"/>
                <a:cs typeface="Times New Roman"/>
              </a:rPr>
              <a:t>is</a:t>
            </a:r>
            <a:r>
              <a:rPr lang="en-US" sz="1050" spc="-3" dirty="0">
                <a:latin typeface="+mn-lt"/>
                <a:cs typeface="Times New Roman"/>
              </a:rPr>
              <a:t> </a:t>
            </a:r>
            <a:r>
              <a:rPr lang="en-US" sz="1050" dirty="0">
                <a:latin typeface="+mn-lt"/>
                <a:cs typeface="Times New Roman"/>
              </a:rPr>
              <a:t>contained</a:t>
            </a:r>
            <a:r>
              <a:rPr lang="en-US" sz="1050" spc="-10" dirty="0">
                <a:latin typeface="+mn-lt"/>
                <a:cs typeface="Times New Roman"/>
              </a:rPr>
              <a:t> </a:t>
            </a:r>
            <a:r>
              <a:rPr lang="en-US" sz="1050" dirty="0">
                <a:latin typeface="+mn-lt"/>
                <a:cs typeface="Times New Roman"/>
              </a:rPr>
              <a:t>within</a:t>
            </a:r>
            <a:r>
              <a:rPr lang="en-US" sz="1050" spc="-7" dirty="0">
                <a:latin typeface="+mn-lt"/>
                <a:cs typeface="Times New Roman"/>
              </a:rPr>
              <a:t> </a:t>
            </a:r>
            <a:r>
              <a:rPr lang="en-US" sz="1050" dirty="0">
                <a:latin typeface="+mn-lt"/>
                <a:cs typeface="Times New Roman"/>
              </a:rPr>
              <a:t>the</a:t>
            </a:r>
            <a:r>
              <a:rPr lang="en-US" sz="1050" spc="-3" dirty="0">
                <a:latin typeface="+mn-lt"/>
                <a:cs typeface="Times New Roman"/>
              </a:rPr>
              <a:t> </a:t>
            </a:r>
            <a:r>
              <a:rPr lang="en-US" sz="1050" dirty="0">
                <a:latin typeface="+mn-lt"/>
                <a:cs typeface="Times New Roman"/>
              </a:rPr>
              <a:t>largest</a:t>
            </a:r>
            <a:r>
              <a:rPr lang="en-US" sz="1050" spc="-7" dirty="0">
                <a:latin typeface="+mn-lt"/>
                <a:cs typeface="Times New Roman"/>
              </a:rPr>
              <a:t> </a:t>
            </a:r>
            <a:r>
              <a:rPr lang="en-US" sz="1050" dirty="0">
                <a:latin typeface="+mn-lt"/>
                <a:cs typeface="Times New Roman"/>
              </a:rPr>
              <a:t>principal</a:t>
            </a:r>
            <a:r>
              <a:rPr lang="en-US" sz="1050" spc="-3" dirty="0">
                <a:latin typeface="+mn-lt"/>
                <a:cs typeface="Times New Roman"/>
              </a:rPr>
              <a:t> </a:t>
            </a:r>
            <a:r>
              <a:rPr lang="en-US" sz="1050" dirty="0">
                <a:latin typeface="+mn-lt"/>
                <a:cs typeface="Times New Roman"/>
              </a:rPr>
              <a:t>city</a:t>
            </a:r>
            <a:r>
              <a:rPr lang="en-US" sz="1050" spc="-3" dirty="0">
                <a:latin typeface="+mn-lt"/>
                <a:cs typeface="Times New Roman"/>
              </a:rPr>
              <a:t> </a:t>
            </a:r>
            <a:r>
              <a:rPr lang="en-US" sz="1050" dirty="0">
                <a:latin typeface="+mn-lt"/>
                <a:cs typeface="Times New Roman"/>
              </a:rPr>
              <a:t>of</a:t>
            </a:r>
            <a:r>
              <a:rPr lang="en-US" sz="1050" spc="-10" dirty="0">
                <a:latin typeface="+mn-lt"/>
                <a:cs typeface="Times New Roman"/>
              </a:rPr>
              <a:t> </a:t>
            </a:r>
            <a:r>
              <a:rPr lang="en-US" sz="1050" dirty="0">
                <a:latin typeface="+mn-lt"/>
                <a:cs typeface="Times New Roman"/>
              </a:rPr>
              <a:t>the</a:t>
            </a:r>
            <a:r>
              <a:rPr lang="en-US" sz="1050" spc="-3" dirty="0">
                <a:latin typeface="+mn-lt"/>
                <a:cs typeface="Times New Roman"/>
              </a:rPr>
              <a:t> </a:t>
            </a:r>
            <a:r>
              <a:rPr lang="en-US" sz="1050" dirty="0">
                <a:latin typeface="+mn-lt"/>
                <a:cs typeface="Times New Roman"/>
              </a:rPr>
              <a:t>MSA,</a:t>
            </a:r>
            <a:r>
              <a:rPr lang="en-US" sz="1050" spc="-3" dirty="0">
                <a:latin typeface="+mn-lt"/>
                <a:cs typeface="Times New Roman"/>
              </a:rPr>
              <a:t> </a:t>
            </a:r>
            <a:r>
              <a:rPr lang="en-US" sz="1050" spc="-17" dirty="0">
                <a:latin typeface="+mn-lt"/>
                <a:cs typeface="Times New Roman"/>
              </a:rPr>
              <a:t>or</a:t>
            </a:r>
            <a:endParaRPr lang="en-US" sz="1050" dirty="0">
              <a:latin typeface="+mn-lt"/>
              <a:cs typeface="Times New Roman"/>
            </a:endParaRPr>
          </a:p>
          <a:p>
            <a:pPr marL="552007" lvl="2" indent="-171450">
              <a:tabLst>
                <a:tab pos="536849" algn="l"/>
              </a:tabLst>
            </a:pPr>
            <a:r>
              <a:rPr lang="en-US" sz="1050" dirty="0">
                <a:latin typeface="+mn-lt"/>
                <a:cs typeface="Times New Roman"/>
              </a:rPr>
              <a:t>That</a:t>
            </a:r>
            <a:r>
              <a:rPr lang="en-US" sz="1050" spc="-3" dirty="0">
                <a:latin typeface="+mn-lt"/>
                <a:cs typeface="Times New Roman"/>
              </a:rPr>
              <a:t> </a:t>
            </a:r>
            <a:r>
              <a:rPr lang="en-US" sz="1050" dirty="0">
                <a:latin typeface="+mn-lt"/>
                <a:cs typeface="Times New Roman"/>
              </a:rPr>
              <a:t>contain</a:t>
            </a:r>
            <a:r>
              <a:rPr lang="en-US" sz="1050" spc="-10" dirty="0">
                <a:latin typeface="+mn-lt"/>
                <a:cs typeface="Times New Roman"/>
              </a:rPr>
              <a:t> </a:t>
            </a:r>
            <a:r>
              <a:rPr lang="en-US" sz="1050" dirty="0">
                <a:latin typeface="+mn-lt"/>
                <a:cs typeface="Times New Roman"/>
              </a:rPr>
              <a:t>at</a:t>
            </a:r>
            <a:r>
              <a:rPr lang="en-US" sz="1050" spc="-3" dirty="0">
                <a:latin typeface="+mn-lt"/>
                <a:cs typeface="Times New Roman"/>
              </a:rPr>
              <a:t> </a:t>
            </a:r>
            <a:r>
              <a:rPr lang="en-US" sz="1050" dirty="0">
                <a:latin typeface="+mn-lt"/>
                <a:cs typeface="Times New Roman"/>
              </a:rPr>
              <a:t>least</a:t>
            </a:r>
            <a:r>
              <a:rPr lang="en-US" sz="1050" spc="-3" dirty="0">
                <a:latin typeface="+mn-lt"/>
                <a:cs typeface="Times New Roman"/>
              </a:rPr>
              <a:t> </a:t>
            </a:r>
            <a:r>
              <a:rPr lang="en-US" sz="1050" dirty="0">
                <a:latin typeface="+mn-lt"/>
                <a:cs typeface="Times New Roman"/>
              </a:rPr>
              <a:t>250,000</a:t>
            </a:r>
            <a:r>
              <a:rPr lang="en-US" sz="1050" spc="-3" dirty="0">
                <a:latin typeface="+mn-lt"/>
                <a:cs typeface="Times New Roman"/>
              </a:rPr>
              <a:t> </a:t>
            </a:r>
            <a:r>
              <a:rPr lang="en-US" sz="1050" dirty="0">
                <a:latin typeface="+mn-lt"/>
                <a:cs typeface="Times New Roman"/>
              </a:rPr>
              <a:t>residents</a:t>
            </a:r>
            <a:r>
              <a:rPr lang="en-US" sz="1050" spc="-3" dirty="0">
                <a:latin typeface="+mn-lt"/>
                <a:cs typeface="Times New Roman"/>
              </a:rPr>
              <a:t> </a:t>
            </a:r>
            <a:r>
              <a:rPr lang="en-US" sz="1050" dirty="0">
                <a:latin typeface="+mn-lt"/>
                <a:cs typeface="Times New Roman"/>
              </a:rPr>
              <a:t>of</a:t>
            </a:r>
            <a:r>
              <a:rPr lang="en-US" sz="1050" spc="-3" dirty="0">
                <a:latin typeface="+mn-lt"/>
                <a:cs typeface="Times New Roman"/>
              </a:rPr>
              <a:t> </a:t>
            </a:r>
            <a:r>
              <a:rPr lang="en-US" sz="1050" dirty="0">
                <a:latin typeface="+mn-lt"/>
                <a:cs typeface="Times New Roman"/>
              </a:rPr>
              <a:t>any</a:t>
            </a:r>
            <a:r>
              <a:rPr lang="en-US" sz="1050" spc="-3" dirty="0">
                <a:latin typeface="+mn-lt"/>
                <a:cs typeface="Times New Roman"/>
              </a:rPr>
              <a:t> </a:t>
            </a:r>
            <a:r>
              <a:rPr lang="en-US" sz="1050" dirty="0">
                <a:latin typeface="+mn-lt"/>
                <a:cs typeface="Times New Roman"/>
              </a:rPr>
              <a:t>principal</a:t>
            </a:r>
            <a:r>
              <a:rPr lang="en-US" sz="1050" spc="-7" dirty="0">
                <a:latin typeface="+mn-lt"/>
                <a:cs typeface="Times New Roman"/>
              </a:rPr>
              <a:t> </a:t>
            </a:r>
            <a:r>
              <a:rPr lang="en-US" sz="1050" dirty="0">
                <a:latin typeface="+mn-lt"/>
                <a:cs typeface="Times New Roman"/>
              </a:rPr>
              <a:t>city</a:t>
            </a:r>
            <a:r>
              <a:rPr lang="en-US" sz="1050" spc="-10" dirty="0">
                <a:latin typeface="+mn-lt"/>
                <a:cs typeface="Times New Roman"/>
              </a:rPr>
              <a:t> </a:t>
            </a:r>
            <a:r>
              <a:rPr lang="en-US" sz="1050" dirty="0">
                <a:latin typeface="+mn-lt"/>
                <a:cs typeface="Times New Roman"/>
              </a:rPr>
              <a:t>in</a:t>
            </a:r>
            <a:r>
              <a:rPr lang="en-US" sz="1050" spc="-10" dirty="0">
                <a:latin typeface="+mn-lt"/>
                <a:cs typeface="Times New Roman"/>
              </a:rPr>
              <a:t> </a:t>
            </a:r>
            <a:r>
              <a:rPr lang="en-US" sz="1050" dirty="0">
                <a:latin typeface="+mn-lt"/>
                <a:cs typeface="Times New Roman"/>
              </a:rPr>
              <a:t>the </a:t>
            </a:r>
            <a:r>
              <a:rPr lang="en-US" sz="1050" spc="-14" dirty="0">
                <a:latin typeface="+mn-lt"/>
                <a:cs typeface="Times New Roman"/>
              </a:rPr>
              <a:t>MSA.</a:t>
            </a:r>
            <a:endParaRPr lang="en-US" sz="1050" dirty="0">
              <a:latin typeface="+mn-lt"/>
              <a:cs typeface="Times New Roman"/>
            </a:endParaRPr>
          </a:p>
          <a:p>
            <a:pPr marL="552007" marR="162354" lvl="1" indent="-171450"/>
            <a:r>
              <a:rPr lang="en-US" sz="1050" dirty="0">
                <a:latin typeface="+mn-lt"/>
                <a:cs typeface="Times New Roman"/>
              </a:rPr>
              <a:t>Examples</a:t>
            </a:r>
            <a:r>
              <a:rPr lang="en-US" sz="1050" spc="-7" dirty="0">
                <a:latin typeface="+mn-lt"/>
                <a:cs typeface="Times New Roman"/>
              </a:rPr>
              <a:t> </a:t>
            </a:r>
            <a:r>
              <a:rPr lang="en-US" sz="1050" dirty="0">
                <a:latin typeface="+mn-lt"/>
                <a:cs typeface="Times New Roman"/>
              </a:rPr>
              <a:t>of</a:t>
            </a:r>
            <a:r>
              <a:rPr lang="en-US" sz="1050" spc="-7" dirty="0">
                <a:latin typeface="+mn-lt"/>
                <a:cs typeface="Times New Roman"/>
              </a:rPr>
              <a:t> </a:t>
            </a:r>
            <a:r>
              <a:rPr lang="en-US" sz="1050" dirty="0">
                <a:latin typeface="+mn-lt"/>
                <a:cs typeface="Times New Roman"/>
              </a:rPr>
              <a:t>large</a:t>
            </a:r>
            <a:r>
              <a:rPr lang="en-US" sz="1050" spc="-7" dirty="0">
                <a:latin typeface="+mn-lt"/>
                <a:cs typeface="Times New Roman"/>
              </a:rPr>
              <a:t> </a:t>
            </a:r>
            <a:r>
              <a:rPr lang="en-US" sz="1050" dirty="0">
                <a:latin typeface="+mn-lt"/>
                <a:cs typeface="Times New Roman"/>
              </a:rPr>
              <a:t>central</a:t>
            </a:r>
            <a:r>
              <a:rPr lang="en-US" sz="1050" spc="-7" dirty="0">
                <a:latin typeface="+mn-lt"/>
                <a:cs typeface="Times New Roman"/>
              </a:rPr>
              <a:t> </a:t>
            </a:r>
            <a:r>
              <a:rPr lang="en-US" sz="1050" dirty="0">
                <a:latin typeface="+mn-lt"/>
                <a:cs typeface="Times New Roman"/>
              </a:rPr>
              <a:t>metro</a:t>
            </a:r>
            <a:r>
              <a:rPr lang="en-US" sz="1050" spc="-3" dirty="0">
                <a:latin typeface="+mn-lt"/>
                <a:cs typeface="Times New Roman"/>
              </a:rPr>
              <a:t> </a:t>
            </a:r>
            <a:r>
              <a:rPr lang="en-US" sz="1050" dirty="0">
                <a:latin typeface="+mn-lt"/>
                <a:cs typeface="Times New Roman"/>
              </a:rPr>
              <a:t>areas</a:t>
            </a:r>
            <a:r>
              <a:rPr lang="en-US" sz="1050" spc="-3" dirty="0">
                <a:latin typeface="+mn-lt"/>
                <a:cs typeface="Times New Roman"/>
              </a:rPr>
              <a:t> </a:t>
            </a:r>
            <a:r>
              <a:rPr lang="en-US" sz="1050" dirty="0">
                <a:latin typeface="+mn-lt"/>
                <a:cs typeface="Times New Roman"/>
              </a:rPr>
              <a:t>are</a:t>
            </a:r>
            <a:r>
              <a:rPr lang="en-US" sz="1050" spc="-3" dirty="0">
                <a:latin typeface="+mn-lt"/>
                <a:cs typeface="Times New Roman"/>
              </a:rPr>
              <a:t> </a:t>
            </a:r>
            <a:r>
              <a:rPr lang="en-US" sz="1050" dirty="0">
                <a:latin typeface="+mn-lt"/>
                <a:cs typeface="Times New Roman"/>
              </a:rPr>
              <a:t>Denver</a:t>
            </a:r>
            <a:r>
              <a:rPr lang="en-US" sz="1050" spc="-10" dirty="0">
                <a:latin typeface="+mn-lt"/>
                <a:cs typeface="Times New Roman"/>
              </a:rPr>
              <a:t> </a:t>
            </a:r>
            <a:r>
              <a:rPr lang="en-US" sz="1050" dirty="0">
                <a:latin typeface="+mn-lt"/>
                <a:cs typeface="Times New Roman"/>
              </a:rPr>
              <a:t>County,</a:t>
            </a:r>
            <a:r>
              <a:rPr lang="en-US" sz="1050" spc="-3" dirty="0">
                <a:latin typeface="+mn-lt"/>
                <a:cs typeface="Times New Roman"/>
              </a:rPr>
              <a:t> </a:t>
            </a:r>
            <a:r>
              <a:rPr lang="en-US" sz="1050" dirty="0">
                <a:latin typeface="+mn-lt"/>
                <a:cs typeface="Times New Roman"/>
              </a:rPr>
              <a:t>Colorado;</a:t>
            </a:r>
            <a:r>
              <a:rPr lang="en-US" sz="1050" spc="-3" dirty="0">
                <a:latin typeface="+mn-lt"/>
                <a:cs typeface="Times New Roman"/>
              </a:rPr>
              <a:t> </a:t>
            </a:r>
            <a:r>
              <a:rPr lang="en-US" sz="1050" dirty="0">
                <a:latin typeface="+mn-lt"/>
                <a:cs typeface="Times New Roman"/>
              </a:rPr>
              <a:t>Washington,</a:t>
            </a:r>
            <a:r>
              <a:rPr lang="en-US" sz="1050" spc="-3" dirty="0">
                <a:latin typeface="+mn-lt"/>
                <a:cs typeface="Times New Roman"/>
              </a:rPr>
              <a:t> </a:t>
            </a:r>
            <a:r>
              <a:rPr lang="en-US" sz="1050" spc="-17" dirty="0">
                <a:latin typeface="+mn-lt"/>
                <a:cs typeface="Times New Roman"/>
              </a:rPr>
              <a:t>DC; </a:t>
            </a:r>
            <a:r>
              <a:rPr lang="en-US" sz="1050" dirty="0">
                <a:latin typeface="+mn-lt"/>
                <a:cs typeface="Times New Roman"/>
              </a:rPr>
              <a:t>and</a:t>
            </a:r>
            <a:r>
              <a:rPr lang="en-US" sz="1050" spc="-3" dirty="0">
                <a:latin typeface="+mn-lt"/>
                <a:cs typeface="Times New Roman"/>
              </a:rPr>
              <a:t> </a:t>
            </a:r>
            <a:r>
              <a:rPr lang="en-US" sz="1050" dirty="0">
                <a:latin typeface="+mn-lt"/>
                <a:cs typeface="Times New Roman"/>
              </a:rPr>
              <a:t>Cook County, </a:t>
            </a:r>
            <a:r>
              <a:rPr lang="en-US" sz="1050" spc="-7" dirty="0">
                <a:latin typeface="+mn-lt"/>
                <a:cs typeface="Times New Roman"/>
              </a:rPr>
              <a:t>Illinois.</a:t>
            </a:r>
            <a:endParaRPr lang="en-US" sz="1050" dirty="0">
              <a:latin typeface="+mn-lt"/>
              <a:cs typeface="Times New Roman"/>
            </a:endParaRPr>
          </a:p>
          <a:p>
            <a:pPr marL="396580" marR="92650" lvl="1" indent="-171450">
              <a:buClr>
                <a:srgbClr val="033466"/>
              </a:buClr>
              <a:buSzPct val="116666"/>
              <a:tabLst>
                <a:tab pos="380557" algn="l"/>
                <a:tab pos="380990" algn="l"/>
              </a:tabLst>
            </a:pPr>
            <a:r>
              <a:rPr lang="en-US" sz="1050" b="1" dirty="0">
                <a:latin typeface="+mn-lt"/>
                <a:cs typeface="Times New Roman"/>
              </a:rPr>
              <a:t>Large</a:t>
            </a:r>
            <a:r>
              <a:rPr lang="en-US" sz="1050" b="1" spc="-14" dirty="0">
                <a:latin typeface="+mn-lt"/>
                <a:cs typeface="Times New Roman"/>
              </a:rPr>
              <a:t> </a:t>
            </a:r>
            <a:r>
              <a:rPr lang="en-US" sz="1050" b="1" dirty="0">
                <a:latin typeface="+mn-lt"/>
                <a:cs typeface="Times New Roman"/>
              </a:rPr>
              <a:t>Fringe</a:t>
            </a:r>
            <a:r>
              <a:rPr lang="en-US" sz="1050" b="1" spc="-7" dirty="0">
                <a:latin typeface="+mn-lt"/>
                <a:cs typeface="Times New Roman"/>
              </a:rPr>
              <a:t> </a:t>
            </a:r>
            <a:r>
              <a:rPr lang="en-US" sz="1050" b="1" dirty="0">
                <a:latin typeface="+mn-lt"/>
                <a:cs typeface="Times New Roman"/>
              </a:rPr>
              <a:t>Metropolitan:</a:t>
            </a:r>
            <a:r>
              <a:rPr lang="en-US" sz="1050" b="1" spc="-3" dirty="0">
                <a:latin typeface="+mn-lt"/>
                <a:cs typeface="Times New Roman"/>
              </a:rPr>
              <a:t> </a:t>
            </a:r>
            <a:r>
              <a:rPr lang="en-US" sz="1050" dirty="0">
                <a:latin typeface="+mn-lt"/>
                <a:cs typeface="Times New Roman"/>
              </a:rPr>
              <a:t>Counties</a:t>
            </a:r>
            <a:r>
              <a:rPr lang="en-US" sz="1050" spc="-7" dirty="0">
                <a:latin typeface="+mn-lt"/>
                <a:cs typeface="Times New Roman"/>
              </a:rPr>
              <a:t> </a:t>
            </a:r>
            <a:r>
              <a:rPr lang="en-US" sz="1050" dirty="0">
                <a:latin typeface="+mn-lt"/>
                <a:cs typeface="Times New Roman"/>
              </a:rPr>
              <a:t>in</a:t>
            </a:r>
            <a:r>
              <a:rPr lang="en-US" sz="1050" spc="-3" dirty="0">
                <a:latin typeface="+mn-lt"/>
                <a:cs typeface="Times New Roman"/>
              </a:rPr>
              <a:t> </a:t>
            </a:r>
            <a:r>
              <a:rPr lang="en-US" sz="1050" dirty="0">
                <a:latin typeface="+mn-lt"/>
                <a:cs typeface="Times New Roman"/>
              </a:rPr>
              <a:t>MSAs</a:t>
            </a:r>
            <a:r>
              <a:rPr lang="en-US" sz="1050" spc="-10" dirty="0">
                <a:latin typeface="+mn-lt"/>
                <a:cs typeface="Times New Roman"/>
              </a:rPr>
              <a:t> </a:t>
            </a:r>
            <a:r>
              <a:rPr lang="en-US" sz="1050" dirty="0">
                <a:latin typeface="+mn-lt"/>
                <a:cs typeface="Times New Roman"/>
              </a:rPr>
              <a:t>of</a:t>
            </a:r>
            <a:r>
              <a:rPr lang="en-US" sz="1050" spc="-3" dirty="0">
                <a:latin typeface="+mn-lt"/>
                <a:cs typeface="Times New Roman"/>
              </a:rPr>
              <a:t> </a:t>
            </a:r>
            <a:r>
              <a:rPr lang="en-US" sz="1050" dirty="0">
                <a:latin typeface="+mn-lt"/>
                <a:cs typeface="Times New Roman"/>
              </a:rPr>
              <a:t>1</a:t>
            </a:r>
            <a:r>
              <a:rPr lang="en-US" sz="1050" spc="-7" dirty="0">
                <a:latin typeface="+mn-lt"/>
                <a:cs typeface="Times New Roman"/>
              </a:rPr>
              <a:t> </a:t>
            </a:r>
            <a:r>
              <a:rPr lang="en-US" sz="1050" dirty="0">
                <a:latin typeface="+mn-lt"/>
                <a:cs typeface="Times New Roman"/>
              </a:rPr>
              <a:t>million</a:t>
            </a:r>
            <a:r>
              <a:rPr lang="en-US" sz="1050" spc="-10" dirty="0">
                <a:latin typeface="+mn-lt"/>
                <a:cs typeface="Times New Roman"/>
              </a:rPr>
              <a:t> </a:t>
            </a:r>
            <a:r>
              <a:rPr lang="en-US" sz="1050" dirty="0">
                <a:latin typeface="+mn-lt"/>
                <a:cs typeface="Times New Roman"/>
              </a:rPr>
              <a:t>or</a:t>
            </a:r>
            <a:r>
              <a:rPr lang="en-US" sz="1050" spc="-7" dirty="0">
                <a:latin typeface="+mn-lt"/>
                <a:cs typeface="Times New Roman"/>
              </a:rPr>
              <a:t> </a:t>
            </a:r>
            <a:r>
              <a:rPr lang="en-US" sz="1050" dirty="0">
                <a:latin typeface="+mn-lt"/>
                <a:cs typeface="Times New Roman"/>
              </a:rPr>
              <a:t>more</a:t>
            </a:r>
            <a:r>
              <a:rPr lang="en-US" sz="1050" spc="-3" dirty="0">
                <a:latin typeface="+mn-lt"/>
                <a:cs typeface="Times New Roman"/>
              </a:rPr>
              <a:t> </a:t>
            </a:r>
            <a:r>
              <a:rPr lang="en-US" sz="1050" dirty="0">
                <a:latin typeface="+mn-lt"/>
                <a:cs typeface="Times New Roman"/>
              </a:rPr>
              <a:t>population</a:t>
            </a:r>
            <a:r>
              <a:rPr lang="en-US" sz="1050" spc="-7" dirty="0">
                <a:latin typeface="+mn-lt"/>
                <a:cs typeface="Times New Roman"/>
              </a:rPr>
              <a:t> </a:t>
            </a:r>
            <a:r>
              <a:rPr lang="en-US" sz="1050" dirty="0">
                <a:latin typeface="+mn-lt"/>
                <a:cs typeface="Times New Roman"/>
              </a:rPr>
              <a:t>that</a:t>
            </a:r>
            <a:r>
              <a:rPr lang="en-US" sz="1050" spc="-7" dirty="0">
                <a:latin typeface="+mn-lt"/>
                <a:cs typeface="Times New Roman"/>
              </a:rPr>
              <a:t> </a:t>
            </a:r>
            <a:r>
              <a:rPr lang="en-US" sz="1050" spc="-17" dirty="0">
                <a:latin typeface="+mn-lt"/>
                <a:cs typeface="Times New Roman"/>
              </a:rPr>
              <a:t>do </a:t>
            </a:r>
            <a:r>
              <a:rPr lang="en-US" sz="1050" dirty="0">
                <a:latin typeface="+mn-lt"/>
                <a:cs typeface="Times New Roman"/>
              </a:rPr>
              <a:t>not</a:t>
            </a:r>
            <a:r>
              <a:rPr lang="en-US" sz="1050" spc="-14" dirty="0">
                <a:latin typeface="+mn-lt"/>
                <a:cs typeface="Times New Roman"/>
              </a:rPr>
              <a:t> </a:t>
            </a:r>
            <a:r>
              <a:rPr lang="en-US" sz="1050" dirty="0">
                <a:latin typeface="+mn-lt"/>
                <a:cs typeface="Times New Roman"/>
              </a:rPr>
              <a:t>qualify</a:t>
            </a:r>
            <a:r>
              <a:rPr lang="en-US" sz="1050" spc="-3" dirty="0">
                <a:latin typeface="+mn-lt"/>
                <a:cs typeface="Times New Roman"/>
              </a:rPr>
              <a:t> </a:t>
            </a:r>
            <a:r>
              <a:rPr lang="en-US" sz="1050" dirty="0">
                <a:latin typeface="+mn-lt"/>
                <a:cs typeface="Times New Roman"/>
              </a:rPr>
              <a:t>as</a:t>
            </a:r>
            <a:r>
              <a:rPr lang="en-US" sz="1050" spc="-3" dirty="0">
                <a:latin typeface="+mn-lt"/>
                <a:cs typeface="Times New Roman"/>
              </a:rPr>
              <a:t> </a:t>
            </a:r>
            <a:r>
              <a:rPr lang="en-US" sz="1050" dirty="0">
                <a:latin typeface="+mn-lt"/>
                <a:cs typeface="Times New Roman"/>
              </a:rPr>
              <a:t>large</a:t>
            </a:r>
            <a:r>
              <a:rPr lang="en-US" sz="1050" spc="-7" dirty="0">
                <a:latin typeface="+mn-lt"/>
                <a:cs typeface="Times New Roman"/>
              </a:rPr>
              <a:t> </a:t>
            </a:r>
            <a:r>
              <a:rPr lang="en-US" sz="1050" dirty="0">
                <a:latin typeface="+mn-lt"/>
                <a:cs typeface="Times New Roman"/>
              </a:rPr>
              <a:t>central</a:t>
            </a:r>
            <a:r>
              <a:rPr lang="en-US" sz="1050" spc="-7" dirty="0">
                <a:latin typeface="+mn-lt"/>
                <a:cs typeface="Times New Roman"/>
              </a:rPr>
              <a:t> </a:t>
            </a:r>
            <a:r>
              <a:rPr lang="en-US" sz="1050" dirty="0" err="1">
                <a:latin typeface="+mn-lt"/>
                <a:cs typeface="Times New Roman"/>
              </a:rPr>
              <a:t>areas.</a:t>
            </a:r>
            <a:r>
              <a:rPr lang="en-US" sz="1050" baseline="30000" dirty="0" err="1">
                <a:latin typeface="+mn-lt"/>
                <a:cs typeface="Times New Roman"/>
              </a:rPr>
              <a:t>iv</a:t>
            </a:r>
            <a:r>
              <a:rPr lang="en-US" sz="1050" spc="133" baseline="31746" dirty="0">
                <a:latin typeface="+mn-lt"/>
                <a:cs typeface="Calibri"/>
              </a:rPr>
              <a:t> </a:t>
            </a:r>
            <a:r>
              <a:rPr lang="en-US" sz="1050" dirty="0">
                <a:latin typeface="+mn-lt"/>
                <a:cs typeface="Times New Roman"/>
              </a:rPr>
              <a:t>Large</a:t>
            </a:r>
            <a:r>
              <a:rPr lang="en-US" sz="1050" spc="-3" dirty="0">
                <a:latin typeface="+mn-lt"/>
                <a:cs typeface="Times New Roman"/>
              </a:rPr>
              <a:t> </a:t>
            </a:r>
            <a:r>
              <a:rPr lang="en-US" sz="1050" dirty="0">
                <a:latin typeface="+mn-lt"/>
                <a:cs typeface="Times New Roman"/>
              </a:rPr>
              <a:t>fringe</a:t>
            </a:r>
            <a:r>
              <a:rPr lang="en-US" sz="1050" spc="-3" dirty="0">
                <a:latin typeface="+mn-lt"/>
                <a:cs typeface="Times New Roman"/>
              </a:rPr>
              <a:t> </a:t>
            </a:r>
            <a:r>
              <a:rPr lang="en-US" sz="1050" dirty="0">
                <a:latin typeface="+mn-lt"/>
                <a:cs typeface="Times New Roman"/>
              </a:rPr>
              <a:t>metropolitan</a:t>
            </a:r>
            <a:r>
              <a:rPr lang="en-US" sz="1050" spc="-14" dirty="0">
                <a:latin typeface="+mn-lt"/>
                <a:cs typeface="Times New Roman"/>
              </a:rPr>
              <a:t> </a:t>
            </a:r>
            <a:r>
              <a:rPr lang="en-US" sz="1050" dirty="0">
                <a:latin typeface="+mn-lt"/>
                <a:cs typeface="Times New Roman"/>
              </a:rPr>
              <a:t>areas</a:t>
            </a:r>
            <a:r>
              <a:rPr lang="en-US" sz="1050" spc="-3" dirty="0">
                <a:latin typeface="+mn-lt"/>
                <a:cs typeface="Times New Roman"/>
              </a:rPr>
              <a:t> </a:t>
            </a:r>
            <a:r>
              <a:rPr lang="en-US" sz="1050" dirty="0">
                <a:latin typeface="+mn-lt"/>
                <a:cs typeface="Times New Roman"/>
              </a:rPr>
              <a:t>are</a:t>
            </a:r>
            <a:r>
              <a:rPr lang="en-US" sz="1050" spc="-3" dirty="0">
                <a:latin typeface="+mn-lt"/>
                <a:cs typeface="Times New Roman"/>
              </a:rPr>
              <a:t> </a:t>
            </a:r>
            <a:r>
              <a:rPr lang="en-US" sz="1050" dirty="0">
                <a:latin typeface="+mn-lt"/>
                <a:cs typeface="Times New Roman"/>
              </a:rPr>
              <a:t>also</a:t>
            </a:r>
            <a:r>
              <a:rPr lang="en-US" sz="1050" spc="-10" dirty="0">
                <a:latin typeface="+mn-lt"/>
                <a:cs typeface="Times New Roman"/>
              </a:rPr>
              <a:t> </a:t>
            </a:r>
            <a:r>
              <a:rPr lang="en-US" sz="1050" dirty="0">
                <a:latin typeface="+mn-lt"/>
                <a:cs typeface="Times New Roman"/>
              </a:rPr>
              <a:t>described</a:t>
            </a:r>
            <a:r>
              <a:rPr lang="en-US" sz="1050" spc="-3" dirty="0">
                <a:latin typeface="+mn-lt"/>
                <a:cs typeface="Times New Roman"/>
              </a:rPr>
              <a:t> </a:t>
            </a:r>
            <a:r>
              <a:rPr lang="en-US" sz="1050" spc="-17" dirty="0">
                <a:latin typeface="+mn-lt"/>
                <a:cs typeface="Times New Roman"/>
              </a:rPr>
              <a:t>as </a:t>
            </a:r>
            <a:r>
              <a:rPr lang="en-US" sz="1050" dirty="0">
                <a:latin typeface="+mn-lt"/>
                <a:cs typeface="Times New Roman"/>
              </a:rPr>
              <a:t>suburban</a:t>
            </a:r>
            <a:r>
              <a:rPr lang="en-US" sz="1050" spc="-14" dirty="0">
                <a:latin typeface="+mn-lt"/>
                <a:cs typeface="Times New Roman"/>
              </a:rPr>
              <a:t> </a:t>
            </a:r>
            <a:r>
              <a:rPr lang="en-US" sz="1050" dirty="0">
                <a:latin typeface="+mn-lt"/>
                <a:cs typeface="Times New Roman"/>
              </a:rPr>
              <a:t>areas.</a:t>
            </a:r>
            <a:r>
              <a:rPr lang="en-US" sz="1050" spc="-7" dirty="0">
                <a:latin typeface="+mn-lt"/>
                <a:cs typeface="Times New Roman"/>
              </a:rPr>
              <a:t> </a:t>
            </a:r>
            <a:r>
              <a:rPr lang="en-US" sz="1050" dirty="0">
                <a:latin typeface="+mn-lt"/>
                <a:cs typeface="Times New Roman"/>
              </a:rPr>
              <a:t>Examples</a:t>
            </a:r>
            <a:r>
              <a:rPr lang="en-US" sz="1050" spc="-3" dirty="0">
                <a:latin typeface="+mn-lt"/>
                <a:cs typeface="Times New Roman"/>
              </a:rPr>
              <a:t> </a:t>
            </a:r>
            <a:r>
              <a:rPr lang="en-US" sz="1050" dirty="0">
                <a:latin typeface="+mn-lt"/>
                <a:cs typeface="Times New Roman"/>
              </a:rPr>
              <a:t>of</a:t>
            </a:r>
            <a:r>
              <a:rPr lang="en-US" sz="1050" spc="-3" dirty="0">
                <a:latin typeface="+mn-lt"/>
                <a:cs typeface="Times New Roman"/>
              </a:rPr>
              <a:t> </a:t>
            </a:r>
            <a:r>
              <a:rPr lang="en-US" sz="1050" dirty="0">
                <a:latin typeface="+mn-lt"/>
                <a:cs typeface="Times New Roman"/>
              </a:rPr>
              <a:t>large</a:t>
            </a:r>
            <a:r>
              <a:rPr lang="en-US" sz="1050" spc="-7" dirty="0">
                <a:latin typeface="+mn-lt"/>
                <a:cs typeface="Times New Roman"/>
              </a:rPr>
              <a:t> </a:t>
            </a:r>
            <a:r>
              <a:rPr lang="en-US" sz="1050" dirty="0">
                <a:latin typeface="+mn-lt"/>
                <a:cs typeface="Times New Roman"/>
              </a:rPr>
              <a:t>fringe</a:t>
            </a:r>
            <a:r>
              <a:rPr lang="en-US" sz="1050" spc="-7" dirty="0">
                <a:latin typeface="+mn-lt"/>
                <a:cs typeface="Times New Roman"/>
              </a:rPr>
              <a:t> </a:t>
            </a:r>
            <a:r>
              <a:rPr lang="en-US" sz="1050" dirty="0">
                <a:latin typeface="+mn-lt"/>
                <a:cs typeface="Times New Roman"/>
              </a:rPr>
              <a:t>metro</a:t>
            </a:r>
            <a:r>
              <a:rPr lang="en-US" sz="1050" spc="-3" dirty="0">
                <a:latin typeface="+mn-lt"/>
                <a:cs typeface="Times New Roman"/>
              </a:rPr>
              <a:t> </a:t>
            </a:r>
            <a:r>
              <a:rPr lang="en-US" sz="1050" dirty="0">
                <a:latin typeface="+mn-lt"/>
                <a:cs typeface="Times New Roman"/>
              </a:rPr>
              <a:t>areas</a:t>
            </a:r>
            <a:r>
              <a:rPr lang="en-US" sz="1050" spc="-3" dirty="0">
                <a:latin typeface="+mn-lt"/>
                <a:cs typeface="Times New Roman"/>
              </a:rPr>
              <a:t> </a:t>
            </a:r>
            <a:r>
              <a:rPr lang="en-US" sz="1050" dirty="0">
                <a:latin typeface="+mn-lt"/>
                <a:cs typeface="Times New Roman"/>
              </a:rPr>
              <a:t>are</a:t>
            </a:r>
            <a:r>
              <a:rPr lang="en-US" sz="1050" spc="-3" dirty="0">
                <a:latin typeface="+mn-lt"/>
                <a:cs typeface="Times New Roman"/>
              </a:rPr>
              <a:t> </a:t>
            </a:r>
            <a:r>
              <a:rPr lang="en-US" sz="1050" dirty="0">
                <a:latin typeface="+mn-lt"/>
                <a:cs typeface="Times New Roman"/>
              </a:rPr>
              <a:t>San</a:t>
            </a:r>
            <a:r>
              <a:rPr lang="en-US" sz="1050" spc="-10" dirty="0">
                <a:latin typeface="+mn-lt"/>
                <a:cs typeface="Times New Roman"/>
              </a:rPr>
              <a:t> </a:t>
            </a:r>
            <a:r>
              <a:rPr lang="en-US" sz="1050" dirty="0">
                <a:latin typeface="+mn-lt"/>
                <a:cs typeface="Times New Roman"/>
              </a:rPr>
              <a:t>Bernardino</a:t>
            </a:r>
            <a:r>
              <a:rPr lang="en-US" sz="1050" spc="-10" dirty="0">
                <a:latin typeface="+mn-lt"/>
                <a:cs typeface="Times New Roman"/>
              </a:rPr>
              <a:t> </a:t>
            </a:r>
            <a:r>
              <a:rPr lang="en-US" sz="1050" spc="-7" dirty="0">
                <a:latin typeface="+mn-lt"/>
                <a:cs typeface="Times New Roman"/>
              </a:rPr>
              <a:t>County, </a:t>
            </a:r>
            <a:r>
              <a:rPr lang="en-US" sz="1050" dirty="0">
                <a:latin typeface="+mn-lt"/>
                <a:cs typeface="Times New Roman"/>
              </a:rPr>
              <a:t>California;</a:t>
            </a:r>
            <a:r>
              <a:rPr lang="en-US" sz="1050" spc="-17" dirty="0">
                <a:latin typeface="+mn-lt"/>
                <a:cs typeface="Times New Roman"/>
              </a:rPr>
              <a:t> </a:t>
            </a:r>
            <a:r>
              <a:rPr lang="en-US" sz="1050" dirty="0">
                <a:latin typeface="+mn-lt"/>
                <a:cs typeface="Times New Roman"/>
              </a:rPr>
              <a:t>Broward</a:t>
            </a:r>
            <a:r>
              <a:rPr lang="en-US" sz="1050" spc="-7" dirty="0">
                <a:latin typeface="+mn-lt"/>
                <a:cs typeface="Times New Roman"/>
              </a:rPr>
              <a:t> </a:t>
            </a:r>
            <a:r>
              <a:rPr lang="en-US" sz="1050" dirty="0">
                <a:latin typeface="+mn-lt"/>
                <a:cs typeface="Times New Roman"/>
              </a:rPr>
              <a:t>County,</a:t>
            </a:r>
            <a:r>
              <a:rPr lang="en-US" sz="1050" spc="-7" dirty="0">
                <a:latin typeface="+mn-lt"/>
                <a:cs typeface="Times New Roman"/>
              </a:rPr>
              <a:t> </a:t>
            </a:r>
            <a:r>
              <a:rPr lang="en-US" sz="1050" dirty="0">
                <a:latin typeface="+mn-lt"/>
                <a:cs typeface="Times New Roman"/>
              </a:rPr>
              <a:t>Florida;</a:t>
            </a:r>
            <a:r>
              <a:rPr lang="en-US" sz="1050" spc="-7" dirty="0">
                <a:latin typeface="+mn-lt"/>
                <a:cs typeface="Times New Roman"/>
              </a:rPr>
              <a:t> </a:t>
            </a:r>
            <a:r>
              <a:rPr lang="en-US" sz="1050" dirty="0">
                <a:latin typeface="+mn-lt"/>
                <a:cs typeface="Times New Roman"/>
              </a:rPr>
              <a:t>and</a:t>
            </a:r>
            <a:r>
              <a:rPr lang="en-US" sz="1050" spc="-7" dirty="0">
                <a:latin typeface="+mn-lt"/>
                <a:cs typeface="Times New Roman"/>
              </a:rPr>
              <a:t> </a:t>
            </a:r>
            <a:r>
              <a:rPr lang="en-US" sz="1050" dirty="0">
                <a:latin typeface="+mn-lt"/>
                <a:cs typeface="Times New Roman"/>
              </a:rPr>
              <a:t>Bergen</a:t>
            </a:r>
            <a:r>
              <a:rPr lang="en-US" sz="1050" spc="-10" dirty="0">
                <a:latin typeface="+mn-lt"/>
                <a:cs typeface="Times New Roman"/>
              </a:rPr>
              <a:t> </a:t>
            </a:r>
            <a:r>
              <a:rPr lang="en-US" sz="1050" dirty="0">
                <a:latin typeface="+mn-lt"/>
                <a:cs typeface="Times New Roman"/>
              </a:rPr>
              <a:t>County,</a:t>
            </a:r>
            <a:r>
              <a:rPr lang="en-US" sz="1050" spc="-7" dirty="0">
                <a:latin typeface="+mn-lt"/>
                <a:cs typeface="Times New Roman"/>
              </a:rPr>
              <a:t> </a:t>
            </a:r>
            <a:r>
              <a:rPr lang="en-US" sz="1050" dirty="0">
                <a:latin typeface="+mn-lt"/>
                <a:cs typeface="Times New Roman"/>
              </a:rPr>
              <a:t>New</a:t>
            </a:r>
            <a:r>
              <a:rPr lang="en-US" sz="1050" spc="-7" dirty="0">
                <a:latin typeface="+mn-lt"/>
                <a:cs typeface="Times New Roman"/>
              </a:rPr>
              <a:t> Jersey. </a:t>
            </a:r>
            <a:endParaRPr lang="en-US" sz="1050" dirty="0">
              <a:latin typeface="+mn-lt"/>
              <a:cs typeface="Times New Roman"/>
            </a:endParaRPr>
          </a:p>
          <a:p>
            <a:pPr marL="396148" marR="74033" lvl="1" indent="-171450">
              <a:buClr>
                <a:srgbClr val="033466"/>
              </a:buClr>
              <a:buSzPct val="116666"/>
              <a:tabLst>
                <a:tab pos="380557" algn="l"/>
                <a:tab pos="380990" algn="l"/>
              </a:tabLst>
            </a:pPr>
            <a:r>
              <a:rPr lang="en-US" sz="1050" b="1" dirty="0">
                <a:latin typeface="+mn-lt"/>
                <a:cs typeface="Times New Roman"/>
              </a:rPr>
              <a:t>Medium</a:t>
            </a:r>
            <a:r>
              <a:rPr lang="en-US" sz="1050" b="1" spc="-3" dirty="0">
                <a:latin typeface="+mn-lt"/>
                <a:cs typeface="Times New Roman"/>
              </a:rPr>
              <a:t> </a:t>
            </a:r>
            <a:r>
              <a:rPr lang="en-US" sz="1050" b="1" dirty="0">
                <a:latin typeface="+mn-lt"/>
                <a:cs typeface="Times New Roman"/>
              </a:rPr>
              <a:t>Metropolitan:</a:t>
            </a:r>
            <a:r>
              <a:rPr lang="en-US" sz="1050" b="1" spc="-7" dirty="0">
                <a:latin typeface="+mn-lt"/>
                <a:cs typeface="Times New Roman"/>
              </a:rPr>
              <a:t> </a:t>
            </a:r>
            <a:r>
              <a:rPr lang="en-US" sz="1050" dirty="0">
                <a:latin typeface="+mn-lt"/>
                <a:cs typeface="Times New Roman"/>
              </a:rPr>
              <a:t>Counties</a:t>
            </a:r>
            <a:r>
              <a:rPr lang="en-US" sz="1050" spc="-3" dirty="0">
                <a:latin typeface="+mn-lt"/>
                <a:cs typeface="Times New Roman"/>
              </a:rPr>
              <a:t> </a:t>
            </a:r>
            <a:r>
              <a:rPr lang="en-US" sz="1050" dirty="0">
                <a:latin typeface="+mn-lt"/>
                <a:cs typeface="Times New Roman"/>
              </a:rPr>
              <a:t>in</a:t>
            </a:r>
            <a:r>
              <a:rPr lang="en-US" sz="1050" spc="-10" dirty="0">
                <a:latin typeface="+mn-lt"/>
                <a:cs typeface="Times New Roman"/>
              </a:rPr>
              <a:t> </a:t>
            </a:r>
            <a:r>
              <a:rPr lang="en-US" sz="1050" dirty="0">
                <a:latin typeface="+mn-lt"/>
                <a:cs typeface="Times New Roman"/>
              </a:rPr>
              <a:t>MSAs</a:t>
            </a:r>
            <a:r>
              <a:rPr lang="en-US" sz="1050" spc="-3" dirty="0">
                <a:latin typeface="+mn-lt"/>
                <a:cs typeface="Times New Roman"/>
              </a:rPr>
              <a:t> </a:t>
            </a:r>
            <a:r>
              <a:rPr lang="en-US" sz="1050" dirty="0">
                <a:latin typeface="+mn-lt"/>
                <a:cs typeface="Times New Roman"/>
              </a:rPr>
              <a:t>of</a:t>
            </a:r>
            <a:r>
              <a:rPr lang="en-US" sz="1050" spc="-3" dirty="0">
                <a:latin typeface="+mn-lt"/>
                <a:cs typeface="Times New Roman"/>
              </a:rPr>
              <a:t> </a:t>
            </a:r>
            <a:r>
              <a:rPr lang="en-US" sz="1050" dirty="0">
                <a:latin typeface="+mn-lt"/>
                <a:cs typeface="Times New Roman"/>
              </a:rPr>
              <a:t>250,000</a:t>
            </a:r>
            <a:r>
              <a:rPr lang="en-US" sz="1050" spc="-3" dirty="0">
                <a:latin typeface="+mn-lt"/>
                <a:cs typeface="Times New Roman"/>
              </a:rPr>
              <a:t> </a:t>
            </a:r>
            <a:r>
              <a:rPr lang="en-US" sz="1050" dirty="0">
                <a:latin typeface="+mn-lt"/>
                <a:cs typeface="Times New Roman"/>
              </a:rPr>
              <a:t>to</a:t>
            </a:r>
            <a:r>
              <a:rPr lang="en-US" sz="1050" spc="-3" dirty="0">
                <a:latin typeface="+mn-lt"/>
                <a:cs typeface="Times New Roman"/>
              </a:rPr>
              <a:t> </a:t>
            </a:r>
            <a:r>
              <a:rPr lang="en-US" sz="1050" dirty="0">
                <a:latin typeface="+mn-lt"/>
                <a:cs typeface="Times New Roman"/>
              </a:rPr>
              <a:t>999,999</a:t>
            </a:r>
            <a:r>
              <a:rPr lang="en-US" sz="1050" spc="-3" dirty="0">
                <a:latin typeface="+mn-lt"/>
                <a:cs typeface="Times New Roman"/>
              </a:rPr>
              <a:t> </a:t>
            </a:r>
            <a:r>
              <a:rPr lang="en-US" sz="1050" dirty="0">
                <a:latin typeface="+mn-lt"/>
                <a:cs typeface="Times New Roman"/>
              </a:rPr>
              <a:t>population.</a:t>
            </a:r>
            <a:r>
              <a:rPr lang="en-US" sz="1050" spc="-3" dirty="0">
                <a:latin typeface="+mn-lt"/>
                <a:cs typeface="Times New Roman"/>
              </a:rPr>
              <a:t> </a:t>
            </a:r>
            <a:r>
              <a:rPr lang="en-US" sz="1050" spc="-7" dirty="0">
                <a:latin typeface="+mn-lt"/>
                <a:cs typeface="Times New Roman"/>
              </a:rPr>
              <a:t>Examples </a:t>
            </a:r>
            <a:r>
              <a:rPr lang="en-US" sz="1050" dirty="0">
                <a:latin typeface="+mn-lt"/>
                <a:cs typeface="Times New Roman"/>
              </a:rPr>
              <a:t>of</a:t>
            </a:r>
            <a:r>
              <a:rPr lang="en-US" sz="1050" spc="-14" dirty="0">
                <a:latin typeface="+mn-lt"/>
                <a:cs typeface="Times New Roman"/>
              </a:rPr>
              <a:t> </a:t>
            </a:r>
            <a:r>
              <a:rPr lang="en-US" sz="1050" dirty="0">
                <a:latin typeface="+mn-lt"/>
                <a:cs typeface="Times New Roman"/>
              </a:rPr>
              <a:t>medium</a:t>
            </a:r>
            <a:r>
              <a:rPr lang="en-US" sz="1050" spc="-7" dirty="0">
                <a:latin typeface="+mn-lt"/>
                <a:cs typeface="Times New Roman"/>
              </a:rPr>
              <a:t> </a:t>
            </a:r>
            <a:r>
              <a:rPr lang="en-US" sz="1050" dirty="0">
                <a:latin typeface="+mn-lt"/>
                <a:cs typeface="Times New Roman"/>
              </a:rPr>
              <a:t>metro</a:t>
            </a:r>
            <a:r>
              <a:rPr lang="en-US" sz="1050" spc="-3" dirty="0">
                <a:latin typeface="+mn-lt"/>
                <a:cs typeface="Times New Roman"/>
              </a:rPr>
              <a:t> </a:t>
            </a:r>
            <a:r>
              <a:rPr lang="en-US" sz="1050" dirty="0">
                <a:latin typeface="+mn-lt"/>
                <a:cs typeface="Times New Roman"/>
              </a:rPr>
              <a:t>areas</a:t>
            </a:r>
            <a:r>
              <a:rPr lang="en-US" sz="1050" spc="-7" dirty="0">
                <a:latin typeface="+mn-lt"/>
                <a:cs typeface="Times New Roman"/>
              </a:rPr>
              <a:t> </a:t>
            </a:r>
            <a:r>
              <a:rPr lang="en-US" sz="1050" dirty="0">
                <a:latin typeface="+mn-lt"/>
                <a:cs typeface="Times New Roman"/>
              </a:rPr>
              <a:t>are</a:t>
            </a:r>
            <a:r>
              <a:rPr lang="en-US" sz="1050" spc="-3" dirty="0">
                <a:latin typeface="+mn-lt"/>
                <a:cs typeface="Times New Roman"/>
              </a:rPr>
              <a:t> </a:t>
            </a:r>
            <a:r>
              <a:rPr lang="en-US" sz="1050" dirty="0">
                <a:latin typeface="+mn-lt"/>
                <a:cs typeface="Times New Roman"/>
              </a:rPr>
              <a:t>Scott</a:t>
            </a:r>
            <a:r>
              <a:rPr lang="en-US" sz="1050" spc="-3" dirty="0">
                <a:latin typeface="+mn-lt"/>
                <a:cs typeface="Times New Roman"/>
              </a:rPr>
              <a:t> </a:t>
            </a:r>
            <a:r>
              <a:rPr lang="en-US" sz="1050" dirty="0">
                <a:latin typeface="+mn-lt"/>
                <a:cs typeface="Times New Roman"/>
              </a:rPr>
              <a:t>County,</a:t>
            </a:r>
            <a:r>
              <a:rPr lang="en-US" sz="1050" spc="-7" dirty="0">
                <a:latin typeface="+mn-lt"/>
                <a:cs typeface="Times New Roman"/>
              </a:rPr>
              <a:t> </a:t>
            </a:r>
            <a:r>
              <a:rPr lang="en-US" sz="1050" dirty="0">
                <a:latin typeface="+mn-lt"/>
                <a:cs typeface="Times New Roman"/>
              </a:rPr>
              <a:t>Kentucky;</a:t>
            </a:r>
            <a:r>
              <a:rPr lang="en-US" sz="1050" spc="-3" dirty="0">
                <a:latin typeface="+mn-lt"/>
                <a:cs typeface="Times New Roman"/>
              </a:rPr>
              <a:t> </a:t>
            </a:r>
            <a:r>
              <a:rPr lang="en-US" sz="1050" dirty="0">
                <a:latin typeface="+mn-lt"/>
                <a:cs typeface="Times New Roman"/>
              </a:rPr>
              <a:t>York</a:t>
            </a:r>
            <a:r>
              <a:rPr lang="en-US" sz="1050" spc="-3" dirty="0">
                <a:latin typeface="+mn-lt"/>
                <a:cs typeface="Times New Roman"/>
              </a:rPr>
              <a:t> </a:t>
            </a:r>
            <a:r>
              <a:rPr lang="en-US" sz="1050" dirty="0">
                <a:latin typeface="+mn-lt"/>
                <a:cs typeface="Times New Roman"/>
              </a:rPr>
              <a:t>County,</a:t>
            </a:r>
            <a:r>
              <a:rPr lang="en-US" sz="1050" spc="-3" dirty="0">
                <a:latin typeface="+mn-lt"/>
                <a:cs typeface="Times New Roman"/>
              </a:rPr>
              <a:t> </a:t>
            </a:r>
            <a:r>
              <a:rPr lang="en-US" sz="1050" dirty="0">
                <a:latin typeface="+mn-lt"/>
                <a:cs typeface="Times New Roman"/>
              </a:rPr>
              <a:t>Maine;</a:t>
            </a:r>
            <a:r>
              <a:rPr lang="en-US" sz="1050" spc="-3" dirty="0">
                <a:latin typeface="+mn-lt"/>
                <a:cs typeface="Times New Roman"/>
              </a:rPr>
              <a:t> </a:t>
            </a:r>
            <a:r>
              <a:rPr lang="en-US" sz="1050" dirty="0">
                <a:latin typeface="+mn-lt"/>
                <a:cs typeface="Times New Roman"/>
              </a:rPr>
              <a:t>and</a:t>
            </a:r>
            <a:r>
              <a:rPr lang="en-US" sz="1050" spc="-3" dirty="0">
                <a:latin typeface="+mn-lt"/>
                <a:cs typeface="Times New Roman"/>
              </a:rPr>
              <a:t> </a:t>
            </a:r>
            <a:r>
              <a:rPr lang="en-US" sz="1050" spc="-7" dirty="0">
                <a:latin typeface="+mn-lt"/>
                <a:cs typeface="Times New Roman"/>
              </a:rPr>
              <a:t>Douglas </a:t>
            </a:r>
            <a:r>
              <a:rPr lang="en-US" sz="1050" dirty="0">
                <a:latin typeface="+mn-lt"/>
                <a:cs typeface="Times New Roman"/>
              </a:rPr>
              <a:t>County,</a:t>
            </a:r>
            <a:r>
              <a:rPr lang="en-US" sz="1050" spc="-3" dirty="0">
                <a:latin typeface="+mn-lt"/>
                <a:cs typeface="Times New Roman"/>
              </a:rPr>
              <a:t> </a:t>
            </a:r>
            <a:r>
              <a:rPr lang="en-US" sz="1050" spc="-7" dirty="0">
                <a:latin typeface="+mn-lt"/>
                <a:cs typeface="Times New Roman"/>
              </a:rPr>
              <a:t>Nebraska.</a:t>
            </a:r>
            <a:endParaRPr lang="en-US" sz="1050" dirty="0">
              <a:latin typeface="+mn-lt"/>
              <a:cs typeface="Times New Roman"/>
            </a:endParaRPr>
          </a:p>
          <a:p>
            <a:pPr marL="396581" marR="167116" lvl="1" indent="-171450" algn="just">
              <a:buClr>
                <a:srgbClr val="033466"/>
              </a:buClr>
              <a:buSzPct val="116666"/>
              <a:tabLst>
                <a:tab pos="380990" algn="l"/>
              </a:tabLst>
            </a:pPr>
            <a:r>
              <a:rPr lang="en-US" sz="1050" b="1" dirty="0">
                <a:latin typeface="+mn-lt"/>
                <a:cs typeface="Times New Roman"/>
              </a:rPr>
              <a:t>Small</a:t>
            </a:r>
            <a:r>
              <a:rPr lang="en-US" sz="1050" b="1" spc="-14" dirty="0">
                <a:latin typeface="+mn-lt"/>
                <a:cs typeface="Times New Roman"/>
              </a:rPr>
              <a:t> </a:t>
            </a:r>
            <a:r>
              <a:rPr lang="en-US" sz="1050" b="1" dirty="0">
                <a:latin typeface="+mn-lt"/>
                <a:cs typeface="Times New Roman"/>
              </a:rPr>
              <a:t>Metropolitan:</a:t>
            </a:r>
            <a:r>
              <a:rPr lang="en-US" sz="1050" b="1" spc="-3" dirty="0">
                <a:latin typeface="+mn-lt"/>
                <a:cs typeface="Times New Roman"/>
              </a:rPr>
              <a:t> </a:t>
            </a:r>
            <a:r>
              <a:rPr lang="en-US" sz="1050" dirty="0">
                <a:latin typeface="+mn-lt"/>
                <a:cs typeface="Times New Roman"/>
              </a:rPr>
              <a:t>Counties</a:t>
            </a:r>
            <a:r>
              <a:rPr lang="en-US" sz="1050" spc="-7" dirty="0">
                <a:latin typeface="+mn-lt"/>
                <a:cs typeface="Times New Roman"/>
              </a:rPr>
              <a:t> </a:t>
            </a:r>
            <a:r>
              <a:rPr lang="en-US" sz="1050" dirty="0">
                <a:latin typeface="+mn-lt"/>
                <a:cs typeface="Times New Roman"/>
              </a:rPr>
              <a:t>in</a:t>
            </a:r>
            <a:r>
              <a:rPr lang="en-US" sz="1050" spc="-3" dirty="0">
                <a:latin typeface="+mn-lt"/>
                <a:cs typeface="Times New Roman"/>
              </a:rPr>
              <a:t> </a:t>
            </a:r>
            <a:r>
              <a:rPr lang="en-US" sz="1050" dirty="0">
                <a:latin typeface="+mn-lt"/>
                <a:cs typeface="Times New Roman"/>
              </a:rPr>
              <a:t>MSAs</a:t>
            </a:r>
            <a:r>
              <a:rPr lang="en-US" sz="1050" spc="-3" dirty="0">
                <a:latin typeface="+mn-lt"/>
                <a:cs typeface="Times New Roman"/>
              </a:rPr>
              <a:t> </a:t>
            </a:r>
            <a:r>
              <a:rPr lang="en-US" sz="1050" dirty="0">
                <a:latin typeface="+mn-lt"/>
                <a:cs typeface="Times New Roman"/>
              </a:rPr>
              <a:t>of</a:t>
            </a:r>
            <a:r>
              <a:rPr lang="en-US" sz="1050" spc="-7" dirty="0">
                <a:latin typeface="+mn-lt"/>
                <a:cs typeface="Times New Roman"/>
              </a:rPr>
              <a:t> </a:t>
            </a:r>
            <a:r>
              <a:rPr lang="en-US" sz="1050" dirty="0">
                <a:latin typeface="+mn-lt"/>
                <a:cs typeface="Times New Roman"/>
              </a:rPr>
              <a:t>less</a:t>
            </a:r>
            <a:r>
              <a:rPr lang="en-US" sz="1050" spc="-3" dirty="0">
                <a:latin typeface="+mn-lt"/>
                <a:cs typeface="Times New Roman"/>
              </a:rPr>
              <a:t> </a:t>
            </a:r>
            <a:r>
              <a:rPr lang="en-US" sz="1050" dirty="0">
                <a:latin typeface="+mn-lt"/>
                <a:cs typeface="Times New Roman"/>
              </a:rPr>
              <a:t>than</a:t>
            </a:r>
            <a:r>
              <a:rPr lang="en-US" sz="1050" spc="-3" dirty="0">
                <a:latin typeface="+mn-lt"/>
                <a:cs typeface="Times New Roman"/>
              </a:rPr>
              <a:t> </a:t>
            </a:r>
            <a:r>
              <a:rPr lang="en-US" sz="1050" dirty="0">
                <a:latin typeface="+mn-lt"/>
                <a:cs typeface="Times New Roman"/>
              </a:rPr>
              <a:t>250,000</a:t>
            </a:r>
            <a:r>
              <a:rPr lang="en-US" sz="1050" spc="-3" dirty="0">
                <a:latin typeface="+mn-lt"/>
                <a:cs typeface="Times New Roman"/>
              </a:rPr>
              <a:t> </a:t>
            </a:r>
            <a:r>
              <a:rPr lang="en-US" sz="1050" dirty="0">
                <a:latin typeface="+mn-lt"/>
                <a:cs typeface="Times New Roman"/>
              </a:rPr>
              <a:t>population.</a:t>
            </a:r>
            <a:r>
              <a:rPr lang="en-US" sz="1050" spc="-10" dirty="0">
                <a:latin typeface="+mn-lt"/>
                <a:cs typeface="Times New Roman"/>
              </a:rPr>
              <a:t> </a:t>
            </a:r>
            <a:r>
              <a:rPr lang="en-US" sz="1050" dirty="0">
                <a:latin typeface="+mn-lt"/>
                <a:cs typeface="Times New Roman"/>
              </a:rPr>
              <a:t>Examples</a:t>
            </a:r>
            <a:r>
              <a:rPr lang="en-US" sz="1050" spc="-3" dirty="0">
                <a:latin typeface="+mn-lt"/>
                <a:cs typeface="Times New Roman"/>
              </a:rPr>
              <a:t> </a:t>
            </a:r>
            <a:r>
              <a:rPr lang="en-US" sz="1050" spc="-17" dirty="0">
                <a:latin typeface="+mn-lt"/>
                <a:cs typeface="Times New Roman"/>
              </a:rPr>
              <a:t>of </a:t>
            </a:r>
            <a:r>
              <a:rPr lang="en-US" sz="1050" dirty="0">
                <a:latin typeface="+mn-lt"/>
                <a:cs typeface="Times New Roman"/>
              </a:rPr>
              <a:t>small</a:t>
            </a:r>
            <a:r>
              <a:rPr lang="en-US" sz="1050" spc="-14" dirty="0">
                <a:latin typeface="+mn-lt"/>
                <a:cs typeface="Times New Roman"/>
              </a:rPr>
              <a:t> </a:t>
            </a:r>
            <a:r>
              <a:rPr lang="en-US" sz="1050" dirty="0">
                <a:latin typeface="+mn-lt"/>
                <a:cs typeface="Times New Roman"/>
              </a:rPr>
              <a:t>metro</a:t>
            </a:r>
            <a:r>
              <a:rPr lang="en-US" sz="1050" spc="-10" dirty="0">
                <a:latin typeface="+mn-lt"/>
                <a:cs typeface="Times New Roman"/>
              </a:rPr>
              <a:t> </a:t>
            </a:r>
            <a:r>
              <a:rPr lang="en-US" sz="1050" dirty="0">
                <a:latin typeface="+mn-lt"/>
                <a:cs typeface="Times New Roman"/>
              </a:rPr>
              <a:t>areas</a:t>
            </a:r>
            <a:r>
              <a:rPr lang="en-US" sz="1050" spc="-7" dirty="0">
                <a:latin typeface="+mn-lt"/>
                <a:cs typeface="Times New Roman"/>
              </a:rPr>
              <a:t> </a:t>
            </a:r>
            <a:r>
              <a:rPr lang="en-US" sz="1050" dirty="0">
                <a:latin typeface="+mn-lt"/>
                <a:cs typeface="Times New Roman"/>
              </a:rPr>
              <a:t>are</a:t>
            </a:r>
            <a:r>
              <a:rPr lang="en-US" sz="1050" spc="-3" dirty="0">
                <a:latin typeface="+mn-lt"/>
                <a:cs typeface="Times New Roman"/>
              </a:rPr>
              <a:t> </a:t>
            </a:r>
            <a:r>
              <a:rPr lang="en-US" sz="1050" dirty="0">
                <a:latin typeface="+mn-lt"/>
                <a:cs typeface="Times New Roman"/>
              </a:rPr>
              <a:t>Baldwin</a:t>
            </a:r>
            <a:r>
              <a:rPr lang="en-US" sz="1050" spc="-3" dirty="0">
                <a:latin typeface="+mn-lt"/>
                <a:cs typeface="Times New Roman"/>
              </a:rPr>
              <a:t> </a:t>
            </a:r>
            <a:r>
              <a:rPr lang="en-US" sz="1050" dirty="0">
                <a:latin typeface="+mn-lt"/>
                <a:cs typeface="Times New Roman"/>
              </a:rPr>
              <a:t>County,</a:t>
            </a:r>
            <a:r>
              <a:rPr lang="en-US" sz="1050" spc="-7" dirty="0">
                <a:latin typeface="+mn-lt"/>
                <a:cs typeface="Times New Roman"/>
              </a:rPr>
              <a:t> </a:t>
            </a:r>
            <a:r>
              <a:rPr lang="en-US" sz="1050" dirty="0">
                <a:latin typeface="+mn-lt"/>
                <a:cs typeface="Times New Roman"/>
              </a:rPr>
              <a:t>Alabama;</a:t>
            </a:r>
            <a:r>
              <a:rPr lang="en-US" sz="1050" spc="-7" dirty="0">
                <a:latin typeface="+mn-lt"/>
                <a:cs typeface="Times New Roman"/>
              </a:rPr>
              <a:t> </a:t>
            </a:r>
            <a:r>
              <a:rPr lang="en-US" sz="1050" dirty="0">
                <a:latin typeface="+mn-lt"/>
                <a:cs typeface="Times New Roman"/>
              </a:rPr>
              <a:t>Wayne</a:t>
            </a:r>
            <a:r>
              <a:rPr lang="en-US" sz="1050" spc="-3" dirty="0">
                <a:latin typeface="+mn-lt"/>
                <a:cs typeface="Times New Roman"/>
              </a:rPr>
              <a:t> </a:t>
            </a:r>
            <a:r>
              <a:rPr lang="en-US" sz="1050" dirty="0">
                <a:latin typeface="+mn-lt"/>
                <a:cs typeface="Times New Roman"/>
              </a:rPr>
              <a:t>County,</a:t>
            </a:r>
            <a:r>
              <a:rPr lang="en-US" sz="1050" spc="-3" dirty="0">
                <a:latin typeface="+mn-lt"/>
                <a:cs typeface="Times New Roman"/>
              </a:rPr>
              <a:t> </a:t>
            </a:r>
            <a:r>
              <a:rPr lang="en-US" sz="1050" dirty="0">
                <a:latin typeface="+mn-lt"/>
                <a:cs typeface="Times New Roman"/>
              </a:rPr>
              <a:t>North</a:t>
            </a:r>
            <a:r>
              <a:rPr lang="en-US" sz="1050" spc="-3" dirty="0">
                <a:latin typeface="+mn-lt"/>
                <a:cs typeface="Times New Roman"/>
              </a:rPr>
              <a:t> </a:t>
            </a:r>
            <a:r>
              <a:rPr lang="en-US" sz="1050" dirty="0">
                <a:latin typeface="+mn-lt"/>
                <a:cs typeface="Times New Roman"/>
              </a:rPr>
              <a:t>Carolina;</a:t>
            </a:r>
            <a:r>
              <a:rPr lang="en-US" sz="1050" spc="-3" dirty="0">
                <a:latin typeface="+mn-lt"/>
                <a:cs typeface="Times New Roman"/>
              </a:rPr>
              <a:t> </a:t>
            </a:r>
            <a:r>
              <a:rPr lang="en-US" sz="1050" spc="-17" dirty="0">
                <a:latin typeface="+mn-lt"/>
                <a:cs typeface="Times New Roman"/>
              </a:rPr>
              <a:t>and </a:t>
            </a:r>
            <a:r>
              <a:rPr lang="en-US" sz="1050" dirty="0">
                <a:latin typeface="+mn-lt"/>
                <a:cs typeface="Times New Roman"/>
              </a:rPr>
              <a:t>Allen</a:t>
            </a:r>
            <a:r>
              <a:rPr lang="en-US" sz="1050" spc="-14" dirty="0">
                <a:latin typeface="+mn-lt"/>
                <a:cs typeface="Times New Roman"/>
              </a:rPr>
              <a:t> </a:t>
            </a:r>
            <a:r>
              <a:rPr lang="en-US" sz="1050" dirty="0">
                <a:latin typeface="+mn-lt"/>
                <a:cs typeface="Times New Roman"/>
              </a:rPr>
              <a:t>County,</a:t>
            </a:r>
            <a:r>
              <a:rPr lang="en-US" sz="1050" spc="-3" dirty="0">
                <a:latin typeface="+mn-lt"/>
                <a:cs typeface="Times New Roman"/>
              </a:rPr>
              <a:t> </a:t>
            </a:r>
            <a:r>
              <a:rPr lang="en-US" sz="1050" spc="-14" dirty="0">
                <a:latin typeface="+mn-lt"/>
                <a:cs typeface="Times New Roman"/>
              </a:rPr>
              <a:t>Ohio.</a:t>
            </a:r>
            <a:endParaRPr lang="en-US" sz="1050" dirty="0">
              <a:latin typeface="+mn-lt"/>
              <a:cs typeface="Times New Roman"/>
            </a:endParaRPr>
          </a:p>
          <a:p>
            <a:pPr marL="182880" marR="64509" indent="-182880"/>
            <a:r>
              <a:rPr lang="en-US" sz="1050" dirty="0">
                <a:latin typeface="+mn-lt"/>
                <a:cs typeface="Times New Roman"/>
              </a:rPr>
              <a:t>The</a:t>
            </a:r>
            <a:r>
              <a:rPr lang="en-US" sz="1050" spc="-31" dirty="0">
                <a:latin typeface="+mn-lt"/>
                <a:cs typeface="Times New Roman"/>
              </a:rPr>
              <a:t> </a:t>
            </a:r>
            <a:r>
              <a:rPr lang="en-US" sz="1050" spc="-7" dirty="0">
                <a:latin typeface="+mn-lt"/>
                <a:cs typeface="Times New Roman"/>
              </a:rPr>
              <a:t>remaining</a:t>
            </a:r>
            <a:r>
              <a:rPr lang="en-US" sz="1050" spc="-31" dirty="0">
                <a:latin typeface="+mn-lt"/>
                <a:cs typeface="Times New Roman"/>
              </a:rPr>
              <a:t> </a:t>
            </a:r>
            <a:r>
              <a:rPr lang="en-US" sz="1050" dirty="0">
                <a:latin typeface="+mn-lt"/>
                <a:cs typeface="Times New Roman"/>
              </a:rPr>
              <a:t>two</a:t>
            </a:r>
            <a:r>
              <a:rPr lang="en-US" sz="1050" spc="-31" dirty="0">
                <a:latin typeface="+mn-lt"/>
                <a:cs typeface="Times New Roman"/>
              </a:rPr>
              <a:t> </a:t>
            </a:r>
            <a:r>
              <a:rPr lang="en-US" sz="1050" spc="-7" dirty="0">
                <a:latin typeface="+mn-lt"/>
                <a:cs typeface="Times New Roman"/>
              </a:rPr>
              <a:t>categories</a:t>
            </a:r>
            <a:r>
              <a:rPr lang="en-US" sz="1050" spc="-27" dirty="0">
                <a:latin typeface="+mn-lt"/>
                <a:cs typeface="Times New Roman"/>
              </a:rPr>
              <a:t> </a:t>
            </a:r>
            <a:r>
              <a:rPr lang="en-US" sz="1050" dirty="0">
                <a:latin typeface="+mn-lt"/>
                <a:cs typeface="Times New Roman"/>
              </a:rPr>
              <a:t>are</a:t>
            </a:r>
            <a:r>
              <a:rPr lang="en-US" sz="1050" spc="-27" dirty="0">
                <a:latin typeface="+mn-lt"/>
                <a:cs typeface="Times New Roman"/>
              </a:rPr>
              <a:t> </a:t>
            </a:r>
            <a:r>
              <a:rPr lang="en-US" sz="1050" i="1" spc="-7" dirty="0">
                <a:latin typeface="+mn-lt"/>
                <a:cs typeface="Times New Roman"/>
              </a:rPr>
              <a:t>nonmetropolitan</a:t>
            </a:r>
            <a:r>
              <a:rPr lang="en-US" sz="1050" i="1" spc="-27" dirty="0">
                <a:latin typeface="+mn-lt"/>
                <a:cs typeface="Times New Roman"/>
              </a:rPr>
              <a:t> </a:t>
            </a:r>
            <a:r>
              <a:rPr lang="en-US" sz="1050" spc="-7" dirty="0">
                <a:latin typeface="+mn-lt"/>
                <a:cs typeface="Times New Roman"/>
              </a:rPr>
              <a:t>county</a:t>
            </a:r>
            <a:r>
              <a:rPr lang="en-US" sz="1050" spc="-31" dirty="0">
                <a:latin typeface="+mn-lt"/>
                <a:cs typeface="Times New Roman"/>
              </a:rPr>
              <a:t> </a:t>
            </a:r>
            <a:r>
              <a:rPr lang="en-US" sz="1050" spc="-7" dirty="0">
                <a:latin typeface="+mn-lt"/>
                <a:cs typeface="Times New Roman"/>
              </a:rPr>
              <a:t>designations,</a:t>
            </a:r>
            <a:r>
              <a:rPr lang="en-US" sz="1050" spc="-27" dirty="0">
                <a:latin typeface="+mn-lt"/>
                <a:cs typeface="Times New Roman"/>
              </a:rPr>
              <a:t> </a:t>
            </a:r>
            <a:r>
              <a:rPr lang="en-US" sz="1050" dirty="0">
                <a:latin typeface="+mn-lt"/>
                <a:cs typeface="Times New Roman"/>
              </a:rPr>
              <a:t>which</a:t>
            </a:r>
            <a:r>
              <a:rPr lang="en-US" sz="1050" spc="-27" dirty="0">
                <a:latin typeface="+mn-lt"/>
                <a:cs typeface="Times New Roman"/>
              </a:rPr>
              <a:t> </a:t>
            </a:r>
            <a:r>
              <a:rPr lang="en-US" sz="1050" dirty="0">
                <a:latin typeface="+mn-lt"/>
                <a:cs typeface="Times New Roman"/>
              </a:rPr>
              <a:t>are</a:t>
            </a:r>
            <a:r>
              <a:rPr lang="en-US" sz="1050" spc="-31" dirty="0">
                <a:latin typeface="+mn-lt"/>
                <a:cs typeface="Times New Roman"/>
              </a:rPr>
              <a:t> </a:t>
            </a:r>
            <a:r>
              <a:rPr lang="en-US" sz="1050" spc="-7" dirty="0">
                <a:latin typeface="+mn-lt"/>
                <a:cs typeface="Times New Roman"/>
              </a:rPr>
              <a:t>defined</a:t>
            </a:r>
            <a:r>
              <a:rPr lang="en-US" sz="1050" spc="-31" dirty="0">
                <a:latin typeface="+mn-lt"/>
                <a:cs typeface="Times New Roman"/>
              </a:rPr>
              <a:t> </a:t>
            </a:r>
            <a:r>
              <a:rPr lang="en-US" sz="1050" dirty="0">
                <a:latin typeface="+mn-lt"/>
                <a:cs typeface="Times New Roman"/>
              </a:rPr>
              <a:t>as</a:t>
            </a:r>
            <a:r>
              <a:rPr lang="en-US" sz="1050" spc="-24" dirty="0">
                <a:latin typeface="+mn-lt"/>
                <a:cs typeface="Times New Roman"/>
              </a:rPr>
              <a:t> </a:t>
            </a:r>
            <a:r>
              <a:rPr lang="en-US" sz="1050" spc="-17" dirty="0">
                <a:latin typeface="+mn-lt"/>
                <a:cs typeface="Times New Roman"/>
              </a:rPr>
              <a:t>not </a:t>
            </a:r>
            <a:r>
              <a:rPr lang="en-US" sz="1050" spc="-7" dirty="0">
                <a:latin typeface="+mn-lt"/>
                <a:cs typeface="Times New Roman"/>
              </a:rPr>
              <a:t>meeting</a:t>
            </a:r>
            <a:r>
              <a:rPr lang="en-US" sz="1050" spc="-41" dirty="0">
                <a:latin typeface="+mn-lt"/>
                <a:cs typeface="Times New Roman"/>
              </a:rPr>
              <a:t> </a:t>
            </a:r>
            <a:r>
              <a:rPr lang="en-US" sz="1050" dirty="0">
                <a:latin typeface="+mn-lt"/>
                <a:cs typeface="Times New Roman"/>
              </a:rPr>
              <a:t>the</a:t>
            </a:r>
            <a:r>
              <a:rPr lang="en-US" sz="1050" spc="-27" dirty="0">
                <a:latin typeface="+mn-lt"/>
                <a:cs typeface="Times New Roman"/>
              </a:rPr>
              <a:t> </a:t>
            </a:r>
            <a:r>
              <a:rPr lang="en-US" sz="1050" spc="-7" dirty="0">
                <a:latin typeface="+mn-lt"/>
                <a:cs typeface="Times New Roman"/>
              </a:rPr>
              <a:t>criteria</a:t>
            </a:r>
            <a:r>
              <a:rPr lang="en-US" sz="1050" spc="-31" dirty="0">
                <a:latin typeface="+mn-lt"/>
                <a:cs typeface="Times New Roman"/>
              </a:rPr>
              <a:t> </a:t>
            </a:r>
            <a:r>
              <a:rPr lang="en-US" sz="1050" dirty="0">
                <a:latin typeface="+mn-lt"/>
                <a:cs typeface="Times New Roman"/>
              </a:rPr>
              <a:t>for</a:t>
            </a:r>
            <a:r>
              <a:rPr lang="en-US" sz="1050" spc="-34" dirty="0">
                <a:latin typeface="+mn-lt"/>
                <a:cs typeface="Times New Roman"/>
              </a:rPr>
              <a:t> </a:t>
            </a:r>
            <a:r>
              <a:rPr lang="en-US" sz="1050" dirty="0">
                <a:latin typeface="+mn-lt"/>
                <a:cs typeface="Times New Roman"/>
              </a:rPr>
              <a:t>being</a:t>
            </a:r>
            <a:r>
              <a:rPr lang="en-US" sz="1050" spc="-34" dirty="0">
                <a:latin typeface="+mn-lt"/>
                <a:cs typeface="Times New Roman"/>
              </a:rPr>
              <a:t> </a:t>
            </a:r>
            <a:r>
              <a:rPr lang="en-US" sz="1050" dirty="0">
                <a:latin typeface="+mn-lt"/>
                <a:cs typeface="Times New Roman"/>
              </a:rPr>
              <a:t>an</a:t>
            </a:r>
            <a:r>
              <a:rPr lang="en-US" sz="1050" spc="-27" dirty="0">
                <a:latin typeface="+mn-lt"/>
                <a:cs typeface="Times New Roman"/>
              </a:rPr>
              <a:t> </a:t>
            </a:r>
            <a:r>
              <a:rPr lang="en-US" sz="1050" dirty="0">
                <a:latin typeface="+mn-lt"/>
                <a:cs typeface="Times New Roman"/>
              </a:rPr>
              <a:t>MSA</a:t>
            </a:r>
            <a:r>
              <a:rPr lang="en-US" sz="1050" spc="-37" dirty="0">
                <a:latin typeface="+mn-lt"/>
                <a:cs typeface="Times New Roman"/>
              </a:rPr>
              <a:t> </a:t>
            </a:r>
            <a:r>
              <a:rPr lang="en-US" sz="1050" dirty="0">
                <a:latin typeface="+mn-lt"/>
                <a:cs typeface="Times New Roman"/>
              </a:rPr>
              <a:t>(i.e.,</a:t>
            </a:r>
            <a:r>
              <a:rPr lang="en-US" sz="1050" spc="-31" dirty="0">
                <a:latin typeface="+mn-lt"/>
                <a:cs typeface="Times New Roman"/>
              </a:rPr>
              <a:t> </a:t>
            </a:r>
            <a:r>
              <a:rPr lang="en-US" sz="1050" spc="-7" dirty="0">
                <a:latin typeface="+mn-lt"/>
                <a:cs typeface="Times New Roman"/>
              </a:rPr>
              <a:t>population</a:t>
            </a:r>
            <a:r>
              <a:rPr lang="en-US" sz="1050" spc="-31" dirty="0">
                <a:latin typeface="+mn-lt"/>
                <a:cs typeface="Times New Roman"/>
              </a:rPr>
              <a:t> </a:t>
            </a:r>
            <a:r>
              <a:rPr lang="en-US" sz="1050" dirty="0">
                <a:latin typeface="+mn-lt"/>
                <a:cs typeface="Times New Roman"/>
              </a:rPr>
              <a:t>less</a:t>
            </a:r>
            <a:r>
              <a:rPr lang="en-US" sz="1050" spc="-34" dirty="0">
                <a:latin typeface="+mn-lt"/>
                <a:cs typeface="Times New Roman"/>
              </a:rPr>
              <a:t> </a:t>
            </a:r>
            <a:r>
              <a:rPr lang="en-US" sz="1050" dirty="0">
                <a:latin typeface="+mn-lt"/>
                <a:cs typeface="Times New Roman"/>
              </a:rPr>
              <a:t>than</a:t>
            </a:r>
            <a:r>
              <a:rPr lang="en-US" sz="1050" spc="-31" dirty="0">
                <a:latin typeface="+mn-lt"/>
                <a:cs typeface="Times New Roman"/>
              </a:rPr>
              <a:t> </a:t>
            </a:r>
            <a:r>
              <a:rPr lang="en-US" sz="1050" spc="-7" dirty="0">
                <a:latin typeface="+mn-lt"/>
                <a:cs typeface="Times New Roman"/>
              </a:rPr>
              <a:t>50,000</a:t>
            </a:r>
            <a:r>
              <a:rPr lang="en-US" sz="1050" spc="-34" dirty="0">
                <a:latin typeface="+mn-lt"/>
                <a:cs typeface="Times New Roman"/>
              </a:rPr>
              <a:t> </a:t>
            </a:r>
            <a:r>
              <a:rPr lang="en-US" sz="1050" spc="-7" dirty="0">
                <a:latin typeface="+mn-lt"/>
                <a:cs typeface="Times New Roman"/>
              </a:rPr>
              <a:t>inhabitants</a:t>
            </a:r>
            <a:r>
              <a:rPr lang="en-US" sz="1050" spc="-31" dirty="0">
                <a:latin typeface="+mn-lt"/>
                <a:cs typeface="Times New Roman"/>
              </a:rPr>
              <a:t> </a:t>
            </a:r>
            <a:r>
              <a:rPr lang="en-US" sz="1050" spc="-7" dirty="0">
                <a:latin typeface="+mn-lt"/>
                <a:cs typeface="Times New Roman"/>
              </a:rPr>
              <a:t>and/or population</a:t>
            </a:r>
            <a:r>
              <a:rPr lang="en-US" sz="1050" spc="-31" dirty="0">
                <a:latin typeface="+mn-lt"/>
                <a:cs typeface="Times New Roman"/>
              </a:rPr>
              <a:t> </a:t>
            </a:r>
            <a:r>
              <a:rPr lang="en-US" sz="1050" spc="-7" dirty="0">
                <a:latin typeface="+mn-lt"/>
                <a:cs typeface="Times New Roman"/>
              </a:rPr>
              <a:t>density</a:t>
            </a:r>
            <a:r>
              <a:rPr lang="en-US" sz="1050" spc="-31" dirty="0">
                <a:latin typeface="+mn-lt"/>
                <a:cs typeface="Times New Roman"/>
              </a:rPr>
              <a:t> </a:t>
            </a:r>
            <a:r>
              <a:rPr lang="en-US" sz="1050" dirty="0">
                <a:latin typeface="+mn-lt"/>
                <a:cs typeface="Times New Roman"/>
              </a:rPr>
              <a:t>less</a:t>
            </a:r>
            <a:r>
              <a:rPr lang="en-US" sz="1050" spc="-27" dirty="0">
                <a:latin typeface="+mn-lt"/>
                <a:cs typeface="Times New Roman"/>
              </a:rPr>
              <a:t> </a:t>
            </a:r>
            <a:r>
              <a:rPr lang="en-US" sz="1050" dirty="0">
                <a:latin typeface="+mn-lt"/>
                <a:cs typeface="Times New Roman"/>
              </a:rPr>
              <a:t>than</a:t>
            </a:r>
            <a:r>
              <a:rPr lang="en-US" sz="1050" spc="-31" dirty="0">
                <a:latin typeface="+mn-lt"/>
                <a:cs typeface="Times New Roman"/>
              </a:rPr>
              <a:t> </a:t>
            </a:r>
            <a:r>
              <a:rPr lang="en-US" sz="1050" dirty="0">
                <a:latin typeface="+mn-lt"/>
                <a:cs typeface="Times New Roman"/>
              </a:rPr>
              <a:t>500</a:t>
            </a:r>
            <a:r>
              <a:rPr lang="en-US" sz="1050" spc="-31" dirty="0">
                <a:latin typeface="+mn-lt"/>
                <a:cs typeface="Times New Roman"/>
              </a:rPr>
              <a:t> </a:t>
            </a:r>
            <a:r>
              <a:rPr lang="en-US" sz="1050" spc="-7" dirty="0">
                <a:latin typeface="+mn-lt"/>
                <a:cs typeface="Times New Roman"/>
              </a:rPr>
              <a:t>people</a:t>
            </a:r>
            <a:r>
              <a:rPr lang="en-US" sz="1050" spc="-27" dirty="0">
                <a:latin typeface="+mn-lt"/>
                <a:cs typeface="Times New Roman"/>
              </a:rPr>
              <a:t> </a:t>
            </a:r>
            <a:r>
              <a:rPr lang="en-US" sz="1050" dirty="0">
                <a:latin typeface="+mn-lt"/>
                <a:cs typeface="Times New Roman"/>
              </a:rPr>
              <a:t>per</a:t>
            </a:r>
            <a:r>
              <a:rPr lang="en-US" sz="1050" spc="-31" dirty="0">
                <a:latin typeface="+mn-lt"/>
                <a:cs typeface="Times New Roman"/>
              </a:rPr>
              <a:t> </a:t>
            </a:r>
            <a:r>
              <a:rPr lang="en-US" sz="1050" spc="-7" dirty="0">
                <a:latin typeface="+mn-lt"/>
                <a:cs typeface="Times New Roman"/>
              </a:rPr>
              <a:t>square</a:t>
            </a:r>
            <a:r>
              <a:rPr lang="en-US" sz="1050" spc="-27" dirty="0">
                <a:latin typeface="+mn-lt"/>
                <a:cs typeface="Times New Roman"/>
              </a:rPr>
              <a:t> </a:t>
            </a:r>
            <a:r>
              <a:rPr lang="en-US" sz="1050" spc="-7" dirty="0">
                <a:latin typeface="+mn-lt"/>
                <a:cs typeface="Times New Roman"/>
              </a:rPr>
              <a:t>mile).</a:t>
            </a:r>
            <a:r>
              <a:rPr lang="en-US" sz="1050" spc="-31" dirty="0">
                <a:latin typeface="+mn-lt"/>
                <a:cs typeface="Times New Roman"/>
              </a:rPr>
              <a:t> </a:t>
            </a:r>
            <a:r>
              <a:rPr lang="en-US" sz="1050" dirty="0">
                <a:latin typeface="+mn-lt"/>
                <a:cs typeface="Times New Roman"/>
              </a:rPr>
              <a:t>These</a:t>
            </a:r>
            <a:r>
              <a:rPr lang="en-US" sz="1050" spc="-27" dirty="0">
                <a:latin typeface="+mn-lt"/>
                <a:cs typeface="Times New Roman"/>
              </a:rPr>
              <a:t> </a:t>
            </a:r>
            <a:r>
              <a:rPr lang="en-US" sz="1050" spc="-7" dirty="0">
                <a:latin typeface="+mn-lt"/>
                <a:cs typeface="Times New Roman"/>
              </a:rPr>
              <a:t>nonmetropolitan</a:t>
            </a:r>
            <a:r>
              <a:rPr lang="en-US" sz="1050" spc="-31" dirty="0">
                <a:latin typeface="+mn-lt"/>
                <a:cs typeface="Times New Roman"/>
              </a:rPr>
              <a:t> </a:t>
            </a:r>
            <a:r>
              <a:rPr lang="en-US" sz="1050" spc="-7" dirty="0">
                <a:latin typeface="+mn-lt"/>
                <a:cs typeface="Times New Roman"/>
              </a:rPr>
              <a:t>designations</a:t>
            </a:r>
            <a:r>
              <a:rPr lang="en-US" sz="1050" spc="-27" dirty="0">
                <a:latin typeface="+mn-lt"/>
                <a:cs typeface="Times New Roman"/>
              </a:rPr>
              <a:t> </a:t>
            </a:r>
            <a:r>
              <a:rPr lang="en-US" sz="1050" spc="-14" dirty="0">
                <a:latin typeface="+mn-lt"/>
                <a:cs typeface="Times New Roman"/>
              </a:rPr>
              <a:t>are:</a:t>
            </a:r>
            <a:endParaRPr lang="en-US" sz="1050" dirty="0">
              <a:latin typeface="+mn-lt"/>
              <a:cs typeface="Times New Roman"/>
            </a:endParaRPr>
          </a:p>
          <a:p>
            <a:pPr marL="361944" marR="12122" indent="-171450">
              <a:buClr>
                <a:srgbClr val="033466"/>
              </a:buClr>
              <a:buSzPct val="116666"/>
              <a:tabLst>
                <a:tab pos="345921" algn="l"/>
                <a:tab pos="346354" algn="l"/>
              </a:tabLst>
            </a:pPr>
            <a:r>
              <a:rPr lang="en-US" sz="1050" b="1" dirty="0">
                <a:latin typeface="+mn-lt"/>
                <a:cs typeface="Times New Roman"/>
              </a:rPr>
              <a:t>Micropolitan:</a:t>
            </a:r>
            <a:r>
              <a:rPr lang="en-US" sz="1050" b="1" spc="-17" dirty="0">
                <a:latin typeface="+mn-lt"/>
                <a:cs typeface="Times New Roman"/>
              </a:rPr>
              <a:t> </a:t>
            </a:r>
            <a:r>
              <a:rPr lang="en-US" sz="1050" dirty="0">
                <a:latin typeface="+mn-lt"/>
                <a:cs typeface="Times New Roman"/>
              </a:rPr>
              <a:t>Nonmetropolitan</a:t>
            </a:r>
            <a:r>
              <a:rPr lang="en-US" sz="1050" spc="-7" dirty="0">
                <a:latin typeface="+mn-lt"/>
                <a:cs typeface="Times New Roman"/>
              </a:rPr>
              <a:t> </a:t>
            </a:r>
            <a:r>
              <a:rPr lang="en-US" sz="1050" dirty="0">
                <a:latin typeface="+mn-lt"/>
                <a:cs typeface="Times New Roman"/>
              </a:rPr>
              <a:t>counties</a:t>
            </a:r>
            <a:r>
              <a:rPr lang="en-US" sz="1050" spc="-14" dirty="0">
                <a:latin typeface="+mn-lt"/>
                <a:cs typeface="Times New Roman"/>
              </a:rPr>
              <a:t> </a:t>
            </a:r>
            <a:r>
              <a:rPr lang="en-US" sz="1050" dirty="0">
                <a:latin typeface="+mn-lt"/>
                <a:cs typeface="Times New Roman"/>
              </a:rPr>
              <a:t>in</a:t>
            </a:r>
            <a:r>
              <a:rPr lang="en-US" sz="1050" spc="-7" dirty="0">
                <a:latin typeface="+mn-lt"/>
                <a:cs typeface="Times New Roman"/>
              </a:rPr>
              <a:t> </a:t>
            </a:r>
            <a:r>
              <a:rPr lang="en-US" sz="1050" dirty="0">
                <a:latin typeface="+mn-lt"/>
                <a:cs typeface="Times New Roman"/>
              </a:rPr>
              <a:t>a</a:t>
            </a:r>
            <a:r>
              <a:rPr lang="en-US" sz="1050" spc="-10" dirty="0">
                <a:latin typeface="+mn-lt"/>
                <a:cs typeface="Times New Roman"/>
              </a:rPr>
              <a:t> </a:t>
            </a:r>
            <a:r>
              <a:rPr lang="en-US" sz="1050" dirty="0">
                <a:latin typeface="+mn-lt"/>
                <a:cs typeface="Times New Roman"/>
              </a:rPr>
              <a:t>“micropolitan</a:t>
            </a:r>
            <a:r>
              <a:rPr lang="en-US" sz="1050" spc="-7" dirty="0">
                <a:latin typeface="+mn-lt"/>
                <a:cs typeface="Times New Roman"/>
              </a:rPr>
              <a:t> </a:t>
            </a:r>
            <a:r>
              <a:rPr lang="en-US" sz="1050" dirty="0">
                <a:latin typeface="+mn-lt"/>
                <a:cs typeface="Times New Roman"/>
              </a:rPr>
              <a:t>statistical</a:t>
            </a:r>
            <a:r>
              <a:rPr lang="en-US" sz="1050" spc="-14" dirty="0">
                <a:latin typeface="+mn-lt"/>
                <a:cs typeface="Times New Roman"/>
              </a:rPr>
              <a:t> </a:t>
            </a:r>
            <a:r>
              <a:rPr lang="en-US" sz="1050" dirty="0">
                <a:latin typeface="+mn-lt"/>
                <a:cs typeface="Times New Roman"/>
              </a:rPr>
              <a:t>area,”</a:t>
            </a:r>
            <a:r>
              <a:rPr lang="en-US" sz="1050" spc="-7" dirty="0">
                <a:latin typeface="+mn-lt"/>
                <a:cs typeface="Times New Roman"/>
              </a:rPr>
              <a:t> </a:t>
            </a:r>
            <a:r>
              <a:rPr lang="en-US" sz="1050" dirty="0">
                <a:latin typeface="+mn-lt"/>
                <a:cs typeface="Times New Roman"/>
              </a:rPr>
              <a:t>which</a:t>
            </a:r>
            <a:r>
              <a:rPr lang="en-US" sz="1050" spc="-7" dirty="0">
                <a:latin typeface="+mn-lt"/>
                <a:cs typeface="Times New Roman"/>
              </a:rPr>
              <a:t> are</a:t>
            </a:r>
            <a:r>
              <a:rPr lang="en-US" sz="1050" spc="-17" dirty="0">
                <a:latin typeface="+mn-lt"/>
                <a:cs typeface="Times New Roman"/>
              </a:rPr>
              <a:t> </a:t>
            </a:r>
            <a:r>
              <a:rPr lang="en-US" sz="1050" dirty="0">
                <a:latin typeface="+mn-lt"/>
                <a:cs typeface="Times New Roman"/>
              </a:rPr>
              <a:t>defined</a:t>
            </a:r>
            <a:r>
              <a:rPr lang="en-US" sz="1050" spc="-7" dirty="0">
                <a:latin typeface="+mn-lt"/>
                <a:cs typeface="Times New Roman"/>
              </a:rPr>
              <a:t> </a:t>
            </a:r>
            <a:r>
              <a:rPr lang="en-US" sz="1050" dirty="0">
                <a:latin typeface="+mn-lt"/>
                <a:cs typeface="Times New Roman"/>
              </a:rPr>
              <a:t>as</a:t>
            </a:r>
            <a:r>
              <a:rPr lang="en-US" sz="1050" spc="-3" dirty="0">
                <a:latin typeface="+mn-lt"/>
                <a:cs typeface="Times New Roman"/>
              </a:rPr>
              <a:t> </a:t>
            </a:r>
            <a:r>
              <a:rPr lang="en-US" sz="1050" dirty="0">
                <a:latin typeface="+mn-lt"/>
                <a:cs typeface="Times New Roman"/>
              </a:rPr>
              <a:t>counties</a:t>
            </a:r>
            <a:r>
              <a:rPr lang="en-US" sz="1050" spc="-7" dirty="0">
                <a:latin typeface="+mn-lt"/>
                <a:cs typeface="Times New Roman"/>
              </a:rPr>
              <a:t> </a:t>
            </a:r>
            <a:r>
              <a:rPr lang="en-US" sz="1050" dirty="0">
                <a:latin typeface="+mn-lt"/>
                <a:cs typeface="Times New Roman"/>
              </a:rPr>
              <a:t>that</a:t>
            </a:r>
            <a:r>
              <a:rPr lang="en-US" sz="1050" spc="-3" dirty="0">
                <a:latin typeface="+mn-lt"/>
                <a:cs typeface="Times New Roman"/>
              </a:rPr>
              <a:t> </a:t>
            </a:r>
            <a:r>
              <a:rPr lang="en-US" sz="1050" dirty="0">
                <a:latin typeface="+mn-lt"/>
                <a:cs typeface="Times New Roman"/>
              </a:rPr>
              <a:t>are</a:t>
            </a:r>
            <a:r>
              <a:rPr lang="en-US" sz="1050" spc="-3" dirty="0">
                <a:latin typeface="+mn-lt"/>
                <a:cs typeface="Times New Roman"/>
              </a:rPr>
              <a:t> </a:t>
            </a:r>
            <a:r>
              <a:rPr lang="en-US" sz="1050" dirty="0">
                <a:latin typeface="+mn-lt"/>
                <a:cs typeface="Times New Roman"/>
              </a:rPr>
              <a:t>less</a:t>
            </a:r>
            <a:r>
              <a:rPr lang="en-US" sz="1050" spc="-3" dirty="0">
                <a:latin typeface="+mn-lt"/>
                <a:cs typeface="Times New Roman"/>
              </a:rPr>
              <a:t> </a:t>
            </a:r>
            <a:r>
              <a:rPr lang="en-US" sz="1050" dirty="0">
                <a:latin typeface="+mn-lt"/>
                <a:cs typeface="Times New Roman"/>
              </a:rPr>
              <a:t>densely</a:t>
            </a:r>
            <a:r>
              <a:rPr lang="en-US" sz="1050" spc="-3" dirty="0">
                <a:latin typeface="+mn-lt"/>
                <a:cs typeface="Times New Roman"/>
              </a:rPr>
              <a:t> </a:t>
            </a:r>
            <a:r>
              <a:rPr lang="en-US" sz="1050" dirty="0">
                <a:latin typeface="+mn-lt"/>
                <a:cs typeface="Times New Roman"/>
              </a:rPr>
              <a:t>populated than</a:t>
            </a:r>
            <a:r>
              <a:rPr lang="en-US" sz="1050" spc="-3" dirty="0">
                <a:latin typeface="+mn-lt"/>
                <a:cs typeface="Times New Roman"/>
              </a:rPr>
              <a:t> </a:t>
            </a:r>
            <a:r>
              <a:rPr lang="en-US" sz="1050" dirty="0">
                <a:latin typeface="+mn-lt"/>
                <a:cs typeface="Times New Roman"/>
              </a:rPr>
              <a:t>MSAs</a:t>
            </a:r>
            <a:r>
              <a:rPr lang="en-US" sz="1050" spc="-3" dirty="0">
                <a:latin typeface="+mn-lt"/>
                <a:cs typeface="Times New Roman"/>
              </a:rPr>
              <a:t> </a:t>
            </a:r>
            <a:r>
              <a:rPr lang="en-US" sz="1050" dirty="0">
                <a:latin typeface="+mn-lt"/>
                <a:cs typeface="Times New Roman"/>
              </a:rPr>
              <a:t>and</a:t>
            </a:r>
            <a:r>
              <a:rPr lang="en-US" sz="1050" spc="-3" dirty="0">
                <a:latin typeface="+mn-lt"/>
                <a:cs typeface="Times New Roman"/>
              </a:rPr>
              <a:t> </a:t>
            </a:r>
            <a:r>
              <a:rPr lang="en-US" sz="1050" dirty="0">
                <a:latin typeface="+mn-lt"/>
                <a:cs typeface="Times New Roman"/>
              </a:rPr>
              <a:t>centered </a:t>
            </a:r>
            <a:r>
              <a:rPr lang="en-US" sz="1050" spc="-7" dirty="0">
                <a:latin typeface="+mn-lt"/>
                <a:cs typeface="Times New Roman"/>
              </a:rPr>
              <a:t>around </a:t>
            </a:r>
            <a:r>
              <a:rPr lang="en-US" sz="1050" dirty="0">
                <a:latin typeface="+mn-lt"/>
                <a:cs typeface="Times New Roman"/>
              </a:rPr>
              <a:t>smaller</a:t>
            </a:r>
            <a:r>
              <a:rPr lang="en-US" sz="1050" spc="-14" dirty="0">
                <a:latin typeface="+mn-lt"/>
                <a:cs typeface="Times New Roman"/>
              </a:rPr>
              <a:t> </a:t>
            </a:r>
            <a:r>
              <a:rPr lang="en-US" sz="1050" dirty="0">
                <a:latin typeface="+mn-lt"/>
                <a:cs typeface="Times New Roman"/>
              </a:rPr>
              <a:t>urban</a:t>
            </a:r>
            <a:r>
              <a:rPr lang="en-US" sz="1050" spc="-7" dirty="0">
                <a:latin typeface="+mn-lt"/>
                <a:cs typeface="Times New Roman"/>
              </a:rPr>
              <a:t> </a:t>
            </a:r>
            <a:r>
              <a:rPr lang="en-US" sz="1050" dirty="0">
                <a:latin typeface="+mn-lt"/>
                <a:cs typeface="Times New Roman"/>
              </a:rPr>
              <a:t>clusters</a:t>
            </a:r>
            <a:r>
              <a:rPr lang="en-US" sz="1050" spc="-10" dirty="0">
                <a:latin typeface="+mn-lt"/>
                <a:cs typeface="Times New Roman"/>
              </a:rPr>
              <a:t> </a:t>
            </a:r>
            <a:r>
              <a:rPr lang="en-US" sz="1050" dirty="0">
                <a:latin typeface="+mn-lt"/>
                <a:cs typeface="Times New Roman"/>
              </a:rPr>
              <a:t>with</a:t>
            </a:r>
            <a:r>
              <a:rPr lang="en-US" sz="1050" spc="-7" dirty="0">
                <a:latin typeface="+mn-lt"/>
                <a:cs typeface="Times New Roman"/>
              </a:rPr>
              <a:t> </a:t>
            </a:r>
            <a:r>
              <a:rPr lang="en-US" sz="1050" dirty="0">
                <a:latin typeface="+mn-lt"/>
                <a:cs typeface="Times New Roman"/>
              </a:rPr>
              <a:t>2,500-49,999</a:t>
            </a:r>
            <a:r>
              <a:rPr lang="en-US" sz="1050" spc="-7" dirty="0">
                <a:latin typeface="+mn-lt"/>
                <a:cs typeface="Times New Roman"/>
              </a:rPr>
              <a:t> </a:t>
            </a:r>
            <a:r>
              <a:rPr lang="en-US" sz="1050" dirty="0">
                <a:latin typeface="+mn-lt"/>
                <a:cs typeface="Times New Roman"/>
              </a:rPr>
              <a:t>inhabitants.</a:t>
            </a:r>
            <a:r>
              <a:rPr lang="en-US" sz="1050" spc="-7" dirty="0">
                <a:latin typeface="+mn-lt"/>
                <a:cs typeface="Times New Roman"/>
              </a:rPr>
              <a:t> </a:t>
            </a:r>
            <a:r>
              <a:rPr lang="en-US" sz="1050" dirty="0">
                <a:latin typeface="+mn-lt"/>
                <a:cs typeface="Times New Roman"/>
              </a:rPr>
              <a:t>Examples</a:t>
            </a:r>
            <a:r>
              <a:rPr lang="en-US" sz="1050" spc="-7" dirty="0">
                <a:latin typeface="+mn-lt"/>
                <a:cs typeface="Times New Roman"/>
              </a:rPr>
              <a:t> </a:t>
            </a:r>
            <a:r>
              <a:rPr lang="en-US" sz="1050" dirty="0">
                <a:latin typeface="+mn-lt"/>
                <a:cs typeface="Times New Roman"/>
              </a:rPr>
              <a:t>of</a:t>
            </a:r>
            <a:r>
              <a:rPr lang="en-US" sz="1050" spc="-7" dirty="0">
                <a:latin typeface="+mn-lt"/>
                <a:cs typeface="Times New Roman"/>
              </a:rPr>
              <a:t> </a:t>
            </a:r>
            <a:r>
              <a:rPr lang="en-US" sz="1050" dirty="0">
                <a:latin typeface="+mn-lt"/>
                <a:cs typeface="Times New Roman"/>
              </a:rPr>
              <a:t>micropolitan</a:t>
            </a:r>
            <a:r>
              <a:rPr lang="en-US" sz="1050" spc="-7" dirty="0">
                <a:latin typeface="+mn-lt"/>
                <a:cs typeface="Times New Roman"/>
              </a:rPr>
              <a:t> </a:t>
            </a:r>
            <a:r>
              <a:rPr lang="en-US" sz="1050" dirty="0">
                <a:latin typeface="+mn-lt"/>
                <a:cs typeface="Times New Roman"/>
              </a:rPr>
              <a:t>areas</a:t>
            </a:r>
            <a:r>
              <a:rPr lang="en-US" sz="1050" spc="-7" dirty="0">
                <a:latin typeface="+mn-lt"/>
                <a:cs typeface="Times New Roman"/>
              </a:rPr>
              <a:t> </a:t>
            </a:r>
            <a:r>
              <a:rPr lang="en-US" sz="1050" spc="-17" dirty="0">
                <a:latin typeface="+mn-lt"/>
                <a:cs typeface="Times New Roman"/>
              </a:rPr>
              <a:t>are </a:t>
            </a:r>
            <a:r>
              <a:rPr lang="en-US" sz="1050" dirty="0">
                <a:latin typeface="+mn-lt"/>
                <a:cs typeface="Times New Roman"/>
              </a:rPr>
              <a:t>Woodward</a:t>
            </a:r>
            <a:r>
              <a:rPr lang="en-US" sz="1050" spc="-14" dirty="0">
                <a:latin typeface="+mn-lt"/>
                <a:cs typeface="Times New Roman"/>
              </a:rPr>
              <a:t> </a:t>
            </a:r>
            <a:r>
              <a:rPr lang="en-US" sz="1050" dirty="0">
                <a:latin typeface="+mn-lt"/>
                <a:cs typeface="Times New Roman"/>
              </a:rPr>
              <a:t>County,</a:t>
            </a:r>
            <a:r>
              <a:rPr lang="en-US" sz="1050" spc="-3" dirty="0">
                <a:latin typeface="+mn-lt"/>
                <a:cs typeface="Times New Roman"/>
              </a:rPr>
              <a:t> </a:t>
            </a:r>
            <a:r>
              <a:rPr lang="en-US" sz="1050" dirty="0">
                <a:latin typeface="+mn-lt"/>
                <a:cs typeface="Times New Roman"/>
              </a:rPr>
              <a:t>Oklahoma;</a:t>
            </a:r>
            <a:r>
              <a:rPr lang="en-US" sz="1050" spc="-3" dirty="0">
                <a:latin typeface="+mn-lt"/>
                <a:cs typeface="Times New Roman"/>
              </a:rPr>
              <a:t> </a:t>
            </a:r>
            <a:r>
              <a:rPr lang="en-US" sz="1050" dirty="0">
                <a:latin typeface="+mn-lt"/>
                <a:cs typeface="Times New Roman"/>
              </a:rPr>
              <a:t>Cherokee</a:t>
            </a:r>
            <a:r>
              <a:rPr lang="en-US" sz="1050" spc="-7" dirty="0">
                <a:latin typeface="+mn-lt"/>
                <a:cs typeface="Times New Roman"/>
              </a:rPr>
              <a:t> </a:t>
            </a:r>
            <a:r>
              <a:rPr lang="en-US" sz="1050" dirty="0">
                <a:latin typeface="+mn-lt"/>
                <a:cs typeface="Times New Roman"/>
              </a:rPr>
              <a:t>County,</a:t>
            </a:r>
            <a:r>
              <a:rPr lang="en-US" sz="1050" spc="-3" dirty="0">
                <a:latin typeface="+mn-lt"/>
                <a:cs typeface="Times New Roman"/>
              </a:rPr>
              <a:t> </a:t>
            </a:r>
            <a:r>
              <a:rPr lang="en-US" sz="1050" dirty="0">
                <a:latin typeface="+mn-lt"/>
                <a:cs typeface="Times New Roman"/>
              </a:rPr>
              <a:t>South</a:t>
            </a:r>
            <a:r>
              <a:rPr lang="en-US" sz="1050" spc="-3" dirty="0">
                <a:latin typeface="+mn-lt"/>
                <a:cs typeface="Times New Roman"/>
              </a:rPr>
              <a:t> </a:t>
            </a:r>
            <a:r>
              <a:rPr lang="en-US" sz="1050" dirty="0">
                <a:latin typeface="+mn-lt"/>
                <a:cs typeface="Times New Roman"/>
              </a:rPr>
              <a:t>Carolina;</a:t>
            </a:r>
            <a:r>
              <a:rPr lang="en-US" sz="1050" spc="-7" dirty="0">
                <a:latin typeface="+mn-lt"/>
                <a:cs typeface="Times New Roman"/>
              </a:rPr>
              <a:t> </a:t>
            </a:r>
            <a:r>
              <a:rPr lang="en-US" sz="1050" dirty="0">
                <a:latin typeface="+mn-lt"/>
                <a:cs typeface="Times New Roman"/>
              </a:rPr>
              <a:t>and</a:t>
            </a:r>
            <a:r>
              <a:rPr lang="en-US" sz="1050" spc="-3" dirty="0">
                <a:latin typeface="+mn-lt"/>
                <a:cs typeface="Times New Roman"/>
              </a:rPr>
              <a:t> </a:t>
            </a:r>
            <a:r>
              <a:rPr lang="en-US" sz="1050" dirty="0">
                <a:latin typeface="+mn-lt"/>
                <a:cs typeface="Times New Roman"/>
              </a:rPr>
              <a:t>Harrison</a:t>
            </a:r>
            <a:r>
              <a:rPr lang="en-US" sz="1050" spc="-3" dirty="0">
                <a:latin typeface="+mn-lt"/>
                <a:cs typeface="Times New Roman"/>
              </a:rPr>
              <a:t> </a:t>
            </a:r>
            <a:r>
              <a:rPr lang="en-US" sz="1050" spc="-7" dirty="0">
                <a:latin typeface="+mn-lt"/>
                <a:cs typeface="Times New Roman"/>
              </a:rPr>
              <a:t>County, </a:t>
            </a:r>
            <a:r>
              <a:rPr lang="en-US" sz="1050" dirty="0">
                <a:latin typeface="+mn-lt"/>
                <a:cs typeface="Times New Roman"/>
              </a:rPr>
              <a:t>West </a:t>
            </a:r>
            <a:r>
              <a:rPr lang="en-US" sz="1050" spc="-7" dirty="0">
                <a:latin typeface="+mn-lt"/>
                <a:cs typeface="Times New Roman"/>
              </a:rPr>
              <a:t>Virginia.</a:t>
            </a:r>
            <a:endParaRPr lang="en-US" sz="1050" dirty="0">
              <a:latin typeface="+mn-lt"/>
              <a:cs typeface="Times New Roman"/>
            </a:endParaRPr>
          </a:p>
          <a:p>
            <a:pPr marL="361945" marR="187897" indent="-171450" algn="just">
              <a:buClr>
                <a:srgbClr val="033466"/>
              </a:buClr>
              <a:buSzPct val="116666"/>
              <a:tabLst>
                <a:tab pos="346354" algn="l"/>
              </a:tabLst>
            </a:pPr>
            <a:r>
              <a:rPr lang="en-US" sz="1050" b="1" dirty="0">
                <a:latin typeface="+mn-lt"/>
                <a:cs typeface="Times New Roman"/>
              </a:rPr>
              <a:t>Noncore:</a:t>
            </a:r>
            <a:r>
              <a:rPr lang="en-US" sz="1050" b="1" spc="-14" dirty="0">
                <a:latin typeface="+mn-lt"/>
                <a:cs typeface="Times New Roman"/>
              </a:rPr>
              <a:t> </a:t>
            </a:r>
            <a:r>
              <a:rPr lang="en-US" sz="1050" dirty="0">
                <a:latin typeface="+mn-lt"/>
                <a:cs typeface="Times New Roman"/>
              </a:rPr>
              <a:t>Nonmetropolitan</a:t>
            </a:r>
            <a:r>
              <a:rPr lang="en-US" sz="1050" spc="-7" dirty="0">
                <a:latin typeface="+mn-lt"/>
                <a:cs typeface="Times New Roman"/>
              </a:rPr>
              <a:t> </a:t>
            </a:r>
            <a:r>
              <a:rPr lang="en-US" sz="1050" dirty="0">
                <a:latin typeface="+mn-lt"/>
                <a:cs typeface="Times New Roman"/>
              </a:rPr>
              <a:t>counties</a:t>
            </a:r>
            <a:r>
              <a:rPr lang="en-US" sz="1050" spc="-7" dirty="0">
                <a:latin typeface="+mn-lt"/>
                <a:cs typeface="Times New Roman"/>
              </a:rPr>
              <a:t> </a:t>
            </a:r>
            <a:r>
              <a:rPr lang="en-US" sz="1050" dirty="0">
                <a:latin typeface="+mn-lt"/>
                <a:cs typeface="Times New Roman"/>
              </a:rPr>
              <a:t>that</a:t>
            </a:r>
            <a:r>
              <a:rPr lang="en-US" sz="1050" spc="-3" dirty="0">
                <a:latin typeface="+mn-lt"/>
                <a:cs typeface="Times New Roman"/>
              </a:rPr>
              <a:t> </a:t>
            </a:r>
            <a:r>
              <a:rPr lang="en-US" sz="1050" dirty="0">
                <a:latin typeface="+mn-lt"/>
                <a:cs typeface="Times New Roman"/>
              </a:rPr>
              <a:t>are</a:t>
            </a:r>
            <a:r>
              <a:rPr lang="en-US" sz="1050" spc="-7" dirty="0">
                <a:latin typeface="+mn-lt"/>
                <a:cs typeface="Times New Roman"/>
              </a:rPr>
              <a:t> </a:t>
            </a:r>
            <a:r>
              <a:rPr lang="en-US" sz="1050" dirty="0">
                <a:latin typeface="+mn-lt"/>
                <a:cs typeface="Times New Roman"/>
              </a:rPr>
              <a:t>outside</a:t>
            </a:r>
            <a:r>
              <a:rPr lang="en-US" sz="1050" spc="-7" dirty="0">
                <a:latin typeface="+mn-lt"/>
                <a:cs typeface="Times New Roman"/>
              </a:rPr>
              <a:t> </a:t>
            </a:r>
            <a:r>
              <a:rPr lang="en-US" sz="1050" dirty="0">
                <a:latin typeface="+mn-lt"/>
                <a:cs typeface="Times New Roman"/>
              </a:rPr>
              <a:t>of</a:t>
            </a:r>
            <a:r>
              <a:rPr lang="en-US" sz="1050" spc="-3" dirty="0">
                <a:latin typeface="+mn-lt"/>
                <a:cs typeface="Times New Roman"/>
              </a:rPr>
              <a:t> </a:t>
            </a:r>
            <a:r>
              <a:rPr lang="en-US" sz="1050" dirty="0">
                <a:latin typeface="+mn-lt"/>
                <a:cs typeface="Times New Roman"/>
              </a:rPr>
              <a:t>a</a:t>
            </a:r>
            <a:r>
              <a:rPr lang="en-US" sz="1050" spc="-10" dirty="0">
                <a:latin typeface="+mn-lt"/>
                <a:cs typeface="Times New Roman"/>
              </a:rPr>
              <a:t> </a:t>
            </a:r>
            <a:r>
              <a:rPr lang="en-US" sz="1050" dirty="0">
                <a:latin typeface="+mn-lt"/>
                <a:cs typeface="Times New Roman"/>
              </a:rPr>
              <a:t>micropolitan</a:t>
            </a:r>
            <a:r>
              <a:rPr lang="en-US" sz="1050" spc="-3" dirty="0">
                <a:latin typeface="+mn-lt"/>
                <a:cs typeface="Times New Roman"/>
              </a:rPr>
              <a:t> </a:t>
            </a:r>
            <a:r>
              <a:rPr lang="en-US" sz="1050" dirty="0">
                <a:latin typeface="+mn-lt"/>
                <a:cs typeface="Times New Roman"/>
              </a:rPr>
              <a:t>statistical</a:t>
            </a:r>
            <a:r>
              <a:rPr lang="en-US" sz="1050" spc="-7" dirty="0">
                <a:latin typeface="+mn-lt"/>
                <a:cs typeface="Times New Roman"/>
              </a:rPr>
              <a:t> area. </a:t>
            </a:r>
            <a:r>
              <a:rPr lang="en-US" sz="1050" dirty="0">
                <a:latin typeface="+mn-lt"/>
                <a:cs typeface="Times New Roman"/>
              </a:rPr>
              <a:t>Noncore</a:t>
            </a:r>
            <a:r>
              <a:rPr lang="en-US" sz="1050" spc="-14" dirty="0">
                <a:latin typeface="+mn-lt"/>
                <a:cs typeface="Times New Roman"/>
              </a:rPr>
              <a:t> </a:t>
            </a:r>
            <a:r>
              <a:rPr lang="en-US" sz="1050" dirty="0">
                <a:latin typeface="+mn-lt"/>
                <a:cs typeface="Times New Roman"/>
              </a:rPr>
              <a:t>counties</a:t>
            </a:r>
            <a:r>
              <a:rPr lang="en-US" sz="1050" spc="-7" dirty="0">
                <a:latin typeface="+mn-lt"/>
                <a:cs typeface="Times New Roman"/>
              </a:rPr>
              <a:t> </a:t>
            </a:r>
            <a:r>
              <a:rPr lang="en-US" sz="1050" dirty="0">
                <a:latin typeface="+mn-lt"/>
                <a:cs typeface="Times New Roman"/>
              </a:rPr>
              <a:t>are</a:t>
            </a:r>
            <a:r>
              <a:rPr lang="en-US" sz="1050" spc="-3" dirty="0">
                <a:latin typeface="+mn-lt"/>
                <a:cs typeface="Times New Roman"/>
              </a:rPr>
              <a:t> </a:t>
            </a:r>
            <a:r>
              <a:rPr lang="en-US" sz="1050" dirty="0">
                <a:latin typeface="+mn-lt"/>
                <a:cs typeface="Times New Roman"/>
              </a:rPr>
              <a:t>also</a:t>
            </a:r>
            <a:r>
              <a:rPr lang="en-US" sz="1050" spc="-7" dirty="0">
                <a:latin typeface="+mn-lt"/>
                <a:cs typeface="Times New Roman"/>
              </a:rPr>
              <a:t> </a:t>
            </a:r>
            <a:r>
              <a:rPr lang="en-US" sz="1050" dirty="0">
                <a:latin typeface="+mn-lt"/>
                <a:cs typeface="Times New Roman"/>
              </a:rPr>
              <a:t>described</a:t>
            </a:r>
            <a:r>
              <a:rPr lang="en-US" sz="1050" spc="-10" dirty="0">
                <a:latin typeface="+mn-lt"/>
                <a:cs typeface="Times New Roman"/>
              </a:rPr>
              <a:t> </a:t>
            </a:r>
            <a:r>
              <a:rPr lang="en-US" sz="1050" dirty="0">
                <a:latin typeface="+mn-lt"/>
                <a:cs typeface="Times New Roman"/>
              </a:rPr>
              <a:t>as</a:t>
            </a:r>
            <a:r>
              <a:rPr lang="en-US" sz="1050" spc="-3" dirty="0">
                <a:latin typeface="+mn-lt"/>
                <a:cs typeface="Times New Roman"/>
              </a:rPr>
              <a:t> </a:t>
            </a:r>
            <a:r>
              <a:rPr lang="en-US" sz="1050" dirty="0">
                <a:latin typeface="+mn-lt"/>
                <a:cs typeface="Times New Roman"/>
              </a:rPr>
              <a:t>rural.</a:t>
            </a:r>
            <a:r>
              <a:rPr lang="en-US" sz="1050" spc="-10" dirty="0">
                <a:latin typeface="+mn-lt"/>
                <a:cs typeface="Times New Roman"/>
              </a:rPr>
              <a:t> </a:t>
            </a:r>
            <a:r>
              <a:rPr lang="en-US" sz="1050" dirty="0">
                <a:latin typeface="+mn-lt"/>
                <a:cs typeface="Times New Roman"/>
              </a:rPr>
              <a:t>Examples</a:t>
            </a:r>
            <a:r>
              <a:rPr lang="en-US" sz="1050" spc="-3" dirty="0">
                <a:latin typeface="+mn-lt"/>
                <a:cs typeface="Times New Roman"/>
              </a:rPr>
              <a:t> </a:t>
            </a:r>
            <a:r>
              <a:rPr lang="en-US" sz="1050" dirty="0">
                <a:latin typeface="+mn-lt"/>
                <a:cs typeface="Times New Roman"/>
              </a:rPr>
              <a:t>of</a:t>
            </a:r>
            <a:r>
              <a:rPr lang="en-US" sz="1050" spc="-3" dirty="0">
                <a:latin typeface="+mn-lt"/>
                <a:cs typeface="Times New Roman"/>
              </a:rPr>
              <a:t> </a:t>
            </a:r>
            <a:r>
              <a:rPr lang="en-US" sz="1050" dirty="0">
                <a:latin typeface="+mn-lt"/>
                <a:cs typeface="Times New Roman"/>
              </a:rPr>
              <a:t>noncore</a:t>
            </a:r>
            <a:r>
              <a:rPr lang="en-US" sz="1050" spc="-3" dirty="0">
                <a:latin typeface="+mn-lt"/>
                <a:cs typeface="Times New Roman"/>
              </a:rPr>
              <a:t> </a:t>
            </a:r>
            <a:r>
              <a:rPr lang="en-US" sz="1050" dirty="0">
                <a:latin typeface="+mn-lt"/>
                <a:cs typeface="Times New Roman"/>
              </a:rPr>
              <a:t>areas</a:t>
            </a:r>
            <a:r>
              <a:rPr lang="en-US" sz="1050" spc="-7" dirty="0">
                <a:latin typeface="+mn-lt"/>
                <a:cs typeface="Times New Roman"/>
              </a:rPr>
              <a:t> </a:t>
            </a:r>
            <a:r>
              <a:rPr lang="en-US" sz="1050" dirty="0">
                <a:latin typeface="+mn-lt"/>
                <a:cs typeface="Times New Roman"/>
              </a:rPr>
              <a:t>are</a:t>
            </a:r>
            <a:r>
              <a:rPr lang="en-US" sz="1050" spc="-3" dirty="0">
                <a:latin typeface="+mn-lt"/>
                <a:cs typeface="Times New Roman"/>
              </a:rPr>
              <a:t> </a:t>
            </a:r>
            <a:r>
              <a:rPr lang="en-US" sz="1050" spc="-7" dirty="0">
                <a:latin typeface="+mn-lt"/>
                <a:cs typeface="Times New Roman"/>
              </a:rPr>
              <a:t>Wallowa </a:t>
            </a:r>
            <a:r>
              <a:rPr lang="en-US" sz="1050" dirty="0">
                <a:latin typeface="+mn-lt"/>
                <a:cs typeface="Times New Roman"/>
              </a:rPr>
              <a:t>County,</a:t>
            </a:r>
            <a:r>
              <a:rPr lang="en-US" sz="1050" spc="-14" dirty="0">
                <a:latin typeface="+mn-lt"/>
                <a:cs typeface="Times New Roman"/>
              </a:rPr>
              <a:t> </a:t>
            </a:r>
            <a:r>
              <a:rPr lang="en-US" sz="1050" dirty="0">
                <a:latin typeface="+mn-lt"/>
                <a:cs typeface="Times New Roman"/>
              </a:rPr>
              <a:t>Oregon;</a:t>
            </a:r>
            <a:r>
              <a:rPr lang="en-US" sz="1050" spc="-3" dirty="0">
                <a:latin typeface="+mn-lt"/>
                <a:cs typeface="Times New Roman"/>
              </a:rPr>
              <a:t> </a:t>
            </a:r>
            <a:r>
              <a:rPr lang="en-US" sz="1050" dirty="0">
                <a:latin typeface="+mn-lt"/>
                <a:cs typeface="Times New Roman"/>
              </a:rPr>
              <a:t>Bedford</a:t>
            </a:r>
            <a:r>
              <a:rPr lang="en-US" sz="1050" spc="-3" dirty="0">
                <a:latin typeface="+mn-lt"/>
                <a:cs typeface="Times New Roman"/>
              </a:rPr>
              <a:t> </a:t>
            </a:r>
            <a:r>
              <a:rPr lang="en-US" sz="1050" dirty="0">
                <a:latin typeface="+mn-lt"/>
                <a:cs typeface="Times New Roman"/>
              </a:rPr>
              <a:t>County,</a:t>
            </a:r>
            <a:r>
              <a:rPr lang="en-US" sz="1050" spc="-7" dirty="0">
                <a:latin typeface="+mn-lt"/>
                <a:cs typeface="Times New Roman"/>
              </a:rPr>
              <a:t> </a:t>
            </a:r>
            <a:r>
              <a:rPr lang="en-US" sz="1050" dirty="0">
                <a:latin typeface="+mn-lt"/>
                <a:cs typeface="Times New Roman"/>
              </a:rPr>
              <a:t>Pennsylvania;</a:t>
            </a:r>
            <a:r>
              <a:rPr lang="en-US" sz="1050" spc="-7" dirty="0">
                <a:latin typeface="+mn-lt"/>
                <a:cs typeface="Times New Roman"/>
              </a:rPr>
              <a:t> </a:t>
            </a:r>
            <a:r>
              <a:rPr lang="en-US" sz="1050" dirty="0">
                <a:latin typeface="+mn-lt"/>
                <a:cs typeface="Times New Roman"/>
              </a:rPr>
              <a:t>and</a:t>
            </a:r>
            <a:r>
              <a:rPr lang="en-US" sz="1050" spc="-3" dirty="0">
                <a:latin typeface="+mn-lt"/>
                <a:cs typeface="Times New Roman"/>
              </a:rPr>
              <a:t> </a:t>
            </a:r>
            <a:r>
              <a:rPr lang="en-US" sz="1050" dirty="0">
                <a:latin typeface="+mn-lt"/>
                <a:cs typeface="Times New Roman"/>
              </a:rPr>
              <a:t>Crane</a:t>
            </a:r>
            <a:r>
              <a:rPr lang="en-US" sz="1050" spc="-7" dirty="0">
                <a:latin typeface="+mn-lt"/>
                <a:cs typeface="Times New Roman"/>
              </a:rPr>
              <a:t> </a:t>
            </a:r>
            <a:r>
              <a:rPr lang="en-US" sz="1050" dirty="0">
                <a:latin typeface="+mn-lt"/>
                <a:cs typeface="Times New Roman"/>
              </a:rPr>
              <a:t>County,</a:t>
            </a:r>
            <a:r>
              <a:rPr lang="en-US" sz="1050" spc="-3" dirty="0">
                <a:latin typeface="+mn-lt"/>
                <a:cs typeface="Times New Roman"/>
              </a:rPr>
              <a:t> </a:t>
            </a:r>
            <a:r>
              <a:rPr lang="en-US" sz="1050" spc="-7" dirty="0">
                <a:latin typeface="+mn-lt"/>
                <a:cs typeface="Times New Roman"/>
              </a:rPr>
              <a:t>Texas.</a:t>
            </a:r>
            <a:endParaRPr lang="en-US" sz="1050" dirty="0">
              <a:latin typeface="+mn-lt"/>
              <a:cs typeface="Times New Roman"/>
            </a:endParaRPr>
          </a:p>
          <a:p>
            <a:pPr marL="182880" marR="0" indent="-182880">
              <a:spcBef>
                <a:spcPts val="0"/>
              </a:spcBef>
              <a:spcAft>
                <a:spcPts val="1200"/>
              </a:spcAft>
            </a:pPr>
            <a:r>
              <a:rPr lang="en-US" sz="1050" dirty="0">
                <a:latin typeface="+mn-lt"/>
              </a:rPr>
              <a:t>When examining trends, it is important to recognize that the key differences between the 2013 NCHS Urban-Rural Classification scheme and the earlier 2006 version are in how it describes </a:t>
            </a:r>
            <a:r>
              <a:rPr lang="en-US" sz="1050" dirty="0">
                <a:effectLst/>
                <a:latin typeface="+mn-lt"/>
                <a:ea typeface="Calibri" panose="020F0502020204030204" pitchFamily="34" charset="0"/>
                <a:cs typeface="Calibri" panose="020F0502020204030204" pitchFamily="34" charset="0"/>
              </a:rPr>
              <a:t>small metropolitan, micropolitan, and noncore areas. The 2013 classification broadens the inclusion criteria for each of these residence locations. All other definitions are unchanged (Table 1).</a:t>
            </a:r>
            <a:r>
              <a:rPr lang="en-US" sz="1050" baseline="30000" dirty="0">
                <a:effectLst/>
                <a:latin typeface="+mn-lt"/>
                <a:ea typeface="Calibri" panose="020F0502020204030204" pitchFamily="34" charset="0"/>
                <a:cs typeface="Calibri" panose="020F0502020204030204" pitchFamily="34" charset="0"/>
              </a:rPr>
              <a:t>7</a:t>
            </a:r>
            <a:endParaRPr lang="en-US" sz="1050" dirty="0">
              <a:effectLst/>
              <a:latin typeface="+mn-lt"/>
              <a:ea typeface="Calibri" panose="020F0502020204030204" pitchFamily="34" charset="0"/>
              <a:cs typeface="Calibri" panose="020F0502020204030204" pitchFamily="34" charset="0"/>
            </a:endParaRPr>
          </a:p>
          <a:p>
            <a:endParaRPr lang="en-US" sz="1050" dirty="0"/>
          </a:p>
        </p:txBody>
      </p:sp>
      <p:sp>
        <p:nvSpPr>
          <p:cNvPr id="4" name="Slide Number Placeholder 3"/>
          <p:cNvSpPr>
            <a:spLocks noGrp="1"/>
          </p:cNvSpPr>
          <p:nvPr>
            <p:ph type="sldNum" sz="quarter" idx="5"/>
          </p:nvPr>
        </p:nvSpPr>
        <p:spPr/>
        <p:txBody>
          <a:bodyPr/>
          <a:lstStyle/>
          <a:p>
            <a:fld id="{B17BA40C-25F7-4A81-B7B0-365A5351FE20}" type="slidenum">
              <a:rPr lang="en-US" smtClean="0"/>
              <a:t>22</a:t>
            </a:fld>
            <a:endParaRPr lang="en-US"/>
          </a:p>
        </p:txBody>
      </p:sp>
    </p:spTree>
    <p:extLst>
      <p:ext uri="{BB962C8B-B14F-4D97-AF65-F5344CB8AC3E}">
        <p14:creationId xmlns:p14="http://schemas.microsoft.com/office/powerpoint/2010/main" val="3089306806"/>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3886200"/>
            <a:ext cx="6400800" cy="4724400"/>
          </a:xfrm>
        </p:spPr>
        <p:txBody>
          <a:bodyPr/>
          <a:lstStyle/>
          <a:p>
            <a:pPr marL="0" marR="0" indent="0">
              <a:buNone/>
            </a:pPr>
            <a:r>
              <a:rPr lang="en-US" sz="1100" b="1" i="0" dirty="0">
                <a:effectLst/>
                <a:latin typeface="+mn-lt"/>
                <a:ea typeface="Times New Roman" panose="02020603050405020304" pitchFamily="18" charset="0"/>
                <a:cs typeface="Times New Roman" panose="02020603050405020304" pitchFamily="18" charset="0"/>
              </a:rPr>
              <a:t>Mode of </a:t>
            </a:r>
            <a:r>
              <a:rPr lang="en-US" sz="1100" b="1" i="0" dirty="0" err="1">
                <a:effectLst/>
                <a:latin typeface="+mn-lt"/>
                <a:ea typeface="Times New Roman" panose="02020603050405020304" pitchFamily="18" charset="0"/>
                <a:cs typeface="Times New Roman" panose="02020603050405020304" pitchFamily="18" charset="0"/>
              </a:rPr>
              <a:t>Telehealthcare</a:t>
            </a:r>
            <a:r>
              <a:rPr lang="en-US" sz="1100" b="1" i="0" dirty="0">
                <a:effectLst/>
                <a:latin typeface="+mn-lt"/>
                <a:ea typeface="Times New Roman" panose="02020603050405020304" pitchFamily="18" charset="0"/>
                <a:cs typeface="Times New Roman" panose="02020603050405020304" pitchFamily="18" charset="0"/>
              </a:rPr>
              <a:t> Use Varied by Patient Characteristics</a:t>
            </a:r>
          </a:p>
          <a:p>
            <a:pPr marL="182880" marR="0" lvl="0" indent="-182880"/>
            <a:r>
              <a:rPr lang="en-US" sz="1100" b="1" dirty="0">
                <a:effectLst/>
                <a:latin typeface="+mn-lt"/>
                <a:ea typeface="Calibri" panose="020F0502020204030204" pitchFamily="34" charset="0"/>
                <a:cs typeface="Calibri" panose="020F0502020204030204" pitchFamily="34" charset="0"/>
              </a:rPr>
              <a:t>Audio-only technology was frequently used by providers and patients. The rates of video technology use varied across populations and were less common for people with lower incomes and older people.</a:t>
            </a:r>
          </a:p>
          <a:p>
            <a:pPr marL="182880" marR="0" indent="-182880"/>
            <a:r>
              <a:rPr lang="en-US" sz="1100" dirty="0">
                <a:effectLst/>
                <a:latin typeface="+mn-lt"/>
                <a:ea typeface="Calibri" panose="020F0502020204030204" pitchFamily="34" charset="0"/>
                <a:cs typeface="Times New Roman" panose="02020603050405020304" pitchFamily="18" charset="0"/>
              </a:rPr>
              <a:t>Between July 2021 and August 2022, about half (49% to 56%, depending on the month) of the </a:t>
            </a:r>
            <a:r>
              <a:rPr lang="en-US" sz="1100" dirty="0" err="1">
                <a:effectLst/>
                <a:latin typeface="+mn-lt"/>
                <a:ea typeface="Calibri" panose="020F0502020204030204" pitchFamily="34" charset="0"/>
                <a:cs typeface="Times New Roman" panose="02020603050405020304" pitchFamily="18" charset="0"/>
              </a:rPr>
              <a:t>telehealthcare</a:t>
            </a:r>
            <a:r>
              <a:rPr lang="en-US" sz="1100" dirty="0">
                <a:effectLst/>
                <a:latin typeface="+mn-lt"/>
                <a:ea typeface="Calibri" panose="020F0502020204030204" pitchFamily="34" charset="0"/>
                <a:cs typeface="Times New Roman" panose="02020603050405020304" pitchFamily="18" charset="0"/>
              </a:rPr>
              <a:t> appointments were video </a:t>
            </a:r>
            <a:r>
              <a:rPr lang="en-US" sz="1100" dirty="0" err="1">
                <a:effectLst/>
                <a:latin typeface="+mn-lt"/>
                <a:ea typeface="Calibri" panose="020F0502020204030204" pitchFamily="34" charset="0"/>
                <a:cs typeface="Times New Roman" panose="02020603050405020304" pitchFamily="18" charset="0"/>
              </a:rPr>
              <a:t>telehealthcare</a:t>
            </a:r>
            <a:r>
              <a:rPr lang="en-US" sz="1100" dirty="0">
                <a:effectLst/>
                <a:latin typeface="+mn-lt"/>
                <a:ea typeface="Calibri" panose="020F0502020204030204" pitchFamily="34" charset="0"/>
                <a:cs typeface="Times New Roman" panose="02020603050405020304" pitchFamily="18" charset="0"/>
              </a:rPr>
              <a:t> visits, while the remaining were audio-only visits.</a:t>
            </a:r>
            <a:r>
              <a:rPr lang="en-US" sz="1100" baseline="30000" dirty="0">
                <a:effectLst/>
                <a:latin typeface="+mn-lt"/>
                <a:ea typeface="Calibri" panose="020F0502020204030204" pitchFamily="34" charset="0"/>
                <a:cs typeface="Times New Roman" panose="02020603050405020304" pitchFamily="18" charset="0"/>
              </a:rPr>
              <a:t>37</a:t>
            </a:r>
            <a:r>
              <a:rPr lang="en-US" sz="1100" dirty="0">
                <a:effectLst/>
                <a:latin typeface="+mn-lt"/>
                <a:ea typeface="Calibri" panose="020F0502020204030204" pitchFamily="34" charset="0"/>
                <a:cs typeface="Times New Roman" panose="02020603050405020304" pitchFamily="18" charset="0"/>
              </a:rPr>
              <a:t> Audio-only services are effective in many cases. However, in some cases, video is preferred so the provider can view the patient’s physical appearance, note the patient’s living conditions, and observe nonverbal cues (e.g., body language). </a:t>
            </a:r>
            <a:r>
              <a:rPr lang="en-US" sz="1100" dirty="0" err="1">
                <a:effectLst/>
                <a:latin typeface="+mn-lt"/>
                <a:ea typeface="Calibri" panose="020F0502020204030204" pitchFamily="34" charset="0"/>
                <a:cs typeface="Times New Roman" panose="02020603050405020304" pitchFamily="18" charset="0"/>
              </a:rPr>
              <a:t>Telehealthcare</a:t>
            </a:r>
            <a:r>
              <a:rPr lang="en-US" sz="1100" dirty="0">
                <a:effectLst/>
                <a:latin typeface="+mn-lt"/>
                <a:ea typeface="Calibri" panose="020F0502020204030204" pitchFamily="34" charset="0"/>
                <a:cs typeface="Times New Roman" panose="02020603050405020304" pitchFamily="18" charset="0"/>
              </a:rPr>
              <a:t>, whether it is provided via video or audio only, is better than no care.</a:t>
            </a:r>
            <a:r>
              <a:rPr lang="en-US" sz="1100" baseline="30000" dirty="0">
                <a:effectLst/>
                <a:latin typeface="+mn-lt"/>
                <a:ea typeface="Calibri" panose="020F0502020204030204" pitchFamily="34" charset="0"/>
                <a:cs typeface="Times New Roman" panose="02020603050405020304" pitchFamily="18" charset="0"/>
              </a:rPr>
              <a:t>38</a:t>
            </a:r>
            <a:endParaRPr lang="en-US" sz="1100" dirty="0">
              <a:effectLst/>
              <a:latin typeface="+mn-lt"/>
              <a:ea typeface="Calibri" panose="020F0502020204030204" pitchFamily="34" charset="0"/>
              <a:cs typeface="Times New Roman" panose="02020603050405020304" pitchFamily="18" charset="0"/>
            </a:endParaRPr>
          </a:p>
          <a:p>
            <a:pPr marL="182880" marR="0" indent="-182880"/>
            <a:r>
              <a:rPr lang="en-US" sz="1100" dirty="0">
                <a:effectLst/>
                <a:latin typeface="+mn-lt"/>
                <a:ea typeface="Calibri" panose="020F0502020204030204" pitchFamily="34" charset="0"/>
                <a:cs typeface="Times New Roman" panose="02020603050405020304" pitchFamily="18" charset="0"/>
              </a:rPr>
              <a:t>The most salient barrier to video </a:t>
            </a:r>
            <a:r>
              <a:rPr lang="en-US" sz="1100" dirty="0" err="1">
                <a:effectLst/>
                <a:latin typeface="+mn-lt"/>
                <a:ea typeface="Calibri" panose="020F0502020204030204" pitchFamily="34" charset="0"/>
                <a:cs typeface="Times New Roman" panose="02020603050405020304" pitchFamily="18" charset="0"/>
              </a:rPr>
              <a:t>telehealthcare</a:t>
            </a:r>
            <a:r>
              <a:rPr lang="en-US" sz="1100" dirty="0">
                <a:effectLst/>
                <a:latin typeface="+mn-lt"/>
                <a:ea typeface="Calibri" panose="020F0502020204030204" pitchFamily="34" charset="0"/>
                <a:cs typeface="Times New Roman" panose="02020603050405020304" pitchFamily="18" charset="0"/>
              </a:rPr>
              <a:t> visits is that visits require internet access and a supporting device. From 2015 to 2020, about 20% of adults in the United States did not have access to a smart phone and about 15% did not have broadband internet access at home.</a:t>
            </a:r>
            <a:r>
              <a:rPr lang="en-US" sz="1100" baseline="30000" dirty="0">
                <a:effectLst/>
                <a:latin typeface="+mn-lt"/>
                <a:ea typeface="Calibri" panose="020F0502020204030204" pitchFamily="34" charset="0"/>
                <a:cs typeface="Times New Roman" panose="02020603050405020304" pitchFamily="18" charset="0"/>
              </a:rPr>
              <a:t>39</a:t>
            </a:r>
            <a:r>
              <a:rPr lang="en-US" sz="1100" dirty="0">
                <a:effectLst/>
                <a:latin typeface="+mn-lt"/>
                <a:ea typeface="Calibri" panose="020F0502020204030204" pitchFamily="34" charset="0"/>
                <a:cs typeface="Times New Roman" panose="02020603050405020304" pitchFamily="18" charset="0"/>
              </a:rPr>
              <a:t> The rates are even higher among older, lower income, rural, and less-educated individuals. Video </a:t>
            </a:r>
            <a:r>
              <a:rPr lang="en-US" sz="1100" dirty="0" err="1">
                <a:effectLst/>
                <a:latin typeface="+mn-lt"/>
                <a:ea typeface="Calibri" panose="020F0502020204030204" pitchFamily="34" charset="0"/>
                <a:cs typeface="Times New Roman" panose="02020603050405020304" pitchFamily="18" charset="0"/>
              </a:rPr>
              <a:t>telehealthcare</a:t>
            </a:r>
            <a:r>
              <a:rPr lang="en-US" sz="1100" dirty="0">
                <a:effectLst/>
                <a:latin typeface="+mn-lt"/>
                <a:ea typeface="Calibri" panose="020F0502020204030204" pitchFamily="34" charset="0"/>
                <a:cs typeface="Times New Roman" panose="02020603050405020304" pitchFamily="18" charset="0"/>
              </a:rPr>
              <a:t> use also requires comfort using the technology.</a:t>
            </a:r>
            <a:r>
              <a:rPr lang="en-US" sz="1100" baseline="30000" dirty="0">
                <a:effectLst/>
                <a:latin typeface="+mn-lt"/>
                <a:ea typeface="Calibri" panose="020F0502020204030204" pitchFamily="34" charset="0"/>
                <a:cs typeface="Times New Roman" panose="02020603050405020304" pitchFamily="18" charset="0"/>
              </a:rPr>
              <a:t>37</a:t>
            </a:r>
            <a:r>
              <a:rPr lang="en-US" sz="1100" dirty="0">
                <a:effectLst/>
                <a:latin typeface="+mn-lt"/>
                <a:ea typeface="Calibri" panose="020F0502020204030204" pitchFamily="34" charset="0"/>
                <a:cs typeface="Times New Roman" panose="02020603050405020304" pitchFamily="18" charset="0"/>
              </a:rPr>
              <a:t> </a:t>
            </a:r>
          </a:p>
          <a:p>
            <a:pPr marL="182880" marR="0" indent="-182880"/>
            <a:r>
              <a:rPr lang="en-US" sz="1100" dirty="0">
                <a:effectLst/>
                <a:latin typeface="+mn-lt"/>
                <a:ea typeface="Calibri" panose="020F0502020204030204" pitchFamily="34" charset="0"/>
                <a:cs typeface="Times New Roman" panose="02020603050405020304" pitchFamily="18" charset="0"/>
              </a:rPr>
              <a:t>Limited English proficiency also poses a barrier to video </a:t>
            </a:r>
            <a:r>
              <a:rPr lang="en-US" sz="1100" dirty="0" err="1">
                <a:effectLst/>
                <a:latin typeface="+mn-lt"/>
                <a:ea typeface="Calibri" panose="020F0502020204030204" pitchFamily="34" charset="0"/>
                <a:cs typeface="Times New Roman" panose="02020603050405020304" pitchFamily="18" charset="0"/>
              </a:rPr>
              <a:t>telehealthcare</a:t>
            </a:r>
            <a:r>
              <a:rPr lang="en-US" sz="1100" dirty="0">
                <a:effectLst/>
                <a:latin typeface="+mn-lt"/>
                <a:ea typeface="Calibri" panose="020F0502020204030204" pitchFamily="34" charset="0"/>
                <a:cs typeface="Times New Roman" panose="02020603050405020304" pitchFamily="18" charset="0"/>
              </a:rPr>
              <a:t>. Although routine provision of interpreter services is not yet the standard for </a:t>
            </a:r>
            <a:r>
              <a:rPr lang="en-US" sz="1100" dirty="0" err="1">
                <a:effectLst/>
                <a:latin typeface="+mn-lt"/>
                <a:ea typeface="Calibri" panose="020F0502020204030204" pitchFamily="34" charset="0"/>
                <a:cs typeface="Times New Roman" panose="02020603050405020304" pitchFamily="18" charset="0"/>
              </a:rPr>
              <a:t>telehealthcare</a:t>
            </a:r>
            <a:r>
              <a:rPr lang="en-US" sz="1100" dirty="0">
                <a:effectLst/>
                <a:latin typeface="+mn-lt"/>
                <a:ea typeface="Calibri" panose="020F0502020204030204" pitchFamily="34" charset="0"/>
                <a:cs typeface="Times New Roman" panose="02020603050405020304" pitchFamily="18" charset="0"/>
              </a:rPr>
              <a:t> platforms, a trained medical interpreter may need to join the visit remotely, requiring interpreters to have video capabilities and providers to have three-way communication technology.</a:t>
            </a:r>
            <a:r>
              <a:rPr lang="en-US" sz="1100" baseline="30000" dirty="0">
                <a:effectLst/>
                <a:latin typeface="+mn-lt"/>
                <a:ea typeface="Calibri" panose="020F0502020204030204" pitchFamily="34" charset="0"/>
                <a:cs typeface="Times New Roman" panose="02020603050405020304" pitchFamily="18" charset="0"/>
              </a:rPr>
              <a:t>27</a:t>
            </a:r>
            <a:r>
              <a:rPr lang="en-US" sz="1100" dirty="0">
                <a:effectLst/>
                <a:latin typeface="+mn-lt"/>
                <a:ea typeface="Calibri" panose="020F0502020204030204" pitchFamily="34" charset="0"/>
                <a:cs typeface="Times New Roman" panose="02020603050405020304" pitchFamily="18" charset="0"/>
              </a:rPr>
              <a:t> Therefore, audio-only technology has been used more often by older and lower income individuals and those who require an interpreter.</a:t>
            </a:r>
            <a:r>
              <a:rPr lang="en-US" sz="1100" baseline="30000" dirty="0">
                <a:effectLst/>
                <a:latin typeface="+mn-lt"/>
                <a:ea typeface="Calibri" panose="020F0502020204030204" pitchFamily="34" charset="0"/>
                <a:cs typeface="Times New Roman" panose="02020603050405020304" pitchFamily="18" charset="0"/>
              </a:rPr>
              <a:t>37,40</a:t>
            </a:r>
            <a:endParaRPr lang="en-US" sz="1100" dirty="0">
              <a:effectLst/>
              <a:latin typeface="+mn-lt"/>
              <a:ea typeface="Calibri" panose="020F0502020204030204" pitchFamily="34" charset="0"/>
              <a:cs typeface="Times New Roman" panose="02020603050405020304" pitchFamily="18" charset="0"/>
            </a:endParaRPr>
          </a:p>
          <a:p>
            <a:pPr marL="182880" marR="0" indent="-182880"/>
            <a:r>
              <a:rPr lang="en-US" sz="1100" dirty="0">
                <a:effectLst/>
                <a:latin typeface="+mn-lt"/>
                <a:ea typeface="Calibri" panose="020F0502020204030204" pitchFamily="34" charset="0"/>
                <a:cs typeface="Times New Roman" panose="02020603050405020304" pitchFamily="18" charset="0"/>
              </a:rPr>
              <a:t>NHQDR data also indicate similar rates and variations in the use of audio only and video for individuals who have </a:t>
            </a:r>
            <a:r>
              <a:rPr lang="en-US" sz="1100" dirty="0" err="1">
                <a:effectLst/>
                <a:latin typeface="+mn-lt"/>
                <a:ea typeface="Calibri" panose="020F0502020204030204" pitchFamily="34" charset="0"/>
                <a:cs typeface="Times New Roman" panose="02020603050405020304" pitchFamily="18" charset="0"/>
              </a:rPr>
              <a:t>telehealthcare</a:t>
            </a:r>
            <a:r>
              <a:rPr lang="en-US" sz="1100" dirty="0">
                <a:effectLst/>
                <a:latin typeface="+mn-lt"/>
                <a:ea typeface="Calibri" panose="020F0502020204030204" pitchFamily="34" charset="0"/>
                <a:cs typeface="Times New Roman" panose="02020603050405020304" pitchFamily="18" charset="0"/>
              </a:rPr>
              <a:t> visits. In 2021, practices were more likely to report using telephone audio than video technology for </a:t>
            </a:r>
            <a:r>
              <a:rPr lang="en-US" sz="1100" dirty="0" err="1">
                <a:effectLst/>
                <a:latin typeface="+mn-lt"/>
                <a:ea typeface="Calibri" panose="020F0502020204030204" pitchFamily="34" charset="0"/>
                <a:cs typeface="Times New Roman" panose="02020603050405020304" pitchFamily="18" charset="0"/>
              </a:rPr>
              <a:t>telehealthcare</a:t>
            </a:r>
            <a:r>
              <a:rPr lang="en-US" sz="1100" dirty="0">
                <a:effectLst/>
                <a:latin typeface="+mn-lt"/>
                <a:ea typeface="Calibri" panose="020F0502020204030204" pitchFamily="34" charset="0"/>
                <a:cs typeface="Times New Roman" panose="02020603050405020304" pitchFamily="18" charset="0"/>
              </a:rPr>
              <a:t>. </a:t>
            </a:r>
          </a:p>
          <a:p>
            <a:pPr marL="182880" indent="-182880"/>
            <a:endParaRPr lang="en-US" sz="1100" dirty="0">
              <a:latin typeface="+mn-lt"/>
            </a:endParaRPr>
          </a:p>
          <a:p>
            <a:pPr marL="182880" marR="0" lvl="0" indent="-182880">
              <a:tabLst>
                <a:tab pos="228600" algn="l"/>
              </a:tabLst>
            </a:pPr>
            <a:r>
              <a:rPr lang="en-US" sz="1100" dirty="0">
                <a:effectLst/>
                <a:latin typeface="+mn-lt"/>
                <a:ea typeface="Calibri" panose="020F0502020204030204" pitchFamily="34" charset="0"/>
                <a:cs typeface="Times New Roman" panose="02020603050405020304" pitchFamily="18" charset="0"/>
              </a:rPr>
              <a:t>Of practices that use </a:t>
            </a:r>
            <a:r>
              <a:rPr lang="en-US" sz="1100" dirty="0" err="1">
                <a:effectLst/>
                <a:latin typeface="+mn-lt"/>
                <a:ea typeface="Calibri" panose="020F0502020204030204" pitchFamily="34" charset="0"/>
                <a:cs typeface="Times New Roman" panose="02020603050405020304" pitchFamily="18" charset="0"/>
              </a:rPr>
              <a:t>telehealthcare</a:t>
            </a:r>
            <a:r>
              <a:rPr lang="en-US" sz="1100" dirty="0">
                <a:effectLst/>
                <a:latin typeface="+mn-lt"/>
                <a:ea typeface="Calibri" panose="020F0502020204030204" pitchFamily="34" charset="0"/>
                <a:cs typeface="Times New Roman" panose="02020603050405020304" pitchFamily="18" charset="0"/>
              </a:rPr>
              <a:t> technology: </a:t>
            </a:r>
          </a:p>
          <a:p>
            <a:pPr marL="365760" marR="0" lvl="1" indent="-182880">
              <a:buClr>
                <a:srgbClr val="005EB8"/>
              </a:buClr>
              <a:buSzPts val="1000"/>
            </a:pPr>
            <a:r>
              <a:rPr lang="en-US" sz="1100" dirty="0">
                <a:effectLst/>
                <a:latin typeface="+mn-lt"/>
                <a:ea typeface="Calibri" panose="020F0502020204030204" pitchFamily="34" charset="0"/>
                <a:cs typeface="Times New Roman" panose="02020603050405020304" pitchFamily="18" charset="0"/>
              </a:rPr>
              <a:t>67.0% of practices reported using telephone audio for </a:t>
            </a:r>
            <a:r>
              <a:rPr lang="en-US" sz="1100" dirty="0" err="1">
                <a:effectLst/>
                <a:latin typeface="+mn-lt"/>
                <a:ea typeface="Calibri" panose="020F0502020204030204" pitchFamily="34" charset="0"/>
                <a:cs typeface="Times New Roman" panose="02020603050405020304" pitchFamily="18" charset="0"/>
              </a:rPr>
              <a:t>telehealthcare</a:t>
            </a:r>
            <a:r>
              <a:rPr lang="en-US" sz="1100" dirty="0">
                <a:effectLst/>
                <a:latin typeface="+mn-lt"/>
                <a:ea typeface="Calibri" panose="020F0502020204030204" pitchFamily="34" charset="0"/>
                <a:cs typeface="Times New Roman" panose="02020603050405020304" pitchFamily="18" charset="0"/>
              </a:rPr>
              <a:t> visits, </a:t>
            </a:r>
          </a:p>
          <a:p>
            <a:pPr marL="365760" marR="0" lvl="1" indent="-182880">
              <a:buClr>
                <a:srgbClr val="005EB8"/>
              </a:buClr>
              <a:buSzPts val="1000"/>
            </a:pPr>
            <a:r>
              <a:rPr lang="en-US" sz="1100" dirty="0">
                <a:effectLst/>
                <a:latin typeface="+mn-lt"/>
                <a:ea typeface="Calibri" panose="020F0502020204030204" pitchFamily="34" charset="0"/>
                <a:cs typeface="Times New Roman" panose="02020603050405020304" pitchFamily="18" charset="0"/>
              </a:rPr>
              <a:t>56.4% reported using video software with audio, </a:t>
            </a:r>
          </a:p>
          <a:p>
            <a:pPr marL="365760" marR="0" lvl="1" indent="-182880">
              <a:buClr>
                <a:srgbClr val="005EB8"/>
              </a:buClr>
              <a:buSzPts val="1000"/>
            </a:pPr>
            <a:r>
              <a:rPr lang="en-US" sz="1100" dirty="0">
                <a:effectLst/>
                <a:latin typeface="+mn-lt"/>
                <a:ea typeface="Calibri" panose="020F0502020204030204" pitchFamily="34" charset="0"/>
                <a:cs typeface="Times New Roman" panose="02020603050405020304" pitchFamily="18" charset="0"/>
              </a:rPr>
              <a:t>44.7% reported using </a:t>
            </a:r>
            <a:r>
              <a:rPr lang="en-US" sz="1100" dirty="0" err="1">
                <a:effectLst/>
                <a:latin typeface="+mn-lt"/>
                <a:ea typeface="Calibri" panose="020F0502020204030204" pitchFamily="34" charset="0"/>
                <a:cs typeface="Times New Roman" panose="02020603050405020304" pitchFamily="18" charset="0"/>
              </a:rPr>
              <a:t>telehealthcare</a:t>
            </a:r>
            <a:r>
              <a:rPr lang="en-US" sz="1100" dirty="0">
                <a:effectLst/>
                <a:latin typeface="+mn-lt"/>
                <a:ea typeface="Calibri" panose="020F0502020204030204" pitchFamily="34" charset="0"/>
                <a:cs typeface="Times New Roman" panose="02020603050405020304" pitchFamily="18" charset="0"/>
              </a:rPr>
              <a:t> platforms that were not integrated with electronic health records (EHRs), and </a:t>
            </a:r>
          </a:p>
          <a:p>
            <a:pPr marL="365760" marR="0" lvl="1" indent="-182880">
              <a:buClr>
                <a:srgbClr val="005EB8"/>
              </a:buClr>
              <a:buSzPts val="1000"/>
            </a:pPr>
            <a:r>
              <a:rPr lang="en-US" sz="1100" dirty="0">
                <a:effectLst/>
                <a:latin typeface="+mn-lt"/>
                <a:ea typeface="Calibri" panose="020F0502020204030204" pitchFamily="34" charset="0"/>
                <a:cs typeface="Times New Roman" panose="02020603050405020304" pitchFamily="18" charset="0"/>
              </a:rPr>
              <a:t>28.6% reported using </a:t>
            </a:r>
            <a:r>
              <a:rPr lang="en-US" sz="1100" dirty="0" err="1">
                <a:effectLst/>
                <a:latin typeface="+mn-lt"/>
                <a:ea typeface="Calibri" panose="020F0502020204030204" pitchFamily="34" charset="0"/>
                <a:cs typeface="Times New Roman" panose="02020603050405020304" pitchFamily="18" charset="0"/>
              </a:rPr>
              <a:t>telehealthcare</a:t>
            </a:r>
            <a:r>
              <a:rPr lang="en-US" sz="1100" dirty="0">
                <a:effectLst/>
                <a:latin typeface="+mn-lt"/>
                <a:ea typeface="Calibri" panose="020F0502020204030204" pitchFamily="34" charset="0"/>
                <a:cs typeface="Times New Roman" panose="02020603050405020304" pitchFamily="18" charset="0"/>
              </a:rPr>
              <a:t> platforms that were integrated with EHRs (Figure 6).</a:t>
            </a:r>
          </a:p>
          <a:p>
            <a:endParaRPr lang="en-US" sz="1100" dirty="0"/>
          </a:p>
        </p:txBody>
      </p:sp>
      <p:sp>
        <p:nvSpPr>
          <p:cNvPr id="4" name="Slide Number Placeholder 3"/>
          <p:cNvSpPr>
            <a:spLocks noGrp="1"/>
          </p:cNvSpPr>
          <p:nvPr>
            <p:ph type="sldNum" sz="quarter" idx="5"/>
          </p:nvPr>
        </p:nvSpPr>
        <p:spPr/>
        <p:txBody>
          <a:bodyPr/>
          <a:lstStyle/>
          <a:p>
            <a:fld id="{B17BA40C-25F7-4A81-B7B0-365A5351FE20}" type="slidenum">
              <a:rPr lang="en-US" smtClean="0"/>
              <a:t>220</a:t>
            </a:fld>
            <a:endParaRPr lang="en-US"/>
          </a:p>
        </p:txBody>
      </p:sp>
    </p:spTree>
    <p:extLst>
      <p:ext uri="{BB962C8B-B14F-4D97-AF65-F5344CB8AC3E}">
        <p14:creationId xmlns:p14="http://schemas.microsoft.com/office/powerpoint/2010/main" val="2030529308"/>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indent="-182880">
              <a:spcBef>
                <a:spcPts val="0"/>
              </a:spcBef>
              <a:spcAft>
                <a:spcPts val="1200"/>
              </a:spcAft>
            </a:pPr>
            <a:r>
              <a:rPr lang="en-US" sz="1200" dirty="0">
                <a:effectLst/>
                <a:latin typeface="+mn-lt"/>
                <a:ea typeface="Calibri" panose="020F0502020204030204" pitchFamily="34" charset="0"/>
                <a:cs typeface="Times New Roman" panose="02020603050405020304" pitchFamily="18" charset="0"/>
              </a:rPr>
              <a:t>NHQDR findings also indicated that, of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visits with office-based providers, video technology was used less often by people with lower incomes and older people. This finding is particularly notable since older individuals were less likely to have care provided via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and when they did have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visits, the visits were more likely to be with audio only.</a:t>
            </a:r>
          </a:p>
          <a:p>
            <a:pPr marL="182880" marR="0" indent="-182880">
              <a:spcBef>
                <a:spcPts val="0"/>
              </a:spcBef>
              <a:spcAft>
                <a:spcPts val="1200"/>
              </a:spcAft>
            </a:pPr>
            <a:endParaRPr lang="en-US" sz="1200" dirty="0">
              <a:effectLst/>
              <a:latin typeface="+mn-lt"/>
              <a:ea typeface="Calibri" panose="020F0502020204030204" pitchFamily="34" charset="0"/>
              <a:cs typeface="Times New Roman" panose="02020603050405020304" pitchFamily="18" charset="0"/>
            </a:endParaRPr>
          </a:p>
          <a:p>
            <a:pPr marL="182880" marR="0" lvl="0" indent="-182880">
              <a:spcBef>
                <a:spcPts val="0"/>
              </a:spcBef>
              <a:spcAft>
                <a:spcPts val="0"/>
              </a:spcAft>
              <a:tabLst>
                <a:tab pos="228600" algn="l"/>
              </a:tabLst>
            </a:pPr>
            <a:r>
              <a:rPr lang="en-US" sz="1200" dirty="0">
                <a:effectLst/>
                <a:latin typeface="+mn-lt"/>
                <a:ea typeface="Calibri" panose="020F0502020204030204" pitchFamily="34" charset="0"/>
                <a:cs typeface="Times New Roman" panose="02020603050405020304" pitchFamily="18" charset="0"/>
              </a:rPr>
              <a:t>In 2021, 66.7% of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visits to doctors’ offices included video (Figure 7).</a:t>
            </a:r>
          </a:p>
          <a:p>
            <a:pPr marL="182880" marR="0" lvl="0" indent="-182880">
              <a:spcBef>
                <a:spcPts val="0"/>
              </a:spcBef>
              <a:spcAft>
                <a:spcPts val="0"/>
              </a:spcAft>
              <a:tabLst>
                <a:tab pos="228600" algn="l"/>
              </a:tabLst>
            </a:pPr>
            <a:r>
              <a:rPr lang="en-US" sz="1200" dirty="0">
                <a:effectLst/>
                <a:latin typeface="+mn-lt"/>
                <a:ea typeface="Calibri" panose="020F0502020204030204" pitchFamily="34" charset="0"/>
                <a:cs typeface="Times New Roman" panose="02020603050405020304" pitchFamily="18" charset="0"/>
              </a:rPr>
              <a:t>In 2021, the rate of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visits to doctor’s offices that included video was significantly lower for individuals living in small metro areas (48.0%) than for individuals living in large fringe metro areas (67.3%).</a:t>
            </a:r>
          </a:p>
          <a:p>
            <a:pPr marL="182880" marR="0" lvl="0" indent="-182880">
              <a:spcBef>
                <a:spcPts val="0"/>
              </a:spcBef>
              <a:spcAft>
                <a:spcPts val="1200"/>
              </a:spcAft>
              <a:tabLst>
                <a:tab pos="228600" algn="l"/>
              </a:tabLst>
            </a:pPr>
            <a:r>
              <a:rPr lang="en-US" sz="1200" spc="10" dirty="0">
                <a:effectLst/>
                <a:latin typeface="+mn-lt"/>
                <a:ea typeface="Calibri" panose="020F0502020204030204" pitchFamily="34" charset="0"/>
                <a:cs typeface="Times New Roman" panose="02020603050405020304" pitchFamily="18" charset="0"/>
              </a:rPr>
              <a:t>In 2021, there were no statistically significant differences by percentage of households in the county with internet access in the rate of </a:t>
            </a:r>
            <a:r>
              <a:rPr lang="en-US" sz="1200" spc="10" dirty="0" err="1">
                <a:effectLst/>
                <a:latin typeface="+mn-lt"/>
                <a:ea typeface="Calibri" panose="020F0502020204030204" pitchFamily="34" charset="0"/>
                <a:cs typeface="Times New Roman" panose="02020603050405020304" pitchFamily="18" charset="0"/>
              </a:rPr>
              <a:t>telehealthcare</a:t>
            </a:r>
            <a:r>
              <a:rPr lang="en-US" sz="1200" spc="10" dirty="0">
                <a:effectLst/>
                <a:latin typeface="+mn-lt"/>
                <a:ea typeface="Calibri" panose="020F0502020204030204" pitchFamily="34" charset="0"/>
                <a:cs typeface="Times New Roman" panose="02020603050405020304" pitchFamily="18" charset="0"/>
              </a:rPr>
              <a:t> visits to doctors’ offices that included video. </a:t>
            </a:r>
            <a:endParaRPr lang="en-US" sz="1200" dirty="0">
              <a:effectLst/>
              <a:latin typeface="+mn-lt"/>
              <a:ea typeface="Calibri" panose="020F0502020204030204" pitchFamily="34" charset="0"/>
              <a:cs typeface="Times New Roman" panose="02020603050405020304" pitchFamily="18" charset="0"/>
            </a:endParaRPr>
          </a:p>
          <a:p>
            <a:pPr marL="182880" marR="0" indent="-182880">
              <a:spcBef>
                <a:spcPts val="0"/>
              </a:spcBef>
              <a:spcAft>
                <a:spcPts val="1200"/>
              </a:spcAft>
            </a:pPr>
            <a:endParaRPr lang="en-US" sz="1200" dirty="0">
              <a:effectLst/>
              <a:latin typeface="+mn-l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221</a:t>
            </a:fld>
            <a:endParaRPr lang="en-US"/>
          </a:p>
        </p:txBody>
      </p:sp>
    </p:spTree>
    <p:extLst>
      <p:ext uri="{BB962C8B-B14F-4D97-AF65-F5344CB8AC3E}">
        <p14:creationId xmlns:p14="http://schemas.microsoft.com/office/powerpoint/2010/main" val="4235711238"/>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spcBef>
                <a:spcPts val="0"/>
              </a:spcBef>
              <a:spcAft>
                <a:spcPts val="0"/>
              </a:spcAft>
              <a:tabLst>
                <a:tab pos="228600" algn="l"/>
              </a:tabLst>
            </a:pPr>
            <a:r>
              <a:rPr lang="en-US" sz="1200" dirty="0">
                <a:effectLst/>
                <a:latin typeface="+mn-lt"/>
                <a:ea typeface="Calibri" panose="020F0502020204030204" pitchFamily="34" charset="0"/>
                <a:cs typeface="Times New Roman" panose="02020603050405020304" pitchFamily="18" charset="0"/>
              </a:rPr>
              <a:t>In 2021, the rate of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visits to doctors’ offices that included video was significantly lower for individuals ages 45-64 (60.7%) and age 65 years and over (42.2%) than for individuals ages 18-44 years (71.7%) (Figure 8).</a:t>
            </a:r>
          </a:p>
          <a:p>
            <a:pPr marL="182880" marR="0" lvl="0" indent="-182880">
              <a:spcBef>
                <a:spcPts val="0"/>
              </a:spcBef>
              <a:spcAft>
                <a:spcPts val="0"/>
              </a:spcAft>
              <a:tabLst>
                <a:tab pos="228600" algn="l"/>
              </a:tabLst>
            </a:pPr>
            <a:r>
              <a:rPr lang="en-US" sz="1200" dirty="0">
                <a:effectLst/>
                <a:latin typeface="+mn-lt"/>
                <a:ea typeface="Calibri" panose="020F0502020204030204" pitchFamily="34" charset="0"/>
                <a:cs typeface="Times New Roman" panose="02020603050405020304" pitchFamily="18" charset="0"/>
              </a:rPr>
              <a:t>In 2021, the rate of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visits to doctors’ offices that included video was significantly lower for individuals with family incomes less than 100% of the poverty guideline (50.1%) and 100% to 199% of the poverty guideline (53.7%) than for individuals with family incomes 400% or more of the poverty guideline (71.5%).</a:t>
            </a:r>
          </a:p>
          <a:p>
            <a:pPr marL="182880" marR="0" lvl="0" indent="-182880">
              <a:spcBef>
                <a:spcPts val="0"/>
              </a:spcBef>
              <a:spcAft>
                <a:spcPts val="1200"/>
              </a:spcAft>
              <a:tabLst>
                <a:tab pos="228600" algn="l"/>
              </a:tabLst>
            </a:pPr>
            <a:r>
              <a:rPr lang="en-US" sz="1200" dirty="0">
                <a:effectLst/>
                <a:latin typeface="+mn-lt"/>
                <a:ea typeface="Calibri" panose="020F0502020204030204" pitchFamily="34" charset="0"/>
                <a:cs typeface="Times New Roman" panose="02020603050405020304" pitchFamily="18" charset="0"/>
              </a:rPr>
              <a:t>In 2021, there were no statistically significant differences by race/ethnicity in the rate of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visits to doctors’ offices that included video.</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222</a:t>
            </a:fld>
            <a:endParaRPr lang="en-US"/>
          </a:p>
        </p:txBody>
      </p:sp>
    </p:spTree>
    <p:extLst>
      <p:ext uri="{BB962C8B-B14F-4D97-AF65-F5344CB8AC3E}">
        <p14:creationId xmlns:p14="http://schemas.microsoft.com/office/powerpoint/2010/main" val="1876772332"/>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spcBef>
                <a:spcPts val="0"/>
              </a:spcBef>
              <a:spcAft>
                <a:spcPts val="600"/>
              </a:spcAft>
              <a:buNone/>
            </a:pPr>
            <a:r>
              <a:rPr lang="en-US" sz="1200" b="1" i="0" dirty="0">
                <a:effectLst/>
                <a:latin typeface="+mn-lt"/>
                <a:ea typeface="Times New Roman" panose="02020603050405020304" pitchFamily="18" charset="0"/>
                <a:cs typeface="Times New Roman" panose="02020603050405020304" pitchFamily="18" charset="0"/>
              </a:rPr>
              <a:t>Barriers to </a:t>
            </a:r>
            <a:r>
              <a:rPr lang="en-US" sz="1200" b="1" i="0" dirty="0" err="1">
                <a:effectLst/>
                <a:latin typeface="+mn-lt"/>
                <a:ea typeface="Times New Roman" panose="02020603050405020304" pitchFamily="18" charset="0"/>
                <a:cs typeface="Times New Roman" panose="02020603050405020304" pitchFamily="18" charset="0"/>
              </a:rPr>
              <a:t>Telehealthcare</a:t>
            </a:r>
            <a:r>
              <a:rPr lang="en-US" sz="1200" b="1" i="0" dirty="0">
                <a:effectLst/>
                <a:latin typeface="+mn-lt"/>
                <a:ea typeface="Times New Roman" panose="02020603050405020304" pitchFamily="18" charset="0"/>
                <a:cs typeface="Times New Roman" panose="02020603050405020304" pitchFamily="18" charset="0"/>
              </a:rPr>
              <a:t> Use Are Common</a:t>
            </a:r>
          </a:p>
          <a:p>
            <a:pPr marL="182880" marR="0" lvl="0" indent="-182880">
              <a:spcBef>
                <a:spcPts val="0"/>
              </a:spcBef>
              <a:spcAft>
                <a:spcPts val="1200"/>
              </a:spcAft>
            </a:pPr>
            <a:r>
              <a:rPr lang="en-US" sz="1200" b="1" dirty="0">
                <a:effectLst/>
                <a:latin typeface="+mn-lt"/>
                <a:ea typeface="Calibri" panose="020F0502020204030204" pitchFamily="34" charset="0"/>
                <a:cs typeface="Calibri" panose="020F0502020204030204" pitchFamily="34" charset="0"/>
              </a:rPr>
              <a:t>Patient difficulty using </a:t>
            </a:r>
            <a:r>
              <a:rPr lang="en-US" sz="1200" b="1" dirty="0" err="1">
                <a:effectLst/>
                <a:latin typeface="+mn-lt"/>
                <a:ea typeface="Calibri" panose="020F0502020204030204" pitchFamily="34" charset="0"/>
                <a:cs typeface="Calibri" panose="020F0502020204030204" pitchFamily="34" charset="0"/>
              </a:rPr>
              <a:t>telehealthcare</a:t>
            </a:r>
            <a:r>
              <a:rPr lang="en-US" sz="1200" b="1" dirty="0">
                <a:effectLst/>
                <a:latin typeface="+mn-lt"/>
                <a:ea typeface="Calibri" panose="020F0502020204030204" pitchFamily="34" charset="0"/>
                <a:cs typeface="Calibri" panose="020F0502020204030204" pitchFamily="34" charset="0"/>
              </a:rPr>
              <a:t> technology and limitations in patient access to technology were the most often reported barriers to </a:t>
            </a:r>
            <a:r>
              <a:rPr lang="en-US" sz="1200" b="1" dirty="0" err="1">
                <a:effectLst/>
                <a:latin typeface="+mn-lt"/>
                <a:ea typeface="Calibri" panose="020F0502020204030204" pitchFamily="34" charset="0"/>
                <a:cs typeface="Calibri" panose="020F0502020204030204" pitchFamily="34" charset="0"/>
              </a:rPr>
              <a:t>telehealthcare</a:t>
            </a:r>
            <a:r>
              <a:rPr lang="en-US" sz="1200" b="1" dirty="0">
                <a:effectLst/>
                <a:latin typeface="+mn-lt"/>
                <a:ea typeface="Calibri" panose="020F0502020204030204" pitchFamily="34" charset="0"/>
                <a:cs typeface="Calibri" panose="020F0502020204030204" pitchFamily="34" charset="0"/>
              </a:rPr>
              <a:t> use, affecting more than half the practices reporting. Although limited provider internet access or speed issues were less commonly reported overall, this limitation more often affected providers in non-MSAs (i.e., rural areas) and areas with a higher percentage of non-Hispanic White individuals.</a:t>
            </a:r>
          </a:p>
          <a:p>
            <a:pPr marL="182880" marR="0" indent="-182880">
              <a:spcBef>
                <a:spcPts val="0"/>
              </a:spcBef>
              <a:spcAft>
                <a:spcPts val="1200"/>
              </a:spcAft>
            </a:pPr>
            <a:r>
              <a:rPr lang="en-US" sz="1200" dirty="0">
                <a:effectLst/>
                <a:latin typeface="+mn-lt"/>
                <a:ea typeface="Calibri" panose="020F0502020204030204" pitchFamily="34" charset="0"/>
                <a:cs typeface="Times New Roman" panose="02020603050405020304" pitchFamily="18" charset="0"/>
              </a:rPr>
              <a:t>Practices reported on factors that affected their use of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services. </a:t>
            </a:r>
          </a:p>
          <a:p>
            <a:endParaRPr lang="en-US" sz="1200" dirty="0">
              <a:effectLst/>
              <a:latin typeface="+mn-lt"/>
              <a:cs typeface="Times New Roman" panose="02020603050405020304" pitchFamily="18" charset="0"/>
            </a:endParaRPr>
          </a:p>
          <a:p>
            <a:pPr marL="182880" marR="0" lvl="0" indent="-182880">
              <a:spcBef>
                <a:spcPts val="0"/>
              </a:spcBef>
              <a:spcAft>
                <a:spcPts val="1200"/>
              </a:spcAft>
              <a:tabLst>
                <a:tab pos="228600" algn="l"/>
              </a:tabLst>
            </a:pPr>
            <a:r>
              <a:rPr lang="en-US" sz="1200" dirty="0">
                <a:effectLst/>
                <a:latin typeface="+mn-lt"/>
                <a:ea typeface="Calibri" panose="020F0502020204030204" pitchFamily="34" charset="0"/>
                <a:cs typeface="Times New Roman" panose="02020603050405020304" pitchFamily="18" charset="0"/>
              </a:rPr>
              <a:t>In 2021, of practices that use audio-only or video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technology: </a:t>
            </a:r>
          </a:p>
          <a:p>
            <a:pPr marL="365760" marR="0" lvl="1" indent="-182880">
              <a:spcBef>
                <a:spcPts val="0"/>
              </a:spcBef>
              <a:buClr>
                <a:srgbClr val="005EB8"/>
              </a:buClr>
              <a:buSzPts val="1000"/>
            </a:pPr>
            <a:r>
              <a:rPr lang="en-US" sz="1200" dirty="0">
                <a:effectLst/>
                <a:latin typeface="+mn-lt"/>
                <a:ea typeface="Calibri" panose="020F0502020204030204" pitchFamily="34" charset="0"/>
                <a:cs typeface="Times New Roman" panose="02020603050405020304" pitchFamily="18" charset="0"/>
              </a:rPr>
              <a:t>70.4% of physicians reported patients’ difficulty using technology as a factor affecting use of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a:t>
            </a:r>
          </a:p>
          <a:p>
            <a:pPr marL="365760" marR="0" lvl="1" indent="-182880">
              <a:spcBef>
                <a:spcPts val="0"/>
              </a:spcBef>
              <a:buClr>
                <a:srgbClr val="005EB8"/>
              </a:buClr>
              <a:buSzPts val="1000"/>
            </a:pPr>
            <a:r>
              <a:rPr lang="en-US" sz="1200" dirty="0">
                <a:effectLst/>
                <a:latin typeface="+mn-lt"/>
                <a:ea typeface="Calibri" panose="020F0502020204030204" pitchFamily="34" charset="0"/>
                <a:cs typeface="Times New Roman" panose="02020603050405020304" pitchFamily="18" charset="0"/>
              </a:rPr>
              <a:t>64.3% reported limitations in patients’ access to technology, </a:t>
            </a:r>
          </a:p>
          <a:p>
            <a:pPr marL="365760" marR="0" lvl="1" indent="-182880">
              <a:spcBef>
                <a:spcPts val="0"/>
              </a:spcBef>
              <a:buClr>
                <a:srgbClr val="005EB8"/>
              </a:buClr>
              <a:buSzPts val="1000"/>
            </a:pPr>
            <a:r>
              <a:rPr lang="en-US" sz="1200" dirty="0">
                <a:effectLst/>
                <a:latin typeface="+mn-lt"/>
                <a:ea typeface="Calibri" panose="020F0502020204030204" pitchFamily="34" charset="0"/>
                <a:cs typeface="Times New Roman" panose="02020603050405020304" pitchFamily="18" charset="0"/>
              </a:rPr>
              <a:t>41.6% reported improved reimbursement and relaxation of rules, </a:t>
            </a:r>
          </a:p>
          <a:p>
            <a:pPr marL="365760" marR="0" lvl="1" indent="-182880">
              <a:spcBef>
                <a:spcPts val="0"/>
              </a:spcBef>
              <a:buClr>
                <a:srgbClr val="005EB8"/>
              </a:buClr>
              <a:buSzPts val="1000"/>
            </a:pPr>
            <a:r>
              <a:rPr lang="en-US" sz="1200" dirty="0">
                <a:effectLst/>
                <a:latin typeface="+mn-lt"/>
                <a:ea typeface="Calibri" panose="020F0502020204030204" pitchFamily="34" charset="0"/>
                <a:cs typeface="Times New Roman" panose="02020603050405020304" pitchFamily="18" charset="0"/>
              </a:rPr>
              <a:t>33.0% reported limited physician internet access or speed issues, </a:t>
            </a:r>
          </a:p>
          <a:p>
            <a:pPr marL="365760" marR="0" lvl="1" indent="-182880">
              <a:spcBef>
                <a:spcPts val="0"/>
              </a:spcBef>
              <a:buClr>
                <a:srgbClr val="005EB8"/>
              </a:buClr>
              <a:buSzPts val="1000"/>
            </a:pPr>
            <a:r>
              <a:rPr lang="en-US" sz="1200" dirty="0">
                <a:effectLst/>
                <a:latin typeface="+mn-lt"/>
                <a:ea typeface="Calibri" panose="020F0502020204030204" pitchFamily="34" charset="0"/>
                <a:cs typeface="Times New Roman" panose="02020603050405020304" pitchFamily="18" charset="0"/>
              </a:rPr>
              <a:t>25.5% reported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inappropriate for specialty/type of patients, and </a:t>
            </a:r>
          </a:p>
          <a:p>
            <a:pPr marL="365760" marR="0" lvl="1" indent="-182880">
              <a:spcBef>
                <a:spcPts val="0"/>
              </a:spcBef>
              <a:buClr>
                <a:srgbClr val="005EB8"/>
              </a:buClr>
              <a:buSzPts val="1000"/>
            </a:pPr>
            <a:r>
              <a:rPr lang="en-US" sz="1200" dirty="0">
                <a:effectLst/>
                <a:latin typeface="+mn-lt"/>
                <a:ea typeface="Calibri" panose="020F0502020204030204" pitchFamily="34" charset="0"/>
                <a:cs typeface="Times New Roman" panose="02020603050405020304" pitchFamily="18" charset="0"/>
              </a:rPr>
              <a:t>16.8% reported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platform not easy to use or not meeting needs (Figure 9).</a:t>
            </a:r>
          </a:p>
          <a:p>
            <a:pPr marL="342900" marR="0" lvl="0" indent="-342900">
              <a:spcBef>
                <a:spcPts val="0"/>
              </a:spcBef>
              <a:spcAft>
                <a:spcPts val="1200"/>
              </a:spcAft>
              <a:buClr>
                <a:srgbClr val="005EB8"/>
              </a:buClr>
              <a:buSzPts val="1000"/>
              <a:buFont typeface="Times New Roman" panose="02020603050405020304" pitchFamily="18" charset="0"/>
              <a:buChar char="■"/>
            </a:pPr>
            <a:endParaRPr lang="en-US" sz="1200" dirty="0">
              <a:effectLst/>
              <a:latin typeface="+mn-l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223</a:t>
            </a:fld>
            <a:endParaRPr lang="en-US"/>
          </a:p>
        </p:txBody>
      </p:sp>
    </p:spTree>
    <p:extLst>
      <p:ext uri="{BB962C8B-B14F-4D97-AF65-F5344CB8AC3E}">
        <p14:creationId xmlns:p14="http://schemas.microsoft.com/office/powerpoint/2010/main" val="4222432192"/>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indent="-182880">
              <a:spcBef>
                <a:spcPts val="0"/>
              </a:spcBef>
            </a:pPr>
            <a:r>
              <a:rPr lang="en-US" sz="1200" dirty="0">
                <a:effectLst/>
                <a:latin typeface="+mn-lt"/>
                <a:ea typeface="Calibri" panose="020F0502020204030204" pitchFamily="34" charset="0"/>
                <a:cs typeface="Times New Roman" panose="02020603050405020304" pitchFamily="18" charset="0"/>
              </a:rPr>
              <a:t>The rate at which the factors affected practices varied by practice characteristics. Surgical practices that provided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services were less likely to report factors affecting their use of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technology compared with primary care practices that provided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services. Practices in non-MSAs were more likely to report factors affecting their use of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technology compared with MSAs. </a:t>
            </a:r>
          </a:p>
          <a:p>
            <a:pPr marL="182880" marR="0" indent="-182880">
              <a:spcBef>
                <a:spcPts val="0"/>
              </a:spcBef>
            </a:pPr>
            <a:r>
              <a:rPr lang="en-US" sz="1200" dirty="0">
                <a:effectLst/>
                <a:latin typeface="+mn-lt"/>
                <a:ea typeface="Calibri" panose="020F0502020204030204" pitchFamily="34" charset="0"/>
                <a:cs typeface="Times New Roman" panose="02020603050405020304" pitchFamily="18" charset="0"/>
              </a:rPr>
              <a:t>The barrier related to limited internet access or speed showed the most variation and was more problematic for primary care practices, practices in areas with 80-100% NH-White population, and practices in non-MSAs.</a:t>
            </a:r>
          </a:p>
          <a:p>
            <a:pPr marL="182880" marR="0" indent="-182880">
              <a:spcBef>
                <a:spcPts val="0"/>
              </a:spcBef>
            </a:pPr>
            <a:endParaRPr lang="en-US" sz="1200" dirty="0">
              <a:effectLst/>
              <a:latin typeface="+mn-lt"/>
              <a:ea typeface="Calibri" panose="020F0502020204030204" pitchFamily="34" charset="0"/>
              <a:cs typeface="Times New Roman" panose="02020603050405020304" pitchFamily="18" charset="0"/>
            </a:endParaRPr>
          </a:p>
          <a:p>
            <a:pPr marL="182880" marR="0" lvl="0" indent="-182880">
              <a:spcBef>
                <a:spcPts val="0"/>
              </a:spcBef>
              <a:tabLst>
                <a:tab pos="228600" algn="l"/>
              </a:tabLst>
            </a:pPr>
            <a:r>
              <a:rPr lang="en-US" sz="1200" dirty="0">
                <a:effectLst/>
                <a:latin typeface="+mn-lt"/>
                <a:ea typeface="Calibri" panose="020F0502020204030204" pitchFamily="34" charset="0"/>
                <a:cs typeface="Times New Roman" panose="02020603050405020304" pitchFamily="18" charset="0"/>
              </a:rPr>
              <a:t>In 2021, of practices that use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technology, the rate of practices that reported patients’ difficulty using technology/platform as affecting their use of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for office visits was significantly lower for surgical practices (55.9%) compared with primary care practices (71.0%) (Figure 10).</a:t>
            </a:r>
          </a:p>
          <a:p>
            <a:pPr marL="182880" marR="0" lvl="0" indent="-182880">
              <a:spcBef>
                <a:spcPts val="0"/>
              </a:spcBef>
              <a:tabLst>
                <a:tab pos="228600" algn="l"/>
              </a:tabLst>
            </a:pPr>
            <a:r>
              <a:rPr lang="en-US" sz="1200" dirty="0">
                <a:effectLst/>
                <a:latin typeface="+mn-lt"/>
                <a:ea typeface="Calibri" panose="020F0502020204030204" pitchFamily="34" charset="0"/>
                <a:cs typeface="Times New Roman" panose="02020603050405020304" pitchFamily="18" charset="0"/>
              </a:rPr>
              <a:t>In 2021, of practices that use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technology, there were no statistically significant differences by practice size, NH-White population, or practice location in the rate of practices that reported patients’ difficulty using technology/platform as affecting their use of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for office visits.</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224</a:t>
            </a:fld>
            <a:endParaRPr lang="en-US"/>
          </a:p>
        </p:txBody>
      </p:sp>
    </p:spTree>
    <p:extLst>
      <p:ext uri="{BB962C8B-B14F-4D97-AF65-F5344CB8AC3E}">
        <p14:creationId xmlns:p14="http://schemas.microsoft.com/office/powerpoint/2010/main" val="1299043173"/>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spcBef>
                <a:spcPts val="0"/>
              </a:spcBef>
              <a:spcAft>
                <a:spcPts val="0"/>
              </a:spcAft>
              <a:tabLst>
                <a:tab pos="228600" algn="l"/>
              </a:tabLst>
            </a:pPr>
            <a:r>
              <a:rPr lang="en-US" sz="1200" dirty="0">
                <a:effectLst/>
                <a:latin typeface="+mn-lt"/>
                <a:ea typeface="Calibri" panose="020F0502020204030204" pitchFamily="34" charset="0"/>
                <a:cs typeface="Times New Roman" panose="02020603050405020304" pitchFamily="18" charset="0"/>
              </a:rPr>
              <a:t>In 2021, of practices that use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technology, the rate of practices that reported limitations in patients’ access to technology as affecting their use of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for office visits was significantly higher for practices with 11-50 physicians (74.8%) compared with practices with 51+ physicians (59.2%) (Figure 11).</a:t>
            </a:r>
          </a:p>
          <a:p>
            <a:pPr marL="182880" marR="0" lvl="0" indent="-182880">
              <a:spcBef>
                <a:spcPts val="0"/>
              </a:spcBef>
              <a:spcAft>
                <a:spcPts val="1200"/>
              </a:spcAft>
              <a:tabLst>
                <a:tab pos="228600" algn="l"/>
              </a:tabLst>
            </a:pPr>
            <a:r>
              <a:rPr lang="en-US" sz="1200" dirty="0">
                <a:effectLst/>
                <a:latin typeface="+mn-lt"/>
                <a:ea typeface="Calibri" panose="020F0502020204030204" pitchFamily="34" charset="0"/>
                <a:cs typeface="Times New Roman" panose="02020603050405020304" pitchFamily="18" charset="0"/>
              </a:rPr>
              <a:t>In 2021, of practices that use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technology, there were no statistically significant differences by specialty, NH-White population, or practice location in the rate of practices that reported limitations in patients’ access to technology as affecting their use of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for office visits.</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225</a:t>
            </a:fld>
            <a:endParaRPr lang="en-US"/>
          </a:p>
        </p:txBody>
      </p:sp>
    </p:spTree>
    <p:extLst>
      <p:ext uri="{BB962C8B-B14F-4D97-AF65-F5344CB8AC3E}">
        <p14:creationId xmlns:p14="http://schemas.microsoft.com/office/powerpoint/2010/main" val="1759212101"/>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spcBef>
                <a:spcPts val="0"/>
              </a:spcBef>
              <a:spcAft>
                <a:spcPts val="0"/>
              </a:spcAft>
              <a:tabLst>
                <a:tab pos="228600" algn="l"/>
              </a:tabLst>
            </a:pPr>
            <a:r>
              <a:rPr lang="en-US" sz="1200" dirty="0">
                <a:effectLst/>
                <a:latin typeface="+mn-lt"/>
                <a:ea typeface="Calibri" panose="020F0502020204030204" pitchFamily="34" charset="0"/>
                <a:cs typeface="Times New Roman" panose="02020603050405020304" pitchFamily="18" charset="0"/>
              </a:rPr>
              <a:t>In 2021, of practices that use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technology, the rate of practices that reported improved reimbursement and relaxation of rules related to use of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visits as affecting their use of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for office visits was significantly lower for surgical practices (23.4%) compared with primary care practices (46.2%) (Figure 12).</a:t>
            </a:r>
          </a:p>
          <a:p>
            <a:pPr marL="182880" marR="0" lvl="0" indent="-182880">
              <a:spcBef>
                <a:spcPts val="0"/>
              </a:spcBef>
              <a:spcAft>
                <a:spcPts val="0"/>
              </a:spcAft>
              <a:tabLst>
                <a:tab pos="228600" algn="l"/>
              </a:tabLst>
            </a:pPr>
            <a:r>
              <a:rPr lang="en-US" sz="1200" dirty="0">
                <a:effectLst/>
                <a:latin typeface="+mn-lt"/>
                <a:ea typeface="Calibri" panose="020F0502020204030204" pitchFamily="34" charset="0"/>
                <a:cs typeface="Times New Roman" panose="02020603050405020304" pitchFamily="18" charset="0"/>
              </a:rPr>
              <a:t>In 2021, of practices that use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technology, the rate of practices that reported improved reimbursement and relaxation of rules related to use of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visits as affecting their use of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for office visits was significantly higher for practices located in non-MSAs (53.8%) compared with practices located in MSAs (40.8%).</a:t>
            </a:r>
          </a:p>
          <a:p>
            <a:pPr marL="182880" marR="0" lvl="0" indent="-182880">
              <a:spcBef>
                <a:spcPts val="0"/>
              </a:spcBef>
              <a:spcAft>
                <a:spcPts val="1200"/>
              </a:spcAft>
              <a:tabLst>
                <a:tab pos="228600" algn="l"/>
              </a:tabLst>
            </a:pPr>
            <a:r>
              <a:rPr lang="en-US" sz="1200" dirty="0">
                <a:effectLst/>
                <a:latin typeface="+mn-lt"/>
                <a:ea typeface="Calibri" panose="020F0502020204030204" pitchFamily="34" charset="0"/>
                <a:cs typeface="Times New Roman" panose="02020603050405020304" pitchFamily="18" charset="0"/>
              </a:rPr>
              <a:t>In 2021, of practices that use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technology, there were no statistically significant differences by practice size or NH-White population in the rate of practices that reported improved reimbursement and relaxation of rules related to use of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visits as affecting their use of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for office visits.</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226</a:t>
            </a:fld>
            <a:endParaRPr lang="en-US"/>
          </a:p>
        </p:txBody>
      </p:sp>
    </p:spTree>
    <p:extLst>
      <p:ext uri="{BB962C8B-B14F-4D97-AF65-F5344CB8AC3E}">
        <p14:creationId xmlns:p14="http://schemas.microsoft.com/office/powerpoint/2010/main" val="3614946016"/>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spcBef>
                <a:spcPts val="0"/>
              </a:spcBef>
              <a:spcAft>
                <a:spcPts val="0"/>
              </a:spcAft>
              <a:tabLst>
                <a:tab pos="228600" algn="l"/>
              </a:tabLst>
            </a:pPr>
            <a:r>
              <a:rPr lang="en-US" sz="1200" dirty="0">
                <a:effectLst/>
                <a:latin typeface="+mn-lt"/>
                <a:ea typeface="Calibri" panose="020F0502020204030204" pitchFamily="34" charset="0"/>
                <a:cs typeface="Times New Roman" panose="02020603050405020304" pitchFamily="18" charset="0"/>
              </a:rPr>
              <a:t>In 2021, of practices that use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technology, the rate of practices that reported limited internet access or speed as affecting their use of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for office visits was significantly lower for surgical practices (18.2%) compared with primary care practices (35.7%) (Figure 13).</a:t>
            </a:r>
          </a:p>
          <a:p>
            <a:pPr marL="182880" marR="0" lvl="0" indent="-182880">
              <a:spcBef>
                <a:spcPts val="0"/>
              </a:spcBef>
              <a:spcAft>
                <a:spcPts val="0"/>
              </a:spcAft>
              <a:tabLst>
                <a:tab pos="228600" algn="l"/>
              </a:tabLst>
            </a:pPr>
            <a:r>
              <a:rPr lang="en-US" sz="1200" dirty="0">
                <a:effectLst/>
                <a:latin typeface="+mn-lt"/>
                <a:ea typeface="Calibri" panose="020F0502020204030204" pitchFamily="34" charset="0"/>
                <a:cs typeface="Times New Roman" panose="02020603050405020304" pitchFamily="18" charset="0"/>
              </a:rPr>
              <a:t>In 2021, of practices that use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technology, the rate of practices that reported limited internet access as affecting their use of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for office visits was significantly lower for practices in areas with less than 50% NH-White population (27.3%) and practices in areas with 50-69.99% NH-White population (33.5%) compared with practices in areas with 80-100% NH-White population (43.4%).</a:t>
            </a:r>
          </a:p>
          <a:p>
            <a:pPr marL="182880" marR="0" lvl="0" indent="-182880">
              <a:spcBef>
                <a:spcPts val="0"/>
              </a:spcBef>
              <a:spcAft>
                <a:spcPts val="0"/>
              </a:spcAft>
              <a:tabLst>
                <a:tab pos="228600" algn="l"/>
              </a:tabLst>
            </a:pPr>
            <a:r>
              <a:rPr lang="en-US" sz="1200" dirty="0">
                <a:effectLst/>
                <a:latin typeface="+mn-lt"/>
                <a:ea typeface="Calibri" panose="020F0502020204030204" pitchFamily="34" charset="0"/>
                <a:cs typeface="Times New Roman" panose="02020603050405020304" pitchFamily="18" charset="0"/>
              </a:rPr>
              <a:t>In 2021, of practices that use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technology, the rate of practices that reported limited internet access as affecting their use of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for office visits was significantly higher for practices located in non-MSAs (47.4%) compared with practices located in MSAs (32.0%).</a:t>
            </a:r>
          </a:p>
          <a:p>
            <a:pPr marL="182880" marR="0" lvl="0" indent="-182880">
              <a:spcBef>
                <a:spcPts val="0"/>
              </a:spcBef>
              <a:spcAft>
                <a:spcPts val="0"/>
              </a:spcAft>
              <a:tabLst>
                <a:tab pos="228600" algn="l"/>
              </a:tabLst>
            </a:pPr>
            <a:r>
              <a:rPr lang="en-US" sz="1200" dirty="0">
                <a:effectLst/>
                <a:latin typeface="+mn-lt"/>
                <a:ea typeface="Calibri" panose="020F0502020204030204" pitchFamily="34" charset="0"/>
                <a:cs typeface="Times New Roman" panose="02020603050405020304" pitchFamily="18" charset="0"/>
              </a:rPr>
              <a:t>In 2021, of practices that use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technology, there were no statistically significant differences by practice size in the rate of practices that reported limited internet access as affecting their use of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for office visits.</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227</a:t>
            </a:fld>
            <a:endParaRPr lang="en-US"/>
          </a:p>
        </p:txBody>
      </p:sp>
    </p:spTree>
    <p:extLst>
      <p:ext uri="{BB962C8B-B14F-4D97-AF65-F5344CB8AC3E}">
        <p14:creationId xmlns:p14="http://schemas.microsoft.com/office/powerpoint/2010/main" val="314725543"/>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None/>
              <a:tabLst>
                <a:tab pos="228600" algn="l"/>
              </a:tabLst>
            </a:pPr>
            <a:r>
              <a:rPr lang="en-US" sz="1200" b="1" dirty="0">
                <a:effectLst/>
                <a:latin typeface="+mn-lt"/>
                <a:ea typeface="Calibri" panose="020F0502020204030204" pitchFamily="34" charset="0"/>
                <a:cs typeface="Times New Roman" panose="02020603050405020304" pitchFamily="18" charset="0"/>
              </a:rPr>
              <a:t>Findings on Perception of Care Provided via </a:t>
            </a:r>
            <a:r>
              <a:rPr lang="en-US" sz="1200" b="1" dirty="0" err="1">
                <a:effectLst/>
                <a:latin typeface="+mn-lt"/>
                <a:ea typeface="Calibri" panose="020F0502020204030204" pitchFamily="34" charset="0"/>
                <a:cs typeface="Times New Roman" panose="02020603050405020304" pitchFamily="18" charset="0"/>
              </a:rPr>
              <a:t>Telehealthcare</a:t>
            </a:r>
            <a:r>
              <a:rPr lang="en-US" sz="1200" b="1" dirty="0">
                <a:effectLst/>
                <a:latin typeface="+mn-lt"/>
                <a:ea typeface="Calibri" panose="020F0502020204030204" pitchFamily="34" charset="0"/>
                <a:cs typeface="Times New Roman" panose="02020603050405020304" pitchFamily="18" charset="0"/>
              </a:rPr>
              <a:t> Are Mixed</a:t>
            </a:r>
          </a:p>
          <a:p>
            <a:pPr marL="182880" marR="0" lvl="0" indent="-182880">
              <a:spcBef>
                <a:spcPts val="0"/>
              </a:spcBef>
              <a:spcAft>
                <a:spcPts val="0"/>
              </a:spcAft>
              <a:tabLst>
                <a:tab pos="228600" algn="l"/>
              </a:tabLst>
            </a:pPr>
            <a:r>
              <a:rPr lang="en-US" sz="1200" b="1" dirty="0">
                <a:effectLst/>
                <a:latin typeface="+mn-lt"/>
                <a:ea typeface="Calibri" panose="020F0502020204030204" pitchFamily="34" charset="0"/>
                <a:cs typeface="Times New Roman" panose="02020603050405020304" pitchFamily="18" charset="0"/>
              </a:rPr>
              <a:t>Although few practices reported being able to provide similar care via </a:t>
            </a:r>
            <a:r>
              <a:rPr lang="en-US" sz="1200" b="1" dirty="0" err="1">
                <a:effectLst/>
                <a:latin typeface="+mn-lt"/>
                <a:ea typeface="Calibri" panose="020F0502020204030204" pitchFamily="34" charset="0"/>
                <a:cs typeface="Times New Roman" panose="02020603050405020304" pitchFamily="18" charset="0"/>
              </a:rPr>
              <a:t>telehealthcare</a:t>
            </a:r>
            <a:r>
              <a:rPr lang="en-US" sz="1200" b="1" dirty="0">
                <a:effectLst/>
                <a:latin typeface="+mn-lt"/>
                <a:ea typeface="Calibri" panose="020F0502020204030204" pitchFamily="34" charset="0"/>
                <a:cs typeface="Times New Roman" panose="02020603050405020304" pitchFamily="18" charset="0"/>
              </a:rPr>
              <a:t> services compared with in-person services, most practices were satisfied with the technology and intended to continue using </a:t>
            </a:r>
            <a:r>
              <a:rPr lang="en-US" sz="1200" b="1" dirty="0" err="1">
                <a:effectLst/>
                <a:latin typeface="+mn-lt"/>
                <a:ea typeface="Calibri" panose="020F0502020204030204" pitchFamily="34" charset="0"/>
                <a:cs typeface="Times New Roman" panose="02020603050405020304" pitchFamily="18" charset="0"/>
              </a:rPr>
              <a:t>telehealthcare</a:t>
            </a:r>
            <a:r>
              <a:rPr lang="en-US" sz="1200" b="1" dirty="0">
                <a:effectLst/>
                <a:latin typeface="+mn-lt"/>
                <a:ea typeface="Calibri" panose="020F0502020204030204" pitchFamily="34" charset="0"/>
                <a:cs typeface="Times New Roman" panose="02020603050405020304" pitchFamily="18" charset="0"/>
              </a:rPr>
              <a:t> services after the pandemic ended. Relative to primary care and medical practices, surgical practices were significantly less satisfied with </a:t>
            </a:r>
            <a:r>
              <a:rPr lang="en-US" sz="1200" b="1" dirty="0" err="1">
                <a:effectLst/>
                <a:latin typeface="+mn-lt"/>
                <a:ea typeface="Calibri" panose="020F0502020204030204" pitchFamily="34" charset="0"/>
                <a:cs typeface="Times New Roman" panose="02020603050405020304" pitchFamily="18" charset="0"/>
              </a:rPr>
              <a:t>telehealthcare</a:t>
            </a:r>
            <a:r>
              <a:rPr lang="en-US" sz="1200" b="1" dirty="0">
                <a:effectLst/>
                <a:latin typeface="+mn-lt"/>
                <a:ea typeface="Calibri" panose="020F0502020204030204" pitchFamily="34" charset="0"/>
                <a:cs typeface="Times New Roman" panose="02020603050405020304" pitchFamily="18" charset="0"/>
              </a:rPr>
              <a:t> and less likely to continue using it when the pandemic was over. </a:t>
            </a:r>
          </a:p>
          <a:p>
            <a:pPr marL="182880" marR="0" lvl="0" indent="-182880">
              <a:spcBef>
                <a:spcPts val="0"/>
              </a:spcBef>
              <a:spcAft>
                <a:spcPts val="0"/>
              </a:spcAft>
              <a:tabLst>
                <a:tab pos="228600" algn="l"/>
              </a:tabLst>
            </a:pPr>
            <a:r>
              <a:rPr lang="en-US" sz="1200" dirty="0">
                <a:effectLst/>
                <a:latin typeface="+mn-lt"/>
                <a:ea typeface="Calibri" panose="020F0502020204030204" pitchFamily="34" charset="0"/>
                <a:cs typeface="Times New Roman" panose="02020603050405020304" pitchFamily="18" charset="0"/>
              </a:rPr>
              <a:t>While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can improve access to care, it is imperative that the quality of care provided via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is similar to the quality of in-person care and that providers are confident in their ability to provide needed care. The following figures provide measures of provider perceptions of quality of care, provider satisfaction with the technology, and provider intentions to continue providing care via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a:t>
            </a:r>
          </a:p>
          <a:p>
            <a:pPr marL="182880" marR="0" lvl="0" indent="-182880">
              <a:spcBef>
                <a:spcPts val="0"/>
              </a:spcBef>
              <a:spcAft>
                <a:spcPts val="0"/>
              </a:spcAft>
              <a:tabLst>
                <a:tab pos="228600" algn="l"/>
              </a:tabLst>
            </a:pPr>
            <a:endParaRPr lang="en-US" sz="1200" dirty="0">
              <a:effectLst/>
              <a:latin typeface="+mn-lt"/>
              <a:ea typeface="Calibri" panose="020F0502020204030204" pitchFamily="34" charset="0"/>
              <a:cs typeface="Times New Roman" panose="02020603050405020304" pitchFamily="18" charset="0"/>
            </a:endParaRPr>
          </a:p>
          <a:p>
            <a:pPr marL="182880" marR="0" lvl="0" indent="-182880">
              <a:spcBef>
                <a:spcPts val="0"/>
              </a:spcBef>
              <a:spcAft>
                <a:spcPts val="0"/>
              </a:spcAft>
              <a:tabLst>
                <a:tab pos="228600" algn="l"/>
              </a:tabLst>
            </a:pPr>
            <a:r>
              <a:rPr lang="en-US" sz="1200" dirty="0">
                <a:effectLst/>
                <a:latin typeface="+mn-lt"/>
                <a:ea typeface="Calibri" panose="020F0502020204030204" pitchFamily="34" charset="0"/>
                <a:cs typeface="Times New Roman" panose="02020603050405020304" pitchFamily="18" charset="0"/>
              </a:rPr>
              <a:t>In 2021, of practices that use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technology, 31.0% of practices described being able to provide similar quality care during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visits as during in-person visits (Figure 14).</a:t>
            </a:r>
          </a:p>
          <a:p>
            <a:pPr marL="182880" marR="0" lvl="0" indent="-182880">
              <a:spcBef>
                <a:spcPts val="0"/>
              </a:spcBef>
              <a:spcAft>
                <a:spcPts val="0"/>
              </a:spcAft>
              <a:tabLst>
                <a:tab pos="228600" algn="l"/>
              </a:tabLst>
            </a:pPr>
            <a:r>
              <a:rPr lang="en-US" sz="1200" dirty="0">
                <a:effectLst/>
                <a:latin typeface="+mn-lt"/>
                <a:ea typeface="Calibri" panose="020F0502020204030204" pitchFamily="34" charset="0"/>
                <a:cs typeface="Times New Roman" panose="02020603050405020304" pitchFamily="18" charset="0"/>
              </a:rPr>
              <a:t>In 2021, of practices that use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technology, the rate of practices that described being able to provide similar quality care during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visits as during in-person visits was significantly higher for practices in areas with 50-69.99% NH-White population (34.8%) compared with practices in areas with 80%-100% NH-White population (26.3%).</a:t>
            </a:r>
          </a:p>
          <a:p>
            <a:pPr marL="182880" marR="0" lvl="0" indent="-182880">
              <a:spcBef>
                <a:spcPts val="0"/>
              </a:spcBef>
              <a:spcAft>
                <a:spcPts val="0"/>
              </a:spcAft>
              <a:tabLst>
                <a:tab pos="228600" algn="l"/>
              </a:tabLst>
            </a:pPr>
            <a:r>
              <a:rPr lang="en-US" sz="1200" dirty="0">
                <a:effectLst/>
                <a:latin typeface="+mn-lt"/>
                <a:ea typeface="Calibri" panose="020F0502020204030204" pitchFamily="34" charset="0"/>
                <a:cs typeface="Times New Roman" panose="02020603050405020304" pitchFamily="18" charset="0"/>
              </a:rPr>
              <a:t>In 2021, there were no statistically significant differences by practice size, specialty, or practice location in the rate of practices that described being able to provide similar quality care during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visits as during in-person visits.</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228</a:t>
            </a:fld>
            <a:endParaRPr lang="en-US"/>
          </a:p>
        </p:txBody>
      </p:sp>
    </p:spTree>
    <p:extLst>
      <p:ext uri="{BB962C8B-B14F-4D97-AF65-F5344CB8AC3E}">
        <p14:creationId xmlns:p14="http://schemas.microsoft.com/office/powerpoint/2010/main" val="2303855275"/>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spcBef>
                <a:spcPts val="0"/>
              </a:spcBef>
              <a:spcAft>
                <a:spcPts val="0"/>
              </a:spcAft>
              <a:tabLst>
                <a:tab pos="228600" algn="l"/>
              </a:tabLst>
            </a:pPr>
            <a:r>
              <a:rPr lang="en-US" sz="1200" dirty="0">
                <a:effectLst/>
                <a:latin typeface="+mn-lt"/>
                <a:ea typeface="Calibri" panose="020F0502020204030204" pitchFamily="34" charset="0"/>
                <a:cs typeface="Times New Roman" panose="02020603050405020304" pitchFamily="18" charset="0"/>
              </a:rPr>
              <a:t>In 2021, of practices that use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technology, 62.0% of practices were very or somewhat satisfied with using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technology for patient visits (Figure 15).</a:t>
            </a:r>
          </a:p>
          <a:p>
            <a:pPr marL="182880" marR="0" lvl="0" indent="-182880">
              <a:spcBef>
                <a:spcPts val="0"/>
              </a:spcBef>
              <a:spcAft>
                <a:spcPts val="0"/>
              </a:spcAft>
              <a:tabLst>
                <a:tab pos="228600" algn="l"/>
              </a:tabLst>
            </a:pPr>
            <a:r>
              <a:rPr lang="en-US" sz="1200" spc="-10" dirty="0">
                <a:effectLst/>
                <a:latin typeface="+mn-lt"/>
                <a:ea typeface="Calibri" panose="020F0502020204030204" pitchFamily="34" charset="0"/>
                <a:cs typeface="Times New Roman" panose="02020603050405020304" pitchFamily="18" charset="0"/>
              </a:rPr>
              <a:t>In 2021, of practices that use </a:t>
            </a:r>
            <a:r>
              <a:rPr lang="en-US" sz="1200" spc="-10" dirty="0" err="1">
                <a:effectLst/>
                <a:latin typeface="+mn-lt"/>
                <a:ea typeface="Calibri" panose="020F0502020204030204" pitchFamily="34" charset="0"/>
                <a:cs typeface="Times New Roman" panose="02020603050405020304" pitchFamily="18" charset="0"/>
              </a:rPr>
              <a:t>telehealthcare</a:t>
            </a:r>
            <a:r>
              <a:rPr lang="en-US" sz="1200" spc="-10" dirty="0">
                <a:effectLst/>
                <a:latin typeface="+mn-lt"/>
                <a:ea typeface="Calibri" panose="020F0502020204030204" pitchFamily="34" charset="0"/>
                <a:cs typeface="Times New Roman" panose="02020603050405020304" pitchFamily="18" charset="0"/>
              </a:rPr>
              <a:t> technology, the rate of practices very or somewhat satisfied with using </a:t>
            </a:r>
            <a:r>
              <a:rPr lang="en-US" sz="1200" spc="-10" dirty="0" err="1">
                <a:effectLst/>
                <a:latin typeface="+mn-lt"/>
                <a:ea typeface="Calibri" panose="020F0502020204030204" pitchFamily="34" charset="0"/>
                <a:cs typeface="Times New Roman" panose="02020603050405020304" pitchFamily="18" charset="0"/>
              </a:rPr>
              <a:t>telehealthcare</a:t>
            </a:r>
            <a:r>
              <a:rPr lang="en-US" sz="1200" spc="-10" dirty="0">
                <a:effectLst/>
                <a:latin typeface="+mn-lt"/>
                <a:ea typeface="Calibri" panose="020F0502020204030204" pitchFamily="34" charset="0"/>
                <a:cs typeface="Times New Roman" panose="02020603050405020304" pitchFamily="18" charset="0"/>
              </a:rPr>
              <a:t> technology for patient visits was significantly lower for practices with 2-3 physicians (53.6%) compared with practices with 51+ physicians (69.0%).</a:t>
            </a:r>
            <a:endParaRPr lang="en-US" sz="1200" dirty="0">
              <a:effectLst/>
              <a:latin typeface="+mn-lt"/>
              <a:ea typeface="Calibri" panose="020F0502020204030204" pitchFamily="34" charset="0"/>
              <a:cs typeface="Times New Roman" panose="02020603050405020304" pitchFamily="18" charset="0"/>
            </a:endParaRPr>
          </a:p>
          <a:p>
            <a:pPr marL="182880" marR="0" lvl="0" indent="-182880">
              <a:spcBef>
                <a:spcPts val="0"/>
              </a:spcBef>
              <a:spcAft>
                <a:spcPts val="0"/>
              </a:spcAft>
              <a:tabLst>
                <a:tab pos="228600" algn="l"/>
              </a:tabLst>
            </a:pPr>
            <a:r>
              <a:rPr lang="en-US" sz="1200" dirty="0">
                <a:effectLst/>
                <a:latin typeface="+mn-lt"/>
                <a:ea typeface="Calibri" panose="020F0502020204030204" pitchFamily="34" charset="0"/>
                <a:cs typeface="Times New Roman" panose="02020603050405020304" pitchFamily="18" charset="0"/>
              </a:rPr>
              <a:t>In 2021, of practices that use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technology, the rate of practices very or somewhat satisfied with using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technology for patient visits was significantly lower for surgical practices (49.5%) compared with primary care practices (65.5%).</a:t>
            </a:r>
          </a:p>
          <a:p>
            <a:pPr marL="182880" marR="0" lvl="0" indent="-182880">
              <a:spcBef>
                <a:spcPts val="0"/>
              </a:spcBef>
              <a:spcAft>
                <a:spcPts val="0"/>
              </a:spcAft>
              <a:tabLst>
                <a:tab pos="228600" algn="l"/>
              </a:tabLst>
            </a:pPr>
            <a:r>
              <a:rPr lang="en-US" sz="1200" dirty="0">
                <a:effectLst/>
                <a:latin typeface="+mn-lt"/>
                <a:ea typeface="Calibri" panose="020F0502020204030204" pitchFamily="34" charset="0"/>
                <a:cs typeface="Times New Roman" panose="02020603050405020304" pitchFamily="18" charset="0"/>
              </a:rPr>
              <a:t>In 2021, of practices that use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technology, the rate of practices very or somewhat satisfied with using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technology for patient visits was significantly higher for practices in areas with less than 50% NH-White population (64.7%) compared with practices in areas with 80-100% NH-White population (54.4%).</a:t>
            </a:r>
          </a:p>
          <a:p>
            <a:pPr marL="182880" marR="0" lvl="0" indent="-182880">
              <a:spcBef>
                <a:spcPts val="0"/>
              </a:spcBef>
              <a:spcAft>
                <a:spcPts val="1200"/>
              </a:spcAft>
              <a:tabLst>
                <a:tab pos="228600" algn="l"/>
              </a:tabLst>
            </a:pPr>
            <a:r>
              <a:rPr lang="en-US" sz="1200" dirty="0">
                <a:effectLst/>
                <a:latin typeface="+mn-lt"/>
                <a:ea typeface="Calibri" panose="020F0502020204030204" pitchFamily="34" charset="0"/>
                <a:cs typeface="Times New Roman" panose="02020603050405020304" pitchFamily="18" charset="0"/>
              </a:rPr>
              <a:t>In 2021, there were no statistically significant differences by practice location in the rate of practices very or somewhat satisfied with using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technology for patient visits.</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229</a:t>
            </a:fld>
            <a:endParaRPr lang="en-US"/>
          </a:p>
        </p:txBody>
      </p:sp>
    </p:spTree>
    <p:extLst>
      <p:ext uri="{BB962C8B-B14F-4D97-AF65-F5344CB8AC3E}">
        <p14:creationId xmlns:p14="http://schemas.microsoft.com/office/powerpoint/2010/main" val="3726290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 y="3657600"/>
            <a:ext cx="6766560" cy="4724400"/>
          </a:xfrm>
        </p:spPr>
        <p:txBody>
          <a:bodyPr/>
          <a:lstStyle/>
          <a:p>
            <a:pPr marL="182880" marR="0" indent="-182880">
              <a:spcBef>
                <a:spcPts val="0"/>
              </a:spcBef>
              <a:spcAft>
                <a:spcPts val="1200"/>
              </a:spcAft>
            </a:pPr>
            <a:r>
              <a:rPr lang="en-US" sz="1200" dirty="0">
                <a:effectLst/>
                <a:latin typeface="Calibri" panose="020F0502020204030204" pitchFamily="34" charset="0"/>
                <a:ea typeface="Calibri" panose="020F0502020204030204" pitchFamily="34" charset="0"/>
                <a:cs typeface="Calibri" panose="020F0502020204030204" pitchFamily="34" charset="0"/>
              </a:rPr>
              <a:t>Figure 11 shows a map of U.S. county classifications according to the 2013 NCHS Urban-Rural Classification system. </a:t>
            </a:r>
          </a:p>
          <a:p>
            <a:pPr marL="182880" marR="0" indent="-182880">
              <a:spcBef>
                <a:spcPts val="0"/>
              </a:spcBef>
              <a:spcAft>
                <a:spcPts val="1200"/>
              </a:spcAft>
            </a:pPr>
            <a:r>
              <a:rPr lang="en-US" sz="1200" dirty="0">
                <a:effectLst/>
                <a:latin typeface="Calibri" panose="020F0502020204030204" pitchFamily="34" charset="0"/>
                <a:ea typeface="Calibri" panose="020F0502020204030204" pitchFamily="34" charset="0"/>
                <a:cs typeface="Calibri" panose="020F0502020204030204" pitchFamily="34" charset="0"/>
              </a:rPr>
              <a:t>Between 1990 and 2022, the number of people grew faster in metropolitan counties than nonmetropolitan counties. But between 2020 and 2022, during the COVID-19 public health emergency (PHE), the population of large central metro areas decreased slightly, while large fringe metro areas continued to grow.</a:t>
            </a:r>
          </a:p>
        </p:txBody>
      </p:sp>
      <p:sp>
        <p:nvSpPr>
          <p:cNvPr id="4" name="Slide Number Placeholder 3"/>
          <p:cNvSpPr>
            <a:spLocks noGrp="1"/>
          </p:cNvSpPr>
          <p:nvPr>
            <p:ph type="sldNum" sz="quarter" idx="5"/>
          </p:nvPr>
        </p:nvSpPr>
        <p:spPr/>
        <p:txBody>
          <a:bodyPr/>
          <a:lstStyle/>
          <a:p>
            <a:fld id="{B17BA40C-25F7-4A81-B7B0-365A5351FE20}" type="slidenum">
              <a:rPr lang="en-US" smtClean="0"/>
              <a:t>23</a:t>
            </a:fld>
            <a:endParaRPr lang="en-US"/>
          </a:p>
        </p:txBody>
      </p:sp>
    </p:spTree>
    <p:extLst>
      <p:ext uri="{BB962C8B-B14F-4D97-AF65-F5344CB8AC3E}">
        <p14:creationId xmlns:p14="http://schemas.microsoft.com/office/powerpoint/2010/main" val="510551974"/>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spcBef>
                <a:spcPts val="0"/>
              </a:spcBef>
              <a:spcAft>
                <a:spcPts val="0"/>
              </a:spcAft>
              <a:tabLst>
                <a:tab pos="228600" algn="l"/>
              </a:tabLst>
            </a:pPr>
            <a:r>
              <a:rPr lang="en-US" sz="1200" dirty="0">
                <a:effectLst/>
                <a:latin typeface="+mn-lt"/>
                <a:ea typeface="Calibri" panose="020F0502020204030204" pitchFamily="34" charset="0"/>
                <a:cs typeface="Times New Roman" panose="02020603050405020304" pitchFamily="18" charset="0"/>
              </a:rPr>
              <a:t>In 2021, of practices that use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technology, 70.8% of practices planned to continue using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visits when appropriate once the COVID-19 pandemic was over (Figure 16).</a:t>
            </a:r>
          </a:p>
          <a:p>
            <a:pPr marL="182880" marR="0" lvl="0" indent="-182880">
              <a:spcBef>
                <a:spcPts val="0"/>
              </a:spcBef>
              <a:spcAft>
                <a:spcPts val="0"/>
              </a:spcAft>
              <a:tabLst>
                <a:tab pos="228600" algn="l"/>
              </a:tabLst>
            </a:pPr>
            <a:r>
              <a:rPr lang="en-US" sz="1200" dirty="0">
                <a:effectLst/>
                <a:latin typeface="+mn-lt"/>
                <a:ea typeface="Calibri" panose="020F0502020204030204" pitchFamily="34" charset="0"/>
                <a:cs typeface="Times New Roman" panose="02020603050405020304" pitchFamily="18" charset="0"/>
              </a:rPr>
              <a:t>In 2021, of practices that use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technology, the rate of practices planning to continue using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visits when appropriate once the COVID-19 pandemic was over was significantly higher for practices with 11-50 physicians (84.1%) compared with practices with 51+ physicians (72.0%).</a:t>
            </a:r>
          </a:p>
          <a:p>
            <a:pPr marL="182880" marR="0" lvl="0" indent="-182880">
              <a:spcBef>
                <a:spcPts val="0"/>
              </a:spcBef>
              <a:spcAft>
                <a:spcPts val="0"/>
              </a:spcAft>
              <a:tabLst>
                <a:tab pos="228600" algn="l"/>
              </a:tabLst>
            </a:pPr>
            <a:r>
              <a:rPr lang="en-US" sz="1200" dirty="0">
                <a:effectLst/>
                <a:latin typeface="+mn-lt"/>
                <a:ea typeface="Calibri" panose="020F0502020204030204" pitchFamily="34" charset="0"/>
                <a:cs typeface="Times New Roman" panose="02020603050405020304" pitchFamily="18" charset="0"/>
              </a:rPr>
              <a:t>In 2021, of practices that use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technology, the rate of practices planning to continue using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visits when appropriate once the COVID-19 pandemic was over was significantly lower for surgical (63.9%) practices compared with primary care practices (77.1%).</a:t>
            </a:r>
          </a:p>
          <a:p>
            <a:pPr marL="182880" marR="0" lvl="0" indent="-182880">
              <a:spcBef>
                <a:spcPts val="0"/>
              </a:spcBef>
              <a:spcAft>
                <a:spcPts val="0"/>
              </a:spcAft>
              <a:tabLst>
                <a:tab pos="228600" algn="l"/>
              </a:tabLst>
            </a:pPr>
            <a:r>
              <a:rPr lang="en-US" sz="1200" dirty="0">
                <a:effectLst/>
                <a:latin typeface="+mn-lt"/>
                <a:ea typeface="Calibri" panose="020F0502020204030204" pitchFamily="34" charset="0"/>
                <a:cs typeface="Times New Roman" panose="02020603050405020304" pitchFamily="18" charset="0"/>
              </a:rPr>
              <a:t>In 2021, there were no statistically significant differences by NH-White population or practice location in the rate of practices planning to continue using </a:t>
            </a:r>
            <a:r>
              <a:rPr lang="en-US" sz="1200" dirty="0" err="1">
                <a:effectLst/>
                <a:latin typeface="+mn-lt"/>
                <a:ea typeface="Calibri" panose="020F0502020204030204" pitchFamily="34" charset="0"/>
                <a:cs typeface="Times New Roman" panose="02020603050405020304" pitchFamily="18" charset="0"/>
              </a:rPr>
              <a:t>telehealthcare</a:t>
            </a:r>
            <a:r>
              <a:rPr lang="en-US" sz="1200" dirty="0">
                <a:effectLst/>
                <a:latin typeface="+mn-lt"/>
                <a:ea typeface="Calibri" panose="020F0502020204030204" pitchFamily="34" charset="0"/>
                <a:cs typeface="Times New Roman" panose="02020603050405020304" pitchFamily="18" charset="0"/>
              </a:rPr>
              <a:t> visits when appropriate once the COVID-19 pandemic was over.</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230</a:t>
            </a:fld>
            <a:endParaRPr lang="en-US"/>
          </a:p>
        </p:txBody>
      </p:sp>
    </p:spTree>
    <p:extLst>
      <p:ext uri="{BB962C8B-B14F-4D97-AF65-F5344CB8AC3E}">
        <p14:creationId xmlns:p14="http://schemas.microsoft.com/office/powerpoint/2010/main" val="2128691943"/>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3752056"/>
            <a:ext cx="6400800" cy="4724400"/>
          </a:xfrm>
        </p:spPr>
        <p:txBody>
          <a:bodyPr/>
          <a:lstStyle/>
          <a:p>
            <a:pPr marL="182880" marR="0" indent="-182880">
              <a:spcBef>
                <a:spcPts val="0"/>
              </a:spcBef>
            </a:pP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has the potential to reduce disparities and improve access to healthcare. The COVID-19 pandemic increased the interest in and use of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As the pandemic waned, the rate of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use decreased but remains higher than before the pandemic, especially for behavioral health care. </a:t>
            </a:r>
          </a:p>
          <a:p>
            <a:pPr marL="182880" marR="0" indent="-182880">
              <a:spcBef>
                <a:spcPts val="0"/>
              </a:spcBef>
            </a:pPr>
            <a:r>
              <a:rPr lang="en-US" sz="1000" dirty="0">
                <a:effectLst/>
                <a:latin typeface="+mn-lt"/>
                <a:ea typeface="Calibri" panose="020F0502020204030204" pitchFamily="34" charset="0"/>
                <a:cs typeface="Times New Roman" panose="02020603050405020304" pitchFamily="18" charset="0"/>
              </a:rPr>
              <a:t>However, barriers remain for providers and patients. As noted above, more than half of practices reported patients’ difficulty using technology and limitations in patients’ access to technology. These barriers were reflected in variations in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use. The NHQDR findings indicate use of audio-only or video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was higher in areas with higher rates of internet access and in large central and large fringe metropolitan areas. Use also varied by age, with older people less likely to use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services and when they did use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less likely to use video software.</a:t>
            </a:r>
          </a:p>
          <a:p>
            <a:pPr marL="182880" marR="0" indent="-182880">
              <a:spcBef>
                <a:spcPts val="0"/>
              </a:spcBef>
            </a:pPr>
            <a:r>
              <a:rPr lang="en-US" sz="1000" dirty="0">
                <a:effectLst/>
                <a:latin typeface="+mn-lt"/>
                <a:ea typeface="Calibri" panose="020F0502020204030204" pitchFamily="34" charset="0"/>
                <a:cs typeface="Times New Roman" panose="02020603050405020304" pitchFamily="18" charset="0"/>
              </a:rPr>
              <a:t>Innovative programs aimed to expand reliable internet access, loan hardware to individuals, identify or create Wi-Fi hotspots for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use, and provide training and technical assistance have received attention.</a:t>
            </a:r>
            <a:r>
              <a:rPr lang="en-US" sz="1000" baseline="30000" dirty="0">
                <a:effectLst/>
                <a:latin typeface="+mn-lt"/>
                <a:ea typeface="Calibri" panose="020F0502020204030204" pitchFamily="34" charset="0"/>
                <a:cs typeface="Times New Roman" panose="02020603050405020304" pitchFamily="18" charset="0"/>
              </a:rPr>
              <a:t>41-44</a:t>
            </a:r>
            <a:r>
              <a:rPr lang="en-US" sz="1000" dirty="0">
                <a:effectLst/>
                <a:latin typeface="+mn-lt"/>
                <a:ea typeface="Calibri" panose="020F0502020204030204" pitchFamily="34" charset="0"/>
                <a:cs typeface="Times New Roman" panose="02020603050405020304" pitchFamily="18" charset="0"/>
              </a:rPr>
              <a:t> For example, libraries and library staff are exploring support of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by providing broadband access and portable hotspots, laptops, and private spaces, as well as staff who can facilitate their use.</a:t>
            </a:r>
            <a:r>
              <a:rPr lang="en-US" sz="1000" baseline="30000" dirty="0">
                <a:effectLst/>
                <a:latin typeface="+mn-lt"/>
                <a:ea typeface="Calibri" panose="020F0502020204030204" pitchFamily="34" charset="0"/>
                <a:cs typeface="Times New Roman" panose="02020603050405020304" pitchFamily="18" charset="0"/>
              </a:rPr>
              <a:t>45-47</a:t>
            </a:r>
            <a:endParaRPr lang="en-US" sz="1000" dirty="0">
              <a:effectLst/>
              <a:latin typeface="+mn-lt"/>
              <a:ea typeface="Calibri" panose="020F0502020204030204" pitchFamily="34" charset="0"/>
              <a:cs typeface="Times New Roman" panose="02020603050405020304" pitchFamily="18" charset="0"/>
            </a:endParaRPr>
          </a:p>
          <a:p>
            <a:pPr marL="182880" marR="0" indent="-182880">
              <a:spcBef>
                <a:spcPts val="0"/>
              </a:spcBef>
            </a:pPr>
            <a:r>
              <a:rPr lang="en-US" sz="1000" dirty="0">
                <a:effectLst/>
                <a:latin typeface="+mn-lt"/>
                <a:ea typeface="Calibri" panose="020F0502020204030204" pitchFamily="34" charset="0"/>
                <a:cs typeface="Times New Roman" panose="02020603050405020304" pitchFamily="18" charset="0"/>
              </a:rPr>
              <a:t>Provider and staff engagement and patient outreach are also important to reach the most vulnerable individuals.</a:t>
            </a:r>
            <a:r>
              <a:rPr lang="en-US" sz="1000" baseline="30000" dirty="0">
                <a:effectLst/>
                <a:latin typeface="+mn-lt"/>
                <a:ea typeface="Calibri" panose="020F0502020204030204" pitchFamily="34" charset="0"/>
                <a:cs typeface="Times New Roman" panose="02020603050405020304" pitchFamily="18" charset="0"/>
              </a:rPr>
              <a:t>48</a:t>
            </a:r>
            <a:r>
              <a:rPr lang="en-US" sz="1000" dirty="0">
                <a:effectLst/>
                <a:latin typeface="+mn-lt"/>
                <a:ea typeface="Calibri" panose="020F0502020204030204" pitchFamily="34" charset="0"/>
                <a:cs typeface="Times New Roman" panose="02020603050405020304" pitchFamily="18" charset="0"/>
              </a:rPr>
              <a:t> For example, some clinics in rural areas were less likely to add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services during the pandemic.</a:t>
            </a:r>
            <a:r>
              <a:rPr lang="en-US" sz="1000" baseline="30000" dirty="0">
                <a:effectLst/>
                <a:latin typeface="+mn-lt"/>
                <a:ea typeface="Calibri" panose="020F0502020204030204" pitchFamily="34" charset="0"/>
                <a:cs typeface="Times New Roman" panose="02020603050405020304" pitchFamily="18" charset="0"/>
              </a:rPr>
              <a:t>49</a:t>
            </a:r>
            <a:r>
              <a:rPr lang="en-US" sz="1000" dirty="0">
                <a:effectLst/>
                <a:latin typeface="+mn-lt"/>
                <a:ea typeface="Calibri" panose="020F0502020204030204" pitchFamily="34" charset="0"/>
                <a:cs typeface="Times New Roman" panose="02020603050405020304" pitchFamily="18" charset="0"/>
              </a:rPr>
              <a:t> Therefore, to expand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to individuals in rural areas, more effort may be needed to support rural providers in setting up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technology within their practices and working with individuals who have less access to or are less adept at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technology.</a:t>
            </a:r>
          </a:p>
          <a:p>
            <a:pPr marL="182880" marR="0" indent="-182880">
              <a:spcBef>
                <a:spcPts val="0"/>
              </a:spcBef>
            </a:pPr>
            <a:r>
              <a:rPr lang="en-US" sz="1000" dirty="0">
                <a:effectLst/>
                <a:latin typeface="+mn-lt"/>
                <a:ea typeface="Calibri" panose="020F0502020204030204" pitchFamily="34" charset="0"/>
                <a:cs typeface="Times New Roman" panose="02020603050405020304" pitchFamily="18" charset="0"/>
              </a:rPr>
              <a:t>Even if some of the barriers mentioned here are addressed, additional concerns about the future of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policies remain now that the PHE has ended. For Medicare, some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policies have been made permanent, most notably for behavioral health care, while other Medicare policies have been only temporarily extended (e.g., originating site flexibility, acceptance of additional providers and services). Other policies have ended (e.g., payment parity, state PHE waivers on licensure requirements).</a:t>
            </a:r>
          </a:p>
          <a:p>
            <a:pPr marL="182880" marR="0" indent="-182880">
              <a:spcBef>
                <a:spcPts val="0"/>
              </a:spcBef>
            </a:pPr>
            <a:r>
              <a:rPr lang="en-US" sz="1000" dirty="0">
                <a:effectLst/>
                <a:latin typeface="+mn-lt"/>
                <a:ea typeface="Calibri" panose="020F0502020204030204" pitchFamily="34" charset="0"/>
                <a:cs typeface="Times New Roman" panose="02020603050405020304" pitchFamily="18" charset="0"/>
              </a:rPr>
              <a:t>The policies supporting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are particularly important given that more than one-third of practices indicated that improved reimbursement and relaxation of rules affected their use of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services. Since payers may revert their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coverage to pre-COVID standards (e.g., reduce reimbursement rates for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relative to in-person visits, limit coverage of specific interventions via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recommendations have been made to make virtual visit reimbursement permanent. The recommendations include fewer restrictions on audio-only visit reimbursement, to protect vulnerable groups without internet access and technology skills.</a:t>
            </a:r>
            <a:r>
              <a:rPr lang="en-US" sz="1000" baseline="30000" dirty="0">
                <a:effectLst/>
                <a:latin typeface="+mn-lt"/>
                <a:ea typeface="Calibri" panose="020F0502020204030204" pitchFamily="34" charset="0"/>
                <a:cs typeface="Times New Roman" panose="02020603050405020304" pitchFamily="18" charset="0"/>
              </a:rPr>
              <a:t>36,40,50</a:t>
            </a:r>
            <a:r>
              <a:rPr lang="en-US" sz="1000" dirty="0">
                <a:effectLst/>
                <a:latin typeface="+mn-lt"/>
                <a:ea typeface="Calibri" panose="020F0502020204030204" pitchFamily="34" charset="0"/>
                <a:cs typeface="Times New Roman" panose="02020603050405020304" pitchFamily="18" charset="0"/>
              </a:rPr>
              <a:t> </a:t>
            </a:r>
          </a:p>
          <a:p>
            <a:pPr marL="182880" marR="0" indent="-182880">
              <a:spcBef>
                <a:spcPts val="0"/>
              </a:spcBef>
            </a:pPr>
            <a:r>
              <a:rPr lang="en-US" sz="1000" dirty="0">
                <a:effectLst/>
                <a:latin typeface="+mn-lt"/>
                <a:ea typeface="Calibri" panose="020F0502020204030204" pitchFamily="34" charset="0"/>
                <a:cs typeface="Times New Roman" panose="02020603050405020304" pitchFamily="18" charset="0"/>
              </a:rPr>
              <a:t>Given the rapid expansion of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use, it is critical to assess what is working well and what can be improved. The NHQDR measures assessing perceptions of care show that only 31% of practices indicated that quality was fully or to a great extent the same as in-person visits. However, 62% of practices were very or somewhat satisfied with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technology and 71% were planning to continue providing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services after the pandemic ended. Therefore, additional studies are needed to track use, disparities, and outcomes over time.</a:t>
            </a:r>
            <a:r>
              <a:rPr lang="en-US" sz="1000" baseline="30000" dirty="0">
                <a:effectLst/>
                <a:latin typeface="+mn-lt"/>
                <a:ea typeface="Calibri" panose="020F0502020204030204" pitchFamily="34" charset="0"/>
                <a:cs typeface="Times New Roman" panose="02020603050405020304" pitchFamily="18" charset="0"/>
              </a:rPr>
              <a:t>48</a:t>
            </a:r>
            <a:r>
              <a:rPr lang="en-US" sz="1000" dirty="0">
                <a:effectLst/>
                <a:latin typeface="+mn-lt"/>
                <a:ea typeface="Calibri" panose="020F0502020204030204" pitchFamily="34" charset="0"/>
                <a:cs typeface="Times New Roman" panose="02020603050405020304" pitchFamily="18" charset="0"/>
              </a:rPr>
              <a:t> </a:t>
            </a:r>
          </a:p>
          <a:p>
            <a:pPr marL="182880" marR="0" indent="-182880">
              <a:spcBef>
                <a:spcPts val="0"/>
              </a:spcBef>
            </a:pPr>
            <a:r>
              <a:rPr lang="en-US" sz="1000" dirty="0">
                <a:effectLst/>
                <a:latin typeface="+mn-lt"/>
                <a:ea typeface="Calibri" panose="020F0502020204030204" pitchFamily="34" charset="0"/>
                <a:cs typeface="Times New Roman" panose="02020603050405020304" pitchFamily="18" charset="0"/>
              </a:rPr>
              <a:t>Testing and evaluation of innovations are also needed, particularly innovations related to reliable internet availability, rural access, application in specific communities, interoperability of data, and the optimal balance of in-person and virtual care.</a:t>
            </a:r>
            <a:r>
              <a:rPr lang="en-US" sz="1000" baseline="30000" dirty="0">
                <a:effectLst/>
                <a:latin typeface="+mn-lt"/>
                <a:ea typeface="Calibri" panose="020F0502020204030204" pitchFamily="34" charset="0"/>
                <a:cs typeface="Times New Roman" panose="02020603050405020304" pitchFamily="18" charset="0"/>
              </a:rPr>
              <a:t>40</a:t>
            </a:r>
            <a:r>
              <a:rPr lang="en-US" sz="1000" dirty="0">
                <a:effectLst/>
                <a:latin typeface="+mn-lt"/>
                <a:ea typeface="Calibri" panose="020F0502020204030204" pitchFamily="34" charset="0"/>
                <a:cs typeface="Times New Roman" panose="02020603050405020304" pitchFamily="18" charset="0"/>
              </a:rPr>
              <a:t> </a:t>
            </a:r>
          </a:p>
          <a:p>
            <a:pPr marL="182880" marR="0" indent="-182880">
              <a:spcBef>
                <a:spcPts val="0"/>
              </a:spcBef>
            </a:pPr>
            <a:r>
              <a:rPr lang="en-US" sz="1000" dirty="0">
                <a:effectLst/>
                <a:latin typeface="+mn-lt"/>
                <a:ea typeface="Calibri" panose="020F0502020204030204" pitchFamily="34" charset="0"/>
                <a:cs typeface="Times New Roman" panose="02020603050405020304" pitchFamily="18" charset="0"/>
              </a:rPr>
              <a:t>In addition, the appropriateness and quality of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as measured by metrics such as rates of ED visits and hospitalizations, outcomes, and patient and provider satisfaction, vary across modes of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populations, specialties, services, and care complexity.</a:t>
            </a:r>
            <a:r>
              <a:rPr lang="en-US" sz="1000" baseline="30000" dirty="0">
                <a:effectLst/>
                <a:latin typeface="+mn-lt"/>
                <a:ea typeface="Calibri" panose="020F0502020204030204" pitchFamily="34" charset="0"/>
                <a:cs typeface="Times New Roman" panose="02020603050405020304" pitchFamily="18" charset="0"/>
              </a:rPr>
              <a:t>27,51</a:t>
            </a:r>
            <a:r>
              <a:rPr lang="en-US" sz="1000" dirty="0">
                <a:effectLst/>
                <a:latin typeface="+mn-lt"/>
                <a:ea typeface="Calibri" panose="020F0502020204030204" pitchFamily="34" charset="0"/>
                <a:cs typeface="Times New Roman" panose="02020603050405020304" pitchFamily="18" charset="0"/>
              </a:rPr>
              <a:t> Therefore, AHRQ and other entities are assessing how to measure quality of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services and develop a new generation of quality measures for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and other care sites besides hospitals and physicians’ offices.</a:t>
            </a:r>
            <a:r>
              <a:rPr lang="en-US" sz="1000" baseline="30000" dirty="0">
                <a:effectLst/>
                <a:latin typeface="+mn-lt"/>
                <a:ea typeface="Calibri" panose="020F0502020204030204" pitchFamily="34" charset="0"/>
                <a:cs typeface="Times New Roman" panose="02020603050405020304" pitchFamily="18" charset="0"/>
              </a:rPr>
              <a:t>31</a:t>
            </a:r>
            <a:r>
              <a:rPr lang="en-US" sz="1000" dirty="0">
                <a:effectLst/>
                <a:latin typeface="+mn-lt"/>
                <a:ea typeface="Calibri" panose="020F0502020204030204" pitchFamily="34" charset="0"/>
                <a:cs typeface="Times New Roman" panose="02020603050405020304" pitchFamily="18" charset="0"/>
              </a:rPr>
              <a:t> </a:t>
            </a:r>
          </a:p>
          <a:p>
            <a:pPr marL="182880" marR="0" indent="-182880">
              <a:spcBef>
                <a:spcPts val="0"/>
              </a:spcBef>
            </a:pPr>
            <a:r>
              <a:rPr lang="en-US" sz="1000" dirty="0">
                <a:effectLst/>
                <a:latin typeface="+mn-lt"/>
                <a:ea typeface="Calibri" panose="020F0502020204030204" pitchFamily="34" charset="0"/>
                <a:cs typeface="Times New Roman" panose="02020603050405020304" pitchFamily="18" charset="0"/>
              </a:rPr>
              <a:t>Standardized and validated measures related to </a:t>
            </a:r>
            <a:r>
              <a:rPr lang="en-US" sz="1000" dirty="0" err="1">
                <a:effectLst/>
                <a:latin typeface="+mn-lt"/>
                <a:ea typeface="Calibri" panose="020F0502020204030204" pitchFamily="34" charset="0"/>
                <a:cs typeface="Times New Roman" panose="02020603050405020304" pitchFamily="18" charset="0"/>
              </a:rPr>
              <a:t>telehealthcare</a:t>
            </a:r>
            <a:r>
              <a:rPr lang="en-US" sz="1000" dirty="0">
                <a:effectLst/>
                <a:latin typeface="+mn-lt"/>
                <a:ea typeface="Calibri" panose="020F0502020204030204" pitchFamily="34" charset="0"/>
                <a:cs typeface="Times New Roman" panose="02020603050405020304" pitchFamily="18" charset="0"/>
              </a:rPr>
              <a:t> will provide additional insight into the patient and caregiver experience and the quality and disparities of the nation’s healthcare systems. Finally, with the end of the PHE, policies should be evaluated to determine which should remain and which should be removed, revised, or updated.</a:t>
            </a:r>
          </a:p>
          <a:p>
            <a:endParaRPr lang="en-US" sz="1000" dirty="0"/>
          </a:p>
        </p:txBody>
      </p:sp>
      <p:sp>
        <p:nvSpPr>
          <p:cNvPr id="4" name="Slide Number Placeholder 3"/>
          <p:cNvSpPr>
            <a:spLocks noGrp="1"/>
          </p:cNvSpPr>
          <p:nvPr>
            <p:ph type="sldNum" sz="quarter" idx="5"/>
          </p:nvPr>
        </p:nvSpPr>
        <p:spPr/>
        <p:txBody>
          <a:bodyPr/>
          <a:lstStyle/>
          <a:p>
            <a:fld id="{B17BA40C-25F7-4A81-B7B0-365A5351FE20}" type="slidenum">
              <a:rPr lang="en-US" smtClean="0"/>
              <a:t>231</a:t>
            </a:fld>
            <a:endParaRPr lang="en-US"/>
          </a:p>
        </p:txBody>
      </p:sp>
    </p:spTree>
    <p:extLst>
      <p:ext uri="{BB962C8B-B14F-4D97-AF65-F5344CB8AC3E}">
        <p14:creationId xmlns:p14="http://schemas.microsoft.com/office/powerpoint/2010/main" val="3153594623"/>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7BA40C-25F7-4A81-B7B0-365A5351FE20}" type="slidenum">
              <a:rPr lang="en-US" smtClean="0"/>
              <a:t>232</a:t>
            </a:fld>
            <a:endParaRPr lang="en-US"/>
          </a:p>
        </p:txBody>
      </p:sp>
    </p:spTree>
    <p:extLst>
      <p:ext uri="{BB962C8B-B14F-4D97-AF65-F5344CB8AC3E}">
        <p14:creationId xmlns:p14="http://schemas.microsoft.com/office/powerpoint/2010/main" val="319144616"/>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7BA40C-25F7-4A81-B7B0-365A5351FE20}" type="slidenum">
              <a:rPr lang="en-US" smtClean="0"/>
              <a:t>233</a:t>
            </a:fld>
            <a:endParaRPr lang="en-US"/>
          </a:p>
        </p:txBody>
      </p:sp>
    </p:spTree>
    <p:extLst>
      <p:ext uri="{BB962C8B-B14F-4D97-AF65-F5344CB8AC3E}">
        <p14:creationId xmlns:p14="http://schemas.microsoft.com/office/powerpoint/2010/main" val="4249586083"/>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7BA40C-25F7-4A81-B7B0-365A5351FE20}" type="slidenum">
              <a:rPr lang="en-US" smtClean="0"/>
              <a:t>234</a:t>
            </a:fld>
            <a:endParaRPr lang="en-US"/>
          </a:p>
        </p:txBody>
      </p:sp>
    </p:spTree>
    <p:extLst>
      <p:ext uri="{BB962C8B-B14F-4D97-AF65-F5344CB8AC3E}">
        <p14:creationId xmlns:p14="http://schemas.microsoft.com/office/powerpoint/2010/main" val="3825285802"/>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235</a:t>
            </a:fld>
            <a:endParaRPr lang="en-US"/>
          </a:p>
        </p:txBody>
      </p:sp>
    </p:spTree>
    <p:extLst>
      <p:ext uri="{BB962C8B-B14F-4D97-AF65-F5344CB8AC3E}">
        <p14:creationId xmlns:p14="http://schemas.microsoft.com/office/powerpoint/2010/main" val="2366549945"/>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7BA40C-25F7-4A81-B7B0-365A5351FE20}" type="slidenum">
              <a:rPr lang="en-US" smtClean="0"/>
              <a:t>236</a:t>
            </a:fld>
            <a:endParaRPr lang="en-US"/>
          </a:p>
        </p:txBody>
      </p:sp>
    </p:spTree>
    <p:extLst>
      <p:ext uri="{BB962C8B-B14F-4D97-AF65-F5344CB8AC3E}">
        <p14:creationId xmlns:p14="http://schemas.microsoft.com/office/powerpoint/2010/main" val="1746738794"/>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7BA40C-25F7-4A81-B7B0-365A5351FE20}" type="slidenum">
              <a:rPr lang="en-US" smtClean="0"/>
              <a:t>237</a:t>
            </a:fld>
            <a:endParaRPr lang="en-US"/>
          </a:p>
        </p:txBody>
      </p:sp>
    </p:spTree>
    <p:extLst>
      <p:ext uri="{BB962C8B-B14F-4D97-AF65-F5344CB8AC3E}">
        <p14:creationId xmlns:p14="http://schemas.microsoft.com/office/powerpoint/2010/main" val="16653109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Between 1990 and 2020, the population increased:</a:t>
            </a:r>
          </a:p>
          <a:p>
            <a:pPr lvl="1"/>
            <a:r>
              <a:rPr lang="en-US" dirty="0"/>
              <a:t>32.0% in large central metro counties (from 77.5 million to 102.3 million), </a:t>
            </a:r>
          </a:p>
          <a:p>
            <a:pPr lvl="1"/>
            <a:r>
              <a:rPr lang="en-US" dirty="0"/>
              <a:t>52.7% in large fringe metro counties (from 56.3 million to 85.9 million), </a:t>
            </a:r>
          </a:p>
          <a:p>
            <a:pPr lvl="1"/>
            <a:r>
              <a:rPr lang="en-US" dirty="0"/>
              <a:t>32.1% in medium metro counties (from 50.9 million to 67.3 million), </a:t>
            </a:r>
          </a:p>
          <a:p>
            <a:pPr lvl="1"/>
            <a:r>
              <a:rPr lang="en-US" dirty="0"/>
              <a:t>25.9% in small metro counties (from 23.9 million to 30.2 million), </a:t>
            </a:r>
          </a:p>
          <a:p>
            <a:pPr lvl="1"/>
            <a:r>
              <a:rPr lang="en-US" dirty="0"/>
              <a:t>14.5% in micropolitan counties (from 23.8 million to 27.2 million), and </a:t>
            </a:r>
          </a:p>
          <a:p>
            <a:pPr lvl="1"/>
            <a:r>
              <a:rPr lang="en-US" dirty="0"/>
              <a:t>5.7% in noncore counties (from 17.6 million to 18.6 million) (Figure 12).</a:t>
            </a:r>
          </a:p>
          <a:p>
            <a:r>
              <a:rPr lang="en-US" dirty="0"/>
              <a:t>Between 2020 and 2022, the population decreased 0.9% in large central metro counties (from 102.3 million to 101.4 million). It increased:</a:t>
            </a:r>
          </a:p>
          <a:p>
            <a:pPr lvl="1"/>
            <a:r>
              <a:rPr lang="en-US" dirty="0"/>
              <a:t>1.5% in large fringe metro counties (from 85.9 million to 87.2 million), </a:t>
            </a:r>
          </a:p>
          <a:p>
            <a:pPr lvl="1"/>
            <a:r>
              <a:rPr lang="en-US" dirty="0"/>
              <a:t>1.5% in medium metro counties (from 67.3 million to 68.3 million), </a:t>
            </a:r>
          </a:p>
          <a:p>
            <a:pPr lvl="1"/>
            <a:r>
              <a:rPr lang="en-US" dirty="0"/>
              <a:t>1.0% in small metro counties (from 30.2 million to 30.5 million), </a:t>
            </a:r>
          </a:p>
          <a:p>
            <a:pPr lvl="1"/>
            <a:r>
              <a:rPr lang="en-US" dirty="0"/>
              <a:t>0.2% in micropolitan counties (from 27.22 million to 27.28 million), and </a:t>
            </a:r>
          </a:p>
          <a:p>
            <a:pPr lvl="1"/>
            <a:r>
              <a:rPr lang="en-US" dirty="0"/>
              <a:t>0.2% in noncore counties (from 18.61 million to 18.64 million).</a:t>
            </a:r>
          </a:p>
          <a:p>
            <a:endParaRPr lang="en-US" dirty="0"/>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24</a:t>
            </a:fld>
            <a:endParaRPr lang="en-US"/>
          </a:p>
        </p:txBody>
      </p:sp>
    </p:spTree>
    <p:extLst>
      <p:ext uri="{BB962C8B-B14F-4D97-AF65-F5344CB8AC3E}">
        <p14:creationId xmlns:p14="http://schemas.microsoft.com/office/powerpoint/2010/main" val="27306463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7BA40C-25F7-4A81-B7B0-365A5351FE20}" type="slidenum">
              <a:rPr lang="en-US" smtClean="0"/>
              <a:t>25</a:t>
            </a:fld>
            <a:endParaRPr lang="en-US"/>
          </a:p>
        </p:txBody>
      </p:sp>
    </p:spTree>
    <p:extLst>
      <p:ext uri="{BB962C8B-B14F-4D97-AF65-F5344CB8AC3E}">
        <p14:creationId xmlns:p14="http://schemas.microsoft.com/office/powerpoint/2010/main" val="37719955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3721164"/>
            <a:ext cx="5943600" cy="5270436"/>
          </a:xfrm>
        </p:spPr>
        <p:txBody>
          <a:bodyPr/>
          <a:lstStyle/>
          <a:p>
            <a:pPr marL="182880" marR="0" indent="-182880">
              <a:spcBef>
                <a:spcPts val="0"/>
              </a:spcBef>
            </a:pPr>
            <a:r>
              <a:rPr lang="en-US" sz="1200" dirty="0">
                <a:effectLst/>
                <a:latin typeface="+mn-lt"/>
                <a:ea typeface="Georgia" panose="02040502050405020303" pitchFamily="18" charset="0"/>
                <a:cs typeface="Georgia" panose="02040502050405020303" pitchFamily="18" charset="0"/>
              </a:rPr>
              <a:t>Measures of life expectancy and premature death suggest that the United States has fallen short of its potential to promote and protect health. The following data quantify those trends.</a:t>
            </a:r>
          </a:p>
          <a:p>
            <a:pPr marL="365760" marR="0" lvl="1" indent="-182880">
              <a:spcBef>
                <a:spcPts val="0"/>
              </a:spcBef>
            </a:pPr>
            <a:r>
              <a:rPr lang="en-US" sz="1200" b="1" dirty="0">
                <a:effectLst/>
                <a:latin typeface="+mn-lt"/>
                <a:ea typeface="Georgia" panose="02040502050405020303" pitchFamily="18" charset="0"/>
                <a:cs typeface="Georgia" panose="02040502050405020303" pitchFamily="18" charset="0"/>
              </a:rPr>
              <a:t>Life expectancy has not kept pace with other nations. </a:t>
            </a:r>
          </a:p>
          <a:p>
            <a:pPr marL="182880" marR="0" indent="-182880">
              <a:spcBef>
                <a:spcPts val="0"/>
              </a:spcBef>
            </a:pPr>
            <a:r>
              <a:rPr lang="en-US" sz="1200" dirty="0">
                <a:effectLst/>
                <a:latin typeface="+mn-lt"/>
                <a:ea typeface="Georgia" panose="02040502050405020303" pitchFamily="18" charset="0"/>
                <a:cs typeface="Georgia" panose="02040502050405020303" pitchFamily="18" charset="0"/>
              </a:rPr>
              <a:t>U.S. life expectancy at birth lags behind the average life expectancy of similar industrialized nations in the </a:t>
            </a:r>
            <a:r>
              <a:rPr lang="en-US" sz="1200" dirty="0" err="1">
                <a:effectLst/>
                <a:latin typeface="+mn-lt"/>
                <a:ea typeface="Georgia" panose="02040502050405020303" pitchFamily="18" charset="0"/>
                <a:cs typeface="Georgia" panose="02040502050405020303" pitchFamily="18" charset="0"/>
              </a:rPr>
              <a:t>Organisation</a:t>
            </a:r>
            <a:r>
              <a:rPr lang="en-US" sz="1200" dirty="0">
                <a:effectLst/>
                <a:latin typeface="+mn-lt"/>
                <a:ea typeface="Georgia" panose="02040502050405020303" pitchFamily="18" charset="0"/>
                <a:cs typeface="Georgia" panose="02040502050405020303" pitchFamily="18" charset="0"/>
              </a:rPr>
              <a:t> for Economic Co-operation and Development (OECD).</a:t>
            </a:r>
            <a:r>
              <a:rPr lang="en-US" sz="1200" baseline="30000" dirty="0">
                <a:effectLst/>
                <a:latin typeface="+mn-lt"/>
                <a:ea typeface="Georgia" panose="02040502050405020303" pitchFamily="18" charset="0"/>
                <a:cs typeface="Georgia" panose="02040502050405020303" pitchFamily="18" charset="0"/>
              </a:rPr>
              <a:t>v</a:t>
            </a:r>
            <a:r>
              <a:rPr lang="en-US" sz="1200" dirty="0">
                <a:effectLst/>
                <a:latin typeface="+mn-lt"/>
                <a:ea typeface="Georgia" panose="02040502050405020303" pitchFamily="18" charset="0"/>
                <a:cs typeface="Georgia" panose="02040502050405020303" pitchFamily="18" charset="0"/>
              </a:rPr>
              <a:t>  The gap grew steadily after 1980 and widened markedly during the COVID-19 pandemic, when life expectancy decreased from 78.8 years in 2019 to 76.1 years in 2021.</a:t>
            </a:r>
            <a:r>
              <a:rPr lang="en-US" sz="1200" baseline="30000" dirty="0">
                <a:effectLst/>
                <a:latin typeface="+mn-lt"/>
                <a:ea typeface="Georgia" panose="02040502050405020303" pitchFamily="18" charset="0"/>
                <a:cs typeface="Georgia" panose="02040502050405020303" pitchFamily="18" charset="0"/>
              </a:rPr>
              <a:t>8</a:t>
            </a:r>
          </a:p>
          <a:p>
            <a:pPr marL="182880" marR="0" indent="-182880">
              <a:spcBef>
                <a:spcPts val="0"/>
              </a:spcBef>
            </a:pPr>
            <a:r>
              <a:rPr lang="en-US" sz="1200" dirty="0">
                <a:effectLst/>
                <a:latin typeface="+mn-lt"/>
                <a:ea typeface="Georgia" panose="02040502050405020303" pitchFamily="18" charset="0"/>
                <a:cs typeface="Georgia" panose="02040502050405020303" pitchFamily="18" charset="0"/>
              </a:rPr>
              <a:t>The 2021 decrease in U.S. life expectancy is largely attributable to deaths from COVID-19, which contributed to half of the decrease. Unintentional injuries (a plurality of which were drug overdose, 15.9% of the decrease), heart disease (4.1% of the decrease), liver disease (3.0% of the decrease), and suicide (2.1% of the decrease) were other important causes. The decrease in life expectancy would have been even greater except that deaths due to homicide, influenza and pneumonia, congenital malformations, and perinatal events decreased in 2021 compared with historical trends.</a:t>
            </a:r>
            <a:r>
              <a:rPr lang="en-US" sz="1200" baseline="30000" dirty="0">
                <a:effectLst/>
                <a:latin typeface="+mn-lt"/>
                <a:ea typeface="Georgia" panose="02040502050405020303" pitchFamily="18" charset="0"/>
                <a:cs typeface="Georgia" panose="02040502050405020303" pitchFamily="18" charset="0"/>
              </a:rPr>
              <a:t>9</a:t>
            </a:r>
          </a:p>
          <a:p>
            <a:pPr marL="0" indent="0">
              <a:buNone/>
            </a:pPr>
            <a:r>
              <a:rPr lang="en-US" baseline="30000" dirty="0"/>
              <a:t>v</a:t>
            </a:r>
            <a:r>
              <a:rPr lang="en-US" dirty="0"/>
              <a:t> Compared with averaged data for Japan (life expectancy in 2021: 84.5 years), Switzerland (84.0 years), Australia (83.4 years), Sweden (83.2 years), France (82.5 years), Belgium (81.9 years), the Netherlands (81.5 years), Austria (81.3 years), Germany (80.9 years), the United Kingdom (80.8 years), and Canada (not included in 2021).</a:t>
            </a:r>
          </a:p>
          <a:p>
            <a:pPr marL="0" indent="0">
              <a:buNone/>
            </a:pPr>
            <a:endParaRPr lang="en-US" dirty="0"/>
          </a:p>
          <a:p>
            <a:pPr marL="182880" indent="-182880"/>
            <a:r>
              <a:rPr lang="en-US" dirty="0"/>
              <a:t>In 2019, before the COVID-19 global pandemic, average life expectancy in the United States was 78.8 years vs. 82.6 years in comparable OECD countries (Figure 13).</a:t>
            </a:r>
          </a:p>
          <a:p>
            <a:pPr marL="182880" indent="-182880"/>
            <a:r>
              <a:rPr lang="en-US" dirty="0"/>
              <a:t>In 2020, average life expectancy in the United States was 77.0 years vs. 82.1 years in comparable OECD countries.</a:t>
            </a:r>
          </a:p>
          <a:p>
            <a:pPr marL="182880" indent="-182880"/>
            <a:r>
              <a:rPr lang="en-US" dirty="0"/>
              <a:t>In 2021, average life expectancy in the United States decreased further to 76.1 years even as life expectancy improved to 82.4 years in comparable OECD countries.</a:t>
            </a:r>
          </a:p>
          <a:p>
            <a:pPr marL="365760" lvl="1" indent="-182880"/>
            <a:r>
              <a:rPr lang="en-US" b="1" dirty="0"/>
              <a:t>U.S. life expectancy lags behind that of people in similar OECD countries for all racial/ethnic groups except non-Hispanic Asian people. All groups experienced sharp declines in life expectancy during the COVID-19 public health emergency.</a:t>
            </a:r>
          </a:p>
          <a:p>
            <a:pPr marL="0" indent="0">
              <a:buNone/>
            </a:pPr>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26</a:t>
            </a:fld>
            <a:endParaRPr lang="en-US"/>
          </a:p>
        </p:txBody>
      </p:sp>
    </p:spTree>
    <p:extLst>
      <p:ext uri="{BB962C8B-B14F-4D97-AF65-F5344CB8AC3E}">
        <p14:creationId xmlns:p14="http://schemas.microsoft.com/office/powerpoint/2010/main" val="412993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2021, life expectancy was highest for NH-Asian individuals (83.5 years). They were the only group in which average life expectancy was higher than the average life expectancy of comparable OECD countries(Figure 14).</a:t>
            </a:r>
          </a:p>
          <a:p>
            <a:r>
              <a:rPr lang="en-US" dirty="0"/>
              <a:t>NH-Asian life expectancy was followed by that of Hispanic (77.7 years), NH-White (76.4 years), NH-Black (70.8 years), and NH-AI/AN (65.2 years) people.</a:t>
            </a:r>
          </a:p>
          <a:p>
            <a:r>
              <a:rPr lang="en-US" dirty="0"/>
              <a:t>Life expectancy was higher for all groups before the COVID-19 pandemic. In 2019, life expectancy was highest for NH-Asian individuals (85.6 years), followed by Hispanic (81.9 years), NH-White (78.8 years), NH-Black (74.8 years), and NH-AI/AN (71.8 years) people.</a:t>
            </a:r>
          </a:p>
          <a:p>
            <a:r>
              <a:rPr lang="en-US" dirty="0"/>
              <a:t>The largest declines in life expectancy between 2019 and 2021 occurred among NH-AI/AN individuals (9.2% decrease in life expectancy), followed by NH-Black (5.3% decrease), Hispanic (5.1% decrease), NH-White (3.0% decrease), and NH-Asian (2.5% decrease) people.</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27</a:t>
            </a:fld>
            <a:endParaRPr lang="en-US"/>
          </a:p>
        </p:txBody>
      </p:sp>
    </p:spTree>
    <p:extLst>
      <p:ext uri="{BB962C8B-B14F-4D97-AF65-F5344CB8AC3E}">
        <p14:creationId xmlns:p14="http://schemas.microsoft.com/office/powerpoint/2010/main" val="22030359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lgn="l" defTabSz="914400" rtl="0" eaLnBrk="1" fontAlgn="auto" latinLnBrk="0" hangingPunct="1">
              <a:buClrTx/>
              <a:buSzTx/>
              <a:tabLst/>
              <a:defRPr/>
            </a:pPr>
            <a:r>
              <a:rPr lang="en-US" sz="1200" dirty="0">
                <a:latin typeface="+mn-lt"/>
                <a:cs typeface="Times New Roman"/>
              </a:rPr>
              <a:t>Exploring the clinical conditions that contribute to shortened life expectancy and widened disparities can provide insights for improving healthcare delivery and associated outcomes. The following figures and tables characterize the leading causes of death and years of potential life lost among Americans.</a:t>
            </a:r>
          </a:p>
          <a:p>
            <a:pPr marL="365760" marR="0" lvl="1" indent="-182880" algn="l" defTabSz="914400" rtl="0" eaLnBrk="1" fontAlgn="auto" latinLnBrk="0" hangingPunct="1">
              <a:buClrTx/>
              <a:buSzTx/>
              <a:tabLst/>
              <a:defRPr/>
            </a:pPr>
            <a:r>
              <a:rPr lang="en-US" sz="1200" b="1" dirty="0">
                <a:latin typeface="+mn-lt"/>
                <a:cs typeface="Times New Roman"/>
              </a:rPr>
              <a:t>The leading causes of death in the United States include heart disease, cancer, COVID-19, and unintentional injuries/accidents.</a:t>
            </a:r>
          </a:p>
          <a:p>
            <a:pPr marL="365760" marR="0" lvl="1" indent="-182880" algn="l" defTabSz="914400" rtl="0" eaLnBrk="1" fontAlgn="auto" latinLnBrk="0" hangingPunct="1">
              <a:buClrTx/>
              <a:buSzTx/>
              <a:tabLst/>
              <a:defRPr/>
            </a:pPr>
            <a:endParaRPr lang="en-US" sz="1200" b="1" dirty="0">
              <a:latin typeface="+mn-lt"/>
              <a:cs typeface="Times New Roman"/>
            </a:endParaRPr>
          </a:p>
          <a:p>
            <a:pPr marL="182880" marR="0" lvl="0" indent="-182880" algn="l" defTabSz="914400" rtl="0" eaLnBrk="1" fontAlgn="auto" latinLnBrk="0" hangingPunct="1">
              <a:buClrTx/>
              <a:buSzTx/>
              <a:tabLst/>
              <a:defRPr/>
            </a:pPr>
            <a:r>
              <a:rPr lang="en-US" sz="1200" b="0" dirty="0">
                <a:latin typeface="+mn-lt"/>
                <a:cs typeface="Times New Roman"/>
              </a:rPr>
              <a:t>Heart disease and cancer remained the leading causes of death in 2021, accounting for 173.8 deaths and 146.6 deaths per 100,000 population, respectively (Figure 15). </a:t>
            </a:r>
          </a:p>
          <a:p>
            <a:pPr marL="182880" marR="0" lvl="0" indent="-182880" algn="l" defTabSz="914400" rtl="0" eaLnBrk="1" fontAlgn="auto" latinLnBrk="0" hangingPunct="1">
              <a:buClrTx/>
              <a:buSzTx/>
              <a:tabLst/>
              <a:defRPr/>
            </a:pPr>
            <a:r>
              <a:rPr lang="en-US" sz="1200" b="0" dirty="0">
                <a:latin typeface="+mn-lt"/>
                <a:cs typeface="Times New Roman"/>
              </a:rPr>
              <a:t>Provisional data indicate that death rates for these causes continued to increase in 2022 to 175.5 heart disease deaths per 100,000 population and to 147.6 cancer deaths per 100,000 population.</a:t>
            </a:r>
          </a:p>
          <a:p>
            <a:pPr marL="182880" marR="0" lvl="0" indent="-182880" algn="l" defTabSz="914400" rtl="0" eaLnBrk="1" fontAlgn="auto" latinLnBrk="0" hangingPunct="1">
              <a:buClrTx/>
              <a:buSzTx/>
              <a:tabLst/>
              <a:defRPr/>
            </a:pPr>
            <a:r>
              <a:rPr lang="en-US" sz="1200" b="0" dirty="0">
                <a:latin typeface="+mn-lt"/>
                <a:cs typeface="Times New Roman"/>
              </a:rPr>
              <a:t>COVID-19 remained the third leading cause of death in 2021, with mortality rates rising from 85.0 deaths per 100,000 population in 2020 to 104.1 deaths per 100,000 population in 2021. However, provisional data indicate that COVID-19 death rates decreased to 46.5 deaths per 100,000 population in 2022. </a:t>
            </a:r>
          </a:p>
          <a:p>
            <a:pPr marL="182880" marR="0" lvl="0" indent="-182880" algn="l" defTabSz="914400" rtl="0" eaLnBrk="1" fontAlgn="auto" latinLnBrk="0" hangingPunct="1">
              <a:buClrTx/>
              <a:buSzTx/>
              <a:tabLst/>
              <a:defRPr/>
            </a:pPr>
            <a:r>
              <a:rPr lang="en-US" sz="1200" b="0" dirty="0">
                <a:latin typeface="+mn-lt"/>
                <a:cs typeface="Times New Roman"/>
              </a:rPr>
              <a:t>Unintentional injuries were the 4th leading cause of death in 2021, accounting for 64.8 deaths per 100,000 population. Approximately 40% of these deaths were attributable to accidental poisonings/overdoses, including those caused by overdose due to opioids and other drugs. Provisional data indicate that deaths from this cause declined in 2022 to 59.7 deaths per 100,000 population.</a:t>
            </a:r>
          </a:p>
          <a:p>
            <a:pPr marL="182880" marR="0" lvl="0" indent="-182880" algn="l" defTabSz="914400" rtl="0" eaLnBrk="1" fontAlgn="auto" latinLnBrk="0" hangingPunct="1">
              <a:buClrTx/>
              <a:buSzTx/>
              <a:tabLst/>
              <a:defRPr/>
            </a:pPr>
            <a:r>
              <a:rPr lang="en-US" sz="1200" b="0" dirty="0">
                <a:latin typeface="+mn-lt"/>
                <a:cs typeface="Times New Roman"/>
              </a:rPr>
              <a:t>Other leading causes of death in 2021 were stroke, chronic lung disease, Alzheimer’s disease, diabetes, kidney disease, and influenza and pneumonia.</a:t>
            </a:r>
          </a:p>
          <a:p>
            <a:pPr marL="182880" marR="0" lvl="0" indent="-182880" algn="l" defTabSz="914400" rtl="0" eaLnBrk="1" fontAlgn="auto" latinLnBrk="0" hangingPunct="1">
              <a:buClrTx/>
              <a:buSzTx/>
              <a:tabLst/>
              <a:defRPr/>
            </a:pPr>
            <a:endParaRPr lang="en-US" sz="1200" b="1" dirty="0">
              <a:latin typeface="+mn-lt"/>
              <a:cs typeface="Times New Roman"/>
            </a:endParaRPr>
          </a:p>
        </p:txBody>
      </p:sp>
      <p:sp>
        <p:nvSpPr>
          <p:cNvPr id="4" name="Slide Number Placeholder 3"/>
          <p:cNvSpPr>
            <a:spLocks noGrp="1"/>
          </p:cNvSpPr>
          <p:nvPr>
            <p:ph type="sldNum" sz="quarter" idx="5"/>
          </p:nvPr>
        </p:nvSpPr>
        <p:spPr/>
        <p:txBody>
          <a:bodyPr/>
          <a:lstStyle/>
          <a:p>
            <a:fld id="{B17BA40C-25F7-4A81-B7B0-365A5351FE20}" type="slidenum">
              <a:rPr lang="en-US" smtClean="0"/>
              <a:t>28</a:t>
            </a:fld>
            <a:endParaRPr lang="en-US"/>
          </a:p>
        </p:txBody>
      </p:sp>
    </p:spTree>
    <p:extLst>
      <p:ext uri="{BB962C8B-B14F-4D97-AF65-F5344CB8AC3E}">
        <p14:creationId xmlns:p14="http://schemas.microsoft.com/office/powerpoint/2010/main" val="31517832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109" marR="3464" indent="-171450">
              <a:buSzPct val="116666"/>
              <a:tabLst>
                <a:tab pos="164518" algn="l"/>
                <a:tab pos="164951" algn="l"/>
              </a:tabLst>
              <a:defRPr/>
            </a:pPr>
            <a:r>
              <a:rPr lang="en-US" b="1" dirty="0">
                <a:latin typeface="+mn-lt"/>
                <a:cs typeface="Times New Roman"/>
              </a:rPr>
              <a:t>The leading causes of death vary among racial/ethnic groups, locations of residence, and age groups.</a:t>
            </a:r>
          </a:p>
          <a:p>
            <a:pPr marL="180109" marR="3464" lvl="0" indent="-171450" algn="l" defTabSz="914400" rtl="0" eaLnBrk="1" fontAlgn="auto" latinLnBrk="0" hangingPunct="1">
              <a:buClrTx/>
              <a:buSzPct val="116666"/>
              <a:tabLst>
                <a:tab pos="164518" algn="l"/>
                <a:tab pos="164951" algn="l"/>
              </a:tabLst>
              <a:defRPr/>
            </a:pPr>
            <a:r>
              <a:rPr lang="en-US" sz="1200" b="0" dirty="0">
                <a:latin typeface="+mn-lt"/>
                <a:cs typeface="Times New Roman"/>
              </a:rPr>
              <a:t>Age-adjusted mortality and the leading causes of death vary by race/ethnicity, location of residence, and age. But the ways they vary depend on which groups are compared. </a:t>
            </a:r>
          </a:p>
          <a:p>
            <a:pPr marL="180109" marR="3464" lvl="0" indent="-171450" algn="l" defTabSz="914400" rtl="0" eaLnBrk="1" fontAlgn="auto" latinLnBrk="0" hangingPunct="1">
              <a:buClrTx/>
              <a:buSzPct val="116666"/>
              <a:tabLst>
                <a:tab pos="164518" algn="l"/>
                <a:tab pos="164951" algn="l"/>
              </a:tabLst>
              <a:defRPr/>
            </a:pPr>
            <a:r>
              <a:rPr lang="en-US" sz="1200" b="0" dirty="0">
                <a:latin typeface="+mn-lt"/>
                <a:cs typeface="Times New Roman"/>
              </a:rPr>
              <a:t>Table 2 shows the top five leading causes of death by race and ethnicity, in ranked order. It shows that each group has different patterns of vulnerability to specific diseases. For example, COVID-19 was the third leading cause of death in the overall population in 2021, but it was the number 1 cause of death for Hispanic, NH-AI/AN, and NH-NHPI groups. Age-adjusted mortality rates due to COVID-19 for these groups were similar in magnitude to mortality rates due to the leading cause of death for NH-White people, heart disease.</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29</a:t>
            </a:fld>
            <a:endParaRPr lang="en-US"/>
          </a:p>
        </p:txBody>
      </p:sp>
    </p:spTree>
    <p:extLst>
      <p:ext uri="{BB962C8B-B14F-4D97-AF65-F5344CB8AC3E}">
        <p14:creationId xmlns:p14="http://schemas.microsoft.com/office/powerpoint/2010/main" val="2850966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As mandated by the U.S. Congress, the report focuses on “national trends in the quality of health care provided to the American people” (42 U.S.C. 299b-2(b)(2)) and “prevailing disparities in health care delivery as it relates to racial factors and socioeconomic factors in priority populations” (42 U.S.C. 29-a-1(a)(6)).</a:t>
            </a:r>
          </a:p>
          <a:p>
            <a:r>
              <a:rPr lang="en-US" sz="1200" dirty="0">
                <a:latin typeface="+mn-lt"/>
                <a:cs typeface="Times New Roman"/>
              </a:rPr>
              <a:t>Federal</a:t>
            </a:r>
            <a:r>
              <a:rPr lang="en-US" sz="1200" spc="-20" dirty="0">
                <a:latin typeface="+mn-lt"/>
                <a:cs typeface="Times New Roman"/>
              </a:rPr>
              <a:t> </a:t>
            </a:r>
            <a:r>
              <a:rPr lang="en-US" sz="1200" dirty="0">
                <a:latin typeface="+mn-lt"/>
                <a:cs typeface="Times New Roman"/>
              </a:rPr>
              <a:t>participants</a:t>
            </a:r>
            <a:r>
              <a:rPr lang="en-US" sz="1200" spc="-14" dirty="0">
                <a:latin typeface="+mn-lt"/>
                <a:cs typeface="Times New Roman"/>
              </a:rPr>
              <a:t> </a:t>
            </a:r>
            <a:r>
              <a:rPr lang="en-US" sz="1200" dirty="0">
                <a:latin typeface="+mn-lt"/>
                <a:cs typeface="Times New Roman"/>
              </a:rPr>
              <a:t>on</a:t>
            </a:r>
            <a:r>
              <a:rPr lang="en-US" sz="1200" spc="-17" dirty="0">
                <a:latin typeface="+mn-lt"/>
                <a:cs typeface="Times New Roman"/>
              </a:rPr>
              <a:t> </a:t>
            </a:r>
            <a:r>
              <a:rPr lang="en-US" sz="1200" dirty="0">
                <a:latin typeface="+mn-lt"/>
                <a:cs typeface="Times New Roman"/>
              </a:rPr>
              <a:t>Interagency Work Group:</a:t>
            </a:r>
            <a:r>
              <a:rPr lang="en-US" sz="1200" spc="-17" dirty="0">
                <a:latin typeface="+mn-lt"/>
                <a:cs typeface="Times New Roman"/>
              </a:rPr>
              <a:t> </a:t>
            </a:r>
            <a:r>
              <a:rPr lang="en-US" sz="1200" dirty="0">
                <a:latin typeface="+mn-lt"/>
                <a:cs typeface="Times New Roman"/>
              </a:rPr>
              <a:t>AHRQ,</a:t>
            </a:r>
            <a:r>
              <a:rPr lang="en-US" sz="1200" spc="-17" dirty="0">
                <a:latin typeface="+mn-lt"/>
                <a:cs typeface="Times New Roman"/>
              </a:rPr>
              <a:t> </a:t>
            </a:r>
            <a:r>
              <a:rPr lang="en-US" sz="1200" dirty="0">
                <a:latin typeface="+mn-lt"/>
                <a:cs typeface="Times New Roman"/>
              </a:rPr>
              <a:t>Administration</a:t>
            </a:r>
            <a:r>
              <a:rPr lang="en-US" sz="1200" spc="-14" dirty="0">
                <a:latin typeface="+mn-lt"/>
                <a:cs typeface="Times New Roman"/>
              </a:rPr>
              <a:t> </a:t>
            </a:r>
            <a:r>
              <a:rPr lang="en-US" sz="1200" dirty="0">
                <a:latin typeface="+mn-lt"/>
                <a:cs typeface="Times New Roman"/>
              </a:rPr>
              <a:t>for</a:t>
            </a:r>
            <a:r>
              <a:rPr lang="en-US" sz="1200" spc="-14" dirty="0">
                <a:latin typeface="+mn-lt"/>
                <a:cs typeface="Times New Roman"/>
              </a:rPr>
              <a:t> Children and Families, Administration for </a:t>
            </a:r>
            <a:r>
              <a:rPr lang="en-US" sz="1200" dirty="0">
                <a:latin typeface="+mn-lt"/>
                <a:cs typeface="Times New Roman"/>
              </a:rPr>
              <a:t>Community</a:t>
            </a:r>
            <a:r>
              <a:rPr lang="en-US" sz="1200" spc="-14" dirty="0">
                <a:latin typeface="+mn-lt"/>
                <a:cs typeface="Times New Roman"/>
              </a:rPr>
              <a:t> </a:t>
            </a:r>
            <a:r>
              <a:rPr lang="en-US" sz="1200" dirty="0">
                <a:latin typeface="+mn-lt"/>
                <a:cs typeface="Times New Roman"/>
              </a:rPr>
              <a:t>Living,</a:t>
            </a:r>
            <a:r>
              <a:rPr lang="en-US" sz="1200" spc="-17" dirty="0">
                <a:latin typeface="+mn-lt"/>
                <a:cs typeface="Times New Roman"/>
              </a:rPr>
              <a:t> </a:t>
            </a:r>
            <a:r>
              <a:rPr lang="en-US" sz="1200" dirty="0">
                <a:latin typeface="+mn-lt"/>
                <a:cs typeface="Times New Roman"/>
              </a:rPr>
              <a:t>Assistant</a:t>
            </a:r>
            <a:r>
              <a:rPr lang="en-US" sz="1200" spc="-14" dirty="0">
                <a:latin typeface="+mn-lt"/>
                <a:cs typeface="Times New Roman"/>
              </a:rPr>
              <a:t> </a:t>
            </a:r>
            <a:r>
              <a:rPr lang="en-US" sz="1200" dirty="0">
                <a:latin typeface="+mn-lt"/>
                <a:cs typeface="Times New Roman"/>
              </a:rPr>
              <a:t>Secretary</a:t>
            </a:r>
            <a:r>
              <a:rPr lang="en-US" sz="1200" spc="-17" dirty="0">
                <a:latin typeface="+mn-lt"/>
                <a:cs typeface="Times New Roman"/>
              </a:rPr>
              <a:t> </a:t>
            </a:r>
            <a:r>
              <a:rPr lang="en-US" sz="1200" dirty="0">
                <a:latin typeface="+mn-lt"/>
                <a:cs typeface="Times New Roman"/>
              </a:rPr>
              <a:t>for</a:t>
            </a:r>
            <a:r>
              <a:rPr lang="en-US" sz="1200" spc="-14" dirty="0">
                <a:latin typeface="+mn-lt"/>
                <a:cs typeface="Times New Roman"/>
              </a:rPr>
              <a:t> </a:t>
            </a:r>
            <a:r>
              <a:rPr lang="en-US" sz="1200" dirty="0">
                <a:latin typeface="+mn-lt"/>
                <a:cs typeface="Times New Roman"/>
              </a:rPr>
              <a:t>Planning</a:t>
            </a:r>
            <a:r>
              <a:rPr lang="en-US" sz="1200" spc="-17" dirty="0">
                <a:latin typeface="+mn-lt"/>
                <a:cs typeface="Times New Roman"/>
              </a:rPr>
              <a:t> and </a:t>
            </a:r>
            <a:r>
              <a:rPr lang="en-US" sz="1200" dirty="0">
                <a:latin typeface="+mn-lt"/>
                <a:cs typeface="Times New Roman"/>
              </a:rPr>
              <a:t>Evaluation,</a:t>
            </a:r>
            <a:r>
              <a:rPr lang="en-US" sz="1200" spc="-24" dirty="0">
                <a:latin typeface="+mn-lt"/>
                <a:cs typeface="Times New Roman"/>
              </a:rPr>
              <a:t> </a:t>
            </a:r>
            <a:r>
              <a:rPr lang="en-US" sz="1200" dirty="0">
                <a:latin typeface="+mn-lt"/>
                <a:cs typeface="Times New Roman"/>
              </a:rPr>
              <a:t>Centers</a:t>
            </a:r>
            <a:r>
              <a:rPr lang="en-US" sz="1200" spc="-17" dirty="0">
                <a:latin typeface="+mn-lt"/>
                <a:cs typeface="Times New Roman"/>
              </a:rPr>
              <a:t> </a:t>
            </a:r>
            <a:r>
              <a:rPr lang="en-US" sz="1200" dirty="0">
                <a:latin typeface="+mn-lt"/>
                <a:cs typeface="Times New Roman"/>
              </a:rPr>
              <a:t>for</a:t>
            </a:r>
            <a:r>
              <a:rPr lang="en-US" sz="1200" spc="-17" dirty="0">
                <a:latin typeface="+mn-lt"/>
                <a:cs typeface="Times New Roman"/>
              </a:rPr>
              <a:t> </a:t>
            </a:r>
            <a:r>
              <a:rPr lang="en-US" sz="1200" dirty="0">
                <a:latin typeface="+mn-lt"/>
                <a:cs typeface="Times New Roman"/>
              </a:rPr>
              <a:t>Disease</a:t>
            </a:r>
            <a:r>
              <a:rPr lang="en-US" sz="1200" spc="-10" dirty="0">
                <a:latin typeface="+mn-lt"/>
                <a:cs typeface="Times New Roman"/>
              </a:rPr>
              <a:t> </a:t>
            </a:r>
            <a:r>
              <a:rPr lang="en-US" sz="1200" dirty="0">
                <a:latin typeface="+mn-lt"/>
                <a:cs typeface="Times New Roman"/>
              </a:rPr>
              <a:t>Control</a:t>
            </a:r>
            <a:r>
              <a:rPr lang="en-US" sz="1200" spc="-17" dirty="0">
                <a:latin typeface="+mn-lt"/>
                <a:cs typeface="Times New Roman"/>
              </a:rPr>
              <a:t> </a:t>
            </a:r>
            <a:r>
              <a:rPr lang="en-US" sz="1200" dirty="0">
                <a:latin typeface="+mn-lt"/>
                <a:cs typeface="Times New Roman"/>
              </a:rPr>
              <a:t>and</a:t>
            </a:r>
            <a:r>
              <a:rPr lang="en-US" sz="1200" spc="-17" dirty="0">
                <a:latin typeface="+mn-lt"/>
                <a:cs typeface="Times New Roman"/>
              </a:rPr>
              <a:t> </a:t>
            </a:r>
            <a:r>
              <a:rPr lang="en-US" sz="1200" dirty="0">
                <a:latin typeface="+mn-lt"/>
                <a:cs typeface="Times New Roman"/>
              </a:rPr>
              <a:t>Prevention,</a:t>
            </a:r>
            <a:r>
              <a:rPr lang="en-US" sz="1200" spc="-17" dirty="0">
                <a:latin typeface="+mn-lt"/>
                <a:cs typeface="Times New Roman"/>
              </a:rPr>
              <a:t> </a:t>
            </a:r>
            <a:r>
              <a:rPr lang="en-US" sz="1200" dirty="0">
                <a:latin typeface="+mn-lt"/>
                <a:cs typeface="Times New Roman"/>
              </a:rPr>
              <a:t>Centers</a:t>
            </a:r>
            <a:r>
              <a:rPr lang="en-US" sz="1200" spc="-14" dirty="0">
                <a:latin typeface="+mn-lt"/>
                <a:cs typeface="Times New Roman"/>
              </a:rPr>
              <a:t> </a:t>
            </a:r>
            <a:r>
              <a:rPr lang="en-US" sz="1200" dirty="0">
                <a:latin typeface="+mn-lt"/>
                <a:cs typeface="Times New Roman"/>
              </a:rPr>
              <a:t>for</a:t>
            </a:r>
            <a:r>
              <a:rPr lang="en-US" sz="1200" spc="-17" dirty="0">
                <a:latin typeface="+mn-lt"/>
                <a:cs typeface="Times New Roman"/>
              </a:rPr>
              <a:t> </a:t>
            </a:r>
            <a:r>
              <a:rPr lang="en-US" sz="1200" dirty="0">
                <a:latin typeface="+mn-lt"/>
                <a:cs typeface="Times New Roman"/>
              </a:rPr>
              <a:t>Medicare</a:t>
            </a:r>
            <a:r>
              <a:rPr lang="en-US" sz="1200" spc="-14" dirty="0">
                <a:latin typeface="+mn-lt"/>
                <a:cs typeface="Times New Roman"/>
              </a:rPr>
              <a:t> </a:t>
            </a:r>
            <a:r>
              <a:rPr lang="en-US" sz="1200" dirty="0">
                <a:latin typeface="+mn-lt"/>
                <a:cs typeface="Times New Roman"/>
              </a:rPr>
              <a:t>&amp;</a:t>
            </a:r>
            <a:r>
              <a:rPr lang="en-US" sz="1200" spc="-14" dirty="0">
                <a:latin typeface="+mn-lt"/>
                <a:cs typeface="Times New Roman"/>
              </a:rPr>
              <a:t> </a:t>
            </a:r>
            <a:r>
              <a:rPr lang="en-US" sz="1200" dirty="0">
                <a:latin typeface="+mn-lt"/>
                <a:cs typeface="Times New Roman"/>
              </a:rPr>
              <a:t>Medicaid</a:t>
            </a:r>
            <a:r>
              <a:rPr lang="en-US" sz="1200" spc="-10" dirty="0">
                <a:latin typeface="+mn-lt"/>
                <a:cs typeface="Times New Roman"/>
              </a:rPr>
              <a:t> </a:t>
            </a:r>
            <a:r>
              <a:rPr lang="en-US" sz="1200" dirty="0">
                <a:latin typeface="+mn-lt"/>
                <a:cs typeface="Times New Roman"/>
              </a:rPr>
              <a:t>Services,</a:t>
            </a:r>
            <a:r>
              <a:rPr lang="en-US" sz="1200" spc="-17" dirty="0">
                <a:latin typeface="+mn-lt"/>
                <a:cs typeface="Times New Roman"/>
              </a:rPr>
              <a:t> </a:t>
            </a:r>
            <a:r>
              <a:rPr lang="en-US" sz="1200" dirty="0">
                <a:latin typeface="+mn-lt"/>
                <a:cs typeface="Times New Roman"/>
              </a:rPr>
              <a:t>Food</a:t>
            </a:r>
            <a:r>
              <a:rPr lang="en-US" sz="1200" spc="-17" dirty="0">
                <a:latin typeface="+mn-lt"/>
                <a:cs typeface="Times New Roman"/>
              </a:rPr>
              <a:t> </a:t>
            </a:r>
            <a:r>
              <a:rPr lang="en-US" sz="1200" dirty="0">
                <a:latin typeface="+mn-lt"/>
                <a:cs typeface="Times New Roman"/>
              </a:rPr>
              <a:t>and</a:t>
            </a:r>
            <a:r>
              <a:rPr lang="en-US" sz="1200" spc="-14" dirty="0">
                <a:latin typeface="+mn-lt"/>
                <a:cs typeface="Times New Roman"/>
              </a:rPr>
              <a:t> Drug </a:t>
            </a:r>
            <a:r>
              <a:rPr lang="en-US" sz="1200" dirty="0">
                <a:latin typeface="+mn-lt"/>
                <a:cs typeface="Times New Roman"/>
              </a:rPr>
              <a:t>Administration,</a:t>
            </a:r>
            <a:r>
              <a:rPr lang="en-US" sz="1200" spc="-27" dirty="0">
                <a:latin typeface="+mn-lt"/>
                <a:cs typeface="Times New Roman"/>
              </a:rPr>
              <a:t> </a:t>
            </a:r>
            <a:r>
              <a:rPr lang="en-US" sz="1200" dirty="0">
                <a:latin typeface="+mn-lt"/>
                <a:cs typeface="Times New Roman"/>
              </a:rPr>
              <a:t>Health</a:t>
            </a:r>
            <a:r>
              <a:rPr lang="en-US" sz="1200" spc="-20" dirty="0">
                <a:latin typeface="+mn-lt"/>
                <a:cs typeface="Times New Roman"/>
              </a:rPr>
              <a:t> </a:t>
            </a:r>
            <a:r>
              <a:rPr lang="en-US" sz="1200" dirty="0">
                <a:latin typeface="+mn-lt"/>
                <a:cs typeface="Times New Roman"/>
              </a:rPr>
              <a:t>Resources</a:t>
            </a:r>
            <a:r>
              <a:rPr lang="en-US" sz="1200" spc="-17" dirty="0">
                <a:latin typeface="+mn-lt"/>
                <a:cs typeface="Times New Roman"/>
              </a:rPr>
              <a:t> </a:t>
            </a:r>
            <a:r>
              <a:rPr lang="en-US" sz="1200" dirty="0">
                <a:latin typeface="+mn-lt"/>
                <a:cs typeface="Times New Roman"/>
              </a:rPr>
              <a:t>and</a:t>
            </a:r>
            <a:r>
              <a:rPr lang="en-US" sz="1200" spc="-20" dirty="0">
                <a:latin typeface="+mn-lt"/>
                <a:cs typeface="Times New Roman"/>
              </a:rPr>
              <a:t> </a:t>
            </a:r>
            <a:r>
              <a:rPr lang="en-US" sz="1200" dirty="0">
                <a:latin typeface="+mn-lt"/>
                <a:cs typeface="Times New Roman"/>
              </a:rPr>
              <a:t>Services</a:t>
            </a:r>
            <a:r>
              <a:rPr lang="en-US" sz="1200" spc="-17" dirty="0">
                <a:latin typeface="+mn-lt"/>
                <a:cs typeface="Times New Roman"/>
              </a:rPr>
              <a:t> </a:t>
            </a:r>
            <a:r>
              <a:rPr lang="en-US" sz="1200" dirty="0">
                <a:latin typeface="+mn-lt"/>
                <a:cs typeface="Times New Roman"/>
              </a:rPr>
              <a:t>Administration,</a:t>
            </a:r>
            <a:r>
              <a:rPr lang="en-US" sz="1200" spc="-20" dirty="0">
                <a:latin typeface="+mn-lt"/>
                <a:cs typeface="Times New Roman"/>
              </a:rPr>
              <a:t> </a:t>
            </a:r>
            <a:r>
              <a:rPr lang="en-US" sz="1200" dirty="0">
                <a:latin typeface="+mn-lt"/>
                <a:cs typeface="Times New Roman"/>
              </a:rPr>
              <a:t>Indian</a:t>
            </a:r>
            <a:r>
              <a:rPr lang="en-US" sz="1200" spc="-24" dirty="0">
                <a:latin typeface="+mn-lt"/>
                <a:cs typeface="Times New Roman"/>
              </a:rPr>
              <a:t> </a:t>
            </a:r>
            <a:r>
              <a:rPr lang="en-US" sz="1200" dirty="0">
                <a:latin typeface="+mn-lt"/>
                <a:cs typeface="Times New Roman"/>
              </a:rPr>
              <a:t>Health</a:t>
            </a:r>
            <a:r>
              <a:rPr lang="en-US" sz="1200" spc="-14" dirty="0">
                <a:latin typeface="+mn-lt"/>
                <a:cs typeface="Times New Roman"/>
              </a:rPr>
              <a:t> </a:t>
            </a:r>
            <a:r>
              <a:rPr lang="en-US" sz="1200" dirty="0">
                <a:latin typeface="+mn-lt"/>
                <a:cs typeface="Times New Roman"/>
              </a:rPr>
              <a:t>Service,</a:t>
            </a:r>
            <a:r>
              <a:rPr lang="en-US" sz="1200" spc="-20" dirty="0">
                <a:latin typeface="+mn-lt"/>
                <a:cs typeface="Times New Roman"/>
              </a:rPr>
              <a:t> </a:t>
            </a:r>
            <a:r>
              <a:rPr lang="en-US" sz="1200" dirty="0">
                <a:latin typeface="+mn-lt"/>
                <a:cs typeface="Times New Roman"/>
              </a:rPr>
              <a:t>National</a:t>
            </a:r>
            <a:r>
              <a:rPr lang="en-US" sz="1200" spc="-20" dirty="0">
                <a:latin typeface="+mn-lt"/>
                <a:cs typeface="Times New Roman"/>
              </a:rPr>
              <a:t> </a:t>
            </a:r>
            <a:r>
              <a:rPr lang="en-US" sz="1200" dirty="0">
                <a:latin typeface="+mn-lt"/>
                <a:cs typeface="Times New Roman"/>
              </a:rPr>
              <a:t>Institutes</a:t>
            </a:r>
            <a:r>
              <a:rPr lang="en-US" sz="1200" spc="-17" dirty="0">
                <a:latin typeface="+mn-lt"/>
                <a:cs typeface="Times New Roman"/>
              </a:rPr>
              <a:t> </a:t>
            </a:r>
            <a:r>
              <a:rPr lang="en-US" sz="1200" dirty="0">
                <a:latin typeface="+mn-lt"/>
                <a:cs typeface="Times New Roman"/>
              </a:rPr>
              <a:t>of</a:t>
            </a:r>
            <a:r>
              <a:rPr lang="en-US" sz="1200" spc="-20" dirty="0">
                <a:latin typeface="+mn-lt"/>
                <a:cs typeface="Times New Roman"/>
              </a:rPr>
              <a:t> </a:t>
            </a:r>
            <a:r>
              <a:rPr lang="en-US" sz="1200" spc="-7" dirty="0">
                <a:latin typeface="+mn-lt"/>
                <a:cs typeface="Times New Roman"/>
              </a:rPr>
              <a:t>Health, </a:t>
            </a:r>
            <a:r>
              <a:rPr lang="en-US" sz="1200" dirty="0">
                <a:latin typeface="+mn-lt"/>
                <a:cs typeface="Times New Roman"/>
              </a:rPr>
              <a:t>Office</a:t>
            </a:r>
            <a:r>
              <a:rPr lang="en-US" sz="1200" spc="-20" dirty="0">
                <a:latin typeface="+mn-lt"/>
                <a:cs typeface="Times New Roman"/>
              </a:rPr>
              <a:t> </a:t>
            </a:r>
            <a:r>
              <a:rPr lang="en-US" sz="1200" dirty="0">
                <a:latin typeface="+mn-lt"/>
                <a:cs typeface="Times New Roman"/>
              </a:rPr>
              <a:t>of</a:t>
            </a:r>
            <a:r>
              <a:rPr lang="en-US" sz="1200" spc="-10" dirty="0">
                <a:latin typeface="+mn-lt"/>
                <a:cs typeface="Times New Roman"/>
              </a:rPr>
              <a:t> </a:t>
            </a:r>
            <a:r>
              <a:rPr lang="en-US" sz="1200" dirty="0">
                <a:latin typeface="+mn-lt"/>
                <a:cs typeface="Times New Roman"/>
              </a:rPr>
              <a:t>the</a:t>
            </a:r>
            <a:r>
              <a:rPr lang="en-US" sz="1200" spc="-14" dirty="0">
                <a:latin typeface="+mn-lt"/>
                <a:cs typeface="Times New Roman"/>
              </a:rPr>
              <a:t> </a:t>
            </a:r>
            <a:r>
              <a:rPr lang="en-US" sz="1200" dirty="0">
                <a:latin typeface="+mn-lt"/>
                <a:cs typeface="Times New Roman"/>
              </a:rPr>
              <a:t>Assistant</a:t>
            </a:r>
            <a:r>
              <a:rPr lang="en-US" sz="1200" spc="-14" dirty="0">
                <a:latin typeface="+mn-lt"/>
                <a:cs typeface="Times New Roman"/>
              </a:rPr>
              <a:t> </a:t>
            </a:r>
            <a:r>
              <a:rPr lang="en-US" sz="1200" dirty="0">
                <a:latin typeface="+mn-lt"/>
                <a:cs typeface="Times New Roman"/>
              </a:rPr>
              <a:t>Secretary</a:t>
            </a:r>
            <a:r>
              <a:rPr lang="en-US" sz="1200" spc="-14" dirty="0">
                <a:latin typeface="+mn-lt"/>
                <a:cs typeface="Times New Roman"/>
              </a:rPr>
              <a:t> </a:t>
            </a:r>
            <a:r>
              <a:rPr lang="en-US" sz="1200" dirty="0">
                <a:latin typeface="+mn-lt"/>
                <a:cs typeface="Times New Roman"/>
              </a:rPr>
              <a:t>for</a:t>
            </a:r>
            <a:r>
              <a:rPr lang="en-US" sz="1200" spc="-14" dirty="0">
                <a:latin typeface="+mn-lt"/>
                <a:cs typeface="Times New Roman"/>
              </a:rPr>
              <a:t> </a:t>
            </a:r>
            <a:r>
              <a:rPr lang="en-US" sz="1200" dirty="0">
                <a:latin typeface="+mn-lt"/>
                <a:cs typeface="Times New Roman"/>
              </a:rPr>
              <a:t>Health,</a:t>
            </a:r>
            <a:r>
              <a:rPr lang="en-US" sz="1200" spc="-14" dirty="0">
                <a:latin typeface="+mn-lt"/>
                <a:cs typeface="Times New Roman"/>
              </a:rPr>
              <a:t> </a:t>
            </a:r>
            <a:r>
              <a:rPr lang="en-US" sz="1200" dirty="0">
                <a:latin typeface="+mn-lt"/>
                <a:cs typeface="Times New Roman"/>
              </a:rPr>
              <a:t>Substance</a:t>
            </a:r>
            <a:r>
              <a:rPr lang="en-US" sz="1200" spc="-27" dirty="0">
                <a:latin typeface="+mn-lt"/>
                <a:cs typeface="Times New Roman"/>
              </a:rPr>
              <a:t> </a:t>
            </a:r>
            <a:r>
              <a:rPr lang="en-US" sz="1200" dirty="0">
                <a:latin typeface="+mn-lt"/>
                <a:cs typeface="Times New Roman"/>
              </a:rPr>
              <a:t>Abuse</a:t>
            </a:r>
            <a:r>
              <a:rPr lang="en-US" sz="1200" spc="-14" dirty="0">
                <a:latin typeface="+mn-lt"/>
                <a:cs typeface="Times New Roman"/>
              </a:rPr>
              <a:t> </a:t>
            </a:r>
            <a:r>
              <a:rPr lang="en-US" sz="1200" dirty="0">
                <a:latin typeface="+mn-lt"/>
                <a:cs typeface="Times New Roman"/>
              </a:rPr>
              <a:t>and</a:t>
            </a:r>
            <a:r>
              <a:rPr lang="en-US" sz="1200" spc="-20" dirty="0">
                <a:latin typeface="+mn-lt"/>
                <a:cs typeface="Times New Roman"/>
              </a:rPr>
              <a:t> </a:t>
            </a:r>
            <a:r>
              <a:rPr lang="en-US" sz="1200" dirty="0">
                <a:latin typeface="+mn-lt"/>
                <a:cs typeface="Times New Roman"/>
              </a:rPr>
              <a:t>Mental</a:t>
            </a:r>
            <a:r>
              <a:rPr lang="en-US" sz="1200" spc="-17" dirty="0">
                <a:latin typeface="+mn-lt"/>
                <a:cs typeface="Times New Roman"/>
              </a:rPr>
              <a:t> </a:t>
            </a:r>
            <a:r>
              <a:rPr lang="en-US" sz="1200" dirty="0">
                <a:latin typeface="+mn-lt"/>
                <a:cs typeface="Times New Roman"/>
              </a:rPr>
              <a:t>Health</a:t>
            </a:r>
            <a:r>
              <a:rPr lang="en-US" sz="1200" spc="-14" dirty="0">
                <a:latin typeface="+mn-lt"/>
                <a:cs typeface="Times New Roman"/>
              </a:rPr>
              <a:t> </a:t>
            </a:r>
            <a:r>
              <a:rPr lang="en-US" sz="1200" dirty="0">
                <a:latin typeface="+mn-lt"/>
                <a:cs typeface="Times New Roman"/>
              </a:rPr>
              <a:t>Services</a:t>
            </a:r>
            <a:r>
              <a:rPr lang="en-US" sz="1200" spc="-14" dirty="0">
                <a:latin typeface="+mn-lt"/>
                <a:cs typeface="Times New Roman"/>
              </a:rPr>
              <a:t> </a:t>
            </a:r>
            <a:r>
              <a:rPr lang="en-US" sz="1200" dirty="0">
                <a:latin typeface="+mn-lt"/>
                <a:cs typeface="Times New Roman"/>
              </a:rPr>
              <a:t>Administration,</a:t>
            </a:r>
            <a:r>
              <a:rPr lang="en-US" sz="1200" spc="-14" dirty="0">
                <a:latin typeface="+mn-lt"/>
                <a:cs typeface="Times New Roman"/>
              </a:rPr>
              <a:t> </a:t>
            </a:r>
            <a:r>
              <a:rPr lang="en-US" sz="1200" dirty="0">
                <a:latin typeface="+mn-lt"/>
                <a:cs typeface="Times New Roman"/>
              </a:rPr>
              <a:t>and</a:t>
            </a:r>
            <a:r>
              <a:rPr lang="en-US" sz="1200" spc="-20" dirty="0">
                <a:latin typeface="+mn-lt"/>
                <a:cs typeface="Times New Roman"/>
              </a:rPr>
              <a:t> </a:t>
            </a:r>
            <a:r>
              <a:rPr lang="en-US" sz="1200" dirty="0">
                <a:latin typeface="+mn-lt"/>
                <a:cs typeface="Times New Roman"/>
              </a:rPr>
              <a:t>Veterans</a:t>
            </a:r>
            <a:r>
              <a:rPr lang="en-US" sz="1200" spc="-17" dirty="0">
                <a:latin typeface="+mn-lt"/>
                <a:cs typeface="Times New Roman"/>
              </a:rPr>
              <a:t> </a:t>
            </a:r>
            <a:r>
              <a:rPr lang="en-US" sz="1200" dirty="0">
                <a:latin typeface="+mn-lt"/>
                <a:cs typeface="Times New Roman"/>
              </a:rPr>
              <a:t>Health</a:t>
            </a:r>
            <a:r>
              <a:rPr lang="en-US" sz="1200" spc="-17" dirty="0">
                <a:latin typeface="+mn-lt"/>
                <a:cs typeface="Times New Roman"/>
              </a:rPr>
              <a:t> </a:t>
            </a:r>
            <a:r>
              <a:rPr lang="en-US" sz="1200" spc="-7" dirty="0">
                <a:latin typeface="+mn-lt"/>
                <a:cs typeface="Times New Roman"/>
              </a:rPr>
              <a:t>Administration.</a:t>
            </a:r>
          </a:p>
          <a:p>
            <a:r>
              <a:rPr lang="en-US" sz="1200" spc="-7" dirty="0">
                <a:latin typeface="+mn-lt"/>
                <a:cs typeface="Times New Roman"/>
              </a:rPr>
              <a:t>The Health and Medicine Division was formerly </a:t>
            </a:r>
            <a:r>
              <a:rPr lang="en-US" dirty="0"/>
              <a:t>known as the Institute of Medicine (IOM). </a:t>
            </a:r>
          </a:p>
          <a:p>
            <a:r>
              <a:rPr lang="en-US" dirty="0"/>
              <a:t>Appendix B presents 442 measures (see the section on changes to the 2022 NHQDR for more details on Appendix B). </a:t>
            </a:r>
          </a:p>
          <a:p>
            <a:r>
              <a:rPr lang="en-US" dirty="0"/>
              <a:t>Data years vary across measures.</a:t>
            </a:r>
            <a:endParaRPr lang="en-US" sz="1200" dirty="0">
              <a:latin typeface="+mn-lt"/>
            </a:endParaRPr>
          </a:p>
        </p:txBody>
      </p:sp>
      <p:sp>
        <p:nvSpPr>
          <p:cNvPr id="4" name="Slide Number Placeholder 3"/>
          <p:cNvSpPr>
            <a:spLocks noGrp="1"/>
          </p:cNvSpPr>
          <p:nvPr>
            <p:ph type="sldNum" sz="quarter" idx="5"/>
          </p:nvPr>
        </p:nvSpPr>
        <p:spPr/>
        <p:txBody>
          <a:bodyPr/>
          <a:lstStyle/>
          <a:p>
            <a:fld id="{B17BA40C-25F7-4A81-B7B0-365A5351FE20}" type="slidenum">
              <a:rPr lang="en-US" smtClean="0"/>
              <a:t>3</a:t>
            </a:fld>
            <a:endParaRPr lang="en-US"/>
          </a:p>
        </p:txBody>
      </p:sp>
    </p:spTree>
    <p:extLst>
      <p:ext uri="{BB962C8B-B14F-4D97-AF65-F5344CB8AC3E}">
        <p14:creationId xmlns:p14="http://schemas.microsoft.com/office/powerpoint/2010/main" val="38627979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109" marR="3464" lvl="0" indent="-171450" algn="l" defTabSz="914400" rtl="0" eaLnBrk="1" fontAlgn="auto" latinLnBrk="0" hangingPunct="1">
              <a:buClrTx/>
              <a:buSzPct val="116666"/>
              <a:tabLst>
                <a:tab pos="164518" algn="l"/>
                <a:tab pos="164951" algn="l"/>
              </a:tabLst>
              <a:defRPr/>
            </a:pPr>
            <a:r>
              <a:rPr lang="en-US" sz="1200" b="0" dirty="0">
                <a:latin typeface="+mn-lt"/>
                <a:cs typeface="Times New Roman"/>
              </a:rPr>
              <a:t>Table 3 similarly ranks leading causes of death by geographic location of residence. Among these groups, the relative ranks of heart disease, cancer, COVID-19, and unintentional injury are consistent across urban-rural settings, but the scale of deaths varies. For each disease condition, people in less densely populated communities experienced higher death rates than those who lived in more metropolitan communities.</a:t>
            </a:r>
            <a:endParaRPr lang="en-US" b="0" dirty="0"/>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30</a:t>
            </a:fld>
            <a:endParaRPr lang="en-US"/>
          </a:p>
        </p:txBody>
      </p:sp>
    </p:spTree>
    <p:extLst>
      <p:ext uri="{BB962C8B-B14F-4D97-AF65-F5344CB8AC3E}">
        <p14:creationId xmlns:p14="http://schemas.microsoft.com/office/powerpoint/2010/main" val="3497649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109" marR="3464" lvl="0" indent="-171450" algn="l" defTabSz="914400" rtl="0" eaLnBrk="1" fontAlgn="auto" latinLnBrk="0" hangingPunct="1">
              <a:buClrTx/>
              <a:buSzPct val="116666"/>
              <a:tabLst>
                <a:tab pos="164518" algn="l"/>
                <a:tab pos="164951" algn="l"/>
              </a:tabLst>
              <a:defRPr/>
            </a:pPr>
            <a:r>
              <a:rPr lang="en-US" b="0" dirty="0"/>
              <a:t>Table 4 examines the leading causes of death by age group. It shows that suicide, homicide, and unintentional injuries (including drug overdose) are important causes of death among children, adolescents, and younger adults.</a:t>
            </a:r>
          </a:p>
        </p:txBody>
      </p:sp>
      <p:sp>
        <p:nvSpPr>
          <p:cNvPr id="4" name="Slide Number Placeholder 3"/>
          <p:cNvSpPr>
            <a:spLocks noGrp="1"/>
          </p:cNvSpPr>
          <p:nvPr>
            <p:ph type="sldNum" sz="quarter" idx="5"/>
          </p:nvPr>
        </p:nvSpPr>
        <p:spPr/>
        <p:txBody>
          <a:bodyPr/>
          <a:lstStyle/>
          <a:p>
            <a:fld id="{B17BA40C-25F7-4A81-B7B0-365A5351FE20}" type="slidenum">
              <a:rPr lang="en-US" smtClean="0"/>
              <a:t>31</a:t>
            </a:fld>
            <a:endParaRPr lang="en-US"/>
          </a:p>
        </p:txBody>
      </p:sp>
    </p:spTree>
    <p:extLst>
      <p:ext uri="{BB962C8B-B14F-4D97-AF65-F5344CB8AC3E}">
        <p14:creationId xmlns:p14="http://schemas.microsoft.com/office/powerpoint/2010/main" val="24039231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3886200"/>
            <a:ext cx="6324600" cy="4724400"/>
          </a:xfrm>
        </p:spPr>
        <p:txBody>
          <a:bodyPr/>
          <a:lstStyle/>
          <a:p>
            <a:r>
              <a:rPr lang="en-US" b="1" dirty="0"/>
              <a:t>“Unintentional injuries” describe multiple causes of death. For many racial/ethnic groups, opioid overdose contributes to a plurality of these deaths.</a:t>
            </a:r>
          </a:p>
          <a:p>
            <a:r>
              <a:rPr lang="en-US" dirty="0"/>
              <a:t>“Unintentional injuries” is a category that reflects many different causes of death. Three causes (poisonings/overdoses, falls, and motor vehicle accidents) account for more than 90% of deaths due to unintentional injuries. Overall, poisonings/overdoses accounted for 43.6% of these deaths, but they accounted for a larger share of unintentional injury deaths for NH-AI/AN, NH-Black, and NH-White people and a smaller share among Hispanic and NH-API people (Figure 16).</a:t>
            </a:r>
          </a:p>
          <a:p>
            <a:endParaRPr lang="en-US" dirty="0"/>
          </a:p>
          <a:p>
            <a:r>
              <a:rPr lang="en-US" dirty="0"/>
              <a:t>In 2020, the overall rate of death due to unintentional injuries/accidents was 57.6 deaths per 100,000 population. Poisonings/overdoses, falls, motor vehicle-related accidents, and other causes contributed to 43.6%, 21.0%, 20.3%, and 15.3% of these deaths, respectively.</a:t>
            </a:r>
          </a:p>
          <a:p>
            <a:r>
              <a:rPr lang="en-US" dirty="0"/>
              <a:t>Among NH-AI/AN people, 99.6 deaths per 100,000 population were due to unintentional injuries/accidents. Poisonings/overdoses, falls, motor vehicle-related accidents, and other causes contributed to 47.4%, 10.5%, 24.9%, and 17.2% of these deaths, respectively.</a:t>
            </a:r>
          </a:p>
          <a:p>
            <a:r>
              <a:rPr lang="en-US" dirty="0"/>
              <a:t>Among NH-Black people, 67.1 deaths per 100,000 population were due to unintentional injuries/accidents. Poisonings/overdoses, falls, motor vehicle-related accidents, and other causes contributed to 50.8%, 7.0%, 27.1%, and 15.2% of these deaths, respectively.</a:t>
            </a:r>
          </a:p>
          <a:p>
            <a:r>
              <a:rPr lang="en-US" dirty="0"/>
              <a:t>Among NH-White people, 62.8 deaths per 100,000 population were due to unintentional injuries/accidents. Poisonings/overdoses, falls, motor vehicle-related accidents, and other causes contributed to 41.7%, 25.5%, 17.2%, and 15.4% of these deaths, respectively.</a:t>
            </a:r>
          </a:p>
          <a:p>
            <a:r>
              <a:rPr lang="en-US" dirty="0"/>
              <a:t>Among Hispanic people, 41.2 deaths per 100,000 population were due to unintentional injuries/accidents. Poisonings/overdoses, falls, motor vehicle-related accidents, and other causes contributed to 46.1%, 29.6%, 10.9%, and 13.3% of these deaths, respectively.</a:t>
            </a:r>
          </a:p>
          <a:p>
            <a:r>
              <a:rPr lang="en-US" dirty="0"/>
              <a:t>Among NH-Asian/Pacific Islander people, 18.2 deaths per 100,000 population were due to unintentional injuries/accidents. Poisonings/overdoses, falls, motor vehicle-related accidents, and other causes contributed to 28.6%, 29.1%, 22.0%, and 20.3% of these deaths, respectively.</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32</a:t>
            </a:fld>
            <a:endParaRPr lang="en-US"/>
          </a:p>
        </p:txBody>
      </p:sp>
    </p:spTree>
    <p:extLst>
      <p:ext uri="{BB962C8B-B14F-4D97-AF65-F5344CB8AC3E}">
        <p14:creationId xmlns:p14="http://schemas.microsoft.com/office/powerpoint/2010/main" val="42634552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3886200"/>
            <a:ext cx="6400800" cy="4724400"/>
          </a:xfrm>
        </p:spPr>
        <p:txBody>
          <a:bodyPr/>
          <a:lstStyle/>
          <a:p>
            <a:r>
              <a:rPr lang="en-US" sz="1050" dirty="0">
                <a:latin typeface="+mn-lt"/>
              </a:rPr>
              <a:t>Chronic diseases are conditions that last 1 year or more and require ongoing medical attention or limit activities of daily living or both.  They are the primary factor underlying most leading causes of death. Healthcare delivery systems and clinicians can mitigate their impact on the population’s health by managing and treating these conditions to delay onset of complications and prevent premature mortality.</a:t>
            </a:r>
          </a:p>
          <a:p>
            <a:r>
              <a:rPr lang="en-US" sz="1050" dirty="0">
                <a:latin typeface="+mn-lt"/>
              </a:rPr>
              <a:t>Examples of chronic diseases include: diseases of the brain, such as stroke and traumatic brain injury; affective disorders, such as depression, bipolar disorder, and schizophrenia; vascular diseases, such as high blood pressure, high cholesterol, heart disease, and complications from stroke; metabolic disorders, such as diabetes and thyroid disease; digestive diseases, such as Crohn’s disease; liver diseases, such as cirrhosis; kidney diseases, such as chronic kidney disease; diseases of the joints, such as arthritis; and diseases of the blood, such as thalassemia and sickle cell disease. Given the diverse range of these conditions, measures of chronic disease often count different specific diseases when defining the concept. The NHQDR reports on “chronic disease” as defined by data sources.</a:t>
            </a:r>
          </a:p>
          <a:p>
            <a:r>
              <a:rPr lang="en-US" sz="1050" dirty="0"/>
              <a:t>Many chronic diseases could be eased or avoided by helping people modify a short list of health behaviors or by managing or treating prevalent health conditions that influence the outcomes of other chronic diseases:</a:t>
            </a:r>
          </a:p>
          <a:p>
            <a:r>
              <a:rPr lang="en-US" sz="1050" dirty="0"/>
              <a:t>Healthcare delivery organizations and providers can partner with communities, local social service providers, and public health departments to reduce the burden of chronic diseases by helping people engage in lifestyles and behaviors that reduce risk factors associated with chronic diseases, including:</a:t>
            </a:r>
          </a:p>
          <a:p>
            <a:pPr marL="365760" lvl="1" indent="-182880"/>
            <a:r>
              <a:rPr lang="en-US" sz="1050" dirty="0"/>
              <a:t>Poor nutrition.</a:t>
            </a:r>
          </a:p>
          <a:p>
            <a:pPr marL="365760" lvl="1" indent="-182880"/>
            <a:r>
              <a:rPr lang="en-US" sz="1050" dirty="0"/>
              <a:t>Inadequate physical activity.</a:t>
            </a:r>
          </a:p>
          <a:p>
            <a:pPr marL="365760" lvl="1" indent="-182880"/>
            <a:r>
              <a:rPr lang="en-US" sz="1050" dirty="0"/>
              <a:t>Tobacco use and exposure to secondhand smoke.</a:t>
            </a:r>
          </a:p>
          <a:p>
            <a:pPr marL="365760" lvl="1" indent="-182880"/>
            <a:r>
              <a:rPr lang="en-US" sz="1050" dirty="0"/>
              <a:t>Alcohol use.</a:t>
            </a:r>
          </a:p>
          <a:p>
            <a:pPr marL="365760" lvl="1" indent="-182880"/>
            <a:r>
              <a:rPr lang="en-US" sz="1050" dirty="0"/>
              <a:t>Use of illicit opioids and other substances.</a:t>
            </a:r>
          </a:p>
          <a:p>
            <a:pPr marL="365760" lvl="1" indent="-182880"/>
            <a:r>
              <a:rPr lang="en-US" sz="1050" dirty="0"/>
              <a:t>Unsafe driving.</a:t>
            </a:r>
          </a:p>
          <a:p>
            <a:pPr marL="182880" lvl="0" indent="-182880"/>
            <a:r>
              <a:rPr lang="en-US" sz="1050" dirty="0"/>
              <a:t>Chronic disease outcomes include:</a:t>
            </a:r>
          </a:p>
          <a:p>
            <a:pPr marL="365760" lvl="1" indent="-182880"/>
            <a:r>
              <a:rPr lang="en-US" sz="1050" dirty="0"/>
              <a:t>Obesity.</a:t>
            </a:r>
          </a:p>
          <a:p>
            <a:pPr marL="365760" lvl="1" indent="-182880"/>
            <a:r>
              <a:rPr lang="en-US" sz="1050" dirty="0"/>
              <a:t>High blood pressure.</a:t>
            </a:r>
          </a:p>
          <a:p>
            <a:pPr marL="365760" lvl="1" indent="-182880"/>
            <a:r>
              <a:rPr lang="en-US" sz="1050" dirty="0"/>
              <a:t>High cholesterol.</a:t>
            </a:r>
          </a:p>
          <a:p>
            <a:pPr marL="365760" lvl="1" indent="-182880"/>
            <a:r>
              <a:rPr lang="en-US" sz="1050" dirty="0"/>
              <a:t>Uncontrolled diabetes.</a:t>
            </a:r>
          </a:p>
          <a:p>
            <a:pPr marL="365760" lvl="1" indent="-182880"/>
            <a:r>
              <a:rPr lang="en-US" sz="1050" dirty="0"/>
              <a:t>Mental illness.</a:t>
            </a:r>
          </a:p>
          <a:p>
            <a:pPr marL="365760" lvl="1" indent="-182880"/>
            <a:r>
              <a:rPr lang="en-US" sz="1050" dirty="0"/>
              <a:t>Substance use disorders (including use of alcohol, tobacco, opioids, and other drugs).</a:t>
            </a:r>
          </a:p>
          <a:p>
            <a:pPr marL="365760" lvl="1" indent="-182880"/>
            <a:r>
              <a:rPr lang="en-US" sz="1050" dirty="0"/>
              <a:t>Some infections, such as human papillomavirus (HPV), HIV, and hepatitis B and hepatitis C viruses. </a:t>
            </a:r>
          </a:p>
          <a:p>
            <a:pPr marL="365760" lvl="1" indent="-182880"/>
            <a:endParaRPr lang="en-US" sz="1050" dirty="0"/>
          </a:p>
          <a:p>
            <a:endParaRPr lang="en-US" sz="1050" dirty="0"/>
          </a:p>
        </p:txBody>
      </p:sp>
      <p:sp>
        <p:nvSpPr>
          <p:cNvPr id="4" name="Slide Number Placeholder 3"/>
          <p:cNvSpPr>
            <a:spLocks noGrp="1"/>
          </p:cNvSpPr>
          <p:nvPr>
            <p:ph type="sldNum" sz="quarter" idx="5"/>
          </p:nvPr>
        </p:nvSpPr>
        <p:spPr/>
        <p:txBody>
          <a:bodyPr/>
          <a:lstStyle/>
          <a:p>
            <a:fld id="{B17BA40C-25F7-4A81-B7B0-365A5351FE20}" type="slidenum">
              <a:rPr lang="en-US" smtClean="0"/>
              <a:t>33</a:t>
            </a:fld>
            <a:endParaRPr lang="en-US"/>
          </a:p>
        </p:txBody>
      </p:sp>
    </p:spTree>
    <p:extLst>
      <p:ext uri="{BB962C8B-B14F-4D97-AF65-F5344CB8AC3E}">
        <p14:creationId xmlns:p14="http://schemas.microsoft.com/office/powerpoint/2010/main" val="41468808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34</a:t>
            </a:fld>
            <a:endParaRPr lang="en-US"/>
          </a:p>
        </p:txBody>
      </p:sp>
    </p:spTree>
    <p:extLst>
      <p:ext uri="{BB962C8B-B14F-4D97-AF65-F5344CB8AC3E}">
        <p14:creationId xmlns:p14="http://schemas.microsoft.com/office/powerpoint/2010/main" val="6094130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indent="-182880">
              <a:spcBef>
                <a:spcPts val="0"/>
              </a:spcBef>
              <a:spcAft>
                <a:spcPts val="1440"/>
              </a:spcAft>
            </a:pPr>
            <a:r>
              <a:rPr lang="en-US" sz="1200" dirty="0">
                <a:effectLst/>
                <a:latin typeface="Calibri" panose="020F0502020204030204" pitchFamily="34" charset="0"/>
                <a:ea typeface="Calibri" panose="020F0502020204030204" pitchFamily="34" charset="0"/>
                <a:cs typeface="Calibri" panose="020F0502020204030204" pitchFamily="34" charset="0"/>
              </a:rPr>
              <a:t>Considerable evidence indicates that social determinants of health (SDOH)—the social, economic, environmental, and community conditions in which people live—have an even stronger influence on people’s health outcomes than clinical services provided by healthcare delivery systems.</a:t>
            </a:r>
            <a:r>
              <a:rPr lang="en-US" sz="1200" baseline="30000" dirty="0">
                <a:effectLst/>
                <a:latin typeface="Calibri" panose="020F0502020204030204" pitchFamily="34" charset="0"/>
                <a:ea typeface="Calibri" panose="020F0502020204030204" pitchFamily="34" charset="0"/>
                <a:cs typeface="Calibri" panose="020F0502020204030204" pitchFamily="34" charset="0"/>
              </a:rPr>
              <a:t>12</a:t>
            </a:r>
            <a:r>
              <a:rPr lang="en-US" sz="1200" dirty="0">
                <a:effectLst/>
                <a:latin typeface="Calibri" panose="020F0502020204030204" pitchFamily="34" charset="0"/>
                <a:ea typeface="Calibri" panose="020F0502020204030204" pitchFamily="34" charset="0"/>
                <a:cs typeface="Calibri" panose="020F0502020204030204" pitchFamily="34" charset="0"/>
              </a:rPr>
              <a:t> Thus, healthcare delivery systems and healthcare workers should account for SDOH when addressing patients’ health concerns. </a:t>
            </a:r>
          </a:p>
          <a:p>
            <a:pPr marL="182880" marR="0" indent="-182880">
              <a:spcBef>
                <a:spcPts val="0"/>
              </a:spcBef>
              <a:spcAft>
                <a:spcPts val="1440"/>
              </a:spcAft>
            </a:pPr>
            <a:r>
              <a:rPr lang="en-US" sz="1200" dirty="0">
                <a:effectLst/>
                <a:latin typeface="Calibri" panose="020F0502020204030204" pitchFamily="34" charset="0"/>
                <a:ea typeface="Calibri" panose="020F0502020204030204" pitchFamily="34" charset="0"/>
                <a:cs typeface="Calibri" panose="020F0502020204030204" pitchFamily="34" charset="0"/>
              </a:rPr>
              <a:t>This section describes the extent to which SDOH factors are present among people in the United States, which healthcare delivery systems must address to produce optimal health outcomes. </a:t>
            </a:r>
          </a:p>
          <a:p>
            <a:pPr marL="182880" marR="0" indent="-182880">
              <a:spcBef>
                <a:spcPts val="0"/>
              </a:spcBef>
              <a:spcAft>
                <a:spcPts val="1200"/>
              </a:spcAft>
            </a:pPr>
            <a:r>
              <a:rPr lang="en-US" sz="1200" dirty="0">
                <a:effectLst/>
                <a:latin typeface="Calibri" panose="020F0502020204030204" pitchFamily="34" charset="0"/>
                <a:ea typeface="Calibri" panose="020F0502020204030204" pitchFamily="34" charset="0"/>
                <a:cs typeface="Calibri" panose="020F0502020204030204" pitchFamily="34" charset="0"/>
              </a:rPr>
              <a:t>The importance of understanding SDOH is underscored in </a:t>
            </a:r>
            <a:r>
              <a:rPr lang="en-US" sz="12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Healthy People 2030</a:t>
            </a:r>
            <a:r>
              <a:rPr lang="en-US" sz="1200" dirty="0">
                <a:effectLst/>
                <a:latin typeface="Calibri" panose="020F0502020204030204" pitchFamily="34" charset="0"/>
                <a:ea typeface="Calibri" panose="020F0502020204030204" pitchFamily="34" charset="0"/>
                <a:cs typeface="Calibri" panose="020F0502020204030204" pitchFamily="34" charset="0"/>
              </a:rPr>
              <a:t>, which sets national objectives for improving health and well-being. Healthy People 2030 describes five SDOH domains that can influence health outcomes (Figure 17). Only one of these specifically includes services provided by healthcare delivery systems.</a:t>
            </a:r>
          </a:p>
          <a:p>
            <a:pPr marL="182880" marR="0" indent="-182880">
              <a:spcBef>
                <a:spcPts val="0"/>
              </a:spcBef>
              <a:spcAft>
                <a:spcPts val="1200"/>
              </a:spcAft>
            </a:pPr>
            <a:r>
              <a:rPr lang="en-US" sz="1200" dirty="0">
                <a:effectLst/>
                <a:latin typeface="Calibri" panose="020F0502020204030204" pitchFamily="34" charset="0"/>
                <a:ea typeface="Calibri" panose="020F0502020204030204" pitchFamily="34" charset="0"/>
                <a:cs typeface="Calibri" panose="020F0502020204030204" pitchFamily="34" charset="0"/>
              </a:rPr>
              <a:t>The </a:t>
            </a:r>
            <a:r>
              <a:rPr lang="en-US" sz="1200" b="1" dirty="0">
                <a:effectLst/>
                <a:latin typeface="Calibri" panose="020F0502020204030204" pitchFamily="34" charset="0"/>
                <a:ea typeface="Calibri" panose="020F0502020204030204" pitchFamily="34" charset="0"/>
                <a:cs typeface="Calibri" panose="020F0502020204030204" pitchFamily="34" charset="0"/>
              </a:rPr>
              <a:t>Health Care Access and Quality </a:t>
            </a:r>
            <a:r>
              <a:rPr lang="en-US" sz="1200" dirty="0">
                <a:effectLst/>
                <a:latin typeface="Calibri" panose="020F0502020204030204" pitchFamily="34" charset="0"/>
                <a:ea typeface="Calibri" panose="020F0502020204030204" pitchFamily="34" charset="0"/>
                <a:cs typeface="Calibri" panose="020F0502020204030204" pitchFamily="34" charset="0"/>
              </a:rPr>
              <a:t>domain accounts for a population’s ability to receive healthcare services when needed. It characterizes the extent to which people can access healthcare services and whether they receive high-quality care. It also addresses whether people have access to health insurance, which increases access to preventive and chronic disease care, as well as care for major health conditions.</a:t>
            </a:r>
          </a:p>
          <a:p>
            <a:pPr marL="182880" marR="0" indent="-182880">
              <a:spcBef>
                <a:spcPts val="60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The NHQDR includes multiple measures characterizing access to healthcare services and quality of those services later in the report.</a:t>
            </a:r>
          </a:p>
        </p:txBody>
      </p:sp>
      <p:sp>
        <p:nvSpPr>
          <p:cNvPr id="4" name="Slide Number Placeholder 3"/>
          <p:cNvSpPr>
            <a:spLocks noGrp="1"/>
          </p:cNvSpPr>
          <p:nvPr>
            <p:ph type="sldNum" sz="quarter" idx="5"/>
          </p:nvPr>
        </p:nvSpPr>
        <p:spPr/>
        <p:txBody>
          <a:bodyPr/>
          <a:lstStyle/>
          <a:p>
            <a:fld id="{B17BA40C-25F7-4A81-B7B0-365A5351FE20}" type="slidenum">
              <a:rPr lang="en-US" smtClean="0"/>
              <a:t>35</a:t>
            </a:fld>
            <a:endParaRPr lang="en-US"/>
          </a:p>
        </p:txBody>
      </p:sp>
    </p:spTree>
    <p:extLst>
      <p:ext uri="{BB962C8B-B14F-4D97-AF65-F5344CB8AC3E}">
        <p14:creationId xmlns:p14="http://schemas.microsoft.com/office/powerpoint/2010/main" val="7994341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Evidence from observational studies and randomized controlled trials such as the Oregon Health Insurance Experiment (OHIE) links having health insurance coverage with positive outcomes, including: </a:t>
            </a:r>
          </a:p>
          <a:p>
            <a:pPr lvl="1"/>
            <a:r>
              <a:rPr lang="en-US" dirty="0"/>
              <a:t>Increased financial security, </a:t>
            </a:r>
          </a:p>
          <a:p>
            <a:pPr lvl="1"/>
            <a:r>
              <a:rPr lang="en-US" dirty="0"/>
              <a:t>Access to primary care, </a:t>
            </a:r>
          </a:p>
          <a:p>
            <a:pPr lvl="1"/>
            <a:r>
              <a:rPr lang="en-US" dirty="0"/>
              <a:t>Adherence to prescription medications, </a:t>
            </a:r>
          </a:p>
          <a:p>
            <a:pPr lvl="1"/>
            <a:r>
              <a:rPr lang="en-US" dirty="0"/>
              <a:t>Screening for treatable health conditions (such as diabetes, cholesterol, HIV, and breast, prostate, and colon cancer), </a:t>
            </a:r>
          </a:p>
          <a:p>
            <a:pPr lvl="1"/>
            <a:r>
              <a:rPr lang="en-US" dirty="0"/>
              <a:t>Improved perceptions of health, </a:t>
            </a:r>
          </a:p>
          <a:p>
            <a:pPr lvl="1"/>
            <a:r>
              <a:rPr lang="en-US" dirty="0"/>
              <a:t>Reduced depression symptoms, and </a:t>
            </a:r>
          </a:p>
          <a:p>
            <a:pPr lvl="1"/>
            <a:r>
              <a:rPr lang="en-US" dirty="0"/>
              <a:t>Earlier detection of cancer.</a:t>
            </a:r>
            <a:r>
              <a:rPr lang="en-US" baseline="30000" dirty="0"/>
              <a:t>13,14 </a:t>
            </a:r>
          </a:p>
          <a:p>
            <a:pPr lvl="0"/>
            <a:r>
              <a:rPr lang="en-US" baseline="0" dirty="0"/>
              <a:t>The OHIE also reported increased outpatient medical office visits and increased ED and hospital use among people randomized to receive health insurance.</a:t>
            </a:r>
            <a:r>
              <a:rPr lang="en-US" baseline="30000" dirty="0"/>
              <a:t>15</a:t>
            </a:r>
            <a:r>
              <a:rPr lang="en-US" baseline="0" dirty="0"/>
              <a:t> However, longer term studies found decreased ED utilization and increased use of preventive care services after Medicaid expansion under the Affordable Care Act.</a:t>
            </a:r>
            <a:r>
              <a:rPr lang="en-US" baseline="30000" dirty="0"/>
              <a:t>16,17</a:t>
            </a:r>
            <a:r>
              <a:rPr lang="en-US" baseline="0" dirty="0"/>
              <a:t> </a:t>
            </a:r>
          </a:p>
          <a:p>
            <a:pPr lvl="0"/>
            <a:r>
              <a:rPr lang="en-US" baseline="0" dirty="0"/>
              <a:t>The NHQDR mostly reports on disparities related to insurance status among people ages 0-64 years. It focuses on people less than age 65 years because more than 98% of Americans age 65 years and over have Medicare.</a:t>
            </a:r>
            <a:r>
              <a:rPr lang="en-US" baseline="30000" dirty="0"/>
              <a:t>18</a:t>
            </a:r>
            <a:r>
              <a:rPr lang="en-US" baseline="0" dirty="0"/>
              <a:t> It should be noted, however, that this statistic also means approximately 2% of older adults, or more than 1.1 million people, lack insurance coverage despite meeting Medicare’s age criteria for eligibility. </a:t>
            </a:r>
          </a:p>
        </p:txBody>
      </p:sp>
      <p:sp>
        <p:nvSpPr>
          <p:cNvPr id="4" name="Slide Number Placeholder 3"/>
          <p:cNvSpPr>
            <a:spLocks noGrp="1"/>
          </p:cNvSpPr>
          <p:nvPr>
            <p:ph type="sldNum" sz="quarter" idx="5"/>
          </p:nvPr>
        </p:nvSpPr>
        <p:spPr/>
        <p:txBody>
          <a:bodyPr/>
          <a:lstStyle/>
          <a:p>
            <a:fld id="{B17BA40C-25F7-4A81-B7B0-365A5351FE20}" type="slidenum">
              <a:rPr lang="en-US" smtClean="0"/>
              <a:t>36</a:t>
            </a:fld>
            <a:endParaRPr lang="en-US"/>
          </a:p>
        </p:txBody>
      </p:sp>
    </p:spTree>
    <p:extLst>
      <p:ext uri="{BB962C8B-B14F-4D97-AF65-F5344CB8AC3E}">
        <p14:creationId xmlns:p14="http://schemas.microsoft.com/office/powerpoint/2010/main" val="34479298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Insurance status for people ages 0-64 years consists of three categories: </a:t>
            </a:r>
          </a:p>
          <a:p>
            <a:pPr lvl="1"/>
            <a:r>
              <a:rPr lang="en-US" dirty="0"/>
              <a:t>Private Insurance: Person has insurance from a private insurer. </a:t>
            </a:r>
          </a:p>
          <a:p>
            <a:pPr lvl="1"/>
            <a:r>
              <a:rPr lang="en-US" dirty="0"/>
              <a:t>Publicly Sponsored Insurance: Person receives insurance from one or more government-sponsored sources, including Medicaid, State Children’s Health Insurance Program (S-CHIP), state-sponsored or other government-sponsored health plans, Medicare, and military and veteran health plans. </a:t>
            </a:r>
          </a:p>
          <a:p>
            <a:pPr lvl="1"/>
            <a:r>
              <a:rPr lang="en-US" dirty="0"/>
              <a:t>Uninsured: Person does not have any health insurance.</a:t>
            </a:r>
          </a:p>
          <a:p>
            <a:r>
              <a:rPr lang="en-US" dirty="0"/>
              <a:t>The percentage of state population with any health insurance coverage ranges from 77.6% to 96.7%. The median percentage is 90.6%.</a:t>
            </a:r>
          </a:p>
        </p:txBody>
      </p:sp>
      <p:sp>
        <p:nvSpPr>
          <p:cNvPr id="4" name="Slide Number Placeholder 3"/>
          <p:cNvSpPr>
            <a:spLocks noGrp="1"/>
          </p:cNvSpPr>
          <p:nvPr>
            <p:ph type="sldNum" sz="quarter" idx="5"/>
          </p:nvPr>
        </p:nvSpPr>
        <p:spPr/>
        <p:txBody>
          <a:bodyPr/>
          <a:lstStyle/>
          <a:p>
            <a:fld id="{B17BA40C-25F7-4A81-B7B0-365A5351FE20}" type="slidenum">
              <a:rPr lang="en-US" smtClean="0"/>
              <a:t>37</a:t>
            </a:fld>
            <a:endParaRPr lang="en-US"/>
          </a:p>
        </p:txBody>
      </p:sp>
    </p:spTree>
    <p:extLst>
      <p:ext uri="{BB962C8B-B14F-4D97-AF65-F5344CB8AC3E}">
        <p14:creationId xmlns:p14="http://schemas.microsoft.com/office/powerpoint/2010/main" val="8329565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3733800"/>
            <a:ext cx="6400800" cy="5181600"/>
          </a:xfrm>
        </p:spPr>
        <p:txBody>
          <a:bodyPr/>
          <a:lstStyle/>
          <a:p>
            <a:pPr marL="182880" marR="0" lvl="0" indent="-182880">
              <a:spcBef>
                <a:spcPts val="0"/>
              </a:spcBef>
              <a:spcAft>
                <a:spcPts val="0"/>
              </a:spcAft>
              <a:buSzPts val="1400"/>
            </a:pPr>
            <a:r>
              <a:rPr lang="en-US" sz="1200" dirty="0">
                <a:effectLst/>
                <a:latin typeface="+mn-lt"/>
                <a:ea typeface="Calibri" panose="020F0502020204030204" pitchFamily="34" charset="0"/>
                <a:cs typeface="Times New Roman" panose="02020603050405020304" pitchFamily="18" charset="0"/>
              </a:rPr>
              <a:t>In 2019, 88.0% of people under age 65 years had health insurance nationally: 64.3% had any private health insurance; 23.6% had publicly sponsored health insurance (Figure 19).</a:t>
            </a:r>
          </a:p>
          <a:p>
            <a:pPr marL="182880" marR="0" lvl="0" indent="-182880">
              <a:spcBef>
                <a:spcPts val="0"/>
              </a:spcBef>
              <a:spcAft>
                <a:spcPts val="0"/>
              </a:spcAft>
              <a:buSzPts val="1400"/>
            </a:pPr>
            <a:r>
              <a:rPr lang="en-US" sz="1200" dirty="0">
                <a:effectLst/>
                <a:latin typeface="+mn-lt"/>
                <a:ea typeface="Calibri" panose="020F0502020204030204" pitchFamily="34" charset="0"/>
                <a:cs typeface="Times New Roman" panose="02020603050405020304" pitchFamily="18" charset="0"/>
              </a:rPr>
              <a:t>In 2020, 88.5% of people under age 65 years had health insurance nationally: 64.3% had any private health insurance; 24.0% had publicly sponsored health insurance.</a:t>
            </a:r>
          </a:p>
          <a:p>
            <a:pPr marL="182880" marR="0" lvl="0" indent="-182880">
              <a:spcBef>
                <a:spcPts val="0"/>
              </a:spcBef>
              <a:spcAft>
                <a:spcPts val="0"/>
              </a:spcAft>
              <a:buSzPts val="1400"/>
            </a:pPr>
            <a:r>
              <a:rPr lang="en-US" sz="1200" dirty="0">
                <a:effectLst/>
                <a:latin typeface="+mn-lt"/>
                <a:ea typeface="Calibri" panose="020F0502020204030204" pitchFamily="34" charset="0"/>
                <a:cs typeface="Times New Roman" panose="02020603050405020304" pitchFamily="18" charset="0"/>
              </a:rPr>
              <a:t>In 2021, 89.7% of people under age 65 years had health insurance nationally: 65.4% had any private health insurance; 24.2% had publicly sponsored health insurance. </a:t>
            </a:r>
          </a:p>
          <a:p>
            <a:pPr marL="182880" marR="0" lvl="0" indent="-18288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spc="10" dirty="0">
                <a:effectLst/>
                <a:latin typeface="+mn-lt"/>
                <a:ea typeface="Calibri" panose="020F0502020204030204" pitchFamily="34" charset="0"/>
                <a:cs typeface="Times New Roman" panose="02020603050405020304" pitchFamily="18" charset="0"/>
              </a:rPr>
              <a:t>The National Health Interview Survey (NHIS) estimates of the overall percentage of people with health insurance coverage are slightly larger than the sum of the percentage of people with any private health insurance coverage and the percentage of people with publicly sponsored insurance. The overall percentage includes people with other sources of health insurance, such as coverage provided under state and local programs established through the Ryan White Act or through special programs for farm workers and refugees. More information is available in National Health Interview Survey 2021 CAPI Manual for NHIS Field Representatives, </a:t>
            </a:r>
            <a:r>
              <a:rPr lang="en-US" sz="1200" u="sng" spc="10" dirty="0">
                <a:solidFill>
                  <a:srgbClr val="0000FF"/>
                </a:solidFill>
                <a:effectLst/>
                <a:latin typeface="+mn-lt"/>
                <a:ea typeface="Calibri" panose="020F0502020204030204" pitchFamily="34" charset="0"/>
                <a:cs typeface="Times New Roman" panose="02020603050405020304" pitchFamily="18" charset="0"/>
                <a:hlinkClick r:id="rId3"/>
              </a:rPr>
              <a:t>https://ftp.cdc.gov/pub/Health_Statistics/NCHS/Survey_Questionnaires/NHIS/2021/frmanual-508.pdf</a:t>
            </a:r>
            <a:r>
              <a:rPr lang="en-US" sz="1200" spc="10" dirty="0">
                <a:effectLst/>
                <a:latin typeface="+mn-lt"/>
                <a:ea typeface="Calibri" panose="020F0502020204030204" pitchFamily="34" charset="0"/>
                <a:cs typeface="Times New Roman" panose="02020603050405020304" pitchFamily="18" charset="0"/>
              </a:rPr>
              <a:t>.</a:t>
            </a:r>
            <a:endParaRPr lang="en-US" sz="1200" dirty="0">
              <a:effectLst/>
              <a:latin typeface="+mn-lt"/>
              <a:ea typeface="Calibri" panose="020F0502020204030204" pitchFamily="34" charset="0"/>
              <a:cs typeface="Times New Roman" panose="02020603050405020304" pitchFamily="18" charset="0"/>
            </a:endParaRPr>
          </a:p>
          <a:p>
            <a:pPr marL="182880" marR="0" lvl="0" indent="-182880">
              <a:spcBef>
                <a:spcPts val="0"/>
              </a:spcBef>
              <a:spcAft>
                <a:spcPts val="0"/>
              </a:spcAft>
              <a:buSzPts val="1400"/>
            </a:pPr>
            <a:endParaRPr lang="en-US" sz="1200" dirty="0">
              <a:effectLst/>
              <a:latin typeface="+mn-lt"/>
              <a:ea typeface="Calibri" panose="020F0502020204030204" pitchFamily="34" charset="0"/>
              <a:cs typeface="Times New Roman" panose="02020603050405020304" pitchFamily="18" charset="0"/>
            </a:endParaRPr>
          </a:p>
          <a:p>
            <a:pPr marL="182880" marR="0" lvl="0" indent="-182880">
              <a:spcBef>
                <a:spcPts val="0"/>
              </a:spcBef>
              <a:spcAft>
                <a:spcPts val="0"/>
              </a:spcAft>
              <a:buSzPts val="1400"/>
            </a:pPr>
            <a:endParaRPr lang="en-US" sz="1200" dirty="0">
              <a:effectLst/>
              <a:latin typeface="+mn-l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38</a:t>
            </a:fld>
            <a:endParaRPr lang="en-US"/>
          </a:p>
        </p:txBody>
      </p:sp>
    </p:spTree>
    <p:extLst>
      <p:ext uri="{BB962C8B-B14F-4D97-AF65-F5344CB8AC3E}">
        <p14:creationId xmlns:p14="http://schemas.microsoft.com/office/powerpoint/2010/main" val="7821867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lgn="l" defTabSz="914400" rtl="0" eaLnBrk="1" fontAlgn="auto" latinLnBrk="0" hangingPunct="1">
              <a:lnSpc>
                <a:spcPct val="100000"/>
              </a:lnSpc>
              <a:spcBef>
                <a:spcPts val="0"/>
              </a:spcBef>
              <a:spcAft>
                <a:spcPts val="0"/>
              </a:spcAft>
              <a:buClrTx/>
              <a:buSzTx/>
              <a:tabLst/>
              <a:defRPr/>
            </a:pPr>
            <a:r>
              <a:rPr lang="en-US" sz="1200" dirty="0">
                <a:effectLst/>
                <a:latin typeface="+mn-lt"/>
                <a:ea typeface="Georgia" panose="02040502050405020303" pitchFamily="18" charset="0"/>
                <a:cs typeface="Calibri" panose="020F0502020204030204" pitchFamily="34" charset="0"/>
              </a:rPr>
              <a:t>In 2021, among racial and ethnic groups, NH-Asian groups (95.0%) were the most likely to have any health insurance, followed by NH-White (93.3%), NH-multiracial (92.1%), NH-Black (88.6%), and Hispanic (78.0%) (Figure 20). </a:t>
            </a:r>
          </a:p>
          <a:p>
            <a:pPr marL="182880" marR="0" lvl="0" indent="-182880" algn="l" defTabSz="914400" rtl="0" eaLnBrk="1" fontAlgn="auto" latinLnBrk="0" hangingPunct="1">
              <a:lnSpc>
                <a:spcPct val="100000"/>
              </a:lnSpc>
              <a:spcBef>
                <a:spcPts val="0"/>
              </a:spcBef>
              <a:spcAft>
                <a:spcPts val="0"/>
              </a:spcAft>
              <a:buClrTx/>
              <a:buSzTx/>
              <a:tabLst/>
              <a:defRPr/>
            </a:pPr>
            <a:r>
              <a:rPr lang="en-US" sz="1200" dirty="0">
                <a:effectLst/>
                <a:latin typeface="+mn-lt"/>
                <a:ea typeface="Georgia" panose="02040502050405020303" pitchFamily="18" charset="0"/>
                <a:cs typeface="Calibri" panose="020F0502020204030204" pitchFamily="34" charset="0"/>
              </a:rPr>
              <a:t>Insured people in all racial/ethnic groups were more likely to have private health insurance for at least part of the year. Having any private health insurance was most common among NH-Asian groups (77.1%), followed by NH-White (75.4%), NH-multiracial (59.3%), NH-Black (51.6%), and Hispanic (44.7%).</a:t>
            </a:r>
          </a:p>
          <a:p>
            <a:pPr marL="182880" marR="0" lvl="0" indent="-182880" algn="l" defTabSz="914400" rtl="0" eaLnBrk="1" fontAlgn="auto" latinLnBrk="0" hangingPunct="1">
              <a:lnSpc>
                <a:spcPct val="100000"/>
              </a:lnSpc>
              <a:spcBef>
                <a:spcPts val="0"/>
              </a:spcBef>
              <a:spcAft>
                <a:spcPts val="0"/>
              </a:spcAft>
              <a:buClrTx/>
              <a:buSzTx/>
              <a:tabLst/>
              <a:defRPr/>
            </a:pPr>
            <a:r>
              <a:rPr lang="en-US" sz="1200" dirty="0">
                <a:effectLst/>
                <a:latin typeface="+mn-lt"/>
                <a:ea typeface="Georgia" panose="02040502050405020303" pitchFamily="18" charset="0"/>
                <a:cs typeface="Calibri" panose="020F0502020204030204" pitchFamily="34" charset="0"/>
              </a:rPr>
              <a:t>Among location of residence, people in large fringe metro counties (i.e., “suburbs,” 91.9%) were most likely to have any health insurance, followed by people in small metro areas (89.6%), medium metro areas (89.4%), noncore counties (i.e., “rural,” 89.3%), large central metro areas (i.e., “cities,” 88.5%), and micropolitan areas (i.e., “small towns,” 87.3%).</a:t>
            </a:r>
          </a:p>
          <a:p>
            <a:pPr marL="182880" marR="0" lvl="0" indent="-182880" algn="l" defTabSz="914400" rtl="0" eaLnBrk="1" fontAlgn="auto" latinLnBrk="0" hangingPunct="1">
              <a:lnSpc>
                <a:spcPct val="100000"/>
              </a:lnSpc>
              <a:spcBef>
                <a:spcPts val="0"/>
              </a:spcBef>
              <a:spcAft>
                <a:spcPts val="0"/>
              </a:spcAft>
              <a:buClrTx/>
              <a:buSzTx/>
              <a:tabLst/>
              <a:defRPr/>
            </a:pPr>
            <a:r>
              <a:rPr lang="en-US" sz="1200" dirty="0">
                <a:effectLst/>
                <a:latin typeface="+mn-lt"/>
                <a:ea typeface="Georgia" panose="02040502050405020303" pitchFamily="18" charset="0"/>
                <a:cs typeface="Calibri" panose="020F0502020204030204" pitchFamily="34" charset="0"/>
              </a:rPr>
              <a:t>Having private health insurance was most common in metropolitan areas and tapered in less densely populated communities. Having any private health insurance was most common in large fringe metro counties (73.3%), followed by large central metro areas (65.2%), small metro counties (63.2%), medium metro counties (62.4%), noncore areas (58.5%), and micropolitan counties (57.0%). </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39</a:t>
            </a:fld>
            <a:endParaRPr lang="en-US"/>
          </a:p>
        </p:txBody>
      </p:sp>
    </p:spTree>
    <p:extLst>
      <p:ext uri="{BB962C8B-B14F-4D97-AF65-F5344CB8AC3E}">
        <p14:creationId xmlns:p14="http://schemas.microsoft.com/office/powerpoint/2010/main" val="2027855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Enhancements include:</a:t>
            </a:r>
          </a:p>
          <a:p>
            <a:pPr lvl="1"/>
            <a:r>
              <a:rPr lang="en-US" dirty="0"/>
              <a:t>Introducing core measures and composite measures and refining the methods of analysis.</a:t>
            </a:r>
          </a:p>
          <a:p>
            <a:pPr lvl="1"/>
            <a:r>
              <a:rPr lang="en-US" dirty="0"/>
              <a:t>Expanding the patient safety section to include sections on healthcare-associated infections and patient safety culture and adding sections on lifestyle modification and care coordination.</a:t>
            </a:r>
          </a:p>
          <a:p>
            <a:pPr lvl="1"/>
            <a:r>
              <a:rPr lang="en-US" dirty="0"/>
              <a:t>Adding measure-specific benchmarks that reflect the high level achieved by the best performing states.</a:t>
            </a:r>
          </a:p>
          <a:p>
            <a:pPr lvl="1"/>
            <a:r>
              <a:rPr lang="en-US" dirty="0"/>
              <a:t>Categorizing the measures into six priority areas (e.g., Patient Safety, Healthy Living) that could help achieve the Triple Aim. More information on the Triple Aim is available from the Institute for Healthcare Improvement at </a:t>
            </a:r>
            <a:r>
              <a:rPr lang="en-US" dirty="0">
                <a:hlinkClick r:id="rId3"/>
              </a:rPr>
              <a:t>http://www.ihi.org/Engage/Initiatives/TripleAim/Pages/default.aspx</a:t>
            </a:r>
            <a:r>
              <a:rPr lang="en-US" dirty="0"/>
              <a:t>. </a:t>
            </a:r>
          </a:p>
          <a:p>
            <a:pPr lvl="1"/>
            <a:r>
              <a:rPr lang="en-US" dirty="0"/>
              <a:t>Combining the NHQR and NHDR into the NHQDR to provide a more complete and integrated assessment of access to and quality of healthcare, as well as disparities. Also included measures related to other key populations, including women, children, older adults, people with disabilities and at the end of life, and residents of rural areas and inner cities.</a:t>
            </a:r>
          </a:p>
          <a:p>
            <a:pPr lvl="1"/>
            <a:r>
              <a:rPr lang="en-US" dirty="0"/>
              <a:t>Producing a Portrait of American Healthcare section as an overview of the U.S. population and healthcare systems, as well as sections on special emphasis topics. </a:t>
            </a:r>
          </a:p>
          <a:p>
            <a:pPr marL="182880" marR="0" lvl="0" indent="-182880" algn="l" defTabSz="914400" rtl="0" eaLnBrk="1" fontAlgn="auto" latinLnBrk="0" hangingPunct="1">
              <a:lnSpc>
                <a:spcPct val="100000"/>
              </a:lnSpc>
              <a:spcBef>
                <a:spcPts val="0"/>
              </a:spcBef>
              <a:spcAft>
                <a:spcPts val="0"/>
              </a:spcAft>
              <a:buClrTx/>
              <a:buSzTx/>
              <a:tabLst/>
              <a:defRPr/>
            </a:pPr>
            <a:endParaRPr lang="en-US" u="none" dirty="0">
              <a:latin typeface="+mn-lt"/>
            </a:endParaRP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4</a:t>
            </a:fld>
            <a:endParaRPr lang="en-US"/>
          </a:p>
        </p:txBody>
      </p:sp>
    </p:spTree>
    <p:extLst>
      <p:ext uri="{BB962C8B-B14F-4D97-AF65-F5344CB8AC3E}">
        <p14:creationId xmlns:p14="http://schemas.microsoft.com/office/powerpoint/2010/main" val="24361418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Breakdowns for private and publicly sponsored insurance are unavailable for NH-AI/AN and NH-NHPI people because sample sizes are too small to report. But data for overall insurance coverage show that NH-AI/AN people, along with Hispanic people, are less likely to have any insurance coverage than other racial and ethnic groups (Figure 21). Additional disparities may also exist within racial and ethnic groups. For example, studies examining disaggregated data show inequitable levels of access for subgroups among NH-Asian people. </a:t>
            </a:r>
          </a:p>
          <a:p>
            <a:r>
              <a:rPr lang="en-US" dirty="0"/>
              <a:t>The percentage of people with any insurance coverage in 2021 was highest for NH-Asian people (95.0%), followed by NH-White (93.4%), NH-multiracial (92.5%), NH-Black (89.1%), NH-AI/AN (80.0%), and Hispanic (78.2%) people (Figure 21). </a:t>
            </a:r>
          </a:p>
        </p:txBody>
      </p:sp>
      <p:sp>
        <p:nvSpPr>
          <p:cNvPr id="4" name="Slide Number Placeholder 3"/>
          <p:cNvSpPr>
            <a:spLocks noGrp="1"/>
          </p:cNvSpPr>
          <p:nvPr>
            <p:ph type="sldNum" sz="quarter" idx="5"/>
          </p:nvPr>
        </p:nvSpPr>
        <p:spPr/>
        <p:txBody>
          <a:bodyPr/>
          <a:lstStyle/>
          <a:p>
            <a:fld id="{B17BA40C-25F7-4A81-B7B0-365A5351FE20}" type="slidenum">
              <a:rPr lang="en-US" smtClean="0"/>
              <a:t>40</a:t>
            </a:fld>
            <a:endParaRPr lang="en-US"/>
          </a:p>
        </p:txBody>
      </p:sp>
    </p:spTree>
    <p:extLst>
      <p:ext uri="{BB962C8B-B14F-4D97-AF65-F5344CB8AC3E}">
        <p14:creationId xmlns:p14="http://schemas.microsoft.com/office/powerpoint/2010/main" val="5837236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3656806"/>
            <a:ext cx="6400800" cy="5257800"/>
          </a:xfrm>
        </p:spPr>
        <p:txBody>
          <a:bodyPr/>
          <a:lstStyle/>
          <a:p>
            <a:pPr marL="182880" marR="63210" indent="-182880"/>
            <a:r>
              <a:rPr lang="en-US" sz="1050" b="1" dirty="0">
                <a:latin typeface="+mn-lt"/>
                <a:cs typeface="Times New Roman"/>
              </a:rPr>
              <a:t>Economic</a:t>
            </a:r>
            <a:r>
              <a:rPr lang="en-US" sz="1050" b="1" spc="-17" dirty="0">
                <a:latin typeface="+mn-lt"/>
                <a:cs typeface="Times New Roman"/>
              </a:rPr>
              <a:t> </a:t>
            </a:r>
            <a:r>
              <a:rPr lang="en-US" sz="1050" b="1" dirty="0">
                <a:latin typeface="+mn-lt"/>
                <a:cs typeface="Times New Roman"/>
              </a:rPr>
              <a:t>stability</a:t>
            </a:r>
            <a:r>
              <a:rPr lang="en-US" sz="1050" b="1" spc="-7" dirty="0">
                <a:latin typeface="+mn-lt"/>
                <a:cs typeface="Times New Roman"/>
              </a:rPr>
              <a:t> </a:t>
            </a:r>
            <a:r>
              <a:rPr lang="en-US" sz="1050" b="1" dirty="0">
                <a:latin typeface="+mn-lt"/>
                <a:cs typeface="Times New Roman"/>
              </a:rPr>
              <a:t>is</a:t>
            </a:r>
            <a:r>
              <a:rPr lang="en-US" sz="1050" b="1" spc="-10" dirty="0">
                <a:latin typeface="+mn-lt"/>
                <a:cs typeface="Times New Roman"/>
              </a:rPr>
              <a:t> </a:t>
            </a:r>
            <a:r>
              <a:rPr lang="en-US" sz="1050" b="1" dirty="0">
                <a:latin typeface="+mn-lt"/>
                <a:cs typeface="Times New Roman"/>
              </a:rPr>
              <a:t>associated</a:t>
            </a:r>
            <a:r>
              <a:rPr lang="en-US" sz="1050" b="1" spc="-10" dirty="0">
                <a:latin typeface="+mn-lt"/>
                <a:cs typeface="Times New Roman"/>
              </a:rPr>
              <a:t> </a:t>
            </a:r>
            <a:r>
              <a:rPr lang="en-US" sz="1050" b="1" dirty="0">
                <a:latin typeface="+mn-lt"/>
                <a:cs typeface="Times New Roman"/>
              </a:rPr>
              <a:t>with</a:t>
            </a:r>
            <a:r>
              <a:rPr lang="en-US" sz="1050" b="1" spc="-10" dirty="0">
                <a:latin typeface="+mn-lt"/>
                <a:cs typeface="Times New Roman"/>
              </a:rPr>
              <a:t> </a:t>
            </a:r>
            <a:r>
              <a:rPr lang="en-US" sz="1050" b="1" dirty="0">
                <a:latin typeface="+mn-lt"/>
                <a:cs typeface="Times New Roman"/>
              </a:rPr>
              <a:t>better</a:t>
            </a:r>
            <a:r>
              <a:rPr lang="en-US" sz="1050" b="1" spc="-10" dirty="0">
                <a:latin typeface="+mn-lt"/>
                <a:cs typeface="Times New Roman"/>
              </a:rPr>
              <a:t> </a:t>
            </a:r>
            <a:r>
              <a:rPr lang="en-US" sz="1050" b="1" dirty="0">
                <a:latin typeface="+mn-lt"/>
                <a:cs typeface="Times New Roman"/>
              </a:rPr>
              <a:t>health.</a:t>
            </a:r>
            <a:r>
              <a:rPr lang="en-US" sz="1050" b="1" spc="-10" dirty="0">
                <a:latin typeface="+mn-lt"/>
                <a:cs typeface="Times New Roman"/>
              </a:rPr>
              <a:t> </a:t>
            </a:r>
            <a:r>
              <a:rPr lang="en-US" sz="1050" dirty="0">
                <a:latin typeface="+mn-lt"/>
                <a:cs typeface="Times New Roman"/>
              </a:rPr>
              <a:t>The</a:t>
            </a:r>
            <a:r>
              <a:rPr lang="en-US" sz="1050" spc="-7" dirty="0">
                <a:latin typeface="+mn-lt"/>
                <a:cs typeface="Times New Roman"/>
              </a:rPr>
              <a:t> </a:t>
            </a:r>
            <a:r>
              <a:rPr lang="en-US" sz="1050" b="1" dirty="0">
                <a:latin typeface="+mn-lt"/>
                <a:cs typeface="Times New Roman"/>
              </a:rPr>
              <a:t>Economic</a:t>
            </a:r>
            <a:r>
              <a:rPr lang="en-US" sz="1050" b="1" spc="-7" dirty="0">
                <a:latin typeface="+mn-lt"/>
                <a:cs typeface="Times New Roman"/>
              </a:rPr>
              <a:t> </a:t>
            </a:r>
            <a:r>
              <a:rPr lang="en-US" sz="1050" b="1" dirty="0">
                <a:latin typeface="+mn-lt"/>
                <a:cs typeface="Times New Roman"/>
              </a:rPr>
              <a:t>Stability</a:t>
            </a:r>
            <a:r>
              <a:rPr lang="en-US" sz="1050" b="1" spc="-7" dirty="0">
                <a:latin typeface="+mn-lt"/>
                <a:cs typeface="Times New Roman"/>
              </a:rPr>
              <a:t> </a:t>
            </a:r>
            <a:r>
              <a:rPr lang="en-US" sz="1050" dirty="0">
                <a:latin typeface="+mn-lt"/>
                <a:cs typeface="Times New Roman"/>
              </a:rPr>
              <a:t>domain</a:t>
            </a:r>
            <a:r>
              <a:rPr lang="en-US" sz="1050" spc="-14" dirty="0">
                <a:latin typeface="+mn-lt"/>
                <a:cs typeface="Times New Roman"/>
              </a:rPr>
              <a:t> </a:t>
            </a:r>
            <a:r>
              <a:rPr lang="en-US" sz="1050" spc="-7" dirty="0">
                <a:latin typeface="+mn-lt"/>
                <a:cs typeface="Times New Roman"/>
              </a:rPr>
              <a:t>accounts </a:t>
            </a:r>
            <a:r>
              <a:rPr lang="en-US" sz="1050" dirty="0">
                <a:latin typeface="+mn-lt"/>
                <a:cs typeface="Times New Roman"/>
              </a:rPr>
              <a:t>for</a:t>
            </a:r>
            <a:r>
              <a:rPr lang="en-US" sz="1050" spc="-3" dirty="0">
                <a:latin typeface="+mn-lt"/>
                <a:cs typeface="Times New Roman"/>
              </a:rPr>
              <a:t> </a:t>
            </a:r>
            <a:r>
              <a:rPr lang="en-US" sz="1050" dirty="0">
                <a:latin typeface="+mn-lt"/>
                <a:cs typeface="Times New Roman"/>
              </a:rPr>
              <a:t>a</a:t>
            </a:r>
            <a:r>
              <a:rPr lang="en-US" sz="1050" spc="-3" dirty="0">
                <a:latin typeface="+mn-lt"/>
                <a:cs typeface="Times New Roman"/>
              </a:rPr>
              <a:t> </a:t>
            </a:r>
            <a:r>
              <a:rPr lang="en-US" sz="1050" dirty="0">
                <a:latin typeface="+mn-lt"/>
                <a:cs typeface="Times New Roman"/>
              </a:rPr>
              <a:t>population’s</a:t>
            </a:r>
            <a:r>
              <a:rPr lang="en-US" sz="1050" spc="-3" dirty="0">
                <a:latin typeface="+mn-lt"/>
                <a:cs typeface="Times New Roman"/>
              </a:rPr>
              <a:t> </a:t>
            </a:r>
            <a:r>
              <a:rPr lang="en-US" sz="1050" dirty="0">
                <a:latin typeface="+mn-lt"/>
                <a:cs typeface="Times New Roman"/>
              </a:rPr>
              <a:t>ability</a:t>
            </a:r>
            <a:r>
              <a:rPr lang="en-US" sz="1050" spc="-10" dirty="0">
                <a:latin typeface="+mn-lt"/>
                <a:cs typeface="Times New Roman"/>
              </a:rPr>
              <a:t> </a:t>
            </a:r>
            <a:r>
              <a:rPr lang="en-US" sz="1050" dirty="0">
                <a:latin typeface="+mn-lt"/>
                <a:cs typeface="Times New Roman"/>
              </a:rPr>
              <a:t>to maintain</a:t>
            </a:r>
            <a:r>
              <a:rPr lang="en-US" sz="1050" spc="-10" dirty="0">
                <a:latin typeface="+mn-lt"/>
                <a:cs typeface="Times New Roman"/>
              </a:rPr>
              <a:t> </a:t>
            </a:r>
            <a:r>
              <a:rPr lang="en-US" sz="1050" dirty="0">
                <a:latin typeface="+mn-lt"/>
                <a:cs typeface="Times New Roman"/>
              </a:rPr>
              <a:t>steady</a:t>
            </a:r>
            <a:r>
              <a:rPr lang="en-US" sz="1050" spc="-3" dirty="0">
                <a:latin typeface="+mn-lt"/>
                <a:cs typeface="Times New Roman"/>
              </a:rPr>
              <a:t> </a:t>
            </a:r>
            <a:r>
              <a:rPr lang="en-US" sz="1050" dirty="0">
                <a:latin typeface="+mn-lt"/>
                <a:cs typeface="Times New Roman"/>
              </a:rPr>
              <a:t>employment</a:t>
            </a:r>
            <a:r>
              <a:rPr lang="en-US" sz="1050" spc="-3" dirty="0">
                <a:latin typeface="+mn-lt"/>
                <a:cs typeface="Times New Roman"/>
              </a:rPr>
              <a:t> </a:t>
            </a:r>
            <a:r>
              <a:rPr lang="en-US" sz="1050" dirty="0">
                <a:latin typeface="+mn-lt"/>
                <a:cs typeface="Times New Roman"/>
              </a:rPr>
              <a:t>and</a:t>
            </a:r>
            <a:r>
              <a:rPr lang="en-US" sz="1050" spc="-7" dirty="0">
                <a:latin typeface="+mn-lt"/>
                <a:cs typeface="Times New Roman"/>
              </a:rPr>
              <a:t> </a:t>
            </a:r>
            <a:r>
              <a:rPr lang="en-US" sz="1050" dirty="0">
                <a:latin typeface="+mn-lt"/>
                <a:cs typeface="Times New Roman"/>
              </a:rPr>
              <a:t>afford</a:t>
            </a:r>
            <a:r>
              <a:rPr lang="en-US" sz="1050" spc="-7" dirty="0">
                <a:latin typeface="+mn-lt"/>
                <a:cs typeface="Times New Roman"/>
              </a:rPr>
              <a:t> basic </a:t>
            </a:r>
            <a:r>
              <a:rPr lang="en-US" sz="1050" dirty="0">
                <a:latin typeface="+mn-lt"/>
                <a:cs typeface="Times New Roman"/>
              </a:rPr>
              <a:t>needs,</a:t>
            </a:r>
            <a:r>
              <a:rPr lang="en-US" sz="1050" spc="-20" dirty="0">
                <a:latin typeface="+mn-lt"/>
                <a:cs typeface="Times New Roman"/>
              </a:rPr>
              <a:t> </a:t>
            </a:r>
            <a:r>
              <a:rPr lang="en-US" sz="1050" dirty="0">
                <a:latin typeface="+mn-lt"/>
                <a:cs typeface="Times New Roman"/>
              </a:rPr>
              <a:t>such</a:t>
            </a:r>
            <a:r>
              <a:rPr lang="en-US" sz="1050" spc="-3" dirty="0">
                <a:latin typeface="+mn-lt"/>
                <a:cs typeface="Times New Roman"/>
              </a:rPr>
              <a:t> </a:t>
            </a:r>
            <a:r>
              <a:rPr lang="en-US" sz="1050" dirty="0">
                <a:latin typeface="+mn-lt"/>
                <a:cs typeface="Times New Roman"/>
              </a:rPr>
              <a:t>as</a:t>
            </a:r>
            <a:r>
              <a:rPr lang="en-US" sz="1050" spc="-3" dirty="0">
                <a:latin typeface="+mn-lt"/>
                <a:cs typeface="Times New Roman"/>
              </a:rPr>
              <a:t> </a:t>
            </a:r>
            <a:r>
              <a:rPr lang="en-US" sz="1050" dirty="0">
                <a:latin typeface="+mn-lt"/>
                <a:cs typeface="Times New Roman"/>
              </a:rPr>
              <a:t>housing,</a:t>
            </a:r>
            <a:r>
              <a:rPr lang="en-US" sz="1050" spc="-3" dirty="0">
                <a:latin typeface="+mn-lt"/>
                <a:cs typeface="Times New Roman"/>
              </a:rPr>
              <a:t> </a:t>
            </a:r>
            <a:r>
              <a:rPr lang="en-US" sz="1050" dirty="0">
                <a:latin typeface="+mn-lt"/>
                <a:cs typeface="Times New Roman"/>
              </a:rPr>
              <a:t>utilities,</a:t>
            </a:r>
            <a:r>
              <a:rPr lang="en-US" sz="1050" spc="-3" dirty="0">
                <a:latin typeface="+mn-lt"/>
                <a:cs typeface="Times New Roman"/>
              </a:rPr>
              <a:t> </a:t>
            </a:r>
            <a:r>
              <a:rPr lang="en-US" sz="1050" dirty="0">
                <a:latin typeface="+mn-lt"/>
                <a:cs typeface="Times New Roman"/>
              </a:rPr>
              <a:t>food,</a:t>
            </a:r>
            <a:r>
              <a:rPr lang="en-US" sz="1050" spc="-3" dirty="0">
                <a:latin typeface="+mn-lt"/>
                <a:cs typeface="Times New Roman"/>
              </a:rPr>
              <a:t> medical care, </a:t>
            </a:r>
            <a:r>
              <a:rPr lang="en-US" sz="1050" dirty="0">
                <a:latin typeface="+mn-lt"/>
                <a:cs typeface="Times New Roman"/>
              </a:rPr>
              <a:t>and</a:t>
            </a:r>
            <a:r>
              <a:rPr lang="en-US" sz="1050" spc="-7" dirty="0">
                <a:latin typeface="+mn-lt"/>
                <a:cs typeface="Times New Roman"/>
              </a:rPr>
              <a:t> </a:t>
            </a:r>
            <a:r>
              <a:rPr lang="en-US" sz="1050" dirty="0">
                <a:latin typeface="+mn-lt"/>
                <a:cs typeface="Times New Roman"/>
              </a:rPr>
              <a:t>medications.</a:t>
            </a:r>
            <a:r>
              <a:rPr lang="en-US" sz="1050" spc="-3" dirty="0">
                <a:latin typeface="+mn-lt"/>
                <a:cs typeface="Times New Roman"/>
              </a:rPr>
              <a:t> </a:t>
            </a:r>
            <a:r>
              <a:rPr lang="en-US" sz="1050" dirty="0">
                <a:latin typeface="+mn-lt"/>
                <a:cs typeface="Times New Roman"/>
              </a:rPr>
              <a:t>It</a:t>
            </a:r>
            <a:r>
              <a:rPr lang="en-US" sz="1050" spc="-3" dirty="0">
                <a:latin typeface="+mn-lt"/>
                <a:cs typeface="Times New Roman"/>
              </a:rPr>
              <a:t> </a:t>
            </a:r>
            <a:r>
              <a:rPr lang="en-US" sz="1050" dirty="0">
                <a:latin typeface="+mn-lt"/>
                <a:cs typeface="Times New Roman"/>
              </a:rPr>
              <a:t>also</a:t>
            </a:r>
            <a:r>
              <a:rPr lang="en-US" sz="1050" spc="-7" dirty="0">
                <a:latin typeface="+mn-lt"/>
                <a:cs typeface="Times New Roman"/>
              </a:rPr>
              <a:t> </a:t>
            </a:r>
            <a:r>
              <a:rPr lang="en-US" sz="1050" dirty="0">
                <a:latin typeface="+mn-lt"/>
                <a:cs typeface="Times New Roman"/>
              </a:rPr>
              <a:t>considers</a:t>
            </a:r>
            <a:r>
              <a:rPr lang="en-US" sz="1050" spc="-3" dirty="0">
                <a:latin typeface="+mn-lt"/>
                <a:cs typeface="Times New Roman"/>
              </a:rPr>
              <a:t> </a:t>
            </a:r>
            <a:r>
              <a:rPr lang="en-US" sz="1050" dirty="0">
                <a:latin typeface="+mn-lt"/>
                <a:cs typeface="Times New Roman"/>
              </a:rPr>
              <a:t>how</a:t>
            </a:r>
            <a:r>
              <a:rPr lang="en-US" sz="1050" spc="-7" dirty="0">
                <a:latin typeface="+mn-lt"/>
                <a:cs typeface="Times New Roman"/>
              </a:rPr>
              <a:t> </a:t>
            </a:r>
            <a:r>
              <a:rPr lang="en-US" sz="1050" dirty="0">
                <a:latin typeface="+mn-lt"/>
                <a:cs typeface="Times New Roman"/>
              </a:rPr>
              <a:t>health</a:t>
            </a:r>
            <a:r>
              <a:rPr lang="en-US" sz="1050" spc="-10" dirty="0">
                <a:latin typeface="+mn-lt"/>
                <a:cs typeface="Times New Roman"/>
              </a:rPr>
              <a:t> </a:t>
            </a:r>
            <a:r>
              <a:rPr lang="en-US" sz="1050" spc="-7" dirty="0">
                <a:latin typeface="+mn-lt"/>
                <a:cs typeface="Times New Roman"/>
              </a:rPr>
              <a:t>issues, </a:t>
            </a:r>
            <a:r>
              <a:rPr lang="en-US" sz="1050" dirty="0">
                <a:latin typeface="+mn-lt"/>
                <a:cs typeface="Times New Roman"/>
              </a:rPr>
              <a:t>such</a:t>
            </a:r>
            <a:r>
              <a:rPr lang="en-US" sz="1050" spc="-10" dirty="0">
                <a:latin typeface="+mn-lt"/>
                <a:cs typeface="Times New Roman"/>
              </a:rPr>
              <a:t> </a:t>
            </a:r>
            <a:r>
              <a:rPr lang="en-US" sz="1050" dirty="0">
                <a:latin typeface="+mn-lt"/>
                <a:cs typeface="Times New Roman"/>
              </a:rPr>
              <a:t>as</a:t>
            </a:r>
            <a:r>
              <a:rPr lang="en-US" sz="1050" spc="-3" dirty="0">
                <a:latin typeface="+mn-lt"/>
                <a:cs typeface="Times New Roman"/>
              </a:rPr>
              <a:t> </a:t>
            </a:r>
            <a:r>
              <a:rPr lang="en-US" sz="1050" dirty="0">
                <a:latin typeface="+mn-lt"/>
                <a:cs typeface="Times New Roman"/>
              </a:rPr>
              <a:t>arthritis or</a:t>
            </a:r>
            <a:r>
              <a:rPr lang="en-US" sz="1050" spc="-3" dirty="0">
                <a:latin typeface="+mn-lt"/>
                <a:cs typeface="Times New Roman"/>
              </a:rPr>
              <a:t> </a:t>
            </a:r>
            <a:r>
              <a:rPr lang="en-US" sz="1050" spc="-7" dirty="0">
                <a:latin typeface="+mn-lt"/>
                <a:cs typeface="Times New Roman"/>
              </a:rPr>
              <a:t>health-</a:t>
            </a:r>
            <a:r>
              <a:rPr lang="en-US" sz="1050" dirty="0">
                <a:latin typeface="+mn-lt"/>
                <a:cs typeface="Times New Roman"/>
              </a:rPr>
              <a:t>related disabilities,</a:t>
            </a:r>
            <a:r>
              <a:rPr lang="en-US" sz="1050" spc="-3" dirty="0">
                <a:latin typeface="+mn-lt"/>
                <a:cs typeface="Times New Roman"/>
              </a:rPr>
              <a:t> </a:t>
            </a:r>
            <a:r>
              <a:rPr lang="en-US" sz="1050" dirty="0">
                <a:latin typeface="+mn-lt"/>
                <a:cs typeface="Times New Roman"/>
              </a:rPr>
              <a:t>can</a:t>
            </a:r>
            <a:r>
              <a:rPr lang="en-US" sz="1050" spc="-7" dirty="0">
                <a:latin typeface="+mn-lt"/>
                <a:cs typeface="Times New Roman"/>
              </a:rPr>
              <a:t> </a:t>
            </a:r>
            <a:r>
              <a:rPr lang="en-US" sz="1050" dirty="0">
                <a:latin typeface="+mn-lt"/>
                <a:cs typeface="Times New Roman"/>
              </a:rPr>
              <a:t>limit</a:t>
            </a:r>
            <a:r>
              <a:rPr lang="en-US" sz="1050" spc="-3" dirty="0">
                <a:latin typeface="+mn-lt"/>
                <a:cs typeface="Times New Roman"/>
              </a:rPr>
              <a:t> </a:t>
            </a:r>
            <a:r>
              <a:rPr lang="en-US" sz="1050" dirty="0">
                <a:latin typeface="+mn-lt"/>
                <a:cs typeface="Times New Roman"/>
              </a:rPr>
              <a:t>a</a:t>
            </a:r>
            <a:r>
              <a:rPr lang="en-US" sz="1050" spc="-3" dirty="0">
                <a:latin typeface="+mn-lt"/>
                <a:cs typeface="Times New Roman"/>
              </a:rPr>
              <a:t> </a:t>
            </a:r>
            <a:r>
              <a:rPr lang="en-US" sz="1050" dirty="0">
                <a:latin typeface="+mn-lt"/>
                <a:cs typeface="Times New Roman"/>
              </a:rPr>
              <a:t>person’s ability</a:t>
            </a:r>
            <a:r>
              <a:rPr lang="en-US" sz="1050" spc="-3" dirty="0">
                <a:latin typeface="+mn-lt"/>
                <a:cs typeface="Times New Roman"/>
              </a:rPr>
              <a:t> </a:t>
            </a:r>
            <a:r>
              <a:rPr lang="en-US" sz="1050" dirty="0">
                <a:latin typeface="+mn-lt"/>
                <a:cs typeface="Times New Roman"/>
              </a:rPr>
              <a:t>to</a:t>
            </a:r>
            <a:r>
              <a:rPr lang="en-US" sz="1050" spc="-7" dirty="0">
                <a:latin typeface="+mn-lt"/>
                <a:cs typeface="Times New Roman"/>
              </a:rPr>
              <a:t> </a:t>
            </a:r>
            <a:r>
              <a:rPr lang="en-US" sz="1050" dirty="0">
                <a:latin typeface="+mn-lt"/>
                <a:cs typeface="Times New Roman"/>
              </a:rPr>
              <a:t>work,</a:t>
            </a:r>
            <a:r>
              <a:rPr lang="en-US" sz="1050" spc="-3" dirty="0">
                <a:latin typeface="+mn-lt"/>
                <a:cs typeface="Times New Roman"/>
              </a:rPr>
              <a:t> </a:t>
            </a:r>
            <a:r>
              <a:rPr lang="en-US" sz="1050" dirty="0">
                <a:latin typeface="+mn-lt"/>
                <a:cs typeface="Times New Roman"/>
              </a:rPr>
              <a:t>earn </a:t>
            </a:r>
            <a:r>
              <a:rPr lang="en-US" sz="1050" spc="-7" dirty="0">
                <a:latin typeface="+mn-lt"/>
                <a:cs typeface="Times New Roman"/>
              </a:rPr>
              <a:t>income, </a:t>
            </a:r>
            <a:r>
              <a:rPr lang="en-US" sz="1050" dirty="0">
                <a:latin typeface="+mn-lt"/>
                <a:cs typeface="Times New Roman"/>
              </a:rPr>
              <a:t>and</a:t>
            </a:r>
            <a:r>
              <a:rPr lang="en-US" sz="1050" spc="-7" dirty="0">
                <a:latin typeface="+mn-lt"/>
                <a:cs typeface="Times New Roman"/>
              </a:rPr>
              <a:t> </a:t>
            </a:r>
            <a:r>
              <a:rPr lang="en-US" sz="1050" dirty="0">
                <a:latin typeface="+mn-lt"/>
                <a:cs typeface="Times New Roman"/>
              </a:rPr>
              <a:t>accumulate</a:t>
            </a:r>
            <a:r>
              <a:rPr lang="en-US" sz="1050" spc="-3" dirty="0">
                <a:latin typeface="+mn-lt"/>
                <a:cs typeface="Times New Roman"/>
              </a:rPr>
              <a:t> </a:t>
            </a:r>
            <a:r>
              <a:rPr lang="en-US" sz="1050" dirty="0">
                <a:latin typeface="+mn-lt"/>
                <a:cs typeface="Times New Roman"/>
              </a:rPr>
              <a:t>wealth.</a:t>
            </a:r>
            <a:r>
              <a:rPr lang="en-US" sz="1050" spc="-10" dirty="0">
                <a:latin typeface="+mn-lt"/>
                <a:cs typeface="Times New Roman"/>
              </a:rPr>
              <a:t> </a:t>
            </a:r>
            <a:r>
              <a:rPr lang="en-US" sz="1050" dirty="0">
                <a:latin typeface="+mn-lt"/>
                <a:cs typeface="Times New Roman"/>
              </a:rPr>
              <a:t>Employment,</a:t>
            </a:r>
            <a:r>
              <a:rPr lang="en-US" sz="1050" spc="-3" dirty="0">
                <a:latin typeface="+mn-lt"/>
                <a:cs typeface="Times New Roman"/>
              </a:rPr>
              <a:t> </a:t>
            </a:r>
            <a:r>
              <a:rPr lang="en-US" sz="1050" dirty="0">
                <a:latin typeface="+mn-lt"/>
                <a:cs typeface="Times New Roman"/>
              </a:rPr>
              <a:t>income</a:t>
            </a:r>
            <a:r>
              <a:rPr lang="en-US" sz="1050" spc="-3" dirty="0">
                <a:latin typeface="+mn-lt"/>
                <a:cs typeface="Times New Roman"/>
              </a:rPr>
              <a:t> </a:t>
            </a:r>
            <a:r>
              <a:rPr lang="en-US" sz="1050" dirty="0">
                <a:latin typeface="+mn-lt"/>
                <a:cs typeface="Times New Roman"/>
              </a:rPr>
              <a:t>(the</a:t>
            </a:r>
            <a:r>
              <a:rPr lang="en-US" sz="1050" spc="-3" dirty="0">
                <a:latin typeface="+mn-lt"/>
                <a:cs typeface="Times New Roman"/>
              </a:rPr>
              <a:t> </a:t>
            </a:r>
            <a:r>
              <a:rPr lang="en-US" sz="1050" dirty="0">
                <a:latin typeface="+mn-lt"/>
                <a:cs typeface="Times New Roman"/>
              </a:rPr>
              <a:t>amount</a:t>
            </a:r>
            <a:r>
              <a:rPr lang="en-US" sz="1050" spc="-10" dirty="0">
                <a:latin typeface="+mn-lt"/>
                <a:cs typeface="Times New Roman"/>
              </a:rPr>
              <a:t> </a:t>
            </a:r>
            <a:r>
              <a:rPr lang="en-US" sz="1050" dirty="0">
                <a:latin typeface="+mn-lt"/>
                <a:cs typeface="Times New Roman"/>
              </a:rPr>
              <a:t>a</a:t>
            </a:r>
            <a:r>
              <a:rPr lang="en-US" sz="1050" spc="-7" dirty="0">
                <a:latin typeface="+mn-lt"/>
                <a:cs typeface="Times New Roman"/>
              </a:rPr>
              <a:t> </a:t>
            </a:r>
            <a:r>
              <a:rPr lang="en-US" sz="1050" dirty="0">
                <a:latin typeface="+mn-lt"/>
                <a:cs typeface="Times New Roman"/>
              </a:rPr>
              <a:t>person</a:t>
            </a:r>
            <a:r>
              <a:rPr lang="en-US" sz="1050" spc="-3" dirty="0">
                <a:latin typeface="+mn-lt"/>
                <a:cs typeface="Times New Roman"/>
              </a:rPr>
              <a:t> </a:t>
            </a:r>
            <a:r>
              <a:rPr lang="en-US" sz="1050" dirty="0">
                <a:latin typeface="+mn-lt"/>
                <a:cs typeface="Times New Roman"/>
              </a:rPr>
              <a:t>earns</a:t>
            </a:r>
            <a:r>
              <a:rPr lang="en-US" sz="1050" spc="-7" dirty="0">
                <a:latin typeface="+mn-lt"/>
                <a:cs typeface="Times New Roman"/>
              </a:rPr>
              <a:t> </a:t>
            </a:r>
            <a:r>
              <a:rPr lang="en-US" sz="1050" dirty="0">
                <a:latin typeface="+mn-lt"/>
                <a:cs typeface="Times New Roman"/>
              </a:rPr>
              <a:t>each</a:t>
            </a:r>
            <a:r>
              <a:rPr lang="en-US" sz="1050" spc="-3" dirty="0">
                <a:latin typeface="+mn-lt"/>
                <a:cs typeface="Times New Roman"/>
              </a:rPr>
              <a:t> </a:t>
            </a:r>
            <a:r>
              <a:rPr lang="en-US" sz="1050" dirty="0">
                <a:latin typeface="+mn-lt"/>
                <a:cs typeface="Times New Roman"/>
              </a:rPr>
              <a:t>year),</a:t>
            </a:r>
            <a:r>
              <a:rPr lang="en-US" sz="1050" spc="-10" dirty="0">
                <a:latin typeface="+mn-lt"/>
                <a:cs typeface="Times New Roman"/>
              </a:rPr>
              <a:t> </a:t>
            </a:r>
            <a:r>
              <a:rPr lang="en-US" sz="1050" dirty="0">
                <a:latin typeface="+mn-lt"/>
                <a:cs typeface="Times New Roman"/>
              </a:rPr>
              <a:t>and</a:t>
            </a:r>
            <a:r>
              <a:rPr lang="en-US" sz="1050" spc="-3" dirty="0">
                <a:latin typeface="+mn-lt"/>
                <a:cs typeface="Times New Roman"/>
              </a:rPr>
              <a:t> </a:t>
            </a:r>
            <a:r>
              <a:rPr lang="en-US" sz="1050" spc="-7" dirty="0">
                <a:latin typeface="+mn-lt"/>
                <a:cs typeface="Times New Roman"/>
              </a:rPr>
              <a:t>wealth </a:t>
            </a:r>
            <a:r>
              <a:rPr lang="en-US" sz="1050" dirty="0">
                <a:latin typeface="+mn-lt"/>
                <a:cs typeface="Times New Roman"/>
              </a:rPr>
              <a:t>(their</a:t>
            </a:r>
            <a:r>
              <a:rPr lang="en-US" sz="1050" spc="-10" dirty="0">
                <a:latin typeface="+mn-lt"/>
                <a:cs typeface="Times New Roman"/>
              </a:rPr>
              <a:t> </a:t>
            </a:r>
            <a:r>
              <a:rPr lang="en-US" sz="1050" dirty="0">
                <a:latin typeface="+mn-lt"/>
                <a:cs typeface="Times New Roman"/>
              </a:rPr>
              <a:t>net</a:t>
            </a:r>
            <a:r>
              <a:rPr lang="en-US" sz="1050" spc="-3" dirty="0">
                <a:latin typeface="+mn-lt"/>
                <a:cs typeface="Times New Roman"/>
              </a:rPr>
              <a:t> </a:t>
            </a:r>
            <a:r>
              <a:rPr lang="en-US" sz="1050" dirty="0">
                <a:latin typeface="+mn-lt"/>
                <a:cs typeface="Times New Roman"/>
              </a:rPr>
              <a:t>worth</a:t>
            </a:r>
            <a:r>
              <a:rPr lang="en-US" sz="1050" spc="-3" dirty="0">
                <a:latin typeface="+mn-lt"/>
                <a:cs typeface="Times New Roman"/>
              </a:rPr>
              <a:t> </a:t>
            </a:r>
            <a:r>
              <a:rPr lang="en-US" sz="1050" dirty="0">
                <a:latin typeface="+mn-lt"/>
                <a:cs typeface="Times New Roman"/>
              </a:rPr>
              <a:t>and</a:t>
            </a:r>
            <a:r>
              <a:rPr lang="en-US" sz="1050" spc="-3" dirty="0">
                <a:latin typeface="+mn-lt"/>
                <a:cs typeface="Times New Roman"/>
              </a:rPr>
              <a:t> </a:t>
            </a:r>
            <a:r>
              <a:rPr lang="en-US" sz="1050" dirty="0">
                <a:latin typeface="+mn-lt"/>
                <a:cs typeface="Times New Roman"/>
              </a:rPr>
              <a:t>assets)</a:t>
            </a:r>
            <a:r>
              <a:rPr lang="en-US" sz="1050" spc="-3" dirty="0">
                <a:latin typeface="+mn-lt"/>
                <a:cs typeface="Times New Roman"/>
              </a:rPr>
              <a:t> </a:t>
            </a:r>
            <a:r>
              <a:rPr lang="en-US" sz="1050" dirty="0">
                <a:latin typeface="+mn-lt"/>
                <a:cs typeface="Times New Roman"/>
              </a:rPr>
              <a:t>all</a:t>
            </a:r>
            <a:r>
              <a:rPr lang="en-US" sz="1050" spc="-3" dirty="0">
                <a:latin typeface="+mn-lt"/>
                <a:cs typeface="Times New Roman"/>
              </a:rPr>
              <a:t> </a:t>
            </a:r>
            <a:r>
              <a:rPr lang="en-US" sz="1050" dirty="0">
                <a:latin typeface="+mn-lt"/>
                <a:cs typeface="Times New Roman"/>
              </a:rPr>
              <a:t>enhance</a:t>
            </a:r>
            <a:r>
              <a:rPr lang="en-US" sz="1050" spc="-3" dirty="0">
                <a:latin typeface="+mn-lt"/>
                <a:cs typeface="Times New Roman"/>
              </a:rPr>
              <a:t> </a:t>
            </a:r>
            <a:r>
              <a:rPr lang="en-US" sz="1050" spc="-7" dirty="0">
                <a:latin typeface="+mn-lt"/>
                <a:cs typeface="Times New Roman"/>
              </a:rPr>
              <a:t>health.</a:t>
            </a:r>
          </a:p>
          <a:p>
            <a:pPr marL="182880" marR="63210" indent="-182880"/>
            <a:r>
              <a:rPr lang="en-US" sz="1050" dirty="0">
                <a:latin typeface="+mn-lt"/>
                <a:cs typeface="Times New Roman"/>
              </a:rPr>
              <a:t>The NHQDR frequently examines healthcare delivery and outcomes in relation to household income. However, income is not the same as wealth, which can include assets other than income. Wealth is disproportionately dispersed among higher income categories, and research also shows a positive association between greater wealth and better health outcomes.</a:t>
            </a:r>
          </a:p>
          <a:p>
            <a:pPr marL="182880" marR="46758" indent="-182880"/>
            <a:r>
              <a:rPr lang="en-US" sz="1050" dirty="0">
                <a:latin typeface="+mn-lt"/>
                <a:cs typeface="Times New Roman"/>
              </a:rPr>
              <a:t>The</a:t>
            </a:r>
            <a:r>
              <a:rPr lang="en-US" sz="1050" spc="-14" dirty="0">
                <a:latin typeface="+mn-lt"/>
                <a:cs typeface="Times New Roman"/>
              </a:rPr>
              <a:t> </a:t>
            </a:r>
            <a:r>
              <a:rPr lang="en-US" sz="1050" dirty="0">
                <a:latin typeface="+mn-lt"/>
                <a:cs typeface="Times New Roman"/>
              </a:rPr>
              <a:t>relationship</a:t>
            </a:r>
            <a:r>
              <a:rPr lang="en-US" sz="1050" spc="-3" dirty="0">
                <a:latin typeface="+mn-lt"/>
                <a:cs typeface="Times New Roman"/>
              </a:rPr>
              <a:t> </a:t>
            </a:r>
            <a:r>
              <a:rPr lang="en-US" sz="1050" dirty="0">
                <a:latin typeface="+mn-lt"/>
                <a:cs typeface="Times New Roman"/>
              </a:rPr>
              <a:t>between</a:t>
            </a:r>
            <a:r>
              <a:rPr lang="en-US" sz="1050" spc="-7" dirty="0">
                <a:latin typeface="+mn-lt"/>
                <a:cs typeface="Times New Roman"/>
              </a:rPr>
              <a:t> </a:t>
            </a:r>
            <a:r>
              <a:rPr lang="en-US" sz="1050" dirty="0">
                <a:latin typeface="+mn-lt"/>
                <a:cs typeface="Times New Roman"/>
              </a:rPr>
              <a:t>income</a:t>
            </a:r>
            <a:r>
              <a:rPr lang="en-US" sz="1050" spc="-7" dirty="0">
                <a:latin typeface="+mn-lt"/>
                <a:cs typeface="Times New Roman"/>
              </a:rPr>
              <a:t> </a:t>
            </a:r>
            <a:r>
              <a:rPr lang="en-US" sz="1050" dirty="0">
                <a:latin typeface="+mn-lt"/>
                <a:cs typeface="Times New Roman"/>
              </a:rPr>
              <a:t>and</a:t>
            </a:r>
            <a:r>
              <a:rPr lang="en-US" sz="1050" spc="-3" dirty="0">
                <a:latin typeface="+mn-lt"/>
                <a:cs typeface="Times New Roman"/>
              </a:rPr>
              <a:t> </a:t>
            </a:r>
            <a:r>
              <a:rPr lang="en-US" sz="1050" dirty="0">
                <a:latin typeface="+mn-lt"/>
                <a:cs typeface="Times New Roman"/>
              </a:rPr>
              <a:t>healthcare</a:t>
            </a:r>
            <a:r>
              <a:rPr lang="en-US" sz="1050" spc="-10" dirty="0">
                <a:latin typeface="+mn-lt"/>
                <a:cs typeface="Times New Roman"/>
              </a:rPr>
              <a:t> </a:t>
            </a:r>
            <a:r>
              <a:rPr lang="en-US" sz="1050" dirty="0">
                <a:latin typeface="+mn-lt"/>
                <a:cs typeface="Times New Roman"/>
              </a:rPr>
              <a:t>outcomes</a:t>
            </a:r>
            <a:r>
              <a:rPr lang="en-US" sz="1050" spc="-3" dirty="0">
                <a:latin typeface="+mn-lt"/>
                <a:cs typeface="Times New Roman"/>
              </a:rPr>
              <a:t> </a:t>
            </a:r>
            <a:r>
              <a:rPr lang="en-US" sz="1050" dirty="0">
                <a:latin typeface="+mn-lt"/>
                <a:cs typeface="Times New Roman"/>
              </a:rPr>
              <a:t>has</a:t>
            </a:r>
            <a:r>
              <a:rPr lang="en-US" sz="1050" spc="-7" dirty="0">
                <a:latin typeface="+mn-lt"/>
                <a:cs typeface="Times New Roman"/>
              </a:rPr>
              <a:t> </a:t>
            </a:r>
            <a:r>
              <a:rPr lang="en-US" sz="1050" dirty="0">
                <a:latin typeface="+mn-lt"/>
                <a:cs typeface="Times New Roman"/>
              </a:rPr>
              <a:t>been</a:t>
            </a:r>
            <a:r>
              <a:rPr lang="en-US" sz="1050" spc="-3" dirty="0">
                <a:latin typeface="+mn-lt"/>
                <a:cs typeface="Times New Roman"/>
              </a:rPr>
              <a:t> </a:t>
            </a:r>
            <a:r>
              <a:rPr lang="en-US" sz="1050" dirty="0">
                <a:latin typeface="+mn-lt"/>
                <a:cs typeface="Times New Roman"/>
              </a:rPr>
              <a:t>studied</a:t>
            </a:r>
            <a:r>
              <a:rPr lang="en-US" sz="1050" spc="-3" dirty="0">
                <a:latin typeface="+mn-lt"/>
                <a:cs typeface="Times New Roman"/>
              </a:rPr>
              <a:t> </a:t>
            </a:r>
            <a:r>
              <a:rPr lang="en-US" sz="1050" dirty="0">
                <a:latin typeface="+mn-lt"/>
                <a:cs typeface="Times New Roman"/>
              </a:rPr>
              <a:t>for</a:t>
            </a:r>
            <a:r>
              <a:rPr lang="en-US" sz="1050" spc="-7" dirty="0">
                <a:latin typeface="+mn-lt"/>
                <a:cs typeface="Times New Roman"/>
              </a:rPr>
              <a:t> </a:t>
            </a:r>
            <a:r>
              <a:rPr lang="en-US" sz="1050" dirty="0">
                <a:latin typeface="+mn-lt"/>
                <a:cs typeface="Times New Roman"/>
              </a:rPr>
              <a:t>many</a:t>
            </a:r>
            <a:r>
              <a:rPr lang="en-US" sz="1050" spc="-10" dirty="0">
                <a:latin typeface="+mn-lt"/>
                <a:cs typeface="Times New Roman"/>
              </a:rPr>
              <a:t> </a:t>
            </a:r>
            <a:r>
              <a:rPr lang="en-US" sz="1050" dirty="0">
                <a:latin typeface="+mn-lt"/>
                <a:cs typeface="Times New Roman"/>
              </a:rPr>
              <a:t>years,</a:t>
            </a:r>
            <a:r>
              <a:rPr lang="en-US" sz="1050" spc="-3" dirty="0">
                <a:latin typeface="+mn-lt"/>
                <a:cs typeface="Times New Roman"/>
              </a:rPr>
              <a:t> </a:t>
            </a:r>
            <a:r>
              <a:rPr lang="en-US" sz="1050" spc="-17" dirty="0">
                <a:latin typeface="+mn-lt"/>
                <a:cs typeface="Times New Roman"/>
              </a:rPr>
              <a:t>and </a:t>
            </a:r>
            <a:r>
              <a:rPr lang="en-US" sz="1050" dirty="0">
                <a:latin typeface="+mn-lt"/>
                <a:cs typeface="Times New Roman"/>
              </a:rPr>
              <a:t>researchers</a:t>
            </a:r>
            <a:r>
              <a:rPr lang="en-US" sz="1050" spc="-10" dirty="0">
                <a:latin typeface="+mn-lt"/>
                <a:cs typeface="Times New Roman"/>
              </a:rPr>
              <a:t> </a:t>
            </a:r>
            <a:r>
              <a:rPr lang="en-US" sz="1050" dirty="0">
                <a:latin typeface="+mn-lt"/>
                <a:cs typeface="Times New Roman"/>
              </a:rPr>
              <a:t>have</a:t>
            </a:r>
            <a:r>
              <a:rPr lang="en-US" sz="1050" spc="-3" dirty="0">
                <a:latin typeface="+mn-lt"/>
                <a:cs typeface="Times New Roman"/>
              </a:rPr>
              <a:t> </a:t>
            </a:r>
            <a:r>
              <a:rPr lang="en-US" sz="1050" dirty="0">
                <a:latin typeface="+mn-lt"/>
                <a:cs typeface="Times New Roman"/>
              </a:rPr>
              <a:t>shown</a:t>
            </a:r>
            <a:r>
              <a:rPr lang="en-US" sz="1050" spc="-3" dirty="0">
                <a:latin typeface="+mn-lt"/>
                <a:cs typeface="Times New Roman"/>
              </a:rPr>
              <a:t> </a:t>
            </a:r>
            <a:r>
              <a:rPr lang="en-US" sz="1050" dirty="0">
                <a:latin typeface="+mn-lt"/>
                <a:cs typeface="Times New Roman"/>
              </a:rPr>
              <a:t>the</a:t>
            </a:r>
            <a:r>
              <a:rPr lang="en-US" sz="1050" spc="-7" dirty="0">
                <a:latin typeface="+mn-lt"/>
                <a:cs typeface="Times New Roman"/>
              </a:rPr>
              <a:t> </a:t>
            </a:r>
            <a:r>
              <a:rPr lang="en-US" sz="1050" dirty="0">
                <a:latin typeface="+mn-lt"/>
                <a:cs typeface="Times New Roman"/>
              </a:rPr>
              <a:t>positive</a:t>
            </a:r>
            <a:r>
              <a:rPr lang="en-US" sz="1050" spc="-7" dirty="0">
                <a:latin typeface="+mn-lt"/>
                <a:cs typeface="Times New Roman"/>
              </a:rPr>
              <a:t> </a:t>
            </a:r>
            <a:r>
              <a:rPr lang="en-US" sz="1050" dirty="0">
                <a:latin typeface="+mn-lt"/>
                <a:cs typeface="Times New Roman"/>
              </a:rPr>
              <a:t>relationship</a:t>
            </a:r>
            <a:r>
              <a:rPr lang="en-US" sz="1050" spc="-10" dirty="0">
                <a:latin typeface="+mn-lt"/>
                <a:cs typeface="Times New Roman"/>
              </a:rPr>
              <a:t> </a:t>
            </a:r>
            <a:r>
              <a:rPr lang="en-US" sz="1050" dirty="0">
                <a:latin typeface="+mn-lt"/>
                <a:cs typeface="Times New Roman"/>
              </a:rPr>
              <a:t>between</a:t>
            </a:r>
            <a:r>
              <a:rPr lang="en-US" sz="1050" spc="-3" dirty="0">
                <a:latin typeface="+mn-lt"/>
                <a:cs typeface="Times New Roman"/>
              </a:rPr>
              <a:t> </a:t>
            </a:r>
            <a:r>
              <a:rPr lang="en-US" sz="1050" dirty="0">
                <a:latin typeface="+mn-lt"/>
                <a:cs typeface="Times New Roman"/>
              </a:rPr>
              <a:t>more</a:t>
            </a:r>
            <a:r>
              <a:rPr lang="en-US" sz="1050" spc="-7" dirty="0">
                <a:latin typeface="+mn-lt"/>
                <a:cs typeface="Times New Roman"/>
              </a:rPr>
              <a:t> </a:t>
            </a:r>
            <a:r>
              <a:rPr lang="en-US" sz="1050" dirty="0">
                <a:latin typeface="+mn-lt"/>
                <a:cs typeface="Times New Roman"/>
              </a:rPr>
              <a:t>income</a:t>
            </a:r>
            <a:r>
              <a:rPr lang="en-US" sz="1050" spc="-3" dirty="0">
                <a:latin typeface="+mn-lt"/>
                <a:cs typeface="Times New Roman"/>
              </a:rPr>
              <a:t> </a:t>
            </a:r>
            <a:r>
              <a:rPr lang="en-US" sz="1050" dirty="0">
                <a:latin typeface="+mn-lt"/>
                <a:cs typeface="Times New Roman"/>
              </a:rPr>
              <a:t>and</a:t>
            </a:r>
            <a:r>
              <a:rPr lang="en-US" sz="1050" spc="-3" dirty="0">
                <a:latin typeface="+mn-lt"/>
                <a:cs typeface="Times New Roman"/>
              </a:rPr>
              <a:t> </a:t>
            </a:r>
            <a:r>
              <a:rPr lang="en-US" sz="1050" dirty="0">
                <a:latin typeface="+mn-lt"/>
                <a:cs typeface="Times New Roman"/>
              </a:rPr>
              <a:t>better</a:t>
            </a:r>
            <a:r>
              <a:rPr lang="en-US" sz="1050" spc="-3" dirty="0">
                <a:latin typeface="+mn-lt"/>
                <a:cs typeface="Times New Roman"/>
              </a:rPr>
              <a:t> </a:t>
            </a:r>
            <a:r>
              <a:rPr lang="en-US" sz="1050" spc="-7" dirty="0">
                <a:latin typeface="+mn-lt"/>
                <a:cs typeface="Times New Roman"/>
              </a:rPr>
              <a:t>health </a:t>
            </a:r>
            <a:r>
              <a:rPr lang="en-US" sz="1050" dirty="0">
                <a:latin typeface="+mn-lt"/>
                <a:cs typeface="Times New Roman"/>
              </a:rPr>
              <a:t>outcomes.</a:t>
            </a:r>
            <a:r>
              <a:rPr lang="en-US" sz="1050" baseline="31250" dirty="0">
                <a:latin typeface="+mn-lt"/>
                <a:cs typeface="Times New Roman"/>
              </a:rPr>
              <a:t>20,21,22,23</a:t>
            </a:r>
            <a:r>
              <a:rPr lang="en-US" sz="1050" spc="92" baseline="31250" dirty="0">
                <a:latin typeface="+mn-lt"/>
                <a:cs typeface="Times New Roman"/>
              </a:rPr>
              <a:t> </a:t>
            </a:r>
            <a:r>
              <a:rPr lang="en-US" sz="1050" spc="0" baseline="0" dirty="0">
                <a:solidFill>
                  <a:schemeClr val="tx1"/>
                </a:solidFill>
                <a:latin typeface="+mn-lt"/>
                <a:cs typeface="Times New Roman"/>
              </a:rPr>
              <a:t>One way to assess the relationship between income and healthcare quality is by examining the delivery of services in relationship to the poverty levels of households or communities. </a:t>
            </a:r>
          </a:p>
          <a:p>
            <a:pPr marL="182880" marR="46758" indent="-182880"/>
            <a:r>
              <a:rPr lang="en-US" sz="1050" spc="0" baseline="0" dirty="0">
                <a:solidFill>
                  <a:schemeClr val="tx1"/>
                </a:solidFill>
                <a:latin typeface="+mn-lt"/>
                <a:cs typeface="Times New Roman"/>
              </a:rPr>
              <a:t>Poverty is a state in which a person or household lacks sufficient financial resources to afford basic needs, such as food, shelter, or clothing. It also interferes with people’s ability to participate in community life, engage in healthy activities, or access healthcare services when needed. Thus, people who live in poverty are at higher risk for receiving poor quality care and experiencing undesirable outcomes. </a:t>
            </a:r>
          </a:p>
          <a:p>
            <a:pPr marL="182880" marR="55850" lvl="0" indent="-182880" algn="l" defTabSz="914400" rtl="0" eaLnBrk="1" fontAlgn="auto" latinLnBrk="0" hangingPunct="1">
              <a:buClrTx/>
              <a:buSzTx/>
              <a:tabLst/>
              <a:defRPr/>
            </a:pPr>
            <a:r>
              <a:rPr lang="en-US" sz="1050" spc="-7" dirty="0">
                <a:latin typeface="+mn-lt"/>
                <a:cs typeface="Times New Roman"/>
              </a:rPr>
              <a:t>Federal</a:t>
            </a:r>
            <a:r>
              <a:rPr lang="en-US" sz="1050" spc="-24" dirty="0">
                <a:latin typeface="+mn-lt"/>
                <a:cs typeface="Times New Roman"/>
              </a:rPr>
              <a:t> </a:t>
            </a:r>
            <a:r>
              <a:rPr lang="en-US" sz="1050" spc="-7" dirty="0">
                <a:latin typeface="+mn-lt"/>
                <a:cs typeface="Times New Roman"/>
              </a:rPr>
              <a:t>guidelines</a:t>
            </a:r>
            <a:r>
              <a:rPr lang="en-US" sz="1050" spc="-24" dirty="0">
                <a:latin typeface="+mn-lt"/>
                <a:cs typeface="Times New Roman"/>
              </a:rPr>
              <a:t> </a:t>
            </a:r>
            <a:r>
              <a:rPr lang="en-US" sz="1050" spc="-7" dirty="0">
                <a:latin typeface="+mn-lt"/>
                <a:cs typeface="Times New Roman"/>
              </a:rPr>
              <a:t>defining</a:t>
            </a:r>
            <a:r>
              <a:rPr lang="en-US" sz="1050" spc="-27" dirty="0">
                <a:latin typeface="+mn-lt"/>
                <a:cs typeface="Times New Roman"/>
              </a:rPr>
              <a:t> </a:t>
            </a:r>
            <a:r>
              <a:rPr lang="en-US" sz="1050" dirty="0">
                <a:latin typeface="+mn-lt"/>
                <a:cs typeface="Times New Roman"/>
              </a:rPr>
              <a:t>the</a:t>
            </a:r>
            <a:r>
              <a:rPr lang="en-US" sz="1050" spc="-20" dirty="0">
                <a:latin typeface="+mn-lt"/>
                <a:cs typeface="Times New Roman"/>
              </a:rPr>
              <a:t> </a:t>
            </a:r>
            <a:r>
              <a:rPr lang="en-US" sz="1050" spc="-7" dirty="0">
                <a:latin typeface="+mn-lt"/>
                <a:cs typeface="Times New Roman"/>
              </a:rPr>
              <a:t>poverty</a:t>
            </a:r>
            <a:r>
              <a:rPr lang="en-US" sz="1050" spc="-24" dirty="0">
                <a:latin typeface="+mn-lt"/>
                <a:cs typeface="Times New Roman"/>
              </a:rPr>
              <a:t> </a:t>
            </a:r>
            <a:r>
              <a:rPr lang="en-US" sz="1050" spc="-7" dirty="0">
                <a:latin typeface="+mn-lt"/>
                <a:cs typeface="Times New Roman"/>
              </a:rPr>
              <a:t>level</a:t>
            </a:r>
            <a:r>
              <a:rPr lang="en-US" sz="1050" spc="-27" dirty="0">
                <a:latin typeface="+mn-lt"/>
                <a:cs typeface="Times New Roman"/>
              </a:rPr>
              <a:t> </a:t>
            </a:r>
            <a:r>
              <a:rPr lang="en-US" sz="1050" dirty="0">
                <a:latin typeface="+mn-lt"/>
                <a:cs typeface="Times New Roman"/>
              </a:rPr>
              <a:t>are</a:t>
            </a:r>
            <a:r>
              <a:rPr lang="en-US" sz="1050" spc="-20" dirty="0">
                <a:latin typeface="+mn-lt"/>
                <a:cs typeface="Times New Roman"/>
              </a:rPr>
              <a:t> </a:t>
            </a:r>
            <a:r>
              <a:rPr lang="en-US" sz="1050" spc="-7" dirty="0">
                <a:latin typeface="+mn-lt"/>
                <a:cs typeface="Times New Roman"/>
              </a:rPr>
              <a:t>issued</a:t>
            </a:r>
            <a:r>
              <a:rPr lang="en-US" sz="1050" spc="-20" dirty="0">
                <a:latin typeface="+mn-lt"/>
                <a:cs typeface="Times New Roman"/>
              </a:rPr>
              <a:t> </a:t>
            </a:r>
            <a:r>
              <a:rPr lang="en-US" sz="1050" spc="-7" dirty="0">
                <a:latin typeface="+mn-lt"/>
                <a:cs typeface="Times New Roman"/>
              </a:rPr>
              <a:t>annually</a:t>
            </a:r>
            <a:r>
              <a:rPr lang="en-US" sz="1050" spc="-27" dirty="0">
                <a:latin typeface="+mn-lt"/>
                <a:cs typeface="Times New Roman"/>
              </a:rPr>
              <a:t> </a:t>
            </a:r>
            <a:r>
              <a:rPr lang="en-US" sz="1050" dirty="0">
                <a:latin typeface="+mn-lt"/>
                <a:cs typeface="Times New Roman"/>
              </a:rPr>
              <a:t>in</a:t>
            </a:r>
            <a:r>
              <a:rPr lang="en-US" sz="1050" spc="-24" dirty="0">
                <a:latin typeface="+mn-lt"/>
                <a:cs typeface="Times New Roman"/>
              </a:rPr>
              <a:t> </a:t>
            </a:r>
            <a:r>
              <a:rPr lang="en-US" sz="1050" dirty="0">
                <a:latin typeface="+mn-lt"/>
                <a:cs typeface="Times New Roman"/>
              </a:rPr>
              <a:t>the</a:t>
            </a:r>
            <a:r>
              <a:rPr lang="en-US" sz="1050" spc="-20" dirty="0">
                <a:latin typeface="+mn-lt"/>
                <a:cs typeface="Times New Roman"/>
              </a:rPr>
              <a:t> </a:t>
            </a:r>
            <a:r>
              <a:rPr lang="en-US" sz="1050" i="1" spc="-7" dirty="0">
                <a:latin typeface="+mn-lt"/>
                <a:cs typeface="Times New Roman"/>
              </a:rPr>
              <a:t>Federal</a:t>
            </a:r>
            <a:r>
              <a:rPr lang="en-US" sz="1050" i="1" spc="-27" dirty="0">
                <a:latin typeface="+mn-lt"/>
                <a:cs typeface="Times New Roman"/>
              </a:rPr>
              <a:t> </a:t>
            </a:r>
            <a:r>
              <a:rPr lang="en-US" sz="1050" i="1" spc="-7" dirty="0">
                <a:latin typeface="+mn-lt"/>
                <a:cs typeface="Times New Roman"/>
              </a:rPr>
              <a:t>Register</a:t>
            </a:r>
            <a:r>
              <a:rPr lang="en-US" sz="1050" i="1" spc="-20" dirty="0">
                <a:latin typeface="+mn-lt"/>
                <a:cs typeface="Times New Roman"/>
              </a:rPr>
              <a:t> </a:t>
            </a:r>
            <a:r>
              <a:rPr lang="en-US" sz="1050" dirty="0">
                <a:latin typeface="+mn-lt"/>
                <a:cs typeface="Times New Roman"/>
              </a:rPr>
              <a:t>by</a:t>
            </a:r>
            <a:r>
              <a:rPr lang="en-US" sz="1050" spc="-24" dirty="0">
                <a:latin typeface="+mn-lt"/>
                <a:cs typeface="Times New Roman"/>
              </a:rPr>
              <a:t> </a:t>
            </a:r>
            <a:r>
              <a:rPr lang="en-US" sz="1050" spc="-17" dirty="0">
                <a:latin typeface="+mn-lt"/>
                <a:cs typeface="Times New Roman"/>
              </a:rPr>
              <a:t>the </a:t>
            </a:r>
            <a:r>
              <a:rPr lang="en-US" sz="1050" spc="-7" dirty="0">
                <a:latin typeface="+mn-lt"/>
                <a:cs typeface="Times New Roman"/>
              </a:rPr>
              <a:t>Department</a:t>
            </a:r>
            <a:r>
              <a:rPr lang="en-US" sz="1050" spc="-20" dirty="0">
                <a:latin typeface="+mn-lt"/>
                <a:cs typeface="Times New Roman"/>
              </a:rPr>
              <a:t> </a:t>
            </a:r>
            <a:r>
              <a:rPr lang="en-US" sz="1050" dirty="0">
                <a:latin typeface="+mn-lt"/>
                <a:cs typeface="Times New Roman"/>
              </a:rPr>
              <a:t>of</a:t>
            </a:r>
            <a:r>
              <a:rPr lang="en-US" sz="1050" spc="-27" dirty="0">
                <a:latin typeface="+mn-lt"/>
                <a:cs typeface="Times New Roman"/>
              </a:rPr>
              <a:t> </a:t>
            </a:r>
            <a:r>
              <a:rPr lang="en-US" sz="1050" spc="-7" dirty="0">
                <a:latin typeface="+mn-lt"/>
                <a:cs typeface="Times New Roman"/>
              </a:rPr>
              <a:t>Health</a:t>
            </a:r>
            <a:r>
              <a:rPr lang="en-US" sz="1050" spc="-31" dirty="0">
                <a:latin typeface="+mn-lt"/>
                <a:cs typeface="Times New Roman"/>
              </a:rPr>
              <a:t> </a:t>
            </a:r>
            <a:r>
              <a:rPr lang="en-US" sz="1050" dirty="0">
                <a:latin typeface="+mn-lt"/>
                <a:cs typeface="Times New Roman"/>
              </a:rPr>
              <a:t>and</a:t>
            </a:r>
            <a:r>
              <a:rPr lang="en-US" sz="1050" spc="-27" dirty="0">
                <a:latin typeface="+mn-lt"/>
                <a:cs typeface="Times New Roman"/>
              </a:rPr>
              <a:t> </a:t>
            </a:r>
            <a:r>
              <a:rPr lang="en-US" sz="1050" dirty="0">
                <a:latin typeface="+mn-lt"/>
                <a:cs typeface="Times New Roman"/>
              </a:rPr>
              <a:t>Human</a:t>
            </a:r>
            <a:r>
              <a:rPr lang="en-US" sz="1050" spc="-27" dirty="0">
                <a:latin typeface="+mn-lt"/>
                <a:cs typeface="Times New Roman"/>
              </a:rPr>
              <a:t> </a:t>
            </a:r>
            <a:r>
              <a:rPr lang="en-US" sz="1050" spc="-7" dirty="0">
                <a:latin typeface="+mn-lt"/>
                <a:cs typeface="Times New Roman"/>
              </a:rPr>
              <a:t>Services,</a:t>
            </a:r>
            <a:r>
              <a:rPr lang="en-US" sz="1050" spc="-24" dirty="0">
                <a:latin typeface="+mn-lt"/>
                <a:cs typeface="Times New Roman"/>
              </a:rPr>
              <a:t> </a:t>
            </a:r>
            <a:r>
              <a:rPr lang="en-US" sz="1050" spc="-7" dirty="0">
                <a:latin typeface="+mn-lt"/>
                <a:cs typeface="Times New Roman"/>
              </a:rPr>
              <a:t>Assistant</a:t>
            </a:r>
            <a:r>
              <a:rPr lang="en-US" sz="1050" spc="-27" dirty="0">
                <a:latin typeface="+mn-lt"/>
                <a:cs typeface="Times New Roman"/>
              </a:rPr>
              <a:t> </a:t>
            </a:r>
            <a:r>
              <a:rPr lang="en-US" sz="1050" spc="-7" dirty="0">
                <a:latin typeface="+mn-lt"/>
                <a:cs typeface="Times New Roman"/>
              </a:rPr>
              <a:t>Secretary</a:t>
            </a:r>
            <a:r>
              <a:rPr lang="en-US" sz="1050" spc="-31" dirty="0">
                <a:latin typeface="+mn-lt"/>
                <a:cs typeface="Times New Roman"/>
              </a:rPr>
              <a:t> </a:t>
            </a:r>
            <a:r>
              <a:rPr lang="en-US" sz="1050" dirty="0">
                <a:latin typeface="+mn-lt"/>
                <a:cs typeface="Times New Roman"/>
              </a:rPr>
              <a:t>for</a:t>
            </a:r>
            <a:r>
              <a:rPr lang="en-US" sz="1050" spc="-24" dirty="0">
                <a:latin typeface="+mn-lt"/>
                <a:cs typeface="Times New Roman"/>
              </a:rPr>
              <a:t> </a:t>
            </a:r>
            <a:r>
              <a:rPr lang="en-US" sz="1050" spc="-7" dirty="0">
                <a:latin typeface="+mn-lt"/>
                <a:cs typeface="Times New Roman"/>
              </a:rPr>
              <a:t>Planning</a:t>
            </a:r>
            <a:r>
              <a:rPr lang="en-US" sz="1050" spc="-31" dirty="0">
                <a:latin typeface="+mn-lt"/>
                <a:cs typeface="Times New Roman"/>
              </a:rPr>
              <a:t> </a:t>
            </a:r>
            <a:r>
              <a:rPr lang="en-US" sz="1050" dirty="0">
                <a:latin typeface="+mn-lt"/>
                <a:cs typeface="Times New Roman"/>
              </a:rPr>
              <a:t>and</a:t>
            </a:r>
            <a:r>
              <a:rPr lang="en-US" sz="1050" spc="-24" dirty="0">
                <a:latin typeface="+mn-lt"/>
                <a:cs typeface="Times New Roman"/>
              </a:rPr>
              <a:t> </a:t>
            </a:r>
            <a:r>
              <a:rPr lang="en-US" sz="1050" spc="-7" dirty="0">
                <a:latin typeface="+mn-lt"/>
                <a:cs typeface="Times New Roman"/>
              </a:rPr>
              <a:t>Evaluation. </a:t>
            </a:r>
            <a:r>
              <a:rPr lang="en-US" sz="1050" dirty="0">
                <a:latin typeface="+mn-lt"/>
                <a:cs typeface="Times New Roman"/>
              </a:rPr>
              <a:t>Federal</a:t>
            </a:r>
            <a:r>
              <a:rPr lang="en-US" sz="1050" spc="-27" dirty="0">
                <a:latin typeface="+mn-lt"/>
                <a:cs typeface="Times New Roman"/>
              </a:rPr>
              <a:t> </a:t>
            </a:r>
            <a:r>
              <a:rPr lang="en-US" sz="1050" dirty="0">
                <a:latin typeface="+mn-lt"/>
                <a:cs typeface="Times New Roman"/>
              </a:rPr>
              <a:t>guidelines</a:t>
            </a:r>
            <a:r>
              <a:rPr lang="en-US" sz="1050" spc="-14" dirty="0">
                <a:latin typeface="+mn-lt"/>
                <a:cs typeface="Times New Roman"/>
              </a:rPr>
              <a:t> </a:t>
            </a:r>
            <a:r>
              <a:rPr lang="en-US" sz="1050" dirty="0">
                <a:latin typeface="+mn-lt"/>
                <a:cs typeface="Times New Roman"/>
              </a:rPr>
              <a:t>for</a:t>
            </a:r>
            <a:r>
              <a:rPr lang="en-US" sz="1050" spc="-17" dirty="0">
                <a:latin typeface="+mn-lt"/>
                <a:cs typeface="Times New Roman"/>
              </a:rPr>
              <a:t> </a:t>
            </a:r>
            <a:r>
              <a:rPr lang="en-US" sz="1050" dirty="0">
                <a:latin typeface="+mn-lt"/>
                <a:cs typeface="Times New Roman"/>
              </a:rPr>
              <a:t>determining</a:t>
            </a:r>
            <a:r>
              <a:rPr lang="en-US" sz="1050" spc="-17" dirty="0">
                <a:latin typeface="+mn-lt"/>
                <a:cs typeface="Times New Roman"/>
              </a:rPr>
              <a:t> </a:t>
            </a:r>
            <a:r>
              <a:rPr lang="en-US" sz="1050" dirty="0">
                <a:latin typeface="+mn-lt"/>
                <a:cs typeface="Times New Roman"/>
              </a:rPr>
              <a:t>poverty</a:t>
            </a:r>
            <a:r>
              <a:rPr lang="en-US" sz="1050" spc="-10" dirty="0">
                <a:latin typeface="+mn-lt"/>
                <a:cs typeface="Times New Roman"/>
              </a:rPr>
              <a:t> </a:t>
            </a:r>
            <a:r>
              <a:rPr lang="en-US" sz="1050" dirty="0">
                <a:latin typeface="+mn-lt"/>
                <a:cs typeface="Times New Roman"/>
              </a:rPr>
              <a:t>thresholds</a:t>
            </a:r>
            <a:r>
              <a:rPr lang="en-US" sz="1050" spc="-17" dirty="0">
                <a:latin typeface="+mn-lt"/>
                <a:cs typeface="Times New Roman"/>
              </a:rPr>
              <a:t> </a:t>
            </a:r>
            <a:r>
              <a:rPr lang="en-US" sz="1050" dirty="0">
                <a:latin typeface="+mn-lt"/>
                <a:cs typeface="Times New Roman"/>
              </a:rPr>
              <a:t>based</a:t>
            </a:r>
            <a:r>
              <a:rPr lang="en-US" sz="1050" spc="-14" dirty="0">
                <a:latin typeface="+mn-lt"/>
                <a:cs typeface="Times New Roman"/>
              </a:rPr>
              <a:t> </a:t>
            </a:r>
            <a:r>
              <a:rPr lang="en-US" sz="1050" dirty="0">
                <a:latin typeface="+mn-lt"/>
                <a:cs typeface="Times New Roman"/>
              </a:rPr>
              <a:t>on</a:t>
            </a:r>
            <a:r>
              <a:rPr lang="en-US" sz="1050" spc="-17" dirty="0">
                <a:latin typeface="+mn-lt"/>
                <a:cs typeface="Times New Roman"/>
              </a:rPr>
              <a:t> </a:t>
            </a:r>
            <a:r>
              <a:rPr lang="en-US" sz="1050" dirty="0">
                <a:latin typeface="+mn-lt"/>
                <a:cs typeface="Times New Roman"/>
              </a:rPr>
              <a:t>income,</a:t>
            </a:r>
            <a:r>
              <a:rPr lang="en-US" sz="1050" spc="-17" dirty="0">
                <a:latin typeface="+mn-lt"/>
                <a:cs typeface="Times New Roman"/>
              </a:rPr>
              <a:t> </a:t>
            </a:r>
            <a:r>
              <a:rPr lang="en-US" sz="1050" dirty="0">
                <a:latin typeface="+mn-lt"/>
                <a:cs typeface="Times New Roman"/>
              </a:rPr>
              <a:t>size</a:t>
            </a:r>
            <a:r>
              <a:rPr lang="en-US" sz="1050" spc="-14" dirty="0">
                <a:latin typeface="+mn-lt"/>
                <a:cs typeface="Times New Roman"/>
              </a:rPr>
              <a:t> </a:t>
            </a:r>
            <a:r>
              <a:rPr lang="en-US" sz="1050" dirty="0">
                <a:latin typeface="+mn-lt"/>
                <a:cs typeface="Times New Roman"/>
              </a:rPr>
              <a:t>of</a:t>
            </a:r>
            <a:r>
              <a:rPr lang="en-US" sz="1050" spc="-17" dirty="0">
                <a:latin typeface="+mn-lt"/>
                <a:cs typeface="Times New Roman"/>
              </a:rPr>
              <a:t> </a:t>
            </a:r>
            <a:r>
              <a:rPr lang="en-US" sz="1050" dirty="0">
                <a:latin typeface="+mn-lt"/>
                <a:cs typeface="Times New Roman"/>
              </a:rPr>
              <a:t>household,</a:t>
            </a:r>
            <a:r>
              <a:rPr lang="en-US" sz="1050" spc="-14" dirty="0">
                <a:latin typeface="+mn-lt"/>
                <a:cs typeface="Times New Roman"/>
              </a:rPr>
              <a:t> </a:t>
            </a:r>
            <a:r>
              <a:rPr lang="en-US" sz="1050" dirty="0">
                <a:latin typeface="+mn-lt"/>
                <a:cs typeface="Times New Roman"/>
              </a:rPr>
              <a:t>and</a:t>
            </a:r>
            <a:r>
              <a:rPr lang="en-US" sz="1050" spc="-14" dirty="0">
                <a:latin typeface="+mn-lt"/>
                <a:cs typeface="Times New Roman"/>
              </a:rPr>
              <a:t> </a:t>
            </a:r>
            <a:r>
              <a:rPr lang="en-US" sz="1050" spc="-7" dirty="0">
                <a:latin typeface="+mn-lt"/>
                <a:cs typeface="Times New Roman"/>
              </a:rPr>
              <a:t>other </a:t>
            </a:r>
            <a:r>
              <a:rPr lang="en-US" sz="1050" dirty="0">
                <a:latin typeface="+mn-lt"/>
                <a:cs typeface="Times New Roman"/>
              </a:rPr>
              <a:t>considerations</a:t>
            </a:r>
            <a:r>
              <a:rPr lang="en-US" sz="1050" spc="14" dirty="0">
                <a:latin typeface="+mn-lt"/>
                <a:cs typeface="Times New Roman"/>
              </a:rPr>
              <a:t> </a:t>
            </a:r>
            <a:r>
              <a:rPr lang="en-US" sz="1050" dirty="0">
                <a:latin typeface="+mn-lt"/>
                <a:cs typeface="Times New Roman"/>
              </a:rPr>
              <a:t>are</a:t>
            </a:r>
            <a:r>
              <a:rPr lang="en-US" sz="1050" spc="27" dirty="0">
                <a:latin typeface="+mn-lt"/>
                <a:cs typeface="Times New Roman"/>
              </a:rPr>
              <a:t> </a:t>
            </a:r>
            <a:r>
              <a:rPr lang="en-US" sz="1050" dirty="0">
                <a:latin typeface="+mn-lt"/>
                <a:cs typeface="Times New Roman"/>
              </a:rPr>
              <a:t>available</a:t>
            </a:r>
            <a:r>
              <a:rPr lang="en-US" sz="1050" spc="31" dirty="0">
                <a:latin typeface="+mn-lt"/>
                <a:cs typeface="Times New Roman"/>
              </a:rPr>
              <a:t> </a:t>
            </a:r>
            <a:r>
              <a:rPr lang="en-US" sz="1050" dirty="0">
                <a:latin typeface="+mn-lt"/>
                <a:cs typeface="Times New Roman"/>
              </a:rPr>
              <a:t>online</a:t>
            </a:r>
            <a:r>
              <a:rPr lang="en-US" sz="1050" spc="27" dirty="0">
                <a:latin typeface="+mn-lt"/>
                <a:cs typeface="Times New Roman"/>
              </a:rPr>
              <a:t> </a:t>
            </a:r>
            <a:r>
              <a:rPr lang="en-US" sz="1050" dirty="0">
                <a:latin typeface="+mn-lt"/>
                <a:cs typeface="Times New Roman"/>
              </a:rPr>
              <a:t>at</a:t>
            </a:r>
            <a:r>
              <a:rPr lang="en-US" sz="1050" spc="24" dirty="0">
                <a:latin typeface="+mn-lt"/>
                <a:cs typeface="Times New Roman"/>
              </a:rPr>
              <a:t> </a:t>
            </a:r>
            <a:r>
              <a:rPr lang="en-US" sz="1050" u="sng" spc="-7" dirty="0">
                <a:solidFill>
                  <a:srgbClr val="0000FF"/>
                </a:solidFill>
                <a:uFill>
                  <a:solidFill>
                    <a:srgbClr val="0000FF"/>
                  </a:solidFill>
                </a:uFill>
                <a:latin typeface="+mn-lt"/>
                <a:cs typeface="Times New Roman"/>
                <a:hlinkClick r:id="rId3"/>
              </a:rPr>
              <a:t>https://aspe.hhs.gov/topics/poverty-economic-mobility/poverty-</a:t>
            </a:r>
            <a:r>
              <a:rPr lang="en-US" sz="1050" spc="-7" dirty="0">
                <a:solidFill>
                  <a:srgbClr val="0000FF"/>
                </a:solidFill>
                <a:latin typeface="+mn-lt"/>
                <a:cs typeface="Times New Roman"/>
              </a:rPr>
              <a:t> </a:t>
            </a:r>
            <a:r>
              <a:rPr lang="en-US" sz="1050" u="sng" spc="-7" dirty="0">
                <a:solidFill>
                  <a:srgbClr val="0000FF"/>
                </a:solidFill>
                <a:uFill>
                  <a:solidFill>
                    <a:srgbClr val="0000FF"/>
                  </a:solidFill>
                </a:uFill>
                <a:latin typeface="+mn-lt"/>
                <a:cs typeface="Times New Roman"/>
                <a:hlinkClick r:id="rId3"/>
              </a:rPr>
              <a:t>guidelines/prior-</a:t>
            </a:r>
            <a:r>
              <a:rPr lang="en-US" sz="1050" u="sng" spc="-7" dirty="0" err="1">
                <a:solidFill>
                  <a:srgbClr val="0000FF"/>
                </a:solidFill>
                <a:uFill>
                  <a:solidFill>
                    <a:srgbClr val="0000FF"/>
                  </a:solidFill>
                </a:uFill>
                <a:latin typeface="+mn-lt"/>
                <a:cs typeface="Times New Roman"/>
                <a:hlinkClick r:id="rId3"/>
              </a:rPr>
              <a:t>hhs</a:t>
            </a:r>
            <a:r>
              <a:rPr lang="en-US" sz="1050" u="sng" spc="-7" dirty="0">
                <a:solidFill>
                  <a:srgbClr val="0000FF"/>
                </a:solidFill>
                <a:uFill>
                  <a:solidFill>
                    <a:srgbClr val="0000FF"/>
                  </a:solidFill>
                </a:uFill>
                <a:latin typeface="+mn-lt"/>
                <a:cs typeface="Times New Roman"/>
                <a:hlinkClick r:id="rId3"/>
              </a:rPr>
              <a:t>-poverty-guidelines-federal-register-references/2020-poverty-guidelines</a:t>
            </a:r>
            <a:r>
              <a:rPr lang="en-US" sz="1050" spc="-7" dirty="0">
                <a:latin typeface="+mn-lt"/>
                <a:cs typeface="Times New Roman"/>
                <a:hlinkClick r:id="rId3"/>
              </a:rPr>
              <a:t>.</a:t>
            </a:r>
            <a:endParaRPr lang="en-US" sz="1050" dirty="0">
              <a:latin typeface="+mn-lt"/>
              <a:cs typeface="Times New Roman"/>
            </a:endParaRPr>
          </a:p>
          <a:p>
            <a:pPr marL="182880" marR="55850" indent="-182880"/>
            <a:r>
              <a:rPr lang="en-US" sz="1050" spc="-17" dirty="0">
                <a:latin typeface="+mn-lt"/>
                <a:cs typeface="Times New Roman"/>
              </a:rPr>
              <a:t>The </a:t>
            </a:r>
            <a:r>
              <a:rPr lang="en-US" sz="1050" spc="-7" dirty="0">
                <a:latin typeface="+mn-lt"/>
                <a:cs typeface="Times New Roman"/>
              </a:rPr>
              <a:t>guidelines</a:t>
            </a:r>
            <a:r>
              <a:rPr lang="en-US" sz="1050" spc="-31" dirty="0">
                <a:latin typeface="+mn-lt"/>
                <a:cs typeface="Times New Roman"/>
              </a:rPr>
              <a:t> </a:t>
            </a:r>
            <a:r>
              <a:rPr lang="en-US" sz="1050" spc="-7" dirty="0">
                <a:latin typeface="+mn-lt"/>
                <a:cs typeface="Times New Roman"/>
              </a:rPr>
              <a:t>vary</a:t>
            </a:r>
            <a:r>
              <a:rPr lang="en-US" sz="1050" spc="-31" dirty="0">
                <a:latin typeface="+mn-lt"/>
                <a:cs typeface="Times New Roman"/>
              </a:rPr>
              <a:t> </a:t>
            </a:r>
            <a:r>
              <a:rPr lang="en-US" sz="1050" dirty="0">
                <a:latin typeface="+mn-lt"/>
                <a:cs typeface="Times New Roman"/>
              </a:rPr>
              <a:t>by</a:t>
            </a:r>
            <a:r>
              <a:rPr lang="en-US" sz="1050" spc="-31" dirty="0">
                <a:latin typeface="+mn-lt"/>
                <a:cs typeface="Times New Roman"/>
              </a:rPr>
              <a:t> </a:t>
            </a:r>
            <a:r>
              <a:rPr lang="en-US" sz="1050" dirty="0">
                <a:latin typeface="+mn-lt"/>
                <a:cs typeface="Times New Roman"/>
              </a:rPr>
              <a:t>family</a:t>
            </a:r>
            <a:r>
              <a:rPr lang="en-US" sz="1050" spc="-34" dirty="0">
                <a:latin typeface="+mn-lt"/>
                <a:cs typeface="Times New Roman"/>
              </a:rPr>
              <a:t> </a:t>
            </a:r>
            <a:r>
              <a:rPr lang="en-US" sz="1050" dirty="0">
                <a:latin typeface="+mn-lt"/>
                <a:cs typeface="Times New Roman"/>
              </a:rPr>
              <a:t>size</a:t>
            </a:r>
            <a:r>
              <a:rPr lang="en-US" sz="1050" spc="-31" dirty="0">
                <a:latin typeface="+mn-lt"/>
                <a:cs typeface="Times New Roman"/>
              </a:rPr>
              <a:t> </a:t>
            </a:r>
            <a:r>
              <a:rPr lang="en-US" sz="1050" dirty="0">
                <a:latin typeface="+mn-lt"/>
                <a:cs typeface="Times New Roman"/>
              </a:rPr>
              <a:t>and</a:t>
            </a:r>
            <a:r>
              <a:rPr lang="en-US" sz="1050" spc="-27" dirty="0">
                <a:latin typeface="+mn-lt"/>
                <a:cs typeface="Times New Roman"/>
              </a:rPr>
              <a:t> </a:t>
            </a:r>
            <a:r>
              <a:rPr lang="en-US" sz="1050" spc="-7" dirty="0">
                <a:latin typeface="+mn-lt"/>
                <a:cs typeface="Times New Roman"/>
              </a:rPr>
              <a:t>different</a:t>
            </a:r>
            <a:r>
              <a:rPr lang="en-US" sz="1050" spc="-27" dirty="0">
                <a:latin typeface="+mn-lt"/>
                <a:cs typeface="Times New Roman"/>
              </a:rPr>
              <a:t> </a:t>
            </a:r>
            <a:r>
              <a:rPr lang="en-US" sz="1050" spc="-7" dirty="0">
                <a:latin typeface="+mn-lt"/>
                <a:cs typeface="Times New Roman"/>
              </a:rPr>
              <a:t>family income</a:t>
            </a:r>
            <a:r>
              <a:rPr lang="en-US" sz="1050" spc="-27" dirty="0">
                <a:latin typeface="+mn-lt"/>
                <a:cs typeface="Times New Roman"/>
              </a:rPr>
              <a:t> </a:t>
            </a:r>
            <a:r>
              <a:rPr lang="en-US" sz="1050" spc="-7" dirty="0">
                <a:latin typeface="+mn-lt"/>
                <a:cs typeface="Times New Roman"/>
              </a:rPr>
              <a:t>criteria</a:t>
            </a:r>
            <a:r>
              <a:rPr lang="en-US" sz="1050" spc="-27" dirty="0">
                <a:latin typeface="+mn-lt"/>
                <a:cs typeface="Times New Roman"/>
              </a:rPr>
              <a:t> are used </a:t>
            </a:r>
            <a:r>
              <a:rPr lang="en-US" sz="1050" dirty="0">
                <a:latin typeface="+mn-lt"/>
                <a:cs typeface="Times New Roman"/>
              </a:rPr>
              <a:t>for</a:t>
            </a:r>
            <a:r>
              <a:rPr lang="en-US" sz="1050" spc="-24" dirty="0">
                <a:latin typeface="+mn-lt"/>
                <a:cs typeface="Times New Roman"/>
              </a:rPr>
              <a:t> </a:t>
            </a:r>
            <a:r>
              <a:rPr lang="en-US" sz="1050" dirty="0">
                <a:latin typeface="+mn-lt"/>
                <a:cs typeface="Times New Roman"/>
              </a:rPr>
              <a:t>the</a:t>
            </a:r>
            <a:r>
              <a:rPr lang="en-US" sz="1050" spc="-24" dirty="0">
                <a:latin typeface="+mn-lt"/>
                <a:cs typeface="Times New Roman"/>
              </a:rPr>
              <a:t> </a:t>
            </a:r>
            <a:r>
              <a:rPr lang="en-US" sz="1050" spc="-7" dirty="0">
                <a:latin typeface="+mn-lt"/>
                <a:cs typeface="Times New Roman"/>
              </a:rPr>
              <a:t>contiguous</a:t>
            </a:r>
            <a:r>
              <a:rPr lang="en-US" sz="1050" spc="-27" dirty="0">
                <a:latin typeface="+mn-lt"/>
                <a:cs typeface="Times New Roman"/>
              </a:rPr>
              <a:t> </a:t>
            </a:r>
            <a:r>
              <a:rPr lang="en-US" sz="1050" dirty="0">
                <a:latin typeface="+mn-lt"/>
                <a:cs typeface="Times New Roman"/>
              </a:rPr>
              <a:t>48</a:t>
            </a:r>
            <a:r>
              <a:rPr lang="en-US" sz="1050" spc="-20" dirty="0">
                <a:latin typeface="+mn-lt"/>
                <a:cs typeface="Times New Roman"/>
              </a:rPr>
              <a:t> </a:t>
            </a:r>
            <a:r>
              <a:rPr lang="en-US" sz="1050" spc="-7" dirty="0">
                <a:latin typeface="+mn-lt"/>
                <a:cs typeface="Times New Roman"/>
              </a:rPr>
              <a:t>states,</a:t>
            </a:r>
            <a:r>
              <a:rPr lang="en-US" sz="1050" spc="-24" dirty="0">
                <a:latin typeface="+mn-lt"/>
                <a:cs typeface="Times New Roman"/>
              </a:rPr>
              <a:t> </a:t>
            </a:r>
            <a:r>
              <a:rPr lang="en-US" sz="1050" spc="-7" dirty="0">
                <a:latin typeface="+mn-lt"/>
                <a:cs typeface="Times New Roman"/>
              </a:rPr>
              <a:t>Alaska,</a:t>
            </a:r>
            <a:r>
              <a:rPr lang="en-US" sz="1050" spc="-27" dirty="0">
                <a:latin typeface="+mn-lt"/>
                <a:cs typeface="Times New Roman"/>
              </a:rPr>
              <a:t> </a:t>
            </a:r>
            <a:r>
              <a:rPr lang="en-US" sz="1050" dirty="0">
                <a:latin typeface="+mn-lt"/>
                <a:cs typeface="Times New Roman"/>
              </a:rPr>
              <a:t>and</a:t>
            </a:r>
            <a:r>
              <a:rPr lang="en-US" sz="1050" spc="-20" dirty="0">
                <a:latin typeface="+mn-lt"/>
                <a:cs typeface="Times New Roman"/>
              </a:rPr>
              <a:t> </a:t>
            </a:r>
            <a:r>
              <a:rPr lang="en-US" sz="1050" spc="-7" dirty="0">
                <a:latin typeface="+mn-lt"/>
                <a:cs typeface="Times New Roman"/>
              </a:rPr>
              <a:t>Hawaii.</a:t>
            </a:r>
            <a:r>
              <a:rPr lang="en-US" sz="1050" spc="-27" dirty="0">
                <a:latin typeface="+mn-lt"/>
                <a:cs typeface="Times New Roman"/>
              </a:rPr>
              <a:t> </a:t>
            </a:r>
            <a:r>
              <a:rPr lang="en-US" sz="1050" dirty="0">
                <a:latin typeface="+mn-lt"/>
                <a:cs typeface="Times New Roman"/>
              </a:rPr>
              <a:t>The</a:t>
            </a:r>
            <a:r>
              <a:rPr lang="en-US" sz="1050" spc="-24" dirty="0">
                <a:latin typeface="+mn-lt"/>
                <a:cs typeface="Times New Roman"/>
              </a:rPr>
              <a:t> </a:t>
            </a:r>
            <a:r>
              <a:rPr lang="en-US" sz="1050" spc="-7" dirty="0">
                <a:latin typeface="+mn-lt"/>
                <a:cs typeface="Times New Roman"/>
              </a:rPr>
              <a:t>poverty</a:t>
            </a:r>
            <a:r>
              <a:rPr lang="en-US" sz="1050" spc="-24" dirty="0">
                <a:latin typeface="+mn-lt"/>
                <a:cs typeface="Times New Roman"/>
              </a:rPr>
              <a:t> </a:t>
            </a:r>
            <a:r>
              <a:rPr lang="en-US" sz="1050" spc="-7" dirty="0">
                <a:latin typeface="+mn-lt"/>
                <a:cs typeface="Times New Roman"/>
              </a:rPr>
              <a:t>guidelines</a:t>
            </a:r>
            <a:r>
              <a:rPr lang="en-US" sz="1050" spc="-24" dirty="0">
                <a:latin typeface="+mn-lt"/>
                <a:cs typeface="Times New Roman"/>
              </a:rPr>
              <a:t> </a:t>
            </a:r>
            <a:r>
              <a:rPr lang="en-US" sz="1050" dirty="0">
                <a:latin typeface="+mn-lt"/>
                <a:cs typeface="Times New Roman"/>
              </a:rPr>
              <a:t>are</a:t>
            </a:r>
            <a:r>
              <a:rPr lang="en-US" sz="1050" spc="-24" dirty="0">
                <a:latin typeface="+mn-lt"/>
                <a:cs typeface="Times New Roman"/>
              </a:rPr>
              <a:t> </a:t>
            </a:r>
            <a:r>
              <a:rPr lang="en-US" sz="1050" spc="-17" dirty="0">
                <a:latin typeface="+mn-lt"/>
                <a:cs typeface="Times New Roman"/>
              </a:rPr>
              <a:t>not </a:t>
            </a:r>
            <a:r>
              <a:rPr lang="en-US" sz="1050" spc="-7" dirty="0">
                <a:latin typeface="+mn-lt"/>
                <a:cs typeface="Times New Roman"/>
              </a:rPr>
              <a:t>defined</a:t>
            </a:r>
            <a:r>
              <a:rPr lang="en-US" sz="1050" spc="-31" dirty="0">
                <a:latin typeface="+mn-lt"/>
                <a:cs typeface="Times New Roman"/>
              </a:rPr>
              <a:t> </a:t>
            </a:r>
            <a:r>
              <a:rPr lang="en-US" sz="1050" dirty="0">
                <a:latin typeface="+mn-lt"/>
                <a:cs typeface="Times New Roman"/>
              </a:rPr>
              <a:t>for</a:t>
            </a:r>
            <a:r>
              <a:rPr lang="en-US" sz="1050" spc="-31" dirty="0">
                <a:latin typeface="+mn-lt"/>
                <a:cs typeface="Times New Roman"/>
              </a:rPr>
              <a:t> </a:t>
            </a:r>
            <a:r>
              <a:rPr lang="en-US" sz="1050" spc="-7" dirty="0">
                <a:latin typeface="+mn-lt"/>
                <a:cs typeface="Times New Roman"/>
              </a:rPr>
              <a:t>Puerto</a:t>
            </a:r>
            <a:r>
              <a:rPr lang="en-US" sz="1050" spc="-24" dirty="0">
                <a:latin typeface="+mn-lt"/>
                <a:cs typeface="Times New Roman"/>
              </a:rPr>
              <a:t> </a:t>
            </a:r>
            <a:r>
              <a:rPr lang="en-US" sz="1050" dirty="0">
                <a:latin typeface="+mn-lt"/>
                <a:cs typeface="Times New Roman"/>
              </a:rPr>
              <a:t>Rico,</a:t>
            </a:r>
            <a:r>
              <a:rPr lang="en-US" sz="1050" spc="-27" dirty="0">
                <a:latin typeface="+mn-lt"/>
                <a:cs typeface="Times New Roman"/>
              </a:rPr>
              <a:t> </a:t>
            </a:r>
            <a:r>
              <a:rPr lang="en-US" sz="1050" dirty="0">
                <a:latin typeface="+mn-lt"/>
                <a:cs typeface="Times New Roman"/>
              </a:rPr>
              <a:t>the</a:t>
            </a:r>
            <a:r>
              <a:rPr lang="en-US" sz="1050" spc="-24" dirty="0">
                <a:latin typeface="+mn-lt"/>
                <a:cs typeface="Times New Roman"/>
              </a:rPr>
              <a:t> </a:t>
            </a:r>
            <a:r>
              <a:rPr lang="en-US" sz="1050" dirty="0">
                <a:latin typeface="+mn-lt"/>
                <a:cs typeface="Times New Roman"/>
              </a:rPr>
              <a:t>U.S.</a:t>
            </a:r>
            <a:r>
              <a:rPr lang="en-US" sz="1050" spc="-27" dirty="0">
                <a:latin typeface="+mn-lt"/>
                <a:cs typeface="Times New Roman"/>
              </a:rPr>
              <a:t> </a:t>
            </a:r>
            <a:r>
              <a:rPr lang="en-US" sz="1050" spc="-7" dirty="0">
                <a:latin typeface="+mn-lt"/>
                <a:cs typeface="Times New Roman"/>
              </a:rPr>
              <a:t>Virgin</a:t>
            </a:r>
            <a:r>
              <a:rPr lang="en-US" sz="1050" spc="-27" dirty="0">
                <a:latin typeface="+mn-lt"/>
                <a:cs typeface="Times New Roman"/>
              </a:rPr>
              <a:t> </a:t>
            </a:r>
            <a:r>
              <a:rPr lang="en-US" sz="1050" spc="-7" dirty="0">
                <a:latin typeface="+mn-lt"/>
                <a:cs typeface="Times New Roman"/>
              </a:rPr>
              <a:t>Islands,</a:t>
            </a:r>
            <a:r>
              <a:rPr lang="en-US" sz="1050" spc="-27" dirty="0">
                <a:latin typeface="+mn-lt"/>
                <a:cs typeface="Times New Roman"/>
              </a:rPr>
              <a:t> </a:t>
            </a:r>
            <a:r>
              <a:rPr lang="en-US" sz="1050" spc="-7" dirty="0">
                <a:latin typeface="+mn-lt"/>
                <a:cs typeface="Times New Roman"/>
              </a:rPr>
              <a:t>American</a:t>
            </a:r>
            <a:r>
              <a:rPr lang="en-US" sz="1050" spc="-31" dirty="0">
                <a:latin typeface="+mn-lt"/>
                <a:cs typeface="Times New Roman"/>
              </a:rPr>
              <a:t> </a:t>
            </a:r>
            <a:r>
              <a:rPr lang="en-US" sz="1050" spc="-7" dirty="0">
                <a:latin typeface="+mn-lt"/>
                <a:cs typeface="Times New Roman"/>
              </a:rPr>
              <a:t>Samoa,</a:t>
            </a:r>
            <a:r>
              <a:rPr lang="en-US" sz="1050" spc="-24" dirty="0">
                <a:latin typeface="+mn-lt"/>
                <a:cs typeface="Times New Roman"/>
              </a:rPr>
              <a:t> </a:t>
            </a:r>
            <a:r>
              <a:rPr lang="en-US" sz="1050" dirty="0">
                <a:latin typeface="+mn-lt"/>
                <a:cs typeface="Times New Roman"/>
              </a:rPr>
              <a:t>Guam,</a:t>
            </a:r>
            <a:r>
              <a:rPr lang="en-US" sz="1050" spc="-24" dirty="0">
                <a:latin typeface="+mn-lt"/>
                <a:cs typeface="Times New Roman"/>
              </a:rPr>
              <a:t> </a:t>
            </a:r>
            <a:r>
              <a:rPr lang="en-US" sz="1050" dirty="0">
                <a:latin typeface="+mn-lt"/>
                <a:cs typeface="Times New Roman"/>
              </a:rPr>
              <a:t>the</a:t>
            </a:r>
            <a:r>
              <a:rPr lang="en-US" sz="1050" spc="-27" dirty="0">
                <a:latin typeface="+mn-lt"/>
                <a:cs typeface="Times New Roman"/>
              </a:rPr>
              <a:t> </a:t>
            </a:r>
            <a:r>
              <a:rPr lang="en-US" sz="1050" spc="-7" dirty="0">
                <a:latin typeface="+mn-lt"/>
                <a:cs typeface="Times New Roman"/>
              </a:rPr>
              <a:t>Republic</a:t>
            </a:r>
            <a:r>
              <a:rPr lang="en-US" sz="1050" spc="-27" dirty="0">
                <a:latin typeface="+mn-lt"/>
                <a:cs typeface="Times New Roman"/>
              </a:rPr>
              <a:t> </a:t>
            </a:r>
            <a:r>
              <a:rPr lang="en-US" sz="1050" dirty="0">
                <a:latin typeface="+mn-lt"/>
                <a:cs typeface="Times New Roman"/>
              </a:rPr>
              <a:t>of</a:t>
            </a:r>
            <a:r>
              <a:rPr lang="en-US" sz="1050" spc="-27" dirty="0">
                <a:latin typeface="+mn-lt"/>
                <a:cs typeface="Times New Roman"/>
              </a:rPr>
              <a:t> </a:t>
            </a:r>
            <a:r>
              <a:rPr lang="en-US" sz="1050" spc="-17" dirty="0">
                <a:latin typeface="+mn-lt"/>
                <a:cs typeface="Times New Roman"/>
              </a:rPr>
              <a:t>the </a:t>
            </a:r>
            <a:r>
              <a:rPr lang="en-US" sz="1050" spc="-7" dirty="0">
                <a:latin typeface="+mn-lt"/>
                <a:cs typeface="Times New Roman"/>
              </a:rPr>
              <a:t>Marshall</a:t>
            </a:r>
            <a:r>
              <a:rPr lang="en-US" sz="1050" spc="-27" dirty="0">
                <a:latin typeface="+mn-lt"/>
                <a:cs typeface="Times New Roman"/>
              </a:rPr>
              <a:t> </a:t>
            </a:r>
            <a:r>
              <a:rPr lang="en-US" sz="1050" spc="-7" dirty="0">
                <a:latin typeface="+mn-lt"/>
                <a:cs typeface="Times New Roman"/>
              </a:rPr>
              <a:t>Islands,</a:t>
            </a:r>
            <a:r>
              <a:rPr lang="en-US" sz="1050" spc="-24" dirty="0">
                <a:latin typeface="+mn-lt"/>
                <a:cs typeface="Times New Roman"/>
              </a:rPr>
              <a:t> </a:t>
            </a:r>
            <a:r>
              <a:rPr lang="en-US" sz="1050" dirty="0">
                <a:latin typeface="+mn-lt"/>
                <a:cs typeface="Times New Roman"/>
              </a:rPr>
              <a:t>the</a:t>
            </a:r>
            <a:r>
              <a:rPr lang="en-US" sz="1050" spc="-20" dirty="0">
                <a:latin typeface="+mn-lt"/>
                <a:cs typeface="Times New Roman"/>
              </a:rPr>
              <a:t> </a:t>
            </a:r>
            <a:r>
              <a:rPr lang="en-US" sz="1050" spc="-7" dirty="0">
                <a:latin typeface="+mn-lt"/>
                <a:cs typeface="Times New Roman"/>
              </a:rPr>
              <a:t>Federated</a:t>
            </a:r>
            <a:r>
              <a:rPr lang="en-US" sz="1050" spc="-24" dirty="0">
                <a:latin typeface="+mn-lt"/>
                <a:cs typeface="Times New Roman"/>
              </a:rPr>
              <a:t> </a:t>
            </a:r>
            <a:r>
              <a:rPr lang="en-US" sz="1050" spc="-7" dirty="0">
                <a:latin typeface="+mn-lt"/>
                <a:cs typeface="Times New Roman"/>
              </a:rPr>
              <a:t>States</a:t>
            </a:r>
            <a:r>
              <a:rPr lang="en-US" sz="1050" spc="-24" dirty="0">
                <a:latin typeface="+mn-lt"/>
                <a:cs typeface="Times New Roman"/>
              </a:rPr>
              <a:t> </a:t>
            </a:r>
            <a:r>
              <a:rPr lang="en-US" sz="1050" dirty="0">
                <a:latin typeface="+mn-lt"/>
                <a:cs typeface="Times New Roman"/>
              </a:rPr>
              <a:t>of</a:t>
            </a:r>
            <a:r>
              <a:rPr lang="en-US" sz="1050" spc="-27" dirty="0">
                <a:latin typeface="+mn-lt"/>
                <a:cs typeface="Times New Roman"/>
              </a:rPr>
              <a:t> </a:t>
            </a:r>
            <a:r>
              <a:rPr lang="en-US" sz="1050" spc="-7" dirty="0">
                <a:latin typeface="+mn-lt"/>
                <a:cs typeface="Times New Roman"/>
              </a:rPr>
              <a:t>Micronesia,</a:t>
            </a:r>
            <a:r>
              <a:rPr lang="en-US" sz="1050" spc="-27" dirty="0">
                <a:latin typeface="+mn-lt"/>
                <a:cs typeface="Times New Roman"/>
              </a:rPr>
              <a:t> </a:t>
            </a:r>
            <a:r>
              <a:rPr lang="en-US" sz="1050" dirty="0">
                <a:latin typeface="+mn-lt"/>
                <a:cs typeface="Times New Roman"/>
              </a:rPr>
              <a:t>the</a:t>
            </a:r>
            <a:r>
              <a:rPr lang="en-US" sz="1050" spc="-20" dirty="0">
                <a:latin typeface="+mn-lt"/>
                <a:cs typeface="Times New Roman"/>
              </a:rPr>
              <a:t> </a:t>
            </a:r>
            <a:r>
              <a:rPr lang="en-US" sz="1050" spc="-7" dirty="0">
                <a:latin typeface="+mn-lt"/>
                <a:cs typeface="Times New Roman"/>
              </a:rPr>
              <a:t>Commonwealth</a:t>
            </a:r>
            <a:r>
              <a:rPr lang="en-US" sz="1050" spc="-27" dirty="0">
                <a:latin typeface="+mn-lt"/>
                <a:cs typeface="Times New Roman"/>
              </a:rPr>
              <a:t> </a:t>
            </a:r>
            <a:r>
              <a:rPr lang="en-US" sz="1050" dirty="0">
                <a:latin typeface="+mn-lt"/>
                <a:cs typeface="Times New Roman"/>
              </a:rPr>
              <a:t>of</a:t>
            </a:r>
            <a:r>
              <a:rPr lang="en-US" sz="1050" spc="-24" dirty="0">
                <a:latin typeface="+mn-lt"/>
                <a:cs typeface="Times New Roman"/>
              </a:rPr>
              <a:t> </a:t>
            </a:r>
            <a:r>
              <a:rPr lang="en-US" sz="1050" dirty="0">
                <a:latin typeface="+mn-lt"/>
                <a:cs typeface="Times New Roman"/>
              </a:rPr>
              <a:t>the</a:t>
            </a:r>
            <a:r>
              <a:rPr lang="en-US" sz="1050" spc="-24" dirty="0">
                <a:latin typeface="+mn-lt"/>
                <a:cs typeface="Times New Roman"/>
              </a:rPr>
              <a:t> </a:t>
            </a:r>
            <a:r>
              <a:rPr lang="en-US" sz="1050" spc="-7" dirty="0">
                <a:latin typeface="+mn-lt"/>
                <a:cs typeface="Times New Roman"/>
              </a:rPr>
              <a:t>Northern</a:t>
            </a:r>
            <a:r>
              <a:rPr lang="en-US" sz="1050" spc="-24" dirty="0">
                <a:latin typeface="+mn-lt"/>
                <a:cs typeface="Times New Roman"/>
              </a:rPr>
              <a:t> </a:t>
            </a:r>
            <a:r>
              <a:rPr lang="en-US" sz="1050" spc="-7" dirty="0">
                <a:latin typeface="+mn-lt"/>
                <a:cs typeface="Times New Roman"/>
              </a:rPr>
              <a:t>Mariana Islands,</a:t>
            </a:r>
            <a:r>
              <a:rPr lang="en-US" sz="1050" spc="-24" dirty="0">
                <a:latin typeface="+mn-lt"/>
                <a:cs typeface="Times New Roman"/>
              </a:rPr>
              <a:t> </a:t>
            </a:r>
            <a:r>
              <a:rPr lang="en-US" sz="1050" dirty="0">
                <a:latin typeface="+mn-lt"/>
                <a:cs typeface="Times New Roman"/>
              </a:rPr>
              <a:t>or</a:t>
            </a:r>
            <a:r>
              <a:rPr lang="en-US" sz="1050" spc="-24" dirty="0">
                <a:latin typeface="+mn-lt"/>
                <a:cs typeface="Times New Roman"/>
              </a:rPr>
              <a:t> </a:t>
            </a:r>
            <a:r>
              <a:rPr lang="en-US" sz="1050" spc="-7" dirty="0">
                <a:latin typeface="+mn-lt"/>
                <a:cs typeface="Times New Roman"/>
              </a:rPr>
              <a:t>Palau.</a:t>
            </a:r>
            <a:r>
              <a:rPr lang="en-US" sz="1050" spc="-10" baseline="31250" dirty="0">
                <a:latin typeface="+mn-lt"/>
                <a:cs typeface="Times New Roman"/>
              </a:rPr>
              <a:t>24</a:t>
            </a:r>
            <a:endParaRPr lang="en-US" sz="1050" baseline="31250" dirty="0">
              <a:latin typeface="+mn-lt"/>
              <a:cs typeface="Times New Roman"/>
            </a:endParaRPr>
          </a:p>
          <a:p>
            <a:pPr marL="182880" marR="29440" lvl="0" indent="-182880" algn="l" defTabSz="914400" rtl="0" eaLnBrk="1" fontAlgn="auto" latinLnBrk="0" hangingPunct="1">
              <a:buClrTx/>
              <a:buSzTx/>
              <a:tabLst/>
              <a:defRPr/>
            </a:pPr>
            <a:r>
              <a:rPr lang="en-US" sz="1050" dirty="0">
                <a:latin typeface="+mn-lt"/>
                <a:cs typeface="Times New Roman"/>
              </a:rPr>
              <a:t>In 2020, the lowest quartile of individual households earned less than $35,000 each year; the highest quartile of households earned $120,000 or more annually (Figure 22). </a:t>
            </a:r>
            <a:endParaRPr lang="en-US" sz="1050" dirty="0"/>
          </a:p>
        </p:txBody>
      </p:sp>
      <p:sp>
        <p:nvSpPr>
          <p:cNvPr id="4" name="Slide Number Placeholder 3"/>
          <p:cNvSpPr>
            <a:spLocks noGrp="1"/>
          </p:cNvSpPr>
          <p:nvPr>
            <p:ph type="sldNum" sz="quarter" idx="5"/>
          </p:nvPr>
        </p:nvSpPr>
        <p:spPr/>
        <p:txBody>
          <a:bodyPr/>
          <a:lstStyle/>
          <a:p>
            <a:fld id="{B17BA40C-25F7-4A81-B7B0-365A5351FE20}" type="slidenum">
              <a:rPr lang="en-US" smtClean="0"/>
              <a:t>41</a:t>
            </a:fld>
            <a:endParaRPr lang="en-US"/>
          </a:p>
        </p:txBody>
      </p:sp>
    </p:spTree>
    <p:extLst>
      <p:ext uri="{BB962C8B-B14F-4D97-AF65-F5344CB8AC3E}">
        <p14:creationId xmlns:p14="http://schemas.microsoft.com/office/powerpoint/2010/main" val="13469388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Census estimates that 12.8% of the population lives below the federal poverty guideline (PG) but percentages can vary more than twofold among states (Figure 23).</a:t>
            </a:r>
          </a:p>
          <a:p>
            <a:r>
              <a:rPr lang="en-US" dirty="0"/>
              <a:t>The percentage of state population with household income less than PG ranges from 7.1% to 18.2%. The median percentage of state population living in poverty is 10.7% (Figure 23).</a:t>
            </a:r>
          </a:p>
        </p:txBody>
      </p:sp>
      <p:sp>
        <p:nvSpPr>
          <p:cNvPr id="4" name="Slide Number Placeholder 3"/>
          <p:cNvSpPr>
            <a:spLocks noGrp="1"/>
          </p:cNvSpPr>
          <p:nvPr>
            <p:ph type="sldNum" sz="quarter" idx="5"/>
          </p:nvPr>
        </p:nvSpPr>
        <p:spPr/>
        <p:txBody>
          <a:bodyPr/>
          <a:lstStyle/>
          <a:p>
            <a:fld id="{B17BA40C-25F7-4A81-B7B0-365A5351FE20}" type="slidenum">
              <a:rPr lang="en-US" smtClean="0"/>
              <a:t>42</a:t>
            </a:fld>
            <a:endParaRPr lang="en-US"/>
          </a:p>
        </p:txBody>
      </p:sp>
    </p:spTree>
    <p:extLst>
      <p:ext uri="{BB962C8B-B14F-4D97-AF65-F5344CB8AC3E}">
        <p14:creationId xmlns:p14="http://schemas.microsoft.com/office/powerpoint/2010/main" val="18892095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51953" indent="-182880"/>
            <a:r>
              <a:rPr lang="en-US" sz="1200" dirty="0">
                <a:latin typeface="+mn-lt"/>
                <a:cs typeface="Times New Roman"/>
              </a:rPr>
              <a:t>For most measures, the NHQDR tracks disparities data based on the ratio of household income to the PG for the household’s size. For measures drawn from AHRQ’s Healthcare Cost and Utilization Project (HCUP), income is defined using the median income of the patient’s residential ZIP Code. In 2020, the median household income was $64,994. More than one-quarter of households (26.2%) earned less than $35,000 per year; the top 10% of households earned $200,000 or more per year.</a:t>
            </a:r>
          </a:p>
          <a:p>
            <a:pPr marL="182880" marR="51953" indent="-182880"/>
            <a:r>
              <a:rPr lang="en-US" sz="1200" dirty="0">
                <a:effectLst/>
                <a:latin typeface="+mn-lt"/>
                <a:ea typeface="Calibri" panose="020F0502020204030204" pitchFamily="34" charset="0"/>
              </a:rPr>
              <a:t>Measures using HCUP data analyze health outcomes by community-level household income. In 2020, the median households in the lowest earning quartile of ZIP Codes earned $49,999 or less each year, while the median households in the highest earning quartile of ZIP Codes earned $86,000 or more. More detail can be found at </a:t>
            </a:r>
            <a:r>
              <a:rPr lang="en-US" sz="1200" u="sng" dirty="0">
                <a:solidFill>
                  <a:srgbClr val="0000FF"/>
                </a:solidFill>
                <a:effectLst/>
                <a:latin typeface="+mn-lt"/>
                <a:ea typeface="Calibri" panose="020F0502020204030204" pitchFamily="34" charset="0"/>
                <a:hlinkClick r:id="rId3"/>
              </a:rPr>
              <a:t>https://www.hcup-us.ahrq.gov/db/vars/zipinc_qrtl/nisnote.jsp</a:t>
            </a:r>
            <a:r>
              <a:rPr lang="en-US" sz="1200" dirty="0">
                <a:effectLst/>
                <a:latin typeface="+mn-lt"/>
                <a:ea typeface="Calibri" panose="020F0502020204030204" pitchFamily="34" charset="0"/>
              </a:rPr>
              <a:t>.</a:t>
            </a:r>
            <a:endParaRPr lang="en-US" sz="1200" dirty="0">
              <a:latin typeface="+mn-lt"/>
              <a:cs typeface="Times New Roman"/>
            </a:endParaRPr>
          </a:p>
          <a:p>
            <a:pPr marL="182880" marR="51953" indent="-182880"/>
            <a:r>
              <a:rPr lang="en-US" sz="1200" dirty="0">
                <a:latin typeface="+mn-lt"/>
                <a:cs typeface="Times New Roman"/>
              </a:rPr>
              <a:t>The NHQDR uses the ratio of household income to PG</a:t>
            </a:r>
            <a:r>
              <a:rPr lang="en-US" sz="1200" baseline="30000" dirty="0">
                <a:latin typeface="+mn-lt"/>
                <a:cs typeface="Times New Roman"/>
              </a:rPr>
              <a:t>24</a:t>
            </a:r>
            <a:r>
              <a:rPr lang="en-US" sz="1200" dirty="0">
                <a:latin typeface="+mn-lt"/>
                <a:cs typeface="Times New Roman"/>
              </a:rPr>
              <a:t> to characterize the relationship between poverty and healthcare delivery. Figure 24 shows the percentage of the U.S. population that lives below PG thresholds commonly used in this report.</a:t>
            </a:r>
          </a:p>
          <a:p>
            <a:pPr marL="182880" marR="51953" indent="-182880"/>
            <a:r>
              <a:rPr lang="en-US" sz="1200" dirty="0">
                <a:latin typeface="+mn-lt"/>
                <a:cs typeface="Times New Roman"/>
              </a:rPr>
              <a:t>In 2020, 12.8% of the population had annual household incomes equal to or lower than 100% of the PG; 17.0% had household incomes between 100% and 199% of the PG; 29.7% had household incomes between 200% and 399% of the PG; and 59.5% of the population had household incomes at or lower than 400% of the PG (meaning that more than 40% had higher household incomes). </a:t>
            </a:r>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43</a:t>
            </a:fld>
            <a:endParaRPr lang="en-US"/>
          </a:p>
        </p:txBody>
      </p:sp>
    </p:spTree>
    <p:extLst>
      <p:ext uri="{BB962C8B-B14F-4D97-AF65-F5344CB8AC3E}">
        <p14:creationId xmlns:p14="http://schemas.microsoft.com/office/powerpoint/2010/main" val="26397936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Interpersonal relationships and rapport with clinicians are difficult to measure in a population. However, a few statistics provide a window on this domain.</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44</a:t>
            </a:fld>
            <a:endParaRPr lang="en-US"/>
          </a:p>
        </p:txBody>
      </p:sp>
    </p:spTree>
    <p:extLst>
      <p:ext uri="{BB962C8B-B14F-4D97-AF65-F5344CB8AC3E}">
        <p14:creationId xmlns:p14="http://schemas.microsoft.com/office/powerpoint/2010/main" val="33204852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Five-year estimates from the American Community Survey report that 86.5% of the population were born in the United States, and 93.0% of the population are U.S. citizens. Of the 13.5% who were born outside the United States, 6.9% are naturalized U.S. citizens and 6.6% are not naturalized U.S. citizens.</a:t>
            </a:r>
            <a:r>
              <a:rPr lang="en-US" baseline="30000" dirty="0"/>
              <a:t>25</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More than one-fifth (21.5%) of the population age 5 years and over speaks a language other than English as their primary language at home, but the percentage of households with limited English proficiency varies among states.</a:t>
            </a:r>
            <a:r>
              <a:rPr lang="en-US" baseline="30000" dirty="0"/>
              <a:t>26 </a:t>
            </a:r>
            <a:r>
              <a:rPr lang="en-US" dirty="0"/>
              <a:t>Spanish is the second most spoken language in the United States (13.2%). Asian and Pacific Island languages account for 3.5%, other Indo-European languages for 3.7%, and other languages for 1.1%.</a:t>
            </a:r>
            <a:r>
              <a:rPr lang="en-US" baseline="30000" dirty="0"/>
              <a:t>26</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 percentage of state population from households with limited English proficiency ranges from 0.4% to 8.4%. The median is 2.0% (Figure 25).</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30000" dirty="0"/>
          </a:p>
          <a:p>
            <a:endParaRPr lang="en-US" baseline="30000" dirty="0"/>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45</a:t>
            </a:fld>
            <a:endParaRPr lang="en-US"/>
          </a:p>
        </p:txBody>
      </p:sp>
    </p:spTree>
    <p:extLst>
      <p:ext uri="{BB962C8B-B14F-4D97-AF65-F5344CB8AC3E}">
        <p14:creationId xmlns:p14="http://schemas.microsoft.com/office/powerpoint/2010/main" val="8675485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communities appear to have relatively stable populations, with the vast majority (86.2%) staying in the same place the previous year. Fewer than 1 in 7 people reported moving in the previous year.</a:t>
            </a:r>
            <a:r>
              <a:rPr lang="en-US" baseline="30000" dirty="0"/>
              <a:t> 25</a:t>
            </a:r>
            <a:r>
              <a:rPr lang="en-US" dirty="0"/>
              <a:t> Specifically:</a:t>
            </a:r>
          </a:p>
          <a:p>
            <a:pPr lvl="1"/>
            <a:r>
              <a:rPr lang="en-US" dirty="0"/>
              <a:t>7.7% moved within the same county.</a:t>
            </a:r>
          </a:p>
          <a:p>
            <a:pPr lvl="1"/>
            <a:r>
              <a:rPr lang="en-US" dirty="0"/>
              <a:t>3.2% moved to a different county but remained in the same state.</a:t>
            </a:r>
          </a:p>
          <a:p>
            <a:pPr lvl="1"/>
            <a:r>
              <a:rPr lang="en-US" dirty="0"/>
              <a:t>2.3% moved to a different state.</a:t>
            </a:r>
          </a:p>
          <a:p>
            <a:pPr lvl="1"/>
            <a:r>
              <a:rPr lang="en-US" dirty="0"/>
              <a:t>0.6% moved abroad.</a:t>
            </a:r>
          </a:p>
          <a:p>
            <a:pPr lvl="0"/>
            <a:r>
              <a:rPr lang="en-US" dirty="0"/>
              <a:t>Nationally, in 2022, 13.9% of people in the United States were foreign born. Just over half (7.4%) were either naturalized citizens or Americans born abroad, while the remaining people (6.5%) were not U.S. citizens. But immigration patterns vary widely among states and local communities. Because publicly sponsored healthcare and social service programs often exclude people who are not American citizens, communities where noncitizens live may receive fewer resources than needed, leading to socioeconomic disadvantage for the healthcare systems that serve them.</a:t>
            </a:r>
          </a:p>
          <a:p>
            <a:pPr lvl="0"/>
            <a:r>
              <a:rPr lang="en-US" dirty="0"/>
              <a:t>The percentage of state population who are not U.S. citizens ranges from 0.8% to 12.2%. The median is 3.6% (Figure 26).</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46</a:t>
            </a:fld>
            <a:endParaRPr lang="en-US"/>
          </a:p>
        </p:txBody>
      </p:sp>
    </p:spTree>
    <p:extLst>
      <p:ext uri="{BB962C8B-B14F-4D97-AF65-F5344CB8AC3E}">
        <p14:creationId xmlns:p14="http://schemas.microsoft.com/office/powerpoint/2010/main" val="28885617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lgn="l" defTabSz="914400" rtl="0" eaLnBrk="1" fontAlgn="auto" latinLnBrk="0" hangingPunct="1">
              <a:buClrTx/>
              <a:buSzTx/>
              <a:tabLst/>
              <a:defRPr/>
            </a:pPr>
            <a:r>
              <a:rPr lang="en-US" sz="1200" b="1" dirty="0">
                <a:effectLst/>
                <a:latin typeface="+mn-lt"/>
                <a:ea typeface="Georgia" panose="02040502050405020303" pitchFamily="18" charset="0"/>
                <a:cs typeface="Georgia" panose="02040502050405020303" pitchFamily="18" charset="0"/>
              </a:rPr>
              <a:t>Access to high quality education is associated with better health. </a:t>
            </a:r>
            <a:r>
              <a:rPr lang="en-US" sz="1200" dirty="0">
                <a:effectLst/>
                <a:latin typeface="+mn-lt"/>
                <a:ea typeface="Georgia" panose="02040502050405020303" pitchFamily="18" charset="0"/>
                <a:cs typeface="Calibri" panose="020F0502020204030204" pitchFamily="34" charset="0"/>
              </a:rPr>
              <a:t>The </a:t>
            </a:r>
            <a:r>
              <a:rPr lang="en-US" sz="1200" b="1" dirty="0">
                <a:effectLst/>
                <a:latin typeface="+mn-lt"/>
                <a:ea typeface="Georgia" panose="02040502050405020303" pitchFamily="18" charset="0"/>
                <a:cs typeface="Calibri" panose="020F0502020204030204" pitchFamily="34" charset="0"/>
              </a:rPr>
              <a:t>Education Access and Quality </a:t>
            </a:r>
            <a:r>
              <a:rPr lang="en-US" sz="1200" dirty="0">
                <a:effectLst/>
                <a:latin typeface="+mn-lt"/>
                <a:ea typeface="Georgia" panose="02040502050405020303" pitchFamily="18" charset="0"/>
                <a:cs typeface="Calibri" panose="020F0502020204030204" pitchFamily="34" charset="0"/>
              </a:rPr>
              <a:t>domain accounts for the association between having a higher level of education and living a longer, healthier life. Access to high-quality formal education can improve economic stability, enhance the likelihood of engaging in healthy behaviors, and improve a person’s ability to understand and adhere to medical treatment.</a:t>
            </a:r>
          </a:p>
          <a:p>
            <a:pPr marL="182880" marR="0" lvl="0" indent="-182880" algn="l" defTabSz="914400" rtl="0" eaLnBrk="1" fontAlgn="auto" latinLnBrk="0" hangingPunct="1">
              <a:buClrTx/>
              <a:buSzTx/>
              <a:tabLst/>
              <a:defRPr/>
            </a:pPr>
            <a:r>
              <a:rPr lang="en-US" sz="1200" dirty="0">
                <a:latin typeface="+mn-lt"/>
                <a:cs typeface="Times New Roman"/>
              </a:rPr>
              <a:t>Just</a:t>
            </a:r>
            <a:r>
              <a:rPr lang="en-US" sz="1200" spc="-3" dirty="0">
                <a:latin typeface="+mn-lt"/>
                <a:cs typeface="Times New Roman"/>
              </a:rPr>
              <a:t> </a:t>
            </a:r>
            <a:r>
              <a:rPr lang="en-US" sz="1200" dirty="0">
                <a:latin typeface="+mn-lt"/>
                <a:cs typeface="Times New Roman"/>
              </a:rPr>
              <a:t>under</a:t>
            </a:r>
            <a:r>
              <a:rPr lang="en-US" sz="1200" spc="-3" dirty="0">
                <a:latin typeface="+mn-lt"/>
                <a:cs typeface="Times New Roman"/>
              </a:rPr>
              <a:t> </a:t>
            </a:r>
            <a:r>
              <a:rPr lang="en-US" sz="1200" dirty="0">
                <a:latin typeface="+mn-lt"/>
                <a:cs typeface="Times New Roman"/>
              </a:rPr>
              <a:t>half</a:t>
            </a:r>
            <a:r>
              <a:rPr lang="en-US" sz="1200" spc="-3" dirty="0">
                <a:latin typeface="+mn-lt"/>
                <a:cs typeface="Times New Roman"/>
              </a:rPr>
              <a:t> </a:t>
            </a:r>
            <a:r>
              <a:rPr lang="en-US" sz="1200" dirty="0">
                <a:latin typeface="+mn-lt"/>
                <a:cs typeface="Times New Roman"/>
              </a:rPr>
              <a:t>of</a:t>
            </a:r>
            <a:r>
              <a:rPr lang="en-US" sz="1200" spc="-3" dirty="0">
                <a:latin typeface="+mn-lt"/>
                <a:cs typeface="Times New Roman"/>
              </a:rPr>
              <a:t> </a:t>
            </a:r>
            <a:r>
              <a:rPr lang="en-US" sz="1200" dirty="0">
                <a:latin typeface="+mn-lt"/>
                <a:cs typeface="Times New Roman"/>
              </a:rPr>
              <a:t>children</a:t>
            </a:r>
            <a:r>
              <a:rPr lang="en-US" sz="1200" spc="-3" dirty="0">
                <a:latin typeface="+mn-lt"/>
                <a:cs typeface="Times New Roman"/>
              </a:rPr>
              <a:t> </a:t>
            </a:r>
            <a:r>
              <a:rPr lang="en-US" sz="1200" dirty="0">
                <a:latin typeface="+mn-lt"/>
                <a:cs typeface="Times New Roman"/>
              </a:rPr>
              <a:t>between</a:t>
            </a:r>
            <a:r>
              <a:rPr lang="en-US" sz="1200" spc="-3" dirty="0">
                <a:latin typeface="+mn-lt"/>
                <a:cs typeface="Times New Roman"/>
              </a:rPr>
              <a:t> </a:t>
            </a:r>
            <a:r>
              <a:rPr lang="en-US" sz="1200" dirty="0">
                <a:latin typeface="+mn-lt"/>
                <a:cs typeface="Times New Roman"/>
              </a:rPr>
              <a:t>3</a:t>
            </a:r>
            <a:r>
              <a:rPr lang="en-US" sz="1200" spc="-3" dirty="0">
                <a:latin typeface="+mn-lt"/>
                <a:cs typeface="Times New Roman"/>
              </a:rPr>
              <a:t> </a:t>
            </a:r>
            <a:r>
              <a:rPr lang="en-US" sz="1200" dirty="0">
                <a:latin typeface="+mn-lt"/>
                <a:cs typeface="Times New Roman"/>
              </a:rPr>
              <a:t>and</a:t>
            </a:r>
            <a:r>
              <a:rPr lang="en-US" sz="1200" spc="-3" dirty="0">
                <a:latin typeface="+mn-lt"/>
                <a:cs typeface="Times New Roman"/>
              </a:rPr>
              <a:t> </a:t>
            </a:r>
            <a:r>
              <a:rPr lang="en-US" sz="1200" dirty="0">
                <a:latin typeface="+mn-lt"/>
                <a:cs typeface="Times New Roman"/>
              </a:rPr>
              <a:t>4</a:t>
            </a:r>
            <a:r>
              <a:rPr lang="en-US" sz="1200" spc="-3" dirty="0">
                <a:latin typeface="+mn-lt"/>
                <a:cs typeface="Times New Roman"/>
              </a:rPr>
              <a:t> </a:t>
            </a:r>
            <a:r>
              <a:rPr lang="en-US" sz="1200" dirty="0">
                <a:latin typeface="+mn-lt"/>
                <a:cs typeface="Times New Roman"/>
              </a:rPr>
              <a:t>years</a:t>
            </a:r>
            <a:r>
              <a:rPr lang="en-US" sz="1200" spc="-3" dirty="0">
                <a:latin typeface="+mn-lt"/>
                <a:cs typeface="Times New Roman"/>
              </a:rPr>
              <a:t> </a:t>
            </a:r>
            <a:r>
              <a:rPr lang="en-US" sz="1200" dirty="0">
                <a:latin typeface="+mn-lt"/>
                <a:cs typeface="Times New Roman"/>
              </a:rPr>
              <a:t>old</a:t>
            </a:r>
            <a:r>
              <a:rPr lang="en-US" sz="1200" spc="-3" dirty="0">
                <a:latin typeface="+mn-lt"/>
                <a:cs typeface="Times New Roman"/>
              </a:rPr>
              <a:t> </a:t>
            </a:r>
            <a:r>
              <a:rPr lang="en-US" sz="1200" dirty="0">
                <a:latin typeface="+mn-lt"/>
                <a:cs typeface="Times New Roman"/>
              </a:rPr>
              <a:t>are</a:t>
            </a:r>
            <a:r>
              <a:rPr lang="en-US" sz="1200" spc="-3" dirty="0">
                <a:latin typeface="+mn-lt"/>
                <a:cs typeface="Times New Roman"/>
              </a:rPr>
              <a:t> </a:t>
            </a:r>
            <a:r>
              <a:rPr lang="en-US" sz="1200" dirty="0">
                <a:latin typeface="+mn-lt"/>
                <a:cs typeface="Times New Roman"/>
              </a:rPr>
              <a:t>enrolled</a:t>
            </a:r>
            <a:r>
              <a:rPr lang="en-US" sz="1200" spc="-3" dirty="0">
                <a:latin typeface="+mn-lt"/>
                <a:cs typeface="Times New Roman"/>
              </a:rPr>
              <a:t> </a:t>
            </a:r>
            <a:r>
              <a:rPr lang="en-US" sz="1200" dirty="0">
                <a:latin typeface="+mn-lt"/>
                <a:cs typeface="Times New Roman"/>
              </a:rPr>
              <a:t>in</a:t>
            </a:r>
            <a:r>
              <a:rPr lang="en-US" sz="1200" spc="-3" dirty="0">
                <a:latin typeface="+mn-lt"/>
                <a:cs typeface="Times New Roman"/>
              </a:rPr>
              <a:t> </a:t>
            </a:r>
            <a:r>
              <a:rPr lang="en-US" sz="1200" dirty="0">
                <a:latin typeface="+mn-lt"/>
                <a:cs typeface="Times New Roman"/>
              </a:rPr>
              <a:t>school, but n</a:t>
            </a:r>
            <a:r>
              <a:rPr lang="en-US" sz="1200" spc="-7" dirty="0">
                <a:latin typeface="+mn-lt"/>
                <a:cs typeface="Times New Roman"/>
              </a:rPr>
              <a:t>early </a:t>
            </a:r>
            <a:r>
              <a:rPr lang="en-US" sz="1200" dirty="0">
                <a:latin typeface="+mn-lt"/>
                <a:cs typeface="Times New Roman"/>
              </a:rPr>
              <a:t>all</a:t>
            </a:r>
            <a:r>
              <a:rPr lang="en-US" sz="1200" spc="-7" dirty="0">
                <a:latin typeface="+mn-lt"/>
                <a:cs typeface="Times New Roman"/>
              </a:rPr>
              <a:t> </a:t>
            </a:r>
            <a:r>
              <a:rPr lang="en-US" sz="1200" dirty="0">
                <a:latin typeface="+mn-lt"/>
                <a:cs typeface="Times New Roman"/>
              </a:rPr>
              <a:t>children</a:t>
            </a:r>
            <a:r>
              <a:rPr lang="en-US" sz="1200" spc="-3" dirty="0">
                <a:latin typeface="+mn-lt"/>
                <a:cs typeface="Times New Roman"/>
              </a:rPr>
              <a:t> </a:t>
            </a:r>
            <a:r>
              <a:rPr lang="en-US" sz="1200" dirty="0">
                <a:latin typeface="+mn-lt"/>
                <a:cs typeface="Times New Roman"/>
              </a:rPr>
              <a:t>between</a:t>
            </a:r>
            <a:r>
              <a:rPr lang="en-US" sz="1200" spc="-3" dirty="0">
                <a:latin typeface="+mn-lt"/>
                <a:cs typeface="Times New Roman"/>
              </a:rPr>
              <a:t> </a:t>
            </a:r>
            <a:r>
              <a:rPr lang="en-US" sz="1200" dirty="0">
                <a:latin typeface="+mn-lt"/>
                <a:cs typeface="Times New Roman"/>
              </a:rPr>
              <a:t>5</a:t>
            </a:r>
            <a:r>
              <a:rPr lang="en-US" sz="1200" spc="-3" dirty="0">
                <a:latin typeface="+mn-lt"/>
                <a:cs typeface="Times New Roman"/>
              </a:rPr>
              <a:t> </a:t>
            </a:r>
            <a:r>
              <a:rPr lang="en-US" sz="1200" dirty="0">
                <a:latin typeface="+mn-lt"/>
                <a:cs typeface="Times New Roman"/>
              </a:rPr>
              <a:t>and</a:t>
            </a:r>
            <a:r>
              <a:rPr lang="en-US" sz="1200" spc="-3" dirty="0">
                <a:latin typeface="+mn-lt"/>
                <a:cs typeface="Times New Roman"/>
              </a:rPr>
              <a:t> 8</a:t>
            </a:r>
            <a:r>
              <a:rPr lang="en-US" sz="1200" spc="-10" dirty="0">
                <a:latin typeface="+mn-lt"/>
                <a:cs typeface="Times New Roman"/>
              </a:rPr>
              <a:t> </a:t>
            </a:r>
            <a:r>
              <a:rPr lang="en-US" sz="1200" dirty="0">
                <a:latin typeface="+mn-lt"/>
                <a:cs typeface="Times New Roman"/>
              </a:rPr>
              <a:t>years</a:t>
            </a:r>
            <a:r>
              <a:rPr lang="en-US" sz="1200" spc="-3" dirty="0">
                <a:latin typeface="+mn-lt"/>
                <a:cs typeface="Times New Roman"/>
              </a:rPr>
              <a:t> </a:t>
            </a:r>
            <a:r>
              <a:rPr lang="en-US" sz="1200" dirty="0">
                <a:latin typeface="+mn-lt"/>
                <a:cs typeface="Times New Roman"/>
              </a:rPr>
              <a:t>are.</a:t>
            </a:r>
            <a:r>
              <a:rPr lang="en-US" sz="1200" spc="-3" dirty="0">
                <a:latin typeface="+mn-lt"/>
                <a:cs typeface="Times New Roman"/>
              </a:rPr>
              <a:t> </a:t>
            </a:r>
            <a:r>
              <a:rPr lang="en-US" sz="1200" dirty="0">
                <a:latin typeface="+mn-lt"/>
                <a:cs typeface="Times New Roman"/>
              </a:rPr>
              <a:t>School</a:t>
            </a:r>
            <a:r>
              <a:rPr lang="en-US" sz="1200" spc="-7" dirty="0">
                <a:latin typeface="+mn-lt"/>
                <a:cs typeface="Times New Roman"/>
              </a:rPr>
              <a:t> enrollment </a:t>
            </a:r>
            <a:r>
              <a:rPr lang="en-US" sz="1200" dirty="0">
                <a:latin typeface="+mn-lt"/>
                <a:cs typeface="Times New Roman"/>
              </a:rPr>
              <a:t>declines</a:t>
            </a:r>
            <a:r>
              <a:rPr lang="en-US" sz="1200" spc="-7" dirty="0">
                <a:latin typeface="+mn-lt"/>
                <a:cs typeface="Times New Roman"/>
              </a:rPr>
              <a:t> </a:t>
            </a:r>
            <a:r>
              <a:rPr lang="en-US" sz="1200" dirty="0">
                <a:latin typeface="+mn-lt"/>
                <a:cs typeface="Times New Roman"/>
              </a:rPr>
              <a:t>steadily</a:t>
            </a:r>
            <a:r>
              <a:rPr lang="en-US" sz="1200" spc="-3" dirty="0">
                <a:latin typeface="+mn-lt"/>
                <a:cs typeface="Times New Roman"/>
              </a:rPr>
              <a:t> </a:t>
            </a:r>
            <a:r>
              <a:rPr lang="en-US" sz="1200" dirty="0">
                <a:latin typeface="+mn-lt"/>
                <a:cs typeface="Times New Roman"/>
              </a:rPr>
              <a:t>after</a:t>
            </a:r>
            <a:r>
              <a:rPr lang="en-US" sz="1200" spc="-7" dirty="0">
                <a:latin typeface="+mn-lt"/>
                <a:cs typeface="Times New Roman"/>
              </a:rPr>
              <a:t> </a:t>
            </a:r>
            <a:r>
              <a:rPr lang="en-US" sz="1200" dirty="0">
                <a:latin typeface="+mn-lt"/>
                <a:cs typeface="Times New Roman"/>
              </a:rPr>
              <a:t>age</a:t>
            </a:r>
            <a:r>
              <a:rPr lang="en-US" sz="1200" spc="-3" dirty="0">
                <a:latin typeface="+mn-lt"/>
                <a:cs typeface="Times New Roman"/>
              </a:rPr>
              <a:t> </a:t>
            </a:r>
            <a:r>
              <a:rPr lang="en-US" sz="1200" dirty="0">
                <a:latin typeface="+mn-lt"/>
                <a:cs typeface="Times New Roman"/>
              </a:rPr>
              <a:t>18</a:t>
            </a:r>
            <a:r>
              <a:rPr lang="en-US" sz="1200" spc="-7" dirty="0">
                <a:latin typeface="+mn-lt"/>
                <a:cs typeface="Times New Roman"/>
              </a:rPr>
              <a:t> </a:t>
            </a:r>
            <a:r>
              <a:rPr lang="en-US" sz="1200" dirty="0">
                <a:latin typeface="+mn-lt"/>
                <a:cs typeface="Times New Roman"/>
              </a:rPr>
              <a:t>years</a:t>
            </a:r>
            <a:r>
              <a:rPr lang="en-US" sz="1200" spc="-10" dirty="0">
                <a:latin typeface="+mn-lt"/>
                <a:cs typeface="Times New Roman"/>
              </a:rPr>
              <a:t> </a:t>
            </a:r>
            <a:r>
              <a:rPr lang="en-US" sz="1200" dirty="0">
                <a:latin typeface="+mn-lt"/>
                <a:cs typeface="Times New Roman"/>
              </a:rPr>
              <a:t>(Figure</a:t>
            </a:r>
            <a:r>
              <a:rPr lang="en-US" sz="1200" spc="-3" dirty="0">
                <a:latin typeface="+mn-lt"/>
                <a:cs typeface="Times New Roman"/>
              </a:rPr>
              <a:t> </a:t>
            </a:r>
            <a:r>
              <a:rPr lang="en-US" sz="1200" spc="-14" dirty="0">
                <a:latin typeface="+mn-lt"/>
                <a:cs typeface="Times New Roman"/>
              </a:rPr>
              <a:t>14).</a:t>
            </a:r>
          </a:p>
          <a:p>
            <a:pPr marL="182880" marR="0" lvl="0" indent="-182880" algn="l" defTabSz="914400" rtl="0" eaLnBrk="1" fontAlgn="auto" latinLnBrk="0" hangingPunct="1">
              <a:buClrTx/>
              <a:buSzTx/>
              <a:tabLst/>
              <a:defRPr/>
            </a:pPr>
            <a:r>
              <a:rPr lang="en-US" sz="1200" dirty="0">
                <a:latin typeface="+mn-lt"/>
                <a:cs typeface="Times New Roman"/>
              </a:rPr>
              <a:t>Among</a:t>
            </a:r>
            <a:r>
              <a:rPr lang="en-US" sz="1200" spc="-3" dirty="0">
                <a:latin typeface="+mn-lt"/>
                <a:cs typeface="Times New Roman"/>
              </a:rPr>
              <a:t> </a:t>
            </a:r>
            <a:r>
              <a:rPr lang="en-US" sz="1200" dirty="0">
                <a:latin typeface="+mn-lt"/>
                <a:cs typeface="Times New Roman"/>
              </a:rPr>
              <a:t>the</a:t>
            </a:r>
            <a:r>
              <a:rPr lang="en-US" sz="1200" spc="-7" dirty="0">
                <a:latin typeface="+mn-lt"/>
                <a:cs typeface="Times New Roman"/>
              </a:rPr>
              <a:t> </a:t>
            </a:r>
            <a:r>
              <a:rPr lang="en-US" sz="1200" dirty="0">
                <a:latin typeface="+mn-lt"/>
                <a:cs typeface="Times New Roman"/>
              </a:rPr>
              <a:t>population</a:t>
            </a:r>
            <a:r>
              <a:rPr lang="en-US" sz="1200" spc="-3" dirty="0">
                <a:latin typeface="+mn-lt"/>
                <a:cs typeface="Times New Roman"/>
              </a:rPr>
              <a:t> </a:t>
            </a:r>
            <a:r>
              <a:rPr lang="en-US" sz="1200" dirty="0">
                <a:latin typeface="+mn-lt"/>
                <a:cs typeface="Times New Roman"/>
              </a:rPr>
              <a:t>age 3</a:t>
            </a:r>
            <a:r>
              <a:rPr lang="en-US" sz="1200" spc="-3" dirty="0">
                <a:latin typeface="+mn-lt"/>
                <a:cs typeface="Times New Roman"/>
              </a:rPr>
              <a:t> </a:t>
            </a:r>
            <a:r>
              <a:rPr lang="en-US" sz="1200" dirty="0">
                <a:latin typeface="+mn-lt"/>
                <a:cs typeface="Times New Roman"/>
              </a:rPr>
              <a:t>years</a:t>
            </a:r>
            <a:r>
              <a:rPr lang="en-US" sz="1200" spc="-7" dirty="0">
                <a:latin typeface="+mn-lt"/>
                <a:cs typeface="Times New Roman"/>
              </a:rPr>
              <a:t> </a:t>
            </a:r>
            <a:r>
              <a:rPr lang="en-US" sz="1200" dirty="0">
                <a:latin typeface="+mn-lt"/>
                <a:cs typeface="Times New Roman"/>
              </a:rPr>
              <a:t>and</a:t>
            </a:r>
            <a:r>
              <a:rPr lang="en-US" sz="1200" spc="-3" dirty="0">
                <a:latin typeface="+mn-lt"/>
                <a:cs typeface="Times New Roman"/>
              </a:rPr>
              <a:t> </a:t>
            </a:r>
            <a:r>
              <a:rPr lang="en-US" sz="1200" dirty="0">
                <a:latin typeface="+mn-lt"/>
                <a:cs typeface="Times New Roman"/>
              </a:rPr>
              <a:t>over and</a:t>
            </a:r>
            <a:r>
              <a:rPr lang="en-US" sz="1200" spc="-10" dirty="0">
                <a:latin typeface="+mn-lt"/>
                <a:cs typeface="Times New Roman"/>
              </a:rPr>
              <a:t> </a:t>
            </a:r>
            <a:r>
              <a:rPr lang="en-US" sz="1200" dirty="0">
                <a:latin typeface="+mn-lt"/>
                <a:cs typeface="Times New Roman"/>
              </a:rPr>
              <a:t>enrolled</a:t>
            </a:r>
            <a:r>
              <a:rPr lang="en-US" sz="1200" spc="-3" dirty="0">
                <a:latin typeface="+mn-lt"/>
                <a:cs typeface="Times New Roman"/>
              </a:rPr>
              <a:t> </a:t>
            </a:r>
            <a:r>
              <a:rPr lang="en-US" sz="1200" dirty="0">
                <a:latin typeface="+mn-lt"/>
                <a:cs typeface="Times New Roman"/>
              </a:rPr>
              <a:t>in</a:t>
            </a:r>
            <a:r>
              <a:rPr lang="en-US" sz="1200" spc="-3" dirty="0">
                <a:latin typeface="+mn-lt"/>
                <a:cs typeface="Times New Roman"/>
              </a:rPr>
              <a:t> </a:t>
            </a:r>
            <a:r>
              <a:rPr lang="en-US" sz="1200" dirty="0">
                <a:latin typeface="+mn-lt"/>
                <a:cs typeface="Times New Roman"/>
              </a:rPr>
              <a:t>kindergarten</a:t>
            </a:r>
            <a:r>
              <a:rPr lang="en-US" sz="1200" spc="-7" dirty="0">
                <a:latin typeface="+mn-lt"/>
                <a:cs typeface="Times New Roman"/>
              </a:rPr>
              <a:t> </a:t>
            </a:r>
            <a:r>
              <a:rPr lang="en-US" sz="1200" dirty="0">
                <a:latin typeface="+mn-lt"/>
                <a:cs typeface="Times New Roman"/>
              </a:rPr>
              <a:t>to</a:t>
            </a:r>
            <a:r>
              <a:rPr lang="en-US" sz="1200" spc="-3" dirty="0">
                <a:latin typeface="+mn-lt"/>
                <a:cs typeface="Times New Roman"/>
              </a:rPr>
              <a:t> </a:t>
            </a:r>
            <a:r>
              <a:rPr lang="en-US" sz="1200" dirty="0">
                <a:latin typeface="+mn-lt"/>
                <a:cs typeface="Times New Roman"/>
              </a:rPr>
              <a:t>12</a:t>
            </a:r>
            <a:r>
              <a:rPr lang="en-US" sz="1200" baseline="31250" dirty="0">
                <a:latin typeface="+mn-lt"/>
                <a:cs typeface="Times New Roman"/>
              </a:rPr>
              <a:t>th</a:t>
            </a:r>
            <a:r>
              <a:rPr lang="en-US" sz="1200" spc="97" baseline="31250" dirty="0">
                <a:latin typeface="+mn-lt"/>
                <a:cs typeface="Times New Roman"/>
              </a:rPr>
              <a:t> </a:t>
            </a:r>
            <a:r>
              <a:rPr lang="en-US" sz="1200" spc="-7" dirty="0">
                <a:latin typeface="+mn-lt"/>
                <a:cs typeface="Times New Roman"/>
              </a:rPr>
              <a:t>grade (Figure 27):</a:t>
            </a:r>
            <a:endParaRPr lang="en-US" sz="1200" dirty="0">
              <a:latin typeface="+mn-lt"/>
              <a:cs typeface="Times New Roman"/>
            </a:endParaRPr>
          </a:p>
          <a:p>
            <a:pPr marL="405239" lvl="1" indent="-171450">
              <a:buClr>
                <a:srgbClr val="005EB8"/>
              </a:buClr>
              <a:buSzPct val="83333"/>
              <a:tabLst>
                <a:tab pos="389216" algn="l"/>
                <a:tab pos="389649" algn="l"/>
              </a:tabLst>
            </a:pPr>
            <a:r>
              <a:rPr lang="en-US" sz="1200" dirty="0">
                <a:latin typeface="+mn-lt"/>
                <a:cs typeface="Times New Roman"/>
              </a:rPr>
              <a:t>7.5%</a:t>
            </a:r>
            <a:r>
              <a:rPr lang="en-US" sz="1200" spc="-3" dirty="0">
                <a:latin typeface="+mn-lt"/>
                <a:cs typeface="Times New Roman"/>
              </a:rPr>
              <a:t> </a:t>
            </a:r>
            <a:r>
              <a:rPr lang="en-US" sz="1200" dirty="0">
                <a:latin typeface="+mn-lt"/>
                <a:cs typeface="Times New Roman"/>
              </a:rPr>
              <a:t>are</a:t>
            </a:r>
            <a:r>
              <a:rPr lang="en-US" sz="1200" spc="-3" dirty="0">
                <a:latin typeface="+mn-lt"/>
                <a:cs typeface="Times New Roman"/>
              </a:rPr>
              <a:t> </a:t>
            </a:r>
            <a:r>
              <a:rPr lang="en-US" sz="1200" dirty="0">
                <a:latin typeface="+mn-lt"/>
                <a:cs typeface="Times New Roman"/>
              </a:rPr>
              <a:t>enrolled</a:t>
            </a:r>
            <a:r>
              <a:rPr lang="en-US" sz="1200" spc="-7" dirty="0">
                <a:latin typeface="+mn-lt"/>
                <a:cs typeface="Times New Roman"/>
              </a:rPr>
              <a:t> </a:t>
            </a:r>
            <a:r>
              <a:rPr lang="en-US" sz="1200" dirty="0">
                <a:latin typeface="+mn-lt"/>
                <a:cs typeface="Times New Roman"/>
              </a:rPr>
              <a:t>in </a:t>
            </a:r>
            <a:r>
              <a:rPr lang="en-US" sz="1200" spc="-7" dirty="0">
                <a:latin typeface="+mn-lt"/>
                <a:cs typeface="Times New Roman"/>
              </a:rPr>
              <a:t>kindergarten,</a:t>
            </a:r>
            <a:endParaRPr lang="en-US" sz="1200" dirty="0">
              <a:latin typeface="+mn-lt"/>
              <a:cs typeface="Times New Roman"/>
            </a:endParaRPr>
          </a:p>
          <a:p>
            <a:pPr marL="405239" lvl="1" indent="-171450">
              <a:buClr>
                <a:srgbClr val="005EB8"/>
              </a:buClr>
              <a:buSzPct val="83333"/>
              <a:tabLst>
                <a:tab pos="389216" algn="l"/>
                <a:tab pos="389649" algn="l"/>
              </a:tabLst>
            </a:pPr>
            <a:r>
              <a:rPr lang="en-US" sz="1200" dirty="0">
                <a:latin typeface="+mn-lt"/>
                <a:cs typeface="Times New Roman"/>
              </a:rPr>
              <a:t>29.8%</a:t>
            </a:r>
            <a:r>
              <a:rPr lang="en-US" sz="1200" spc="-3" dirty="0">
                <a:latin typeface="+mn-lt"/>
                <a:cs typeface="Times New Roman"/>
              </a:rPr>
              <a:t> </a:t>
            </a:r>
            <a:r>
              <a:rPr lang="en-US" sz="1200" dirty="0">
                <a:latin typeface="+mn-lt"/>
                <a:cs typeface="Times New Roman"/>
              </a:rPr>
              <a:t>are</a:t>
            </a:r>
            <a:r>
              <a:rPr lang="en-US" sz="1200" spc="-7" dirty="0">
                <a:latin typeface="+mn-lt"/>
                <a:cs typeface="Times New Roman"/>
              </a:rPr>
              <a:t> </a:t>
            </a:r>
            <a:r>
              <a:rPr lang="en-US" sz="1200" dirty="0">
                <a:latin typeface="+mn-lt"/>
                <a:cs typeface="Times New Roman"/>
              </a:rPr>
              <a:t>enrolled in</a:t>
            </a:r>
            <a:r>
              <a:rPr lang="en-US" sz="1200" spc="-3" dirty="0">
                <a:latin typeface="+mn-lt"/>
                <a:cs typeface="Times New Roman"/>
              </a:rPr>
              <a:t> </a:t>
            </a:r>
            <a:r>
              <a:rPr lang="en-US" sz="1200" dirty="0">
                <a:latin typeface="+mn-lt"/>
                <a:cs typeface="Times New Roman"/>
              </a:rPr>
              <a:t>grade</a:t>
            </a:r>
            <a:r>
              <a:rPr lang="en-US" sz="1200" spc="-3" dirty="0">
                <a:latin typeface="+mn-lt"/>
                <a:cs typeface="Times New Roman"/>
              </a:rPr>
              <a:t> </a:t>
            </a:r>
            <a:r>
              <a:rPr lang="en-US" sz="1200" dirty="0">
                <a:latin typeface="+mn-lt"/>
                <a:cs typeface="Times New Roman"/>
              </a:rPr>
              <a:t>1 to</a:t>
            </a:r>
            <a:r>
              <a:rPr lang="en-US" sz="1200" spc="-3" dirty="0">
                <a:latin typeface="+mn-lt"/>
                <a:cs typeface="Times New Roman"/>
              </a:rPr>
              <a:t> </a:t>
            </a:r>
            <a:r>
              <a:rPr lang="en-US" sz="1200" dirty="0">
                <a:latin typeface="+mn-lt"/>
                <a:cs typeface="Times New Roman"/>
              </a:rPr>
              <a:t>grade </a:t>
            </a:r>
            <a:r>
              <a:rPr lang="en-US" sz="1200" spc="-17" dirty="0">
                <a:latin typeface="+mn-lt"/>
                <a:cs typeface="Times New Roman"/>
              </a:rPr>
              <a:t>4,</a:t>
            </a:r>
            <a:endParaRPr lang="en-US" sz="1200" dirty="0">
              <a:latin typeface="+mn-lt"/>
              <a:cs typeface="Times New Roman"/>
            </a:endParaRPr>
          </a:p>
          <a:p>
            <a:pPr marL="405239" lvl="1" indent="-171450">
              <a:buClr>
                <a:srgbClr val="005EB8"/>
              </a:buClr>
              <a:buSzPct val="83333"/>
              <a:tabLst>
                <a:tab pos="389216" algn="l"/>
                <a:tab pos="389649" algn="l"/>
              </a:tabLst>
            </a:pPr>
            <a:r>
              <a:rPr lang="en-US" sz="1200" dirty="0">
                <a:latin typeface="+mn-lt"/>
                <a:cs typeface="Times New Roman"/>
              </a:rPr>
              <a:t>31.1%</a:t>
            </a:r>
            <a:r>
              <a:rPr lang="en-US" sz="1200" spc="-3" dirty="0">
                <a:latin typeface="+mn-lt"/>
                <a:cs typeface="Times New Roman"/>
              </a:rPr>
              <a:t> </a:t>
            </a:r>
            <a:r>
              <a:rPr lang="en-US" sz="1200" dirty="0">
                <a:latin typeface="+mn-lt"/>
                <a:cs typeface="Times New Roman"/>
              </a:rPr>
              <a:t>are</a:t>
            </a:r>
            <a:r>
              <a:rPr lang="en-US" sz="1200" spc="-7" dirty="0">
                <a:latin typeface="+mn-lt"/>
                <a:cs typeface="Times New Roman"/>
              </a:rPr>
              <a:t> </a:t>
            </a:r>
            <a:r>
              <a:rPr lang="en-US" sz="1200" dirty="0">
                <a:latin typeface="+mn-lt"/>
                <a:cs typeface="Times New Roman"/>
              </a:rPr>
              <a:t>enrolled in</a:t>
            </a:r>
            <a:r>
              <a:rPr lang="en-US" sz="1200" spc="-3" dirty="0">
                <a:latin typeface="+mn-lt"/>
                <a:cs typeface="Times New Roman"/>
              </a:rPr>
              <a:t> </a:t>
            </a:r>
            <a:r>
              <a:rPr lang="en-US" sz="1200" dirty="0">
                <a:latin typeface="+mn-lt"/>
                <a:cs typeface="Times New Roman"/>
              </a:rPr>
              <a:t>grade 5</a:t>
            </a:r>
            <a:r>
              <a:rPr lang="en-US" sz="1200" spc="-3" dirty="0">
                <a:latin typeface="+mn-lt"/>
                <a:cs typeface="Times New Roman"/>
              </a:rPr>
              <a:t> </a:t>
            </a:r>
            <a:r>
              <a:rPr lang="en-US" sz="1200" dirty="0">
                <a:latin typeface="+mn-lt"/>
                <a:cs typeface="Times New Roman"/>
              </a:rPr>
              <a:t>to grade</a:t>
            </a:r>
            <a:r>
              <a:rPr lang="en-US" sz="1200" spc="-3" dirty="0">
                <a:latin typeface="+mn-lt"/>
                <a:cs typeface="Times New Roman"/>
              </a:rPr>
              <a:t> </a:t>
            </a:r>
            <a:r>
              <a:rPr lang="en-US" sz="1200" dirty="0">
                <a:latin typeface="+mn-lt"/>
                <a:cs typeface="Times New Roman"/>
              </a:rPr>
              <a:t>8, </a:t>
            </a:r>
            <a:r>
              <a:rPr lang="en-US" sz="1200" spc="-17" dirty="0">
                <a:latin typeface="+mn-lt"/>
                <a:cs typeface="Times New Roman"/>
              </a:rPr>
              <a:t>and</a:t>
            </a:r>
            <a:endParaRPr lang="en-US" sz="1200" dirty="0">
              <a:latin typeface="+mn-lt"/>
              <a:cs typeface="Times New Roman"/>
            </a:endParaRPr>
          </a:p>
          <a:p>
            <a:pPr marL="405239" lvl="1" indent="-171450">
              <a:buClr>
                <a:srgbClr val="005EB8"/>
              </a:buClr>
              <a:buSzPct val="83333"/>
              <a:tabLst>
                <a:tab pos="389216" algn="l"/>
                <a:tab pos="389649" algn="l"/>
              </a:tabLst>
            </a:pPr>
            <a:r>
              <a:rPr lang="en-US" sz="1200" dirty="0">
                <a:latin typeface="+mn-lt"/>
                <a:cs typeface="Times New Roman"/>
              </a:rPr>
              <a:t>31.6%</a:t>
            </a:r>
            <a:r>
              <a:rPr lang="en-US" sz="1200" spc="-10" dirty="0">
                <a:latin typeface="+mn-lt"/>
                <a:cs typeface="Times New Roman"/>
              </a:rPr>
              <a:t> </a:t>
            </a:r>
            <a:r>
              <a:rPr lang="en-US" sz="1200" dirty="0">
                <a:latin typeface="+mn-lt"/>
                <a:cs typeface="Times New Roman"/>
              </a:rPr>
              <a:t>are</a:t>
            </a:r>
            <a:r>
              <a:rPr lang="en-US" sz="1200" spc="-7" dirty="0">
                <a:latin typeface="+mn-lt"/>
                <a:cs typeface="Times New Roman"/>
              </a:rPr>
              <a:t> </a:t>
            </a:r>
            <a:r>
              <a:rPr lang="en-US" sz="1200" dirty="0">
                <a:latin typeface="+mn-lt"/>
                <a:cs typeface="Times New Roman"/>
              </a:rPr>
              <a:t>enrolled in</a:t>
            </a:r>
            <a:r>
              <a:rPr lang="en-US" sz="1200" spc="-3" dirty="0">
                <a:latin typeface="+mn-lt"/>
                <a:cs typeface="Times New Roman"/>
              </a:rPr>
              <a:t> </a:t>
            </a:r>
            <a:r>
              <a:rPr lang="en-US" sz="1200" dirty="0">
                <a:latin typeface="+mn-lt"/>
                <a:cs typeface="Times New Roman"/>
              </a:rPr>
              <a:t>grade 9</a:t>
            </a:r>
            <a:r>
              <a:rPr lang="en-US" sz="1200" spc="-3" dirty="0">
                <a:latin typeface="+mn-lt"/>
                <a:cs typeface="Times New Roman"/>
              </a:rPr>
              <a:t> </a:t>
            </a:r>
            <a:r>
              <a:rPr lang="en-US" sz="1200" dirty="0">
                <a:latin typeface="+mn-lt"/>
                <a:cs typeface="Times New Roman"/>
              </a:rPr>
              <a:t>to grade</a:t>
            </a:r>
            <a:r>
              <a:rPr lang="en-US" sz="1200" spc="-3" dirty="0">
                <a:latin typeface="+mn-lt"/>
                <a:cs typeface="Times New Roman"/>
              </a:rPr>
              <a:t> </a:t>
            </a:r>
            <a:r>
              <a:rPr lang="en-US" sz="1200" dirty="0">
                <a:latin typeface="+mn-lt"/>
                <a:cs typeface="Times New Roman"/>
              </a:rPr>
              <a:t>12</a:t>
            </a:r>
            <a:r>
              <a:rPr lang="en-US" sz="1200" spc="-7" dirty="0">
                <a:latin typeface="+mn-lt"/>
                <a:cs typeface="Times New Roman"/>
              </a:rPr>
              <a:t>.</a:t>
            </a:r>
            <a:endParaRPr lang="en-US" sz="1200" dirty="0">
              <a:latin typeface="+mn-lt"/>
              <a:cs typeface="Times New Roman"/>
            </a:endParaRPr>
          </a:p>
          <a:p>
            <a:pPr marL="249379" marR="55417" indent="-171450">
              <a:buSzPct val="116666"/>
              <a:tabLst>
                <a:tab pos="233356" algn="l"/>
                <a:tab pos="233789" algn="l"/>
              </a:tabLst>
            </a:pPr>
            <a:r>
              <a:rPr lang="en-US" sz="1200" dirty="0">
                <a:latin typeface="+mn-lt"/>
                <a:cs typeface="Times New Roman"/>
              </a:rPr>
              <a:t>Most</a:t>
            </a:r>
            <a:r>
              <a:rPr lang="en-US" sz="1200" spc="-3" dirty="0">
                <a:latin typeface="+mn-lt"/>
                <a:cs typeface="Times New Roman"/>
              </a:rPr>
              <a:t> </a:t>
            </a:r>
            <a:r>
              <a:rPr lang="en-US" sz="1200" dirty="0">
                <a:latin typeface="+mn-lt"/>
                <a:cs typeface="Times New Roman"/>
              </a:rPr>
              <a:t>adults</a:t>
            </a:r>
            <a:r>
              <a:rPr lang="en-US" sz="1200" spc="-10" dirty="0">
                <a:latin typeface="+mn-lt"/>
                <a:cs typeface="Times New Roman"/>
              </a:rPr>
              <a:t> </a:t>
            </a:r>
            <a:r>
              <a:rPr lang="en-US" sz="1200" dirty="0">
                <a:latin typeface="+mn-lt"/>
                <a:cs typeface="Times New Roman"/>
              </a:rPr>
              <a:t>age</a:t>
            </a:r>
            <a:r>
              <a:rPr lang="en-US" sz="1200" spc="-3" dirty="0">
                <a:latin typeface="+mn-lt"/>
                <a:cs typeface="Times New Roman"/>
              </a:rPr>
              <a:t> </a:t>
            </a:r>
            <a:r>
              <a:rPr lang="en-US" sz="1200" dirty="0">
                <a:latin typeface="+mn-lt"/>
                <a:cs typeface="Times New Roman"/>
              </a:rPr>
              <a:t>25</a:t>
            </a:r>
            <a:r>
              <a:rPr lang="en-US" sz="1200" spc="-3" dirty="0">
                <a:latin typeface="+mn-lt"/>
                <a:cs typeface="Times New Roman"/>
              </a:rPr>
              <a:t> </a:t>
            </a:r>
            <a:r>
              <a:rPr lang="en-US" sz="1200" dirty="0">
                <a:latin typeface="+mn-lt"/>
                <a:cs typeface="Times New Roman"/>
              </a:rPr>
              <a:t>years</a:t>
            </a:r>
            <a:r>
              <a:rPr lang="en-US" sz="1200" spc="-7" dirty="0">
                <a:latin typeface="+mn-lt"/>
                <a:cs typeface="Times New Roman"/>
              </a:rPr>
              <a:t> </a:t>
            </a:r>
            <a:r>
              <a:rPr lang="en-US" sz="1200" dirty="0">
                <a:latin typeface="+mn-lt"/>
                <a:cs typeface="Times New Roman"/>
              </a:rPr>
              <a:t>and over</a:t>
            </a:r>
            <a:r>
              <a:rPr lang="en-US" sz="1200" spc="-3" dirty="0">
                <a:latin typeface="+mn-lt"/>
                <a:cs typeface="Times New Roman"/>
              </a:rPr>
              <a:t> </a:t>
            </a:r>
            <a:r>
              <a:rPr lang="en-US" sz="1200" dirty="0">
                <a:latin typeface="+mn-lt"/>
                <a:cs typeface="Times New Roman"/>
              </a:rPr>
              <a:t>in</a:t>
            </a:r>
            <a:r>
              <a:rPr lang="en-US" sz="1200" spc="-10" dirty="0">
                <a:latin typeface="+mn-lt"/>
                <a:cs typeface="Times New Roman"/>
              </a:rPr>
              <a:t> </a:t>
            </a:r>
            <a:r>
              <a:rPr lang="en-US" sz="1200" dirty="0">
                <a:latin typeface="+mn-lt"/>
                <a:cs typeface="Times New Roman"/>
              </a:rPr>
              <a:t>the</a:t>
            </a:r>
            <a:r>
              <a:rPr lang="en-US" sz="1200" spc="-3" dirty="0">
                <a:latin typeface="+mn-lt"/>
                <a:cs typeface="Times New Roman"/>
              </a:rPr>
              <a:t> </a:t>
            </a:r>
            <a:r>
              <a:rPr lang="en-US" sz="1200" dirty="0">
                <a:latin typeface="+mn-lt"/>
                <a:cs typeface="Times New Roman"/>
              </a:rPr>
              <a:t>United</a:t>
            </a:r>
            <a:r>
              <a:rPr lang="en-US" sz="1200" spc="-3" dirty="0">
                <a:latin typeface="+mn-lt"/>
                <a:cs typeface="Times New Roman"/>
              </a:rPr>
              <a:t> </a:t>
            </a:r>
            <a:r>
              <a:rPr lang="en-US" sz="1200" dirty="0">
                <a:latin typeface="+mn-lt"/>
                <a:cs typeface="Times New Roman"/>
              </a:rPr>
              <a:t>States (88.5%)</a:t>
            </a:r>
            <a:r>
              <a:rPr lang="en-US" sz="1200" spc="-3" dirty="0">
                <a:latin typeface="+mn-lt"/>
                <a:cs typeface="Times New Roman"/>
              </a:rPr>
              <a:t> </a:t>
            </a:r>
            <a:r>
              <a:rPr lang="en-US" sz="1200" dirty="0">
                <a:latin typeface="+mn-lt"/>
                <a:cs typeface="Times New Roman"/>
              </a:rPr>
              <a:t>have</a:t>
            </a:r>
            <a:r>
              <a:rPr lang="en-US" sz="1200" spc="-3" dirty="0">
                <a:latin typeface="+mn-lt"/>
                <a:cs typeface="Times New Roman"/>
              </a:rPr>
              <a:t> </a:t>
            </a:r>
            <a:r>
              <a:rPr lang="en-US" sz="1200" dirty="0">
                <a:latin typeface="+mn-lt"/>
                <a:cs typeface="Times New Roman"/>
              </a:rPr>
              <a:t>a</a:t>
            </a:r>
            <a:r>
              <a:rPr lang="en-US" sz="1200" spc="-3" dirty="0">
                <a:latin typeface="+mn-lt"/>
                <a:cs typeface="Times New Roman"/>
              </a:rPr>
              <a:t> </a:t>
            </a:r>
            <a:r>
              <a:rPr lang="en-US" sz="1200" dirty="0">
                <a:latin typeface="+mn-lt"/>
                <a:cs typeface="Times New Roman"/>
              </a:rPr>
              <a:t>high</a:t>
            </a:r>
            <a:r>
              <a:rPr lang="en-US" sz="1200" spc="-3" dirty="0">
                <a:latin typeface="+mn-lt"/>
                <a:cs typeface="Times New Roman"/>
              </a:rPr>
              <a:t> </a:t>
            </a:r>
            <a:r>
              <a:rPr lang="en-US" sz="1200" dirty="0">
                <a:latin typeface="+mn-lt"/>
                <a:cs typeface="Times New Roman"/>
              </a:rPr>
              <a:t>school </a:t>
            </a:r>
            <a:r>
              <a:rPr lang="en-US" sz="1200" spc="-7" dirty="0">
                <a:latin typeface="+mn-lt"/>
                <a:cs typeface="Times New Roman"/>
              </a:rPr>
              <a:t>diploma. </a:t>
            </a:r>
            <a:r>
              <a:rPr lang="en-US" sz="1200" dirty="0">
                <a:latin typeface="+mn-lt"/>
                <a:cs typeface="Times New Roman"/>
              </a:rPr>
              <a:t>Approximately</a:t>
            </a:r>
            <a:r>
              <a:rPr lang="en-US" sz="1200" spc="-10" dirty="0">
                <a:latin typeface="+mn-lt"/>
                <a:cs typeface="Times New Roman"/>
              </a:rPr>
              <a:t> </a:t>
            </a:r>
            <a:r>
              <a:rPr lang="en-US" sz="1200" spc="-7" dirty="0">
                <a:latin typeface="+mn-lt"/>
                <a:cs typeface="Times New Roman"/>
              </a:rPr>
              <a:t>one-</a:t>
            </a:r>
            <a:r>
              <a:rPr lang="en-US" sz="1200" dirty="0">
                <a:latin typeface="+mn-lt"/>
                <a:cs typeface="Times New Roman"/>
              </a:rPr>
              <a:t>third have a</a:t>
            </a:r>
            <a:r>
              <a:rPr lang="en-US" sz="1200" spc="-3" dirty="0">
                <a:latin typeface="+mn-lt"/>
                <a:cs typeface="Times New Roman"/>
              </a:rPr>
              <a:t> </a:t>
            </a:r>
            <a:r>
              <a:rPr lang="en-US" sz="1200" dirty="0">
                <a:latin typeface="+mn-lt"/>
                <a:cs typeface="Times New Roman"/>
              </a:rPr>
              <a:t>bachelor’s degree, and</a:t>
            </a:r>
            <a:r>
              <a:rPr lang="en-US" sz="1200" spc="-3" dirty="0">
                <a:latin typeface="+mn-lt"/>
                <a:cs typeface="Times New Roman"/>
              </a:rPr>
              <a:t> </a:t>
            </a:r>
            <a:r>
              <a:rPr lang="en-US" sz="1200" dirty="0">
                <a:latin typeface="+mn-lt"/>
                <a:cs typeface="Times New Roman"/>
              </a:rPr>
              <a:t>about 13% have</a:t>
            </a:r>
            <a:r>
              <a:rPr lang="en-US" sz="1200" spc="-7" dirty="0">
                <a:latin typeface="+mn-lt"/>
                <a:cs typeface="Times New Roman"/>
              </a:rPr>
              <a:t> </a:t>
            </a:r>
            <a:r>
              <a:rPr lang="en-US" sz="1200" dirty="0">
                <a:latin typeface="+mn-lt"/>
                <a:cs typeface="Times New Roman"/>
              </a:rPr>
              <a:t>a graduate </a:t>
            </a:r>
            <a:r>
              <a:rPr lang="en-US" sz="1200" spc="-17" dirty="0">
                <a:latin typeface="+mn-lt"/>
                <a:cs typeface="Times New Roman"/>
              </a:rPr>
              <a:t>or </a:t>
            </a:r>
            <a:r>
              <a:rPr lang="en-US" sz="1200" dirty="0">
                <a:latin typeface="+mn-lt"/>
                <a:cs typeface="Times New Roman"/>
              </a:rPr>
              <a:t>professional</a:t>
            </a:r>
            <a:r>
              <a:rPr lang="en-US" sz="1200" spc="-14" dirty="0">
                <a:latin typeface="+mn-lt"/>
                <a:cs typeface="Times New Roman"/>
              </a:rPr>
              <a:t> </a:t>
            </a:r>
            <a:r>
              <a:rPr lang="en-US" sz="1200" dirty="0">
                <a:latin typeface="+mn-lt"/>
                <a:cs typeface="Times New Roman"/>
              </a:rPr>
              <a:t>degree.</a:t>
            </a:r>
            <a:r>
              <a:rPr lang="en-US" sz="1200" spc="-3" dirty="0">
                <a:latin typeface="+mn-lt"/>
                <a:cs typeface="Times New Roman"/>
              </a:rPr>
              <a:t> </a:t>
            </a:r>
            <a:r>
              <a:rPr lang="en-US" sz="1200" dirty="0">
                <a:latin typeface="+mn-lt"/>
                <a:cs typeface="Times New Roman"/>
              </a:rPr>
              <a:t>About</a:t>
            </a:r>
            <a:r>
              <a:rPr lang="en-US" sz="1200" spc="-3" dirty="0">
                <a:latin typeface="+mn-lt"/>
                <a:cs typeface="Times New Roman"/>
              </a:rPr>
              <a:t> </a:t>
            </a:r>
            <a:r>
              <a:rPr lang="en-US" sz="1200" dirty="0">
                <a:latin typeface="+mn-lt"/>
                <a:cs typeface="Times New Roman"/>
              </a:rPr>
              <a:t>20%</a:t>
            </a:r>
            <a:r>
              <a:rPr lang="en-US" sz="1200" spc="-3" dirty="0">
                <a:latin typeface="+mn-lt"/>
                <a:cs typeface="Times New Roman"/>
              </a:rPr>
              <a:t> </a:t>
            </a:r>
            <a:r>
              <a:rPr lang="en-US" sz="1200" dirty="0">
                <a:latin typeface="+mn-lt"/>
                <a:cs typeface="Times New Roman"/>
              </a:rPr>
              <a:t>of</a:t>
            </a:r>
            <a:r>
              <a:rPr lang="en-US" sz="1200" spc="-7" dirty="0">
                <a:latin typeface="+mn-lt"/>
                <a:cs typeface="Times New Roman"/>
              </a:rPr>
              <a:t> </a:t>
            </a:r>
            <a:r>
              <a:rPr lang="en-US" sz="1200" dirty="0">
                <a:latin typeface="+mn-lt"/>
                <a:cs typeface="Times New Roman"/>
              </a:rPr>
              <a:t>adults</a:t>
            </a:r>
            <a:r>
              <a:rPr lang="en-US" sz="1200" spc="-7" dirty="0">
                <a:latin typeface="+mn-lt"/>
                <a:cs typeface="Times New Roman"/>
              </a:rPr>
              <a:t> </a:t>
            </a:r>
            <a:r>
              <a:rPr lang="en-US" sz="1200" dirty="0">
                <a:latin typeface="+mn-lt"/>
                <a:cs typeface="Times New Roman"/>
              </a:rPr>
              <a:t>attended</a:t>
            </a:r>
            <a:r>
              <a:rPr lang="en-US" sz="1200" spc="-3" dirty="0">
                <a:latin typeface="+mn-lt"/>
                <a:cs typeface="Times New Roman"/>
              </a:rPr>
              <a:t> </a:t>
            </a:r>
            <a:r>
              <a:rPr lang="en-US" sz="1200" dirty="0">
                <a:latin typeface="+mn-lt"/>
                <a:cs typeface="Times New Roman"/>
              </a:rPr>
              <a:t>college</a:t>
            </a:r>
            <a:r>
              <a:rPr lang="en-US" sz="1200" spc="-3" dirty="0">
                <a:latin typeface="+mn-lt"/>
                <a:cs typeface="Times New Roman"/>
              </a:rPr>
              <a:t> </a:t>
            </a:r>
            <a:r>
              <a:rPr lang="en-US" sz="1200" dirty="0">
                <a:latin typeface="+mn-lt"/>
                <a:cs typeface="Times New Roman"/>
              </a:rPr>
              <a:t>but</a:t>
            </a:r>
            <a:r>
              <a:rPr lang="en-US" sz="1200" spc="-3" dirty="0">
                <a:latin typeface="+mn-lt"/>
                <a:cs typeface="Times New Roman"/>
              </a:rPr>
              <a:t> </a:t>
            </a:r>
            <a:r>
              <a:rPr lang="en-US" sz="1200" dirty="0">
                <a:latin typeface="+mn-lt"/>
                <a:cs typeface="Times New Roman"/>
              </a:rPr>
              <a:t>did</a:t>
            </a:r>
            <a:r>
              <a:rPr lang="en-US" sz="1200" spc="-3" dirty="0">
                <a:latin typeface="+mn-lt"/>
                <a:cs typeface="Times New Roman"/>
              </a:rPr>
              <a:t> </a:t>
            </a:r>
            <a:r>
              <a:rPr lang="en-US" sz="1200" dirty="0">
                <a:latin typeface="+mn-lt"/>
                <a:cs typeface="Times New Roman"/>
              </a:rPr>
              <a:t>not</a:t>
            </a:r>
            <a:r>
              <a:rPr lang="en-US" sz="1200" spc="-3" dirty="0">
                <a:latin typeface="+mn-lt"/>
                <a:cs typeface="Times New Roman"/>
              </a:rPr>
              <a:t> </a:t>
            </a:r>
            <a:r>
              <a:rPr lang="en-US" sz="1200" dirty="0">
                <a:latin typeface="+mn-lt"/>
                <a:cs typeface="Times New Roman"/>
              </a:rPr>
              <a:t>get</a:t>
            </a:r>
            <a:r>
              <a:rPr lang="en-US" sz="1200" spc="-3" dirty="0">
                <a:latin typeface="+mn-lt"/>
                <a:cs typeface="Times New Roman"/>
              </a:rPr>
              <a:t> </a:t>
            </a:r>
            <a:r>
              <a:rPr lang="en-US" sz="1200" dirty="0">
                <a:latin typeface="+mn-lt"/>
                <a:cs typeface="Times New Roman"/>
              </a:rPr>
              <a:t>a</a:t>
            </a:r>
            <a:r>
              <a:rPr lang="en-US" sz="1200" spc="-3" dirty="0">
                <a:latin typeface="+mn-lt"/>
                <a:cs typeface="Times New Roman"/>
              </a:rPr>
              <a:t> </a:t>
            </a:r>
            <a:r>
              <a:rPr lang="en-US" sz="1200" dirty="0">
                <a:latin typeface="+mn-lt"/>
                <a:cs typeface="Times New Roman"/>
              </a:rPr>
              <a:t>degree,</a:t>
            </a:r>
            <a:r>
              <a:rPr lang="en-US" sz="1200" spc="-3" dirty="0">
                <a:latin typeface="+mn-lt"/>
                <a:cs typeface="Times New Roman"/>
              </a:rPr>
              <a:t> </a:t>
            </a:r>
            <a:r>
              <a:rPr lang="en-US" sz="1200" dirty="0">
                <a:latin typeface="+mn-lt"/>
                <a:cs typeface="Times New Roman"/>
              </a:rPr>
              <a:t>and</a:t>
            </a:r>
            <a:r>
              <a:rPr lang="en-US" sz="1200" spc="-3" dirty="0">
                <a:latin typeface="+mn-lt"/>
                <a:cs typeface="Times New Roman"/>
              </a:rPr>
              <a:t> </a:t>
            </a:r>
            <a:r>
              <a:rPr lang="en-US" sz="1200" spc="-7" dirty="0">
                <a:latin typeface="+mn-lt"/>
                <a:cs typeface="Times New Roman"/>
              </a:rPr>
              <a:t>about </a:t>
            </a:r>
            <a:r>
              <a:rPr lang="en-US" sz="1200" dirty="0">
                <a:latin typeface="+mn-lt"/>
                <a:cs typeface="Times New Roman"/>
              </a:rPr>
              <a:t>9%</a:t>
            </a:r>
            <a:r>
              <a:rPr lang="en-US" sz="1200" spc="-3" dirty="0">
                <a:latin typeface="+mn-lt"/>
                <a:cs typeface="Times New Roman"/>
              </a:rPr>
              <a:t> </a:t>
            </a:r>
            <a:r>
              <a:rPr lang="en-US" sz="1200" dirty="0">
                <a:latin typeface="+mn-lt"/>
                <a:cs typeface="Times New Roman"/>
              </a:rPr>
              <a:t>have</a:t>
            </a:r>
            <a:r>
              <a:rPr lang="en-US" sz="1200" spc="-3" dirty="0">
                <a:latin typeface="+mn-lt"/>
                <a:cs typeface="Times New Roman"/>
              </a:rPr>
              <a:t> </a:t>
            </a:r>
            <a:r>
              <a:rPr lang="en-US" sz="1200" dirty="0">
                <a:latin typeface="+mn-lt"/>
                <a:cs typeface="Times New Roman"/>
              </a:rPr>
              <a:t>an</a:t>
            </a:r>
            <a:r>
              <a:rPr lang="en-US" sz="1200" spc="-10" dirty="0">
                <a:latin typeface="+mn-lt"/>
                <a:cs typeface="Times New Roman"/>
              </a:rPr>
              <a:t> </a:t>
            </a:r>
            <a:r>
              <a:rPr lang="en-US" sz="1200" dirty="0">
                <a:latin typeface="+mn-lt"/>
                <a:cs typeface="Times New Roman"/>
              </a:rPr>
              <a:t>associate’s</a:t>
            </a:r>
            <a:r>
              <a:rPr lang="en-US" sz="1200" spc="-3" dirty="0">
                <a:latin typeface="+mn-lt"/>
                <a:cs typeface="Times New Roman"/>
              </a:rPr>
              <a:t> </a:t>
            </a:r>
            <a:r>
              <a:rPr lang="en-US" sz="1200" dirty="0">
                <a:latin typeface="+mn-lt"/>
                <a:cs typeface="Times New Roman"/>
              </a:rPr>
              <a:t>degree.</a:t>
            </a:r>
            <a:r>
              <a:rPr lang="en-US" sz="1200" spc="-3" dirty="0">
                <a:latin typeface="+mn-lt"/>
                <a:cs typeface="Times New Roman"/>
              </a:rPr>
              <a:t> </a:t>
            </a:r>
            <a:r>
              <a:rPr lang="en-US" sz="1200" dirty="0">
                <a:latin typeface="+mn-lt"/>
                <a:cs typeface="Times New Roman"/>
              </a:rPr>
              <a:t>About</a:t>
            </a:r>
            <a:r>
              <a:rPr lang="en-US" sz="1200" spc="-3" dirty="0">
                <a:latin typeface="+mn-lt"/>
                <a:cs typeface="Times New Roman"/>
              </a:rPr>
              <a:t> </a:t>
            </a:r>
            <a:r>
              <a:rPr lang="en-US" sz="1200" dirty="0">
                <a:latin typeface="+mn-lt"/>
                <a:cs typeface="Times New Roman"/>
              </a:rPr>
              <a:t>5% of</a:t>
            </a:r>
            <a:r>
              <a:rPr lang="en-US" sz="1200" spc="-7" dirty="0">
                <a:latin typeface="+mn-lt"/>
                <a:cs typeface="Times New Roman"/>
              </a:rPr>
              <a:t> </a:t>
            </a:r>
            <a:r>
              <a:rPr lang="en-US" sz="1200" dirty="0">
                <a:latin typeface="+mn-lt"/>
                <a:cs typeface="Times New Roman"/>
              </a:rPr>
              <a:t>the</a:t>
            </a:r>
            <a:r>
              <a:rPr lang="en-US" sz="1200" spc="-3" dirty="0">
                <a:latin typeface="+mn-lt"/>
                <a:cs typeface="Times New Roman"/>
              </a:rPr>
              <a:t> </a:t>
            </a:r>
            <a:r>
              <a:rPr lang="en-US" sz="1200" dirty="0">
                <a:latin typeface="+mn-lt"/>
                <a:cs typeface="Times New Roman"/>
              </a:rPr>
              <a:t>adult</a:t>
            </a:r>
            <a:r>
              <a:rPr lang="en-US" sz="1200" spc="-3" dirty="0">
                <a:latin typeface="+mn-lt"/>
                <a:cs typeface="Times New Roman"/>
              </a:rPr>
              <a:t> </a:t>
            </a:r>
            <a:r>
              <a:rPr lang="en-US" sz="1200" dirty="0">
                <a:latin typeface="+mn-lt"/>
                <a:cs typeface="Times New Roman"/>
              </a:rPr>
              <a:t>population</a:t>
            </a:r>
            <a:r>
              <a:rPr lang="en-US" sz="1200" spc="-3" dirty="0">
                <a:latin typeface="+mn-lt"/>
                <a:cs typeface="Times New Roman"/>
              </a:rPr>
              <a:t> </a:t>
            </a:r>
            <a:r>
              <a:rPr lang="en-US" sz="1200" dirty="0">
                <a:latin typeface="+mn-lt"/>
                <a:cs typeface="Times New Roman"/>
              </a:rPr>
              <a:t>did</a:t>
            </a:r>
            <a:r>
              <a:rPr lang="en-US" sz="1200" spc="-3" dirty="0">
                <a:latin typeface="+mn-lt"/>
                <a:cs typeface="Times New Roman"/>
              </a:rPr>
              <a:t> </a:t>
            </a:r>
            <a:r>
              <a:rPr lang="en-US" sz="1200" dirty="0">
                <a:latin typeface="+mn-lt"/>
                <a:cs typeface="Times New Roman"/>
              </a:rPr>
              <a:t>not</a:t>
            </a:r>
            <a:r>
              <a:rPr lang="en-US" sz="1200" spc="-3" dirty="0">
                <a:latin typeface="+mn-lt"/>
                <a:cs typeface="Times New Roman"/>
              </a:rPr>
              <a:t> </a:t>
            </a:r>
            <a:r>
              <a:rPr lang="en-US" sz="1200" dirty="0">
                <a:latin typeface="+mn-lt"/>
                <a:cs typeface="Times New Roman"/>
              </a:rPr>
              <a:t>attend </a:t>
            </a:r>
            <a:r>
              <a:rPr lang="en-US" sz="1200" spc="-7" dirty="0">
                <a:latin typeface="+mn-lt"/>
                <a:cs typeface="Times New Roman"/>
              </a:rPr>
              <a:t>school </a:t>
            </a:r>
            <a:r>
              <a:rPr lang="en-US" sz="1200" dirty="0">
                <a:latin typeface="+mn-lt"/>
                <a:cs typeface="Times New Roman"/>
              </a:rPr>
              <a:t>beyond</a:t>
            </a:r>
            <a:r>
              <a:rPr lang="en-US" sz="1200" spc="-10" dirty="0">
                <a:latin typeface="+mn-lt"/>
                <a:cs typeface="Times New Roman"/>
              </a:rPr>
              <a:t> </a:t>
            </a:r>
            <a:r>
              <a:rPr lang="en-US" sz="1200" dirty="0">
                <a:latin typeface="+mn-lt"/>
                <a:cs typeface="Times New Roman"/>
              </a:rPr>
              <a:t>eighth</a:t>
            </a:r>
            <a:r>
              <a:rPr lang="en-US" sz="1200" spc="-3" dirty="0">
                <a:latin typeface="+mn-lt"/>
                <a:cs typeface="Times New Roman"/>
              </a:rPr>
              <a:t> </a:t>
            </a:r>
            <a:r>
              <a:rPr lang="en-US" sz="1200" dirty="0">
                <a:latin typeface="+mn-lt"/>
                <a:cs typeface="Times New Roman"/>
              </a:rPr>
              <a:t>grade</a:t>
            </a:r>
            <a:r>
              <a:rPr lang="en-US" sz="1200" spc="-7" dirty="0">
                <a:latin typeface="+mn-lt"/>
                <a:cs typeface="Times New Roman"/>
              </a:rPr>
              <a:t>.</a:t>
            </a:r>
            <a:r>
              <a:rPr lang="en-US" sz="1200" spc="-10" baseline="31250" dirty="0">
                <a:latin typeface="+mn-lt"/>
                <a:cs typeface="Times New Roman"/>
              </a:rPr>
              <a:t>27</a:t>
            </a:r>
            <a:endParaRPr lang="en-US" sz="1200" baseline="31250" dirty="0">
              <a:latin typeface="+mn-lt"/>
              <a:cs typeface="Times New Roman"/>
            </a:endParaRP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47</a:t>
            </a:fld>
            <a:endParaRPr lang="en-US"/>
          </a:p>
        </p:txBody>
      </p:sp>
    </p:spTree>
    <p:extLst>
      <p:ext uri="{BB962C8B-B14F-4D97-AF65-F5344CB8AC3E}">
        <p14:creationId xmlns:p14="http://schemas.microsoft.com/office/powerpoint/2010/main" val="3991139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lgn="l" defTabSz="914400" rtl="0" eaLnBrk="1" fontAlgn="auto" latinLnBrk="0" hangingPunct="1">
              <a:lnSpc>
                <a:spcPct val="100000"/>
              </a:lnSpc>
              <a:spcBef>
                <a:spcPts val="0"/>
              </a:spcBef>
              <a:spcAft>
                <a:spcPts val="0"/>
              </a:spcAft>
              <a:buClrTx/>
              <a:buSzTx/>
              <a:tabLst/>
              <a:defRPr/>
            </a:pPr>
            <a:r>
              <a:rPr lang="en-US" dirty="0"/>
              <a:t>Health quality is influenced by community characteristics. </a:t>
            </a:r>
          </a:p>
          <a:p>
            <a:pPr marL="182880" marR="0" lvl="0" indent="-182880" algn="l" defTabSz="914400" rtl="0" eaLnBrk="1" fontAlgn="auto" latinLnBrk="0" hangingPunct="1">
              <a:lnSpc>
                <a:spcPct val="100000"/>
              </a:lnSpc>
              <a:spcBef>
                <a:spcPts val="0"/>
              </a:spcBef>
              <a:spcAft>
                <a:spcPts val="0"/>
              </a:spcAft>
              <a:buClrTx/>
              <a:buSzTx/>
              <a:tabLst/>
              <a:defRPr/>
            </a:pPr>
            <a:r>
              <a:rPr lang="en-US" dirty="0"/>
              <a:t>Examples of physical infrastructure include access to transportation, access to healthy food options, spaces for engaging in physical activity, and access to high-speed internet.</a:t>
            </a:r>
          </a:p>
          <a:p>
            <a:pPr marL="182880" marR="0" lvl="0" indent="-182880" algn="l" defTabSz="914400" rtl="0" eaLnBrk="1" fontAlgn="auto" latinLnBrk="0" hangingPunct="1">
              <a:lnSpc>
                <a:spcPct val="100000"/>
              </a:lnSpc>
              <a:spcBef>
                <a:spcPts val="0"/>
              </a:spcBef>
              <a:spcAft>
                <a:spcPts val="0"/>
              </a:spcAft>
              <a:buClrTx/>
              <a:buSzTx/>
              <a:tabLst/>
              <a:defRPr/>
            </a:pPr>
            <a:r>
              <a:rPr lang="en-US" dirty="0"/>
              <a:t>Examples of the environment include air quality and water quality.</a:t>
            </a:r>
          </a:p>
          <a:p>
            <a:pPr marL="182880" marR="0" lvl="0" indent="-182880" algn="l" defTabSz="914400" rtl="0" eaLnBrk="1" fontAlgn="auto" latinLnBrk="0" hangingPunct="1">
              <a:lnSpc>
                <a:spcPct val="100000"/>
              </a:lnSpc>
              <a:spcBef>
                <a:spcPts val="0"/>
              </a:spcBef>
              <a:spcAft>
                <a:spcPts val="0"/>
              </a:spcAft>
              <a:buClrTx/>
              <a:buSzTx/>
              <a:tabLst/>
              <a:defRPr/>
            </a:pPr>
            <a:r>
              <a:rPr lang="en-US" dirty="0"/>
              <a:t>Neighborhood and built environment often interact with health and healthcare delivery in bidirectional and reinforcing ways. For example, studies show that unstable housing and lack of transportation can influence a person’s ability to access healthcare services, adhere to treatment recommendations, and recover from an illness or injury. In addition, the consequences of poor health can limit a person’s ability to obtain housing or afford transportation.</a:t>
            </a:r>
          </a:p>
          <a:p>
            <a:pPr marL="182880" marR="0" lvl="0" indent="-182880" algn="l" defTabSz="914400" rtl="0" eaLnBrk="1" fontAlgn="auto" latinLnBrk="0" hangingPunct="1">
              <a:lnSpc>
                <a:spcPct val="100000"/>
              </a:lnSpc>
              <a:spcBef>
                <a:spcPts val="0"/>
              </a:spcBef>
              <a:spcAft>
                <a:spcPts val="0"/>
              </a:spcAft>
              <a:buClrTx/>
              <a:buSzTx/>
              <a:tabLst/>
              <a:defRPr/>
            </a:pPr>
            <a:r>
              <a:rPr lang="en-US" dirty="0"/>
              <a:t>Public libraries (a third example of the built environment) may offer a way to partially offset lack of individual access to broadband internet. Libraries are actively exploring opportunities to provide people with public access to private spaces equipped with computers and broadband for patrons to access telehealth services.</a:t>
            </a:r>
            <a:r>
              <a:rPr lang="en-US" baseline="30000" dirty="0"/>
              <a:t>29</a:t>
            </a:r>
            <a:r>
              <a:rPr lang="en-US" dirty="0"/>
              <a:t> </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48</a:t>
            </a:fld>
            <a:endParaRPr lang="en-US"/>
          </a:p>
        </p:txBody>
      </p:sp>
    </p:spTree>
    <p:extLst>
      <p:ext uri="{BB962C8B-B14F-4D97-AF65-F5344CB8AC3E}">
        <p14:creationId xmlns:p14="http://schemas.microsoft.com/office/powerpoint/2010/main" val="40079348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Broadband internet access is an example of the built environment as a social determinant of health. </a:t>
            </a:r>
          </a:p>
          <a:p>
            <a:r>
              <a:rPr lang="en-US" dirty="0"/>
              <a:t>With healthcare delivery organizations expanding </a:t>
            </a:r>
            <a:r>
              <a:rPr lang="en-US" dirty="0" err="1"/>
              <a:t>telehealthcare</a:t>
            </a:r>
            <a:r>
              <a:rPr lang="en-US" dirty="0"/>
              <a:t> services, a person’s access to healthcare services may come to depend on access to high-speed internet: </a:t>
            </a:r>
          </a:p>
          <a:p>
            <a:pPr lvl="1"/>
            <a:r>
              <a:rPr lang="en-US" dirty="0"/>
              <a:t>From 2015 to 2020, 85.5% of people in the United States had a broadband internet subscription, up from 78.7% from 2013 to 2017. </a:t>
            </a:r>
          </a:p>
          <a:p>
            <a:pPr lvl="1"/>
            <a:r>
              <a:rPr lang="en-US" dirty="0"/>
              <a:t>Many people still lack access, particularly those in lower income households and those in nonmetropolitan areas  (Figure 28). AHRQ offers a </a:t>
            </a:r>
            <a:r>
              <a:rPr lang="en-US" dirty="0">
                <a:hlinkClick r:id="rId3"/>
              </a:rPr>
              <a:t>data visualization</a:t>
            </a:r>
            <a:r>
              <a:rPr lang="en-US" dirty="0"/>
              <a:t> on poverty and broadband access.</a:t>
            </a:r>
          </a:p>
          <a:p>
            <a:pPr marL="182880" marR="0" lvl="0" indent="-182880" algn="l" defTabSz="914400" rtl="0" eaLnBrk="1" fontAlgn="auto" latinLnBrk="0" hangingPunct="1">
              <a:lnSpc>
                <a:spcPct val="100000"/>
              </a:lnSpc>
              <a:spcBef>
                <a:spcPts val="0"/>
              </a:spcBef>
              <a:spcAft>
                <a:spcPts val="0"/>
              </a:spcAft>
              <a:buClrTx/>
              <a:buSzTx/>
              <a:tabLst/>
              <a:defRPr/>
            </a:pPr>
            <a:r>
              <a:rPr lang="en-US" dirty="0"/>
              <a:t>Public libraries (a third example of the built environment) may offer a way to partially offset lack of individual access to broadband internet. Libraries are actively exploring opportunities to provide people with public access to private spaces equipped with computers and broadband for patrons to access telehealth services.</a:t>
            </a:r>
            <a:r>
              <a:rPr lang="en-US" baseline="30000" dirty="0"/>
              <a:t>29</a:t>
            </a:r>
            <a:r>
              <a:rPr lang="en-US" dirty="0"/>
              <a:t> </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49</a:t>
            </a:fld>
            <a:endParaRPr lang="en-US"/>
          </a:p>
        </p:txBody>
      </p:sp>
    </p:spTree>
    <p:extLst>
      <p:ext uri="{BB962C8B-B14F-4D97-AF65-F5344CB8AC3E}">
        <p14:creationId xmlns:p14="http://schemas.microsoft.com/office/powerpoint/2010/main" val="1457496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3886200"/>
            <a:ext cx="6400800" cy="4724400"/>
          </a:xfrm>
        </p:spPr>
        <p:txBody>
          <a:bodyPr/>
          <a:lstStyle/>
          <a:p>
            <a:r>
              <a:rPr lang="en-US" sz="1100" dirty="0"/>
              <a:t>The report includes the following:</a:t>
            </a:r>
          </a:p>
          <a:p>
            <a:pPr lvl="1"/>
            <a:r>
              <a:rPr lang="en-US" sz="1100" dirty="0"/>
              <a:t>Portrait of American Healthcare, which provides a contextual understanding of the structural factors, including societal inequities, that affect how today’s healthcare is organized, financed, and delivered. It offers an expanded description of the current U.S. population as it relates to mortality, health conditions, and social determinants of health and the healthcare delivery infrastructure through which they receive services. This section also offers lessons learned about healthcare delivery organizations, including the healthcare workforce and changes in the workforce during and after the coronavirus disease 2019 (COVID-19) pandemic. In addition, the section provides new information about healthcare expenditures and variations in healthcare quality. </a:t>
            </a:r>
          </a:p>
          <a:p>
            <a:pPr lvl="1"/>
            <a:r>
              <a:rPr lang="en-US" sz="1100" dirty="0"/>
              <a:t>Special Emphasis Topics, which delve into healthcare delivery during the COVID-19 pandemic and lessons learned. The topics are the impact of COVID-19 on population health, impact of COVID-19 on hospital care, impact of COVID-19 on ambulatory care, impact of COVID-19 on nursing homes, and growth of </a:t>
            </a:r>
            <a:r>
              <a:rPr lang="en-US" sz="1100" dirty="0" err="1"/>
              <a:t>telehealthcare</a:t>
            </a:r>
            <a:r>
              <a:rPr lang="en-US" sz="1100" dirty="0"/>
              <a:t> during COVID-19 pandemic. The NHQDR focuses on topics for which we anticipated that the COVID-19 public health emergency would affect healthcare quality and disparities and where relevant data were available. Each topic section discusses key issues related to healthcare delivery in the setting of interest (e.g., hospitals), such as patient safety, delays in care, and increased use of new care delivery methods (e.g., </a:t>
            </a:r>
            <a:r>
              <a:rPr lang="en-US" sz="1100" dirty="0" err="1"/>
              <a:t>telehealthcare</a:t>
            </a:r>
            <a:r>
              <a:rPr lang="en-US" sz="1100" dirty="0"/>
              <a:t>). The sections also discuss barriers to effective and timely care during the pandemic. Charts and corresponding bullets highlight key aspects of quality and disparities for the most recent data year and over time. The sections end with a conclusion and resources aimed at improving healthcare access and quality in each care setting. </a:t>
            </a:r>
          </a:p>
          <a:p>
            <a:pPr lvl="1"/>
            <a:r>
              <a:rPr lang="en-US" sz="1100" dirty="0"/>
              <a:t>Quality and Disparities Tables (see Appendix B), which display the 2023 NHQDR’s extensive collection of measures, organized into nine areas: COVID-19 experiences, access, affordable care, effective care, patient safety, person-centered care, care coordination, healthy living, and supplemental measures. Each area is further organized into sub-areas to help readers learn more about specific domains within healthcare delivery (e.g., the Affordable Care area has sub-areas on Financial Burden of Healthcare and Usual Source of Care). Each appendix area provides a brief introduction about the topic and key findings from the NHQDR analyses. The tables display key statistics for all measures, including measure title, data source, benchmark, data years, trends over time, and disparities between subpopulations for the most recent data year. </a:t>
            </a:r>
          </a:p>
        </p:txBody>
      </p:sp>
      <p:sp>
        <p:nvSpPr>
          <p:cNvPr id="4" name="Slide Number Placeholder 3"/>
          <p:cNvSpPr>
            <a:spLocks noGrp="1"/>
          </p:cNvSpPr>
          <p:nvPr>
            <p:ph type="sldNum" sz="quarter" idx="5"/>
          </p:nvPr>
        </p:nvSpPr>
        <p:spPr/>
        <p:txBody>
          <a:bodyPr/>
          <a:lstStyle/>
          <a:p>
            <a:fld id="{B17BA40C-25F7-4A81-B7B0-365A5351FE20}" type="slidenum">
              <a:rPr lang="en-US" smtClean="0"/>
              <a:t>5</a:t>
            </a:fld>
            <a:endParaRPr lang="en-US"/>
          </a:p>
        </p:txBody>
      </p:sp>
    </p:spTree>
    <p:extLst>
      <p:ext uri="{BB962C8B-B14F-4D97-AF65-F5344CB8AC3E}">
        <p14:creationId xmlns:p14="http://schemas.microsoft.com/office/powerpoint/2010/main" val="31504516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Social Vulnerability Index is a tool to help assess the relationship between social determinants of health and healthcare delivery.</a:t>
            </a:r>
          </a:p>
          <a:p>
            <a:r>
              <a:rPr lang="en-US" dirty="0"/>
              <a:t>The Social Vulnerability Index (SVI) is a tool that can enable users to account for social factors that contribute to healthcare delivery and outcomes. The SVI is a composite index that combines indicators of social vulnerability from four domains (Figure 29) using geographically linked indicators from the Census Bureau’s American Community Survey and other sources.</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50</a:t>
            </a:fld>
            <a:endParaRPr lang="en-US"/>
          </a:p>
        </p:txBody>
      </p:sp>
    </p:spTree>
    <p:extLst>
      <p:ext uri="{BB962C8B-B14F-4D97-AF65-F5344CB8AC3E}">
        <p14:creationId xmlns:p14="http://schemas.microsoft.com/office/powerpoint/2010/main" val="20607961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SVI rates communities with a summary score that indicates whether a community has high social vulnerability (i.e., more likely to experience undesirable outcomes due to socioeconomic risks), low social vulnerability (i.e., less likely to experience undesirable outcomes), or in-between. Health systems, policymakers, and others can use the SVI in several ways, including:</a:t>
            </a:r>
          </a:p>
          <a:p>
            <a:pPr lvl="1"/>
            <a:r>
              <a:rPr lang="en-US" dirty="0"/>
              <a:t>Identifying populations vulnerable to social, economic, and environmental stressors that can affect their ability to access healthcare services or adhere to treatment plans.</a:t>
            </a:r>
          </a:p>
          <a:p>
            <a:pPr lvl="1"/>
            <a:r>
              <a:rPr lang="en-US" dirty="0"/>
              <a:t>Informing resource allocation decisions to increase the likelihood that vulnerable communities can access the services most appropriate for their needs.</a:t>
            </a:r>
          </a:p>
          <a:p>
            <a:pPr lvl="1"/>
            <a:r>
              <a:rPr lang="en-US" dirty="0"/>
              <a:t>Guiding planning and development of healthcare services.</a:t>
            </a:r>
          </a:p>
          <a:p>
            <a:pPr lvl="1"/>
            <a:r>
              <a:rPr lang="en-US" dirty="0"/>
              <a:t>Evaluating healthcare delivery policies and interventions. </a:t>
            </a:r>
          </a:p>
          <a:p>
            <a:r>
              <a:rPr lang="en-US" dirty="0"/>
              <a:t>Mapping tools and other SVI resources are available from the Centers for Disease Control and Prevention (CDC) (Figure 30).</a:t>
            </a:r>
          </a:p>
        </p:txBody>
      </p:sp>
      <p:sp>
        <p:nvSpPr>
          <p:cNvPr id="4" name="Slide Number Placeholder 3"/>
          <p:cNvSpPr>
            <a:spLocks noGrp="1"/>
          </p:cNvSpPr>
          <p:nvPr>
            <p:ph type="sldNum" sz="quarter" idx="5"/>
          </p:nvPr>
        </p:nvSpPr>
        <p:spPr/>
        <p:txBody>
          <a:bodyPr/>
          <a:lstStyle/>
          <a:p>
            <a:fld id="{B17BA40C-25F7-4A81-B7B0-365A5351FE20}" type="slidenum">
              <a:rPr lang="en-US" smtClean="0"/>
              <a:t>51</a:t>
            </a:fld>
            <a:endParaRPr lang="en-US"/>
          </a:p>
        </p:txBody>
      </p:sp>
    </p:spTree>
    <p:extLst>
      <p:ext uri="{BB962C8B-B14F-4D97-AF65-F5344CB8AC3E}">
        <p14:creationId xmlns:p14="http://schemas.microsoft.com/office/powerpoint/2010/main" val="6972829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52</a:t>
            </a:fld>
            <a:endParaRPr lang="en-US"/>
          </a:p>
        </p:txBody>
      </p:sp>
    </p:spTree>
    <p:extLst>
      <p:ext uri="{BB962C8B-B14F-4D97-AF65-F5344CB8AC3E}">
        <p14:creationId xmlns:p14="http://schemas.microsoft.com/office/powerpoint/2010/main" val="31251622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7BA40C-25F7-4A81-B7B0-365A5351FE20}" type="slidenum">
              <a:rPr lang="en-US" smtClean="0"/>
              <a:t>53</a:t>
            </a:fld>
            <a:endParaRPr lang="en-US"/>
          </a:p>
        </p:txBody>
      </p:sp>
    </p:spTree>
    <p:extLst>
      <p:ext uri="{BB962C8B-B14F-4D97-AF65-F5344CB8AC3E}">
        <p14:creationId xmlns:p14="http://schemas.microsoft.com/office/powerpoint/2010/main" val="8299842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n-lt"/>
            </a:endParaRPr>
          </a:p>
        </p:txBody>
      </p:sp>
      <p:sp>
        <p:nvSpPr>
          <p:cNvPr id="4" name="Slide Number Placeholder 3"/>
          <p:cNvSpPr>
            <a:spLocks noGrp="1"/>
          </p:cNvSpPr>
          <p:nvPr>
            <p:ph type="sldNum" sz="quarter" idx="5"/>
          </p:nvPr>
        </p:nvSpPr>
        <p:spPr/>
        <p:txBody>
          <a:bodyPr/>
          <a:lstStyle/>
          <a:p>
            <a:fld id="{B17BA40C-25F7-4A81-B7B0-365A5351FE20}" type="slidenum">
              <a:rPr lang="en-US" smtClean="0"/>
              <a:t>54</a:t>
            </a:fld>
            <a:endParaRPr lang="en-US"/>
          </a:p>
        </p:txBody>
      </p:sp>
    </p:spTree>
    <p:extLst>
      <p:ext uri="{BB962C8B-B14F-4D97-AF65-F5344CB8AC3E}">
        <p14:creationId xmlns:p14="http://schemas.microsoft.com/office/powerpoint/2010/main" val="34908154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3886200"/>
            <a:ext cx="6400800" cy="4724400"/>
          </a:xfrm>
        </p:spPr>
        <p:txBody>
          <a:bodyPr/>
          <a:lstStyle/>
          <a:p>
            <a:pPr marL="182880" marR="0" lvl="0" indent="-182880" algn="l" defTabSz="914400" rtl="0" eaLnBrk="1" fontAlgn="auto" latinLnBrk="0" hangingPunct="1">
              <a:lnSpc>
                <a:spcPct val="100000"/>
              </a:lnSpc>
              <a:spcBef>
                <a:spcPts val="0"/>
              </a:spcBef>
              <a:spcAft>
                <a:spcPts val="0"/>
              </a:spcAft>
              <a:buClrTx/>
              <a:buSzTx/>
              <a:tabLst/>
              <a:defRPr/>
            </a:pPr>
            <a:r>
              <a:rPr lang="en-US" sz="1050" dirty="0"/>
              <a:t>Data from the Bureau of Labor Statistics (BLS) offer support for these concerns but also highlight important nuances.</a:t>
            </a:r>
          </a:p>
          <a:p>
            <a:r>
              <a:rPr lang="en-US" sz="1050" dirty="0"/>
              <a:t>The BLS classifies healthcare delivery “establishments” into major types of settings: ambulatory healthcare, hospitals, and nursing and residential care facilities. Its Standard Occupational Classifications lists more than 60 different healthcare occupations that provide direct care services in those settings. Other, non-direct-care occupations, such as managers, security, and catering, also work in healthcare settings.</a:t>
            </a:r>
          </a:p>
          <a:p>
            <a:r>
              <a:rPr lang="en-US" sz="1050" dirty="0"/>
              <a:t>This section uses data from the BLS Current Employment Survey and BLS Current Population Survey to describe overall workforce trends and trends for several types of healthcare occupations: physicians, advanced practice registered nurses (APRNs), registered nurses, mental health workers, and three sets of other groups of healthcare occupations, classified by level of education needed to enter their profession (Figure 31).</a:t>
            </a:r>
            <a:r>
              <a:rPr lang="en-US" sz="1050" baseline="30000" dirty="0"/>
              <a:t>30</a:t>
            </a:r>
            <a:r>
              <a:rPr lang="en-US" sz="1050" spc="-7" dirty="0">
                <a:cs typeface="Times New Roman"/>
              </a:rPr>
              <a:t>.</a:t>
            </a:r>
            <a:r>
              <a:rPr lang="en-US" sz="1050" spc="-14" dirty="0">
                <a:cs typeface="Times New Roman"/>
              </a:rPr>
              <a:t> </a:t>
            </a:r>
          </a:p>
          <a:p>
            <a:pPr marL="0" marR="0" indent="0">
              <a:spcBef>
                <a:spcPts val="600"/>
              </a:spcBef>
              <a:spcAft>
                <a:spcPts val="0"/>
              </a:spcAft>
              <a:buNone/>
            </a:pPr>
            <a:r>
              <a:rPr lang="en-US" sz="1050" b="1" u="none" dirty="0">
                <a:effectLst/>
                <a:ea typeface="Calibri" panose="020F0502020204030204" pitchFamily="34" charset="0"/>
                <a:cs typeface="Calibri" panose="020F0502020204030204" pitchFamily="34" charset="0"/>
              </a:rPr>
              <a:t>Notes</a:t>
            </a:r>
          </a:p>
          <a:p>
            <a:pPr marL="182880" marR="0" indent="-182880">
              <a:spcBef>
                <a:spcPts val="600"/>
              </a:spcBef>
              <a:spcAft>
                <a:spcPts val="0"/>
              </a:spcAft>
            </a:pPr>
            <a:r>
              <a:rPr lang="en-US" sz="1050" u="none" dirty="0">
                <a:effectLst/>
                <a:ea typeface="Calibri" panose="020F0502020204030204" pitchFamily="34" charset="0"/>
                <a:cs typeface="Calibri" panose="020F0502020204030204" pitchFamily="34" charset="0"/>
              </a:rPr>
              <a:t>The NHQDR uses the North American Industry Classification System (NAICS) to describe trends in workforce participation. NAICS groups establishments into business sectors and more specific industries according to similarity in the processes used to produce goods or deliver services. NAICS groupings do not necessarily align with clinical taxonomies for organizing healthcare services. For example, within the “Health Care and Social Assistance” sector (NAICS 62xxxx), “nursing care facilities (skilled nursing facilities)” (NAICS 623110) are grouped with long-term institutional services such as “continuing care retirement communities” (NAICS 623311) and “assisted living facilities for the elderly” (NAICS 623312) in the “Nursing and Residential Care Facilities” subsector (NAICS 623xxx), but “home health care services” (NAICS 621610) are grouped with outpatient services, such as “offices of physicians” (NAICS 621111) and “kidney dialysis centers” (NAICS 621492) in the “Ambulatory Health Care Services” subsector (NAICS 621xxx). Readers may find more information at </a:t>
            </a:r>
            <a:r>
              <a:rPr lang="en-US" sz="1050" u="none" dirty="0">
                <a:solidFill>
                  <a:srgbClr val="0000FF"/>
                </a:solidFill>
                <a:effectLst/>
                <a:ea typeface="Calibri" panose="020F0502020204030204" pitchFamily="34" charset="0"/>
                <a:cs typeface="Calibri" panose="020F0502020204030204" pitchFamily="34" charset="0"/>
                <a:hlinkClick r:id="rId3"/>
              </a:rPr>
              <a:t>https://www.census.gov/programs-surveys/economic-census/year/2022/guidance/understanding-naics.html</a:t>
            </a:r>
            <a:r>
              <a:rPr lang="en-US" sz="1050" u="none" dirty="0">
                <a:effectLst/>
                <a:ea typeface="Calibri" panose="020F0502020204030204" pitchFamily="34" charset="0"/>
                <a:cs typeface="Calibri" panose="020F0502020204030204" pitchFamily="34" charset="0"/>
              </a:rPr>
              <a:t>.</a:t>
            </a:r>
          </a:p>
          <a:p>
            <a:pPr marL="182880" marR="0" indent="-182880">
              <a:spcBef>
                <a:spcPts val="0"/>
              </a:spcBef>
              <a:spcAft>
                <a:spcPts val="0"/>
              </a:spcAft>
            </a:pPr>
            <a:r>
              <a:rPr lang="en-US" sz="1050" u="none" dirty="0">
                <a:effectLst/>
                <a:ea typeface="Calibri" panose="020F0502020204030204" pitchFamily="34" charset="0"/>
                <a:cs typeface="Calibri" panose="020F0502020204030204" pitchFamily="34" charset="0"/>
              </a:rPr>
              <a:t>The NHQDR’s analysis uses the Standard Occupational Classification system (SOC codes 29-xxxx and 31-xxxx) and the BLS Occupational Outlook Handbook to group healthcare occupations into three categories according to the level of education typically required to enter a profession. Examples of occupations requiring an </a:t>
            </a:r>
            <a:r>
              <a:rPr lang="en-US" sz="1050" b="1" u="none" dirty="0">
                <a:effectLst/>
                <a:ea typeface="Calibri" panose="020F0502020204030204" pitchFamily="34" charset="0"/>
                <a:cs typeface="Calibri" panose="020F0502020204030204" pitchFamily="34" charset="0"/>
              </a:rPr>
              <a:t>associate’s degree or less</a:t>
            </a:r>
            <a:r>
              <a:rPr lang="en-US" sz="1050" u="none" dirty="0">
                <a:effectLst/>
                <a:ea typeface="Calibri" panose="020F0502020204030204" pitchFamily="34" charset="0"/>
                <a:cs typeface="Calibri" panose="020F0502020204030204" pitchFamily="34" charset="0"/>
              </a:rPr>
              <a:t> education are dental hygienist, medical assistant, phlebotomist, and paramedic. Examples of occupations requiring a </a:t>
            </a:r>
            <a:r>
              <a:rPr lang="en-US" sz="1050" b="1" u="none" dirty="0">
                <a:effectLst/>
                <a:ea typeface="Calibri" panose="020F0502020204030204" pitchFamily="34" charset="0"/>
                <a:cs typeface="Calibri" panose="020F0502020204030204" pitchFamily="34" charset="0"/>
              </a:rPr>
              <a:t>bachelor’s or master’s degree</a:t>
            </a:r>
            <a:r>
              <a:rPr lang="en-US" sz="1050" u="none" dirty="0">
                <a:effectLst/>
                <a:ea typeface="Calibri" panose="020F0502020204030204" pitchFamily="34" charset="0"/>
                <a:cs typeface="Calibri" panose="020F0502020204030204" pitchFamily="34" charset="0"/>
              </a:rPr>
              <a:t> are dietitian and laboratory technician. Examples of occupations requiring a </a:t>
            </a:r>
            <a:r>
              <a:rPr lang="en-US" sz="1050" b="1" u="none" dirty="0">
                <a:effectLst/>
                <a:ea typeface="Calibri" panose="020F0502020204030204" pitchFamily="34" charset="0"/>
                <a:cs typeface="Calibri" panose="020F0502020204030204" pitchFamily="34" charset="0"/>
              </a:rPr>
              <a:t>doctorate </a:t>
            </a:r>
            <a:r>
              <a:rPr lang="en-US" sz="1050" u="none" dirty="0">
                <a:effectLst/>
                <a:ea typeface="Calibri" panose="020F0502020204030204" pitchFamily="34" charset="0"/>
                <a:cs typeface="Calibri" panose="020F0502020204030204" pitchFamily="34" charset="0"/>
              </a:rPr>
              <a:t>or equivalent training are pharmacist and podiatrist.</a:t>
            </a:r>
          </a:p>
          <a:p>
            <a:endParaRPr lang="en-US" sz="1050" dirty="0"/>
          </a:p>
        </p:txBody>
      </p:sp>
      <p:sp>
        <p:nvSpPr>
          <p:cNvPr id="4" name="Slide Number Placeholder 3"/>
          <p:cNvSpPr>
            <a:spLocks noGrp="1"/>
          </p:cNvSpPr>
          <p:nvPr>
            <p:ph type="sldNum" sz="quarter" idx="5"/>
          </p:nvPr>
        </p:nvSpPr>
        <p:spPr/>
        <p:txBody>
          <a:bodyPr/>
          <a:lstStyle/>
          <a:p>
            <a:fld id="{B17BA40C-25F7-4A81-B7B0-365A5351FE20}" type="slidenum">
              <a:rPr lang="en-US" smtClean="0"/>
              <a:t>55</a:t>
            </a:fld>
            <a:endParaRPr lang="en-US"/>
          </a:p>
        </p:txBody>
      </p:sp>
    </p:spTree>
    <p:extLst>
      <p:ext uri="{BB962C8B-B14F-4D97-AF65-F5344CB8AC3E}">
        <p14:creationId xmlns:p14="http://schemas.microsoft.com/office/powerpoint/2010/main" val="1590258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lgn="l" defTabSz="914400" rtl="0" eaLnBrk="1" fontAlgn="auto" latinLnBrk="0" hangingPunct="1">
              <a:buClrTx/>
              <a:buSzTx/>
              <a:tabLst/>
              <a:defRPr/>
            </a:pPr>
            <a:r>
              <a:rPr lang="en-US" sz="1200" dirty="0">
                <a:latin typeface="+mn-lt"/>
                <a:cs typeface="Times New Roman"/>
              </a:rPr>
              <a:t>Workforce participation in the ambulatory healthcare sector was 8.3 million workers in January 2023, up 5.7% from levels reported in January 2020 (Figure 32).  </a:t>
            </a:r>
          </a:p>
          <a:p>
            <a:pPr marL="182880" marR="0" lvl="0" indent="-182880" algn="l" defTabSz="914400" rtl="0" eaLnBrk="1" fontAlgn="auto" latinLnBrk="0" hangingPunct="1">
              <a:buClrTx/>
              <a:buSzTx/>
              <a:tabLst/>
              <a:defRPr/>
            </a:pPr>
            <a:r>
              <a:rPr lang="en-US" sz="1200" dirty="0">
                <a:latin typeface="+mn-lt"/>
                <a:cs typeface="Times New Roman"/>
              </a:rPr>
              <a:t>Workforce participation in the hospital sector was 5.3 million workers in January 2023, statistically unchanged from levels reported in January 2020.</a:t>
            </a:r>
          </a:p>
          <a:p>
            <a:pPr marL="182880" marR="0" lvl="0" indent="-182880" algn="l" defTabSz="914400" rtl="0" eaLnBrk="1" fontAlgn="auto" latinLnBrk="0" hangingPunct="1">
              <a:buClrTx/>
              <a:buSzTx/>
              <a:tabLst/>
              <a:defRPr/>
            </a:pPr>
            <a:r>
              <a:rPr lang="en-US" sz="1200" dirty="0">
                <a:latin typeface="+mn-lt"/>
                <a:cs typeface="Times New Roman"/>
              </a:rPr>
              <a:t>Workforce participation in the nursing home and residential care sector was 3.1 million workers in January 2023, down 8.4% from levels reported in January 2020.</a:t>
            </a:r>
          </a:p>
          <a:p>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u="none" dirty="0">
                <a:effectLst/>
                <a:latin typeface="+mn-lt"/>
                <a:ea typeface="Calibri" panose="020F0502020204030204" pitchFamily="34" charset="0"/>
                <a:cs typeface="Arial" panose="020B0604020202020204" pitchFamily="34" charset="0"/>
              </a:rPr>
              <a:t>Changes in workforce participation data from the Current Employment Statistics and the Current Population Survey are based on the Bureau of Labor Statistics methodology, which calculates differences at the 90% level of confidence. </a:t>
            </a:r>
            <a:r>
              <a:rPr lang="en-US" sz="1200" dirty="0">
                <a:effectLst/>
                <a:latin typeface="+mn-lt"/>
                <a:ea typeface="Calibri" panose="020F0502020204030204" pitchFamily="34" charset="0"/>
                <a:cs typeface="Arial" panose="020B0604020202020204" pitchFamily="34" charset="0"/>
              </a:rPr>
              <a:t>See the Handbook of Methods at </a:t>
            </a:r>
            <a:r>
              <a:rPr lang="en-US" sz="1200" u="sng" dirty="0">
                <a:solidFill>
                  <a:srgbClr val="0000FF"/>
                </a:solidFill>
                <a:effectLst/>
                <a:latin typeface="+mn-lt"/>
                <a:ea typeface="Calibri" panose="020F0502020204030204" pitchFamily="34" charset="0"/>
                <a:cs typeface="Arial" panose="020B0604020202020204" pitchFamily="34" charset="0"/>
                <a:hlinkClick r:id="rId3"/>
              </a:rPr>
              <a:t>https://www.bls.gov/opub/hom/ces/calculation.htm#reliabiliity</a:t>
            </a:r>
            <a:r>
              <a:rPr lang="en-US" sz="1200" dirty="0">
                <a:effectLst/>
                <a:latin typeface="+mn-lt"/>
                <a:ea typeface="Calibri" panose="020F0502020204030204" pitchFamily="34" charset="0"/>
                <a:cs typeface="Arial" panose="020B0604020202020204" pitchFamily="34" charset="0"/>
              </a:rPr>
              <a:t> and </a:t>
            </a:r>
            <a:r>
              <a:rPr lang="en-US" sz="1200" u="sng" dirty="0">
                <a:solidFill>
                  <a:srgbClr val="0000FF"/>
                </a:solidFill>
                <a:effectLst/>
                <a:latin typeface="+mn-lt"/>
                <a:ea typeface="Calibri" panose="020F0502020204030204" pitchFamily="34" charset="0"/>
                <a:cs typeface="Arial" panose="020B0604020202020204" pitchFamily="34" charset="0"/>
                <a:hlinkClick r:id="rId4"/>
              </a:rPr>
              <a:t>https://www.bls.gov/opub/hom/cps/calculation.htm</a:t>
            </a:r>
            <a:r>
              <a:rPr lang="en-US" sz="1200" dirty="0">
                <a:effectLst/>
                <a:latin typeface="+mn-lt"/>
                <a:ea typeface="Calibri" panose="020F0502020204030204" pitchFamily="34" charset="0"/>
                <a:cs typeface="Arial" panose="020B0604020202020204" pitchFamily="34" charset="0"/>
              </a:rPr>
              <a:t> for more detail.</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56</a:t>
            </a:fld>
            <a:endParaRPr lang="en-US"/>
          </a:p>
        </p:txBody>
      </p:sp>
    </p:spTree>
    <p:extLst>
      <p:ext uri="{BB962C8B-B14F-4D97-AF65-F5344CB8AC3E}">
        <p14:creationId xmlns:p14="http://schemas.microsoft.com/office/powerpoint/2010/main" val="33559172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3464"/>
            <a:r>
              <a:rPr lang="en-US" sz="1200" dirty="0">
                <a:latin typeface="+mn-lt"/>
                <a:cs typeface="Times New Roman"/>
              </a:rPr>
              <a:t>Approximately 3,139,000 nurses participated in the workforce in December 2022, unchanged from the 3,125,000 nurses reported in January 2020 (Figure 33).</a:t>
            </a:r>
          </a:p>
          <a:p>
            <a:pPr marR="3464"/>
            <a:r>
              <a:rPr lang="en-US" sz="1200" dirty="0">
                <a:latin typeface="+mn-lt"/>
                <a:cs typeface="Times New Roman"/>
              </a:rPr>
              <a:t>Approximately 921,000 physicians participated in the workforce in December 2022, unchanged from the 1,067,000 physicians reported in January 2020.</a:t>
            </a:r>
          </a:p>
          <a:p>
            <a:pPr marR="3464"/>
            <a:r>
              <a:rPr lang="en-US" sz="1200" dirty="0">
                <a:latin typeface="+mn-lt"/>
                <a:cs typeface="Times New Roman"/>
              </a:rPr>
              <a:t>Approximately 719,000 mental health workers participated in the workforce in December 2022, unchanged from the 637,000 workers reported in January 2020.</a:t>
            </a:r>
          </a:p>
          <a:p>
            <a:pPr marR="3464"/>
            <a:r>
              <a:rPr lang="en-US" sz="1200" dirty="0">
                <a:latin typeface="+mn-lt"/>
                <a:cs typeface="Times New Roman"/>
              </a:rPr>
              <a:t>Approximately 260,000 APRNs participated in the workforce in December 2022, unchanged from the 256,000 APRNs reported in January 2020.</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57</a:t>
            </a:fld>
            <a:endParaRPr lang="en-US"/>
          </a:p>
        </p:txBody>
      </p:sp>
    </p:spTree>
    <p:extLst>
      <p:ext uri="{BB962C8B-B14F-4D97-AF65-F5344CB8AC3E}">
        <p14:creationId xmlns:p14="http://schemas.microsoft.com/office/powerpoint/2010/main" val="10391563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6085" marR="191361" indent="-171450">
              <a:buSzPct val="116666"/>
              <a:tabLst>
                <a:tab pos="190062" algn="l"/>
                <a:tab pos="190495" algn="l"/>
              </a:tabLst>
            </a:pPr>
            <a:r>
              <a:rPr lang="en-US" sz="1200" dirty="0">
                <a:latin typeface="+mn-lt"/>
                <a:cs typeface="Times New Roman"/>
              </a:rPr>
              <a:t>Current Population Survey data also show approximately 100,000 fewer workers in December 2022 than in January 2020 for nonphysician, non-nurse healthcare professions that typically require an associate’s degree or less education (such as medical assistants, paramedics, and pharmacy assistants). Numbers were also lower for professions that typically require a doctoral degree or clinical internship (such as podiatrists, physical therapists, and pharmacists). Although not statistically significant, the size of these gaps signals a less robust recovery for these worker categories and warrants monitoring.</a:t>
            </a:r>
          </a:p>
          <a:p>
            <a:pPr marL="206085" marR="191361" indent="-171450">
              <a:buSzPct val="116666"/>
              <a:tabLst>
                <a:tab pos="190062" algn="l"/>
                <a:tab pos="190495" algn="l"/>
              </a:tabLst>
            </a:pPr>
            <a:r>
              <a:rPr lang="en-US" sz="1200" dirty="0">
                <a:latin typeface="+mn-lt"/>
                <a:cs typeface="Times New Roman"/>
              </a:rPr>
              <a:t>In December 2022, approximately 2,150,000 workers were employed in roles requiring an associate’s degree or less education, unchanged from the 2,259,000 workers reported in January 2020 (Figure 34).</a:t>
            </a:r>
          </a:p>
          <a:p>
            <a:pPr marL="206085" marR="191361" indent="-171450">
              <a:buSzPct val="116666"/>
              <a:tabLst>
                <a:tab pos="190062" algn="l"/>
                <a:tab pos="190495" algn="l"/>
              </a:tabLst>
            </a:pPr>
            <a:r>
              <a:rPr lang="en-US" sz="1200" dirty="0">
                <a:latin typeface="+mn-lt"/>
                <a:cs typeface="Times New Roman"/>
              </a:rPr>
              <a:t>In December 2022, approximately 1,466,000 workers were employed in roles requiring a bachelor’s or master’s degree, unchanged from the 1,446,000 workers reported in January 2020.</a:t>
            </a:r>
          </a:p>
          <a:p>
            <a:pPr marL="206085" marR="191361" indent="-171450">
              <a:buSzPct val="116666"/>
              <a:tabLst>
                <a:tab pos="190062" algn="l"/>
                <a:tab pos="190495" algn="l"/>
              </a:tabLst>
            </a:pPr>
            <a:r>
              <a:rPr lang="en-US" sz="1200" dirty="0">
                <a:latin typeface="+mn-lt"/>
                <a:cs typeface="Times New Roman"/>
              </a:rPr>
              <a:t>In December 2022, approximately 760,000 workers were employed in roles requiring a doctoral degree or more education, unchanged from the 819,000 workers reported in January 2020.</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58</a:t>
            </a:fld>
            <a:endParaRPr lang="en-US"/>
          </a:p>
        </p:txBody>
      </p:sp>
    </p:spTree>
    <p:extLst>
      <p:ext uri="{BB962C8B-B14F-4D97-AF65-F5344CB8AC3E}">
        <p14:creationId xmlns:p14="http://schemas.microsoft.com/office/powerpoint/2010/main" val="19485049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3657600"/>
            <a:ext cx="6400800" cy="4953000"/>
          </a:xfrm>
        </p:spPr>
        <p:txBody>
          <a:bodyPr/>
          <a:lstStyle/>
          <a:p>
            <a:pPr marL="182880" marR="0" lvl="0" indent="-182880" algn="l" defTabSz="914400" rtl="0" eaLnBrk="1" fontAlgn="auto" latinLnBrk="0" hangingPunct="1">
              <a:lnSpc>
                <a:spcPct val="100000"/>
              </a:lnSpc>
              <a:spcBef>
                <a:spcPts val="0"/>
              </a:spcBef>
              <a:spcAft>
                <a:spcPts val="0"/>
              </a:spcAft>
              <a:buClrTx/>
              <a:buSzTx/>
              <a:tabLst/>
              <a:defRPr/>
            </a:pPr>
            <a:r>
              <a:rPr lang="en-US" sz="1000" b="1" dirty="0">
                <a:latin typeface="+mn-lt"/>
                <a:cs typeface="Times New Roman"/>
              </a:rPr>
              <a:t>In</a:t>
            </a:r>
            <a:r>
              <a:rPr lang="en-US" sz="1000" b="1" spc="-17" dirty="0">
                <a:latin typeface="+mn-lt"/>
                <a:cs typeface="Times New Roman"/>
              </a:rPr>
              <a:t> </a:t>
            </a:r>
            <a:r>
              <a:rPr lang="en-US" sz="1000" b="1" dirty="0">
                <a:latin typeface="+mn-lt"/>
                <a:cs typeface="Times New Roman"/>
              </a:rPr>
              <a:t>a</a:t>
            </a:r>
            <a:r>
              <a:rPr lang="en-US" sz="1000" b="1" spc="-3" dirty="0">
                <a:latin typeface="+mn-lt"/>
                <a:cs typeface="Times New Roman"/>
              </a:rPr>
              <a:t> </a:t>
            </a:r>
            <a:r>
              <a:rPr lang="en-US" sz="1000" b="1" dirty="0">
                <a:latin typeface="+mn-lt"/>
                <a:cs typeface="Times New Roman"/>
              </a:rPr>
              <a:t>complex</a:t>
            </a:r>
            <a:r>
              <a:rPr lang="en-US" sz="1000" b="1" spc="-7" dirty="0">
                <a:latin typeface="+mn-lt"/>
                <a:cs typeface="Times New Roman"/>
              </a:rPr>
              <a:t> </a:t>
            </a:r>
            <a:r>
              <a:rPr lang="en-US" sz="1000" b="1" dirty="0">
                <a:latin typeface="+mn-lt"/>
                <a:cs typeface="Times New Roman"/>
              </a:rPr>
              <a:t>U.S.</a:t>
            </a:r>
            <a:r>
              <a:rPr lang="en-US" sz="1000" b="1" spc="-3" dirty="0">
                <a:latin typeface="+mn-lt"/>
                <a:cs typeface="Times New Roman"/>
              </a:rPr>
              <a:t> </a:t>
            </a:r>
            <a:r>
              <a:rPr lang="en-US" sz="1000" b="1" dirty="0">
                <a:latin typeface="+mn-lt"/>
                <a:cs typeface="Times New Roman"/>
              </a:rPr>
              <a:t>healthcare</a:t>
            </a:r>
            <a:r>
              <a:rPr lang="en-US" sz="1000" b="1" spc="-7" dirty="0">
                <a:latin typeface="+mn-lt"/>
                <a:cs typeface="Times New Roman"/>
              </a:rPr>
              <a:t> </a:t>
            </a:r>
            <a:r>
              <a:rPr lang="en-US" sz="1000" b="1" dirty="0">
                <a:latin typeface="+mn-lt"/>
                <a:cs typeface="Times New Roman"/>
              </a:rPr>
              <a:t>system,</a:t>
            </a:r>
            <a:r>
              <a:rPr lang="en-US" sz="1000" b="1" spc="-3" dirty="0">
                <a:latin typeface="+mn-lt"/>
                <a:cs typeface="Times New Roman"/>
              </a:rPr>
              <a:t> </a:t>
            </a:r>
            <a:r>
              <a:rPr lang="en-US" sz="1000" b="1" dirty="0">
                <a:latin typeface="+mn-lt"/>
                <a:cs typeface="Times New Roman"/>
              </a:rPr>
              <a:t>medical</a:t>
            </a:r>
            <a:r>
              <a:rPr lang="en-US" sz="1000" b="1" spc="-10" dirty="0">
                <a:latin typeface="+mn-lt"/>
                <a:cs typeface="Times New Roman"/>
              </a:rPr>
              <a:t> </a:t>
            </a:r>
            <a:r>
              <a:rPr lang="en-US" sz="1000" b="1" dirty="0">
                <a:latin typeface="+mn-lt"/>
                <a:cs typeface="Times New Roman"/>
              </a:rPr>
              <a:t>offices</a:t>
            </a:r>
            <a:r>
              <a:rPr lang="en-US" sz="1000" b="1" spc="-3" dirty="0">
                <a:latin typeface="+mn-lt"/>
                <a:cs typeface="Times New Roman"/>
              </a:rPr>
              <a:t> </a:t>
            </a:r>
            <a:r>
              <a:rPr lang="en-US" sz="1000" b="1" dirty="0">
                <a:latin typeface="+mn-lt"/>
                <a:cs typeface="Times New Roman"/>
              </a:rPr>
              <a:t>remain</a:t>
            </a:r>
            <a:r>
              <a:rPr lang="en-US" sz="1000" b="1" spc="-10" dirty="0">
                <a:latin typeface="+mn-lt"/>
                <a:cs typeface="Times New Roman"/>
              </a:rPr>
              <a:t> </a:t>
            </a:r>
            <a:r>
              <a:rPr lang="en-US" sz="1000" b="1" dirty="0">
                <a:latin typeface="+mn-lt"/>
                <a:cs typeface="Times New Roman"/>
              </a:rPr>
              <a:t>by</a:t>
            </a:r>
            <a:r>
              <a:rPr lang="en-US" sz="1000" b="1" spc="-3" dirty="0">
                <a:latin typeface="+mn-lt"/>
                <a:cs typeface="Times New Roman"/>
              </a:rPr>
              <a:t> </a:t>
            </a:r>
            <a:r>
              <a:rPr lang="en-US" sz="1000" b="1" dirty="0">
                <a:latin typeface="+mn-lt"/>
                <a:cs typeface="Times New Roman"/>
              </a:rPr>
              <a:t>far</a:t>
            </a:r>
            <a:r>
              <a:rPr lang="en-US" sz="1000" b="1" spc="-7" dirty="0">
                <a:latin typeface="+mn-lt"/>
                <a:cs typeface="Times New Roman"/>
              </a:rPr>
              <a:t> </a:t>
            </a:r>
            <a:r>
              <a:rPr lang="en-US" sz="1000" b="1" dirty="0">
                <a:latin typeface="+mn-lt"/>
                <a:cs typeface="Times New Roman"/>
              </a:rPr>
              <a:t>the</a:t>
            </a:r>
            <a:r>
              <a:rPr lang="en-US" sz="1000" b="1" spc="-3" dirty="0">
                <a:latin typeface="+mn-lt"/>
                <a:cs typeface="Times New Roman"/>
              </a:rPr>
              <a:t> </a:t>
            </a:r>
            <a:r>
              <a:rPr lang="en-US" sz="1000" b="1" dirty="0">
                <a:latin typeface="+mn-lt"/>
                <a:cs typeface="Times New Roman"/>
              </a:rPr>
              <a:t>setting</a:t>
            </a:r>
            <a:r>
              <a:rPr lang="en-US" sz="1000" b="1" spc="-3" dirty="0">
                <a:latin typeface="+mn-lt"/>
                <a:cs typeface="Times New Roman"/>
              </a:rPr>
              <a:t> </a:t>
            </a:r>
            <a:r>
              <a:rPr lang="en-US" sz="1000" b="1" spc="-14" dirty="0">
                <a:latin typeface="+mn-lt"/>
                <a:cs typeface="Times New Roman"/>
              </a:rPr>
              <a:t>most </a:t>
            </a:r>
            <a:r>
              <a:rPr lang="en-US" sz="1000" b="1" dirty="0">
                <a:latin typeface="+mn-lt"/>
                <a:cs typeface="Times New Roman"/>
              </a:rPr>
              <a:t>commonly</a:t>
            </a:r>
            <a:r>
              <a:rPr lang="en-US" sz="1000" b="1" spc="-10" dirty="0">
                <a:latin typeface="+mn-lt"/>
                <a:cs typeface="Times New Roman"/>
              </a:rPr>
              <a:t> </a:t>
            </a:r>
            <a:r>
              <a:rPr lang="en-US" sz="1000" b="1" dirty="0">
                <a:latin typeface="+mn-lt"/>
                <a:cs typeface="Times New Roman"/>
              </a:rPr>
              <a:t>visited</a:t>
            </a:r>
            <a:r>
              <a:rPr lang="en-US" sz="1000" b="1" spc="-7" dirty="0">
                <a:latin typeface="+mn-lt"/>
                <a:cs typeface="Times New Roman"/>
              </a:rPr>
              <a:t> </a:t>
            </a:r>
            <a:r>
              <a:rPr lang="en-US" sz="1000" b="1" dirty="0">
                <a:latin typeface="+mn-lt"/>
                <a:cs typeface="Times New Roman"/>
              </a:rPr>
              <a:t>for</a:t>
            </a:r>
            <a:r>
              <a:rPr lang="en-US" sz="1000" b="1" spc="-3" dirty="0">
                <a:latin typeface="+mn-lt"/>
                <a:cs typeface="Times New Roman"/>
              </a:rPr>
              <a:t> </a:t>
            </a:r>
            <a:r>
              <a:rPr lang="en-US" sz="1000" b="1" dirty="0">
                <a:latin typeface="+mn-lt"/>
                <a:cs typeface="Times New Roman"/>
              </a:rPr>
              <a:t>care. </a:t>
            </a:r>
          </a:p>
          <a:p>
            <a:pPr marL="182880" marR="0" lvl="0" indent="-182880" algn="l" defTabSz="914400" rtl="0" eaLnBrk="1" fontAlgn="auto" latinLnBrk="0" hangingPunct="1">
              <a:lnSpc>
                <a:spcPct val="100000"/>
              </a:lnSpc>
              <a:spcBef>
                <a:spcPts val="0"/>
              </a:spcBef>
              <a:spcAft>
                <a:spcPts val="0"/>
              </a:spcAft>
              <a:buClrTx/>
              <a:buSzTx/>
              <a:tabLst/>
              <a:defRPr/>
            </a:pPr>
            <a:r>
              <a:rPr lang="en-US" sz="1000" dirty="0">
                <a:latin typeface="+mn-lt"/>
                <a:cs typeface="Times New Roman"/>
              </a:rPr>
              <a:t>In any given year, most people in the United States interact with healthcare delivery systems through routine office-based physician visits. A smaller percentage of people seek emergency care services, and even fewer require hospitalization. In 2020, 83.4% of adults and 94.0% of children had an office visit with a physician or other healthcare professional in the past year.</a:t>
            </a:r>
            <a:r>
              <a:rPr lang="en-US" sz="1000" baseline="30000" dirty="0">
                <a:latin typeface="+mn-lt"/>
                <a:cs typeface="Times New Roman"/>
              </a:rPr>
              <a:t>31</a:t>
            </a:r>
            <a:r>
              <a:rPr lang="en-US" sz="1000" dirty="0">
                <a:latin typeface="+mn-lt"/>
                <a:cs typeface="Times New Roman"/>
              </a:rPr>
              <a:t>  For comparison, 19.0% of adults had an emergency department visit that year. In 2018, only 7.4% of people in the United States required an overnight hospital stay.</a:t>
            </a:r>
            <a:r>
              <a:rPr lang="en-US" sz="1000" baseline="30000" dirty="0">
                <a:latin typeface="+mn-lt"/>
                <a:cs typeface="Times New Roman"/>
              </a:rPr>
              <a:t>32</a:t>
            </a:r>
            <a:r>
              <a:rPr lang="en-US" sz="1000" dirty="0">
                <a:latin typeface="+mn-lt"/>
                <a:cs typeface="Times New Roman"/>
              </a:rPr>
              <a:t> </a:t>
            </a:r>
          </a:p>
          <a:p>
            <a:pPr marL="182880" marR="0" lvl="0" indent="-182880" algn="l" defTabSz="914400" rtl="0" eaLnBrk="1" fontAlgn="auto" latinLnBrk="0" hangingPunct="1">
              <a:lnSpc>
                <a:spcPct val="100000"/>
              </a:lnSpc>
              <a:spcBef>
                <a:spcPts val="0"/>
              </a:spcBef>
              <a:spcAft>
                <a:spcPts val="0"/>
              </a:spcAft>
              <a:buClrTx/>
              <a:buSzTx/>
              <a:tabLst/>
              <a:defRPr/>
            </a:pPr>
            <a:r>
              <a:rPr lang="en-US" sz="1000" b="1" i="1" spc="-7" dirty="0">
                <a:latin typeface="+mn-lt"/>
                <a:cs typeface="Arial"/>
              </a:rPr>
              <a:t>Ambulatory</a:t>
            </a:r>
            <a:r>
              <a:rPr lang="en-US" sz="1000" b="1" i="1" spc="-27" dirty="0">
                <a:latin typeface="+mn-lt"/>
                <a:cs typeface="Arial"/>
              </a:rPr>
              <a:t> </a:t>
            </a:r>
            <a:r>
              <a:rPr lang="en-US" sz="1000" b="1" i="1" dirty="0">
                <a:latin typeface="+mn-lt"/>
                <a:cs typeface="Arial"/>
              </a:rPr>
              <a:t>Medical</a:t>
            </a:r>
            <a:r>
              <a:rPr lang="en-US" sz="1000" b="1" i="1" spc="-27" dirty="0">
                <a:latin typeface="+mn-lt"/>
                <a:cs typeface="Arial"/>
              </a:rPr>
              <a:t> </a:t>
            </a:r>
            <a:r>
              <a:rPr lang="en-US" sz="1000" b="1" i="1" dirty="0">
                <a:latin typeface="+mn-lt"/>
                <a:cs typeface="Arial"/>
              </a:rPr>
              <a:t>and</a:t>
            </a:r>
            <a:r>
              <a:rPr lang="en-US" sz="1000" b="1" i="1" spc="-31" dirty="0">
                <a:latin typeface="+mn-lt"/>
                <a:cs typeface="Arial"/>
              </a:rPr>
              <a:t> </a:t>
            </a:r>
            <a:r>
              <a:rPr lang="en-US" sz="1000" b="1" i="1" dirty="0">
                <a:latin typeface="+mn-lt"/>
                <a:cs typeface="Arial"/>
              </a:rPr>
              <a:t>Surgical</a:t>
            </a:r>
            <a:r>
              <a:rPr lang="en-US" sz="1000" b="1" i="1" spc="-27" dirty="0">
                <a:latin typeface="+mn-lt"/>
                <a:cs typeface="Arial"/>
              </a:rPr>
              <a:t> </a:t>
            </a:r>
            <a:r>
              <a:rPr lang="en-US" sz="1000" b="1" i="1" spc="-7" dirty="0">
                <a:latin typeface="+mn-lt"/>
                <a:cs typeface="Arial"/>
              </a:rPr>
              <a:t>Offices</a:t>
            </a:r>
          </a:p>
          <a:p>
            <a:pPr marL="365760" marR="0" lvl="1" indent="-182880" algn="l" defTabSz="914400" rtl="0" eaLnBrk="1" fontAlgn="auto" latinLnBrk="0" hangingPunct="1">
              <a:lnSpc>
                <a:spcPct val="100000"/>
              </a:lnSpc>
              <a:spcBef>
                <a:spcPts val="0"/>
              </a:spcBef>
              <a:spcAft>
                <a:spcPts val="0"/>
              </a:spcAft>
              <a:buClrTx/>
              <a:buSzTx/>
              <a:tabLst/>
              <a:defRPr/>
            </a:pPr>
            <a:r>
              <a:rPr lang="en-US" sz="1000" dirty="0">
                <a:latin typeface="+mn-lt"/>
                <a:cs typeface="Times New Roman"/>
              </a:rPr>
              <a:t>In</a:t>
            </a:r>
            <a:r>
              <a:rPr lang="en-US" sz="1000" spc="-7" dirty="0">
                <a:latin typeface="+mn-lt"/>
                <a:cs typeface="Times New Roman"/>
              </a:rPr>
              <a:t> </a:t>
            </a:r>
            <a:r>
              <a:rPr lang="en-US" sz="1000" dirty="0">
                <a:latin typeface="+mn-lt"/>
                <a:cs typeface="Times New Roman"/>
              </a:rPr>
              <a:t>2018,</a:t>
            </a:r>
            <a:r>
              <a:rPr lang="en-US" sz="1000" spc="-3" dirty="0">
                <a:latin typeface="+mn-lt"/>
                <a:cs typeface="Times New Roman"/>
              </a:rPr>
              <a:t> </a:t>
            </a:r>
            <a:r>
              <a:rPr lang="en-US" sz="1000" dirty="0">
                <a:latin typeface="+mn-lt"/>
                <a:cs typeface="Times New Roman"/>
              </a:rPr>
              <a:t>there</a:t>
            </a:r>
            <a:r>
              <a:rPr lang="en-US" sz="1000" spc="-3" dirty="0">
                <a:latin typeface="+mn-lt"/>
                <a:cs typeface="Times New Roman"/>
              </a:rPr>
              <a:t> </a:t>
            </a:r>
            <a:r>
              <a:rPr lang="en-US" sz="1000" dirty="0">
                <a:latin typeface="+mn-lt"/>
                <a:cs typeface="Times New Roman"/>
              </a:rPr>
              <a:t>were</a:t>
            </a:r>
            <a:r>
              <a:rPr lang="en-US" sz="1000" spc="-3" dirty="0">
                <a:latin typeface="+mn-lt"/>
                <a:cs typeface="Times New Roman"/>
              </a:rPr>
              <a:t> </a:t>
            </a:r>
            <a:r>
              <a:rPr lang="en-US" sz="1000" dirty="0">
                <a:latin typeface="+mn-lt"/>
                <a:cs typeface="Times New Roman"/>
              </a:rPr>
              <a:t>860.4</a:t>
            </a:r>
            <a:r>
              <a:rPr lang="en-US" sz="1000" spc="-3" dirty="0">
                <a:latin typeface="+mn-lt"/>
                <a:cs typeface="Times New Roman"/>
              </a:rPr>
              <a:t> </a:t>
            </a:r>
            <a:r>
              <a:rPr lang="en-US" sz="1000" dirty="0">
                <a:latin typeface="+mn-lt"/>
                <a:cs typeface="Times New Roman"/>
              </a:rPr>
              <a:t>million</a:t>
            </a:r>
            <a:r>
              <a:rPr lang="en-US" sz="1000" spc="-10" dirty="0">
                <a:latin typeface="+mn-lt"/>
                <a:cs typeface="Times New Roman"/>
              </a:rPr>
              <a:t> </a:t>
            </a:r>
            <a:r>
              <a:rPr lang="en-US" sz="1000" dirty="0">
                <a:latin typeface="+mn-lt"/>
                <a:cs typeface="Times New Roman"/>
              </a:rPr>
              <a:t>medical</a:t>
            </a:r>
            <a:r>
              <a:rPr lang="en-US" sz="1000" spc="-3" dirty="0">
                <a:latin typeface="+mn-lt"/>
                <a:cs typeface="Times New Roman"/>
              </a:rPr>
              <a:t> </a:t>
            </a:r>
            <a:r>
              <a:rPr lang="en-US" sz="1000" dirty="0">
                <a:latin typeface="+mn-lt"/>
                <a:cs typeface="Times New Roman"/>
              </a:rPr>
              <a:t>physician</a:t>
            </a:r>
            <a:r>
              <a:rPr lang="en-US" sz="1000" spc="-3" dirty="0">
                <a:latin typeface="+mn-lt"/>
                <a:cs typeface="Times New Roman"/>
              </a:rPr>
              <a:t> </a:t>
            </a:r>
            <a:r>
              <a:rPr lang="en-US" sz="1000" dirty="0">
                <a:latin typeface="+mn-lt"/>
                <a:cs typeface="Times New Roman"/>
              </a:rPr>
              <a:t>office</a:t>
            </a:r>
            <a:r>
              <a:rPr lang="en-US" sz="1000" spc="-3" dirty="0">
                <a:latin typeface="+mn-lt"/>
                <a:cs typeface="Times New Roman"/>
              </a:rPr>
              <a:t> </a:t>
            </a:r>
            <a:r>
              <a:rPr lang="en-US" sz="1000" dirty="0">
                <a:latin typeface="+mn-lt"/>
                <a:cs typeface="Times New Roman"/>
              </a:rPr>
              <a:t>visits,</a:t>
            </a:r>
            <a:r>
              <a:rPr lang="en-US" sz="1000" spc="-3" dirty="0">
                <a:latin typeface="+mn-lt"/>
                <a:cs typeface="Times New Roman"/>
              </a:rPr>
              <a:t> </a:t>
            </a:r>
            <a:r>
              <a:rPr lang="en-US" sz="1000" dirty="0">
                <a:latin typeface="+mn-lt"/>
                <a:cs typeface="Times New Roman"/>
              </a:rPr>
              <a:t>or</a:t>
            </a:r>
            <a:r>
              <a:rPr lang="en-US" sz="1000" spc="-3" dirty="0">
                <a:latin typeface="+mn-lt"/>
                <a:cs typeface="Times New Roman"/>
              </a:rPr>
              <a:t> </a:t>
            </a:r>
            <a:r>
              <a:rPr lang="en-US" sz="1000" dirty="0">
                <a:latin typeface="+mn-lt"/>
                <a:cs typeface="Times New Roman"/>
              </a:rPr>
              <a:t>267.1</a:t>
            </a:r>
            <a:r>
              <a:rPr lang="en-US" sz="1000" spc="-10" dirty="0">
                <a:latin typeface="+mn-lt"/>
                <a:cs typeface="Times New Roman"/>
              </a:rPr>
              <a:t> </a:t>
            </a:r>
            <a:r>
              <a:rPr lang="en-US" sz="1000" dirty="0">
                <a:latin typeface="+mn-lt"/>
                <a:cs typeface="Times New Roman"/>
              </a:rPr>
              <a:t>visits</a:t>
            </a:r>
            <a:r>
              <a:rPr lang="en-US" sz="1000" spc="-3" dirty="0">
                <a:latin typeface="+mn-lt"/>
                <a:cs typeface="Times New Roman"/>
              </a:rPr>
              <a:t> </a:t>
            </a:r>
            <a:r>
              <a:rPr lang="en-US" sz="1000" dirty="0">
                <a:latin typeface="+mn-lt"/>
                <a:cs typeface="Times New Roman"/>
              </a:rPr>
              <a:t>per</a:t>
            </a:r>
            <a:r>
              <a:rPr lang="en-US" sz="1000" spc="-3" dirty="0">
                <a:latin typeface="+mn-lt"/>
                <a:cs typeface="Times New Roman"/>
              </a:rPr>
              <a:t> </a:t>
            </a:r>
            <a:r>
              <a:rPr lang="en-US" sz="1000" dirty="0">
                <a:latin typeface="+mn-lt"/>
                <a:cs typeface="Times New Roman"/>
              </a:rPr>
              <a:t>100</a:t>
            </a:r>
            <a:r>
              <a:rPr lang="en-US" sz="1000" spc="-3" dirty="0">
                <a:latin typeface="+mn-lt"/>
                <a:cs typeface="Times New Roman"/>
              </a:rPr>
              <a:t> </a:t>
            </a:r>
            <a:r>
              <a:rPr lang="en-US" sz="1000" spc="-7" dirty="0">
                <a:latin typeface="+mn-lt"/>
                <a:cs typeface="Times New Roman"/>
              </a:rPr>
              <a:t>people. </a:t>
            </a:r>
            <a:r>
              <a:rPr lang="en-US" sz="1000" dirty="0">
                <a:latin typeface="+mn-lt"/>
                <a:cs typeface="Times New Roman"/>
              </a:rPr>
              <a:t>Just</a:t>
            </a:r>
            <a:r>
              <a:rPr lang="en-US" sz="1000" spc="-10" dirty="0">
                <a:latin typeface="+mn-lt"/>
                <a:cs typeface="Times New Roman"/>
              </a:rPr>
              <a:t> </a:t>
            </a:r>
            <a:r>
              <a:rPr lang="en-US" sz="1000" dirty="0">
                <a:latin typeface="+mn-lt"/>
                <a:cs typeface="Times New Roman"/>
              </a:rPr>
              <a:t>over</a:t>
            </a:r>
            <a:r>
              <a:rPr lang="en-US" sz="1000" spc="-3" dirty="0">
                <a:latin typeface="+mn-lt"/>
                <a:cs typeface="Times New Roman"/>
              </a:rPr>
              <a:t> </a:t>
            </a:r>
            <a:r>
              <a:rPr lang="en-US" sz="1000" dirty="0">
                <a:latin typeface="+mn-lt"/>
                <a:cs typeface="Times New Roman"/>
              </a:rPr>
              <a:t>half</a:t>
            </a:r>
            <a:r>
              <a:rPr lang="en-US" sz="1000" spc="-3" dirty="0">
                <a:latin typeface="+mn-lt"/>
                <a:cs typeface="Times New Roman"/>
              </a:rPr>
              <a:t> </a:t>
            </a:r>
            <a:r>
              <a:rPr lang="en-US" sz="1000" dirty="0">
                <a:latin typeface="+mn-lt"/>
                <a:cs typeface="Times New Roman"/>
              </a:rPr>
              <a:t>(136.6</a:t>
            </a:r>
            <a:r>
              <a:rPr lang="en-US" sz="1000" spc="-3" dirty="0">
                <a:latin typeface="+mn-lt"/>
                <a:cs typeface="Times New Roman"/>
              </a:rPr>
              <a:t> </a:t>
            </a:r>
            <a:r>
              <a:rPr lang="en-US" sz="1000" dirty="0">
                <a:latin typeface="+mn-lt"/>
                <a:cs typeface="Times New Roman"/>
              </a:rPr>
              <a:t>visits</a:t>
            </a:r>
            <a:r>
              <a:rPr lang="en-US" sz="1000" spc="-3" dirty="0">
                <a:latin typeface="+mn-lt"/>
                <a:cs typeface="Times New Roman"/>
              </a:rPr>
              <a:t> </a:t>
            </a:r>
            <a:r>
              <a:rPr lang="en-US" sz="1000" dirty="0">
                <a:latin typeface="+mn-lt"/>
                <a:cs typeface="Times New Roman"/>
              </a:rPr>
              <a:t>per</a:t>
            </a:r>
            <a:r>
              <a:rPr lang="en-US" sz="1000" spc="-3" dirty="0">
                <a:latin typeface="+mn-lt"/>
                <a:cs typeface="Times New Roman"/>
              </a:rPr>
              <a:t> </a:t>
            </a:r>
            <a:r>
              <a:rPr lang="en-US" sz="1000" dirty="0">
                <a:latin typeface="+mn-lt"/>
                <a:cs typeface="Times New Roman"/>
              </a:rPr>
              <a:t>100</a:t>
            </a:r>
            <a:r>
              <a:rPr lang="en-US" sz="1000" spc="-3" dirty="0">
                <a:latin typeface="+mn-lt"/>
                <a:cs typeface="Times New Roman"/>
              </a:rPr>
              <a:t> </a:t>
            </a:r>
            <a:r>
              <a:rPr lang="en-US" sz="1000" dirty="0">
                <a:latin typeface="+mn-lt"/>
                <a:cs typeface="Times New Roman"/>
              </a:rPr>
              <a:t>people)</a:t>
            </a:r>
            <a:r>
              <a:rPr lang="en-US" sz="1000" spc="-3" dirty="0">
                <a:latin typeface="+mn-lt"/>
                <a:cs typeface="Times New Roman"/>
              </a:rPr>
              <a:t> </a:t>
            </a:r>
            <a:r>
              <a:rPr lang="en-US" sz="1000" dirty="0">
                <a:latin typeface="+mn-lt"/>
                <a:cs typeface="Times New Roman"/>
              </a:rPr>
              <a:t>were</a:t>
            </a:r>
            <a:r>
              <a:rPr lang="en-US" sz="1000" spc="-7" dirty="0">
                <a:latin typeface="+mn-lt"/>
                <a:cs typeface="Times New Roman"/>
              </a:rPr>
              <a:t> </a:t>
            </a:r>
            <a:r>
              <a:rPr lang="en-US" sz="1000" dirty="0">
                <a:latin typeface="+mn-lt"/>
                <a:cs typeface="Times New Roman"/>
              </a:rPr>
              <a:t>with</a:t>
            </a:r>
            <a:r>
              <a:rPr lang="en-US" sz="1000" spc="-3" dirty="0">
                <a:latin typeface="+mn-lt"/>
                <a:cs typeface="Times New Roman"/>
              </a:rPr>
              <a:t> </a:t>
            </a:r>
            <a:r>
              <a:rPr lang="en-US" sz="1000" dirty="0">
                <a:latin typeface="+mn-lt"/>
                <a:cs typeface="Times New Roman"/>
              </a:rPr>
              <a:t>a</a:t>
            </a:r>
            <a:r>
              <a:rPr lang="en-US" sz="1000" spc="-3" dirty="0">
                <a:latin typeface="+mn-lt"/>
                <a:cs typeface="Times New Roman"/>
              </a:rPr>
              <a:t> </a:t>
            </a:r>
            <a:r>
              <a:rPr lang="en-US" sz="1000" dirty="0">
                <a:latin typeface="+mn-lt"/>
                <a:cs typeface="Times New Roman"/>
              </a:rPr>
              <a:t>primary</a:t>
            </a:r>
            <a:r>
              <a:rPr lang="en-US" sz="1000" spc="-3" dirty="0">
                <a:latin typeface="+mn-lt"/>
                <a:cs typeface="Times New Roman"/>
              </a:rPr>
              <a:t> </a:t>
            </a:r>
            <a:r>
              <a:rPr lang="en-US" sz="1000" dirty="0">
                <a:latin typeface="+mn-lt"/>
                <a:cs typeface="Times New Roman"/>
              </a:rPr>
              <a:t>care</a:t>
            </a:r>
            <a:r>
              <a:rPr lang="en-US" sz="1000" spc="-3" dirty="0">
                <a:latin typeface="+mn-lt"/>
                <a:cs typeface="Times New Roman"/>
              </a:rPr>
              <a:t> </a:t>
            </a:r>
            <a:r>
              <a:rPr lang="en-US" sz="1000" dirty="0">
                <a:latin typeface="+mn-lt"/>
                <a:cs typeface="Times New Roman"/>
              </a:rPr>
              <a:t>provider.</a:t>
            </a:r>
            <a:r>
              <a:rPr lang="en-US" sz="1000" spc="-3" dirty="0">
                <a:latin typeface="+mn-lt"/>
                <a:cs typeface="Times New Roman"/>
              </a:rPr>
              <a:t> </a:t>
            </a:r>
            <a:r>
              <a:rPr lang="en-US" sz="1000" spc="-7" dirty="0">
                <a:latin typeface="+mn-lt"/>
                <a:cs typeface="Times New Roman"/>
              </a:rPr>
              <a:t>Approximately </a:t>
            </a:r>
            <a:r>
              <a:rPr lang="en-US" sz="1000" dirty="0">
                <a:latin typeface="+mn-lt"/>
                <a:cs typeface="Times New Roman"/>
              </a:rPr>
              <a:t>one-quarter</a:t>
            </a:r>
            <a:r>
              <a:rPr lang="en-US" sz="1000" spc="-10" dirty="0">
                <a:latin typeface="+mn-lt"/>
                <a:cs typeface="Times New Roman"/>
              </a:rPr>
              <a:t> </a:t>
            </a:r>
            <a:r>
              <a:rPr lang="en-US" sz="1000" dirty="0">
                <a:latin typeface="+mn-lt"/>
                <a:cs typeface="Times New Roman"/>
              </a:rPr>
              <a:t>of</a:t>
            </a:r>
            <a:r>
              <a:rPr lang="en-US" sz="1000" spc="-3" dirty="0">
                <a:latin typeface="+mn-lt"/>
                <a:cs typeface="Times New Roman"/>
              </a:rPr>
              <a:t> </a:t>
            </a:r>
            <a:r>
              <a:rPr lang="en-US" sz="1000" dirty="0">
                <a:latin typeface="+mn-lt"/>
                <a:cs typeface="Times New Roman"/>
              </a:rPr>
              <a:t>encounters</a:t>
            </a:r>
            <a:r>
              <a:rPr lang="en-US" sz="1000" spc="-3" dirty="0">
                <a:latin typeface="+mn-lt"/>
                <a:cs typeface="Times New Roman"/>
              </a:rPr>
              <a:t> </a:t>
            </a:r>
            <a:r>
              <a:rPr lang="en-US" sz="1000" dirty="0">
                <a:latin typeface="+mn-lt"/>
                <a:cs typeface="Times New Roman"/>
              </a:rPr>
              <a:t>(67.1</a:t>
            </a:r>
            <a:r>
              <a:rPr lang="en-US" sz="1000" spc="-3" dirty="0">
                <a:latin typeface="+mn-lt"/>
                <a:cs typeface="Times New Roman"/>
              </a:rPr>
              <a:t> </a:t>
            </a:r>
            <a:r>
              <a:rPr lang="en-US" sz="1000" dirty="0">
                <a:latin typeface="+mn-lt"/>
                <a:cs typeface="Times New Roman"/>
              </a:rPr>
              <a:t>visits</a:t>
            </a:r>
            <a:r>
              <a:rPr lang="en-US" sz="1000" spc="-10" dirty="0">
                <a:latin typeface="+mn-lt"/>
                <a:cs typeface="Times New Roman"/>
              </a:rPr>
              <a:t> </a:t>
            </a:r>
            <a:r>
              <a:rPr lang="en-US" sz="1000" dirty="0">
                <a:latin typeface="+mn-lt"/>
                <a:cs typeface="Times New Roman"/>
              </a:rPr>
              <a:t>per</a:t>
            </a:r>
            <a:r>
              <a:rPr lang="en-US" sz="1000" spc="-3" dirty="0">
                <a:latin typeface="+mn-lt"/>
                <a:cs typeface="Times New Roman"/>
              </a:rPr>
              <a:t> </a:t>
            </a:r>
            <a:r>
              <a:rPr lang="en-US" sz="1000" dirty="0">
                <a:latin typeface="+mn-lt"/>
                <a:cs typeface="Times New Roman"/>
              </a:rPr>
              <a:t>100</a:t>
            </a:r>
            <a:r>
              <a:rPr lang="en-US" sz="1000" spc="-3" dirty="0">
                <a:latin typeface="+mn-lt"/>
                <a:cs typeface="Times New Roman"/>
              </a:rPr>
              <a:t> </a:t>
            </a:r>
            <a:r>
              <a:rPr lang="en-US" sz="1000" dirty="0">
                <a:latin typeface="+mn-lt"/>
                <a:cs typeface="Times New Roman"/>
              </a:rPr>
              <a:t>people)</a:t>
            </a:r>
            <a:r>
              <a:rPr lang="en-US" sz="1000" spc="-3" dirty="0">
                <a:latin typeface="+mn-lt"/>
                <a:cs typeface="Times New Roman"/>
              </a:rPr>
              <a:t> </a:t>
            </a:r>
            <a:r>
              <a:rPr lang="en-US" sz="1000" dirty="0">
                <a:latin typeface="+mn-lt"/>
                <a:cs typeface="Times New Roman"/>
              </a:rPr>
              <a:t>were</a:t>
            </a:r>
            <a:r>
              <a:rPr lang="en-US" sz="1000" spc="-7" dirty="0">
                <a:latin typeface="+mn-lt"/>
                <a:cs typeface="Times New Roman"/>
              </a:rPr>
              <a:t> </a:t>
            </a:r>
            <a:r>
              <a:rPr lang="en-US" sz="1000" dirty="0">
                <a:latin typeface="+mn-lt"/>
                <a:cs typeface="Times New Roman"/>
              </a:rPr>
              <a:t>with</a:t>
            </a:r>
            <a:r>
              <a:rPr lang="en-US" sz="1000" spc="-3" dirty="0">
                <a:latin typeface="+mn-lt"/>
                <a:cs typeface="Times New Roman"/>
              </a:rPr>
              <a:t> </a:t>
            </a:r>
            <a:r>
              <a:rPr lang="en-US" sz="1000" dirty="0">
                <a:latin typeface="+mn-lt"/>
                <a:cs typeface="Times New Roman"/>
              </a:rPr>
              <a:t>medical</a:t>
            </a:r>
            <a:r>
              <a:rPr lang="en-US" sz="1000" spc="-7" dirty="0">
                <a:latin typeface="+mn-lt"/>
                <a:cs typeface="Times New Roman"/>
              </a:rPr>
              <a:t> </a:t>
            </a:r>
            <a:r>
              <a:rPr lang="en-US" sz="1000" dirty="0">
                <a:latin typeface="+mn-lt"/>
                <a:cs typeface="Times New Roman"/>
              </a:rPr>
              <a:t>specialists,</a:t>
            </a:r>
            <a:r>
              <a:rPr lang="en-US" sz="1000" spc="-3" dirty="0">
                <a:latin typeface="+mn-lt"/>
                <a:cs typeface="Times New Roman"/>
              </a:rPr>
              <a:t> while the remaining encounters </a:t>
            </a:r>
            <a:r>
              <a:rPr lang="en-US" sz="1000" dirty="0">
                <a:latin typeface="+mn-lt"/>
                <a:cs typeface="Times New Roman"/>
              </a:rPr>
              <a:t>(63.3</a:t>
            </a:r>
            <a:r>
              <a:rPr lang="en-US" sz="1000" spc="-10" dirty="0">
                <a:latin typeface="+mn-lt"/>
                <a:cs typeface="Times New Roman"/>
              </a:rPr>
              <a:t> </a:t>
            </a:r>
            <a:r>
              <a:rPr lang="en-US" sz="1000" dirty="0">
                <a:latin typeface="+mn-lt"/>
                <a:cs typeface="Times New Roman"/>
              </a:rPr>
              <a:t>visits</a:t>
            </a:r>
            <a:r>
              <a:rPr lang="en-US" sz="1000" spc="-3" dirty="0">
                <a:latin typeface="+mn-lt"/>
                <a:cs typeface="Times New Roman"/>
              </a:rPr>
              <a:t> </a:t>
            </a:r>
            <a:r>
              <a:rPr lang="en-US" sz="1000" dirty="0">
                <a:latin typeface="+mn-lt"/>
                <a:cs typeface="Times New Roman"/>
              </a:rPr>
              <a:t>per</a:t>
            </a:r>
            <a:r>
              <a:rPr lang="en-US" sz="1000" spc="-3" dirty="0">
                <a:latin typeface="+mn-lt"/>
                <a:cs typeface="Times New Roman"/>
              </a:rPr>
              <a:t> </a:t>
            </a:r>
            <a:r>
              <a:rPr lang="en-US" sz="1000" dirty="0">
                <a:latin typeface="+mn-lt"/>
                <a:cs typeface="Times New Roman"/>
              </a:rPr>
              <a:t>100</a:t>
            </a:r>
            <a:r>
              <a:rPr lang="en-US" sz="1000" spc="-7" dirty="0">
                <a:latin typeface="+mn-lt"/>
                <a:cs typeface="Times New Roman"/>
              </a:rPr>
              <a:t> </a:t>
            </a:r>
            <a:r>
              <a:rPr lang="en-US" sz="1000" dirty="0">
                <a:latin typeface="+mn-lt"/>
                <a:cs typeface="Times New Roman"/>
              </a:rPr>
              <a:t>people)</a:t>
            </a:r>
            <a:r>
              <a:rPr lang="en-US" sz="1000" spc="-3" dirty="0">
                <a:latin typeface="+mn-lt"/>
                <a:cs typeface="Times New Roman"/>
              </a:rPr>
              <a:t> </a:t>
            </a:r>
            <a:r>
              <a:rPr lang="en-US" sz="1000" dirty="0">
                <a:latin typeface="+mn-lt"/>
                <a:cs typeface="Times New Roman"/>
              </a:rPr>
              <a:t>were</a:t>
            </a:r>
            <a:r>
              <a:rPr lang="en-US" sz="1000" spc="-3" dirty="0">
                <a:latin typeface="+mn-lt"/>
                <a:cs typeface="Times New Roman"/>
              </a:rPr>
              <a:t> </a:t>
            </a:r>
            <a:r>
              <a:rPr lang="en-US" sz="1000" dirty="0">
                <a:latin typeface="+mn-lt"/>
                <a:cs typeface="Times New Roman"/>
              </a:rPr>
              <a:t>with</a:t>
            </a:r>
            <a:r>
              <a:rPr lang="en-US" sz="1000" spc="-3" dirty="0">
                <a:latin typeface="+mn-lt"/>
                <a:cs typeface="Times New Roman"/>
              </a:rPr>
              <a:t> </a:t>
            </a:r>
            <a:r>
              <a:rPr lang="en-US" sz="1000" dirty="0">
                <a:latin typeface="+mn-lt"/>
                <a:cs typeface="Times New Roman"/>
              </a:rPr>
              <a:t>surgical</a:t>
            </a:r>
            <a:r>
              <a:rPr lang="en-US" sz="1000" spc="-7" dirty="0">
                <a:latin typeface="+mn-lt"/>
                <a:cs typeface="Times New Roman"/>
              </a:rPr>
              <a:t> specialists.</a:t>
            </a:r>
            <a:endParaRPr lang="en-US" sz="1000" spc="-10" baseline="31250" dirty="0">
              <a:latin typeface="+mn-lt"/>
              <a:cs typeface="Times New Roman"/>
            </a:endParaRPr>
          </a:p>
          <a:p>
            <a:pPr marL="182880" marR="0" lvl="0" indent="-182880" algn="l" defTabSz="914400" rtl="0" eaLnBrk="1" fontAlgn="auto" latinLnBrk="0" hangingPunct="1">
              <a:lnSpc>
                <a:spcPct val="100000"/>
              </a:lnSpc>
              <a:spcBef>
                <a:spcPts val="0"/>
              </a:spcBef>
              <a:spcAft>
                <a:spcPts val="0"/>
              </a:spcAft>
              <a:buClrTx/>
              <a:buSzTx/>
              <a:tabLst/>
              <a:defRPr/>
            </a:pPr>
            <a:r>
              <a:rPr lang="en-US" sz="1000" dirty="0">
                <a:latin typeface="+mn-lt"/>
                <a:cs typeface="Times New Roman"/>
              </a:rPr>
              <a:t>Overall, most office visits (39.0%) were for managing one or more chronic conditions, followed by evaluating a new problem (24.0%), providing preventive care services (23.0%), and performing pre- or postoperative evaluation (8%) (Figure 35). </a:t>
            </a:r>
          </a:p>
          <a:p>
            <a:pPr marL="182880" marR="0" lvl="0" indent="-182880" algn="l" defTabSz="914400" rtl="0" eaLnBrk="1" fontAlgn="auto" latinLnBrk="0" hangingPunct="1">
              <a:lnSpc>
                <a:spcPct val="100000"/>
              </a:lnSpc>
              <a:spcBef>
                <a:spcPts val="0"/>
              </a:spcBef>
              <a:spcAft>
                <a:spcPts val="0"/>
              </a:spcAft>
              <a:buClrTx/>
              <a:buSzTx/>
              <a:tabLst/>
              <a:defRPr/>
            </a:pPr>
            <a:r>
              <a:rPr lang="en-US" sz="1000" dirty="0">
                <a:latin typeface="+mn-lt"/>
                <a:cs typeface="Times New Roman"/>
              </a:rPr>
              <a:t>Only 6.0% of ambulatory healthcare visits were for evaluation or management of an injury. </a:t>
            </a:r>
          </a:p>
          <a:p>
            <a:pPr marL="182880" marR="0" lvl="0" indent="-182880" algn="l" defTabSz="914400" rtl="0" eaLnBrk="1" fontAlgn="auto" latinLnBrk="0" hangingPunct="1">
              <a:lnSpc>
                <a:spcPct val="100000"/>
              </a:lnSpc>
              <a:spcBef>
                <a:spcPts val="0"/>
              </a:spcBef>
              <a:spcAft>
                <a:spcPts val="0"/>
              </a:spcAft>
              <a:buClrTx/>
              <a:buSzTx/>
              <a:tabLst/>
              <a:defRPr/>
            </a:pPr>
            <a:r>
              <a:rPr lang="en-US" sz="1000" dirty="0">
                <a:latin typeface="+mn-lt"/>
                <a:cs typeface="Times New Roman"/>
              </a:rPr>
              <a:t>Among children less than 18 years old, this overall pattern of visits differs, giving greater emphasis to visits for new problems and preventive services.</a:t>
            </a:r>
          </a:p>
          <a:p>
            <a:pPr marL="182880" marR="0" lvl="0" indent="-182880" algn="l" defTabSz="914400" rtl="0" eaLnBrk="1" fontAlgn="auto" latinLnBrk="0" hangingPunct="1">
              <a:lnSpc>
                <a:spcPct val="100000"/>
              </a:lnSpc>
              <a:spcBef>
                <a:spcPts val="0"/>
              </a:spcBef>
              <a:spcAft>
                <a:spcPts val="0"/>
              </a:spcAft>
              <a:buClrTx/>
              <a:buSzTx/>
              <a:tabLst/>
              <a:defRPr/>
            </a:pPr>
            <a:r>
              <a:rPr lang="en-US" sz="1000" dirty="0">
                <a:latin typeface="+mn-lt"/>
                <a:cs typeface="Times New Roman"/>
              </a:rPr>
              <a:t>The 10 leading principal reasons for visits account for less than half (42.3%) of all reasons for all office visits in 2019. The list illustrates the wide scope of healthcare services delivered in ambulatory settings. It also highlights primary care offices’ counseling, medication maintenance, and </a:t>
            </a:r>
            <a:r>
              <a:rPr lang="en-US" sz="1000" dirty="0" err="1">
                <a:latin typeface="+mn-lt"/>
                <a:cs typeface="Times New Roman"/>
              </a:rPr>
              <a:t>followup</a:t>
            </a:r>
            <a:r>
              <a:rPr lang="en-US" sz="1000" dirty="0">
                <a:latin typeface="+mn-lt"/>
                <a:cs typeface="Times New Roman"/>
              </a:rPr>
              <a:t> activities, which are central to successfully managing chronic diseases.  </a:t>
            </a:r>
          </a:p>
          <a:p>
            <a:pPr marL="182880" marR="0" lvl="0" indent="-182880" algn="l" defTabSz="914400" rtl="0" eaLnBrk="1" fontAlgn="auto" latinLnBrk="0" hangingPunct="1">
              <a:lnSpc>
                <a:spcPct val="100000"/>
              </a:lnSpc>
              <a:spcBef>
                <a:spcPts val="0"/>
              </a:spcBef>
              <a:spcAft>
                <a:spcPts val="0"/>
              </a:spcAft>
              <a:buClrTx/>
              <a:buSzTx/>
              <a:tabLst/>
              <a:defRPr/>
            </a:pPr>
            <a:r>
              <a:rPr lang="en-US" sz="1000" dirty="0">
                <a:latin typeface="+mn-lt"/>
                <a:cs typeface="Times New Roman"/>
              </a:rPr>
              <a:t>The top reasons for visits in 2019 were:</a:t>
            </a:r>
          </a:p>
          <a:p>
            <a:pPr marL="365760" marR="0" lvl="1" indent="-182880" algn="l" defTabSz="914400" rtl="0" eaLnBrk="1" fontAlgn="auto" latinLnBrk="0" hangingPunct="1">
              <a:lnSpc>
                <a:spcPct val="100000"/>
              </a:lnSpc>
              <a:spcBef>
                <a:spcPts val="0"/>
              </a:spcBef>
              <a:spcAft>
                <a:spcPts val="0"/>
              </a:spcAft>
              <a:buClrTx/>
              <a:buSzTx/>
              <a:tabLst/>
              <a:defRPr/>
            </a:pPr>
            <a:r>
              <a:rPr lang="en-US" sz="1000" dirty="0">
                <a:latin typeface="+mn-lt"/>
                <a:cs typeface="Times New Roman"/>
              </a:rPr>
              <a:t>Progress visit, not otherwise specified (21.3%). </a:t>
            </a:r>
          </a:p>
          <a:p>
            <a:pPr marL="365760" marR="0" lvl="1" indent="-182880" algn="l" defTabSz="914400" rtl="0" eaLnBrk="1" fontAlgn="auto" latinLnBrk="0" hangingPunct="1">
              <a:lnSpc>
                <a:spcPct val="100000"/>
              </a:lnSpc>
              <a:spcBef>
                <a:spcPts val="0"/>
              </a:spcBef>
              <a:spcAft>
                <a:spcPts val="0"/>
              </a:spcAft>
              <a:buClrTx/>
              <a:buSzTx/>
              <a:tabLst/>
              <a:defRPr/>
            </a:pPr>
            <a:r>
              <a:rPr lang="en-US" sz="1000" dirty="0">
                <a:latin typeface="+mn-lt"/>
                <a:cs typeface="Times New Roman"/>
              </a:rPr>
              <a:t>General medical examination (5.8%).</a:t>
            </a:r>
          </a:p>
          <a:p>
            <a:pPr marL="365760" marR="0" lvl="1" indent="-182880" algn="l" defTabSz="914400" rtl="0" eaLnBrk="1" fontAlgn="auto" latinLnBrk="0" hangingPunct="1">
              <a:lnSpc>
                <a:spcPct val="100000"/>
              </a:lnSpc>
              <a:spcBef>
                <a:spcPts val="0"/>
              </a:spcBef>
              <a:spcAft>
                <a:spcPts val="0"/>
              </a:spcAft>
              <a:buClrTx/>
              <a:buSzTx/>
              <a:tabLst/>
              <a:defRPr/>
            </a:pPr>
            <a:r>
              <a:rPr lang="en-US" sz="1000" dirty="0">
                <a:latin typeface="+mn-lt"/>
                <a:cs typeface="Times New Roman"/>
              </a:rPr>
              <a:t>Postoperative visit (2.7%).</a:t>
            </a:r>
          </a:p>
          <a:p>
            <a:pPr marL="365760" marR="0" lvl="1" indent="-182880" algn="l" defTabSz="914400" rtl="0" eaLnBrk="1" fontAlgn="auto" latinLnBrk="0" hangingPunct="1">
              <a:lnSpc>
                <a:spcPct val="100000"/>
              </a:lnSpc>
              <a:spcBef>
                <a:spcPts val="0"/>
              </a:spcBef>
              <a:spcAft>
                <a:spcPts val="0"/>
              </a:spcAft>
              <a:buClrTx/>
              <a:buSzTx/>
              <a:tabLst/>
              <a:defRPr/>
            </a:pPr>
            <a:r>
              <a:rPr lang="en-US" sz="1000" dirty="0">
                <a:latin typeface="+mn-lt"/>
                <a:cs typeface="Times New Roman"/>
              </a:rPr>
              <a:t>Gynecological examination (2.4%),</a:t>
            </a:r>
          </a:p>
          <a:p>
            <a:pPr marL="365760" marR="0" lvl="1" indent="-182880" algn="l" defTabSz="914400" rtl="0" eaLnBrk="1" fontAlgn="auto" latinLnBrk="0" hangingPunct="1">
              <a:lnSpc>
                <a:spcPct val="100000"/>
              </a:lnSpc>
              <a:spcBef>
                <a:spcPts val="0"/>
              </a:spcBef>
              <a:spcAft>
                <a:spcPts val="0"/>
              </a:spcAft>
              <a:buClrTx/>
              <a:buSzTx/>
              <a:tabLst/>
              <a:defRPr/>
            </a:pPr>
            <a:r>
              <a:rPr lang="en-US" sz="1000" dirty="0">
                <a:latin typeface="+mn-lt"/>
                <a:cs typeface="Times New Roman"/>
              </a:rPr>
              <a:t>Counseling, not otherwise specified (2.2%),</a:t>
            </a:r>
          </a:p>
          <a:p>
            <a:pPr marL="365760" marR="0" lvl="1" indent="-182880" algn="l" defTabSz="914400" rtl="0" eaLnBrk="1" fontAlgn="auto" latinLnBrk="0" hangingPunct="1">
              <a:lnSpc>
                <a:spcPct val="100000"/>
              </a:lnSpc>
              <a:spcBef>
                <a:spcPts val="0"/>
              </a:spcBef>
              <a:spcAft>
                <a:spcPts val="0"/>
              </a:spcAft>
              <a:buClrTx/>
              <a:buSzTx/>
              <a:tabLst/>
              <a:defRPr/>
            </a:pPr>
            <a:r>
              <a:rPr lang="en-US" sz="1000" dirty="0">
                <a:latin typeface="+mn-lt"/>
                <a:cs typeface="Times New Roman"/>
              </a:rPr>
              <a:t>Medication (prescribing or refill), other and unspecified kinds (1.8%),</a:t>
            </a:r>
          </a:p>
          <a:p>
            <a:pPr marL="365760" marR="0" lvl="1" indent="-182880" algn="l" defTabSz="914400" rtl="0" eaLnBrk="1" fontAlgn="auto" latinLnBrk="0" hangingPunct="1">
              <a:lnSpc>
                <a:spcPct val="100000"/>
              </a:lnSpc>
              <a:spcBef>
                <a:spcPts val="0"/>
              </a:spcBef>
              <a:spcAft>
                <a:spcPts val="0"/>
              </a:spcAft>
              <a:buClrTx/>
              <a:buSzTx/>
              <a:tabLst/>
              <a:defRPr/>
            </a:pPr>
            <a:r>
              <a:rPr lang="en-US" sz="1000" dirty="0">
                <a:latin typeface="+mn-lt"/>
                <a:cs typeface="Times New Roman"/>
              </a:rPr>
              <a:t>Shoulder symptoms (1.6%),</a:t>
            </a:r>
          </a:p>
          <a:p>
            <a:pPr marL="365760" marR="0" lvl="1" indent="-182880" algn="l" defTabSz="914400" rtl="0" eaLnBrk="1" fontAlgn="auto" latinLnBrk="0" hangingPunct="1">
              <a:lnSpc>
                <a:spcPct val="100000"/>
              </a:lnSpc>
              <a:spcBef>
                <a:spcPts val="0"/>
              </a:spcBef>
              <a:spcAft>
                <a:spcPts val="0"/>
              </a:spcAft>
              <a:buClrTx/>
              <a:buSzTx/>
              <a:tabLst/>
              <a:defRPr/>
            </a:pPr>
            <a:r>
              <a:rPr lang="en-US" sz="1000" dirty="0">
                <a:latin typeface="+mn-lt"/>
                <a:cs typeface="Times New Roman"/>
              </a:rPr>
              <a:t>Hypertension (1.5%),</a:t>
            </a:r>
          </a:p>
          <a:p>
            <a:pPr marL="365760" marR="0" lvl="1" indent="-182880" algn="l" defTabSz="914400" rtl="0" eaLnBrk="1" fontAlgn="auto" latinLnBrk="0" hangingPunct="1">
              <a:lnSpc>
                <a:spcPct val="100000"/>
              </a:lnSpc>
              <a:spcBef>
                <a:spcPts val="0"/>
              </a:spcBef>
              <a:spcAft>
                <a:spcPts val="0"/>
              </a:spcAft>
              <a:buClrTx/>
              <a:buSzTx/>
              <a:tabLst/>
              <a:defRPr/>
            </a:pPr>
            <a:r>
              <a:rPr lang="en-US" sz="1000" dirty="0">
                <a:latin typeface="+mn-lt"/>
                <a:cs typeface="Times New Roman"/>
              </a:rPr>
              <a:t>Well baby examination (1.5%),</a:t>
            </a:r>
          </a:p>
          <a:p>
            <a:pPr marL="365760" marR="0" lvl="1" indent="-182880" algn="l" defTabSz="914400" rtl="0" eaLnBrk="1" fontAlgn="auto" latinLnBrk="0" hangingPunct="1">
              <a:lnSpc>
                <a:spcPct val="100000"/>
              </a:lnSpc>
              <a:spcBef>
                <a:spcPts val="0"/>
              </a:spcBef>
              <a:spcAft>
                <a:spcPts val="0"/>
              </a:spcAft>
              <a:buClrTx/>
              <a:buSzTx/>
              <a:tabLst/>
              <a:defRPr/>
            </a:pPr>
            <a:r>
              <a:rPr lang="en-US" sz="1000" dirty="0">
                <a:latin typeface="+mn-lt"/>
                <a:cs typeface="Times New Roman"/>
              </a:rPr>
              <a:t>Cough (1.5%).</a:t>
            </a:r>
          </a:p>
          <a:p>
            <a:pPr marL="182880" marR="0" indent="-182880">
              <a:spcBef>
                <a:spcPts val="600"/>
              </a:spcBef>
              <a:spcAft>
                <a:spcPts val="0"/>
              </a:spcAft>
            </a:pPr>
            <a:r>
              <a:rPr lang="en-US" sz="1000" dirty="0">
                <a:effectLst/>
                <a:latin typeface="+mn-lt"/>
                <a:ea typeface="Calibri" panose="020F0502020204030204" pitchFamily="34" charset="0"/>
                <a:cs typeface="Times New Roman" panose="02020603050405020304" pitchFamily="18" charset="0"/>
              </a:rPr>
              <a:t>Terms in this list are based on the National Ambulatory Medical Care Survey’s Reason for Visit Classification for Ambulatory Care (RVC), defined in the National Ambulatory Medical Care Survey 2019 National Summary Tables, available at </a:t>
            </a:r>
            <a:r>
              <a:rPr lang="en-US" sz="1000" u="sng" dirty="0">
                <a:solidFill>
                  <a:srgbClr val="0000FF"/>
                </a:solidFill>
                <a:effectLst/>
                <a:latin typeface="+mn-lt"/>
                <a:ea typeface="Calibri" panose="020F0502020204030204" pitchFamily="34" charset="0"/>
                <a:cs typeface="Times New Roman" panose="02020603050405020304" pitchFamily="18" charset="0"/>
                <a:hlinkClick r:id="rId3"/>
              </a:rPr>
              <a:t>https://www.cdc.gov/nchs/data/ahcd/namcs_summary/2019-namcs-web-tables-508.pdf</a:t>
            </a:r>
            <a:r>
              <a:rPr lang="en-US" sz="1000" dirty="0">
                <a:effectLst/>
                <a:latin typeface="+mn-lt"/>
                <a:ea typeface="Calibri" panose="020F0502020204030204" pitchFamily="34" charset="0"/>
                <a:cs typeface="Times New Roman" panose="02020603050405020304" pitchFamily="18" charset="0"/>
              </a:rPr>
              <a:t>.</a:t>
            </a:r>
          </a:p>
          <a:p>
            <a:endParaRPr lang="en-US" sz="1000" dirty="0"/>
          </a:p>
        </p:txBody>
      </p:sp>
      <p:sp>
        <p:nvSpPr>
          <p:cNvPr id="4" name="Slide Number Placeholder 3"/>
          <p:cNvSpPr>
            <a:spLocks noGrp="1"/>
          </p:cNvSpPr>
          <p:nvPr>
            <p:ph type="sldNum" sz="quarter" idx="5"/>
          </p:nvPr>
        </p:nvSpPr>
        <p:spPr/>
        <p:txBody>
          <a:bodyPr/>
          <a:lstStyle/>
          <a:p>
            <a:fld id="{B17BA40C-25F7-4A81-B7B0-365A5351FE20}" type="slidenum">
              <a:rPr lang="en-US" smtClean="0"/>
              <a:t>59</a:t>
            </a:fld>
            <a:endParaRPr lang="en-US"/>
          </a:p>
        </p:txBody>
      </p:sp>
    </p:spTree>
    <p:extLst>
      <p:ext uri="{BB962C8B-B14F-4D97-AF65-F5344CB8AC3E}">
        <p14:creationId xmlns:p14="http://schemas.microsoft.com/office/powerpoint/2010/main" val="4019148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lgn="l" defTabSz="914400" rtl="0" eaLnBrk="1" fontAlgn="auto" latinLnBrk="0" hangingPunct="1">
              <a:lnSpc>
                <a:spcPct val="100000"/>
              </a:lnSpc>
              <a:spcBef>
                <a:spcPts val="0"/>
              </a:spcBef>
              <a:spcAft>
                <a:spcPts val="0"/>
              </a:spcAft>
              <a:buClrTx/>
              <a:buSzTx/>
              <a:tabLst/>
              <a:defRPr/>
            </a:pPr>
            <a:r>
              <a:rPr lang="en-US" sz="1200" spc="-7" dirty="0">
                <a:latin typeface="+mn-lt"/>
                <a:cs typeface="Times New Roman"/>
              </a:rPr>
              <a:t>Readers also should note that the 2021 National Survey on Drug Use and Health data cannot be compared or combined with any prior years of data due to methodological changes in this survey. </a:t>
            </a:r>
          </a:p>
          <a:p>
            <a:pPr marL="182880" marR="0" lvl="0" indent="-182880" algn="l" defTabSz="914400" rtl="0" eaLnBrk="1" fontAlgn="auto" latinLnBrk="0" hangingPunct="1">
              <a:lnSpc>
                <a:spcPct val="100000"/>
              </a:lnSpc>
              <a:spcBef>
                <a:spcPts val="0"/>
              </a:spcBef>
              <a:spcAft>
                <a:spcPts val="0"/>
              </a:spcAft>
              <a:buClrTx/>
              <a:buSzTx/>
              <a:tabLst/>
              <a:defRPr/>
            </a:pPr>
            <a:r>
              <a:rPr lang="en-US" dirty="0"/>
              <a:t>Additional information on each measure can be found in the Data Query section of the NHQDR website (</a:t>
            </a:r>
            <a:r>
              <a:rPr lang="en-US" dirty="0">
                <a:hlinkClick r:id="rId3"/>
              </a:rPr>
              <a:t>https://datatools.ahrq.gov/nhqdr</a:t>
            </a:r>
            <a:r>
              <a:rPr lang="en-US" dirty="0"/>
              <a:t>). Below each table generated are links to:  </a:t>
            </a:r>
          </a:p>
          <a:p>
            <a:pPr marL="365760" marR="0" lvl="1" indent="-182880" algn="l" defTabSz="914400" rtl="0" eaLnBrk="1" fontAlgn="auto" latinLnBrk="0" hangingPunct="1">
              <a:lnSpc>
                <a:spcPct val="100000"/>
              </a:lnSpc>
              <a:spcBef>
                <a:spcPts val="0"/>
              </a:spcBef>
              <a:spcAft>
                <a:spcPts val="0"/>
              </a:spcAft>
              <a:buClrTx/>
              <a:buSzTx/>
              <a:tabLst/>
              <a:defRPr/>
            </a:pPr>
            <a:r>
              <a:rPr lang="en-US" dirty="0"/>
              <a:t>Data Sources, which provide information about each database analyzed for the report, including data type, sample design, and primary content. The list of data sources is available in Appendix A (</a:t>
            </a:r>
            <a:r>
              <a:rPr lang="en-US" dirty="0">
                <a:hlinkClick r:id="rId4"/>
              </a:rPr>
              <a:t>https://www.ahrq.gov/research/findings/nhqrdr/nhqdr23/index.html</a:t>
            </a:r>
            <a:r>
              <a:rPr lang="en-US" dirty="0"/>
              <a:t>).</a:t>
            </a:r>
          </a:p>
          <a:p>
            <a:pPr marL="365760" marR="0" lvl="1" indent="-182880" algn="l" defTabSz="914400" rtl="0" eaLnBrk="1" fontAlgn="auto" latinLnBrk="0" hangingPunct="1">
              <a:lnSpc>
                <a:spcPct val="100000"/>
              </a:lnSpc>
              <a:spcBef>
                <a:spcPts val="0"/>
              </a:spcBef>
              <a:spcAft>
                <a:spcPts val="0"/>
              </a:spcAft>
              <a:buClrTx/>
              <a:buSzTx/>
              <a:tabLst/>
              <a:defRPr/>
            </a:pPr>
            <a:r>
              <a:rPr lang="en-US" dirty="0"/>
              <a:t>Measure Specifications, which provide information about how measures are generated and analyzed for the report. Measures highlighted in the report are described, as well as other measures that were examined but not included in the text of the report. The measure specifications can be found on the NHQDR website (</a:t>
            </a:r>
            <a:r>
              <a:rPr lang="en-US" dirty="0">
                <a:hlinkClick r:id="rId3"/>
              </a:rPr>
              <a:t>https://datatools.ahrq.gov/nhqdr</a:t>
            </a:r>
            <a:r>
              <a:rPr lang="en-US" dirty="0"/>
              <a:t>). </a:t>
            </a:r>
          </a:p>
        </p:txBody>
      </p:sp>
      <p:sp>
        <p:nvSpPr>
          <p:cNvPr id="4" name="Slide Number Placeholder 3"/>
          <p:cNvSpPr>
            <a:spLocks noGrp="1"/>
          </p:cNvSpPr>
          <p:nvPr>
            <p:ph type="sldNum" sz="quarter" idx="5"/>
          </p:nvPr>
        </p:nvSpPr>
        <p:spPr/>
        <p:txBody>
          <a:bodyPr/>
          <a:lstStyle/>
          <a:p>
            <a:fld id="{B17BA40C-25F7-4A81-B7B0-365A5351FE20}" type="slidenum">
              <a:rPr lang="en-US" smtClean="0"/>
              <a:t>6</a:t>
            </a:fld>
            <a:endParaRPr lang="en-US"/>
          </a:p>
        </p:txBody>
      </p:sp>
    </p:spTree>
    <p:extLst>
      <p:ext uri="{BB962C8B-B14F-4D97-AF65-F5344CB8AC3E}">
        <p14:creationId xmlns:p14="http://schemas.microsoft.com/office/powerpoint/2010/main" val="13202926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4800" y="3886200"/>
            <a:ext cx="6324600" cy="4724400"/>
          </a:xfrm>
        </p:spPr>
        <p:txBody>
          <a:bodyPr/>
          <a:lstStyle/>
          <a:p>
            <a:pPr marL="182880" marR="0" indent="-182880">
              <a:spcBef>
                <a:spcPts val="0"/>
              </a:spcBef>
            </a:pPr>
            <a:r>
              <a:rPr lang="en-US" sz="1200" u="none" dirty="0">
                <a:effectLst/>
                <a:latin typeface="+mn-lt"/>
                <a:ea typeface="Calibri" panose="020F0502020204030204" pitchFamily="34" charset="0"/>
                <a:cs typeface="Times New Roman" panose="02020603050405020304" pitchFamily="18" charset="0"/>
              </a:rPr>
              <a:t>Living near primary care services could improve a person’s likelihood of receiving high-quality care for chronic disease. However, many communities in the United States report limited or no access to primary care, especially nonmetropolitan communities. The Health Resources and Services Administration (HRSA) has designated 7,955 locations, population groups, and healthcare facilities as Primary Care Health Professional Shortage Areas (HPSAs). </a:t>
            </a:r>
          </a:p>
          <a:p>
            <a:pPr marL="182880" marR="0" indent="-182880">
              <a:spcBef>
                <a:spcPts val="0"/>
              </a:spcBef>
            </a:pPr>
            <a:r>
              <a:rPr lang="en-US" sz="1200" u="none" dirty="0">
                <a:effectLst/>
                <a:latin typeface="+mn-lt"/>
                <a:ea typeface="Calibri" panose="020F0502020204030204" pitchFamily="34" charset="0"/>
                <a:cs typeface="Times New Roman" panose="02020603050405020304" pitchFamily="18" charset="0"/>
              </a:rPr>
              <a:t>More equitable distribution of primary care providers may reduce the number of primary care HPSAs. HRSA reports that there were 256,220 full-time-equivalent primary care providers in 2018</a:t>
            </a:r>
            <a:r>
              <a:rPr lang="en-US" sz="1200" u="none" baseline="30000" dirty="0">
                <a:effectLst/>
                <a:latin typeface="+mn-lt"/>
                <a:ea typeface="Calibri" panose="020F0502020204030204" pitchFamily="34" charset="0"/>
                <a:cs typeface="Times New Roman" panose="02020603050405020304" pitchFamily="18" charset="0"/>
              </a:rPr>
              <a:t>34</a:t>
            </a:r>
            <a:r>
              <a:rPr lang="en-US" sz="1200" u="none" dirty="0">
                <a:effectLst/>
                <a:latin typeface="+mn-lt"/>
                <a:ea typeface="Calibri" panose="020F0502020204030204" pitchFamily="34" charset="0"/>
                <a:cs typeface="Times New Roman" panose="02020603050405020304" pitchFamily="18" charset="0"/>
              </a:rPr>
              <a:t> and estimates that 16,461 additional practitioners would fulfill the needs of existing HPSAs.</a:t>
            </a:r>
            <a:r>
              <a:rPr lang="en-US" sz="1200" u="none" baseline="30000" dirty="0">
                <a:effectLst/>
                <a:latin typeface="+mn-lt"/>
                <a:ea typeface="Calibri" panose="020F0502020204030204" pitchFamily="34" charset="0"/>
                <a:cs typeface="Times New Roman" panose="02020603050405020304" pitchFamily="18" charset="0"/>
              </a:rPr>
              <a:t>35</a:t>
            </a:r>
            <a:r>
              <a:rPr lang="en-US" sz="1200" u="none" dirty="0">
                <a:effectLst/>
                <a:latin typeface="+mn-lt"/>
                <a:ea typeface="Calibri" panose="020F0502020204030204" pitchFamily="34" charset="0"/>
                <a:cs typeface="Times New Roman" panose="02020603050405020304" pitchFamily="18" charset="0"/>
              </a:rPr>
              <a:t> </a:t>
            </a:r>
          </a:p>
          <a:p>
            <a:pPr marL="182880" marR="0" lvl="0" indent="-182880">
              <a:spcBef>
                <a:spcPts val="0"/>
              </a:spcBef>
              <a:tabLst>
                <a:tab pos="228600" algn="l"/>
              </a:tabLst>
            </a:pPr>
            <a:r>
              <a:rPr lang="en-US" sz="1200" dirty="0">
                <a:effectLst/>
                <a:latin typeface="+mn-lt"/>
                <a:ea typeface="Calibri" panose="020F0502020204030204" pitchFamily="34" charset="0"/>
                <a:cs typeface="Times New Roman" panose="02020603050405020304" pitchFamily="18" charset="0"/>
              </a:rPr>
              <a:t>Overall, 2,002 (63.7%) of 3,143 counties and county equivalents are classified as “whole county shortage areas” in 2023. Of these, 566 (28.3%) are metropolitan counties and 1,436 (71.7%) are nonmetropolitan counties (Figure 36).</a:t>
            </a:r>
          </a:p>
          <a:p>
            <a:pPr marL="182880" marR="0" lvl="0" indent="-182880">
              <a:spcBef>
                <a:spcPts val="0"/>
              </a:spcBef>
              <a:tabLst>
                <a:tab pos="228600" algn="l"/>
              </a:tabLst>
            </a:pPr>
            <a:r>
              <a:rPr lang="en-US" sz="1200" dirty="0">
                <a:effectLst/>
                <a:latin typeface="+mn-lt"/>
                <a:ea typeface="Calibri" panose="020F0502020204030204" pitchFamily="34" charset="0"/>
                <a:cs typeface="Times New Roman" panose="02020603050405020304" pitchFamily="18" charset="0"/>
              </a:rPr>
              <a:t>In contrast, only 144 (4.6%) counties and county equivalents are classified as having “no primary care shortage area” in 2023. More than two-thirds (103 or 71.5%) are metropolitan counties while only 41 (28.5%) are nonmetropolitan counties.</a:t>
            </a:r>
          </a:p>
          <a:p>
            <a:pPr marL="182880" marR="0" lvl="0" indent="-182880">
              <a:spcBef>
                <a:spcPts val="0"/>
              </a:spcBef>
              <a:tabLst>
                <a:tab pos="228600" algn="l"/>
              </a:tabLst>
            </a:pPr>
            <a:r>
              <a:rPr lang="en-US" sz="1200" dirty="0">
                <a:effectLst/>
                <a:latin typeface="+mn-lt"/>
                <a:ea typeface="Calibri" panose="020F0502020204030204" pitchFamily="34" charset="0"/>
                <a:cs typeface="Times New Roman" panose="02020603050405020304" pitchFamily="18" charset="0"/>
              </a:rPr>
              <a:t>More rural counties have primary care HPSAs than metropolitan counties. However, most people who live in areas designated as primary care HPSAs live in metropolitan counties because those counties are more densely populated.</a:t>
            </a:r>
          </a:p>
          <a:p>
            <a:pPr marL="365760" marR="0" lvl="1" indent="-182880">
              <a:spcBef>
                <a:spcPts val="0"/>
              </a:spcBef>
              <a:buClr>
                <a:srgbClr val="005EB8"/>
              </a:buClr>
              <a:buSzPts val="1000"/>
            </a:pPr>
            <a:r>
              <a:rPr lang="en-US" sz="1200" dirty="0">
                <a:effectLst/>
                <a:latin typeface="+mn-lt"/>
                <a:ea typeface="Calibri" panose="020F0502020204030204" pitchFamily="34" charset="0"/>
                <a:cs typeface="Times New Roman" panose="02020603050405020304" pitchFamily="18" charset="0"/>
              </a:rPr>
              <a:t>Of the approximately 79 million people who live in counties where the entire county has been designated a primary care HPSA, 51 million (64.6%) are in metropolitan counties and 28 million (35.4%) are in nonmetropolitan counties.</a:t>
            </a:r>
            <a:r>
              <a:rPr lang="en-US" sz="1200" baseline="30000" dirty="0">
                <a:effectLst/>
                <a:latin typeface="+mn-lt"/>
                <a:ea typeface="Calibri" panose="020F0502020204030204" pitchFamily="34" charset="0"/>
                <a:cs typeface="Times New Roman" panose="02020603050405020304" pitchFamily="18" charset="0"/>
              </a:rPr>
              <a:t>36</a:t>
            </a:r>
            <a:endParaRPr lang="en-US" sz="1200" dirty="0">
              <a:effectLst/>
              <a:latin typeface="+mn-lt"/>
              <a:ea typeface="Calibri" panose="020F0502020204030204" pitchFamily="34" charset="0"/>
              <a:cs typeface="Times New Roman" panose="02020603050405020304" pitchFamily="18" charset="0"/>
            </a:endParaRPr>
          </a:p>
          <a:p>
            <a:pPr marL="365760" marR="0" lvl="1" indent="-182880">
              <a:spcBef>
                <a:spcPts val="0"/>
              </a:spcBef>
              <a:buClr>
                <a:srgbClr val="005EB8"/>
              </a:buClr>
              <a:buSzPts val="1000"/>
            </a:pPr>
            <a:r>
              <a:rPr lang="en-US" sz="1200" dirty="0">
                <a:effectLst/>
                <a:latin typeface="+mn-lt"/>
                <a:ea typeface="Calibri" panose="020F0502020204030204" pitchFamily="34" charset="0"/>
                <a:cs typeface="Times New Roman" panose="02020603050405020304" pitchFamily="18" charset="0"/>
              </a:rPr>
              <a:t>Of the approximately 226 million people who live in counties where part of the county has been designated a primary care HPSA, 210 million (92.9%) are in metropolitan counties, and 16 million (7.1%) live in nonmetropolitan counties.</a:t>
            </a:r>
            <a:r>
              <a:rPr lang="en-US" sz="1200" baseline="30000" dirty="0">
                <a:effectLst/>
                <a:latin typeface="+mn-lt"/>
                <a:ea typeface="Calibri" panose="020F0502020204030204" pitchFamily="34" charset="0"/>
                <a:cs typeface="Times New Roman" panose="02020603050405020304" pitchFamily="18" charset="0"/>
              </a:rPr>
              <a:t>35</a:t>
            </a:r>
            <a:endParaRPr lang="en-US" sz="1200" dirty="0">
              <a:effectLst/>
              <a:latin typeface="+mn-lt"/>
              <a:ea typeface="Calibri" panose="020F0502020204030204" pitchFamily="34" charset="0"/>
              <a:cs typeface="Times New Roman" panose="02020603050405020304" pitchFamily="18" charset="0"/>
            </a:endParaRPr>
          </a:p>
          <a:p>
            <a:pPr marL="365760" marR="0" lvl="1" indent="-182880">
              <a:spcBef>
                <a:spcPts val="0"/>
              </a:spcBef>
              <a:buClr>
                <a:srgbClr val="005EB8"/>
              </a:buClr>
              <a:buSzPts val="1000"/>
            </a:pPr>
            <a:r>
              <a:rPr lang="en-US" sz="1200" spc="20" dirty="0">
                <a:effectLst/>
                <a:latin typeface="+mn-lt"/>
                <a:ea typeface="Calibri" panose="020F0502020204030204" pitchFamily="34" charset="0"/>
                <a:cs typeface="Times New Roman" panose="02020603050405020304" pitchFamily="18" charset="0"/>
              </a:rPr>
              <a:t>Approximately 22.6 million people live in counties where none of the county has been designated a primary care HPSA. Nearly all (21 million or 92.9%) live in metropolitan counties.</a:t>
            </a:r>
            <a:r>
              <a:rPr lang="en-US" sz="1200" spc="20" baseline="30000" dirty="0">
                <a:effectLst/>
                <a:latin typeface="+mn-lt"/>
                <a:ea typeface="Calibri" panose="020F0502020204030204" pitchFamily="34" charset="0"/>
                <a:cs typeface="Times New Roman" panose="02020603050405020304" pitchFamily="18" charset="0"/>
              </a:rPr>
              <a:t>35</a:t>
            </a:r>
            <a:endParaRPr lang="en-US"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30000" dirty="0"/>
          </a:p>
        </p:txBody>
      </p:sp>
      <p:sp>
        <p:nvSpPr>
          <p:cNvPr id="4" name="Slide Number Placeholder 3"/>
          <p:cNvSpPr>
            <a:spLocks noGrp="1"/>
          </p:cNvSpPr>
          <p:nvPr>
            <p:ph type="sldNum" sz="quarter" idx="5"/>
          </p:nvPr>
        </p:nvSpPr>
        <p:spPr/>
        <p:txBody>
          <a:bodyPr/>
          <a:lstStyle/>
          <a:p>
            <a:fld id="{B17BA40C-25F7-4A81-B7B0-365A5351FE20}" type="slidenum">
              <a:rPr lang="en-US" smtClean="0"/>
              <a:t>60</a:t>
            </a:fld>
            <a:endParaRPr lang="en-US"/>
          </a:p>
        </p:txBody>
      </p:sp>
    </p:spTree>
    <p:extLst>
      <p:ext uri="{BB962C8B-B14F-4D97-AF65-F5344CB8AC3E}">
        <p14:creationId xmlns:p14="http://schemas.microsoft.com/office/powerpoint/2010/main" val="26213016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i="1" dirty="0">
                <a:cs typeface="Arial"/>
              </a:rPr>
              <a:t>Emergency</a:t>
            </a:r>
            <a:r>
              <a:rPr lang="en-US" b="1" i="1" spc="-65" dirty="0">
                <a:cs typeface="Arial"/>
              </a:rPr>
              <a:t> </a:t>
            </a:r>
            <a:r>
              <a:rPr lang="en-US" b="1" i="1" spc="-7" dirty="0">
                <a:cs typeface="Arial"/>
              </a:rPr>
              <a:t>Departments</a:t>
            </a:r>
            <a:endParaRPr lang="en-US" dirty="0">
              <a:cs typeface="Arial"/>
            </a:endParaRPr>
          </a:p>
          <a:p>
            <a:pPr marL="182880" marR="90918" indent="-182880"/>
            <a:r>
              <a:rPr lang="en-US" dirty="0">
                <a:cs typeface="Times New Roman"/>
              </a:rPr>
              <a:t>Emergency</a:t>
            </a:r>
            <a:r>
              <a:rPr lang="en-US" spc="-20" dirty="0">
                <a:cs typeface="Times New Roman"/>
              </a:rPr>
              <a:t> </a:t>
            </a:r>
            <a:r>
              <a:rPr lang="en-US" dirty="0">
                <a:cs typeface="Times New Roman"/>
              </a:rPr>
              <a:t>departments</a:t>
            </a:r>
            <a:r>
              <a:rPr lang="en-US" spc="-7" dirty="0">
                <a:cs typeface="Times New Roman"/>
              </a:rPr>
              <a:t> </a:t>
            </a:r>
            <a:r>
              <a:rPr lang="en-US" dirty="0">
                <a:cs typeface="Times New Roman"/>
              </a:rPr>
              <a:t>(EDs)</a:t>
            </a:r>
            <a:r>
              <a:rPr lang="en-US" spc="-3" dirty="0">
                <a:cs typeface="Times New Roman"/>
              </a:rPr>
              <a:t> </a:t>
            </a:r>
            <a:r>
              <a:rPr lang="en-US" dirty="0">
                <a:cs typeface="Times New Roman"/>
              </a:rPr>
              <a:t>play</a:t>
            </a:r>
            <a:r>
              <a:rPr lang="en-US" spc="-10" dirty="0">
                <a:cs typeface="Times New Roman"/>
              </a:rPr>
              <a:t> </a:t>
            </a:r>
            <a:r>
              <a:rPr lang="en-US" dirty="0">
                <a:cs typeface="Times New Roman"/>
              </a:rPr>
              <a:t>a</a:t>
            </a:r>
            <a:r>
              <a:rPr lang="en-US" spc="-3" dirty="0">
                <a:cs typeface="Times New Roman"/>
              </a:rPr>
              <a:t> </a:t>
            </a:r>
            <a:r>
              <a:rPr lang="en-US" dirty="0">
                <a:cs typeface="Times New Roman"/>
              </a:rPr>
              <a:t>critical</a:t>
            </a:r>
            <a:r>
              <a:rPr lang="en-US" spc="-3" dirty="0">
                <a:cs typeface="Times New Roman"/>
              </a:rPr>
              <a:t> </a:t>
            </a:r>
            <a:r>
              <a:rPr lang="en-US" dirty="0">
                <a:cs typeface="Times New Roman"/>
              </a:rPr>
              <a:t>role</a:t>
            </a:r>
            <a:r>
              <a:rPr lang="en-US" spc="-3" dirty="0">
                <a:cs typeface="Times New Roman"/>
              </a:rPr>
              <a:t> </a:t>
            </a:r>
            <a:r>
              <a:rPr lang="en-US" dirty="0">
                <a:cs typeface="Times New Roman"/>
              </a:rPr>
              <a:t>in</a:t>
            </a:r>
            <a:r>
              <a:rPr lang="en-US" spc="-3" dirty="0">
                <a:cs typeface="Times New Roman"/>
              </a:rPr>
              <a:t> </a:t>
            </a:r>
            <a:r>
              <a:rPr lang="en-US" dirty="0">
                <a:cs typeface="Times New Roman"/>
              </a:rPr>
              <a:t>healthcare</a:t>
            </a:r>
            <a:r>
              <a:rPr lang="en-US" spc="-3" dirty="0">
                <a:cs typeface="Times New Roman"/>
              </a:rPr>
              <a:t> </a:t>
            </a:r>
            <a:r>
              <a:rPr lang="en-US" dirty="0">
                <a:cs typeface="Times New Roman"/>
              </a:rPr>
              <a:t>delivery</a:t>
            </a:r>
            <a:r>
              <a:rPr lang="en-US" spc="-10" dirty="0">
                <a:cs typeface="Times New Roman"/>
              </a:rPr>
              <a:t> </a:t>
            </a:r>
            <a:r>
              <a:rPr lang="en-US" dirty="0">
                <a:cs typeface="Times New Roman"/>
              </a:rPr>
              <a:t>systems</a:t>
            </a:r>
            <a:r>
              <a:rPr lang="en-US" spc="-10" dirty="0">
                <a:cs typeface="Times New Roman"/>
              </a:rPr>
              <a:t> </a:t>
            </a:r>
            <a:r>
              <a:rPr lang="en-US" dirty="0">
                <a:cs typeface="Times New Roman"/>
              </a:rPr>
              <a:t>as</a:t>
            </a:r>
            <a:r>
              <a:rPr lang="en-US" spc="-3" dirty="0">
                <a:cs typeface="Times New Roman"/>
              </a:rPr>
              <a:t> </a:t>
            </a:r>
            <a:r>
              <a:rPr lang="en-US" dirty="0">
                <a:cs typeface="Times New Roman"/>
              </a:rPr>
              <a:t>a</a:t>
            </a:r>
            <a:r>
              <a:rPr lang="en-US" spc="-7" dirty="0">
                <a:cs typeface="Times New Roman"/>
              </a:rPr>
              <a:t> </a:t>
            </a:r>
            <a:r>
              <a:rPr lang="en-US" dirty="0">
                <a:cs typeface="Times New Roman"/>
              </a:rPr>
              <a:t>provider</a:t>
            </a:r>
            <a:r>
              <a:rPr lang="en-US" spc="-3" dirty="0">
                <a:cs typeface="Times New Roman"/>
              </a:rPr>
              <a:t> </a:t>
            </a:r>
            <a:r>
              <a:rPr lang="en-US" spc="-17" dirty="0">
                <a:cs typeface="Times New Roman"/>
              </a:rPr>
              <a:t>of </a:t>
            </a:r>
            <a:r>
              <a:rPr lang="en-US" dirty="0">
                <a:cs typeface="Times New Roman"/>
              </a:rPr>
              <a:t>acute</a:t>
            </a:r>
            <a:r>
              <a:rPr lang="en-US" spc="-7" dirty="0">
                <a:cs typeface="Times New Roman"/>
              </a:rPr>
              <a:t> </a:t>
            </a:r>
            <a:r>
              <a:rPr lang="en-US" dirty="0">
                <a:cs typeface="Times New Roman"/>
              </a:rPr>
              <a:t>care</a:t>
            </a:r>
            <a:r>
              <a:rPr lang="en-US" spc="-7" dirty="0">
                <a:cs typeface="Times New Roman"/>
              </a:rPr>
              <a:t> </a:t>
            </a:r>
            <a:r>
              <a:rPr lang="en-US" dirty="0">
                <a:cs typeface="Times New Roman"/>
              </a:rPr>
              <a:t>and</a:t>
            </a:r>
            <a:r>
              <a:rPr lang="en-US" spc="-3" dirty="0">
                <a:cs typeface="Times New Roman"/>
              </a:rPr>
              <a:t> </a:t>
            </a:r>
            <a:r>
              <a:rPr lang="en-US" dirty="0">
                <a:cs typeface="Times New Roman"/>
              </a:rPr>
              <a:t>an</a:t>
            </a:r>
            <a:r>
              <a:rPr lang="en-US" spc="-7" dirty="0">
                <a:cs typeface="Times New Roman"/>
              </a:rPr>
              <a:t> </a:t>
            </a:r>
            <a:r>
              <a:rPr lang="en-US" dirty="0">
                <a:cs typeface="Times New Roman"/>
              </a:rPr>
              <a:t>important</a:t>
            </a:r>
            <a:r>
              <a:rPr lang="en-US" spc="-3" dirty="0">
                <a:cs typeface="Times New Roman"/>
              </a:rPr>
              <a:t> </a:t>
            </a:r>
            <a:r>
              <a:rPr lang="en-US" dirty="0">
                <a:cs typeface="Times New Roman"/>
              </a:rPr>
              <a:t>gateway</a:t>
            </a:r>
            <a:r>
              <a:rPr lang="en-US" spc="-7" dirty="0">
                <a:cs typeface="Times New Roman"/>
              </a:rPr>
              <a:t> </a:t>
            </a:r>
            <a:r>
              <a:rPr lang="en-US" dirty="0">
                <a:cs typeface="Times New Roman"/>
              </a:rPr>
              <a:t>for</a:t>
            </a:r>
            <a:r>
              <a:rPr lang="en-US" spc="-3" dirty="0">
                <a:cs typeface="Times New Roman"/>
              </a:rPr>
              <a:t> </a:t>
            </a:r>
            <a:r>
              <a:rPr lang="en-US" dirty="0">
                <a:cs typeface="Times New Roman"/>
              </a:rPr>
              <a:t>hospitalization.</a:t>
            </a:r>
            <a:r>
              <a:rPr lang="en-US" baseline="31250" dirty="0">
                <a:cs typeface="Times New Roman"/>
              </a:rPr>
              <a:t>37</a:t>
            </a:r>
            <a:r>
              <a:rPr lang="en-US" spc="92" baseline="31250" dirty="0">
                <a:cs typeface="Times New Roman"/>
              </a:rPr>
              <a:t> </a:t>
            </a:r>
            <a:r>
              <a:rPr lang="en-US" dirty="0">
                <a:cs typeface="Times New Roman"/>
              </a:rPr>
              <a:t>Their</a:t>
            </a:r>
            <a:r>
              <a:rPr lang="en-US" spc="-7" dirty="0">
                <a:cs typeface="Times New Roman"/>
              </a:rPr>
              <a:t> </a:t>
            </a:r>
            <a:r>
              <a:rPr lang="en-US" dirty="0">
                <a:cs typeface="Times New Roman"/>
              </a:rPr>
              <a:t>central</a:t>
            </a:r>
            <a:r>
              <a:rPr lang="en-US" spc="-7" dirty="0">
                <a:cs typeface="Times New Roman"/>
              </a:rPr>
              <a:t> </a:t>
            </a:r>
            <a:r>
              <a:rPr lang="en-US" dirty="0">
                <a:cs typeface="Times New Roman"/>
              </a:rPr>
              <a:t>role</a:t>
            </a:r>
            <a:r>
              <a:rPr lang="en-US" spc="-10" dirty="0">
                <a:cs typeface="Times New Roman"/>
              </a:rPr>
              <a:t> </a:t>
            </a:r>
            <a:r>
              <a:rPr lang="en-US" dirty="0">
                <a:cs typeface="Times New Roman"/>
              </a:rPr>
              <a:t>in</a:t>
            </a:r>
            <a:r>
              <a:rPr lang="en-US" spc="-3" dirty="0">
                <a:cs typeface="Times New Roman"/>
              </a:rPr>
              <a:t> </a:t>
            </a:r>
            <a:r>
              <a:rPr lang="en-US" spc="-7" dirty="0">
                <a:cs typeface="Times New Roman"/>
              </a:rPr>
              <a:t>healthcare </a:t>
            </a:r>
            <a:r>
              <a:rPr lang="en-US" dirty="0">
                <a:cs typeface="Times New Roman"/>
              </a:rPr>
              <a:t>delivery</a:t>
            </a:r>
            <a:r>
              <a:rPr lang="en-US" spc="-10" dirty="0">
                <a:cs typeface="Times New Roman"/>
              </a:rPr>
              <a:t> </a:t>
            </a:r>
            <a:r>
              <a:rPr lang="en-US" dirty="0">
                <a:cs typeface="Times New Roman"/>
              </a:rPr>
              <a:t>is</a:t>
            </a:r>
            <a:r>
              <a:rPr lang="en-US" spc="-7" dirty="0">
                <a:cs typeface="Times New Roman"/>
              </a:rPr>
              <a:t> </a:t>
            </a:r>
            <a:r>
              <a:rPr lang="en-US" dirty="0">
                <a:cs typeface="Times New Roman"/>
              </a:rPr>
              <a:t>supported</a:t>
            </a:r>
            <a:r>
              <a:rPr lang="en-US" spc="-10" dirty="0">
                <a:cs typeface="Times New Roman"/>
              </a:rPr>
              <a:t> </a:t>
            </a:r>
            <a:r>
              <a:rPr lang="en-US" dirty="0">
                <a:cs typeface="Times New Roman"/>
              </a:rPr>
              <a:t>in</a:t>
            </a:r>
            <a:r>
              <a:rPr lang="en-US" spc="-10" dirty="0">
                <a:cs typeface="Times New Roman"/>
              </a:rPr>
              <a:t> </a:t>
            </a:r>
            <a:r>
              <a:rPr lang="en-US" dirty="0">
                <a:cs typeface="Times New Roman"/>
              </a:rPr>
              <a:t>part by</a:t>
            </a:r>
            <a:r>
              <a:rPr lang="en-US" spc="-10" dirty="0">
                <a:cs typeface="Times New Roman"/>
              </a:rPr>
              <a:t> </a:t>
            </a:r>
            <a:r>
              <a:rPr lang="en-US" dirty="0">
                <a:cs typeface="Times New Roman"/>
              </a:rPr>
              <a:t>the</a:t>
            </a:r>
            <a:r>
              <a:rPr lang="en-US" spc="-7" dirty="0">
                <a:cs typeface="Times New Roman"/>
              </a:rPr>
              <a:t> </a:t>
            </a:r>
            <a:r>
              <a:rPr lang="en-US" dirty="0">
                <a:cs typeface="Times New Roman"/>
              </a:rPr>
              <a:t>Emergency</a:t>
            </a:r>
            <a:r>
              <a:rPr lang="en-US" spc="-10" dirty="0">
                <a:cs typeface="Times New Roman"/>
              </a:rPr>
              <a:t> </a:t>
            </a:r>
            <a:r>
              <a:rPr lang="en-US" dirty="0">
                <a:cs typeface="Times New Roman"/>
              </a:rPr>
              <a:t>Medical Treatment</a:t>
            </a:r>
            <a:r>
              <a:rPr lang="en-US" spc="-3" dirty="0">
                <a:cs typeface="Times New Roman"/>
              </a:rPr>
              <a:t> </a:t>
            </a:r>
            <a:r>
              <a:rPr lang="en-US" dirty="0">
                <a:cs typeface="Times New Roman"/>
              </a:rPr>
              <a:t>and</a:t>
            </a:r>
            <a:r>
              <a:rPr lang="en-US" spc="-10" dirty="0">
                <a:cs typeface="Times New Roman"/>
              </a:rPr>
              <a:t> </a:t>
            </a:r>
            <a:r>
              <a:rPr lang="en-US" dirty="0">
                <a:cs typeface="Times New Roman"/>
              </a:rPr>
              <a:t>Labor</a:t>
            </a:r>
            <a:r>
              <a:rPr lang="en-US" spc="-3" dirty="0">
                <a:cs typeface="Times New Roman"/>
              </a:rPr>
              <a:t> </a:t>
            </a:r>
            <a:r>
              <a:rPr lang="en-US" dirty="0">
                <a:cs typeface="Times New Roman"/>
              </a:rPr>
              <a:t>Act,</a:t>
            </a:r>
            <a:r>
              <a:rPr lang="en-US" spc="-7" dirty="0">
                <a:cs typeface="Times New Roman"/>
              </a:rPr>
              <a:t> which </a:t>
            </a:r>
            <a:r>
              <a:rPr lang="en-US" dirty="0">
                <a:cs typeface="Times New Roman"/>
              </a:rPr>
              <a:t>requires</a:t>
            </a:r>
            <a:r>
              <a:rPr lang="en-US" spc="-7" dirty="0">
                <a:cs typeface="Times New Roman"/>
              </a:rPr>
              <a:t> </a:t>
            </a:r>
            <a:r>
              <a:rPr lang="en-US" dirty="0">
                <a:cs typeface="Times New Roman"/>
              </a:rPr>
              <a:t>hospitals</a:t>
            </a:r>
            <a:r>
              <a:rPr lang="en-US" spc="-7" dirty="0">
                <a:cs typeface="Times New Roman"/>
              </a:rPr>
              <a:t> </a:t>
            </a:r>
            <a:r>
              <a:rPr lang="en-US" dirty="0">
                <a:cs typeface="Times New Roman"/>
              </a:rPr>
              <a:t>to</a:t>
            </a:r>
            <a:r>
              <a:rPr lang="en-US" spc="-3" dirty="0">
                <a:cs typeface="Times New Roman"/>
              </a:rPr>
              <a:t> </a:t>
            </a:r>
            <a:r>
              <a:rPr lang="en-US" dirty="0">
                <a:cs typeface="Times New Roman"/>
              </a:rPr>
              <a:t>provide</a:t>
            </a:r>
            <a:r>
              <a:rPr lang="en-US" spc="-7" dirty="0">
                <a:cs typeface="Times New Roman"/>
              </a:rPr>
              <a:t> </a:t>
            </a:r>
            <a:r>
              <a:rPr lang="en-US" dirty="0">
                <a:cs typeface="Times New Roman"/>
              </a:rPr>
              <a:t>acute</a:t>
            </a:r>
            <a:r>
              <a:rPr lang="en-US" spc="-3" dirty="0">
                <a:cs typeface="Times New Roman"/>
              </a:rPr>
              <a:t> </a:t>
            </a:r>
            <a:r>
              <a:rPr lang="en-US" dirty="0">
                <a:cs typeface="Times New Roman"/>
              </a:rPr>
              <a:t>medical</a:t>
            </a:r>
            <a:r>
              <a:rPr lang="en-US" spc="-7" dirty="0">
                <a:cs typeface="Times New Roman"/>
              </a:rPr>
              <a:t> </a:t>
            </a:r>
            <a:r>
              <a:rPr lang="en-US" dirty="0">
                <a:cs typeface="Times New Roman"/>
              </a:rPr>
              <a:t>care</a:t>
            </a:r>
            <a:r>
              <a:rPr lang="en-US" spc="-3" dirty="0">
                <a:cs typeface="Times New Roman"/>
              </a:rPr>
              <a:t> </a:t>
            </a:r>
            <a:r>
              <a:rPr lang="en-US" dirty="0">
                <a:cs typeface="Times New Roman"/>
              </a:rPr>
              <a:t>to</a:t>
            </a:r>
            <a:r>
              <a:rPr lang="en-US" spc="-7" dirty="0">
                <a:cs typeface="Times New Roman"/>
              </a:rPr>
              <a:t> </a:t>
            </a:r>
            <a:r>
              <a:rPr lang="en-US" dirty="0">
                <a:cs typeface="Times New Roman"/>
              </a:rPr>
              <a:t>all</a:t>
            </a:r>
            <a:r>
              <a:rPr lang="en-US" spc="-3" dirty="0">
                <a:cs typeface="Times New Roman"/>
              </a:rPr>
              <a:t> </a:t>
            </a:r>
            <a:r>
              <a:rPr lang="en-US" dirty="0">
                <a:cs typeface="Times New Roman"/>
              </a:rPr>
              <a:t>patients,</a:t>
            </a:r>
            <a:r>
              <a:rPr lang="en-US" spc="-7" dirty="0">
                <a:cs typeface="Times New Roman"/>
              </a:rPr>
              <a:t> </a:t>
            </a:r>
            <a:r>
              <a:rPr lang="en-US" dirty="0">
                <a:cs typeface="Times New Roman"/>
              </a:rPr>
              <a:t>regardless</a:t>
            </a:r>
            <a:r>
              <a:rPr lang="en-US" spc="-7" dirty="0">
                <a:cs typeface="Times New Roman"/>
              </a:rPr>
              <a:t> </a:t>
            </a:r>
            <a:r>
              <a:rPr lang="en-US" dirty="0">
                <a:cs typeface="Times New Roman"/>
              </a:rPr>
              <a:t>of</a:t>
            </a:r>
            <a:r>
              <a:rPr lang="en-US" spc="-7" dirty="0">
                <a:cs typeface="Times New Roman"/>
              </a:rPr>
              <a:t> </a:t>
            </a:r>
            <a:r>
              <a:rPr lang="en-US" dirty="0">
                <a:cs typeface="Times New Roman"/>
              </a:rPr>
              <a:t>their</a:t>
            </a:r>
            <a:r>
              <a:rPr lang="en-US" spc="-3" dirty="0">
                <a:cs typeface="Times New Roman"/>
              </a:rPr>
              <a:t> </a:t>
            </a:r>
            <a:r>
              <a:rPr lang="en-US" spc="-7" dirty="0">
                <a:cs typeface="Times New Roman"/>
              </a:rPr>
              <a:t>demographic </a:t>
            </a:r>
            <a:r>
              <a:rPr lang="en-US" dirty="0">
                <a:cs typeface="Times New Roman"/>
              </a:rPr>
              <a:t>characteristics</a:t>
            </a:r>
            <a:r>
              <a:rPr lang="en-US" spc="-7" dirty="0">
                <a:cs typeface="Times New Roman"/>
              </a:rPr>
              <a:t> </a:t>
            </a:r>
            <a:r>
              <a:rPr lang="en-US" dirty="0">
                <a:cs typeface="Times New Roman"/>
              </a:rPr>
              <a:t>or</a:t>
            </a:r>
            <a:r>
              <a:rPr lang="en-US" spc="-3" dirty="0">
                <a:cs typeface="Times New Roman"/>
              </a:rPr>
              <a:t> </a:t>
            </a:r>
            <a:r>
              <a:rPr lang="en-US" dirty="0">
                <a:cs typeface="Times New Roman"/>
              </a:rPr>
              <a:t>ability</a:t>
            </a:r>
            <a:r>
              <a:rPr lang="en-US" spc="-10" dirty="0">
                <a:cs typeface="Times New Roman"/>
              </a:rPr>
              <a:t> </a:t>
            </a:r>
            <a:r>
              <a:rPr lang="en-US" dirty="0">
                <a:cs typeface="Times New Roman"/>
              </a:rPr>
              <a:t>to</a:t>
            </a:r>
            <a:r>
              <a:rPr lang="en-US" spc="-7" dirty="0">
                <a:cs typeface="Times New Roman"/>
              </a:rPr>
              <a:t> </a:t>
            </a:r>
            <a:r>
              <a:rPr lang="en-US" dirty="0">
                <a:cs typeface="Times New Roman"/>
              </a:rPr>
              <a:t>pay.</a:t>
            </a:r>
            <a:r>
              <a:rPr lang="en-US" baseline="31250" dirty="0">
                <a:cs typeface="Times New Roman"/>
              </a:rPr>
              <a:t>38</a:t>
            </a:r>
            <a:r>
              <a:rPr lang="en-US" spc="97" baseline="31250" dirty="0">
                <a:cs typeface="Times New Roman"/>
              </a:rPr>
              <a:t> </a:t>
            </a:r>
          </a:p>
          <a:p>
            <a:pPr marL="182880" marR="90918" indent="-182880"/>
            <a:r>
              <a:rPr lang="en-US" dirty="0">
                <a:cs typeface="Times New Roman"/>
              </a:rPr>
              <a:t>In</a:t>
            </a:r>
            <a:r>
              <a:rPr lang="en-US" spc="-3" dirty="0">
                <a:cs typeface="Times New Roman"/>
              </a:rPr>
              <a:t> </a:t>
            </a:r>
            <a:r>
              <a:rPr lang="en-US" dirty="0">
                <a:cs typeface="Times New Roman"/>
              </a:rPr>
              <a:t>2021,</a:t>
            </a:r>
            <a:r>
              <a:rPr lang="en-US" spc="-7" dirty="0">
                <a:cs typeface="Times New Roman"/>
              </a:rPr>
              <a:t> </a:t>
            </a:r>
            <a:r>
              <a:rPr lang="en-US" dirty="0">
                <a:cs typeface="Times New Roman"/>
              </a:rPr>
              <a:t>there</a:t>
            </a:r>
            <a:r>
              <a:rPr lang="en-US" spc="-3" dirty="0">
                <a:cs typeface="Times New Roman"/>
              </a:rPr>
              <a:t> </a:t>
            </a:r>
            <a:r>
              <a:rPr lang="en-US" dirty="0">
                <a:cs typeface="Times New Roman"/>
              </a:rPr>
              <a:t>were</a:t>
            </a:r>
            <a:r>
              <a:rPr lang="en-US" spc="-3" dirty="0">
                <a:cs typeface="Times New Roman"/>
              </a:rPr>
              <a:t> </a:t>
            </a:r>
            <a:r>
              <a:rPr lang="en-US" dirty="0">
                <a:cs typeface="Times New Roman"/>
              </a:rPr>
              <a:t>approximately</a:t>
            </a:r>
            <a:r>
              <a:rPr lang="en-US" spc="-7" dirty="0">
                <a:cs typeface="Times New Roman"/>
              </a:rPr>
              <a:t> </a:t>
            </a:r>
            <a:r>
              <a:rPr lang="en-US" dirty="0">
                <a:cs typeface="Times New Roman"/>
              </a:rPr>
              <a:t>139.8</a:t>
            </a:r>
            <a:r>
              <a:rPr lang="en-US" spc="-10" dirty="0">
                <a:cs typeface="Times New Roman"/>
              </a:rPr>
              <a:t> </a:t>
            </a:r>
            <a:r>
              <a:rPr lang="en-US" dirty="0">
                <a:cs typeface="Times New Roman"/>
              </a:rPr>
              <a:t>million</a:t>
            </a:r>
            <a:r>
              <a:rPr lang="en-US" spc="-3" dirty="0">
                <a:cs typeface="Times New Roman"/>
              </a:rPr>
              <a:t> </a:t>
            </a:r>
            <a:r>
              <a:rPr lang="en-US" dirty="0">
                <a:cs typeface="Times New Roman"/>
              </a:rPr>
              <a:t>ED</a:t>
            </a:r>
            <a:r>
              <a:rPr lang="en-US" spc="-10" dirty="0">
                <a:cs typeface="Times New Roman"/>
              </a:rPr>
              <a:t> </a:t>
            </a:r>
            <a:r>
              <a:rPr lang="en-US" dirty="0">
                <a:cs typeface="Times New Roman"/>
              </a:rPr>
              <a:t>visits,</a:t>
            </a:r>
            <a:r>
              <a:rPr lang="en-US" spc="-3" dirty="0">
                <a:cs typeface="Times New Roman"/>
              </a:rPr>
              <a:t> </a:t>
            </a:r>
            <a:r>
              <a:rPr lang="en-US" spc="-17" dirty="0">
                <a:cs typeface="Times New Roman"/>
              </a:rPr>
              <a:t>or </a:t>
            </a:r>
            <a:r>
              <a:rPr lang="en-US" dirty="0">
                <a:cs typeface="Times New Roman"/>
              </a:rPr>
              <a:t>42.7</a:t>
            </a:r>
            <a:r>
              <a:rPr lang="en-US" spc="-3" dirty="0">
                <a:cs typeface="Times New Roman"/>
              </a:rPr>
              <a:t> </a:t>
            </a:r>
            <a:r>
              <a:rPr lang="en-US" dirty="0">
                <a:cs typeface="Times New Roman"/>
              </a:rPr>
              <a:t>visits</a:t>
            </a:r>
            <a:r>
              <a:rPr lang="en-US" spc="-3" dirty="0">
                <a:cs typeface="Times New Roman"/>
              </a:rPr>
              <a:t> </a:t>
            </a:r>
            <a:r>
              <a:rPr lang="en-US" dirty="0">
                <a:cs typeface="Times New Roman"/>
              </a:rPr>
              <a:t>per</a:t>
            </a:r>
            <a:r>
              <a:rPr lang="en-US" spc="-3" dirty="0">
                <a:cs typeface="Times New Roman"/>
              </a:rPr>
              <a:t> </a:t>
            </a:r>
            <a:r>
              <a:rPr lang="en-US" dirty="0">
                <a:cs typeface="Times New Roman"/>
              </a:rPr>
              <a:t>100 </a:t>
            </a:r>
            <a:r>
              <a:rPr lang="en-US" spc="-7" dirty="0">
                <a:cs typeface="Times New Roman"/>
              </a:rPr>
              <a:t>people.</a:t>
            </a:r>
            <a:endParaRPr lang="en-US" spc="-10" baseline="30000" dirty="0">
              <a:cs typeface="Times New Roman"/>
            </a:endParaRPr>
          </a:p>
          <a:p>
            <a:pPr marL="182880" marR="90918" indent="-182880"/>
            <a:r>
              <a:rPr lang="en-US" spc="-10" baseline="0" dirty="0">
                <a:cs typeface="Times New Roman"/>
              </a:rPr>
              <a:t>Among visits with triage data available, almost half (45.2%) of visits were classified as “urgent” or higher acuity, 18.3% were classified as “</a:t>
            </a:r>
            <a:r>
              <a:rPr lang="en-US" spc="-10" baseline="0" dirty="0" err="1">
                <a:cs typeface="Times New Roman"/>
              </a:rPr>
              <a:t>semiurgent</a:t>
            </a:r>
            <a:r>
              <a:rPr lang="en-US" spc="-10" baseline="0" dirty="0">
                <a:cs typeface="Times New Roman"/>
              </a:rPr>
              <a:t>,” and a small portion (2.5%) was deemed “nonurgent.” The remaining visits were not triaged or had unknown triage status</a:t>
            </a:r>
            <a:r>
              <a:rPr lang="en-US" baseline="30000" dirty="0">
                <a:cs typeface="Times New Roman"/>
              </a:rPr>
              <a:t>39</a:t>
            </a:r>
            <a:r>
              <a:rPr lang="en-US" spc="-10" baseline="0" dirty="0">
                <a:cs typeface="Times New Roman"/>
              </a:rPr>
              <a:t> (Figure 37).</a:t>
            </a:r>
          </a:p>
          <a:p>
            <a:pPr marL="182880" marR="90918" indent="-182880"/>
            <a:r>
              <a:rPr lang="en-US" dirty="0">
                <a:cs typeface="Times New Roman"/>
              </a:rPr>
              <a:t>The eight most common ED diagnoses recorded in 2021 account for more than three-fourths of all diagnoses made in this setting. The broadly defined diagnoses reflect </a:t>
            </a:r>
            <a:r>
              <a:rPr lang="en-US" dirty="0" err="1">
                <a:cs typeface="Times New Roman"/>
              </a:rPr>
              <a:t>EDs’</a:t>
            </a:r>
            <a:r>
              <a:rPr lang="en-US" dirty="0">
                <a:cs typeface="Times New Roman"/>
              </a:rPr>
              <a:t> importance as a source of care for conditions that lack a definitive diagnosis or may require urgent treatment. These diagnoses are:</a:t>
            </a:r>
          </a:p>
          <a:p>
            <a:pPr marL="365760" marR="90918" lvl="1" indent="-182880"/>
            <a:r>
              <a:rPr lang="en-US" dirty="0">
                <a:cs typeface="Times New Roman"/>
              </a:rPr>
              <a:t>Symptoms, signs, and abnormal clinical laboratory findings, not classified elsewhere (26.0%),</a:t>
            </a:r>
          </a:p>
          <a:p>
            <a:pPr marL="365760" marR="90918" lvl="1" indent="-182880"/>
            <a:r>
              <a:rPr lang="en-US" dirty="0">
                <a:cs typeface="Times New Roman"/>
              </a:rPr>
              <a:t>Injury, poisoning, and certain other consequences of external causes (16.9%),</a:t>
            </a:r>
          </a:p>
          <a:p>
            <a:pPr marL="365760" marR="90918" lvl="1" indent="-182880"/>
            <a:r>
              <a:rPr lang="en-US" dirty="0">
                <a:cs typeface="Times New Roman"/>
              </a:rPr>
              <a:t>Diseases of the respiratory system (7.3%),</a:t>
            </a:r>
          </a:p>
          <a:p>
            <a:pPr marL="365760" marR="90918" lvl="1" indent="-182880"/>
            <a:r>
              <a:rPr lang="en-US" dirty="0">
                <a:cs typeface="Times New Roman"/>
              </a:rPr>
              <a:t>Diseases of the musculoskeletal system and connective tissue (6.8%),</a:t>
            </a:r>
          </a:p>
          <a:p>
            <a:pPr marL="365760" marR="90918" lvl="1" indent="-182880"/>
            <a:r>
              <a:rPr lang="en-US" dirty="0">
                <a:cs typeface="Times New Roman"/>
              </a:rPr>
              <a:t>Diseases of the digestive system (6.0%),</a:t>
            </a:r>
          </a:p>
          <a:p>
            <a:pPr marL="365760" marR="90918" lvl="1" indent="-182880"/>
            <a:r>
              <a:rPr lang="en-US" dirty="0">
                <a:cs typeface="Times New Roman"/>
              </a:rPr>
              <a:t>Diseases of the genitourinary system (5.5%),</a:t>
            </a:r>
          </a:p>
          <a:p>
            <a:pPr marL="365760" marR="90918" lvl="1" indent="-182880"/>
            <a:r>
              <a:rPr lang="en-US" dirty="0">
                <a:cs typeface="Times New Roman"/>
              </a:rPr>
              <a:t>Mental, behavioral, and neurodevelopmental disorders (4.2%), and</a:t>
            </a:r>
          </a:p>
          <a:p>
            <a:pPr marL="365760" marR="90918" lvl="1" indent="-182880"/>
            <a:r>
              <a:rPr lang="en-US" dirty="0">
                <a:cs typeface="Times New Roman"/>
              </a:rPr>
              <a:t>Diseases of the circulatory system (3.9%).</a:t>
            </a:r>
          </a:p>
          <a:p>
            <a:pPr marL="182880" marR="90918" lvl="0" indent="-182880"/>
            <a:r>
              <a:rPr lang="en-US" dirty="0">
                <a:cs typeface="Times New Roman"/>
              </a:rPr>
              <a:t>Although the number of freestanding EDs (defined as EDs that are not physically attached to a hospital) has increased in recent years, most EDs are located within hospitals.</a:t>
            </a:r>
            <a:r>
              <a:rPr lang="en-US" baseline="30000" dirty="0">
                <a:cs typeface="Times New Roman"/>
              </a:rPr>
              <a:t>40</a:t>
            </a:r>
            <a:endParaRPr lang="en-US" dirty="0">
              <a:cs typeface="Times New Roman"/>
            </a:endParaRP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61</a:t>
            </a:fld>
            <a:endParaRPr lang="en-US"/>
          </a:p>
        </p:txBody>
      </p:sp>
    </p:spTree>
    <p:extLst>
      <p:ext uri="{BB962C8B-B14F-4D97-AF65-F5344CB8AC3E}">
        <p14:creationId xmlns:p14="http://schemas.microsoft.com/office/powerpoint/2010/main" val="42307549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306957" indent="-182880"/>
            <a:r>
              <a:rPr lang="en-US" dirty="0">
                <a:latin typeface="+mn-lt"/>
              </a:rPr>
              <a:t>Hospitals are organizations that bring together different types of healthcare professionals, diagnostic and therapeutic equipment, and services, typically to provide medical and surgical care for short-term (acute) illnesses.</a:t>
            </a:r>
            <a:r>
              <a:rPr lang="en-US" baseline="30000" dirty="0">
                <a:latin typeface="+mn-lt"/>
              </a:rPr>
              <a:t>41</a:t>
            </a:r>
          </a:p>
          <a:p>
            <a:pPr marL="182880" marR="306957" indent="-182880"/>
            <a:r>
              <a:rPr lang="en-US" dirty="0"/>
              <a:t>The AHA defines a health system as “a central organization linking either two or more hospitals, or a hospital and three or more non-acute care entities, such as a multispecialty outpatient office or a skilled nursing facility.”  Health systems have the potential to extend the efficiencies hospitals offer by linking them to a broader network of resources and services than any individual hospital can provide onsite. </a:t>
            </a:r>
          </a:p>
          <a:p>
            <a:pPr marL="182880" marR="306957"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mn-lt"/>
                <a:ea typeface="Calibri" panose="020F0502020204030204" pitchFamily="34" charset="0"/>
                <a:cs typeface="Times New Roman" panose="02020603050405020304" pitchFamily="18" charset="0"/>
              </a:rPr>
              <a:t>The AHRQ Comparative Health System Performance Initiative similarly defines a health system as “an organization that includes at least one hospital and at least one group of physicians that provides comprehensive care (including primary and specialty care) who are connected with each other and with the hospital through common ownership or joint management.” More information and additional resources for examining health systems may be found in the AHRQ Compendium of Health Systems at </a:t>
            </a:r>
            <a:r>
              <a:rPr lang="en-US" sz="1200" u="sng" dirty="0">
                <a:solidFill>
                  <a:srgbClr val="0000FF"/>
                </a:solidFill>
                <a:effectLst/>
                <a:latin typeface="+mn-lt"/>
                <a:ea typeface="Calibri" panose="020F0502020204030204" pitchFamily="34" charset="0"/>
                <a:cs typeface="Times New Roman" panose="02020603050405020304" pitchFamily="18" charset="0"/>
                <a:hlinkClick r:id="rId3"/>
              </a:rPr>
              <a:t>https://www.ahrq.gov/chsp/data-resources/compendium.html</a:t>
            </a:r>
            <a:r>
              <a:rPr lang="en-US" sz="1200" dirty="0">
                <a:effectLst/>
                <a:latin typeface="+mn-lt"/>
                <a:ea typeface="Calibri" panose="020F0502020204030204" pitchFamily="34" charset="0"/>
                <a:cs typeface="Times New Roman" panose="02020603050405020304" pitchFamily="18" charset="0"/>
              </a:rPr>
              <a:t>.</a:t>
            </a:r>
          </a:p>
          <a:p>
            <a:pPr marL="182880" marR="306957" indent="-182880"/>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62</a:t>
            </a:fld>
            <a:endParaRPr lang="en-US"/>
          </a:p>
        </p:txBody>
      </p:sp>
    </p:spTree>
    <p:extLst>
      <p:ext uri="{BB962C8B-B14F-4D97-AF65-F5344CB8AC3E}">
        <p14:creationId xmlns:p14="http://schemas.microsoft.com/office/powerpoint/2010/main" val="24524139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306957" indent="0">
              <a:buNone/>
            </a:pPr>
            <a:r>
              <a:rPr lang="en-US" sz="1200" b="1" dirty="0">
                <a:latin typeface="+mn-lt"/>
                <a:cs typeface="Arial"/>
              </a:rPr>
              <a:t>Hospitals</a:t>
            </a:r>
            <a:r>
              <a:rPr lang="en-US" sz="1200" b="1" spc="-20" dirty="0">
                <a:latin typeface="+mn-lt"/>
                <a:cs typeface="Arial"/>
              </a:rPr>
              <a:t> </a:t>
            </a:r>
            <a:r>
              <a:rPr lang="en-US" sz="1200" b="1" dirty="0">
                <a:latin typeface="+mn-lt"/>
                <a:cs typeface="Arial"/>
              </a:rPr>
              <a:t>Serving</a:t>
            </a:r>
            <a:r>
              <a:rPr lang="en-US" sz="1200" b="1" spc="-14" dirty="0">
                <a:latin typeface="+mn-lt"/>
                <a:cs typeface="Arial"/>
              </a:rPr>
              <a:t> </a:t>
            </a:r>
            <a:r>
              <a:rPr lang="en-US" sz="1200" b="1" dirty="0">
                <a:latin typeface="+mn-lt"/>
                <a:cs typeface="Arial"/>
              </a:rPr>
              <a:t>Communities</a:t>
            </a:r>
            <a:r>
              <a:rPr lang="en-US" sz="1200" b="1" spc="-10" dirty="0">
                <a:latin typeface="+mn-lt"/>
                <a:cs typeface="Arial"/>
              </a:rPr>
              <a:t> </a:t>
            </a:r>
            <a:r>
              <a:rPr lang="en-US" sz="1200" b="1" dirty="0">
                <a:latin typeface="+mn-lt"/>
                <a:cs typeface="Arial"/>
              </a:rPr>
              <a:t>That</a:t>
            </a:r>
            <a:r>
              <a:rPr lang="en-US" sz="1200" b="1" spc="-10" dirty="0">
                <a:latin typeface="+mn-lt"/>
                <a:cs typeface="Arial"/>
              </a:rPr>
              <a:t> </a:t>
            </a:r>
            <a:r>
              <a:rPr lang="en-US" sz="1200" b="1" dirty="0">
                <a:latin typeface="+mn-lt"/>
                <a:cs typeface="Arial"/>
              </a:rPr>
              <a:t>Experience</a:t>
            </a:r>
            <a:r>
              <a:rPr lang="en-US" sz="1200" b="1" spc="-14" dirty="0">
                <a:latin typeface="+mn-lt"/>
                <a:cs typeface="Arial"/>
              </a:rPr>
              <a:t> </a:t>
            </a:r>
            <a:r>
              <a:rPr lang="en-US" sz="1200" b="1" dirty="0">
                <a:latin typeface="+mn-lt"/>
                <a:cs typeface="Arial"/>
              </a:rPr>
              <a:t>Higher</a:t>
            </a:r>
            <a:r>
              <a:rPr lang="en-US" sz="1200" b="1" spc="-14" dirty="0">
                <a:latin typeface="+mn-lt"/>
                <a:cs typeface="Arial"/>
              </a:rPr>
              <a:t> </a:t>
            </a:r>
            <a:r>
              <a:rPr lang="en-US" sz="1200" b="1" dirty="0">
                <a:latin typeface="+mn-lt"/>
                <a:cs typeface="Arial"/>
              </a:rPr>
              <a:t>Risk</a:t>
            </a:r>
            <a:r>
              <a:rPr lang="en-US" sz="1200" b="1" spc="-10" dirty="0">
                <a:latin typeface="+mn-lt"/>
                <a:cs typeface="Arial"/>
              </a:rPr>
              <a:t> </a:t>
            </a:r>
            <a:r>
              <a:rPr lang="en-US" sz="1200" b="1" dirty="0">
                <a:latin typeface="+mn-lt"/>
                <a:cs typeface="Arial"/>
              </a:rPr>
              <a:t>for</a:t>
            </a:r>
            <a:r>
              <a:rPr lang="en-US" sz="1200" b="1" spc="-14" dirty="0">
                <a:latin typeface="+mn-lt"/>
                <a:cs typeface="Arial"/>
              </a:rPr>
              <a:t> </a:t>
            </a:r>
            <a:r>
              <a:rPr lang="en-US" sz="1200" b="1" dirty="0">
                <a:latin typeface="+mn-lt"/>
                <a:cs typeface="Arial"/>
              </a:rPr>
              <a:t>Poor</a:t>
            </a:r>
            <a:r>
              <a:rPr lang="en-US" sz="1200" b="1" spc="-10" dirty="0">
                <a:latin typeface="+mn-lt"/>
                <a:cs typeface="Arial"/>
              </a:rPr>
              <a:t> </a:t>
            </a:r>
            <a:r>
              <a:rPr lang="en-US" sz="1200" b="1" spc="-7" dirty="0">
                <a:latin typeface="+mn-lt"/>
                <a:cs typeface="Arial"/>
              </a:rPr>
              <a:t>Health Outcomes</a:t>
            </a:r>
            <a:endParaRPr lang="en-US" sz="1200" dirty="0">
              <a:latin typeface="+mn-lt"/>
              <a:cs typeface="Arial"/>
            </a:endParaRPr>
          </a:p>
          <a:p>
            <a:pPr marL="182880" marR="37665" indent="-182880"/>
            <a:r>
              <a:rPr lang="en-US" sz="1200" dirty="0">
                <a:latin typeface="+mn-lt"/>
                <a:cs typeface="Times New Roman"/>
              </a:rPr>
              <a:t>The</a:t>
            </a:r>
            <a:r>
              <a:rPr lang="en-US" sz="1200" spc="-3" dirty="0">
                <a:latin typeface="+mn-lt"/>
                <a:cs typeface="Times New Roman"/>
              </a:rPr>
              <a:t> </a:t>
            </a:r>
            <a:r>
              <a:rPr lang="en-US" sz="1200" dirty="0">
                <a:latin typeface="+mn-lt"/>
                <a:cs typeface="Times New Roman"/>
              </a:rPr>
              <a:t>NHQDR</a:t>
            </a:r>
            <a:r>
              <a:rPr lang="en-US" sz="1200" spc="-7" dirty="0">
                <a:latin typeface="+mn-lt"/>
                <a:cs typeface="Times New Roman"/>
              </a:rPr>
              <a:t> </a:t>
            </a:r>
            <a:r>
              <a:rPr lang="en-US" sz="1200" dirty="0">
                <a:latin typeface="+mn-lt"/>
                <a:cs typeface="Times New Roman"/>
              </a:rPr>
              <a:t>focuses</a:t>
            </a:r>
            <a:r>
              <a:rPr lang="en-US" sz="1200" spc="-3" dirty="0">
                <a:latin typeface="+mn-lt"/>
                <a:cs typeface="Times New Roman"/>
              </a:rPr>
              <a:t> </a:t>
            </a:r>
            <a:r>
              <a:rPr lang="en-US" sz="1200" dirty="0">
                <a:latin typeface="+mn-lt"/>
                <a:cs typeface="Times New Roman"/>
              </a:rPr>
              <a:t>additional</a:t>
            </a:r>
            <a:r>
              <a:rPr lang="en-US" sz="1200" spc="-3" dirty="0">
                <a:latin typeface="+mn-lt"/>
                <a:cs typeface="Times New Roman"/>
              </a:rPr>
              <a:t> </a:t>
            </a:r>
            <a:r>
              <a:rPr lang="en-US" sz="1200" dirty="0">
                <a:latin typeface="+mn-lt"/>
                <a:cs typeface="Times New Roman"/>
              </a:rPr>
              <a:t>attention</a:t>
            </a:r>
            <a:r>
              <a:rPr lang="en-US" sz="1200" spc="-3" dirty="0">
                <a:latin typeface="+mn-lt"/>
                <a:cs typeface="Times New Roman"/>
              </a:rPr>
              <a:t> </a:t>
            </a:r>
            <a:r>
              <a:rPr lang="en-US" sz="1200" dirty="0">
                <a:latin typeface="+mn-lt"/>
                <a:cs typeface="Times New Roman"/>
              </a:rPr>
              <a:t>to</a:t>
            </a:r>
            <a:r>
              <a:rPr lang="en-US" sz="1200" spc="-10" dirty="0">
                <a:latin typeface="+mn-lt"/>
                <a:cs typeface="Times New Roman"/>
              </a:rPr>
              <a:t> </a:t>
            </a:r>
            <a:r>
              <a:rPr lang="en-US" sz="1200" dirty="0">
                <a:latin typeface="+mn-lt"/>
                <a:cs typeface="Times New Roman"/>
              </a:rPr>
              <a:t>care</a:t>
            </a:r>
            <a:r>
              <a:rPr lang="en-US" sz="1200" spc="-7" dirty="0">
                <a:latin typeface="+mn-lt"/>
                <a:cs typeface="Times New Roman"/>
              </a:rPr>
              <a:t> </a:t>
            </a:r>
            <a:r>
              <a:rPr lang="en-US" sz="1200" dirty="0">
                <a:latin typeface="+mn-lt"/>
                <a:cs typeface="Times New Roman"/>
              </a:rPr>
              <a:t>delivered</a:t>
            </a:r>
            <a:r>
              <a:rPr lang="en-US" sz="1200" spc="-7" dirty="0">
                <a:latin typeface="+mn-lt"/>
                <a:cs typeface="Times New Roman"/>
              </a:rPr>
              <a:t> </a:t>
            </a:r>
            <a:r>
              <a:rPr lang="en-US" sz="1200" dirty="0">
                <a:latin typeface="+mn-lt"/>
                <a:cs typeface="Times New Roman"/>
              </a:rPr>
              <a:t>by</a:t>
            </a:r>
            <a:r>
              <a:rPr lang="en-US" sz="1200" spc="-3" dirty="0">
                <a:latin typeface="+mn-lt"/>
                <a:cs typeface="Times New Roman"/>
              </a:rPr>
              <a:t> </a:t>
            </a:r>
            <a:r>
              <a:rPr lang="en-US" sz="1200" dirty="0">
                <a:latin typeface="+mn-lt"/>
                <a:cs typeface="Times New Roman"/>
              </a:rPr>
              <a:t>three</a:t>
            </a:r>
            <a:r>
              <a:rPr lang="en-US" sz="1200" spc="-7" dirty="0">
                <a:latin typeface="+mn-lt"/>
                <a:cs typeface="Times New Roman"/>
              </a:rPr>
              <a:t> </a:t>
            </a:r>
            <a:r>
              <a:rPr lang="en-US" sz="1200" dirty="0">
                <a:latin typeface="+mn-lt"/>
                <a:cs typeface="Times New Roman"/>
              </a:rPr>
              <a:t>types</a:t>
            </a:r>
            <a:r>
              <a:rPr lang="en-US" sz="1200" spc="-7" dirty="0">
                <a:latin typeface="+mn-lt"/>
                <a:cs typeface="Times New Roman"/>
              </a:rPr>
              <a:t> </a:t>
            </a:r>
            <a:r>
              <a:rPr lang="en-US" sz="1200" dirty="0">
                <a:latin typeface="+mn-lt"/>
                <a:cs typeface="Times New Roman"/>
              </a:rPr>
              <a:t>of</a:t>
            </a:r>
            <a:r>
              <a:rPr lang="en-US" sz="1200" spc="-3" dirty="0">
                <a:latin typeface="+mn-lt"/>
                <a:cs typeface="Times New Roman"/>
              </a:rPr>
              <a:t> </a:t>
            </a:r>
            <a:r>
              <a:rPr lang="en-US" sz="1200" dirty="0">
                <a:latin typeface="+mn-lt"/>
                <a:cs typeface="Times New Roman"/>
              </a:rPr>
              <a:t>hospitals</a:t>
            </a:r>
            <a:r>
              <a:rPr lang="en-US" sz="1200" spc="-7" dirty="0">
                <a:latin typeface="+mn-lt"/>
                <a:cs typeface="Times New Roman"/>
              </a:rPr>
              <a:t> </a:t>
            </a:r>
            <a:r>
              <a:rPr lang="en-US" sz="1200" dirty="0">
                <a:latin typeface="+mn-lt"/>
                <a:cs typeface="Times New Roman"/>
              </a:rPr>
              <a:t>that </a:t>
            </a:r>
            <a:r>
              <a:rPr lang="en-US" sz="1200" spc="-14" dirty="0">
                <a:latin typeface="+mn-lt"/>
                <a:cs typeface="Times New Roman"/>
              </a:rPr>
              <a:t>play</a:t>
            </a:r>
            <a:r>
              <a:rPr lang="en-US" sz="1200" spc="341" dirty="0">
                <a:latin typeface="+mn-lt"/>
                <a:cs typeface="Times New Roman"/>
              </a:rPr>
              <a:t> </a:t>
            </a:r>
            <a:r>
              <a:rPr lang="en-US" sz="1200" dirty="0">
                <a:latin typeface="+mn-lt"/>
                <a:cs typeface="Times New Roman"/>
              </a:rPr>
              <a:t>an</a:t>
            </a:r>
            <a:r>
              <a:rPr lang="en-US" sz="1200" spc="-10" dirty="0">
                <a:latin typeface="+mn-lt"/>
                <a:cs typeface="Times New Roman"/>
              </a:rPr>
              <a:t> </a:t>
            </a:r>
            <a:r>
              <a:rPr lang="en-US" sz="1200" dirty="0">
                <a:latin typeface="+mn-lt"/>
                <a:cs typeface="Times New Roman"/>
              </a:rPr>
              <a:t>important</a:t>
            </a:r>
            <a:r>
              <a:rPr lang="en-US" sz="1200" spc="-7" dirty="0">
                <a:latin typeface="+mn-lt"/>
                <a:cs typeface="Times New Roman"/>
              </a:rPr>
              <a:t> </a:t>
            </a:r>
            <a:r>
              <a:rPr lang="en-US" sz="1200" dirty="0">
                <a:latin typeface="+mn-lt"/>
                <a:cs typeface="Times New Roman"/>
              </a:rPr>
              <a:t>role</a:t>
            </a:r>
            <a:r>
              <a:rPr lang="en-US" sz="1200" spc="-7" dirty="0">
                <a:latin typeface="+mn-lt"/>
                <a:cs typeface="Times New Roman"/>
              </a:rPr>
              <a:t> </a:t>
            </a:r>
            <a:r>
              <a:rPr lang="en-US" sz="1200" dirty="0">
                <a:latin typeface="+mn-lt"/>
                <a:cs typeface="Times New Roman"/>
              </a:rPr>
              <a:t>in</a:t>
            </a:r>
            <a:r>
              <a:rPr lang="en-US" sz="1200" spc="-3" dirty="0">
                <a:latin typeface="+mn-lt"/>
                <a:cs typeface="Times New Roman"/>
              </a:rPr>
              <a:t> </a:t>
            </a:r>
            <a:r>
              <a:rPr lang="en-US" sz="1200" dirty="0">
                <a:latin typeface="+mn-lt"/>
                <a:cs typeface="Times New Roman"/>
              </a:rPr>
              <a:t>rural</a:t>
            </a:r>
            <a:r>
              <a:rPr lang="en-US" sz="1200" spc="-7" dirty="0">
                <a:latin typeface="+mn-lt"/>
                <a:cs typeface="Times New Roman"/>
              </a:rPr>
              <a:t> </a:t>
            </a:r>
            <a:r>
              <a:rPr lang="en-US" sz="1200" dirty="0">
                <a:latin typeface="+mn-lt"/>
                <a:cs typeface="Times New Roman"/>
              </a:rPr>
              <a:t>areas</a:t>
            </a:r>
            <a:r>
              <a:rPr lang="en-US" sz="1200" spc="-7" dirty="0">
                <a:latin typeface="+mn-lt"/>
                <a:cs typeface="Times New Roman"/>
              </a:rPr>
              <a:t> </a:t>
            </a:r>
            <a:r>
              <a:rPr lang="en-US" sz="1200" dirty="0">
                <a:latin typeface="+mn-lt"/>
                <a:cs typeface="Times New Roman"/>
              </a:rPr>
              <a:t>and other</a:t>
            </a:r>
            <a:r>
              <a:rPr lang="en-US" sz="1200" spc="-3" dirty="0">
                <a:latin typeface="+mn-lt"/>
                <a:cs typeface="Times New Roman"/>
              </a:rPr>
              <a:t> </a:t>
            </a:r>
            <a:r>
              <a:rPr lang="en-US" sz="1200" spc="-7" dirty="0">
                <a:latin typeface="+mn-lt"/>
                <a:cs typeface="Times New Roman"/>
              </a:rPr>
              <a:t>at-</a:t>
            </a:r>
            <a:r>
              <a:rPr lang="en-US" sz="1200" dirty="0">
                <a:latin typeface="+mn-lt"/>
                <a:cs typeface="Times New Roman"/>
              </a:rPr>
              <a:t>risk</a:t>
            </a:r>
            <a:r>
              <a:rPr lang="en-US" sz="1200" spc="-7" dirty="0">
                <a:latin typeface="+mn-lt"/>
                <a:cs typeface="Times New Roman"/>
              </a:rPr>
              <a:t> </a:t>
            </a:r>
            <a:r>
              <a:rPr lang="en-US" sz="1200" dirty="0">
                <a:latin typeface="+mn-lt"/>
                <a:cs typeface="Times New Roman"/>
              </a:rPr>
              <a:t>communities.</a:t>
            </a:r>
            <a:r>
              <a:rPr lang="en-US" sz="1200" spc="-10" dirty="0">
                <a:latin typeface="+mn-lt"/>
                <a:cs typeface="Times New Roman"/>
              </a:rPr>
              <a:t> </a:t>
            </a:r>
            <a:r>
              <a:rPr lang="en-US" sz="1200" dirty="0">
                <a:latin typeface="+mn-lt"/>
                <a:cs typeface="Times New Roman"/>
              </a:rPr>
              <a:t>The</a:t>
            </a:r>
            <a:r>
              <a:rPr lang="en-US" sz="1200" spc="-3" dirty="0">
                <a:latin typeface="+mn-lt"/>
                <a:cs typeface="Times New Roman"/>
              </a:rPr>
              <a:t> </a:t>
            </a:r>
            <a:r>
              <a:rPr lang="en-US" sz="1200" dirty="0">
                <a:latin typeface="+mn-lt"/>
                <a:cs typeface="Times New Roman"/>
              </a:rPr>
              <a:t>Healthcare</a:t>
            </a:r>
            <a:r>
              <a:rPr lang="en-US" sz="1200" spc="-3" dirty="0">
                <a:latin typeface="+mn-lt"/>
                <a:cs typeface="Times New Roman"/>
              </a:rPr>
              <a:t> </a:t>
            </a:r>
            <a:r>
              <a:rPr lang="en-US" sz="1200" dirty="0">
                <a:latin typeface="+mn-lt"/>
                <a:cs typeface="Times New Roman"/>
              </a:rPr>
              <a:t>Cost</a:t>
            </a:r>
            <a:r>
              <a:rPr lang="en-US" sz="1200" spc="-3" dirty="0">
                <a:latin typeface="+mn-lt"/>
                <a:cs typeface="Times New Roman"/>
              </a:rPr>
              <a:t> </a:t>
            </a:r>
            <a:r>
              <a:rPr lang="en-US" sz="1200" spc="-17" dirty="0">
                <a:latin typeface="+mn-lt"/>
                <a:cs typeface="Times New Roman"/>
              </a:rPr>
              <a:t>and </a:t>
            </a:r>
            <a:r>
              <a:rPr lang="en-US" sz="1200" dirty="0">
                <a:latin typeface="+mn-lt"/>
                <a:cs typeface="Times New Roman"/>
              </a:rPr>
              <a:t>Utilization</a:t>
            </a:r>
            <a:r>
              <a:rPr lang="en-US" sz="1200" spc="-14" dirty="0">
                <a:latin typeface="+mn-lt"/>
                <a:cs typeface="Times New Roman"/>
              </a:rPr>
              <a:t> </a:t>
            </a:r>
            <a:r>
              <a:rPr lang="en-US" sz="1200" dirty="0">
                <a:latin typeface="+mn-lt"/>
                <a:cs typeface="Times New Roman"/>
              </a:rPr>
              <a:t>Project</a:t>
            </a:r>
            <a:r>
              <a:rPr lang="en-US" sz="1200" spc="-7" dirty="0">
                <a:latin typeface="+mn-lt"/>
                <a:cs typeface="Times New Roman"/>
              </a:rPr>
              <a:t> </a:t>
            </a:r>
            <a:r>
              <a:rPr lang="en-US" sz="1200" dirty="0">
                <a:latin typeface="+mn-lt"/>
                <a:cs typeface="Times New Roman"/>
              </a:rPr>
              <a:t>(HCUP),</a:t>
            </a:r>
            <a:r>
              <a:rPr lang="en-US" sz="1200" spc="-7" dirty="0">
                <a:latin typeface="+mn-lt"/>
                <a:cs typeface="Times New Roman"/>
              </a:rPr>
              <a:t> </a:t>
            </a:r>
            <a:r>
              <a:rPr lang="en-US" sz="1200" dirty="0">
                <a:latin typeface="+mn-lt"/>
                <a:cs typeface="Times New Roman"/>
              </a:rPr>
              <a:t>which</a:t>
            </a:r>
            <a:r>
              <a:rPr lang="en-US" sz="1200" spc="-7" dirty="0">
                <a:latin typeface="+mn-lt"/>
                <a:cs typeface="Times New Roman"/>
              </a:rPr>
              <a:t> </a:t>
            </a:r>
            <a:r>
              <a:rPr lang="en-US" sz="1200" dirty="0">
                <a:latin typeface="+mn-lt"/>
                <a:cs typeface="Times New Roman"/>
              </a:rPr>
              <a:t>supplies</a:t>
            </a:r>
            <a:r>
              <a:rPr lang="en-US" sz="1200" spc="-7" dirty="0">
                <a:latin typeface="+mn-lt"/>
                <a:cs typeface="Times New Roman"/>
              </a:rPr>
              <a:t> </a:t>
            </a:r>
            <a:r>
              <a:rPr lang="en-US" sz="1200" dirty="0">
                <a:latin typeface="+mn-lt"/>
                <a:cs typeface="Times New Roman"/>
              </a:rPr>
              <a:t>data</a:t>
            </a:r>
            <a:r>
              <a:rPr lang="en-US" sz="1200" spc="-7" dirty="0">
                <a:latin typeface="+mn-lt"/>
                <a:cs typeface="Times New Roman"/>
              </a:rPr>
              <a:t> </a:t>
            </a:r>
            <a:r>
              <a:rPr lang="en-US" sz="1200" dirty="0">
                <a:latin typeface="+mn-lt"/>
                <a:cs typeface="Times New Roman"/>
              </a:rPr>
              <a:t>for</a:t>
            </a:r>
            <a:r>
              <a:rPr lang="en-US" sz="1200" spc="-7" dirty="0">
                <a:latin typeface="+mn-lt"/>
                <a:cs typeface="Times New Roman"/>
              </a:rPr>
              <a:t> </a:t>
            </a:r>
            <a:r>
              <a:rPr lang="en-US" sz="1200" dirty="0">
                <a:latin typeface="+mn-lt"/>
                <a:cs typeface="Times New Roman"/>
              </a:rPr>
              <a:t>many</a:t>
            </a:r>
            <a:r>
              <a:rPr lang="en-US" sz="1200" spc="-10" dirty="0">
                <a:latin typeface="+mn-lt"/>
                <a:cs typeface="Times New Roman"/>
              </a:rPr>
              <a:t> </a:t>
            </a:r>
            <a:r>
              <a:rPr lang="en-US" sz="1200" dirty="0">
                <a:latin typeface="+mn-lt"/>
                <a:cs typeface="Times New Roman"/>
              </a:rPr>
              <a:t>NHQDR</a:t>
            </a:r>
            <a:r>
              <a:rPr lang="en-US" sz="1200" spc="-10" dirty="0">
                <a:latin typeface="+mn-lt"/>
                <a:cs typeface="Times New Roman"/>
              </a:rPr>
              <a:t> </a:t>
            </a:r>
            <a:r>
              <a:rPr lang="en-US" sz="1200" dirty="0">
                <a:latin typeface="+mn-lt"/>
                <a:cs typeface="Times New Roman"/>
              </a:rPr>
              <a:t>measures,</a:t>
            </a:r>
            <a:r>
              <a:rPr lang="en-US" sz="1200" spc="-7" dirty="0">
                <a:latin typeface="+mn-lt"/>
                <a:cs typeface="Times New Roman"/>
              </a:rPr>
              <a:t> </a:t>
            </a:r>
            <a:r>
              <a:rPr lang="en-US" sz="1200" dirty="0">
                <a:latin typeface="+mn-lt"/>
                <a:cs typeface="Times New Roman"/>
              </a:rPr>
              <a:t>defines</a:t>
            </a:r>
            <a:r>
              <a:rPr lang="en-US" sz="1200" spc="-10" dirty="0">
                <a:latin typeface="+mn-lt"/>
                <a:cs typeface="Times New Roman"/>
              </a:rPr>
              <a:t> </a:t>
            </a:r>
            <a:r>
              <a:rPr lang="en-US" sz="1200" spc="-7" dirty="0">
                <a:latin typeface="+mn-lt"/>
                <a:cs typeface="Times New Roman"/>
              </a:rPr>
              <a:t>minority-</a:t>
            </a:r>
            <a:r>
              <a:rPr lang="en-US" sz="1200" dirty="0">
                <a:latin typeface="+mn-lt"/>
                <a:cs typeface="Times New Roman"/>
              </a:rPr>
              <a:t>serving</a:t>
            </a:r>
            <a:r>
              <a:rPr lang="en-US" sz="1200" spc="-7" dirty="0">
                <a:latin typeface="+mn-lt"/>
                <a:cs typeface="Times New Roman"/>
              </a:rPr>
              <a:t> </a:t>
            </a:r>
            <a:r>
              <a:rPr lang="en-US" sz="1200" dirty="0">
                <a:latin typeface="+mn-lt"/>
                <a:cs typeface="Times New Roman"/>
              </a:rPr>
              <a:t>hospitals</a:t>
            </a:r>
            <a:r>
              <a:rPr lang="en-US" sz="1200" spc="-3" dirty="0">
                <a:latin typeface="+mn-lt"/>
                <a:cs typeface="Times New Roman"/>
              </a:rPr>
              <a:t> </a:t>
            </a:r>
            <a:r>
              <a:rPr lang="en-US" sz="1200" dirty="0">
                <a:latin typeface="+mn-lt"/>
                <a:cs typeface="Times New Roman"/>
              </a:rPr>
              <a:t>(MSHs)</a:t>
            </a:r>
            <a:r>
              <a:rPr lang="en-US" sz="1200" spc="-7" dirty="0">
                <a:latin typeface="+mn-lt"/>
                <a:cs typeface="Times New Roman"/>
              </a:rPr>
              <a:t> </a:t>
            </a:r>
            <a:r>
              <a:rPr lang="en-US" sz="1200" dirty="0">
                <a:latin typeface="+mn-lt"/>
                <a:cs typeface="Times New Roman"/>
              </a:rPr>
              <a:t>as</a:t>
            </a:r>
            <a:r>
              <a:rPr lang="en-US" sz="1200" spc="-3" dirty="0">
                <a:latin typeface="+mn-lt"/>
                <a:cs typeface="Times New Roman"/>
              </a:rPr>
              <a:t> </a:t>
            </a:r>
            <a:r>
              <a:rPr lang="en-US" sz="1200" dirty="0">
                <a:latin typeface="+mn-lt"/>
                <a:cs typeface="Times New Roman"/>
              </a:rPr>
              <a:t>hospitals</a:t>
            </a:r>
            <a:r>
              <a:rPr lang="en-US" sz="1200" spc="-3" dirty="0">
                <a:latin typeface="+mn-lt"/>
                <a:cs typeface="Times New Roman"/>
              </a:rPr>
              <a:t> </a:t>
            </a:r>
            <a:r>
              <a:rPr lang="en-US" sz="1200" dirty="0">
                <a:latin typeface="+mn-lt"/>
                <a:cs typeface="Times New Roman"/>
              </a:rPr>
              <a:t>with</a:t>
            </a:r>
            <a:r>
              <a:rPr lang="en-US" sz="1200" spc="-7" dirty="0">
                <a:latin typeface="+mn-lt"/>
                <a:cs typeface="Times New Roman"/>
              </a:rPr>
              <a:t> </a:t>
            </a:r>
            <a:r>
              <a:rPr lang="en-US" sz="1200" dirty="0">
                <a:latin typeface="+mn-lt"/>
                <a:cs typeface="Times New Roman"/>
              </a:rPr>
              <a:t>the</a:t>
            </a:r>
            <a:r>
              <a:rPr lang="en-US" sz="1200" spc="-3" dirty="0">
                <a:latin typeface="+mn-lt"/>
                <a:cs typeface="Times New Roman"/>
              </a:rPr>
              <a:t> </a:t>
            </a:r>
            <a:r>
              <a:rPr lang="en-US" sz="1200" dirty="0">
                <a:latin typeface="+mn-lt"/>
                <a:cs typeface="Times New Roman"/>
              </a:rPr>
              <a:t>25%</a:t>
            </a:r>
            <a:r>
              <a:rPr lang="en-US" sz="1200" spc="-3" dirty="0">
                <a:latin typeface="+mn-lt"/>
                <a:cs typeface="Times New Roman"/>
              </a:rPr>
              <a:t> </a:t>
            </a:r>
            <a:r>
              <a:rPr lang="en-US" sz="1200" dirty="0">
                <a:latin typeface="+mn-lt"/>
                <a:cs typeface="Times New Roman"/>
              </a:rPr>
              <a:t>highest</a:t>
            </a:r>
            <a:r>
              <a:rPr lang="en-US" sz="1200" spc="-10" dirty="0">
                <a:latin typeface="+mn-lt"/>
                <a:cs typeface="Times New Roman"/>
              </a:rPr>
              <a:t> </a:t>
            </a:r>
            <a:r>
              <a:rPr lang="en-US" sz="1200" dirty="0">
                <a:latin typeface="+mn-lt"/>
                <a:cs typeface="Times New Roman"/>
              </a:rPr>
              <a:t>number</a:t>
            </a:r>
            <a:r>
              <a:rPr lang="en-US" sz="1200" spc="-3" dirty="0">
                <a:latin typeface="+mn-lt"/>
                <a:cs typeface="Times New Roman"/>
              </a:rPr>
              <a:t> </a:t>
            </a:r>
            <a:r>
              <a:rPr lang="en-US" sz="1200" dirty="0">
                <a:latin typeface="+mn-lt"/>
                <a:cs typeface="Times New Roman"/>
              </a:rPr>
              <a:t>of</a:t>
            </a:r>
            <a:r>
              <a:rPr lang="en-US" sz="1200" spc="-3" dirty="0">
                <a:latin typeface="+mn-lt"/>
                <a:cs typeface="Times New Roman"/>
              </a:rPr>
              <a:t> </a:t>
            </a:r>
            <a:r>
              <a:rPr lang="en-US" sz="1200" dirty="0">
                <a:latin typeface="+mn-lt"/>
                <a:cs typeface="Times New Roman"/>
              </a:rPr>
              <a:t>discharges</a:t>
            </a:r>
            <a:r>
              <a:rPr lang="en-US" sz="1200" spc="-7" dirty="0">
                <a:latin typeface="+mn-lt"/>
                <a:cs typeface="Times New Roman"/>
              </a:rPr>
              <a:t> </a:t>
            </a:r>
            <a:r>
              <a:rPr lang="en-US" sz="1200" dirty="0">
                <a:latin typeface="+mn-lt"/>
                <a:cs typeface="Times New Roman"/>
              </a:rPr>
              <a:t>for</a:t>
            </a:r>
            <a:r>
              <a:rPr lang="en-US" sz="1200" spc="-3" dirty="0">
                <a:latin typeface="+mn-lt"/>
                <a:cs typeface="Times New Roman"/>
              </a:rPr>
              <a:t> </a:t>
            </a:r>
            <a:r>
              <a:rPr lang="en-US" sz="1200" dirty="0">
                <a:latin typeface="+mn-lt"/>
                <a:cs typeface="Times New Roman"/>
              </a:rPr>
              <a:t>people</a:t>
            </a:r>
            <a:r>
              <a:rPr lang="en-US" sz="1200" spc="-3" dirty="0">
                <a:latin typeface="+mn-lt"/>
                <a:cs typeface="Times New Roman"/>
              </a:rPr>
              <a:t> </a:t>
            </a:r>
            <a:r>
              <a:rPr lang="en-US" sz="1200" spc="-17" dirty="0">
                <a:latin typeface="+mn-lt"/>
                <a:cs typeface="Times New Roman"/>
              </a:rPr>
              <a:t>who </a:t>
            </a:r>
            <a:r>
              <a:rPr lang="en-US" sz="1200" dirty="0">
                <a:latin typeface="+mn-lt"/>
                <a:cs typeface="Times New Roman"/>
              </a:rPr>
              <a:t>are</a:t>
            </a:r>
            <a:r>
              <a:rPr lang="en-US" sz="1200" spc="-10" dirty="0">
                <a:latin typeface="+mn-lt"/>
                <a:cs typeface="Times New Roman"/>
              </a:rPr>
              <a:t> </a:t>
            </a:r>
            <a:r>
              <a:rPr lang="en-US" sz="1200" dirty="0">
                <a:latin typeface="+mn-lt"/>
                <a:cs typeface="Times New Roman"/>
              </a:rPr>
              <a:t>not</a:t>
            </a:r>
            <a:r>
              <a:rPr lang="en-US" sz="1200" spc="-7" dirty="0">
                <a:latin typeface="+mn-lt"/>
                <a:cs typeface="Times New Roman"/>
              </a:rPr>
              <a:t> </a:t>
            </a:r>
            <a:r>
              <a:rPr lang="en-US" sz="1200" dirty="0">
                <a:latin typeface="+mn-lt"/>
                <a:cs typeface="Times New Roman"/>
              </a:rPr>
              <a:t>identified</a:t>
            </a:r>
            <a:r>
              <a:rPr lang="en-US" sz="1200" spc="-3" dirty="0">
                <a:latin typeface="+mn-lt"/>
                <a:cs typeface="Times New Roman"/>
              </a:rPr>
              <a:t> </a:t>
            </a:r>
            <a:r>
              <a:rPr lang="en-US" sz="1200" dirty="0">
                <a:latin typeface="+mn-lt"/>
                <a:cs typeface="Times New Roman"/>
              </a:rPr>
              <a:t>as</a:t>
            </a:r>
            <a:r>
              <a:rPr lang="en-US" sz="1200" spc="-3" dirty="0">
                <a:latin typeface="+mn-lt"/>
                <a:cs typeface="Times New Roman"/>
              </a:rPr>
              <a:t> </a:t>
            </a:r>
            <a:r>
              <a:rPr lang="en-US" sz="1200" spc="-7" dirty="0">
                <a:latin typeface="+mn-lt"/>
                <a:cs typeface="Times New Roman"/>
              </a:rPr>
              <a:t>non-</a:t>
            </a:r>
            <a:r>
              <a:rPr lang="en-US" sz="1200" dirty="0">
                <a:latin typeface="+mn-lt"/>
                <a:cs typeface="Times New Roman"/>
              </a:rPr>
              <a:t>Hispanic</a:t>
            </a:r>
            <a:r>
              <a:rPr lang="en-US" sz="1200" spc="-3" dirty="0">
                <a:latin typeface="+mn-lt"/>
                <a:cs typeface="Times New Roman"/>
              </a:rPr>
              <a:t> </a:t>
            </a:r>
            <a:r>
              <a:rPr lang="en-US" sz="1200" dirty="0">
                <a:latin typeface="+mn-lt"/>
                <a:cs typeface="Times New Roman"/>
              </a:rPr>
              <a:t>White.</a:t>
            </a:r>
            <a:r>
              <a:rPr lang="en-US" sz="1200" spc="-3" dirty="0">
                <a:latin typeface="+mn-lt"/>
                <a:cs typeface="Times New Roman"/>
              </a:rPr>
              <a:t> </a:t>
            </a:r>
            <a:r>
              <a:rPr lang="en-US" sz="1200" dirty="0">
                <a:latin typeface="+mn-lt"/>
                <a:cs typeface="Times New Roman"/>
              </a:rPr>
              <a:t>HCUP</a:t>
            </a:r>
            <a:r>
              <a:rPr lang="en-US" sz="1200" spc="-7" dirty="0">
                <a:latin typeface="+mn-lt"/>
                <a:cs typeface="Times New Roman"/>
              </a:rPr>
              <a:t> </a:t>
            </a:r>
            <a:r>
              <a:rPr lang="en-US" sz="1200" dirty="0">
                <a:latin typeface="+mn-lt"/>
                <a:cs typeface="Times New Roman"/>
              </a:rPr>
              <a:t>similarly</a:t>
            </a:r>
            <a:r>
              <a:rPr lang="en-US" sz="1200" spc="-3" dirty="0">
                <a:latin typeface="+mn-lt"/>
                <a:cs typeface="Times New Roman"/>
              </a:rPr>
              <a:t> </a:t>
            </a:r>
            <a:r>
              <a:rPr lang="en-US" sz="1200" dirty="0">
                <a:latin typeface="+mn-lt"/>
                <a:cs typeface="Times New Roman"/>
              </a:rPr>
              <a:t>defines</a:t>
            </a:r>
            <a:r>
              <a:rPr lang="en-US" sz="1200" spc="-10" dirty="0">
                <a:latin typeface="+mn-lt"/>
                <a:cs typeface="Times New Roman"/>
              </a:rPr>
              <a:t> </a:t>
            </a:r>
            <a:r>
              <a:rPr lang="en-US" sz="1200" dirty="0">
                <a:latin typeface="+mn-lt"/>
                <a:cs typeface="Times New Roman"/>
              </a:rPr>
              <a:t>safety</a:t>
            </a:r>
            <a:r>
              <a:rPr lang="en-US" sz="1200" spc="-7" dirty="0">
                <a:latin typeface="+mn-lt"/>
                <a:cs typeface="Times New Roman"/>
              </a:rPr>
              <a:t> </a:t>
            </a:r>
            <a:r>
              <a:rPr lang="en-US" sz="1200" spc="-17" dirty="0">
                <a:latin typeface="+mn-lt"/>
                <a:cs typeface="Times New Roman"/>
              </a:rPr>
              <a:t>net </a:t>
            </a:r>
            <a:r>
              <a:rPr lang="en-US" sz="1200" dirty="0">
                <a:latin typeface="+mn-lt"/>
                <a:cs typeface="Times New Roman"/>
              </a:rPr>
              <a:t>hospitals</a:t>
            </a:r>
            <a:r>
              <a:rPr lang="en-US" sz="1200" spc="-14" dirty="0">
                <a:latin typeface="+mn-lt"/>
                <a:cs typeface="Times New Roman"/>
              </a:rPr>
              <a:t> </a:t>
            </a:r>
            <a:r>
              <a:rPr lang="en-US" sz="1200" dirty="0">
                <a:latin typeface="+mn-lt"/>
                <a:cs typeface="Times New Roman"/>
              </a:rPr>
              <a:t>(SNHs)</a:t>
            </a:r>
            <a:r>
              <a:rPr lang="en-US" sz="1200" spc="-3" dirty="0">
                <a:latin typeface="+mn-lt"/>
                <a:cs typeface="Times New Roman"/>
              </a:rPr>
              <a:t> </a:t>
            </a:r>
            <a:r>
              <a:rPr lang="en-US" sz="1200" dirty="0">
                <a:latin typeface="+mn-lt"/>
                <a:cs typeface="Times New Roman"/>
              </a:rPr>
              <a:t>as</a:t>
            </a:r>
            <a:r>
              <a:rPr lang="en-US" sz="1200" spc="-3" dirty="0">
                <a:latin typeface="+mn-lt"/>
                <a:cs typeface="Times New Roman"/>
              </a:rPr>
              <a:t> </a:t>
            </a:r>
            <a:r>
              <a:rPr lang="en-US" sz="1200" dirty="0">
                <a:latin typeface="+mn-lt"/>
                <a:cs typeface="Times New Roman"/>
              </a:rPr>
              <a:t>hospitals</a:t>
            </a:r>
            <a:r>
              <a:rPr lang="en-US" sz="1200" spc="-3" dirty="0">
                <a:latin typeface="+mn-lt"/>
                <a:cs typeface="Times New Roman"/>
              </a:rPr>
              <a:t> </a:t>
            </a:r>
            <a:r>
              <a:rPr lang="en-US" sz="1200" dirty="0">
                <a:latin typeface="+mn-lt"/>
                <a:cs typeface="Times New Roman"/>
              </a:rPr>
              <a:t>that</a:t>
            </a:r>
            <a:r>
              <a:rPr lang="en-US" sz="1200" spc="-3" dirty="0">
                <a:latin typeface="+mn-lt"/>
                <a:cs typeface="Times New Roman"/>
              </a:rPr>
              <a:t> </a:t>
            </a:r>
            <a:r>
              <a:rPr lang="en-US" sz="1200" dirty="0">
                <a:latin typeface="+mn-lt"/>
                <a:cs typeface="Times New Roman"/>
              </a:rPr>
              <a:t>have</a:t>
            </a:r>
            <a:r>
              <a:rPr lang="en-US" sz="1200" spc="-3" dirty="0">
                <a:latin typeface="+mn-lt"/>
                <a:cs typeface="Times New Roman"/>
              </a:rPr>
              <a:t> </a:t>
            </a:r>
            <a:r>
              <a:rPr lang="en-US" sz="1200" dirty="0">
                <a:latin typeface="+mn-lt"/>
                <a:cs typeface="Times New Roman"/>
              </a:rPr>
              <a:t>the</a:t>
            </a:r>
            <a:r>
              <a:rPr lang="en-US" sz="1200" spc="-7" dirty="0">
                <a:latin typeface="+mn-lt"/>
                <a:cs typeface="Times New Roman"/>
              </a:rPr>
              <a:t> </a:t>
            </a:r>
            <a:r>
              <a:rPr lang="en-US" sz="1200" dirty="0">
                <a:latin typeface="+mn-lt"/>
                <a:cs typeface="Times New Roman"/>
              </a:rPr>
              <a:t>highest</a:t>
            </a:r>
            <a:r>
              <a:rPr lang="en-US" sz="1200" spc="-3" dirty="0">
                <a:latin typeface="+mn-lt"/>
                <a:cs typeface="Times New Roman"/>
              </a:rPr>
              <a:t> </a:t>
            </a:r>
            <a:r>
              <a:rPr lang="en-US" sz="1200" dirty="0">
                <a:latin typeface="+mn-lt"/>
                <a:cs typeface="Times New Roman"/>
              </a:rPr>
              <a:t>25%</a:t>
            </a:r>
            <a:r>
              <a:rPr lang="en-US" sz="1200" spc="-3" dirty="0">
                <a:latin typeface="+mn-lt"/>
                <a:cs typeface="Times New Roman"/>
              </a:rPr>
              <a:t> </a:t>
            </a:r>
            <a:r>
              <a:rPr lang="en-US" sz="1200" dirty="0">
                <a:latin typeface="+mn-lt"/>
                <a:cs typeface="Times New Roman"/>
              </a:rPr>
              <a:t>of</a:t>
            </a:r>
            <a:r>
              <a:rPr lang="en-US" sz="1200" spc="-3" dirty="0">
                <a:latin typeface="+mn-lt"/>
                <a:cs typeface="Times New Roman"/>
              </a:rPr>
              <a:t> </a:t>
            </a:r>
            <a:r>
              <a:rPr lang="en-US" sz="1200" dirty="0">
                <a:latin typeface="+mn-lt"/>
                <a:cs typeface="Times New Roman"/>
              </a:rPr>
              <a:t>hospital</a:t>
            </a:r>
            <a:r>
              <a:rPr lang="en-US" sz="1200" spc="-3" dirty="0">
                <a:latin typeface="+mn-lt"/>
                <a:cs typeface="Times New Roman"/>
              </a:rPr>
              <a:t> </a:t>
            </a:r>
            <a:r>
              <a:rPr lang="en-US" sz="1200" dirty="0">
                <a:latin typeface="+mn-lt"/>
                <a:cs typeface="Times New Roman"/>
              </a:rPr>
              <a:t>discharges</a:t>
            </a:r>
            <a:r>
              <a:rPr lang="en-US" sz="1200" spc="-3" dirty="0">
                <a:latin typeface="+mn-lt"/>
                <a:cs typeface="Times New Roman"/>
              </a:rPr>
              <a:t> </a:t>
            </a:r>
            <a:r>
              <a:rPr lang="en-US" sz="1200" dirty="0">
                <a:latin typeface="+mn-lt"/>
                <a:cs typeface="Times New Roman"/>
              </a:rPr>
              <a:t>paid</a:t>
            </a:r>
            <a:r>
              <a:rPr lang="en-US" sz="1200" spc="-10" dirty="0">
                <a:latin typeface="+mn-lt"/>
                <a:cs typeface="Times New Roman"/>
              </a:rPr>
              <a:t> </a:t>
            </a:r>
            <a:r>
              <a:rPr lang="en-US" sz="1200" dirty="0">
                <a:latin typeface="+mn-lt"/>
                <a:cs typeface="Times New Roman"/>
              </a:rPr>
              <a:t>for</a:t>
            </a:r>
            <a:r>
              <a:rPr lang="en-US" sz="1200" spc="-7" dirty="0">
                <a:latin typeface="+mn-lt"/>
                <a:cs typeface="Times New Roman"/>
              </a:rPr>
              <a:t> </a:t>
            </a:r>
            <a:r>
              <a:rPr lang="en-US" sz="1200" spc="-17" dirty="0">
                <a:latin typeface="+mn-lt"/>
                <a:cs typeface="Times New Roman"/>
              </a:rPr>
              <a:t>by </a:t>
            </a:r>
            <a:r>
              <a:rPr lang="en-US" sz="1200" dirty="0">
                <a:latin typeface="+mn-lt"/>
                <a:cs typeface="Times New Roman"/>
              </a:rPr>
              <a:t>Medicaid</a:t>
            </a:r>
            <a:r>
              <a:rPr lang="en-US" sz="1200" spc="-10" dirty="0">
                <a:latin typeface="+mn-lt"/>
                <a:cs typeface="Times New Roman"/>
              </a:rPr>
              <a:t> </a:t>
            </a:r>
            <a:r>
              <a:rPr lang="en-US" sz="1200" dirty="0">
                <a:latin typeface="+mn-lt"/>
                <a:cs typeface="Times New Roman"/>
              </a:rPr>
              <a:t>or</a:t>
            </a:r>
            <a:r>
              <a:rPr lang="en-US" sz="1200" spc="-7" dirty="0">
                <a:latin typeface="+mn-lt"/>
                <a:cs typeface="Times New Roman"/>
              </a:rPr>
              <a:t> </a:t>
            </a:r>
            <a:r>
              <a:rPr lang="en-US" sz="1200" dirty="0">
                <a:latin typeface="+mn-lt"/>
                <a:cs typeface="Times New Roman"/>
              </a:rPr>
              <a:t>uninsured people.</a:t>
            </a:r>
            <a:r>
              <a:rPr lang="en-US" sz="1200" spc="-10" dirty="0">
                <a:latin typeface="+mn-lt"/>
                <a:cs typeface="Times New Roman"/>
              </a:rPr>
              <a:t> </a:t>
            </a:r>
            <a:r>
              <a:rPr lang="en-US" sz="1200" dirty="0">
                <a:latin typeface="+mn-lt"/>
                <a:cs typeface="Times New Roman"/>
              </a:rPr>
              <a:t>(Academic</a:t>
            </a:r>
            <a:r>
              <a:rPr lang="en-US" sz="1200" spc="-7" dirty="0">
                <a:latin typeface="+mn-lt"/>
                <a:cs typeface="Times New Roman"/>
              </a:rPr>
              <a:t> </a:t>
            </a:r>
            <a:r>
              <a:rPr lang="en-US" sz="1200" dirty="0">
                <a:latin typeface="+mn-lt"/>
                <a:cs typeface="Times New Roman"/>
              </a:rPr>
              <a:t>literature</a:t>
            </a:r>
            <a:r>
              <a:rPr lang="en-US" sz="1200" spc="-3" dirty="0">
                <a:latin typeface="+mn-lt"/>
                <a:cs typeface="Times New Roman"/>
              </a:rPr>
              <a:t> </a:t>
            </a:r>
            <a:r>
              <a:rPr lang="en-US" sz="1200" dirty="0">
                <a:latin typeface="+mn-lt"/>
                <a:cs typeface="Times New Roman"/>
              </a:rPr>
              <a:t>offers </a:t>
            </a:r>
            <a:r>
              <a:rPr lang="en-US" sz="1200" spc="-7" dirty="0">
                <a:latin typeface="+mn-lt"/>
                <a:cs typeface="Times New Roman"/>
              </a:rPr>
              <a:t>varying </a:t>
            </a:r>
            <a:r>
              <a:rPr lang="en-US" sz="1200" dirty="0">
                <a:latin typeface="+mn-lt"/>
                <a:cs typeface="Times New Roman"/>
              </a:rPr>
              <a:t>definitions</a:t>
            </a:r>
            <a:r>
              <a:rPr lang="en-US" sz="1200" spc="-10" dirty="0">
                <a:latin typeface="+mn-lt"/>
                <a:cs typeface="Times New Roman"/>
              </a:rPr>
              <a:t> o</a:t>
            </a:r>
            <a:r>
              <a:rPr lang="en-US" sz="1200" dirty="0">
                <a:latin typeface="+mn-lt"/>
                <a:cs typeface="Times New Roman"/>
              </a:rPr>
              <a:t>f</a:t>
            </a:r>
            <a:r>
              <a:rPr lang="en-US" sz="1200" spc="-7" dirty="0">
                <a:latin typeface="+mn-lt"/>
                <a:cs typeface="Times New Roman"/>
              </a:rPr>
              <a:t> SNHs.)</a:t>
            </a:r>
            <a:endParaRPr lang="en-US" sz="1200" dirty="0">
              <a:latin typeface="+mn-lt"/>
              <a:cs typeface="Times New Roman"/>
            </a:endParaRPr>
          </a:p>
          <a:p>
            <a:pPr marL="182880" marR="145036" indent="-182880"/>
            <a:r>
              <a:rPr lang="en-US" sz="1200" dirty="0">
                <a:latin typeface="+mn-lt"/>
                <a:cs typeface="Times New Roman"/>
              </a:rPr>
              <a:t>MSHs</a:t>
            </a:r>
            <a:r>
              <a:rPr lang="en-US" sz="1200" spc="-7" dirty="0">
                <a:latin typeface="+mn-lt"/>
                <a:cs typeface="Times New Roman"/>
              </a:rPr>
              <a:t> </a:t>
            </a:r>
            <a:r>
              <a:rPr lang="en-US" sz="1200" dirty="0">
                <a:latin typeface="+mn-lt"/>
                <a:cs typeface="Times New Roman"/>
              </a:rPr>
              <a:t>and</a:t>
            </a:r>
            <a:r>
              <a:rPr lang="en-US" sz="1200" spc="-7" dirty="0">
                <a:latin typeface="+mn-lt"/>
                <a:cs typeface="Times New Roman"/>
              </a:rPr>
              <a:t> </a:t>
            </a:r>
            <a:r>
              <a:rPr lang="en-US" sz="1200" dirty="0">
                <a:latin typeface="+mn-lt"/>
                <a:cs typeface="Times New Roman"/>
              </a:rPr>
              <a:t>SNHs</a:t>
            </a:r>
            <a:r>
              <a:rPr lang="en-US" sz="1200" spc="-3" dirty="0">
                <a:latin typeface="+mn-lt"/>
                <a:cs typeface="Times New Roman"/>
              </a:rPr>
              <a:t> </a:t>
            </a:r>
            <a:r>
              <a:rPr lang="en-US" sz="1200" dirty="0">
                <a:latin typeface="+mn-lt"/>
                <a:cs typeface="Times New Roman"/>
              </a:rPr>
              <a:t>are</a:t>
            </a:r>
            <a:r>
              <a:rPr lang="en-US" sz="1200" spc="-3" dirty="0">
                <a:latin typeface="+mn-lt"/>
                <a:cs typeface="Times New Roman"/>
              </a:rPr>
              <a:t> </a:t>
            </a:r>
            <a:r>
              <a:rPr lang="en-US" sz="1200" dirty="0">
                <a:latin typeface="+mn-lt"/>
                <a:cs typeface="Times New Roman"/>
              </a:rPr>
              <a:t>often</a:t>
            </a:r>
            <a:r>
              <a:rPr lang="en-US" sz="1200" spc="-3" dirty="0">
                <a:latin typeface="+mn-lt"/>
                <a:cs typeface="Times New Roman"/>
              </a:rPr>
              <a:t> </a:t>
            </a:r>
            <a:r>
              <a:rPr lang="en-US" sz="1200" dirty="0">
                <a:latin typeface="+mn-lt"/>
                <a:cs typeface="Times New Roman"/>
              </a:rPr>
              <a:t>large,</a:t>
            </a:r>
            <a:r>
              <a:rPr lang="en-US" sz="1200" spc="-10" dirty="0">
                <a:latin typeface="+mn-lt"/>
                <a:cs typeface="Times New Roman"/>
              </a:rPr>
              <a:t> </a:t>
            </a:r>
            <a:r>
              <a:rPr lang="en-US" sz="1200" dirty="0">
                <a:latin typeface="+mn-lt"/>
                <a:cs typeface="Times New Roman"/>
              </a:rPr>
              <a:t>located</a:t>
            </a:r>
            <a:r>
              <a:rPr lang="en-US" sz="1200" spc="-7" dirty="0">
                <a:latin typeface="+mn-lt"/>
                <a:cs typeface="Times New Roman"/>
              </a:rPr>
              <a:t> </a:t>
            </a:r>
            <a:r>
              <a:rPr lang="en-US" sz="1200" dirty="0">
                <a:latin typeface="+mn-lt"/>
                <a:cs typeface="Times New Roman"/>
              </a:rPr>
              <a:t>in</a:t>
            </a:r>
            <a:r>
              <a:rPr lang="en-US" sz="1200" spc="-10" dirty="0">
                <a:latin typeface="+mn-lt"/>
                <a:cs typeface="Times New Roman"/>
              </a:rPr>
              <a:t> </a:t>
            </a:r>
            <a:r>
              <a:rPr lang="en-US" sz="1200" dirty="0">
                <a:latin typeface="+mn-lt"/>
                <a:cs typeface="Times New Roman"/>
              </a:rPr>
              <a:t>metropolitan</a:t>
            </a:r>
            <a:r>
              <a:rPr lang="en-US" sz="1200" spc="-3" dirty="0">
                <a:latin typeface="+mn-lt"/>
                <a:cs typeface="Times New Roman"/>
              </a:rPr>
              <a:t> </a:t>
            </a:r>
            <a:r>
              <a:rPr lang="en-US" sz="1200" dirty="0">
                <a:latin typeface="+mn-lt"/>
                <a:cs typeface="Times New Roman"/>
              </a:rPr>
              <a:t>centers,</a:t>
            </a:r>
            <a:r>
              <a:rPr lang="en-US" sz="1200" spc="-7" dirty="0">
                <a:latin typeface="+mn-lt"/>
                <a:cs typeface="Times New Roman"/>
              </a:rPr>
              <a:t> </a:t>
            </a:r>
            <a:r>
              <a:rPr lang="en-US" sz="1200" dirty="0">
                <a:latin typeface="+mn-lt"/>
                <a:cs typeface="Times New Roman"/>
              </a:rPr>
              <a:t>and</a:t>
            </a:r>
            <a:r>
              <a:rPr lang="en-US" sz="1200" spc="-3" dirty="0">
                <a:latin typeface="+mn-lt"/>
                <a:cs typeface="Times New Roman"/>
              </a:rPr>
              <a:t> </a:t>
            </a:r>
            <a:r>
              <a:rPr lang="en-US" sz="1200" dirty="0">
                <a:latin typeface="+mn-lt"/>
                <a:cs typeface="Times New Roman"/>
              </a:rPr>
              <a:t>classified</a:t>
            </a:r>
            <a:r>
              <a:rPr lang="en-US" sz="1200" spc="-3" dirty="0">
                <a:latin typeface="+mn-lt"/>
                <a:cs typeface="Times New Roman"/>
              </a:rPr>
              <a:t> </a:t>
            </a:r>
            <a:r>
              <a:rPr lang="en-US" sz="1200" dirty="0">
                <a:latin typeface="+mn-lt"/>
                <a:cs typeface="Times New Roman"/>
              </a:rPr>
              <a:t>as</a:t>
            </a:r>
            <a:r>
              <a:rPr lang="en-US" sz="1200" spc="-7" dirty="0">
                <a:latin typeface="+mn-lt"/>
                <a:cs typeface="Times New Roman"/>
              </a:rPr>
              <a:t> teaching </a:t>
            </a:r>
            <a:r>
              <a:rPr lang="en-US" sz="1200" dirty="0">
                <a:latin typeface="+mn-lt"/>
                <a:cs typeface="Times New Roman"/>
              </a:rPr>
              <a:t>hospitals.</a:t>
            </a:r>
            <a:r>
              <a:rPr lang="en-US" sz="1200" spc="-3" dirty="0">
                <a:latin typeface="+mn-lt"/>
                <a:cs typeface="Times New Roman"/>
              </a:rPr>
              <a:t> </a:t>
            </a:r>
            <a:r>
              <a:rPr lang="en-US" sz="1200" dirty="0">
                <a:latin typeface="+mn-lt"/>
                <a:cs typeface="Times New Roman"/>
              </a:rPr>
              <a:t>Although</a:t>
            </a:r>
            <a:r>
              <a:rPr lang="en-US" sz="1200" spc="-7" dirty="0">
                <a:latin typeface="+mn-lt"/>
                <a:cs typeface="Times New Roman"/>
              </a:rPr>
              <a:t> </a:t>
            </a:r>
            <a:r>
              <a:rPr lang="en-US" sz="1200" dirty="0">
                <a:latin typeface="+mn-lt"/>
                <a:cs typeface="Times New Roman"/>
              </a:rPr>
              <a:t>the</a:t>
            </a:r>
            <a:r>
              <a:rPr lang="en-US" sz="1200" spc="-3" dirty="0">
                <a:latin typeface="+mn-lt"/>
                <a:cs typeface="Times New Roman"/>
              </a:rPr>
              <a:t> </a:t>
            </a:r>
            <a:r>
              <a:rPr lang="en-US" sz="1200" dirty="0">
                <a:latin typeface="+mn-lt"/>
                <a:cs typeface="Times New Roman"/>
              </a:rPr>
              <a:t>MSH</a:t>
            </a:r>
            <a:r>
              <a:rPr lang="en-US" sz="1200" spc="-7" dirty="0">
                <a:latin typeface="+mn-lt"/>
                <a:cs typeface="Times New Roman"/>
              </a:rPr>
              <a:t> </a:t>
            </a:r>
            <a:r>
              <a:rPr lang="en-US" sz="1200" dirty="0">
                <a:latin typeface="+mn-lt"/>
                <a:cs typeface="Times New Roman"/>
              </a:rPr>
              <a:t>and</a:t>
            </a:r>
            <a:r>
              <a:rPr lang="en-US" sz="1200" spc="-3" dirty="0">
                <a:latin typeface="+mn-lt"/>
                <a:cs typeface="Times New Roman"/>
              </a:rPr>
              <a:t> </a:t>
            </a:r>
            <a:r>
              <a:rPr lang="en-US" sz="1200" dirty="0">
                <a:latin typeface="+mn-lt"/>
                <a:cs typeface="Times New Roman"/>
              </a:rPr>
              <a:t>SNH</a:t>
            </a:r>
            <a:r>
              <a:rPr lang="en-US" sz="1200" spc="-7" dirty="0">
                <a:latin typeface="+mn-lt"/>
                <a:cs typeface="Times New Roman"/>
              </a:rPr>
              <a:t> </a:t>
            </a:r>
            <a:r>
              <a:rPr lang="en-US" sz="1200" dirty="0">
                <a:latin typeface="+mn-lt"/>
                <a:cs typeface="Times New Roman"/>
              </a:rPr>
              <a:t>designations</a:t>
            </a:r>
            <a:r>
              <a:rPr lang="en-US" sz="1200" spc="-3" dirty="0">
                <a:latin typeface="+mn-lt"/>
                <a:cs typeface="Times New Roman"/>
              </a:rPr>
              <a:t> </a:t>
            </a:r>
            <a:r>
              <a:rPr lang="en-US" sz="1200" dirty="0">
                <a:latin typeface="+mn-lt"/>
                <a:cs typeface="Times New Roman"/>
              </a:rPr>
              <a:t>do</a:t>
            </a:r>
            <a:r>
              <a:rPr lang="en-US" sz="1200" spc="-3" dirty="0">
                <a:latin typeface="+mn-lt"/>
                <a:cs typeface="Times New Roman"/>
              </a:rPr>
              <a:t> </a:t>
            </a:r>
            <a:r>
              <a:rPr lang="en-US" sz="1200" dirty="0">
                <a:latin typeface="+mn-lt"/>
                <a:cs typeface="Times New Roman"/>
              </a:rPr>
              <a:t>not</a:t>
            </a:r>
            <a:r>
              <a:rPr lang="en-US" sz="1200" spc="-7" dirty="0">
                <a:latin typeface="+mn-lt"/>
                <a:cs typeface="Times New Roman"/>
              </a:rPr>
              <a:t> </a:t>
            </a:r>
            <a:r>
              <a:rPr lang="en-US" sz="1200" dirty="0">
                <a:latin typeface="+mn-lt"/>
                <a:cs typeface="Times New Roman"/>
              </a:rPr>
              <a:t>confer</a:t>
            </a:r>
            <a:r>
              <a:rPr lang="en-US" sz="1200" spc="-7" dirty="0">
                <a:latin typeface="+mn-lt"/>
                <a:cs typeface="Times New Roman"/>
              </a:rPr>
              <a:t> </a:t>
            </a:r>
            <a:r>
              <a:rPr lang="en-US" sz="1200" dirty="0">
                <a:latin typeface="+mn-lt"/>
                <a:cs typeface="Times New Roman"/>
              </a:rPr>
              <a:t>additional</a:t>
            </a:r>
            <a:r>
              <a:rPr lang="en-US" sz="1200" spc="-3" dirty="0">
                <a:latin typeface="+mn-lt"/>
                <a:cs typeface="Times New Roman"/>
              </a:rPr>
              <a:t> </a:t>
            </a:r>
            <a:r>
              <a:rPr lang="en-US" sz="1200" dirty="0">
                <a:latin typeface="+mn-lt"/>
                <a:cs typeface="Times New Roman"/>
              </a:rPr>
              <a:t>resources</a:t>
            </a:r>
            <a:r>
              <a:rPr lang="en-US" sz="1200" spc="-3" dirty="0">
                <a:latin typeface="+mn-lt"/>
                <a:cs typeface="Times New Roman"/>
              </a:rPr>
              <a:t> </a:t>
            </a:r>
            <a:r>
              <a:rPr lang="en-US" sz="1200" spc="-17" dirty="0">
                <a:latin typeface="+mn-lt"/>
                <a:cs typeface="Times New Roman"/>
              </a:rPr>
              <a:t>on </a:t>
            </a:r>
            <a:r>
              <a:rPr lang="en-US" sz="1200" dirty="0">
                <a:latin typeface="+mn-lt"/>
                <a:cs typeface="Times New Roman"/>
              </a:rPr>
              <a:t>hospitals,</a:t>
            </a:r>
            <a:r>
              <a:rPr lang="en-US" sz="1200" spc="-14" dirty="0">
                <a:latin typeface="+mn-lt"/>
                <a:cs typeface="Times New Roman"/>
              </a:rPr>
              <a:t> </a:t>
            </a:r>
            <a:r>
              <a:rPr lang="en-US" sz="1200" dirty="0">
                <a:latin typeface="+mn-lt"/>
                <a:cs typeface="Times New Roman"/>
              </a:rPr>
              <a:t>they</a:t>
            </a:r>
            <a:r>
              <a:rPr lang="en-US" sz="1200" spc="-3" dirty="0">
                <a:latin typeface="+mn-lt"/>
                <a:cs typeface="Times New Roman"/>
              </a:rPr>
              <a:t> </a:t>
            </a:r>
            <a:r>
              <a:rPr lang="en-US" sz="1200" dirty="0">
                <a:latin typeface="+mn-lt"/>
                <a:cs typeface="Times New Roman"/>
              </a:rPr>
              <a:t>provide</a:t>
            </a:r>
            <a:r>
              <a:rPr lang="en-US" sz="1200" spc="-10" dirty="0">
                <a:latin typeface="+mn-lt"/>
                <a:cs typeface="Times New Roman"/>
              </a:rPr>
              <a:t> </a:t>
            </a:r>
            <a:r>
              <a:rPr lang="en-US" sz="1200" dirty="0">
                <a:latin typeface="+mn-lt"/>
                <a:cs typeface="Times New Roman"/>
              </a:rPr>
              <a:t>a</a:t>
            </a:r>
            <a:r>
              <a:rPr lang="en-US" sz="1200" spc="-7" dirty="0">
                <a:latin typeface="+mn-lt"/>
                <a:cs typeface="Times New Roman"/>
              </a:rPr>
              <a:t> </a:t>
            </a:r>
            <a:r>
              <a:rPr lang="en-US" sz="1200" dirty="0">
                <a:latin typeface="+mn-lt"/>
                <a:cs typeface="Times New Roman"/>
              </a:rPr>
              <a:t>useful</a:t>
            </a:r>
            <a:r>
              <a:rPr lang="en-US" sz="1200" spc="-7" dirty="0">
                <a:latin typeface="+mn-lt"/>
                <a:cs typeface="Times New Roman"/>
              </a:rPr>
              <a:t> </a:t>
            </a:r>
            <a:r>
              <a:rPr lang="en-US" sz="1200" dirty="0">
                <a:latin typeface="+mn-lt"/>
                <a:cs typeface="Times New Roman"/>
              </a:rPr>
              <a:t>window</a:t>
            </a:r>
            <a:r>
              <a:rPr lang="en-US" sz="1200" spc="-7" dirty="0">
                <a:latin typeface="+mn-lt"/>
                <a:cs typeface="Times New Roman"/>
              </a:rPr>
              <a:t> </a:t>
            </a:r>
            <a:r>
              <a:rPr lang="en-US" sz="1200" dirty="0">
                <a:latin typeface="+mn-lt"/>
                <a:cs typeface="Times New Roman"/>
              </a:rPr>
              <a:t>for</a:t>
            </a:r>
            <a:r>
              <a:rPr lang="en-US" sz="1200" spc="-7" dirty="0">
                <a:latin typeface="+mn-lt"/>
                <a:cs typeface="Times New Roman"/>
              </a:rPr>
              <a:t> </a:t>
            </a:r>
            <a:r>
              <a:rPr lang="en-US" sz="1200" dirty="0">
                <a:latin typeface="+mn-lt"/>
                <a:cs typeface="Times New Roman"/>
              </a:rPr>
              <a:t>understanding</a:t>
            </a:r>
            <a:r>
              <a:rPr lang="en-US" sz="1200" spc="-3" dirty="0">
                <a:latin typeface="+mn-lt"/>
                <a:cs typeface="Times New Roman"/>
              </a:rPr>
              <a:t> </a:t>
            </a:r>
            <a:r>
              <a:rPr lang="en-US" sz="1200" dirty="0">
                <a:latin typeface="+mn-lt"/>
                <a:cs typeface="Times New Roman"/>
              </a:rPr>
              <a:t>differences</a:t>
            </a:r>
            <a:r>
              <a:rPr lang="en-US" sz="1200" spc="-7" dirty="0">
                <a:latin typeface="+mn-lt"/>
                <a:cs typeface="Times New Roman"/>
              </a:rPr>
              <a:t> </a:t>
            </a:r>
            <a:r>
              <a:rPr lang="en-US" sz="1200" dirty="0">
                <a:latin typeface="+mn-lt"/>
                <a:cs typeface="Times New Roman"/>
              </a:rPr>
              <a:t>in</a:t>
            </a:r>
            <a:r>
              <a:rPr lang="en-US" sz="1200" spc="-3" dirty="0">
                <a:latin typeface="+mn-lt"/>
                <a:cs typeface="Times New Roman"/>
              </a:rPr>
              <a:t> </a:t>
            </a:r>
            <a:r>
              <a:rPr lang="en-US" sz="1200" dirty="0">
                <a:latin typeface="+mn-lt"/>
                <a:cs typeface="Times New Roman"/>
              </a:rPr>
              <a:t>hospital</a:t>
            </a:r>
            <a:r>
              <a:rPr lang="en-US" sz="1200" spc="-3" dirty="0">
                <a:latin typeface="+mn-lt"/>
                <a:cs typeface="Times New Roman"/>
              </a:rPr>
              <a:t> </a:t>
            </a:r>
            <a:r>
              <a:rPr lang="en-US" sz="1200" spc="-7" dirty="0">
                <a:latin typeface="+mn-lt"/>
                <a:cs typeface="Times New Roman"/>
              </a:rPr>
              <a:t>performance.</a:t>
            </a:r>
            <a:endParaRPr lang="en-US" sz="1200" dirty="0">
              <a:latin typeface="+mn-lt"/>
              <a:cs typeface="Times New Roman"/>
            </a:endParaRPr>
          </a:p>
          <a:p>
            <a:pPr marL="182880" marR="0" indent="-182880"/>
            <a:r>
              <a:rPr lang="en-US" sz="1200" b="1" dirty="0">
                <a:effectLst/>
                <a:latin typeface="+mn-lt"/>
                <a:ea typeface="Georgia" panose="02040502050405020303" pitchFamily="18" charset="0"/>
                <a:cs typeface="Georgia" panose="02040502050405020303" pitchFamily="18" charset="0"/>
              </a:rPr>
              <a:t>Critical Access Hospitals </a:t>
            </a:r>
            <a:r>
              <a:rPr lang="en-US" sz="1200" dirty="0">
                <a:effectLst/>
                <a:latin typeface="+mn-lt"/>
                <a:ea typeface="Georgia" panose="02040502050405020303" pitchFamily="18" charset="0"/>
                <a:cs typeface="Georgia" panose="02040502050405020303" pitchFamily="18" charset="0"/>
              </a:rPr>
              <a:t>(CAHs) are facilities that meet certain statutory and regulatory criteria. Such criteria include having fewer than 25 acute care inpatient beds, providing 24/7 emergency care services, being located more than 35 miles from another hospital or CAH (with exceptions), and maintaining an annual average length of stay of 96 hours or less.</a:t>
            </a:r>
            <a:r>
              <a:rPr lang="en-US" sz="1200" baseline="30000" dirty="0">
                <a:effectLst/>
                <a:latin typeface="+mn-lt"/>
                <a:ea typeface="Georgia" panose="02040502050405020303" pitchFamily="18" charset="0"/>
                <a:cs typeface="Georgia" panose="02040502050405020303" pitchFamily="18" charset="0"/>
              </a:rPr>
              <a:t>42</a:t>
            </a:r>
            <a:r>
              <a:rPr lang="en-US" sz="1200" dirty="0">
                <a:effectLst/>
                <a:latin typeface="+mn-lt"/>
                <a:ea typeface="Georgia" panose="02040502050405020303" pitchFamily="18" charset="0"/>
                <a:cs typeface="Georgia" panose="02040502050405020303" pitchFamily="18" charset="0"/>
              </a:rPr>
              <a:t> CAHs are thus smaller than most hospitals, and most are located in rural communities (Figure 38). </a:t>
            </a:r>
          </a:p>
          <a:p>
            <a:pPr marL="182880" marR="0" indent="-182880"/>
            <a:r>
              <a:rPr lang="en-US" sz="1200" dirty="0">
                <a:effectLst/>
                <a:latin typeface="+mn-lt"/>
                <a:ea typeface="Georgia" panose="02040502050405020303" pitchFamily="18" charset="0"/>
                <a:cs typeface="Georgia" panose="02040502050405020303" pitchFamily="18" charset="0"/>
              </a:rPr>
              <a:t>The Centers for Medicare &amp; Medicaid Services (CMS) certifies a facility as a CAH if a facility (1) is located in a state that has established a Medicare rural hospital flexibility program; (2) is designated as a CAH by the state in which it is located; and (3) meets other criteria as CMS may require. </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63</a:t>
            </a:fld>
            <a:endParaRPr lang="en-US"/>
          </a:p>
        </p:txBody>
      </p:sp>
    </p:spTree>
    <p:extLst>
      <p:ext uri="{BB962C8B-B14F-4D97-AF65-F5344CB8AC3E}">
        <p14:creationId xmlns:p14="http://schemas.microsoft.com/office/powerpoint/2010/main" val="21153713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29007" indent="-182880"/>
            <a:r>
              <a:rPr lang="en-US" sz="1200" dirty="0">
                <a:latin typeface="+mn-lt"/>
                <a:cs typeface="Times New Roman"/>
              </a:rPr>
              <a:t>Hospital</a:t>
            </a:r>
            <a:r>
              <a:rPr lang="en-US" sz="1200" spc="-17" dirty="0">
                <a:latin typeface="+mn-lt"/>
                <a:cs typeface="Times New Roman"/>
              </a:rPr>
              <a:t> </a:t>
            </a:r>
            <a:r>
              <a:rPr lang="en-US" sz="1200" dirty="0">
                <a:latin typeface="+mn-lt"/>
                <a:cs typeface="Times New Roman"/>
              </a:rPr>
              <a:t>availability</a:t>
            </a:r>
            <a:r>
              <a:rPr lang="en-US" sz="1200" spc="-7" dirty="0">
                <a:latin typeface="+mn-lt"/>
                <a:cs typeface="Times New Roman"/>
              </a:rPr>
              <a:t> </a:t>
            </a:r>
            <a:r>
              <a:rPr lang="en-US" sz="1200" dirty="0">
                <a:latin typeface="+mn-lt"/>
                <a:cs typeface="Times New Roman"/>
              </a:rPr>
              <a:t>in</a:t>
            </a:r>
            <a:r>
              <a:rPr lang="en-US" sz="1200" spc="-7" dirty="0">
                <a:latin typeface="+mn-lt"/>
                <a:cs typeface="Times New Roman"/>
              </a:rPr>
              <a:t> </a:t>
            </a:r>
            <a:r>
              <a:rPr lang="en-US" sz="1200" dirty="0">
                <a:latin typeface="+mn-lt"/>
                <a:cs typeface="Times New Roman"/>
              </a:rPr>
              <a:t>nonmetropolitan</a:t>
            </a:r>
            <a:r>
              <a:rPr lang="en-US" sz="1200" spc="-7" dirty="0">
                <a:latin typeface="+mn-lt"/>
                <a:cs typeface="Times New Roman"/>
              </a:rPr>
              <a:t> </a:t>
            </a:r>
            <a:r>
              <a:rPr lang="en-US" sz="1200" dirty="0">
                <a:latin typeface="+mn-lt"/>
                <a:cs typeface="Times New Roman"/>
              </a:rPr>
              <a:t>(rural)</a:t>
            </a:r>
            <a:r>
              <a:rPr lang="en-US" sz="1200" spc="-7" dirty="0">
                <a:latin typeface="+mn-lt"/>
                <a:cs typeface="Times New Roman"/>
              </a:rPr>
              <a:t> </a:t>
            </a:r>
            <a:r>
              <a:rPr lang="en-US" sz="1200" dirty="0">
                <a:latin typeface="+mn-lt"/>
                <a:cs typeface="Times New Roman"/>
              </a:rPr>
              <a:t>communities</a:t>
            </a:r>
            <a:r>
              <a:rPr lang="en-US" sz="1200" spc="-10" dirty="0">
                <a:latin typeface="+mn-lt"/>
                <a:cs typeface="Times New Roman"/>
              </a:rPr>
              <a:t> </a:t>
            </a:r>
            <a:r>
              <a:rPr lang="en-US" sz="1200" dirty="0">
                <a:latin typeface="+mn-lt"/>
                <a:cs typeface="Times New Roman"/>
              </a:rPr>
              <a:t>is</a:t>
            </a:r>
            <a:r>
              <a:rPr lang="en-US" sz="1200" spc="-7" dirty="0">
                <a:latin typeface="+mn-lt"/>
                <a:cs typeface="Times New Roman"/>
              </a:rPr>
              <a:t> </a:t>
            </a:r>
            <a:r>
              <a:rPr lang="en-US" sz="1200" dirty="0">
                <a:latin typeface="+mn-lt"/>
                <a:cs typeface="Times New Roman"/>
              </a:rPr>
              <a:t>of</a:t>
            </a:r>
            <a:r>
              <a:rPr lang="en-US" sz="1200" spc="-7" dirty="0">
                <a:latin typeface="+mn-lt"/>
                <a:cs typeface="Times New Roman"/>
              </a:rPr>
              <a:t> </a:t>
            </a:r>
            <a:r>
              <a:rPr lang="en-US" sz="1200" dirty="0">
                <a:latin typeface="+mn-lt"/>
                <a:cs typeface="Times New Roman"/>
              </a:rPr>
              <a:t>particular</a:t>
            </a:r>
            <a:r>
              <a:rPr lang="en-US" sz="1200" spc="-7" dirty="0">
                <a:latin typeface="+mn-lt"/>
                <a:cs typeface="Times New Roman"/>
              </a:rPr>
              <a:t> </a:t>
            </a:r>
            <a:r>
              <a:rPr lang="en-US" sz="1200" dirty="0">
                <a:latin typeface="+mn-lt"/>
                <a:cs typeface="Times New Roman"/>
              </a:rPr>
              <a:t>interest</a:t>
            </a:r>
            <a:r>
              <a:rPr lang="en-US" sz="1200" spc="-7" dirty="0">
                <a:latin typeface="+mn-lt"/>
                <a:cs typeface="Times New Roman"/>
              </a:rPr>
              <a:t> </a:t>
            </a:r>
            <a:r>
              <a:rPr lang="en-US" sz="1200" dirty="0">
                <a:latin typeface="+mn-lt"/>
                <a:cs typeface="Times New Roman"/>
              </a:rPr>
              <a:t>to</a:t>
            </a:r>
            <a:r>
              <a:rPr lang="en-US" sz="1200" spc="-10" dirty="0">
                <a:latin typeface="+mn-lt"/>
                <a:cs typeface="Times New Roman"/>
              </a:rPr>
              <a:t> </a:t>
            </a:r>
            <a:r>
              <a:rPr lang="en-US" sz="1200" spc="-17" dirty="0">
                <a:latin typeface="+mn-lt"/>
                <a:cs typeface="Times New Roman"/>
              </a:rPr>
              <a:t>the </a:t>
            </a:r>
            <a:r>
              <a:rPr lang="en-US" sz="1200" dirty="0">
                <a:latin typeface="+mn-lt"/>
                <a:cs typeface="Times New Roman"/>
              </a:rPr>
              <a:t>nation’s</a:t>
            </a:r>
            <a:r>
              <a:rPr lang="en-US" sz="1200" spc="-7" dirty="0">
                <a:latin typeface="+mn-lt"/>
                <a:cs typeface="Times New Roman"/>
              </a:rPr>
              <a:t> </a:t>
            </a:r>
            <a:r>
              <a:rPr lang="en-US" sz="1200" dirty="0">
                <a:latin typeface="+mn-lt"/>
                <a:cs typeface="Times New Roman"/>
              </a:rPr>
              <a:t>health.</a:t>
            </a:r>
            <a:r>
              <a:rPr lang="en-US" sz="1200" spc="-3" dirty="0">
                <a:latin typeface="+mn-lt"/>
                <a:cs typeface="Times New Roman"/>
              </a:rPr>
              <a:t> </a:t>
            </a:r>
            <a:r>
              <a:rPr lang="en-US" sz="1200" dirty="0">
                <a:latin typeface="+mn-lt"/>
                <a:cs typeface="Times New Roman"/>
              </a:rPr>
              <a:t>In</a:t>
            </a:r>
            <a:r>
              <a:rPr lang="en-US" sz="1200" spc="-3" dirty="0">
                <a:latin typeface="+mn-lt"/>
                <a:cs typeface="Times New Roman"/>
              </a:rPr>
              <a:t> </a:t>
            </a:r>
            <a:r>
              <a:rPr lang="en-US" sz="1200" dirty="0">
                <a:latin typeface="+mn-lt"/>
                <a:cs typeface="Times New Roman"/>
              </a:rPr>
              <a:t>sparsely</a:t>
            </a:r>
            <a:r>
              <a:rPr lang="en-US" sz="1200" spc="-7" dirty="0">
                <a:latin typeface="+mn-lt"/>
                <a:cs typeface="Times New Roman"/>
              </a:rPr>
              <a:t> </a:t>
            </a:r>
            <a:r>
              <a:rPr lang="en-US" sz="1200" dirty="0">
                <a:latin typeface="+mn-lt"/>
                <a:cs typeface="Times New Roman"/>
              </a:rPr>
              <a:t>populated</a:t>
            </a:r>
            <a:r>
              <a:rPr lang="en-US" sz="1200" spc="-3" dirty="0">
                <a:latin typeface="+mn-lt"/>
                <a:cs typeface="Times New Roman"/>
              </a:rPr>
              <a:t> </a:t>
            </a:r>
            <a:r>
              <a:rPr lang="en-US" sz="1200" dirty="0">
                <a:latin typeface="+mn-lt"/>
                <a:cs typeface="Times New Roman"/>
              </a:rPr>
              <a:t>communities,</a:t>
            </a:r>
            <a:r>
              <a:rPr lang="en-US" sz="1200" spc="-3" dirty="0">
                <a:latin typeface="+mn-lt"/>
                <a:cs typeface="Times New Roman"/>
              </a:rPr>
              <a:t> </a:t>
            </a:r>
            <a:r>
              <a:rPr lang="en-US" sz="1200" dirty="0">
                <a:latin typeface="+mn-lt"/>
                <a:cs typeface="Times New Roman"/>
              </a:rPr>
              <a:t>hospitals</a:t>
            </a:r>
            <a:r>
              <a:rPr lang="en-US" sz="1200" spc="-7" dirty="0">
                <a:latin typeface="+mn-lt"/>
                <a:cs typeface="Times New Roman"/>
              </a:rPr>
              <a:t> </a:t>
            </a:r>
            <a:r>
              <a:rPr lang="en-US" sz="1200" dirty="0">
                <a:latin typeface="+mn-lt"/>
                <a:cs typeface="Times New Roman"/>
              </a:rPr>
              <a:t>may</a:t>
            </a:r>
            <a:r>
              <a:rPr lang="en-US" sz="1200" spc="-3" dirty="0">
                <a:latin typeface="+mn-lt"/>
                <a:cs typeface="Times New Roman"/>
              </a:rPr>
              <a:t> </a:t>
            </a:r>
            <a:r>
              <a:rPr lang="en-US" sz="1200" dirty="0">
                <a:latin typeface="+mn-lt"/>
                <a:cs typeface="Times New Roman"/>
              </a:rPr>
              <a:t>be</a:t>
            </a:r>
            <a:r>
              <a:rPr lang="en-US" sz="1200" spc="-3" dirty="0">
                <a:latin typeface="+mn-lt"/>
                <a:cs typeface="Times New Roman"/>
              </a:rPr>
              <a:t> </a:t>
            </a:r>
            <a:r>
              <a:rPr lang="en-US" sz="1200" dirty="0">
                <a:latin typeface="+mn-lt"/>
                <a:cs typeface="Times New Roman"/>
              </a:rPr>
              <a:t>the</a:t>
            </a:r>
            <a:r>
              <a:rPr lang="en-US" sz="1200" spc="-7" dirty="0">
                <a:latin typeface="+mn-lt"/>
                <a:cs typeface="Times New Roman"/>
              </a:rPr>
              <a:t> </a:t>
            </a:r>
            <a:r>
              <a:rPr lang="en-US" sz="1200" dirty="0">
                <a:latin typeface="+mn-lt"/>
                <a:cs typeface="Times New Roman"/>
              </a:rPr>
              <a:t>only</a:t>
            </a:r>
            <a:r>
              <a:rPr lang="en-US" sz="1200" spc="-3" dirty="0">
                <a:latin typeface="+mn-lt"/>
                <a:cs typeface="Times New Roman"/>
              </a:rPr>
              <a:t> </a:t>
            </a:r>
            <a:r>
              <a:rPr lang="en-US" sz="1200" dirty="0">
                <a:latin typeface="+mn-lt"/>
                <a:cs typeface="Times New Roman"/>
              </a:rPr>
              <a:t>source</a:t>
            </a:r>
            <a:r>
              <a:rPr lang="en-US" sz="1200" spc="-7" dirty="0">
                <a:latin typeface="+mn-lt"/>
                <a:cs typeface="Times New Roman"/>
              </a:rPr>
              <a:t> </a:t>
            </a:r>
            <a:r>
              <a:rPr lang="en-US" sz="1200" dirty="0">
                <a:latin typeface="+mn-lt"/>
                <a:cs typeface="Times New Roman"/>
              </a:rPr>
              <a:t>for</a:t>
            </a:r>
            <a:r>
              <a:rPr lang="en-US" sz="1200" spc="-3" dirty="0">
                <a:latin typeface="+mn-lt"/>
                <a:cs typeface="Times New Roman"/>
              </a:rPr>
              <a:t> </a:t>
            </a:r>
            <a:r>
              <a:rPr lang="en-US" sz="1200" spc="-7" dirty="0">
                <a:latin typeface="+mn-lt"/>
                <a:cs typeface="Times New Roman"/>
              </a:rPr>
              <a:t>routine </a:t>
            </a:r>
            <a:r>
              <a:rPr lang="en-US" sz="1200" dirty="0">
                <a:latin typeface="+mn-lt"/>
                <a:cs typeface="Times New Roman"/>
              </a:rPr>
              <a:t>and</a:t>
            </a:r>
            <a:r>
              <a:rPr lang="en-US" sz="1200" spc="-14" dirty="0">
                <a:latin typeface="+mn-lt"/>
                <a:cs typeface="Times New Roman"/>
              </a:rPr>
              <a:t> </a:t>
            </a:r>
            <a:r>
              <a:rPr lang="en-US" sz="1200" dirty="0">
                <a:latin typeface="+mn-lt"/>
                <a:cs typeface="Times New Roman"/>
              </a:rPr>
              <a:t>specialized</a:t>
            </a:r>
            <a:r>
              <a:rPr lang="en-US" sz="1200" spc="-3" dirty="0">
                <a:latin typeface="+mn-lt"/>
                <a:cs typeface="Times New Roman"/>
              </a:rPr>
              <a:t> </a:t>
            </a:r>
            <a:r>
              <a:rPr lang="en-US" sz="1200" dirty="0">
                <a:latin typeface="+mn-lt"/>
                <a:cs typeface="Times New Roman"/>
              </a:rPr>
              <a:t>services</a:t>
            </a:r>
            <a:r>
              <a:rPr lang="en-US" sz="1200" spc="-7" dirty="0">
                <a:latin typeface="+mn-lt"/>
                <a:cs typeface="Times New Roman"/>
              </a:rPr>
              <a:t> </a:t>
            </a:r>
            <a:r>
              <a:rPr lang="en-US" sz="1200" dirty="0">
                <a:latin typeface="+mn-lt"/>
                <a:cs typeface="Times New Roman"/>
              </a:rPr>
              <a:t>that</a:t>
            </a:r>
            <a:r>
              <a:rPr lang="en-US" sz="1200" spc="-3" dirty="0">
                <a:latin typeface="+mn-lt"/>
                <a:cs typeface="Times New Roman"/>
              </a:rPr>
              <a:t> </a:t>
            </a:r>
            <a:r>
              <a:rPr lang="en-US" sz="1200" dirty="0">
                <a:latin typeface="+mn-lt"/>
                <a:cs typeface="Times New Roman"/>
              </a:rPr>
              <a:t>would</a:t>
            </a:r>
            <a:r>
              <a:rPr lang="en-US" sz="1200" spc="-7" dirty="0">
                <a:latin typeface="+mn-lt"/>
                <a:cs typeface="Times New Roman"/>
              </a:rPr>
              <a:t> </a:t>
            </a:r>
            <a:r>
              <a:rPr lang="en-US" sz="1200" dirty="0">
                <a:latin typeface="+mn-lt"/>
                <a:cs typeface="Times New Roman"/>
              </a:rPr>
              <a:t>otherwise</a:t>
            </a:r>
            <a:r>
              <a:rPr lang="en-US" sz="1200" spc="-3" dirty="0">
                <a:latin typeface="+mn-lt"/>
                <a:cs typeface="Times New Roman"/>
              </a:rPr>
              <a:t> </a:t>
            </a:r>
            <a:r>
              <a:rPr lang="en-US" sz="1200" dirty="0">
                <a:latin typeface="+mn-lt"/>
                <a:cs typeface="Times New Roman"/>
              </a:rPr>
              <a:t>be</a:t>
            </a:r>
            <a:r>
              <a:rPr lang="en-US" sz="1200" spc="-7" dirty="0">
                <a:latin typeface="+mn-lt"/>
                <a:cs typeface="Times New Roman"/>
              </a:rPr>
              <a:t> </a:t>
            </a:r>
            <a:r>
              <a:rPr lang="en-US" sz="1200" dirty="0">
                <a:latin typeface="+mn-lt"/>
                <a:cs typeface="Times New Roman"/>
              </a:rPr>
              <a:t>unavailable.</a:t>
            </a:r>
            <a:r>
              <a:rPr lang="en-US" sz="1200" spc="-10" dirty="0">
                <a:latin typeface="+mn-lt"/>
                <a:cs typeface="Times New Roman"/>
              </a:rPr>
              <a:t> In addition, t</a:t>
            </a:r>
            <a:r>
              <a:rPr lang="en-US" sz="1200" dirty="0">
                <a:latin typeface="+mn-lt"/>
                <a:cs typeface="Times New Roman"/>
              </a:rPr>
              <a:t>hey</a:t>
            </a:r>
            <a:r>
              <a:rPr lang="en-US" sz="1200" spc="-3" dirty="0">
                <a:latin typeface="+mn-lt"/>
                <a:cs typeface="Times New Roman"/>
              </a:rPr>
              <a:t> </a:t>
            </a:r>
            <a:r>
              <a:rPr lang="en-US" sz="1200" dirty="0">
                <a:latin typeface="+mn-lt"/>
                <a:cs typeface="Times New Roman"/>
              </a:rPr>
              <a:t>are</a:t>
            </a:r>
            <a:r>
              <a:rPr lang="en-US" sz="1200" spc="-3" dirty="0">
                <a:latin typeface="+mn-lt"/>
                <a:cs typeface="Times New Roman"/>
              </a:rPr>
              <a:t> </a:t>
            </a:r>
            <a:r>
              <a:rPr lang="en-US" sz="1200" dirty="0">
                <a:latin typeface="+mn-lt"/>
                <a:cs typeface="Times New Roman"/>
              </a:rPr>
              <a:t>often</a:t>
            </a:r>
            <a:r>
              <a:rPr lang="en-US" sz="1200" spc="-10" dirty="0">
                <a:latin typeface="+mn-lt"/>
                <a:cs typeface="Times New Roman"/>
              </a:rPr>
              <a:t> </a:t>
            </a:r>
            <a:r>
              <a:rPr lang="en-US" sz="1200" dirty="0">
                <a:latin typeface="+mn-lt"/>
                <a:cs typeface="Times New Roman"/>
              </a:rPr>
              <a:t>the</a:t>
            </a:r>
            <a:r>
              <a:rPr lang="en-US" sz="1200" spc="-3" dirty="0">
                <a:latin typeface="+mn-lt"/>
                <a:cs typeface="Times New Roman"/>
              </a:rPr>
              <a:t> </a:t>
            </a:r>
            <a:r>
              <a:rPr lang="en-US" sz="1200" dirty="0">
                <a:latin typeface="+mn-lt"/>
                <a:cs typeface="Times New Roman"/>
              </a:rPr>
              <a:t>only</a:t>
            </a:r>
            <a:r>
              <a:rPr lang="en-US" sz="1200" spc="-3" dirty="0">
                <a:latin typeface="+mn-lt"/>
                <a:cs typeface="Times New Roman"/>
              </a:rPr>
              <a:t> </a:t>
            </a:r>
            <a:r>
              <a:rPr lang="en-US" sz="1200" spc="-7" dirty="0">
                <a:latin typeface="+mn-lt"/>
                <a:cs typeface="Times New Roman"/>
              </a:rPr>
              <a:t>source </a:t>
            </a:r>
            <a:r>
              <a:rPr lang="en-US" sz="1200" dirty="0">
                <a:latin typeface="+mn-lt"/>
                <a:cs typeface="Times New Roman"/>
              </a:rPr>
              <a:t>of</a:t>
            </a:r>
            <a:r>
              <a:rPr lang="en-US" sz="1200" spc="-10" dirty="0">
                <a:latin typeface="+mn-lt"/>
                <a:cs typeface="Times New Roman"/>
              </a:rPr>
              <a:t> </a:t>
            </a:r>
            <a:r>
              <a:rPr lang="en-US" sz="1200" dirty="0">
                <a:latin typeface="+mn-lt"/>
                <a:cs typeface="Times New Roman"/>
              </a:rPr>
              <a:t>emergency and</a:t>
            </a:r>
            <a:r>
              <a:rPr lang="en-US" sz="1200" spc="-3" dirty="0">
                <a:latin typeface="+mn-lt"/>
                <a:cs typeface="Times New Roman"/>
              </a:rPr>
              <a:t> </a:t>
            </a:r>
            <a:r>
              <a:rPr lang="en-US" sz="1200" spc="-7" dirty="0">
                <a:latin typeface="+mn-lt"/>
                <a:cs typeface="Times New Roman"/>
              </a:rPr>
              <a:t>after-</a:t>
            </a:r>
            <a:r>
              <a:rPr lang="en-US" sz="1200" dirty="0">
                <a:latin typeface="+mn-lt"/>
                <a:cs typeface="Times New Roman"/>
              </a:rPr>
              <a:t>hours care. Thus,</a:t>
            </a:r>
            <a:r>
              <a:rPr lang="en-US" sz="1200" spc="-3" dirty="0">
                <a:latin typeface="+mn-lt"/>
                <a:cs typeface="Times New Roman"/>
              </a:rPr>
              <a:t> </a:t>
            </a:r>
            <a:r>
              <a:rPr lang="en-US" sz="1200" dirty="0">
                <a:latin typeface="+mn-lt"/>
                <a:cs typeface="Times New Roman"/>
              </a:rPr>
              <a:t>when rural</a:t>
            </a:r>
            <a:r>
              <a:rPr lang="en-US" sz="1200" spc="-3" dirty="0">
                <a:latin typeface="+mn-lt"/>
                <a:cs typeface="Times New Roman"/>
              </a:rPr>
              <a:t> </a:t>
            </a:r>
            <a:r>
              <a:rPr lang="en-US" sz="1200" dirty="0">
                <a:latin typeface="+mn-lt"/>
                <a:cs typeface="Times New Roman"/>
              </a:rPr>
              <a:t>hospitals are unavailable</a:t>
            </a:r>
            <a:r>
              <a:rPr lang="en-US" sz="1200" spc="-3" dirty="0">
                <a:latin typeface="+mn-lt"/>
                <a:cs typeface="Times New Roman"/>
              </a:rPr>
              <a:t> </a:t>
            </a:r>
            <a:r>
              <a:rPr lang="en-US" sz="1200" dirty="0">
                <a:latin typeface="+mn-lt"/>
                <a:cs typeface="Times New Roman"/>
              </a:rPr>
              <a:t>or stop</a:t>
            </a:r>
            <a:r>
              <a:rPr lang="en-US" sz="1200" spc="-7" dirty="0">
                <a:latin typeface="+mn-lt"/>
                <a:cs typeface="Times New Roman"/>
              </a:rPr>
              <a:t> providing </a:t>
            </a:r>
            <a:r>
              <a:rPr lang="en-US" sz="1200" dirty="0">
                <a:latin typeface="+mn-lt"/>
                <a:cs typeface="Times New Roman"/>
              </a:rPr>
              <a:t>services,</a:t>
            </a:r>
            <a:r>
              <a:rPr lang="en-US" sz="1200" spc="-7" dirty="0">
                <a:latin typeface="+mn-lt"/>
                <a:cs typeface="Times New Roman"/>
              </a:rPr>
              <a:t> </a:t>
            </a:r>
            <a:r>
              <a:rPr lang="en-US" sz="1200" dirty="0">
                <a:latin typeface="+mn-lt"/>
                <a:cs typeface="Times New Roman"/>
              </a:rPr>
              <a:t>access</a:t>
            </a:r>
            <a:r>
              <a:rPr lang="en-US" sz="1200" spc="-3" dirty="0">
                <a:latin typeface="+mn-lt"/>
                <a:cs typeface="Times New Roman"/>
              </a:rPr>
              <a:t> </a:t>
            </a:r>
            <a:r>
              <a:rPr lang="en-US" sz="1200" dirty="0">
                <a:latin typeface="+mn-lt"/>
                <a:cs typeface="Times New Roman"/>
              </a:rPr>
              <a:t>to</a:t>
            </a:r>
            <a:r>
              <a:rPr lang="en-US" sz="1200" spc="-3" dirty="0">
                <a:latin typeface="+mn-lt"/>
                <a:cs typeface="Times New Roman"/>
              </a:rPr>
              <a:t> </a:t>
            </a:r>
            <a:r>
              <a:rPr lang="en-US" sz="1200" dirty="0">
                <a:latin typeface="+mn-lt"/>
                <a:cs typeface="Times New Roman"/>
              </a:rPr>
              <a:t>healthcare</a:t>
            </a:r>
            <a:r>
              <a:rPr lang="en-US" sz="1200" spc="-7" dirty="0">
                <a:latin typeface="+mn-lt"/>
                <a:cs typeface="Times New Roman"/>
              </a:rPr>
              <a:t> </a:t>
            </a:r>
            <a:r>
              <a:rPr lang="en-US" sz="1200" dirty="0">
                <a:latin typeface="+mn-lt"/>
                <a:cs typeface="Times New Roman"/>
              </a:rPr>
              <a:t>services</a:t>
            </a:r>
            <a:r>
              <a:rPr lang="en-US" sz="1200" spc="-3" dirty="0">
                <a:latin typeface="+mn-lt"/>
                <a:cs typeface="Times New Roman"/>
              </a:rPr>
              <a:t> </a:t>
            </a:r>
            <a:r>
              <a:rPr lang="en-US" sz="1200" dirty="0">
                <a:latin typeface="+mn-lt"/>
                <a:cs typeface="Times New Roman"/>
              </a:rPr>
              <a:t>may</a:t>
            </a:r>
            <a:r>
              <a:rPr lang="en-US" sz="1200" spc="-3" dirty="0">
                <a:latin typeface="+mn-lt"/>
                <a:cs typeface="Times New Roman"/>
              </a:rPr>
              <a:t> </a:t>
            </a:r>
            <a:r>
              <a:rPr lang="en-US" sz="1200" dirty="0">
                <a:latin typeface="+mn-lt"/>
                <a:cs typeface="Times New Roman"/>
              </a:rPr>
              <a:t>be</a:t>
            </a:r>
            <a:r>
              <a:rPr lang="en-US" sz="1200" spc="-3" dirty="0">
                <a:latin typeface="+mn-lt"/>
                <a:cs typeface="Times New Roman"/>
              </a:rPr>
              <a:t> </a:t>
            </a:r>
            <a:r>
              <a:rPr lang="en-US" sz="1200" spc="-7" dirty="0">
                <a:latin typeface="+mn-lt"/>
                <a:cs typeface="Times New Roman"/>
              </a:rPr>
              <a:t>hindered.</a:t>
            </a:r>
            <a:endParaRPr lang="en-US" sz="1200" dirty="0">
              <a:latin typeface="+mn-lt"/>
              <a:cs typeface="Times New Roman"/>
            </a:endParaRPr>
          </a:p>
          <a:p>
            <a:pPr marL="182880" marR="29440" indent="-182880"/>
            <a:r>
              <a:rPr lang="en-US" sz="1200" dirty="0">
                <a:latin typeface="+mn-lt"/>
                <a:cs typeface="Times New Roman"/>
              </a:rPr>
              <a:t>For</a:t>
            </a:r>
            <a:r>
              <a:rPr lang="en-US" sz="1200" spc="-3" dirty="0">
                <a:latin typeface="+mn-lt"/>
                <a:cs typeface="Times New Roman"/>
              </a:rPr>
              <a:t> </a:t>
            </a:r>
            <a:r>
              <a:rPr lang="en-US" sz="1200" dirty="0">
                <a:latin typeface="+mn-lt"/>
                <a:cs typeface="Times New Roman"/>
              </a:rPr>
              <a:t>example,</a:t>
            </a:r>
            <a:r>
              <a:rPr lang="en-US" sz="1200" spc="-3" dirty="0">
                <a:latin typeface="+mn-lt"/>
                <a:cs typeface="Times New Roman"/>
              </a:rPr>
              <a:t> </a:t>
            </a:r>
            <a:r>
              <a:rPr lang="en-US" sz="1200" dirty="0">
                <a:latin typeface="+mn-lt"/>
                <a:cs typeface="Times New Roman"/>
              </a:rPr>
              <a:t>174</a:t>
            </a:r>
            <a:r>
              <a:rPr lang="en-US" sz="1200" spc="-3" dirty="0">
                <a:latin typeface="+mn-lt"/>
                <a:cs typeface="Times New Roman"/>
              </a:rPr>
              <a:t> </a:t>
            </a:r>
            <a:r>
              <a:rPr lang="en-US" sz="1200" dirty="0">
                <a:latin typeface="+mn-lt"/>
                <a:cs typeface="Times New Roman"/>
              </a:rPr>
              <a:t>rural</a:t>
            </a:r>
            <a:r>
              <a:rPr lang="en-US" sz="1200" spc="-7" dirty="0">
                <a:latin typeface="+mn-lt"/>
                <a:cs typeface="Times New Roman"/>
              </a:rPr>
              <a:t> </a:t>
            </a:r>
            <a:r>
              <a:rPr lang="en-US" sz="1200" dirty="0">
                <a:latin typeface="+mn-lt"/>
                <a:cs typeface="Times New Roman"/>
              </a:rPr>
              <a:t>hospitals</a:t>
            </a:r>
            <a:r>
              <a:rPr lang="en-US" sz="1200" spc="-3" dirty="0">
                <a:latin typeface="+mn-lt"/>
                <a:cs typeface="Times New Roman"/>
              </a:rPr>
              <a:t> </a:t>
            </a:r>
            <a:r>
              <a:rPr lang="en-US" sz="1200" dirty="0">
                <a:latin typeface="+mn-lt"/>
                <a:cs typeface="Times New Roman"/>
              </a:rPr>
              <a:t>closed</a:t>
            </a:r>
            <a:r>
              <a:rPr lang="en-US" sz="1200" spc="-3" dirty="0">
                <a:latin typeface="+mn-lt"/>
                <a:cs typeface="Times New Roman"/>
              </a:rPr>
              <a:t> </a:t>
            </a:r>
            <a:r>
              <a:rPr lang="en-US" sz="1200" dirty="0">
                <a:latin typeface="+mn-lt"/>
                <a:cs typeface="Times New Roman"/>
              </a:rPr>
              <a:t>between</a:t>
            </a:r>
            <a:r>
              <a:rPr lang="en-US" sz="1200" spc="-7" dirty="0">
                <a:latin typeface="+mn-lt"/>
                <a:cs typeface="Times New Roman"/>
              </a:rPr>
              <a:t> </a:t>
            </a:r>
            <a:r>
              <a:rPr lang="en-US" sz="1200" dirty="0">
                <a:latin typeface="+mn-lt"/>
                <a:cs typeface="Times New Roman"/>
              </a:rPr>
              <a:t>2005</a:t>
            </a:r>
            <a:r>
              <a:rPr lang="en-US" sz="1200" spc="-3" dirty="0">
                <a:latin typeface="+mn-lt"/>
                <a:cs typeface="Times New Roman"/>
              </a:rPr>
              <a:t> </a:t>
            </a:r>
            <a:r>
              <a:rPr lang="en-US" sz="1200" dirty="0">
                <a:latin typeface="+mn-lt"/>
                <a:cs typeface="Times New Roman"/>
              </a:rPr>
              <a:t>and</a:t>
            </a:r>
            <a:r>
              <a:rPr lang="en-US" sz="1200" spc="-3" dirty="0">
                <a:latin typeface="+mn-lt"/>
                <a:cs typeface="Times New Roman"/>
              </a:rPr>
              <a:t> </a:t>
            </a:r>
            <a:r>
              <a:rPr lang="en-US" sz="1200" dirty="0">
                <a:latin typeface="+mn-lt"/>
                <a:cs typeface="Times New Roman"/>
              </a:rPr>
              <a:t>2020.</a:t>
            </a:r>
            <a:r>
              <a:rPr lang="en-US" sz="1200" spc="-3" dirty="0">
                <a:latin typeface="+mn-lt"/>
                <a:cs typeface="Times New Roman"/>
              </a:rPr>
              <a:t> </a:t>
            </a:r>
            <a:r>
              <a:rPr lang="en-US" sz="1200" dirty="0">
                <a:latin typeface="+mn-lt"/>
                <a:cs typeface="Times New Roman"/>
              </a:rPr>
              <a:t>The</a:t>
            </a:r>
            <a:r>
              <a:rPr lang="en-US" sz="1200" spc="-3" dirty="0">
                <a:latin typeface="+mn-lt"/>
                <a:cs typeface="Times New Roman"/>
              </a:rPr>
              <a:t> </a:t>
            </a:r>
            <a:r>
              <a:rPr lang="en-US" sz="1200" spc="-7" dirty="0">
                <a:latin typeface="+mn-lt"/>
                <a:cs typeface="Times New Roman"/>
              </a:rPr>
              <a:t>Government</a:t>
            </a:r>
            <a:r>
              <a:rPr lang="en-US" sz="1200" spc="341" dirty="0">
                <a:latin typeface="+mn-lt"/>
                <a:cs typeface="Times New Roman"/>
              </a:rPr>
              <a:t> </a:t>
            </a:r>
            <a:r>
              <a:rPr lang="en-US" sz="1200" dirty="0">
                <a:latin typeface="+mn-lt"/>
                <a:cs typeface="Times New Roman"/>
              </a:rPr>
              <a:t>Accountability</a:t>
            </a:r>
            <a:r>
              <a:rPr lang="en-US" sz="1200" spc="-14" dirty="0">
                <a:latin typeface="+mn-lt"/>
                <a:cs typeface="Times New Roman"/>
              </a:rPr>
              <a:t> </a:t>
            </a:r>
            <a:r>
              <a:rPr lang="en-US" sz="1200" dirty="0">
                <a:latin typeface="+mn-lt"/>
                <a:cs typeface="Times New Roman"/>
              </a:rPr>
              <a:t>Office</a:t>
            </a:r>
            <a:r>
              <a:rPr lang="en-US" sz="1200" spc="-10" dirty="0">
                <a:latin typeface="+mn-lt"/>
                <a:cs typeface="Times New Roman"/>
              </a:rPr>
              <a:t> </a:t>
            </a:r>
            <a:r>
              <a:rPr lang="en-US" sz="1200" dirty="0">
                <a:latin typeface="+mn-lt"/>
                <a:cs typeface="Times New Roman"/>
              </a:rPr>
              <a:t>(GAO)</a:t>
            </a:r>
            <a:r>
              <a:rPr lang="en-US" sz="1200" spc="-7" dirty="0">
                <a:latin typeface="+mn-lt"/>
                <a:cs typeface="Times New Roman"/>
              </a:rPr>
              <a:t> </a:t>
            </a:r>
            <a:r>
              <a:rPr lang="en-US" sz="1200" dirty="0">
                <a:latin typeface="+mn-lt"/>
                <a:cs typeface="Times New Roman"/>
              </a:rPr>
              <a:t>recently</a:t>
            </a:r>
            <a:r>
              <a:rPr lang="en-US" sz="1200" spc="-3" dirty="0">
                <a:latin typeface="+mn-lt"/>
                <a:cs typeface="Times New Roman"/>
              </a:rPr>
              <a:t> </a:t>
            </a:r>
            <a:r>
              <a:rPr lang="en-US" sz="1200" dirty="0">
                <a:latin typeface="+mn-lt"/>
                <a:cs typeface="Times New Roman"/>
              </a:rPr>
              <a:t>examined</a:t>
            </a:r>
            <a:r>
              <a:rPr lang="en-US" sz="1200" spc="-7" dirty="0">
                <a:latin typeface="+mn-lt"/>
                <a:cs typeface="Times New Roman"/>
              </a:rPr>
              <a:t> </a:t>
            </a:r>
            <a:r>
              <a:rPr lang="en-US" sz="1200" dirty="0">
                <a:latin typeface="+mn-lt"/>
                <a:cs typeface="Times New Roman"/>
              </a:rPr>
              <a:t>the</a:t>
            </a:r>
            <a:r>
              <a:rPr lang="en-US" sz="1200" spc="-7" dirty="0">
                <a:latin typeface="+mn-lt"/>
                <a:cs typeface="Times New Roman"/>
              </a:rPr>
              <a:t> </a:t>
            </a:r>
            <a:r>
              <a:rPr lang="en-US" sz="1200" dirty="0">
                <a:latin typeface="+mn-lt"/>
                <a:cs typeface="Times New Roman"/>
              </a:rPr>
              <a:t>effects</a:t>
            </a:r>
            <a:r>
              <a:rPr lang="en-US" sz="1200" spc="-10" dirty="0">
                <a:latin typeface="+mn-lt"/>
                <a:cs typeface="Times New Roman"/>
              </a:rPr>
              <a:t> </a:t>
            </a:r>
            <a:r>
              <a:rPr lang="en-US" sz="1200" dirty="0">
                <a:latin typeface="+mn-lt"/>
                <a:cs typeface="Times New Roman"/>
              </a:rPr>
              <a:t>of</a:t>
            </a:r>
            <a:r>
              <a:rPr lang="en-US" sz="1200" spc="-3" dirty="0">
                <a:latin typeface="+mn-lt"/>
                <a:cs typeface="Times New Roman"/>
              </a:rPr>
              <a:t> </a:t>
            </a:r>
            <a:r>
              <a:rPr lang="en-US" sz="1200" dirty="0">
                <a:latin typeface="+mn-lt"/>
                <a:cs typeface="Times New Roman"/>
              </a:rPr>
              <a:t>rural</a:t>
            </a:r>
            <a:r>
              <a:rPr lang="en-US" sz="1200" spc="-7" dirty="0">
                <a:latin typeface="+mn-lt"/>
                <a:cs typeface="Times New Roman"/>
              </a:rPr>
              <a:t> </a:t>
            </a:r>
            <a:r>
              <a:rPr lang="en-US" sz="1200" dirty="0">
                <a:latin typeface="+mn-lt"/>
                <a:cs typeface="Times New Roman"/>
              </a:rPr>
              <a:t>hospital</a:t>
            </a:r>
            <a:r>
              <a:rPr lang="en-US" sz="1200" spc="-7" dirty="0">
                <a:latin typeface="+mn-lt"/>
                <a:cs typeface="Times New Roman"/>
              </a:rPr>
              <a:t> </a:t>
            </a:r>
            <a:r>
              <a:rPr lang="en-US" sz="1200" dirty="0">
                <a:latin typeface="+mn-lt"/>
                <a:cs typeface="Times New Roman"/>
              </a:rPr>
              <a:t>closures</a:t>
            </a:r>
            <a:r>
              <a:rPr lang="en-US" sz="1200" spc="-3" dirty="0">
                <a:latin typeface="+mn-lt"/>
                <a:cs typeface="Times New Roman"/>
              </a:rPr>
              <a:t> </a:t>
            </a:r>
            <a:r>
              <a:rPr lang="en-US" sz="1200" spc="-17" dirty="0">
                <a:latin typeface="+mn-lt"/>
                <a:cs typeface="Times New Roman"/>
              </a:rPr>
              <a:t>on </a:t>
            </a:r>
            <a:r>
              <a:rPr lang="en-US" sz="1200" dirty="0">
                <a:latin typeface="+mn-lt"/>
                <a:cs typeface="Times New Roman"/>
              </a:rPr>
              <a:t>healthcare</a:t>
            </a:r>
            <a:r>
              <a:rPr lang="en-US" sz="1200" spc="-7" dirty="0">
                <a:latin typeface="+mn-lt"/>
                <a:cs typeface="Times New Roman"/>
              </a:rPr>
              <a:t> </a:t>
            </a:r>
            <a:r>
              <a:rPr lang="en-US" sz="1200" dirty="0">
                <a:latin typeface="+mn-lt"/>
                <a:cs typeface="Times New Roman"/>
              </a:rPr>
              <a:t>services</a:t>
            </a:r>
            <a:r>
              <a:rPr lang="en-US" sz="1200" spc="-3" dirty="0">
                <a:latin typeface="+mn-lt"/>
                <a:cs typeface="Times New Roman"/>
              </a:rPr>
              <a:t> </a:t>
            </a:r>
            <a:r>
              <a:rPr lang="en-US" sz="1200" dirty="0">
                <a:latin typeface="+mn-lt"/>
                <a:cs typeface="Times New Roman"/>
              </a:rPr>
              <a:t>and</a:t>
            </a:r>
            <a:r>
              <a:rPr lang="en-US" sz="1200" spc="-3" dirty="0">
                <a:latin typeface="+mn-lt"/>
                <a:cs typeface="Times New Roman"/>
              </a:rPr>
              <a:t> </a:t>
            </a:r>
            <a:r>
              <a:rPr lang="en-US" sz="1200" dirty="0">
                <a:latin typeface="+mn-lt"/>
                <a:cs typeface="Times New Roman"/>
              </a:rPr>
              <a:t>found</a:t>
            </a:r>
            <a:r>
              <a:rPr lang="en-US" sz="1200" spc="-3" dirty="0">
                <a:latin typeface="+mn-lt"/>
                <a:cs typeface="Times New Roman"/>
              </a:rPr>
              <a:t> </a:t>
            </a:r>
            <a:r>
              <a:rPr lang="en-US" sz="1200" dirty="0">
                <a:latin typeface="+mn-lt"/>
                <a:cs typeface="Times New Roman"/>
              </a:rPr>
              <a:t>people</a:t>
            </a:r>
            <a:r>
              <a:rPr lang="en-US" sz="1200" spc="-7" dirty="0">
                <a:latin typeface="+mn-lt"/>
                <a:cs typeface="Times New Roman"/>
              </a:rPr>
              <a:t> </a:t>
            </a:r>
            <a:r>
              <a:rPr lang="en-US" sz="1200" dirty="0">
                <a:latin typeface="+mn-lt"/>
                <a:cs typeface="Times New Roman"/>
              </a:rPr>
              <a:t>who</a:t>
            </a:r>
            <a:r>
              <a:rPr lang="en-US" sz="1200" spc="-3" dirty="0">
                <a:latin typeface="+mn-lt"/>
                <a:cs typeface="Times New Roman"/>
              </a:rPr>
              <a:t> </a:t>
            </a:r>
            <a:r>
              <a:rPr lang="en-US" sz="1200" dirty="0">
                <a:latin typeface="+mn-lt"/>
                <a:cs typeface="Times New Roman"/>
              </a:rPr>
              <a:t>lived</a:t>
            </a:r>
            <a:r>
              <a:rPr lang="en-US" sz="1200" spc="-3" dirty="0">
                <a:latin typeface="+mn-lt"/>
                <a:cs typeface="Times New Roman"/>
              </a:rPr>
              <a:t> </a:t>
            </a:r>
            <a:r>
              <a:rPr lang="en-US" sz="1200" dirty="0">
                <a:latin typeface="+mn-lt"/>
                <a:cs typeface="Times New Roman"/>
              </a:rPr>
              <a:t>in</a:t>
            </a:r>
            <a:r>
              <a:rPr lang="en-US" sz="1200" spc="-3" dirty="0">
                <a:latin typeface="+mn-lt"/>
                <a:cs typeface="Times New Roman"/>
              </a:rPr>
              <a:t> </a:t>
            </a:r>
            <a:r>
              <a:rPr lang="en-US" sz="1200" dirty="0">
                <a:latin typeface="+mn-lt"/>
                <a:cs typeface="Times New Roman"/>
              </a:rPr>
              <a:t>a</a:t>
            </a:r>
            <a:r>
              <a:rPr lang="en-US" sz="1200" spc="-3" dirty="0">
                <a:latin typeface="+mn-lt"/>
                <a:cs typeface="Times New Roman"/>
              </a:rPr>
              <a:t> </a:t>
            </a:r>
            <a:r>
              <a:rPr lang="en-US" sz="1200" dirty="0">
                <a:latin typeface="+mn-lt"/>
                <a:cs typeface="Times New Roman"/>
              </a:rPr>
              <a:t>closed</a:t>
            </a:r>
            <a:r>
              <a:rPr lang="en-US" sz="1200" spc="-3" dirty="0">
                <a:latin typeface="+mn-lt"/>
                <a:cs typeface="Times New Roman"/>
              </a:rPr>
              <a:t> </a:t>
            </a:r>
            <a:r>
              <a:rPr lang="en-US" sz="1200" dirty="0">
                <a:latin typeface="+mn-lt"/>
                <a:cs typeface="Times New Roman"/>
              </a:rPr>
              <a:t>hospital’s</a:t>
            </a:r>
            <a:r>
              <a:rPr lang="en-US" sz="1200" spc="-3" dirty="0">
                <a:latin typeface="+mn-lt"/>
                <a:cs typeface="Times New Roman"/>
              </a:rPr>
              <a:t> </a:t>
            </a:r>
            <a:r>
              <a:rPr lang="en-US" sz="1200" dirty="0">
                <a:latin typeface="+mn-lt"/>
                <a:cs typeface="Times New Roman"/>
              </a:rPr>
              <a:t>service</a:t>
            </a:r>
            <a:r>
              <a:rPr lang="en-US" sz="1200" spc="-3" dirty="0">
                <a:latin typeface="+mn-lt"/>
                <a:cs typeface="Times New Roman"/>
              </a:rPr>
              <a:t> </a:t>
            </a:r>
            <a:r>
              <a:rPr lang="en-US" sz="1200" dirty="0">
                <a:latin typeface="+mn-lt"/>
                <a:cs typeface="Times New Roman"/>
              </a:rPr>
              <a:t>area</a:t>
            </a:r>
            <a:r>
              <a:rPr lang="en-US" sz="1200" spc="-3" dirty="0">
                <a:latin typeface="+mn-lt"/>
                <a:cs typeface="Times New Roman"/>
              </a:rPr>
              <a:t> </a:t>
            </a:r>
            <a:r>
              <a:rPr lang="en-US" sz="1200" dirty="0">
                <a:latin typeface="+mn-lt"/>
                <a:cs typeface="Times New Roman"/>
              </a:rPr>
              <a:t>had</a:t>
            </a:r>
            <a:r>
              <a:rPr lang="en-US" sz="1200" spc="-3" dirty="0">
                <a:latin typeface="+mn-lt"/>
                <a:cs typeface="Times New Roman"/>
              </a:rPr>
              <a:t> </a:t>
            </a:r>
            <a:r>
              <a:rPr lang="en-US" sz="1200" dirty="0">
                <a:latin typeface="+mn-lt"/>
                <a:cs typeface="Times New Roman"/>
              </a:rPr>
              <a:t>to</a:t>
            </a:r>
            <a:r>
              <a:rPr lang="en-US" sz="1200" spc="-3" dirty="0">
                <a:latin typeface="+mn-lt"/>
                <a:cs typeface="Times New Roman"/>
              </a:rPr>
              <a:t> </a:t>
            </a:r>
            <a:r>
              <a:rPr lang="en-US" sz="1200" spc="-7" dirty="0">
                <a:latin typeface="+mn-lt"/>
                <a:cs typeface="Times New Roman"/>
              </a:rPr>
              <a:t>travel </a:t>
            </a:r>
            <a:r>
              <a:rPr lang="en-US" sz="1200" dirty="0">
                <a:latin typeface="+mn-lt"/>
                <a:cs typeface="Times New Roman"/>
              </a:rPr>
              <a:t>considerably</a:t>
            </a:r>
            <a:r>
              <a:rPr lang="en-US" sz="1200" spc="-14" dirty="0">
                <a:latin typeface="+mn-lt"/>
                <a:cs typeface="Times New Roman"/>
              </a:rPr>
              <a:t> </a:t>
            </a:r>
            <a:r>
              <a:rPr lang="en-US" sz="1200" dirty="0">
                <a:latin typeface="+mn-lt"/>
                <a:cs typeface="Times New Roman"/>
              </a:rPr>
              <a:t>farther</a:t>
            </a:r>
            <a:r>
              <a:rPr lang="en-US" sz="1200" spc="-7" dirty="0">
                <a:latin typeface="+mn-lt"/>
                <a:cs typeface="Times New Roman"/>
              </a:rPr>
              <a:t> </a:t>
            </a:r>
            <a:r>
              <a:rPr lang="en-US" sz="1200" dirty="0">
                <a:latin typeface="+mn-lt"/>
                <a:cs typeface="Times New Roman"/>
              </a:rPr>
              <a:t>to</a:t>
            </a:r>
            <a:r>
              <a:rPr lang="en-US" sz="1200" spc="-7" dirty="0">
                <a:latin typeface="+mn-lt"/>
                <a:cs typeface="Times New Roman"/>
              </a:rPr>
              <a:t> </a:t>
            </a:r>
            <a:r>
              <a:rPr lang="en-US" sz="1200" dirty="0">
                <a:latin typeface="+mn-lt"/>
                <a:cs typeface="Times New Roman"/>
              </a:rPr>
              <a:t>access</a:t>
            </a:r>
            <a:r>
              <a:rPr lang="en-US" sz="1200" spc="-3" dirty="0">
                <a:latin typeface="+mn-lt"/>
                <a:cs typeface="Times New Roman"/>
              </a:rPr>
              <a:t> </a:t>
            </a:r>
            <a:r>
              <a:rPr lang="en-US" sz="1200" dirty="0">
                <a:latin typeface="+mn-lt"/>
                <a:cs typeface="Times New Roman"/>
              </a:rPr>
              <a:t>dental,</a:t>
            </a:r>
            <a:r>
              <a:rPr lang="en-US" sz="1200" spc="-10" dirty="0">
                <a:latin typeface="+mn-lt"/>
                <a:cs typeface="Times New Roman"/>
              </a:rPr>
              <a:t> </a:t>
            </a:r>
            <a:r>
              <a:rPr lang="en-US" sz="1200" dirty="0">
                <a:latin typeface="+mn-lt"/>
                <a:cs typeface="Times New Roman"/>
              </a:rPr>
              <a:t>mental</a:t>
            </a:r>
            <a:r>
              <a:rPr lang="en-US" sz="1200" spc="-3" dirty="0">
                <a:latin typeface="+mn-lt"/>
                <a:cs typeface="Times New Roman"/>
              </a:rPr>
              <a:t> </a:t>
            </a:r>
            <a:r>
              <a:rPr lang="en-US" sz="1200" dirty="0">
                <a:latin typeface="+mn-lt"/>
                <a:cs typeface="Times New Roman"/>
              </a:rPr>
              <a:t>health,</a:t>
            </a:r>
            <a:r>
              <a:rPr lang="en-US" sz="1200" spc="-7" dirty="0">
                <a:latin typeface="+mn-lt"/>
                <a:cs typeface="Times New Roman"/>
              </a:rPr>
              <a:t> </a:t>
            </a:r>
            <a:r>
              <a:rPr lang="en-US" sz="1200" dirty="0">
                <a:latin typeface="+mn-lt"/>
                <a:cs typeface="Times New Roman"/>
              </a:rPr>
              <a:t>substance</a:t>
            </a:r>
            <a:r>
              <a:rPr lang="en-US" sz="1200" spc="-7" dirty="0">
                <a:latin typeface="+mn-lt"/>
                <a:cs typeface="Times New Roman"/>
              </a:rPr>
              <a:t> </a:t>
            </a:r>
            <a:r>
              <a:rPr lang="en-US" sz="1200" dirty="0">
                <a:latin typeface="+mn-lt"/>
                <a:cs typeface="Times New Roman"/>
              </a:rPr>
              <a:t>use,</a:t>
            </a:r>
            <a:r>
              <a:rPr lang="en-US" sz="1200" spc="-7" dirty="0">
                <a:latin typeface="+mn-lt"/>
                <a:cs typeface="Times New Roman"/>
              </a:rPr>
              <a:t> </a:t>
            </a:r>
            <a:r>
              <a:rPr lang="en-US" sz="1200" dirty="0">
                <a:latin typeface="+mn-lt"/>
                <a:cs typeface="Times New Roman"/>
              </a:rPr>
              <a:t>and</a:t>
            </a:r>
            <a:r>
              <a:rPr lang="en-US" sz="1200" spc="-3" dirty="0">
                <a:latin typeface="+mn-lt"/>
                <a:cs typeface="Times New Roman"/>
              </a:rPr>
              <a:t> </a:t>
            </a:r>
            <a:r>
              <a:rPr lang="en-US" sz="1200" dirty="0">
                <a:latin typeface="+mn-lt"/>
                <a:cs typeface="Times New Roman"/>
              </a:rPr>
              <a:t>obstetric</a:t>
            </a:r>
            <a:r>
              <a:rPr lang="en-US" sz="1200" spc="-7" dirty="0">
                <a:latin typeface="+mn-lt"/>
                <a:cs typeface="Times New Roman"/>
              </a:rPr>
              <a:t> </a:t>
            </a:r>
            <a:r>
              <a:rPr lang="en-US" sz="1200" dirty="0">
                <a:latin typeface="+mn-lt"/>
                <a:cs typeface="Times New Roman"/>
              </a:rPr>
              <a:t>services,</a:t>
            </a:r>
            <a:r>
              <a:rPr lang="en-US" sz="1200" spc="-3" dirty="0">
                <a:latin typeface="+mn-lt"/>
                <a:cs typeface="Times New Roman"/>
              </a:rPr>
              <a:t> </a:t>
            </a:r>
            <a:r>
              <a:rPr lang="en-US" sz="1200" dirty="0">
                <a:latin typeface="+mn-lt"/>
                <a:cs typeface="Times New Roman"/>
              </a:rPr>
              <a:t>as</a:t>
            </a:r>
            <a:r>
              <a:rPr lang="en-US" sz="1200" spc="-3" dirty="0">
                <a:latin typeface="+mn-lt"/>
                <a:cs typeface="Times New Roman"/>
              </a:rPr>
              <a:t> </a:t>
            </a:r>
            <a:r>
              <a:rPr lang="en-US" sz="1200" spc="-14" dirty="0">
                <a:latin typeface="+mn-lt"/>
                <a:cs typeface="Times New Roman"/>
              </a:rPr>
              <a:t>well </a:t>
            </a:r>
            <a:r>
              <a:rPr lang="en-US" sz="1200" dirty="0">
                <a:latin typeface="+mn-lt"/>
                <a:cs typeface="Times New Roman"/>
              </a:rPr>
              <a:t>as</a:t>
            </a:r>
            <a:r>
              <a:rPr lang="en-US" sz="1200" spc="-14" dirty="0">
                <a:latin typeface="+mn-lt"/>
                <a:cs typeface="Times New Roman"/>
              </a:rPr>
              <a:t> </a:t>
            </a:r>
            <a:r>
              <a:rPr lang="en-US" sz="1200" dirty="0">
                <a:latin typeface="+mn-lt"/>
                <a:cs typeface="Times New Roman"/>
              </a:rPr>
              <a:t>services</a:t>
            </a:r>
            <a:r>
              <a:rPr lang="en-US" sz="1200" spc="-10" dirty="0">
                <a:latin typeface="+mn-lt"/>
                <a:cs typeface="Times New Roman"/>
              </a:rPr>
              <a:t> </a:t>
            </a:r>
            <a:r>
              <a:rPr lang="en-US" sz="1200" dirty="0">
                <a:latin typeface="+mn-lt"/>
                <a:cs typeface="Times New Roman"/>
              </a:rPr>
              <a:t>typically</a:t>
            </a:r>
            <a:r>
              <a:rPr lang="en-US" sz="1200" spc="-3" dirty="0">
                <a:latin typeface="+mn-lt"/>
                <a:cs typeface="Times New Roman"/>
              </a:rPr>
              <a:t> </a:t>
            </a:r>
            <a:r>
              <a:rPr lang="en-US" sz="1200" dirty="0">
                <a:latin typeface="+mn-lt"/>
                <a:cs typeface="Times New Roman"/>
              </a:rPr>
              <a:t>associated</a:t>
            </a:r>
            <a:r>
              <a:rPr lang="en-US" sz="1200" spc="-7" dirty="0">
                <a:latin typeface="+mn-lt"/>
                <a:cs typeface="Times New Roman"/>
              </a:rPr>
              <a:t> </a:t>
            </a:r>
            <a:r>
              <a:rPr lang="en-US" sz="1200" dirty="0">
                <a:latin typeface="+mn-lt"/>
                <a:cs typeface="Times New Roman"/>
              </a:rPr>
              <a:t>with</a:t>
            </a:r>
            <a:r>
              <a:rPr lang="en-US" sz="1200" spc="-14" dirty="0">
                <a:latin typeface="+mn-lt"/>
                <a:cs typeface="Times New Roman"/>
              </a:rPr>
              <a:t> </a:t>
            </a:r>
            <a:r>
              <a:rPr lang="en-US" sz="1200" dirty="0">
                <a:latin typeface="+mn-lt"/>
                <a:cs typeface="Times New Roman"/>
              </a:rPr>
              <a:t>hospital</a:t>
            </a:r>
            <a:r>
              <a:rPr lang="en-US" sz="1200" spc="-3" dirty="0">
                <a:latin typeface="+mn-lt"/>
                <a:cs typeface="Times New Roman"/>
              </a:rPr>
              <a:t> </a:t>
            </a:r>
            <a:r>
              <a:rPr lang="en-US" sz="1200" dirty="0">
                <a:latin typeface="+mn-lt"/>
                <a:cs typeface="Times New Roman"/>
              </a:rPr>
              <a:t>care</a:t>
            </a:r>
            <a:r>
              <a:rPr lang="en-US" sz="1200" spc="-10" baseline="31250" dirty="0">
                <a:latin typeface="+mn-lt"/>
                <a:cs typeface="Times New Roman"/>
              </a:rPr>
              <a:t>43</a:t>
            </a:r>
            <a:r>
              <a:rPr lang="en-US" sz="1200" spc="-7" dirty="0">
                <a:latin typeface="+mn-lt"/>
                <a:cs typeface="Times New Roman"/>
              </a:rPr>
              <a:t> </a:t>
            </a:r>
            <a:r>
              <a:rPr lang="en-US" sz="1200" dirty="0">
                <a:latin typeface="+mn-lt"/>
                <a:cs typeface="Times New Roman"/>
              </a:rPr>
              <a:t>(Figure</a:t>
            </a:r>
            <a:r>
              <a:rPr lang="en-US" sz="1200" spc="-3" dirty="0">
                <a:latin typeface="+mn-lt"/>
                <a:cs typeface="Times New Roman"/>
              </a:rPr>
              <a:t> </a:t>
            </a:r>
            <a:r>
              <a:rPr lang="en-US" sz="1200" spc="-7" dirty="0">
                <a:latin typeface="+mn-lt"/>
                <a:cs typeface="Times New Roman"/>
              </a:rPr>
              <a:t>39).</a:t>
            </a:r>
          </a:p>
          <a:p>
            <a:pPr marL="182880" marR="2944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mn-lt"/>
                <a:ea typeface="Calibri" panose="020F0502020204030204" pitchFamily="34" charset="0"/>
                <a:cs typeface="Times New Roman" panose="02020603050405020304" pitchFamily="18" charset="0"/>
              </a:rPr>
              <a:t>The Cecil G. </a:t>
            </a:r>
            <a:r>
              <a:rPr lang="en-US" sz="1200" dirty="0" err="1">
                <a:effectLst/>
                <a:latin typeface="+mn-lt"/>
                <a:ea typeface="Calibri" panose="020F0502020204030204" pitchFamily="34" charset="0"/>
                <a:cs typeface="Times New Roman" panose="02020603050405020304" pitchFamily="18" charset="0"/>
              </a:rPr>
              <a:t>Sheps</a:t>
            </a:r>
            <a:r>
              <a:rPr lang="en-US" sz="1200" dirty="0">
                <a:effectLst/>
                <a:latin typeface="+mn-lt"/>
                <a:ea typeface="Calibri" panose="020F0502020204030204" pitchFamily="34" charset="0"/>
                <a:cs typeface="Times New Roman" panose="02020603050405020304" pitchFamily="18" charset="0"/>
              </a:rPr>
              <a:t> Center for Health Services Research, which provides data on rural hospital closures, includes two types of status changes when defining hospital closures: (1) “Complete” closures, in which facilities no longer provide healthcare services, and (2) “Converted’ closures, in which facilities no longer provide inpatient care but continue to provide some healthcare services, such as primary care or skilled nursing care (</a:t>
            </a:r>
            <a:r>
              <a:rPr lang="en-US" sz="1200" u="sng" dirty="0">
                <a:solidFill>
                  <a:srgbClr val="0000FF"/>
                </a:solidFill>
                <a:effectLst/>
                <a:latin typeface="+mn-lt"/>
                <a:ea typeface="Calibri" panose="020F0502020204030204" pitchFamily="34" charset="0"/>
                <a:cs typeface="Times New Roman" panose="02020603050405020304" pitchFamily="18" charset="0"/>
                <a:hlinkClick r:id="rId3"/>
              </a:rPr>
              <a:t>https://www.shepscenter.unc.edu/programs-projects/rural-health/rural-hospital-closures/</a:t>
            </a:r>
            <a:r>
              <a:rPr lang="en-US" sz="1200" dirty="0">
                <a:effectLst/>
                <a:latin typeface="+mn-lt"/>
                <a:ea typeface="Calibri" panose="020F0502020204030204" pitchFamily="34" charset="0"/>
                <a:cs typeface="Times New Roman" panose="02020603050405020304" pitchFamily="18" charset="0"/>
              </a:rPr>
              <a:t>).</a:t>
            </a:r>
          </a:p>
          <a:p>
            <a:pPr marL="182880" marR="29440" indent="-182880"/>
            <a:endParaRPr lang="en-US" sz="1200" baseline="31250" dirty="0">
              <a:latin typeface="+mn-lt"/>
              <a:cs typeface="Times New Roman"/>
            </a:endParaRP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64</a:t>
            </a:fld>
            <a:endParaRPr lang="en-US"/>
          </a:p>
        </p:txBody>
      </p:sp>
    </p:spTree>
    <p:extLst>
      <p:ext uri="{BB962C8B-B14F-4D97-AF65-F5344CB8AC3E}">
        <p14:creationId xmlns:p14="http://schemas.microsoft.com/office/powerpoint/2010/main" val="138967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lgn="l" defTabSz="914400" rtl="0" eaLnBrk="1" fontAlgn="auto" latinLnBrk="0" hangingPunct="1">
              <a:lnSpc>
                <a:spcPct val="100000"/>
              </a:lnSpc>
              <a:spcBef>
                <a:spcPts val="0"/>
              </a:spcBef>
              <a:spcAft>
                <a:spcPts val="0"/>
              </a:spcAft>
              <a:buClrTx/>
              <a:buSzTx/>
              <a:tabLst/>
              <a:defRPr/>
            </a:pPr>
            <a:r>
              <a:rPr lang="en-US" sz="1200" dirty="0">
                <a:latin typeface="+mn-lt"/>
                <a:cs typeface="Times New Roman"/>
              </a:rPr>
              <a:t>National data compiled by the North Carolina Rural Health Research Program show that rural hospitals had been closing at an accelerating pace in the years leading up to the first year of the COVID-19 PHE, but fewer hospital closures occurred in 2021 and 2022 (Figure 40). This finding might be related to financial support provided to rural hospitals in the first year of the PHE.</a:t>
            </a:r>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65</a:t>
            </a:fld>
            <a:endParaRPr lang="en-US"/>
          </a:p>
        </p:txBody>
      </p:sp>
    </p:spTree>
    <p:extLst>
      <p:ext uri="{BB962C8B-B14F-4D97-AF65-F5344CB8AC3E}">
        <p14:creationId xmlns:p14="http://schemas.microsoft.com/office/powerpoint/2010/main" val="33952442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dirty="0">
                <a:latin typeface="+mn-lt"/>
                <a:cs typeface="Arial"/>
              </a:rPr>
              <a:t>Hospital</a:t>
            </a:r>
            <a:r>
              <a:rPr lang="en-US" sz="1200" b="1" spc="-14" dirty="0">
                <a:latin typeface="+mn-lt"/>
                <a:cs typeface="Arial"/>
              </a:rPr>
              <a:t> </a:t>
            </a:r>
            <a:r>
              <a:rPr lang="en-US" sz="1200" b="1" dirty="0">
                <a:latin typeface="+mn-lt"/>
                <a:cs typeface="Arial"/>
              </a:rPr>
              <a:t>Bed</a:t>
            </a:r>
            <a:r>
              <a:rPr lang="en-US" sz="1200" b="1" spc="-10" dirty="0">
                <a:latin typeface="+mn-lt"/>
                <a:cs typeface="Arial"/>
              </a:rPr>
              <a:t> </a:t>
            </a:r>
            <a:r>
              <a:rPr lang="en-US" sz="1200" b="1" spc="-7" dirty="0">
                <a:latin typeface="+mn-lt"/>
                <a:cs typeface="Arial"/>
              </a:rPr>
              <a:t>Capacity</a:t>
            </a:r>
            <a:endParaRPr lang="en-US" sz="1200" dirty="0">
              <a:latin typeface="+mn-lt"/>
              <a:cs typeface="Arial"/>
            </a:endParaRPr>
          </a:p>
          <a:p>
            <a:pPr marL="182880" marR="46758" indent="-182880"/>
            <a:r>
              <a:rPr lang="en-US" dirty="0">
                <a:cs typeface="Times New Roman"/>
              </a:rPr>
              <a:t>Although hospitals provide a wide range of services, not every hospital provides every service, and not every staffed bed may be appropriate for every need. The AHA notes that 789,354 (85.7%) staffed beds are in community hospitals, and 696,223 (75.6%) beds are in hospitals affiliated with health systems.</a:t>
            </a:r>
            <a:r>
              <a:rPr lang="en-US" baseline="30000" dirty="0">
                <a:cs typeface="Times New Roman"/>
              </a:rPr>
              <a:t>44</a:t>
            </a:r>
            <a:r>
              <a:rPr lang="en-US" dirty="0">
                <a:cs typeface="Times New Roman"/>
              </a:rPr>
              <a:t>  However, only some support general healthcare activities, while many staffed beds are intended for specialized purposes, such as intensive care, care for children, or labor and delivery (Figure 41).</a:t>
            </a:r>
          </a:p>
          <a:p>
            <a:pPr marL="182880" marR="46758" indent="-182880"/>
            <a:r>
              <a:rPr lang="en-US" dirty="0">
                <a:cs typeface="Times New Roman"/>
              </a:rPr>
              <a:t>For example, the AHA estimates that 112,359 (12.2%) of all staffed hospital beds are designated for providing intensive care services. However, the specific types of critical care services they provide vary. While a hospital where the need for medical-surgical intensive care beds has exceeded capacity may realistically reallocate a cardiac intensive care bed to treat an adult with pneumonia-induced respiratory failure, it would be much more challenging to reallocate neonatal intensive care beds for the same purpose. </a:t>
            </a:r>
          </a:p>
          <a:p>
            <a:pPr marL="182880" marR="46758"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mn-lt"/>
                <a:ea typeface="Calibri" panose="020F0502020204030204" pitchFamily="34" charset="0"/>
                <a:cs typeface="Times New Roman" panose="02020603050405020304" pitchFamily="18" charset="0"/>
              </a:rPr>
              <a:t>The number and type of hospital beds available in a community, especially in relation to specific needs, may provide a more meaningful way to assess the United States’ capacity to anticipate and meet demand for hospital services. During the COVID-19 PHE, the Centers for Disease Control and Prevention’s (CDC) National Healthcare Safety Network established a system for estimating general medical and intensive care bed capacity at national and state levels. The system allowed estimates to be updated biweekly to provide federal decision makers with timely guidance. Although no longer updated after July 2020, the hospital capacity dashboard (</a:t>
            </a:r>
            <a:r>
              <a:rPr lang="en-US" sz="1200" u="sng" dirty="0">
                <a:solidFill>
                  <a:srgbClr val="0000FF"/>
                </a:solidFill>
                <a:effectLst/>
                <a:latin typeface="+mn-lt"/>
                <a:ea typeface="Calibri" panose="020F0502020204030204" pitchFamily="34" charset="0"/>
                <a:cs typeface="Times New Roman" panose="02020603050405020304" pitchFamily="18" charset="0"/>
                <a:hlinkClick r:id="rId3"/>
              </a:rPr>
              <a:t>https://www.cdc.gov/nhsn/covid19/report-overview.html</a:t>
            </a:r>
            <a:r>
              <a:rPr lang="en-US" sz="1200" dirty="0">
                <a:effectLst/>
                <a:latin typeface="+mn-lt"/>
                <a:ea typeface="Calibri" panose="020F0502020204030204" pitchFamily="34" charset="0"/>
                <a:cs typeface="Times New Roman" panose="02020603050405020304" pitchFamily="18" charset="0"/>
              </a:rPr>
              <a:t>) still provides valuable information about the distribution of acute care services in the United States.</a:t>
            </a:r>
          </a:p>
          <a:p>
            <a:pPr marL="182880" marR="46758" indent="-182880"/>
            <a:endParaRPr lang="en-US" sz="1200" dirty="0">
              <a:latin typeface="+mn-lt"/>
              <a:cs typeface="Times New Roman"/>
            </a:endParaRP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66</a:t>
            </a:fld>
            <a:endParaRPr lang="en-US"/>
          </a:p>
        </p:txBody>
      </p:sp>
    </p:spTree>
    <p:extLst>
      <p:ext uri="{BB962C8B-B14F-4D97-AF65-F5344CB8AC3E}">
        <p14:creationId xmlns:p14="http://schemas.microsoft.com/office/powerpoint/2010/main" val="19249910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3886200"/>
            <a:ext cx="6400800" cy="4724400"/>
          </a:xfrm>
        </p:spPr>
        <p:txBody>
          <a:bodyPr/>
          <a:lstStyle/>
          <a:p>
            <a:pPr marL="0" marR="0" indent="0">
              <a:spcBef>
                <a:spcPts val="0"/>
              </a:spcBef>
              <a:spcAft>
                <a:spcPts val="600"/>
              </a:spcAft>
              <a:buNone/>
            </a:pPr>
            <a:r>
              <a:rPr lang="en-US" sz="1000" b="1" i="0" dirty="0" err="1">
                <a:effectLst/>
                <a:latin typeface="+mn-lt"/>
                <a:ea typeface="Times New Roman" panose="02020603050405020304" pitchFamily="18" charset="0"/>
                <a:cs typeface="Times New Roman" panose="02020603050405020304" pitchFamily="18" charset="0"/>
              </a:rPr>
              <a:t>Postacute</a:t>
            </a:r>
            <a:r>
              <a:rPr lang="en-US" sz="1000" b="1" i="0" dirty="0">
                <a:effectLst/>
                <a:latin typeface="+mn-lt"/>
                <a:ea typeface="Times New Roman" panose="02020603050405020304" pitchFamily="18" charset="0"/>
                <a:cs typeface="Times New Roman" panose="02020603050405020304" pitchFamily="18" charset="0"/>
              </a:rPr>
              <a:t> and Long-Term Care</a:t>
            </a:r>
          </a:p>
          <a:p>
            <a:pPr marL="182880" marR="0" indent="-182880"/>
            <a:r>
              <a:rPr lang="en-US" sz="1000" dirty="0">
                <a:effectLst/>
                <a:latin typeface="+mn-lt"/>
                <a:ea typeface="Calibri" panose="020F0502020204030204" pitchFamily="34" charset="0"/>
                <a:cs typeface="Times New Roman" panose="02020603050405020304" pitchFamily="18" charset="0"/>
              </a:rPr>
              <a:t>A diverse patchwork of healthcare delivery systems supports people who need help because they have limited ability to self-manage their health. They may face barriers to self-care because of aging; chronic illness; physical, cognitive, or mental disability; or other health-related conditions. In some cases, people may need support for a limited time to successfully recover after an acute illness. In other cases, they may need long-term support for weeks, months, or years.</a:t>
            </a:r>
          </a:p>
          <a:p>
            <a:pPr marL="182880" marR="0" indent="-182880"/>
            <a:r>
              <a:rPr lang="en-US" sz="1000" dirty="0">
                <a:effectLst/>
                <a:latin typeface="+mn-lt"/>
                <a:ea typeface="Calibri" panose="020F0502020204030204" pitchFamily="34" charset="0"/>
                <a:cs typeface="Times New Roman" panose="02020603050405020304" pitchFamily="18" charset="0"/>
              </a:rPr>
              <a:t>The Patient Protection and Affordable Care Act uses the term “long-term services and supports” (LTSS) to describe a broad range of paid and unpaid services that support people with limited capacity for self-care.</a:t>
            </a:r>
            <a:r>
              <a:rPr lang="en-US" sz="1000" baseline="30000" dirty="0">
                <a:effectLst/>
                <a:latin typeface="+mn-lt"/>
                <a:ea typeface="Calibri" panose="020F0502020204030204" pitchFamily="34" charset="0"/>
                <a:cs typeface="Times New Roman" panose="02020603050405020304" pitchFamily="18" charset="0"/>
              </a:rPr>
              <a:t>45</a:t>
            </a:r>
            <a:r>
              <a:rPr lang="en-US" sz="1000" dirty="0">
                <a:effectLst/>
                <a:latin typeface="+mn-lt"/>
                <a:ea typeface="Calibri" panose="020F0502020204030204" pitchFamily="34" charset="0"/>
                <a:cs typeface="Times New Roman" panose="02020603050405020304" pitchFamily="18" charset="0"/>
              </a:rPr>
              <a:t> LTSS encompasses paid services delivered in healthcare facilities, paid “home and community-based services” (HCBS), and unpaid services provided by family, friends, or neighbors. </a:t>
            </a:r>
          </a:p>
          <a:p>
            <a:pPr marL="182880" marR="0" indent="-182880"/>
            <a:r>
              <a:rPr lang="en-US" sz="1000" dirty="0">
                <a:effectLst/>
                <a:latin typeface="+mn-lt"/>
                <a:ea typeface="Calibri" panose="020F0502020204030204" pitchFamily="34" charset="0"/>
                <a:cs typeface="Times New Roman" panose="02020603050405020304" pitchFamily="18" charset="0"/>
              </a:rPr>
              <a:t>Data for this report come from the </a:t>
            </a:r>
            <a:r>
              <a:rPr lang="en-US" sz="1000" i="1" dirty="0">
                <a:effectLst/>
                <a:latin typeface="+mn-lt"/>
                <a:ea typeface="Calibri" panose="020F0502020204030204" pitchFamily="34" charset="0"/>
                <a:cs typeface="Times New Roman" panose="02020603050405020304" pitchFamily="18" charset="0"/>
              </a:rPr>
              <a:t>National Post-acute and Long-term Care Study </a:t>
            </a:r>
            <a:r>
              <a:rPr lang="en-US" sz="1000" dirty="0">
                <a:effectLst/>
                <a:latin typeface="+mn-lt"/>
                <a:ea typeface="Calibri" panose="020F0502020204030204" pitchFamily="34" charset="0"/>
                <a:cs typeface="Times New Roman" panose="02020603050405020304" pitchFamily="18" charset="0"/>
              </a:rPr>
              <a:t>(NPALS),</a:t>
            </a:r>
            <a:r>
              <a:rPr lang="en-US" sz="1000" baseline="30000" dirty="0">
                <a:effectLst/>
                <a:latin typeface="+mn-lt"/>
                <a:ea typeface="Calibri" panose="020F0502020204030204" pitchFamily="34" charset="0"/>
                <a:cs typeface="Times New Roman" panose="02020603050405020304" pitchFamily="18" charset="0"/>
              </a:rPr>
              <a:t> 46</a:t>
            </a:r>
            <a:r>
              <a:rPr lang="en-US" sz="1000" dirty="0">
                <a:effectLst/>
                <a:latin typeface="+mn-lt"/>
                <a:ea typeface="Calibri" panose="020F0502020204030204" pitchFamily="34" charset="0"/>
                <a:cs typeface="Times New Roman" panose="02020603050405020304" pitchFamily="18" charset="0"/>
              </a:rPr>
              <a:t>  which gathers data on paid, regulated entities in institutional and HCBS healthcare delivery systems and is an important source of national estimates on </a:t>
            </a:r>
            <a:r>
              <a:rPr lang="en-US" sz="1000" dirty="0" err="1">
                <a:effectLst/>
                <a:latin typeface="+mn-lt"/>
                <a:ea typeface="Calibri" panose="020F0502020204030204" pitchFamily="34" charset="0"/>
                <a:cs typeface="Times New Roman" panose="02020603050405020304" pitchFamily="18" charset="0"/>
              </a:rPr>
              <a:t>postacute</a:t>
            </a:r>
            <a:r>
              <a:rPr lang="en-US" sz="1000" dirty="0">
                <a:effectLst/>
                <a:latin typeface="+mn-lt"/>
                <a:ea typeface="Calibri" panose="020F0502020204030204" pitchFamily="34" charset="0"/>
                <a:cs typeface="Times New Roman" panose="02020603050405020304" pitchFamily="18" charset="0"/>
              </a:rPr>
              <a:t> services and paid LTSS. As NPALS includes only paid, regulated services, the NHQDR uses “long-term care” when referring to paid services delivered in healthcare facilities, in people’s homes, or in community-based settings and “LTSS” to describe both paid and unpaid services. The NHQDR also uses “HCBS” to describe a subset of LTSS that occurs outside of healthcare facilities.</a:t>
            </a:r>
          </a:p>
          <a:p>
            <a:pPr marL="182880" marR="0" indent="-182880"/>
            <a:r>
              <a:rPr lang="en-US" sz="1000" dirty="0">
                <a:effectLst/>
                <a:latin typeface="+mn-lt"/>
                <a:ea typeface="Calibri" panose="020F0502020204030204" pitchFamily="34" charset="0"/>
                <a:cs typeface="Times New Roman" panose="02020603050405020304" pitchFamily="18" charset="0"/>
              </a:rPr>
              <a:t>NPALS reports on healthcare delivery systems that provide two types of care: </a:t>
            </a:r>
            <a:r>
              <a:rPr lang="en-US" sz="1000" dirty="0" err="1">
                <a:effectLst/>
                <a:latin typeface="+mn-lt"/>
                <a:ea typeface="Calibri" panose="020F0502020204030204" pitchFamily="34" charset="0"/>
                <a:cs typeface="Times New Roman" panose="02020603050405020304" pitchFamily="18" charset="0"/>
              </a:rPr>
              <a:t>postacute</a:t>
            </a:r>
            <a:r>
              <a:rPr lang="en-US" sz="1000" dirty="0">
                <a:effectLst/>
                <a:latin typeface="+mn-lt"/>
                <a:ea typeface="Calibri" panose="020F0502020204030204" pitchFamily="34" charset="0"/>
                <a:cs typeface="Times New Roman" panose="02020603050405020304" pitchFamily="18" charset="0"/>
              </a:rPr>
              <a:t> care and long-term care. Although the specific services provided by entities described in NPALS vary and sometimes overlap, they often include one or more of the following:</a:t>
            </a:r>
          </a:p>
          <a:p>
            <a:pPr marL="365760" marR="0" lvl="1" indent="-182880">
              <a:tabLst>
                <a:tab pos="914400" algn="l"/>
              </a:tabLst>
            </a:pPr>
            <a:r>
              <a:rPr lang="en-US" sz="1000" i="1" dirty="0">
                <a:effectLst/>
                <a:latin typeface="+mn-lt"/>
                <a:ea typeface="Calibri" panose="020F0502020204030204" pitchFamily="34" charset="0"/>
                <a:cs typeface="Times New Roman" panose="02020603050405020304" pitchFamily="18" charset="0"/>
              </a:rPr>
              <a:t>Health maintenance </a:t>
            </a:r>
            <a:r>
              <a:rPr lang="en-US" sz="1000" dirty="0">
                <a:effectLst/>
                <a:latin typeface="+mn-lt"/>
                <a:ea typeface="Calibri" panose="020F0502020204030204" pitchFamily="34" charset="0"/>
                <a:cs typeface="Times New Roman" panose="02020603050405020304" pitchFamily="18" charset="0"/>
              </a:rPr>
              <a:t>tasks, such as changing wound dressing or administering medications; </a:t>
            </a:r>
          </a:p>
          <a:p>
            <a:pPr marL="365760" marR="0" lvl="1" indent="-182880">
              <a:tabLst>
                <a:tab pos="914400" algn="l"/>
              </a:tabLst>
            </a:pPr>
            <a:r>
              <a:rPr lang="en-US" sz="1000" i="1" dirty="0">
                <a:effectLst/>
                <a:latin typeface="+mn-lt"/>
                <a:ea typeface="Calibri" panose="020F0502020204030204" pitchFamily="34" charset="0"/>
                <a:cs typeface="Times New Roman" panose="02020603050405020304" pitchFamily="18" charset="0"/>
              </a:rPr>
              <a:t>Therapeutic</a:t>
            </a:r>
            <a:r>
              <a:rPr lang="en-US" sz="1000" dirty="0">
                <a:effectLst/>
                <a:latin typeface="+mn-lt"/>
                <a:ea typeface="Calibri" panose="020F0502020204030204" pitchFamily="34" charset="0"/>
                <a:cs typeface="Times New Roman" panose="02020603050405020304" pitchFamily="18" charset="0"/>
              </a:rPr>
              <a:t> tasks, such as engaging people in rehabilitation exercises; </a:t>
            </a:r>
          </a:p>
          <a:p>
            <a:pPr marL="365760" marR="0" lvl="1" indent="-182880">
              <a:tabLst>
                <a:tab pos="914400" algn="l"/>
              </a:tabLst>
            </a:pPr>
            <a:r>
              <a:rPr lang="en-US" sz="1000" dirty="0">
                <a:effectLst/>
                <a:latin typeface="+mn-lt"/>
                <a:ea typeface="Calibri" panose="020F0502020204030204" pitchFamily="34" charset="0"/>
                <a:cs typeface="Times New Roman" panose="02020603050405020304" pitchFamily="18" charset="0"/>
              </a:rPr>
              <a:t>Assistance with </a:t>
            </a:r>
            <a:r>
              <a:rPr lang="en-US" sz="1000" i="1" dirty="0">
                <a:effectLst/>
                <a:latin typeface="+mn-lt"/>
                <a:ea typeface="Calibri" panose="020F0502020204030204" pitchFamily="34" charset="0"/>
                <a:cs typeface="Times New Roman" panose="02020603050405020304" pitchFamily="18" charset="0"/>
              </a:rPr>
              <a:t>activities of daily living</a:t>
            </a:r>
            <a:r>
              <a:rPr lang="en-US" sz="1000" dirty="0">
                <a:effectLst/>
                <a:latin typeface="+mn-lt"/>
                <a:ea typeface="Calibri" panose="020F0502020204030204" pitchFamily="34" charset="0"/>
                <a:cs typeface="Times New Roman" panose="02020603050405020304" pitchFamily="18" charset="0"/>
              </a:rPr>
              <a:t> (ADLs), such as eating, dressing, bathing, or toileting; and </a:t>
            </a:r>
          </a:p>
          <a:p>
            <a:pPr marL="365760" marR="0" lvl="1" indent="-182880">
              <a:tabLst>
                <a:tab pos="914400" algn="l"/>
              </a:tabLst>
            </a:pPr>
            <a:r>
              <a:rPr lang="en-US" sz="1000" dirty="0">
                <a:effectLst/>
                <a:latin typeface="+mn-lt"/>
                <a:ea typeface="Calibri" panose="020F0502020204030204" pitchFamily="34" charset="0"/>
                <a:cs typeface="Times New Roman" panose="02020603050405020304" pitchFamily="18" charset="0"/>
              </a:rPr>
              <a:t>Assistance with </a:t>
            </a:r>
            <a:r>
              <a:rPr lang="en-US" sz="1000" i="1" dirty="0">
                <a:effectLst/>
                <a:latin typeface="+mn-lt"/>
                <a:ea typeface="Calibri" panose="020F0502020204030204" pitchFamily="34" charset="0"/>
                <a:cs typeface="Times New Roman" panose="02020603050405020304" pitchFamily="18" charset="0"/>
              </a:rPr>
              <a:t>instrumental activities of daily living</a:t>
            </a:r>
            <a:r>
              <a:rPr lang="en-US" sz="1000" dirty="0">
                <a:effectLst/>
                <a:latin typeface="+mn-lt"/>
                <a:ea typeface="Calibri" panose="020F0502020204030204" pitchFamily="34" charset="0"/>
                <a:cs typeface="Times New Roman" panose="02020603050405020304" pitchFamily="18" charset="0"/>
              </a:rPr>
              <a:t> (IADLs), such as organizing medications or housekeeping.</a:t>
            </a:r>
          </a:p>
          <a:p>
            <a:pPr marL="182880" marR="0" indent="-182880"/>
            <a:r>
              <a:rPr lang="en-US" sz="1000" b="1" dirty="0" err="1">
                <a:effectLst/>
                <a:latin typeface="+mn-lt"/>
                <a:ea typeface="Calibri" panose="020F0502020204030204" pitchFamily="34" charset="0"/>
                <a:cs typeface="Times New Roman" panose="02020603050405020304" pitchFamily="18" charset="0"/>
              </a:rPr>
              <a:t>Postacute</a:t>
            </a:r>
            <a:r>
              <a:rPr lang="en-US" sz="1000" b="1" dirty="0">
                <a:effectLst/>
                <a:latin typeface="+mn-lt"/>
                <a:ea typeface="Calibri" panose="020F0502020204030204" pitchFamily="34" charset="0"/>
                <a:cs typeface="Times New Roman" panose="02020603050405020304" pitchFamily="18" charset="0"/>
              </a:rPr>
              <a:t> care</a:t>
            </a:r>
            <a:r>
              <a:rPr lang="en-US" sz="1000" dirty="0">
                <a:effectLst/>
                <a:latin typeface="+mn-lt"/>
                <a:ea typeface="Calibri" panose="020F0502020204030204" pitchFamily="34" charset="0"/>
                <a:cs typeface="Times New Roman" panose="02020603050405020304" pitchFamily="18" charset="0"/>
              </a:rPr>
              <a:t> refers to services that people receive after hospital discharge to help them successfully transition from inpatient care to home. HCUP data indicate that just over one-fifth of hospitalized people were discharged to </a:t>
            </a:r>
            <a:r>
              <a:rPr lang="en-US" sz="1000" dirty="0" err="1">
                <a:effectLst/>
                <a:latin typeface="+mn-lt"/>
                <a:ea typeface="Calibri" panose="020F0502020204030204" pitchFamily="34" charset="0"/>
                <a:cs typeface="Times New Roman" panose="02020603050405020304" pitchFamily="18" charset="0"/>
              </a:rPr>
              <a:t>postacute</a:t>
            </a:r>
            <a:r>
              <a:rPr lang="en-US" sz="1000" dirty="0">
                <a:effectLst/>
                <a:latin typeface="+mn-lt"/>
                <a:ea typeface="Calibri" panose="020F0502020204030204" pitchFamily="34" charset="0"/>
                <a:cs typeface="Times New Roman" panose="02020603050405020304" pitchFamily="18" charset="0"/>
              </a:rPr>
              <a:t> care in 2013,</a:t>
            </a:r>
            <a:r>
              <a:rPr lang="en-US" sz="1000" baseline="30000" dirty="0">
                <a:effectLst/>
                <a:latin typeface="+mn-lt"/>
                <a:ea typeface="Calibri" panose="020F0502020204030204" pitchFamily="34" charset="0"/>
                <a:cs typeface="Times New Roman" panose="02020603050405020304" pitchFamily="18" charset="0"/>
              </a:rPr>
              <a:t>47</a:t>
            </a:r>
            <a:r>
              <a:rPr lang="en-US" sz="1000" dirty="0">
                <a:effectLst/>
                <a:latin typeface="+mn-lt"/>
                <a:ea typeface="Calibri" panose="020F0502020204030204" pitchFamily="34" charset="0"/>
                <a:cs typeface="Times New Roman" panose="02020603050405020304" pitchFamily="18" charset="0"/>
              </a:rPr>
              <a:t> and an analysis of Medicare data found that 26.3% of beneficiaries were discharged to </a:t>
            </a:r>
            <a:r>
              <a:rPr lang="en-US" sz="1000" dirty="0" err="1">
                <a:effectLst/>
                <a:latin typeface="+mn-lt"/>
                <a:ea typeface="Calibri" panose="020F0502020204030204" pitchFamily="34" charset="0"/>
                <a:cs typeface="Times New Roman" panose="02020603050405020304" pitchFamily="18" charset="0"/>
              </a:rPr>
              <a:t>postacute</a:t>
            </a:r>
            <a:r>
              <a:rPr lang="en-US" sz="1000" dirty="0">
                <a:effectLst/>
                <a:latin typeface="+mn-lt"/>
                <a:ea typeface="Calibri" panose="020F0502020204030204" pitchFamily="34" charset="0"/>
                <a:cs typeface="Times New Roman" panose="02020603050405020304" pitchFamily="18" charset="0"/>
              </a:rPr>
              <a:t> care in 2015.</a:t>
            </a:r>
            <a:r>
              <a:rPr lang="en-US" sz="1000" baseline="30000" dirty="0">
                <a:effectLst/>
                <a:latin typeface="+mn-lt"/>
                <a:ea typeface="Calibri" panose="020F0502020204030204" pitchFamily="34" charset="0"/>
                <a:cs typeface="Times New Roman" panose="02020603050405020304" pitchFamily="18" charset="0"/>
              </a:rPr>
              <a:t>48</a:t>
            </a:r>
            <a:r>
              <a:rPr lang="en-US" sz="1000" dirty="0">
                <a:effectLst/>
                <a:latin typeface="+mn-lt"/>
                <a:ea typeface="Calibri" panose="020F0502020204030204" pitchFamily="34" charset="0"/>
                <a:cs typeface="Times New Roman" panose="02020603050405020304" pitchFamily="18" charset="0"/>
              </a:rPr>
              <a:t>  </a:t>
            </a:r>
          </a:p>
          <a:p>
            <a:pPr marL="182880" marR="0" indent="-182880"/>
            <a:r>
              <a:rPr lang="en-US" sz="1000" dirty="0">
                <a:effectLst/>
                <a:latin typeface="+mn-lt"/>
                <a:ea typeface="Calibri" panose="020F0502020204030204" pitchFamily="34" charset="0"/>
                <a:cs typeface="Times New Roman" panose="02020603050405020304" pitchFamily="18" charset="0"/>
              </a:rPr>
              <a:t>Some patients need a period of rehabilitation to fully recover function. Some need help managing a chronic illness so they can transition from hospital to home successfully. Others require months or years of 24-hour nursing care, including ventilator management, after experiencing critical illnesses or complex traumatic injuries. Still others have a terminal illness that requires palliative services. </a:t>
            </a:r>
          </a:p>
          <a:p>
            <a:pPr marL="182880" marR="0" indent="-182880"/>
            <a:r>
              <a:rPr lang="en-US" sz="1000" dirty="0">
                <a:effectLst/>
                <a:latin typeface="+mn-lt"/>
                <a:ea typeface="Calibri" panose="020F0502020204030204" pitchFamily="34" charset="0"/>
                <a:cs typeface="Times New Roman" panose="02020603050405020304" pitchFamily="18" charset="0"/>
              </a:rPr>
              <a:t>Over the past two decades, hospitals have increasingly relied on discharging people to </a:t>
            </a:r>
            <a:r>
              <a:rPr lang="en-US" sz="1000" dirty="0" err="1">
                <a:effectLst/>
                <a:latin typeface="+mn-lt"/>
                <a:ea typeface="Calibri" panose="020F0502020204030204" pitchFamily="34" charset="0"/>
                <a:cs typeface="Times New Roman" panose="02020603050405020304" pitchFamily="18" charset="0"/>
              </a:rPr>
              <a:t>postacute</a:t>
            </a:r>
            <a:r>
              <a:rPr lang="en-US" sz="1000" dirty="0">
                <a:effectLst/>
                <a:latin typeface="+mn-lt"/>
                <a:ea typeface="Calibri" panose="020F0502020204030204" pitchFamily="34" charset="0"/>
                <a:cs typeface="Times New Roman" panose="02020603050405020304" pitchFamily="18" charset="0"/>
              </a:rPr>
              <a:t> care settings to support patients after hospitalization, reduce length of stay, and increase their capacity to admit new patients.</a:t>
            </a:r>
            <a:r>
              <a:rPr lang="en-US" sz="1000" baseline="30000" dirty="0">
                <a:effectLst/>
                <a:latin typeface="+mn-lt"/>
                <a:ea typeface="Calibri" panose="020F0502020204030204" pitchFamily="34" charset="0"/>
                <a:cs typeface="Times New Roman" panose="02020603050405020304" pitchFamily="18" charset="0"/>
              </a:rPr>
              <a:t>46</a:t>
            </a:r>
            <a:r>
              <a:rPr lang="en-US" sz="1000" dirty="0">
                <a:effectLst/>
                <a:latin typeface="+mn-lt"/>
                <a:ea typeface="Calibri" panose="020F0502020204030204" pitchFamily="34" charset="0"/>
                <a:cs typeface="Times New Roman" panose="02020603050405020304" pitchFamily="18" charset="0"/>
              </a:rPr>
              <a:t> When access to </a:t>
            </a:r>
            <a:r>
              <a:rPr lang="en-US" sz="1000" dirty="0" err="1">
                <a:effectLst/>
                <a:latin typeface="+mn-lt"/>
                <a:ea typeface="Calibri" panose="020F0502020204030204" pitchFamily="34" charset="0"/>
                <a:cs typeface="Times New Roman" panose="02020603050405020304" pitchFamily="18" charset="0"/>
              </a:rPr>
              <a:t>postacute</a:t>
            </a:r>
            <a:r>
              <a:rPr lang="en-US" sz="1000" dirty="0">
                <a:effectLst/>
                <a:latin typeface="+mn-lt"/>
                <a:ea typeface="Calibri" panose="020F0502020204030204" pitchFamily="34" charset="0"/>
                <a:cs typeface="Times New Roman" panose="02020603050405020304" pitchFamily="18" charset="0"/>
              </a:rPr>
              <a:t> care declines, hospitals may struggle to maintain their capacity to treat people.</a:t>
            </a:r>
            <a:r>
              <a:rPr lang="en-US" sz="1000" baseline="30000" dirty="0">
                <a:effectLst/>
                <a:latin typeface="+mn-lt"/>
                <a:ea typeface="Calibri" panose="020F0502020204030204" pitchFamily="34" charset="0"/>
                <a:cs typeface="Times New Roman" panose="02020603050405020304" pitchFamily="18" charset="0"/>
              </a:rPr>
              <a:t>49</a:t>
            </a:r>
            <a:r>
              <a:rPr lang="en-US" sz="1000" dirty="0">
                <a:effectLst/>
                <a:latin typeface="+mn-lt"/>
                <a:ea typeface="Calibri" panose="020F0502020204030204" pitchFamily="34" charset="0"/>
                <a:cs typeface="Times New Roman" panose="02020603050405020304" pitchFamily="18" charset="0"/>
              </a:rPr>
              <a:t> </a:t>
            </a:r>
          </a:p>
          <a:p>
            <a:pPr marL="182880" marR="0" indent="-182880"/>
            <a:r>
              <a:rPr lang="en-US" sz="1000" dirty="0">
                <a:effectLst/>
                <a:latin typeface="+mn-lt"/>
                <a:ea typeface="Calibri" panose="020F0502020204030204" pitchFamily="34" charset="0"/>
                <a:cs typeface="Times New Roman" panose="02020603050405020304" pitchFamily="18" charset="0"/>
              </a:rPr>
              <a:t>Medicare pays for </a:t>
            </a:r>
            <a:r>
              <a:rPr lang="en-US" sz="1000" dirty="0" err="1">
                <a:effectLst/>
                <a:latin typeface="+mn-lt"/>
                <a:ea typeface="Calibri" panose="020F0502020204030204" pitchFamily="34" charset="0"/>
                <a:cs typeface="Times New Roman" panose="02020603050405020304" pitchFamily="18" charset="0"/>
              </a:rPr>
              <a:t>postacute</a:t>
            </a:r>
            <a:r>
              <a:rPr lang="en-US" sz="1000" dirty="0">
                <a:effectLst/>
                <a:latin typeface="+mn-lt"/>
                <a:ea typeface="Calibri" panose="020F0502020204030204" pitchFamily="34" charset="0"/>
                <a:cs typeface="Times New Roman" panose="02020603050405020304" pitchFamily="18" charset="0"/>
              </a:rPr>
              <a:t> care on a time-limited basis as long as people meet specific criteria for receiving services. The most common conditions associated with discharge to </a:t>
            </a:r>
            <a:r>
              <a:rPr lang="en-US" sz="1000" dirty="0" err="1">
                <a:effectLst/>
                <a:latin typeface="+mn-lt"/>
                <a:ea typeface="Calibri" panose="020F0502020204030204" pitchFamily="34" charset="0"/>
                <a:cs typeface="Times New Roman" panose="02020603050405020304" pitchFamily="18" charset="0"/>
              </a:rPr>
              <a:t>postacute</a:t>
            </a:r>
            <a:r>
              <a:rPr lang="en-US" sz="1000" dirty="0">
                <a:effectLst/>
                <a:latin typeface="+mn-lt"/>
                <a:ea typeface="Calibri" panose="020F0502020204030204" pitchFamily="34" charset="0"/>
                <a:cs typeface="Times New Roman" panose="02020603050405020304" pitchFamily="18" charset="0"/>
              </a:rPr>
              <a:t> care in 2014 were:</a:t>
            </a:r>
          </a:p>
          <a:p>
            <a:pPr marL="411480" marR="0" lvl="1" indent="-228600">
              <a:buFont typeface="+mj-lt"/>
              <a:buAutoNum type="arabicPeriod"/>
              <a:tabLst>
                <a:tab pos="457200" algn="l"/>
              </a:tabLst>
            </a:pPr>
            <a:r>
              <a:rPr lang="en-US" sz="1000" dirty="0">
                <a:effectLst/>
                <a:latin typeface="+mn-lt"/>
                <a:ea typeface="Calibri" panose="020F0502020204030204" pitchFamily="34" charset="0"/>
                <a:cs typeface="Times New Roman" panose="02020603050405020304" pitchFamily="18" charset="0"/>
              </a:rPr>
              <a:t>Total hip/knee joint replacement, </a:t>
            </a:r>
          </a:p>
          <a:p>
            <a:pPr marL="411480" marR="0" lvl="1" indent="-228600">
              <a:buFont typeface="+mj-lt"/>
              <a:buAutoNum type="arabicPeriod"/>
              <a:tabLst>
                <a:tab pos="457200" algn="l"/>
              </a:tabLst>
            </a:pPr>
            <a:r>
              <a:rPr lang="en-US" sz="1000" dirty="0">
                <a:effectLst/>
                <a:latin typeface="+mn-lt"/>
                <a:ea typeface="Calibri" panose="020F0502020204030204" pitchFamily="34" charset="0"/>
                <a:cs typeface="Times New Roman" panose="02020603050405020304" pitchFamily="18" charset="0"/>
              </a:rPr>
              <a:t>Sepsis, </a:t>
            </a:r>
          </a:p>
          <a:p>
            <a:pPr marL="411480" marR="0" lvl="1" indent="-228600">
              <a:buFont typeface="+mj-lt"/>
              <a:buAutoNum type="arabicPeriod"/>
              <a:tabLst>
                <a:tab pos="457200" algn="l"/>
              </a:tabLst>
            </a:pPr>
            <a:r>
              <a:rPr lang="en-US" sz="1000" dirty="0">
                <a:effectLst/>
                <a:latin typeface="+mn-lt"/>
                <a:ea typeface="Calibri" panose="020F0502020204030204" pitchFamily="34" charset="0"/>
                <a:cs typeface="Times New Roman" panose="02020603050405020304" pitchFamily="18" charset="0"/>
              </a:rPr>
              <a:t>Heart failure with shock, </a:t>
            </a:r>
          </a:p>
          <a:p>
            <a:pPr marL="411480" marR="0" lvl="1" indent="-228600">
              <a:buFont typeface="+mj-lt"/>
              <a:buAutoNum type="arabicPeriod"/>
              <a:tabLst>
                <a:tab pos="457200" algn="l"/>
              </a:tabLst>
            </a:pPr>
            <a:r>
              <a:rPr lang="en-US" sz="1000" dirty="0">
                <a:effectLst/>
                <a:latin typeface="+mn-lt"/>
                <a:ea typeface="Calibri" panose="020F0502020204030204" pitchFamily="34" charset="0"/>
                <a:cs typeface="Times New Roman" panose="02020603050405020304" pitchFamily="18" charset="0"/>
              </a:rPr>
              <a:t>Stroke, </a:t>
            </a:r>
          </a:p>
          <a:p>
            <a:pPr marL="411480" marR="0" lvl="1" indent="-228600">
              <a:buFont typeface="+mj-lt"/>
              <a:buAutoNum type="arabicPeriod"/>
              <a:tabLst>
                <a:tab pos="457200" algn="l"/>
              </a:tabLst>
            </a:pPr>
            <a:r>
              <a:rPr lang="en-US" sz="1000" dirty="0">
                <a:effectLst/>
                <a:latin typeface="+mn-lt"/>
                <a:ea typeface="Calibri" panose="020F0502020204030204" pitchFamily="34" charset="0"/>
                <a:cs typeface="Times New Roman" panose="02020603050405020304" pitchFamily="18" charset="0"/>
              </a:rPr>
              <a:t>Simple pneumonia, </a:t>
            </a:r>
          </a:p>
          <a:p>
            <a:pPr marL="411480" marR="0" lvl="1" indent="-228600">
              <a:buFont typeface="+mj-lt"/>
              <a:buAutoNum type="arabicPeriod"/>
              <a:tabLst>
                <a:tab pos="457200" algn="l"/>
              </a:tabLst>
            </a:pPr>
            <a:r>
              <a:rPr lang="en-US" sz="1000" dirty="0">
                <a:effectLst/>
                <a:latin typeface="+mn-lt"/>
                <a:ea typeface="Calibri" panose="020F0502020204030204" pitchFamily="34" charset="0"/>
                <a:cs typeface="Times New Roman" panose="02020603050405020304" pitchFamily="18" charset="0"/>
              </a:rPr>
              <a:t>Renal failure, </a:t>
            </a:r>
          </a:p>
          <a:p>
            <a:pPr marL="411480" marR="0" lvl="1" indent="-228600">
              <a:buFont typeface="+mj-lt"/>
              <a:buAutoNum type="arabicPeriod"/>
              <a:tabLst>
                <a:tab pos="457200" algn="l"/>
              </a:tabLst>
            </a:pPr>
            <a:r>
              <a:rPr lang="en-US" sz="1000" dirty="0">
                <a:effectLst/>
                <a:latin typeface="+mn-lt"/>
                <a:ea typeface="Calibri" panose="020F0502020204030204" pitchFamily="34" charset="0"/>
                <a:cs typeface="Times New Roman" panose="02020603050405020304" pitchFamily="18" charset="0"/>
              </a:rPr>
              <a:t>Kidney and urinary tract infection, </a:t>
            </a:r>
          </a:p>
          <a:p>
            <a:pPr marL="411480" marR="0" lvl="1" indent="-228600">
              <a:buFont typeface="+mj-lt"/>
              <a:buAutoNum type="arabicPeriod"/>
              <a:tabLst>
                <a:tab pos="457200" algn="l"/>
              </a:tabLst>
            </a:pPr>
            <a:r>
              <a:rPr lang="en-US" sz="1000" dirty="0">
                <a:effectLst/>
                <a:latin typeface="+mn-lt"/>
                <a:ea typeface="Calibri" panose="020F0502020204030204" pitchFamily="34" charset="0"/>
                <a:cs typeface="Times New Roman" panose="02020603050405020304" pitchFamily="18" charset="0"/>
              </a:rPr>
              <a:t>Chronic obstructive pulmonary disease, </a:t>
            </a:r>
          </a:p>
          <a:p>
            <a:pPr marL="411480" marR="0" lvl="1" indent="-228600">
              <a:buFont typeface="+mj-lt"/>
              <a:buAutoNum type="arabicPeriod"/>
              <a:tabLst>
                <a:tab pos="457200" algn="l"/>
              </a:tabLst>
            </a:pPr>
            <a:r>
              <a:rPr lang="en-US" sz="1000" dirty="0">
                <a:effectLst/>
                <a:latin typeface="+mn-lt"/>
                <a:ea typeface="Calibri" panose="020F0502020204030204" pitchFamily="34" charset="0"/>
                <a:cs typeface="Times New Roman" panose="02020603050405020304" pitchFamily="18" charset="0"/>
              </a:rPr>
              <a:t>Hip and femur procedure other than major joint procedure, and </a:t>
            </a:r>
          </a:p>
          <a:p>
            <a:pPr marL="411480" marR="0" lvl="1" indent="-228600">
              <a:buFont typeface="+mj-lt"/>
              <a:buAutoNum type="arabicPeriod"/>
              <a:tabLst>
                <a:tab pos="457200" algn="l"/>
              </a:tabLst>
            </a:pPr>
            <a:r>
              <a:rPr lang="en-US" sz="1000" dirty="0">
                <a:effectLst/>
                <a:latin typeface="+mn-lt"/>
                <a:ea typeface="Calibri" panose="020F0502020204030204" pitchFamily="34" charset="0"/>
                <a:cs typeface="Times New Roman" panose="02020603050405020304" pitchFamily="18" charset="0"/>
              </a:rPr>
              <a:t>Cellulitis.</a:t>
            </a:r>
            <a:r>
              <a:rPr lang="en-US" sz="1000" baseline="30000" dirty="0">
                <a:effectLst/>
                <a:latin typeface="+mn-lt"/>
                <a:ea typeface="Calibri" panose="020F0502020204030204" pitchFamily="34" charset="0"/>
                <a:cs typeface="Times New Roman" panose="02020603050405020304" pitchFamily="18" charset="0"/>
              </a:rPr>
              <a:t>45</a:t>
            </a:r>
            <a:endParaRPr lang="en-US" sz="1000" dirty="0">
              <a:effectLst/>
              <a:latin typeface="+mn-lt"/>
              <a:ea typeface="Calibri" panose="020F0502020204030204" pitchFamily="34" charset="0"/>
              <a:cs typeface="Times New Roman" panose="02020603050405020304" pitchFamily="18" charset="0"/>
            </a:endParaRPr>
          </a:p>
          <a:p>
            <a:pPr marL="182880" marR="0" indent="-182880"/>
            <a:r>
              <a:rPr lang="en-US" sz="1000" b="1" dirty="0">
                <a:effectLst/>
                <a:latin typeface="+mn-lt"/>
                <a:ea typeface="Calibri" panose="020F0502020204030204" pitchFamily="34" charset="0"/>
                <a:cs typeface="Times New Roman" panose="02020603050405020304" pitchFamily="18" charset="0"/>
              </a:rPr>
              <a:t>Long-term care</a:t>
            </a:r>
            <a:r>
              <a:rPr lang="en-US" sz="1000" dirty="0">
                <a:effectLst/>
                <a:latin typeface="+mn-lt"/>
                <a:ea typeface="Calibri" panose="020F0502020204030204" pitchFamily="34" charset="0"/>
                <a:cs typeface="Times New Roman" panose="02020603050405020304" pitchFamily="18" charset="0"/>
              </a:rPr>
              <a:t> refers to a range of services that help people with functional limitations perform daily activities and that provide supervision to avoid unsafe outcomes. In contrast to </a:t>
            </a:r>
            <a:r>
              <a:rPr lang="en-US" sz="1000" dirty="0" err="1">
                <a:effectLst/>
                <a:latin typeface="+mn-lt"/>
                <a:ea typeface="Calibri" panose="020F0502020204030204" pitchFamily="34" charset="0"/>
                <a:cs typeface="Times New Roman" panose="02020603050405020304" pitchFamily="18" charset="0"/>
              </a:rPr>
              <a:t>postacute</a:t>
            </a:r>
            <a:r>
              <a:rPr lang="en-US" sz="1000" dirty="0">
                <a:effectLst/>
                <a:latin typeface="+mn-lt"/>
                <a:ea typeface="Calibri" panose="020F0502020204030204" pitchFamily="34" charset="0"/>
                <a:cs typeface="Times New Roman" panose="02020603050405020304" pitchFamily="18" charset="0"/>
              </a:rPr>
              <a:t> care services, long-term care typically provides nonmedical support to help people live as independently as possible instead of medical services. Although paid, regulated long-term care entities support younger people with one or more disabilities, most recipients of long-term care are age 65 years and over. </a:t>
            </a:r>
          </a:p>
          <a:p>
            <a:pPr marL="182880" marR="0" indent="-182880"/>
            <a:r>
              <a:rPr lang="en-US" sz="1000" dirty="0">
                <a:effectLst/>
                <a:latin typeface="+mn-lt"/>
                <a:ea typeface="Calibri" panose="020F0502020204030204" pitchFamily="34" charset="0"/>
                <a:cs typeface="Times New Roman" panose="02020603050405020304" pitchFamily="18" charset="0"/>
              </a:rPr>
              <a:t>The current capacity of paid long-term care services (Table 5) appears insufficient to meet projected LTSS needs. The Administration on Community Living estimates that 69% of people age 65 years and over will require LTSS for an average of 3 years before they die.</a:t>
            </a:r>
            <a:r>
              <a:rPr lang="en-US" sz="1000" baseline="30000" dirty="0">
                <a:effectLst/>
                <a:latin typeface="+mn-lt"/>
                <a:ea typeface="Calibri" panose="020F0502020204030204" pitchFamily="34" charset="0"/>
                <a:cs typeface="Times New Roman" panose="02020603050405020304" pitchFamily="18" charset="0"/>
              </a:rPr>
              <a:t>50</a:t>
            </a:r>
            <a:r>
              <a:rPr lang="en-US" sz="1000" dirty="0">
                <a:effectLst/>
                <a:latin typeface="+mn-lt"/>
                <a:ea typeface="Calibri" panose="020F0502020204030204" pitchFamily="34" charset="0"/>
                <a:cs typeface="Times New Roman" panose="02020603050405020304" pitchFamily="18" charset="0"/>
              </a:rPr>
              <a:t>  It also projects that the need for services will grow with the increased prevalence of disability and an aging population. </a:t>
            </a:r>
          </a:p>
          <a:p>
            <a:pPr marL="182880" marR="0" indent="-182880"/>
            <a:r>
              <a:rPr lang="en-US" sz="1000" spc="20" dirty="0">
                <a:effectLst/>
                <a:latin typeface="+mn-lt"/>
                <a:ea typeface="Calibri" panose="020F0502020204030204" pitchFamily="34" charset="0"/>
                <a:cs typeface="Times New Roman" panose="02020603050405020304" pitchFamily="18" charset="0"/>
              </a:rPr>
              <a:t>Finding a way to pay for long-term care is a growing concern for many people. Of the more than $400 billion spent on long-term care in 2020, 13% was paid for with out-of-pocket spending, 8% by private insurance, 25% by other public and private payers, and 54% by Medicaid.</a:t>
            </a:r>
            <a:r>
              <a:rPr lang="en-US" sz="1000" baseline="30000" dirty="0">
                <a:effectLst/>
                <a:latin typeface="+mn-lt"/>
                <a:ea typeface="Calibri" panose="020F0502020204030204" pitchFamily="34" charset="0"/>
                <a:cs typeface="Times New Roman" panose="02020603050405020304" pitchFamily="18" charset="0"/>
              </a:rPr>
              <a:t>51</a:t>
            </a:r>
            <a:r>
              <a:rPr lang="en-US" sz="1000" dirty="0">
                <a:effectLst/>
                <a:latin typeface="+mn-lt"/>
                <a:ea typeface="Calibri" panose="020F0502020204030204" pitchFamily="34" charset="0"/>
                <a:cs typeface="Times New Roman" panose="02020603050405020304" pitchFamily="18" charset="0"/>
              </a:rPr>
              <a:t> </a:t>
            </a:r>
          </a:p>
          <a:p>
            <a:pPr marL="182880" marR="0" indent="-182880"/>
            <a:r>
              <a:rPr lang="en-US" sz="1000" dirty="0">
                <a:effectLst/>
                <a:latin typeface="+mn-lt"/>
                <a:ea typeface="Calibri" panose="020F0502020204030204" pitchFamily="34" charset="0"/>
                <a:cs typeface="Times New Roman" panose="02020603050405020304" pitchFamily="18" charset="0"/>
              </a:rPr>
              <a:t>As Medicare does not cover the cost of long-term care, older adults and other people needing LTSS (e.g., people who become disabled) must often spend retirement funds, mortgage their homes, or use personal savings to afford it. In many cases, people reduce their personal wealth to near or below poverty guidelines to qualify for Medicaid, which does pay for LTSS.</a:t>
            </a:r>
            <a:r>
              <a:rPr lang="en-US" sz="1000" baseline="30000" dirty="0">
                <a:effectLst/>
                <a:latin typeface="+mn-lt"/>
                <a:ea typeface="Calibri" panose="020F0502020204030204" pitchFamily="34" charset="0"/>
                <a:cs typeface="Times New Roman" panose="02020603050405020304" pitchFamily="18" charset="0"/>
              </a:rPr>
              <a:t>52</a:t>
            </a:r>
            <a:r>
              <a:rPr lang="en-US" sz="1000" dirty="0">
                <a:effectLst/>
                <a:latin typeface="+mn-lt"/>
                <a:ea typeface="Calibri" panose="020F0502020204030204" pitchFamily="34" charset="0"/>
                <a:cs typeface="Times New Roman" panose="02020603050405020304" pitchFamily="18" charset="0"/>
              </a:rPr>
              <a:t>  </a:t>
            </a:r>
          </a:p>
          <a:p>
            <a:pPr marL="182880" marR="0" indent="-182880"/>
            <a:r>
              <a:rPr lang="en-US" sz="1000" u="none" dirty="0">
                <a:solidFill>
                  <a:srgbClr val="0000FF"/>
                </a:solidFill>
                <a:effectLst/>
                <a:latin typeface="+mn-lt"/>
                <a:ea typeface="Calibri" panose="020F0502020204030204" pitchFamily="34" charset="0"/>
                <a:cs typeface="Times New Roman" panose="02020603050405020304" pitchFamily="18" charset="0"/>
              </a:rPr>
              <a:t>When people needing LTSS lack the financial means to access long-term care, they must instead rely on family, friends, and neighbors to support them. AARP estimates that the number of people who provided unpaid care for an adult in the previous 12 months increased from 39.8 million (16.6% of the adult population) in 2015 to 47.9 million (19.2%) in 2020. </a:t>
            </a:r>
            <a:endParaRPr lang="en-US" sz="1000" u="none" dirty="0">
              <a:effectLst/>
              <a:latin typeface="+mn-lt"/>
              <a:ea typeface="Calibri" panose="020F0502020204030204" pitchFamily="34" charset="0"/>
              <a:cs typeface="Times New Roman" panose="02020603050405020304" pitchFamily="18" charset="0"/>
            </a:endParaRPr>
          </a:p>
          <a:p>
            <a:pPr marL="182880" marR="0" indent="-182880"/>
            <a:r>
              <a:rPr lang="en-US" sz="1000" dirty="0">
                <a:effectLst/>
                <a:latin typeface="+mn-lt"/>
                <a:ea typeface="Calibri" panose="020F0502020204030204" pitchFamily="34" charset="0"/>
                <a:cs typeface="Times New Roman" panose="02020603050405020304" pitchFamily="18" charset="0"/>
              </a:rPr>
              <a:t>While caregiving can be personally rewarding, many caregivers experience worse physical and mental health and reduced financial prospects because of caregiving. Twenty-three percent of caregivers agreed that caregiving made it difficult to attend to their own health needs, 36% reported feeling some or high emotional stress, 23% felt that caregiving made their health worse, and 45% experienced at least one financial impact (e.g., stopped saving, left bills unpaid/paid them late, borrowed money).</a:t>
            </a:r>
            <a:r>
              <a:rPr lang="en-US" sz="1000" baseline="30000" dirty="0">
                <a:effectLst/>
                <a:latin typeface="+mn-lt"/>
                <a:ea typeface="Calibri" panose="020F0502020204030204" pitchFamily="34" charset="0"/>
                <a:cs typeface="Times New Roman" panose="02020603050405020304" pitchFamily="18" charset="0"/>
              </a:rPr>
              <a:t>53</a:t>
            </a:r>
            <a:r>
              <a:rPr lang="en-US" sz="1000" dirty="0">
                <a:effectLst/>
                <a:latin typeface="+mn-lt"/>
                <a:ea typeface="Calibri" panose="020F0502020204030204" pitchFamily="34" charset="0"/>
                <a:cs typeface="Times New Roman" panose="02020603050405020304" pitchFamily="18" charset="0"/>
              </a:rPr>
              <a:t>  </a:t>
            </a:r>
          </a:p>
          <a:p>
            <a:pPr marL="182880" marR="0" indent="-182880"/>
            <a:r>
              <a:rPr lang="en-US" sz="1000" dirty="0">
                <a:effectLst/>
                <a:latin typeface="+mn-lt"/>
                <a:ea typeface="Calibri" panose="020F0502020204030204" pitchFamily="34" charset="0"/>
                <a:cs typeface="Times New Roman" panose="02020603050405020304" pitchFamily="18" charset="0"/>
              </a:rPr>
              <a:t>Lack of access to paid long-term care also has broader economic implications for the nation because unpaid caregivers often cannot participate in the workforce, engage in commerce, or accumulate wealth. A substantial portion of caregivers in 2020 were in their prime working years (26% were 18-49 years old; 25% were 50-65 years old), and approximately 1 in 4 (24%) caregivers supported more than one adult. AARP estimates the economic value of unpaid caregiving in 2021 was approximately $600 billion.</a:t>
            </a:r>
          </a:p>
          <a:p>
            <a:pPr marL="182880" marR="0" indent="-182880"/>
            <a:r>
              <a:rPr lang="en-US" sz="1000" dirty="0">
                <a:effectLst/>
                <a:latin typeface="+mn-lt"/>
                <a:ea typeface="Calibri" panose="020F0502020204030204" pitchFamily="34" charset="0"/>
                <a:cs typeface="Times New Roman" panose="02020603050405020304" pitchFamily="18" charset="0"/>
              </a:rPr>
              <a:t>NPALS describes seven types of services that provide </a:t>
            </a:r>
            <a:r>
              <a:rPr lang="en-US" sz="1000" dirty="0" err="1">
                <a:effectLst/>
                <a:latin typeface="+mn-lt"/>
                <a:ea typeface="Calibri" panose="020F0502020204030204" pitchFamily="34" charset="0"/>
                <a:cs typeface="Times New Roman" panose="02020603050405020304" pitchFamily="18" charset="0"/>
              </a:rPr>
              <a:t>postacute</a:t>
            </a:r>
            <a:r>
              <a:rPr lang="en-US" sz="1000" dirty="0">
                <a:effectLst/>
                <a:latin typeface="+mn-lt"/>
                <a:ea typeface="Calibri" panose="020F0502020204030204" pitchFamily="34" charset="0"/>
                <a:cs typeface="Times New Roman" panose="02020603050405020304" pitchFamily="18" charset="0"/>
              </a:rPr>
              <a:t> care, long-term care, or both:</a:t>
            </a:r>
          </a:p>
          <a:p>
            <a:pPr marL="365760" marR="0" lvl="1" indent="-182880">
              <a:tabLst>
                <a:tab pos="914400" algn="l"/>
              </a:tabLst>
            </a:pPr>
            <a:r>
              <a:rPr lang="en-US" sz="1000" b="1" dirty="0">
                <a:effectLst/>
                <a:latin typeface="+mn-lt"/>
                <a:ea typeface="Calibri" panose="020F0502020204030204" pitchFamily="34" charset="0"/>
                <a:cs typeface="Times New Roman" panose="02020603050405020304" pitchFamily="18" charset="0"/>
              </a:rPr>
              <a:t>Adult day services</a:t>
            </a:r>
            <a:r>
              <a:rPr lang="en-US" sz="1000" dirty="0">
                <a:effectLst/>
                <a:latin typeface="+mn-lt"/>
                <a:ea typeface="Calibri" panose="020F0502020204030204" pitchFamily="34" charset="0"/>
                <a:cs typeface="Times New Roman" panose="02020603050405020304" pitchFamily="18" charset="0"/>
              </a:rPr>
              <a:t> are programs that provide care and companionship for adults who need assistance or supervision during the day. They provide people with an alternative to institutionalized care, encourage socialization, and support health. They also provide relief for family members and caregivers, enabling them to work and attend to personal business. Medicare does not pay for adult day services, but Medicaid does in some cases.</a:t>
            </a:r>
          </a:p>
          <a:p>
            <a:pPr marL="365760" marR="0" lvl="1" indent="-182880">
              <a:tabLst>
                <a:tab pos="914400" algn="l"/>
              </a:tabLst>
            </a:pPr>
            <a:r>
              <a:rPr lang="en-US" sz="1000" b="1" dirty="0">
                <a:effectLst/>
                <a:latin typeface="+mn-lt"/>
                <a:ea typeface="Calibri" panose="020F0502020204030204" pitchFamily="34" charset="0"/>
                <a:cs typeface="Times New Roman" panose="02020603050405020304" pitchFamily="18" charset="0"/>
              </a:rPr>
              <a:t>Home health agencies</a:t>
            </a:r>
            <a:r>
              <a:rPr lang="en-US" sz="1000" dirty="0">
                <a:effectLst/>
                <a:latin typeface="+mn-lt"/>
                <a:ea typeface="Calibri" panose="020F0502020204030204" pitchFamily="34" charset="0"/>
                <a:cs typeface="Times New Roman" panose="02020603050405020304" pitchFamily="18" charset="0"/>
              </a:rPr>
              <a:t> provide part-time, intermittent nursing, medical, and social work services in a person’s home to help people address medical needs and live as independently as possible. Home health agencies also help them recover from an acute illness or injury, such as after discharge from the hospital. Medicare covers home care if a physician certifies that a person requires part-time care and would have difficulty leaving home to obtain it in an ambulatory setting. Medicaid supports home health services as part of its HCBS program.</a:t>
            </a:r>
          </a:p>
          <a:p>
            <a:pPr marL="365760" marR="0" lvl="1" indent="-182880">
              <a:tabLst>
                <a:tab pos="914400" algn="l"/>
              </a:tabLst>
            </a:pPr>
            <a:r>
              <a:rPr lang="en-US" sz="1000" b="1" dirty="0">
                <a:effectLst/>
                <a:latin typeface="+mn-lt"/>
                <a:ea typeface="Calibri" panose="020F0502020204030204" pitchFamily="34" charset="0"/>
                <a:cs typeface="Times New Roman" panose="02020603050405020304" pitchFamily="18" charset="0"/>
              </a:rPr>
              <a:t>Residential care communities</a:t>
            </a:r>
            <a:r>
              <a:rPr lang="en-US" sz="1000" dirty="0">
                <a:effectLst/>
                <a:latin typeface="+mn-lt"/>
                <a:ea typeface="Calibri" panose="020F0502020204030204" pitchFamily="34" charset="0"/>
                <a:cs typeface="Times New Roman" panose="02020603050405020304" pitchFamily="18" charset="0"/>
              </a:rPr>
              <a:t>, which include assisted living facilities, are community-based housing units that offer support for ADLs, including tasks such as building maintenance and housekeeping, as well as dressing, bathing, cooking, and taking medicines. Residential care communities do not provide 24-hour nursing supervision but are intended to help people with functional limitations live as independently as possible. Medicare does not cover the cost of residential care.</a:t>
            </a:r>
          </a:p>
          <a:p>
            <a:pPr marL="365760" marR="0" lvl="1" indent="-182880">
              <a:tabLst>
                <a:tab pos="914400" algn="l"/>
              </a:tabLst>
            </a:pPr>
            <a:r>
              <a:rPr lang="en-US" sz="1000" b="1" dirty="0">
                <a:effectLst/>
                <a:latin typeface="+mn-lt"/>
                <a:ea typeface="Calibri" panose="020F0502020204030204" pitchFamily="34" charset="0"/>
                <a:cs typeface="Times New Roman" panose="02020603050405020304" pitchFamily="18" charset="0"/>
              </a:rPr>
              <a:t>Nursing homes</a:t>
            </a:r>
            <a:r>
              <a:rPr lang="en-US" sz="1000" dirty="0">
                <a:effectLst/>
                <a:latin typeface="+mn-lt"/>
                <a:ea typeface="Calibri" panose="020F0502020204030204" pitchFamily="34" charset="0"/>
                <a:cs typeface="Times New Roman" panose="02020603050405020304" pitchFamily="18" charset="0"/>
              </a:rPr>
              <a:t> are facilities for people who need inpatient LTSS or rehabilitative services but do not require hospital care. They support ADLs and provide limited healthcare services to people who do not have an acute illness but still need 24/7 support for a condition that prevents them from living at home (e.g., advanced dementia). </a:t>
            </a:r>
            <a:br>
              <a:rPr lang="en-US" sz="1000" dirty="0">
                <a:effectLst/>
                <a:latin typeface="+mn-lt"/>
                <a:ea typeface="Calibri" panose="020F0502020204030204" pitchFamily="34" charset="0"/>
                <a:cs typeface="Times New Roman" panose="02020603050405020304" pitchFamily="18" charset="0"/>
              </a:rPr>
            </a:br>
            <a:br>
              <a:rPr lang="en-US" sz="1000" dirty="0">
                <a:effectLst/>
                <a:latin typeface="+mn-lt"/>
                <a:ea typeface="Calibri" panose="020F0502020204030204" pitchFamily="34" charset="0"/>
                <a:cs typeface="Times New Roman" panose="02020603050405020304" pitchFamily="18" charset="0"/>
              </a:rPr>
            </a:br>
            <a:r>
              <a:rPr lang="en-US" sz="1000" spc="-10" dirty="0">
                <a:effectLst/>
                <a:latin typeface="+mn-lt"/>
                <a:ea typeface="Calibri" panose="020F0502020204030204" pitchFamily="34" charset="0"/>
                <a:cs typeface="Times New Roman" panose="02020603050405020304" pitchFamily="18" charset="0"/>
              </a:rPr>
              <a:t>Many nursing homes are dual certified as </a:t>
            </a:r>
            <a:r>
              <a:rPr lang="en-US" sz="1000" b="1" spc="-10" dirty="0">
                <a:effectLst/>
                <a:latin typeface="+mn-lt"/>
                <a:ea typeface="Calibri" panose="020F0502020204030204" pitchFamily="34" charset="0"/>
                <a:cs typeface="Times New Roman" panose="02020603050405020304" pitchFamily="18" charset="0"/>
              </a:rPr>
              <a:t>skilled nursing facilities</a:t>
            </a:r>
            <a:r>
              <a:rPr lang="en-US" sz="1000" spc="-10" dirty="0">
                <a:effectLst/>
                <a:latin typeface="+mn-lt"/>
                <a:ea typeface="Calibri" panose="020F0502020204030204" pitchFamily="34" charset="0"/>
                <a:cs typeface="Times New Roman" panose="02020603050405020304" pitchFamily="18" charset="0"/>
              </a:rPr>
              <a:t> (SNFs), enabling them to provide medical services as well as rehabilitative care. SNFs employ registered nurses, rehabilitation specialists, and medical doctors who often provide limited medical services to people transitioning between hospital care and home. Medicare covers up to 100 days of SNF services per benefit period provided that beneficiaries enter the SNF after a qualifying 3-night hospital admission and require extended services related to the hospital admission. Medicare does not cover long-term care services provided by nursing homes. </a:t>
            </a:r>
            <a:br>
              <a:rPr lang="en-US" sz="1000" spc="-10" dirty="0">
                <a:effectLst/>
                <a:latin typeface="+mn-lt"/>
                <a:ea typeface="Calibri" panose="020F0502020204030204" pitchFamily="34" charset="0"/>
                <a:cs typeface="Times New Roman" panose="02020603050405020304" pitchFamily="18" charset="0"/>
              </a:rPr>
            </a:br>
            <a:br>
              <a:rPr lang="en-US" sz="1000" dirty="0">
                <a:effectLst/>
                <a:latin typeface="+mn-lt"/>
                <a:ea typeface="Calibri" panose="020F0502020204030204" pitchFamily="34" charset="0"/>
                <a:cs typeface="Times New Roman" panose="02020603050405020304" pitchFamily="18" charset="0"/>
              </a:rPr>
            </a:br>
            <a:r>
              <a:rPr lang="en-US" sz="1000" dirty="0">
                <a:effectLst/>
                <a:latin typeface="+mn-lt"/>
                <a:ea typeface="Calibri" panose="020F0502020204030204" pitchFamily="34" charset="0"/>
                <a:cs typeface="Times New Roman" panose="02020603050405020304" pitchFamily="18" charset="0"/>
              </a:rPr>
              <a:t>The NHQDR uses the CMS Minimum Data Set to report separate quality of care measures for services delivered in the long-term components of nursing homes (reported as “</a:t>
            </a:r>
            <a:r>
              <a:rPr lang="en-US" sz="1000" i="1" dirty="0">
                <a:effectLst/>
                <a:latin typeface="+mn-lt"/>
                <a:ea typeface="Calibri" panose="020F0502020204030204" pitchFamily="34" charset="0"/>
                <a:cs typeface="Times New Roman" panose="02020603050405020304" pitchFamily="18" charset="0"/>
              </a:rPr>
              <a:t>long-stay</a:t>
            </a:r>
            <a:r>
              <a:rPr lang="en-US" sz="1000" dirty="0">
                <a:effectLst/>
                <a:latin typeface="+mn-lt"/>
                <a:ea typeface="Calibri" panose="020F0502020204030204" pitchFamily="34" charset="0"/>
                <a:cs typeface="Times New Roman" panose="02020603050405020304" pitchFamily="18" charset="0"/>
              </a:rPr>
              <a:t> nursing homes,” in which people have cumulative days in the facility of 101 days or more) and their skilled nursing facility components (reported as “</a:t>
            </a:r>
            <a:r>
              <a:rPr lang="en-US" sz="1000" i="1" dirty="0">
                <a:effectLst/>
                <a:latin typeface="+mn-lt"/>
                <a:ea typeface="Calibri" panose="020F0502020204030204" pitchFamily="34" charset="0"/>
                <a:cs typeface="Times New Roman" panose="02020603050405020304" pitchFamily="18" charset="0"/>
              </a:rPr>
              <a:t>short-stay</a:t>
            </a:r>
            <a:r>
              <a:rPr lang="en-US" sz="1000" dirty="0">
                <a:effectLst/>
                <a:latin typeface="+mn-lt"/>
                <a:ea typeface="Calibri" panose="020F0502020204030204" pitchFamily="34" charset="0"/>
                <a:cs typeface="Times New Roman" panose="02020603050405020304" pitchFamily="18" charset="0"/>
              </a:rPr>
              <a:t> nursing homes, in which people have cumulative days in the facility of 100 days or less).</a:t>
            </a:r>
          </a:p>
          <a:p>
            <a:pPr marL="365760" marR="0" lvl="1" indent="-182880"/>
            <a:r>
              <a:rPr lang="en-US" sz="1000" b="1" dirty="0">
                <a:effectLst/>
                <a:latin typeface="+mn-lt"/>
                <a:ea typeface="Calibri" panose="020F0502020204030204" pitchFamily="34" charset="0"/>
                <a:cs typeface="Calibri" panose="020F0502020204030204" pitchFamily="34" charset="0"/>
              </a:rPr>
              <a:t>Inpatient rehabilitation facilities</a:t>
            </a:r>
            <a:r>
              <a:rPr lang="en-US" sz="1000" b="0" dirty="0">
                <a:effectLst/>
                <a:latin typeface="+mn-lt"/>
                <a:ea typeface="Calibri" panose="020F0502020204030204" pitchFamily="34" charset="0"/>
                <a:cs typeface="Calibri" panose="020F0502020204030204" pitchFamily="34" charset="0"/>
              </a:rPr>
              <a:t> provide </a:t>
            </a:r>
            <a:r>
              <a:rPr lang="en-US" sz="1000" b="0" dirty="0" err="1">
                <a:effectLst/>
                <a:latin typeface="+mn-lt"/>
                <a:ea typeface="Calibri" panose="020F0502020204030204" pitchFamily="34" charset="0"/>
                <a:cs typeface="Calibri" panose="020F0502020204030204" pitchFamily="34" charset="0"/>
              </a:rPr>
              <a:t>postacute</a:t>
            </a:r>
            <a:r>
              <a:rPr lang="en-US" sz="1000" b="0" dirty="0">
                <a:effectLst/>
                <a:latin typeface="+mn-lt"/>
                <a:ea typeface="Calibri" panose="020F0502020204030204" pitchFamily="34" charset="0"/>
                <a:cs typeface="Calibri" panose="020F0502020204030204" pitchFamily="34" charset="0"/>
              </a:rPr>
              <a:t> nursing care and inpatient physical, occupational, and speech therapy services to help people recover from an illness, injury, or surgery. They provide both short-term services similar to the </a:t>
            </a:r>
            <a:r>
              <a:rPr lang="en-US" sz="1000" b="0" dirty="0" err="1">
                <a:effectLst/>
                <a:latin typeface="+mn-lt"/>
                <a:ea typeface="Calibri" panose="020F0502020204030204" pitchFamily="34" charset="0"/>
                <a:cs typeface="Calibri" panose="020F0502020204030204" pitchFamily="34" charset="0"/>
              </a:rPr>
              <a:t>postacute</a:t>
            </a:r>
            <a:r>
              <a:rPr lang="en-US" sz="1000" b="0" dirty="0">
                <a:effectLst/>
                <a:latin typeface="+mn-lt"/>
                <a:ea typeface="Calibri" panose="020F0502020204030204" pitchFamily="34" charset="0"/>
                <a:cs typeface="Calibri" panose="020F0502020204030204" pitchFamily="34" charset="0"/>
              </a:rPr>
              <a:t> care offered by SNFs, as well as long-term services that serve as a bridge between acute hospital care and transition to home. Medicare covers inpatient rehabilitation services. Compared with SNFs, inpatient rehabilitation facilities typically offer more intensive rehabilitation services. They also must meet specific criteria established by Medicare, such as ensuring 60% of patients are treated for one of 13 primary conditions. </a:t>
            </a:r>
            <a:endParaRPr lang="en-US" sz="1000" b="1" dirty="0">
              <a:effectLst/>
              <a:latin typeface="+mn-lt"/>
              <a:ea typeface="Calibri" panose="020F0502020204030204" pitchFamily="34" charset="0"/>
              <a:cs typeface="Calibri" panose="020F0502020204030204" pitchFamily="34" charset="0"/>
            </a:endParaRPr>
          </a:p>
          <a:p>
            <a:pPr marL="365760" marR="0" lvl="1" indent="-182880"/>
            <a:r>
              <a:rPr lang="en-US" sz="1000" b="1" dirty="0">
                <a:effectLst/>
                <a:latin typeface="+mn-lt"/>
                <a:ea typeface="Calibri" panose="020F0502020204030204" pitchFamily="34" charset="0"/>
                <a:cs typeface="Calibri" panose="020F0502020204030204" pitchFamily="34" charset="0"/>
              </a:rPr>
              <a:t>Long-term care hospitals</a:t>
            </a:r>
            <a:r>
              <a:rPr lang="en-US" sz="1000" b="0" dirty="0">
                <a:effectLst/>
                <a:latin typeface="+mn-lt"/>
                <a:ea typeface="Calibri" panose="020F0502020204030204" pitchFamily="34" charset="0"/>
                <a:cs typeface="Calibri" panose="020F0502020204030204" pitchFamily="34" charset="0"/>
              </a:rPr>
              <a:t>, sometimes referred to as long-term acute care hospitals or LTACHs, are certified acute care hospitals that provide extended hospital-level care to people with serious illnesses. People often transfer from an acute care hospital to a long-term care hospital from an intensive care unit because of a continued need for services such as ventilator management or management of complex chronic comorbidities. Many had received prolonged care in an intensive care unit during their acute care hospital admission. Medicare covers long-term care hospital services through the inpatient prospective payment system if patients meet eligibility criteria.</a:t>
            </a:r>
            <a:endParaRPr lang="en-US" sz="1000" b="1" dirty="0">
              <a:effectLst/>
              <a:latin typeface="+mn-lt"/>
              <a:ea typeface="Calibri" panose="020F0502020204030204" pitchFamily="34" charset="0"/>
              <a:cs typeface="Calibri" panose="020F0502020204030204" pitchFamily="34" charset="0"/>
            </a:endParaRPr>
          </a:p>
          <a:p>
            <a:pPr marL="365760" marR="0" lvl="1" indent="-182880"/>
            <a:r>
              <a:rPr lang="en-US" sz="1000" b="1" spc="-10" dirty="0">
                <a:effectLst/>
                <a:latin typeface="+mn-lt"/>
                <a:ea typeface="Calibri" panose="020F0502020204030204" pitchFamily="34" charset="0"/>
                <a:cs typeface="Calibri" panose="020F0502020204030204" pitchFamily="34" charset="0"/>
              </a:rPr>
              <a:t>Hospice services</a:t>
            </a:r>
            <a:r>
              <a:rPr lang="en-US" sz="1000" b="0" spc="-10" dirty="0">
                <a:effectLst/>
                <a:latin typeface="+mn-lt"/>
                <a:ea typeface="Calibri" panose="020F0502020204030204" pitchFamily="34" charset="0"/>
                <a:cs typeface="Calibri" panose="020F0502020204030204" pitchFamily="34" charset="0"/>
              </a:rPr>
              <a:t> are programs that support people and their caregivers at the end of life, by focusing on managing symptoms and offering pain relief instead of seeking to treat or cure a person’s illness. Medicare covers hospice services, as do some Medicaid programs.</a:t>
            </a:r>
            <a:endParaRPr lang="en-US" sz="1000" b="1" dirty="0">
              <a:effectLst/>
              <a:latin typeface="+mn-lt"/>
              <a:ea typeface="Calibri" panose="020F0502020204030204" pitchFamily="34" charset="0"/>
              <a:cs typeface="Calibri" panose="020F0502020204030204" pitchFamily="34" charset="0"/>
            </a:endParaRPr>
          </a:p>
          <a:p>
            <a:pPr marL="182880" marR="0" lvl="0" indent="-182880" algn="l" defTabSz="914400" rtl="0" eaLnBrk="1" fontAlgn="auto" latinLnBrk="0" hangingPunct="1">
              <a:buClrTx/>
              <a:buSzTx/>
              <a:buFont typeface="Arial" panose="020B0604020202020204" pitchFamily="34" charset="0"/>
              <a:buChar char="•"/>
              <a:tabLst/>
              <a:defRPr/>
            </a:pPr>
            <a:r>
              <a:rPr lang="en-US" sz="1000" dirty="0">
                <a:effectLst/>
                <a:latin typeface="+mn-lt"/>
                <a:ea typeface="Calibri" panose="020F0502020204030204" pitchFamily="34" charset="0"/>
                <a:cs typeface="Times New Roman" panose="02020603050405020304" pitchFamily="18" charset="0"/>
              </a:rPr>
              <a:t>Table 5 provides data on the number of organizations and employees in each sector.</a:t>
            </a:r>
          </a:p>
          <a:p>
            <a:endParaRPr lang="en-US" sz="1000" dirty="0"/>
          </a:p>
        </p:txBody>
      </p:sp>
      <p:sp>
        <p:nvSpPr>
          <p:cNvPr id="4" name="Slide Number Placeholder 3"/>
          <p:cNvSpPr>
            <a:spLocks noGrp="1"/>
          </p:cNvSpPr>
          <p:nvPr>
            <p:ph type="sldNum" sz="quarter" idx="5"/>
          </p:nvPr>
        </p:nvSpPr>
        <p:spPr/>
        <p:txBody>
          <a:bodyPr/>
          <a:lstStyle/>
          <a:p>
            <a:fld id="{B17BA40C-25F7-4A81-B7B0-365A5351FE20}" type="slidenum">
              <a:rPr lang="en-US" smtClean="0"/>
              <a:t>67</a:t>
            </a:fld>
            <a:endParaRPr lang="en-US"/>
          </a:p>
        </p:txBody>
      </p:sp>
    </p:spTree>
    <p:extLst>
      <p:ext uri="{BB962C8B-B14F-4D97-AF65-F5344CB8AC3E}">
        <p14:creationId xmlns:p14="http://schemas.microsoft.com/office/powerpoint/2010/main" val="8107716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descriptive statistics in this report provide an outline of health systems’ capacity to deliver services, but more work is needed to understand how each system aligns with its counterparts and how they work together as a whole.</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Research suggests many people have difficulty navigating the healthcare system.</a:t>
            </a:r>
            <a:r>
              <a:rPr lang="en-US" baseline="30000" dirty="0"/>
              <a:t>54</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68</a:t>
            </a:fld>
            <a:endParaRPr lang="en-US"/>
          </a:p>
        </p:txBody>
      </p:sp>
    </p:spTree>
    <p:extLst>
      <p:ext uri="{BB962C8B-B14F-4D97-AF65-F5344CB8AC3E}">
        <p14:creationId xmlns:p14="http://schemas.microsoft.com/office/powerpoint/2010/main" val="1849298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3886200"/>
            <a:ext cx="6400800" cy="4724400"/>
          </a:xfrm>
        </p:spPr>
        <p:txBody>
          <a:bodyPr/>
          <a:lstStyle/>
          <a:p>
            <a:pPr marL="0" marR="0" indent="0">
              <a:spcBef>
                <a:spcPts val="0"/>
              </a:spcBef>
              <a:buNone/>
            </a:pPr>
            <a:r>
              <a:rPr lang="en-US" sz="1200" b="1" u="none" dirty="0">
                <a:effectLst/>
                <a:latin typeface="+mn-lt"/>
                <a:ea typeface="Times New Roman" panose="02020603050405020304" pitchFamily="18" charset="0"/>
                <a:cs typeface="Times New Roman" panose="02020603050405020304" pitchFamily="18" charset="0"/>
              </a:rPr>
              <a:t>National Healthcare Expenditures</a:t>
            </a:r>
          </a:p>
          <a:p>
            <a:pPr marL="182880" marR="0" indent="-182880">
              <a:spcBef>
                <a:spcPts val="0"/>
              </a:spcBef>
            </a:pPr>
            <a:r>
              <a:rPr lang="en-US" sz="1200" spc="-10" dirty="0">
                <a:effectLst/>
                <a:latin typeface="+mn-lt"/>
                <a:ea typeface="Calibri" panose="020F0502020204030204" pitchFamily="34" charset="0"/>
                <a:cs typeface="Times New Roman" panose="02020603050405020304" pitchFamily="18" charset="0"/>
              </a:rPr>
              <a:t>Where a nation spends its limited resources often reflects its needs and priorities. Two measures from the National Health Expenditure Accounts characterize the nation’s healthcare delivery spending. “Personal healthcare expenditures” measures the total amount spent to treat individuals with specific medical conditions. It includes spending for all medical goods and services, such as:</a:t>
            </a:r>
            <a:endParaRPr lang="en-US" sz="1200" dirty="0">
              <a:effectLst/>
              <a:latin typeface="+mn-lt"/>
              <a:ea typeface="Calibri" panose="020F0502020204030204" pitchFamily="34" charset="0"/>
              <a:cs typeface="Times New Roman" panose="02020603050405020304" pitchFamily="18" charset="0"/>
            </a:endParaRPr>
          </a:p>
          <a:p>
            <a:pPr marL="365760" marR="0" lvl="1" indent="-182880">
              <a:spcBef>
                <a:spcPts val="0"/>
              </a:spcBef>
              <a:tabLst>
                <a:tab pos="914400" algn="l"/>
              </a:tabLst>
            </a:pPr>
            <a:r>
              <a:rPr lang="en-US" sz="1200" dirty="0">
                <a:effectLst/>
                <a:latin typeface="+mn-lt"/>
                <a:ea typeface="Calibri" panose="020F0502020204030204" pitchFamily="34" charset="0"/>
                <a:cs typeface="Times New Roman" panose="02020603050405020304" pitchFamily="18" charset="0"/>
              </a:rPr>
              <a:t>Hospital care; </a:t>
            </a:r>
          </a:p>
          <a:p>
            <a:pPr marL="365760" marR="0" lvl="1" indent="-182880">
              <a:spcBef>
                <a:spcPts val="0"/>
              </a:spcBef>
              <a:tabLst>
                <a:tab pos="914400" algn="l"/>
              </a:tabLst>
            </a:pPr>
            <a:r>
              <a:rPr lang="en-US" sz="1200" dirty="0">
                <a:effectLst/>
                <a:latin typeface="+mn-lt"/>
                <a:ea typeface="Calibri" panose="020F0502020204030204" pitchFamily="34" charset="0"/>
                <a:cs typeface="Times New Roman" panose="02020603050405020304" pitchFamily="18" charset="0"/>
              </a:rPr>
              <a:t>Healthcare professional services; </a:t>
            </a:r>
          </a:p>
          <a:p>
            <a:pPr marL="365760" marR="0" lvl="1" indent="-182880">
              <a:spcBef>
                <a:spcPts val="0"/>
              </a:spcBef>
              <a:tabLst>
                <a:tab pos="914400" algn="l"/>
              </a:tabLst>
            </a:pPr>
            <a:r>
              <a:rPr lang="en-US" sz="1200" dirty="0">
                <a:effectLst/>
                <a:latin typeface="+mn-lt"/>
                <a:ea typeface="Calibri" panose="020F0502020204030204" pitchFamily="34" charset="0"/>
                <a:cs typeface="Times New Roman" panose="02020603050405020304" pitchFamily="18" charset="0"/>
              </a:rPr>
              <a:t>Home health care; </a:t>
            </a:r>
          </a:p>
          <a:p>
            <a:pPr marL="365760" marR="0" lvl="1" indent="-182880">
              <a:spcBef>
                <a:spcPts val="0"/>
              </a:spcBef>
              <a:tabLst>
                <a:tab pos="914400" algn="l"/>
              </a:tabLst>
            </a:pPr>
            <a:r>
              <a:rPr lang="en-US" sz="1200" dirty="0">
                <a:effectLst/>
                <a:latin typeface="+mn-lt"/>
                <a:ea typeface="Calibri" panose="020F0502020204030204" pitchFamily="34" charset="0"/>
                <a:cs typeface="Times New Roman" panose="02020603050405020304" pitchFamily="18" charset="0"/>
              </a:rPr>
              <a:t>Long-term nursing care; </a:t>
            </a:r>
          </a:p>
          <a:p>
            <a:pPr marL="365760" marR="0" lvl="1" indent="-182880">
              <a:spcBef>
                <a:spcPts val="0"/>
              </a:spcBef>
              <a:tabLst>
                <a:tab pos="914400" algn="l"/>
              </a:tabLst>
            </a:pPr>
            <a:r>
              <a:rPr lang="en-US" sz="1200" dirty="0">
                <a:effectLst/>
                <a:latin typeface="+mn-lt"/>
                <a:ea typeface="Calibri" panose="020F0502020204030204" pitchFamily="34" charset="0"/>
                <a:cs typeface="Times New Roman" panose="02020603050405020304" pitchFamily="18" charset="0"/>
              </a:rPr>
              <a:t>Continuing care retirement communities; </a:t>
            </a:r>
          </a:p>
          <a:p>
            <a:pPr marL="365760" marR="0" lvl="1" indent="-182880">
              <a:spcBef>
                <a:spcPts val="0"/>
              </a:spcBef>
              <a:tabLst>
                <a:tab pos="914400" algn="l"/>
              </a:tabLst>
            </a:pPr>
            <a:r>
              <a:rPr lang="en-US" sz="1200" dirty="0">
                <a:effectLst/>
                <a:latin typeface="+mn-lt"/>
                <a:ea typeface="Calibri" panose="020F0502020204030204" pitchFamily="34" charset="0"/>
                <a:cs typeface="Times New Roman" panose="02020603050405020304" pitchFamily="18" charset="0"/>
              </a:rPr>
              <a:t>Medical products sold in retail outlets; and </a:t>
            </a:r>
          </a:p>
          <a:p>
            <a:pPr marL="365760" marR="0" lvl="1" indent="-182880">
              <a:spcBef>
                <a:spcPts val="0"/>
              </a:spcBef>
              <a:tabLst>
                <a:tab pos="914400" algn="l"/>
              </a:tabLst>
            </a:pPr>
            <a:r>
              <a:rPr lang="en-US" sz="1200" dirty="0">
                <a:effectLst/>
                <a:latin typeface="+mn-lt"/>
                <a:ea typeface="Calibri" panose="020F0502020204030204" pitchFamily="34" charset="0"/>
                <a:cs typeface="Times New Roman" panose="02020603050405020304" pitchFamily="18" charset="0"/>
              </a:rPr>
              <a:t>Other health, residential, and personal care services.</a:t>
            </a:r>
            <a:r>
              <a:rPr lang="en-US" sz="1200" baseline="30000" dirty="0">
                <a:effectLst/>
                <a:latin typeface="+mn-lt"/>
                <a:ea typeface="Calibri" panose="020F0502020204030204" pitchFamily="34" charset="0"/>
                <a:cs typeface="Times New Roman" panose="02020603050405020304" pitchFamily="18" charset="0"/>
              </a:rPr>
              <a:t>55</a:t>
            </a:r>
            <a:r>
              <a:rPr lang="en-US" sz="1200" dirty="0">
                <a:effectLst/>
                <a:latin typeface="+mn-lt"/>
                <a:ea typeface="Calibri" panose="020F0502020204030204" pitchFamily="34" charset="0"/>
                <a:cs typeface="Times New Roman" panose="02020603050405020304" pitchFamily="18" charset="0"/>
              </a:rPr>
              <a:t> </a:t>
            </a:r>
          </a:p>
          <a:p>
            <a:pPr marL="182880" marR="0" indent="-182880">
              <a:spcBef>
                <a:spcPts val="0"/>
              </a:spcBef>
            </a:pPr>
            <a:r>
              <a:rPr lang="en-US" sz="1200" dirty="0">
                <a:effectLst/>
                <a:latin typeface="+mn-lt"/>
                <a:ea typeface="Calibri" panose="020F0502020204030204" pitchFamily="34" charset="0"/>
                <a:cs typeface="Times New Roman" panose="02020603050405020304" pitchFamily="18" charset="0"/>
              </a:rPr>
              <a:t>“National healthcare consumption” measures the amount the nation spends on healthcare and related activities. It includes all personal healthcare expenditures plus spending for public health activities, government administration of healthcare programs, and, for private insurers, the difference between earnings from premiums and costs or liabilities they incur. It does not include investments in noncommercial medical research or capital spending on structures or equipment.</a:t>
            </a:r>
          </a:p>
          <a:p>
            <a:pPr marL="182880" marR="0" lvl="0" indent="-182880">
              <a:spcBef>
                <a:spcPts val="0"/>
              </a:spcBef>
            </a:pPr>
            <a:r>
              <a:rPr lang="en-US" sz="1200" b="1" dirty="0">
                <a:effectLst/>
                <a:latin typeface="+mn-lt"/>
                <a:ea typeface="Calibri" panose="020F0502020204030204" pitchFamily="34" charset="0"/>
                <a:cs typeface="Calibri" panose="020F0502020204030204" pitchFamily="34" charset="0"/>
              </a:rPr>
              <a:t>Medicare and Medicaid expenditures now account for a larger share of healthcare consumption than private health insurance expenditures.</a:t>
            </a:r>
          </a:p>
          <a:p>
            <a:pPr marL="182880" marR="0" indent="-182880">
              <a:spcBef>
                <a:spcPts val="0"/>
              </a:spcBef>
            </a:pPr>
            <a:r>
              <a:rPr lang="en-US" sz="1200" dirty="0">
                <a:effectLst/>
                <a:latin typeface="+mn-lt"/>
                <a:ea typeface="Calibri" panose="020F0502020204030204" pitchFamily="34" charset="0"/>
                <a:cs typeface="Times New Roman" panose="02020603050405020304" pitchFamily="18" charset="0"/>
              </a:rPr>
              <a:t>Over the past two decades, Medicare and Medicaid have assumed an increasing share of the nation’s healthcare expenditures, accounting for approximately 40% of healthcare consumption in 2021. Over the same period, private health insurance and out-of-pocket spending have decreased (Figure 42). In addition, expenditures for government healthcare programs and public health have declined, except for a significant increase in spending during the COVID-19 PHE in 2020 and 2021.</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69</a:t>
            </a:fld>
            <a:endParaRPr lang="en-US"/>
          </a:p>
        </p:txBody>
      </p:sp>
    </p:spTree>
    <p:extLst>
      <p:ext uri="{BB962C8B-B14F-4D97-AF65-F5344CB8AC3E}">
        <p14:creationId xmlns:p14="http://schemas.microsoft.com/office/powerpoint/2010/main" val="3667495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7BA40C-25F7-4A81-B7B0-365A5351FE20}" type="slidenum">
              <a:rPr lang="en-US" smtClean="0"/>
              <a:t>7</a:t>
            </a:fld>
            <a:endParaRPr lang="en-US"/>
          </a:p>
        </p:txBody>
      </p:sp>
    </p:spTree>
    <p:extLst>
      <p:ext uri="{BB962C8B-B14F-4D97-AF65-F5344CB8AC3E}">
        <p14:creationId xmlns:p14="http://schemas.microsoft.com/office/powerpoint/2010/main" val="26514831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spcBef>
                <a:spcPts val="0"/>
              </a:spcBef>
              <a:spcAft>
                <a:spcPts val="1200"/>
              </a:spcAft>
            </a:pPr>
            <a:r>
              <a:rPr lang="en-US" sz="1200" b="1" dirty="0">
                <a:effectLst/>
                <a:latin typeface="+mn-lt"/>
                <a:ea typeface="Calibri" panose="020F0502020204030204" pitchFamily="34" charset="0"/>
                <a:cs typeface="Calibri" panose="020F0502020204030204" pitchFamily="34" charset="0"/>
              </a:rPr>
              <a:t>Hospital care accounts for nearly 40% of personal healthcare spending, but its share of national spending has decreased as healthcare delivery transitions to nonacute care settings. </a:t>
            </a:r>
          </a:p>
          <a:p>
            <a:pPr marL="182880" marR="0" indent="-182880">
              <a:spcBef>
                <a:spcPts val="0"/>
              </a:spcBef>
              <a:spcAft>
                <a:spcPts val="1200"/>
              </a:spcAft>
            </a:pPr>
            <a:r>
              <a:rPr lang="en-US" sz="1200" dirty="0">
                <a:effectLst/>
                <a:latin typeface="+mn-lt"/>
                <a:ea typeface="Calibri" panose="020F0502020204030204" pitchFamily="34" charset="0"/>
                <a:cs typeface="Times New Roman" panose="02020603050405020304" pitchFamily="18" charset="0"/>
              </a:rPr>
              <a:t>Although relatively few people in the United States require hospitalization, the people who do often need care that is complex, labor intensive, and expensive. Thus, hospital services represent the largest sector of healthcare spending, accounting for 37.3% of the nation’s personal healthcare expenditures in 2021 (Figure 43).</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70</a:t>
            </a:fld>
            <a:endParaRPr lang="en-US"/>
          </a:p>
        </p:txBody>
      </p:sp>
    </p:spTree>
    <p:extLst>
      <p:ext uri="{BB962C8B-B14F-4D97-AF65-F5344CB8AC3E}">
        <p14:creationId xmlns:p14="http://schemas.microsoft.com/office/powerpoint/2010/main" val="21135663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indent="-182880">
              <a:spcBef>
                <a:spcPts val="0"/>
              </a:spcBef>
              <a:spcAft>
                <a:spcPts val="1200"/>
              </a:spcAft>
            </a:pPr>
            <a:r>
              <a:rPr lang="en-US" sz="1200" dirty="0">
                <a:effectLst/>
                <a:latin typeface="+mn-lt"/>
                <a:ea typeface="Calibri" panose="020F0502020204030204" pitchFamily="34" charset="0"/>
                <a:cs typeface="Times New Roman" panose="02020603050405020304" pitchFamily="18" charset="0"/>
              </a:rPr>
              <a:t>The healthcare system is transitioning toward an emphasis on ambulatory care, </a:t>
            </a:r>
            <a:r>
              <a:rPr lang="en-US" sz="1200" dirty="0" err="1">
                <a:effectLst/>
                <a:latin typeface="+mn-lt"/>
                <a:ea typeface="Calibri" panose="020F0502020204030204" pitchFamily="34" charset="0"/>
                <a:cs typeface="Times New Roman" panose="02020603050405020304" pitchFamily="18" charset="0"/>
              </a:rPr>
              <a:t>postacute</a:t>
            </a:r>
            <a:r>
              <a:rPr lang="en-US" sz="1200" dirty="0">
                <a:effectLst/>
                <a:latin typeface="+mn-lt"/>
                <a:ea typeface="Calibri" panose="020F0502020204030204" pitchFamily="34" charset="0"/>
                <a:cs typeface="Times New Roman" panose="02020603050405020304" pitchFamily="18" charset="0"/>
              </a:rPr>
              <a:t> care, and residential care services. Accordingly, hospital care has decreased as a percentage of personal healthcare expenditures from its peak at 48% in 1982, while relative spending for prescription drugs, home care, nonphysician professional services, and durable and nondurable medical equipment has increased (Figure 44).</a:t>
            </a:r>
          </a:p>
        </p:txBody>
      </p:sp>
      <p:sp>
        <p:nvSpPr>
          <p:cNvPr id="4" name="Slide Number Placeholder 3"/>
          <p:cNvSpPr>
            <a:spLocks noGrp="1"/>
          </p:cNvSpPr>
          <p:nvPr>
            <p:ph type="sldNum" sz="quarter" idx="5"/>
          </p:nvPr>
        </p:nvSpPr>
        <p:spPr/>
        <p:txBody>
          <a:bodyPr/>
          <a:lstStyle/>
          <a:p>
            <a:fld id="{B17BA40C-25F7-4A81-B7B0-365A5351FE20}" type="slidenum">
              <a:rPr lang="en-US" smtClean="0"/>
              <a:t>71</a:t>
            </a:fld>
            <a:endParaRPr lang="en-US"/>
          </a:p>
        </p:txBody>
      </p:sp>
    </p:spTree>
    <p:extLst>
      <p:ext uri="{BB962C8B-B14F-4D97-AF65-F5344CB8AC3E}">
        <p14:creationId xmlns:p14="http://schemas.microsoft.com/office/powerpoint/2010/main" val="412862524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72</a:t>
            </a:fld>
            <a:endParaRPr lang="en-US"/>
          </a:p>
        </p:txBody>
      </p:sp>
    </p:spTree>
    <p:extLst>
      <p:ext uri="{BB962C8B-B14F-4D97-AF65-F5344CB8AC3E}">
        <p14:creationId xmlns:p14="http://schemas.microsoft.com/office/powerpoint/2010/main" val="8300439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3886200"/>
            <a:ext cx="6400800" cy="4724400"/>
          </a:xfr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baseline="0" dirty="0">
                <a:effectLst/>
                <a:ea typeface="Times New Roman" panose="02020603050405020304" pitchFamily="18" charset="0"/>
              </a:rPr>
              <a:t>Note:</a:t>
            </a:r>
            <a:r>
              <a:rPr lang="en-US" sz="1100" baseline="0" dirty="0">
                <a:effectLst/>
                <a:ea typeface="Times New Roman" panose="02020603050405020304" pitchFamily="18" charset="0"/>
              </a:rPr>
              <a:t> All state-level measures with data were used to compute an overall quality score for each state based on the number of quality measures above, at, or below the average across all states. States were ranked and quartiles are shown on the map. The states with the worst quality scores are in the fourth quartile, and states with the best quality scores are in the first quartile. Historically, the NHQDR has included state-specific estimates for selected AHRQ Quality Indicators based on Healthcare Cost and Utilization Project data. </a:t>
            </a:r>
          </a:p>
          <a:p>
            <a:pPr marL="0" marR="0" indent="0">
              <a:spcBef>
                <a:spcPts val="0"/>
              </a:spcBef>
              <a:buNone/>
            </a:pPr>
            <a:r>
              <a:rPr lang="en-US" sz="1100" b="1" u="none" dirty="0">
                <a:effectLst/>
                <a:ea typeface="Arial" panose="020B0604020202020204" pitchFamily="34" charset="0"/>
              </a:rPr>
              <a:t>Geographic Variations in Care</a:t>
            </a:r>
          </a:p>
          <a:p>
            <a:pPr marL="182880" marR="0" indent="-182880">
              <a:spcBef>
                <a:spcPts val="0"/>
              </a:spcBef>
            </a:pPr>
            <a:r>
              <a:rPr lang="en-US" sz="1100" u="none" spc="10" dirty="0">
                <a:effectLst/>
                <a:ea typeface="Georgia" panose="02040502050405020303" pitchFamily="18" charset="0"/>
                <a:cs typeface="Georgia" panose="02040502050405020303" pitchFamily="18" charset="0"/>
              </a:rPr>
              <a:t>States have been described as “laboratories of democracy</a:t>
            </a:r>
            <a:r>
              <a:rPr lang="en-US" sz="1100" u="none" spc="10" baseline="30000" dirty="0">
                <a:effectLst/>
                <a:ea typeface="Georgia" panose="02040502050405020303" pitchFamily="18" charset="0"/>
                <a:cs typeface="Georgia" panose="02040502050405020303" pitchFamily="18" charset="0"/>
              </a:rPr>
              <a:t>”56</a:t>
            </a:r>
            <a:r>
              <a:rPr lang="en-US" sz="1100" u="none" spc="10" baseline="0" dirty="0">
                <a:effectLst/>
                <a:ea typeface="Georgia" panose="02040502050405020303" pitchFamily="18" charset="0"/>
                <a:cs typeface="Georgia" panose="02040502050405020303" pitchFamily="18" charset="0"/>
              </a:rPr>
              <a:t>;</a:t>
            </a:r>
            <a:r>
              <a:rPr lang="en-US" sz="1100" u="none" spc="10" dirty="0">
                <a:effectLst/>
                <a:ea typeface="Georgia" panose="02040502050405020303" pitchFamily="18" charset="0"/>
                <a:cs typeface="Georgia" panose="02040502050405020303" pitchFamily="18" charset="0"/>
              </a:rPr>
              <a:t> </a:t>
            </a:r>
            <a:r>
              <a:rPr lang="en-US" sz="1100" dirty="0">
                <a:effectLst/>
                <a:ea typeface="Calibri" panose="020F0502020204030204" pitchFamily="34" charset="0"/>
              </a:rPr>
              <a:t>and data suggest they may also be viewed as laboratories for healthcare policy.</a:t>
            </a:r>
            <a:endParaRPr lang="en-US" sz="1100" u="none" spc="10" dirty="0">
              <a:effectLst/>
              <a:ea typeface="Georgia" panose="02040502050405020303" pitchFamily="18" charset="0"/>
              <a:cs typeface="Georgia" panose="02040502050405020303" pitchFamily="18" charset="0"/>
            </a:endParaRPr>
          </a:p>
          <a:p>
            <a:pPr marL="182880" marR="0" indent="-182880">
              <a:spcBef>
                <a:spcPts val="0"/>
              </a:spcBef>
            </a:pPr>
            <a:r>
              <a:rPr lang="en-US" sz="1100" u="none" dirty="0">
                <a:effectLst/>
                <a:ea typeface="Georgia" panose="02040502050405020303" pitchFamily="18" charset="0"/>
                <a:cs typeface="Georgia" panose="02040502050405020303" pitchFamily="18" charset="0"/>
              </a:rPr>
              <a:t>State-level data show that healthcare quality and disparities vary widely depending on state and region. Although a state may perform well in overall quality, the same state may face significant disparities in healthcare access or disparities within specific areas of quality.</a:t>
            </a:r>
          </a:p>
          <a:p>
            <a:pPr marL="182880" marR="0" indent="-182880">
              <a:spcBef>
                <a:spcPts val="0"/>
              </a:spcBef>
            </a:pPr>
            <a:r>
              <a:rPr lang="en-US" sz="1100" u="none" spc="10" dirty="0">
                <a:effectLst/>
                <a:ea typeface="Georgia" panose="02040502050405020303" pitchFamily="18" charset="0"/>
                <a:cs typeface="Georgia" panose="02040502050405020303" pitchFamily="18" charset="0"/>
              </a:rPr>
              <a:t>State-level analysis included 179 measures for which state data were available. Of these measures, 137 are core measures and 42 are supplemental measures from the National CAHPS Benchmarking Database (NCBD), which provides state data for core measures with Medical Expenditure Panel Survey national data only. The state healthcare quality analysis included all 179 measures, and the state disparities analysis included 110 measures for which state-by-race or state-by-ethnicity data were available. </a:t>
            </a:r>
          </a:p>
          <a:p>
            <a:pPr marL="182880" marR="0" indent="-182880">
              <a:spcBef>
                <a:spcPts val="0"/>
              </a:spcBef>
            </a:pPr>
            <a:r>
              <a:rPr lang="en-US" sz="1100" u="none" dirty="0">
                <a:effectLst/>
                <a:ea typeface="Georgia" panose="02040502050405020303" pitchFamily="18" charset="0"/>
                <a:cs typeface="Georgia" panose="02040502050405020303" pitchFamily="18" charset="0"/>
              </a:rPr>
              <a:t>State-level data are also available for 110 supplemental measures. These data are available from the </a:t>
            </a:r>
            <a:r>
              <a:rPr lang="en-US" sz="1100" u="none" dirty="0">
                <a:solidFill>
                  <a:srgbClr val="0000FF"/>
                </a:solidFill>
                <a:effectLst/>
                <a:ea typeface="Georgia" panose="02040502050405020303" pitchFamily="18" charset="0"/>
                <a:cs typeface="Georgia" panose="02040502050405020303" pitchFamily="18" charset="0"/>
                <a:hlinkClick r:id="rId3"/>
              </a:rPr>
              <a:t>Data Query</a:t>
            </a:r>
            <a:r>
              <a:rPr lang="en-US" sz="1100" u="none" dirty="0">
                <a:effectLst/>
                <a:ea typeface="Georgia" panose="02040502050405020303" pitchFamily="18" charset="0"/>
                <a:cs typeface="Georgia" panose="02040502050405020303" pitchFamily="18" charset="0"/>
              </a:rPr>
              <a:t> tool on the NHQDR website but are not included in data analysis. </a:t>
            </a:r>
          </a:p>
          <a:p>
            <a:pPr marL="182880" marR="0" indent="-182880">
              <a:spcBef>
                <a:spcPts val="0"/>
              </a:spcBef>
            </a:pPr>
            <a:r>
              <a:rPr lang="en-US" sz="1100" b="1" u="none" dirty="0">
                <a:solidFill>
                  <a:schemeClr val="bg1"/>
                </a:solidFill>
                <a:cs typeface="Times New Roman"/>
              </a:rPr>
              <a:t>Quality varied between states, but in some regions nearby states had similar quality scores.</a:t>
            </a:r>
          </a:p>
          <a:p>
            <a:pPr marL="182880" marR="0" lvl="0" indent="-182880">
              <a:spcBef>
                <a:spcPts val="0"/>
              </a:spcBef>
              <a:tabLst>
                <a:tab pos="228600" algn="l"/>
                <a:tab pos="457200" algn="l"/>
              </a:tabLst>
            </a:pPr>
            <a:r>
              <a:rPr lang="en-US" sz="1100" dirty="0">
                <a:effectLst/>
                <a:ea typeface="Calibri" panose="020F0502020204030204" pitchFamily="34" charset="0"/>
                <a:cs typeface="Times New Roman" panose="02020603050405020304" pitchFamily="18" charset="0"/>
              </a:rPr>
              <a:t>Overall quality of care varied across the United States (Figure 45):</a:t>
            </a:r>
          </a:p>
          <a:p>
            <a:pPr marL="365760" marR="0" lvl="1" indent="-182880">
              <a:spcBef>
                <a:spcPts val="0"/>
              </a:spcBef>
              <a:spcAft>
                <a:spcPts val="0"/>
              </a:spcAft>
              <a:buClr>
                <a:srgbClr val="005EB8"/>
              </a:buClr>
              <a:buSzPts val="1000"/>
            </a:pPr>
            <a:r>
              <a:rPr lang="en-US" sz="1100" dirty="0">
                <a:effectLst/>
                <a:ea typeface="Calibri" panose="020F0502020204030204" pitchFamily="34" charset="0"/>
                <a:cs typeface="Times New Roman" panose="02020603050405020304" pitchFamily="18" charset="0"/>
              </a:rPr>
              <a:t>Four states in the Northeast region (Maine, New Hampshire, Pennsylvania, and Rhode Island), five in the Midwest region (Iowa, Minnesota, Nebraska, South Dakota, and Wisconsin), one state in the South region (Delaware), and two states in the West region (Idaho and Utah) had the highest overall quality scores. </a:t>
            </a:r>
          </a:p>
          <a:p>
            <a:pPr marL="365760" marR="0" lvl="1" indent="-182880">
              <a:spcBef>
                <a:spcPts val="0"/>
              </a:spcBef>
              <a:spcAft>
                <a:spcPts val="1200"/>
              </a:spcAft>
              <a:buClr>
                <a:srgbClr val="005EB8"/>
              </a:buClr>
              <a:buSzPts val="1000"/>
            </a:pPr>
            <a:r>
              <a:rPr lang="en-US" sz="1100" spc="-20" dirty="0">
                <a:effectLst/>
                <a:ea typeface="Calibri" panose="020F0502020204030204" pitchFamily="34" charset="0"/>
                <a:cs typeface="Times New Roman" panose="02020603050405020304" pitchFamily="18" charset="0"/>
              </a:rPr>
              <a:t>Eight states in the West region (Alaska, Arizona, California, Nevada, New Mexico, Oregon, Washington, and Wyoming), and five states in the South region (District of Columbia, Georgia, Mississippi, Oklahoma, and Texas) had the lowest overall quality scores.</a:t>
            </a:r>
            <a:endParaRPr lang="en-US" sz="1100" dirty="0">
              <a:effectLst/>
              <a:ea typeface="Calibri" panose="020F0502020204030204" pitchFamily="34" charset="0"/>
              <a:cs typeface="Times New Roman" panose="02020603050405020304" pitchFamily="18" charset="0"/>
            </a:endParaRPr>
          </a:p>
          <a:p>
            <a:pPr marL="182880" marR="0" indent="-182880">
              <a:spcBef>
                <a:spcPts val="600"/>
              </a:spcBef>
              <a:spcAft>
                <a:spcPts val="0"/>
              </a:spcAft>
            </a:pPr>
            <a:r>
              <a:rPr lang="en-US" sz="1100" dirty="0">
                <a:effectLst/>
                <a:ea typeface="Calibri" panose="020F0502020204030204" pitchFamily="34" charset="0"/>
                <a:cs typeface="Times New Roman" panose="02020603050405020304" pitchFamily="18" charset="0"/>
              </a:rPr>
              <a:t>For purposes of the NHQDR, the District of Columbia is treated as a state.</a:t>
            </a:r>
          </a:p>
          <a:p>
            <a:endParaRPr lang="en-US" sz="1100" dirty="0"/>
          </a:p>
        </p:txBody>
      </p:sp>
      <p:sp>
        <p:nvSpPr>
          <p:cNvPr id="4" name="Slide Number Placeholder 3"/>
          <p:cNvSpPr>
            <a:spLocks noGrp="1"/>
          </p:cNvSpPr>
          <p:nvPr>
            <p:ph type="sldNum" sz="quarter" idx="5"/>
          </p:nvPr>
        </p:nvSpPr>
        <p:spPr/>
        <p:txBody>
          <a:bodyPr/>
          <a:lstStyle/>
          <a:p>
            <a:fld id="{B17BA40C-25F7-4A81-B7B0-365A5351FE20}" type="slidenum">
              <a:rPr lang="en-US" smtClean="0"/>
              <a:t>73</a:t>
            </a:fld>
            <a:endParaRPr lang="en-US"/>
          </a:p>
        </p:txBody>
      </p:sp>
    </p:spTree>
    <p:extLst>
      <p:ext uri="{BB962C8B-B14F-4D97-AF65-F5344CB8AC3E}">
        <p14:creationId xmlns:p14="http://schemas.microsoft.com/office/powerpoint/2010/main" val="36885228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3886200"/>
            <a:ext cx="6400800" cy="4724400"/>
          </a:xfrm>
        </p:spPr>
        <p:txBody>
          <a:bodyPr/>
          <a:lstStyle/>
          <a:p>
            <a:pPr marL="182880" marR="0" lvl="0" indent="-182880" algn="l" defTabSz="914400" rtl="0" eaLnBrk="1" fontAlgn="auto" latinLnBrk="0" hangingPunct="1">
              <a:buClrTx/>
              <a:buSzTx/>
              <a:buFont typeface="Arial" panose="020B0604020202020204" pitchFamily="34" charset="0"/>
              <a:buChar char="•"/>
              <a:tabLst/>
              <a:defRPr/>
            </a:pPr>
            <a:r>
              <a:rPr lang="en-US" sz="1100" b="1" dirty="0">
                <a:effectLst/>
                <a:latin typeface="+mn-lt"/>
                <a:ea typeface="Times New Roman" panose="02020603050405020304" pitchFamily="18" charset="0"/>
              </a:rPr>
              <a:t>Note:</a:t>
            </a:r>
            <a:r>
              <a:rPr lang="en-US" sz="1100" dirty="0">
                <a:effectLst/>
                <a:latin typeface="+mn-lt"/>
                <a:ea typeface="Times New Roman" panose="02020603050405020304" pitchFamily="18" charset="0"/>
              </a:rPr>
              <a:t> More information about the measures and data sources included in the creation of the quality and disparities maps can be found in </a:t>
            </a:r>
            <a:r>
              <a:rPr lang="en-US" sz="1100" u="sng" dirty="0">
                <a:solidFill>
                  <a:srgbClr val="0000FF"/>
                </a:solidFill>
                <a:effectLst/>
                <a:latin typeface="+mn-lt"/>
                <a:ea typeface="Times New Roman" panose="02020603050405020304" pitchFamily="18" charset="0"/>
                <a:hlinkClick r:id="rId3"/>
              </a:rPr>
              <a:t>Appendix C</a:t>
            </a:r>
            <a:r>
              <a:rPr lang="en-US" sz="1100" dirty="0">
                <a:effectLst/>
                <a:latin typeface="+mn-lt"/>
                <a:ea typeface="Times New Roman" panose="02020603050405020304" pitchFamily="18" charset="0"/>
              </a:rPr>
              <a:t>. Specific information about healthcare quality in each state can be found on the NHQDR Data Tools website, </a:t>
            </a:r>
            <a:r>
              <a:rPr lang="en-US" sz="1100" u="sng" dirty="0">
                <a:solidFill>
                  <a:srgbClr val="0000FF"/>
                </a:solidFill>
                <a:effectLst/>
                <a:latin typeface="+mn-lt"/>
                <a:ea typeface="Times New Roman" panose="02020603050405020304" pitchFamily="18" charset="0"/>
                <a:hlinkClick r:id="rId4"/>
              </a:rPr>
              <a:t>https://datatools.ahrq.gov/nhqdr</a:t>
            </a:r>
            <a:r>
              <a:rPr lang="en-US" sz="1100" dirty="0">
                <a:effectLst/>
                <a:latin typeface="+mn-lt"/>
                <a:ea typeface="Times New Roman" panose="02020603050405020304" pitchFamily="18" charset="0"/>
              </a:rPr>
              <a:t>. All measures in this report that had state-level data to assess racial and ethnic disparities were used. Separate quality scores were computed for AI/AN, Asian, Black, Hispanic, multiracial, NHPI, and White people. For each state, the average of the AI/AN, Asian, Black, Hispanic, multiracial, and NHPI scores was divided by the White score. States were ranked on this ratio, and quartiles are shown on the map. The states with the worst disparity scores are in the fourth quartile, and states with the best disparity scores are in the first quartile. Disparity scores were not risk adjusted for population characteristics in each state, so these findings do not take into account population differences between states. Historically, the NHQDR has included state-specific estimates for selected AHRQ Quality Indicators based on Healthcare Cost and Utilization Project data. States with fewer than 50 data points were excluded. More information is available in </a:t>
            </a:r>
            <a:r>
              <a:rPr lang="en-US" sz="1100" u="sng" dirty="0">
                <a:solidFill>
                  <a:srgbClr val="0000FF"/>
                </a:solidFill>
                <a:effectLst/>
                <a:latin typeface="+mn-lt"/>
                <a:ea typeface="Times New Roman" panose="02020603050405020304" pitchFamily="18" charset="0"/>
                <a:hlinkClick r:id="rId3"/>
              </a:rPr>
              <a:t>Appendix A</a:t>
            </a:r>
            <a:r>
              <a:rPr lang="en-US" sz="1100" dirty="0">
                <a:effectLst/>
                <a:latin typeface="+mn-lt"/>
                <a:ea typeface="Times New Roman" panose="02020603050405020304" pitchFamily="18" charset="0"/>
              </a:rPr>
              <a:t>.</a:t>
            </a:r>
          </a:p>
          <a:p>
            <a:pPr marL="182880" marR="0" indent="-182880"/>
            <a:r>
              <a:rPr lang="en-US" sz="1100" dirty="0">
                <a:effectLst/>
                <a:latin typeface="+mn-lt"/>
                <a:ea typeface="Calibri" panose="020F0502020204030204" pitchFamily="34" charset="0"/>
                <a:cs typeface="Times New Roman" panose="02020603050405020304" pitchFamily="18" charset="0"/>
              </a:rPr>
              <a:t>The disparities map (Figure 46) shows a</a:t>
            </a:r>
            <a:r>
              <a:rPr lang="en-US" sz="1100" dirty="0">
                <a:solidFill>
                  <a:srgbClr val="000000"/>
                </a:solidFill>
                <a:effectLst/>
                <a:latin typeface="+mn-lt"/>
                <a:ea typeface="Calibri" panose="020F0502020204030204" pitchFamily="34" charset="0"/>
                <a:cs typeface="Times New Roman" panose="02020603050405020304" pitchFamily="18" charset="0"/>
              </a:rPr>
              <a:t>verage differences in quality of care for </a:t>
            </a:r>
            <a:r>
              <a:rPr lang="en-US" sz="1100" dirty="0">
                <a:effectLst/>
                <a:latin typeface="+mn-lt"/>
                <a:ea typeface="Calibri" panose="020F0502020204030204" pitchFamily="34" charset="0"/>
                <a:cs typeface="Times New Roman" panose="02020603050405020304" pitchFamily="18" charset="0"/>
              </a:rPr>
              <a:t>AI/AN, </a:t>
            </a:r>
            <a:r>
              <a:rPr lang="en-US" sz="1100" dirty="0">
                <a:solidFill>
                  <a:srgbClr val="000000"/>
                </a:solidFill>
                <a:effectLst/>
                <a:latin typeface="+mn-lt"/>
                <a:ea typeface="Calibri" panose="020F0502020204030204" pitchFamily="34" charset="0"/>
                <a:cs typeface="Times New Roman" panose="02020603050405020304" pitchFamily="18" charset="0"/>
              </a:rPr>
              <a:t>Asian</a:t>
            </a:r>
            <a:r>
              <a:rPr lang="en-US" sz="1100" dirty="0">
                <a:effectLst/>
                <a:latin typeface="+mn-lt"/>
                <a:ea typeface="Calibri" panose="020F0502020204030204" pitchFamily="34" charset="0"/>
                <a:cs typeface="Times New Roman" panose="02020603050405020304" pitchFamily="18" charset="0"/>
              </a:rPr>
              <a:t>, </a:t>
            </a:r>
            <a:r>
              <a:rPr lang="en-US" sz="1100" dirty="0">
                <a:solidFill>
                  <a:srgbClr val="000000"/>
                </a:solidFill>
                <a:effectLst/>
                <a:latin typeface="+mn-lt"/>
                <a:ea typeface="Calibri" panose="020F0502020204030204" pitchFamily="34" charset="0"/>
                <a:cs typeface="Times New Roman" panose="02020603050405020304" pitchFamily="18" charset="0"/>
              </a:rPr>
              <a:t>Black, Hispanic, </a:t>
            </a:r>
            <a:r>
              <a:rPr lang="en-US" sz="1100" dirty="0">
                <a:effectLst/>
                <a:latin typeface="+mn-lt"/>
                <a:ea typeface="Calibri" panose="020F0502020204030204" pitchFamily="34" charset="0"/>
                <a:cs typeface="Times New Roman" panose="02020603050405020304" pitchFamily="18" charset="0"/>
              </a:rPr>
              <a:t>NHPI, and multiracial people </a:t>
            </a:r>
            <a:r>
              <a:rPr lang="en-US" sz="1100" dirty="0">
                <a:solidFill>
                  <a:srgbClr val="000000"/>
                </a:solidFill>
                <a:effectLst/>
                <a:latin typeface="+mn-lt"/>
                <a:ea typeface="Calibri" panose="020F0502020204030204" pitchFamily="34" charset="0"/>
                <a:cs typeface="Times New Roman" panose="02020603050405020304" pitchFamily="18" charset="0"/>
              </a:rPr>
              <a:t>compared with </a:t>
            </a:r>
            <a:r>
              <a:rPr lang="en-US" sz="1100" dirty="0">
                <a:effectLst/>
                <a:latin typeface="+mn-lt"/>
                <a:ea typeface="Calibri" panose="020F0502020204030204" pitchFamily="34" charset="0"/>
                <a:cs typeface="Times New Roman" panose="02020603050405020304" pitchFamily="18" charset="0"/>
              </a:rPr>
              <a:t>the reference group, non-Hispanic White or </a:t>
            </a:r>
            <a:r>
              <a:rPr lang="en-US" sz="1100" dirty="0">
                <a:solidFill>
                  <a:srgbClr val="000000"/>
                </a:solidFill>
                <a:effectLst/>
                <a:latin typeface="+mn-lt"/>
                <a:ea typeface="Calibri" panose="020F0502020204030204" pitchFamily="34" charset="0"/>
                <a:cs typeface="Times New Roman" panose="02020603050405020304" pitchFamily="18" charset="0"/>
              </a:rPr>
              <a:t>White people</a:t>
            </a:r>
            <a:r>
              <a:rPr lang="en-US" sz="1100" dirty="0">
                <a:effectLst/>
                <a:latin typeface="+mn-lt"/>
                <a:ea typeface="Calibri" panose="020F0502020204030204" pitchFamily="34" charset="0"/>
                <a:cs typeface="Times New Roman" panose="02020603050405020304" pitchFamily="18" charset="0"/>
              </a:rPr>
              <a:t>. States with fewer than 50 data points are excluded.</a:t>
            </a:r>
          </a:p>
          <a:p>
            <a:pPr marL="182880" marR="12122" indent="-182880"/>
            <a:r>
              <a:rPr lang="en-US" sz="1100" b="1" dirty="0">
                <a:latin typeface="+mn-lt"/>
                <a:cs typeface="Times New Roman"/>
              </a:rPr>
              <a:t>Many</a:t>
            </a:r>
            <a:r>
              <a:rPr lang="en-US" sz="1100" b="1" spc="-14" dirty="0">
                <a:latin typeface="+mn-lt"/>
                <a:cs typeface="Times New Roman"/>
              </a:rPr>
              <a:t> </a:t>
            </a:r>
            <a:r>
              <a:rPr lang="en-US" sz="1100" b="1" dirty="0">
                <a:latin typeface="+mn-lt"/>
                <a:cs typeface="Times New Roman"/>
              </a:rPr>
              <a:t>factors</a:t>
            </a:r>
            <a:r>
              <a:rPr lang="en-US" sz="1100" b="1" spc="-7" dirty="0">
                <a:latin typeface="+mn-lt"/>
                <a:cs typeface="Times New Roman"/>
              </a:rPr>
              <a:t> </a:t>
            </a:r>
            <a:r>
              <a:rPr lang="en-US" sz="1100" b="1" dirty="0">
                <a:latin typeface="+mn-lt"/>
                <a:cs typeface="Times New Roman"/>
              </a:rPr>
              <a:t>may</a:t>
            </a:r>
            <a:r>
              <a:rPr lang="en-US" sz="1100" b="1" spc="-3" dirty="0">
                <a:latin typeface="+mn-lt"/>
                <a:cs typeface="Times New Roman"/>
              </a:rPr>
              <a:t> </a:t>
            </a:r>
            <a:r>
              <a:rPr lang="en-US" sz="1100" b="1" dirty="0">
                <a:latin typeface="+mn-lt"/>
                <a:cs typeface="Times New Roman"/>
              </a:rPr>
              <a:t>account</a:t>
            </a:r>
            <a:r>
              <a:rPr lang="en-US" sz="1100" b="1" spc="-7" dirty="0">
                <a:latin typeface="+mn-lt"/>
                <a:cs typeface="Times New Roman"/>
              </a:rPr>
              <a:t> </a:t>
            </a:r>
            <a:r>
              <a:rPr lang="en-US" sz="1100" b="1" dirty="0">
                <a:latin typeface="+mn-lt"/>
                <a:cs typeface="Times New Roman"/>
              </a:rPr>
              <a:t>for</a:t>
            </a:r>
            <a:r>
              <a:rPr lang="en-US" sz="1100" b="1" spc="-7" dirty="0">
                <a:latin typeface="+mn-lt"/>
                <a:cs typeface="Times New Roman"/>
              </a:rPr>
              <a:t> </a:t>
            </a:r>
            <a:r>
              <a:rPr lang="en-US" sz="1100" b="1" dirty="0">
                <a:latin typeface="+mn-lt"/>
                <a:cs typeface="Times New Roman"/>
              </a:rPr>
              <a:t>the</a:t>
            </a:r>
            <a:r>
              <a:rPr lang="en-US" sz="1100" b="1" spc="-7" dirty="0">
                <a:latin typeface="+mn-lt"/>
                <a:cs typeface="Times New Roman"/>
              </a:rPr>
              <a:t> </a:t>
            </a:r>
            <a:r>
              <a:rPr lang="en-US" sz="1100" b="1" dirty="0">
                <a:latin typeface="+mn-lt"/>
                <a:cs typeface="Times New Roman"/>
              </a:rPr>
              <a:t>variation</a:t>
            </a:r>
            <a:r>
              <a:rPr lang="en-US" sz="1100" b="1" spc="-10" dirty="0">
                <a:latin typeface="+mn-lt"/>
                <a:cs typeface="Times New Roman"/>
              </a:rPr>
              <a:t> </a:t>
            </a:r>
            <a:r>
              <a:rPr lang="en-US" sz="1100" b="1" dirty="0">
                <a:latin typeface="+mn-lt"/>
                <a:cs typeface="Times New Roman"/>
              </a:rPr>
              <a:t>in</a:t>
            </a:r>
            <a:r>
              <a:rPr lang="en-US" sz="1100" b="1" spc="-10" dirty="0">
                <a:latin typeface="+mn-lt"/>
                <a:cs typeface="Times New Roman"/>
              </a:rPr>
              <a:t> </a:t>
            </a:r>
            <a:r>
              <a:rPr lang="en-US" sz="1100" b="1" dirty="0">
                <a:latin typeface="+mn-lt"/>
                <a:cs typeface="Times New Roman"/>
              </a:rPr>
              <a:t>disparities</a:t>
            </a:r>
            <a:r>
              <a:rPr lang="en-US" sz="1100" b="1" spc="-10" dirty="0">
                <a:latin typeface="+mn-lt"/>
                <a:cs typeface="Times New Roman"/>
              </a:rPr>
              <a:t> </a:t>
            </a:r>
            <a:r>
              <a:rPr lang="en-US" sz="1100" b="1" dirty="0">
                <a:latin typeface="+mn-lt"/>
                <a:cs typeface="Times New Roman"/>
              </a:rPr>
              <a:t>between</a:t>
            </a:r>
            <a:r>
              <a:rPr lang="en-US" sz="1100" b="1" spc="-7" dirty="0">
                <a:latin typeface="+mn-lt"/>
                <a:cs typeface="Times New Roman"/>
              </a:rPr>
              <a:t> </a:t>
            </a:r>
            <a:r>
              <a:rPr lang="en-US" sz="1100" b="1" dirty="0">
                <a:latin typeface="+mn-lt"/>
                <a:cs typeface="Times New Roman"/>
              </a:rPr>
              <a:t>states.</a:t>
            </a:r>
            <a:r>
              <a:rPr lang="en-US" sz="1100" b="1" spc="-10" dirty="0">
                <a:latin typeface="+mn-lt"/>
                <a:cs typeface="Times New Roman"/>
              </a:rPr>
              <a:t> </a:t>
            </a:r>
          </a:p>
          <a:p>
            <a:pPr marL="182880" marR="0" lvl="0" indent="-182880">
              <a:tabLst>
                <a:tab pos="228600" algn="l"/>
              </a:tabLst>
            </a:pPr>
            <a:r>
              <a:rPr lang="en-US" sz="1100" dirty="0">
                <a:effectLst/>
                <a:latin typeface="+mn-lt"/>
                <a:ea typeface="Calibri" panose="020F0502020204030204" pitchFamily="34" charset="0"/>
                <a:cs typeface="Times New Roman" panose="02020603050405020304" pitchFamily="18" charset="0"/>
              </a:rPr>
              <a:t>Racial and ethnic disparities varied across the United States (Figure 46). Factors may include differences in prevalence of chronic conditions, policies that limit behavioral risk factors, and the availability of infrastructure that allows easy access to quality healthcare:</a:t>
            </a:r>
          </a:p>
          <a:p>
            <a:pPr marL="365760" marR="0" lvl="1" indent="-182880">
              <a:buClr>
                <a:srgbClr val="005EB8"/>
              </a:buClr>
              <a:buSzPts val="1000"/>
            </a:pPr>
            <a:r>
              <a:rPr lang="en-US" sz="1100" dirty="0">
                <a:effectLst/>
                <a:latin typeface="+mn-lt"/>
                <a:ea typeface="Calibri" panose="020F0502020204030204" pitchFamily="34" charset="0"/>
                <a:cs typeface="Times New Roman" panose="02020603050405020304" pitchFamily="18" charset="0"/>
              </a:rPr>
              <a:t>Five states in the West region (Hawaii, Idaho, Montana, Oregon, and Washington), four states in the South region (Arkansas, Kentucky, Virginia, and West Virginia), and two states in the Midwest region (Kansas and Nebraska) had the fewest racial and ethnic healthcare disparities overall. </a:t>
            </a:r>
          </a:p>
          <a:p>
            <a:pPr marL="365760" marR="0" lvl="1" indent="-182880">
              <a:buClr>
                <a:srgbClr val="005EB8"/>
              </a:buClr>
              <a:buSzPts val="1000"/>
            </a:pPr>
            <a:r>
              <a:rPr lang="en-US" sz="1100" dirty="0">
                <a:effectLst/>
                <a:latin typeface="+mn-lt"/>
                <a:ea typeface="Calibri" panose="020F0502020204030204" pitchFamily="34" charset="0"/>
                <a:cs typeface="Times New Roman" panose="02020603050405020304" pitchFamily="18" charset="0"/>
              </a:rPr>
              <a:t>Three states in the Northeast region (Massachusetts, New York, and Pennsylvania), three states in the Midwest region (Illinois, Indiana, and Minnesota), one state in the South region (North Carolina), and one state in the West region (Colorado) had the most racial and ethnic healthcare disparities overall.</a:t>
            </a:r>
          </a:p>
          <a:p>
            <a:endParaRPr lang="en-US" sz="1100" dirty="0"/>
          </a:p>
        </p:txBody>
      </p:sp>
      <p:sp>
        <p:nvSpPr>
          <p:cNvPr id="4" name="Slide Number Placeholder 3"/>
          <p:cNvSpPr>
            <a:spLocks noGrp="1"/>
          </p:cNvSpPr>
          <p:nvPr>
            <p:ph type="sldNum" sz="quarter" idx="5"/>
          </p:nvPr>
        </p:nvSpPr>
        <p:spPr/>
        <p:txBody>
          <a:bodyPr/>
          <a:lstStyle/>
          <a:p>
            <a:fld id="{B17BA40C-25F7-4A81-B7B0-365A5351FE20}" type="slidenum">
              <a:rPr lang="en-US" smtClean="0"/>
              <a:t>74</a:t>
            </a:fld>
            <a:endParaRPr lang="en-US"/>
          </a:p>
        </p:txBody>
      </p:sp>
    </p:spTree>
    <p:extLst>
      <p:ext uri="{BB962C8B-B14F-4D97-AF65-F5344CB8AC3E}">
        <p14:creationId xmlns:p14="http://schemas.microsoft.com/office/powerpoint/2010/main" val="111003020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75</a:t>
            </a:fld>
            <a:endParaRPr lang="en-US"/>
          </a:p>
        </p:txBody>
      </p:sp>
    </p:spTree>
    <p:extLst>
      <p:ext uri="{BB962C8B-B14F-4D97-AF65-F5344CB8AC3E}">
        <p14:creationId xmlns:p14="http://schemas.microsoft.com/office/powerpoint/2010/main" val="26660002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76</a:t>
            </a:fld>
            <a:endParaRPr lang="en-US"/>
          </a:p>
        </p:txBody>
      </p:sp>
    </p:spTree>
    <p:extLst>
      <p:ext uri="{BB962C8B-B14F-4D97-AF65-F5344CB8AC3E}">
        <p14:creationId xmlns:p14="http://schemas.microsoft.com/office/powerpoint/2010/main" val="179911719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77</a:t>
            </a:fld>
            <a:endParaRPr lang="en-US"/>
          </a:p>
        </p:txBody>
      </p:sp>
    </p:spTree>
    <p:extLst>
      <p:ext uri="{BB962C8B-B14F-4D97-AF65-F5344CB8AC3E}">
        <p14:creationId xmlns:p14="http://schemas.microsoft.com/office/powerpoint/2010/main" val="249480735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78</a:t>
            </a:fld>
            <a:endParaRPr lang="en-US"/>
          </a:p>
        </p:txBody>
      </p:sp>
    </p:spTree>
    <p:extLst>
      <p:ext uri="{BB962C8B-B14F-4D97-AF65-F5344CB8AC3E}">
        <p14:creationId xmlns:p14="http://schemas.microsoft.com/office/powerpoint/2010/main" val="271593885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79</a:t>
            </a:fld>
            <a:endParaRPr lang="en-US"/>
          </a:p>
        </p:txBody>
      </p:sp>
    </p:spTree>
    <p:extLst>
      <p:ext uri="{BB962C8B-B14F-4D97-AF65-F5344CB8AC3E}">
        <p14:creationId xmlns:p14="http://schemas.microsoft.com/office/powerpoint/2010/main" val="1761532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Healthcare quality assessments evaluate health systems’ effectiveness to provide patient care that is timely, affordable, and based on reliable evidence. This section of the report provides a broad portrait of U.S. healthcare to support contextual understanding of the structural factors, including societal inequities, that affect how today’s healthcare is organized, financed, and delivered.</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8</a:t>
            </a:fld>
            <a:endParaRPr lang="en-US"/>
          </a:p>
        </p:txBody>
      </p:sp>
    </p:spTree>
    <p:extLst>
      <p:ext uri="{BB962C8B-B14F-4D97-AF65-F5344CB8AC3E}">
        <p14:creationId xmlns:p14="http://schemas.microsoft.com/office/powerpoint/2010/main" val="31676764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80</a:t>
            </a:fld>
            <a:endParaRPr lang="en-US"/>
          </a:p>
        </p:txBody>
      </p:sp>
    </p:spTree>
    <p:extLst>
      <p:ext uri="{BB962C8B-B14F-4D97-AF65-F5344CB8AC3E}">
        <p14:creationId xmlns:p14="http://schemas.microsoft.com/office/powerpoint/2010/main" val="30828404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81</a:t>
            </a:fld>
            <a:endParaRPr lang="en-US"/>
          </a:p>
        </p:txBody>
      </p:sp>
    </p:spTree>
    <p:extLst>
      <p:ext uri="{BB962C8B-B14F-4D97-AF65-F5344CB8AC3E}">
        <p14:creationId xmlns:p14="http://schemas.microsoft.com/office/powerpoint/2010/main" val="198954266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3543300"/>
            <a:ext cx="6400800" cy="5181600"/>
          </a:xfrm>
        </p:spPr>
        <p:txBody>
          <a:bodyPr/>
          <a:lstStyle/>
          <a:p>
            <a:pPr marL="0" marR="0" indent="0">
              <a:spcBef>
                <a:spcPts val="0"/>
              </a:spcBef>
              <a:buNone/>
            </a:pPr>
            <a:r>
              <a:rPr lang="en-US" sz="1000" b="1" u="none" dirty="0">
                <a:solidFill>
                  <a:schemeClr val="tx1"/>
                </a:solidFill>
                <a:effectLst/>
                <a:latin typeface="+mn-lt"/>
                <a:ea typeface="Times New Roman" panose="02020603050405020304" pitchFamily="18" charset="0"/>
                <a:cs typeface="Times New Roman" panose="02020603050405020304" pitchFamily="18" charset="0"/>
              </a:rPr>
              <a:t>COVID-19 vs. Influenza</a:t>
            </a:r>
          </a:p>
          <a:p>
            <a:pPr marL="182880" marR="0" indent="-182880">
              <a:spcBef>
                <a:spcPts val="0"/>
              </a:spcBef>
            </a:pPr>
            <a:r>
              <a:rPr lang="en-US" sz="1000" dirty="0">
                <a:effectLst/>
                <a:latin typeface="+mn-lt"/>
                <a:ea typeface="Calibri" panose="020F0502020204030204" pitchFamily="34" charset="0"/>
                <a:cs typeface="Times New Roman" panose="02020603050405020304" pitchFamily="18" charset="0"/>
              </a:rPr>
              <a:t>COVID-19 has been described as a respiratory disease comparable to influenza. Influenza is a “top 10” cause of overall mortality in the United States, accounting for an estimated 9 million to 41 million illnesses, 140,000 to 710,000 hospitalizations, and 12,000 to 52,000 deaths annually between 2010 and 2020.</a:t>
            </a:r>
            <a:r>
              <a:rPr lang="en-US" sz="1000" baseline="30000" dirty="0">
                <a:effectLst/>
                <a:latin typeface="+mn-lt"/>
                <a:ea typeface="Calibri" panose="020F0502020204030204" pitchFamily="34" charset="0"/>
                <a:cs typeface="Times New Roman" panose="02020603050405020304" pitchFamily="18" charset="0"/>
              </a:rPr>
              <a:t>18</a:t>
            </a:r>
            <a:r>
              <a:rPr lang="en-US" sz="1000" dirty="0">
                <a:effectLst/>
                <a:latin typeface="+mn-lt"/>
                <a:ea typeface="Calibri" panose="020F0502020204030204" pitchFamily="34" charset="0"/>
                <a:cs typeface="Times New Roman" panose="02020603050405020304" pitchFamily="18" charset="0"/>
              </a:rPr>
              <a:t> But it is sometimes perceived as a relatively benign illness, giving a false impression that COVID-19 may also be benign. </a:t>
            </a:r>
          </a:p>
          <a:p>
            <a:pPr marL="182880" marR="0" indent="-182880">
              <a:spcBef>
                <a:spcPts val="0"/>
              </a:spcBef>
            </a:pPr>
            <a:r>
              <a:rPr lang="en-US" sz="1000" dirty="0">
                <a:effectLst/>
                <a:latin typeface="+mn-lt"/>
                <a:ea typeface="Calibri" panose="020F0502020204030204" pitchFamily="34" charset="0"/>
                <a:cs typeface="Times New Roman" panose="02020603050405020304" pitchFamily="18" charset="0"/>
              </a:rPr>
              <a:t>In contrast to typical strains of the influenza virus, SARS-CoV-2 exhibited greater potential for inducing a severe inflammatory response that manifested in various ways, including:</a:t>
            </a:r>
          </a:p>
          <a:p>
            <a:pPr marL="365760" marR="0" lvl="1" indent="-182880">
              <a:spcBef>
                <a:spcPts val="0"/>
              </a:spcBef>
              <a:tabLst>
                <a:tab pos="914400" algn="l"/>
              </a:tabLst>
            </a:pPr>
            <a:r>
              <a:rPr lang="en-US" sz="1000" dirty="0">
                <a:effectLst/>
                <a:latin typeface="+mn-lt"/>
                <a:ea typeface="Calibri" panose="020F0502020204030204" pitchFamily="34" charset="0"/>
                <a:cs typeface="Times New Roman" panose="02020603050405020304" pitchFamily="18" charset="0"/>
              </a:rPr>
              <a:t>Acute respiratory distress syndrome, leading to respiratory failure and need for mechanical ventilation to support lung function.</a:t>
            </a:r>
          </a:p>
          <a:p>
            <a:pPr marL="365760" marR="0" lvl="1" indent="-182880">
              <a:spcBef>
                <a:spcPts val="0"/>
              </a:spcBef>
              <a:tabLst>
                <a:tab pos="914400" algn="l"/>
              </a:tabLst>
            </a:pPr>
            <a:r>
              <a:rPr lang="en-US" sz="1000" dirty="0">
                <a:effectLst/>
                <a:latin typeface="+mn-lt"/>
                <a:ea typeface="Calibri" panose="020F0502020204030204" pitchFamily="34" charset="0"/>
                <a:cs typeface="Times New Roman" panose="02020603050405020304" pitchFamily="18" charset="0"/>
              </a:rPr>
              <a:t>Heart-related complications, including heart attacks, heart failure, and arrhythmia.</a:t>
            </a:r>
          </a:p>
          <a:p>
            <a:pPr marL="365760" marR="0" lvl="1" indent="-182880">
              <a:spcBef>
                <a:spcPts val="0"/>
              </a:spcBef>
              <a:tabLst>
                <a:tab pos="914400" algn="l"/>
              </a:tabLst>
            </a:pPr>
            <a:r>
              <a:rPr lang="en-US" sz="1000" dirty="0">
                <a:effectLst/>
                <a:latin typeface="+mn-lt"/>
                <a:ea typeface="Calibri" panose="020F0502020204030204" pitchFamily="34" charset="0"/>
                <a:cs typeface="Times New Roman" panose="02020603050405020304" pitchFamily="18" charset="0"/>
              </a:rPr>
              <a:t>Blood clotting disorders, which may present as stroke, heart attacks, or need for amputation due to loss of blood supply to the limbs.</a:t>
            </a:r>
          </a:p>
          <a:p>
            <a:pPr marL="365760" marR="0" lvl="1" indent="-182880">
              <a:spcBef>
                <a:spcPts val="0"/>
              </a:spcBef>
              <a:tabLst>
                <a:tab pos="914400" algn="l"/>
              </a:tabLst>
            </a:pPr>
            <a:r>
              <a:rPr lang="en-US" sz="1000" dirty="0">
                <a:effectLst/>
                <a:latin typeface="+mn-lt"/>
                <a:ea typeface="Calibri" panose="020F0502020204030204" pitchFamily="34" charset="0"/>
                <a:cs typeface="Times New Roman" panose="02020603050405020304" pitchFamily="18" charset="0"/>
              </a:rPr>
              <a:t>Inflammation of brain and spinal cord tissue, leading to events such as stroke, mental confusion, abnormal sensation, and movement disorders.</a:t>
            </a:r>
            <a:r>
              <a:rPr lang="en-US" sz="1000" baseline="30000" dirty="0">
                <a:effectLst/>
                <a:latin typeface="+mn-lt"/>
                <a:ea typeface="Calibri" panose="020F0502020204030204" pitchFamily="34" charset="0"/>
                <a:cs typeface="Times New Roman" panose="02020603050405020304" pitchFamily="18" charset="0"/>
              </a:rPr>
              <a:t>19</a:t>
            </a:r>
            <a:endParaRPr lang="en-US" sz="1000" dirty="0">
              <a:effectLst/>
              <a:latin typeface="+mn-lt"/>
              <a:ea typeface="Calibri" panose="020F0502020204030204" pitchFamily="34" charset="0"/>
              <a:cs typeface="Times New Roman" panose="02020603050405020304" pitchFamily="18" charset="0"/>
            </a:endParaRPr>
          </a:p>
          <a:p>
            <a:pPr marL="182880" marR="0" indent="-182880">
              <a:spcBef>
                <a:spcPts val="0"/>
              </a:spcBef>
            </a:pPr>
            <a:r>
              <a:rPr lang="en-US" sz="1000" dirty="0">
                <a:effectLst/>
                <a:latin typeface="+mn-lt"/>
                <a:ea typeface="Calibri" panose="020F0502020204030204" pitchFamily="34" charset="0"/>
                <a:cs typeface="Times New Roman" panose="02020603050405020304" pitchFamily="18" charset="0"/>
              </a:rPr>
              <a:t>In addition, people with severe manifestations of COVID-19 were more likely to need prolonged hospital care, increasing their risk of developing hospital-associated complications, such as:</a:t>
            </a:r>
          </a:p>
          <a:p>
            <a:pPr marL="365760" marR="0" lvl="1" indent="-182880">
              <a:spcBef>
                <a:spcPts val="0"/>
              </a:spcBef>
              <a:tabLst>
                <a:tab pos="914400" algn="l"/>
              </a:tabLst>
            </a:pPr>
            <a:r>
              <a:rPr lang="en-US" sz="1000" dirty="0">
                <a:effectLst/>
                <a:latin typeface="+mn-lt"/>
                <a:ea typeface="Calibri" panose="020F0502020204030204" pitchFamily="34" charset="0"/>
                <a:cs typeface="Times New Roman" panose="02020603050405020304" pitchFamily="18" charset="0"/>
              </a:rPr>
              <a:t>Pressure ulcers, </a:t>
            </a:r>
          </a:p>
          <a:p>
            <a:pPr marL="365760" marR="0" lvl="1" indent="-182880">
              <a:spcBef>
                <a:spcPts val="0"/>
              </a:spcBef>
              <a:tabLst>
                <a:tab pos="914400" algn="l"/>
              </a:tabLst>
            </a:pPr>
            <a:r>
              <a:rPr lang="en-US" sz="1000" dirty="0">
                <a:effectLst/>
                <a:latin typeface="+mn-lt"/>
                <a:ea typeface="Calibri" panose="020F0502020204030204" pitchFamily="34" charset="0"/>
                <a:cs typeface="Times New Roman" panose="02020603050405020304" pitchFamily="18" charset="0"/>
              </a:rPr>
              <a:t>Ventilator-associated pneumonia, </a:t>
            </a:r>
          </a:p>
          <a:p>
            <a:pPr marL="365760" marR="0" lvl="1" indent="-182880">
              <a:spcBef>
                <a:spcPts val="0"/>
              </a:spcBef>
              <a:tabLst>
                <a:tab pos="914400" algn="l"/>
              </a:tabLst>
            </a:pPr>
            <a:r>
              <a:rPr lang="en-US" sz="1000" dirty="0">
                <a:effectLst/>
                <a:latin typeface="+mn-lt"/>
                <a:ea typeface="Calibri" panose="020F0502020204030204" pitchFamily="34" charset="0"/>
                <a:cs typeface="Times New Roman" panose="02020603050405020304" pitchFamily="18" charset="0"/>
              </a:rPr>
              <a:t>Central line-associated bloodstream infections, </a:t>
            </a:r>
          </a:p>
          <a:p>
            <a:pPr marL="365760" marR="0" lvl="1" indent="-182880">
              <a:spcBef>
                <a:spcPts val="0"/>
              </a:spcBef>
              <a:tabLst>
                <a:tab pos="914400" algn="l"/>
              </a:tabLst>
            </a:pPr>
            <a:r>
              <a:rPr lang="en-US" sz="1000" dirty="0">
                <a:effectLst/>
                <a:latin typeface="+mn-lt"/>
                <a:ea typeface="Calibri" panose="020F0502020204030204" pitchFamily="34" charset="0"/>
                <a:cs typeface="Times New Roman" panose="02020603050405020304" pitchFamily="18" charset="0"/>
              </a:rPr>
              <a:t>Nutritional deficiencies, </a:t>
            </a:r>
          </a:p>
          <a:p>
            <a:pPr marL="365760" marR="0" lvl="1" indent="-182880">
              <a:spcBef>
                <a:spcPts val="0"/>
              </a:spcBef>
              <a:tabLst>
                <a:tab pos="914400" algn="l"/>
              </a:tabLst>
            </a:pPr>
            <a:r>
              <a:rPr lang="en-US" sz="1000" dirty="0">
                <a:effectLst/>
                <a:latin typeface="+mn-lt"/>
                <a:ea typeface="Calibri" panose="020F0502020204030204" pitchFamily="34" charset="0"/>
                <a:cs typeface="Times New Roman" panose="02020603050405020304" pitchFamily="18" charset="0"/>
              </a:rPr>
              <a:t>Cognitive impairment, and </a:t>
            </a:r>
          </a:p>
          <a:p>
            <a:pPr marL="365760" marR="0" lvl="1" indent="-182880">
              <a:spcBef>
                <a:spcPts val="0"/>
              </a:spcBef>
              <a:tabLst>
                <a:tab pos="914400" algn="l"/>
              </a:tabLst>
            </a:pPr>
            <a:r>
              <a:rPr lang="en-US" sz="1000" dirty="0">
                <a:effectLst/>
                <a:latin typeface="+mn-lt"/>
                <a:ea typeface="Calibri" panose="020F0502020204030204" pitchFamily="34" charset="0"/>
                <a:cs typeface="Times New Roman" panose="02020603050405020304" pitchFamily="18" charset="0"/>
              </a:rPr>
              <a:t>Physical deconditioning.</a:t>
            </a:r>
            <a:r>
              <a:rPr lang="en-US" sz="1000" baseline="30000" dirty="0">
                <a:effectLst/>
                <a:latin typeface="+mn-lt"/>
                <a:ea typeface="Calibri" panose="020F0502020204030204" pitchFamily="34" charset="0"/>
                <a:cs typeface="Times New Roman" panose="02020603050405020304" pitchFamily="18" charset="0"/>
              </a:rPr>
              <a:t>20</a:t>
            </a:r>
            <a:r>
              <a:rPr lang="en-US" sz="1000" dirty="0">
                <a:effectLst/>
                <a:latin typeface="+mn-lt"/>
                <a:ea typeface="Calibri" panose="020F0502020204030204" pitchFamily="34" charset="0"/>
                <a:cs typeface="Times New Roman" panose="02020603050405020304" pitchFamily="18" charset="0"/>
              </a:rPr>
              <a:t> </a:t>
            </a:r>
          </a:p>
          <a:p>
            <a:pPr marL="182880" marR="0" indent="-182880">
              <a:spcBef>
                <a:spcPts val="0"/>
              </a:spcBef>
            </a:pPr>
            <a:r>
              <a:rPr lang="en-US" sz="1000" dirty="0">
                <a:effectLst/>
                <a:latin typeface="+mn-lt"/>
                <a:ea typeface="Calibri" panose="020F0502020204030204" pitchFamily="34" charset="0"/>
                <a:cs typeface="Times New Roman" panose="02020603050405020304" pitchFamily="18" charset="0"/>
              </a:rPr>
              <a:t>The severity of COVID-19 led to more deaths and produced wider racial and ethnic disparities than recent strains of influenza.</a:t>
            </a:r>
          </a:p>
          <a:p>
            <a:pPr marL="182880" marR="0" indent="-182880">
              <a:spcBef>
                <a:spcPts val="0"/>
              </a:spcBef>
            </a:pPr>
            <a:r>
              <a:rPr lang="en-US" sz="1000" dirty="0">
                <a:effectLst/>
                <a:latin typeface="+mn-lt"/>
                <a:ea typeface="Calibri" panose="020F0502020204030204" pitchFamily="34" charset="0"/>
                <a:cs typeface="Times New Roman" panose="02020603050405020304" pitchFamily="18" charset="0"/>
              </a:rPr>
              <a:t>COVID-19 death rates for the overall population were 85.0, 104.1, and 46.5 deaths per 100,000 population in 2020, 2021, and 2022, respectively (Figure 1).</a:t>
            </a:r>
          </a:p>
          <a:p>
            <a:pPr marL="182880" marR="0" indent="-182880">
              <a:spcBef>
                <a:spcPts val="0"/>
              </a:spcBef>
            </a:pPr>
            <a:r>
              <a:rPr lang="en-US" sz="1000" dirty="0">
                <a:effectLst/>
                <a:latin typeface="+mn-lt"/>
                <a:ea typeface="Calibri" panose="020F0502020204030204" pitchFamily="34" charset="0"/>
                <a:cs typeface="Times New Roman" panose="02020603050405020304" pitchFamily="18" charset="0"/>
              </a:rPr>
              <a:t>COVID-19 death rates varied approximately 3.5- to 6-fold among racial/ethnic groups. They were highest among non-Hispanic American Indian or Alaska Native (NH-AI/AN) groups (175.9, 184.0, and 68.8 deaths per 100,000 population in 2020, 2021, and 2022, respectively). Rates were lowest among NH-multiracial groups (29.6, 45.7, and 19.9 deaths per 100,000 population in 2020, 2021, and 2022, respectively).</a:t>
            </a:r>
          </a:p>
          <a:p>
            <a:pPr marL="182880" marR="0" indent="-182880">
              <a:spcBef>
                <a:spcPts val="0"/>
              </a:spcBef>
            </a:pPr>
            <a:r>
              <a:rPr lang="en-US" sz="1000" dirty="0">
                <a:effectLst/>
                <a:latin typeface="+mn-lt"/>
                <a:ea typeface="Calibri" panose="020F0502020204030204" pitchFamily="34" charset="0"/>
                <a:cs typeface="Times New Roman" panose="02020603050405020304" pitchFamily="18" charset="0"/>
              </a:rPr>
              <a:t>Influenza death rates for the overall population were 14.9, 12.3, 13.0, and 10.5 per 100,000 population in 2018, 2019, 2020, and 2021, respectively. The death rate for 2022 was 11.8 per 100,000 population.</a:t>
            </a:r>
          </a:p>
          <a:p>
            <a:pPr marL="182880" marR="0" indent="-182880">
              <a:spcBef>
                <a:spcPts val="0"/>
              </a:spcBef>
            </a:pPr>
            <a:r>
              <a:rPr lang="en-US" sz="1000" dirty="0">
                <a:effectLst/>
                <a:latin typeface="+mn-lt"/>
                <a:ea typeface="Calibri" panose="020F0502020204030204" pitchFamily="34" charset="0"/>
                <a:cs typeface="Times New Roman" panose="02020603050405020304" pitchFamily="18" charset="0"/>
              </a:rPr>
              <a:t>Influenza death rates varied approximately 2.5- to 3.5-fold among racial/ethnic groups. They were highest among NH-AI/AN groups (19.3, 16.3, 18.5, 14.1, and 16.4 deaths per 100,000 population in 2018, 2019, 2020, 2021, and 2022, respectively). Rates were lowest among NH-multiracial groups (7.1, 5.5, 5.5, 4.3, and 5.4 deaths per 100,000 population in 2018, 2019, 2020, 2021, and 2022, respectively).</a:t>
            </a:r>
          </a:p>
          <a:p>
            <a:pPr marL="182880" marR="0" indent="-182880">
              <a:spcBef>
                <a:spcPts val="0"/>
              </a:spcBef>
            </a:pPr>
            <a:endParaRPr lang="en-US" sz="10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17BA40C-25F7-4A81-B7B0-365A5351FE20}" type="slidenum">
              <a:rPr lang="en-US" smtClean="0"/>
              <a:t>82</a:t>
            </a:fld>
            <a:endParaRPr lang="en-US"/>
          </a:p>
        </p:txBody>
      </p:sp>
    </p:spTree>
    <p:extLst>
      <p:ext uri="{BB962C8B-B14F-4D97-AF65-F5344CB8AC3E}">
        <p14:creationId xmlns:p14="http://schemas.microsoft.com/office/powerpoint/2010/main" val="414840621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indent="-182880">
              <a:spcBef>
                <a:spcPts val="600"/>
              </a:spcBef>
              <a:spcAft>
                <a:spcPts val="0"/>
              </a:spcAft>
            </a:pPr>
            <a:r>
              <a:rPr lang="en-US" sz="1200" dirty="0">
                <a:effectLst/>
                <a:latin typeface="+mn-lt"/>
                <a:ea typeface="Calibri" panose="020F0502020204030204" pitchFamily="34" charset="0"/>
                <a:cs typeface="Times New Roman" panose="02020603050405020304" pitchFamily="18" charset="0"/>
              </a:rPr>
              <a:t>Examples of Long COVID symptoms include tiredness, malaise after exertion, mental confusion, abnormal sensation, elevated heart rate, difficulty breathing, persistent abdominal discomfort, chronic diarrhea, and chronic muscle and joint pain.</a:t>
            </a:r>
          </a:p>
          <a:p>
            <a:pPr marL="405239" indent="-171450">
              <a:spcBef>
                <a:spcPts val="20"/>
              </a:spcBef>
              <a:tabLst>
                <a:tab pos="389216" algn="l"/>
                <a:tab pos="389649" algn="l"/>
              </a:tabLst>
            </a:pPr>
            <a:endParaRPr lang="en-US" sz="1200" dirty="0">
              <a:latin typeface="+mn-lt"/>
            </a:endParaRPr>
          </a:p>
        </p:txBody>
      </p:sp>
      <p:sp>
        <p:nvSpPr>
          <p:cNvPr id="4" name="Slide Number Placeholder 3"/>
          <p:cNvSpPr>
            <a:spLocks noGrp="1"/>
          </p:cNvSpPr>
          <p:nvPr>
            <p:ph type="sldNum" sz="quarter" idx="5"/>
          </p:nvPr>
        </p:nvSpPr>
        <p:spPr/>
        <p:txBody>
          <a:bodyPr/>
          <a:lstStyle/>
          <a:p>
            <a:fld id="{B17BA40C-25F7-4A81-B7B0-365A5351FE20}" type="slidenum">
              <a:rPr lang="en-US" smtClean="0"/>
              <a:t>83</a:t>
            </a:fld>
            <a:endParaRPr lang="en-US"/>
          </a:p>
        </p:txBody>
      </p:sp>
    </p:spTree>
    <p:extLst>
      <p:ext uri="{BB962C8B-B14F-4D97-AF65-F5344CB8AC3E}">
        <p14:creationId xmlns:p14="http://schemas.microsoft.com/office/powerpoint/2010/main" val="632717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3886200"/>
            <a:ext cx="6400800" cy="4724400"/>
          </a:xfrm>
        </p:spPr>
        <p:txBody>
          <a:bodyPr/>
          <a:lstStyle/>
          <a:p>
            <a:pPr marL="182880" marR="20781" indent="-182880"/>
            <a:r>
              <a:rPr lang="en-US" sz="1000" dirty="0">
                <a:latin typeface="+mn-lt"/>
                <a:cs typeface="Times New Roman"/>
              </a:rPr>
              <a:t>Like influenza and other RNA viruses, SARS-CoV-2 is prone to genetic mutations due to inherent instability in how the virus copies its genetic material. These mutations result in variants with different characteristics than earlier strains and create potential for the virus to resist previously effective treatments or to exhibit increased virulence. Although dozens of variants of SARS-CoV-2 were detected between 2020 and 2023, only a few resulted in meaningful changes that enhanced the virus’s virulence or decreased its susceptibility to vaccines or treatments. </a:t>
            </a:r>
          </a:p>
          <a:p>
            <a:pPr marL="182880" marR="20781" indent="-182880"/>
            <a:r>
              <a:rPr lang="en-US" sz="1000" dirty="0"/>
              <a:t>The WHO has described five variants of concern based on epidemiologic evidence of their impact on public health</a:t>
            </a:r>
            <a:r>
              <a:rPr lang="en-US" sz="1000" baseline="30000" dirty="0"/>
              <a:t>23</a:t>
            </a:r>
            <a:r>
              <a:rPr lang="en-US" sz="1000" dirty="0"/>
              <a:t>:</a:t>
            </a:r>
          </a:p>
          <a:p>
            <a:pPr marL="365760" marR="20781" lvl="1" indent="-182880"/>
            <a:r>
              <a:rPr lang="en-US" sz="1000" b="1" dirty="0"/>
              <a:t>Alpha (B.1.1.7) </a:t>
            </a:r>
            <a:r>
              <a:rPr lang="en-US" sz="1000" dirty="0"/>
              <a:t>was the first variant of concern. It was first reported in the United Kingdom in late December 2020 and later determined to have been circulating as early as September 2020. Its arrival in the United States resulted in a second major wave of COVID-19 deaths. The Alpha variant was approximately 50% to 75% more transmissible than earlier strains. Studies also associated this variant with more severe disease. For example, a matched cohort study linked infection with the Alpha strain with approximately 60% higher mortality.</a:t>
            </a:r>
          </a:p>
          <a:p>
            <a:pPr marL="365760" marR="20781" lvl="1" indent="-182880"/>
            <a:r>
              <a:rPr lang="en-US" sz="1000" b="1" dirty="0"/>
              <a:t>Beta (B.1.351) </a:t>
            </a:r>
            <a:r>
              <a:rPr lang="en-US" sz="1000" dirty="0"/>
              <a:t>was first reported in South Africa in December 2020 and in the United States at the end of January 2021. Mutations associated with this variant raised concern for increased transmissibility due to immune evasion. (Studies had found that the variant was less susceptible to neutralization antibodies collected from vaccinated or previously infected people). It did not become a globally dominant variant.</a:t>
            </a:r>
          </a:p>
          <a:p>
            <a:pPr marL="365760" marR="20781" lvl="1" indent="-182880"/>
            <a:r>
              <a:rPr lang="en-US" sz="1000" b="1" dirty="0"/>
              <a:t>Gamma (P.1) </a:t>
            </a:r>
            <a:r>
              <a:rPr lang="en-US" sz="1000" dirty="0"/>
              <a:t>was first reported in Brazil in early January 2021 and first detected in the United States in January 2021. As with the Beta variant, studies raised concern for increased transmissibility and antibody evasion with this variant. It also did not become a globally dominant variant.</a:t>
            </a:r>
          </a:p>
          <a:p>
            <a:pPr marL="365760" marR="20781" lvl="1" indent="-182880"/>
            <a:r>
              <a:rPr lang="en-US" sz="1000" b="1" dirty="0"/>
              <a:t>Delta (B.1.617.2) </a:t>
            </a:r>
            <a:r>
              <a:rPr lang="en-US" sz="1000" dirty="0"/>
              <a:t>was first reported in India in December 2020 and first detected in the United States in March 2021. The Delta variant was more transmissible than the Alpha variant and was associated with more severe disease among those infected. However, studies found that COVID-19 vaccines were highly effective in reducing risk for severe disease, hospitalization, and death among those who received the vaccine. The Delta variant was responsible for the third major wave of COVID-19 deaths in the United States.</a:t>
            </a:r>
          </a:p>
          <a:p>
            <a:pPr marL="365760" marR="20781" lvl="1" indent="-182880"/>
            <a:r>
              <a:rPr lang="en-US" sz="1000" b="1" dirty="0"/>
              <a:t>Omicron (B.1.1.529) </a:t>
            </a:r>
            <a:r>
              <a:rPr lang="en-US" sz="1000" dirty="0"/>
              <a:t>was first reported in Botswana in November 2021 and first detected in the United States in December 2021. Studies indicated that this variant was associated with a higher rate of infectivity and transmission than the Delta variant, due in part to mutations that enabled it to evade the immune systems of vaccinated people and previously infected people. </a:t>
            </a:r>
          </a:p>
          <a:p>
            <a:pPr marL="365760" marR="20781" lvl="1" indent="-182880"/>
            <a:endParaRPr lang="en-US" sz="1000" dirty="0"/>
          </a:p>
          <a:p>
            <a:pPr marL="365760" marR="20781" lvl="2" indent="0">
              <a:buNone/>
            </a:pPr>
            <a:r>
              <a:rPr lang="en-US" sz="1000" dirty="0"/>
              <a:t>Although the Omicron variant had lower potential to induce severe disease than earlier variants of concern, its high rate of infection cumulatively resulted in excess hospitalizations and deaths. Omicron led to the fourth major wave of COVID-19 in the United States.</a:t>
            </a:r>
          </a:p>
          <a:p>
            <a:pPr marL="182880" marR="20781" indent="-182880"/>
            <a:endParaRPr lang="en-US" sz="1000" dirty="0"/>
          </a:p>
        </p:txBody>
      </p:sp>
      <p:sp>
        <p:nvSpPr>
          <p:cNvPr id="4" name="Slide Number Placeholder 3"/>
          <p:cNvSpPr>
            <a:spLocks noGrp="1"/>
          </p:cNvSpPr>
          <p:nvPr>
            <p:ph type="sldNum" sz="quarter" idx="5"/>
          </p:nvPr>
        </p:nvSpPr>
        <p:spPr/>
        <p:txBody>
          <a:bodyPr/>
          <a:lstStyle/>
          <a:p>
            <a:fld id="{B17BA40C-25F7-4A81-B7B0-365A5351FE20}" type="slidenum">
              <a:rPr lang="en-US" smtClean="0"/>
              <a:t>84</a:t>
            </a:fld>
            <a:endParaRPr lang="en-US"/>
          </a:p>
        </p:txBody>
      </p:sp>
    </p:spTree>
    <p:extLst>
      <p:ext uri="{BB962C8B-B14F-4D97-AF65-F5344CB8AC3E}">
        <p14:creationId xmlns:p14="http://schemas.microsoft.com/office/powerpoint/2010/main" val="386736309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182880"/>
            <a:r>
              <a:rPr lang="en-US" sz="1200" b="0" spc="-7" dirty="0">
                <a:latin typeface="+mn-lt"/>
                <a:cs typeface="Arial"/>
              </a:rPr>
              <a:t>Figure 2 shows the number of deaths associated with the original strain of SARS-CoV-2 and the variants associated with additional major waves of COVID-19.</a:t>
            </a:r>
            <a:endParaRPr lang="en-US" b="0" dirty="0"/>
          </a:p>
        </p:txBody>
      </p:sp>
      <p:sp>
        <p:nvSpPr>
          <p:cNvPr id="4" name="Slide Number Placeholder 3"/>
          <p:cNvSpPr>
            <a:spLocks noGrp="1"/>
          </p:cNvSpPr>
          <p:nvPr>
            <p:ph type="sldNum" sz="quarter" idx="5"/>
          </p:nvPr>
        </p:nvSpPr>
        <p:spPr/>
        <p:txBody>
          <a:bodyPr/>
          <a:lstStyle/>
          <a:p>
            <a:fld id="{B17BA40C-25F7-4A81-B7B0-365A5351FE20}" type="slidenum">
              <a:rPr lang="en-US" smtClean="0"/>
              <a:t>85</a:t>
            </a:fld>
            <a:endParaRPr lang="en-US"/>
          </a:p>
        </p:txBody>
      </p:sp>
    </p:spTree>
    <p:extLst>
      <p:ext uri="{BB962C8B-B14F-4D97-AF65-F5344CB8AC3E}">
        <p14:creationId xmlns:p14="http://schemas.microsoft.com/office/powerpoint/2010/main" val="168343127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86</a:t>
            </a:fld>
            <a:endParaRPr lang="en-US"/>
          </a:p>
        </p:txBody>
      </p:sp>
    </p:spTree>
    <p:extLst>
      <p:ext uri="{BB962C8B-B14F-4D97-AF65-F5344CB8AC3E}">
        <p14:creationId xmlns:p14="http://schemas.microsoft.com/office/powerpoint/2010/main" val="152895775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87</a:t>
            </a:fld>
            <a:endParaRPr lang="en-US"/>
          </a:p>
        </p:txBody>
      </p:sp>
    </p:spTree>
    <p:extLst>
      <p:ext uri="{BB962C8B-B14F-4D97-AF65-F5344CB8AC3E}">
        <p14:creationId xmlns:p14="http://schemas.microsoft.com/office/powerpoint/2010/main" val="260830923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88</a:t>
            </a:fld>
            <a:endParaRPr lang="en-US"/>
          </a:p>
        </p:txBody>
      </p:sp>
    </p:spTree>
    <p:extLst>
      <p:ext uri="{BB962C8B-B14F-4D97-AF65-F5344CB8AC3E}">
        <p14:creationId xmlns:p14="http://schemas.microsoft.com/office/powerpoint/2010/main" val="8426735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89</a:t>
            </a:fld>
            <a:endParaRPr lang="en-US"/>
          </a:p>
        </p:txBody>
      </p:sp>
    </p:spTree>
    <p:extLst>
      <p:ext uri="{BB962C8B-B14F-4D97-AF65-F5344CB8AC3E}">
        <p14:creationId xmlns:p14="http://schemas.microsoft.com/office/powerpoint/2010/main" val="4290843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30000" dirty="0">
                <a:latin typeface="+mn-lt"/>
                <a:cs typeface="Times New Roman"/>
              </a:rPr>
              <a:t> </a:t>
            </a:r>
            <a:r>
              <a:rPr lang="en-US" sz="1200" dirty="0">
                <a:latin typeface="+mn-lt"/>
                <a:cs typeface="Times New Roman"/>
              </a:rPr>
              <a:t>In</a:t>
            </a:r>
            <a:r>
              <a:rPr lang="en-US" sz="1200" spc="-7" dirty="0">
                <a:latin typeface="+mn-lt"/>
                <a:cs typeface="Times New Roman"/>
              </a:rPr>
              <a:t> </a:t>
            </a:r>
            <a:r>
              <a:rPr lang="en-US" sz="1200" dirty="0">
                <a:latin typeface="+mn-lt"/>
                <a:cs typeface="Times New Roman"/>
              </a:rPr>
              <a:t>this</a:t>
            </a:r>
            <a:r>
              <a:rPr lang="en-US" sz="1200" spc="-14" dirty="0">
                <a:latin typeface="+mn-lt"/>
                <a:cs typeface="Times New Roman"/>
              </a:rPr>
              <a:t> </a:t>
            </a:r>
            <a:r>
              <a:rPr lang="en-US" sz="1200" dirty="0">
                <a:latin typeface="+mn-lt"/>
                <a:cs typeface="Times New Roman"/>
              </a:rPr>
              <a:t>report,</a:t>
            </a:r>
            <a:r>
              <a:rPr lang="en-US" sz="1200" spc="-14" dirty="0">
                <a:latin typeface="+mn-lt"/>
                <a:cs typeface="Times New Roman"/>
              </a:rPr>
              <a:t> </a:t>
            </a:r>
            <a:r>
              <a:rPr lang="en-US" sz="1200" dirty="0">
                <a:latin typeface="+mn-lt"/>
                <a:cs typeface="Times New Roman"/>
              </a:rPr>
              <a:t>“Census”</a:t>
            </a:r>
            <a:r>
              <a:rPr lang="en-US" sz="1200" spc="-10" dirty="0">
                <a:latin typeface="+mn-lt"/>
                <a:cs typeface="Times New Roman"/>
              </a:rPr>
              <a:t> </a:t>
            </a:r>
            <a:r>
              <a:rPr lang="en-US" sz="1200" dirty="0">
                <a:latin typeface="+mn-lt"/>
                <a:cs typeface="Times New Roman"/>
              </a:rPr>
              <a:t>refers</a:t>
            </a:r>
            <a:r>
              <a:rPr lang="en-US" sz="1200" spc="-10" dirty="0">
                <a:latin typeface="+mn-lt"/>
                <a:cs typeface="Times New Roman"/>
              </a:rPr>
              <a:t> </a:t>
            </a:r>
            <a:r>
              <a:rPr lang="en-US" sz="1200" dirty="0">
                <a:latin typeface="+mn-lt"/>
                <a:cs typeface="Times New Roman"/>
              </a:rPr>
              <a:t>to</a:t>
            </a:r>
            <a:r>
              <a:rPr lang="en-US" sz="1200" spc="-7" dirty="0">
                <a:latin typeface="+mn-lt"/>
                <a:cs typeface="Times New Roman"/>
              </a:rPr>
              <a:t> </a:t>
            </a:r>
            <a:r>
              <a:rPr lang="en-US" sz="1200" dirty="0">
                <a:latin typeface="+mn-lt"/>
                <a:cs typeface="Times New Roman"/>
              </a:rPr>
              <a:t>the</a:t>
            </a:r>
            <a:r>
              <a:rPr lang="en-US" sz="1200" spc="-14" dirty="0">
                <a:latin typeface="+mn-lt"/>
                <a:cs typeface="Times New Roman"/>
              </a:rPr>
              <a:t> </a:t>
            </a:r>
            <a:r>
              <a:rPr lang="en-US" sz="1200" dirty="0">
                <a:latin typeface="+mn-lt"/>
                <a:cs typeface="Times New Roman"/>
              </a:rPr>
              <a:t>decennial</a:t>
            </a:r>
            <a:r>
              <a:rPr lang="en-US" sz="1200" spc="-14" dirty="0">
                <a:latin typeface="+mn-lt"/>
                <a:cs typeface="Times New Roman"/>
              </a:rPr>
              <a:t> </a:t>
            </a:r>
            <a:r>
              <a:rPr lang="en-US" sz="1200" spc="-7" dirty="0">
                <a:latin typeface="+mn-lt"/>
                <a:cs typeface="Times New Roman"/>
              </a:rPr>
              <a:t>census.</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following demographic data describe emerging trends related to the aging population, increasing racial and ethnic diversity, and more Americans living in metropolitan areas.</a:t>
            </a:r>
          </a:p>
          <a:p>
            <a:endParaRPr lang="en-US" sz="1200" spc="-7" dirty="0">
              <a:latin typeface="+mn-lt"/>
              <a:cs typeface="Times New Roman"/>
            </a:endParaRPr>
          </a:p>
        </p:txBody>
      </p:sp>
      <p:sp>
        <p:nvSpPr>
          <p:cNvPr id="4" name="Slide Number Placeholder 3"/>
          <p:cNvSpPr>
            <a:spLocks noGrp="1"/>
          </p:cNvSpPr>
          <p:nvPr>
            <p:ph type="sldNum" sz="quarter" idx="5"/>
          </p:nvPr>
        </p:nvSpPr>
        <p:spPr/>
        <p:txBody>
          <a:bodyPr/>
          <a:lstStyle/>
          <a:p>
            <a:fld id="{B17BA40C-25F7-4A81-B7B0-365A5351FE20}" type="slidenum">
              <a:rPr lang="en-US" smtClean="0"/>
              <a:t>9</a:t>
            </a:fld>
            <a:endParaRPr lang="en-US"/>
          </a:p>
        </p:txBody>
      </p:sp>
    </p:spTree>
    <p:extLst>
      <p:ext uri="{BB962C8B-B14F-4D97-AF65-F5344CB8AC3E}">
        <p14:creationId xmlns:p14="http://schemas.microsoft.com/office/powerpoint/2010/main" val="21109763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90</a:t>
            </a:fld>
            <a:endParaRPr lang="en-US"/>
          </a:p>
        </p:txBody>
      </p:sp>
    </p:spTree>
    <p:extLst>
      <p:ext uri="{BB962C8B-B14F-4D97-AF65-F5344CB8AC3E}">
        <p14:creationId xmlns:p14="http://schemas.microsoft.com/office/powerpoint/2010/main" val="10004027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2400" y="3886200"/>
            <a:ext cx="6477000" cy="4724400"/>
          </a:xfrm>
        </p:spPr>
        <p:txBody>
          <a:bodyPr/>
          <a:lstStyle/>
          <a:p>
            <a:r>
              <a:rPr lang="en-US" sz="1100" dirty="0"/>
              <a:t>In addition to the executive branch actions, Congress enacted six major bills relevant to the COVID-19 PHE, providing additional flexibilities and approximately $5.3 trillion to support the nation’s COVID-19 response. The first four were enacted in March and April of 2020: </a:t>
            </a:r>
          </a:p>
          <a:p>
            <a:pPr marL="411480" lvl="1" indent="-228600">
              <a:buFont typeface="+mj-lt"/>
              <a:buAutoNum type="arabicPeriod"/>
            </a:pPr>
            <a:r>
              <a:rPr lang="en-US" sz="1100" dirty="0"/>
              <a:t>Coronavirus Preparedness and Response Supplemental Appropriations Act, enacted March 6, 2020; </a:t>
            </a:r>
          </a:p>
          <a:p>
            <a:pPr marL="411480" lvl="1" indent="-228600">
              <a:buFont typeface="+mj-lt"/>
              <a:buAutoNum type="arabicPeriod"/>
            </a:pPr>
            <a:r>
              <a:rPr lang="en-US" sz="1100" dirty="0"/>
              <a:t>Families First Coronavirus Response Act, enacted March 18, 2020; </a:t>
            </a:r>
          </a:p>
          <a:p>
            <a:pPr marL="411480" lvl="1" indent="-228600">
              <a:buFont typeface="+mj-lt"/>
              <a:buAutoNum type="arabicPeriod"/>
            </a:pPr>
            <a:r>
              <a:rPr lang="en-US" sz="1100" dirty="0"/>
              <a:t>Coronavirus Aid Relief and Economic Security (CARES) Act, enacted March 27, 2020; and</a:t>
            </a:r>
          </a:p>
          <a:p>
            <a:pPr marL="411480" lvl="1" indent="-228600">
              <a:buFont typeface="+mj-lt"/>
              <a:buAutoNum type="arabicPeriod"/>
            </a:pPr>
            <a:r>
              <a:rPr lang="en-US" sz="1100" dirty="0"/>
              <a:t>Paycheck Protection Program and Health Care Enhancement Act, enacted April 24, 2020. </a:t>
            </a:r>
          </a:p>
          <a:p>
            <a:r>
              <a:rPr lang="en-US" sz="1100" dirty="0"/>
              <a:t>Subsequently, Congress enacted the Consolidated Appropriations Act of 2021 on December 27, 2020; and the American Rescue Plan Act on March 11, 2021.</a:t>
            </a:r>
          </a:p>
          <a:p>
            <a:r>
              <a:rPr lang="en-US" sz="1100" dirty="0"/>
              <a:t>Details about these legislative actions are beyond the scope of this report. Collectively, they directed the healthcare delivery system’s response to COVID-19 in important ways, including:</a:t>
            </a:r>
          </a:p>
          <a:p>
            <a:pPr lvl="1"/>
            <a:r>
              <a:rPr lang="en-US" sz="1100" dirty="0"/>
              <a:t>Funding the development of COVID-19 tests, vaccines, and treatments.</a:t>
            </a:r>
          </a:p>
          <a:p>
            <a:pPr lvl="1"/>
            <a:r>
              <a:rPr lang="en-US" sz="1100" dirty="0"/>
              <a:t>Funding public health services to disseminate and administer COVID-19 tests and vaccines and funding direct investments in public health infrastructure, such as community health centers and community health workers.</a:t>
            </a:r>
          </a:p>
          <a:p>
            <a:pPr lvl="1"/>
            <a:r>
              <a:rPr lang="en-US" sz="1100" dirty="0"/>
              <a:t>Funding global health programs related to COVID-19.</a:t>
            </a:r>
          </a:p>
          <a:p>
            <a:pPr lvl="1"/>
            <a:r>
              <a:rPr lang="en-US" sz="1100" dirty="0"/>
              <a:t>Modifying Medicare requirements to remove certain face-to-face encounter requirements and allow provision of telehealth services regardless of beneficiary location.</a:t>
            </a:r>
          </a:p>
          <a:p>
            <a:pPr lvl="1"/>
            <a:r>
              <a:rPr lang="en-US" sz="1100" dirty="0"/>
              <a:t>Providing financial support to hospitals and healthcare provider practices.</a:t>
            </a:r>
          </a:p>
          <a:p>
            <a:pPr lvl="1"/>
            <a:r>
              <a:rPr lang="en-US" sz="1100" dirty="0"/>
              <a:t>Providing financial relief to companies in economically distressed sectors.</a:t>
            </a:r>
          </a:p>
          <a:p>
            <a:pPr lvl="1"/>
            <a:r>
              <a:rPr lang="en-US" sz="1100" dirty="0"/>
              <a:t>Providing people with a temporary basic income in the form of direct payments to taxpayers.</a:t>
            </a:r>
          </a:p>
          <a:p>
            <a:pPr lvl="1"/>
            <a:r>
              <a:rPr lang="en-US" sz="1100" dirty="0"/>
              <a:t>Extending unemployment benefits.</a:t>
            </a:r>
          </a:p>
          <a:p>
            <a:pPr lvl="1"/>
            <a:r>
              <a:rPr lang="en-US" sz="1100" dirty="0"/>
              <a:t>Funding and facilitating increased access to food assistance programs, including school breakfast and lunch programs and the Supplemental Nutrition Assistance Program.</a:t>
            </a:r>
          </a:p>
          <a:p>
            <a:pPr lvl="1"/>
            <a:r>
              <a:rPr lang="en-US" sz="1100" dirty="0"/>
              <a:t>Expanding access to sick leave and family medical leave for certain employees and providing tax credits to fund program changes.</a:t>
            </a:r>
          </a:p>
          <a:p>
            <a:r>
              <a:rPr lang="en-US" sz="1100" dirty="0"/>
              <a:t>Taken together, these policy and legislative events produced a time-limited environment in which more people had access to national health insurance and social safety net services. In addition, national standards for certain services, such as those related to </a:t>
            </a:r>
            <a:r>
              <a:rPr lang="en-US" sz="1100" dirty="0" err="1"/>
              <a:t>telehealthcare</a:t>
            </a:r>
            <a:r>
              <a:rPr lang="en-US" sz="1100" dirty="0"/>
              <a:t>, superseded state requirements.</a:t>
            </a:r>
          </a:p>
          <a:p>
            <a:endParaRPr lang="en-US" sz="1100" dirty="0"/>
          </a:p>
        </p:txBody>
      </p:sp>
      <p:sp>
        <p:nvSpPr>
          <p:cNvPr id="4" name="Slide Number Placeholder 3"/>
          <p:cNvSpPr>
            <a:spLocks noGrp="1"/>
          </p:cNvSpPr>
          <p:nvPr>
            <p:ph type="sldNum" sz="quarter" idx="5"/>
          </p:nvPr>
        </p:nvSpPr>
        <p:spPr/>
        <p:txBody>
          <a:bodyPr/>
          <a:lstStyle/>
          <a:p>
            <a:fld id="{B17BA40C-25F7-4A81-B7B0-365A5351FE20}" type="slidenum">
              <a:rPr lang="en-US" smtClean="0"/>
              <a:t>91</a:t>
            </a:fld>
            <a:endParaRPr lang="en-US"/>
          </a:p>
        </p:txBody>
      </p:sp>
    </p:spTree>
    <p:extLst>
      <p:ext uri="{BB962C8B-B14F-4D97-AF65-F5344CB8AC3E}">
        <p14:creationId xmlns:p14="http://schemas.microsoft.com/office/powerpoint/2010/main" val="32970542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3886200"/>
            <a:ext cx="6400800" cy="4724400"/>
          </a:xfrm>
        </p:spPr>
        <p:txBody>
          <a:bodyPr/>
          <a:lstStyle/>
          <a:p>
            <a:pPr marL="0" indent="0">
              <a:buNone/>
            </a:pPr>
            <a:r>
              <a:rPr lang="en-US" sz="1200" b="1" dirty="0">
                <a:effectLst/>
                <a:latin typeface="+mn-lt"/>
                <a:ea typeface="Georgia" panose="02040502050405020303" pitchFamily="18" charset="0"/>
                <a:cs typeface="Georgia" panose="02040502050405020303" pitchFamily="18" charset="0"/>
              </a:rPr>
              <a:t>Tracking COVID-19: National Measures of COVID-19 Activity</a:t>
            </a:r>
          </a:p>
          <a:p>
            <a:pPr marL="182880" indent="-182880"/>
            <a:r>
              <a:rPr lang="en-US" sz="1200" b="0" dirty="0">
                <a:effectLst/>
                <a:latin typeface="+mn-lt"/>
                <a:ea typeface="Georgia" panose="02040502050405020303" pitchFamily="18" charset="0"/>
                <a:cs typeface="Georgia" panose="02040502050405020303" pitchFamily="18" charset="0"/>
              </a:rPr>
              <a:t>One advance that resulted from the COVID-19 PHE was the popularization of data visualizations that informed people about national and local disease activity. COVID-19 dashboards published on federal websites and in lay media often reported four surveillance indicators: case rate, hospitalization rate, death count, and case-mortality rate.</a:t>
            </a:r>
          </a:p>
          <a:p>
            <a:pPr marL="182880" indent="-182880"/>
            <a:r>
              <a:rPr lang="en-US" sz="1200" b="0" dirty="0">
                <a:effectLst/>
                <a:latin typeface="+mn-lt"/>
                <a:ea typeface="Georgia" panose="02040502050405020303" pitchFamily="18" charset="0"/>
                <a:cs typeface="Georgia" panose="02040502050405020303" pitchFamily="18" charset="0"/>
              </a:rPr>
              <a:t>The case rate reports the number of people per 100,000 population with epidemiologic links to people with laboratory-confirmed COVID-19 and documented signs and symptoms of COVID-19 infection or with laboratory-confirmed COVID-19 infection. As a measure of COVID-19 activity, the monthly case rate describes how extensively and how quickly SARS-CoV-2 spread in the United States at different points in time. </a:t>
            </a:r>
          </a:p>
          <a:p>
            <a:pPr marL="182880" indent="-182880"/>
            <a:r>
              <a:rPr lang="en-US" sz="1200" b="0" dirty="0">
                <a:effectLst/>
                <a:latin typeface="+mn-lt"/>
                <a:ea typeface="Georgia" panose="02040502050405020303" pitchFamily="18" charset="0"/>
                <a:cs typeface="Georgia" panose="02040502050405020303" pitchFamily="18" charset="0"/>
              </a:rPr>
              <a:t>A lag may occur between the time a person becomes ill with COVID-19 and the time their case is reported. In addition, the case rate depends on people feeling symptomatic enough to seek testing and having access to testing facilities that also report results to data sources. Therefore, case rates may not show the precise time when the number of people infected changed and are likely to underestimate the actual number of cases at a particular time. For example, Figure 3 shows low case rates in March through May 2020, even though the initial surge of cases peaked in these months, because the United States lacked capacity to conduct national surveillance testing then.</a:t>
            </a:r>
          </a:p>
          <a:p>
            <a:pPr marL="182880" indent="-182880"/>
            <a:r>
              <a:rPr lang="en-US" sz="1200" b="0" dirty="0">
                <a:effectLst/>
                <a:latin typeface="+mn-lt"/>
                <a:ea typeface="Georgia" panose="02040502050405020303" pitchFamily="18" charset="0"/>
                <a:cs typeface="Georgia" panose="02040502050405020303" pitchFamily="18" charset="0"/>
              </a:rPr>
              <a:t>Monthly COVID-19 case rates increased at six points between January 2020 and December 2022. Cases peaked in:</a:t>
            </a:r>
          </a:p>
          <a:p>
            <a:pPr marL="365760" lvl="1" indent="-182880"/>
            <a:r>
              <a:rPr lang="en-US" sz="1200" b="0" dirty="0">
                <a:effectLst/>
                <a:latin typeface="+mn-lt"/>
                <a:ea typeface="Georgia" panose="02040502050405020303" pitchFamily="18" charset="0"/>
                <a:cs typeface="Georgia" panose="02040502050405020303" pitchFamily="18" charset="0"/>
              </a:rPr>
              <a:t>July 2020 (508 per 100,000 population), </a:t>
            </a:r>
          </a:p>
          <a:p>
            <a:pPr marL="365760" lvl="1" indent="-182880"/>
            <a:r>
              <a:rPr lang="en-US" sz="1200" b="0" dirty="0">
                <a:effectLst/>
                <a:latin typeface="+mn-lt"/>
                <a:ea typeface="Georgia" panose="02040502050405020303" pitchFamily="18" charset="0"/>
                <a:cs typeface="Georgia" panose="02040502050405020303" pitchFamily="18" charset="0"/>
              </a:rPr>
              <a:t>December 2020 (1,702 per 100,000 population), </a:t>
            </a:r>
          </a:p>
          <a:p>
            <a:pPr marL="365760" lvl="1" indent="-182880"/>
            <a:r>
              <a:rPr lang="en-US" sz="1200" b="0" dirty="0">
                <a:effectLst/>
                <a:latin typeface="+mn-lt"/>
                <a:ea typeface="Georgia" panose="02040502050405020303" pitchFamily="18" charset="0"/>
                <a:cs typeface="Georgia" panose="02040502050405020303" pitchFamily="18" charset="0"/>
              </a:rPr>
              <a:t>August 2021 (1,133 per 100,000 population),</a:t>
            </a:r>
          </a:p>
          <a:p>
            <a:pPr marL="365760" lvl="1" indent="-182880"/>
            <a:r>
              <a:rPr lang="en-US" sz="1200" b="0" dirty="0">
                <a:effectLst/>
                <a:latin typeface="+mn-lt"/>
                <a:ea typeface="Georgia" panose="02040502050405020303" pitchFamily="18" charset="0"/>
                <a:cs typeface="Georgia" panose="02040502050405020303" pitchFamily="18" charset="0"/>
              </a:rPr>
              <a:t>January 2022 (4,662 per 100,000 population), </a:t>
            </a:r>
          </a:p>
          <a:p>
            <a:pPr marL="365760" lvl="1" indent="-182880"/>
            <a:r>
              <a:rPr lang="en-US" sz="1200" b="0" dirty="0">
                <a:effectLst/>
                <a:latin typeface="+mn-lt"/>
                <a:ea typeface="Georgia" panose="02040502050405020303" pitchFamily="18" charset="0"/>
                <a:cs typeface="Georgia" panose="02040502050405020303" pitchFamily="18" charset="0"/>
              </a:rPr>
              <a:t>May 2022 (907 per 100,000 population), and </a:t>
            </a:r>
          </a:p>
          <a:p>
            <a:pPr marL="365760" lvl="1" indent="-182880"/>
            <a:r>
              <a:rPr lang="en-US" sz="1200" b="0" dirty="0">
                <a:effectLst/>
                <a:latin typeface="+mn-lt"/>
                <a:ea typeface="Georgia" panose="02040502050405020303" pitchFamily="18" charset="0"/>
                <a:cs typeface="Georgia" panose="02040502050405020303" pitchFamily="18" charset="0"/>
              </a:rPr>
              <a:t>July 2022 (929 per 100,000 population) (Figure 3).</a:t>
            </a:r>
          </a:p>
          <a:p>
            <a:pPr marL="182880" lvl="0" indent="-182880"/>
            <a:r>
              <a:rPr lang="en-US" sz="1200" b="0" dirty="0">
                <a:effectLst/>
                <a:latin typeface="+mn-lt"/>
                <a:ea typeface="Georgia" panose="02040502050405020303" pitchFamily="18" charset="0"/>
                <a:cs typeface="Georgia" panose="02040502050405020303" pitchFamily="18" charset="0"/>
              </a:rPr>
              <a:t>Low case rates reported in early 2020 likely represent artifacts resulting from limited testing capacity during the early months of the COVID-19 pandemic.</a:t>
            </a:r>
          </a:p>
          <a:p>
            <a:pPr marL="182880" indent="-182880"/>
            <a:endParaRPr lang="en-US" sz="1200" b="0" dirty="0">
              <a:effectLst/>
              <a:latin typeface="+mn-lt"/>
              <a:ea typeface="Georgia" panose="02040502050405020303" pitchFamily="18" charset="0"/>
              <a:cs typeface="Georgia" panose="02040502050405020303" pitchFamily="18" charset="0"/>
            </a:endParaRP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92</a:t>
            </a:fld>
            <a:endParaRPr lang="en-US"/>
          </a:p>
        </p:txBody>
      </p:sp>
    </p:spTree>
    <p:extLst>
      <p:ext uri="{BB962C8B-B14F-4D97-AF65-F5344CB8AC3E}">
        <p14:creationId xmlns:p14="http://schemas.microsoft.com/office/powerpoint/2010/main" val="37911504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3657600"/>
            <a:ext cx="6400800" cy="4953000"/>
          </a:xfrm>
        </p:spPr>
        <p:txBody>
          <a:bodyPr/>
          <a:lstStyle/>
          <a:p>
            <a:pPr marL="182880" marR="0" indent="-182880">
              <a:spcBef>
                <a:spcPts val="0"/>
              </a:spcBef>
              <a:spcAft>
                <a:spcPts val="1200"/>
              </a:spcAft>
            </a:pPr>
            <a:r>
              <a:rPr lang="en-US" sz="1200" dirty="0">
                <a:effectLst/>
                <a:latin typeface="+mn-lt"/>
                <a:ea typeface="Calibri" panose="020F0502020204030204" pitchFamily="34" charset="0"/>
                <a:cs typeface="Times New Roman" panose="02020603050405020304" pitchFamily="18" charset="0"/>
              </a:rPr>
              <a:t>The</a:t>
            </a:r>
            <a:r>
              <a:rPr lang="en-US" sz="1200" b="1" dirty="0">
                <a:effectLst/>
                <a:latin typeface="+mn-lt"/>
                <a:ea typeface="Calibri" panose="020F0502020204030204" pitchFamily="34" charset="0"/>
                <a:cs typeface="Times New Roman" panose="02020603050405020304" pitchFamily="18" charset="0"/>
              </a:rPr>
              <a:t> hospitalization rate</a:t>
            </a:r>
            <a:r>
              <a:rPr lang="en-US" sz="1200" dirty="0">
                <a:effectLst/>
                <a:latin typeface="+mn-lt"/>
                <a:ea typeface="Calibri" panose="020F0502020204030204" pitchFamily="34" charset="0"/>
                <a:cs typeface="Times New Roman" panose="02020603050405020304" pitchFamily="18" charset="0"/>
              </a:rPr>
              <a:t> reports the number of people hospitalized with the principal diagnosis of COVID-19 per 100,000 population. This measure assesses the impact of COVID-19 on healthcare utilization at different times during the PHE. When the COVID-19 hospitalization rate was high, demand for services may have exceeded emergency departments’ and hospitals’ capacity and crowded out their ability to provide care for people with non-COVID-19 conditions.</a:t>
            </a:r>
          </a:p>
          <a:p>
            <a:pPr marL="182880" marR="0" lvl="0" indent="-182880">
              <a:spcBef>
                <a:spcPts val="0"/>
              </a:spcBef>
              <a:spcAft>
                <a:spcPts val="1200"/>
              </a:spcAft>
              <a:tabLst>
                <a:tab pos="228600" algn="l"/>
              </a:tabLst>
            </a:pPr>
            <a:r>
              <a:rPr lang="en-US" sz="1200" dirty="0">
                <a:effectLst/>
                <a:latin typeface="+mn-lt"/>
                <a:ea typeface="Calibri" panose="020F0502020204030204" pitchFamily="34" charset="0"/>
                <a:cs typeface="Times New Roman" panose="02020603050405020304" pitchFamily="18" charset="0"/>
              </a:rPr>
              <a:t>Monthly COVID-19 hospitalization counts increased at seven points between January 2020 and December 2022. Peaks in COVID-19 hospitalizations were reported for the months of: </a:t>
            </a:r>
          </a:p>
          <a:p>
            <a:pPr marL="365760" marR="0" lvl="1" indent="-182880">
              <a:spcBef>
                <a:spcPts val="0"/>
              </a:spcBef>
              <a:spcAft>
                <a:spcPts val="0"/>
              </a:spcAft>
              <a:buClr>
                <a:srgbClr val="005EB8"/>
              </a:buClr>
              <a:buSzPts val="1000"/>
            </a:pPr>
            <a:r>
              <a:rPr lang="en-US" sz="1200" dirty="0">
                <a:effectLst/>
                <a:latin typeface="+mn-lt"/>
                <a:ea typeface="Calibri" panose="020F0502020204030204" pitchFamily="34" charset="0"/>
                <a:cs typeface="Times New Roman" panose="02020603050405020304" pitchFamily="18" charset="0"/>
              </a:rPr>
              <a:t>April 2020 (141,165 admissions),</a:t>
            </a:r>
          </a:p>
          <a:p>
            <a:pPr marL="365760" marR="0" lvl="1" indent="-182880">
              <a:spcBef>
                <a:spcPts val="0"/>
              </a:spcBef>
              <a:spcAft>
                <a:spcPts val="0"/>
              </a:spcAft>
              <a:buClr>
                <a:srgbClr val="005EB8"/>
              </a:buClr>
              <a:buSzPts val="1000"/>
            </a:pPr>
            <a:r>
              <a:rPr lang="en-US" sz="1200" dirty="0">
                <a:effectLst/>
                <a:latin typeface="+mn-lt"/>
                <a:ea typeface="Calibri" panose="020F0502020204030204" pitchFamily="34" charset="0"/>
                <a:cs typeface="Times New Roman" panose="02020603050405020304" pitchFamily="18" charset="0"/>
              </a:rPr>
              <a:t>July 2020 (103,192 admissions),</a:t>
            </a:r>
          </a:p>
          <a:p>
            <a:pPr marL="365760" marR="0" lvl="1" indent="-182880">
              <a:spcBef>
                <a:spcPts val="0"/>
              </a:spcBef>
              <a:spcAft>
                <a:spcPts val="0"/>
              </a:spcAft>
              <a:buClr>
                <a:srgbClr val="005EB8"/>
              </a:buClr>
              <a:buSzPts val="1000"/>
            </a:pPr>
            <a:r>
              <a:rPr lang="en-US" sz="1200" dirty="0">
                <a:effectLst/>
                <a:latin typeface="+mn-lt"/>
                <a:ea typeface="Calibri" panose="020F0502020204030204" pitchFamily="34" charset="0"/>
                <a:cs typeface="Times New Roman" panose="02020603050405020304" pitchFamily="18" charset="0"/>
              </a:rPr>
              <a:t>December 2020 (220,360 admissions),</a:t>
            </a:r>
          </a:p>
          <a:p>
            <a:pPr marL="365760" marR="0" lvl="1" indent="-182880">
              <a:spcBef>
                <a:spcPts val="0"/>
              </a:spcBef>
              <a:spcAft>
                <a:spcPts val="0"/>
              </a:spcAft>
              <a:buClr>
                <a:srgbClr val="005EB8"/>
              </a:buClr>
              <a:buSzPts val="1000"/>
            </a:pPr>
            <a:r>
              <a:rPr lang="en-US" sz="1200" dirty="0">
                <a:effectLst/>
                <a:latin typeface="+mn-lt"/>
                <a:ea typeface="Calibri" panose="020F0502020204030204" pitchFamily="34" charset="0"/>
                <a:cs typeface="Times New Roman" panose="02020603050405020304" pitchFamily="18" charset="0"/>
              </a:rPr>
              <a:t>August 2021 (146,146 admissions),</a:t>
            </a:r>
          </a:p>
          <a:p>
            <a:pPr marL="365760" marR="0" lvl="1" indent="-182880">
              <a:spcBef>
                <a:spcPts val="0"/>
              </a:spcBef>
              <a:spcAft>
                <a:spcPts val="0"/>
              </a:spcAft>
              <a:buClr>
                <a:srgbClr val="005EB8"/>
              </a:buClr>
              <a:buSzPts val="1000"/>
            </a:pPr>
            <a:r>
              <a:rPr lang="en-US" sz="1200" dirty="0">
                <a:effectLst/>
                <a:latin typeface="+mn-lt"/>
                <a:ea typeface="Calibri" panose="020F0502020204030204" pitchFamily="34" charset="0"/>
                <a:cs typeface="Times New Roman" panose="02020603050405020304" pitchFamily="18" charset="0"/>
              </a:rPr>
              <a:t>January 2022 (229,865 admission),</a:t>
            </a:r>
          </a:p>
          <a:p>
            <a:pPr marL="365760" marR="0" lvl="1" indent="-182880">
              <a:spcBef>
                <a:spcPts val="0"/>
              </a:spcBef>
              <a:spcAft>
                <a:spcPts val="0"/>
              </a:spcAft>
              <a:buClr>
                <a:srgbClr val="005EB8"/>
              </a:buClr>
              <a:buSzPts val="1000"/>
            </a:pPr>
            <a:r>
              <a:rPr lang="en-US" sz="1200" dirty="0">
                <a:effectLst/>
                <a:latin typeface="+mn-lt"/>
                <a:ea typeface="Calibri" panose="020F0502020204030204" pitchFamily="34" charset="0"/>
                <a:cs typeface="Times New Roman" panose="02020603050405020304" pitchFamily="18" charset="0"/>
              </a:rPr>
              <a:t>July 2022 (64,725 admissions), and</a:t>
            </a:r>
          </a:p>
          <a:p>
            <a:pPr marL="365760" marR="0" lvl="1" indent="-182880">
              <a:spcBef>
                <a:spcPts val="0"/>
              </a:spcBef>
              <a:spcAft>
                <a:spcPts val="1200"/>
              </a:spcAft>
              <a:buClr>
                <a:srgbClr val="005EB8"/>
              </a:buClr>
              <a:buSzPts val="1000"/>
            </a:pPr>
            <a:r>
              <a:rPr lang="en-US" sz="1200" dirty="0">
                <a:effectLst/>
                <a:latin typeface="+mn-lt"/>
                <a:ea typeface="Calibri" panose="020F0502020204030204" pitchFamily="34" charset="0"/>
                <a:cs typeface="Times New Roman" panose="02020603050405020304" pitchFamily="18" charset="0"/>
              </a:rPr>
              <a:t>December 2022 (65,211 admissions) (Figure 4).</a:t>
            </a:r>
          </a:p>
          <a:p>
            <a:pPr marL="182880" marR="0" indent="-182880">
              <a:spcBef>
                <a:spcPts val="0"/>
              </a:spcBef>
              <a:spcAft>
                <a:spcPts val="1200"/>
              </a:spcAft>
            </a:pPr>
            <a:endParaRPr lang="en-US" sz="1200" dirty="0">
              <a:effectLst/>
              <a:latin typeface="+mn-lt"/>
              <a:ea typeface="Calibri" panose="020F0502020204030204" pitchFamily="34" charset="0"/>
              <a:cs typeface="Times New Roman" panose="02020603050405020304" pitchFamily="18" charset="0"/>
            </a:endParaRPr>
          </a:p>
          <a:p>
            <a:endParaRPr lang="en-US" sz="1100" dirty="0"/>
          </a:p>
        </p:txBody>
      </p:sp>
      <p:sp>
        <p:nvSpPr>
          <p:cNvPr id="4" name="Slide Number Placeholder 3"/>
          <p:cNvSpPr>
            <a:spLocks noGrp="1"/>
          </p:cNvSpPr>
          <p:nvPr>
            <p:ph type="sldNum" sz="quarter" idx="5"/>
          </p:nvPr>
        </p:nvSpPr>
        <p:spPr/>
        <p:txBody>
          <a:bodyPr/>
          <a:lstStyle/>
          <a:p>
            <a:fld id="{B17BA40C-25F7-4A81-B7B0-365A5351FE20}" type="slidenum">
              <a:rPr lang="en-US" smtClean="0"/>
              <a:t>93</a:t>
            </a:fld>
            <a:endParaRPr lang="en-US"/>
          </a:p>
        </p:txBody>
      </p:sp>
    </p:spTree>
    <p:extLst>
      <p:ext uri="{BB962C8B-B14F-4D97-AF65-F5344CB8AC3E}">
        <p14:creationId xmlns:p14="http://schemas.microsoft.com/office/powerpoint/2010/main" val="273622428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3657600"/>
            <a:ext cx="6400800" cy="4953000"/>
          </a:xfrm>
        </p:spPr>
        <p:txBody>
          <a:bodyPr/>
          <a:lstStyle/>
          <a:p>
            <a:pPr marL="182880" marR="0" lvl="0" indent="-182880">
              <a:spcBef>
                <a:spcPts val="0"/>
              </a:spcBef>
              <a:spcAft>
                <a:spcPts val="0"/>
              </a:spcAft>
              <a:buSzPts val="1400"/>
            </a:pPr>
            <a:r>
              <a:rPr lang="en-US" sz="1100" dirty="0">
                <a:effectLst/>
                <a:latin typeface="+mn-lt"/>
                <a:ea typeface="Calibri" panose="020F0502020204030204" pitchFamily="34" charset="0"/>
                <a:cs typeface="Times New Roman" panose="02020603050405020304" pitchFamily="18" charset="0"/>
              </a:rPr>
              <a:t>The </a:t>
            </a:r>
            <a:r>
              <a:rPr lang="en-US" sz="1100" b="1" dirty="0">
                <a:effectLst/>
                <a:latin typeface="+mn-lt"/>
                <a:ea typeface="Calibri" panose="020F0502020204030204" pitchFamily="34" charset="0"/>
                <a:cs typeface="Times New Roman" panose="02020603050405020304" pitchFamily="18" charset="0"/>
              </a:rPr>
              <a:t>death count </a:t>
            </a:r>
            <a:r>
              <a:rPr lang="en-US" sz="1100" dirty="0">
                <a:effectLst/>
                <a:latin typeface="+mn-lt"/>
                <a:ea typeface="Calibri" panose="020F0502020204030204" pitchFamily="34" charset="0"/>
                <a:cs typeface="Times New Roman" panose="02020603050405020304" pitchFamily="18" charset="0"/>
              </a:rPr>
              <a:t>reports the number of people who died with COVID-19 within a given time. This measure assesses COVID-19’s impact on the population at different times during the PHE. Population death rates may change in response to many conditions other than severity of the disease. For example, COVID-19 death rates may have increased during surge periods because critical supplies were unavailable or because the need for healthcare services overwhelmed the capacity of healthcare delivery organizations to provide them.</a:t>
            </a:r>
          </a:p>
          <a:p>
            <a:pPr marL="182880" marR="0" lvl="0" indent="-182880">
              <a:spcBef>
                <a:spcPts val="0"/>
              </a:spcBef>
              <a:spcAft>
                <a:spcPts val="0"/>
              </a:spcAft>
              <a:buSzPts val="1400"/>
            </a:pPr>
            <a:r>
              <a:rPr lang="en-US" sz="1100" dirty="0"/>
              <a:t>Monthly COVID-19 death counts increased six times between January 2020 and December 2022. Deaths peaked in:</a:t>
            </a:r>
          </a:p>
          <a:p>
            <a:pPr marL="365760" marR="0" lvl="1" indent="-182880">
              <a:spcBef>
                <a:spcPts val="0"/>
              </a:spcBef>
              <a:spcAft>
                <a:spcPts val="0"/>
              </a:spcAft>
              <a:buSzPts val="1400"/>
            </a:pPr>
            <a:r>
              <a:rPr lang="en-US" sz="1100" dirty="0"/>
              <a:t>April 2020 (61,824 deaths),</a:t>
            </a:r>
          </a:p>
          <a:p>
            <a:pPr marL="365760" marR="0" lvl="1" indent="-182880">
              <a:spcBef>
                <a:spcPts val="0"/>
              </a:spcBef>
              <a:spcAft>
                <a:spcPts val="0"/>
              </a:spcAft>
              <a:buSzPts val="1400"/>
            </a:pPr>
            <a:r>
              <a:rPr lang="en-US" sz="1100" dirty="0"/>
              <a:t>July 2020 (28,174 deaths),</a:t>
            </a:r>
          </a:p>
          <a:p>
            <a:pPr marL="365760" marR="0" lvl="1" indent="-182880">
              <a:spcBef>
                <a:spcPts val="0"/>
              </a:spcBef>
              <a:spcAft>
                <a:spcPts val="0"/>
              </a:spcAft>
              <a:buSzPts val="1400"/>
            </a:pPr>
            <a:r>
              <a:rPr lang="en-US" sz="1100" dirty="0"/>
              <a:t>January 2021 (96,235 deaths),</a:t>
            </a:r>
          </a:p>
          <a:p>
            <a:pPr marL="365760" marR="0" lvl="1" indent="-182880">
              <a:spcBef>
                <a:spcPts val="0"/>
              </a:spcBef>
              <a:spcAft>
                <a:spcPts val="0"/>
              </a:spcAft>
              <a:buSzPts val="1400"/>
            </a:pPr>
            <a:r>
              <a:rPr lang="en-US" sz="1100" dirty="0"/>
              <a:t>September 2021 (59,084 deaths),</a:t>
            </a:r>
          </a:p>
          <a:p>
            <a:pPr marL="365760" marR="0" lvl="1" indent="-182880">
              <a:spcBef>
                <a:spcPts val="0"/>
              </a:spcBef>
              <a:spcAft>
                <a:spcPts val="0"/>
              </a:spcAft>
              <a:buSzPts val="1400"/>
            </a:pPr>
            <a:r>
              <a:rPr lang="en-US" sz="1100" dirty="0"/>
              <a:t>January 2022 (72,483 deaths), and </a:t>
            </a:r>
          </a:p>
          <a:p>
            <a:pPr marL="365760" marR="0" lvl="1" indent="-182880">
              <a:spcBef>
                <a:spcPts val="0"/>
              </a:spcBef>
              <a:spcAft>
                <a:spcPts val="0"/>
              </a:spcAft>
              <a:buSzPts val="1400"/>
            </a:pPr>
            <a:r>
              <a:rPr lang="en-US" sz="1100" dirty="0"/>
              <a:t>August 2022 (9,310 deaths) (Figure 5).</a:t>
            </a:r>
          </a:p>
          <a:p>
            <a:pPr marL="182880" marR="0" lvl="0" indent="-182880">
              <a:spcBef>
                <a:spcPts val="0"/>
              </a:spcBef>
              <a:spcAft>
                <a:spcPts val="0"/>
              </a:spcAft>
              <a:buSzPts val="1400"/>
            </a:pPr>
            <a:endParaRPr lang="en-US" sz="1100" dirty="0"/>
          </a:p>
        </p:txBody>
      </p:sp>
      <p:sp>
        <p:nvSpPr>
          <p:cNvPr id="4" name="Slide Number Placeholder 3"/>
          <p:cNvSpPr>
            <a:spLocks noGrp="1"/>
          </p:cNvSpPr>
          <p:nvPr>
            <p:ph type="sldNum" sz="quarter" idx="5"/>
          </p:nvPr>
        </p:nvSpPr>
        <p:spPr/>
        <p:txBody>
          <a:bodyPr/>
          <a:lstStyle/>
          <a:p>
            <a:fld id="{B17BA40C-25F7-4A81-B7B0-365A5351FE20}" type="slidenum">
              <a:rPr lang="en-US" smtClean="0"/>
              <a:t>94</a:t>
            </a:fld>
            <a:endParaRPr lang="en-US"/>
          </a:p>
        </p:txBody>
      </p:sp>
    </p:spTree>
    <p:extLst>
      <p:ext uri="{BB962C8B-B14F-4D97-AF65-F5344CB8AC3E}">
        <p14:creationId xmlns:p14="http://schemas.microsoft.com/office/powerpoint/2010/main" val="378709401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108" marR="24678" indent="-171450">
              <a:buSzPct val="116666"/>
              <a:tabLst>
                <a:tab pos="164085" algn="l"/>
                <a:tab pos="164518" algn="l"/>
              </a:tabLst>
            </a:pPr>
            <a:r>
              <a:rPr lang="en-US" sz="1200" dirty="0">
                <a:latin typeface="+mn-lt"/>
                <a:cs typeface="Times New Roman"/>
              </a:rPr>
              <a:t>The case-mortality rate (also called case-fatality rate and death per case) reports the number of people who died out of only those people with confirmed COVID-19 infections. As a measure of COVID-19 activity, it provides a useful complement to simple COVID-19 death rates. The case-mortality rate can be used to distinguish between changes in death rates resulting from changes in the number of people infected and changes in the severity of COVID-19 infections or the quality of treatment infected people received.</a:t>
            </a:r>
          </a:p>
          <a:p>
            <a:pPr marL="180108" marR="24678" indent="-171450">
              <a:buSzPct val="116666"/>
              <a:tabLst>
                <a:tab pos="164085" algn="l"/>
                <a:tab pos="164518" algn="l"/>
              </a:tabLst>
            </a:pPr>
            <a:r>
              <a:rPr lang="en-US" dirty="0"/>
              <a:t>Deaths per 1,000 cases decreased gradually after SARS-COV-2’s initial appearance in the United States. The case-mortality rate peaked at 80 deaths per 1,000 cases in April 2020, followed by lower peaks in the case-mortality rate of:</a:t>
            </a:r>
          </a:p>
          <a:p>
            <a:pPr marL="362988" marR="24678" lvl="1" indent="-171450">
              <a:buSzPct val="116666"/>
              <a:tabLst>
                <a:tab pos="164085" algn="l"/>
                <a:tab pos="164518" algn="l"/>
              </a:tabLst>
            </a:pPr>
            <a:r>
              <a:rPr lang="en-US" dirty="0"/>
              <a:t>21 deaths per 1,000 cases in August 2020,</a:t>
            </a:r>
          </a:p>
          <a:p>
            <a:pPr marL="362988" marR="24678" lvl="1" indent="-171450">
              <a:buSzPct val="116666"/>
              <a:tabLst>
                <a:tab pos="164085" algn="l"/>
                <a:tab pos="164518" algn="l"/>
              </a:tabLst>
            </a:pPr>
            <a:r>
              <a:rPr lang="en-US" dirty="0"/>
              <a:t>22 deaths per 1,000 cases in February 2021,</a:t>
            </a:r>
          </a:p>
          <a:p>
            <a:pPr marL="362988" marR="24678" lvl="1" indent="-171450">
              <a:buSzPct val="116666"/>
              <a:tabLst>
                <a:tab pos="164085" algn="l"/>
                <a:tab pos="164518" algn="l"/>
              </a:tabLst>
            </a:pPr>
            <a:r>
              <a:rPr lang="en-US" dirty="0"/>
              <a:t>15 deaths per 1,000 cases in May and June 2021,</a:t>
            </a:r>
          </a:p>
          <a:p>
            <a:pPr marL="362988" marR="24678" lvl="1" indent="-171450">
              <a:buSzPct val="116666"/>
              <a:tabLst>
                <a:tab pos="164085" algn="l"/>
                <a:tab pos="164518" algn="l"/>
              </a:tabLst>
            </a:pPr>
            <a:r>
              <a:rPr lang="en-US" dirty="0"/>
              <a:t>18 deaths per 1,000 cases in September and October 2021, and </a:t>
            </a:r>
          </a:p>
          <a:p>
            <a:pPr marL="362988" marR="24678" lvl="1" indent="-171450">
              <a:buSzPct val="116666"/>
              <a:tabLst>
                <a:tab pos="164085" algn="l"/>
                <a:tab pos="164518" algn="l"/>
              </a:tabLst>
            </a:pPr>
            <a:r>
              <a:rPr lang="en-US" dirty="0"/>
              <a:t>15 deaths per 1,000 cases in February 2022 (Figure 6).</a:t>
            </a:r>
          </a:p>
          <a:p>
            <a:pPr marL="180108" marR="24678" indent="-171450">
              <a:buSzPct val="116666"/>
              <a:tabLst>
                <a:tab pos="164085" algn="l"/>
                <a:tab pos="164518" algn="l"/>
              </a:tabLst>
            </a:pPr>
            <a:r>
              <a:rPr lang="en-US" dirty="0"/>
              <a:t>As of December 2022, the COVID-19 case-mortality rate was 3 per 1,000 cases.</a:t>
            </a:r>
          </a:p>
          <a:p>
            <a:pPr marL="180108" marR="24678" indent="-171450">
              <a:buSzPct val="116666"/>
              <a:tabLst>
                <a:tab pos="164085" algn="l"/>
                <a:tab pos="164518" algn="l"/>
              </a:tabLst>
            </a:pPr>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95</a:t>
            </a:fld>
            <a:endParaRPr lang="en-US"/>
          </a:p>
        </p:txBody>
      </p:sp>
    </p:spTree>
    <p:extLst>
      <p:ext uri="{BB962C8B-B14F-4D97-AF65-F5344CB8AC3E}">
        <p14:creationId xmlns:p14="http://schemas.microsoft.com/office/powerpoint/2010/main" val="116901908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3657600"/>
            <a:ext cx="6400800" cy="4825034"/>
          </a:xfrm>
        </p:spPr>
        <p:txBody>
          <a:bodyPr/>
          <a:lstStyle/>
          <a:p>
            <a:endParaRPr lang="en-US" sz="1050" dirty="0"/>
          </a:p>
        </p:txBody>
      </p:sp>
      <p:sp>
        <p:nvSpPr>
          <p:cNvPr id="4" name="Slide Number Placeholder 3"/>
          <p:cNvSpPr>
            <a:spLocks noGrp="1"/>
          </p:cNvSpPr>
          <p:nvPr>
            <p:ph type="sldNum" sz="quarter" idx="5"/>
          </p:nvPr>
        </p:nvSpPr>
        <p:spPr/>
        <p:txBody>
          <a:bodyPr/>
          <a:lstStyle/>
          <a:p>
            <a:fld id="{B17BA40C-25F7-4A81-B7B0-365A5351FE20}" type="slidenum">
              <a:rPr lang="en-US" smtClean="0"/>
              <a:t>96</a:t>
            </a:fld>
            <a:endParaRPr lang="en-US"/>
          </a:p>
        </p:txBody>
      </p:sp>
    </p:spTree>
    <p:extLst>
      <p:ext uri="{BB962C8B-B14F-4D97-AF65-F5344CB8AC3E}">
        <p14:creationId xmlns:p14="http://schemas.microsoft.com/office/powerpoint/2010/main" val="326299619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7BA40C-25F7-4A81-B7B0-365A5351FE20}" type="slidenum">
              <a:rPr lang="en-US" smtClean="0"/>
              <a:t>97</a:t>
            </a:fld>
            <a:endParaRPr lang="en-US"/>
          </a:p>
        </p:txBody>
      </p:sp>
    </p:spTree>
    <p:extLst>
      <p:ext uri="{BB962C8B-B14F-4D97-AF65-F5344CB8AC3E}">
        <p14:creationId xmlns:p14="http://schemas.microsoft.com/office/powerpoint/2010/main" val="168094241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7BA40C-25F7-4A81-B7B0-365A5351FE20}" type="slidenum">
              <a:rPr lang="en-US" smtClean="0"/>
              <a:t>98</a:t>
            </a:fld>
            <a:endParaRPr lang="en-US"/>
          </a:p>
        </p:txBody>
      </p:sp>
    </p:spTree>
    <p:extLst>
      <p:ext uri="{BB962C8B-B14F-4D97-AF65-F5344CB8AC3E}">
        <p14:creationId xmlns:p14="http://schemas.microsoft.com/office/powerpoint/2010/main" val="200825807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COVID-19 deaths increased during the second year of the public health emergency.</a:t>
            </a:r>
          </a:p>
          <a:p>
            <a:r>
              <a:rPr lang="en-US" b="1" dirty="0"/>
              <a:t>January 2020 through February 2021. </a:t>
            </a:r>
            <a:r>
              <a:rPr lang="en-US" dirty="0"/>
              <a:t>The first period was characterized by the emergence of a contagious, previously unknown pathogenic virus. It began with the Secretary of Health and Human Services announcing the COVID-19 PHE on January 31, 2020, and ended shortly after the Food and Drug Administration issued an emergency use authorization (EUA) for a third effective COVID-19 vaccine on February 27, 2021. </a:t>
            </a:r>
          </a:p>
          <a:p>
            <a:r>
              <a:rPr lang="en-US" dirty="0"/>
              <a:t>During this time, healthcare delivery systems had less knowledge about the disease, limited capacity to detect the virus that caused it, and few treatment options for people who got it. Global supply chain disruptions across multiple sectors added to the challenges, forcing healthcare delivery systems to contend with shortages of critical resources such as ventilators, disinfectants, and personal protective equipment. </a:t>
            </a:r>
          </a:p>
          <a:p>
            <a:r>
              <a:rPr lang="en-US" dirty="0"/>
              <a:t>The nation’s initial response focused on limiting disease transmission, increasing capacity to treat it, and redirecting many healthcare delivery systems’ resources to supporting public health activities. Although the disease continued to spread to previously unaffected regions of the country, the initial response appeared to blunt COVID-19’s impact, as national mortality rates decreased in the latter half of 2020. </a:t>
            </a:r>
          </a:p>
          <a:p>
            <a:r>
              <a:rPr lang="en-US" b="1" dirty="0"/>
              <a:t>December 2020 through March 2022. </a:t>
            </a:r>
            <a:r>
              <a:rPr lang="en-US" dirty="0"/>
              <a:t>The second period was characterized by the emergence of successive “variants of concern.” It began with detection of the Alpha variant in Colorado on December 29, 2020, and continued through the tapering of a surge in COVID-19 associated with the Omicron variant in March 2022. The variants of concern were more transmissible than the original SARS-CoV-2 strain. But by the beginning of this period, knowledge about the disease and testing capacity had increased, treatments had improved, and effective vaccines had become available. Thus, the rise in COVID-19 mortality rates that occurred in 37 states in 2021 (Figure 1) may have been avoidable.</a:t>
            </a:r>
          </a:p>
          <a:p>
            <a:r>
              <a:rPr lang="en-US" b="1" dirty="0"/>
              <a:t>March 2022-May 2023</a:t>
            </a:r>
            <a:r>
              <a:rPr lang="en-US" dirty="0"/>
              <a:t>. The third period began with the waning of the Omicron surge and ended with the lapse of the COVID-19 PHE declaration on May 11, 2023, when the nation left the emergency phase of the pandemic. This special emphasis topic does not cover this phase because data from this period are emerging or not yet available. </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99</a:t>
            </a:fld>
            <a:endParaRPr lang="en-US"/>
          </a:p>
        </p:txBody>
      </p:sp>
    </p:spTree>
    <p:extLst>
      <p:ext uri="{BB962C8B-B14F-4D97-AF65-F5344CB8AC3E}">
        <p14:creationId xmlns:p14="http://schemas.microsoft.com/office/powerpoint/2010/main" val="1373168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3352800"/>
            <a:ext cx="7772400" cy="1295400"/>
          </a:xfrm>
        </p:spPr>
        <p:txBody>
          <a:bodyPr/>
          <a:lstStyle>
            <a:lvl1pPr algn="ctr">
              <a:defRPr>
                <a:solidFill>
                  <a:schemeClr val="tx1"/>
                </a:solidFill>
              </a:defRPr>
            </a:lvl1pPr>
          </a:lstStyle>
          <a:p>
            <a:r>
              <a:rPr lang="en-US" dirty="0"/>
              <a:t>Title of Presentation</a:t>
            </a:r>
          </a:p>
        </p:txBody>
      </p:sp>
      <p:sp>
        <p:nvSpPr>
          <p:cNvPr id="3" name="Subtitle 2"/>
          <p:cNvSpPr>
            <a:spLocks noGrp="1"/>
          </p:cNvSpPr>
          <p:nvPr>
            <p:ph type="subTitle" idx="1" hasCustomPrompt="1"/>
          </p:nvPr>
        </p:nvSpPr>
        <p:spPr>
          <a:xfrm>
            <a:off x="1371600" y="4876800"/>
            <a:ext cx="6400800" cy="762000"/>
          </a:xfrm>
        </p:spPr>
        <p:txBody>
          <a:bodyPr/>
          <a:lstStyle>
            <a:lvl1pPr marL="0" indent="0" algn="ctr">
              <a:buNone/>
              <a:defRPr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 and Date</a:t>
            </a:r>
          </a:p>
        </p:txBody>
      </p:sp>
      <p:sp>
        <p:nvSpPr>
          <p:cNvPr id="4" name="Slide Number Placeholder 3"/>
          <p:cNvSpPr>
            <a:spLocks noGrp="1"/>
          </p:cNvSpPr>
          <p:nvPr>
            <p:ph type="sldNum" sz="quarter" idx="10"/>
          </p:nvPr>
        </p:nvSpPr>
        <p:spPr/>
        <p:txBody>
          <a:bodyPr/>
          <a:lstStyle/>
          <a:p>
            <a:fld id="{85F5B7A5-34A7-4AB0-A34F-A4DF2002FA98}"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81591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85F5B7A5-34A7-4AB0-A34F-A4DF2002FA98}"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981325"/>
            <a:ext cx="7772400" cy="1362075"/>
          </a:xfrm>
        </p:spPr>
        <p:txBody>
          <a:bodyPr anchor="t"/>
          <a:lstStyle>
            <a:lvl1pPr algn="ctr">
              <a:defRPr sz="4000" b="1" cap="all">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722313" y="4343400"/>
            <a:ext cx="7772400" cy="1500187"/>
          </a:xfrm>
        </p:spPr>
        <p:txBody>
          <a:bodyPr anchor="b"/>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p>
            <a:fld id="{85F5B7A5-34A7-4AB0-A34F-A4DF2002FA98}"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85F5B7A5-34A7-4AB0-A34F-A4DF2002FA98}"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457200" y="1447800"/>
            <a:ext cx="4040188" cy="727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47800"/>
            <a:ext cx="4041775" cy="727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85F5B7A5-34A7-4AB0-A34F-A4DF2002FA98}"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a:t>
            </a:r>
          </a:p>
        </p:txBody>
      </p:sp>
      <p:sp>
        <p:nvSpPr>
          <p:cNvPr id="3" name="Slide Number Placeholder 2"/>
          <p:cNvSpPr>
            <a:spLocks noGrp="1"/>
          </p:cNvSpPr>
          <p:nvPr>
            <p:ph type="sldNum" sz="quarter" idx="10"/>
          </p:nvPr>
        </p:nvSpPr>
        <p:spPr/>
        <p:txBody>
          <a:bodyPr/>
          <a:lstStyle/>
          <a:p>
            <a:fld id="{85F5B7A5-34A7-4AB0-A34F-A4DF2002FA98}"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5F5B7A5-34A7-4AB0-A34F-A4DF2002FA98}"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p>
            <a:fld id="{85F5B7A5-34A7-4AB0-A34F-A4DF2002FA98}"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 of Presentation</a:t>
            </a:r>
          </a:p>
        </p:txBody>
      </p:sp>
      <p:sp>
        <p:nvSpPr>
          <p:cNvPr id="3" name="Content Placeholder 2"/>
          <p:cNvSpPr>
            <a:spLocks noGrp="1"/>
          </p:cNvSpPr>
          <p:nvPr>
            <p:ph idx="1" hasCustomPrompt="1"/>
          </p:nvPr>
        </p:nvSpPr>
        <p:spPr/>
        <p:txBody>
          <a:bodyPr/>
          <a:lstStyle>
            <a:lvl1pPr>
              <a:defRPr baseline="0"/>
            </a:lvl1pPr>
          </a:lstStyle>
          <a:p>
            <a:pPr lvl="0"/>
            <a:r>
              <a:rPr lang="en-US" dirty="0"/>
              <a:t>Author and Date </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t="-2000" b="-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304800"/>
            <a:ext cx="6629400" cy="617884"/>
          </a:xfrm>
          <a:prstGeom prst="rect">
            <a:avLst/>
          </a:prstGeom>
        </p:spPr>
        <p:txBody>
          <a:bodyPr vert="horz" lIns="91440" tIns="45720" rIns="91440" bIns="45720" rtlCol="0" anchor="ctr">
            <a:normAutofit/>
          </a:bodyPr>
          <a:lstStyle/>
          <a:p>
            <a:r>
              <a:rPr lang="en-US" dirty="0"/>
              <a:t>Title goes here</a:t>
            </a:r>
          </a:p>
        </p:txBody>
      </p:sp>
      <p:sp>
        <p:nvSpPr>
          <p:cNvPr id="3" name="Text Placeholder 2"/>
          <p:cNvSpPr>
            <a:spLocks noGrp="1"/>
          </p:cNvSpPr>
          <p:nvPr>
            <p:ph type="body" idx="1"/>
          </p:nvPr>
        </p:nvSpPr>
        <p:spPr>
          <a:xfrm>
            <a:off x="457200" y="1646237"/>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2"/>
            <a:endParaRPr lang="en-US" dirty="0"/>
          </a:p>
        </p:txBody>
      </p:sp>
      <p:sp>
        <p:nvSpPr>
          <p:cNvPr id="4" name="Slide Number Placeholder 3"/>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F5B7A5-34A7-4AB0-A34F-A4DF2002FA98}"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Lst>
  <p:hf hdr="0" ftr="0" dt="0"/>
  <p:txStyles>
    <p:titleStyle>
      <a:lvl1pPr algn="ctr" defTabSz="914400" rtl="0" eaLnBrk="1" latinLnBrk="0" hangingPunct="1">
        <a:spcBef>
          <a:spcPct val="0"/>
        </a:spcBef>
        <a:buNone/>
        <a:defRPr sz="3600" b="1"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Clr>
          <a:schemeClr val="tx2"/>
        </a:buClr>
        <a:buSzPct val="150000"/>
        <a:buFont typeface="Arial" pitchFamily="34" charset="0"/>
        <a:buChar char="•"/>
        <a:defRPr sz="2800" kern="1200">
          <a:solidFill>
            <a:schemeClr val="tx1"/>
          </a:solidFill>
          <a:latin typeface="+mn-lt"/>
          <a:ea typeface="+mn-ea"/>
          <a:cs typeface="+mn-cs"/>
        </a:defRPr>
      </a:lvl1pPr>
      <a:lvl2pPr marL="685800" indent="-338138" algn="l" defTabSz="914400" rtl="0" eaLnBrk="1" latinLnBrk="0" hangingPunct="1">
        <a:spcBef>
          <a:spcPct val="20000"/>
        </a:spcBef>
        <a:buClr>
          <a:srgbClr val="1F497D"/>
        </a:buClr>
        <a:buSzPct val="80000"/>
        <a:buFont typeface="Arial" pitchFamily="34" charset="0"/>
        <a:buChar char="►"/>
        <a:defRPr sz="2400" kern="1200">
          <a:solidFill>
            <a:schemeClr val="tx1"/>
          </a:solidFill>
          <a:latin typeface="+mn-lt"/>
          <a:ea typeface="+mn-ea"/>
          <a:cs typeface="+mn-cs"/>
        </a:defRPr>
      </a:lvl2pPr>
      <a:lvl3pPr marL="969963" indent="-284163" algn="l" defTabSz="914400" rtl="0" eaLnBrk="1" latinLnBrk="0" hangingPunct="1">
        <a:spcBef>
          <a:spcPct val="200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200400"/>
            <a:ext cx="8229600" cy="1600200"/>
          </a:xfrm>
          <a:prstGeom prst="rect">
            <a:avLst/>
          </a:prstGeom>
        </p:spPr>
        <p:txBody>
          <a:bodyPr vert="horz" lIns="91440" tIns="45720" rIns="91440" bIns="45720" rtlCol="0" anchor="ctr">
            <a:normAutofit/>
          </a:bodyPr>
          <a:lstStyle/>
          <a:p>
            <a:r>
              <a:rPr lang="en-US" dirty="0"/>
              <a:t>Title of Presentation</a:t>
            </a:r>
          </a:p>
        </p:txBody>
      </p:sp>
      <p:sp>
        <p:nvSpPr>
          <p:cNvPr id="3" name="Text Placeholder 2"/>
          <p:cNvSpPr>
            <a:spLocks noGrp="1"/>
          </p:cNvSpPr>
          <p:nvPr>
            <p:ph type="body" idx="1"/>
          </p:nvPr>
        </p:nvSpPr>
        <p:spPr>
          <a:xfrm>
            <a:off x="457200" y="4953000"/>
            <a:ext cx="8229600" cy="1173163"/>
          </a:xfrm>
          <a:prstGeom prst="rect">
            <a:avLst/>
          </a:prstGeom>
        </p:spPr>
        <p:txBody>
          <a:bodyPr vert="horz" lIns="91440" tIns="45720" rIns="91440" bIns="45720" rtlCol="0" anchor="ctr">
            <a:normAutofit/>
          </a:bodyPr>
          <a:lstStyle/>
          <a:p>
            <a:pPr lvl="0"/>
            <a:r>
              <a:rPr lang="en-US" dirty="0"/>
              <a:t>Author and Date</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Lst>
  <p:hf hdr="0" ftr="0" dt="0"/>
  <p:txStyles>
    <p:titleStyle>
      <a:lvl1pPr algn="ctr" defTabSz="914400" rtl="0" eaLnBrk="1" latinLnBrk="0" hangingPunct="1">
        <a:spcBef>
          <a:spcPct val="0"/>
        </a:spcBef>
        <a:buNone/>
        <a:defRPr sz="3600" b="1" kern="1200">
          <a:solidFill>
            <a:schemeClr val="tx1"/>
          </a:solidFill>
          <a:latin typeface="Arial" pitchFamily="34" charset="0"/>
          <a:ea typeface="+mj-ea"/>
          <a:cs typeface="Arial" pitchFamily="34" charset="0"/>
        </a:defRPr>
      </a:lvl1pPr>
    </p:titleStyle>
    <p:bodyStyle>
      <a:lvl1pPr marL="342900" indent="-342900" algn="ctr" defTabSz="914400" rtl="0" eaLnBrk="1" latinLnBrk="0" hangingPunct="1">
        <a:spcBef>
          <a:spcPct val="20000"/>
        </a:spcBef>
        <a:buFont typeface="Arial" pitchFamily="34" charset="0"/>
        <a:buNone/>
        <a:defRPr sz="2800" b="1" kern="1200" baseline="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hyperlink" Target="https://data.census.gov/cedsci/table?q=United%20States&amp;g=0100000US&amp;tid=ACSST5Y2020.S0101"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0.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116.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chart" Target="../charts/chart62.xml"/><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hyperlink" Target="https://www.census.gov/content/dam/Census/library/publications/2020/demo/p25-1146.pdf" TargetMode="External"/></Relationships>
</file>

<file path=ppt/slides/_rels/slide120.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notesSlide" Target="../notesSlides/notesSlide123.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chart" Target="../charts/chart68.xml"/><Relationship Id="rId2" Type="http://schemas.openxmlformats.org/officeDocument/2006/relationships/notesSlide" Target="../notesSlides/notesSlide124.xml"/><Relationship Id="rId1" Type="http://schemas.openxmlformats.org/officeDocument/2006/relationships/slideLayout" Target="../slideLayouts/slideLayout6.xml"/><Relationship Id="rId6" Type="http://schemas.openxmlformats.org/officeDocument/2006/relationships/chart" Target="../charts/chart71.xml"/><Relationship Id="rId5" Type="http://schemas.openxmlformats.org/officeDocument/2006/relationships/chart" Target="../charts/chart70.xml"/><Relationship Id="rId4" Type="http://schemas.openxmlformats.org/officeDocument/2006/relationships/chart" Target="../charts/chart69.xml"/></Relationships>
</file>

<file path=ppt/slides/_rels/slide125.xml.rels><?xml version="1.0" encoding="UTF-8" standalone="yes"?>
<Relationships xmlns="http://schemas.openxmlformats.org/package/2006/relationships"><Relationship Id="rId3" Type="http://schemas.openxmlformats.org/officeDocument/2006/relationships/chart" Target="../charts/chart72.xml"/><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chart" Target="../charts/chart73.xml"/><Relationship Id="rId2" Type="http://schemas.openxmlformats.org/officeDocument/2006/relationships/notesSlide" Target="../notesSlides/notesSlide126.xml"/><Relationship Id="rId1" Type="http://schemas.openxmlformats.org/officeDocument/2006/relationships/slideLayout" Target="../slideLayouts/slideLayout6.xml"/><Relationship Id="rId4" Type="http://schemas.openxmlformats.org/officeDocument/2006/relationships/chart" Target="../charts/chart74.xml"/></Relationships>
</file>

<file path=ppt/slides/_rels/slide127.xml.rels><?xml version="1.0" encoding="UTF-8" standalone="yes"?>
<Relationships xmlns="http://schemas.openxmlformats.org/package/2006/relationships"><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27.xml"/><Relationship Id="rId1" Type="http://schemas.openxmlformats.org/officeDocument/2006/relationships/slideLayout" Target="../slideLayouts/slideLayout6.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s>
</file>

<file path=ppt/slides/_rels/slide128.xml.rels><?xml version="1.0" encoding="UTF-8" standalone="yes"?>
<Relationships xmlns="http://schemas.openxmlformats.org/package/2006/relationships"><Relationship Id="rId3" Type="http://schemas.openxmlformats.org/officeDocument/2006/relationships/chart" Target="../charts/chart80.xml"/><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chart" Target="../charts/chart81.xml"/><Relationship Id="rId2" Type="http://schemas.openxmlformats.org/officeDocument/2006/relationships/notesSlide" Target="../notesSlides/notesSlide129.xml"/><Relationship Id="rId1" Type="http://schemas.openxmlformats.org/officeDocument/2006/relationships/slideLayout" Target="../slideLayouts/slideLayout6.xml"/><Relationship Id="rId6" Type="http://schemas.openxmlformats.org/officeDocument/2006/relationships/chart" Target="../charts/chart84.xml"/><Relationship Id="rId5" Type="http://schemas.openxmlformats.org/officeDocument/2006/relationships/chart" Target="../charts/chart83.xml"/><Relationship Id="rId4" Type="http://schemas.openxmlformats.org/officeDocument/2006/relationships/chart" Target="../charts/chart82.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hyperlink" Target="https://www.ncbi.nlm.nih.gov/pmc/articles/PMC7553211/" TargetMode="External"/></Relationships>
</file>

<file path=ppt/slides/_rels/slide130.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130.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chart" Target="../charts/chart86.xml"/><Relationship Id="rId2" Type="http://schemas.openxmlformats.org/officeDocument/2006/relationships/notesSlide" Target="../notesSlides/notesSlide131.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chart" Target="../charts/chart87.xml"/><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notesSlide" Target="../notesSlides/notesSlide133.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hyperlink" Target="https://covid19community.nih.gov/" TargetMode="External"/><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8" Type="http://schemas.openxmlformats.org/officeDocument/2006/relationships/hyperlink" Target="https://www.ncbi.nlm.nih.gov/pmc/articles/PMC7836302/" TargetMode="External"/><Relationship Id="rId13" Type="http://schemas.openxmlformats.org/officeDocument/2006/relationships/hyperlink" Target="https://www.ncbi.nlm.nih.gov/pmc/articles/PMC10071333/" TargetMode="External"/><Relationship Id="rId3" Type="http://schemas.openxmlformats.org/officeDocument/2006/relationships/hyperlink" Target="https://www.nejm.org/doi/10.1056/NEJMoa2110345" TargetMode="External"/><Relationship Id="rId7" Type="http://schemas.openxmlformats.org/officeDocument/2006/relationships/hyperlink" Target="https://www.commonwealthfund.org/blog/2022/two-years-covid-vaccines-prevented-millions-deaths-hospitalizations" TargetMode="External"/><Relationship Id="rId12" Type="http://schemas.openxmlformats.org/officeDocument/2006/relationships/hyperlink" Target="https://www.kff.org/coronavirus-covid-19/poll-finding/vaccine-hesitancy-in-rural-america/" TargetMode="External"/><Relationship Id="rId2" Type="http://schemas.openxmlformats.org/officeDocument/2006/relationships/notesSlide" Target="../notesSlides/notesSlide135.xml"/><Relationship Id="rId1" Type="http://schemas.openxmlformats.org/officeDocument/2006/relationships/slideLayout" Target="../slideLayouts/slideLayout6.xml"/><Relationship Id="rId6" Type="http://schemas.openxmlformats.org/officeDocument/2006/relationships/hyperlink" Target="https://www.ncbi.nlm.nih.gov/pmc/articles/PMC9513711/" TargetMode="External"/><Relationship Id="rId11" Type="http://schemas.openxmlformats.org/officeDocument/2006/relationships/hyperlink" Target="https://www.ncbi.nlm.nih.gov/pmc/articles/PMC9115527/" TargetMode="External"/><Relationship Id="rId5" Type="http://schemas.openxmlformats.org/officeDocument/2006/relationships/hyperlink" Target="https://aspe.hhs.gov/reports/economic-health-benefits-covid-19-vaccination" TargetMode="External"/><Relationship Id="rId10" Type="http://schemas.openxmlformats.org/officeDocument/2006/relationships/hyperlink" Target="https://www.ncbi.nlm.nih.gov/pmc/articles/PMC9580241/" TargetMode="External"/><Relationship Id="rId4" Type="http://schemas.openxmlformats.org/officeDocument/2006/relationships/hyperlink" Target="https://www.nejm.org/doi/10.1056/NEJMoa2035389" TargetMode="External"/><Relationship Id="rId9" Type="http://schemas.openxmlformats.org/officeDocument/2006/relationships/hyperlink" Target="https://www.whitehouse.gov/briefing-room/statements-releases/2021/05/04/fact-sheet-president-biden-to-announce-goal-to-administer-at-least-one-vaccine-shot-to-70-of-the-u-s-adult-population-by-july-4th/" TargetMode="External"/></Relationships>
</file>

<file path=ppt/slides/_rels/slide136.xml.rels><?xml version="1.0" encoding="UTF-8" standalone="yes"?>
<Relationships xmlns="http://schemas.openxmlformats.org/package/2006/relationships"><Relationship Id="rId8" Type="http://schemas.openxmlformats.org/officeDocument/2006/relationships/hyperlink" Target="https://aspe.hhs.gov/reports/covid-19-vaccine-outreach" TargetMode="External"/><Relationship Id="rId3" Type="http://schemas.openxmlformats.org/officeDocument/2006/relationships/hyperlink" Target="https://www.ncbi.nlm.nih.gov/pmc/articles/PMC8489677/" TargetMode="External"/><Relationship Id="rId7" Type="http://schemas.openxmlformats.org/officeDocument/2006/relationships/hyperlink" Target="https://www.ncbi.nlm.nih.gov/pmc/articles/PMC9144560/" TargetMode="External"/><Relationship Id="rId2" Type="http://schemas.openxmlformats.org/officeDocument/2006/relationships/notesSlide" Target="../notesSlides/notesSlide136.xml"/><Relationship Id="rId1" Type="http://schemas.openxmlformats.org/officeDocument/2006/relationships/slideLayout" Target="../slideLayouts/slideLayout6.xml"/><Relationship Id="rId6" Type="http://schemas.openxmlformats.org/officeDocument/2006/relationships/hyperlink" Target="https://www.ncbi.nlm.nih.gov/pmc/articles/PMC7944975/" TargetMode="External"/><Relationship Id="rId11" Type="http://schemas.openxmlformats.org/officeDocument/2006/relationships/hyperlink" Target="https://psnet.ahrq.gov/perspective/ahrq-psnet-annual-perspective-impact-covid-19-pandemic-patient-safety" TargetMode="External"/><Relationship Id="rId5" Type="http://schemas.openxmlformats.org/officeDocument/2006/relationships/hyperlink" Target="https://www.ncbi.nlm.nih.gov/pmc/articles/PMC8136422/" TargetMode="External"/><Relationship Id="rId10" Type="http://schemas.openxmlformats.org/officeDocument/2006/relationships/hyperlink" Target="https://www.ncbi.nlm.nih.gov/pmc/articles/PMC8601411/" TargetMode="External"/><Relationship Id="rId4" Type="http://schemas.openxmlformats.org/officeDocument/2006/relationships/hyperlink" Target="https://www.ncbi.nlm.nih.gov/pmc/articles/PMC7772883/" TargetMode="External"/><Relationship Id="rId9" Type="http://schemas.openxmlformats.org/officeDocument/2006/relationships/hyperlink" Target="https://www.kff.org/racial-equity-and-health-policy/issue-brief/how-are-states-addressing-racial-equity-in-covid-19-vaccine-efforts/" TargetMode="Externa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notesSlide" Target="../notesSlides/notesSlide138.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139.xml"/><Relationship Id="rId1" Type="http://schemas.openxmlformats.org/officeDocument/2006/relationships/slideLayout" Target="../slideLayouts/slideLayout6.xml"/><Relationship Id="rId4" Type="http://schemas.openxmlformats.org/officeDocument/2006/relationships/chart" Target="../charts/chart91.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140.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chart" Target="../charts/chart93.xml"/><Relationship Id="rId2" Type="http://schemas.openxmlformats.org/officeDocument/2006/relationships/notesSlide" Target="../notesSlides/notesSlide141.xml"/><Relationship Id="rId1" Type="http://schemas.openxmlformats.org/officeDocument/2006/relationships/slideLayout" Target="../slideLayouts/slideLayout6.xml"/><Relationship Id="rId4" Type="http://schemas.openxmlformats.org/officeDocument/2006/relationships/chart" Target="../charts/chart94.xml"/></Relationships>
</file>

<file path=ppt/slides/_rels/slide142.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142.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3" Type="http://schemas.openxmlformats.org/officeDocument/2006/relationships/chart" Target="../charts/chart96.xml"/><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chart" Target="../charts/chart97.xml"/><Relationship Id="rId2" Type="http://schemas.openxmlformats.org/officeDocument/2006/relationships/notesSlide" Target="../notesSlides/notesSlide144.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notesSlide" Target="../notesSlides/notesSlide145.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chart" Target="../charts/chart99.xml"/><Relationship Id="rId2" Type="http://schemas.openxmlformats.org/officeDocument/2006/relationships/notesSlide" Target="../notesSlides/notesSlide146.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chart" Target="../charts/chart101.xml"/><Relationship Id="rId2" Type="http://schemas.openxmlformats.org/officeDocument/2006/relationships/notesSlide" Target="../notesSlides/notesSlide148.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chart" Target="../charts/chart102.xml"/><Relationship Id="rId2" Type="http://schemas.openxmlformats.org/officeDocument/2006/relationships/notesSlide" Target="../notesSlides/notesSlide14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150.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3" Type="http://schemas.openxmlformats.org/officeDocument/2006/relationships/chart" Target="../charts/chart104.xml"/><Relationship Id="rId2" Type="http://schemas.openxmlformats.org/officeDocument/2006/relationships/notesSlide" Target="../notesSlides/notesSlide151.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notesSlide" Target="../notesSlides/notesSlide152.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3" Type="http://schemas.openxmlformats.org/officeDocument/2006/relationships/chart" Target="../charts/chart106.xml"/><Relationship Id="rId2" Type="http://schemas.openxmlformats.org/officeDocument/2006/relationships/notesSlide" Target="../notesSlides/notesSlide153.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3" Type="http://schemas.openxmlformats.org/officeDocument/2006/relationships/chart" Target="../charts/chart107.xml"/><Relationship Id="rId2" Type="http://schemas.openxmlformats.org/officeDocument/2006/relationships/notesSlide" Target="../notesSlides/notesSlide154.xml"/><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3" Type="http://schemas.openxmlformats.org/officeDocument/2006/relationships/chart" Target="../charts/chart108.xml"/><Relationship Id="rId2" Type="http://schemas.openxmlformats.org/officeDocument/2006/relationships/notesSlide" Target="../notesSlides/notesSlide155.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3" Type="http://schemas.openxmlformats.org/officeDocument/2006/relationships/hyperlink" Target="https://www.hcup-us.ahrq.gov/reports/methods/methods.jsp" TargetMode="External"/><Relationship Id="rId2" Type="http://schemas.openxmlformats.org/officeDocument/2006/relationships/notesSlide" Target="../notesSlides/notesSlide156.xml"/><Relationship Id="rId1" Type="http://schemas.openxmlformats.org/officeDocument/2006/relationships/slideLayout" Target="../slideLayouts/slideLayout6.xml"/><Relationship Id="rId4" Type="http://schemas.openxmlformats.org/officeDocument/2006/relationships/chart" Target="../charts/chart109.xml"/></Relationships>
</file>

<file path=ppt/slides/_rels/slide157.xml.rels><?xml version="1.0" encoding="UTF-8" standalone="yes"?>
<Relationships xmlns="http://schemas.openxmlformats.org/package/2006/relationships"><Relationship Id="rId3" Type="http://schemas.openxmlformats.org/officeDocument/2006/relationships/chart" Target="../charts/chart110.xml"/><Relationship Id="rId2" Type="http://schemas.openxmlformats.org/officeDocument/2006/relationships/notesSlide" Target="../notesSlides/notesSlide157.xml"/><Relationship Id="rId1" Type="http://schemas.openxmlformats.org/officeDocument/2006/relationships/slideLayout" Target="../slideLayouts/slideLayout6.xml"/><Relationship Id="rId4" Type="http://schemas.openxmlformats.org/officeDocument/2006/relationships/chart" Target="../charts/chart111.xml"/></Relationships>
</file>

<file path=ppt/slides/_rels/slide158.xml.rels><?xml version="1.0" encoding="UTF-8" standalone="yes"?>
<Relationships xmlns="http://schemas.openxmlformats.org/package/2006/relationships"><Relationship Id="rId3" Type="http://schemas.openxmlformats.org/officeDocument/2006/relationships/chart" Target="../charts/chart112.xml"/><Relationship Id="rId2" Type="http://schemas.openxmlformats.org/officeDocument/2006/relationships/notesSlide" Target="../notesSlides/notesSlide158.xml"/><Relationship Id="rId1" Type="http://schemas.openxmlformats.org/officeDocument/2006/relationships/slideLayout" Target="../slideLayouts/slideLayout6.xml"/><Relationship Id="rId4" Type="http://schemas.openxmlformats.org/officeDocument/2006/relationships/hyperlink" Target="https://www.hcup-us.ahrq.gov/reports/methods/methods.jsp" TargetMode="External"/></Relationships>
</file>

<file path=ppt/slides/_rels/slide159.xml.rels><?xml version="1.0" encoding="UTF-8" standalone="yes"?>
<Relationships xmlns="http://schemas.openxmlformats.org/package/2006/relationships"><Relationship Id="rId3" Type="http://schemas.openxmlformats.org/officeDocument/2006/relationships/chart" Target="../charts/chart113.xml"/><Relationship Id="rId2" Type="http://schemas.openxmlformats.org/officeDocument/2006/relationships/notesSlide" Target="../notesSlides/notesSlide159.xml"/><Relationship Id="rId1" Type="http://schemas.openxmlformats.org/officeDocument/2006/relationships/slideLayout" Target="../slideLayouts/slideLayout6.xml"/><Relationship Id="rId4" Type="http://schemas.openxmlformats.org/officeDocument/2006/relationships/chart" Target="../charts/chart114.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hyperlink" Target="https://acl.gov/sites/default/files/Profile%20of%20OA/2021%20Profile%20of%20OA/2021ProfileOlderAmericans_508.pdf" TargetMode="External"/><Relationship Id="rId4" Type="http://schemas.microsoft.com/office/2007/relationships/hdphoto" Target="../media/hdphoto1.wdp"/></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hyperlink" Target="https://www.ahrq.gov/hai/hac/tools.html" TargetMode="External"/><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8" Type="http://schemas.openxmlformats.org/officeDocument/2006/relationships/hyperlink" Target="https://www.ncbi.nlm.nih.gov/pmc/articles/PMC8903126/" TargetMode="External"/><Relationship Id="rId3" Type="http://schemas.openxmlformats.org/officeDocument/2006/relationships/hyperlink" Target="https://www.cdc.gov/coronavirus/2019-ncov/prevent-getting-sick/how-covid-spreads.html" TargetMode="External"/><Relationship Id="rId7" Type="http://schemas.openxmlformats.org/officeDocument/2006/relationships/hyperlink" Target="https://www.ncbi.nlm.nih.gov/pmc/articles/PMC9348266/" TargetMode="External"/><Relationship Id="rId2" Type="http://schemas.openxmlformats.org/officeDocument/2006/relationships/notesSlide" Target="../notesSlides/notesSlide162.xml"/><Relationship Id="rId1" Type="http://schemas.openxmlformats.org/officeDocument/2006/relationships/slideLayout" Target="../slideLayouts/slideLayout6.xml"/><Relationship Id="rId6" Type="http://schemas.openxmlformats.org/officeDocument/2006/relationships/hyperlink" Target="https://doi.org/10.1093/cid/ciac826" TargetMode="External"/><Relationship Id="rId5" Type="http://schemas.openxmlformats.org/officeDocument/2006/relationships/hyperlink" Target="http://dx.doi.org/10.15585/mmwr.mm6936a4" TargetMode="External"/><Relationship Id="rId10" Type="http://schemas.openxmlformats.org/officeDocument/2006/relationships/hyperlink" Target="https://www.nejm.org/doi/10.1056/NEJMoa1500245" TargetMode="External"/><Relationship Id="rId4" Type="http://schemas.openxmlformats.org/officeDocument/2006/relationships/hyperlink" Target="https://www.ncbi.nlm.nih.gov/pmc/articles/PMC7405141/" TargetMode="External"/><Relationship Id="rId9" Type="http://schemas.openxmlformats.org/officeDocument/2006/relationships/hyperlink" Target="http://dx.doi.org/10.15585/mmwr.mm6923e1" TargetMode="External"/></Relationships>
</file>

<file path=ppt/slides/_rels/slide163.xml.rels><?xml version="1.0" encoding="UTF-8" standalone="yes"?>
<Relationships xmlns="http://schemas.openxmlformats.org/package/2006/relationships"><Relationship Id="rId8" Type="http://schemas.openxmlformats.org/officeDocument/2006/relationships/hyperlink" Target="https://psnet.ahrq.gov/perspective/patient-safety-events-and-role-patient-safety-organizations-during-covid-19-pandemic" TargetMode="External"/><Relationship Id="rId3" Type="http://schemas.openxmlformats.org/officeDocument/2006/relationships/hyperlink" Target="https://www.healthaffairs.org/content/forefront/despite-cms-reporting-policies-emergency-department-boarding-still-big-problem-right" TargetMode="External"/><Relationship Id="rId7" Type="http://schemas.openxmlformats.org/officeDocument/2006/relationships/hyperlink" Target="https://www.cambridge.org/core/journals/infection-control-and-hospital-epidemiology/article/impact-of-coronavirus-disease-2019-covid19-on-healthcareassociated-infections-in-2020-a-summary-of-data-reported-to-the-national-healthcare-safety-network/8197F323F4840D233A0C62F4726287E1" TargetMode="External"/><Relationship Id="rId2" Type="http://schemas.openxmlformats.org/officeDocument/2006/relationships/notesSlide" Target="../notesSlides/notesSlide163.xml"/><Relationship Id="rId1" Type="http://schemas.openxmlformats.org/officeDocument/2006/relationships/slideLayout" Target="../slideLayouts/slideLayout6.xml"/><Relationship Id="rId6" Type="http://schemas.openxmlformats.org/officeDocument/2006/relationships/hyperlink" Target="https://www.nejm.org/doi/10.1056/NEJMp2118285" TargetMode="External"/><Relationship Id="rId11" Type="http://schemas.openxmlformats.org/officeDocument/2006/relationships/hyperlink" Target="https://doi.org/10.1001/jamahealthforum.2020.1172" TargetMode="External"/><Relationship Id="rId5" Type="http://schemas.openxmlformats.org/officeDocument/2006/relationships/hyperlink" Target="https://www.ncbi.nlm.nih.gov/pmc/articles/PMC9277501/" TargetMode="External"/><Relationship Id="rId10" Type="http://schemas.openxmlformats.org/officeDocument/2006/relationships/hyperlink" Target="https://doi.org/10.1007/s11606-022-08002-5" TargetMode="External"/><Relationship Id="rId4" Type="http://schemas.openxmlformats.org/officeDocument/2006/relationships/hyperlink" Target="http://dx.doi.org/10.15585/mmwr.mm7046a5" TargetMode="External"/><Relationship Id="rId9" Type="http://schemas.openxmlformats.org/officeDocument/2006/relationships/hyperlink" Target="https://qualityindicators.ahrq.gov/Downloads/Resources/User_note_COVID.pdf" TargetMode="Externa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chart" Target="../charts/chart115.xml"/><Relationship Id="rId2" Type="http://schemas.openxmlformats.org/officeDocument/2006/relationships/notesSlide" Target="../notesSlides/notesSlide165.xml"/><Relationship Id="rId1" Type="http://schemas.openxmlformats.org/officeDocument/2006/relationships/slideLayout" Target="../slideLayouts/slideLayout6.xml"/><Relationship Id="rId4" Type="http://schemas.openxmlformats.org/officeDocument/2006/relationships/chart" Target="../charts/chart116.xml"/></Relationships>
</file>

<file path=ppt/slides/_rels/slide166.xml.rels><?xml version="1.0" encoding="UTF-8" standalone="yes"?>
<Relationships xmlns="http://schemas.openxmlformats.org/package/2006/relationships"><Relationship Id="rId3" Type="http://schemas.openxmlformats.org/officeDocument/2006/relationships/chart" Target="../charts/chart117.xml"/><Relationship Id="rId2" Type="http://schemas.openxmlformats.org/officeDocument/2006/relationships/notesSlide" Target="../notesSlides/notesSlide166.xml"/><Relationship Id="rId1" Type="http://schemas.openxmlformats.org/officeDocument/2006/relationships/slideLayout" Target="../slideLayouts/slideLayout6.xml"/><Relationship Id="rId4" Type="http://schemas.openxmlformats.org/officeDocument/2006/relationships/chart" Target="../charts/chart118.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chart" Target="../charts/chart119.xml"/><Relationship Id="rId2" Type="http://schemas.openxmlformats.org/officeDocument/2006/relationships/notesSlide" Target="../notesSlides/notesSlide168.xml"/><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notesSlide" Target="../notesSlides/notesSlide16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hyperlink" Target="https://acl.gov/sites/default/files/Profile%20of%20OA/2021%20Profile%20of%20OA/2021ProfileOlderAmericans_508.pdf" TargetMode="External"/><Relationship Id="rId4" Type="http://schemas.microsoft.com/office/2007/relationships/hdphoto" Target="../media/hdphoto2.wdp"/></Relationships>
</file>

<file path=ppt/slides/_rels/slide170.xml.rels><?xml version="1.0" encoding="UTF-8" standalone="yes"?>
<Relationships xmlns="http://schemas.openxmlformats.org/package/2006/relationships"><Relationship Id="rId3" Type="http://schemas.openxmlformats.org/officeDocument/2006/relationships/chart" Target="../charts/chart121.xml"/><Relationship Id="rId2" Type="http://schemas.openxmlformats.org/officeDocument/2006/relationships/notesSlide" Target="../notesSlides/notesSlide170.xml"/><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3" Type="http://schemas.openxmlformats.org/officeDocument/2006/relationships/chart" Target="../charts/chart122.xml"/><Relationship Id="rId2" Type="http://schemas.openxmlformats.org/officeDocument/2006/relationships/notesSlide" Target="../notesSlides/notesSlide171.xml"/><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3" Type="http://schemas.openxmlformats.org/officeDocument/2006/relationships/chart" Target="../charts/chart123.xml"/><Relationship Id="rId2" Type="http://schemas.openxmlformats.org/officeDocument/2006/relationships/notesSlide" Target="../notesSlides/notesSlide172.xml"/><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173.xml"/><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3" Type="http://schemas.openxmlformats.org/officeDocument/2006/relationships/chart" Target="../charts/chart125.xml"/><Relationship Id="rId2" Type="http://schemas.openxmlformats.org/officeDocument/2006/relationships/notesSlide" Target="../notesSlides/notesSlide174.xml"/><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3" Type="http://schemas.openxmlformats.org/officeDocument/2006/relationships/chart" Target="../charts/chart126.xml"/><Relationship Id="rId2" Type="http://schemas.openxmlformats.org/officeDocument/2006/relationships/notesSlide" Target="../notesSlides/notesSlide175.xml"/><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3" Type="http://schemas.openxmlformats.org/officeDocument/2006/relationships/chart" Target="../charts/chart127.xml"/><Relationship Id="rId2" Type="http://schemas.openxmlformats.org/officeDocument/2006/relationships/notesSlide" Target="../notesSlides/notesSlide176.xml"/><Relationship Id="rId1" Type="http://schemas.openxmlformats.org/officeDocument/2006/relationships/slideLayout" Target="../slideLayouts/slideLayout6.xml"/><Relationship Id="rId4" Type="http://schemas.openxmlformats.org/officeDocument/2006/relationships/chart" Target="../charts/chart128.xml"/></Relationships>
</file>

<file path=ppt/slides/_rels/slide177.xml.rels><?xml version="1.0" encoding="UTF-8" standalone="yes"?>
<Relationships xmlns="http://schemas.openxmlformats.org/package/2006/relationships"><Relationship Id="rId3" Type="http://schemas.openxmlformats.org/officeDocument/2006/relationships/chart" Target="../charts/chart129.xml"/><Relationship Id="rId2" Type="http://schemas.openxmlformats.org/officeDocument/2006/relationships/notesSlide" Target="../notesSlides/notesSlide177.xml"/><Relationship Id="rId1" Type="http://schemas.openxmlformats.org/officeDocument/2006/relationships/slideLayout" Target="../slideLayouts/slideLayout6.xml"/><Relationship Id="rId4" Type="http://schemas.openxmlformats.org/officeDocument/2006/relationships/chart" Target="../charts/chart130.xml"/></Relationships>
</file>

<file path=ppt/slides/_rels/slide178.xml.rels><?xml version="1.0" encoding="UTF-8" standalone="yes"?>
<Relationships xmlns="http://schemas.openxmlformats.org/package/2006/relationships"><Relationship Id="rId3" Type="http://schemas.openxmlformats.org/officeDocument/2006/relationships/chart" Target="../charts/chart131.xml"/><Relationship Id="rId2" Type="http://schemas.openxmlformats.org/officeDocument/2006/relationships/notesSlide" Target="../notesSlides/notesSlide178.xml"/><Relationship Id="rId1" Type="http://schemas.openxmlformats.org/officeDocument/2006/relationships/slideLayout" Target="../slideLayouts/slideLayout6.xml"/><Relationship Id="rId4" Type="http://schemas.openxmlformats.org/officeDocument/2006/relationships/chart" Target="../charts/chart13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hyperlink" Target="https://www.ihs.gov/sdpi/sdpi-community-directed/sdpi-basics/" TargetMode="External"/><Relationship Id="rId2" Type="http://schemas.openxmlformats.org/officeDocument/2006/relationships/notesSlide" Target="../notesSlides/notesSlide180.xml"/><Relationship Id="rId1" Type="http://schemas.openxmlformats.org/officeDocument/2006/relationships/slideLayout" Target="../slideLayouts/slideLayout2.xml"/><Relationship Id="rId5" Type="http://schemas.openxmlformats.org/officeDocument/2006/relationships/hyperlink" Target="https://www.cdc.gov/diabetes/dsmes-toolkit/index.html" TargetMode="External"/><Relationship Id="rId4" Type="http://schemas.openxmlformats.org/officeDocument/2006/relationships/hyperlink" Target="https://www.cdc.gov/diabetes/prevention/about.htm" TargetMode="External"/></Relationships>
</file>

<file path=ppt/slides/_rels/slide181.xml.rels><?xml version="1.0" encoding="UTF-8" standalone="yes"?>
<Relationships xmlns="http://schemas.openxmlformats.org/package/2006/relationships"><Relationship Id="rId8" Type="http://schemas.openxmlformats.org/officeDocument/2006/relationships/hyperlink" Target="https://www.ncbi.nlm.nih.gov/pmc/articles/PMC10514735/" TargetMode="External"/><Relationship Id="rId3" Type="http://schemas.openxmlformats.org/officeDocument/2006/relationships/hyperlink" Target="https://www.ahrq.gov/patient-safety/settings/ambulatory/tools.html" TargetMode="External"/><Relationship Id="rId7" Type="http://schemas.openxmlformats.org/officeDocument/2006/relationships/hyperlink" Target="https://www.cdc.gov/mmwr/volumes/69/wr/mm6936a4.htm?s_cid=mm6936a4_w" TargetMode="External"/><Relationship Id="rId2" Type="http://schemas.openxmlformats.org/officeDocument/2006/relationships/notesSlide" Target="../notesSlides/notesSlide181.xml"/><Relationship Id="rId1" Type="http://schemas.openxmlformats.org/officeDocument/2006/relationships/slideLayout" Target="../slideLayouts/slideLayout6.xml"/><Relationship Id="rId6" Type="http://schemas.openxmlformats.org/officeDocument/2006/relationships/hyperlink" Target="https://www.cms.gov/newsroom/press-releases/cms-releases-recommendations-adult-elective-surgeries-non-essential-medical-surgical-and-dental" TargetMode="External"/><Relationship Id="rId11" Type="http://schemas.openxmlformats.org/officeDocument/2006/relationships/hyperlink" Target="https://www.ncbi.nlm.nih.gov/pmc/articles/PMC8326007/" TargetMode="External"/><Relationship Id="rId5" Type="http://schemas.openxmlformats.org/officeDocument/2006/relationships/hyperlink" Target="https://www.cms.gov/research-statistics-data-and-systems/statistics-trends-and-reports/nationalhealthexpenddata/nhe-fact-sheet" TargetMode="External"/><Relationship Id="rId10" Type="http://schemas.openxmlformats.org/officeDocument/2006/relationships/hyperlink" Target="https://doi.org/10.2337/cd21-0136" TargetMode="External"/><Relationship Id="rId4" Type="http://schemas.openxmlformats.org/officeDocument/2006/relationships/hyperlink" Target="https://www.cms.gov/files/document/quick-definitions-national-health-expenditures-accounts-nhea-categories.pdf" TargetMode="External"/><Relationship Id="rId9" Type="http://schemas.openxmlformats.org/officeDocument/2006/relationships/hyperlink" Target="https://www.ncbi.nlm.nih.gov/pmc/articles/PMC9640202/" TargetMode="External"/></Relationships>
</file>

<file path=ppt/slides/_rels/slide182.xml.rels><?xml version="1.0" encoding="UTF-8" standalone="yes"?>
<Relationships xmlns="http://schemas.openxmlformats.org/package/2006/relationships"><Relationship Id="rId8" Type="http://schemas.openxmlformats.org/officeDocument/2006/relationships/hyperlink" Target="https://www.science.org/doi/10.1126/science.abd3377" TargetMode="External"/><Relationship Id="rId3" Type="http://schemas.openxmlformats.org/officeDocument/2006/relationships/hyperlink" Target="https://www.ncbi.nlm.nih.gov/pmc/articles/PMC9933797/" TargetMode="External"/><Relationship Id="rId7" Type="http://schemas.openxmlformats.org/officeDocument/2006/relationships/hyperlink" Target="https://www.cancer.gov/news-events/cancer-currents-blog/2022/covid-increasing-cancer-screening" TargetMode="External"/><Relationship Id="rId2" Type="http://schemas.openxmlformats.org/officeDocument/2006/relationships/notesSlide" Target="../notesSlides/notesSlide182.xml"/><Relationship Id="rId1" Type="http://schemas.openxmlformats.org/officeDocument/2006/relationships/slideLayout" Target="../slideLayouts/slideLayout6.xml"/><Relationship Id="rId6" Type="http://schemas.openxmlformats.org/officeDocument/2006/relationships/hyperlink" Target="https://doi.org/10.5888/pcd17.200039" TargetMode="External"/><Relationship Id="rId11" Type="http://schemas.openxmlformats.org/officeDocument/2006/relationships/hyperlink" Target="https://www.ncbi.nlm.nih.gov/pmc/articles/PMC7978463/" TargetMode="External"/><Relationship Id="rId5" Type="http://schemas.openxmlformats.org/officeDocument/2006/relationships/hyperlink" Target="http://dx.doi.org/10.5888/pcd19.220063" TargetMode="External"/><Relationship Id="rId10" Type="http://schemas.openxmlformats.org/officeDocument/2006/relationships/hyperlink" Target="https://www.acpjournals.org/doi/full/10.7326/M20-3026" TargetMode="External"/><Relationship Id="rId4" Type="http://schemas.openxmlformats.org/officeDocument/2006/relationships/hyperlink" Target="https://gis.cdc.gov/Cancer/USCS/#/AtAGlance/" TargetMode="External"/><Relationship Id="rId9" Type="http://schemas.openxmlformats.org/officeDocument/2006/relationships/hyperlink" Target="https://www.ncbi.nlm.nih.gov/pmc/articles/PMC7599065/" TargetMode="Externa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chart" Target="../charts/chart133.xml"/><Relationship Id="rId2" Type="http://schemas.openxmlformats.org/officeDocument/2006/relationships/notesSlide" Target="../notesSlides/notesSlide184.xml"/><Relationship Id="rId1" Type="http://schemas.openxmlformats.org/officeDocument/2006/relationships/slideLayout" Target="../slideLayouts/slideLayout6.xml"/><Relationship Id="rId4" Type="http://schemas.openxmlformats.org/officeDocument/2006/relationships/hyperlink" Target="https://www.cdc.gov/nhsn/covid19/ltc-report-overview.html" TargetMode="External"/></Relationships>
</file>

<file path=ppt/slides/_rels/slide185.xml.rels><?xml version="1.0" encoding="UTF-8" standalone="yes"?>
<Relationships xmlns="http://schemas.openxmlformats.org/package/2006/relationships"><Relationship Id="rId3" Type="http://schemas.openxmlformats.org/officeDocument/2006/relationships/hyperlink" Target="https://www.cdc.gov/nhsn/covid19/ltc-report-overview.html" TargetMode="External"/><Relationship Id="rId2" Type="http://schemas.openxmlformats.org/officeDocument/2006/relationships/notesSlide" Target="../notesSlides/notesSlide185.xml"/><Relationship Id="rId1" Type="http://schemas.openxmlformats.org/officeDocument/2006/relationships/slideLayout" Target="../slideLayouts/slideLayout6.xml"/><Relationship Id="rId4" Type="http://schemas.openxmlformats.org/officeDocument/2006/relationships/chart" Target="../charts/chart134.xml"/></Relationships>
</file>

<file path=ppt/slides/_rels/slide186.xml.rels><?xml version="1.0" encoding="UTF-8" standalone="yes"?>
<Relationships xmlns="http://schemas.openxmlformats.org/package/2006/relationships"><Relationship Id="rId3" Type="http://schemas.openxmlformats.org/officeDocument/2006/relationships/chart" Target="../charts/chart135.xml"/><Relationship Id="rId2" Type="http://schemas.openxmlformats.org/officeDocument/2006/relationships/notesSlide" Target="../notesSlides/notesSlide186.xml"/><Relationship Id="rId1" Type="http://schemas.openxmlformats.org/officeDocument/2006/relationships/slideLayout" Target="../slideLayouts/slideLayout6.xml"/><Relationship Id="rId4" Type="http://schemas.openxmlformats.org/officeDocument/2006/relationships/chart" Target="../charts/chart136.xml"/></Relationships>
</file>

<file path=ppt/slides/_rels/slide187.xml.rels><?xml version="1.0" encoding="UTF-8" standalone="yes"?>
<Relationships xmlns="http://schemas.openxmlformats.org/package/2006/relationships"><Relationship Id="rId3" Type="http://schemas.openxmlformats.org/officeDocument/2006/relationships/chart" Target="../charts/chart137.xml"/><Relationship Id="rId2" Type="http://schemas.openxmlformats.org/officeDocument/2006/relationships/notesSlide" Target="../notesSlides/notesSlide187.xml"/><Relationship Id="rId1" Type="http://schemas.openxmlformats.org/officeDocument/2006/relationships/slideLayout" Target="../slideLayouts/slideLayout6.xml"/><Relationship Id="rId4" Type="http://schemas.openxmlformats.org/officeDocument/2006/relationships/chart" Target="../charts/chart138.xml"/></Relationships>
</file>

<file path=ppt/slides/_rels/slide188.xml.rels><?xml version="1.0" encoding="UTF-8" standalone="yes"?>
<Relationships xmlns="http://schemas.openxmlformats.org/package/2006/relationships"><Relationship Id="rId3" Type="http://schemas.openxmlformats.org/officeDocument/2006/relationships/chart" Target="../charts/chart139.xml"/><Relationship Id="rId2" Type="http://schemas.openxmlformats.org/officeDocument/2006/relationships/notesSlide" Target="../notesSlides/notesSlide188.xml"/><Relationship Id="rId1" Type="http://schemas.openxmlformats.org/officeDocument/2006/relationships/slideLayout" Target="../slideLayouts/slideLayout6.xml"/><Relationship Id="rId4" Type="http://schemas.openxmlformats.org/officeDocument/2006/relationships/chart" Target="../charts/chart140.xml"/></Relationships>
</file>

<file path=ppt/slides/_rels/slide189.xml.rels><?xml version="1.0" encoding="UTF-8" standalone="yes"?>
<Relationships xmlns="http://schemas.openxmlformats.org/package/2006/relationships"><Relationship Id="rId3" Type="http://schemas.openxmlformats.org/officeDocument/2006/relationships/chart" Target="../charts/chart141.xml"/><Relationship Id="rId2" Type="http://schemas.openxmlformats.org/officeDocument/2006/relationships/notesSlide" Target="../notesSlides/notesSlide189.xml"/><Relationship Id="rId1" Type="http://schemas.openxmlformats.org/officeDocument/2006/relationships/slideLayout" Target="../slideLayouts/slideLayout6.xml"/><Relationship Id="rId4" Type="http://schemas.openxmlformats.org/officeDocument/2006/relationships/chart" Target="../charts/chart142.xml"/></Relationships>
</file>

<file path=ppt/slides/_rels/slide1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190.xml.rels><?xml version="1.0" encoding="UTF-8" standalone="yes"?>
<Relationships xmlns="http://schemas.openxmlformats.org/package/2006/relationships"><Relationship Id="rId3" Type="http://schemas.openxmlformats.org/officeDocument/2006/relationships/chart" Target="../charts/chart143.xml"/><Relationship Id="rId2" Type="http://schemas.openxmlformats.org/officeDocument/2006/relationships/notesSlide" Target="../notesSlides/notesSlide190.xml"/><Relationship Id="rId1" Type="http://schemas.openxmlformats.org/officeDocument/2006/relationships/slideLayout" Target="../slideLayouts/slideLayout6.xml"/><Relationship Id="rId4" Type="http://schemas.openxmlformats.org/officeDocument/2006/relationships/chart" Target="../charts/chart144.xml"/></Relationships>
</file>

<file path=ppt/slides/_rels/slide191.xml.rels><?xml version="1.0" encoding="UTF-8" standalone="yes"?>
<Relationships xmlns="http://schemas.openxmlformats.org/package/2006/relationships"><Relationship Id="rId3" Type="http://schemas.openxmlformats.org/officeDocument/2006/relationships/hyperlink" Target="https://data.cms.gov/covid-19/covid-19-nursing-home-data" TargetMode="External"/><Relationship Id="rId2" Type="http://schemas.openxmlformats.org/officeDocument/2006/relationships/notesSlide" Target="../notesSlides/notesSlide191.xml"/><Relationship Id="rId1" Type="http://schemas.openxmlformats.org/officeDocument/2006/relationships/slideLayout" Target="../slideLayouts/slideLayout6.xml"/><Relationship Id="rId4" Type="http://schemas.openxmlformats.org/officeDocument/2006/relationships/chart" Target="../charts/chart145.xml"/></Relationships>
</file>

<file path=ppt/slides/_rels/slide192.xml.rels><?xml version="1.0" encoding="UTF-8" standalone="yes"?>
<Relationships xmlns="http://schemas.openxmlformats.org/package/2006/relationships"><Relationship Id="rId3" Type="http://schemas.openxmlformats.org/officeDocument/2006/relationships/hyperlink" Target="https://www.bls.gov/ces/data/" TargetMode="External"/><Relationship Id="rId2" Type="http://schemas.openxmlformats.org/officeDocument/2006/relationships/notesSlide" Target="../notesSlides/notesSlide192.xml"/><Relationship Id="rId1" Type="http://schemas.openxmlformats.org/officeDocument/2006/relationships/slideLayout" Target="../slideLayouts/slideLayout6.xml"/><Relationship Id="rId4" Type="http://schemas.openxmlformats.org/officeDocument/2006/relationships/chart" Target="../charts/chart146.xml"/></Relationships>
</file>

<file path=ppt/slides/_rels/slide193.xml.rels><?xml version="1.0" encoding="UTF-8" standalone="yes"?>
<Relationships xmlns="http://schemas.openxmlformats.org/package/2006/relationships"><Relationship Id="rId3" Type="http://schemas.openxmlformats.org/officeDocument/2006/relationships/chart" Target="../charts/chart147.xml"/><Relationship Id="rId2" Type="http://schemas.openxmlformats.org/officeDocument/2006/relationships/notesSlide" Target="../notesSlides/notesSlide193.xml"/><Relationship Id="rId1" Type="http://schemas.openxmlformats.org/officeDocument/2006/relationships/slideLayout" Target="../slideLayouts/slideLayout6.xml"/><Relationship Id="rId4" Type="http://schemas.openxmlformats.org/officeDocument/2006/relationships/chart" Target="../charts/chart148.xml"/></Relationships>
</file>

<file path=ppt/slides/_rels/slide194.xml.rels><?xml version="1.0" encoding="UTF-8" standalone="yes"?>
<Relationships xmlns="http://schemas.openxmlformats.org/package/2006/relationships"><Relationship Id="rId3" Type="http://schemas.openxmlformats.org/officeDocument/2006/relationships/chart" Target="../charts/chart149.xml"/><Relationship Id="rId2" Type="http://schemas.openxmlformats.org/officeDocument/2006/relationships/notesSlide" Target="../notesSlides/notesSlide194.xml"/><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chart" Target="../charts/chart150.xml"/><Relationship Id="rId2" Type="http://schemas.openxmlformats.org/officeDocument/2006/relationships/notesSlide" Target="../notesSlides/notesSlide196.xml"/><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3" Type="http://schemas.openxmlformats.org/officeDocument/2006/relationships/chart" Target="../charts/chart151.xml"/><Relationship Id="rId2" Type="http://schemas.openxmlformats.org/officeDocument/2006/relationships/notesSlide" Target="../notesSlides/notesSlide197.xml"/><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3" Type="http://schemas.openxmlformats.org/officeDocument/2006/relationships/chart" Target="../charts/chart152.xml"/><Relationship Id="rId2" Type="http://schemas.openxmlformats.org/officeDocument/2006/relationships/notesSlide" Target="../notesSlides/notesSlide198.xml"/><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3" Type="http://schemas.openxmlformats.org/officeDocument/2006/relationships/chart" Target="../charts/chart153.xml"/><Relationship Id="rId2" Type="http://schemas.openxmlformats.org/officeDocument/2006/relationships/notesSlide" Target="../notesSlides/notesSlide19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chart" Target="../charts/chart11.xml"/><Relationship Id="rId4" Type="http://schemas.openxmlformats.org/officeDocument/2006/relationships/chart" Target="../charts/chart10.xml"/></Relationships>
</file>

<file path=ppt/slides/_rels/slide200.xml.rels><?xml version="1.0" encoding="UTF-8" standalone="yes"?>
<Relationships xmlns="http://schemas.openxmlformats.org/package/2006/relationships"><Relationship Id="rId3" Type="http://schemas.openxmlformats.org/officeDocument/2006/relationships/chart" Target="../charts/chart154.xml"/><Relationship Id="rId2" Type="http://schemas.openxmlformats.org/officeDocument/2006/relationships/notesSlide" Target="../notesSlides/notesSlide200.xml"/><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3" Type="http://schemas.openxmlformats.org/officeDocument/2006/relationships/chart" Target="../charts/chart155.xml"/><Relationship Id="rId2" Type="http://schemas.openxmlformats.org/officeDocument/2006/relationships/notesSlide" Target="../notesSlides/notesSlide201.xml"/><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3" Type="http://schemas.openxmlformats.org/officeDocument/2006/relationships/chart" Target="../charts/chart156.xml"/><Relationship Id="rId2" Type="http://schemas.openxmlformats.org/officeDocument/2006/relationships/notesSlide" Target="../notesSlides/notesSlide202.xml"/><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3" Type="http://schemas.openxmlformats.org/officeDocument/2006/relationships/chart" Target="../charts/chart157.xml"/><Relationship Id="rId2" Type="http://schemas.openxmlformats.org/officeDocument/2006/relationships/notesSlide" Target="../notesSlides/notesSlide203.xml"/><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3" Type="http://schemas.openxmlformats.org/officeDocument/2006/relationships/chart" Target="../charts/chart158.xml"/><Relationship Id="rId2" Type="http://schemas.openxmlformats.org/officeDocument/2006/relationships/notesSlide" Target="../notesSlides/notesSlide204.xml"/><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3" Type="http://schemas.openxmlformats.org/officeDocument/2006/relationships/chart" Target="../charts/chart159.xml"/><Relationship Id="rId2" Type="http://schemas.openxmlformats.org/officeDocument/2006/relationships/notesSlide" Target="../notesSlides/notesSlide205.xml"/><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3" Type="http://schemas.openxmlformats.org/officeDocument/2006/relationships/chart" Target="../charts/chart160.xml"/><Relationship Id="rId2" Type="http://schemas.openxmlformats.org/officeDocument/2006/relationships/notesSlide" Target="../notesSlides/notesSlide206.xml"/><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3" Type="http://schemas.openxmlformats.org/officeDocument/2006/relationships/chart" Target="../charts/chart161.xml"/><Relationship Id="rId2" Type="http://schemas.openxmlformats.org/officeDocument/2006/relationships/notesSlide" Target="../notesSlides/notesSlide207.xml"/><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hyperlink" Target="https://data.cms.gov/covid-19/covid-19-nursing-home-data" TargetMode="External"/><Relationship Id="rId2" Type="http://schemas.openxmlformats.org/officeDocument/2006/relationships/notesSlide" Target="../notesSlides/notesSlide209.xml"/><Relationship Id="rId1" Type="http://schemas.openxmlformats.org/officeDocument/2006/relationships/slideLayout" Target="../slideLayouts/slideLayout2.xml"/><Relationship Id="rId6" Type="http://schemas.openxmlformats.org/officeDocument/2006/relationships/hyperlink" Target="https://www.cms.gov/medicare/quality/snf-quality-reporting-program/measures-and-technical-information" TargetMode="External"/><Relationship Id="rId5" Type="http://schemas.openxmlformats.org/officeDocument/2006/relationships/hyperlink" Target="https://www.cms.gov/medicare/quality/nursing-home-improvement" TargetMode="External"/><Relationship Id="rId4" Type="http://schemas.openxmlformats.org/officeDocument/2006/relationships/hyperlink" Target="https://www.ahrq.gov/sites/default/files/wysiwyg/nursing-home/materials/ahrq-network-factsheet.pdf"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8" Type="http://schemas.openxmlformats.org/officeDocument/2006/relationships/hyperlink" Target="https://www.cdc.gov/mmwr/volumes/71/wr/mm7124a3.htm" TargetMode="External"/><Relationship Id="rId3" Type="http://schemas.openxmlformats.org/officeDocument/2006/relationships/hyperlink" Target="https://www.ahrq.gov/sites/default/files/wysiwyg/nursing-home/materials/ahrq-network-factsheet.pdf" TargetMode="External"/><Relationship Id="rId7" Type="http://schemas.openxmlformats.org/officeDocument/2006/relationships/hyperlink" Target="https://www.cdc.gov/nchs/data/series/sr_03/sr03-047.pdf" TargetMode="External"/><Relationship Id="rId2" Type="http://schemas.openxmlformats.org/officeDocument/2006/relationships/notesSlide" Target="../notesSlides/notesSlide210.xml"/><Relationship Id="rId1" Type="http://schemas.openxmlformats.org/officeDocument/2006/relationships/slideLayout" Target="../slideLayouts/slideLayout6.xml"/><Relationship Id="rId6" Type="http://schemas.openxmlformats.org/officeDocument/2006/relationships/hyperlink" Target="https://www.bls.gov/cps/cpsaat18b.htm" TargetMode="External"/><Relationship Id="rId11" Type="http://schemas.openxmlformats.org/officeDocument/2006/relationships/hyperlink" Target="https://www.hhs.gov/coronavirus/covid-19-vaccines/index.html" TargetMode="External"/><Relationship Id="rId5" Type="http://schemas.openxmlformats.org/officeDocument/2006/relationships/hyperlink" Target="https://oig.hhs.gov/oei/reports/OEI-02-20-00491.asp#:~:text=AddThis%20Sharing%20Buttons-,More%20Than%20a%20Thousand%20Nursing%20Homes%20Reached%20Infection%20Rates%20of,Are%20Needed%20for%20Future%20Emergencies" TargetMode="External"/><Relationship Id="rId10" Type="http://schemas.openxmlformats.org/officeDocument/2006/relationships/hyperlink" Target="https://www.cms.gov/newsroom/press-releases/cms-will-require-nursing-homes-vaccinate-residents-against-flu#:~:text=Nursing%20homes%20serving%20Medicare%20and,CMS%20in%20today's%20Federal%20Register" TargetMode="External"/><Relationship Id="rId4" Type="http://schemas.openxmlformats.org/officeDocument/2006/relationships/hyperlink" Target="https://www.kff.org/policy-watch/over-200000-residents-and-staff-in-long-term-care-facilities-have-died-from-covid-19/" TargetMode="External"/><Relationship Id="rId9" Type="http://schemas.openxmlformats.org/officeDocument/2006/relationships/hyperlink" Target="https://www.ncbi.nlm.nih.gov/pmc/articles/PMC7876590/" TargetMode="External"/></Relationships>
</file>

<file path=ppt/slides/_rels/slide211.xml.rels><?xml version="1.0" encoding="UTF-8" standalone="yes"?>
<Relationships xmlns="http://schemas.openxmlformats.org/package/2006/relationships"><Relationship Id="rId8" Type="http://schemas.openxmlformats.org/officeDocument/2006/relationships/hyperlink" Target="https://www.kff.org/coronavirus-covid-19/issue-brief/nursing-facility-staff-vaccinations-boosters-and-shortages-after-vaccination-deadlines-passed/#:~:text=As%20of%20the%20end%20of,25%25%20(Figure%205)" TargetMode="External"/><Relationship Id="rId13" Type="http://schemas.openxmlformats.org/officeDocument/2006/relationships/hyperlink" Target="https://catalyst.nejm.org/doi/full/10.1056/CAT.21.0144" TargetMode="External"/><Relationship Id="rId3" Type="http://schemas.openxmlformats.org/officeDocument/2006/relationships/hyperlink" Target="https://www.cdc.gov/coronavirus/2019-ncov/vaccines/recommendations/LTCF-residents.html" TargetMode="External"/><Relationship Id="rId7" Type="http://schemas.openxmlformats.org/officeDocument/2006/relationships/hyperlink" Target="https://www.kff.org/coronavirus-covid-19/issue-brief/nursing-facility-staff-vaccinations-boosters-and-shortages-after-vaccination-deadlines-passed/" TargetMode="External"/><Relationship Id="rId12" Type="http://schemas.openxmlformats.org/officeDocument/2006/relationships/hyperlink" Target="https://www.cms.gov/files/document/qso-20-39-nh-revised.pdf" TargetMode="External"/><Relationship Id="rId2" Type="http://schemas.openxmlformats.org/officeDocument/2006/relationships/notesSlide" Target="../notesSlides/notesSlide211.xml"/><Relationship Id="rId1" Type="http://schemas.openxmlformats.org/officeDocument/2006/relationships/slideLayout" Target="../slideLayouts/slideLayout6.xml"/><Relationship Id="rId6" Type="http://schemas.openxmlformats.org/officeDocument/2006/relationships/hyperlink" Target="https://oig.hhs.gov/reports-and-publications/workplan/summary/wp-summary-0000664.asp#:~:text=CMS%20amended%20Federal%20regulations%20at,specific%20medical%20and%20religious%20reasons" TargetMode="External"/><Relationship Id="rId11" Type="http://schemas.openxmlformats.org/officeDocument/2006/relationships/hyperlink" Target="https://www.pewresearch.org/short-reads/2022/01/14/some-gender-disparities-widened-in-the-u-s-workforce-during-the-pandemic/" TargetMode="External"/><Relationship Id="rId5" Type="http://schemas.openxmlformats.org/officeDocument/2006/relationships/hyperlink" Target="https://oig.hhs.gov/reports-and-publications/workplan/summary/wp-summary-0000664.asp#:~:text=CMS%20amended%20Federal%20regulations%20at,specific%20medical%20and%20religious%20reasons)." TargetMode="External"/><Relationship Id="rId10" Type="http://schemas.openxmlformats.org/officeDocument/2006/relationships/hyperlink" Target="https://nursinghomesabuse.org/nursing-home-neglect/inadequate-training/#:~:text=Staff%20who%20are%20untrained%20in,to%20neglect%20important%20patient%20needs" TargetMode="External"/><Relationship Id="rId4" Type="http://schemas.openxmlformats.org/officeDocument/2006/relationships/hyperlink" Target="https://www.ecfr.gov/current/title-42/chapter-IV/subchapter-G/part-483/subpart-B/section-483.80" TargetMode="External"/><Relationship Id="rId9" Type="http://schemas.openxmlformats.org/officeDocument/2006/relationships/hyperlink" Target="https://www.phinational.org/resource/u-s-nursing-assistants-employed-in-nursing-homes-key-facts-2019/" TargetMode="Externa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chart" Target="../charts/chart162.xml"/><Relationship Id="rId2" Type="http://schemas.openxmlformats.org/officeDocument/2006/relationships/notesSlide" Target="../notesSlides/notesSlide215.xml"/><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3" Type="http://schemas.openxmlformats.org/officeDocument/2006/relationships/chart" Target="../charts/chart163.xml"/><Relationship Id="rId2" Type="http://schemas.openxmlformats.org/officeDocument/2006/relationships/notesSlide" Target="../notesSlides/notesSlide216.xml"/><Relationship Id="rId1" Type="http://schemas.openxmlformats.org/officeDocument/2006/relationships/slideLayout" Target="../slideLayouts/slideLayout6.xml"/><Relationship Id="rId6" Type="http://schemas.openxmlformats.org/officeDocument/2006/relationships/chart" Target="../charts/chart166.xml"/><Relationship Id="rId5" Type="http://schemas.openxmlformats.org/officeDocument/2006/relationships/chart" Target="../charts/chart165.xml"/><Relationship Id="rId4" Type="http://schemas.openxmlformats.org/officeDocument/2006/relationships/chart" Target="../charts/chart164.xml"/></Relationships>
</file>

<file path=ppt/slides/_rels/slide217.xml.rels><?xml version="1.0" encoding="UTF-8" standalone="yes"?>
<Relationships xmlns="http://schemas.openxmlformats.org/package/2006/relationships"><Relationship Id="rId3" Type="http://schemas.openxmlformats.org/officeDocument/2006/relationships/chart" Target="../charts/chart167.xml"/><Relationship Id="rId2" Type="http://schemas.openxmlformats.org/officeDocument/2006/relationships/notesSlide" Target="../notesSlides/notesSlide217.xml"/><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3" Type="http://schemas.openxmlformats.org/officeDocument/2006/relationships/chart" Target="../charts/chart168.xml"/><Relationship Id="rId2" Type="http://schemas.openxmlformats.org/officeDocument/2006/relationships/notesSlide" Target="../notesSlides/notesSlide218.xml"/><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3" Type="http://schemas.openxmlformats.org/officeDocument/2006/relationships/chart" Target="../charts/chart169.xml"/><Relationship Id="rId2" Type="http://schemas.openxmlformats.org/officeDocument/2006/relationships/notesSlide" Target="../notesSlides/notesSlide2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chart" Target="../charts/chart170.xml"/><Relationship Id="rId2" Type="http://schemas.openxmlformats.org/officeDocument/2006/relationships/notesSlide" Target="../notesSlides/notesSlide220.xml"/><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3" Type="http://schemas.openxmlformats.org/officeDocument/2006/relationships/chart" Target="../charts/chart171.xml"/><Relationship Id="rId2" Type="http://schemas.openxmlformats.org/officeDocument/2006/relationships/notesSlide" Target="../notesSlides/notesSlide221.xml"/><Relationship Id="rId1" Type="http://schemas.openxmlformats.org/officeDocument/2006/relationships/slideLayout" Target="../slideLayouts/slideLayout6.xml"/></Relationships>
</file>

<file path=ppt/slides/_rels/slide222.xml.rels><?xml version="1.0" encoding="UTF-8" standalone="yes"?>
<Relationships xmlns="http://schemas.openxmlformats.org/package/2006/relationships"><Relationship Id="rId3" Type="http://schemas.openxmlformats.org/officeDocument/2006/relationships/chart" Target="../charts/chart172.xml"/><Relationship Id="rId2" Type="http://schemas.openxmlformats.org/officeDocument/2006/relationships/notesSlide" Target="../notesSlides/notesSlide222.xml"/><Relationship Id="rId1" Type="http://schemas.openxmlformats.org/officeDocument/2006/relationships/slideLayout" Target="../slideLayouts/slideLayout6.xml"/></Relationships>
</file>

<file path=ppt/slides/_rels/slide223.xml.rels><?xml version="1.0" encoding="UTF-8" standalone="yes"?>
<Relationships xmlns="http://schemas.openxmlformats.org/package/2006/relationships"><Relationship Id="rId3" Type="http://schemas.openxmlformats.org/officeDocument/2006/relationships/chart" Target="../charts/chart173.xml"/><Relationship Id="rId2" Type="http://schemas.openxmlformats.org/officeDocument/2006/relationships/notesSlide" Target="../notesSlides/notesSlide223.xml"/><Relationship Id="rId1" Type="http://schemas.openxmlformats.org/officeDocument/2006/relationships/slideLayout" Target="../slideLayouts/slideLayout6.xml"/></Relationships>
</file>

<file path=ppt/slides/_rels/slide224.xml.rels><?xml version="1.0" encoding="UTF-8" standalone="yes"?>
<Relationships xmlns="http://schemas.openxmlformats.org/package/2006/relationships"><Relationship Id="rId3" Type="http://schemas.openxmlformats.org/officeDocument/2006/relationships/chart" Target="../charts/chart174.xml"/><Relationship Id="rId2" Type="http://schemas.openxmlformats.org/officeDocument/2006/relationships/notesSlide" Target="../notesSlides/notesSlide224.xml"/><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3" Type="http://schemas.openxmlformats.org/officeDocument/2006/relationships/chart" Target="../charts/chart175.xml"/><Relationship Id="rId2" Type="http://schemas.openxmlformats.org/officeDocument/2006/relationships/notesSlide" Target="../notesSlides/notesSlide225.xml"/><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3" Type="http://schemas.openxmlformats.org/officeDocument/2006/relationships/chart" Target="../charts/chart176.xml"/><Relationship Id="rId2" Type="http://schemas.openxmlformats.org/officeDocument/2006/relationships/notesSlide" Target="../notesSlides/notesSlide226.xml"/><Relationship Id="rId1" Type="http://schemas.openxmlformats.org/officeDocument/2006/relationships/slideLayout" Target="../slideLayouts/slideLayout6.xml"/></Relationships>
</file>

<file path=ppt/slides/_rels/slide227.xml.rels><?xml version="1.0" encoding="UTF-8" standalone="yes"?>
<Relationships xmlns="http://schemas.openxmlformats.org/package/2006/relationships"><Relationship Id="rId3" Type="http://schemas.openxmlformats.org/officeDocument/2006/relationships/chart" Target="../charts/chart177.xml"/><Relationship Id="rId2" Type="http://schemas.openxmlformats.org/officeDocument/2006/relationships/notesSlide" Target="../notesSlides/notesSlide227.xml"/><Relationship Id="rId1" Type="http://schemas.openxmlformats.org/officeDocument/2006/relationships/slideLayout" Target="../slideLayouts/slideLayout6.xml"/></Relationships>
</file>

<file path=ppt/slides/_rels/slide228.xml.rels><?xml version="1.0" encoding="UTF-8" standalone="yes"?>
<Relationships xmlns="http://schemas.openxmlformats.org/package/2006/relationships"><Relationship Id="rId3" Type="http://schemas.openxmlformats.org/officeDocument/2006/relationships/chart" Target="../charts/chart178.xml"/><Relationship Id="rId2" Type="http://schemas.openxmlformats.org/officeDocument/2006/relationships/notesSlide" Target="../notesSlides/notesSlide228.xml"/><Relationship Id="rId1" Type="http://schemas.openxmlformats.org/officeDocument/2006/relationships/slideLayout" Target="../slideLayouts/slideLayout6.xml"/></Relationships>
</file>

<file path=ppt/slides/_rels/slide229.xml.rels><?xml version="1.0" encoding="UTF-8" standalone="yes"?>
<Relationships xmlns="http://schemas.openxmlformats.org/package/2006/relationships"><Relationship Id="rId3" Type="http://schemas.openxmlformats.org/officeDocument/2006/relationships/chart" Target="../charts/chart179.xml"/><Relationship Id="rId2" Type="http://schemas.openxmlformats.org/officeDocument/2006/relationships/notesSlide" Target="../notesSlides/notesSlide22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hyperlink" Target="https://www.cdc.gov/nchs/data/series/sr_02/sr02_166.pdf" TargetMode="External"/></Relationships>
</file>

<file path=ppt/slides/_rels/slide230.xml.rels><?xml version="1.0" encoding="UTF-8" standalone="yes"?>
<Relationships xmlns="http://schemas.openxmlformats.org/package/2006/relationships"><Relationship Id="rId3" Type="http://schemas.openxmlformats.org/officeDocument/2006/relationships/chart" Target="../charts/chart180.xml"/><Relationship Id="rId2" Type="http://schemas.openxmlformats.org/officeDocument/2006/relationships/notesSlide" Target="../notesSlides/notesSlide230.xml"/><Relationship Id="rId1" Type="http://schemas.openxmlformats.org/officeDocument/2006/relationships/slideLayout" Target="../slideLayouts/slideLayout6.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8" Type="http://schemas.openxmlformats.org/officeDocument/2006/relationships/hyperlink" Target="https://www.whitehouse.gov/wp-content/uploads/2022/06/Telehealth-and-Substance-Use-Disorder-Services-in-the-Era-of-COVID-19-FINAL.pdf" TargetMode="External"/><Relationship Id="rId3" Type="http://schemas.openxmlformats.org/officeDocument/2006/relationships/hyperlink" Target="https://telehealth.hhs.gov/" TargetMode="External"/><Relationship Id="rId7" Type="http://schemas.openxmlformats.org/officeDocument/2006/relationships/hyperlink" Target="https://www.hrsa.gov/telehealth/telehealth-resource-centers" TargetMode="External"/><Relationship Id="rId2" Type="http://schemas.openxmlformats.org/officeDocument/2006/relationships/notesSlide" Target="../notesSlides/notesSlide232.xml"/><Relationship Id="rId1" Type="http://schemas.openxmlformats.org/officeDocument/2006/relationships/slideLayout" Target="../slideLayouts/slideLayout2.xml"/><Relationship Id="rId6" Type="http://schemas.openxmlformats.org/officeDocument/2006/relationships/hyperlink" Target="https://www.hrsa.gov/about/organization/bureaus/oat" TargetMode="External"/><Relationship Id="rId11" Type="http://schemas.openxmlformats.org/officeDocument/2006/relationships/hyperlink" Target="https://www.nnlm.gov/training/class-catalog/bridging-digital-divide-telehealth-and-libraries-webinar-series" TargetMode="External"/><Relationship Id="rId5" Type="http://schemas.openxmlformats.org/officeDocument/2006/relationships/hyperlink" Target="https://effectivehealthcare.ahrq.gov/products/collections/evaluates-telehealth" TargetMode="External"/><Relationship Id="rId10" Type="http://schemas.openxmlformats.org/officeDocument/2006/relationships/hyperlink" Target="https://aspe.hhs.gov/topics/health-health-care/advances-telehealth" TargetMode="External"/><Relationship Id="rId4" Type="http://schemas.openxmlformats.org/officeDocument/2006/relationships/hyperlink" Target="https://www.ahrq.gov/topics/telehealth.html" TargetMode="External"/><Relationship Id="rId9" Type="http://schemas.openxmlformats.org/officeDocument/2006/relationships/hyperlink" Target="https://www.whitehouse.gov/getinternet/" TargetMode="External"/></Relationships>
</file>

<file path=ppt/slides/_rels/slide233.xml.rels><?xml version="1.0" encoding="UTF-8" standalone="yes"?>
<Relationships xmlns="http://schemas.openxmlformats.org/package/2006/relationships"><Relationship Id="rId8" Type="http://schemas.openxmlformats.org/officeDocument/2006/relationships/hyperlink" Target="https://doi.org/10.1007/s11606-015-3489-x" TargetMode="External"/><Relationship Id="rId13" Type="http://schemas.openxmlformats.org/officeDocument/2006/relationships/hyperlink" Target="https://bipartisanpolicy.org/report/future-of-telehealth/" TargetMode="External"/><Relationship Id="rId3" Type="http://schemas.openxmlformats.org/officeDocument/2006/relationships/hyperlink" Target="https://telehealth.hhs.gov/providers/getting-started" TargetMode="External"/><Relationship Id="rId7" Type="http://schemas.openxmlformats.org/officeDocument/2006/relationships/hyperlink" Target="https://pubmed.ncbi.nlm.nih.gov/26506296/" TargetMode="External"/><Relationship Id="rId12" Type="http://schemas.openxmlformats.org/officeDocument/2006/relationships/hyperlink" Target="https://www.healthaffairs.org/doi/10.1377/hlthaff.2018.05099" TargetMode="External"/><Relationship Id="rId2" Type="http://schemas.openxmlformats.org/officeDocument/2006/relationships/notesSlide" Target="../notesSlides/notesSlide233.xml"/><Relationship Id="rId1" Type="http://schemas.openxmlformats.org/officeDocument/2006/relationships/slideLayout" Target="../slideLayouts/slideLayout6.xml"/><Relationship Id="rId6" Type="http://schemas.openxmlformats.org/officeDocument/2006/relationships/hyperlink" Target="https://www.ncbi.nlm.nih.gov/pmc/articles/PMC4860623/" TargetMode="External"/><Relationship Id="rId11" Type="http://schemas.openxmlformats.org/officeDocument/2006/relationships/hyperlink" Target="https://doi.org/10.1016/j.amjmed.2013.09.033" TargetMode="External"/><Relationship Id="rId5" Type="http://schemas.openxmlformats.org/officeDocument/2006/relationships/hyperlink" Target="https://doi.org/10.1016/j.amjmed.2013.09.032" TargetMode="External"/><Relationship Id="rId10" Type="http://schemas.openxmlformats.org/officeDocument/2006/relationships/hyperlink" Target="https://www.ncbi.nlm.nih.gov/pmc/articles/PMC9035352/" TargetMode="External"/><Relationship Id="rId4" Type="http://schemas.openxmlformats.org/officeDocument/2006/relationships/hyperlink" Target="https://www.nap.edu/catalog/10027/crossing-the-quality-chasm-a-newhealth-system-for-the" TargetMode="External"/><Relationship Id="rId9" Type="http://schemas.openxmlformats.org/officeDocument/2006/relationships/hyperlink" Target="https://doi.org/10.1371/journal.pone.0221848" TargetMode="External"/><Relationship Id="rId14" Type="http://schemas.openxmlformats.org/officeDocument/2006/relationships/hyperlink" Target="http://www.pewinternet.org/fact-sheet/mobile/" TargetMode="External"/></Relationships>
</file>

<file path=ppt/slides/_rels/slide234.xml.rels><?xml version="1.0" encoding="UTF-8" standalone="yes"?>
<Relationships xmlns="http://schemas.openxmlformats.org/package/2006/relationships"><Relationship Id="rId8" Type="http://schemas.openxmlformats.org/officeDocument/2006/relationships/hyperlink" Target="https://oig.hhs.gov/oei/reports/OEI-02-20-00520.pdf" TargetMode="External"/><Relationship Id="rId3" Type="http://schemas.openxmlformats.org/officeDocument/2006/relationships/hyperlink" Target="https://www.pewresearch.org/internet/2021/06/03/mobile-technology-and-home-broadband-2021/" TargetMode="External"/><Relationship Id="rId7" Type="http://schemas.openxmlformats.org/officeDocument/2006/relationships/hyperlink" Target="https://www.cdc.gov/mmwr/volumes/69/wr/mm6943a3.htm?s_cid=mm6943a3_w" TargetMode="External"/><Relationship Id="rId2" Type="http://schemas.openxmlformats.org/officeDocument/2006/relationships/notesSlide" Target="../notesSlides/notesSlide234.xml"/><Relationship Id="rId1" Type="http://schemas.openxmlformats.org/officeDocument/2006/relationships/slideLayout" Target="../slideLayouts/slideLayout6.xml"/><Relationship Id="rId6" Type="http://schemas.openxmlformats.org/officeDocument/2006/relationships/hyperlink" Target="https://aspe.hhs.gov/sites/default/files/migrated_legacy_files/198331/hp-issue-brief-medicare-telehealth.pdf" TargetMode="External"/><Relationship Id="rId11" Type="http://schemas.openxmlformats.org/officeDocument/2006/relationships/hyperlink" Target="https://doi.org/10.1016/j.ypmed.2023.107426" TargetMode="External"/><Relationship Id="rId5" Type="http://schemas.openxmlformats.org/officeDocument/2006/relationships/hyperlink" Target="https://www.ncbi.nlm.nih.gov/pmc/articles/PMC9254505/" TargetMode="External"/><Relationship Id="rId10" Type="http://schemas.openxmlformats.org/officeDocument/2006/relationships/hyperlink" Target="https://www.commonwealthfund.org/publications/2021/feb/impact-covid-19-outpatient-visits-2020-visits-stable-despite-late-surge" TargetMode="External"/><Relationship Id="rId4" Type="http://schemas.openxmlformats.org/officeDocument/2006/relationships/hyperlink" Target="https://pewresearch-org-preprod.go-vip.co/fact-tank/2021/08/19/some-digital-divides-persist-between-rural-urban-and-suburban-america/" TargetMode="External"/><Relationship Id="rId9" Type="http://schemas.openxmlformats.org/officeDocument/2006/relationships/hyperlink" Target="https://doi.org/10.1101/2022.06.15.22276468" TargetMode="External"/></Relationships>
</file>

<file path=ppt/slides/_rels/slide235.xml.rels><?xml version="1.0" encoding="UTF-8" standalone="yes"?>
<Relationships xmlns="http://schemas.openxmlformats.org/package/2006/relationships"><Relationship Id="rId8" Type="http://schemas.openxmlformats.org/officeDocument/2006/relationships/hyperlink" Target="https://publications.aap.org/pediatrics/article/146/2/e20201586/36919/Telemedicine-and-Health-Disparities-During-COVID" TargetMode="External"/><Relationship Id="rId3" Type="http://schemas.openxmlformats.org/officeDocument/2006/relationships/hyperlink" Target="https://aspe.hhs.gov/reports/medicare-beneficiaries-use-telehealth-2020" TargetMode="External"/><Relationship Id="rId7" Type="http://schemas.openxmlformats.org/officeDocument/2006/relationships/hyperlink" Target="https://effectivehealthcare.ahrq.gov/products/virtual-health-covid/research" TargetMode="External"/><Relationship Id="rId2" Type="http://schemas.openxmlformats.org/officeDocument/2006/relationships/notesSlide" Target="../notesSlides/notesSlide235.xml"/><Relationship Id="rId1" Type="http://schemas.openxmlformats.org/officeDocument/2006/relationships/slideLayout" Target="../slideLayouts/slideLayout6.xml"/><Relationship Id="rId6" Type="http://schemas.openxmlformats.org/officeDocument/2006/relationships/hyperlink" Target="https://www.kff.org/coronavirus-covid-19/issue-brief/telehealth-has-played-an-outsized-role-meeting-mental-health-needs-during-the-covid-19-pandemic/" TargetMode="External"/><Relationship Id="rId11" Type="http://schemas.openxmlformats.org/officeDocument/2006/relationships/hyperlink" Target="https://doi.org/10.1001/jamanetworkopen.2022.8954" TargetMode="External"/><Relationship Id="rId5" Type="http://schemas.openxmlformats.org/officeDocument/2006/relationships/hyperlink" Target="https://www.ncbi.nlm.nih.gov/pmc/articles/PMC10332511/" TargetMode="External"/><Relationship Id="rId10" Type="http://schemas.openxmlformats.org/officeDocument/2006/relationships/hyperlink" Target="https://doi.org/10.1001/jamanetworkopen.2021.2618" TargetMode="External"/><Relationship Id="rId4" Type="http://schemas.openxmlformats.org/officeDocument/2006/relationships/hyperlink" Target="https://aspe.hhs.gov/reports/updated-medicare-ffs-telehealth-trends" TargetMode="External"/><Relationship Id="rId9" Type="http://schemas.openxmlformats.org/officeDocument/2006/relationships/hyperlink" Target="https://doi.org/10.1001/jamanetworkopen.2020.5873" TargetMode="External"/></Relationships>
</file>

<file path=ppt/slides/_rels/slide236.xml.rels><?xml version="1.0" encoding="UTF-8" standalone="yes"?>
<Relationships xmlns="http://schemas.openxmlformats.org/package/2006/relationships"><Relationship Id="rId8" Type="http://schemas.openxmlformats.org/officeDocument/2006/relationships/hyperlink" Target="https://doi.org/10.1176/appi.pn.2020.6a21" TargetMode="External"/><Relationship Id="rId3" Type="http://schemas.openxmlformats.org/officeDocument/2006/relationships/hyperlink" Target="https://www.cdc.gov/mmwr/volumes/69/wr/mm6943a3.htm?s_cid=mm6943a3_w" TargetMode="External"/><Relationship Id="rId7" Type="http://schemas.openxmlformats.org/officeDocument/2006/relationships/hyperlink" Target="https://aspe.hhs.gov/sites/default/files/documents/7d6b4989431f4c70144f209622975116/household-pulse-survey-telehealth-covid-ib.pdf" TargetMode="External"/><Relationship Id="rId2" Type="http://schemas.openxmlformats.org/officeDocument/2006/relationships/notesSlide" Target="../notesSlides/notesSlide236.xml"/><Relationship Id="rId1" Type="http://schemas.openxmlformats.org/officeDocument/2006/relationships/slideLayout" Target="../slideLayouts/slideLayout6.xml"/><Relationship Id="rId6" Type="http://schemas.openxmlformats.org/officeDocument/2006/relationships/hyperlink" Target="https://medinform.jmir.org/2020/12/e24544/" TargetMode="External"/><Relationship Id="rId11" Type="http://schemas.openxmlformats.org/officeDocument/2006/relationships/hyperlink" Target="https://doi.org/10.1007/s11606-021-07172-y" TargetMode="External"/><Relationship Id="rId5" Type="http://schemas.openxmlformats.org/officeDocument/2006/relationships/hyperlink" Target="https://www.ncbi.nlm.nih.gov/pmc/articles/PMC7665538/" TargetMode="External"/><Relationship Id="rId10" Type="http://schemas.openxmlformats.org/officeDocument/2006/relationships/hyperlink" Target="https://www.qualityforum.org/Publications/2017/08/Creating_a_Framework_to_Support_Measure_Development_for_Telehealth.aspx" TargetMode="External"/><Relationship Id="rId4" Type="http://schemas.openxmlformats.org/officeDocument/2006/relationships/hyperlink" Target="https://www.ncbi.nlm.nih.gov/pmc/articles/PMC7711651/" TargetMode="External"/><Relationship Id="rId9" Type="http://schemas.openxmlformats.org/officeDocument/2006/relationships/hyperlink" Target="https://data.census.gov/table/ACSST5Y2020.S2801?q=internet" TargetMode="External"/></Relationships>
</file>

<file path=ppt/slides/_rels/slide237.xml.rels><?xml version="1.0" encoding="UTF-8" standalone="yes"?>
<Relationships xmlns="http://schemas.openxmlformats.org/package/2006/relationships"><Relationship Id="rId8" Type="http://schemas.openxmlformats.org/officeDocument/2006/relationships/hyperlink" Target="https://doi.org/10.1176/appi.ps.202000368" TargetMode="External"/><Relationship Id="rId3" Type="http://schemas.openxmlformats.org/officeDocument/2006/relationships/hyperlink" Target="https://www.gao.gov/products/gao-20-535" TargetMode="External"/><Relationship Id="rId7" Type="http://schemas.openxmlformats.org/officeDocument/2006/relationships/hyperlink" Target="https://www.everylibraryinstitute.org/teleheath_and_libraries_report" TargetMode="External"/><Relationship Id="rId2" Type="http://schemas.openxmlformats.org/officeDocument/2006/relationships/notesSlide" Target="../notesSlides/notesSlide237.xml"/><Relationship Id="rId1" Type="http://schemas.openxmlformats.org/officeDocument/2006/relationships/slideLayout" Target="../slideLayouts/slideLayout6.xml"/><Relationship Id="rId6" Type="http://schemas.openxmlformats.org/officeDocument/2006/relationships/hyperlink" Target="https://www.fcc.gov/broadbandbenefit" TargetMode="External"/><Relationship Id="rId11" Type="http://schemas.openxmlformats.org/officeDocument/2006/relationships/hyperlink" Target="https://effectivehealthcare.ahrq.gov/sites/default/files/pdf/telehealth_technical-brief.pdf" TargetMode="External"/><Relationship Id="rId5" Type="http://schemas.openxmlformats.org/officeDocument/2006/relationships/hyperlink" Target="https://doi.org/10.1007/s11606-023-08190-8" TargetMode="External"/><Relationship Id="rId10" Type="http://schemas.openxmlformats.org/officeDocument/2006/relationships/hyperlink" Target="https://www.sgim.org/File%20Library/SGIM/Communities/Advocacy/Legislative%20Endorsements/CONNECT-118th-Comments_FINAL.pdf" TargetMode="External"/><Relationship Id="rId4" Type="http://schemas.openxmlformats.org/officeDocument/2006/relationships/hyperlink" Target="https://doi.org/10.1001/jamasurg.2021.1143" TargetMode="External"/><Relationship Id="rId9" Type="http://schemas.openxmlformats.org/officeDocument/2006/relationships/hyperlink" Target="https://doi.org/10.1016/j.amepre.2022.06.012" TargetMode="External"/></Relationships>
</file>

<file path=ppt/slides/_rels/slide2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hyperlink" Target="https://www.cdc.gov/nchs/data_access/urban_rural.htm" TargetMode="External"/><Relationship Id="rId4" Type="http://schemas.openxmlformats.org/officeDocument/2006/relationships/hyperlink" Target="https://www.ers.usda.gov/data-products/county-level-data-sets/"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healthsystemtracker.org/chart-collection/quality-u-s-healthcare-system-compare-countries/"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chart" Target="../charts/chart13.xml"/></Relationships>
</file>

<file path=ppt/slides/_rels/slide27.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hyperlink" Target="https://www.healthsystemtracker.org/indicator/health-well-being/life-expectancy/"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cdc.gov/injury/wisqars/index.html"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chart" Target="../charts/char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s://datatools.ahrq.gov/nhqdr"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hyperlink" Target="https://www.cdc.gov/injury/wisqars/index.html"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health.gov/healthypeople/priority-areas/social-determinants-health"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microsoft.com/office/2007/relationships/hdphoto" Target="../media/hdphoto3.wdp"/></Relationships>
</file>

<file path=ppt/slides/_rels/slide38.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hyperlink" Target="https://www.census.gov/data/tables/time-series/demo/income-poverty/cps-hinc/hinc-06.2020.html#list-tab-80T3VLTR2C1B20EN1J"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microsoft.com/office/2007/relationships/hdphoto" Target="../media/hdphoto4.wdp"/></Relationships>
</file>

<file path=ppt/slides/_rels/slide4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hyperlink" Target="https://data.census.gov/cedsci/table?q=United%20States&amp;g=0100000US&amp;tid=ACSST5Y2020.S1701"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microsoft.com/office/2007/relationships/hdphoto" Target="../media/hdphoto5.wdp"/></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microsoft.com/office/2007/relationships/hdphoto" Target="../media/hdphoto6.wdp"/></Relationships>
</file>

<file path=ppt/slides/_rels/slide47.xml.rels><?xml version="1.0" encoding="UTF-8" standalone="yes"?>
<Relationships xmlns="http://schemas.openxmlformats.org/package/2006/relationships"><Relationship Id="rId3" Type="http://schemas.openxmlformats.org/officeDocument/2006/relationships/hyperlink" Target="https://data.census.gov/cedsci/table?q=United%20States&amp;g=0100000US&amp;tid=ACSST5Y2020.S1401" TargetMode="External"/><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chart" Target="../charts/chart22.xml"/></Relationships>
</file>

<file path=ppt/slides/_rels/slide48.xml.rels><?xml version="1.0" encoding="UTF-8" standalone="yes"?>
<Relationships xmlns="http://schemas.openxmlformats.org/package/2006/relationships"><Relationship Id="rId3" Type="http://schemas.openxmlformats.org/officeDocument/2006/relationships/hyperlink" Target="https://www.ahrq.gov/sdoh/data-analytics/sdoh-tech-poverty.html"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census.gov/library/stories/2018/12/rural-and-lower-income-counties-lag-nation-internet-subscription.html" TargetMode="External"/><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hyperlink" Target="https://www.atsdr.cdc.gov/placeandhealth/svi/documentation/pdf/SVI2020Documentation_08.05.22.pdf"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1.xml"/><Relationship Id="rId1" Type="http://schemas.openxmlformats.org/officeDocument/2006/relationships/slideLayout" Target="../slideLayouts/slideLayout6.xml"/><Relationship Id="rId5" Type="http://schemas.openxmlformats.org/officeDocument/2006/relationships/hyperlink" Target="https://www.atsdr.cdc.gov/placeandhealth/svi/interactive_map.html" TargetMode="External"/><Relationship Id="rId4" Type="http://schemas.openxmlformats.org/officeDocument/2006/relationships/image" Target="../media/image14.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chart" Target="../charts/chart28.xml"/><Relationship Id="rId3" Type="http://schemas.openxmlformats.org/officeDocument/2006/relationships/chart" Target="../charts/chart23.xml"/><Relationship Id="rId7" Type="http://schemas.openxmlformats.org/officeDocument/2006/relationships/chart" Target="../charts/chart27.xml"/><Relationship Id="rId2" Type="http://schemas.openxmlformats.org/officeDocument/2006/relationships/notesSlide" Target="../notesSlides/notesSlide55.xml"/><Relationship Id="rId1" Type="http://schemas.openxmlformats.org/officeDocument/2006/relationships/slideLayout" Target="../slideLayouts/slideLayout6.xml"/><Relationship Id="rId6" Type="http://schemas.openxmlformats.org/officeDocument/2006/relationships/chart" Target="../charts/chart26.xml"/><Relationship Id="rId11" Type="http://schemas.openxmlformats.org/officeDocument/2006/relationships/chart" Target="../charts/chart31.xml"/><Relationship Id="rId5" Type="http://schemas.openxmlformats.org/officeDocument/2006/relationships/chart" Target="../charts/chart25.xml"/><Relationship Id="rId10" Type="http://schemas.openxmlformats.org/officeDocument/2006/relationships/chart" Target="../charts/chart30.xml"/><Relationship Id="rId4" Type="http://schemas.openxmlformats.org/officeDocument/2006/relationships/chart" Target="../charts/chart24.xml"/><Relationship Id="rId9" Type="http://schemas.openxmlformats.org/officeDocument/2006/relationships/chart" Target="../charts/chart29.xml"/></Relationships>
</file>

<file path=ppt/slides/_rels/slide56.xml.rels><?xml version="1.0" encoding="UTF-8" standalone="yes"?>
<Relationships xmlns="http://schemas.openxmlformats.org/package/2006/relationships"><Relationship Id="rId3" Type="http://schemas.openxmlformats.org/officeDocument/2006/relationships/hyperlink" Target="https://www.bls.gov/ces/data/" TargetMode="External"/><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chart" Target="../charts/chart32.xml"/></Relationships>
</file>

<file path=ppt/slides/_rels/slide57.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hyperlink" Target="https://www.cdc.gov/nchs/products/databriefs/db408.htm" TargetMode="External"/><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chart" Target="../charts/chart3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ruralhealthinfo.org/charts/6" TargetMode="External"/><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61.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hyperlink" Target="https://www.gao.gov/products/gao-21-93" TargetMode="External"/><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chart" Target="../charts/chart37.xml"/></Relationships>
</file>

<file path=ppt/slides/_rels/slide65.xml.rels><?xml version="1.0" encoding="UTF-8" standalone="yes"?>
<Relationships xmlns="http://schemas.openxmlformats.org/package/2006/relationships"><Relationship Id="rId3" Type="http://schemas.openxmlformats.org/officeDocument/2006/relationships/hyperlink" Target="https://www.shepscenter.unc.edu/programs-projects/rural-health/rural-hospital-closures/" TargetMode="External"/><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chart" Target="../charts/chart38.xml"/></Relationships>
</file>

<file path=ppt/slides/_rels/slide66.xml.rels><?xml version="1.0" encoding="UTF-8" standalone="yes"?>
<Relationships xmlns="http://schemas.openxmlformats.org/package/2006/relationships"><Relationship Id="rId3" Type="http://schemas.openxmlformats.org/officeDocument/2006/relationships/hyperlink" Target="https://www.aha.org/system/files/media/file/2022/01/fast-facts-on-US-hospitals-2022.pdf" TargetMode="External"/><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chart" Target="../charts/chart3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hyperlink" Target="https://www.cms.gov/Research-Statistics-Data-and-Systems/Statistics-Trends-and-Reports/NationalHealthExpendData/NationalHealthAccountsHistorical.html"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nap.edu/catalog/10027/crossing-thequality-chasm-a-newhealth-system-for-the"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www.nap.edu/catalog/12875/unequal-treatmentconfronting-racial-and-ethnic-disparitiesin-health-care" TargetMode="External"/><Relationship Id="rId4" Type="http://schemas.openxmlformats.org/officeDocument/2006/relationships/hyperlink" Target="http://www.nap.edu/catalog/9728.html"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s://www.cms.gov/Research-Statistics-Data-and-Systems/Statistics-Trends-and-Reports/NationalHealthExpendData/NationalHealthAccountsHistorical.html" TargetMode="External"/><Relationship Id="rId2" Type="http://schemas.openxmlformats.org/officeDocument/2006/relationships/notesSlide" Target="../notesSlides/notesSlide70.xml"/><Relationship Id="rId1" Type="http://schemas.openxmlformats.org/officeDocument/2006/relationships/slideLayout" Target="../slideLayouts/slideLayout6.xml"/><Relationship Id="rId4" Type="http://schemas.openxmlformats.org/officeDocument/2006/relationships/chart" Target="../charts/chart41.xml"/></Relationships>
</file>

<file path=ppt/slides/_rels/slide71.xml.rels><?xml version="1.0" encoding="UTF-8" standalone="yes"?>
<Relationships xmlns="http://schemas.openxmlformats.org/package/2006/relationships"><Relationship Id="rId3" Type="http://schemas.openxmlformats.org/officeDocument/2006/relationships/hyperlink" Target="https://www.cms.gov/Research-Statistics-Data-and-Systems/Statistics-Trends-and-Reports/NationalHealthExpendData/NationalHealthAccountsHistorical.html" TargetMode="External"/><Relationship Id="rId2" Type="http://schemas.openxmlformats.org/officeDocument/2006/relationships/notesSlide" Target="../notesSlides/notesSlide71.xml"/><Relationship Id="rId1" Type="http://schemas.openxmlformats.org/officeDocument/2006/relationships/slideLayout" Target="../slideLayouts/slideLayout6.xml"/><Relationship Id="rId4" Type="http://schemas.openxmlformats.org/officeDocument/2006/relationships/chart" Target="../charts/chart4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8" Type="http://schemas.openxmlformats.org/officeDocument/2006/relationships/hyperlink" Target="https://www.ers.usda.gov/webdocs/publications/102576/eib-230.pdf?v=4409" TargetMode="External"/><Relationship Id="rId13" Type="http://schemas.openxmlformats.org/officeDocument/2006/relationships/hyperlink" Target="https://doi.org/10.1377/hlthaff.2020.00284" TargetMode="External"/><Relationship Id="rId3" Type="http://schemas.openxmlformats.org/officeDocument/2006/relationships/hyperlink" Target="https://www.census.gov/quickfacts/" TargetMode="External"/><Relationship Id="rId7" Type="http://schemas.openxmlformats.org/officeDocument/2006/relationships/hyperlink" Target="https://www.kff.org/racial-equity-and-health-policy/report/key-data-on-health-and-health-care-by-race-and-ethnicity/" TargetMode="External"/><Relationship Id="rId12" Type="http://schemas.openxmlformats.org/officeDocument/2006/relationships/hyperlink" Target="https://nap.nationalacademies.org/catalog/25976/high-and-rising-mortality-rates-among-working-age-adults"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hyperlink" Target="https://www.census.gov/content/dam/Census/library/publications/2019/acs/acs-41.pdf" TargetMode="External"/><Relationship Id="rId11" Type="http://schemas.openxmlformats.org/officeDocument/2006/relationships/hyperlink" Target="https://dx.doi.org/10.15620/cdc:118999" TargetMode="External"/><Relationship Id="rId5" Type="http://schemas.openxmlformats.org/officeDocument/2006/relationships/hyperlink" Target="https://doi.org/10.1377/hlthaff.2020.01470" TargetMode="External"/><Relationship Id="rId10" Type="http://schemas.openxmlformats.org/officeDocument/2006/relationships/hyperlink" Target="https://www.healthsystemtracker.org/chart-collection/quality-u-s-healthcare-system-compare-countries/" TargetMode="External"/><Relationship Id="rId4" Type="http://schemas.openxmlformats.org/officeDocument/2006/relationships/hyperlink" Target="https://aspe.hhs.gov/reports/what-lifetime-risk-needing-receiving-long-term-services-supports-0" TargetMode="External"/><Relationship Id="rId9" Type="http://schemas.openxmlformats.org/officeDocument/2006/relationships/hyperlink" Target="https://www.cdc.gov/nchs/data_access/urban_rural.htm" TargetMode="External"/></Relationships>
</file>

<file path=ppt/slides/_rels/slide76.xml.rels><?xml version="1.0" encoding="UTF-8" standalone="yes"?>
<Relationships xmlns="http://schemas.openxmlformats.org/package/2006/relationships"><Relationship Id="rId8" Type="http://schemas.openxmlformats.org/officeDocument/2006/relationships/hyperlink" Target="https://www.aha.org/guidesreports/report-importance-health-coverage" TargetMode="External"/><Relationship Id="rId13" Type="http://schemas.openxmlformats.org/officeDocument/2006/relationships/hyperlink" Target="https://www.ncbi.nlm.nih.gov/pmc/articles/PMC5008860/" TargetMode="External"/><Relationship Id="rId3" Type="http://schemas.openxmlformats.org/officeDocument/2006/relationships/hyperlink" Target="https://nam.edu/social-determinants-of-health-101-for-health-care-five-plus-five/" TargetMode="External"/><Relationship Id="rId7" Type="http://schemas.openxmlformats.org/officeDocument/2006/relationships/hyperlink" Target="https://doi.org/10.1001/jamainternmed.2016.4419" TargetMode="External"/><Relationship Id="rId12" Type="http://schemas.openxmlformats.org/officeDocument/2006/relationships/hyperlink" Target="https://www.ncbi.nlm.nih.gov/pmc/articles/PMC3250638/" TargetMode="External"/><Relationship Id="rId2" Type="http://schemas.openxmlformats.org/officeDocument/2006/relationships/notesSlide" Target="../notesSlides/notesSlide76.xml"/><Relationship Id="rId1" Type="http://schemas.openxmlformats.org/officeDocument/2006/relationships/slideLayout" Target="../slideLayouts/slideLayout6.xml"/><Relationship Id="rId6" Type="http://schemas.openxmlformats.org/officeDocument/2006/relationships/hyperlink" Target="https://www.healthaffairs.org/do/10.1377/hpb20150716.236899/" TargetMode="External"/><Relationship Id="rId11" Type="http://schemas.openxmlformats.org/officeDocument/2006/relationships/hyperlink" Target="https://www.healthaffairs.org/do/10.1377/hpb20180817.901935/full/" TargetMode="External"/><Relationship Id="rId5" Type="http://schemas.openxmlformats.org/officeDocument/2006/relationships/hyperlink" Target="https://www.healthaffairs.org/doi/10.1377/hlthaff.2010.0191" TargetMode="External"/><Relationship Id="rId10" Type="http://schemas.openxmlformats.org/officeDocument/2006/relationships/hyperlink" Target="https://doi.org/10.1007/s40615-023-01719-x" TargetMode="External"/><Relationship Id="rId4" Type="http://schemas.openxmlformats.org/officeDocument/2006/relationships/hyperlink" Target="https://www.nejm.org/doi/10.1056/NEJMsb1706645" TargetMode="External"/><Relationship Id="rId9" Type="http://schemas.openxmlformats.org/officeDocument/2006/relationships/hyperlink" Target="https://www.ncbi.nlm.nih.gov/books/NBK220633/" TargetMode="External"/><Relationship Id="rId14" Type="http://schemas.openxmlformats.org/officeDocument/2006/relationships/hyperlink" Target="https://doi.org/10.1016/S0140-6736(17)30571-8" TargetMode="External"/></Relationships>
</file>

<file path=ppt/slides/_rels/slide77.xml.rels><?xml version="1.0" encoding="UTF-8" standalone="yes"?>
<Relationships xmlns="http://schemas.openxmlformats.org/package/2006/relationships"><Relationship Id="rId8" Type="http://schemas.openxmlformats.org/officeDocument/2006/relationships/hyperlink" Target="https://www.nnlm.gov/training/class-catalog/telehealth-101-what-libraries-need-know" TargetMode="External"/><Relationship Id="rId13" Type="http://schemas.openxmlformats.org/officeDocument/2006/relationships/hyperlink" Target="https://bhw.hrsa.gov/data-research/projecting-health-workforce-supply-demand/primary-health" TargetMode="External"/><Relationship Id="rId3" Type="http://schemas.openxmlformats.org/officeDocument/2006/relationships/hyperlink" Target="https://aspe.hhs.gov/topics/poverty-economic-mobility/poverty-guidelines" TargetMode="External"/><Relationship Id="rId7" Type="http://schemas.openxmlformats.org/officeDocument/2006/relationships/hyperlink" Target="https://data.census.gov/table?q=internet&amp;tid=ACSST5Y2020.S2801" TargetMode="External"/><Relationship Id="rId12" Type="http://schemas.openxmlformats.org/officeDocument/2006/relationships/hyperlink" Target="https://www.cdc.gov/nchs/data/ahcd/namcs_summary/2018-namcs-web-tables-508.pdf" TargetMode="External"/><Relationship Id="rId2" Type="http://schemas.openxmlformats.org/officeDocument/2006/relationships/notesSlide" Target="../notesSlides/notesSlide77.xml"/><Relationship Id="rId16" Type="http://schemas.openxmlformats.org/officeDocument/2006/relationships/hyperlink" Target="https://www.nejm.org/doi/10.1056/NEJMp1204431" TargetMode="External"/><Relationship Id="rId1" Type="http://schemas.openxmlformats.org/officeDocument/2006/relationships/slideLayout" Target="../slideLayouts/slideLayout2.xml"/><Relationship Id="rId6" Type="http://schemas.openxmlformats.org/officeDocument/2006/relationships/hyperlink" Target="https://data.census.gov/table?q=United+States&amp;g=010XX00US&amp;tid=ACSST5Y2020.S1501" TargetMode="External"/><Relationship Id="rId11" Type="http://schemas.openxmlformats.org/officeDocument/2006/relationships/hyperlink" Target="https://ftp.cdc.gov/pub/Health_Statistics/NCHS/NHIS/SHS/2018_SHS_Table_P-10.pdf" TargetMode="External"/><Relationship Id="rId5" Type="http://schemas.openxmlformats.org/officeDocument/2006/relationships/hyperlink" Target="https://data.census.gov/table?q=United+States&amp;g=010XX00US&amp;tid=ACSST5Y2020.S1601" TargetMode="External"/><Relationship Id="rId15" Type="http://schemas.openxmlformats.org/officeDocument/2006/relationships/hyperlink" Target="https://www.ruralhealthinfo.org/charts/6" TargetMode="External"/><Relationship Id="rId10" Type="http://schemas.openxmlformats.org/officeDocument/2006/relationships/hyperlink" Target="https://www.cdc.gov/nchs/data/nhis/earlyrelease/earlyrelease202204.pdf" TargetMode="External"/><Relationship Id="rId4" Type="http://schemas.openxmlformats.org/officeDocument/2006/relationships/hyperlink" Target="https://data.census.gov/table?q=United+States&amp;g=010XX00US&amp;tid=ACSDP5Y2020.DP02" TargetMode="External"/><Relationship Id="rId9" Type="http://schemas.openxmlformats.org/officeDocument/2006/relationships/hyperlink" Target="https://www.bls.gov/ooh/" TargetMode="External"/><Relationship Id="rId14" Type="http://schemas.openxmlformats.org/officeDocument/2006/relationships/hyperlink" Target="https://data.hrsa.gov/topics/health-workforce/shortage-areas" TargetMode="External"/></Relationships>
</file>

<file path=ppt/slides/_rels/slide78.xml.rels><?xml version="1.0" encoding="UTF-8" standalone="yes"?>
<Relationships xmlns="http://schemas.openxmlformats.org/package/2006/relationships"><Relationship Id="rId8" Type="http://schemas.openxmlformats.org/officeDocument/2006/relationships/hyperlink" Target="https://www.gao.gov/products/gao-21-93" TargetMode="External"/><Relationship Id="rId3" Type="http://schemas.openxmlformats.org/officeDocument/2006/relationships/hyperlink" Target="https://pubmed.ncbi.nlm.nih.gov/11691669/" TargetMode="External"/><Relationship Id="rId7" Type="http://schemas.openxmlformats.org/officeDocument/2006/relationships/hyperlink" Target="https://www.ruralhealthinfo.org/topics/critical-access-hospitals" TargetMode="External"/><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hyperlink" Target="https://doi.org/10.1001/jama.2018.9471" TargetMode="External"/><Relationship Id="rId11" Type="http://schemas.openxmlformats.org/officeDocument/2006/relationships/hyperlink" Target="https://doi.org/10.1001/jama.2018.2408" TargetMode="External"/><Relationship Id="rId5" Type="http://schemas.openxmlformats.org/officeDocument/2006/relationships/hyperlink" Target="https://www.healthaffairs.org/doi/10.1377/hlthaff.2016.0412" TargetMode="External"/><Relationship Id="rId10" Type="http://schemas.openxmlformats.org/officeDocument/2006/relationships/hyperlink" Target="http://www.hcup-us.ahrq.gov/reports/statbriefs/sb205-Hospital-Discharge-Postacute-Care.pdf" TargetMode="External"/><Relationship Id="rId4" Type="http://schemas.openxmlformats.org/officeDocument/2006/relationships/hyperlink" Target="https://www.cdc.gov/nchs/data/nhamcs/web_tables/2021-nhamcs-ed-web-tables-508.pdf" TargetMode="External"/><Relationship Id="rId9" Type="http://schemas.openxmlformats.org/officeDocument/2006/relationships/hyperlink" Target="https://www.aha.org/system/files/media/file/2022/06/Fast-Facts-US-Health-Systems-2022-with-FY20-Data.pdf"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aspe.hhs.gov/reports/what-lifetime-risk-needing-receiving-long-term-services-supports-0" TargetMode="External"/><Relationship Id="rId7" Type="http://schemas.openxmlformats.org/officeDocument/2006/relationships/hyperlink" Target="https://www.loc.gov/item/usrep285262/"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hyperlink" Target="https://www.cms.gov/files/document/definitions-sources-and-methods.pdf" TargetMode="External"/><Relationship Id="rId5" Type="http://schemas.openxmlformats.org/officeDocument/2006/relationships/hyperlink" Target="https://doi.org/10.1001/jamahealthforum.2021.3706" TargetMode="External"/><Relationship Id="rId4" Type="http://schemas.openxmlformats.org/officeDocument/2006/relationships/hyperlink" Target="https://aspe.hhs.gov/reports/economic-hardship-medicaid-enrollment-later-life"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82.xml"/><Relationship Id="rId1" Type="http://schemas.openxmlformats.org/officeDocument/2006/relationships/slideLayout" Target="../slideLayouts/slideLayout6.xml"/><Relationship Id="rId5" Type="http://schemas.openxmlformats.org/officeDocument/2006/relationships/chart" Target="../charts/chart45.xml"/><Relationship Id="rId4" Type="http://schemas.openxmlformats.org/officeDocument/2006/relationships/chart" Target="../charts/chart44.xml"/></Relationships>
</file>

<file path=ppt/slides/_rels/slide83.xml.rels><?xml version="1.0" encoding="UTF-8" standalone="yes"?>
<Relationships xmlns="http://schemas.openxmlformats.org/package/2006/relationships"><Relationship Id="rId3" Type="http://schemas.openxmlformats.org/officeDocument/2006/relationships/hyperlink" Target="https://recovercovid.org/" TargetMode="External"/><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hyperlink" Target="https://www.ahrq.gov/coronavirus/long-covid.html" TargetMode="External"/><Relationship Id="rId4" Type="http://schemas.openxmlformats.org/officeDocument/2006/relationships/hyperlink" Target="https://covid19community.nih.gov/" TargetMode="Externa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hyperlink" Target="https://www.ncbi.nlm.nih.gov/pmc/articles/PMC7135038/" TargetMode="External"/><Relationship Id="rId13" Type="http://schemas.openxmlformats.org/officeDocument/2006/relationships/hyperlink" Target="https://www.ncbi.nlm.nih.gov/pmc/articles/PMC7569573/" TargetMode="External"/><Relationship Id="rId3" Type="http://schemas.openxmlformats.org/officeDocument/2006/relationships/hyperlink" Target="https://www.cdc.gov/museum/timeline/covid19.html" TargetMode="External"/><Relationship Id="rId7" Type="http://schemas.openxmlformats.org/officeDocument/2006/relationships/hyperlink" Target="https://www.ncbi.nlm.nih.gov/pmc/articles/PMC7537588/" TargetMode="External"/><Relationship Id="rId12" Type="http://schemas.openxmlformats.org/officeDocument/2006/relationships/hyperlink" Target="https://www.ncbi.nlm.nih.gov/pmc/articles/PMC7120970/" TargetMode="External"/><Relationship Id="rId2" Type="http://schemas.openxmlformats.org/officeDocument/2006/relationships/notesSlide" Target="../notesSlides/notesSlide97.xml"/><Relationship Id="rId1" Type="http://schemas.openxmlformats.org/officeDocument/2006/relationships/slideLayout" Target="../slideLayouts/slideLayout6.xml"/><Relationship Id="rId6" Type="http://schemas.openxmlformats.org/officeDocument/2006/relationships/hyperlink" Target="https://www.who.int/emergencies/diseases/novel-coronavirus-2019/technical-guidance/naming-the-coronavirus-disease-(covid-2019)-and-the-virus-that-causes-it" TargetMode="External"/><Relationship Id="rId11" Type="http://schemas.openxmlformats.org/officeDocument/2006/relationships/hyperlink" Target="https://www.ncbi.nlm.nih.gov/pmc/articles/PMC7092802/" TargetMode="External"/><Relationship Id="rId5" Type="http://schemas.openxmlformats.org/officeDocument/2006/relationships/hyperlink" Target="https://www.ncbi.nlm.nih.gov/pmc/articles/PMC7095448/" TargetMode="External"/><Relationship Id="rId10" Type="http://schemas.openxmlformats.org/officeDocument/2006/relationships/hyperlink" Target="https://www.ncbi.nlm.nih.gov/pmc/articles/PMC7121428/" TargetMode="External"/><Relationship Id="rId4" Type="http://schemas.openxmlformats.org/officeDocument/2006/relationships/hyperlink" Target="https://www.ncbi.nlm.nih.gov/pmc/articles/PMC7159299/" TargetMode="External"/><Relationship Id="rId9" Type="http://schemas.openxmlformats.org/officeDocument/2006/relationships/hyperlink" Target="https://www.ncbi.nlm.nih.gov/pmc/articles/PMC7159286/" TargetMode="External"/></Relationships>
</file>

<file path=ppt/slides/_rels/slide98.xml.rels><?xml version="1.0" encoding="UTF-8" standalone="yes"?>
<Relationships xmlns="http://schemas.openxmlformats.org/package/2006/relationships"><Relationship Id="rId8" Type="http://schemas.openxmlformats.org/officeDocument/2006/relationships/hyperlink" Target="https://www.cdc.gov/mmwr/volumes/69/wr/mm6924e2.htm" TargetMode="External"/><Relationship Id="rId13" Type="http://schemas.openxmlformats.org/officeDocument/2006/relationships/hyperlink" Target="https://www.cdc.gov/nchs/covid19/pulse/long-covid.htm" TargetMode="External"/><Relationship Id="rId3" Type="http://schemas.openxmlformats.org/officeDocument/2006/relationships/hyperlink" Target="https://www.ncbi.nlm.nih.gov/pmc/articles/PMC8101587/" TargetMode="External"/><Relationship Id="rId7" Type="http://schemas.openxmlformats.org/officeDocument/2006/relationships/hyperlink" Target="https://www.acpjournals.org/doi/full/10.7326/M20-6976" TargetMode="External"/><Relationship Id="rId12" Type="http://schemas.openxmlformats.org/officeDocument/2006/relationships/hyperlink" Target="https://doi.org/10.1001/jamahealthforum.2023.1933" TargetMode="External"/><Relationship Id="rId2" Type="http://schemas.openxmlformats.org/officeDocument/2006/relationships/notesSlide" Target="../notesSlides/notesSlide98.xml"/><Relationship Id="rId1" Type="http://schemas.openxmlformats.org/officeDocument/2006/relationships/slideLayout" Target="../slideLayouts/slideLayout6.xml"/><Relationship Id="rId6" Type="http://schemas.openxmlformats.org/officeDocument/2006/relationships/hyperlink" Target="https://www.nejm.org/doi/10.1056/NEJMe2001126" TargetMode="External"/><Relationship Id="rId11" Type="http://schemas.openxmlformats.org/officeDocument/2006/relationships/hyperlink" Target="https://www.ncbi.nlm.nih.gov/pmc/articles/PMC3688067/" TargetMode="External"/><Relationship Id="rId5" Type="http://schemas.openxmlformats.org/officeDocument/2006/relationships/hyperlink" Target="https://www.ncbi.nlm.nih.gov/pmc/articles/PMC7092803/" TargetMode="External"/><Relationship Id="rId10" Type="http://schemas.openxmlformats.org/officeDocument/2006/relationships/hyperlink" Target="https://doi.org/10.1001/jama.2020.12839" TargetMode="External"/><Relationship Id="rId4" Type="http://schemas.openxmlformats.org/officeDocument/2006/relationships/hyperlink" Target="https://aspr.hhs.gov/legal/PHE/Pages/2019-nCoV.aspx" TargetMode="External"/><Relationship Id="rId9" Type="http://schemas.openxmlformats.org/officeDocument/2006/relationships/hyperlink" Target="https://www.cdc.gov/flu/about/burden/index.html" TargetMode="External"/><Relationship Id="rId14" Type="http://schemas.openxmlformats.org/officeDocument/2006/relationships/hyperlink" Target="https://www.ncbi.nlm.nih.gov/books/NBK554776/" TargetMode="Externa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2023 National Healthcare</a:t>
            </a:r>
            <a:br>
              <a:rPr lang="en-US" dirty="0"/>
            </a:br>
            <a:r>
              <a:rPr lang="en-US" dirty="0"/>
              <a:t>Quality and  Disparities Report</a:t>
            </a:r>
          </a:p>
        </p:txBody>
      </p:sp>
      <p:sp>
        <p:nvSpPr>
          <p:cNvPr id="3" name="Content Placeholder 2"/>
          <p:cNvSpPr>
            <a:spLocks noGrp="1"/>
          </p:cNvSpPr>
          <p:nvPr>
            <p:ph idx="1"/>
          </p:nvPr>
        </p:nvSpPr>
        <p:spPr>
          <a:xfrm>
            <a:off x="457200" y="5791200"/>
            <a:ext cx="8229600" cy="334963"/>
          </a:xfrm>
        </p:spPr>
        <p:txBody>
          <a:bodyPr>
            <a:normAutofit lnSpcReduction="10000"/>
          </a:bodyPr>
          <a:lstStyle/>
          <a:p>
            <a:pPr algn="l"/>
            <a:r>
              <a:rPr lang="en-US" sz="1600" b="0" dirty="0"/>
              <a:t>This presentation contains notes. Select View, then Notes page to read them.</a:t>
            </a:r>
            <a:endParaRPr lang="en-US" sz="1600" dirty="0"/>
          </a:p>
        </p:txBody>
      </p:sp>
    </p:spTree>
    <p:extLst>
      <p:ext uri="{BB962C8B-B14F-4D97-AF65-F5344CB8AC3E}">
        <p14:creationId xmlns:p14="http://schemas.microsoft.com/office/powerpoint/2010/main" val="8775165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38">
            <a:extLst>
              <a:ext uri="{FF2B5EF4-FFF2-40B4-BE49-F238E27FC236}">
                <a16:creationId xmlns:a16="http://schemas.microsoft.com/office/drawing/2014/main" id="{D9675599-059E-4528-83DB-588E9362F0CE}"/>
              </a:ext>
            </a:extLst>
          </p:cNvPr>
          <p:cNvSpPr>
            <a:spLocks noGrp="1"/>
          </p:cNvSpPr>
          <p:nvPr>
            <p:ph type="title"/>
          </p:nvPr>
        </p:nvSpPr>
        <p:spPr>
          <a:xfrm>
            <a:off x="1257300" y="304800"/>
            <a:ext cx="6629400" cy="617884"/>
          </a:xfrm>
        </p:spPr>
        <p:txBody>
          <a:bodyPr>
            <a:noAutofit/>
          </a:bodyPr>
          <a:lstStyle/>
          <a:p>
            <a:r>
              <a:rPr lang="en-US" sz="2000" dirty="0"/>
              <a:t>Figure 1. Distribution of people in the United States, by age group, 2010 and 2021</a:t>
            </a:r>
          </a:p>
        </p:txBody>
      </p:sp>
      <p:sp>
        <p:nvSpPr>
          <p:cNvPr id="44" name="TextBox 43">
            <a:extLst>
              <a:ext uri="{FF2B5EF4-FFF2-40B4-BE49-F238E27FC236}">
                <a16:creationId xmlns:a16="http://schemas.microsoft.com/office/drawing/2014/main" id="{DA885D56-518A-45BF-8EB9-23489EDE222A}"/>
              </a:ext>
            </a:extLst>
          </p:cNvPr>
          <p:cNvSpPr txBox="1"/>
          <p:nvPr/>
        </p:nvSpPr>
        <p:spPr>
          <a:xfrm>
            <a:off x="457200" y="6035040"/>
            <a:ext cx="8229600" cy="307777"/>
          </a:xfrm>
          <a:prstGeom prst="rect">
            <a:avLst/>
          </a:prstGeom>
          <a:noFill/>
        </p:spPr>
        <p:txBody>
          <a:bodyPr wrap="square" rtlCol="0">
            <a:spAutoFit/>
          </a:bodyPr>
          <a:lstStyle/>
          <a:p>
            <a:r>
              <a:rPr lang="en-US" sz="1400" b="1" dirty="0">
                <a:effectLst/>
                <a:latin typeface="Times New Roman" panose="02020603050405020304" pitchFamily="18" charset="0"/>
                <a:ea typeface="Times New Roman" panose="02020603050405020304" pitchFamily="18" charset="0"/>
              </a:rPr>
              <a:t>Source: </a:t>
            </a:r>
            <a:r>
              <a:rPr lang="en-US" sz="1400" dirty="0">
                <a:effectLst/>
                <a:latin typeface="Times New Roman" panose="02020603050405020304" pitchFamily="18" charset="0"/>
                <a:ea typeface="Times New Roman" panose="02020603050405020304" pitchFamily="18" charset="0"/>
              </a:rPr>
              <a:t>U.S. Census Bureau, American Community Survey, 1-Year Estimates, 2010 and 2021, </a:t>
            </a:r>
            <a:r>
              <a:rPr lang="en-US" sz="1400" u="sng" dirty="0">
                <a:solidFill>
                  <a:srgbClr val="0000FF"/>
                </a:solidFill>
                <a:effectLst/>
                <a:latin typeface="Times New Roman" panose="02020603050405020304" pitchFamily="18" charset="0"/>
                <a:ea typeface="Times New Roman" panose="02020603050405020304" pitchFamily="18" charset="0"/>
                <a:hlinkClick r:id="rId3"/>
              </a:rPr>
              <a:t>Table S0101</a:t>
            </a:r>
            <a:r>
              <a:rPr lang="en-US" sz="1400" dirty="0">
                <a:effectLst/>
                <a:latin typeface="Times New Roman" panose="02020603050405020304" pitchFamily="18" charset="0"/>
                <a:ea typeface="Times New Roman" panose="02020603050405020304" pitchFamily="18" charset="0"/>
              </a:rPr>
              <a:t>.</a:t>
            </a:r>
            <a:endParaRPr lang="en-US" sz="1400" dirty="0"/>
          </a:p>
        </p:txBody>
      </p:sp>
      <p:graphicFrame>
        <p:nvGraphicFramePr>
          <p:cNvPr id="2" name="Chart 1" descr="Bar chart showing number of people in each 5-year age group (e.g., 5-9, 50-54) from age &lt;5 to age 85+; key data are in the text below">
            <a:extLst>
              <a:ext uri="{FF2B5EF4-FFF2-40B4-BE49-F238E27FC236}">
                <a16:creationId xmlns:a16="http://schemas.microsoft.com/office/drawing/2014/main" id="{09D30FE5-7F87-5ADF-E601-08AEC549B515}"/>
              </a:ext>
            </a:extLst>
          </p:cNvPr>
          <p:cNvGraphicFramePr>
            <a:graphicFrameLocks noChangeAspect="1"/>
          </p:cNvGraphicFramePr>
          <p:nvPr>
            <p:extLst>
              <p:ext uri="{D42A27DB-BD31-4B8C-83A1-F6EECF244321}">
                <p14:modId xmlns:p14="http://schemas.microsoft.com/office/powerpoint/2010/main" val="1097224528"/>
              </p:ext>
            </p:extLst>
          </p:nvPr>
        </p:nvGraphicFramePr>
        <p:xfrm>
          <a:off x="457200" y="1463040"/>
          <a:ext cx="8229600" cy="4431325"/>
        </p:xfrm>
        <a:graphic>
          <a:graphicData uri="http://schemas.openxmlformats.org/drawingml/2006/chart">
            <c:chart xmlns:c="http://schemas.openxmlformats.org/drawingml/2006/chart" xmlns:r="http://schemas.openxmlformats.org/officeDocument/2006/relationships" r:id="rId4"/>
          </a:graphicData>
        </a:graphic>
      </p:graphicFrame>
      <p:sp>
        <p:nvSpPr>
          <p:cNvPr id="3" name="Slide Number Placeholder 2">
            <a:extLst>
              <a:ext uri="{FF2B5EF4-FFF2-40B4-BE49-F238E27FC236}">
                <a16:creationId xmlns:a16="http://schemas.microsoft.com/office/drawing/2014/main" id="{C5A544B6-26D7-4D1A-ADBE-2977AFFF2BAE}"/>
              </a:ext>
            </a:extLst>
          </p:cNvPr>
          <p:cNvSpPr>
            <a:spLocks noGrp="1"/>
          </p:cNvSpPr>
          <p:nvPr>
            <p:ph type="sldNum" sz="quarter" idx="10"/>
          </p:nvPr>
        </p:nvSpPr>
        <p:spPr/>
        <p:txBody>
          <a:bodyPr/>
          <a:lstStyle/>
          <a:p>
            <a:fld id="{85F5B7A5-34A7-4AB0-A34F-A4DF2002FA98}" type="slidenum">
              <a:rPr lang="en-US" smtClean="0"/>
              <a:t>10</a:t>
            </a:fld>
            <a:endParaRPr lang="en-US"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DBAA897-99DC-45D4-A39E-3CA5B43F6D38}"/>
              </a:ext>
            </a:extLst>
          </p:cNvPr>
          <p:cNvSpPr>
            <a:spLocks noGrp="1"/>
          </p:cNvSpPr>
          <p:nvPr>
            <p:ph type="title"/>
          </p:nvPr>
        </p:nvSpPr>
        <p:spPr/>
        <p:txBody>
          <a:bodyPr>
            <a:noAutofit/>
          </a:bodyPr>
          <a:lstStyle/>
          <a:p>
            <a:r>
              <a:rPr lang="en-US" sz="2000" dirty="0"/>
              <a:t>Figure 1. COVID-19 deaths per 100,000 population, 2020 (top) and 2021 (bottom)</a:t>
            </a:r>
          </a:p>
        </p:txBody>
      </p:sp>
      <p:pic>
        <p:nvPicPr>
          <p:cNvPr id="4" name="Picture 3" descr="U.S. map showing deaths per 100,000 population in 2020 by state; key points are in the text below">
            <a:extLst>
              <a:ext uri="{FF2B5EF4-FFF2-40B4-BE49-F238E27FC236}">
                <a16:creationId xmlns:a16="http://schemas.microsoft.com/office/drawing/2014/main" id="{00132445-A812-57EF-E8CD-E30804680E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88720"/>
            <a:ext cx="5400040" cy="2743200"/>
          </a:xfrm>
          <a:prstGeom prst="rect">
            <a:avLst/>
          </a:prstGeom>
          <a:noFill/>
          <a:ln>
            <a:noFill/>
          </a:ln>
        </p:spPr>
      </p:pic>
      <p:pic>
        <p:nvPicPr>
          <p:cNvPr id="5" name="Picture 4" descr="U.S. map showing deaths per 100,000 population in 2021 by state; key points are in the text below">
            <a:extLst>
              <a:ext uri="{FF2B5EF4-FFF2-40B4-BE49-F238E27FC236}">
                <a16:creationId xmlns:a16="http://schemas.microsoft.com/office/drawing/2014/main" id="{981D1A0D-E64A-8EB9-9217-0974552701F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931920"/>
            <a:ext cx="5400040" cy="2743200"/>
          </a:xfrm>
          <a:prstGeom prst="rect">
            <a:avLst/>
          </a:prstGeom>
          <a:noFill/>
          <a:ln>
            <a:noFill/>
          </a:ln>
        </p:spPr>
      </p:pic>
      <p:sp>
        <p:nvSpPr>
          <p:cNvPr id="6" name="TextBox 5">
            <a:extLst>
              <a:ext uri="{FF2B5EF4-FFF2-40B4-BE49-F238E27FC236}">
                <a16:creationId xmlns:a16="http://schemas.microsoft.com/office/drawing/2014/main" id="{78962638-C46B-6C8F-731C-8F95B8094383}"/>
              </a:ext>
            </a:extLst>
          </p:cNvPr>
          <p:cNvSpPr txBox="1"/>
          <p:nvPr/>
        </p:nvSpPr>
        <p:spPr>
          <a:xfrm>
            <a:off x="5303520" y="5577840"/>
            <a:ext cx="3200400" cy="1005840"/>
          </a:xfrm>
          <a:prstGeom prst="rect">
            <a:avLst/>
          </a:prstGeom>
          <a:noFill/>
        </p:spPr>
        <p:txBody>
          <a:bodyPr wrap="square" rtlCol="0">
            <a:spAutoFit/>
          </a:bodyPr>
          <a:lstStyle/>
          <a:p>
            <a:r>
              <a:rPr lang="en-US" sz="1200" b="1" dirty="0">
                <a:effectLst/>
                <a:latin typeface="Times New Roman" panose="02020603050405020304" pitchFamily="18" charset="0"/>
                <a:ea typeface="Calibri" panose="020F0502020204030204" pitchFamily="34" charset="0"/>
              </a:rPr>
              <a:t>Source:</a:t>
            </a:r>
            <a:r>
              <a:rPr lang="en-US" sz="1200" dirty="0">
                <a:effectLst/>
                <a:latin typeface="Times New Roman" panose="02020603050405020304" pitchFamily="18" charset="0"/>
                <a:ea typeface="Calibri" panose="020F0502020204030204" pitchFamily="34" charset="0"/>
              </a:rPr>
              <a:t> Centers for Disease Control and Prevention, National Center for Health Statistics. National Vital Statistics System, Mortality, 2020 and 2021. Accessed on CDC WONDER Online Database, released in 2023.</a:t>
            </a:r>
            <a:endParaRPr lang="en-US" sz="1200" dirty="0"/>
          </a:p>
        </p:txBody>
      </p:sp>
      <p:sp>
        <p:nvSpPr>
          <p:cNvPr id="2" name="Slide Number Placeholder 1">
            <a:extLst>
              <a:ext uri="{FF2B5EF4-FFF2-40B4-BE49-F238E27FC236}">
                <a16:creationId xmlns:a16="http://schemas.microsoft.com/office/drawing/2014/main" id="{A1608E8E-2642-5CE5-FB49-561317D2F960}"/>
              </a:ext>
            </a:extLst>
          </p:cNvPr>
          <p:cNvSpPr>
            <a:spLocks noGrp="1"/>
          </p:cNvSpPr>
          <p:nvPr>
            <p:ph type="sldNum" sz="quarter" idx="10"/>
          </p:nvPr>
        </p:nvSpPr>
        <p:spPr/>
        <p:txBody>
          <a:bodyPr/>
          <a:lstStyle/>
          <a:p>
            <a:fld id="{85F5B7A5-34A7-4AB0-A34F-A4DF2002FA98}" type="slidenum">
              <a:rPr lang="en-US" smtClean="0"/>
              <a:t>100</a:t>
            </a:fld>
            <a:endParaRPr lang="en-US"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5F65F-FA1B-4341-8CF3-98FFF7EE7ACB}"/>
              </a:ext>
            </a:extLst>
          </p:cNvPr>
          <p:cNvSpPr>
            <a:spLocks noGrp="1"/>
          </p:cNvSpPr>
          <p:nvPr>
            <p:ph type="title"/>
          </p:nvPr>
        </p:nvSpPr>
        <p:spPr/>
        <p:txBody>
          <a:bodyPr>
            <a:normAutofit fontScale="90000"/>
          </a:bodyPr>
          <a:lstStyle/>
          <a:p>
            <a:r>
              <a:rPr lang="en-US" dirty="0"/>
              <a:t>Factors Contributing to</a:t>
            </a:r>
            <a:br>
              <a:rPr lang="en-US" dirty="0"/>
            </a:br>
            <a:r>
              <a:rPr lang="en-US" dirty="0"/>
              <a:t>COVID-19 Mortality</a:t>
            </a:r>
          </a:p>
        </p:txBody>
      </p:sp>
      <p:sp>
        <p:nvSpPr>
          <p:cNvPr id="4" name="Content Placeholder 3">
            <a:extLst>
              <a:ext uri="{FF2B5EF4-FFF2-40B4-BE49-F238E27FC236}">
                <a16:creationId xmlns:a16="http://schemas.microsoft.com/office/drawing/2014/main" id="{5178B416-CEBA-491A-8BC7-E2BFBD397D7F}"/>
              </a:ext>
            </a:extLst>
          </p:cNvPr>
          <p:cNvSpPr>
            <a:spLocks noGrp="1"/>
          </p:cNvSpPr>
          <p:nvPr>
            <p:ph idx="1"/>
          </p:nvPr>
        </p:nvSpPr>
        <p:spPr>
          <a:xfrm>
            <a:off x="457200" y="1646237"/>
            <a:ext cx="8229600" cy="5059363"/>
          </a:xfrm>
        </p:spPr>
        <p:txBody>
          <a:bodyPr>
            <a:normAutofit fontScale="62500" lnSpcReduction="20000"/>
          </a:bodyPr>
          <a:lstStyle/>
          <a:p>
            <a:r>
              <a:rPr lang="en-US" dirty="0"/>
              <a:t>The two primary risks that determined overall COVID-19 mortality rates were: </a:t>
            </a:r>
          </a:p>
          <a:p>
            <a:pPr lvl="1"/>
            <a:r>
              <a:rPr lang="en-US" dirty="0"/>
              <a:t>The risk of becoming infected.</a:t>
            </a:r>
          </a:p>
          <a:p>
            <a:pPr lvl="1"/>
            <a:r>
              <a:rPr lang="en-US" dirty="0"/>
              <a:t>The risk of dying when infected.</a:t>
            </a:r>
          </a:p>
          <a:p>
            <a:r>
              <a:rPr lang="en-US" dirty="0"/>
              <a:t>Factors that influenced whether a person became infected included:</a:t>
            </a:r>
          </a:p>
          <a:p>
            <a:pPr lvl="1"/>
            <a:r>
              <a:rPr lang="en-US" dirty="0"/>
              <a:t>The transmissibility of the virus and its variants.</a:t>
            </a:r>
          </a:p>
          <a:p>
            <a:pPr lvl="1"/>
            <a:r>
              <a:rPr lang="en-US" dirty="0"/>
              <a:t>A weakened immune system..</a:t>
            </a:r>
          </a:p>
          <a:p>
            <a:pPr lvl="1"/>
            <a:r>
              <a:rPr lang="en-US" dirty="0"/>
              <a:t>Living conditions that increased risk for exposure to infected people.</a:t>
            </a:r>
          </a:p>
          <a:p>
            <a:pPr lvl="1"/>
            <a:r>
              <a:rPr lang="en-US" dirty="0"/>
              <a:t>Activities that increased exposure to many people or to people likely to have an active infection. </a:t>
            </a:r>
          </a:p>
          <a:p>
            <a:pPr lvl="1"/>
            <a:r>
              <a:rPr lang="en-US" dirty="0"/>
              <a:t>Participating in social activities, such as concerts or other large social gatherings.</a:t>
            </a:r>
          </a:p>
          <a:p>
            <a:pPr lvl="1"/>
            <a:r>
              <a:rPr lang="en-US" dirty="0"/>
              <a:t>Lack of appropriate barrier protections, such as masks in public settings.</a:t>
            </a:r>
          </a:p>
          <a:p>
            <a:pPr lvl="1"/>
            <a:r>
              <a:rPr lang="en-US" dirty="0"/>
              <a:t>Lack of receipt of the COVID-19 vaccine or its boosters. </a:t>
            </a:r>
          </a:p>
          <a:p>
            <a:r>
              <a:rPr lang="en-US" dirty="0"/>
              <a:t>Factors that influenced whether a person died from COVID-19 when infected included:</a:t>
            </a:r>
          </a:p>
          <a:p>
            <a:pPr lvl="1"/>
            <a:r>
              <a:rPr lang="en-US" dirty="0"/>
              <a:t>The lethality of the virus and its variants.</a:t>
            </a:r>
          </a:p>
          <a:p>
            <a:pPr lvl="1"/>
            <a:r>
              <a:rPr lang="en-US" dirty="0"/>
              <a:t>A weakened immune system.</a:t>
            </a:r>
          </a:p>
          <a:p>
            <a:pPr lvl="1"/>
            <a:r>
              <a:rPr lang="en-US" dirty="0"/>
              <a:t>Lack of COVID-19 vaccination.</a:t>
            </a:r>
          </a:p>
          <a:p>
            <a:pPr lvl="1"/>
            <a:r>
              <a:rPr lang="en-US" dirty="0"/>
              <a:t>Lack of access to appropriate healthcare resources to support vital functions.</a:t>
            </a:r>
          </a:p>
          <a:p>
            <a:pPr lvl="1"/>
            <a:r>
              <a:rPr lang="en-US" dirty="0"/>
              <a:t>Lack of access to treatments specific to COVID-19.</a:t>
            </a:r>
          </a:p>
          <a:p>
            <a:pPr lvl="1"/>
            <a:r>
              <a:rPr lang="en-US" dirty="0"/>
              <a:t>Healthcare delivery systems played important roles responding to both risks.</a:t>
            </a:r>
          </a:p>
          <a:p>
            <a:pPr lvl="1"/>
            <a:endParaRPr lang="en-US" dirty="0"/>
          </a:p>
          <a:p>
            <a:endParaRPr lang="en-US" dirty="0"/>
          </a:p>
        </p:txBody>
      </p:sp>
      <p:sp>
        <p:nvSpPr>
          <p:cNvPr id="3" name="Slide Number Placeholder 2">
            <a:extLst>
              <a:ext uri="{FF2B5EF4-FFF2-40B4-BE49-F238E27FC236}">
                <a16:creationId xmlns:a16="http://schemas.microsoft.com/office/drawing/2014/main" id="{72169E60-B6CE-E625-99B7-4453A2C32428}"/>
              </a:ext>
            </a:extLst>
          </p:cNvPr>
          <p:cNvSpPr>
            <a:spLocks noGrp="1"/>
          </p:cNvSpPr>
          <p:nvPr>
            <p:ph type="sldNum" sz="quarter" idx="10"/>
          </p:nvPr>
        </p:nvSpPr>
        <p:spPr/>
        <p:txBody>
          <a:bodyPr/>
          <a:lstStyle/>
          <a:p>
            <a:fld id="{85F5B7A5-34A7-4AB0-A34F-A4DF2002FA98}" type="slidenum">
              <a:rPr lang="en-US" smtClean="0"/>
              <a:t>101</a:t>
            </a:fld>
            <a:endParaRPr lang="en-US" dirty="0"/>
          </a:p>
        </p:txBody>
      </p:sp>
    </p:spTree>
    <p:extLst>
      <p:ext uri="{BB962C8B-B14F-4D97-AF65-F5344CB8AC3E}">
        <p14:creationId xmlns:p14="http://schemas.microsoft.com/office/powerpoint/2010/main" val="40253051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CA649-443A-4EFC-A3C2-E528FE55D71E}"/>
              </a:ext>
            </a:extLst>
          </p:cNvPr>
          <p:cNvSpPr>
            <a:spLocks noGrp="1"/>
          </p:cNvSpPr>
          <p:nvPr>
            <p:ph type="title"/>
          </p:nvPr>
        </p:nvSpPr>
        <p:spPr/>
        <p:txBody>
          <a:bodyPr>
            <a:normAutofit fontScale="90000"/>
          </a:bodyPr>
          <a:lstStyle/>
          <a:p>
            <a:r>
              <a:rPr lang="en-US" dirty="0"/>
              <a:t>COVID-19 Vaccine Use</a:t>
            </a:r>
          </a:p>
        </p:txBody>
      </p:sp>
      <p:sp>
        <p:nvSpPr>
          <p:cNvPr id="5" name="Content Placeholder 4">
            <a:extLst>
              <a:ext uri="{FF2B5EF4-FFF2-40B4-BE49-F238E27FC236}">
                <a16:creationId xmlns:a16="http://schemas.microsoft.com/office/drawing/2014/main" id="{A6558DB3-4C77-746A-38CB-F2469FC5D219}"/>
              </a:ext>
            </a:extLst>
          </p:cNvPr>
          <p:cNvSpPr>
            <a:spLocks noGrp="1"/>
          </p:cNvSpPr>
          <p:nvPr>
            <p:ph idx="1"/>
          </p:nvPr>
        </p:nvSpPr>
        <p:spPr>
          <a:xfrm>
            <a:off x="457200" y="1646237"/>
            <a:ext cx="8229600" cy="5135563"/>
          </a:xfrm>
        </p:spPr>
        <p:txBody>
          <a:bodyPr>
            <a:normAutofit fontScale="55000" lnSpcReduction="20000"/>
          </a:bodyPr>
          <a:lstStyle/>
          <a:p>
            <a:pPr>
              <a:lnSpc>
                <a:spcPct val="120000"/>
              </a:lnSpc>
              <a:spcBef>
                <a:spcPts val="0"/>
              </a:spcBef>
            </a:pPr>
            <a:r>
              <a:rPr lang="en-US" dirty="0"/>
              <a:t>The nation initially anticipated that several years would be needed to develop a COVID-19 vaccine. Thus, the availability of effective vaccines by December 2020 was a welcome result of Operation Warp Speed (OWS), a public-private partnership to accelerate development, manufacturing, and distribution of vaccines, diagnostic tests, and treatments. This initiative involved the Departments of Health and Human Services and Defense, among others. </a:t>
            </a:r>
          </a:p>
          <a:p>
            <a:pPr>
              <a:lnSpc>
                <a:spcPct val="120000"/>
              </a:lnSpc>
              <a:spcBef>
                <a:spcPts val="0"/>
              </a:spcBef>
            </a:pPr>
            <a:r>
              <a:rPr lang="en-US" dirty="0"/>
              <a:t>OWS ultimately produced four vaccines that received EUA from the Food and Drug Administration. </a:t>
            </a:r>
          </a:p>
          <a:p>
            <a:pPr>
              <a:lnSpc>
                <a:spcPct val="120000"/>
              </a:lnSpc>
              <a:spcBef>
                <a:spcPts val="0"/>
              </a:spcBef>
            </a:pPr>
            <a:r>
              <a:rPr lang="en-US" dirty="0"/>
              <a:t>Efficacy-focused clinical trials reported that the two-dose “primary series” Pfizer-BioNTech (BNT162b2) vaccine was 95% effective in preventing SARS-CoV-2 infection.</a:t>
            </a:r>
            <a:r>
              <a:rPr lang="en-US" baseline="30000" dirty="0"/>
              <a:t>1</a:t>
            </a:r>
            <a:r>
              <a:rPr lang="en-US" dirty="0"/>
              <a:t> Other studies reported two-dose Moderna (mRNA-1273) COVID-19 vaccines as 94.1% effective in preventing infection.</a:t>
            </a:r>
            <a:r>
              <a:rPr lang="en-US" baseline="30000" dirty="0"/>
              <a:t>2</a:t>
            </a:r>
            <a:r>
              <a:rPr lang="en-US" dirty="0"/>
              <a:t>  </a:t>
            </a:r>
          </a:p>
          <a:p>
            <a:pPr>
              <a:lnSpc>
                <a:spcPct val="120000"/>
              </a:lnSpc>
              <a:spcBef>
                <a:spcPts val="0"/>
              </a:spcBef>
            </a:pPr>
            <a:r>
              <a:rPr lang="en-US" dirty="0"/>
              <a:t>In addition to reducing disease transmission, COVID-19 vaccines decreased emergency department visits, hospitalizations, need for intensive care, and deaths associated with the virus.</a:t>
            </a:r>
            <a:r>
              <a:rPr lang="en-US" baseline="30000" dirty="0"/>
              <a:t>3,4</a:t>
            </a:r>
            <a:r>
              <a:rPr lang="en-US" dirty="0"/>
              <a:t>  A recent analysis by the Commonwealth Fund estimates that the vaccines averted more than 18.5 million hospitalizations and 3.2 million deaths between their EUA in December 2020 and the end of November 2022.</a:t>
            </a:r>
            <a:r>
              <a:rPr lang="en-US" baseline="30000" dirty="0"/>
              <a:t>5 </a:t>
            </a:r>
            <a:r>
              <a:rPr lang="en-US" dirty="0"/>
              <a:t> </a:t>
            </a:r>
          </a:p>
          <a:p>
            <a:pPr>
              <a:lnSpc>
                <a:spcPct val="120000"/>
              </a:lnSpc>
              <a:spcBef>
                <a:spcPts val="0"/>
              </a:spcBef>
            </a:pPr>
            <a:endParaRPr lang="en-US" dirty="0"/>
          </a:p>
        </p:txBody>
      </p:sp>
      <p:sp>
        <p:nvSpPr>
          <p:cNvPr id="3" name="Slide Number Placeholder 2">
            <a:extLst>
              <a:ext uri="{FF2B5EF4-FFF2-40B4-BE49-F238E27FC236}">
                <a16:creationId xmlns:a16="http://schemas.microsoft.com/office/drawing/2014/main" id="{684CED06-52C7-49F8-B92D-7E94E941B710}"/>
              </a:ext>
            </a:extLst>
          </p:cNvPr>
          <p:cNvSpPr>
            <a:spLocks noGrp="1"/>
          </p:cNvSpPr>
          <p:nvPr>
            <p:ph type="sldNum" sz="quarter" idx="10"/>
          </p:nvPr>
        </p:nvSpPr>
        <p:spPr/>
        <p:txBody>
          <a:bodyPr/>
          <a:lstStyle/>
          <a:p>
            <a:fld id="{85F5B7A5-34A7-4AB0-A34F-A4DF2002FA98}" type="slidenum">
              <a:rPr lang="en-US" smtClean="0"/>
              <a:t>102</a:t>
            </a:fld>
            <a:endParaRPr lang="en-US" dirty="0"/>
          </a:p>
        </p:txBody>
      </p:sp>
    </p:spTree>
    <p:extLst>
      <p:ext uri="{BB962C8B-B14F-4D97-AF65-F5344CB8AC3E}">
        <p14:creationId xmlns:p14="http://schemas.microsoft.com/office/powerpoint/2010/main" val="158927504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90FC5-634A-413C-860E-3BB9B62A72BB}"/>
              </a:ext>
            </a:extLst>
          </p:cNvPr>
          <p:cNvSpPr>
            <a:spLocks noGrp="1"/>
          </p:cNvSpPr>
          <p:nvPr>
            <p:ph type="title"/>
          </p:nvPr>
        </p:nvSpPr>
        <p:spPr/>
        <p:txBody>
          <a:bodyPr>
            <a:noAutofit/>
          </a:bodyPr>
          <a:lstStyle/>
          <a:p>
            <a:r>
              <a:rPr lang="en-US" sz="1800" dirty="0"/>
              <a:t>Figure 2. Adults who received at least one dose or two doses of the COVID-19 vaccine, total and by age, 2021</a:t>
            </a:r>
          </a:p>
        </p:txBody>
      </p:sp>
      <p:graphicFrame>
        <p:nvGraphicFramePr>
          <p:cNvPr id="6" name="Chart 5" descr="Bar chart showing percentage of adults who received one dose and two doses; key points are in the text below">
            <a:extLst>
              <a:ext uri="{FF2B5EF4-FFF2-40B4-BE49-F238E27FC236}">
                <a16:creationId xmlns:a16="http://schemas.microsoft.com/office/drawing/2014/main" id="{395A2164-2685-4F3A-790D-99FAF935321F}"/>
              </a:ext>
            </a:extLst>
          </p:cNvPr>
          <p:cNvGraphicFramePr/>
          <p:nvPr>
            <p:extLst>
              <p:ext uri="{D42A27DB-BD31-4B8C-83A1-F6EECF244321}">
                <p14:modId xmlns:p14="http://schemas.microsoft.com/office/powerpoint/2010/main" val="514187413"/>
              </p:ext>
            </p:extLst>
          </p:nvPr>
        </p:nvGraphicFramePr>
        <p:xfrm>
          <a:off x="457200" y="1371600"/>
          <a:ext cx="82296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370302B7-0705-8FE1-B7A2-DDC4699F823B}"/>
              </a:ext>
            </a:extLst>
          </p:cNvPr>
          <p:cNvSpPr txBox="1"/>
          <p:nvPr/>
        </p:nvSpPr>
        <p:spPr>
          <a:xfrm>
            <a:off x="457200" y="5669280"/>
            <a:ext cx="8229600" cy="523220"/>
          </a:xfrm>
          <a:prstGeom prst="rect">
            <a:avLst/>
          </a:prstGeom>
          <a:noFill/>
        </p:spPr>
        <p:txBody>
          <a:bodyPr wrap="square" rtlCol="0">
            <a:spAutoFit/>
          </a:bodyPr>
          <a:lstStyle/>
          <a:p>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Centers for Disease Control and Prevention, National Center for Health Statistics, National Health Interview Survey, 2021.</a:t>
            </a:r>
            <a:endParaRPr lang="en-US" sz="1400" dirty="0"/>
          </a:p>
        </p:txBody>
      </p:sp>
      <p:sp>
        <p:nvSpPr>
          <p:cNvPr id="3" name="Slide Number Placeholder 2">
            <a:extLst>
              <a:ext uri="{FF2B5EF4-FFF2-40B4-BE49-F238E27FC236}">
                <a16:creationId xmlns:a16="http://schemas.microsoft.com/office/drawing/2014/main" id="{49D00AE9-AF99-7127-DCA0-159D3D3F3F91}"/>
              </a:ext>
            </a:extLst>
          </p:cNvPr>
          <p:cNvSpPr>
            <a:spLocks noGrp="1"/>
          </p:cNvSpPr>
          <p:nvPr>
            <p:ph type="sldNum" sz="quarter" idx="10"/>
          </p:nvPr>
        </p:nvSpPr>
        <p:spPr/>
        <p:txBody>
          <a:bodyPr/>
          <a:lstStyle/>
          <a:p>
            <a:fld id="{85F5B7A5-34A7-4AB0-A34F-A4DF2002FA98}" type="slidenum">
              <a:rPr lang="en-US" smtClean="0"/>
              <a:t>103</a:t>
            </a:fld>
            <a:endParaRPr lang="en-US" dirty="0"/>
          </a:p>
        </p:txBody>
      </p:sp>
    </p:spTree>
    <p:extLst>
      <p:ext uri="{BB962C8B-B14F-4D97-AF65-F5344CB8AC3E}">
        <p14:creationId xmlns:p14="http://schemas.microsoft.com/office/powerpoint/2010/main" val="192936684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object 39"/>
          <p:cNvSpPr txBox="1"/>
          <p:nvPr/>
        </p:nvSpPr>
        <p:spPr>
          <a:xfrm>
            <a:off x="457200" y="5852160"/>
            <a:ext cx="8229600" cy="480289"/>
          </a:xfrm>
          <a:prstGeom prst="rect">
            <a:avLst/>
          </a:prstGeom>
        </p:spPr>
        <p:txBody>
          <a:bodyPr vert="horz" wrap="square" lIns="0" tIns="48924" rIns="0" bIns="0" rtlCol="0">
            <a:spAutoFit/>
          </a:bodyPr>
          <a:lstStyle/>
          <a:p>
            <a:pPr marL="0" marR="0">
              <a:spcBef>
                <a:spcPts val="600"/>
              </a:spcBef>
              <a:spcAft>
                <a:spcPts val="120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Centers for Disease Control and Prevention, COVID-19 Data Tracker, COVID-19 Case Surveillance Public Use Data, 2021.</a:t>
            </a:r>
          </a:p>
        </p:txBody>
      </p:sp>
      <p:sp>
        <p:nvSpPr>
          <p:cNvPr id="58" name="Title 57">
            <a:extLst>
              <a:ext uri="{FF2B5EF4-FFF2-40B4-BE49-F238E27FC236}">
                <a16:creationId xmlns:a16="http://schemas.microsoft.com/office/drawing/2014/main" id="{6BE37463-3407-46DC-8307-0C017A928A54}"/>
              </a:ext>
            </a:extLst>
          </p:cNvPr>
          <p:cNvSpPr>
            <a:spLocks noGrp="1"/>
          </p:cNvSpPr>
          <p:nvPr>
            <p:ph type="title"/>
          </p:nvPr>
        </p:nvSpPr>
        <p:spPr/>
        <p:txBody>
          <a:bodyPr>
            <a:noAutofit/>
          </a:bodyPr>
          <a:lstStyle/>
          <a:p>
            <a:r>
              <a:rPr lang="en-US" sz="2000" dirty="0"/>
              <a:t>Figure 3. Adults who received two doses of the COVID-19 vaccine, by state, 2021</a:t>
            </a:r>
          </a:p>
        </p:txBody>
      </p:sp>
      <p:pic>
        <p:nvPicPr>
          <p:cNvPr id="2" name="Picture 1" descr="U.S. map showing percentage of adults who received two doses by state, ranging from 49.1% to 79.6%; median was 61.1% percentages were highest in Hawaii, Maine, and Vermont and lowest in  Alabama, Mississippi, and Wyoming">
            <a:extLst>
              <a:ext uri="{FF2B5EF4-FFF2-40B4-BE49-F238E27FC236}">
                <a16:creationId xmlns:a16="http://schemas.microsoft.com/office/drawing/2014/main" id="{AB856F43-2A13-76F5-1229-C791E1757DF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63040"/>
            <a:ext cx="8229600" cy="4442755"/>
          </a:xfrm>
          <a:prstGeom prst="rect">
            <a:avLst/>
          </a:prstGeom>
          <a:noFill/>
          <a:ln>
            <a:noFill/>
          </a:ln>
        </p:spPr>
      </p:pic>
      <p:sp>
        <p:nvSpPr>
          <p:cNvPr id="3" name="Slide Number Placeholder 2">
            <a:extLst>
              <a:ext uri="{FF2B5EF4-FFF2-40B4-BE49-F238E27FC236}">
                <a16:creationId xmlns:a16="http://schemas.microsoft.com/office/drawing/2014/main" id="{329069D7-3F99-4B38-F1B2-EF8D260A77A4}"/>
              </a:ext>
            </a:extLst>
          </p:cNvPr>
          <p:cNvSpPr>
            <a:spLocks noGrp="1"/>
          </p:cNvSpPr>
          <p:nvPr>
            <p:ph type="sldNum" sz="quarter" idx="10"/>
          </p:nvPr>
        </p:nvSpPr>
        <p:spPr/>
        <p:txBody>
          <a:bodyPr/>
          <a:lstStyle/>
          <a:p>
            <a:fld id="{85F5B7A5-34A7-4AB0-A34F-A4DF2002FA98}" type="slidenum">
              <a:rPr lang="en-US" smtClean="0"/>
              <a:t>104</a:t>
            </a:fld>
            <a:endParaRPr lang="en-US"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extBox 64">
            <a:extLst>
              <a:ext uri="{FF2B5EF4-FFF2-40B4-BE49-F238E27FC236}">
                <a16:creationId xmlns:a16="http://schemas.microsoft.com/office/drawing/2014/main" id="{4E358DA9-51DA-4FBB-BEFF-F7848B12CAC4}"/>
              </a:ext>
            </a:extLst>
          </p:cNvPr>
          <p:cNvSpPr txBox="1"/>
          <p:nvPr/>
        </p:nvSpPr>
        <p:spPr>
          <a:xfrm>
            <a:off x="457200" y="5669280"/>
            <a:ext cx="8229600" cy="477054"/>
          </a:xfrm>
          <a:prstGeom prst="rect">
            <a:avLst/>
          </a:prstGeom>
          <a:noFill/>
        </p:spPr>
        <p:txBody>
          <a:bodyPr wrap="square" lIns="0" rIns="0" bIns="0" rtlCol="0">
            <a:spAutoFit/>
          </a:bodyPr>
          <a:lstStyle/>
          <a:p>
            <a:pPr marL="0" marR="0">
              <a:spcBef>
                <a:spcPts val="600"/>
              </a:spcBef>
              <a:spcAft>
                <a:spcPts val="120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Centers for Disease Control and Prevention, National Center for Health Statistics, National Health Interview Survey, 2021.</a:t>
            </a:r>
            <a:endParaRPr lang="en-US" sz="1400" dirty="0"/>
          </a:p>
        </p:txBody>
      </p:sp>
      <p:sp>
        <p:nvSpPr>
          <p:cNvPr id="66" name="Title 65">
            <a:extLst>
              <a:ext uri="{FF2B5EF4-FFF2-40B4-BE49-F238E27FC236}">
                <a16:creationId xmlns:a16="http://schemas.microsoft.com/office/drawing/2014/main" id="{8B0E2F9C-F5A6-42E7-855F-7EC48B4B2751}"/>
              </a:ext>
            </a:extLst>
          </p:cNvPr>
          <p:cNvSpPr>
            <a:spLocks noGrp="1"/>
          </p:cNvSpPr>
          <p:nvPr>
            <p:ph type="title"/>
          </p:nvPr>
        </p:nvSpPr>
        <p:spPr/>
        <p:txBody>
          <a:bodyPr>
            <a:noAutofit/>
          </a:bodyPr>
          <a:lstStyle/>
          <a:p>
            <a:r>
              <a:rPr lang="en-US" sz="2000" dirty="0"/>
              <a:t>Figure 4. Adults who received two doses of the COVID-19 vaccine, by age, 2021</a:t>
            </a:r>
          </a:p>
        </p:txBody>
      </p:sp>
      <p:graphicFrame>
        <p:nvGraphicFramePr>
          <p:cNvPr id="2" name="Chart 1" descr="Bar chart showing percentage in each age group who received two doses; key points are in the text below">
            <a:extLst>
              <a:ext uri="{FF2B5EF4-FFF2-40B4-BE49-F238E27FC236}">
                <a16:creationId xmlns:a16="http://schemas.microsoft.com/office/drawing/2014/main" id="{1E3565FF-F17D-982C-D1C9-6AF2ECEC38F1}"/>
              </a:ext>
            </a:extLst>
          </p:cNvPr>
          <p:cNvGraphicFramePr/>
          <p:nvPr>
            <p:extLst>
              <p:ext uri="{D42A27DB-BD31-4B8C-83A1-F6EECF244321}">
                <p14:modId xmlns:p14="http://schemas.microsoft.com/office/powerpoint/2010/main" val="2956292887"/>
              </p:ext>
            </p:extLst>
          </p:nvPr>
        </p:nvGraphicFramePr>
        <p:xfrm>
          <a:off x="457200" y="1463040"/>
          <a:ext cx="82296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10308C72-024A-9A16-7D6B-93126DFB4162}"/>
              </a:ext>
            </a:extLst>
          </p:cNvPr>
          <p:cNvSpPr>
            <a:spLocks noGrp="1"/>
          </p:cNvSpPr>
          <p:nvPr>
            <p:ph type="sldNum" sz="quarter" idx="10"/>
          </p:nvPr>
        </p:nvSpPr>
        <p:spPr/>
        <p:txBody>
          <a:bodyPr/>
          <a:lstStyle/>
          <a:p>
            <a:fld id="{85F5B7A5-34A7-4AB0-A34F-A4DF2002FA98}" type="slidenum">
              <a:rPr lang="en-US" smtClean="0"/>
              <a:t>105</a:t>
            </a:fld>
            <a:endParaRPr lang="en-US"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0452" y="297873"/>
            <a:ext cx="1256001" cy="103257"/>
          </a:xfrm>
          <a:prstGeom prst="rect">
            <a:avLst/>
          </a:prstGeom>
        </p:spPr>
        <p:txBody>
          <a:bodyPr vert="horz" wrap="square" lIns="0" tIns="8659" rIns="0" bIns="0" rtlCol="0">
            <a:spAutoFit/>
          </a:bodyPr>
          <a:lstStyle/>
          <a:p>
            <a:pPr marL="8659">
              <a:spcBef>
                <a:spcPts val="68"/>
              </a:spcBef>
            </a:pPr>
            <a:r>
              <a:rPr sz="614" dirty="0">
                <a:latin typeface="Arial"/>
                <a:cs typeface="Arial"/>
              </a:rPr>
              <a:t>Child</a:t>
            </a:r>
            <a:r>
              <a:rPr sz="614" spc="-14" dirty="0">
                <a:latin typeface="Arial"/>
                <a:cs typeface="Arial"/>
              </a:rPr>
              <a:t> </a:t>
            </a:r>
            <a:r>
              <a:rPr sz="614" dirty="0">
                <a:latin typeface="Arial"/>
                <a:cs typeface="Arial"/>
              </a:rPr>
              <a:t>and</a:t>
            </a:r>
            <a:r>
              <a:rPr sz="614" spc="-14" dirty="0">
                <a:latin typeface="Arial"/>
                <a:cs typeface="Arial"/>
              </a:rPr>
              <a:t> </a:t>
            </a:r>
            <a:r>
              <a:rPr sz="614" dirty="0">
                <a:latin typeface="Arial"/>
                <a:cs typeface="Arial"/>
              </a:rPr>
              <a:t>Adolescent</a:t>
            </a:r>
            <a:r>
              <a:rPr sz="614" spc="-10" dirty="0">
                <a:latin typeface="Arial"/>
                <a:cs typeface="Arial"/>
              </a:rPr>
              <a:t> </a:t>
            </a:r>
            <a:r>
              <a:rPr sz="614" dirty="0">
                <a:latin typeface="Arial"/>
                <a:cs typeface="Arial"/>
              </a:rPr>
              <a:t>Mental</a:t>
            </a:r>
            <a:r>
              <a:rPr sz="614" spc="-10" dirty="0">
                <a:latin typeface="Arial"/>
                <a:cs typeface="Arial"/>
              </a:rPr>
              <a:t> </a:t>
            </a:r>
            <a:r>
              <a:rPr sz="614" spc="-7" dirty="0">
                <a:latin typeface="Arial"/>
                <a:cs typeface="Arial"/>
              </a:rPr>
              <a:t>Health</a:t>
            </a:r>
            <a:endParaRPr sz="614">
              <a:latin typeface="Arial"/>
              <a:cs typeface="Arial"/>
            </a:endParaRPr>
          </a:p>
        </p:txBody>
      </p:sp>
      <p:sp>
        <p:nvSpPr>
          <p:cNvPr id="5" name="object 5"/>
          <p:cNvSpPr/>
          <p:nvPr/>
        </p:nvSpPr>
        <p:spPr>
          <a:xfrm>
            <a:off x="2927120" y="5138305"/>
            <a:ext cx="26410" cy="5195"/>
          </a:xfrm>
          <a:custGeom>
            <a:avLst/>
            <a:gdLst/>
            <a:ahLst/>
            <a:cxnLst/>
            <a:rect l="l" t="t" r="r" b="b"/>
            <a:pathLst>
              <a:path w="38734" h="7620">
                <a:moveTo>
                  <a:pt x="38112" y="0"/>
                </a:moveTo>
                <a:lnTo>
                  <a:pt x="0" y="0"/>
                </a:lnTo>
                <a:lnTo>
                  <a:pt x="0" y="7620"/>
                </a:lnTo>
                <a:lnTo>
                  <a:pt x="38112" y="7620"/>
                </a:lnTo>
                <a:lnTo>
                  <a:pt x="38112" y="0"/>
                </a:lnTo>
                <a:close/>
              </a:path>
            </a:pathLst>
          </a:custGeom>
          <a:solidFill>
            <a:srgbClr val="000000"/>
          </a:solidFill>
        </p:spPr>
        <p:txBody>
          <a:bodyPr wrap="square" lIns="0" tIns="0" rIns="0" bIns="0" rtlCol="0"/>
          <a:lstStyle/>
          <a:p>
            <a:endParaRPr sz="1227"/>
          </a:p>
        </p:txBody>
      </p:sp>
      <p:sp>
        <p:nvSpPr>
          <p:cNvPr id="37" name="object 37"/>
          <p:cNvSpPr txBox="1"/>
          <p:nvPr/>
        </p:nvSpPr>
        <p:spPr>
          <a:xfrm>
            <a:off x="457200" y="5577840"/>
            <a:ext cx="8229600" cy="878824"/>
          </a:xfrm>
          <a:prstGeom prst="rect">
            <a:avLst/>
          </a:prstGeom>
        </p:spPr>
        <p:txBody>
          <a:bodyPr vert="horz" wrap="square" lIns="0" tIns="16885" rIns="0" bIns="0" rtlCol="0">
            <a:spAutoFit/>
          </a:bodyPr>
          <a:lstStyle/>
          <a:p>
            <a:pPr marL="0" marR="0">
              <a:spcBef>
                <a:spcPts val="60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Key: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NH = non-Hispanic; AI/AN = American Indian or Alaska Native.</a:t>
            </a:r>
          </a:p>
          <a:p>
            <a:pPr marL="0" marR="0">
              <a:spcBef>
                <a:spcPts val="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Centers for Disease Control and Prevention, National Center for Health Statistics, National Health Interview Survey, 2021.</a:t>
            </a:r>
          </a:p>
          <a:p>
            <a:pPr marL="0" marR="0">
              <a:spcBef>
                <a:spcPts val="0"/>
              </a:spcBef>
              <a:spcAft>
                <a:spcPts val="120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Note: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Data for Native Hawaiian/Pacific Islander individuals did not meet the criteria for statistical reliability.</a:t>
            </a:r>
          </a:p>
        </p:txBody>
      </p:sp>
      <p:sp>
        <p:nvSpPr>
          <p:cNvPr id="39" name="Title 38">
            <a:extLst>
              <a:ext uri="{FF2B5EF4-FFF2-40B4-BE49-F238E27FC236}">
                <a16:creationId xmlns:a16="http://schemas.microsoft.com/office/drawing/2014/main" id="{1809F640-EB4B-4E68-8D55-F7DCF9749CBC}"/>
              </a:ext>
            </a:extLst>
          </p:cNvPr>
          <p:cNvSpPr>
            <a:spLocks noGrp="1"/>
          </p:cNvSpPr>
          <p:nvPr>
            <p:ph type="title"/>
          </p:nvPr>
        </p:nvSpPr>
        <p:spPr/>
        <p:txBody>
          <a:bodyPr>
            <a:noAutofit/>
          </a:bodyPr>
          <a:lstStyle/>
          <a:p>
            <a:r>
              <a:rPr lang="en-US" sz="1800" dirty="0"/>
              <a:t>Figure 5. Adults who received two doses of the COVID-19 vaccine, by race/ethnicity and location of residence, 2021</a:t>
            </a:r>
          </a:p>
        </p:txBody>
      </p:sp>
      <p:graphicFrame>
        <p:nvGraphicFramePr>
          <p:cNvPr id="3" name="Chart 2" descr="Bar chart showing percentage who received two doses; key points are in the text below">
            <a:extLst>
              <a:ext uri="{FF2B5EF4-FFF2-40B4-BE49-F238E27FC236}">
                <a16:creationId xmlns:a16="http://schemas.microsoft.com/office/drawing/2014/main" id="{55D30AED-C9AD-1BE9-5116-01E75594350F}"/>
              </a:ext>
            </a:extLst>
          </p:cNvPr>
          <p:cNvGraphicFramePr/>
          <p:nvPr>
            <p:extLst>
              <p:ext uri="{D42A27DB-BD31-4B8C-83A1-F6EECF244321}">
                <p14:modId xmlns:p14="http://schemas.microsoft.com/office/powerpoint/2010/main" val="2432797466"/>
              </p:ext>
            </p:extLst>
          </p:nvPr>
        </p:nvGraphicFramePr>
        <p:xfrm>
          <a:off x="457200" y="1463040"/>
          <a:ext cx="82296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95D81897-C75A-6095-348D-348D3E482CB0}"/>
              </a:ext>
            </a:extLst>
          </p:cNvPr>
          <p:cNvSpPr>
            <a:spLocks noGrp="1"/>
          </p:cNvSpPr>
          <p:nvPr>
            <p:ph type="sldNum" sz="quarter" idx="10"/>
          </p:nvPr>
        </p:nvSpPr>
        <p:spPr/>
        <p:txBody>
          <a:bodyPr/>
          <a:lstStyle/>
          <a:p>
            <a:fld id="{85F5B7A5-34A7-4AB0-A34F-A4DF2002FA98}" type="slidenum">
              <a:rPr lang="en-US" smtClean="0"/>
              <a:t>106</a:t>
            </a:fld>
            <a:endParaRPr lang="en-US"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object 56"/>
          <p:cNvSpPr txBox="1"/>
          <p:nvPr/>
        </p:nvSpPr>
        <p:spPr>
          <a:xfrm>
            <a:off x="457200" y="5669280"/>
            <a:ext cx="8229600" cy="870518"/>
          </a:xfrm>
          <a:prstGeom prst="rect">
            <a:avLst/>
          </a:prstGeom>
        </p:spPr>
        <p:txBody>
          <a:bodyPr vert="horz" wrap="square" lIns="0" tIns="8659" rIns="0" bIns="0" rtlCol="0">
            <a:spAutoFit/>
          </a:bodyPr>
          <a:lstStyle/>
          <a:p>
            <a:pPr marL="0" marR="0">
              <a:spcBef>
                <a:spcPts val="60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Key: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PG = federal poverty guideline; SVI = Social Vulnerability Index.</a:t>
            </a:r>
          </a:p>
          <a:p>
            <a:pPr marL="0" marR="0">
              <a:spcBef>
                <a:spcPts val="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Centers for Disease Control and Prevention, National Center for Health Statistics, National Health Interview Survey, 2021.</a:t>
            </a:r>
          </a:p>
          <a:p>
            <a:pPr marL="0" marR="0">
              <a:spcBef>
                <a:spcPts val="0"/>
              </a:spcBef>
              <a:spcAft>
                <a:spcPts val="120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Note: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Vaccination rates by health insurance status include data only for adults under age 65 years.</a:t>
            </a:r>
          </a:p>
        </p:txBody>
      </p:sp>
      <p:sp>
        <p:nvSpPr>
          <p:cNvPr id="59" name="Title 58">
            <a:extLst>
              <a:ext uri="{FF2B5EF4-FFF2-40B4-BE49-F238E27FC236}">
                <a16:creationId xmlns:a16="http://schemas.microsoft.com/office/drawing/2014/main" id="{010426A1-0487-4BE1-A0BB-5168F54C7BD1}"/>
              </a:ext>
            </a:extLst>
          </p:cNvPr>
          <p:cNvSpPr>
            <a:spLocks noGrp="1"/>
          </p:cNvSpPr>
          <p:nvPr>
            <p:ph type="title"/>
          </p:nvPr>
        </p:nvSpPr>
        <p:spPr>
          <a:xfrm>
            <a:off x="1257300" y="0"/>
            <a:ext cx="6629400" cy="1187676"/>
          </a:xfrm>
        </p:spPr>
        <p:txBody>
          <a:bodyPr>
            <a:noAutofit/>
          </a:bodyPr>
          <a:lstStyle/>
          <a:p>
            <a:pPr marL="0" marR="0">
              <a:spcBef>
                <a:spcPts val="0"/>
              </a:spcBef>
              <a:spcAft>
                <a:spcPts val="300"/>
              </a:spcAft>
            </a:pPr>
            <a:r>
              <a:rPr lang="en-US" sz="1800" b="1" dirty="0">
                <a:effectLst/>
                <a:latin typeface="Arial" panose="020B0604020202020204" pitchFamily="34" charset="0"/>
                <a:ea typeface="Calibri" panose="020F0502020204030204" pitchFamily="34" charset="0"/>
                <a:cs typeface="Times New Roman" panose="02020603050405020304" pitchFamily="18" charset="0"/>
              </a:rPr>
              <a:t>Figure 6. Adults who received two doses of the COVID-19 vaccine, by health insurance, household income, and Social Vulnerability Index group, 2021</a:t>
            </a:r>
          </a:p>
        </p:txBody>
      </p:sp>
      <p:graphicFrame>
        <p:nvGraphicFramePr>
          <p:cNvPr id="2" name="Chart 1" descr="Bar chart showing percentage who received two doses; key points are in the text below">
            <a:extLst>
              <a:ext uri="{FF2B5EF4-FFF2-40B4-BE49-F238E27FC236}">
                <a16:creationId xmlns:a16="http://schemas.microsoft.com/office/drawing/2014/main" id="{AEAFBA7A-E943-A9CF-DAB1-0774A2D2196B}"/>
              </a:ext>
            </a:extLst>
          </p:cNvPr>
          <p:cNvGraphicFramePr/>
          <p:nvPr>
            <p:extLst>
              <p:ext uri="{D42A27DB-BD31-4B8C-83A1-F6EECF244321}">
                <p14:modId xmlns:p14="http://schemas.microsoft.com/office/powerpoint/2010/main" val="1822316818"/>
              </p:ext>
            </p:extLst>
          </p:nvPr>
        </p:nvGraphicFramePr>
        <p:xfrm>
          <a:off x="457200" y="1463040"/>
          <a:ext cx="8229600" cy="402336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D975EF48-0F00-97C7-70D0-7A7B19DA13B9}"/>
              </a:ext>
            </a:extLst>
          </p:cNvPr>
          <p:cNvSpPr>
            <a:spLocks noGrp="1"/>
          </p:cNvSpPr>
          <p:nvPr>
            <p:ph type="sldNum" sz="quarter" idx="10"/>
          </p:nvPr>
        </p:nvSpPr>
        <p:spPr/>
        <p:txBody>
          <a:bodyPr/>
          <a:lstStyle/>
          <a:p>
            <a:fld id="{85F5B7A5-34A7-4AB0-A34F-A4DF2002FA98}" type="slidenum">
              <a:rPr lang="en-US" smtClean="0"/>
              <a:t>107</a:t>
            </a:fld>
            <a:endParaRPr lang="en-US"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0452" y="297873"/>
            <a:ext cx="1256001" cy="103257"/>
          </a:xfrm>
          <a:prstGeom prst="rect">
            <a:avLst/>
          </a:prstGeom>
        </p:spPr>
        <p:txBody>
          <a:bodyPr vert="horz" wrap="square" lIns="0" tIns="8659" rIns="0" bIns="0" rtlCol="0">
            <a:spAutoFit/>
          </a:bodyPr>
          <a:lstStyle/>
          <a:p>
            <a:pPr marL="8659">
              <a:spcBef>
                <a:spcPts val="68"/>
              </a:spcBef>
            </a:pPr>
            <a:r>
              <a:rPr sz="614" dirty="0">
                <a:latin typeface="Arial"/>
                <a:cs typeface="Arial"/>
              </a:rPr>
              <a:t>Child</a:t>
            </a:r>
            <a:r>
              <a:rPr sz="614" spc="-14" dirty="0">
                <a:latin typeface="Arial"/>
                <a:cs typeface="Arial"/>
              </a:rPr>
              <a:t> </a:t>
            </a:r>
            <a:r>
              <a:rPr sz="614" dirty="0">
                <a:latin typeface="Arial"/>
                <a:cs typeface="Arial"/>
              </a:rPr>
              <a:t>and</a:t>
            </a:r>
            <a:r>
              <a:rPr sz="614" spc="-14" dirty="0">
                <a:latin typeface="Arial"/>
                <a:cs typeface="Arial"/>
              </a:rPr>
              <a:t> </a:t>
            </a:r>
            <a:r>
              <a:rPr sz="614" dirty="0">
                <a:latin typeface="Arial"/>
                <a:cs typeface="Arial"/>
              </a:rPr>
              <a:t>Adolescent</a:t>
            </a:r>
            <a:r>
              <a:rPr sz="614" spc="-10" dirty="0">
                <a:latin typeface="Arial"/>
                <a:cs typeface="Arial"/>
              </a:rPr>
              <a:t> </a:t>
            </a:r>
            <a:r>
              <a:rPr sz="614" dirty="0">
                <a:latin typeface="Arial"/>
                <a:cs typeface="Arial"/>
              </a:rPr>
              <a:t>Mental</a:t>
            </a:r>
            <a:r>
              <a:rPr sz="614" spc="-10" dirty="0">
                <a:latin typeface="Arial"/>
                <a:cs typeface="Arial"/>
              </a:rPr>
              <a:t> </a:t>
            </a:r>
            <a:r>
              <a:rPr sz="614" spc="-7" dirty="0">
                <a:latin typeface="Arial"/>
                <a:cs typeface="Arial"/>
              </a:rPr>
              <a:t>Health</a:t>
            </a:r>
            <a:endParaRPr sz="614">
              <a:latin typeface="Arial"/>
              <a:cs typeface="Arial"/>
            </a:endParaRPr>
          </a:p>
        </p:txBody>
      </p:sp>
      <p:sp>
        <p:nvSpPr>
          <p:cNvPr id="93" name="Title 92">
            <a:extLst>
              <a:ext uri="{FF2B5EF4-FFF2-40B4-BE49-F238E27FC236}">
                <a16:creationId xmlns:a16="http://schemas.microsoft.com/office/drawing/2014/main" id="{0709C38F-7CE0-434D-991A-7912A0E7B7BA}"/>
              </a:ext>
            </a:extLst>
          </p:cNvPr>
          <p:cNvSpPr>
            <a:spLocks noGrp="1"/>
          </p:cNvSpPr>
          <p:nvPr>
            <p:ph type="title"/>
          </p:nvPr>
        </p:nvSpPr>
        <p:spPr/>
        <p:txBody>
          <a:bodyPr>
            <a:noAutofit/>
          </a:bodyPr>
          <a:lstStyle/>
          <a:p>
            <a:r>
              <a:rPr lang="en-US" sz="2800" dirty="0"/>
              <a:t>Healthcare Delivery of </a:t>
            </a:r>
            <a:br>
              <a:rPr lang="en-US" sz="2800" dirty="0"/>
            </a:br>
            <a:r>
              <a:rPr lang="en-US" sz="2800" dirty="0"/>
              <a:t>COVID-19 Vaccines</a:t>
            </a:r>
          </a:p>
        </p:txBody>
      </p:sp>
      <p:sp>
        <p:nvSpPr>
          <p:cNvPr id="3" name="Content Placeholder 2">
            <a:extLst>
              <a:ext uri="{FF2B5EF4-FFF2-40B4-BE49-F238E27FC236}">
                <a16:creationId xmlns:a16="http://schemas.microsoft.com/office/drawing/2014/main" id="{237A5711-50C2-7999-D892-86FFDB70274C}"/>
              </a:ext>
            </a:extLst>
          </p:cNvPr>
          <p:cNvSpPr>
            <a:spLocks noGrp="1"/>
          </p:cNvSpPr>
          <p:nvPr>
            <p:ph idx="1"/>
          </p:nvPr>
        </p:nvSpPr>
        <p:spPr/>
        <p:txBody>
          <a:bodyPr>
            <a:normAutofit fontScale="77500" lnSpcReduction="20000"/>
          </a:bodyPr>
          <a:lstStyle/>
          <a:p>
            <a:r>
              <a:rPr lang="en-US" dirty="0"/>
              <a:t>Factors that may explain variation in COVID-19 vaccine use include:</a:t>
            </a:r>
          </a:p>
          <a:p>
            <a:pPr lvl="1"/>
            <a:r>
              <a:rPr lang="en-US" i="1" dirty="0"/>
              <a:t>Structural health system barriers</a:t>
            </a:r>
            <a:r>
              <a:rPr lang="en-US" dirty="0"/>
              <a:t> (e.g., not knowing where to get the vaccine, having trouble using online scheduling systems, having trouble getting to vaccination sites, living in areas without appropriate vaccine storage facilities); </a:t>
            </a:r>
          </a:p>
          <a:p>
            <a:pPr lvl="1"/>
            <a:r>
              <a:rPr lang="en-US" i="1" dirty="0"/>
              <a:t>Socioeconomic barriers </a:t>
            </a:r>
            <a:r>
              <a:rPr lang="en-US" dirty="0"/>
              <a:t>(e.g., inability to take time off from work to get the vaccine or to recover from vaccination side effects); and </a:t>
            </a:r>
          </a:p>
          <a:p>
            <a:pPr lvl="1"/>
            <a:r>
              <a:rPr lang="en-US" i="1" dirty="0"/>
              <a:t>Vaccine hesitancy </a:t>
            </a:r>
            <a:r>
              <a:rPr lang="en-US" dirty="0"/>
              <a:t>(e.g., concern about risks associated with getting the vaccine). </a:t>
            </a:r>
          </a:p>
          <a:p>
            <a:r>
              <a:rPr lang="en-US" dirty="0"/>
              <a:t>Surveys and polls show that people, notably those living in rural areas, trusted their healthcare providers over other sources for information about the COVID-19 vaccine. Thus, local healthcare providers recommending the vaccine may have been an important determinant of vaccine use.</a:t>
            </a:r>
            <a:r>
              <a:rPr lang="en-US" baseline="30000" dirty="0"/>
              <a:t>8-10</a:t>
            </a:r>
            <a:r>
              <a:rPr lang="en-US" dirty="0"/>
              <a:t> </a:t>
            </a:r>
          </a:p>
          <a:p>
            <a:endParaRPr lang="en-US" dirty="0"/>
          </a:p>
        </p:txBody>
      </p:sp>
      <p:sp>
        <p:nvSpPr>
          <p:cNvPr id="4" name="Slide Number Placeholder 3">
            <a:extLst>
              <a:ext uri="{FF2B5EF4-FFF2-40B4-BE49-F238E27FC236}">
                <a16:creationId xmlns:a16="http://schemas.microsoft.com/office/drawing/2014/main" id="{E20814B5-71ED-EBA2-7D06-709CC1B1D522}"/>
              </a:ext>
            </a:extLst>
          </p:cNvPr>
          <p:cNvSpPr>
            <a:spLocks noGrp="1"/>
          </p:cNvSpPr>
          <p:nvPr>
            <p:ph type="sldNum" sz="quarter" idx="10"/>
          </p:nvPr>
        </p:nvSpPr>
        <p:spPr/>
        <p:txBody>
          <a:bodyPr/>
          <a:lstStyle/>
          <a:p>
            <a:fld id="{85F5B7A5-34A7-4AB0-A34F-A4DF2002FA98}" type="slidenum">
              <a:rPr lang="en-US" smtClean="0"/>
              <a:t>108</a:t>
            </a:fld>
            <a:endParaRPr lang="en-US"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37114" y="297873"/>
            <a:ext cx="1256001" cy="103257"/>
          </a:xfrm>
          <a:prstGeom prst="rect">
            <a:avLst/>
          </a:prstGeom>
        </p:spPr>
        <p:txBody>
          <a:bodyPr vert="horz" wrap="square" lIns="0" tIns="8659" rIns="0" bIns="0" rtlCol="0">
            <a:spAutoFit/>
          </a:bodyPr>
          <a:lstStyle/>
          <a:p>
            <a:pPr marL="8659">
              <a:spcBef>
                <a:spcPts val="68"/>
              </a:spcBef>
            </a:pPr>
            <a:r>
              <a:rPr sz="614" dirty="0">
                <a:latin typeface="Arial"/>
                <a:cs typeface="Arial"/>
              </a:rPr>
              <a:t>Child</a:t>
            </a:r>
            <a:r>
              <a:rPr sz="614" spc="-14" dirty="0">
                <a:latin typeface="Arial"/>
                <a:cs typeface="Arial"/>
              </a:rPr>
              <a:t> </a:t>
            </a:r>
            <a:r>
              <a:rPr sz="614" dirty="0">
                <a:latin typeface="Arial"/>
                <a:cs typeface="Arial"/>
              </a:rPr>
              <a:t>an</a:t>
            </a:r>
            <a:r>
              <a:rPr sz="614" spc="-14" dirty="0">
                <a:latin typeface="Arial"/>
                <a:cs typeface="Arial"/>
              </a:rPr>
              <a:t> </a:t>
            </a:r>
            <a:r>
              <a:rPr sz="614" dirty="0">
                <a:latin typeface="Arial"/>
                <a:cs typeface="Arial"/>
              </a:rPr>
              <a:t>Adolescent</a:t>
            </a:r>
            <a:r>
              <a:rPr sz="614" spc="-10" dirty="0">
                <a:latin typeface="Arial"/>
                <a:cs typeface="Arial"/>
              </a:rPr>
              <a:t> </a:t>
            </a:r>
            <a:r>
              <a:rPr sz="614" dirty="0">
                <a:latin typeface="Arial"/>
                <a:cs typeface="Arial"/>
              </a:rPr>
              <a:t>Mental</a:t>
            </a:r>
            <a:r>
              <a:rPr sz="614" spc="-10" dirty="0">
                <a:latin typeface="Arial"/>
                <a:cs typeface="Arial"/>
              </a:rPr>
              <a:t> </a:t>
            </a:r>
            <a:r>
              <a:rPr sz="614" spc="-7" dirty="0">
                <a:latin typeface="Arial"/>
                <a:cs typeface="Arial"/>
              </a:rPr>
              <a:t>Health</a:t>
            </a:r>
            <a:endParaRPr sz="614" dirty="0">
              <a:latin typeface="Arial"/>
              <a:cs typeface="Arial"/>
            </a:endParaRPr>
          </a:p>
        </p:txBody>
      </p:sp>
      <p:sp>
        <p:nvSpPr>
          <p:cNvPr id="8" name="Title 7">
            <a:extLst>
              <a:ext uri="{FF2B5EF4-FFF2-40B4-BE49-F238E27FC236}">
                <a16:creationId xmlns:a16="http://schemas.microsoft.com/office/drawing/2014/main" id="{ABC32DB2-9836-4B31-B238-6471543E414E}"/>
              </a:ext>
            </a:extLst>
          </p:cNvPr>
          <p:cNvSpPr>
            <a:spLocks noGrp="1"/>
          </p:cNvSpPr>
          <p:nvPr>
            <p:ph type="title"/>
          </p:nvPr>
        </p:nvSpPr>
        <p:spPr/>
        <p:txBody>
          <a:bodyPr>
            <a:noAutofit/>
          </a:bodyPr>
          <a:lstStyle/>
          <a:p>
            <a:r>
              <a:rPr lang="en-US" sz="2000" dirty="0"/>
              <a:t>Figure 7. Adults who received a recommendation from a doctor, nurse, or other health professional to get the COVID-19 vaccine, by state, 2021</a:t>
            </a:r>
          </a:p>
        </p:txBody>
      </p:sp>
      <p:pic>
        <p:nvPicPr>
          <p:cNvPr id="5" name="Picture 4" descr="U.S. map showing percentage by state; Massachusetts was highest and Wyoming was lowest; key points are in the text below">
            <a:extLst>
              <a:ext uri="{FF2B5EF4-FFF2-40B4-BE49-F238E27FC236}">
                <a16:creationId xmlns:a16="http://schemas.microsoft.com/office/drawing/2014/main" id="{AF481543-40ED-13BF-92BF-765B8799E9D6}"/>
              </a:ext>
            </a:extLst>
          </p:cNvPr>
          <p:cNvPicPr>
            <a:picLocks noChangeAspect="1"/>
          </p:cNvPicPr>
          <p:nvPr/>
        </p:nvPicPr>
        <p:blipFill rotWithShape="1">
          <a:blip r:embed="rId3">
            <a:extLst>
              <a:ext uri="{28A0092B-C50C-407E-A947-70E740481C1C}">
                <a14:useLocalDpi xmlns:a14="http://schemas.microsoft.com/office/drawing/2010/main" val="0"/>
              </a:ext>
            </a:extLst>
          </a:blip>
          <a:srcRect l="641" t="1190" r="757" b="1408"/>
          <a:stretch/>
        </p:blipFill>
        <p:spPr bwMode="auto">
          <a:xfrm>
            <a:off x="457200" y="1280160"/>
            <a:ext cx="8229600" cy="4376805"/>
          </a:xfrm>
          <a:prstGeom prst="rect">
            <a:avLst/>
          </a:prstGeom>
          <a:noFill/>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8EFD3535-5E12-7091-2F9F-76296460ACA4}"/>
              </a:ext>
            </a:extLst>
          </p:cNvPr>
          <p:cNvSpPr txBox="1"/>
          <p:nvPr/>
        </p:nvSpPr>
        <p:spPr>
          <a:xfrm>
            <a:off x="457200" y="5760720"/>
            <a:ext cx="8229600" cy="523220"/>
          </a:xfrm>
          <a:prstGeom prst="rect">
            <a:avLst/>
          </a:prstGeom>
          <a:noFill/>
        </p:spPr>
        <p:txBody>
          <a:bodyPr wrap="square" rtlCol="0">
            <a:spAutoFit/>
          </a:bodyPr>
          <a:lstStyle/>
          <a:p>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Centers for Disease Control and Prevention, National Center for Immunization and Respiratory Diseases, National Immunization Survey - Adult COVID Module, 2021.</a:t>
            </a:r>
            <a:endParaRPr lang="en-US" sz="1400" dirty="0"/>
          </a:p>
        </p:txBody>
      </p:sp>
      <p:sp>
        <p:nvSpPr>
          <p:cNvPr id="3" name="Slide Number Placeholder 2">
            <a:extLst>
              <a:ext uri="{FF2B5EF4-FFF2-40B4-BE49-F238E27FC236}">
                <a16:creationId xmlns:a16="http://schemas.microsoft.com/office/drawing/2014/main" id="{5C6C0507-694F-4971-48E1-C47E79FFA80E}"/>
              </a:ext>
            </a:extLst>
          </p:cNvPr>
          <p:cNvSpPr>
            <a:spLocks noGrp="1"/>
          </p:cNvSpPr>
          <p:nvPr>
            <p:ph type="sldNum" sz="quarter" idx="10"/>
          </p:nvPr>
        </p:nvSpPr>
        <p:spPr/>
        <p:txBody>
          <a:bodyPr/>
          <a:lstStyle/>
          <a:p>
            <a:fld id="{85F5B7A5-34A7-4AB0-A34F-A4DF2002FA98}" type="slidenum">
              <a:rPr lang="en-US" smtClean="0"/>
              <a:t>109</a:t>
            </a:fld>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42AEB-CACA-F088-B63D-12A58BA373DA}"/>
              </a:ext>
            </a:extLst>
          </p:cNvPr>
          <p:cNvSpPr>
            <a:spLocks noGrp="1"/>
          </p:cNvSpPr>
          <p:nvPr>
            <p:ph type="title"/>
          </p:nvPr>
        </p:nvSpPr>
        <p:spPr/>
        <p:txBody>
          <a:bodyPr>
            <a:noAutofit/>
          </a:bodyPr>
          <a:lstStyle/>
          <a:p>
            <a:r>
              <a:rPr lang="en-US" sz="2000" dirty="0"/>
              <a:t>Figure 2. Historic, current, and projected U.S. population, by age, 2000-2060</a:t>
            </a:r>
          </a:p>
        </p:txBody>
      </p:sp>
      <p:graphicFrame>
        <p:nvGraphicFramePr>
          <p:cNvPr id="6" name="Chart 5" descr="Line graph showing population in millions; key points are in the text below the chart">
            <a:extLst>
              <a:ext uri="{FF2B5EF4-FFF2-40B4-BE49-F238E27FC236}">
                <a16:creationId xmlns:a16="http://schemas.microsoft.com/office/drawing/2014/main" id="{0096AEF1-935A-E8E7-5A62-2CDA8917DD3A}"/>
              </a:ext>
            </a:extLst>
          </p:cNvPr>
          <p:cNvGraphicFramePr>
            <a:graphicFrameLocks noChangeAspect="1"/>
          </p:cNvGraphicFramePr>
          <p:nvPr>
            <p:extLst>
              <p:ext uri="{D42A27DB-BD31-4B8C-83A1-F6EECF244321}">
                <p14:modId xmlns:p14="http://schemas.microsoft.com/office/powerpoint/2010/main" val="980249272"/>
              </p:ext>
            </p:extLst>
          </p:nvPr>
        </p:nvGraphicFramePr>
        <p:xfrm>
          <a:off x="457200" y="1463040"/>
          <a:ext cx="8229600" cy="405150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FD9AEA99-0D83-4EBC-976F-7D9CF1E0B3DD}"/>
              </a:ext>
            </a:extLst>
          </p:cNvPr>
          <p:cNvSpPr txBox="1"/>
          <p:nvPr/>
        </p:nvSpPr>
        <p:spPr>
          <a:xfrm>
            <a:off x="457200" y="5669915"/>
            <a:ext cx="8229600" cy="738664"/>
          </a:xfrm>
          <a:prstGeom prst="rect">
            <a:avLst/>
          </a:prstGeom>
          <a:noFill/>
        </p:spPr>
        <p:txBody>
          <a:bodyPr wrap="square" rtlCol="0">
            <a:spAutoFit/>
          </a:bodyPr>
          <a:lstStyle/>
          <a:p>
            <a:pPr marL="0" marR="0" indent="0">
              <a:spcBef>
                <a:spcPts val="0"/>
              </a:spcBef>
              <a:spcAft>
                <a:spcPts val="1200"/>
              </a:spcAft>
              <a:tabLst>
                <a:tab pos="914400" algn="l"/>
                <a:tab pos="457200" algn="l"/>
              </a:tabLs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U.S. Census Bureau, Decennial Census 2000, Table DP1 and American Community Survey 1-year estimates, 2010 and 2021, Table S0101 (solid trend lines); and Projected Age Groups and Sex Composition of the Population: Main Projections Series for the United States, 2017-2060, Table 2 (dotted trend lines).</a:t>
            </a:r>
          </a:p>
        </p:txBody>
      </p:sp>
      <p:sp>
        <p:nvSpPr>
          <p:cNvPr id="3" name="Slide Number Placeholder 2">
            <a:extLst>
              <a:ext uri="{FF2B5EF4-FFF2-40B4-BE49-F238E27FC236}">
                <a16:creationId xmlns:a16="http://schemas.microsoft.com/office/drawing/2014/main" id="{95FCE5FA-F5E5-2F75-AD52-4FD677F9C6FD}"/>
              </a:ext>
            </a:extLst>
          </p:cNvPr>
          <p:cNvSpPr>
            <a:spLocks noGrp="1"/>
          </p:cNvSpPr>
          <p:nvPr>
            <p:ph type="sldNum" sz="quarter" idx="10"/>
          </p:nvPr>
        </p:nvSpPr>
        <p:spPr/>
        <p:txBody>
          <a:bodyPr/>
          <a:lstStyle/>
          <a:p>
            <a:fld id="{85F5B7A5-34A7-4AB0-A34F-A4DF2002FA98}" type="slidenum">
              <a:rPr lang="en-US" smtClean="0"/>
              <a:t>11</a:t>
            </a:fld>
            <a:endParaRPr lang="en-US" dirty="0"/>
          </a:p>
        </p:txBody>
      </p:sp>
    </p:spTree>
    <p:extLst>
      <p:ext uri="{BB962C8B-B14F-4D97-AF65-F5344CB8AC3E}">
        <p14:creationId xmlns:p14="http://schemas.microsoft.com/office/powerpoint/2010/main" val="406577115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5711883" y="1697355"/>
            <a:ext cx="29441" cy="5195"/>
          </a:xfrm>
          <a:custGeom>
            <a:avLst/>
            <a:gdLst/>
            <a:ahLst/>
            <a:cxnLst/>
            <a:rect l="l" t="t" r="r" b="b"/>
            <a:pathLst>
              <a:path w="43179" h="7619">
                <a:moveTo>
                  <a:pt x="42672" y="0"/>
                </a:moveTo>
                <a:lnTo>
                  <a:pt x="0" y="0"/>
                </a:lnTo>
                <a:lnTo>
                  <a:pt x="0" y="7620"/>
                </a:lnTo>
                <a:lnTo>
                  <a:pt x="42672" y="7620"/>
                </a:lnTo>
                <a:lnTo>
                  <a:pt x="42672" y="0"/>
                </a:lnTo>
                <a:close/>
              </a:path>
            </a:pathLst>
          </a:custGeom>
          <a:solidFill>
            <a:srgbClr val="0052CC"/>
          </a:solidFill>
        </p:spPr>
        <p:txBody>
          <a:bodyPr wrap="square" lIns="0" tIns="0" rIns="0" bIns="0" rtlCol="0"/>
          <a:lstStyle/>
          <a:p>
            <a:endParaRPr sz="1227"/>
          </a:p>
        </p:txBody>
      </p:sp>
      <p:sp>
        <p:nvSpPr>
          <p:cNvPr id="8" name="Title 7">
            <a:extLst>
              <a:ext uri="{FF2B5EF4-FFF2-40B4-BE49-F238E27FC236}">
                <a16:creationId xmlns:a16="http://schemas.microsoft.com/office/drawing/2014/main" id="{B263E163-A35C-44F3-8456-312D96E87DEB}"/>
              </a:ext>
            </a:extLst>
          </p:cNvPr>
          <p:cNvSpPr>
            <a:spLocks noGrp="1"/>
          </p:cNvSpPr>
          <p:nvPr>
            <p:ph type="title"/>
          </p:nvPr>
        </p:nvSpPr>
        <p:spPr>
          <a:xfrm>
            <a:off x="1257300" y="152400"/>
            <a:ext cx="6629400" cy="838200"/>
          </a:xfrm>
        </p:spPr>
        <p:txBody>
          <a:bodyPr>
            <a:noAutofit/>
          </a:bodyPr>
          <a:lstStyle/>
          <a:p>
            <a:r>
              <a:rPr lang="en-US" sz="1800" b="1" dirty="0">
                <a:effectLst/>
                <a:latin typeface="Arial" panose="020B0604020202020204" pitchFamily="34" charset="0"/>
                <a:ea typeface="Calibri" panose="020F0502020204030204" pitchFamily="34" charset="0"/>
              </a:rPr>
              <a:t>Figure 8. Adults who received a recommendation from a doctor, nurse, or other health professional to get the COVID-19 vaccine, by age, 2021</a:t>
            </a:r>
            <a:r>
              <a:rPr lang="en-US" sz="1800" dirty="0">
                <a:effectLst/>
                <a:latin typeface="Times New Roman" panose="02020603050405020304" pitchFamily="18" charset="0"/>
                <a:ea typeface="Calibri" panose="020F0502020204030204" pitchFamily="34" charset="0"/>
              </a:rPr>
              <a:t> </a:t>
            </a:r>
            <a:endParaRPr lang="en-US" sz="1800" dirty="0"/>
          </a:p>
        </p:txBody>
      </p:sp>
      <p:sp>
        <p:nvSpPr>
          <p:cNvPr id="6" name="TextBox 5">
            <a:extLst>
              <a:ext uri="{FF2B5EF4-FFF2-40B4-BE49-F238E27FC236}">
                <a16:creationId xmlns:a16="http://schemas.microsoft.com/office/drawing/2014/main" id="{881341FC-FB13-E91C-1DC6-6FC3AB5F3BAF}"/>
              </a:ext>
            </a:extLst>
          </p:cNvPr>
          <p:cNvSpPr txBox="1"/>
          <p:nvPr/>
        </p:nvSpPr>
        <p:spPr>
          <a:xfrm>
            <a:off x="457200" y="5669280"/>
            <a:ext cx="8229600" cy="523220"/>
          </a:xfrm>
          <a:prstGeom prst="rect">
            <a:avLst/>
          </a:prstGeom>
          <a:noFill/>
        </p:spPr>
        <p:txBody>
          <a:bodyPr wrap="square" rtlCol="0">
            <a:spAutoFit/>
          </a:bodyPr>
          <a:lstStyle/>
          <a:p>
            <a:pPr marL="0" marR="0">
              <a:spcBef>
                <a:spcPts val="600"/>
              </a:spcBef>
              <a:spcAft>
                <a:spcPts val="120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Centers for Disease Control and Prevention, National Center for Immunization and Respiratory Diseases, National Immunization Survey - Adult COVID Module, 2021.</a:t>
            </a:r>
          </a:p>
        </p:txBody>
      </p:sp>
      <p:graphicFrame>
        <p:nvGraphicFramePr>
          <p:cNvPr id="3" name="Chart 2" descr="Bar chart showing percent; key points are in the text below">
            <a:extLst>
              <a:ext uri="{FF2B5EF4-FFF2-40B4-BE49-F238E27FC236}">
                <a16:creationId xmlns:a16="http://schemas.microsoft.com/office/drawing/2014/main" id="{970B1D5F-9806-401D-2B2E-579E017A511C}"/>
              </a:ext>
            </a:extLst>
          </p:cNvPr>
          <p:cNvGraphicFramePr/>
          <p:nvPr>
            <p:extLst>
              <p:ext uri="{D42A27DB-BD31-4B8C-83A1-F6EECF244321}">
                <p14:modId xmlns:p14="http://schemas.microsoft.com/office/powerpoint/2010/main" val="3370057588"/>
              </p:ext>
            </p:extLst>
          </p:nvPr>
        </p:nvGraphicFramePr>
        <p:xfrm>
          <a:off x="457200" y="1463040"/>
          <a:ext cx="82296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74B4DDF3-E53B-CFF9-9FB3-9F3A3B6D4EB4}"/>
              </a:ext>
            </a:extLst>
          </p:cNvPr>
          <p:cNvSpPr>
            <a:spLocks noGrp="1"/>
          </p:cNvSpPr>
          <p:nvPr>
            <p:ph type="sldNum" sz="quarter" idx="10"/>
          </p:nvPr>
        </p:nvSpPr>
        <p:spPr/>
        <p:txBody>
          <a:bodyPr/>
          <a:lstStyle/>
          <a:p>
            <a:fld id="{85F5B7A5-34A7-4AB0-A34F-A4DF2002FA98}" type="slidenum">
              <a:rPr lang="en-US" smtClean="0"/>
              <a:t>110</a:t>
            </a:fld>
            <a:endParaRPr lang="en-US"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6280784" y="4353790"/>
            <a:ext cx="21648" cy="4330"/>
          </a:xfrm>
          <a:custGeom>
            <a:avLst/>
            <a:gdLst/>
            <a:ahLst/>
            <a:cxnLst/>
            <a:rect l="l" t="t" r="r" b="b"/>
            <a:pathLst>
              <a:path w="31750" h="6350">
                <a:moveTo>
                  <a:pt x="31241" y="0"/>
                </a:moveTo>
                <a:lnTo>
                  <a:pt x="0" y="0"/>
                </a:lnTo>
                <a:lnTo>
                  <a:pt x="0" y="6096"/>
                </a:lnTo>
                <a:lnTo>
                  <a:pt x="31241" y="6096"/>
                </a:lnTo>
                <a:lnTo>
                  <a:pt x="31241" y="0"/>
                </a:lnTo>
                <a:close/>
              </a:path>
            </a:pathLst>
          </a:custGeom>
          <a:solidFill>
            <a:srgbClr val="0000FF"/>
          </a:solidFill>
        </p:spPr>
        <p:txBody>
          <a:bodyPr wrap="square" lIns="0" tIns="0" rIns="0" bIns="0" rtlCol="0"/>
          <a:lstStyle/>
          <a:p>
            <a:endParaRPr sz="1227"/>
          </a:p>
        </p:txBody>
      </p:sp>
      <p:sp>
        <p:nvSpPr>
          <p:cNvPr id="15" name="Title 14">
            <a:extLst>
              <a:ext uri="{FF2B5EF4-FFF2-40B4-BE49-F238E27FC236}">
                <a16:creationId xmlns:a16="http://schemas.microsoft.com/office/drawing/2014/main" id="{2B1531BD-D19B-4A5C-8569-5ECF18DE684E}"/>
              </a:ext>
            </a:extLst>
          </p:cNvPr>
          <p:cNvSpPr>
            <a:spLocks noGrp="1"/>
          </p:cNvSpPr>
          <p:nvPr>
            <p:ph type="title"/>
          </p:nvPr>
        </p:nvSpPr>
        <p:spPr>
          <a:xfrm>
            <a:off x="1257300" y="0"/>
            <a:ext cx="6629400" cy="1143000"/>
          </a:xfrm>
        </p:spPr>
        <p:txBody>
          <a:bodyPr>
            <a:noAutofit/>
          </a:bodyPr>
          <a:lstStyle/>
          <a:p>
            <a:r>
              <a:rPr lang="en-US" sz="1600" dirty="0"/>
              <a:t>Figure 9. Adults who received a recommendation from a doctor, nurse, or other health professional to get the COVID-19 vaccine, by race/ethnicity and location of residence, 2021</a:t>
            </a:r>
          </a:p>
        </p:txBody>
      </p:sp>
      <p:graphicFrame>
        <p:nvGraphicFramePr>
          <p:cNvPr id="2" name="Chart 1" descr="Bar chart showing percent; all groups were around 40%; key points are in the text below">
            <a:extLst>
              <a:ext uri="{FF2B5EF4-FFF2-40B4-BE49-F238E27FC236}">
                <a16:creationId xmlns:a16="http://schemas.microsoft.com/office/drawing/2014/main" id="{D83527BF-F896-77A9-8E7D-C1C0295D5F0F}"/>
              </a:ext>
            </a:extLst>
          </p:cNvPr>
          <p:cNvGraphicFramePr/>
          <p:nvPr>
            <p:extLst>
              <p:ext uri="{D42A27DB-BD31-4B8C-83A1-F6EECF244321}">
                <p14:modId xmlns:p14="http://schemas.microsoft.com/office/powerpoint/2010/main" val="1474697200"/>
              </p:ext>
            </p:extLst>
          </p:nvPr>
        </p:nvGraphicFramePr>
        <p:xfrm>
          <a:off x="457200" y="1463040"/>
          <a:ext cx="82296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A8BB31DE-88F9-22DB-8E2E-21A43D5C9A1D}"/>
              </a:ext>
            </a:extLst>
          </p:cNvPr>
          <p:cNvSpPr txBox="1"/>
          <p:nvPr/>
        </p:nvSpPr>
        <p:spPr>
          <a:xfrm>
            <a:off x="457200" y="5577840"/>
            <a:ext cx="8229600" cy="954107"/>
          </a:xfrm>
          <a:prstGeom prst="rect">
            <a:avLst/>
          </a:prstGeom>
          <a:noFill/>
        </p:spPr>
        <p:txBody>
          <a:bodyPr wrap="square" rtlCol="0">
            <a:spAutoFit/>
          </a:bodyPr>
          <a:lstStyle/>
          <a:p>
            <a:pPr marL="0" marR="0">
              <a:spcBef>
                <a:spcPts val="60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Key: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NH = non-Hispanic; AI/AN = American Indian or Alaska Native; NHPI = Native Hawaiian/Pacific Islander; MSA = metropolitan statistical area.</a:t>
            </a:r>
          </a:p>
          <a:p>
            <a:pPr marL="0" marR="0">
              <a:spcBef>
                <a:spcPts val="0"/>
              </a:spcBef>
              <a:spcAft>
                <a:spcPts val="120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Centers for Disease Control and Prevention, National Center for Immunization and Respiratory Diseases, National Immunization Survey - Adult COVID Module, 2021.</a:t>
            </a:r>
            <a:endParaRPr lang="en-US" sz="1400" dirty="0"/>
          </a:p>
        </p:txBody>
      </p:sp>
      <p:sp>
        <p:nvSpPr>
          <p:cNvPr id="4" name="Slide Number Placeholder 3">
            <a:extLst>
              <a:ext uri="{FF2B5EF4-FFF2-40B4-BE49-F238E27FC236}">
                <a16:creationId xmlns:a16="http://schemas.microsoft.com/office/drawing/2014/main" id="{A6D20CB6-9D49-FF6E-213F-7F3062D9D83E}"/>
              </a:ext>
            </a:extLst>
          </p:cNvPr>
          <p:cNvSpPr>
            <a:spLocks noGrp="1"/>
          </p:cNvSpPr>
          <p:nvPr>
            <p:ph type="sldNum" sz="quarter" idx="10"/>
          </p:nvPr>
        </p:nvSpPr>
        <p:spPr/>
        <p:txBody>
          <a:bodyPr/>
          <a:lstStyle/>
          <a:p>
            <a:fld id="{85F5B7A5-34A7-4AB0-A34F-A4DF2002FA98}" type="slidenum">
              <a:rPr lang="en-US" smtClean="0"/>
              <a:t>111</a:t>
            </a:fld>
            <a:endParaRPr lang="en-US"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CF684-3D0D-47FB-83A5-38B95A209791}"/>
              </a:ext>
            </a:extLst>
          </p:cNvPr>
          <p:cNvSpPr>
            <a:spLocks noGrp="1"/>
          </p:cNvSpPr>
          <p:nvPr>
            <p:ph type="title"/>
          </p:nvPr>
        </p:nvSpPr>
        <p:spPr>
          <a:xfrm>
            <a:off x="1257300" y="0"/>
            <a:ext cx="6629400" cy="1143000"/>
          </a:xfrm>
        </p:spPr>
        <p:txBody>
          <a:bodyPr>
            <a:noAutofit/>
          </a:bodyPr>
          <a:lstStyle/>
          <a:p>
            <a:r>
              <a:rPr lang="en-US" sz="1800" dirty="0"/>
              <a:t>Figure 10. Adults who received a recommendation from a doctor, nurse, or other health professional to get the COVID-19 vaccine, by health insurance status, income, and Social Vulnerability Index group, 2021</a:t>
            </a:r>
          </a:p>
        </p:txBody>
      </p:sp>
      <p:graphicFrame>
        <p:nvGraphicFramePr>
          <p:cNvPr id="3" name="Chart 2" descr="Bar chart showing percent; key points are in the text below">
            <a:extLst>
              <a:ext uri="{FF2B5EF4-FFF2-40B4-BE49-F238E27FC236}">
                <a16:creationId xmlns:a16="http://schemas.microsoft.com/office/drawing/2014/main" id="{F4B39CA3-40FA-2542-715C-AE73AFA5E23F}"/>
              </a:ext>
            </a:extLst>
          </p:cNvPr>
          <p:cNvGraphicFramePr/>
          <p:nvPr>
            <p:extLst>
              <p:ext uri="{D42A27DB-BD31-4B8C-83A1-F6EECF244321}">
                <p14:modId xmlns:p14="http://schemas.microsoft.com/office/powerpoint/2010/main" val="2047126696"/>
              </p:ext>
            </p:extLst>
          </p:nvPr>
        </p:nvGraphicFramePr>
        <p:xfrm>
          <a:off x="457200" y="1463040"/>
          <a:ext cx="82296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768F4E5A-9450-E5E2-D797-CC8F0A2887BA}"/>
              </a:ext>
            </a:extLst>
          </p:cNvPr>
          <p:cNvSpPr txBox="1"/>
          <p:nvPr/>
        </p:nvSpPr>
        <p:spPr>
          <a:xfrm>
            <a:off x="457200" y="5669280"/>
            <a:ext cx="8229600" cy="738664"/>
          </a:xfrm>
          <a:prstGeom prst="rect">
            <a:avLst/>
          </a:prstGeom>
          <a:noFill/>
        </p:spPr>
        <p:txBody>
          <a:bodyPr wrap="square" rtlCol="0">
            <a:spAutoFit/>
          </a:bodyPr>
          <a:lstStyle/>
          <a:p>
            <a:pPr marL="0" marR="0">
              <a:spcBef>
                <a:spcPts val="60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Key:</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PG = federal poverty guideline; SVI = Social Vulnerability Index.</a:t>
            </a:r>
          </a:p>
          <a:p>
            <a:pPr marL="0" marR="0">
              <a:spcBef>
                <a:spcPts val="0"/>
              </a:spcBef>
              <a:spcAft>
                <a:spcPts val="120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Centers for Disease Control and Prevention, National Center for Immunization and Respiratory Diseases, National Immunization Survey - Adult COVID Module, 2021.</a:t>
            </a:r>
            <a:endParaRPr lang="en-US" sz="1400" dirty="0"/>
          </a:p>
        </p:txBody>
      </p:sp>
      <p:sp>
        <p:nvSpPr>
          <p:cNvPr id="5" name="Slide Number Placeholder 4">
            <a:extLst>
              <a:ext uri="{FF2B5EF4-FFF2-40B4-BE49-F238E27FC236}">
                <a16:creationId xmlns:a16="http://schemas.microsoft.com/office/drawing/2014/main" id="{9C3655DF-0920-A77E-A7DC-CB0996583415}"/>
              </a:ext>
            </a:extLst>
          </p:cNvPr>
          <p:cNvSpPr>
            <a:spLocks noGrp="1"/>
          </p:cNvSpPr>
          <p:nvPr>
            <p:ph type="sldNum" sz="quarter" idx="10"/>
          </p:nvPr>
        </p:nvSpPr>
        <p:spPr/>
        <p:txBody>
          <a:bodyPr/>
          <a:lstStyle/>
          <a:p>
            <a:fld id="{85F5B7A5-34A7-4AB0-A34F-A4DF2002FA98}" type="slidenum">
              <a:rPr lang="en-US" smtClean="0"/>
              <a:t>112</a:t>
            </a:fld>
            <a:endParaRPr lang="en-US" dirty="0"/>
          </a:p>
        </p:txBody>
      </p:sp>
    </p:spTree>
    <p:extLst>
      <p:ext uri="{BB962C8B-B14F-4D97-AF65-F5344CB8AC3E}">
        <p14:creationId xmlns:p14="http://schemas.microsoft.com/office/powerpoint/2010/main" val="30299779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CA81D1C-7751-4FA6-96FB-798BD9C61DAC}"/>
              </a:ext>
            </a:extLst>
          </p:cNvPr>
          <p:cNvSpPr>
            <a:spLocks noGrp="1"/>
          </p:cNvSpPr>
          <p:nvPr>
            <p:ph type="title"/>
          </p:nvPr>
        </p:nvSpPr>
        <p:spPr/>
        <p:txBody>
          <a:bodyPr>
            <a:normAutofit fontScale="90000"/>
          </a:bodyPr>
          <a:lstStyle/>
          <a:p>
            <a:r>
              <a:rPr lang="en-US" dirty="0"/>
              <a:t>Healthcare Worker Use of COVID-19 Vaccines</a:t>
            </a:r>
          </a:p>
        </p:txBody>
      </p:sp>
      <p:sp>
        <p:nvSpPr>
          <p:cNvPr id="10" name="Content Placeholder 9">
            <a:extLst>
              <a:ext uri="{FF2B5EF4-FFF2-40B4-BE49-F238E27FC236}">
                <a16:creationId xmlns:a16="http://schemas.microsoft.com/office/drawing/2014/main" id="{ADB897CE-B775-45F8-B89B-B368900ED2B0}"/>
              </a:ext>
            </a:extLst>
          </p:cNvPr>
          <p:cNvSpPr>
            <a:spLocks noGrp="1"/>
          </p:cNvSpPr>
          <p:nvPr>
            <p:ph idx="1"/>
          </p:nvPr>
        </p:nvSpPr>
        <p:spPr/>
        <p:txBody>
          <a:bodyPr>
            <a:normAutofit fontScale="55000" lnSpcReduction="20000"/>
          </a:bodyPr>
          <a:lstStyle/>
          <a:p>
            <a:r>
              <a:rPr lang="en-US" dirty="0"/>
              <a:t>Healthcare workers were a vulnerable population during the COVID-19 PHE.11 More than 1.1 million were reported infected at work.12 More than 3,600 died during the first 12 months of the pandemic.13 </a:t>
            </a:r>
          </a:p>
          <a:p>
            <a:r>
              <a:rPr lang="en-US" dirty="0"/>
              <a:t>Healthcare workers’ vulnerability to COVID-19 also increased risks to patients due to the potential for disease transmission during the asymptomatic incubation phase of an infection. </a:t>
            </a:r>
          </a:p>
          <a:p>
            <a:r>
              <a:rPr lang="en-US" dirty="0"/>
              <a:t>Outside their profession, healthcare workers shared many characteristics with the overall adult population. In the 2021 NHIS, the median age of direct healthcare workers was 43 years, 73.0% were female, and 85.3% lived in metropolitan counties. Most (78.3%) had private health insurance, 14.0% had publicly sponsored insurance or other coverage, and 7.6% had no insurance coverage (0.2% did not know their insurance coverage). More than half (52.4%) had household incomes 400% or more of the PG, 28.4% had incomes 200%-399% of the PG, 13.0% had incomes 100%-199% of the PG, and 6.2% lived below the PG. </a:t>
            </a:r>
          </a:p>
          <a:p>
            <a:r>
              <a:rPr lang="en-US" dirty="0"/>
              <a:t>The median age of non-direct healthcare workers was 50 years, 68.1% were female, and 87.3% lived in metropolitan counties. Most (81.3%) had private insurance, 11.6% had publicly sponsored or other coverage, 6.4% were uninsured, and 0.6% did not know their insurance coverage. Among non-direct healthcare workers, 48.3% had household incomes at least 400% of the PG, 32.7% had incomes 200%-399% of the PG, 12.7% had incomes 100%-199% of the PG, and 6.3% had household incomes below the PG. </a:t>
            </a:r>
          </a:p>
        </p:txBody>
      </p:sp>
      <p:sp>
        <p:nvSpPr>
          <p:cNvPr id="2" name="Slide Number Placeholder 1">
            <a:extLst>
              <a:ext uri="{FF2B5EF4-FFF2-40B4-BE49-F238E27FC236}">
                <a16:creationId xmlns:a16="http://schemas.microsoft.com/office/drawing/2014/main" id="{4F9A00CE-37B1-1C7E-6885-CD0383B280D4}"/>
              </a:ext>
            </a:extLst>
          </p:cNvPr>
          <p:cNvSpPr>
            <a:spLocks noGrp="1"/>
          </p:cNvSpPr>
          <p:nvPr>
            <p:ph type="sldNum" sz="quarter" idx="10"/>
          </p:nvPr>
        </p:nvSpPr>
        <p:spPr/>
        <p:txBody>
          <a:bodyPr/>
          <a:lstStyle/>
          <a:p>
            <a:fld id="{85F5B7A5-34A7-4AB0-A34F-A4DF2002FA98}" type="slidenum">
              <a:rPr lang="en-US" smtClean="0"/>
              <a:t>113</a:t>
            </a:fld>
            <a:endParaRPr lang="en-US"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0F862ED-B517-44EC-BB2A-E15C29FC1A23}"/>
              </a:ext>
            </a:extLst>
          </p:cNvPr>
          <p:cNvSpPr>
            <a:spLocks noGrp="1"/>
          </p:cNvSpPr>
          <p:nvPr>
            <p:ph type="title"/>
          </p:nvPr>
        </p:nvSpPr>
        <p:spPr/>
        <p:txBody>
          <a:bodyPr>
            <a:noAutofit/>
          </a:bodyPr>
          <a:lstStyle/>
          <a:p>
            <a:r>
              <a:rPr lang="en-US" sz="1800" dirty="0"/>
              <a:t>Figure 11. Healthcare workers and all adults who received two doses of the COVID-19 vaccine, by age, 2021</a:t>
            </a:r>
          </a:p>
        </p:txBody>
      </p:sp>
      <p:graphicFrame>
        <p:nvGraphicFramePr>
          <p:cNvPr id="4" name="Chart 3" descr="Bar chart showing percent; key points are in the text below">
            <a:extLst>
              <a:ext uri="{FF2B5EF4-FFF2-40B4-BE49-F238E27FC236}">
                <a16:creationId xmlns:a16="http://schemas.microsoft.com/office/drawing/2014/main" id="{8048996F-463A-F378-DAB4-4A261318BBAB}"/>
              </a:ext>
            </a:extLst>
          </p:cNvPr>
          <p:cNvGraphicFramePr/>
          <p:nvPr>
            <p:extLst>
              <p:ext uri="{D42A27DB-BD31-4B8C-83A1-F6EECF244321}">
                <p14:modId xmlns:p14="http://schemas.microsoft.com/office/powerpoint/2010/main" val="3728861331"/>
              </p:ext>
            </p:extLst>
          </p:nvPr>
        </p:nvGraphicFramePr>
        <p:xfrm>
          <a:off x="457200" y="1463040"/>
          <a:ext cx="82296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A275E35E-0F8A-CD23-11FF-3E9BC4F3112C}"/>
              </a:ext>
            </a:extLst>
          </p:cNvPr>
          <p:cNvSpPr txBox="1"/>
          <p:nvPr/>
        </p:nvSpPr>
        <p:spPr>
          <a:xfrm>
            <a:off x="457200" y="5760720"/>
            <a:ext cx="8229600" cy="523220"/>
          </a:xfrm>
          <a:prstGeom prst="rect">
            <a:avLst/>
          </a:prstGeom>
          <a:noFill/>
        </p:spPr>
        <p:txBody>
          <a:bodyPr wrap="square" rtlCol="0">
            <a:spAutoFit/>
          </a:bodyPr>
          <a:lstStyle/>
          <a:p>
            <a:pPr marL="0" marR="0">
              <a:spcBef>
                <a:spcPts val="0"/>
              </a:spcBef>
              <a:spcAft>
                <a:spcPts val="1200"/>
              </a:spcAft>
            </a:pPr>
            <a:r>
              <a:rPr lang="en-US" sz="1400" b="1">
                <a:effectLst/>
                <a:latin typeface="Times New Roman" panose="02020603050405020304" pitchFamily="18" charset="0"/>
                <a:ea typeface="Calibri" panose="020F0502020204030204" pitchFamily="34" charset="0"/>
                <a:cs typeface="Times New Roman" panose="02020603050405020304" pitchFamily="18" charset="0"/>
              </a:rPr>
              <a:t>Source: </a:t>
            </a:r>
            <a:r>
              <a:rPr lang="en-US" sz="1400">
                <a:effectLst/>
                <a:latin typeface="Times New Roman" panose="02020603050405020304" pitchFamily="18" charset="0"/>
                <a:ea typeface="Calibri" panose="020F0502020204030204" pitchFamily="34" charset="0"/>
                <a:cs typeface="Times New Roman" panose="02020603050405020304" pitchFamily="18" charset="0"/>
              </a:rPr>
              <a:t>Centers for Disease Control and Prevention, National Center for Health Statistics, National Health Interview Survey, 2021.</a:t>
            </a:r>
          </a:p>
        </p:txBody>
      </p:sp>
      <p:sp>
        <p:nvSpPr>
          <p:cNvPr id="2" name="Slide Number Placeholder 1">
            <a:extLst>
              <a:ext uri="{FF2B5EF4-FFF2-40B4-BE49-F238E27FC236}">
                <a16:creationId xmlns:a16="http://schemas.microsoft.com/office/drawing/2014/main" id="{DD62EA32-A6A4-7E2E-F9B7-90AEEAD6C927}"/>
              </a:ext>
            </a:extLst>
          </p:cNvPr>
          <p:cNvSpPr>
            <a:spLocks noGrp="1"/>
          </p:cNvSpPr>
          <p:nvPr>
            <p:ph type="sldNum" sz="quarter" idx="10"/>
          </p:nvPr>
        </p:nvSpPr>
        <p:spPr/>
        <p:txBody>
          <a:bodyPr/>
          <a:lstStyle/>
          <a:p>
            <a:fld id="{85F5B7A5-34A7-4AB0-A34F-A4DF2002FA98}" type="slidenum">
              <a:rPr lang="en-US" smtClean="0"/>
              <a:t>114</a:t>
            </a:fld>
            <a:endParaRPr lang="en-US"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0F862ED-B517-44EC-BB2A-E15C29FC1A23}"/>
              </a:ext>
            </a:extLst>
          </p:cNvPr>
          <p:cNvSpPr>
            <a:spLocks noGrp="1"/>
          </p:cNvSpPr>
          <p:nvPr>
            <p:ph type="title"/>
          </p:nvPr>
        </p:nvSpPr>
        <p:spPr/>
        <p:txBody>
          <a:bodyPr>
            <a:noAutofit/>
          </a:bodyPr>
          <a:lstStyle/>
          <a:p>
            <a:r>
              <a:rPr lang="en-US" sz="1800" dirty="0"/>
              <a:t>Figure 12. Healthcare workers and all adults who received two doses of the COVID-19 vaccine, by ethnicity, 2021</a:t>
            </a:r>
          </a:p>
        </p:txBody>
      </p:sp>
      <p:graphicFrame>
        <p:nvGraphicFramePr>
          <p:cNvPr id="4" name="Chart 3" descr="Bar chart showing percent; key points are in the text below">
            <a:extLst>
              <a:ext uri="{FF2B5EF4-FFF2-40B4-BE49-F238E27FC236}">
                <a16:creationId xmlns:a16="http://schemas.microsoft.com/office/drawing/2014/main" id="{9D8AF027-2627-4FF0-3CCD-142075CE31EE}"/>
              </a:ext>
            </a:extLst>
          </p:cNvPr>
          <p:cNvGraphicFramePr/>
          <p:nvPr>
            <p:extLst>
              <p:ext uri="{D42A27DB-BD31-4B8C-83A1-F6EECF244321}">
                <p14:modId xmlns:p14="http://schemas.microsoft.com/office/powerpoint/2010/main" val="2916239011"/>
              </p:ext>
            </p:extLst>
          </p:nvPr>
        </p:nvGraphicFramePr>
        <p:xfrm>
          <a:off x="457200" y="1463040"/>
          <a:ext cx="82296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616B6322-FE7B-6E7B-32A5-EDF71D7BEC15}"/>
              </a:ext>
            </a:extLst>
          </p:cNvPr>
          <p:cNvSpPr txBox="1"/>
          <p:nvPr/>
        </p:nvSpPr>
        <p:spPr>
          <a:xfrm>
            <a:off x="609600" y="5669280"/>
            <a:ext cx="8229600" cy="523220"/>
          </a:xfrm>
          <a:prstGeom prst="rect">
            <a:avLst/>
          </a:prstGeom>
          <a:noFill/>
        </p:spPr>
        <p:txBody>
          <a:bodyPr wrap="square" rtlCol="0">
            <a:spAutoFit/>
          </a:bodyPr>
          <a:lstStyle/>
          <a:p>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Centers for Disease Control and Prevention, National Center for Health Statistics, National Health Interview Survey, 2021.</a:t>
            </a:r>
            <a:endParaRPr lang="en-US" sz="1400" dirty="0"/>
          </a:p>
        </p:txBody>
      </p:sp>
      <p:sp>
        <p:nvSpPr>
          <p:cNvPr id="2" name="Slide Number Placeholder 1">
            <a:extLst>
              <a:ext uri="{FF2B5EF4-FFF2-40B4-BE49-F238E27FC236}">
                <a16:creationId xmlns:a16="http://schemas.microsoft.com/office/drawing/2014/main" id="{9E0BCEA8-2589-98F9-C325-20DB9A23FC12}"/>
              </a:ext>
            </a:extLst>
          </p:cNvPr>
          <p:cNvSpPr>
            <a:spLocks noGrp="1"/>
          </p:cNvSpPr>
          <p:nvPr>
            <p:ph type="sldNum" sz="quarter" idx="10"/>
          </p:nvPr>
        </p:nvSpPr>
        <p:spPr/>
        <p:txBody>
          <a:bodyPr/>
          <a:lstStyle/>
          <a:p>
            <a:fld id="{85F5B7A5-34A7-4AB0-A34F-A4DF2002FA98}" type="slidenum">
              <a:rPr lang="en-US" smtClean="0"/>
              <a:t>115</a:t>
            </a:fld>
            <a:endParaRPr lang="en-US" dirty="0"/>
          </a:p>
        </p:txBody>
      </p:sp>
    </p:spTree>
    <p:extLst>
      <p:ext uri="{BB962C8B-B14F-4D97-AF65-F5344CB8AC3E}">
        <p14:creationId xmlns:p14="http://schemas.microsoft.com/office/powerpoint/2010/main" val="242876614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0F862ED-B517-44EC-BB2A-E15C29FC1A23}"/>
              </a:ext>
            </a:extLst>
          </p:cNvPr>
          <p:cNvSpPr>
            <a:spLocks noGrp="1"/>
          </p:cNvSpPr>
          <p:nvPr>
            <p:ph type="title"/>
          </p:nvPr>
        </p:nvSpPr>
        <p:spPr/>
        <p:txBody>
          <a:bodyPr>
            <a:noAutofit/>
          </a:bodyPr>
          <a:lstStyle/>
          <a:p>
            <a:r>
              <a:rPr lang="en-US" sz="2000" dirty="0"/>
              <a:t>Figure 13. Healthcare workers and all adults who received two doses of the COVID-19 vaccine, by location of residence, 2021</a:t>
            </a:r>
          </a:p>
        </p:txBody>
      </p:sp>
      <p:graphicFrame>
        <p:nvGraphicFramePr>
          <p:cNvPr id="4" name="Chart 3" descr="Bar chart showing percent; key points are in the text below">
            <a:extLst>
              <a:ext uri="{FF2B5EF4-FFF2-40B4-BE49-F238E27FC236}">
                <a16:creationId xmlns:a16="http://schemas.microsoft.com/office/drawing/2014/main" id="{6CE4F404-0CB4-CF4C-074B-8D193577FDF0}"/>
              </a:ext>
            </a:extLst>
          </p:cNvPr>
          <p:cNvGraphicFramePr/>
          <p:nvPr>
            <p:extLst>
              <p:ext uri="{D42A27DB-BD31-4B8C-83A1-F6EECF244321}">
                <p14:modId xmlns:p14="http://schemas.microsoft.com/office/powerpoint/2010/main" val="1728866338"/>
              </p:ext>
            </p:extLst>
          </p:nvPr>
        </p:nvGraphicFramePr>
        <p:xfrm>
          <a:off x="457200" y="1463040"/>
          <a:ext cx="8229600" cy="393192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65CD430D-326D-E623-A6E6-2051EC4ABFC2}"/>
              </a:ext>
            </a:extLst>
          </p:cNvPr>
          <p:cNvSpPr txBox="1"/>
          <p:nvPr/>
        </p:nvSpPr>
        <p:spPr>
          <a:xfrm>
            <a:off x="457200" y="5486400"/>
            <a:ext cx="8229600" cy="963648"/>
          </a:xfrm>
          <a:prstGeom prst="rect">
            <a:avLst/>
          </a:prstGeom>
          <a:noFill/>
        </p:spPr>
        <p:txBody>
          <a:bodyPr wrap="square" rtlCol="0">
            <a:spAutoFit/>
          </a:bodyPr>
          <a:lstStyle/>
          <a:p>
            <a:pPr marL="0" marR="0">
              <a:spcBef>
                <a:spcPts val="60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Centers for Disease Control and Prevention, National Center for Health Statistics, National Health Interview Survey, 2021.</a:t>
            </a:r>
          </a:p>
          <a:p>
            <a:pPr marL="0" marR="0">
              <a:spcBef>
                <a:spcPts val="0"/>
              </a:spcBef>
              <a:spcAft>
                <a:spcPts val="120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Note: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Data for non-direct healthcare workers in micropolitan and noncore areas are not included because the sample sizes are too small to produce statistically reliable estimates.</a:t>
            </a:r>
            <a:endParaRPr lang="en-US" sz="1400" dirty="0"/>
          </a:p>
        </p:txBody>
      </p:sp>
      <p:sp>
        <p:nvSpPr>
          <p:cNvPr id="2" name="Slide Number Placeholder 1">
            <a:extLst>
              <a:ext uri="{FF2B5EF4-FFF2-40B4-BE49-F238E27FC236}">
                <a16:creationId xmlns:a16="http://schemas.microsoft.com/office/drawing/2014/main" id="{4EE3004C-DEAD-9376-E726-45736B2A1FAB}"/>
              </a:ext>
            </a:extLst>
          </p:cNvPr>
          <p:cNvSpPr>
            <a:spLocks noGrp="1"/>
          </p:cNvSpPr>
          <p:nvPr>
            <p:ph type="sldNum" sz="quarter" idx="10"/>
          </p:nvPr>
        </p:nvSpPr>
        <p:spPr/>
        <p:txBody>
          <a:bodyPr/>
          <a:lstStyle/>
          <a:p>
            <a:fld id="{85F5B7A5-34A7-4AB0-A34F-A4DF2002FA98}" type="slidenum">
              <a:rPr lang="en-US" smtClean="0"/>
              <a:t>116</a:t>
            </a:fld>
            <a:endParaRPr lang="en-US" dirty="0"/>
          </a:p>
        </p:txBody>
      </p:sp>
    </p:spTree>
    <p:extLst>
      <p:ext uri="{BB962C8B-B14F-4D97-AF65-F5344CB8AC3E}">
        <p14:creationId xmlns:p14="http://schemas.microsoft.com/office/powerpoint/2010/main" val="233736581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3297A0E-2A50-4409-9EF0-7BB4D67DCE28}"/>
              </a:ext>
            </a:extLst>
          </p:cNvPr>
          <p:cNvSpPr>
            <a:spLocks noGrp="1"/>
          </p:cNvSpPr>
          <p:nvPr>
            <p:ph type="title"/>
          </p:nvPr>
        </p:nvSpPr>
        <p:spPr/>
        <p:txBody>
          <a:bodyPr>
            <a:noAutofit/>
          </a:bodyPr>
          <a:lstStyle/>
          <a:p>
            <a:r>
              <a:rPr lang="en-US" sz="2000" dirty="0"/>
              <a:t>Figure 14. Healthcare workers and all adults </a:t>
            </a:r>
            <a:br>
              <a:rPr lang="en-US" sz="2000" dirty="0"/>
            </a:br>
            <a:r>
              <a:rPr lang="en-US" sz="2000" dirty="0"/>
              <a:t>under age 65 years who received two doses of the COVID-19 vaccine, by health insurance status, 2021</a:t>
            </a:r>
          </a:p>
        </p:txBody>
      </p:sp>
      <p:graphicFrame>
        <p:nvGraphicFramePr>
          <p:cNvPr id="4" name="Chart 3" descr="Bar chart showing percent; key points are in the text below">
            <a:extLst>
              <a:ext uri="{FF2B5EF4-FFF2-40B4-BE49-F238E27FC236}">
                <a16:creationId xmlns:a16="http://schemas.microsoft.com/office/drawing/2014/main" id="{0D0793DF-6610-41A5-7A1B-9843E5E18A29}"/>
              </a:ext>
            </a:extLst>
          </p:cNvPr>
          <p:cNvGraphicFramePr/>
          <p:nvPr>
            <p:extLst>
              <p:ext uri="{D42A27DB-BD31-4B8C-83A1-F6EECF244321}">
                <p14:modId xmlns:p14="http://schemas.microsoft.com/office/powerpoint/2010/main" val="1839494375"/>
              </p:ext>
            </p:extLst>
          </p:nvPr>
        </p:nvGraphicFramePr>
        <p:xfrm>
          <a:off x="457200" y="1463040"/>
          <a:ext cx="8229600"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7622326D-C1AE-FD5F-1BC5-1E4519BABC67}"/>
              </a:ext>
            </a:extLst>
          </p:cNvPr>
          <p:cNvSpPr txBox="1"/>
          <p:nvPr/>
        </p:nvSpPr>
        <p:spPr>
          <a:xfrm>
            <a:off x="457200" y="5394960"/>
            <a:ext cx="8229600" cy="954107"/>
          </a:xfrm>
          <a:prstGeom prst="rect">
            <a:avLst/>
          </a:prstGeom>
          <a:noFill/>
        </p:spPr>
        <p:txBody>
          <a:bodyPr wrap="square" rtlCol="0">
            <a:spAutoFit/>
          </a:bodyPr>
          <a:lstStyle/>
          <a:p>
            <a:pPr marL="0" marR="0">
              <a:spcBef>
                <a:spcPts val="60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Centers for Disease Control and Prevention, National Center for Health Statistics, National Health Interview Survey, 2021.</a:t>
            </a:r>
          </a:p>
          <a:p>
            <a:pPr marL="0" marR="0">
              <a:spcBef>
                <a:spcPts val="0"/>
              </a:spcBef>
              <a:spcAft>
                <a:spcPts val="120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Note: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Data for non-direct healthcare workers with publicly sponsored or no insurance are not included because the sample sizes are too small to produce statistically reliable estimates.</a:t>
            </a:r>
            <a:endParaRPr lang="en-US" sz="1400" dirty="0"/>
          </a:p>
        </p:txBody>
      </p:sp>
      <p:sp>
        <p:nvSpPr>
          <p:cNvPr id="2" name="Slide Number Placeholder 1">
            <a:extLst>
              <a:ext uri="{FF2B5EF4-FFF2-40B4-BE49-F238E27FC236}">
                <a16:creationId xmlns:a16="http://schemas.microsoft.com/office/drawing/2014/main" id="{BA08664F-3B6E-8C4C-FC52-F5621EA73680}"/>
              </a:ext>
            </a:extLst>
          </p:cNvPr>
          <p:cNvSpPr>
            <a:spLocks noGrp="1"/>
          </p:cNvSpPr>
          <p:nvPr>
            <p:ph type="sldNum" sz="quarter" idx="10"/>
          </p:nvPr>
        </p:nvSpPr>
        <p:spPr/>
        <p:txBody>
          <a:bodyPr/>
          <a:lstStyle/>
          <a:p>
            <a:fld id="{85F5B7A5-34A7-4AB0-A34F-A4DF2002FA98}" type="slidenum">
              <a:rPr lang="en-US" smtClean="0"/>
              <a:t>117</a:t>
            </a:fld>
            <a:endParaRPr lang="en-US"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34EE63D-B251-4383-867D-8AF7AA4DFE0D}"/>
              </a:ext>
            </a:extLst>
          </p:cNvPr>
          <p:cNvSpPr>
            <a:spLocks noGrp="1"/>
          </p:cNvSpPr>
          <p:nvPr>
            <p:ph type="title"/>
          </p:nvPr>
        </p:nvSpPr>
        <p:spPr/>
        <p:txBody>
          <a:bodyPr>
            <a:noAutofit/>
          </a:bodyPr>
          <a:lstStyle/>
          <a:p>
            <a:r>
              <a:rPr lang="en-US" sz="2000" dirty="0"/>
              <a:t>Figure 15. Healthcare workers and all adults who received two doses of the COVID-19 vaccine, by household income, 2021</a:t>
            </a:r>
          </a:p>
        </p:txBody>
      </p:sp>
      <p:graphicFrame>
        <p:nvGraphicFramePr>
          <p:cNvPr id="2" name="Chart 1" descr="Bar chart showing percent; key points are in the text below">
            <a:extLst>
              <a:ext uri="{FF2B5EF4-FFF2-40B4-BE49-F238E27FC236}">
                <a16:creationId xmlns:a16="http://schemas.microsoft.com/office/drawing/2014/main" id="{AD99E49C-0853-99E3-2825-BD4BFBDFC429}"/>
              </a:ext>
            </a:extLst>
          </p:cNvPr>
          <p:cNvGraphicFramePr/>
          <p:nvPr>
            <p:extLst>
              <p:ext uri="{D42A27DB-BD31-4B8C-83A1-F6EECF244321}">
                <p14:modId xmlns:p14="http://schemas.microsoft.com/office/powerpoint/2010/main" val="2101669997"/>
              </p:ext>
            </p:extLst>
          </p:nvPr>
        </p:nvGraphicFramePr>
        <p:xfrm>
          <a:off x="457200" y="1463040"/>
          <a:ext cx="8229600" cy="393192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5FB2E352-D04D-066E-2F6B-8B757AFA9864}"/>
              </a:ext>
            </a:extLst>
          </p:cNvPr>
          <p:cNvSpPr txBox="1"/>
          <p:nvPr/>
        </p:nvSpPr>
        <p:spPr>
          <a:xfrm>
            <a:off x="457200" y="5394960"/>
            <a:ext cx="8229600" cy="1169551"/>
          </a:xfrm>
          <a:prstGeom prst="rect">
            <a:avLst/>
          </a:prstGeom>
          <a:noFill/>
        </p:spPr>
        <p:txBody>
          <a:bodyPr wrap="square" rtlCol="0">
            <a:spAutoFit/>
          </a:bodyPr>
          <a:lstStyle/>
          <a:p>
            <a:pPr marL="0" marR="0">
              <a:spcBef>
                <a:spcPts val="60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Key: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PG = federal poverty guideline.</a:t>
            </a:r>
          </a:p>
          <a:p>
            <a:pPr marL="0" marR="0">
              <a:spcBef>
                <a:spcPts val="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Centers for Disease Control and Prevention, National Center for Health Statistics, National Health Interview Survey, 2021.</a:t>
            </a:r>
          </a:p>
          <a:p>
            <a:pPr marL="0" marR="0">
              <a:spcBef>
                <a:spcPts val="0"/>
              </a:spcBef>
              <a:spcAft>
                <a:spcPts val="120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Note: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Data for non-direct healthcare workers with household incomes less than 100% of the PG are not included because the sample sizes are too small to produce statistically reliable estimates.</a:t>
            </a:r>
            <a:endParaRPr lang="en-US" sz="1400" dirty="0"/>
          </a:p>
        </p:txBody>
      </p:sp>
      <p:sp>
        <p:nvSpPr>
          <p:cNvPr id="3" name="Slide Number Placeholder 2">
            <a:extLst>
              <a:ext uri="{FF2B5EF4-FFF2-40B4-BE49-F238E27FC236}">
                <a16:creationId xmlns:a16="http://schemas.microsoft.com/office/drawing/2014/main" id="{8FDD80F6-F138-F632-4118-67FE99234E20}"/>
              </a:ext>
            </a:extLst>
          </p:cNvPr>
          <p:cNvSpPr>
            <a:spLocks noGrp="1"/>
          </p:cNvSpPr>
          <p:nvPr>
            <p:ph type="sldNum" sz="quarter" idx="10"/>
          </p:nvPr>
        </p:nvSpPr>
        <p:spPr/>
        <p:txBody>
          <a:bodyPr/>
          <a:lstStyle/>
          <a:p>
            <a:fld id="{85F5B7A5-34A7-4AB0-A34F-A4DF2002FA98}" type="slidenum">
              <a:rPr lang="en-US" smtClean="0"/>
              <a:t>118</a:t>
            </a:fld>
            <a:endParaRPr lang="en-US"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itle 60">
            <a:extLst>
              <a:ext uri="{FF2B5EF4-FFF2-40B4-BE49-F238E27FC236}">
                <a16:creationId xmlns:a16="http://schemas.microsoft.com/office/drawing/2014/main" id="{55EAF97A-B5AC-417F-9E79-BEBC78889BFD}"/>
              </a:ext>
            </a:extLst>
          </p:cNvPr>
          <p:cNvSpPr>
            <a:spLocks noGrp="1"/>
          </p:cNvSpPr>
          <p:nvPr>
            <p:ph type="title"/>
          </p:nvPr>
        </p:nvSpPr>
        <p:spPr/>
        <p:txBody>
          <a:bodyPr>
            <a:noAutofit/>
          </a:bodyPr>
          <a:lstStyle/>
          <a:p>
            <a:r>
              <a:rPr lang="en-US" sz="2000" dirty="0"/>
              <a:t>Figure 16. Healthcare workers and all adults who received two doses of the COVID-19 vaccine, by Social Vulnerability Index group, 2021</a:t>
            </a:r>
          </a:p>
        </p:txBody>
      </p:sp>
      <p:graphicFrame>
        <p:nvGraphicFramePr>
          <p:cNvPr id="3" name="Chart 2" descr="Bar chart showing percent; key points are in the text below">
            <a:extLst>
              <a:ext uri="{FF2B5EF4-FFF2-40B4-BE49-F238E27FC236}">
                <a16:creationId xmlns:a16="http://schemas.microsoft.com/office/drawing/2014/main" id="{A59DBDF8-03F3-C62B-50CC-039174958EBA}"/>
              </a:ext>
            </a:extLst>
          </p:cNvPr>
          <p:cNvGraphicFramePr/>
          <p:nvPr>
            <p:extLst>
              <p:ext uri="{D42A27DB-BD31-4B8C-83A1-F6EECF244321}">
                <p14:modId xmlns:p14="http://schemas.microsoft.com/office/powerpoint/2010/main" val="3631834504"/>
              </p:ext>
            </p:extLst>
          </p:nvPr>
        </p:nvGraphicFramePr>
        <p:xfrm>
          <a:off x="457200" y="1463040"/>
          <a:ext cx="82296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0297990E-9E23-B121-1D7D-1A4AED82BC0D}"/>
              </a:ext>
            </a:extLst>
          </p:cNvPr>
          <p:cNvSpPr txBox="1"/>
          <p:nvPr/>
        </p:nvSpPr>
        <p:spPr>
          <a:xfrm>
            <a:off x="457200" y="5577840"/>
            <a:ext cx="8229600" cy="923330"/>
          </a:xfrm>
          <a:prstGeom prst="rect">
            <a:avLst/>
          </a:prstGeom>
          <a:noFill/>
        </p:spPr>
        <p:txBody>
          <a:bodyPr wrap="square" rtlCol="0">
            <a:spAutoFit/>
          </a:bodyPr>
          <a:lstStyle/>
          <a:p>
            <a:pPr marL="0" marR="0">
              <a:spcBef>
                <a:spcPts val="60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Key: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SVI = Social Vulnerability Index.</a:t>
            </a:r>
          </a:p>
          <a:p>
            <a:pPr marL="0" marR="0">
              <a:spcBef>
                <a:spcPts val="0"/>
              </a:spcBef>
              <a:spcAft>
                <a:spcPts val="12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Centers for Disease Control and Prevention, National Center for Health Statistics, National Health Interview Survey, 2021.</a:t>
            </a:r>
            <a:endParaRPr lang="en-US" dirty="0"/>
          </a:p>
        </p:txBody>
      </p:sp>
      <p:sp>
        <p:nvSpPr>
          <p:cNvPr id="2" name="Slide Number Placeholder 1">
            <a:extLst>
              <a:ext uri="{FF2B5EF4-FFF2-40B4-BE49-F238E27FC236}">
                <a16:creationId xmlns:a16="http://schemas.microsoft.com/office/drawing/2014/main" id="{CBAF4A40-F365-37A5-479D-9C23CEC6C24F}"/>
              </a:ext>
            </a:extLst>
          </p:cNvPr>
          <p:cNvSpPr>
            <a:spLocks noGrp="1"/>
          </p:cNvSpPr>
          <p:nvPr>
            <p:ph type="sldNum" sz="quarter" idx="10"/>
          </p:nvPr>
        </p:nvSpPr>
        <p:spPr/>
        <p:txBody>
          <a:bodyPr/>
          <a:lstStyle/>
          <a:p>
            <a:fld id="{85F5B7A5-34A7-4AB0-A34F-A4DF2002FA98}" type="slidenum">
              <a:rPr lang="en-US" smtClean="0"/>
              <a:t>119</a:t>
            </a:fld>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BD3F9-D07C-58A2-8322-B6DC79CED7AE}"/>
              </a:ext>
            </a:extLst>
          </p:cNvPr>
          <p:cNvSpPr>
            <a:spLocks noGrp="1"/>
          </p:cNvSpPr>
          <p:nvPr>
            <p:ph type="title"/>
          </p:nvPr>
        </p:nvSpPr>
        <p:spPr/>
        <p:txBody>
          <a:bodyPr>
            <a:noAutofit/>
          </a:bodyPr>
          <a:lstStyle/>
          <a:p>
            <a:r>
              <a:rPr lang="en-US" sz="2000" dirty="0"/>
              <a:t>Figure 3. Historic, current, and projected</a:t>
            </a:r>
            <a:br>
              <a:rPr lang="en-US" sz="2000" dirty="0"/>
            </a:br>
            <a:r>
              <a:rPr lang="en-US" sz="2000" dirty="0"/>
              <a:t>dependency ratio, 2010-2060</a:t>
            </a:r>
          </a:p>
        </p:txBody>
      </p:sp>
      <p:graphicFrame>
        <p:nvGraphicFramePr>
          <p:cNvPr id="4" name="Chart 3" descr="Line graph showing the overall dependency ratio and its two components, youth dependency ratio and old age dependency ratio, for 2000, 2010, and 2021, with projections for each decade from 2030 to 2060; key points are in the text below">
            <a:extLst>
              <a:ext uri="{FF2B5EF4-FFF2-40B4-BE49-F238E27FC236}">
                <a16:creationId xmlns:a16="http://schemas.microsoft.com/office/drawing/2014/main" id="{11D92B79-6F5F-FD7B-C3FE-25C233B25722}"/>
              </a:ext>
            </a:extLst>
          </p:cNvPr>
          <p:cNvGraphicFramePr>
            <a:graphicFrameLocks/>
          </p:cNvGraphicFramePr>
          <p:nvPr>
            <p:extLst>
              <p:ext uri="{D42A27DB-BD31-4B8C-83A1-F6EECF244321}">
                <p14:modId xmlns:p14="http://schemas.microsoft.com/office/powerpoint/2010/main" val="4069161619"/>
              </p:ext>
            </p:extLst>
          </p:nvPr>
        </p:nvGraphicFramePr>
        <p:xfrm>
          <a:off x="457200" y="1280160"/>
          <a:ext cx="8229600" cy="384048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34A79133-4F3E-5B71-606A-04E12409AD64}"/>
              </a:ext>
            </a:extLst>
          </p:cNvPr>
          <p:cNvSpPr txBox="1"/>
          <p:nvPr/>
        </p:nvSpPr>
        <p:spPr>
          <a:xfrm>
            <a:off x="457200" y="5212080"/>
            <a:ext cx="8229600" cy="1361911"/>
          </a:xfrm>
          <a:prstGeom prst="rect">
            <a:avLst/>
          </a:prstGeom>
          <a:noFill/>
        </p:spPr>
        <p:txBody>
          <a:bodyPr wrap="square" rtlCol="0">
            <a:spAutoFit/>
          </a:bodyPr>
          <a:lstStyle/>
          <a:p>
            <a:pPr marL="0" marR="0">
              <a:lnSpc>
                <a:spcPts val="1100"/>
              </a:lnSpc>
              <a:spcBef>
                <a:spcPts val="600"/>
              </a:spcBef>
              <a:spcAft>
                <a:spcPts val="0"/>
              </a:spcAft>
            </a:pPr>
            <a:r>
              <a:rPr lang="en-US" sz="1100" b="1" spc="-10" dirty="0">
                <a:effectLst/>
                <a:latin typeface="Times New Roman" panose="02020603050405020304" pitchFamily="18" charset="0"/>
                <a:ea typeface="Times New Roman" panose="02020603050405020304" pitchFamily="18" charset="0"/>
              </a:rPr>
              <a:t>Source:</a:t>
            </a:r>
            <a:r>
              <a:rPr lang="en-US" sz="1100" spc="-10" dirty="0">
                <a:effectLst/>
                <a:latin typeface="Times New Roman" panose="02020603050405020304" pitchFamily="18" charset="0"/>
                <a:ea typeface="Times New Roman" panose="02020603050405020304" pitchFamily="18" charset="0"/>
              </a:rPr>
              <a:t> Estimates generated with data from U.S. Census Bureau, Decennial Census 2000, Table P1 and American Community Survey 1-year estimates, 2010 and 2021, Table S0101 (solid lines); and Projected Age Groups and Sex Composition of the Population: Main Projections Series for the United States, 2017-2060, Table 2 (dotted trend lines).</a:t>
            </a:r>
            <a:endParaRPr lang="en-US" sz="1100" dirty="0">
              <a:effectLst/>
              <a:latin typeface="Times New Roman" panose="02020603050405020304" pitchFamily="18" charset="0"/>
              <a:ea typeface="Times New Roman" panose="02020603050405020304" pitchFamily="18" charset="0"/>
            </a:endParaRPr>
          </a:p>
          <a:p>
            <a:pPr marL="0" marR="0">
              <a:lnSpc>
                <a:spcPts val="1100"/>
              </a:lnSpc>
              <a:spcBef>
                <a:spcPts val="0"/>
              </a:spcBef>
              <a:spcAft>
                <a:spcPts val="1200"/>
              </a:spcAft>
            </a:pPr>
            <a:r>
              <a:rPr lang="en-US" sz="1100" b="1" spc="-10" dirty="0">
                <a:effectLst/>
                <a:latin typeface="Times New Roman" panose="02020603050405020304" pitchFamily="18" charset="0"/>
                <a:ea typeface="Times New Roman" panose="02020603050405020304" pitchFamily="18" charset="0"/>
              </a:rPr>
              <a:t>Note: </a:t>
            </a:r>
            <a:r>
              <a:rPr lang="en-US" sz="1100" spc="-10" dirty="0">
                <a:effectLst/>
                <a:latin typeface="Times New Roman" panose="02020603050405020304" pitchFamily="18" charset="0"/>
                <a:ea typeface="Times New Roman" panose="02020603050405020304" pitchFamily="18" charset="0"/>
              </a:rPr>
              <a:t>Dependency ratio is the ratio of people less than 15 years old and people 65 years and over to people ages 15-64 years. The dependency ratio sums together the old-age dependency ratio, which is the ratio of people 65 years and over to people ages 15-64 years, and the youth dependency ratio, which is the ratio of people less than 15 years old to people ages 15-64 years. The Census Main Projection Series data assume historical immigration patterns, based on trends that occurred in 1980-2014. Data for alternate immigration scenarios are available from Johnson S. A Changing Nation: Population Projections Under Alternative Migration Scenarios. Current Population Reports, P25-1146. Washington, DC: U.S. Census Bureau; 2020. </a:t>
            </a:r>
            <a:r>
              <a:rPr lang="en-US" sz="1100" u="sng" spc="-10" dirty="0">
                <a:solidFill>
                  <a:srgbClr val="0000FF"/>
                </a:solidFill>
                <a:effectLst/>
                <a:latin typeface="Times New Roman" panose="02020603050405020304" pitchFamily="18" charset="0"/>
                <a:ea typeface="Times New Roman" panose="02020603050405020304" pitchFamily="18" charset="0"/>
                <a:hlinkClick r:id="rId4"/>
              </a:rPr>
              <a:t>https://www.census.gov/content/dam/Census/library/publications/2020/demo/p25-1146.pdf</a:t>
            </a:r>
            <a:r>
              <a:rPr lang="en-US" sz="1100" spc="-10" dirty="0">
                <a:effectLst/>
                <a:latin typeface="Times New Roman" panose="02020603050405020304" pitchFamily="18" charset="0"/>
                <a:ea typeface="Times New Roman" panose="02020603050405020304" pitchFamily="18" charset="0"/>
              </a:rPr>
              <a:t>.</a:t>
            </a:r>
            <a:endParaRPr lang="en-US" sz="1100" dirty="0"/>
          </a:p>
        </p:txBody>
      </p:sp>
      <p:sp>
        <p:nvSpPr>
          <p:cNvPr id="3" name="Slide Number Placeholder 2">
            <a:extLst>
              <a:ext uri="{FF2B5EF4-FFF2-40B4-BE49-F238E27FC236}">
                <a16:creationId xmlns:a16="http://schemas.microsoft.com/office/drawing/2014/main" id="{9F9E75DE-E813-7D44-F382-1DA831944367}"/>
              </a:ext>
            </a:extLst>
          </p:cNvPr>
          <p:cNvSpPr>
            <a:spLocks noGrp="1"/>
          </p:cNvSpPr>
          <p:nvPr>
            <p:ph type="sldNum" sz="quarter" idx="10"/>
          </p:nvPr>
        </p:nvSpPr>
        <p:spPr/>
        <p:txBody>
          <a:bodyPr/>
          <a:lstStyle/>
          <a:p>
            <a:fld id="{85F5B7A5-34A7-4AB0-A34F-A4DF2002FA98}" type="slidenum">
              <a:rPr lang="en-US" smtClean="0"/>
              <a:t>12</a:t>
            </a:fld>
            <a:endParaRPr lang="en-US" dirty="0"/>
          </a:p>
        </p:txBody>
      </p:sp>
    </p:spTree>
    <p:extLst>
      <p:ext uri="{BB962C8B-B14F-4D97-AF65-F5344CB8AC3E}">
        <p14:creationId xmlns:p14="http://schemas.microsoft.com/office/powerpoint/2010/main" val="146132351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706341" y="297873"/>
            <a:ext cx="900545" cy="103257"/>
          </a:xfrm>
          <a:prstGeom prst="rect">
            <a:avLst/>
          </a:prstGeom>
        </p:spPr>
        <p:txBody>
          <a:bodyPr vert="horz" wrap="square" lIns="0" tIns="8659" rIns="0" bIns="0" rtlCol="0">
            <a:spAutoFit/>
          </a:bodyPr>
          <a:lstStyle/>
          <a:p>
            <a:pPr marL="8659">
              <a:spcBef>
                <a:spcPts val="68"/>
              </a:spcBef>
            </a:pPr>
            <a:r>
              <a:rPr sz="614" dirty="0">
                <a:latin typeface="Arial"/>
                <a:cs typeface="Arial"/>
              </a:rPr>
              <a:t>Substance</a:t>
            </a:r>
            <a:r>
              <a:rPr sz="614" spc="-14" dirty="0">
                <a:latin typeface="Arial"/>
                <a:cs typeface="Arial"/>
              </a:rPr>
              <a:t> </a:t>
            </a:r>
            <a:r>
              <a:rPr sz="614" dirty="0">
                <a:latin typeface="Arial"/>
                <a:cs typeface="Arial"/>
              </a:rPr>
              <a:t>Use</a:t>
            </a:r>
            <a:r>
              <a:rPr sz="614" spc="-7" dirty="0">
                <a:latin typeface="Arial"/>
                <a:cs typeface="Arial"/>
              </a:rPr>
              <a:t> Disorders</a:t>
            </a:r>
            <a:endParaRPr sz="614">
              <a:latin typeface="Arial"/>
              <a:cs typeface="Arial"/>
            </a:endParaRPr>
          </a:p>
        </p:txBody>
      </p:sp>
      <p:sp>
        <p:nvSpPr>
          <p:cNvPr id="92" name="Title 91">
            <a:extLst>
              <a:ext uri="{FF2B5EF4-FFF2-40B4-BE49-F238E27FC236}">
                <a16:creationId xmlns:a16="http://schemas.microsoft.com/office/drawing/2014/main" id="{C3D54ACE-8E5A-4AFD-B968-4813F8A33479}"/>
              </a:ext>
            </a:extLst>
          </p:cNvPr>
          <p:cNvSpPr>
            <a:spLocks noGrp="1"/>
          </p:cNvSpPr>
          <p:nvPr>
            <p:ph type="title"/>
          </p:nvPr>
        </p:nvSpPr>
        <p:spPr>
          <a:xfrm>
            <a:off x="1257300" y="-32372"/>
            <a:ext cx="6629400" cy="1183966"/>
          </a:xfrm>
        </p:spPr>
        <p:txBody>
          <a:bodyPr>
            <a:noAutofit/>
          </a:bodyPr>
          <a:lstStyle/>
          <a:p>
            <a:pPr marL="0" marR="0">
              <a:spcBef>
                <a:spcPts val="0"/>
              </a:spcBef>
              <a:spcAft>
                <a:spcPts val="300"/>
              </a:spcAft>
            </a:pPr>
            <a:r>
              <a:rPr lang="en-US" sz="2000" b="1" dirty="0">
                <a:effectLst/>
                <a:latin typeface="Arial" panose="020B0604020202020204" pitchFamily="34" charset="0"/>
                <a:ea typeface="Calibri" panose="020F0502020204030204" pitchFamily="34" charset="0"/>
                <a:cs typeface="Times New Roman" panose="02020603050405020304" pitchFamily="18" charset="0"/>
              </a:rPr>
              <a:t>Figure 17. COVID-19 cases per 100,000 population, by age, January 2020-December 2022</a:t>
            </a:r>
          </a:p>
        </p:txBody>
      </p:sp>
      <p:sp>
        <p:nvSpPr>
          <p:cNvPr id="3" name="TextBox 2">
            <a:extLst>
              <a:ext uri="{FF2B5EF4-FFF2-40B4-BE49-F238E27FC236}">
                <a16:creationId xmlns:a16="http://schemas.microsoft.com/office/drawing/2014/main" id="{EA2A4759-99DE-6466-3A76-75391BDA0B34}"/>
              </a:ext>
            </a:extLst>
          </p:cNvPr>
          <p:cNvSpPr txBox="1"/>
          <p:nvPr/>
        </p:nvSpPr>
        <p:spPr>
          <a:xfrm>
            <a:off x="457200" y="5577840"/>
            <a:ext cx="8229600" cy="954107"/>
          </a:xfrm>
          <a:prstGeom prst="rect">
            <a:avLst/>
          </a:prstGeom>
          <a:noFill/>
        </p:spPr>
        <p:txBody>
          <a:bodyPr wrap="square" rtlCol="0">
            <a:spAutoFit/>
          </a:bodyPr>
          <a:lstStyle/>
          <a:p>
            <a:pPr marL="0" marR="0">
              <a:spcBef>
                <a:spcPts val="60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Centers for Disease Control and Prevention, COVID Data Tracker, Surveillance Public Use Data, January 2020-December 2022.</a:t>
            </a:r>
          </a:p>
          <a:p>
            <a:pPr marL="0" marR="0">
              <a:spcBef>
                <a:spcPts val="0"/>
              </a:spcBef>
              <a:spcAft>
                <a:spcPts val="120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Note: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Case rate estimates in the first half of 2020 reflect limited testing capacity in the first months of the COVID-19 public health emergency and thus are artificially low. </a:t>
            </a:r>
            <a:endParaRPr lang="en-US" sz="1400" dirty="0"/>
          </a:p>
        </p:txBody>
      </p:sp>
      <p:graphicFrame>
        <p:nvGraphicFramePr>
          <p:cNvPr id="4" name="Chart 3" descr="Line graph showing rate per 100,000 population; key points are in the text below">
            <a:extLst>
              <a:ext uri="{FF2B5EF4-FFF2-40B4-BE49-F238E27FC236}">
                <a16:creationId xmlns:a16="http://schemas.microsoft.com/office/drawing/2014/main" id="{01EC52AD-D16F-1CB4-EEE7-EC59F805C82E}"/>
              </a:ext>
            </a:extLst>
          </p:cNvPr>
          <p:cNvGraphicFramePr/>
          <p:nvPr>
            <p:extLst>
              <p:ext uri="{D42A27DB-BD31-4B8C-83A1-F6EECF244321}">
                <p14:modId xmlns:p14="http://schemas.microsoft.com/office/powerpoint/2010/main" val="321801614"/>
              </p:ext>
            </p:extLst>
          </p:nvPr>
        </p:nvGraphicFramePr>
        <p:xfrm>
          <a:off x="457200" y="1463040"/>
          <a:ext cx="8229600" cy="4023360"/>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a:extLst>
              <a:ext uri="{FF2B5EF4-FFF2-40B4-BE49-F238E27FC236}">
                <a16:creationId xmlns:a16="http://schemas.microsoft.com/office/drawing/2014/main" id="{95CFD54A-2CB2-6FC1-DA91-4A0E380230C8}"/>
              </a:ext>
            </a:extLst>
          </p:cNvPr>
          <p:cNvSpPr>
            <a:spLocks noGrp="1"/>
          </p:cNvSpPr>
          <p:nvPr>
            <p:ph type="sldNum" sz="quarter" idx="10"/>
          </p:nvPr>
        </p:nvSpPr>
        <p:spPr/>
        <p:txBody>
          <a:bodyPr/>
          <a:lstStyle/>
          <a:p>
            <a:fld id="{85F5B7A5-34A7-4AB0-A34F-A4DF2002FA98}" type="slidenum">
              <a:rPr lang="en-US" smtClean="0"/>
              <a:t>120</a:t>
            </a:fld>
            <a:endParaRPr lang="en-US"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object 53"/>
          <p:cNvSpPr txBox="1"/>
          <p:nvPr/>
        </p:nvSpPr>
        <p:spPr>
          <a:xfrm>
            <a:off x="457200" y="5943600"/>
            <a:ext cx="8229600" cy="439631"/>
          </a:xfrm>
          <a:prstGeom prst="rect">
            <a:avLst/>
          </a:prstGeom>
        </p:spPr>
        <p:txBody>
          <a:bodyPr vert="horz" wrap="square" lIns="0" tIns="8659" rIns="0" bIns="0" rtlCol="0">
            <a:spAutoFit/>
          </a:bodyPr>
          <a:lstStyle/>
          <a:p>
            <a:pPr marL="0" marR="0">
              <a:spcBef>
                <a:spcPts val="600"/>
              </a:spcBef>
              <a:spcAft>
                <a:spcPts val="120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Centers for Disease Control and Prevention, National Center for Health Statistics, National Health Interview Survey, 2021.</a:t>
            </a:r>
            <a:endParaRPr sz="1400" dirty="0">
              <a:latin typeface="Times New Roman"/>
              <a:cs typeface="Times New Roman"/>
            </a:endParaRPr>
          </a:p>
        </p:txBody>
      </p:sp>
      <p:sp>
        <p:nvSpPr>
          <p:cNvPr id="56" name="Title 55">
            <a:extLst>
              <a:ext uri="{FF2B5EF4-FFF2-40B4-BE49-F238E27FC236}">
                <a16:creationId xmlns:a16="http://schemas.microsoft.com/office/drawing/2014/main" id="{2553DB57-BEDD-471B-A951-72440DCA9F31}"/>
              </a:ext>
            </a:extLst>
          </p:cNvPr>
          <p:cNvSpPr>
            <a:spLocks noGrp="1"/>
          </p:cNvSpPr>
          <p:nvPr>
            <p:ph type="title"/>
          </p:nvPr>
        </p:nvSpPr>
        <p:spPr/>
        <p:txBody>
          <a:bodyPr>
            <a:noAutofit/>
          </a:bodyPr>
          <a:lstStyle/>
          <a:p>
            <a:r>
              <a:rPr lang="en-US" sz="2000" dirty="0"/>
              <a:t>Figure 18. Adults who received two doses of the COVID-19 vaccine, by age, 2021</a:t>
            </a:r>
          </a:p>
        </p:txBody>
      </p:sp>
      <p:graphicFrame>
        <p:nvGraphicFramePr>
          <p:cNvPr id="3" name="Chart 2" descr="Bar chart showing percent for each age group&#10;18-44, 48.3&#10;45-64, 60.3&#10;65+, 68.3&#10;&#10;">
            <a:extLst>
              <a:ext uri="{FF2B5EF4-FFF2-40B4-BE49-F238E27FC236}">
                <a16:creationId xmlns:a16="http://schemas.microsoft.com/office/drawing/2014/main" id="{ABD6680E-C232-A64A-182D-E0D92C328A9C}"/>
              </a:ext>
            </a:extLst>
          </p:cNvPr>
          <p:cNvGraphicFramePr/>
          <p:nvPr>
            <p:extLst>
              <p:ext uri="{D42A27DB-BD31-4B8C-83A1-F6EECF244321}">
                <p14:modId xmlns:p14="http://schemas.microsoft.com/office/powerpoint/2010/main" val="3351682240"/>
              </p:ext>
            </p:extLst>
          </p:nvPr>
        </p:nvGraphicFramePr>
        <p:xfrm>
          <a:off x="457200" y="1463040"/>
          <a:ext cx="8229600" cy="425196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054ABEEE-A0A4-85A2-E13E-FB87A7949F5C}"/>
              </a:ext>
            </a:extLst>
          </p:cNvPr>
          <p:cNvSpPr>
            <a:spLocks noGrp="1"/>
          </p:cNvSpPr>
          <p:nvPr>
            <p:ph type="sldNum" sz="quarter" idx="10"/>
          </p:nvPr>
        </p:nvSpPr>
        <p:spPr/>
        <p:txBody>
          <a:bodyPr/>
          <a:lstStyle/>
          <a:p>
            <a:fld id="{85F5B7A5-34A7-4AB0-A34F-A4DF2002FA98}" type="slidenum">
              <a:rPr lang="en-US" smtClean="0"/>
              <a:t>121</a:t>
            </a:fld>
            <a:endParaRPr lang="en-US"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itle 72">
            <a:extLst>
              <a:ext uri="{FF2B5EF4-FFF2-40B4-BE49-F238E27FC236}">
                <a16:creationId xmlns:a16="http://schemas.microsoft.com/office/drawing/2014/main" id="{BE71FE41-2933-42EF-A6AF-EA406B64D489}"/>
              </a:ext>
            </a:extLst>
          </p:cNvPr>
          <p:cNvSpPr>
            <a:spLocks noGrp="1"/>
          </p:cNvSpPr>
          <p:nvPr>
            <p:ph type="title"/>
          </p:nvPr>
        </p:nvSpPr>
        <p:spPr/>
        <p:txBody>
          <a:bodyPr>
            <a:noAutofit/>
          </a:bodyPr>
          <a:lstStyle/>
          <a:p>
            <a:r>
              <a:rPr lang="en-US" sz="2000" dirty="0"/>
              <a:t>Figure 19. COVID-19 deaths, by age,</a:t>
            </a:r>
            <a:br>
              <a:rPr lang="en-US" sz="2000" dirty="0"/>
            </a:br>
            <a:r>
              <a:rPr lang="en-US" sz="2000" dirty="0"/>
              <a:t>January 2020-December 2022</a:t>
            </a:r>
          </a:p>
        </p:txBody>
      </p:sp>
      <p:sp>
        <p:nvSpPr>
          <p:cNvPr id="74" name="TextBox 73">
            <a:extLst>
              <a:ext uri="{FF2B5EF4-FFF2-40B4-BE49-F238E27FC236}">
                <a16:creationId xmlns:a16="http://schemas.microsoft.com/office/drawing/2014/main" id="{0839FCAE-6FFD-4847-BC05-2073F1C2C1E9}"/>
              </a:ext>
            </a:extLst>
          </p:cNvPr>
          <p:cNvSpPr txBox="1"/>
          <p:nvPr/>
        </p:nvSpPr>
        <p:spPr>
          <a:xfrm>
            <a:off x="457200" y="5852160"/>
            <a:ext cx="8229600" cy="523220"/>
          </a:xfrm>
          <a:prstGeom prst="rect">
            <a:avLst/>
          </a:prstGeom>
          <a:noFill/>
        </p:spPr>
        <p:txBody>
          <a:bodyPr wrap="square" rtlCol="0">
            <a:spAutoFit/>
          </a:bodyPr>
          <a:lstStyle/>
          <a:p>
            <a:pPr marL="0" marR="0">
              <a:spcBef>
                <a:spcPts val="600"/>
              </a:spcBef>
              <a:spcAft>
                <a:spcPts val="120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Centers for Disease Control and Prevention, </a:t>
            </a: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COVID Data Tracker</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Surveillance Public Use Data, January 2020-December 2022.</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3" name="Chart 2" descr="Line graph showing number of deaths; key points are in the text below">
            <a:extLst>
              <a:ext uri="{FF2B5EF4-FFF2-40B4-BE49-F238E27FC236}">
                <a16:creationId xmlns:a16="http://schemas.microsoft.com/office/drawing/2014/main" id="{920BA71D-6F01-C7C6-9D90-FD66F39AAB67}"/>
              </a:ext>
            </a:extLst>
          </p:cNvPr>
          <p:cNvGraphicFramePr/>
          <p:nvPr>
            <p:extLst>
              <p:ext uri="{D42A27DB-BD31-4B8C-83A1-F6EECF244321}">
                <p14:modId xmlns:p14="http://schemas.microsoft.com/office/powerpoint/2010/main" val="3311289996"/>
              </p:ext>
            </p:extLst>
          </p:nvPr>
        </p:nvGraphicFramePr>
        <p:xfrm>
          <a:off x="457200" y="1463040"/>
          <a:ext cx="82296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74E7C026-01E4-8950-9EE0-A987F79AD2DE}"/>
              </a:ext>
            </a:extLst>
          </p:cNvPr>
          <p:cNvSpPr>
            <a:spLocks noGrp="1"/>
          </p:cNvSpPr>
          <p:nvPr>
            <p:ph type="sldNum" sz="quarter" idx="10"/>
          </p:nvPr>
        </p:nvSpPr>
        <p:spPr/>
        <p:txBody>
          <a:bodyPr/>
          <a:lstStyle/>
          <a:p>
            <a:fld id="{85F5B7A5-34A7-4AB0-A34F-A4DF2002FA98}" type="slidenum">
              <a:rPr lang="en-US" smtClean="0"/>
              <a:t>122</a:t>
            </a:fld>
            <a:endParaRPr lang="en-US"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itle 73">
            <a:extLst>
              <a:ext uri="{FF2B5EF4-FFF2-40B4-BE49-F238E27FC236}">
                <a16:creationId xmlns:a16="http://schemas.microsoft.com/office/drawing/2014/main" id="{68A4B5D1-F569-4668-8250-749FECBA7524}"/>
              </a:ext>
            </a:extLst>
          </p:cNvPr>
          <p:cNvSpPr>
            <a:spLocks noGrp="1"/>
          </p:cNvSpPr>
          <p:nvPr>
            <p:ph type="title"/>
          </p:nvPr>
        </p:nvSpPr>
        <p:spPr/>
        <p:txBody>
          <a:bodyPr>
            <a:noAutofit/>
          </a:bodyPr>
          <a:lstStyle/>
          <a:p>
            <a:r>
              <a:rPr lang="en-US" sz="2000" dirty="0"/>
              <a:t>Figure 20. COVID-19 deaths per 1,000 cases, by age, January 2020-December 2022</a:t>
            </a:r>
          </a:p>
        </p:txBody>
      </p:sp>
      <p:sp>
        <p:nvSpPr>
          <p:cNvPr id="75" name="TextBox 74">
            <a:extLst>
              <a:ext uri="{FF2B5EF4-FFF2-40B4-BE49-F238E27FC236}">
                <a16:creationId xmlns:a16="http://schemas.microsoft.com/office/drawing/2014/main" id="{700CC0B9-AE44-41C0-A724-111F9B698111}"/>
              </a:ext>
            </a:extLst>
          </p:cNvPr>
          <p:cNvSpPr txBox="1"/>
          <p:nvPr/>
        </p:nvSpPr>
        <p:spPr>
          <a:xfrm>
            <a:off x="411480" y="5760720"/>
            <a:ext cx="8229600" cy="523220"/>
          </a:xfrm>
          <a:prstGeom prst="rect">
            <a:avLst/>
          </a:prstGeom>
          <a:noFill/>
        </p:spPr>
        <p:txBody>
          <a:bodyPr wrap="square" rtlCol="0">
            <a:spAutoFit/>
          </a:bodyPr>
          <a:lstStyle/>
          <a:p>
            <a:r>
              <a:rPr lang="en-US" sz="1400" b="1" dirty="0">
                <a:effectLst/>
                <a:latin typeface="Times New Roman" panose="02020603050405020304" pitchFamily="18" charset="0"/>
                <a:ea typeface="Calibri" panose="020F0502020204030204" pitchFamily="34" charset="0"/>
              </a:rPr>
              <a:t>Source:</a:t>
            </a:r>
            <a:r>
              <a:rPr lang="en-US" sz="1400" dirty="0">
                <a:solidFill>
                  <a:srgbClr val="000000"/>
                </a:solidFill>
                <a:effectLst/>
                <a:latin typeface="Times New Roman" panose="02020603050405020304" pitchFamily="18" charset="0"/>
                <a:ea typeface="Calibri" panose="020F0502020204030204" pitchFamily="34" charset="0"/>
              </a:rPr>
              <a:t> </a:t>
            </a:r>
            <a:r>
              <a:rPr lang="en-US" sz="1400" dirty="0">
                <a:effectLst/>
                <a:latin typeface="Times New Roman" panose="02020603050405020304" pitchFamily="18" charset="0"/>
                <a:ea typeface="Calibri" panose="020F0502020204030204" pitchFamily="34" charset="0"/>
              </a:rPr>
              <a:t>Centers for Disease Control and Prevention, </a:t>
            </a:r>
            <a:r>
              <a:rPr lang="en-US" sz="1400" dirty="0">
                <a:solidFill>
                  <a:srgbClr val="000000"/>
                </a:solidFill>
                <a:effectLst/>
                <a:latin typeface="Times New Roman" panose="02020603050405020304" pitchFamily="18" charset="0"/>
                <a:ea typeface="Calibri" panose="020F0502020204030204" pitchFamily="34" charset="0"/>
              </a:rPr>
              <a:t>COVID Data Tracker</a:t>
            </a:r>
            <a:r>
              <a:rPr lang="en-US" sz="1400" dirty="0">
                <a:effectLst/>
                <a:latin typeface="Times New Roman" panose="02020603050405020304" pitchFamily="18" charset="0"/>
                <a:ea typeface="Calibri" panose="020F0502020204030204" pitchFamily="34" charset="0"/>
              </a:rPr>
              <a:t>, </a:t>
            </a:r>
            <a:r>
              <a:rPr lang="en-US" sz="1400" dirty="0">
                <a:solidFill>
                  <a:srgbClr val="000000"/>
                </a:solidFill>
                <a:effectLst/>
                <a:latin typeface="Times New Roman" panose="02020603050405020304" pitchFamily="18" charset="0"/>
                <a:ea typeface="Calibri" panose="020F0502020204030204" pitchFamily="34" charset="0"/>
              </a:rPr>
              <a:t>Surveillance Public Use Data, January 2020-December 2022.</a:t>
            </a:r>
            <a:endParaRPr lang="en-US" sz="1400" dirty="0"/>
          </a:p>
        </p:txBody>
      </p:sp>
      <p:graphicFrame>
        <p:nvGraphicFramePr>
          <p:cNvPr id="3" name="Chart 2" descr="Line graph showing deaths per 1,000 cases; key points are in the text below">
            <a:extLst>
              <a:ext uri="{FF2B5EF4-FFF2-40B4-BE49-F238E27FC236}">
                <a16:creationId xmlns:a16="http://schemas.microsoft.com/office/drawing/2014/main" id="{92D282E6-3EDF-4D82-BE65-99334209AB57}"/>
              </a:ext>
            </a:extLst>
          </p:cNvPr>
          <p:cNvGraphicFramePr/>
          <p:nvPr>
            <p:extLst>
              <p:ext uri="{D42A27DB-BD31-4B8C-83A1-F6EECF244321}">
                <p14:modId xmlns:p14="http://schemas.microsoft.com/office/powerpoint/2010/main" val="3025331024"/>
              </p:ext>
            </p:extLst>
          </p:nvPr>
        </p:nvGraphicFramePr>
        <p:xfrm>
          <a:off x="457200" y="1463040"/>
          <a:ext cx="82296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3FFD01D4-57C3-E039-5A35-94FCBCE9027C}"/>
              </a:ext>
            </a:extLst>
          </p:cNvPr>
          <p:cNvSpPr>
            <a:spLocks noGrp="1"/>
          </p:cNvSpPr>
          <p:nvPr>
            <p:ph type="sldNum" sz="quarter" idx="10"/>
          </p:nvPr>
        </p:nvSpPr>
        <p:spPr/>
        <p:txBody>
          <a:bodyPr/>
          <a:lstStyle/>
          <a:p>
            <a:fld id="{85F5B7A5-34A7-4AB0-A34F-A4DF2002FA98}" type="slidenum">
              <a:rPr lang="en-US" smtClean="0"/>
              <a:t>123</a:t>
            </a:fld>
            <a:endParaRPr lang="en-US"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itle 54">
            <a:extLst>
              <a:ext uri="{FF2B5EF4-FFF2-40B4-BE49-F238E27FC236}">
                <a16:creationId xmlns:a16="http://schemas.microsoft.com/office/drawing/2014/main" id="{09160EE0-A826-4B70-99E1-38377A3ABAC3}"/>
              </a:ext>
            </a:extLst>
          </p:cNvPr>
          <p:cNvSpPr>
            <a:spLocks noGrp="1"/>
          </p:cNvSpPr>
          <p:nvPr>
            <p:ph type="title"/>
          </p:nvPr>
        </p:nvSpPr>
        <p:spPr>
          <a:xfrm>
            <a:off x="1257300" y="0"/>
            <a:ext cx="6629400" cy="1143000"/>
          </a:xfrm>
        </p:spPr>
        <p:txBody>
          <a:bodyPr>
            <a:noAutofit/>
          </a:bodyPr>
          <a:lstStyle/>
          <a:p>
            <a:r>
              <a:rPr lang="en-US" sz="1800" dirty="0"/>
              <a:t>Figure 21. Monthly COVID-19 cases per 100,000 population, by race/ethnicity, January 2020-December 2022</a:t>
            </a:r>
          </a:p>
        </p:txBody>
      </p:sp>
      <p:grpSp>
        <p:nvGrpSpPr>
          <p:cNvPr id="2" name="Group 1">
            <a:extLst>
              <a:ext uri="{FF2B5EF4-FFF2-40B4-BE49-F238E27FC236}">
                <a16:creationId xmlns:a16="http://schemas.microsoft.com/office/drawing/2014/main" id="{45AA6D10-73AF-8FAC-0213-C1E4477E34E0}"/>
              </a:ext>
            </a:extLst>
          </p:cNvPr>
          <p:cNvGrpSpPr/>
          <p:nvPr/>
        </p:nvGrpSpPr>
        <p:grpSpPr>
          <a:xfrm>
            <a:off x="457200" y="1371600"/>
            <a:ext cx="8229600" cy="5212080"/>
            <a:chOff x="0" y="0"/>
            <a:chExt cx="5943600" cy="5943600"/>
          </a:xfrm>
        </p:grpSpPr>
        <p:graphicFrame>
          <p:nvGraphicFramePr>
            <p:cNvPr id="3" name="Chart 2" descr="Line graph showing cases per 100,000 population with lines connecting key dates to three bar charts below; key  points are in the text below">
              <a:extLst>
                <a:ext uri="{FF2B5EF4-FFF2-40B4-BE49-F238E27FC236}">
                  <a16:creationId xmlns:a16="http://schemas.microsoft.com/office/drawing/2014/main" id="{0FB28D53-111E-CCA5-0D9F-A7AE1919B3F0}"/>
                </a:ext>
              </a:extLst>
            </p:cNvPr>
            <p:cNvGraphicFramePr/>
            <p:nvPr>
              <p:extLst>
                <p:ext uri="{D42A27DB-BD31-4B8C-83A1-F6EECF244321}">
                  <p14:modId xmlns:p14="http://schemas.microsoft.com/office/powerpoint/2010/main" val="4035117751"/>
                </p:ext>
              </p:extLst>
            </p:nvPr>
          </p:nvGraphicFramePr>
          <p:xfrm>
            <a:off x="0" y="0"/>
            <a:ext cx="5943600" cy="3200400"/>
          </p:xfrm>
          <a:graphic>
            <a:graphicData uri="http://schemas.openxmlformats.org/drawingml/2006/chart">
              <c:chart xmlns:c="http://schemas.openxmlformats.org/drawingml/2006/chart" xmlns:r="http://schemas.openxmlformats.org/officeDocument/2006/relationships" r:id="rId3"/>
            </a:graphicData>
          </a:graphic>
        </p:graphicFrame>
        <p:grpSp>
          <p:nvGrpSpPr>
            <p:cNvPr id="4" name="Group 3" descr="Bar charts showing case rates by race ethnicity for December 2020, August 2021, and January 2022; key points are in the text below">
              <a:extLst>
                <a:ext uri="{FF2B5EF4-FFF2-40B4-BE49-F238E27FC236}">
                  <a16:creationId xmlns:a16="http://schemas.microsoft.com/office/drawing/2014/main" id="{3F3E5BF5-1D90-9382-86A0-10E1557864EB}"/>
                </a:ext>
              </a:extLst>
            </p:cNvPr>
            <p:cNvGrpSpPr/>
            <p:nvPr/>
          </p:nvGrpSpPr>
          <p:grpSpPr>
            <a:xfrm>
              <a:off x="0" y="3208020"/>
              <a:ext cx="5943600" cy="2735580"/>
              <a:chOff x="0" y="0"/>
              <a:chExt cx="5943600" cy="2735580"/>
            </a:xfrm>
          </p:grpSpPr>
          <p:cxnSp>
            <p:nvCxnSpPr>
              <p:cNvPr id="5" name="Straight Connector 4">
                <a:extLst>
                  <a:ext uri="{FF2B5EF4-FFF2-40B4-BE49-F238E27FC236}">
                    <a16:creationId xmlns:a16="http://schemas.microsoft.com/office/drawing/2014/main" id="{A3B47D0A-465B-998F-04F1-A14AEEB3EDB8}"/>
                  </a:ext>
                </a:extLst>
              </p:cNvPr>
              <p:cNvCxnSpPr/>
              <p:nvPr/>
            </p:nvCxnSpPr>
            <p:spPr>
              <a:xfrm flipH="1">
                <a:off x="914400" y="0"/>
                <a:ext cx="1190625" cy="3822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743DE2E-7AF1-5A06-E441-D3D9FF1E609C}"/>
                  </a:ext>
                </a:extLst>
              </p:cNvPr>
              <p:cNvCxnSpPr/>
              <p:nvPr/>
            </p:nvCxnSpPr>
            <p:spPr>
              <a:xfrm flipH="1">
                <a:off x="2964180" y="0"/>
                <a:ext cx="267970" cy="3822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48C70C6-A3CB-E7DF-DDD9-F068F71ED697}"/>
                  </a:ext>
                </a:extLst>
              </p:cNvPr>
              <p:cNvCxnSpPr/>
              <p:nvPr/>
            </p:nvCxnSpPr>
            <p:spPr>
              <a:xfrm>
                <a:off x="3954780" y="0"/>
                <a:ext cx="1113790" cy="3822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 name="Chart 7">
                <a:extLst>
                  <a:ext uri="{FF2B5EF4-FFF2-40B4-BE49-F238E27FC236}">
                    <a16:creationId xmlns:a16="http://schemas.microsoft.com/office/drawing/2014/main" id="{AE1AFDB4-940A-677D-4BFC-86AE11A884E3}"/>
                  </a:ext>
                </a:extLst>
              </p:cNvPr>
              <p:cNvGraphicFramePr/>
              <p:nvPr>
                <p:extLst>
                  <p:ext uri="{D42A27DB-BD31-4B8C-83A1-F6EECF244321}">
                    <p14:modId xmlns:p14="http://schemas.microsoft.com/office/powerpoint/2010/main" val="2125692299"/>
                  </p:ext>
                </p:extLst>
              </p:nvPr>
            </p:nvGraphicFramePr>
            <p:xfrm>
              <a:off x="0" y="449580"/>
              <a:ext cx="1920240" cy="2286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a:extLst>
                  <a:ext uri="{FF2B5EF4-FFF2-40B4-BE49-F238E27FC236}">
                    <a16:creationId xmlns:a16="http://schemas.microsoft.com/office/drawing/2014/main" id="{A87FA0F9-0D71-CA90-05D3-C30B80625938}"/>
                  </a:ext>
                </a:extLst>
              </p:cNvPr>
              <p:cNvGraphicFramePr/>
              <p:nvPr>
                <p:extLst>
                  <p:ext uri="{D42A27DB-BD31-4B8C-83A1-F6EECF244321}">
                    <p14:modId xmlns:p14="http://schemas.microsoft.com/office/powerpoint/2010/main" val="1923233152"/>
                  </p:ext>
                </p:extLst>
              </p:nvPr>
            </p:nvGraphicFramePr>
            <p:xfrm>
              <a:off x="2011680" y="441960"/>
              <a:ext cx="1920240" cy="2286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a:extLst>
                  <a:ext uri="{FF2B5EF4-FFF2-40B4-BE49-F238E27FC236}">
                    <a16:creationId xmlns:a16="http://schemas.microsoft.com/office/drawing/2014/main" id="{C7A808B6-02C6-5224-3523-3BEEBFB9529E}"/>
                  </a:ext>
                </a:extLst>
              </p:cNvPr>
              <p:cNvGraphicFramePr/>
              <p:nvPr>
                <p:extLst>
                  <p:ext uri="{D42A27DB-BD31-4B8C-83A1-F6EECF244321}">
                    <p14:modId xmlns:p14="http://schemas.microsoft.com/office/powerpoint/2010/main" val="118892131"/>
                  </p:ext>
                </p:extLst>
              </p:nvPr>
            </p:nvGraphicFramePr>
            <p:xfrm>
              <a:off x="4023360" y="449580"/>
              <a:ext cx="1920240" cy="2286000"/>
            </p:xfrm>
            <a:graphic>
              <a:graphicData uri="http://schemas.openxmlformats.org/drawingml/2006/chart">
                <c:chart xmlns:c="http://schemas.openxmlformats.org/drawingml/2006/chart" xmlns:r="http://schemas.openxmlformats.org/officeDocument/2006/relationships" r:id="rId6"/>
              </a:graphicData>
            </a:graphic>
          </p:graphicFrame>
        </p:grpSp>
      </p:grpSp>
      <p:sp>
        <p:nvSpPr>
          <p:cNvPr id="11" name="Slide Number Placeholder 10">
            <a:extLst>
              <a:ext uri="{FF2B5EF4-FFF2-40B4-BE49-F238E27FC236}">
                <a16:creationId xmlns:a16="http://schemas.microsoft.com/office/drawing/2014/main" id="{196F6FB6-E5C5-C87F-8ACE-7447704F72C1}"/>
              </a:ext>
            </a:extLst>
          </p:cNvPr>
          <p:cNvSpPr>
            <a:spLocks noGrp="1"/>
          </p:cNvSpPr>
          <p:nvPr>
            <p:ph type="sldNum" sz="quarter" idx="10"/>
          </p:nvPr>
        </p:nvSpPr>
        <p:spPr/>
        <p:txBody>
          <a:bodyPr/>
          <a:lstStyle/>
          <a:p>
            <a:fld id="{85F5B7A5-34A7-4AB0-A34F-A4DF2002FA98}" type="slidenum">
              <a:rPr lang="en-US" smtClean="0"/>
              <a:t>124</a:t>
            </a:fld>
            <a:endParaRPr lang="en-US"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object 82"/>
          <p:cNvSpPr txBox="1"/>
          <p:nvPr/>
        </p:nvSpPr>
        <p:spPr>
          <a:xfrm>
            <a:off x="457200" y="5303520"/>
            <a:ext cx="8229600" cy="1092956"/>
          </a:xfrm>
          <a:prstGeom prst="rect">
            <a:avLst/>
          </a:prstGeom>
        </p:spPr>
        <p:txBody>
          <a:bodyPr vert="horz" wrap="square" lIns="0" tIns="15586" rIns="0" bIns="0" rtlCol="0">
            <a:spAutoFit/>
          </a:bodyPr>
          <a:lstStyle/>
          <a:p>
            <a:pPr marL="0" marR="0">
              <a:spcBef>
                <a:spcPts val="60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Key: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NH = non-Hispanic.</a:t>
            </a: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Centers for Disease Control and Prevention, National Center for Health Statistics, National Health Interview Survey, 2021</a:t>
            </a: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120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Note: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Percentage of COVID-19 cases not shown for NH-AI/AN and NH-NHPI groups because sample sizes were too small to produce statistically reliable estimates.</a:t>
            </a:r>
          </a:p>
        </p:txBody>
      </p:sp>
      <p:sp>
        <p:nvSpPr>
          <p:cNvPr id="85" name="Title 84">
            <a:extLst>
              <a:ext uri="{FF2B5EF4-FFF2-40B4-BE49-F238E27FC236}">
                <a16:creationId xmlns:a16="http://schemas.microsoft.com/office/drawing/2014/main" id="{2830005A-0AB5-406B-A9F1-D1F6CC9CF6DD}"/>
              </a:ext>
            </a:extLst>
          </p:cNvPr>
          <p:cNvSpPr>
            <a:spLocks noGrp="1"/>
          </p:cNvSpPr>
          <p:nvPr>
            <p:ph type="title"/>
          </p:nvPr>
        </p:nvSpPr>
        <p:spPr/>
        <p:txBody>
          <a:bodyPr>
            <a:noAutofit/>
          </a:bodyPr>
          <a:lstStyle/>
          <a:p>
            <a:r>
              <a:rPr lang="en-US" sz="2000" dirty="0"/>
              <a:t>Figure 22. Adults who ever had COVID-19, by race/ethnicity, 2021</a:t>
            </a:r>
          </a:p>
        </p:txBody>
      </p:sp>
      <p:graphicFrame>
        <p:nvGraphicFramePr>
          <p:cNvPr id="3" name="Chart 2" descr="Bar chart showing percent&#10;Hispanic, 19.6&#10;NH-Asian, 7&#10;NH-Black, 12.8&#10;NH-White, 11.2&#10;NH-Multiracial, 12.7&#10;">
            <a:extLst>
              <a:ext uri="{FF2B5EF4-FFF2-40B4-BE49-F238E27FC236}">
                <a16:creationId xmlns:a16="http://schemas.microsoft.com/office/drawing/2014/main" id="{B8E89828-A345-044D-3E3B-B6A36EE71A0E}"/>
              </a:ext>
            </a:extLst>
          </p:cNvPr>
          <p:cNvGraphicFramePr/>
          <p:nvPr>
            <p:extLst>
              <p:ext uri="{D42A27DB-BD31-4B8C-83A1-F6EECF244321}">
                <p14:modId xmlns:p14="http://schemas.microsoft.com/office/powerpoint/2010/main" val="3220735335"/>
              </p:ext>
            </p:extLst>
          </p:nvPr>
        </p:nvGraphicFramePr>
        <p:xfrm>
          <a:off x="457200" y="1463040"/>
          <a:ext cx="8229600" cy="384048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B1F17857-B6FB-7530-6AEB-CA92900592C3}"/>
              </a:ext>
            </a:extLst>
          </p:cNvPr>
          <p:cNvSpPr>
            <a:spLocks noGrp="1"/>
          </p:cNvSpPr>
          <p:nvPr>
            <p:ph type="sldNum" sz="quarter" idx="10"/>
          </p:nvPr>
        </p:nvSpPr>
        <p:spPr/>
        <p:txBody>
          <a:bodyPr/>
          <a:lstStyle/>
          <a:p>
            <a:fld id="{85F5B7A5-34A7-4AB0-A34F-A4DF2002FA98}" type="slidenum">
              <a:rPr lang="en-US" smtClean="0"/>
              <a:t>125</a:t>
            </a:fld>
            <a:endParaRPr lang="en-US"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bject 35"/>
          <p:cNvSpPr txBox="1"/>
          <p:nvPr/>
        </p:nvSpPr>
        <p:spPr>
          <a:xfrm>
            <a:off x="457200" y="5760720"/>
            <a:ext cx="8229600" cy="747407"/>
          </a:xfrm>
          <a:prstGeom prst="rect">
            <a:avLst/>
          </a:prstGeom>
        </p:spPr>
        <p:txBody>
          <a:bodyPr vert="horz" wrap="square" lIns="0" tIns="8659" rIns="0" bIns="0" rtlCol="0">
            <a:spAutoFit/>
          </a:bodyPr>
          <a:lstStyle/>
          <a:p>
            <a:pPr marL="0" marR="0">
              <a:spcBef>
                <a:spcPts val="600"/>
              </a:spcBef>
              <a:spcAft>
                <a:spcPts val="0"/>
              </a:spcAf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Key: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AI/AN = American Indian or Alaska Native; NHPI = Native Hawaiian/Pacific Islander.</a:t>
            </a:r>
          </a:p>
          <a:p>
            <a:pPr marL="0" marR="0">
              <a:spcBef>
                <a:spcPts val="0"/>
              </a:spcBef>
              <a:spcAft>
                <a:spcPts val="0"/>
              </a:spcAf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Centers for Disease Control and Prevention, National Center for Health Statistics, National Health Interview Survey, 2021.</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1200"/>
              </a:spcAf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Note: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Data for race-only groups are included because sample sizes for NHPI individuals were too small to produce results that meet the criteria for statistical reliability when stratified by race and ethnicity.</a:t>
            </a:r>
          </a:p>
        </p:txBody>
      </p:sp>
      <p:sp>
        <p:nvSpPr>
          <p:cNvPr id="36" name="Title 35">
            <a:extLst>
              <a:ext uri="{FF2B5EF4-FFF2-40B4-BE49-F238E27FC236}">
                <a16:creationId xmlns:a16="http://schemas.microsoft.com/office/drawing/2014/main" id="{F77E6C23-5BBE-4958-8F42-7474E9C69AA3}"/>
              </a:ext>
            </a:extLst>
          </p:cNvPr>
          <p:cNvSpPr>
            <a:spLocks noGrp="1"/>
          </p:cNvSpPr>
          <p:nvPr>
            <p:ph type="title"/>
          </p:nvPr>
        </p:nvSpPr>
        <p:spPr/>
        <p:txBody>
          <a:bodyPr>
            <a:noAutofit/>
          </a:bodyPr>
          <a:lstStyle/>
          <a:p>
            <a:r>
              <a:rPr lang="en-US" sz="2000" dirty="0"/>
              <a:t>Figure 23. Adults who received two doses of the COVID-19 vaccine, by race/ethnicity (top) and by race alone (bottom), 2021</a:t>
            </a:r>
          </a:p>
        </p:txBody>
      </p:sp>
      <p:graphicFrame>
        <p:nvGraphicFramePr>
          <p:cNvPr id="4" name="Chart 3" descr="Bar chart showing percent&#10;Hispanic, 52.1&#10;NH-AI/AN, 47.6&#10;NH-Asian, 72.6&#10;NH-Black, 52.3&#10;NH-White, 57.4&#10;NH-Multiracial, 50.2&#10;">
            <a:extLst>
              <a:ext uri="{FF2B5EF4-FFF2-40B4-BE49-F238E27FC236}">
                <a16:creationId xmlns:a16="http://schemas.microsoft.com/office/drawing/2014/main" id="{408B2C9F-5AC5-6288-0538-7655A940C7A9}"/>
              </a:ext>
            </a:extLst>
          </p:cNvPr>
          <p:cNvGraphicFramePr/>
          <p:nvPr>
            <p:extLst>
              <p:ext uri="{D42A27DB-BD31-4B8C-83A1-F6EECF244321}">
                <p14:modId xmlns:p14="http://schemas.microsoft.com/office/powerpoint/2010/main" val="3081659530"/>
              </p:ext>
            </p:extLst>
          </p:nvPr>
        </p:nvGraphicFramePr>
        <p:xfrm>
          <a:off x="457200" y="1280160"/>
          <a:ext cx="8229600" cy="21945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descr="Bar chart showing percent&#10;AI/AN, 47.8&#10;Asian, 72.5&#10;Black, 52&#10;NHPI, 45.8&#10;White, 56.7&#10;Multiracial, 50.4&#10;">
            <a:extLst>
              <a:ext uri="{FF2B5EF4-FFF2-40B4-BE49-F238E27FC236}">
                <a16:creationId xmlns:a16="http://schemas.microsoft.com/office/drawing/2014/main" id="{EC41F02E-3D12-559F-8142-CF7B0F68EE6D}"/>
              </a:ext>
            </a:extLst>
          </p:cNvPr>
          <p:cNvGraphicFramePr/>
          <p:nvPr>
            <p:extLst>
              <p:ext uri="{D42A27DB-BD31-4B8C-83A1-F6EECF244321}">
                <p14:modId xmlns:p14="http://schemas.microsoft.com/office/powerpoint/2010/main" val="2585266754"/>
              </p:ext>
            </p:extLst>
          </p:nvPr>
        </p:nvGraphicFramePr>
        <p:xfrm>
          <a:off x="457200" y="3566160"/>
          <a:ext cx="8229600" cy="2194560"/>
        </p:xfrm>
        <a:graphic>
          <a:graphicData uri="http://schemas.openxmlformats.org/drawingml/2006/chart">
            <c:chart xmlns:c="http://schemas.openxmlformats.org/drawingml/2006/chart" xmlns:r="http://schemas.openxmlformats.org/officeDocument/2006/relationships" r:id="rId4"/>
          </a:graphicData>
        </a:graphic>
      </p:graphicFrame>
      <p:sp>
        <p:nvSpPr>
          <p:cNvPr id="2" name="Slide Number Placeholder 1">
            <a:extLst>
              <a:ext uri="{FF2B5EF4-FFF2-40B4-BE49-F238E27FC236}">
                <a16:creationId xmlns:a16="http://schemas.microsoft.com/office/drawing/2014/main" id="{BDC4B8D7-94DA-3760-1EC3-5D3B1A36BCA4}"/>
              </a:ext>
            </a:extLst>
          </p:cNvPr>
          <p:cNvSpPr>
            <a:spLocks noGrp="1"/>
          </p:cNvSpPr>
          <p:nvPr>
            <p:ph type="sldNum" sz="quarter" idx="10"/>
          </p:nvPr>
        </p:nvSpPr>
        <p:spPr/>
        <p:txBody>
          <a:bodyPr/>
          <a:lstStyle/>
          <a:p>
            <a:fld id="{85F5B7A5-34A7-4AB0-A34F-A4DF2002FA98}" type="slidenum">
              <a:rPr lang="en-US" smtClean="0"/>
              <a:t>126</a:t>
            </a:fld>
            <a:endParaRPr lang="en-US"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itle 60">
            <a:extLst>
              <a:ext uri="{FF2B5EF4-FFF2-40B4-BE49-F238E27FC236}">
                <a16:creationId xmlns:a16="http://schemas.microsoft.com/office/drawing/2014/main" id="{A470F7C5-1137-4AB8-A491-94985D93EB72}"/>
              </a:ext>
            </a:extLst>
          </p:cNvPr>
          <p:cNvSpPr>
            <a:spLocks noGrp="1"/>
          </p:cNvSpPr>
          <p:nvPr>
            <p:ph type="title"/>
          </p:nvPr>
        </p:nvSpPr>
        <p:spPr>
          <a:xfrm>
            <a:off x="1257300" y="0"/>
            <a:ext cx="6629400" cy="1143000"/>
          </a:xfrm>
        </p:spPr>
        <p:txBody>
          <a:bodyPr>
            <a:noAutofit/>
          </a:bodyPr>
          <a:lstStyle/>
          <a:p>
            <a:r>
              <a:rPr lang="en-US" sz="2000" b="1" dirty="0">
                <a:latin typeface="Arial"/>
                <a:cs typeface="Arial"/>
              </a:rPr>
              <a:t>Figure 24. Monthly COVID-19 deaths per 1,000 cases, by race/ethnicity, January 2020-December 2022</a:t>
            </a:r>
            <a:endParaRPr lang="en-US" sz="2000" dirty="0"/>
          </a:p>
        </p:txBody>
      </p:sp>
      <p:graphicFrame>
        <p:nvGraphicFramePr>
          <p:cNvPr id="10" name="Chart 9" descr="Line graph showing deaths per 1,000 cases with lines connecting key dates to four bar charts below; key  points are in the text below">
            <a:extLst>
              <a:ext uri="{FF2B5EF4-FFF2-40B4-BE49-F238E27FC236}">
                <a16:creationId xmlns:a16="http://schemas.microsoft.com/office/drawing/2014/main" id="{9263D78C-66D6-C19B-A60F-5587767D50F7}"/>
              </a:ext>
            </a:extLst>
          </p:cNvPr>
          <p:cNvGraphicFramePr/>
          <p:nvPr>
            <p:extLst>
              <p:ext uri="{D42A27DB-BD31-4B8C-83A1-F6EECF244321}">
                <p14:modId xmlns:p14="http://schemas.microsoft.com/office/powerpoint/2010/main" val="1574378968"/>
              </p:ext>
            </p:extLst>
          </p:nvPr>
        </p:nvGraphicFramePr>
        <p:xfrm>
          <a:off x="1600200" y="1183419"/>
          <a:ext cx="5943600" cy="3200400"/>
        </p:xfrm>
        <a:graphic>
          <a:graphicData uri="http://schemas.openxmlformats.org/drawingml/2006/chart">
            <c:chart xmlns:c="http://schemas.openxmlformats.org/drawingml/2006/chart" xmlns:r="http://schemas.openxmlformats.org/officeDocument/2006/relationships" r:id="rId3"/>
          </a:graphicData>
        </a:graphic>
      </p:graphicFrame>
      <p:grpSp>
        <p:nvGrpSpPr>
          <p:cNvPr id="11" name="Group 10">
            <a:extLst>
              <a:ext uri="{FF2B5EF4-FFF2-40B4-BE49-F238E27FC236}">
                <a16:creationId xmlns:a16="http://schemas.microsoft.com/office/drawing/2014/main" id="{99C30DCB-8276-1888-2CD5-2771B1B86ADE}"/>
              </a:ext>
            </a:extLst>
          </p:cNvPr>
          <p:cNvGrpSpPr/>
          <p:nvPr/>
        </p:nvGrpSpPr>
        <p:grpSpPr>
          <a:xfrm>
            <a:off x="1969770" y="4256930"/>
            <a:ext cx="4998720" cy="213360"/>
            <a:chOff x="0" y="0"/>
            <a:chExt cx="4998720" cy="292100"/>
          </a:xfrm>
        </p:grpSpPr>
        <p:cxnSp>
          <p:nvCxnSpPr>
            <p:cNvPr id="12" name="Straight Connector 11">
              <a:extLst>
                <a:ext uri="{FF2B5EF4-FFF2-40B4-BE49-F238E27FC236}">
                  <a16:creationId xmlns:a16="http://schemas.microsoft.com/office/drawing/2014/main" id="{D61F5841-893E-961E-994C-B63B95D2D22D}"/>
                </a:ext>
              </a:extLst>
            </p:cNvPr>
            <p:cNvCxnSpPr/>
            <p:nvPr/>
          </p:nvCxnSpPr>
          <p:spPr>
            <a:xfrm flipH="1">
              <a:off x="0" y="76200"/>
              <a:ext cx="434975" cy="190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52FBA2B-E459-81CF-2D7A-434B540093EA}"/>
                </a:ext>
              </a:extLst>
            </p:cNvPr>
            <p:cNvCxnSpPr/>
            <p:nvPr/>
          </p:nvCxnSpPr>
          <p:spPr>
            <a:xfrm flipH="1">
              <a:off x="1790700" y="0"/>
              <a:ext cx="156210" cy="2921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A1017CB-DFF9-5D93-1B97-23ED9B505D93}"/>
                </a:ext>
              </a:extLst>
            </p:cNvPr>
            <p:cNvCxnSpPr/>
            <p:nvPr/>
          </p:nvCxnSpPr>
          <p:spPr>
            <a:xfrm>
              <a:off x="2567940" y="30480"/>
              <a:ext cx="640080" cy="1828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D97C98C-14CF-07E2-1F18-23912C69EE11}"/>
                </a:ext>
              </a:extLst>
            </p:cNvPr>
            <p:cNvCxnSpPr/>
            <p:nvPr/>
          </p:nvCxnSpPr>
          <p:spPr>
            <a:xfrm>
              <a:off x="3627120" y="76200"/>
              <a:ext cx="1371600" cy="1828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Group 15" descr="Bar charts showing case rates by race/ ethnicity for April 2020, February 2021, June 2021, and February 2022; key points are in the text below">
            <a:extLst>
              <a:ext uri="{FF2B5EF4-FFF2-40B4-BE49-F238E27FC236}">
                <a16:creationId xmlns:a16="http://schemas.microsoft.com/office/drawing/2014/main" id="{0557BD6C-EA64-2554-5612-50870A3DFFE5}"/>
              </a:ext>
            </a:extLst>
          </p:cNvPr>
          <p:cNvGrpSpPr/>
          <p:nvPr/>
        </p:nvGrpSpPr>
        <p:grpSpPr>
          <a:xfrm>
            <a:off x="1146810" y="4549140"/>
            <a:ext cx="6850380" cy="2308860"/>
            <a:chOff x="0" y="0"/>
            <a:chExt cx="6850380" cy="2308860"/>
          </a:xfrm>
        </p:grpSpPr>
        <p:grpSp>
          <p:nvGrpSpPr>
            <p:cNvPr id="17" name="Group 16">
              <a:extLst>
                <a:ext uri="{FF2B5EF4-FFF2-40B4-BE49-F238E27FC236}">
                  <a16:creationId xmlns:a16="http://schemas.microsoft.com/office/drawing/2014/main" id="{8F345C0C-2BBA-4951-964F-3AE82BFCA74A}"/>
                </a:ext>
              </a:extLst>
            </p:cNvPr>
            <p:cNvGrpSpPr/>
            <p:nvPr/>
          </p:nvGrpSpPr>
          <p:grpSpPr>
            <a:xfrm>
              <a:off x="0" y="7620"/>
              <a:ext cx="5120640" cy="2301240"/>
              <a:chOff x="0" y="0"/>
              <a:chExt cx="5120640" cy="2301240"/>
            </a:xfrm>
          </p:grpSpPr>
          <p:graphicFrame>
            <p:nvGraphicFramePr>
              <p:cNvPr id="19" name="Chart 18">
                <a:extLst>
                  <a:ext uri="{FF2B5EF4-FFF2-40B4-BE49-F238E27FC236}">
                    <a16:creationId xmlns:a16="http://schemas.microsoft.com/office/drawing/2014/main" id="{08111ECA-4427-4EE1-5345-309E63662B6C}"/>
                  </a:ext>
                </a:extLst>
              </p:cNvPr>
              <p:cNvGraphicFramePr/>
              <p:nvPr/>
            </p:nvGraphicFramePr>
            <p:xfrm>
              <a:off x="0" y="15240"/>
              <a:ext cx="1645920" cy="2286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Chart 19">
                <a:extLst>
                  <a:ext uri="{FF2B5EF4-FFF2-40B4-BE49-F238E27FC236}">
                    <a16:creationId xmlns:a16="http://schemas.microsoft.com/office/drawing/2014/main" id="{525352B6-3403-1044-8107-F0CF1940AB87}"/>
                  </a:ext>
                </a:extLst>
              </p:cNvPr>
              <p:cNvGraphicFramePr/>
              <p:nvPr/>
            </p:nvGraphicFramePr>
            <p:xfrm>
              <a:off x="1722120" y="0"/>
              <a:ext cx="1645920" cy="2286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1" name="Chart 20">
                <a:extLst>
                  <a:ext uri="{FF2B5EF4-FFF2-40B4-BE49-F238E27FC236}">
                    <a16:creationId xmlns:a16="http://schemas.microsoft.com/office/drawing/2014/main" id="{FD88EA80-4E13-7155-5414-8E9720B12A59}"/>
                  </a:ext>
                </a:extLst>
              </p:cNvPr>
              <p:cNvGraphicFramePr/>
              <p:nvPr/>
            </p:nvGraphicFramePr>
            <p:xfrm>
              <a:off x="3474720" y="0"/>
              <a:ext cx="1645920" cy="2286000"/>
            </p:xfrm>
            <a:graphic>
              <a:graphicData uri="http://schemas.openxmlformats.org/drawingml/2006/chart">
                <c:chart xmlns:c="http://schemas.openxmlformats.org/drawingml/2006/chart" xmlns:r="http://schemas.openxmlformats.org/officeDocument/2006/relationships" r:id="rId6"/>
              </a:graphicData>
            </a:graphic>
          </p:graphicFrame>
        </p:grpSp>
        <p:graphicFrame>
          <p:nvGraphicFramePr>
            <p:cNvPr id="18" name="Chart 17">
              <a:extLst>
                <a:ext uri="{FF2B5EF4-FFF2-40B4-BE49-F238E27FC236}">
                  <a16:creationId xmlns:a16="http://schemas.microsoft.com/office/drawing/2014/main" id="{DE99A057-1411-0D47-50A9-15F10D3D6C37}"/>
                </a:ext>
              </a:extLst>
            </p:cNvPr>
            <p:cNvGraphicFramePr/>
            <p:nvPr/>
          </p:nvGraphicFramePr>
          <p:xfrm>
            <a:off x="5204460" y="0"/>
            <a:ext cx="1645920" cy="2286000"/>
          </p:xfrm>
          <a:graphic>
            <a:graphicData uri="http://schemas.openxmlformats.org/drawingml/2006/chart">
              <c:chart xmlns:c="http://schemas.openxmlformats.org/drawingml/2006/chart" xmlns:r="http://schemas.openxmlformats.org/officeDocument/2006/relationships" r:id="rId7"/>
            </a:graphicData>
          </a:graphic>
        </p:graphicFrame>
      </p:grpSp>
      <p:sp>
        <p:nvSpPr>
          <p:cNvPr id="2" name="Slide Number Placeholder 1">
            <a:extLst>
              <a:ext uri="{FF2B5EF4-FFF2-40B4-BE49-F238E27FC236}">
                <a16:creationId xmlns:a16="http://schemas.microsoft.com/office/drawing/2014/main" id="{B92CFE8B-7881-91CD-7681-4A1C10E6415E}"/>
              </a:ext>
            </a:extLst>
          </p:cNvPr>
          <p:cNvSpPr>
            <a:spLocks noGrp="1"/>
          </p:cNvSpPr>
          <p:nvPr>
            <p:ph type="sldNum" sz="quarter" idx="10"/>
          </p:nvPr>
        </p:nvSpPr>
        <p:spPr/>
        <p:txBody>
          <a:bodyPr/>
          <a:lstStyle/>
          <a:p>
            <a:fld id="{85F5B7A5-34A7-4AB0-A34F-A4DF2002FA98}" type="slidenum">
              <a:rPr lang="en-US" smtClean="0"/>
              <a:t>127</a:t>
            </a:fld>
            <a:endParaRPr lang="en-US"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object 44"/>
          <p:cNvSpPr txBox="1"/>
          <p:nvPr/>
        </p:nvSpPr>
        <p:spPr>
          <a:xfrm>
            <a:off x="457200" y="5852160"/>
            <a:ext cx="8229600" cy="447937"/>
          </a:xfrm>
          <a:prstGeom prst="rect">
            <a:avLst/>
          </a:prstGeom>
        </p:spPr>
        <p:txBody>
          <a:bodyPr vert="horz" wrap="square" lIns="0" tIns="16885" rIns="0" bIns="0" rtlCol="0">
            <a:spAutoFit/>
          </a:bodyPr>
          <a:lstStyle/>
          <a:p>
            <a:pPr marL="0" marR="0">
              <a:spcBef>
                <a:spcPts val="600"/>
              </a:spcBef>
              <a:spcAft>
                <a:spcPts val="120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Centers for Disease Control and Prevention, National Center for Health Statistics, National Vital Statistics System - Mortality, 2020-2022, accessed on CDC WONDER Online Database, released in 2023.</a:t>
            </a:r>
          </a:p>
        </p:txBody>
      </p:sp>
      <p:sp>
        <p:nvSpPr>
          <p:cNvPr id="47" name="Title 46">
            <a:extLst>
              <a:ext uri="{FF2B5EF4-FFF2-40B4-BE49-F238E27FC236}">
                <a16:creationId xmlns:a16="http://schemas.microsoft.com/office/drawing/2014/main" id="{18A66E1E-CB35-4667-80F5-F3AACB1CED4A}"/>
              </a:ext>
            </a:extLst>
          </p:cNvPr>
          <p:cNvSpPr>
            <a:spLocks noGrp="1"/>
          </p:cNvSpPr>
          <p:nvPr>
            <p:ph type="title"/>
          </p:nvPr>
        </p:nvSpPr>
        <p:spPr>
          <a:xfrm>
            <a:off x="1257300" y="0"/>
            <a:ext cx="6629400" cy="1066800"/>
          </a:xfrm>
        </p:spPr>
        <p:txBody>
          <a:bodyPr>
            <a:noAutofit/>
          </a:bodyPr>
          <a:lstStyle/>
          <a:p>
            <a:r>
              <a:rPr lang="en-US" sz="2000" b="1" dirty="0">
                <a:latin typeface="Arial"/>
                <a:cs typeface="Arial"/>
              </a:rPr>
              <a:t>Figure 25. Annual COVID-19 deaths per 100,000 population, by race/ethnicity, 2020-2022</a:t>
            </a:r>
            <a:endParaRPr lang="en-US" sz="2000" dirty="0"/>
          </a:p>
        </p:txBody>
      </p:sp>
      <p:graphicFrame>
        <p:nvGraphicFramePr>
          <p:cNvPr id="2" name="Chart 1" descr="Bar chart showing rate per 100,000 population; key points are in the text below">
            <a:extLst>
              <a:ext uri="{FF2B5EF4-FFF2-40B4-BE49-F238E27FC236}">
                <a16:creationId xmlns:a16="http://schemas.microsoft.com/office/drawing/2014/main" id="{9C293E62-FB04-44A8-0375-1C6D6CE9A0FD}"/>
              </a:ext>
            </a:extLst>
          </p:cNvPr>
          <p:cNvGraphicFramePr/>
          <p:nvPr>
            <p:extLst>
              <p:ext uri="{D42A27DB-BD31-4B8C-83A1-F6EECF244321}">
                <p14:modId xmlns:p14="http://schemas.microsoft.com/office/powerpoint/2010/main" val="3899234567"/>
              </p:ext>
            </p:extLst>
          </p:nvPr>
        </p:nvGraphicFramePr>
        <p:xfrm>
          <a:off x="457200" y="1463040"/>
          <a:ext cx="82296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EE8C932F-F014-DC17-9A0B-1039E431075A}"/>
              </a:ext>
            </a:extLst>
          </p:cNvPr>
          <p:cNvSpPr>
            <a:spLocks noGrp="1"/>
          </p:cNvSpPr>
          <p:nvPr>
            <p:ph type="sldNum" sz="quarter" idx="10"/>
          </p:nvPr>
        </p:nvSpPr>
        <p:spPr/>
        <p:txBody>
          <a:bodyPr/>
          <a:lstStyle/>
          <a:p>
            <a:fld id="{85F5B7A5-34A7-4AB0-A34F-A4DF2002FA98}" type="slidenum">
              <a:rPr lang="en-US" smtClean="0"/>
              <a:t>128</a:t>
            </a:fld>
            <a:endParaRPr lang="en-US"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7FC57D2-606E-4645-B3D1-80AE38E518C3}"/>
              </a:ext>
            </a:extLst>
          </p:cNvPr>
          <p:cNvSpPr>
            <a:spLocks noGrp="1"/>
          </p:cNvSpPr>
          <p:nvPr>
            <p:ph type="title"/>
          </p:nvPr>
        </p:nvSpPr>
        <p:spPr/>
        <p:txBody>
          <a:bodyPr>
            <a:noAutofit/>
          </a:bodyPr>
          <a:lstStyle/>
          <a:p>
            <a:r>
              <a:rPr lang="en-US" sz="2000" dirty="0"/>
              <a:t>Figure 26. Monthly COVID-19 cases, by location of residence, March 2020-December 2022</a:t>
            </a:r>
          </a:p>
        </p:txBody>
      </p:sp>
      <p:grpSp>
        <p:nvGrpSpPr>
          <p:cNvPr id="4" name="Group 3" descr="Line graph showing cases per 100,000 population with lines connecting key dates to three bar charts below; key  points are in the text below">
            <a:extLst>
              <a:ext uri="{FF2B5EF4-FFF2-40B4-BE49-F238E27FC236}">
                <a16:creationId xmlns:a16="http://schemas.microsoft.com/office/drawing/2014/main" id="{7223D839-B615-D4CA-21C5-DCE2F461FBD8}"/>
              </a:ext>
            </a:extLst>
          </p:cNvPr>
          <p:cNvGrpSpPr/>
          <p:nvPr/>
        </p:nvGrpSpPr>
        <p:grpSpPr>
          <a:xfrm>
            <a:off x="1600200" y="1219200"/>
            <a:ext cx="5943600" cy="3356891"/>
            <a:chOff x="0" y="-149408"/>
            <a:chExt cx="5943600" cy="3261342"/>
          </a:xfrm>
        </p:grpSpPr>
        <p:graphicFrame>
          <p:nvGraphicFramePr>
            <p:cNvPr id="5" name="Chart 4" descr="Line graph showing deaths per 1,000 cases with lines connecting key dates to four bar charts below; key  points are in the text below">
              <a:extLst>
                <a:ext uri="{FF2B5EF4-FFF2-40B4-BE49-F238E27FC236}">
                  <a16:creationId xmlns:a16="http://schemas.microsoft.com/office/drawing/2014/main" id="{F03CD87B-9D15-0696-489E-27B21AF59B77}"/>
                </a:ext>
              </a:extLst>
            </p:cNvPr>
            <p:cNvGraphicFramePr/>
            <p:nvPr>
              <p:extLst>
                <p:ext uri="{D42A27DB-BD31-4B8C-83A1-F6EECF244321}">
                  <p14:modId xmlns:p14="http://schemas.microsoft.com/office/powerpoint/2010/main" val="240341738"/>
                </p:ext>
              </p:extLst>
            </p:nvPr>
          </p:nvGraphicFramePr>
          <p:xfrm>
            <a:off x="0" y="-149408"/>
            <a:ext cx="5943600" cy="2924829"/>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Group 5">
              <a:extLst>
                <a:ext uri="{FF2B5EF4-FFF2-40B4-BE49-F238E27FC236}">
                  <a16:creationId xmlns:a16="http://schemas.microsoft.com/office/drawing/2014/main" id="{7B45F222-1254-AB06-BD7A-1D2AF67CE438}"/>
                </a:ext>
              </a:extLst>
            </p:cNvPr>
            <p:cNvGrpSpPr/>
            <p:nvPr/>
          </p:nvGrpSpPr>
          <p:grpSpPr>
            <a:xfrm>
              <a:off x="853856" y="2648973"/>
              <a:ext cx="4122281" cy="462961"/>
              <a:chOff x="-129124" y="-132327"/>
              <a:chExt cx="4122281" cy="462961"/>
            </a:xfrm>
          </p:grpSpPr>
          <p:cxnSp>
            <p:nvCxnSpPr>
              <p:cNvPr id="7" name="Straight Connector 6">
                <a:extLst>
                  <a:ext uri="{FF2B5EF4-FFF2-40B4-BE49-F238E27FC236}">
                    <a16:creationId xmlns:a16="http://schemas.microsoft.com/office/drawing/2014/main" id="{28CD230D-20E5-C142-8FFC-FD942A2AB145}"/>
                  </a:ext>
                </a:extLst>
              </p:cNvPr>
              <p:cNvCxnSpPr/>
              <p:nvPr/>
            </p:nvCxnSpPr>
            <p:spPr>
              <a:xfrm flipH="1">
                <a:off x="-129124" y="-122586"/>
                <a:ext cx="1005840" cy="4441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FD671D2-04CD-EE1A-6D15-E957C92FE334}"/>
                  </a:ext>
                </a:extLst>
              </p:cNvPr>
              <p:cNvCxnSpPr/>
              <p:nvPr/>
            </p:nvCxnSpPr>
            <p:spPr>
              <a:xfrm flipH="1">
                <a:off x="2164912" y="-132327"/>
                <a:ext cx="182880" cy="4441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CC3DDAC-B266-758E-5DCE-93B54DE02E1B}"/>
                  </a:ext>
                </a:extLst>
              </p:cNvPr>
              <p:cNvCxnSpPr/>
              <p:nvPr/>
            </p:nvCxnSpPr>
            <p:spPr>
              <a:xfrm>
                <a:off x="2895877" y="-113503"/>
                <a:ext cx="1097280" cy="4441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2" name="Group 11" descr="Bar charts showing case rates by residence location for December 2020, September 2021, and January 2022; key points are in the text below">
            <a:extLst>
              <a:ext uri="{FF2B5EF4-FFF2-40B4-BE49-F238E27FC236}">
                <a16:creationId xmlns:a16="http://schemas.microsoft.com/office/drawing/2014/main" id="{B43D51B0-B1BE-E583-1355-6AA980DF6FA0}"/>
              </a:ext>
            </a:extLst>
          </p:cNvPr>
          <p:cNvGrpSpPr/>
          <p:nvPr/>
        </p:nvGrpSpPr>
        <p:grpSpPr>
          <a:xfrm>
            <a:off x="1165860" y="4450080"/>
            <a:ext cx="6812280" cy="2179320"/>
            <a:chOff x="0" y="0"/>
            <a:chExt cx="6812280" cy="2407920"/>
          </a:xfrm>
        </p:grpSpPr>
        <p:graphicFrame>
          <p:nvGraphicFramePr>
            <p:cNvPr id="13" name="Chart 12">
              <a:extLst>
                <a:ext uri="{FF2B5EF4-FFF2-40B4-BE49-F238E27FC236}">
                  <a16:creationId xmlns:a16="http://schemas.microsoft.com/office/drawing/2014/main" id="{D9D1F194-B854-D683-0E2B-5B2411774AA5}"/>
                </a:ext>
              </a:extLst>
            </p:cNvPr>
            <p:cNvGraphicFramePr/>
            <p:nvPr/>
          </p:nvGraphicFramePr>
          <p:xfrm>
            <a:off x="0" y="0"/>
            <a:ext cx="2194560" cy="237744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a:extLst>
                <a:ext uri="{FF2B5EF4-FFF2-40B4-BE49-F238E27FC236}">
                  <a16:creationId xmlns:a16="http://schemas.microsoft.com/office/drawing/2014/main" id="{9F056C82-72A6-A7A7-B9D4-F49A9A5C4E57}"/>
                </a:ext>
              </a:extLst>
            </p:cNvPr>
            <p:cNvGraphicFramePr/>
            <p:nvPr/>
          </p:nvGraphicFramePr>
          <p:xfrm>
            <a:off x="2247900" y="30480"/>
            <a:ext cx="2194560" cy="237744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Chart 14">
              <a:extLst>
                <a:ext uri="{FF2B5EF4-FFF2-40B4-BE49-F238E27FC236}">
                  <a16:creationId xmlns:a16="http://schemas.microsoft.com/office/drawing/2014/main" id="{C82E3293-C59F-56B2-A725-B912991A248F}"/>
                </a:ext>
              </a:extLst>
            </p:cNvPr>
            <p:cNvGraphicFramePr/>
            <p:nvPr/>
          </p:nvGraphicFramePr>
          <p:xfrm>
            <a:off x="4617720" y="30480"/>
            <a:ext cx="2194560" cy="2377440"/>
          </p:xfrm>
          <a:graphic>
            <a:graphicData uri="http://schemas.openxmlformats.org/drawingml/2006/chart">
              <c:chart xmlns:c="http://schemas.openxmlformats.org/drawingml/2006/chart" xmlns:r="http://schemas.openxmlformats.org/officeDocument/2006/relationships" r:id="rId6"/>
            </a:graphicData>
          </a:graphic>
        </p:graphicFrame>
      </p:grpSp>
      <p:sp>
        <p:nvSpPr>
          <p:cNvPr id="2" name="Slide Number Placeholder 1">
            <a:extLst>
              <a:ext uri="{FF2B5EF4-FFF2-40B4-BE49-F238E27FC236}">
                <a16:creationId xmlns:a16="http://schemas.microsoft.com/office/drawing/2014/main" id="{30CD89CA-3C3E-AB6B-BD1D-EA1D10019336}"/>
              </a:ext>
            </a:extLst>
          </p:cNvPr>
          <p:cNvSpPr>
            <a:spLocks noGrp="1"/>
          </p:cNvSpPr>
          <p:nvPr>
            <p:ph type="sldNum" sz="quarter" idx="10"/>
          </p:nvPr>
        </p:nvSpPr>
        <p:spPr/>
        <p:txBody>
          <a:bodyPr/>
          <a:lstStyle/>
          <a:p>
            <a:fld id="{85F5B7A5-34A7-4AB0-A34F-A4DF2002FA98}" type="slidenum">
              <a:rPr lang="en-US" smtClean="0"/>
              <a:t>129</a:t>
            </a:fld>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9E1C8-2EA7-626A-DC2E-6F0055E0D80A}"/>
              </a:ext>
            </a:extLst>
          </p:cNvPr>
          <p:cNvSpPr>
            <a:spLocks noGrp="1"/>
          </p:cNvSpPr>
          <p:nvPr>
            <p:ph type="title"/>
          </p:nvPr>
        </p:nvSpPr>
        <p:spPr/>
        <p:txBody>
          <a:bodyPr>
            <a:noAutofit/>
          </a:bodyPr>
          <a:lstStyle/>
          <a:p>
            <a:r>
              <a:rPr lang="en-US" sz="2000" dirty="0"/>
              <a:t>Figure 4. Adults with chronic conditions,</a:t>
            </a:r>
            <a:br>
              <a:rPr lang="en-US" sz="2000" dirty="0"/>
            </a:br>
            <a:r>
              <a:rPr lang="en-US" sz="2000" dirty="0"/>
              <a:t>by age, 2018</a:t>
            </a:r>
          </a:p>
        </p:txBody>
      </p:sp>
      <p:graphicFrame>
        <p:nvGraphicFramePr>
          <p:cNvPr id="6" name="Chart 5" descr="Bar chart showing percentage of adults with 0 conditions, 1 conditions, and 2 or more conditions; key points are in the text below">
            <a:extLst>
              <a:ext uri="{FF2B5EF4-FFF2-40B4-BE49-F238E27FC236}">
                <a16:creationId xmlns:a16="http://schemas.microsoft.com/office/drawing/2014/main" id="{6FA103B6-0392-549B-B550-6A4A3E1CC1B4}"/>
              </a:ext>
            </a:extLst>
          </p:cNvPr>
          <p:cNvGraphicFramePr>
            <a:graphicFrameLocks noChangeAspect="1"/>
          </p:cNvGraphicFramePr>
          <p:nvPr>
            <p:extLst>
              <p:ext uri="{D42A27DB-BD31-4B8C-83A1-F6EECF244321}">
                <p14:modId xmlns:p14="http://schemas.microsoft.com/office/powerpoint/2010/main" val="664466329"/>
              </p:ext>
            </p:extLst>
          </p:nvPr>
        </p:nvGraphicFramePr>
        <p:xfrm>
          <a:off x="457200" y="1463040"/>
          <a:ext cx="8229600" cy="405150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36C7D49D-0419-6E89-70C5-B450C52F5535}"/>
              </a:ext>
            </a:extLst>
          </p:cNvPr>
          <p:cNvSpPr txBox="1"/>
          <p:nvPr/>
        </p:nvSpPr>
        <p:spPr>
          <a:xfrm>
            <a:off x="457200" y="5486400"/>
            <a:ext cx="8229600" cy="954107"/>
          </a:xfrm>
          <a:prstGeom prst="rect">
            <a:avLst/>
          </a:prstGeom>
          <a:noFill/>
        </p:spPr>
        <p:txBody>
          <a:bodyPr wrap="square" rtlCol="0">
            <a:spAutoFit/>
          </a:bodyPr>
          <a:lstStyle/>
          <a:p>
            <a:pPr marL="0" marR="0" indent="0">
              <a:spcBef>
                <a:spcPts val="0"/>
              </a:spcBef>
              <a:spcAft>
                <a:spcPts val="0"/>
              </a:spcAft>
              <a:tabLst>
                <a:tab pos="914400" algn="l"/>
                <a:tab pos="457200" algn="l"/>
              </a:tabLs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Boersma P, Black LI, Ward BW. Prevalence of multiple chronic conditions among U.S. adults, 2018.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Prev</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Chronic Dis. 2020 Sep 17:17:E106. </a:t>
            </a:r>
            <a:r>
              <a:rPr lang="en-US" sz="14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4"/>
              </a:rPr>
              <a:t>https://www.ncbi.nlm.nih.gov/pmc/articles/PMC7553211/</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indent="0">
              <a:spcBef>
                <a:spcPts val="0"/>
              </a:spcBef>
              <a:spcAft>
                <a:spcPts val="1200"/>
              </a:spcAft>
              <a:tabLst>
                <a:tab pos="914400" algn="l"/>
                <a:tab pos="457200" algn="l"/>
              </a:tabLs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Note: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Chronic conditions measured were arthritis, cancer, chronic obstructive pulmonary disease, coronary heart disease, current asthma, diabetes, hepatitis, hypertension, stroke, and weak/failing kidneys.</a:t>
            </a:r>
            <a:endParaRPr lang="en-US" sz="1400" dirty="0"/>
          </a:p>
        </p:txBody>
      </p:sp>
      <p:sp>
        <p:nvSpPr>
          <p:cNvPr id="3" name="Slide Number Placeholder 2">
            <a:extLst>
              <a:ext uri="{FF2B5EF4-FFF2-40B4-BE49-F238E27FC236}">
                <a16:creationId xmlns:a16="http://schemas.microsoft.com/office/drawing/2014/main" id="{995CED77-5EB8-F8B6-F3A9-DB1A4C03BB14}"/>
              </a:ext>
            </a:extLst>
          </p:cNvPr>
          <p:cNvSpPr>
            <a:spLocks noGrp="1"/>
          </p:cNvSpPr>
          <p:nvPr>
            <p:ph type="sldNum" sz="quarter" idx="10"/>
          </p:nvPr>
        </p:nvSpPr>
        <p:spPr/>
        <p:txBody>
          <a:bodyPr/>
          <a:lstStyle/>
          <a:p>
            <a:fld id="{85F5B7A5-34A7-4AB0-A34F-A4DF2002FA98}" type="slidenum">
              <a:rPr lang="en-US" smtClean="0"/>
              <a:t>13</a:t>
            </a:fld>
            <a:endParaRPr lang="en-US" dirty="0"/>
          </a:p>
        </p:txBody>
      </p:sp>
    </p:spTree>
    <p:extLst>
      <p:ext uri="{BB962C8B-B14F-4D97-AF65-F5344CB8AC3E}">
        <p14:creationId xmlns:p14="http://schemas.microsoft.com/office/powerpoint/2010/main" val="51636745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D7B12C9-B661-408C-9E31-4C4A181BC4EC}"/>
              </a:ext>
            </a:extLst>
          </p:cNvPr>
          <p:cNvSpPr>
            <a:spLocks noGrp="1"/>
          </p:cNvSpPr>
          <p:nvPr>
            <p:ph type="title"/>
          </p:nvPr>
        </p:nvSpPr>
        <p:spPr/>
        <p:txBody>
          <a:bodyPr>
            <a:noAutofit/>
          </a:bodyPr>
          <a:lstStyle/>
          <a:p>
            <a:r>
              <a:rPr lang="en-US" sz="2000" dirty="0"/>
              <a:t>Figure 27. Adults who ever had COVID-19, by location of residence, 2021</a:t>
            </a:r>
          </a:p>
        </p:txBody>
      </p:sp>
      <p:graphicFrame>
        <p:nvGraphicFramePr>
          <p:cNvPr id="4" name="Chart 3" descr="Bar chart showing percent; key points are in the text below">
            <a:extLst>
              <a:ext uri="{FF2B5EF4-FFF2-40B4-BE49-F238E27FC236}">
                <a16:creationId xmlns:a16="http://schemas.microsoft.com/office/drawing/2014/main" id="{307133EE-D780-2F40-FAF2-ED0302BBB2E3}"/>
              </a:ext>
            </a:extLst>
          </p:cNvPr>
          <p:cNvGraphicFramePr/>
          <p:nvPr>
            <p:extLst>
              <p:ext uri="{D42A27DB-BD31-4B8C-83A1-F6EECF244321}">
                <p14:modId xmlns:p14="http://schemas.microsoft.com/office/powerpoint/2010/main" val="3676579233"/>
              </p:ext>
            </p:extLst>
          </p:nvPr>
        </p:nvGraphicFramePr>
        <p:xfrm>
          <a:off x="457200" y="1463040"/>
          <a:ext cx="82296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A7797C18-AC42-CAC8-44CA-E5B572145CFF}"/>
              </a:ext>
            </a:extLst>
          </p:cNvPr>
          <p:cNvSpPr txBox="1"/>
          <p:nvPr/>
        </p:nvSpPr>
        <p:spPr>
          <a:xfrm>
            <a:off x="457200" y="5852160"/>
            <a:ext cx="8229600" cy="523220"/>
          </a:xfrm>
          <a:prstGeom prst="rect">
            <a:avLst/>
          </a:prstGeom>
          <a:noFill/>
        </p:spPr>
        <p:txBody>
          <a:bodyPr wrap="square" rtlCol="0">
            <a:spAutoFit/>
          </a:bodyPr>
          <a:lstStyle/>
          <a:p>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Centers for Disease Control and Prevention, National Center for Health Statistics, National Health Interview Survey, 2021.</a:t>
            </a:r>
            <a:endParaRPr lang="en-US" sz="14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4D2542A9-B20D-645B-24C9-024CAAF7ED0C}"/>
              </a:ext>
            </a:extLst>
          </p:cNvPr>
          <p:cNvSpPr>
            <a:spLocks noGrp="1"/>
          </p:cNvSpPr>
          <p:nvPr>
            <p:ph type="sldNum" sz="quarter" idx="10"/>
          </p:nvPr>
        </p:nvSpPr>
        <p:spPr/>
        <p:txBody>
          <a:bodyPr/>
          <a:lstStyle/>
          <a:p>
            <a:fld id="{85F5B7A5-34A7-4AB0-A34F-A4DF2002FA98}" type="slidenum">
              <a:rPr lang="en-US" smtClean="0"/>
              <a:t>130</a:t>
            </a:fld>
            <a:endParaRPr lang="en-US"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C1A1965-3FB6-487F-91BB-90D463BA11E0}"/>
              </a:ext>
            </a:extLst>
          </p:cNvPr>
          <p:cNvSpPr>
            <a:spLocks noGrp="1"/>
          </p:cNvSpPr>
          <p:nvPr>
            <p:ph type="title"/>
          </p:nvPr>
        </p:nvSpPr>
        <p:spPr/>
        <p:txBody>
          <a:bodyPr>
            <a:noAutofit/>
          </a:bodyPr>
          <a:lstStyle/>
          <a:p>
            <a:r>
              <a:rPr lang="en-US" sz="2000" dirty="0"/>
              <a:t>Figure 28. Adults who received two doses of the COVID-19 vaccine, by location of residence, 2021</a:t>
            </a:r>
          </a:p>
        </p:txBody>
      </p:sp>
      <p:graphicFrame>
        <p:nvGraphicFramePr>
          <p:cNvPr id="4" name="Chart 3" descr="Bar chart showing percent; key points are in the text below">
            <a:extLst>
              <a:ext uri="{FF2B5EF4-FFF2-40B4-BE49-F238E27FC236}">
                <a16:creationId xmlns:a16="http://schemas.microsoft.com/office/drawing/2014/main" id="{21B8F8DE-1E73-3AC4-59D7-4F86CA17B3E5}"/>
              </a:ext>
            </a:extLst>
          </p:cNvPr>
          <p:cNvGraphicFramePr/>
          <p:nvPr>
            <p:extLst>
              <p:ext uri="{D42A27DB-BD31-4B8C-83A1-F6EECF244321}">
                <p14:modId xmlns:p14="http://schemas.microsoft.com/office/powerpoint/2010/main" val="2866903729"/>
              </p:ext>
            </p:extLst>
          </p:nvPr>
        </p:nvGraphicFramePr>
        <p:xfrm>
          <a:off x="457200" y="1463040"/>
          <a:ext cx="82296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911A9F2E-7AA6-64AD-4891-51CCE5C828CC}"/>
              </a:ext>
            </a:extLst>
          </p:cNvPr>
          <p:cNvSpPr txBox="1"/>
          <p:nvPr/>
        </p:nvSpPr>
        <p:spPr>
          <a:xfrm>
            <a:off x="457200" y="5852160"/>
            <a:ext cx="8229600" cy="646331"/>
          </a:xfrm>
          <a:prstGeom prst="rect">
            <a:avLst/>
          </a:prstGeom>
          <a:noFill/>
        </p:spPr>
        <p:txBody>
          <a:bodyPr wrap="square" rtlCol="0">
            <a:spAutoFit/>
          </a:bodyPr>
          <a:lstStyle/>
          <a:p>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Centers for Disease Control and Prevention, National Center for Health Statistics, National Health Interview Survey, 2021.</a:t>
            </a:r>
            <a:endParaRPr lang="en-US" dirty="0"/>
          </a:p>
        </p:txBody>
      </p:sp>
      <p:sp>
        <p:nvSpPr>
          <p:cNvPr id="2" name="Slide Number Placeholder 1">
            <a:extLst>
              <a:ext uri="{FF2B5EF4-FFF2-40B4-BE49-F238E27FC236}">
                <a16:creationId xmlns:a16="http://schemas.microsoft.com/office/drawing/2014/main" id="{09A23F47-F972-5BF6-496F-1EE2D64C6820}"/>
              </a:ext>
            </a:extLst>
          </p:cNvPr>
          <p:cNvSpPr>
            <a:spLocks noGrp="1"/>
          </p:cNvSpPr>
          <p:nvPr>
            <p:ph type="sldNum" sz="quarter" idx="10"/>
          </p:nvPr>
        </p:nvSpPr>
        <p:spPr/>
        <p:txBody>
          <a:bodyPr/>
          <a:lstStyle/>
          <a:p>
            <a:fld id="{85F5B7A5-34A7-4AB0-A34F-A4DF2002FA98}" type="slidenum">
              <a:rPr lang="en-US" smtClean="0"/>
              <a:t>131</a:t>
            </a:fld>
            <a:endParaRPr lang="en-US"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bject 27"/>
          <p:cNvSpPr txBox="1"/>
          <p:nvPr/>
        </p:nvSpPr>
        <p:spPr>
          <a:xfrm>
            <a:off x="457200" y="5852160"/>
            <a:ext cx="8229600" cy="439631"/>
          </a:xfrm>
          <a:prstGeom prst="rect">
            <a:avLst/>
          </a:prstGeom>
        </p:spPr>
        <p:txBody>
          <a:bodyPr vert="horz" wrap="square" lIns="0" tIns="8659" rIns="0" bIns="0" rtlCol="0">
            <a:spAutoFit/>
          </a:bodyPr>
          <a:lstStyle/>
          <a:p>
            <a:pPr marR="125121" indent="-433"/>
            <a:r>
              <a:rPr lang="en-US" sz="1400" b="1" dirty="0">
                <a:effectLst/>
                <a:latin typeface="Times New Roman" panose="02020603050405020304" pitchFamily="18" charset="0"/>
                <a:ea typeface="Calibri" panose="020F0502020204030204" pitchFamily="34" charset="0"/>
              </a:rPr>
              <a:t>Source:</a:t>
            </a:r>
            <a:r>
              <a:rPr lang="en-US" sz="1400" dirty="0">
                <a:effectLst/>
                <a:latin typeface="Times New Roman" panose="02020603050405020304" pitchFamily="18" charset="0"/>
                <a:ea typeface="Calibri" panose="020F0502020204030204" pitchFamily="34" charset="0"/>
              </a:rPr>
              <a:t> Centers for Disease Control and Prevention, COVID Data Tracker, Surveillance Public Use Data, March 2020-December 2022. </a:t>
            </a:r>
            <a:endParaRPr sz="1400" dirty="0">
              <a:latin typeface="Times New Roman"/>
              <a:cs typeface="Times New Roman"/>
            </a:endParaRPr>
          </a:p>
        </p:txBody>
      </p:sp>
      <p:sp>
        <p:nvSpPr>
          <p:cNvPr id="45" name="Title 44">
            <a:extLst>
              <a:ext uri="{FF2B5EF4-FFF2-40B4-BE49-F238E27FC236}">
                <a16:creationId xmlns:a16="http://schemas.microsoft.com/office/drawing/2014/main" id="{03B32A14-2A79-42ED-8917-C817707EC456}"/>
              </a:ext>
            </a:extLst>
          </p:cNvPr>
          <p:cNvSpPr>
            <a:spLocks noGrp="1"/>
          </p:cNvSpPr>
          <p:nvPr>
            <p:ph type="title"/>
          </p:nvPr>
        </p:nvSpPr>
        <p:spPr>
          <a:xfrm>
            <a:off x="1257300" y="7938"/>
            <a:ext cx="6057900" cy="1135062"/>
          </a:xfrm>
        </p:spPr>
        <p:txBody>
          <a:bodyPr>
            <a:noAutofit/>
          </a:bodyPr>
          <a:lstStyle/>
          <a:p>
            <a:r>
              <a:rPr lang="en-US" sz="2000" dirty="0"/>
              <a:t>Figure 29. Monthly COVID-19 deaths per 100,000 population, by location of residence, March 2020-December 2022</a:t>
            </a:r>
          </a:p>
        </p:txBody>
      </p:sp>
      <p:graphicFrame>
        <p:nvGraphicFramePr>
          <p:cNvPr id="2" name="Chart 1" descr="Line graph showing deaths per 100,000 population; key points are in the text below">
            <a:extLst>
              <a:ext uri="{FF2B5EF4-FFF2-40B4-BE49-F238E27FC236}">
                <a16:creationId xmlns:a16="http://schemas.microsoft.com/office/drawing/2014/main" id="{F6282EBD-0074-8091-9014-AE954CE19D77}"/>
              </a:ext>
            </a:extLst>
          </p:cNvPr>
          <p:cNvGraphicFramePr/>
          <p:nvPr>
            <p:extLst>
              <p:ext uri="{D42A27DB-BD31-4B8C-83A1-F6EECF244321}">
                <p14:modId xmlns:p14="http://schemas.microsoft.com/office/powerpoint/2010/main" val="3061298402"/>
              </p:ext>
            </p:extLst>
          </p:nvPr>
        </p:nvGraphicFramePr>
        <p:xfrm>
          <a:off x="457200" y="1463040"/>
          <a:ext cx="8229600" cy="429768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43F2BC9D-D66D-AEC2-44BD-8A5EE5A7D954}"/>
              </a:ext>
            </a:extLst>
          </p:cNvPr>
          <p:cNvSpPr>
            <a:spLocks noGrp="1"/>
          </p:cNvSpPr>
          <p:nvPr>
            <p:ph type="sldNum" sz="quarter" idx="10"/>
          </p:nvPr>
        </p:nvSpPr>
        <p:spPr/>
        <p:txBody>
          <a:bodyPr/>
          <a:lstStyle/>
          <a:p>
            <a:fld id="{85F5B7A5-34A7-4AB0-A34F-A4DF2002FA98}" type="slidenum">
              <a:rPr lang="en-US" smtClean="0"/>
              <a:t>132</a:t>
            </a:fld>
            <a:endParaRPr lang="en-US"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object 54"/>
          <p:cNvSpPr txBox="1"/>
          <p:nvPr/>
        </p:nvSpPr>
        <p:spPr>
          <a:xfrm>
            <a:off x="457200" y="5852160"/>
            <a:ext cx="8229600" cy="446625"/>
          </a:xfrm>
          <a:prstGeom prst="rect">
            <a:avLst/>
          </a:prstGeom>
        </p:spPr>
        <p:txBody>
          <a:bodyPr vert="horz" wrap="square" lIns="0" tIns="15586" rIns="0" bIns="0" rtlCol="0">
            <a:spAutoFit/>
          </a:bodyPr>
          <a:lstStyle/>
          <a:p>
            <a:pPr marL="34635" marR="338994">
              <a:spcBef>
                <a:spcPts val="123"/>
              </a:spcBef>
            </a:pPr>
            <a:r>
              <a:rPr lang="en-US" sz="1400" b="1" dirty="0">
                <a:effectLst/>
                <a:latin typeface="Times New Roman" panose="02020603050405020304" pitchFamily="18" charset="0"/>
                <a:ea typeface="Calibri" panose="020F0502020204030204" pitchFamily="34" charset="0"/>
              </a:rPr>
              <a:t>Source:</a:t>
            </a:r>
            <a:r>
              <a:rPr lang="en-US" sz="1400" dirty="0">
                <a:effectLst/>
                <a:latin typeface="Times New Roman" panose="02020603050405020304" pitchFamily="18" charset="0"/>
                <a:ea typeface="Calibri" panose="020F0502020204030204" pitchFamily="34" charset="0"/>
              </a:rPr>
              <a:t> Centers for Disease Control and Prevention, National Center for Health Statistics, National Vital Statistics System, Mortality, 2020 and 2021, accessed on CDC WONDER Online Database, released in 2023.</a:t>
            </a:r>
            <a:endParaRPr sz="1400" dirty="0">
              <a:latin typeface="Times New Roman"/>
              <a:cs typeface="Times New Roman"/>
            </a:endParaRPr>
          </a:p>
        </p:txBody>
      </p:sp>
      <p:sp>
        <p:nvSpPr>
          <p:cNvPr id="57" name="Title 56">
            <a:extLst>
              <a:ext uri="{FF2B5EF4-FFF2-40B4-BE49-F238E27FC236}">
                <a16:creationId xmlns:a16="http://schemas.microsoft.com/office/drawing/2014/main" id="{FFFD688B-7DEE-41BF-A819-257024CD574D}"/>
              </a:ext>
            </a:extLst>
          </p:cNvPr>
          <p:cNvSpPr>
            <a:spLocks noGrp="1"/>
          </p:cNvSpPr>
          <p:nvPr>
            <p:ph type="title"/>
          </p:nvPr>
        </p:nvSpPr>
        <p:spPr>
          <a:xfrm>
            <a:off x="1257300" y="0"/>
            <a:ext cx="6629400" cy="1143000"/>
          </a:xfrm>
        </p:spPr>
        <p:txBody>
          <a:bodyPr>
            <a:noAutofit/>
          </a:bodyPr>
          <a:lstStyle/>
          <a:p>
            <a:pPr marL="0" marR="0">
              <a:spcBef>
                <a:spcPts val="0"/>
              </a:spcBef>
              <a:spcAft>
                <a:spcPts val="300"/>
              </a:spcAft>
            </a:pPr>
            <a:r>
              <a:rPr lang="en-US" sz="2000" b="1" dirty="0">
                <a:effectLst/>
                <a:latin typeface="Arial" panose="020B0604020202020204" pitchFamily="34" charset="0"/>
                <a:ea typeface="Calibri" panose="020F0502020204030204" pitchFamily="34" charset="0"/>
                <a:cs typeface="Times New Roman" panose="02020603050405020304" pitchFamily="18" charset="0"/>
              </a:rPr>
              <a:t>Figure 30. Crude COVID-19 deaths per 100,000 population, by location of residence, 2020 and 2021</a:t>
            </a:r>
          </a:p>
        </p:txBody>
      </p:sp>
      <p:graphicFrame>
        <p:nvGraphicFramePr>
          <p:cNvPr id="2" name="Chart 1" descr="Bar chart showing rate per 100,000 population; key points are in the text below">
            <a:extLst>
              <a:ext uri="{FF2B5EF4-FFF2-40B4-BE49-F238E27FC236}">
                <a16:creationId xmlns:a16="http://schemas.microsoft.com/office/drawing/2014/main" id="{762F5FFB-30C6-4C36-3FA2-CE4C6BB2E64C}"/>
              </a:ext>
            </a:extLst>
          </p:cNvPr>
          <p:cNvGraphicFramePr/>
          <p:nvPr>
            <p:extLst>
              <p:ext uri="{D42A27DB-BD31-4B8C-83A1-F6EECF244321}">
                <p14:modId xmlns:p14="http://schemas.microsoft.com/office/powerpoint/2010/main" val="2255386283"/>
              </p:ext>
            </p:extLst>
          </p:nvPr>
        </p:nvGraphicFramePr>
        <p:xfrm>
          <a:off x="457200" y="1463040"/>
          <a:ext cx="82296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870D51D3-B27C-7C21-0B9D-067A5F1F19F8}"/>
              </a:ext>
            </a:extLst>
          </p:cNvPr>
          <p:cNvSpPr>
            <a:spLocks noGrp="1"/>
          </p:cNvSpPr>
          <p:nvPr>
            <p:ph type="sldNum" sz="quarter" idx="10"/>
          </p:nvPr>
        </p:nvSpPr>
        <p:spPr/>
        <p:txBody>
          <a:bodyPr/>
          <a:lstStyle/>
          <a:p>
            <a:fld id="{85F5B7A5-34A7-4AB0-A34F-A4DF2002FA98}" type="slidenum">
              <a:rPr lang="en-US" smtClean="0"/>
              <a:t>133</a:t>
            </a:fld>
            <a:endParaRPr lang="en-US"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CB27964-0E5B-43E2-BCAD-330D2539FBA8}"/>
              </a:ext>
            </a:extLst>
          </p:cNvPr>
          <p:cNvSpPr>
            <a:spLocks noGrp="1"/>
          </p:cNvSpPr>
          <p:nvPr>
            <p:ph type="title"/>
          </p:nvPr>
        </p:nvSpPr>
        <p:spPr/>
        <p:txBody>
          <a:bodyPr>
            <a:normAutofit fontScale="90000"/>
          </a:bodyPr>
          <a:lstStyle/>
          <a:p>
            <a:r>
              <a:rPr lang="en-US" dirty="0"/>
              <a:t>Discussion and Conclusions</a:t>
            </a:r>
          </a:p>
        </p:txBody>
      </p:sp>
      <p:sp>
        <p:nvSpPr>
          <p:cNvPr id="20" name="Content Placeholder 19">
            <a:extLst>
              <a:ext uri="{FF2B5EF4-FFF2-40B4-BE49-F238E27FC236}">
                <a16:creationId xmlns:a16="http://schemas.microsoft.com/office/drawing/2014/main" id="{6BE38505-A217-EBFE-1C12-8BFC663BF79A}"/>
              </a:ext>
            </a:extLst>
          </p:cNvPr>
          <p:cNvSpPr>
            <a:spLocks noGrp="1"/>
          </p:cNvSpPr>
          <p:nvPr>
            <p:ph idx="1"/>
          </p:nvPr>
        </p:nvSpPr>
        <p:spPr>
          <a:xfrm>
            <a:off x="457200" y="1280160"/>
            <a:ext cx="8229600" cy="5120640"/>
          </a:xfrm>
        </p:spPr>
        <p:txBody>
          <a:bodyPr>
            <a:noAutofit/>
          </a:bodyPr>
          <a:lstStyle/>
          <a:p>
            <a:r>
              <a:rPr lang="en-US" sz="1400" dirty="0"/>
              <a:t>COVID-19 imposed a heavy burden on the United States, accounting for more than 767,000 deaths in the first 2 years of the pandemic. </a:t>
            </a:r>
          </a:p>
          <a:p>
            <a:r>
              <a:rPr lang="en-US" sz="1400" dirty="0"/>
              <a:t>Disproportionately high mortality was seen among older adults, people in nonmetropolitan communities, and racial and ethnic minority groups.</a:t>
            </a:r>
          </a:p>
          <a:p>
            <a:r>
              <a:rPr lang="en-US" sz="1400" dirty="0"/>
              <a:t>COVID-19 deaths grew by nearly 20% in the second year of the PHE, even though the nation had more knowledge about the virus and greater access to tests, treatments, and vaccines. This increase may have been related to the emergence of more transmissible variants in 2021, along with lack of consensus on mitigation strategies.</a:t>
            </a:r>
          </a:p>
          <a:p>
            <a:r>
              <a:rPr lang="en-US" sz="1400" dirty="0"/>
              <a:t>The public health and healthcare delivery systems achieved remarkable success </a:t>
            </a:r>
            <a:r>
              <a:rPr lang="en-US" sz="1400" dirty="0">
                <a:hlinkClick r:id="rId3"/>
              </a:rPr>
              <a:t>engaging with communities</a:t>
            </a:r>
            <a:r>
              <a:rPr lang="en-US" sz="1400" dirty="0"/>
              <a:t> and administering at least one dose of the COVID-19 vaccine to more than 70% of adults within the first year of vaccine availability.  </a:t>
            </a:r>
          </a:p>
          <a:p>
            <a:r>
              <a:rPr lang="en-US" sz="1400" dirty="0"/>
              <a:t>A CDC analysis from early 2021 found that a single dose of mRNA COVID-19 vaccines was approximately 82% effective in reducing virus transmission compared with 94% effectiveness for two doses.  </a:t>
            </a:r>
          </a:p>
          <a:p>
            <a:r>
              <a:rPr lang="en-US" sz="1400" dirty="0"/>
              <a:t>While 70% vaccine coverage was expected to confer herd immunity, subsequent studies found that vaccination levels approaching 90% would have been needed for highly transmissible viruses such as the Omicron variant.</a:t>
            </a:r>
          </a:p>
          <a:p>
            <a:r>
              <a:rPr lang="en-US" sz="1400" dirty="0"/>
              <a:t>Data also show uneven distribution and use of COVID-19 vaccines in 2021, especially among uninsured, underinsured, and low-income people and people in nonmetropolitan communities. Structural barriers, such as lack of paid sick leave, may have reduced vaccine use. The disparities may reflect, in part, the nation’s reliance on personal healthcare delivery systems to equitably distribute vaccines instead of having a robust public health system to do it., </a:t>
            </a:r>
          </a:p>
          <a:p>
            <a:endParaRPr lang="en-US" sz="1400" dirty="0"/>
          </a:p>
        </p:txBody>
      </p:sp>
      <p:sp>
        <p:nvSpPr>
          <p:cNvPr id="2" name="Slide Number Placeholder 1">
            <a:extLst>
              <a:ext uri="{FF2B5EF4-FFF2-40B4-BE49-F238E27FC236}">
                <a16:creationId xmlns:a16="http://schemas.microsoft.com/office/drawing/2014/main" id="{8520D265-7E97-EE49-6A94-DBD652272366}"/>
              </a:ext>
            </a:extLst>
          </p:cNvPr>
          <p:cNvSpPr>
            <a:spLocks noGrp="1"/>
          </p:cNvSpPr>
          <p:nvPr>
            <p:ph type="sldNum" sz="quarter" idx="10"/>
          </p:nvPr>
        </p:nvSpPr>
        <p:spPr/>
        <p:txBody>
          <a:bodyPr/>
          <a:lstStyle/>
          <a:p>
            <a:fld id="{85F5B7A5-34A7-4AB0-A34F-A4DF2002FA98}" type="slidenum">
              <a:rPr lang="en-US" smtClean="0"/>
              <a:t>134</a:t>
            </a:fld>
            <a:endParaRPr lang="en-US"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C52E324A-C3A8-49A2-AB96-95E5334D0CEF}"/>
              </a:ext>
            </a:extLst>
          </p:cNvPr>
          <p:cNvSpPr>
            <a:spLocks noGrp="1"/>
          </p:cNvSpPr>
          <p:nvPr>
            <p:ph type="title"/>
          </p:nvPr>
        </p:nvSpPr>
        <p:spPr/>
        <p:txBody>
          <a:bodyPr>
            <a:normAutofit fontScale="90000"/>
          </a:bodyPr>
          <a:lstStyle/>
          <a:p>
            <a:r>
              <a:rPr lang="en-US" dirty="0"/>
              <a:t>References</a:t>
            </a:r>
          </a:p>
        </p:txBody>
      </p:sp>
      <p:sp>
        <p:nvSpPr>
          <p:cNvPr id="6" name="TextBox 5">
            <a:extLst>
              <a:ext uri="{FF2B5EF4-FFF2-40B4-BE49-F238E27FC236}">
                <a16:creationId xmlns:a16="http://schemas.microsoft.com/office/drawing/2014/main" id="{5EC16A82-E8D3-DB45-5A23-9AA22CBA2DF9}"/>
              </a:ext>
            </a:extLst>
          </p:cNvPr>
          <p:cNvSpPr txBox="1"/>
          <p:nvPr/>
        </p:nvSpPr>
        <p:spPr>
          <a:xfrm>
            <a:off x="457200" y="1188720"/>
            <a:ext cx="8229600" cy="5847755"/>
          </a:xfrm>
          <a:prstGeom prst="rect">
            <a:avLst/>
          </a:prstGeom>
          <a:noFill/>
        </p:spPr>
        <p:txBody>
          <a:bodyPr wrap="square">
            <a:spAutoFit/>
          </a:bodyPr>
          <a:lstStyle/>
          <a:p>
            <a:pPr marL="228600" marR="0" lvl="0" indent="-228600">
              <a:buSzPts val="1000"/>
              <a:buFont typeface="Times New Roman" panose="02020603050405020304" pitchFamily="18" charset="0"/>
              <a:buAutoNum type="arabicPeriod"/>
            </a:pPr>
            <a:r>
              <a:rPr lang="en-US" sz="1100" dirty="0">
                <a:effectLst/>
                <a:ea typeface="Calibri" panose="020F0502020204030204" pitchFamily="34" charset="0"/>
                <a:cs typeface="Calibri" panose="020F0502020204030204" pitchFamily="34" charset="0"/>
              </a:rPr>
              <a:t>Polack FP, Thomas SJ, </a:t>
            </a:r>
            <a:r>
              <a:rPr lang="en-US" sz="1100" dirty="0" err="1">
                <a:effectLst/>
                <a:ea typeface="Calibri" panose="020F0502020204030204" pitchFamily="34" charset="0"/>
                <a:cs typeface="Calibri" panose="020F0502020204030204" pitchFamily="34" charset="0"/>
              </a:rPr>
              <a:t>Kitchin</a:t>
            </a:r>
            <a:r>
              <a:rPr lang="en-US" sz="1100" dirty="0">
                <a:effectLst/>
                <a:ea typeface="Calibri" panose="020F0502020204030204" pitchFamily="34" charset="0"/>
                <a:cs typeface="Calibri" panose="020F0502020204030204" pitchFamily="34" charset="0"/>
              </a:rPr>
              <a:t> N, et al.; C4591001 Clinical Trial Group. Safety and efficacy of the BNT162b2 mRNA Covid-19 vaccine through 6 months. N </a:t>
            </a:r>
            <a:r>
              <a:rPr lang="en-US" sz="1100" dirty="0" err="1">
                <a:effectLst/>
                <a:ea typeface="Calibri" panose="020F0502020204030204" pitchFamily="34" charset="0"/>
                <a:cs typeface="Calibri" panose="020F0502020204030204" pitchFamily="34" charset="0"/>
              </a:rPr>
              <a:t>Engl</a:t>
            </a:r>
            <a:r>
              <a:rPr lang="en-US" sz="1100" dirty="0">
                <a:effectLst/>
                <a:ea typeface="Calibri" panose="020F0502020204030204" pitchFamily="34" charset="0"/>
                <a:cs typeface="Calibri" panose="020F0502020204030204" pitchFamily="34" charset="0"/>
              </a:rPr>
              <a:t> J Med. 2021 Nov 4;385(19):1761-1773. </a:t>
            </a:r>
            <a:r>
              <a:rPr lang="en-US" sz="1100" u="sng" dirty="0">
                <a:solidFill>
                  <a:srgbClr val="0000FF"/>
                </a:solidFill>
                <a:effectLst/>
                <a:ea typeface="Calibri" panose="020F0502020204030204" pitchFamily="34" charset="0"/>
                <a:cs typeface="Calibri" panose="020F0502020204030204" pitchFamily="34" charset="0"/>
                <a:hlinkClick r:id="rId3"/>
              </a:rPr>
              <a:t>https://www.nejm.org/doi/10.1056/NEJMoa2110345</a:t>
            </a:r>
            <a:r>
              <a:rPr lang="en-US" sz="1100" dirty="0">
                <a:effectLst/>
                <a:ea typeface="Calibri" panose="020F0502020204030204" pitchFamily="34" charset="0"/>
                <a:cs typeface="Calibri" panose="020F0502020204030204" pitchFamily="34" charset="0"/>
              </a:rPr>
              <a:t>. Accessed October 24, 2023.</a:t>
            </a:r>
          </a:p>
          <a:p>
            <a:pPr marL="228600" marR="0" lvl="0" indent="-228600">
              <a:buSzPts val="1000"/>
              <a:buFont typeface="Times New Roman" panose="02020603050405020304" pitchFamily="18" charset="0"/>
              <a:buAutoNum type="arabicPeriod"/>
            </a:pPr>
            <a:r>
              <a:rPr lang="en-US" sz="1100" dirty="0">
                <a:effectLst/>
                <a:ea typeface="Calibri" panose="020F0502020204030204" pitchFamily="34" charset="0"/>
                <a:cs typeface="Calibri" panose="020F0502020204030204" pitchFamily="34" charset="0"/>
              </a:rPr>
              <a:t>Baden LR, El </a:t>
            </a:r>
            <a:r>
              <a:rPr lang="en-US" sz="1100" dirty="0" err="1">
                <a:effectLst/>
                <a:ea typeface="Calibri" panose="020F0502020204030204" pitchFamily="34" charset="0"/>
                <a:cs typeface="Calibri" panose="020F0502020204030204" pitchFamily="34" charset="0"/>
              </a:rPr>
              <a:t>Sahly</a:t>
            </a:r>
            <a:r>
              <a:rPr lang="en-US" sz="1100" dirty="0">
                <a:effectLst/>
                <a:ea typeface="Calibri" panose="020F0502020204030204" pitchFamily="34" charset="0"/>
                <a:cs typeface="Calibri" panose="020F0502020204030204" pitchFamily="34" charset="0"/>
              </a:rPr>
              <a:t> HM, </a:t>
            </a:r>
            <a:r>
              <a:rPr lang="en-US" sz="1100" dirty="0" err="1">
                <a:effectLst/>
                <a:ea typeface="Calibri" panose="020F0502020204030204" pitchFamily="34" charset="0"/>
                <a:cs typeface="Calibri" panose="020F0502020204030204" pitchFamily="34" charset="0"/>
              </a:rPr>
              <a:t>Essink</a:t>
            </a:r>
            <a:r>
              <a:rPr lang="en-US" sz="1100" dirty="0">
                <a:effectLst/>
                <a:ea typeface="Calibri" panose="020F0502020204030204" pitchFamily="34" charset="0"/>
                <a:cs typeface="Calibri" panose="020F0502020204030204" pitchFamily="34" charset="0"/>
              </a:rPr>
              <a:t> B, et al.; COVE Study Group. Efficacy and safety of the mRNA-1273 SARS-CoV-2 vaccine. N </a:t>
            </a:r>
            <a:r>
              <a:rPr lang="en-US" sz="1100" dirty="0" err="1">
                <a:effectLst/>
                <a:ea typeface="Calibri" panose="020F0502020204030204" pitchFamily="34" charset="0"/>
                <a:cs typeface="Calibri" panose="020F0502020204030204" pitchFamily="34" charset="0"/>
              </a:rPr>
              <a:t>Engl</a:t>
            </a:r>
            <a:r>
              <a:rPr lang="en-US" sz="1100" dirty="0">
                <a:effectLst/>
                <a:ea typeface="Calibri" panose="020F0502020204030204" pitchFamily="34" charset="0"/>
                <a:cs typeface="Calibri" panose="020F0502020204030204" pitchFamily="34" charset="0"/>
              </a:rPr>
              <a:t> J Med. 2021 Feb 4;384(5):403-416. </a:t>
            </a:r>
            <a:r>
              <a:rPr lang="en-US" sz="1100" u="sng" spc="-10" dirty="0">
                <a:solidFill>
                  <a:srgbClr val="0000FF"/>
                </a:solidFill>
                <a:effectLst/>
                <a:ea typeface="Calibri" panose="020F0502020204030204" pitchFamily="34" charset="0"/>
                <a:cs typeface="Calibri" panose="020F0502020204030204" pitchFamily="34" charset="0"/>
                <a:hlinkClick r:id="rId4"/>
              </a:rPr>
              <a:t>https://www.nejm.org/doi/10.1056/NEJMoa2035389</a:t>
            </a:r>
            <a:r>
              <a:rPr lang="en-US" sz="1100" dirty="0">
                <a:effectLst/>
                <a:ea typeface="Calibri" panose="020F0502020204030204" pitchFamily="34" charset="0"/>
                <a:cs typeface="Calibri" panose="020F0502020204030204" pitchFamily="34" charset="0"/>
              </a:rPr>
              <a:t>. Accessed October 24, 2023.</a:t>
            </a:r>
          </a:p>
          <a:p>
            <a:pPr marL="228600" marR="0" lvl="0" indent="-228600">
              <a:buSzPts val="1000"/>
              <a:buFont typeface="Times New Roman" panose="02020603050405020304" pitchFamily="18" charset="0"/>
              <a:buAutoNum type="arabicPeriod"/>
            </a:pPr>
            <a:r>
              <a:rPr lang="en-US" sz="1100" dirty="0">
                <a:effectLst/>
                <a:ea typeface="Calibri" panose="020F0502020204030204" pitchFamily="34" charset="0"/>
                <a:cs typeface="Calibri" panose="020F0502020204030204" pitchFamily="34" charset="0"/>
              </a:rPr>
              <a:t>Holtkamp N, Kolbe A, </a:t>
            </a:r>
            <a:r>
              <a:rPr lang="en-US" sz="1100" dirty="0" err="1">
                <a:effectLst/>
                <a:ea typeface="Calibri" panose="020F0502020204030204" pitchFamily="34" charset="0"/>
                <a:cs typeface="Calibri" panose="020F0502020204030204" pitchFamily="34" charset="0"/>
              </a:rPr>
              <a:t>Beleche</a:t>
            </a:r>
            <a:r>
              <a:rPr lang="en-US" sz="1100" dirty="0">
                <a:effectLst/>
                <a:ea typeface="Calibri" panose="020F0502020204030204" pitchFamily="34" charset="0"/>
                <a:cs typeface="Calibri" panose="020F0502020204030204" pitchFamily="34" charset="0"/>
              </a:rPr>
              <a:t> T. COVID-19 Vaccination Associated With Reductions in COVID-19 Mortality and Morbidity in the United States, and an Approach to Valuing These Benefits. Washington, DC: U.S. Department of Health and Human Services, Office of the Assistant Secretary for Planning and Evaluation; December 2021. </a:t>
            </a:r>
            <a:r>
              <a:rPr lang="en-US" sz="1100" u="sng" dirty="0">
                <a:solidFill>
                  <a:srgbClr val="0000FF"/>
                </a:solidFill>
                <a:effectLst/>
                <a:ea typeface="Calibri" panose="020F0502020204030204" pitchFamily="34" charset="0"/>
                <a:cs typeface="Calibri" panose="020F0502020204030204" pitchFamily="34" charset="0"/>
                <a:hlinkClick r:id="rId5"/>
              </a:rPr>
              <a:t>https://aspe.hhs.gov/reports/economic-health-benefits-covid-19-vaccination</a:t>
            </a:r>
            <a:r>
              <a:rPr lang="en-US" sz="1100" dirty="0">
                <a:effectLst/>
                <a:ea typeface="Calibri" panose="020F0502020204030204" pitchFamily="34" charset="0"/>
                <a:cs typeface="Calibri" panose="020F0502020204030204" pitchFamily="34" charset="0"/>
              </a:rPr>
              <a:t>. Accessed October 24, 2023.</a:t>
            </a:r>
          </a:p>
          <a:p>
            <a:pPr marL="228600" marR="0" lvl="0" indent="-228600">
              <a:buSzPts val="1000"/>
              <a:buFont typeface="Times New Roman" panose="02020603050405020304" pitchFamily="18" charset="0"/>
              <a:buAutoNum type="arabicPeriod"/>
            </a:pPr>
            <a:r>
              <a:rPr lang="en-US" sz="1100" dirty="0">
                <a:effectLst/>
                <a:ea typeface="Calibri" panose="020F0502020204030204" pitchFamily="34" charset="0"/>
                <a:cs typeface="Calibri" panose="020F0502020204030204" pitchFamily="34" charset="0"/>
              </a:rPr>
              <a:t>Lin DY, Gu Y, Xu Y, Wheeler B, Young H, Sunny SK, Moore Z, Zeng D. Association of primary and booster vaccination and prior infection with SARS-CoV-2 infection and severe COVID-19 outcomes. JAMA. 2022 Oct 11;328(14):1415-1426. </a:t>
            </a:r>
            <a:r>
              <a:rPr lang="en-US" sz="1100" u="sng" dirty="0">
                <a:solidFill>
                  <a:srgbClr val="0000FF"/>
                </a:solidFill>
                <a:effectLst/>
                <a:ea typeface="Calibri" panose="020F0502020204030204" pitchFamily="34" charset="0"/>
                <a:cs typeface="Calibri" panose="020F0502020204030204" pitchFamily="34" charset="0"/>
                <a:hlinkClick r:id="rId6"/>
              </a:rPr>
              <a:t>https://www.ncbi.nlm.nih.gov/pmc/articles/PMC9513711/</a:t>
            </a:r>
            <a:r>
              <a:rPr lang="en-US" sz="1100" dirty="0">
                <a:effectLst/>
                <a:ea typeface="Calibri" panose="020F0502020204030204" pitchFamily="34" charset="0"/>
                <a:cs typeface="Calibri" panose="020F0502020204030204" pitchFamily="34" charset="0"/>
              </a:rPr>
              <a:t>. Accessed October 24, 2023.</a:t>
            </a:r>
          </a:p>
          <a:p>
            <a:pPr marL="228600" marR="0" lvl="0" indent="-228600">
              <a:buSzPts val="1000"/>
              <a:buFont typeface="Times New Roman" panose="02020603050405020304" pitchFamily="18" charset="0"/>
              <a:buAutoNum type="arabicPeriod"/>
            </a:pPr>
            <a:r>
              <a:rPr lang="en-US" sz="1100" dirty="0">
                <a:effectLst/>
                <a:ea typeface="Calibri" panose="020F0502020204030204" pitchFamily="34" charset="0"/>
                <a:cs typeface="Calibri" panose="020F0502020204030204" pitchFamily="34" charset="0"/>
              </a:rPr>
              <a:t>Fitzpatrick MC, </a:t>
            </a:r>
            <a:r>
              <a:rPr lang="en-US" sz="1100" dirty="0" err="1">
                <a:effectLst/>
                <a:ea typeface="Calibri" panose="020F0502020204030204" pitchFamily="34" charset="0"/>
                <a:cs typeface="Calibri" panose="020F0502020204030204" pitchFamily="34" charset="0"/>
              </a:rPr>
              <a:t>Moghadas</a:t>
            </a:r>
            <a:r>
              <a:rPr lang="en-US" sz="1100" dirty="0">
                <a:effectLst/>
                <a:ea typeface="Calibri" panose="020F0502020204030204" pitchFamily="34" charset="0"/>
                <a:cs typeface="Calibri" panose="020F0502020204030204" pitchFamily="34" charset="0"/>
              </a:rPr>
              <a:t> SM, Pandey A, Galvani AP. Two Years of U.S. COVID-19 Vaccines Have Prevented Millions of Hospitalizations and Deaths. Commonwealth Fund Blog, December 13, 2022. </a:t>
            </a:r>
            <a:r>
              <a:rPr lang="en-US" sz="1100" u="sng" dirty="0">
                <a:solidFill>
                  <a:srgbClr val="0000FF"/>
                </a:solidFill>
                <a:effectLst/>
                <a:ea typeface="Calibri" panose="020F0502020204030204" pitchFamily="34" charset="0"/>
                <a:cs typeface="Calibri" panose="020F0502020204030204" pitchFamily="34" charset="0"/>
                <a:hlinkClick r:id="rId7"/>
              </a:rPr>
              <a:t>https://www.commonwealthfund.org/blog/2022/two-years-covid-vaccines-prevented-millions-deaths-hospitalizations</a:t>
            </a:r>
            <a:r>
              <a:rPr lang="en-US" sz="1100" dirty="0">
                <a:effectLst/>
                <a:ea typeface="Calibri" panose="020F0502020204030204" pitchFamily="34" charset="0"/>
                <a:cs typeface="Calibri" panose="020F0502020204030204" pitchFamily="34" charset="0"/>
              </a:rPr>
              <a:t>. Accessed October 24, 2023.</a:t>
            </a:r>
          </a:p>
          <a:p>
            <a:pPr marL="228600" marR="0" lvl="0" indent="-228600">
              <a:buSzPts val="1000"/>
              <a:buFont typeface="Times New Roman" panose="02020603050405020304" pitchFamily="18" charset="0"/>
              <a:buAutoNum type="arabicPeriod"/>
            </a:pPr>
            <a:r>
              <a:rPr lang="en-US" sz="1100" dirty="0">
                <a:effectLst/>
                <a:ea typeface="Calibri" panose="020F0502020204030204" pitchFamily="34" charset="0"/>
                <a:cs typeface="Calibri" panose="020F0502020204030204" pitchFamily="34" charset="0"/>
              </a:rPr>
              <a:t>Anderson RM, </a:t>
            </a:r>
            <a:r>
              <a:rPr lang="en-US" sz="1100" dirty="0" err="1">
                <a:effectLst/>
                <a:ea typeface="Calibri" panose="020F0502020204030204" pitchFamily="34" charset="0"/>
                <a:cs typeface="Calibri" panose="020F0502020204030204" pitchFamily="34" charset="0"/>
              </a:rPr>
              <a:t>Vegvari</a:t>
            </a:r>
            <a:r>
              <a:rPr lang="en-US" sz="1100" dirty="0">
                <a:effectLst/>
                <a:ea typeface="Calibri" panose="020F0502020204030204" pitchFamily="34" charset="0"/>
                <a:cs typeface="Calibri" panose="020F0502020204030204" pitchFamily="34" charset="0"/>
              </a:rPr>
              <a:t> C, Truscott J, Collyer BS. Challenges in creating herd immunity to SARS-CoV-2 infection by mass vaccination. Lancet. 2020 Nov 21;396(10263):1614-1616. </a:t>
            </a:r>
            <a:r>
              <a:rPr lang="en-US" sz="1100" u="sng" dirty="0">
                <a:solidFill>
                  <a:srgbClr val="0000FF"/>
                </a:solidFill>
                <a:effectLst/>
                <a:ea typeface="Calibri" panose="020F0502020204030204" pitchFamily="34" charset="0"/>
                <a:cs typeface="Calibri" panose="020F0502020204030204" pitchFamily="34" charset="0"/>
                <a:hlinkClick r:id="rId8"/>
              </a:rPr>
              <a:t>https://www.ncbi.nlm.nih.gov/pmc/articles/PMC7836302/</a:t>
            </a:r>
            <a:r>
              <a:rPr lang="en-US" sz="1100" dirty="0">
                <a:effectLst/>
                <a:ea typeface="Calibri" panose="020F0502020204030204" pitchFamily="34" charset="0"/>
                <a:cs typeface="Calibri" panose="020F0502020204030204" pitchFamily="34" charset="0"/>
              </a:rPr>
              <a:t>. Accessed October 24, 2023.</a:t>
            </a:r>
          </a:p>
          <a:p>
            <a:pPr marL="228600" marR="0" lvl="0" indent="-228600">
              <a:buSzPts val="1000"/>
              <a:buFont typeface="Times New Roman" panose="02020603050405020304" pitchFamily="18" charset="0"/>
              <a:buAutoNum type="arabicPeriod"/>
            </a:pPr>
            <a:r>
              <a:rPr lang="en-US" sz="1100" dirty="0">
                <a:effectLst/>
                <a:ea typeface="Calibri" panose="020F0502020204030204" pitchFamily="34" charset="0"/>
                <a:cs typeface="Calibri" panose="020F0502020204030204" pitchFamily="34" charset="0"/>
              </a:rPr>
              <a:t>The White House. President Biden to announce goal to administer at least one vaccine shot to 70% of the U.S. adult population by July 4th. May 4, 2021. </a:t>
            </a:r>
            <a:r>
              <a:rPr lang="en-US" sz="1100" u="sng" dirty="0">
                <a:solidFill>
                  <a:srgbClr val="0000FF"/>
                </a:solidFill>
                <a:effectLst/>
                <a:ea typeface="Calibri" panose="020F0502020204030204" pitchFamily="34" charset="0"/>
                <a:cs typeface="Calibri" panose="020F0502020204030204" pitchFamily="34" charset="0"/>
                <a:hlinkClick r:id="rId9"/>
              </a:rPr>
              <a:t>https://www.whitehouse.gov/briefing-room/statements-releases/2021/05/04/fact-sheet-president-biden-to-announce-goal-to-administer-at-least-one-vaccine-shot-to-70-of-the-u-s-adult-population-by-july-4th/</a:t>
            </a:r>
            <a:r>
              <a:rPr lang="en-US" sz="1100" dirty="0">
                <a:effectLst/>
                <a:ea typeface="Calibri" panose="020F0502020204030204" pitchFamily="34" charset="0"/>
                <a:cs typeface="Calibri" panose="020F0502020204030204" pitchFamily="34" charset="0"/>
              </a:rPr>
              <a:t>. Accessed October 24, 2023.</a:t>
            </a:r>
          </a:p>
          <a:p>
            <a:pPr marL="228600" marR="0" lvl="0" indent="-228600">
              <a:buSzPts val="1000"/>
              <a:buFont typeface="Times New Roman" panose="02020603050405020304" pitchFamily="18" charset="0"/>
              <a:buAutoNum type="arabicPeriod"/>
            </a:pPr>
            <a:r>
              <a:rPr lang="en-US" sz="1100" dirty="0">
                <a:effectLst/>
                <a:ea typeface="Calibri" panose="020F0502020204030204" pitchFamily="34" charset="0"/>
                <a:cs typeface="Calibri" panose="020F0502020204030204" pitchFamily="34" charset="0"/>
              </a:rPr>
              <a:t>Silver D, Kim Y, McNeill E, </a:t>
            </a:r>
            <a:r>
              <a:rPr lang="en-US" sz="1100" dirty="0" err="1">
                <a:effectLst/>
                <a:ea typeface="Calibri" panose="020F0502020204030204" pitchFamily="34" charset="0"/>
                <a:cs typeface="Calibri" panose="020F0502020204030204" pitchFamily="34" charset="0"/>
              </a:rPr>
              <a:t>Piltch</a:t>
            </a:r>
            <a:r>
              <a:rPr lang="en-US" sz="1100" dirty="0">
                <a:effectLst/>
                <a:ea typeface="Calibri" panose="020F0502020204030204" pitchFamily="34" charset="0"/>
                <a:cs typeface="Calibri" panose="020F0502020204030204" pitchFamily="34" charset="0"/>
              </a:rPr>
              <a:t>-Loeb R, Wang V, Abramson D. Association between COVID-19 vaccine hesitancy and trust in the medical profession and public health officials. </a:t>
            </a:r>
            <a:r>
              <a:rPr lang="en-US" sz="1100" dirty="0" err="1">
                <a:effectLst/>
                <a:ea typeface="Calibri" panose="020F0502020204030204" pitchFamily="34" charset="0"/>
                <a:cs typeface="Calibri" panose="020F0502020204030204" pitchFamily="34" charset="0"/>
              </a:rPr>
              <a:t>Prev</a:t>
            </a:r>
            <a:r>
              <a:rPr lang="en-US" sz="1100" dirty="0">
                <a:effectLst/>
                <a:ea typeface="Calibri" panose="020F0502020204030204" pitchFamily="34" charset="0"/>
                <a:cs typeface="Calibri" panose="020F0502020204030204" pitchFamily="34" charset="0"/>
              </a:rPr>
              <a:t> Med. 2022 Nov;164:107311. </a:t>
            </a:r>
            <a:r>
              <a:rPr lang="en-US" sz="1100" u="sng" dirty="0">
                <a:solidFill>
                  <a:srgbClr val="0000FF"/>
                </a:solidFill>
                <a:effectLst/>
                <a:ea typeface="Calibri" panose="020F0502020204030204" pitchFamily="34" charset="0"/>
                <a:cs typeface="Calibri" panose="020F0502020204030204" pitchFamily="34" charset="0"/>
                <a:hlinkClick r:id="rId10"/>
              </a:rPr>
              <a:t>https://www.ncbi.nlm.nih.gov/pmc/articles/PMC9580241/</a:t>
            </a:r>
            <a:r>
              <a:rPr lang="en-US" sz="1100" dirty="0">
                <a:effectLst/>
                <a:ea typeface="Calibri" panose="020F0502020204030204" pitchFamily="34" charset="0"/>
                <a:cs typeface="Calibri" panose="020F0502020204030204" pitchFamily="34" charset="0"/>
              </a:rPr>
              <a:t>. Accessed October 24, 2023.</a:t>
            </a:r>
          </a:p>
          <a:p>
            <a:pPr marL="228600" marR="0" lvl="0" indent="-228600">
              <a:buSzPts val="1000"/>
              <a:buFont typeface="Times New Roman" panose="02020603050405020304" pitchFamily="18" charset="0"/>
              <a:buAutoNum type="arabicPeriod"/>
            </a:pPr>
            <a:r>
              <a:rPr lang="en-US" sz="1100" dirty="0" err="1">
                <a:effectLst/>
                <a:ea typeface="Calibri" panose="020F0502020204030204" pitchFamily="34" charset="0"/>
                <a:cs typeface="Calibri" panose="020F0502020204030204" pitchFamily="34" charset="0"/>
              </a:rPr>
              <a:t>Viskupič</a:t>
            </a:r>
            <a:r>
              <a:rPr lang="en-US" sz="1100" dirty="0">
                <a:effectLst/>
                <a:ea typeface="Calibri" panose="020F0502020204030204" pitchFamily="34" charset="0"/>
                <a:cs typeface="Calibri" panose="020F0502020204030204" pitchFamily="34" charset="0"/>
              </a:rPr>
              <a:t> F, </a:t>
            </a:r>
            <a:r>
              <a:rPr lang="en-US" sz="1100" dirty="0" err="1">
                <a:effectLst/>
                <a:ea typeface="Calibri" panose="020F0502020204030204" pitchFamily="34" charset="0"/>
                <a:cs typeface="Calibri" panose="020F0502020204030204" pitchFamily="34" charset="0"/>
              </a:rPr>
              <a:t>Wiltse</a:t>
            </a:r>
            <a:r>
              <a:rPr lang="en-US" sz="1100" dirty="0">
                <a:effectLst/>
                <a:ea typeface="Calibri" panose="020F0502020204030204" pitchFamily="34" charset="0"/>
                <a:cs typeface="Calibri" panose="020F0502020204030204" pitchFamily="34" charset="0"/>
              </a:rPr>
              <a:t> DL, Meyer BA. Trust in physicians and trust in government predict COVID-19 vaccine uptake. Soc Sci Q. 2022 May;103(3):509-520. </a:t>
            </a:r>
            <a:r>
              <a:rPr lang="en-US" sz="1100" u="sng" dirty="0">
                <a:solidFill>
                  <a:srgbClr val="0000FF"/>
                </a:solidFill>
                <a:effectLst/>
                <a:ea typeface="Calibri" panose="020F0502020204030204" pitchFamily="34" charset="0"/>
                <a:cs typeface="Calibri" panose="020F0502020204030204" pitchFamily="34" charset="0"/>
                <a:hlinkClick r:id="rId11"/>
              </a:rPr>
              <a:t>https://www.ncbi.nlm.nih.gov/pmc/articles/PMC9115527/</a:t>
            </a:r>
            <a:r>
              <a:rPr lang="en-US" sz="1100" dirty="0">
                <a:effectLst/>
                <a:ea typeface="Calibri" panose="020F0502020204030204" pitchFamily="34" charset="0"/>
                <a:cs typeface="Calibri" panose="020F0502020204030204" pitchFamily="34" charset="0"/>
              </a:rPr>
              <a:t>. Accessed October 24, 2023.</a:t>
            </a:r>
          </a:p>
          <a:p>
            <a:pPr marL="228600" marR="0" lvl="0" indent="-228600">
              <a:buSzPts val="1000"/>
              <a:buFont typeface="Times New Roman" panose="02020603050405020304" pitchFamily="18" charset="0"/>
              <a:buAutoNum type="arabicPeriod"/>
            </a:pPr>
            <a:r>
              <a:rPr lang="en-US" sz="1100" dirty="0">
                <a:effectLst/>
                <a:ea typeface="Calibri" panose="020F0502020204030204" pitchFamily="34" charset="0"/>
                <a:cs typeface="Calibri" panose="020F0502020204030204" pitchFamily="34" charset="0"/>
              </a:rPr>
              <a:t>Kirzinger A, </a:t>
            </a:r>
            <a:r>
              <a:rPr lang="en-US" sz="1100" dirty="0" err="1">
                <a:effectLst/>
                <a:ea typeface="Calibri" panose="020F0502020204030204" pitchFamily="34" charset="0"/>
                <a:cs typeface="Calibri" panose="020F0502020204030204" pitchFamily="34" charset="0"/>
              </a:rPr>
              <a:t>Munana</a:t>
            </a:r>
            <a:r>
              <a:rPr lang="en-US" sz="1100" dirty="0">
                <a:effectLst/>
                <a:ea typeface="Calibri" panose="020F0502020204030204" pitchFamily="34" charset="0"/>
                <a:cs typeface="Calibri" panose="020F0502020204030204" pitchFamily="34" charset="0"/>
              </a:rPr>
              <a:t> C, Brodie M. Vaccine hesitancy in rural America. Kaiser Family Foundation; 2021. </a:t>
            </a:r>
            <a:r>
              <a:rPr lang="en-US" sz="1100" u="sng" dirty="0">
                <a:solidFill>
                  <a:srgbClr val="0000FF"/>
                </a:solidFill>
                <a:effectLst/>
                <a:ea typeface="Calibri" panose="020F0502020204030204" pitchFamily="34" charset="0"/>
                <a:cs typeface="Calibri" panose="020F0502020204030204" pitchFamily="34" charset="0"/>
                <a:hlinkClick r:id="rId12"/>
              </a:rPr>
              <a:t>https://www.kff.org/coronavirus-covid-19/poll-finding/vaccine-hesitancy-in-rural-america/</a:t>
            </a:r>
            <a:r>
              <a:rPr lang="en-US" sz="1100" dirty="0">
                <a:effectLst/>
                <a:ea typeface="Calibri" panose="020F0502020204030204" pitchFamily="34" charset="0"/>
                <a:cs typeface="Calibri" panose="020F0502020204030204" pitchFamily="34" charset="0"/>
              </a:rPr>
              <a:t>. Accessed October 24, 2023.</a:t>
            </a:r>
          </a:p>
          <a:p>
            <a:pPr marL="228600" indent="-228600">
              <a:buSzPts val="1000"/>
              <a:buFont typeface="Times New Roman" panose="02020603050405020304" pitchFamily="18" charset="0"/>
              <a:buAutoNum type="arabicPeriod"/>
            </a:pPr>
            <a:r>
              <a:rPr lang="en-US" sz="1100" dirty="0">
                <a:effectLst/>
                <a:ea typeface="Calibri" panose="020F0502020204030204" pitchFamily="34" charset="0"/>
                <a:cs typeface="Calibri" panose="020F0502020204030204" pitchFamily="34" charset="0"/>
              </a:rPr>
              <a:t>Kiang MV, </a:t>
            </a:r>
            <a:r>
              <a:rPr lang="en-US" sz="1100" dirty="0" err="1">
                <a:effectLst/>
                <a:ea typeface="Calibri" panose="020F0502020204030204" pitchFamily="34" charset="0"/>
                <a:cs typeface="Calibri" panose="020F0502020204030204" pitchFamily="34" charset="0"/>
              </a:rPr>
              <a:t>Carlasare</a:t>
            </a:r>
            <a:r>
              <a:rPr lang="en-US" sz="1100" dirty="0">
                <a:effectLst/>
                <a:ea typeface="Calibri" panose="020F0502020204030204" pitchFamily="34" charset="0"/>
                <a:cs typeface="Calibri" panose="020F0502020204030204" pitchFamily="34" charset="0"/>
              </a:rPr>
              <a:t> LE, </a:t>
            </a:r>
            <a:r>
              <a:rPr lang="en-US" sz="1100" dirty="0" err="1">
                <a:effectLst/>
                <a:ea typeface="Calibri" panose="020F0502020204030204" pitchFamily="34" charset="0"/>
                <a:cs typeface="Calibri" panose="020F0502020204030204" pitchFamily="34" charset="0"/>
              </a:rPr>
              <a:t>Thadaney</a:t>
            </a:r>
            <a:r>
              <a:rPr lang="en-US" sz="1100" dirty="0">
                <a:effectLst/>
                <a:ea typeface="Calibri" panose="020F0502020204030204" pitchFamily="34" charset="0"/>
                <a:cs typeface="Calibri" panose="020F0502020204030204" pitchFamily="34" charset="0"/>
              </a:rPr>
              <a:t> </a:t>
            </a:r>
            <a:r>
              <a:rPr lang="en-US" sz="1100" dirty="0" err="1">
                <a:effectLst/>
                <a:ea typeface="Calibri" panose="020F0502020204030204" pitchFamily="34" charset="0"/>
                <a:cs typeface="Calibri" panose="020F0502020204030204" pitchFamily="34" charset="0"/>
              </a:rPr>
              <a:t>Israni</a:t>
            </a:r>
            <a:r>
              <a:rPr lang="en-US" sz="1100" dirty="0">
                <a:effectLst/>
                <a:ea typeface="Calibri" panose="020F0502020204030204" pitchFamily="34" charset="0"/>
                <a:cs typeface="Calibri" panose="020F0502020204030204" pitchFamily="34" charset="0"/>
              </a:rPr>
              <a:t> S, </a:t>
            </a:r>
            <a:r>
              <a:rPr lang="en-US" sz="1100" dirty="0" err="1">
                <a:effectLst/>
                <a:ea typeface="Calibri" panose="020F0502020204030204" pitchFamily="34" charset="0"/>
                <a:cs typeface="Calibri" panose="020F0502020204030204" pitchFamily="34" charset="0"/>
              </a:rPr>
              <a:t>Norcini</a:t>
            </a:r>
            <a:r>
              <a:rPr lang="en-US" sz="1100" dirty="0">
                <a:effectLst/>
                <a:ea typeface="Calibri" panose="020F0502020204030204" pitchFamily="34" charset="0"/>
                <a:cs typeface="Calibri" panose="020F0502020204030204" pitchFamily="34" charset="0"/>
              </a:rPr>
              <a:t> JJ, Zaman JAB, </a:t>
            </a:r>
            <a:r>
              <a:rPr lang="en-US" sz="1100" dirty="0" err="1">
                <a:effectLst/>
                <a:ea typeface="Calibri" panose="020F0502020204030204" pitchFamily="34" charset="0"/>
                <a:cs typeface="Calibri" panose="020F0502020204030204" pitchFamily="34" charset="0"/>
              </a:rPr>
              <a:t>Bibbins</a:t>
            </a:r>
            <a:r>
              <a:rPr lang="en-US" sz="1100" dirty="0">
                <a:effectLst/>
                <a:ea typeface="Calibri" panose="020F0502020204030204" pitchFamily="34" charset="0"/>
                <a:cs typeface="Calibri" panose="020F0502020204030204" pitchFamily="34" charset="0"/>
              </a:rPr>
              <a:t>-Domingo K. Excess mortality among U.S. physicians during the COVID-19 pandemic. JAMA Intern Med. 2023 Apr 1;183(4):374-376. </a:t>
            </a:r>
            <a:r>
              <a:rPr lang="en-US" sz="1100" u="sng" dirty="0">
                <a:solidFill>
                  <a:srgbClr val="0000FF"/>
                </a:solidFill>
                <a:effectLst/>
                <a:ea typeface="Calibri" panose="020F0502020204030204" pitchFamily="34" charset="0"/>
                <a:cs typeface="Calibri" panose="020F0502020204030204" pitchFamily="34" charset="0"/>
                <a:hlinkClick r:id="rId13"/>
              </a:rPr>
              <a:t>https://www.ncbi.nlm.nih.gov/pmc/articles/PMC10071333/</a:t>
            </a:r>
            <a:r>
              <a:rPr lang="en-US" sz="1100" dirty="0">
                <a:effectLst/>
                <a:ea typeface="Calibri" panose="020F0502020204030204" pitchFamily="34" charset="0"/>
                <a:cs typeface="Calibri" panose="020F0502020204030204" pitchFamily="34" charset="0"/>
              </a:rPr>
              <a:t>. Accessed October 24, 2023.</a:t>
            </a:r>
          </a:p>
          <a:p>
            <a:pPr marL="342900" marR="0" lvl="0" indent="-342900">
              <a:spcBef>
                <a:spcPts val="0"/>
              </a:spcBef>
              <a:spcAft>
                <a:spcPts val="0"/>
              </a:spcAft>
              <a:buSzPts val="1000"/>
              <a:buFont typeface="Times New Roman" panose="02020603050405020304" pitchFamily="18" charset="0"/>
              <a:buAutoNum type="arabicPeriod"/>
            </a:pPr>
            <a:endParaRPr lang="en-US" sz="1100" dirty="0">
              <a:effectLst/>
              <a:ea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F929FC96-6C69-A413-B2C1-A3B22894E927}"/>
              </a:ext>
            </a:extLst>
          </p:cNvPr>
          <p:cNvSpPr>
            <a:spLocks noGrp="1"/>
          </p:cNvSpPr>
          <p:nvPr>
            <p:ph type="sldNum" sz="quarter" idx="10"/>
          </p:nvPr>
        </p:nvSpPr>
        <p:spPr/>
        <p:txBody>
          <a:bodyPr/>
          <a:lstStyle/>
          <a:p>
            <a:fld id="{85F5B7A5-34A7-4AB0-A34F-A4DF2002FA98}" type="slidenum">
              <a:rPr lang="en-US" smtClean="0"/>
              <a:t>135</a:t>
            </a:fld>
            <a:endParaRPr lang="en-US"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28342B5B-AC50-42D6-873D-0790139B4ABF}"/>
              </a:ext>
            </a:extLst>
          </p:cNvPr>
          <p:cNvSpPr>
            <a:spLocks noGrp="1"/>
          </p:cNvSpPr>
          <p:nvPr>
            <p:ph type="title"/>
          </p:nvPr>
        </p:nvSpPr>
        <p:spPr/>
        <p:txBody>
          <a:bodyPr>
            <a:normAutofit fontScale="90000"/>
          </a:bodyPr>
          <a:lstStyle/>
          <a:p>
            <a:r>
              <a:rPr lang="en-US" dirty="0"/>
              <a:t>References</a:t>
            </a:r>
          </a:p>
        </p:txBody>
      </p:sp>
      <p:sp>
        <p:nvSpPr>
          <p:cNvPr id="3" name="TextBox 2">
            <a:extLst>
              <a:ext uri="{FF2B5EF4-FFF2-40B4-BE49-F238E27FC236}">
                <a16:creationId xmlns:a16="http://schemas.microsoft.com/office/drawing/2014/main" id="{70D9655D-1D2C-F8E0-7F8A-0B1C9CAFEAA1}"/>
              </a:ext>
            </a:extLst>
          </p:cNvPr>
          <p:cNvSpPr txBox="1"/>
          <p:nvPr/>
        </p:nvSpPr>
        <p:spPr>
          <a:xfrm>
            <a:off x="457200" y="1188720"/>
            <a:ext cx="8229600" cy="5339923"/>
          </a:xfrm>
          <a:prstGeom prst="rect">
            <a:avLst/>
          </a:prstGeom>
          <a:noFill/>
        </p:spPr>
        <p:txBody>
          <a:bodyPr wrap="square">
            <a:spAutoFit/>
          </a:bodyPr>
          <a:lstStyle/>
          <a:p>
            <a:pPr marL="228600" marR="0" lvl="0" indent="-228600">
              <a:spcBef>
                <a:spcPts val="0"/>
              </a:spcBef>
              <a:buSzPts val="1000"/>
              <a:buFont typeface="+mj-lt"/>
              <a:buAutoNum type="arabicPeriod" startAt="12"/>
            </a:pPr>
            <a:r>
              <a:rPr lang="en-US" sz="1100" spc="-30" dirty="0">
                <a:effectLst/>
                <a:ea typeface="Calibri" panose="020F0502020204030204" pitchFamily="34" charset="0"/>
                <a:cs typeface="Calibri" panose="020F0502020204030204" pitchFamily="34" charset="0"/>
              </a:rPr>
              <a:t>Centers for Disease Control and Prevention. COVID Data Tracker. Cases &amp; Deaths Among Healthcare Personnel. February 1, 2023.</a:t>
            </a:r>
          </a:p>
          <a:p>
            <a:pPr marL="228600" marR="0" lvl="0" indent="-228600">
              <a:spcBef>
                <a:spcPts val="0"/>
              </a:spcBef>
              <a:buSzPts val="1000"/>
              <a:buFont typeface="Times New Roman" panose="02020603050405020304" pitchFamily="18" charset="0"/>
              <a:buAutoNum type="arabicPeriod" startAt="12"/>
            </a:pPr>
            <a:r>
              <a:rPr lang="en-US" sz="1100" spc="-40" dirty="0">
                <a:effectLst/>
                <a:ea typeface="Calibri" panose="020F0502020204030204" pitchFamily="34" charset="0"/>
                <a:cs typeface="Calibri" panose="020F0502020204030204" pitchFamily="34" charset="0"/>
              </a:rPr>
              <a:t>Lost on the Frontline. The Guardian, Kaiser Health News, 2021. https://www.theguardian.com/us-news/ng-interactive/2020/aug/11/lost-on-the-frontline-covid-19-coronavirus-us-healthcare-workers-deaths-database. Accessed October 24, 2023.</a:t>
            </a:r>
          </a:p>
          <a:p>
            <a:pPr marL="228600" marR="0" lvl="0" indent="-228600">
              <a:spcBef>
                <a:spcPts val="0"/>
              </a:spcBef>
              <a:buSzPts val="1000"/>
              <a:buFont typeface="Times New Roman" panose="02020603050405020304" pitchFamily="18" charset="0"/>
              <a:buAutoNum type="arabicPeriod" startAt="12"/>
            </a:pPr>
            <a:r>
              <a:rPr lang="en-US" sz="1100" dirty="0">
                <a:effectLst/>
                <a:ea typeface="Calibri" panose="020F0502020204030204" pitchFamily="34" charset="0"/>
                <a:cs typeface="Calibri" panose="020F0502020204030204" pitchFamily="34" charset="0"/>
              </a:rPr>
              <a:t>Shiels MS, Haque AT, </a:t>
            </a:r>
            <a:r>
              <a:rPr lang="en-US" sz="1100" dirty="0" err="1">
                <a:effectLst/>
                <a:ea typeface="Calibri" panose="020F0502020204030204" pitchFamily="34" charset="0"/>
                <a:cs typeface="Calibri" panose="020F0502020204030204" pitchFamily="34" charset="0"/>
              </a:rPr>
              <a:t>Haozous</a:t>
            </a:r>
            <a:r>
              <a:rPr lang="en-US" sz="1100" dirty="0">
                <a:effectLst/>
                <a:ea typeface="Calibri" panose="020F0502020204030204" pitchFamily="34" charset="0"/>
                <a:cs typeface="Calibri" panose="020F0502020204030204" pitchFamily="34" charset="0"/>
              </a:rPr>
              <a:t> EA, Albert PS, Almeida JS, García-</a:t>
            </a:r>
            <a:r>
              <a:rPr lang="en-US" sz="1100" dirty="0" err="1">
                <a:effectLst/>
                <a:ea typeface="Calibri" panose="020F0502020204030204" pitchFamily="34" charset="0"/>
                <a:cs typeface="Calibri" panose="020F0502020204030204" pitchFamily="34" charset="0"/>
              </a:rPr>
              <a:t>Closas</a:t>
            </a:r>
            <a:r>
              <a:rPr lang="en-US" sz="1100" dirty="0">
                <a:effectLst/>
                <a:ea typeface="Calibri" panose="020F0502020204030204" pitchFamily="34" charset="0"/>
                <a:cs typeface="Calibri" panose="020F0502020204030204" pitchFamily="34" charset="0"/>
              </a:rPr>
              <a:t> M, </a:t>
            </a:r>
            <a:r>
              <a:rPr lang="en-US" sz="1100" dirty="0" err="1">
                <a:effectLst/>
                <a:ea typeface="Calibri" panose="020F0502020204030204" pitchFamily="34" charset="0"/>
                <a:cs typeface="Calibri" panose="020F0502020204030204" pitchFamily="34" charset="0"/>
              </a:rPr>
              <a:t>Nápoles</a:t>
            </a:r>
            <a:r>
              <a:rPr lang="en-US" sz="1100" dirty="0">
                <a:effectLst/>
                <a:ea typeface="Calibri" panose="020F0502020204030204" pitchFamily="34" charset="0"/>
                <a:cs typeface="Calibri" panose="020F0502020204030204" pitchFamily="34" charset="0"/>
              </a:rPr>
              <a:t> AM, Pérez-Stable EJ, Freedman ND, Berrington de González A. Racial and ethnic disparities in excess deaths during the COVID-19 pandemic, March to December 2020. Ann Intern Med. 2021 Dec;174(12):1693-1699. </a:t>
            </a:r>
            <a:r>
              <a:rPr lang="en-US" sz="1100" u="sng" dirty="0">
                <a:solidFill>
                  <a:srgbClr val="0000FF"/>
                </a:solidFill>
                <a:effectLst/>
                <a:ea typeface="Calibri" panose="020F0502020204030204" pitchFamily="34" charset="0"/>
                <a:cs typeface="Calibri" panose="020F0502020204030204" pitchFamily="34" charset="0"/>
                <a:hlinkClick r:id="rId3"/>
              </a:rPr>
              <a:t>https://www.ncbi.nlm.nih.gov/pmc/articles/PMC8489677/</a:t>
            </a:r>
            <a:r>
              <a:rPr lang="en-US" sz="1100" dirty="0">
                <a:effectLst/>
                <a:ea typeface="Calibri" panose="020F0502020204030204" pitchFamily="34" charset="0"/>
                <a:cs typeface="Calibri" panose="020F0502020204030204" pitchFamily="34" charset="0"/>
              </a:rPr>
              <a:t>. Accessed October 24, 2023.</a:t>
            </a:r>
          </a:p>
          <a:p>
            <a:pPr marL="228600" marR="0" lvl="0" indent="-228600">
              <a:spcBef>
                <a:spcPts val="0"/>
              </a:spcBef>
              <a:buSzPts val="1000"/>
              <a:buFont typeface="Times New Roman" panose="02020603050405020304" pitchFamily="18" charset="0"/>
              <a:buAutoNum type="arabicPeriod" startAt="12"/>
            </a:pPr>
            <a:r>
              <a:rPr lang="en-US" sz="1100" spc="-20" dirty="0">
                <a:effectLst/>
                <a:ea typeface="Calibri" panose="020F0502020204030204" pitchFamily="34" charset="0"/>
                <a:cs typeface="Calibri" panose="020F0502020204030204" pitchFamily="34" charset="0"/>
              </a:rPr>
              <a:t>Mackey K, Ayers CK, Kondo KK, </a:t>
            </a:r>
            <a:r>
              <a:rPr lang="en-US" sz="1100" spc="-20" dirty="0" err="1">
                <a:effectLst/>
                <a:ea typeface="Calibri" panose="020F0502020204030204" pitchFamily="34" charset="0"/>
                <a:cs typeface="Calibri" panose="020F0502020204030204" pitchFamily="34" charset="0"/>
              </a:rPr>
              <a:t>Saha</a:t>
            </a:r>
            <a:r>
              <a:rPr lang="en-US" sz="1100" spc="-20" dirty="0">
                <a:effectLst/>
                <a:ea typeface="Calibri" panose="020F0502020204030204" pitchFamily="34" charset="0"/>
                <a:cs typeface="Calibri" panose="020F0502020204030204" pitchFamily="34" charset="0"/>
              </a:rPr>
              <a:t> S, Advani SM, Young S, Spencer H, </a:t>
            </a:r>
            <a:r>
              <a:rPr lang="en-US" sz="1100" spc="-20" dirty="0" err="1">
                <a:effectLst/>
                <a:ea typeface="Calibri" panose="020F0502020204030204" pitchFamily="34" charset="0"/>
                <a:cs typeface="Calibri" panose="020F0502020204030204" pitchFamily="34" charset="0"/>
              </a:rPr>
              <a:t>Rusek</a:t>
            </a:r>
            <a:r>
              <a:rPr lang="en-US" sz="1100" spc="-20" dirty="0">
                <a:effectLst/>
                <a:ea typeface="Calibri" panose="020F0502020204030204" pitchFamily="34" charset="0"/>
                <a:cs typeface="Calibri" panose="020F0502020204030204" pitchFamily="34" charset="0"/>
              </a:rPr>
              <a:t> M, Anderson J, </a:t>
            </a:r>
            <a:r>
              <a:rPr lang="en-US" sz="1100" spc="-20" dirty="0" err="1">
                <a:effectLst/>
                <a:ea typeface="Calibri" panose="020F0502020204030204" pitchFamily="34" charset="0"/>
                <a:cs typeface="Calibri" panose="020F0502020204030204" pitchFamily="34" charset="0"/>
              </a:rPr>
              <a:t>Veazie</a:t>
            </a:r>
            <a:r>
              <a:rPr lang="en-US" sz="1100" spc="-20" dirty="0">
                <a:effectLst/>
                <a:ea typeface="Calibri" panose="020F0502020204030204" pitchFamily="34" charset="0"/>
                <a:cs typeface="Calibri" panose="020F0502020204030204" pitchFamily="34" charset="0"/>
              </a:rPr>
              <a:t> S, Smith M, </a:t>
            </a:r>
            <a:r>
              <a:rPr lang="en-US" sz="1100" spc="-20" dirty="0" err="1">
                <a:effectLst/>
                <a:ea typeface="Calibri" panose="020F0502020204030204" pitchFamily="34" charset="0"/>
                <a:cs typeface="Calibri" panose="020F0502020204030204" pitchFamily="34" charset="0"/>
              </a:rPr>
              <a:t>Kansagara</a:t>
            </a:r>
            <a:r>
              <a:rPr lang="en-US" sz="1100" spc="-20" dirty="0">
                <a:effectLst/>
                <a:ea typeface="Calibri" panose="020F0502020204030204" pitchFamily="34" charset="0"/>
                <a:cs typeface="Calibri" panose="020F0502020204030204" pitchFamily="34" charset="0"/>
              </a:rPr>
              <a:t> D. Racial and ethnic disparities in COVID-19-related infections, hospitalizations, and deaths : a systematic review. Ann Intern Med. 2021 Mar;174(3):362-373. </a:t>
            </a:r>
            <a:r>
              <a:rPr lang="en-US" sz="1100" u="sng" spc="-20" dirty="0">
                <a:solidFill>
                  <a:srgbClr val="0000FF"/>
                </a:solidFill>
                <a:effectLst/>
                <a:ea typeface="Calibri" panose="020F0502020204030204" pitchFamily="34" charset="0"/>
                <a:cs typeface="Calibri" panose="020F0502020204030204" pitchFamily="34" charset="0"/>
                <a:hlinkClick r:id="rId4"/>
              </a:rPr>
              <a:t>https://www.ncbi.nlm.nih.gov/pmc/articles/PMC7772883/</a:t>
            </a:r>
            <a:r>
              <a:rPr lang="en-US" sz="1100" spc="-20" dirty="0">
                <a:effectLst/>
                <a:ea typeface="Calibri" panose="020F0502020204030204" pitchFamily="34" charset="0"/>
                <a:cs typeface="Calibri" panose="020F0502020204030204" pitchFamily="34" charset="0"/>
              </a:rPr>
              <a:t>. Accessed October 24, 2023.</a:t>
            </a:r>
          </a:p>
          <a:p>
            <a:pPr marL="228600" marR="0" lvl="0" indent="-228600">
              <a:spcBef>
                <a:spcPts val="0"/>
              </a:spcBef>
              <a:buSzPts val="1000"/>
              <a:buFont typeface="Times New Roman" panose="02020603050405020304" pitchFamily="18" charset="0"/>
              <a:buAutoNum type="arabicPeriod" startAt="12"/>
            </a:pPr>
            <a:r>
              <a:rPr lang="en-US" sz="1100" dirty="0" err="1">
                <a:effectLst/>
                <a:ea typeface="Calibri" panose="020F0502020204030204" pitchFamily="34" charset="0"/>
                <a:cs typeface="Calibri" panose="020F0502020204030204" pitchFamily="34" charset="0"/>
              </a:rPr>
              <a:t>Pilishvili</a:t>
            </a:r>
            <a:r>
              <a:rPr lang="en-US" sz="1100" dirty="0">
                <a:effectLst/>
                <a:ea typeface="Calibri" panose="020F0502020204030204" pitchFamily="34" charset="0"/>
                <a:cs typeface="Calibri" panose="020F0502020204030204" pitchFamily="34" charset="0"/>
              </a:rPr>
              <a:t> T, Fleming-Dutra KE, Farrar JL, et al. Interim estimates of vaccine effectiveness of Pfizer-BioNTech and Moderna COVID-19 vaccines among health care personnel — 33 U.S. sites, January–March 2021. MMWR </a:t>
            </a:r>
            <a:r>
              <a:rPr lang="en-US" sz="1100" dirty="0" err="1">
                <a:effectLst/>
                <a:ea typeface="Calibri" panose="020F0502020204030204" pitchFamily="34" charset="0"/>
                <a:cs typeface="Calibri" panose="020F0502020204030204" pitchFamily="34" charset="0"/>
              </a:rPr>
              <a:t>Morb</a:t>
            </a:r>
            <a:r>
              <a:rPr lang="en-US" sz="1100" dirty="0">
                <a:effectLst/>
                <a:ea typeface="Calibri" panose="020F0502020204030204" pitchFamily="34" charset="0"/>
                <a:cs typeface="Calibri" panose="020F0502020204030204" pitchFamily="34" charset="0"/>
              </a:rPr>
              <a:t> Mortal </a:t>
            </a:r>
            <a:r>
              <a:rPr lang="en-US" sz="1100" dirty="0" err="1">
                <a:effectLst/>
                <a:ea typeface="Calibri" panose="020F0502020204030204" pitchFamily="34" charset="0"/>
                <a:cs typeface="Calibri" panose="020F0502020204030204" pitchFamily="34" charset="0"/>
              </a:rPr>
              <a:t>Wkly</a:t>
            </a:r>
            <a:r>
              <a:rPr lang="en-US" sz="1100" dirty="0">
                <a:effectLst/>
                <a:ea typeface="Calibri" panose="020F0502020204030204" pitchFamily="34" charset="0"/>
                <a:cs typeface="Calibri" panose="020F0502020204030204" pitchFamily="34" charset="0"/>
              </a:rPr>
              <a:t> Rep. 2021;70:753-758. </a:t>
            </a:r>
            <a:r>
              <a:rPr lang="en-US" sz="1100" u="sng" dirty="0">
                <a:solidFill>
                  <a:srgbClr val="0000FF"/>
                </a:solidFill>
                <a:effectLst/>
                <a:ea typeface="Calibri" panose="020F0502020204030204" pitchFamily="34" charset="0"/>
                <a:cs typeface="Calibri" panose="020F0502020204030204" pitchFamily="34" charset="0"/>
                <a:hlinkClick r:id="rId5"/>
              </a:rPr>
              <a:t>https://www.ncbi.nlm.nih.gov/pmc/articles/PMC8136422/</a:t>
            </a:r>
            <a:r>
              <a:rPr lang="en-US" sz="1100" dirty="0">
                <a:effectLst/>
                <a:ea typeface="Calibri" panose="020F0502020204030204" pitchFamily="34" charset="0"/>
                <a:cs typeface="Calibri" panose="020F0502020204030204" pitchFamily="34" charset="0"/>
              </a:rPr>
              <a:t>. Accessed October 24, 2023.</a:t>
            </a:r>
          </a:p>
          <a:p>
            <a:pPr marL="228600" marR="0" lvl="0" indent="-228600">
              <a:spcBef>
                <a:spcPts val="0"/>
              </a:spcBef>
              <a:buSzPts val="1000"/>
              <a:buFont typeface="Times New Roman" panose="02020603050405020304" pitchFamily="18" charset="0"/>
              <a:buAutoNum type="arabicPeriod" startAt="12"/>
            </a:pPr>
            <a:r>
              <a:rPr lang="en-US" sz="1100" dirty="0">
                <a:effectLst/>
                <a:ea typeface="Calibri" panose="020F0502020204030204" pitchFamily="34" charset="0"/>
                <a:cs typeface="Calibri" panose="020F0502020204030204" pitchFamily="34" charset="0"/>
              </a:rPr>
              <a:t>Dagan N, </a:t>
            </a:r>
            <a:r>
              <a:rPr lang="en-US" sz="1100" dirty="0" err="1">
                <a:effectLst/>
                <a:ea typeface="Calibri" panose="020F0502020204030204" pitchFamily="34" charset="0"/>
                <a:cs typeface="Calibri" panose="020F0502020204030204" pitchFamily="34" charset="0"/>
              </a:rPr>
              <a:t>Barda</a:t>
            </a:r>
            <a:r>
              <a:rPr lang="en-US" sz="1100" dirty="0">
                <a:effectLst/>
                <a:ea typeface="Calibri" panose="020F0502020204030204" pitchFamily="34" charset="0"/>
                <a:cs typeface="Calibri" panose="020F0502020204030204" pitchFamily="34" charset="0"/>
              </a:rPr>
              <a:t> N, </a:t>
            </a:r>
            <a:r>
              <a:rPr lang="en-US" sz="1100" dirty="0" err="1">
                <a:effectLst/>
                <a:ea typeface="Calibri" panose="020F0502020204030204" pitchFamily="34" charset="0"/>
                <a:cs typeface="Calibri" panose="020F0502020204030204" pitchFamily="34" charset="0"/>
              </a:rPr>
              <a:t>Kepten</a:t>
            </a:r>
            <a:r>
              <a:rPr lang="en-US" sz="1100" dirty="0">
                <a:effectLst/>
                <a:ea typeface="Calibri" panose="020F0502020204030204" pitchFamily="34" charset="0"/>
                <a:cs typeface="Calibri" panose="020F0502020204030204" pitchFamily="34" charset="0"/>
              </a:rPr>
              <a:t> E, </a:t>
            </a:r>
            <a:r>
              <a:rPr lang="en-US" sz="1100" dirty="0" err="1">
                <a:effectLst/>
                <a:ea typeface="Calibri" panose="020F0502020204030204" pitchFamily="34" charset="0"/>
                <a:cs typeface="Calibri" panose="020F0502020204030204" pitchFamily="34" charset="0"/>
              </a:rPr>
              <a:t>Miron</a:t>
            </a:r>
            <a:r>
              <a:rPr lang="en-US" sz="1100" dirty="0">
                <a:effectLst/>
                <a:ea typeface="Calibri" panose="020F0502020204030204" pitchFamily="34" charset="0"/>
                <a:cs typeface="Calibri" panose="020F0502020204030204" pitchFamily="34" charset="0"/>
              </a:rPr>
              <a:t> O, </a:t>
            </a:r>
            <a:r>
              <a:rPr lang="en-US" sz="1100" dirty="0" err="1">
                <a:effectLst/>
                <a:ea typeface="Calibri" panose="020F0502020204030204" pitchFamily="34" charset="0"/>
                <a:cs typeface="Calibri" panose="020F0502020204030204" pitchFamily="34" charset="0"/>
              </a:rPr>
              <a:t>Perchik</a:t>
            </a:r>
            <a:r>
              <a:rPr lang="en-US" sz="1100" dirty="0">
                <a:effectLst/>
                <a:ea typeface="Calibri" panose="020F0502020204030204" pitchFamily="34" charset="0"/>
                <a:cs typeface="Calibri" panose="020F0502020204030204" pitchFamily="34" charset="0"/>
              </a:rPr>
              <a:t> S, Katz MA, </a:t>
            </a:r>
            <a:r>
              <a:rPr lang="en-US" sz="1100" dirty="0" err="1">
                <a:effectLst/>
                <a:ea typeface="Calibri" panose="020F0502020204030204" pitchFamily="34" charset="0"/>
                <a:cs typeface="Calibri" panose="020F0502020204030204" pitchFamily="34" charset="0"/>
              </a:rPr>
              <a:t>Hernán</a:t>
            </a:r>
            <a:r>
              <a:rPr lang="en-US" sz="1100" dirty="0">
                <a:effectLst/>
                <a:ea typeface="Calibri" panose="020F0502020204030204" pitchFamily="34" charset="0"/>
                <a:cs typeface="Calibri" panose="020F0502020204030204" pitchFamily="34" charset="0"/>
              </a:rPr>
              <a:t> MA, </a:t>
            </a:r>
            <a:r>
              <a:rPr lang="en-US" sz="1100" dirty="0" err="1">
                <a:effectLst/>
                <a:ea typeface="Calibri" panose="020F0502020204030204" pitchFamily="34" charset="0"/>
                <a:cs typeface="Calibri" panose="020F0502020204030204" pitchFamily="34" charset="0"/>
              </a:rPr>
              <a:t>Lipsitch</a:t>
            </a:r>
            <a:r>
              <a:rPr lang="en-US" sz="1100" dirty="0">
                <a:effectLst/>
                <a:ea typeface="Calibri" panose="020F0502020204030204" pitchFamily="34" charset="0"/>
                <a:cs typeface="Calibri" panose="020F0502020204030204" pitchFamily="34" charset="0"/>
              </a:rPr>
              <a:t> M, Reis B, </a:t>
            </a:r>
            <a:r>
              <a:rPr lang="en-US" sz="1100" dirty="0" err="1">
                <a:effectLst/>
                <a:ea typeface="Calibri" panose="020F0502020204030204" pitchFamily="34" charset="0"/>
                <a:cs typeface="Calibri" panose="020F0502020204030204" pitchFamily="34" charset="0"/>
              </a:rPr>
              <a:t>Balicer</a:t>
            </a:r>
            <a:r>
              <a:rPr lang="en-US" sz="1100" dirty="0">
                <a:effectLst/>
                <a:ea typeface="Calibri" panose="020F0502020204030204" pitchFamily="34" charset="0"/>
                <a:cs typeface="Calibri" panose="020F0502020204030204" pitchFamily="34" charset="0"/>
              </a:rPr>
              <a:t> RD. BNT162b2 mRNA Covid-19 vaccine in a nationwide mass vaccination setting. N </a:t>
            </a:r>
            <a:r>
              <a:rPr lang="en-US" sz="1100" dirty="0" err="1">
                <a:effectLst/>
                <a:ea typeface="Calibri" panose="020F0502020204030204" pitchFamily="34" charset="0"/>
                <a:cs typeface="Calibri" panose="020F0502020204030204" pitchFamily="34" charset="0"/>
              </a:rPr>
              <a:t>Engl</a:t>
            </a:r>
            <a:r>
              <a:rPr lang="en-US" sz="1100" dirty="0">
                <a:effectLst/>
                <a:ea typeface="Calibri" panose="020F0502020204030204" pitchFamily="34" charset="0"/>
                <a:cs typeface="Calibri" panose="020F0502020204030204" pitchFamily="34" charset="0"/>
              </a:rPr>
              <a:t> J Med. 2021 Apr 15;384(15):1412-1423. </a:t>
            </a:r>
            <a:r>
              <a:rPr lang="en-US" sz="1100" u="sng" dirty="0">
                <a:solidFill>
                  <a:srgbClr val="0000FF"/>
                </a:solidFill>
                <a:effectLst/>
                <a:ea typeface="Calibri" panose="020F0502020204030204" pitchFamily="34" charset="0"/>
                <a:cs typeface="Calibri" panose="020F0502020204030204" pitchFamily="34" charset="0"/>
                <a:hlinkClick r:id="rId6"/>
              </a:rPr>
              <a:t>https://www.ncbi.nlm.nih.gov/pmc/articles/PMC7944975/</a:t>
            </a:r>
            <a:r>
              <a:rPr lang="en-US" sz="1100" dirty="0">
                <a:effectLst/>
                <a:ea typeface="Calibri" panose="020F0502020204030204" pitchFamily="34" charset="0"/>
                <a:cs typeface="Calibri" panose="020F0502020204030204" pitchFamily="34" charset="0"/>
              </a:rPr>
              <a:t>. Accessed October 24, 2023.</a:t>
            </a:r>
          </a:p>
          <a:p>
            <a:pPr marL="228600" marR="0" lvl="0" indent="-228600">
              <a:spcBef>
                <a:spcPts val="0"/>
              </a:spcBef>
              <a:buSzPts val="1000"/>
              <a:buFont typeface="Times New Roman" panose="02020603050405020304" pitchFamily="18" charset="0"/>
              <a:buAutoNum type="arabicPeriod" startAt="12"/>
            </a:pPr>
            <a:r>
              <a:rPr lang="en-US" sz="1100" dirty="0">
                <a:effectLst/>
                <a:ea typeface="Calibri" panose="020F0502020204030204" pitchFamily="34" charset="0"/>
                <a:cs typeface="Calibri" panose="020F0502020204030204" pitchFamily="34" charset="0"/>
              </a:rPr>
              <a:t>Plans-</a:t>
            </a:r>
            <a:r>
              <a:rPr lang="en-US" sz="1100" dirty="0" err="1">
                <a:effectLst/>
                <a:ea typeface="Calibri" panose="020F0502020204030204" pitchFamily="34" charset="0"/>
                <a:cs typeface="Calibri" panose="020F0502020204030204" pitchFamily="34" charset="0"/>
              </a:rPr>
              <a:t>Rubió</a:t>
            </a:r>
            <a:r>
              <a:rPr lang="en-US" sz="1100" dirty="0">
                <a:effectLst/>
                <a:ea typeface="Calibri" panose="020F0502020204030204" pitchFamily="34" charset="0"/>
                <a:cs typeface="Calibri" panose="020F0502020204030204" pitchFamily="34" charset="0"/>
              </a:rPr>
              <a:t> P. Percentages of vaccination coverage required to establish herd immunity against SARS-CoV-2. Vaccines (Basel). 2022 May 8;10(5):736. </a:t>
            </a:r>
            <a:r>
              <a:rPr lang="en-US" sz="1100" u="sng" dirty="0">
                <a:solidFill>
                  <a:srgbClr val="0000FF"/>
                </a:solidFill>
                <a:effectLst/>
                <a:ea typeface="Calibri" panose="020F0502020204030204" pitchFamily="34" charset="0"/>
                <a:cs typeface="Calibri" panose="020F0502020204030204" pitchFamily="34" charset="0"/>
                <a:hlinkClick r:id="rId7"/>
              </a:rPr>
              <a:t>https://www.ncbi.nlm.nih.gov/pmc/articles/PMC9144560/</a:t>
            </a:r>
            <a:r>
              <a:rPr lang="en-US" sz="1100" dirty="0">
                <a:effectLst/>
                <a:ea typeface="Calibri" panose="020F0502020204030204" pitchFamily="34" charset="0"/>
                <a:cs typeface="Calibri" panose="020F0502020204030204" pitchFamily="34" charset="0"/>
              </a:rPr>
              <a:t>. Accessed October 24, 2023.</a:t>
            </a:r>
          </a:p>
          <a:p>
            <a:pPr marL="228600" marR="0" lvl="0" indent="-228600">
              <a:spcBef>
                <a:spcPts val="0"/>
              </a:spcBef>
              <a:buSzPts val="1000"/>
              <a:buFont typeface="Times New Roman" panose="02020603050405020304" pitchFamily="18" charset="0"/>
              <a:buAutoNum type="arabicPeriod" startAt="12"/>
            </a:pPr>
            <a:r>
              <a:rPr lang="en-US" sz="1100" dirty="0">
                <a:effectLst/>
                <a:ea typeface="Calibri" panose="020F0502020204030204" pitchFamily="34" charset="0"/>
                <a:cs typeface="Calibri" panose="020F0502020204030204" pitchFamily="34" charset="0"/>
              </a:rPr>
              <a:t>Gonzales A, Lee EC, </a:t>
            </a:r>
            <a:r>
              <a:rPr lang="en-US" sz="1100" dirty="0" err="1">
                <a:effectLst/>
                <a:ea typeface="Calibri" panose="020F0502020204030204" pitchFamily="34" charset="0"/>
                <a:cs typeface="Calibri" panose="020F0502020204030204" pitchFamily="34" charset="0"/>
              </a:rPr>
              <a:t>Grigrescu</a:t>
            </a:r>
            <a:r>
              <a:rPr lang="en-US" sz="1100" dirty="0">
                <a:effectLst/>
                <a:ea typeface="Calibri" panose="020F0502020204030204" pitchFamily="34" charset="0"/>
                <a:cs typeface="Calibri" panose="020F0502020204030204" pitchFamily="34" charset="0"/>
              </a:rPr>
              <a:t> V, Smit SR, De Lew, N, Sommers BD. Overview of Barriers and Facilitators in COVID-19 Vaccine Outreach. (Research Report No. HP-2021-19). Washington, DC: U.S. Department of Health and Human Services, Office of the Assistant Secretary for Planning and Evaluation; September 2021. </a:t>
            </a:r>
            <a:r>
              <a:rPr lang="en-US" sz="1100" u="sng" dirty="0">
                <a:solidFill>
                  <a:srgbClr val="0000FF"/>
                </a:solidFill>
                <a:effectLst/>
                <a:ea typeface="Calibri" panose="020F0502020204030204" pitchFamily="34" charset="0"/>
                <a:cs typeface="Calibri" panose="020F0502020204030204" pitchFamily="34" charset="0"/>
                <a:hlinkClick r:id="rId8"/>
              </a:rPr>
              <a:t>https://aspe.hhs.gov/reports/covid-19-vaccine-outreach</a:t>
            </a:r>
            <a:r>
              <a:rPr lang="en-US" sz="1100" dirty="0">
                <a:effectLst/>
                <a:ea typeface="Calibri" panose="020F0502020204030204" pitchFamily="34" charset="0"/>
                <a:cs typeface="Calibri" panose="020F0502020204030204" pitchFamily="34" charset="0"/>
              </a:rPr>
              <a:t>. Accessed October 24, 2023.</a:t>
            </a:r>
          </a:p>
          <a:p>
            <a:pPr marL="228600" marR="0" lvl="0" indent="-228600">
              <a:spcBef>
                <a:spcPts val="0"/>
              </a:spcBef>
              <a:buSzPts val="1000"/>
              <a:buFont typeface="Times New Roman" panose="02020603050405020304" pitchFamily="18" charset="0"/>
              <a:buAutoNum type="arabicPeriod" startAt="12"/>
            </a:pPr>
            <a:r>
              <a:rPr lang="en-US" sz="1100" dirty="0" err="1">
                <a:effectLst/>
                <a:ea typeface="Calibri" panose="020F0502020204030204" pitchFamily="34" charset="0"/>
                <a:cs typeface="Calibri" panose="020F0502020204030204" pitchFamily="34" charset="0"/>
              </a:rPr>
              <a:t>Ndugga</a:t>
            </a:r>
            <a:r>
              <a:rPr lang="en-US" sz="1100" dirty="0">
                <a:effectLst/>
                <a:ea typeface="Calibri" panose="020F0502020204030204" pitchFamily="34" charset="0"/>
                <a:cs typeface="Calibri" panose="020F0502020204030204" pitchFamily="34" charset="0"/>
              </a:rPr>
              <a:t> N, </a:t>
            </a:r>
            <a:r>
              <a:rPr lang="en-US" sz="1100" dirty="0" err="1">
                <a:effectLst/>
                <a:ea typeface="Calibri" panose="020F0502020204030204" pitchFamily="34" charset="0"/>
                <a:cs typeface="Calibri" panose="020F0502020204030204" pitchFamily="34" charset="0"/>
              </a:rPr>
              <a:t>Artiga</a:t>
            </a:r>
            <a:r>
              <a:rPr lang="en-US" sz="1100" dirty="0">
                <a:effectLst/>
                <a:ea typeface="Calibri" panose="020F0502020204030204" pitchFamily="34" charset="0"/>
                <a:cs typeface="Calibri" panose="020F0502020204030204" pitchFamily="34" charset="0"/>
              </a:rPr>
              <a:t> S, Pham O. How Are States Addressing Racial Equity in COVID-19 Vaccine Efforts? Kaiser Family Foundation; March 10, 2021. </a:t>
            </a:r>
            <a:r>
              <a:rPr lang="en-US" sz="1100" u="sng" dirty="0">
                <a:solidFill>
                  <a:srgbClr val="0000FF"/>
                </a:solidFill>
                <a:effectLst/>
                <a:ea typeface="Calibri" panose="020F0502020204030204" pitchFamily="34" charset="0"/>
                <a:cs typeface="Calibri" panose="020F0502020204030204" pitchFamily="34" charset="0"/>
                <a:hlinkClick r:id="rId9"/>
              </a:rPr>
              <a:t>https://www.kff.org/racial-equity-and-health-policy/issue-brief/how-are-states-addressing-racial-equity-in-covid-19-vaccine-efforts/</a:t>
            </a:r>
            <a:r>
              <a:rPr lang="en-US" sz="1100" dirty="0">
                <a:effectLst/>
                <a:ea typeface="Calibri" panose="020F0502020204030204" pitchFamily="34" charset="0"/>
                <a:cs typeface="Calibri" panose="020F0502020204030204" pitchFamily="34" charset="0"/>
              </a:rPr>
              <a:t>. Accessed October 24, 2023.</a:t>
            </a:r>
          </a:p>
          <a:p>
            <a:pPr marL="228600" marR="0" lvl="0" indent="-228600">
              <a:spcBef>
                <a:spcPts val="0"/>
              </a:spcBef>
              <a:buSzPts val="1000"/>
              <a:buFont typeface="Times New Roman" panose="02020603050405020304" pitchFamily="18" charset="0"/>
              <a:buAutoNum type="arabicPeriod" startAt="12"/>
            </a:pPr>
            <a:r>
              <a:rPr lang="en-US" sz="1100" spc="-10" dirty="0">
                <a:effectLst/>
                <a:ea typeface="Calibri" panose="020F0502020204030204" pitchFamily="34" charset="0"/>
                <a:cs typeface="Calibri" panose="020F0502020204030204" pitchFamily="34" charset="0"/>
              </a:rPr>
              <a:t>French G, Hulse M, Nguyen D, Sobotka K, Webster K, Corman J, Aboagye-Nyame B, Dion M, Johnson M, </a:t>
            </a:r>
            <a:r>
              <a:rPr lang="en-US" sz="1100" spc="-10" dirty="0" err="1">
                <a:effectLst/>
                <a:ea typeface="Calibri" panose="020F0502020204030204" pitchFamily="34" charset="0"/>
                <a:cs typeface="Calibri" panose="020F0502020204030204" pitchFamily="34" charset="0"/>
              </a:rPr>
              <a:t>Zalinger</a:t>
            </a:r>
            <a:r>
              <a:rPr lang="en-US" sz="1100" spc="-10" dirty="0">
                <a:effectLst/>
                <a:ea typeface="Calibri" panose="020F0502020204030204" pitchFamily="34" charset="0"/>
                <a:cs typeface="Calibri" panose="020F0502020204030204" pitchFamily="34" charset="0"/>
              </a:rPr>
              <a:t> B, Ewing M. Impact of hospital strain on excess deaths during the COVID-19 pandemic — United States, July 2020–July 2021. MMWR </a:t>
            </a:r>
            <a:r>
              <a:rPr lang="en-US" sz="1100" spc="-10" dirty="0" err="1">
                <a:effectLst/>
                <a:ea typeface="Calibri" panose="020F0502020204030204" pitchFamily="34" charset="0"/>
                <a:cs typeface="Calibri" panose="020F0502020204030204" pitchFamily="34" charset="0"/>
              </a:rPr>
              <a:t>Morb</a:t>
            </a:r>
            <a:r>
              <a:rPr lang="en-US" sz="1100" spc="-10" dirty="0">
                <a:effectLst/>
                <a:ea typeface="Calibri" panose="020F0502020204030204" pitchFamily="34" charset="0"/>
                <a:cs typeface="Calibri" panose="020F0502020204030204" pitchFamily="34" charset="0"/>
              </a:rPr>
              <a:t> Mortal </a:t>
            </a:r>
            <a:r>
              <a:rPr lang="en-US" sz="1100" spc="-10" dirty="0" err="1">
                <a:effectLst/>
                <a:ea typeface="Calibri" panose="020F0502020204030204" pitchFamily="34" charset="0"/>
                <a:cs typeface="Calibri" panose="020F0502020204030204" pitchFamily="34" charset="0"/>
              </a:rPr>
              <a:t>Wkly</a:t>
            </a:r>
            <a:r>
              <a:rPr lang="en-US" sz="1100" spc="-10" dirty="0">
                <a:effectLst/>
                <a:ea typeface="Calibri" panose="020F0502020204030204" pitchFamily="34" charset="0"/>
                <a:cs typeface="Calibri" panose="020F0502020204030204" pitchFamily="34" charset="0"/>
              </a:rPr>
              <a:t> Rep. 2021;70:1613-1616. </a:t>
            </a:r>
            <a:r>
              <a:rPr lang="en-US" sz="1100" u="sng" spc="-10" dirty="0">
                <a:solidFill>
                  <a:srgbClr val="0000FF"/>
                </a:solidFill>
                <a:effectLst/>
                <a:ea typeface="Calibri" panose="020F0502020204030204" pitchFamily="34" charset="0"/>
                <a:cs typeface="Calibri" panose="020F0502020204030204" pitchFamily="34" charset="0"/>
                <a:hlinkClick r:id="rId10"/>
              </a:rPr>
              <a:t>https://www.ncbi.nlm.nih.gov/pmc/articles/PMC8601411/</a:t>
            </a:r>
            <a:r>
              <a:rPr lang="en-US" sz="1100" spc="-10" dirty="0">
                <a:effectLst/>
                <a:ea typeface="Calibri" panose="020F0502020204030204" pitchFamily="34" charset="0"/>
                <a:cs typeface="Calibri" panose="020F0502020204030204" pitchFamily="34" charset="0"/>
              </a:rPr>
              <a:t>. Accessed October 24, 2023.</a:t>
            </a:r>
          </a:p>
          <a:p>
            <a:pPr marL="228600" marR="0" lvl="0" indent="-228600">
              <a:spcBef>
                <a:spcPts val="0"/>
              </a:spcBef>
              <a:buSzPts val="1000"/>
              <a:buFont typeface="Times New Roman" panose="02020603050405020304" pitchFamily="18" charset="0"/>
              <a:buAutoNum type="arabicPeriod" startAt="12"/>
            </a:pPr>
            <a:r>
              <a:rPr lang="en-US" sz="1100" dirty="0">
                <a:effectLst/>
                <a:ea typeface="Calibri" panose="020F0502020204030204" pitchFamily="34" charset="0"/>
                <a:cs typeface="Calibri" panose="020F0502020204030204" pitchFamily="34" charset="0"/>
              </a:rPr>
              <a:t>Agency for Healthcare Research and Quality. Impact of the COVID-19 pandemic on patient safety. AHRQ Patient Safety Network Annual Perspective; March 30, 2021. </a:t>
            </a:r>
            <a:r>
              <a:rPr lang="en-US" sz="1100" u="sng" dirty="0">
                <a:solidFill>
                  <a:srgbClr val="0000FF"/>
                </a:solidFill>
                <a:effectLst/>
                <a:ea typeface="Calibri" panose="020F0502020204030204" pitchFamily="34" charset="0"/>
                <a:cs typeface="Calibri" panose="020F0502020204030204" pitchFamily="34" charset="0"/>
                <a:hlinkClick r:id="rId11"/>
              </a:rPr>
              <a:t>https://psnet.ahrq.gov/perspective/ahrq-psnet-annual-perspective-impact-covid-19-pandemic-patient-safety</a:t>
            </a:r>
            <a:r>
              <a:rPr lang="en-US" sz="1100" dirty="0">
                <a:effectLst/>
                <a:ea typeface="Calibri" panose="020F0502020204030204" pitchFamily="34" charset="0"/>
                <a:cs typeface="Calibri" panose="020F0502020204030204" pitchFamily="34" charset="0"/>
              </a:rPr>
              <a:t>. Accessed October 24, 2023.</a:t>
            </a:r>
          </a:p>
        </p:txBody>
      </p:sp>
      <p:sp>
        <p:nvSpPr>
          <p:cNvPr id="2" name="Slide Number Placeholder 1">
            <a:extLst>
              <a:ext uri="{FF2B5EF4-FFF2-40B4-BE49-F238E27FC236}">
                <a16:creationId xmlns:a16="http://schemas.microsoft.com/office/drawing/2014/main" id="{367954E3-6BCC-37FD-6189-ED59A792E057}"/>
              </a:ext>
            </a:extLst>
          </p:cNvPr>
          <p:cNvSpPr>
            <a:spLocks noGrp="1"/>
          </p:cNvSpPr>
          <p:nvPr>
            <p:ph type="sldNum" sz="quarter" idx="10"/>
          </p:nvPr>
        </p:nvSpPr>
        <p:spPr/>
        <p:txBody>
          <a:bodyPr/>
          <a:lstStyle/>
          <a:p>
            <a:fld id="{85F5B7A5-34A7-4AB0-A34F-A4DF2002FA98}" type="slidenum">
              <a:rPr lang="en-US" smtClean="0"/>
              <a:t>136</a:t>
            </a:fld>
            <a:endParaRPr lang="en-US" dirty="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81">
            <a:extLst>
              <a:ext uri="{FF2B5EF4-FFF2-40B4-BE49-F238E27FC236}">
                <a16:creationId xmlns:a16="http://schemas.microsoft.com/office/drawing/2014/main" id="{A1634D2A-A42D-4F38-776D-F065A1C26D8D}"/>
              </a:ext>
            </a:extLst>
          </p:cNvPr>
          <p:cNvSpPr>
            <a:spLocks noGrp="1"/>
          </p:cNvSpPr>
          <p:nvPr>
            <p:ph type="title"/>
          </p:nvPr>
        </p:nvSpPr>
        <p:spPr/>
        <p:txBody>
          <a:bodyPr>
            <a:normAutofit fontScale="90000"/>
          </a:bodyPr>
          <a:lstStyle/>
          <a:p>
            <a:r>
              <a:rPr lang="en-US" dirty="0"/>
              <a:t>Impact of COVID-19 on Hospital Care</a:t>
            </a:r>
          </a:p>
        </p:txBody>
      </p:sp>
      <p:sp>
        <p:nvSpPr>
          <p:cNvPr id="4" name="Content Placeholder 3">
            <a:extLst>
              <a:ext uri="{FF2B5EF4-FFF2-40B4-BE49-F238E27FC236}">
                <a16:creationId xmlns:a16="http://schemas.microsoft.com/office/drawing/2014/main" id="{CB9BABAC-4F2B-D33F-A6B7-ABFD08145539}"/>
              </a:ext>
            </a:extLst>
          </p:cNvPr>
          <p:cNvSpPr>
            <a:spLocks noGrp="1"/>
          </p:cNvSpPr>
          <p:nvPr>
            <p:ph idx="1"/>
          </p:nvPr>
        </p:nvSpPr>
        <p:spPr>
          <a:xfrm>
            <a:off x="457200" y="1646237"/>
            <a:ext cx="8229600" cy="4906963"/>
          </a:xfrm>
        </p:spPr>
        <p:txBody>
          <a:bodyPr>
            <a:normAutofit fontScale="62500" lnSpcReduction="20000"/>
          </a:bodyPr>
          <a:lstStyle/>
          <a:p>
            <a:pPr>
              <a:lnSpc>
                <a:spcPct val="120000"/>
              </a:lnSpc>
              <a:spcBef>
                <a:spcPts val="0"/>
              </a:spcBef>
            </a:pPr>
            <a:r>
              <a:rPr lang="en-US" dirty="0"/>
              <a:t>Findings on changes over time and disparities experienced by some populations show that:</a:t>
            </a:r>
          </a:p>
          <a:p>
            <a:pPr lvl="1">
              <a:lnSpc>
                <a:spcPct val="120000"/>
              </a:lnSpc>
              <a:spcBef>
                <a:spcPts val="0"/>
              </a:spcBef>
            </a:pPr>
            <a:r>
              <a:rPr lang="en-US" dirty="0"/>
              <a:t>From 2020 to 2022, ED visits and hospital admissions increased during COVID-19 infection surges associated with the Alpha, Delta, and Omicron variants. Hospital admissions and ED visits decreased for non-COVID-19 conditions during surge periods, suggesting that non-COVID-19 conditions were crowded out by COVID-19 cases.</a:t>
            </a:r>
          </a:p>
          <a:p>
            <a:pPr lvl="1">
              <a:lnSpc>
                <a:spcPct val="120000"/>
              </a:lnSpc>
              <a:spcBef>
                <a:spcPts val="0"/>
              </a:spcBef>
            </a:pPr>
            <a:r>
              <a:rPr lang="en-US" dirty="0"/>
              <a:t>From 2020 to 2022, hospitalizations were worse for large urban areas at the start of the pandemic but by the time the Alpha variant became dominant, rural areas experienced more hospitalizations than large urban areas.</a:t>
            </a:r>
          </a:p>
          <a:p>
            <a:pPr lvl="1">
              <a:lnSpc>
                <a:spcPct val="120000"/>
              </a:lnSpc>
              <a:spcBef>
                <a:spcPts val="0"/>
              </a:spcBef>
            </a:pPr>
            <a:r>
              <a:rPr lang="en-US" dirty="0"/>
              <a:t>In 2020, ED wait times worsened for Black and Hispanic patients, particularly for psychiatric or mental health and cardiovascular conditions, potentially leading to worse outcomes and increased disparities.</a:t>
            </a:r>
          </a:p>
          <a:p>
            <a:pPr lvl="1">
              <a:lnSpc>
                <a:spcPct val="120000"/>
              </a:lnSpc>
              <a:spcBef>
                <a:spcPts val="0"/>
              </a:spcBef>
            </a:pPr>
            <a:r>
              <a:rPr lang="en-US" dirty="0"/>
              <a:t>In 2020, several patient safety measures continued to improve through 2020 for non-COVID-19 patients. These included postoperative sepsis, central venous catheter-related bloodstream infections (also known as central line-associated bloodstream infections, or CLABSIs), and postoperative pulmonary embolism or deep vein thrombosis. But data show disparities in patient safety. Residents of rural areas and non-Hispanic (NH) Black patients experienced the worst outcomes.</a:t>
            </a:r>
          </a:p>
          <a:p>
            <a:endParaRPr lang="en-US" dirty="0"/>
          </a:p>
        </p:txBody>
      </p:sp>
      <p:sp>
        <p:nvSpPr>
          <p:cNvPr id="2" name="Slide Number Placeholder 1">
            <a:extLst>
              <a:ext uri="{FF2B5EF4-FFF2-40B4-BE49-F238E27FC236}">
                <a16:creationId xmlns:a16="http://schemas.microsoft.com/office/drawing/2014/main" id="{7F85D38D-0515-2456-005A-017E83C90542}"/>
              </a:ext>
            </a:extLst>
          </p:cNvPr>
          <p:cNvSpPr>
            <a:spLocks noGrp="1"/>
          </p:cNvSpPr>
          <p:nvPr>
            <p:ph type="sldNum" sz="quarter" idx="10"/>
          </p:nvPr>
        </p:nvSpPr>
        <p:spPr/>
        <p:txBody>
          <a:bodyPr/>
          <a:lstStyle/>
          <a:p>
            <a:fld id="{85F5B7A5-34A7-4AB0-A34F-A4DF2002FA98}" type="slidenum">
              <a:rPr lang="en-US" smtClean="0"/>
              <a:t>137</a:t>
            </a:fld>
            <a:endParaRPr lang="en-US" dirty="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itle 99">
            <a:extLst>
              <a:ext uri="{FF2B5EF4-FFF2-40B4-BE49-F238E27FC236}">
                <a16:creationId xmlns:a16="http://schemas.microsoft.com/office/drawing/2014/main" id="{1AE6B5F6-7809-DE25-54AB-89AF39B3EA4D}"/>
              </a:ext>
            </a:extLst>
          </p:cNvPr>
          <p:cNvSpPr>
            <a:spLocks noGrp="1"/>
          </p:cNvSpPr>
          <p:nvPr>
            <p:ph type="title"/>
          </p:nvPr>
        </p:nvSpPr>
        <p:spPr/>
        <p:txBody>
          <a:bodyPr>
            <a:noAutofit/>
          </a:bodyPr>
          <a:lstStyle/>
          <a:p>
            <a:r>
              <a:rPr lang="en-US" sz="2000" dirty="0"/>
              <a:t>Figure 1. Inpatients with confirmed COVID-19 and non-COVID diagnoses from selected hospitals, March 2020-December 2022</a:t>
            </a:r>
          </a:p>
        </p:txBody>
      </p:sp>
      <p:sp>
        <p:nvSpPr>
          <p:cNvPr id="104" name="TextBox 103">
            <a:extLst>
              <a:ext uri="{FF2B5EF4-FFF2-40B4-BE49-F238E27FC236}">
                <a16:creationId xmlns:a16="http://schemas.microsoft.com/office/drawing/2014/main" id="{09D66D0B-F896-7380-55BE-92A878981D37}"/>
              </a:ext>
            </a:extLst>
          </p:cNvPr>
          <p:cNvSpPr txBox="1"/>
          <p:nvPr/>
        </p:nvSpPr>
        <p:spPr>
          <a:xfrm>
            <a:off x="457200" y="5120640"/>
            <a:ext cx="8229600" cy="1384995"/>
          </a:xfrm>
          <a:prstGeom prst="rect">
            <a:avLst/>
          </a:prstGeom>
          <a:noFill/>
        </p:spPr>
        <p:txBody>
          <a:bodyPr wrap="square" rtlCol="0">
            <a:spAutoFit/>
          </a:bodyPr>
          <a:lstStyle/>
          <a:p>
            <a:pPr marL="0" marR="0">
              <a:spcBef>
                <a:spcPts val="600"/>
              </a:spcBef>
              <a:spcAft>
                <a:spcPts val="0"/>
              </a:spcAf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Centers for Disease Control and Prevention, National Center for Health Statistics, National Hospital Care Survey, March 2020-December 2022.</a:t>
            </a:r>
          </a:p>
          <a:p>
            <a:pPr marL="0" marR="0">
              <a:spcBef>
                <a:spcPts val="0"/>
              </a:spcBef>
              <a:spcAft>
                <a:spcPts val="1200"/>
              </a:spcAf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Note:</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 confirmed COVID-19 hospital encounter is defined as an any listed International Classification of Diseases, 10</a:t>
            </a:r>
            <a:r>
              <a:rPr lang="en-US" sz="12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Revision, diagnosis code of B97.29 or U07.1. Before April 1, 2020, the Centers for Disease Control and Prevention guidance said to code a confirmed COVID-19 hospital encounter as B97.29. On April 1, 2020, the guidance changed to code confirmed COVID-19 hospital encounters as U07.1. The figure shows the percentage of hospital encounters coded with a B97.29 or U07.1 code. The data are from selected hospitals and considered preliminary. The data are not nationally representative.</a:t>
            </a:r>
          </a:p>
        </p:txBody>
      </p:sp>
      <p:graphicFrame>
        <p:nvGraphicFramePr>
          <p:cNvPr id="3" name="Chart 2" descr="Line graph showing percentage with COVID-19 and non-COVID-19 diagnoses; COVID-19 accounted for less than 10% of inpatients except in March, April, November, and December 2020, August, September, and December 2021, and January 2022, when percentages peaked at 14 (March 2020), 17 December 2020), and 25 (January 2022) ">
            <a:extLst>
              <a:ext uri="{FF2B5EF4-FFF2-40B4-BE49-F238E27FC236}">
                <a16:creationId xmlns:a16="http://schemas.microsoft.com/office/drawing/2014/main" id="{A560A3A6-3185-1077-9534-DA4C563F2B40}"/>
              </a:ext>
            </a:extLst>
          </p:cNvPr>
          <p:cNvGraphicFramePr/>
          <p:nvPr>
            <p:extLst>
              <p:ext uri="{D42A27DB-BD31-4B8C-83A1-F6EECF244321}">
                <p14:modId xmlns:p14="http://schemas.microsoft.com/office/powerpoint/2010/main" val="1961632160"/>
              </p:ext>
            </p:extLst>
          </p:nvPr>
        </p:nvGraphicFramePr>
        <p:xfrm>
          <a:off x="457200" y="1463040"/>
          <a:ext cx="8229600"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2F26884E-5A1E-C292-5C07-07AB87D4A129}"/>
              </a:ext>
            </a:extLst>
          </p:cNvPr>
          <p:cNvSpPr>
            <a:spLocks noGrp="1"/>
          </p:cNvSpPr>
          <p:nvPr>
            <p:ph type="sldNum" sz="quarter" idx="10"/>
          </p:nvPr>
        </p:nvSpPr>
        <p:spPr/>
        <p:txBody>
          <a:bodyPr/>
          <a:lstStyle/>
          <a:p>
            <a:fld id="{85F5B7A5-34A7-4AB0-A34F-A4DF2002FA98}" type="slidenum">
              <a:rPr lang="en-US" smtClean="0"/>
              <a:t>138</a:t>
            </a:fld>
            <a:endParaRPr lang="en-US" dirty="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195233" y="297873"/>
            <a:ext cx="411740" cy="103257"/>
          </a:xfrm>
          <a:prstGeom prst="rect">
            <a:avLst/>
          </a:prstGeom>
        </p:spPr>
        <p:txBody>
          <a:bodyPr vert="horz" wrap="square" lIns="0" tIns="8659" rIns="0" bIns="0" rtlCol="0">
            <a:spAutoFit/>
          </a:bodyPr>
          <a:lstStyle/>
          <a:p>
            <a:pPr marL="8659">
              <a:spcBef>
                <a:spcPts val="68"/>
              </a:spcBef>
            </a:pPr>
            <a:r>
              <a:rPr sz="614" dirty="0">
                <a:latin typeface="Arial"/>
                <a:cs typeface="Arial"/>
              </a:rPr>
              <a:t>Oral</a:t>
            </a:r>
            <a:r>
              <a:rPr sz="614" spc="-7" dirty="0">
                <a:latin typeface="Arial"/>
                <a:cs typeface="Arial"/>
              </a:rPr>
              <a:t> Health</a:t>
            </a:r>
            <a:endParaRPr sz="614">
              <a:latin typeface="Arial"/>
              <a:cs typeface="Arial"/>
            </a:endParaRPr>
          </a:p>
        </p:txBody>
      </p:sp>
      <p:sp>
        <p:nvSpPr>
          <p:cNvPr id="33" name="Title 32">
            <a:extLst>
              <a:ext uri="{FF2B5EF4-FFF2-40B4-BE49-F238E27FC236}">
                <a16:creationId xmlns:a16="http://schemas.microsoft.com/office/drawing/2014/main" id="{90B7B159-89C0-B99E-9C22-C27F99AE5842}"/>
              </a:ext>
            </a:extLst>
          </p:cNvPr>
          <p:cNvSpPr>
            <a:spLocks noGrp="1"/>
          </p:cNvSpPr>
          <p:nvPr>
            <p:ph type="title"/>
          </p:nvPr>
        </p:nvSpPr>
        <p:spPr/>
        <p:txBody>
          <a:bodyPr>
            <a:noAutofit/>
          </a:bodyPr>
          <a:lstStyle/>
          <a:p>
            <a:r>
              <a:rPr lang="en-US" sz="2000" dirty="0"/>
              <a:t>Figure 2. Inpatients with confirmed COVID-19 (top) and non-COVID diagnoses from selected hospitals (bottom), by age, March 2020-December 2022</a:t>
            </a:r>
          </a:p>
        </p:txBody>
      </p:sp>
      <p:graphicFrame>
        <p:nvGraphicFramePr>
          <p:cNvPr id="4" name="Chart 3" descr="Line graph showing percentage with COVID; peaks were seen in March 2020, December 2020, and January 2022; percentages were higher among adults age 50 and over">
            <a:extLst>
              <a:ext uri="{FF2B5EF4-FFF2-40B4-BE49-F238E27FC236}">
                <a16:creationId xmlns:a16="http://schemas.microsoft.com/office/drawing/2014/main" id="{4E2F7668-FBC5-9CAF-EB3A-4C697CC74261}"/>
              </a:ext>
            </a:extLst>
          </p:cNvPr>
          <p:cNvGraphicFramePr/>
          <p:nvPr>
            <p:extLst>
              <p:ext uri="{D42A27DB-BD31-4B8C-83A1-F6EECF244321}">
                <p14:modId xmlns:p14="http://schemas.microsoft.com/office/powerpoint/2010/main" val="1370982239"/>
              </p:ext>
            </p:extLst>
          </p:nvPr>
        </p:nvGraphicFramePr>
        <p:xfrm>
          <a:off x="457200" y="1188720"/>
          <a:ext cx="82296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descr="Line graph showing percentage with non-COVID diagnoses; key points are in the text below">
            <a:extLst>
              <a:ext uri="{FF2B5EF4-FFF2-40B4-BE49-F238E27FC236}">
                <a16:creationId xmlns:a16="http://schemas.microsoft.com/office/drawing/2014/main" id="{B5CA2D13-9D98-A9C0-8043-534F82CDD209}"/>
              </a:ext>
            </a:extLst>
          </p:cNvPr>
          <p:cNvGraphicFramePr/>
          <p:nvPr>
            <p:extLst>
              <p:ext uri="{D42A27DB-BD31-4B8C-83A1-F6EECF244321}">
                <p14:modId xmlns:p14="http://schemas.microsoft.com/office/powerpoint/2010/main" val="118918656"/>
              </p:ext>
            </p:extLst>
          </p:nvPr>
        </p:nvGraphicFramePr>
        <p:xfrm>
          <a:off x="457200" y="3931920"/>
          <a:ext cx="82296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3" name="Slide Number Placeholder 2">
            <a:extLst>
              <a:ext uri="{FF2B5EF4-FFF2-40B4-BE49-F238E27FC236}">
                <a16:creationId xmlns:a16="http://schemas.microsoft.com/office/drawing/2014/main" id="{AD72F29F-A224-806E-4CF9-68868834459E}"/>
              </a:ext>
            </a:extLst>
          </p:cNvPr>
          <p:cNvSpPr>
            <a:spLocks noGrp="1"/>
          </p:cNvSpPr>
          <p:nvPr>
            <p:ph type="sldNum" sz="quarter" idx="10"/>
          </p:nvPr>
        </p:nvSpPr>
        <p:spPr/>
        <p:txBody>
          <a:bodyPr/>
          <a:lstStyle/>
          <a:p>
            <a:fld id="{85F5B7A5-34A7-4AB0-A34F-A4DF2002FA98}" type="slidenum">
              <a:rPr lang="en-US" smtClean="0"/>
              <a:t>139</a:t>
            </a:fld>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F7AE8-616B-C3B2-6634-881B41AC79F3}"/>
              </a:ext>
            </a:extLst>
          </p:cNvPr>
          <p:cNvSpPr>
            <a:spLocks noGrp="1"/>
          </p:cNvSpPr>
          <p:nvPr>
            <p:ph type="title"/>
          </p:nvPr>
        </p:nvSpPr>
        <p:spPr/>
        <p:txBody>
          <a:bodyPr>
            <a:noAutofit/>
          </a:bodyPr>
          <a:lstStyle/>
          <a:p>
            <a:r>
              <a:rPr lang="en-US" sz="2000" b="1" dirty="0">
                <a:effectLst/>
                <a:latin typeface="Arial" panose="020B0604020202020204" pitchFamily="34" charset="0"/>
                <a:ea typeface="Calibri" panose="020F0502020204030204" pitchFamily="34" charset="0"/>
                <a:cs typeface="Times New Roman" panose="02020603050405020304" pitchFamily="18" charset="0"/>
              </a:rPr>
              <a:t>Figure 5. Adults reporting any limitation with performing tasks, by age, 2021</a:t>
            </a:r>
            <a:endParaRPr lang="en-US" sz="2000" dirty="0"/>
          </a:p>
        </p:txBody>
      </p:sp>
      <p:graphicFrame>
        <p:nvGraphicFramePr>
          <p:cNvPr id="4" name="Chart 3" descr="Bar chart showing percentage of adults ages 18-64 and age 65+ with any  limitations (e.g., hearing, vision, cognitive); key points are in the text below">
            <a:extLst>
              <a:ext uri="{FF2B5EF4-FFF2-40B4-BE49-F238E27FC236}">
                <a16:creationId xmlns:a16="http://schemas.microsoft.com/office/drawing/2014/main" id="{E07677A2-B113-9FD4-546C-832B90C4A8C6}"/>
              </a:ext>
            </a:extLst>
          </p:cNvPr>
          <p:cNvGraphicFramePr>
            <a:graphicFrameLocks/>
          </p:cNvGraphicFramePr>
          <p:nvPr>
            <p:extLst>
              <p:ext uri="{D42A27DB-BD31-4B8C-83A1-F6EECF244321}">
                <p14:modId xmlns:p14="http://schemas.microsoft.com/office/powerpoint/2010/main" val="2847209778"/>
              </p:ext>
            </p:extLst>
          </p:nvPr>
        </p:nvGraphicFramePr>
        <p:xfrm>
          <a:off x="457200" y="1463040"/>
          <a:ext cx="82296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84526E85-19CB-F704-9BC6-11AD172B294E}"/>
              </a:ext>
            </a:extLst>
          </p:cNvPr>
          <p:cNvSpPr txBox="1"/>
          <p:nvPr/>
        </p:nvSpPr>
        <p:spPr>
          <a:xfrm>
            <a:off x="457200" y="5486400"/>
            <a:ext cx="8229600" cy="1015663"/>
          </a:xfrm>
          <a:prstGeom prst="rect">
            <a:avLst/>
          </a:prstGeom>
          <a:noFill/>
        </p:spPr>
        <p:txBody>
          <a:bodyPr wrap="square" rtlCol="0">
            <a:spAutoFit/>
          </a:bodyPr>
          <a:lstStyle/>
          <a:p>
            <a:pPr marL="0" marR="0" indent="0">
              <a:spcBef>
                <a:spcPts val="0"/>
              </a:spcBef>
              <a:spcAft>
                <a:spcPts val="0"/>
              </a:spcAft>
              <a:tabLst>
                <a:tab pos="914400" algn="l"/>
                <a:tab pos="457200" algn="l"/>
              </a:tabLs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AHRQ analysis of Centers for Disease Control and Prevention, National Center for Health Statistics, National Health Interview Survey public use data, Adult Sample, 2021.</a:t>
            </a:r>
          </a:p>
          <a:p>
            <a:pPr marL="0" marR="0" indent="0">
              <a:spcBef>
                <a:spcPts val="0"/>
              </a:spcBef>
              <a:spcAft>
                <a:spcPts val="1200"/>
              </a:spcAft>
              <a:tabLst>
                <a:tab pos="914400" algn="l"/>
                <a:tab pos="457200" algn="l"/>
              </a:tabLst>
            </a:pPr>
            <a:r>
              <a:rPr lang="en-US" sz="1200" b="1" spc="-10" dirty="0">
                <a:effectLst/>
                <a:latin typeface="Times New Roman" panose="02020603050405020304" pitchFamily="18" charset="0"/>
                <a:ea typeface="Calibri" panose="020F0502020204030204" pitchFamily="34" charset="0"/>
                <a:cs typeface="Times New Roman" panose="02020603050405020304" pitchFamily="18" charset="0"/>
              </a:rPr>
              <a:t>Note: </a:t>
            </a:r>
            <a:r>
              <a:rPr lang="en-US" sz="1200" spc="-10" dirty="0">
                <a:effectLst/>
                <a:latin typeface="Times New Roman" panose="02020603050405020304" pitchFamily="18" charset="0"/>
                <a:ea typeface="Calibri" panose="020F0502020204030204" pitchFamily="34" charset="0"/>
                <a:cs typeface="Times New Roman" panose="02020603050405020304" pitchFamily="18" charset="0"/>
              </a:rPr>
              <a:t>“Any limitation” includes responses in which respondents indicated “some difficulty,” “a lot of difficulty,” or “cannot do at all.” The survey asks about the use of assistive devices, such as eyeglasses and hearing aids, and whether the person has difficulty seeing, hearing, walking, or completing other activities even with the use of devices.</a:t>
            </a:r>
            <a:endParaRPr lang="en-US" sz="1200" dirty="0"/>
          </a:p>
        </p:txBody>
      </p:sp>
      <p:sp>
        <p:nvSpPr>
          <p:cNvPr id="3" name="Slide Number Placeholder 2">
            <a:extLst>
              <a:ext uri="{FF2B5EF4-FFF2-40B4-BE49-F238E27FC236}">
                <a16:creationId xmlns:a16="http://schemas.microsoft.com/office/drawing/2014/main" id="{AA2FA926-0BFB-CE40-D981-331D33CE3CDD}"/>
              </a:ext>
            </a:extLst>
          </p:cNvPr>
          <p:cNvSpPr>
            <a:spLocks noGrp="1"/>
          </p:cNvSpPr>
          <p:nvPr>
            <p:ph type="sldNum" sz="quarter" idx="10"/>
          </p:nvPr>
        </p:nvSpPr>
        <p:spPr/>
        <p:txBody>
          <a:bodyPr/>
          <a:lstStyle/>
          <a:p>
            <a:fld id="{85F5B7A5-34A7-4AB0-A34F-A4DF2002FA98}" type="slidenum">
              <a:rPr lang="en-US" smtClean="0"/>
              <a:t>14</a:t>
            </a:fld>
            <a:endParaRPr lang="en-US" dirty="0"/>
          </a:p>
        </p:txBody>
      </p:sp>
    </p:spTree>
    <p:extLst>
      <p:ext uri="{BB962C8B-B14F-4D97-AF65-F5344CB8AC3E}">
        <p14:creationId xmlns:p14="http://schemas.microsoft.com/office/powerpoint/2010/main" val="111953982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37114" y="297873"/>
            <a:ext cx="411740" cy="103257"/>
          </a:xfrm>
          <a:prstGeom prst="rect">
            <a:avLst/>
          </a:prstGeom>
        </p:spPr>
        <p:txBody>
          <a:bodyPr vert="horz" wrap="square" lIns="0" tIns="8659" rIns="0" bIns="0" rtlCol="0">
            <a:spAutoFit/>
          </a:bodyPr>
          <a:lstStyle/>
          <a:p>
            <a:pPr marL="8659">
              <a:spcBef>
                <a:spcPts val="68"/>
              </a:spcBef>
            </a:pPr>
            <a:r>
              <a:rPr sz="614" dirty="0">
                <a:latin typeface="Arial"/>
                <a:cs typeface="Arial"/>
              </a:rPr>
              <a:t>Oral</a:t>
            </a:r>
            <a:r>
              <a:rPr sz="614" spc="-7" dirty="0">
                <a:latin typeface="Arial"/>
                <a:cs typeface="Arial"/>
              </a:rPr>
              <a:t> Health</a:t>
            </a:r>
            <a:endParaRPr sz="614">
              <a:latin typeface="Arial"/>
              <a:cs typeface="Arial"/>
            </a:endParaRPr>
          </a:p>
        </p:txBody>
      </p:sp>
      <p:sp>
        <p:nvSpPr>
          <p:cNvPr id="161" name="object 161"/>
          <p:cNvSpPr txBox="1"/>
          <p:nvPr/>
        </p:nvSpPr>
        <p:spPr>
          <a:xfrm>
            <a:off x="457200" y="5760720"/>
            <a:ext cx="8229600" cy="662069"/>
          </a:xfrm>
          <a:prstGeom prst="rect">
            <a:avLst/>
          </a:prstGeom>
        </p:spPr>
        <p:txBody>
          <a:bodyPr vert="horz" wrap="square" lIns="0" tIns="15586" rIns="0" bIns="0" rtlCol="0">
            <a:spAutoFit/>
          </a:bodyPr>
          <a:lstStyle/>
          <a:p>
            <a:pPr marL="0" marR="0"/>
            <a:r>
              <a:rPr lang="en-US" sz="1400" b="1" dirty="0">
                <a:effectLst/>
                <a:latin typeface="Times New Roman" panose="02020603050405020304" pitchFamily="18" charset="0"/>
                <a:ea typeface="Times New Roman" panose="02020603050405020304" pitchFamily="18" charset="0"/>
              </a:rPr>
              <a:t>Source:</a:t>
            </a:r>
            <a:r>
              <a:rPr lang="en-US" sz="1400" dirty="0">
                <a:effectLst/>
                <a:latin typeface="Times New Roman" panose="02020603050405020304" pitchFamily="18" charset="0"/>
                <a:ea typeface="Times New Roman" panose="02020603050405020304" pitchFamily="18" charset="0"/>
              </a:rPr>
              <a:t> Centers for Disease Control and Prevention, National Center for Health Statistics, National Hospital Care Survey, March 2020-December 2022.</a:t>
            </a:r>
          </a:p>
          <a:p>
            <a:pPr marL="0" marR="0"/>
            <a:r>
              <a:rPr lang="en-US" sz="1400" b="1" dirty="0">
                <a:effectLst/>
                <a:latin typeface="Times New Roman" panose="02020603050405020304" pitchFamily="18" charset="0"/>
                <a:ea typeface="Times New Roman" panose="02020603050405020304" pitchFamily="18" charset="0"/>
              </a:rPr>
              <a:t>Note: </a:t>
            </a:r>
            <a:r>
              <a:rPr lang="en-US" sz="1400" dirty="0">
                <a:effectLst/>
                <a:latin typeface="Times New Roman" panose="02020603050405020304" pitchFamily="18" charset="0"/>
                <a:ea typeface="Times New Roman" panose="02020603050405020304" pitchFamily="18" charset="0"/>
              </a:rPr>
              <a:t>The data are from selected hospitals and considered preliminary. The data are not nationally representative.</a:t>
            </a:r>
          </a:p>
        </p:txBody>
      </p:sp>
      <p:sp>
        <p:nvSpPr>
          <p:cNvPr id="162" name="Title 161">
            <a:extLst>
              <a:ext uri="{FF2B5EF4-FFF2-40B4-BE49-F238E27FC236}">
                <a16:creationId xmlns:a16="http://schemas.microsoft.com/office/drawing/2014/main" id="{5389CE30-8839-46AF-BB67-E7CA62647AAF}"/>
              </a:ext>
            </a:extLst>
          </p:cNvPr>
          <p:cNvSpPr>
            <a:spLocks noGrp="1"/>
          </p:cNvSpPr>
          <p:nvPr>
            <p:ph type="title"/>
          </p:nvPr>
        </p:nvSpPr>
        <p:spPr>
          <a:xfrm>
            <a:off x="1257300" y="0"/>
            <a:ext cx="6629400" cy="1110430"/>
          </a:xfrm>
        </p:spPr>
        <p:txBody>
          <a:bodyPr>
            <a:noAutofit/>
          </a:bodyPr>
          <a:lstStyle/>
          <a:p>
            <a:pPr marL="0" marR="0">
              <a:spcBef>
                <a:spcPts val="0"/>
              </a:spcBef>
              <a:spcAft>
                <a:spcPts val="300"/>
              </a:spcAft>
            </a:pPr>
            <a:r>
              <a:rPr lang="en-US" sz="2000" b="1" dirty="0">
                <a:effectLst/>
                <a:latin typeface="Arial" panose="020B0604020202020204" pitchFamily="34" charset="0"/>
                <a:ea typeface="Calibri" panose="020F0502020204030204" pitchFamily="34" charset="0"/>
                <a:cs typeface="Times New Roman" panose="02020603050405020304" pitchFamily="18" charset="0"/>
              </a:rPr>
              <a:t>Figure 3. Emergency department visits with confirmed COVID-19 and non-COVID-19 from selected hospitals, March 2020-December 2022</a:t>
            </a:r>
          </a:p>
        </p:txBody>
      </p:sp>
      <p:graphicFrame>
        <p:nvGraphicFramePr>
          <p:cNvPr id="3" name="Chart 2" descr="Line graph showing percentage; the percentage with COVID was below 10 except in December 2021, when it peaked at 23, and January 2022">
            <a:extLst>
              <a:ext uri="{FF2B5EF4-FFF2-40B4-BE49-F238E27FC236}">
                <a16:creationId xmlns:a16="http://schemas.microsoft.com/office/drawing/2014/main" id="{83A6682A-3D59-85FD-8B0C-55B9D635E532}"/>
              </a:ext>
            </a:extLst>
          </p:cNvPr>
          <p:cNvGraphicFramePr/>
          <p:nvPr>
            <p:extLst>
              <p:ext uri="{D42A27DB-BD31-4B8C-83A1-F6EECF244321}">
                <p14:modId xmlns:p14="http://schemas.microsoft.com/office/powerpoint/2010/main" val="1043916611"/>
              </p:ext>
            </p:extLst>
          </p:nvPr>
        </p:nvGraphicFramePr>
        <p:xfrm>
          <a:off x="457200" y="1463040"/>
          <a:ext cx="82296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F30E2864-4E52-3812-427D-F3D6F6544CD6}"/>
              </a:ext>
            </a:extLst>
          </p:cNvPr>
          <p:cNvSpPr>
            <a:spLocks noGrp="1"/>
          </p:cNvSpPr>
          <p:nvPr>
            <p:ph type="sldNum" sz="quarter" idx="10"/>
          </p:nvPr>
        </p:nvSpPr>
        <p:spPr/>
        <p:txBody>
          <a:bodyPr/>
          <a:lstStyle/>
          <a:p>
            <a:fld id="{85F5B7A5-34A7-4AB0-A34F-A4DF2002FA98}" type="slidenum">
              <a:rPr lang="en-US" smtClean="0"/>
              <a:t>140</a:t>
            </a:fld>
            <a:endParaRPr lang="en-US" dirty="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itle 85">
            <a:extLst>
              <a:ext uri="{FF2B5EF4-FFF2-40B4-BE49-F238E27FC236}">
                <a16:creationId xmlns:a16="http://schemas.microsoft.com/office/drawing/2014/main" id="{C61EACA4-599C-87BA-6CBE-51CED4BEE47C}"/>
              </a:ext>
            </a:extLst>
          </p:cNvPr>
          <p:cNvSpPr>
            <a:spLocks noGrp="1"/>
          </p:cNvSpPr>
          <p:nvPr>
            <p:ph type="title"/>
          </p:nvPr>
        </p:nvSpPr>
        <p:spPr>
          <a:xfrm>
            <a:off x="1066800" y="304800"/>
            <a:ext cx="6819900" cy="617884"/>
          </a:xfrm>
        </p:spPr>
        <p:txBody>
          <a:bodyPr>
            <a:noAutofit/>
          </a:bodyPr>
          <a:lstStyle/>
          <a:p>
            <a:r>
              <a:rPr lang="en-US" sz="2000" dirty="0"/>
              <a:t>Figure 4. Confirmed COVID-19 (top) and non-COVID-19 (bottom) ED visits from selected hospitals, by age, March 2020-December 2022</a:t>
            </a:r>
          </a:p>
        </p:txBody>
      </p:sp>
      <p:graphicFrame>
        <p:nvGraphicFramePr>
          <p:cNvPr id="2" name="Chart 1" descr="Line graph showing percentage; the percentage with COVID was highest for ages 0-4 in January 2022, when it peaked at 29, and July 2022, when it peaked at 12; other age groups had similarly high rates in December 2021 and January 2022, ranging from 16 to 26">
            <a:extLst>
              <a:ext uri="{FF2B5EF4-FFF2-40B4-BE49-F238E27FC236}">
                <a16:creationId xmlns:a16="http://schemas.microsoft.com/office/drawing/2014/main" id="{41F7E5D7-093F-327D-85CE-84824FE1AAA1}"/>
              </a:ext>
            </a:extLst>
          </p:cNvPr>
          <p:cNvGraphicFramePr/>
          <p:nvPr>
            <p:extLst>
              <p:ext uri="{D42A27DB-BD31-4B8C-83A1-F6EECF244321}">
                <p14:modId xmlns:p14="http://schemas.microsoft.com/office/powerpoint/2010/main" val="2406731567"/>
              </p:ext>
            </p:extLst>
          </p:nvPr>
        </p:nvGraphicFramePr>
        <p:xfrm>
          <a:off x="457200" y="1188720"/>
          <a:ext cx="82296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descr="Line graph showing percentage; key points are in the text below">
            <a:extLst>
              <a:ext uri="{FF2B5EF4-FFF2-40B4-BE49-F238E27FC236}">
                <a16:creationId xmlns:a16="http://schemas.microsoft.com/office/drawing/2014/main" id="{974328A7-B0B7-EDF1-96FC-B95A2D841689}"/>
              </a:ext>
            </a:extLst>
          </p:cNvPr>
          <p:cNvGraphicFramePr/>
          <p:nvPr>
            <p:extLst>
              <p:ext uri="{D42A27DB-BD31-4B8C-83A1-F6EECF244321}">
                <p14:modId xmlns:p14="http://schemas.microsoft.com/office/powerpoint/2010/main" val="2075039638"/>
              </p:ext>
            </p:extLst>
          </p:nvPr>
        </p:nvGraphicFramePr>
        <p:xfrm>
          <a:off x="457200" y="3897147"/>
          <a:ext cx="82296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3" name="Slide Number Placeholder 2">
            <a:extLst>
              <a:ext uri="{FF2B5EF4-FFF2-40B4-BE49-F238E27FC236}">
                <a16:creationId xmlns:a16="http://schemas.microsoft.com/office/drawing/2014/main" id="{81BA07C8-BC7F-3678-124D-5BA39829C213}"/>
              </a:ext>
            </a:extLst>
          </p:cNvPr>
          <p:cNvSpPr>
            <a:spLocks noGrp="1"/>
          </p:cNvSpPr>
          <p:nvPr>
            <p:ph type="sldNum" sz="quarter" idx="10"/>
          </p:nvPr>
        </p:nvSpPr>
        <p:spPr/>
        <p:txBody>
          <a:bodyPr/>
          <a:lstStyle/>
          <a:p>
            <a:fld id="{85F5B7A5-34A7-4AB0-A34F-A4DF2002FA98}" type="slidenum">
              <a:rPr lang="en-US" smtClean="0"/>
              <a:t>141</a:t>
            </a:fld>
            <a:endParaRPr lang="en-US" dirty="0"/>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object 105"/>
          <p:cNvSpPr txBox="1"/>
          <p:nvPr/>
        </p:nvSpPr>
        <p:spPr>
          <a:xfrm>
            <a:off x="457200" y="5669280"/>
            <a:ext cx="8229600" cy="662069"/>
          </a:xfrm>
          <a:prstGeom prst="rect">
            <a:avLst/>
          </a:prstGeom>
        </p:spPr>
        <p:txBody>
          <a:bodyPr vert="horz" wrap="square" lIns="0" tIns="15586" rIns="0" bIns="0" rtlCol="0">
            <a:spAutoFit/>
          </a:bodyPr>
          <a:lstStyle/>
          <a:p>
            <a:pPr marL="0" marR="0">
              <a:spcBef>
                <a:spcPts val="60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Centers for Disease Control and Prevention, National Center for Health Statistics, National Hospital Care Survey, March 2020-December 2022.</a:t>
            </a:r>
          </a:p>
          <a:p>
            <a:pPr marL="0" marR="0">
              <a:spcBef>
                <a:spcPts val="0"/>
              </a:spcBef>
              <a:spcAft>
                <a:spcPts val="120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Note: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The data are from selected hospitals and considered preliminary. The data are not nationally representative.</a:t>
            </a:r>
          </a:p>
        </p:txBody>
      </p:sp>
      <p:sp>
        <p:nvSpPr>
          <p:cNvPr id="107" name="Title 106">
            <a:extLst>
              <a:ext uri="{FF2B5EF4-FFF2-40B4-BE49-F238E27FC236}">
                <a16:creationId xmlns:a16="http://schemas.microsoft.com/office/drawing/2014/main" id="{EAC3BAA9-5BC2-687A-6A52-981C495585F5}"/>
              </a:ext>
            </a:extLst>
          </p:cNvPr>
          <p:cNvSpPr>
            <a:spLocks noGrp="1"/>
          </p:cNvSpPr>
          <p:nvPr>
            <p:ph type="title"/>
          </p:nvPr>
        </p:nvSpPr>
        <p:spPr>
          <a:xfrm>
            <a:off x="1257300" y="304800"/>
            <a:ext cx="6286500" cy="617884"/>
          </a:xfrm>
        </p:spPr>
        <p:txBody>
          <a:bodyPr>
            <a:noAutofit/>
          </a:bodyPr>
          <a:lstStyle/>
          <a:p>
            <a:r>
              <a:rPr lang="en-US" sz="2000" dirty="0"/>
              <a:t>Figure 5. Confirmed COVID-19 Inpatient visits from selected hospitals, by hospital location, March 2020-December 2022</a:t>
            </a:r>
          </a:p>
        </p:txBody>
      </p:sp>
      <p:graphicFrame>
        <p:nvGraphicFramePr>
          <p:cNvPr id="3" name="Chart 2" descr="Line graph showing percent; large central and fringe metro peaked in March 2020 at 36, medium and small metro in January 2022 at 22, and rural in November 2021 at 36; percentages were also high for large central and fringe metro and rural groups in January 2022 (33% and 30%, respectively)">
            <a:extLst>
              <a:ext uri="{FF2B5EF4-FFF2-40B4-BE49-F238E27FC236}">
                <a16:creationId xmlns:a16="http://schemas.microsoft.com/office/drawing/2014/main" id="{F7718D92-D491-1AD4-1AB7-4475D8FADCA9}"/>
              </a:ext>
            </a:extLst>
          </p:cNvPr>
          <p:cNvGraphicFramePr/>
          <p:nvPr>
            <p:extLst>
              <p:ext uri="{D42A27DB-BD31-4B8C-83A1-F6EECF244321}">
                <p14:modId xmlns:p14="http://schemas.microsoft.com/office/powerpoint/2010/main" val="2526990502"/>
              </p:ext>
            </p:extLst>
          </p:nvPr>
        </p:nvGraphicFramePr>
        <p:xfrm>
          <a:off x="457200" y="1463040"/>
          <a:ext cx="82296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B9F2B88A-0CDA-30CF-45C0-BE1C0023AF1C}"/>
              </a:ext>
            </a:extLst>
          </p:cNvPr>
          <p:cNvSpPr>
            <a:spLocks noGrp="1"/>
          </p:cNvSpPr>
          <p:nvPr>
            <p:ph type="sldNum" sz="quarter" idx="10"/>
          </p:nvPr>
        </p:nvSpPr>
        <p:spPr/>
        <p:txBody>
          <a:bodyPr/>
          <a:lstStyle/>
          <a:p>
            <a:fld id="{85F5B7A5-34A7-4AB0-A34F-A4DF2002FA98}" type="slidenum">
              <a:rPr lang="en-US" smtClean="0"/>
              <a:t>142</a:t>
            </a:fld>
            <a:endParaRPr lang="en-US" dirty="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457200" y="5760720"/>
            <a:ext cx="8229600" cy="662069"/>
          </a:xfrm>
          <a:prstGeom prst="rect">
            <a:avLst/>
          </a:prstGeom>
        </p:spPr>
        <p:txBody>
          <a:bodyPr vert="horz" wrap="square" lIns="0" tIns="15586" rIns="0" bIns="0" rtlCol="0">
            <a:spAutoFit/>
          </a:bodyPr>
          <a:lstStyle/>
          <a:p>
            <a:pPr marL="0" marR="0">
              <a:spcBef>
                <a:spcPts val="600"/>
              </a:spcBef>
              <a:spcAft>
                <a:spcPts val="0"/>
              </a:spcAft>
            </a:pPr>
            <a:r>
              <a:rPr sz="1400" b="1" dirty="0">
                <a:latin typeface="Times New Roman"/>
                <a:cs typeface="Times New Roman"/>
              </a:rPr>
              <a:t>Source:</a:t>
            </a:r>
            <a:r>
              <a:rPr sz="1400" b="1" spc="-27" dirty="0">
                <a:latin typeface="Times New Roman"/>
                <a:cs typeface="Times New Roman"/>
              </a:rPr>
              <a:t>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Centers for Disease Control and Prevention, National Center for Health Statistics, National Hospital Care Survey, March 2020-December 2022.</a:t>
            </a:r>
          </a:p>
          <a:p>
            <a:pPr marL="0" marR="0">
              <a:spcBef>
                <a:spcPts val="0"/>
              </a:spcBef>
              <a:spcAft>
                <a:spcPts val="120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Note: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The data are from selected hospitals and considered preliminary. The data are not nationally representative.</a:t>
            </a:r>
          </a:p>
        </p:txBody>
      </p:sp>
      <p:sp>
        <p:nvSpPr>
          <p:cNvPr id="7" name="Title 6">
            <a:extLst>
              <a:ext uri="{FF2B5EF4-FFF2-40B4-BE49-F238E27FC236}">
                <a16:creationId xmlns:a16="http://schemas.microsoft.com/office/drawing/2014/main" id="{8DB3796A-8A02-4F59-AFB1-F70F8ADB3881}"/>
              </a:ext>
            </a:extLst>
          </p:cNvPr>
          <p:cNvSpPr>
            <a:spLocks noGrp="1"/>
          </p:cNvSpPr>
          <p:nvPr>
            <p:ph type="title"/>
          </p:nvPr>
        </p:nvSpPr>
        <p:spPr/>
        <p:txBody>
          <a:bodyPr>
            <a:noAutofit/>
          </a:bodyPr>
          <a:lstStyle/>
          <a:p>
            <a:pPr marL="0" marR="0">
              <a:spcBef>
                <a:spcPts val="0"/>
              </a:spcBef>
              <a:spcAft>
                <a:spcPts val="300"/>
              </a:spcAft>
            </a:pPr>
            <a:r>
              <a:rPr lang="en-US" sz="1800" b="1" dirty="0">
                <a:effectLst/>
                <a:latin typeface="Arial" panose="020B0604020202020204" pitchFamily="34" charset="0"/>
                <a:ea typeface="Calibri" panose="020F0502020204030204" pitchFamily="34" charset="0"/>
                <a:cs typeface="Times New Roman" panose="02020603050405020304" pitchFamily="18" charset="0"/>
              </a:rPr>
              <a:t>Figure 6. Confirmed COVID-19 ED visits from selected hospitals, by hospital location, March 2020-December 2022</a:t>
            </a:r>
          </a:p>
        </p:txBody>
      </p:sp>
      <p:graphicFrame>
        <p:nvGraphicFramePr>
          <p:cNvPr id="2" name="Chart 1" descr="Line graph showing percentage; percentages peaked in all metro areas in December 2021, at 26 in large central and fringe and 22 in medium and small; rural peaked at 20 in January 2022">
            <a:extLst>
              <a:ext uri="{FF2B5EF4-FFF2-40B4-BE49-F238E27FC236}">
                <a16:creationId xmlns:a16="http://schemas.microsoft.com/office/drawing/2014/main" id="{10C09172-FBDC-B76A-E1DE-93DF93082370}"/>
              </a:ext>
            </a:extLst>
          </p:cNvPr>
          <p:cNvGraphicFramePr/>
          <p:nvPr>
            <p:extLst>
              <p:ext uri="{D42A27DB-BD31-4B8C-83A1-F6EECF244321}">
                <p14:modId xmlns:p14="http://schemas.microsoft.com/office/powerpoint/2010/main" val="3235896788"/>
              </p:ext>
            </p:extLst>
          </p:nvPr>
        </p:nvGraphicFramePr>
        <p:xfrm>
          <a:off x="457200" y="1463040"/>
          <a:ext cx="82296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D43D0C4B-98F3-B07E-9481-1CB11BEB7D87}"/>
              </a:ext>
            </a:extLst>
          </p:cNvPr>
          <p:cNvSpPr>
            <a:spLocks noGrp="1"/>
          </p:cNvSpPr>
          <p:nvPr>
            <p:ph type="sldNum" sz="quarter" idx="10"/>
          </p:nvPr>
        </p:nvSpPr>
        <p:spPr/>
        <p:txBody>
          <a:bodyPr/>
          <a:lstStyle/>
          <a:p>
            <a:fld id="{85F5B7A5-34A7-4AB0-A34F-A4DF2002FA98}" type="slidenum">
              <a:rPr lang="en-US" smtClean="0"/>
              <a:t>143</a:t>
            </a:fld>
            <a:endParaRPr lang="en-US" dirty="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bject 45"/>
          <p:cNvSpPr txBox="1"/>
          <p:nvPr/>
        </p:nvSpPr>
        <p:spPr>
          <a:xfrm>
            <a:off x="457200" y="5852160"/>
            <a:ext cx="8229600" cy="655074"/>
          </a:xfrm>
          <a:prstGeom prst="rect">
            <a:avLst/>
          </a:prstGeom>
        </p:spPr>
        <p:txBody>
          <a:bodyPr vert="horz" wrap="square" lIns="0" tIns="8659" rIns="0" bIns="0" rtlCol="0">
            <a:spAutoFit/>
          </a:bodyPr>
          <a:lstStyle/>
          <a:p>
            <a:pPr marL="0" marR="0">
              <a:spcBef>
                <a:spcPts val="600"/>
              </a:spcBef>
              <a:spcAft>
                <a:spcPts val="0"/>
              </a:spcAft>
            </a:pPr>
            <a:r>
              <a:rPr sz="1400" b="1" dirty="0">
                <a:latin typeface="Times New Roman"/>
                <a:cs typeface="Times New Roman"/>
              </a:rPr>
              <a:t>Source:</a:t>
            </a:r>
            <a:r>
              <a:rPr sz="1400" b="1" spc="-27" dirty="0">
                <a:latin typeface="Times New Roman"/>
                <a:cs typeface="Times New Roman"/>
              </a:rPr>
              <a:t>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Centers for Disease Control and Prevention, National Center for Health Statistics, National Hospital Care Survey, March 2020-December 2022.</a:t>
            </a:r>
          </a:p>
          <a:p>
            <a:pPr marL="0" marR="0">
              <a:spcBef>
                <a:spcPts val="0"/>
              </a:spcBef>
              <a:spcAft>
                <a:spcPts val="120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Note: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The data are from selected hospitals and considered preliminary. The data are not nationally representative.</a:t>
            </a:r>
            <a:endParaRPr sz="1400" dirty="0">
              <a:latin typeface="Times New Roman"/>
              <a:cs typeface="Times New Roman"/>
            </a:endParaRPr>
          </a:p>
        </p:txBody>
      </p:sp>
      <p:sp>
        <p:nvSpPr>
          <p:cNvPr id="48" name="Title 47">
            <a:extLst>
              <a:ext uri="{FF2B5EF4-FFF2-40B4-BE49-F238E27FC236}">
                <a16:creationId xmlns:a16="http://schemas.microsoft.com/office/drawing/2014/main" id="{EDEF3C40-21AC-0542-D5A2-D80841C2AA5A}"/>
              </a:ext>
            </a:extLst>
          </p:cNvPr>
          <p:cNvSpPr>
            <a:spLocks noGrp="1"/>
          </p:cNvSpPr>
          <p:nvPr>
            <p:ph type="title"/>
          </p:nvPr>
        </p:nvSpPr>
        <p:spPr/>
        <p:txBody>
          <a:bodyPr>
            <a:noAutofit/>
          </a:bodyPr>
          <a:lstStyle/>
          <a:p>
            <a:pPr marL="0" marR="0">
              <a:spcBef>
                <a:spcPts val="0"/>
              </a:spcBef>
              <a:spcAft>
                <a:spcPts val="300"/>
              </a:spcAft>
            </a:pPr>
            <a:r>
              <a:rPr lang="en-US" sz="2000" b="1" dirty="0">
                <a:effectLst/>
                <a:latin typeface="Arial" panose="020B0604020202020204" pitchFamily="34" charset="0"/>
                <a:ea typeface="Calibri" panose="020F0502020204030204" pitchFamily="34" charset="0"/>
                <a:cs typeface="Times New Roman" panose="02020603050405020304" pitchFamily="18" charset="0"/>
              </a:rPr>
              <a:t>Figure 7. Confirmed COVID-19 inpatient discharges with intubation use from selected hospitals, by age, March 2020-December 2022</a:t>
            </a:r>
          </a:p>
        </p:txBody>
      </p:sp>
      <p:graphicFrame>
        <p:nvGraphicFramePr>
          <p:cNvPr id="2" name="Chart 1" descr="Line graph showing percentage, ranging from 0 to 15 in ages 0-29, 1 to 27 in ages 30-59, and 2 to 28 in age 60+">
            <a:extLst>
              <a:ext uri="{FF2B5EF4-FFF2-40B4-BE49-F238E27FC236}">
                <a16:creationId xmlns:a16="http://schemas.microsoft.com/office/drawing/2014/main" id="{CBDF5593-A3C9-B5F4-9AA3-98B0E7A799D1}"/>
              </a:ext>
            </a:extLst>
          </p:cNvPr>
          <p:cNvGraphicFramePr/>
          <p:nvPr>
            <p:extLst>
              <p:ext uri="{D42A27DB-BD31-4B8C-83A1-F6EECF244321}">
                <p14:modId xmlns:p14="http://schemas.microsoft.com/office/powerpoint/2010/main" val="2699310195"/>
              </p:ext>
            </p:extLst>
          </p:nvPr>
        </p:nvGraphicFramePr>
        <p:xfrm>
          <a:off x="457200" y="1463040"/>
          <a:ext cx="82296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DA3B1088-B711-6CA1-A63D-AD5D6091F75E}"/>
              </a:ext>
            </a:extLst>
          </p:cNvPr>
          <p:cNvSpPr>
            <a:spLocks noGrp="1"/>
          </p:cNvSpPr>
          <p:nvPr>
            <p:ph type="sldNum" sz="quarter" idx="10"/>
          </p:nvPr>
        </p:nvSpPr>
        <p:spPr/>
        <p:txBody>
          <a:bodyPr/>
          <a:lstStyle/>
          <a:p>
            <a:fld id="{85F5B7A5-34A7-4AB0-A34F-A4DF2002FA98}" type="slidenum">
              <a:rPr lang="en-US" smtClean="0"/>
              <a:t>144</a:t>
            </a:fld>
            <a:endParaRPr lang="en-US" dirty="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object 87"/>
          <p:cNvSpPr txBox="1"/>
          <p:nvPr/>
        </p:nvSpPr>
        <p:spPr>
          <a:xfrm>
            <a:off x="457200" y="5669280"/>
            <a:ext cx="8229600" cy="680868"/>
          </a:xfrm>
          <a:prstGeom prst="rect">
            <a:avLst/>
          </a:prstGeom>
        </p:spPr>
        <p:txBody>
          <a:bodyPr vert="horz" wrap="square" lIns="0" tIns="34203" rIns="0" bIns="0" rtlCol="0">
            <a:spAutoFit/>
          </a:bodyPr>
          <a:lstStyle/>
          <a:p>
            <a:pPr marL="0" marR="0">
              <a:spcBef>
                <a:spcPts val="60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Centers for Disease Control and Prevention, National Center for Health Statistics, National Hospital Care Survey, April 2020-December 2022.</a:t>
            </a:r>
          </a:p>
          <a:p>
            <a:pPr marL="0" marR="0">
              <a:spcBef>
                <a:spcPts val="0"/>
              </a:spcBef>
              <a:spcAft>
                <a:spcPts val="120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Note: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The data are from selected hospitals and considered preliminary. The data are not nationally representative.</a:t>
            </a:r>
          </a:p>
        </p:txBody>
      </p:sp>
      <p:sp>
        <p:nvSpPr>
          <p:cNvPr id="90" name="Title 89">
            <a:extLst>
              <a:ext uri="{FF2B5EF4-FFF2-40B4-BE49-F238E27FC236}">
                <a16:creationId xmlns:a16="http://schemas.microsoft.com/office/drawing/2014/main" id="{BCB9341C-9FBE-A399-5F56-6C4FD5829265}"/>
              </a:ext>
            </a:extLst>
          </p:cNvPr>
          <p:cNvSpPr>
            <a:spLocks noGrp="1"/>
          </p:cNvSpPr>
          <p:nvPr>
            <p:ph type="title"/>
          </p:nvPr>
        </p:nvSpPr>
        <p:spPr>
          <a:xfrm>
            <a:off x="1257300" y="304800"/>
            <a:ext cx="6286500" cy="617884"/>
          </a:xfrm>
        </p:spPr>
        <p:txBody>
          <a:bodyPr>
            <a:noAutofit/>
          </a:bodyPr>
          <a:lstStyle/>
          <a:p>
            <a:r>
              <a:rPr lang="en-US" sz="2000" dirty="0"/>
              <a:t>Figure 8. Confirmed COVID-19 patients who died in the hospital from selected hospitals, by age, April 2020-December 2022</a:t>
            </a:r>
          </a:p>
        </p:txBody>
      </p:sp>
      <p:graphicFrame>
        <p:nvGraphicFramePr>
          <p:cNvPr id="3" name="Chart 2" descr="Line graph showing percentage, ranging from 0 to 7 in ages 0-29, 0 to 16 in ages 30-59, and 4 to 29 in age 60+">
            <a:extLst>
              <a:ext uri="{FF2B5EF4-FFF2-40B4-BE49-F238E27FC236}">
                <a16:creationId xmlns:a16="http://schemas.microsoft.com/office/drawing/2014/main" id="{55FAB649-5DA6-D3DC-6CFA-78509CA3CE4B}"/>
              </a:ext>
            </a:extLst>
          </p:cNvPr>
          <p:cNvGraphicFramePr/>
          <p:nvPr>
            <p:extLst>
              <p:ext uri="{D42A27DB-BD31-4B8C-83A1-F6EECF244321}">
                <p14:modId xmlns:p14="http://schemas.microsoft.com/office/powerpoint/2010/main" val="3892356191"/>
              </p:ext>
            </p:extLst>
          </p:nvPr>
        </p:nvGraphicFramePr>
        <p:xfrm>
          <a:off x="457200" y="1463040"/>
          <a:ext cx="82296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EBE5FC30-3A83-AF75-B863-048A9AA69664}"/>
              </a:ext>
            </a:extLst>
          </p:cNvPr>
          <p:cNvSpPr>
            <a:spLocks noGrp="1"/>
          </p:cNvSpPr>
          <p:nvPr>
            <p:ph type="sldNum" sz="quarter" idx="10"/>
          </p:nvPr>
        </p:nvSpPr>
        <p:spPr/>
        <p:txBody>
          <a:bodyPr/>
          <a:lstStyle/>
          <a:p>
            <a:fld id="{85F5B7A5-34A7-4AB0-A34F-A4DF2002FA98}" type="slidenum">
              <a:rPr lang="en-US" smtClean="0"/>
              <a:t>145</a:t>
            </a:fld>
            <a:endParaRPr lang="en-US" dirty="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195233" y="297873"/>
            <a:ext cx="411740" cy="103257"/>
          </a:xfrm>
          <a:prstGeom prst="rect">
            <a:avLst/>
          </a:prstGeom>
        </p:spPr>
        <p:txBody>
          <a:bodyPr vert="horz" wrap="square" lIns="0" tIns="8659" rIns="0" bIns="0" rtlCol="0">
            <a:spAutoFit/>
          </a:bodyPr>
          <a:lstStyle/>
          <a:p>
            <a:pPr marL="8659">
              <a:spcBef>
                <a:spcPts val="68"/>
              </a:spcBef>
            </a:pPr>
            <a:r>
              <a:rPr sz="614" dirty="0">
                <a:latin typeface="Arial"/>
                <a:cs typeface="Arial"/>
              </a:rPr>
              <a:t>Oral</a:t>
            </a:r>
            <a:r>
              <a:rPr sz="614" spc="-7" dirty="0">
                <a:latin typeface="Arial"/>
                <a:cs typeface="Arial"/>
              </a:rPr>
              <a:t> Health</a:t>
            </a:r>
            <a:endParaRPr sz="614">
              <a:latin typeface="Arial"/>
              <a:cs typeface="Arial"/>
            </a:endParaRPr>
          </a:p>
        </p:txBody>
      </p:sp>
      <p:sp>
        <p:nvSpPr>
          <p:cNvPr id="87" name="object 87"/>
          <p:cNvSpPr txBox="1"/>
          <p:nvPr/>
        </p:nvSpPr>
        <p:spPr>
          <a:xfrm>
            <a:off x="457200" y="5852160"/>
            <a:ext cx="8229600" cy="598590"/>
          </a:xfrm>
          <a:prstGeom prst="rect">
            <a:avLst/>
          </a:prstGeom>
        </p:spPr>
        <p:txBody>
          <a:bodyPr vert="horz" wrap="square" lIns="0" tIns="44161" rIns="0" bIns="0" rtlCol="0">
            <a:spAutoFit/>
          </a:bodyPr>
          <a:lstStyle/>
          <a:p>
            <a:pPr marL="0" marR="0">
              <a:spcBef>
                <a:spcPts val="600"/>
              </a:spcBef>
              <a:spcAft>
                <a:spcPts val="0"/>
              </a:spcAf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Centers for Disease Control and Prevention, National Center for Health Statistics, National Hospital Care Survey, March 2020-November 2022.</a:t>
            </a:r>
          </a:p>
          <a:p>
            <a:pPr marL="0" marR="0">
              <a:spcBef>
                <a:spcPts val="0"/>
              </a:spcBef>
              <a:spcAft>
                <a:spcPts val="1200"/>
              </a:spcAf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Note:</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The data are from selected hospitals and considered preliminary. The data are not nationally representative.</a:t>
            </a:r>
          </a:p>
        </p:txBody>
      </p:sp>
      <p:sp>
        <p:nvSpPr>
          <p:cNvPr id="88" name="Title 87">
            <a:extLst>
              <a:ext uri="{FF2B5EF4-FFF2-40B4-BE49-F238E27FC236}">
                <a16:creationId xmlns:a16="http://schemas.microsoft.com/office/drawing/2014/main" id="{293941E0-4175-40F0-BBF9-4B4CF0B5C256}"/>
              </a:ext>
            </a:extLst>
          </p:cNvPr>
          <p:cNvSpPr>
            <a:spLocks noGrp="1"/>
          </p:cNvSpPr>
          <p:nvPr>
            <p:ph type="title"/>
          </p:nvPr>
        </p:nvSpPr>
        <p:spPr/>
        <p:txBody>
          <a:bodyPr>
            <a:noAutofit/>
          </a:bodyPr>
          <a:lstStyle/>
          <a:p>
            <a:r>
              <a:rPr lang="en-US" sz="2000" dirty="0"/>
              <a:t>Figure 9. Average length of stay of confirmed COVID-19 inpatients discharged from selected hospitals, by age, March 2020-November 2022</a:t>
            </a:r>
          </a:p>
        </p:txBody>
      </p:sp>
      <p:graphicFrame>
        <p:nvGraphicFramePr>
          <p:cNvPr id="4" name="Chart 3" descr="Line graph showing length of stay in days; length of stay was longer for ages 30-59; stays ranged from 3 to 12 for ages 0-29, 5 to 35 for ages 30-59, and 7 to 15 for age 60+">
            <a:extLst>
              <a:ext uri="{FF2B5EF4-FFF2-40B4-BE49-F238E27FC236}">
                <a16:creationId xmlns:a16="http://schemas.microsoft.com/office/drawing/2014/main" id="{0BCDC287-14C1-04A2-340A-3D11D313FBD9}"/>
              </a:ext>
            </a:extLst>
          </p:cNvPr>
          <p:cNvGraphicFramePr/>
          <p:nvPr>
            <p:extLst>
              <p:ext uri="{D42A27DB-BD31-4B8C-83A1-F6EECF244321}">
                <p14:modId xmlns:p14="http://schemas.microsoft.com/office/powerpoint/2010/main" val="608858174"/>
              </p:ext>
            </p:extLst>
          </p:nvPr>
        </p:nvGraphicFramePr>
        <p:xfrm>
          <a:off x="457200" y="1463040"/>
          <a:ext cx="8229600" cy="429768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C7D2DD7A-1470-2D60-2600-C4A5F5B27E3F}"/>
              </a:ext>
            </a:extLst>
          </p:cNvPr>
          <p:cNvSpPr>
            <a:spLocks noGrp="1"/>
          </p:cNvSpPr>
          <p:nvPr>
            <p:ph type="sldNum" sz="quarter" idx="10"/>
          </p:nvPr>
        </p:nvSpPr>
        <p:spPr/>
        <p:txBody>
          <a:bodyPr/>
          <a:lstStyle/>
          <a:p>
            <a:fld id="{85F5B7A5-34A7-4AB0-A34F-A4DF2002FA98}" type="slidenum">
              <a:rPr lang="en-US" smtClean="0"/>
              <a:t>146</a:t>
            </a:fld>
            <a:endParaRPr lang="en-US" dirty="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A8CD66-34D1-9128-29F1-95DCDBCED5F9}"/>
              </a:ext>
            </a:extLst>
          </p:cNvPr>
          <p:cNvSpPr>
            <a:spLocks noGrp="1"/>
          </p:cNvSpPr>
          <p:nvPr>
            <p:ph type="title"/>
          </p:nvPr>
        </p:nvSpPr>
        <p:spPr/>
        <p:txBody>
          <a:bodyPr>
            <a:noAutofit/>
          </a:bodyPr>
          <a:lstStyle/>
          <a:p>
            <a:r>
              <a:rPr lang="en-US" sz="1800" dirty="0"/>
              <a:t>Figure 10. Adult hospital patients who sometimes or never had good communication about medications they received in the hospital, by race, 2009-2021 (lower rates are better)</a:t>
            </a:r>
          </a:p>
        </p:txBody>
      </p:sp>
      <p:graphicFrame>
        <p:nvGraphicFramePr>
          <p:cNvPr id="6" name="Chart 5" descr="Line graph showing percentage, which ranged from 8 to 13">
            <a:extLst>
              <a:ext uri="{FF2B5EF4-FFF2-40B4-BE49-F238E27FC236}">
                <a16:creationId xmlns:a16="http://schemas.microsoft.com/office/drawing/2014/main" id="{D8B0C570-DBB4-5D4F-8D20-DB4AE456A9D8}"/>
              </a:ext>
            </a:extLst>
          </p:cNvPr>
          <p:cNvGraphicFramePr/>
          <p:nvPr>
            <p:extLst>
              <p:ext uri="{D42A27DB-BD31-4B8C-83A1-F6EECF244321}">
                <p14:modId xmlns:p14="http://schemas.microsoft.com/office/powerpoint/2010/main" val="1875350071"/>
              </p:ext>
            </p:extLst>
          </p:nvPr>
        </p:nvGraphicFramePr>
        <p:xfrm>
          <a:off x="457200" y="1463040"/>
          <a:ext cx="82296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EF756BA1-5F05-B079-33A1-6A1F5F6578D4}"/>
              </a:ext>
            </a:extLst>
          </p:cNvPr>
          <p:cNvSpPr txBox="1"/>
          <p:nvPr/>
        </p:nvSpPr>
        <p:spPr>
          <a:xfrm>
            <a:off x="457200" y="5669280"/>
            <a:ext cx="8229600" cy="738664"/>
          </a:xfrm>
          <a:prstGeom prst="rect">
            <a:avLst/>
          </a:prstGeom>
          <a:noFill/>
        </p:spPr>
        <p:txBody>
          <a:bodyPr wrap="square" rtlCol="0">
            <a:spAutoFit/>
          </a:bodyPr>
          <a:lstStyle/>
          <a:p>
            <a:pPr marL="0" marR="0">
              <a:spcBef>
                <a:spcPts val="60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Key: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AI/AN = American Indian or Alaska Native; NHPI = Native Hawaiian/Pacific Islander.</a:t>
            </a:r>
          </a:p>
          <a:p>
            <a:pPr marL="0" marR="0">
              <a:spcBef>
                <a:spcPts val="0"/>
              </a:spcBef>
              <a:spcAft>
                <a:spcPts val="120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Centers for Medicare &amp; Medicaid Services, Hospital Consumer Assessment of Healthcare Providers and Systems, 2009-2021.</a:t>
            </a:r>
            <a:endParaRPr lang="en-US" sz="1400" dirty="0"/>
          </a:p>
        </p:txBody>
      </p:sp>
      <p:sp>
        <p:nvSpPr>
          <p:cNvPr id="2" name="Slide Number Placeholder 1">
            <a:extLst>
              <a:ext uri="{FF2B5EF4-FFF2-40B4-BE49-F238E27FC236}">
                <a16:creationId xmlns:a16="http://schemas.microsoft.com/office/drawing/2014/main" id="{13708B4D-4961-9C81-5848-8BD92938AF4B}"/>
              </a:ext>
            </a:extLst>
          </p:cNvPr>
          <p:cNvSpPr>
            <a:spLocks noGrp="1"/>
          </p:cNvSpPr>
          <p:nvPr>
            <p:ph type="sldNum" sz="quarter" idx="10"/>
          </p:nvPr>
        </p:nvSpPr>
        <p:spPr/>
        <p:txBody>
          <a:bodyPr/>
          <a:lstStyle/>
          <a:p>
            <a:fld id="{85F5B7A5-34A7-4AB0-A34F-A4DF2002FA98}" type="slidenum">
              <a:rPr lang="en-US" smtClean="0"/>
              <a:t>147</a:t>
            </a:fld>
            <a:endParaRPr lang="en-US" dirty="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5"/>
          <p:cNvSpPr txBox="1"/>
          <p:nvPr/>
        </p:nvSpPr>
        <p:spPr>
          <a:xfrm>
            <a:off x="457200" y="5852160"/>
            <a:ext cx="8229600" cy="655074"/>
          </a:xfrm>
          <a:prstGeom prst="rect">
            <a:avLst/>
          </a:prstGeom>
        </p:spPr>
        <p:txBody>
          <a:bodyPr vert="horz" wrap="square" lIns="0" tIns="8659" rIns="0" bIns="0" rtlCol="0">
            <a:spAutoFit/>
          </a:bodyPr>
          <a:lstStyle/>
          <a:p>
            <a:pPr marL="0" marR="0">
              <a:spcBef>
                <a:spcPts val="60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Key: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AI/AN = American Indian or Alaska Native; NHPI = Native Hawaiian/Pacific Islander.</a:t>
            </a:r>
          </a:p>
          <a:p>
            <a:pPr marL="0" marR="0">
              <a:spcBef>
                <a:spcPts val="0"/>
              </a:spcBef>
              <a:spcAft>
                <a:spcPts val="120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Centers for Medicare &amp; Medicaid Services, Hospital Consumer Assessment of Healthcare Providers and Systems, 2009-2021.</a:t>
            </a:r>
          </a:p>
        </p:txBody>
      </p:sp>
      <p:sp>
        <p:nvSpPr>
          <p:cNvPr id="40" name="Title 39">
            <a:extLst>
              <a:ext uri="{FF2B5EF4-FFF2-40B4-BE49-F238E27FC236}">
                <a16:creationId xmlns:a16="http://schemas.microsoft.com/office/drawing/2014/main" id="{5FE5312F-ED6E-44ED-9483-8A34DEB8E4BE}"/>
              </a:ext>
            </a:extLst>
          </p:cNvPr>
          <p:cNvSpPr>
            <a:spLocks noGrp="1"/>
          </p:cNvSpPr>
          <p:nvPr>
            <p:ph type="title"/>
          </p:nvPr>
        </p:nvSpPr>
        <p:spPr/>
        <p:txBody>
          <a:bodyPr>
            <a:noAutofit/>
          </a:bodyPr>
          <a:lstStyle/>
          <a:p>
            <a:r>
              <a:rPr lang="en-US" sz="2000" dirty="0"/>
              <a:t>Figure 11. Adult hospital patients who did not receive good communication about discharge information, by race, 2009-2021 (lower rates are better)</a:t>
            </a:r>
          </a:p>
        </p:txBody>
      </p:sp>
      <p:graphicFrame>
        <p:nvGraphicFramePr>
          <p:cNvPr id="3" name="Chart 2" descr="Line graph showing percentage, which ranged from 10 to 18 during the whole period and was about 12 for all groups in 2021">
            <a:extLst>
              <a:ext uri="{FF2B5EF4-FFF2-40B4-BE49-F238E27FC236}">
                <a16:creationId xmlns:a16="http://schemas.microsoft.com/office/drawing/2014/main" id="{271A4B22-B1BB-C2F8-5BFA-F97274293984}"/>
              </a:ext>
            </a:extLst>
          </p:cNvPr>
          <p:cNvGraphicFramePr/>
          <p:nvPr>
            <p:extLst>
              <p:ext uri="{D42A27DB-BD31-4B8C-83A1-F6EECF244321}">
                <p14:modId xmlns:p14="http://schemas.microsoft.com/office/powerpoint/2010/main" val="3032069265"/>
              </p:ext>
            </p:extLst>
          </p:nvPr>
        </p:nvGraphicFramePr>
        <p:xfrm>
          <a:off x="457200" y="1463040"/>
          <a:ext cx="82296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5CB47F82-6A6F-2C80-2C03-68A1433149F2}"/>
              </a:ext>
            </a:extLst>
          </p:cNvPr>
          <p:cNvSpPr>
            <a:spLocks noGrp="1"/>
          </p:cNvSpPr>
          <p:nvPr>
            <p:ph type="sldNum" sz="quarter" idx="10"/>
          </p:nvPr>
        </p:nvSpPr>
        <p:spPr/>
        <p:txBody>
          <a:bodyPr/>
          <a:lstStyle/>
          <a:p>
            <a:fld id="{85F5B7A5-34A7-4AB0-A34F-A4DF2002FA98}" type="slidenum">
              <a:rPr lang="en-US" smtClean="0"/>
              <a:t>148</a:t>
            </a:fld>
            <a:endParaRPr lang="en-US" dirty="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7D2550-0424-436A-DB9F-AFD34F21516C}"/>
              </a:ext>
            </a:extLst>
          </p:cNvPr>
          <p:cNvSpPr>
            <a:spLocks noGrp="1"/>
          </p:cNvSpPr>
          <p:nvPr>
            <p:ph type="title"/>
          </p:nvPr>
        </p:nvSpPr>
        <p:spPr/>
        <p:txBody>
          <a:bodyPr>
            <a:noAutofit/>
          </a:bodyPr>
          <a:lstStyle/>
          <a:p>
            <a:br>
              <a:rPr lang="en-US" sz="2000" dirty="0"/>
            </a:br>
            <a:r>
              <a:rPr lang="en-US" sz="2000" dirty="0"/>
              <a:t>Figure 12. Median time in minutes outpatients spent in the emergency department from arrival to departure, by race/ethnicity, 2016-2021 (lower rates are better)</a:t>
            </a:r>
          </a:p>
        </p:txBody>
      </p:sp>
      <p:graphicFrame>
        <p:nvGraphicFramePr>
          <p:cNvPr id="6" name="Chart 5" descr="Line graph showing median time in minutes; key points are in the text below">
            <a:extLst>
              <a:ext uri="{FF2B5EF4-FFF2-40B4-BE49-F238E27FC236}">
                <a16:creationId xmlns:a16="http://schemas.microsoft.com/office/drawing/2014/main" id="{9B61A4E9-6E88-6099-6E6F-8FB1C90B81EC}"/>
              </a:ext>
            </a:extLst>
          </p:cNvPr>
          <p:cNvGraphicFramePr/>
          <p:nvPr>
            <p:extLst>
              <p:ext uri="{D42A27DB-BD31-4B8C-83A1-F6EECF244321}">
                <p14:modId xmlns:p14="http://schemas.microsoft.com/office/powerpoint/2010/main" val="2236733927"/>
              </p:ext>
            </p:extLst>
          </p:nvPr>
        </p:nvGraphicFramePr>
        <p:xfrm>
          <a:off x="457200" y="1463040"/>
          <a:ext cx="82296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57050772-F06D-C58C-E5ED-91E395AA8ABE}"/>
              </a:ext>
            </a:extLst>
          </p:cNvPr>
          <p:cNvSpPr txBox="1"/>
          <p:nvPr/>
        </p:nvSpPr>
        <p:spPr>
          <a:xfrm>
            <a:off x="457200" y="5669280"/>
            <a:ext cx="8229600" cy="738664"/>
          </a:xfrm>
          <a:prstGeom prst="rect">
            <a:avLst/>
          </a:prstGeom>
          <a:noFill/>
        </p:spPr>
        <p:txBody>
          <a:bodyPr wrap="square" rtlCol="0">
            <a:spAutoFit/>
          </a:bodyPr>
          <a:lstStyle/>
          <a:p>
            <a:pPr marL="0" marR="0">
              <a:spcBef>
                <a:spcPts val="60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Key: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NH = non-Hispanic; AI/AN = American Indian or Alaska Native; NHPI = Native Hawaiian/Pacific Islander.</a:t>
            </a:r>
          </a:p>
          <a:p>
            <a:pPr marL="0" marR="0">
              <a:spcBef>
                <a:spcPts val="0"/>
              </a:spcBef>
              <a:spcAft>
                <a:spcPts val="120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Centers for Medicare &amp; Medicaid Services, Clinical Data Warehouse, 2016-2021.</a:t>
            </a:r>
            <a:endParaRPr lang="en-US" sz="1400" dirty="0"/>
          </a:p>
        </p:txBody>
      </p:sp>
      <p:sp>
        <p:nvSpPr>
          <p:cNvPr id="2" name="Slide Number Placeholder 1">
            <a:extLst>
              <a:ext uri="{FF2B5EF4-FFF2-40B4-BE49-F238E27FC236}">
                <a16:creationId xmlns:a16="http://schemas.microsoft.com/office/drawing/2014/main" id="{E694C8DC-951E-0235-C160-3A7165B3AF53}"/>
              </a:ext>
            </a:extLst>
          </p:cNvPr>
          <p:cNvSpPr>
            <a:spLocks noGrp="1"/>
          </p:cNvSpPr>
          <p:nvPr>
            <p:ph type="sldNum" sz="quarter" idx="10"/>
          </p:nvPr>
        </p:nvSpPr>
        <p:spPr/>
        <p:txBody>
          <a:bodyPr/>
          <a:lstStyle/>
          <a:p>
            <a:fld id="{85F5B7A5-34A7-4AB0-A34F-A4DF2002FA98}" type="slidenum">
              <a:rPr lang="en-US" smtClean="0"/>
              <a:t>149</a:t>
            </a:fld>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0C3D7-4C39-5D04-4AEE-70C3205F29FB}"/>
              </a:ext>
            </a:extLst>
          </p:cNvPr>
          <p:cNvSpPr>
            <a:spLocks noGrp="1"/>
          </p:cNvSpPr>
          <p:nvPr>
            <p:ph type="title"/>
          </p:nvPr>
        </p:nvSpPr>
        <p:spPr/>
        <p:txBody>
          <a:bodyPr>
            <a:noAutofit/>
          </a:bodyPr>
          <a:lstStyle/>
          <a:p>
            <a:r>
              <a:rPr lang="en-US" sz="2000" b="1" dirty="0">
                <a:effectLst/>
                <a:latin typeface="Arial" panose="020B0604020202020204" pitchFamily="34" charset="0"/>
                <a:ea typeface="Calibri" panose="020F0502020204030204" pitchFamily="34" charset="0"/>
                <a:cs typeface="Times New Roman" panose="02020603050405020304" pitchFamily="18" charset="0"/>
              </a:rPr>
              <a:t>Figure 6. Adults reporting severe limitation with performing tasks, by age, 2021</a:t>
            </a:r>
            <a:endParaRPr lang="en-US" sz="2000" dirty="0"/>
          </a:p>
        </p:txBody>
      </p:sp>
      <p:graphicFrame>
        <p:nvGraphicFramePr>
          <p:cNvPr id="4" name="Chart 3" descr="Bar chart showing percentage of adults ages 18-64 and age 65+ with severe  limitations (e.g., hearing, vision, cognitive); key points are in the text below ">
            <a:extLst>
              <a:ext uri="{FF2B5EF4-FFF2-40B4-BE49-F238E27FC236}">
                <a16:creationId xmlns:a16="http://schemas.microsoft.com/office/drawing/2014/main" id="{E07677A2-B113-9FD4-546C-832B90C4A8C6}"/>
              </a:ext>
            </a:extLst>
          </p:cNvPr>
          <p:cNvGraphicFramePr>
            <a:graphicFrameLocks/>
          </p:cNvGraphicFramePr>
          <p:nvPr>
            <p:extLst>
              <p:ext uri="{D42A27DB-BD31-4B8C-83A1-F6EECF244321}">
                <p14:modId xmlns:p14="http://schemas.microsoft.com/office/powerpoint/2010/main" val="1080589969"/>
              </p:ext>
            </p:extLst>
          </p:nvPr>
        </p:nvGraphicFramePr>
        <p:xfrm>
          <a:off x="457200" y="1280160"/>
          <a:ext cx="8229600" cy="448056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AD4236B2-00C9-C611-0732-6E05D1884383}"/>
              </a:ext>
            </a:extLst>
          </p:cNvPr>
          <p:cNvSpPr txBox="1"/>
          <p:nvPr/>
        </p:nvSpPr>
        <p:spPr>
          <a:xfrm>
            <a:off x="457200" y="5760720"/>
            <a:ext cx="8229600" cy="646331"/>
          </a:xfrm>
          <a:prstGeom prst="rect">
            <a:avLst/>
          </a:prstGeom>
          <a:noFill/>
        </p:spPr>
        <p:txBody>
          <a:bodyPr wrap="square" rtlCol="0">
            <a:spAutoFit/>
          </a:bodyPr>
          <a:lstStyle/>
          <a:p>
            <a:pPr marL="0" marR="0" indent="0">
              <a:spcBef>
                <a:spcPts val="0"/>
              </a:spcBef>
              <a:spcAft>
                <a:spcPts val="0"/>
              </a:spcAft>
              <a:tabLst>
                <a:tab pos="914400" algn="l"/>
                <a:tab pos="457200" algn="l"/>
              </a:tabLs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AHRQ analysis of Centers for Disease Control and Prevention, National Center for Health Statistics, National Health Interview Survey public use data, Adult Sample, 2021.</a:t>
            </a:r>
          </a:p>
          <a:p>
            <a:pPr marL="0" marR="0" indent="0">
              <a:spcBef>
                <a:spcPts val="0"/>
              </a:spcBef>
              <a:spcAft>
                <a:spcPts val="1200"/>
              </a:spcAft>
              <a:tabLst>
                <a:tab pos="914400" algn="l"/>
                <a:tab pos="457200" algn="l"/>
              </a:tabLst>
            </a:pPr>
            <a:r>
              <a:rPr lang="en-US" sz="1200" b="1" spc="10" dirty="0">
                <a:effectLst/>
                <a:latin typeface="Times New Roman" panose="02020603050405020304" pitchFamily="18" charset="0"/>
                <a:ea typeface="Calibri" panose="020F0502020204030204" pitchFamily="34" charset="0"/>
                <a:cs typeface="Times New Roman" panose="02020603050405020304" pitchFamily="18" charset="0"/>
              </a:rPr>
              <a:t>Note: </a:t>
            </a:r>
            <a:r>
              <a:rPr lang="en-US" sz="1200" spc="10" dirty="0">
                <a:effectLst/>
                <a:latin typeface="Times New Roman" panose="02020603050405020304" pitchFamily="18" charset="0"/>
                <a:ea typeface="Calibri" panose="020F0502020204030204" pitchFamily="34" charset="0"/>
                <a:cs typeface="Times New Roman" panose="02020603050405020304" pitchFamily="18" charset="0"/>
              </a:rPr>
              <a:t>“Severe limitation” includes only responses in which respondents indicated “a lot of difficulty” or “cannot do at all.”</a:t>
            </a:r>
            <a:endParaRPr lang="en-US" sz="1200" dirty="0"/>
          </a:p>
        </p:txBody>
      </p:sp>
      <p:sp>
        <p:nvSpPr>
          <p:cNvPr id="3" name="Slide Number Placeholder 2">
            <a:extLst>
              <a:ext uri="{FF2B5EF4-FFF2-40B4-BE49-F238E27FC236}">
                <a16:creationId xmlns:a16="http://schemas.microsoft.com/office/drawing/2014/main" id="{81595515-875A-2541-3A7A-05FF4D6EFC5D}"/>
              </a:ext>
            </a:extLst>
          </p:cNvPr>
          <p:cNvSpPr>
            <a:spLocks noGrp="1"/>
          </p:cNvSpPr>
          <p:nvPr>
            <p:ph type="sldNum" sz="quarter" idx="10"/>
          </p:nvPr>
        </p:nvSpPr>
        <p:spPr/>
        <p:txBody>
          <a:bodyPr/>
          <a:lstStyle/>
          <a:p>
            <a:fld id="{85F5B7A5-34A7-4AB0-A34F-A4DF2002FA98}" type="slidenum">
              <a:rPr lang="en-US" smtClean="0"/>
              <a:t>15</a:t>
            </a:fld>
            <a:endParaRPr lang="en-US" dirty="0"/>
          </a:p>
        </p:txBody>
      </p:sp>
    </p:spTree>
    <p:extLst>
      <p:ext uri="{BB962C8B-B14F-4D97-AF65-F5344CB8AC3E}">
        <p14:creationId xmlns:p14="http://schemas.microsoft.com/office/powerpoint/2010/main" val="304505982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55DAED-D299-5A2D-EE94-BB6661DB758A}"/>
              </a:ext>
            </a:extLst>
          </p:cNvPr>
          <p:cNvSpPr>
            <a:spLocks noGrp="1"/>
          </p:cNvSpPr>
          <p:nvPr>
            <p:ph type="title"/>
          </p:nvPr>
        </p:nvSpPr>
        <p:spPr>
          <a:xfrm>
            <a:off x="1257300" y="0"/>
            <a:ext cx="6629400" cy="1143000"/>
          </a:xfrm>
        </p:spPr>
        <p:txBody>
          <a:bodyPr>
            <a:noAutofit/>
          </a:bodyPr>
          <a:lstStyle/>
          <a:p>
            <a:r>
              <a:rPr lang="en-US" sz="1800" dirty="0"/>
              <a:t>Figure 13. Median time in minutes outpatients with psychiatric or mental health conditions spent in the emergency department from arrival to departure, by race/ethnicity, 2016-2021 (lower rates are better)</a:t>
            </a:r>
          </a:p>
        </p:txBody>
      </p:sp>
      <p:graphicFrame>
        <p:nvGraphicFramePr>
          <p:cNvPr id="3" name="Chart 2" descr="Line graph showing median time in minutes; key points are in the text below">
            <a:extLst>
              <a:ext uri="{FF2B5EF4-FFF2-40B4-BE49-F238E27FC236}">
                <a16:creationId xmlns:a16="http://schemas.microsoft.com/office/drawing/2014/main" id="{CAAFF3FA-CA08-3716-20A3-0CA88BEBAC5D}"/>
              </a:ext>
            </a:extLst>
          </p:cNvPr>
          <p:cNvGraphicFramePr/>
          <p:nvPr>
            <p:extLst>
              <p:ext uri="{D42A27DB-BD31-4B8C-83A1-F6EECF244321}">
                <p14:modId xmlns:p14="http://schemas.microsoft.com/office/powerpoint/2010/main" val="1003348301"/>
              </p:ext>
            </p:extLst>
          </p:nvPr>
        </p:nvGraphicFramePr>
        <p:xfrm>
          <a:off x="457200" y="1463040"/>
          <a:ext cx="82296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177C9777-FD0E-C984-A79D-452F2D91EDE0}"/>
              </a:ext>
            </a:extLst>
          </p:cNvPr>
          <p:cNvSpPr txBox="1"/>
          <p:nvPr/>
        </p:nvSpPr>
        <p:spPr>
          <a:xfrm>
            <a:off x="457200" y="5669280"/>
            <a:ext cx="8229600" cy="738664"/>
          </a:xfrm>
          <a:prstGeom prst="rect">
            <a:avLst/>
          </a:prstGeom>
          <a:noFill/>
        </p:spPr>
        <p:txBody>
          <a:bodyPr wrap="square" rtlCol="0">
            <a:spAutoFit/>
          </a:bodyPr>
          <a:lstStyle/>
          <a:p>
            <a:pPr marL="0" marR="0">
              <a:spcBef>
                <a:spcPts val="60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Key: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NH = non-Hispanic; AI/AN = American Indian or Alaska Native; NHPI = Native Hawaiian/Pacific Islander.</a:t>
            </a:r>
          </a:p>
          <a:p>
            <a:pPr marL="0" marR="0">
              <a:spcBef>
                <a:spcPts val="0"/>
              </a:spcBef>
              <a:spcAft>
                <a:spcPts val="120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Centers for Medicare &amp; Medicaid Services, Clinical Data Warehouse, 2016-2021.</a:t>
            </a:r>
            <a:endParaRPr lang="en-US" sz="1400" dirty="0"/>
          </a:p>
        </p:txBody>
      </p:sp>
      <p:sp>
        <p:nvSpPr>
          <p:cNvPr id="2" name="Slide Number Placeholder 1">
            <a:extLst>
              <a:ext uri="{FF2B5EF4-FFF2-40B4-BE49-F238E27FC236}">
                <a16:creationId xmlns:a16="http://schemas.microsoft.com/office/drawing/2014/main" id="{E92E8B9C-3CF5-B68C-11E6-0431FFC9753A}"/>
              </a:ext>
            </a:extLst>
          </p:cNvPr>
          <p:cNvSpPr>
            <a:spLocks noGrp="1"/>
          </p:cNvSpPr>
          <p:nvPr>
            <p:ph type="sldNum" sz="quarter" idx="10"/>
          </p:nvPr>
        </p:nvSpPr>
        <p:spPr/>
        <p:txBody>
          <a:bodyPr/>
          <a:lstStyle/>
          <a:p>
            <a:fld id="{85F5B7A5-34A7-4AB0-A34F-A4DF2002FA98}" type="slidenum">
              <a:rPr lang="en-US" smtClean="0"/>
              <a:t>150</a:t>
            </a:fld>
            <a:endParaRPr lang="en-US" dirty="0"/>
          </a:p>
        </p:txBody>
      </p:sp>
    </p:spTree>
    <p:extLst>
      <p:ext uri="{BB962C8B-B14F-4D97-AF65-F5344CB8AC3E}">
        <p14:creationId xmlns:p14="http://schemas.microsoft.com/office/powerpoint/2010/main" val="214810103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4250921" y="2685002"/>
            <a:ext cx="21648" cy="4330"/>
          </a:xfrm>
          <a:custGeom>
            <a:avLst/>
            <a:gdLst/>
            <a:ahLst/>
            <a:cxnLst/>
            <a:rect l="l" t="t" r="r" b="b"/>
            <a:pathLst>
              <a:path w="31750" h="6350">
                <a:moveTo>
                  <a:pt x="31241" y="0"/>
                </a:moveTo>
                <a:lnTo>
                  <a:pt x="0" y="0"/>
                </a:lnTo>
                <a:lnTo>
                  <a:pt x="0" y="6108"/>
                </a:lnTo>
                <a:lnTo>
                  <a:pt x="31241" y="6108"/>
                </a:lnTo>
                <a:lnTo>
                  <a:pt x="31241" y="0"/>
                </a:lnTo>
                <a:close/>
              </a:path>
            </a:pathLst>
          </a:custGeom>
          <a:solidFill>
            <a:srgbClr val="0000FF"/>
          </a:solidFill>
        </p:spPr>
        <p:txBody>
          <a:bodyPr wrap="square" lIns="0" tIns="0" rIns="0" bIns="0" rtlCol="0"/>
          <a:lstStyle/>
          <a:p>
            <a:endParaRPr sz="1227"/>
          </a:p>
        </p:txBody>
      </p:sp>
      <p:sp>
        <p:nvSpPr>
          <p:cNvPr id="4" name="Title 3">
            <a:extLst>
              <a:ext uri="{FF2B5EF4-FFF2-40B4-BE49-F238E27FC236}">
                <a16:creationId xmlns:a16="http://schemas.microsoft.com/office/drawing/2014/main" id="{7149147A-E56E-62CA-D5E3-7FE485E499AA}"/>
              </a:ext>
            </a:extLst>
          </p:cNvPr>
          <p:cNvSpPr>
            <a:spLocks noGrp="1"/>
          </p:cNvSpPr>
          <p:nvPr>
            <p:ph type="title"/>
          </p:nvPr>
        </p:nvSpPr>
        <p:spPr/>
        <p:txBody>
          <a:bodyPr>
            <a:noAutofit/>
          </a:bodyPr>
          <a:lstStyle/>
          <a:p>
            <a:r>
              <a:rPr lang="en-US" sz="2000" dirty="0"/>
              <a:t>Figure 14. Outpatients with chest pain or possible heart attack who received fibrinolytic therapy within 30 minutes of arrival, by race/ethnicity, 2016-2021</a:t>
            </a:r>
          </a:p>
        </p:txBody>
      </p:sp>
      <p:graphicFrame>
        <p:nvGraphicFramePr>
          <p:cNvPr id="7" name="Chart 6" descr="Line graph showing percent&#10;Total, 2016, 58%, 2020-2021, 52%&#10;Hispanic, 2016, 49%, 2020-2021, 47%&#10;NH-AI/AN, 2016, 54%, 2020-2021, 51%&#10;NH-Asian, 2016, 60%, 2020-2021, 48%&#10;NH-Black, 2016, 48%, 2020-2021, 40%&#10;NH-White, 2016, 59%, 2020-2021, 55%">
            <a:extLst>
              <a:ext uri="{FF2B5EF4-FFF2-40B4-BE49-F238E27FC236}">
                <a16:creationId xmlns:a16="http://schemas.microsoft.com/office/drawing/2014/main" id="{B961D049-86A4-935B-494C-3A2357C7F301}"/>
              </a:ext>
            </a:extLst>
          </p:cNvPr>
          <p:cNvGraphicFramePr/>
          <p:nvPr>
            <p:extLst>
              <p:ext uri="{D42A27DB-BD31-4B8C-83A1-F6EECF244321}">
                <p14:modId xmlns:p14="http://schemas.microsoft.com/office/powerpoint/2010/main" val="347404845"/>
              </p:ext>
            </p:extLst>
          </p:nvPr>
        </p:nvGraphicFramePr>
        <p:xfrm>
          <a:off x="457200" y="1463040"/>
          <a:ext cx="8229600" cy="402336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9C40FFBE-AEC4-5EF0-AE35-790493D5C092}"/>
              </a:ext>
            </a:extLst>
          </p:cNvPr>
          <p:cNvSpPr txBox="1"/>
          <p:nvPr/>
        </p:nvSpPr>
        <p:spPr>
          <a:xfrm>
            <a:off x="457200" y="5577840"/>
            <a:ext cx="8229600" cy="954107"/>
          </a:xfrm>
          <a:prstGeom prst="rect">
            <a:avLst/>
          </a:prstGeom>
          <a:noFill/>
        </p:spPr>
        <p:txBody>
          <a:bodyPr wrap="square" rtlCol="0">
            <a:spAutoFit/>
          </a:bodyPr>
          <a:lstStyle/>
          <a:p>
            <a:pPr marL="0" marR="0">
              <a:spcBef>
                <a:spcPts val="60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Key: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NH = non-Hispanic; AI/AN = American Indian or Alaska Native.</a:t>
            </a:r>
          </a:p>
          <a:p>
            <a:pPr marL="0" marR="0">
              <a:spcBef>
                <a:spcPts val="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Centers for Medicare &amp; Medicaid Services, Clinical Data Warehouse, 2016-2021.</a:t>
            </a:r>
          </a:p>
          <a:p>
            <a:pPr marL="0" marR="0">
              <a:spcBef>
                <a:spcPts val="0"/>
              </a:spcBef>
              <a:spcAft>
                <a:spcPts val="120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Note: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Data for NH-Native Hawaiian/Pacific Islander patients and 2017 and 2019 data for non-Hispanic Asian patients did not meet the criteria for statistical reliability.</a:t>
            </a:r>
          </a:p>
        </p:txBody>
      </p:sp>
      <p:sp>
        <p:nvSpPr>
          <p:cNvPr id="2" name="Slide Number Placeholder 1">
            <a:extLst>
              <a:ext uri="{FF2B5EF4-FFF2-40B4-BE49-F238E27FC236}">
                <a16:creationId xmlns:a16="http://schemas.microsoft.com/office/drawing/2014/main" id="{F9CB022A-5584-B4C5-1E16-3A26CD8C442F}"/>
              </a:ext>
            </a:extLst>
          </p:cNvPr>
          <p:cNvSpPr>
            <a:spLocks noGrp="1"/>
          </p:cNvSpPr>
          <p:nvPr>
            <p:ph type="sldNum" sz="quarter" idx="10"/>
          </p:nvPr>
        </p:nvSpPr>
        <p:spPr/>
        <p:txBody>
          <a:bodyPr/>
          <a:lstStyle/>
          <a:p>
            <a:fld id="{85F5B7A5-34A7-4AB0-A34F-A4DF2002FA98}" type="slidenum">
              <a:rPr lang="en-US" smtClean="0"/>
              <a:t>151</a:t>
            </a:fld>
            <a:endParaRPr lang="en-US" dirty="0"/>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DE0498F-0503-51C4-D97E-1E9FF1410E15}"/>
              </a:ext>
            </a:extLst>
          </p:cNvPr>
          <p:cNvSpPr>
            <a:spLocks noGrp="1"/>
          </p:cNvSpPr>
          <p:nvPr>
            <p:ph type="title"/>
          </p:nvPr>
        </p:nvSpPr>
        <p:spPr>
          <a:xfrm>
            <a:off x="1257300" y="304800"/>
            <a:ext cx="6438900" cy="617884"/>
          </a:xfrm>
        </p:spPr>
        <p:txBody>
          <a:bodyPr>
            <a:noAutofit/>
          </a:bodyPr>
          <a:lstStyle/>
          <a:p>
            <a:r>
              <a:rPr lang="en-US" sz="2000" dirty="0"/>
              <a:t>Figure 15. Median time to transfer to another facility for acute coronary intervention, by race, 2020 (lower rates are better)</a:t>
            </a:r>
          </a:p>
        </p:txBody>
      </p:sp>
      <p:graphicFrame>
        <p:nvGraphicFramePr>
          <p:cNvPr id="5" name="Chart 4" descr="Bar chart showing median time in minutes&#10;Total, 62&#10;AI/AN, 65.5&#10;Asian, 58&#10;Black, 74&#10;NHPI, 60&#10;White, 60&#10;">
            <a:extLst>
              <a:ext uri="{FF2B5EF4-FFF2-40B4-BE49-F238E27FC236}">
                <a16:creationId xmlns:a16="http://schemas.microsoft.com/office/drawing/2014/main" id="{8FA13322-DACD-C5B1-1A59-ED7C819D7EA9}"/>
              </a:ext>
            </a:extLst>
          </p:cNvPr>
          <p:cNvGraphicFramePr/>
          <p:nvPr>
            <p:extLst>
              <p:ext uri="{D42A27DB-BD31-4B8C-83A1-F6EECF244321}">
                <p14:modId xmlns:p14="http://schemas.microsoft.com/office/powerpoint/2010/main" val="4127355653"/>
              </p:ext>
            </p:extLst>
          </p:nvPr>
        </p:nvGraphicFramePr>
        <p:xfrm>
          <a:off x="457200" y="1463040"/>
          <a:ext cx="8229600" cy="402336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53C00534-E922-3FFD-4A74-9959E85ED344}"/>
              </a:ext>
            </a:extLst>
          </p:cNvPr>
          <p:cNvSpPr txBox="1"/>
          <p:nvPr/>
        </p:nvSpPr>
        <p:spPr>
          <a:xfrm>
            <a:off x="457200" y="5669280"/>
            <a:ext cx="8229600" cy="523220"/>
          </a:xfrm>
          <a:prstGeom prst="rect">
            <a:avLst/>
          </a:prstGeom>
          <a:noFill/>
        </p:spPr>
        <p:txBody>
          <a:bodyPr wrap="square" rtlCol="0">
            <a:spAutoFit/>
          </a:bodyPr>
          <a:lstStyle/>
          <a:p>
            <a:pPr marL="0" marR="0">
              <a:spcBef>
                <a:spcPts val="60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Key: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AI/AN = American Indian or Alaska Native; NHPI = Native Hawaiian/Pacific Islander.</a:t>
            </a:r>
          </a:p>
          <a:p>
            <a:pPr marL="0" marR="0">
              <a:spcBef>
                <a:spcPts val="0"/>
              </a:spcBef>
              <a:spcAft>
                <a:spcPts val="120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Centers for Medicare &amp; Medicaid Services, Clinical Data Warehouse, 2020.</a:t>
            </a:r>
          </a:p>
        </p:txBody>
      </p:sp>
      <p:sp>
        <p:nvSpPr>
          <p:cNvPr id="2" name="Slide Number Placeholder 1">
            <a:extLst>
              <a:ext uri="{FF2B5EF4-FFF2-40B4-BE49-F238E27FC236}">
                <a16:creationId xmlns:a16="http://schemas.microsoft.com/office/drawing/2014/main" id="{ED3EE1B0-AD07-60DC-BA9D-FEA987D41693}"/>
              </a:ext>
            </a:extLst>
          </p:cNvPr>
          <p:cNvSpPr>
            <a:spLocks noGrp="1"/>
          </p:cNvSpPr>
          <p:nvPr>
            <p:ph type="sldNum" sz="quarter" idx="10"/>
          </p:nvPr>
        </p:nvSpPr>
        <p:spPr/>
        <p:txBody>
          <a:bodyPr/>
          <a:lstStyle/>
          <a:p>
            <a:fld id="{85F5B7A5-34A7-4AB0-A34F-A4DF2002FA98}" type="slidenum">
              <a:rPr lang="en-US" smtClean="0"/>
              <a:t>152</a:t>
            </a:fld>
            <a:endParaRPr lang="en-US" dirty="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DE0498F-0503-51C4-D97E-1E9FF1410E15}"/>
              </a:ext>
            </a:extLst>
          </p:cNvPr>
          <p:cNvSpPr>
            <a:spLocks noGrp="1"/>
          </p:cNvSpPr>
          <p:nvPr>
            <p:ph type="title"/>
          </p:nvPr>
        </p:nvSpPr>
        <p:spPr/>
        <p:txBody>
          <a:bodyPr>
            <a:noAutofit/>
          </a:bodyPr>
          <a:lstStyle/>
          <a:p>
            <a:r>
              <a:rPr lang="en-US" sz="1600" dirty="0"/>
              <a:t>Figure 16. Ischemic or hemorrhagic stroke patients who came to the emergency department with stroke symptoms and received head CT or MRI who received the interpretation of the results within 45 minutes of ED arrival, by race/ethnicity, 2016-2021</a:t>
            </a:r>
          </a:p>
        </p:txBody>
      </p:sp>
      <p:sp>
        <p:nvSpPr>
          <p:cNvPr id="6" name="TextBox 5">
            <a:extLst>
              <a:ext uri="{FF2B5EF4-FFF2-40B4-BE49-F238E27FC236}">
                <a16:creationId xmlns:a16="http://schemas.microsoft.com/office/drawing/2014/main" id="{53C00534-E922-3FFD-4A74-9959E85ED344}"/>
              </a:ext>
            </a:extLst>
          </p:cNvPr>
          <p:cNvSpPr txBox="1"/>
          <p:nvPr/>
        </p:nvSpPr>
        <p:spPr>
          <a:xfrm>
            <a:off x="457200" y="5669280"/>
            <a:ext cx="8229600" cy="738664"/>
          </a:xfrm>
          <a:prstGeom prst="rect">
            <a:avLst/>
          </a:prstGeom>
          <a:noFill/>
        </p:spPr>
        <p:txBody>
          <a:bodyPr wrap="square" rtlCol="0">
            <a:spAutoFit/>
          </a:bodyPr>
          <a:lstStyle/>
          <a:p>
            <a:pPr marL="0" marR="0">
              <a:spcBef>
                <a:spcPts val="60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Key: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NH = non-Hispanic; AI/AN = American Indian or Alaska Native; NHPI = Native Hawaiian/Pacific Islander.</a:t>
            </a:r>
          </a:p>
          <a:p>
            <a:pPr marL="0" marR="0">
              <a:spcBef>
                <a:spcPts val="0"/>
              </a:spcBef>
              <a:spcAft>
                <a:spcPts val="120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Centers for Medicare &amp; Medicaid Services, Clinical Data Warehouse, 2016-2021.</a:t>
            </a:r>
          </a:p>
        </p:txBody>
      </p:sp>
      <p:graphicFrame>
        <p:nvGraphicFramePr>
          <p:cNvPr id="3" name="Chart 2" descr="Line graph showing percent; key points are in the text below">
            <a:extLst>
              <a:ext uri="{FF2B5EF4-FFF2-40B4-BE49-F238E27FC236}">
                <a16:creationId xmlns:a16="http://schemas.microsoft.com/office/drawing/2014/main" id="{F4CA8F8C-9F3F-A711-2522-4B2AE095A201}"/>
              </a:ext>
            </a:extLst>
          </p:cNvPr>
          <p:cNvGraphicFramePr/>
          <p:nvPr>
            <p:extLst>
              <p:ext uri="{D42A27DB-BD31-4B8C-83A1-F6EECF244321}">
                <p14:modId xmlns:p14="http://schemas.microsoft.com/office/powerpoint/2010/main" val="2662887193"/>
              </p:ext>
            </p:extLst>
          </p:nvPr>
        </p:nvGraphicFramePr>
        <p:xfrm>
          <a:off x="457200" y="1463040"/>
          <a:ext cx="82296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01FCF15E-2C0E-D977-1BF0-1C9B2D174516}"/>
              </a:ext>
            </a:extLst>
          </p:cNvPr>
          <p:cNvSpPr>
            <a:spLocks noGrp="1"/>
          </p:cNvSpPr>
          <p:nvPr>
            <p:ph type="sldNum" sz="quarter" idx="10"/>
          </p:nvPr>
        </p:nvSpPr>
        <p:spPr/>
        <p:txBody>
          <a:bodyPr/>
          <a:lstStyle/>
          <a:p>
            <a:fld id="{85F5B7A5-34A7-4AB0-A34F-A4DF2002FA98}" type="slidenum">
              <a:rPr lang="en-US" smtClean="0"/>
              <a:t>153</a:t>
            </a:fld>
            <a:endParaRPr lang="en-US" dirty="0"/>
          </a:p>
        </p:txBody>
      </p:sp>
    </p:spTree>
    <p:extLst>
      <p:ext uri="{BB962C8B-B14F-4D97-AF65-F5344CB8AC3E}">
        <p14:creationId xmlns:p14="http://schemas.microsoft.com/office/powerpoint/2010/main" val="26879826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DE0498F-0503-51C4-D97E-1E9FF1410E15}"/>
              </a:ext>
            </a:extLst>
          </p:cNvPr>
          <p:cNvSpPr>
            <a:spLocks noGrp="1"/>
          </p:cNvSpPr>
          <p:nvPr>
            <p:ph type="title"/>
          </p:nvPr>
        </p:nvSpPr>
        <p:spPr/>
        <p:txBody>
          <a:bodyPr>
            <a:noAutofit/>
          </a:bodyPr>
          <a:lstStyle/>
          <a:p>
            <a:r>
              <a:rPr lang="en-US" sz="1600" dirty="0"/>
              <a:t>Figure 17. Emergency department visits triaged as immediate or emergent at which patients waited to see a physician for 1 hour or more, by ethnicity, 2006-2020 (lower rates are better)</a:t>
            </a:r>
          </a:p>
        </p:txBody>
      </p:sp>
      <p:sp>
        <p:nvSpPr>
          <p:cNvPr id="6" name="TextBox 5">
            <a:extLst>
              <a:ext uri="{FF2B5EF4-FFF2-40B4-BE49-F238E27FC236}">
                <a16:creationId xmlns:a16="http://schemas.microsoft.com/office/drawing/2014/main" id="{53C00534-E922-3FFD-4A74-9959E85ED344}"/>
              </a:ext>
            </a:extLst>
          </p:cNvPr>
          <p:cNvSpPr txBox="1"/>
          <p:nvPr/>
        </p:nvSpPr>
        <p:spPr>
          <a:xfrm>
            <a:off x="457200" y="5120640"/>
            <a:ext cx="8229600" cy="1384995"/>
          </a:xfrm>
          <a:prstGeom prst="rect">
            <a:avLst/>
          </a:prstGeom>
          <a:noFill/>
        </p:spPr>
        <p:txBody>
          <a:bodyPr wrap="square" rtlCol="0">
            <a:spAutoFit/>
          </a:bodyPr>
          <a:lstStyle/>
          <a:p>
            <a:pPr marL="0" marR="0">
              <a:spcBef>
                <a:spcPts val="60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Centers for Disease Control and Prevention, National Center for Health Statistics, National Hospital Ambulatory Medical Care Survey, 2006-2020.</a:t>
            </a:r>
          </a:p>
          <a:p>
            <a:pPr marL="0" marR="0">
              <a:spcBef>
                <a:spcPts val="0"/>
              </a:spcBef>
              <a:spcAft>
                <a:spcPts val="120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Note: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The National Hospital Ambulatory Medical Care Survey classifies emergency department visits based on one of five levels of severity during nursing triage. “Immediate” visits involve the most life-threatening conditions, which require immediate attention. “Emergent refers to conditions that warrant evaluation within 15 minutes.</a:t>
            </a:r>
          </a:p>
        </p:txBody>
      </p:sp>
      <p:graphicFrame>
        <p:nvGraphicFramePr>
          <p:cNvPr id="4" name="Chart 3" descr="Line graph showing percent; key points are in the text below">
            <a:extLst>
              <a:ext uri="{FF2B5EF4-FFF2-40B4-BE49-F238E27FC236}">
                <a16:creationId xmlns:a16="http://schemas.microsoft.com/office/drawing/2014/main" id="{7869B1FA-3741-0C47-F626-B8885603022A}"/>
              </a:ext>
            </a:extLst>
          </p:cNvPr>
          <p:cNvGraphicFramePr/>
          <p:nvPr>
            <p:extLst>
              <p:ext uri="{D42A27DB-BD31-4B8C-83A1-F6EECF244321}">
                <p14:modId xmlns:p14="http://schemas.microsoft.com/office/powerpoint/2010/main" val="110417057"/>
              </p:ext>
            </p:extLst>
          </p:nvPr>
        </p:nvGraphicFramePr>
        <p:xfrm>
          <a:off x="457200" y="1463040"/>
          <a:ext cx="8229600"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29456002-4723-5852-0BB6-05341E3310FC}"/>
              </a:ext>
            </a:extLst>
          </p:cNvPr>
          <p:cNvSpPr>
            <a:spLocks noGrp="1"/>
          </p:cNvSpPr>
          <p:nvPr>
            <p:ph type="sldNum" sz="quarter" idx="10"/>
          </p:nvPr>
        </p:nvSpPr>
        <p:spPr/>
        <p:txBody>
          <a:bodyPr/>
          <a:lstStyle/>
          <a:p>
            <a:fld id="{85F5B7A5-34A7-4AB0-A34F-A4DF2002FA98}" type="slidenum">
              <a:rPr lang="en-US" smtClean="0"/>
              <a:t>154</a:t>
            </a:fld>
            <a:endParaRPr lang="en-US" dirty="0"/>
          </a:p>
        </p:txBody>
      </p:sp>
    </p:spTree>
    <p:extLst>
      <p:ext uri="{BB962C8B-B14F-4D97-AF65-F5344CB8AC3E}">
        <p14:creationId xmlns:p14="http://schemas.microsoft.com/office/powerpoint/2010/main" val="217638745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DE0498F-0503-51C4-D97E-1E9FF1410E15}"/>
              </a:ext>
            </a:extLst>
          </p:cNvPr>
          <p:cNvSpPr>
            <a:spLocks noGrp="1"/>
          </p:cNvSpPr>
          <p:nvPr>
            <p:ph type="title"/>
          </p:nvPr>
        </p:nvSpPr>
        <p:spPr/>
        <p:txBody>
          <a:bodyPr>
            <a:noAutofit/>
          </a:bodyPr>
          <a:lstStyle/>
          <a:p>
            <a:r>
              <a:rPr lang="en-US" sz="1800" dirty="0"/>
              <a:t>Figure 18. Emergency department visits triaged as urgent at which patients waited to see a physician for 1 hour or more, by ethnicity, 2006-2020 (lower rates are better)</a:t>
            </a:r>
          </a:p>
        </p:txBody>
      </p:sp>
      <p:sp>
        <p:nvSpPr>
          <p:cNvPr id="6" name="TextBox 5">
            <a:extLst>
              <a:ext uri="{FF2B5EF4-FFF2-40B4-BE49-F238E27FC236}">
                <a16:creationId xmlns:a16="http://schemas.microsoft.com/office/drawing/2014/main" id="{53C00534-E922-3FFD-4A74-9959E85ED344}"/>
              </a:ext>
            </a:extLst>
          </p:cNvPr>
          <p:cNvSpPr txBox="1"/>
          <p:nvPr/>
        </p:nvSpPr>
        <p:spPr>
          <a:xfrm>
            <a:off x="457200" y="5486400"/>
            <a:ext cx="8229600" cy="954107"/>
          </a:xfrm>
          <a:prstGeom prst="rect">
            <a:avLst/>
          </a:prstGeom>
          <a:noFill/>
        </p:spPr>
        <p:txBody>
          <a:bodyPr wrap="square" rtlCol="0">
            <a:spAutoFit/>
          </a:bodyPr>
          <a:lstStyle/>
          <a:p>
            <a:pPr marL="0" marR="0">
              <a:spcBef>
                <a:spcPts val="60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Centers for Disease Control and Prevention, National Center for Health Statistics, National Hospital Ambulatory Medical Care Survey, 2006-2020.</a:t>
            </a:r>
          </a:p>
          <a:p>
            <a:pPr marL="0" marR="0">
              <a:spcBef>
                <a:spcPts val="0"/>
              </a:spcBef>
              <a:spcAft>
                <a:spcPts val="120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Note: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The National Hospital Ambulatory Medical Care Survey classifies emergency department visits based on one of five levels of severity during nursing triage. “Urgent” visits warrant assessment within 15-60 minutes.</a:t>
            </a:r>
          </a:p>
        </p:txBody>
      </p:sp>
      <p:graphicFrame>
        <p:nvGraphicFramePr>
          <p:cNvPr id="3" name="Chart 2" descr="Line graph showing percent; key points are in the text below">
            <a:extLst>
              <a:ext uri="{FF2B5EF4-FFF2-40B4-BE49-F238E27FC236}">
                <a16:creationId xmlns:a16="http://schemas.microsoft.com/office/drawing/2014/main" id="{B2FB8EA8-648F-A3F7-3C96-DE02A9B04853}"/>
              </a:ext>
            </a:extLst>
          </p:cNvPr>
          <p:cNvGraphicFramePr/>
          <p:nvPr>
            <p:extLst>
              <p:ext uri="{D42A27DB-BD31-4B8C-83A1-F6EECF244321}">
                <p14:modId xmlns:p14="http://schemas.microsoft.com/office/powerpoint/2010/main" val="4032106507"/>
              </p:ext>
            </p:extLst>
          </p:nvPr>
        </p:nvGraphicFramePr>
        <p:xfrm>
          <a:off x="457200" y="1463040"/>
          <a:ext cx="8229600" cy="393192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FCE9C809-3AC6-A573-884D-147911124059}"/>
              </a:ext>
            </a:extLst>
          </p:cNvPr>
          <p:cNvSpPr>
            <a:spLocks noGrp="1"/>
          </p:cNvSpPr>
          <p:nvPr>
            <p:ph type="sldNum" sz="quarter" idx="10"/>
          </p:nvPr>
        </p:nvSpPr>
        <p:spPr/>
        <p:txBody>
          <a:bodyPr/>
          <a:lstStyle/>
          <a:p>
            <a:fld id="{85F5B7A5-34A7-4AB0-A34F-A4DF2002FA98}" type="slidenum">
              <a:rPr lang="en-US" smtClean="0"/>
              <a:t>155</a:t>
            </a:fld>
            <a:endParaRPr lang="en-US" dirty="0"/>
          </a:p>
        </p:txBody>
      </p:sp>
    </p:spTree>
    <p:extLst>
      <p:ext uri="{BB962C8B-B14F-4D97-AF65-F5344CB8AC3E}">
        <p14:creationId xmlns:p14="http://schemas.microsoft.com/office/powerpoint/2010/main" val="221290361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DE0498F-0503-51C4-D97E-1E9FF1410E15}"/>
              </a:ext>
            </a:extLst>
          </p:cNvPr>
          <p:cNvSpPr>
            <a:spLocks noGrp="1"/>
          </p:cNvSpPr>
          <p:nvPr>
            <p:ph type="title"/>
          </p:nvPr>
        </p:nvSpPr>
        <p:spPr/>
        <p:txBody>
          <a:bodyPr>
            <a:noAutofit/>
          </a:bodyPr>
          <a:lstStyle/>
          <a:p>
            <a:r>
              <a:rPr lang="en-US" sz="2000" dirty="0"/>
              <a:t>Figure 19. Postoperative sepsis per 1,000 elective-surgery admissions, age 18 and over, by residence location, 2016-2020 (lower rates are better)</a:t>
            </a:r>
          </a:p>
        </p:txBody>
      </p:sp>
      <p:sp>
        <p:nvSpPr>
          <p:cNvPr id="6" name="TextBox 5">
            <a:extLst>
              <a:ext uri="{FF2B5EF4-FFF2-40B4-BE49-F238E27FC236}">
                <a16:creationId xmlns:a16="http://schemas.microsoft.com/office/drawing/2014/main" id="{53C00534-E922-3FFD-4A74-9959E85ED344}"/>
              </a:ext>
            </a:extLst>
          </p:cNvPr>
          <p:cNvSpPr txBox="1"/>
          <p:nvPr/>
        </p:nvSpPr>
        <p:spPr>
          <a:xfrm>
            <a:off x="457200" y="5486400"/>
            <a:ext cx="8229600" cy="954107"/>
          </a:xfrm>
          <a:prstGeom prst="rect">
            <a:avLst/>
          </a:prstGeom>
          <a:noFill/>
        </p:spPr>
        <p:txBody>
          <a:bodyPr wrap="square" rtlCol="0">
            <a:spAutoFit/>
          </a:bodyPr>
          <a:lstStyle/>
          <a:p>
            <a:pPr marL="0" marR="0">
              <a:spcBef>
                <a:spcPts val="600"/>
              </a:spcBef>
              <a:spcAft>
                <a:spcPts val="0"/>
              </a:spcAft>
            </a:pPr>
            <a:r>
              <a:rPr lang="en-US" sz="1400" b="1" dirty="0">
                <a:solidFill>
                  <a:srgbClr val="000000"/>
                </a:solidFill>
                <a:effectLst/>
                <a:latin typeface="Times New Roman" panose="02020603050405020304" pitchFamily="18" charset="0"/>
                <a:ea typeface="Calibri" panose="020F0502020204030204" pitchFamily="34" charset="0"/>
              </a:rPr>
              <a:t>Source: </a:t>
            </a:r>
            <a:r>
              <a:rPr lang="en-US" sz="1400" dirty="0">
                <a:solidFill>
                  <a:srgbClr val="000000"/>
                </a:solidFill>
                <a:effectLst/>
                <a:latin typeface="Times New Roman" panose="02020603050405020304" pitchFamily="18" charset="0"/>
                <a:ea typeface="Calibri" panose="020F0502020204030204" pitchFamily="34" charset="0"/>
              </a:rPr>
              <a:t>Agency for Healthcare Research and Quality (AHRQ), Healthcare Cost and Utilization Project (HCUP), State Inpatient Databases, weighted to provide national estimates; and the AHRQ Quality Indicators, v2022.1, 2016-2020. For more information, see the HCUP Methods Series Report on Methods Applying AHRQ Quality Indicators to HCUP Data (</a:t>
            </a:r>
            <a:r>
              <a:rPr lang="en-US" sz="1400" u="sng" dirty="0">
                <a:solidFill>
                  <a:srgbClr val="0000FF"/>
                </a:solidFill>
                <a:effectLst/>
                <a:latin typeface="Times New Roman" panose="02020603050405020304" pitchFamily="18" charset="0"/>
                <a:ea typeface="Calibri" panose="020F0502020204030204" pitchFamily="34" charset="0"/>
                <a:hlinkClick r:id="rId3"/>
              </a:rPr>
              <a:t>https://www.hcup-us.ahrq.gov/reports/methods/methods.jsp</a:t>
            </a:r>
            <a:r>
              <a:rPr lang="en-US" sz="1400" dirty="0">
                <a:solidFill>
                  <a:srgbClr val="000000"/>
                </a:solidFill>
                <a:effectLst/>
                <a:latin typeface="Times New Roman" panose="02020603050405020304" pitchFamily="18" charset="0"/>
                <a:ea typeface="Calibri" panose="020F0502020204030204" pitchFamily="34" charset="0"/>
              </a:rPr>
              <a: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4" name="Chart 3" descr="Line graph showing rate per 1,000 admissions; rates overall and for all groups fell from about 5 to about 4 per 1,000 admissions">
            <a:extLst>
              <a:ext uri="{FF2B5EF4-FFF2-40B4-BE49-F238E27FC236}">
                <a16:creationId xmlns:a16="http://schemas.microsoft.com/office/drawing/2014/main" id="{5D41FCE0-B3DF-4F78-AD55-61D6C06DE186}"/>
              </a:ext>
            </a:extLst>
          </p:cNvPr>
          <p:cNvGraphicFramePr/>
          <p:nvPr>
            <p:extLst>
              <p:ext uri="{D42A27DB-BD31-4B8C-83A1-F6EECF244321}">
                <p14:modId xmlns:p14="http://schemas.microsoft.com/office/powerpoint/2010/main" val="3550236699"/>
              </p:ext>
            </p:extLst>
          </p:nvPr>
        </p:nvGraphicFramePr>
        <p:xfrm>
          <a:off x="457200" y="1463040"/>
          <a:ext cx="8229600" cy="3931920"/>
        </p:xfrm>
        <a:graphic>
          <a:graphicData uri="http://schemas.openxmlformats.org/drawingml/2006/chart">
            <c:chart xmlns:c="http://schemas.openxmlformats.org/drawingml/2006/chart" xmlns:r="http://schemas.openxmlformats.org/officeDocument/2006/relationships" r:id="rId4"/>
          </a:graphicData>
        </a:graphic>
      </p:graphicFrame>
      <p:sp>
        <p:nvSpPr>
          <p:cNvPr id="2" name="Slide Number Placeholder 1">
            <a:extLst>
              <a:ext uri="{FF2B5EF4-FFF2-40B4-BE49-F238E27FC236}">
                <a16:creationId xmlns:a16="http://schemas.microsoft.com/office/drawing/2014/main" id="{30027128-7E85-4B1D-9A74-56A6C301FD92}"/>
              </a:ext>
            </a:extLst>
          </p:cNvPr>
          <p:cNvSpPr>
            <a:spLocks noGrp="1"/>
          </p:cNvSpPr>
          <p:nvPr>
            <p:ph type="sldNum" sz="quarter" idx="10"/>
          </p:nvPr>
        </p:nvSpPr>
        <p:spPr/>
        <p:txBody>
          <a:bodyPr/>
          <a:lstStyle/>
          <a:p>
            <a:fld id="{85F5B7A5-34A7-4AB0-A34F-A4DF2002FA98}" type="slidenum">
              <a:rPr lang="en-US" smtClean="0"/>
              <a:t>156</a:t>
            </a:fld>
            <a:endParaRPr lang="en-US" dirty="0"/>
          </a:p>
        </p:txBody>
      </p:sp>
    </p:spTree>
    <p:extLst>
      <p:ext uri="{BB962C8B-B14F-4D97-AF65-F5344CB8AC3E}">
        <p14:creationId xmlns:p14="http://schemas.microsoft.com/office/powerpoint/2010/main" val="173281064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DE0498F-0503-51C4-D97E-1E9FF1410E15}"/>
              </a:ext>
            </a:extLst>
          </p:cNvPr>
          <p:cNvSpPr>
            <a:spLocks noGrp="1"/>
          </p:cNvSpPr>
          <p:nvPr>
            <p:ph type="title"/>
          </p:nvPr>
        </p:nvSpPr>
        <p:spPr>
          <a:xfrm>
            <a:off x="381000" y="304800"/>
            <a:ext cx="7505700" cy="617884"/>
          </a:xfrm>
        </p:spPr>
        <p:txBody>
          <a:bodyPr>
            <a:noAutofit/>
          </a:bodyPr>
          <a:lstStyle/>
          <a:p>
            <a:r>
              <a:rPr lang="en-US" sz="1600" dirty="0"/>
              <a:t>Figure 20. Hospital admissions with central venous catheter-related bloodstream infection per 1,000 medical and surgical discharges of length 2 or more days, age 18 and over or obstetric admissions, by residence location (top) and race/ethnicity (bottom), 2016-2020 (lower rates are better)</a:t>
            </a:r>
          </a:p>
        </p:txBody>
      </p:sp>
      <p:graphicFrame>
        <p:nvGraphicFramePr>
          <p:cNvPr id="2" name="Chart 1" descr="Line graph showing rate per 1,000 admissions; key points are in the text below">
            <a:extLst>
              <a:ext uri="{FF2B5EF4-FFF2-40B4-BE49-F238E27FC236}">
                <a16:creationId xmlns:a16="http://schemas.microsoft.com/office/drawing/2014/main" id="{D45C556F-353E-CC44-02A3-7C5CA13C621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68154505"/>
              </p:ext>
            </p:extLst>
          </p:nvPr>
        </p:nvGraphicFramePr>
        <p:xfrm>
          <a:off x="457200" y="1188720"/>
          <a:ext cx="82296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descr="Line graph showing rate per 1,000 admissions; key points are in the text below">
            <a:extLst>
              <a:ext uri="{FF2B5EF4-FFF2-40B4-BE49-F238E27FC236}">
                <a16:creationId xmlns:a16="http://schemas.microsoft.com/office/drawing/2014/main" id="{4C3BF6B9-7C68-24E0-F1C7-13333BBA5F1A}"/>
              </a:ext>
            </a:extLst>
          </p:cNvPr>
          <p:cNvGraphicFramePr/>
          <p:nvPr>
            <p:extLst>
              <p:ext uri="{D42A27DB-BD31-4B8C-83A1-F6EECF244321}">
                <p14:modId xmlns:p14="http://schemas.microsoft.com/office/powerpoint/2010/main" val="3410998219"/>
              </p:ext>
            </p:extLst>
          </p:nvPr>
        </p:nvGraphicFramePr>
        <p:xfrm>
          <a:off x="457200" y="3840480"/>
          <a:ext cx="82296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4" name="Slide Number Placeholder 3">
            <a:extLst>
              <a:ext uri="{FF2B5EF4-FFF2-40B4-BE49-F238E27FC236}">
                <a16:creationId xmlns:a16="http://schemas.microsoft.com/office/drawing/2014/main" id="{26DEB771-AFC7-D08B-A6CD-7D64407274E2}"/>
              </a:ext>
            </a:extLst>
          </p:cNvPr>
          <p:cNvSpPr>
            <a:spLocks noGrp="1"/>
          </p:cNvSpPr>
          <p:nvPr>
            <p:ph type="sldNum" sz="quarter" idx="10"/>
          </p:nvPr>
        </p:nvSpPr>
        <p:spPr/>
        <p:txBody>
          <a:bodyPr/>
          <a:lstStyle/>
          <a:p>
            <a:fld id="{85F5B7A5-34A7-4AB0-A34F-A4DF2002FA98}" type="slidenum">
              <a:rPr lang="en-US" smtClean="0"/>
              <a:t>157</a:t>
            </a:fld>
            <a:endParaRPr lang="en-US" dirty="0"/>
          </a:p>
        </p:txBody>
      </p:sp>
    </p:spTree>
    <p:extLst>
      <p:ext uri="{BB962C8B-B14F-4D97-AF65-F5344CB8AC3E}">
        <p14:creationId xmlns:p14="http://schemas.microsoft.com/office/powerpoint/2010/main" val="415658107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3B7DC-441B-2526-2F6E-52E3D9C18292}"/>
              </a:ext>
            </a:extLst>
          </p:cNvPr>
          <p:cNvSpPr>
            <a:spLocks noGrp="1"/>
          </p:cNvSpPr>
          <p:nvPr>
            <p:ph type="title"/>
          </p:nvPr>
        </p:nvSpPr>
        <p:spPr/>
        <p:txBody>
          <a:bodyPr>
            <a:noAutofit/>
          </a:bodyPr>
          <a:lstStyle/>
          <a:p>
            <a:r>
              <a:rPr lang="en-US" sz="1800" dirty="0"/>
              <a:t>Figure 21. Postoperative pulmonary embolism or deep vein thrombosis per 1,000 surgical admissions, age 18 and over, race/ethnicity, 2016-2020 (lower rates are better)</a:t>
            </a:r>
          </a:p>
        </p:txBody>
      </p:sp>
      <p:sp>
        <p:nvSpPr>
          <p:cNvPr id="4" name="Slide Number Placeholder 3">
            <a:extLst>
              <a:ext uri="{FF2B5EF4-FFF2-40B4-BE49-F238E27FC236}">
                <a16:creationId xmlns:a16="http://schemas.microsoft.com/office/drawing/2014/main" id="{7898B1A3-315C-D111-1253-30168FAFEEE4}"/>
              </a:ext>
            </a:extLst>
          </p:cNvPr>
          <p:cNvSpPr>
            <a:spLocks noGrp="1"/>
          </p:cNvSpPr>
          <p:nvPr>
            <p:ph type="sldNum" sz="quarter" idx="10"/>
          </p:nvPr>
        </p:nvSpPr>
        <p:spPr/>
        <p:txBody>
          <a:bodyPr/>
          <a:lstStyle/>
          <a:p>
            <a:fld id="{85F5B7A5-34A7-4AB0-A34F-A4DF2002FA98}" type="slidenum">
              <a:rPr lang="en-US" smtClean="0"/>
              <a:t>158</a:t>
            </a:fld>
            <a:endParaRPr lang="en-US" dirty="0"/>
          </a:p>
        </p:txBody>
      </p:sp>
      <p:graphicFrame>
        <p:nvGraphicFramePr>
          <p:cNvPr id="6" name="Chart 5" descr="Line graph showing rate per 1,000 admissions; key points are in the text below">
            <a:extLst>
              <a:ext uri="{FF2B5EF4-FFF2-40B4-BE49-F238E27FC236}">
                <a16:creationId xmlns:a16="http://schemas.microsoft.com/office/drawing/2014/main" id="{2417D03A-4B8C-2370-9574-C32ACA8B4B7D}"/>
              </a:ext>
            </a:extLst>
          </p:cNvPr>
          <p:cNvGraphicFramePr/>
          <p:nvPr>
            <p:extLst>
              <p:ext uri="{D42A27DB-BD31-4B8C-83A1-F6EECF244321}">
                <p14:modId xmlns:p14="http://schemas.microsoft.com/office/powerpoint/2010/main" val="891920468"/>
              </p:ext>
            </p:extLst>
          </p:nvPr>
        </p:nvGraphicFramePr>
        <p:xfrm>
          <a:off x="457200" y="1280160"/>
          <a:ext cx="8229600" cy="384048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ED1C810F-B948-987B-D71F-57D3925E3B98}"/>
              </a:ext>
            </a:extLst>
          </p:cNvPr>
          <p:cNvSpPr txBox="1"/>
          <p:nvPr/>
        </p:nvSpPr>
        <p:spPr>
          <a:xfrm>
            <a:off x="457200" y="5212080"/>
            <a:ext cx="8229600" cy="1188720"/>
          </a:xfrm>
          <a:prstGeom prst="rect">
            <a:avLst/>
          </a:prstGeom>
          <a:noFill/>
        </p:spPr>
        <p:txBody>
          <a:bodyPr wrap="square" rtlCol="0">
            <a:spAutoFit/>
          </a:bodyPr>
          <a:lstStyle/>
          <a:p>
            <a:pPr marL="0" marR="0">
              <a:spcBef>
                <a:spcPts val="600"/>
              </a:spcBef>
              <a:spcAft>
                <a:spcPts val="0"/>
              </a:spcAft>
            </a:pPr>
            <a:r>
              <a:rPr lang="en-US" sz="1400" b="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Key: </a:t>
            </a:r>
            <a:r>
              <a:rPr lang="en-US" sz="1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API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Asian or Pacific Islander.</a:t>
            </a:r>
          </a:p>
          <a:p>
            <a:pPr marL="0" marR="0">
              <a:spcBef>
                <a:spcPts val="0"/>
              </a:spcBef>
              <a:spcAft>
                <a:spcPts val="1200"/>
              </a:spcAft>
            </a:pPr>
            <a:r>
              <a:rPr lang="en-US"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Source: </a:t>
            </a: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Agency for Healthcare Research and Quality (AHRQ), Healthcare Cost and Utilization Project (HCUP), State Inpatient Databases, weighted to provide national estimates; and the AHRQ Quality Indicators, v2022.1, 2016-2020. For more information, see the HCUP Methods Series Report on Methods Applying AHRQ Quality Indicators to HCUP Data (</a:t>
            </a:r>
            <a:r>
              <a:rPr lang="en-US" sz="14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4"/>
              </a:rPr>
              <a:t>https://www.hcup-us.ahrq.gov/reports/methods/methods.jsp</a:t>
            </a: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400" dirty="0"/>
          </a:p>
        </p:txBody>
      </p:sp>
    </p:spTree>
    <p:extLst>
      <p:ext uri="{BB962C8B-B14F-4D97-AF65-F5344CB8AC3E}">
        <p14:creationId xmlns:p14="http://schemas.microsoft.com/office/powerpoint/2010/main" val="154781755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00865-2EB6-1134-C177-B1A280A47311}"/>
              </a:ext>
            </a:extLst>
          </p:cNvPr>
          <p:cNvSpPr>
            <a:spLocks noGrp="1"/>
          </p:cNvSpPr>
          <p:nvPr>
            <p:ph type="title"/>
          </p:nvPr>
        </p:nvSpPr>
        <p:spPr>
          <a:xfrm>
            <a:off x="1257300" y="228600"/>
            <a:ext cx="6629400" cy="694084"/>
          </a:xfrm>
        </p:spPr>
        <p:txBody>
          <a:bodyPr>
            <a:noAutofit/>
          </a:bodyPr>
          <a:lstStyle/>
          <a:p>
            <a:r>
              <a:rPr lang="en-US" sz="1800" dirty="0"/>
              <a:t>Figure 22. Postoperative hip fracture per 1,000 surgical admissions who were not susceptible to falling, age 18 and over, by race/ethnicity (top) and residence location (bottom), 2016-2020 (lower rates are better)</a:t>
            </a:r>
          </a:p>
        </p:txBody>
      </p:sp>
      <p:sp>
        <p:nvSpPr>
          <p:cNvPr id="3" name="Slide Number Placeholder 2">
            <a:extLst>
              <a:ext uri="{FF2B5EF4-FFF2-40B4-BE49-F238E27FC236}">
                <a16:creationId xmlns:a16="http://schemas.microsoft.com/office/drawing/2014/main" id="{C91608BC-83F5-BBD1-CA7D-22A7AC3957E1}"/>
              </a:ext>
            </a:extLst>
          </p:cNvPr>
          <p:cNvSpPr>
            <a:spLocks noGrp="1"/>
          </p:cNvSpPr>
          <p:nvPr>
            <p:ph type="sldNum" sz="quarter" idx="10"/>
          </p:nvPr>
        </p:nvSpPr>
        <p:spPr/>
        <p:txBody>
          <a:bodyPr/>
          <a:lstStyle/>
          <a:p>
            <a:fld id="{85F5B7A5-34A7-4AB0-A34F-A4DF2002FA98}" type="slidenum">
              <a:rPr lang="en-US" smtClean="0"/>
              <a:t>159</a:t>
            </a:fld>
            <a:endParaRPr lang="en-US" dirty="0"/>
          </a:p>
        </p:txBody>
      </p:sp>
      <p:graphicFrame>
        <p:nvGraphicFramePr>
          <p:cNvPr id="4" name="Chart 3" descr="Line graph showing rate per 1,000 admissions; key points are in the text below">
            <a:extLst>
              <a:ext uri="{FF2B5EF4-FFF2-40B4-BE49-F238E27FC236}">
                <a16:creationId xmlns:a16="http://schemas.microsoft.com/office/drawing/2014/main" id="{B06928F2-AAC9-098D-7D5D-6429BD569C68}"/>
              </a:ext>
            </a:extLst>
          </p:cNvPr>
          <p:cNvGraphicFramePr/>
          <p:nvPr>
            <p:extLst>
              <p:ext uri="{D42A27DB-BD31-4B8C-83A1-F6EECF244321}">
                <p14:modId xmlns:p14="http://schemas.microsoft.com/office/powerpoint/2010/main" val="3985617265"/>
              </p:ext>
            </p:extLst>
          </p:nvPr>
        </p:nvGraphicFramePr>
        <p:xfrm>
          <a:off x="457200" y="1280160"/>
          <a:ext cx="8229600" cy="25603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descr="Line graph showing rate per 1,000 admissions; key points are in the text below">
            <a:extLst>
              <a:ext uri="{FF2B5EF4-FFF2-40B4-BE49-F238E27FC236}">
                <a16:creationId xmlns:a16="http://schemas.microsoft.com/office/drawing/2014/main" id="{EFE00FDC-6407-8AAC-7C35-5A66C3F427CB}"/>
              </a:ext>
            </a:extLst>
          </p:cNvPr>
          <p:cNvGraphicFramePr/>
          <p:nvPr>
            <p:extLst>
              <p:ext uri="{D42A27DB-BD31-4B8C-83A1-F6EECF244321}">
                <p14:modId xmlns:p14="http://schemas.microsoft.com/office/powerpoint/2010/main" val="4156141605"/>
              </p:ext>
            </p:extLst>
          </p:nvPr>
        </p:nvGraphicFramePr>
        <p:xfrm>
          <a:off x="457200" y="3931920"/>
          <a:ext cx="8229600" cy="25603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89826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A7331-4552-25B3-9E82-DEAFB0DD3C42}"/>
              </a:ext>
            </a:extLst>
          </p:cNvPr>
          <p:cNvSpPr>
            <a:spLocks noGrp="1"/>
          </p:cNvSpPr>
          <p:nvPr>
            <p:ph type="title"/>
          </p:nvPr>
        </p:nvSpPr>
        <p:spPr/>
        <p:txBody>
          <a:bodyPr>
            <a:noAutofit/>
          </a:bodyPr>
          <a:lstStyle/>
          <a:p>
            <a:r>
              <a:rPr lang="en-US" sz="2000" dirty="0">
                <a:effectLst/>
                <a:latin typeface="+mn-lt"/>
                <a:ea typeface="Calibri" panose="020F0502020204030204" pitchFamily="34" charset="0"/>
              </a:rPr>
              <a:t>Figure 7. Number of people age 65 and over,</a:t>
            </a:r>
            <a:br>
              <a:rPr lang="en-US" sz="2000" dirty="0">
                <a:effectLst/>
                <a:latin typeface="+mn-lt"/>
                <a:ea typeface="Calibri" panose="020F0502020204030204" pitchFamily="34" charset="0"/>
              </a:rPr>
            </a:br>
            <a:r>
              <a:rPr lang="en-US" sz="2000" dirty="0">
                <a:effectLst/>
                <a:latin typeface="+mn-lt"/>
                <a:ea typeface="Calibri" panose="020F0502020204030204" pitchFamily="34" charset="0"/>
              </a:rPr>
              <a:t>by state, 2020 </a:t>
            </a:r>
            <a:endParaRPr lang="en-US" sz="2000" dirty="0">
              <a:latin typeface="+mn-lt"/>
            </a:endParaRPr>
          </a:p>
        </p:txBody>
      </p:sp>
      <p:pic>
        <p:nvPicPr>
          <p:cNvPr id="4" name="Picture 3" descr="U.S. map showing number of people 65 and over; numbers range from 90,000 to 5,976,000, with a median of 771,000; as noted above, more than one-third of all people age 65 and over lived in five states: California, Florida, Texas, New York, and Pennsylvania; the lowest numbers were in Alaska, North Dakota, South Dakota, Vermont, and Wyoming.">
            <a:extLst>
              <a:ext uri="{FF2B5EF4-FFF2-40B4-BE49-F238E27FC236}">
                <a16:creationId xmlns:a16="http://schemas.microsoft.com/office/drawing/2014/main" id="{4ADE2EB5-D145-AE1B-6511-42A7DF12531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57200" y="1463040"/>
            <a:ext cx="8229600" cy="4311740"/>
          </a:xfrm>
          <a:prstGeom prst="rect">
            <a:avLst/>
          </a:prstGeom>
          <a:noFill/>
          <a:ln>
            <a:noFill/>
          </a:ln>
        </p:spPr>
      </p:pic>
      <p:sp>
        <p:nvSpPr>
          <p:cNvPr id="5" name="TextBox 4">
            <a:extLst>
              <a:ext uri="{FF2B5EF4-FFF2-40B4-BE49-F238E27FC236}">
                <a16:creationId xmlns:a16="http://schemas.microsoft.com/office/drawing/2014/main" id="{001B56F3-F5FE-48FB-58B0-EF7ADECEB070}"/>
              </a:ext>
            </a:extLst>
          </p:cNvPr>
          <p:cNvSpPr txBox="1"/>
          <p:nvPr/>
        </p:nvSpPr>
        <p:spPr>
          <a:xfrm>
            <a:off x="457200" y="5852160"/>
            <a:ext cx="8321040" cy="461665"/>
          </a:xfrm>
          <a:prstGeom prst="rect">
            <a:avLst/>
          </a:prstGeom>
          <a:noFill/>
        </p:spPr>
        <p:txBody>
          <a:bodyPr wrap="square" rtlCol="0">
            <a:spAutoFit/>
          </a:bodyPr>
          <a:lstStyle/>
          <a:p>
            <a:r>
              <a:rPr lang="en-US" sz="1200" b="1" spc="-10" dirty="0">
                <a:effectLst/>
                <a:latin typeface="Times New Roman" panose="02020603050405020304" pitchFamily="18" charset="0"/>
                <a:ea typeface="Times New Roman" panose="02020603050405020304" pitchFamily="18" charset="0"/>
              </a:rPr>
              <a:t>Source: </a:t>
            </a:r>
            <a:r>
              <a:rPr lang="en-US" sz="1200" spc="-10" dirty="0">
                <a:effectLst/>
                <a:latin typeface="Times New Roman" panose="02020603050405020304" pitchFamily="18" charset="0"/>
                <a:ea typeface="Times New Roman" panose="02020603050405020304" pitchFamily="18" charset="0"/>
              </a:rPr>
              <a:t>Administration for Community Living, </a:t>
            </a:r>
            <a:r>
              <a:rPr lang="en-US" sz="1200" i="1" spc="-10" dirty="0">
                <a:effectLst/>
                <a:latin typeface="Times New Roman" panose="02020603050405020304" pitchFamily="18" charset="0"/>
                <a:ea typeface="Times New Roman" panose="02020603050405020304" pitchFamily="18" charset="0"/>
              </a:rPr>
              <a:t>2021 Profile of Older Americans</a:t>
            </a:r>
            <a:r>
              <a:rPr lang="en-US" sz="1200" spc="-10" dirty="0">
                <a:effectLst/>
                <a:latin typeface="Times New Roman" panose="02020603050405020304" pitchFamily="18" charset="0"/>
                <a:ea typeface="Times New Roman" panose="02020603050405020304" pitchFamily="18" charset="0"/>
              </a:rPr>
              <a:t>, November 2022, using Census Bureau population estimates. </a:t>
            </a:r>
            <a:r>
              <a:rPr lang="en-US" sz="1200" u="sng" spc="-10" dirty="0">
                <a:solidFill>
                  <a:srgbClr val="0000FF"/>
                </a:solidFill>
                <a:effectLst/>
                <a:latin typeface="Times New Roman" panose="02020603050405020304" pitchFamily="18" charset="0"/>
                <a:ea typeface="Times New Roman" panose="02020603050405020304" pitchFamily="18" charset="0"/>
                <a:hlinkClick r:id="rId5"/>
              </a:rPr>
              <a:t>https://acl.gov/sites/default/files/Profile%20of%20OA/2021%20Profile%20of%20OA/2021ProfileOlderAmericans_508.pdf</a:t>
            </a:r>
            <a:r>
              <a:rPr lang="en-US" sz="1200" dirty="0">
                <a:effectLst/>
                <a:latin typeface="Times New Roman" panose="02020603050405020304" pitchFamily="18" charset="0"/>
                <a:ea typeface="Times New Roman" panose="02020603050405020304" pitchFamily="18" charset="0"/>
              </a:rPr>
              <a:t>.</a:t>
            </a:r>
            <a:endParaRPr lang="en-US" sz="1200" dirty="0"/>
          </a:p>
        </p:txBody>
      </p:sp>
      <p:sp>
        <p:nvSpPr>
          <p:cNvPr id="3" name="Slide Number Placeholder 2">
            <a:extLst>
              <a:ext uri="{FF2B5EF4-FFF2-40B4-BE49-F238E27FC236}">
                <a16:creationId xmlns:a16="http://schemas.microsoft.com/office/drawing/2014/main" id="{96E706B2-DA4C-125F-8B34-51CC7B497491}"/>
              </a:ext>
            </a:extLst>
          </p:cNvPr>
          <p:cNvSpPr>
            <a:spLocks noGrp="1"/>
          </p:cNvSpPr>
          <p:nvPr>
            <p:ph type="sldNum" sz="quarter" idx="10"/>
          </p:nvPr>
        </p:nvSpPr>
        <p:spPr/>
        <p:txBody>
          <a:bodyPr/>
          <a:lstStyle/>
          <a:p>
            <a:fld id="{85F5B7A5-34A7-4AB0-A34F-A4DF2002FA98}" type="slidenum">
              <a:rPr lang="en-US" smtClean="0"/>
              <a:t>16</a:t>
            </a:fld>
            <a:endParaRPr lang="en-US" dirty="0"/>
          </a:p>
        </p:txBody>
      </p:sp>
    </p:spTree>
    <p:extLst>
      <p:ext uri="{BB962C8B-B14F-4D97-AF65-F5344CB8AC3E}">
        <p14:creationId xmlns:p14="http://schemas.microsoft.com/office/powerpoint/2010/main" val="35822478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A35A7-8BDD-2CC5-4FA7-8D7A61E7D6C7}"/>
              </a:ext>
            </a:extLst>
          </p:cNvPr>
          <p:cNvSpPr>
            <a:spLocks noGrp="1"/>
          </p:cNvSpPr>
          <p:nvPr>
            <p:ph type="title"/>
          </p:nvPr>
        </p:nvSpPr>
        <p:spPr/>
        <p:txBody>
          <a:bodyPr>
            <a:normAutofit fontScale="90000"/>
          </a:bodyPr>
          <a:lstStyle/>
          <a:p>
            <a:r>
              <a:rPr lang="en-US" dirty="0"/>
              <a:t>Discussion and Conclusions</a:t>
            </a:r>
          </a:p>
        </p:txBody>
      </p:sp>
      <p:sp>
        <p:nvSpPr>
          <p:cNvPr id="7" name="Content Placeholder 6">
            <a:extLst>
              <a:ext uri="{FF2B5EF4-FFF2-40B4-BE49-F238E27FC236}">
                <a16:creationId xmlns:a16="http://schemas.microsoft.com/office/drawing/2014/main" id="{2A025A81-EBA4-7498-5B0D-B80FCB490A85}"/>
              </a:ext>
            </a:extLst>
          </p:cNvPr>
          <p:cNvSpPr>
            <a:spLocks noGrp="1"/>
          </p:cNvSpPr>
          <p:nvPr>
            <p:ph idx="1"/>
          </p:nvPr>
        </p:nvSpPr>
        <p:spPr>
          <a:xfrm>
            <a:off x="457200" y="1646237"/>
            <a:ext cx="8229600" cy="4906963"/>
          </a:xfrm>
        </p:spPr>
        <p:txBody>
          <a:bodyPr>
            <a:normAutofit fontScale="62500" lnSpcReduction="20000"/>
          </a:bodyPr>
          <a:lstStyle/>
          <a:p>
            <a:r>
              <a:rPr lang="en-US" dirty="0"/>
              <a:t>The COVID-19 pandemic caused massive disruption in the usual care delivery patterns in hospitals across the United States and highlighted longstanding inequities in healthcare delivery and outcomes.</a:t>
            </a:r>
          </a:p>
          <a:p>
            <a:r>
              <a:rPr lang="en-US" dirty="0"/>
              <a:t>Hospital and ED visits closely aligned with the volume of COVID-19 cases, which increased during Alpha and Omicron.</a:t>
            </a:r>
          </a:p>
          <a:p>
            <a:r>
              <a:rPr lang="en-US" dirty="0"/>
              <a:t>During the first 3 months of the pandemic before effective treatments and vaccines became available, worse health outcomes, including ventilator use and deaths, were observed in large central and fringe metropolitan areas. As the Alpha variant emerged, rural areas began experiencing more hospitalizations.</a:t>
            </a:r>
          </a:p>
          <a:p>
            <a:r>
              <a:rPr lang="en-US" dirty="0"/>
              <a:t>Routinely crowded EDs are associated with increased stress on staff, poor adherence to protocols, and clinical errors. During the COVID-19 pandemic, ED wait times worsened for Black and Hispanic patients.</a:t>
            </a:r>
          </a:p>
          <a:p>
            <a:r>
              <a:rPr lang="en-US" dirty="0"/>
              <a:t>The COVID-19 pandemic necessitated drastic changes to the way healthcare services were delivered across care settings, in particular in hospital EDs and inpatient units. Hospitals experienced an increase in device use (e.g., ventilators, catheters) and strains on availability of PPE. </a:t>
            </a:r>
          </a:p>
          <a:p>
            <a:r>
              <a:rPr lang="en-US" dirty="0"/>
              <a:t>During the COVID-19 PHE, wait times for “treat and release” ED patients appeared to increase, but triage for immediate and emergent need patients continued to improve. </a:t>
            </a:r>
          </a:p>
        </p:txBody>
      </p:sp>
      <p:sp>
        <p:nvSpPr>
          <p:cNvPr id="4" name="Slide Number Placeholder 3">
            <a:extLst>
              <a:ext uri="{FF2B5EF4-FFF2-40B4-BE49-F238E27FC236}">
                <a16:creationId xmlns:a16="http://schemas.microsoft.com/office/drawing/2014/main" id="{C24A8A0F-01C9-6187-BF32-E0725206AE59}"/>
              </a:ext>
            </a:extLst>
          </p:cNvPr>
          <p:cNvSpPr>
            <a:spLocks noGrp="1"/>
          </p:cNvSpPr>
          <p:nvPr>
            <p:ph type="sldNum" sz="quarter" idx="10"/>
          </p:nvPr>
        </p:nvSpPr>
        <p:spPr/>
        <p:txBody>
          <a:bodyPr/>
          <a:lstStyle/>
          <a:p>
            <a:fld id="{85F5B7A5-34A7-4AB0-A34F-A4DF2002FA98}" type="slidenum">
              <a:rPr lang="en-US" smtClean="0"/>
              <a:pPr/>
              <a:t>160</a:t>
            </a:fld>
            <a:endParaRPr lang="en-US" dirty="0"/>
          </a:p>
        </p:txBody>
      </p:sp>
    </p:spTree>
    <p:extLst>
      <p:ext uri="{BB962C8B-B14F-4D97-AF65-F5344CB8AC3E}">
        <p14:creationId xmlns:p14="http://schemas.microsoft.com/office/powerpoint/2010/main" val="141548923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5C188-9231-0DBD-C7EE-6A0554EC9056}"/>
              </a:ext>
            </a:extLst>
          </p:cNvPr>
          <p:cNvSpPr>
            <a:spLocks noGrp="1"/>
          </p:cNvSpPr>
          <p:nvPr>
            <p:ph type="title"/>
          </p:nvPr>
        </p:nvSpPr>
        <p:spPr/>
        <p:txBody>
          <a:bodyPr>
            <a:normAutofit fontScale="90000"/>
          </a:bodyPr>
          <a:lstStyle/>
          <a:p>
            <a:r>
              <a:rPr lang="en-US" dirty="0"/>
              <a:t>Resources</a:t>
            </a:r>
          </a:p>
        </p:txBody>
      </p:sp>
      <p:sp>
        <p:nvSpPr>
          <p:cNvPr id="4" name="Content Placeholder 3">
            <a:extLst>
              <a:ext uri="{FF2B5EF4-FFF2-40B4-BE49-F238E27FC236}">
                <a16:creationId xmlns:a16="http://schemas.microsoft.com/office/drawing/2014/main" id="{0E11612D-5C78-10F6-2E5C-0679874865B7}"/>
              </a:ext>
            </a:extLst>
          </p:cNvPr>
          <p:cNvSpPr>
            <a:spLocks noGrp="1"/>
          </p:cNvSpPr>
          <p:nvPr>
            <p:ph idx="1"/>
          </p:nvPr>
        </p:nvSpPr>
        <p:spPr>
          <a:xfrm>
            <a:off x="457200" y="1646237"/>
            <a:ext cx="8229600" cy="4710113"/>
          </a:xfrm>
        </p:spPr>
        <p:txBody>
          <a:bodyPr>
            <a:normAutofit fontScale="62500" lnSpcReduction="20000"/>
          </a:bodyPr>
          <a:lstStyle/>
          <a:p>
            <a:pPr>
              <a:lnSpc>
                <a:spcPct val="120000"/>
              </a:lnSpc>
              <a:spcBef>
                <a:spcPts val="0"/>
              </a:spcBef>
            </a:pPr>
            <a:r>
              <a:rPr lang="en-US" b="1" dirty="0"/>
              <a:t>AHRQ Tools To Reduce Hospital-Acquired Conditions </a:t>
            </a:r>
            <a:r>
              <a:rPr lang="en-US" dirty="0"/>
              <a:t>(</a:t>
            </a:r>
            <a:r>
              <a:rPr lang="en-US" dirty="0">
                <a:hlinkClick r:id="rId3"/>
              </a:rPr>
              <a:t>https://www.ahrq.gov/hai/hac/tools.html</a:t>
            </a:r>
            <a:r>
              <a:rPr lang="en-US" dirty="0"/>
              <a:t>). Hospital-acquired conditions (HACs) are those a patient develops while in the hospital being treated for something else. These conditions harm patients. Hospitals and healthcare providers are focused on reducing specific HACs that occur frequently, can cause significant harm, and are often preventable based on existing evidence. To reduce these HACs and other adverse events in hospitals, AHRQ has created numerous tools and resources.</a:t>
            </a:r>
          </a:p>
          <a:p>
            <a:pPr>
              <a:lnSpc>
                <a:spcPct val="120000"/>
              </a:lnSpc>
              <a:spcBef>
                <a:spcPts val="0"/>
              </a:spcBef>
            </a:pPr>
            <a:r>
              <a:rPr lang="en-US" b="1" dirty="0"/>
              <a:t>Toolkit for Decolonization of Non-ICU Patients With Devices </a:t>
            </a:r>
            <a:r>
              <a:rPr lang="en-US" dirty="0"/>
              <a:t>(</a:t>
            </a:r>
            <a:r>
              <a:rPr lang="en-US" dirty="0">
                <a:hlinkClick r:id="rId3"/>
              </a:rPr>
              <a:t>https://www.ahrq.gov/hai/hac/tools.html</a:t>
            </a:r>
            <a:r>
              <a:rPr lang="en-US" dirty="0"/>
              <a:t>) can help hospital infection prevention programs implement a decolonization protocol that was found to reduce bloodstream infections by more than 30% in adult inpatients who were not in intensive care units and who had specific medical devices. It includes implementation instructions, demonstration videos, and customizable tools.</a:t>
            </a:r>
          </a:p>
          <a:p>
            <a:pPr>
              <a:lnSpc>
                <a:spcPct val="120000"/>
              </a:lnSpc>
              <a:spcBef>
                <a:spcPts val="0"/>
              </a:spcBef>
            </a:pPr>
            <a:endParaRPr lang="en-US" dirty="0"/>
          </a:p>
        </p:txBody>
      </p:sp>
      <p:sp>
        <p:nvSpPr>
          <p:cNvPr id="3" name="Slide Number Placeholder 2">
            <a:extLst>
              <a:ext uri="{FF2B5EF4-FFF2-40B4-BE49-F238E27FC236}">
                <a16:creationId xmlns:a16="http://schemas.microsoft.com/office/drawing/2014/main" id="{F8171298-87B7-AD51-3076-B37ECE228E68}"/>
              </a:ext>
            </a:extLst>
          </p:cNvPr>
          <p:cNvSpPr>
            <a:spLocks noGrp="1"/>
          </p:cNvSpPr>
          <p:nvPr>
            <p:ph type="sldNum" sz="quarter" idx="10"/>
          </p:nvPr>
        </p:nvSpPr>
        <p:spPr/>
        <p:txBody>
          <a:bodyPr/>
          <a:lstStyle/>
          <a:p>
            <a:fld id="{85F5B7A5-34A7-4AB0-A34F-A4DF2002FA98}" type="slidenum">
              <a:rPr lang="en-US" smtClean="0"/>
              <a:pPr/>
              <a:t>161</a:t>
            </a:fld>
            <a:endParaRPr lang="en-US" dirty="0"/>
          </a:p>
        </p:txBody>
      </p:sp>
    </p:spTree>
    <p:extLst>
      <p:ext uri="{BB962C8B-B14F-4D97-AF65-F5344CB8AC3E}">
        <p14:creationId xmlns:p14="http://schemas.microsoft.com/office/powerpoint/2010/main" val="71083823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948AF-F9C1-2D2F-D74A-74650F0D5324}"/>
              </a:ext>
            </a:extLst>
          </p:cNvPr>
          <p:cNvSpPr>
            <a:spLocks noGrp="1"/>
          </p:cNvSpPr>
          <p:nvPr>
            <p:ph type="title"/>
          </p:nvPr>
        </p:nvSpPr>
        <p:spPr/>
        <p:txBody>
          <a:bodyPr>
            <a:normAutofit fontScale="90000"/>
          </a:bodyPr>
          <a:lstStyle/>
          <a:p>
            <a:r>
              <a:rPr lang="en-US" dirty="0"/>
              <a:t>References</a:t>
            </a:r>
          </a:p>
        </p:txBody>
      </p:sp>
      <p:sp>
        <p:nvSpPr>
          <p:cNvPr id="3" name="Slide Number Placeholder 2">
            <a:extLst>
              <a:ext uri="{FF2B5EF4-FFF2-40B4-BE49-F238E27FC236}">
                <a16:creationId xmlns:a16="http://schemas.microsoft.com/office/drawing/2014/main" id="{3C45F4F9-B48A-63C9-4027-B027A33906E3}"/>
              </a:ext>
            </a:extLst>
          </p:cNvPr>
          <p:cNvSpPr>
            <a:spLocks noGrp="1"/>
          </p:cNvSpPr>
          <p:nvPr>
            <p:ph type="sldNum" sz="quarter" idx="10"/>
          </p:nvPr>
        </p:nvSpPr>
        <p:spPr/>
        <p:txBody>
          <a:bodyPr/>
          <a:lstStyle/>
          <a:p>
            <a:fld id="{85F5B7A5-34A7-4AB0-A34F-A4DF2002FA98}" type="slidenum">
              <a:rPr lang="en-US" smtClean="0"/>
              <a:t>162</a:t>
            </a:fld>
            <a:endParaRPr lang="en-US" dirty="0"/>
          </a:p>
        </p:txBody>
      </p:sp>
      <p:sp>
        <p:nvSpPr>
          <p:cNvPr id="5" name="TextBox 4">
            <a:extLst>
              <a:ext uri="{FF2B5EF4-FFF2-40B4-BE49-F238E27FC236}">
                <a16:creationId xmlns:a16="http://schemas.microsoft.com/office/drawing/2014/main" id="{1AFC6C75-A57E-BC02-3613-F8BD8AA309C0}"/>
              </a:ext>
            </a:extLst>
          </p:cNvPr>
          <p:cNvSpPr txBox="1"/>
          <p:nvPr/>
        </p:nvSpPr>
        <p:spPr>
          <a:xfrm>
            <a:off x="457200" y="1280160"/>
            <a:ext cx="8229600" cy="4832092"/>
          </a:xfrm>
          <a:prstGeom prst="rect">
            <a:avLst/>
          </a:prstGeom>
          <a:noFill/>
        </p:spPr>
        <p:txBody>
          <a:bodyPr wrap="square">
            <a:spAutoFit/>
          </a:bodyPr>
          <a:lstStyle/>
          <a:p>
            <a:pPr marL="342900" marR="0" lvl="0" indent="-342900">
              <a:spcBef>
                <a:spcPts val="0"/>
              </a:spcBef>
              <a:spcAft>
                <a:spcPts val="0"/>
              </a:spcAft>
              <a:buSzPct val="100000"/>
              <a:buFont typeface="Times New Roman" panose="02020603050405020304" pitchFamily="18" charset="0"/>
              <a:buAutoNum type="arabicPeriod"/>
            </a:pPr>
            <a:r>
              <a:rPr lang="en-US" sz="1100" dirty="0">
                <a:effectLst/>
                <a:ea typeface="Calibri" panose="020F0502020204030204" pitchFamily="34" charset="0"/>
                <a:cs typeface="Times New Roman" panose="02020603050405020304" pitchFamily="18" charset="0"/>
              </a:rPr>
              <a:t>Centers for Disease Control and Prevention. Implementation of Mitigation Strategies for Communities With Local COVID-19 Transmission. Updated May 23, 2021. </a:t>
            </a:r>
          </a:p>
          <a:p>
            <a:pPr marL="342900" marR="0" lvl="0" indent="-342900">
              <a:spcBef>
                <a:spcPts val="0"/>
              </a:spcBef>
              <a:spcAft>
                <a:spcPts val="0"/>
              </a:spcAft>
              <a:buSzPct val="100000"/>
              <a:buFont typeface="Times New Roman" panose="02020603050405020304" pitchFamily="18" charset="0"/>
              <a:buAutoNum type="arabicPeriod"/>
            </a:pPr>
            <a:r>
              <a:rPr lang="en-US" sz="1100" spc="20" dirty="0">
                <a:effectLst/>
                <a:ea typeface="Calibri" panose="020F0502020204030204" pitchFamily="34" charset="0"/>
                <a:cs typeface="Times New Roman" panose="02020603050405020304" pitchFamily="18" charset="0"/>
              </a:rPr>
              <a:t>Centers for Disease Control and Prevention. How COVID-19 Spreads. Last updated August 11, 2022. </a:t>
            </a:r>
            <a:r>
              <a:rPr lang="en-US" sz="1100" u="sng" spc="20" dirty="0">
                <a:solidFill>
                  <a:srgbClr val="0000FF"/>
                </a:solidFill>
                <a:effectLst/>
                <a:ea typeface="Calibri" panose="020F0502020204030204" pitchFamily="34" charset="0"/>
                <a:cs typeface="Times New Roman" panose="02020603050405020304" pitchFamily="18" charset="0"/>
                <a:hlinkClick r:id="rId3"/>
              </a:rPr>
              <a:t>https://www.cdc.gov/coronavirus/2019-ncov/prevent-getting-sick/how-covid-spreads.html</a:t>
            </a:r>
            <a:r>
              <a:rPr lang="en-US" sz="1100" spc="20" dirty="0">
                <a:effectLst/>
                <a:ea typeface="Calibri" panose="020F0502020204030204" pitchFamily="34" charset="0"/>
                <a:cs typeface="Times New Roman" panose="02020603050405020304" pitchFamily="18" charset="0"/>
              </a:rPr>
              <a:t>. Accessed October 27, 2023.</a:t>
            </a:r>
            <a:endParaRPr lang="en-US" sz="11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SzPct val="100000"/>
              <a:buFont typeface="Times New Roman" panose="02020603050405020304" pitchFamily="18" charset="0"/>
              <a:buAutoNum type="arabicPeriod"/>
            </a:pPr>
            <a:r>
              <a:rPr lang="en-US" sz="1100" dirty="0">
                <a:effectLst/>
                <a:ea typeface="Calibri" panose="020F0502020204030204" pitchFamily="34" charset="0"/>
                <a:cs typeface="Times New Roman" panose="02020603050405020304" pitchFamily="18" charset="0"/>
              </a:rPr>
              <a:t>Jacobsen GD, Jacobsen KH. Statewide COVID-19 stay-at-home orders and population mobility in the United States. World Med Health Policy. 2020 Dec;12(4):347-356. </a:t>
            </a:r>
            <a:r>
              <a:rPr lang="en-US" sz="1100" u="sng" dirty="0">
                <a:solidFill>
                  <a:srgbClr val="0000FF"/>
                </a:solidFill>
                <a:effectLst/>
                <a:ea typeface="Calibri" panose="020F0502020204030204" pitchFamily="34" charset="0"/>
                <a:cs typeface="Times New Roman" panose="02020603050405020304" pitchFamily="18" charset="0"/>
                <a:hlinkClick r:id="rId4"/>
              </a:rPr>
              <a:t>https://www.ncbi.nlm.nih.gov/pmc/articles/PMC7405141/</a:t>
            </a:r>
            <a:r>
              <a:rPr lang="en-US" sz="1100" dirty="0">
                <a:effectLst/>
                <a:ea typeface="Calibri" panose="020F0502020204030204" pitchFamily="34" charset="0"/>
                <a:cs typeface="Times New Roman" panose="02020603050405020304" pitchFamily="18" charset="0"/>
              </a:rPr>
              <a:t>. Accessed October 27, 2023.</a:t>
            </a:r>
          </a:p>
          <a:p>
            <a:pPr marL="342900" marR="0" lvl="0" indent="-342900">
              <a:spcBef>
                <a:spcPts val="0"/>
              </a:spcBef>
              <a:spcAft>
                <a:spcPts val="0"/>
              </a:spcAft>
              <a:buSzPct val="100000"/>
              <a:buFont typeface="Times New Roman" panose="02020603050405020304" pitchFamily="18" charset="0"/>
              <a:buAutoNum type="arabicPeriod"/>
            </a:pPr>
            <a:r>
              <a:rPr lang="en-US" sz="1100" dirty="0" err="1">
                <a:effectLst/>
                <a:ea typeface="Calibri" panose="020F0502020204030204" pitchFamily="34" charset="0"/>
                <a:cs typeface="Times New Roman" panose="02020603050405020304" pitchFamily="18" charset="0"/>
              </a:rPr>
              <a:t>Czeisler</a:t>
            </a:r>
            <a:r>
              <a:rPr lang="en-US" sz="1100" dirty="0">
                <a:effectLst/>
                <a:ea typeface="Calibri" panose="020F0502020204030204" pitchFamily="34" charset="0"/>
                <a:cs typeface="Times New Roman" panose="02020603050405020304" pitchFamily="18" charset="0"/>
              </a:rPr>
              <a:t> MÉ, </a:t>
            </a:r>
            <a:r>
              <a:rPr lang="en-US" sz="1100" dirty="0" err="1">
                <a:effectLst/>
                <a:ea typeface="Calibri" panose="020F0502020204030204" pitchFamily="34" charset="0"/>
                <a:cs typeface="Times New Roman" panose="02020603050405020304" pitchFamily="18" charset="0"/>
              </a:rPr>
              <a:t>Marynak</a:t>
            </a:r>
            <a:r>
              <a:rPr lang="en-US" sz="1100" dirty="0">
                <a:effectLst/>
                <a:ea typeface="Calibri" panose="020F0502020204030204" pitchFamily="34" charset="0"/>
                <a:cs typeface="Times New Roman" panose="02020603050405020304" pitchFamily="18" charset="0"/>
              </a:rPr>
              <a:t> K, Clarke KE, Salah Z, Shakya I, Thierry JM, Ali N, McMillan H, Wiley JF, Weaver MD, </a:t>
            </a:r>
            <a:r>
              <a:rPr lang="en-US" sz="1100" dirty="0" err="1">
                <a:effectLst/>
                <a:ea typeface="Calibri" panose="020F0502020204030204" pitchFamily="34" charset="0"/>
                <a:cs typeface="Times New Roman" panose="02020603050405020304" pitchFamily="18" charset="0"/>
              </a:rPr>
              <a:t>Czeisler</a:t>
            </a:r>
            <a:r>
              <a:rPr lang="en-US" sz="1100" dirty="0">
                <a:effectLst/>
                <a:ea typeface="Calibri" panose="020F0502020204030204" pitchFamily="34" charset="0"/>
                <a:cs typeface="Times New Roman" panose="02020603050405020304" pitchFamily="18" charset="0"/>
              </a:rPr>
              <a:t> CA, Rajaratnam SMW, Howard ME. Delay or avoidance of medical care because of COVID-19–related concerns — United States, June 2020. MMWR </a:t>
            </a:r>
            <a:r>
              <a:rPr lang="en-US" sz="1100" dirty="0" err="1">
                <a:effectLst/>
                <a:ea typeface="Calibri" panose="020F0502020204030204" pitchFamily="34" charset="0"/>
                <a:cs typeface="Times New Roman" panose="02020603050405020304" pitchFamily="18" charset="0"/>
              </a:rPr>
              <a:t>Morb</a:t>
            </a:r>
            <a:r>
              <a:rPr lang="en-US" sz="1100" dirty="0">
                <a:effectLst/>
                <a:ea typeface="Calibri" panose="020F0502020204030204" pitchFamily="34" charset="0"/>
                <a:cs typeface="Times New Roman" panose="02020603050405020304" pitchFamily="18" charset="0"/>
              </a:rPr>
              <a:t> Mortal </a:t>
            </a:r>
            <a:r>
              <a:rPr lang="en-US" sz="1100" dirty="0" err="1">
                <a:effectLst/>
                <a:ea typeface="Calibri" panose="020F0502020204030204" pitchFamily="34" charset="0"/>
                <a:cs typeface="Times New Roman" panose="02020603050405020304" pitchFamily="18" charset="0"/>
              </a:rPr>
              <a:t>Wkly</a:t>
            </a:r>
            <a:r>
              <a:rPr lang="en-US" sz="1100" dirty="0">
                <a:effectLst/>
                <a:ea typeface="Calibri" panose="020F0502020204030204" pitchFamily="34" charset="0"/>
                <a:cs typeface="Times New Roman" panose="02020603050405020304" pitchFamily="18" charset="0"/>
              </a:rPr>
              <a:t> Rep. 2020;69:1250-1257. </a:t>
            </a:r>
            <a:r>
              <a:rPr lang="en-US" sz="1100" u="sng" dirty="0">
                <a:solidFill>
                  <a:srgbClr val="0000FF"/>
                </a:solidFill>
                <a:effectLst/>
                <a:ea typeface="Calibri" panose="020F0502020204030204" pitchFamily="34" charset="0"/>
                <a:cs typeface="Times New Roman" panose="02020603050405020304" pitchFamily="18" charset="0"/>
                <a:hlinkClick r:id="rId5"/>
              </a:rPr>
              <a:t>http://dx.doi.org/10.15585/mmwr.mm6936a4</a:t>
            </a:r>
            <a:r>
              <a:rPr lang="en-US" sz="1100" dirty="0">
                <a:effectLst/>
                <a:ea typeface="Calibri" panose="020F0502020204030204" pitchFamily="34" charset="0"/>
                <a:cs typeface="Times New Roman" panose="02020603050405020304" pitchFamily="18" charset="0"/>
              </a:rPr>
              <a:t>. Accessed October 27, 2023.</a:t>
            </a:r>
          </a:p>
          <a:p>
            <a:pPr marL="342900" marR="0" lvl="0" indent="-342900">
              <a:spcBef>
                <a:spcPts val="0"/>
              </a:spcBef>
              <a:spcAft>
                <a:spcPts val="0"/>
              </a:spcAft>
              <a:buSzPct val="100000"/>
              <a:buFont typeface="Times New Roman" panose="02020603050405020304" pitchFamily="18" charset="0"/>
              <a:buAutoNum type="arabicPeriod"/>
            </a:pPr>
            <a:r>
              <a:rPr lang="en-US" sz="1100" dirty="0">
                <a:effectLst/>
                <a:ea typeface="Calibri" panose="020F0502020204030204" pitchFamily="34" charset="0"/>
                <a:cs typeface="Times New Roman" panose="02020603050405020304" pitchFamily="18" charset="0"/>
              </a:rPr>
              <a:t>Clarke KEN, Hong K, </a:t>
            </a:r>
            <a:r>
              <a:rPr lang="en-US" sz="1100" dirty="0" err="1">
                <a:effectLst/>
                <a:ea typeface="Calibri" panose="020F0502020204030204" pitchFamily="34" charset="0"/>
                <a:cs typeface="Times New Roman" panose="02020603050405020304" pitchFamily="18" charset="0"/>
              </a:rPr>
              <a:t>Schoonveld</a:t>
            </a:r>
            <a:r>
              <a:rPr lang="en-US" sz="1100" dirty="0">
                <a:effectLst/>
                <a:ea typeface="Calibri" panose="020F0502020204030204" pitchFamily="34" charset="0"/>
                <a:cs typeface="Times New Roman" panose="02020603050405020304" pitchFamily="18" charset="0"/>
              </a:rPr>
              <a:t> M, Greenspan AI, Montgomery M, Thierry JM. Severity of coronavirus disease 2019 hospitalization outcomes and patient disposition differ by disability status and disability type. Clin Infect Dis. 2023 Mar 4;76(5):871-880. </a:t>
            </a:r>
            <a:r>
              <a:rPr lang="en-US" sz="1100" u="sng" dirty="0">
                <a:solidFill>
                  <a:srgbClr val="0000FF"/>
                </a:solidFill>
                <a:effectLst/>
                <a:ea typeface="Calibri" panose="020F0502020204030204" pitchFamily="34" charset="0"/>
                <a:cs typeface="Times New Roman" panose="02020603050405020304" pitchFamily="18" charset="0"/>
                <a:hlinkClick r:id="rId6"/>
              </a:rPr>
              <a:t>https://doi.org/10.1093/cid/ciac826</a:t>
            </a:r>
            <a:r>
              <a:rPr lang="en-US" sz="1100" dirty="0">
                <a:effectLst/>
                <a:ea typeface="Calibri" panose="020F0502020204030204" pitchFamily="34" charset="0"/>
                <a:cs typeface="Times New Roman" panose="02020603050405020304" pitchFamily="18" charset="0"/>
              </a:rPr>
              <a:t>. Accessed October 27, 2023.</a:t>
            </a:r>
          </a:p>
          <a:p>
            <a:pPr marL="342900" marR="0" lvl="0" indent="-342900">
              <a:spcBef>
                <a:spcPts val="0"/>
              </a:spcBef>
              <a:spcAft>
                <a:spcPts val="0"/>
              </a:spcAft>
              <a:buSzPct val="100000"/>
              <a:buFont typeface="Times New Roman" panose="02020603050405020304" pitchFamily="18" charset="0"/>
              <a:buAutoNum type="arabicPeriod"/>
            </a:pPr>
            <a:r>
              <a:rPr lang="en-US" sz="1100" dirty="0">
                <a:effectLst/>
                <a:ea typeface="Calibri" panose="020F0502020204030204" pitchFamily="34" charset="0"/>
                <a:cs typeface="Times New Roman" panose="02020603050405020304" pitchFamily="18" charset="0"/>
              </a:rPr>
              <a:t>Wong R, </a:t>
            </a:r>
            <a:r>
              <a:rPr lang="en-US" sz="1100" dirty="0" err="1">
                <a:effectLst/>
                <a:ea typeface="Calibri" panose="020F0502020204030204" pitchFamily="34" charset="0"/>
                <a:cs typeface="Times New Roman" panose="02020603050405020304" pitchFamily="18" charset="0"/>
              </a:rPr>
              <a:t>Lovier</a:t>
            </a:r>
            <a:r>
              <a:rPr lang="en-US" sz="1100" dirty="0">
                <a:effectLst/>
                <a:ea typeface="Calibri" panose="020F0502020204030204" pitchFamily="34" charset="0"/>
                <a:cs typeface="Times New Roman" panose="02020603050405020304" pitchFamily="18" charset="0"/>
              </a:rPr>
              <a:t> MA. Relationship between dementia, COVID-19 risk, and adherence to COVID-19 mitigation behaviors among older adults in the United States. Int J </a:t>
            </a:r>
            <a:r>
              <a:rPr lang="en-US" sz="1100" dirty="0" err="1">
                <a:effectLst/>
                <a:ea typeface="Calibri" panose="020F0502020204030204" pitchFamily="34" charset="0"/>
                <a:cs typeface="Times New Roman" panose="02020603050405020304" pitchFamily="18" charset="0"/>
              </a:rPr>
              <a:t>Geriatr</a:t>
            </a:r>
            <a:r>
              <a:rPr lang="en-US" sz="1100" dirty="0">
                <a:effectLst/>
                <a:ea typeface="Calibri" panose="020F0502020204030204" pitchFamily="34" charset="0"/>
                <a:cs typeface="Times New Roman" panose="02020603050405020304" pitchFamily="18" charset="0"/>
              </a:rPr>
              <a:t> Psychiatry. 2022 Jun;37(6):10.1002/gps.5735. </a:t>
            </a:r>
            <a:r>
              <a:rPr lang="en-US" sz="1100" u="sng" dirty="0">
                <a:solidFill>
                  <a:srgbClr val="0000FF"/>
                </a:solidFill>
                <a:effectLst/>
                <a:ea typeface="Calibri" panose="020F0502020204030204" pitchFamily="34" charset="0"/>
                <a:cs typeface="Times New Roman" panose="02020603050405020304" pitchFamily="18" charset="0"/>
                <a:hlinkClick r:id="rId7"/>
              </a:rPr>
              <a:t>https://www.ncbi.nlm.nih.gov/pmc/articles/PMC9348266/</a:t>
            </a:r>
            <a:r>
              <a:rPr lang="en-US" sz="1100" dirty="0">
                <a:effectLst/>
                <a:ea typeface="Calibri" panose="020F0502020204030204" pitchFamily="34" charset="0"/>
                <a:cs typeface="Times New Roman" panose="02020603050405020304" pitchFamily="18" charset="0"/>
              </a:rPr>
              <a:t>. Accessed November 20, 2023.</a:t>
            </a:r>
          </a:p>
          <a:p>
            <a:pPr marL="342900" marR="0" lvl="0" indent="-342900">
              <a:spcBef>
                <a:spcPts val="0"/>
              </a:spcBef>
              <a:spcAft>
                <a:spcPts val="0"/>
              </a:spcAft>
              <a:buSzPct val="100000"/>
              <a:buFont typeface="Times New Roman" panose="02020603050405020304" pitchFamily="18" charset="0"/>
              <a:buAutoNum type="arabicPeriod"/>
            </a:pPr>
            <a:r>
              <a:rPr lang="en-US" sz="1100" dirty="0" err="1">
                <a:effectLst/>
                <a:ea typeface="Calibri" panose="020F0502020204030204" pitchFamily="34" charset="0"/>
                <a:cs typeface="Times New Roman" panose="02020603050405020304" pitchFamily="18" charset="0"/>
              </a:rPr>
              <a:t>Bronskill</a:t>
            </a:r>
            <a:r>
              <a:rPr lang="en-US" sz="1100" dirty="0">
                <a:effectLst/>
                <a:ea typeface="Calibri" panose="020F0502020204030204" pitchFamily="34" charset="0"/>
                <a:cs typeface="Times New Roman" panose="02020603050405020304" pitchFamily="18" charset="0"/>
              </a:rPr>
              <a:t> SE, Maclagan LC, Maxwell CJ, </a:t>
            </a:r>
            <a:r>
              <a:rPr lang="en-US" sz="1100" dirty="0" err="1">
                <a:effectLst/>
                <a:ea typeface="Calibri" panose="020F0502020204030204" pitchFamily="34" charset="0"/>
                <a:cs typeface="Times New Roman" panose="02020603050405020304" pitchFamily="18" charset="0"/>
              </a:rPr>
              <a:t>Iaboni</a:t>
            </a:r>
            <a:r>
              <a:rPr lang="en-US" sz="1100" dirty="0">
                <a:effectLst/>
                <a:ea typeface="Calibri" panose="020F0502020204030204" pitchFamily="34" charset="0"/>
                <a:cs typeface="Times New Roman" panose="02020603050405020304" pitchFamily="18" charset="0"/>
              </a:rPr>
              <a:t> A, </a:t>
            </a:r>
            <a:r>
              <a:rPr lang="en-US" sz="1100" dirty="0" err="1">
                <a:effectLst/>
                <a:ea typeface="Calibri" panose="020F0502020204030204" pitchFamily="34" charset="0"/>
                <a:cs typeface="Times New Roman" panose="02020603050405020304" pitchFamily="18" charset="0"/>
              </a:rPr>
              <a:t>Jaakkimainen</a:t>
            </a:r>
            <a:r>
              <a:rPr lang="en-US" sz="1100" dirty="0">
                <a:effectLst/>
                <a:ea typeface="Calibri" panose="020F0502020204030204" pitchFamily="34" charset="0"/>
                <a:cs typeface="Times New Roman" panose="02020603050405020304" pitchFamily="18" charset="0"/>
              </a:rPr>
              <a:t> RL, </a:t>
            </a:r>
            <a:r>
              <a:rPr lang="en-US" sz="1100" dirty="0" err="1">
                <a:effectLst/>
                <a:ea typeface="Calibri" panose="020F0502020204030204" pitchFamily="34" charset="0"/>
                <a:cs typeface="Times New Roman" panose="02020603050405020304" pitchFamily="18" charset="0"/>
              </a:rPr>
              <a:t>Marras</a:t>
            </a:r>
            <a:r>
              <a:rPr lang="en-US" sz="1100" dirty="0">
                <a:effectLst/>
                <a:ea typeface="Calibri" panose="020F0502020204030204" pitchFamily="34" charset="0"/>
                <a:cs typeface="Times New Roman" panose="02020603050405020304" pitchFamily="18" charset="0"/>
              </a:rPr>
              <a:t> C, Wang X, Guan J, Harris DA, </a:t>
            </a:r>
            <a:r>
              <a:rPr lang="en-US" sz="1100" dirty="0" err="1">
                <a:effectLst/>
                <a:ea typeface="Calibri" panose="020F0502020204030204" pitchFamily="34" charset="0"/>
                <a:cs typeface="Times New Roman" panose="02020603050405020304" pitchFamily="18" charset="0"/>
              </a:rPr>
              <a:t>Emdin</a:t>
            </a:r>
            <a:r>
              <a:rPr lang="en-US" sz="1100" dirty="0">
                <a:effectLst/>
                <a:ea typeface="Calibri" panose="020F0502020204030204" pitchFamily="34" charset="0"/>
                <a:cs typeface="Times New Roman" panose="02020603050405020304" pitchFamily="18" charset="0"/>
              </a:rPr>
              <a:t> A, Jones A, </a:t>
            </a:r>
            <a:r>
              <a:rPr lang="en-US" sz="1100" dirty="0" err="1">
                <a:effectLst/>
                <a:ea typeface="Calibri" panose="020F0502020204030204" pitchFamily="34" charset="0"/>
                <a:cs typeface="Times New Roman" panose="02020603050405020304" pitchFamily="18" charset="0"/>
              </a:rPr>
              <a:t>Sourial</a:t>
            </a:r>
            <a:r>
              <a:rPr lang="en-US" sz="1100" dirty="0">
                <a:effectLst/>
                <a:ea typeface="Calibri" panose="020F0502020204030204" pitchFamily="34" charset="0"/>
                <a:cs typeface="Times New Roman" panose="02020603050405020304" pitchFamily="18" charset="0"/>
              </a:rPr>
              <a:t> N, Godard-</a:t>
            </a:r>
            <a:r>
              <a:rPr lang="en-US" sz="1100" dirty="0" err="1">
                <a:effectLst/>
                <a:ea typeface="Calibri" panose="020F0502020204030204" pitchFamily="34" charset="0"/>
                <a:cs typeface="Times New Roman" panose="02020603050405020304" pitchFamily="18" charset="0"/>
              </a:rPr>
              <a:t>Sebillotte</a:t>
            </a:r>
            <a:r>
              <a:rPr lang="en-US" sz="1100" dirty="0">
                <a:effectLst/>
                <a:ea typeface="Calibri" panose="020F0502020204030204" pitchFamily="34" charset="0"/>
                <a:cs typeface="Times New Roman" panose="02020603050405020304" pitchFamily="18" charset="0"/>
              </a:rPr>
              <a:t> C, Vedel I, Austin PC, Swartz RH. Trends in health service use for Canadian adults with dementia and Parkinson disease during the first wave of the COVID-19 pandemic. JAMA Health Forum. 2022;3(1):e214599. </a:t>
            </a:r>
            <a:r>
              <a:rPr lang="en-US" sz="1100" u="sng" dirty="0">
                <a:solidFill>
                  <a:srgbClr val="0000FF"/>
                </a:solidFill>
                <a:effectLst/>
                <a:ea typeface="Calibri" panose="020F0502020204030204" pitchFamily="34" charset="0"/>
                <a:cs typeface="Times New Roman" panose="02020603050405020304" pitchFamily="18" charset="0"/>
                <a:hlinkClick r:id="rId8"/>
              </a:rPr>
              <a:t>https://www.ncbi.nlm.nih.gov/pmc/articles/PMC8903126/</a:t>
            </a:r>
            <a:r>
              <a:rPr lang="en-US" sz="1100" dirty="0">
                <a:effectLst/>
                <a:ea typeface="Calibri" panose="020F0502020204030204" pitchFamily="34" charset="0"/>
                <a:cs typeface="Times New Roman" panose="02020603050405020304" pitchFamily="18" charset="0"/>
              </a:rPr>
              <a:t>. Accessed November 20, 2023.</a:t>
            </a:r>
          </a:p>
          <a:p>
            <a:pPr marL="342900" marR="0" lvl="0" indent="-342900">
              <a:spcBef>
                <a:spcPts val="0"/>
              </a:spcBef>
              <a:spcAft>
                <a:spcPts val="0"/>
              </a:spcAft>
              <a:buSzPct val="100000"/>
              <a:buFont typeface="Times New Roman" panose="02020603050405020304" pitchFamily="18" charset="0"/>
              <a:buAutoNum type="arabicPeriod"/>
            </a:pPr>
            <a:r>
              <a:rPr lang="en-US" sz="1100" dirty="0">
                <a:effectLst/>
                <a:ea typeface="Calibri" panose="020F0502020204030204" pitchFamily="34" charset="0"/>
                <a:cs typeface="Times New Roman" panose="02020603050405020304" pitchFamily="18" charset="0"/>
              </a:rPr>
              <a:t>Hartnett KP, Kite-Powell A, </a:t>
            </a:r>
            <a:r>
              <a:rPr lang="en-US" sz="1100" dirty="0" err="1">
                <a:effectLst/>
                <a:ea typeface="Calibri" panose="020F0502020204030204" pitchFamily="34" charset="0"/>
                <a:cs typeface="Times New Roman" panose="02020603050405020304" pitchFamily="18" charset="0"/>
              </a:rPr>
              <a:t>DeVies</a:t>
            </a:r>
            <a:r>
              <a:rPr lang="en-US" sz="1100" dirty="0">
                <a:effectLst/>
                <a:ea typeface="Calibri" panose="020F0502020204030204" pitchFamily="34" charset="0"/>
                <a:cs typeface="Times New Roman" panose="02020603050405020304" pitchFamily="18" charset="0"/>
              </a:rPr>
              <a:t> J, Coletta MA, Boehmer TK, </a:t>
            </a:r>
            <a:r>
              <a:rPr lang="en-US" sz="1100" dirty="0" err="1">
                <a:effectLst/>
                <a:ea typeface="Calibri" panose="020F0502020204030204" pitchFamily="34" charset="0"/>
                <a:cs typeface="Times New Roman" panose="02020603050405020304" pitchFamily="18" charset="0"/>
              </a:rPr>
              <a:t>Adjemian</a:t>
            </a:r>
            <a:r>
              <a:rPr lang="en-US" sz="1100" dirty="0">
                <a:effectLst/>
                <a:ea typeface="Calibri" panose="020F0502020204030204" pitchFamily="34" charset="0"/>
                <a:cs typeface="Times New Roman" panose="02020603050405020304" pitchFamily="18" charset="0"/>
              </a:rPr>
              <a:t> J, </a:t>
            </a:r>
            <a:r>
              <a:rPr lang="en-US" sz="1100" dirty="0" err="1">
                <a:effectLst/>
                <a:ea typeface="Calibri" panose="020F0502020204030204" pitchFamily="34" charset="0"/>
                <a:cs typeface="Times New Roman" panose="02020603050405020304" pitchFamily="18" charset="0"/>
              </a:rPr>
              <a:t>Gundlapalli</a:t>
            </a:r>
            <a:r>
              <a:rPr lang="en-US" sz="1100" dirty="0">
                <a:effectLst/>
                <a:ea typeface="Calibri" panose="020F0502020204030204" pitchFamily="34" charset="0"/>
                <a:cs typeface="Times New Roman" panose="02020603050405020304" pitchFamily="18" charset="0"/>
              </a:rPr>
              <a:t> AV; National Syndromic Surveillance Program Community of Practice. Impact of the COVID-19 pandemic on emergency department visits — United States, January1, 2019–May 30, 2020. MMWR </a:t>
            </a:r>
            <a:r>
              <a:rPr lang="en-US" sz="1100" dirty="0" err="1">
                <a:effectLst/>
                <a:ea typeface="Calibri" panose="020F0502020204030204" pitchFamily="34" charset="0"/>
                <a:cs typeface="Times New Roman" panose="02020603050405020304" pitchFamily="18" charset="0"/>
              </a:rPr>
              <a:t>Morb</a:t>
            </a:r>
            <a:r>
              <a:rPr lang="en-US" sz="1100" dirty="0">
                <a:effectLst/>
                <a:ea typeface="Calibri" panose="020F0502020204030204" pitchFamily="34" charset="0"/>
                <a:cs typeface="Times New Roman" panose="02020603050405020304" pitchFamily="18" charset="0"/>
              </a:rPr>
              <a:t> Mortal </a:t>
            </a:r>
            <a:r>
              <a:rPr lang="en-US" sz="1100" dirty="0" err="1">
                <a:effectLst/>
                <a:ea typeface="Calibri" panose="020F0502020204030204" pitchFamily="34" charset="0"/>
                <a:cs typeface="Times New Roman" panose="02020603050405020304" pitchFamily="18" charset="0"/>
              </a:rPr>
              <a:t>Wkly</a:t>
            </a:r>
            <a:r>
              <a:rPr lang="en-US" sz="1100" dirty="0">
                <a:effectLst/>
                <a:ea typeface="Calibri" panose="020F0502020204030204" pitchFamily="34" charset="0"/>
                <a:cs typeface="Times New Roman" panose="02020603050405020304" pitchFamily="18" charset="0"/>
              </a:rPr>
              <a:t> Rep. 2020;69:699-704. </a:t>
            </a:r>
            <a:r>
              <a:rPr lang="en-US" sz="1100" u="sng" dirty="0">
                <a:solidFill>
                  <a:srgbClr val="0000FF"/>
                </a:solidFill>
                <a:effectLst/>
                <a:ea typeface="Calibri" panose="020F0502020204030204" pitchFamily="34" charset="0"/>
                <a:cs typeface="Times New Roman" panose="02020603050405020304" pitchFamily="18" charset="0"/>
                <a:hlinkClick r:id="rId9"/>
              </a:rPr>
              <a:t>http://dx.doi.org/10.15585/mmwr.mm6923e1</a:t>
            </a:r>
            <a:r>
              <a:rPr lang="en-US" sz="1100" dirty="0">
                <a:effectLst/>
                <a:ea typeface="Calibri" panose="020F0502020204030204" pitchFamily="34" charset="0"/>
                <a:cs typeface="Times New Roman" panose="02020603050405020304" pitchFamily="18" charset="0"/>
              </a:rPr>
              <a:t>.</a:t>
            </a:r>
          </a:p>
          <a:p>
            <a:pPr marL="342900" marR="0" lvl="0" indent="-342900">
              <a:spcBef>
                <a:spcPts val="0"/>
              </a:spcBef>
              <a:spcAft>
                <a:spcPts val="0"/>
              </a:spcAft>
              <a:buSzPct val="100000"/>
              <a:buFont typeface="Times New Roman" panose="02020603050405020304" pitchFamily="18" charset="0"/>
              <a:buAutoNum type="arabicPeriod"/>
            </a:pPr>
            <a:r>
              <a:rPr lang="en-US" sz="1100" dirty="0">
                <a:effectLst/>
                <a:ea typeface="Calibri" panose="020F0502020204030204" pitchFamily="34" charset="0"/>
                <a:cs typeface="Times New Roman" panose="02020603050405020304" pitchFamily="18" charset="0"/>
              </a:rPr>
              <a:t>Jain S, Self WH, </a:t>
            </a:r>
            <a:r>
              <a:rPr lang="en-US" sz="1100" dirty="0" err="1">
                <a:effectLst/>
                <a:ea typeface="Calibri" panose="020F0502020204030204" pitchFamily="34" charset="0"/>
                <a:cs typeface="Times New Roman" panose="02020603050405020304" pitchFamily="18" charset="0"/>
              </a:rPr>
              <a:t>Wunderink</a:t>
            </a:r>
            <a:r>
              <a:rPr lang="en-US" sz="1100" dirty="0">
                <a:effectLst/>
                <a:ea typeface="Calibri" panose="020F0502020204030204" pitchFamily="34" charset="0"/>
                <a:cs typeface="Times New Roman" panose="02020603050405020304" pitchFamily="18" charset="0"/>
              </a:rPr>
              <a:t> RG, et al.; CDC EPIC Study Team. Community-acquired pneumonia requiring hospitalization among U.S. adults. N </a:t>
            </a:r>
            <a:r>
              <a:rPr lang="en-US" sz="1100" dirty="0" err="1">
                <a:effectLst/>
                <a:ea typeface="Calibri" panose="020F0502020204030204" pitchFamily="34" charset="0"/>
                <a:cs typeface="Times New Roman" panose="02020603050405020304" pitchFamily="18" charset="0"/>
              </a:rPr>
              <a:t>Engl</a:t>
            </a:r>
            <a:r>
              <a:rPr lang="en-US" sz="1100" dirty="0">
                <a:effectLst/>
                <a:ea typeface="Calibri" panose="020F0502020204030204" pitchFamily="34" charset="0"/>
                <a:cs typeface="Times New Roman" panose="02020603050405020304" pitchFamily="18" charset="0"/>
              </a:rPr>
              <a:t> J Med. 2015 Jul 30;373(5):415-427. </a:t>
            </a:r>
            <a:r>
              <a:rPr lang="en-US" sz="1100" u="sng" dirty="0">
                <a:solidFill>
                  <a:srgbClr val="0000FF"/>
                </a:solidFill>
                <a:effectLst/>
                <a:ea typeface="Calibri" panose="020F0502020204030204" pitchFamily="34" charset="0"/>
                <a:cs typeface="Times New Roman" panose="02020603050405020304" pitchFamily="18" charset="0"/>
                <a:hlinkClick r:id="rId10"/>
              </a:rPr>
              <a:t>https://www.nejm.org/doi/10.1056/NEJMoa1500245</a:t>
            </a:r>
            <a:r>
              <a:rPr lang="en-US" sz="1100" dirty="0">
                <a:effectLst/>
                <a:ea typeface="Calibri" panose="020F0502020204030204" pitchFamily="34" charset="0"/>
                <a:cs typeface="Times New Roman" panose="02020603050405020304" pitchFamily="18" charset="0"/>
              </a:rPr>
              <a:t>. Accessed October 27, 2023.</a:t>
            </a:r>
          </a:p>
        </p:txBody>
      </p:sp>
    </p:spTree>
    <p:extLst>
      <p:ext uri="{BB962C8B-B14F-4D97-AF65-F5344CB8AC3E}">
        <p14:creationId xmlns:p14="http://schemas.microsoft.com/office/powerpoint/2010/main" val="31863144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92445-3F33-B224-BD84-2625A4ABD700}"/>
              </a:ext>
            </a:extLst>
          </p:cNvPr>
          <p:cNvSpPr>
            <a:spLocks noGrp="1"/>
          </p:cNvSpPr>
          <p:nvPr>
            <p:ph type="title"/>
          </p:nvPr>
        </p:nvSpPr>
        <p:spPr/>
        <p:txBody>
          <a:bodyPr>
            <a:normAutofit fontScale="90000"/>
          </a:bodyPr>
          <a:lstStyle/>
          <a:p>
            <a:r>
              <a:rPr lang="en-US" dirty="0"/>
              <a:t>References</a:t>
            </a:r>
          </a:p>
        </p:txBody>
      </p:sp>
      <p:sp>
        <p:nvSpPr>
          <p:cNvPr id="3" name="Slide Number Placeholder 2">
            <a:extLst>
              <a:ext uri="{FF2B5EF4-FFF2-40B4-BE49-F238E27FC236}">
                <a16:creationId xmlns:a16="http://schemas.microsoft.com/office/drawing/2014/main" id="{487383A4-E3FF-D6A8-3176-E7235B6A01FB}"/>
              </a:ext>
            </a:extLst>
          </p:cNvPr>
          <p:cNvSpPr>
            <a:spLocks noGrp="1"/>
          </p:cNvSpPr>
          <p:nvPr>
            <p:ph type="sldNum" sz="quarter" idx="10"/>
          </p:nvPr>
        </p:nvSpPr>
        <p:spPr/>
        <p:txBody>
          <a:bodyPr/>
          <a:lstStyle/>
          <a:p>
            <a:fld id="{85F5B7A5-34A7-4AB0-A34F-A4DF2002FA98}" type="slidenum">
              <a:rPr lang="en-US" smtClean="0"/>
              <a:t>163</a:t>
            </a:fld>
            <a:endParaRPr lang="en-US" dirty="0"/>
          </a:p>
        </p:txBody>
      </p:sp>
      <p:sp>
        <p:nvSpPr>
          <p:cNvPr id="5" name="TextBox 4">
            <a:extLst>
              <a:ext uri="{FF2B5EF4-FFF2-40B4-BE49-F238E27FC236}">
                <a16:creationId xmlns:a16="http://schemas.microsoft.com/office/drawing/2014/main" id="{847BAAF7-0B91-3FD0-0CB0-52F95DF88779}"/>
              </a:ext>
            </a:extLst>
          </p:cNvPr>
          <p:cNvSpPr txBox="1"/>
          <p:nvPr/>
        </p:nvSpPr>
        <p:spPr>
          <a:xfrm>
            <a:off x="457200" y="1280160"/>
            <a:ext cx="8229600" cy="5509200"/>
          </a:xfrm>
          <a:prstGeom prst="rect">
            <a:avLst/>
          </a:prstGeom>
          <a:noFill/>
        </p:spPr>
        <p:txBody>
          <a:bodyPr wrap="square">
            <a:spAutoFit/>
          </a:bodyPr>
          <a:lstStyle/>
          <a:p>
            <a:pPr marL="342900" indent="-342900">
              <a:buSzPct val="100000"/>
              <a:buFont typeface="+mj-lt"/>
              <a:buAutoNum type="arabicPeriod" startAt="10"/>
            </a:pPr>
            <a:r>
              <a:rPr lang="en-US" sz="1100" dirty="0">
                <a:effectLst/>
                <a:ea typeface="Calibri" panose="020F0502020204030204" pitchFamily="34" charset="0"/>
                <a:cs typeface="Times New Roman" panose="02020603050405020304" pitchFamily="18" charset="0"/>
              </a:rPr>
              <a:t>Weiner SG, Venkatesh AK. Despite CMS reporting policies, emergency department boarding is still a big problem—the right quality measures can help fix it. Health Affairs Forefront. 2022 Mar 29. </a:t>
            </a:r>
            <a:r>
              <a:rPr lang="en-US" sz="1100" u="sng" dirty="0">
                <a:solidFill>
                  <a:srgbClr val="0000FF"/>
                </a:solidFill>
                <a:effectLst/>
                <a:ea typeface="Calibri" panose="020F0502020204030204" pitchFamily="34" charset="0"/>
                <a:cs typeface="Times New Roman" panose="02020603050405020304" pitchFamily="18" charset="0"/>
                <a:hlinkClick r:id="rId3"/>
              </a:rPr>
              <a:t>https://www.healthaffairs.org/content/forefront/despite-cms-reporting-policies-emergency-department-boarding-still-big-problem-right</a:t>
            </a:r>
            <a:r>
              <a:rPr lang="en-US" sz="1100" u="sng" dirty="0">
                <a:solidFill>
                  <a:srgbClr val="0000FF"/>
                </a:solidFill>
                <a:effectLst/>
                <a:ea typeface="Calibri" panose="020F0502020204030204" pitchFamily="34" charset="0"/>
                <a:cs typeface="Times New Roman" panose="02020603050405020304" pitchFamily="18" charset="0"/>
              </a:rPr>
              <a:t>.</a:t>
            </a:r>
            <a:r>
              <a:rPr lang="en-US" sz="1100" dirty="0">
                <a:effectLst/>
                <a:ea typeface="Calibri" panose="020F0502020204030204" pitchFamily="34" charset="0"/>
                <a:cs typeface="Times New Roman" panose="02020603050405020304" pitchFamily="18" charset="0"/>
              </a:rPr>
              <a:t> Accessed November 20, 2023.</a:t>
            </a:r>
          </a:p>
          <a:p>
            <a:pPr marL="342900" marR="0" lvl="0" indent="-342900">
              <a:spcBef>
                <a:spcPts val="0"/>
              </a:spcBef>
              <a:spcAft>
                <a:spcPts val="0"/>
              </a:spcAft>
              <a:buSzPct val="100000"/>
              <a:buFont typeface="Times New Roman" panose="02020603050405020304" pitchFamily="18" charset="0"/>
              <a:buAutoNum type="arabicPeriod" startAt="10"/>
            </a:pPr>
            <a:r>
              <a:rPr lang="en-US" sz="1100" spc="-10" dirty="0">
                <a:effectLst/>
                <a:ea typeface="Calibri" panose="020F0502020204030204" pitchFamily="34" charset="0"/>
                <a:cs typeface="Times New Roman" panose="02020603050405020304" pitchFamily="18" charset="0"/>
              </a:rPr>
              <a:t>French G, Hulse M, Nguyen D, Sobotka K, Webster K, Corman J, Aboagye-Nyame B, Dion M, Johnson M, </a:t>
            </a:r>
            <a:r>
              <a:rPr lang="en-US" sz="1100" spc="-10" dirty="0" err="1">
                <a:effectLst/>
                <a:ea typeface="Calibri" panose="020F0502020204030204" pitchFamily="34" charset="0"/>
                <a:cs typeface="Times New Roman" panose="02020603050405020304" pitchFamily="18" charset="0"/>
              </a:rPr>
              <a:t>Zalinger</a:t>
            </a:r>
            <a:r>
              <a:rPr lang="en-US" sz="1100" spc="-10" dirty="0">
                <a:effectLst/>
                <a:ea typeface="Calibri" panose="020F0502020204030204" pitchFamily="34" charset="0"/>
                <a:cs typeface="Times New Roman" panose="02020603050405020304" pitchFamily="18" charset="0"/>
              </a:rPr>
              <a:t> B, Ewing M. Impact of hospital strain on excess deaths during the COVID-19 pandemic — United States, July 2020–July 2021. MMWR </a:t>
            </a:r>
            <a:r>
              <a:rPr lang="en-US" sz="1100" spc="-10" dirty="0" err="1">
                <a:effectLst/>
                <a:ea typeface="Calibri" panose="020F0502020204030204" pitchFamily="34" charset="0"/>
                <a:cs typeface="Times New Roman" panose="02020603050405020304" pitchFamily="18" charset="0"/>
              </a:rPr>
              <a:t>Morb</a:t>
            </a:r>
            <a:r>
              <a:rPr lang="en-US" sz="1100" spc="-10" dirty="0">
                <a:effectLst/>
                <a:ea typeface="Calibri" panose="020F0502020204030204" pitchFamily="34" charset="0"/>
                <a:cs typeface="Times New Roman" panose="02020603050405020304" pitchFamily="18" charset="0"/>
              </a:rPr>
              <a:t> Mortal </a:t>
            </a:r>
            <a:r>
              <a:rPr lang="en-US" sz="1100" spc="-10" dirty="0" err="1">
                <a:effectLst/>
                <a:ea typeface="Calibri" panose="020F0502020204030204" pitchFamily="34" charset="0"/>
                <a:cs typeface="Times New Roman" panose="02020603050405020304" pitchFamily="18" charset="0"/>
              </a:rPr>
              <a:t>Wkly</a:t>
            </a:r>
            <a:r>
              <a:rPr lang="en-US" sz="1100" spc="-10" dirty="0">
                <a:effectLst/>
                <a:ea typeface="Calibri" panose="020F0502020204030204" pitchFamily="34" charset="0"/>
                <a:cs typeface="Times New Roman" panose="02020603050405020304" pitchFamily="18" charset="0"/>
              </a:rPr>
              <a:t> Rep. 2021;70:1613-1616. </a:t>
            </a:r>
            <a:r>
              <a:rPr lang="en-US" sz="1100" u="sng" spc="-10" dirty="0">
                <a:solidFill>
                  <a:srgbClr val="0000FF"/>
                </a:solidFill>
                <a:effectLst/>
                <a:ea typeface="Calibri" panose="020F0502020204030204" pitchFamily="34" charset="0"/>
                <a:cs typeface="Times New Roman" panose="02020603050405020304" pitchFamily="18" charset="0"/>
                <a:hlinkClick r:id="rId4"/>
              </a:rPr>
              <a:t>http://dx.doi.org/10.15585/mmwr.mm7046a5</a:t>
            </a:r>
            <a:r>
              <a:rPr lang="en-US" sz="1100" u="sng" spc="-10" dirty="0">
                <a:solidFill>
                  <a:srgbClr val="0000FF"/>
                </a:solidFill>
                <a:effectLst/>
                <a:ea typeface="Calibri" panose="020F0502020204030204" pitchFamily="34" charset="0"/>
                <a:cs typeface="Times New Roman" panose="02020603050405020304" pitchFamily="18" charset="0"/>
              </a:rPr>
              <a:t>.</a:t>
            </a:r>
            <a:r>
              <a:rPr lang="en-US" sz="1100" spc="-10" dirty="0">
                <a:effectLst/>
                <a:ea typeface="Calibri" panose="020F0502020204030204" pitchFamily="34" charset="0"/>
                <a:cs typeface="Times New Roman" panose="02020603050405020304" pitchFamily="18" charset="0"/>
              </a:rPr>
              <a:t> Accessed October 27, 2023.</a:t>
            </a:r>
          </a:p>
          <a:p>
            <a:pPr marL="342900" marR="0" lvl="0" indent="-342900">
              <a:spcBef>
                <a:spcPts val="0"/>
              </a:spcBef>
              <a:spcAft>
                <a:spcPts val="0"/>
              </a:spcAft>
              <a:buSzPct val="100000"/>
              <a:buFont typeface="+mj-lt"/>
              <a:buAutoNum type="arabicPeriod" startAt="12"/>
            </a:pPr>
            <a:r>
              <a:rPr lang="en-US" sz="1100" dirty="0">
                <a:effectLst/>
                <a:ea typeface="Calibri" panose="020F0502020204030204" pitchFamily="34" charset="0"/>
                <a:cs typeface="Times New Roman" panose="02020603050405020304" pitchFamily="18" charset="0"/>
              </a:rPr>
              <a:t>Eldridge N, Wang Y, </a:t>
            </a:r>
            <a:r>
              <a:rPr lang="en-US" sz="1100" dirty="0" err="1">
                <a:effectLst/>
                <a:ea typeface="Calibri" panose="020F0502020204030204" pitchFamily="34" charset="0"/>
                <a:cs typeface="Times New Roman" panose="02020603050405020304" pitchFamily="18" charset="0"/>
              </a:rPr>
              <a:t>Metersky</a:t>
            </a:r>
            <a:r>
              <a:rPr lang="en-US" sz="1100" dirty="0">
                <a:effectLst/>
                <a:ea typeface="Calibri" panose="020F0502020204030204" pitchFamily="34" charset="0"/>
                <a:cs typeface="Times New Roman" panose="02020603050405020304" pitchFamily="18" charset="0"/>
              </a:rPr>
              <a:t> M, </a:t>
            </a:r>
            <a:r>
              <a:rPr lang="en-US" sz="1100" dirty="0" err="1">
                <a:effectLst/>
                <a:ea typeface="Calibri" panose="020F0502020204030204" pitchFamily="34" charset="0"/>
                <a:cs typeface="Times New Roman" panose="02020603050405020304" pitchFamily="18" charset="0"/>
              </a:rPr>
              <a:t>Eckenrode</a:t>
            </a:r>
            <a:r>
              <a:rPr lang="en-US" sz="1100" dirty="0">
                <a:effectLst/>
                <a:ea typeface="Calibri" panose="020F0502020204030204" pitchFamily="34" charset="0"/>
                <a:cs typeface="Times New Roman" panose="02020603050405020304" pitchFamily="18" charset="0"/>
              </a:rPr>
              <a:t> S, Mathew J, Sonnenfeld N, Perdue-Puli J, Hunt D, Brady PJ, McGann P, Grace E, Rodrick D, </a:t>
            </a:r>
            <a:r>
              <a:rPr lang="en-US" sz="1100" dirty="0" err="1">
                <a:effectLst/>
                <a:ea typeface="Calibri" panose="020F0502020204030204" pitchFamily="34" charset="0"/>
                <a:cs typeface="Times New Roman" panose="02020603050405020304" pitchFamily="18" charset="0"/>
              </a:rPr>
              <a:t>Drye</a:t>
            </a:r>
            <a:r>
              <a:rPr lang="en-US" sz="1100" dirty="0">
                <a:effectLst/>
                <a:ea typeface="Calibri" panose="020F0502020204030204" pitchFamily="34" charset="0"/>
                <a:cs typeface="Times New Roman" panose="02020603050405020304" pitchFamily="18" charset="0"/>
              </a:rPr>
              <a:t> E, </a:t>
            </a:r>
            <a:r>
              <a:rPr lang="en-US" sz="1100" dirty="0" err="1">
                <a:effectLst/>
                <a:ea typeface="Calibri" panose="020F0502020204030204" pitchFamily="34" charset="0"/>
                <a:cs typeface="Times New Roman" panose="02020603050405020304" pitchFamily="18" charset="0"/>
              </a:rPr>
              <a:t>Krumholz</a:t>
            </a:r>
            <a:r>
              <a:rPr lang="en-US" sz="1100" dirty="0">
                <a:effectLst/>
                <a:ea typeface="Calibri" panose="020F0502020204030204" pitchFamily="34" charset="0"/>
                <a:cs typeface="Times New Roman" panose="02020603050405020304" pitchFamily="18" charset="0"/>
              </a:rPr>
              <a:t> HM.. Trends in adverse event rates in hospitalized patients, 2010-2019. JAMA. 2022;328(2):173-183. </a:t>
            </a:r>
            <a:r>
              <a:rPr lang="en-US" sz="1100" u="sng" dirty="0">
                <a:solidFill>
                  <a:srgbClr val="0000FF"/>
                </a:solidFill>
                <a:effectLst/>
                <a:ea typeface="Calibri" panose="020F0502020204030204" pitchFamily="34" charset="0"/>
                <a:cs typeface="Times New Roman" panose="02020603050405020304" pitchFamily="18" charset="0"/>
                <a:hlinkClick r:id="rId5"/>
              </a:rPr>
              <a:t>https://www.ncbi.nlm.nih.gov/pmc/articles/PMC9277501/</a:t>
            </a:r>
            <a:r>
              <a:rPr lang="en-US" sz="1100" dirty="0">
                <a:effectLst/>
                <a:ea typeface="Calibri" panose="020F0502020204030204" pitchFamily="34" charset="0"/>
                <a:cs typeface="Times New Roman" panose="02020603050405020304" pitchFamily="18" charset="0"/>
              </a:rPr>
              <a:t>. Accessed November 20, 2023.</a:t>
            </a:r>
          </a:p>
          <a:p>
            <a:pPr marL="342900" marR="0" lvl="0" indent="-342900">
              <a:spcBef>
                <a:spcPts val="0"/>
              </a:spcBef>
              <a:spcAft>
                <a:spcPts val="0"/>
              </a:spcAft>
              <a:buSzPct val="100000"/>
              <a:buFont typeface="Times New Roman" panose="02020603050405020304" pitchFamily="18" charset="0"/>
              <a:buAutoNum type="arabicPeriod" startAt="12"/>
            </a:pPr>
            <a:r>
              <a:rPr lang="en-US" sz="1100" dirty="0">
                <a:effectLst/>
                <a:ea typeface="Calibri" panose="020F0502020204030204" pitchFamily="34" charset="0"/>
                <a:cs typeface="Times New Roman" panose="02020603050405020304" pitchFamily="18" charset="0"/>
              </a:rPr>
              <a:t>Fleisher L, Schreiber M, Cardo D, Srinivasan A. Health care safety during the pandemic and beyond - building a system that ensures resilience. N </a:t>
            </a:r>
            <a:r>
              <a:rPr lang="en-US" sz="1100" dirty="0" err="1">
                <a:effectLst/>
                <a:ea typeface="Calibri" panose="020F0502020204030204" pitchFamily="34" charset="0"/>
                <a:cs typeface="Times New Roman" panose="02020603050405020304" pitchFamily="18" charset="0"/>
              </a:rPr>
              <a:t>Engl</a:t>
            </a:r>
            <a:r>
              <a:rPr lang="en-US" sz="1100" dirty="0">
                <a:effectLst/>
                <a:ea typeface="Calibri" panose="020F0502020204030204" pitchFamily="34" charset="0"/>
                <a:cs typeface="Times New Roman" panose="02020603050405020304" pitchFamily="18" charset="0"/>
              </a:rPr>
              <a:t> J Med. 2022;386(7):609-611. </a:t>
            </a:r>
            <a:r>
              <a:rPr lang="en-US" sz="1100" u="sng" dirty="0">
                <a:solidFill>
                  <a:srgbClr val="0000FF"/>
                </a:solidFill>
                <a:effectLst/>
                <a:ea typeface="Calibri" panose="020F0502020204030204" pitchFamily="34" charset="0"/>
                <a:cs typeface="Times New Roman" panose="02020603050405020304" pitchFamily="18" charset="0"/>
                <a:hlinkClick r:id="rId6"/>
              </a:rPr>
              <a:t>https://www.nejm.org/doi/10.1056/NEJMp2118285</a:t>
            </a:r>
            <a:r>
              <a:rPr lang="en-US" sz="1100" dirty="0">
                <a:effectLst/>
                <a:ea typeface="Calibri" panose="020F0502020204030204" pitchFamily="34" charset="0"/>
                <a:cs typeface="Times New Roman" panose="02020603050405020304" pitchFamily="18" charset="0"/>
              </a:rPr>
              <a:t>. Accessed November 27, 2023.</a:t>
            </a:r>
          </a:p>
          <a:p>
            <a:pPr marL="342900" marR="0" lvl="0" indent="-342900">
              <a:spcBef>
                <a:spcPts val="0"/>
              </a:spcBef>
              <a:spcAft>
                <a:spcPts val="0"/>
              </a:spcAft>
              <a:buSzPct val="100000"/>
              <a:buFont typeface="Times New Roman" panose="02020603050405020304" pitchFamily="18" charset="0"/>
              <a:buAutoNum type="arabicPeriod" startAt="12"/>
            </a:pPr>
            <a:r>
              <a:rPr lang="en-US" sz="1100" spc="-10" dirty="0">
                <a:effectLst/>
                <a:ea typeface="Calibri" panose="020F0502020204030204" pitchFamily="34" charset="0"/>
                <a:cs typeface="Times New Roman" panose="02020603050405020304" pitchFamily="18" charset="0"/>
              </a:rPr>
              <a:t>Weiner-</a:t>
            </a:r>
            <a:r>
              <a:rPr lang="en-US" sz="1100" spc="-10" dirty="0" err="1">
                <a:effectLst/>
                <a:ea typeface="Calibri" panose="020F0502020204030204" pitchFamily="34" charset="0"/>
                <a:cs typeface="Times New Roman" panose="02020603050405020304" pitchFamily="18" charset="0"/>
              </a:rPr>
              <a:t>Lastinger</a:t>
            </a:r>
            <a:r>
              <a:rPr lang="en-US" sz="1100" spc="-10" dirty="0">
                <a:effectLst/>
                <a:ea typeface="Calibri" panose="020F0502020204030204" pitchFamily="34" charset="0"/>
                <a:cs typeface="Times New Roman" panose="02020603050405020304" pitchFamily="18" charset="0"/>
              </a:rPr>
              <a:t> LM, </a:t>
            </a:r>
            <a:r>
              <a:rPr lang="en-US" sz="1100" spc="-10" dirty="0" err="1">
                <a:effectLst/>
                <a:ea typeface="Calibri" panose="020F0502020204030204" pitchFamily="34" charset="0"/>
                <a:cs typeface="Times New Roman" panose="02020603050405020304" pitchFamily="18" charset="0"/>
              </a:rPr>
              <a:t>Pattabiraman</a:t>
            </a:r>
            <a:r>
              <a:rPr lang="en-US" sz="1100" spc="-10" dirty="0">
                <a:effectLst/>
                <a:ea typeface="Calibri" panose="020F0502020204030204" pitchFamily="34" charset="0"/>
                <a:cs typeface="Times New Roman" panose="02020603050405020304" pitchFamily="18" charset="0"/>
              </a:rPr>
              <a:t> V, Konnor RY, Patel PR, Wong E, Xu SY, Smith B, Edwards JR, </a:t>
            </a:r>
            <a:r>
              <a:rPr lang="en-US" sz="1100" spc="-10" dirty="0" err="1">
                <a:effectLst/>
                <a:ea typeface="Calibri" panose="020F0502020204030204" pitchFamily="34" charset="0"/>
                <a:cs typeface="Times New Roman" panose="02020603050405020304" pitchFamily="18" charset="0"/>
              </a:rPr>
              <a:t>Dudeck</a:t>
            </a:r>
            <a:r>
              <a:rPr lang="en-US" sz="1100" spc="-10" dirty="0">
                <a:effectLst/>
                <a:ea typeface="Calibri" panose="020F0502020204030204" pitchFamily="34" charset="0"/>
                <a:cs typeface="Times New Roman" panose="02020603050405020304" pitchFamily="18" charset="0"/>
              </a:rPr>
              <a:t> MA. The impact of coronavirus disease 2019 (COVID-19) on healthcare-associated infections in 2020: a summary of data reported to the National Healthcare Safety Network. Infect Control Hosp Epidemiol. 2022 Jan;43(1):12-25. </a:t>
            </a:r>
            <a:r>
              <a:rPr lang="en-US" sz="1100" u="sng" spc="-10" dirty="0">
                <a:solidFill>
                  <a:srgbClr val="0000FF"/>
                </a:solidFill>
                <a:effectLst/>
                <a:ea typeface="Calibri" panose="020F0502020204030204" pitchFamily="34" charset="0"/>
                <a:cs typeface="Times New Roman" panose="02020603050405020304" pitchFamily="18" charset="0"/>
                <a:hlinkClick r:id="rId7"/>
              </a:rPr>
              <a:t>https://www.cambridge.org/core/journals/infection-control-and-hospital-epidemiology/article/impact-of-coronavirus-disease-2019-covid19-on-healthcareassociated-infections-in-2020-a-summary-of-data-reported-to-the-national-healthcare-safety-network/8197F323F4840D233A0C62F4726287E1</a:t>
            </a:r>
            <a:r>
              <a:rPr lang="en-US" sz="1100" spc="-10" dirty="0">
                <a:effectLst/>
                <a:ea typeface="Calibri" panose="020F0502020204030204" pitchFamily="34" charset="0"/>
                <a:cs typeface="Times New Roman" panose="02020603050405020304" pitchFamily="18" charset="0"/>
              </a:rPr>
              <a:t>. Accessed November 20, 2023.</a:t>
            </a:r>
            <a:endParaRPr lang="en-US" sz="11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SzPct val="100000"/>
              <a:buFont typeface="Times New Roman" panose="02020603050405020304" pitchFamily="18" charset="0"/>
              <a:buAutoNum type="arabicPeriod" startAt="12"/>
            </a:pPr>
            <a:r>
              <a:rPr lang="en-US" sz="1100" dirty="0">
                <a:effectLst/>
                <a:ea typeface="Calibri" panose="020F0502020204030204" pitchFamily="34" charset="0"/>
                <a:cs typeface="Times New Roman" panose="02020603050405020304" pitchFamily="18" charset="0"/>
              </a:rPr>
              <a:t>Isaacs K. How PPE for COVID-19 impacts patient communication. RDH. 2021 Mar 1. https://www.rdhmag.com/infection-control/article/14189079/how-personal-protective-equipment-ppe-for-covid19-impacts-patient-communication. Accessed November 27, 2023.</a:t>
            </a:r>
          </a:p>
          <a:p>
            <a:pPr marL="342900" marR="0" lvl="0" indent="-342900">
              <a:spcBef>
                <a:spcPts val="0"/>
              </a:spcBef>
              <a:spcAft>
                <a:spcPts val="0"/>
              </a:spcAft>
              <a:buSzPct val="100000"/>
              <a:buFont typeface="Times New Roman" panose="02020603050405020304" pitchFamily="18" charset="0"/>
              <a:buAutoNum type="arabicPeriod" startAt="12"/>
            </a:pPr>
            <a:r>
              <a:rPr lang="en-US" sz="1100" dirty="0">
                <a:effectLst/>
                <a:ea typeface="Calibri" panose="020F0502020204030204" pitchFamily="34" charset="0"/>
                <a:cs typeface="Times New Roman" panose="02020603050405020304" pitchFamily="18" charset="0"/>
              </a:rPr>
              <a:t>Agency for Healthcare Research and Quality. </a:t>
            </a:r>
            <a:r>
              <a:rPr lang="en-US" sz="1100" dirty="0" err="1">
                <a:effectLst/>
                <a:ea typeface="Calibri" panose="020F0502020204030204" pitchFamily="34" charset="0"/>
                <a:cs typeface="Times New Roman" panose="02020603050405020304" pitchFamily="18" charset="0"/>
              </a:rPr>
              <a:t>PSNet</a:t>
            </a:r>
            <a:r>
              <a:rPr lang="en-US" sz="1100" dirty="0">
                <a:effectLst/>
                <a:ea typeface="Calibri" panose="020F0502020204030204" pitchFamily="34" charset="0"/>
                <a:cs typeface="Times New Roman" panose="02020603050405020304" pitchFamily="18" charset="0"/>
              </a:rPr>
              <a:t>. Patient Safety Events and the Role of Patient Safety Organizations During the COVID-19 Pandemic. </a:t>
            </a:r>
            <a:r>
              <a:rPr lang="en-US" sz="1100" u="sng" dirty="0">
                <a:solidFill>
                  <a:srgbClr val="0000FF"/>
                </a:solidFill>
                <a:effectLst/>
                <a:ea typeface="Calibri" panose="020F0502020204030204" pitchFamily="34" charset="0"/>
                <a:cs typeface="Times New Roman" panose="02020603050405020304" pitchFamily="18" charset="0"/>
                <a:hlinkClick r:id="rId8"/>
              </a:rPr>
              <a:t>https://psnet.ahrq.gov/perspective/patient-safety-events-and-role-patient-safety-organizations-during-covid-19-pandemic</a:t>
            </a:r>
            <a:r>
              <a:rPr lang="en-US" sz="1100" dirty="0">
                <a:effectLst/>
                <a:ea typeface="Calibri" panose="020F0502020204030204" pitchFamily="34" charset="0"/>
                <a:cs typeface="Times New Roman" panose="02020603050405020304" pitchFamily="18" charset="0"/>
              </a:rPr>
              <a:t>. Accessed November 27, 2023.</a:t>
            </a:r>
          </a:p>
          <a:p>
            <a:pPr marL="342900" marR="0" lvl="0" indent="-342900">
              <a:spcBef>
                <a:spcPts val="0"/>
              </a:spcBef>
              <a:spcAft>
                <a:spcPts val="0"/>
              </a:spcAft>
              <a:buSzPct val="100000"/>
              <a:buFont typeface="Times New Roman" panose="02020603050405020304" pitchFamily="18" charset="0"/>
              <a:buAutoNum type="arabicPeriod" startAt="12"/>
            </a:pPr>
            <a:r>
              <a:rPr lang="en-US" sz="1100" dirty="0">
                <a:effectLst/>
                <a:ea typeface="Calibri" panose="020F0502020204030204" pitchFamily="34" charset="0"/>
                <a:cs typeface="Times New Roman" panose="02020603050405020304" pitchFamily="18" charset="0"/>
              </a:rPr>
              <a:t>Agency for Healthcare Research and Quality. User Notification on COVID-19 Impact on AHRQ QI Software. July 2020. </a:t>
            </a:r>
            <a:r>
              <a:rPr lang="en-US" sz="1100" u="sng" dirty="0">
                <a:solidFill>
                  <a:srgbClr val="0000FF"/>
                </a:solidFill>
                <a:effectLst/>
                <a:ea typeface="Calibri" panose="020F0502020204030204" pitchFamily="34" charset="0"/>
                <a:cs typeface="Times New Roman" panose="02020603050405020304" pitchFamily="18" charset="0"/>
                <a:hlinkClick r:id="rId9"/>
              </a:rPr>
              <a:t>https://qualityindicators.ahrq.gov/Downloads/Resources/User_note_COVID.pdf</a:t>
            </a:r>
            <a:r>
              <a:rPr lang="en-US" sz="1100" dirty="0">
                <a:effectLst/>
                <a:ea typeface="Calibri" panose="020F0502020204030204" pitchFamily="34" charset="0"/>
                <a:cs typeface="Times New Roman" panose="02020603050405020304" pitchFamily="18" charset="0"/>
              </a:rPr>
              <a:t>. Accessed November 27, 2023.</a:t>
            </a:r>
          </a:p>
          <a:p>
            <a:pPr marL="342900" marR="0" lvl="0" indent="-342900">
              <a:spcBef>
                <a:spcPts val="0"/>
              </a:spcBef>
              <a:spcAft>
                <a:spcPts val="0"/>
              </a:spcAft>
              <a:buSzPct val="100000"/>
              <a:buFont typeface="Times New Roman" panose="02020603050405020304" pitchFamily="18" charset="0"/>
              <a:buAutoNum type="arabicPeriod" startAt="12"/>
            </a:pPr>
            <a:r>
              <a:rPr lang="en-US" sz="1100" dirty="0">
                <a:effectLst/>
                <a:ea typeface="Calibri" panose="020F0502020204030204" pitchFamily="34" charset="0"/>
                <a:cs typeface="Times New Roman" panose="02020603050405020304" pitchFamily="18" charset="0"/>
              </a:rPr>
              <a:t>Huggins A, </a:t>
            </a:r>
            <a:r>
              <a:rPr lang="en-US" sz="1100" dirty="0" err="1">
                <a:effectLst/>
                <a:ea typeface="Calibri" panose="020F0502020204030204" pitchFamily="34" charset="0"/>
                <a:cs typeface="Times New Roman" panose="02020603050405020304" pitchFamily="18" charset="0"/>
              </a:rPr>
              <a:t>Husaini</a:t>
            </a:r>
            <a:r>
              <a:rPr lang="en-US" sz="1100" dirty="0">
                <a:effectLst/>
                <a:ea typeface="Calibri" panose="020F0502020204030204" pitchFamily="34" charset="0"/>
                <a:cs typeface="Times New Roman" panose="02020603050405020304" pitchFamily="18" charset="0"/>
              </a:rPr>
              <a:t> M, Wang F, Waken RJ, Epstein AM, </a:t>
            </a:r>
            <a:r>
              <a:rPr lang="en-US" sz="1100" dirty="0" err="1">
                <a:effectLst/>
                <a:ea typeface="Calibri" panose="020F0502020204030204" pitchFamily="34" charset="0"/>
                <a:cs typeface="Times New Roman" panose="02020603050405020304" pitchFamily="18" charset="0"/>
              </a:rPr>
              <a:t>Orav</a:t>
            </a:r>
            <a:r>
              <a:rPr lang="en-US" sz="1100" dirty="0">
                <a:effectLst/>
                <a:ea typeface="Calibri" panose="020F0502020204030204" pitchFamily="34" charset="0"/>
                <a:cs typeface="Times New Roman" panose="02020603050405020304" pitchFamily="18" charset="0"/>
              </a:rPr>
              <a:t> EJ, Joynt Maddox KE. Care disruption during COVID-19: a national survey of hospital leaders. J Gen Intern Med. 2023 Apr;38(5):1232-1238. </a:t>
            </a:r>
            <a:r>
              <a:rPr lang="en-US" sz="1100" u="sng" dirty="0">
                <a:solidFill>
                  <a:srgbClr val="0000FF"/>
                </a:solidFill>
                <a:effectLst/>
                <a:ea typeface="Calibri" panose="020F0502020204030204" pitchFamily="34" charset="0"/>
                <a:cs typeface="Times New Roman" panose="02020603050405020304" pitchFamily="18" charset="0"/>
                <a:hlinkClick r:id="rId10"/>
              </a:rPr>
              <a:t>https://doi.org/10.1007/s11606-022-08002-5</a:t>
            </a:r>
            <a:r>
              <a:rPr lang="en-US" sz="1100" dirty="0">
                <a:effectLst/>
                <a:ea typeface="Calibri" panose="020F0502020204030204" pitchFamily="34" charset="0"/>
                <a:cs typeface="Times New Roman" panose="02020603050405020304" pitchFamily="18" charset="0"/>
              </a:rPr>
              <a:t>. Accessed October 27, 2023.</a:t>
            </a:r>
          </a:p>
          <a:p>
            <a:pPr marL="342900" marR="0" lvl="0" indent="-342900">
              <a:spcBef>
                <a:spcPts val="0"/>
              </a:spcBef>
              <a:spcAft>
                <a:spcPts val="0"/>
              </a:spcAft>
              <a:buSzPct val="100000"/>
              <a:buFont typeface="Times New Roman" panose="02020603050405020304" pitchFamily="18" charset="0"/>
              <a:buAutoNum type="arabicPeriod" startAt="12"/>
            </a:pPr>
            <a:r>
              <a:rPr lang="en-US" sz="1100" spc="20" dirty="0">
                <a:effectLst/>
                <a:ea typeface="Calibri" panose="020F0502020204030204" pitchFamily="34" charset="0"/>
                <a:cs typeface="Times New Roman" panose="02020603050405020304" pitchFamily="18" charset="0"/>
              </a:rPr>
              <a:t>Woodruff A, </a:t>
            </a:r>
            <a:r>
              <a:rPr lang="en-US" sz="1100" spc="20" dirty="0" err="1">
                <a:effectLst/>
                <a:ea typeface="Calibri" panose="020F0502020204030204" pitchFamily="34" charset="0"/>
                <a:cs typeface="Times New Roman" panose="02020603050405020304" pitchFamily="18" charset="0"/>
              </a:rPr>
              <a:t>Frakt</a:t>
            </a:r>
            <a:r>
              <a:rPr lang="en-US" sz="1100" spc="20" dirty="0">
                <a:effectLst/>
                <a:ea typeface="Calibri" panose="020F0502020204030204" pitchFamily="34" charset="0"/>
                <a:cs typeface="Times New Roman" panose="02020603050405020304" pitchFamily="18" charset="0"/>
              </a:rPr>
              <a:t> AB. COVID-19 pandemic leads to decrease in emergency department wait times. JAMA Health Forum. 2020;1(9):e201172. </a:t>
            </a:r>
            <a:r>
              <a:rPr lang="en-US" sz="1100" u="sng" spc="20" dirty="0">
                <a:solidFill>
                  <a:srgbClr val="0000FF"/>
                </a:solidFill>
                <a:effectLst/>
                <a:ea typeface="Calibri" panose="020F0502020204030204" pitchFamily="34" charset="0"/>
                <a:cs typeface="Times New Roman" panose="02020603050405020304" pitchFamily="18" charset="0"/>
                <a:hlinkClick r:id="rId11"/>
              </a:rPr>
              <a:t>https://doi.org/10.1001/jamahealthforum.2020.1172</a:t>
            </a:r>
            <a:r>
              <a:rPr lang="en-US" sz="1100" spc="20" dirty="0">
                <a:effectLst/>
                <a:ea typeface="Calibri" panose="020F0502020204030204" pitchFamily="34" charset="0"/>
                <a:cs typeface="Times New Roman" panose="02020603050405020304" pitchFamily="18" charset="0"/>
              </a:rPr>
              <a:t>. Accessed October 27, 2023.</a:t>
            </a:r>
            <a:endParaRPr lang="en-US" sz="1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438368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32341-486E-A17F-D4AA-2CE68C547619}"/>
              </a:ext>
            </a:extLst>
          </p:cNvPr>
          <p:cNvSpPr>
            <a:spLocks noGrp="1"/>
          </p:cNvSpPr>
          <p:nvPr>
            <p:ph type="title"/>
          </p:nvPr>
        </p:nvSpPr>
        <p:spPr/>
        <p:txBody>
          <a:bodyPr>
            <a:normAutofit fontScale="90000"/>
          </a:bodyPr>
          <a:lstStyle/>
          <a:p>
            <a:r>
              <a:rPr lang="en-US" dirty="0"/>
              <a:t>Impact of COVID-19 on Ambulatory Care</a:t>
            </a:r>
          </a:p>
        </p:txBody>
      </p:sp>
      <p:sp>
        <p:nvSpPr>
          <p:cNvPr id="7" name="Content Placeholder 6">
            <a:extLst>
              <a:ext uri="{FF2B5EF4-FFF2-40B4-BE49-F238E27FC236}">
                <a16:creationId xmlns:a16="http://schemas.microsoft.com/office/drawing/2014/main" id="{4B4F20DC-23D3-95B9-12C9-E79421207932}"/>
              </a:ext>
            </a:extLst>
          </p:cNvPr>
          <p:cNvSpPr>
            <a:spLocks noGrp="1"/>
          </p:cNvSpPr>
          <p:nvPr>
            <p:ph idx="1"/>
          </p:nvPr>
        </p:nvSpPr>
        <p:spPr/>
        <p:txBody>
          <a:bodyPr>
            <a:normAutofit fontScale="70000" lnSpcReduction="20000"/>
          </a:bodyPr>
          <a:lstStyle/>
          <a:p>
            <a:r>
              <a:rPr lang="en-US" dirty="0"/>
              <a:t>In 2019, physician and clinical services expenditures in outpatient care centers was $767.9 billion. In 2021, this total increased 5.6% to $864.6 billion, slower growth than the 6.6% in 2020..</a:t>
            </a:r>
          </a:p>
          <a:p>
            <a:r>
              <a:rPr lang="en-US" dirty="0"/>
              <a:t>This special emphasis topic focuses on the impact of COVID-19 on two exemplar services provided in ambulatory care settings: diabetes management and cancer screening. Findings follow:</a:t>
            </a:r>
          </a:p>
          <a:p>
            <a:pPr lvl="1"/>
            <a:r>
              <a:rPr lang="en-US" dirty="0"/>
              <a:t>During the COVID-19 pandemic, Hispanic people were less likely to delay both medical and dental care compared with non-Hispanic (NH) White people. </a:t>
            </a:r>
          </a:p>
          <a:p>
            <a:pPr lvl="1"/>
            <a:r>
              <a:rPr lang="en-US" dirty="0"/>
              <a:t>Despite the challenges to ambulatory care caused by the COVID-19 pandemic, changes to receipt of recommended diabetes care were minimal for patients in most locations during the first year of the pandemic..</a:t>
            </a:r>
          </a:p>
          <a:p>
            <a:pPr lvl="1"/>
            <a:r>
              <a:rPr lang="en-US" dirty="0"/>
              <a:t>Among ethnic groups, in 2021, NH-Black women ages 50-74 were more likely to receive a mammogram in the last 2 years compared with NH-White women. On the other hand, NH-Asian women were less likely to receive a mammogram compared with NH-White women. </a:t>
            </a:r>
          </a:p>
          <a:p>
            <a:pPr lvl="1"/>
            <a:r>
              <a:rPr lang="en-US" dirty="0"/>
              <a:t>In 2021, Hispanic, NH-Asian, and NH-Black women were all less likely to receive a Pap smear or human papillomavirus test compared with NH-White women.</a:t>
            </a:r>
          </a:p>
          <a:p>
            <a:endParaRPr lang="en-US" dirty="0"/>
          </a:p>
        </p:txBody>
      </p:sp>
      <p:sp>
        <p:nvSpPr>
          <p:cNvPr id="4" name="Slide Number Placeholder 3">
            <a:extLst>
              <a:ext uri="{FF2B5EF4-FFF2-40B4-BE49-F238E27FC236}">
                <a16:creationId xmlns:a16="http://schemas.microsoft.com/office/drawing/2014/main" id="{6594F936-656F-400D-5751-8650DA923177}"/>
              </a:ext>
            </a:extLst>
          </p:cNvPr>
          <p:cNvSpPr>
            <a:spLocks noGrp="1"/>
          </p:cNvSpPr>
          <p:nvPr>
            <p:ph type="sldNum" sz="quarter" idx="10"/>
          </p:nvPr>
        </p:nvSpPr>
        <p:spPr/>
        <p:txBody>
          <a:bodyPr/>
          <a:lstStyle/>
          <a:p>
            <a:fld id="{85F5B7A5-34A7-4AB0-A34F-A4DF2002FA98}" type="slidenum">
              <a:rPr lang="en-US" smtClean="0"/>
              <a:pPr/>
              <a:t>164</a:t>
            </a:fld>
            <a:endParaRPr lang="en-US" dirty="0"/>
          </a:p>
        </p:txBody>
      </p:sp>
    </p:spTree>
    <p:extLst>
      <p:ext uri="{BB962C8B-B14F-4D97-AF65-F5344CB8AC3E}">
        <p14:creationId xmlns:p14="http://schemas.microsoft.com/office/powerpoint/2010/main" val="102365607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6ECBA-D5C0-219F-453B-B887E39D9A1C}"/>
              </a:ext>
            </a:extLst>
          </p:cNvPr>
          <p:cNvSpPr>
            <a:spLocks noGrp="1"/>
          </p:cNvSpPr>
          <p:nvPr>
            <p:ph type="title"/>
          </p:nvPr>
        </p:nvSpPr>
        <p:spPr/>
        <p:txBody>
          <a:bodyPr>
            <a:noAutofit/>
          </a:bodyPr>
          <a:lstStyle/>
          <a:p>
            <a:r>
              <a:rPr lang="en-US" sz="1800" dirty="0"/>
              <a:t>Figure 1. People delayed in getting medical care due to the coronavirus pandemic, by location and age (top) and by ethnicity and disability status (bottom), 2020</a:t>
            </a:r>
          </a:p>
        </p:txBody>
      </p:sp>
      <p:sp>
        <p:nvSpPr>
          <p:cNvPr id="3" name="Slide Number Placeholder 2">
            <a:extLst>
              <a:ext uri="{FF2B5EF4-FFF2-40B4-BE49-F238E27FC236}">
                <a16:creationId xmlns:a16="http://schemas.microsoft.com/office/drawing/2014/main" id="{65AB7261-B38D-EB50-0F83-B725CB030AF8}"/>
              </a:ext>
            </a:extLst>
          </p:cNvPr>
          <p:cNvSpPr>
            <a:spLocks noGrp="1"/>
          </p:cNvSpPr>
          <p:nvPr>
            <p:ph type="sldNum" sz="quarter" idx="10"/>
          </p:nvPr>
        </p:nvSpPr>
        <p:spPr>
          <a:xfrm>
            <a:off x="6455664" y="6355080"/>
            <a:ext cx="2057400" cy="365125"/>
          </a:xfrm>
        </p:spPr>
        <p:txBody>
          <a:bodyPr/>
          <a:lstStyle/>
          <a:p>
            <a:fld id="{85F5B7A5-34A7-4AB0-A34F-A4DF2002FA98}" type="slidenum">
              <a:rPr lang="en-US" smtClean="0"/>
              <a:pPr/>
              <a:t>165</a:t>
            </a:fld>
            <a:endParaRPr lang="en-US" dirty="0"/>
          </a:p>
        </p:txBody>
      </p:sp>
      <p:graphicFrame>
        <p:nvGraphicFramePr>
          <p:cNvPr id="6" name="Chart 5" descr="Bar chart showing percentage&#10;Large Central Metro, 15.9&#10;Large Fringe Metro, 16.7&#10;Medium Metro, 14.2&#10;Small Metro, 16&#10;Micropolitan, 13.1&#10;Noncore, 16.3&#10;0-17, 11.8&#10;18-44, 12.8&#10;45-64, 18.3&#10;65+, 22&#10;">
            <a:extLst>
              <a:ext uri="{FF2B5EF4-FFF2-40B4-BE49-F238E27FC236}">
                <a16:creationId xmlns:a16="http://schemas.microsoft.com/office/drawing/2014/main" id="{45B0C2D3-7C7A-C931-1E11-0C535F8FFD95}"/>
              </a:ext>
            </a:extLst>
          </p:cNvPr>
          <p:cNvGraphicFramePr/>
          <p:nvPr>
            <p:extLst>
              <p:ext uri="{D42A27DB-BD31-4B8C-83A1-F6EECF244321}">
                <p14:modId xmlns:p14="http://schemas.microsoft.com/office/powerpoint/2010/main" val="1243015473"/>
              </p:ext>
            </p:extLst>
          </p:nvPr>
        </p:nvGraphicFramePr>
        <p:xfrm>
          <a:off x="457200" y="1188720"/>
          <a:ext cx="82296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descr="Bar chart showing percentage&#10;Total, 15.6&#10;Hispanic, 12.4&#10;NH-Asian, 16&#10;NH-Black, 15&#10;NH-White, 16.8&#10;Any Disability, 25.2&#10;Without Disability, 15&#10;">
            <a:extLst>
              <a:ext uri="{FF2B5EF4-FFF2-40B4-BE49-F238E27FC236}">
                <a16:creationId xmlns:a16="http://schemas.microsoft.com/office/drawing/2014/main" id="{649706E9-FDF9-F6FA-2B4D-C7700BE9B3E1}"/>
              </a:ext>
            </a:extLst>
          </p:cNvPr>
          <p:cNvGraphicFramePr/>
          <p:nvPr>
            <p:extLst>
              <p:ext uri="{D42A27DB-BD31-4B8C-83A1-F6EECF244321}">
                <p14:modId xmlns:p14="http://schemas.microsoft.com/office/powerpoint/2010/main" val="2556985365"/>
              </p:ext>
            </p:extLst>
          </p:nvPr>
        </p:nvGraphicFramePr>
        <p:xfrm>
          <a:off x="457200" y="3931920"/>
          <a:ext cx="8229600" cy="25603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0640635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6ECBA-D5C0-219F-453B-B887E39D9A1C}"/>
              </a:ext>
            </a:extLst>
          </p:cNvPr>
          <p:cNvSpPr>
            <a:spLocks noGrp="1"/>
          </p:cNvSpPr>
          <p:nvPr>
            <p:ph type="title"/>
          </p:nvPr>
        </p:nvSpPr>
        <p:spPr/>
        <p:txBody>
          <a:bodyPr>
            <a:noAutofit/>
          </a:bodyPr>
          <a:lstStyle/>
          <a:p>
            <a:pPr>
              <a:tabLst>
                <a:tab pos="4683125" algn="l"/>
              </a:tabLst>
            </a:pPr>
            <a:r>
              <a:rPr lang="en-US" sz="1600" dirty="0"/>
              <a:t>Figure 2. People delayed in getting dental treatment due to the coronavirus pandemic, by location and age (top) and  ethnicity and disability status (lower rates are better) (bottom), 2020</a:t>
            </a:r>
          </a:p>
        </p:txBody>
      </p:sp>
      <p:sp>
        <p:nvSpPr>
          <p:cNvPr id="3" name="Slide Number Placeholder 2">
            <a:extLst>
              <a:ext uri="{FF2B5EF4-FFF2-40B4-BE49-F238E27FC236}">
                <a16:creationId xmlns:a16="http://schemas.microsoft.com/office/drawing/2014/main" id="{65AB7261-B38D-EB50-0F83-B725CB030AF8}"/>
              </a:ext>
            </a:extLst>
          </p:cNvPr>
          <p:cNvSpPr>
            <a:spLocks noGrp="1"/>
          </p:cNvSpPr>
          <p:nvPr>
            <p:ph type="sldNum" sz="quarter" idx="10"/>
          </p:nvPr>
        </p:nvSpPr>
        <p:spPr>
          <a:xfrm>
            <a:off x="6455664" y="6355080"/>
            <a:ext cx="2057400" cy="274320"/>
          </a:xfrm>
        </p:spPr>
        <p:txBody>
          <a:bodyPr/>
          <a:lstStyle/>
          <a:p>
            <a:fld id="{85F5B7A5-34A7-4AB0-A34F-A4DF2002FA98}" type="slidenum">
              <a:rPr lang="en-US" smtClean="0"/>
              <a:pPr/>
              <a:t>166</a:t>
            </a:fld>
            <a:endParaRPr lang="en-US" dirty="0"/>
          </a:p>
        </p:txBody>
      </p:sp>
      <p:graphicFrame>
        <p:nvGraphicFramePr>
          <p:cNvPr id="6" name="Chart 5" descr="Bar chart showing percentage&#10;Large Central Metro, 15.9&#10;Large Fringe Metro, 16.7&#10;Medium Metro, 14.2&#10;Small Metro, 16&#10;Micropolitan, 13.1&#10;Noncore, 16.3&#10;0-17, 11.8&#10;18-44, 12.8&#10;45-64, 18.3&#10;65+, 22&#10;">
            <a:extLst>
              <a:ext uri="{FF2B5EF4-FFF2-40B4-BE49-F238E27FC236}">
                <a16:creationId xmlns:a16="http://schemas.microsoft.com/office/drawing/2014/main" id="{45B0C2D3-7C7A-C931-1E11-0C535F8FFD95}"/>
              </a:ext>
            </a:extLst>
          </p:cNvPr>
          <p:cNvGraphicFramePr/>
          <p:nvPr>
            <p:extLst>
              <p:ext uri="{D42A27DB-BD31-4B8C-83A1-F6EECF244321}">
                <p14:modId xmlns:p14="http://schemas.microsoft.com/office/powerpoint/2010/main" val="1285883578"/>
              </p:ext>
            </p:extLst>
          </p:nvPr>
        </p:nvGraphicFramePr>
        <p:xfrm>
          <a:off x="457200" y="1188720"/>
          <a:ext cx="8229600" cy="26517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descr="Bar chart showing percentage&#10;Total, 15.6&#10;Hispanic, 12.4&#10;NH-Asian, 16&#10;NH-Black, 15&#10;NH-White, 16.8&#10;Any Disability, 25.2&#10;Without Disability, 15&#10;">
            <a:extLst>
              <a:ext uri="{FF2B5EF4-FFF2-40B4-BE49-F238E27FC236}">
                <a16:creationId xmlns:a16="http://schemas.microsoft.com/office/drawing/2014/main" id="{649706E9-FDF9-F6FA-2B4D-C7700BE9B3E1}"/>
              </a:ext>
            </a:extLst>
          </p:cNvPr>
          <p:cNvGraphicFramePr/>
          <p:nvPr>
            <p:extLst>
              <p:ext uri="{D42A27DB-BD31-4B8C-83A1-F6EECF244321}">
                <p14:modId xmlns:p14="http://schemas.microsoft.com/office/powerpoint/2010/main" val="548050159"/>
              </p:ext>
            </p:extLst>
          </p:nvPr>
        </p:nvGraphicFramePr>
        <p:xfrm>
          <a:off x="457200" y="3840480"/>
          <a:ext cx="8229600" cy="25603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6742220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98B0A-B1FA-2CB8-9F2D-E485B1E9EFEB}"/>
              </a:ext>
            </a:extLst>
          </p:cNvPr>
          <p:cNvSpPr>
            <a:spLocks noGrp="1"/>
          </p:cNvSpPr>
          <p:nvPr>
            <p:ph type="title"/>
          </p:nvPr>
        </p:nvSpPr>
        <p:spPr/>
        <p:txBody>
          <a:bodyPr>
            <a:normAutofit fontScale="90000"/>
          </a:bodyPr>
          <a:lstStyle/>
          <a:p>
            <a:r>
              <a:rPr lang="en-US" dirty="0"/>
              <a:t>Impact of COVID-19 on</a:t>
            </a:r>
            <a:br>
              <a:rPr lang="en-US" dirty="0"/>
            </a:br>
            <a:r>
              <a:rPr lang="en-US" dirty="0"/>
              <a:t>Diabetes Care </a:t>
            </a:r>
          </a:p>
        </p:txBody>
      </p:sp>
      <p:sp>
        <p:nvSpPr>
          <p:cNvPr id="7" name="Content Placeholder 6">
            <a:extLst>
              <a:ext uri="{FF2B5EF4-FFF2-40B4-BE49-F238E27FC236}">
                <a16:creationId xmlns:a16="http://schemas.microsoft.com/office/drawing/2014/main" id="{CC978721-6121-4826-DE8E-BEC2EF375243}"/>
              </a:ext>
            </a:extLst>
          </p:cNvPr>
          <p:cNvSpPr>
            <a:spLocks noGrp="1"/>
          </p:cNvSpPr>
          <p:nvPr>
            <p:ph idx="1"/>
          </p:nvPr>
        </p:nvSpPr>
        <p:spPr/>
        <p:txBody>
          <a:bodyPr>
            <a:normAutofit fontScale="55000" lnSpcReduction="20000"/>
          </a:bodyPr>
          <a:lstStyle/>
          <a:p>
            <a:r>
              <a:rPr lang="en-US" dirty="0"/>
              <a:t>Diabetes affects a large percentage of the population and is the leading cause of a wide range of costly complications. During the COVID-19 PHE, the incidence of both type 1 and type 2 diabetes increased among youth.</a:t>
            </a:r>
          </a:p>
          <a:p>
            <a:r>
              <a:rPr lang="en-US" dirty="0"/>
              <a:t>The COVID-19 pandemic has disproportionately affected certain groups, such as older people, minority populations, and people with specific chronic conditions, such as diabetes, cardiovascular disease, and kidney disease. Recurrent lockdowns and public health measures throughout the pandemic have restricted access to routine diabetes care. </a:t>
            </a:r>
          </a:p>
          <a:p>
            <a:r>
              <a:rPr lang="en-US" dirty="0"/>
              <a:t>Frequency of hemoglobin A1c testing and retinal screening exams in the first 2 months of the pandemic each dropped to less than 50% of prior years’ total frequency but both rebounded to prior years’ assessment frequency during June 2020.</a:t>
            </a:r>
          </a:p>
          <a:p>
            <a:r>
              <a:rPr lang="en-US" dirty="0"/>
              <a:t>The COVID-19 pandemic challenged the healthcare delivery system, including services responsible for providing diabetes care. Multiple factors created barriers to delivering routine diabetes care, such as lockdowns of nonessential outpatient clinics, decreased inpatient capacity, staff and medicine shortages, and undiagnosed cases/events.</a:t>
            </a:r>
          </a:p>
          <a:p>
            <a:r>
              <a:rPr lang="en-US" dirty="0"/>
              <a:t>Diabetes was also associated with increased risks of COVID-19 infection and worse COVID-19 outcomes. Thus, many people with diabetes understandably delayed or avoided interacting with the healthcare delivery system. </a:t>
            </a:r>
          </a:p>
        </p:txBody>
      </p:sp>
      <p:sp>
        <p:nvSpPr>
          <p:cNvPr id="4" name="Slide Number Placeholder 3">
            <a:extLst>
              <a:ext uri="{FF2B5EF4-FFF2-40B4-BE49-F238E27FC236}">
                <a16:creationId xmlns:a16="http://schemas.microsoft.com/office/drawing/2014/main" id="{ED7ABEE2-BCF6-1261-43E3-D1720A4BF80B}"/>
              </a:ext>
            </a:extLst>
          </p:cNvPr>
          <p:cNvSpPr>
            <a:spLocks noGrp="1"/>
          </p:cNvSpPr>
          <p:nvPr>
            <p:ph type="sldNum" sz="quarter" idx="10"/>
          </p:nvPr>
        </p:nvSpPr>
        <p:spPr/>
        <p:txBody>
          <a:bodyPr/>
          <a:lstStyle/>
          <a:p>
            <a:fld id="{85F5B7A5-34A7-4AB0-A34F-A4DF2002FA98}" type="slidenum">
              <a:rPr lang="en-US" smtClean="0"/>
              <a:pPr/>
              <a:t>167</a:t>
            </a:fld>
            <a:endParaRPr lang="en-US" dirty="0"/>
          </a:p>
        </p:txBody>
      </p:sp>
    </p:spTree>
    <p:extLst>
      <p:ext uri="{BB962C8B-B14F-4D97-AF65-F5344CB8AC3E}">
        <p14:creationId xmlns:p14="http://schemas.microsoft.com/office/powerpoint/2010/main" val="38984956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75A6B-8254-F4D5-68C0-0C6208301945}"/>
              </a:ext>
            </a:extLst>
          </p:cNvPr>
          <p:cNvSpPr>
            <a:spLocks noGrp="1"/>
          </p:cNvSpPr>
          <p:nvPr>
            <p:ph type="title"/>
          </p:nvPr>
        </p:nvSpPr>
        <p:spPr/>
        <p:txBody>
          <a:bodyPr>
            <a:noAutofit/>
          </a:bodyPr>
          <a:lstStyle/>
          <a:p>
            <a:r>
              <a:rPr lang="en-US" sz="1800" dirty="0"/>
              <a:t>Figure 3. Adults age 40 and over with diagnosed diabetes who received at least two hemoglobin A1c measurements in the calendar year, by location, 2002-2020</a:t>
            </a:r>
          </a:p>
        </p:txBody>
      </p:sp>
      <p:sp>
        <p:nvSpPr>
          <p:cNvPr id="3" name="Slide Number Placeholder 2">
            <a:extLst>
              <a:ext uri="{FF2B5EF4-FFF2-40B4-BE49-F238E27FC236}">
                <a16:creationId xmlns:a16="http://schemas.microsoft.com/office/drawing/2014/main" id="{68781F80-6565-4AD5-8E11-1B66B86BAD89}"/>
              </a:ext>
            </a:extLst>
          </p:cNvPr>
          <p:cNvSpPr>
            <a:spLocks noGrp="1"/>
          </p:cNvSpPr>
          <p:nvPr>
            <p:ph type="sldNum" sz="quarter" idx="10"/>
          </p:nvPr>
        </p:nvSpPr>
        <p:spPr/>
        <p:txBody>
          <a:bodyPr/>
          <a:lstStyle/>
          <a:p>
            <a:fld id="{85F5B7A5-34A7-4AB0-A34F-A4DF2002FA98}" type="slidenum">
              <a:rPr lang="en-US" smtClean="0"/>
              <a:pPr/>
              <a:t>168</a:t>
            </a:fld>
            <a:endParaRPr lang="en-US" dirty="0"/>
          </a:p>
        </p:txBody>
      </p:sp>
      <p:graphicFrame>
        <p:nvGraphicFramePr>
          <p:cNvPr id="6" name="Chart 5" descr="Line graph showing percentage; percentages were in the high 60s to mid 80s, with all groups and the total ranging from 76 to 80 in 2020">
            <a:extLst>
              <a:ext uri="{FF2B5EF4-FFF2-40B4-BE49-F238E27FC236}">
                <a16:creationId xmlns:a16="http://schemas.microsoft.com/office/drawing/2014/main" id="{61CC66D9-E536-F775-BFEB-E02BD48B8178}"/>
              </a:ext>
            </a:extLst>
          </p:cNvPr>
          <p:cNvGraphicFramePr/>
          <p:nvPr>
            <p:extLst>
              <p:ext uri="{D42A27DB-BD31-4B8C-83A1-F6EECF244321}">
                <p14:modId xmlns:p14="http://schemas.microsoft.com/office/powerpoint/2010/main" val="1195856724"/>
              </p:ext>
            </p:extLst>
          </p:nvPr>
        </p:nvGraphicFramePr>
        <p:xfrm>
          <a:off x="457200" y="1463040"/>
          <a:ext cx="8229600" cy="429768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A9748812-A1F2-74BA-721C-973BC3749897}"/>
              </a:ext>
            </a:extLst>
          </p:cNvPr>
          <p:cNvSpPr txBox="1"/>
          <p:nvPr/>
        </p:nvSpPr>
        <p:spPr>
          <a:xfrm>
            <a:off x="457200" y="5852160"/>
            <a:ext cx="8229600" cy="307777"/>
          </a:xfrm>
          <a:prstGeom prst="rect">
            <a:avLst/>
          </a:prstGeom>
          <a:noFill/>
        </p:spPr>
        <p:txBody>
          <a:bodyPr wrap="square" rtlCol="0">
            <a:spAutoFit/>
          </a:bodyPr>
          <a:lstStyle/>
          <a:p>
            <a:r>
              <a:rPr lang="en-US" sz="1400" b="1" dirty="0">
                <a:effectLst/>
                <a:latin typeface="Times New Roman" panose="02020603050405020304" pitchFamily="18" charset="0"/>
                <a:ea typeface="Calibri" panose="020F0502020204030204" pitchFamily="34" charset="0"/>
              </a:rPr>
              <a:t>Source:</a:t>
            </a:r>
            <a:r>
              <a:rPr lang="en-US" sz="1400" dirty="0">
                <a:effectLst/>
                <a:latin typeface="Times New Roman" panose="02020603050405020304" pitchFamily="18" charset="0"/>
                <a:ea typeface="Calibri" panose="020F0502020204030204" pitchFamily="34" charset="0"/>
              </a:rPr>
              <a:t> Agency for Healthcare Research and Quality, Medical Expenditure Panel Survey, 2002-2020.</a:t>
            </a:r>
            <a:endParaRPr lang="en-US" sz="1400" dirty="0"/>
          </a:p>
        </p:txBody>
      </p:sp>
    </p:spTree>
    <p:extLst>
      <p:ext uri="{BB962C8B-B14F-4D97-AF65-F5344CB8AC3E}">
        <p14:creationId xmlns:p14="http://schemas.microsoft.com/office/powerpoint/2010/main" val="117763705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75A6B-8254-F4D5-68C0-0C6208301945}"/>
              </a:ext>
            </a:extLst>
          </p:cNvPr>
          <p:cNvSpPr>
            <a:spLocks noGrp="1"/>
          </p:cNvSpPr>
          <p:nvPr>
            <p:ph type="title"/>
          </p:nvPr>
        </p:nvSpPr>
        <p:spPr/>
        <p:txBody>
          <a:bodyPr>
            <a:noAutofit/>
          </a:bodyPr>
          <a:lstStyle/>
          <a:p>
            <a:r>
              <a:rPr lang="en-US" sz="1800" dirty="0"/>
              <a:t>Figure 4. Adults age 40 and over with diagnosed diabetes who received at least two hemoglobin A1c measurements in the calendar year, by ethnicity, 2019 and 2020</a:t>
            </a:r>
          </a:p>
        </p:txBody>
      </p:sp>
      <p:sp>
        <p:nvSpPr>
          <p:cNvPr id="3" name="Slide Number Placeholder 2">
            <a:extLst>
              <a:ext uri="{FF2B5EF4-FFF2-40B4-BE49-F238E27FC236}">
                <a16:creationId xmlns:a16="http://schemas.microsoft.com/office/drawing/2014/main" id="{68781F80-6565-4AD5-8E11-1B66B86BAD89}"/>
              </a:ext>
            </a:extLst>
          </p:cNvPr>
          <p:cNvSpPr>
            <a:spLocks noGrp="1"/>
          </p:cNvSpPr>
          <p:nvPr>
            <p:ph type="sldNum" sz="quarter" idx="10"/>
          </p:nvPr>
        </p:nvSpPr>
        <p:spPr/>
        <p:txBody>
          <a:bodyPr/>
          <a:lstStyle/>
          <a:p>
            <a:fld id="{85F5B7A5-34A7-4AB0-A34F-A4DF2002FA98}" type="slidenum">
              <a:rPr lang="en-US" smtClean="0"/>
              <a:pPr/>
              <a:t>169</a:t>
            </a:fld>
            <a:endParaRPr lang="en-US" dirty="0"/>
          </a:p>
        </p:txBody>
      </p:sp>
      <p:sp>
        <p:nvSpPr>
          <p:cNvPr id="7" name="TextBox 6">
            <a:extLst>
              <a:ext uri="{FF2B5EF4-FFF2-40B4-BE49-F238E27FC236}">
                <a16:creationId xmlns:a16="http://schemas.microsoft.com/office/drawing/2014/main" id="{A9748812-A1F2-74BA-721C-973BC3749897}"/>
              </a:ext>
            </a:extLst>
          </p:cNvPr>
          <p:cNvSpPr txBox="1"/>
          <p:nvPr/>
        </p:nvSpPr>
        <p:spPr>
          <a:xfrm>
            <a:off x="457200" y="5852160"/>
            <a:ext cx="8229600" cy="307777"/>
          </a:xfrm>
          <a:prstGeom prst="rect">
            <a:avLst/>
          </a:prstGeom>
          <a:noFill/>
        </p:spPr>
        <p:txBody>
          <a:bodyPr wrap="square" rtlCol="0">
            <a:spAutoFit/>
          </a:bodyPr>
          <a:lstStyle/>
          <a:p>
            <a:r>
              <a:rPr lang="en-US" sz="1400" b="1" dirty="0">
                <a:effectLst/>
                <a:latin typeface="Times New Roman" panose="02020603050405020304" pitchFamily="18" charset="0"/>
                <a:ea typeface="Calibri" panose="020F0502020204030204" pitchFamily="34" charset="0"/>
              </a:rPr>
              <a:t>Source:</a:t>
            </a:r>
            <a:r>
              <a:rPr lang="en-US" sz="1400" dirty="0">
                <a:effectLst/>
                <a:latin typeface="Times New Roman" panose="02020603050405020304" pitchFamily="18" charset="0"/>
                <a:ea typeface="Calibri" panose="020F0502020204030204" pitchFamily="34" charset="0"/>
              </a:rPr>
              <a:t> Agency for Healthcare Research and Quality, Medical Expenditure Panel Survey, 2019 and 2020.</a:t>
            </a:r>
            <a:endParaRPr lang="en-US" sz="1400" dirty="0"/>
          </a:p>
        </p:txBody>
      </p:sp>
      <p:graphicFrame>
        <p:nvGraphicFramePr>
          <p:cNvPr id="8" name="Chart 7" descr="Bar chart showing percentage&#10;Total,  2019, 76.6, 2020, 77.3&#10;Hispanic, 2019, 71, 2020, 70.4&#10;Non-Hispanic Black, 2019, 75.1, 2020, 77.6&#10;Non-Hispanic White, 2019, 79.2, 2020, 80.7&#10;">
            <a:extLst>
              <a:ext uri="{FF2B5EF4-FFF2-40B4-BE49-F238E27FC236}">
                <a16:creationId xmlns:a16="http://schemas.microsoft.com/office/drawing/2014/main" id="{34D3B7F9-F363-01C4-852A-709A42BDCDCF}"/>
              </a:ext>
            </a:extLst>
          </p:cNvPr>
          <p:cNvGraphicFramePr/>
          <p:nvPr>
            <p:extLst>
              <p:ext uri="{D42A27DB-BD31-4B8C-83A1-F6EECF244321}">
                <p14:modId xmlns:p14="http://schemas.microsoft.com/office/powerpoint/2010/main" val="3146332899"/>
              </p:ext>
            </p:extLst>
          </p:nvPr>
        </p:nvGraphicFramePr>
        <p:xfrm>
          <a:off x="457200" y="1463040"/>
          <a:ext cx="8229600" cy="4114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77250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B9DE8-9FF2-3642-0A6A-339CB365291A}"/>
              </a:ext>
            </a:extLst>
          </p:cNvPr>
          <p:cNvSpPr>
            <a:spLocks noGrp="1"/>
          </p:cNvSpPr>
          <p:nvPr>
            <p:ph type="title"/>
          </p:nvPr>
        </p:nvSpPr>
        <p:spPr/>
        <p:txBody>
          <a:bodyPr>
            <a:noAutofit/>
          </a:bodyPr>
          <a:lstStyle/>
          <a:p>
            <a:r>
              <a:rPr lang="en-US" sz="2000" dirty="0">
                <a:effectLst/>
                <a:latin typeface="+mn-lt"/>
                <a:ea typeface="Calibri" panose="020F0502020204030204" pitchFamily="34" charset="0"/>
                <a:cs typeface="Arial" panose="020B0604020202020204" pitchFamily="34" charset="0"/>
              </a:rPr>
              <a:t>Figure 8. People 65 years and over as a percentage of state population, 2020</a:t>
            </a:r>
            <a:r>
              <a:rPr lang="en-US" sz="2000" dirty="0">
                <a:effectLst/>
                <a:latin typeface="+mn-lt"/>
                <a:ea typeface="Calibri" panose="020F0502020204030204" pitchFamily="34" charset="0"/>
              </a:rPr>
              <a:t> </a:t>
            </a:r>
            <a:endParaRPr lang="en-US" sz="2000" dirty="0">
              <a:latin typeface="+mn-lt"/>
            </a:endParaRPr>
          </a:p>
        </p:txBody>
      </p:sp>
      <p:pic>
        <p:nvPicPr>
          <p:cNvPr id="4" name="Picture 3" descr="U.S. map showing people 65 and over as a percentage of state population; as noted above, older adults make up 20% of the population in five states. The percentages for all states are between 15 and 20%.">
            <a:extLst>
              <a:ext uri="{FF2B5EF4-FFF2-40B4-BE49-F238E27FC236}">
                <a16:creationId xmlns:a16="http://schemas.microsoft.com/office/drawing/2014/main" id="{9A2297AA-0BDA-0573-4983-39718A3323B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565"/>
          <a:stretch/>
        </p:blipFill>
        <p:spPr bwMode="auto">
          <a:xfrm>
            <a:off x="457200" y="1463040"/>
            <a:ext cx="8229600" cy="4303874"/>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14A9B6B4-20D9-90D0-3488-86B3247A95C3}"/>
              </a:ext>
            </a:extLst>
          </p:cNvPr>
          <p:cNvSpPr txBox="1"/>
          <p:nvPr/>
        </p:nvSpPr>
        <p:spPr>
          <a:xfrm>
            <a:off x="457200" y="5852160"/>
            <a:ext cx="8321040" cy="461665"/>
          </a:xfrm>
          <a:prstGeom prst="rect">
            <a:avLst/>
          </a:prstGeom>
          <a:noFill/>
        </p:spPr>
        <p:txBody>
          <a:bodyPr wrap="square" rtlCol="0">
            <a:spAutoFit/>
          </a:bodyPr>
          <a:lstStyle/>
          <a:p>
            <a:r>
              <a:rPr lang="en-US" sz="1200" b="1" spc="-10" dirty="0">
                <a:effectLst/>
                <a:latin typeface="Times New Roman" panose="02020603050405020304" pitchFamily="18" charset="0"/>
                <a:ea typeface="Times New Roman" panose="02020603050405020304" pitchFamily="18" charset="0"/>
              </a:rPr>
              <a:t>Source: </a:t>
            </a:r>
            <a:r>
              <a:rPr lang="en-US" sz="1200" spc="-10" dirty="0">
                <a:effectLst/>
                <a:latin typeface="Times New Roman" panose="02020603050405020304" pitchFamily="18" charset="0"/>
                <a:ea typeface="Times New Roman" panose="02020603050405020304" pitchFamily="18" charset="0"/>
              </a:rPr>
              <a:t>Administration for Community Living, </a:t>
            </a:r>
            <a:r>
              <a:rPr lang="en-US" sz="1200" i="1" spc="-10" dirty="0">
                <a:effectLst/>
                <a:latin typeface="Times New Roman" panose="02020603050405020304" pitchFamily="18" charset="0"/>
                <a:ea typeface="Times New Roman" panose="02020603050405020304" pitchFamily="18" charset="0"/>
              </a:rPr>
              <a:t>2021 Profile of Older Americans</a:t>
            </a:r>
            <a:r>
              <a:rPr lang="en-US" sz="1200" spc="-10" dirty="0">
                <a:effectLst/>
                <a:latin typeface="Times New Roman" panose="02020603050405020304" pitchFamily="18" charset="0"/>
                <a:ea typeface="Times New Roman" panose="02020603050405020304" pitchFamily="18" charset="0"/>
              </a:rPr>
              <a:t>, November 2022, using Census Bureau population estimates. </a:t>
            </a:r>
            <a:r>
              <a:rPr lang="en-US" sz="1200" u="sng" spc="-10" dirty="0">
                <a:solidFill>
                  <a:srgbClr val="0000FF"/>
                </a:solidFill>
                <a:effectLst/>
                <a:latin typeface="Times New Roman" panose="02020603050405020304" pitchFamily="18" charset="0"/>
                <a:ea typeface="Times New Roman" panose="02020603050405020304" pitchFamily="18" charset="0"/>
                <a:hlinkClick r:id="rId5"/>
              </a:rPr>
              <a:t>https://acl.gov/sites/default/files/Profile%20of%20OA/2021%20Profile%20of%20OA/2021ProfileOlderAmericans_508.pdf</a:t>
            </a:r>
            <a:r>
              <a:rPr lang="en-US" sz="1200" dirty="0">
                <a:effectLst/>
                <a:latin typeface="Times New Roman" panose="02020603050405020304" pitchFamily="18" charset="0"/>
                <a:ea typeface="Times New Roman" panose="02020603050405020304" pitchFamily="18" charset="0"/>
              </a:rPr>
              <a:t>.</a:t>
            </a:r>
            <a:endParaRPr lang="en-US" sz="1200" dirty="0"/>
          </a:p>
        </p:txBody>
      </p:sp>
      <p:sp>
        <p:nvSpPr>
          <p:cNvPr id="3" name="Slide Number Placeholder 2">
            <a:extLst>
              <a:ext uri="{FF2B5EF4-FFF2-40B4-BE49-F238E27FC236}">
                <a16:creationId xmlns:a16="http://schemas.microsoft.com/office/drawing/2014/main" id="{07219CF9-FEFB-F319-497F-BBFBD751F1F7}"/>
              </a:ext>
            </a:extLst>
          </p:cNvPr>
          <p:cNvSpPr>
            <a:spLocks noGrp="1"/>
          </p:cNvSpPr>
          <p:nvPr>
            <p:ph type="sldNum" sz="quarter" idx="10"/>
          </p:nvPr>
        </p:nvSpPr>
        <p:spPr/>
        <p:txBody>
          <a:bodyPr/>
          <a:lstStyle/>
          <a:p>
            <a:fld id="{85F5B7A5-34A7-4AB0-A34F-A4DF2002FA98}" type="slidenum">
              <a:rPr lang="en-US" smtClean="0"/>
              <a:t>17</a:t>
            </a:fld>
            <a:endParaRPr lang="en-US" dirty="0"/>
          </a:p>
        </p:txBody>
      </p:sp>
    </p:spTree>
    <p:extLst>
      <p:ext uri="{BB962C8B-B14F-4D97-AF65-F5344CB8AC3E}">
        <p14:creationId xmlns:p14="http://schemas.microsoft.com/office/powerpoint/2010/main" val="370654935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75A6B-8254-F4D5-68C0-0C6208301945}"/>
              </a:ext>
            </a:extLst>
          </p:cNvPr>
          <p:cNvSpPr>
            <a:spLocks noGrp="1"/>
          </p:cNvSpPr>
          <p:nvPr>
            <p:ph type="title"/>
          </p:nvPr>
        </p:nvSpPr>
        <p:spPr/>
        <p:txBody>
          <a:bodyPr>
            <a:noAutofit/>
          </a:bodyPr>
          <a:lstStyle/>
          <a:p>
            <a:r>
              <a:rPr lang="en-US" sz="2000" dirty="0"/>
              <a:t>Figure 5. Adults age 40 and over with diagnosed diabetes who received a dilated eye examination in the calendar year, by location, 2002-2020</a:t>
            </a:r>
          </a:p>
        </p:txBody>
      </p:sp>
      <p:sp>
        <p:nvSpPr>
          <p:cNvPr id="3" name="Slide Number Placeholder 2">
            <a:extLst>
              <a:ext uri="{FF2B5EF4-FFF2-40B4-BE49-F238E27FC236}">
                <a16:creationId xmlns:a16="http://schemas.microsoft.com/office/drawing/2014/main" id="{68781F80-6565-4AD5-8E11-1B66B86BAD89}"/>
              </a:ext>
            </a:extLst>
          </p:cNvPr>
          <p:cNvSpPr>
            <a:spLocks noGrp="1"/>
          </p:cNvSpPr>
          <p:nvPr>
            <p:ph type="sldNum" sz="quarter" idx="10"/>
          </p:nvPr>
        </p:nvSpPr>
        <p:spPr/>
        <p:txBody>
          <a:bodyPr/>
          <a:lstStyle/>
          <a:p>
            <a:fld id="{85F5B7A5-34A7-4AB0-A34F-A4DF2002FA98}" type="slidenum">
              <a:rPr lang="en-US" smtClean="0"/>
              <a:pPr/>
              <a:t>170</a:t>
            </a:fld>
            <a:endParaRPr lang="en-US" dirty="0"/>
          </a:p>
        </p:txBody>
      </p:sp>
      <p:sp>
        <p:nvSpPr>
          <p:cNvPr id="7" name="TextBox 6">
            <a:extLst>
              <a:ext uri="{FF2B5EF4-FFF2-40B4-BE49-F238E27FC236}">
                <a16:creationId xmlns:a16="http://schemas.microsoft.com/office/drawing/2014/main" id="{A9748812-A1F2-74BA-721C-973BC3749897}"/>
              </a:ext>
            </a:extLst>
          </p:cNvPr>
          <p:cNvSpPr txBox="1"/>
          <p:nvPr/>
        </p:nvSpPr>
        <p:spPr>
          <a:xfrm>
            <a:off x="457200" y="5852160"/>
            <a:ext cx="8229600" cy="307777"/>
          </a:xfrm>
          <a:prstGeom prst="rect">
            <a:avLst/>
          </a:prstGeom>
          <a:noFill/>
        </p:spPr>
        <p:txBody>
          <a:bodyPr wrap="square" rtlCol="0">
            <a:spAutoFit/>
          </a:bodyPr>
          <a:lstStyle/>
          <a:p>
            <a:r>
              <a:rPr lang="en-US" sz="1400" b="1" dirty="0">
                <a:effectLst/>
                <a:latin typeface="Times New Roman" panose="02020603050405020304" pitchFamily="18" charset="0"/>
                <a:ea typeface="Calibri" panose="020F0502020204030204" pitchFamily="34" charset="0"/>
              </a:rPr>
              <a:t>Source:</a:t>
            </a:r>
            <a:r>
              <a:rPr lang="en-US" sz="1400" dirty="0">
                <a:effectLst/>
                <a:latin typeface="Times New Roman" panose="02020603050405020304" pitchFamily="18" charset="0"/>
                <a:ea typeface="Calibri" panose="020F0502020204030204" pitchFamily="34" charset="0"/>
              </a:rPr>
              <a:t> Agency for Healthcare Research and Quality, Medical Expenditure Panel Survey, 2002-2020.</a:t>
            </a:r>
            <a:endParaRPr lang="en-US" sz="1400" dirty="0"/>
          </a:p>
        </p:txBody>
      </p:sp>
      <p:graphicFrame>
        <p:nvGraphicFramePr>
          <p:cNvPr id="6" name="Chart 5" descr="Line graph showing percentage; percentages were in the mid 40s to high 70s, with all groups and the total ranging from 46 to 62 in 2020">
            <a:extLst>
              <a:ext uri="{FF2B5EF4-FFF2-40B4-BE49-F238E27FC236}">
                <a16:creationId xmlns:a16="http://schemas.microsoft.com/office/drawing/2014/main" id="{DE6FE8DA-1E25-1112-AFFE-1927BB4AB098}"/>
              </a:ext>
            </a:extLst>
          </p:cNvPr>
          <p:cNvGraphicFramePr/>
          <p:nvPr>
            <p:extLst>
              <p:ext uri="{D42A27DB-BD31-4B8C-83A1-F6EECF244321}">
                <p14:modId xmlns:p14="http://schemas.microsoft.com/office/powerpoint/2010/main" val="3157587199"/>
              </p:ext>
            </p:extLst>
          </p:nvPr>
        </p:nvGraphicFramePr>
        <p:xfrm>
          <a:off x="457200" y="1463040"/>
          <a:ext cx="8229600" cy="42976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1986361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75A6B-8254-F4D5-68C0-0C6208301945}"/>
              </a:ext>
            </a:extLst>
          </p:cNvPr>
          <p:cNvSpPr>
            <a:spLocks noGrp="1"/>
          </p:cNvSpPr>
          <p:nvPr>
            <p:ph type="title"/>
          </p:nvPr>
        </p:nvSpPr>
        <p:spPr/>
        <p:txBody>
          <a:bodyPr>
            <a:noAutofit/>
          </a:bodyPr>
          <a:lstStyle/>
          <a:p>
            <a:r>
              <a:rPr lang="en-US" sz="2000" dirty="0"/>
              <a:t>Figure 6. Adults age 40 and over with diagnosed diabetes who received a dilated eye examination in the calendar year, by ethnicity, 2019 and 2020</a:t>
            </a:r>
          </a:p>
        </p:txBody>
      </p:sp>
      <p:sp>
        <p:nvSpPr>
          <p:cNvPr id="3" name="Slide Number Placeholder 2">
            <a:extLst>
              <a:ext uri="{FF2B5EF4-FFF2-40B4-BE49-F238E27FC236}">
                <a16:creationId xmlns:a16="http://schemas.microsoft.com/office/drawing/2014/main" id="{68781F80-6565-4AD5-8E11-1B66B86BAD89}"/>
              </a:ext>
            </a:extLst>
          </p:cNvPr>
          <p:cNvSpPr>
            <a:spLocks noGrp="1"/>
          </p:cNvSpPr>
          <p:nvPr>
            <p:ph type="sldNum" sz="quarter" idx="10"/>
          </p:nvPr>
        </p:nvSpPr>
        <p:spPr/>
        <p:txBody>
          <a:bodyPr/>
          <a:lstStyle/>
          <a:p>
            <a:fld id="{85F5B7A5-34A7-4AB0-A34F-A4DF2002FA98}" type="slidenum">
              <a:rPr lang="en-US" smtClean="0"/>
              <a:pPr/>
              <a:t>171</a:t>
            </a:fld>
            <a:endParaRPr lang="en-US" dirty="0"/>
          </a:p>
        </p:txBody>
      </p:sp>
      <p:sp>
        <p:nvSpPr>
          <p:cNvPr id="7" name="TextBox 6">
            <a:extLst>
              <a:ext uri="{FF2B5EF4-FFF2-40B4-BE49-F238E27FC236}">
                <a16:creationId xmlns:a16="http://schemas.microsoft.com/office/drawing/2014/main" id="{A9748812-A1F2-74BA-721C-973BC3749897}"/>
              </a:ext>
            </a:extLst>
          </p:cNvPr>
          <p:cNvSpPr txBox="1"/>
          <p:nvPr/>
        </p:nvSpPr>
        <p:spPr>
          <a:xfrm>
            <a:off x="457200" y="5852160"/>
            <a:ext cx="8229600" cy="307777"/>
          </a:xfrm>
          <a:prstGeom prst="rect">
            <a:avLst/>
          </a:prstGeom>
          <a:noFill/>
        </p:spPr>
        <p:txBody>
          <a:bodyPr wrap="square" rtlCol="0">
            <a:spAutoFit/>
          </a:bodyPr>
          <a:lstStyle/>
          <a:p>
            <a:r>
              <a:rPr lang="en-US" sz="1400" b="1" dirty="0">
                <a:effectLst/>
                <a:latin typeface="Times New Roman" panose="02020603050405020304" pitchFamily="18" charset="0"/>
                <a:ea typeface="Calibri" panose="020F0502020204030204" pitchFamily="34" charset="0"/>
              </a:rPr>
              <a:t>Source:</a:t>
            </a:r>
            <a:r>
              <a:rPr lang="en-US" sz="1400" dirty="0">
                <a:effectLst/>
                <a:latin typeface="Times New Roman" panose="02020603050405020304" pitchFamily="18" charset="0"/>
                <a:ea typeface="Calibri" panose="020F0502020204030204" pitchFamily="34" charset="0"/>
              </a:rPr>
              <a:t> Agency for Healthcare Research and Quality, Medical Expenditure Panel Survey, 2019 and 2020.</a:t>
            </a:r>
            <a:endParaRPr lang="en-US" sz="1400" dirty="0"/>
          </a:p>
        </p:txBody>
      </p:sp>
      <p:graphicFrame>
        <p:nvGraphicFramePr>
          <p:cNvPr id="8" name="Chart 7" descr="Bar chart showing percentage&#10;Total,  2019, 61.9, 2020, 56.7&#10;Hispanic, 2019, 58.3, 2020, 51.9&#10;Non-Hispanic Black, 2019, 57.5, 2020, 52.1&#10;Non-Hispanic White, 2019, 63.9, 2020, 59.2">
            <a:extLst>
              <a:ext uri="{FF2B5EF4-FFF2-40B4-BE49-F238E27FC236}">
                <a16:creationId xmlns:a16="http://schemas.microsoft.com/office/drawing/2014/main" id="{E4653F6A-D4A6-99C4-BA4D-91D232D06B13}"/>
              </a:ext>
            </a:extLst>
          </p:cNvPr>
          <p:cNvGraphicFramePr/>
          <p:nvPr>
            <p:extLst>
              <p:ext uri="{D42A27DB-BD31-4B8C-83A1-F6EECF244321}">
                <p14:modId xmlns:p14="http://schemas.microsoft.com/office/powerpoint/2010/main" val="4095056061"/>
              </p:ext>
            </p:extLst>
          </p:nvPr>
        </p:nvGraphicFramePr>
        <p:xfrm>
          <a:off x="457200" y="1463040"/>
          <a:ext cx="8229600" cy="4114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5799762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75A6B-8254-F4D5-68C0-0C6208301945}"/>
              </a:ext>
            </a:extLst>
          </p:cNvPr>
          <p:cNvSpPr>
            <a:spLocks noGrp="1"/>
          </p:cNvSpPr>
          <p:nvPr>
            <p:ph type="title"/>
          </p:nvPr>
        </p:nvSpPr>
        <p:spPr/>
        <p:txBody>
          <a:bodyPr>
            <a:noAutofit/>
          </a:bodyPr>
          <a:lstStyle/>
          <a:p>
            <a:r>
              <a:rPr lang="en-US" sz="2000" dirty="0"/>
              <a:t>Figure 7. Adults age 40 and over with diagnosed diabetes who had their feet checked for sores or irritation in the calendar year, by location, 2002-2020</a:t>
            </a:r>
          </a:p>
        </p:txBody>
      </p:sp>
      <p:sp>
        <p:nvSpPr>
          <p:cNvPr id="3" name="Slide Number Placeholder 2">
            <a:extLst>
              <a:ext uri="{FF2B5EF4-FFF2-40B4-BE49-F238E27FC236}">
                <a16:creationId xmlns:a16="http://schemas.microsoft.com/office/drawing/2014/main" id="{68781F80-6565-4AD5-8E11-1B66B86BAD89}"/>
              </a:ext>
            </a:extLst>
          </p:cNvPr>
          <p:cNvSpPr>
            <a:spLocks noGrp="1"/>
          </p:cNvSpPr>
          <p:nvPr>
            <p:ph type="sldNum" sz="quarter" idx="10"/>
          </p:nvPr>
        </p:nvSpPr>
        <p:spPr/>
        <p:txBody>
          <a:bodyPr/>
          <a:lstStyle/>
          <a:p>
            <a:fld id="{85F5B7A5-34A7-4AB0-A34F-A4DF2002FA98}" type="slidenum">
              <a:rPr lang="en-US" smtClean="0"/>
              <a:pPr/>
              <a:t>172</a:t>
            </a:fld>
            <a:endParaRPr lang="en-US" dirty="0"/>
          </a:p>
        </p:txBody>
      </p:sp>
      <p:sp>
        <p:nvSpPr>
          <p:cNvPr id="7" name="TextBox 6">
            <a:extLst>
              <a:ext uri="{FF2B5EF4-FFF2-40B4-BE49-F238E27FC236}">
                <a16:creationId xmlns:a16="http://schemas.microsoft.com/office/drawing/2014/main" id="{A9748812-A1F2-74BA-721C-973BC3749897}"/>
              </a:ext>
            </a:extLst>
          </p:cNvPr>
          <p:cNvSpPr txBox="1"/>
          <p:nvPr/>
        </p:nvSpPr>
        <p:spPr>
          <a:xfrm>
            <a:off x="457200" y="5852160"/>
            <a:ext cx="8229600" cy="307777"/>
          </a:xfrm>
          <a:prstGeom prst="rect">
            <a:avLst/>
          </a:prstGeom>
          <a:noFill/>
        </p:spPr>
        <p:txBody>
          <a:bodyPr wrap="square" rtlCol="0">
            <a:spAutoFit/>
          </a:bodyPr>
          <a:lstStyle/>
          <a:p>
            <a:r>
              <a:rPr lang="en-US" sz="1400" b="1" dirty="0">
                <a:effectLst/>
                <a:latin typeface="Times New Roman" panose="02020603050405020304" pitchFamily="18" charset="0"/>
                <a:ea typeface="Calibri" panose="020F0502020204030204" pitchFamily="34" charset="0"/>
              </a:rPr>
              <a:t>Source:</a:t>
            </a:r>
            <a:r>
              <a:rPr lang="en-US" sz="1400" dirty="0">
                <a:effectLst/>
                <a:latin typeface="Times New Roman" panose="02020603050405020304" pitchFamily="18" charset="0"/>
                <a:ea typeface="Calibri" panose="020F0502020204030204" pitchFamily="34" charset="0"/>
              </a:rPr>
              <a:t> Agency for Healthcare Research and Quality, Medical Expenditure Panel Survey, 2002-2020.</a:t>
            </a:r>
            <a:endParaRPr lang="en-US" sz="1400" dirty="0"/>
          </a:p>
        </p:txBody>
      </p:sp>
      <p:graphicFrame>
        <p:nvGraphicFramePr>
          <p:cNvPr id="6" name="Chart 5" descr="Line graph showing percentage; key points are in the text below">
            <a:extLst>
              <a:ext uri="{FF2B5EF4-FFF2-40B4-BE49-F238E27FC236}">
                <a16:creationId xmlns:a16="http://schemas.microsoft.com/office/drawing/2014/main" id="{F65A9883-DED8-970A-D552-293480802FE7}"/>
              </a:ext>
            </a:extLst>
          </p:cNvPr>
          <p:cNvGraphicFramePr/>
          <p:nvPr>
            <p:extLst>
              <p:ext uri="{D42A27DB-BD31-4B8C-83A1-F6EECF244321}">
                <p14:modId xmlns:p14="http://schemas.microsoft.com/office/powerpoint/2010/main" val="1643515242"/>
              </p:ext>
            </p:extLst>
          </p:nvPr>
        </p:nvGraphicFramePr>
        <p:xfrm>
          <a:off x="457200" y="1463040"/>
          <a:ext cx="8229600" cy="42976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1582496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75A6B-8254-F4D5-68C0-0C6208301945}"/>
              </a:ext>
            </a:extLst>
          </p:cNvPr>
          <p:cNvSpPr>
            <a:spLocks noGrp="1"/>
          </p:cNvSpPr>
          <p:nvPr>
            <p:ph type="title"/>
          </p:nvPr>
        </p:nvSpPr>
        <p:spPr/>
        <p:txBody>
          <a:bodyPr>
            <a:noAutofit/>
          </a:bodyPr>
          <a:lstStyle/>
          <a:p>
            <a:r>
              <a:rPr lang="en-US" sz="1800" dirty="0"/>
              <a:t>Figure 8. Adults age 40 and over with diagnosed diabetes who had their feet checked for sores or irritation in the calendar year, by ethnicity, 2019 and 2020</a:t>
            </a:r>
          </a:p>
        </p:txBody>
      </p:sp>
      <p:sp>
        <p:nvSpPr>
          <p:cNvPr id="3" name="Slide Number Placeholder 2">
            <a:extLst>
              <a:ext uri="{FF2B5EF4-FFF2-40B4-BE49-F238E27FC236}">
                <a16:creationId xmlns:a16="http://schemas.microsoft.com/office/drawing/2014/main" id="{68781F80-6565-4AD5-8E11-1B66B86BAD89}"/>
              </a:ext>
            </a:extLst>
          </p:cNvPr>
          <p:cNvSpPr>
            <a:spLocks noGrp="1"/>
          </p:cNvSpPr>
          <p:nvPr>
            <p:ph type="sldNum" sz="quarter" idx="10"/>
          </p:nvPr>
        </p:nvSpPr>
        <p:spPr/>
        <p:txBody>
          <a:bodyPr/>
          <a:lstStyle/>
          <a:p>
            <a:fld id="{85F5B7A5-34A7-4AB0-A34F-A4DF2002FA98}" type="slidenum">
              <a:rPr lang="en-US" smtClean="0"/>
              <a:pPr/>
              <a:t>173</a:t>
            </a:fld>
            <a:endParaRPr lang="en-US" dirty="0"/>
          </a:p>
        </p:txBody>
      </p:sp>
      <p:sp>
        <p:nvSpPr>
          <p:cNvPr id="7" name="TextBox 6">
            <a:extLst>
              <a:ext uri="{FF2B5EF4-FFF2-40B4-BE49-F238E27FC236}">
                <a16:creationId xmlns:a16="http://schemas.microsoft.com/office/drawing/2014/main" id="{A9748812-A1F2-74BA-721C-973BC3749897}"/>
              </a:ext>
            </a:extLst>
          </p:cNvPr>
          <p:cNvSpPr txBox="1"/>
          <p:nvPr/>
        </p:nvSpPr>
        <p:spPr>
          <a:xfrm>
            <a:off x="457200" y="5852160"/>
            <a:ext cx="8229600" cy="307777"/>
          </a:xfrm>
          <a:prstGeom prst="rect">
            <a:avLst/>
          </a:prstGeom>
          <a:noFill/>
        </p:spPr>
        <p:txBody>
          <a:bodyPr wrap="square" rtlCol="0">
            <a:spAutoFit/>
          </a:bodyPr>
          <a:lstStyle/>
          <a:p>
            <a:r>
              <a:rPr lang="en-US" sz="1400" b="1" dirty="0">
                <a:effectLst/>
                <a:latin typeface="Times New Roman" panose="02020603050405020304" pitchFamily="18" charset="0"/>
                <a:ea typeface="Calibri" panose="020F0502020204030204" pitchFamily="34" charset="0"/>
              </a:rPr>
              <a:t>Source:</a:t>
            </a:r>
            <a:r>
              <a:rPr lang="en-US" sz="1400" dirty="0">
                <a:effectLst/>
                <a:latin typeface="Times New Roman" panose="02020603050405020304" pitchFamily="18" charset="0"/>
                <a:ea typeface="Calibri" panose="020F0502020204030204" pitchFamily="34" charset="0"/>
              </a:rPr>
              <a:t> Agency for Healthcare Research and Quality, Medical Expenditure Panel Survey, 2019 and 2020.</a:t>
            </a:r>
            <a:endParaRPr lang="en-US" sz="1400" dirty="0"/>
          </a:p>
        </p:txBody>
      </p:sp>
      <p:graphicFrame>
        <p:nvGraphicFramePr>
          <p:cNvPr id="8" name="Chart 7" descr="Bar chart showing percentage&#10;Total, 2019, 65.2, 2020, 59&#10;Hispanic, 2019, 60, 2020, 49.6&#10;Non-Hispanic Black, 2019, 67.3, 2020, 55.7&#10;Non-Hispanic White, 2019, 66.3, 2020, 63.2">
            <a:extLst>
              <a:ext uri="{FF2B5EF4-FFF2-40B4-BE49-F238E27FC236}">
                <a16:creationId xmlns:a16="http://schemas.microsoft.com/office/drawing/2014/main" id="{497D4B68-F10F-ACD6-BFAA-75E896FB1CF7}"/>
              </a:ext>
            </a:extLst>
          </p:cNvPr>
          <p:cNvGraphicFramePr/>
          <p:nvPr>
            <p:extLst>
              <p:ext uri="{D42A27DB-BD31-4B8C-83A1-F6EECF244321}">
                <p14:modId xmlns:p14="http://schemas.microsoft.com/office/powerpoint/2010/main" val="3009838552"/>
              </p:ext>
            </p:extLst>
          </p:nvPr>
        </p:nvGraphicFramePr>
        <p:xfrm>
          <a:off x="457200" y="1463040"/>
          <a:ext cx="8229600" cy="4114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536461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75A6B-8254-F4D5-68C0-0C6208301945}"/>
              </a:ext>
            </a:extLst>
          </p:cNvPr>
          <p:cNvSpPr>
            <a:spLocks noGrp="1"/>
          </p:cNvSpPr>
          <p:nvPr>
            <p:ph type="title"/>
          </p:nvPr>
        </p:nvSpPr>
        <p:spPr/>
        <p:txBody>
          <a:bodyPr>
            <a:noAutofit/>
          </a:bodyPr>
          <a:lstStyle/>
          <a:p>
            <a:r>
              <a:rPr lang="en-US" sz="2000" dirty="0"/>
              <a:t>Figure 9. Adults age 40 and over with diagnosed diabetes who received a flu vaccination in the calendar year, by location, 2008-2020</a:t>
            </a:r>
          </a:p>
        </p:txBody>
      </p:sp>
      <p:sp>
        <p:nvSpPr>
          <p:cNvPr id="3" name="Slide Number Placeholder 2">
            <a:extLst>
              <a:ext uri="{FF2B5EF4-FFF2-40B4-BE49-F238E27FC236}">
                <a16:creationId xmlns:a16="http://schemas.microsoft.com/office/drawing/2014/main" id="{68781F80-6565-4AD5-8E11-1B66B86BAD89}"/>
              </a:ext>
            </a:extLst>
          </p:cNvPr>
          <p:cNvSpPr>
            <a:spLocks noGrp="1"/>
          </p:cNvSpPr>
          <p:nvPr>
            <p:ph type="sldNum" sz="quarter" idx="10"/>
          </p:nvPr>
        </p:nvSpPr>
        <p:spPr/>
        <p:txBody>
          <a:bodyPr/>
          <a:lstStyle/>
          <a:p>
            <a:fld id="{85F5B7A5-34A7-4AB0-A34F-A4DF2002FA98}" type="slidenum">
              <a:rPr lang="en-US" smtClean="0"/>
              <a:pPr/>
              <a:t>174</a:t>
            </a:fld>
            <a:endParaRPr lang="en-US" dirty="0"/>
          </a:p>
        </p:txBody>
      </p:sp>
      <p:sp>
        <p:nvSpPr>
          <p:cNvPr id="7" name="TextBox 6">
            <a:extLst>
              <a:ext uri="{FF2B5EF4-FFF2-40B4-BE49-F238E27FC236}">
                <a16:creationId xmlns:a16="http://schemas.microsoft.com/office/drawing/2014/main" id="{A9748812-A1F2-74BA-721C-973BC3749897}"/>
              </a:ext>
            </a:extLst>
          </p:cNvPr>
          <p:cNvSpPr txBox="1"/>
          <p:nvPr/>
        </p:nvSpPr>
        <p:spPr>
          <a:xfrm>
            <a:off x="457200" y="5852160"/>
            <a:ext cx="8229600" cy="523220"/>
          </a:xfrm>
          <a:prstGeom prst="rect">
            <a:avLst/>
          </a:prstGeom>
          <a:noFill/>
        </p:spPr>
        <p:txBody>
          <a:bodyPr wrap="square" rtlCol="0">
            <a:spAutoFit/>
          </a:bodyPr>
          <a:lstStyle/>
          <a:p>
            <a:r>
              <a:rPr lang="en-US" sz="1400" b="1" dirty="0">
                <a:effectLst/>
                <a:latin typeface="Times New Roman" panose="02020603050405020304" pitchFamily="18" charset="0"/>
                <a:ea typeface="Calibri" panose="020F0502020204030204" pitchFamily="34" charset="0"/>
              </a:rPr>
              <a:t>Source:</a:t>
            </a:r>
            <a:r>
              <a:rPr lang="en-US" sz="1400" dirty="0">
                <a:effectLst/>
                <a:latin typeface="Times New Roman" panose="02020603050405020304" pitchFamily="18" charset="0"/>
                <a:ea typeface="Calibri" panose="020F0502020204030204" pitchFamily="34" charset="0"/>
              </a:rPr>
              <a:t> Agency for Healthcare Research and Quality, Medical Expenditure Panel Survey, 2008-2020.</a:t>
            </a:r>
          </a:p>
          <a:p>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Note: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Data for noncore areas for 2008 did not meet the criteria for statistical reliability.</a:t>
            </a:r>
            <a:endParaRPr lang="en-US" sz="1400" dirty="0"/>
          </a:p>
        </p:txBody>
      </p:sp>
      <p:graphicFrame>
        <p:nvGraphicFramePr>
          <p:cNvPr id="6" name="Chart 5" descr="Line graph showing percentage; percentages ranged from 50 to 70, with all groups and the total ranging from 58 to 70 in 2020">
            <a:extLst>
              <a:ext uri="{FF2B5EF4-FFF2-40B4-BE49-F238E27FC236}">
                <a16:creationId xmlns:a16="http://schemas.microsoft.com/office/drawing/2014/main" id="{CA560A0C-82D5-9496-7A38-80611C4222A2}"/>
              </a:ext>
            </a:extLst>
          </p:cNvPr>
          <p:cNvGraphicFramePr/>
          <p:nvPr>
            <p:extLst>
              <p:ext uri="{D42A27DB-BD31-4B8C-83A1-F6EECF244321}">
                <p14:modId xmlns:p14="http://schemas.microsoft.com/office/powerpoint/2010/main" val="2794778175"/>
              </p:ext>
            </p:extLst>
          </p:nvPr>
        </p:nvGraphicFramePr>
        <p:xfrm>
          <a:off x="457200" y="1463040"/>
          <a:ext cx="8229600" cy="42976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1427447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75A6B-8254-F4D5-68C0-0C6208301945}"/>
              </a:ext>
            </a:extLst>
          </p:cNvPr>
          <p:cNvSpPr>
            <a:spLocks noGrp="1"/>
          </p:cNvSpPr>
          <p:nvPr>
            <p:ph type="title"/>
          </p:nvPr>
        </p:nvSpPr>
        <p:spPr/>
        <p:txBody>
          <a:bodyPr>
            <a:noAutofit/>
          </a:bodyPr>
          <a:lstStyle/>
          <a:p>
            <a:r>
              <a:rPr lang="en-US" sz="2000" dirty="0"/>
              <a:t>Figure 10. Adults age 40 and over with diagnosed diabetes who received a flu vaccination in the calendar year, by ethnicity, 2019 and 2020</a:t>
            </a:r>
          </a:p>
        </p:txBody>
      </p:sp>
      <p:sp>
        <p:nvSpPr>
          <p:cNvPr id="3" name="Slide Number Placeholder 2">
            <a:extLst>
              <a:ext uri="{FF2B5EF4-FFF2-40B4-BE49-F238E27FC236}">
                <a16:creationId xmlns:a16="http://schemas.microsoft.com/office/drawing/2014/main" id="{68781F80-6565-4AD5-8E11-1B66B86BAD89}"/>
              </a:ext>
            </a:extLst>
          </p:cNvPr>
          <p:cNvSpPr>
            <a:spLocks noGrp="1"/>
          </p:cNvSpPr>
          <p:nvPr>
            <p:ph type="sldNum" sz="quarter" idx="10"/>
          </p:nvPr>
        </p:nvSpPr>
        <p:spPr/>
        <p:txBody>
          <a:bodyPr/>
          <a:lstStyle/>
          <a:p>
            <a:fld id="{85F5B7A5-34A7-4AB0-A34F-A4DF2002FA98}" type="slidenum">
              <a:rPr lang="en-US" smtClean="0"/>
              <a:pPr/>
              <a:t>175</a:t>
            </a:fld>
            <a:endParaRPr lang="en-US" dirty="0"/>
          </a:p>
        </p:txBody>
      </p:sp>
      <p:sp>
        <p:nvSpPr>
          <p:cNvPr id="7" name="TextBox 6">
            <a:extLst>
              <a:ext uri="{FF2B5EF4-FFF2-40B4-BE49-F238E27FC236}">
                <a16:creationId xmlns:a16="http://schemas.microsoft.com/office/drawing/2014/main" id="{A9748812-A1F2-74BA-721C-973BC3749897}"/>
              </a:ext>
            </a:extLst>
          </p:cNvPr>
          <p:cNvSpPr txBox="1"/>
          <p:nvPr/>
        </p:nvSpPr>
        <p:spPr>
          <a:xfrm>
            <a:off x="457200" y="5669280"/>
            <a:ext cx="8229600" cy="307777"/>
          </a:xfrm>
          <a:prstGeom prst="rect">
            <a:avLst/>
          </a:prstGeom>
          <a:noFill/>
        </p:spPr>
        <p:txBody>
          <a:bodyPr wrap="square" rtlCol="0">
            <a:spAutoFit/>
          </a:bodyPr>
          <a:lstStyle/>
          <a:p>
            <a:r>
              <a:rPr lang="en-US" sz="1400" b="1" dirty="0">
                <a:effectLst/>
                <a:latin typeface="Times New Roman" panose="02020603050405020304" pitchFamily="18" charset="0"/>
                <a:ea typeface="Calibri" panose="020F0502020204030204" pitchFamily="34" charset="0"/>
              </a:rPr>
              <a:t>Source:</a:t>
            </a:r>
            <a:r>
              <a:rPr lang="en-US" sz="1400" dirty="0">
                <a:effectLst/>
                <a:latin typeface="Times New Roman" panose="02020603050405020304" pitchFamily="18" charset="0"/>
                <a:ea typeface="Calibri" panose="020F0502020204030204" pitchFamily="34" charset="0"/>
              </a:rPr>
              <a:t> Agency for Healthcare Research and Quality, Medical Expenditure Panel Survey, 2019 and 2020.</a:t>
            </a:r>
            <a:endParaRPr lang="en-US" sz="1400" dirty="0"/>
          </a:p>
        </p:txBody>
      </p:sp>
      <p:graphicFrame>
        <p:nvGraphicFramePr>
          <p:cNvPr id="8" name="Chart 7" descr="Bar chart showing percent; key points are in the text below">
            <a:extLst>
              <a:ext uri="{FF2B5EF4-FFF2-40B4-BE49-F238E27FC236}">
                <a16:creationId xmlns:a16="http://schemas.microsoft.com/office/drawing/2014/main" id="{B46EA647-2886-6B85-E1B3-78D69E2E54A0}"/>
              </a:ext>
            </a:extLst>
          </p:cNvPr>
          <p:cNvGraphicFramePr/>
          <p:nvPr>
            <p:extLst>
              <p:ext uri="{D42A27DB-BD31-4B8C-83A1-F6EECF244321}">
                <p14:modId xmlns:p14="http://schemas.microsoft.com/office/powerpoint/2010/main" val="83803951"/>
              </p:ext>
            </p:extLst>
          </p:nvPr>
        </p:nvGraphicFramePr>
        <p:xfrm>
          <a:off x="457200" y="1463040"/>
          <a:ext cx="8229600" cy="4114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276231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75A6B-8254-F4D5-68C0-0C6208301945}"/>
              </a:ext>
            </a:extLst>
          </p:cNvPr>
          <p:cNvSpPr>
            <a:spLocks noGrp="1"/>
          </p:cNvSpPr>
          <p:nvPr>
            <p:ph type="title"/>
          </p:nvPr>
        </p:nvSpPr>
        <p:spPr/>
        <p:txBody>
          <a:bodyPr>
            <a:noAutofit/>
          </a:bodyPr>
          <a:lstStyle/>
          <a:p>
            <a:r>
              <a:rPr lang="en-US" sz="2000" dirty="0"/>
              <a:t>Figure 11. Women ages 50-74 who received a mammogram in the last 2 years, by race/ethnicity (top) and location (bottom), 2019 and 2021</a:t>
            </a:r>
          </a:p>
        </p:txBody>
      </p:sp>
      <p:sp>
        <p:nvSpPr>
          <p:cNvPr id="3" name="Slide Number Placeholder 2">
            <a:extLst>
              <a:ext uri="{FF2B5EF4-FFF2-40B4-BE49-F238E27FC236}">
                <a16:creationId xmlns:a16="http://schemas.microsoft.com/office/drawing/2014/main" id="{68781F80-6565-4AD5-8E11-1B66B86BAD89}"/>
              </a:ext>
            </a:extLst>
          </p:cNvPr>
          <p:cNvSpPr>
            <a:spLocks noGrp="1"/>
          </p:cNvSpPr>
          <p:nvPr>
            <p:ph type="sldNum" sz="quarter" idx="10"/>
          </p:nvPr>
        </p:nvSpPr>
        <p:spPr/>
        <p:txBody>
          <a:bodyPr/>
          <a:lstStyle/>
          <a:p>
            <a:fld id="{85F5B7A5-34A7-4AB0-A34F-A4DF2002FA98}" type="slidenum">
              <a:rPr lang="en-US" smtClean="0"/>
              <a:pPr/>
              <a:t>176</a:t>
            </a:fld>
            <a:endParaRPr lang="en-US" dirty="0"/>
          </a:p>
        </p:txBody>
      </p:sp>
      <p:graphicFrame>
        <p:nvGraphicFramePr>
          <p:cNvPr id="6" name="Chart 5" descr="Bar chart showing percentages, ranging from mid 60s to low 80s; key points are in the text below">
            <a:extLst>
              <a:ext uri="{FF2B5EF4-FFF2-40B4-BE49-F238E27FC236}">
                <a16:creationId xmlns:a16="http://schemas.microsoft.com/office/drawing/2014/main" id="{96D21534-D857-2919-FBF9-9554A4FE24FF}"/>
              </a:ext>
            </a:extLst>
          </p:cNvPr>
          <p:cNvGraphicFramePr/>
          <p:nvPr>
            <p:extLst>
              <p:ext uri="{D42A27DB-BD31-4B8C-83A1-F6EECF244321}">
                <p14:modId xmlns:p14="http://schemas.microsoft.com/office/powerpoint/2010/main" val="3528615017"/>
              </p:ext>
            </p:extLst>
          </p:nvPr>
        </p:nvGraphicFramePr>
        <p:xfrm>
          <a:off x="457200" y="1280160"/>
          <a:ext cx="82296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descr="Bar chart showing percentages, ranging from high 60s to high 70s; key points are in the text below">
            <a:extLst>
              <a:ext uri="{FF2B5EF4-FFF2-40B4-BE49-F238E27FC236}">
                <a16:creationId xmlns:a16="http://schemas.microsoft.com/office/drawing/2014/main" id="{D7B744B4-9255-3536-446A-A2F58C379F40}"/>
              </a:ext>
            </a:extLst>
          </p:cNvPr>
          <p:cNvGraphicFramePr/>
          <p:nvPr>
            <p:extLst>
              <p:ext uri="{D42A27DB-BD31-4B8C-83A1-F6EECF244321}">
                <p14:modId xmlns:p14="http://schemas.microsoft.com/office/powerpoint/2010/main" val="1197953272"/>
              </p:ext>
            </p:extLst>
          </p:nvPr>
        </p:nvGraphicFramePr>
        <p:xfrm>
          <a:off x="443345" y="4023360"/>
          <a:ext cx="82296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7786605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75A6B-8254-F4D5-68C0-0C6208301945}"/>
              </a:ext>
            </a:extLst>
          </p:cNvPr>
          <p:cNvSpPr>
            <a:spLocks noGrp="1"/>
          </p:cNvSpPr>
          <p:nvPr>
            <p:ph type="title"/>
          </p:nvPr>
        </p:nvSpPr>
        <p:spPr/>
        <p:txBody>
          <a:bodyPr>
            <a:noAutofit/>
          </a:bodyPr>
          <a:lstStyle/>
          <a:p>
            <a:r>
              <a:rPr lang="en-US" sz="1600" dirty="0"/>
              <a:t>Figure 12. Women ages 21-65 who received a Pap smear in the last 3 years or human papillomavirus test in the last 5 years, by race/ethnicity (top) and location (bottom), 2019 and 2021</a:t>
            </a:r>
          </a:p>
        </p:txBody>
      </p:sp>
      <p:sp>
        <p:nvSpPr>
          <p:cNvPr id="3" name="Slide Number Placeholder 2">
            <a:extLst>
              <a:ext uri="{FF2B5EF4-FFF2-40B4-BE49-F238E27FC236}">
                <a16:creationId xmlns:a16="http://schemas.microsoft.com/office/drawing/2014/main" id="{68781F80-6565-4AD5-8E11-1B66B86BAD89}"/>
              </a:ext>
            </a:extLst>
          </p:cNvPr>
          <p:cNvSpPr>
            <a:spLocks noGrp="1"/>
          </p:cNvSpPr>
          <p:nvPr>
            <p:ph type="sldNum" sz="quarter" idx="10"/>
          </p:nvPr>
        </p:nvSpPr>
        <p:spPr/>
        <p:txBody>
          <a:bodyPr/>
          <a:lstStyle/>
          <a:p>
            <a:fld id="{85F5B7A5-34A7-4AB0-A34F-A4DF2002FA98}" type="slidenum">
              <a:rPr lang="en-US" smtClean="0"/>
              <a:pPr/>
              <a:t>177</a:t>
            </a:fld>
            <a:endParaRPr lang="en-US" dirty="0"/>
          </a:p>
        </p:txBody>
      </p:sp>
      <p:graphicFrame>
        <p:nvGraphicFramePr>
          <p:cNvPr id="6" name="Chart 5" descr="Bar chart showing percentages, ranging from mid 60s to low 80s; key points are in the text below">
            <a:extLst>
              <a:ext uri="{FF2B5EF4-FFF2-40B4-BE49-F238E27FC236}">
                <a16:creationId xmlns:a16="http://schemas.microsoft.com/office/drawing/2014/main" id="{96D21534-D857-2919-FBF9-9554A4FE24FF}"/>
              </a:ext>
            </a:extLst>
          </p:cNvPr>
          <p:cNvGraphicFramePr/>
          <p:nvPr>
            <p:extLst>
              <p:ext uri="{D42A27DB-BD31-4B8C-83A1-F6EECF244321}">
                <p14:modId xmlns:p14="http://schemas.microsoft.com/office/powerpoint/2010/main" val="1460369261"/>
              </p:ext>
            </p:extLst>
          </p:nvPr>
        </p:nvGraphicFramePr>
        <p:xfrm>
          <a:off x="457200" y="1280160"/>
          <a:ext cx="82296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descr="Bar chart showing percentages, ranging from high 60s to high 70s; key points are in the text below">
            <a:extLst>
              <a:ext uri="{FF2B5EF4-FFF2-40B4-BE49-F238E27FC236}">
                <a16:creationId xmlns:a16="http://schemas.microsoft.com/office/drawing/2014/main" id="{D7B744B4-9255-3536-446A-A2F58C379F40}"/>
              </a:ext>
            </a:extLst>
          </p:cNvPr>
          <p:cNvGraphicFramePr/>
          <p:nvPr>
            <p:extLst>
              <p:ext uri="{D42A27DB-BD31-4B8C-83A1-F6EECF244321}">
                <p14:modId xmlns:p14="http://schemas.microsoft.com/office/powerpoint/2010/main" val="1461868899"/>
              </p:ext>
            </p:extLst>
          </p:nvPr>
        </p:nvGraphicFramePr>
        <p:xfrm>
          <a:off x="443345" y="4023360"/>
          <a:ext cx="82296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0581782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75A6B-8254-F4D5-68C0-0C6208301945}"/>
              </a:ext>
            </a:extLst>
          </p:cNvPr>
          <p:cNvSpPr>
            <a:spLocks noGrp="1"/>
          </p:cNvSpPr>
          <p:nvPr>
            <p:ph type="title"/>
          </p:nvPr>
        </p:nvSpPr>
        <p:spPr>
          <a:xfrm>
            <a:off x="1257300" y="304800"/>
            <a:ext cx="6286500" cy="617884"/>
          </a:xfrm>
        </p:spPr>
        <p:txBody>
          <a:bodyPr>
            <a:noAutofit/>
          </a:bodyPr>
          <a:lstStyle/>
          <a:p>
            <a:r>
              <a:rPr lang="en-US" sz="2000" dirty="0"/>
              <a:t>Figure 13. Adults ages 50-75 who received any type of colorectal cancer screening, by race/ethnicity (top) and location (bottom), 2021</a:t>
            </a:r>
          </a:p>
        </p:txBody>
      </p:sp>
      <p:sp>
        <p:nvSpPr>
          <p:cNvPr id="3" name="Slide Number Placeholder 2">
            <a:extLst>
              <a:ext uri="{FF2B5EF4-FFF2-40B4-BE49-F238E27FC236}">
                <a16:creationId xmlns:a16="http://schemas.microsoft.com/office/drawing/2014/main" id="{68781F80-6565-4AD5-8E11-1B66B86BAD89}"/>
              </a:ext>
            </a:extLst>
          </p:cNvPr>
          <p:cNvSpPr>
            <a:spLocks noGrp="1"/>
          </p:cNvSpPr>
          <p:nvPr>
            <p:ph type="sldNum" sz="quarter" idx="10"/>
          </p:nvPr>
        </p:nvSpPr>
        <p:spPr/>
        <p:txBody>
          <a:bodyPr/>
          <a:lstStyle/>
          <a:p>
            <a:fld id="{85F5B7A5-34A7-4AB0-A34F-A4DF2002FA98}" type="slidenum">
              <a:rPr lang="en-US" smtClean="0"/>
              <a:pPr/>
              <a:t>178</a:t>
            </a:fld>
            <a:endParaRPr lang="en-US" dirty="0"/>
          </a:p>
        </p:txBody>
      </p:sp>
      <p:graphicFrame>
        <p:nvGraphicFramePr>
          <p:cNvPr id="6" name="Chart 5" descr="Bar chart showing percentages, ranging from mid 60s to low 80s; key points are in the text below">
            <a:extLst>
              <a:ext uri="{FF2B5EF4-FFF2-40B4-BE49-F238E27FC236}">
                <a16:creationId xmlns:a16="http://schemas.microsoft.com/office/drawing/2014/main" id="{96D21534-D857-2919-FBF9-9554A4FE24FF}"/>
              </a:ext>
            </a:extLst>
          </p:cNvPr>
          <p:cNvGraphicFramePr/>
          <p:nvPr>
            <p:extLst>
              <p:ext uri="{D42A27DB-BD31-4B8C-83A1-F6EECF244321}">
                <p14:modId xmlns:p14="http://schemas.microsoft.com/office/powerpoint/2010/main" val="4140956119"/>
              </p:ext>
            </p:extLst>
          </p:nvPr>
        </p:nvGraphicFramePr>
        <p:xfrm>
          <a:off x="457200" y="1280160"/>
          <a:ext cx="82296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descr="Bar chart showing percentages, ranging from high 60s to high 70s; key points are in the text below">
            <a:extLst>
              <a:ext uri="{FF2B5EF4-FFF2-40B4-BE49-F238E27FC236}">
                <a16:creationId xmlns:a16="http://schemas.microsoft.com/office/drawing/2014/main" id="{D7B744B4-9255-3536-446A-A2F58C379F40}"/>
              </a:ext>
            </a:extLst>
          </p:cNvPr>
          <p:cNvGraphicFramePr/>
          <p:nvPr>
            <p:extLst>
              <p:ext uri="{D42A27DB-BD31-4B8C-83A1-F6EECF244321}">
                <p14:modId xmlns:p14="http://schemas.microsoft.com/office/powerpoint/2010/main" val="3457846687"/>
              </p:ext>
            </p:extLst>
          </p:nvPr>
        </p:nvGraphicFramePr>
        <p:xfrm>
          <a:off x="443345" y="4023360"/>
          <a:ext cx="82296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0405879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3FB1B-8ADD-A2D6-7E3F-24575A0BC1EB}"/>
              </a:ext>
            </a:extLst>
          </p:cNvPr>
          <p:cNvSpPr>
            <a:spLocks noGrp="1"/>
          </p:cNvSpPr>
          <p:nvPr>
            <p:ph type="title"/>
          </p:nvPr>
        </p:nvSpPr>
        <p:spPr/>
        <p:txBody>
          <a:bodyPr>
            <a:normAutofit fontScale="90000"/>
          </a:bodyPr>
          <a:lstStyle/>
          <a:p>
            <a:r>
              <a:rPr lang="en-US" dirty="0"/>
              <a:t>Discussion and Conclusions</a:t>
            </a:r>
          </a:p>
        </p:txBody>
      </p:sp>
      <p:sp>
        <p:nvSpPr>
          <p:cNvPr id="3" name="Content Placeholder 2">
            <a:extLst>
              <a:ext uri="{FF2B5EF4-FFF2-40B4-BE49-F238E27FC236}">
                <a16:creationId xmlns:a16="http://schemas.microsoft.com/office/drawing/2014/main" id="{556B3D2C-3F8B-F61B-7F29-8C2001616C22}"/>
              </a:ext>
            </a:extLst>
          </p:cNvPr>
          <p:cNvSpPr>
            <a:spLocks noGrp="1"/>
          </p:cNvSpPr>
          <p:nvPr>
            <p:ph idx="1"/>
          </p:nvPr>
        </p:nvSpPr>
        <p:spPr/>
        <p:txBody>
          <a:bodyPr>
            <a:normAutofit fontScale="47500" lnSpcReduction="20000"/>
          </a:bodyPr>
          <a:lstStyle/>
          <a:p>
            <a:pPr>
              <a:lnSpc>
                <a:spcPct val="120000"/>
              </a:lnSpc>
              <a:spcBef>
                <a:spcPts val="0"/>
              </a:spcBef>
            </a:pPr>
            <a:r>
              <a:rPr lang="en-US" dirty="0"/>
              <a:t>The COVID-19 pandemic changed ambulatory healthcare delivery in many ways. Healthcare systems worked to mitigate barriers, including difficulty coordinating care and delays related to the pandemic, by pivoting to additional delivery mechanisms, such as </a:t>
            </a:r>
            <a:r>
              <a:rPr lang="en-US" dirty="0" err="1"/>
              <a:t>telehealthcare</a:t>
            </a:r>
            <a:r>
              <a:rPr lang="en-US" dirty="0"/>
              <a:t>. </a:t>
            </a:r>
          </a:p>
          <a:p>
            <a:pPr>
              <a:lnSpc>
                <a:spcPct val="120000"/>
              </a:lnSpc>
              <a:spcBef>
                <a:spcPts val="0"/>
              </a:spcBef>
            </a:pPr>
            <a:r>
              <a:rPr lang="en-US" dirty="0"/>
              <a:t>Preventive care was delivered during the pandemic at rates similar to </a:t>
            </a:r>
            <a:r>
              <a:rPr lang="en-US" dirty="0" err="1"/>
              <a:t>prepandemic</a:t>
            </a:r>
            <a:r>
              <a:rPr lang="en-US" dirty="0"/>
              <a:t> levels but still below Healthy People 2030 targets and U.S. Preventive Services Task Force recommendations. In addition, disparities persist, with some people more affected than others by the pandemic. </a:t>
            </a:r>
          </a:p>
          <a:p>
            <a:pPr>
              <a:lnSpc>
                <a:spcPct val="120000"/>
              </a:lnSpc>
              <a:spcBef>
                <a:spcPts val="0"/>
              </a:spcBef>
            </a:pPr>
            <a:r>
              <a:rPr lang="en-US" dirty="0"/>
              <a:t>Mitigation strategies, such as curtailing nonurgent visits, also led to the temporary closing of many ambulatory care practices. </a:t>
            </a:r>
          </a:p>
          <a:p>
            <a:pPr>
              <a:lnSpc>
                <a:spcPct val="120000"/>
              </a:lnSpc>
              <a:spcBef>
                <a:spcPts val="0"/>
              </a:spcBef>
            </a:pPr>
            <a:r>
              <a:rPr lang="en-US" dirty="0"/>
              <a:t>The pandemic led to delays in care; in 2020, approximately 15% of people delayed medical care and 25% delayed dental due to COVID-19.  </a:t>
            </a:r>
          </a:p>
          <a:p>
            <a:pPr>
              <a:lnSpc>
                <a:spcPct val="120000"/>
              </a:lnSpc>
              <a:spcBef>
                <a:spcPts val="0"/>
              </a:spcBef>
            </a:pPr>
            <a:r>
              <a:rPr lang="en-US" dirty="0"/>
              <a:t>Adults ages 45-64 (18.3%) and age 65 and over (22.0%) were more likely to delay medical care due to the COVID-19 pandemic compared with adults ages 18-44 (12.8%). Nearly 30% of NH-White people and NH-Asian people delayed dental care.</a:t>
            </a:r>
          </a:p>
          <a:p>
            <a:pPr>
              <a:lnSpc>
                <a:spcPct val="120000"/>
              </a:lnSpc>
              <a:spcBef>
                <a:spcPts val="0"/>
              </a:spcBef>
            </a:pPr>
            <a:r>
              <a:rPr lang="en-US" dirty="0"/>
              <a:t>Despite challenges posed by COVID-19 mitigation strategies and patients’ reluctance to access healthcare facilities due to fear of COVID-19 infection, some people continued to get recommended diabetes and preventive cancer care, which often require in-person visits. </a:t>
            </a:r>
          </a:p>
          <a:p>
            <a:pPr>
              <a:lnSpc>
                <a:spcPct val="120000"/>
              </a:lnSpc>
              <a:spcBef>
                <a:spcPts val="0"/>
              </a:spcBef>
            </a:pPr>
            <a:r>
              <a:rPr lang="en-US" dirty="0"/>
              <a:t>For some recommended services, including dilated eye exams, hemoglobin A1c testing, and flu vaccination, trends showed little to no change before and since the onset of the COVID-19 pandemic. </a:t>
            </a:r>
          </a:p>
          <a:p>
            <a:pPr>
              <a:lnSpc>
                <a:spcPct val="120000"/>
              </a:lnSpc>
              <a:spcBef>
                <a:spcPts val="0"/>
              </a:spcBef>
            </a:pPr>
            <a:r>
              <a:rPr lang="en-US" dirty="0"/>
              <a:t>Similar to diabetes care, cancer screening rates appeared to rebound to pre-COVID levels after an initial decline.</a:t>
            </a:r>
          </a:p>
          <a:p>
            <a:pPr>
              <a:lnSpc>
                <a:spcPct val="120000"/>
              </a:lnSpc>
              <a:spcBef>
                <a:spcPts val="0"/>
              </a:spcBef>
            </a:pPr>
            <a:r>
              <a:rPr lang="en-US" dirty="0" err="1"/>
              <a:t>Telehealthcare</a:t>
            </a:r>
            <a:r>
              <a:rPr lang="en-US" dirty="0"/>
              <a:t> could be a path to healthcare for people facing barriers to services such as lack of transportation and regional provider shortages. </a:t>
            </a:r>
          </a:p>
        </p:txBody>
      </p:sp>
      <p:sp>
        <p:nvSpPr>
          <p:cNvPr id="4" name="Slide Number Placeholder 3">
            <a:extLst>
              <a:ext uri="{FF2B5EF4-FFF2-40B4-BE49-F238E27FC236}">
                <a16:creationId xmlns:a16="http://schemas.microsoft.com/office/drawing/2014/main" id="{45A5D6B3-8BC1-831B-C93B-1F39A0C9D798}"/>
              </a:ext>
            </a:extLst>
          </p:cNvPr>
          <p:cNvSpPr>
            <a:spLocks noGrp="1"/>
          </p:cNvSpPr>
          <p:nvPr>
            <p:ph type="sldNum" sz="quarter" idx="10"/>
          </p:nvPr>
        </p:nvSpPr>
        <p:spPr/>
        <p:txBody>
          <a:bodyPr/>
          <a:lstStyle/>
          <a:p>
            <a:fld id="{85F5B7A5-34A7-4AB0-A34F-A4DF2002FA98}" type="slidenum">
              <a:rPr lang="en-US" smtClean="0"/>
              <a:pPr/>
              <a:t>179</a:t>
            </a:fld>
            <a:endParaRPr lang="en-US" dirty="0"/>
          </a:p>
        </p:txBody>
      </p:sp>
    </p:spTree>
    <p:extLst>
      <p:ext uri="{BB962C8B-B14F-4D97-AF65-F5344CB8AC3E}">
        <p14:creationId xmlns:p14="http://schemas.microsoft.com/office/powerpoint/2010/main" val="2070622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bject 37"/>
          <p:cNvSpPr/>
          <p:nvPr/>
        </p:nvSpPr>
        <p:spPr>
          <a:xfrm>
            <a:off x="6255908" y="1924630"/>
            <a:ext cx="43728" cy="43728"/>
          </a:xfrm>
          <a:custGeom>
            <a:avLst/>
            <a:gdLst/>
            <a:ahLst/>
            <a:cxnLst/>
            <a:rect l="l" t="t" r="r" b="b"/>
            <a:pathLst>
              <a:path w="64135" h="64135">
                <a:moveTo>
                  <a:pt x="63868" y="0"/>
                </a:moveTo>
                <a:lnTo>
                  <a:pt x="0" y="0"/>
                </a:lnTo>
                <a:lnTo>
                  <a:pt x="0" y="63868"/>
                </a:lnTo>
                <a:lnTo>
                  <a:pt x="63868" y="63868"/>
                </a:lnTo>
                <a:lnTo>
                  <a:pt x="63868" y="0"/>
                </a:lnTo>
                <a:close/>
              </a:path>
            </a:pathLst>
          </a:custGeom>
          <a:solidFill>
            <a:srgbClr val="FFC62C"/>
          </a:solidFill>
        </p:spPr>
        <p:txBody>
          <a:bodyPr wrap="square" lIns="0" tIns="0" rIns="0" bIns="0" rtlCol="0"/>
          <a:lstStyle/>
          <a:p>
            <a:endParaRPr sz="1227"/>
          </a:p>
        </p:txBody>
      </p:sp>
      <p:sp>
        <p:nvSpPr>
          <p:cNvPr id="45" name="Title 44">
            <a:extLst>
              <a:ext uri="{FF2B5EF4-FFF2-40B4-BE49-F238E27FC236}">
                <a16:creationId xmlns:a16="http://schemas.microsoft.com/office/drawing/2014/main" id="{D1B2B0F9-EF83-4431-8904-EC3E816FD0D7}"/>
              </a:ext>
            </a:extLst>
          </p:cNvPr>
          <p:cNvSpPr>
            <a:spLocks noGrp="1"/>
          </p:cNvSpPr>
          <p:nvPr>
            <p:ph type="title"/>
          </p:nvPr>
        </p:nvSpPr>
        <p:spPr/>
        <p:txBody>
          <a:bodyPr>
            <a:normAutofit fontScale="90000"/>
          </a:bodyPr>
          <a:lstStyle/>
          <a:p>
            <a:r>
              <a:rPr lang="en-US" dirty="0"/>
              <a:t>Racial and Ethnic Diversity</a:t>
            </a:r>
          </a:p>
        </p:txBody>
      </p:sp>
      <p:sp>
        <p:nvSpPr>
          <p:cNvPr id="41" name="Content Placeholder 40">
            <a:extLst>
              <a:ext uri="{FF2B5EF4-FFF2-40B4-BE49-F238E27FC236}">
                <a16:creationId xmlns:a16="http://schemas.microsoft.com/office/drawing/2014/main" id="{74FD4909-61E6-4302-BF98-3BB361D69302}"/>
              </a:ext>
            </a:extLst>
          </p:cNvPr>
          <p:cNvSpPr>
            <a:spLocks noGrp="1"/>
          </p:cNvSpPr>
          <p:nvPr>
            <p:ph idx="1"/>
          </p:nvPr>
        </p:nvSpPr>
        <p:spPr/>
        <p:txBody>
          <a:bodyPr>
            <a:normAutofit fontScale="92500" lnSpcReduction="10000"/>
          </a:bodyPr>
          <a:lstStyle/>
          <a:p>
            <a:r>
              <a:rPr lang="en-US" dirty="0"/>
              <a:t>The United States has grown more racially and ethnically diverse. </a:t>
            </a:r>
          </a:p>
          <a:p>
            <a:r>
              <a:rPr lang="en-US" dirty="0"/>
              <a:t>In 2020, non-Hispanic (NH) White people made up the largest racial and ethnic group in the United States, accounting for 191,697,647 people. The next largest groups were:</a:t>
            </a:r>
          </a:p>
          <a:p>
            <a:pPr lvl="1"/>
            <a:r>
              <a:rPr lang="en-US" dirty="0"/>
              <a:t>Hispanic (62,080,044 people), </a:t>
            </a:r>
          </a:p>
          <a:p>
            <a:pPr lvl="1"/>
            <a:r>
              <a:rPr lang="en-US" dirty="0"/>
              <a:t>NH-Black (39,940,338 people), </a:t>
            </a:r>
          </a:p>
          <a:p>
            <a:pPr lvl="1"/>
            <a:r>
              <a:rPr lang="en-US" dirty="0"/>
              <a:t>NH-Asian (19,618,719 people), </a:t>
            </a:r>
          </a:p>
          <a:p>
            <a:pPr lvl="1"/>
            <a:r>
              <a:rPr lang="en-US" dirty="0"/>
              <a:t>NH-multiracial/other race (15,238,816 people), </a:t>
            </a:r>
          </a:p>
          <a:p>
            <a:pPr lvl="1"/>
            <a:r>
              <a:rPr lang="en-US" dirty="0"/>
              <a:t>NH-AI/AN (2,252,699 people), and </a:t>
            </a:r>
          </a:p>
          <a:p>
            <a:pPr lvl="1"/>
            <a:r>
              <a:rPr lang="en-US" dirty="0"/>
              <a:t>NH-NHPI (622,018 people).</a:t>
            </a:r>
          </a:p>
          <a:p>
            <a:endParaRPr lang="en-US" dirty="0"/>
          </a:p>
          <a:p>
            <a:endParaRPr lang="en-US" dirty="0"/>
          </a:p>
          <a:p>
            <a:endParaRPr lang="en-US" dirty="0"/>
          </a:p>
        </p:txBody>
      </p:sp>
      <p:sp>
        <p:nvSpPr>
          <p:cNvPr id="2" name="Slide Number Placeholder 1">
            <a:extLst>
              <a:ext uri="{FF2B5EF4-FFF2-40B4-BE49-F238E27FC236}">
                <a16:creationId xmlns:a16="http://schemas.microsoft.com/office/drawing/2014/main" id="{AF79EB16-CC31-891C-317D-B790D88DFCA7}"/>
              </a:ext>
            </a:extLst>
          </p:cNvPr>
          <p:cNvSpPr>
            <a:spLocks noGrp="1"/>
          </p:cNvSpPr>
          <p:nvPr>
            <p:ph type="sldNum" sz="quarter" idx="10"/>
          </p:nvPr>
        </p:nvSpPr>
        <p:spPr/>
        <p:txBody>
          <a:bodyPr/>
          <a:lstStyle/>
          <a:p>
            <a:fld id="{85F5B7A5-34A7-4AB0-A34F-A4DF2002FA98}" type="slidenum">
              <a:rPr lang="en-US" smtClean="0"/>
              <a:t>18</a:t>
            </a:fld>
            <a:endParaRPr lang="en-US" dirty="0"/>
          </a:p>
        </p:txBody>
      </p:sp>
    </p:spTree>
    <p:extLst>
      <p:ext uri="{BB962C8B-B14F-4D97-AF65-F5344CB8AC3E}">
        <p14:creationId xmlns:p14="http://schemas.microsoft.com/office/powerpoint/2010/main" val="40809835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7B131-F6F1-86D7-B00E-C9DCEBAFDCD6}"/>
              </a:ext>
            </a:extLst>
          </p:cNvPr>
          <p:cNvSpPr>
            <a:spLocks noGrp="1"/>
          </p:cNvSpPr>
          <p:nvPr>
            <p:ph type="title"/>
          </p:nvPr>
        </p:nvSpPr>
        <p:spPr/>
        <p:txBody>
          <a:bodyPr>
            <a:normAutofit fontScale="90000"/>
          </a:bodyPr>
          <a:lstStyle/>
          <a:p>
            <a:r>
              <a:rPr lang="en-US" dirty="0"/>
              <a:t>Resources</a:t>
            </a:r>
          </a:p>
        </p:txBody>
      </p:sp>
      <p:sp>
        <p:nvSpPr>
          <p:cNvPr id="3" name="Content Placeholder 2">
            <a:extLst>
              <a:ext uri="{FF2B5EF4-FFF2-40B4-BE49-F238E27FC236}">
                <a16:creationId xmlns:a16="http://schemas.microsoft.com/office/drawing/2014/main" id="{481F4ACE-F215-6D3D-1AC7-0428753DCF54}"/>
              </a:ext>
            </a:extLst>
          </p:cNvPr>
          <p:cNvSpPr>
            <a:spLocks noGrp="1"/>
          </p:cNvSpPr>
          <p:nvPr>
            <p:ph idx="1"/>
          </p:nvPr>
        </p:nvSpPr>
        <p:spPr/>
        <p:txBody>
          <a:bodyPr>
            <a:normAutofit fontScale="55000" lnSpcReduction="20000"/>
          </a:bodyPr>
          <a:lstStyle/>
          <a:p>
            <a:pPr>
              <a:lnSpc>
                <a:spcPct val="120000"/>
              </a:lnSpc>
              <a:spcBef>
                <a:spcPts val="0"/>
              </a:spcBef>
            </a:pPr>
            <a:r>
              <a:rPr lang="en-US" dirty="0"/>
              <a:t>The impact of COVID-19 on care provided in ambulatory settings, such as care for diabetes and cancer, points to the importance of awareness and prevention, as well as alternative ways to access care, such as </a:t>
            </a:r>
            <a:r>
              <a:rPr lang="en-US" dirty="0" err="1"/>
              <a:t>telehealthcare</a:t>
            </a:r>
            <a:r>
              <a:rPr lang="en-US" dirty="0"/>
              <a:t>. Resources include:</a:t>
            </a:r>
          </a:p>
          <a:p>
            <a:pPr lvl="1">
              <a:lnSpc>
                <a:spcPct val="120000"/>
              </a:lnSpc>
              <a:spcBef>
                <a:spcPts val="0"/>
              </a:spcBef>
            </a:pPr>
            <a:r>
              <a:rPr lang="en-US" dirty="0"/>
              <a:t>National Cancer Plan developed by the National Institutes of Health’s National Cancer Institute.  </a:t>
            </a:r>
          </a:p>
          <a:p>
            <a:pPr lvl="1">
              <a:lnSpc>
                <a:spcPct val="120000"/>
              </a:lnSpc>
              <a:spcBef>
                <a:spcPts val="0"/>
              </a:spcBef>
            </a:pPr>
            <a:r>
              <a:rPr lang="en-US" dirty="0"/>
              <a:t>National Breast and Cervical Cancer Early Detection Program  to help those with low incomes and inadequate insurance gain access to timely breast and cervical cancer services. </a:t>
            </a:r>
          </a:p>
          <a:p>
            <a:pPr lvl="1">
              <a:lnSpc>
                <a:spcPct val="120000"/>
              </a:lnSpc>
              <a:spcBef>
                <a:spcPts val="0"/>
              </a:spcBef>
            </a:pPr>
            <a:r>
              <a:rPr lang="en-US" dirty="0"/>
              <a:t>National Comprehensive Cancer Control Program to provide funds, guidance, and technical assistance to help cancer control coalitions . </a:t>
            </a:r>
          </a:p>
          <a:p>
            <a:pPr lvl="1">
              <a:lnSpc>
                <a:spcPct val="120000"/>
              </a:lnSpc>
              <a:spcBef>
                <a:spcPts val="0"/>
              </a:spcBef>
            </a:pPr>
            <a:r>
              <a:rPr lang="en-US" dirty="0"/>
              <a:t>CDC’s Colorectal Cancer Control Program to increase colorectal cancer screening rates among people ages 45-75 years. </a:t>
            </a:r>
          </a:p>
          <a:p>
            <a:pPr lvl="1">
              <a:lnSpc>
                <a:spcPct val="120000"/>
              </a:lnSpc>
              <a:spcBef>
                <a:spcPts val="0"/>
              </a:spcBef>
            </a:pPr>
            <a:r>
              <a:rPr lang="en-US" dirty="0"/>
              <a:t>Special Diabetes Program for Indians (</a:t>
            </a:r>
            <a:r>
              <a:rPr lang="en-US" dirty="0">
                <a:hlinkClick r:id="rId3"/>
              </a:rPr>
              <a:t>https://www.ihs.gov/sdpi/sdpi-community-directed/sdpi-basics/</a:t>
            </a:r>
            <a:r>
              <a:rPr lang="en-US" dirty="0"/>
              <a:t>). </a:t>
            </a:r>
          </a:p>
          <a:p>
            <a:pPr lvl="1">
              <a:lnSpc>
                <a:spcPct val="120000"/>
              </a:lnSpc>
              <a:spcBef>
                <a:spcPts val="0"/>
              </a:spcBef>
            </a:pPr>
            <a:r>
              <a:rPr lang="en-US" dirty="0"/>
              <a:t>National Diabetes Prevention Program (</a:t>
            </a:r>
            <a:r>
              <a:rPr lang="en-US" dirty="0">
                <a:hlinkClick r:id="rId4"/>
              </a:rPr>
              <a:t>https://www.cdc.gov/diabetes/prevention/</a:t>
            </a:r>
            <a:br>
              <a:rPr lang="en-US" dirty="0">
                <a:hlinkClick r:id="rId4"/>
              </a:rPr>
            </a:br>
            <a:r>
              <a:rPr lang="en-US" dirty="0">
                <a:hlinkClick r:id="rId4"/>
              </a:rPr>
              <a:t>about.htm</a:t>
            </a:r>
            <a:r>
              <a:rPr lang="en-US" dirty="0"/>
              <a:t>). </a:t>
            </a:r>
          </a:p>
          <a:p>
            <a:pPr lvl="1">
              <a:lnSpc>
                <a:spcPct val="120000"/>
              </a:lnSpc>
              <a:spcBef>
                <a:spcPts val="0"/>
              </a:spcBef>
            </a:pPr>
            <a:r>
              <a:rPr lang="en-US" dirty="0"/>
              <a:t>Diabetes Self-Management Education and Support Toolkit (</a:t>
            </a:r>
            <a:r>
              <a:rPr lang="en-US" dirty="0">
                <a:hlinkClick r:id="rId5"/>
              </a:rPr>
              <a:t>https://www.cdc.gov/diabetes/dsmes-toolkit/index.html</a:t>
            </a:r>
            <a:r>
              <a:rPr lang="en-US" dirty="0"/>
              <a:t>). </a:t>
            </a:r>
          </a:p>
        </p:txBody>
      </p:sp>
      <p:sp>
        <p:nvSpPr>
          <p:cNvPr id="4" name="Slide Number Placeholder 3">
            <a:extLst>
              <a:ext uri="{FF2B5EF4-FFF2-40B4-BE49-F238E27FC236}">
                <a16:creationId xmlns:a16="http://schemas.microsoft.com/office/drawing/2014/main" id="{325BF19F-D251-F66F-A956-5D34B244032F}"/>
              </a:ext>
            </a:extLst>
          </p:cNvPr>
          <p:cNvSpPr>
            <a:spLocks noGrp="1"/>
          </p:cNvSpPr>
          <p:nvPr>
            <p:ph type="sldNum" sz="quarter" idx="10"/>
          </p:nvPr>
        </p:nvSpPr>
        <p:spPr/>
        <p:txBody>
          <a:bodyPr/>
          <a:lstStyle/>
          <a:p>
            <a:fld id="{85F5B7A5-34A7-4AB0-A34F-A4DF2002FA98}" type="slidenum">
              <a:rPr lang="en-US" smtClean="0"/>
              <a:pPr/>
              <a:t>180</a:t>
            </a:fld>
            <a:endParaRPr lang="en-US" dirty="0"/>
          </a:p>
        </p:txBody>
      </p:sp>
    </p:spTree>
    <p:extLst>
      <p:ext uri="{BB962C8B-B14F-4D97-AF65-F5344CB8AC3E}">
        <p14:creationId xmlns:p14="http://schemas.microsoft.com/office/powerpoint/2010/main" val="372815535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09BF7-F1BD-B253-08C6-9D9BAAF58913}"/>
              </a:ext>
            </a:extLst>
          </p:cNvPr>
          <p:cNvSpPr>
            <a:spLocks noGrp="1"/>
          </p:cNvSpPr>
          <p:nvPr>
            <p:ph type="title"/>
          </p:nvPr>
        </p:nvSpPr>
        <p:spPr/>
        <p:txBody>
          <a:bodyPr>
            <a:normAutofit fontScale="90000"/>
          </a:bodyPr>
          <a:lstStyle/>
          <a:p>
            <a:r>
              <a:rPr lang="en-US" dirty="0"/>
              <a:t>References</a:t>
            </a:r>
          </a:p>
        </p:txBody>
      </p:sp>
      <p:sp>
        <p:nvSpPr>
          <p:cNvPr id="3" name="Slide Number Placeholder 2">
            <a:extLst>
              <a:ext uri="{FF2B5EF4-FFF2-40B4-BE49-F238E27FC236}">
                <a16:creationId xmlns:a16="http://schemas.microsoft.com/office/drawing/2014/main" id="{288D29B1-1780-8A4B-4BAC-8EC48D7D5164}"/>
              </a:ext>
            </a:extLst>
          </p:cNvPr>
          <p:cNvSpPr>
            <a:spLocks noGrp="1"/>
          </p:cNvSpPr>
          <p:nvPr>
            <p:ph type="sldNum" sz="quarter" idx="10"/>
          </p:nvPr>
        </p:nvSpPr>
        <p:spPr/>
        <p:txBody>
          <a:bodyPr/>
          <a:lstStyle/>
          <a:p>
            <a:fld id="{85F5B7A5-34A7-4AB0-A34F-A4DF2002FA98}" type="slidenum">
              <a:rPr lang="en-US" smtClean="0"/>
              <a:t>181</a:t>
            </a:fld>
            <a:endParaRPr lang="en-US" dirty="0"/>
          </a:p>
        </p:txBody>
      </p:sp>
      <p:sp>
        <p:nvSpPr>
          <p:cNvPr id="5" name="TextBox 4">
            <a:extLst>
              <a:ext uri="{FF2B5EF4-FFF2-40B4-BE49-F238E27FC236}">
                <a16:creationId xmlns:a16="http://schemas.microsoft.com/office/drawing/2014/main" id="{6FD4268D-569D-6A4D-AF3B-B82C87A7C21B}"/>
              </a:ext>
            </a:extLst>
          </p:cNvPr>
          <p:cNvSpPr txBox="1"/>
          <p:nvPr/>
        </p:nvSpPr>
        <p:spPr>
          <a:xfrm>
            <a:off x="457200" y="1280160"/>
            <a:ext cx="8229600" cy="5001369"/>
          </a:xfrm>
          <a:prstGeom prst="rect">
            <a:avLst/>
          </a:prstGeom>
          <a:noFill/>
        </p:spPr>
        <p:txBody>
          <a:bodyPr wrap="square">
            <a:spAutoFit/>
          </a:bodyPr>
          <a:lstStyle/>
          <a:p>
            <a:pPr marL="342900" marR="0" lvl="0" indent="-342900">
              <a:spcBef>
                <a:spcPts val="0"/>
              </a:spcBef>
              <a:spcAft>
                <a:spcPts val="0"/>
              </a:spcAft>
              <a:buSzPct val="100000"/>
              <a:buFont typeface="Times New Roman" panose="02020603050405020304" pitchFamily="18" charset="0"/>
              <a:buAutoNum type="arabicPeriod"/>
            </a:pPr>
            <a:r>
              <a:rPr lang="en-US" sz="1100" dirty="0">
                <a:effectLst/>
                <a:ea typeface="Calibri" panose="020F0502020204030204" pitchFamily="34" charset="0"/>
                <a:cs typeface="Times New Roman" panose="02020603050405020304" pitchFamily="18" charset="0"/>
              </a:rPr>
              <a:t>Agency for Healthcare Research and Quality. Ambulatory Care. Last reviewed February 2018. </a:t>
            </a:r>
            <a:r>
              <a:rPr lang="en-US" sz="1100" u="sng" dirty="0">
                <a:solidFill>
                  <a:srgbClr val="0000FF"/>
                </a:solidFill>
                <a:effectLst/>
                <a:ea typeface="Calibri" panose="020F0502020204030204" pitchFamily="34" charset="0"/>
                <a:cs typeface="Times New Roman" panose="02020603050405020304" pitchFamily="18" charset="0"/>
                <a:hlinkClick r:id="rId3"/>
              </a:rPr>
              <a:t>https://www.ahrq.gov/patient-safety/settings/ambulatory/tools.html</a:t>
            </a:r>
            <a:r>
              <a:rPr lang="en-US" sz="1100" u="sng" dirty="0">
                <a:solidFill>
                  <a:srgbClr val="0000FF"/>
                </a:solidFill>
                <a:effectLst/>
                <a:ea typeface="Calibri" panose="020F0502020204030204" pitchFamily="34" charset="0"/>
                <a:cs typeface="Times New Roman" panose="02020603050405020304" pitchFamily="18" charset="0"/>
              </a:rPr>
              <a:t>.</a:t>
            </a:r>
            <a:r>
              <a:rPr lang="en-US" sz="1100" dirty="0">
                <a:effectLst/>
                <a:ea typeface="Calibri" panose="020F0502020204030204" pitchFamily="34" charset="0"/>
                <a:cs typeface="Times New Roman" panose="02020603050405020304" pitchFamily="18" charset="0"/>
              </a:rPr>
              <a:t> Accessed October 27, 2023.</a:t>
            </a:r>
          </a:p>
          <a:p>
            <a:pPr marL="342900" marR="0" lvl="0" indent="-342900">
              <a:spcBef>
                <a:spcPts val="0"/>
              </a:spcBef>
              <a:spcAft>
                <a:spcPts val="0"/>
              </a:spcAft>
              <a:buSzPct val="100000"/>
              <a:buFont typeface="Times New Roman" panose="02020603050405020304" pitchFamily="18" charset="0"/>
              <a:buAutoNum type="arabicPeriod"/>
            </a:pPr>
            <a:r>
              <a:rPr lang="en-US" sz="1100" dirty="0">
                <a:effectLst/>
                <a:ea typeface="Calibri" panose="020F0502020204030204" pitchFamily="34" charset="0"/>
                <a:cs typeface="Times New Roman" panose="02020603050405020304" pitchFamily="18" charset="0"/>
              </a:rPr>
              <a:t>Centers for Medicare &amp; Medicaid Services. Quick Definitions for National Health Expenditure Accounts (NHEA) Categories. </a:t>
            </a:r>
            <a:r>
              <a:rPr lang="en-US" sz="1100" u="sng" dirty="0">
                <a:solidFill>
                  <a:srgbClr val="0000FF"/>
                </a:solidFill>
                <a:effectLst/>
                <a:ea typeface="Calibri" panose="020F0502020204030204" pitchFamily="34" charset="0"/>
                <a:cs typeface="Times New Roman" panose="02020603050405020304" pitchFamily="18" charset="0"/>
                <a:hlinkClick r:id="rId4"/>
              </a:rPr>
              <a:t>https://www.cms.gov/files/document/quick-definitions-national-health-expenditures-accounts-nhea-categories.pdf</a:t>
            </a:r>
            <a:r>
              <a:rPr lang="en-US" sz="1100" dirty="0">
                <a:effectLst/>
                <a:ea typeface="Calibri" panose="020F0502020204030204" pitchFamily="34" charset="0"/>
                <a:cs typeface="Times New Roman" panose="02020603050405020304" pitchFamily="18" charset="0"/>
              </a:rPr>
              <a:t>. Accessed October 27, 2023.</a:t>
            </a:r>
          </a:p>
          <a:p>
            <a:pPr marL="342900" marR="0" lvl="0" indent="-342900">
              <a:spcBef>
                <a:spcPts val="0"/>
              </a:spcBef>
              <a:spcAft>
                <a:spcPts val="0"/>
              </a:spcAft>
              <a:buSzPct val="100000"/>
              <a:buFont typeface="Times New Roman" panose="02020603050405020304" pitchFamily="18" charset="0"/>
              <a:buAutoNum type="arabicPeriod"/>
            </a:pPr>
            <a:r>
              <a:rPr lang="en-US" sz="1100" dirty="0">
                <a:effectLst/>
                <a:ea typeface="Calibri" panose="020F0502020204030204" pitchFamily="34" charset="0"/>
                <a:cs typeface="Times New Roman" panose="02020603050405020304" pitchFamily="18" charset="0"/>
              </a:rPr>
              <a:t>Centers for Medicare &amp; Medicaid Services. NHE Fact Sheet, including NHE tables. Last modified September 2023. </a:t>
            </a:r>
            <a:r>
              <a:rPr lang="en-US" sz="1100" u="sng" dirty="0">
                <a:solidFill>
                  <a:srgbClr val="0000FF"/>
                </a:solidFill>
                <a:effectLst/>
                <a:ea typeface="Calibri" panose="020F0502020204030204" pitchFamily="34" charset="0"/>
                <a:cs typeface="Times New Roman" panose="02020603050405020304" pitchFamily="18" charset="0"/>
                <a:hlinkClick r:id="rId5"/>
              </a:rPr>
              <a:t>https://www.cms.gov/research-statistics-data-and-systems/statistics-trends-and-reports/nationalhealthexpenddata/nhe-fact-sheet</a:t>
            </a:r>
            <a:r>
              <a:rPr lang="en-US" sz="1100" dirty="0">
                <a:effectLst/>
                <a:ea typeface="Calibri" panose="020F0502020204030204" pitchFamily="34" charset="0"/>
                <a:cs typeface="Times New Roman" panose="02020603050405020304" pitchFamily="18" charset="0"/>
              </a:rPr>
              <a:t>. Accessed October 27, 2023.</a:t>
            </a:r>
          </a:p>
          <a:p>
            <a:pPr marL="342900" marR="0" lvl="0" indent="-342900">
              <a:spcBef>
                <a:spcPts val="0"/>
              </a:spcBef>
              <a:spcAft>
                <a:spcPts val="0"/>
              </a:spcAft>
              <a:buSzPct val="100000"/>
              <a:buFont typeface="Times New Roman" panose="02020603050405020304" pitchFamily="18" charset="0"/>
              <a:buAutoNum type="arabicPeriod"/>
            </a:pPr>
            <a:r>
              <a:rPr lang="en-US" sz="1100" dirty="0">
                <a:effectLst/>
                <a:ea typeface="Calibri" panose="020F0502020204030204" pitchFamily="34" charset="0"/>
                <a:cs typeface="Times New Roman" panose="02020603050405020304" pitchFamily="18" charset="0"/>
              </a:rPr>
              <a:t>Centers for Medicare &amp; Medicaid Services. CMS Releases Recommendations on Adult Elective Surgeries, Non-Essential Medical, Surgical, and Dental Procedures During COVID-19 Response. March 18, 2020. </a:t>
            </a:r>
            <a:r>
              <a:rPr lang="en-US" sz="1100" u="sng" dirty="0">
                <a:solidFill>
                  <a:srgbClr val="0000FF"/>
                </a:solidFill>
                <a:effectLst/>
                <a:ea typeface="Calibri" panose="020F0502020204030204" pitchFamily="34" charset="0"/>
                <a:cs typeface="Times New Roman" panose="02020603050405020304" pitchFamily="18" charset="0"/>
                <a:hlinkClick r:id="rId6"/>
              </a:rPr>
              <a:t>https://www.cms.gov/newsroom/press-releases/cms-releases-recommendations-adult-elective-surgeries-non-essential-medical-surgical-and-dental</a:t>
            </a:r>
            <a:r>
              <a:rPr lang="en-US" sz="1100" dirty="0">
                <a:effectLst/>
                <a:ea typeface="Calibri" panose="020F0502020204030204" pitchFamily="34" charset="0"/>
                <a:cs typeface="Times New Roman" panose="02020603050405020304" pitchFamily="18" charset="0"/>
              </a:rPr>
              <a:t>. Accessed October 27, 2023.</a:t>
            </a:r>
          </a:p>
          <a:p>
            <a:pPr marL="342900" marR="0" lvl="0" indent="-342900">
              <a:spcBef>
                <a:spcPts val="0"/>
              </a:spcBef>
              <a:spcAft>
                <a:spcPts val="0"/>
              </a:spcAft>
              <a:buSzPct val="100000"/>
              <a:buFont typeface="Times New Roman" panose="02020603050405020304" pitchFamily="18" charset="0"/>
              <a:buAutoNum type="arabicPeriod"/>
            </a:pPr>
            <a:r>
              <a:rPr lang="en-US" sz="1100" dirty="0" err="1">
                <a:effectLst/>
                <a:ea typeface="Calibri" panose="020F0502020204030204" pitchFamily="34" charset="0"/>
                <a:cs typeface="Times New Roman" panose="02020603050405020304" pitchFamily="18" charset="0"/>
              </a:rPr>
              <a:t>Czeisler</a:t>
            </a:r>
            <a:r>
              <a:rPr lang="en-US" sz="1100" dirty="0">
                <a:effectLst/>
                <a:ea typeface="Calibri" panose="020F0502020204030204" pitchFamily="34" charset="0"/>
                <a:cs typeface="Times New Roman" panose="02020603050405020304" pitchFamily="18" charset="0"/>
              </a:rPr>
              <a:t> MÉ, </a:t>
            </a:r>
            <a:r>
              <a:rPr lang="en-US" sz="1100" dirty="0" err="1">
                <a:effectLst/>
                <a:ea typeface="Calibri" panose="020F0502020204030204" pitchFamily="34" charset="0"/>
                <a:cs typeface="Times New Roman" panose="02020603050405020304" pitchFamily="18" charset="0"/>
              </a:rPr>
              <a:t>Marynak</a:t>
            </a:r>
            <a:r>
              <a:rPr lang="en-US" sz="1100" dirty="0">
                <a:effectLst/>
                <a:ea typeface="Calibri" panose="020F0502020204030204" pitchFamily="34" charset="0"/>
                <a:cs typeface="Times New Roman" panose="02020603050405020304" pitchFamily="18" charset="0"/>
              </a:rPr>
              <a:t> K, Clarke KEN, Salah Z, Shakya I, Thierry JM, Ali N, McMillan H, Wiley JF, Weaver MD, </a:t>
            </a:r>
            <a:r>
              <a:rPr lang="en-US" sz="1100" dirty="0" err="1">
                <a:effectLst/>
                <a:ea typeface="Calibri" panose="020F0502020204030204" pitchFamily="34" charset="0"/>
                <a:cs typeface="Times New Roman" panose="02020603050405020304" pitchFamily="18" charset="0"/>
              </a:rPr>
              <a:t>Czeisler</a:t>
            </a:r>
            <a:r>
              <a:rPr lang="en-US" sz="1100" dirty="0">
                <a:effectLst/>
                <a:ea typeface="Calibri" panose="020F0502020204030204" pitchFamily="34" charset="0"/>
                <a:cs typeface="Times New Roman" panose="02020603050405020304" pitchFamily="18" charset="0"/>
              </a:rPr>
              <a:t> CA, Rajaratnam SMW, Howard ME. Delay or avoidance of medical care because of COVID-19–related concerns — United States, June 2020. MMWR </a:t>
            </a:r>
            <a:r>
              <a:rPr lang="en-US" sz="1100" dirty="0" err="1">
                <a:effectLst/>
                <a:ea typeface="Calibri" panose="020F0502020204030204" pitchFamily="34" charset="0"/>
                <a:cs typeface="Times New Roman" panose="02020603050405020304" pitchFamily="18" charset="0"/>
              </a:rPr>
              <a:t>Morb</a:t>
            </a:r>
            <a:r>
              <a:rPr lang="en-US" sz="1100" dirty="0">
                <a:effectLst/>
                <a:ea typeface="Calibri" panose="020F0502020204030204" pitchFamily="34" charset="0"/>
                <a:cs typeface="Times New Roman" panose="02020603050405020304" pitchFamily="18" charset="0"/>
              </a:rPr>
              <a:t> Mortal </a:t>
            </a:r>
            <a:r>
              <a:rPr lang="en-US" sz="1100" dirty="0" err="1">
                <a:effectLst/>
                <a:ea typeface="Calibri" panose="020F0502020204030204" pitchFamily="34" charset="0"/>
                <a:cs typeface="Times New Roman" panose="02020603050405020304" pitchFamily="18" charset="0"/>
              </a:rPr>
              <a:t>Wkly</a:t>
            </a:r>
            <a:r>
              <a:rPr lang="en-US" sz="1100" dirty="0">
                <a:effectLst/>
                <a:ea typeface="Calibri" panose="020F0502020204030204" pitchFamily="34" charset="0"/>
                <a:cs typeface="Times New Roman" panose="02020603050405020304" pitchFamily="18" charset="0"/>
              </a:rPr>
              <a:t> Rep 2020;69:1250-1257. </a:t>
            </a:r>
            <a:r>
              <a:rPr lang="en-US" sz="1100" u="sng" dirty="0">
                <a:solidFill>
                  <a:srgbClr val="0000FF"/>
                </a:solidFill>
                <a:effectLst/>
                <a:ea typeface="Calibri" panose="020F0502020204030204" pitchFamily="34" charset="0"/>
                <a:cs typeface="Times New Roman" panose="02020603050405020304" pitchFamily="18" charset="0"/>
                <a:hlinkClick r:id="rId7"/>
              </a:rPr>
              <a:t>https://www.cdc.gov/mmwr/volumes/69/wr/mm6936a4.htm?s_cid=mm6936a4_w</a:t>
            </a:r>
            <a:r>
              <a:rPr lang="en-US" sz="1100" dirty="0">
                <a:effectLst/>
                <a:ea typeface="Calibri" panose="020F0502020204030204" pitchFamily="34" charset="0"/>
                <a:cs typeface="Times New Roman" panose="02020603050405020304" pitchFamily="18" charset="0"/>
              </a:rPr>
              <a:t>. Accessed October 27, 2023.</a:t>
            </a:r>
          </a:p>
          <a:p>
            <a:pPr marL="342900" marR="0" lvl="0" indent="-342900">
              <a:spcBef>
                <a:spcPts val="0"/>
              </a:spcBef>
              <a:spcAft>
                <a:spcPts val="0"/>
              </a:spcAft>
              <a:buSzPct val="100000"/>
              <a:buFont typeface="Times New Roman" panose="02020603050405020304" pitchFamily="18" charset="0"/>
              <a:buAutoNum type="arabicPeriod"/>
            </a:pPr>
            <a:r>
              <a:rPr lang="en-US" sz="1100" dirty="0" err="1">
                <a:effectLst/>
                <a:ea typeface="Calibri" panose="020F0502020204030204" pitchFamily="34" charset="0"/>
                <a:cs typeface="Times New Roman" panose="02020603050405020304" pitchFamily="18" charset="0"/>
              </a:rPr>
              <a:t>Mefford</a:t>
            </a:r>
            <a:r>
              <a:rPr lang="en-US" sz="1100" dirty="0">
                <a:effectLst/>
                <a:ea typeface="Calibri" panose="020F0502020204030204" pitchFamily="34" charset="0"/>
                <a:cs typeface="Times New Roman" panose="02020603050405020304" pitchFamily="18" charset="0"/>
              </a:rPr>
              <a:t> MT, Wei R, </a:t>
            </a:r>
            <a:r>
              <a:rPr lang="en-US" sz="1100" dirty="0" err="1">
                <a:effectLst/>
                <a:ea typeface="Calibri" panose="020F0502020204030204" pitchFamily="34" charset="0"/>
                <a:cs typeface="Times New Roman" panose="02020603050405020304" pitchFamily="18" charset="0"/>
              </a:rPr>
              <a:t>Lustigova</a:t>
            </a:r>
            <a:r>
              <a:rPr lang="en-US" sz="1100" dirty="0">
                <a:effectLst/>
                <a:ea typeface="Calibri" panose="020F0502020204030204" pitchFamily="34" charset="0"/>
                <a:cs typeface="Times New Roman" panose="02020603050405020304" pitchFamily="18" charset="0"/>
              </a:rPr>
              <a:t> E, Martin JP, Reynolds K. Incidence of diabetes among youth before and during the COVID-19 pandemic. JAMA </a:t>
            </a:r>
            <a:r>
              <a:rPr lang="en-US" sz="1100" dirty="0" err="1">
                <a:effectLst/>
                <a:ea typeface="Calibri" panose="020F0502020204030204" pitchFamily="34" charset="0"/>
                <a:cs typeface="Times New Roman" panose="02020603050405020304" pitchFamily="18" charset="0"/>
              </a:rPr>
              <a:t>Netw</a:t>
            </a:r>
            <a:r>
              <a:rPr lang="en-US" sz="1100" dirty="0">
                <a:effectLst/>
                <a:ea typeface="Calibri" panose="020F0502020204030204" pitchFamily="34" charset="0"/>
                <a:cs typeface="Times New Roman" panose="02020603050405020304" pitchFamily="18" charset="0"/>
              </a:rPr>
              <a:t> Open. 2023 Sep 5;6(9):e2334953. </a:t>
            </a:r>
            <a:r>
              <a:rPr lang="en-US" sz="1100" u="sng" dirty="0">
                <a:solidFill>
                  <a:srgbClr val="0000FF"/>
                </a:solidFill>
                <a:effectLst/>
                <a:ea typeface="Calibri" panose="020F0502020204030204" pitchFamily="34" charset="0"/>
                <a:cs typeface="Times New Roman" panose="02020603050405020304" pitchFamily="18" charset="0"/>
                <a:hlinkClick r:id="rId8"/>
              </a:rPr>
              <a:t>https://www.ncbi.nlm.nih.gov/pmc/articles/PMC10514735/</a:t>
            </a:r>
            <a:r>
              <a:rPr lang="en-US" sz="1100" dirty="0">
                <a:effectLst/>
                <a:ea typeface="Calibri" panose="020F0502020204030204" pitchFamily="34" charset="0"/>
                <a:cs typeface="Times New Roman" panose="02020603050405020304" pitchFamily="18" charset="0"/>
              </a:rPr>
              <a:t>. Accessed November 20, 2023.</a:t>
            </a:r>
          </a:p>
          <a:p>
            <a:pPr marL="342900" marR="0" lvl="0" indent="-342900">
              <a:spcBef>
                <a:spcPts val="0"/>
              </a:spcBef>
              <a:spcAft>
                <a:spcPts val="0"/>
              </a:spcAft>
              <a:buSzPct val="100000"/>
              <a:buFont typeface="Times New Roman" panose="02020603050405020304" pitchFamily="18" charset="0"/>
              <a:buAutoNum type="arabicPeriod"/>
            </a:pPr>
            <a:r>
              <a:rPr lang="en-US" sz="1100" spc="-10" dirty="0" err="1">
                <a:effectLst/>
                <a:ea typeface="Calibri" panose="020F0502020204030204" pitchFamily="34" charset="0"/>
                <a:cs typeface="Times New Roman" panose="02020603050405020304" pitchFamily="18" charset="0"/>
              </a:rPr>
              <a:t>Khunti</a:t>
            </a:r>
            <a:r>
              <a:rPr lang="en-US" sz="1100" spc="-10" dirty="0">
                <a:effectLst/>
                <a:ea typeface="Calibri" panose="020F0502020204030204" pitchFamily="34" charset="0"/>
                <a:cs typeface="Times New Roman" panose="02020603050405020304" pitchFamily="18" charset="0"/>
              </a:rPr>
              <a:t> K, </a:t>
            </a:r>
            <a:r>
              <a:rPr lang="en-US" sz="1100" spc="-10" dirty="0" err="1">
                <a:effectLst/>
                <a:ea typeface="Calibri" panose="020F0502020204030204" pitchFamily="34" charset="0"/>
                <a:cs typeface="Times New Roman" panose="02020603050405020304" pitchFamily="18" charset="0"/>
              </a:rPr>
              <a:t>Aroda</a:t>
            </a:r>
            <a:r>
              <a:rPr lang="en-US" sz="1100" spc="-10" dirty="0">
                <a:effectLst/>
                <a:ea typeface="Calibri" panose="020F0502020204030204" pitchFamily="34" charset="0"/>
                <a:cs typeface="Times New Roman" panose="02020603050405020304" pitchFamily="18" charset="0"/>
              </a:rPr>
              <a:t> VR, </a:t>
            </a:r>
            <a:r>
              <a:rPr lang="en-US" sz="1100" spc="-10" dirty="0" err="1">
                <a:effectLst/>
                <a:ea typeface="Calibri" panose="020F0502020204030204" pitchFamily="34" charset="0"/>
                <a:cs typeface="Times New Roman" panose="02020603050405020304" pitchFamily="18" charset="0"/>
              </a:rPr>
              <a:t>Aschner</a:t>
            </a:r>
            <a:r>
              <a:rPr lang="en-US" sz="1100" spc="-10" dirty="0">
                <a:effectLst/>
                <a:ea typeface="Calibri" panose="020F0502020204030204" pitchFamily="34" charset="0"/>
                <a:cs typeface="Times New Roman" panose="02020603050405020304" pitchFamily="18" charset="0"/>
              </a:rPr>
              <a:t> P, Chan JCN, Del Prato S, Hambling CE, Harris S, Lamptey R, McKee M, Tandon N, </a:t>
            </a:r>
            <a:r>
              <a:rPr lang="en-US" sz="1100" spc="-10" dirty="0" err="1">
                <a:effectLst/>
                <a:ea typeface="Calibri" panose="020F0502020204030204" pitchFamily="34" charset="0"/>
                <a:cs typeface="Times New Roman" panose="02020603050405020304" pitchFamily="18" charset="0"/>
              </a:rPr>
              <a:t>Valabhji</a:t>
            </a:r>
            <a:r>
              <a:rPr lang="en-US" sz="1100" spc="-10" dirty="0">
                <a:effectLst/>
                <a:ea typeface="Calibri" panose="020F0502020204030204" pitchFamily="34" charset="0"/>
                <a:cs typeface="Times New Roman" panose="02020603050405020304" pitchFamily="18" charset="0"/>
              </a:rPr>
              <a:t> J, </a:t>
            </a:r>
            <a:r>
              <a:rPr lang="en-US" sz="1100" spc="-10" dirty="0" err="1">
                <a:effectLst/>
                <a:ea typeface="Calibri" panose="020F0502020204030204" pitchFamily="34" charset="0"/>
                <a:cs typeface="Times New Roman" panose="02020603050405020304" pitchFamily="18" charset="0"/>
              </a:rPr>
              <a:t>Seidu</a:t>
            </a:r>
            <a:r>
              <a:rPr lang="en-US" sz="1100" spc="-10" dirty="0">
                <a:effectLst/>
                <a:ea typeface="Calibri" panose="020F0502020204030204" pitchFamily="34" charset="0"/>
                <a:cs typeface="Times New Roman" panose="02020603050405020304" pitchFamily="18" charset="0"/>
              </a:rPr>
              <a:t> S. The impact of the COVID-19 pandemic on diabetes services: planning for a global recovery. Lancet Diabetes Endocrinol. 2022 Dec;10(12):890-900. </a:t>
            </a:r>
            <a:r>
              <a:rPr lang="en-US" sz="1100" u="sng" spc="-10" dirty="0">
                <a:solidFill>
                  <a:srgbClr val="0000FF"/>
                </a:solidFill>
                <a:effectLst/>
                <a:ea typeface="Calibri" panose="020F0502020204030204" pitchFamily="34" charset="0"/>
                <a:cs typeface="Times New Roman" panose="02020603050405020304" pitchFamily="18" charset="0"/>
                <a:hlinkClick r:id="rId9"/>
              </a:rPr>
              <a:t>https://www.ncbi.nlm.nih.gov/pmc/articles/PMC9640202/</a:t>
            </a:r>
            <a:r>
              <a:rPr lang="en-US" sz="1100" spc="-10" dirty="0">
                <a:effectLst/>
                <a:ea typeface="Calibri" panose="020F0502020204030204" pitchFamily="34" charset="0"/>
                <a:cs typeface="Times New Roman" panose="02020603050405020304" pitchFamily="18" charset="0"/>
              </a:rPr>
              <a:t>. Accessed October 27, 2023.</a:t>
            </a:r>
          </a:p>
          <a:p>
            <a:pPr marL="342900" marR="0" lvl="0" indent="-342900">
              <a:spcBef>
                <a:spcPts val="0"/>
              </a:spcBef>
              <a:spcAft>
                <a:spcPts val="0"/>
              </a:spcAft>
              <a:buSzPct val="100000"/>
              <a:buFont typeface="Times New Roman" panose="02020603050405020304" pitchFamily="18" charset="0"/>
              <a:buAutoNum type="arabicPeriod"/>
            </a:pPr>
            <a:r>
              <a:rPr lang="en-US" sz="1100" dirty="0" err="1">
                <a:solidFill>
                  <a:srgbClr val="000000"/>
                </a:solidFill>
                <a:effectLst/>
                <a:ea typeface="Calibri" panose="020F0502020204030204" pitchFamily="34" charset="0"/>
                <a:cs typeface="Times New Roman" panose="02020603050405020304" pitchFamily="18" charset="0"/>
              </a:rPr>
              <a:t>Bancks</a:t>
            </a:r>
            <a:r>
              <a:rPr lang="en-US" sz="1100" dirty="0">
                <a:solidFill>
                  <a:srgbClr val="000000"/>
                </a:solidFill>
                <a:effectLst/>
                <a:ea typeface="Calibri" panose="020F0502020204030204" pitchFamily="34" charset="0"/>
                <a:cs typeface="Times New Roman" panose="02020603050405020304" pitchFamily="18" charset="0"/>
              </a:rPr>
              <a:t> MP</a:t>
            </a:r>
            <a:r>
              <a:rPr lang="en-US" sz="1100" dirty="0">
                <a:solidFill>
                  <a:srgbClr val="383636"/>
                </a:solidFill>
                <a:effectLst/>
                <a:ea typeface="Calibri" panose="020F0502020204030204" pitchFamily="34" charset="0"/>
                <a:cs typeface="Times New Roman" panose="02020603050405020304" pitchFamily="18" charset="0"/>
              </a:rPr>
              <a:t>, </a:t>
            </a:r>
            <a:r>
              <a:rPr lang="en-US" sz="1100" dirty="0">
                <a:solidFill>
                  <a:srgbClr val="000000"/>
                </a:solidFill>
                <a:effectLst/>
                <a:ea typeface="Calibri" panose="020F0502020204030204" pitchFamily="34" charset="0"/>
                <a:cs typeface="Times New Roman" panose="02020603050405020304" pitchFamily="18" charset="0"/>
              </a:rPr>
              <a:t>Lin M-Y</a:t>
            </a:r>
            <a:r>
              <a:rPr lang="en-US" sz="1100" dirty="0">
                <a:solidFill>
                  <a:srgbClr val="383636"/>
                </a:solidFill>
                <a:effectLst/>
                <a:ea typeface="Calibri" panose="020F0502020204030204" pitchFamily="34" charset="0"/>
                <a:cs typeface="Times New Roman" panose="02020603050405020304" pitchFamily="18" charset="0"/>
              </a:rPr>
              <a:t>, </a:t>
            </a:r>
            <a:r>
              <a:rPr lang="en-US" sz="1100" dirty="0" err="1">
                <a:solidFill>
                  <a:srgbClr val="000000"/>
                </a:solidFill>
                <a:effectLst/>
                <a:ea typeface="Calibri" panose="020F0502020204030204" pitchFamily="34" charset="0"/>
                <a:cs typeface="Times New Roman" panose="02020603050405020304" pitchFamily="18" charset="0"/>
              </a:rPr>
              <a:t>Bertoni</a:t>
            </a:r>
            <a:r>
              <a:rPr lang="en-US" sz="1100" dirty="0">
                <a:solidFill>
                  <a:srgbClr val="000000"/>
                </a:solidFill>
                <a:effectLst/>
                <a:ea typeface="Calibri" panose="020F0502020204030204" pitchFamily="34" charset="0"/>
                <a:cs typeface="Times New Roman" panose="02020603050405020304" pitchFamily="18" charset="0"/>
              </a:rPr>
              <a:t> A</a:t>
            </a:r>
            <a:r>
              <a:rPr lang="en-US" sz="1100" dirty="0">
                <a:solidFill>
                  <a:srgbClr val="383636"/>
                </a:solidFill>
                <a:effectLst/>
                <a:ea typeface="Calibri" panose="020F0502020204030204" pitchFamily="34" charset="0"/>
                <a:cs typeface="Times New Roman" panose="02020603050405020304" pitchFamily="18" charset="0"/>
              </a:rPr>
              <a:t>, </a:t>
            </a:r>
            <a:r>
              <a:rPr lang="en-US" sz="1100" dirty="0">
                <a:solidFill>
                  <a:srgbClr val="000000"/>
                </a:solidFill>
                <a:effectLst/>
                <a:ea typeface="Calibri" panose="020F0502020204030204" pitchFamily="34" charset="0"/>
                <a:cs typeface="Times New Roman" panose="02020603050405020304" pitchFamily="18" charset="0"/>
              </a:rPr>
              <a:t>Futrell WM</a:t>
            </a:r>
            <a:r>
              <a:rPr lang="en-US" sz="1100" dirty="0">
                <a:solidFill>
                  <a:srgbClr val="383636"/>
                </a:solidFill>
                <a:effectLst/>
                <a:ea typeface="Calibri" panose="020F0502020204030204" pitchFamily="34" charset="0"/>
                <a:cs typeface="Times New Roman" panose="02020603050405020304" pitchFamily="18" charset="0"/>
              </a:rPr>
              <a:t>, </a:t>
            </a:r>
            <a:r>
              <a:rPr lang="en-US" sz="1100" dirty="0">
                <a:solidFill>
                  <a:srgbClr val="000000"/>
                </a:solidFill>
                <a:effectLst/>
                <a:ea typeface="Calibri" panose="020F0502020204030204" pitchFamily="34" charset="0"/>
                <a:cs typeface="Times New Roman" panose="02020603050405020304" pitchFamily="18" charset="0"/>
              </a:rPr>
              <a:t>Liu Z</a:t>
            </a:r>
            <a:r>
              <a:rPr lang="en-US" sz="1100" dirty="0">
                <a:solidFill>
                  <a:srgbClr val="383636"/>
                </a:solidFill>
                <a:effectLst/>
                <a:ea typeface="Calibri" panose="020F0502020204030204" pitchFamily="34" charset="0"/>
                <a:cs typeface="Times New Roman" panose="02020603050405020304" pitchFamily="18" charset="0"/>
              </a:rPr>
              <a:t>, </a:t>
            </a:r>
            <a:r>
              <a:rPr lang="en-US" sz="1100" dirty="0" err="1">
                <a:solidFill>
                  <a:srgbClr val="000000"/>
                </a:solidFill>
                <a:effectLst/>
                <a:ea typeface="Calibri" panose="020F0502020204030204" pitchFamily="34" charset="0"/>
                <a:cs typeface="Times New Roman" panose="02020603050405020304" pitchFamily="18" charset="0"/>
              </a:rPr>
              <a:t>Ostasiewski</a:t>
            </a:r>
            <a:r>
              <a:rPr lang="en-US" sz="1100" dirty="0">
                <a:solidFill>
                  <a:srgbClr val="000000"/>
                </a:solidFill>
                <a:effectLst/>
                <a:ea typeface="Calibri" panose="020F0502020204030204" pitchFamily="34" charset="0"/>
                <a:cs typeface="Times New Roman" panose="02020603050405020304" pitchFamily="18" charset="0"/>
              </a:rPr>
              <a:t> B</a:t>
            </a:r>
            <a:r>
              <a:rPr lang="en-US" sz="1100" dirty="0">
                <a:solidFill>
                  <a:srgbClr val="383636"/>
                </a:solidFill>
                <a:effectLst/>
                <a:ea typeface="Calibri" panose="020F0502020204030204" pitchFamily="34" charset="0"/>
                <a:cs typeface="Times New Roman" panose="02020603050405020304" pitchFamily="18" charset="0"/>
              </a:rPr>
              <a:t>, </a:t>
            </a:r>
            <a:r>
              <a:rPr lang="en-US" sz="1100" dirty="0">
                <a:solidFill>
                  <a:srgbClr val="000000"/>
                </a:solidFill>
                <a:effectLst/>
                <a:ea typeface="Calibri" panose="020F0502020204030204" pitchFamily="34" charset="0"/>
                <a:cs typeface="Times New Roman" panose="02020603050405020304" pitchFamily="18" charset="0"/>
              </a:rPr>
              <a:t>Wells BJ</a:t>
            </a:r>
            <a:r>
              <a:rPr lang="en-US" sz="1100" dirty="0">
                <a:solidFill>
                  <a:srgbClr val="383636"/>
                </a:solidFill>
                <a:effectLst/>
                <a:ea typeface="Calibri" panose="020F0502020204030204" pitchFamily="34" charset="0"/>
                <a:cs typeface="Times New Roman" panose="02020603050405020304" pitchFamily="18" charset="0"/>
              </a:rPr>
              <a:t>, </a:t>
            </a:r>
            <a:r>
              <a:rPr lang="en-US" sz="1100" dirty="0" err="1">
                <a:solidFill>
                  <a:srgbClr val="000000"/>
                </a:solidFill>
                <a:effectLst/>
                <a:ea typeface="Calibri" panose="020F0502020204030204" pitchFamily="34" charset="0"/>
                <a:cs typeface="Times New Roman" panose="02020603050405020304" pitchFamily="18" charset="0"/>
              </a:rPr>
              <a:t>Hanchate</a:t>
            </a:r>
            <a:r>
              <a:rPr lang="en-US" sz="1100" dirty="0">
                <a:solidFill>
                  <a:srgbClr val="000000"/>
                </a:solidFill>
                <a:effectLst/>
                <a:ea typeface="Calibri" panose="020F0502020204030204" pitchFamily="34" charset="0"/>
                <a:cs typeface="Times New Roman" panose="02020603050405020304" pitchFamily="18" charset="0"/>
              </a:rPr>
              <a:t> A. Impact of the COVID-19 pandemic on diabetes care among a North Carolina patient population. </a:t>
            </a:r>
            <a:r>
              <a:rPr lang="en-US" sz="1100" dirty="0">
                <a:effectLst/>
                <a:ea typeface="Calibri" panose="020F0502020204030204" pitchFamily="34" charset="0"/>
                <a:cs typeface="Times New Roman" panose="02020603050405020304" pitchFamily="18" charset="0"/>
              </a:rPr>
              <a:t>Clin Diabetes.</a:t>
            </a:r>
            <a:r>
              <a:rPr lang="en-US" sz="1100" dirty="0">
                <a:solidFill>
                  <a:srgbClr val="000000"/>
                </a:solidFill>
                <a:effectLst/>
                <a:ea typeface="Calibri" panose="020F0502020204030204" pitchFamily="34" charset="0"/>
                <a:cs typeface="Times New Roman" panose="02020603050405020304" pitchFamily="18" charset="0"/>
              </a:rPr>
              <a:t> 2022;40 (4):467-476. </a:t>
            </a:r>
            <a:r>
              <a:rPr lang="en-US" sz="1100" u="sng" dirty="0">
                <a:solidFill>
                  <a:srgbClr val="0000FF"/>
                </a:solidFill>
                <a:effectLst/>
                <a:ea typeface="Calibri" panose="020F0502020204030204" pitchFamily="34" charset="0"/>
                <a:cs typeface="Times New Roman" panose="02020603050405020304" pitchFamily="18" charset="0"/>
                <a:hlinkClick r:id="rId10"/>
              </a:rPr>
              <a:t>https://doi.org/10.2337/cd21-0136</a:t>
            </a:r>
            <a:r>
              <a:rPr lang="en-US" sz="1100" dirty="0">
                <a:effectLst/>
                <a:ea typeface="Calibri" panose="020F0502020204030204" pitchFamily="34" charset="0"/>
                <a:cs typeface="Times New Roman" panose="02020603050405020304" pitchFamily="18" charset="0"/>
              </a:rPr>
              <a:t>. Accessed October 27, 2023.</a:t>
            </a:r>
          </a:p>
          <a:p>
            <a:pPr marL="342900" marR="0" lvl="0" indent="-342900">
              <a:spcBef>
                <a:spcPts val="0"/>
              </a:spcBef>
              <a:spcAft>
                <a:spcPts val="0"/>
              </a:spcAft>
              <a:buSzPct val="100000"/>
              <a:buFont typeface="Times New Roman" panose="02020603050405020304" pitchFamily="18" charset="0"/>
              <a:buAutoNum type="arabicPeriod"/>
            </a:pPr>
            <a:r>
              <a:rPr lang="en-US" sz="1100" dirty="0" err="1">
                <a:effectLst/>
                <a:ea typeface="Calibri" panose="020F0502020204030204" pitchFamily="34" charset="0"/>
                <a:cs typeface="Times New Roman" panose="02020603050405020304" pitchFamily="18" charset="0"/>
              </a:rPr>
              <a:t>Mohseni</a:t>
            </a:r>
            <a:r>
              <a:rPr lang="en-US" sz="1100" dirty="0">
                <a:effectLst/>
                <a:ea typeface="Calibri" panose="020F0502020204030204" pitchFamily="34" charset="0"/>
                <a:cs typeface="Times New Roman" panose="02020603050405020304" pitchFamily="18" charset="0"/>
              </a:rPr>
              <a:t> M, Ahmadi S, </a:t>
            </a:r>
            <a:r>
              <a:rPr lang="en-US" sz="1100" dirty="0" err="1">
                <a:effectLst/>
                <a:ea typeface="Calibri" panose="020F0502020204030204" pitchFamily="34" charset="0"/>
                <a:cs typeface="Times New Roman" panose="02020603050405020304" pitchFamily="18" charset="0"/>
              </a:rPr>
              <a:t>Azami-Aghdash</a:t>
            </a:r>
            <a:r>
              <a:rPr lang="en-US" sz="1100" dirty="0">
                <a:effectLst/>
                <a:ea typeface="Calibri" panose="020F0502020204030204" pitchFamily="34" charset="0"/>
                <a:cs typeface="Times New Roman" panose="02020603050405020304" pitchFamily="18" charset="0"/>
              </a:rPr>
              <a:t> S, Mousavi </a:t>
            </a:r>
            <a:r>
              <a:rPr lang="en-US" sz="1100" dirty="0" err="1">
                <a:effectLst/>
                <a:ea typeface="Calibri" panose="020F0502020204030204" pitchFamily="34" charset="0"/>
                <a:cs typeface="Times New Roman" panose="02020603050405020304" pitchFamily="18" charset="0"/>
              </a:rPr>
              <a:t>Isfahani</a:t>
            </a:r>
            <a:r>
              <a:rPr lang="en-US" sz="1100" dirty="0">
                <a:effectLst/>
                <a:ea typeface="Calibri" panose="020F0502020204030204" pitchFamily="34" charset="0"/>
                <a:cs typeface="Times New Roman" panose="02020603050405020304" pitchFamily="18" charset="0"/>
              </a:rPr>
              <a:t> H, </a:t>
            </a:r>
            <a:r>
              <a:rPr lang="en-US" sz="1100" dirty="0" err="1">
                <a:effectLst/>
                <a:ea typeface="Calibri" panose="020F0502020204030204" pitchFamily="34" charset="0"/>
                <a:cs typeface="Times New Roman" panose="02020603050405020304" pitchFamily="18" charset="0"/>
              </a:rPr>
              <a:t>Moosavi</a:t>
            </a:r>
            <a:r>
              <a:rPr lang="en-US" sz="1100" dirty="0">
                <a:effectLst/>
                <a:ea typeface="Calibri" panose="020F0502020204030204" pitchFamily="34" charset="0"/>
                <a:cs typeface="Times New Roman" panose="02020603050405020304" pitchFamily="18" charset="0"/>
              </a:rPr>
              <a:t> A, </a:t>
            </a:r>
            <a:r>
              <a:rPr lang="en-US" sz="1100" dirty="0" err="1">
                <a:effectLst/>
                <a:ea typeface="Calibri" panose="020F0502020204030204" pitchFamily="34" charset="0"/>
                <a:cs typeface="Times New Roman" panose="02020603050405020304" pitchFamily="18" charset="0"/>
              </a:rPr>
              <a:t>Fardid</a:t>
            </a:r>
            <a:r>
              <a:rPr lang="en-US" sz="1100" dirty="0">
                <a:effectLst/>
                <a:ea typeface="Calibri" panose="020F0502020204030204" pitchFamily="34" charset="0"/>
                <a:cs typeface="Times New Roman" panose="02020603050405020304" pitchFamily="18" charset="0"/>
              </a:rPr>
              <a:t> M, Etemadi M, </a:t>
            </a:r>
            <a:r>
              <a:rPr lang="en-US" sz="1100" dirty="0" err="1">
                <a:effectLst/>
                <a:ea typeface="Calibri" panose="020F0502020204030204" pitchFamily="34" charset="0"/>
                <a:cs typeface="Times New Roman" panose="02020603050405020304" pitchFamily="18" charset="0"/>
              </a:rPr>
              <a:t>Ghazanfari</a:t>
            </a:r>
            <a:r>
              <a:rPr lang="en-US" sz="1100" dirty="0">
                <a:effectLst/>
                <a:ea typeface="Calibri" panose="020F0502020204030204" pitchFamily="34" charset="0"/>
                <a:cs typeface="Times New Roman" panose="02020603050405020304" pitchFamily="18" charset="0"/>
              </a:rPr>
              <a:t> F. Challenges of routine diabetes care during COVID-19 era: a systematic search and narrative review. Prim Care Diabetes. 2021 Dec;15(6):918-922. </a:t>
            </a:r>
            <a:r>
              <a:rPr lang="en-US" sz="1100" u="sng" dirty="0">
                <a:solidFill>
                  <a:srgbClr val="0000FF"/>
                </a:solidFill>
                <a:effectLst/>
                <a:ea typeface="Calibri" panose="020F0502020204030204" pitchFamily="34" charset="0"/>
                <a:cs typeface="Times New Roman" panose="02020603050405020304" pitchFamily="18" charset="0"/>
                <a:hlinkClick r:id="rId11"/>
              </a:rPr>
              <a:t>https://www.ncbi.nlm.nih.gov/pmc/articles/PMC8326007/</a:t>
            </a:r>
            <a:r>
              <a:rPr lang="en-US" sz="1100" dirty="0">
                <a:effectLst/>
                <a:ea typeface="Calibri" panose="020F0502020204030204" pitchFamily="34" charset="0"/>
                <a:cs typeface="Times New Roman" panose="02020603050405020304" pitchFamily="18" charset="0"/>
              </a:rPr>
              <a:t>. Accessed October 27, 2023.</a:t>
            </a:r>
          </a:p>
        </p:txBody>
      </p:sp>
    </p:spTree>
    <p:extLst>
      <p:ext uri="{BB962C8B-B14F-4D97-AF65-F5344CB8AC3E}">
        <p14:creationId xmlns:p14="http://schemas.microsoft.com/office/powerpoint/2010/main" val="19802113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09BF7-F1BD-B253-08C6-9D9BAAF58913}"/>
              </a:ext>
            </a:extLst>
          </p:cNvPr>
          <p:cNvSpPr>
            <a:spLocks noGrp="1"/>
          </p:cNvSpPr>
          <p:nvPr>
            <p:ph type="title"/>
          </p:nvPr>
        </p:nvSpPr>
        <p:spPr/>
        <p:txBody>
          <a:bodyPr>
            <a:normAutofit fontScale="90000"/>
          </a:bodyPr>
          <a:lstStyle/>
          <a:p>
            <a:r>
              <a:rPr lang="en-US" dirty="0"/>
              <a:t>References</a:t>
            </a:r>
          </a:p>
        </p:txBody>
      </p:sp>
      <p:sp>
        <p:nvSpPr>
          <p:cNvPr id="3" name="Slide Number Placeholder 2">
            <a:extLst>
              <a:ext uri="{FF2B5EF4-FFF2-40B4-BE49-F238E27FC236}">
                <a16:creationId xmlns:a16="http://schemas.microsoft.com/office/drawing/2014/main" id="{288D29B1-1780-8A4B-4BAC-8EC48D7D5164}"/>
              </a:ext>
            </a:extLst>
          </p:cNvPr>
          <p:cNvSpPr>
            <a:spLocks noGrp="1"/>
          </p:cNvSpPr>
          <p:nvPr>
            <p:ph type="sldNum" sz="quarter" idx="10"/>
          </p:nvPr>
        </p:nvSpPr>
        <p:spPr/>
        <p:txBody>
          <a:bodyPr/>
          <a:lstStyle/>
          <a:p>
            <a:fld id="{85F5B7A5-34A7-4AB0-A34F-A4DF2002FA98}" type="slidenum">
              <a:rPr lang="en-US" smtClean="0"/>
              <a:t>182</a:t>
            </a:fld>
            <a:endParaRPr lang="en-US" dirty="0"/>
          </a:p>
        </p:txBody>
      </p:sp>
      <p:sp>
        <p:nvSpPr>
          <p:cNvPr id="5" name="TextBox 4">
            <a:extLst>
              <a:ext uri="{FF2B5EF4-FFF2-40B4-BE49-F238E27FC236}">
                <a16:creationId xmlns:a16="http://schemas.microsoft.com/office/drawing/2014/main" id="{6FD4268D-569D-6A4D-AF3B-B82C87A7C21B}"/>
              </a:ext>
            </a:extLst>
          </p:cNvPr>
          <p:cNvSpPr txBox="1"/>
          <p:nvPr/>
        </p:nvSpPr>
        <p:spPr>
          <a:xfrm>
            <a:off x="457200" y="1280160"/>
            <a:ext cx="8229600" cy="4154984"/>
          </a:xfrm>
          <a:prstGeom prst="rect">
            <a:avLst/>
          </a:prstGeom>
          <a:noFill/>
        </p:spPr>
        <p:txBody>
          <a:bodyPr wrap="square">
            <a:spAutoFit/>
          </a:bodyPr>
          <a:lstStyle/>
          <a:p>
            <a:pPr marL="342900" marR="0" lvl="0" indent="-342900">
              <a:spcBef>
                <a:spcPts val="0"/>
              </a:spcBef>
              <a:spcAft>
                <a:spcPts val="0"/>
              </a:spcAft>
              <a:buSzPct val="100000"/>
              <a:buFont typeface="+mj-lt"/>
              <a:buAutoNum type="arabicPeriod" startAt="10"/>
            </a:pPr>
            <a:r>
              <a:rPr lang="en-US" sz="1100" spc="20" dirty="0">
                <a:effectLst/>
                <a:ea typeface="Calibri" panose="020F0502020204030204" pitchFamily="34" charset="0"/>
                <a:cs typeface="Times New Roman" panose="02020603050405020304" pitchFamily="18" charset="0"/>
              </a:rPr>
              <a:t>Floyd JS, Walker RL, Kuntz JL, </a:t>
            </a:r>
            <a:r>
              <a:rPr lang="en-US" sz="1100" spc="20" dirty="0" err="1">
                <a:effectLst/>
                <a:ea typeface="Calibri" panose="020F0502020204030204" pitchFamily="34" charset="0"/>
                <a:cs typeface="Times New Roman" panose="02020603050405020304" pitchFamily="18" charset="0"/>
              </a:rPr>
              <a:t>Shortreed</a:t>
            </a:r>
            <a:r>
              <a:rPr lang="en-US" sz="1100" spc="20" dirty="0">
                <a:effectLst/>
                <a:ea typeface="Calibri" panose="020F0502020204030204" pitchFamily="34" charset="0"/>
                <a:cs typeface="Times New Roman" panose="02020603050405020304" pitchFamily="18" charset="0"/>
              </a:rPr>
              <a:t> SM, </a:t>
            </a:r>
            <a:r>
              <a:rPr lang="en-US" sz="1100" spc="20" dirty="0" err="1">
                <a:effectLst/>
                <a:ea typeface="Calibri" panose="020F0502020204030204" pitchFamily="34" charset="0"/>
                <a:cs typeface="Times New Roman" panose="02020603050405020304" pitchFamily="18" charset="0"/>
              </a:rPr>
              <a:t>Fortmann</a:t>
            </a:r>
            <a:r>
              <a:rPr lang="en-US" sz="1100" spc="20" dirty="0">
                <a:effectLst/>
                <a:ea typeface="Calibri" panose="020F0502020204030204" pitchFamily="34" charset="0"/>
                <a:cs typeface="Times New Roman" panose="02020603050405020304" pitchFamily="18" charset="0"/>
              </a:rPr>
              <a:t> SP, Bayliss EA, Harrington LB, Fuller S, Albertson-</a:t>
            </a:r>
            <a:r>
              <a:rPr lang="en-US" sz="1100" spc="20" dirty="0" err="1">
                <a:effectLst/>
                <a:ea typeface="Calibri" panose="020F0502020204030204" pitchFamily="34" charset="0"/>
                <a:cs typeface="Times New Roman" panose="02020603050405020304" pitchFamily="18" charset="0"/>
              </a:rPr>
              <a:t>Junkans</a:t>
            </a:r>
            <a:r>
              <a:rPr lang="en-US" sz="1100" spc="20" dirty="0">
                <a:effectLst/>
                <a:ea typeface="Calibri" panose="020F0502020204030204" pitchFamily="34" charset="0"/>
                <a:cs typeface="Times New Roman" panose="02020603050405020304" pitchFamily="18" charset="0"/>
              </a:rPr>
              <a:t> LH, Powers JD, Lee MH, </a:t>
            </a:r>
            <a:r>
              <a:rPr lang="en-US" sz="1100" spc="20" dirty="0" err="1">
                <a:effectLst/>
                <a:ea typeface="Calibri" panose="020F0502020204030204" pitchFamily="34" charset="0"/>
                <a:cs typeface="Times New Roman" panose="02020603050405020304" pitchFamily="18" charset="0"/>
              </a:rPr>
              <a:t>Temposky</a:t>
            </a:r>
            <a:r>
              <a:rPr lang="en-US" sz="1100" spc="20" dirty="0">
                <a:effectLst/>
                <a:ea typeface="Calibri" panose="020F0502020204030204" pitchFamily="34" charset="0"/>
                <a:cs typeface="Times New Roman" panose="02020603050405020304" pitchFamily="18" charset="0"/>
              </a:rPr>
              <a:t> LA, Dublin S. Association between diabetes severity and risks of COVID-19 infection and outcomes. J Gen Intern Med. 2023;38:1484-1492. </a:t>
            </a:r>
            <a:r>
              <a:rPr lang="en-US" sz="1100" u="sng" spc="20" dirty="0">
                <a:solidFill>
                  <a:srgbClr val="0000FF"/>
                </a:solidFill>
                <a:effectLst/>
                <a:ea typeface="Calibri" panose="020F0502020204030204" pitchFamily="34" charset="0"/>
                <a:cs typeface="Times New Roman" panose="02020603050405020304" pitchFamily="18" charset="0"/>
                <a:hlinkClick r:id="rId3"/>
              </a:rPr>
              <a:t>https://www.ncbi.nlm.nih.gov/pmc/articles/PMC9933797/</a:t>
            </a:r>
            <a:r>
              <a:rPr lang="en-US" sz="1100" spc="20" dirty="0">
                <a:effectLst/>
                <a:ea typeface="Calibri" panose="020F0502020204030204" pitchFamily="34" charset="0"/>
                <a:cs typeface="Times New Roman" panose="02020603050405020304" pitchFamily="18" charset="0"/>
              </a:rPr>
              <a:t>. Accessed October 27, 2023</a:t>
            </a:r>
            <a:r>
              <a:rPr lang="en-US" sz="1100" dirty="0">
                <a:effectLst/>
                <a:ea typeface="Calibri" panose="020F0502020204030204" pitchFamily="34" charset="0"/>
                <a:cs typeface="Times New Roman" panose="02020603050405020304" pitchFamily="18" charset="0"/>
              </a:rPr>
              <a:t>.</a:t>
            </a:r>
          </a:p>
          <a:p>
            <a:pPr marL="342900" marR="0" lvl="0" indent="-342900">
              <a:spcBef>
                <a:spcPts val="0"/>
              </a:spcBef>
              <a:spcAft>
                <a:spcPts val="0"/>
              </a:spcAft>
              <a:buSzPts val="1000"/>
              <a:buFont typeface="Times New Roman" panose="02020603050405020304" pitchFamily="18" charset="0"/>
              <a:buAutoNum type="arabicPeriod" startAt="10"/>
            </a:pPr>
            <a:r>
              <a:rPr lang="en-US" sz="1100" dirty="0">
                <a:effectLst/>
                <a:ea typeface="Calibri" panose="020F0502020204030204" pitchFamily="34" charset="0"/>
                <a:cs typeface="Times New Roman" panose="02020603050405020304" pitchFamily="18" charset="0"/>
              </a:rPr>
              <a:t>Centers for Disease Control and Prevention. U.S. Cancer Statistics: Data Visualizations. Cancer Statistics At a Glance. </a:t>
            </a:r>
            <a:r>
              <a:rPr lang="en-US" sz="1100" u="sng" dirty="0">
                <a:solidFill>
                  <a:srgbClr val="0000FF"/>
                </a:solidFill>
                <a:effectLst/>
                <a:ea typeface="Calibri" panose="020F0502020204030204" pitchFamily="34" charset="0"/>
                <a:cs typeface="Times New Roman" panose="02020603050405020304" pitchFamily="18" charset="0"/>
                <a:hlinkClick r:id="rId4"/>
              </a:rPr>
              <a:t>https://gis.cdc.gov/Cancer/USCS/#/AtAGlance/</a:t>
            </a:r>
            <a:r>
              <a:rPr lang="en-US" sz="1100" dirty="0">
                <a:effectLst/>
                <a:ea typeface="Calibri" panose="020F0502020204030204" pitchFamily="34" charset="0"/>
                <a:cs typeface="Times New Roman" panose="02020603050405020304" pitchFamily="18" charset="0"/>
              </a:rPr>
              <a:t>. Accessed October 27, 2023.</a:t>
            </a:r>
          </a:p>
          <a:p>
            <a:pPr marL="342900" marR="0" lvl="0" indent="-342900">
              <a:spcBef>
                <a:spcPts val="0"/>
              </a:spcBef>
              <a:spcAft>
                <a:spcPts val="0"/>
              </a:spcAft>
              <a:buSzPts val="1000"/>
              <a:buFont typeface="Times New Roman" panose="02020603050405020304" pitchFamily="18" charset="0"/>
              <a:buAutoNum type="arabicPeriod" startAt="10"/>
            </a:pPr>
            <a:r>
              <a:rPr lang="en-US" sz="1100" dirty="0">
                <a:effectLst/>
                <a:ea typeface="Calibri" panose="020F0502020204030204" pitchFamily="34" charset="0"/>
                <a:cs typeface="Times New Roman" panose="02020603050405020304" pitchFamily="18" charset="0"/>
              </a:rPr>
              <a:t>Ma Z, Richardson LC. Cancer screening prevalence and associated factors among US adults. </a:t>
            </a:r>
            <a:r>
              <a:rPr lang="en-US" sz="1100" dirty="0" err="1">
                <a:effectLst/>
                <a:ea typeface="Calibri" panose="020F0502020204030204" pitchFamily="34" charset="0"/>
                <a:cs typeface="Times New Roman" panose="02020603050405020304" pitchFamily="18" charset="0"/>
              </a:rPr>
              <a:t>Prev</a:t>
            </a:r>
            <a:r>
              <a:rPr lang="en-US" sz="1100" dirty="0">
                <a:effectLst/>
                <a:ea typeface="Calibri" panose="020F0502020204030204" pitchFamily="34" charset="0"/>
                <a:cs typeface="Times New Roman" panose="02020603050405020304" pitchFamily="18" charset="0"/>
              </a:rPr>
              <a:t> Chronic Dis. 2022 Apr 21;19:220063. </a:t>
            </a:r>
            <a:r>
              <a:rPr lang="en-US" sz="1100" u="sng" dirty="0">
                <a:solidFill>
                  <a:srgbClr val="0000FF"/>
                </a:solidFill>
                <a:effectLst/>
                <a:ea typeface="Calibri" panose="020F0502020204030204" pitchFamily="34" charset="0"/>
                <a:cs typeface="Times New Roman" panose="02020603050405020304" pitchFamily="18" charset="0"/>
                <a:hlinkClick r:id="rId5"/>
              </a:rPr>
              <a:t>http://dx.doi.org/10.5888/pcd19.220063</a:t>
            </a:r>
            <a:r>
              <a:rPr lang="en-US" sz="1100" dirty="0">
                <a:effectLst/>
                <a:ea typeface="Calibri" panose="020F0502020204030204" pitchFamily="34" charset="0"/>
                <a:cs typeface="Times New Roman" panose="02020603050405020304" pitchFamily="18" charset="0"/>
              </a:rPr>
              <a:t>. Accessed October 27, 2023.</a:t>
            </a:r>
          </a:p>
          <a:p>
            <a:pPr marL="342900" marR="0" lvl="0" indent="-342900">
              <a:spcBef>
                <a:spcPts val="0"/>
              </a:spcBef>
              <a:spcAft>
                <a:spcPts val="0"/>
              </a:spcAft>
              <a:buSzPts val="1000"/>
              <a:buFont typeface="Times New Roman" panose="02020603050405020304" pitchFamily="18" charset="0"/>
              <a:buAutoNum type="arabicPeriod" startAt="10"/>
            </a:pPr>
            <a:r>
              <a:rPr lang="en-US" sz="1100" dirty="0">
                <a:effectLst/>
                <a:ea typeface="Calibri" panose="020F0502020204030204" pitchFamily="34" charset="0"/>
                <a:cs typeface="Times New Roman" panose="02020603050405020304" pitchFamily="18" charset="0"/>
              </a:rPr>
              <a:t>Sharma KP, Grosse SD, </a:t>
            </a:r>
            <a:r>
              <a:rPr lang="en-US" sz="1100" dirty="0" err="1">
                <a:effectLst/>
                <a:ea typeface="Calibri" panose="020F0502020204030204" pitchFamily="34" charset="0"/>
                <a:cs typeface="Times New Roman" panose="02020603050405020304" pitchFamily="18" charset="0"/>
              </a:rPr>
              <a:t>Maciosek</a:t>
            </a:r>
            <a:r>
              <a:rPr lang="en-US" sz="1100" dirty="0">
                <a:effectLst/>
                <a:ea typeface="Calibri" panose="020F0502020204030204" pitchFamily="34" charset="0"/>
                <a:cs typeface="Times New Roman" panose="02020603050405020304" pitchFamily="18" charset="0"/>
              </a:rPr>
              <a:t> MV, </a:t>
            </a:r>
            <a:r>
              <a:rPr lang="en-US" sz="1100" dirty="0" err="1">
                <a:effectLst/>
                <a:ea typeface="Calibri" panose="020F0502020204030204" pitchFamily="34" charset="0"/>
                <a:cs typeface="Times New Roman" panose="02020603050405020304" pitchFamily="18" charset="0"/>
              </a:rPr>
              <a:t>Djenaba</a:t>
            </a:r>
            <a:r>
              <a:rPr lang="en-US" sz="1100" dirty="0">
                <a:effectLst/>
                <a:ea typeface="Calibri" panose="020F0502020204030204" pitchFamily="34" charset="0"/>
                <a:cs typeface="Times New Roman" panose="02020603050405020304" pitchFamily="18" charset="0"/>
              </a:rPr>
              <a:t> J, Roy K, Richardson LC, Jaffe H. Preventing breast, cervical, and colorectal cancer deaths: assessing the impact of increased screening. Preventing Chronic Disease. 2020 Oct 8;17. </a:t>
            </a:r>
            <a:r>
              <a:rPr lang="en-US" sz="1100" u="sng" dirty="0">
                <a:solidFill>
                  <a:srgbClr val="0000FF"/>
                </a:solidFill>
                <a:effectLst/>
                <a:ea typeface="Calibri" panose="020F0502020204030204" pitchFamily="34" charset="0"/>
                <a:cs typeface="Times New Roman" panose="02020603050405020304" pitchFamily="18" charset="0"/>
                <a:hlinkClick r:id="rId6"/>
              </a:rPr>
              <a:t>https://doi.org/10.5888/pcd17.200039</a:t>
            </a:r>
            <a:r>
              <a:rPr lang="en-US" sz="1100" dirty="0">
                <a:effectLst/>
                <a:ea typeface="Calibri" panose="020F0502020204030204" pitchFamily="34" charset="0"/>
                <a:cs typeface="Times New Roman" panose="02020603050405020304" pitchFamily="18" charset="0"/>
              </a:rPr>
              <a:t>. Accessed October 27, 2023.</a:t>
            </a:r>
          </a:p>
          <a:p>
            <a:pPr marL="342900" marR="0" lvl="0" indent="-342900">
              <a:spcBef>
                <a:spcPts val="0"/>
              </a:spcBef>
              <a:spcAft>
                <a:spcPts val="0"/>
              </a:spcAft>
              <a:buSzPts val="1000"/>
              <a:buFont typeface="Times New Roman" panose="02020603050405020304" pitchFamily="18" charset="0"/>
              <a:buAutoNum type="arabicPeriod" startAt="10"/>
            </a:pPr>
            <a:r>
              <a:rPr lang="en-US" sz="1100" dirty="0">
                <a:effectLst/>
                <a:ea typeface="Calibri" panose="020F0502020204030204" pitchFamily="34" charset="0"/>
                <a:cs typeface="Times New Roman" panose="02020603050405020304" pitchFamily="18" charset="0"/>
              </a:rPr>
              <a:t>Wang L. Working To Close the Cancer Screening Gap Caused by COVID. Cancer Currents Blog. 2022 May 17. National Cancer Institute. </a:t>
            </a:r>
            <a:r>
              <a:rPr lang="en-US" sz="1100" u="sng" dirty="0">
                <a:solidFill>
                  <a:srgbClr val="0000FF"/>
                </a:solidFill>
                <a:effectLst/>
                <a:ea typeface="Calibri" panose="020F0502020204030204" pitchFamily="34" charset="0"/>
                <a:cs typeface="Times New Roman" panose="02020603050405020304" pitchFamily="18" charset="0"/>
                <a:hlinkClick r:id="rId7"/>
              </a:rPr>
              <a:t>https://www.cancer.gov/news-events/cancer-currents-blog/2022/covid-increasing-cancer-screening</a:t>
            </a:r>
            <a:endParaRPr lang="en-US" sz="11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Times New Roman" panose="02020603050405020304" pitchFamily="18" charset="0"/>
              <a:buAutoNum type="arabicPeriod" startAt="10"/>
            </a:pPr>
            <a:r>
              <a:rPr lang="en-US" sz="1100" dirty="0">
                <a:effectLst/>
                <a:ea typeface="Calibri" panose="020F0502020204030204" pitchFamily="34" charset="0"/>
                <a:cs typeface="Times New Roman" panose="02020603050405020304" pitchFamily="18" charset="0"/>
              </a:rPr>
              <a:t>Sharpless NE. COVID-19 and cancer. Science 2020 Jun 19;368(6497). </a:t>
            </a:r>
            <a:r>
              <a:rPr lang="en-US" sz="1100" u="sng" dirty="0">
                <a:solidFill>
                  <a:srgbClr val="0000FF"/>
                </a:solidFill>
                <a:effectLst/>
                <a:ea typeface="Calibri" panose="020F0502020204030204" pitchFamily="34" charset="0"/>
                <a:cs typeface="Times New Roman" panose="02020603050405020304" pitchFamily="18" charset="0"/>
                <a:hlinkClick r:id="rId8"/>
              </a:rPr>
              <a:t>https://www.science.org/doi/10.1126/science.abd3377</a:t>
            </a:r>
            <a:r>
              <a:rPr lang="en-US" sz="1100" dirty="0">
                <a:effectLst/>
                <a:ea typeface="Calibri" panose="020F0502020204030204" pitchFamily="34" charset="0"/>
                <a:cs typeface="Times New Roman" panose="02020603050405020304" pitchFamily="18" charset="0"/>
              </a:rPr>
              <a:t>. Accessed October 27, 2023.</a:t>
            </a:r>
          </a:p>
          <a:p>
            <a:pPr marL="342900" marR="0" lvl="0" indent="-342900">
              <a:spcBef>
                <a:spcPts val="0"/>
              </a:spcBef>
              <a:spcAft>
                <a:spcPts val="0"/>
              </a:spcAft>
              <a:buSzPts val="1000"/>
              <a:buFont typeface="Times New Roman" panose="02020603050405020304" pitchFamily="18" charset="0"/>
              <a:buAutoNum type="arabicPeriod" startAt="10"/>
            </a:pPr>
            <a:r>
              <a:rPr lang="en-US" sz="1100" dirty="0" err="1">
                <a:effectLst/>
                <a:ea typeface="Calibri" panose="020F0502020204030204" pitchFamily="34" charset="0"/>
                <a:cs typeface="Times New Roman" panose="02020603050405020304" pitchFamily="18" charset="0"/>
              </a:rPr>
              <a:t>Cancino</a:t>
            </a:r>
            <a:r>
              <a:rPr lang="en-US" sz="1100" dirty="0">
                <a:effectLst/>
                <a:ea typeface="Calibri" panose="020F0502020204030204" pitchFamily="34" charset="0"/>
                <a:cs typeface="Times New Roman" panose="02020603050405020304" pitchFamily="18" charset="0"/>
              </a:rPr>
              <a:t> RS, </a:t>
            </a:r>
            <a:r>
              <a:rPr lang="en-US" sz="1100" dirty="0" err="1">
                <a:effectLst/>
                <a:ea typeface="Calibri" panose="020F0502020204030204" pitchFamily="34" charset="0"/>
                <a:cs typeface="Times New Roman" panose="02020603050405020304" pitchFamily="18" charset="0"/>
              </a:rPr>
              <a:t>Su</a:t>
            </a:r>
            <a:r>
              <a:rPr lang="en-US" sz="1100" dirty="0">
                <a:effectLst/>
                <a:ea typeface="Calibri" panose="020F0502020204030204" pitchFamily="34" charset="0"/>
                <a:cs typeface="Times New Roman" panose="02020603050405020304" pitchFamily="18" charset="0"/>
              </a:rPr>
              <a:t> Z, Mesa R, Tomlinson GE, Wang J. The impact of COVID-19 on cancer screening: challenges and opportunities. JMIR Cancer. 2020;6(2):e21697. </a:t>
            </a:r>
            <a:r>
              <a:rPr lang="en-US" sz="1100" u="sng" dirty="0">
                <a:solidFill>
                  <a:srgbClr val="0000FF"/>
                </a:solidFill>
                <a:effectLst/>
                <a:ea typeface="Calibri" panose="020F0502020204030204" pitchFamily="34" charset="0"/>
                <a:cs typeface="Times New Roman" panose="02020603050405020304" pitchFamily="18" charset="0"/>
                <a:hlinkClick r:id="rId9"/>
              </a:rPr>
              <a:t>https://www.ncbi.nlm.nih.gov/pmc/articles/PMC7599065/</a:t>
            </a:r>
            <a:r>
              <a:rPr lang="en-US" sz="1100" dirty="0">
                <a:effectLst/>
                <a:ea typeface="Calibri" panose="020F0502020204030204" pitchFamily="34" charset="0"/>
                <a:cs typeface="Times New Roman" panose="02020603050405020304" pitchFamily="18" charset="0"/>
              </a:rPr>
              <a:t>. Accessed October 27, 2023.</a:t>
            </a:r>
          </a:p>
          <a:p>
            <a:pPr marL="342900" marR="0" lvl="0" indent="-342900">
              <a:spcBef>
                <a:spcPts val="0"/>
              </a:spcBef>
              <a:spcAft>
                <a:spcPts val="0"/>
              </a:spcAft>
              <a:buSzPts val="1000"/>
              <a:buFont typeface="Times New Roman" panose="02020603050405020304" pitchFamily="18" charset="0"/>
              <a:buAutoNum type="arabicPeriod" startAt="10"/>
            </a:pPr>
            <a:r>
              <a:rPr lang="en-US" sz="1100" spc="-10" dirty="0">
                <a:effectLst/>
                <a:ea typeface="Calibri" panose="020F0502020204030204" pitchFamily="34" charset="0"/>
                <a:cs typeface="Times New Roman" panose="02020603050405020304" pitchFamily="18" charset="0"/>
              </a:rPr>
              <a:t>Baum A, </a:t>
            </a:r>
            <a:r>
              <a:rPr lang="en-US" sz="1100" spc="-10" dirty="0" err="1">
                <a:effectLst/>
                <a:ea typeface="Calibri" panose="020F0502020204030204" pitchFamily="34" charset="0"/>
                <a:cs typeface="Times New Roman" panose="02020603050405020304" pitchFamily="18" charset="0"/>
              </a:rPr>
              <a:t>Kaboli</a:t>
            </a:r>
            <a:r>
              <a:rPr lang="en-US" sz="1100" spc="-10" dirty="0">
                <a:effectLst/>
                <a:ea typeface="Calibri" panose="020F0502020204030204" pitchFamily="34" charset="0"/>
                <a:cs typeface="Times New Roman" panose="02020603050405020304" pitchFamily="18" charset="0"/>
              </a:rPr>
              <a:t> PJ, Schwartz MD. Reduced in-person and increased telehealth outpatient visits during the COVID-19 pandemic. Ann Intern Med. 2021;174(1):129-131. </a:t>
            </a:r>
            <a:r>
              <a:rPr lang="en-US" sz="1100" u="sng" spc="-10" dirty="0">
                <a:solidFill>
                  <a:srgbClr val="0000FF"/>
                </a:solidFill>
                <a:effectLst/>
                <a:ea typeface="Calibri" panose="020F0502020204030204" pitchFamily="34" charset="0"/>
                <a:cs typeface="Times New Roman" panose="02020603050405020304" pitchFamily="18" charset="0"/>
                <a:hlinkClick r:id="rId10"/>
              </a:rPr>
              <a:t>https://www.acpjournals.org/doi/full/10.7326/M20-3026</a:t>
            </a:r>
            <a:r>
              <a:rPr lang="en-US" sz="1100" spc="-10" dirty="0">
                <a:effectLst/>
                <a:ea typeface="Calibri" panose="020F0502020204030204" pitchFamily="34" charset="0"/>
                <a:cs typeface="Times New Roman" panose="02020603050405020304" pitchFamily="18" charset="0"/>
              </a:rPr>
              <a:t>. Accessed October 27, 2023.</a:t>
            </a:r>
            <a:endParaRPr lang="en-US" sz="11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Times New Roman" panose="02020603050405020304" pitchFamily="18" charset="0"/>
              <a:buAutoNum type="arabicPeriod" startAt="10"/>
            </a:pPr>
            <a:r>
              <a:rPr lang="en-US" sz="1100" dirty="0">
                <a:effectLst/>
                <a:ea typeface="Calibri" panose="020F0502020204030204" pitchFamily="34" charset="0"/>
                <a:cs typeface="Times New Roman" panose="02020603050405020304" pitchFamily="18" charset="0"/>
              </a:rPr>
              <a:t>McBain RK, Cantor JH, Jena AB, </a:t>
            </a:r>
            <a:r>
              <a:rPr lang="en-US" sz="1100" dirty="0" err="1">
                <a:effectLst/>
                <a:ea typeface="Calibri" panose="020F0502020204030204" pitchFamily="34" charset="0"/>
                <a:cs typeface="Times New Roman" panose="02020603050405020304" pitchFamily="18" charset="0"/>
              </a:rPr>
              <a:t>Pera</a:t>
            </a:r>
            <a:r>
              <a:rPr lang="en-US" sz="1100" dirty="0">
                <a:effectLst/>
                <a:ea typeface="Calibri" panose="020F0502020204030204" pitchFamily="34" charset="0"/>
                <a:cs typeface="Times New Roman" panose="02020603050405020304" pitchFamily="18" charset="0"/>
              </a:rPr>
              <a:t> MF, </a:t>
            </a:r>
            <a:r>
              <a:rPr lang="en-US" sz="1100" dirty="0" err="1">
                <a:effectLst/>
                <a:ea typeface="Calibri" panose="020F0502020204030204" pitchFamily="34" charset="0"/>
                <a:cs typeface="Times New Roman" panose="02020603050405020304" pitchFamily="18" charset="0"/>
              </a:rPr>
              <a:t>Bravata</a:t>
            </a:r>
            <a:r>
              <a:rPr lang="en-US" sz="1100" dirty="0">
                <a:effectLst/>
                <a:ea typeface="Calibri" panose="020F0502020204030204" pitchFamily="34" charset="0"/>
                <a:cs typeface="Times New Roman" panose="02020603050405020304" pitchFamily="18" charset="0"/>
              </a:rPr>
              <a:t> DM, Whaley CM. Decline and rebound in routine cancer screening rates during the COVID-19 pandemic. J Gen Intern Med. 2021 Jun;36(6):1829-1831. </a:t>
            </a:r>
            <a:r>
              <a:rPr lang="en-US" sz="1100" u="sng" dirty="0">
                <a:solidFill>
                  <a:srgbClr val="0000FF"/>
                </a:solidFill>
                <a:effectLst/>
                <a:ea typeface="Calibri" panose="020F0502020204030204" pitchFamily="34" charset="0"/>
                <a:cs typeface="Times New Roman" panose="02020603050405020304" pitchFamily="18" charset="0"/>
                <a:hlinkClick r:id="rId11"/>
              </a:rPr>
              <a:t>https://www.ncbi.nlm.nih.gov/pmc/articles/PMC7978463/</a:t>
            </a:r>
            <a:r>
              <a:rPr lang="en-US" sz="1100" dirty="0">
                <a:effectLst/>
                <a:ea typeface="Calibri" panose="020F0502020204030204" pitchFamily="34" charset="0"/>
                <a:cs typeface="Times New Roman" panose="02020603050405020304" pitchFamily="18" charset="0"/>
              </a:rPr>
              <a:t>. Accessed October 27, 2023.</a:t>
            </a:r>
          </a:p>
        </p:txBody>
      </p:sp>
    </p:spTree>
    <p:extLst>
      <p:ext uri="{BB962C8B-B14F-4D97-AF65-F5344CB8AC3E}">
        <p14:creationId xmlns:p14="http://schemas.microsoft.com/office/powerpoint/2010/main" val="295037082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9A61C-1AFC-2BB6-0CA7-5868D3A946B0}"/>
              </a:ext>
            </a:extLst>
          </p:cNvPr>
          <p:cNvSpPr>
            <a:spLocks noGrp="1"/>
          </p:cNvSpPr>
          <p:nvPr>
            <p:ph type="title"/>
          </p:nvPr>
        </p:nvSpPr>
        <p:spPr/>
        <p:txBody>
          <a:bodyPr>
            <a:normAutofit fontScale="90000"/>
          </a:bodyPr>
          <a:lstStyle/>
          <a:p>
            <a:r>
              <a:rPr lang="en-US" dirty="0"/>
              <a:t>Impact of COVID-19 on</a:t>
            </a:r>
            <a:br>
              <a:rPr lang="en-US" dirty="0"/>
            </a:br>
            <a:r>
              <a:rPr lang="en-US" dirty="0"/>
              <a:t>Nursing Homes</a:t>
            </a:r>
          </a:p>
        </p:txBody>
      </p:sp>
      <p:sp>
        <p:nvSpPr>
          <p:cNvPr id="3" name="Content Placeholder 2">
            <a:extLst>
              <a:ext uri="{FF2B5EF4-FFF2-40B4-BE49-F238E27FC236}">
                <a16:creationId xmlns:a16="http://schemas.microsoft.com/office/drawing/2014/main" id="{80497EFC-A459-3E4E-10D3-DECBD798639B}"/>
              </a:ext>
            </a:extLst>
          </p:cNvPr>
          <p:cNvSpPr>
            <a:spLocks noGrp="1"/>
          </p:cNvSpPr>
          <p:nvPr>
            <p:ph idx="1"/>
          </p:nvPr>
        </p:nvSpPr>
        <p:spPr/>
        <p:txBody>
          <a:bodyPr>
            <a:normAutofit fontScale="62500" lnSpcReduction="20000"/>
          </a:bodyPr>
          <a:lstStyle/>
          <a:p>
            <a:r>
              <a:rPr lang="en-US" dirty="0"/>
              <a:t>As the COVID-19 pandemic progressed, nursing homes drew attention due to high infection and death rates. Advanced age, underlying frailty, and communal living conditions make nursing home residents especially vulnerable. Their reliance on nursing home staff for daily routines put the staff at high risk for COVID-19 infection and spread. </a:t>
            </a:r>
          </a:p>
          <a:p>
            <a:r>
              <a:rPr lang="en-US" dirty="0"/>
              <a:t>Nursing home residents were among the first eligible populations for COVID-19 vaccine, because they are the most vulnerable age group. </a:t>
            </a:r>
          </a:p>
          <a:p>
            <a:r>
              <a:rPr lang="en-US" dirty="0"/>
              <a:t>COVID-19 negatively affected nursing home staff because missed workdays due to COVID-19 infection led to staff shortages and burnout, which affected the care provided to residents. </a:t>
            </a:r>
          </a:p>
          <a:p>
            <a:pPr lvl="0"/>
            <a:r>
              <a:rPr lang="en-US" dirty="0"/>
              <a:t>Confirmed COVID-19 cases among residents and staff were similar, but COVID-19 deaths among residents were much higher than among staff.</a:t>
            </a:r>
          </a:p>
          <a:p>
            <a:pPr lvl="0"/>
            <a:r>
              <a:rPr lang="en-US" dirty="0"/>
              <a:t>Nursing home residents are more likely to receive recommended vaccines than older adults in the general population. Nursing homes overcame initial resistance to COVID-19 vaccination and had vaccination rates higher than the general population until the end of 2022.</a:t>
            </a:r>
          </a:p>
          <a:p>
            <a:pPr lvl="0"/>
            <a:r>
              <a:rPr lang="en-US" dirty="0"/>
              <a:t>The COVID-19 pandemic exacerbated nursing home staff shortages, which may have negatively affected quality.</a:t>
            </a:r>
          </a:p>
          <a:p>
            <a:pPr lvl="0"/>
            <a:endParaRPr lang="en-US" dirty="0"/>
          </a:p>
          <a:p>
            <a:endParaRPr lang="en-US" dirty="0"/>
          </a:p>
        </p:txBody>
      </p:sp>
      <p:sp>
        <p:nvSpPr>
          <p:cNvPr id="4" name="Slide Number Placeholder 3">
            <a:extLst>
              <a:ext uri="{FF2B5EF4-FFF2-40B4-BE49-F238E27FC236}">
                <a16:creationId xmlns:a16="http://schemas.microsoft.com/office/drawing/2014/main" id="{EB95D048-64C6-2293-76D1-D76E24B54D7D}"/>
              </a:ext>
            </a:extLst>
          </p:cNvPr>
          <p:cNvSpPr>
            <a:spLocks noGrp="1"/>
          </p:cNvSpPr>
          <p:nvPr>
            <p:ph type="sldNum" sz="quarter" idx="10"/>
          </p:nvPr>
        </p:nvSpPr>
        <p:spPr/>
        <p:txBody>
          <a:bodyPr/>
          <a:lstStyle/>
          <a:p>
            <a:fld id="{85F5B7A5-34A7-4AB0-A34F-A4DF2002FA98}" type="slidenum">
              <a:rPr lang="en-US" smtClean="0"/>
              <a:pPr/>
              <a:t>183</a:t>
            </a:fld>
            <a:endParaRPr lang="en-US" dirty="0"/>
          </a:p>
        </p:txBody>
      </p:sp>
    </p:spTree>
    <p:extLst>
      <p:ext uri="{BB962C8B-B14F-4D97-AF65-F5344CB8AC3E}">
        <p14:creationId xmlns:p14="http://schemas.microsoft.com/office/powerpoint/2010/main" val="120222680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A29C4-1C9E-22E1-16FE-040F7CB55C52}"/>
              </a:ext>
            </a:extLst>
          </p:cNvPr>
          <p:cNvSpPr>
            <a:spLocks noGrp="1"/>
          </p:cNvSpPr>
          <p:nvPr>
            <p:ph type="title"/>
          </p:nvPr>
        </p:nvSpPr>
        <p:spPr/>
        <p:txBody>
          <a:bodyPr>
            <a:noAutofit/>
          </a:bodyPr>
          <a:lstStyle/>
          <a:p>
            <a:r>
              <a:rPr lang="en-US" sz="2000" dirty="0"/>
              <a:t>Figure 1. Confirmed COVID-19 cases per 1,000 resident-weeks among residents and staff, by week, May 2020-December 2022</a:t>
            </a:r>
          </a:p>
        </p:txBody>
      </p:sp>
      <p:sp>
        <p:nvSpPr>
          <p:cNvPr id="3" name="Slide Number Placeholder 2">
            <a:extLst>
              <a:ext uri="{FF2B5EF4-FFF2-40B4-BE49-F238E27FC236}">
                <a16:creationId xmlns:a16="http://schemas.microsoft.com/office/drawing/2014/main" id="{D8F4535A-FBB4-FA0F-2E4E-774FCFA35D93}"/>
              </a:ext>
            </a:extLst>
          </p:cNvPr>
          <p:cNvSpPr>
            <a:spLocks noGrp="1"/>
          </p:cNvSpPr>
          <p:nvPr>
            <p:ph type="sldNum" sz="quarter" idx="10"/>
          </p:nvPr>
        </p:nvSpPr>
        <p:spPr/>
        <p:txBody>
          <a:bodyPr/>
          <a:lstStyle/>
          <a:p>
            <a:fld id="{85F5B7A5-34A7-4AB0-A34F-A4DF2002FA98}" type="slidenum">
              <a:rPr lang="en-US" smtClean="0"/>
              <a:pPr/>
              <a:t>184</a:t>
            </a:fld>
            <a:endParaRPr lang="en-US" dirty="0"/>
          </a:p>
        </p:txBody>
      </p:sp>
      <p:graphicFrame>
        <p:nvGraphicFramePr>
          <p:cNvPr id="6" name="Chart 5" descr="Line graph showing rate per 1,000 resident-weeks; rates were below 20 except for December 2020 (residents, 31, staff, 26) and January 2022 (key points are in the text below) ">
            <a:extLst>
              <a:ext uri="{FF2B5EF4-FFF2-40B4-BE49-F238E27FC236}">
                <a16:creationId xmlns:a16="http://schemas.microsoft.com/office/drawing/2014/main" id="{C3BD1030-A624-C201-7CC7-D5E497880FF0}"/>
              </a:ext>
            </a:extLst>
          </p:cNvPr>
          <p:cNvGraphicFramePr/>
          <p:nvPr>
            <p:extLst>
              <p:ext uri="{D42A27DB-BD31-4B8C-83A1-F6EECF244321}">
                <p14:modId xmlns:p14="http://schemas.microsoft.com/office/powerpoint/2010/main" val="3063055608"/>
              </p:ext>
            </p:extLst>
          </p:nvPr>
        </p:nvGraphicFramePr>
        <p:xfrm>
          <a:off x="457200" y="1463040"/>
          <a:ext cx="8229600" cy="420624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721CB2AC-E0F5-FB86-AECE-17FBC2433AAC}"/>
              </a:ext>
            </a:extLst>
          </p:cNvPr>
          <p:cNvSpPr txBox="1"/>
          <p:nvPr/>
        </p:nvSpPr>
        <p:spPr>
          <a:xfrm>
            <a:off x="457200" y="5669280"/>
            <a:ext cx="8229600" cy="646331"/>
          </a:xfrm>
          <a:prstGeom prst="rect">
            <a:avLst/>
          </a:prstGeom>
          <a:noFill/>
        </p:spPr>
        <p:txBody>
          <a:bodyPr wrap="square" rtlCol="0">
            <a:spAutoFit/>
          </a:bodyPr>
          <a:lstStyle/>
          <a:p>
            <a:pPr marL="0" marR="0">
              <a:spcBef>
                <a:spcPts val="600"/>
              </a:spcBef>
              <a:spcAft>
                <a:spcPts val="0"/>
              </a:spcAf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Centers for Disease Control and Prevention, National Healthcare Safety Network, Nursing Home Covid-19 Data Dashboard, May 2020-December 2022, </a:t>
            </a:r>
            <a:r>
              <a:rPr lang="en-US" sz="12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4"/>
              </a:rPr>
              <a:t>https://www.cdc.gov/nhsn/covid19/ltc-report-overview.html</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spcBef>
                <a:spcPts val="0"/>
              </a:spcBef>
              <a:spcAft>
                <a:spcPts val="1200"/>
              </a:spcAf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Note:</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Case rates in the first half of 2020 may underestimate actual infections due to limited testing capacity then.</a:t>
            </a:r>
            <a:endParaRPr lang="en-US" sz="1200" dirty="0"/>
          </a:p>
        </p:txBody>
      </p:sp>
    </p:spTree>
    <p:extLst>
      <p:ext uri="{BB962C8B-B14F-4D97-AF65-F5344CB8AC3E}">
        <p14:creationId xmlns:p14="http://schemas.microsoft.com/office/powerpoint/2010/main" val="198720645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A29C4-1C9E-22E1-16FE-040F7CB55C52}"/>
              </a:ext>
            </a:extLst>
          </p:cNvPr>
          <p:cNvSpPr>
            <a:spLocks noGrp="1"/>
          </p:cNvSpPr>
          <p:nvPr>
            <p:ph type="title"/>
          </p:nvPr>
        </p:nvSpPr>
        <p:spPr/>
        <p:txBody>
          <a:bodyPr>
            <a:noAutofit/>
          </a:bodyPr>
          <a:lstStyle/>
          <a:p>
            <a:r>
              <a:rPr lang="en-US" sz="2000" dirty="0"/>
              <a:t>Figure 2. COVID-19 deaths per 1,000 resident-weeks among residents and staff, by week, </a:t>
            </a:r>
            <a:br>
              <a:rPr lang="en-US" sz="2000" dirty="0"/>
            </a:br>
            <a:r>
              <a:rPr lang="en-US" sz="2000" dirty="0"/>
              <a:t>May 2020-December 2022</a:t>
            </a:r>
          </a:p>
        </p:txBody>
      </p:sp>
      <p:sp>
        <p:nvSpPr>
          <p:cNvPr id="3" name="Slide Number Placeholder 2">
            <a:extLst>
              <a:ext uri="{FF2B5EF4-FFF2-40B4-BE49-F238E27FC236}">
                <a16:creationId xmlns:a16="http://schemas.microsoft.com/office/drawing/2014/main" id="{D8F4535A-FBB4-FA0F-2E4E-774FCFA35D93}"/>
              </a:ext>
            </a:extLst>
          </p:cNvPr>
          <p:cNvSpPr>
            <a:spLocks noGrp="1"/>
          </p:cNvSpPr>
          <p:nvPr>
            <p:ph type="sldNum" sz="quarter" idx="10"/>
          </p:nvPr>
        </p:nvSpPr>
        <p:spPr/>
        <p:txBody>
          <a:bodyPr/>
          <a:lstStyle/>
          <a:p>
            <a:fld id="{85F5B7A5-34A7-4AB0-A34F-A4DF2002FA98}" type="slidenum">
              <a:rPr lang="en-US" smtClean="0"/>
              <a:pPr/>
              <a:t>185</a:t>
            </a:fld>
            <a:endParaRPr lang="en-US" dirty="0"/>
          </a:p>
        </p:txBody>
      </p:sp>
      <p:sp>
        <p:nvSpPr>
          <p:cNvPr id="7" name="TextBox 6">
            <a:extLst>
              <a:ext uri="{FF2B5EF4-FFF2-40B4-BE49-F238E27FC236}">
                <a16:creationId xmlns:a16="http://schemas.microsoft.com/office/drawing/2014/main" id="{721CB2AC-E0F5-FB86-AECE-17FBC2433AAC}"/>
              </a:ext>
            </a:extLst>
          </p:cNvPr>
          <p:cNvSpPr txBox="1"/>
          <p:nvPr/>
        </p:nvSpPr>
        <p:spPr>
          <a:xfrm>
            <a:off x="457200" y="5669280"/>
            <a:ext cx="8229600" cy="738664"/>
          </a:xfrm>
          <a:prstGeom prst="rect">
            <a:avLst/>
          </a:prstGeom>
          <a:noFill/>
        </p:spPr>
        <p:txBody>
          <a:bodyPr wrap="square" rtlCol="0">
            <a:spAutoFit/>
          </a:bodyPr>
          <a:lstStyle/>
          <a:p>
            <a:pPr marL="0" marR="0">
              <a:spcBef>
                <a:spcPts val="600"/>
              </a:spcBef>
              <a:spcAft>
                <a:spcPts val="0"/>
              </a:spcAft>
            </a:pPr>
            <a:r>
              <a:rPr lang="en-US" sz="1400" b="1" dirty="0">
                <a:effectLst/>
                <a:latin typeface="Times New Roman" panose="02020603050405020304" pitchFamily="18" charset="0"/>
                <a:ea typeface="Calibri" panose="020F0502020204030204" pitchFamily="34" charset="0"/>
              </a:rPr>
              <a:t>Source:</a:t>
            </a:r>
            <a:r>
              <a:rPr lang="en-US" sz="1400" dirty="0">
                <a:effectLst/>
                <a:latin typeface="Times New Roman" panose="02020603050405020304" pitchFamily="18" charset="0"/>
                <a:ea typeface="Calibri" panose="020F0502020204030204" pitchFamily="34" charset="0"/>
              </a:rPr>
              <a:t> Centers for Disease Control and Prevention, National Healthcare Safety Network, Nursing Home Covid-19 Data Dashboard, May 2020-December 2022, </a:t>
            </a:r>
            <a:r>
              <a:rPr lang="en-US" sz="1400" u="sng" dirty="0">
                <a:solidFill>
                  <a:srgbClr val="0000FF"/>
                </a:solidFill>
                <a:effectLst/>
                <a:latin typeface="Times New Roman" panose="02020603050405020304" pitchFamily="18" charset="0"/>
                <a:ea typeface="Calibri" panose="020F0502020204030204" pitchFamily="34" charset="0"/>
                <a:hlinkClick r:id="rId3"/>
              </a:rPr>
              <a:t>https://www.cdc.gov/nhsn/covid19/ltc-report-overview.html</a:t>
            </a:r>
            <a:r>
              <a:rPr lang="en-US" sz="1400" dirty="0">
                <a:effectLst/>
                <a:latin typeface="Times New Roman" panose="02020603050405020304" pitchFamily="18" charset="0"/>
                <a:ea typeface="Calibri" panose="020F0502020204030204" pitchFamily="34" charset="0"/>
              </a:rPr>
              <a:t>.</a:t>
            </a:r>
            <a:endParaRPr lang="en-US" sz="1400" dirty="0"/>
          </a:p>
        </p:txBody>
      </p:sp>
      <p:graphicFrame>
        <p:nvGraphicFramePr>
          <p:cNvPr id="8" name="Chart 7" descr="Line graph showing rate per 1,000 resident-weeks; key points are in the text below ">
            <a:extLst>
              <a:ext uri="{FF2B5EF4-FFF2-40B4-BE49-F238E27FC236}">
                <a16:creationId xmlns:a16="http://schemas.microsoft.com/office/drawing/2014/main" id="{A290AA9B-8696-439D-55DD-5ED50DDD3C57}"/>
              </a:ext>
            </a:extLst>
          </p:cNvPr>
          <p:cNvGraphicFramePr/>
          <p:nvPr>
            <p:extLst>
              <p:ext uri="{D42A27DB-BD31-4B8C-83A1-F6EECF244321}">
                <p14:modId xmlns:p14="http://schemas.microsoft.com/office/powerpoint/2010/main" val="355369133"/>
              </p:ext>
            </p:extLst>
          </p:nvPr>
        </p:nvGraphicFramePr>
        <p:xfrm>
          <a:off x="457200" y="1463040"/>
          <a:ext cx="8229600" cy="41148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7764462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A29C4-1C9E-22E1-16FE-040F7CB55C52}"/>
              </a:ext>
            </a:extLst>
          </p:cNvPr>
          <p:cNvSpPr>
            <a:spLocks noGrp="1"/>
          </p:cNvSpPr>
          <p:nvPr>
            <p:ph type="title"/>
          </p:nvPr>
        </p:nvSpPr>
        <p:spPr>
          <a:xfrm>
            <a:off x="1257300" y="136525"/>
            <a:ext cx="6629400" cy="854075"/>
          </a:xfrm>
        </p:spPr>
        <p:txBody>
          <a:bodyPr>
            <a:noAutofit/>
          </a:bodyPr>
          <a:lstStyle/>
          <a:p>
            <a:r>
              <a:rPr lang="en-US" sz="1400" dirty="0"/>
              <a:t>Figure 3. Long-stay and short-stay nursing home residents who were assessed and appropriately given the pneumococcal vaccination and the seasonal influenza vaccine, 2013-2019, 2020, and 2021 (left) and all adults age 65 years and over who ever received pneumococcal vaccine or received influenza vaccine in the last flu season, 2019-2021 (right)</a:t>
            </a:r>
          </a:p>
        </p:txBody>
      </p:sp>
      <p:sp>
        <p:nvSpPr>
          <p:cNvPr id="3" name="Slide Number Placeholder 2">
            <a:extLst>
              <a:ext uri="{FF2B5EF4-FFF2-40B4-BE49-F238E27FC236}">
                <a16:creationId xmlns:a16="http://schemas.microsoft.com/office/drawing/2014/main" id="{D8F4535A-FBB4-FA0F-2E4E-774FCFA35D93}"/>
              </a:ext>
            </a:extLst>
          </p:cNvPr>
          <p:cNvSpPr>
            <a:spLocks noGrp="1"/>
          </p:cNvSpPr>
          <p:nvPr>
            <p:ph type="sldNum" sz="quarter" idx="10"/>
          </p:nvPr>
        </p:nvSpPr>
        <p:spPr/>
        <p:txBody>
          <a:bodyPr/>
          <a:lstStyle/>
          <a:p>
            <a:fld id="{85F5B7A5-34A7-4AB0-A34F-A4DF2002FA98}" type="slidenum">
              <a:rPr lang="en-US" smtClean="0"/>
              <a:pPr/>
              <a:t>186</a:t>
            </a:fld>
            <a:endParaRPr lang="en-US" dirty="0"/>
          </a:p>
        </p:txBody>
      </p:sp>
      <p:sp>
        <p:nvSpPr>
          <p:cNvPr id="7" name="TextBox 6">
            <a:extLst>
              <a:ext uri="{FF2B5EF4-FFF2-40B4-BE49-F238E27FC236}">
                <a16:creationId xmlns:a16="http://schemas.microsoft.com/office/drawing/2014/main" id="{721CB2AC-E0F5-FB86-AECE-17FBC2433AAC}"/>
              </a:ext>
            </a:extLst>
          </p:cNvPr>
          <p:cNvSpPr txBox="1"/>
          <p:nvPr/>
        </p:nvSpPr>
        <p:spPr>
          <a:xfrm>
            <a:off x="457200" y="5394960"/>
            <a:ext cx="8229600" cy="1200329"/>
          </a:xfrm>
          <a:prstGeom prst="rect">
            <a:avLst/>
          </a:prstGeom>
          <a:noFill/>
        </p:spPr>
        <p:txBody>
          <a:bodyPr wrap="square" rtlCol="0">
            <a:spAutoFit/>
          </a:bodyPr>
          <a:lstStyle/>
          <a:p>
            <a:pPr marL="0" marR="0"/>
            <a:r>
              <a:rPr lang="en-US" sz="1200" b="1" spc="-10" dirty="0">
                <a:effectLst/>
                <a:latin typeface="Times New Roman" panose="02020603050405020304" pitchFamily="18" charset="0"/>
                <a:ea typeface="Times New Roman" panose="02020603050405020304" pitchFamily="18" charset="0"/>
              </a:rPr>
              <a:t>Source:</a:t>
            </a:r>
            <a:r>
              <a:rPr lang="en-US" sz="1200" spc="-10" dirty="0">
                <a:effectLst/>
                <a:latin typeface="Times New Roman" panose="02020603050405020304" pitchFamily="18" charset="0"/>
                <a:ea typeface="Times New Roman" panose="02020603050405020304" pitchFamily="18" charset="0"/>
              </a:rPr>
              <a:t> Centers for Medicare &amp; Medicaid Services (CMS), Skilled Nursing Facility Quality Reporting Program (SNF QRP), Resident Assessment Files, Minimum Data Set (MDS) 3.0, 2013-2019, 2020, and 2021; and Centers for Disease Control and Prevention, National Center for Health Statistics, National Health Interview Survey, 2019-2021.</a:t>
            </a:r>
            <a:endParaRPr lang="en-US" sz="1200" dirty="0">
              <a:effectLst/>
              <a:latin typeface="Times New Roman" panose="02020603050405020304" pitchFamily="18" charset="0"/>
              <a:ea typeface="Times New Roman" panose="02020603050405020304" pitchFamily="18" charset="0"/>
            </a:endParaRPr>
          </a:p>
          <a:p>
            <a:pPr marL="0" marR="0"/>
            <a:r>
              <a:rPr lang="en-US" sz="1200" b="1" dirty="0">
                <a:effectLst/>
                <a:latin typeface="Times New Roman" panose="02020603050405020304" pitchFamily="18" charset="0"/>
                <a:ea typeface="Times New Roman" panose="02020603050405020304" pitchFamily="18" charset="0"/>
              </a:rPr>
              <a:t>Note:</a:t>
            </a:r>
            <a:r>
              <a:rPr lang="en-US" sz="1200" dirty="0">
                <a:effectLst/>
                <a:latin typeface="Times New Roman" panose="02020603050405020304" pitchFamily="18" charset="0"/>
                <a:ea typeface="Times New Roman" panose="02020603050405020304" pitchFamily="18" charset="0"/>
              </a:rPr>
              <a:t> Due to COVID-19, CMS temporarily exempted providers from submitting MDS Assessment Data for quarter 1 and quarter 2, 2020. Submissions to the SNF QRP were optional. Influenza vaccination rates for adults age 65 and over use data from 2019-2020 and 2020-2021 surveys, so only two data points are shown.</a:t>
            </a:r>
          </a:p>
        </p:txBody>
      </p:sp>
      <p:graphicFrame>
        <p:nvGraphicFramePr>
          <p:cNvPr id="10" name="Chart 9" descr="Line graph showing percent; key points are in the text below">
            <a:extLst>
              <a:ext uri="{FF2B5EF4-FFF2-40B4-BE49-F238E27FC236}">
                <a16:creationId xmlns:a16="http://schemas.microsoft.com/office/drawing/2014/main" id="{7E27948D-3787-2413-7020-166B7DDBBFD4}"/>
              </a:ext>
            </a:extLst>
          </p:cNvPr>
          <p:cNvGraphicFramePr/>
          <p:nvPr>
            <p:extLst>
              <p:ext uri="{D42A27DB-BD31-4B8C-83A1-F6EECF244321}">
                <p14:modId xmlns:p14="http://schemas.microsoft.com/office/powerpoint/2010/main" val="1354608495"/>
              </p:ext>
            </p:extLst>
          </p:nvPr>
        </p:nvGraphicFramePr>
        <p:xfrm>
          <a:off x="457200" y="1280160"/>
          <a:ext cx="3657600" cy="4114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descr="Line graph showing percent; key points are in the text below">
            <a:extLst>
              <a:ext uri="{FF2B5EF4-FFF2-40B4-BE49-F238E27FC236}">
                <a16:creationId xmlns:a16="http://schemas.microsoft.com/office/drawing/2014/main" id="{ACF6C112-895D-80CF-7A26-DA198E654324}"/>
              </a:ext>
            </a:extLst>
          </p:cNvPr>
          <p:cNvGraphicFramePr/>
          <p:nvPr>
            <p:extLst>
              <p:ext uri="{D42A27DB-BD31-4B8C-83A1-F6EECF244321}">
                <p14:modId xmlns:p14="http://schemas.microsoft.com/office/powerpoint/2010/main" val="644063846"/>
              </p:ext>
            </p:extLst>
          </p:nvPr>
        </p:nvGraphicFramePr>
        <p:xfrm>
          <a:off x="4572000" y="1280160"/>
          <a:ext cx="3657600" cy="41148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6529742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A29C4-1C9E-22E1-16FE-040F7CB55C52}"/>
              </a:ext>
            </a:extLst>
          </p:cNvPr>
          <p:cNvSpPr>
            <a:spLocks noGrp="1"/>
          </p:cNvSpPr>
          <p:nvPr>
            <p:ph type="title"/>
          </p:nvPr>
        </p:nvSpPr>
        <p:spPr>
          <a:xfrm>
            <a:off x="1257300" y="136525"/>
            <a:ext cx="6629400" cy="854075"/>
          </a:xfrm>
        </p:spPr>
        <p:txBody>
          <a:bodyPr>
            <a:noAutofit/>
          </a:bodyPr>
          <a:lstStyle/>
          <a:p>
            <a:r>
              <a:rPr lang="en-US" sz="1400" dirty="0">
                <a:effectLst/>
                <a:latin typeface="+mn-lt"/>
                <a:ea typeface="Calibri" panose="020F0502020204030204" pitchFamily="34" charset="0"/>
              </a:rPr>
              <a:t>Figure 4. Long-stay nursing home residents who were assessed and appropriately given the seasonal influenza vaccine by race/ethnicity, 2019 and 2020 (left) and all adults age 65 years and over who received influenza vaccine in the last flu season, by race/ethnicity, 2019-2020 (right)</a:t>
            </a:r>
            <a:endParaRPr lang="en-US" sz="1400" dirty="0">
              <a:latin typeface="+mn-lt"/>
            </a:endParaRPr>
          </a:p>
        </p:txBody>
      </p:sp>
      <p:sp>
        <p:nvSpPr>
          <p:cNvPr id="3" name="Slide Number Placeholder 2">
            <a:extLst>
              <a:ext uri="{FF2B5EF4-FFF2-40B4-BE49-F238E27FC236}">
                <a16:creationId xmlns:a16="http://schemas.microsoft.com/office/drawing/2014/main" id="{D8F4535A-FBB4-FA0F-2E4E-774FCFA35D93}"/>
              </a:ext>
            </a:extLst>
          </p:cNvPr>
          <p:cNvSpPr>
            <a:spLocks noGrp="1"/>
          </p:cNvSpPr>
          <p:nvPr>
            <p:ph type="sldNum" sz="quarter" idx="10"/>
          </p:nvPr>
        </p:nvSpPr>
        <p:spPr/>
        <p:txBody>
          <a:bodyPr/>
          <a:lstStyle/>
          <a:p>
            <a:fld id="{85F5B7A5-34A7-4AB0-A34F-A4DF2002FA98}" type="slidenum">
              <a:rPr lang="en-US" smtClean="0"/>
              <a:pPr/>
              <a:t>187</a:t>
            </a:fld>
            <a:endParaRPr lang="en-US" dirty="0"/>
          </a:p>
        </p:txBody>
      </p:sp>
      <p:sp>
        <p:nvSpPr>
          <p:cNvPr id="7" name="TextBox 6">
            <a:extLst>
              <a:ext uri="{FF2B5EF4-FFF2-40B4-BE49-F238E27FC236}">
                <a16:creationId xmlns:a16="http://schemas.microsoft.com/office/drawing/2014/main" id="{721CB2AC-E0F5-FB86-AECE-17FBC2433AAC}"/>
              </a:ext>
            </a:extLst>
          </p:cNvPr>
          <p:cNvSpPr txBox="1"/>
          <p:nvPr/>
        </p:nvSpPr>
        <p:spPr>
          <a:xfrm>
            <a:off x="457200" y="5212080"/>
            <a:ext cx="8229600" cy="1384995"/>
          </a:xfrm>
          <a:prstGeom prst="rect">
            <a:avLst/>
          </a:prstGeom>
          <a:noFill/>
        </p:spPr>
        <p:txBody>
          <a:bodyPr wrap="square" rtlCol="0">
            <a:spAutoFit/>
          </a:bodyPr>
          <a:lstStyle/>
          <a:p>
            <a:pPr marL="0" marR="0"/>
            <a:r>
              <a:rPr lang="en-US" sz="1200" b="1" spc="-10" dirty="0">
                <a:effectLst/>
                <a:latin typeface="Times New Roman" panose="02020603050405020304" pitchFamily="18" charset="0"/>
                <a:ea typeface="Times New Roman" panose="02020603050405020304" pitchFamily="18" charset="0"/>
              </a:rPr>
              <a:t>Key:</a:t>
            </a:r>
            <a:r>
              <a:rPr lang="en-US" sz="1200" spc="-10" dirty="0">
                <a:effectLst/>
                <a:latin typeface="Times New Roman" panose="02020603050405020304" pitchFamily="18" charset="0"/>
                <a:ea typeface="Times New Roman" panose="02020603050405020304" pitchFamily="18" charset="0"/>
              </a:rPr>
              <a:t> NH = non-Hispanic; AI/AN = American Indian or Alaska Native; NHPI = Native Hawaiian/Pacific Islander.</a:t>
            </a:r>
          </a:p>
          <a:p>
            <a:pPr marL="0" marR="0"/>
            <a:r>
              <a:rPr lang="en-US" sz="1200" b="1" spc="-10" dirty="0">
                <a:effectLst/>
                <a:latin typeface="Times New Roman" panose="02020603050405020304" pitchFamily="18" charset="0"/>
                <a:ea typeface="Times New Roman" panose="02020603050405020304" pitchFamily="18" charset="0"/>
              </a:rPr>
              <a:t>Source:</a:t>
            </a:r>
            <a:r>
              <a:rPr lang="en-US" sz="1200" spc="-10" dirty="0">
                <a:effectLst/>
                <a:latin typeface="Times New Roman" panose="02020603050405020304" pitchFamily="18" charset="0"/>
                <a:ea typeface="Times New Roman" panose="02020603050405020304" pitchFamily="18" charset="0"/>
              </a:rPr>
              <a:t> Centers for Medicare &amp; Medicaid Services (CMS), Skilled Nursing Facility Quality Reporting Program (SNF QRP), Resident Assessment Files, Minimum Data Set (MDS) 3.0, 2019 and 2020; and Centers for Disease Control and Prevention, National Center for Health Statistics, National Health Interview Survey, 2019-2020.</a:t>
            </a:r>
          </a:p>
          <a:p>
            <a:pPr marL="0" marR="0"/>
            <a:r>
              <a:rPr lang="en-US" sz="1200" b="1" spc="-10" dirty="0">
                <a:effectLst/>
                <a:latin typeface="Times New Roman" panose="02020603050405020304" pitchFamily="18" charset="0"/>
                <a:ea typeface="Times New Roman" panose="02020603050405020304" pitchFamily="18" charset="0"/>
              </a:rPr>
              <a:t>Note: </a:t>
            </a:r>
            <a:r>
              <a:rPr lang="en-US" sz="1200" spc="-10" dirty="0">
                <a:effectLst/>
                <a:latin typeface="Times New Roman" panose="02020603050405020304" pitchFamily="18" charset="0"/>
                <a:ea typeface="Times New Roman" panose="02020603050405020304" pitchFamily="18" charset="0"/>
              </a:rPr>
              <a:t>Due to COVID-19, CMS temporarily exempted providers from submitting MDS Assessment Data for quarter 1 and quarter 2, 2020. Submissions to the SNF QRP were optional. Influenza vaccination rates for adults age 65 and over use data from 2019-2020 and 2020-2021 surveys.</a:t>
            </a:r>
          </a:p>
        </p:txBody>
      </p:sp>
      <p:graphicFrame>
        <p:nvGraphicFramePr>
          <p:cNvPr id="10" name="Chart 9" descr="Line graph showing percent; key points are in the text below">
            <a:extLst>
              <a:ext uri="{FF2B5EF4-FFF2-40B4-BE49-F238E27FC236}">
                <a16:creationId xmlns:a16="http://schemas.microsoft.com/office/drawing/2014/main" id="{7E27948D-3787-2413-7020-166B7DDBBFD4}"/>
              </a:ext>
            </a:extLst>
          </p:cNvPr>
          <p:cNvGraphicFramePr/>
          <p:nvPr>
            <p:extLst>
              <p:ext uri="{D42A27DB-BD31-4B8C-83A1-F6EECF244321}">
                <p14:modId xmlns:p14="http://schemas.microsoft.com/office/powerpoint/2010/main" val="1438890905"/>
              </p:ext>
            </p:extLst>
          </p:nvPr>
        </p:nvGraphicFramePr>
        <p:xfrm>
          <a:off x="457200" y="1280160"/>
          <a:ext cx="3657600" cy="39319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descr="Line graph showing percent; key points are in the text below">
            <a:extLst>
              <a:ext uri="{FF2B5EF4-FFF2-40B4-BE49-F238E27FC236}">
                <a16:creationId xmlns:a16="http://schemas.microsoft.com/office/drawing/2014/main" id="{ACF6C112-895D-80CF-7A26-DA198E654324}"/>
              </a:ext>
            </a:extLst>
          </p:cNvPr>
          <p:cNvGraphicFramePr/>
          <p:nvPr>
            <p:extLst>
              <p:ext uri="{D42A27DB-BD31-4B8C-83A1-F6EECF244321}">
                <p14:modId xmlns:p14="http://schemas.microsoft.com/office/powerpoint/2010/main" val="3078552955"/>
              </p:ext>
            </p:extLst>
          </p:nvPr>
        </p:nvGraphicFramePr>
        <p:xfrm>
          <a:off x="4572000" y="1280160"/>
          <a:ext cx="3657600" cy="39319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5597319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A29C4-1C9E-22E1-16FE-040F7CB55C52}"/>
              </a:ext>
            </a:extLst>
          </p:cNvPr>
          <p:cNvSpPr>
            <a:spLocks noGrp="1"/>
          </p:cNvSpPr>
          <p:nvPr>
            <p:ph type="title"/>
          </p:nvPr>
        </p:nvSpPr>
        <p:spPr>
          <a:xfrm>
            <a:off x="1257300" y="136525"/>
            <a:ext cx="6629400" cy="854075"/>
          </a:xfrm>
        </p:spPr>
        <p:txBody>
          <a:bodyPr>
            <a:noAutofit/>
          </a:bodyPr>
          <a:lstStyle/>
          <a:p>
            <a:r>
              <a:rPr lang="en-US" sz="1600" dirty="0">
                <a:effectLst/>
                <a:latin typeface="+mn-lt"/>
                <a:ea typeface="Calibri" panose="020F0502020204030204" pitchFamily="34" charset="0"/>
              </a:rPr>
              <a:t>Figure 5. Short-stay nursing home residents who had flu vaccination appropriately given, by race/ethnicity, 2019 and 2020 (left) and all adults age 65 years and over who received influenza vaccine in the last flu season, by race/ethnicity, 2019-2020 (right)</a:t>
            </a:r>
            <a:endParaRPr lang="en-US" sz="1600" dirty="0">
              <a:latin typeface="+mn-lt"/>
            </a:endParaRPr>
          </a:p>
        </p:txBody>
      </p:sp>
      <p:sp>
        <p:nvSpPr>
          <p:cNvPr id="3" name="Slide Number Placeholder 2">
            <a:extLst>
              <a:ext uri="{FF2B5EF4-FFF2-40B4-BE49-F238E27FC236}">
                <a16:creationId xmlns:a16="http://schemas.microsoft.com/office/drawing/2014/main" id="{D8F4535A-FBB4-FA0F-2E4E-774FCFA35D93}"/>
              </a:ext>
            </a:extLst>
          </p:cNvPr>
          <p:cNvSpPr>
            <a:spLocks noGrp="1"/>
          </p:cNvSpPr>
          <p:nvPr>
            <p:ph type="sldNum" sz="quarter" idx="10"/>
          </p:nvPr>
        </p:nvSpPr>
        <p:spPr/>
        <p:txBody>
          <a:bodyPr/>
          <a:lstStyle/>
          <a:p>
            <a:fld id="{85F5B7A5-34A7-4AB0-A34F-A4DF2002FA98}" type="slidenum">
              <a:rPr lang="en-US" smtClean="0"/>
              <a:pPr/>
              <a:t>188</a:t>
            </a:fld>
            <a:endParaRPr lang="en-US" dirty="0"/>
          </a:p>
        </p:txBody>
      </p:sp>
      <p:sp>
        <p:nvSpPr>
          <p:cNvPr id="7" name="TextBox 6">
            <a:extLst>
              <a:ext uri="{FF2B5EF4-FFF2-40B4-BE49-F238E27FC236}">
                <a16:creationId xmlns:a16="http://schemas.microsoft.com/office/drawing/2014/main" id="{721CB2AC-E0F5-FB86-AECE-17FBC2433AAC}"/>
              </a:ext>
            </a:extLst>
          </p:cNvPr>
          <p:cNvSpPr txBox="1"/>
          <p:nvPr/>
        </p:nvSpPr>
        <p:spPr>
          <a:xfrm>
            <a:off x="457200" y="5212080"/>
            <a:ext cx="8229600" cy="1384995"/>
          </a:xfrm>
          <a:prstGeom prst="rect">
            <a:avLst/>
          </a:prstGeom>
          <a:noFill/>
        </p:spPr>
        <p:txBody>
          <a:bodyPr wrap="square" rtlCol="0">
            <a:spAutoFit/>
          </a:bodyPr>
          <a:lstStyle/>
          <a:p>
            <a:pPr marL="0" marR="0"/>
            <a:r>
              <a:rPr lang="en-US" sz="1200" b="1" spc="-10" dirty="0">
                <a:effectLst/>
                <a:latin typeface="Times New Roman" panose="02020603050405020304" pitchFamily="18" charset="0"/>
                <a:ea typeface="Times New Roman" panose="02020603050405020304" pitchFamily="18" charset="0"/>
              </a:rPr>
              <a:t>Key:</a:t>
            </a:r>
            <a:r>
              <a:rPr lang="en-US" sz="1200" spc="-10" dirty="0">
                <a:effectLst/>
                <a:latin typeface="Times New Roman" panose="02020603050405020304" pitchFamily="18" charset="0"/>
                <a:ea typeface="Times New Roman" panose="02020603050405020304" pitchFamily="18" charset="0"/>
              </a:rPr>
              <a:t> NH = non-Hispanic; AI/AN = American Indian or Alaska Native; NHPI = Native Hawaiian/Pacific Islander.</a:t>
            </a:r>
          </a:p>
          <a:p>
            <a:pPr marL="0" marR="0"/>
            <a:r>
              <a:rPr lang="en-US" sz="1200" b="1" spc="-10" dirty="0">
                <a:effectLst/>
                <a:latin typeface="Times New Roman" panose="02020603050405020304" pitchFamily="18" charset="0"/>
                <a:ea typeface="Times New Roman" panose="02020603050405020304" pitchFamily="18" charset="0"/>
              </a:rPr>
              <a:t>Source:</a:t>
            </a:r>
            <a:r>
              <a:rPr lang="en-US" sz="1200" spc="-10" dirty="0">
                <a:effectLst/>
                <a:latin typeface="Times New Roman" panose="02020603050405020304" pitchFamily="18" charset="0"/>
                <a:ea typeface="Times New Roman" panose="02020603050405020304" pitchFamily="18" charset="0"/>
              </a:rPr>
              <a:t> Centers for Medicare &amp; Medicaid Services (CMS), Skilled Nursing Facility Quality Reporting Program (SNF QRP), Resident Assessment Files, Minimum Data Set (MDS) 3.0, 2019 and 2020; and Centers for Disease Control and Prevention, National Center for Health Statistics, National Health Interview Survey, 2019-2020.</a:t>
            </a:r>
          </a:p>
          <a:p>
            <a:pPr marL="0" marR="0"/>
            <a:r>
              <a:rPr lang="en-US" sz="1200" b="1" spc="-10" dirty="0">
                <a:effectLst/>
                <a:latin typeface="Times New Roman" panose="02020603050405020304" pitchFamily="18" charset="0"/>
                <a:ea typeface="Times New Roman" panose="02020603050405020304" pitchFamily="18" charset="0"/>
              </a:rPr>
              <a:t>Note: </a:t>
            </a:r>
            <a:r>
              <a:rPr lang="en-US" sz="1200" spc="-10" dirty="0">
                <a:effectLst/>
                <a:latin typeface="Times New Roman" panose="02020603050405020304" pitchFamily="18" charset="0"/>
                <a:ea typeface="Times New Roman" panose="02020603050405020304" pitchFamily="18" charset="0"/>
              </a:rPr>
              <a:t>Due to COVID-19, CMS temporarily exempted providers from submitting MDS Assessment Data for quarter 1 and quarter 2, 2020. Submissions to the SNF QRP were optional. Influenza vaccination rates for adults age 65 and over use data from 2019-2020 and 2020-2021 surveys.</a:t>
            </a:r>
          </a:p>
        </p:txBody>
      </p:sp>
      <p:graphicFrame>
        <p:nvGraphicFramePr>
          <p:cNvPr id="11" name="Chart 10" descr="Line graph showing percent; key points are in the text below">
            <a:extLst>
              <a:ext uri="{FF2B5EF4-FFF2-40B4-BE49-F238E27FC236}">
                <a16:creationId xmlns:a16="http://schemas.microsoft.com/office/drawing/2014/main" id="{ACF6C112-895D-80CF-7A26-DA198E654324}"/>
              </a:ext>
            </a:extLst>
          </p:cNvPr>
          <p:cNvGraphicFramePr/>
          <p:nvPr>
            <p:extLst>
              <p:ext uri="{D42A27DB-BD31-4B8C-83A1-F6EECF244321}">
                <p14:modId xmlns:p14="http://schemas.microsoft.com/office/powerpoint/2010/main" val="4152313774"/>
              </p:ext>
            </p:extLst>
          </p:nvPr>
        </p:nvGraphicFramePr>
        <p:xfrm>
          <a:off x="4572000" y="1280160"/>
          <a:ext cx="3657600" cy="39319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descr="Line graph showing percent; key points are in the text below">
            <a:extLst>
              <a:ext uri="{FF2B5EF4-FFF2-40B4-BE49-F238E27FC236}">
                <a16:creationId xmlns:a16="http://schemas.microsoft.com/office/drawing/2014/main" id="{12667C22-1F43-1314-E65B-81819970C491}"/>
              </a:ext>
            </a:extLst>
          </p:cNvPr>
          <p:cNvGraphicFramePr/>
          <p:nvPr>
            <p:extLst>
              <p:ext uri="{D42A27DB-BD31-4B8C-83A1-F6EECF244321}">
                <p14:modId xmlns:p14="http://schemas.microsoft.com/office/powerpoint/2010/main" val="1841169488"/>
              </p:ext>
            </p:extLst>
          </p:nvPr>
        </p:nvGraphicFramePr>
        <p:xfrm>
          <a:off x="457200" y="1280160"/>
          <a:ext cx="3657600" cy="39319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9767209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A29C4-1C9E-22E1-16FE-040F7CB55C52}"/>
              </a:ext>
            </a:extLst>
          </p:cNvPr>
          <p:cNvSpPr>
            <a:spLocks noGrp="1"/>
          </p:cNvSpPr>
          <p:nvPr>
            <p:ph type="title"/>
          </p:nvPr>
        </p:nvSpPr>
        <p:spPr>
          <a:xfrm>
            <a:off x="1257300" y="136525"/>
            <a:ext cx="6629400" cy="854075"/>
          </a:xfrm>
        </p:spPr>
        <p:txBody>
          <a:bodyPr>
            <a:noAutofit/>
          </a:bodyPr>
          <a:lstStyle/>
          <a:p>
            <a:r>
              <a:rPr lang="en-US" sz="1400" dirty="0">
                <a:effectLst/>
                <a:latin typeface="+mn-lt"/>
                <a:ea typeface="Calibri" panose="020F0502020204030204" pitchFamily="34" charset="0"/>
              </a:rPr>
              <a:t>Figure 6. Long-stay nursing home residents who were assessed and appropriately given the pneumococcal vaccination, by race/ethnicity, 2019, 2020, and 2021 (left) and all adults age 65 years and over who ever received pneumococcal vaccine, by race/ethnicity, 2019-2021 (right)</a:t>
            </a:r>
            <a:endParaRPr lang="en-US" sz="1400" dirty="0">
              <a:latin typeface="+mn-lt"/>
            </a:endParaRPr>
          </a:p>
        </p:txBody>
      </p:sp>
      <p:sp>
        <p:nvSpPr>
          <p:cNvPr id="3" name="Slide Number Placeholder 2">
            <a:extLst>
              <a:ext uri="{FF2B5EF4-FFF2-40B4-BE49-F238E27FC236}">
                <a16:creationId xmlns:a16="http://schemas.microsoft.com/office/drawing/2014/main" id="{D8F4535A-FBB4-FA0F-2E4E-774FCFA35D93}"/>
              </a:ext>
            </a:extLst>
          </p:cNvPr>
          <p:cNvSpPr>
            <a:spLocks noGrp="1"/>
          </p:cNvSpPr>
          <p:nvPr>
            <p:ph type="sldNum" sz="quarter" idx="10"/>
          </p:nvPr>
        </p:nvSpPr>
        <p:spPr/>
        <p:txBody>
          <a:bodyPr/>
          <a:lstStyle/>
          <a:p>
            <a:fld id="{85F5B7A5-34A7-4AB0-A34F-A4DF2002FA98}" type="slidenum">
              <a:rPr lang="en-US" smtClean="0"/>
              <a:pPr/>
              <a:t>189</a:t>
            </a:fld>
            <a:endParaRPr lang="en-US" dirty="0"/>
          </a:p>
        </p:txBody>
      </p:sp>
      <p:sp>
        <p:nvSpPr>
          <p:cNvPr id="7" name="TextBox 6">
            <a:extLst>
              <a:ext uri="{FF2B5EF4-FFF2-40B4-BE49-F238E27FC236}">
                <a16:creationId xmlns:a16="http://schemas.microsoft.com/office/drawing/2014/main" id="{721CB2AC-E0F5-FB86-AECE-17FBC2433AAC}"/>
              </a:ext>
            </a:extLst>
          </p:cNvPr>
          <p:cNvSpPr txBox="1"/>
          <p:nvPr/>
        </p:nvSpPr>
        <p:spPr>
          <a:xfrm>
            <a:off x="457200" y="5394960"/>
            <a:ext cx="8229600" cy="1200329"/>
          </a:xfrm>
          <a:prstGeom prst="rect">
            <a:avLst/>
          </a:prstGeom>
          <a:noFill/>
        </p:spPr>
        <p:txBody>
          <a:bodyPr wrap="square" rtlCol="0">
            <a:spAutoFit/>
          </a:bodyPr>
          <a:lstStyle/>
          <a:p>
            <a:pPr marL="0" marR="0"/>
            <a:r>
              <a:rPr lang="en-US" sz="1200" b="1" spc="-10" dirty="0">
                <a:effectLst/>
                <a:latin typeface="Times New Roman" panose="02020603050405020304" pitchFamily="18" charset="0"/>
                <a:ea typeface="Times New Roman" panose="02020603050405020304" pitchFamily="18" charset="0"/>
              </a:rPr>
              <a:t>Key: </a:t>
            </a:r>
            <a:r>
              <a:rPr lang="en-US" sz="1200" spc="-10" dirty="0">
                <a:effectLst/>
                <a:latin typeface="Times New Roman" panose="02020603050405020304" pitchFamily="18" charset="0"/>
                <a:ea typeface="Times New Roman" panose="02020603050405020304" pitchFamily="18" charset="0"/>
              </a:rPr>
              <a:t>NH = non-Hispanic; AI/AN = American Indian or Alaska Native; NHPI = Native Hawaiian/Pacific Islander.</a:t>
            </a:r>
          </a:p>
          <a:p>
            <a:pPr marL="0" marR="0"/>
            <a:r>
              <a:rPr lang="en-US" sz="1200" b="1" spc="-10" dirty="0">
                <a:effectLst/>
                <a:latin typeface="Times New Roman" panose="02020603050405020304" pitchFamily="18" charset="0"/>
                <a:ea typeface="Times New Roman" panose="02020603050405020304" pitchFamily="18" charset="0"/>
              </a:rPr>
              <a:t>Source</a:t>
            </a:r>
            <a:r>
              <a:rPr lang="en-US" sz="1200" spc="-10" dirty="0">
                <a:effectLst/>
                <a:latin typeface="Times New Roman" panose="02020603050405020304" pitchFamily="18" charset="0"/>
                <a:ea typeface="Times New Roman" panose="02020603050405020304" pitchFamily="18" charset="0"/>
              </a:rPr>
              <a:t>: Centers for Medicare &amp; Medicaid Services (CMS), Skilled Nursing Facility Quality Reporting Program (SNF QRP), Resident Assessment Files, Minimum Data Set (MDS) 3.0, 2019, 2020, and 2021; and Centers for Disease Control and Prevention, National Center for Health Statistics, National Health Interview Survey, 2019-2021.</a:t>
            </a:r>
          </a:p>
          <a:p>
            <a:pPr marL="0" marR="0"/>
            <a:r>
              <a:rPr lang="en-US" sz="1200" b="1" spc="-10" dirty="0">
                <a:effectLst/>
                <a:latin typeface="Times New Roman" panose="02020603050405020304" pitchFamily="18" charset="0"/>
                <a:ea typeface="Times New Roman" panose="02020603050405020304" pitchFamily="18" charset="0"/>
              </a:rPr>
              <a:t>Note: </a:t>
            </a:r>
            <a:r>
              <a:rPr lang="en-US" sz="1200" spc="-10" dirty="0">
                <a:effectLst/>
                <a:latin typeface="Times New Roman" panose="02020603050405020304" pitchFamily="18" charset="0"/>
                <a:ea typeface="Times New Roman" panose="02020603050405020304" pitchFamily="18" charset="0"/>
              </a:rPr>
              <a:t>Due to COVID-19, CMS temporarily exempted providers from submitting MDS Assessment Data for quarter 1 and quarter 2, 2020. Submissions to the SNF QRP were optional. </a:t>
            </a:r>
          </a:p>
        </p:txBody>
      </p:sp>
      <p:graphicFrame>
        <p:nvGraphicFramePr>
          <p:cNvPr id="11" name="Chart 10" descr="Line graph showing percent; key points are in the text below">
            <a:extLst>
              <a:ext uri="{FF2B5EF4-FFF2-40B4-BE49-F238E27FC236}">
                <a16:creationId xmlns:a16="http://schemas.microsoft.com/office/drawing/2014/main" id="{ACF6C112-895D-80CF-7A26-DA198E654324}"/>
              </a:ext>
            </a:extLst>
          </p:cNvPr>
          <p:cNvGraphicFramePr/>
          <p:nvPr>
            <p:extLst>
              <p:ext uri="{D42A27DB-BD31-4B8C-83A1-F6EECF244321}">
                <p14:modId xmlns:p14="http://schemas.microsoft.com/office/powerpoint/2010/main" val="2792956931"/>
              </p:ext>
            </p:extLst>
          </p:nvPr>
        </p:nvGraphicFramePr>
        <p:xfrm>
          <a:off x="4572000" y="1280160"/>
          <a:ext cx="3657600" cy="4114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descr="Line graph showing percent; key points are in the text below">
            <a:extLst>
              <a:ext uri="{FF2B5EF4-FFF2-40B4-BE49-F238E27FC236}">
                <a16:creationId xmlns:a16="http://schemas.microsoft.com/office/drawing/2014/main" id="{12667C22-1F43-1314-E65B-81819970C491}"/>
              </a:ext>
            </a:extLst>
          </p:cNvPr>
          <p:cNvGraphicFramePr/>
          <p:nvPr>
            <p:extLst>
              <p:ext uri="{D42A27DB-BD31-4B8C-83A1-F6EECF244321}">
                <p14:modId xmlns:p14="http://schemas.microsoft.com/office/powerpoint/2010/main" val="3363221205"/>
              </p:ext>
            </p:extLst>
          </p:nvPr>
        </p:nvGraphicFramePr>
        <p:xfrm>
          <a:off x="457200" y="1280160"/>
          <a:ext cx="3657600" cy="41148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44488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502679" y="297873"/>
            <a:ext cx="1104467" cy="103257"/>
          </a:xfrm>
          <a:prstGeom prst="rect">
            <a:avLst/>
          </a:prstGeom>
        </p:spPr>
        <p:txBody>
          <a:bodyPr vert="horz" wrap="square" lIns="0" tIns="8659" rIns="0" bIns="0" rtlCol="0">
            <a:spAutoFit/>
          </a:bodyPr>
          <a:lstStyle/>
          <a:p>
            <a:pPr marL="8659">
              <a:spcBef>
                <a:spcPts val="68"/>
              </a:spcBef>
            </a:pPr>
            <a:r>
              <a:rPr sz="614" dirty="0">
                <a:latin typeface="Arial"/>
                <a:cs typeface="Arial"/>
              </a:rPr>
              <a:t>Portrait</a:t>
            </a:r>
            <a:r>
              <a:rPr sz="614" spc="-14" dirty="0">
                <a:latin typeface="Arial"/>
                <a:cs typeface="Arial"/>
              </a:rPr>
              <a:t> </a:t>
            </a:r>
            <a:r>
              <a:rPr sz="614" dirty="0">
                <a:latin typeface="Arial"/>
                <a:cs typeface="Arial"/>
              </a:rPr>
              <a:t>of</a:t>
            </a:r>
            <a:r>
              <a:rPr sz="614" spc="-10" dirty="0">
                <a:latin typeface="Arial"/>
                <a:cs typeface="Arial"/>
              </a:rPr>
              <a:t> </a:t>
            </a:r>
            <a:r>
              <a:rPr sz="614" dirty="0">
                <a:latin typeface="Arial"/>
                <a:cs typeface="Arial"/>
              </a:rPr>
              <a:t>American</a:t>
            </a:r>
            <a:r>
              <a:rPr sz="614" spc="-10" dirty="0">
                <a:latin typeface="Arial"/>
                <a:cs typeface="Arial"/>
              </a:rPr>
              <a:t> </a:t>
            </a:r>
            <a:r>
              <a:rPr sz="614" spc="-7" dirty="0">
                <a:latin typeface="Arial"/>
                <a:cs typeface="Arial"/>
              </a:rPr>
              <a:t>Healthcare</a:t>
            </a:r>
            <a:endParaRPr sz="614">
              <a:latin typeface="Arial"/>
              <a:cs typeface="Arial"/>
            </a:endParaRPr>
          </a:p>
        </p:txBody>
      </p:sp>
      <p:sp>
        <p:nvSpPr>
          <p:cNvPr id="59" name="Title 58">
            <a:extLst>
              <a:ext uri="{FF2B5EF4-FFF2-40B4-BE49-F238E27FC236}">
                <a16:creationId xmlns:a16="http://schemas.microsoft.com/office/drawing/2014/main" id="{ADF1B787-07AC-462F-83E5-CE188CEF8227}"/>
              </a:ext>
            </a:extLst>
          </p:cNvPr>
          <p:cNvSpPr>
            <a:spLocks noGrp="1"/>
          </p:cNvSpPr>
          <p:nvPr>
            <p:ph type="title"/>
          </p:nvPr>
        </p:nvSpPr>
        <p:spPr>
          <a:xfrm>
            <a:off x="1257300" y="304800"/>
            <a:ext cx="6629400" cy="617884"/>
          </a:xfrm>
        </p:spPr>
        <p:txBody>
          <a:bodyPr>
            <a:noAutofit/>
          </a:bodyPr>
          <a:lstStyle/>
          <a:p>
            <a:r>
              <a:rPr lang="en-US" sz="2000" dirty="0"/>
              <a:t>Figure 9. Distribution of people in the United States, by ethnicity and race, 2010 and 2020</a:t>
            </a:r>
          </a:p>
        </p:txBody>
      </p:sp>
      <p:sp>
        <p:nvSpPr>
          <p:cNvPr id="65" name="TextBox 64">
            <a:extLst>
              <a:ext uri="{FF2B5EF4-FFF2-40B4-BE49-F238E27FC236}">
                <a16:creationId xmlns:a16="http://schemas.microsoft.com/office/drawing/2014/main" id="{84D5E3B3-7773-494E-94E8-64382E39F24B}"/>
              </a:ext>
            </a:extLst>
          </p:cNvPr>
          <p:cNvSpPr txBox="1"/>
          <p:nvPr/>
        </p:nvSpPr>
        <p:spPr>
          <a:xfrm>
            <a:off x="457200" y="5852160"/>
            <a:ext cx="8229600" cy="646331"/>
          </a:xfrm>
          <a:prstGeom prst="rect">
            <a:avLst/>
          </a:prstGeom>
          <a:noFill/>
        </p:spPr>
        <p:txBody>
          <a:bodyPr wrap="square" rtlCol="0">
            <a:spAutoFit/>
          </a:bodyPr>
          <a:lstStyle/>
          <a:p>
            <a:pPr marL="0" marR="0"/>
            <a:r>
              <a:rPr lang="en-US" sz="1200" b="1" dirty="0">
                <a:effectLst/>
                <a:latin typeface="Times New Roman" panose="02020603050405020304" pitchFamily="18" charset="0"/>
                <a:ea typeface="Times New Roman" panose="02020603050405020304" pitchFamily="18" charset="0"/>
              </a:rPr>
              <a:t>Key: </a:t>
            </a:r>
            <a:r>
              <a:rPr lang="en-US" sz="1200" dirty="0">
                <a:effectLst/>
                <a:latin typeface="Times New Roman" panose="02020603050405020304" pitchFamily="18" charset="0"/>
                <a:ea typeface="Times New Roman" panose="02020603050405020304" pitchFamily="18" charset="0"/>
              </a:rPr>
              <a:t>NH = non-Hispanic; AI/AN = American Indian or Alaska Native; NHPI = Native Hawaiian/Pacific Islander.</a:t>
            </a:r>
          </a:p>
          <a:p>
            <a:pPr marL="0" marR="0"/>
            <a:r>
              <a:rPr lang="en-US" sz="1200" b="1" dirty="0">
                <a:effectLst/>
                <a:latin typeface="Times New Roman" panose="02020603050405020304" pitchFamily="18" charset="0"/>
                <a:ea typeface="Times New Roman" panose="02020603050405020304" pitchFamily="18" charset="0"/>
              </a:rPr>
              <a:t>Source:</a:t>
            </a:r>
            <a:r>
              <a:rPr lang="en-US" sz="1200" dirty="0">
                <a:effectLst/>
                <a:latin typeface="Times New Roman" panose="02020603050405020304" pitchFamily="18" charset="0"/>
                <a:ea typeface="Times New Roman" panose="02020603050405020304" pitchFamily="18" charset="0"/>
              </a:rPr>
              <a:t> U.S. Census Bureau. American Community Survey, Table P2, 2010 and 2020.</a:t>
            </a:r>
          </a:p>
          <a:p>
            <a:pPr marL="0" marR="0"/>
            <a:r>
              <a:rPr lang="en-US" sz="1200" b="1" dirty="0">
                <a:effectLst/>
                <a:latin typeface="Times New Roman" panose="02020603050405020304" pitchFamily="18" charset="0"/>
                <a:ea typeface="Times New Roman" panose="02020603050405020304" pitchFamily="18" charset="0"/>
              </a:rPr>
              <a:t>Note: </a:t>
            </a:r>
            <a:r>
              <a:rPr lang="en-US" sz="1200" dirty="0">
                <a:effectLst/>
                <a:latin typeface="Times New Roman" panose="02020603050405020304" pitchFamily="18" charset="0"/>
                <a:ea typeface="Times New Roman" panose="02020603050405020304" pitchFamily="18" charset="0"/>
              </a:rPr>
              <a:t>Percentages may not add to 100 due to rounding.</a:t>
            </a:r>
          </a:p>
        </p:txBody>
      </p:sp>
      <p:grpSp>
        <p:nvGrpSpPr>
          <p:cNvPr id="10" name="Group 9">
            <a:extLst>
              <a:ext uri="{FF2B5EF4-FFF2-40B4-BE49-F238E27FC236}">
                <a16:creationId xmlns:a16="http://schemas.microsoft.com/office/drawing/2014/main" id="{9AE32013-F718-96F5-9BD0-9D8293C1F56B}"/>
              </a:ext>
            </a:extLst>
          </p:cNvPr>
          <p:cNvGrpSpPr>
            <a:grpSpLocks noChangeAspect="1"/>
          </p:cNvGrpSpPr>
          <p:nvPr/>
        </p:nvGrpSpPr>
        <p:grpSpPr>
          <a:xfrm>
            <a:off x="457200" y="1463040"/>
            <a:ext cx="8229600" cy="4431325"/>
            <a:chOff x="1447800" y="1828800"/>
            <a:chExt cx="5943600" cy="3200400"/>
          </a:xfrm>
        </p:grpSpPr>
        <p:graphicFrame>
          <p:nvGraphicFramePr>
            <p:cNvPr id="8" name="Chart 7" descr="Pie charts showing percent distribution by ethnicity and race in 2010 and 2020; key points are in text below">
              <a:extLst>
                <a:ext uri="{FF2B5EF4-FFF2-40B4-BE49-F238E27FC236}">
                  <a16:creationId xmlns:a16="http://schemas.microsoft.com/office/drawing/2014/main" id="{1FB4FA55-B299-86B2-A604-B976C24428B8}"/>
                </a:ext>
              </a:extLst>
            </p:cNvPr>
            <p:cNvGraphicFramePr/>
            <p:nvPr>
              <p:extLst>
                <p:ext uri="{D42A27DB-BD31-4B8C-83A1-F6EECF244321}">
                  <p14:modId xmlns:p14="http://schemas.microsoft.com/office/powerpoint/2010/main" val="325506862"/>
                </p:ext>
              </p:extLst>
            </p:nvPr>
          </p:nvGraphicFramePr>
          <p:xfrm>
            <a:off x="1447800" y="1828800"/>
            <a:ext cx="5943600" cy="3200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BF6DCDE5-036F-7EE3-0D38-2A33430407DA}"/>
                </a:ext>
              </a:extLst>
            </p:cNvPr>
            <p:cNvGraphicFramePr/>
            <p:nvPr>
              <p:extLst>
                <p:ext uri="{D42A27DB-BD31-4B8C-83A1-F6EECF244321}">
                  <p14:modId xmlns:p14="http://schemas.microsoft.com/office/powerpoint/2010/main" val="1263118849"/>
                </p:ext>
              </p:extLst>
            </p:nvPr>
          </p:nvGraphicFramePr>
          <p:xfrm>
            <a:off x="3859912" y="1828800"/>
            <a:ext cx="3261360" cy="2522220"/>
          </p:xfrm>
          <a:graphic>
            <a:graphicData uri="http://schemas.openxmlformats.org/drawingml/2006/chart">
              <c:chart xmlns:c="http://schemas.openxmlformats.org/drawingml/2006/chart" xmlns:r="http://schemas.openxmlformats.org/officeDocument/2006/relationships" r:id="rId4"/>
            </a:graphicData>
          </a:graphic>
        </p:graphicFrame>
      </p:grpSp>
      <p:sp>
        <p:nvSpPr>
          <p:cNvPr id="3" name="Slide Number Placeholder 2">
            <a:extLst>
              <a:ext uri="{FF2B5EF4-FFF2-40B4-BE49-F238E27FC236}">
                <a16:creationId xmlns:a16="http://schemas.microsoft.com/office/drawing/2014/main" id="{D30A8606-9712-CA45-4BED-E1DE3A7D499F}"/>
              </a:ext>
            </a:extLst>
          </p:cNvPr>
          <p:cNvSpPr>
            <a:spLocks noGrp="1"/>
          </p:cNvSpPr>
          <p:nvPr>
            <p:ph type="sldNum" sz="quarter" idx="10"/>
          </p:nvPr>
        </p:nvSpPr>
        <p:spPr/>
        <p:txBody>
          <a:bodyPr/>
          <a:lstStyle/>
          <a:p>
            <a:fld id="{85F5B7A5-34A7-4AB0-A34F-A4DF2002FA98}" type="slidenum">
              <a:rPr lang="en-US" smtClean="0"/>
              <a:t>19</a:t>
            </a:fld>
            <a:endParaRPr lang="en-US" dirty="0"/>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A29C4-1C9E-22E1-16FE-040F7CB55C52}"/>
              </a:ext>
            </a:extLst>
          </p:cNvPr>
          <p:cNvSpPr>
            <a:spLocks noGrp="1"/>
          </p:cNvSpPr>
          <p:nvPr>
            <p:ph type="title"/>
          </p:nvPr>
        </p:nvSpPr>
        <p:spPr>
          <a:xfrm>
            <a:off x="1257300" y="136525"/>
            <a:ext cx="6629400" cy="854075"/>
          </a:xfrm>
        </p:spPr>
        <p:txBody>
          <a:bodyPr>
            <a:noAutofit/>
          </a:bodyPr>
          <a:lstStyle/>
          <a:p>
            <a:r>
              <a:rPr lang="en-US" sz="1400" dirty="0">
                <a:effectLst/>
                <a:latin typeface="+mn-lt"/>
                <a:ea typeface="Calibri" panose="020F0502020204030204" pitchFamily="34" charset="0"/>
              </a:rPr>
              <a:t>Figure 7. Short-stay nursing home residents who were assessed and appropriately given the pneumococcal vaccination by race/ethnicity, 2019, 2020, and 2021 (left) and all adults age 65 years and over who ever received pneumococcal vaccine, by race/ethnicity, 2019-2021 (right)</a:t>
            </a:r>
            <a:endParaRPr lang="en-US" sz="1400" dirty="0">
              <a:latin typeface="+mn-lt"/>
            </a:endParaRPr>
          </a:p>
        </p:txBody>
      </p:sp>
      <p:sp>
        <p:nvSpPr>
          <p:cNvPr id="3" name="Slide Number Placeholder 2">
            <a:extLst>
              <a:ext uri="{FF2B5EF4-FFF2-40B4-BE49-F238E27FC236}">
                <a16:creationId xmlns:a16="http://schemas.microsoft.com/office/drawing/2014/main" id="{D8F4535A-FBB4-FA0F-2E4E-774FCFA35D93}"/>
              </a:ext>
            </a:extLst>
          </p:cNvPr>
          <p:cNvSpPr>
            <a:spLocks noGrp="1"/>
          </p:cNvSpPr>
          <p:nvPr>
            <p:ph type="sldNum" sz="quarter" idx="10"/>
          </p:nvPr>
        </p:nvSpPr>
        <p:spPr/>
        <p:txBody>
          <a:bodyPr/>
          <a:lstStyle/>
          <a:p>
            <a:fld id="{85F5B7A5-34A7-4AB0-A34F-A4DF2002FA98}" type="slidenum">
              <a:rPr lang="en-US" smtClean="0"/>
              <a:pPr/>
              <a:t>190</a:t>
            </a:fld>
            <a:endParaRPr lang="en-US" dirty="0"/>
          </a:p>
        </p:txBody>
      </p:sp>
      <p:sp>
        <p:nvSpPr>
          <p:cNvPr id="7" name="TextBox 6">
            <a:extLst>
              <a:ext uri="{FF2B5EF4-FFF2-40B4-BE49-F238E27FC236}">
                <a16:creationId xmlns:a16="http://schemas.microsoft.com/office/drawing/2014/main" id="{721CB2AC-E0F5-FB86-AECE-17FBC2433AAC}"/>
              </a:ext>
            </a:extLst>
          </p:cNvPr>
          <p:cNvSpPr txBox="1"/>
          <p:nvPr/>
        </p:nvSpPr>
        <p:spPr>
          <a:xfrm>
            <a:off x="457200" y="5394960"/>
            <a:ext cx="8229600" cy="1200329"/>
          </a:xfrm>
          <a:prstGeom prst="rect">
            <a:avLst/>
          </a:prstGeom>
          <a:noFill/>
        </p:spPr>
        <p:txBody>
          <a:bodyPr wrap="square" rtlCol="0">
            <a:spAutoFit/>
          </a:bodyPr>
          <a:lstStyle/>
          <a:p>
            <a:pPr marL="0" marR="0"/>
            <a:r>
              <a:rPr lang="en-US" sz="1200" b="1" spc="-10" dirty="0">
                <a:effectLst/>
                <a:latin typeface="Times New Roman" panose="02020603050405020304" pitchFamily="18" charset="0"/>
                <a:ea typeface="Times New Roman" panose="02020603050405020304" pitchFamily="18" charset="0"/>
              </a:rPr>
              <a:t>Key: </a:t>
            </a:r>
            <a:r>
              <a:rPr lang="en-US" sz="1200" spc="-10" dirty="0">
                <a:effectLst/>
                <a:latin typeface="Times New Roman" panose="02020603050405020304" pitchFamily="18" charset="0"/>
                <a:ea typeface="Times New Roman" panose="02020603050405020304" pitchFamily="18" charset="0"/>
              </a:rPr>
              <a:t>NH = non-Hispanic; AI/AN = American Indian or Alaska Native; NHPI = Native Hawaiian/Pacific Islander.</a:t>
            </a:r>
          </a:p>
          <a:p>
            <a:pPr marL="0" marR="0"/>
            <a:r>
              <a:rPr lang="en-US" sz="1200" b="1" spc="-10" dirty="0">
                <a:effectLst/>
                <a:latin typeface="Times New Roman" panose="02020603050405020304" pitchFamily="18" charset="0"/>
                <a:ea typeface="Times New Roman" panose="02020603050405020304" pitchFamily="18" charset="0"/>
              </a:rPr>
              <a:t>Source</a:t>
            </a:r>
            <a:r>
              <a:rPr lang="en-US" sz="1200" spc="-10" dirty="0">
                <a:effectLst/>
                <a:latin typeface="Times New Roman" panose="02020603050405020304" pitchFamily="18" charset="0"/>
                <a:ea typeface="Times New Roman" panose="02020603050405020304" pitchFamily="18" charset="0"/>
              </a:rPr>
              <a:t>: Centers for Medicare &amp; Medicaid Services (CMS), Skilled Nursing Facility Quality Reporting Program (SNF QRP), Resident Assessment Files, Minimum Data Set (MDS) 3.0, 2019, 2020, and 2021; and Centers for Disease Control and Prevention, National Center for Health Statistics, National Health Interview Survey, 2019-2021.</a:t>
            </a:r>
          </a:p>
          <a:p>
            <a:pPr marL="0" marR="0"/>
            <a:r>
              <a:rPr lang="en-US" sz="1200" b="1" spc="-10" dirty="0">
                <a:effectLst/>
                <a:latin typeface="Times New Roman" panose="02020603050405020304" pitchFamily="18" charset="0"/>
                <a:ea typeface="Times New Roman" panose="02020603050405020304" pitchFamily="18" charset="0"/>
              </a:rPr>
              <a:t>Note: </a:t>
            </a:r>
            <a:r>
              <a:rPr lang="en-US" sz="1200" spc="-10" dirty="0">
                <a:effectLst/>
                <a:latin typeface="Times New Roman" panose="02020603050405020304" pitchFamily="18" charset="0"/>
                <a:ea typeface="Times New Roman" panose="02020603050405020304" pitchFamily="18" charset="0"/>
              </a:rPr>
              <a:t>Due to COVID-19, CMS temporarily exempted providers from submitting MDS Assessment Data for quarter 1 and quarter 2, 2020. Submissions to the SNF QRP were optional. </a:t>
            </a:r>
          </a:p>
        </p:txBody>
      </p:sp>
      <p:graphicFrame>
        <p:nvGraphicFramePr>
          <p:cNvPr id="11" name="Chart 10" descr="Line graph showing percent; key points are in the text below">
            <a:extLst>
              <a:ext uri="{FF2B5EF4-FFF2-40B4-BE49-F238E27FC236}">
                <a16:creationId xmlns:a16="http://schemas.microsoft.com/office/drawing/2014/main" id="{ACF6C112-895D-80CF-7A26-DA198E654324}"/>
              </a:ext>
            </a:extLst>
          </p:cNvPr>
          <p:cNvGraphicFramePr/>
          <p:nvPr/>
        </p:nvGraphicFramePr>
        <p:xfrm>
          <a:off x="4572000" y="1280160"/>
          <a:ext cx="3657600" cy="4114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descr="Line graph showing percent; key points are in the text below">
            <a:extLst>
              <a:ext uri="{FF2B5EF4-FFF2-40B4-BE49-F238E27FC236}">
                <a16:creationId xmlns:a16="http://schemas.microsoft.com/office/drawing/2014/main" id="{12667C22-1F43-1314-E65B-81819970C491}"/>
              </a:ext>
            </a:extLst>
          </p:cNvPr>
          <p:cNvGraphicFramePr/>
          <p:nvPr>
            <p:extLst>
              <p:ext uri="{D42A27DB-BD31-4B8C-83A1-F6EECF244321}">
                <p14:modId xmlns:p14="http://schemas.microsoft.com/office/powerpoint/2010/main" val="3208821084"/>
              </p:ext>
            </p:extLst>
          </p:nvPr>
        </p:nvGraphicFramePr>
        <p:xfrm>
          <a:off x="457200" y="1280160"/>
          <a:ext cx="3657600" cy="41148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7082948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A29C4-1C9E-22E1-16FE-040F7CB55C52}"/>
              </a:ext>
            </a:extLst>
          </p:cNvPr>
          <p:cNvSpPr>
            <a:spLocks noGrp="1"/>
          </p:cNvSpPr>
          <p:nvPr>
            <p:ph type="title"/>
          </p:nvPr>
        </p:nvSpPr>
        <p:spPr>
          <a:xfrm>
            <a:off x="1257300" y="136525"/>
            <a:ext cx="6629400" cy="854075"/>
          </a:xfrm>
        </p:spPr>
        <p:txBody>
          <a:bodyPr>
            <a:noAutofit/>
          </a:bodyPr>
          <a:lstStyle/>
          <a:p>
            <a:r>
              <a:rPr lang="en-US" sz="1800" dirty="0">
                <a:effectLst/>
                <a:latin typeface="+mn-lt"/>
                <a:ea typeface="Calibri" panose="020F0502020204030204" pitchFamily="34" charset="0"/>
              </a:rPr>
              <a:t>Figure 8. Weekly rate of nursing home residents and healthcare personnel who received a completed COVID-19 vaccination at any time, May 2021-December 2022 </a:t>
            </a:r>
            <a:endParaRPr lang="en-US" sz="1800" dirty="0">
              <a:latin typeface="+mn-lt"/>
            </a:endParaRPr>
          </a:p>
        </p:txBody>
      </p:sp>
      <p:sp>
        <p:nvSpPr>
          <p:cNvPr id="3" name="Slide Number Placeholder 2">
            <a:extLst>
              <a:ext uri="{FF2B5EF4-FFF2-40B4-BE49-F238E27FC236}">
                <a16:creationId xmlns:a16="http://schemas.microsoft.com/office/drawing/2014/main" id="{D8F4535A-FBB4-FA0F-2E4E-774FCFA35D93}"/>
              </a:ext>
            </a:extLst>
          </p:cNvPr>
          <p:cNvSpPr>
            <a:spLocks noGrp="1"/>
          </p:cNvSpPr>
          <p:nvPr>
            <p:ph type="sldNum" sz="quarter" idx="10"/>
          </p:nvPr>
        </p:nvSpPr>
        <p:spPr/>
        <p:txBody>
          <a:bodyPr/>
          <a:lstStyle/>
          <a:p>
            <a:fld id="{85F5B7A5-34A7-4AB0-A34F-A4DF2002FA98}" type="slidenum">
              <a:rPr lang="en-US" smtClean="0"/>
              <a:pPr/>
              <a:t>191</a:t>
            </a:fld>
            <a:endParaRPr lang="en-US" dirty="0"/>
          </a:p>
        </p:txBody>
      </p:sp>
      <p:sp>
        <p:nvSpPr>
          <p:cNvPr id="7" name="TextBox 6">
            <a:extLst>
              <a:ext uri="{FF2B5EF4-FFF2-40B4-BE49-F238E27FC236}">
                <a16:creationId xmlns:a16="http://schemas.microsoft.com/office/drawing/2014/main" id="{721CB2AC-E0F5-FB86-AECE-17FBC2433AAC}"/>
              </a:ext>
            </a:extLst>
          </p:cNvPr>
          <p:cNvSpPr txBox="1"/>
          <p:nvPr/>
        </p:nvSpPr>
        <p:spPr>
          <a:xfrm>
            <a:off x="457200" y="5852160"/>
            <a:ext cx="8229600" cy="523220"/>
          </a:xfrm>
          <a:prstGeom prst="rect">
            <a:avLst/>
          </a:prstGeom>
          <a:noFill/>
        </p:spPr>
        <p:txBody>
          <a:bodyPr wrap="square" rtlCol="0">
            <a:spAutoFit/>
          </a:bodyPr>
          <a:lstStyle/>
          <a:p>
            <a:pPr marL="0" marR="0"/>
            <a:r>
              <a:rPr lang="en-US" sz="1400" b="1" spc="-10" dirty="0">
                <a:effectLst/>
                <a:latin typeface="Times New Roman" panose="02020603050405020304" pitchFamily="18" charset="0"/>
                <a:ea typeface="Times New Roman" panose="02020603050405020304" pitchFamily="18" charset="0"/>
              </a:rPr>
              <a:t>Source: </a:t>
            </a:r>
            <a:r>
              <a:rPr lang="en-US" sz="1400" spc="-10" dirty="0">
                <a:effectLst/>
                <a:latin typeface="Times New Roman" panose="02020603050405020304" pitchFamily="18" charset="0"/>
                <a:ea typeface="Times New Roman" panose="02020603050405020304" pitchFamily="18" charset="0"/>
              </a:rPr>
              <a:t>Centers for Medicare &amp; Medicaid Services, COVID-19 Nursing Home Data, May 2021-December 2022. </a:t>
            </a:r>
            <a:r>
              <a:rPr lang="en-US" sz="1400" spc="-10" dirty="0">
                <a:effectLst/>
                <a:latin typeface="Times New Roman" panose="02020603050405020304" pitchFamily="18" charset="0"/>
                <a:ea typeface="Times New Roman" panose="02020603050405020304" pitchFamily="18" charset="0"/>
                <a:hlinkClick r:id="rId3"/>
              </a:rPr>
              <a:t>https://data.cms.gov/covid-19/covid-19-nursing-home-data</a:t>
            </a:r>
            <a:r>
              <a:rPr lang="en-US" sz="1400" spc="-10" dirty="0">
                <a:effectLst/>
                <a:latin typeface="Times New Roman" panose="02020603050405020304" pitchFamily="18" charset="0"/>
                <a:ea typeface="Times New Roman" panose="02020603050405020304" pitchFamily="18" charset="0"/>
              </a:rPr>
              <a:t>  </a:t>
            </a:r>
          </a:p>
        </p:txBody>
      </p:sp>
      <p:graphicFrame>
        <p:nvGraphicFramePr>
          <p:cNvPr id="4" name="Chart 3" descr="Line graph showing percent; CMS vaccine mandate began November 5, 2021; key points are in the text below">
            <a:extLst>
              <a:ext uri="{FF2B5EF4-FFF2-40B4-BE49-F238E27FC236}">
                <a16:creationId xmlns:a16="http://schemas.microsoft.com/office/drawing/2014/main" id="{30007EE0-7EF0-AF3B-73B7-20058F9AAFCD}"/>
              </a:ext>
            </a:extLst>
          </p:cNvPr>
          <p:cNvGraphicFramePr/>
          <p:nvPr>
            <p:extLst>
              <p:ext uri="{D42A27DB-BD31-4B8C-83A1-F6EECF244321}">
                <p14:modId xmlns:p14="http://schemas.microsoft.com/office/powerpoint/2010/main" val="258521122"/>
              </p:ext>
            </p:extLst>
          </p:nvPr>
        </p:nvGraphicFramePr>
        <p:xfrm>
          <a:off x="457200" y="1463040"/>
          <a:ext cx="8229600" cy="43891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1950968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A29C4-1C9E-22E1-16FE-040F7CB55C52}"/>
              </a:ext>
            </a:extLst>
          </p:cNvPr>
          <p:cNvSpPr>
            <a:spLocks noGrp="1"/>
          </p:cNvSpPr>
          <p:nvPr>
            <p:ph type="title"/>
          </p:nvPr>
        </p:nvSpPr>
        <p:spPr>
          <a:xfrm>
            <a:off x="1257300" y="136525"/>
            <a:ext cx="6629400" cy="854075"/>
          </a:xfrm>
        </p:spPr>
        <p:txBody>
          <a:bodyPr>
            <a:noAutofit/>
          </a:bodyPr>
          <a:lstStyle/>
          <a:p>
            <a:r>
              <a:rPr lang="en-US" sz="2000" dirty="0">
                <a:effectLst/>
                <a:latin typeface="+mn-lt"/>
                <a:ea typeface="Calibri" panose="020F0502020204030204" pitchFamily="34" charset="0"/>
              </a:rPr>
              <a:t>Figure 9. Number of workers employed and at work in nursing and residential care facilities, </a:t>
            </a:r>
            <a:br>
              <a:rPr lang="en-US" sz="2000" dirty="0">
                <a:effectLst/>
                <a:latin typeface="+mn-lt"/>
                <a:ea typeface="Calibri" panose="020F0502020204030204" pitchFamily="34" charset="0"/>
              </a:rPr>
            </a:br>
            <a:r>
              <a:rPr lang="en-US" sz="2000" dirty="0">
                <a:effectLst/>
                <a:latin typeface="+mn-lt"/>
                <a:ea typeface="Calibri" panose="020F0502020204030204" pitchFamily="34" charset="0"/>
              </a:rPr>
              <a:t>January 2016-January 2023</a:t>
            </a:r>
            <a:endParaRPr lang="en-US" sz="2000" dirty="0">
              <a:latin typeface="+mn-lt"/>
            </a:endParaRPr>
          </a:p>
        </p:txBody>
      </p:sp>
      <p:sp>
        <p:nvSpPr>
          <p:cNvPr id="3" name="Slide Number Placeholder 2">
            <a:extLst>
              <a:ext uri="{FF2B5EF4-FFF2-40B4-BE49-F238E27FC236}">
                <a16:creationId xmlns:a16="http://schemas.microsoft.com/office/drawing/2014/main" id="{D8F4535A-FBB4-FA0F-2E4E-774FCFA35D93}"/>
              </a:ext>
            </a:extLst>
          </p:cNvPr>
          <p:cNvSpPr>
            <a:spLocks noGrp="1"/>
          </p:cNvSpPr>
          <p:nvPr>
            <p:ph type="sldNum" sz="quarter" idx="10"/>
          </p:nvPr>
        </p:nvSpPr>
        <p:spPr/>
        <p:txBody>
          <a:bodyPr/>
          <a:lstStyle/>
          <a:p>
            <a:fld id="{85F5B7A5-34A7-4AB0-A34F-A4DF2002FA98}" type="slidenum">
              <a:rPr lang="en-US" smtClean="0"/>
              <a:pPr/>
              <a:t>192</a:t>
            </a:fld>
            <a:endParaRPr lang="en-US" dirty="0"/>
          </a:p>
        </p:txBody>
      </p:sp>
      <p:sp>
        <p:nvSpPr>
          <p:cNvPr id="7" name="TextBox 6">
            <a:extLst>
              <a:ext uri="{FF2B5EF4-FFF2-40B4-BE49-F238E27FC236}">
                <a16:creationId xmlns:a16="http://schemas.microsoft.com/office/drawing/2014/main" id="{721CB2AC-E0F5-FB86-AECE-17FBC2433AAC}"/>
              </a:ext>
            </a:extLst>
          </p:cNvPr>
          <p:cNvSpPr txBox="1"/>
          <p:nvPr/>
        </p:nvSpPr>
        <p:spPr>
          <a:xfrm>
            <a:off x="457200" y="5669280"/>
            <a:ext cx="8229600" cy="523220"/>
          </a:xfrm>
          <a:prstGeom prst="rect">
            <a:avLst/>
          </a:prstGeom>
          <a:noFill/>
        </p:spPr>
        <p:txBody>
          <a:bodyPr wrap="square" rtlCol="0">
            <a:spAutoFit/>
          </a:bodyPr>
          <a:lstStyle/>
          <a:p>
            <a:pPr marL="0" marR="0">
              <a:spcBef>
                <a:spcPts val="0"/>
              </a:spcBef>
              <a:spcAft>
                <a:spcPts val="120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Bureau of Labor Statistics, Current Employment Statistics (National), January 2016-January 2023. Accessed at </a:t>
            </a:r>
            <a:r>
              <a:rPr lang="en-US" sz="14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https://www.bls.gov/ces/data/</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on August 2, 2023.</a:t>
            </a:r>
          </a:p>
        </p:txBody>
      </p:sp>
      <p:graphicFrame>
        <p:nvGraphicFramePr>
          <p:cNvPr id="5" name="Chart 4" descr="Line graph showing number of workers in thousands; key points are in the text below">
            <a:extLst>
              <a:ext uri="{FF2B5EF4-FFF2-40B4-BE49-F238E27FC236}">
                <a16:creationId xmlns:a16="http://schemas.microsoft.com/office/drawing/2014/main" id="{D05DFE0C-E454-07E4-4424-0871C7BCE877}"/>
              </a:ext>
            </a:extLst>
          </p:cNvPr>
          <p:cNvGraphicFramePr/>
          <p:nvPr>
            <p:extLst>
              <p:ext uri="{D42A27DB-BD31-4B8C-83A1-F6EECF244321}">
                <p14:modId xmlns:p14="http://schemas.microsoft.com/office/powerpoint/2010/main" val="1423451307"/>
              </p:ext>
            </p:extLst>
          </p:nvPr>
        </p:nvGraphicFramePr>
        <p:xfrm>
          <a:off x="457200" y="1463040"/>
          <a:ext cx="8229600" cy="41148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7413494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A29C4-1C9E-22E1-16FE-040F7CB55C52}"/>
              </a:ext>
            </a:extLst>
          </p:cNvPr>
          <p:cNvSpPr>
            <a:spLocks noGrp="1"/>
          </p:cNvSpPr>
          <p:nvPr>
            <p:ph type="title"/>
          </p:nvPr>
        </p:nvSpPr>
        <p:spPr>
          <a:xfrm>
            <a:off x="1257300" y="136525"/>
            <a:ext cx="6629400" cy="854075"/>
          </a:xfrm>
        </p:spPr>
        <p:txBody>
          <a:bodyPr>
            <a:noAutofit/>
          </a:bodyPr>
          <a:lstStyle/>
          <a:p>
            <a:r>
              <a:rPr lang="en-US" sz="1800" dirty="0">
                <a:effectLst/>
                <a:latin typeface="+mn-lt"/>
                <a:ea typeface="Calibri" panose="020F0502020204030204" pitchFamily="34" charset="0"/>
              </a:rPr>
              <a:t>Figure 10. Monthly percentage of nursing homes with nursing staff, clinical staff, aide, and other staff shortages (top) and monthly sum of staff weekly confirmed COVID-19 cases (bottom), May 2020-April 2023</a:t>
            </a:r>
            <a:endParaRPr lang="en-US" sz="2000" dirty="0">
              <a:latin typeface="+mn-lt"/>
            </a:endParaRPr>
          </a:p>
        </p:txBody>
      </p:sp>
      <p:sp>
        <p:nvSpPr>
          <p:cNvPr id="3" name="Slide Number Placeholder 2">
            <a:extLst>
              <a:ext uri="{FF2B5EF4-FFF2-40B4-BE49-F238E27FC236}">
                <a16:creationId xmlns:a16="http://schemas.microsoft.com/office/drawing/2014/main" id="{D8F4535A-FBB4-FA0F-2E4E-774FCFA35D93}"/>
              </a:ext>
            </a:extLst>
          </p:cNvPr>
          <p:cNvSpPr>
            <a:spLocks noGrp="1"/>
          </p:cNvSpPr>
          <p:nvPr>
            <p:ph type="sldNum" sz="quarter" idx="10"/>
          </p:nvPr>
        </p:nvSpPr>
        <p:spPr/>
        <p:txBody>
          <a:bodyPr/>
          <a:lstStyle/>
          <a:p>
            <a:fld id="{85F5B7A5-34A7-4AB0-A34F-A4DF2002FA98}" type="slidenum">
              <a:rPr lang="en-US" smtClean="0"/>
              <a:pPr/>
              <a:t>193</a:t>
            </a:fld>
            <a:endParaRPr lang="en-US" dirty="0"/>
          </a:p>
        </p:txBody>
      </p:sp>
      <p:graphicFrame>
        <p:nvGraphicFramePr>
          <p:cNvPr id="4" name="Chart 3" descr="Line graph showing percentage of nursing homes with shortages, ranging from 1.7% to 3.6% for clinical staff, 7.6% to 16.9% for other staff, 14.3% to 27.1% for nursing staff, and 15.8% to 28.7% for aides">
            <a:extLst>
              <a:ext uri="{FF2B5EF4-FFF2-40B4-BE49-F238E27FC236}">
                <a16:creationId xmlns:a16="http://schemas.microsoft.com/office/drawing/2014/main" id="{A60255A7-9BD9-D252-0077-644C4FEA9FA5}"/>
              </a:ext>
            </a:extLst>
          </p:cNvPr>
          <p:cNvGraphicFramePr/>
          <p:nvPr>
            <p:extLst>
              <p:ext uri="{D42A27DB-BD31-4B8C-83A1-F6EECF244321}">
                <p14:modId xmlns:p14="http://schemas.microsoft.com/office/powerpoint/2010/main" val="2684494448"/>
              </p:ext>
            </p:extLst>
          </p:nvPr>
        </p:nvGraphicFramePr>
        <p:xfrm>
          <a:off x="457200" y="1280160"/>
          <a:ext cx="82296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descr="Bar graph showing staff weekly confirmed COVID-19 cases, ranging from 2,643 (June 2021) to 291,175 (January 2022); in most months, the number of cases was below 50,000 ">
            <a:extLst>
              <a:ext uri="{FF2B5EF4-FFF2-40B4-BE49-F238E27FC236}">
                <a16:creationId xmlns:a16="http://schemas.microsoft.com/office/drawing/2014/main" id="{C298801E-0FFB-3427-8547-A5CAEC2501FE}"/>
              </a:ext>
            </a:extLst>
          </p:cNvPr>
          <p:cNvGraphicFramePr/>
          <p:nvPr>
            <p:extLst>
              <p:ext uri="{D42A27DB-BD31-4B8C-83A1-F6EECF244321}">
                <p14:modId xmlns:p14="http://schemas.microsoft.com/office/powerpoint/2010/main" val="2139772147"/>
              </p:ext>
            </p:extLst>
          </p:nvPr>
        </p:nvGraphicFramePr>
        <p:xfrm>
          <a:off x="457200" y="3931920"/>
          <a:ext cx="82296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1998632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A29C4-1C9E-22E1-16FE-040F7CB55C52}"/>
              </a:ext>
            </a:extLst>
          </p:cNvPr>
          <p:cNvSpPr>
            <a:spLocks noGrp="1"/>
          </p:cNvSpPr>
          <p:nvPr>
            <p:ph type="title"/>
          </p:nvPr>
        </p:nvSpPr>
        <p:spPr/>
        <p:txBody>
          <a:bodyPr>
            <a:noAutofit/>
          </a:bodyPr>
          <a:lstStyle/>
          <a:p>
            <a:r>
              <a:rPr lang="en-US" sz="1800" dirty="0"/>
              <a:t>Figure 11. Number of employees working in nursing and residential care facilities, overall and by gender, 2013-2022</a:t>
            </a:r>
          </a:p>
        </p:txBody>
      </p:sp>
      <p:sp>
        <p:nvSpPr>
          <p:cNvPr id="3" name="Slide Number Placeholder 2">
            <a:extLst>
              <a:ext uri="{FF2B5EF4-FFF2-40B4-BE49-F238E27FC236}">
                <a16:creationId xmlns:a16="http://schemas.microsoft.com/office/drawing/2014/main" id="{D8F4535A-FBB4-FA0F-2E4E-774FCFA35D93}"/>
              </a:ext>
            </a:extLst>
          </p:cNvPr>
          <p:cNvSpPr>
            <a:spLocks noGrp="1"/>
          </p:cNvSpPr>
          <p:nvPr>
            <p:ph type="sldNum" sz="quarter" idx="10"/>
          </p:nvPr>
        </p:nvSpPr>
        <p:spPr/>
        <p:txBody>
          <a:bodyPr/>
          <a:lstStyle/>
          <a:p>
            <a:fld id="{85F5B7A5-34A7-4AB0-A34F-A4DF2002FA98}" type="slidenum">
              <a:rPr lang="en-US" smtClean="0"/>
              <a:pPr/>
              <a:t>194</a:t>
            </a:fld>
            <a:endParaRPr lang="en-US" dirty="0"/>
          </a:p>
        </p:txBody>
      </p:sp>
      <p:graphicFrame>
        <p:nvGraphicFramePr>
          <p:cNvPr id="8" name="Chart 7" descr="Line graph showing number of employees in thousands; key points are in the text below">
            <a:extLst>
              <a:ext uri="{FF2B5EF4-FFF2-40B4-BE49-F238E27FC236}">
                <a16:creationId xmlns:a16="http://schemas.microsoft.com/office/drawing/2014/main" id="{E35BAC4E-8016-532C-D03D-02CAB802C5A1}"/>
              </a:ext>
            </a:extLst>
          </p:cNvPr>
          <p:cNvGraphicFramePr/>
          <p:nvPr>
            <p:extLst>
              <p:ext uri="{D42A27DB-BD31-4B8C-83A1-F6EECF244321}">
                <p14:modId xmlns:p14="http://schemas.microsoft.com/office/powerpoint/2010/main" val="1806444369"/>
              </p:ext>
            </p:extLst>
          </p:nvPr>
        </p:nvGraphicFramePr>
        <p:xfrm>
          <a:off x="457200" y="1463040"/>
          <a:ext cx="82296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E43A4246-4EE7-FC17-B55E-D4BA70FE5FF5}"/>
              </a:ext>
            </a:extLst>
          </p:cNvPr>
          <p:cNvSpPr txBox="1"/>
          <p:nvPr/>
        </p:nvSpPr>
        <p:spPr>
          <a:xfrm>
            <a:off x="457200" y="5669280"/>
            <a:ext cx="8229600" cy="523220"/>
          </a:xfrm>
          <a:prstGeom prst="rect">
            <a:avLst/>
          </a:prstGeom>
          <a:noFill/>
        </p:spPr>
        <p:txBody>
          <a:bodyPr wrap="square" rtlCol="0">
            <a:spAutoFit/>
          </a:bodyPr>
          <a:lstStyle/>
          <a:p>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Bureau of Labor Statistics, Employment, Hours, and Earnings from the Current Employment Statistics Survey (national), nursing and residential care facilities, 2013-2022.</a:t>
            </a:r>
            <a:endParaRPr lang="en-US" sz="1400" dirty="0"/>
          </a:p>
        </p:txBody>
      </p:sp>
    </p:spTree>
    <p:extLst>
      <p:ext uri="{BB962C8B-B14F-4D97-AF65-F5344CB8AC3E}">
        <p14:creationId xmlns:p14="http://schemas.microsoft.com/office/powerpoint/2010/main" val="388484489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ECF0C-EF47-5826-0B4E-3C66AB421E4F}"/>
              </a:ext>
            </a:extLst>
          </p:cNvPr>
          <p:cNvSpPr>
            <a:spLocks noGrp="1"/>
          </p:cNvSpPr>
          <p:nvPr>
            <p:ph type="title"/>
          </p:nvPr>
        </p:nvSpPr>
        <p:spPr/>
        <p:txBody>
          <a:bodyPr>
            <a:normAutofit fontScale="90000"/>
          </a:bodyPr>
          <a:lstStyle/>
          <a:p>
            <a:r>
              <a:rPr lang="en-US" dirty="0"/>
              <a:t>Impact of Nursing Home Staff Shortages on Quality</a:t>
            </a:r>
          </a:p>
        </p:txBody>
      </p:sp>
      <p:sp>
        <p:nvSpPr>
          <p:cNvPr id="3" name="Content Placeholder 2">
            <a:extLst>
              <a:ext uri="{FF2B5EF4-FFF2-40B4-BE49-F238E27FC236}">
                <a16:creationId xmlns:a16="http://schemas.microsoft.com/office/drawing/2014/main" id="{F77E6D81-795F-9B67-D09B-9187A64F4C63}"/>
              </a:ext>
            </a:extLst>
          </p:cNvPr>
          <p:cNvSpPr>
            <a:spLocks noGrp="1"/>
          </p:cNvSpPr>
          <p:nvPr>
            <p:ph idx="1"/>
          </p:nvPr>
        </p:nvSpPr>
        <p:spPr/>
        <p:txBody>
          <a:bodyPr>
            <a:normAutofit fontScale="62500" lnSpcReduction="20000"/>
          </a:bodyPr>
          <a:lstStyle/>
          <a:p>
            <a:r>
              <a:rPr lang="en-US" dirty="0"/>
              <a:t>Staffing shortages can affect the care provided to nursing home residents, as many residents depend on other people for assistance with essential tasks such as meals, personal hygiene, and emotional support. </a:t>
            </a:r>
          </a:p>
          <a:p>
            <a:r>
              <a:rPr lang="en-US" dirty="0"/>
              <a:t>Between 2013 and 2019, long- and short-stay nursing homes had been improving on many measures. Some measures assessed tasks that require sustained attention from nursing home staff, such as residents who had moderate to severe pain (which assesses periodically reviewing and attending to residents’ symptoms). </a:t>
            </a:r>
          </a:p>
          <a:p>
            <a:r>
              <a:rPr lang="en-US" dirty="0"/>
              <a:t>Other measures assess avoidance of potentially harmful interventions, such as unnecessary urinary catheters. </a:t>
            </a:r>
          </a:p>
          <a:p>
            <a:r>
              <a:rPr lang="en-US" dirty="0"/>
              <a:t>Limited nursing home staffing may have adversely affected nursing home quality, as measures of tasks requiring sustained attention from staff worsened during the COVID-19 PHE.  </a:t>
            </a:r>
          </a:p>
          <a:p>
            <a:r>
              <a:rPr lang="en-US" dirty="0"/>
              <a:t>Continued healthcare disparities exist between nursing home residents in nonmetropolitan communities and those in metropolitan areas, as well as disparities among nursing home residents of different races and ethnicities. </a:t>
            </a:r>
          </a:p>
          <a:p>
            <a:endParaRPr lang="en-US" dirty="0"/>
          </a:p>
        </p:txBody>
      </p:sp>
      <p:sp>
        <p:nvSpPr>
          <p:cNvPr id="4" name="Slide Number Placeholder 3">
            <a:extLst>
              <a:ext uri="{FF2B5EF4-FFF2-40B4-BE49-F238E27FC236}">
                <a16:creationId xmlns:a16="http://schemas.microsoft.com/office/drawing/2014/main" id="{C8BB72E5-C118-1F6B-B48E-DF5FEF320107}"/>
              </a:ext>
            </a:extLst>
          </p:cNvPr>
          <p:cNvSpPr>
            <a:spLocks noGrp="1"/>
          </p:cNvSpPr>
          <p:nvPr>
            <p:ph type="sldNum" sz="quarter" idx="10"/>
          </p:nvPr>
        </p:nvSpPr>
        <p:spPr/>
        <p:txBody>
          <a:bodyPr/>
          <a:lstStyle/>
          <a:p>
            <a:fld id="{85F5B7A5-34A7-4AB0-A34F-A4DF2002FA98}" type="slidenum">
              <a:rPr lang="en-US" smtClean="0"/>
              <a:pPr/>
              <a:t>195</a:t>
            </a:fld>
            <a:endParaRPr lang="en-US" dirty="0"/>
          </a:p>
        </p:txBody>
      </p:sp>
    </p:spTree>
    <p:extLst>
      <p:ext uri="{BB962C8B-B14F-4D97-AF65-F5344CB8AC3E}">
        <p14:creationId xmlns:p14="http://schemas.microsoft.com/office/powerpoint/2010/main" val="399874451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92F54-BEB8-0517-5C1B-7EB3B67DD045}"/>
              </a:ext>
            </a:extLst>
          </p:cNvPr>
          <p:cNvSpPr>
            <a:spLocks noGrp="1"/>
          </p:cNvSpPr>
          <p:nvPr>
            <p:ph type="title"/>
          </p:nvPr>
        </p:nvSpPr>
        <p:spPr/>
        <p:txBody>
          <a:bodyPr>
            <a:noAutofit/>
          </a:bodyPr>
          <a:lstStyle/>
          <a:p>
            <a:r>
              <a:rPr lang="en-US" sz="2000" dirty="0"/>
              <a:t>Figure 12. Long-stay nursing home residents with moderate to severe pain, by location of facility, 2013-2017, 2019, 2020, and 2021 (lower rates are better)</a:t>
            </a:r>
          </a:p>
        </p:txBody>
      </p:sp>
      <p:sp>
        <p:nvSpPr>
          <p:cNvPr id="3" name="Slide Number Placeholder 2">
            <a:extLst>
              <a:ext uri="{FF2B5EF4-FFF2-40B4-BE49-F238E27FC236}">
                <a16:creationId xmlns:a16="http://schemas.microsoft.com/office/drawing/2014/main" id="{40E445F0-DFE4-0266-DD4B-B69C14AA86E0}"/>
              </a:ext>
            </a:extLst>
          </p:cNvPr>
          <p:cNvSpPr>
            <a:spLocks noGrp="1"/>
          </p:cNvSpPr>
          <p:nvPr>
            <p:ph type="sldNum" sz="quarter" idx="10"/>
          </p:nvPr>
        </p:nvSpPr>
        <p:spPr/>
        <p:txBody>
          <a:bodyPr/>
          <a:lstStyle/>
          <a:p>
            <a:fld id="{85F5B7A5-34A7-4AB0-A34F-A4DF2002FA98}" type="slidenum">
              <a:rPr lang="en-US" smtClean="0"/>
              <a:pPr/>
              <a:t>196</a:t>
            </a:fld>
            <a:endParaRPr lang="en-US" dirty="0"/>
          </a:p>
        </p:txBody>
      </p:sp>
      <p:graphicFrame>
        <p:nvGraphicFramePr>
          <p:cNvPr id="6" name="Chart 5" descr="Line graph showing percent; key points are in the text below">
            <a:extLst>
              <a:ext uri="{FF2B5EF4-FFF2-40B4-BE49-F238E27FC236}">
                <a16:creationId xmlns:a16="http://schemas.microsoft.com/office/drawing/2014/main" id="{D9A04EAB-3132-73A0-484F-FDD168059A87}"/>
              </a:ext>
            </a:extLst>
          </p:cNvPr>
          <p:cNvGraphicFramePr/>
          <p:nvPr>
            <p:extLst>
              <p:ext uri="{D42A27DB-BD31-4B8C-83A1-F6EECF244321}">
                <p14:modId xmlns:p14="http://schemas.microsoft.com/office/powerpoint/2010/main" val="4039509852"/>
              </p:ext>
            </p:extLst>
          </p:nvPr>
        </p:nvGraphicFramePr>
        <p:xfrm>
          <a:off x="457200" y="1463040"/>
          <a:ext cx="8229600"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44D3A019-A0BB-D249-EFE3-6D385615B54B}"/>
              </a:ext>
            </a:extLst>
          </p:cNvPr>
          <p:cNvSpPr txBox="1"/>
          <p:nvPr/>
        </p:nvSpPr>
        <p:spPr>
          <a:xfrm>
            <a:off x="457200" y="5212080"/>
            <a:ext cx="8229600" cy="1384995"/>
          </a:xfrm>
          <a:prstGeom prst="rect">
            <a:avLst/>
          </a:prstGeom>
          <a:noFill/>
        </p:spPr>
        <p:txBody>
          <a:bodyPr wrap="square" rtlCol="0">
            <a:spAutoFit/>
          </a:bodyPr>
          <a:lstStyle/>
          <a:p>
            <a:pPr marL="0" marR="0">
              <a:spcBef>
                <a:spcPts val="60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Centers for Medicare &amp; Medicaid Services, Skilled Nursing Facility Quality Reporting Program, Resident Assessment Files, Minimum Data Set (MDS) 3.0, 2013-2017, 2019, 2020, and 2021. </a:t>
            </a:r>
          </a:p>
          <a:p>
            <a:pPr marL="0" marR="0">
              <a:spcBef>
                <a:spcPts val="0"/>
              </a:spcBef>
              <a:spcAft>
                <a:spcPts val="120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Note: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Data for 2018 have not been analyzed. Due to COVID-19, CMS temporarily exempted providers from submitting MDS Assessment Data for quarter 1 and quarter 2, 2020. Submissions were optional. Discharges on or after July 1, 2020, may have missing MDS admission data. Data for 2019 and 2020 cannot be compared with previous data due to the COVID-19 exemption in the numerator and a change in the denominator.</a:t>
            </a:r>
            <a:endParaRPr lang="en-US" sz="1400" dirty="0"/>
          </a:p>
        </p:txBody>
      </p:sp>
    </p:spTree>
    <p:extLst>
      <p:ext uri="{BB962C8B-B14F-4D97-AF65-F5344CB8AC3E}">
        <p14:creationId xmlns:p14="http://schemas.microsoft.com/office/powerpoint/2010/main" val="90321587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92F54-BEB8-0517-5C1B-7EB3B67DD045}"/>
              </a:ext>
            </a:extLst>
          </p:cNvPr>
          <p:cNvSpPr>
            <a:spLocks noGrp="1"/>
          </p:cNvSpPr>
          <p:nvPr>
            <p:ph type="title"/>
          </p:nvPr>
        </p:nvSpPr>
        <p:spPr/>
        <p:txBody>
          <a:bodyPr>
            <a:noAutofit/>
          </a:bodyPr>
          <a:lstStyle/>
          <a:p>
            <a:r>
              <a:rPr lang="en-US" sz="2000" dirty="0"/>
              <a:t>Figure 13. Long-stay nursing home residents with moderate to severe pain, by race/ethnicity, 2013-2017, 2019, 2020, and 2021 (lower rates are better)</a:t>
            </a:r>
          </a:p>
        </p:txBody>
      </p:sp>
      <p:sp>
        <p:nvSpPr>
          <p:cNvPr id="3" name="Slide Number Placeholder 2">
            <a:extLst>
              <a:ext uri="{FF2B5EF4-FFF2-40B4-BE49-F238E27FC236}">
                <a16:creationId xmlns:a16="http://schemas.microsoft.com/office/drawing/2014/main" id="{40E445F0-DFE4-0266-DD4B-B69C14AA86E0}"/>
              </a:ext>
            </a:extLst>
          </p:cNvPr>
          <p:cNvSpPr>
            <a:spLocks noGrp="1"/>
          </p:cNvSpPr>
          <p:nvPr>
            <p:ph type="sldNum" sz="quarter" idx="10"/>
          </p:nvPr>
        </p:nvSpPr>
        <p:spPr/>
        <p:txBody>
          <a:bodyPr/>
          <a:lstStyle/>
          <a:p>
            <a:fld id="{85F5B7A5-34A7-4AB0-A34F-A4DF2002FA98}" type="slidenum">
              <a:rPr lang="en-US" smtClean="0"/>
              <a:pPr/>
              <a:t>197</a:t>
            </a:fld>
            <a:endParaRPr lang="en-US" dirty="0"/>
          </a:p>
        </p:txBody>
      </p:sp>
      <p:sp>
        <p:nvSpPr>
          <p:cNvPr id="7" name="TextBox 6">
            <a:extLst>
              <a:ext uri="{FF2B5EF4-FFF2-40B4-BE49-F238E27FC236}">
                <a16:creationId xmlns:a16="http://schemas.microsoft.com/office/drawing/2014/main" id="{44D3A019-A0BB-D249-EFE3-6D385615B54B}"/>
              </a:ext>
            </a:extLst>
          </p:cNvPr>
          <p:cNvSpPr txBox="1"/>
          <p:nvPr/>
        </p:nvSpPr>
        <p:spPr>
          <a:xfrm>
            <a:off x="457200" y="5212080"/>
            <a:ext cx="8229600" cy="1384995"/>
          </a:xfrm>
          <a:prstGeom prst="rect">
            <a:avLst/>
          </a:prstGeom>
          <a:noFill/>
        </p:spPr>
        <p:txBody>
          <a:bodyPr wrap="square" rtlCol="0">
            <a:spAutoFit/>
          </a:bodyPr>
          <a:lstStyle/>
          <a:p>
            <a:pPr marL="0" marR="0">
              <a:spcBef>
                <a:spcPts val="600"/>
              </a:spcBef>
              <a:spcAft>
                <a:spcPts val="0"/>
              </a:spcAf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Key: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NH = non-Hispanic; AI/AN = American Indian or Alaska Native; NHPI = Native Hawaiian/Pacific Islander.</a:t>
            </a:r>
          </a:p>
          <a:p>
            <a:pPr marL="0" marR="0">
              <a:spcBef>
                <a:spcPts val="0"/>
              </a:spcBef>
              <a:spcAft>
                <a:spcPts val="0"/>
              </a:spcAf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Centers for Medicare &amp; Medicaid Services, Skilled Nursing Facility Quality Reporting Program, Resident Assessment Files, Minimum Data Set (MDS 3.0), 2013-2017, 2019, 2020, and 2021. </a:t>
            </a:r>
          </a:p>
          <a:p>
            <a:pPr marL="0" marR="0">
              <a:spcBef>
                <a:spcPts val="0"/>
              </a:spcBef>
              <a:spcAft>
                <a:spcPts val="1200"/>
              </a:spcAf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Note:</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Data for 2018 have not been analyzed. Due to COVID-19, CMS temporarily exempted providers from submitting MDS Assessment Data for quarter 1 and quarter 2, 2020. Submissions were optional. Discharges on or after July 1, 2020, may have missing MDS admission data. Data for 2019 and 2020 cannot be compared with previous data due to the COVID-19 exemption in the numerator and a change in the denominator.</a:t>
            </a:r>
          </a:p>
        </p:txBody>
      </p:sp>
      <p:graphicFrame>
        <p:nvGraphicFramePr>
          <p:cNvPr id="8" name="Chart 7" descr="Line graph showing percent; key points are in the text below">
            <a:extLst>
              <a:ext uri="{FF2B5EF4-FFF2-40B4-BE49-F238E27FC236}">
                <a16:creationId xmlns:a16="http://schemas.microsoft.com/office/drawing/2014/main" id="{D6DFECA9-B817-47BF-54E2-1B8CD8D1556F}"/>
              </a:ext>
            </a:extLst>
          </p:cNvPr>
          <p:cNvGraphicFramePr/>
          <p:nvPr>
            <p:extLst>
              <p:ext uri="{D42A27DB-BD31-4B8C-83A1-F6EECF244321}">
                <p14:modId xmlns:p14="http://schemas.microsoft.com/office/powerpoint/2010/main" val="1505489826"/>
              </p:ext>
            </p:extLst>
          </p:nvPr>
        </p:nvGraphicFramePr>
        <p:xfrm>
          <a:off x="457200" y="1280160"/>
          <a:ext cx="8229600" cy="38404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0939362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92F54-BEB8-0517-5C1B-7EB3B67DD045}"/>
              </a:ext>
            </a:extLst>
          </p:cNvPr>
          <p:cNvSpPr>
            <a:spLocks noGrp="1"/>
          </p:cNvSpPr>
          <p:nvPr>
            <p:ph type="title"/>
          </p:nvPr>
        </p:nvSpPr>
        <p:spPr/>
        <p:txBody>
          <a:bodyPr>
            <a:noAutofit/>
          </a:bodyPr>
          <a:lstStyle/>
          <a:p>
            <a:r>
              <a:rPr lang="en-US" sz="1800" dirty="0"/>
              <a:t>Figure 14. Short-stay nursing home residents with moderate to severe pain, by location of facilities, 2013-2017, 2019, 2020, and 2021 (lower rates are better)</a:t>
            </a:r>
          </a:p>
        </p:txBody>
      </p:sp>
      <p:sp>
        <p:nvSpPr>
          <p:cNvPr id="3" name="Slide Number Placeholder 2">
            <a:extLst>
              <a:ext uri="{FF2B5EF4-FFF2-40B4-BE49-F238E27FC236}">
                <a16:creationId xmlns:a16="http://schemas.microsoft.com/office/drawing/2014/main" id="{40E445F0-DFE4-0266-DD4B-B69C14AA86E0}"/>
              </a:ext>
            </a:extLst>
          </p:cNvPr>
          <p:cNvSpPr>
            <a:spLocks noGrp="1"/>
          </p:cNvSpPr>
          <p:nvPr>
            <p:ph type="sldNum" sz="quarter" idx="10"/>
          </p:nvPr>
        </p:nvSpPr>
        <p:spPr/>
        <p:txBody>
          <a:bodyPr/>
          <a:lstStyle/>
          <a:p>
            <a:fld id="{85F5B7A5-34A7-4AB0-A34F-A4DF2002FA98}" type="slidenum">
              <a:rPr lang="en-US" smtClean="0"/>
              <a:pPr/>
              <a:t>198</a:t>
            </a:fld>
            <a:endParaRPr lang="en-US" dirty="0"/>
          </a:p>
        </p:txBody>
      </p:sp>
      <p:sp>
        <p:nvSpPr>
          <p:cNvPr id="7" name="TextBox 6">
            <a:extLst>
              <a:ext uri="{FF2B5EF4-FFF2-40B4-BE49-F238E27FC236}">
                <a16:creationId xmlns:a16="http://schemas.microsoft.com/office/drawing/2014/main" id="{44D3A019-A0BB-D249-EFE3-6D385615B54B}"/>
              </a:ext>
            </a:extLst>
          </p:cNvPr>
          <p:cNvSpPr txBox="1"/>
          <p:nvPr/>
        </p:nvSpPr>
        <p:spPr>
          <a:xfrm>
            <a:off x="457200" y="5212080"/>
            <a:ext cx="8229600" cy="1384995"/>
          </a:xfrm>
          <a:prstGeom prst="rect">
            <a:avLst/>
          </a:prstGeom>
          <a:noFill/>
        </p:spPr>
        <p:txBody>
          <a:bodyPr wrap="square" rtlCol="0">
            <a:spAutoFit/>
          </a:bodyPr>
          <a:lstStyle/>
          <a:p>
            <a:pPr marL="0" marR="0">
              <a:spcBef>
                <a:spcPts val="60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Centers for Medicare &amp; Medicaid Services, Skilled Nursing Facility Quality Reporting Program, Resident Assessment Files, Minimum Data Set (MDS) 3.0, 2013-2017, 2019, 2020, and 2021. </a:t>
            </a:r>
          </a:p>
          <a:p>
            <a:pPr marL="0" marR="0">
              <a:spcBef>
                <a:spcPts val="0"/>
              </a:spcBef>
              <a:spcAft>
                <a:spcPts val="120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Note: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Data for 2018 have not been analyzed. Due to COVID-19, CMS temporarily exempted providers from submitting MDS Assessment Data for quarter 1 and quarter 2, 2020. Submissions were optional. Discharges on or after July 1, 2020, may have missing MDS admission data. Data for 2019 and 2020 cannot be compared with previous data due to the COVID-19 exemption in the numerator and a change in the denominator.</a:t>
            </a:r>
          </a:p>
        </p:txBody>
      </p:sp>
      <p:graphicFrame>
        <p:nvGraphicFramePr>
          <p:cNvPr id="4" name="Chart 3" descr="Line graph showing percent; key points are in the text below">
            <a:extLst>
              <a:ext uri="{FF2B5EF4-FFF2-40B4-BE49-F238E27FC236}">
                <a16:creationId xmlns:a16="http://schemas.microsoft.com/office/drawing/2014/main" id="{74906926-4A66-AA38-1D84-E98522658AEA}"/>
              </a:ext>
            </a:extLst>
          </p:cNvPr>
          <p:cNvGraphicFramePr/>
          <p:nvPr>
            <p:extLst>
              <p:ext uri="{D42A27DB-BD31-4B8C-83A1-F6EECF244321}">
                <p14:modId xmlns:p14="http://schemas.microsoft.com/office/powerpoint/2010/main" val="4165043606"/>
              </p:ext>
            </p:extLst>
          </p:nvPr>
        </p:nvGraphicFramePr>
        <p:xfrm>
          <a:off x="457200" y="1439056"/>
          <a:ext cx="8229600" cy="36815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7691244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92F54-BEB8-0517-5C1B-7EB3B67DD045}"/>
              </a:ext>
            </a:extLst>
          </p:cNvPr>
          <p:cNvSpPr>
            <a:spLocks noGrp="1"/>
          </p:cNvSpPr>
          <p:nvPr>
            <p:ph type="title"/>
          </p:nvPr>
        </p:nvSpPr>
        <p:spPr/>
        <p:txBody>
          <a:bodyPr>
            <a:noAutofit/>
          </a:bodyPr>
          <a:lstStyle/>
          <a:p>
            <a:r>
              <a:rPr lang="en-US" sz="1800" dirty="0"/>
              <a:t>Figure 15. Short-stay nursing home residents with moderate to severe pain, by race/ethnicity, 2013-2017, 2019, 2020, and 2021 (lower rates are better)</a:t>
            </a:r>
          </a:p>
        </p:txBody>
      </p:sp>
      <p:sp>
        <p:nvSpPr>
          <p:cNvPr id="3" name="Slide Number Placeholder 2">
            <a:extLst>
              <a:ext uri="{FF2B5EF4-FFF2-40B4-BE49-F238E27FC236}">
                <a16:creationId xmlns:a16="http://schemas.microsoft.com/office/drawing/2014/main" id="{40E445F0-DFE4-0266-DD4B-B69C14AA86E0}"/>
              </a:ext>
            </a:extLst>
          </p:cNvPr>
          <p:cNvSpPr>
            <a:spLocks noGrp="1"/>
          </p:cNvSpPr>
          <p:nvPr>
            <p:ph type="sldNum" sz="quarter" idx="10"/>
          </p:nvPr>
        </p:nvSpPr>
        <p:spPr/>
        <p:txBody>
          <a:bodyPr/>
          <a:lstStyle/>
          <a:p>
            <a:fld id="{85F5B7A5-34A7-4AB0-A34F-A4DF2002FA98}" type="slidenum">
              <a:rPr lang="en-US" smtClean="0"/>
              <a:pPr/>
              <a:t>199</a:t>
            </a:fld>
            <a:endParaRPr lang="en-US" dirty="0"/>
          </a:p>
        </p:txBody>
      </p:sp>
      <p:sp>
        <p:nvSpPr>
          <p:cNvPr id="7" name="TextBox 6">
            <a:extLst>
              <a:ext uri="{FF2B5EF4-FFF2-40B4-BE49-F238E27FC236}">
                <a16:creationId xmlns:a16="http://schemas.microsoft.com/office/drawing/2014/main" id="{44D3A019-A0BB-D249-EFE3-6D385615B54B}"/>
              </a:ext>
            </a:extLst>
          </p:cNvPr>
          <p:cNvSpPr txBox="1"/>
          <p:nvPr/>
        </p:nvSpPr>
        <p:spPr>
          <a:xfrm>
            <a:off x="457200" y="5212080"/>
            <a:ext cx="8229600" cy="1384995"/>
          </a:xfrm>
          <a:prstGeom prst="rect">
            <a:avLst/>
          </a:prstGeom>
          <a:noFill/>
        </p:spPr>
        <p:txBody>
          <a:bodyPr wrap="square" rtlCol="0">
            <a:spAutoFit/>
          </a:bodyPr>
          <a:lstStyle/>
          <a:p>
            <a:pPr marR="0" lvl="0">
              <a:spcBef>
                <a:spcPts val="0"/>
              </a:spcBef>
              <a:spcAft>
                <a:spcPts val="0"/>
              </a:spcAft>
              <a:tabLst>
                <a:tab pos="228600" algn="l"/>
              </a:tabLs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Key:</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NH = non-Hispanic; AI/AN = American Indian or Alaska Native; NHPI = Native Hawaiian/Pacific Islander.</a:t>
            </a:r>
          </a:p>
          <a:p>
            <a:pPr marR="0" lvl="0">
              <a:spcBef>
                <a:spcPts val="0"/>
              </a:spcBef>
              <a:spcAft>
                <a:spcPts val="0"/>
              </a:spcAft>
              <a:tabLst>
                <a:tab pos="228600" algn="l"/>
              </a:tabLs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Centers for Medicare &amp; Medicaid Services, Skilled Nursing Facility Quality Reporting Program, Resident Assessment Files, Minimum Data Set (MDS) 3.0, 2013-2017, 2019, 2020, and 2021. </a:t>
            </a:r>
          </a:p>
          <a:p>
            <a:pPr marR="0" lvl="0">
              <a:spcBef>
                <a:spcPts val="0"/>
              </a:spcBef>
              <a:spcAft>
                <a:spcPts val="0"/>
              </a:spcAft>
              <a:tabLst>
                <a:tab pos="228600" algn="l"/>
              </a:tabLs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Note</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Data for 2018 have not been analyzed. Due to COVID-19, CMS temporarily exempted providers from submitting MDS Assessment Data for quarter 1 and quarter 2, 2020. Submissions were optional. Discharges on or after July 1, 2020, may have missing MDS admission data. Data for 2019 and 2020 cannot be compared with previous data due to the COVID-19 exemption in the numerator and a change in the denominator.</a:t>
            </a:r>
          </a:p>
        </p:txBody>
      </p:sp>
      <p:graphicFrame>
        <p:nvGraphicFramePr>
          <p:cNvPr id="8" name="Chart 7" descr="Line graph showing percent; key points are in the text below">
            <a:extLst>
              <a:ext uri="{FF2B5EF4-FFF2-40B4-BE49-F238E27FC236}">
                <a16:creationId xmlns:a16="http://schemas.microsoft.com/office/drawing/2014/main" id="{0A237D5C-8BAA-6D7D-1A23-1690B1734D86}"/>
              </a:ext>
            </a:extLst>
          </p:cNvPr>
          <p:cNvGraphicFramePr/>
          <p:nvPr>
            <p:extLst>
              <p:ext uri="{D42A27DB-BD31-4B8C-83A1-F6EECF244321}">
                <p14:modId xmlns:p14="http://schemas.microsoft.com/office/powerpoint/2010/main" val="2483666596"/>
              </p:ext>
            </p:extLst>
          </p:nvPr>
        </p:nvGraphicFramePr>
        <p:xfrm>
          <a:off x="457200" y="1463040"/>
          <a:ext cx="8229600" cy="3657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30389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60F28B-2C92-42DE-9B0C-405D17BB323E}"/>
              </a:ext>
            </a:extLst>
          </p:cNvPr>
          <p:cNvSpPr>
            <a:spLocks noGrp="1"/>
          </p:cNvSpPr>
          <p:nvPr>
            <p:ph type="title"/>
          </p:nvPr>
        </p:nvSpPr>
        <p:spPr/>
        <p:txBody>
          <a:bodyPr>
            <a:normAutofit fontScale="90000"/>
          </a:bodyPr>
          <a:lstStyle/>
          <a:p>
            <a:r>
              <a:rPr lang="en-US" dirty="0"/>
              <a:t>Report Overview</a:t>
            </a:r>
          </a:p>
        </p:txBody>
      </p:sp>
      <p:sp>
        <p:nvSpPr>
          <p:cNvPr id="6" name="Content Placeholder 5">
            <a:extLst>
              <a:ext uri="{FF2B5EF4-FFF2-40B4-BE49-F238E27FC236}">
                <a16:creationId xmlns:a16="http://schemas.microsoft.com/office/drawing/2014/main" id="{7F5C440C-577D-4A40-B3CB-9A2013C721C7}"/>
              </a:ext>
            </a:extLst>
          </p:cNvPr>
          <p:cNvSpPr>
            <a:spLocks noGrp="1"/>
          </p:cNvSpPr>
          <p:nvPr>
            <p:ph idx="1"/>
          </p:nvPr>
        </p:nvSpPr>
        <p:spPr>
          <a:xfrm>
            <a:off x="457200" y="1646237"/>
            <a:ext cx="8229600" cy="4906963"/>
          </a:xfrm>
        </p:spPr>
        <p:txBody>
          <a:bodyPr>
            <a:normAutofit fontScale="92500" lnSpcReduction="10000"/>
          </a:bodyPr>
          <a:lstStyle/>
          <a:p>
            <a:r>
              <a:rPr lang="en-US" dirty="0"/>
              <a:t>Since 2003, the Agency for Healthcare Research and Quality (AHRQ) has produced the </a:t>
            </a:r>
            <a:r>
              <a:rPr lang="en-US" i="1" dirty="0"/>
              <a:t>National Healthcare Quality and Disparities Report </a:t>
            </a:r>
            <a:r>
              <a:rPr lang="en-US" dirty="0"/>
              <a:t>(NHQDR).</a:t>
            </a:r>
          </a:p>
          <a:p>
            <a:r>
              <a:rPr lang="en-US" dirty="0"/>
              <a:t>The NHQDR summarizes the status of healthcare delivery in the United States, providing a statistical portrait of how effectively healthcare delivery systems provide safe, high-quality, and equitable care to Americans. </a:t>
            </a:r>
          </a:p>
          <a:p>
            <a:r>
              <a:rPr lang="en-US" dirty="0"/>
              <a:t>At its core, the NHQDR asks: How successful are the nation’s healthcare systems in ensuring that all people benefit from the scientific advancements and treatments available today?</a:t>
            </a:r>
          </a:p>
        </p:txBody>
      </p:sp>
      <p:sp>
        <p:nvSpPr>
          <p:cNvPr id="2" name="Slide Number Placeholder 1">
            <a:extLst>
              <a:ext uri="{FF2B5EF4-FFF2-40B4-BE49-F238E27FC236}">
                <a16:creationId xmlns:a16="http://schemas.microsoft.com/office/drawing/2014/main" id="{946D6FFA-EE95-B5B2-EE40-E768F2BCE1FC}"/>
              </a:ext>
            </a:extLst>
          </p:cNvPr>
          <p:cNvSpPr>
            <a:spLocks noGrp="1"/>
          </p:cNvSpPr>
          <p:nvPr>
            <p:ph type="sldNum" sz="quarter" idx="10"/>
          </p:nvPr>
        </p:nvSpPr>
        <p:spPr/>
        <p:txBody>
          <a:bodyPr/>
          <a:lstStyle/>
          <a:p>
            <a:fld id="{85F5B7A5-34A7-4AB0-A34F-A4DF2002FA98}" type="slidenum">
              <a:rPr lang="en-US" smtClean="0"/>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object 21"/>
          <p:cNvGrpSpPr/>
          <p:nvPr/>
        </p:nvGrpSpPr>
        <p:grpSpPr>
          <a:xfrm>
            <a:off x="3282050" y="787111"/>
            <a:ext cx="166255" cy="51955"/>
            <a:chOff x="1994274" y="1154430"/>
            <a:chExt cx="243840" cy="76200"/>
          </a:xfrm>
        </p:grpSpPr>
        <p:sp>
          <p:nvSpPr>
            <p:cNvPr id="22" name="object 22"/>
            <p:cNvSpPr/>
            <p:nvPr/>
          </p:nvSpPr>
          <p:spPr>
            <a:xfrm>
              <a:off x="1994274" y="1192796"/>
              <a:ext cx="243840" cy="0"/>
            </a:xfrm>
            <a:custGeom>
              <a:avLst/>
              <a:gdLst/>
              <a:ahLst/>
              <a:cxnLst/>
              <a:rect l="l" t="t" r="r" b="b"/>
              <a:pathLst>
                <a:path w="243839">
                  <a:moveTo>
                    <a:pt x="0" y="0"/>
                  </a:moveTo>
                  <a:lnTo>
                    <a:pt x="243840" y="0"/>
                  </a:lnTo>
                </a:path>
              </a:pathLst>
            </a:custGeom>
            <a:ln w="25400">
              <a:solidFill>
                <a:srgbClr val="000000"/>
              </a:solidFill>
            </a:ln>
          </p:spPr>
          <p:txBody>
            <a:bodyPr wrap="square" lIns="0" tIns="0" rIns="0" bIns="0" rtlCol="0"/>
            <a:lstStyle/>
            <a:p>
              <a:endParaRPr sz="1227"/>
            </a:p>
          </p:txBody>
        </p:sp>
        <p:sp>
          <p:nvSpPr>
            <p:cNvPr id="23" name="object 23"/>
            <p:cNvSpPr/>
            <p:nvPr/>
          </p:nvSpPr>
          <p:spPr>
            <a:xfrm>
              <a:off x="2077973" y="1154430"/>
              <a:ext cx="76200" cy="76200"/>
            </a:xfrm>
            <a:custGeom>
              <a:avLst/>
              <a:gdLst/>
              <a:ahLst/>
              <a:cxnLst/>
              <a:rect l="l" t="t" r="r" b="b"/>
              <a:pathLst>
                <a:path w="76200" h="76200">
                  <a:moveTo>
                    <a:pt x="38100" y="0"/>
                  </a:moveTo>
                  <a:lnTo>
                    <a:pt x="23268" y="2993"/>
                  </a:lnTo>
                  <a:lnTo>
                    <a:pt x="11158" y="11158"/>
                  </a:lnTo>
                  <a:lnTo>
                    <a:pt x="2993" y="23268"/>
                  </a:lnTo>
                  <a:lnTo>
                    <a:pt x="0" y="38100"/>
                  </a:lnTo>
                  <a:lnTo>
                    <a:pt x="2993" y="52931"/>
                  </a:lnTo>
                  <a:lnTo>
                    <a:pt x="11158" y="65041"/>
                  </a:lnTo>
                  <a:lnTo>
                    <a:pt x="23268" y="73206"/>
                  </a:lnTo>
                  <a:lnTo>
                    <a:pt x="38100" y="76200"/>
                  </a:lnTo>
                  <a:lnTo>
                    <a:pt x="52931" y="73206"/>
                  </a:lnTo>
                  <a:lnTo>
                    <a:pt x="65041" y="65041"/>
                  </a:lnTo>
                  <a:lnTo>
                    <a:pt x="73206" y="52931"/>
                  </a:lnTo>
                  <a:lnTo>
                    <a:pt x="76200" y="38100"/>
                  </a:lnTo>
                  <a:lnTo>
                    <a:pt x="73206" y="23268"/>
                  </a:lnTo>
                  <a:lnTo>
                    <a:pt x="65041" y="11158"/>
                  </a:lnTo>
                  <a:lnTo>
                    <a:pt x="52931" y="2993"/>
                  </a:lnTo>
                  <a:lnTo>
                    <a:pt x="38100" y="0"/>
                  </a:lnTo>
                  <a:close/>
                </a:path>
              </a:pathLst>
            </a:custGeom>
            <a:solidFill>
              <a:srgbClr val="000000"/>
            </a:solidFill>
          </p:spPr>
          <p:txBody>
            <a:bodyPr wrap="square" lIns="0" tIns="0" rIns="0" bIns="0" rtlCol="0"/>
            <a:lstStyle/>
            <a:p>
              <a:endParaRPr sz="1227"/>
            </a:p>
          </p:txBody>
        </p:sp>
      </p:grpSp>
      <p:grpSp>
        <p:nvGrpSpPr>
          <p:cNvPr id="24" name="object 24"/>
          <p:cNvGrpSpPr/>
          <p:nvPr/>
        </p:nvGrpSpPr>
        <p:grpSpPr>
          <a:xfrm>
            <a:off x="4874373" y="787111"/>
            <a:ext cx="166255" cy="51955"/>
            <a:chOff x="4329680" y="1154430"/>
            <a:chExt cx="243840" cy="76200"/>
          </a:xfrm>
        </p:grpSpPr>
        <p:sp>
          <p:nvSpPr>
            <p:cNvPr id="25" name="object 25"/>
            <p:cNvSpPr/>
            <p:nvPr/>
          </p:nvSpPr>
          <p:spPr>
            <a:xfrm>
              <a:off x="4329680" y="1192796"/>
              <a:ext cx="243840" cy="0"/>
            </a:xfrm>
            <a:custGeom>
              <a:avLst/>
              <a:gdLst/>
              <a:ahLst/>
              <a:cxnLst/>
              <a:rect l="l" t="t" r="r" b="b"/>
              <a:pathLst>
                <a:path w="243839">
                  <a:moveTo>
                    <a:pt x="0" y="0"/>
                  </a:moveTo>
                  <a:lnTo>
                    <a:pt x="243840" y="0"/>
                  </a:lnTo>
                </a:path>
              </a:pathLst>
            </a:custGeom>
            <a:ln w="28575">
              <a:solidFill>
                <a:srgbClr val="005EB8"/>
              </a:solidFill>
            </a:ln>
          </p:spPr>
          <p:txBody>
            <a:bodyPr wrap="square" lIns="0" tIns="0" rIns="0" bIns="0" rtlCol="0"/>
            <a:lstStyle/>
            <a:p>
              <a:endParaRPr sz="1227"/>
            </a:p>
          </p:txBody>
        </p:sp>
        <p:sp>
          <p:nvSpPr>
            <p:cNvPr id="26" name="object 26"/>
            <p:cNvSpPr/>
            <p:nvPr/>
          </p:nvSpPr>
          <p:spPr>
            <a:xfrm>
              <a:off x="4412742" y="1154430"/>
              <a:ext cx="76200" cy="76200"/>
            </a:xfrm>
            <a:custGeom>
              <a:avLst/>
              <a:gdLst/>
              <a:ahLst/>
              <a:cxnLst/>
              <a:rect l="l" t="t" r="r" b="b"/>
              <a:pathLst>
                <a:path w="76200" h="76200">
                  <a:moveTo>
                    <a:pt x="76200" y="0"/>
                  </a:moveTo>
                  <a:lnTo>
                    <a:pt x="0" y="0"/>
                  </a:lnTo>
                  <a:lnTo>
                    <a:pt x="0" y="76200"/>
                  </a:lnTo>
                  <a:lnTo>
                    <a:pt x="76200" y="76200"/>
                  </a:lnTo>
                  <a:lnTo>
                    <a:pt x="76200" y="0"/>
                  </a:lnTo>
                  <a:close/>
                </a:path>
              </a:pathLst>
            </a:custGeom>
            <a:solidFill>
              <a:srgbClr val="005EB8"/>
            </a:solidFill>
          </p:spPr>
          <p:txBody>
            <a:bodyPr wrap="square" lIns="0" tIns="0" rIns="0" bIns="0" rtlCol="0"/>
            <a:lstStyle/>
            <a:p>
              <a:endParaRPr sz="1227"/>
            </a:p>
          </p:txBody>
        </p:sp>
      </p:grpSp>
      <p:sp>
        <p:nvSpPr>
          <p:cNvPr id="47" name="Title 46">
            <a:extLst>
              <a:ext uri="{FF2B5EF4-FFF2-40B4-BE49-F238E27FC236}">
                <a16:creationId xmlns:a16="http://schemas.microsoft.com/office/drawing/2014/main" id="{883D991B-12F4-473D-A34A-D9826CB74BDA}"/>
              </a:ext>
            </a:extLst>
          </p:cNvPr>
          <p:cNvSpPr>
            <a:spLocks noGrp="1"/>
          </p:cNvSpPr>
          <p:nvPr>
            <p:ph type="title"/>
          </p:nvPr>
        </p:nvSpPr>
        <p:spPr>
          <a:xfrm>
            <a:off x="1257300" y="304800"/>
            <a:ext cx="6629400" cy="617538"/>
          </a:xfrm>
        </p:spPr>
        <p:txBody>
          <a:bodyPr>
            <a:noAutofit/>
          </a:bodyPr>
          <a:lstStyle/>
          <a:p>
            <a:r>
              <a:rPr lang="en-US" sz="2000" dirty="0"/>
              <a:t>Figure 10. U.S. population by race/ethnicity</a:t>
            </a:r>
            <a:br>
              <a:rPr lang="en-US" sz="2000" dirty="0"/>
            </a:br>
            <a:r>
              <a:rPr lang="en-US" sz="2000" dirty="0"/>
              <a:t>and age, 2010 to 2020</a:t>
            </a:r>
          </a:p>
        </p:txBody>
      </p:sp>
      <p:sp>
        <p:nvSpPr>
          <p:cNvPr id="52" name="TextBox 51">
            <a:extLst>
              <a:ext uri="{FF2B5EF4-FFF2-40B4-BE49-F238E27FC236}">
                <a16:creationId xmlns:a16="http://schemas.microsoft.com/office/drawing/2014/main" id="{EB215E33-5C9A-4A1D-B041-865CA8A47A54}"/>
              </a:ext>
            </a:extLst>
          </p:cNvPr>
          <p:cNvSpPr txBox="1"/>
          <p:nvPr/>
        </p:nvSpPr>
        <p:spPr>
          <a:xfrm>
            <a:off x="457200" y="5760720"/>
            <a:ext cx="8229600" cy="646331"/>
          </a:xfrm>
          <a:prstGeom prst="rect">
            <a:avLst/>
          </a:prstGeom>
          <a:noFill/>
        </p:spPr>
        <p:txBody>
          <a:bodyPr wrap="square" rtlCol="0">
            <a:spAutoFit/>
          </a:bodyPr>
          <a:lstStyle/>
          <a:p>
            <a:pPr marL="0" marR="0">
              <a:spcBef>
                <a:spcPts val="600"/>
              </a:spcBef>
              <a:spcAft>
                <a:spcPts val="0"/>
              </a:spcAf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Key: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NH = non-Hispanic; AI/AN = American Indian or Alaska Native; NHPI = Native Hawaiian/Pacific Islander.</a:t>
            </a:r>
          </a:p>
          <a:p>
            <a:pPr marL="0" marR="0">
              <a:spcBef>
                <a:spcPts val="0"/>
              </a:spcBef>
              <a:spcAft>
                <a:spcPts val="1200"/>
              </a:spcAf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Source: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Annual Estimates of the Resident Population by Sex, Age, Race, and Hispanic Origin for the United States: April 1, 2020, to July 1, 2022 (NC-EST2022-ASR6H), released June 2023.</a:t>
            </a:r>
          </a:p>
        </p:txBody>
      </p:sp>
      <p:grpSp>
        <p:nvGrpSpPr>
          <p:cNvPr id="6" name="Group 5">
            <a:extLst>
              <a:ext uri="{FF2B5EF4-FFF2-40B4-BE49-F238E27FC236}">
                <a16:creationId xmlns:a16="http://schemas.microsoft.com/office/drawing/2014/main" id="{51D2F2A0-2AE4-DC81-B4C2-3E99434B2B49}"/>
              </a:ext>
            </a:extLst>
          </p:cNvPr>
          <p:cNvGrpSpPr>
            <a:grpSpLocks noChangeAspect="1"/>
          </p:cNvGrpSpPr>
          <p:nvPr/>
        </p:nvGrpSpPr>
        <p:grpSpPr>
          <a:xfrm>
            <a:off x="457200" y="1463040"/>
            <a:ext cx="8229600" cy="4077070"/>
            <a:chOff x="1600200" y="1856893"/>
            <a:chExt cx="6126480" cy="3035147"/>
          </a:xfrm>
        </p:grpSpPr>
        <p:graphicFrame>
          <p:nvGraphicFramePr>
            <p:cNvPr id="2" name="Chart 1" descr="Pie charts showing percentage distribution by race/ethnicity for children under 18, adults ages 18-64, and adults age 65 and over; key points are in the text below">
              <a:extLst>
                <a:ext uri="{FF2B5EF4-FFF2-40B4-BE49-F238E27FC236}">
                  <a16:creationId xmlns:a16="http://schemas.microsoft.com/office/drawing/2014/main" id="{9A763D73-EB30-F8B9-98D9-994BC45B33F5}"/>
                </a:ext>
              </a:extLst>
            </p:cNvPr>
            <p:cNvGraphicFramePr/>
            <p:nvPr>
              <p:extLst>
                <p:ext uri="{D42A27DB-BD31-4B8C-83A1-F6EECF244321}">
                  <p14:modId xmlns:p14="http://schemas.microsoft.com/office/powerpoint/2010/main" val="2378619952"/>
                </p:ext>
              </p:extLst>
            </p:nvPr>
          </p:nvGraphicFramePr>
          <p:xfrm>
            <a:off x="1600200" y="1965960"/>
            <a:ext cx="5943600" cy="29260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728AA277-62E6-9828-0C25-AC0091C3298A}"/>
                </a:ext>
              </a:extLst>
            </p:cNvPr>
            <p:cNvGraphicFramePr/>
            <p:nvPr>
              <p:extLst>
                <p:ext uri="{D42A27DB-BD31-4B8C-83A1-F6EECF244321}">
                  <p14:modId xmlns:p14="http://schemas.microsoft.com/office/powerpoint/2010/main" val="999718531"/>
                </p:ext>
              </p:extLst>
            </p:nvPr>
          </p:nvGraphicFramePr>
          <p:xfrm>
            <a:off x="3663546" y="1856893"/>
            <a:ext cx="2031567" cy="267586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A97EB3FC-8205-5452-CF28-8620634346A0}"/>
                </a:ext>
              </a:extLst>
            </p:cNvPr>
            <p:cNvGraphicFramePr/>
            <p:nvPr>
              <p:extLst>
                <p:ext uri="{D42A27DB-BD31-4B8C-83A1-F6EECF244321}">
                  <p14:modId xmlns:p14="http://schemas.microsoft.com/office/powerpoint/2010/main" val="1712037002"/>
                </p:ext>
              </p:extLst>
            </p:nvPr>
          </p:nvGraphicFramePr>
          <p:xfrm>
            <a:off x="5695113" y="1856893"/>
            <a:ext cx="2031567" cy="2724100"/>
          </p:xfrm>
          <a:graphic>
            <a:graphicData uri="http://schemas.openxmlformats.org/drawingml/2006/chart">
              <c:chart xmlns:c="http://schemas.openxmlformats.org/drawingml/2006/chart" xmlns:r="http://schemas.openxmlformats.org/officeDocument/2006/relationships" r:id="rId5"/>
            </a:graphicData>
          </a:graphic>
        </p:graphicFrame>
      </p:grpSp>
      <p:sp>
        <p:nvSpPr>
          <p:cNvPr id="3" name="Slide Number Placeholder 2">
            <a:extLst>
              <a:ext uri="{FF2B5EF4-FFF2-40B4-BE49-F238E27FC236}">
                <a16:creationId xmlns:a16="http://schemas.microsoft.com/office/drawing/2014/main" id="{D3E29573-5BB0-FB5F-3BD3-734916E7CF70}"/>
              </a:ext>
            </a:extLst>
          </p:cNvPr>
          <p:cNvSpPr>
            <a:spLocks noGrp="1"/>
          </p:cNvSpPr>
          <p:nvPr>
            <p:ph type="sldNum" sz="quarter" idx="10"/>
          </p:nvPr>
        </p:nvSpPr>
        <p:spPr/>
        <p:txBody>
          <a:bodyPr/>
          <a:lstStyle/>
          <a:p>
            <a:fld id="{85F5B7A5-34A7-4AB0-A34F-A4DF2002FA98}" type="slidenum">
              <a:rPr lang="en-US" smtClean="0"/>
              <a:t>20</a:t>
            </a:fld>
            <a:endParaRPr lang="en-US" dirty="0"/>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92F54-BEB8-0517-5C1B-7EB3B67DD045}"/>
              </a:ext>
            </a:extLst>
          </p:cNvPr>
          <p:cNvSpPr>
            <a:spLocks noGrp="1"/>
          </p:cNvSpPr>
          <p:nvPr>
            <p:ph type="title"/>
          </p:nvPr>
        </p:nvSpPr>
        <p:spPr/>
        <p:txBody>
          <a:bodyPr>
            <a:noAutofit/>
          </a:bodyPr>
          <a:lstStyle/>
          <a:p>
            <a:r>
              <a:rPr lang="en-US" sz="1800" dirty="0"/>
              <a:t>Figure 16. Long-stay nursing home residents whose need for help with daily activities increased, by location of facility, 2013-2019, 2020, and 2021 (lower rates are better)</a:t>
            </a:r>
          </a:p>
        </p:txBody>
      </p:sp>
      <p:sp>
        <p:nvSpPr>
          <p:cNvPr id="3" name="Slide Number Placeholder 2">
            <a:extLst>
              <a:ext uri="{FF2B5EF4-FFF2-40B4-BE49-F238E27FC236}">
                <a16:creationId xmlns:a16="http://schemas.microsoft.com/office/drawing/2014/main" id="{40E445F0-DFE4-0266-DD4B-B69C14AA86E0}"/>
              </a:ext>
            </a:extLst>
          </p:cNvPr>
          <p:cNvSpPr>
            <a:spLocks noGrp="1"/>
          </p:cNvSpPr>
          <p:nvPr>
            <p:ph type="sldNum" sz="quarter" idx="10"/>
          </p:nvPr>
        </p:nvSpPr>
        <p:spPr/>
        <p:txBody>
          <a:bodyPr/>
          <a:lstStyle/>
          <a:p>
            <a:fld id="{85F5B7A5-34A7-4AB0-A34F-A4DF2002FA98}" type="slidenum">
              <a:rPr lang="en-US" smtClean="0"/>
              <a:pPr/>
              <a:t>200</a:t>
            </a:fld>
            <a:endParaRPr lang="en-US" dirty="0"/>
          </a:p>
        </p:txBody>
      </p:sp>
      <p:sp>
        <p:nvSpPr>
          <p:cNvPr id="7" name="TextBox 6">
            <a:extLst>
              <a:ext uri="{FF2B5EF4-FFF2-40B4-BE49-F238E27FC236}">
                <a16:creationId xmlns:a16="http://schemas.microsoft.com/office/drawing/2014/main" id="{44D3A019-A0BB-D249-EFE3-6D385615B54B}"/>
              </a:ext>
            </a:extLst>
          </p:cNvPr>
          <p:cNvSpPr txBox="1"/>
          <p:nvPr/>
        </p:nvSpPr>
        <p:spPr>
          <a:xfrm>
            <a:off x="457200" y="5212080"/>
            <a:ext cx="8229600" cy="1200329"/>
          </a:xfrm>
          <a:prstGeom prst="rect">
            <a:avLst/>
          </a:prstGeom>
          <a:noFill/>
        </p:spPr>
        <p:txBody>
          <a:bodyPr wrap="square" rtlCol="0">
            <a:spAutoFit/>
          </a:bodyPr>
          <a:lstStyle/>
          <a:p>
            <a:pPr marR="0" lvl="0">
              <a:spcBef>
                <a:spcPts val="0"/>
              </a:spcBef>
              <a:spcAft>
                <a:spcPts val="0"/>
              </a:spcAft>
              <a:tabLst>
                <a:tab pos="228600" algn="l"/>
              </a:tabLs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Centers for Medicare &amp; Medicaid Services, Skilled Nursing Facility Quality Reporting Program, Resident Assessment Files, Minimum Data Set (MDS) 3.0, 2013-2019, 2020, and 2021.</a:t>
            </a:r>
          </a:p>
          <a:p>
            <a:pPr marR="0" lvl="0">
              <a:spcBef>
                <a:spcPts val="0"/>
              </a:spcBef>
              <a:spcAft>
                <a:spcPts val="0"/>
              </a:spcAft>
              <a:tabLst>
                <a:tab pos="228600" algn="l"/>
              </a:tabLs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Note:</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Data reflect care for the latest episode of a beneficiary in the calendar year. Due to COVID-19, CMS temporarily exempted providers from submitting MDS Assessment Data for quarter 1 and quarter 2, 2020. Submission was optional. Discharges on or after July 1, 2020, may have missing MDS admission data. Data for 2020 cannot be compared with previous data due to the COVID-19 exemption in the numerator and a change in the denominator.</a:t>
            </a:r>
          </a:p>
        </p:txBody>
      </p:sp>
      <p:graphicFrame>
        <p:nvGraphicFramePr>
          <p:cNvPr id="4" name="Chart 3" descr="Line graph showing percent; key points are in the text below">
            <a:extLst>
              <a:ext uri="{FF2B5EF4-FFF2-40B4-BE49-F238E27FC236}">
                <a16:creationId xmlns:a16="http://schemas.microsoft.com/office/drawing/2014/main" id="{BC94E254-C2C9-F5D1-9117-03941EBCFF5B}"/>
              </a:ext>
            </a:extLst>
          </p:cNvPr>
          <p:cNvGraphicFramePr/>
          <p:nvPr>
            <p:extLst>
              <p:ext uri="{D42A27DB-BD31-4B8C-83A1-F6EECF244321}">
                <p14:modId xmlns:p14="http://schemas.microsoft.com/office/powerpoint/2010/main" val="652171943"/>
              </p:ext>
            </p:extLst>
          </p:nvPr>
        </p:nvGraphicFramePr>
        <p:xfrm>
          <a:off x="457200" y="1463040"/>
          <a:ext cx="8229600" cy="3657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1422916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92F54-BEB8-0517-5C1B-7EB3B67DD045}"/>
              </a:ext>
            </a:extLst>
          </p:cNvPr>
          <p:cNvSpPr>
            <a:spLocks noGrp="1"/>
          </p:cNvSpPr>
          <p:nvPr>
            <p:ph type="title"/>
          </p:nvPr>
        </p:nvSpPr>
        <p:spPr/>
        <p:txBody>
          <a:bodyPr>
            <a:noAutofit/>
          </a:bodyPr>
          <a:lstStyle/>
          <a:p>
            <a:r>
              <a:rPr lang="en-US" sz="1800" dirty="0"/>
              <a:t>Figure 17. Long-stay nursing home residents whose need for help with daily activities increased, by race/ethnicity, 2013-2019, 2020, and 2021 (lower rates are better)</a:t>
            </a:r>
          </a:p>
        </p:txBody>
      </p:sp>
      <p:sp>
        <p:nvSpPr>
          <p:cNvPr id="3" name="Slide Number Placeholder 2">
            <a:extLst>
              <a:ext uri="{FF2B5EF4-FFF2-40B4-BE49-F238E27FC236}">
                <a16:creationId xmlns:a16="http://schemas.microsoft.com/office/drawing/2014/main" id="{40E445F0-DFE4-0266-DD4B-B69C14AA86E0}"/>
              </a:ext>
            </a:extLst>
          </p:cNvPr>
          <p:cNvSpPr>
            <a:spLocks noGrp="1"/>
          </p:cNvSpPr>
          <p:nvPr>
            <p:ph type="sldNum" sz="quarter" idx="10"/>
          </p:nvPr>
        </p:nvSpPr>
        <p:spPr/>
        <p:txBody>
          <a:bodyPr/>
          <a:lstStyle/>
          <a:p>
            <a:fld id="{85F5B7A5-34A7-4AB0-A34F-A4DF2002FA98}" type="slidenum">
              <a:rPr lang="en-US" smtClean="0"/>
              <a:pPr/>
              <a:t>201</a:t>
            </a:fld>
            <a:endParaRPr lang="en-US" dirty="0"/>
          </a:p>
        </p:txBody>
      </p:sp>
      <p:sp>
        <p:nvSpPr>
          <p:cNvPr id="7" name="TextBox 6">
            <a:extLst>
              <a:ext uri="{FF2B5EF4-FFF2-40B4-BE49-F238E27FC236}">
                <a16:creationId xmlns:a16="http://schemas.microsoft.com/office/drawing/2014/main" id="{44D3A019-A0BB-D249-EFE3-6D385615B54B}"/>
              </a:ext>
            </a:extLst>
          </p:cNvPr>
          <p:cNvSpPr txBox="1"/>
          <p:nvPr/>
        </p:nvSpPr>
        <p:spPr>
          <a:xfrm>
            <a:off x="457200" y="5212080"/>
            <a:ext cx="8229600" cy="1384995"/>
          </a:xfrm>
          <a:prstGeom prst="rect">
            <a:avLst/>
          </a:prstGeom>
          <a:noFill/>
        </p:spPr>
        <p:txBody>
          <a:bodyPr wrap="square" rtlCol="0">
            <a:spAutoFit/>
          </a:bodyPr>
          <a:lstStyle/>
          <a:p>
            <a:pPr marR="0" lvl="0">
              <a:spcBef>
                <a:spcPts val="0"/>
              </a:spcBef>
              <a:spcAft>
                <a:spcPts val="0"/>
              </a:spcAft>
              <a:tabLst>
                <a:tab pos="228600" algn="l"/>
              </a:tabLs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Key: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NH = non-Hispanic; AI/AN = American Indian or Alaska Native; NHPI = Native Hawaiian/Pacific Islander.</a:t>
            </a:r>
          </a:p>
          <a:p>
            <a:pPr marR="0" lvl="0">
              <a:spcBef>
                <a:spcPts val="0"/>
              </a:spcBef>
              <a:spcAft>
                <a:spcPts val="0"/>
              </a:spcAft>
              <a:tabLst>
                <a:tab pos="228600" algn="l"/>
              </a:tabLs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Source: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Centers for Medicare &amp; Medicaid Services, Skilled Nursing Facility Quality Reporting Program, Resident Assessment Files, Minimum Data Set (MDS) 3.0, 2013-2019, 2020, and 2021.</a:t>
            </a:r>
          </a:p>
          <a:p>
            <a:pPr marR="0" lvl="0">
              <a:spcBef>
                <a:spcPts val="0"/>
              </a:spcBef>
              <a:spcAft>
                <a:spcPts val="0"/>
              </a:spcAft>
              <a:tabLst>
                <a:tab pos="228600" algn="l"/>
              </a:tabLs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Note: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Data reflect care for the latest episode of a beneficiary in the calendar year. Due to COVID-19, CMS temporarily exempted providers from submitting MDS Assessment Data for quarter 1 and quarter 2, 2020. Submission was optional. Discharges on or after July 1, 2020, may have missing MDS admission data. Data for 2020 cannot be compared with previous data due to the COVID-19 exemption in the numerator and a change in the denominator.</a:t>
            </a:r>
          </a:p>
        </p:txBody>
      </p:sp>
      <p:graphicFrame>
        <p:nvGraphicFramePr>
          <p:cNvPr id="8" name="Chart 7" descr="Line graph showing percent; key points are in the text below">
            <a:extLst>
              <a:ext uri="{FF2B5EF4-FFF2-40B4-BE49-F238E27FC236}">
                <a16:creationId xmlns:a16="http://schemas.microsoft.com/office/drawing/2014/main" id="{E00EE070-C100-61B9-502C-5F345B92B4C1}"/>
              </a:ext>
            </a:extLst>
          </p:cNvPr>
          <p:cNvGraphicFramePr/>
          <p:nvPr>
            <p:extLst>
              <p:ext uri="{D42A27DB-BD31-4B8C-83A1-F6EECF244321}">
                <p14:modId xmlns:p14="http://schemas.microsoft.com/office/powerpoint/2010/main" val="2126359366"/>
              </p:ext>
            </p:extLst>
          </p:nvPr>
        </p:nvGraphicFramePr>
        <p:xfrm>
          <a:off x="457200" y="1463040"/>
          <a:ext cx="8229600" cy="3657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6888889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92F54-BEB8-0517-5C1B-7EB3B67DD045}"/>
              </a:ext>
            </a:extLst>
          </p:cNvPr>
          <p:cNvSpPr>
            <a:spLocks noGrp="1"/>
          </p:cNvSpPr>
          <p:nvPr>
            <p:ph type="title"/>
          </p:nvPr>
        </p:nvSpPr>
        <p:spPr/>
        <p:txBody>
          <a:bodyPr>
            <a:noAutofit/>
          </a:bodyPr>
          <a:lstStyle/>
          <a:p>
            <a:r>
              <a:rPr lang="en-US" sz="1800" dirty="0"/>
              <a:t>Figure 18. Long-stay nursing home residents whose ability to move independently worsened, by location of facility, 2013-2019, 2020, and 2021 (lower rates are better)</a:t>
            </a:r>
          </a:p>
        </p:txBody>
      </p:sp>
      <p:sp>
        <p:nvSpPr>
          <p:cNvPr id="3" name="Slide Number Placeholder 2">
            <a:extLst>
              <a:ext uri="{FF2B5EF4-FFF2-40B4-BE49-F238E27FC236}">
                <a16:creationId xmlns:a16="http://schemas.microsoft.com/office/drawing/2014/main" id="{40E445F0-DFE4-0266-DD4B-B69C14AA86E0}"/>
              </a:ext>
            </a:extLst>
          </p:cNvPr>
          <p:cNvSpPr>
            <a:spLocks noGrp="1"/>
          </p:cNvSpPr>
          <p:nvPr>
            <p:ph type="sldNum" sz="quarter" idx="10"/>
          </p:nvPr>
        </p:nvSpPr>
        <p:spPr/>
        <p:txBody>
          <a:bodyPr/>
          <a:lstStyle/>
          <a:p>
            <a:fld id="{85F5B7A5-34A7-4AB0-A34F-A4DF2002FA98}" type="slidenum">
              <a:rPr lang="en-US" smtClean="0"/>
              <a:pPr/>
              <a:t>202</a:t>
            </a:fld>
            <a:endParaRPr lang="en-US" dirty="0"/>
          </a:p>
        </p:txBody>
      </p:sp>
      <p:sp>
        <p:nvSpPr>
          <p:cNvPr id="7" name="TextBox 6">
            <a:extLst>
              <a:ext uri="{FF2B5EF4-FFF2-40B4-BE49-F238E27FC236}">
                <a16:creationId xmlns:a16="http://schemas.microsoft.com/office/drawing/2014/main" id="{44D3A019-A0BB-D249-EFE3-6D385615B54B}"/>
              </a:ext>
            </a:extLst>
          </p:cNvPr>
          <p:cNvSpPr txBox="1"/>
          <p:nvPr/>
        </p:nvSpPr>
        <p:spPr>
          <a:xfrm>
            <a:off x="457200" y="5212080"/>
            <a:ext cx="8229600" cy="1200329"/>
          </a:xfrm>
          <a:prstGeom prst="rect">
            <a:avLst/>
          </a:prstGeom>
          <a:noFill/>
        </p:spPr>
        <p:txBody>
          <a:bodyPr wrap="square" rtlCol="0">
            <a:spAutoFit/>
          </a:bodyPr>
          <a:lstStyle/>
          <a:p>
            <a:pPr marR="0" lvl="0">
              <a:spcBef>
                <a:spcPts val="0"/>
              </a:spcBef>
              <a:spcAft>
                <a:spcPts val="0"/>
              </a:spcAft>
              <a:tabLst>
                <a:tab pos="228600" algn="l"/>
              </a:tabLs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Source: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Centers for Medicare &amp; Medicaid Services, Skilled Nursing Facility Quality Reporting Program, Resident Assessment Files, Minimum Data Set (MDS) 3.0, 2013-2019, 2020, and 2021.</a:t>
            </a:r>
          </a:p>
          <a:p>
            <a:pPr marR="0" lvl="0">
              <a:spcBef>
                <a:spcPts val="0"/>
              </a:spcBef>
              <a:spcAft>
                <a:spcPts val="0"/>
              </a:spcAft>
              <a:tabLst>
                <a:tab pos="228600" algn="l"/>
              </a:tabLs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Note: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Data reflect care for the latest episode of a beneficiary in the calendar year. Due to COVID-19, CMS temporarily exempted providers from submitting MDS Assessment Data for quarter 1 and quarter 2, 2020. Submission was optional. Discharges on or after July 1, 2020, may have missing MDS admission data. Data for 2020 cannot be compared with previous data due to the COVID-19 exemption in the numerator and a change in the denominator.</a:t>
            </a:r>
          </a:p>
        </p:txBody>
      </p:sp>
      <p:graphicFrame>
        <p:nvGraphicFramePr>
          <p:cNvPr id="4" name="Chart 3" descr="Line graph showing percent; key points are in the text below">
            <a:extLst>
              <a:ext uri="{FF2B5EF4-FFF2-40B4-BE49-F238E27FC236}">
                <a16:creationId xmlns:a16="http://schemas.microsoft.com/office/drawing/2014/main" id="{0082CE22-2123-F235-8B6A-F44EED7201A0}"/>
              </a:ext>
            </a:extLst>
          </p:cNvPr>
          <p:cNvGraphicFramePr/>
          <p:nvPr>
            <p:extLst>
              <p:ext uri="{D42A27DB-BD31-4B8C-83A1-F6EECF244321}">
                <p14:modId xmlns:p14="http://schemas.microsoft.com/office/powerpoint/2010/main" val="716696572"/>
              </p:ext>
            </p:extLst>
          </p:nvPr>
        </p:nvGraphicFramePr>
        <p:xfrm>
          <a:off x="457200" y="1463040"/>
          <a:ext cx="8229600" cy="3657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2282562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92F54-BEB8-0517-5C1B-7EB3B67DD045}"/>
              </a:ext>
            </a:extLst>
          </p:cNvPr>
          <p:cNvSpPr>
            <a:spLocks noGrp="1"/>
          </p:cNvSpPr>
          <p:nvPr>
            <p:ph type="title"/>
          </p:nvPr>
        </p:nvSpPr>
        <p:spPr/>
        <p:txBody>
          <a:bodyPr>
            <a:noAutofit/>
          </a:bodyPr>
          <a:lstStyle/>
          <a:p>
            <a:r>
              <a:rPr lang="en-US" sz="1800" dirty="0"/>
              <a:t>Figure 19. Long-stay nursing home residents whose ability to move independently worsened, by race/ethnicity, 2013-2019, 2020, and 2021 (lower rates are better)</a:t>
            </a:r>
          </a:p>
        </p:txBody>
      </p:sp>
      <p:sp>
        <p:nvSpPr>
          <p:cNvPr id="3" name="Slide Number Placeholder 2">
            <a:extLst>
              <a:ext uri="{FF2B5EF4-FFF2-40B4-BE49-F238E27FC236}">
                <a16:creationId xmlns:a16="http://schemas.microsoft.com/office/drawing/2014/main" id="{40E445F0-DFE4-0266-DD4B-B69C14AA86E0}"/>
              </a:ext>
            </a:extLst>
          </p:cNvPr>
          <p:cNvSpPr>
            <a:spLocks noGrp="1"/>
          </p:cNvSpPr>
          <p:nvPr>
            <p:ph type="sldNum" sz="quarter" idx="10"/>
          </p:nvPr>
        </p:nvSpPr>
        <p:spPr/>
        <p:txBody>
          <a:bodyPr/>
          <a:lstStyle/>
          <a:p>
            <a:fld id="{85F5B7A5-34A7-4AB0-A34F-A4DF2002FA98}" type="slidenum">
              <a:rPr lang="en-US" smtClean="0"/>
              <a:pPr/>
              <a:t>203</a:t>
            </a:fld>
            <a:endParaRPr lang="en-US" dirty="0"/>
          </a:p>
        </p:txBody>
      </p:sp>
      <p:sp>
        <p:nvSpPr>
          <p:cNvPr id="7" name="TextBox 6">
            <a:extLst>
              <a:ext uri="{FF2B5EF4-FFF2-40B4-BE49-F238E27FC236}">
                <a16:creationId xmlns:a16="http://schemas.microsoft.com/office/drawing/2014/main" id="{44D3A019-A0BB-D249-EFE3-6D385615B54B}"/>
              </a:ext>
            </a:extLst>
          </p:cNvPr>
          <p:cNvSpPr txBox="1"/>
          <p:nvPr/>
        </p:nvSpPr>
        <p:spPr>
          <a:xfrm>
            <a:off x="457200" y="5212080"/>
            <a:ext cx="8229600" cy="1384995"/>
          </a:xfrm>
          <a:prstGeom prst="rect">
            <a:avLst/>
          </a:prstGeom>
          <a:noFill/>
        </p:spPr>
        <p:txBody>
          <a:bodyPr wrap="square" rtlCol="0">
            <a:spAutoFit/>
          </a:bodyPr>
          <a:lstStyle/>
          <a:p>
            <a:pPr marR="0" lvl="0">
              <a:spcBef>
                <a:spcPts val="0"/>
              </a:spcBef>
              <a:spcAft>
                <a:spcPts val="0"/>
              </a:spcAft>
              <a:tabLst>
                <a:tab pos="228600" algn="l"/>
              </a:tabLs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Key: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NH = non-Hispanic; AI/AN = American Indian or Alaska Native; NHPI = Native Hawaiian/Pacific Islander.</a:t>
            </a:r>
          </a:p>
          <a:p>
            <a:pPr marR="0" lvl="0">
              <a:spcBef>
                <a:spcPts val="0"/>
              </a:spcBef>
              <a:spcAft>
                <a:spcPts val="0"/>
              </a:spcAft>
              <a:tabLst>
                <a:tab pos="228600" algn="l"/>
              </a:tabLs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Source: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Centers for Medicare &amp; Medicaid Services, Skilled Nursing Facility Quality Reporting Program, Resident Assessment Files, Minimum Data Set (MDS) 3.0, 2013-2019, 2020, and 2021.</a:t>
            </a:r>
          </a:p>
          <a:p>
            <a:pPr marR="0" lvl="0">
              <a:spcBef>
                <a:spcPts val="0"/>
              </a:spcBef>
              <a:spcAft>
                <a:spcPts val="0"/>
              </a:spcAft>
              <a:tabLst>
                <a:tab pos="228600" algn="l"/>
              </a:tabLs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Note: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Data reflect care for the latest episode of a beneficiary in the calendar year. Due to COVID-19, CMS temporarily exempted providers from submitting MDS Assessment Data for quarter 1 and quarter 2, 2020. Submission was optional. Discharges on or after July 1, 2020, may have missing MDS admission data. Data for 2020 cannot be compared with previous data due to the COVID-19 exemption in the numerator and a change in the denominator.</a:t>
            </a:r>
          </a:p>
        </p:txBody>
      </p:sp>
      <p:graphicFrame>
        <p:nvGraphicFramePr>
          <p:cNvPr id="5" name="Chart 4" descr="Line graph showing percent; key points are in the text below">
            <a:extLst>
              <a:ext uri="{FF2B5EF4-FFF2-40B4-BE49-F238E27FC236}">
                <a16:creationId xmlns:a16="http://schemas.microsoft.com/office/drawing/2014/main" id="{63C6719E-7F19-22B5-53A8-236CDFC6C807}"/>
              </a:ext>
            </a:extLst>
          </p:cNvPr>
          <p:cNvGraphicFramePr/>
          <p:nvPr>
            <p:extLst>
              <p:ext uri="{D42A27DB-BD31-4B8C-83A1-F6EECF244321}">
                <p14:modId xmlns:p14="http://schemas.microsoft.com/office/powerpoint/2010/main" val="1036234651"/>
              </p:ext>
            </p:extLst>
          </p:nvPr>
        </p:nvGraphicFramePr>
        <p:xfrm>
          <a:off x="457200" y="1463040"/>
          <a:ext cx="8229600" cy="3657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0882388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92F54-BEB8-0517-5C1B-7EB3B67DD045}"/>
              </a:ext>
            </a:extLst>
          </p:cNvPr>
          <p:cNvSpPr>
            <a:spLocks noGrp="1"/>
          </p:cNvSpPr>
          <p:nvPr>
            <p:ph type="title"/>
          </p:nvPr>
        </p:nvSpPr>
        <p:spPr/>
        <p:txBody>
          <a:bodyPr>
            <a:noAutofit/>
          </a:bodyPr>
          <a:lstStyle/>
          <a:p>
            <a:r>
              <a:rPr lang="en-US" sz="2000" dirty="0"/>
              <a:t>Figure 20. Long-stay nursing home residents with a urinary tract infection, by location of facility, 2013-2019, 2020, and 2021 (lower rates are better)</a:t>
            </a:r>
          </a:p>
        </p:txBody>
      </p:sp>
      <p:sp>
        <p:nvSpPr>
          <p:cNvPr id="3" name="Slide Number Placeholder 2">
            <a:extLst>
              <a:ext uri="{FF2B5EF4-FFF2-40B4-BE49-F238E27FC236}">
                <a16:creationId xmlns:a16="http://schemas.microsoft.com/office/drawing/2014/main" id="{40E445F0-DFE4-0266-DD4B-B69C14AA86E0}"/>
              </a:ext>
            </a:extLst>
          </p:cNvPr>
          <p:cNvSpPr>
            <a:spLocks noGrp="1"/>
          </p:cNvSpPr>
          <p:nvPr>
            <p:ph type="sldNum" sz="quarter" idx="10"/>
          </p:nvPr>
        </p:nvSpPr>
        <p:spPr/>
        <p:txBody>
          <a:bodyPr/>
          <a:lstStyle/>
          <a:p>
            <a:fld id="{85F5B7A5-34A7-4AB0-A34F-A4DF2002FA98}" type="slidenum">
              <a:rPr lang="en-US" smtClean="0"/>
              <a:pPr/>
              <a:t>204</a:t>
            </a:fld>
            <a:endParaRPr lang="en-US" dirty="0"/>
          </a:p>
        </p:txBody>
      </p:sp>
      <p:sp>
        <p:nvSpPr>
          <p:cNvPr id="7" name="TextBox 6">
            <a:extLst>
              <a:ext uri="{FF2B5EF4-FFF2-40B4-BE49-F238E27FC236}">
                <a16:creationId xmlns:a16="http://schemas.microsoft.com/office/drawing/2014/main" id="{44D3A019-A0BB-D249-EFE3-6D385615B54B}"/>
              </a:ext>
            </a:extLst>
          </p:cNvPr>
          <p:cNvSpPr txBox="1"/>
          <p:nvPr/>
        </p:nvSpPr>
        <p:spPr>
          <a:xfrm>
            <a:off x="457200" y="5303520"/>
            <a:ext cx="8229600" cy="1015663"/>
          </a:xfrm>
          <a:prstGeom prst="rect">
            <a:avLst/>
          </a:prstGeom>
          <a:noFill/>
        </p:spPr>
        <p:txBody>
          <a:bodyPr wrap="square" rtlCol="0">
            <a:spAutoFit/>
          </a:bodyPr>
          <a:lstStyle/>
          <a:p>
            <a:pPr marL="0" marR="0">
              <a:spcBef>
                <a:spcPts val="600"/>
              </a:spcBef>
              <a:spcAft>
                <a:spcPts val="0"/>
              </a:spcAf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Source: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Centers for Medicare &amp; Medicaid Services, Skilled Nursing Facility Quality Reporting Program, Resident Assessment Files, Minimum Data Set (MDS) 3.0, 2013-2019, 2020, and 2021.</a:t>
            </a:r>
          </a:p>
          <a:p>
            <a:pPr marL="0" marR="0">
              <a:spcBef>
                <a:spcPts val="0"/>
              </a:spcBef>
              <a:spcAft>
                <a:spcPts val="1200"/>
              </a:spcAf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Note:</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Due to COVID-19, CMS temporarily exempted providers from submitting MDS Assessment Data for quarter 1 and quarter 2, 2020. Submission was optional. Discharges on or after July 1, 2020, may have missing MDS admission data. Data for 2020 cannot be compared with previous data due to the COVID-19 exemption in the numerator and a change in the denominator.</a:t>
            </a:r>
          </a:p>
        </p:txBody>
      </p:sp>
      <p:graphicFrame>
        <p:nvGraphicFramePr>
          <p:cNvPr id="4" name="Chart 3" descr="Line graph showing percent; key points are in the text below">
            <a:extLst>
              <a:ext uri="{FF2B5EF4-FFF2-40B4-BE49-F238E27FC236}">
                <a16:creationId xmlns:a16="http://schemas.microsoft.com/office/drawing/2014/main" id="{E5713FB9-110C-7B44-354F-4572DE11A5AD}"/>
              </a:ext>
            </a:extLst>
          </p:cNvPr>
          <p:cNvGraphicFramePr/>
          <p:nvPr>
            <p:extLst>
              <p:ext uri="{D42A27DB-BD31-4B8C-83A1-F6EECF244321}">
                <p14:modId xmlns:p14="http://schemas.microsoft.com/office/powerpoint/2010/main" val="2746425347"/>
              </p:ext>
            </p:extLst>
          </p:nvPr>
        </p:nvGraphicFramePr>
        <p:xfrm>
          <a:off x="457200" y="1463040"/>
          <a:ext cx="8229600" cy="3657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5185816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92F54-BEB8-0517-5C1B-7EB3B67DD045}"/>
              </a:ext>
            </a:extLst>
          </p:cNvPr>
          <p:cNvSpPr>
            <a:spLocks noGrp="1"/>
          </p:cNvSpPr>
          <p:nvPr>
            <p:ph type="title"/>
          </p:nvPr>
        </p:nvSpPr>
        <p:spPr/>
        <p:txBody>
          <a:bodyPr>
            <a:noAutofit/>
          </a:bodyPr>
          <a:lstStyle/>
          <a:p>
            <a:r>
              <a:rPr lang="en-US" sz="2000" dirty="0"/>
              <a:t>Figure 21. Long-stay nursing home residents with a urinary tract infection, by race/ethnicity, 2013-2019, 2020, and 2021 (lower rates are better)</a:t>
            </a:r>
          </a:p>
        </p:txBody>
      </p:sp>
      <p:sp>
        <p:nvSpPr>
          <p:cNvPr id="3" name="Slide Number Placeholder 2">
            <a:extLst>
              <a:ext uri="{FF2B5EF4-FFF2-40B4-BE49-F238E27FC236}">
                <a16:creationId xmlns:a16="http://schemas.microsoft.com/office/drawing/2014/main" id="{40E445F0-DFE4-0266-DD4B-B69C14AA86E0}"/>
              </a:ext>
            </a:extLst>
          </p:cNvPr>
          <p:cNvSpPr>
            <a:spLocks noGrp="1"/>
          </p:cNvSpPr>
          <p:nvPr>
            <p:ph type="sldNum" sz="quarter" idx="10"/>
          </p:nvPr>
        </p:nvSpPr>
        <p:spPr/>
        <p:txBody>
          <a:bodyPr/>
          <a:lstStyle/>
          <a:p>
            <a:fld id="{85F5B7A5-34A7-4AB0-A34F-A4DF2002FA98}" type="slidenum">
              <a:rPr lang="en-US" smtClean="0"/>
              <a:pPr/>
              <a:t>205</a:t>
            </a:fld>
            <a:endParaRPr lang="en-US" dirty="0"/>
          </a:p>
        </p:txBody>
      </p:sp>
      <p:sp>
        <p:nvSpPr>
          <p:cNvPr id="7" name="TextBox 6">
            <a:extLst>
              <a:ext uri="{FF2B5EF4-FFF2-40B4-BE49-F238E27FC236}">
                <a16:creationId xmlns:a16="http://schemas.microsoft.com/office/drawing/2014/main" id="{44D3A019-A0BB-D249-EFE3-6D385615B54B}"/>
              </a:ext>
            </a:extLst>
          </p:cNvPr>
          <p:cNvSpPr txBox="1"/>
          <p:nvPr/>
        </p:nvSpPr>
        <p:spPr>
          <a:xfrm>
            <a:off x="457200" y="5303520"/>
            <a:ext cx="8229600" cy="1200329"/>
          </a:xfrm>
          <a:prstGeom prst="rect">
            <a:avLst/>
          </a:prstGeom>
          <a:noFill/>
        </p:spPr>
        <p:txBody>
          <a:bodyPr wrap="square" rtlCol="0">
            <a:spAutoFit/>
          </a:bodyPr>
          <a:lstStyle/>
          <a:p>
            <a:pPr marL="0" marR="0">
              <a:spcBef>
                <a:spcPts val="600"/>
              </a:spcBef>
              <a:spcAft>
                <a:spcPts val="0"/>
              </a:spcAf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Key: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NH = non-Hispanic; AI/AN = American Indian or Alaska Native; NHPI = Native Hawaiian/Pacific Islander.</a:t>
            </a:r>
          </a:p>
          <a:p>
            <a:pPr marL="0" marR="0">
              <a:spcBef>
                <a:spcPts val="0"/>
              </a:spcBef>
              <a:spcAft>
                <a:spcPts val="0"/>
              </a:spcAf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Centers for Medicare &amp; Medicaid Services, Skilled Nursing Facility Quality Reporting Program, Resident Assessment Files, Minimum Data Set (MDS) 3.0, 2013-2019, 2020, and 2021.</a:t>
            </a:r>
          </a:p>
          <a:p>
            <a:pPr marL="0" marR="0">
              <a:spcBef>
                <a:spcPts val="0"/>
              </a:spcBef>
              <a:spcAft>
                <a:spcPts val="1200"/>
              </a:spcAf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Note:</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Due to COVID-19, CMS temporarily exempted providers from submitting MDS Assessment Data for quarter 1 and quarter 2, 2020. Submission was optional. Discharges on or after July 1, 2020, may have missing MDS admission data. Data for 2020 cannot be compared with previous data due to the COVID-19 exemption in the numerator and a change in the denominator.</a:t>
            </a:r>
          </a:p>
        </p:txBody>
      </p:sp>
      <p:graphicFrame>
        <p:nvGraphicFramePr>
          <p:cNvPr id="10" name="Chart 9" descr="Line graph showing percent, ranging from .9 to 5.2, with percentages from 3.4 to 5.2 in 2013 and 1.1 to 2 in 2021; key points are in the text below">
            <a:extLst>
              <a:ext uri="{FF2B5EF4-FFF2-40B4-BE49-F238E27FC236}">
                <a16:creationId xmlns:a16="http://schemas.microsoft.com/office/drawing/2014/main" id="{92D72D2C-75C8-A1BF-D348-A6A26F02E750}"/>
              </a:ext>
            </a:extLst>
          </p:cNvPr>
          <p:cNvGraphicFramePr/>
          <p:nvPr>
            <p:extLst>
              <p:ext uri="{D42A27DB-BD31-4B8C-83A1-F6EECF244321}">
                <p14:modId xmlns:p14="http://schemas.microsoft.com/office/powerpoint/2010/main" val="1108109528"/>
              </p:ext>
            </p:extLst>
          </p:nvPr>
        </p:nvGraphicFramePr>
        <p:xfrm>
          <a:off x="457200" y="1463040"/>
          <a:ext cx="8229600" cy="3657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6938189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92F54-BEB8-0517-5C1B-7EB3B67DD045}"/>
              </a:ext>
            </a:extLst>
          </p:cNvPr>
          <p:cNvSpPr>
            <a:spLocks noGrp="1"/>
          </p:cNvSpPr>
          <p:nvPr>
            <p:ph type="title"/>
          </p:nvPr>
        </p:nvSpPr>
        <p:spPr/>
        <p:txBody>
          <a:bodyPr>
            <a:noAutofit/>
          </a:bodyPr>
          <a:lstStyle/>
          <a:p>
            <a:r>
              <a:rPr lang="en-US" sz="1800" dirty="0"/>
              <a:t>Figure 22. Long-stay nursing home patients experiencing one or more falls with major injury, by location of facilities, 2013-2019, 2020, and 2021 (lower rates are better)</a:t>
            </a:r>
          </a:p>
        </p:txBody>
      </p:sp>
      <p:sp>
        <p:nvSpPr>
          <p:cNvPr id="3" name="Slide Number Placeholder 2">
            <a:extLst>
              <a:ext uri="{FF2B5EF4-FFF2-40B4-BE49-F238E27FC236}">
                <a16:creationId xmlns:a16="http://schemas.microsoft.com/office/drawing/2014/main" id="{40E445F0-DFE4-0266-DD4B-B69C14AA86E0}"/>
              </a:ext>
            </a:extLst>
          </p:cNvPr>
          <p:cNvSpPr>
            <a:spLocks noGrp="1"/>
          </p:cNvSpPr>
          <p:nvPr>
            <p:ph type="sldNum" sz="quarter" idx="10"/>
          </p:nvPr>
        </p:nvSpPr>
        <p:spPr/>
        <p:txBody>
          <a:bodyPr/>
          <a:lstStyle/>
          <a:p>
            <a:fld id="{85F5B7A5-34A7-4AB0-A34F-A4DF2002FA98}" type="slidenum">
              <a:rPr lang="en-US" smtClean="0"/>
              <a:pPr/>
              <a:t>206</a:t>
            </a:fld>
            <a:endParaRPr lang="en-US" dirty="0"/>
          </a:p>
        </p:txBody>
      </p:sp>
      <p:sp>
        <p:nvSpPr>
          <p:cNvPr id="7" name="TextBox 6">
            <a:extLst>
              <a:ext uri="{FF2B5EF4-FFF2-40B4-BE49-F238E27FC236}">
                <a16:creationId xmlns:a16="http://schemas.microsoft.com/office/drawing/2014/main" id="{44D3A019-A0BB-D249-EFE3-6D385615B54B}"/>
              </a:ext>
            </a:extLst>
          </p:cNvPr>
          <p:cNvSpPr txBox="1"/>
          <p:nvPr/>
        </p:nvSpPr>
        <p:spPr>
          <a:xfrm>
            <a:off x="457200" y="5212080"/>
            <a:ext cx="8229600" cy="1200329"/>
          </a:xfrm>
          <a:prstGeom prst="rect">
            <a:avLst/>
          </a:prstGeom>
          <a:noFill/>
        </p:spPr>
        <p:txBody>
          <a:bodyPr wrap="square" rtlCol="0">
            <a:spAutoFit/>
          </a:bodyPr>
          <a:lstStyle/>
          <a:p>
            <a:pPr marL="0" marR="0">
              <a:spcBef>
                <a:spcPts val="600"/>
              </a:spcBef>
              <a:spcAft>
                <a:spcPts val="0"/>
              </a:spcAf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Source: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Centers for Medicare &amp; Medicaid Services, Skilled Nursing Facility Quality Reporting Program, Resident Assessment Files, Minimum Data Set (MDS) 3.0, 2013-2019, 2020, and 2021.</a:t>
            </a:r>
          </a:p>
          <a:p>
            <a:pPr marL="0" marR="0">
              <a:spcAft>
                <a:spcPts val="0"/>
              </a:spcAf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Note: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Data reflect care for the latest episode of a beneficiary in the calendar year. Due to COVID-19, CMS temporarily exempted providers from submitting MDS Assessment Data for quarter 1 and quarter 2, 2020. Submission was optional. Discharges on or after July 1, 2020, may have missing MDS admission data. Data for 2020 cannot be compared with previous data due to the COVID-19 exemption in the numerator and a change in the denominator.</a:t>
            </a:r>
          </a:p>
        </p:txBody>
      </p:sp>
      <p:graphicFrame>
        <p:nvGraphicFramePr>
          <p:cNvPr id="4" name="Chart 3" descr="Line graph showing percent; key points are in the text below">
            <a:extLst>
              <a:ext uri="{FF2B5EF4-FFF2-40B4-BE49-F238E27FC236}">
                <a16:creationId xmlns:a16="http://schemas.microsoft.com/office/drawing/2014/main" id="{2DFCE5D3-9F49-FD5E-50BF-AC48A1B9B893}"/>
              </a:ext>
            </a:extLst>
          </p:cNvPr>
          <p:cNvGraphicFramePr/>
          <p:nvPr>
            <p:extLst>
              <p:ext uri="{D42A27DB-BD31-4B8C-83A1-F6EECF244321}">
                <p14:modId xmlns:p14="http://schemas.microsoft.com/office/powerpoint/2010/main" val="462771964"/>
              </p:ext>
            </p:extLst>
          </p:nvPr>
        </p:nvGraphicFramePr>
        <p:xfrm>
          <a:off x="457200" y="1463040"/>
          <a:ext cx="8229600" cy="3657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5784644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92F54-BEB8-0517-5C1B-7EB3B67DD045}"/>
              </a:ext>
            </a:extLst>
          </p:cNvPr>
          <p:cNvSpPr>
            <a:spLocks noGrp="1"/>
          </p:cNvSpPr>
          <p:nvPr>
            <p:ph type="title"/>
          </p:nvPr>
        </p:nvSpPr>
        <p:spPr>
          <a:xfrm>
            <a:off x="1066800" y="228600"/>
            <a:ext cx="6705600" cy="694084"/>
          </a:xfrm>
        </p:spPr>
        <p:txBody>
          <a:bodyPr>
            <a:noAutofit/>
          </a:bodyPr>
          <a:lstStyle/>
          <a:p>
            <a:r>
              <a:rPr lang="en-US" sz="1600" dirty="0"/>
              <a:t>Figure 23. Long-stay nursing home patients experiencing one or more falls with major injury, by race/ethnicity, 2013-2019, 2020, and 2021 (lower rates are better), 2020, and 2021 (lower rates are better)</a:t>
            </a:r>
          </a:p>
        </p:txBody>
      </p:sp>
      <p:sp>
        <p:nvSpPr>
          <p:cNvPr id="3" name="Slide Number Placeholder 2">
            <a:extLst>
              <a:ext uri="{FF2B5EF4-FFF2-40B4-BE49-F238E27FC236}">
                <a16:creationId xmlns:a16="http://schemas.microsoft.com/office/drawing/2014/main" id="{40E445F0-DFE4-0266-DD4B-B69C14AA86E0}"/>
              </a:ext>
            </a:extLst>
          </p:cNvPr>
          <p:cNvSpPr>
            <a:spLocks noGrp="1"/>
          </p:cNvSpPr>
          <p:nvPr>
            <p:ph type="sldNum" sz="quarter" idx="10"/>
          </p:nvPr>
        </p:nvSpPr>
        <p:spPr/>
        <p:txBody>
          <a:bodyPr/>
          <a:lstStyle/>
          <a:p>
            <a:fld id="{85F5B7A5-34A7-4AB0-A34F-A4DF2002FA98}" type="slidenum">
              <a:rPr lang="en-US" smtClean="0"/>
              <a:pPr/>
              <a:t>207</a:t>
            </a:fld>
            <a:endParaRPr lang="en-US" dirty="0"/>
          </a:p>
        </p:txBody>
      </p:sp>
      <p:sp>
        <p:nvSpPr>
          <p:cNvPr id="7" name="TextBox 6">
            <a:extLst>
              <a:ext uri="{FF2B5EF4-FFF2-40B4-BE49-F238E27FC236}">
                <a16:creationId xmlns:a16="http://schemas.microsoft.com/office/drawing/2014/main" id="{44D3A019-A0BB-D249-EFE3-6D385615B54B}"/>
              </a:ext>
            </a:extLst>
          </p:cNvPr>
          <p:cNvSpPr txBox="1"/>
          <p:nvPr/>
        </p:nvSpPr>
        <p:spPr>
          <a:xfrm>
            <a:off x="457200" y="4937760"/>
            <a:ext cx="8229600" cy="1754326"/>
          </a:xfrm>
          <a:prstGeom prst="rect">
            <a:avLst/>
          </a:prstGeom>
          <a:noFill/>
        </p:spPr>
        <p:txBody>
          <a:bodyPr wrap="square" rtlCol="0">
            <a:spAutoFit/>
          </a:bodyPr>
          <a:lstStyle/>
          <a:p>
            <a:pPr marL="0" marR="0">
              <a:spcBef>
                <a:spcPts val="600"/>
              </a:spcBef>
              <a:spcAft>
                <a:spcPts val="0"/>
              </a:spcAft>
            </a:pPr>
            <a:r>
              <a:rPr lang="en-US" sz="1200" b="1" spc="-10" dirty="0">
                <a:effectLst/>
                <a:latin typeface="Times New Roman" panose="02020603050405020304" pitchFamily="18" charset="0"/>
                <a:ea typeface="Calibri" panose="020F0502020204030204" pitchFamily="34" charset="0"/>
                <a:cs typeface="Times New Roman" panose="02020603050405020304" pitchFamily="18" charset="0"/>
              </a:rPr>
              <a:t>Key: </a:t>
            </a:r>
            <a:r>
              <a:rPr lang="en-US" sz="1200" spc="-10" dirty="0">
                <a:effectLst/>
                <a:latin typeface="Times New Roman" panose="02020603050405020304" pitchFamily="18" charset="0"/>
                <a:ea typeface="Calibri" panose="020F0502020204030204" pitchFamily="34" charset="0"/>
                <a:cs typeface="Times New Roman" panose="02020603050405020304" pitchFamily="18" charset="0"/>
              </a:rPr>
              <a:t>NH = non-Hispanic; AI/AN = American Indian or Alaska Native.</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spc="-10"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200" spc="-10" dirty="0">
                <a:effectLst/>
                <a:latin typeface="Times New Roman" panose="02020603050405020304" pitchFamily="18" charset="0"/>
                <a:ea typeface="Calibri" panose="020F0502020204030204" pitchFamily="34" charset="0"/>
                <a:cs typeface="Times New Roman" panose="02020603050405020304" pitchFamily="18" charset="0"/>
              </a:rPr>
              <a:t> Centers for Medicare &amp; Medicaid Services, Skilled Nursing Facility Quality Reporting Program, Resident Assessment Files, Minimum Data Set (MDS) 3.0, 2013-2019, 2020, and 2021.</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1200"/>
              </a:spcAft>
            </a:pPr>
            <a:r>
              <a:rPr lang="en-US" sz="1200" b="1" spc="-10" dirty="0">
                <a:effectLst/>
                <a:latin typeface="Times New Roman" panose="02020603050405020304" pitchFamily="18" charset="0"/>
                <a:ea typeface="Calibri" panose="020F0502020204030204" pitchFamily="34" charset="0"/>
                <a:cs typeface="Times New Roman" panose="02020603050405020304" pitchFamily="18" charset="0"/>
              </a:rPr>
              <a:t>Note:</a:t>
            </a:r>
            <a:r>
              <a:rPr lang="en-US" sz="1200" spc="-10" dirty="0">
                <a:effectLst/>
                <a:latin typeface="Times New Roman" panose="02020603050405020304" pitchFamily="18" charset="0"/>
                <a:ea typeface="Calibri" panose="020F0502020204030204" pitchFamily="34" charset="0"/>
                <a:cs typeface="Times New Roman" panose="02020603050405020304" pitchFamily="18" charset="0"/>
              </a:rPr>
              <a:t> Data reflect care for the latest episode of a beneficiary in the calendar year. Due to COVID-19, CMS temporarily exempted providers from submitting MDS Assessment Data for quarter 1 and quarter 2, 2020. Submission was optional. Discharges on or after July 1, 2020, may have missing MDS admission data. Data for 2020 cannot be compared with previous data due to the COVID-19 exemption in the numerator and a change in the denominator. The data did not include the Native Hawaiian/Pacific Islander population and estimates did not meet the criteria for statistical reliability, data quality, or confidentiality for non-Hispanic-multiracial groups for 2017 and 2021.</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2" name="Chart 11" descr="Line graph showing percent, ranging from 0.23 to 0.75 in 2013 and 0.24 to 0.74 in 2021; key points are in the text below">
            <a:extLst>
              <a:ext uri="{FF2B5EF4-FFF2-40B4-BE49-F238E27FC236}">
                <a16:creationId xmlns:a16="http://schemas.microsoft.com/office/drawing/2014/main" id="{10754477-45F8-7131-2ED3-FDB3C8C1AD62}"/>
              </a:ext>
            </a:extLst>
          </p:cNvPr>
          <p:cNvGraphicFramePr/>
          <p:nvPr>
            <p:extLst>
              <p:ext uri="{D42A27DB-BD31-4B8C-83A1-F6EECF244321}">
                <p14:modId xmlns:p14="http://schemas.microsoft.com/office/powerpoint/2010/main" val="2061740548"/>
              </p:ext>
            </p:extLst>
          </p:nvPr>
        </p:nvGraphicFramePr>
        <p:xfrm>
          <a:off x="457200" y="1463040"/>
          <a:ext cx="8229600" cy="34747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5459714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CA2EB-4B04-880D-AB39-ED5E0A170956}"/>
              </a:ext>
            </a:extLst>
          </p:cNvPr>
          <p:cNvSpPr>
            <a:spLocks noGrp="1"/>
          </p:cNvSpPr>
          <p:nvPr>
            <p:ph type="title"/>
          </p:nvPr>
        </p:nvSpPr>
        <p:spPr/>
        <p:txBody>
          <a:bodyPr>
            <a:normAutofit fontScale="90000"/>
          </a:bodyPr>
          <a:lstStyle/>
          <a:p>
            <a:r>
              <a:rPr lang="en-US" dirty="0"/>
              <a:t>Discussion and Conclusions</a:t>
            </a:r>
          </a:p>
        </p:txBody>
      </p:sp>
      <p:sp>
        <p:nvSpPr>
          <p:cNvPr id="16" name="Content Placeholder 15">
            <a:extLst>
              <a:ext uri="{FF2B5EF4-FFF2-40B4-BE49-F238E27FC236}">
                <a16:creationId xmlns:a16="http://schemas.microsoft.com/office/drawing/2014/main" id="{5C897ACA-3461-4EF3-630D-712D4780C182}"/>
              </a:ext>
            </a:extLst>
          </p:cNvPr>
          <p:cNvSpPr>
            <a:spLocks noGrp="1"/>
          </p:cNvSpPr>
          <p:nvPr>
            <p:ph idx="1"/>
          </p:nvPr>
        </p:nvSpPr>
        <p:spPr/>
        <p:txBody>
          <a:bodyPr>
            <a:normAutofit fontScale="62500" lnSpcReduction="20000"/>
          </a:bodyPr>
          <a:lstStyle/>
          <a:p>
            <a:pPr lvl="0"/>
            <a:r>
              <a:rPr lang="en-US" altLang="en-US" dirty="0"/>
              <a:t>The COVID-19 PHE revealed vulnerabilities in nursing homes and residential care communities. Case and death rates among nursing home residents exceeded rates in other sectors in the healthcare delivery system. </a:t>
            </a:r>
          </a:p>
          <a:p>
            <a:pPr lvl="0"/>
            <a:r>
              <a:rPr lang="en-US" altLang="en-US" dirty="0"/>
              <a:t>Case rates and deaths among nursing home workers were also higher than rates experienced by healthcare workers in other sectors and by the overall population. </a:t>
            </a:r>
          </a:p>
          <a:p>
            <a:pPr lvl="0"/>
            <a:r>
              <a:rPr lang="en-US" altLang="en-US" dirty="0"/>
              <a:t>A range of issues may have contributed to nursing homes’ vulnerability, such shortages, insufficient training of nursing home </a:t>
            </a:r>
            <a:r>
              <a:rPr lang="en-US" altLang="en-US" dirty="0" err="1"/>
              <a:t>staf</a:t>
            </a:r>
            <a:r>
              <a:rPr lang="en-US" altLang="en-US" dirty="0"/>
              <a:t>, and Lack of personal protective equipment, </a:t>
            </a:r>
          </a:p>
          <a:p>
            <a:pPr lvl="0"/>
            <a:r>
              <a:rPr lang="en-US" altLang="en-US" dirty="0"/>
              <a:t>Older facility designs may have limited nursing homes’ ability to adequately quarantine newly admitted residents and isolate infected current residents.</a:t>
            </a:r>
          </a:p>
          <a:p>
            <a:pPr lvl="0"/>
            <a:r>
              <a:rPr lang="en-US" altLang="en-US" dirty="0"/>
              <a:t>Although the nursing home workforce was shrinking due to economic forces before the pandemic, limited access to PPE exacerbated the problem by increasing workers’ risk of infection, resulting in missed workdays.  </a:t>
            </a:r>
          </a:p>
          <a:p>
            <a:pPr lvl="0"/>
            <a:r>
              <a:rPr lang="en-US" altLang="en-US" dirty="0"/>
              <a:t>Several initiatives sought to improve nursing home care through training and mentorships during the COVID-19 pandemic.  </a:t>
            </a:r>
          </a:p>
          <a:p>
            <a:pPr lvl="0"/>
            <a:r>
              <a:rPr lang="en-US" altLang="en-US" dirty="0"/>
              <a:t>Adequate staffing levels should be restored to provide proper healthcare to nursing home residents. </a:t>
            </a:r>
            <a:endParaRPr lang="en-US" dirty="0"/>
          </a:p>
        </p:txBody>
      </p:sp>
      <p:sp>
        <p:nvSpPr>
          <p:cNvPr id="4" name="Slide Number Placeholder 3">
            <a:extLst>
              <a:ext uri="{FF2B5EF4-FFF2-40B4-BE49-F238E27FC236}">
                <a16:creationId xmlns:a16="http://schemas.microsoft.com/office/drawing/2014/main" id="{4C3122DC-7986-04F0-2349-19E09980BB11}"/>
              </a:ext>
            </a:extLst>
          </p:cNvPr>
          <p:cNvSpPr>
            <a:spLocks noGrp="1"/>
          </p:cNvSpPr>
          <p:nvPr>
            <p:ph type="sldNum" sz="quarter" idx="10"/>
          </p:nvPr>
        </p:nvSpPr>
        <p:spPr/>
        <p:txBody>
          <a:bodyPr/>
          <a:lstStyle/>
          <a:p>
            <a:fld id="{85F5B7A5-34A7-4AB0-A34F-A4DF2002FA98}" type="slidenum">
              <a:rPr lang="en-US" smtClean="0"/>
              <a:pPr/>
              <a:t>208</a:t>
            </a:fld>
            <a:endParaRPr lang="en-US" dirty="0"/>
          </a:p>
        </p:txBody>
      </p:sp>
    </p:spTree>
    <p:extLst>
      <p:ext uri="{BB962C8B-B14F-4D97-AF65-F5344CB8AC3E}">
        <p14:creationId xmlns:p14="http://schemas.microsoft.com/office/powerpoint/2010/main" val="2668141053"/>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646C7-8DFC-FFC7-755A-0598A3F0EDF6}"/>
              </a:ext>
            </a:extLst>
          </p:cNvPr>
          <p:cNvSpPr>
            <a:spLocks noGrp="1"/>
          </p:cNvSpPr>
          <p:nvPr>
            <p:ph type="title"/>
          </p:nvPr>
        </p:nvSpPr>
        <p:spPr/>
        <p:txBody>
          <a:bodyPr>
            <a:normAutofit fontScale="90000"/>
          </a:bodyPr>
          <a:lstStyle/>
          <a:p>
            <a:r>
              <a:rPr lang="en-US" dirty="0"/>
              <a:t>Resources</a:t>
            </a:r>
          </a:p>
        </p:txBody>
      </p:sp>
      <p:sp>
        <p:nvSpPr>
          <p:cNvPr id="3" name="Content Placeholder 2">
            <a:extLst>
              <a:ext uri="{FF2B5EF4-FFF2-40B4-BE49-F238E27FC236}">
                <a16:creationId xmlns:a16="http://schemas.microsoft.com/office/drawing/2014/main" id="{CF9DBE68-F088-8076-A20B-6F379F7D8F7C}"/>
              </a:ext>
            </a:extLst>
          </p:cNvPr>
          <p:cNvSpPr>
            <a:spLocks noGrp="1"/>
          </p:cNvSpPr>
          <p:nvPr>
            <p:ph idx="1"/>
          </p:nvPr>
        </p:nvSpPr>
        <p:spPr>
          <a:xfrm>
            <a:off x="457200" y="1646237"/>
            <a:ext cx="8229600" cy="4906963"/>
          </a:xfrm>
        </p:spPr>
        <p:txBody>
          <a:bodyPr>
            <a:normAutofit fontScale="62500" lnSpcReduction="20000"/>
          </a:bodyPr>
          <a:lstStyle/>
          <a:p>
            <a:pPr>
              <a:lnSpc>
                <a:spcPct val="120000"/>
              </a:lnSpc>
              <a:spcBef>
                <a:spcPts val="0"/>
              </a:spcBef>
            </a:pPr>
            <a:r>
              <a:rPr lang="en-US" dirty="0"/>
              <a:t>COVID-19 Nursing Home Data (</a:t>
            </a:r>
            <a:r>
              <a:rPr lang="en-US" dirty="0">
                <a:hlinkClick r:id="rId3"/>
              </a:rPr>
              <a:t>https://data.cms.gov/covid-19/covid-19-nursing-home-data</a:t>
            </a:r>
            <a:r>
              <a:rPr lang="en-US" dirty="0"/>
              <a:t>).has information reported by nursing homes to CDC’s National Healthcare Safety Network COVID-19 Long-Term Care Facility Module.</a:t>
            </a:r>
          </a:p>
          <a:p>
            <a:pPr>
              <a:lnSpc>
                <a:spcPct val="120000"/>
              </a:lnSpc>
              <a:spcBef>
                <a:spcPts val="0"/>
              </a:spcBef>
            </a:pPr>
            <a:r>
              <a:rPr lang="en-US" dirty="0"/>
              <a:t>AHRQ’s Role in Nursing Home COVID-19 Response (</a:t>
            </a:r>
            <a:r>
              <a:rPr lang="en-US" dirty="0">
                <a:hlinkClick r:id="rId4"/>
              </a:rPr>
              <a:t>https://www.ahrq.gov/sites/default/files/wysiwyg/nursing-home/materials/ahrq-network-factsheet.pdf</a:t>
            </a:r>
            <a:r>
              <a:rPr lang="en-US" dirty="0"/>
              <a:t>) describes the COVID-19 Action Network.</a:t>
            </a:r>
          </a:p>
          <a:p>
            <a:pPr>
              <a:lnSpc>
                <a:spcPct val="120000"/>
              </a:lnSpc>
              <a:spcBef>
                <a:spcPts val="0"/>
              </a:spcBef>
            </a:pPr>
            <a:r>
              <a:rPr lang="en-US" dirty="0"/>
              <a:t>CMS Nursing Home Quality Initiative (</a:t>
            </a:r>
            <a:r>
              <a:rPr lang="en-US" dirty="0">
                <a:hlinkClick r:id="rId5"/>
              </a:rPr>
              <a:t>https://www.cms.gov/medicare/quality/nursing-home-improvement</a:t>
            </a:r>
            <a:r>
              <a:rPr lang="en-US" dirty="0"/>
              <a:t>) focuses on the Minimum Data Set, Care Compare, payment, quality measures, and survey and certification information for providers. </a:t>
            </a:r>
          </a:p>
          <a:p>
            <a:pPr>
              <a:lnSpc>
                <a:spcPct val="120000"/>
              </a:lnSpc>
              <a:spcBef>
                <a:spcPts val="0"/>
              </a:spcBef>
            </a:pPr>
            <a:r>
              <a:rPr lang="en-US" dirty="0"/>
              <a:t>CMS Skilled Nursing Facility (SNF) Quality Reporting Program (QRP) Measures and Technical Information (</a:t>
            </a:r>
            <a:r>
              <a:rPr lang="en-US" dirty="0">
                <a:hlinkClick r:id="rId6"/>
              </a:rPr>
              <a:t>https://www.cms.gov/medicare/quality/snf-quality-reporting-program/measures-and-technical-information</a:t>
            </a:r>
            <a:r>
              <a:rPr lang="en-US" dirty="0"/>
              <a:t>) provides information on the measures reported by SNFs in accordance with the SNF QRP. </a:t>
            </a:r>
          </a:p>
          <a:p>
            <a:pPr>
              <a:lnSpc>
                <a:spcPct val="120000"/>
              </a:lnSpc>
              <a:spcBef>
                <a:spcPts val="0"/>
              </a:spcBef>
            </a:pPr>
            <a:endParaRPr lang="en-US" dirty="0"/>
          </a:p>
        </p:txBody>
      </p:sp>
      <p:sp>
        <p:nvSpPr>
          <p:cNvPr id="4" name="Slide Number Placeholder 3">
            <a:extLst>
              <a:ext uri="{FF2B5EF4-FFF2-40B4-BE49-F238E27FC236}">
                <a16:creationId xmlns:a16="http://schemas.microsoft.com/office/drawing/2014/main" id="{E17D0CB0-432D-44A9-0148-567801A151F4}"/>
              </a:ext>
            </a:extLst>
          </p:cNvPr>
          <p:cNvSpPr>
            <a:spLocks noGrp="1"/>
          </p:cNvSpPr>
          <p:nvPr>
            <p:ph type="sldNum" sz="quarter" idx="10"/>
          </p:nvPr>
        </p:nvSpPr>
        <p:spPr/>
        <p:txBody>
          <a:bodyPr/>
          <a:lstStyle/>
          <a:p>
            <a:fld id="{85F5B7A5-34A7-4AB0-A34F-A4DF2002FA98}" type="slidenum">
              <a:rPr lang="en-US" smtClean="0"/>
              <a:pPr/>
              <a:t>209</a:t>
            </a:fld>
            <a:endParaRPr lang="en-US" dirty="0"/>
          </a:p>
        </p:txBody>
      </p:sp>
    </p:spTree>
    <p:extLst>
      <p:ext uri="{BB962C8B-B14F-4D97-AF65-F5344CB8AC3E}">
        <p14:creationId xmlns:p14="http://schemas.microsoft.com/office/powerpoint/2010/main" val="5376670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3E57E-C99F-473A-8C50-3E95A13DAE17}"/>
              </a:ext>
            </a:extLst>
          </p:cNvPr>
          <p:cNvSpPr>
            <a:spLocks noGrp="1"/>
          </p:cNvSpPr>
          <p:nvPr>
            <p:ph type="title"/>
          </p:nvPr>
        </p:nvSpPr>
        <p:spPr/>
        <p:txBody>
          <a:bodyPr>
            <a:noAutofit/>
          </a:bodyPr>
          <a:lstStyle/>
          <a:p>
            <a:r>
              <a:rPr lang="en-US" sz="2000" b="1" dirty="0">
                <a:effectLst/>
                <a:latin typeface="+mn-lt"/>
                <a:ea typeface="Georgia" panose="02040502050405020303" pitchFamily="18" charset="0"/>
                <a:cs typeface="Georgia" panose="02040502050405020303" pitchFamily="18" charset="0"/>
              </a:rPr>
              <a:t>Increasing percentage of people residing in metropolitan communities</a:t>
            </a:r>
            <a:endParaRPr lang="en-US" sz="2000" dirty="0"/>
          </a:p>
        </p:txBody>
      </p:sp>
      <p:sp>
        <p:nvSpPr>
          <p:cNvPr id="3" name="Content Placeholder 2">
            <a:extLst>
              <a:ext uri="{FF2B5EF4-FFF2-40B4-BE49-F238E27FC236}">
                <a16:creationId xmlns:a16="http://schemas.microsoft.com/office/drawing/2014/main" id="{F7789B69-E4B7-ACC9-4C92-1624DD4F020F}"/>
              </a:ext>
            </a:extLst>
          </p:cNvPr>
          <p:cNvSpPr>
            <a:spLocks noGrp="1"/>
          </p:cNvSpPr>
          <p:nvPr>
            <p:ph idx="1"/>
          </p:nvPr>
        </p:nvSpPr>
        <p:spPr/>
        <p:txBody>
          <a:bodyPr/>
          <a:lstStyle/>
          <a:p>
            <a:r>
              <a:rPr lang="en-US" sz="2800" b="0" dirty="0">
                <a:effectLst/>
                <a:latin typeface="+mn-lt"/>
                <a:ea typeface="Georgia" panose="02040502050405020303" pitchFamily="18" charset="0"/>
                <a:cs typeface="Georgia" panose="02040502050405020303" pitchFamily="18" charset="0"/>
              </a:rPr>
              <a:t>B</a:t>
            </a:r>
            <a:r>
              <a:rPr lang="en-US" sz="2800" dirty="0">
                <a:effectLst/>
                <a:latin typeface="+mn-lt"/>
                <a:ea typeface="Georgia" panose="02040502050405020303" pitchFamily="18" charset="0"/>
                <a:cs typeface="Georgia" panose="02040502050405020303" pitchFamily="18" charset="0"/>
              </a:rPr>
              <a:t>etween 2010 and 2020, the percentage of people who live in metropolitan areas increased from 85.0% to 86.2%.</a:t>
            </a:r>
          </a:p>
          <a:p>
            <a:r>
              <a:rPr lang="en-US" dirty="0">
                <a:ea typeface="Georgia" panose="02040502050405020303" pitchFamily="18" charset="0"/>
                <a:cs typeface="Georgia" panose="02040502050405020303" pitchFamily="18" charset="0"/>
              </a:rPr>
              <a:t>T</a:t>
            </a:r>
            <a:r>
              <a:rPr lang="en-US" sz="2800" dirty="0">
                <a:effectLst/>
                <a:latin typeface="+mn-lt"/>
                <a:ea typeface="Georgia" panose="02040502050405020303" pitchFamily="18" charset="0"/>
                <a:cs typeface="Georgia" panose="02040502050405020303" pitchFamily="18" charset="0"/>
              </a:rPr>
              <a:t>he percentage of people in nonmetropolitan counties decreased from 15% to 13.9% of the population.</a:t>
            </a:r>
            <a:r>
              <a:rPr lang="en-US" sz="2800" baseline="30000" dirty="0">
                <a:effectLst/>
                <a:latin typeface="+mn-lt"/>
                <a:ea typeface="Georgia" panose="02040502050405020303" pitchFamily="18" charset="0"/>
                <a:cs typeface="Georgia" panose="02040502050405020303" pitchFamily="18" charset="0"/>
              </a:rPr>
              <a:t>6</a:t>
            </a:r>
            <a:r>
              <a:rPr lang="en-US" sz="2800" dirty="0">
                <a:effectLst/>
                <a:latin typeface="+mn-lt"/>
                <a:ea typeface="Georgia" panose="02040502050405020303" pitchFamily="18" charset="0"/>
                <a:cs typeface="Georgia" panose="02040502050405020303" pitchFamily="18" charset="0"/>
              </a:rPr>
              <a:t> </a:t>
            </a:r>
          </a:p>
          <a:p>
            <a:endParaRPr lang="en-US" dirty="0"/>
          </a:p>
        </p:txBody>
      </p:sp>
      <p:sp>
        <p:nvSpPr>
          <p:cNvPr id="4" name="Slide Number Placeholder 3">
            <a:extLst>
              <a:ext uri="{FF2B5EF4-FFF2-40B4-BE49-F238E27FC236}">
                <a16:creationId xmlns:a16="http://schemas.microsoft.com/office/drawing/2014/main" id="{CCBCE74E-AEBB-A905-29F3-DD5D3F350935}"/>
              </a:ext>
            </a:extLst>
          </p:cNvPr>
          <p:cNvSpPr>
            <a:spLocks noGrp="1"/>
          </p:cNvSpPr>
          <p:nvPr>
            <p:ph type="sldNum" sz="quarter" idx="10"/>
          </p:nvPr>
        </p:nvSpPr>
        <p:spPr/>
        <p:txBody>
          <a:bodyPr/>
          <a:lstStyle/>
          <a:p>
            <a:fld id="{85F5B7A5-34A7-4AB0-A34F-A4DF2002FA98}" type="slidenum">
              <a:rPr lang="en-US" smtClean="0"/>
              <a:t>21</a:t>
            </a:fld>
            <a:endParaRPr lang="en-US" dirty="0"/>
          </a:p>
        </p:txBody>
      </p:sp>
    </p:spTree>
    <p:extLst>
      <p:ext uri="{BB962C8B-B14F-4D97-AF65-F5344CB8AC3E}">
        <p14:creationId xmlns:p14="http://schemas.microsoft.com/office/powerpoint/2010/main" val="1371900156"/>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79289-6E91-98DA-C04E-DC0952CF3244}"/>
              </a:ext>
            </a:extLst>
          </p:cNvPr>
          <p:cNvSpPr>
            <a:spLocks noGrp="1"/>
          </p:cNvSpPr>
          <p:nvPr>
            <p:ph type="title"/>
          </p:nvPr>
        </p:nvSpPr>
        <p:spPr/>
        <p:txBody>
          <a:bodyPr>
            <a:normAutofit fontScale="90000"/>
          </a:bodyPr>
          <a:lstStyle/>
          <a:p>
            <a:r>
              <a:rPr lang="en-US" dirty="0"/>
              <a:t>References</a:t>
            </a:r>
          </a:p>
        </p:txBody>
      </p:sp>
      <p:sp>
        <p:nvSpPr>
          <p:cNvPr id="3" name="Slide Number Placeholder 2">
            <a:extLst>
              <a:ext uri="{FF2B5EF4-FFF2-40B4-BE49-F238E27FC236}">
                <a16:creationId xmlns:a16="http://schemas.microsoft.com/office/drawing/2014/main" id="{55D749CC-A075-65C0-518C-EEE7BDBEAD48}"/>
              </a:ext>
            </a:extLst>
          </p:cNvPr>
          <p:cNvSpPr>
            <a:spLocks noGrp="1"/>
          </p:cNvSpPr>
          <p:nvPr>
            <p:ph type="sldNum" sz="quarter" idx="10"/>
          </p:nvPr>
        </p:nvSpPr>
        <p:spPr/>
        <p:txBody>
          <a:bodyPr/>
          <a:lstStyle/>
          <a:p>
            <a:fld id="{85F5B7A5-34A7-4AB0-A34F-A4DF2002FA98}" type="slidenum">
              <a:rPr lang="en-US" smtClean="0"/>
              <a:t>210</a:t>
            </a:fld>
            <a:endParaRPr lang="en-US" dirty="0"/>
          </a:p>
        </p:txBody>
      </p:sp>
      <p:sp>
        <p:nvSpPr>
          <p:cNvPr id="5" name="TextBox 4">
            <a:extLst>
              <a:ext uri="{FF2B5EF4-FFF2-40B4-BE49-F238E27FC236}">
                <a16:creationId xmlns:a16="http://schemas.microsoft.com/office/drawing/2014/main" id="{26568785-B4AC-F306-6DB1-6EEDE72EE999}"/>
              </a:ext>
            </a:extLst>
          </p:cNvPr>
          <p:cNvSpPr txBox="1"/>
          <p:nvPr/>
        </p:nvSpPr>
        <p:spPr>
          <a:xfrm>
            <a:off x="457200" y="1280160"/>
            <a:ext cx="8229600" cy="5001369"/>
          </a:xfrm>
          <a:prstGeom prst="rect">
            <a:avLst/>
          </a:prstGeom>
          <a:noFill/>
        </p:spPr>
        <p:txBody>
          <a:bodyPr wrap="square">
            <a:spAutoFit/>
          </a:bodyPr>
          <a:lstStyle/>
          <a:p>
            <a:pPr marL="342900" marR="0" lvl="0" indent="-342900">
              <a:spcBef>
                <a:spcPts val="0"/>
              </a:spcBef>
              <a:spcAft>
                <a:spcPts val="0"/>
              </a:spcAft>
              <a:buSzPct val="100000"/>
              <a:buFont typeface="Times New Roman" panose="02020603050405020304" pitchFamily="18" charset="0"/>
              <a:buAutoNum type="arabicPeriod"/>
            </a:pPr>
            <a:r>
              <a:rPr lang="en-US" sz="1100" dirty="0">
                <a:effectLst/>
                <a:ea typeface="Calibri" panose="020F0502020204030204" pitchFamily="34" charset="0"/>
                <a:cs typeface="Calibri" panose="020F0502020204030204" pitchFamily="34" charset="0"/>
              </a:rPr>
              <a:t>AHRQ’s Role in Nursing Home COVID-19 Response. </a:t>
            </a:r>
            <a:r>
              <a:rPr lang="en-US" sz="1100" u="sng" dirty="0">
                <a:solidFill>
                  <a:srgbClr val="0000FF"/>
                </a:solidFill>
                <a:effectLst/>
                <a:ea typeface="Calibri" panose="020F0502020204030204" pitchFamily="34" charset="0"/>
                <a:cs typeface="Calibri" panose="020F0502020204030204" pitchFamily="34" charset="0"/>
                <a:hlinkClick r:id="rId3"/>
              </a:rPr>
              <a:t>https://www.ahrq.gov/sites/default/files/wysiwyg/nursing-home/materials/ahrq-network-factsheet.pdf</a:t>
            </a:r>
            <a:r>
              <a:rPr lang="en-US" sz="1100" dirty="0">
                <a:effectLst/>
                <a:ea typeface="Calibri" panose="020F0502020204030204" pitchFamily="34" charset="0"/>
                <a:cs typeface="Calibri" panose="020F0502020204030204" pitchFamily="34" charset="0"/>
              </a:rPr>
              <a:t>. Accessed October 27, 2023.</a:t>
            </a:r>
          </a:p>
          <a:p>
            <a:pPr marL="342900" marR="0" lvl="0" indent="-342900">
              <a:spcBef>
                <a:spcPts val="0"/>
              </a:spcBef>
              <a:spcAft>
                <a:spcPts val="0"/>
              </a:spcAft>
              <a:buSzPct val="100000"/>
              <a:buFont typeface="Times New Roman" panose="02020603050405020304" pitchFamily="18" charset="0"/>
              <a:buAutoNum type="arabicPeriod"/>
            </a:pPr>
            <a:r>
              <a:rPr lang="en-US" sz="1100" dirty="0">
                <a:effectLst/>
                <a:ea typeface="Calibri" panose="020F0502020204030204" pitchFamily="34" charset="0"/>
                <a:cs typeface="Calibri" panose="020F0502020204030204" pitchFamily="34" charset="0"/>
              </a:rPr>
              <a:t>Chidambaram P. Over 200,000 residents and staff in long-term care facilities have died from COVID-19. KFF Policy Watch; February 3, 2022. </a:t>
            </a:r>
            <a:r>
              <a:rPr lang="en-US" sz="1100" u="sng" dirty="0">
                <a:solidFill>
                  <a:srgbClr val="0000FF"/>
                </a:solidFill>
                <a:effectLst/>
                <a:ea typeface="Calibri" panose="020F0502020204030204" pitchFamily="34" charset="0"/>
                <a:cs typeface="Calibri" panose="020F0502020204030204" pitchFamily="34" charset="0"/>
                <a:hlinkClick r:id="rId4"/>
              </a:rPr>
              <a:t>https://www.kff.org/policy-watch/over-200000-residents-and-staff-in-long-term-care-facilities-have-died-from-covid-19/</a:t>
            </a:r>
            <a:r>
              <a:rPr lang="en-US" sz="1100" dirty="0">
                <a:effectLst/>
                <a:ea typeface="Calibri" panose="020F0502020204030204" pitchFamily="34" charset="0"/>
                <a:cs typeface="Calibri" panose="020F0502020204030204" pitchFamily="34" charset="0"/>
              </a:rPr>
              <a:t>. Accessed October 27, 2023.</a:t>
            </a:r>
          </a:p>
          <a:p>
            <a:pPr marL="342900" marR="0" lvl="0" indent="-342900">
              <a:spcBef>
                <a:spcPts val="0"/>
              </a:spcBef>
              <a:spcAft>
                <a:spcPts val="0"/>
              </a:spcAft>
              <a:buSzPct val="100000"/>
              <a:buFont typeface="Times New Roman" panose="02020603050405020304" pitchFamily="18" charset="0"/>
              <a:buAutoNum type="arabicPeriod"/>
            </a:pPr>
            <a:r>
              <a:rPr lang="en-US" sz="1100" dirty="0">
                <a:effectLst/>
                <a:ea typeface="Calibri" panose="020F0502020204030204" pitchFamily="34" charset="0"/>
                <a:cs typeface="Calibri" panose="020F0502020204030204" pitchFamily="34" charset="0"/>
              </a:rPr>
              <a:t>U.S. Department of Health and Human Services, Office of Inspector General. More Than a Thousand Nursing Homes Reached Infection Rates of 75 Percent or More in the First Year of the COVID-19 Pandemic; Better Protections Are Needed for Future Emergencies. January 19, 2023. OEI-02-20-00491. </a:t>
            </a:r>
            <a:r>
              <a:rPr lang="en-US" sz="1100" u="sng" dirty="0">
                <a:solidFill>
                  <a:srgbClr val="0000FF"/>
                </a:solidFill>
                <a:effectLst/>
                <a:ea typeface="Calibri" panose="020F0502020204030204" pitchFamily="34" charset="0"/>
                <a:cs typeface="Calibri" panose="020F0502020204030204" pitchFamily="34" charset="0"/>
                <a:hlinkClick r:id="rId5"/>
              </a:rPr>
              <a:t>https://oig.hhs.gov/oei/reports/OEI-02-20-00491.asp#:~:text=AddThis%20Sharing%20Buttons-,More%20Than%20a%20Thousand%20Nursing%20Homes%20Reached%20Infection%20Rates%20of,Are%20Needed%20for%20Future%20Emergencies</a:t>
            </a:r>
            <a:r>
              <a:rPr lang="en-US" sz="1100" dirty="0">
                <a:effectLst/>
                <a:ea typeface="Calibri" panose="020F0502020204030204" pitchFamily="34" charset="0"/>
                <a:cs typeface="Calibri" panose="020F0502020204030204" pitchFamily="34" charset="0"/>
              </a:rPr>
              <a:t>. Accessed October 27, 2023.</a:t>
            </a:r>
          </a:p>
          <a:p>
            <a:pPr marL="342900" marR="0" lvl="0" indent="-342900">
              <a:spcBef>
                <a:spcPts val="0"/>
              </a:spcBef>
              <a:spcAft>
                <a:spcPts val="0"/>
              </a:spcAft>
              <a:buSzPct val="100000"/>
              <a:buFont typeface="Times New Roman" panose="02020603050405020304" pitchFamily="18" charset="0"/>
              <a:buAutoNum type="arabicPeriod"/>
            </a:pPr>
            <a:r>
              <a:rPr lang="en-US" sz="1100" dirty="0">
                <a:effectLst/>
                <a:ea typeface="Calibri" panose="020F0502020204030204" pitchFamily="34" charset="0"/>
                <a:cs typeface="Calibri" panose="020F0502020204030204" pitchFamily="34" charset="0"/>
              </a:rPr>
              <a:t>Bureau of Labor Statistics. Labor Force Statistics From the Current Population Survey. Last modified January 2023. </a:t>
            </a:r>
            <a:r>
              <a:rPr lang="en-US" sz="1100" u="sng" dirty="0">
                <a:solidFill>
                  <a:srgbClr val="0000FF"/>
                </a:solidFill>
                <a:effectLst/>
                <a:ea typeface="Calibri" panose="020F0502020204030204" pitchFamily="34" charset="0"/>
                <a:cs typeface="Calibri" panose="020F0502020204030204" pitchFamily="34" charset="0"/>
                <a:hlinkClick r:id="rId6"/>
              </a:rPr>
              <a:t>https://www.bls.gov/cps/cpsaat18b.htm</a:t>
            </a:r>
            <a:r>
              <a:rPr lang="en-US" sz="1100" baseline="30000" dirty="0">
                <a:effectLst/>
                <a:ea typeface="Calibri" panose="020F0502020204030204" pitchFamily="34" charset="0"/>
                <a:cs typeface="Calibri" panose="020F0502020204030204" pitchFamily="34" charset="0"/>
              </a:rPr>
              <a:t>.</a:t>
            </a:r>
            <a:r>
              <a:rPr lang="en-US" sz="1100" dirty="0">
                <a:effectLst/>
                <a:ea typeface="Calibri" panose="020F0502020204030204" pitchFamily="34" charset="0"/>
                <a:cs typeface="Calibri" panose="020F0502020204030204" pitchFamily="34" charset="0"/>
              </a:rPr>
              <a:t> Accessed October 27, 2023.</a:t>
            </a:r>
          </a:p>
          <a:p>
            <a:pPr marL="342900" marR="0" lvl="0" indent="-342900">
              <a:spcBef>
                <a:spcPts val="0"/>
              </a:spcBef>
              <a:spcAft>
                <a:spcPts val="0"/>
              </a:spcAft>
              <a:buSzPct val="100000"/>
              <a:buFont typeface="Times New Roman" panose="02020603050405020304" pitchFamily="18" charset="0"/>
              <a:buAutoNum type="arabicPeriod"/>
            </a:pPr>
            <a:r>
              <a:rPr lang="en-US" sz="1100" dirty="0">
                <a:effectLst/>
                <a:ea typeface="Calibri" panose="020F0502020204030204" pitchFamily="34" charset="0"/>
                <a:cs typeface="Calibri" panose="020F0502020204030204" pitchFamily="34" charset="0"/>
              </a:rPr>
              <a:t>Sengupta M, Lendon JP, Caffrey C, </a:t>
            </a:r>
            <a:r>
              <a:rPr lang="en-US" sz="1100" dirty="0" err="1">
                <a:effectLst/>
                <a:ea typeface="Calibri" panose="020F0502020204030204" pitchFamily="34" charset="0"/>
                <a:cs typeface="Calibri" panose="020F0502020204030204" pitchFamily="34" charset="0"/>
              </a:rPr>
              <a:t>Melekin</a:t>
            </a:r>
            <a:r>
              <a:rPr lang="en-US" sz="1100" dirty="0">
                <a:effectLst/>
                <a:ea typeface="Calibri" panose="020F0502020204030204" pitchFamily="34" charset="0"/>
                <a:cs typeface="Calibri" panose="020F0502020204030204" pitchFamily="34" charset="0"/>
              </a:rPr>
              <a:t> A, Singh P. Post-Acute and Long-Term Care Providers and Services Users in the United States, 2017-2018. Vital Health Stat 3. 2022 May;47:1-93. </a:t>
            </a:r>
            <a:r>
              <a:rPr lang="en-US" sz="1100" u="sng" dirty="0">
                <a:solidFill>
                  <a:srgbClr val="0000FF"/>
                </a:solidFill>
                <a:effectLst/>
                <a:ea typeface="Calibri" panose="020F0502020204030204" pitchFamily="34" charset="0"/>
                <a:cs typeface="Calibri" panose="020F0502020204030204" pitchFamily="34" charset="0"/>
                <a:hlinkClick r:id="rId7"/>
              </a:rPr>
              <a:t>https://www.cdc.gov/nchs/data/series/sr_03/sr03-047.pdf</a:t>
            </a:r>
            <a:r>
              <a:rPr lang="en-US" sz="1100" dirty="0">
                <a:effectLst/>
                <a:ea typeface="Calibri" panose="020F0502020204030204" pitchFamily="34" charset="0"/>
                <a:cs typeface="Calibri" panose="020F0502020204030204" pitchFamily="34" charset="0"/>
              </a:rPr>
              <a:t>. Accessed October 27, 2023.</a:t>
            </a:r>
          </a:p>
          <a:p>
            <a:pPr marL="342900" marR="0" lvl="0" indent="-342900">
              <a:spcBef>
                <a:spcPts val="0"/>
              </a:spcBef>
              <a:spcAft>
                <a:spcPts val="0"/>
              </a:spcAft>
              <a:buSzPct val="100000"/>
              <a:buFont typeface="Times New Roman" panose="02020603050405020304" pitchFamily="18" charset="0"/>
              <a:buAutoNum type="arabicPeriod"/>
            </a:pPr>
            <a:r>
              <a:rPr lang="en-US" sz="1100" dirty="0">
                <a:effectLst/>
                <a:ea typeface="Calibri" panose="020F0502020204030204" pitchFamily="34" charset="0"/>
                <a:cs typeface="Calibri" panose="020F0502020204030204" pitchFamily="34" charset="0"/>
              </a:rPr>
              <a:t>Yuan Y, Thierry JM, Bull-</a:t>
            </a:r>
            <a:r>
              <a:rPr lang="en-US" sz="1100" dirty="0" err="1">
                <a:effectLst/>
                <a:ea typeface="Calibri" panose="020F0502020204030204" pitchFamily="34" charset="0"/>
                <a:cs typeface="Calibri" panose="020F0502020204030204" pitchFamily="34" charset="0"/>
              </a:rPr>
              <a:t>Otterson</a:t>
            </a:r>
            <a:r>
              <a:rPr lang="en-US" sz="1100" dirty="0">
                <a:effectLst/>
                <a:ea typeface="Calibri" panose="020F0502020204030204" pitchFamily="34" charset="0"/>
                <a:cs typeface="Calibri" panose="020F0502020204030204" pitchFamily="34" charset="0"/>
              </a:rPr>
              <a:t> L, Yeargin-Allsopp M, Clark KEN, Rice C, Ritchey M, Ryerson AB. COVID-19 cases and hospitalizations among Medicare beneficiaries with and without disabilities — United States, January 1, 2020–November 20, 2021. MMWR </a:t>
            </a:r>
            <a:r>
              <a:rPr lang="en-US" sz="1100" dirty="0" err="1">
                <a:effectLst/>
                <a:ea typeface="Calibri" panose="020F0502020204030204" pitchFamily="34" charset="0"/>
                <a:cs typeface="Calibri" panose="020F0502020204030204" pitchFamily="34" charset="0"/>
              </a:rPr>
              <a:t>Morb</a:t>
            </a:r>
            <a:r>
              <a:rPr lang="en-US" sz="1100" dirty="0">
                <a:effectLst/>
                <a:ea typeface="Calibri" panose="020F0502020204030204" pitchFamily="34" charset="0"/>
                <a:cs typeface="Calibri" panose="020F0502020204030204" pitchFamily="34" charset="0"/>
              </a:rPr>
              <a:t> Mortal </a:t>
            </a:r>
            <a:r>
              <a:rPr lang="en-US" sz="1100" dirty="0" err="1">
                <a:effectLst/>
                <a:ea typeface="Calibri" panose="020F0502020204030204" pitchFamily="34" charset="0"/>
                <a:cs typeface="Calibri" panose="020F0502020204030204" pitchFamily="34" charset="0"/>
              </a:rPr>
              <a:t>Wkly</a:t>
            </a:r>
            <a:r>
              <a:rPr lang="en-US" sz="1100" dirty="0">
                <a:effectLst/>
                <a:ea typeface="Calibri" panose="020F0502020204030204" pitchFamily="34" charset="0"/>
                <a:cs typeface="Calibri" panose="020F0502020204030204" pitchFamily="34" charset="0"/>
              </a:rPr>
              <a:t> Rep. 2022;71:791-796. </a:t>
            </a:r>
            <a:r>
              <a:rPr lang="en-US" sz="1100" u="sng" dirty="0">
                <a:solidFill>
                  <a:srgbClr val="0000FF"/>
                </a:solidFill>
                <a:effectLst/>
                <a:ea typeface="Calibri" panose="020F0502020204030204" pitchFamily="34" charset="0"/>
                <a:cs typeface="Calibri" panose="020F0502020204030204" pitchFamily="34" charset="0"/>
                <a:hlinkClick r:id="rId8"/>
              </a:rPr>
              <a:t>https://www.cdc.gov/mmwr/volumes/71/wr/mm7124a3.htm</a:t>
            </a:r>
            <a:r>
              <a:rPr lang="en-US" sz="1100" dirty="0">
                <a:effectLst/>
                <a:ea typeface="Calibri" panose="020F0502020204030204" pitchFamily="34" charset="0"/>
                <a:cs typeface="Calibri" panose="020F0502020204030204" pitchFamily="34" charset="0"/>
              </a:rPr>
              <a:t>. Accessed November 7, 2023.</a:t>
            </a:r>
          </a:p>
          <a:p>
            <a:pPr marL="342900" marR="0" lvl="0" indent="-342900">
              <a:spcBef>
                <a:spcPts val="0"/>
              </a:spcBef>
              <a:spcAft>
                <a:spcPts val="0"/>
              </a:spcAft>
              <a:buSzPct val="100000"/>
              <a:buFont typeface="Times New Roman" panose="02020603050405020304" pitchFamily="18" charset="0"/>
              <a:buAutoNum type="arabicPeriod"/>
            </a:pPr>
            <a:r>
              <a:rPr lang="en-US" sz="1100" dirty="0">
                <a:effectLst/>
                <a:ea typeface="Calibri" panose="020F0502020204030204" pitchFamily="34" charset="0"/>
                <a:cs typeface="Calibri" panose="020F0502020204030204" pitchFamily="34" charset="0"/>
              </a:rPr>
              <a:t>Gorges RJ, </a:t>
            </a:r>
            <a:r>
              <a:rPr lang="en-US" sz="1100" dirty="0" err="1">
                <a:effectLst/>
                <a:ea typeface="Calibri" panose="020F0502020204030204" pitchFamily="34" charset="0"/>
                <a:cs typeface="Calibri" panose="020F0502020204030204" pitchFamily="34" charset="0"/>
              </a:rPr>
              <a:t>Konetzka</a:t>
            </a:r>
            <a:r>
              <a:rPr lang="en-US" sz="1100" dirty="0">
                <a:effectLst/>
                <a:ea typeface="Calibri" panose="020F0502020204030204" pitchFamily="34" charset="0"/>
                <a:cs typeface="Calibri" panose="020F0502020204030204" pitchFamily="34" charset="0"/>
              </a:rPr>
              <a:t> RT. Factors associated with racial differences in deaths among nursing home residents with COVID-19 infection in the U.S. JAMA </a:t>
            </a:r>
            <a:r>
              <a:rPr lang="en-US" sz="1100" dirty="0" err="1">
                <a:effectLst/>
                <a:ea typeface="Calibri" panose="020F0502020204030204" pitchFamily="34" charset="0"/>
                <a:cs typeface="Calibri" panose="020F0502020204030204" pitchFamily="34" charset="0"/>
              </a:rPr>
              <a:t>Netw</a:t>
            </a:r>
            <a:r>
              <a:rPr lang="en-US" sz="1100" dirty="0">
                <a:effectLst/>
                <a:ea typeface="Calibri" panose="020F0502020204030204" pitchFamily="34" charset="0"/>
                <a:cs typeface="Calibri" panose="020F0502020204030204" pitchFamily="34" charset="0"/>
              </a:rPr>
              <a:t> Open. 2021 Feb 1;4(2):e2037431. </a:t>
            </a:r>
            <a:r>
              <a:rPr lang="en-US" sz="1100" u="sng" dirty="0">
                <a:solidFill>
                  <a:srgbClr val="0000FF"/>
                </a:solidFill>
                <a:effectLst/>
                <a:ea typeface="Calibri" panose="020F0502020204030204" pitchFamily="34" charset="0"/>
                <a:cs typeface="Calibri" panose="020F0502020204030204" pitchFamily="34" charset="0"/>
                <a:hlinkClick r:id="rId9"/>
              </a:rPr>
              <a:t>https://www.ncbi.nlm.nih.gov/pmc/articles/PMC7876590/</a:t>
            </a:r>
            <a:r>
              <a:rPr lang="en-US" sz="1100" dirty="0">
                <a:effectLst/>
                <a:ea typeface="Calibri" panose="020F0502020204030204" pitchFamily="34" charset="0"/>
                <a:cs typeface="Calibri" panose="020F0502020204030204" pitchFamily="34" charset="0"/>
              </a:rPr>
              <a:t>. Accessed October 27, 2023. </a:t>
            </a:r>
          </a:p>
          <a:p>
            <a:pPr marL="342900" marR="0" lvl="0" indent="-342900">
              <a:spcBef>
                <a:spcPts val="0"/>
              </a:spcBef>
              <a:spcAft>
                <a:spcPts val="0"/>
              </a:spcAft>
              <a:buSzPct val="100000"/>
              <a:buFont typeface="Times New Roman" panose="02020603050405020304" pitchFamily="18" charset="0"/>
              <a:buAutoNum type="arabicPeriod"/>
            </a:pPr>
            <a:r>
              <a:rPr lang="en-US" sz="1100" dirty="0">
                <a:effectLst/>
                <a:ea typeface="Calibri" panose="020F0502020204030204" pitchFamily="34" charset="0"/>
                <a:cs typeface="Calibri" panose="020F0502020204030204" pitchFamily="34" charset="0"/>
              </a:rPr>
              <a:t>CMS Newsroom. CMS Will Require Nursing Homes To Vaccinate Residents Against the Flu. October 7, 2005. </a:t>
            </a:r>
            <a:r>
              <a:rPr lang="en-US" sz="1100" u="sng" dirty="0">
                <a:solidFill>
                  <a:srgbClr val="0000FF"/>
                </a:solidFill>
                <a:effectLst/>
                <a:ea typeface="Calibri" panose="020F0502020204030204" pitchFamily="34" charset="0"/>
                <a:cs typeface="Calibri" panose="020F0502020204030204" pitchFamily="34" charset="0"/>
                <a:hlinkClick r:id="rId10"/>
              </a:rPr>
              <a:t>https://www.cms.gov/newsroom/press-releases/cms-will-require-nursing-homes-vaccinate-residents-against-flu#:~:text=Nursing%20homes%20serving%20Medicare%20and,CMS%20in%20today's%20Federal%20Register</a:t>
            </a:r>
            <a:r>
              <a:rPr lang="en-US" sz="1100" dirty="0">
                <a:effectLst/>
                <a:ea typeface="Calibri" panose="020F0502020204030204" pitchFamily="34" charset="0"/>
                <a:cs typeface="Calibri" panose="020F0502020204030204" pitchFamily="34" charset="0"/>
              </a:rPr>
              <a:t>. Accessed October 27, 2023.</a:t>
            </a:r>
          </a:p>
          <a:p>
            <a:pPr marL="342900" marR="0" lvl="0" indent="-342900">
              <a:spcBef>
                <a:spcPts val="0"/>
              </a:spcBef>
              <a:spcAft>
                <a:spcPts val="0"/>
              </a:spcAft>
              <a:buSzPct val="100000"/>
              <a:buFont typeface="Times New Roman" panose="02020603050405020304" pitchFamily="18" charset="0"/>
              <a:buAutoNum type="arabicPeriod"/>
            </a:pPr>
            <a:r>
              <a:rPr lang="en-US" sz="1100" dirty="0">
                <a:effectLst/>
                <a:ea typeface="Calibri" panose="020F0502020204030204" pitchFamily="34" charset="0"/>
                <a:cs typeface="Calibri" panose="020F0502020204030204" pitchFamily="34" charset="0"/>
              </a:rPr>
              <a:t>U.S. Department of Health and Human Services. COVID-19 Vaccines. Last reviewed September 2023. </a:t>
            </a:r>
            <a:r>
              <a:rPr lang="en-US" sz="1100" u="sng" dirty="0">
                <a:solidFill>
                  <a:srgbClr val="0000FF"/>
                </a:solidFill>
                <a:effectLst/>
                <a:ea typeface="Calibri" panose="020F0502020204030204" pitchFamily="34" charset="0"/>
                <a:cs typeface="Calibri" panose="020F0502020204030204" pitchFamily="34" charset="0"/>
                <a:hlinkClick r:id="rId11"/>
              </a:rPr>
              <a:t>https://www.hhs.gov/coronavirus/covid-19-vaccines/index.html</a:t>
            </a:r>
            <a:r>
              <a:rPr lang="en-US" sz="1100" dirty="0">
                <a:effectLst/>
                <a:ea typeface="Calibri" panose="020F0502020204030204" pitchFamily="34" charset="0"/>
                <a:cs typeface="Calibri" panose="020F0502020204030204" pitchFamily="34" charset="0"/>
              </a:rPr>
              <a:t>. Accessed October 27, 2023.</a:t>
            </a:r>
          </a:p>
        </p:txBody>
      </p:sp>
    </p:spTree>
    <p:extLst>
      <p:ext uri="{BB962C8B-B14F-4D97-AF65-F5344CB8AC3E}">
        <p14:creationId xmlns:p14="http://schemas.microsoft.com/office/powerpoint/2010/main" val="57449417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79289-6E91-98DA-C04E-DC0952CF3244}"/>
              </a:ext>
            </a:extLst>
          </p:cNvPr>
          <p:cNvSpPr>
            <a:spLocks noGrp="1"/>
          </p:cNvSpPr>
          <p:nvPr>
            <p:ph type="title"/>
          </p:nvPr>
        </p:nvSpPr>
        <p:spPr/>
        <p:txBody>
          <a:bodyPr>
            <a:normAutofit fontScale="90000"/>
          </a:bodyPr>
          <a:lstStyle/>
          <a:p>
            <a:r>
              <a:rPr lang="en-US" dirty="0"/>
              <a:t>References</a:t>
            </a:r>
          </a:p>
        </p:txBody>
      </p:sp>
      <p:sp>
        <p:nvSpPr>
          <p:cNvPr id="3" name="Slide Number Placeholder 2">
            <a:extLst>
              <a:ext uri="{FF2B5EF4-FFF2-40B4-BE49-F238E27FC236}">
                <a16:creationId xmlns:a16="http://schemas.microsoft.com/office/drawing/2014/main" id="{55D749CC-A075-65C0-518C-EEE7BDBEAD48}"/>
              </a:ext>
            </a:extLst>
          </p:cNvPr>
          <p:cNvSpPr>
            <a:spLocks noGrp="1"/>
          </p:cNvSpPr>
          <p:nvPr>
            <p:ph type="sldNum" sz="quarter" idx="10"/>
          </p:nvPr>
        </p:nvSpPr>
        <p:spPr/>
        <p:txBody>
          <a:bodyPr/>
          <a:lstStyle/>
          <a:p>
            <a:fld id="{85F5B7A5-34A7-4AB0-A34F-A4DF2002FA98}" type="slidenum">
              <a:rPr lang="en-US" smtClean="0"/>
              <a:t>211</a:t>
            </a:fld>
            <a:endParaRPr lang="en-US" dirty="0"/>
          </a:p>
        </p:txBody>
      </p:sp>
      <p:sp>
        <p:nvSpPr>
          <p:cNvPr id="5" name="TextBox 4">
            <a:extLst>
              <a:ext uri="{FF2B5EF4-FFF2-40B4-BE49-F238E27FC236}">
                <a16:creationId xmlns:a16="http://schemas.microsoft.com/office/drawing/2014/main" id="{26568785-B4AC-F306-6DB1-6EEDE72EE999}"/>
              </a:ext>
            </a:extLst>
          </p:cNvPr>
          <p:cNvSpPr txBox="1"/>
          <p:nvPr/>
        </p:nvSpPr>
        <p:spPr>
          <a:xfrm>
            <a:off x="457200" y="1280160"/>
            <a:ext cx="8229600" cy="5509200"/>
          </a:xfrm>
          <a:prstGeom prst="rect">
            <a:avLst/>
          </a:prstGeom>
          <a:noFill/>
        </p:spPr>
        <p:txBody>
          <a:bodyPr wrap="square">
            <a:spAutoFit/>
          </a:bodyPr>
          <a:lstStyle/>
          <a:p>
            <a:pPr marL="342900" marR="0" lvl="0" indent="-342900">
              <a:spcBef>
                <a:spcPts val="0"/>
              </a:spcBef>
              <a:spcAft>
                <a:spcPts val="0"/>
              </a:spcAft>
              <a:buSzPct val="100000"/>
              <a:buFont typeface="+mj-lt"/>
              <a:buAutoNum type="arabicPeriod" startAt="10"/>
            </a:pPr>
            <a:r>
              <a:rPr lang="en-US" sz="1100" spc="-20" dirty="0">
                <a:effectLst/>
                <a:ea typeface="Calibri" panose="020F0502020204030204" pitchFamily="34" charset="0"/>
                <a:cs typeface="Calibri" panose="020F0502020204030204" pitchFamily="34" charset="0"/>
              </a:rPr>
              <a:t>Centers for Disease Control and Prevention. COVID-19 Vaccines for Long-Term Care Residents. Last updated September 2023. </a:t>
            </a:r>
            <a:r>
              <a:rPr lang="en-US" sz="1100" u="sng" spc="-20" dirty="0">
                <a:solidFill>
                  <a:srgbClr val="0000FF"/>
                </a:solidFill>
                <a:effectLst/>
                <a:ea typeface="Calibri" panose="020F0502020204030204" pitchFamily="34" charset="0"/>
                <a:cs typeface="Calibri" panose="020F0502020204030204" pitchFamily="34" charset="0"/>
                <a:hlinkClick r:id="rId3"/>
              </a:rPr>
              <a:t>https://www.cdc.gov/coronavirus/2019-ncov/vaccines/recommendations/LTCF-residents.html</a:t>
            </a:r>
            <a:r>
              <a:rPr lang="en-US" sz="1100" spc="-20" dirty="0">
                <a:effectLst/>
                <a:ea typeface="Calibri" panose="020F0502020204030204" pitchFamily="34" charset="0"/>
                <a:cs typeface="Calibri" panose="020F0502020204030204" pitchFamily="34" charset="0"/>
              </a:rPr>
              <a:t>. Accessed October 27, 2023.</a:t>
            </a:r>
          </a:p>
          <a:p>
            <a:pPr marL="342900" marR="0" lvl="0" indent="-342900">
              <a:spcBef>
                <a:spcPts val="0"/>
              </a:spcBef>
              <a:spcAft>
                <a:spcPts val="0"/>
              </a:spcAft>
              <a:buSzPct val="100000"/>
              <a:buFont typeface="Times New Roman" panose="02020603050405020304" pitchFamily="18" charset="0"/>
              <a:buAutoNum type="arabicPeriod" startAt="10"/>
            </a:pPr>
            <a:r>
              <a:rPr lang="en-US" sz="1100" dirty="0" err="1">
                <a:effectLst/>
                <a:ea typeface="Calibri" panose="020F0502020204030204" pitchFamily="34" charset="0"/>
                <a:cs typeface="Calibri" panose="020F0502020204030204" pitchFamily="34" charset="0"/>
              </a:rPr>
              <a:t>Laise</a:t>
            </a:r>
            <a:r>
              <a:rPr lang="en-US" sz="1100" dirty="0">
                <a:effectLst/>
                <a:ea typeface="Calibri" panose="020F0502020204030204" pitchFamily="34" charset="0"/>
                <a:cs typeface="Calibri" panose="020F0502020204030204" pitchFamily="34" charset="0"/>
              </a:rPr>
              <a:t> E. Vaccine Push at Nursing Homes Meets Resistance. Barron’s. 2020 Dec 17. https://www.barrons.com/articles/crisis-hit-care-homes-face-covid-vaccine-challenge-51608192341. </a:t>
            </a:r>
          </a:p>
          <a:p>
            <a:pPr marL="342900" marR="0" lvl="0" indent="-342900">
              <a:spcBef>
                <a:spcPts val="0"/>
              </a:spcBef>
              <a:spcAft>
                <a:spcPts val="0"/>
              </a:spcAft>
              <a:buSzPct val="100000"/>
              <a:buFont typeface="Times New Roman" panose="02020603050405020304" pitchFamily="18" charset="0"/>
              <a:buAutoNum type="arabicPeriod" startAt="10"/>
            </a:pPr>
            <a:r>
              <a:rPr lang="en-US" sz="1100" dirty="0">
                <a:effectLst/>
                <a:ea typeface="Calibri" panose="020F0502020204030204" pitchFamily="34" charset="0"/>
                <a:cs typeface="Calibri" panose="020F0502020204030204" pitchFamily="34" charset="0"/>
              </a:rPr>
              <a:t>Infection Control. 42 CFR §483.80. </a:t>
            </a:r>
            <a:r>
              <a:rPr lang="en-US" sz="1100" u="sng" dirty="0">
                <a:solidFill>
                  <a:srgbClr val="0000FF"/>
                </a:solidFill>
                <a:effectLst/>
                <a:ea typeface="Calibri" panose="020F0502020204030204" pitchFamily="34" charset="0"/>
                <a:cs typeface="Calibri" panose="020F0502020204030204" pitchFamily="34" charset="0"/>
                <a:hlinkClick r:id="rId4"/>
              </a:rPr>
              <a:t>https://www.ecfr.gov/current/title-42/chapter-IV/subchapter-G/part-483/subpart-B/section-483.80</a:t>
            </a:r>
            <a:r>
              <a:rPr lang="en-US" sz="1100" dirty="0">
                <a:effectLst/>
                <a:ea typeface="Calibri" panose="020F0502020204030204" pitchFamily="34" charset="0"/>
                <a:cs typeface="Calibri" panose="020F0502020204030204" pitchFamily="34" charset="0"/>
              </a:rPr>
              <a:t>. Accessed October 27, 2023.</a:t>
            </a:r>
          </a:p>
          <a:p>
            <a:pPr marL="342900" marR="0" lvl="0" indent="-342900">
              <a:spcBef>
                <a:spcPts val="0"/>
              </a:spcBef>
              <a:spcAft>
                <a:spcPts val="0"/>
              </a:spcAft>
              <a:buSzPct val="100000"/>
              <a:buFont typeface="Times New Roman" panose="02020603050405020304" pitchFamily="18" charset="0"/>
              <a:buAutoNum type="arabicPeriod" startAt="10"/>
            </a:pPr>
            <a:r>
              <a:rPr lang="en-US" sz="1100" dirty="0">
                <a:effectLst/>
                <a:ea typeface="Calibri" panose="020F0502020204030204" pitchFamily="34" charset="0"/>
                <a:cs typeface="Calibri" panose="020F0502020204030204" pitchFamily="34" charset="0"/>
              </a:rPr>
              <a:t>U.S. Department of Health and Human Services, Office of Inspector General. </a:t>
            </a:r>
            <a:r>
              <a:rPr lang="en-US" sz="1100" u="none" strike="noStrike" dirty="0">
                <a:solidFill>
                  <a:srgbClr val="0000FF"/>
                </a:solidFill>
                <a:effectLst/>
                <a:ea typeface="Calibri" panose="020F0502020204030204" pitchFamily="34" charset="0"/>
                <a:cs typeface="Calibri" panose="020F0502020204030204" pitchFamily="34" charset="0"/>
                <a:hlinkClick r:id="rId5"/>
              </a:rPr>
              <a:t>COVID-19 Vaccination Status of Nursing Home Staff</a:t>
            </a:r>
            <a:r>
              <a:rPr lang="en-US" sz="1100" dirty="0">
                <a:effectLst/>
                <a:ea typeface="Calibri" panose="020F0502020204030204" pitchFamily="34" charset="0"/>
                <a:cs typeface="Calibri" panose="020F0502020204030204" pitchFamily="34" charset="0"/>
              </a:rPr>
              <a:t>. </a:t>
            </a:r>
            <a:r>
              <a:rPr lang="en-US" sz="1100" u="sng" dirty="0">
                <a:solidFill>
                  <a:srgbClr val="0000FF"/>
                </a:solidFill>
                <a:effectLst/>
                <a:ea typeface="Calibri" panose="020F0502020204030204" pitchFamily="34" charset="0"/>
                <a:cs typeface="Calibri" panose="020F0502020204030204" pitchFamily="34" charset="0"/>
                <a:hlinkClick r:id="rId6"/>
              </a:rPr>
              <a:t>https://oig.hhs.gov/reports-and-publications/workplan/summary/wp-summary-0000664.asp#:~:text=CMS%20amended%20Federal%20regulations%20at,specific%20medical%20and%20religious%20reasons</a:t>
            </a:r>
            <a:r>
              <a:rPr lang="en-US" sz="1100" dirty="0">
                <a:effectLst/>
                <a:ea typeface="Calibri" panose="020F0502020204030204" pitchFamily="34" charset="0"/>
                <a:cs typeface="Calibri" panose="020F0502020204030204" pitchFamily="34" charset="0"/>
              </a:rPr>
              <a:t>). Accessed October 27, 2023.</a:t>
            </a:r>
          </a:p>
          <a:p>
            <a:pPr marL="342900" marR="0" lvl="0" indent="-342900">
              <a:spcBef>
                <a:spcPts val="0"/>
              </a:spcBef>
              <a:spcAft>
                <a:spcPts val="0"/>
              </a:spcAft>
              <a:buSzPct val="100000"/>
              <a:buFont typeface="Times New Roman" panose="02020603050405020304" pitchFamily="18" charset="0"/>
              <a:buAutoNum type="arabicPeriod" startAt="10"/>
            </a:pPr>
            <a:r>
              <a:rPr lang="en-US" sz="1100" dirty="0">
                <a:effectLst/>
                <a:ea typeface="Calibri" panose="020F0502020204030204" pitchFamily="34" charset="0"/>
                <a:cs typeface="Calibri" panose="020F0502020204030204" pitchFamily="34" charset="0"/>
              </a:rPr>
              <a:t>Chidambaram P, </a:t>
            </a:r>
            <a:r>
              <a:rPr lang="en-US" sz="1100" dirty="0" err="1">
                <a:effectLst/>
                <a:ea typeface="Calibri" panose="020F0502020204030204" pitchFamily="34" charset="0"/>
                <a:cs typeface="Calibri" panose="020F0502020204030204" pitchFamily="34" charset="0"/>
              </a:rPr>
              <a:t>Musumeci</a:t>
            </a:r>
            <a:r>
              <a:rPr lang="en-US" sz="1100" dirty="0">
                <a:effectLst/>
                <a:ea typeface="Calibri" panose="020F0502020204030204" pitchFamily="34" charset="0"/>
                <a:cs typeface="Calibri" panose="020F0502020204030204" pitchFamily="34" charset="0"/>
              </a:rPr>
              <a:t> MB. </a:t>
            </a:r>
            <a:r>
              <a:rPr lang="en-US" sz="1100" u="none" strike="noStrike" dirty="0">
                <a:solidFill>
                  <a:srgbClr val="0000FF"/>
                </a:solidFill>
                <a:effectLst/>
                <a:ea typeface="Calibri" panose="020F0502020204030204" pitchFamily="34" charset="0"/>
                <a:cs typeface="Calibri" panose="020F0502020204030204" pitchFamily="34" charset="0"/>
                <a:hlinkClick r:id="rId7"/>
              </a:rPr>
              <a:t>Nursing Facility Staff Vaccinations, Boosters, and Shortages After Vaccination Deadlines Passed. KFF</a:t>
            </a:r>
            <a:r>
              <a:rPr lang="en-US" sz="1100" dirty="0">
                <a:effectLst/>
                <a:ea typeface="Calibri" panose="020F0502020204030204" pitchFamily="34" charset="0"/>
                <a:cs typeface="Calibri" panose="020F0502020204030204" pitchFamily="34" charset="0"/>
              </a:rPr>
              <a:t>; May 16, 2022. </a:t>
            </a:r>
            <a:r>
              <a:rPr lang="en-US" sz="1100" u="sng" dirty="0">
                <a:solidFill>
                  <a:srgbClr val="0000FF"/>
                </a:solidFill>
                <a:effectLst/>
                <a:ea typeface="Calibri" panose="020F0502020204030204" pitchFamily="34" charset="0"/>
                <a:cs typeface="Calibri" panose="020F0502020204030204" pitchFamily="34" charset="0"/>
                <a:hlinkClick r:id="rId8"/>
              </a:rPr>
              <a:t>https://www.kff.org/coronavirus-covid-19/issue-brief/nursing-facility-staff-vaccinations-boosters-and-shortages-after-vaccination-deadlines-passed/#:~:text=As%20of%20the%20end%20of,25%25%20(Figure%205)</a:t>
            </a:r>
            <a:r>
              <a:rPr lang="en-US" sz="1100" dirty="0">
                <a:effectLst/>
                <a:ea typeface="Calibri" panose="020F0502020204030204" pitchFamily="34" charset="0"/>
                <a:cs typeface="Calibri" panose="020F0502020204030204" pitchFamily="34" charset="0"/>
              </a:rPr>
              <a:t>. Accessed October 27, 2023.</a:t>
            </a:r>
          </a:p>
          <a:p>
            <a:pPr marL="342900" marR="0" lvl="0" indent="-342900">
              <a:spcBef>
                <a:spcPts val="0"/>
              </a:spcBef>
              <a:spcAft>
                <a:spcPts val="0"/>
              </a:spcAft>
              <a:buSzPct val="100000"/>
              <a:buFont typeface="Times New Roman" panose="02020603050405020304" pitchFamily="18" charset="0"/>
              <a:buAutoNum type="arabicPeriod" startAt="10"/>
            </a:pPr>
            <a:r>
              <a:rPr lang="en-US" sz="1100" dirty="0" err="1">
                <a:effectLst/>
                <a:ea typeface="Calibri" panose="020F0502020204030204" pitchFamily="34" charset="0"/>
                <a:cs typeface="Calibri" panose="020F0502020204030204" pitchFamily="34" charset="0"/>
              </a:rPr>
              <a:t>Yurkofsky</a:t>
            </a:r>
            <a:r>
              <a:rPr lang="en-US" sz="1100" dirty="0">
                <a:effectLst/>
                <a:ea typeface="Calibri" panose="020F0502020204030204" pitchFamily="34" charset="0"/>
                <a:cs typeface="Calibri" panose="020F0502020204030204" pitchFamily="34" charset="0"/>
              </a:rPr>
              <a:t> M, </a:t>
            </a:r>
            <a:r>
              <a:rPr lang="en-US" sz="1100" dirty="0" err="1">
                <a:effectLst/>
                <a:ea typeface="Calibri" panose="020F0502020204030204" pitchFamily="34" charset="0"/>
                <a:cs typeface="Calibri" panose="020F0502020204030204" pitchFamily="34" charset="0"/>
              </a:rPr>
              <a:t>Ouslander</a:t>
            </a:r>
            <a:r>
              <a:rPr lang="en-US" sz="1100" dirty="0">
                <a:effectLst/>
                <a:ea typeface="Calibri" panose="020F0502020204030204" pitchFamily="34" charset="0"/>
                <a:cs typeface="Calibri" panose="020F0502020204030204" pitchFamily="34" charset="0"/>
              </a:rPr>
              <a:t> JG. COVID-19: Management in Nursing Homes. UpToDate. 2023 Oct 2. https://www.uptodate.com/contents/covid-19-management-in-nursing-homes. </a:t>
            </a:r>
          </a:p>
          <a:p>
            <a:pPr marL="342900" marR="0" lvl="0" indent="-342900">
              <a:spcBef>
                <a:spcPts val="0"/>
              </a:spcBef>
              <a:spcAft>
                <a:spcPts val="0"/>
              </a:spcAft>
              <a:buSzPct val="100000"/>
              <a:buFont typeface="Times New Roman" panose="02020603050405020304" pitchFamily="18" charset="0"/>
              <a:buAutoNum type="arabicPeriod" startAt="10"/>
            </a:pPr>
            <a:r>
              <a:rPr lang="en-US" sz="1100" dirty="0">
                <a:effectLst/>
                <a:ea typeface="Calibri" panose="020F0502020204030204" pitchFamily="34" charset="0"/>
                <a:cs typeface="Calibri" panose="020F0502020204030204" pitchFamily="34" charset="0"/>
              </a:rPr>
              <a:t>U.S. Nursing Assistants Employed in Nursing Homes: Key Facts. New York: PHI; 2019. </a:t>
            </a:r>
            <a:r>
              <a:rPr lang="en-US" sz="1100" u="sng" dirty="0">
                <a:solidFill>
                  <a:srgbClr val="0000FF"/>
                </a:solidFill>
                <a:effectLst/>
                <a:ea typeface="Calibri" panose="020F0502020204030204" pitchFamily="34" charset="0"/>
                <a:cs typeface="Calibri" panose="020F0502020204030204" pitchFamily="34" charset="0"/>
                <a:hlinkClick r:id="rId9"/>
              </a:rPr>
              <a:t>https://www.phinational.org/resource/u-s-nursing-assistants-employed-in-nursing-homes-key-facts-2019/</a:t>
            </a:r>
            <a:r>
              <a:rPr lang="en-US" sz="1100" dirty="0">
                <a:effectLst/>
                <a:ea typeface="Calibri" panose="020F0502020204030204" pitchFamily="34" charset="0"/>
                <a:cs typeface="Calibri" panose="020F0502020204030204" pitchFamily="34" charset="0"/>
              </a:rPr>
              <a:t>. October 27, 2023.</a:t>
            </a:r>
          </a:p>
          <a:p>
            <a:pPr marL="342900" marR="0" lvl="0" indent="-342900">
              <a:spcBef>
                <a:spcPts val="0"/>
              </a:spcBef>
              <a:spcAft>
                <a:spcPts val="0"/>
              </a:spcAft>
              <a:buSzPct val="100000"/>
              <a:buFont typeface="Times New Roman" panose="02020603050405020304" pitchFamily="18" charset="0"/>
              <a:buAutoNum type="arabicPeriod" startAt="10"/>
            </a:pPr>
            <a:r>
              <a:rPr lang="en-US" sz="1100" dirty="0">
                <a:effectLst/>
                <a:ea typeface="Calibri" panose="020F0502020204030204" pitchFamily="34" charset="0"/>
                <a:cs typeface="Calibri" panose="020F0502020204030204" pitchFamily="34" charset="0"/>
              </a:rPr>
              <a:t>Inadequate Training in Nursing Homes: Patients Pay the Price for the Poor Training of Nursing Home Staff. Last modified September 2023. </a:t>
            </a:r>
            <a:r>
              <a:rPr lang="en-US" sz="1100" u="sng" dirty="0">
                <a:solidFill>
                  <a:srgbClr val="0000FF"/>
                </a:solidFill>
                <a:effectLst/>
                <a:ea typeface="Calibri" panose="020F0502020204030204" pitchFamily="34" charset="0"/>
                <a:cs typeface="Calibri" panose="020F0502020204030204" pitchFamily="34" charset="0"/>
                <a:hlinkClick r:id="rId10"/>
              </a:rPr>
              <a:t>https://nursinghomesabuse.org/nursing-home-neglect/inadequate-training/#:~:text=Staff%20who%20are%20untrained%20in,to%20neglect%20important%20patient%20needs</a:t>
            </a:r>
            <a:r>
              <a:rPr lang="en-US" sz="1100" dirty="0">
                <a:effectLst/>
                <a:ea typeface="Calibri" panose="020F0502020204030204" pitchFamily="34" charset="0"/>
                <a:cs typeface="Calibri" panose="020F0502020204030204" pitchFamily="34" charset="0"/>
              </a:rPr>
              <a:t>. Accessed October 27, 2023.</a:t>
            </a:r>
          </a:p>
          <a:p>
            <a:pPr marL="342900" marR="0" lvl="0" indent="-342900">
              <a:spcBef>
                <a:spcPts val="0"/>
              </a:spcBef>
              <a:spcAft>
                <a:spcPts val="0"/>
              </a:spcAft>
              <a:buSzPct val="100000"/>
              <a:buFont typeface="Times New Roman" panose="02020603050405020304" pitchFamily="18" charset="0"/>
              <a:buAutoNum type="arabicPeriod" startAt="10"/>
            </a:pPr>
            <a:r>
              <a:rPr lang="en-US" sz="1100" dirty="0">
                <a:effectLst/>
                <a:ea typeface="Calibri" panose="020F0502020204030204" pitchFamily="34" charset="0"/>
                <a:cs typeface="Calibri" panose="020F0502020204030204" pitchFamily="34" charset="0"/>
              </a:rPr>
              <a:t>Fry R. Some Gender Disparities Widened in the U.S. Workforce During the Pandemic. Pew Research Center; January 13, 2022. Richard Fry. </a:t>
            </a:r>
            <a:r>
              <a:rPr lang="en-US" sz="1100" u="sng" dirty="0">
                <a:solidFill>
                  <a:srgbClr val="0000FF"/>
                </a:solidFill>
                <a:effectLst/>
                <a:ea typeface="Calibri" panose="020F0502020204030204" pitchFamily="34" charset="0"/>
                <a:cs typeface="Calibri" panose="020F0502020204030204" pitchFamily="34" charset="0"/>
                <a:hlinkClick r:id="rId11"/>
              </a:rPr>
              <a:t>https://www.pewresearch.org/short-reads/2022/01/14/some-gender-disparities-widened-in-the-u-s-workforce-during-the-pandemic/</a:t>
            </a:r>
            <a:r>
              <a:rPr lang="en-US" sz="1100" dirty="0">
                <a:effectLst/>
                <a:ea typeface="Calibri" panose="020F0502020204030204" pitchFamily="34" charset="0"/>
                <a:cs typeface="Calibri" panose="020F0502020204030204" pitchFamily="34" charset="0"/>
              </a:rPr>
              <a:t>. Accessed October 27, 2023.</a:t>
            </a:r>
          </a:p>
          <a:p>
            <a:pPr marL="342900" marR="0" lvl="0" indent="-342900">
              <a:spcBef>
                <a:spcPts val="0"/>
              </a:spcBef>
              <a:spcAft>
                <a:spcPts val="0"/>
              </a:spcAft>
              <a:buSzPct val="100000"/>
              <a:buFont typeface="Times New Roman" panose="02020603050405020304" pitchFamily="18" charset="0"/>
              <a:buAutoNum type="arabicPeriod" startAt="10"/>
            </a:pPr>
            <a:r>
              <a:rPr lang="en-US" sz="1100" dirty="0">
                <a:effectLst/>
                <a:ea typeface="Calibri" panose="020F0502020204030204" pitchFamily="34" charset="0"/>
                <a:cs typeface="Calibri" panose="020F0502020204030204" pitchFamily="34" charset="0"/>
              </a:rPr>
              <a:t>Centers for Medicare &amp; Medicaid Services. Memorandum on Nursing Home Visitation – COVID-19. Ref: QSO-20-39-NH; September 17, 2020, revised May 8, 2023. </a:t>
            </a:r>
            <a:r>
              <a:rPr lang="en-US" sz="1100" u="sng" dirty="0">
                <a:solidFill>
                  <a:srgbClr val="0000FF"/>
                </a:solidFill>
                <a:effectLst/>
                <a:ea typeface="Calibri" panose="020F0502020204030204" pitchFamily="34" charset="0"/>
                <a:cs typeface="Calibri" panose="020F0502020204030204" pitchFamily="34" charset="0"/>
                <a:hlinkClick r:id="rId12"/>
              </a:rPr>
              <a:t>https://www.cms.gov/files/document/qso-20-39-nh-revised.pdf</a:t>
            </a:r>
            <a:r>
              <a:rPr lang="en-US" sz="1100" dirty="0">
                <a:effectLst/>
                <a:ea typeface="Calibri" panose="020F0502020204030204" pitchFamily="34" charset="0"/>
                <a:cs typeface="Calibri" panose="020F0502020204030204" pitchFamily="34" charset="0"/>
              </a:rPr>
              <a:t>. Accessed October 27, 2023.</a:t>
            </a:r>
          </a:p>
          <a:p>
            <a:pPr marL="342900" marR="0" lvl="0" indent="-342900">
              <a:spcBef>
                <a:spcPts val="0"/>
              </a:spcBef>
              <a:spcAft>
                <a:spcPts val="0"/>
              </a:spcAft>
              <a:buSzPct val="100000"/>
              <a:buFont typeface="Times New Roman" panose="02020603050405020304" pitchFamily="18" charset="0"/>
              <a:buAutoNum type="arabicPeriod" startAt="10"/>
            </a:pPr>
            <a:r>
              <a:rPr lang="en-US" sz="1100" dirty="0">
                <a:effectLst/>
                <a:ea typeface="Calibri" panose="020F0502020204030204" pitchFamily="34" charset="0"/>
                <a:cs typeface="Calibri" panose="020F0502020204030204" pitchFamily="34" charset="0"/>
              </a:rPr>
              <a:t>Andersen LE, Tripp L, </a:t>
            </a:r>
            <a:r>
              <a:rPr lang="en-US" sz="1100" dirty="0" err="1">
                <a:effectLst/>
                <a:ea typeface="Calibri" panose="020F0502020204030204" pitchFamily="34" charset="0"/>
                <a:cs typeface="Calibri" panose="020F0502020204030204" pitchFamily="34" charset="0"/>
              </a:rPr>
              <a:t>Perz</a:t>
            </a:r>
            <a:r>
              <a:rPr lang="en-US" sz="1100" dirty="0">
                <a:effectLst/>
                <a:ea typeface="Calibri" panose="020F0502020204030204" pitchFamily="34" charset="0"/>
                <a:cs typeface="Calibri" panose="020F0502020204030204" pitchFamily="34" charset="0"/>
              </a:rPr>
              <a:t> JF, Stone ND, Viall AH, Ling SM, Fleisher LA. Protecting nursing home residents from COVID-19: federal strike team findings and lessons learned. NEJM Catalyst. 2021 June 28. </a:t>
            </a:r>
            <a:r>
              <a:rPr lang="en-US" sz="1100" u="sng" dirty="0">
                <a:solidFill>
                  <a:srgbClr val="0000FF"/>
                </a:solidFill>
                <a:effectLst/>
                <a:ea typeface="Calibri" panose="020F0502020204030204" pitchFamily="34" charset="0"/>
                <a:cs typeface="Calibri" panose="020F0502020204030204" pitchFamily="34" charset="0"/>
                <a:hlinkClick r:id="rId13"/>
              </a:rPr>
              <a:t>https://catalyst.nejm.org/doi/full/10.1056/CAT.21.0144</a:t>
            </a:r>
            <a:r>
              <a:rPr lang="en-US" sz="1100" dirty="0">
                <a:effectLst/>
                <a:ea typeface="Calibri" panose="020F0502020204030204" pitchFamily="34" charset="0"/>
                <a:cs typeface="Calibri" panose="020F0502020204030204" pitchFamily="34" charset="0"/>
              </a:rPr>
              <a:t>. Accessed October 27, 2023.</a:t>
            </a:r>
          </a:p>
        </p:txBody>
      </p:sp>
    </p:spTree>
    <p:extLst>
      <p:ext uri="{BB962C8B-B14F-4D97-AF65-F5344CB8AC3E}">
        <p14:creationId xmlns:p14="http://schemas.microsoft.com/office/powerpoint/2010/main" val="250748565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A33D0-4DAC-C2D6-B43F-C5630E06F19B}"/>
              </a:ext>
            </a:extLst>
          </p:cNvPr>
          <p:cNvSpPr>
            <a:spLocks noGrp="1"/>
          </p:cNvSpPr>
          <p:nvPr>
            <p:ph type="title"/>
          </p:nvPr>
        </p:nvSpPr>
        <p:spPr/>
        <p:txBody>
          <a:bodyPr>
            <a:normAutofit fontScale="90000"/>
          </a:bodyPr>
          <a:lstStyle/>
          <a:p>
            <a:r>
              <a:rPr lang="en-US" dirty="0"/>
              <a:t>Growth of </a:t>
            </a:r>
            <a:r>
              <a:rPr lang="en-US" dirty="0" err="1"/>
              <a:t>Telehealthcare</a:t>
            </a:r>
            <a:r>
              <a:rPr lang="en-US" dirty="0"/>
              <a:t> During the COVID-19 Pandemic</a:t>
            </a:r>
          </a:p>
        </p:txBody>
      </p:sp>
      <p:sp>
        <p:nvSpPr>
          <p:cNvPr id="7" name="Content Placeholder 6">
            <a:extLst>
              <a:ext uri="{FF2B5EF4-FFF2-40B4-BE49-F238E27FC236}">
                <a16:creationId xmlns:a16="http://schemas.microsoft.com/office/drawing/2014/main" id="{10F72133-D3E1-F050-0FB2-8D893D6C28FA}"/>
              </a:ext>
            </a:extLst>
          </p:cNvPr>
          <p:cNvSpPr>
            <a:spLocks noGrp="1"/>
          </p:cNvSpPr>
          <p:nvPr>
            <p:ph idx="1"/>
          </p:nvPr>
        </p:nvSpPr>
        <p:spPr/>
        <p:txBody>
          <a:bodyPr>
            <a:normAutofit fontScale="70000" lnSpcReduction="20000"/>
          </a:bodyPr>
          <a:lstStyle/>
          <a:p>
            <a:r>
              <a:rPr lang="en-US" dirty="0"/>
              <a:t>As in-person services were limited during the COVID-19 pandemic, policymakers, healthcare systems, providers, and patients pivoted to increase the use of </a:t>
            </a:r>
            <a:r>
              <a:rPr lang="en-US" dirty="0" err="1"/>
              <a:t>telehealthcare</a:t>
            </a:r>
            <a:r>
              <a:rPr lang="en-US" dirty="0"/>
              <a:t> services. </a:t>
            </a:r>
          </a:p>
          <a:p>
            <a:pPr lvl="1"/>
            <a:r>
              <a:rPr lang="en-US" dirty="0"/>
              <a:t>Use of </a:t>
            </a:r>
            <a:r>
              <a:rPr lang="en-US" dirty="0" err="1"/>
              <a:t>telehealthcare</a:t>
            </a:r>
            <a:r>
              <a:rPr lang="en-US" dirty="0"/>
              <a:t> services before the pandemic was very low, but rates increased in the first few months of the pandemic. Although </a:t>
            </a:r>
            <a:r>
              <a:rPr lang="en-US" dirty="0" err="1"/>
              <a:t>telehealthcare</a:t>
            </a:r>
            <a:r>
              <a:rPr lang="en-US" dirty="0"/>
              <a:t> use waned as the pandemic progressed, its use remains higher than before the pandemic.</a:t>
            </a:r>
          </a:p>
          <a:p>
            <a:pPr lvl="1"/>
            <a:r>
              <a:rPr lang="en-US" dirty="0"/>
              <a:t>Provider use of </a:t>
            </a:r>
            <a:r>
              <a:rPr lang="en-US" dirty="0" err="1"/>
              <a:t>telehealthcare</a:t>
            </a:r>
            <a:r>
              <a:rPr lang="en-US" dirty="0"/>
              <a:t> services was not consistent. </a:t>
            </a:r>
          </a:p>
          <a:p>
            <a:pPr lvl="1"/>
            <a:r>
              <a:rPr lang="en-US" dirty="0" err="1"/>
              <a:t>Telehealthcare</a:t>
            </a:r>
            <a:r>
              <a:rPr lang="en-US" dirty="0"/>
              <a:t> services were most often provided for mental health care. </a:t>
            </a:r>
          </a:p>
          <a:p>
            <a:pPr lvl="1"/>
            <a:r>
              <a:rPr lang="en-US" dirty="0"/>
              <a:t>People living in areas with lower internet access or in rural areas and older adults were less likely to have a </a:t>
            </a:r>
            <a:r>
              <a:rPr lang="en-US" dirty="0" err="1"/>
              <a:t>telehealthcare</a:t>
            </a:r>
            <a:r>
              <a:rPr lang="en-US" dirty="0"/>
              <a:t> visit. </a:t>
            </a:r>
          </a:p>
          <a:p>
            <a:pPr lvl="1"/>
            <a:r>
              <a:rPr lang="en-US" dirty="0"/>
              <a:t>Practices that used </a:t>
            </a:r>
            <a:r>
              <a:rPr lang="en-US" dirty="0" err="1"/>
              <a:t>telehealthcare</a:t>
            </a:r>
            <a:r>
              <a:rPr lang="en-US" dirty="0"/>
              <a:t> services most often reported that patient difficulty using </a:t>
            </a:r>
            <a:r>
              <a:rPr lang="en-US" dirty="0" err="1"/>
              <a:t>telehealthcare</a:t>
            </a:r>
            <a:r>
              <a:rPr lang="en-US" dirty="0"/>
              <a:t> technology and limitations in patient access to technology affected the practices’ use of </a:t>
            </a:r>
            <a:r>
              <a:rPr lang="en-US" dirty="0" err="1"/>
              <a:t>telehealthcare</a:t>
            </a:r>
            <a:r>
              <a:rPr lang="en-US" dirty="0"/>
              <a:t>. </a:t>
            </a:r>
          </a:p>
          <a:p>
            <a:pPr lvl="1"/>
            <a:r>
              <a:rPr lang="en-US" dirty="0"/>
              <a:t>About one-third of practices indicated that quality was fully or to a great extent the same as in-person visits. </a:t>
            </a:r>
          </a:p>
          <a:p>
            <a:endParaRPr lang="en-US" dirty="0"/>
          </a:p>
        </p:txBody>
      </p:sp>
      <p:sp>
        <p:nvSpPr>
          <p:cNvPr id="4" name="Slide Number Placeholder 3">
            <a:extLst>
              <a:ext uri="{FF2B5EF4-FFF2-40B4-BE49-F238E27FC236}">
                <a16:creationId xmlns:a16="http://schemas.microsoft.com/office/drawing/2014/main" id="{DE32477D-741B-1CEE-4AA2-5EE2CFC87B4A}"/>
              </a:ext>
            </a:extLst>
          </p:cNvPr>
          <p:cNvSpPr>
            <a:spLocks noGrp="1"/>
          </p:cNvSpPr>
          <p:nvPr>
            <p:ph type="sldNum" sz="quarter" idx="10"/>
          </p:nvPr>
        </p:nvSpPr>
        <p:spPr/>
        <p:txBody>
          <a:bodyPr/>
          <a:lstStyle/>
          <a:p>
            <a:fld id="{85F5B7A5-34A7-4AB0-A34F-A4DF2002FA98}" type="slidenum">
              <a:rPr lang="en-US" smtClean="0"/>
              <a:pPr/>
              <a:t>212</a:t>
            </a:fld>
            <a:endParaRPr lang="en-US" dirty="0"/>
          </a:p>
        </p:txBody>
      </p:sp>
    </p:spTree>
    <p:extLst>
      <p:ext uri="{BB962C8B-B14F-4D97-AF65-F5344CB8AC3E}">
        <p14:creationId xmlns:p14="http://schemas.microsoft.com/office/powerpoint/2010/main" val="28688058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3A128-A668-C227-2821-4C65A30262CC}"/>
              </a:ext>
            </a:extLst>
          </p:cNvPr>
          <p:cNvSpPr>
            <a:spLocks noGrp="1"/>
          </p:cNvSpPr>
          <p:nvPr>
            <p:ph type="title"/>
          </p:nvPr>
        </p:nvSpPr>
        <p:spPr/>
        <p:txBody>
          <a:bodyPr>
            <a:normAutofit fontScale="90000"/>
          </a:bodyPr>
          <a:lstStyle/>
          <a:p>
            <a:r>
              <a:rPr lang="en-US" dirty="0"/>
              <a:t>Background</a:t>
            </a:r>
          </a:p>
        </p:txBody>
      </p:sp>
      <p:sp>
        <p:nvSpPr>
          <p:cNvPr id="9" name="Content Placeholder 8">
            <a:extLst>
              <a:ext uri="{FF2B5EF4-FFF2-40B4-BE49-F238E27FC236}">
                <a16:creationId xmlns:a16="http://schemas.microsoft.com/office/drawing/2014/main" id="{59FABF6D-B7ED-02F1-6AF4-4BFFDE5FB214}"/>
              </a:ext>
            </a:extLst>
          </p:cNvPr>
          <p:cNvSpPr>
            <a:spLocks noGrp="1"/>
          </p:cNvSpPr>
          <p:nvPr>
            <p:ph idx="1"/>
          </p:nvPr>
        </p:nvSpPr>
        <p:spPr/>
        <p:txBody>
          <a:bodyPr>
            <a:normAutofit fontScale="62500" lnSpcReduction="20000"/>
          </a:bodyPr>
          <a:lstStyle/>
          <a:p>
            <a:pPr lvl="0"/>
            <a:r>
              <a:rPr lang="en-US" dirty="0"/>
              <a:t>Although there was healthcare community and patient interest in </a:t>
            </a:r>
            <a:r>
              <a:rPr lang="en-US" dirty="0" err="1"/>
              <a:t>telehealthcare</a:t>
            </a:r>
            <a:r>
              <a:rPr lang="en-US" dirty="0"/>
              <a:t> before the COVID-19 pandemic, the use of </a:t>
            </a:r>
            <a:r>
              <a:rPr lang="en-US" dirty="0" err="1"/>
              <a:t>telehealthcare</a:t>
            </a:r>
            <a:r>
              <a:rPr lang="en-US" dirty="0"/>
              <a:t> services was infrequent.</a:t>
            </a:r>
          </a:p>
          <a:p>
            <a:r>
              <a:rPr lang="en-US" dirty="0"/>
              <a:t>Communication technology has long been touted as a useful tool for improving access to quality healthcare. </a:t>
            </a:r>
          </a:p>
          <a:p>
            <a:r>
              <a:rPr lang="en-US" dirty="0"/>
              <a:t>With the passage of the Affordable Care Act in 2010 and its focus on improving efficiency in healthcare delivery, policymakers and providers further increased interest in </a:t>
            </a:r>
            <a:r>
              <a:rPr lang="en-US" dirty="0" err="1"/>
              <a:t>telehealthcare</a:t>
            </a:r>
            <a:r>
              <a:rPr lang="en-US" dirty="0"/>
              <a:t>.</a:t>
            </a:r>
          </a:p>
          <a:p>
            <a:r>
              <a:rPr lang="en-US" dirty="0"/>
              <a:t>Although </a:t>
            </a:r>
            <a:r>
              <a:rPr lang="en-US" dirty="0" err="1"/>
              <a:t>telehealthcare</a:t>
            </a:r>
            <a:r>
              <a:rPr lang="en-US" dirty="0"/>
              <a:t> use was low before the COVID-19 pandemic, patients and providers showed interest. In a 2019 study, 69% of physicians and 66% of patients reported being willing to use </a:t>
            </a:r>
            <a:r>
              <a:rPr lang="en-US" dirty="0" err="1"/>
              <a:t>telehealthcare</a:t>
            </a:r>
            <a:r>
              <a:rPr lang="en-US" dirty="0"/>
              <a:t>. </a:t>
            </a:r>
          </a:p>
          <a:p>
            <a:r>
              <a:rPr lang="en-US" dirty="0"/>
              <a:t>Before the COVID-19 pandemic, low use was often due to payer- and policy-related barriers, such as limited reimbursement.</a:t>
            </a:r>
          </a:p>
          <a:p>
            <a:r>
              <a:rPr lang="en-US" dirty="0"/>
              <a:t>Additional barriers for patients included lack of reliable internet access, limited patient awareness, and patient discomfort with use of technology.</a:t>
            </a:r>
          </a:p>
        </p:txBody>
      </p:sp>
      <p:sp>
        <p:nvSpPr>
          <p:cNvPr id="4" name="Slide Number Placeholder 3">
            <a:extLst>
              <a:ext uri="{FF2B5EF4-FFF2-40B4-BE49-F238E27FC236}">
                <a16:creationId xmlns:a16="http://schemas.microsoft.com/office/drawing/2014/main" id="{244E8BCC-97A4-99D5-9EAB-03F4EEA09C20}"/>
              </a:ext>
            </a:extLst>
          </p:cNvPr>
          <p:cNvSpPr>
            <a:spLocks noGrp="1"/>
          </p:cNvSpPr>
          <p:nvPr>
            <p:ph type="sldNum" sz="quarter" idx="10"/>
          </p:nvPr>
        </p:nvSpPr>
        <p:spPr/>
        <p:txBody>
          <a:bodyPr/>
          <a:lstStyle/>
          <a:p>
            <a:fld id="{85F5B7A5-34A7-4AB0-A34F-A4DF2002FA98}" type="slidenum">
              <a:rPr lang="en-US" smtClean="0"/>
              <a:pPr/>
              <a:t>213</a:t>
            </a:fld>
            <a:endParaRPr lang="en-US" dirty="0"/>
          </a:p>
        </p:txBody>
      </p:sp>
    </p:spTree>
    <p:extLst>
      <p:ext uri="{BB962C8B-B14F-4D97-AF65-F5344CB8AC3E}">
        <p14:creationId xmlns:p14="http://schemas.microsoft.com/office/powerpoint/2010/main" val="112499416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D519D-2AFA-8704-C26E-3B265E3ED8F5}"/>
              </a:ext>
            </a:extLst>
          </p:cNvPr>
          <p:cNvSpPr>
            <a:spLocks noGrp="1"/>
          </p:cNvSpPr>
          <p:nvPr>
            <p:ph type="title"/>
          </p:nvPr>
        </p:nvSpPr>
        <p:spPr/>
        <p:txBody>
          <a:bodyPr>
            <a:noAutofit/>
          </a:bodyPr>
          <a:lstStyle/>
          <a:p>
            <a:pPr lvl="0"/>
            <a:r>
              <a:rPr lang="en-US" sz="2800" dirty="0" err="1"/>
              <a:t>Telehealthcare</a:t>
            </a:r>
            <a:r>
              <a:rPr lang="en-US" sz="2800" dirty="0"/>
              <a:t> Service Use Increased During the COVID-19 Pandemic</a:t>
            </a:r>
          </a:p>
        </p:txBody>
      </p:sp>
      <p:sp>
        <p:nvSpPr>
          <p:cNvPr id="3" name="Content Placeholder 2">
            <a:extLst>
              <a:ext uri="{FF2B5EF4-FFF2-40B4-BE49-F238E27FC236}">
                <a16:creationId xmlns:a16="http://schemas.microsoft.com/office/drawing/2014/main" id="{DCA3BDC3-5B5E-9B1C-6A2F-A716D2A7BB62}"/>
              </a:ext>
            </a:extLst>
          </p:cNvPr>
          <p:cNvSpPr>
            <a:spLocks noGrp="1"/>
          </p:cNvSpPr>
          <p:nvPr>
            <p:ph idx="1"/>
          </p:nvPr>
        </p:nvSpPr>
        <p:spPr/>
        <p:txBody>
          <a:bodyPr>
            <a:normAutofit fontScale="62500" lnSpcReduction="20000"/>
          </a:bodyPr>
          <a:lstStyle/>
          <a:p>
            <a:pPr lvl="0"/>
            <a:r>
              <a:rPr lang="en-US" dirty="0"/>
              <a:t>Because of policies enabling </a:t>
            </a:r>
            <a:r>
              <a:rPr lang="en-US" dirty="0" err="1"/>
              <a:t>telehealthcare</a:t>
            </a:r>
            <a:r>
              <a:rPr lang="en-US" dirty="0"/>
              <a:t> service use and provider, staff, and patient desire to minimize in-person contacts, </a:t>
            </a:r>
            <a:r>
              <a:rPr lang="en-US" dirty="0" err="1"/>
              <a:t>telehealthcare</a:t>
            </a:r>
            <a:r>
              <a:rPr lang="en-US" dirty="0"/>
              <a:t> service use became more common during the COVID-19 pandemic. </a:t>
            </a:r>
          </a:p>
          <a:p>
            <a:pPr lvl="0"/>
            <a:r>
              <a:rPr lang="en-US" dirty="0"/>
              <a:t>Some specialties provided services via </a:t>
            </a:r>
            <a:r>
              <a:rPr lang="en-US" dirty="0" err="1"/>
              <a:t>telehealthcare</a:t>
            </a:r>
            <a:r>
              <a:rPr lang="en-US" dirty="0"/>
              <a:t> technology more than others.</a:t>
            </a:r>
          </a:p>
          <a:p>
            <a:pPr lvl="0"/>
            <a:r>
              <a:rPr lang="en-US" dirty="0"/>
              <a:t>Early in the COVID-19 public health emergency, government and healthcare facility regulations limited in-person care for noncritical health conditions.  </a:t>
            </a:r>
          </a:p>
          <a:p>
            <a:pPr lvl="0"/>
            <a:r>
              <a:rPr lang="en-US" dirty="0"/>
              <a:t>The Centers for Disease Control and Prevention noted excess deaths in 2020 not due directly to COVID-19. These deaths may have been due to individuals not receiving needed or timely care. </a:t>
            </a:r>
          </a:p>
          <a:p>
            <a:pPr lvl="0"/>
            <a:r>
              <a:rPr lang="en-US" dirty="0"/>
              <a:t>To minimize the spread of COVID-19 and limit in-person interaction with medical providers and staff while still providing needed healthcare, policies were enacted to encourage greater use of </a:t>
            </a:r>
            <a:r>
              <a:rPr lang="en-US" dirty="0" err="1"/>
              <a:t>telehealthcare</a:t>
            </a:r>
            <a:r>
              <a:rPr lang="en-US" dirty="0"/>
              <a:t> services.  </a:t>
            </a:r>
          </a:p>
          <a:p>
            <a:pPr lvl="0"/>
            <a:r>
              <a:rPr lang="en-US" dirty="0"/>
              <a:t>In addition to changes in federal and state regulations, hospital systems and providers implemented additional rules for COVID-19 safety.</a:t>
            </a:r>
          </a:p>
          <a:p>
            <a:pPr lvl="0"/>
            <a:r>
              <a:rPr lang="en-US" dirty="0"/>
              <a:t>Due to factors such as COVID-19 pandemic-related policies and fear of COVID-19 contagion, the rate of </a:t>
            </a:r>
            <a:r>
              <a:rPr lang="en-US" dirty="0" err="1"/>
              <a:t>telehealthcare</a:t>
            </a:r>
            <a:r>
              <a:rPr lang="en-US" dirty="0"/>
              <a:t> visits increased noticeably..</a:t>
            </a:r>
          </a:p>
        </p:txBody>
      </p:sp>
      <p:sp>
        <p:nvSpPr>
          <p:cNvPr id="4" name="Slide Number Placeholder 3">
            <a:extLst>
              <a:ext uri="{FF2B5EF4-FFF2-40B4-BE49-F238E27FC236}">
                <a16:creationId xmlns:a16="http://schemas.microsoft.com/office/drawing/2014/main" id="{9D7C27EA-E89D-0FAE-E320-9C842249EFFB}"/>
              </a:ext>
            </a:extLst>
          </p:cNvPr>
          <p:cNvSpPr>
            <a:spLocks noGrp="1"/>
          </p:cNvSpPr>
          <p:nvPr>
            <p:ph type="sldNum" sz="quarter" idx="10"/>
          </p:nvPr>
        </p:nvSpPr>
        <p:spPr/>
        <p:txBody>
          <a:bodyPr/>
          <a:lstStyle/>
          <a:p>
            <a:fld id="{85F5B7A5-34A7-4AB0-A34F-A4DF2002FA98}" type="slidenum">
              <a:rPr lang="en-US" smtClean="0"/>
              <a:pPr/>
              <a:t>214</a:t>
            </a:fld>
            <a:endParaRPr lang="en-US" dirty="0"/>
          </a:p>
        </p:txBody>
      </p:sp>
    </p:spTree>
    <p:extLst>
      <p:ext uri="{BB962C8B-B14F-4D97-AF65-F5344CB8AC3E}">
        <p14:creationId xmlns:p14="http://schemas.microsoft.com/office/powerpoint/2010/main" val="391399789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571D5-B114-1523-1E50-A5D4BAD40DE2}"/>
              </a:ext>
            </a:extLst>
          </p:cNvPr>
          <p:cNvSpPr>
            <a:spLocks noGrp="1"/>
          </p:cNvSpPr>
          <p:nvPr>
            <p:ph type="title"/>
          </p:nvPr>
        </p:nvSpPr>
        <p:spPr/>
        <p:txBody>
          <a:bodyPr>
            <a:noAutofit/>
          </a:bodyPr>
          <a:lstStyle/>
          <a:p>
            <a:r>
              <a:rPr lang="en-US" sz="2000" dirty="0"/>
              <a:t>Figure 1. Outpatient </a:t>
            </a:r>
            <a:r>
              <a:rPr lang="en-US" sz="2000" dirty="0" err="1"/>
              <a:t>telehealthcare</a:t>
            </a:r>
            <a:r>
              <a:rPr lang="en-US" sz="2000" dirty="0"/>
              <a:t> services for Medicare fee-for-service beneficiaries, per week, by type of healthcare, 2020-2021</a:t>
            </a:r>
          </a:p>
        </p:txBody>
      </p:sp>
      <p:sp>
        <p:nvSpPr>
          <p:cNvPr id="3" name="Slide Number Placeholder 2">
            <a:extLst>
              <a:ext uri="{FF2B5EF4-FFF2-40B4-BE49-F238E27FC236}">
                <a16:creationId xmlns:a16="http://schemas.microsoft.com/office/drawing/2014/main" id="{7E8D75B7-EACA-5995-7E71-DF05BDBB373F}"/>
              </a:ext>
            </a:extLst>
          </p:cNvPr>
          <p:cNvSpPr>
            <a:spLocks noGrp="1"/>
          </p:cNvSpPr>
          <p:nvPr>
            <p:ph type="sldNum" sz="quarter" idx="10"/>
          </p:nvPr>
        </p:nvSpPr>
        <p:spPr/>
        <p:txBody>
          <a:bodyPr/>
          <a:lstStyle/>
          <a:p>
            <a:fld id="{85F5B7A5-34A7-4AB0-A34F-A4DF2002FA98}" type="slidenum">
              <a:rPr lang="en-US" smtClean="0"/>
              <a:pPr/>
              <a:t>215</a:t>
            </a:fld>
            <a:endParaRPr lang="en-US" dirty="0"/>
          </a:p>
        </p:txBody>
      </p:sp>
      <p:graphicFrame>
        <p:nvGraphicFramePr>
          <p:cNvPr id="6" name="Chart 5" descr="Line graph showing percent; primary care, non-behavioral health spiked at 23% in April 2020 and then leveled off and was 4.5% in December 2021; primary care, behavioral health spiked at 37% in April 2020 and then leveled off and was 10% in December 2021; specialist, behavioral health spiked at 57% in April 2020 and then leveled off and was 35% in December 2021; specialist, non-behavioral health spiked at 10% in April 2020 and then leveled off and was 1% in December 2021">
            <a:extLst>
              <a:ext uri="{FF2B5EF4-FFF2-40B4-BE49-F238E27FC236}">
                <a16:creationId xmlns:a16="http://schemas.microsoft.com/office/drawing/2014/main" id="{4419D71E-4600-24CE-F66D-A81BF33BCFB4}"/>
              </a:ext>
            </a:extLst>
          </p:cNvPr>
          <p:cNvGraphicFramePr/>
          <p:nvPr>
            <p:extLst>
              <p:ext uri="{D42A27DB-BD31-4B8C-83A1-F6EECF244321}">
                <p14:modId xmlns:p14="http://schemas.microsoft.com/office/powerpoint/2010/main" val="2192127189"/>
              </p:ext>
            </p:extLst>
          </p:nvPr>
        </p:nvGraphicFramePr>
        <p:xfrm>
          <a:off x="457200" y="1463040"/>
          <a:ext cx="8229600" cy="384048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C80FCF05-B5EA-2F65-3BBA-18A9E5ADE917}"/>
              </a:ext>
            </a:extLst>
          </p:cNvPr>
          <p:cNvSpPr txBox="1"/>
          <p:nvPr/>
        </p:nvSpPr>
        <p:spPr>
          <a:xfrm>
            <a:off x="457200" y="5486400"/>
            <a:ext cx="8229600" cy="830997"/>
          </a:xfrm>
          <a:prstGeom prst="rect">
            <a:avLst/>
          </a:prstGeom>
          <a:noFill/>
        </p:spPr>
        <p:txBody>
          <a:bodyPr wrap="square" rtlCol="0">
            <a:spAutoFit/>
          </a:bodyPr>
          <a:lstStyle/>
          <a:p>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Source: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Office of the Assistant Secretary for Planning and Evaluation </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analysis of Medicare fee-for-service claims, 2020-2021, in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Samson LW, Couture SJ, Jacobus-Kantor L,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Creedon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TB,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Sheingold</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S. Updated Medicare FFS Telehealth Trends by Beneficiary Characteristics, Visit Specialty, and State, 2019-2021. Issue Brief No. HP-2023-18. Washington, DC: U.S. Department of Health and Human Services, July 2023.</a:t>
            </a:r>
            <a:endParaRPr lang="en-US" sz="1200" dirty="0"/>
          </a:p>
        </p:txBody>
      </p:sp>
    </p:spTree>
    <p:extLst>
      <p:ext uri="{BB962C8B-B14F-4D97-AF65-F5344CB8AC3E}">
        <p14:creationId xmlns:p14="http://schemas.microsoft.com/office/powerpoint/2010/main" val="71149741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571D5-B114-1523-1E50-A5D4BAD40DE2}"/>
              </a:ext>
            </a:extLst>
          </p:cNvPr>
          <p:cNvSpPr>
            <a:spLocks noGrp="1"/>
          </p:cNvSpPr>
          <p:nvPr>
            <p:ph type="title"/>
          </p:nvPr>
        </p:nvSpPr>
        <p:spPr/>
        <p:txBody>
          <a:bodyPr>
            <a:noAutofit/>
          </a:bodyPr>
          <a:lstStyle/>
          <a:p>
            <a:r>
              <a:rPr lang="en-US" sz="2000" spc="-30" dirty="0"/>
              <a:t>Figure 2. Medical specialty of outpatient medical visits, by in person or </a:t>
            </a:r>
            <a:r>
              <a:rPr lang="en-US" sz="2000" spc="-30" dirty="0" err="1"/>
              <a:t>telehealthcare</a:t>
            </a:r>
            <a:r>
              <a:rPr lang="en-US" sz="2000" spc="-30" dirty="0"/>
              <a:t> visit, 2020 and 2021</a:t>
            </a:r>
          </a:p>
        </p:txBody>
      </p:sp>
      <p:sp>
        <p:nvSpPr>
          <p:cNvPr id="3" name="Slide Number Placeholder 2">
            <a:extLst>
              <a:ext uri="{FF2B5EF4-FFF2-40B4-BE49-F238E27FC236}">
                <a16:creationId xmlns:a16="http://schemas.microsoft.com/office/drawing/2014/main" id="{7E8D75B7-EACA-5995-7E71-DF05BDBB373F}"/>
              </a:ext>
            </a:extLst>
          </p:cNvPr>
          <p:cNvSpPr>
            <a:spLocks noGrp="1"/>
          </p:cNvSpPr>
          <p:nvPr>
            <p:ph type="sldNum" sz="quarter" idx="10"/>
          </p:nvPr>
        </p:nvSpPr>
        <p:spPr/>
        <p:txBody>
          <a:bodyPr/>
          <a:lstStyle/>
          <a:p>
            <a:fld id="{85F5B7A5-34A7-4AB0-A34F-A4DF2002FA98}" type="slidenum">
              <a:rPr lang="en-US" smtClean="0"/>
              <a:pPr/>
              <a:t>216</a:t>
            </a:fld>
            <a:endParaRPr lang="en-US" dirty="0"/>
          </a:p>
        </p:txBody>
      </p:sp>
      <p:graphicFrame>
        <p:nvGraphicFramePr>
          <p:cNvPr id="8" name="Chart 7" descr="Pie chart showing percentage of each specialty, in person, 2020; key points are in the text below">
            <a:extLst>
              <a:ext uri="{FF2B5EF4-FFF2-40B4-BE49-F238E27FC236}">
                <a16:creationId xmlns:a16="http://schemas.microsoft.com/office/drawing/2014/main" id="{FB103A00-3A0C-25AF-6D5E-8D9D951A5C59}"/>
              </a:ext>
            </a:extLst>
          </p:cNvPr>
          <p:cNvGraphicFramePr/>
          <p:nvPr>
            <p:extLst>
              <p:ext uri="{D42A27DB-BD31-4B8C-83A1-F6EECF244321}">
                <p14:modId xmlns:p14="http://schemas.microsoft.com/office/powerpoint/2010/main" val="3038226403"/>
              </p:ext>
            </p:extLst>
          </p:nvPr>
        </p:nvGraphicFramePr>
        <p:xfrm>
          <a:off x="488576" y="1280160"/>
          <a:ext cx="41148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descr="Pie chart showing percentage of each specialty, telehealthcare, 2020; key points are in the text below">
            <a:extLst>
              <a:ext uri="{FF2B5EF4-FFF2-40B4-BE49-F238E27FC236}">
                <a16:creationId xmlns:a16="http://schemas.microsoft.com/office/drawing/2014/main" id="{6BD73550-DD60-6844-A481-B4B72A3D6C1F}"/>
              </a:ext>
            </a:extLst>
          </p:cNvPr>
          <p:cNvGraphicFramePr/>
          <p:nvPr>
            <p:extLst>
              <p:ext uri="{D42A27DB-BD31-4B8C-83A1-F6EECF244321}">
                <p14:modId xmlns:p14="http://schemas.microsoft.com/office/powerpoint/2010/main" val="3467718100"/>
              </p:ext>
            </p:extLst>
          </p:nvPr>
        </p:nvGraphicFramePr>
        <p:xfrm>
          <a:off x="4297682" y="1280160"/>
          <a:ext cx="41148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descr="Pie chart showing percentage of each specialty, in person, 2021; key points are in the text below">
            <a:extLst>
              <a:ext uri="{FF2B5EF4-FFF2-40B4-BE49-F238E27FC236}">
                <a16:creationId xmlns:a16="http://schemas.microsoft.com/office/drawing/2014/main" id="{C6522E8C-40A4-22DA-4920-150918420213}"/>
              </a:ext>
            </a:extLst>
          </p:cNvPr>
          <p:cNvGraphicFramePr/>
          <p:nvPr>
            <p:extLst>
              <p:ext uri="{D42A27DB-BD31-4B8C-83A1-F6EECF244321}">
                <p14:modId xmlns:p14="http://schemas.microsoft.com/office/powerpoint/2010/main" val="1190119542"/>
              </p:ext>
            </p:extLst>
          </p:nvPr>
        </p:nvGraphicFramePr>
        <p:xfrm>
          <a:off x="457200" y="3566159"/>
          <a:ext cx="4114800" cy="315531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hart 10" descr="Pie chart showing percentage of each specialty, telehealthcare, 2021; key points are in the text below">
            <a:extLst>
              <a:ext uri="{FF2B5EF4-FFF2-40B4-BE49-F238E27FC236}">
                <a16:creationId xmlns:a16="http://schemas.microsoft.com/office/drawing/2014/main" id="{0C275D22-C24B-70A4-541F-F78C9D699806}"/>
              </a:ext>
            </a:extLst>
          </p:cNvPr>
          <p:cNvGraphicFramePr/>
          <p:nvPr>
            <p:extLst>
              <p:ext uri="{D42A27DB-BD31-4B8C-83A1-F6EECF244321}">
                <p14:modId xmlns:p14="http://schemas.microsoft.com/office/powerpoint/2010/main" val="2367934731"/>
              </p:ext>
            </p:extLst>
          </p:nvPr>
        </p:nvGraphicFramePr>
        <p:xfrm>
          <a:off x="4664060" y="3566160"/>
          <a:ext cx="4114800" cy="315468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8179274"/>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EE6DA-81E8-CBA8-89D4-860708CF0C57}"/>
              </a:ext>
            </a:extLst>
          </p:cNvPr>
          <p:cNvSpPr>
            <a:spLocks noGrp="1"/>
          </p:cNvSpPr>
          <p:nvPr>
            <p:ph type="title"/>
          </p:nvPr>
        </p:nvSpPr>
        <p:spPr/>
        <p:txBody>
          <a:bodyPr>
            <a:noAutofit/>
          </a:bodyPr>
          <a:lstStyle/>
          <a:p>
            <a:r>
              <a:rPr lang="en-US" sz="1800" dirty="0"/>
              <a:t>Figure 3. Any use of any </a:t>
            </a:r>
            <a:r>
              <a:rPr lang="en-US" sz="1800" dirty="0" err="1"/>
              <a:t>telehealthcare</a:t>
            </a:r>
            <a:r>
              <a:rPr lang="en-US" sz="1800" dirty="0"/>
              <a:t> technology by practice size, specialty, percentage of non-Hispanic White individuals, and practice location, 2021</a:t>
            </a:r>
          </a:p>
        </p:txBody>
      </p:sp>
      <p:sp>
        <p:nvSpPr>
          <p:cNvPr id="3" name="Slide Number Placeholder 2">
            <a:extLst>
              <a:ext uri="{FF2B5EF4-FFF2-40B4-BE49-F238E27FC236}">
                <a16:creationId xmlns:a16="http://schemas.microsoft.com/office/drawing/2014/main" id="{7FF0285B-CA78-62D2-14C3-AFFB3DF27C94}"/>
              </a:ext>
            </a:extLst>
          </p:cNvPr>
          <p:cNvSpPr>
            <a:spLocks noGrp="1"/>
          </p:cNvSpPr>
          <p:nvPr>
            <p:ph type="sldNum" sz="quarter" idx="10"/>
          </p:nvPr>
        </p:nvSpPr>
        <p:spPr/>
        <p:txBody>
          <a:bodyPr/>
          <a:lstStyle/>
          <a:p>
            <a:fld id="{85F5B7A5-34A7-4AB0-A34F-A4DF2002FA98}" type="slidenum">
              <a:rPr lang="en-US" smtClean="0"/>
              <a:pPr/>
              <a:t>217</a:t>
            </a:fld>
            <a:endParaRPr lang="en-US" dirty="0"/>
          </a:p>
        </p:txBody>
      </p:sp>
      <p:graphicFrame>
        <p:nvGraphicFramePr>
          <p:cNvPr id="6" name="Chart 5" descr="Columns showing percentage; key points are in the text below">
            <a:extLst>
              <a:ext uri="{FF2B5EF4-FFF2-40B4-BE49-F238E27FC236}">
                <a16:creationId xmlns:a16="http://schemas.microsoft.com/office/drawing/2014/main" id="{B243150F-A690-0892-9FF5-479F45CF6A05}"/>
              </a:ext>
            </a:extLst>
          </p:cNvPr>
          <p:cNvGraphicFramePr/>
          <p:nvPr>
            <p:extLst>
              <p:ext uri="{D42A27DB-BD31-4B8C-83A1-F6EECF244321}">
                <p14:modId xmlns:p14="http://schemas.microsoft.com/office/powerpoint/2010/main" val="2804134375"/>
              </p:ext>
            </p:extLst>
          </p:nvPr>
        </p:nvGraphicFramePr>
        <p:xfrm>
          <a:off x="457200" y="1463040"/>
          <a:ext cx="8229600" cy="402336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8C4708A0-8FBB-FBEA-536D-B975DF26EA5F}"/>
              </a:ext>
            </a:extLst>
          </p:cNvPr>
          <p:cNvSpPr txBox="1"/>
          <p:nvPr/>
        </p:nvSpPr>
        <p:spPr>
          <a:xfrm>
            <a:off x="457200" y="5577840"/>
            <a:ext cx="8229600" cy="738664"/>
          </a:xfrm>
          <a:prstGeom prst="rect">
            <a:avLst/>
          </a:prstGeom>
          <a:noFill/>
        </p:spPr>
        <p:txBody>
          <a:bodyPr wrap="square" rtlCol="0">
            <a:spAutoFit/>
          </a:bodyPr>
          <a:lstStyle/>
          <a:p>
            <a:pPr marL="0" marR="0">
              <a:spcBef>
                <a:spcPts val="60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Key: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NHW = non-Hispanic White; MSA = metropolitan statistical area.</a:t>
            </a:r>
          </a:p>
          <a:p>
            <a:pPr marL="0" marR="0">
              <a:spcBef>
                <a:spcPts val="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Centers for Disease Control and Prevention, National Electronic Health Records Survey, 2021. </a:t>
            </a:r>
          </a:p>
          <a:p>
            <a:pPr marL="0" marR="0">
              <a:spcBef>
                <a:spcPts val="0"/>
              </a:spcBef>
              <a:spcAft>
                <a:spcPts val="120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Note: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Telehealthcare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includes audio-only and video services. </a:t>
            </a:r>
            <a:endParaRPr lang="en-US" sz="1400" dirty="0"/>
          </a:p>
        </p:txBody>
      </p:sp>
    </p:spTree>
    <p:extLst>
      <p:ext uri="{BB962C8B-B14F-4D97-AF65-F5344CB8AC3E}">
        <p14:creationId xmlns:p14="http://schemas.microsoft.com/office/powerpoint/2010/main" val="3237805727"/>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EE6DA-81E8-CBA8-89D4-860708CF0C57}"/>
              </a:ext>
            </a:extLst>
          </p:cNvPr>
          <p:cNvSpPr>
            <a:spLocks noGrp="1"/>
          </p:cNvSpPr>
          <p:nvPr>
            <p:ph type="title"/>
          </p:nvPr>
        </p:nvSpPr>
        <p:spPr/>
        <p:txBody>
          <a:bodyPr>
            <a:noAutofit/>
          </a:bodyPr>
          <a:lstStyle/>
          <a:p>
            <a:r>
              <a:rPr lang="en-US" sz="2000" dirty="0"/>
              <a:t>Figure 4. Office-based provider visits that were </a:t>
            </a:r>
            <a:r>
              <a:rPr lang="en-US" sz="2000" dirty="0" err="1"/>
              <a:t>telehealthcare</a:t>
            </a:r>
            <a:r>
              <a:rPr lang="en-US" sz="2000" dirty="0"/>
              <a:t> visits, by county-level internet access and geographic location, 2021</a:t>
            </a:r>
          </a:p>
        </p:txBody>
      </p:sp>
      <p:sp>
        <p:nvSpPr>
          <p:cNvPr id="3" name="Slide Number Placeholder 2">
            <a:extLst>
              <a:ext uri="{FF2B5EF4-FFF2-40B4-BE49-F238E27FC236}">
                <a16:creationId xmlns:a16="http://schemas.microsoft.com/office/drawing/2014/main" id="{7FF0285B-CA78-62D2-14C3-AFFB3DF27C94}"/>
              </a:ext>
            </a:extLst>
          </p:cNvPr>
          <p:cNvSpPr>
            <a:spLocks noGrp="1"/>
          </p:cNvSpPr>
          <p:nvPr>
            <p:ph type="sldNum" sz="quarter" idx="10"/>
          </p:nvPr>
        </p:nvSpPr>
        <p:spPr/>
        <p:txBody>
          <a:bodyPr/>
          <a:lstStyle/>
          <a:p>
            <a:fld id="{85F5B7A5-34A7-4AB0-A34F-A4DF2002FA98}" type="slidenum">
              <a:rPr lang="en-US" smtClean="0"/>
              <a:pPr/>
              <a:t>218</a:t>
            </a:fld>
            <a:endParaRPr lang="en-US" dirty="0"/>
          </a:p>
        </p:txBody>
      </p:sp>
      <p:sp>
        <p:nvSpPr>
          <p:cNvPr id="7" name="TextBox 6">
            <a:extLst>
              <a:ext uri="{FF2B5EF4-FFF2-40B4-BE49-F238E27FC236}">
                <a16:creationId xmlns:a16="http://schemas.microsoft.com/office/drawing/2014/main" id="{8C4708A0-8FBB-FBEA-536D-B975DF26EA5F}"/>
              </a:ext>
            </a:extLst>
          </p:cNvPr>
          <p:cNvSpPr txBox="1"/>
          <p:nvPr/>
        </p:nvSpPr>
        <p:spPr>
          <a:xfrm>
            <a:off x="457200" y="5852160"/>
            <a:ext cx="8229600" cy="307777"/>
          </a:xfrm>
          <a:prstGeom prst="rect">
            <a:avLst/>
          </a:prstGeom>
          <a:noFill/>
        </p:spPr>
        <p:txBody>
          <a:bodyPr wrap="square" rtlCol="0">
            <a:spAutoFit/>
          </a:bodyPr>
          <a:lstStyle/>
          <a:p>
            <a:pPr marL="0" marR="0">
              <a:spcBef>
                <a:spcPts val="600"/>
              </a:spcBef>
              <a:spcAft>
                <a:spcPts val="120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Agency for Healthcare Research and Quality, Medical Expenditure Panel Survey, 2021. </a:t>
            </a:r>
          </a:p>
        </p:txBody>
      </p:sp>
      <p:graphicFrame>
        <p:nvGraphicFramePr>
          <p:cNvPr id="8" name="Chart 7" descr="Columns showing percentage; key points are in the text below">
            <a:extLst>
              <a:ext uri="{FF2B5EF4-FFF2-40B4-BE49-F238E27FC236}">
                <a16:creationId xmlns:a16="http://schemas.microsoft.com/office/drawing/2014/main" id="{AF29EACB-7E72-2DAF-9479-0C178104E796}"/>
              </a:ext>
            </a:extLst>
          </p:cNvPr>
          <p:cNvGraphicFramePr/>
          <p:nvPr>
            <p:extLst>
              <p:ext uri="{D42A27DB-BD31-4B8C-83A1-F6EECF244321}">
                <p14:modId xmlns:p14="http://schemas.microsoft.com/office/powerpoint/2010/main" val="3811387875"/>
              </p:ext>
            </p:extLst>
          </p:nvPr>
        </p:nvGraphicFramePr>
        <p:xfrm>
          <a:off x="457200" y="1463040"/>
          <a:ext cx="8229600" cy="4114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4567926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EE6DA-81E8-CBA8-89D4-860708CF0C57}"/>
              </a:ext>
            </a:extLst>
          </p:cNvPr>
          <p:cNvSpPr>
            <a:spLocks noGrp="1"/>
          </p:cNvSpPr>
          <p:nvPr>
            <p:ph type="title"/>
          </p:nvPr>
        </p:nvSpPr>
        <p:spPr/>
        <p:txBody>
          <a:bodyPr>
            <a:noAutofit/>
          </a:bodyPr>
          <a:lstStyle/>
          <a:p>
            <a:r>
              <a:rPr lang="en-US" sz="2000" dirty="0"/>
              <a:t>Figure 5. Office-based provider visits that were </a:t>
            </a:r>
            <a:r>
              <a:rPr lang="en-US" sz="2000" dirty="0" err="1"/>
              <a:t>telehealthcare</a:t>
            </a:r>
            <a:r>
              <a:rPr lang="en-US" sz="2000" dirty="0"/>
              <a:t> visits, by patient age, patient race/ethnicity, and family income, 2021</a:t>
            </a:r>
          </a:p>
        </p:txBody>
      </p:sp>
      <p:sp>
        <p:nvSpPr>
          <p:cNvPr id="3" name="Slide Number Placeholder 2">
            <a:extLst>
              <a:ext uri="{FF2B5EF4-FFF2-40B4-BE49-F238E27FC236}">
                <a16:creationId xmlns:a16="http://schemas.microsoft.com/office/drawing/2014/main" id="{7FF0285B-CA78-62D2-14C3-AFFB3DF27C94}"/>
              </a:ext>
            </a:extLst>
          </p:cNvPr>
          <p:cNvSpPr>
            <a:spLocks noGrp="1"/>
          </p:cNvSpPr>
          <p:nvPr>
            <p:ph type="sldNum" sz="quarter" idx="10"/>
          </p:nvPr>
        </p:nvSpPr>
        <p:spPr/>
        <p:txBody>
          <a:bodyPr/>
          <a:lstStyle/>
          <a:p>
            <a:fld id="{85F5B7A5-34A7-4AB0-A34F-A4DF2002FA98}" type="slidenum">
              <a:rPr lang="en-US" smtClean="0"/>
              <a:pPr/>
              <a:t>219</a:t>
            </a:fld>
            <a:endParaRPr lang="en-US" dirty="0"/>
          </a:p>
        </p:txBody>
      </p:sp>
      <p:sp>
        <p:nvSpPr>
          <p:cNvPr id="7" name="TextBox 6">
            <a:extLst>
              <a:ext uri="{FF2B5EF4-FFF2-40B4-BE49-F238E27FC236}">
                <a16:creationId xmlns:a16="http://schemas.microsoft.com/office/drawing/2014/main" id="{8C4708A0-8FBB-FBEA-536D-B975DF26EA5F}"/>
              </a:ext>
            </a:extLst>
          </p:cNvPr>
          <p:cNvSpPr txBox="1"/>
          <p:nvPr/>
        </p:nvSpPr>
        <p:spPr>
          <a:xfrm>
            <a:off x="457200" y="5486400"/>
            <a:ext cx="8229600" cy="954107"/>
          </a:xfrm>
          <a:prstGeom prst="rect">
            <a:avLst/>
          </a:prstGeom>
          <a:noFill/>
        </p:spPr>
        <p:txBody>
          <a:bodyPr wrap="square" rtlCol="0">
            <a:spAutoFit/>
          </a:bodyPr>
          <a:lstStyle/>
          <a:p>
            <a:pPr marL="0" marR="0">
              <a:spcBef>
                <a:spcPts val="60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Key: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NH = non-Hispanic; PG = federal poverty guideline.</a:t>
            </a:r>
          </a:p>
          <a:p>
            <a:pPr marL="0" marR="0">
              <a:spcBef>
                <a:spcPts val="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Agency for Healthcare Research and Quality, Medical Expenditure Panel Survey, 2021. </a:t>
            </a:r>
          </a:p>
          <a:p>
            <a:pPr marL="0" marR="0">
              <a:spcBef>
                <a:spcPts val="0"/>
              </a:spcBef>
              <a:spcAft>
                <a:spcPts val="120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Note: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Sample sizes for American Indian or Alaska Native and Native Hawaiian/Pacific Islander groups were too small to produce statistically reliable data.</a:t>
            </a:r>
          </a:p>
        </p:txBody>
      </p:sp>
      <p:graphicFrame>
        <p:nvGraphicFramePr>
          <p:cNvPr id="6" name="Chart 5" descr="Columns showing percent&#10;0-17 Years, 9.0&#10;18-44 Years, 15.8&#10;45-64 Years, 7.4&#10;65+ Years, 3.1&#10;Hispanic, 11.4&#10;NH Asian, 6.9&#10;NH Black, 7.8&#10;NH White, 8.6&#10;&lt;100% PG, 10.6&#10;100-199% PG, 7.4&#10;200-399% PG, 8.1&#10;400%+ PG, 9.3">
            <a:extLst>
              <a:ext uri="{FF2B5EF4-FFF2-40B4-BE49-F238E27FC236}">
                <a16:creationId xmlns:a16="http://schemas.microsoft.com/office/drawing/2014/main" id="{16416428-4149-488D-A8DD-3BA8EC130A62}"/>
              </a:ext>
            </a:extLst>
          </p:cNvPr>
          <p:cNvGraphicFramePr/>
          <p:nvPr>
            <p:extLst>
              <p:ext uri="{D42A27DB-BD31-4B8C-83A1-F6EECF244321}">
                <p14:modId xmlns:p14="http://schemas.microsoft.com/office/powerpoint/2010/main" val="2981022713"/>
              </p:ext>
            </p:extLst>
          </p:nvPr>
        </p:nvGraphicFramePr>
        <p:xfrm>
          <a:off x="457200" y="1463040"/>
          <a:ext cx="8229600" cy="39319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549427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C796C3-A574-413B-A7A5-EC04C1D3483B}"/>
              </a:ext>
            </a:extLst>
          </p:cNvPr>
          <p:cNvSpPr>
            <a:spLocks noGrp="1"/>
          </p:cNvSpPr>
          <p:nvPr>
            <p:ph type="title"/>
          </p:nvPr>
        </p:nvSpPr>
        <p:spPr>
          <a:xfrm>
            <a:off x="1257300" y="304800"/>
            <a:ext cx="6629400" cy="617884"/>
          </a:xfrm>
        </p:spPr>
        <p:txBody>
          <a:bodyPr>
            <a:noAutofit/>
          </a:bodyPr>
          <a:lstStyle/>
          <a:p>
            <a:r>
              <a:rPr lang="en-US" sz="2000" b="1" dirty="0">
                <a:effectLst/>
                <a:latin typeface="Arial" panose="020B0604020202020204" pitchFamily="34" charset="0"/>
                <a:ea typeface="Calibri" panose="020F0502020204030204" pitchFamily="34" charset="0"/>
                <a:cs typeface="Times New Roman" panose="02020603050405020304" pitchFamily="18" charset="0"/>
              </a:rPr>
              <a:t>Table 1. NCHS Urban-Rural Classification Scheme, 2006 vs. 2013</a:t>
            </a:r>
            <a:endParaRPr lang="en-US" sz="2000" dirty="0"/>
          </a:p>
        </p:txBody>
      </p:sp>
      <p:graphicFrame>
        <p:nvGraphicFramePr>
          <p:cNvPr id="2" name="Table 1">
            <a:extLst>
              <a:ext uri="{FF2B5EF4-FFF2-40B4-BE49-F238E27FC236}">
                <a16:creationId xmlns:a16="http://schemas.microsoft.com/office/drawing/2014/main" id="{7D59C6E7-A6CA-EF57-73C2-239D6CF22E30}"/>
              </a:ext>
            </a:extLst>
          </p:cNvPr>
          <p:cNvGraphicFramePr>
            <a:graphicFrameLocks noGrp="1"/>
          </p:cNvGraphicFramePr>
          <p:nvPr>
            <p:extLst>
              <p:ext uri="{D42A27DB-BD31-4B8C-83A1-F6EECF244321}">
                <p14:modId xmlns:p14="http://schemas.microsoft.com/office/powerpoint/2010/main" val="4163853127"/>
              </p:ext>
            </p:extLst>
          </p:nvPr>
        </p:nvGraphicFramePr>
        <p:xfrm>
          <a:off x="457200" y="1600200"/>
          <a:ext cx="8229600" cy="2499656"/>
        </p:xfrm>
        <a:graphic>
          <a:graphicData uri="http://schemas.openxmlformats.org/drawingml/2006/table">
            <a:tbl>
              <a:tblPr>
                <a:tableStyleId>{5940675A-B579-460E-94D1-54222C63F5DA}</a:tableStyleId>
              </a:tblPr>
              <a:tblGrid>
                <a:gridCol w="1676400">
                  <a:extLst>
                    <a:ext uri="{9D8B030D-6E8A-4147-A177-3AD203B41FA5}">
                      <a16:colId xmlns:a16="http://schemas.microsoft.com/office/drawing/2014/main" val="3822734750"/>
                    </a:ext>
                  </a:extLst>
                </a:gridCol>
                <a:gridCol w="3195642">
                  <a:extLst>
                    <a:ext uri="{9D8B030D-6E8A-4147-A177-3AD203B41FA5}">
                      <a16:colId xmlns:a16="http://schemas.microsoft.com/office/drawing/2014/main" val="3998727895"/>
                    </a:ext>
                  </a:extLst>
                </a:gridCol>
                <a:gridCol w="3357558">
                  <a:extLst>
                    <a:ext uri="{9D8B030D-6E8A-4147-A177-3AD203B41FA5}">
                      <a16:colId xmlns:a16="http://schemas.microsoft.com/office/drawing/2014/main" val="1771702645"/>
                    </a:ext>
                  </a:extLst>
                </a:gridCol>
              </a:tblGrid>
              <a:tr h="0">
                <a:tc>
                  <a:txBody>
                    <a:bodyPr/>
                    <a:lstStyle/>
                    <a:p>
                      <a:pPr marL="0" marR="0" algn="ctr">
                        <a:spcBef>
                          <a:spcPts val="0"/>
                        </a:spcBef>
                        <a:spcAft>
                          <a:spcPts val="100"/>
                        </a:spcAft>
                        <a:tabLst>
                          <a:tab pos="5943600" algn="r"/>
                        </a:tabLst>
                      </a:pPr>
                      <a:r>
                        <a:rPr lang="en-US" sz="1800" b="1" dirty="0">
                          <a:effectLst/>
                        </a:rPr>
                        <a:t>Areas</a:t>
                      </a:r>
                      <a:endParaRPr lang="en-US" sz="1800" b="1" dirty="0">
                        <a:effectLst/>
                        <a:latin typeface="Arial" panose="020B0604020202020204" pitchFamily="34" charset="0"/>
                        <a:ea typeface="Calibri" panose="020F0502020204030204" pitchFamily="34" charset="0"/>
                        <a:cs typeface="Times New Roman" panose="02020603050405020304" pitchFamily="18" charset="0"/>
                      </a:endParaRPr>
                    </a:p>
                  </a:txBody>
                  <a:tcPr marL="126377" marR="126377" marT="15388" marB="15388"/>
                </a:tc>
                <a:tc>
                  <a:txBody>
                    <a:bodyPr/>
                    <a:lstStyle/>
                    <a:p>
                      <a:pPr marL="0" marR="0" algn="ctr">
                        <a:spcBef>
                          <a:spcPts val="0"/>
                        </a:spcBef>
                        <a:spcAft>
                          <a:spcPts val="100"/>
                        </a:spcAft>
                        <a:tabLst>
                          <a:tab pos="5943600" algn="r"/>
                        </a:tabLst>
                      </a:pPr>
                      <a:r>
                        <a:rPr lang="en-US" sz="1800" b="1" dirty="0">
                          <a:effectLst/>
                        </a:rPr>
                        <a:t>2006 Classification</a:t>
                      </a:r>
                      <a:endParaRPr lang="en-US" sz="1800" b="1" dirty="0">
                        <a:effectLst/>
                        <a:latin typeface="Arial" panose="020B0604020202020204" pitchFamily="34" charset="0"/>
                        <a:ea typeface="Calibri" panose="020F0502020204030204" pitchFamily="34" charset="0"/>
                        <a:cs typeface="Times New Roman" panose="02020603050405020304" pitchFamily="18" charset="0"/>
                      </a:endParaRPr>
                    </a:p>
                  </a:txBody>
                  <a:tcPr marL="126377" marR="126377" marT="15388" marB="15388"/>
                </a:tc>
                <a:tc>
                  <a:txBody>
                    <a:bodyPr/>
                    <a:lstStyle/>
                    <a:p>
                      <a:pPr marL="0" marR="0" algn="ctr">
                        <a:spcBef>
                          <a:spcPts val="0"/>
                        </a:spcBef>
                        <a:spcAft>
                          <a:spcPts val="100"/>
                        </a:spcAft>
                        <a:tabLst>
                          <a:tab pos="5943600" algn="r"/>
                        </a:tabLst>
                      </a:pPr>
                      <a:r>
                        <a:rPr lang="en-US" sz="1800" b="1" dirty="0">
                          <a:effectLst/>
                        </a:rPr>
                        <a:t>2013 Classification</a:t>
                      </a:r>
                      <a:endParaRPr lang="en-US" sz="1800" b="1" dirty="0">
                        <a:effectLst/>
                        <a:latin typeface="Arial" panose="020B0604020202020204" pitchFamily="34" charset="0"/>
                        <a:ea typeface="Calibri" panose="020F0502020204030204" pitchFamily="34" charset="0"/>
                        <a:cs typeface="Times New Roman" panose="02020603050405020304" pitchFamily="18" charset="0"/>
                      </a:endParaRPr>
                    </a:p>
                  </a:txBody>
                  <a:tcPr marL="126377" marR="126377" marT="15388" marB="15388"/>
                </a:tc>
                <a:extLst>
                  <a:ext uri="{0D108BD9-81ED-4DB2-BD59-A6C34878D82A}">
                    <a16:rowId xmlns:a16="http://schemas.microsoft.com/office/drawing/2014/main" val="3734953813"/>
                  </a:ext>
                </a:extLst>
              </a:tr>
              <a:tr h="640080">
                <a:tc>
                  <a:txBody>
                    <a:bodyPr/>
                    <a:lstStyle/>
                    <a:p>
                      <a:pPr marL="0" marR="0">
                        <a:spcBef>
                          <a:spcPts val="0"/>
                        </a:spcBef>
                        <a:spcAft>
                          <a:spcPts val="100"/>
                        </a:spcAft>
                        <a:tabLst>
                          <a:tab pos="5943600" algn="r"/>
                        </a:tabLst>
                      </a:pPr>
                      <a:r>
                        <a:rPr lang="en-US" sz="1800" dirty="0">
                          <a:effectLst/>
                        </a:rPr>
                        <a:t>Small Metropolitan</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126377" marR="126377" marT="15388" marB="15388"/>
                </a:tc>
                <a:tc>
                  <a:txBody>
                    <a:bodyPr/>
                    <a:lstStyle/>
                    <a:p>
                      <a:pPr marL="0" marR="0">
                        <a:spcBef>
                          <a:spcPts val="0"/>
                        </a:spcBef>
                        <a:spcAft>
                          <a:spcPts val="100"/>
                        </a:spcAft>
                        <a:tabLst>
                          <a:tab pos="5943600" algn="r"/>
                        </a:tabLst>
                      </a:pPr>
                      <a:r>
                        <a:rPr lang="en-US" sz="1800" dirty="0">
                          <a:effectLst/>
                        </a:rPr>
                        <a:t>Counties in MSAs of 50,000-249,999 population </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126377" marR="126377" marT="15388" marB="15388"/>
                </a:tc>
                <a:tc>
                  <a:txBody>
                    <a:bodyPr/>
                    <a:lstStyle/>
                    <a:p>
                      <a:pPr marL="0" marR="0">
                        <a:spcBef>
                          <a:spcPts val="0"/>
                        </a:spcBef>
                        <a:spcAft>
                          <a:spcPts val="100"/>
                        </a:spcAft>
                        <a:tabLst>
                          <a:tab pos="5943600" algn="r"/>
                        </a:tabLst>
                      </a:pPr>
                      <a:r>
                        <a:rPr lang="en-US" sz="1800" dirty="0">
                          <a:effectLst/>
                        </a:rPr>
                        <a:t>Counties in MSAs of less than 250,000 population</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126377" marR="126377" marT="15388" marB="15388"/>
                </a:tc>
                <a:extLst>
                  <a:ext uri="{0D108BD9-81ED-4DB2-BD59-A6C34878D82A}">
                    <a16:rowId xmlns:a16="http://schemas.microsoft.com/office/drawing/2014/main" val="899932442"/>
                  </a:ext>
                </a:extLst>
              </a:tr>
              <a:tr h="640080">
                <a:tc>
                  <a:txBody>
                    <a:bodyPr/>
                    <a:lstStyle/>
                    <a:p>
                      <a:pPr marL="0" marR="0">
                        <a:spcBef>
                          <a:spcPts val="0"/>
                        </a:spcBef>
                        <a:spcAft>
                          <a:spcPts val="100"/>
                        </a:spcAft>
                        <a:tabLst>
                          <a:tab pos="5943600" algn="r"/>
                        </a:tabLst>
                      </a:pPr>
                      <a:r>
                        <a:rPr lang="en-US" sz="1800">
                          <a:effectLst/>
                        </a:rPr>
                        <a:t>Micropolitan</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126377" marR="126377" marT="15388" marB="15388"/>
                </a:tc>
                <a:tc>
                  <a:txBody>
                    <a:bodyPr/>
                    <a:lstStyle/>
                    <a:p>
                      <a:pPr marL="0" marR="0">
                        <a:spcBef>
                          <a:spcPts val="0"/>
                        </a:spcBef>
                        <a:spcAft>
                          <a:spcPts val="100"/>
                        </a:spcAft>
                        <a:tabLst>
                          <a:tab pos="5943600" algn="r"/>
                        </a:tabLst>
                      </a:pPr>
                      <a:r>
                        <a:rPr lang="en-US" sz="1800" dirty="0">
                          <a:effectLst/>
                        </a:rPr>
                        <a:t>Urban cluster population of 10,000-49,999 individuals</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126377" marR="126377" marT="15388" marB="15388"/>
                </a:tc>
                <a:tc>
                  <a:txBody>
                    <a:bodyPr/>
                    <a:lstStyle/>
                    <a:p>
                      <a:pPr marL="0" marR="0">
                        <a:spcBef>
                          <a:spcPts val="0"/>
                        </a:spcBef>
                        <a:spcAft>
                          <a:spcPts val="100"/>
                        </a:spcAft>
                        <a:tabLst>
                          <a:tab pos="5943600" algn="r"/>
                        </a:tabLst>
                      </a:pPr>
                      <a:r>
                        <a:rPr lang="en-US" sz="1800" dirty="0">
                          <a:effectLst/>
                        </a:rPr>
                        <a:t>Counties in a micropolitan statistical area</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126377" marR="126377" marT="15388" marB="15388"/>
                </a:tc>
                <a:extLst>
                  <a:ext uri="{0D108BD9-81ED-4DB2-BD59-A6C34878D82A}">
                    <a16:rowId xmlns:a16="http://schemas.microsoft.com/office/drawing/2014/main" val="2446994240"/>
                  </a:ext>
                </a:extLst>
              </a:tr>
              <a:tr h="914400">
                <a:tc>
                  <a:txBody>
                    <a:bodyPr/>
                    <a:lstStyle/>
                    <a:p>
                      <a:pPr marL="0" marR="0">
                        <a:spcBef>
                          <a:spcPts val="0"/>
                        </a:spcBef>
                        <a:spcAft>
                          <a:spcPts val="100"/>
                        </a:spcAft>
                        <a:tabLst>
                          <a:tab pos="5943600" algn="r"/>
                        </a:tabLst>
                      </a:pPr>
                      <a:r>
                        <a:rPr lang="en-US" sz="1800">
                          <a:effectLst/>
                        </a:rPr>
                        <a:t>Noncore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126377" marR="126377" marT="15388" marB="15388"/>
                </a:tc>
                <a:tc>
                  <a:txBody>
                    <a:bodyPr/>
                    <a:lstStyle/>
                    <a:p>
                      <a:pPr marL="0" marR="0">
                        <a:spcBef>
                          <a:spcPts val="0"/>
                        </a:spcBef>
                        <a:spcAft>
                          <a:spcPts val="100"/>
                        </a:spcAft>
                        <a:tabLst>
                          <a:tab pos="5943600" algn="r"/>
                        </a:tabLst>
                      </a:pPr>
                      <a:r>
                        <a:rPr lang="en-US" sz="1800" dirty="0">
                          <a:effectLst/>
                        </a:rPr>
                        <a:t>Nonmetropolitan counties that did not qualify as micropolitan</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126377" marR="126377" marT="15388" marB="15388"/>
                </a:tc>
                <a:tc>
                  <a:txBody>
                    <a:bodyPr/>
                    <a:lstStyle/>
                    <a:p>
                      <a:pPr marL="0" marR="0">
                        <a:spcBef>
                          <a:spcPts val="0"/>
                        </a:spcBef>
                        <a:spcAft>
                          <a:spcPts val="100"/>
                        </a:spcAft>
                        <a:tabLst>
                          <a:tab pos="5943600" algn="r"/>
                        </a:tabLst>
                      </a:pPr>
                      <a:r>
                        <a:rPr lang="en-US" sz="1800" dirty="0">
                          <a:effectLst/>
                        </a:rPr>
                        <a:t>Nonmetropolitan counties that are not in a micropolitan statistical area</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126377" marR="126377" marT="15388" marB="15388"/>
                </a:tc>
                <a:extLst>
                  <a:ext uri="{0D108BD9-81ED-4DB2-BD59-A6C34878D82A}">
                    <a16:rowId xmlns:a16="http://schemas.microsoft.com/office/drawing/2014/main" val="3011439182"/>
                  </a:ext>
                </a:extLst>
              </a:tr>
            </a:tbl>
          </a:graphicData>
        </a:graphic>
      </p:graphicFrame>
      <p:sp>
        <p:nvSpPr>
          <p:cNvPr id="3" name="Slide Number Placeholder 2">
            <a:extLst>
              <a:ext uri="{FF2B5EF4-FFF2-40B4-BE49-F238E27FC236}">
                <a16:creationId xmlns:a16="http://schemas.microsoft.com/office/drawing/2014/main" id="{81B7C8B0-47E6-295F-09E2-5BBA1FAEF103}"/>
              </a:ext>
            </a:extLst>
          </p:cNvPr>
          <p:cNvSpPr>
            <a:spLocks noGrp="1"/>
          </p:cNvSpPr>
          <p:nvPr>
            <p:ph type="sldNum" sz="quarter" idx="10"/>
          </p:nvPr>
        </p:nvSpPr>
        <p:spPr/>
        <p:txBody>
          <a:bodyPr/>
          <a:lstStyle/>
          <a:p>
            <a:fld id="{85F5B7A5-34A7-4AB0-A34F-A4DF2002FA98}" type="slidenum">
              <a:rPr lang="en-US" smtClean="0"/>
              <a:t>22</a:t>
            </a:fld>
            <a:endParaRPr lang="en-US" dirty="0"/>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EE6DA-81E8-CBA8-89D4-860708CF0C57}"/>
              </a:ext>
            </a:extLst>
          </p:cNvPr>
          <p:cNvSpPr>
            <a:spLocks noGrp="1"/>
          </p:cNvSpPr>
          <p:nvPr>
            <p:ph type="title"/>
          </p:nvPr>
        </p:nvSpPr>
        <p:spPr/>
        <p:txBody>
          <a:bodyPr>
            <a:noAutofit/>
          </a:bodyPr>
          <a:lstStyle/>
          <a:p>
            <a:r>
              <a:rPr lang="en-US" sz="1800" dirty="0"/>
              <a:t>Figure 6. Practices that use various modes of </a:t>
            </a:r>
            <a:r>
              <a:rPr lang="en-US" sz="1800" dirty="0" err="1"/>
              <a:t>telehealthcare</a:t>
            </a:r>
            <a:r>
              <a:rPr lang="en-US" sz="1800" dirty="0"/>
              <a:t> technology for </a:t>
            </a:r>
            <a:r>
              <a:rPr lang="en-US" sz="1800" dirty="0" err="1"/>
              <a:t>telehealthcare</a:t>
            </a:r>
            <a:r>
              <a:rPr lang="en-US" sz="1800" dirty="0"/>
              <a:t> visits, 2021</a:t>
            </a:r>
          </a:p>
        </p:txBody>
      </p:sp>
      <p:sp>
        <p:nvSpPr>
          <p:cNvPr id="3" name="Slide Number Placeholder 2">
            <a:extLst>
              <a:ext uri="{FF2B5EF4-FFF2-40B4-BE49-F238E27FC236}">
                <a16:creationId xmlns:a16="http://schemas.microsoft.com/office/drawing/2014/main" id="{7FF0285B-CA78-62D2-14C3-AFFB3DF27C94}"/>
              </a:ext>
            </a:extLst>
          </p:cNvPr>
          <p:cNvSpPr>
            <a:spLocks noGrp="1"/>
          </p:cNvSpPr>
          <p:nvPr>
            <p:ph type="sldNum" sz="quarter" idx="10"/>
          </p:nvPr>
        </p:nvSpPr>
        <p:spPr/>
        <p:txBody>
          <a:bodyPr/>
          <a:lstStyle/>
          <a:p>
            <a:fld id="{85F5B7A5-34A7-4AB0-A34F-A4DF2002FA98}" type="slidenum">
              <a:rPr lang="en-US" smtClean="0"/>
              <a:pPr/>
              <a:t>220</a:t>
            </a:fld>
            <a:endParaRPr lang="en-US" dirty="0"/>
          </a:p>
        </p:txBody>
      </p:sp>
      <p:sp>
        <p:nvSpPr>
          <p:cNvPr id="7" name="TextBox 6">
            <a:extLst>
              <a:ext uri="{FF2B5EF4-FFF2-40B4-BE49-F238E27FC236}">
                <a16:creationId xmlns:a16="http://schemas.microsoft.com/office/drawing/2014/main" id="{8C4708A0-8FBB-FBEA-536D-B975DF26EA5F}"/>
              </a:ext>
            </a:extLst>
          </p:cNvPr>
          <p:cNvSpPr txBox="1"/>
          <p:nvPr/>
        </p:nvSpPr>
        <p:spPr>
          <a:xfrm>
            <a:off x="457200" y="5669280"/>
            <a:ext cx="8229600" cy="523220"/>
          </a:xfrm>
          <a:prstGeom prst="rect">
            <a:avLst/>
          </a:prstGeom>
          <a:noFill/>
        </p:spPr>
        <p:txBody>
          <a:bodyPr wrap="square" rtlCol="0">
            <a:spAutoFit/>
          </a:bodyPr>
          <a:lstStyle/>
          <a:p>
            <a:pPr marL="0" marR="0">
              <a:spcBef>
                <a:spcPts val="60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Key: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EHR = electronic health record.</a:t>
            </a:r>
          </a:p>
          <a:p>
            <a:pPr marL="0" marR="0">
              <a:spcBef>
                <a:spcPts val="0"/>
              </a:spcBef>
              <a:spcAft>
                <a:spcPts val="120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Centers for Disease Control and Prevention, National Electronic Health Records Survey, 2021. </a:t>
            </a:r>
          </a:p>
        </p:txBody>
      </p:sp>
      <p:graphicFrame>
        <p:nvGraphicFramePr>
          <p:cNvPr id="8" name="Chart 7" descr="Columns showing percent; key points are in the text below">
            <a:extLst>
              <a:ext uri="{FF2B5EF4-FFF2-40B4-BE49-F238E27FC236}">
                <a16:creationId xmlns:a16="http://schemas.microsoft.com/office/drawing/2014/main" id="{13F7B4A5-4602-BE84-745D-4A9BEF1460D3}"/>
              </a:ext>
            </a:extLst>
          </p:cNvPr>
          <p:cNvGraphicFramePr/>
          <p:nvPr>
            <p:extLst>
              <p:ext uri="{D42A27DB-BD31-4B8C-83A1-F6EECF244321}">
                <p14:modId xmlns:p14="http://schemas.microsoft.com/office/powerpoint/2010/main" val="3512441325"/>
              </p:ext>
            </p:extLst>
          </p:nvPr>
        </p:nvGraphicFramePr>
        <p:xfrm>
          <a:off x="457200" y="1463039"/>
          <a:ext cx="8229600" cy="4114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105969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EE6DA-81E8-CBA8-89D4-860708CF0C57}"/>
              </a:ext>
            </a:extLst>
          </p:cNvPr>
          <p:cNvSpPr>
            <a:spLocks noGrp="1"/>
          </p:cNvSpPr>
          <p:nvPr>
            <p:ph type="title"/>
          </p:nvPr>
        </p:nvSpPr>
        <p:spPr/>
        <p:txBody>
          <a:bodyPr>
            <a:noAutofit/>
          </a:bodyPr>
          <a:lstStyle/>
          <a:p>
            <a:r>
              <a:rPr lang="en-US" sz="1800" dirty="0"/>
              <a:t>Figure 7. </a:t>
            </a:r>
            <a:r>
              <a:rPr lang="en-US" sz="1800" dirty="0" err="1"/>
              <a:t>Telehealthcare</a:t>
            </a:r>
            <a:r>
              <a:rPr lang="en-US" sz="1800" dirty="0"/>
              <a:t> visits for office-based providers that included video in the past 12 months, by county-level internet access and geographic location, 2021</a:t>
            </a:r>
          </a:p>
        </p:txBody>
      </p:sp>
      <p:sp>
        <p:nvSpPr>
          <p:cNvPr id="3" name="Slide Number Placeholder 2">
            <a:extLst>
              <a:ext uri="{FF2B5EF4-FFF2-40B4-BE49-F238E27FC236}">
                <a16:creationId xmlns:a16="http://schemas.microsoft.com/office/drawing/2014/main" id="{7FF0285B-CA78-62D2-14C3-AFFB3DF27C94}"/>
              </a:ext>
            </a:extLst>
          </p:cNvPr>
          <p:cNvSpPr>
            <a:spLocks noGrp="1"/>
          </p:cNvSpPr>
          <p:nvPr>
            <p:ph type="sldNum" sz="quarter" idx="10"/>
          </p:nvPr>
        </p:nvSpPr>
        <p:spPr/>
        <p:txBody>
          <a:bodyPr/>
          <a:lstStyle/>
          <a:p>
            <a:fld id="{85F5B7A5-34A7-4AB0-A34F-A4DF2002FA98}" type="slidenum">
              <a:rPr lang="en-US" smtClean="0"/>
              <a:pPr/>
              <a:t>221</a:t>
            </a:fld>
            <a:endParaRPr lang="en-US" dirty="0"/>
          </a:p>
        </p:txBody>
      </p:sp>
      <p:sp>
        <p:nvSpPr>
          <p:cNvPr id="7" name="TextBox 6">
            <a:extLst>
              <a:ext uri="{FF2B5EF4-FFF2-40B4-BE49-F238E27FC236}">
                <a16:creationId xmlns:a16="http://schemas.microsoft.com/office/drawing/2014/main" id="{8C4708A0-8FBB-FBEA-536D-B975DF26EA5F}"/>
              </a:ext>
            </a:extLst>
          </p:cNvPr>
          <p:cNvSpPr txBox="1"/>
          <p:nvPr/>
        </p:nvSpPr>
        <p:spPr>
          <a:xfrm>
            <a:off x="457200" y="5852160"/>
            <a:ext cx="8229600" cy="307777"/>
          </a:xfrm>
          <a:prstGeom prst="rect">
            <a:avLst/>
          </a:prstGeom>
          <a:noFill/>
        </p:spPr>
        <p:txBody>
          <a:bodyPr wrap="square" rtlCol="0">
            <a:spAutoFit/>
          </a:bodyPr>
          <a:lstStyle/>
          <a:p>
            <a:pPr marL="0" marR="0">
              <a:spcBef>
                <a:spcPts val="600"/>
              </a:spcBef>
              <a:spcAft>
                <a:spcPts val="0"/>
              </a:spcAft>
            </a:pPr>
            <a:r>
              <a:rPr lang="en-US" sz="1400" b="1" dirty="0">
                <a:effectLst/>
                <a:latin typeface="Times New Roman" panose="02020603050405020304" pitchFamily="18" charset="0"/>
                <a:ea typeface="Calibri" panose="020F0502020204030204" pitchFamily="34" charset="0"/>
              </a:rPr>
              <a:t>Source: </a:t>
            </a:r>
            <a:r>
              <a:rPr lang="en-US" sz="1400" dirty="0">
                <a:effectLst/>
                <a:latin typeface="Times New Roman" panose="02020603050405020304" pitchFamily="18" charset="0"/>
                <a:ea typeface="Calibri" panose="020F0502020204030204" pitchFamily="34" charset="0"/>
              </a:rPr>
              <a:t>Agency for Healthcare Research and Quality, Medical Expenditure Panel Survey, 2021.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4" name="Chart 3" descr="Columns showing percentage, which were all in the 60s for total, except small metro, at 48">
            <a:extLst>
              <a:ext uri="{FF2B5EF4-FFF2-40B4-BE49-F238E27FC236}">
                <a16:creationId xmlns:a16="http://schemas.microsoft.com/office/drawing/2014/main" id="{596D6208-7D33-C9FD-7679-8A40CF3F8E3E}"/>
              </a:ext>
            </a:extLst>
          </p:cNvPr>
          <p:cNvGraphicFramePr/>
          <p:nvPr>
            <p:extLst>
              <p:ext uri="{D42A27DB-BD31-4B8C-83A1-F6EECF244321}">
                <p14:modId xmlns:p14="http://schemas.microsoft.com/office/powerpoint/2010/main" val="2657621447"/>
              </p:ext>
            </p:extLst>
          </p:nvPr>
        </p:nvGraphicFramePr>
        <p:xfrm>
          <a:off x="457200" y="1463040"/>
          <a:ext cx="8229600" cy="42976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9417050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EE6DA-81E8-CBA8-89D4-860708CF0C57}"/>
              </a:ext>
            </a:extLst>
          </p:cNvPr>
          <p:cNvSpPr>
            <a:spLocks noGrp="1"/>
          </p:cNvSpPr>
          <p:nvPr>
            <p:ph type="title"/>
          </p:nvPr>
        </p:nvSpPr>
        <p:spPr/>
        <p:txBody>
          <a:bodyPr>
            <a:noAutofit/>
          </a:bodyPr>
          <a:lstStyle/>
          <a:p>
            <a:r>
              <a:rPr lang="en-US" sz="1800" dirty="0"/>
              <a:t>Figure 8. </a:t>
            </a:r>
            <a:r>
              <a:rPr lang="en-US" sz="1800" dirty="0" err="1"/>
              <a:t>Telehealthcare</a:t>
            </a:r>
            <a:r>
              <a:rPr lang="en-US" sz="1800" dirty="0"/>
              <a:t> visits for office-based providers that included video in the past 12 months, by patient age, patient race/ethnicity, and family income, 2021</a:t>
            </a:r>
          </a:p>
        </p:txBody>
      </p:sp>
      <p:sp>
        <p:nvSpPr>
          <p:cNvPr id="3" name="Slide Number Placeholder 2">
            <a:extLst>
              <a:ext uri="{FF2B5EF4-FFF2-40B4-BE49-F238E27FC236}">
                <a16:creationId xmlns:a16="http://schemas.microsoft.com/office/drawing/2014/main" id="{7FF0285B-CA78-62D2-14C3-AFFB3DF27C94}"/>
              </a:ext>
            </a:extLst>
          </p:cNvPr>
          <p:cNvSpPr>
            <a:spLocks noGrp="1"/>
          </p:cNvSpPr>
          <p:nvPr>
            <p:ph type="sldNum" sz="quarter" idx="10"/>
          </p:nvPr>
        </p:nvSpPr>
        <p:spPr/>
        <p:txBody>
          <a:bodyPr/>
          <a:lstStyle/>
          <a:p>
            <a:fld id="{85F5B7A5-34A7-4AB0-A34F-A4DF2002FA98}" type="slidenum">
              <a:rPr lang="en-US" smtClean="0"/>
              <a:pPr/>
              <a:t>222</a:t>
            </a:fld>
            <a:endParaRPr lang="en-US" dirty="0"/>
          </a:p>
        </p:txBody>
      </p:sp>
      <p:sp>
        <p:nvSpPr>
          <p:cNvPr id="7" name="TextBox 6">
            <a:extLst>
              <a:ext uri="{FF2B5EF4-FFF2-40B4-BE49-F238E27FC236}">
                <a16:creationId xmlns:a16="http://schemas.microsoft.com/office/drawing/2014/main" id="{8C4708A0-8FBB-FBEA-536D-B975DF26EA5F}"/>
              </a:ext>
            </a:extLst>
          </p:cNvPr>
          <p:cNvSpPr txBox="1"/>
          <p:nvPr/>
        </p:nvSpPr>
        <p:spPr>
          <a:xfrm>
            <a:off x="457200" y="5486400"/>
            <a:ext cx="8229600" cy="954107"/>
          </a:xfrm>
          <a:prstGeom prst="rect">
            <a:avLst/>
          </a:prstGeom>
          <a:noFill/>
        </p:spPr>
        <p:txBody>
          <a:bodyPr wrap="square" rtlCol="0">
            <a:spAutoFit/>
          </a:bodyPr>
          <a:lstStyle/>
          <a:p>
            <a:pPr marL="0" marR="0">
              <a:spcBef>
                <a:spcPts val="60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Key: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NH = non-Hispanic; PG = federal poverty guideline.</a:t>
            </a:r>
          </a:p>
          <a:p>
            <a:pPr marL="0" marR="0">
              <a:spcBef>
                <a:spcPts val="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Agency for Healthcare Research and Quality, Medical Expenditure Panel Survey, 2021. </a:t>
            </a:r>
          </a:p>
          <a:p>
            <a:pPr marL="0" marR="0">
              <a:spcBef>
                <a:spcPts val="0"/>
              </a:spcBef>
              <a:spcAft>
                <a:spcPts val="120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Note: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Sample sizes for American Indian or Alaska Native and Native Hawaiian/Pacific Islander groups were too small to produce statistically reliable data.</a:t>
            </a:r>
          </a:p>
        </p:txBody>
      </p:sp>
      <p:graphicFrame>
        <p:nvGraphicFramePr>
          <p:cNvPr id="5" name="Chart 4" descr="Columns showing percentage, ranging from 42 to 77 for age groups, getting lower as age increases; racial/ethnic groups were all in the 60s; income groups ranged from 50 to 72, getting higher with increasing income&#10;">
            <a:extLst>
              <a:ext uri="{FF2B5EF4-FFF2-40B4-BE49-F238E27FC236}">
                <a16:creationId xmlns:a16="http://schemas.microsoft.com/office/drawing/2014/main" id="{75F3CBC7-23A2-DE00-7F77-AECD2D1242E6}"/>
              </a:ext>
            </a:extLst>
          </p:cNvPr>
          <p:cNvGraphicFramePr/>
          <p:nvPr>
            <p:extLst>
              <p:ext uri="{D42A27DB-BD31-4B8C-83A1-F6EECF244321}">
                <p14:modId xmlns:p14="http://schemas.microsoft.com/office/powerpoint/2010/main" val="1289562077"/>
              </p:ext>
            </p:extLst>
          </p:nvPr>
        </p:nvGraphicFramePr>
        <p:xfrm>
          <a:off x="457200" y="1463040"/>
          <a:ext cx="8229600" cy="39319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06345814"/>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EE6DA-81E8-CBA8-89D4-860708CF0C57}"/>
              </a:ext>
            </a:extLst>
          </p:cNvPr>
          <p:cNvSpPr>
            <a:spLocks noGrp="1"/>
          </p:cNvSpPr>
          <p:nvPr>
            <p:ph type="title"/>
          </p:nvPr>
        </p:nvSpPr>
        <p:spPr/>
        <p:txBody>
          <a:bodyPr>
            <a:noAutofit/>
          </a:bodyPr>
          <a:lstStyle/>
          <a:p>
            <a:r>
              <a:rPr lang="en-US" sz="1800" dirty="0"/>
              <a:t>Figure 9. Practice-reported factors affecting use of </a:t>
            </a:r>
            <a:r>
              <a:rPr lang="en-US" sz="1800" dirty="0" err="1"/>
              <a:t>telehealthcare</a:t>
            </a:r>
            <a:r>
              <a:rPr lang="en-US" sz="1800" dirty="0"/>
              <a:t> technology, 2021Figure 9. Practice-reported factors affecting use of </a:t>
            </a:r>
            <a:r>
              <a:rPr lang="en-US" sz="1800" dirty="0" err="1"/>
              <a:t>telehealthcare</a:t>
            </a:r>
            <a:r>
              <a:rPr lang="en-US" sz="1800" dirty="0"/>
              <a:t> technology, 2021</a:t>
            </a:r>
          </a:p>
        </p:txBody>
      </p:sp>
      <p:sp>
        <p:nvSpPr>
          <p:cNvPr id="3" name="Slide Number Placeholder 2">
            <a:extLst>
              <a:ext uri="{FF2B5EF4-FFF2-40B4-BE49-F238E27FC236}">
                <a16:creationId xmlns:a16="http://schemas.microsoft.com/office/drawing/2014/main" id="{7FF0285B-CA78-62D2-14C3-AFFB3DF27C94}"/>
              </a:ext>
            </a:extLst>
          </p:cNvPr>
          <p:cNvSpPr>
            <a:spLocks noGrp="1"/>
          </p:cNvSpPr>
          <p:nvPr>
            <p:ph type="sldNum" sz="quarter" idx="10"/>
          </p:nvPr>
        </p:nvSpPr>
        <p:spPr/>
        <p:txBody>
          <a:bodyPr/>
          <a:lstStyle/>
          <a:p>
            <a:fld id="{85F5B7A5-34A7-4AB0-A34F-A4DF2002FA98}" type="slidenum">
              <a:rPr lang="en-US" smtClean="0"/>
              <a:pPr/>
              <a:t>223</a:t>
            </a:fld>
            <a:endParaRPr lang="en-US" dirty="0"/>
          </a:p>
        </p:txBody>
      </p:sp>
      <p:sp>
        <p:nvSpPr>
          <p:cNvPr id="7" name="TextBox 6">
            <a:extLst>
              <a:ext uri="{FF2B5EF4-FFF2-40B4-BE49-F238E27FC236}">
                <a16:creationId xmlns:a16="http://schemas.microsoft.com/office/drawing/2014/main" id="{8C4708A0-8FBB-FBEA-536D-B975DF26EA5F}"/>
              </a:ext>
            </a:extLst>
          </p:cNvPr>
          <p:cNvSpPr txBox="1"/>
          <p:nvPr/>
        </p:nvSpPr>
        <p:spPr>
          <a:xfrm>
            <a:off x="457200" y="5577840"/>
            <a:ext cx="8229600" cy="523220"/>
          </a:xfrm>
          <a:prstGeom prst="rect">
            <a:avLst/>
          </a:prstGeom>
          <a:noFill/>
        </p:spPr>
        <p:txBody>
          <a:bodyPr wrap="square" rtlCol="0">
            <a:spAutoFit/>
          </a:bodyPr>
          <a:lstStyle/>
          <a:p>
            <a:pPr marL="0" marR="0">
              <a:spcBef>
                <a:spcPts val="60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Centers for Disease Control and Prevention, National Electronic Health Records Survey, 2021. </a:t>
            </a:r>
          </a:p>
          <a:p>
            <a:pPr marL="0" marR="0">
              <a:spcBef>
                <a:spcPts val="0"/>
              </a:spcBef>
              <a:spcAft>
                <a:spcPts val="120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Note: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Telehealthcare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includes audio-only and video services.</a:t>
            </a:r>
          </a:p>
        </p:txBody>
      </p:sp>
      <p:graphicFrame>
        <p:nvGraphicFramePr>
          <p:cNvPr id="8" name="Chart 7" descr="Columns showing percentage; key points are in the text below">
            <a:extLst>
              <a:ext uri="{FF2B5EF4-FFF2-40B4-BE49-F238E27FC236}">
                <a16:creationId xmlns:a16="http://schemas.microsoft.com/office/drawing/2014/main" id="{3304782D-B1E3-351B-EE87-CB7E9FF4F2EB}"/>
              </a:ext>
            </a:extLst>
          </p:cNvPr>
          <p:cNvGraphicFramePr/>
          <p:nvPr>
            <p:extLst>
              <p:ext uri="{D42A27DB-BD31-4B8C-83A1-F6EECF244321}">
                <p14:modId xmlns:p14="http://schemas.microsoft.com/office/powerpoint/2010/main" val="530571464"/>
              </p:ext>
            </p:extLst>
          </p:nvPr>
        </p:nvGraphicFramePr>
        <p:xfrm>
          <a:off x="457200" y="1463040"/>
          <a:ext cx="8229600" cy="4114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5860625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EE6DA-81E8-CBA8-89D4-860708CF0C57}"/>
              </a:ext>
            </a:extLst>
          </p:cNvPr>
          <p:cNvSpPr>
            <a:spLocks noGrp="1"/>
          </p:cNvSpPr>
          <p:nvPr>
            <p:ph type="title"/>
          </p:nvPr>
        </p:nvSpPr>
        <p:spPr/>
        <p:txBody>
          <a:bodyPr>
            <a:noAutofit/>
          </a:bodyPr>
          <a:lstStyle/>
          <a:p>
            <a:r>
              <a:rPr lang="en-US" sz="1600" dirty="0"/>
              <a:t>Figure 10. Practices that reported patients’ difficulty using technology/platform as affecting their use of </a:t>
            </a:r>
            <a:r>
              <a:rPr lang="en-US" sz="1600" dirty="0" err="1"/>
              <a:t>telehealthcare</a:t>
            </a:r>
            <a:r>
              <a:rPr lang="en-US" sz="1600" dirty="0"/>
              <a:t> for office visits, by practice size, specialty, percentage of non-Hispanic White individuals, and practice location, 2021</a:t>
            </a:r>
          </a:p>
        </p:txBody>
      </p:sp>
      <p:sp>
        <p:nvSpPr>
          <p:cNvPr id="3" name="Slide Number Placeholder 2">
            <a:extLst>
              <a:ext uri="{FF2B5EF4-FFF2-40B4-BE49-F238E27FC236}">
                <a16:creationId xmlns:a16="http://schemas.microsoft.com/office/drawing/2014/main" id="{7FF0285B-CA78-62D2-14C3-AFFB3DF27C94}"/>
              </a:ext>
            </a:extLst>
          </p:cNvPr>
          <p:cNvSpPr>
            <a:spLocks noGrp="1"/>
          </p:cNvSpPr>
          <p:nvPr>
            <p:ph type="sldNum" sz="quarter" idx="10"/>
          </p:nvPr>
        </p:nvSpPr>
        <p:spPr/>
        <p:txBody>
          <a:bodyPr/>
          <a:lstStyle/>
          <a:p>
            <a:fld id="{85F5B7A5-34A7-4AB0-A34F-A4DF2002FA98}" type="slidenum">
              <a:rPr lang="en-US" smtClean="0"/>
              <a:pPr/>
              <a:t>224</a:t>
            </a:fld>
            <a:endParaRPr lang="en-US" dirty="0"/>
          </a:p>
        </p:txBody>
      </p:sp>
      <p:sp>
        <p:nvSpPr>
          <p:cNvPr id="7" name="TextBox 6">
            <a:extLst>
              <a:ext uri="{FF2B5EF4-FFF2-40B4-BE49-F238E27FC236}">
                <a16:creationId xmlns:a16="http://schemas.microsoft.com/office/drawing/2014/main" id="{8C4708A0-8FBB-FBEA-536D-B975DF26EA5F}"/>
              </a:ext>
            </a:extLst>
          </p:cNvPr>
          <p:cNvSpPr txBox="1"/>
          <p:nvPr/>
        </p:nvSpPr>
        <p:spPr>
          <a:xfrm>
            <a:off x="457200" y="5486400"/>
            <a:ext cx="8229600" cy="738664"/>
          </a:xfrm>
          <a:prstGeom prst="rect">
            <a:avLst/>
          </a:prstGeom>
          <a:noFill/>
        </p:spPr>
        <p:txBody>
          <a:bodyPr wrap="square" rtlCol="0">
            <a:spAutoFit/>
          </a:bodyPr>
          <a:lstStyle/>
          <a:p>
            <a:pPr marL="0" marR="0">
              <a:spcBef>
                <a:spcPts val="60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Key: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NHW = non-Hispanic White; MSA = metropolitan statistical area.</a:t>
            </a:r>
          </a:p>
          <a:p>
            <a:pPr marL="0" marR="0">
              <a:spcBef>
                <a:spcPts val="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Centers for Disease Control and Prevention, National Electronic Health Records Survey, 2021. </a:t>
            </a:r>
          </a:p>
          <a:p>
            <a:pPr marL="0" marR="0">
              <a:spcBef>
                <a:spcPts val="0"/>
              </a:spcBef>
              <a:spcAft>
                <a:spcPts val="120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Note: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Telehealthcare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includes audio-only and video services.</a:t>
            </a:r>
          </a:p>
        </p:txBody>
      </p:sp>
      <p:graphicFrame>
        <p:nvGraphicFramePr>
          <p:cNvPr id="6" name="Chart 5" descr="Columns showing percentage, all in the 60s and 70s except surgical practices at 55.9&#10;">
            <a:extLst>
              <a:ext uri="{FF2B5EF4-FFF2-40B4-BE49-F238E27FC236}">
                <a16:creationId xmlns:a16="http://schemas.microsoft.com/office/drawing/2014/main" id="{4C59D1E8-6958-29A3-B626-78461709E5C0}"/>
              </a:ext>
            </a:extLst>
          </p:cNvPr>
          <p:cNvGraphicFramePr/>
          <p:nvPr>
            <p:extLst>
              <p:ext uri="{D42A27DB-BD31-4B8C-83A1-F6EECF244321}">
                <p14:modId xmlns:p14="http://schemas.microsoft.com/office/powerpoint/2010/main" val="1127536942"/>
              </p:ext>
            </p:extLst>
          </p:nvPr>
        </p:nvGraphicFramePr>
        <p:xfrm>
          <a:off x="457200" y="1463040"/>
          <a:ext cx="8229600" cy="4114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6181197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EE6DA-81E8-CBA8-89D4-860708CF0C57}"/>
              </a:ext>
            </a:extLst>
          </p:cNvPr>
          <p:cNvSpPr>
            <a:spLocks noGrp="1"/>
          </p:cNvSpPr>
          <p:nvPr>
            <p:ph type="title"/>
          </p:nvPr>
        </p:nvSpPr>
        <p:spPr/>
        <p:txBody>
          <a:bodyPr>
            <a:noAutofit/>
          </a:bodyPr>
          <a:lstStyle/>
          <a:p>
            <a:r>
              <a:rPr lang="en-US" sz="1600" dirty="0"/>
              <a:t>Figure 11. Practices that reported limitations in patients’ access to technology as affecting their use of </a:t>
            </a:r>
            <a:r>
              <a:rPr lang="en-US" sz="1600" dirty="0" err="1"/>
              <a:t>telehealthcare</a:t>
            </a:r>
            <a:r>
              <a:rPr lang="en-US" sz="1600" dirty="0"/>
              <a:t> for office visits, by practice size, specialty, percentage of non-Hispanic White individuals, and practice location, 2021</a:t>
            </a:r>
          </a:p>
        </p:txBody>
      </p:sp>
      <p:sp>
        <p:nvSpPr>
          <p:cNvPr id="3" name="Slide Number Placeholder 2">
            <a:extLst>
              <a:ext uri="{FF2B5EF4-FFF2-40B4-BE49-F238E27FC236}">
                <a16:creationId xmlns:a16="http://schemas.microsoft.com/office/drawing/2014/main" id="{7FF0285B-CA78-62D2-14C3-AFFB3DF27C94}"/>
              </a:ext>
            </a:extLst>
          </p:cNvPr>
          <p:cNvSpPr>
            <a:spLocks noGrp="1"/>
          </p:cNvSpPr>
          <p:nvPr>
            <p:ph type="sldNum" sz="quarter" idx="10"/>
          </p:nvPr>
        </p:nvSpPr>
        <p:spPr/>
        <p:txBody>
          <a:bodyPr/>
          <a:lstStyle/>
          <a:p>
            <a:fld id="{85F5B7A5-34A7-4AB0-A34F-A4DF2002FA98}" type="slidenum">
              <a:rPr lang="en-US" smtClean="0"/>
              <a:pPr/>
              <a:t>225</a:t>
            </a:fld>
            <a:endParaRPr lang="en-US" dirty="0"/>
          </a:p>
        </p:txBody>
      </p:sp>
      <p:sp>
        <p:nvSpPr>
          <p:cNvPr id="7" name="TextBox 6">
            <a:extLst>
              <a:ext uri="{FF2B5EF4-FFF2-40B4-BE49-F238E27FC236}">
                <a16:creationId xmlns:a16="http://schemas.microsoft.com/office/drawing/2014/main" id="{8C4708A0-8FBB-FBEA-536D-B975DF26EA5F}"/>
              </a:ext>
            </a:extLst>
          </p:cNvPr>
          <p:cNvSpPr txBox="1"/>
          <p:nvPr/>
        </p:nvSpPr>
        <p:spPr>
          <a:xfrm>
            <a:off x="457200" y="5486400"/>
            <a:ext cx="8229600" cy="738664"/>
          </a:xfrm>
          <a:prstGeom prst="rect">
            <a:avLst/>
          </a:prstGeom>
          <a:noFill/>
        </p:spPr>
        <p:txBody>
          <a:bodyPr wrap="square" rtlCol="0">
            <a:spAutoFit/>
          </a:bodyPr>
          <a:lstStyle/>
          <a:p>
            <a:pPr marL="0" marR="0">
              <a:spcBef>
                <a:spcPts val="60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Key: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NHW = non-Hispanic White; MSA = metropolitan statistical area.</a:t>
            </a:r>
          </a:p>
          <a:p>
            <a:pPr marL="0" marR="0">
              <a:spcBef>
                <a:spcPts val="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Centers for Disease Control and Prevention, National Electronic Health Records Survey, 2021. </a:t>
            </a:r>
          </a:p>
          <a:p>
            <a:pPr marL="0" marR="0">
              <a:spcBef>
                <a:spcPts val="0"/>
              </a:spcBef>
              <a:spcAft>
                <a:spcPts val="120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Note: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Telehealthcare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includes audio-only and video services.</a:t>
            </a:r>
          </a:p>
        </p:txBody>
      </p:sp>
      <p:graphicFrame>
        <p:nvGraphicFramePr>
          <p:cNvPr id="8" name="Chart 7" descr="Columns showing percentage, all in the 60s and 70s except surgical practices at 55 and large practices (51+ physicians) at 59.2">
            <a:extLst>
              <a:ext uri="{FF2B5EF4-FFF2-40B4-BE49-F238E27FC236}">
                <a16:creationId xmlns:a16="http://schemas.microsoft.com/office/drawing/2014/main" id="{31551CAF-DD37-724D-7CDB-C312440994B9}"/>
              </a:ext>
            </a:extLst>
          </p:cNvPr>
          <p:cNvGraphicFramePr/>
          <p:nvPr>
            <p:extLst>
              <p:ext uri="{D42A27DB-BD31-4B8C-83A1-F6EECF244321}">
                <p14:modId xmlns:p14="http://schemas.microsoft.com/office/powerpoint/2010/main" val="2994673428"/>
              </p:ext>
            </p:extLst>
          </p:nvPr>
        </p:nvGraphicFramePr>
        <p:xfrm>
          <a:off x="457200" y="1463040"/>
          <a:ext cx="8229600" cy="40233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73639010"/>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EE6DA-81E8-CBA8-89D4-860708CF0C57}"/>
              </a:ext>
            </a:extLst>
          </p:cNvPr>
          <p:cNvSpPr>
            <a:spLocks noGrp="1"/>
          </p:cNvSpPr>
          <p:nvPr>
            <p:ph type="title"/>
          </p:nvPr>
        </p:nvSpPr>
        <p:spPr>
          <a:xfrm>
            <a:off x="457200" y="304800"/>
            <a:ext cx="7429500" cy="617884"/>
          </a:xfrm>
        </p:spPr>
        <p:txBody>
          <a:bodyPr>
            <a:noAutofit/>
          </a:bodyPr>
          <a:lstStyle/>
          <a:p>
            <a:r>
              <a:rPr lang="en-US" sz="1600" dirty="0"/>
              <a:t>Figure 12. Practices that reported improved reimbursement and relaxation of rules related to use of </a:t>
            </a:r>
            <a:r>
              <a:rPr lang="en-US" sz="1600" dirty="0" err="1"/>
              <a:t>telehealthcare</a:t>
            </a:r>
            <a:r>
              <a:rPr lang="en-US" sz="1600" dirty="0"/>
              <a:t> visits as affecting their use of </a:t>
            </a:r>
            <a:r>
              <a:rPr lang="en-US" sz="1600" dirty="0" err="1"/>
              <a:t>telehealthcare</a:t>
            </a:r>
            <a:r>
              <a:rPr lang="en-US" sz="1600" dirty="0"/>
              <a:t> for office visits, by practice size, specialty, percentage of non-Hispanic White individuals, and practice location, 2021</a:t>
            </a:r>
          </a:p>
        </p:txBody>
      </p:sp>
      <p:sp>
        <p:nvSpPr>
          <p:cNvPr id="3" name="Slide Number Placeholder 2">
            <a:extLst>
              <a:ext uri="{FF2B5EF4-FFF2-40B4-BE49-F238E27FC236}">
                <a16:creationId xmlns:a16="http://schemas.microsoft.com/office/drawing/2014/main" id="{7FF0285B-CA78-62D2-14C3-AFFB3DF27C94}"/>
              </a:ext>
            </a:extLst>
          </p:cNvPr>
          <p:cNvSpPr>
            <a:spLocks noGrp="1"/>
          </p:cNvSpPr>
          <p:nvPr>
            <p:ph type="sldNum" sz="quarter" idx="10"/>
          </p:nvPr>
        </p:nvSpPr>
        <p:spPr/>
        <p:txBody>
          <a:bodyPr/>
          <a:lstStyle/>
          <a:p>
            <a:fld id="{85F5B7A5-34A7-4AB0-A34F-A4DF2002FA98}" type="slidenum">
              <a:rPr lang="en-US" smtClean="0"/>
              <a:pPr/>
              <a:t>226</a:t>
            </a:fld>
            <a:endParaRPr lang="en-US" dirty="0"/>
          </a:p>
        </p:txBody>
      </p:sp>
      <p:sp>
        <p:nvSpPr>
          <p:cNvPr id="7" name="TextBox 6">
            <a:extLst>
              <a:ext uri="{FF2B5EF4-FFF2-40B4-BE49-F238E27FC236}">
                <a16:creationId xmlns:a16="http://schemas.microsoft.com/office/drawing/2014/main" id="{8C4708A0-8FBB-FBEA-536D-B975DF26EA5F}"/>
              </a:ext>
            </a:extLst>
          </p:cNvPr>
          <p:cNvSpPr txBox="1"/>
          <p:nvPr/>
        </p:nvSpPr>
        <p:spPr>
          <a:xfrm>
            <a:off x="457200" y="5486400"/>
            <a:ext cx="8229600" cy="738664"/>
          </a:xfrm>
          <a:prstGeom prst="rect">
            <a:avLst/>
          </a:prstGeom>
          <a:noFill/>
        </p:spPr>
        <p:txBody>
          <a:bodyPr wrap="square" rtlCol="0">
            <a:spAutoFit/>
          </a:bodyPr>
          <a:lstStyle/>
          <a:p>
            <a:pPr marL="0" marR="0">
              <a:spcBef>
                <a:spcPts val="60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Key: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NHW = non-Hispanic White; MSA = metropolitan statistical area.</a:t>
            </a:r>
          </a:p>
          <a:p>
            <a:pPr marL="0" marR="0">
              <a:spcBef>
                <a:spcPts val="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Centers for Disease Control and Prevention, National Electronic Health Records Survey, 2021. </a:t>
            </a:r>
          </a:p>
          <a:p>
            <a:pPr marL="0" marR="0">
              <a:spcBef>
                <a:spcPts val="0"/>
              </a:spcBef>
              <a:spcAft>
                <a:spcPts val="120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Note: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Telehealthcare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includes audio-only and video services.</a:t>
            </a:r>
          </a:p>
        </p:txBody>
      </p:sp>
      <p:graphicFrame>
        <p:nvGraphicFramePr>
          <p:cNvPr id="8" name="Chart 7" descr="Columns showing percentage, all in the 60s and 70s except surgical practices at 55 and large practices (51+ physicians) at 59.2">
            <a:extLst>
              <a:ext uri="{FF2B5EF4-FFF2-40B4-BE49-F238E27FC236}">
                <a16:creationId xmlns:a16="http://schemas.microsoft.com/office/drawing/2014/main" id="{31551CAF-DD37-724D-7CDB-C312440994B9}"/>
              </a:ext>
            </a:extLst>
          </p:cNvPr>
          <p:cNvGraphicFramePr/>
          <p:nvPr>
            <p:extLst>
              <p:ext uri="{D42A27DB-BD31-4B8C-83A1-F6EECF244321}">
                <p14:modId xmlns:p14="http://schemas.microsoft.com/office/powerpoint/2010/main" val="502914524"/>
              </p:ext>
            </p:extLst>
          </p:nvPr>
        </p:nvGraphicFramePr>
        <p:xfrm>
          <a:off x="457200" y="1463040"/>
          <a:ext cx="8229600" cy="40233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9750085"/>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EE6DA-81E8-CBA8-89D4-860708CF0C57}"/>
              </a:ext>
            </a:extLst>
          </p:cNvPr>
          <p:cNvSpPr>
            <a:spLocks noGrp="1"/>
          </p:cNvSpPr>
          <p:nvPr>
            <p:ph type="title"/>
          </p:nvPr>
        </p:nvSpPr>
        <p:spPr>
          <a:xfrm>
            <a:off x="1257300" y="304800"/>
            <a:ext cx="6286500" cy="617884"/>
          </a:xfrm>
        </p:spPr>
        <p:txBody>
          <a:bodyPr>
            <a:noAutofit/>
          </a:bodyPr>
          <a:lstStyle/>
          <a:p>
            <a:r>
              <a:rPr lang="en-US" sz="1600" dirty="0"/>
              <a:t>Figure 13. Practices that reported limited internet access or speed as affecting their use of </a:t>
            </a:r>
            <a:r>
              <a:rPr lang="en-US" sz="1600" dirty="0" err="1"/>
              <a:t>telehealthcare</a:t>
            </a:r>
            <a:r>
              <a:rPr lang="en-US" sz="1600" dirty="0"/>
              <a:t> for office visits, by practice size, specialty, percentage of non-Hispanic White individuals, and practice location, 2021</a:t>
            </a:r>
          </a:p>
        </p:txBody>
      </p:sp>
      <p:sp>
        <p:nvSpPr>
          <p:cNvPr id="3" name="Slide Number Placeholder 2">
            <a:extLst>
              <a:ext uri="{FF2B5EF4-FFF2-40B4-BE49-F238E27FC236}">
                <a16:creationId xmlns:a16="http://schemas.microsoft.com/office/drawing/2014/main" id="{7FF0285B-CA78-62D2-14C3-AFFB3DF27C94}"/>
              </a:ext>
            </a:extLst>
          </p:cNvPr>
          <p:cNvSpPr>
            <a:spLocks noGrp="1"/>
          </p:cNvSpPr>
          <p:nvPr>
            <p:ph type="sldNum" sz="quarter" idx="10"/>
          </p:nvPr>
        </p:nvSpPr>
        <p:spPr/>
        <p:txBody>
          <a:bodyPr/>
          <a:lstStyle/>
          <a:p>
            <a:fld id="{85F5B7A5-34A7-4AB0-A34F-A4DF2002FA98}" type="slidenum">
              <a:rPr lang="en-US" smtClean="0"/>
              <a:pPr/>
              <a:t>227</a:t>
            </a:fld>
            <a:endParaRPr lang="en-US" dirty="0"/>
          </a:p>
        </p:txBody>
      </p:sp>
      <p:sp>
        <p:nvSpPr>
          <p:cNvPr id="7" name="TextBox 6">
            <a:extLst>
              <a:ext uri="{FF2B5EF4-FFF2-40B4-BE49-F238E27FC236}">
                <a16:creationId xmlns:a16="http://schemas.microsoft.com/office/drawing/2014/main" id="{8C4708A0-8FBB-FBEA-536D-B975DF26EA5F}"/>
              </a:ext>
            </a:extLst>
          </p:cNvPr>
          <p:cNvSpPr txBox="1"/>
          <p:nvPr/>
        </p:nvSpPr>
        <p:spPr>
          <a:xfrm>
            <a:off x="457200" y="5486400"/>
            <a:ext cx="8229600" cy="738664"/>
          </a:xfrm>
          <a:prstGeom prst="rect">
            <a:avLst/>
          </a:prstGeom>
          <a:noFill/>
        </p:spPr>
        <p:txBody>
          <a:bodyPr wrap="square" rtlCol="0">
            <a:spAutoFit/>
          </a:bodyPr>
          <a:lstStyle/>
          <a:p>
            <a:pPr marL="0" marR="0">
              <a:spcBef>
                <a:spcPts val="60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Key: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NHW = non-Hispanic White; MSA = metropolitan statistical area.</a:t>
            </a:r>
          </a:p>
          <a:p>
            <a:pPr marL="0" marR="0">
              <a:spcBef>
                <a:spcPts val="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Centers for Disease Control and Prevention, National Electronic Health Records Survey, 2021. </a:t>
            </a:r>
          </a:p>
          <a:p>
            <a:pPr marL="0" marR="0">
              <a:spcBef>
                <a:spcPts val="0"/>
              </a:spcBef>
              <a:spcAft>
                <a:spcPts val="120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Note: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Telehealthcare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includes audio-only and video services.</a:t>
            </a:r>
          </a:p>
        </p:txBody>
      </p:sp>
      <p:graphicFrame>
        <p:nvGraphicFramePr>
          <p:cNvPr id="8" name="Chart 7" descr="Columns showing percentage, all in the 60s and 70s except surgical practices at 55 and large practices (51+ physicians) at 59.2">
            <a:extLst>
              <a:ext uri="{FF2B5EF4-FFF2-40B4-BE49-F238E27FC236}">
                <a16:creationId xmlns:a16="http://schemas.microsoft.com/office/drawing/2014/main" id="{31551CAF-DD37-724D-7CDB-C312440994B9}"/>
              </a:ext>
            </a:extLst>
          </p:cNvPr>
          <p:cNvGraphicFramePr/>
          <p:nvPr>
            <p:extLst>
              <p:ext uri="{D42A27DB-BD31-4B8C-83A1-F6EECF244321}">
                <p14:modId xmlns:p14="http://schemas.microsoft.com/office/powerpoint/2010/main" val="1273620670"/>
              </p:ext>
            </p:extLst>
          </p:nvPr>
        </p:nvGraphicFramePr>
        <p:xfrm>
          <a:off x="457200" y="1463040"/>
          <a:ext cx="8229600" cy="40233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35407312"/>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EE6DA-81E8-CBA8-89D4-860708CF0C57}"/>
              </a:ext>
            </a:extLst>
          </p:cNvPr>
          <p:cNvSpPr>
            <a:spLocks noGrp="1"/>
          </p:cNvSpPr>
          <p:nvPr>
            <p:ph type="title"/>
          </p:nvPr>
        </p:nvSpPr>
        <p:spPr>
          <a:xfrm>
            <a:off x="1257300" y="304800"/>
            <a:ext cx="6286500" cy="617884"/>
          </a:xfrm>
        </p:spPr>
        <p:txBody>
          <a:bodyPr>
            <a:noAutofit/>
          </a:bodyPr>
          <a:lstStyle/>
          <a:p>
            <a:r>
              <a:rPr lang="en-US" sz="1600" dirty="0"/>
              <a:t>Figure 14. Practices that described being able to provide similar quality care during </a:t>
            </a:r>
            <a:r>
              <a:rPr lang="en-US" sz="1600" dirty="0" err="1"/>
              <a:t>telehealthcare</a:t>
            </a:r>
            <a:r>
              <a:rPr lang="en-US" sz="1600" dirty="0"/>
              <a:t> visits as during in-person visits, by practice size, specialty, percentage of non-Hispanic White individuals, and practice location, 2021</a:t>
            </a:r>
          </a:p>
        </p:txBody>
      </p:sp>
      <p:sp>
        <p:nvSpPr>
          <p:cNvPr id="3" name="Slide Number Placeholder 2">
            <a:extLst>
              <a:ext uri="{FF2B5EF4-FFF2-40B4-BE49-F238E27FC236}">
                <a16:creationId xmlns:a16="http://schemas.microsoft.com/office/drawing/2014/main" id="{7FF0285B-CA78-62D2-14C3-AFFB3DF27C94}"/>
              </a:ext>
            </a:extLst>
          </p:cNvPr>
          <p:cNvSpPr>
            <a:spLocks noGrp="1"/>
          </p:cNvSpPr>
          <p:nvPr>
            <p:ph type="sldNum" sz="quarter" idx="10"/>
          </p:nvPr>
        </p:nvSpPr>
        <p:spPr/>
        <p:txBody>
          <a:bodyPr/>
          <a:lstStyle/>
          <a:p>
            <a:fld id="{85F5B7A5-34A7-4AB0-A34F-A4DF2002FA98}" type="slidenum">
              <a:rPr lang="en-US" smtClean="0"/>
              <a:pPr/>
              <a:t>228</a:t>
            </a:fld>
            <a:endParaRPr lang="en-US" dirty="0"/>
          </a:p>
        </p:txBody>
      </p:sp>
      <p:sp>
        <p:nvSpPr>
          <p:cNvPr id="7" name="TextBox 6">
            <a:extLst>
              <a:ext uri="{FF2B5EF4-FFF2-40B4-BE49-F238E27FC236}">
                <a16:creationId xmlns:a16="http://schemas.microsoft.com/office/drawing/2014/main" id="{8C4708A0-8FBB-FBEA-536D-B975DF26EA5F}"/>
              </a:ext>
            </a:extLst>
          </p:cNvPr>
          <p:cNvSpPr txBox="1"/>
          <p:nvPr/>
        </p:nvSpPr>
        <p:spPr>
          <a:xfrm>
            <a:off x="457200" y="5486400"/>
            <a:ext cx="8229600" cy="738664"/>
          </a:xfrm>
          <a:prstGeom prst="rect">
            <a:avLst/>
          </a:prstGeom>
          <a:noFill/>
        </p:spPr>
        <p:txBody>
          <a:bodyPr wrap="square" rtlCol="0">
            <a:spAutoFit/>
          </a:bodyPr>
          <a:lstStyle/>
          <a:p>
            <a:pPr marL="0" marR="0">
              <a:spcBef>
                <a:spcPts val="60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Key: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NHW = non-Hispanic White; MSA = metropolitan statistical area.</a:t>
            </a:r>
          </a:p>
          <a:p>
            <a:pPr marL="0" marR="0">
              <a:spcBef>
                <a:spcPts val="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Centers for Disease Control and Prevention, National Electronic Health Records Survey, 2021. </a:t>
            </a:r>
          </a:p>
          <a:p>
            <a:pPr marL="0" marR="0">
              <a:spcBef>
                <a:spcPts val="0"/>
              </a:spcBef>
              <a:spcAft>
                <a:spcPts val="120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Note: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Telehealthcare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includes audio-only and video services.</a:t>
            </a:r>
          </a:p>
        </p:txBody>
      </p:sp>
      <p:graphicFrame>
        <p:nvGraphicFramePr>
          <p:cNvPr id="8" name="Chart 7" descr="Columns showing percentage, all in the 60s and 70s except surgical practices at 55 and large practices (51+ physicians) at 59.2">
            <a:extLst>
              <a:ext uri="{FF2B5EF4-FFF2-40B4-BE49-F238E27FC236}">
                <a16:creationId xmlns:a16="http://schemas.microsoft.com/office/drawing/2014/main" id="{31551CAF-DD37-724D-7CDB-C312440994B9}"/>
              </a:ext>
            </a:extLst>
          </p:cNvPr>
          <p:cNvGraphicFramePr/>
          <p:nvPr>
            <p:extLst>
              <p:ext uri="{D42A27DB-BD31-4B8C-83A1-F6EECF244321}">
                <p14:modId xmlns:p14="http://schemas.microsoft.com/office/powerpoint/2010/main" val="2044607792"/>
              </p:ext>
            </p:extLst>
          </p:nvPr>
        </p:nvGraphicFramePr>
        <p:xfrm>
          <a:off x="457200" y="1463040"/>
          <a:ext cx="8229600" cy="40233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3382529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EE6DA-81E8-CBA8-89D4-860708CF0C57}"/>
              </a:ext>
            </a:extLst>
          </p:cNvPr>
          <p:cNvSpPr>
            <a:spLocks noGrp="1"/>
          </p:cNvSpPr>
          <p:nvPr>
            <p:ph type="title"/>
          </p:nvPr>
        </p:nvSpPr>
        <p:spPr>
          <a:xfrm>
            <a:off x="1257300" y="304800"/>
            <a:ext cx="5600700" cy="617884"/>
          </a:xfrm>
        </p:spPr>
        <p:txBody>
          <a:bodyPr>
            <a:noAutofit/>
          </a:bodyPr>
          <a:lstStyle/>
          <a:p>
            <a:r>
              <a:rPr lang="en-US" sz="1600" dirty="0"/>
              <a:t>Figure 15. Practices very or somewhat satisfied with using </a:t>
            </a:r>
            <a:r>
              <a:rPr lang="en-US" sz="1600" dirty="0" err="1"/>
              <a:t>telehealthcare</a:t>
            </a:r>
            <a:r>
              <a:rPr lang="en-US" sz="1600" dirty="0"/>
              <a:t> technology for patient visits, by practice size, specialty, percentage of non-Hispanic White individuals, and practice location, 2021</a:t>
            </a:r>
          </a:p>
        </p:txBody>
      </p:sp>
      <p:sp>
        <p:nvSpPr>
          <p:cNvPr id="3" name="Slide Number Placeholder 2">
            <a:extLst>
              <a:ext uri="{FF2B5EF4-FFF2-40B4-BE49-F238E27FC236}">
                <a16:creationId xmlns:a16="http://schemas.microsoft.com/office/drawing/2014/main" id="{7FF0285B-CA78-62D2-14C3-AFFB3DF27C94}"/>
              </a:ext>
            </a:extLst>
          </p:cNvPr>
          <p:cNvSpPr>
            <a:spLocks noGrp="1"/>
          </p:cNvSpPr>
          <p:nvPr>
            <p:ph type="sldNum" sz="quarter" idx="10"/>
          </p:nvPr>
        </p:nvSpPr>
        <p:spPr/>
        <p:txBody>
          <a:bodyPr/>
          <a:lstStyle/>
          <a:p>
            <a:fld id="{85F5B7A5-34A7-4AB0-A34F-A4DF2002FA98}" type="slidenum">
              <a:rPr lang="en-US" smtClean="0"/>
              <a:pPr/>
              <a:t>229</a:t>
            </a:fld>
            <a:endParaRPr lang="en-US" dirty="0"/>
          </a:p>
        </p:txBody>
      </p:sp>
      <p:sp>
        <p:nvSpPr>
          <p:cNvPr id="7" name="TextBox 6">
            <a:extLst>
              <a:ext uri="{FF2B5EF4-FFF2-40B4-BE49-F238E27FC236}">
                <a16:creationId xmlns:a16="http://schemas.microsoft.com/office/drawing/2014/main" id="{8C4708A0-8FBB-FBEA-536D-B975DF26EA5F}"/>
              </a:ext>
            </a:extLst>
          </p:cNvPr>
          <p:cNvSpPr txBox="1"/>
          <p:nvPr/>
        </p:nvSpPr>
        <p:spPr>
          <a:xfrm>
            <a:off x="457200" y="5486400"/>
            <a:ext cx="8229600" cy="738664"/>
          </a:xfrm>
          <a:prstGeom prst="rect">
            <a:avLst/>
          </a:prstGeom>
          <a:noFill/>
        </p:spPr>
        <p:txBody>
          <a:bodyPr wrap="square" rtlCol="0">
            <a:spAutoFit/>
          </a:bodyPr>
          <a:lstStyle/>
          <a:p>
            <a:pPr marL="0" marR="0">
              <a:spcBef>
                <a:spcPts val="60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Key: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NHW = non-Hispanic White; MSA = metropolitan statistical area.</a:t>
            </a:r>
          </a:p>
          <a:p>
            <a:pPr marL="0" marR="0">
              <a:spcBef>
                <a:spcPts val="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Centers for Disease Control and Prevention, National Electronic Health Records Survey, 2021. </a:t>
            </a:r>
          </a:p>
          <a:p>
            <a:pPr marL="0" marR="0">
              <a:spcBef>
                <a:spcPts val="0"/>
              </a:spcBef>
              <a:spcAft>
                <a:spcPts val="120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Note: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Telehealthcare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includes audio-only and video services.</a:t>
            </a:r>
          </a:p>
        </p:txBody>
      </p:sp>
      <p:graphicFrame>
        <p:nvGraphicFramePr>
          <p:cNvPr id="8" name="Chart 7" descr="Columns showing percentage, all in the 60s and 70s except surgical practices at 55 and large practices (51+ physicians) at 59.2">
            <a:extLst>
              <a:ext uri="{FF2B5EF4-FFF2-40B4-BE49-F238E27FC236}">
                <a16:creationId xmlns:a16="http://schemas.microsoft.com/office/drawing/2014/main" id="{31551CAF-DD37-724D-7CDB-C312440994B9}"/>
              </a:ext>
            </a:extLst>
          </p:cNvPr>
          <p:cNvGraphicFramePr/>
          <p:nvPr>
            <p:extLst>
              <p:ext uri="{D42A27DB-BD31-4B8C-83A1-F6EECF244321}">
                <p14:modId xmlns:p14="http://schemas.microsoft.com/office/powerpoint/2010/main" val="1214450685"/>
              </p:ext>
            </p:extLst>
          </p:nvPr>
        </p:nvGraphicFramePr>
        <p:xfrm>
          <a:off x="457200" y="1463040"/>
          <a:ext cx="8229600" cy="40233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950048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C796C3-A574-413B-A7A5-EC04C1D3483B}"/>
              </a:ext>
            </a:extLst>
          </p:cNvPr>
          <p:cNvSpPr>
            <a:spLocks noGrp="1"/>
          </p:cNvSpPr>
          <p:nvPr>
            <p:ph type="title"/>
          </p:nvPr>
        </p:nvSpPr>
        <p:spPr/>
        <p:txBody>
          <a:bodyPr>
            <a:noAutofit/>
          </a:bodyPr>
          <a:lstStyle/>
          <a:p>
            <a:r>
              <a:rPr lang="en-US" sz="2000"/>
              <a:t>Figure 11. 2013 </a:t>
            </a:r>
            <a:r>
              <a:rPr lang="en-US" sz="2000" dirty="0"/>
              <a:t>NCHS Urban-Rural County Classifications in the United States</a:t>
            </a:r>
          </a:p>
        </p:txBody>
      </p:sp>
      <p:grpSp>
        <p:nvGrpSpPr>
          <p:cNvPr id="10" name="object 6">
            <a:extLst>
              <a:ext uri="{FF2B5EF4-FFF2-40B4-BE49-F238E27FC236}">
                <a16:creationId xmlns:a16="http://schemas.microsoft.com/office/drawing/2014/main" id="{35E41EAE-C96D-4165-99E4-58A39FD2D4C0}"/>
              </a:ext>
            </a:extLst>
          </p:cNvPr>
          <p:cNvGrpSpPr>
            <a:grpSpLocks noChangeAspect="1"/>
          </p:cNvGrpSpPr>
          <p:nvPr/>
        </p:nvGrpSpPr>
        <p:grpSpPr>
          <a:xfrm>
            <a:off x="457200" y="1463040"/>
            <a:ext cx="8229600" cy="4511804"/>
            <a:chOff x="904875" y="3920858"/>
            <a:chExt cx="5962650" cy="3268979"/>
          </a:xfrm>
        </p:grpSpPr>
        <p:pic>
          <p:nvPicPr>
            <p:cNvPr id="11" name="object 7">
              <a:extLst>
                <a:ext uri="{FF2B5EF4-FFF2-40B4-BE49-F238E27FC236}">
                  <a16:creationId xmlns:a16="http://schemas.microsoft.com/office/drawing/2014/main" id="{77E8ADF1-F831-44FA-A815-568D99A9AC9B}"/>
                </a:ext>
              </a:extLst>
            </p:cNvPr>
            <p:cNvPicPr/>
            <p:nvPr/>
          </p:nvPicPr>
          <p:blipFill>
            <a:blip r:embed="rId3" cstate="print"/>
            <a:stretch>
              <a:fillRect/>
            </a:stretch>
          </p:blipFill>
          <p:spPr>
            <a:xfrm>
              <a:off x="1213513" y="3934448"/>
              <a:ext cx="5457286" cy="3246067"/>
            </a:xfrm>
            <a:prstGeom prst="rect">
              <a:avLst/>
            </a:prstGeom>
          </p:spPr>
        </p:pic>
        <p:sp>
          <p:nvSpPr>
            <p:cNvPr id="12" name="object 8">
              <a:extLst>
                <a:ext uri="{FF2B5EF4-FFF2-40B4-BE49-F238E27FC236}">
                  <a16:creationId xmlns:a16="http://schemas.microsoft.com/office/drawing/2014/main" id="{C2128E02-2D2F-4663-B22D-E5E79D0F2812}"/>
                </a:ext>
              </a:extLst>
            </p:cNvPr>
            <p:cNvSpPr/>
            <p:nvPr/>
          </p:nvSpPr>
          <p:spPr>
            <a:xfrm>
              <a:off x="909637" y="3925620"/>
              <a:ext cx="5953125" cy="3259454"/>
            </a:xfrm>
            <a:custGeom>
              <a:avLst/>
              <a:gdLst/>
              <a:ahLst/>
              <a:cxnLst/>
              <a:rect l="l" t="t" r="r" b="b"/>
              <a:pathLst>
                <a:path w="5953125" h="3259454">
                  <a:moveTo>
                    <a:pt x="0" y="0"/>
                  </a:moveTo>
                  <a:lnTo>
                    <a:pt x="5953125" y="0"/>
                  </a:lnTo>
                  <a:lnTo>
                    <a:pt x="5953125" y="3259454"/>
                  </a:lnTo>
                  <a:lnTo>
                    <a:pt x="0" y="3259454"/>
                  </a:lnTo>
                  <a:lnTo>
                    <a:pt x="0" y="0"/>
                  </a:lnTo>
                  <a:close/>
                </a:path>
              </a:pathLst>
            </a:custGeom>
            <a:ln w="9525">
              <a:solidFill>
                <a:srgbClr val="000000"/>
              </a:solidFill>
            </a:ln>
          </p:spPr>
          <p:txBody>
            <a:bodyPr wrap="square" lIns="0" tIns="0" rIns="0" bIns="0" rtlCol="0"/>
            <a:lstStyle/>
            <a:p>
              <a:endParaRPr sz="1227"/>
            </a:p>
          </p:txBody>
        </p:sp>
      </p:grpSp>
      <p:sp>
        <p:nvSpPr>
          <p:cNvPr id="5" name="TextBox 4">
            <a:extLst>
              <a:ext uri="{FF2B5EF4-FFF2-40B4-BE49-F238E27FC236}">
                <a16:creationId xmlns:a16="http://schemas.microsoft.com/office/drawing/2014/main" id="{2D9F81E1-1EE5-448A-B2D6-C5130374C809}"/>
              </a:ext>
            </a:extLst>
          </p:cNvPr>
          <p:cNvSpPr txBox="1"/>
          <p:nvPr/>
        </p:nvSpPr>
        <p:spPr>
          <a:xfrm>
            <a:off x="457200" y="6035040"/>
            <a:ext cx="8229600" cy="461665"/>
          </a:xfrm>
          <a:prstGeom prst="rect">
            <a:avLst/>
          </a:prstGeom>
          <a:noFill/>
        </p:spPr>
        <p:txBody>
          <a:bodyPr wrap="square" rtlCol="0">
            <a:spAutoFit/>
          </a:bodyPr>
          <a:lstStyle/>
          <a:p>
            <a:pPr marL="0" marR="0"/>
            <a:r>
              <a:rPr lang="en-US" sz="1200" b="1" spc="-10" dirty="0">
                <a:effectLst/>
                <a:latin typeface="Times New Roman" panose="02020603050405020304" pitchFamily="18" charset="0"/>
                <a:ea typeface="Times New Roman" panose="02020603050405020304" pitchFamily="18" charset="0"/>
              </a:rPr>
              <a:t>Source:</a:t>
            </a:r>
            <a:r>
              <a:rPr lang="en-US" sz="1200" spc="-10" dirty="0">
                <a:effectLst/>
                <a:latin typeface="Times New Roman" panose="02020603050405020304" pitchFamily="18" charset="0"/>
                <a:ea typeface="Times New Roman" panose="02020603050405020304" pitchFamily="18" charset="0"/>
              </a:rPr>
              <a:t> Ingram DD, Franco SJ. 2013 NCHS Urban–Rural Classification Scheme for Counties. National Center for Health Statistics. Vital Health Stat 2. 2014 Apr;(166):1-73. </a:t>
            </a:r>
            <a:r>
              <a:rPr lang="en-US" sz="1200" u="sng" spc="-10" dirty="0">
                <a:solidFill>
                  <a:srgbClr val="0000FF"/>
                </a:solidFill>
                <a:effectLst/>
                <a:latin typeface="Times New Roman" panose="02020603050405020304" pitchFamily="18" charset="0"/>
                <a:ea typeface="Times New Roman" panose="02020603050405020304" pitchFamily="18" charset="0"/>
                <a:hlinkClick r:id="rId4"/>
              </a:rPr>
              <a:t>https://www.cdc.gov/nchs/data/series/sr_02/sr02_166.pdf</a:t>
            </a:r>
            <a:r>
              <a:rPr lang="en-US" sz="1200" spc="-10" dirty="0">
                <a:effectLst/>
                <a:latin typeface="Times New Roman" panose="02020603050405020304" pitchFamily="18"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p:txBody>
      </p:sp>
      <p:sp>
        <p:nvSpPr>
          <p:cNvPr id="2" name="Slide Number Placeholder 1">
            <a:extLst>
              <a:ext uri="{FF2B5EF4-FFF2-40B4-BE49-F238E27FC236}">
                <a16:creationId xmlns:a16="http://schemas.microsoft.com/office/drawing/2014/main" id="{B31EE42C-AA16-55FC-8D7C-7C197B08810F}"/>
              </a:ext>
            </a:extLst>
          </p:cNvPr>
          <p:cNvSpPr>
            <a:spLocks noGrp="1"/>
          </p:cNvSpPr>
          <p:nvPr>
            <p:ph type="sldNum" sz="quarter" idx="10"/>
          </p:nvPr>
        </p:nvSpPr>
        <p:spPr/>
        <p:txBody>
          <a:bodyPr/>
          <a:lstStyle/>
          <a:p>
            <a:fld id="{85F5B7A5-34A7-4AB0-A34F-A4DF2002FA98}" type="slidenum">
              <a:rPr lang="en-US" smtClean="0"/>
              <a:t>23</a:t>
            </a:fld>
            <a:endParaRPr lang="en-US" dirty="0"/>
          </a:p>
        </p:txBody>
      </p:sp>
    </p:spTree>
    <p:extLst>
      <p:ext uri="{BB962C8B-B14F-4D97-AF65-F5344CB8AC3E}">
        <p14:creationId xmlns:p14="http://schemas.microsoft.com/office/powerpoint/2010/main" val="3170689279"/>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EE6DA-81E8-CBA8-89D4-860708CF0C57}"/>
              </a:ext>
            </a:extLst>
          </p:cNvPr>
          <p:cNvSpPr>
            <a:spLocks noGrp="1"/>
          </p:cNvSpPr>
          <p:nvPr>
            <p:ph type="title"/>
          </p:nvPr>
        </p:nvSpPr>
        <p:spPr/>
        <p:txBody>
          <a:bodyPr>
            <a:noAutofit/>
          </a:bodyPr>
          <a:lstStyle/>
          <a:p>
            <a:r>
              <a:rPr lang="en-US" sz="1600" dirty="0"/>
              <a:t>Figure 16. Practices planning to continue using </a:t>
            </a:r>
            <a:r>
              <a:rPr lang="en-US" sz="1600" dirty="0" err="1"/>
              <a:t>telehealthcare</a:t>
            </a:r>
            <a:r>
              <a:rPr lang="en-US" sz="1600" dirty="0"/>
              <a:t> visits when appropriate once the COVID-19 pandemic is over, by practice size, specialty, percentage of non-Hispanic White individuals, and practice location, 2021</a:t>
            </a:r>
          </a:p>
        </p:txBody>
      </p:sp>
      <p:sp>
        <p:nvSpPr>
          <p:cNvPr id="3" name="Slide Number Placeholder 2">
            <a:extLst>
              <a:ext uri="{FF2B5EF4-FFF2-40B4-BE49-F238E27FC236}">
                <a16:creationId xmlns:a16="http://schemas.microsoft.com/office/drawing/2014/main" id="{7FF0285B-CA78-62D2-14C3-AFFB3DF27C94}"/>
              </a:ext>
            </a:extLst>
          </p:cNvPr>
          <p:cNvSpPr>
            <a:spLocks noGrp="1"/>
          </p:cNvSpPr>
          <p:nvPr>
            <p:ph type="sldNum" sz="quarter" idx="10"/>
          </p:nvPr>
        </p:nvSpPr>
        <p:spPr/>
        <p:txBody>
          <a:bodyPr/>
          <a:lstStyle/>
          <a:p>
            <a:fld id="{85F5B7A5-34A7-4AB0-A34F-A4DF2002FA98}" type="slidenum">
              <a:rPr lang="en-US" smtClean="0"/>
              <a:pPr/>
              <a:t>230</a:t>
            </a:fld>
            <a:endParaRPr lang="en-US" dirty="0"/>
          </a:p>
        </p:txBody>
      </p:sp>
      <p:sp>
        <p:nvSpPr>
          <p:cNvPr id="7" name="TextBox 6">
            <a:extLst>
              <a:ext uri="{FF2B5EF4-FFF2-40B4-BE49-F238E27FC236}">
                <a16:creationId xmlns:a16="http://schemas.microsoft.com/office/drawing/2014/main" id="{8C4708A0-8FBB-FBEA-536D-B975DF26EA5F}"/>
              </a:ext>
            </a:extLst>
          </p:cNvPr>
          <p:cNvSpPr txBox="1"/>
          <p:nvPr/>
        </p:nvSpPr>
        <p:spPr>
          <a:xfrm>
            <a:off x="457200" y="5486400"/>
            <a:ext cx="8229600" cy="738664"/>
          </a:xfrm>
          <a:prstGeom prst="rect">
            <a:avLst/>
          </a:prstGeom>
          <a:noFill/>
        </p:spPr>
        <p:txBody>
          <a:bodyPr wrap="square" rtlCol="0">
            <a:spAutoFit/>
          </a:bodyPr>
          <a:lstStyle/>
          <a:p>
            <a:pPr marL="0" marR="0">
              <a:spcBef>
                <a:spcPts val="60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Key: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NHW = non-Hispanic White; MSA = metropolitan statistical area.</a:t>
            </a:r>
          </a:p>
          <a:p>
            <a:pPr marL="0" marR="0">
              <a:spcBef>
                <a:spcPts val="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Centers for Disease Control and Prevention, National Electronic Health Records Survey, 2021. </a:t>
            </a:r>
          </a:p>
          <a:p>
            <a:pPr marL="0" marR="0">
              <a:spcBef>
                <a:spcPts val="0"/>
              </a:spcBef>
              <a:spcAft>
                <a:spcPts val="120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Note: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Telehealthcare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includes audio-only and video services.</a:t>
            </a:r>
          </a:p>
        </p:txBody>
      </p:sp>
      <p:graphicFrame>
        <p:nvGraphicFramePr>
          <p:cNvPr id="8" name="Chart 7" descr="Columns showing percentage, all in the 60s and 70s except surgical practices at 55 and large practices (51+ physicians) at 59.2">
            <a:extLst>
              <a:ext uri="{FF2B5EF4-FFF2-40B4-BE49-F238E27FC236}">
                <a16:creationId xmlns:a16="http://schemas.microsoft.com/office/drawing/2014/main" id="{31551CAF-DD37-724D-7CDB-C312440994B9}"/>
              </a:ext>
            </a:extLst>
          </p:cNvPr>
          <p:cNvGraphicFramePr/>
          <p:nvPr>
            <p:extLst>
              <p:ext uri="{D42A27DB-BD31-4B8C-83A1-F6EECF244321}">
                <p14:modId xmlns:p14="http://schemas.microsoft.com/office/powerpoint/2010/main" val="4013593005"/>
              </p:ext>
            </p:extLst>
          </p:nvPr>
        </p:nvGraphicFramePr>
        <p:xfrm>
          <a:off x="457200" y="1463040"/>
          <a:ext cx="8229600" cy="40233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8553435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6F5DB-DDAE-3ADC-5B8E-AAFEFC594E3D}"/>
              </a:ext>
            </a:extLst>
          </p:cNvPr>
          <p:cNvSpPr>
            <a:spLocks noGrp="1"/>
          </p:cNvSpPr>
          <p:nvPr>
            <p:ph type="title"/>
          </p:nvPr>
        </p:nvSpPr>
        <p:spPr/>
        <p:txBody>
          <a:bodyPr>
            <a:normAutofit fontScale="90000"/>
          </a:bodyPr>
          <a:lstStyle/>
          <a:p>
            <a:r>
              <a:rPr lang="en-US" dirty="0"/>
              <a:t>Discussion and Conclusions</a:t>
            </a:r>
          </a:p>
        </p:txBody>
      </p:sp>
      <p:sp>
        <p:nvSpPr>
          <p:cNvPr id="7" name="Content Placeholder 6">
            <a:extLst>
              <a:ext uri="{FF2B5EF4-FFF2-40B4-BE49-F238E27FC236}">
                <a16:creationId xmlns:a16="http://schemas.microsoft.com/office/drawing/2014/main" id="{A33F206E-5EAA-EEFD-D3AD-D7F2368288A2}"/>
              </a:ext>
            </a:extLst>
          </p:cNvPr>
          <p:cNvSpPr>
            <a:spLocks noGrp="1"/>
          </p:cNvSpPr>
          <p:nvPr>
            <p:ph idx="1"/>
          </p:nvPr>
        </p:nvSpPr>
        <p:spPr/>
        <p:txBody>
          <a:bodyPr>
            <a:normAutofit fontScale="47500" lnSpcReduction="20000"/>
          </a:bodyPr>
          <a:lstStyle/>
          <a:p>
            <a:r>
              <a:rPr lang="en-US" dirty="0" err="1"/>
              <a:t>Telehealthcare</a:t>
            </a:r>
            <a:r>
              <a:rPr lang="en-US" dirty="0"/>
              <a:t> can reduce disparities and improve access to healthcare. The COVID-19 pandemic increased the interest in and use of </a:t>
            </a:r>
            <a:r>
              <a:rPr lang="en-US" dirty="0" err="1"/>
              <a:t>telehealthcare</a:t>
            </a:r>
            <a:r>
              <a:rPr lang="en-US" dirty="0"/>
              <a:t>.  </a:t>
            </a:r>
          </a:p>
          <a:p>
            <a:r>
              <a:rPr lang="en-US" dirty="0"/>
              <a:t>Barriers remain for providers and patients. More than half of practices reported patients’ difficulty using technology and limitations in patients’ access to technology. </a:t>
            </a:r>
          </a:p>
          <a:p>
            <a:r>
              <a:rPr lang="en-US" dirty="0"/>
              <a:t>Innovative programs to expand reliable internet access, loan hardware to individuals, identify or create Wi-Fi hotspots for </a:t>
            </a:r>
            <a:r>
              <a:rPr lang="en-US" dirty="0" err="1"/>
              <a:t>telehealthcare</a:t>
            </a:r>
            <a:r>
              <a:rPr lang="en-US" dirty="0"/>
              <a:t> use, and provide training and technical assistance have received attention.</a:t>
            </a:r>
          </a:p>
          <a:p>
            <a:r>
              <a:rPr lang="en-US" dirty="0"/>
              <a:t>Provider and staff engagement and patient outreach are also important to reach the most vulnerable individuals. </a:t>
            </a:r>
          </a:p>
          <a:p>
            <a:r>
              <a:rPr lang="en-US" dirty="0"/>
              <a:t>Additional concerns about the future of </a:t>
            </a:r>
            <a:r>
              <a:rPr lang="en-US" dirty="0" err="1"/>
              <a:t>telehealthcare</a:t>
            </a:r>
            <a:r>
              <a:rPr lang="en-US" dirty="0"/>
              <a:t> policies remain now that the PHE has ended. For Medicare, some </a:t>
            </a:r>
            <a:r>
              <a:rPr lang="en-US" dirty="0" err="1"/>
              <a:t>telehealthcare</a:t>
            </a:r>
            <a:r>
              <a:rPr lang="en-US" dirty="0"/>
              <a:t> policies have been made permanent, while others have been only temporarily extended.</a:t>
            </a:r>
          </a:p>
          <a:p>
            <a:r>
              <a:rPr lang="en-US" dirty="0"/>
              <a:t>The policies supporting </a:t>
            </a:r>
            <a:r>
              <a:rPr lang="en-US" dirty="0" err="1"/>
              <a:t>telehealthcare</a:t>
            </a:r>
            <a:r>
              <a:rPr lang="en-US" dirty="0"/>
              <a:t> are particularly important given that more than one-third of practices indicated that improved reimbursement and relaxation of rules affected their use of </a:t>
            </a:r>
            <a:r>
              <a:rPr lang="en-US" dirty="0" err="1"/>
              <a:t>telehealthcare</a:t>
            </a:r>
            <a:r>
              <a:rPr lang="en-US" dirty="0"/>
              <a:t> services.  </a:t>
            </a:r>
          </a:p>
          <a:p>
            <a:r>
              <a:rPr lang="en-US" dirty="0"/>
              <a:t>It is critical to assess what is working well and what can be improved. Only 31% of practices indicated that quality was fully or to a great extent the same as in-person visits. </a:t>
            </a:r>
          </a:p>
          <a:p>
            <a:r>
              <a:rPr lang="en-US" dirty="0"/>
              <a:t>Testing and evaluation of innovations are also needed, particularly innovations related to reliable internet availability, rural access, application in specific communities, interoperability of data, and the optimal balance of in-person and virtual care. </a:t>
            </a:r>
          </a:p>
          <a:p>
            <a:r>
              <a:rPr lang="en-US" dirty="0"/>
              <a:t>The appropriateness and quality of </a:t>
            </a:r>
            <a:r>
              <a:rPr lang="en-US" dirty="0" err="1"/>
              <a:t>telehealthcare</a:t>
            </a:r>
            <a:r>
              <a:rPr lang="en-US" dirty="0"/>
              <a:t>, vary across modes of </a:t>
            </a:r>
            <a:r>
              <a:rPr lang="en-US" dirty="0" err="1"/>
              <a:t>telehealthcare</a:t>
            </a:r>
            <a:r>
              <a:rPr lang="en-US" dirty="0"/>
              <a:t>, populations, specialties, services, and care complexity. </a:t>
            </a:r>
          </a:p>
          <a:p>
            <a:r>
              <a:rPr lang="en-US" dirty="0"/>
              <a:t>Standardized and validated measures related to </a:t>
            </a:r>
            <a:r>
              <a:rPr lang="en-US" dirty="0" err="1"/>
              <a:t>telehealthcare</a:t>
            </a:r>
            <a:r>
              <a:rPr lang="en-US" dirty="0"/>
              <a:t> will provide additional insight into the patient and caregiver experience and the quality and disparities of the nation’s healthcare systems. </a:t>
            </a:r>
          </a:p>
        </p:txBody>
      </p:sp>
      <p:sp>
        <p:nvSpPr>
          <p:cNvPr id="4" name="Slide Number Placeholder 3">
            <a:extLst>
              <a:ext uri="{FF2B5EF4-FFF2-40B4-BE49-F238E27FC236}">
                <a16:creationId xmlns:a16="http://schemas.microsoft.com/office/drawing/2014/main" id="{E764E937-AFA7-7103-D285-38A0BD066B36}"/>
              </a:ext>
            </a:extLst>
          </p:cNvPr>
          <p:cNvSpPr>
            <a:spLocks noGrp="1"/>
          </p:cNvSpPr>
          <p:nvPr>
            <p:ph type="sldNum" sz="quarter" idx="10"/>
          </p:nvPr>
        </p:nvSpPr>
        <p:spPr/>
        <p:txBody>
          <a:bodyPr/>
          <a:lstStyle/>
          <a:p>
            <a:fld id="{85F5B7A5-34A7-4AB0-A34F-A4DF2002FA98}" type="slidenum">
              <a:rPr lang="en-US" smtClean="0"/>
              <a:pPr/>
              <a:t>231</a:t>
            </a:fld>
            <a:endParaRPr lang="en-US" dirty="0"/>
          </a:p>
        </p:txBody>
      </p:sp>
    </p:spTree>
    <p:extLst>
      <p:ext uri="{BB962C8B-B14F-4D97-AF65-F5344CB8AC3E}">
        <p14:creationId xmlns:p14="http://schemas.microsoft.com/office/powerpoint/2010/main" val="2752269787"/>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32882-BF0A-5BE4-4AEA-59789E4BB196}"/>
              </a:ext>
            </a:extLst>
          </p:cNvPr>
          <p:cNvSpPr>
            <a:spLocks noGrp="1"/>
          </p:cNvSpPr>
          <p:nvPr>
            <p:ph type="title"/>
          </p:nvPr>
        </p:nvSpPr>
        <p:spPr/>
        <p:txBody>
          <a:bodyPr>
            <a:normAutofit fontScale="90000"/>
          </a:bodyPr>
          <a:lstStyle/>
          <a:p>
            <a:r>
              <a:rPr lang="en-US" dirty="0"/>
              <a:t>Resources</a:t>
            </a:r>
          </a:p>
        </p:txBody>
      </p:sp>
      <p:sp>
        <p:nvSpPr>
          <p:cNvPr id="3" name="Content Placeholder 2">
            <a:extLst>
              <a:ext uri="{FF2B5EF4-FFF2-40B4-BE49-F238E27FC236}">
                <a16:creationId xmlns:a16="http://schemas.microsoft.com/office/drawing/2014/main" id="{C6CB8D72-8D05-A001-FB04-8826309EE1F2}"/>
              </a:ext>
            </a:extLst>
          </p:cNvPr>
          <p:cNvSpPr>
            <a:spLocks noGrp="1"/>
          </p:cNvSpPr>
          <p:nvPr>
            <p:ph idx="1"/>
          </p:nvPr>
        </p:nvSpPr>
        <p:spPr/>
        <p:txBody>
          <a:bodyPr>
            <a:normAutofit fontScale="55000" lnSpcReduction="20000"/>
          </a:bodyPr>
          <a:lstStyle/>
          <a:p>
            <a:r>
              <a:rPr lang="en-US" dirty="0"/>
              <a:t>The Department of Health and Human Services has identified </a:t>
            </a:r>
            <a:r>
              <a:rPr lang="en-US" dirty="0" err="1"/>
              <a:t>telehealthcare</a:t>
            </a:r>
            <a:r>
              <a:rPr lang="en-US" dirty="0"/>
              <a:t> services as a key component in healthcare delivery. As such, resources such as the following are available for providers and patients to learn more about </a:t>
            </a:r>
            <a:r>
              <a:rPr lang="en-US" dirty="0" err="1"/>
              <a:t>telehealthcare</a:t>
            </a:r>
            <a:r>
              <a:rPr lang="en-US" dirty="0"/>
              <a:t> services:</a:t>
            </a:r>
          </a:p>
          <a:p>
            <a:pPr lvl="1"/>
            <a:r>
              <a:rPr lang="en-US" dirty="0"/>
              <a:t>Telehealth.HHS.gov information hub (</a:t>
            </a:r>
            <a:r>
              <a:rPr lang="en-US" dirty="0">
                <a:hlinkClick r:id="rId3"/>
              </a:rPr>
              <a:t>https://telehealth.hhs.gov/</a:t>
            </a:r>
            <a:r>
              <a:rPr lang="en-US" dirty="0"/>
              <a:t>).</a:t>
            </a:r>
          </a:p>
          <a:p>
            <a:pPr lvl="1"/>
            <a:r>
              <a:rPr lang="en-US" dirty="0"/>
              <a:t>AHRQ’s Telehealth resource page (</a:t>
            </a:r>
            <a:r>
              <a:rPr lang="en-US" dirty="0">
                <a:hlinkClick r:id="rId4"/>
              </a:rPr>
              <a:t>https://www.ahrq.gov/topics/telehealth.html</a:t>
            </a:r>
            <a:r>
              <a:rPr lang="en-US" dirty="0"/>
              <a:t>).</a:t>
            </a:r>
          </a:p>
          <a:p>
            <a:pPr lvl="1"/>
            <a:r>
              <a:rPr lang="en-US" dirty="0"/>
              <a:t>AHRQ’s Evidence-based Practice Center evaluations of telehealth (</a:t>
            </a:r>
            <a:r>
              <a:rPr lang="en-US" dirty="0">
                <a:hlinkClick r:id="rId5"/>
              </a:rPr>
              <a:t>https://effectivehealthcare.ahrq.gov/products/collections/evaluates-telehealth</a:t>
            </a:r>
            <a:r>
              <a:rPr lang="en-US" dirty="0"/>
              <a:t>).</a:t>
            </a:r>
          </a:p>
          <a:p>
            <a:pPr lvl="1"/>
            <a:r>
              <a:rPr lang="en-US" dirty="0"/>
              <a:t>Health Resources and Services Administration (HRSA) Office for the Advancement of Telehealth (</a:t>
            </a:r>
            <a:r>
              <a:rPr lang="en-US" dirty="0">
                <a:hlinkClick r:id="rId6"/>
              </a:rPr>
              <a:t>https://www.hrsa.gov/about/organization/bureaus/oat</a:t>
            </a:r>
            <a:r>
              <a:rPr lang="en-US" dirty="0"/>
              <a:t>).</a:t>
            </a:r>
          </a:p>
          <a:p>
            <a:pPr lvl="1"/>
            <a:r>
              <a:rPr lang="en-US" dirty="0"/>
              <a:t>HRSA’s Telehealth Resource Center Program (</a:t>
            </a:r>
            <a:r>
              <a:rPr lang="en-US" dirty="0">
                <a:hlinkClick r:id="rId7"/>
              </a:rPr>
              <a:t>https://www.hrsa.gov/telehealth/</a:t>
            </a:r>
            <a:br>
              <a:rPr lang="en-US" dirty="0">
                <a:hlinkClick r:id="rId7"/>
              </a:rPr>
            </a:br>
            <a:r>
              <a:rPr lang="en-US" dirty="0">
                <a:hlinkClick r:id="rId7"/>
              </a:rPr>
              <a:t>telehealth-resource-centers</a:t>
            </a:r>
            <a:r>
              <a:rPr lang="en-US" dirty="0"/>
              <a:t>).</a:t>
            </a:r>
          </a:p>
          <a:p>
            <a:pPr lvl="1"/>
            <a:r>
              <a:rPr lang="en-US" dirty="0"/>
              <a:t>White House Office of National Drug Control Policy’s Telehealth and Substance Use Disorder Services in the Era of COVID-19: Review and Recommendations (</a:t>
            </a:r>
            <a:r>
              <a:rPr lang="en-US" dirty="0">
                <a:hlinkClick r:id="rId8"/>
              </a:rPr>
              <a:t>https://www.whitehouse.gov/wp-content/uploads/2022/06/Telehealth-and-Substance-Use-Disorder-Services-in-the-Era-of-COVID-19-FINAL.pdf</a:t>
            </a:r>
            <a:r>
              <a:rPr lang="en-US" dirty="0"/>
              <a:t>).</a:t>
            </a:r>
          </a:p>
          <a:p>
            <a:pPr lvl="1"/>
            <a:r>
              <a:rPr lang="en-US" spc="-20" dirty="0"/>
              <a:t>Affordable Connectivity Program (</a:t>
            </a:r>
            <a:r>
              <a:rPr lang="en-US" spc="-20" dirty="0">
                <a:hlinkClick r:id="rId9"/>
              </a:rPr>
              <a:t>https://www.whitehouse.gov/getinternet/</a:t>
            </a:r>
            <a:r>
              <a:rPr lang="en-US" spc="-20" dirty="0"/>
              <a:t>) for discounted internet plans.</a:t>
            </a:r>
          </a:p>
          <a:p>
            <a:pPr lvl="1"/>
            <a:r>
              <a:rPr lang="en-US" spc="-10" dirty="0"/>
              <a:t>Office of the Assistant Secretary for Planning and Evaluation Advances in Telehealth (</a:t>
            </a:r>
            <a:r>
              <a:rPr lang="en-US" spc="-10" dirty="0">
                <a:hlinkClick r:id="rId10"/>
              </a:rPr>
              <a:t>https://aspe.hhs.gov/topics/health-health-care/advances-telehealth</a:t>
            </a:r>
            <a:r>
              <a:rPr lang="en-US" spc="-10" dirty="0"/>
              <a:t>) web page, products, and reports.</a:t>
            </a:r>
          </a:p>
          <a:p>
            <a:pPr lvl="1"/>
            <a:r>
              <a:rPr lang="en-US" dirty="0"/>
              <a:t>Network of the National Library of Medicine Bridging the Digital Divide: Telehealth and Libraries Webinar Series (</a:t>
            </a:r>
            <a:r>
              <a:rPr lang="en-US" dirty="0">
                <a:hlinkClick r:id="rId11"/>
              </a:rPr>
              <a:t>https://www.nnlm.gov/training/class-catalog/bridging-digital-divide-telehealth-and-libraries-webinar-series</a:t>
            </a:r>
            <a:r>
              <a:rPr lang="en-US" dirty="0"/>
              <a:t>).</a:t>
            </a:r>
          </a:p>
          <a:p>
            <a:endParaRPr lang="en-US" dirty="0"/>
          </a:p>
        </p:txBody>
      </p:sp>
      <p:sp>
        <p:nvSpPr>
          <p:cNvPr id="4" name="Slide Number Placeholder 3">
            <a:extLst>
              <a:ext uri="{FF2B5EF4-FFF2-40B4-BE49-F238E27FC236}">
                <a16:creationId xmlns:a16="http://schemas.microsoft.com/office/drawing/2014/main" id="{D1833F45-E145-3FF7-B3FF-9C729CD15FE3}"/>
              </a:ext>
            </a:extLst>
          </p:cNvPr>
          <p:cNvSpPr>
            <a:spLocks noGrp="1"/>
          </p:cNvSpPr>
          <p:nvPr>
            <p:ph type="sldNum" sz="quarter" idx="10"/>
          </p:nvPr>
        </p:nvSpPr>
        <p:spPr/>
        <p:txBody>
          <a:bodyPr/>
          <a:lstStyle/>
          <a:p>
            <a:fld id="{85F5B7A5-34A7-4AB0-A34F-A4DF2002FA98}" type="slidenum">
              <a:rPr lang="en-US" smtClean="0"/>
              <a:pPr/>
              <a:t>232</a:t>
            </a:fld>
            <a:endParaRPr lang="en-US" dirty="0"/>
          </a:p>
        </p:txBody>
      </p:sp>
    </p:spTree>
    <p:extLst>
      <p:ext uri="{BB962C8B-B14F-4D97-AF65-F5344CB8AC3E}">
        <p14:creationId xmlns:p14="http://schemas.microsoft.com/office/powerpoint/2010/main" val="1067183006"/>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E8A67-7507-8EEB-00CB-6798CE733EA6}"/>
              </a:ext>
            </a:extLst>
          </p:cNvPr>
          <p:cNvSpPr>
            <a:spLocks noGrp="1"/>
          </p:cNvSpPr>
          <p:nvPr>
            <p:ph type="title"/>
          </p:nvPr>
        </p:nvSpPr>
        <p:spPr/>
        <p:txBody>
          <a:bodyPr>
            <a:normAutofit fontScale="90000"/>
          </a:bodyPr>
          <a:lstStyle/>
          <a:p>
            <a:r>
              <a:rPr lang="en-US" dirty="0"/>
              <a:t>References</a:t>
            </a:r>
          </a:p>
        </p:txBody>
      </p:sp>
      <p:sp>
        <p:nvSpPr>
          <p:cNvPr id="3" name="Slide Number Placeholder 2">
            <a:extLst>
              <a:ext uri="{FF2B5EF4-FFF2-40B4-BE49-F238E27FC236}">
                <a16:creationId xmlns:a16="http://schemas.microsoft.com/office/drawing/2014/main" id="{6C4D25C4-A53B-9E55-0FC0-5C2D5402743F}"/>
              </a:ext>
            </a:extLst>
          </p:cNvPr>
          <p:cNvSpPr>
            <a:spLocks noGrp="1"/>
          </p:cNvSpPr>
          <p:nvPr>
            <p:ph type="sldNum" sz="quarter" idx="10"/>
          </p:nvPr>
        </p:nvSpPr>
        <p:spPr/>
        <p:txBody>
          <a:bodyPr/>
          <a:lstStyle/>
          <a:p>
            <a:fld id="{85F5B7A5-34A7-4AB0-A34F-A4DF2002FA98}" type="slidenum">
              <a:rPr lang="en-US" smtClean="0"/>
              <a:t>233</a:t>
            </a:fld>
            <a:endParaRPr lang="en-US" dirty="0"/>
          </a:p>
        </p:txBody>
      </p:sp>
      <p:sp>
        <p:nvSpPr>
          <p:cNvPr id="5" name="TextBox 4">
            <a:extLst>
              <a:ext uri="{FF2B5EF4-FFF2-40B4-BE49-F238E27FC236}">
                <a16:creationId xmlns:a16="http://schemas.microsoft.com/office/drawing/2014/main" id="{81E059EA-F8DA-070B-BEAE-474C9B228560}"/>
              </a:ext>
            </a:extLst>
          </p:cNvPr>
          <p:cNvSpPr txBox="1"/>
          <p:nvPr/>
        </p:nvSpPr>
        <p:spPr>
          <a:xfrm>
            <a:off x="457200" y="1188720"/>
            <a:ext cx="8229600" cy="5678478"/>
          </a:xfrm>
          <a:prstGeom prst="rect">
            <a:avLst/>
          </a:prstGeom>
          <a:noFill/>
        </p:spPr>
        <p:txBody>
          <a:bodyPr wrap="square">
            <a:spAutoFit/>
          </a:bodyPr>
          <a:lstStyle/>
          <a:p>
            <a:pPr marL="342900" marR="0" lvl="0" indent="-342900">
              <a:spcBef>
                <a:spcPts val="0"/>
              </a:spcBef>
              <a:spcAft>
                <a:spcPts val="0"/>
              </a:spcAft>
              <a:buSzPct val="100000"/>
              <a:buFont typeface="Times New Roman" panose="02020603050405020304" pitchFamily="18" charset="0"/>
              <a:buAutoNum type="arabicPeriod"/>
            </a:pPr>
            <a:r>
              <a:rPr lang="en-US" sz="1100" dirty="0">
                <a:effectLst/>
                <a:ea typeface="Calibri" panose="020F0502020204030204" pitchFamily="34" charset="0"/>
                <a:cs typeface="Times New Roman" panose="02020603050405020304" pitchFamily="18" charset="0"/>
              </a:rPr>
              <a:t>U.S. Department of Health and Human Services. Getting Started With Telehealth. Last updated July 2023. </a:t>
            </a:r>
            <a:r>
              <a:rPr lang="en-US" sz="1100" u="sng" dirty="0">
                <a:solidFill>
                  <a:srgbClr val="0000FF"/>
                </a:solidFill>
                <a:effectLst/>
                <a:ea typeface="Calibri" panose="020F0502020204030204" pitchFamily="34" charset="0"/>
                <a:cs typeface="Times New Roman" panose="02020603050405020304" pitchFamily="18" charset="0"/>
                <a:hlinkClick r:id="rId3"/>
              </a:rPr>
              <a:t>https://telehealth.hhs.gov/providers/getting-started</a:t>
            </a:r>
            <a:r>
              <a:rPr lang="en-US" sz="1100" dirty="0">
                <a:effectLst/>
                <a:ea typeface="Calibri" panose="020F0502020204030204" pitchFamily="34" charset="0"/>
                <a:cs typeface="Times New Roman" panose="02020603050405020304" pitchFamily="18" charset="0"/>
              </a:rPr>
              <a:t>. Accessed October 30, 2023.</a:t>
            </a:r>
          </a:p>
          <a:p>
            <a:pPr marL="342900" marR="0" lvl="0" indent="-342900">
              <a:spcBef>
                <a:spcPts val="0"/>
              </a:spcBef>
              <a:spcAft>
                <a:spcPts val="0"/>
              </a:spcAft>
              <a:buSzPts val="1000"/>
              <a:buFont typeface="Times New Roman" panose="02020603050405020304" pitchFamily="18" charset="0"/>
              <a:buAutoNum type="arabicPeriod"/>
            </a:pPr>
            <a:r>
              <a:rPr lang="en-US" sz="1100" dirty="0">
                <a:effectLst/>
                <a:ea typeface="Calibri" panose="020F0502020204030204" pitchFamily="34" charset="0"/>
                <a:cs typeface="Times New Roman" panose="02020603050405020304" pitchFamily="18" charset="0"/>
              </a:rPr>
              <a:t>Institute of Medicine Committee on Quality of Health Care in America. Crossing the Quality Chasm: A New Health System for the 21st Century. Washington, DC: National Academies Press; 2001. </a:t>
            </a:r>
            <a:r>
              <a:rPr lang="en-US" sz="1100" u="sng" dirty="0">
                <a:solidFill>
                  <a:srgbClr val="0000FF"/>
                </a:solidFill>
                <a:effectLst/>
                <a:ea typeface="Calibri" panose="020F0502020204030204" pitchFamily="34" charset="0"/>
                <a:cs typeface="Times New Roman" panose="02020603050405020304" pitchFamily="18" charset="0"/>
                <a:hlinkClick r:id="rId4"/>
              </a:rPr>
              <a:t>https://www.nap.edu/catalog/10027/crossing-the-quality-chasm-a-newhealth-system-for-the</a:t>
            </a:r>
            <a:r>
              <a:rPr lang="en-US" sz="1100" dirty="0">
                <a:effectLst/>
                <a:ea typeface="Calibri" panose="020F0502020204030204" pitchFamily="34" charset="0"/>
                <a:cs typeface="Times New Roman" panose="02020603050405020304" pitchFamily="18" charset="0"/>
              </a:rPr>
              <a:t>. Accessed October 30, 2023.</a:t>
            </a:r>
          </a:p>
          <a:p>
            <a:pPr marL="342900" marR="0" lvl="0" indent="-342900">
              <a:spcBef>
                <a:spcPts val="0"/>
              </a:spcBef>
              <a:spcAft>
                <a:spcPts val="0"/>
              </a:spcAft>
              <a:buSzPts val="1000"/>
              <a:buFont typeface="Times New Roman" panose="02020603050405020304" pitchFamily="18" charset="0"/>
              <a:buAutoNum type="arabicPeriod"/>
            </a:pPr>
            <a:r>
              <a:rPr lang="en-US" sz="1100" dirty="0">
                <a:effectLst/>
                <a:ea typeface="Calibri" panose="020F0502020204030204" pitchFamily="34" charset="0"/>
                <a:cs typeface="Times New Roman" panose="02020603050405020304" pitchFamily="18" charset="0"/>
              </a:rPr>
              <a:t>Weinstein RS, Lopez AM, Joseph BA, </a:t>
            </a:r>
            <a:r>
              <a:rPr lang="en-US" sz="1100" dirty="0" err="1">
                <a:effectLst/>
                <a:ea typeface="Calibri" panose="020F0502020204030204" pitchFamily="34" charset="0"/>
                <a:cs typeface="Times New Roman" panose="02020603050405020304" pitchFamily="18" charset="0"/>
              </a:rPr>
              <a:t>Erps</a:t>
            </a:r>
            <a:r>
              <a:rPr lang="en-US" sz="1100" dirty="0">
                <a:effectLst/>
                <a:ea typeface="Calibri" panose="020F0502020204030204" pitchFamily="34" charset="0"/>
                <a:cs typeface="Times New Roman" panose="02020603050405020304" pitchFamily="18" charset="0"/>
              </a:rPr>
              <a:t> KA, Holcomb M, Barker GP, </a:t>
            </a:r>
            <a:r>
              <a:rPr lang="en-US" sz="1100" dirty="0" err="1">
                <a:effectLst/>
                <a:ea typeface="Calibri" panose="020F0502020204030204" pitchFamily="34" charset="0"/>
                <a:cs typeface="Times New Roman" panose="02020603050405020304" pitchFamily="18" charset="0"/>
              </a:rPr>
              <a:t>Krupinski</a:t>
            </a:r>
            <a:r>
              <a:rPr lang="en-US" sz="1100" dirty="0">
                <a:effectLst/>
                <a:ea typeface="Calibri" panose="020F0502020204030204" pitchFamily="34" charset="0"/>
                <a:cs typeface="Times New Roman" panose="02020603050405020304" pitchFamily="18" charset="0"/>
              </a:rPr>
              <a:t> EA. Telemedicine, telehealth, and mobile health applications that work: opportunities and barriers. Am J Med. 2014;127(3):183-187. </a:t>
            </a:r>
            <a:r>
              <a:rPr lang="en-US" sz="1100" u="sng" dirty="0">
                <a:solidFill>
                  <a:srgbClr val="0000FF"/>
                </a:solidFill>
                <a:effectLst/>
                <a:ea typeface="Calibri" panose="020F0502020204030204" pitchFamily="34" charset="0"/>
                <a:cs typeface="Times New Roman" panose="02020603050405020304" pitchFamily="18" charset="0"/>
                <a:hlinkClick r:id="rId5"/>
              </a:rPr>
              <a:t>https://doi.org/10.1016/j.amjmed.2013.09.032</a:t>
            </a:r>
            <a:r>
              <a:rPr lang="en-US" sz="1100" dirty="0">
                <a:effectLst/>
                <a:ea typeface="Calibri" panose="020F0502020204030204" pitchFamily="34" charset="0"/>
                <a:cs typeface="Times New Roman" panose="02020603050405020304" pitchFamily="18" charset="0"/>
              </a:rPr>
              <a:t>. Accessed October 30, 2023.</a:t>
            </a:r>
          </a:p>
          <a:p>
            <a:pPr marL="342900" marR="0" lvl="0" indent="-342900">
              <a:spcBef>
                <a:spcPts val="0"/>
              </a:spcBef>
              <a:spcAft>
                <a:spcPts val="0"/>
              </a:spcAft>
              <a:buSzPts val="1000"/>
              <a:buFont typeface="Times New Roman" panose="02020603050405020304" pitchFamily="18" charset="0"/>
              <a:buAutoNum type="arabicPeriod"/>
            </a:pPr>
            <a:r>
              <a:rPr lang="en-US" sz="1100" dirty="0" err="1">
                <a:effectLst/>
                <a:ea typeface="Calibri" panose="020F0502020204030204" pitchFamily="34" charset="0"/>
                <a:cs typeface="Times New Roman" panose="02020603050405020304" pitchFamily="18" charset="0"/>
              </a:rPr>
              <a:t>Bashshur</a:t>
            </a:r>
            <a:r>
              <a:rPr lang="en-US" sz="1100" dirty="0">
                <a:effectLst/>
                <a:ea typeface="Calibri" panose="020F0502020204030204" pitchFamily="34" charset="0"/>
                <a:cs typeface="Times New Roman" panose="02020603050405020304" pitchFamily="18" charset="0"/>
              </a:rPr>
              <a:t> RL, Howell JD, </a:t>
            </a:r>
            <a:r>
              <a:rPr lang="en-US" sz="1100" dirty="0" err="1">
                <a:effectLst/>
                <a:ea typeface="Calibri" panose="020F0502020204030204" pitchFamily="34" charset="0"/>
                <a:cs typeface="Times New Roman" panose="02020603050405020304" pitchFamily="18" charset="0"/>
              </a:rPr>
              <a:t>Krupinski</a:t>
            </a:r>
            <a:r>
              <a:rPr lang="en-US" sz="1100" dirty="0">
                <a:effectLst/>
                <a:ea typeface="Calibri" panose="020F0502020204030204" pitchFamily="34" charset="0"/>
                <a:cs typeface="Times New Roman" panose="02020603050405020304" pitchFamily="18" charset="0"/>
              </a:rPr>
              <a:t> EA, Harms KM, </a:t>
            </a:r>
            <a:r>
              <a:rPr lang="en-US" sz="1100" dirty="0" err="1">
                <a:effectLst/>
                <a:ea typeface="Calibri" panose="020F0502020204030204" pitchFamily="34" charset="0"/>
                <a:cs typeface="Times New Roman" panose="02020603050405020304" pitchFamily="18" charset="0"/>
              </a:rPr>
              <a:t>Bashshur</a:t>
            </a:r>
            <a:r>
              <a:rPr lang="en-US" sz="1100" dirty="0">
                <a:effectLst/>
                <a:ea typeface="Calibri" panose="020F0502020204030204" pitchFamily="34" charset="0"/>
                <a:cs typeface="Times New Roman" panose="02020603050405020304" pitchFamily="18" charset="0"/>
              </a:rPr>
              <a:t> N, </a:t>
            </a:r>
            <a:r>
              <a:rPr lang="en-US" sz="1100" dirty="0" err="1">
                <a:effectLst/>
                <a:ea typeface="Calibri" panose="020F0502020204030204" pitchFamily="34" charset="0"/>
                <a:cs typeface="Times New Roman" panose="02020603050405020304" pitchFamily="18" charset="0"/>
              </a:rPr>
              <a:t>Doarn</a:t>
            </a:r>
            <a:r>
              <a:rPr lang="en-US" sz="1100" dirty="0">
                <a:effectLst/>
                <a:ea typeface="Calibri" panose="020F0502020204030204" pitchFamily="34" charset="0"/>
                <a:cs typeface="Times New Roman" panose="02020603050405020304" pitchFamily="18" charset="0"/>
              </a:rPr>
              <a:t> DR. The empirical foundations of telemedicine interventions in primary care. </a:t>
            </a:r>
            <a:r>
              <a:rPr lang="en-US" sz="1100" dirty="0" err="1">
                <a:effectLst/>
                <a:ea typeface="Calibri" panose="020F0502020204030204" pitchFamily="34" charset="0"/>
                <a:cs typeface="Times New Roman" panose="02020603050405020304" pitchFamily="18" charset="0"/>
              </a:rPr>
              <a:t>Telemed</a:t>
            </a:r>
            <a:r>
              <a:rPr lang="en-US" sz="1100" dirty="0">
                <a:effectLst/>
                <a:ea typeface="Calibri" panose="020F0502020204030204" pitchFamily="34" charset="0"/>
                <a:cs typeface="Times New Roman" panose="02020603050405020304" pitchFamily="18" charset="0"/>
              </a:rPr>
              <a:t> J E Health. 2016;22(5):342-375. </a:t>
            </a:r>
            <a:r>
              <a:rPr lang="en-US" sz="1100" u="sng" dirty="0">
                <a:solidFill>
                  <a:srgbClr val="0000FF"/>
                </a:solidFill>
                <a:effectLst/>
                <a:ea typeface="Calibri" panose="020F0502020204030204" pitchFamily="34" charset="0"/>
                <a:cs typeface="Times New Roman" panose="02020603050405020304" pitchFamily="18" charset="0"/>
                <a:hlinkClick r:id="rId6"/>
              </a:rPr>
              <a:t>https://www.ncbi.nlm.nih.gov/pmc/articles/PMC4860623/</a:t>
            </a:r>
            <a:r>
              <a:rPr lang="en-US" sz="1100" dirty="0">
                <a:effectLst/>
                <a:ea typeface="Calibri" panose="020F0502020204030204" pitchFamily="34" charset="0"/>
                <a:cs typeface="Times New Roman" panose="02020603050405020304" pitchFamily="18" charset="0"/>
              </a:rPr>
              <a:t>. Accessed October 30, 2023.</a:t>
            </a:r>
          </a:p>
          <a:p>
            <a:pPr marL="342900" marR="0" lvl="0" indent="-342900">
              <a:spcBef>
                <a:spcPts val="0"/>
              </a:spcBef>
              <a:spcAft>
                <a:spcPts val="0"/>
              </a:spcAft>
              <a:buSzPts val="1000"/>
              <a:buFont typeface="Times New Roman" panose="02020603050405020304" pitchFamily="18" charset="0"/>
              <a:buAutoNum type="arabicPeriod"/>
            </a:pPr>
            <a:r>
              <a:rPr lang="en-US" sz="1100" spc="-10" dirty="0" err="1">
                <a:effectLst/>
                <a:ea typeface="Calibri" panose="020F0502020204030204" pitchFamily="34" charset="0"/>
                <a:cs typeface="Times New Roman" panose="02020603050405020304" pitchFamily="18" charset="0"/>
              </a:rPr>
              <a:t>Amwell</a:t>
            </a:r>
            <a:r>
              <a:rPr lang="en-US" sz="1100" spc="-10" dirty="0">
                <a:effectLst/>
                <a:ea typeface="Calibri" panose="020F0502020204030204" pitchFamily="34" charset="0"/>
                <a:cs typeface="Times New Roman" panose="02020603050405020304" pitchFamily="18" charset="0"/>
              </a:rPr>
              <a:t>. Telehealth Index: 2019 Consumer Survey. https://resources.amwell.com/white-papers/millennials-are-the-most-likely-age-group-to-use-telehealth-especially-for-mental-health (registration required for full report). Accessed October 30, 2023.</a:t>
            </a:r>
          </a:p>
          <a:p>
            <a:pPr marL="342900" marR="0" lvl="0" indent="-342900">
              <a:spcBef>
                <a:spcPts val="0"/>
              </a:spcBef>
              <a:spcAft>
                <a:spcPts val="0"/>
              </a:spcAft>
              <a:buSzPts val="1000"/>
              <a:buFont typeface="Times New Roman" panose="02020603050405020304" pitchFamily="18" charset="0"/>
              <a:buAutoNum type="arabicPeriod"/>
            </a:pPr>
            <a:r>
              <a:rPr lang="en-US" sz="1100" dirty="0" err="1">
                <a:effectLst/>
                <a:ea typeface="Calibri" panose="020F0502020204030204" pitchFamily="34" charset="0"/>
                <a:cs typeface="Times New Roman" panose="02020603050405020304" pitchFamily="18" charset="0"/>
              </a:rPr>
              <a:t>Becevic</a:t>
            </a:r>
            <a:r>
              <a:rPr lang="en-US" sz="1100" dirty="0">
                <a:effectLst/>
                <a:ea typeface="Calibri" panose="020F0502020204030204" pitchFamily="34" charset="0"/>
                <a:cs typeface="Times New Roman" panose="02020603050405020304" pitchFamily="18" charset="0"/>
              </a:rPr>
              <a:t> M, Boren S, </a:t>
            </a:r>
            <a:r>
              <a:rPr lang="en-US" sz="1100" dirty="0" err="1">
                <a:effectLst/>
                <a:ea typeface="Calibri" panose="020F0502020204030204" pitchFamily="34" charset="0"/>
                <a:cs typeface="Times New Roman" panose="02020603050405020304" pitchFamily="18" charset="0"/>
              </a:rPr>
              <a:t>Mutrux</a:t>
            </a:r>
            <a:r>
              <a:rPr lang="en-US" sz="1100" dirty="0">
                <a:effectLst/>
                <a:ea typeface="Calibri" panose="020F0502020204030204" pitchFamily="34" charset="0"/>
                <a:cs typeface="Times New Roman" panose="02020603050405020304" pitchFamily="18" charset="0"/>
              </a:rPr>
              <a:t> R, Shah Z, Banerjee S. User satisfaction with telehealth: study of patients, providers, and coordinators. Health Care </a:t>
            </a:r>
            <a:r>
              <a:rPr lang="en-US" sz="1100" dirty="0" err="1">
                <a:effectLst/>
                <a:ea typeface="Calibri" panose="020F0502020204030204" pitchFamily="34" charset="0"/>
                <a:cs typeface="Times New Roman" panose="02020603050405020304" pitchFamily="18" charset="0"/>
              </a:rPr>
              <a:t>Manag</a:t>
            </a:r>
            <a:r>
              <a:rPr lang="en-US" sz="1100" dirty="0">
                <a:effectLst/>
                <a:ea typeface="Calibri" panose="020F0502020204030204" pitchFamily="34" charset="0"/>
                <a:cs typeface="Times New Roman" panose="02020603050405020304" pitchFamily="18" charset="0"/>
              </a:rPr>
              <a:t> (Frederick). 2015;34(4):337-349. </a:t>
            </a:r>
            <a:r>
              <a:rPr lang="en-US" sz="1100" u="sng" dirty="0">
                <a:solidFill>
                  <a:srgbClr val="0000FF"/>
                </a:solidFill>
                <a:effectLst/>
                <a:ea typeface="Calibri" panose="020F0502020204030204" pitchFamily="34" charset="0"/>
                <a:cs typeface="Times New Roman" panose="02020603050405020304" pitchFamily="18" charset="0"/>
                <a:hlinkClick r:id="rId7"/>
              </a:rPr>
              <a:t>https://pubmed.ncbi.nlm.nih.gov/26506296/</a:t>
            </a:r>
            <a:r>
              <a:rPr lang="en-US" sz="1100" dirty="0">
                <a:effectLst/>
                <a:ea typeface="Calibri" panose="020F0502020204030204" pitchFamily="34" charset="0"/>
                <a:cs typeface="Times New Roman" panose="02020603050405020304" pitchFamily="18" charset="0"/>
              </a:rPr>
              <a:t>. Accessed October 30, 2023.</a:t>
            </a:r>
          </a:p>
          <a:p>
            <a:pPr marL="342900" marR="0" lvl="0" indent="-342900">
              <a:spcBef>
                <a:spcPts val="0"/>
              </a:spcBef>
              <a:spcAft>
                <a:spcPts val="0"/>
              </a:spcAft>
              <a:buSzPts val="1000"/>
              <a:buFont typeface="Times New Roman" panose="02020603050405020304" pitchFamily="18" charset="0"/>
              <a:buAutoNum type="arabicPeriod"/>
            </a:pPr>
            <a:r>
              <a:rPr lang="en-US" sz="1100" spc="-20" dirty="0" err="1">
                <a:effectLst/>
                <a:ea typeface="Calibri" panose="020F0502020204030204" pitchFamily="34" charset="0"/>
                <a:cs typeface="Times New Roman" panose="02020603050405020304" pitchFamily="18" charset="0"/>
              </a:rPr>
              <a:t>Polinski</a:t>
            </a:r>
            <a:r>
              <a:rPr lang="en-US" sz="1100" spc="-20" dirty="0">
                <a:effectLst/>
                <a:ea typeface="Calibri" panose="020F0502020204030204" pitchFamily="34" charset="0"/>
                <a:cs typeface="Times New Roman" panose="02020603050405020304" pitchFamily="18" charset="0"/>
              </a:rPr>
              <a:t> JM, Barker T, Gagliano N, Sussman A, Brennan TA, Shrank WH. Patients’ satisfaction with and preference for telehealth visits. J Gen Intern Med. 2016 Mar;31:269-275. </a:t>
            </a:r>
            <a:r>
              <a:rPr lang="en-US" sz="1100" u="sng" spc="-20" dirty="0">
                <a:solidFill>
                  <a:srgbClr val="0000FF"/>
                </a:solidFill>
                <a:effectLst/>
                <a:ea typeface="Calibri" panose="020F0502020204030204" pitchFamily="34" charset="0"/>
                <a:cs typeface="Times New Roman" panose="02020603050405020304" pitchFamily="18" charset="0"/>
                <a:hlinkClick r:id="rId8"/>
              </a:rPr>
              <a:t>https://doi.org/10.1007/s11606-015-3489-x</a:t>
            </a:r>
            <a:r>
              <a:rPr lang="en-US" sz="1100" spc="-20" dirty="0">
                <a:effectLst/>
                <a:ea typeface="Calibri" panose="020F0502020204030204" pitchFamily="34" charset="0"/>
                <a:cs typeface="Times New Roman" panose="02020603050405020304" pitchFamily="18" charset="0"/>
              </a:rPr>
              <a:t>. Accessed October 30, 2023.</a:t>
            </a:r>
          </a:p>
          <a:p>
            <a:pPr marL="342900" marR="0" lvl="0" indent="-342900">
              <a:spcBef>
                <a:spcPts val="0"/>
              </a:spcBef>
              <a:spcAft>
                <a:spcPts val="0"/>
              </a:spcAft>
              <a:buSzPts val="1000"/>
              <a:buFont typeface="Times New Roman" panose="02020603050405020304" pitchFamily="18" charset="0"/>
              <a:buAutoNum type="arabicPeriod"/>
            </a:pPr>
            <a:r>
              <a:rPr lang="en-US" sz="1100" dirty="0">
                <a:effectLst/>
                <a:ea typeface="Calibri" panose="020F0502020204030204" pitchFamily="34" charset="0"/>
                <a:cs typeface="Times New Roman" panose="02020603050405020304" pitchFamily="18" charset="0"/>
              </a:rPr>
              <a:t>Orlando JF, Beard M, Kumar S. Systematic review of patient and caregivers’ satisfaction with telehealth videoconferencing as a mode of service delivery in managing patients’ health. </a:t>
            </a:r>
            <a:r>
              <a:rPr lang="en-US" sz="1100" dirty="0" err="1">
                <a:effectLst/>
                <a:ea typeface="Calibri" panose="020F0502020204030204" pitchFamily="34" charset="0"/>
                <a:cs typeface="Times New Roman" panose="02020603050405020304" pitchFamily="18" charset="0"/>
              </a:rPr>
              <a:t>PLoS</a:t>
            </a:r>
            <a:r>
              <a:rPr lang="en-US" sz="1100" dirty="0">
                <a:effectLst/>
                <a:ea typeface="Calibri" panose="020F0502020204030204" pitchFamily="34" charset="0"/>
                <a:cs typeface="Times New Roman" panose="02020603050405020304" pitchFamily="18" charset="0"/>
              </a:rPr>
              <a:t> One. 2019 Aug 30;14(8):e0221848. </a:t>
            </a:r>
            <a:r>
              <a:rPr lang="en-US" sz="1100" u="sng" dirty="0">
                <a:solidFill>
                  <a:srgbClr val="0000FF"/>
                </a:solidFill>
                <a:effectLst/>
                <a:ea typeface="Calibri" panose="020F0502020204030204" pitchFamily="34" charset="0"/>
                <a:cs typeface="Times New Roman" panose="02020603050405020304" pitchFamily="18" charset="0"/>
                <a:hlinkClick r:id="rId9"/>
              </a:rPr>
              <a:t>https://doi.org/10.1371/journal.pone.0221848</a:t>
            </a:r>
            <a:r>
              <a:rPr lang="en-US" sz="1100" dirty="0">
                <a:effectLst/>
                <a:ea typeface="Calibri" panose="020F0502020204030204" pitchFamily="34" charset="0"/>
                <a:cs typeface="Times New Roman" panose="02020603050405020304" pitchFamily="18" charset="0"/>
              </a:rPr>
              <a:t>. Accessed October 30, 2023.</a:t>
            </a:r>
          </a:p>
          <a:p>
            <a:pPr marL="342900" marR="0" lvl="0" indent="-342900">
              <a:spcBef>
                <a:spcPts val="0"/>
              </a:spcBef>
              <a:spcAft>
                <a:spcPts val="0"/>
              </a:spcAft>
              <a:buSzPts val="1000"/>
              <a:buFont typeface="Times New Roman" panose="02020603050405020304" pitchFamily="18" charset="0"/>
              <a:buAutoNum type="arabicPeriod"/>
            </a:pPr>
            <a:r>
              <a:rPr lang="en-US" sz="1100" dirty="0">
                <a:effectLst/>
                <a:ea typeface="Calibri" panose="020F0502020204030204" pitchFamily="34" charset="0"/>
                <a:cs typeface="Times New Roman" panose="02020603050405020304" pitchFamily="18" charset="0"/>
              </a:rPr>
              <a:t>Shaver J. The state of telehealth before and after the COVID-19 pandemic. Prim Care. 2022 Dec;49(4):517-530. </a:t>
            </a:r>
            <a:r>
              <a:rPr lang="en-US" sz="1100" u="sng" dirty="0">
                <a:solidFill>
                  <a:srgbClr val="0000FF"/>
                </a:solidFill>
                <a:effectLst/>
                <a:ea typeface="Calibri" panose="020F0502020204030204" pitchFamily="34" charset="0"/>
                <a:cs typeface="Times New Roman" panose="02020603050405020304" pitchFamily="18" charset="0"/>
                <a:hlinkClick r:id="rId10"/>
              </a:rPr>
              <a:t>https://www.ncbi.nlm.nih.gov/pmc/articles/PMC9035352/</a:t>
            </a:r>
            <a:r>
              <a:rPr lang="en-US" sz="1100" dirty="0">
                <a:effectLst/>
                <a:ea typeface="Calibri" panose="020F0502020204030204" pitchFamily="34" charset="0"/>
                <a:cs typeface="Times New Roman" panose="02020603050405020304" pitchFamily="18" charset="0"/>
              </a:rPr>
              <a:t>. Accessed October 30, 2023.</a:t>
            </a:r>
          </a:p>
          <a:p>
            <a:pPr marL="342900" marR="0" lvl="0" indent="-342900">
              <a:spcBef>
                <a:spcPts val="0"/>
              </a:spcBef>
              <a:spcAft>
                <a:spcPts val="0"/>
              </a:spcAft>
              <a:buSzPts val="1000"/>
              <a:buFont typeface="Times New Roman" panose="02020603050405020304" pitchFamily="18" charset="0"/>
              <a:buAutoNum type="arabicPeriod"/>
            </a:pPr>
            <a:r>
              <a:rPr lang="en-US" sz="1100" dirty="0">
                <a:effectLst/>
                <a:ea typeface="Calibri" panose="020F0502020204030204" pitchFamily="34" charset="0"/>
                <a:cs typeface="Times New Roman" panose="02020603050405020304" pitchFamily="18" charset="0"/>
              </a:rPr>
              <a:t>Weinstein RS, Lopez AM, </a:t>
            </a:r>
            <a:r>
              <a:rPr lang="en-US" sz="1100" dirty="0" err="1">
                <a:effectLst/>
                <a:ea typeface="Calibri" panose="020F0502020204030204" pitchFamily="34" charset="0"/>
                <a:cs typeface="Times New Roman" panose="02020603050405020304" pitchFamily="18" charset="0"/>
              </a:rPr>
              <a:t>Krupinski</a:t>
            </a:r>
            <a:r>
              <a:rPr lang="en-US" sz="1100" dirty="0">
                <a:effectLst/>
                <a:ea typeface="Calibri" panose="020F0502020204030204" pitchFamily="34" charset="0"/>
                <a:cs typeface="Times New Roman" panose="02020603050405020304" pitchFamily="18" charset="0"/>
              </a:rPr>
              <a:t> EA. Telemedicine: news from the front lines. Am J Med. 2014 Mar;127(3):172-173. </a:t>
            </a:r>
            <a:r>
              <a:rPr lang="en-US" sz="1100" u="sng" dirty="0">
                <a:solidFill>
                  <a:srgbClr val="0000FF"/>
                </a:solidFill>
                <a:effectLst/>
                <a:ea typeface="Calibri" panose="020F0502020204030204" pitchFamily="34" charset="0"/>
                <a:cs typeface="Times New Roman" panose="02020603050405020304" pitchFamily="18" charset="0"/>
                <a:hlinkClick r:id="rId11"/>
              </a:rPr>
              <a:t>https://doi.org/10.1016/j.amjmed.2013.09.033</a:t>
            </a:r>
            <a:r>
              <a:rPr lang="en-US" sz="1100" dirty="0">
                <a:effectLst/>
                <a:ea typeface="Calibri" panose="020F0502020204030204" pitchFamily="34" charset="0"/>
                <a:cs typeface="Times New Roman" panose="02020603050405020304" pitchFamily="18" charset="0"/>
              </a:rPr>
              <a:t>. Accessed October 30, 2023.</a:t>
            </a:r>
          </a:p>
          <a:p>
            <a:pPr marL="342900" marR="0" lvl="0" indent="-342900">
              <a:spcBef>
                <a:spcPts val="0"/>
              </a:spcBef>
              <a:spcAft>
                <a:spcPts val="0"/>
              </a:spcAft>
              <a:buSzPts val="1000"/>
              <a:buFont typeface="Times New Roman" panose="02020603050405020304" pitchFamily="18" charset="0"/>
              <a:buAutoNum type="arabicPeriod"/>
            </a:pPr>
            <a:r>
              <a:rPr lang="en-US" sz="1100" dirty="0" err="1">
                <a:effectLst/>
                <a:ea typeface="Calibri" panose="020F0502020204030204" pitchFamily="34" charset="0"/>
                <a:cs typeface="Times New Roman" panose="02020603050405020304" pitchFamily="18" charset="0"/>
              </a:rPr>
              <a:t>Ellimoottil</a:t>
            </a:r>
            <a:r>
              <a:rPr lang="en-US" sz="1100" dirty="0">
                <a:effectLst/>
                <a:ea typeface="Calibri" panose="020F0502020204030204" pitchFamily="34" charset="0"/>
                <a:cs typeface="Times New Roman" panose="02020603050405020304" pitchFamily="18" charset="0"/>
              </a:rPr>
              <a:t> C, An L, Moyer M, </a:t>
            </a:r>
            <a:r>
              <a:rPr lang="en-US" sz="1100" dirty="0" err="1">
                <a:effectLst/>
                <a:ea typeface="Calibri" panose="020F0502020204030204" pitchFamily="34" charset="0"/>
                <a:cs typeface="Times New Roman" panose="02020603050405020304" pitchFamily="18" charset="0"/>
              </a:rPr>
              <a:t>Sossong</a:t>
            </a:r>
            <a:r>
              <a:rPr lang="en-US" sz="1100" dirty="0">
                <a:effectLst/>
                <a:ea typeface="Calibri" panose="020F0502020204030204" pitchFamily="34" charset="0"/>
                <a:cs typeface="Times New Roman" panose="02020603050405020304" pitchFamily="18" charset="0"/>
              </a:rPr>
              <a:t> S, Hollander JE. Challenges and opportunities faced by large health systems implementing telehealth. Health </a:t>
            </a:r>
            <a:r>
              <a:rPr lang="en-US" sz="1100" dirty="0" err="1">
                <a:effectLst/>
                <a:ea typeface="Calibri" panose="020F0502020204030204" pitchFamily="34" charset="0"/>
                <a:cs typeface="Times New Roman" panose="02020603050405020304" pitchFamily="18" charset="0"/>
              </a:rPr>
              <a:t>Aff</a:t>
            </a:r>
            <a:r>
              <a:rPr lang="en-US" sz="1100" dirty="0">
                <a:effectLst/>
                <a:ea typeface="Calibri" panose="020F0502020204030204" pitchFamily="34" charset="0"/>
                <a:cs typeface="Times New Roman" panose="02020603050405020304" pitchFamily="18" charset="0"/>
              </a:rPr>
              <a:t> (Millwood). 2018;37(12):1955-1959. </a:t>
            </a:r>
            <a:r>
              <a:rPr lang="en-US" sz="1100" u="sng" dirty="0">
                <a:solidFill>
                  <a:srgbClr val="0000FF"/>
                </a:solidFill>
                <a:effectLst/>
                <a:ea typeface="Calibri" panose="020F0502020204030204" pitchFamily="34" charset="0"/>
                <a:cs typeface="Times New Roman" panose="02020603050405020304" pitchFamily="18" charset="0"/>
                <a:hlinkClick r:id="rId12"/>
              </a:rPr>
              <a:t>https://www.healthaffairs.org/doi/10.1377/hlthaff.2018.05099</a:t>
            </a:r>
            <a:r>
              <a:rPr lang="en-US" sz="1100" dirty="0">
                <a:effectLst/>
                <a:ea typeface="Calibri" panose="020F0502020204030204" pitchFamily="34" charset="0"/>
                <a:cs typeface="Times New Roman" panose="02020603050405020304" pitchFamily="18" charset="0"/>
              </a:rPr>
              <a:t>. Accessed October 30, 2023.</a:t>
            </a:r>
          </a:p>
          <a:p>
            <a:pPr marL="342900" marR="0" lvl="0" indent="-342900">
              <a:spcBef>
                <a:spcPts val="0"/>
              </a:spcBef>
              <a:spcAft>
                <a:spcPts val="0"/>
              </a:spcAft>
              <a:buSzPts val="1000"/>
              <a:buFont typeface="Times New Roman" panose="02020603050405020304" pitchFamily="18" charset="0"/>
              <a:buAutoNum type="arabicPeriod"/>
            </a:pPr>
            <a:r>
              <a:rPr lang="en-US" sz="1100" spc="-20" dirty="0">
                <a:effectLst/>
                <a:ea typeface="Calibri" panose="020F0502020204030204" pitchFamily="34" charset="0"/>
                <a:cs typeface="Times New Roman" panose="02020603050405020304" pitchFamily="18" charset="0"/>
              </a:rPr>
              <a:t>Harris J, Newell B, Serafini WB, Hoagland GW, Ruff J. The Future of Telehealth After COVID-19: New Opportunities and Challenges. Bipartisan Policy Center. 2022. </a:t>
            </a:r>
            <a:r>
              <a:rPr lang="en-US" sz="1100" u="sng" spc="-20" dirty="0">
                <a:solidFill>
                  <a:srgbClr val="0000FF"/>
                </a:solidFill>
                <a:effectLst/>
                <a:ea typeface="Calibri" panose="020F0502020204030204" pitchFamily="34" charset="0"/>
                <a:cs typeface="Times New Roman" panose="02020603050405020304" pitchFamily="18" charset="0"/>
                <a:hlinkClick r:id="rId13"/>
              </a:rPr>
              <a:t>https://bipartisanpolicy.org/report/future-of-telehealth/</a:t>
            </a:r>
            <a:r>
              <a:rPr lang="en-US" sz="1100" spc="-20" dirty="0">
                <a:effectLst/>
                <a:ea typeface="Calibri" panose="020F0502020204030204" pitchFamily="34" charset="0"/>
                <a:cs typeface="Times New Roman" panose="02020603050405020304" pitchFamily="18" charset="0"/>
              </a:rPr>
              <a:t>. Accessed October 30, 2023.</a:t>
            </a:r>
          </a:p>
          <a:p>
            <a:pPr marL="342900" indent="-342900">
              <a:buSzPts val="1000"/>
              <a:buFont typeface="Times New Roman" panose="02020603050405020304" pitchFamily="18" charset="0"/>
              <a:buAutoNum type="arabicPeriod"/>
            </a:pPr>
            <a:r>
              <a:rPr lang="en-US" sz="1100" dirty="0">
                <a:effectLst/>
                <a:ea typeface="Calibri" panose="020F0502020204030204" pitchFamily="34" charset="0"/>
                <a:cs typeface="Times New Roman" panose="02020603050405020304" pitchFamily="18" charset="0"/>
              </a:rPr>
              <a:t>Pew Research Center. Mobile Fact Sheet. April 7, 2021. </a:t>
            </a:r>
            <a:r>
              <a:rPr lang="en-US" sz="1100" u="sng" dirty="0">
                <a:solidFill>
                  <a:srgbClr val="0000FF"/>
                </a:solidFill>
                <a:effectLst/>
                <a:ea typeface="Calibri" panose="020F0502020204030204" pitchFamily="34" charset="0"/>
                <a:cs typeface="Times New Roman" panose="02020603050405020304" pitchFamily="18" charset="0"/>
                <a:hlinkClick r:id="rId14"/>
              </a:rPr>
              <a:t>http://www.pewinternet.org/fact-sheet/mobile/</a:t>
            </a:r>
            <a:r>
              <a:rPr lang="en-US" sz="1100" dirty="0">
                <a:effectLst/>
                <a:ea typeface="Calibri" panose="020F0502020204030204" pitchFamily="34" charset="0"/>
                <a:cs typeface="Times New Roman" panose="02020603050405020304" pitchFamily="18" charset="0"/>
              </a:rPr>
              <a:t>. Accessed November 21, 2023. </a:t>
            </a:r>
          </a:p>
          <a:p>
            <a:pPr marL="342900" marR="0" lvl="0" indent="-342900">
              <a:spcBef>
                <a:spcPts val="0"/>
              </a:spcBef>
              <a:spcAft>
                <a:spcPts val="0"/>
              </a:spcAft>
              <a:buSzPts val="1000"/>
              <a:buFont typeface="Times New Roman" panose="02020603050405020304" pitchFamily="18" charset="0"/>
              <a:buAutoNum type="arabicPeriod"/>
            </a:pPr>
            <a:endParaRPr lang="en-US" sz="1100" spc="-2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47522581"/>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573FF-1244-D3B2-C28A-3DED83B6774B}"/>
              </a:ext>
            </a:extLst>
          </p:cNvPr>
          <p:cNvSpPr>
            <a:spLocks noGrp="1"/>
          </p:cNvSpPr>
          <p:nvPr>
            <p:ph type="title"/>
          </p:nvPr>
        </p:nvSpPr>
        <p:spPr/>
        <p:txBody>
          <a:bodyPr>
            <a:normAutofit fontScale="90000"/>
          </a:bodyPr>
          <a:lstStyle/>
          <a:p>
            <a:r>
              <a:rPr lang="en-US" dirty="0"/>
              <a:t>References</a:t>
            </a:r>
          </a:p>
        </p:txBody>
      </p:sp>
      <p:sp>
        <p:nvSpPr>
          <p:cNvPr id="3" name="Slide Number Placeholder 2">
            <a:extLst>
              <a:ext uri="{FF2B5EF4-FFF2-40B4-BE49-F238E27FC236}">
                <a16:creationId xmlns:a16="http://schemas.microsoft.com/office/drawing/2014/main" id="{B04FB5D9-6791-02F9-2ADD-992BEA1F203E}"/>
              </a:ext>
            </a:extLst>
          </p:cNvPr>
          <p:cNvSpPr>
            <a:spLocks noGrp="1"/>
          </p:cNvSpPr>
          <p:nvPr>
            <p:ph type="sldNum" sz="quarter" idx="10"/>
          </p:nvPr>
        </p:nvSpPr>
        <p:spPr/>
        <p:txBody>
          <a:bodyPr/>
          <a:lstStyle/>
          <a:p>
            <a:fld id="{85F5B7A5-34A7-4AB0-A34F-A4DF2002FA98}" type="slidenum">
              <a:rPr lang="en-US" smtClean="0"/>
              <a:t>234</a:t>
            </a:fld>
            <a:endParaRPr lang="en-US" dirty="0"/>
          </a:p>
        </p:txBody>
      </p:sp>
      <p:sp>
        <p:nvSpPr>
          <p:cNvPr id="5" name="TextBox 4">
            <a:extLst>
              <a:ext uri="{FF2B5EF4-FFF2-40B4-BE49-F238E27FC236}">
                <a16:creationId xmlns:a16="http://schemas.microsoft.com/office/drawing/2014/main" id="{283E4D53-D7D9-B772-9A58-61A9F33BC686}"/>
              </a:ext>
            </a:extLst>
          </p:cNvPr>
          <p:cNvSpPr txBox="1"/>
          <p:nvPr/>
        </p:nvSpPr>
        <p:spPr>
          <a:xfrm>
            <a:off x="457200" y="1188720"/>
            <a:ext cx="8229600" cy="5339923"/>
          </a:xfrm>
          <a:prstGeom prst="rect">
            <a:avLst/>
          </a:prstGeom>
          <a:noFill/>
        </p:spPr>
        <p:txBody>
          <a:bodyPr wrap="square">
            <a:spAutoFit/>
          </a:bodyPr>
          <a:lstStyle/>
          <a:p>
            <a:pPr marL="342900" marR="0" lvl="0" indent="-342900">
              <a:spcBef>
                <a:spcPts val="0"/>
              </a:spcBef>
              <a:spcAft>
                <a:spcPts val="0"/>
              </a:spcAft>
              <a:buSzPct val="100000"/>
              <a:buFont typeface="+mj-lt"/>
              <a:buAutoNum type="arabicPeriod" startAt="14"/>
            </a:pPr>
            <a:r>
              <a:rPr lang="en-US" sz="1100" spc="-20" dirty="0">
                <a:effectLst/>
                <a:ea typeface="Calibri" panose="020F0502020204030204" pitchFamily="34" charset="0"/>
                <a:cs typeface="Times New Roman" panose="02020603050405020304" pitchFamily="18" charset="0"/>
              </a:rPr>
              <a:t>Pew Research Center. Mobile Technology and Home Broadband 2021. June 3, 2021.: </a:t>
            </a:r>
            <a:r>
              <a:rPr lang="en-US" sz="1100" u="sng" spc="-20" dirty="0">
                <a:solidFill>
                  <a:srgbClr val="0000FF"/>
                </a:solidFill>
                <a:effectLst/>
                <a:ea typeface="Calibri" panose="020F0502020204030204" pitchFamily="34" charset="0"/>
                <a:cs typeface="Times New Roman" panose="02020603050405020304" pitchFamily="18" charset="0"/>
                <a:hlinkClick r:id="rId3"/>
              </a:rPr>
              <a:t>https://www.pewresearch.org/internet/2021/06/03/mobile-technology-and-home-broadband-2021/</a:t>
            </a:r>
            <a:r>
              <a:rPr lang="en-US" sz="1100" spc="-20" dirty="0">
                <a:effectLst/>
                <a:ea typeface="Calibri" panose="020F0502020204030204" pitchFamily="34" charset="0"/>
                <a:cs typeface="Times New Roman" panose="02020603050405020304" pitchFamily="18" charset="0"/>
              </a:rPr>
              <a:t>. Accessed November 21, 2023. </a:t>
            </a:r>
          </a:p>
          <a:p>
            <a:pPr marL="342900" marR="0" lvl="0" indent="-342900">
              <a:spcBef>
                <a:spcPts val="0"/>
              </a:spcBef>
              <a:spcAft>
                <a:spcPts val="0"/>
              </a:spcAft>
              <a:buSzPct val="100000"/>
              <a:buFont typeface="Times New Roman" panose="02020603050405020304" pitchFamily="18" charset="0"/>
              <a:buAutoNum type="arabicPeriod" startAt="14"/>
            </a:pPr>
            <a:r>
              <a:rPr lang="en-US" sz="1100" dirty="0" err="1">
                <a:effectLst/>
                <a:ea typeface="Calibri" panose="020F0502020204030204" pitchFamily="34" charset="0"/>
                <a:cs typeface="Times New Roman" panose="02020603050405020304" pitchFamily="18" charset="0"/>
              </a:rPr>
              <a:t>Vogels</a:t>
            </a:r>
            <a:r>
              <a:rPr lang="en-US" sz="1100" dirty="0">
                <a:effectLst/>
                <a:ea typeface="Calibri" panose="020F0502020204030204" pitchFamily="34" charset="0"/>
                <a:cs typeface="Times New Roman" panose="02020603050405020304" pitchFamily="18" charset="0"/>
              </a:rPr>
              <a:t> E. Some digital divides persist between rural, urban and suburban America. Washington, DC: Pew Research Center; August 2021. </a:t>
            </a:r>
            <a:r>
              <a:rPr lang="en-US" sz="1100" u="sng" dirty="0">
                <a:solidFill>
                  <a:srgbClr val="0000FF"/>
                </a:solidFill>
                <a:effectLst/>
                <a:ea typeface="Calibri" panose="020F0502020204030204" pitchFamily="34" charset="0"/>
                <a:cs typeface="Times New Roman" panose="02020603050405020304" pitchFamily="18" charset="0"/>
                <a:hlinkClick r:id="rId4"/>
              </a:rPr>
              <a:t>https://pewresearch-org-preprod.go-vip.co/fact-tank/2021/08/19/some-digital-divides-persist-between-rural-urban-and-suburban-america/</a:t>
            </a:r>
            <a:r>
              <a:rPr lang="en-US" sz="1100" dirty="0">
                <a:effectLst/>
                <a:ea typeface="Calibri" panose="020F0502020204030204" pitchFamily="34" charset="0"/>
                <a:cs typeface="Times New Roman" panose="02020603050405020304" pitchFamily="18" charset="0"/>
              </a:rPr>
              <a:t>. Accessed October 30, 2023.</a:t>
            </a:r>
          </a:p>
          <a:p>
            <a:pPr marL="342900" marR="0" lvl="0" indent="-342900">
              <a:spcBef>
                <a:spcPts val="0"/>
              </a:spcBef>
              <a:spcAft>
                <a:spcPts val="0"/>
              </a:spcAft>
              <a:buSzPct val="100000"/>
              <a:buFont typeface="Times New Roman" panose="02020603050405020304" pitchFamily="18" charset="0"/>
              <a:buAutoNum type="arabicPeriod" startAt="14"/>
            </a:pPr>
            <a:r>
              <a:rPr lang="en-US" sz="1100" dirty="0">
                <a:effectLst/>
                <a:ea typeface="Calibri" panose="020F0502020204030204" pitchFamily="34" charset="0"/>
                <a:cs typeface="Times New Roman" panose="02020603050405020304" pitchFamily="18" charset="0"/>
              </a:rPr>
              <a:t>Gertz AH, Pollack CC, </a:t>
            </a:r>
            <a:r>
              <a:rPr lang="en-US" sz="1100" dirty="0" err="1">
                <a:effectLst/>
                <a:ea typeface="Calibri" panose="020F0502020204030204" pitchFamily="34" charset="0"/>
                <a:cs typeface="Times New Roman" panose="02020603050405020304" pitchFamily="18" charset="0"/>
              </a:rPr>
              <a:t>Schultheiss</a:t>
            </a:r>
            <a:r>
              <a:rPr lang="en-US" sz="1100" dirty="0">
                <a:effectLst/>
                <a:ea typeface="Calibri" panose="020F0502020204030204" pitchFamily="34" charset="0"/>
                <a:cs typeface="Times New Roman" panose="02020603050405020304" pitchFamily="18" charset="0"/>
              </a:rPr>
              <a:t> MD, Brownstein JS. Delayed medical care and underlying health in the United States during the COVID-19 pandemic: a cross-sectional study. </a:t>
            </a:r>
            <a:r>
              <a:rPr lang="en-US" sz="1100" dirty="0" err="1">
                <a:effectLst/>
                <a:ea typeface="Calibri" panose="020F0502020204030204" pitchFamily="34" charset="0"/>
                <a:cs typeface="Times New Roman" panose="02020603050405020304" pitchFamily="18" charset="0"/>
              </a:rPr>
              <a:t>Prev</a:t>
            </a:r>
            <a:r>
              <a:rPr lang="en-US" sz="1100" dirty="0">
                <a:effectLst/>
                <a:ea typeface="Calibri" panose="020F0502020204030204" pitchFamily="34" charset="0"/>
                <a:cs typeface="Times New Roman" panose="02020603050405020304" pitchFamily="18" charset="0"/>
              </a:rPr>
              <a:t> Med Rep. 2022 Aug;28:101882. </a:t>
            </a:r>
            <a:r>
              <a:rPr lang="en-US" sz="1100" u="sng" dirty="0">
                <a:solidFill>
                  <a:srgbClr val="0000FF"/>
                </a:solidFill>
                <a:effectLst/>
                <a:ea typeface="Calibri" panose="020F0502020204030204" pitchFamily="34" charset="0"/>
                <a:cs typeface="Times New Roman" panose="02020603050405020304" pitchFamily="18" charset="0"/>
                <a:hlinkClick r:id="rId5"/>
              </a:rPr>
              <a:t>https://www.ncbi.nlm.nih.gov/pmc/articles/PMC9254505/</a:t>
            </a:r>
            <a:r>
              <a:rPr lang="en-US" sz="1100" dirty="0">
                <a:effectLst/>
                <a:ea typeface="Calibri" panose="020F0502020204030204" pitchFamily="34" charset="0"/>
                <a:cs typeface="Times New Roman" panose="02020603050405020304" pitchFamily="18" charset="0"/>
              </a:rPr>
              <a:t>. Accessed October 30, 2023.</a:t>
            </a:r>
          </a:p>
          <a:p>
            <a:pPr marL="342900" marR="0" lvl="0" indent="-342900">
              <a:spcBef>
                <a:spcPts val="0"/>
              </a:spcBef>
              <a:spcAft>
                <a:spcPts val="0"/>
              </a:spcAft>
              <a:buSzPct val="100000"/>
              <a:buFont typeface="Times New Roman" panose="02020603050405020304" pitchFamily="18" charset="0"/>
              <a:buAutoNum type="arabicPeriod" startAt="14"/>
            </a:pPr>
            <a:r>
              <a:rPr lang="en-US" sz="1100" dirty="0">
                <a:effectLst/>
                <a:ea typeface="Calibri" panose="020F0502020204030204" pitchFamily="34" charset="0"/>
                <a:cs typeface="Times New Roman" panose="02020603050405020304" pitchFamily="18" charset="0"/>
              </a:rPr>
              <a:t>Bosworth A, Ruhter J, Samson LW, </a:t>
            </a:r>
            <a:r>
              <a:rPr lang="en-US" sz="1100" dirty="0" err="1">
                <a:effectLst/>
                <a:ea typeface="Calibri" panose="020F0502020204030204" pitchFamily="34" charset="0"/>
                <a:cs typeface="Times New Roman" panose="02020603050405020304" pitchFamily="18" charset="0"/>
              </a:rPr>
              <a:t>Sheingold</a:t>
            </a:r>
            <a:r>
              <a:rPr lang="en-US" sz="1100" dirty="0">
                <a:effectLst/>
                <a:ea typeface="Calibri" panose="020F0502020204030204" pitchFamily="34" charset="0"/>
                <a:cs typeface="Times New Roman" panose="02020603050405020304" pitchFamily="18" charset="0"/>
              </a:rPr>
              <a:t> S, Taplin C, </a:t>
            </a:r>
            <a:r>
              <a:rPr lang="en-US" sz="1100" dirty="0" err="1">
                <a:effectLst/>
                <a:ea typeface="Calibri" panose="020F0502020204030204" pitchFamily="34" charset="0"/>
                <a:cs typeface="Times New Roman" panose="02020603050405020304" pitchFamily="18" charset="0"/>
              </a:rPr>
              <a:t>Tarazi</a:t>
            </a:r>
            <a:r>
              <a:rPr lang="en-US" sz="1100" dirty="0">
                <a:effectLst/>
                <a:ea typeface="Calibri" panose="020F0502020204030204" pitchFamily="34" charset="0"/>
                <a:cs typeface="Times New Roman" panose="02020603050405020304" pitchFamily="18" charset="0"/>
              </a:rPr>
              <a:t> W, Zuckerman R. Medicare Beneficiary Use of Telehealth Visits: Early Data From the Start of COVID-19 Pandemic. Washington, DC: U.S. Department of Health and Human Services, Office of the Assistant Secretary for Planning and Evaluation; July 28, 2020. </a:t>
            </a:r>
            <a:r>
              <a:rPr lang="en-US" sz="1100" u="sng" dirty="0">
                <a:solidFill>
                  <a:srgbClr val="0000FF"/>
                </a:solidFill>
                <a:effectLst/>
                <a:ea typeface="Calibri" panose="020F0502020204030204" pitchFamily="34" charset="0"/>
                <a:cs typeface="Times New Roman" panose="02020603050405020304" pitchFamily="18" charset="0"/>
                <a:hlinkClick r:id="rId6"/>
              </a:rPr>
              <a:t>https://aspe.hhs.gov/sites/default/files/migrated_legacy_files/198331/hp-issue-brief-medicare-telehealth.pdf</a:t>
            </a:r>
            <a:r>
              <a:rPr lang="en-US" sz="1100" dirty="0">
                <a:effectLst/>
                <a:ea typeface="Calibri" panose="020F0502020204030204" pitchFamily="34" charset="0"/>
                <a:cs typeface="Times New Roman" panose="02020603050405020304" pitchFamily="18" charset="0"/>
              </a:rPr>
              <a:t>. Accessed October 30, 2023.</a:t>
            </a:r>
          </a:p>
          <a:p>
            <a:pPr marL="342900" marR="0" lvl="0" indent="-342900">
              <a:spcBef>
                <a:spcPts val="0"/>
              </a:spcBef>
              <a:spcAft>
                <a:spcPts val="0"/>
              </a:spcAft>
              <a:buSzPct val="100000"/>
              <a:buFont typeface="Times New Roman" panose="02020603050405020304" pitchFamily="18" charset="0"/>
              <a:buAutoNum type="arabicPeriod" startAt="14"/>
            </a:pPr>
            <a:r>
              <a:rPr lang="en-US" sz="1100" dirty="0" err="1">
                <a:effectLst/>
                <a:ea typeface="Calibri" panose="020F0502020204030204" pitchFamily="34" charset="0"/>
                <a:cs typeface="Times New Roman" panose="02020603050405020304" pitchFamily="18" charset="0"/>
              </a:rPr>
              <a:t>Koonin</a:t>
            </a:r>
            <a:r>
              <a:rPr lang="en-US" sz="1100" dirty="0">
                <a:effectLst/>
                <a:ea typeface="Calibri" panose="020F0502020204030204" pitchFamily="34" charset="0"/>
                <a:cs typeface="Times New Roman" panose="02020603050405020304" pitchFamily="18" charset="0"/>
              </a:rPr>
              <a:t> LM, Hoots B, Tsang CA, Leroy Z, Farris K, Jolly T, </a:t>
            </a:r>
            <a:r>
              <a:rPr lang="en-US" sz="1100" dirty="0" err="1">
                <a:effectLst/>
                <a:ea typeface="Calibri" panose="020F0502020204030204" pitchFamily="34" charset="0"/>
                <a:cs typeface="Times New Roman" panose="02020603050405020304" pitchFamily="18" charset="0"/>
              </a:rPr>
              <a:t>Antall</a:t>
            </a:r>
            <a:r>
              <a:rPr lang="en-US" sz="1100" dirty="0">
                <a:effectLst/>
                <a:ea typeface="Calibri" panose="020F0502020204030204" pitchFamily="34" charset="0"/>
                <a:cs typeface="Times New Roman" panose="02020603050405020304" pitchFamily="18" charset="0"/>
              </a:rPr>
              <a:t> P, McCabe B, </a:t>
            </a:r>
            <a:r>
              <a:rPr lang="en-US" sz="1100" dirty="0" err="1">
                <a:effectLst/>
                <a:ea typeface="Calibri" panose="020F0502020204030204" pitchFamily="34" charset="0"/>
                <a:cs typeface="Times New Roman" panose="02020603050405020304" pitchFamily="18" charset="0"/>
              </a:rPr>
              <a:t>Zelis</a:t>
            </a:r>
            <a:r>
              <a:rPr lang="en-US" sz="1100" dirty="0">
                <a:effectLst/>
                <a:ea typeface="Calibri" panose="020F0502020204030204" pitchFamily="34" charset="0"/>
                <a:cs typeface="Times New Roman" panose="02020603050405020304" pitchFamily="18" charset="0"/>
              </a:rPr>
              <a:t> CBR, Tong I, Harris AM. Trends in the use of telehealth during the emergence of the COVID-19 pandemic - United States, January-March 2020. MMWR </a:t>
            </a:r>
            <a:r>
              <a:rPr lang="en-US" sz="1100" dirty="0" err="1">
                <a:effectLst/>
                <a:ea typeface="Calibri" panose="020F0502020204030204" pitchFamily="34" charset="0"/>
                <a:cs typeface="Times New Roman" panose="02020603050405020304" pitchFamily="18" charset="0"/>
              </a:rPr>
              <a:t>Morb</a:t>
            </a:r>
            <a:r>
              <a:rPr lang="en-US" sz="1100" dirty="0">
                <a:effectLst/>
                <a:ea typeface="Calibri" panose="020F0502020204030204" pitchFamily="34" charset="0"/>
                <a:cs typeface="Times New Roman" panose="02020603050405020304" pitchFamily="18" charset="0"/>
              </a:rPr>
              <a:t> Mortal </a:t>
            </a:r>
            <a:r>
              <a:rPr lang="en-US" sz="1100" dirty="0" err="1">
                <a:effectLst/>
                <a:ea typeface="Calibri" panose="020F0502020204030204" pitchFamily="34" charset="0"/>
                <a:cs typeface="Times New Roman" panose="02020603050405020304" pitchFamily="18" charset="0"/>
              </a:rPr>
              <a:t>Wkly</a:t>
            </a:r>
            <a:r>
              <a:rPr lang="en-US" sz="1100" dirty="0">
                <a:effectLst/>
                <a:ea typeface="Calibri" panose="020F0502020204030204" pitchFamily="34" charset="0"/>
                <a:cs typeface="Times New Roman" panose="02020603050405020304" pitchFamily="18" charset="0"/>
              </a:rPr>
              <a:t> Rep. 2020 Oct 30;69(43):1595-1599. </a:t>
            </a:r>
            <a:r>
              <a:rPr lang="en-US" sz="1100" u="sng" dirty="0">
                <a:solidFill>
                  <a:srgbClr val="0000FF"/>
                </a:solidFill>
                <a:effectLst/>
                <a:ea typeface="Calibri" panose="020F0502020204030204" pitchFamily="34" charset="0"/>
                <a:cs typeface="Times New Roman" panose="02020603050405020304" pitchFamily="18" charset="0"/>
                <a:hlinkClick r:id="rId7"/>
              </a:rPr>
              <a:t>https://www.cdc.gov/mmwr/volumes/69/wr/mm6943a3.htm?s_cid=mm6943a3_w</a:t>
            </a:r>
            <a:r>
              <a:rPr lang="en-US" sz="1100" dirty="0">
                <a:effectLst/>
                <a:ea typeface="Calibri" panose="020F0502020204030204" pitchFamily="34" charset="0"/>
                <a:cs typeface="Times New Roman" panose="02020603050405020304" pitchFamily="18" charset="0"/>
              </a:rPr>
              <a:t>. Accessed October 30, 2023.</a:t>
            </a:r>
          </a:p>
          <a:p>
            <a:pPr marL="342900" marR="0" lvl="0" indent="-342900">
              <a:spcBef>
                <a:spcPts val="0"/>
              </a:spcBef>
              <a:spcAft>
                <a:spcPts val="0"/>
              </a:spcAft>
              <a:buSzPct val="100000"/>
              <a:buFont typeface="Times New Roman" panose="02020603050405020304" pitchFamily="18" charset="0"/>
              <a:buAutoNum type="arabicPeriod" startAt="14"/>
            </a:pPr>
            <a:r>
              <a:rPr lang="en-US" sz="1100" spc="-10" dirty="0">
                <a:effectLst/>
                <a:ea typeface="Calibri" panose="020F0502020204030204" pitchFamily="34" charset="0"/>
                <a:cs typeface="Times New Roman" panose="02020603050405020304" pitchFamily="18" charset="0"/>
              </a:rPr>
              <a:t>U.S. Department of Health and Human Services, Office of the Inspector General. Data Brief: Telehealth Was Critical for Providing Services to Medicare Beneficiaries During the First Year of the COVID-19 Pandemic. March 2022, OEI-02-20-00520. </a:t>
            </a:r>
            <a:r>
              <a:rPr lang="en-US" sz="1100" u="sng" spc="-10" dirty="0">
                <a:solidFill>
                  <a:srgbClr val="0000FF"/>
                </a:solidFill>
                <a:effectLst/>
                <a:ea typeface="Calibri" panose="020F0502020204030204" pitchFamily="34" charset="0"/>
                <a:cs typeface="Times New Roman" panose="02020603050405020304" pitchFamily="18" charset="0"/>
                <a:hlinkClick r:id="rId8"/>
              </a:rPr>
              <a:t>https://oig.hhs.gov/oei/reports/OEI-02-20-00520.pdf</a:t>
            </a:r>
            <a:r>
              <a:rPr lang="en-US" sz="1100" spc="-10" dirty="0">
                <a:effectLst/>
                <a:ea typeface="Calibri" panose="020F0502020204030204" pitchFamily="34" charset="0"/>
                <a:cs typeface="Times New Roman" panose="02020603050405020304" pitchFamily="18" charset="0"/>
              </a:rPr>
              <a:t>. Accessed October 30, 2023.</a:t>
            </a:r>
            <a:endParaRPr lang="en-US" sz="11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SzPct val="100000"/>
              <a:buFont typeface="Times New Roman" panose="02020603050405020304" pitchFamily="18" charset="0"/>
              <a:buAutoNum type="arabicPeriod" startAt="14"/>
            </a:pPr>
            <a:r>
              <a:rPr lang="en-US" sz="1100" dirty="0" err="1">
                <a:effectLst/>
                <a:ea typeface="Calibri" panose="020F0502020204030204" pitchFamily="34" charset="0"/>
                <a:cs typeface="Times New Roman" panose="02020603050405020304" pitchFamily="18" charset="0"/>
              </a:rPr>
              <a:t>Ellimoottil</a:t>
            </a:r>
            <a:r>
              <a:rPr lang="en-US" sz="1100" dirty="0">
                <a:effectLst/>
                <a:ea typeface="Calibri" panose="020F0502020204030204" pitchFamily="34" charset="0"/>
                <a:cs typeface="Times New Roman" panose="02020603050405020304" pitchFamily="18" charset="0"/>
              </a:rPr>
              <a:t> C, Zhu Z, Dunn RL, Thompson MP. Trends in telehealth use by Medicare fee-for-service beneficiaries and its impact on overall volume of healthcare services. </a:t>
            </a:r>
            <a:r>
              <a:rPr lang="en-US" sz="1100" dirty="0" err="1">
                <a:effectLst/>
                <a:ea typeface="Calibri" panose="020F0502020204030204" pitchFamily="34" charset="0"/>
                <a:cs typeface="Times New Roman" panose="02020603050405020304" pitchFamily="18" charset="0"/>
              </a:rPr>
              <a:t>medRxiv</a:t>
            </a:r>
            <a:r>
              <a:rPr lang="en-US" sz="1100" dirty="0">
                <a:effectLst/>
                <a:ea typeface="Calibri" panose="020F0502020204030204" pitchFamily="34" charset="0"/>
                <a:cs typeface="Times New Roman" panose="02020603050405020304" pitchFamily="18" charset="0"/>
              </a:rPr>
              <a:t>. 2022 Jun 15;22276468. </a:t>
            </a:r>
            <a:r>
              <a:rPr lang="en-US" sz="1100" u="sng" dirty="0">
                <a:solidFill>
                  <a:srgbClr val="0000FF"/>
                </a:solidFill>
                <a:effectLst/>
                <a:ea typeface="Calibri" panose="020F0502020204030204" pitchFamily="34" charset="0"/>
                <a:cs typeface="Times New Roman" panose="02020603050405020304" pitchFamily="18" charset="0"/>
                <a:hlinkClick r:id="rId9"/>
              </a:rPr>
              <a:t>https://doi.org/10.1101/2022.06.15.22276468</a:t>
            </a:r>
            <a:r>
              <a:rPr lang="en-US" sz="1100" dirty="0">
                <a:effectLst/>
                <a:ea typeface="Calibri" panose="020F0502020204030204" pitchFamily="34" charset="0"/>
                <a:cs typeface="Times New Roman" panose="02020603050405020304" pitchFamily="18" charset="0"/>
              </a:rPr>
              <a:t>. Accessed October 30, 2023.</a:t>
            </a:r>
          </a:p>
          <a:p>
            <a:pPr marL="342900" marR="0" lvl="0" indent="-342900">
              <a:spcBef>
                <a:spcPts val="0"/>
              </a:spcBef>
              <a:spcAft>
                <a:spcPts val="0"/>
              </a:spcAft>
              <a:buSzPct val="100000"/>
              <a:buFont typeface="Times New Roman" panose="02020603050405020304" pitchFamily="18" charset="0"/>
              <a:buAutoNum type="arabicPeriod" startAt="14"/>
            </a:pPr>
            <a:r>
              <a:rPr lang="en-US" sz="1100" dirty="0">
                <a:effectLst/>
                <a:ea typeface="Calibri" panose="020F0502020204030204" pitchFamily="34" charset="0"/>
                <a:cs typeface="Times New Roman" panose="02020603050405020304" pitchFamily="18" charset="0"/>
              </a:rPr>
              <a:t>Mehrotra A, </a:t>
            </a:r>
            <a:r>
              <a:rPr lang="en-US" sz="1100" dirty="0" err="1">
                <a:effectLst/>
                <a:ea typeface="Calibri" panose="020F0502020204030204" pitchFamily="34" charset="0"/>
                <a:cs typeface="Times New Roman" panose="02020603050405020304" pitchFamily="18" charset="0"/>
              </a:rPr>
              <a:t>Chernew</a:t>
            </a:r>
            <a:r>
              <a:rPr lang="en-US" sz="1100" dirty="0">
                <a:effectLst/>
                <a:ea typeface="Calibri" panose="020F0502020204030204" pitchFamily="34" charset="0"/>
                <a:cs typeface="Times New Roman" panose="02020603050405020304" pitchFamily="18" charset="0"/>
              </a:rPr>
              <a:t> ME, </a:t>
            </a:r>
            <a:r>
              <a:rPr lang="en-US" sz="1100" dirty="0" err="1">
                <a:effectLst/>
                <a:ea typeface="Calibri" panose="020F0502020204030204" pitchFamily="34" charset="0"/>
                <a:cs typeface="Times New Roman" panose="02020603050405020304" pitchFamily="18" charset="0"/>
              </a:rPr>
              <a:t>Linetsky</a:t>
            </a:r>
            <a:r>
              <a:rPr lang="en-US" sz="1100" dirty="0">
                <a:effectLst/>
                <a:ea typeface="Calibri" panose="020F0502020204030204" pitchFamily="34" charset="0"/>
                <a:cs typeface="Times New Roman" panose="02020603050405020304" pitchFamily="18" charset="0"/>
              </a:rPr>
              <a:t> D, Hatch H, Cutler DM, Schneider EC. The Impact of COVID-19 on Outpatient Visits in 2020: Visits Remained Stable, Despite a Late Surge in Cases. New York, NY: The Commonwealth Fund; February 2021. </a:t>
            </a:r>
            <a:r>
              <a:rPr lang="en-US" sz="1100" u="sng" dirty="0">
                <a:solidFill>
                  <a:srgbClr val="0000FF"/>
                </a:solidFill>
                <a:effectLst/>
                <a:ea typeface="Calibri" panose="020F0502020204030204" pitchFamily="34" charset="0"/>
                <a:cs typeface="Times New Roman" panose="02020603050405020304" pitchFamily="18" charset="0"/>
                <a:hlinkClick r:id="rId10"/>
              </a:rPr>
              <a:t>https://www.commonwealthfund.org/publications/2021/feb/impact-covid-19-outpatient-visits-2020-visits-stable-despite-late-surge</a:t>
            </a:r>
            <a:r>
              <a:rPr lang="en-US" sz="1100" dirty="0">
                <a:effectLst/>
                <a:ea typeface="Calibri" panose="020F0502020204030204" pitchFamily="34" charset="0"/>
                <a:cs typeface="Times New Roman" panose="02020603050405020304" pitchFamily="18" charset="0"/>
              </a:rPr>
              <a:t>. Accessed October 30, 2023.</a:t>
            </a:r>
          </a:p>
          <a:p>
            <a:pPr marL="342900" indent="-342900">
              <a:buSzPct val="100000"/>
              <a:buFont typeface="Times New Roman" panose="02020603050405020304" pitchFamily="18" charset="0"/>
              <a:buAutoNum type="arabicPeriod" startAt="14"/>
            </a:pPr>
            <a:r>
              <a:rPr lang="en-US" sz="1100" dirty="0" err="1">
                <a:effectLst/>
                <a:ea typeface="Calibri" panose="020F0502020204030204" pitchFamily="34" charset="0"/>
                <a:cs typeface="Times New Roman" panose="02020603050405020304" pitchFamily="18" charset="0"/>
              </a:rPr>
              <a:t>Mulia</a:t>
            </a:r>
            <a:r>
              <a:rPr lang="en-US" sz="1100" dirty="0">
                <a:effectLst/>
                <a:ea typeface="Calibri" panose="020F0502020204030204" pitchFamily="34" charset="0"/>
                <a:cs typeface="Times New Roman" panose="02020603050405020304" pitchFamily="18" charset="0"/>
              </a:rPr>
              <a:t> N, Ye Y, Greenfield TK, Martinez P, Patterson D, Kerr WC, </a:t>
            </a:r>
            <a:r>
              <a:rPr lang="en-US" sz="1100" dirty="0" err="1">
                <a:effectLst/>
                <a:ea typeface="Calibri" panose="020F0502020204030204" pitchFamily="34" charset="0"/>
                <a:cs typeface="Times New Roman" panose="02020603050405020304" pitchFamily="18" charset="0"/>
              </a:rPr>
              <a:t>Karriker</a:t>
            </a:r>
            <a:r>
              <a:rPr lang="en-US" sz="1100" dirty="0">
                <a:effectLst/>
                <a:ea typeface="Calibri" panose="020F0502020204030204" pitchFamily="34" charset="0"/>
                <a:cs typeface="Times New Roman" panose="02020603050405020304" pitchFamily="18" charset="0"/>
              </a:rPr>
              <a:t>-Jaffe KJ. Inequitable access to general and behavioral healthcare in the U.S. during the COVID-19 pandemic: a role for telehealth? </a:t>
            </a:r>
            <a:r>
              <a:rPr lang="en-US" sz="1100" dirty="0" err="1">
                <a:effectLst/>
                <a:ea typeface="Calibri" panose="020F0502020204030204" pitchFamily="34" charset="0"/>
                <a:cs typeface="Times New Roman" panose="02020603050405020304" pitchFamily="18" charset="0"/>
              </a:rPr>
              <a:t>Prev</a:t>
            </a:r>
            <a:r>
              <a:rPr lang="en-US" sz="1100" dirty="0">
                <a:effectLst/>
                <a:ea typeface="Calibri" panose="020F0502020204030204" pitchFamily="34" charset="0"/>
                <a:cs typeface="Times New Roman" panose="02020603050405020304" pitchFamily="18" charset="0"/>
              </a:rPr>
              <a:t> Med. 2023;169:107426. </a:t>
            </a:r>
            <a:r>
              <a:rPr lang="en-US" sz="1100" u="sng" dirty="0">
                <a:solidFill>
                  <a:srgbClr val="0000FF"/>
                </a:solidFill>
                <a:effectLst/>
                <a:ea typeface="Calibri" panose="020F0502020204030204" pitchFamily="34" charset="0"/>
                <a:cs typeface="Times New Roman" panose="02020603050405020304" pitchFamily="18" charset="0"/>
                <a:hlinkClick r:id="rId11"/>
              </a:rPr>
              <a:t>https://doi.org/10.1016/j.ypmed.2023.107426</a:t>
            </a:r>
            <a:r>
              <a:rPr lang="en-US" sz="1100" dirty="0">
                <a:effectLst/>
                <a:ea typeface="Calibri" panose="020F0502020204030204" pitchFamily="34" charset="0"/>
                <a:cs typeface="Times New Roman" panose="02020603050405020304" pitchFamily="18" charset="0"/>
              </a:rPr>
              <a:t>. Accessed October 30, 2023.</a:t>
            </a:r>
          </a:p>
          <a:p>
            <a:pPr marL="342900" marR="0" lvl="0" indent="-342900">
              <a:spcBef>
                <a:spcPts val="0"/>
              </a:spcBef>
              <a:spcAft>
                <a:spcPts val="0"/>
              </a:spcAft>
              <a:buSzPct val="100000"/>
              <a:buFont typeface="Times New Roman" panose="02020603050405020304" pitchFamily="18" charset="0"/>
              <a:buAutoNum type="arabicPeriod" startAt="14"/>
            </a:pPr>
            <a:endParaRPr lang="en-US" sz="1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0684450"/>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5A5E9-8CD4-89C2-2041-9EC6DF494F88}"/>
              </a:ext>
            </a:extLst>
          </p:cNvPr>
          <p:cNvSpPr>
            <a:spLocks noGrp="1"/>
          </p:cNvSpPr>
          <p:nvPr>
            <p:ph type="title"/>
          </p:nvPr>
        </p:nvSpPr>
        <p:spPr/>
        <p:txBody>
          <a:bodyPr>
            <a:normAutofit fontScale="90000"/>
          </a:bodyPr>
          <a:lstStyle/>
          <a:p>
            <a:r>
              <a:rPr lang="en-US" dirty="0"/>
              <a:t>References</a:t>
            </a:r>
          </a:p>
        </p:txBody>
      </p:sp>
      <p:sp>
        <p:nvSpPr>
          <p:cNvPr id="3" name="Slide Number Placeholder 2">
            <a:extLst>
              <a:ext uri="{FF2B5EF4-FFF2-40B4-BE49-F238E27FC236}">
                <a16:creationId xmlns:a16="http://schemas.microsoft.com/office/drawing/2014/main" id="{B74F7338-CF3E-2674-93CB-58F62AEA7141}"/>
              </a:ext>
            </a:extLst>
          </p:cNvPr>
          <p:cNvSpPr>
            <a:spLocks noGrp="1"/>
          </p:cNvSpPr>
          <p:nvPr>
            <p:ph type="sldNum" sz="quarter" idx="10"/>
          </p:nvPr>
        </p:nvSpPr>
        <p:spPr/>
        <p:txBody>
          <a:bodyPr/>
          <a:lstStyle/>
          <a:p>
            <a:fld id="{85F5B7A5-34A7-4AB0-A34F-A4DF2002FA98}" type="slidenum">
              <a:rPr lang="en-US" smtClean="0"/>
              <a:t>235</a:t>
            </a:fld>
            <a:endParaRPr lang="en-US" dirty="0"/>
          </a:p>
        </p:txBody>
      </p:sp>
      <p:sp>
        <p:nvSpPr>
          <p:cNvPr id="5" name="TextBox 4">
            <a:extLst>
              <a:ext uri="{FF2B5EF4-FFF2-40B4-BE49-F238E27FC236}">
                <a16:creationId xmlns:a16="http://schemas.microsoft.com/office/drawing/2014/main" id="{DFAAD2DB-6004-DA02-1AAE-F74EBE35B721}"/>
              </a:ext>
            </a:extLst>
          </p:cNvPr>
          <p:cNvSpPr txBox="1"/>
          <p:nvPr/>
        </p:nvSpPr>
        <p:spPr>
          <a:xfrm>
            <a:off x="457200" y="1280160"/>
            <a:ext cx="8229600" cy="5339923"/>
          </a:xfrm>
          <a:prstGeom prst="rect">
            <a:avLst/>
          </a:prstGeom>
          <a:noFill/>
        </p:spPr>
        <p:txBody>
          <a:bodyPr wrap="square">
            <a:spAutoFit/>
          </a:bodyPr>
          <a:lstStyle/>
          <a:p>
            <a:pPr marL="342900" marR="0" lvl="0" indent="-342900">
              <a:spcBef>
                <a:spcPts val="0"/>
              </a:spcBef>
              <a:spcAft>
                <a:spcPts val="0"/>
              </a:spcAft>
              <a:buSzPct val="100000"/>
              <a:buFont typeface="+mj-lt"/>
              <a:buAutoNum type="arabicPeriod" startAt="23"/>
            </a:pPr>
            <a:r>
              <a:rPr lang="en-US" sz="1100" dirty="0">
                <a:effectLst/>
                <a:ea typeface="Calibri" panose="020F0502020204030204" pitchFamily="34" charset="0"/>
                <a:cs typeface="Times New Roman" panose="02020603050405020304" pitchFamily="18" charset="0"/>
              </a:rPr>
              <a:t>Samson L, </a:t>
            </a:r>
            <a:r>
              <a:rPr lang="en-US" sz="1100" dirty="0" err="1">
                <a:effectLst/>
                <a:ea typeface="Calibri" panose="020F0502020204030204" pitchFamily="34" charset="0"/>
                <a:cs typeface="Times New Roman" panose="02020603050405020304" pitchFamily="18" charset="0"/>
              </a:rPr>
              <a:t>Tarazi</a:t>
            </a:r>
            <a:r>
              <a:rPr lang="en-US" sz="1100" dirty="0">
                <a:effectLst/>
                <a:ea typeface="Calibri" panose="020F0502020204030204" pitchFamily="34" charset="0"/>
                <a:cs typeface="Times New Roman" panose="02020603050405020304" pitchFamily="18" charset="0"/>
              </a:rPr>
              <a:t> W, </a:t>
            </a:r>
            <a:r>
              <a:rPr lang="en-US" sz="1100" dirty="0" err="1">
                <a:effectLst/>
                <a:ea typeface="Calibri" panose="020F0502020204030204" pitchFamily="34" charset="0"/>
                <a:cs typeface="Times New Roman" panose="02020603050405020304" pitchFamily="18" charset="0"/>
              </a:rPr>
              <a:t>Turrini</a:t>
            </a:r>
            <a:r>
              <a:rPr lang="en-US" sz="1100" dirty="0">
                <a:effectLst/>
                <a:ea typeface="Calibri" panose="020F0502020204030204" pitchFamily="34" charset="0"/>
                <a:cs typeface="Times New Roman" panose="02020603050405020304" pitchFamily="18" charset="0"/>
              </a:rPr>
              <a:t> G, </a:t>
            </a:r>
            <a:r>
              <a:rPr lang="en-US" sz="1100" dirty="0" err="1">
                <a:effectLst/>
                <a:ea typeface="Calibri" panose="020F0502020204030204" pitchFamily="34" charset="0"/>
                <a:cs typeface="Times New Roman" panose="02020603050405020304" pitchFamily="18" charset="0"/>
              </a:rPr>
              <a:t>Sheingold</a:t>
            </a:r>
            <a:r>
              <a:rPr lang="en-US" sz="1100" dirty="0">
                <a:effectLst/>
                <a:ea typeface="Calibri" panose="020F0502020204030204" pitchFamily="34" charset="0"/>
                <a:cs typeface="Times New Roman" panose="02020603050405020304" pitchFamily="18" charset="0"/>
              </a:rPr>
              <a:t> S. Medicare Beneficiaries’ Use of Telehealth Services in 2020 – Trends by Beneficiary Characteristics and Location. Issue Brief No. HP-2021-27. U.S. Department of Health and Human Services, Office of the Assistant Secretary for Planning and Evaluation; December 3, 2021. </a:t>
            </a:r>
            <a:r>
              <a:rPr lang="en-US" sz="1100" u="sng" dirty="0">
                <a:solidFill>
                  <a:srgbClr val="0000FF"/>
                </a:solidFill>
                <a:effectLst/>
                <a:ea typeface="Calibri" panose="020F0502020204030204" pitchFamily="34" charset="0"/>
                <a:cs typeface="Times New Roman" panose="02020603050405020304" pitchFamily="18" charset="0"/>
                <a:hlinkClick r:id="rId3"/>
              </a:rPr>
              <a:t>https://aspe.hhs.gov/reports/medicare-beneficiaries-use-telehealth-2020</a:t>
            </a:r>
            <a:r>
              <a:rPr lang="en-US" sz="1100" dirty="0">
                <a:effectLst/>
                <a:ea typeface="Calibri" panose="020F0502020204030204" pitchFamily="34" charset="0"/>
                <a:cs typeface="Times New Roman" panose="02020603050405020304" pitchFamily="18" charset="0"/>
              </a:rPr>
              <a:t>. Accessed October 30, 2023.</a:t>
            </a:r>
          </a:p>
          <a:p>
            <a:pPr marL="342900" marR="0" lvl="0" indent="-342900">
              <a:spcBef>
                <a:spcPts val="0"/>
              </a:spcBef>
              <a:spcAft>
                <a:spcPts val="0"/>
              </a:spcAft>
              <a:buSzPct val="100000"/>
              <a:buFont typeface="+mj-lt"/>
              <a:buAutoNum type="arabicPeriod" startAt="23"/>
            </a:pPr>
            <a:r>
              <a:rPr lang="en-US" sz="1100" dirty="0">
                <a:effectLst/>
                <a:ea typeface="Calibri" panose="020F0502020204030204" pitchFamily="34" charset="0"/>
                <a:cs typeface="Times New Roman" panose="02020603050405020304" pitchFamily="18" charset="0"/>
              </a:rPr>
              <a:t>Samson LW, Couture SJ, Jacobus-Kantor L, </a:t>
            </a:r>
            <a:r>
              <a:rPr lang="en-US" sz="1100" dirty="0" err="1">
                <a:effectLst/>
                <a:ea typeface="Calibri" panose="020F0502020204030204" pitchFamily="34" charset="0"/>
                <a:cs typeface="Times New Roman" panose="02020603050405020304" pitchFamily="18" charset="0"/>
              </a:rPr>
              <a:t>Creedon</a:t>
            </a:r>
            <a:r>
              <a:rPr lang="en-US" sz="1100" dirty="0">
                <a:effectLst/>
                <a:ea typeface="Calibri" panose="020F0502020204030204" pitchFamily="34" charset="0"/>
                <a:cs typeface="Times New Roman" panose="02020603050405020304" pitchFamily="18" charset="0"/>
              </a:rPr>
              <a:t> TB, </a:t>
            </a:r>
            <a:r>
              <a:rPr lang="en-US" sz="1100" dirty="0" err="1">
                <a:effectLst/>
                <a:ea typeface="Calibri" panose="020F0502020204030204" pitchFamily="34" charset="0"/>
                <a:cs typeface="Times New Roman" panose="02020603050405020304" pitchFamily="18" charset="0"/>
              </a:rPr>
              <a:t>Sheingold</a:t>
            </a:r>
            <a:r>
              <a:rPr lang="en-US" sz="1100" dirty="0">
                <a:effectLst/>
                <a:ea typeface="Calibri" panose="020F0502020204030204" pitchFamily="34" charset="0"/>
                <a:cs typeface="Times New Roman" panose="02020603050405020304" pitchFamily="18" charset="0"/>
              </a:rPr>
              <a:t> S. Updated Medicare FFS Telehealth Trends by Beneficiary Characteristics, Visit Specialty and State, 2019-2021. Issue Brief No. HP-2023-18. U.S. Department of Health and Human Services, Office of the Assistant Secretary for Planning and Evaluation; July 20, 2023. </a:t>
            </a:r>
            <a:r>
              <a:rPr lang="en-US" sz="1100" u="sng" dirty="0">
                <a:solidFill>
                  <a:srgbClr val="0000FF"/>
                </a:solidFill>
                <a:effectLst/>
                <a:ea typeface="Calibri" panose="020F0502020204030204" pitchFamily="34" charset="0"/>
                <a:cs typeface="Times New Roman" panose="02020603050405020304" pitchFamily="18" charset="0"/>
                <a:hlinkClick r:id="rId4"/>
              </a:rPr>
              <a:t>https://aspe.hhs.gov/reports/updated-medicare-ffs-telehealth-trends</a:t>
            </a:r>
            <a:r>
              <a:rPr lang="en-US" sz="1100" dirty="0">
                <a:effectLst/>
                <a:ea typeface="Calibri" panose="020F0502020204030204" pitchFamily="34" charset="0"/>
                <a:cs typeface="Times New Roman" panose="02020603050405020304" pitchFamily="18" charset="0"/>
              </a:rPr>
              <a:t>. Accessed October 30, 2023.</a:t>
            </a:r>
          </a:p>
          <a:p>
            <a:pPr marL="342900" marR="0" lvl="0" indent="-342900">
              <a:spcBef>
                <a:spcPts val="0"/>
              </a:spcBef>
              <a:spcAft>
                <a:spcPts val="0"/>
              </a:spcAft>
              <a:buSzPct val="100000"/>
              <a:buFont typeface="+mj-lt"/>
              <a:buAutoNum type="arabicPeriod" startAt="23"/>
            </a:pPr>
            <a:r>
              <a:rPr lang="en-US" sz="1100" dirty="0" err="1">
                <a:effectLst/>
                <a:ea typeface="Calibri" panose="020F0502020204030204" pitchFamily="34" charset="0"/>
                <a:cs typeface="Times New Roman" panose="02020603050405020304" pitchFamily="18" charset="0"/>
              </a:rPr>
              <a:t>Schorn</a:t>
            </a:r>
            <a:r>
              <a:rPr lang="en-US" sz="1100" dirty="0">
                <a:effectLst/>
                <a:ea typeface="Calibri" panose="020F0502020204030204" pitchFamily="34" charset="0"/>
                <a:cs typeface="Times New Roman" panose="02020603050405020304" pitchFamily="18" charset="0"/>
              </a:rPr>
              <a:t> MN, Myers CR, Barroso J, </a:t>
            </a:r>
            <a:r>
              <a:rPr lang="en-US" sz="1100" dirty="0" err="1">
                <a:effectLst/>
                <a:ea typeface="Calibri" panose="020F0502020204030204" pitchFamily="34" charset="0"/>
                <a:cs typeface="Times New Roman" panose="02020603050405020304" pitchFamily="18" charset="0"/>
              </a:rPr>
              <a:t>Hande</a:t>
            </a:r>
            <a:r>
              <a:rPr lang="en-US" sz="1100" dirty="0">
                <a:effectLst/>
                <a:ea typeface="Calibri" panose="020F0502020204030204" pitchFamily="34" charset="0"/>
                <a:cs typeface="Times New Roman" panose="02020603050405020304" pitchFamily="18" charset="0"/>
              </a:rPr>
              <a:t> K, Hudson T, Kim J, </a:t>
            </a:r>
            <a:r>
              <a:rPr lang="en-US" sz="1100" dirty="0" err="1">
                <a:effectLst/>
                <a:ea typeface="Calibri" panose="020F0502020204030204" pitchFamily="34" charset="0"/>
                <a:cs typeface="Times New Roman" panose="02020603050405020304" pitchFamily="18" charset="0"/>
              </a:rPr>
              <a:t>Kleinpell</a:t>
            </a:r>
            <a:r>
              <a:rPr lang="en-US" sz="1100" dirty="0">
                <a:effectLst/>
                <a:ea typeface="Calibri" panose="020F0502020204030204" pitchFamily="34" charset="0"/>
                <a:cs typeface="Times New Roman" panose="02020603050405020304" pitchFamily="18" charset="0"/>
              </a:rPr>
              <a:t> R. Changes in telehealth experienced by advanced practice RNs during COVID-19: US survey results. </a:t>
            </a:r>
            <a:r>
              <a:rPr lang="en-US" sz="1100" dirty="0" err="1">
                <a:effectLst/>
                <a:ea typeface="Calibri" panose="020F0502020204030204" pitchFamily="34" charset="0"/>
                <a:cs typeface="Times New Roman" panose="02020603050405020304" pitchFamily="18" charset="0"/>
              </a:rPr>
              <a:t>Comput</a:t>
            </a:r>
            <a:r>
              <a:rPr lang="en-US" sz="1100" dirty="0">
                <a:effectLst/>
                <a:ea typeface="Calibri" panose="020F0502020204030204" pitchFamily="34" charset="0"/>
                <a:cs typeface="Times New Roman" panose="02020603050405020304" pitchFamily="18" charset="0"/>
              </a:rPr>
              <a:t> Inform </a:t>
            </a:r>
            <a:r>
              <a:rPr lang="en-US" sz="1100" dirty="0" err="1">
                <a:effectLst/>
                <a:ea typeface="Calibri" panose="020F0502020204030204" pitchFamily="34" charset="0"/>
                <a:cs typeface="Times New Roman" panose="02020603050405020304" pitchFamily="18" charset="0"/>
              </a:rPr>
              <a:t>Nurs</a:t>
            </a:r>
            <a:r>
              <a:rPr lang="en-US" sz="1100" dirty="0">
                <a:effectLst/>
                <a:ea typeface="Calibri" panose="020F0502020204030204" pitchFamily="34" charset="0"/>
                <a:cs typeface="Times New Roman" panose="02020603050405020304" pitchFamily="18" charset="0"/>
              </a:rPr>
              <a:t>. 2023 Jul 1;41(7):507-513. </a:t>
            </a:r>
            <a:r>
              <a:rPr lang="en-US" sz="1100" u="sng" dirty="0">
                <a:solidFill>
                  <a:srgbClr val="0000FF"/>
                </a:solidFill>
                <a:effectLst/>
                <a:ea typeface="Calibri" panose="020F0502020204030204" pitchFamily="34" charset="0"/>
                <a:cs typeface="Times New Roman" panose="02020603050405020304" pitchFamily="18" charset="0"/>
                <a:hlinkClick r:id="rId5"/>
              </a:rPr>
              <a:t>https://www.ncbi.nlm.nih.gov/pmc/articles/PMC10332511/</a:t>
            </a:r>
            <a:r>
              <a:rPr lang="en-US" sz="1100" dirty="0">
                <a:effectLst/>
                <a:ea typeface="Calibri" panose="020F0502020204030204" pitchFamily="34" charset="0"/>
                <a:cs typeface="Times New Roman" panose="02020603050405020304" pitchFamily="18" charset="0"/>
              </a:rPr>
              <a:t>. Accessed November 21, 2023.</a:t>
            </a:r>
          </a:p>
          <a:p>
            <a:pPr marL="342900" marR="0" lvl="0" indent="-342900">
              <a:spcBef>
                <a:spcPts val="0"/>
              </a:spcBef>
              <a:spcAft>
                <a:spcPts val="0"/>
              </a:spcAft>
              <a:buSzPct val="100000"/>
              <a:buFont typeface="+mj-lt"/>
              <a:buAutoNum type="arabicPeriod" startAt="23"/>
            </a:pPr>
            <a:r>
              <a:rPr lang="en-US" sz="1100" dirty="0">
                <a:effectLst/>
                <a:ea typeface="Calibri" panose="020F0502020204030204" pitchFamily="34" charset="0"/>
                <a:cs typeface="Times New Roman" panose="02020603050405020304" pitchFamily="18" charset="0"/>
              </a:rPr>
              <a:t>Lo J, Rae M, Amin K, Cox C, Panchal N, Miller BF. Telehealth Has Played an Outsized Role Meeting Mental Health Needs During the COVID-19 Pandemic. Washington, DC: KFF; 2022. </a:t>
            </a:r>
            <a:r>
              <a:rPr lang="en-US" sz="1100" u="sng" dirty="0">
                <a:solidFill>
                  <a:srgbClr val="0000FF"/>
                </a:solidFill>
                <a:effectLst/>
                <a:ea typeface="Calibri" panose="020F0502020204030204" pitchFamily="34" charset="0"/>
                <a:cs typeface="Times New Roman" panose="02020603050405020304" pitchFamily="18" charset="0"/>
                <a:hlinkClick r:id="rId6"/>
              </a:rPr>
              <a:t>https://www.kff.org/coronavirus-covid-19/issue-brief/telehealth-has-played-an-outsized-role-meeting-mental-health-needs-during-the-covid-19-pandemic/</a:t>
            </a:r>
            <a:r>
              <a:rPr lang="en-US" sz="1100" dirty="0">
                <a:effectLst/>
                <a:ea typeface="Calibri" panose="020F0502020204030204" pitchFamily="34" charset="0"/>
                <a:cs typeface="Times New Roman" panose="02020603050405020304" pitchFamily="18" charset="0"/>
              </a:rPr>
              <a:t>. Accessed October 30, 2023.</a:t>
            </a:r>
          </a:p>
          <a:p>
            <a:pPr marL="342900" marR="0" lvl="0" indent="-342900">
              <a:spcBef>
                <a:spcPts val="0"/>
              </a:spcBef>
              <a:spcAft>
                <a:spcPts val="0"/>
              </a:spcAft>
              <a:buSzPct val="100000"/>
              <a:buFont typeface="+mj-lt"/>
              <a:buAutoNum type="arabicPeriod" startAt="23"/>
            </a:pPr>
            <a:r>
              <a:rPr lang="en-US" sz="1100" spc="-30" dirty="0">
                <a:effectLst/>
                <a:ea typeface="Calibri" panose="020F0502020204030204" pitchFamily="34" charset="0"/>
                <a:cs typeface="Times New Roman" panose="02020603050405020304" pitchFamily="18" charset="0"/>
              </a:rPr>
              <a:t>Hatef E, Wilson RF, Hannum SM, Zhang A, Kharrazi H, Weiner JP, Davis SA, Robinson KA. Use of Telehealth During the COVID-19 Era. Systematic Review. Rockville, MD: Agency for Healthcare Research and Quality; January 2023. AHRQ Publication No. 23-EHC005. </a:t>
            </a:r>
            <a:r>
              <a:rPr lang="en-US" sz="1100" u="sng" spc="-30" dirty="0">
                <a:solidFill>
                  <a:srgbClr val="0000FF"/>
                </a:solidFill>
                <a:effectLst/>
                <a:ea typeface="Calibri" panose="020F0502020204030204" pitchFamily="34" charset="0"/>
                <a:cs typeface="Times New Roman" panose="02020603050405020304" pitchFamily="18" charset="0"/>
                <a:hlinkClick r:id="rId7"/>
              </a:rPr>
              <a:t>https://effectivehealthcare.ahrq.gov/products/virtual-health-covid/research</a:t>
            </a:r>
            <a:r>
              <a:rPr lang="en-US" sz="1100" spc="-30" dirty="0">
                <a:effectLst/>
                <a:ea typeface="Calibri" panose="020F0502020204030204" pitchFamily="34" charset="0"/>
                <a:cs typeface="Times New Roman" panose="02020603050405020304" pitchFamily="18" charset="0"/>
              </a:rPr>
              <a:t>. Accessed October 30, 2023.</a:t>
            </a:r>
          </a:p>
          <a:p>
            <a:pPr marL="342900" marR="0" lvl="0" indent="-342900">
              <a:spcBef>
                <a:spcPts val="0"/>
              </a:spcBef>
              <a:spcAft>
                <a:spcPts val="0"/>
              </a:spcAft>
              <a:buSzPct val="100000"/>
              <a:buFont typeface="+mj-lt"/>
              <a:buAutoNum type="arabicPeriod" startAt="23"/>
            </a:pPr>
            <a:r>
              <a:rPr lang="en-US" sz="1100" dirty="0" err="1">
                <a:effectLst/>
                <a:ea typeface="Calibri" panose="020F0502020204030204" pitchFamily="34" charset="0"/>
                <a:cs typeface="Times New Roman" panose="02020603050405020304" pitchFamily="18" charset="0"/>
              </a:rPr>
              <a:t>Katzow</a:t>
            </a:r>
            <a:r>
              <a:rPr lang="en-US" sz="1100" dirty="0">
                <a:effectLst/>
                <a:ea typeface="Calibri" panose="020F0502020204030204" pitchFamily="34" charset="0"/>
                <a:cs typeface="Times New Roman" panose="02020603050405020304" pitchFamily="18" charset="0"/>
              </a:rPr>
              <a:t> MW, Steinway C, Jan S. Telemedicine and health disparities during COVID-19. Pediatrics. 2020;146(2): e20201586. </a:t>
            </a:r>
            <a:r>
              <a:rPr lang="en-US" sz="1100" u="sng" dirty="0">
                <a:solidFill>
                  <a:srgbClr val="0000FF"/>
                </a:solidFill>
                <a:effectLst/>
                <a:ea typeface="Calibri" panose="020F0502020204030204" pitchFamily="34" charset="0"/>
                <a:cs typeface="Times New Roman" panose="02020603050405020304" pitchFamily="18" charset="0"/>
                <a:hlinkClick r:id="rId8"/>
              </a:rPr>
              <a:t>https://publications.aap.org/pediatrics/article/146/2/e20201586/36919/Telemedicine-and-Health-Disparities-During-COVID</a:t>
            </a:r>
            <a:r>
              <a:rPr lang="en-US" sz="1100" dirty="0">
                <a:effectLst/>
                <a:ea typeface="Calibri" panose="020F0502020204030204" pitchFamily="34" charset="0"/>
                <a:cs typeface="Times New Roman" panose="02020603050405020304" pitchFamily="18" charset="0"/>
              </a:rPr>
              <a:t>. Accessed October 30, 2023.</a:t>
            </a:r>
          </a:p>
          <a:p>
            <a:pPr marL="342900" marR="0" lvl="0" indent="-342900">
              <a:spcBef>
                <a:spcPts val="0"/>
              </a:spcBef>
              <a:spcAft>
                <a:spcPts val="0"/>
              </a:spcAft>
              <a:buSzPct val="100000"/>
              <a:buFont typeface="+mj-lt"/>
              <a:buAutoNum type="arabicPeriod" startAt="23"/>
            </a:pPr>
            <a:r>
              <a:rPr lang="en-US" sz="1100" dirty="0">
                <a:effectLst/>
                <a:ea typeface="Calibri" panose="020F0502020204030204" pitchFamily="34" charset="0"/>
                <a:cs typeface="Times New Roman" panose="02020603050405020304" pitchFamily="18" charset="0"/>
              </a:rPr>
              <a:t>Reed ME, Huang J, </a:t>
            </a:r>
            <a:r>
              <a:rPr lang="en-US" sz="1100" dirty="0" err="1">
                <a:effectLst/>
                <a:ea typeface="Calibri" panose="020F0502020204030204" pitchFamily="34" charset="0"/>
                <a:cs typeface="Times New Roman" panose="02020603050405020304" pitchFamily="18" charset="0"/>
              </a:rPr>
              <a:t>Graetz</a:t>
            </a:r>
            <a:r>
              <a:rPr lang="en-US" sz="1100" dirty="0">
                <a:effectLst/>
                <a:ea typeface="Calibri" panose="020F0502020204030204" pitchFamily="34" charset="0"/>
                <a:cs typeface="Times New Roman" panose="02020603050405020304" pitchFamily="18" charset="0"/>
              </a:rPr>
              <a:t> I, Lee C, </a:t>
            </a:r>
            <a:r>
              <a:rPr lang="en-US" sz="1100" dirty="0" err="1">
                <a:effectLst/>
                <a:ea typeface="Calibri" panose="020F0502020204030204" pitchFamily="34" charset="0"/>
                <a:cs typeface="Times New Roman" panose="02020603050405020304" pitchFamily="18" charset="0"/>
              </a:rPr>
              <a:t>Muelly</a:t>
            </a:r>
            <a:r>
              <a:rPr lang="en-US" sz="1100" dirty="0">
                <a:effectLst/>
                <a:ea typeface="Calibri" panose="020F0502020204030204" pitchFamily="34" charset="0"/>
                <a:cs typeface="Times New Roman" panose="02020603050405020304" pitchFamily="18" charset="0"/>
              </a:rPr>
              <a:t> E, Kennedy C, Kim E. Patient characteristics associated with choosing a telemedicine visit vs. office visit with the same primary care clinicians. JAMA </a:t>
            </a:r>
            <a:r>
              <a:rPr lang="en-US" sz="1100" dirty="0" err="1">
                <a:effectLst/>
                <a:ea typeface="Calibri" panose="020F0502020204030204" pitchFamily="34" charset="0"/>
                <a:cs typeface="Times New Roman" panose="02020603050405020304" pitchFamily="18" charset="0"/>
              </a:rPr>
              <a:t>Netw</a:t>
            </a:r>
            <a:r>
              <a:rPr lang="en-US" sz="1100" dirty="0">
                <a:effectLst/>
                <a:ea typeface="Calibri" panose="020F0502020204030204" pitchFamily="34" charset="0"/>
                <a:cs typeface="Times New Roman" panose="02020603050405020304" pitchFamily="18" charset="0"/>
              </a:rPr>
              <a:t> Open. 2020;3:e205873. </a:t>
            </a:r>
            <a:r>
              <a:rPr lang="en-US" sz="1100" u="sng" dirty="0">
                <a:solidFill>
                  <a:srgbClr val="0000FF"/>
                </a:solidFill>
                <a:effectLst/>
                <a:ea typeface="Calibri" panose="020F0502020204030204" pitchFamily="34" charset="0"/>
                <a:cs typeface="Times New Roman" panose="02020603050405020304" pitchFamily="18" charset="0"/>
                <a:hlinkClick r:id="rId9"/>
              </a:rPr>
              <a:t>https://doi.org/10.1001/jamanetworkopen.2020.5873</a:t>
            </a:r>
            <a:r>
              <a:rPr lang="en-US" sz="1100" dirty="0">
                <a:effectLst/>
                <a:ea typeface="Calibri" panose="020F0502020204030204" pitchFamily="34" charset="0"/>
                <a:cs typeface="Times New Roman" panose="02020603050405020304" pitchFamily="18" charset="0"/>
              </a:rPr>
              <a:t>. Accessed October 30, 2023.</a:t>
            </a:r>
          </a:p>
          <a:p>
            <a:pPr marL="342900" marR="0" lvl="0" indent="-342900">
              <a:spcBef>
                <a:spcPts val="0"/>
              </a:spcBef>
              <a:spcAft>
                <a:spcPts val="0"/>
              </a:spcAft>
              <a:buSzPct val="100000"/>
              <a:buFont typeface="+mj-lt"/>
              <a:buAutoNum type="arabicPeriod" startAt="23"/>
            </a:pPr>
            <a:r>
              <a:rPr lang="en-US" sz="1100" dirty="0">
                <a:effectLst/>
                <a:ea typeface="Calibri" panose="020F0502020204030204" pitchFamily="34" charset="0"/>
                <a:cs typeface="Times New Roman" panose="02020603050405020304" pitchFamily="18" charset="0"/>
              </a:rPr>
              <a:t>Weiner JP, </a:t>
            </a:r>
            <a:r>
              <a:rPr lang="en-US" sz="1100" dirty="0" err="1">
                <a:effectLst/>
                <a:ea typeface="Calibri" panose="020F0502020204030204" pitchFamily="34" charset="0"/>
                <a:cs typeface="Times New Roman" panose="02020603050405020304" pitchFamily="18" charset="0"/>
              </a:rPr>
              <a:t>Bandeian</a:t>
            </a:r>
            <a:r>
              <a:rPr lang="en-US" sz="1100" dirty="0">
                <a:effectLst/>
                <a:ea typeface="Calibri" panose="020F0502020204030204" pitchFamily="34" charset="0"/>
                <a:cs typeface="Times New Roman" panose="02020603050405020304" pitchFamily="18" charset="0"/>
              </a:rPr>
              <a:t> S, Hatef E, </a:t>
            </a:r>
            <a:r>
              <a:rPr lang="en-US" sz="1100" dirty="0" err="1">
                <a:effectLst/>
                <a:ea typeface="Calibri" panose="020F0502020204030204" pitchFamily="34" charset="0"/>
                <a:cs typeface="Times New Roman" panose="02020603050405020304" pitchFamily="18" charset="0"/>
              </a:rPr>
              <a:t>Lans</a:t>
            </a:r>
            <a:r>
              <a:rPr lang="en-US" sz="1100" dirty="0">
                <a:effectLst/>
                <a:ea typeface="Calibri" panose="020F0502020204030204" pitchFamily="34" charset="0"/>
                <a:cs typeface="Times New Roman" panose="02020603050405020304" pitchFamily="18" charset="0"/>
              </a:rPr>
              <a:t> D, Liu A, Lemke KW. In-person and telehealth ambulatory contacts and costs in a large U.S. insured cohort before and during the COVID-19 pandemic. JAMA </a:t>
            </a:r>
            <a:r>
              <a:rPr lang="en-US" sz="1100" dirty="0" err="1">
                <a:effectLst/>
                <a:ea typeface="Calibri" panose="020F0502020204030204" pitchFamily="34" charset="0"/>
                <a:cs typeface="Times New Roman" panose="02020603050405020304" pitchFamily="18" charset="0"/>
              </a:rPr>
              <a:t>Netw</a:t>
            </a:r>
            <a:r>
              <a:rPr lang="en-US" sz="1100" dirty="0">
                <a:effectLst/>
                <a:ea typeface="Calibri" panose="020F0502020204030204" pitchFamily="34" charset="0"/>
                <a:cs typeface="Times New Roman" panose="02020603050405020304" pitchFamily="18" charset="0"/>
              </a:rPr>
              <a:t> Open. 2021 Mar 1;4(3):e212618. </a:t>
            </a:r>
            <a:r>
              <a:rPr lang="en-US" sz="1100" u="sng" dirty="0">
                <a:solidFill>
                  <a:srgbClr val="0000FF"/>
                </a:solidFill>
                <a:effectLst/>
                <a:ea typeface="Calibri" panose="020F0502020204030204" pitchFamily="34" charset="0"/>
                <a:cs typeface="Times New Roman" panose="02020603050405020304" pitchFamily="18" charset="0"/>
                <a:hlinkClick r:id="rId10"/>
              </a:rPr>
              <a:t>https://doi.org/10.1001/jamanetworkopen.2021.2618</a:t>
            </a:r>
            <a:r>
              <a:rPr lang="en-US" sz="1100" dirty="0">
                <a:effectLst/>
                <a:ea typeface="Calibri" panose="020F0502020204030204" pitchFamily="34" charset="0"/>
                <a:cs typeface="Times New Roman" panose="02020603050405020304" pitchFamily="18" charset="0"/>
              </a:rPr>
              <a:t>. Accessed October 30, 2023.</a:t>
            </a:r>
          </a:p>
          <a:p>
            <a:pPr marL="342900" indent="-342900">
              <a:buSzPct val="100000"/>
              <a:buFont typeface="+mj-lt"/>
              <a:buAutoNum type="arabicPeriod" startAt="23"/>
            </a:pPr>
            <a:r>
              <a:rPr lang="en-US" sz="1100" dirty="0">
                <a:effectLst/>
                <a:ea typeface="Calibri" panose="020F0502020204030204" pitchFamily="34" charset="0"/>
                <a:cs typeface="Times New Roman" panose="02020603050405020304" pitchFamily="18" charset="0"/>
              </a:rPr>
              <a:t>Hatef E, </a:t>
            </a:r>
            <a:r>
              <a:rPr lang="en-US" sz="1100" dirty="0" err="1">
                <a:effectLst/>
                <a:ea typeface="Calibri" panose="020F0502020204030204" pitchFamily="34" charset="0"/>
                <a:cs typeface="Times New Roman" panose="02020603050405020304" pitchFamily="18" charset="0"/>
              </a:rPr>
              <a:t>Lans</a:t>
            </a:r>
            <a:r>
              <a:rPr lang="en-US" sz="1100" dirty="0">
                <a:effectLst/>
                <a:ea typeface="Calibri" panose="020F0502020204030204" pitchFamily="34" charset="0"/>
                <a:cs typeface="Times New Roman" panose="02020603050405020304" pitchFamily="18" charset="0"/>
              </a:rPr>
              <a:t> D, </a:t>
            </a:r>
            <a:r>
              <a:rPr lang="en-US" sz="1100" dirty="0" err="1">
                <a:effectLst/>
                <a:ea typeface="Calibri" panose="020F0502020204030204" pitchFamily="34" charset="0"/>
                <a:cs typeface="Times New Roman" panose="02020603050405020304" pitchFamily="18" charset="0"/>
              </a:rPr>
              <a:t>Bandeian</a:t>
            </a:r>
            <a:r>
              <a:rPr lang="en-US" sz="1100" dirty="0">
                <a:effectLst/>
                <a:ea typeface="Calibri" panose="020F0502020204030204" pitchFamily="34" charset="0"/>
                <a:cs typeface="Times New Roman" panose="02020603050405020304" pitchFamily="18" charset="0"/>
              </a:rPr>
              <a:t> S, </a:t>
            </a:r>
            <a:r>
              <a:rPr lang="en-US" sz="1100" dirty="0" err="1">
                <a:effectLst/>
                <a:ea typeface="Calibri" panose="020F0502020204030204" pitchFamily="34" charset="0"/>
                <a:cs typeface="Times New Roman" panose="02020603050405020304" pitchFamily="18" charset="0"/>
              </a:rPr>
              <a:t>Lasser</a:t>
            </a:r>
            <a:r>
              <a:rPr lang="en-US" sz="1100" dirty="0">
                <a:effectLst/>
                <a:ea typeface="Calibri" panose="020F0502020204030204" pitchFamily="34" charset="0"/>
                <a:cs typeface="Times New Roman" panose="02020603050405020304" pitchFamily="18" charset="0"/>
              </a:rPr>
              <a:t> EC, </a:t>
            </a:r>
            <a:r>
              <a:rPr lang="en-US" sz="1100" dirty="0" err="1">
                <a:effectLst/>
                <a:ea typeface="Calibri" panose="020F0502020204030204" pitchFamily="34" charset="0"/>
                <a:cs typeface="Times New Roman" panose="02020603050405020304" pitchFamily="18" charset="0"/>
              </a:rPr>
              <a:t>Goldsack</a:t>
            </a:r>
            <a:r>
              <a:rPr lang="en-US" sz="1100" dirty="0">
                <a:effectLst/>
                <a:ea typeface="Calibri" panose="020F0502020204030204" pitchFamily="34" charset="0"/>
                <a:cs typeface="Times New Roman" panose="02020603050405020304" pitchFamily="18" charset="0"/>
              </a:rPr>
              <a:t> J, Weiner JP. Outcomes of in-person and telehealth ambulatory encounters during COVID-19 within a large commercially insured cohort. JAMA </a:t>
            </a:r>
            <a:r>
              <a:rPr lang="en-US" sz="1100" dirty="0" err="1">
                <a:effectLst/>
                <a:ea typeface="Calibri" panose="020F0502020204030204" pitchFamily="34" charset="0"/>
                <a:cs typeface="Times New Roman" panose="02020603050405020304" pitchFamily="18" charset="0"/>
              </a:rPr>
              <a:t>Netw</a:t>
            </a:r>
            <a:r>
              <a:rPr lang="en-US" sz="1100" dirty="0">
                <a:effectLst/>
                <a:ea typeface="Calibri" panose="020F0502020204030204" pitchFamily="34" charset="0"/>
                <a:cs typeface="Times New Roman" panose="02020603050405020304" pitchFamily="18" charset="0"/>
              </a:rPr>
              <a:t> Open. 2022 Apr 1;5(4):e228954. </a:t>
            </a:r>
            <a:r>
              <a:rPr lang="en-US" sz="1100" u="sng" dirty="0">
                <a:solidFill>
                  <a:srgbClr val="0000FF"/>
                </a:solidFill>
                <a:effectLst/>
                <a:ea typeface="Calibri" panose="020F0502020204030204" pitchFamily="34" charset="0"/>
                <a:cs typeface="Times New Roman" panose="02020603050405020304" pitchFamily="18" charset="0"/>
                <a:hlinkClick r:id="rId11"/>
              </a:rPr>
              <a:t>https://doi.org/10.1001/jamanetworkopen.2022.8954</a:t>
            </a:r>
            <a:r>
              <a:rPr lang="en-US" sz="1100" dirty="0">
                <a:effectLst/>
                <a:ea typeface="Calibri" panose="020F0502020204030204" pitchFamily="34" charset="0"/>
                <a:cs typeface="Times New Roman" panose="02020603050405020304" pitchFamily="18" charset="0"/>
              </a:rPr>
              <a:t>. Accessed October 30, 2023.</a:t>
            </a:r>
          </a:p>
          <a:p>
            <a:pPr marL="342900" marR="0" lvl="0" indent="-342900">
              <a:spcBef>
                <a:spcPts val="0"/>
              </a:spcBef>
              <a:spcAft>
                <a:spcPts val="0"/>
              </a:spcAft>
              <a:buSzPct val="100000"/>
              <a:buFont typeface="+mj-lt"/>
              <a:buAutoNum type="arabicPeriod" startAt="23"/>
            </a:pPr>
            <a:endParaRPr lang="en-US" sz="1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032312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49E80-F7AF-BBB3-5515-9F01B4D48106}"/>
              </a:ext>
            </a:extLst>
          </p:cNvPr>
          <p:cNvSpPr>
            <a:spLocks noGrp="1"/>
          </p:cNvSpPr>
          <p:nvPr>
            <p:ph type="title"/>
          </p:nvPr>
        </p:nvSpPr>
        <p:spPr/>
        <p:txBody>
          <a:bodyPr>
            <a:normAutofit fontScale="90000"/>
          </a:bodyPr>
          <a:lstStyle/>
          <a:p>
            <a:r>
              <a:rPr lang="en-US" dirty="0"/>
              <a:t>References</a:t>
            </a:r>
          </a:p>
        </p:txBody>
      </p:sp>
      <p:sp>
        <p:nvSpPr>
          <p:cNvPr id="3" name="Slide Number Placeholder 2">
            <a:extLst>
              <a:ext uri="{FF2B5EF4-FFF2-40B4-BE49-F238E27FC236}">
                <a16:creationId xmlns:a16="http://schemas.microsoft.com/office/drawing/2014/main" id="{A8D46F83-FA9B-1DCC-1E95-BF843A1E54DC}"/>
              </a:ext>
            </a:extLst>
          </p:cNvPr>
          <p:cNvSpPr>
            <a:spLocks noGrp="1"/>
          </p:cNvSpPr>
          <p:nvPr>
            <p:ph type="sldNum" sz="quarter" idx="10"/>
          </p:nvPr>
        </p:nvSpPr>
        <p:spPr/>
        <p:txBody>
          <a:bodyPr/>
          <a:lstStyle/>
          <a:p>
            <a:fld id="{85F5B7A5-34A7-4AB0-A34F-A4DF2002FA98}" type="slidenum">
              <a:rPr lang="en-US" smtClean="0"/>
              <a:t>236</a:t>
            </a:fld>
            <a:endParaRPr lang="en-US" dirty="0"/>
          </a:p>
        </p:txBody>
      </p:sp>
      <p:sp>
        <p:nvSpPr>
          <p:cNvPr id="5" name="TextBox 4">
            <a:extLst>
              <a:ext uri="{FF2B5EF4-FFF2-40B4-BE49-F238E27FC236}">
                <a16:creationId xmlns:a16="http://schemas.microsoft.com/office/drawing/2014/main" id="{3BABE7B2-4144-7CC0-5CEC-44FA0A535F3F}"/>
              </a:ext>
            </a:extLst>
          </p:cNvPr>
          <p:cNvSpPr txBox="1"/>
          <p:nvPr/>
        </p:nvSpPr>
        <p:spPr>
          <a:xfrm>
            <a:off x="457200" y="1188720"/>
            <a:ext cx="8229600" cy="5509200"/>
          </a:xfrm>
          <a:prstGeom prst="rect">
            <a:avLst/>
          </a:prstGeom>
          <a:noFill/>
        </p:spPr>
        <p:txBody>
          <a:bodyPr wrap="square">
            <a:spAutoFit/>
          </a:bodyPr>
          <a:lstStyle/>
          <a:p>
            <a:pPr marL="342900" marR="0" lvl="0" indent="-342900">
              <a:spcBef>
                <a:spcPts val="0"/>
              </a:spcBef>
              <a:spcAft>
                <a:spcPts val="0"/>
              </a:spcAft>
              <a:buSzPct val="100000"/>
              <a:buFont typeface="+mj-lt"/>
              <a:buAutoNum type="arabicPeriod" startAt="32"/>
            </a:pPr>
            <a:r>
              <a:rPr lang="en-US" sz="1100" spc="10" dirty="0" err="1">
                <a:effectLst/>
                <a:ea typeface="Calibri" panose="020F0502020204030204" pitchFamily="34" charset="0"/>
                <a:cs typeface="Times New Roman" panose="02020603050405020304" pitchFamily="18" charset="0"/>
              </a:rPr>
              <a:t>Koonin</a:t>
            </a:r>
            <a:r>
              <a:rPr lang="en-US" sz="1100" spc="10" dirty="0">
                <a:effectLst/>
                <a:ea typeface="Calibri" panose="020F0502020204030204" pitchFamily="34" charset="0"/>
                <a:cs typeface="Times New Roman" panose="02020603050405020304" pitchFamily="18" charset="0"/>
              </a:rPr>
              <a:t> LM, Hoots B, Tsang CA, Leroy Z, Farris K, Jolly T, </a:t>
            </a:r>
            <a:r>
              <a:rPr lang="en-US" sz="1100" spc="10" dirty="0" err="1">
                <a:effectLst/>
                <a:ea typeface="Calibri" panose="020F0502020204030204" pitchFamily="34" charset="0"/>
                <a:cs typeface="Times New Roman" panose="02020603050405020304" pitchFamily="18" charset="0"/>
              </a:rPr>
              <a:t>Antall</a:t>
            </a:r>
            <a:r>
              <a:rPr lang="en-US" sz="1100" spc="10" dirty="0">
                <a:effectLst/>
                <a:ea typeface="Calibri" panose="020F0502020204030204" pitchFamily="34" charset="0"/>
                <a:cs typeface="Times New Roman" panose="02020603050405020304" pitchFamily="18" charset="0"/>
              </a:rPr>
              <a:t> P, McCabe B, </a:t>
            </a:r>
            <a:r>
              <a:rPr lang="en-US" sz="1100" spc="10" dirty="0" err="1">
                <a:effectLst/>
                <a:ea typeface="Calibri" panose="020F0502020204030204" pitchFamily="34" charset="0"/>
                <a:cs typeface="Times New Roman" panose="02020603050405020304" pitchFamily="18" charset="0"/>
              </a:rPr>
              <a:t>Zelis</a:t>
            </a:r>
            <a:r>
              <a:rPr lang="en-US" sz="1100" spc="10" dirty="0">
                <a:effectLst/>
                <a:ea typeface="Calibri" panose="020F0502020204030204" pitchFamily="34" charset="0"/>
                <a:cs typeface="Times New Roman" panose="02020603050405020304" pitchFamily="18" charset="0"/>
              </a:rPr>
              <a:t> CBR, Tong I, Harris AM. Trends in the use of telehealth during the emergence of the COVID-19 pandemic – United States, January-March 2020. MMWR </a:t>
            </a:r>
            <a:r>
              <a:rPr lang="en-US" sz="1100" spc="10" dirty="0" err="1">
                <a:effectLst/>
                <a:ea typeface="Calibri" panose="020F0502020204030204" pitchFamily="34" charset="0"/>
                <a:cs typeface="Times New Roman" panose="02020603050405020304" pitchFamily="18" charset="0"/>
              </a:rPr>
              <a:t>Morb</a:t>
            </a:r>
            <a:r>
              <a:rPr lang="en-US" sz="1100" spc="10" dirty="0">
                <a:effectLst/>
                <a:ea typeface="Calibri" panose="020F0502020204030204" pitchFamily="34" charset="0"/>
                <a:cs typeface="Times New Roman" panose="02020603050405020304" pitchFamily="18" charset="0"/>
              </a:rPr>
              <a:t> Mortal </a:t>
            </a:r>
            <a:r>
              <a:rPr lang="en-US" sz="1100" spc="10" dirty="0" err="1">
                <a:effectLst/>
                <a:ea typeface="Calibri" panose="020F0502020204030204" pitchFamily="34" charset="0"/>
                <a:cs typeface="Times New Roman" panose="02020603050405020304" pitchFamily="18" charset="0"/>
              </a:rPr>
              <a:t>Wkly</a:t>
            </a:r>
            <a:r>
              <a:rPr lang="en-US" sz="1100" spc="10" dirty="0">
                <a:effectLst/>
                <a:ea typeface="Calibri" panose="020F0502020204030204" pitchFamily="34" charset="0"/>
                <a:cs typeface="Times New Roman" panose="02020603050405020304" pitchFamily="18" charset="0"/>
              </a:rPr>
              <a:t> Rep. 2020 Oct 30;69(43):1595-1599. </a:t>
            </a:r>
            <a:r>
              <a:rPr lang="en-US" sz="1100" u="sng" dirty="0">
                <a:solidFill>
                  <a:srgbClr val="0000FF"/>
                </a:solidFill>
                <a:effectLst/>
                <a:ea typeface="Calibri" panose="020F0502020204030204" pitchFamily="34" charset="0"/>
                <a:cs typeface="Times New Roman" panose="02020603050405020304" pitchFamily="18" charset="0"/>
                <a:hlinkClick r:id="rId3"/>
              </a:rPr>
              <a:t>https://www.cdc.gov/mmwr/volumes/69/wr/mm6943a3.htm?s_cid=mm6943a3_w</a:t>
            </a:r>
            <a:r>
              <a:rPr lang="en-US" sz="1100" dirty="0">
                <a:effectLst/>
                <a:ea typeface="Calibri" panose="020F0502020204030204" pitchFamily="34" charset="0"/>
                <a:cs typeface="Times New Roman" panose="02020603050405020304" pitchFamily="18" charset="0"/>
              </a:rPr>
              <a:t>. Accessed October 30, 2023.</a:t>
            </a:r>
          </a:p>
          <a:p>
            <a:pPr marL="342900" marR="0" lvl="0" indent="-342900">
              <a:spcBef>
                <a:spcPts val="0"/>
              </a:spcBef>
              <a:spcAft>
                <a:spcPts val="0"/>
              </a:spcAft>
              <a:buSzPct val="100000"/>
              <a:buFont typeface="+mj-lt"/>
              <a:buAutoNum type="arabicPeriod" startAt="32"/>
            </a:pPr>
            <a:r>
              <a:rPr lang="en-US" sz="1100" spc="-10" dirty="0">
                <a:effectLst/>
                <a:ea typeface="Calibri" panose="020F0502020204030204" pitchFamily="34" charset="0"/>
                <a:cs typeface="Times New Roman" panose="02020603050405020304" pitchFamily="18" charset="0"/>
              </a:rPr>
              <a:t>Mansour O, </a:t>
            </a:r>
            <a:r>
              <a:rPr lang="en-US" sz="1100" spc="-10" dirty="0" err="1">
                <a:effectLst/>
                <a:ea typeface="Calibri" panose="020F0502020204030204" pitchFamily="34" charset="0"/>
                <a:cs typeface="Times New Roman" panose="02020603050405020304" pitchFamily="18" charset="0"/>
              </a:rPr>
              <a:t>Tajanlangit</a:t>
            </a:r>
            <a:r>
              <a:rPr lang="en-US" sz="1100" spc="-10" dirty="0">
                <a:effectLst/>
                <a:ea typeface="Calibri" panose="020F0502020204030204" pitchFamily="34" charset="0"/>
                <a:cs typeface="Times New Roman" panose="02020603050405020304" pitchFamily="18" charset="0"/>
              </a:rPr>
              <a:t> M, Heyward J, </a:t>
            </a:r>
            <a:r>
              <a:rPr lang="en-US" sz="1100" spc="-10" dirty="0" err="1">
                <a:effectLst/>
                <a:ea typeface="Calibri" panose="020F0502020204030204" pitchFamily="34" charset="0"/>
                <a:cs typeface="Times New Roman" panose="02020603050405020304" pitchFamily="18" charset="0"/>
              </a:rPr>
              <a:t>Mojtabai</a:t>
            </a:r>
            <a:r>
              <a:rPr lang="en-US" sz="1100" spc="-10" dirty="0">
                <a:effectLst/>
                <a:ea typeface="Calibri" panose="020F0502020204030204" pitchFamily="34" charset="0"/>
                <a:cs typeface="Times New Roman" panose="02020603050405020304" pitchFamily="18" charset="0"/>
              </a:rPr>
              <a:t> R, Alexander GC. Telemedicine and office-based care for behavioral and psychiatric conditions during the COVID-19 pandemic in the United States. Ann Intern Med. 2021 Mar;174(3):428-430. </a:t>
            </a:r>
            <a:r>
              <a:rPr lang="en-US" sz="1100" u="sng" spc="-10" dirty="0">
                <a:solidFill>
                  <a:srgbClr val="0000FF"/>
                </a:solidFill>
                <a:effectLst/>
                <a:ea typeface="Calibri" panose="020F0502020204030204" pitchFamily="34" charset="0"/>
                <a:cs typeface="Times New Roman" panose="02020603050405020304" pitchFamily="18" charset="0"/>
                <a:hlinkClick r:id="rId4"/>
              </a:rPr>
              <a:t>https://www.ncbi.nlm.nih.gov/pmc/articles/PMC7711651/</a:t>
            </a:r>
            <a:r>
              <a:rPr lang="en-US" sz="1100" spc="-10" dirty="0">
                <a:effectLst/>
                <a:ea typeface="Calibri" panose="020F0502020204030204" pitchFamily="34" charset="0"/>
                <a:cs typeface="Times New Roman" panose="02020603050405020304" pitchFamily="18" charset="0"/>
              </a:rPr>
              <a:t>. Accessed October 30, 2023.</a:t>
            </a:r>
            <a:endParaRPr lang="en-US" sz="11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SzPct val="100000"/>
              <a:buFont typeface="+mj-lt"/>
              <a:buAutoNum type="arabicPeriod" startAt="32"/>
            </a:pPr>
            <a:r>
              <a:rPr lang="en-US" sz="1100" spc="10" dirty="0">
                <a:effectLst/>
                <a:ea typeface="Calibri" panose="020F0502020204030204" pitchFamily="34" charset="0"/>
                <a:cs typeface="Times New Roman" panose="02020603050405020304" pitchFamily="18" charset="0"/>
              </a:rPr>
              <a:t>Ferguson JM, Jacobs J, </a:t>
            </a:r>
            <a:r>
              <a:rPr lang="en-US" sz="1100" spc="10" dirty="0" err="1">
                <a:effectLst/>
                <a:ea typeface="Calibri" panose="020F0502020204030204" pitchFamily="34" charset="0"/>
                <a:cs typeface="Times New Roman" panose="02020603050405020304" pitchFamily="18" charset="0"/>
              </a:rPr>
              <a:t>Yefimova</a:t>
            </a:r>
            <a:r>
              <a:rPr lang="en-US" sz="1100" spc="10" dirty="0">
                <a:effectLst/>
                <a:ea typeface="Calibri" panose="020F0502020204030204" pitchFamily="34" charset="0"/>
                <a:cs typeface="Times New Roman" panose="02020603050405020304" pitchFamily="18" charset="0"/>
              </a:rPr>
              <a:t> M, Greene L, Heyworth L, </a:t>
            </a:r>
            <a:r>
              <a:rPr lang="en-US" sz="1100" spc="10" dirty="0" err="1">
                <a:effectLst/>
                <a:ea typeface="Calibri" panose="020F0502020204030204" pitchFamily="34" charset="0"/>
                <a:cs typeface="Times New Roman" panose="02020603050405020304" pitchFamily="18" charset="0"/>
              </a:rPr>
              <a:t>Zulman</a:t>
            </a:r>
            <a:r>
              <a:rPr lang="en-US" sz="1100" spc="10" dirty="0">
                <a:effectLst/>
                <a:ea typeface="Calibri" panose="020F0502020204030204" pitchFamily="34" charset="0"/>
                <a:cs typeface="Times New Roman" panose="02020603050405020304" pitchFamily="18" charset="0"/>
              </a:rPr>
              <a:t> DM. Virtual care expansion in the Veterans Health Administration during the COVID-19 pandemic: clinical services and patient characteristics associated with utilization. J Am Med Inform Assoc. 2021 Mar 1;28(3):453-462. </a:t>
            </a:r>
            <a:r>
              <a:rPr lang="en-US" sz="1100" u="sng" spc="10" dirty="0">
                <a:solidFill>
                  <a:srgbClr val="0000FF"/>
                </a:solidFill>
                <a:effectLst/>
                <a:ea typeface="Calibri" panose="020F0502020204030204" pitchFamily="34" charset="0"/>
                <a:cs typeface="Times New Roman" panose="02020603050405020304" pitchFamily="18" charset="0"/>
                <a:hlinkClick r:id="rId5"/>
              </a:rPr>
              <a:t>https://www.ncbi.nlm.nih.gov/pmc/articles/PMC7665538/</a:t>
            </a:r>
            <a:r>
              <a:rPr lang="en-US" sz="1100" spc="10" dirty="0">
                <a:effectLst/>
                <a:ea typeface="Calibri" panose="020F0502020204030204" pitchFamily="34" charset="0"/>
                <a:cs typeface="Times New Roman" panose="02020603050405020304" pitchFamily="18" charset="0"/>
              </a:rPr>
              <a:t>. Accessed October 30, 2023.</a:t>
            </a:r>
          </a:p>
          <a:p>
            <a:pPr marL="342900" marR="0" lvl="0" indent="-342900">
              <a:spcBef>
                <a:spcPts val="0"/>
              </a:spcBef>
              <a:spcAft>
                <a:spcPts val="0"/>
              </a:spcAft>
              <a:buSzPct val="100000"/>
              <a:buFont typeface="+mj-lt"/>
              <a:buAutoNum type="arabicPeriod" startAt="32"/>
            </a:pPr>
            <a:r>
              <a:rPr lang="en-US" sz="1100" dirty="0">
                <a:effectLst/>
                <a:ea typeface="Calibri" panose="020F0502020204030204" pitchFamily="34" charset="0"/>
                <a:cs typeface="Times New Roman" panose="02020603050405020304" pitchFamily="18" charset="0"/>
              </a:rPr>
              <a:t>Gilson SF, Umscheid CA, </a:t>
            </a:r>
            <a:r>
              <a:rPr lang="en-US" sz="1100" dirty="0" err="1">
                <a:effectLst/>
                <a:ea typeface="Calibri" panose="020F0502020204030204" pitchFamily="34" charset="0"/>
                <a:cs typeface="Times New Roman" panose="02020603050405020304" pitchFamily="18" charset="0"/>
              </a:rPr>
              <a:t>Laiteerapong</a:t>
            </a:r>
            <a:r>
              <a:rPr lang="en-US" sz="1100" dirty="0">
                <a:effectLst/>
                <a:ea typeface="Calibri" panose="020F0502020204030204" pitchFamily="34" charset="0"/>
                <a:cs typeface="Times New Roman" panose="02020603050405020304" pitchFamily="18" charset="0"/>
              </a:rPr>
              <a:t> N, </a:t>
            </a:r>
            <a:r>
              <a:rPr lang="en-US" sz="1100" dirty="0" err="1">
                <a:effectLst/>
                <a:ea typeface="Calibri" panose="020F0502020204030204" pitchFamily="34" charset="0"/>
                <a:cs typeface="Times New Roman" panose="02020603050405020304" pitchFamily="18" charset="0"/>
              </a:rPr>
              <a:t>Ossey</a:t>
            </a:r>
            <a:r>
              <a:rPr lang="en-US" sz="1100" dirty="0">
                <a:effectLst/>
                <a:ea typeface="Calibri" panose="020F0502020204030204" pitchFamily="34" charset="0"/>
                <a:cs typeface="Times New Roman" panose="02020603050405020304" pitchFamily="18" charset="0"/>
              </a:rPr>
              <a:t> G, Nunes KJ, Shah SD. Growth of ambulatory virtual visits and differential use by patient </a:t>
            </a:r>
            <a:r>
              <a:rPr lang="en-US" sz="1100" dirty="0" err="1">
                <a:effectLst/>
                <a:ea typeface="Calibri" panose="020F0502020204030204" pitchFamily="34" charset="0"/>
                <a:cs typeface="Times New Roman" panose="02020603050405020304" pitchFamily="18" charset="0"/>
              </a:rPr>
              <a:t>sociodemographics</a:t>
            </a:r>
            <a:r>
              <a:rPr lang="en-US" sz="1100" dirty="0">
                <a:effectLst/>
                <a:ea typeface="Calibri" panose="020F0502020204030204" pitchFamily="34" charset="0"/>
                <a:cs typeface="Times New Roman" panose="02020603050405020304" pitchFamily="18" charset="0"/>
              </a:rPr>
              <a:t> at one urban academic medical center during the COVID-19 pandemic: retrospective analysis. JMIR Med Inform. 2020;8(12):e24544. </a:t>
            </a:r>
            <a:r>
              <a:rPr lang="en-US" sz="1100" u="sng" dirty="0">
                <a:solidFill>
                  <a:srgbClr val="0000FF"/>
                </a:solidFill>
                <a:effectLst/>
                <a:ea typeface="Calibri" panose="020F0502020204030204" pitchFamily="34" charset="0"/>
                <a:cs typeface="Times New Roman" panose="02020603050405020304" pitchFamily="18" charset="0"/>
                <a:hlinkClick r:id="rId6"/>
              </a:rPr>
              <a:t>https://medinform.jmir.org/2020/12/e24544/</a:t>
            </a:r>
            <a:r>
              <a:rPr lang="en-US" sz="1100" dirty="0">
                <a:effectLst/>
                <a:ea typeface="Calibri" panose="020F0502020204030204" pitchFamily="34" charset="0"/>
                <a:cs typeface="Times New Roman" panose="02020603050405020304" pitchFamily="18" charset="0"/>
              </a:rPr>
              <a:t>. Accessed October 30, 2023.</a:t>
            </a:r>
          </a:p>
          <a:p>
            <a:pPr marL="342900" marR="0" lvl="0" indent="-342900">
              <a:spcBef>
                <a:spcPts val="0"/>
              </a:spcBef>
              <a:spcAft>
                <a:spcPts val="0"/>
              </a:spcAft>
              <a:buSzPct val="100000"/>
              <a:buFont typeface="+mj-lt"/>
              <a:buAutoNum type="arabicPeriod" startAt="32"/>
            </a:pPr>
            <a:r>
              <a:rPr lang="en-US" sz="1100" dirty="0">
                <a:effectLst/>
                <a:ea typeface="Calibri" panose="020F0502020204030204" pitchFamily="34" charset="0"/>
                <a:cs typeface="Times New Roman" panose="02020603050405020304" pitchFamily="18" charset="0"/>
              </a:rPr>
              <a:t>Lee EC, Grigorescu V, </a:t>
            </a:r>
            <a:r>
              <a:rPr lang="en-US" sz="1100" dirty="0" err="1">
                <a:effectLst/>
                <a:ea typeface="Calibri" panose="020F0502020204030204" pitchFamily="34" charset="0"/>
                <a:cs typeface="Times New Roman" panose="02020603050405020304" pitchFamily="18" charset="0"/>
              </a:rPr>
              <a:t>Enogieru</a:t>
            </a:r>
            <a:r>
              <a:rPr lang="en-US" sz="1100" dirty="0">
                <a:effectLst/>
                <a:ea typeface="Calibri" panose="020F0502020204030204" pitchFamily="34" charset="0"/>
                <a:cs typeface="Times New Roman" panose="02020603050405020304" pitchFamily="18" charset="0"/>
              </a:rPr>
              <a:t> I, Smith SR, Samson LW, </a:t>
            </a:r>
            <a:r>
              <a:rPr lang="en-US" sz="1100" dirty="0" err="1">
                <a:effectLst/>
                <a:ea typeface="Calibri" panose="020F0502020204030204" pitchFamily="34" charset="0"/>
                <a:cs typeface="Times New Roman" panose="02020603050405020304" pitchFamily="18" charset="0"/>
              </a:rPr>
              <a:t>Conmy</a:t>
            </a:r>
            <a:r>
              <a:rPr lang="en-US" sz="1100" dirty="0">
                <a:effectLst/>
                <a:ea typeface="Calibri" panose="020F0502020204030204" pitchFamily="34" charset="0"/>
                <a:cs typeface="Times New Roman" panose="02020603050405020304" pitchFamily="18" charset="0"/>
              </a:rPr>
              <a:t> A, De Lew N. Updated National Survey Trends in Telehealth Utilization and Modality: 2021-2022. Issue Brief No. HP-2023-09. Washington, DC: U.S. Department of Health and Human Services, Office of the Assistant Secretary for Planning and Evaluation; April 2023. </a:t>
            </a:r>
            <a:r>
              <a:rPr lang="en-US" sz="1100" u="sng" dirty="0">
                <a:solidFill>
                  <a:srgbClr val="0000FF"/>
                </a:solidFill>
                <a:effectLst/>
                <a:ea typeface="Calibri" panose="020F0502020204030204" pitchFamily="34" charset="0"/>
                <a:cs typeface="Times New Roman" panose="02020603050405020304" pitchFamily="18" charset="0"/>
                <a:hlinkClick r:id="rId7"/>
              </a:rPr>
              <a:t>https://aspe.hhs.gov/sites/default/files/documents/7d6b4989431f4c70144f209622975116/household-pulse-survey-telehealth-covid-ib.pdf</a:t>
            </a:r>
            <a:r>
              <a:rPr lang="en-US" sz="1100" dirty="0">
                <a:effectLst/>
                <a:ea typeface="Calibri" panose="020F0502020204030204" pitchFamily="34" charset="0"/>
                <a:cs typeface="Times New Roman" panose="02020603050405020304" pitchFamily="18" charset="0"/>
              </a:rPr>
              <a:t>. Accessed October 30, 2023.</a:t>
            </a:r>
          </a:p>
          <a:p>
            <a:pPr marL="342900" marR="0" lvl="0" indent="-342900">
              <a:spcBef>
                <a:spcPts val="0"/>
              </a:spcBef>
              <a:spcAft>
                <a:spcPts val="0"/>
              </a:spcAft>
              <a:buSzPct val="100000"/>
              <a:buFont typeface="+mj-lt"/>
              <a:buAutoNum type="arabicPeriod" startAt="32"/>
            </a:pPr>
            <a:r>
              <a:rPr lang="en-US" sz="1100" dirty="0" err="1">
                <a:effectLst/>
                <a:ea typeface="Calibri" panose="020F0502020204030204" pitchFamily="34" charset="0"/>
                <a:cs typeface="Times New Roman" panose="02020603050405020304" pitchFamily="18" charset="0"/>
              </a:rPr>
              <a:t>O’Konnor</a:t>
            </a:r>
            <a:r>
              <a:rPr lang="en-US" sz="1100" dirty="0">
                <a:effectLst/>
                <a:ea typeface="Calibri" panose="020F0502020204030204" pitchFamily="34" charset="0"/>
                <a:cs typeface="Times New Roman" panose="02020603050405020304" pitchFamily="18" charset="0"/>
              </a:rPr>
              <a:t> K. CMS Issues New Rule Allowing Billing for Audio-Only Telehealth. Psychiatric News. 2020 May 28. </a:t>
            </a:r>
            <a:r>
              <a:rPr lang="en-US" sz="1100" u="sng" dirty="0">
                <a:solidFill>
                  <a:srgbClr val="0000FF"/>
                </a:solidFill>
                <a:effectLst/>
                <a:ea typeface="Calibri" panose="020F0502020204030204" pitchFamily="34" charset="0"/>
                <a:cs typeface="Times New Roman" panose="02020603050405020304" pitchFamily="18" charset="0"/>
                <a:hlinkClick r:id="rId8"/>
              </a:rPr>
              <a:t>https://doi.org/10.1176/appi.pn.2020.6a21</a:t>
            </a:r>
            <a:r>
              <a:rPr lang="en-US" sz="1100" dirty="0">
                <a:effectLst/>
                <a:ea typeface="Calibri" panose="020F0502020204030204" pitchFamily="34" charset="0"/>
                <a:cs typeface="Times New Roman" panose="02020603050405020304" pitchFamily="18" charset="0"/>
              </a:rPr>
              <a:t>. Accessed October 30, 2023.</a:t>
            </a:r>
          </a:p>
          <a:p>
            <a:pPr marL="342900" marR="0" lvl="0" indent="-342900">
              <a:spcBef>
                <a:spcPts val="0"/>
              </a:spcBef>
              <a:spcAft>
                <a:spcPts val="0"/>
              </a:spcAft>
              <a:buSzPct val="100000"/>
              <a:buFont typeface="+mj-lt"/>
              <a:buAutoNum type="arabicPeriod" startAt="32"/>
            </a:pPr>
            <a:r>
              <a:rPr lang="en-US" sz="1100" dirty="0">
                <a:effectLst/>
                <a:ea typeface="Calibri" panose="020F0502020204030204" pitchFamily="34" charset="0"/>
                <a:cs typeface="Times New Roman" panose="02020603050405020304" pitchFamily="18" charset="0"/>
              </a:rPr>
              <a:t>United States Census Bureau. Table S2801 Types of Computers and Internet Subscriptions. 2015-2020. </a:t>
            </a:r>
            <a:r>
              <a:rPr lang="en-US" sz="1100" u="sng" dirty="0">
                <a:solidFill>
                  <a:srgbClr val="0000FF"/>
                </a:solidFill>
                <a:effectLst/>
                <a:ea typeface="Calibri" panose="020F0502020204030204" pitchFamily="34" charset="0"/>
                <a:cs typeface="Times New Roman" panose="02020603050405020304" pitchFamily="18" charset="0"/>
                <a:hlinkClick r:id="rId9"/>
              </a:rPr>
              <a:t>https://data.census.gov/table/ACSST5Y2020.S2801?q=internet</a:t>
            </a:r>
            <a:r>
              <a:rPr lang="en-US" sz="1100" dirty="0">
                <a:effectLst/>
                <a:ea typeface="Calibri" panose="020F0502020204030204" pitchFamily="34" charset="0"/>
                <a:cs typeface="Times New Roman" panose="02020603050405020304" pitchFamily="18" charset="0"/>
              </a:rPr>
              <a:t>. Accessed November 21, 2023.</a:t>
            </a:r>
          </a:p>
          <a:p>
            <a:pPr marL="342900" indent="-342900">
              <a:buSzPct val="100000"/>
              <a:buFont typeface="+mj-lt"/>
              <a:buAutoNum type="arabicPeriod" startAt="32"/>
            </a:pPr>
            <a:r>
              <a:rPr lang="en-US" sz="1100" spc="-30" dirty="0">
                <a:effectLst/>
                <a:ea typeface="Calibri" panose="020F0502020204030204" pitchFamily="34" charset="0"/>
                <a:cs typeface="Times New Roman" panose="02020603050405020304" pitchFamily="18" charset="0"/>
              </a:rPr>
              <a:t>Creating a Framework To Support Measure Development for Telehealth (funded by the Department of Health and Human Services under contract HHSM-500-2012-00009I, Task Order HHSM-500-T0022). Washington, DC: National Quality Forum; 2017. </a:t>
            </a:r>
            <a:r>
              <a:rPr lang="en-US" sz="1100" u="sng" dirty="0">
                <a:solidFill>
                  <a:srgbClr val="0000FF"/>
                </a:solidFill>
                <a:effectLst/>
                <a:ea typeface="Calibri" panose="020F0502020204030204" pitchFamily="34" charset="0"/>
                <a:cs typeface="Times New Roman" panose="02020603050405020304" pitchFamily="18" charset="0"/>
                <a:hlinkClick r:id="rId10"/>
              </a:rPr>
              <a:t>https://www.qualityforum.org/Publications/2017/08/Creating_a_Framework_to_Support_Measure_Development_for_Telehealth.aspx</a:t>
            </a:r>
            <a:r>
              <a:rPr lang="en-US" sz="1100" dirty="0">
                <a:effectLst/>
                <a:ea typeface="Calibri" panose="020F0502020204030204" pitchFamily="34" charset="0"/>
                <a:cs typeface="Times New Roman" panose="02020603050405020304" pitchFamily="18" charset="0"/>
              </a:rPr>
              <a:t>. Accessed October 30, 2023.</a:t>
            </a:r>
          </a:p>
          <a:p>
            <a:pPr marL="342900" indent="-342900">
              <a:buSzPct val="100000"/>
              <a:buFont typeface="+mj-lt"/>
              <a:buAutoNum type="arabicPeriod" startAt="32"/>
            </a:pPr>
            <a:r>
              <a:rPr lang="en-US" sz="1100" dirty="0">
                <a:effectLst/>
                <a:ea typeface="Calibri" panose="020F0502020204030204" pitchFamily="34" charset="0"/>
                <a:cs typeface="Times New Roman" panose="02020603050405020304" pitchFamily="18" charset="0"/>
              </a:rPr>
              <a:t>Chen J, Li KY, </a:t>
            </a:r>
            <a:r>
              <a:rPr lang="en-US" sz="1100" dirty="0" err="1">
                <a:effectLst/>
                <a:ea typeface="Calibri" panose="020F0502020204030204" pitchFamily="34" charset="0"/>
                <a:cs typeface="Times New Roman" panose="02020603050405020304" pitchFamily="18" charset="0"/>
              </a:rPr>
              <a:t>Andino</a:t>
            </a:r>
            <a:r>
              <a:rPr lang="en-US" sz="1100" dirty="0">
                <a:effectLst/>
                <a:ea typeface="Calibri" panose="020F0502020204030204" pitchFamily="34" charset="0"/>
                <a:cs typeface="Times New Roman" panose="02020603050405020304" pitchFamily="18" charset="0"/>
              </a:rPr>
              <a:t> J, Hill CE, Ng S, Steppe E, </a:t>
            </a:r>
            <a:r>
              <a:rPr lang="en-US" sz="1100" dirty="0" err="1">
                <a:effectLst/>
                <a:ea typeface="Calibri" panose="020F0502020204030204" pitchFamily="34" charset="0"/>
                <a:cs typeface="Times New Roman" panose="02020603050405020304" pitchFamily="18" charset="0"/>
              </a:rPr>
              <a:t>Ellimoottil</a:t>
            </a:r>
            <a:r>
              <a:rPr lang="en-US" sz="1100" dirty="0">
                <a:effectLst/>
                <a:ea typeface="Calibri" panose="020F0502020204030204" pitchFamily="34" charset="0"/>
                <a:cs typeface="Times New Roman" panose="02020603050405020304" pitchFamily="18" charset="0"/>
              </a:rPr>
              <a:t> C. Predictors of audio-only versus video telehealth visits during the COVID-19 pandemic. J Gen Intern Med. 2022;37(5):1138-1144. </a:t>
            </a:r>
            <a:r>
              <a:rPr lang="en-US" sz="1100" u="sng" dirty="0">
                <a:solidFill>
                  <a:srgbClr val="0000FF"/>
                </a:solidFill>
                <a:effectLst/>
                <a:ea typeface="Calibri" panose="020F0502020204030204" pitchFamily="34" charset="0"/>
                <a:cs typeface="Times New Roman" panose="02020603050405020304" pitchFamily="18" charset="0"/>
                <a:hlinkClick r:id="rId11"/>
              </a:rPr>
              <a:t>https://doi.org/10.1007/s11606-021-07172-y</a:t>
            </a:r>
            <a:r>
              <a:rPr lang="en-US" sz="1100" dirty="0">
                <a:effectLst/>
                <a:ea typeface="Calibri" panose="020F0502020204030204" pitchFamily="34" charset="0"/>
                <a:cs typeface="Times New Roman" panose="02020603050405020304" pitchFamily="18" charset="0"/>
              </a:rPr>
              <a:t>. Accessed October 30, 2023.</a:t>
            </a:r>
          </a:p>
          <a:p>
            <a:pPr marL="342900" indent="-342900">
              <a:buSzPct val="100000"/>
              <a:buFont typeface="+mj-lt"/>
              <a:buAutoNum type="arabicPeriod" startAt="32"/>
            </a:pPr>
            <a:endParaRPr lang="en-US" sz="11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SzPct val="100000"/>
              <a:buFont typeface="+mj-lt"/>
              <a:buAutoNum type="arabicPeriod" startAt="32"/>
            </a:pPr>
            <a:endParaRPr lang="en-US" sz="1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63731904"/>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C46F8-3309-6ABE-C9A5-6C38F989B079}"/>
              </a:ext>
            </a:extLst>
          </p:cNvPr>
          <p:cNvSpPr>
            <a:spLocks noGrp="1"/>
          </p:cNvSpPr>
          <p:nvPr>
            <p:ph type="title"/>
          </p:nvPr>
        </p:nvSpPr>
        <p:spPr/>
        <p:txBody>
          <a:bodyPr>
            <a:normAutofit fontScale="90000"/>
          </a:bodyPr>
          <a:lstStyle/>
          <a:p>
            <a:r>
              <a:rPr lang="en-US" dirty="0"/>
              <a:t>References</a:t>
            </a:r>
          </a:p>
        </p:txBody>
      </p:sp>
      <p:sp>
        <p:nvSpPr>
          <p:cNvPr id="3" name="Slide Number Placeholder 2">
            <a:extLst>
              <a:ext uri="{FF2B5EF4-FFF2-40B4-BE49-F238E27FC236}">
                <a16:creationId xmlns:a16="http://schemas.microsoft.com/office/drawing/2014/main" id="{04AC93D0-D9DF-9A13-B7E4-0C6302260143}"/>
              </a:ext>
            </a:extLst>
          </p:cNvPr>
          <p:cNvSpPr>
            <a:spLocks noGrp="1"/>
          </p:cNvSpPr>
          <p:nvPr>
            <p:ph type="sldNum" sz="quarter" idx="10"/>
          </p:nvPr>
        </p:nvSpPr>
        <p:spPr/>
        <p:txBody>
          <a:bodyPr/>
          <a:lstStyle/>
          <a:p>
            <a:fld id="{85F5B7A5-34A7-4AB0-A34F-A4DF2002FA98}" type="slidenum">
              <a:rPr lang="en-US" smtClean="0"/>
              <a:t>237</a:t>
            </a:fld>
            <a:endParaRPr lang="en-US" dirty="0"/>
          </a:p>
        </p:txBody>
      </p:sp>
      <p:sp>
        <p:nvSpPr>
          <p:cNvPr id="5" name="TextBox 4">
            <a:extLst>
              <a:ext uri="{FF2B5EF4-FFF2-40B4-BE49-F238E27FC236}">
                <a16:creationId xmlns:a16="http://schemas.microsoft.com/office/drawing/2014/main" id="{D595A34F-ED95-89F6-1750-548E439DD5BD}"/>
              </a:ext>
            </a:extLst>
          </p:cNvPr>
          <p:cNvSpPr txBox="1"/>
          <p:nvPr/>
        </p:nvSpPr>
        <p:spPr>
          <a:xfrm>
            <a:off x="457200" y="1188720"/>
            <a:ext cx="8229600" cy="5170646"/>
          </a:xfrm>
          <a:prstGeom prst="rect">
            <a:avLst/>
          </a:prstGeom>
          <a:noFill/>
        </p:spPr>
        <p:txBody>
          <a:bodyPr wrap="square">
            <a:spAutoFit/>
          </a:bodyPr>
          <a:lstStyle/>
          <a:p>
            <a:pPr marL="342900" marR="0" lvl="0" indent="-342900">
              <a:spcBef>
                <a:spcPts val="0"/>
              </a:spcBef>
              <a:spcAft>
                <a:spcPts val="0"/>
              </a:spcAft>
              <a:buSzPct val="100000"/>
              <a:buFont typeface="+mj-lt"/>
              <a:buAutoNum type="arabicPeriod" startAt="41"/>
            </a:pPr>
            <a:r>
              <a:rPr lang="en-US" sz="1100" dirty="0">
                <a:effectLst/>
                <a:ea typeface="Calibri" panose="020F0502020204030204" pitchFamily="34" charset="0"/>
                <a:cs typeface="Times New Roman" panose="02020603050405020304" pitchFamily="18" charset="0"/>
              </a:rPr>
              <a:t>Broadband: Observations on Past and Ongoing Efforts To Expand Access and Improve Mapping Data. GAO-20-535. Washington, DC: U.S. Government Accountability Office; June 25, 2020. </a:t>
            </a:r>
            <a:r>
              <a:rPr lang="en-US" sz="1100" u="sng" dirty="0">
                <a:solidFill>
                  <a:srgbClr val="0000FF"/>
                </a:solidFill>
                <a:effectLst/>
                <a:ea typeface="Calibri" panose="020F0502020204030204" pitchFamily="34" charset="0"/>
                <a:cs typeface="Calibri" panose="020F0502020204030204" pitchFamily="34" charset="0"/>
                <a:hlinkClick r:id="rId3"/>
              </a:rPr>
              <a:t>https://www.gao.gov/products/gao-20-535</a:t>
            </a:r>
            <a:r>
              <a:rPr lang="en-US" sz="1100" dirty="0">
                <a:effectLst/>
                <a:ea typeface="Calibri" panose="020F0502020204030204" pitchFamily="34" charset="0"/>
                <a:cs typeface="Times New Roman" panose="02020603050405020304" pitchFamily="18" charset="0"/>
              </a:rPr>
              <a:t>. Accessed October 30, 2023.</a:t>
            </a:r>
          </a:p>
          <a:p>
            <a:pPr marL="342900" marR="0" lvl="0" indent="-342900">
              <a:spcBef>
                <a:spcPts val="0"/>
              </a:spcBef>
              <a:spcAft>
                <a:spcPts val="0"/>
              </a:spcAft>
              <a:buSzPct val="100000"/>
              <a:buFont typeface="+mj-lt"/>
              <a:buAutoNum type="arabicPeriod" startAt="41"/>
            </a:pPr>
            <a:r>
              <a:rPr lang="en-US" sz="1100" dirty="0" err="1">
                <a:effectLst/>
                <a:ea typeface="Calibri" panose="020F0502020204030204" pitchFamily="34" charset="0"/>
                <a:cs typeface="Times New Roman" panose="02020603050405020304" pitchFamily="18" charset="0"/>
              </a:rPr>
              <a:t>Eyrich</a:t>
            </a:r>
            <a:r>
              <a:rPr lang="en-US" sz="1100" dirty="0">
                <a:effectLst/>
                <a:ea typeface="Calibri" panose="020F0502020204030204" pitchFamily="34" charset="0"/>
                <a:cs typeface="Times New Roman" panose="02020603050405020304" pitchFamily="18" charset="0"/>
              </a:rPr>
              <a:t> NW, </a:t>
            </a:r>
            <a:r>
              <a:rPr lang="en-US" sz="1100" dirty="0" err="1">
                <a:effectLst/>
                <a:ea typeface="Calibri" panose="020F0502020204030204" pitchFamily="34" charset="0"/>
                <a:cs typeface="Times New Roman" panose="02020603050405020304" pitchFamily="18" charset="0"/>
              </a:rPr>
              <a:t>Andino</a:t>
            </a:r>
            <a:r>
              <a:rPr lang="en-US" sz="1100" dirty="0">
                <a:effectLst/>
                <a:ea typeface="Calibri" panose="020F0502020204030204" pitchFamily="34" charset="0"/>
                <a:cs typeface="Times New Roman" panose="02020603050405020304" pitchFamily="18" charset="0"/>
              </a:rPr>
              <a:t> JJ, </a:t>
            </a:r>
            <a:r>
              <a:rPr lang="en-US" sz="1100" dirty="0" err="1">
                <a:effectLst/>
                <a:ea typeface="Calibri" panose="020F0502020204030204" pitchFamily="34" charset="0"/>
                <a:cs typeface="Times New Roman" panose="02020603050405020304" pitchFamily="18" charset="0"/>
              </a:rPr>
              <a:t>Fessell</a:t>
            </a:r>
            <a:r>
              <a:rPr lang="en-US" sz="1100" dirty="0">
                <a:effectLst/>
                <a:ea typeface="Calibri" panose="020F0502020204030204" pitchFamily="34" charset="0"/>
                <a:cs typeface="Times New Roman" panose="02020603050405020304" pitchFamily="18" charset="0"/>
              </a:rPr>
              <a:t> DP. Bridging the digital divide to avoid leaving the most vulnerable behind. JAMA Surg. 2021;156(8):703-704. </a:t>
            </a:r>
            <a:r>
              <a:rPr lang="en-US" sz="1100" u="sng" dirty="0">
                <a:solidFill>
                  <a:srgbClr val="0000FF"/>
                </a:solidFill>
                <a:effectLst/>
                <a:ea typeface="Calibri" panose="020F0502020204030204" pitchFamily="34" charset="0"/>
                <a:cs typeface="Times New Roman" panose="02020603050405020304" pitchFamily="18" charset="0"/>
                <a:hlinkClick r:id="rId4"/>
              </a:rPr>
              <a:t>https://doi.org/10.1001/jamasurg.2021.1143</a:t>
            </a:r>
            <a:r>
              <a:rPr lang="en-US" sz="1100" dirty="0">
                <a:effectLst/>
                <a:ea typeface="Calibri" panose="020F0502020204030204" pitchFamily="34" charset="0"/>
                <a:cs typeface="Times New Roman" panose="02020603050405020304" pitchFamily="18" charset="0"/>
              </a:rPr>
              <a:t>. Accessed October 30, 2023.</a:t>
            </a:r>
          </a:p>
          <a:p>
            <a:pPr marL="342900" marR="0" lvl="0" indent="-342900">
              <a:spcBef>
                <a:spcPts val="0"/>
              </a:spcBef>
              <a:spcAft>
                <a:spcPts val="0"/>
              </a:spcAft>
              <a:buSzPct val="100000"/>
              <a:buFont typeface="+mj-lt"/>
              <a:buAutoNum type="arabicPeriod" startAt="41"/>
            </a:pPr>
            <a:r>
              <a:rPr lang="en-US" sz="1100" dirty="0">
                <a:effectLst/>
                <a:ea typeface="Calibri" panose="020F0502020204030204" pitchFamily="34" charset="0"/>
                <a:cs typeface="Times New Roman" panose="02020603050405020304" pitchFamily="18" charset="0"/>
              </a:rPr>
              <a:t>Chen A, </a:t>
            </a:r>
            <a:r>
              <a:rPr lang="en-US" sz="1100" dirty="0" err="1">
                <a:effectLst/>
                <a:ea typeface="Calibri" panose="020F0502020204030204" pitchFamily="34" charset="0"/>
                <a:cs typeface="Times New Roman" panose="02020603050405020304" pitchFamily="18" charset="0"/>
              </a:rPr>
              <a:t>Ayub</a:t>
            </a:r>
            <a:r>
              <a:rPr lang="en-US" sz="1100" dirty="0">
                <a:effectLst/>
                <a:ea typeface="Calibri" panose="020F0502020204030204" pitchFamily="34" charset="0"/>
                <a:cs typeface="Times New Roman" panose="02020603050405020304" pitchFamily="18" charset="0"/>
              </a:rPr>
              <a:t> MH, </a:t>
            </a:r>
            <a:r>
              <a:rPr lang="en-US" sz="1100" dirty="0" err="1">
                <a:effectLst/>
                <a:ea typeface="Calibri" panose="020F0502020204030204" pitchFamily="34" charset="0"/>
                <a:cs typeface="Times New Roman" panose="02020603050405020304" pitchFamily="18" charset="0"/>
              </a:rPr>
              <a:t>Mishuris</a:t>
            </a:r>
            <a:r>
              <a:rPr lang="en-US" sz="1100" dirty="0">
                <a:effectLst/>
                <a:ea typeface="Calibri" panose="020F0502020204030204" pitchFamily="34" charset="0"/>
                <a:cs typeface="Times New Roman" panose="02020603050405020304" pitchFamily="18" charset="0"/>
              </a:rPr>
              <a:t> RG, Rodriguez JA, Gwynn K, Lo MC, Noronha C, Henry TL, Jones D, Lee WW, Varma M, Cuevas E, </a:t>
            </a:r>
            <a:r>
              <a:rPr lang="en-US" sz="1100" dirty="0" err="1">
                <a:effectLst/>
                <a:ea typeface="Calibri" panose="020F0502020204030204" pitchFamily="34" charset="0"/>
                <a:cs typeface="Times New Roman" panose="02020603050405020304" pitchFamily="18" charset="0"/>
              </a:rPr>
              <a:t>Onumah</a:t>
            </a:r>
            <a:r>
              <a:rPr lang="en-US" sz="1100" dirty="0">
                <a:effectLst/>
                <a:ea typeface="Calibri" panose="020F0502020204030204" pitchFamily="34" charset="0"/>
                <a:cs typeface="Times New Roman" panose="02020603050405020304" pitchFamily="18" charset="0"/>
              </a:rPr>
              <a:t> C, Gupta R, Goodson J, Lu AD, Syed Q, Suen LW, Heiman E, </a:t>
            </a:r>
            <a:r>
              <a:rPr lang="en-US" sz="1100" dirty="0" err="1">
                <a:effectLst/>
                <a:ea typeface="Calibri" panose="020F0502020204030204" pitchFamily="34" charset="0"/>
                <a:cs typeface="Times New Roman" panose="02020603050405020304" pitchFamily="18" charset="0"/>
              </a:rPr>
              <a:t>Salhi</a:t>
            </a:r>
            <a:r>
              <a:rPr lang="en-US" sz="1100" dirty="0">
                <a:effectLst/>
                <a:ea typeface="Calibri" panose="020F0502020204030204" pitchFamily="34" charset="0"/>
                <a:cs typeface="Times New Roman" panose="02020603050405020304" pitchFamily="18" charset="0"/>
              </a:rPr>
              <a:t> BA, </a:t>
            </a:r>
            <a:r>
              <a:rPr lang="en-US" sz="1100" dirty="0" err="1">
                <a:effectLst/>
                <a:ea typeface="Calibri" panose="020F0502020204030204" pitchFamily="34" charset="0"/>
                <a:cs typeface="Times New Roman" panose="02020603050405020304" pitchFamily="18" charset="0"/>
              </a:rPr>
              <a:t>Khoong</a:t>
            </a:r>
            <a:r>
              <a:rPr lang="en-US" sz="1100" dirty="0">
                <a:effectLst/>
                <a:ea typeface="Calibri" panose="020F0502020204030204" pitchFamily="34" charset="0"/>
                <a:cs typeface="Times New Roman" panose="02020603050405020304" pitchFamily="18" charset="0"/>
              </a:rPr>
              <a:t> EC, Schmidt S. Telehealth Policy, Practice, and Education: a Position Statement of the Society of General Internal Medicine. J Gen Intern Med. 2023 Aug;38:2613-2620. </a:t>
            </a:r>
            <a:r>
              <a:rPr lang="en-US" sz="1100" u="sng" dirty="0">
                <a:solidFill>
                  <a:srgbClr val="0000FF"/>
                </a:solidFill>
                <a:effectLst/>
                <a:ea typeface="Calibri" panose="020F0502020204030204" pitchFamily="34" charset="0"/>
                <a:cs typeface="Times New Roman" panose="02020603050405020304" pitchFamily="18" charset="0"/>
                <a:hlinkClick r:id="rId5"/>
              </a:rPr>
              <a:t>https://doi.org/10.1007/s11606-023-08190-8</a:t>
            </a:r>
            <a:r>
              <a:rPr lang="en-US" sz="1100" dirty="0">
                <a:effectLst/>
                <a:ea typeface="Calibri" panose="020F0502020204030204" pitchFamily="34" charset="0"/>
                <a:cs typeface="Times New Roman" panose="02020603050405020304" pitchFamily="18" charset="0"/>
              </a:rPr>
              <a:t>. Accessed October 30, 2023.</a:t>
            </a:r>
          </a:p>
          <a:p>
            <a:pPr marL="342900" marR="0" lvl="0" indent="-342900">
              <a:spcBef>
                <a:spcPts val="0"/>
              </a:spcBef>
              <a:spcAft>
                <a:spcPts val="0"/>
              </a:spcAft>
              <a:buSzPct val="100000"/>
              <a:buFont typeface="+mj-lt"/>
              <a:buAutoNum type="arabicPeriod" startAt="41"/>
            </a:pPr>
            <a:r>
              <a:rPr lang="en-US" sz="1100" dirty="0">
                <a:effectLst/>
                <a:ea typeface="Calibri" panose="020F0502020204030204" pitchFamily="34" charset="0"/>
                <a:cs typeface="Times New Roman" panose="02020603050405020304" pitchFamily="18" charset="0"/>
              </a:rPr>
              <a:t>Federal Communications Commission. Emergency Broadband Benefit. </a:t>
            </a:r>
            <a:r>
              <a:rPr lang="en-US" sz="1100" u="sng" dirty="0">
                <a:solidFill>
                  <a:srgbClr val="0000FF"/>
                </a:solidFill>
                <a:effectLst/>
                <a:ea typeface="Calibri" panose="020F0502020204030204" pitchFamily="34" charset="0"/>
                <a:cs typeface="Times New Roman" panose="02020603050405020304" pitchFamily="18" charset="0"/>
                <a:hlinkClick r:id="rId6"/>
              </a:rPr>
              <a:t>https://www.fcc.gov/broadbandbenefit</a:t>
            </a:r>
            <a:r>
              <a:rPr lang="en-US" sz="1100" dirty="0">
                <a:effectLst/>
                <a:ea typeface="Calibri" panose="020F0502020204030204" pitchFamily="34" charset="0"/>
                <a:cs typeface="Times New Roman" panose="02020603050405020304" pitchFamily="18" charset="0"/>
              </a:rPr>
              <a:t>. Accessed November 21, 2023.</a:t>
            </a:r>
          </a:p>
          <a:p>
            <a:pPr marL="342900" marR="0" lvl="0" indent="-342900">
              <a:spcBef>
                <a:spcPts val="0"/>
              </a:spcBef>
              <a:spcAft>
                <a:spcPts val="0"/>
              </a:spcAft>
              <a:buSzPct val="100000"/>
              <a:buFont typeface="+mj-lt"/>
              <a:buAutoNum type="arabicPeriod" startAt="41"/>
            </a:pPr>
            <a:r>
              <a:rPr lang="en-US" sz="1100" dirty="0" err="1">
                <a:effectLst/>
                <a:ea typeface="Calibri" panose="020F0502020204030204" pitchFamily="34" charset="0"/>
                <a:cs typeface="Times New Roman" panose="02020603050405020304" pitchFamily="18" charset="0"/>
              </a:rPr>
              <a:t>DeGuzman</a:t>
            </a:r>
            <a:r>
              <a:rPr lang="en-US" sz="1100" dirty="0">
                <a:effectLst/>
                <a:ea typeface="Calibri" panose="020F0502020204030204" pitchFamily="34" charset="0"/>
                <a:cs typeface="Times New Roman" panose="02020603050405020304" pitchFamily="18" charset="0"/>
              </a:rPr>
              <a:t> PB, Jain N, Loureiro CG. Public Libraries as Partners in Telemedicine Delivery: A Review and Research Agenda, Public Library Quarterly. 2022. 41:3, 294-304, DOI: 10.1080/01616846.2021.1877080</a:t>
            </a:r>
          </a:p>
          <a:p>
            <a:pPr marL="342900" marR="0" lvl="0" indent="-342900">
              <a:spcBef>
                <a:spcPts val="0"/>
              </a:spcBef>
              <a:spcAft>
                <a:spcPts val="0"/>
              </a:spcAft>
              <a:buSzPct val="100000"/>
              <a:buFont typeface="+mj-lt"/>
              <a:buAutoNum type="arabicPeriod" startAt="41"/>
            </a:pPr>
            <a:r>
              <a:rPr lang="en-US" sz="1100" dirty="0" err="1">
                <a:effectLst/>
                <a:ea typeface="Calibri" panose="020F0502020204030204" pitchFamily="34" charset="0"/>
                <a:cs typeface="Times New Roman" panose="02020603050405020304" pitchFamily="18" charset="0"/>
              </a:rPr>
              <a:t>Chiricuzio</a:t>
            </a:r>
            <a:r>
              <a:rPr lang="en-US" sz="1100" dirty="0">
                <a:effectLst/>
                <a:ea typeface="Calibri" panose="020F0502020204030204" pitchFamily="34" charset="0"/>
                <a:cs typeface="Times New Roman" panose="02020603050405020304" pitchFamily="18" charset="0"/>
              </a:rPr>
              <a:t> S. Public Libraries Tackle Telehealth Challenges. Library Journal. 2022. https://www.libraryjournal.com/story/Public-Libraries-Tackle-Telehealth-Challenges</a:t>
            </a:r>
          </a:p>
          <a:p>
            <a:pPr marL="342900" marR="0" lvl="0" indent="-342900">
              <a:spcBef>
                <a:spcPts val="0"/>
              </a:spcBef>
              <a:spcAft>
                <a:spcPts val="0"/>
              </a:spcAft>
              <a:buSzPct val="100000"/>
              <a:buFont typeface="+mj-lt"/>
              <a:buAutoNum type="arabicPeriod" startAt="41"/>
            </a:pPr>
            <a:r>
              <a:rPr lang="en-US" sz="1100" dirty="0">
                <a:effectLst/>
                <a:ea typeface="Calibri" panose="020F0502020204030204" pitchFamily="34" charset="0"/>
                <a:cs typeface="Times New Roman" panose="02020603050405020304" pitchFamily="18" charset="0"/>
              </a:rPr>
              <a:t>Settles C. Telehealth Services and Public Libraries: Life-Changing and Life-Saving Opportunities for Libraries to Power Telehealth Solutions in the Communities. Every Library Institute. 2021. </a:t>
            </a:r>
            <a:r>
              <a:rPr lang="en-US" sz="1100" u="sng" dirty="0">
                <a:solidFill>
                  <a:srgbClr val="0000FF"/>
                </a:solidFill>
                <a:effectLst/>
                <a:ea typeface="Calibri" panose="020F0502020204030204" pitchFamily="34" charset="0"/>
                <a:cs typeface="Times New Roman" panose="02020603050405020304" pitchFamily="18" charset="0"/>
                <a:hlinkClick r:id="rId7"/>
              </a:rPr>
              <a:t>https://www.everylibraryinstitute.org/teleheath_and_libraries_report</a:t>
            </a:r>
            <a:r>
              <a:rPr lang="en-US" sz="1100" dirty="0">
                <a:effectLst/>
                <a:ea typeface="Calibri" panose="020F0502020204030204" pitchFamily="34" charset="0"/>
                <a:cs typeface="Times New Roman" panose="02020603050405020304" pitchFamily="18" charset="0"/>
              </a:rPr>
              <a:t>. Accessed November 27, 2023.</a:t>
            </a:r>
          </a:p>
          <a:p>
            <a:pPr marL="342900" marR="0" lvl="0" indent="-342900">
              <a:spcBef>
                <a:spcPts val="0"/>
              </a:spcBef>
              <a:spcAft>
                <a:spcPts val="0"/>
              </a:spcAft>
              <a:buSzPct val="100000"/>
              <a:buFont typeface="+mj-lt"/>
              <a:buAutoNum type="arabicPeriod" startAt="41"/>
            </a:pPr>
            <a:r>
              <a:rPr lang="en-US" sz="1100" dirty="0">
                <a:effectLst/>
                <a:ea typeface="Calibri" panose="020F0502020204030204" pitchFamily="34" charset="0"/>
                <a:cs typeface="Times New Roman" panose="02020603050405020304" pitchFamily="18" charset="0"/>
              </a:rPr>
              <a:t>Haque SN. Telehealth beyond COVID-19. </a:t>
            </a:r>
            <a:r>
              <a:rPr lang="en-US" sz="1100" dirty="0" err="1">
                <a:effectLst/>
                <a:ea typeface="Calibri" panose="020F0502020204030204" pitchFamily="34" charset="0"/>
                <a:cs typeface="Times New Roman" panose="02020603050405020304" pitchFamily="18" charset="0"/>
              </a:rPr>
              <a:t>Psychiatr</a:t>
            </a:r>
            <a:r>
              <a:rPr lang="en-US" sz="1100" dirty="0">
                <a:effectLst/>
                <a:ea typeface="Calibri" panose="020F0502020204030204" pitchFamily="34" charset="0"/>
                <a:cs typeface="Times New Roman" panose="02020603050405020304" pitchFamily="18" charset="0"/>
              </a:rPr>
              <a:t> Serv. 2021;72:100-103. </a:t>
            </a:r>
            <a:r>
              <a:rPr lang="en-US" sz="1100" u="sng" dirty="0">
                <a:solidFill>
                  <a:srgbClr val="0000FF"/>
                </a:solidFill>
                <a:effectLst/>
                <a:ea typeface="Calibri" panose="020F0502020204030204" pitchFamily="34" charset="0"/>
                <a:cs typeface="Times New Roman" panose="02020603050405020304" pitchFamily="18" charset="0"/>
                <a:hlinkClick r:id="rId8"/>
              </a:rPr>
              <a:t>https://doi.org/10.1176/appi.ps.202000368</a:t>
            </a:r>
            <a:r>
              <a:rPr lang="en-US" sz="1100" dirty="0">
                <a:effectLst/>
                <a:ea typeface="Calibri" panose="020F0502020204030204" pitchFamily="34" charset="0"/>
                <a:cs typeface="Times New Roman" panose="02020603050405020304" pitchFamily="18" charset="0"/>
              </a:rPr>
              <a:t>. Accessed October 30, 2023.</a:t>
            </a:r>
          </a:p>
          <a:p>
            <a:pPr marL="342900" marR="0" lvl="0" indent="-342900">
              <a:spcBef>
                <a:spcPts val="0"/>
              </a:spcBef>
              <a:spcAft>
                <a:spcPts val="0"/>
              </a:spcAft>
              <a:buSzPct val="100000"/>
              <a:buFont typeface="+mj-lt"/>
              <a:buAutoNum type="arabicPeriod" startAt="41"/>
            </a:pPr>
            <a:r>
              <a:rPr lang="en-US" sz="1100" dirty="0">
                <a:effectLst/>
                <a:ea typeface="Calibri" panose="020F0502020204030204" pitchFamily="34" charset="0"/>
                <a:cs typeface="Times New Roman" panose="02020603050405020304" pitchFamily="18" charset="0"/>
              </a:rPr>
              <a:t>Larson AE, Zahnd WE, Davis MM, </a:t>
            </a:r>
            <a:r>
              <a:rPr lang="en-US" sz="1100" dirty="0" err="1">
                <a:effectLst/>
                <a:ea typeface="Calibri" panose="020F0502020204030204" pitchFamily="34" charset="0"/>
                <a:cs typeface="Times New Roman" panose="02020603050405020304" pitchFamily="18" charset="0"/>
              </a:rPr>
              <a:t>Stange</a:t>
            </a:r>
            <a:r>
              <a:rPr lang="en-US" sz="1100" dirty="0">
                <a:effectLst/>
                <a:ea typeface="Calibri" panose="020F0502020204030204" pitchFamily="34" charset="0"/>
                <a:cs typeface="Times New Roman" panose="02020603050405020304" pitchFamily="18" charset="0"/>
              </a:rPr>
              <a:t> KC, Yoon J, </a:t>
            </a:r>
            <a:r>
              <a:rPr lang="en-US" sz="1100" dirty="0" err="1">
                <a:effectLst/>
                <a:ea typeface="Calibri" panose="020F0502020204030204" pitchFamily="34" charset="0"/>
                <a:cs typeface="Times New Roman" panose="02020603050405020304" pitchFamily="18" charset="0"/>
              </a:rPr>
              <a:t>Heintzman</a:t>
            </a:r>
            <a:r>
              <a:rPr lang="en-US" sz="1100" dirty="0">
                <a:effectLst/>
                <a:ea typeface="Calibri" panose="020F0502020204030204" pitchFamily="34" charset="0"/>
                <a:cs typeface="Times New Roman" panose="02020603050405020304" pitchFamily="18" charset="0"/>
              </a:rPr>
              <a:t> JD, Harvey SM. Before and during pandemic telemedicine use: an analysis of rural and urban safety-net clinics. Am J </a:t>
            </a:r>
            <a:r>
              <a:rPr lang="en-US" sz="1100" dirty="0" err="1">
                <a:effectLst/>
                <a:ea typeface="Calibri" panose="020F0502020204030204" pitchFamily="34" charset="0"/>
                <a:cs typeface="Times New Roman" panose="02020603050405020304" pitchFamily="18" charset="0"/>
              </a:rPr>
              <a:t>Prev</a:t>
            </a:r>
            <a:r>
              <a:rPr lang="en-US" sz="1100" dirty="0">
                <a:effectLst/>
                <a:ea typeface="Calibri" panose="020F0502020204030204" pitchFamily="34" charset="0"/>
                <a:cs typeface="Times New Roman" panose="02020603050405020304" pitchFamily="18" charset="0"/>
              </a:rPr>
              <a:t> Med. 2022 Dec;63(6):1031-1036. </a:t>
            </a:r>
            <a:r>
              <a:rPr lang="en-US" sz="1100" u="sng" dirty="0">
                <a:solidFill>
                  <a:srgbClr val="0000FF"/>
                </a:solidFill>
                <a:effectLst/>
                <a:ea typeface="Calibri" panose="020F0502020204030204" pitchFamily="34" charset="0"/>
                <a:cs typeface="Times New Roman" panose="02020603050405020304" pitchFamily="18" charset="0"/>
                <a:hlinkClick r:id="rId9"/>
              </a:rPr>
              <a:t>https://doi.org/10.1016/j.amepre.2022.06.012</a:t>
            </a:r>
            <a:r>
              <a:rPr lang="en-US" sz="1100" dirty="0">
                <a:effectLst/>
                <a:ea typeface="Calibri" panose="020F0502020204030204" pitchFamily="34" charset="0"/>
                <a:cs typeface="Times New Roman" panose="02020603050405020304" pitchFamily="18" charset="0"/>
              </a:rPr>
              <a:t>. Accessed October 30, 2023.</a:t>
            </a:r>
          </a:p>
          <a:p>
            <a:pPr marL="342900" marR="0" lvl="0" indent="-342900">
              <a:spcBef>
                <a:spcPts val="0"/>
              </a:spcBef>
              <a:spcAft>
                <a:spcPts val="0"/>
              </a:spcAft>
              <a:buSzPct val="100000"/>
              <a:buFont typeface="+mj-lt"/>
              <a:buAutoNum type="arabicPeriod" startAt="41"/>
            </a:pPr>
            <a:r>
              <a:rPr lang="en-US" sz="1100" dirty="0">
                <a:effectLst/>
                <a:ea typeface="Calibri" panose="020F0502020204030204" pitchFamily="34" charset="0"/>
                <a:cs typeface="Times New Roman" panose="02020603050405020304" pitchFamily="18" charset="0"/>
              </a:rPr>
              <a:t>Hicks L. Public Comments on CONNECT for Health Act. Alexandria, VA: Society of General Internal Medicine; January 30, 2023. </a:t>
            </a:r>
            <a:r>
              <a:rPr lang="en-US" sz="1100" u="sng" spc="-10" dirty="0">
                <a:solidFill>
                  <a:srgbClr val="0000FF"/>
                </a:solidFill>
                <a:effectLst/>
                <a:ea typeface="Calibri" panose="020F0502020204030204" pitchFamily="34" charset="0"/>
                <a:cs typeface="Times New Roman" panose="02020603050405020304" pitchFamily="18" charset="0"/>
                <a:hlinkClick r:id="rId10"/>
              </a:rPr>
              <a:t>https://www.sgim.org/File%20Library/SGIM/Communities/Advocacy/Legislative%20Endorsements/CONNECT-118th-Comments_FINAL.pdf</a:t>
            </a:r>
            <a:r>
              <a:rPr lang="en-US" sz="1100" spc="-10" dirty="0">
                <a:effectLst/>
                <a:ea typeface="Calibri" panose="020F0502020204030204" pitchFamily="34" charset="0"/>
                <a:cs typeface="Times New Roman" panose="02020603050405020304" pitchFamily="18" charset="0"/>
              </a:rPr>
              <a:t>. Accessed October 30, 2023. </a:t>
            </a:r>
            <a:endParaRPr lang="en-US" sz="11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SzPct val="100000"/>
              <a:buFont typeface="+mj-lt"/>
              <a:buAutoNum type="arabicPeriod" startAt="41"/>
            </a:pPr>
            <a:r>
              <a:rPr lang="en-US" sz="1100" spc="10" dirty="0">
                <a:effectLst/>
                <a:ea typeface="Calibri" panose="020F0502020204030204" pitchFamily="34" charset="0"/>
                <a:cs typeface="Times New Roman" panose="02020603050405020304" pitchFamily="18" charset="0"/>
              </a:rPr>
              <a:t>Totten AM, Womack DM, Eden KB, McDonagh MS, Griffin JC, </a:t>
            </a:r>
            <a:r>
              <a:rPr lang="en-US" sz="1100" spc="10" dirty="0" err="1">
                <a:effectLst/>
                <a:ea typeface="Calibri" panose="020F0502020204030204" pitchFamily="34" charset="0"/>
                <a:cs typeface="Times New Roman" panose="02020603050405020304" pitchFamily="18" charset="0"/>
              </a:rPr>
              <a:t>Grusing</a:t>
            </a:r>
            <a:r>
              <a:rPr lang="en-US" sz="1100" spc="10" dirty="0">
                <a:effectLst/>
                <a:ea typeface="Calibri" panose="020F0502020204030204" pitchFamily="34" charset="0"/>
                <a:cs typeface="Times New Roman" panose="02020603050405020304" pitchFamily="18" charset="0"/>
              </a:rPr>
              <a:t> S, Hersh WR. Telehealth: Mapping the Evidence for Patient Outcomes From Systematic Reviews. Technical Brief No. 26. Rockville, MD: Agency for Healthcare Research and Quality; June 2016. AHRQ Publication No.16-EHC034-EF. </a:t>
            </a:r>
            <a:r>
              <a:rPr lang="en-US" sz="1100" u="sng" spc="10" dirty="0">
                <a:solidFill>
                  <a:srgbClr val="0000FF"/>
                </a:solidFill>
                <a:effectLst/>
                <a:ea typeface="Calibri" panose="020F0502020204030204" pitchFamily="34" charset="0"/>
                <a:cs typeface="Times New Roman" panose="02020603050405020304" pitchFamily="18" charset="0"/>
                <a:hlinkClick r:id="rId11"/>
              </a:rPr>
              <a:t>https://effectivehealthcare.ahrq.gov/sites/default/files/pdf/telehealth_technical-brief.pdf</a:t>
            </a:r>
            <a:r>
              <a:rPr lang="en-US" sz="1100" spc="10" dirty="0">
                <a:effectLst/>
                <a:ea typeface="Calibri" panose="020F0502020204030204" pitchFamily="34" charset="0"/>
                <a:cs typeface="Times New Roman" panose="02020603050405020304" pitchFamily="18" charset="0"/>
              </a:rPr>
              <a:t>. Accessed October 30, 2023.</a:t>
            </a:r>
            <a:endParaRPr lang="en-US" sz="1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01805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729C1-7D69-7E8F-1A0C-144CEC2F81CC}"/>
              </a:ext>
            </a:extLst>
          </p:cNvPr>
          <p:cNvSpPr>
            <a:spLocks noGrp="1"/>
          </p:cNvSpPr>
          <p:nvPr>
            <p:ph type="title"/>
          </p:nvPr>
        </p:nvSpPr>
        <p:spPr/>
        <p:txBody>
          <a:bodyPr>
            <a:noAutofit/>
          </a:bodyPr>
          <a:lstStyle/>
          <a:p>
            <a:r>
              <a:rPr lang="en-US" sz="2000" dirty="0"/>
              <a:t>Figure 12. U.S. population, by location</a:t>
            </a:r>
            <a:br>
              <a:rPr lang="en-US" sz="2000" dirty="0"/>
            </a:br>
            <a:r>
              <a:rPr lang="en-US" sz="2000" dirty="0"/>
              <a:t>of residence, 1990-2022</a:t>
            </a:r>
          </a:p>
        </p:txBody>
      </p:sp>
      <p:sp>
        <p:nvSpPr>
          <p:cNvPr id="3" name="Slide Number Placeholder 2">
            <a:extLst>
              <a:ext uri="{FF2B5EF4-FFF2-40B4-BE49-F238E27FC236}">
                <a16:creationId xmlns:a16="http://schemas.microsoft.com/office/drawing/2014/main" id="{FA20CA4E-74C8-C7E2-E810-EDE8B12AFA98}"/>
              </a:ext>
            </a:extLst>
          </p:cNvPr>
          <p:cNvSpPr>
            <a:spLocks noGrp="1"/>
          </p:cNvSpPr>
          <p:nvPr>
            <p:ph type="sldNum" sz="quarter" idx="10"/>
          </p:nvPr>
        </p:nvSpPr>
        <p:spPr/>
        <p:txBody>
          <a:bodyPr/>
          <a:lstStyle/>
          <a:p>
            <a:fld id="{85F5B7A5-34A7-4AB0-A34F-A4DF2002FA98}" type="slidenum">
              <a:rPr lang="en-US" smtClean="0"/>
              <a:pPr/>
              <a:t>24</a:t>
            </a:fld>
            <a:endParaRPr lang="en-US" dirty="0"/>
          </a:p>
        </p:txBody>
      </p:sp>
      <p:graphicFrame>
        <p:nvGraphicFramePr>
          <p:cNvPr id="4" name="Chart 3" descr="Bar graph showing population in millions in each category by decade for 1990 to 2020 and for 2022; key points are in the text below">
            <a:extLst>
              <a:ext uri="{FF2B5EF4-FFF2-40B4-BE49-F238E27FC236}">
                <a16:creationId xmlns:a16="http://schemas.microsoft.com/office/drawing/2014/main" id="{0A4B85D6-7AC4-BADC-351C-FFE5A4FE220D}"/>
              </a:ext>
            </a:extLst>
          </p:cNvPr>
          <p:cNvGraphicFramePr/>
          <p:nvPr>
            <p:extLst>
              <p:ext uri="{D42A27DB-BD31-4B8C-83A1-F6EECF244321}">
                <p14:modId xmlns:p14="http://schemas.microsoft.com/office/powerpoint/2010/main" val="2606935376"/>
              </p:ext>
            </p:extLst>
          </p:nvPr>
        </p:nvGraphicFramePr>
        <p:xfrm>
          <a:off x="457200" y="1463040"/>
          <a:ext cx="8229600" cy="393192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DE0A3D15-4590-D759-5490-B4303C5D9572}"/>
              </a:ext>
            </a:extLst>
          </p:cNvPr>
          <p:cNvSpPr txBox="1"/>
          <p:nvPr/>
        </p:nvSpPr>
        <p:spPr>
          <a:xfrm>
            <a:off x="457200" y="5394960"/>
            <a:ext cx="8229600" cy="914400"/>
          </a:xfrm>
          <a:prstGeom prst="rect">
            <a:avLst/>
          </a:prstGeom>
          <a:noFill/>
        </p:spPr>
        <p:txBody>
          <a:bodyPr wrap="square" rtlCol="0">
            <a:spAutoFit/>
          </a:bodyPr>
          <a:lstStyle/>
          <a:p>
            <a:r>
              <a:rPr lang="en-US" sz="1400" b="1" dirty="0">
                <a:effectLst/>
                <a:latin typeface="Times New Roman" panose="02020603050405020304" pitchFamily="18" charset="0"/>
                <a:ea typeface="Times New Roman" panose="02020603050405020304" pitchFamily="18" charset="0"/>
              </a:rPr>
              <a:t>Source:</a:t>
            </a:r>
            <a:r>
              <a:rPr lang="en-US" sz="1400" dirty="0">
                <a:effectLst/>
                <a:latin typeface="Times New Roman" panose="02020603050405020304" pitchFamily="18" charset="0"/>
                <a:ea typeface="Times New Roman" panose="02020603050405020304" pitchFamily="18" charset="0"/>
              </a:rPr>
              <a:t> U.S. Department of Agriculture Economic Research Service county-level population data files, using data from U.S. Census Bureau population estimates. Accessed at </a:t>
            </a:r>
            <a:r>
              <a:rPr lang="en-US" sz="1400" u="sng" dirty="0">
                <a:solidFill>
                  <a:srgbClr val="0000FF"/>
                </a:solidFill>
                <a:effectLst/>
                <a:latin typeface="Times New Roman" panose="02020603050405020304" pitchFamily="18" charset="0"/>
                <a:ea typeface="Times New Roman" panose="02020603050405020304" pitchFamily="18" charset="0"/>
                <a:hlinkClick r:id="rId4"/>
              </a:rPr>
              <a:t>https://www.ers.usda.gov/data-products/county-level-data-sets/</a:t>
            </a:r>
            <a:r>
              <a:rPr lang="en-US" sz="1400" dirty="0">
                <a:effectLst/>
                <a:latin typeface="Times New Roman" panose="02020603050405020304" pitchFamily="18" charset="0"/>
                <a:ea typeface="Times New Roman" panose="02020603050405020304" pitchFamily="18" charset="0"/>
              </a:rPr>
              <a:t> and linked with National Center for Health Statistics 2013 Urban-Rural Classification Scheme for Counties data files located at </a:t>
            </a:r>
            <a:r>
              <a:rPr lang="en-US" sz="1400" u="sng" dirty="0">
                <a:solidFill>
                  <a:srgbClr val="0000FF"/>
                </a:solidFill>
                <a:effectLst/>
                <a:latin typeface="Times New Roman" panose="02020603050405020304" pitchFamily="18" charset="0"/>
                <a:ea typeface="Times New Roman" panose="02020603050405020304" pitchFamily="18" charset="0"/>
                <a:hlinkClick r:id="rId5"/>
              </a:rPr>
              <a:t>https://www.cdc.gov/nchs/data_access/urban_rural.htm</a:t>
            </a:r>
            <a:r>
              <a:rPr lang="en-US" sz="1400" dirty="0">
                <a:effectLst/>
                <a:latin typeface="Times New Roman" panose="02020603050405020304" pitchFamily="18" charset="0"/>
                <a:ea typeface="Times New Roman" panose="02020603050405020304" pitchFamily="18" charset="0"/>
              </a:rPr>
              <a:t>.</a:t>
            </a:r>
          </a:p>
          <a:p>
            <a:endParaRPr lang="en-US" sz="1400" dirty="0"/>
          </a:p>
        </p:txBody>
      </p:sp>
    </p:spTree>
    <p:extLst>
      <p:ext uri="{BB962C8B-B14F-4D97-AF65-F5344CB8AC3E}">
        <p14:creationId xmlns:p14="http://schemas.microsoft.com/office/powerpoint/2010/main" val="5272825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FD103-5C8C-ED5B-20FA-56E69738B781}"/>
              </a:ext>
            </a:extLst>
          </p:cNvPr>
          <p:cNvSpPr>
            <a:spLocks noGrp="1"/>
          </p:cNvSpPr>
          <p:nvPr>
            <p:ph type="title"/>
          </p:nvPr>
        </p:nvSpPr>
        <p:spPr/>
        <p:txBody>
          <a:bodyPr>
            <a:normAutofit fontScale="90000"/>
          </a:bodyPr>
          <a:lstStyle/>
          <a:p>
            <a:r>
              <a:rPr lang="en-US" dirty="0"/>
              <a:t>Summary</a:t>
            </a:r>
          </a:p>
        </p:txBody>
      </p:sp>
      <p:sp>
        <p:nvSpPr>
          <p:cNvPr id="3" name="Content Placeholder 2">
            <a:extLst>
              <a:ext uri="{FF2B5EF4-FFF2-40B4-BE49-F238E27FC236}">
                <a16:creationId xmlns:a16="http://schemas.microsoft.com/office/drawing/2014/main" id="{E8F59759-BAA6-781B-9BC7-971FD3953FC2}"/>
              </a:ext>
            </a:extLst>
          </p:cNvPr>
          <p:cNvSpPr>
            <a:spLocks noGrp="1"/>
          </p:cNvSpPr>
          <p:nvPr>
            <p:ph idx="1"/>
          </p:nvPr>
        </p:nvSpPr>
        <p:spPr/>
        <p:txBody>
          <a:bodyPr>
            <a:normAutofit fontScale="77500" lnSpcReduction="20000"/>
          </a:bodyPr>
          <a:lstStyle/>
          <a:p>
            <a:pPr>
              <a:lnSpc>
                <a:spcPct val="120000"/>
              </a:lnSpc>
              <a:spcBef>
                <a:spcPts val="0"/>
              </a:spcBef>
            </a:pPr>
            <a:r>
              <a:rPr lang="en-US" dirty="0"/>
              <a:t>The U.S. population is aging rapidly, even as it grows more diverse racially and ethnically and becomes more metropolitan. These demographic trends have important implications for healthcare delivery, including an urgent need for services that address the needs of older adults and that support people with disabilities. </a:t>
            </a:r>
          </a:p>
          <a:p>
            <a:pPr>
              <a:lnSpc>
                <a:spcPct val="120000"/>
              </a:lnSpc>
              <a:spcBef>
                <a:spcPts val="0"/>
              </a:spcBef>
            </a:pPr>
            <a:r>
              <a:rPr lang="en-US" dirty="0"/>
              <a:t>In addition, growing racial and ethnic diversity has largely occurred among younger adults and children, which suggests a growing need for culturally and linguistically appropriate healthcare services for conditions that affect younger populations, including pediatric, obstetric, mental health, and substance use treatment services.</a:t>
            </a:r>
          </a:p>
          <a:p>
            <a:pPr>
              <a:lnSpc>
                <a:spcPct val="110000"/>
              </a:lnSpc>
            </a:pPr>
            <a:endParaRPr lang="en-US" dirty="0"/>
          </a:p>
        </p:txBody>
      </p:sp>
      <p:sp>
        <p:nvSpPr>
          <p:cNvPr id="4" name="Slide Number Placeholder 3">
            <a:extLst>
              <a:ext uri="{FF2B5EF4-FFF2-40B4-BE49-F238E27FC236}">
                <a16:creationId xmlns:a16="http://schemas.microsoft.com/office/drawing/2014/main" id="{A9202147-0ADD-D6B4-4738-6274E460AEAA}"/>
              </a:ext>
            </a:extLst>
          </p:cNvPr>
          <p:cNvSpPr>
            <a:spLocks noGrp="1"/>
          </p:cNvSpPr>
          <p:nvPr>
            <p:ph type="sldNum" sz="quarter" idx="10"/>
          </p:nvPr>
        </p:nvSpPr>
        <p:spPr/>
        <p:txBody>
          <a:bodyPr/>
          <a:lstStyle/>
          <a:p>
            <a:fld id="{85F5B7A5-34A7-4AB0-A34F-A4DF2002FA98}" type="slidenum">
              <a:rPr lang="en-US" smtClean="0"/>
              <a:pPr/>
              <a:t>25</a:t>
            </a:fld>
            <a:endParaRPr lang="en-US" dirty="0"/>
          </a:p>
        </p:txBody>
      </p:sp>
    </p:spTree>
    <p:extLst>
      <p:ext uri="{BB962C8B-B14F-4D97-AF65-F5344CB8AC3E}">
        <p14:creationId xmlns:p14="http://schemas.microsoft.com/office/powerpoint/2010/main" val="23552418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57ACC00F-70A7-4D94-A24D-AA15EE8303B9}"/>
              </a:ext>
            </a:extLst>
          </p:cNvPr>
          <p:cNvSpPr>
            <a:spLocks noGrp="1"/>
          </p:cNvSpPr>
          <p:nvPr>
            <p:ph type="title"/>
          </p:nvPr>
        </p:nvSpPr>
        <p:spPr/>
        <p:txBody>
          <a:bodyPr>
            <a:noAutofit/>
          </a:bodyPr>
          <a:lstStyle/>
          <a:p>
            <a:r>
              <a:rPr lang="en-US" sz="2400" dirty="0"/>
              <a:t>Figure 13. Life expectancy in United States vs. comparable OECD countries, 1980-2021</a:t>
            </a:r>
          </a:p>
        </p:txBody>
      </p:sp>
      <p:sp>
        <p:nvSpPr>
          <p:cNvPr id="27" name="TextBox 26">
            <a:extLst>
              <a:ext uri="{FF2B5EF4-FFF2-40B4-BE49-F238E27FC236}">
                <a16:creationId xmlns:a16="http://schemas.microsoft.com/office/drawing/2014/main" id="{2A92DE25-0773-43E2-BC93-D97FE2EE1E34}"/>
              </a:ext>
            </a:extLst>
          </p:cNvPr>
          <p:cNvSpPr txBox="1"/>
          <p:nvPr/>
        </p:nvSpPr>
        <p:spPr>
          <a:xfrm>
            <a:off x="457200" y="5486400"/>
            <a:ext cx="8229600" cy="738664"/>
          </a:xfrm>
          <a:prstGeom prst="rect">
            <a:avLst/>
          </a:prstGeom>
          <a:noFill/>
        </p:spPr>
        <p:txBody>
          <a:bodyPr wrap="square" rtlCol="0">
            <a:spAutoFit/>
          </a:bodyPr>
          <a:lstStyle/>
          <a:p>
            <a:pPr marL="0" marR="0"/>
            <a:r>
              <a:rPr lang="en-US" sz="1400" b="1" dirty="0">
                <a:effectLst/>
                <a:latin typeface="Times New Roman" panose="02020603050405020304" pitchFamily="18" charset="0"/>
                <a:ea typeface="Times New Roman" panose="02020603050405020304" pitchFamily="18" charset="0"/>
              </a:rPr>
              <a:t>Source:</a:t>
            </a:r>
            <a:r>
              <a:rPr lang="en-US" sz="1400" dirty="0">
                <a:effectLst/>
                <a:latin typeface="Times New Roman" panose="02020603050405020304" pitchFamily="18" charset="0"/>
                <a:ea typeface="Times New Roman" panose="02020603050405020304" pitchFamily="18" charset="0"/>
              </a:rPr>
              <a:t> Peterson-Kaiser Family Foundation Health System Tracker analysis of Centers for Disease Control and Prevention, Australian Bureau of Statistics, and </a:t>
            </a:r>
            <a:r>
              <a:rPr lang="en-US" sz="1400" dirty="0" err="1">
                <a:effectLst/>
                <a:latin typeface="Times New Roman" panose="02020603050405020304" pitchFamily="18" charset="0"/>
                <a:ea typeface="Times New Roman" panose="02020603050405020304" pitchFamily="18" charset="0"/>
              </a:rPr>
              <a:t>Organisation</a:t>
            </a:r>
            <a:r>
              <a:rPr lang="en-US" sz="1400" dirty="0">
                <a:effectLst/>
                <a:latin typeface="Times New Roman" panose="02020603050405020304" pitchFamily="18" charset="0"/>
                <a:ea typeface="Times New Roman" panose="02020603050405020304" pitchFamily="18" charset="0"/>
              </a:rPr>
              <a:t> for Economic Co-operation and Development data. </a:t>
            </a:r>
            <a:r>
              <a:rPr lang="en-US" sz="1400" u="sng" dirty="0">
                <a:solidFill>
                  <a:srgbClr val="0000FF"/>
                </a:solidFill>
                <a:effectLst/>
                <a:latin typeface="Times New Roman" panose="02020603050405020304" pitchFamily="18" charset="0"/>
                <a:ea typeface="Times New Roman" panose="02020603050405020304" pitchFamily="18" charset="0"/>
                <a:hlinkClick r:id="rId3"/>
              </a:rPr>
              <a:t>https://www.healthsystemtracker.org/chart-collection/quality-u-s-healthcare-system-compare-countries/</a:t>
            </a:r>
            <a:r>
              <a:rPr lang="en-US" sz="1400" dirty="0">
                <a:effectLst/>
                <a:latin typeface="Times New Roman" panose="02020603050405020304" pitchFamily="18" charset="0"/>
                <a:ea typeface="Times New Roman" panose="02020603050405020304" pitchFamily="18" charset="0"/>
              </a:rPr>
              <a:t>.</a:t>
            </a:r>
          </a:p>
        </p:txBody>
      </p:sp>
      <p:graphicFrame>
        <p:nvGraphicFramePr>
          <p:cNvPr id="2" name="Chart 1" descr="Line graph showing growth in life expectancy from 1980 to 2021, with comparable countries having higer values throughout the time period; recent trends are noted in the text below">
            <a:extLst>
              <a:ext uri="{FF2B5EF4-FFF2-40B4-BE49-F238E27FC236}">
                <a16:creationId xmlns:a16="http://schemas.microsoft.com/office/drawing/2014/main" id="{40A38339-393C-A1B2-095F-A19E0A5BE85A}"/>
              </a:ext>
            </a:extLst>
          </p:cNvPr>
          <p:cNvGraphicFramePr/>
          <p:nvPr>
            <p:extLst>
              <p:ext uri="{D42A27DB-BD31-4B8C-83A1-F6EECF244321}">
                <p14:modId xmlns:p14="http://schemas.microsoft.com/office/powerpoint/2010/main" val="552864391"/>
              </p:ext>
            </p:extLst>
          </p:nvPr>
        </p:nvGraphicFramePr>
        <p:xfrm>
          <a:off x="457200" y="1463040"/>
          <a:ext cx="8229600" cy="3931920"/>
        </p:xfrm>
        <a:graphic>
          <a:graphicData uri="http://schemas.openxmlformats.org/drawingml/2006/chart">
            <c:chart xmlns:c="http://schemas.openxmlformats.org/drawingml/2006/chart" xmlns:r="http://schemas.openxmlformats.org/officeDocument/2006/relationships" r:id="rId4"/>
          </a:graphicData>
        </a:graphic>
      </p:graphicFrame>
      <p:sp>
        <p:nvSpPr>
          <p:cNvPr id="3" name="Slide Number Placeholder 2">
            <a:extLst>
              <a:ext uri="{FF2B5EF4-FFF2-40B4-BE49-F238E27FC236}">
                <a16:creationId xmlns:a16="http://schemas.microsoft.com/office/drawing/2014/main" id="{8CAFF06B-1698-1122-8876-7CA1C4087D0B}"/>
              </a:ext>
            </a:extLst>
          </p:cNvPr>
          <p:cNvSpPr>
            <a:spLocks noGrp="1"/>
          </p:cNvSpPr>
          <p:nvPr>
            <p:ph type="sldNum" sz="quarter" idx="10"/>
          </p:nvPr>
        </p:nvSpPr>
        <p:spPr/>
        <p:txBody>
          <a:bodyPr/>
          <a:lstStyle/>
          <a:p>
            <a:fld id="{85F5B7A5-34A7-4AB0-A34F-A4DF2002FA98}" type="slidenum">
              <a:rPr lang="en-US" smtClean="0"/>
              <a:t>26</a:t>
            </a:fld>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17C4D-F297-9E77-CD7E-DEC52E589EAD}"/>
              </a:ext>
            </a:extLst>
          </p:cNvPr>
          <p:cNvSpPr>
            <a:spLocks noGrp="1"/>
          </p:cNvSpPr>
          <p:nvPr>
            <p:ph type="title"/>
          </p:nvPr>
        </p:nvSpPr>
        <p:spPr/>
        <p:txBody>
          <a:bodyPr>
            <a:noAutofit/>
          </a:bodyPr>
          <a:lstStyle/>
          <a:p>
            <a:r>
              <a:rPr lang="en-US" sz="2000" dirty="0"/>
              <a:t>Figure 14. Life expectancy, United States, by race/ethnicity, 2008-2021</a:t>
            </a:r>
          </a:p>
        </p:txBody>
      </p:sp>
      <p:sp>
        <p:nvSpPr>
          <p:cNvPr id="3" name="Slide Number Placeholder 2">
            <a:extLst>
              <a:ext uri="{FF2B5EF4-FFF2-40B4-BE49-F238E27FC236}">
                <a16:creationId xmlns:a16="http://schemas.microsoft.com/office/drawing/2014/main" id="{F730A3AC-7D95-E2DA-280A-D29E71E8D26E}"/>
              </a:ext>
            </a:extLst>
          </p:cNvPr>
          <p:cNvSpPr>
            <a:spLocks noGrp="1"/>
          </p:cNvSpPr>
          <p:nvPr>
            <p:ph type="sldNum" sz="quarter" idx="10"/>
          </p:nvPr>
        </p:nvSpPr>
        <p:spPr/>
        <p:txBody>
          <a:bodyPr/>
          <a:lstStyle/>
          <a:p>
            <a:fld id="{85F5B7A5-34A7-4AB0-A34F-A4DF2002FA98}" type="slidenum">
              <a:rPr lang="en-US" smtClean="0"/>
              <a:t>27</a:t>
            </a:fld>
            <a:endParaRPr lang="en-US" dirty="0"/>
          </a:p>
        </p:txBody>
      </p:sp>
      <p:graphicFrame>
        <p:nvGraphicFramePr>
          <p:cNvPr id="4" name="Chart 3" descr="Line graph showing life expectancy by race/ethnicity and the comparable country average; key points are in the text below">
            <a:extLst>
              <a:ext uri="{FF2B5EF4-FFF2-40B4-BE49-F238E27FC236}">
                <a16:creationId xmlns:a16="http://schemas.microsoft.com/office/drawing/2014/main" id="{5DCA78A8-A7B1-6803-75E5-1EF79D9EEFE1}"/>
              </a:ext>
            </a:extLst>
          </p:cNvPr>
          <p:cNvGraphicFramePr/>
          <p:nvPr>
            <p:extLst>
              <p:ext uri="{D42A27DB-BD31-4B8C-83A1-F6EECF244321}">
                <p14:modId xmlns:p14="http://schemas.microsoft.com/office/powerpoint/2010/main" val="2433611545"/>
              </p:ext>
            </p:extLst>
          </p:nvPr>
        </p:nvGraphicFramePr>
        <p:xfrm>
          <a:off x="457200" y="1463040"/>
          <a:ext cx="8229600"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BA818397-A2A3-05DC-A91B-23BFB55FFD91}"/>
              </a:ext>
            </a:extLst>
          </p:cNvPr>
          <p:cNvSpPr txBox="1"/>
          <p:nvPr/>
        </p:nvSpPr>
        <p:spPr>
          <a:xfrm>
            <a:off x="457200" y="5212080"/>
            <a:ext cx="8229600" cy="1169551"/>
          </a:xfrm>
          <a:prstGeom prst="rect">
            <a:avLst/>
          </a:prstGeom>
          <a:noFill/>
        </p:spPr>
        <p:txBody>
          <a:bodyPr wrap="square" rtlCol="0">
            <a:spAutoFit/>
          </a:bodyPr>
          <a:lstStyle/>
          <a:p>
            <a:pPr marL="0" marR="0">
              <a:spcBef>
                <a:spcPts val="60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Key: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OECD =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Organisation</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for Economic Co-operation and Development; NH = non-Hispanic; AI/AN = American Indian or Alaska Native.</a:t>
            </a:r>
          </a:p>
          <a:p>
            <a:pPr marL="0" marR="0">
              <a:spcBef>
                <a:spcPts val="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Peterson-Kaiser Family Foundation Health System Tracker analysis of Centers for Disease Control and Prevention data, 2008-2021. </a:t>
            </a:r>
            <a:r>
              <a:rPr lang="en-US" sz="14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4"/>
              </a:rPr>
              <a:t>https://www.healthsystemtracker.org/indicator/health-well-being/life-expectancy/</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spcBef>
                <a:spcPts val="0"/>
              </a:spcBef>
              <a:spcAft>
                <a:spcPts val="120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Note: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Data for NH-AI/AN and NH-Asian groups are not available for years prior to 2019.</a:t>
            </a:r>
          </a:p>
        </p:txBody>
      </p:sp>
    </p:spTree>
    <p:extLst>
      <p:ext uri="{BB962C8B-B14F-4D97-AF65-F5344CB8AC3E}">
        <p14:creationId xmlns:p14="http://schemas.microsoft.com/office/powerpoint/2010/main" val="11458364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object 96"/>
          <p:cNvSpPr txBox="1"/>
          <p:nvPr/>
        </p:nvSpPr>
        <p:spPr>
          <a:xfrm>
            <a:off x="457200" y="5852160"/>
            <a:ext cx="8229600" cy="688737"/>
          </a:xfrm>
          <a:prstGeom prst="rect">
            <a:avLst/>
          </a:prstGeom>
        </p:spPr>
        <p:txBody>
          <a:bodyPr vert="horz" wrap="square" lIns="0" tIns="41996" rIns="0" bIns="0" rtlCol="0">
            <a:spAutoFit/>
          </a:bodyPr>
          <a:lstStyle/>
          <a:p>
            <a:pPr marL="0" marR="0"/>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Centers for Disease Control and Prevention, Web-based Injury Statistics Query and Reporting System (WISQARS), 2018-2022. </a:t>
            </a:r>
            <a:r>
              <a:rPr lang="en-US" sz="14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https://www.cdc.gov/injury/wisqars/index.html</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Note: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Mortality data for 2022 are based on provisional estimates. </a:t>
            </a:r>
          </a:p>
        </p:txBody>
      </p:sp>
      <p:sp>
        <p:nvSpPr>
          <p:cNvPr id="98" name="Title 97">
            <a:extLst>
              <a:ext uri="{FF2B5EF4-FFF2-40B4-BE49-F238E27FC236}">
                <a16:creationId xmlns:a16="http://schemas.microsoft.com/office/drawing/2014/main" id="{DBB0CACF-6511-4652-938E-9A02EF41C7F5}"/>
              </a:ext>
            </a:extLst>
          </p:cNvPr>
          <p:cNvSpPr>
            <a:spLocks noGrp="1"/>
          </p:cNvSpPr>
          <p:nvPr>
            <p:ph type="title"/>
          </p:nvPr>
        </p:nvSpPr>
        <p:spPr>
          <a:xfrm>
            <a:off x="1257300" y="304800"/>
            <a:ext cx="6629400" cy="617884"/>
          </a:xfrm>
        </p:spPr>
        <p:txBody>
          <a:bodyPr>
            <a:noAutofit/>
          </a:bodyPr>
          <a:lstStyle/>
          <a:p>
            <a:r>
              <a:rPr lang="en-US" sz="2000" dirty="0"/>
              <a:t>Figure 15. Ten leading causes of death, based on age-adjusted mortality, United States, 2018-2022</a:t>
            </a:r>
          </a:p>
        </p:txBody>
      </p:sp>
      <p:graphicFrame>
        <p:nvGraphicFramePr>
          <p:cNvPr id="2" name="Chart 1" descr="Line graph showing deaths per 100,000 population for 10 leading causes of death; heart disease was first and cancer was second in all years; unintentional injury was third in 2018 and 2019 but dropped to fourth in 2020 and 2021, behind COVID-19; key points are in the text below ">
            <a:extLst>
              <a:ext uri="{FF2B5EF4-FFF2-40B4-BE49-F238E27FC236}">
                <a16:creationId xmlns:a16="http://schemas.microsoft.com/office/drawing/2014/main" id="{80544C71-E26A-2D5F-CFC5-F610E0617FD3}"/>
              </a:ext>
            </a:extLst>
          </p:cNvPr>
          <p:cNvGraphicFramePr/>
          <p:nvPr>
            <p:extLst>
              <p:ext uri="{D42A27DB-BD31-4B8C-83A1-F6EECF244321}">
                <p14:modId xmlns:p14="http://schemas.microsoft.com/office/powerpoint/2010/main" val="916111313"/>
              </p:ext>
            </p:extLst>
          </p:nvPr>
        </p:nvGraphicFramePr>
        <p:xfrm>
          <a:off x="457200" y="1463040"/>
          <a:ext cx="8229600" cy="4389120"/>
        </p:xfrm>
        <a:graphic>
          <a:graphicData uri="http://schemas.openxmlformats.org/drawingml/2006/chart">
            <c:chart xmlns:c="http://schemas.openxmlformats.org/drawingml/2006/chart" xmlns:r="http://schemas.openxmlformats.org/officeDocument/2006/relationships" r:id="rId4"/>
          </a:graphicData>
        </a:graphic>
      </p:graphicFrame>
      <p:sp>
        <p:nvSpPr>
          <p:cNvPr id="3" name="Slide Number Placeholder 2">
            <a:extLst>
              <a:ext uri="{FF2B5EF4-FFF2-40B4-BE49-F238E27FC236}">
                <a16:creationId xmlns:a16="http://schemas.microsoft.com/office/drawing/2014/main" id="{F3B93994-0D82-260B-A909-F9E339A963D7}"/>
              </a:ext>
            </a:extLst>
          </p:cNvPr>
          <p:cNvSpPr>
            <a:spLocks noGrp="1"/>
          </p:cNvSpPr>
          <p:nvPr>
            <p:ph type="sldNum" sz="quarter" idx="10"/>
          </p:nvPr>
        </p:nvSpPr>
        <p:spPr/>
        <p:txBody>
          <a:bodyPr/>
          <a:lstStyle/>
          <a:p>
            <a:fld id="{85F5B7A5-34A7-4AB0-A34F-A4DF2002FA98}" type="slidenum">
              <a:rPr lang="en-US" smtClean="0"/>
              <a:t>28</a:t>
            </a:fld>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object 53"/>
          <p:cNvSpPr txBox="1"/>
          <p:nvPr/>
        </p:nvSpPr>
        <p:spPr>
          <a:xfrm>
            <a:off x="457200" y="6035040"/>
            <a:ext cx="8229600" cy="459304"/>
          </a:xfrm>
          <a:prstGeom prst="rect">
            <a:avLst/>
          </a:prstGeom>
        </p:spPr>
        <p:txBody>
          <a:bodyPr vert="horz" wrap="square" lIns="0" tIns="28142" rIns="0" bIns="0" rtlCol="0">
            <a:spAutoFit/>
          </a:bodyPr>
          <a:lstStyle/>
          <a:p>
            <a:pPr marL="8659" marR="196989"/>
            <a:r>
              <a:rPr lang="en-US" sz="1400" b="1" spc="-20" dirty="0">
                <a:effectLst/>
                <a:latin typeface="Times New Roman" panose="02020603050405020304" pitchFamily="18" charset="0"/>
                <a:ea typeface="Calibri" panose="020F0502020204030204" pitchFamily="34" charset="0"/>
              </a:rPr>
              <a:t>Source:</a:t>
            </a:r>
            <a:r>
              <a:rPr lang="en-US" sz="1400" spc="-20" dirty="0">
                <a:effectLst/>
                <a:latin typeface="Times New Roman" panose="02020603050405020304" pitchFamily="18" charset="0"/>
                <a:ea typeface="Calibri" panose="020F0502020204030204" pitchFamily="34" charset="0"/>
              </a:rPr>
              <a:t> Centers for Disease Control and Prevention, National Center for Health Statistics, National Vital Statistics System - Mortality, 2018-2021, Single Race. Accessed on CDC WONDER Online Database, released in 2023.</a:t>
            </a:r>
            <a:endParaRPr sz="1400" spc="-20" dirty="0">
              <a:latin typeface="Times New Roman"/>
              <a:cs typeface="Times New Roman"/>
            </a:endParaRPr>
          </a:p>
        </p:txBody>
      </p:sp>
      <p:sp>
        <p:nvSpPr>
          <p:cNvPr id="87" name="Title 86">
            <a:extLst>
              <a:ext uri="{FF2B5EF4-FFF2-40B4-BE49-F238E27FC236}">
                <a16:creationId xmlns:a16="http://schemas.microsoft.com/office/drawing/2014/main" id="{3AC3A039-0EF7-45B9-8151-6F39F0F2B4C9}"/>
              </a:ext>
            </a:extLst>
          </p:cNvPr>
          <p:cNvSpPr>
            <a:spLocks noGrp="1"/>
          </p:cNvSpPr>
          <p:nvPr>
            <p:ph type="title"/>
          </p:nvPr>
        </p:nvSpPr>
        <p:spPr>
          <a:xfrm>
            <a:off x="1257300" y="304800"/>
            <a:ext cx="6629400" cy="617884"/>
          </a:xfrm>
        </p:spPr>
        <p:txBody>
          <a:bodyPr>
            <a:noAutofit/>
          </a:bodyPr>
          <a:lstStyle/>
          <a:p>
            <a:r>
              <a:rPr lang="en-US" sz="2000" dirty="0"/>
              <a:t>Table 2. Five leading causes of death, by race/ethnicity, based on age-adjusted deaths per 100,000 population, 2021</a:t>
            </a:r>
          </a:p>
        </p:txBody>
      </p:sp>
      <p:graphicFrame>
        <p:nvGraphicFramePr>
          <p:cNvPr id="2" name="Table 1">
            <a:extLst>
              <a:ext uri="{FF2B5EF4-FFF2-40B4-BE49-F238E27FC236}">
                <a16:creationId xmlns:a16="http://schemas.microsoft.com/office/drawing/2014/main" id="{596D09D8-E23A-0E62-7197-2118CA669940}"/>
              </a:ext>
            </a:extLst>
          </p:cNvPr>
          <p:cNvGraphicFramePr>
            <a:graphicFrameLocks noGrp="1"/>
          </p:cNvGraphicFramePr>
          <p:nvPr>
            <p:extLst>
              <p:ext uri="{D42A27DB-BD31-4B8C-83A1-F6EECF244321}">
                <p14:modId xmlns:p14="http://schemas.microsoft.com/office/powerpoint/2010/main" val="2950116750"/>
              </p:ext>
            </p:extLst>
          </p:nvPr>
        </p:nvGraphicFramePr>
        <p:xfrm>
          <a:off x="457199" y="1403299"/>
          <a:ext cx="8229602" cy="4572000"/>
        </p:xfrm>
        <a:graphic>
          <a:graphicData uri="http://schemas.openxmlformats.org/drawingml/2006/table">
            <a:tbl>
              <a:tblPr firstRow="1" firstCol="1" bandRow="1">
                <a:tableStyleId>{616DA210-FB5B-4158-B5E0-FEB733F419BA}</a:tableStyleId>
              </a:tblPr>
              <a:tblGrid>
                <a:gridCol w="1186841">
                  <a:extLst>
                    <a:ext uri="{9D8B030D-6E8A-4147-A177-3AD203B41FA5}">
                      <a16:colId xmlns:a16="http://schemas.microsoft.com/office/drawing/2014/main" val="118060813"/>
                    </a:ext>
                  </a:extLst>
                </a:gridCol>
                <a:gridCol w="1447800">
                  <a:extLst>
                    <a:ext uri="{9D8B030D-6E8A-4147-A177-3AD203B41FA5}">
                      <a16:colId xmlns:a16="http://schemas.microsoft.com/office/drawing/2014/main" val="1727010582"/>
                    </a:ext>
                  </a:extLst>
                </a:gridCol>
                <a:gridCol w="1447800">
                  <a:extLst>
                    <a:ext uri="{9D8B030D-6E8A-4147-A177-3AD203B41FA5}">
                      <a16:colId xmlns:a16="http://schemas.microsoft.com/office/drawing/2014/main" val="2578841197"/>
                    </a:ext>
                  </a:extLst>
                </a:gridCol>
                <a:gridCol w="1371600">
                  <a:extLst>
                    <a:ext uri="{9D8B030D-6E8A-4147-A177-3AD203B41FA5}">
                      <a16:colId xmlns:a16="http://schemas.microsoft.com/office/drawing/2014/main" val="3320304072"/>
                    </a:ext>
                  </a:extLst>
                </a:gridCol>
                <a:gridCol w="1371600">
                  <a:extLst>
                    <a:ext uri="{9D8B030D-6E8A-4147-A177-3AD203B41FA5}">
                      <a16:colId xmlns:a16="http://schemas.microsoft.com/office/drawing/2014/main" val="3419906742"/>
                    </a:ext>
                  </a:extLst>
                </a:gridCol>
                <a:gridCol w="1403961">
                  <a:extLst>
                    <a:ext uri="{9D8B030D-6E8A-4147-A177-3AD203B41FA5}">
                      <a16:colId xmlns:a16="http://schemas.microsoft.com/office/drawing/2014/main" val="661499065"/>
                    </a:ext>
                  </a:extLst>
                </a:gridCol>
              </a:tblGrid>
              <a:tr h="548640">
                <a:tc>
                  <a:txBody>
                    <a:bodyPr/>
                    <a:lstStyle/>
                    <a:p>
                      <a:pPr marL="0" marR="0" algn="ctr">
                        <a:spcBef>
                          <a:spcPts val="0"/>
                        </a:spcBef>
                        <a:spcAft>
                          <a:spcPts val="100"/>
                        </a:spcAft>
                        <a:tabLst>
                          <a:tab pos="5943600" algn="r"/>
                        </a:tabLst>
                      </a:pPr>
                      <a:r>
                        <a:rPr lang="en-US" sz="1600" dirty="0">
                          <a:effectLst/>
                        </a:rPr>
                        <a:t>Race/ Ethnicity</a:t>
                      </a:r>
                      <a:endParaRPr lang="en-US" sz="16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100"/>
                        </a:spcAft>
                        <a:tabLst>
                          <a:tab pos="5943600" algn="r"/>
                        </a:tabLst>
                      </a:pPr>
                      <a:r>
                        <a:rPr lang="en-US" sz="1600" dirty="0">
                          <a:effectLst/>
                        </a:rPr>
                        <a:t>#1</a:t>
                      </a:r>
                      <a:endParaRPr lang="en-US" sz="16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100"/>
                        </a:spcAft>
                        <a:tabLst>
                          <a:tab pos="5943600" algn="r"/>
                        </a:tabLst>
                      </a:pPr>
                      <a:r>
                        <a:rPr lang="en-US" sz="1600" dirty="0">
                          <a:effectLst/>
                        </a:rPr>
                        <a:t>#2</a:t>
                      </a:r>
                      <a:endParaRPr lang="en-US" sz="16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100"/>
                        </a:spcAft>
                        <a:tabLst>
                          <a:tab pos="5943600" algn="r"/>
                        </a:tabLst>
                      </a:pPr>
                      <a:r>
                        <a:rPr lang="en-US" sz="1600" dirty="0">
                          <a:effectLst/>
                        </a:rPr>
                        <a:t>#3</a:t>
                      </a:r>
                      <a:endParaRPr lang="en-US" sz="16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100"/>
                        </a:spcAft>
                        <a:tabLst>
                          <a:tab pos="5943600" algn="r"/>
                        </a:tabLst>
                      </a:pPr>
                      <a:r>
                        <a:rPr lang="en-US" sz="1600" dirty="0">
                          <a:effectLst/>
                        </a:rPr>
                        <a:t>#4</a:t>
                      </a:r>
                      <a:endParaRPr lang="en-US" sz="16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100"/>
                        </a:spcAft>
                        <a:tabLst>
                          <a:tab pos="5943600" algn="r"/>
                        </a:tabLst>
                      </a:pPr>
                      <a:r>
                        <a:rPr lang="en-US" sz="1600" dirty="0">
                          <a:effectLst/>
                        </a:rPr>
                        <a:t>#5</a:t>
                      </a:r>
                      <a:endParaRPr lang="en-US" sz="16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099573310"/>
                  </a:ext>
                </a:extLst>
              </a:tr>
              <a:tr h="548640">
                <a:tc>
                  <a:txBody>
                    <a:bodyPr/>
                    <a:lstStyle/>
                    <a:p>
                      <a:pPr marL="0" marR="0">
                        <a:spcBef>
                          <a:spcPts val="0"/>
                        </a:spcBef>
                        <a:spcAft>
                          <a:spcPts val="100"/>
                        </a:spcAft>
                        <a:tabLst>
                          <a:tab pos="5943600" algn="r"/>
                        </a:tabLst>
                      </a:pPr>
                      <a:r>
                        <a:rPr lang="en-US" sz="1600" dirty="0">
                          <a:effectLst/>
                        </a:rPr>
                        <a:t>Hispanic</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100"/>
                        </a:spcAft>
                        <a:tabLst>
                          <a:tab pos="5943600" algn="r"/>
                        </a:tabLst>
                      </a:pPr>
                      <a:r>
                        <a:rPr lang="en-US" sz="1600" dirty="0">
                          <a:effectLst/>
                        </a:rPr>
                        <a:t>COVID-19 (151.8)</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100"/>
                        </a:spcAft>
                        <a:tabLst>
                          <a:tab pos="5943600" algn="r"/>
                        </a:tabLst>
                      </a:pPr>
                      <a:r>
                        <a:rPr lang="en-US" sz="1600">
                          <a:effectLst/>
                        </a:rPr>
                        <a:t>Heart disease (119.0)</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100"/>
                        </a:spcAft>
                        <a:tabLst>
                          <a:tab pos="5943600" algn="r"/>
                        </a:tabLst>
                      </a:pPr>
                      <a:r>
                        <a:rPr lang="en-US" sz="1600">
                          <a:effectLst/>
                        </a:rPr>
                        <a:t>Cancer (105.1)</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100"/>
                        </a:spcAft>
                        <a:tabLst>
                          <a:tab pos="5943600" algn="r"/>
                        </a:tabLst>
                      </a:pPr>
                      <a:r>
                        <a:rPr lang="en-US" sz="1600">
                          <a:effectLst/>
                        </a:rPr>
                        <a:t>Unintentional injury (47.3)</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100"/>
                        </a:spcAft>
                        <a:tabLst>
                          <a:tab pos="5943600" algn="r"/>
                        </a:tabLst>
                      </a:pPr>
                      <a:r>
                        <a:rPr lang="en-US" sz="1600">
                          <a:effectLst/>
                        </a:rPr>
                        <a:t>Stroke (36.1)</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60666462"/>
                  </a:ext>
                </a:extLst>
              </a:tr>
              <a:tr h="548640">
                <a:tc>
                  <a:txBody>
                    <a:bodyPr/>
                    <a:lstStyle/>
                    <a:p>
                      <a:pPr marL="0" marR="0">
                        <a:spcBef>
                          <a:spcPts val="0"/>
                        </a:spcBef>
                        <a:spcAft>
                          <a:spcPts val="100"/>
                        </a:spcAft>
                        <a:tabLst>
                          <a:tab pos="5943600" algn="r"/>
                        </a:tabLst>
                      </a:pPr>
                      <a:r>
                        <a:rPr lang="en-US" sz="1600" dirty="0">
                          <a:effectLst/>
                        </a:rPr>
                        <a:t>NH-AI/AN</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100"/>
                        </a:spcAft>
                        <a:tabLst>
                          <a:tab pos="5943600" algn="r"/>
                        </a:tabLst>
                      </a:pPr>
                      <a:r>
                        <a:rPr lang="en-US" sz="1600" dirty="0">
                          <a:effectLst/>
                        </a:rPr>
                        <a:t>COVID-19 (184.0)</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100"/>
                        </a:spcAft>
                        <a:tabLst>
                          <a:tab pos="5943600" algn="r"/>
                        </a:tabLst>
                      </a:pPr>
                      <a:r>
                        <a:rPr lang="en-US" sz="1600">
                          <a:effectLst/>
                        </a:rPr>
                        <a:t>Heart disease (155.2)</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100"/>
                        </a:spcAft>
                        <a:tabLst>
                          <a:tab pos="5943600" algn="r"/>
                        </a:tabLst>
                      </a:pPr>
                      <a:r>
                        <a:rPr lang="en-US" sz="1600">
                          <a:effectLst/>
                        </a:rPr>
                        <a:t>Cancer (124.9)</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100"/>
                        </a:spcAft>
                        <a:tabLst>
                          <a:tab pos="5943600" algn="r"/>
                        </a:tabLst>
                      </a:pPr>
                      <a:r>
                        <a:rPr lang="en-US" sz="1600">
                          <a:effectLst/>
                        </a:rPr>
                        <a:t>Unintentional injury (122.8)</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100"/>
                        </a:spcAft>
                        <a:tabLst>
                          <a:tab pos="5943600" algn="r"/>
                        </a:tabLst>
                      </a:pPr>
                      <a:r>
                        <a:rPr lang="en-US" sz="1600">
                          <a:effectLst/>
                        </a:rPr>
                        <a:t>Liver disease (77.8)</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75863368"/>
                  </a:ext>
                </a:extLst>
              </a:tr>
              <a:tr h="548640">
                <a:tc>
                  <a:txBody>
                    <a:bodyPr/>
                    <a:lstStyle/>
                    <a:p>
                      <a:pPr marL="0" marR="0">
                        <a:spcBef>
                          <a:spcPts val="0"/>
                        </a:spcBef>
                        <a:spcAft>
                          <a:spcPts val="100"/>
                        </a:spcAft>
                        <a:tabLst>
                          <a:tab pos="5943600" algn="r"/>
                        </a:tabLst>
                      </a:pPr>
                      <a:r>
                        <a:rPr lang="en-US" sz="1600" dirty="0">
                          <a:effectLst/>
                        </a:rPr>
                        <a:t>NH-Asian</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100"/>
                        </a:spcAft>
                        <a:tabLst>
                          <a:tab pos="5943600" algn="r"/>
                        </a:tabLst>
                      </a:pPr>
                      <a:r>
                        <a:rPr lang="en-US" sz="1600">
                          <a:effectLst/>
                        </a:rPr>
                        <a:t>Cancer (92.9)</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100"/>
                        </a:spcAft>
                        <a:tabLst>
                          <a:tab pos="5943600" algn="r"/>
                        </a:tabLst>
                      </a:pPr>
                      <a:r>
                        <a:rPr lang="en-US" sz="1600">
                          <a:effectLst/>
                        </a:rPr>
                        <a:t>Heart disease (85.5)</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100"/>
                        </a:spcAft>
                        <a:tabLst>
                          <a:tab pos="5943600" algn="r"/>
                        </a:tabLst>
                      </a:pPr>
                      <a:r>
                        <a:rPr lang="en-US" sz="1600" dirty="0">
                          <a:effectLst/>
                        </a:rPr>
                        <a:t>COVID-19 (61.9)</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100"/>
                        </a:spcAft>
                        <a:tabLst>
                          <a:tab pos="5943600" algn="r"/>
                        </a:tabLst>
                      </a:pPr>
                      <a:r>
                        <a:rPr lang="en-US" sz="1600">
                          <a:effectLst/>
                        </a:rPr>
                        <a:t>Stroke (32.6)</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100"/>
                        </a:spcAft>
                        <a:tabLst>
                          <a:tab pos="5943600" algn="r"/>
                        </a:tabLst>
                      </a:pPr>
                      <a:r>
                        <a:rPr lang="en-US" sz="1600">
                          <a:effectLst/>
                        </a:rPr>
                        <a:t>Unintentional injury (18.8)</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67257498"/>
                  </a:ext>
                </a:extLst>
              </a:tr>
              <a:tr h="548640">
                <a:tc>
                  <a:txBody>
                    <a:bodyPr/>
                    <a:lstStyle/>
                    <a:p>
                      <a:pPr marL="0" marR="0">
                        <a:spcBef>
                          <a:spcPts val="0"/>
                        </a:spcBef>
                        <a:spcAft>
                          <a:spcPts val="100"/>
                        </a:spcAft>
                        <a:tabLst>
                          <a:tab pos="5943600" algn="r"/>
                        </a:tabLst>
                      </a:pPr>
                      <a:r>
                        <a:rPr lang="en-US" sz="1600" dirty="0">
                          <a:effectLst/>
                        </a:rPr>
                        <a:t>NH-Black</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100"/>
                        </a:spcAft>
                        <a:tabLst>
                          <a:tab pos="5943600" algn="r"/>
                        </a:tabLst>
                      </a:pPr>
                      <a:r>
                        <a:rPr lang="en-US" sz="1600">
                          <a:effectLst/>
                        </a:rPr>
                        <a:t>Heart disease (226.2)</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100"/>
                        </a:spcAft>
                        <a:tabLst>
                          <a:tab pos="5943600" algn="r"/>
                        </a:tabLst>
                      </a:pPr>
                      <a:r>
                        <a:rPr lang="en-US" sz="1600">
                          <a:effectLst/>
                        </a:rPr>
                        <a:t>Cancer (167.4)</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100"/>
                        </a:spcAft>
                        <a:tabLst>
                          <a:tab pos="5943600" algn="r"/>
                        </a:tabLst>
                      </a:pPr>
                      <a:r>
                        <a:rPr lang="en-US" sz="1600" dirty="0">
                          <a:effectLst/>
                        </a:rPr>
                        <a:t>COVID-19 (136.4)</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100"/>
                        </a:spcAft>
                        <a:tabLst>
                          <a:tab pos="5943600" algn="r"/>
                        </a:tabLst>
                      </a:pPr>
                      <a:r>
                        <a:rPr lang="en-US" sz="1600">
                          <a:effectLst/>
                        </a:rPr>
                        <a:t>Unintentional injury (79.6)</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100"/>
                        </a:spcAft>
                        <a:tabLst>
                          <a:tab pos="5943600" algn="r"/>
                        </a:tabLst>
                      </a:pPr>
                      <a:r>
                        <a:rPr lang="en-US" sz="1600">
                          <a:effectLst/>
                        </a:rPr>
                        <a:t>Stroke (59.6)</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96999766"/>
                  </a:ext>
                </a:extLst>
              </a:tr>
              <a:tr h="548640">
                <a:tc>
                  <a:txBody>
                    <a:bodyPr/>
                    <a:lstStyle/>
                    <a:p>
                      <a:pPr marL="0" marR="0">
                        <a:spcBef>
                          <a:spcPts val="0"/>
                        </a:spcBef>
                        <a:spcAft>
                          <a:spcPts val="100"/>
                        </a:spcAft>
                        <a:tabLst>
                          <a:tab pos="5943600" algn="r"/>
                        </a:tabLst>
                      </a:pPr>
                      <a:r>
                        <a:rPr lang="en-US" sz="1600" dirty="0">
                          <a:effectLst/>
                        </a:rPr>
                        <a:t>NH-NHPI</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100"/>
                        </a:spcAft>
                        <a:tabLst>
                          <a:tab pos="5943600" algn="r"/>
                        </a:tabLst>
                      </a:pPr>
                      <a:r>
                        <a:rPr lang="en-US" sz="1600" dirty="0">
                          <a:effectLst/>
                        </a:rPr>
                        <a:t>COVID-19 (185.4)</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100"/>
                        </a:spcAft>
                        <a:tabLst>
                          <a:tab pos="5943600" algn="r"/>
                        </a:tabLst>
                      </a:pPr>
                      <a:r>
                        <a:rPr lang="en-US" sz="1600">
                          <a:effectLst/>
                        </a:rPr>
                        <a:t>Heart disease (182.4)</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100"/>
                        </a:spcAft>
                        <a:tabLst>
                          <a:tab pos="5943600" algn="r"/>
                        </a:tabLst>
                      </a:pPr>
                      <a:r>
                        <a:rPr lang="en-US" sz="1600">
                          <a:effectLst/>
                        </a:rPr>
                        <a:t>Cancer (144.6)</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100"/>
                        </a:spcAft>
                        <a:tabLst>
                          <a:tab pos="5943600" algn="r"/>
                        </a:tabLst>
                      </a:pPr>
                      <a:r>
                        <a:rPr lang="en-US" sz="1600">
                          <a:effectLst/>
                        </a:rPr>
                        <a:t>Unintentional injury (53.1)</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100"/>
                        </a:spcAft>
                        <a:tabLst>
                          <a:tab pos="5943600" algn="r"/>
                        </a:tabLst>
                      </a:pPr>
                      <a:r>
                        <a:rPr lang="en-US" sz="1600">
                          <a:effectLst/>
                        </a:rPr>
                        <a:t>Diabetes (54.4)</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34234608"/>
                  </a:ext>
                </a:extLst>
              </a:tr>
              <a:tr h="727544">
                <a:tc>
                  <a:txBody>
                    <a:bodyPr/>
                    <a:lstStyle/>
                    <a:p>
                      <a:pPr marL="0" marR="0">
                        <a:spcBef>
                          <a:spcPts val="0"/>
                        </a:spcBef>
                        <a:spcAft>
                          <a:spcPts val="100"/>
                        </a:spcAft>
                        <a:tabLst>
                          <a:tab pos="5943600" algn="r"/>
                        </a:tabLst>
                      </a:pPr>
                      <a:r>
                        <a:rPr lang="en-US" sz="1600">
                          <a:effectLst/>
                        </a:rPr>
                        <a:t>NH-White</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100"/>
                        </a:spcAft>
                        <a:tabLst>
                          <a:tab pos="5943600" algn="r"/>
                        </a:tabLst>
                      </a:pPr>
                      <a:r>
                        <a:rPr lang="en-US" sz="1600">
                          <a:effectLst/>
                        </a:rPr>
                        <a:t>Heart disease (179.8)</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100"/>
                        </a:spcAft>
                        <a:tabLst>
                          <a:tab pos="5943600" algn="r"/>
                        </a:tabLst>
                      </a:pPr>
                      <a:r>
                        <a:rPr lang="en-US" sz="1600">
                          <a:effectLst/>
                        </a:rPr>
                        <a:t>Cancer (153.7)</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100"/>
                        </a:spcAft>
                        <a:tabLst>
                          <a:tab pos="5943600" algn="r"/>
                        </a:tabLst>
                      </a:pPr>
                      <a:r>
                        <a:rPr lang="en-US" sz="1600" dirty="0">
                          <a:effectLst/>
                        </a:rPr>
                        <a:t>COVID-19 (93.5)</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100"/>
                        </a:spcAft>
                        <a:tabLst>
                          <a:tab pos="5943600" algn="r"/>
                        </a:tabLst>
                      </a:pPr>
                      <a:r>
                        <a:rPr lang="en-US" sz="1600">
                          <a:effectLst/>
                        </a:rPr>
                        <a:t>Unintentional injury (70.0)</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100"/>
                        </a:spcAft>
                        <a:tabLst>
                          <a:tab pos="5943600" algn="r"/>
                        </a:tabLst>
                      </a:pPr>
                      <a:r>
                        <a:rPr lang="en-US" sz="1600">
                          <a:effectLst/>
                        </a:rPr>
                        <a:t>Chronic lung disease (39.9)</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43688630"/>
                  </a:ext>
                </a:extLst>
              </a:tr>
              <a:tr h="548640">
                <a:tc>
                  <a:txBody>
                    <a:bodyPr/>
                    <a:lstStyle/>
                    <a:p>
                      <a:pPr marL="0" marR="0">
                        <a:spcBef>
                          <a:spcPts val="0"/>
                        </a:spcBef>
                        <a:spcAft>
                          <a:spcPts val="100"/>
                        </a:spcAft>
                        <a:tabLst>
                          <a:tab pos="5943600" algn="r"/>
                        </a:tabLst>
                      </a:pPr>
                      <a:r>
                        <a:rPr lang="en-US" sz="1600" dirty="0">
                          <a:effectLst/>
                        </a:rPr>
                        <a:t>NH-Multiracial</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100"/>
                        </a:spcAft>
                        <a:tabLst>
                          <a:tab pos="5943600" algn="r"/>
                        </a:tabLst>
                      </a:pPr>
                      <a:r>
                        <a:rPr lang="en-US" sz="1600">
                          <a:effectLst/>
                        </a:rPr>
                        <a:t>Heart disease (74.9)</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100"/>
                        </a:spcAft>
                        <a:tabLst>
                          <a:tab pos="5943600" algn="r"/>
                        </a:tabLst>
                      </a:pPr>
                      <a:r>
                        <a:rPr lang="en-US" sz="1600">
                          <a:effectLst/>
                        </a:rPr>
                        <a:t>Cancer (67.3)</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100"/>
                        </a:spcAft>
                        <a:tabLst>
                          <a:tab pos="5943600" algn="r"/>
                        </a:tabLst>
                      </a:pPr>
                      <a:r>
                        <a:rPr lang="en-US" sz="1600">
                          <a:effectLst/>
                        </a:rPr>
                        <a:t>Unintentional injury (37.0)</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100"/>
                        </a:spcAft>
                        <a:tabLst>
                          <a:tab pos="5943600" algn="r"/>
                        </a:tabLst>
                      </a:pPr>
                      <a:r>
                        <a:rPr lang="en-US" sz="1600" dirty="0">
                          <a:effectLst/>
                        </a:rPr>
                        <a:t>COVID-19 (45.7)</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100"/>
                        </a:spcAft>
                        <a:tabLst>
                          <a:tab pos="5943600" algn="r"/>
                        </a:tabLst>
                      </a:pPr>
                      <a:r>
                        <a:rPr lang="en-US" sz="1600" dirty="0">
                          <a:effectLst/>
                        </a:rPr>
                        <a:t>Stroke (20.3)</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97717875"/>
                  </a:ext>
                </a:extLst>
              </a:tr>
            </a:tbl>
          </a:graphicData>
        </a:graphic>
      </p:graphicFrame>
      <p:sp>
        <p:nvSpPr>
          <p:cNvPr id="3" name="Slide Number Placeholder 2">
            <a:extLst>
              <a:ext uri="{FF2B5EF4-FFF2-40B4-BE49-F238E27FC236}">
                <a16:creationId xmlns:a16="http://schemas.microsoft.com/office/drawing/2014/main" id="{BB5F99C4-0858-057F-1BDA-FE14AC056BE3}"/>
              </a:ext>
            </a:extLst>
          </p:cNvPr>
          <p:cNvSpPr>
            <a:spLocks noGrp="1"/>
          </p:cNvSpPr>
          <p:nvPr>
            <p:ph type="sldNum" sz="quarter" idx="10"/>
          </p:nvPr>
        </p:nvSpPr>
        <p:spPr/>
        <p:txBody>
          <a:bodyPr/>
          <a:lstStyle/>
          <a:p>
            <a:fld id="{85F5B7A5-34A7-4AB0-A34F-A4DF2002FA98}" type="slidenum">
              <a:rPr lang="en-US" smtClean="0"/>
              <a:t>29</a:t>
            </a:fld>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237C84A8-259C-4B24-A082-55AC4A2F961D}"/>
              </a:ext>
            </a:extLst>
          </p:cNvPr>
          <p:cNvSpPr>
            <a:spLocks noGrp="1"/>
          </p:cNvSpPr>
          <p:nvPr>
            <p:ph type="title"/>
          </p:nvPr>
        </p:nvSpPr>
        <p:spPr/>
        <p:txBody>
          <a:bodyPr>
            <a:noAutofit/>
          </a:bodyPr>
          <a:lstStyle/>
          <a:p>
            <a:r>
              <a:rPr lang="en-US" sz="2400" dirty="0"/>
              <a:t>Background on the National Healthcare Quality and Disparities Report</a:t>
            </a:r>
          </a:p>
        </p:txBody>
      </p:sp>
      <p:sp>
        <p:nvSpPr>
          <p:cNvPr id="10" name="Content Placeholder 9">
            <a:extLst>
              <a:ext uri="{FF2B5EF4-FFF2-40B4-BE49-F238E27FC236}">
                <a16:creationId xmlns:a16="http://schemas.microsoft.com/office/drawing/2014/main" id="{C818A1B8-6226-4FC5-B7F5-1D90ECB67B02}"/>
              </a:ext>
            </a:extLst>
          </p:cNvPr>
          <p:cNvSpPr>
            <a:spLocks noGrp="1"/>
          </p:cNvSpPr>
          <p:nvPr>
            <p:ph idx="1"/>
          </p:nvPr>
        </p:nvSpPr>
        <p:spPr>
          <a:xfrm>
            <a:off x="457200" y="1646237"/>
            <a:ext cx="8229600" cy="4525963"/>
          </a:xfrm>
        </p:spPr>
        <p:txBody>
          <a:bodyPr>
            <a:normAutofit fontScale="85000" lnSpcReduction="20000"/>
          </a:bodyPr>
          <a:lstStyle/>
          <a:p>
            <a:r>
              <a:rPr lang="en-US" dirty="0"/>
              <a:t>For the 21st year in a row, the Agency for Healthcare Research and Quality (AHRQ) has reported on progress and opportunities for improving healthcare quality and reducing healthcare disparities. </a:t>
            </a:r>
          </a:p>
          <a:p>
            <a:r>
              <a:rPr lang="en-US" dirty="0"/>
              <a:t>The NHQDR is produced with the support of a Department of Health and Human Services Interagency Work Group and guided by input from AHRQ’s National Advisory Council and the Health and Medicine Division of the National Academies of Sciences, Engineering, and Medicine.</a:t>
            </a:r>
          </a:p>
          <a:p>
            <a:r>
              <a:rPr lang="en-US" dirty="0"/>
              <a:t>The 2023 NHQDR tracks about 700 measures that cover a wide variety of conditions and settings. </a:t>
            </a:r>
          </a:p>
          <a:p>
            <a:r>
              <a:rPr lang="en-US" dirty="0"/>
              <a:t>All measures are available in the </a:t>
            </a:r>
            <a:r>
              <a:rPr lang="en-US" dirty="0">
                <a:hlinkClick r:id="rId3"/>
              </a:rPr>
              <a:t>Data Query Tool</a:t>
            </a:r>
            <a:r>
              <a:rPr lang="en-US" dirty="0"/>
              <a:t>.</a:t>
            </a:r>
          </a:p>
          <a:p>
            <a:endParaRPr lang="en-US" dirty="0"/>
          </a:p>
        </p:txBody>
      </p:sp>
      <p:sp>
        <p:nvSpPr>
          <p:cNvPr id="2" name="Slide Number Placeholder 1">
            <a:extLst>
              <a:ext uri="{FF2B5EF4-FFF2-40B4-BE49-F238E27FC236}">
                <a16:creationId xmlns:a16="http://schemas.microsoft.com/office/drawing/2014/main" id="{3464F076-2C85-FD02-A00E-E3502F7CA787}"/>
              </a:ext>
            </a:extLst>
          </p:cNvPr>
          <p:cNvSpPr>
            <a:spLocks noGrp="1"/>
          </p:cNvSpPr>
          <p:nvPr>
            <p:ph type="sldNum" sz="quarter" idx="10"/>
          </p:nvPr>
        </p:nvSpPr>
        <p:spPr/>
        <p:txBody>
          <a:bodyPr/>
          <a:lstStyle/>
          <a:p>
            <a:fld id="{85F5B7A5-34A7-4AB0-A34F-A4DF2002FA98}" type="slidenum">
              <a:rPr lang="en-US" smtClean="0"/>
              <a:t>3</a:t>
            </a:fld>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object 53"/>
          <p:cNvSpPr txBox="1"/>
          <p:nvPr/>
        </p:nvSpPr>
        <p:spPr>
          <a:xfrm>
            <a:off x="457200" y="5486400"/>
            <a:ext cx="8229600" cy="459304"/>
          </a:xfrm>
          <a:prstGeom prst="rect">
            <a:avLst/>
          </a:prstGeom>
        </p:spPr>
        <p:txBody>
          <a:bodyPr vert="horz" wrap="square" lIns="0" tIns="28142" rIns="0" bIns="0" rtlCol="0">
            <a:spAutoFit/>
          </a:bodyPr>
          <a:lstStyle/>
          <a:p>
            <a:pPr marL="8659" marR="196989"/>
            <a:r>
              <a:rPr lang="en-US" sz="1400" b="1" spc="-20" dirty="0">
                <a:effectLst/>
                <a:latin typeface="Times New Roman" panose="02020603050405020304" pitchFamily="18" charset="0"/>
                <a:ea typeface="Calibri" panose="020F0502020204030204" pitchFamily="34" charset="0"/>
              </a:rPr>
              <a:t>Source:</a:t>
            </a:r>
            <a:r>
              <a:rPr lang="en-US" sz="1400" spc="-20" dirty="0">
                <a:effectLst/>
                <a:latin typeface="Times New Roman" panose="02020603050405020304" pitchFamily="18" charset="0"/>
                <a:ea typeface="Calibri" panose="020F0502020204030204" pitchFamily="34" charset="0"/>
              </a:rPr>
              <a:t> Centers for Disease Control and Prevention, National Center for Health Statistics, National Vital Statistics System - Mortality, 2018-2021, Single Race. Accessed on CDC WONDER Online Database, released in 2023.</a:t>
            </a:r>
            <a:endParaRPr sz="1400" spc="-20" dirty="0">
              <a:latin typeface="Times New Roman"/>
              <a:cs typeface="Times New Roman"/>
            </a:endParaRPr>
          </a:p>
        </p:txBody>
      </p:sp>
      <p:sp>
        <p:nvSpPr>
          <p:cNvPr id="87" name="Title 86">
            <a:extLst>
              <a:ext uri="{FF2B5EF4-FFF2-40B4-BE49-F238E27FC236}">
                <a16:creationId xmlns:a16="http://schemas.microsoft.com/office/drawing/2014/main" id="{3AC3A039-0EF7-45B9-8151-6F39F0F2B4C9}"/>
              </a:ext>
            </a:extLst>
          </p:cNvPr>
          <p:cNvSpPr>
            <a:spLocks noGrp="1"/>
          </p:cNvSpPr>
          <p:nvPr>
            <p:ph type="title"/>
          </p:nvPr>
        </p:nvSpPr>
        <p:spPr>
          <a:xfrm>
            <a:off x="1257300" y="304800"/>
            <a:ext cx="6629400" cy="617884"/>
          </a:xfrm>
        </p:spPr>
        <p:txBody>
          <a:bodyPr>
            <a:noAutofit/>
          </a:bodyPr>
          <a:lstStyle/>
          <a:p>
            <a:r>
              <a:rPr lang="en-US" sz="2000" dirty="0"/>
              <a:t>Table 3. Five leading causes of death, by location</a:t>
            </a:r>
            <a:br>
              <a:rPr lang="en-US" sz="2000" dirty="0"/>
            </a:br>
            <a:r>
              <a:rPr lang="en-US" sz="2000" dirty="0"/>
              <a:t>of residence, based on age-adjusted deaths</a:t>
            </a:r>
            <a:br>
              <a:rPr lang="en-US" sz="2000" dirty="0"/>
            </a:br>
            <a:r>
              <a:rPr lang="en-US" sz="2000" dirty="0"/>
              <a:t>per 100,000 population, 2021</a:t>
            </a:r>
          </a:p>
        </p:txBody>
      </p:sp>
      <p:graphicFrame>
        <p:nvGraphicFramePr>
          <p:cNvPr id="2" name="Table 1">
            <a:extLst>
              <a:ext uri="{FF2B5EF4-FFF2-40B4-BE49-F238E27FC236}">
                <a16:creationId xmlns:a16="http://schemas.microsoft.com/office/drawing/2014/main" id="{596D09D8-E23A-0E62-7197-2118CA669940}"/>
              </a:ext>
            </a:extLst>
          </p:cNvPr>
          <p:cNvGraphicFramePr>
            <a:graphicFrameLocks noGrp="1"/>
          </p:cNvGraphicFramePr>
          <p:nvPr>
            <p:extLst>
              <p:ext uri="{D42A27DB-BD31-4B8C-83A1-F6EECF244321}">
                <p14:modId xmlns:p14="http://schemas.microsoft.com/office/powerpoint/2010/main" val="515789746"/>
              </p:ext>
            </p:extLst>
          </p:nvPr>
        </p:nvGraphicFramePr>
        <p:xfrm>
          <a:off x="457199" y="1569720"/>
          <a:ext cx="8229602" cy="3718560"/>
        </p:xfrm>
        <a:graphic>
          <a:graphicData uri="http://schemas.openxmlformats.org/drawingml/2006/table">
            <a:tbl>
              <a:tblPr firstRow="1" firstCol="1" bandRow="1">
                <a:tableStyleId>{616DA210-FB5B-4158-B5E0-FEB733F419BA}</a:tableStyleId>
              </a:tblPr>
              <a:tblGrid>
                <a:gridCol w="1371601">
                  <a:extLst>
                    <a:ext uri="{9D8B030D-6E8A-4147-A177-3AD203B41FA5}">
                      <a16:colId xmlns:a16="http://schemas.microsoft.com/office/drawing/2014/main" val="118060813"/>
                    </a:ext>
                  </a:extLst>
                </a:gridCol>
                <a:gridCol w="1447800">
                  <a:extLst>
                    <a:ext uri="{9D8B030D-6E8A-4147-A177-3AD203B41FA5}">
                      <a16:colId xmlns:a16="http://schemas.microsoft.com/office/drawing/2014/main" val="1727010582"/>
                    </a:ext>
                  </a:extLst>
                </a:gridCol>
                <a:gridCol w="1447800">
                  <a:extLst>
                    <a:ext uri="{9D8B030D-6E8A-4147-A177-3AD203B41FA5}">
                      <a16:colId xmlns:a16="http://schemas.microsoft.com/office/drawing/2014/main" val="2578841197"/>
                    </a:ext>
                  </a:extLst>
                </a:gridCol>
                <a:gridCol w="1066800">
                  <a:extLst>
                    <a:ext uri="{9D8B030D-6E8A-4147-A177-3AD203B41FA5}">
                      <a16:colId xmlns:a16="http://schemas.microsoft.com/office/drawing/2014/main" val="3320304072"/>
                    </a:ext>
                  </a:extLst>
                </a:gridCol>
                <a:gridCol w="1371600">
                  <a:extLst>
                    <a:ext uri="{9D8B030D-6E8A-4147-A177-3AD203B41FA5}">
                      <a16:colId xmlns:a16="http://schemas.microsoft.com/office/drawing/2014/main" val="3419906742"/>
                    </a:ext>
                  </a:extLst>
                </a:gridCol>
                <a:gridCol w="1524001">
                  <a:extLst>
                    <a:ext uri="{9D8B030D-6E8A-4147-A177-3AD203B41FA5}">
                      <a16:colId xmlns:a16="http://schemas.microsoft.com/office/drawing/2014/main" val="661499065"/>
                    </a:ext>
                  </a:extLst>
                </a:gridCol>
              </a:tblGrid>
              <a:tr h="91440">
                <a:tc>
                  <a:txBody>
                    <a:bodyPr/>
                    <a:lstStyle/>
                    <a:p>
                      <a:pPr marL="0" marR="0" algn="ctr">
                        <a:spcBef>
                          <a:spcPts val="0"/>
                        </a:spcBef>
                        <a:spcAft>
                          <a:spcPts val="100"/>
                        </a:spcAft>
                        <a:tabLst>
                          <a:tab pos="5943600" algn="r"/>
                        </a:tabLst>
                      </a:pPr>
                      <a:r>
                        <a:rPr lang="en-US" sz="1600" b="1" dirty="0">
                          <a:effectLst/>
                          <a:latin typeface="Arial" panose="020B0604020202020204" pitchFamily="34" charset="0"/>
                          <a:ea typeface="Calibri" panose="020F0502020204030204" pitchFamily="34" charset="0"/>
                          <a:cs typeface="Times New Roman" panose="02020603050405020304" pitchFamily="18" charset="0"/>
                        </a:rPr>
                        <a:t>Location</a:t>
                      </a:r>
                    </a:p>
                  </a:txBody>
                  <a:tcPr marL="68580" marR="68580" marT="0" marB="0"/>
                </a:tc>
                <a:tc>
                  <a:txBody>
                    <a:bodyPr/>
                    <a:lstStyle/>
                    <a:p>
                      <a:pPr marL="0" marR="0" algn="ctr">
                        <a:spcBef>
                          <a:spcPts val="0"/>
                        </a:spcBef>
                        <a:spcAft>
                          <a:spcPts val="100"/>
                        </a:spcAft>
                        <a:tabLst>
                          <a:tab pos="5943600" algn="r"/>
                        </a:tabLst>
                      </a:pPr>
                      <a:r>
                        <a:rPr lang="en-US" sz="1600" b="1">
                          <a:effectLst/>
                          <a:latin typeface="Arial" panose="020B0604020202020204" pitchFamily="34" charset="0"/>
                          <a:ea typeface="Calibri" panose="020F0502020204030204" pitchFamily="34" charset="0"/>
                          <a:cs typeface="Times New Roman" panose="02020603050405020304" pitchFamily="18" charset="0"/>
                        </a:rPr>
                        <a:t>#1</a:t>
                      </a:r>
                    </a:p>
                  </a:txBody>
                  <a:tcPr marL="68580" marR="68580" marT="0" marB="0"/>
                </a:tc>
                <a:tc>
                  <a:txBody>
                    <a:bodyPr/>
                    <a:lstStyle/>
                    <a:p>
                      <a:pPr marL="0" marR="0" algn="ctr">
                        <a:spcBef>
                          <a:spcPts val="0"/>
                        </a:spcBef>
                        <a:spcAft>
                          <a:spcPts val="100"/>
                        </a:spcAft>
                        <a:tabLst>
                          <a:tab pos="5943600" algn="r"/>
                        </a:tabLst>
                      </a:pPr>
                      <a:r>
                        <a:rPr lang="en-US" sz="1600" b="1" dirty="0">
                          <a:effectLst/>
                          <a:latin typeface="Arial" panose="020B0604020202020204" pitchFamily="34" charset="0"/>
                          <a:ea typeface="Calibri" panose="020F0502020204030204" pitchFamily="34" charset="0"/>
                          <a:cs typeface="Times New Roman" panose="02020603050405020304" pitchFamily="18" charset="0"/>
                        </a:rPr>
                        <a:t>#2</a:t>
                      </a:r>
                    </a:p>
                  </a:txBody>
                  <a:tcPr marL="68580" marR="68580" marT="0" marB="0"/>
                </a:tc>
                <a:tc>
                  <a:txBody>
                    <a:bodyPr/>
                    <a:lstStyle/>
                    <a:p>
                      <a:pPr marL="0" marR="0" algn="ctr">
                        <a:spcBef>
                          <a:spcPts val="0"/>
                        </a:spcBef>
                        <a:spcAft>
                          <a:spcPts val="100"/>
                        </a:spcAft>
                        <a:tabLst>
                          <a:tab pos="5943600" algn="r"/>
                        </a:tabLst>
                      </a:pPr>
                      <a:r>
                        <a:rPr lang="en-US" sz="1600" b="1">
                          <a:effectLst/>
                          <a:latin typeface="Arial" panose="020B0604020202020204" pitchFamily="34" charset="0"/>
                          <a:ea typeface="Calibri" panose="020F0502020204030204" pitchFamily="34" charset="0"/>
                          <a:cs typeface="Times New Roman" panose="02020603050405020304" pitchFamily="18" charset="0"/>
                        </a:rPr>
                        <a:t>#3</a:t>
                      </a:r>
                    </a:p>
                  </a:txBody>
                  <a:tcPr marL="68580" marR="68580" marT="0" marB="0"/>
                </a:tc>
                <a:tc>
                  <a:txBody>
                    <a:bodyPr/>
                    <a:lstStyle/>
                    <a:p>
                      <a:pPr marL="0" marR="0" algn="ctr">
                        <a:spcBef>
                          <a:spcPts val="0"/>
                        </a:spcBef>
                        <a:spcAft>
                          <a:spcPts val="100"/>
                        </a:spcAft>
                        <a:tabLst>
                          <a:tab pos="5943600" algn="r"/>
                        </a:tabLst>
                      </a:pPr>
                      <a:r>
                        <a:rPr lang="en-US" sz="1600" b="1">
                          <a:effectLst/>
                          <a:latin typeface="Arial" panose="020B0604020202020204" pitchFamily="34" charset="0"/>
                          <a:ea typeface="Calibri" panose="020F0502020204030204" pitchFamily="34" charset="0"/>
                          <a:cs typeface="Times New Roman" panose="02020603050405020304" pitchFamily="18" charset="0"/>
                        </a:rPr>
                        <a:t>#4</a:t>
                      </a:r>
                    </a:p>
                  </a:txBody>
                  <a:tcPr marL="68580" marR="68580" marT="0" marB="0"/>
                </a:tc>
                <a:tc>
                  <a:txBody>
                    <a:bodyPr/>
                    <a:lstStyle/>
                    <a:p>
                      <a:pPr marL="0" marR="0" algn="ctr">
                        <a:spcBef>
                          <a:spcPts val="0"/>
                        </a:spcBef>
                        <a:spcAft>
                          <a:spcPts val="100"/>
                        </a:spcAft>
                        <a:tabLst>
                          <a:tab pos="5943600" algn="r"/>
                        </a:tabLst>
                      </a:pPr>
                      <a:r>
                        <a:rPr lang="en-US" sz="1600" b="1">
                          <a:effectLst/>
                          <a:latin typeface="Arial" panose="020B0604020202020204" pitchFamily="34" charset="0"/>
                          <a:ea typeface="Calibri" panose="020F0502020204030204" pitchFamily="34" charset="0"/>
                          <a:cs typeface="Times New Roman" panose="02020603050405020304" pitchFamily="18" charset="0"/>
                        </a:rPr>
                        <a:t>#5</a:t>
                      </a:r>
                    </a:p>
                  </a:txBody>
                  <a:tcPr marL="68580" marR="68580" marT="0" marB="0"/>
                </a:tc>
                <a:extLst>
                  <a:ext uri="{0D108BD9-81ED-4DB2-BD59-A6C34878D82A}">
                    <a16:rowId xmlns:a16="http://schemas.microsoft.com/office/drawing/2014/main" val="3099573310"/>
                  </a:ext>
                </a:extLst>
              </a:tr>
              <a:tr h="91440">
                <a:tc>
                  <a:txBody>
                    <a:bodyPr/>
                    <a:lstStyle/>
                    <a:p>
                      <a:pPr marL="0" marR="0">
                        <a:spcBef>
                          <a:spcPts val="0"/>
                        </a:spcBef>
                        <a:spcAft>
                          <a:spcPts val="100"/>
                        </a:spcAft>
                        <a:tabLst>
                          <a:tab pos="5943600" algn="r"/>
                        </a:tabLst>
                      </a:pPr>
                      <a:r>
                        <a:rPr lang="en-US" sz="1600" dirty="0">
                          <a:effectLst/>
                          <a:latin typeface="Arial" panose="020B0604020202020204" pitchFamily="34" charset="0"/>
                          <a:ea typeface="Calibri" panose="020F0502020204030204" pitchFamily="34" charset="0"/>
                          <a:cs typeface="Times New Roman" panose="02020603050405020304" pitchFamily="18" charset="0"/>
                        </a:rPr>
                        <a:t>Large Central Metropolitan</a:t>
                      </a:r>
                    </a:p>
                  </a:txBody>
                  <a:tcPr marL="68580" marR="68580" marT="0" marB="0"/>
                </a:tc>
                <a:tc>
                  <a:txBody>
                    <a:bodyPr/>
                    <a:lstStyle/>
                    <a:p>
                      <a:pPr marL="0" marR="0">
                        <a:spcBef>
                          <a:spcPts val="0"/>
                        </a:spcBef>
                        <a:spcAft>
                          <a:spcPts val="100"/>
                        </a:spcAft>
                        <a:tabLst>
                          <a:tab pos="5943600" algn="r"/>
                        </a:tabLst>
                      </a:pPr>
                      <a:r>
                        <a:rPr lang="en-US" sz="1600" dirty="0">
                          <a:effectLst/>
                          <a:latin typeface="Arial" panose="020B0604020202020204" pitchFamily="34" charset="0"/>
                          <a:ea typeface="Calibri" panose="020F0502020204030204" pitchFamily="34" charset="0"/>
                          <a:cs typeface="Times New Roman" panose="02020603050405020304" pitchFamily="18" charset="0"/>
                        </a:rPr>
                        <a:t>Heart disease (178.1)</a:t>
                      </a:r>
                    </a:p>
                  </a:txBody>
                  <a:tcPr marL="68580" marR="68580" marT="0" marB="0"/>
                </a:tc>
                <a:tc>
                  <a:txBody>
                    <a:bodyPr/>
                    <a:lstStyle/>
                    <a:p>
                      <a:pPr marL="0" marR="0">
                        <a:spcBef>
                          <a:spcPts val="0"/>
                        </a:spcBef>
                        <a:spcAft>
                          <a:spcPts val="100"/>
                        </a:spcAft>
                        <a:tabLst>
                          <a:tab pos="5943600" algn="r"/>
                        </a:tabLst>
                      </a:pPr>
                      <a:r>
                        <a:rPr lang="en-US" sz="1600">
                          <a:effectLst/>
                          <a:latin typeface="Arial" panose="020B0604020202020204" pitchFamily="34" charset="0"/>
                          <a:ea typeface="Calibri" panose="020F0502020204030204" pitchFamily="34" charset="0"/>
                          <a:cs typeface="Times New Roman" panose="02020603050405020304" pitchFamily="18" charset="0"/>
                        </a:rPr>
                        <a:t>Cancer (151.4)</a:t>
                      </a:r>
                    </a:p>
                  </a:txBody>
                  <a:tcPr marL="68580" marR="68580" marT="0" marB="0"/>
                </a:tc>
                <a:tc>
                  <a:txBody>
                    <a:bodyPr/>
                    <a:lstStyle/>
                    <a:p>
                      <a:pPr marL="0" marR="0">
                        <a:spcBef>
                          <a:spcPts val="0"/>
                        </a:spcBef>
                        <a:spcAft>
                          <a:spcPts val="100"/>
                        </a:spcAft>
                        <a:tabLst>
                          <a:tab pos="5943600" algn="r"/>
                        </a:tabLst>
                      </a:pPr>
                      <a:r>
                        <a:rPr lang="en-US" sz="1600" dirty="0">
                          <a:effectLst/>
                          <a:latin typeface="Arial" panose="020B0604020202020204" pitchFamily="34" charset="0"/>
                          <a:ea typeface="Calibri" panose="020F0502020204030204" pitchFamily="34" charset="0"/>
                          <a:cs typeface="Times New Roman" panose="02020603050405020304" pitchFamily="18" charset="0"/>
                        </a:rPr>
                        <a:t>COVID-19 (109.2)</a:t>
                      </a:r>
                    </a:p>
                  </a:txBody>
                  <a:tcPr marL="68580" marR="68580" marT="0" marB="0"/>
                </a:tc>
                <a:tc>
                  <a:txBody>
                    <a:bodyPr/>
                    <a:lstStyle/>
                    <a:p>
                      <a:pPr marL="0" marR="0">
                        <a:spcBef>
                          <a:spcPts val="0"/>
                        </a:spcBef>
                        <a:spcAft>
                          <a:spcPts val="100"/>
                        </a:spcAft>
                        <a:tabLst>
                          <a:tab pos="5943600" algn="r"/>
                        </a:tabLst>
                      </a:pPr>
                      <a:r>
                        <a:rPr lang="en-US" sz="1600" dirty="0">
                          <a:effectLst/>
                          <a:latin typeface="Arial" panose="020B0604020202020204" pitchFamily="34" charset="0"/>
                          <a:ea typeface="Calibri" panose="020F0502020204030204" pitchFamily="34" charset="0"/>
                          <a:cs typeface="Times New Roman" panose="02020603050405020304" pitchFamily="18" charset="0"/>
                        </a:rPr>
                        <a:t>Unintentional injury (63.0)</a:t>
                      </a:r>
                    </a:p>
                  </a:txBody>
                  <a:tcPr marL="68580" marR="68580" marT="0" marB="0"/>
                </a:tc>
                <a:tc>
                  <a:txBody>
                    <a:bodyPr/>
                    <a:lstStyle/>
                    <a:p>
                      <a:pPr marL="0" marR="0">
                        <a:spcBef>
                          <a:spcPts val="0"/>
                        </a:spcBef>
                        <a:spcAft>
                          <a:spcPts val="100"/>
                        </a:spcAft>
                        <a:tabLst>
                          <a:tab pos="5943600" algn="r"/>
                        </a:tabLst>
                      </a:pPr>
                      <a:r>
                        <a:rPr lang="en-US" sz="1600" dirty="0">
                          <a:effectLst/>
                          <a:latin typeface="Arial" panose="020B0604020202020204" pitchFamily="34" charset="0"/>
                          <a:ea typeface="Calibri" panose="020F0502020204030204" pitchFamily="34" charset="0"/>
                          <a:cs typeface="Times New Roman" panose="02020603050405020304" pitchFamily="18" charset="0"/>
                        </a:rPr>
                        <a:t>Stroke (43.3)</a:t>
                      </a:r>
                    </a:p>
                  </a:txBody>
                  <a:tcPr marL="68580" marR="68580" marT="0" marB="0"/>
                </a:tc>
                <a:extLst>
                  <a:ext uri="{0D108BD9-81ED-4DB2-BD59-A6C34878D82A}">
                    <a16:rowId xmlns:a16="http://schemas.microsoft.com/office/drawing/2014/main" val="2460666462"/>
                  </a:ext>
                </a:extLst>
              </a:tr>
              <a:tr h="548640">
                <a:tc>
                  <a:txBody>
                    <a:bodyPr/>
                    <a:lstStyle/>
                    <a:p>
                      <a:pPr marL="0" marR="0">
                        <a:spcBef>
                          <a:spcPts val="0"/>
                        </a:spcBef>
                        <a:spcAft>
                          <a:spcPts val="100"/>
                        </a:spcAft>
                        <a:tabLst>
                          <a:tab pos="5943600" algn="r"/>
                        </a:tabLst>
                      </a:pPr>
                      <a:r>
                        <a:rPr lang="en-US" sz="1600" dirty="0">
                          <a:effectLst/>
                          <a:latin typeface="Arial" panose="020B0604020202020204" pitchFamily="34" charset="0"/>
                          <a:ea typeface="Calibri" panose="020F0502020204030204" pitchFamily="34" charset="0"/>
                          <a:cs typeface="Times New Roman" panose="02020603050405020304" pitchFamily="18" charset="0"/>
                        </a:rPr>
                        <a:t>Large Fringe Metropolitan</a:t>
                      </a:r>
                    </a:p>
                  </a:txBody>
                  <a:tcPr marL="68580" marR="68580" marT="0" marB="0"/>
                </a:tc>
                <a:tc>
                  <a:txBody>
                    <a:bodyPr/>
                    <a:lstStyle/>
                    <a:p>
                      <a:pPr marL="0" marR="0">
                        <a:spcBef>
                          <a:spcPts val="0"/>
                        </a:spcBef>
                        <a:spcAft>
                          <a:spcPts val="100"/>
                        </a:spcAft>
                        <a:tabLst>
                          <a:tab pos="5943600" algn="r"/>
                        </a:tabLst>
                      </a:pPr>
                      <a:r>
                        <a:rPr lang="en-US" sz="1600">
                          <a:effectLst/>
                          <a:latin typeface="Arial" panose="020B0604020202020204" pitchFamily="34" charset="0"/>
                          <a:ea typeface="Calibri" panose="020F0502020204030204" pitchFamily="34" charset="0"/>
                          <a:cs typeface="Times New Roman" panose="02020603050405020304" pitchFamily="18" charset="0"/>
                        </a:rPr>
                        <a:t>Heart disease (188.3)</a:t>
                      </a:r>
                    </a:p>
                  </a:txBody>
                  <a:tcPr marL="68580" marR="68580" marT="0" marB="0"/>
                </a:tc>
                <a:tc>
                  <a:txBody>
                    <a:bodyPr/>
                    <a:lstStyle/>
                    <a:p>
                      <a:pPr marL="0" marR="0">
                        <a:spcBef>
                          <a:spcPts val="0"/>
                        </a:spcBef>
                        <a:spcAft>
                          <a:spcPts val="100"/>
                        </a:spcAft>
                        <a:tabLst>
                          <a:tab pos="5943600" algn="r"/>
                        </a:tabLst>
                      </a:pPr>
                      <a:r>
                        <a:rPr lang="en-US" sz="1600">
                          <a:effectLst/>
                          <a:latin typeface="Arial" panose="020B0604020202020204" pitchFamily="34" charset="0"/>
                          <a:ea typeface="Calibri" panose="020F0502020204030204" pitchFamily="34" charset="0"/>
                          <a:cs typeface="Times New Roman" panose="02020603050405020304" pitchFamily="18" charset="0"/>
                        </a:rPr>
                        <a:t>Cancer (173.1)</a:t>
                      </a:r>
                    </a:p>
                  </a:txBody>
                  <a:tcPr marL="68580" marR="68580" marT="0" marB="0"/>
                </a:tc>
                <a:tc>
                  <a:txBody>
                    <a:bodyPr/>
                    <a:lstStyle/>
                    <a:p>
                      <a:pPr marL="0" marR="0">
                        <a:spcBef>
                          <a:spcPts val="0"/>
                        </a:spcBef>
                        <a:spcAft>
                          <a:spcPts val="100"/>
                        </a:spcAft>
                        <a:tabLst>
                          <a:tab pos="5943600" algn="r"/>
                        </a:tabLst>
                      </a:pPr>
                      <a:r>
                        <a:rPr lang="en-US" sz="1600" dirty="0">
                          <a:effectLst/>
                          <a:latin typeface="Arial" panose="020B0604020202020204" pitchFamily="34" charset="0"/>
                          <a:ea typeface="Calibri" panose="020F0502020204030204" pitchFamily="34" charset="0"/>
                          <a:cs typeface="Times New Roman" panose="02020603050405020304" pitchFamily="18" charset="0"/>
                        </a:rPr>
                        <a:t>COVID-19 (103.7)</a:t>
                      </a:r>
                    </a:p>
                  </a:txBody>
                  <a:tcPr marL="68580" marR="68580" marT="0" marB="0"/>
                </a:tc>
                <a:tc>
                  <a:txBody>
                    <a:bodyPr/>
                    <a:lstStyle/>
                    <a:p>
                      <a:pPr marL="0" marR="0">
                        <a:spcBef>
                          <a:spcPts val="0"/>
                        </a:spcBef>
                        <a:spcAft>
                          <a:spcPts val="100"/>
                        </a:spcAft>
                        <a:tabLst>
                          <a:tab pos="5943600" algn="r"/>
                        </a:tabLst>
                      </a:pPr>
                      <a:r>
                        <a:rPr lang="en-US" sz="1600">
                          <a:effectLst/>
                          <a:latin typeface="Arial" panose="020B0604020202020204" pitchFamily="34" charset="0"/>
                          <a:ea typeface="Calibri" panose="020F0502020204030204" pitchFamily="34" charset="0"/>
                          <a:cs typeface="Times New Roman" panose="02020603050405020304" pitchFamily="18" charset="0"/>
                        </a:rPr>
                        <a:t>Unintentional injury (58.5)</a:t>
                      </a:r>
                    </a:p>
                  </a:txBody>
                  <a:tcPr marL="68580" marR="68580" marT="0" marB="0"/>
                </a:tc>
                <a:tc>
                  <a:txBody>
                    <a:bodyPr/>
                    <a:lstStyle/>
                    <a:p>
                      <a:pPr marL="0" marR="0">
                        <a:spcBef>
                          <a:spcPts val="0"/>
                        </a:spcBef>
                        <a:spcAft>
                          <a:spcPts val="100"/>
                        </a:spcAft>
                        <a:tabLst>
                          <a:tab pos="5943600" algn="r"/>
                        </a:tabLst>
                      </a:pPr>
                      <a:r>
                        <a:rPr lang="en-US" sz="1600" dirty="0">
                          <a:effectLst/>
                          <a:latin typeface="Arial" panose="020B0604020202020204" pitchFamily="34" charset="0"/>
                          <a:ea typeface="Calibri" panose="020F0502020204030204" pitchFamily="34" charset="0"/>
                          <a:cs typeface="Times New Roman" panose="02020603050405020304" pitchFamily="18" charset="0"/>
                        </a:rPr>
                        <a:t>Stroke (46.4)</a:t>
                      </a:r>
                    </a:p>
                  </a:txBody>
                  <a:tcPr marL="68580" marR="68580" marT="0" marB="0"/>
                </a:tc>
                <a:extLst>
                  <a:ext uri="{0D108BD9-81ED-4DB2-BD59-A6C34878D82A}">
                    <a16:rowId xmlns:a16="http://schemas.microsoft.com/office/drawing/2014/main" val="4075863368"/>
                  </a:ext>
                </a:extLst>
              </a:tr>
              <a:tr h="548640">
                <a:tc>
                  <a:txBody>
                    <a:bodyPr/>
                    <a:lstStyle/>
                    <a:p>
                      <a:pPr marL="0" marR="0">
                        <a:spcBef>
                          <a:spcPts val="0"/>
                        </a:spcBef>
                        <a:spcAft>
                          <a:spcPts val="100"/>
                        </a:spcAft>
                        <a:tabLst>
                          <a:tab pos="5943600" algn="r"/>
                        </a:tabLst>
                      </a:pPr>
                      <a:r>
                        <a:rPr lang="en-US" sz="1600" dirty="0">
                          <a:effectLst/>
                          <a:latin typeface="Arial" panose="020B0604020202020204" pitchFamily="34" charset="0"/>
                          <a:ea typeface="Calibri" panose="020F0502020204030204" pitchFamily="34" charset="0"/>
                          <a:cs typeface="Times New Roman" panose="02020603050405020304" pitchFamily="18" charset="0"/>
                        </a:rPr>
                        <a:t>Medium Metropolitan</a:t>
                      </a:r>
                    </a:p>
                  </a:txBody>
                  <a:tcPr marL="68580" marR="68580" marT="0" marB="0"/>
                </a:tc>
                <a:tc>
                  <a:txBody>
                    <a:bodyPr/>
                    <a:lstStyle/>
                    <a:p>
                      <a:pPr marL="0" marR="0">
                        <a:spcBef>
                          <a:spcPts val="0"/>
                        </a:spcBef>
                        <a:spcAft>
                          <a:spcPts val="100"/>
                        </a:spcAft>
                        <a:tabLst>
                          <a:tab pos="5943600" algn="r"/>
                        </a:tabLst>
                      </a:pPr>
                      <a:r>
                        <a:rPr lang="en-US" sz="1600">
                          <a:effectLst/>
                          <a:latin typeface="Arial" panose="020B0604020202020204" pitchFamily="34" charset="0"/>
                          <a:ea typeface="Calibri" panose="020F0502020204030204" pitchFamily="34" charset="0"/>
                          <a:cs typeface="Times New Roman" panose="02020603050405020304" pitchFamily="18" charset="0"/>
                        </a:rPr>
                        <a:t>Heart disease (213.0)</a:t>
                      </a:r>
                    </a:p>
                  </a:txBody>
                  <a:tcPr marL="68580" marR="68580" marT="0" marB="0"/>
                </a:tc>
                <a:tc>
                  <a:txBody>
                    <a:bodyPr/>
                    <a:lstStyle/>
                    <a:p>
                      <a:pPr marL="0" marR="0">
                        <a:spcBef>
                          <a:spcPts val="0"/>
                        </a:spcBef>
                        <a:spcAft>
                          <a:spcPts val="100"/>
                        </a:spcAft>
                        <a:tabLst>
                          <a:tab pos="5943600" algn="r"/>
                        </a:tabLst>
                      </a:pPr>
                      <a:r>
                        <a:rPr lang="en-US" sz="1600">
                          <a:effectLst/>
                          <a:latin typeface="Arial" panose="020B0604020202020204" pitchFamily="34" charset="0"/>
                          <a:ea typeface="Calibri" panose="020F0502020204030204" pitchFamily="34" charset="0"/>
                          <a:cs typeface="Times New Roman" panose="02020603050405020304" pitchFamily="18" charset="0"/>
                        </a:rPr>
                        <a:t>Cancer (188.5)</a:t>
                      </a:r>
                    </a:p>
                  </a:txBody>
                  <a:tcPr marL="68580" marR="68580" marT="0" marB="0"/>
                </a:tc>
                <a:tc>
                  <a:txBody>
                    <a:bodyPr/>
                    <a:lstStyle/>
                    <a:p>
                      <a:pPr marL="0" marR="0">
                        <a:spcBef>
                          <a:spcPts val="0"/>
                        </a:spcBef>
                        <a:spcAft>
                          <a:spcPts val="100"/>
                        </a:spcAft>
                        <a:tabLst>
                          <a:tab pos="5943600" algn="r"/>
                        </a:tabLst>
                      </a:pPr>
                      <a:r>
                        <a:rPr lang="en-US" sz="1600" dirty="0">
                          <a:effectLst/>
                          <a:latin typeface="Arial" panose="020B0604020202020204" pitchFamily="34" charset="0"/>
                          <a:ea typeface="Calibri" panose="020F0502020204030204" pitchFamily="34" charset="0"/>
                          <a:cs typeface="Times New Roman" panose="02020603050405020304" pitchFamily="18" charset="0"/>
                        </a:rPr>
                        <a:t>COVID-19 (128.9)</a:t>
                      </a:r>
                    </a:p>
                  </a:txBody>
                  <a:tcPr marL="68580" marR="68580" marT="0" marB="0"/>
                </a:tc>
                <a:tc>
                  <a:txBody>
                    <a:bodyPr/>
                    <a:lstStyle/>
                    <a:p>
                      <a:pPr marL="0" marR="0">
                        <a:spcBef>
                          <a:spcPts val="0"/>
                        </a:spcBef>
                        <a:spcAft>
                          <a:spcPts val="100"/>
                        </a:spcAft>
                        <a:tabLst>
                          <a:tab pos="5943600" algn="r"/>
                        </a:tabLst>
                      </a:pPr>
                      <a:r>
                        <a:rPr lang="en-US" sz="1600">
                          <a:effectLst/>
                          <a:latin typeface="Arial" panose="020B0604020202020204" pitchFamily="34" charset="0"/>
                          <a:ea typeface="Calibri" panose="020F0502020204030204" pitchFamily="34" charset="0"/>
                          <a:cs typeface="Times New Roman" panose="02020603050405020304" pitchFamily="18" charset="0"/>
                        </a:rPr>
                        <a:t>Unintentional injury (73.9)</a:t>
                      </a:r>
                    </a:p>
                  </a:txBody>
                  <a:tcPr marL="68580" marR="68580" marT="0" marB="0"/>
                </a:tc>
                <a:tc>
                  <a:txBody>
                    <a:bodyPr/>
                    <a:lstStyle/>
                    <a:p>
                      <a:pPr marL="0" marR="0">
                        <a:spcBef>
                          <a:spcPts val="0"/>
                        </a:spcBef>
                        <a:spcAft>
                          <a:spcPts val="100"/>
                        </a:spcAft>
                        <a:tabLst>
                          <a:tab pos="5943600" algn="r"/>
                        </a:tabLst>
                      </a:pPr>
                      <a:r>
                        <a:rPr lang="en-US" sz="1600" dirty="0">
                          <a:effectLst/>
                          <a:latin typeface="Arial" panose="020B0604020202020204" pitchFamily="34" charset="0"/>
                          <a:ea typeface="Calibri" panose="020F0502020204030204" pitchFamily="34" charset="0"/>
                          <a:cs typeface="Times New Roman" panose="02020603050405020304" pitchFamily="18" charset="0"/>
                        </a:rPr>
                        <a:t>Stroke (51.7)</a:t>
                      </a:r>
                    </a:p>
                  </a:txBody>
                  <a:tcPr marL="68580" marR="68580" marT="0" marB="0"/>
                </a:tc>
                <a:extLst>
                  <a:ext uri="{0D108BD9-81ED-4DB2-BD59-A6C34878D82A}">
                    <a16:rowId xmlns:a16="http://schemas.microsoft.com/office/drawing/2014/main" val="467257498"/>
                  </a:ext>
                </a:extLst>
              </a:tr>
              <a:tr h="548640">
                <a:tc>
                  <a:txBody>
                    <a:bodyPr/>
                    <a:lstStyle/>
                    <a:p>
                      <a:pPr marL="0" marR="0">
                        <a:spcBef>
                          <a:spcPts val="0"/>
                        </a:spcBef>
                        <a:spcAft>
                          <a:spcPts val="100"/>
                        </a:spcAft>
                        <a:tabLst>
                          <a:tab pos="5943600" algn="r"/>
                        </a:tabLst>
                      </a:pPr>
                      <a:r>
                        <a:rPr lang="en-US" sz="1600" dirty="0">
                          <a:effectLst/>
                          <a:latin typeface="Arial" panose="020B0604020202020204" pitchFamily="34" charset="0"/>
                          <a:ea typeface="Calibri" panose="020F0502020204030204" pitchFamily="34" charset="0"/>
                          <a:cs typeface="Times New Roman" panose="02020603050405020304" pitchFamily="18" charset="0"/>
                        </a:rPr>
                        <a:t>Small Metropolitan</a:t>
                      </a:r>
                    </a:p>
                  </a:txBody>
                  <a:tcPr marL="68580" marR="68580" marT="0" marB="0"/>
                </a:tc>
                <a:tc>
                  <a:txBody>
                    <a:bodyPr/>
                    <a:lstStyle/>
                    <a:p>
                      <a:pPr marL="0" marR="0">
                        <a:spcBef>
                          <a:spcPts val="0"/>
                        </a:spcBef>
                        <a:spcAft>
                          <a:spcPts val="100"/>
                        </a:spcAft>
                        <a:tabLst>
                          <a:tab pos="5943600" algn="r"/>
                        </a:tabLst>
                      </a:pPr>
                      <a:r>
                        <a:rPr lang="en-US" sz="1600">
                          <a:effectLst/>
                          <a:latin typeface="Arial" panose="020B0604020202020204" pitchFamily="34" charset="0"/>
                          <a:ea typeface="Calibri" panose="020F0502020204030204" pitchFamily="34" charset="0"/>
                          <a:cs typeface="Times New Roman" panose="02020603050405020304" pitchFamily="18" charset="0"/>
                        </a:rPr>
                        <a:t>Heart disease (240.6)</a:t>
                      </a:r>
                    </a:p>
                  </a:txBody>
                  <a:tcPr marL="68580" marR="68580" marT="0" marB="0"/>
                </a:tc>
                <a:tc>
                  <a:txBody>
                    <a:bodyPr/>
                    <a:lstStyle/>
                    <a:p>
                      <a:pPr marL="0" marR="0">
                        <a:spcBef>
                          <a:spcPts val="0"/>
                        </a:spcBef>
                        <a:spcAft>
                          <a:spcPts val="100"/>
                        </a:spcAft>
                        <a:tabLst>
                          <a:tab pos="5943600" algn="r"/>
                        </a:tabLst>
                      </a:pPr>
                      <a:r>
                        <a:rPr lang="en-US" sz="1600">
                          <a:effectLst/>
                          <a:latin typeface="Arial" panose="020B0604020202020204" pitchFamily="34" charset="0"/>
                          <a:ea typeface="Calibri" panose="020F0502020204030204" pitchFamily="34" charset="0"/>
                          <a:cs typeface="Times New Roman" panose="02020603050405020304" pitchFamily="18" charset="0"/>
                        </a:rPr>
                        <a:t>Cancer (205.9)</a:t>
                      </a:r>
                    </a:p>
                  </a:txBody>
                  <a:tcPr marL="68580" marR="68580" marT="0" marB="0"/>
                </a:tc>
                <a:tc>
                  <a:txBody>
                    <a:bodyPr/>
                    <a:lstStyle/>
                    <a:p>
                      <a:pPr marL="0" marR="0">
                        <a:spcBef>
                          <a:spcPts val="0"/>
                        </a:spcBef>
                        <a:spcAft>
                          <a:spcPts val="100"/>
                        </a:spcAft>
                        <a:tabLst>
                          <a:tab pos="5943600" algn="r"/>
                        </a:tabLst>
                      </a:pPr>
                      <a:r>
                        <a:rPr lang="en-US" sz="1600" dirty="0">
                          <a:effectLst/>
                          <a:latin typeface="Arial" panose="020B0604020202020204" pitchFamily="34" charset="0"/>
                          <a:ea typeface="Calibri" panose="020F0502020204030204" pitchFamily="34" charset="0"/>
                          <a:cs typeface="Times New Roman" panose="02020603050405020304" pitchFamily="18" charset="0"/>
                        </a:rPr>
                        <a:t>COVID-19 (147.1)</a:t>
                      </a:r>
                    </a:p>
                  </a:txBody>
                  <a:tcPr marL="68580" marR="68580" marT="0" marB="0"/>
                </a:tc>
                <a:tc>
                  <a:txBody>
                    <a:bodyPr/>
                    <a:lstStyle/>
                    <a:p>
                      <a:pPr marL="0" marR="0">
                        <a:spcBef>
                          <a:spcPts val="0"/>
                        </a:spcBef>
                        <a:spcAft>
                          <a:spcPts val="100"/>
                        </a:spcAft>
                        <a:tabLst>
                          <a:tab pos="5943600" algn="r"/>
                        </a:tabLst>
                      </a:pPr>
                      <a:r>
                        <a:rPr lang="en-US" sz="1600">
                          <a:effectLst/>
                          <a:latin typeface="Arial" panose="020B0604020202020204" pitchFamily="34" charset="0"/>
                          <a:ea typeface="Calibri" panose="020F0502020204030204" pitchFamily="34" charset="0"/>
                          <a:cs typeface="Times New Roman" panose="02020603050405020304" pitchFamily="18" charset="0"/>
                        </a:rPr>
                        <a:t>Unintentional injury (72.2)</a:t>
                      </a:r>
                    </a:p>
                  </a:txBody>
                  <a:tcPr marL="68580" marR="68580" marT="0" marB="0"/>
                </a:tc>
                <a:tc>
                  <a:txBody>
                    <a:bodyPr/>
                    <a:lstStyle/>
                    <a:p>
                      <a:pPr marL="0" marR="0">
                        <a:spcBef>
                          <a:spcPts val="0"/>
                        </a:spcBef>
                        <a:spcAft>
                          <a:spcPts val="100"/>
                        </a:spcAft>
                        <a:tabLst>
                          <a:tab pos="5943600" algn="r"/>
                        </a:tabLst>
                      </a:pPr>
                      <a:r>
                        <a:rPr lang="en-US" sz="1600" dirty="0">
                          <a:effectLst/>
                          <a:latin typeface="Arial" panose="020B0604020202020204" pitchFamily="34" charset="0"/>
                          <a:ea typeface="Calibri" panose="020F0502020204030204" pitchFamily="34" charset="0"/>
                          <a:cs typeface="Times New Roman" panose="02020603050405020304" pitchFamily="18" charset="0"/>
                        </a:rPr>
                        <a:t>Chronic lung disease (56.9)</a:t>
                      </a:r>
                    </a:p>
                  </a:txBody>
                  <a:tcPr marL="68580" marR="68580" marT="0" marB="0"/>
                </a:tc>
                <a:extLst>
                  <a:ext uri="{0D108BD9-81ED-4DB2-BD59-A6C34878D82A}">
                    <a16:rowId xmlns:a16="http://schemas.microsoft.com/office/drawing/2014/main" val="496999766"/>
                  </a:ext>
                </a:extLst>
              </a:tr>
              <a:tr h="548640">
                <a:tc>
                  <a:txBody>
                    <a:bodyPr/>
                    <a:lstStyle/>
                    <a:p>
                      <a:pPr marL="0" marR="0">
                        <a:spcBef>
                          <a:spcPts val="0"/>
                        </a:spcBef>
                        <a:spcAft>
                          <a:spcPts val="100"/>
                        </a:spcAft>
                        <a:tabLst>
                          <a:tab pos="5943600" algn="r"/>
                        </a:tabLst>
                      </a:pPr>
                      <a:r>
                        <a:rPr lang="en-US" sz="1600" dirty="0">
                          <a:effectLst/>
                          <a:latin typeface="Arial" panose="020B0604020202020204" pitchFamily="34" charset="0"/>
                          <a:ea typeface="Calibri" panose="020F0502020204030204" pitchFamily="34" charset="0"/>
                          <a:cs typeface="Times New Roman" panose="02020603050405020304" pitchFamily="18" charset="0"/>
                        </a:rPr>
                        <a:t>Micropolitan</a:t>
                      </a:r>
                    </a:p>
                  </a:txBody>
                  <a:tcPr marL="68580" marR="68580" marT="0" marB="0"/>
                </a:tc>
                <a:tc>
                  <a:txBody>
                    <a:bodyPr/>
                    <a:lstStyle/>
                    <a:p>
                      <a:pPr marL="0" marR="0">
                        <a:spcBef>
                          <a:spcPts val="0"/>
                        </a:spcBef>
                        <a:spcAft>
                          <a:spcPts val="100"/>
                        </a:spcAft>
                        <a:tabLst>
                          <a:tab pos="5943600" algn="r"/>
                        </a:tabLst>
                      </a:pPr>
                      <a:r>
                        <a:rPr lang="en-US" sz="1600">
                          <a:effectLst/>
                          <a:latin typeface="Arial" panose="020B0604020202020204" pitchFamily="34" charset="0"/>
                          <a:ea typeface="Calibri" panose="020F0502020204030204" pitchFamily="34" charset="0"/>
                          <a:cs typeface="Times New Roman" panose="02020603050405020304" pitchFamily="18" charset="0"/>
                        </a:rPr>
                        <a:t>Heart disease (274.6)</a:t>
                      </a:r>
                    </a:p>
                  </a:txBody>
                  <a:tcPr marL="68580" marR="68580" marT="0" marB="0"/>
                </a:tc>
                <a:tc>
                  <a:txBody>
                    <a:bodyPr/>
                    <a:lstStyle/>
                    <a:p>
                      <a:pPr marL="0" marR="0">
                        <a:spcBef>
                          <a:spcPts val="0"/>
                        </a:spcBef>
                        <a:spcAft>
                          <a:spcPts val="100"/>
                        </a:spcAft>
                        <a:tabLst>
                          <a:tab pos="5943600" algn="r"/>
                        </a:tabLst>
                      </a:pPr>
                      <a:r>
                        <a:rPr lang="en-US" sz="1600">
                          <a:effectLst/>
                          <a:latin typeface="Arial" panose="020B0604020202020204" pitchFamily="34" charset="0"/>
                          <a:ea typeface="Calibri" panose="020F0502020204030204" pitchFamily="34" charset="0"/>
                          <a:cs typeface="Times New Roman" panose="02020603050405020304" pitchFamily="18" charset="0"/>
                        </a:rPr>
                        <a:t>Cancer (227.2)</a:t>
                      </a:r>
                    </a:p>
                  </a:txBody>
                  <a:tcPr marL="68580" marR="68580" marT="0" marB="0"/>
                </a:tc>
                <a:tc>
                  <a:txBody>
                    <a:bodyPr/>
                    <a:lstStyle/>
                    <a:p>
                      <a:pPr marL="0" marR="0">
                        <a:spcBef>
                          <a:spcPts val="0"/>
                        </a:spcBef>
                        <a:spcAft>
                          <a:spcPts val="100"/>
                        </a:spcAft>
                        <a:tabLst>
                          <a:tab pos="5943600" algn="r"/>
                        </a:tabLst>
                      </a:pPr>
                      <a:r>
                        <a:rPr lang="en-US" sz="1600" dirty="0">
                          <a:effectLst/>
                          <a:latin typeface="Arial" panose="020B0604020202020204" pitchFamily="34" charset="0"/>
                          <a:ea typeface="Calibri" panose="020F0502020204030204" pitchFamily="34" charset="0"/>
                          <a:cs typeface="Times New Roman" panose="02020603050405020304" pitchFamily="18" charset="0"/>
                        </a:rPr>
                        <a:t>COVID-19 (171.6)</a:t>
                      </a:r>
                    </a:p>
                  </a:txBody>
                  <a:tcPr marL="68580" marR="68580" marT="0" marB="0"/>
                </a:tc>
                <a:tc>
                  <a:txBody>
                    <a:bodyPr/>
                    <a:lstStyle/>
                    <a:p>
                      <a:pPr marL="0" marR="0">
                        <a:spcBef>
                          <a:spcPts val="0"/>
                        </a:spcBef>
                        <a:spcAft>
                          <a:spcPts val="100"/>
                        </a:spcAft>
                        <a:tabLst>
                          <a:tab pos="5943600" algn="r"/>
                        </a:tabLst>
                      </a:pPr>
                      <a:r>
                        <a:rPr lang="en-US" sz="1600">
                          <a:effectLst/>
                          <a:latin typeface="Arial" panose="020B0604020202020204" pitchFamily="34" charset="0"/>
                          <a:ea typeface="Calibri" panose="020F0502020204030204" pitchFamily="34" charset="0"/>
                          <a:cs typeface="Times New Roman" panose="02020603050405020304" pitchFamily="18" charset="0"/>
                        </a:rPr>
                        <a:t>Unintentional injury (80.0)</a:t>
                      </a:r>
                    </a:p>
                  </a:txBody>
                  <a:tcPr marL="68580" marR="68580" marT="0" marB="0"/>
                </a:tc>
                <a:tc>
                  <a:txBody>
                    <a:bodyPr/>
                    <a:lstStyle/>
                    <a:p>
                      <a:pPr marL="0" marR="0">
                        <a:spcBef>
                          <a:spcPts val="0"/>
                        </a:spcBef>
                        <a:spcAft>
                          <a:spcPts val="100"/>
                        </a:spcAft>
                        <a:tabLst>
                          <a:tab pos="5943600" algn="r"/>
                        </a:tabLst>
                      </a:pPr>
                      <a:r>
                        <a:rPr lang="en-US" sz="1600" dirty="0">
                          <a:effectLst/>
                          <a:latin typeface="Arial" panose="020B0604020202020204" pitchFamily="34" charset="0"/>
                          <a:ea typeface="Calibri" panose="020F0502020204030204" pitchFamily="34" charset="0"/>
                          <a:cs typeface="Times New Roman" panose="02020603050405020304" pitchFamily="18" charset="0"/>
                        </a:rPr>
                        <a:t>Chronic lung disease (68.0)</a:t>
                      </a:r>
                    </a:p>
                  </a:txBody>
                  <a:tcPr marL="68580" marR="68580" marT="0" marB="0"/>
                </a:tc>
                <a:extLst>
                  <a:ext uri="{0D108BD9-81ED-4DB2-BD59-A6C34878D82A}">
                    <a16:rowId xmlns:a16="http://schemas.microsoft.com/office/drawing/2014/main" val="3634234608"/>
                  </a:ext>
                </a:extLst>
              </a:tr>
              <a:tr h="548640">
                <a:tc>
                  <a:txBody>
                    <a:bodyPr/>
                    <a:lstStyle/>
                    <a:p>
                      <a:pPr marL="0" marR="0">
                        <a:spcBef>
                          <a:spcPts val="0"/>
                        </a:spcBef>
                        <a:spcAft>
                          <a:spcPts val="100"/>
                        </a:spcAft>
                        <a:tabLst>
                          <a:tab pos="5943600" algn="r"/>
                        </a:tabLst>
                      </a:pPr>
                      <a:r>
                        <a:rPr lang="en-US" sz="1600" dirty="0">
                          <a:effectLst/>
                          <a:latin typeface="Arial" panose="020B0604020202020204" pitchFamily="34" charset="0"/>
                          <a:ea typeface="Calibri" panose="020F0502020204030204" pitchFamily="34" charset="0"/>
                          <a:cs typeface="Times New Roman" panose="02020603050405020304" pitchFamily="18" charset="0"/>
                        </a:rPr>
                        <a:t>Noncore</a:t>
                      </a:r>
                    </a:p>
                  </a:txBody>
                  <a:tcPr marL="68580" marR="68580" marT="0" marB="0"/>
                </a:tc>
                <a:tc>
                  <a:txBody>
                    <a:bodyPr/>
                    <a:lstStyle/>
                    <a:p>
                      <a:pPr marL="0" marR="0">
                        <a:spcBef>
                          <a:spcPts val="0"/>
                        </a:spcBef>
                        <a:spcAft>
                          <a:spcPts val="100"/>
                        </a:spcAft>
                        <a:tabLst>
                          <a:tab pos="5943600" algn="r"/>
                        </a:tabLst>
                      </a:pPr>
                      <a:r>
                        <a:rPr lang="en-US" sz="1600">
                          <a:effectLst/>
                          <a:latin typeface="Arial" panose="020B0604020202020204" pitchFamily="34" charset="0"/>
                          <a:ea typeface="Calibri" panose="020F0502020204030204" pitchFamily="34" charset="0"/>
                          <a:cs typeface="Times New Roman" panose="02020603050405020304" pitchFamily="18" charset="0"/>
                        </a:rPr>
                        <a:t>Heart disease (318.2)</a:t>
                      </a:r>
                    </a:p>
                  </a:txBody>
                  <a:tcPr marL="68580" marR="68580" marT="0" marB="0"/>
                </a:tc>
                <a:tc>
                  <a:txBody>
                    <a:bodyPr/>
                    <a:lstStyle/>
                    <a:p>
                      <a:pPr marL="0" marR="0">
                        <a:spcBef>
                          <a:spcPts val="0"/>
                        </a:spcBef>
                        <a:spcAft>
                          <a:spcPts val="100"/>
                        </a:spcAft>
                        <a:tabLst>
                          <a:tab pos="5943600" algn="r"/>
                        </a:tabLst>
                      </a:pPr>
                      <a:r>
                        <a:rPr lang="en-US" sz="1600">
                          <a:effectLst/>
                          <a:latin typeface="Arial" panose="020B0604020202020204" pitchFamily="34" charset="0"/>
                          <a:ea typeface="Calibri" panose="020F0502020204030204" pitchFamily="34" charset="0"/>
                          <a:cs typeface="Times New Roman" panose="02020603050405020304" pitchFamily="18" charset="0"/>
                        </a:rPr>
                        <a:t>Cancer (265.0)</a:t>
                      </a:r>
                    </a:p>
                  </a:txBody>
                  <a:tcPr marL="68580" marR="68580" marT="0" marB="0"/>
                </a:tc>
                <a:tc>
                  <a:txBody>
                    <a:bodyPr/>
                    <a:lstStyle/>
                    <a:p>
                      <a:pPr marL="0" marR="0">
                        <a:spcBef>
                          <a:spcPts val="0"/>
                        </a:spcBef>
                        <a:spcAft>
                          <a:spcPts val="100"/>
                        </a:spcAft>
                        <a:tabLst>
                          <a:tab pos="5943600" algn="r"/>
                        </a:tabLst>
                      </a:pPr>
                      <a:r>
                        <a:rPr lang="en-US" sz="1600" dirty="0">
                          <a:effectLst/>
                          <a:latin typeface="Arial" panose="020B0604020202020204" pitchFamily="34" charset="0"/>
                          <a:ea typeface="Calibri" panose="020F0502020204030204" pitchFamily="34" charset="0"/>
                          <a:cs typeface="Times New Roman" panose="02020603050405020304" pitchFamily="18" charset="0"/>
                        </a:rPr>
                        <a:t>COVID-19 (199.3)</a:t>
                      </a:r>
                    </a:p>
                  </a:txBody>
                  <a:tcPr marL="68580" marR="68580" marT="0" marB="0"/>
                </a:tc>
                <a:tc>
                  <a:txBody>
                    <a:bodyPr/>
                    <a:lstStyle/>
                    <a:p>
                      <a:pPr marL="0" marR="0">
                        <a:spcBef>
                          <a:spcPts val="0"/>
                        </a:spcBef>
                        <a:spcAft>
                          <a:spcPts val="100"/>
                        </a:spcAft>
                        <a:tabLst>
                          <a:tab pos="5943600" algn="r"/>
                        </a:tabLst>
                      </a:pPr>
                      <a:r>
                        <a:rPr lang="en-US" sz="1600">
                          <a:effectLst/>
                          <a:latin typeface="Arial" panose="020B0604020202020204" pitchFamily="34" charset="0"/>
                          <a:ea typeface="Calibri" panose="020F0502020204030204" pitchFamily="34" charset="0"/>
                          <a:cs typeface="Times New Roman" panose="02020603050405020304" pitchFamily="18" charset="0"/>
                        </a:rPr>
                        <a:t>Unintentional injury (87.9)</a:t>
                      </a:r>
                    </a:p>
                  </a:txBody>
                  <a:tcPr marL="68580" marR="68580" marT="0" marB="0"/>
                </a:tc>
                <a:tc>
                  <a:txBody>
                    <a:bodyPr/>
                    <a:lstStyle/>
                    <a:p>
                      <a:pPr marL="0" marR="0">
                        <a:spcBef>
                          <a:spcPts val="0"/>
                        </a:spcBef>
                        <a:spcAft>
                          <a:spcPts val="100"/>
                        </a:spcAft>
                        <a:tabLst>
                          <a:tab pos="5943600" algn="r"/>
                        </a:tabLst>
                      </a:pPr>
                      <a:r>
                        <a:rPr lang="en-US" sz="1600" dirty="0">
                          <a:effectLst/>
                          <a:latin typeface="Arial" panose="020B0604020202020204" pitchFamily="34" charset="0"/>
                          <a:ea typeface="Calibri" panose="020F0502020204030204" pitchFamily="34" charset="0"/>
                          <a:cs typeface="Times New Roman" panose="02020603050405020304" pitchFamily="18" charset="0"/>
                        </a:rPr>
                        <a:t>Chronic lung disease (80.7)</a:t>
                      </a:r>
                    </a:p>
                  </a:txBody>
                  <a:tcPr marL="68580" marR="68580" marT="0" marB="0"/>
                </a:tc>
                <a:extLst>
                  <a:ext uri="{0D108BD9-81ED-4DB2-BD59-A6C34878D82A}">
                    <a16:rowId xmlns:a16="http://schemas.microsoft.com/office/drawing/2014/main" val="1643688630"/>
                  </a:ext>
                </a:extLst>
              </a:tr>
            </a:tbl>
          </a:graphicData>
        </a:graphic>
      </p:graphicFrame>
      <p:sp>
        <p:nvSpPr>
          <p:cNvPr id="3" name="Slide Number Placeholder 2">
            <a:extLst>
              <a:ext uri="{FF2B5EF4-FFF2-40B4-BE49-F238E27FC236}">
                <a16:creationId xmlns:a16="http://schemas.microsoft.com/office/drawing/2014/main" id="{C4B39581-D17A-B04E-0445-36F1D225954A}"/>
              </a:ext>
            </a:extLst>
          </p:cNvPr>
          <p:cNvSpPr>
            <a:spLocks noGrp="1"/>
          </p:cNvSpPr>
          <p:nvPr>
            <p:ph type="sldNum" sz="quarter" idx="10"/>
          </p:nvPr>
        </p:nvSpPr>
        <p:spPr/>
        <p:txBody>
          <a:bodyPr/>
          <a:lstStyle/>
          <a:p>
            <a:fld id="{85F5B7A5-34A7-4AB0-A34F-A4DF2002FA98}" type="slidenum">
              <a:rPr lang="en-US" smtClean="0"/>
              <a:t>30</a:t>
            </a:fld>
            <a:endParaRPr lang="en-US" dirty="0"/>
          </a:p>
        </p:txBody>
      </p:sp>
    </p:spTree>
    <p:extLst>
      <p:ext uri="{BB962C8B-B14F-4D97-AF65-F5344CB8AC3E}">
        <p14:creationId xmlns:p14="http://schemas.microsoft.com/office/powerpoint/2010/main" val="27249836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object 53"/>
          <p:cNvSpPr txBox="1"/>
          <p:nvPr/>
        </p:nvSpPr>
        <p:spPr>
          <a:xfrm>
            <a:off x="457200" y="5486400"/>
            <a:ext cx="8229600" cy="459304"/>
          </a:xfrm>
          <a:prstGeom prst="rect">
            <a:avLst/>
          </a:prstGeom>
        </p:spPr>
        <p:txBody>
          <a:bodyPr vert="horz" wrap="square" lIns="0" tIns="28142" rIns="0" bIns="0" rtlCol="0">
            <a:spAutoFit/>
          </a:bodyPr>
          <a:lstStyle/>
          <a:p>
            <a:pPr marL="8659" marR="196989"/>
            <a:r>
              <a:rPr lang="en-US" sz="1400" b="1" spc="-20" dirty="0">
                <a:effectLst/>
                <a:latin typeface="Times New Roman" panose="02020603050405020304" pitchFamily="18" charset="0"/>
                <a:ea typeface="Calibri" panose="020F0502020204030204" pitchFamily="34" charset="0"/>
              </a:rPr>
              <a:t>Source:</a:t>
            </a:r>
            <a:r>
              <a:rPr lang="en-US" sz="1400" spc="-20" dirty="0">
                <a:effectLst/>
                <a:latin typeface="Times New Roman" panose="02020603050405020304" pitchFamily="18" charset="0"/>
                <a:ea typeface="Calibri" panose="020F0502020204030204" pitchFamily="34" charset="0"/>
              </a:rPr>
              <a:t> Centers for Disease Control and Prevention, National Center for Health Statistics, National Vital Statistics System - Mortality, 2018-2021, Single Race. Accessed on CDC WONDER Online Database, released in 2023.</a:t>
            </a:r>
            <a:endParaRPr sz="1400" spc="-20" dirty="0">
              <a:latin typeface="Times New Roman"/>
              <a:cs typeface="Times New Roman"/>
            </a:endParaRPr>
          </a:p>
        </p:txBody>
      </p:sp>
      <p:sp>
        <p:nvSpPr>
          <p:cNvPr id="87" name="Title 86">
            <a:extLst>
              <a:ext uri="{FF2B5EF4-FFF2-40B4-BE49-F238E27FC236}">
                <a16:creationId xmlns:a16="http://schemas.microsoft.com/office/drawing/2014/main" id="{3AC3A039-0EF7-45B9-8151-6F39F0F2B4C9}"/>
              </a:ext>
            </a:extLst>
          </p:cNvPr>
          <p:cNvSpPr>
            <a:spLocks noGrp="1"/>
          </p:cNvSpPr>
          <p:nvPr>
            <p:ph type="title"/>
          </p:nvPr>
        </p:nvSpPr>
        <p:spPr>
          <a:xfrm>
            <a:off x="1257300" y="304800"/>
            <a:ext cx="6629400" cy="617884"/>
          </a:xfrm>
        </p:spPr>
        <p:txBody>
          <a:bodyPr>
            <a:noAutofit/>
          </a:bodyPr>
          <a:lstStyle/>
          <a:p>
            <a:r>
              <a:rPr lang="en-US" sz="2000" dirty="0"/>
              <a:t>Table 4. Five leading causes of death, by age group, based on age-adjusted deaths per 100,000 population, 2021</a:t>
            </a:r>
          </a:p>
        </p:txBody>
      </p:sp>
      <p:graphicFrame>
        <p:nvGraphicFramePr>
          <p:cNvPr id="2" name="Table 1">
            <a:extLst>
              <a:ext uri="{FF2B5EF4-FFF2-40B4-BE49-F238E27FC236}">
                <a16:creationId xmlns:a16="http://schemas.microsoft.com/office/drawing/2014/main" id="{596D09D8-E23A-0E62-7197-2118CA669940}"/>
              </a:ext>
            </a:extLst>
          </p:cNvPr>
          <p:cNvGraphicFramePr>
            <a:graphicFrameLocks noGrp="1"/>
          </p:cNvGraphicFramePr>
          <p:nvPr>
            <p:extLst>
              <p:ext uri="{D42A27DB-BD31-4B8C-83A1-F6EECF244321}">
                <p14:modId xmlns:p14="http://schemas.microsoft.com/office/powerpoint/2010/main" val="1798402865"/>
              </p:ext>
            </p:extLst>
          </p:nvPr>
        </p:nvGraphicFramePr>
        <p:xfrm>
          <a:off x="457199" y="1600200"/>
          <a:ext cx="8229602" cy="3657600"/>
        </p:xfrm>
        <a:graphic>
          <a:graphicData uri="http://schemas.openxmlformats.org/drawingml/2006/table">
            <a:tbl>
              <a:tblPr firstRow="1" firstCol="1" bandRow="1">
                <a:tableStyleId>{616DA210-FB5B-4158-B5E0-FEB733F419BA}</a:tableStyleId>
              </a:tblPr>
              <a:tblGrid>
                <a:gridCol w="1186841">
                  <a:extLst>
                    <a:ext uri="{9D8B030D-6E8A-4147-A177-3AD203B41FA5}">
                      <a16:colId xmlns:a16="http://schemas.microsoft.com/office/drawing/2014/main" val="118060813"/>
                    </a:ext>
                  </a:extLst>
                </a:gridCol>
                <a:gridCol w="1447800">
                  <a:extLst>
                    <a:ext uri="{9D8B030D-6E8A-4147-A177-3AD203B41FA5}">
                      <a16:colId xmlns:a16="http://schemas.microsoft.com/office/drawing/2014/main" val="1727010582"/>
                    </a:ext>
                  </a:extLst>
                </a:gridCol>
                <a:gridCol w="1447800">
                  <a:extLst>
                    <a:ext uri="{9D8B030D-6E8A-4147-A177-3AD203B41FA5}">
                      <a16:colId xmlns:a16="http://schemas.microsoft.com/office/drawing/2014/main" val="2578841197"/>
                    </a:ext>
                  </a:extLst>
                </a:gridCol>
                <a:gridCol w="1371600">
                  <a:extLst>
                    <a:ext uri="{9D8B030D-6E8A-4147-A177-3AD203B41FA5}">
                      <a16:colId xmlns:a16="http://schemas.microsoft.com/office/drawing/2014/main" val="3320304072"/>
                    </a:ext>
                  </a:extLst>
                </a:gridCol>
                <a:gridCol w="1371600">
                  <a:extLst>
                    <a:ext uri="{9D8B030D-6E8A-4147-A177-3AD203B41FA5}">
                      <a16:colId xmlns:a16="http://schemas.microsoft.com/office/drawing/2014/main" val="3419906742"/>
                    </a:ext>
                  </a:extLst>
                </a:gridCol>
                <a:gridCol w="1403961">
                  <a:extLst>
                    <a:ext uri="{9D8B030D-6E8A-4147-A177-3AD203B41FA5}">
                      <a16:colId xmlns:a16="http://schemas.microsoft.com/office/drawing/2014/main" val="661499065"/>
                    </a:ext>
                  </a:extLst>
                </a:gridCol>
              </a:tblGrid>
              <a:tr h="365760">
                <a:tc>
                  <a:txBody>
                    <a:bodyPr/>
                    <a:lstStyle/>
                    <a:p>
                      <a:pPr marL="0" marR="0" algn="ctr">
                        <a:spcBef>
                          <a:spcPts val="0"/>
                        </a:spcBef>
                        <a:spcAft>
                          <a:spcPts val="100"/>
                        </a:spcAft>
                        <a:tabLst>
                          <a:tab pos="5943600" algn="r"/>
                        </a:tabLst>
                      </a:pPr>
                      <a:r>
                        <a:rPr lang="en-US" sz="1600" b="1" dirty="0">
                          <a:effectLst/>
                          <a:latin typeface="Arial" panose="020B0604020202020204" pitchFamily="34" charset="0"/>
                          <a:ea typeface="Calibri" panose="020F0502020204030204" pitchFamily="34" charset="0"/>
                          <a:cs typeface="Times New Roman" panose="02020603050405020304" pitchFamily="18" charset="0"/>
                        </a:rPr>
                        <a:t>Age</a:t>
                      </a:r>
                    </a:p>
                  </a:txBody>
                  <a:tcPr marL="68580" marR="68580" marT="0" marB="0"/>
                </a:tc>
                <a:tc>
                  <a:txBody>
                    <a:bodyPr/>
                    <a:lstStyle/>
                    <a:p>
                      <a:pPr marL="0" marR="0" algn="ctr">
                        <a:spcBef>
                          <a:spcPts val="0"/>
                        </a:spcBef>
                        <a:spcAft>
                          <a:spcPts val="100"/>
                        </a:spcAft>
                        <a:tabLst>
                          <a:tab pos="5943600" algn="r"/>
                        </a:tabLst>
                      </a:pPr>
                      <a:r>
                        <a:rPr lang="en-US" sz="1600" b="1" dirty="0">
                          <a:effectLst/>
                          <a:latin typeface="Arial" panose="020B0604020202020204" pitchFamily="34" charset="0"/>
                          <a:ea typeface="Calibri" panose="020F0502020204030204" pitchFamily="34" charset="0"/>
                          <a:cs typeface="Times New Roman" panose="02020603050405020304" pitchFamily="18" charset="0"/>
                        </a:rPr>
                        <a:t>#1</a:t>
                      </a:r>
                    </a:p>
                  </a:txBody>
                  <a:tcPr marL="68580" marR="68580" marT="0" marB="0"/>
                </a:tc>
                <a:tc>
                  <a:txBody>
                    <a:bodyPr/>
                    <a:lstStyle/>
                    <a:p>
                      <a:pPr marL="0" marR="0" algn="ctr">
                        <a:spcBef>
                          <a:spcPts val="0"/>
                        </a:spcBef>
                        <a:spcAft>
                          <a:spcPts val="100"/>
                        </a:spcAft>
                        <a:tabLst>
                          <a:tab pos="5943600" algn="r"/>
                        </a:tabLst>
                      </a:pPr>
                      <a:r>
                        <a:rPr lang="en-US" sz="1600" b="1">
                          <a:effectLst/>
                          <a:latin typeface="Arial" panose="020B0604020202020204" pitchFamily="34" charset="0"/>
                          <a:ea typeface="Calibri" panose="020F0502020204030204" pitchFamily="34" charset="0"/>
                          <a:cs typeface="Times New Roman" panose="02020603050405020304" pitchFamily="18" charset="0"/>
                        </a:rPr>
                        <a:t>#2</a:t>
                      </a:r>
                    </a:p>
                  </a:txBody>
                  <a:tcPr marL="68580" marR="68580" marT="0" marB="0"/>
                </a:tc>
                <a:tc>
                  <a:txBody>
                    <a:bodyPr/>
                    <a:lstStyle/>
                    <a:p>
                      <a:pPr marL="0" marR="0" algn="ctr">
                        <a:spcBef>
                          <a:spcPts val="0"/>
                        </a:spcBef>
                        <a:spcAft>
                          <a:spcPts val="100"/>
                        </a:spcAft>
                        <a:tabLst>
                          <a:tab pos="5943600" algn="r"/>
                        </a:tabLst>
                      </a:pPr>
                      <a:r>
                        <a:rPr lang="en-US" sz="1600" b="1">
                          <a:effectLst/>
                          <a:latin typeface="Arial" panose="020B0604020202020204" pitchFamily="34" charset="0"/>
                          <a:ea typeface="Calibri" panose="020F0502020204030204" pitchFamily="34" charset="0"/>
                          <a:cs typeface="Times New Roman" panose="02020603050405020304" pitchFamily="18" charset="0"/>
                        </a:rPr>
                        <a:t>#3</a:t>
                      </a:r>
                    </a:p>
                  </a:txBody>
                  <a:tcPr marL="68580" marR="68580" marT="0" marB="0"/>
                </a:tc>
                <a:tc>
                  <a:txBody>
                    <a:bodyPr/>
                    <a:lstStyle/>
                    <a:p>
                      <a:pPr marL="0" marR="0" algn="ctr">
                        <a:spcBef>
                          <a:spcPts val="0"/>
                        </a:spcBef>
                        <a:spcAft>
                          <a:spcPts val="100"/>
                        </a:spcAft>
                        <a:tabLst>
                          <a:tab pos="5943600" algn="r"/>
                        </a:tabLst>
                      </a:pPr>
                      <a:r>
                        <a:rPr lang="en-US" sz="1600" b="1">
                          <a:effectLst/>
                          <a:latin typeface="Arial" panose="020B0604020202020204" pitchFamily="34" charset="0"/>
                          <a:ea typeface="Calibri" panose="020F0502020204030204" pitchFamily="34" charset="0"/>
                          <a:cs typeface="Times New Roman" panose="02020603050405020304" pitchFamily="18" charset="0"/>
                        </a:rPr>
                        <a:t>#4</a:t>
                      </a:r>
                    </a:p>
                  </a:txBody>
                  <a:tcPr marL="68580" marR="68580" marT="0" marB="0"/>
                </a:tc>
                <a:tc>
                  <a:txBody>
                    <a:bodyPr/>
                    <a:lstStyle/>
                    <a:p>
                      <a:pPr marL="0" marR="0" algn="ctr">
                        <a:spcBef>
                          <a:spcPts val="0"/>
                        </a:spcBef>
                        <a:spcAft>
                          <a:spcPts val="100"/>
                        </a:spcAft>
                        <a:tabLst>
                          <a:tab pos="5943600" algn="r"/>
                        </a:tabLst>
                      </a:pPr>
                      <a:r>
                        <a:rPr lang="en-US" sz="1600" b="1">
                          <a:effectLst/>
                          <a:latin typeface="Arial" panose="020B0604020202020204" pitchFamily="34" charset="0"/>
                          <a:ea typeface="Calibri" panose="020F0502020204030204" pitchFamily="34" charset="0"/>
                          <a:cs typeface="Times New Roman" panose="02020603050405020304" pitchFamily="18" charset="0"/>
                        </a:rPr>
                        <a:t>#5</a:t>
                      </a:r>
                    </a:p>
                  </a:txBody>
                  <a:tcPr marL="68580" marR="68580" marT="0" marB="0"/>
                </a:tc>
                <a:extLst>
                  <a:ext uri="{0D108BD9-81ED-4DB2-BD59-A6C34878D82A}">
                    <a16:rowId xmlns:a16="http://schemas.microsoft.com/office/drawing/2014/main" val="3099573310"/>
                  </a:ext>
                </a:extLst>
              </a:tr>
              <a:tr h="548640">
                <a:tc>
                  <a:txBody>
                    <a:bodyPr/>
                    <a:lstStyle/>
                    <a:p>
                      <a:pPr marL="0" marR="0">
                        <a:spcBef>
                          <a:spcPts val="0"/>
                        </a:spcBef>
                        <a:spcAft>
                          <a:spcPts val="100"/>
                        </a:spcAft>
                        <a:tabLst>
                          <a:tab pos="5943600" algn="r"/>
                        </a:tabLst>
                      </a:pPr>
                      <a:r>
                        <a:rPr lang="en-US" sz="1600" dirty="0">
                          <a:effectLst/>
                          <a:latin typeface="Arial" panose="020B0604020202020204" pitchFamily="34" charset="0"/>
                          <a:ea typeface="Calibri" panose="020F0502020204030204" pitchFamily="34" charset="0"/>
                          <a:cs typeface="Times New Roman" panose="02020603050405020304" pitchFamily="18" charset="0"/>
                        </a:rPr>
                        <a:t>&lt;5 years</a:t>
                      </a:r>
                    </a:p>
                  </a:txBody>
                  <a:tcPr marL="68580" marR="68580" marT="0" marB="0"/>
                </a:tc>
                <a:tc>
                  <a:txBody>
                    <a:bodyPr/>
                    <a:lstStyle/>
                    <a:p>
                      <a:pPr marL="0" marR="0">
                        <a:spcBef>
                          <a:spcPts val="0"/>
                        </a:spcBef>
                        <a:spcAft>
                          <a:spcPts val="100"/>
                        </a:spcAft>
                        <a:tabLst>
                          <a:tab pos="5943600" algn="r"/>
                        </a:tabLst>
                      </a:pPr>
                      <a:r>
                        <a:rPr lang="en-US" sz="1600">
                          <a:effectLst/>
                          <a:latin typeface="Arial" panose="020B0604020202020204" pitchFamily="34" charset="0"/>
                          <a:ea typeface="Calibri" panose="020F0502020204030204" pitchFamily="34" charset="0"/>
                          <a:cs typeface="Times New Roman" panose="02020603050405020304" pitchFamily="18" charset="0"/>
                        </a:rPr>
                        <a:t>Perinatal event (53.2)</a:t>
                      </a:r>
                    </a:p>
                  </a:txBody>
                  <a:tcPr marL="68580" marR="68580" marT="0" marB="0"/>
                </a:tc>
                <a:tc>
                  <a:txBody>
                    <a:bodyPr/>
                    <a:lstStyle/>
                    <a:p>
                      <a:pPr marL="0" marR="0">
                        <a:spcBef>
                          <a:spcPts val="0"/>
                        </a:spcBef>
                        <a:spcAft>
                          <a:spcPts val="100"/>
                        </a:spcAft>
                        <a:tabLst>
                          <a:tab pos="5943600" algn="r"/>
                        </a:tabLst>
                      </a:pPr>
                      <a:r>
                        <a:rPr lang="en-US" sz="1600">
                          <a:effectLst/>
                          <a:latin typeface="Arial" panose="020B0604020202020204" pitchFamily="34" charset="0"/>
                          <a:ea typeface="Calibri" panose="020F0502020204030204" pitchFamily="34" charset="0"/>
                          <a:cs typeface="Times New Roman" panose="02020603050405020304" pitchFamily="18" charset="0"/>
                        </a:rPr>
                        <a:t>Congenital abnormality (24.4)</a:t>
                      </a:r>
                    </a:p>
                  </a:txBody>
                  <a:tcPr marL="68580" marR="68580" marT="0" marB="0"/>
                </a:tc>
                <a:tc>
                  <a:txBody>
                    <a:bodyPr/>
                    <a:lstStyle/>
                    <a:p>
                      <a:pPr marL="0" marR="0">
                        <a:spcBef>
                          <a:spcPts val="0"/>
                        </a:spcBef>
                        <a:spcAft>
                          <a:spcPts val="100"/>
                        </a:spcAft>
                        <a:tabLst>
                          <a:tab pos="5943600" algn="r"/>
                        </a:tabLst>
                      </a:pPr>
                      <a:r>
                        <a:rPr lang="en-US" sz="1600">
                          <a:effectLst/>
                          <a:latin typeface="Arial" panose="020B0604020202020204" pitchFamily="34" charset="0"/>
                          <a:ea typeface="Calibri" panose="020F0502020204030204" pitchFamily="34" charset="0"/>
                          <a:cs typeface="Times New Roman" panose="02020603050405020304" pitchFamily="18" charset="0"/>
                        </a:rPr>
                        <a:t>Unintentional injury (14.1)</a:t>
                      </a:r>
                    </a:p>
                  </a:txBody>
                  <a:tcPr marL="68580" marR="68580" marT="0" marB="0"/>
                </a:tc>
                <a:tc>
                  <a:txBody>
                    <a:bodyPr/>
                    <a:lstStyle/>
                    <a:p>
                      <a:pPr marL="0" marR="0">
                        <a:spcBef>
                          <a:spcPts val="0"/>
                        </a:spcBef>
                        <a:spcAft>
                          <a:spcPts val="100"/>
                        </a:spcAft>
                        <a:tabLst>
                          <a:tab pos="5943600" algn="r"/>
                        </a:tabLst>
                      </a:pPr>
                      <a:r>
                        <a:rPr lang="en-US" sz="1600">
                          <a:effectLst/>
                          <a:latin typeface="Arial" panose="020B0604020202020204" pitchFamily="34" charset="0"/>
                          <a:ea typeface="Calibri" panose="020F0502020204030204" pitchFamily="34" charset="0"/>
                          <a:cs typeface="Times New Roman" panose="02020603050405020304" pitchFamily="18" charset="0"/>
                        </a:rPr>
                        <a:t>Homicide (3.1)</a:t>
                      </a:r>
                    </a:p>
                  </a:txBody>
                  <a:tcPr marL="68580" marR="68580" marT="0" marB="0"/>
                </a:tc>
                <a:tc>
                  <a:txBody>
                    <a:bodyPr/>
                    <a:lstStyle/>
                    <a:p>
                      <a:pPr marL="0" marR="0">
                        <a:spcBef>
                          <a:spcPts val="0"/>
                        </a:spcBef>
                        <a:spcAft>
                          <a:spcPts val="100"/>
                        </a:spcAft>
                        <a:tabLst>
                          <a:tab pos="5943600" algn="r"/>
                        </a:tabLst>
                      </a:pPr>
                      <a:r>
                        <a:rPr lang="en-US" sz="1600">
                          <a:effectLst/>
                          <a:latin typeface="Arial" panose="020B0604020202020204" pitchFamily="34" charset="0"/>
                          <a:ea typeface="Calibri" panose="020F0502020204030204" pitchFamily="34" charset="0"/>
                          <a:cs typeface="Times New Roman" panose="02020603050405020304" pitchFamily="18" charset="0"/>
                        </a:rPr>
                        <a:t>Heart disease (2.1)</a:t>
                      </a:r>
                    </a:p>
                  </a:txBody>
                  <a:tcPr marL="68580" marR="68580" marT="0" marB="0"/>
                </a:tc>
                <a:extLst>
                  <a:ext uri="{0D108BD9-81ED-4DB2-BD59-A6C34878D82A}">
                    <a16:rowId xmlns:a16="http://schemas.microsoft.com/office/drawing/2014/main" val="2460666462"/>
                  </a:ext>
                </a:extLst>
              </a:tr>
              <a:tr h="548640">
                <a:tc>
                  <a:txBody>
                    <a:bodyPr/>
                    <a:lstStyle/>
                    <a:p>
                      <a:pPr marL="0" marR="0">
                        <a:spcBef>
                          <a:spcPts val="0"/>
                        </a:spcBef>
                        <a:spcAft>
                          <a:spcPts val="100"/>
                        </a:spcAft>
                        <a:tabLst>
                          <a:tab pos="5943600" algn="r"/>
                        </a:tabLst>
                      </a:pPr>
                      <a:r>
                        <a:rPr lang="en-US" sz="1600" dirty="0">
                          <a:effectLst/>
                          <a:latin typeface="Arial" panose="020B0604020202020204" pitchFamily="34" charset="0"/>
                          <a:ea typeface="Calibri" panose="020F0502020204030204" pitchFamily="34" charset="0"/>
                          <a:cs typeface="Times New Roman" panose="02020603050405020304" pitchFamily="18" charset="0"/>
                        </a:rPr>
                        <a:t>5-24 years</a:t>
                      </a:r>
                    </a:p>
                  </a:txBody>
                  <a:tcPr marL="68580" marR="68580" marT="0" marB="0"/>
                </a:tc>
                <a:tc>
                  <a:txBody>
                    <a:bodyPr/>
                    <a:lstStyle/>
                    <a:p>
                      <a:pPr marL="0" marR="0">
                        <a:spcBef>
                          <a:spcPts val="0"/>
                        </a:spcBef>
                        <a:spcAft>
                          <a:spcPts val="100"/>
                        </a:spcAft>
                        <a:tabLst>
                          <a:tab pos="5943600" algn="r"/>
                        </a:tabLst>
                      </a:pPr>
                      <a:r>
                        <a:rPr lang="en-US" sz="1600">
                          <a:effectLst/>
                          <a:latin typeface="Arial" panose="020B0604020202020204" pitchFamily="34" charset="0"/>
                          <a:ea typeface="Calibri" panose="020F0502020204030204" pitchFamily="34" charset="0"/>
                          <a:cs typeface="Times New Roman" panose="02020603050405020304" pitchFamily="18" charset="0"/>
                        </a:rPr>
                        <a:t>Unintentional injury (20.1)</a:t>
                      </a:r>
                    </a:p>
                  </a:txBody>
                  <a:tcPr marL="68580" marR="68580" marT="0" marB="0"/>
                </a:tc>
                <a:tc>
                  <a:txBody>
                    <a:bodyPr/>
                    <a:lstStyle/>
                    <a:p>
                      <a:pPr marL="0" marR="0">
                        <a:spcBef>
                          <a:spcPts val="0"/>
                        </a:spcBef>
                        <a:spcAft>
                          <a:spcPts val="100"/>
                        </a:spcAft>
                        <a:tabLst>
                          <a:tab pos="5943600" algn="r"/>
                        </a:tabLst>
                      </a:pPr>
                      <a:r>
                        <a:rPr lang="en-US" sz="1600">
                          <a:effectLst/>
                          <a:latin typeface="Arial" panose="020B0604020202020204" pitchFamily="34" charset="0"/>
                          <a:ea typeface="Calibri" panose="020F0502020204030204" pitchFamily="34" charset="0"/>
                          <a:cs typeface="Times New Roman" panose="02020603050405020304" pitchFamily="18" charset="0"/>
                        </a:rPr>
                        <a:t>Suicide (8.2)</a:t>
                      </a:r>
                    </a:p>
                  </a:txBody>
                  <a:tcPr marL="68580" marR="68580" marT="0" marB="0"/>
                </a:tc>
                <a:tc>
                  <a:txBody>
                    <a:bodyPr/>
                    <a:lstStyle/>
                    <a:p>
                      <a:pPr marL="0" marR="0">
                        <a:spcBef>
                          <a:spcPts val="0"/>
                        </a:spcBef>
                        <a:spcAft>
                          <a:spcPts val="100"/>
                        </a:spcAft>
                        <a:tabLst>
                          <a:tab pos="5943600" algn="r"/>
                        </a:tabLst>
                      </a:pPr>
                      <a:r>
                        <a:rPr lang="en-US" sz="1600">
                          <a:effectLst/>
                          <a:latin typeface="Arial" panose="020B0604020202020204" pitchFamily="34" charset="0"/>
                          <a:ea typeface="Calibri" panose="020F0502020204030204" pitchFamily="34" charset="0"/>
                          <a:cs typeface="Times New Roman" panose="02020603050405020304" pitchFamily="18" charset="0"/>
                        </a:rPr>
                        <a:t>Homicide (8.1)</a:t>
                      </a:r>
                    </a:p>
                  </a:txBody>
                  <a:tcPr marL="68580" marR="68580" marT="0" marB="0"/>
                </a:tc>
                <a:tc>
                  <a:txBody>
                    <a:bodyPr/>
                    <a:lstStyle/>
                    <a:p>
                      <a:pPr marL="0" marR="0">
                        <a:spcBef>
                          <a:spcPts val="0"/>
                        </a:spcBef>
                        <a:spcAft>
                          <a:spcPts val="100"/>
                        </a:spcAft>
                        <a:tabLst>
                          <a:tab pos="5943600" algn="r"/>
                        </a:tabLst>
                      </a:pPr>
                      <a:r>
                        <a:rPr lang="en-US" sz="1600">
                          <a:effectLst/>
                          <a:latin typeface="Arial" panose="020B0604020202020204" pitchFamily="34" charset="0"/>
                          <a:ea typeface="Calibri" panose="020F0502020204030204" pitchFamily="34" charset="0"/>
                          <a:cs typeface="Times New Roman" panose="02020603050405020304" pitchFamily="18" charset="0"/>
                        </a:rPr>
                        <a:t>Cancer (2.5)</a:t>
                      </a:r>
                    </a:p>
                  </a:txBody>
                  <a:tcPr marL="68580" marR="68580" marT="0" marB="0"/>
                </a:tc>
                <a:tc>
                  <a:txBody>
                    <a:bodyPr/>
                    <a:lstStyle/>
                    <a:p>
                      <a:pPr marL="0" marR="0">
                        <a:spcBef>
                          <a:spcPts val="0"/>
                        </a:spcBef>
                        <a:spcAft>
                          <a:spcPts val="100"/>
                        </a:spcAft>
                        <a:tabLst>
                          <a:tab pos="5943600" algn="r"/>
                        </a:tabLst>
                      </a:pPr>
                      <a:r>
                        <a:rPr lang="en-US" sz="1600" dirty="0">
                          <a:effectLst/>
                          <a:latin typeface="Arial" panose="020B0604020202020204" pitchFamily="34" charset="0"/>
                          <a:ea typeface="Calibri" panose="020F0502020204030204" pitchFamily="34" charset="0"/>
                          <a:cs typeface="Times New Roman" panose="02020603050405020304" pitchFamily="18" charset="0"/>
                        </a:rPr>
                        <a:t>COVID-19 (1.8)</a:t>
                      </a:r>
                    </a:p>
                  </a:txBody>
                  <a:tcPr marL="68580" marR="68580" marT="0" marB="0"/>
                </a:tc>
                <a:extLst>
                  <a:ext uri="{0D108BD9-81ED-4DB2-BD59-A6C34878D82A}">
                    <a16:rowId xmlns:a16="http://schemas.microsoft.com/office/drawing/2014/main" val="4075863368"/>
                  </a:ext>
                </a:extLst>
              </a:tr>
              <a:tr h="548640">
                <a:tc>
                  <a:txBody>
                    <a:bodyPr/>
                    <a:lstStyle/>
                    <a:p>
                      <a:pPr marL="0" marR="0">
                        <a:spcBef>
                          <a:spcPts val="0"/>
                        </a:spcBef>
                        <a:spcAft>
                          <a:spcPts val="100"/>
                        </a:spcAft>
                        <a:tabLst>
                          <a:tab pos="5943600" algn="r"/>
                        </a:tabLst>
                      </a:pPr>
                      <a:r>
                        <a:rPr lang="en-US" sz="1600" dirty="0">
                          <a:effectLst/>
                          <a:latin typeface="Arial" panose="020B0604020202020204" pitchFamily="34" charset="0"/>
                          <a:ea typeface="Calibri" panose="020F0502020204030204" pitchFamily="34" charset="0"/>
                          <a:cs typeface="Times New Roman" panose="02020603050405020304" pitchFamily="18" charset="0"/>
                        </a:rPr>
                        <a:t>25-44 years</a:t>
                      </a:r>
                    </a:p>
                  </a:txBody>
                  <a:tcPr marL="68580" marR="68580" marT="0" marB="0"/>
                </a:tc>
                <a:tc>
                  <a:txBody>
                    <a:bodyPr/>
                    <a:lstStyle/>
                    <a:p>
                      <a:pPr marL="0" marR="0">
                        <a:spcBef>
                          <a:spcPts val="0"/>
                        </a:spcBef>
                        <a:spcAft>
                          <a:spcPts val="100"/>
                        </a:spcAft>
                        <a:tabLst>
                          <a:tab pos="5943600" algn="r"/>
                        </a:tabLst>
                      </a:pPr>
                      <a:r>
                        <a:rPr lang="en-US" sz="1600">
                          <a:effectLst/>
                          <a:latin typeface="Arial" panose="020B0604020202020204" pitchFamily="34" charset="0"/>
                          <a:ea typeface="Calibri" panose="020F0502020204030204" pitchFamily="34" charset="0"/>
                          <a:cs typeface="Times New Roman" panose="02020603050405020304" pitchFamily="18" charset="0"/>
                        </a:rPr>
                        <a:t>Unintentional injury (80.2)</a:t>
                      </a:r>
                    </a:p>
                  </a:txBody>
                  <a:tcPr marL="68580" marR="68580" marT="0" marB="0"/>
                </a:tc>
                <a:tc>
                  <a:txBody>
                    <a:bodyPr/>
                    <a:lstStyle/>
                    <a:p>
                      <a:pPr marL="0" marR="0">
                        <a:spcBef>
                          <a:spcPts val="0"/>
                        </a:spcBef>
                        <a:spcAft>
                          <a:spcPts val="100"/>
                        </a:spcAft>
                        <a:tabLst>
                          <a:tab pos="5943600" algn="r"/>
                        </a:tabLst>
                      </a:pPr>
                      <a:r>
                        <a:rPr lang="en-US" sz="1600" dirty="0">
                          <a:effectLst/>
                          <a:latin typeface="Arial" panose="020B0604020202020204" pitchFamily="34" charset="0"/>
                          <a:ea typeface="Calibri" panose="020F0502020204030204" pitchFamily="34" charset="0"/>
                          <a:cs typeface="Times New Roman" panose="02020603050405020304" pitchFamily="18" charset="0"/>
                        </a:rPr>
                        <a:t>COVID-19 (26.3)</a:t>
                      </a:r>
                    </a:p>
                  </a:txBody>
                  <a:tcPr marL="68580" marR="68580" marT="0" marB="0"/>
                </a:tc>
                <a:tc>
                  <a:txBody>
                    <a:bodyPr/>
                    <a:lstStyle/>
                    <a:p>
                      <a:pPr marL="0" marR="0">
                        <a:spcBef>
                          <a:spcPts val="0"/>
                        </a:spcBef>
                        <a:spcAft>
                          <a:spcPts val="100"/>
                        </a:spcAft>
                        <a:tabLst>
                          <a:tab pos="5943600" algn="r"/>
                        </a:tabLst>
                      </a:pPr>
                      <a:r>
                        <a:rPr lang="en-US" sz="1600">
                          <a:effectLst/>
                          <a:latin typeface="Arial" panose="020B0604020202020204" pitchFamily="34" charset="0"/>
                          <a:ea typeface="Calibri" panose="020F0502020204030204" pitchFamily="34" charset="0"/>
                          <a:cs typeface="Times New Roman" panose="02020603050405020304" pitchFamily="18" charset="0"/>
                        </a:rPr>
                        <a:t>Heart disease (20.2)</a:t>
                      </a:r>
                    </a:p>
                  </a:txBody>
                  <a:tcPr marL="68580" marR="68580" marT="0" marB="0"/>
                </a:tc>
                <a:tc>
                  <a:txBody>
                    <a:bodyPr/>
                    <a:lstStyle/>
                    <a:p>
                      <a:pPr marL="0" marR="0">
                        <a:spcBef>
                          <a:spcPts val="0"/>
                        </a:spcBef>
                        <a:spcAft>
                          <a:spcPts val="100"/>
                        </a:spcAft>
                        <a:tabLst>
                          <a:tab pos="5943600" algn="r"/>
                        </a:tabLst>
                      </a:pPr>
                      <a:r>
                        <a:rPr lang="en-US" sz="1600">
                          <a:effectLst/>
                          <a:latin typeface="Arial" panose="020B0604020202020204" pitchFamily="34" charset="0"/>
                          <a:ea typeface="Calibri" panose="020F0502020204030204" pitchFamily="34" charset="0"/>
                          <a:cs typeface="Times New Roman" panose="02020603050405020304" pitchFamily="18" charset="0"/>
                        </a:rPr>
                        <a:t>Suicide (18.7)</a:t>
                      </a:r>
                    </a:p>
                  </a:txBody>
                  <a:tcPr marL="68580" marR="68580" marT="0" marB="0"/>
                </a:tc>
                <a:tc>
                  <a:txBody>
                    <a:bodyPr/>
                    <a:lstStyle/>
                    <a:p>
                      <a:pPr marL="0" marR="0">
                        <a:spcBef>
                          <a:spcPts val="0"/>
                        </a:spcBef>
                        <a:spcAft>
                          <a:spcPts val="100"/>
                        </a:spcAft>
                        <a:tabLst>
                          <a:tab pos="5943600" algn="r"/>
                        </a:tabLst>
                      </a:pPr>
                      <a:r>
                        <a:rPr lang="en-US" sz="1600">
                          <a:effectLst/>
                          <a:latin typeface="Arial" panose="020B0604020202020204" pitchFamily="34" charset="0"/>
                          <a:ea typeface="Calibri" panose="020F0502020204030204" pitchFamily="34" charset="0"/>
                          <a:cs typeface="Times New Roman" panose="02020603050405020304" pitchFamily="18" charset="0"/>
                        </a:rPr>
                        <a:t>Cancer (17.1)</a:t>
                      </a:r>
                    </a:p>
                  </a:txBody>
                  <a:tcPr marL="68580" marR="68580" marT="0" marB="0"/>
                </a:tc>
                <a:extLst>
                  <a:ext uri="{0D108BD9-81ED-4DB2-BD59-A6C34878D82A}">
                    <a16:rowId xmlns:a16="http://schemas.microsoft.com/office/drawing/2014/main" val="467257498"/>
                  </a:ext>
                </a:extLst>
              </a:tr>
              <a:tr h="548640">
                <a:tc>
                  <a:txBody>
                    <a:bodyPr/>
                    <a:lstStyle/>
                    <a:p>
                      <a:pPr marL="0" marR="0">
                        <a:spcBef>
                          <a:spcPts val="0"/>
                        </a:spcBef>
                        <a:spcAft>
                          <a:spcPts val="100"/>
                        </a:spcAft>
                        <a:tabLst>
                          <a:tab pos="5943600" algn="r"/>
                        </a:tabLst>
                      </a:pPr>
                      <a:r>
                        <a:rPr lang="en-US" sz="1600" dirty="0">
                          <a:effectLst/>
                          <a:latin typeface="Arial" panose="020B0604020202020204" pitchFamily="34" charset="0"/>
                          <a:ea typeface="Calibri" panose="020F0502020204030204" pitchFamily="34" charset="0"/>
                          <a:cs typeface="Times New Roman" panose="02020603050405020304" pitchFamily="18" charset="0"/>
                        </a:rPr>
                        <a:t>45-64 years</a:t>
                      </a:r>
                    </a:p>
                  </a:txBody>
                  <a:tcPr marL="68580" marR="68580" marT="0" marB="0"/>
                </a:tc>
                <a:tc>
                  <a:txBody>
                    <a:bodyPr/>
                    <a:lstStyle/>
                    <a:p>
                      <a:pPr marL="0" marR="0">
                        <a:spcBef>
                          <a:spcPts val="0"/>
                        </a:spcBef>
                        <a:spcAft>
                          <a:spcPts val="100"/>
                        </a:spcAft>
                        <a:tabLst>
                          <a:tab pos="5943600" algn="r"/>
                        </a:tabLst>
                      </a:pPr>
                      <a:r>
                        <a:rPr lang="en-US" sz="1600">
                          <a:effectLst/>
                          <a:latin typeface="Arial" panose="020B0604020202020204" pitchFamily="34" charset="0"/>
                          <a:ea typeface="Calibri" panose="020F0502020204030204" pitchFamily="34" charset="0"/>
                          <a:cs typeface="Times New Roman" panose="02020603050405020304" pitchFamily="18" charset="0"/>
                        </a:rPr>
                        <a:t>Cancer (149.2)</a:t>
                      </a:r>
                    </a:p>
                  </a:txBody>
                  <a:tcPr marL="68580" marR="68580" marT="0" marB="0"/>
                </a:tc>
                <a:tc>
                  <a:txBody>
                    <a:bodyPr/>
                    <a:lstStyle/>
                    <a:p>
                      <a:pPr marL="0" marR="0">
                        <a:spcBef>
                          <a:spcPts val="0"/>
                        </a:spcBef>
                        <a:spcAft>
                          <a:spcPts val="100"/>
                        </a:spcAft>
                        <a:tabLst>
                          <a:tab pos="5943600" algn="r"/>
                        </a:tabLst>
                      </a:pPr>
                      <a:r>
                        <a:rPr lang="en-US" sz="1600">
                          <a:effectLst/>
                          <a:latin typeface="Arial" panose="020B0604020202020204" pitchFamily="34" charset="0"/>
                          <a:ea typeface="Calibri" panose="020F0502020204030204" pitchFamily="34" charset="0"/>
                          <a:cs typeface="Times New Roman" panose="02020603050405020304" pitchFamily="18" charset="0"/>
                        </a:rPr>
                        <a:t>Heart disease (133.5)</a:t>
                      </a:r>
                    </a:p>
                  </a:txBody>
                  <a:tcPr marL="68580" marR="68580" marT="0" marB="0"/>
                </a:tc>
                <a:tc>
                  <a:txBody>
                    <a:bodyPr/>
                    <a:lstStyle/>
                    <a:p>
                      <a:pPr marL="0" marR="0">
                        <a:spcBef>
                          <a:spcPts val="0"/>
                        </a:spcBef>
                        <a:spcAft>
                          <a:spcPts val="100"/>
                        </a:spcAft>
                        <a:tabLst>
                          <a:tab pos="5943600" algn="r"/>
                        </a:tabLst>
                      </a:pPr>
                      <a:r>
                        <a:rPr lang="en-US" sz="1600" dirty="0">
                          <a:effectLst/>
                          <a:latin typeface="Arial" panose="020B0604020202020204" pitchFamily="34" charset="0"/>
                          <a:ea typeface="Calibri" panose="020F0502020204030204" pitchFamily="34" charset="0"/>
                          <a:cs typeface="Times New Roman" panose="02020603050405020304" pitchFamily="18" charset="0"/>
                        </a:rPr>
                        <a:t>COVID-19 (122.7)</a:t>
                      </a:r>
                    </a:p>
                  </a:txBody>
                  <a:tcPr marL="68580" marR="68580" marT="0" marB="0"/>
                </a:tc>
                <a:tc>
                  <a:txBody>
                    <a:bodyPr/>
                    <a:lstStyle/>
                    <a:p>
                      <a:pPr marL="0" marR="0">
                        <a:spcBef>
                          <a:spcPts val="0"/>
                        </a:spcBef>
                        <a:spcAft>
                          <a:spcPts val="100"/>
                        </a:spcAft>
                        <a:tabLst>
                          <a:tab pos="5943600" algn="r"/>
                        </a:tabLst>
                      </a:pPr>
                      <a:r>
                        <a:rPr lang="en-US" sz="1600">
                          <a:effectLst/>
                          <a:latin typeface="Arial" panose="020B0604020202020204" pitchFamily="34" charset="0"/>
                          <a:ea typeface="Calibri" panose="020F0502020204030204" pitchFamily="34" charset="0"/>
                          <a:cs typeface="Times New Roman" panose="02020603050405020304" pitchFamily="18" charset="0"/>
                        </a:rPr>
                        <a:t>Unintentional injury (77.6)</a:t>
                      </a:r>
                    </a:p>
                  </a:txBody>
                  <a:tcPr marL="68580" marR="68580" marT="0" marB="0"/>
                </a:tc>
                <a:tc>
                  <a:txBody>
                    <a:bodyPr/>
                    <a:lstStyle/>
                    <a:p>
                      <a:pPr marL="0" marR="0">
                        <a:spcBef>
                          <a:spcPts val="0"/>
                        </a:spcBef>
                        <a:spcAft>
                          <a:spcPts val="100"/>
                        </a:spcAft>
                        <a:tabLst>
                          <a:tab pos="5943600" algn="r"/>
                        </a:tabLst>
                      </a:pPr>
                      <a:r>
                        <a:rPr lang="en-US" sz="1600">
                          <a:effectLst/>
                          <a:latin typeface="Arial" panose="020B0604020202020204" pitchFamily="34" charset="0"/>
                          <a:ea typeface="Calibri" panose="020F0502020204030204" pitchFamily="34" charset="0"/>
                          <a:cs typeface="Times New Roman" panose="02020603050405020304" pitchFamily="18" charset="0"/>
                        </a:rPr>
                        <a:t>Liver disease (31.9)</a:t>
                      </a:r>
                    </a:p>
                  </a:txBody>
                  <a:tcPr marL="68580" marR="68580" marT="0" marB="0"/>
                </a:tc>
                <a:extLst>
                  <a:ext uri="{0D108BD9-81ED-4DB2-BD59-A6C34878D82A}">
                    <a16:rowId xmlns:a16="http://schemas.microsoft.com/office/drawing/2014/main" val="496999766"/>
                  </a:ext>
                </a:extLst>
              </a:tr>
              <a:tr h="548640">
                <a:tc>
                  <a:txBody>
                    <a:bodyPr/>
                    <a:lstStyle/>
                    <a:p>
                      <a:pPr marL="0" marR="0">
                        <a:spcBef>
                          <a:spcPts val="0"/>
                        </a:spcBef>
                        <a:spcAft>
                          <a:spcPts val="100"/>
                        </a:spcAft>
                        <a:tabLst>
                          <a:tab pos="5943600" algn="r"/>
                        </a:tabLst>
                      </a:pPr>
                      <a:r>
                        <a:rPr lang="en-US" sz="1600" u="sng" dirty="0">
                          <a:effectLst/>
                          <a:latin typeface="Arial" panose="020B0604020202020204" pitchFamily="34" charset="0"/>
                          <a:ea typeface="Calibri" panose="020F0502020204030204" pitchFamily="34" charset="0"/>
                          <a:cs typeface="Times New Roman" panose="02020603050405020304" pitchFamily="18" charset="0"/>
                        </a:rPr>
                        <a:t>&gt;</a:t>
                      </a:r>
                      <a:r>
                        <a:rPr lang="en-US" sz="1600" dirty="0">
                          <a:effectLst/>
                          <a:latin typeface="Arial" panose="020B0604020202020204" pitchFamily="34" charset="0"/>
                          <a:ea typeface="Calibri" panose="020F0502020204030204" pitchFamily="34" charset="0"/>
                          <a:cs typeface="Times New Roman" panose="02020603050405020304" pitchFamily="18" charset="0"/>
                        </a:rPr>
                        <a:t>65 years</a:t>
                      </a:r>
                    </a:p>
                  </a:txBody>
                  <a:tcPr marL="68580" marR="68580" marT="0" marB="0"/>
                </a:tc>
                <a:tc>
                  <a:txBody>
                    <a:bodyPr/>
                    <a:lstStyle/>
                    <a:p>
                      <a:pPr marL="0" marR="0">
                        <a:spcBef>
                          <a:spcPts val="0"/>
                        </a:spcBef>
                        <a:spcAft>
                          <a:spcPts val="100"/>
                        </a:spcAft>
                        <a:tabLst>
                          <a:tab pos="5943600" algn="r"/>
                        </a:tabLst>
                      </a:pPr>
                      <a:r>
                        <a:rPr lang="en-US" sz="1600">
                          <a:effectLst/>
                          <a:latin typeface="Arial" panose="020B0604020202020204" pitchFamily="34" charset="0"/>
                          <a:ea typeface="Calibri" panose="020F0502020204030204" pitchFamily="34" charset="0"/>
                          <a:cs typeface="Times New Roman" panose="02020603050405020304" pitchFamily="18" charset="0"/>
                        </a:rPr>
                        <a:t>Heart disease (1,088.6)</a:t>
                      </a:r>
                    </a:p>
                  </a:txBody>
                  <a:tcPr marL="68580" marR="68580" marT="0" marB="0"/>
                </a:tc>
                <a:tc>
                  <a:txBody>
                    <a:bodyPr/>
                    <a:lstStyle/>
                    <a:p>
                      <a:pPr marL="0" marR="0">
                        <a:spcBef>
                          <a:spcPts val="0"/>
                        </a:spcBef>
                        <a:spcAft>
                          <a:spcPts val="100"/>
                        </a:spcAft>
                        <a:tabLst>
                          <a:tab pos="5943600" algn="r"/>
                        </a:tabLst>
                      </a:pPr>
                      <a:r>
                        <a:rPr lang="en-US" sz="1600">
                          <a:effectLst/>
                          <a:latin typeface="Arial" panose="020B0604020202020204" pitchFamily="34" charset="0"/>
                          <a:ea typeface="Calibri" panose="020F0502020204030204" pitchFamily="34" charset="0"/>
                          <a:cs typeface="Times New Roman" panose="02020603050405020304" pitchFamily="18" charset="0"/>
                        </a:rPr>
                        <a:t>Cancer (849.1)</a:t>
                      </a:r>
                    </a:p>
                  </a:txBody>
                  <a:tcPr marL="68580" marR="68580" marT="0" marB="0"/>
                </a:tc>
                <a:tc>
                  <a:txBody>
                    <a:bodyPr/>
                    <a:lstStyle/>
                    <a:p>
                      <a:pPr marL="0" marR="0">
                        <a:spcBef>
                          <a:spcPts val="0"/>
                        </a:spcBef>
                        <a:spcAft>
                          <a:spcPts val="100"/>
                        </a:spcAft>
                        <a:tabLst>
                          <a:tab pos="5943600" algn="r"/>
                        </a:tabLst>
                      </a:pPr>
                      <a:r>
                        <a:rPr lang="en-US" sz="1600" dirty="0">
                          <a:effectLst/>
                          <a:latin typeface="Arial" panose="020B0604020202020204" pitchFamily="34" charset="0"/>
                          <a:ea typeface="Calibri" panose="020F0502020204030204" pitchFamily="34" charset="0"/>
                          <a:cs typeface="Times New Roman" panose="02020603050405020304" pitchFamily="18" charset="0"/>
                        </a:rPr>
                        <a:t>COVID-19 (541.9)</a:t>
                      </a:r>
                    </a:p>
                  </a:txBody>
                  <a:tcPr marL="68580" marR="68580" marT="0" marB="0"/>
                </a:tc>
                <a:tc>
                  <a:txBody>
                    <a:bodyPr/>
                    <a:lstStyle/>
                    <a:p>
                      <a:pPr marL="0" marR="0">
                        <a:spcBef>
                          <a:spcPts val="0"/>
                        </a:spcBef>
                        <a:spcAft>
                          <a:spcPts val="100"/>
                        </a:spcAft>
                        <a:tabLst>
                          <a:tab pos="5943600" algn="r"/>
                        </a:tabLst>
                      </a:pPr>
                      <a:r>
                        <a:rPr lang="en-US" sz="1600">
                          <a:effectLst/>
                          <a:latin typeface="Arial" panose="020B0604020202020204" pitchFamily="34" charset="0"/>
                          <a:ea typeface="Calibri" panose="020F0502020204030204" pitchFamily="34" charset="0"/>
                          <a:cs typeface="Times New Roman" panose="02020603050405020304" pitchFamily="18" charset="0"/>
                        </a:rPr>
                        <a:t>Stroke (277.8)</a:t>
                      </a:r>
                    </a:p>
                  </a:txBody>
                  <a:tcPr marL="68580" marR="68580" marT="0" marB="0"/>
                </a:tc>
                <a:tc>
                  <a:txBody>
                    <a:bodyPr/>
                    <a:lstStyle/>
                    <a:p>
                      <a:pPr marL="0" marR="0">
                        <a:spcBef>
                          <a:spcPts val="0"/>
                        </a:spcBef>
                        <a:spcAft>
                          <a:spcPts val="100"/>
                        </a:spcAft>
                        <a:tabLst>
                          <a:tab pos="5943600" algn="r"/>
                        </a:tabLst>
                      </a:pPr>
                      <a:r>
                        <a:rPr lang="en-US" sz="1600" dirty="0">
                          <a:effectLst/>
                          <a:latin typeface="Arial" panose="020B0604020202020204" pitchFamily="34" charset="0"/>
                          <a:ea typeface="Calibri" panose="020F0502020204030204" pitchFamily="34" charset="0"/>
                          <a:cs typeface="Times New Roman" panose="02020603050405020304" pitchFamily="18" charset="0"/>
                        </a:rPr>
                        <a:t>Chronic lung disease (234.0)</a:t>
                      </a:r>
                    </a:p>
                  </a:txBody>
                  <a:tcPr marL="68580" marR="68580" marT="0" marB="0"/>
                </a:tc>
                <a:extLst>
                  <a:ext uri="{0D108BD9-81ED-4DB2-BD59-A6C34878D82A}">
                    <a16:rowId xmlns:a16="http://schemas.microsoft.com/office/drawing/2014/main" val="3634234608"/>
                  </a:ext>
                </a:extLst>
              </a:tr>
            </a:tbl>
          </a:graphicData>
        </a:graphic>
      </p:graphicFrame>
      <p:sp>
        <p:nvSpPr>
          <p:cNvPr id="3" name="Slide Number Placeholder 2">
            <a:extLst>
              <a:ext uri="{FF2B5EF4-FFF2-40B4-BE49-F238E27FC236}">
                <a16:creationId xmlns:a16="http://schemas.microsoft.com/office/drawing/2014/main" id="{F09E7202-ADD2-20B3-F830-1079F65A2B2D}"/>
              </a:ext>
            </a:extLst>
          </p:cNvPr>
          <p:cNvSpPr>
            <a:spLocks noGrp="1"/>
          </p:cNvSpPr>
          <p:nvPr>
            <p:ph type="sldNum" sz="quarter" idx="10"/>
          </p:nvPr>
        </p:nvSpPr>
        <p:spPr/>
        <p:txBody>
          <a:bodyPr/>
          <a:lstStyle/>
          <a:p>
            <a:fld id="{85F5B7A5-34A7-4AB0-A34F-A4DF2002FA98}" type="slidenum">
              <a:rPr lang="en-US" smtClean="0"/>
              <a:t>31</a:t>
            </a:fld>
            <a:endParaRPr lang="en-US" dirty="0"/>
          </a:p>
        </p:txBody>
      </p:sp>
    </p:spTree>
    <p:extLst>
      <p:ext uri="{BB962C8B-B14F-4D97-AF65-F5344CB8AC3E}">
        <p14:creationId xmlns:p14="http://schemas.microsoft.com/office/powerpoint/2010/main" val="42887693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6F962151-8CC8-4ADD-B165-146FD05BA6B0}"/>
              </a:ext>
            </a:extLst>
          </p:cNvPr>
          <p:cNvSpPr>
            <a:spLocks noGrp="1"/>
          </p:cNvSpPr>
          <p:nvPr>
            <p:ph type="title"/>
          </p:nvPr>
        </p:nvSpPr>
        <p:spPr>
          <a:xfrm>
            <a:off x="1066800" y="304800"/>
            <a:ext cx="6819900" cy="617884"/>
          </a:xfrm>
        </p:spPr>
        <p:txBody>
          <a:bodyPr>
            <a:noAutofit/>
          </a:bodyPr>
          <a:lstStyle/>
          <a:p>
            <a:r>
              <a:rPr lang="en-US" sz="2000" dirty="0"/>
              <a:t>Figure 16. Underlying causes of death due to unintentional injuries/accidents, by race/ethnicity, 2020</a:t>
            </a:r>
          </a:p>
        </p:txBody>
      </p:sp>
      <p:graphicFrame>
        <p:nvGraphicFramePr>
          <p:cNvPr id="2" name="Chart 1">
            <a:extLst>
              <a:ext uri="{FF2B5EF4-FFF2-40B4-BE49-F238E27FC236}">
                <a16:creationId xmlns:a16="http://schemas.microsoft.com/office/drawing/2014/main" id="{9B826E82-9258-4070-F715-EABB81B29D8A}"/>
              </a:ext>
            </a:extLst>
          </p:cNvPr>
          <p:cNvGraphicFramePr/>
          <p:nvPr>
            <p:extLst>
              <p:ext uri="{D42A27DB-BD31-4B8C-83A1-F6EECF244321}">
                <p14:modId xmlns:p14="http://schemas.microsoft.com/office/powerpoint/2010/main" val="228384869"/>
              </p:ext>
            </p:extLst>
          </p:nvPr>
        </p:nvGraphicFramePr>
        <p:xfrm>
          <a:off x="457200" y="1463040"/>
          <a:ext cx="8229600"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3" name="object 53">
            <a:extLst>
              <a:ext uri="{FF2B5EF4-FFF2-40B4-BE49-F238E27FC236}">
                <a16:creationId xmlns:a16="http://schemas.microsoft.com/office/drawing/2014/main" id="{5074700A-EFCB-921F-0E7E-5E92FBCD10ED}"/>
              </a:ext>
            </a:extLst>
          </p:cNvPr>
          <p:cNvSpPr txBox="1"/>
          <p:nvPr/>
        </p:nvSpPr>
        <p:spPr>
          <a:xfrm>
            <a:off x="457200" y="5212080"/>
            <a:ext cx="8229600" cy="1321078"/>
          </a:xfrm>
          <a:prstGeom prst="rect">
            <a:avLst/>
          </a:prstGeom>
        </p:spPr>
        <p:txBody>
          <a:bodyPr vert="horz" wrap="square" lIns="0" tIns="28142" rIns="0" bIns="0" rtlCol="0">
            <a:spAutoFit/>
          </a:bodyPr>
          <a:lstStyle/>
          <a:p>
            <a:pPr marL="0" marR="0"/>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Key: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NH = non-Hispanic; AI/AN = American Indian or Alaska Native; API = Asian or Pacific Islander.</a:t>
            </a:r>
          </a:p>
          <a:p>
            <a:pPr marL="0" marR="0"/>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Source: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Centers for Disease Control and Prevention. Web-based Injury Statistics Query and Reporting System (WISQARS), 2020. </a:t>
            </a:r>
            <a:r>
              <a:rPr lang="en-US" sz="12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4"/>
              </a:rPr>
              <a:t>https://www.cdc.gov/injury/wisqars/index.html</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Note:</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“Other Causes” include suffocation, drowning, fire/burn related, natural environment related, other land transportation-related accident, struck by/against physical object, pedestrian accident, firearm related, machinery related, other transportation related, pedal cyclist accident, cut/piercing related, overexertion, and unspecified accidents. The category “Asian or Pacific Islander” combines data for non-Hispanic Asian and non-Hispanic Native Hawaiian/Pacific Islander populations.</a:t>
            </a:r>
          </a:p>
        </p:txBody>
      </p:sp>
      <p:sp>
        <p:nvSpPr>
          <p:cNvPr id="4" name="Slide Number Placeholder 3">
            <a:extLst>
              <a:ext uri="{FF2B5EF4-FFF2-40B4-BE49-F238E27FC236}">
                <a16:creationId xmlns:a16="http://schemas.microsoft.com/office/drawing/2014/main" id="{1362B6C6-3F5C-7CE5-BE2C-454347B2896A}"/>
              </a:ext>
            </a:extLst>
          </p:cNvPr>
          <p:cNvSpPr>
            <a:spLocks noGrp="1"/>
          </p:cNvSpPr>
          <p:nvPr>
            <p:ph type="sldNum" sz="quarter" idx="10"/>
          </p:nvPr>
        </p:nvSpPr>
        <p:spPr/>
        <p:txBody>
          <a:bodyPr/>
          <a:lstStyle/>
          <a:p>
            <a:fld id="{85F5B7A5-34A7-4AB0-A34F-A4DF2002FA98}" type="slidenum">
              <a:rPr lang="en-US" smtClean="0"/>
              <a:t>32</a:t>
            </a:fld>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07AB0D9-1FE7-4A60-AE02-F635BB636012}"/>
              </a:ext>
            </a:extLst>
          </p:cNvPr>
          <p:cNvSpPr>
            <a:spLocks noGrp="1"/>
          </p:cNvSpPr>
          <p:nvPr>
            <p:ph type="title"/>
          </p:nvPr>
        </p:nvSpPr>
        <p:spPr/>
        <p:txBody>
          <a:bodyPr>
            <a:normAutofit fontScale="90000"/>
          </a:bodyPr>
          <a:lstStyle/>
          <a:p>
            <a:r>
              <a:rPr lang="en-US" dirty="0"/>
              <a:t>Mortality and Chronic Diseases</a:t>
            </a:r>
          </a:p>
        </p:txBody>
      </p:sp>
      <p:sp>
        <p:nvSpPr>
          <p:cNvPr id="10" name="Content Placeholder 9">
            <a:extLst>
              <a:ext uri="{FF2B5EF4-FFF2-40B4-BE49-F238E27FC236}">
                <a16:creationId xmlns:a16="http://schemas.microsoft.com/office/drawing/2014/main" id="{093E5168-4C03-481B-92FD-F0D47F29BDD5}"/>
              </a:ext>
            </a:extLst>
          </p:cNvPr>
          <p:cNvSpPr>
            <a:spLocks noGrp="1"/>
          </p:cNvSpPr>
          <p:nvPr>
            <p:ph idx="1"/>
          </p:nvPr>
        </p:nvSpPr>
        <p:spPr/>
        <p:txBody>
          <a:bodyPr>
            <a:normAutofit fontScale="92500" lnSpcReduction="20000"/>
          </a:bodyPr>
          <a:lstStyle/>
          <a:p>
            <a:r>
              <a:rPr lang="en-US" dirty="0"/>
              <a:t>Chronic diseases contribute to many of the leading causes of death. </a:t>
            </a:r>
          </a:p>
          <a:p>
            <a:r>
              <a:rPr lang="en-US" dirty="0"/>
              <a:t>Six in 10 adults in the United States have a chronic disease, and 4 in 10 have two or more chronic conditions. </a:t>
            </a:r>
          </a:p>
          <a:p>
            <a:r>
              <a:rPr lang="en-US" dirty="0"/>
              <a:t>Chronic conditions contribute to 7 of the 10 leading causes of death and 6 of the 10 leading causes of premature death.</a:t>
            </a:r>
          </a:p>
          <a:p>
            <a:r>
              <a:rPr lang="en-US" dirty="0"/>
              <a:t>Healthcare delivery organizations and providers can reduce the burden of chronic diseases by treating health conditions that are risk factors for other chronic disease outcomes.</a:t>
            </a:r>
          </a:p>
        </p:txBody>
      </p:sp>
      <p:sp>
        <p:nvSpPr>
          <p:cNvPr id="2" name="Slide Number Placeholder 1">
            <a:extLst>
              <a:ext uri="{FF2B5EF4-FFF2-40B4-BE49-F238E27FC236}">
                <a16:creationId xmlns:a16="http://schemas.microsoft.com/office/drawing/2014/main" id="{05CAEE65-411A-E4EC-004C-02E709EDF88B}"/>
              </a:ext>
            </a:extLst>
          </p:cNvPr>
          <p:cNvSpPr>
            <a:spLocks noGrp="1"/>
          </p:cNvSpPr>
          <p:nvPr>
            <p:ph type="sldNum" sz="quarter" idx="10"/>
          </p:nvPr>
        </p:nvSpPr>
        <p:spPr/>
        <p:txBody>
          <a:bodyPr/>
          <a:lstStyle/>
          <a:p>
            <a:fld id="{85F5B7A5-34A7-4AB0-A34F-A4DF2002FA98}" type="slidenum">
              <a:rPr lang="en-US" smtClean="0"/>
              <a:t>33</a:t>
            </a:fld>
            <a:endParaRPr lang="en-US" dirty="0"/>
          </a:p>
        </p:txBody>
      </p:sp>
    </p:spTree>
    <p:extLst>
      <p:ext uri="{BB962C8B-B14F-4D97-AF65-F5344CB8AC3E}">
        <p14:creationId xmlns:p14="http://schemas.microsoft.com/office/powerpoint/2010/main" val="31311473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B3936D1-3894-47FC-B6FF-5879F4E8E16B}"/>
              </a:ext>
            </a:extLst>
          </p:cNvPr>
          <p:cNvSpPr>
            <a:spLocks noGrp="1"/>
          </p:cNvSpPr>
          <p:nvPr>
            <p:ph type="title"/>
          </p:nvPr>
        </p:nvSpPr>
        <p:spPr/>
        <p:txBody>
          <a:bodyPr>
            <a:normAutofit fontScale="90000"/>
          </a:bodyPr>
          <a:lstStyle/>
          <a:p>
            <a:r>
              <a:rPr lang="en-US" dirty="0"/>
              <a:t>Summary</a:t>
            </a:r>
          </a:p>
        </p:txBody>
      </p:sp>
      <p:sp>
        <p:nvSpPr>
          <p:cNvPr id="8" name="Content Placeholder 7">
            <a:extLst>
              <a:ext uri="{FF2B5EF4-FFF2-40B4-BE49-F238E27FC236}">
                <a16:creationId xmlns:a16="http://schemas.microsoft.com/office/drawing/2014/main" id="{E039DA1A-877F-4066-A535-9293780ABE17}"/>
              </a:ext>
            </a:extLst>
          </p:cNvPr>
          <p:cNvSpPr>
            <a:spLocks noGrp="1"/>
          </p:cNvSpPr>
          <p:nvPr>
            <p:ph idx="1"/>
          </p:nvPr>
        </p:nvSpPr>
        <p:spPr>
          <a:xfrm>
            <a:off x="457200" y="1463040"/>
            <a:ext cx="8229600" cy="5242560"/>
          </a:xfrm>
        </p:spPr>
        <p:txBody>
          <a:bodyPr>
            <a:noAutofit/>
          </a:bodyPr>
          <a:lstStyle/>
          <a:p>
            <a:r>
              <a:rPr lang="en-US" sz="1200" dirty="0"/>
              <a:t>Between 1980 and 2020, U.S. life expectancy improved by 6.9% before decreasing sharply during the COVID-19 PHE. However, this assessment overlooks the greater gains experienced by similar OECD countries, where life expectancy increased by an average of 10.9% during the same years and COVID-19 had a smaller impact on health. </a:t>
            </a:r>
          </a:p>
          <a:p>
            <a:r>
              <a:rPr lang="en-US" sz="1200" dirty="0"/>
              <a:t>The National Academies of Sciences, Engineering, and Medicine reported that deaths from drug overdose, alcohol-related causes, suicide, and cardiometabolic disease, such as heart disease and diabetes, were the primary causes for the United States’ lagging performance before 2020.</a:t>
            </a:r>
            <a:r>
              <a:rPr lang="en-US" sz="1200" baseline="30000" dirty="0"/>
              <a:t>10</a:t>
            </a:r>
            <a:r>
              <a:rPr lang="en-US" sz="1200" dirty="0"/>
              <a:t> Deaths due to COVID-19 compounded this trend, resulting in a loss of more than 20 years of life expectancy gains in 2020 and 2021. </a:t>
            </a:r>
          </a:p>
          <a:p>
            <a:r>
              <a:rPr lang="en-US" sz="1200" dirty="0"/>
              <a:t>Because life expectancy is more strongly influenced by conditions that disproportionately affect the lifespans of working-age people, the nation’s lagging performance on this measure suggests other economic and societal concerns, including a smaller workforce and fewer people to care for children and an aging population.</a:t>
            </a:r>
          </a:p>
          <a:p>
            <a:r>
              <a:rPr lang="en-US" sz="1200" dirty="0"/>
              <a:t>National vital statistics also show that life expectancy varies across different racial and ethnic groups but the rate of improvement lags the average for similar OECD countries for all groups, indicating that life expectancy for all groups may soon fall below that of people in other industrialized economies. As the ranking and magnitude of causes of death vary among different racial and ethnic groups, the data suggest that each racial and ethnic group may require tailored policies and interventions to achieve optimal health outcomes. </a:t>
            </a:r>
          </a:p>
          <a:p>
            <a:r>
              <a:rPr lang="en-US" sz="1200" dirty="0"/>
              <a:t>In contrast, data showing that people in nonmetropolitan areas die from the same underlying causes but at higher rates than people in metropolitan areas suggest that nonmetropolitan communities may have less access to effective healthcare services.</a:t>
            </a:r>
          </a:p>
          <a:p>
            <a:r>
              <a:rPr lang="en-US" sz="1200" dirty="0"/>
              <a:t>Researchers recently studied 12 disease conditions that contribute most to life expectancy. They estimated that public health activities (including reducing tobacco use, screening for cancer, and improving motor vehicle safety) accounted for 44% of the nation’s life expectancy gains between 1990 and 2015. They found that access to improved pharmaceutical treatment (such as antihypertensive medications) and improved medical treatment (such as interventional cardiac procedures) accounted for 35% and 13%, respectively.</a:t>
            </a:r>
            <a:r>
              <a:rPr lang="en-US" sz="1200" baseline="30000" dirty="0"/>
              <a:t>11</a:t>
            </a:r>
            <a:r>
              <a:rPr lang="en-US" sz="1200" dirty="0"/>
              <a:t> </a:t>
            </a:r>
          </a:p>
          <a:p>
            <a:r>
              <a:rPr lang="en-US" sz="1200" dirty="0"/>
              <a:t>The findings of this study suggest that catching up to the life expectancy experienced by people in similar OECD countries will require attention to both public health and medical care services, particularly services that address chronic disease.</a:t>
            </a:r>
          </a:p>
          <a:p>
            <a:endParaRPr lang="en-US" sz="1200" dirty="0"/>
          </a:p>
        </p:txBody>
      </p:sp>
      <p:sp>
        <p:nvSpPr>
          <p:cNvPr id="2" name="Slide Number Placeholder 1">
            <a:extLst>
              <a:ext uri="{FF2B5EF4-FFF2-40B4-BE49-F238E27FC236}">
                <a16:creationId xmlns:a16="http://schemas.microsoft.com/office/drawing/2014/main" id="{D2743725-CB8F-F9BF-6356-C850517ED06E}"/>
              </a:ext>
            </a:extLst>
          </p:cNvPr>
          <p:cNvSpPr>
            <a:spLocks noGrp="1"/>
          </p:cNvSpPr>
          <p:nvPr>
            <p:ph type="sldNum" sz="quarter" idx="10"/>
          </p:nvPr>
        </p:nvSpPr>
        <p:spPr/>
        <p:txBody>
          <a:bodyPr/>
          <a:lstStyle/>
          <a:p>
            <a:fld id="{85F5B7A5-34A7-4AB0-A34F-A4DF2002FA98}" type="slidenum">
              <a:rPr lang="en-US" smtClean="0"/>
              <a:t>34</a:t>
            </a:fld>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22680-6137-4B0A-8773-6C439944A241}"/>
              </a:ext>
            </a:extLst>
          </p:cNvPr>
          <p:cNvSpPr>
            <a:spLocks noGrp="1"/>
          </p:cNvSpPr>
          <p:nvPr>
            <p:ph type="title"/>
          </p:nvPr>
        </p:nvSpPr>
        <p:spPr>
          <a:xfrm>
            <a:off x="1257300" y="304800"/>
            <a:ext cx="6629400" cy="617884"/>
          </a:xfrm>
        </p:spPr>
        <p:txBody>
          <a:bodyPr>
            <a:normAutofit/>
          </a:bodyPr>
          <a:lstStyle/>
          <a:p>
            <a:r>
              <a:rPr lang="en-US" sz="2400" dirty="0"/>
              <a:t>Figure 17. Social Determinants of Health</a:t>
            </a:r>
          </a:p>
        </p:txBody>
      </p:sp>
      <p:pic>
        <p:nvPicPr>
          <p:cNvPr id="8" name="Content Placeholder 7" descr="Diagram showing a model of social determinants of health, with a person in the middle and five areas around the person: health care access and quality, neighborhood and built environment, social and community context, economic stability, and education access and quality">
            <a:extLst>
              <a:ext uri="{FF2B5EF4-FFF2-40B4-BE49-F238E27FC236}">
                <a16:creationId xmlns:a16="http://schemas.microsoft.com/office/drawing/2014/main" id="{2C0A0938-7C78-4EA8-9296-E547C66B75C8}"/>
              </a:ext>
            </a:extLst>
          </p:cNvPr>
          <p:cNvPicPr>
            <a:picLocks noGrp="1"/>
          </p:cNvPicPr>
          <p:nvPr>
            <p:ph idx="1"/>
          </p:nvPr>
        </p:nvPicPr>
        <p:blipFill rotWithShape="1">
          <a:blip r:embed="rId3" cstate="print">
            <a:extLst>
              <a:ext uri="{28A0092B-C50C-407E-A947-70E740481C1C}">
                <a14:useLocalDpi xmlns:a14="http://schemas.microsoft.com/office/drawing/2010/main" val="0"/>
              </a:ext>
            </a:extLst>
          </a:blip>
          <a:srcRect t="15706" b="14849"/>
          <a:stretch/>
        </p:blipFill>
        <p:spPr bwMode="auto">
          <a:xfrm>
            <a:off x="1600200" y="1463040"/>
            <a:ext cx="5943600" cy="4525962"/>
          </a:xfrm>
          <a:prstGeom prst="rect">
            <a:avLst/>
          </a:prstGeom>
          <a:noFill/>
          <a:ln>
            <a:no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0EA6E27A-77EA-4F0F-A0F7-DD16520E192C}"/>
              </a:ext>
            </a:extLst>
          </p:cNvPr>
          <p:cNvSpPr txBox="1"/>
          <p:nvPr/>
        </p:nvSpPr>
        <p:spPr>
          <a:xfrm>
            <a:off x="457200" y="6035040"/>
            <a:ext cx="8229600" cy="523220"/>
          </a:xfrm>
          <a:prstGeom prst="rect">
            <a:avLst/>
          </a:prstGeom>
          <a:noFill/>
        </p:spPr>
        <p:txBody>
          <a:bodyPr wrap="square" rtlCol="0">
            <a:spAutoFit/>
          </a:bodyPr>
          <a:lstStyle/>
          <a:p>
            <a:r>
              <a:rPr lang="en-US" sz="1400" b="1" dirty="0">
                <a:effectLst/>
                <a:latin typeface="Times New Roman" panose="02020603050405020304" pitchFamily="18" charset="0"/>
                <a:ea typeface="Georgia" panose="02040502050405020303" pitchFamily="18" charset="0"/>
                <a:cs typeface="Georgia" panose="02040502050405020303" pitchFamily="18" charset="0"/>
              </a:rPr>
              <a:t>Source: </a:t>
            </a:r>
            <a:r>
              <a:rPr lang="en-US" sz="1400" dirty="0">
                <a:effectLst/>
                <a:latin typeface="Times New Roman" panose="02020603050405020304" pitchFamily="18" charset="0"/>
                <a:ea typeface="Georgia" panose="02040502050405020303" pitchFamily="18" charset="0"/>
                <a:cs typeface="Georgia" panose="02040502050405020303" pitchFamily="18" charset="0"/>
              </a:rPr>
              <a:t>U.S. Department of Health and Human Services. </a:t>
            </a:r>
            <a:r>
              <a:rPr lang="en-US" sz="1400" dirty="0">
                <a:effectLst/>
                <a:latin typeface="Times New Roman" panose="02020603050405020304" pitchFamily="18" charset="0"/>
                <a:ea typeface="Arial" panose="020B0604020202020204" pitchFamily="34" charset="0"/>
                <a:cs typeface="Georgia" panose="02040502050405020303" pitchFamily="18" charset="0"/>
              </a:rPr>
              <a:t>Healthy People 2030.</a:t>
            </a:r>
            <a:r>
              <a:rPr lang="en-US" sz="1400" dirty="0">
                <a:effectLst/>
                <a:latin typeface="Times New Roman" panose="02020603050405020304" pitchFamily="18" charset="0"/>
                <a:ea typeface="Georgia" panose="02040502050405020303" pitchFamily="18" charset="0"/>
                <a:cs typeface="Georgia" panose="02040502050405020303" pitchFamily="18" charset="0"/>
              </a:rPr>
              <a:t> </a:t>
            </a:r>
            <a:r>
              <a:rPr lang="en-US" sz="1400" u="sng" dirty="0">
                <a:solidFill>
                  <a:srgbClr val="0000FF"/>
                </a:solidFill>
                <a:effectLst/>
                <a:latin typeface="Times New Roman" panose="02020603050405020304" pitchFamily="18" charset="0"/>
                <a:ea typeface="Georgia" panose="02040502050405020303" pitchFamily="18" charset="0"/>
                <a:cs typeface="Georgia" panose="02040502050405020303" pitchFamily="18" charset="0"/>
                <a:hlinkClick r:id="rId4"/>
              </a:rPr>
              <a:t>https://health.gov/healthypeople/priority-areas/social-determinants-health</a:t>
            </a:r>
            <a:r>
              <a:rPr lang="en-US" sz="1400" dirty="0">
                <a:effectLst/>
                <a:latin typeface="Times New Roman" panose="02020603050405020304" pitchFamily="18" charset="0"/>
                <a:ea typeface="Georgia" panose="02040502050405020303" pitchFamily="18" charset="0"/>
                <a:cs typeface="Georgia" panose="02040502050405020303" pitchFamily="18" charset="0"/>
              </a:rPr>
              <a:t>.</a:t>
            </a:r>
            <a:endParaRPr lang="en-US" sz="1400" dirty="0"/>
          </a:p>
        </p:txBody>
      </p:sp>
      <p:sp>
        <p:nvSpPr>
          <p:cNvPr id="3" name="Slide Number Placeholder 2">
            <a:extLst>
              <a:ext uri="{FF2B5EF4-FFF2-40B4-BE49-F238E27FC236}">
                <a16:creationId xmlns:a16="http://schemas.microsoft.com/office/drawing/2014/main" id="{A07F08E7-6437-6D7A-514E-DD4DAFD9E51A}"/>
              </a:ext>
            </a:extLst>
          </p:cNvPr>
          <p:cNvSpPr>
            <a:spLocks noGrp="1"/>
          </p:cNvSpPr>
          <p:nvPr>
            <p:ph type="sldNum" sz="quarter" idx="10"/>
          </p:nvPr>
        </p:nvSpPr>
        <p:spPr/>
        <p:txBody>
          <a:bodyPr/>
          <a:lstStyle/>
          <a:p>
            <a:fld id="{85F5B7A5-34A7-4AB0-A34F-A4DF2002FA98}" type="slidenum">
              <a:rPr lang="en-US" smtClean="0"/>
              <a:t>35</a:t>
            </a:fld>
            <a:endParaRPr lang="en-US" dirty="0"/>
          </a:p>
        </p:txBody>
      </p:sp>
    </p:spTree>
    <p:extLst>
      <p:ext uri="{BB962C8B-B14F-4D97-AF65-F5344CB8AC3E}">
        <p14:creationId xmlns:p14="http://schemas.microsoft.com/office/powerpoint/2010/main" val="8188264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85B9B48-1A8A-4A7F-61DB-61256A75D9B1}"/>
              </a:ext>
            </a:extLst>
          </p:cNvPr>
          <p:cNvSpPr>
            <a:spLocks noGrp="1"/>
          </p:cNvSpPr>
          <p:nvPr>
            <p:ph type="title"/>
          </p:nvPr>
        </p:nvSpPr>
        <p:spPr/>
        <p:txBody>
          <a:bodyPr>
            <a:normAutofit fontScale="90000"/>
          </a:bodyPr>
          <a:lstStyle/>
          <a:p>
            <a:r>
              <a:rPr lang="en-US" dirty="0"/>
              <a:t>Health Insurance</a:t>
            </a:r>
          </a:p>
        </p:txBody>
      </p:sp>
      <p:sp>
        <p:nvSpPr>
          <p:cNvPr id="3" name="Content Placeholder 2">
            <a:extLst>
              <a:ext uri="{FF2B5EF4-FFF2-40B4-BE49-F238E27FC236}">
                <a16:creationId xmlns:a16="http://schemas.microsoft.com/office/drawing/2014/main" id="{69846CB4-30C3-7808-293E-1058E694F7D5}"/>
              </a:ext>
            </a:extLst>
          </p:cNvPr>
          <p:cNvSpPr>
            <a:spLocks noGrp="1"/>
          </p:cNvSpPr>
          <p:nvPr>
            <p:ph idx="1"/>
          </p:nvPr>
        </p:nvSpPr>
        <p:spPr/>
        <p:txBody>
          <a:bodyPr/>
          <a:lstStyle/>
          <a:p>
            <a:r>
              <a:rPr lang="en-US" dirty="0"/>
              <a:t>Health insurance coverage in the United States has expanded in recent years.</a:t>
            </a:r>
          </a:p>
          <a:p>
            <a:r>
              <a:rPr lang="en-US" dirty="0"/>
              <a:t>Studies show that expanding health insurance access increases demand for primary care services and may reduce long-term demand for emergency and acute care services, after a backlog of unmet need has been addressed. </a:t>
            </a:r>
          </a:p>
          <a:p>
            <a:endParaRPr lang="en-US" dirty="0"/>
          </a:p>
        </p:txBody>
      </p:sp>
      <p:sp>
        <p:nvSpPr>
          <p:cNvPr id="4" name="Slide Number Placeholder 3">
            <a:extLst>
              <a:ext uri="{FF2B5EF4-FFF2-40B4-BE49-F238E27FC236}">
                <a16:creationId xmlns:a16="http://schemas.microsoft.com/office/drawing/2014/main" id="{8A824735-39F5-133F-B723-D42618486772}"/>
              </a:ext>
            </a:extLst>
          </p:cNvPr>
          <p:cNvSpPr>
            <a:spLocks noGrp="1"/>
          </p:cNvSpPr>
          <p:nvPr>
            <p:ph type="sldNum" sz="quarter" idx="10"/>
          </p:nvPr>
        </p:nvSpPr>
        <p:spPr/>
        <p:txBody>
          <a:bodyPr/>
          <a:lstStyle/>
          <a:p>
            <a:fld id="{85F5B7A5-34A7-4AB0-A34F-A4DF2002FA98}" type="slidenum">
              <a:rPr lang="en-US" smtClean="0"/>
              <a:pPr/>
              <a:t>36</a:t>
            </a:fld>
            <a:endParaRPr lang="en-US" dirty="0"/>
          </a:p>
        </p:txBody>
      </p:sp>
    </p:spTree>
    <p:extLst>
      <p:ext uri="{BB962C8B-B14F-4D97-AF65-F5344CB8AC3E}">
        <p14:creationId xmlns:p14="http://schemas.microsoft.com/office/powerpoint/2010/main" val="19045036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EF70B-7D44-6D8E-BBCD-020EC6BDA001}"/>
              </a:ext>
            </a:extLst>
          </p:cNvPr>
          <p:cNvSpPr>
            <a:spLocks noGrp="1"/>
          </p:cNvSpPr>
          <p:nvPr>
            <p:ph type="title"/>
          </p:nvPr>
        </p:nvSpPr>
        <p:spPr/>
        <p:txBody>
          <a:bodyPr>
            <a:noAutofit/>
          </a:bodyPr>
          <a:lstStyle/>
          <a:p>
            <a:r>
              <a:rPr lang="en-US" sz="2000" dirty="0"/>
              <a:t>Figure 18. People under age 65 years with any health insurance coverage, 2022</a:t>
            </a:r>
          </a:p>
        </p:txBody>
      </p:sp>
      <p:sp>
        <p:nvSpPr>
          <p:cNvPr id="4" name="Slide Number Placeholder 3">
            <a:extLst>
              <a:ext uri="{FF2B5EF4-FFF2-40B4-BE49-F238E27FC236}">
                <a16:creationId xmlns:a16="http://schemas.microsoft.com/office/drawing/2014/main" id="{57FEC1E8-7000-769E-6C55-6B0EAEBB955C}"/>
              </a:ext>
            </a:extLst>
          </p:cNvPr>
          <p:cNvSpPr>
            <a:spLocks noGrp="1"/>
          </p:cNvSpPr>
          <p:nvPr>
            <p:ph type="sldNum" sz="quarter" idx="10"/>
          </p:nvPr>
        </p:nvSpPr>
        <p:spPr/>
        <p:txBody>
          <a:bodyPr/>
          <a:lstStyle/>
          <a:p>
            <a:fld id="{85F5B7A5-34A7-4AB0-A34F-A4DF2002FA98}" type="slidenum">
              <a:rPr lang="en-US" smtClean="0"/>
              <a:t>37</a:t>
            </a:fld>
            <a:endParaRPr lang="en-US" dirty="0"/>
          </a:p>
        </p:txBody>
      </p:sp>
      <p:pic>
        <p:nvPicPr>
          <p:cNvPr id="5" name="Picture 4" descr="U.S. map showing percentage of people with any health insurance; Massachusetts and Hawaii have the highest percentages and Texas the lowest; key points are in the text below">
            <a:extLst>
              <a:ext uri="{FF2B5EF4-FFF2-40B4-BE49-F238E27FC236}">
                <a16:creationId xmlns:a16="http://schemas.microsoft.com/office/drawing/2014/main" id="{2894297A-3C47-CA08-A2EB-DF2DDE2A9C7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5256"/>
          <a:stretch/>
        </p:blipFill>
        <p:spPr bwMode="auto">
          <a:xfrm>
            <a:off x="457200" y="1463040"/>
            <a:ext cx="8229600" cy="4676640"/>
          </a:xfrm>
          <a:prstGeom prst="rect">
            <a:avLst/>
          </a:prstGeom>
          <a:noFill/>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346666DF-5976-E707-DD95-74B1030F4D5E}"/>
              </a:ext>
            </a:extLst>
          </p:cNvPr>
          <p:cNvSpPr txBox="1"/>
          <p:nvPr/>
        </p:nvSpPr>
        <p:spPr>
          <a:xfrm>
            <a:off x="457200" y="6126480"/>
            <a:ext cx="8229600" cy="307777"/>
          </a:xfrm>
          <a:prstGeom prst="rect">
            <a:avLst/>
          </a:prstGeom>
          <a:noFill/>
        </p:spPr>
        <p:txBody>
          <a:bodyPr wrap="square" rtlCol="0">
            <a:spAutoFit/>
          </a:bodyPr>
          <a:lstStyle/>
          <a:p>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U.S. Census Bureau, American Community Survey, Table HI05_ACS, 2022.</a:t>
            </a:r>
            <a:endParaRPr lang="en-US" sz="1400" dirty="0"/>
          </a:p>
        </p:txBody>
      </p:sp>
    </p:spTree>
    <p:extLst>
      <p:ext uri="{BB962C8B-B14F-4D97-AF65-F5344CB8AC3E}">
        <p14:creationId xmlns:p14="http://schemas.microsoft.com/office/powerpoint/2010/main" val="6543094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F5EF6A78-5C76-4D29-9161-66165D476A80}"/>
              </a:ext>
            </a:extLst>
          </p:cNvPr>
          <p:cNvSpPr>
            <a:spLocks noGrp="1"/>
          </p:cNvSpPr>
          <p:nvPr>
            <p:ph type="title"/>
          </p:nvPr>
        </p:nvSpPr>
        <p:spPr>
          <a:xfrm>
            <a:off x="1257300" y="304800"/>
            <a:ext cx="6629400" cy="617884"/>
          </a:xfrm>
        </p:spPr>
        <p:txBody>
          <a:bodyPr>
            <a:noAutofit/>
          </a:bodyPr>
          <a:lstStyle/>
          <a:p>
            <a:r>
              <a:rPr lang="en-US" sz="2000" dirty="0"/>
              <a:t>Figure 19. People under 65 years of age with public, private, or no health insurance, 2019-2021</a:t>
            </a:r>
          </a:p>
        </p:txBody>
      </p:sp>
      <p:sp>
        <p:nvSpPr>
          <p:cNvPr id="15" name="TextBox 14">
            <a:extLst>
              <a:ext uri="{FF2B5EF4-FFF2-40B4-BE49-F238E27FC236}">
                <a16:creationId xmlns:a16="http://schemas.microsoft.com/office/drawing/2014/main" id="{F352C5BA-571D-4D44-9D18-12A66FA63B78}"/>
              </a:ext>
            </a:extLst>
          </p:cNvPr>
          <p:cNvSpPr txBox="1"/>
          <p:nvPr/>
        </p:nvSpPr>
        <p:spPr>
          <a:xfrm>
            <a:off x="457200" y="5669280"/>
            <a:ext cx="8229600" cy="523220"/>
          </a:xfrm>
          <a:prstGeom prst="rect">
            <a:avLst/>
          </a:prstGeom>
          <a:noFill/>
        </p:spPr>
        <p:txBody>
          <a:bodyPr wrap="square" rtlCol="0">
            <a:spAutoFit/>
          </a:bodyPr>
          <a:lstStyle/>
          <a:p>
            <a:r>
              <a:rPr lang="en-US" sz="1400" b="1" dirty="0">
                <a:latin typeface="Times New Roman"/>
                <a:cs typeface="Times New Roman"/>
              </a:rPr>
              <a:t>Source:</a:t>
            </a:r>
            <a:r>
              <a:rPr lang="en-US" sz="1400" b="1" spc="-24" dirty="0">
                <a:latin typeface="Times New Roman"/>
                <a:cs typeface="Times New Roman"/>
              </a:rPr>
              <a:t> </a:t>
            </a:r>
            <a:r>
              <a:rPr lang="en-US" sz="1400" dirty="0">
                <a:latin typeface="Times New Roman"/>
                <a:cs typeface="Times New Roman"/>
              </a:rPr>
              <a:t>Centers</a:t>
            </a:r>
            <a:r>
              <a:rPr lang="en-US" sz="1400" spc="-14" dirty="0">
                <a:latin typeface="Times New Roman"/>
                <a:cs typeface="Times New Roman"/>
              </a:rPr>
              <a:t> </a:t>
            </a:r>
            <a:r>
              <a:rPr lang="en-US" sz="1400" dirty="0">
                <a:latin typeface="Times New Roman"/>
                <a:cs typeface="Times New Roman"/>
              </a:rPr>
              <a:t>for</a:t>
            </a:r>
            <a:r>
              <a:rPr lang="en-US" sz="1400" spc="-17" dirty="0">
                <a:latin typeface="Times New Roman"/>
                <a:cs typeface="Times New Roman"/>
              </a:rPr>
              <a:t> </a:t>
            </a:r>
            <a:r>
              <a:rPr lang="en-US" sz="1400" dirty="0">
                <a:latin typeface="Times New Roman"/>
                <a:cs typeface="Times New Roman"/>
              </a:rPr>
              <a:t>Disease</a:t>
            </a:r>
            <a:r>
              <a:rPr lang="en-US" sz="1400" spc="-17" dirty="0">
                <a:latin typeface="Times New Roman"/>
                <a:cs typeface="Times New Roman"/>
              </a:rPr>
              <a:t> </a:t>
            </a:r>
            <a:r>
              <a:rPr lang="en-US" sz="1400" dirty="0">
                <a:latin typeface="Times New Roman"/>
                <a:cs typeface="Times New Roman"/>
              </a:rPr>
              <a:t>Control</a:t>
            </a:r>
            <a:r>
              <a:rPr lang="en-US" sz="1400" spc="-17" dirty="0">
                <a:latin typeface="Times New Roman"/>
                <a:cs typeface="Times New Roman"/>
              </a:rPr>
              <a:t> </a:t>
            </a:r>
            <a:r>
              <a:rPr lang="en-US" sz="1400" dirty="0">
                <a:latin typeface="Times New Roman"/>
                <a:cs typeface="Times New Roman"/>
              </a:rPr>
              <a:t>and</a:t>
            </a:r>
            <a:r>
              <a:rPr lang="en-US" sz="1400" spc="-17" dirty="0">
                <a:latin typeface="Times New Roman"/>
                <a:cs typeface="Times New Roman"/>
              </a:rPr>
              <a:t> </a:t>
            </a:r>
            <a:r>
              <a:rPr lang="en-US" sz="1400" dirty="0">
                <a:latin typeface="Times New Roman"/>
                <a:cs typeface="Times New Roman"/>
              </a:rPr>
              <a:t>Prevention,</a:t>
            </a:r>
            <a:r>
              <a:rPr lang="en-US" sz="1400" spc="-17" dirty="0">
                <a:latin typeface="Times New Roman"/>
                <a:cs typeface="Times New Roman"/>
              </a:rPr>
              <a:t> </a:t>
            </a:r>
            <a:r>
              <a:rPr lang="en-US" sz="1400" dirty="0">
                <a:latin typeface="Times New Roman"/>
                <a:cs typeface="Times New Roman"/>
              </a:rPr>
              <a:t>National</a:t>
            </a:r>
            <a:r>
              <a:rPr lang="en-US" sz="1400" spc="-17" dirty="0">
                <a:latin typeface="Times New Roman"/>
                <a:cs typeface="Times New Roman"/>
              </a:rPr>
              <a:t> </a:t>
            </a:r>
            <a:r>
              <a:rPr lang="en-US" sz="1400" dirty="0">
                <a:latin typeface="Times New Roman"/>
                <a:cs typeface="Times New Roman"/>
              </a:rPr>
              <a:t>Center</a:t>
            </a:r>
            <a:r>
              <a:rPr lang="en-US" sz="1400" spc="-17" dirty="0">
                <a:latin typeface="Times New Roman"/>
                <a:cs typeface="Times New Roman"/>
              </a:rPr>
              <a:t> </a:t>
            </a:r>
            <a:r>
              <a:rPr lang="en-US" sz="1400" dirty="0">
                <a:latin typeface="Times New Roman"/>
                <a:cs typeface="Times New Roman"/>
              </a:rPr>
              <a:t>for</a:t>
            </a:r>
            <a:r>
              <a:rPr lang="en-US" sz="1400" spc="-17" dirty="0">
                <a:latin typeface="Times New Roman"/>
                <a:cs typeface="Times New Roman"/>
              </a:rPr>
              <a:t> </a:t>
            </a:r>
            <a:r>
              <a:rPr lang="en-US" sz="1400" dirty="0">
                <a:latin typeface="Times New Roman"/>
                <a:cs typeface="Times New Roman"/>
              </a:rPr>
              <a:t>Health</a:t>
            </a:r>
            <a:r>
              <a:rPr lang="en-US" sz="1400" spc="-17" dirty="0">
                <a:latin typeface="Times New Roman"/>
                <a:cs typeface="Times New Roman"/>
              </a:rPr>
              <a:t> </a:t>
            </a:r>
            <a:r>
              <a:rPr lang="en-US" sz="1400" dirty="0">
                <a:latin typeface="Times New Roman"/>
                <a:cs typeface="Times New Roman"/>
              </a:rPr>
              <a:t>Statistics,</a:t>
            </a:r>
            <a:r>
              <a:rPr lang="en-US" sz="1400" spc="-17" dirty="0">
                <a:latin typeface="Times New Roman"/>
                <a:cs typeface="Times New Roman"/>
              </a:rPr>
              <a:t> </a:t>
            </a:r>
            <a:r>
              <a:rPr lang="en-US" sz="1400" dirty="0">
                <a:latin typeface="Times New Roman"/>
                <a:cs typeface="Times New Roman"/>
              </a:rPr>
              <a:t>National</a:t>
            </a:r>
            <a:r>
              <a:rPr lang="en-US" sz="1400" spc="-17" dirty="0">
                <a:latin typeface="Times New Roman"/>
                <a:cs typeface="Times New Roman"/>
              </a:rPr>
              <a:t> </a:t>
            </a:r>
            <a:r>
              <a:rPr lang="en-US" sz="1400" spc="-7" dirty="0">
                <a:latin typeface="Times New Roman"/>
                <a:cs typeface="Times New Roman"/>
              </a:rPr>
              <a:t>Health </a:t>
            </a:r>
            <a:r>
              <a:rPr lang="en-US" sz="1400" dirty="0">
                <a:latin typeface="Times New Roman"/>
                <a:cs typeface="Times New Roman"/>
              </a:rPr>
              <a:t>Interview</a:t>
            </a:r>
            <a:r>
              <a:rPr lang="en-US" sz="1400" spc="-27" dirty="0">
                <a:latin typeface="Times New Roman"/>
                <a:cs typeface="Times New Roman"/>
              </a:rPr>
              <a:t> </a:t>
            </a:r>
            <a:r>
              <a:rPr lang="en-US" sz="1400" dirty="0">
                <a:latin typeface="Times New Roman"/>
                <a:cs typeface="Times New Roman"/>
              </a:rPr>
              <a:t>Survey,</a:t>
            </a:r>
            <a:r>
              <a:rPr lang="en-US" sz="1400" spc="-20" dirty="0">
                <a:latin typeface="Times New Roman"/>
                <a:cs typeface="Times New Roman"/>
              </a:rPr>
              <a:t> </a:t>
            </a:r>
            <a:r>
              <a:rPr lang="en-US" sz="1400" spc="-14" dirty="0">
                <a:latin typeface="Times New Roman"/>
                <a:cs typeface="Times New Roman"/>
              </a:rPr>
              <a:t>2019-2021.</a:t>
            </a:r>
            <a:endParaRPr lang="en-US" sz="1400" dirty="0"/>
          </a:p>
        </p:txBody>
      </p:sp>
      <p:graphicFrame>
        <p:nvGraphicFramePr>
          <p:cNvPr id="16" name="Chart 15" descr="Stacked bar chart showing percentage of people with private insurance, public insurance, or no insurance&#10;2019, Private Insurance, 64.3, Public Insurance, 23.6, Uninsured 12 &#10;2020, Private Insurance, 64.3, Public Insurance, 24, Uninsured, 11.5">
            <a:extLst>
              <a:ext uri="{FF2B5EF4-FFF2-40B4-BE49-F238E27FC236}">
                <a16:creationId xmlns:a16="http://schemas.microsoft.com/office/drawing/2014/main" id="{AF65E83B-63F6-483D-B1EE-41A74CAAED37}"/>
              </a:ext>
            </a:extLst>
          </p:cNvPr>
          <p:cNvGraphicFramePr/>
          <p:nvPr>
            <p:extLst>
              <p:ext uri="{D42A27DB-BD31-4B8C-83A1-F6EECF244321}">
                <p14:modId xmlns:p14="http://schemas.microsoft.com/office/powerpoint/2010/main" val="3364554558"/>
              </p:ext>
            </p:extLst>
          </p:nvPr>
        </p:nvGraphicFramePr>
        <p:xfrm>
          <a:off x="457200" y="1463040"/>
          <a:ext cx="82296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77D1112E-137E-F2E8-FAC4-4C7985533455}"/>
              </a:ext>
            </a:extLst>
          </p:cNvPr>
          <p:cNvSpPr>
            <a:spLocks noGrp="1"/>
          </p:cNvSpPr>
          <p:nvPr>
            <p:ph type="sldNum" sz="quarter" idx="10"/>
          </p:nvPr>
        </p:nvSpPr>
        <p:spPr/>
        <p:txBody>
          <a:bodyPr/>
          <a:lstStyle/>
          <a:p>
            <a:fld id="{85F5B7A5-34A7-4AB0-A34F-A4DF2002FA98}" type="slidenum">
              <a:rPr lang="en-US" smtClean="0"/>
              <a:t>38</a:t>
            </a:fld>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object 53"/>
          <p:cNvSpPr txBox="1"/>
          <p:nvPr/>
        </p:nvSpPr>
        <p:spPr>
          <a:xfrm>
            <a:off x="457200" y="5669280"/>
            <a:ext cx="8229600" cy="939068"/>
          </a:xfrm>
          <a:prstGeom prst="rect">
            <a:avLst/>
          </a:prstGeom>
        </p:spPr>
        <p:txBody>
          <a:bodyPr vert="horz" wrap="square" lIns="0" tIns="15586" rIns="0" bIns="0" rtlCol="0">
            <a:spAutoFit/>
          </a:bodyPr>
          <a:lstStyle/>
          <a:p>
            <a:pPr marL="0" marR="0"/>
            <a:r>
              <a:rPr lang="en-US" sz="1200" b="1" dirty="0">
                <a:effectLst/>
                <a:latin typeface="Times New Roman" panose="02020603050405020304" pitchFamily="18" charset="0"/>
                <a:ea typeface="Times New Roman" panose="02020603050405020304" pitchFamily="18" charset="0"/>
              </a:rPr>
              <a:t>Key: </a:t>
            </a:r>
            <a:r>
              <a:rPr lang="en-US" sz="1200" dirty="0">
                <a:effectLst/>
                <a:latin typeface="Times New Roman" panose="02020603050405020304" pitchFamily="18" charset="0"/>
                <a:ea typeface="Times New Roman" panose="02020603050405020304" pitchFamily="18" charset="0"/>
              </a:rPr>
              <a:t>NH = non-Hispanic.</a:t>
            </a:r>
          </a:p>
          <a:p>
            <a:pPr marL="0" marR="0"/>
            <a:r>
              <a:rPr lang="en-US" sz="1200" b="1" dirty="0">
                <a:effectLst/>
                <a:latin typeface="Times New Roman" panose="02020603050405020304" pitchFamily="18" charset="0"/>
                <a:ea typeface="Times New Roman" panose="02020603050405020304" pitchFamily="18" charset="0"/>
              </a:rPr>
              <a:t>Source:</a:t>
            </a:r>
            <a:r>
              <a:rPr lang="en-US" sz="1200" dirty="0">
                <a:effectLst/>
                <a:latin typeface="Times New Roman" panose="02020603050405020304" pitchFamily="18" charset="0"/>
                <a:ea typeface="Times New Roman" panose="02020603050405020304" pitchFamily="18" charset="0"/>
              </a:rPr>
              <a:t> Centers for Disease Control and Prevention, National Center for Health Statistics, National Health Interview Survey, 2021.</a:t>
            </a:r>
          </a:p>
          <a:p>
            <a:pPr marL="0" marR="0"/>
            <a:r>
              <a:rPr lang="en-US" sz="1200" b="1" dirty="0">
                <a:effectLst/>
                <a:latin typeface="Times New Roman" panose="02020603050405020304" pitchFamily="18" charset="0"/>
                <a:ea typeface="Times New Roman" panose="02020603050405020304" pitchFamily="18" charset="0"/>
              </a:rPr>
              <a:t>Note:</a:t>
            </a:r>
            <a:r>
              <a:rPr lang="en-US" sz="1200" dirty="0">
                <a:effectLst/>
                <a:latin typeface="Times New Roman" panose="02020603050405020304" pitchFamily="18" charset="0"/>
                <a:ea typeface="Times New Roman" panose="02020603050405020304" pitchFamily="18" charset="0"/>
              </a:rPr>
              <a:t> Data disaggregated by insurance status for NH-NHPI are not reported because samples from these populations are too small to produce statistically stable estimates. Data for public insurance for NH-AI/AN are not reported because samples are too small to produce statistically stable estimates.</a:t>
            </a:r>
          </a:p>
        </p:txBody>
      </p:sp>
      <p:sp>
        <p:nvSpPr>
          <p:cNvPr id="56" name="Title 55">
            <a:extLst>
              <a:ext uri="{FF2B5EF4-FFF2-40B4-BE49-F238E27FC236}">
                <a16:creationId xmlns:a16="http://schemas.microsoft.com/office/drawing/2014/main" id="{59BA7256-FEC2-437C-B3A9-733A265F8AD2}"/>
              </a:ext>
            </a:extLst>
          </p:cNvPr>
          <p:cNvSpPr>
            <a:spLocks noGrp="1"/>
          </p:cNvSpPr>
          <p:nvPr>
            <p:ph type="title"/>
          </p:nvPr>
        </p:nvSpPr>
        <p:spPr>
          <a:xfrm>
            <a:off x="1257300" y="304800"/>
            <a:ext cx="6629400" cy="617884"/>
          </a:xfrm>
        </p:spPr>
        <p:txBody>
          <a:bodyPr>
            <a:noAutofit/>
          </a:bodyPr>
          <a:lstStyle/>
          <a:p>
            <a:r>
              <a:rPr lang="en-US" sz="2000" dirty="0"/>
              <a:t>Figure 20. People under age 65 years with any</a:t>
            </a:r>
            <a:br>
              <a:rPr lang="en-US" sz="2000" dirty="0"/>
            </a:br>
            <a:r>
              <a:rPr lang="en-US" sz="2000" dirty="0"/>
              <a:t>health insurance, by race/ethnicity and</a:t>
            </a:r>
            <a:br>
              <a:rPr lang="en-US" sz="2000" dirty="0"/>
            </a:br>
            <a:r>
              <a:rPr lang="en-US" sz="2000" dirty="0"/>
              <a:t>location of residence, 2020</a:t>
            </a:r>
          </a:p>
        </p:txBody>
      </p:sp>
      <p:graphicFrame>
        <p:nvGraphicFramePr>
          <p:cNvPr id="58" name="Chart 57" descr="Bar chart showing percentage of people in each group with health insurance; data points are in the text below the chart">
            <a:extLst>
              <a:ext uri="{FF2B5EF4-FFF2-40B4-BE49-F238E27FC236}">
                <a16:creationId xmlns:a16="http://schemas.microsoft.com/office/drawing/2014/main" id="{F54B5F7F-7187-43E2-BF7C-21485B338915}"/>
              </a:ext>
            </a:extLst>
          </p:cNvPr>
          <p:cNvGraphicFramePr/>
          <p:nvPr>
            <p:extLst>
              <p:ext uri="{D42A27DB-BD31-4B8C-83A1-F6EECF244321}">
                <p14:modId xmlns:p14="http://schemas.microsoft.com/office/powerpoint/2010/main" val="1683411841"/>
              </p:ext>
            </p:extLst>
          </p:nvPr>
        </p:nvGraphicFramePr>
        <p:xfrm>
          <a:off x="457200" y="1463040"/>
          <a:ext cx="82296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51272DF5-799E-2BCB-F3D7-BBF7316182CE}"/>
              </a:ext>
            </a:extLst>
          </p:cNvPr>
          <p:cNvSpPr>
            <a:spLocks noGrp="1"/>
          </p:cNvSpPr>
          <p:nvPr>
            <p:ph type="sldNum" sz="quarter" idx="10"/>
          </p:nvPr>
        </p:nvSpPr>
        <p:spPr/>
        <p:txBody>
          <a:bodyPr/>
          <a:lstStyle/>
          <a:p>
            <a:fld id="{85F5B7A5-34A7-4AB0-A34F-A4DF2002FA98}" type="slidenum">
              <a:rPr lang="en-US" smtClean="0"/>
              <a:t>39</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51436D0-6774-43D0-81F4-D635537B7E57}"/>
              </a:ext>
            </a:extLst>
          </p:cNvPr>
          <p:cNvSpPr>
            <a:spLocks noGrp="1"/>
          </p:cNvSpPr>
          <p:nvPr>
            <p:ph type="title"/>
          </p:nvPr>
        </p:nvSpPr>
        <p:spPr/>
        <p:txBody>
          <a:bodyPr>
            <a:noAutofit/>
          </a:bodyPr>
          <a:lstStyle/>
          <a:p>
            <a:r>
              <a:rPr lang="en-US" sz="2800" dirty="0"/>
              <a:t>Changes to the National Healthcare Quality and Disparities Report</a:t>
            </a:r>
          </a:p>
        </p:txBody>
      </p:sp>
      <p:sp>
        <p:nvSpPr>
          <p:cNvPr id="10" name="Content Placeholder 9">
            <a:extLst>
              <a:ext uri="{FF2B5EF4-FFF2-40B4-BE49-F238E27FC236}">
                <a16:creationId xmlns:a16="http://schemas.microsoft.com/office/drawing/2014/main" id="{BC2D76E3-283A-4938-AF1D-E736F3346D1D}"/>
              </a:ext>
            </a:extLst>
          </p:cNvPr>
          <p:cNvSpPr>
            <a:spLocks noGrp="1"/>
          </p:cNvSpPr>
          <p:nvPr>
            <p:ph idx="1"/>
          </p:nvPr>
        </p:nvSpPr>
        <p:spPr>
          <a:xfrm>
            <a:off x="457200" y="1646237"/>
            <a:ext cx="8229600" cy="4678363"/>
          </a:xfrm>
        </p:spPr>
        <p:txBody>
          <a:bodyPr>
            <a:normAutofit fontScale="92500" lnSpcReduction="10000"/>
          </a:bodyPr>
          <a:lstStyle/>
          <a:p>
            <a:r>
              <a:rPr lang="en-US" dirty="0"/>
              <a:t>The NHQDR was significantly shaped by several Institute of Medicine reports. </a:t>
            </a:r>
          </a:p>
          <a:p>
            <a:pPr lvl="1"/>
            <a:r>
              <a:rPr lang="en-US" dirty="0"/>
              <a:t>Two of these reports, </a:t>
            </a:r>
            <a:r>
              <a:rPr lang="en-US" i="1" dirty="0"/>
              <a:t>Crossing the Quality Chasm</a:t>
            </a:r>
            <a:r>
              <a:rPr lang="en-US" baseline="30000" dirty="0"/>
              <a:t>1</a:t>
            </a:r>
            <a:r>
              <a:rPr lang="en-US" dirty="0"/>
              <a:t> and To </a:t>
            </a:r>
            <a:r>
              <a:rPr lang="en-US" i="1" dirty="0"/>
              <a:t>Err Is Human</a:t>
            </a:r>
            <a:r>
              <a:rPr lang="en-US" baseline="30000" dirty="0"/>
              <a:t>2</a:t>
            </a:r>
            <a:r>
              <a:rPr lang="en-US" dirty="0"/>
              <a:t> raised awareness about gaps in the quality of healthcare and patient safety. </a:t>
            </a:r>
          </a:p>
          <a:p>
            <a:pPr lvl="1"/>
            <a:r>
              <a:rPr lang="en-US" dirty="0"/>
              <a:t>The extensive literature review included in a third report, </a:t>
            </a:r>
            <a:r>
              <a:rPr lang="en-US" i="1" dirty="0"/>
              <a:t>Unequal Treatment</a:t>
            </a:r>
            <a:r>
              <a:rPr lang="en-US" dirty="0"/>
              <a:t>,</a:t>
            </a:r>
            <a:r>
              <a:rPr lang="en-US" baseline="30000" dirty="0"/>
              <a:t>3</a:t>
            </a:r>
            <a:r>
              <a:rPr lang="en-US" dirty="0"/>
              <a:t> drew attention to disparities in the care rendered to racial and ethnic populations, low-income populations, and other vulnerable groups.</a:t>
            </a:r>
          </a:p>
          <a:p>
            <a:r>
              <a:rPr lang="en-US" dirty="0"/>
              <a:t>Since the report’s inception as the </a:t>
            </a:r>
            <a:r>
              <a:rPr lang="en-US" i="1" dirty="0"/>
              <a:t>National Healthcare Quality Report</a:t>
            </a:r>
            <a:r>
              <a:rPr lang="en-US" dirty="0"/>
              <a:t> and </a:t>
            </a:r>
            <a:r>
              <a:rPr lang="en-US" i="1" dirty="0"/>
              <a:t>National Healthcare Disparities Report</a:t>
            </a:r>
            <a:r>
              <a:rPr lang="en-US" dirty="0"/>
              <a:t> in 2003, AHRQ has worked continuously to enhance and refine the NHQDR. </a:t>
            </a:r>
          </a:p>
          <a:p>
            <a:endParaRPr lang="en-US" dirty="0"/>
          </a:p>
        </p:txBody>
      </p:sp>
      <p:sp>
        <p:nvSpPr>
          <p:cNvPr id="2" name="Slide Number Placeholder 1">
            <a:extLst>
              <a:ext uri="{FF2B5EF4-FFF2-40B4-BE49-F238E27FC236}">
                <a16:creationId xmlns:a16="http://schemas.microsoft.com/office/drawing/2014/main" id="{4FA89D9E-EDEA-6862-B42F-9778710030E5}"/>
              </a:ext>
            </a:extLst>
          </p:cNvPr>
          <p:cNvSpPr>
            <a:spLocks noGrp="1"/>
          </p:cNvSpPr>
          <p:nvPr>
            <p:ph type="sldNum" sz="quarter" idx="10"/>
          </p:nvPr>
        </p:nvSpPr>
        <p:spPr/>
        <p:txBody>
          <a:bodyPr/>
          <a:lstStyle/>
          <a:p>
            <a:fld id="{85F5B7A5-34A7-4AB0-A34F-A4DF2002FA98}" type="slidenum">
              <a:rPr lang="en-US" smtClean="0"/>
              <a:t>4</a:t>
            </a:fld>
            <a:endParaRPr lang="en-US" dirty="0"/>
          </a:p>
        </p:txBody>
      </p:sp>
    </p:spTree>
    <p:extLst>
      <p:ext uri="{BB962C8B-B14F-4D97-AF65-F5344CB8AC3E}">
        <p14:creationId xmlns:p14="http://schemas.microsoft.com/office/powerpoint/2010/main" val="17410395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E9873-FD95-EAB0-9F1E-2F0078DB50AE}"/>
              </a:ext>
            </a:extLst>
          </p:cNvPr>
          <p:cNvSpPr>
            <a:spLocks noGrp="1"/>
          </p:cNvSpPr>
          <p:nvPr>
            <p:ph type="title"/>
          </p:nvPr>
        </p:nvSpPr>
        <p:spPr/>
        <p:txBody>
          <a:bodyPr>
            <a:noAutofit/>
          </a:bodyPr>
          <a:lstStyle/>
          <a:p>
            <a:r>
              <a:rPr lang="en-US" sz="2000" dirty="0"/>
              <a:t>Figure 21. People under age 65 years with any health insurance, by race/ethnicity, 2021</a:t>
            </a:r>
          </a:p>
        </p:txBody>
      </p:sp>
      <p:sp>
        <p:nvSpPr>
          <p:cNvPr id="3" name="Slide Number Placeholder 2">
            <a:extLst>
              <a:ext uri="{FF2B5EF4-FFF2-40B4-BE49-F238E27FC236}">
                <a16:creationId xmlns:a16="http://schemas.microsoft.com/office/drawing/2014/main" id="{60F0D88C-3979-9C3C-769D-F81DB15E32A7}"/>
              </a:ext>
            </a:extLst>
          </p:cNvPr>
          <p:cNvSpPr>
            <a:spLocks noGrp="1"/>
          </p:cNvSpPr>
          <p:nvPr>
            <p:ph type="sldNum" sz="quarter" idx="10"/>
          </p:nvPr>
        </p:nvSpPr>
        <p:spPr/>
        <p:txBody>
          <a:bodyPr/>
          <a:lstStyle/>
          <a:p>
            <a:fld id="{85F5B7A5-34A7-4AB0-A34F-A4DF2002FA98}" type="slidenum">
              <a:rPr lang="en-US" smtClean="0"/>
              <a:pPr/>
              <a:t>40</a:t>
            </a:fld>
            <a:endParaRPr lang="en-US" dirty="0"/>
          </a:p>
        </p:txBody>
      </p:sp>
      <p:graphicFrame>
        <p:nvGraphicFramePr>
          <p:cNvPr id="4" name="Chart 3" descr="Bar chart showing percentage of people with any health insurance; key points are in the text below">
            <a:extLst>
              <a:ext uri="{FF2B5EF4-FFF2-40B4-BE49-F238E27FC236}">
                <a16:creationId xmlns:a16="http://schemas.microsoft.com/office/drawing/2014/main" id="{5A7DFE21-49EB-1A87-8D8D-D3A35ABDB049}"/>
              </a:ext>
            </a:extLst>
          </p:cNvPr>
          <p:cNvGraphicFramePr/>
          <p:nvPr>
            <p:extLst>
              <p:ext uri="{D42A27DB-BD31-4B8C-83A1-F6EECF244321}">
                <p14:modId xmlns:p14="http://schemas.microsoft.com/office/powerpoint/2010/main" val="1632991996"/>
              </p:ext>
            </p:extLst>
          </p:nvPr>
        </p:nvGraphicFramePr>
        <p:xfrm>
          <a:off x="457200" y="1463040"/>
          <a:ext cx="8229600" cy="402336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07FFD604-10AF-AEE0-8E93-C6015A2D83E8}"/>
              </a:ext>
            </a:extLst>
          </p:cNvPr>
          <p:cNvSpPr txBox="1"/>
          <p:nvPr/>
        </p:nvSpPr>
        <p:spPr>
          <a:xfrm>
            <a:off x="457200" y="5486400"/>
            <a:ext cx="8229600" cy="646331"/>
          </a:xfrm>
          <a:prstGeom prst="rect">
            <a:avLst/>
          </a:prstGeom>
          <a:noFill/>
        </p:spPr>
        <p:txBody>
          <a:bodyPr wrap="square" rtlCol="0">
            <a:spAutoFit/>
          </a:bodyPr>
          <a:lstStyle/>
          <a:p>
            <a:pPr marL="0" marR="0"/>
            <a:r>
              <a:rPr lang="en-US" sz="1200" b="1" dirty="0">
                <a:effectLst/>
                <a:latin typeface="Times New Roman" panose="02020603050405020304" pitchFamily="18" charset="0"/>
                <a:ea typeface="Times New Roman" panose="02020603050405020304" pitchFamily="18" charset="0"/>
              </a:rPr>
              <a:t>Key: </a:t>
            </a:r>
            <a:r>
              <a:rPr lang="en-US" sz="1200" dirty="0">
                <a:effectLst/>
                <a:latin typeface="Times New Roman" panose="02020603050405020304" pitchFamily="18" charset="0"/>
                <a:ea typeface="Times New Roman" panose="02020603050405020304" pitchFamily="18" charset="0"/>
              </a:rPr>
              <a:t>NH = non-Hispanic.</a:t>
            </a:r>
          </a:p>
          <a:p>
            <a:pPr marL="0" marR="0"/>
            <a:r>
              <a:rPr lang="en-US" sz="1200" b="1" spc="-10" dirty="0">
                <a:effectLst/>
                <a:latin typeface="Times New Roman" panose="02020603050405020304" pitchFamily="18" charset="0"/>
                <a:ea typeface="Times New Roman" panose="02020603050405020304" pitchFamily="18" charset="0"/>
              </a:rPr>
              <a:t>Source:</a:t>
            </a:r>
            <a:r>
              <a:rPr lang="en-US" sz="1200" spc="-10" dirty="0">
                <a:effectLst/>
                <a:latin typeface="Times New Roman" panose="02020603050405020304" pitchFamily="18" charset="0"/>
                <a:ea typeface="Times New Roman" panose="02020603050405020304" pitchFamily="18" charset="0"/>
              </a:rPr>
              <a:t> Centers for Disease Control and Prevention, National Center for Health Statistics, National Health Interview Survey, 2021.</a:t>
            </a:r>
          </a:p>
          <a:p>
            <a:pPr marL="0" marR="0"/>
            <a:r>
              <a:rPr lang="en-US" sz="1200" b="1" dirty="0">
                <a:effectLst/>
                <a:latin typeface="Times New Roman" panose="02020603050405020304" pitchFamily="18" charset="0"/>
                <a:ea typeface="Times New Roman" panose="02020603050405020304" pitchFamily="18" charset="0"/>
              </a:rPr>
              <a:t>Note:</a:t>
            </a:r>
            <a:r>
              <a:rPr lang="en-US" sz="1200" dirty="0">
                <a:effectLst/>
                <a:latin typeface="Times New Roman" panose="02020603050405020304" pitchFamily="18" charset="0"/>
                <a:ea typeface="Times New Roman" panose="02020603050405020304" pitchFamily="18" charset="0"/>
              </a:rPr>
              <a:t> Data for NH-NHPI groups are not reported because samples are too small to produce statistically stable estimates.</a:t>
            </a:r>
            <a:endParaRPr lang="en-US" sz="1200" dirty="0"/>
          </a:p>
        </p:txBody>
      </p:sp>
    </p:spTree>
    <p:extLst>
      <p:ext uri="{BB962C8B-B14F-4D97-AF65-F5344CB8AC3E}">
        <p14:creationId xmlns:p14="http://schemas.microsoft.com/office/powerpoint/2010/main" val="34003541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82E451C-6D07-4B69-BDD6-5900C72314F0}"/>
              </a:ext>
            </a:extLst>
          </p:cNvPr>
          <p:cNvSpPr>
            <a:spLocks noGrp="1"/>
          </p:cNvSpPr>
          <p:nvPr>
            <p:ph type="title"/>
          </p:nvPr>
        </p:nvSpPr>
        <p:spPr/>
        <p:txBody>
          <a:bodyPr>
            <a:noAutofit/>
          </a:bodyPr>
          <a:lstStyle/>
          <a:p>
            <a:r>
              <a:rPr lang="en-US" sz="2400" dirty="0"/>
              <a:t>Figure 22. U.S. household income distribution by percent population, 2020</a:t>
            </a:r>
          </a:p>
        </p:txBody>
      </p:sp>
      <p:graphicFrame>
        <p:nvGraphicFramePr>
          <p:cNvPr id="12" name="Chart 11" descr="Bar chart showing percentage of people at each income level&#10;$&lt;5,000-34,999, 26.2&#10;$35,000-69,999, 25&#10;$70,000-119,999, 22.8&#10;$120,000-199,999, 15.7&#10;$200,000+, 10.3&#10;">
            <a:extLst>
              <a:ext uri="{FF2B5EF4-FFF2-40B4-BE49-F238E27FC236}">
                <a16:creationId xmlns:a16="http://schemas.microsoft.com/office/drawing/2014/main" id="{90F6676D-892B-4C9D-BA88-F078583B9C21}"/>
              </a:ext>
            </a:extLst>
          </p:cNvPr>
          <p:cNvGraphicFramePr/>
          <p:nvPr>
            <p:extLst>
              <p:ext uri="{D42A27DB-BD31-4B8C-83A1-F6EECF244321}">
                <p14:modId xmlns:p14="http://schemas.microsoft.com/office/powerpoint/2010/main" val="2423878785"/>
              </p:ext>
            </p:extLst>
          </p:nvPr>
        </p:nvGraphicFramePr>
        <p:xfrm>
          <a:off x="457200" y="1463040"/>
          <a:ext cx="82296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AFF4F28C-0D6D-417E-A133-A22747FFD790}"/>
              </a:ext>
            </a:extLst>
          </p:cNvPr>
          <p:cNvSpPr txBox="1"/>
          <p:nvPr/>
        </p:nvSpPr>
        <p:spPr>
          <a:xfrm>
            <a:off x="457200" y="5669280"/>
            <a:ext cx="8229600" cy="646331"/>
          </a:xfrm>
          <a:prstGeom prst="rect">
            <a:avLst/>
          </a:prstGeom>
          <a:noFill/>
        </p:spPr>
        <p:txBody>
          <a:bodyPr wrap="square" rtlCol="0">
            <a:spAutoFit/>
          </a:bodyPr>
          <a:lstStyle/>
          <a:p>
            <a:pPr marL="0" marR="0">
              <a:spcBef>
                <a:spcPts val="600"/>
              </a:spcBef>
              <a:spcAft>
                <a:spcPts val="0"/>
              </a:spcAft>
            </a:pPr>
            <a:r>
              <a:rPr lang="en-US" sz="1200" b="1" dirty="0">
                <a:effectLst/>
                <a:latin typeface="Times New Roman" panose="02020603050405020304" pitchFamily="18" charset="0"/>
                <a:ea typeface="Times New Roman" panose="02020603050405020304" pitchFamily="18" charset="0"/>
              </a:rPr>
              <a:t>Source: </a:t>
            </a:r>
            <a:r>
              <a:rPr lang="en-US" sz="1200" dirty="0">
                <a:effectLst/>
                <a:latin typeface="Times New Roman" panose="02020603050405020304" pitchFamily="18" charset="0"/>
                <a:ea typeface="Times New Roman" panose="02020603050405020304" pitchFamily="18" charset="0"/>
              </a:rPr>
              <a:t>U.S. Census Bureau. American Community Survey, </a:t>
            </a:r>
            <a:r>
              <a:rPr lang="en-US" sz="1200" u="sng" dirty="0">
                <a:solidFill>
                  <a:srgbClr val="0000FF"/>
                </a:solidFill>
                <a:effectLst/>
                <a:latin typeface="Times New Roman" panose="02020603050405020304" pitchFamily="18" charset="0"/>
                <a:ea typeface="Times New Roman" panose="02020603050405020304" pitchFamily="18" charset="0"/>
                <a:hlinkClick r:id="rId4"/>
              </a:rPr>
              <a:t>Table HINC-06</a:t>
            </a:r>
            <a:r>
              <a:rPr lang="en-US" sz="1200" u="sng" dirty="0">
                <a:solidFill>
                  <a:srgbClr val="0000FF"/>
                </a:solidFill>
                <a:effectLst/>
                <a:latin typeface="Times New Roman" panose="02020603050405020304" pitchFamily="18" charset="0"/>
                <a:ea typeface="Times New Roman" panose="02020603050405020304" pitchFamily="18" charset="0"/>
              </a:rPr>
              <a:t>,</a:t>
            </a:r>
            <a:r>
              <a:rPr lang="en-US" sz="1200" dirty="0">
                <a:effectLst/>
                <a:latin typeface="Times New Roman" panose="02020603050405020304" pitchFamily="18" charset="0"/>
                <a:ea typeface="Times New Roman" panose="02020603050405020304" pitchFamily="18" charset="0"/>
              </a:rPr>
              <a:t> 2020.</a:t>
            </a:r>
          </a:p>
          <a:p>
            <a:pPr marL="0" marR="0">
              <a:spcBef>
                <a:spcPts val="0"/>
              </a:spcBef>
              <a:spcAft>
                <a:spcPts val="1200"/>
              </a:spcAft>
            </a:pPr>
            <a:r>
              <a:rPr lang="en-US" sz="1200" b="1" dirty="0">
                <a:effectLst/>
                <a:latin typeface="Times New Roman" panose="02020603050405020304" pitchFamily="18" charset="0"/>
                <a:ea typeface="Times New Roman" panose="02020603050405020304" pitchFamily="18" charset="0"/>
              </a:rPr>
              <a:t>Note: </a:t>
            </a:r>
            <a:r>
              <a:rPr lang="en-US" sz="1200" dirty="0">
                <a:effectLst/>
                <a:latin typeface="Times New Roman" panose="02020603050405020304" pitchFamily="18" charset="0"/>
                <a:ea typeface="Times New Roman" panose="02020603050405020304" pitchFamily="18" charset="0"/>
              </a:rPr>
              <a:t>Percentiles add to 100. Ranges represent quartiles but each quartile may represent less than or more than 25% of the population. The last quartile is divided into two groups, showing 15.7% and 10.3% of the population, respectively. </a:t>
            </a:r>
            <a:endParaRPr lang="en-US" sz="1200" dirty="0"/>
          </a:p>
        </p:txBody>
      </p:sp>
      <p:sp>
        <p:nvSpPr>
          <p:cNvPr id="2" name="Slide Number Placeholder 1">
            <a:extLst>
              <a:ext uri="{FF2B5EF4-FFF2-40B4-BE49-F238E27FC236}">
                <a16:creationId xmlns:a16="http://schemas.microsoft.com/office/drawing/2014/main" id="{BB505703-E2AD-2980-2ECB-2DA91650B084}"/>
              </a:ext>
            </a:extLst>
          </p:cNvPr>
          <p:cNvSpPr>
            <a:spLocks noGrp="1"/>
          </p:cNvSpPr>
          <p:nvPr>
            <p:ph type="sldNum" sz="quarter" idx="10"/>
          </p:nvPr>
        </p:nvSpPr>
        <p:spPr/>
        <p:txBody>
          <a:bodyPr/>
          <a:lstStyle/>
          <a:p>
            <a:fld id="{85F5B7A5-34A7-4AB0-A34F-A4DF2002FA98}" type="slidenum">
              <a:rPr lang="en-US" smtClean="0"/>
              <a:t>41</a:t>
            </a:fld>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A1931-7D1D-4500-B4F7-3ABAFF533EAD}"/>
              </a:ext>
            </a:extLst>
          </p:cNvPr>
          <p:cNvSpPr>
            <a:spLocks noGrp="1"/>
          </p:cNvSpPr>
          <p:nvPr>
            <p:ph type="title"/>
          </p:nvPr>
        </p:nvSpPr>
        <p:spPr/>
        <p:txBody>
          <a:bodyPr>
            <a:noAutofit/>
          </a:bodyPr>
          <a:lstStyle/>
          <a:p>
            <a:r>
              <a:rPr lang="en-US" sz="2000" dirty="0"/>
              <a:t>Figure 23. Population with household income less than the poverty guideline, 2020-2022 </a:t>
            </a:r>
          </a:p>
        </p:txBody>
      </p:sp>
      <p:sp>
        <p:nvSpPr>
          <p:cNvPr id="3" name="Slide Number Placeholder 2">
            <a:extLst>
              <a:ext uri="{FF2B5EF4-FFF2-40B4-BE49-F238E27FC236}">
                <a16:creationId xmlns:a16="http://schemas.microsoft.com/office/drawing/2014/main" id="{E84103D9-816F-F29A-E51E-11AFC44F0A0E}"/>
              </a:ext>
            </a:extLst>
          </p:cNvPr>
          <p:cNvSpPr>
            <a:spLocks noGrp="1"/>
          </p:cNvSpPr>
          <p:nvPr>
            <p:ph type="sldNum" sz="quarter" idx="10"/>
          </p:nvPr>
        </p:nvSpPr>
        <p:spPr/>
        <p:txBody>
          <a:bodyPr/>
          <a:lstStyle/>
          <a:p>
            <a:fld id="{85F5B7A5-34A7-4AB0-A34F-A4DF2002FA98}" type="slidenum">
              <a:rPr lang="en-US" smtClean="0"/>
              <a:t>42</a:t>
            </a:fld>
            <a:endParaRPr lang="en-US" dirty="0"/>
          </a:p>
        </p:txBody>
      </p:sp>
      <p:pic>
        <p:nvPicPr>
          <p:cNvPr id="4" name="Picture 3" descr="U.S. map showing percentage of population with income below the poverty guideline; Utah and Vermont have the lowest percentages. New Mexico and Mississippi have the highest; key points are in the text below">
            <a:extLst>
              <a:ext uri="{FF2B5EF4-FFF2-40B4-BE49-F238E27FC236}">
                <a16:creationId xmlns:a16="http://schemas.microsoft.com/office/drawing/2014/main" id="{C4920508-5473-F61C-8B93-BDAFFB7C965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8591"/>
          <a:stretch/>
        </p:blipFill>
        <p:spPr bwMode="auto">
          <a:xfrm>
            <a:off x="457200" y="1463040"/>
            <a:ext cx="8229600" cy="4442755"/>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FA95BF5D-4D62-D276-6F2F-CA6250761C89}"/>
              </a:ext>
            </a:extLst>
          </p:cNvPr>
          <p:cNvSpPr txBox="1"/>
          <p:nvPr/>
        </p:nvSpPr>
        <p:spPr>
          <a:xfrm>
            <a:off x="548640" y="6035040"/>
            <a:ext cx="8229600" cy="276999"/>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Source:</a:t>
            </a:r>
            <a:r>
              <a:rPr lang="en-US" sz="1200" dirty="0">
                <a:latin typeface="Times New Roman" panose="02020603050405020304" pitchFamily="18" charset="0"/>
                <a:cs typeface="Times New Roman" panose="02020603050405020304" pitchFamily="18" charset="0"/>
              </a:rPr>
              <a:t> U.S. Census Bureau. Current Population Survey, Annual Social and Economic Supplements, Table B-5, 2020-2022.</a:t>
            </a:r>
          </a:p>
        </p:txBody>
      </p:sp>
    </p:spTree>
    <p:extLst>
      <p:ext uri="{BB962C8B-B14F-4D97-AF65-F5344CB8AC3E}">
        <p14:creationId xmlns:p14="http://schemas.microsoft.com/office/powerpoint/2010/main" val="22245438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496044B4-94D1-4F2B-A1B1-153F4FFA100E}"/>
              </a:ext>
            </a:extLst>
          </p:cNvPr>
          <p:cNvSpPr>
            <a:spLocks noGrp="1"/>
          </p:cNvSpPr>
          <p:nvPr>
            <p:ph type="title"/>
          </p:nvPr>
        </p:nvSpPr>
        <p:spPr/>
        <p:txBody>
          <a:bodyPr>
            <a:noAutofit/>
          </a:bodyPr>
          <a:lstStyle/>
          <a:p>
            <a:r>
              <a:rPr lang="en-US" sz="2000" spc="-10" dirty="0">
                <a:effectLst/>
                <a:latin typeface="Arial Bold" panose="020B0704020202020204" pitchFamily="34" charset="0"/>
                <a:ea typeface="Georgia" panose="02040502050405020303" pitchFamily="18" charset="0"/>
                <a:cs typeface="Georgia" panose="02040502050405020303" pitchFamily="18" charset="0"/>
              </a:rPr>
              <a:t>Figure 24. Cumulative percentage of U.S. households with different ratios of income to poverty, 2020</a:t>
            </a:r>
            <a:endParaRPr lang="en-US" sz="2000" dirty="0"/>
          </a:p>
        </p:txBody>
      </p:sp>
      <p:graphicFrame>
        <p:nvGraphicFramePr>
          <p:cNvPr id="30" name="Chart 29" descr="Bar chart showing cumulative percentage of households at each ratio; key data are in the text below the chart">
            <a:extLst>
              <a:ext uri="{FF2B5EF4-FFF2-40B4-BE49-F238E27FC236}">
                <a16:creationId xmlns:a16="http://schemas.microsoft.com/office/drawing/2014/main" id="{FE7CC565-C1AD-436E-AE99-03D7F14F3B72}"/>
              </a:ext>
            </a:extLst>
          </p:cNvPr>
          <p:cNvGraphicFramePr/>
          <p:nvPr>
            <p:extLst>
              <p:ext uri="{D42A27DB-BD31-4B8C-83A1-F6EECF244321}">
                <p14:modId xmlns:p14="http://schemas.microsoft.com/office/powerpoint/2010/main" val="426415919"/>
              </p:ext>
            </p:extLst>
          </p:nvPr>
        </p:nvGraphicFramePr>
        <p:xfrm>
          <a:off x="457200" y="1463040"/>
          <a:ext cx="8229600" cy="4434840"/>
        </p:xfrm>
        <a:graphic>
          <a:graphicData uri="http://schemas.openxmlformats.org/drawingml/2006/chart">
            <c:chart xmlns:c="http://schemas.openxmlformats.org/drawingml/2006/chart" xmlns:r="http://schemas.openxmlformats.org/officeDocument/2006/relationships" r:id="rId3"/>
          </a:graphicData>
        </a:graphic>
      </p:graphicFrame>
      <p:sp>
        <p:nvSpPr>
          <p:cNvPr id="31" name="TextBox 30">
            <a:extLst>
              <a:ext uri="{FF2B5EF4-FFF2-40B4-BE49-F238E27FC236}">
                <a16:creationId xmlns:a16="http://schemas.microsoft.com/office/drawing/2014/main" id="{6AC2C7BD-A92D-4CC9-8326-9A2C46AF8245}"/>
              </a:ext>
            </a:extLst>
          </p:cNvPr>
          <p:cNvSpPr txBox="1"/>
          <p:nvPr/>
        </p:nvSpPr>
        <p:spPr>
          <a:xfrm>
            <a:off x="457200" y="5943600"/>
            <a:ext cx="8534400" cy="646331"/>
          </a:xfrm>
          <a:prstGeom prst="rect">
            <a:avLst/>
          </a:prstGeom>
          <a:noFill/>
        </p:spPr>
        <p:txBody>
          <a:bodyPr wrap="square" rtlCol="0">
            <a:spAutoFit/>
          </a:bodyPr>
          <a:lstStyle/>
          <a:p>
            <a:r>
              <a:rPr lang="en-US" sz="1200" b="1" dirty="0">
                <a:effectLst/>
                <a:latin typeface="Times New Roman" panose="02020603050405020304" pitchFamily="18" charset="0"/>
                <a:ea typeface="Times New Roman" panose="02020603050405020304" pitchFamily="18" charset="0"/>
              </a:rPr>
              <a:t>Source: </a:t>
            </a:r>
            <a:r>
              <a:rPr lang="en-US" sz="1200" dirty="0">
                <a:effectLst/>
                <a:latin typeface="Times New Roman" panose="02020603050405020304" pitchFamily="18" charset="0"/>
                <a:ea typeface="Times New Roman" panose="02020603050405020304" pitchFamily="18" charset="0"/>
              </a:rPr>
              <a:t>American Community Survey, 5-year estimates, 2020, </a:t>
            </a:r>
            <a:r>
              <a:rPr lang="en-US" sz="1200" u="sng" dirty="0">
                <a:solidFill>
                  <a:srgbClr val="0000FF"/>
                </a:solidFill>
                <a:effectLst/>
                <a:latin typeface="Times New Roman" panose="02020603050405020304" pitchFamily="18" charset="0"/>
                <a:ea typeface="Times New Roman" panose="02020603050405020304" pitchFamily="18" charset="0"/>
                <a:hlinkClick r:id="rId4"/>
              </a:rPr>
              <a:t>Table S1701</a:t>
            </a:r>
            <a:r>
              <a:rPr lang="en-US" sz="1200" dirty="0">
                <a:effectLst/>
                <a:latin typeface="Times New Roman" panose="02020603050405020304" pitchFamily="18" charset="0"/>
                <a:ea typeface="Times New Roman" panose="02020603050405020304" pitchFamily="18" charset="0"/>
              </a:rPr>
              <a:t>.</a:t>
            </a:r>
          </a:p>
          <a:p>
            <a:r>
              <a:rPr lang="en-US" sz="1200" b="1" spc="-10" dirty="0">
                <a:effectLst/>
                <a:latin typeface="Times New Roman" panose="02020603050405020304" pitchFamily="18" charset="0"/>
                <a:ea typeface="Times New Roman" panose="02020603050405020304" pitchFamily="18" charset="0"/>
              </a:rPr>
              <a:t>Note: </a:t>
            </a:r>
            <a:r>
              <a:rPr lang="en-US" sz="1200" spc="-10" dirty="0">
                <a:effectLst/>
                <a:latin typeface="Times New Roman" panose="02020603050405020304" pitchFamily="18" charset="0"/>
                <a:ea typeface="Times New Roman" panose="02020603050405020304" pitchFamily="18" charset="0"/>
              </a:rPr>
              <a:t>In 2020, the PG, which is used to determine income-to-PG ratios, was $12,760 for a one-person household, $17,240 for a two-person household, $21,720 for a three-person household, and $26,200 for a four-person household.</a:t>
            </a:r>
            <a:endParaRPr lang="en-US" sz="1200" dirty="0"/>
          </a:p>
        </p:txBody>
      </p:sp>
      <p:sp>
        <p:nvSpPr>
          <p:cNvPr id="2" name="Slide Number Placeholder 1">
            <a:extLst>
              <a:ext uri="{FF2B5EF4-FFF2-40B4-BE49-F238E27FC236}">
                <a16:creationId xmlns:a16="http://schemas.microsoft.com/office/drawing/2014/main" id="{A10A5AF0-EEEB-8DC2-A764-02010C8CB593}"/>
              </a:ext>
            </a:extLst>
          </p:cNvPr>
          <p:cNvSpPr>
            <a:spLocks noGrp="1"/>
          </p:cNvSpPr>
          <p:nvPr>
            <p:ph type="sldNum" sz="quarter" idx="10"/>
          </p:nvPr>
        </p:nvSpPr>
        <p:spPr/>
        <p:txBody>
          <a:bodyPr/>
          <a:lstStyle/>
          <a:p>
            <a:fld id="{85F5B7A5-34A7-4AB0-A34F-A4DF2002FA98}" type="slidenum">
              <a:rPr lang="en-US" smtClean="0"/>
              <a:t>43</a:t>
            </a:fld>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2A78FF-5548-4B80-AE5B-43B4AA4C5C06}"/>
              </a:ext>
            </a:extLst>
          </p:cNvPr>
          <p:cNvSpPr>
            <a:spLocks noGrp="1"/>
          </p:cNvSpPr>
          <p:nvPr>
            <p:ph type="title"/>
          </p:nvPr>
        </p:nvSpPr>
        <p:spPr>
          <a:xfrm>
            <a:off x="1257300" y="304800"/>
            <a:ext cx="6629400" cy="617884"/>
          </a:xfrm>
        </p:spPr>
        <p:txBody>
          <a:bodyPr>
            <a:normAutofit fontScale="90000"/>
          </a:bodyPr>
          <a:lstStyle/>
          <a:p>
            <a:r>
              <a:rPr lang="en-US"/>
              <a:t>Social and Community Context</a:t>
            </a:r>
            <a:endParaRPr lang="en-US" dirty="0"/>
          </a:p>
        </p:txBody>
      </p:sp>
      <p:sp>
        <p:nvSpPr>
          <p:cNvPr id="9" name="Content Placeholder 8">
            <a:extLst>
              <a:ext uri="{FF2B5EF4-FFF2-40B4-BE49-F238E27FC236}">
                <a16:creationId xmlns:a16="http://schemas.microsoft.com/office/drawing/2014/main" id="{733CBF23-8BC9-48E8-A094-F72382F8B0A7}"/>
              </a:ext>
            </a:extLst>
          </p:cNvPr>
          <p:cNvSpPr>
            <a:spLocks noGrp="1"/>
          </p:cNvSpPr>
          <p:nvPr>
            <p:ph idx="1"/>
          </p:nvPr>
        </p:nvSpPr>
        <p:spPr>
          <a:xfrm>
            <a:off x="457200" y="1646237"/>
            <a:ext cx="8229600" cy="4525963"/>
          </a:xfrm>
        </p:spPr>
        <p:txBody>
          <a:bodyPr>
            <a:normAutofit/>
          </a:bodyPr>
          <a:lstStyle/>
          <a:p>
            <a:r>
              <a:rPr lang="en-US" b="1" dirty="0"/>
              <a:t>Social connectedness is associated with better health. </a:t>
            </a:r>
          </a:p>
          <a:p>
            <a:r>
              <a:rPr lang="en-US" b="1" dirty="0"/>
              <a:t>The Social and Community Context </a:t>
            </a:r>
            <a:r>
              <a:rPr lang="en-US" dirty="0"/>
              <a:t>domain accounts for the influence positive and negative relationships with family, friends, coworkers, and the broader community can have on health. </a:t>
            </a:r>
          </a:p>
          <a:p>
            <a:r>
              <a:rPr lang="en-US" dirty="0"/>
              <a:t>This domain includes the ability to communicate with healthcare providers and navigate social norms in healthcare delivery processes. </a:t>
            </a:r>
          </a:p>
        </p:txBody>
      </p:sp>
      <p:sp>
        <p:nvSpPr>
          <p:cNvPr id="2" name="Slide Number Placeholder 1">
            <a:extLst>
              <a:ext uri="{FF2B5EF4-FFF2-40B4-BE49-F238E27FC236}">
                <a16:creationId xmlns:a16="http://schemas.microsoft.com/office/drawing/2014/main" id="{ED3807E6-1740-0F08-9B28-477533BC194E}"/>
              </a:ext>
            </a:extLst>
          </p:cNvPr>
          <p:cNvSpPr>
            <a:spLocks noGrp="1"/>
          </p:cNvSpPr>
          <p:nvPr>
            <p:ph type="sldNum" sz="quarter" idx="10"/>
          </p:nvPr>
        </p:nvSpPr>
        <p:spPr/>
        <p:txBody>
          <a:bodyPr/>
          <a:lstStyle/>
          <a:p>
            <a:fld id="{85F5B7A5-34A7-4AB0-A34F-A4DF2002FA98}" type="slidenum">
              <a:rPr lang="en-US" smtClean="0"/>
              <a:t>44</a:t>
            </a:fld>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DA22D9-F0DB-93A8-6056-3F91EA14E877}"/>
              </a:ext>
            </a:extLst>
          </p:cNvPr>
          <p:cNvSpPr>
            <a:spLocks noGrp="1"/>
          </p:cNvSpPr>
          <p:nvPr>
            <p:ph type="title"/>
          </p:nvPr>
        </p:nvSpPr>
        <p:spPr/>
        <p:txBody>
          <a:bodyPr>
            <a:noAutofit/>
          </a:bodyPr>
          <a:lstStyle/>
          <a:p>
            <a:r>
              <a:rPr lang="en-US" sz="2000" dirty="0"/>
              <a:t>Figure 25. Percentage of households with limited English proficiency, 2022 </a:t>
            </a:r>
          </a:p>
        </p:txBody>
      </p:sp>
      <p:sp>
        <p:nvSpPr>
          <p:cNvPr id="4" name="Slide Number Placeholder 3">
            <a:extLst>
              <a:ext uri="{FF2B5EF4-FFF2-40B4-BE49-F238E27FC236}">
                <a16:creationId xmlns:a16="http://schemas.microsoft.com/office/drawing/2014/main" id="{A3FCB529-B788-FE8E-2154-D7CD16D6F45A}"/>
              </a:ext>
            </a:extLst>
          </p:cNvPr>
          <p:cNvSpPr>
            <a:spLocks noGrp="1"/>
          </p:cNvSpPr>
          <p:nvPr>
            <p:ph type="sldNum" sz="quarter" idx="10"/>
          </p:nvPr>
        </p:nvSpPr>
        <p:spPr/>
        <p:txBody>
          <a:bodyPr/>
          <a:lstStyle/>
          <a:p>
            <a:fld id="{85F5B7A5-34A7-4AB0-A34F-A4DF2002FA98}" type="slidenum">
              <a:rPr lang="en-US" smtClean="0"/>
              <a:t>45</a:t>
            </a:fld>
            <a:endParaRPr lang="en-US" dirty="0"/>
          </a:p>
        </p:txBody>
      </p:sp>
      <p:pic>
        <p:nvPicPr>
          <p:cNvPr id="6" name="Picture 5" descr="U.S. map showing percentage of households in each state with limited English proficiency; West Virginia has the lowest percentage and California has the highest; key points are in the text below">
            <a:extLst>
              <a:ext uri="{FF2B5EF4-FFF2-40B4-BE49-F238E27FC236}">
                <a16:creationId xmlns:a16="http://schemas.microsoft.com/office/drawing/2014/main" id="{0A7EDEE5-95AE-0F22-3F8E-02433054C60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57200" y="1463040"/>
            <a:ext cx="8229600" cy="4302080"/>
          </a:xfrm>
          <a:prstGeom prst="rect">
            <a:avLst/>
          </a:prstGeom>
          <a:noFill/>
          <a:ln>
            <a:noFill/>
          </a:ln>
        </p:spPr>
      </p:pic>
      <p:sp>
        <p:nvSpPr>
          <p:cNvPr id="7" name="TextBox 6">
            <a:extLst>
              <a:ext uri="{FF2B5EF4-FFF2-40B4-BE49-F238E27FC236}">
                <a16:creationId xmlns:a16="http://schemas.microsoft.com/office/drawing/2014/main" id="{D8FE0B3A-0420-6BFE-E244-37DF46103D28}"/>
              </a:ext>
            </a:extLst>
          </p:cNvPr>
          <p:cNvSpPr txBox="1"/>
          <p:nvPr/>
        </p:nvSpPr>
        <p:spPr>
          <a:xfrm>
            <a:off x="457200" y="5760720"/>
            <a:ext cx="8229600" cy="307777"/>
          </a:xfrm>
          <a:prstGeom prst="rect">
            <a:avLst/>
          </a:prstGeom>
          <a:noFill/>
        </p:spPr>
        <p:txBody>
          <a:bodyPr wrap="square" rtlCol="0">
            <a:spAutoFit/>
          </a:bodyPr>
          <a:lstStyle/>
          <a:p>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U.S. Census Bureau. American Community Survey 1-year estimates, Table S1602, 2022.</a:t>
            </a:r>
            <a:endParaRPr lang="en-US" sz="1400" dirty="0"/>
          </a:p>
        </p:txBody>
      </p:sp>
    </p:spTree>
    <p:extLst>
      <p:ext uri="{BB962C8B-B14F-4D97-AF65-F5344CB8AC3E}">
        <p14:creationId xmlns:p14="http://schemas.microsoft.com/office/powerpoint/2010/main" val="29702610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6D0C7-41FD-7170-FD49-CFE5169D489A}"/>
              </a:ext>
            </a:extLst>
          </p:cNvPr>
          <p:cNvSpPr>
            <a:spLocks noGrp="1"/>
          </p:cNvSpPr>
          <p:nvPr>
            <p:ph type="title"/>
          </p:nvPr>
        </p:nvSpPr>
        <p:spPr/>
        <p:txBody>
          <a:bodyPr>
            <a:noAutofit/>
          </a:bodyPr>
          <a:lstStyle/>
          <a:p>
            <a:r>
              <a:rPr lang="en-US" sz="2000" dirty="0"/>
              <a:t>Figure 26. Percentage of people who are not</a:t>
            </a:r>
            <a:br>
              <a:rPr lang="en-US" sz="2000" dirty="0"/>
            </a:br>
            <a:r>
              <a:rPr lang="en-US" sz="2000" dirty="0"/>
              <a:t>U.S. citizens, 2022</a:t>
            </a:r>
          </a:p>
        </p:txBody>
      </p:sp>
      <p:sp>
        <p:nvSpPr>
          <p:cNvPr id="3" name="Slide Number Placeholder 2">
            <a:extLst>
              <a:ext uri="{FF2B5EF4-FFF2-40B4-BE49-F238E27FC236}">
                <a16:creationId xmlns:a16="http://schemas.microsoft.com/office/drawing/2014/main" id="{3B6B0923-964A-1799-02D8-2AF165C5C1BC}"/>
              </a:ext>
            </a:extLst>
          </p:cNvPr>
          <p:cNvSpPr>
            <a:spLocks noGrp="1"/>
          </p:cNvSpPr>
          <p:nvPr>
            <p:ph type="sldNum" sz="quarter" idx="10"/>
          </p:nvPr>
        </p:nvSpPr>
        <p:spPr/>
        <p:txBody>
          <a:bodyPr/>
          <a:lstStyle/>
          <a:p>
            <a:fld id="{85F5B7A5-34A7-4AB0-A34F-A4DF2002FA98}" type="slidenum">
              <a:rPr lang="en-US" smtClean="0"/>
              <a:t>46</a:t>
            </a:fld>
            <a:endParaRPr lang="en-US" dirty="0"/>
          </a:p>
        </p:txBody>
      </p:sp>
      <p:pic>
        <p:nvPicPr>
          <p:cNvPr id="4" name="Picture 3" descr="U.S. map showing percentage of people who are not U.S. citizens; West Virginia has the lowest percentage and California has the highest; key points are in the text below">
            <a:extLst>
              <a:ext uri="{FF2B5EF4-FFF2-40B4-BE49-F238E27FC236}">
                <a16:creationId xmlns:a16="http://schemas.microsoft.com/office/drawing/2014/main" id="{F05918A8-2CA7-7B2B-7E0A-C1B2777D50E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884" t="2825" b="3955"/>
          <a:stretch/>
        </p:blipFill>
        <p:spPr bwMode="auto">
          <a:xfrm>
            <a:off x="533400" y="1447800"/>
            <a:ext cx="8229600" cy="4480560"/>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F65E4E9F-4F92-46E2-082C-9E073190A619}"/>
              </a:ext>
            </a:extLst>
          </p:cNvPr>
          <p:cNvSpPr txBox="1"/>
          <p:nvPr/>
        </p:nvSpPr>
        <p:spPr>
          <a:xfrm>
            <a:off x="457200" y="6019800"/>
            <a:ext cx="8229600" cy="307777"/>
          </a:xfrm>
          <a:prstGeom prst="rect">
            <a:avLst/>
          </a:prstGeom>
          <a:noFill/>
        </p:spPr>
        <p:txBody>
          <a:bodyPr wrap="square" rtlCol="0">
            <a:spAutoFit/>
          </a:bodyPr>
          <a:lstStyle/>
          <a:p>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U.S. Census Bureau. American Community Survey 1-year estimates, Table B05001, 2022.</a:t>
            </a:r>
            <a:endParaRPr lang="en-US" sz="1400" dirty="0"/>
          </a:p>
        </p:txBody>
      </p:sp>
    </p:spTree>
    <p:extLst>
      <p:ext uri="{BB962C8B-B14F-4D97-AF65-F5344CB8AC3E}">
        <p14:creationId xmlns:p14="http://schemas.microsoft.com/office/powerpoint/2010/main" val="25745192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bject 31"/>
          <p:cNvSpPr txBox="1"/>
          <p:nvPr/>
        </p:nvSpPr>
        <p:spPr>
          <a:xfrm>
            <a:off x="457200" y="5943600"/>
            <a:ext cx="8229600" cy="224187"/>
          </a:xfrm>
          <a:prstGeom prst="rect">
            <a:avLst/>
          </a:prstGeom>
        </p:spPr>
        <p:txBody>
          <a:bodyPr vert="horz" wrap="square" lIns="0" tIns="8659" rIns="0" bIns="0" rtlCol="0">
            <a:spAutoFit/>
          </a:bodyPr>
          <a:lstStyle/>
          <a:p>
            <a:pPr marL="77930">
              <a:spcBef>
                <a:spcPts val="68"/>
              </a:spcBef>
            </a:pPr>
            <a:r>
              <a:rPr sz="1400" b="1" dirty="0">
                <a:latin typeface="Times New Roman"/>
                <a:cs typeface="Times New Roman"/>
              </a:rPr>
              <a:t>Source:</a:t>
            </a:r>
            <a:r>
              <a:rPr sz="1400" b="1" spc="-24" dirty="0">
                <a:latin typeface="Times New Roman"/>
                <a:cs typeface="Times New Roman"/>
              </a:rPr>
              <a:t> </a:t>
            </a:r>
            <a:r>
              <a:rPr sz="1400" dirty="0">
                <a:latin typeface="Times New Roman"/>
                <a:cs typeface="Times New Roman"/>
              </a:rPr>
              <a:t>American</a:t>
            </a:r>
            <a:r>
              <a:rPr sz="1400" spc="-14" dirty="0">
                <a:latin typeface="Times New Roman"/>
                <a:cs typeface="Times New Roman"/>
              </a:rPr>
              <a:t> </a:t>
            </a:r>
            <a:r>
              <a:rPr sz="1400" dirty="0">
                <a:latin typeface="Times New Roman"/>
                <a:cs typeface="Times New Roman"/>
              </a:rPr>
              <a:t>Community</a:t>
            </a:r>
            <a:r>
              <a:rPr sz="1400" spc="-10" dirty="0">
                <a:latin typeface="Times New Roman"/>
                <a:cs typeface="Times New Roman"/>
              </a:rPr>
              <a:t> </a:t>
            </a:r>
            <a:r>
              <a:rPr sz="1400" dirty="0">
                <a:latin typeface="Times New Roman"/>
                <a:cs typeface="Times New Roman"/>
              </a:rPr>
              <a:t>Survey,</a:t>
            </a:r>
            <a:r>
              <a:rPr sz="1400" spc="-17" dirty="0">
                <a:latin typeface="Times New Roman"/>
                <a:cs typeface="Times New Roman"/>
              </a:rPr>
              <a:t> </a:t>
            </a:r>
            <a:r>
              <a:rPr sz="1400" spc="-7" dirty="0">
                <a:latin typeface="Times New Roman"/>
                <a:cs typeface="Times New Roman"/>
              </a:rPr>
              <a:t>5-</a:t>
            </a:r>
            <a:r>
              <a:rPr sz="1400" dirty="0">
                <a:latin typeface="Times New Roman"/>
                <a:cs typeface="Times New Roman"/>
              </a:rPr>
              <a:t>year</a:t>
            </a:r>
            <a:r>
              <a:rPr sz="1400" spc="-14" dirty="0">
                <a:latin typeface="Times New Roman"/>
                <a:cs typeface="Times New Roman"/>
              </a:rPr>
              <a:t> </a:t>
            </a:r>
            <a:r>
              <a:rPr sz="1400" dirty="0">
                <a:latin typeface="Times New Roman"/>
                <a:cs typeface="Times New Roman"/>
              </a:rPr>
              <a:t>estimates,</a:t>
            </a:r>
            <a:r>
              <a:rPr sz="1400" spc="-17" dirty="0">
                <a:latin typeface="Times New Roman"/>
                <a:cs typeface="Times New Roman"/>
              </a:rPr>
              <a:t> </a:t>
            </a:r>
            <a:r>
              <a:rPr sz="1400" dirty="0">
                <a:latin typeface="Times New Roman"/>
                <a:cs typeface="Times New Roman"/>
              </a:rPr>
              <a:t>2020,</a:t>
            </a:r>
            <a:r>
              <a:rPr sz="1400" spc="-14" dirty="0">
                <a:latin typeface="Times New Roman"/>
                <a:cs typeface="Times New Roman"/>
              </a:rPr>
              <a:t> </a:t>
            </a:r>
            <a:r>
              <a:rPr sz="1400" u="sng" dirty="0">
                <a:solidFill>
                  <a:srgbClr val="0000FF"/>
                </a:solidFill>
                <a:uFill>
                  <a:solidFill>
                    <a:srgbClr val="0000FF"/>
                  </a:solidFill>
                </a:uFill>
                <a:latin typeface="Times New Roman"/>
                <a:cs typeface="Times New Roman"/>
                <a:hlinkClick r:id="rId3"/>
              </a:rPr>
              <a:t>Table</a:t>
            </a:r>
            <a:r>
              <a:rPr sz="1400" u="sng" spc="-14" dirty="0">
                <a:solidFill>
                  <a:srgbClr val="0000FF"/>
                </a:solidFill>
                <a:uFill>
                  <a:solidFill>
                    <a:srgbClr val="0000FF"/>
                  </a:solidFill>
                </a:uFill>
                <a:latin typeface="Times New Roman"/>
                <a:cs typeface="Times New Roman"/>
                <a:hlinkClick r:id="rId3"/>
              </a:rPr>
              <a:t> </a:t>
            </a:r>
            <a:r>
              <a:rPr sz="1400" u="sng" spc="-7" dirty="0">
                <a:solidFill>
                  <a:srgbClr val="0000FF"/>
                </a:solidFill>
                <a:uFill>
                  <a:solidFill>
                    <a:srgbClr val="0000FF"/>
                  </a:solidFill>
                </a:uFill>
                <a:latin typeface="Times New Roman"/>
                <a:cs typeface="Times New Roman"/>
                <a:hlinkClick r:id="rId3"/>
              </a:rPr>
              <a:t>S1401</a:t>
            </a:r>
            <a:r>
              <a:rPr sz="1400" spc="-7" dirty="0">
                <a:latin typeface="Times New Roman"/>
                <a:cs typeface="Times New Roman"/>
                <a:hlinkClick r:id="rId3"/>
              </a:rPr>
              <a:t>.</a:t>
            </a:r>
            <a:endParaRPr sz="1400" dirty="0">
              <a:latin typeface="Times New Roman"/>
              <a:cs typeface="Times New Roman"/>
            </a:endParaRPr>
          </a:p>
        </p:txBody>
      </p:sp>
      <p:sp>
        <p:nvSpPr>
          <p:cNvPr id="34" name="Title 33">
            <a:extLst>
              <a:ext uri="{FF2B5EF4-FFF2-40B4-BE49-F238E27FC236}">
                <a16:creationId xmlns:a16="http://schemas.microsoft.com/office/drawing/2014/main" id="{31C14E65-7F40-4736-8D3F-0B18E76EF964}"/>
              </a:ext>
            </a:extLst>
          </p:cNvPr>
          <p:cNvSpPr>
            <a:spLocks noGrp="1"/>
          </p:cNvSpPr>
          <p:nvPr>
            <p:ph type="title"/>
          </p:nvPr>
        </p:nvSpPr>
        <p:spPr>
          <a:xfrm>
            <a:off x="1257300" y="304800"/>
            <a:ext cx="6629400" cy="617884"/>
          </a:xfrm>
        </p:spPr>
        <p:txBody>
          <a:bodyPr>
            <a:noAutofit/>
          </a:bodyPr>
          <a:lstStyle/>
          <a:p>
            <a:r>
              <a:rPr lang="en-US" sz="2000" dirty="0"/>
              <a:t>Figure 27. Percentage of people in the United States enrolled in school, by age, 2020</a:t>
            </a:r>
          </a:p>
        </p:txBody>
      </p:sp>
      <p:graphicFrame>
        <p:nvGraphicFramePr>
          <p:cNvPr id="35" name="Chart 34" descr="Bar chart showing percentage of people in each age group who are enrolled in school&#10;3-4, 47.3 &#10;5-9, 94.6&#10;10-14, 97.6 &#10;15-17, 96.5 &#10;18-19, 75.2&#10;20-24, 41.2&#10;25-34, 11.6&#10;35+, 2.4&#10;">
            <a:extLst>
              <a:ext uri="{FF2B5EF4-FFF2-40B4-BE49-F238E27FC236}">
                <a16:creationId xmlns:a16="http://schemas.microsoft.com/office/drawing/2014/main" id="{45372D97-A976-4C85-888C-8840F7D8E130}"/>
              </a:ext>
            </a:extLst>
          </p:cNvPr>
          <p:cNvGraphicFramePr/>
          <p:nvPr>
            <p:extLst>
              <p:ext uri="{D42A27DB-BD31-4B8C-83A1-F6EECF244321}">
                <p14:modId xmlns:p14="http://schemas.microsoft.com/office/powerpoint/2010/main" val="2182209494"/>
              </p:ext>
            </p:extLst>
          </p:nvPr>
        </p:nvGraphicFramePr>
        <p:xfrm>
          <a:off x="457200" y="1463040"/>
          <a:ext cx="8229600" cy="4434840"/>
        </p:xfrm>
        <a:graphic>
          <a:graphicData uri="http://schemas.openxmlformats.org/drawingml/2006/chart">
            <c:chart xmlns:c="http://schemas.openxmlformats.org/drawingml/2006/chart" xmlns:r="http://schemas.openxmlformats.org/officeDocument/2006/relationships" r:id="rId4"/>
          </a:graphicData>
        </a:graphic>
      </p:graphicFrame>
      <p:sp>
        <p:nvSpPr>
          <p:cNvPr id="2" name="Slide Number Placeholder 1">
            <a:extLst>
              <a:ext uri="{FF2B5EF4-FFF2-40B4-BE49-F238E27FC236}">
                <a16:creationId xmlns:a16="http://schemas.microsoft.com/office/drawing/2014/main" id="{25C4E779-8B0A-B95B-A34A-84A74B514C73}"/>
              </a:ext>
            </a:extLst>
          </p:cNvPr>
          <p:cNvSpPr>
            <a:spLocks noGrp="1"/>
          </p:cNvSpPr>
          <p:nvPr>
            <p:ph type="sldNum" sz="quarter" idx="10"/>
          </p:nvPr>
        </p:nvSpPr>
        <p:spPr/>
        <p:txBody>
          <a:bodyPr/>
          <a:lstStyle/>
          <a:p>
            <a:fld id="{85F5B7A5-34A7-4AB0-A34F-A4DF2002FA98}" type="slidenum">
              <a:rPr lang="en-US" smtClean="0"/>
              <a:t>47</a:t>
            </a:fld>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9514668-CAA0-463A-99F9-522DB2DC0078}"/>
              </a:ext>
            </a:extLst>
          </p:cNvPr>
          <p:cNvSpPr>
            <a:spLocks noGrp="1"/>
          </p:cNvSpPr>
          <p:nvPr>
            <p:ph type="title"/>
          </p:nvPr>
        </p:nvSpPr>
        <p:spPr/>
        <p:txBody>
          <a:bodyPr>
            <a:normAutofit/>
          </a:bodyPr>
          <a:lstStyle/>
          <a:p>
            <a:r>
              <a:rPr lang="en-US" sz="2800" dirty="0"/>
              <a:t>Neighborhood and Built Environment</a:t>
            </a:r>
          </a:p>
        </p:txBody>
      </p:sp>
      <p:sp>
        <p:nvSpPr>
          <p:cNvPr id="3" name="Content Placeholder 2">
            <a:extLst>
              <a:ext uri="{FF2B5EF4-FFF2-40B4-BE49-F238E27FC236}">
                <a16:creationId xmlns:a16="http://schemas.microsoft.com/office/drawing/2014/main" id="{443E7D04-6A1C-4CDB-BFED-8DF73C65AC91}"/>
              </a:ext>
            </a:extLst>
          </p:cNvPr>
          <p:cNvSpPr>
            <a:spLocks noGrp="1"/>
          </p:cNvSpPr>
          <p:nvPr>
            <p:ph idx="1"/>
          </p:nvPr>
        </p:nvSpPr>
        <p:spPr>
          <a:xfrm>
            <a:off x="457200" y="1646237"/>
            <a:ext cx="8229600" cy="4525963"/>
          </a:xfrm>
        </p:spPr>
        <p:txBody>
          <a:bodyPr>
            <a:normAutofit fontScale="77500" lnSpcReduction="20000"/>
          </a:bodyPr>
          <a:lstStyle/>
          <a:p>
            <a:r>
              <a:rPr lang="en-US" dirty="0"/>
              <a:t>The Neighborhood and Built Environment domain accounts for the influence that physical infrastructure and the environment have on health.</a:t>
            </a:r>
          </a:p>
          <a:p>
            <a:r>
              <a:rPr lang="en-US" dirty="0"/>
              <a:t>Broadband internet access is an example of the built environment as a social determinant of health. </a:t>
            </a:r>
          </a:p>
          <a:p>
            <a:r>
              <a:rPr lang="en-US" dirty="0"/>
              <a:t>With healthcare delivery organizations expanding </a:t>
            </a:r>
            <a:r>
              <a:rPr lang="en-US" dirty="0" err="1"/>
              <a:t>telehealthcare</a:t>
            </a:r>
            <a:r>
              <a:rPr lang="en-US" dirty="0"/>
              <a:t> services, a person’s access to healthcare services may come to depend on access to high-speed internet: </a:t>
            </a:r>
          </a:p>
          <a:p>
            <a:pPr lvl="1"/>
            <a:r>
              <a:rPr lang="en-US" dirty="0"/>
              <a:t>From 2015 to 2020, 85.5% of people in the United States had a broadband internet subscription, up from 78.7% from 2013 to 2017. </a:t>
            </a:r>
          </a:p>
          <a:p>
            <a:pPr lvl="1"/>
            <a:r>
              <a:rPr lang="en-US" dirty="0"/>
              <a:t>Many people still lack access, particularly those in lower income households and those in nonmetropolitan areas  (Figure 28). AHRQ offers a </a:t>
            </a:r>
            <a:r>
              <a:rPr lang="en-US" dirty="0">
                <a:hlinkClick r:id="rId3"/>
              </a:rPr>
              <a:t>data visualization</a:t>
            </a:r>
            <a:r>
              <a:rPr lang="en-US" dirty="0"/>
              <a:t> on poverty and broadband access.</a:t>
            </a:r>
          </a:p>
          <a:p>
            <a:endParaRPr lang="en-US" dirty="0"/>
          </a:p>
        </p:txBody>
      </p:sp>
      <p:sp>
        <p:nvSpPr>
          <p:cNvPr id="2" name="Slide Number Placeholder 1">
            <a:extLst>
              <a:ext uri="{FF2B5EF4-FFF2-40B4-BE49-F238E27FC236}">
                <a16:creationId xmlns:a16="http://schemas.microsoft.com/office/drawing/2014/main" id="{ABEE1349-9CF2-9035-3DBF-4967295B3F51}"/>
              </a:ext>
            </a:extLst>
          </p:cNvPr>
          <p:cNvSpPr>
            <a:spLocks noGrp="1"/>
          </p:cNvSpPr>
          <p:nvPr>
            <p:ph type="sldNum" sz="quarter" idx="10"/>
          </p:nvPr>
        </p:nvSpPr>
        <p:spPr/>
        <p:txBody>
          <a:bodyPr/>
          <a:lstStyle/>
          <a:p>
            <a:fld id="{85F5B7A5-34A7-4AB0-A34F-A4DF2002FA98}" type="slidenum">
              <a:rPr lang="en-US" smtClean="0"/>
              <a:t>48</a:t>
            </a:fld>
            <a:endParaRPr lang="en-US" dirty="0"/>
          </a:p>
        </p:txBody>
      </p:sp>
    </p:spTree>
    <p:extLst>
      <p:ext uri="{BB962C8B-B14F-4D97-AF65-F5344CB8AC3E}">
        <p14:creationId xmlns:p14="http://schemas.microsoft.com/office/powerpoint/2010/main" val="36959453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9514668-CAA0-463A-99F9-522DB2DC0078}"/>
              </a:ext>
            </a:extLst>
          </p:cNvPr>
          <p:cNvSpPr>
            <a:spLocks noGrp="1"/>
          </p:cNvSpPr>
          <p:nvPr>
            <p:ph type="title"/>
          </p:nvPr>
        </p:nvSpPr>
        <p:spPr/>
        <p:txBody>
          <a:bodyPr>
            <a:noAutofit/>
          </a:bodyPr>
          <a:lstStyle/>
          <a:p>
            <a:r>
              <a:rPr lang="en-US" sz="2000" dirty="0"/>
              <a:t>Figure 28. Percentage of households with any broadband service subscription, 2013-2017</a:t>
            </a:r>
          </a:p>
        </p:txBody>
      </p:sp>
      <p:sp>
        <p:nvSpPr>
          <p:cNvPr id="6" name="TextBox 5">
            <a:extLst>
              <a:ext uri="{FF2B5EF4-FFF2-40B4-BE49-F238E27FC236}">
                <a16:creationId xmlns:a16="http://schemas.microsoft.com/office/drawing/2014/main" id="{BE7F2E7D-4779-C56C-0745-783687512532}"/>
              </a:ext>
            </a:extLst>
          </p:cNvPr>
          <p:cNvSpPr txBox="1"/>
          <p:nvPr/>
        </p:nvSpPr>
        <p:spPr>
          <a:xfrm>
            <a:off x="457200" y="6217920"/>
            <a:ext cx="8229600" cy="457200"/>
          </a:xfrm>
          <a:prstGeom prst="rect">
            <a:avLst/>
          </a:prstGeom>
          <a:noFill/>
        </p:spPr>
        <p:txBody>
          <a:bodyPr wrap="square" rtlCol="0">
            <a:spAutoFit/>
          </a:bodyPr>
          <a:lstStyle/>
          <a:p>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U.S. Census Bureau, American Communities Survey 5-year estimates, 2013-2017. </a:t>
            </a:r>
            <a:r>
              <a:rPr lang="en-US" sz="12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https://www.census.gov/library/stories/2018/12/rural-and-lower-income-counties-lag-nation-internet-subscription.html</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t>
            </a:r>
          </a:p>
          <a:p>
            <a:endParaRPr lang="en-US" sz="1200" dirty="0"/>
          </a:p>
        </p:txBody>
      </p:sp>
      <p:pic>
        <p:nvPicPr>
          <p:cNvPr id="11" name="Picture 10">
            <a:extLst>
              <a:ext uri="{FF2B5EF4-FFF2-40B4-BE49-F238E27FC236}">
                <a16:creationId xmlns:a16="http://schemas.microsoft.com/office/drawing/2014/main" id="{E29D1A0A-FE06-EC1B-EE79-D4633FBE8E29}"/>
              </a:ext>
            </a:extLst>
          </p:cNvPr>
          <p:cNvPicPr>
            <a:picLocks noChangeAspect="1"/>
          </p:cNvPicPr>
          <p:nvPr/>
        </p:nvPicPr>
        <p:blipFill>
          <a:blip r:embed="rId4"/>
          <a:stretch>
            <a:fillRect/>
          </a:stretch>
        </p:blipFill>
        <p:spPr>
          <a:xfrm>
            <a:off x="457200" y="1188720"/>
            <a:ext cx="8229600" cy="5009757"/>
          </a:xfrm>
          <a:prstGeom prst="rect">
            <a:avLst/>
          </a:prstGeom>
        </p:spPr>
      </p:pic>
      <p:sp>
        <p:nvSpPr>
          <p:cNvPr id="2" name="Slide Number Placeholder 1">
            <a:extLst>
              <a:ext uri="{FF2B5EF4-FFF2-40B4-BE49-F238E27FC236}">
                <a16:creationId xmlns:a16="http://schemas.microsoft.com/office/drawing/2014/main" id="{2C88C135-66A5-23E9-E0D9-02FFA4797DBC}"/>
              </a:ext>
            </a:extLst>
          </p:cNvPr>
          <p:cNvSpPr>
            <a:spLocks noGrp="1"/>
          </p:cNvSpPr>
          <p:nvPr>
            <p:ph type="sldNum" sz="quarter" idx="10"/>
          </p:nvPr>
        </p:nvSpPr>
        <p:spPr/>
        <p:txBody>
          <a:bodyPr/>
          <a:lstStyle/>
          <a:p>
            <a:fld id="{85F5B7A5-34A7-4AB0-A34F-A4DF2002FA98}" type="slidenum">
              <a:rPr lang="en-US" smtClean="0"/>
              <a:t>49</a:t>
            </a:fld>
            <a:endParaRPr lang="en-US" dirty="0"/>
          </a:p>
        </p:txBody>
      </p:sp>
    </p:spTree>
    <p:extLst>
      <p:ext uri="{BB962C8B-B14F-4D97-AF65-F5344CB8AC3E}">
        <p14:creationId xmlns:p14="http://schemas.microsoft.com/office/powerpoint/2010/main" val="2792292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91CBE3D-940F-4065-BAC9-6287CA3C45F3}"/>
              </a:ext>
            </a:extLst>
          </p:cNvPr>
          <p:cNvSpPr>
            <a:spLocks noGrp="1"/>
          </p:cNvSpPr>
          <p:nvPr>
            <p:ph type="title"/>
          </p:nvPr>
        </p:nvSpPr>
        <p:spPr/>
        <p:txBody>
          <a:bodyPr>
            <a:noAutofit/>
          </a:bodyPr>
          <a:lstStyle/>
          <a:p>
            <a:r>
              <a:rPr lang="en-US" sz="2400" dirty="0"/>
              <a:t>Organization of the 2023 National Healthcare Quality and Disparities Report</a:t>
            </a:r>
          </a:p>
        </p:txBody>
      </p:sp>
      <p:sp>
        <p:nvSpPr>
          <p:cNvPr id="10" name="Content Placeholder 9">
            <a:extLst>
              <a:ext uri="{FF2B5EF4-FFF2-40B4-BE49-F238E27FC236}">
                <a16:creationId xmlns:a16="http://schemas.microsoft.com/office/drawing/2014/main" id="{4AC6D62C-7A40-4DF6-8518-F142F6BD3D66}"/>
              </a:ext>
            </a:extLst>
          </p:cNvPr>
          <p:cNvSpPr>
            <a:spLocks noGrp="1"/>
          </p:cNvSpPr>
          <p:nvPr>
            <p:ph idx="1"/>
          </p:nvPr>
        </p:nvSpPr>
        <p:spPr/>
        <p:txBody>
          <a:bodyPr>
            <a:normAutofit/>
          </a:bodyPr>
          <a:lstStyle/>
          <a:p>
            <a:r>
              <a:rPr lang="en-US" sz="2400" dirty="0"/>
              <a:t>The 2023 NHQDR presents a comprehensive overview of the healthcare landscape, features key topics related to healthcare delivery settings and strategies, provides more comprehensive data for all measures, and provides </a:t>
            </a:r>
            <a:r>
              <a:rPr lang="en-US" sz="2400" dirty="0" err="1"/>
              <a:t>indepth</a:t>
            </a:r>
            <a:r>
              <a:rPr lang="en-US" sz="2400" dirty="0"/>
              <a:t> analyses for five special emphasis topics. </a:t>
            </a:r>
          </a:p>
          <a:p>
            <a:r>
              <a:rPr lang="en-US" dirty="0"/>
              <a:t>The 2023 NHQDR has three sections:</a:t>
            </a:r>
          </a:p>
          <a:p>
            <a:pPr lvl="1"/>
            <a:r>
              <a:rPr lang="en-US" dirty="0"/>
              <a:t>Portrait of American Healthcare</a:t>
            </a:r>
          </a:p>
          <a:p>
            <a:pPr lvl="1"/>
            <a:r>
              <a:rPr lang="en-US" sz="2400" dirty="0"/>
              <a:t>S</a:t>
            </a:r>
            <a:r>
              <a:rPr lang="en-US" dirty="0"/>
              <a:t>pecial Emphasis Topics</a:t>
            </a:r>
          </a:p>
          <a:p>
            <a:pPr lvl="1"/>
            <a:r>
              <a:rPr lang="en-US" sz="2400" dirty="0"/>
              <a:t>Quality and Disparities Tables</a:t>
            </a:r>
          </a:p>
        </p:txBody>
      </p:sp>
      <p:sp>
        <p:nvSpPr>
          <p:cNvPr id="2" name="Slide Number Placeholder 1">
            <a:extLst>
              <a:ext uri="{FF2B5EF4-FFF2-40B4-BE49-F238E27FC236}">
                <a16:creationId xmlns:a16="http://schemas.microsoft.com/office/drawing/2014/main" id="{9618A758-6C41-B8E9-8ABF-FDD0C8C21091}"/>
              </a:ext>
            </a:extLst>
          </p:cNvPr>
          <p:cNvSpPr>
            <a:spLocks noGrp="1"/>
          </p:cNvSpPr>
          <p:nvPr>
            <p:ph type="sldNum" sz="quarter" idx="10"/>
          </p:nvPr>
        </p:nvSpPr>
        <p:spPr/>
        <p:txBody>
          <a:bodyPr/>
          <a:lstStyle/>
          <a:p>
            <a:fld id="{85F5B7A5-34A7-4AB0-A34F-A4DF2002FA98}" type="slidenum">
              <a:rPr lang="en-US" smtClean="0"/>
              <a:t>5</a:t>
            </a:fld>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65201-DDA0-CFFC-12C0-98DBB7DAA621}"/>
              </a:ext>
            </a:extLst>
          </p:cNvPr>
          <p:cNvSpPr>
            <a:spLocks noGrp="1"/>
          </p:cNvSpPr>
          <p:nvPr>
            <p:ph type="title"/>
          </p:nvPr>
        </p:nvSpPr>
        <p:spPr/>
        <p:txBody>
          <a:bodyPr/>
          <a:lstStyle/>
          <a:p>
            <a:r>
              <a:rPr lang="en-US" sz="1800" b="1" dirty="0">
                <a:effectLst/>
                <a:latin typeface="Arial" panose="020B0604020202020204" pitchFamily="34" charset="0"/>
                <a:ea typeface="Calibri" panose="020F0502020204030204" pitchFamily="34" charset="0"/>
              </a:rPr>
              <a:t>Figure 29. Social Vulnerability Index domains</a:t>
            </a:r>
            <a:endParaRPr lang="en-US" dirty="0"/>
          </a:p>
        </p:txBody>
      </p:sp>
      <p:sp>
        <p:nvSpPr>
          <p:cNvPr id="3" name="Slide Number Placeholder 2">
            <a:extLst>
              <a:ext uri="{FF2B5EF4-FFF2-40B4-BE49-F238E27FC236}">
                <a16:creationId xmlns:a16="http://schemas.microsoft.com/office/drawing/2014/main" id="{FA322540-5D73-F7AD-25C0-67618D6AB9A1}"/>
              </a:ext>
            </a:extLst>
          </p:cNvPr>
          <p:cNvSpPr>
            <a:spLocks noGrp="1"/>
          </p:cNvSpPr>
          <p:nvPr>
            <p:ph type="sldNum" sz="quarter" idx="10"/>
          </p:nvPr>
        </p:nvSpPr>
        <p:spPr/>
        <p:txBody>
          <a:bodyPr/>
          <a:lstStyle/>
          <a:p>
            <a:fld id="{85F5B7A5-34A7-4AB0-A34F-A4DF2002FA98}" type="slidenum">
              <a:rPr lang="en-US" smtClean="0"/>
              <a:t>50</a:t>
            </a:fld>
            <a:endParaRPr lang="en-US" dirty="0"/>
          </a:p>
        </p:txBody>
      </p:sp>
      <p:pic>
        <p:nvPicPr>
          <p:cNvPr id="4" name="Picture 3" descr="Diagram showing Social Vulnerability Index components; overall vulnerability has four domains with specific elements: &#10;Socioeconomic status (e.g., below 150% poverty, unemployed, no high school diploma)&#10;Household characteristics (e.g., 65 and older, disability)&#10;Racial and ethnic minority status (e.g., Hispanic or Latino, Black, Asian)&#10;Housing type and transportation (e.g., mobile home, crowding, no vehicle)">
            <a:extLst>
              <a:ext uri="{FF2B5EF4-FFF2-40B4-BE49-F238E27FC236}">
                <a16:creationId xmlns:a16="http://schemas.microsoft.com/office/drawing/2014/main" id="{89C89B40-6359-11E1-CCF8-A8220D4EA0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1" y="1280160"/>
            <a:ext cx="5463793" cy="4480560"/>
          </a:xfrm>
          <a:prstGeom prst="rect">
            <a:avLst/>
          </a:prstGeom>
          <a:noFill/>
          <a:ln>
            <a:noFill/>
          </a:ln>
        </p:spPr>
      </p:pic>
      <p:sp>
        <p:nvSpPr>
          <p:cNvPr id="5" name="TextBox 4">
            <a:extLst>
              <a:ext uri="{FF2B5EF4-FFF2-40B4-BE49-F238E27FC236}">
                <a16:creationId xmlns:a16="http://schemas.microsoft.com/office/drawing/2014/main" id="{D5EBB187-427F-87D9-6DAB-AAFF4F19CE92}"/>
              </a:ext>
            </a:extLst>
          </p:cNvPr>
          <p:cNvSpPr txBox="1"/>
          <p:nvPr/>
        </p:nvSpPr>
        <p:spPr>
          <a:xfrm>
            <a:off x="457200" y="5760720"/>
            <a:ext cx="8229600" cy="738664"/>
          </a:xfrm>
          <a:prstGeom prst="rect">
            <a:avLst/>
          </a:prstGeom>
          <a:noFill/>
        </p:spPr>
        <p:txBody>
          <a:bodyPr wrap="square" rtlCol="0">
            <a:spAutoFit/>
          </a:bodyPr>
          <a:lstStyle/>
          <a:p>
            <a:r>
              <a:rPr lang="en-US" sz="1400" b="1" dirty="0">
                <a:effectLst/>
                <a:latin typeface="Times New Roman" panose="02020603050405020304" pitchFamily="18" charset="0"/>
                <a:ea typeface="Times New Roman" panose="02020603050405020304" pitchFamily="18" charset="0"/>
              </a:rPr>
              <a:t>Source: </a:t>
            </a:r>
            <a:r>
              <a:rPr lang="en-US" sz="1400" dirty="0">
                <a:effectLst/>
                <a:latin typeface="Times New Roman" panose="02020603050405020304" pitchFamily="18" charset="0"/>
                <a:ea typeface="Times New Roman" panose="02020603050405020304" pitchFamily="18" charset="0"/>
              </a:rPr>
              <a:t>Centers for Disease Control and Prevention, Agency for Toxic Substances and Disease Registry, CDC/ATSDR SVI 2020 Documentation - 8/5/2022. </a:t>
            </a:r>
            <a:r>
              <a:rPr lang="en-US" sz="1400" u="sng" dirty="0">
                <a:solidFill>
                  <a:srgbClr val="0000FF"/>
                </a:solidFill>
                <a:effectLst/>
                <a:latin typeface="Times New Roman" panose="02020603050405020304" pitchFamily="18" charset="0"/>
                <a:ea typeface="Times New Roman" panose="02020603050405020304" pitchFamily="18" charset="0"/>
                <a:hlinkClick r:id="rId4"/>
              </a:rPr>
              <a:t>https://www.atsdr.cdc.gov/placeandhealth/svi/documentation/pdf/SVI2020Documentation_08.05.22.pdf</a:t>
            </a:r>
            <a:r>
              <a:rPr lang="en-US" sz="1400" dirty="0">
                <a:effectLst/>
                <a:latin typeface="Times New Roman" panose="02020603050405020304" pitchFamily="18" charset="0"/>
                <a:ea typeface="Times New Roman" panose="02020603050405020304" pitchFamily="18" charset="0"/>
              </a:rPr>
              <a:t>.</a:t>
            </a:r>
            <a:endParaRPr lang="en-US" sz="1400" dirty="0"/>
          </a:p>
        </p:txBody>
      </p:sp>
    </p:spTree>
    <p:extLst>
      <p:ext uri="{BB962C8B-B14F-4D97-AF65-F5344CB8AC3E}">
        <p14:creationId xmlns:p14="http://schemas.microsoft.com/office/powerpoint/2010/main" val="7813261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E395E-94AC-528B-2679-2517355063B0}"/>
              </a:ext>
            </a:extLst>
          </p:cNvPr>
          <p:cNvSpPr>
            <a:spLocks noGrp="1"/>
          </p:cNvSpPr>
          <p:nvPr>
            <p:ph type="title"/>
          </p:nvPr>
        </p:nvSpPr>
        <p:spPr/>
        <p:txBody>
          <a:bodyPr>
            <a:normAutofit fontScale="90000"/>
          </a:bodyPr>
          <a:lstStyle/>
          <a:p>
            <a:r>
              <a:rPr lang="en-US" sz="1800" b="1" dirty="0">
                <a:effectLst/>
                <a:latin typeface="Arial" panose="020B0604020202020204" pitchFamily="34" charset="0"/>
                <a:ea typeface="Calibri" panose="020F0502020204030204" pitchFamily="34" charset="0"/>
              </a:rPr>
              <a:t>Figure 30. County-level SVI score in continental United States, 2020</a:t>
            </a:r>
            <a:endParaRPr lang="en-US" dirty="0"/>
          </a:p>
        </p:txBody>
      </p:sp>
      <p:sp>
        <p:nvSpPr>
          <p:cNvPr id="3" name="Slide Number Placeholder 2">
            <a:extLst>
              <a:ext uri="{FF2B5EF4-FFF2-40B4-BE49-F238E27FC236}">
                <a16:creationId xmlns:a16="http://schemas.microsoft.com/office/drawing/2014/main" id="{EC279F61-47F2-15A5-85EE-7A58A9E5EC8E}"/>
              </a:ext>
            </a:extLst>
          </p:cNvPr>
          <p:cNvSpPr>
            <a:spLocks noGrp="1"/>
          </p:cNvSpPr>
          <p:nvPr>
            <p:ph type="sldNum" sz="quarter" idx="10"/>
          </p:nvPr>
        </p:nvSpPr>
        <p:spPr/>
        <p:txBody>
          <a:bodyPr/>
          <a:lstStyle/>
          <a:p>
            <a:fld id="{85F5B7A5-34A7-4AB0-A34F-A4DF2002FA98}" type="slidenum">
              <a:rPr lang="en-US" smtClean="0"/>
              <a:t>51</a:t>
            </a:fld>
            <a:endParaRPr lang="en-US" dirty="0"/>
          </a:p>
        </p:txBody>
      </p:sp>
      <p:grpSp>
        <p:nvGrpSpPr>
          <p:cNvPr id="4" name="Group 3" descr="U.S. map displaying county SVI scores in four tiers: low, low-medium, medium-high, and high; scores tend to be high in the South and parts of the West Coast states ">
            <a:extLst>
              <a:ext uri="{FF2B5EF4-FFF2-40B4-BE49-F238E27FC236}">
                <a16:creationId xmlns:a16="http://schemas.microsoft.com/office/drawing/2014/main" id="{759B936C-E8A2-FDC8-D353-123B183C9836}"/>
              </a:ext>
            </a:extLst>
          </p:cNvPr>
          <p:cNvGrpSpPr>
            <a:grpSpLocks noChangeAspect="1"/>
          </p:cNvGrpSpPr>
          <p:nvPr/>
        </p:nvGrpSpPr>
        <p:grpSpPr>
          <a:xfrm>
            <a:off x="914400" y="1280160"/>
            <a:ext cx="7315200" cy="4253912"/>
            <a:chOff x="-557212" y="0"/>
            <a:chExt cx="5943600" cy="3455035"/>
          </a:xfrm>
        </p:grpSpPr>
        <p:pic>
          <p:nvPicPr>
            <p:cNvPr id="5" name="Picture 4">
              <a:extLst>
                <a:ext uri="{FF2B5EF4-FFF2-40B4-BE49-F238E27FC236}">
                  <a16:creationId xmlns:a16="http://schemas.microsoft.com/office/drawing/2014/main" id="{86E39BA4-8C12-0674-CBE3-0A5CBD2765C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212" y="3187700"/>
              <a:ext cx="5943600" cy="267335"/>
            </a:xfrm>
            <a:prstGeom prst="rect">
              <a:avLst/>
            </a:prstGeom>
            <a:noFill/>
            <a:ln>
              <a:noFill/>
            </a:ln>
          </p:spPr>
        </p:pic>
        <p:pic>
          <p:nvPicPr>
            <p:cNvPr id="6" name="Picture 5">
              <a:extLst>
                <a:ext uri="{FF2B5EF4-FFF2-40B4-BE49-F238E27FC236}">
                  <a16:creationId xmlns:a16="http://schemas.microsoft.com/office/drawing/2014/main" id="{1F0A31D5-99F3-4EFC-C0BE-45289EC84FD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5943" y="0"/>
              <a:ext cx="5941060" cy="3186430"/>
            </a:xfrm>
            <a:prstGeom prst="rect">
              <a:avLst/>
            </a:prstGeom>
            <a:noFill/>
            <a:ln>
              <a:noFill/>
            </a:ln>
          </p:spPr>
        </p:pic>
      </p:grpSp>
      <p:sp>
        <p:nvSpPr>
          <p:cNvPr id="7" name="TextBox 6">
            <a:extLst>
              <a:ext uri="{FF2B5EF4-FFF2-40B4-BE49-F238E27FC236}">
                <a16:creationId xmlns:a16="http://schemas.microsoft.com/office/drawing/2014/main" id="{8785BAF4-EC3B-067F-B5C0-375168EF28E6}"/>
              </a:ext>
            </a:extLst>
          </p:cNvPr>
          <p:cNvSpPr txBox="1"/>
          <p:nvPr/>
        </p:nvSpPr>
        <p:spPr>
          <a:xfrm>
            <a:off x="457200" y="5669280"/>
            <a:ext cx="8229600" cy="830997"/>
          </a:xfrm>
          <a:prstGeom prst="rect">
            <a:avLst/>
          </a:prstGeom>
          <a:noFill/>
        </p:spPr>
        <p:txBody>
          <a:bodyPr wrap="square" rtlCol="0">
            <a:spAutoFit/>
          </a:bodyPr>
          <a:lstStyle/>
          <a:p>
            <a:pPr marL="0" marR="0"/>
            <a:r>
              <a:rPr lang="en-US" sz="1200" b="1" spc="10" dirty="0">
                <a:effectLst/>
                <a:latin typeface="Times New Roman" panose="02020603050405020304" pitchFamily="18" charset="0"/>
                <a:ea typeface="Times New Roman" panose="02020603050405020304" pitchFamily="18" charset="0"/>
              </a:rPr>
              <a:t>Source:</a:t>
            </a:r>
            <a:r>
              <a:rPr lang="en-US" sz="1200" spc="10" dirty="0">
                <a:effectLst/>
                <a:latin typeface="Times New Roman" panose="02020603050405020304" pitchFamily="18" charset="0"/>
                <a:ea typeface="Times New Roman" panose="02020603050405020304" pitchFamily="18" charset="0"/>
              </a:rPr>
              <a:t> Centers for Disease Control and Prevention, Agency for Toxic Substances and Disease Registry, Social Vulnerability Index. Accessed at </a:t>
            </a:r>
            <a:r>
              <a:rPr lang="en-US" sz="1200" u="sng" spc="10" dirty="0">
                <a:solidFill>
                  <a:srgbClr val="0000FF"/>
                </a:solidFill>
                <a:effectLst/>
                <a:latin typeface="Times New Roman" panose="02020603050405020304" pitchFamily="18" charset="0"/>
                <a:ea typeface="Times New Roman" panose="02020603050405020304" pitchFamily="18" charset="0"/>
                <a:hlinkClick r:id="rId5"/>
              </a:rPr>
              <a:t>https://www.atsdr.cdc.gov/placeandhealth/svi/interactive_map.html</a:t>
            </a:r>
            <a:r>
              <a:rPr lang="en-US" sz="1200" spc="10" dirty="0">
                <a:effectLst/>
                <a:latin typeface="Times New Roman" panose="02020603050405020304" pitchFamily="18" charset="0"/>
                <a:ea typeface="Times New Roman" panose="02020603050405020304" pitchFamily="18" charset="0"/>
              </a:rPr>
              <a:t> on September 1, 2023.</a:t>
            </a:r>
            <a:endParaRPr lang="en-US" sz="1200" dirty="0">
              <a:effectLst/>
              <a:latin typeface="Times New Roman" panose="02020603050405020304" pitchFamily="18" charset="0"/>
              <a:ea typeface="Times New Roman" panose="02020603050405020304" pitchFamily="18" charset="0"/>
            </a:endParaRPr>
          </a:p>
          <a:p>
            <a:pPr marL="0" marR="0"/>
            <a:r>
              <a:rPr lang="en-US" sz="1200" b="1" dirty="0">
                <a:effectLst/>
                <a:latin typeface="Times New Roman" panose="02020603050405020304" pitchFamily="18" charset="0"/>
                <a:ea typeface="Times New Roman" panose="02020603050405020304" pitchFamily="18" charset="0"/>
              </a:rPr>
              <a:t>Note:</a:t>
            </a:r>
            <a:r>
              <a:rPr lang="en-US" sz="1200" dirty="0">
                <a:effectLst/>
                <a:latin typeface="Times New Roman" panose="02020603050405020304" pitchFamily="18" charset="0"/>
                <a:ea typeface="Times New Roman" panose="02020603050405020304" pitchFamily="18" charset="0"/>
              </a:rPr>
              <a:t> People in high SVI counties (darker shading) have more socioeconomic vulnerability and are at greater risk for experiencing unfavorable outcomes than people in in low SVI counties (lighter shading). </a:t>
            </a:r>
            <a:endParaRPr lang="en-US" sz="1200" dirty="0"/>
          </a:p>
        </p:txBody>
      </p:sp>
    </p:spTree>
    <p:extLst>
      <p:ext uri="{BB962C8B-B14F-4D97-AF65-F5344CB8AC3E}">
        <p14:creationId xmlns:p14="http://schemas.microsoft.com/office/powerpoint/2010/main" val="7881979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E948D-DFF1-8329-68E2-C3335E10D34E}"/>
              </a:ext>
            </a:extLst>
          </p:cNvPr>
          <p:cNvSpPr>
            <a:spLocks noGrp="1"/>
          </p:cNvSpPr>
          <p:nvPr>
            <p:ph type="title"/>
          </p:nvPr>
        </p:nvSpPr>
        <p:spPr/>
        <p:txBody>
          <a:bodyPr>
            <a:normAutofit fontScale="90000"/>
          </a:bodyPr>
          <a:lstStyle/>
          <a:p>
            <a:r>
              <a:rPr lang="en-US" dirty="0"/>
              <a:t>Summary</a:t>
            </a:r>
          </a:p>
        </p:txBody>
      </p:sp>
      <p:sp>
        <p:nvSpPr>
          <p:cNvPr id="3" name="Content Placeholder 2">
            <a:extLst>
              <a:ext uri="{FF2B5EF4-FFF2-40B4-BE49-F238E27FC236}">
                <a16:creationId xmlns:a16="http://schemas.microsoft.com/office/drawing/2014/main" id="{B21898D8-18C8-C239-4040-99721E8679A9}"/>
              </a:ext>
            </a:extLst>
          </p:cNvPr>
          <p:cNvSpPr>
            <a:spLocks noGrp="1"/>
          </p:cNvSpPr>
          <p:nvPr>
            <p:ph idx="1"/>
          </p:nvPr>
        </p:nvSpPr>
        <p:spPr/>
        <p:txBody>
          <a:bodyPr>
            <a:normAutofit fontScale="77500" lnSpcReduction="20000"/>
          </a:bodyPr>
          <a:lstStyle/>
          <a:p>
            <a:r>
              <a:rPr lang="en-US" dirty="0"/>
              <a:t>Social determinants of health (SDOH) shape a person’s well-being and health and thus have a crucial role in determining both the need for healthcare services and how successfully people respond to treatment. In fact, such determinants often have a stronger influence on health and use of healthcare services than care provided by healthcare systems. </a:t>
            </a:r>
          </a:p>
          <a:p>
            <a:r>
              <a:rPr lang="en-US" dirty="0"/>
              <a:t>SDOH that can affect health include health insurance coverage, household income, education, employment opportunities, housing availability and quality, access to broadband internet, culture, and language.</a:t>
            </a:r>
          </a:p>
          <a:p>
            <a:r>
              <a:rPr lang="en-US" dirty="0"/>
              <a:t>Prevalence of social vulnerability related to SDOH varies widely within the population and among states. Thus, state and local efforts to improve socioeconomic conditions within communities play an essential role in improving healthcare quality and eliminating health disparities.</a:t>
            </a:r>
          </a:p>
          <a:p>
            <a:endParaRPr lang="en-US" dirty="0"/>
          </a:p>
          <a:p>
            <a:endParaRPr lang="en-US" dirty="0"/>
          </a:p>
        </p:txBody>
      </p:sp>
      <p:sp>
        <p:nvSpPr>
          <p:cNvPr id="4" name="Slide Number Placeholder 3">
            <a:extLst>
              <a:ext uri="{FF2B5EF4-FFF2-40B4-BE49-F238E27FC236}">
                <a16:creationId xmlns:a16="http://schemas.microsoft.com/office/drawing/2014/main" id="{4EBA1641-E4E4-25FA-9771-9E3792E653F7}"/>
              </a:ext>
            </a:extLst>
          </p:cNvPr>
          <p:cNvSpPr>
            <a:spLocks noGrp="1"/>
          </p:cNvSpPr>
          <p:nvPr>
            <p:ph type="sldNum" sz="quarter" idx="10"/>
          </p:nvPr>
        </p:nvSpPr>
        <p:spPr/>
        <p:txBody>
          <a:bodyPr/>
          <a:lstStyle/>
          <a:p>
            <a:fld id="{85F5B7A5-34A7-4AB0-A34F-A4DF2002FA98}" type="slidenum">
              <a:rPr lang="en-US" smtClean="0"/>
              <a:pPr/>
              <a:t>52</a:t>
            </a:fld>
            <a:endParaRPr lang="en-US" dirty="0"/>
          </a:p>
        </p:txBody>
      </p:sp>
    </p:spTree>
    <p:extLst>
      <p:ext uri="{BB962C8B-B14F-4D97-AF65-F5344CB8AC3E}">
        <p14:creationId xmlns:p14="http://schemas.microsoft.com/office/powerpoint/2010/main" val="38734501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A59FD6C-A754-4693-AFAD-289BFC9EE920}"/>
              </a:ext>
            </a:extLst>
          </p:cNvPr>
          <p:cNvSpPr>
            <a:spLocks noGrp="1"/>
          </p:cNvSpPr>
          <p:nvPr>
            <p:ph type="title"/>
          </p:nvPr>
        </p:nvSpPr>
        <p:spPr>
          <a:xfrm>
            <a:off x="1257300" y="304800"/>
            <a:ext cx="6629400" cy="617884"/>
          </a:xfrm>
        </p:spPr>
        <p:txBody>
          <a:bodyPr>
            <a:normAutofit fontScale="90000"/>
          </a:bodyPr>
          <a:lstStyle/>
          <a:p>
            <a:r>
              <a:rPr lang="en-US" dirty="0"/>
              <a:t>Healthcare Delivery Systems</a:t>
            </a:r>
          </a:p>
        </p:txBody>
      </p:sp>
      <p:sp>
        <p:nvSpPr>
          <p:cNvPr id="11" name="Content Placeholder 10">
            <a:extLst>
              <a:ext uri="{FF2B5EF4-FFF2-40B4-BE49-F238E27FC236}">
                <a16:creationId xmlns:a16="http://schemas.microsoft.com/office/drawing/2014/main" id="{77D937B3-1198-419E-BD6E-7173658E1477}"/>
              </a:ext>
            </a:extLst>
          </p:cNvPr>
          <p:cNvSpPr>
            <a:spLocks noGrp="1"/>
          </p:cNvSpPr>
          <p:nvPr>
            <p:ph idx="1"/>
          </p:nvPr>
        </p:nvSpPr>
        <p:spPr>
          <a:xfrm>
            <a:off x="457200" y="1646237"/>
            <a:ext cx="8229600" cy="4525963"/>
          </a:xfrm>
        </p:spPr>
        <p:txBody>
          <a:bodyPr>
            <a:normAutofit fontScale="62500" lnSpcReduction="20000"/>
          </a:bodyPr>
          <a:lstStyle/>
          <a:p>
            <a:r>
              <a:rPr lang="en-US" dirty="0"/>
              <a:t>The United States must have an adequate healthcare delivery infrastructure to meet population needs. </a:t>
            </a:r>
          </a:p>
          <a:p>
            <a:r>
              <a:rPr lang="en-US" dirty="0"/>
              <a:t>Americans receive healthcare from a complex ecosystem of people, institutions, organizations, and resources. </a:t>
            </a:r>
          </a:p>
          <a:p>
            <a:r>
              <a:rPr lang="en-US" dirty="0"/>
              <a:t>The healthcare workforce includes more than 60 occupations that provide direct care to patients, as well as many other administrative, technological, and support occupations.</a:t>
            </a:r>
          </a:p>
          <a:p>
            <a:r>
              <a:rPr lang="en-US" spc="-50" dirty="0"/>
              <a:t>Healthcare infrastructure includes diverse organizations, such as:</a:t>
            </a:r>
          </a:p>
          <a:p>
            <a:pPr lvl="1"/>
            <a:r>
              <a:rPr lang="en-US" dirty="0"/>
              <a:t>Medical offices;</a:t>
            </a:r>
          </a:p>
          <a:p>
            <a:pPr lvl="1"/>
            <a:r>
              <a:rPr lang="en-US" dirty="0"/>
              <a:t>Dental offices;</a:t>
            </a:r>
          </a:p>
          <a:p>
            <a:pPr lvl="1"/>
            <a:r>
              <a:rPr lang="en-US" dirty="0"/>
              <a:t>Hospitals; </a:t>
            </a:r>
          </a:p>
          <a:p>
            <a:pPr lvl="1"/>
            <a:r>
              <a:rPr lang="en-US" dirty="0"/>
              <a:t>Long-term care facilities; </a:t>
            </a:r>
          </a:p>
          <a:p>
            <a:pPr lvl="1"/>
            <a:r>
              <a:rPr lang="en-US" dirty="0"/>
              <a:t>Home care services; </a:t>
            </a:r>
          </a:p>
          <a:p>
            <a:pPr lvl="1"/>
            <a:r>
              <a:rPr lang="en-US" dirty="0"/>
              <a:t>Ambulatory surgery centers; </a:t>
            </a:r>
          </a:p>
          <a:p>
            <a:pPr lvl="1"/>
            <a:r>
              <a:rPr lang="en-US" dirty="0"/>
              <a:t>Public health departments; </a:t>
            </a:r>
          </a:p>
          <a:p>
            <a:pPr lvl="1"/>
            <a:r>
              <a:rPr lang="en-US" dirty="0"/>
              <a:t>Health insurance plans; and </a:t>
            </a:r>
          </a:p>
          <a:p>
            <a:pPr lvl="1"/>
            <a:r>
              <a:rPr lang="en-US" dirty="0"/>
              <a:t>Various industries that produce medications, medical devices, and healthcare technological applications.</a:t>
            </a:r>
          </a:p>
          <a:p>
            <a:endParaRPr lang="en-US" dirty="0"/>
          </a:p>
        </p:txBody>
      </p:sp>
      <p:sp>
        <p:nvSpPr>
          <p:cNvPr id="2" name="Slide Number Placeholder 1">
            <a:extLst>
              <a:ext uri="{FF2B5EF4-FFF2-40B4-BE49-F238E27FC236}">
                <a16:creationId xmlns:a16="http://schemas.microsoft.com/office/drawing/2014/main" id="{25AC1EC0-BCCF-6E70-3705-6DA1CFCBD004}"/>
              </a:ext>
            </a:extLst>
          </p:cNvPr>
          <p:cNvSpPr>
            <a:spLocks noGrp="1"/>
          </p:cNvSpPr>
          <p:nvPr>
            <p:ph type="sldNum" sz="quarter" idx="10"/>
          </p:nvPr>
        </p:nvSpPr>
        <p:spPr/>
        <p:txBody>
          <a:bodyPr/>
          <a:lstStyle/>
          <a:p>
            <a:fld id="{85F5B7A5-34A7-4AB0-A34F-A4DF2002FA98}" type="slidenum">
              <a:rPr lang="en-US" smtClean="0"/>
              <a:t>53</a:t>
            </a:fld>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762F133-20C7-40A1-88BE-5D880916CA75}"/>
              </a:ext>
            </a:extLst>
          </p:cNvPr>
          <p:cNvSpPr>
            <a:spLocks noGrp="1"/>
          </p:cNvSpPr>
          <p:nvPr>
            <p:ph type="title"/>
          </p:nvPr>
        </p:nvSpPr>
        <p:spPr/>
        <p:txBody>
          <a:bodyPr>
            <a:normAutofit fontScale="90000"/>
          </a:bodyPr>
          <a:lstStyle/>
          <a:p>
            <a:r>
              <a:rPr lang="en-US" dirty="0"/>
              <a:t>Staffing Issues</a:t>
            </a:r>
          </a:p>
        </p:txBody>
      </p:sp>
      <p:sp>
        <p:nvSpPr>
          <p:cNvPr id="9" name="Content Placeholder 8">
            <a:extLst>
              <a:ext uri="{FF2B5EF4-FFF2-40B4-BE49-F238E27FC236}">
                <a16:creationId xmlns:a16="http://schemas.microsoft.com/office/drawing/2014/main" id="{25E59ECD-91DC-455D-B732-818985F38F16}"/>
              </a:ext>
            </a:extLst>
          </p:cNvPr>
          <p:cNvSpPr>
            <a:spLocks noGrp="1"/>
          </p:cNvSpPr>
          <p:nvPr>
            <p:ph idx="1"/>
          </p:nvPr>
        </p:nvSpPr>
        <p:spPr/>
        <p:txBody>
          <a:bodyPr>
            <a:normAutofit fontScale="77500" lnSpcReduction="20000"/>
          </a:bodyPr>
          <a:lstStyle/>
          <a:p>
            <a:r>
              <a:rPr lang="en-US" b="1" dirty="0"/>
              <a:t>The healthcare workforce plays a key role in healthcare delivery.</a:t>
            </a:r>
          </a:p>
          <a:p>
            <a:r>
              <a:rPr lang="en-US" dirty="0"/>
              <a:t>Delivering high-quality care often requires that the right number and combination of healthcare workers are available and can work together effectively. </a:t>
            </a:r>
          </a:p>
          <a:p>
            <a:pPr lvl="1"/>
            <a:r>
              <a:rPr lang="en-US" dirty="0"/>
              <a:t>For example, routine surgical procedures can be delayed if only a surgeon is present. Safe, high-quality procedures may require anesthesiologists, nurses, pharmacy staff, laboratory technicians, staff who clean operating rooms, staff to sterilize and safely store instruments, and other professions.</a:t>
            </a:r>
          </a:p>
          <a:p>
            <a:r>
              <a:rPr lang="en-US" dirty="0"/>
              <a:t>Reports of hospital, nursing home, and community-based healthcare staff shortages due to increased healthcare worker turnover, burnout, lack of support for dependent family members, illness, and death during the COVID-19 PHE have raised concerns about whether the United States has the capacity to deliver safe, high-quality care. </a:t>
            </a:r>
          </a:p>
        </p:txBody>
      </p:sp>
      <p:sp>
        <p:nvSpPr>
          <p:cNvPr id="2" name="Slide Number Placeholder 1">
            <a:extLst>
              <a:ext uri="{FF2B5EF4-FFF2-40B4-BE49-F238E27FC236}">
                <a16:creationId xmlns:a16="http://schemas.microsoft.com/office/drawing/2014/main" id="{223638D2-DFB2-DB7D-5004-B05E205C2F05}"/>
              </a:ext>
            </a:extLst>
          </p:cNvPr>
          <p:cNvSpPr>
            <a:spLocks noGrp="1"/>
          </p:cNvSpPr>
          <p:nvPr>
            <p:ph type="sldNum" sz="quarter" idx="10"/>
          </p:nvPr>
        </p:nvSpPr>
        <p:spPr/>
        <p:txBody>
          <a:bodyPr/>
          <a:lstStyle/>
          <a:p>
            <a:fld id="{85F5B7A5-34A7-4AB0-A34F-A4DF2002FA98}" type="slidenum">
              <a:rPr lang="en-US" smtClean="0"/>
              <a:t>54</a:t>
            </a:fld>
            <a:endParaRPr lang="en-US" dirty="0"/>
          </a:p>
        </p:txBody>
      </p:sp>
    </p:spTree>
    <p:extLst>
      <p:ext uri="{BB962C8B-B14F-4D97-AF65-F5344CB8AC3E}">
        <p14:creationId xmlns:p14="http://schemas.microsoft.com/office/powerpoint/2010/main" val="3380897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TextBox 195">
            <a:extLst>
              <a:ext uri="{FF2B5EF4-FFF2-40B4-BE49-F238E27FC236}">
                <a16:creationId xmlns:a16="http://schemas.microsoft.com/office/drawing/2014/main" id="{1B1F9C61-31A9-43F7-8654-0520262447EE}"/>
              </a:ext>
            </a:extLst>
          </p:cNvPr>
          <p:cNvSpPr txBox="1"/>
          <p:nvPr/>
        </p:nvSpPr>
        <p:spPr>
          <a:xfrm>
            <a:off x="6172200" y="1323058"/>
            <a:ext cx="2514600" cy="2492990"/>
          </a:xfrm>
          <a:prstGeom prst="rect">
            <a:avLst/>
          </a:prstGeom>
          <a:noFill/>
        </p:spPr>
        <p:txBody>
          <a:bodyPr wrap="square" rtlCol="0">
            <a:spAutoFit/>
          </a:bodyPr>
          <a:lstStyle/>
          <a:p>
            <a:r>
              <a:rPr lang="en-US" sz="1200" b="1" dirty="0">
                <a:latin typeface="Times New Roman"/>
                <a:cs typeface="Times New Roman"/>
              </a:rPr>
              <a:t>Key:</a:t>
            </a:r>
            <a:r>
              <a:rPr lang="en-US" sz="1200" dirty="0">
                <a:latin typeface="Times New Roman"/>
                <a:cs typeface="Times New Roman"/>
              </a:rPr>
              <a:t> EMTs = emergency medical technicians; LPNs or LVNs = licensed practical nurses or licensed vocational nurses; APRNs = advanced practice registered nurses</a:t>
            </a:r>
          </a:p>
          <a:p>
            <a:r>
              <a:rPr lang="en-US" sz="1200" b="1" dirty="0">
                <a:latin typeface="Times New Roman"/>
                <a:cs typeface="Times New Roman"/>
              </a:rPr>
              <a:t>Row 1: </a:t>
            </a:r>
            <a:r>
              <a:rPr lang="en-US" sz="1200" dirty="0">
                <a:latin typeface="Times New Roman"/>
                <a:cs typeface="Times New Roman"/>
              </a:rPr>
              <a:t>Requires associate’s degree or less education</a:t>
            </a:r>
          </a:p>
          <a:p>
            <a:r>
              <a:rPr lang="en-US" sz="1200" b="1" dirty="0">
                <a:latin typeface="Times New Roman"/>
                <a:cs typeface="Times New Roman"/>
              </a:rPr>
              <a:t>Row 2:</a:t>
            </a:r>
            <a:r>
              <a:rPr lang="en-US" sz="1200" dirty="0">
                <a:latin typeface="Times New Roman"/>
                <a:cs typeface="Times New Roman"/>
              </a:rPr>
              <a:t> Requires bachelor’s or master’s degree</a:t>
            </a:r>
          </a:p>
          <a:p>
            <a:r>
              <a:rPr lang="en-US" sz="1200" b="1" dirty="0">
                <a:latin typeface="Times New Roman"/>
                <a:cs typeface="Times New Roman"/>
              </a:rPr>
              <a:t>Row 3:</a:t>
            </a:r>
            <a:r>
              <a:rPr lang="en-US" sz="1200" dirty="0">
                <a:latin typeface="Times New Roman"/>
                <a:cs typeface="Times New Roman"/>
              </a:rPr>
              <a:t> Requires doctoral degree or equivalent</a:t>
            </a:r>
          </a:p>
          <a:p>
            <a:r>
              <a:rPr lang="en-US" sz="1200" b="1" dirty="0">
                <a:latin typeface="Times New Roman"/>
                <a:cs typeface="Times New Roman"/>
              </a:rPr>
              <a:t>Source:</a:t>
            </a:r>
            <a:r>
              <a:rPr lang="en-US" sz="1200" b="1" spc="-20" dirty="0">
                <a:latin typeface="Times New Roman"/>
                <a:cs typeface="Times New Roman"/>
              </a:rPr>
              <a:t> </a:t>
            </a:r>
            <a:r>
              <a:rPr lang="en-US" sz="1200" dirty="0">
                <a:latin typeface="Times New Roman"/>
                <a:cs typeface="Times New Roman"/>
              </a:rPr>
              <a:t>U.S.</a:t>
            </a:r>
            <a:r>
              <a:rPr lang="en-US" sz="1200" spc="-17" dirty="0">
                <a:latin typeface="Times New Roman"/>
                <a:cs typeface="Times New Roman"/>
              </a:rPr>
              <a:t> </a:t>
            </a:r>
            <a:r>
              <a:rPr lang="en-US" sz="1200" dirty="0">
                <a:latin typeface="Times New Roman"/>
                <a:cs typeface="Times New Roman"/>
              </a:rPr>
              <a:t>Census,</a:t>
            </a:r>
            <a:r>
              <a:rPr lang="en-US" sz="1200" spc="-17" dirty="0">
                <a:latin typeface="Times New Roman"/>
                <a:cs typeface="Times New Roman"/>
              </a:rPr>
              <a:t> </a:t>
            </a:r>
            <a:r>
              <a:rPr lang="en-US" sz="1200" dirty="0">
                <a:latin typeface="Times New Roman"/>
                <a:cs typeface="Times New Roman"/>
              </a:rPr>
              <a:t>American</a:t>
            </a:r>
            <a:r>
              <a:rPr lang="en-US" sz="1200" spc="-10" dirty="0">
                <a:latin typeface="Times New Roman"/>
                <a:cs typeface="Times New Roman"/>
              </a:rPr>
              <a:t> </a:t>
            </a:r>
            <a:r>
              <a:rPr lang="en-US" sz="1200" dirty="0">
                <a:latin typeface="Times New Roman"/>
                <a:cs typeface="Times New Roman"/>
              </a:rPr>
              <a:t>Community</a:t>
            </a:r>
            <a:r>
              <a:rPr lang="en-US" sz="1200" spc="-10" dirty="0">
                <a:latin typeface="Times New Roman"/>
                <a:cs typeface="Times New Roman"/>
              </a:rPr>
              <a:t> </a:t>
            </a:r>
            <a:r>
              <a:rPr lang="en-US" sz="1200" spc="-7" dirty="0">
                <a:latin typeface="Times New Roman"/>
                <a:cs typeface="Times New Roman"/>
              </a:rPr>
              <a:t>Survey.</a:t>
            </a:r>
            <a:endParaRPr lang="en-US" sz="1200" dirty="0"/>
          </a:p>
        </p:txBody>
      </p:sp>
      <p:sp>
        <p:nvSpPr>
          <p:cNvPr id="198" name="Title 197">
            <a:extLst>
              <a:ext uri="{FF2B5EF4-FFF2-40B4-BE49-F238E27FC236}">
                <a16:creationId xmlns:a16="http://schemas.microsoft.com/office/drawing/2014/main" id="{90991708-EEE6-4800-8259-F3F3B9EBE033}"/>
              </a:ext>
            </a:extLst>
          </p:cNvPr>
          <p:cNvSpPr>
            <a:spLocks noGrp="1"/>
          </p:cNvSpPr>
          <p:nvPr>
            <p:ph type="title"/>
          </p:nvPr>
        </p:nvSpPr>
        <p:spPr>
          <a:xfrm>
            <a:off x="1371600" y="143749"/>
            <a:ext cx="6400800" cy="937344"/>
          </a:xfrm>
        </p:spPr>
        <p:txBody>
          <a:bodyPr>
            <a:noAutofit/>
          </a:bodyPr>
          <a:lstStyle/>
          <a:p>
            <a:r>
              <a:rPr lang="en-US" sz="1800" dirty="0"/>
              <a:t>Figure 31. Distribution of race and ethnicity in different healthcare occupations, 2021</a:t>
            </a:r>
          </a:p>
        </p:txBody>
      </p:sp>
      <p:grpSp>
        <p:nvGrpSpPr>
          <p:cNvPr id="2" name="Group 1" descr="Pie charts showing racial/ethnic distribution for occupations requiring an associate's or less, medical assistants, pharmacy aides, and phlebotomists; all three are mostly non-Hispanic White, medical assistants are about 30% Hispanic and the other two groups are nearly 20% Hispanic. Phlebotomists are nearly 20% Black and the other two groups are about 15% Black; more than 10% of pharmacy aides are Asian but the other two groups are about 6% Asian&#10;">
            <a:extLst>
              <a:ext uri="{FF2B5EF4-FFF2-40B4-BE49-F238E27FC236}">
                <a16:creationId xmlns:a16="http://schemas.microsoft.com/office/drawing/2014/main" id="{31E4B265-4ED7-B50C-8C14-03B176BAB6D6}"/>
              </a:ext>
            </a:extLst>
          </p:cNvPr>
          <p:cNvGrpSpPr>
            <a:grpSpLocks/>
          </p:cNvGrpSpPr>
          <p:nvPr/>
        </p:nvGrpSpPr>
        <p:grpSpPr>
          <a:xfrm>
            <a:off x="457200" y="1188722"/>
            <a:ext cx="5394960" cy="1815022"/>
            <a:chOff x="0" y="0"/>
            <a:chExt cx="5933557" cy="2103120"/>
          </a:xfrm>
        </p:grpSpPr>
        <p:graphicFrame>
          <p:nvGraphicFramePr>
            <p:cNvPr id="3" name="Chart 2">
              <a:extLst>
                <a:ext uri="{FF2B5EF4-FFF2-40B4-BE49-F238E27FC236}">
                  <a16:creationId xmlns:a16="http://schemas.microsoft.com/office/drawing/2014/main" id="{ED6A56CC-3A16-8740-3F29-64B73774CC73}"/>
                </a:ext>
              </a:extLst>
            </p:cNvPr>
            <p:cNvGraphicFramePr/>
            <p:nvPr>
              <p:extLst>
                <p:ext uri="{D42A27DB-BD31-4B8C-83A1-F6EECF244321}">
                  <p14:modId xmlns:p14="http://schemas.microsoft.com/office/powerpoint/2010/main" val="2505698009"/>
                </p:ext>
              </p:extLst>
            </p:nvPr>
          </p:nvGraphicFramePr>
          <p:xfrm>
            <a:off x="0" y="0"/>
            <a:ext cx="2011680" cy="21031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CC4F0E5E-08F6-7325-2F88-FED14BA4F677}"/>
                </a:ext>
              </a:extLst>
            </p:cNvPr>
            <p:cNvGraphicFramePr/>
            <p:nvPr>
              <p:extLst>
                <p:ext uri="{D42A27DB-BD31-4B8C-83A1-F6EECF244321}">
                  <p14:modId xmlns:p14="http://schemas.microsoft.com/office/powerpoint/2010/main" val="1632437026"/>
                </p:ext>
              </p:extLst>
            </p:nvPr>
          </p:nvGraphicFramePr>
          <p:xfrm>
            <a:off x="3921877" y="0"/>
            <a:ext cx="2011680" cy="21031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D957835B-2FA7-7503-A03C-FD67410AB661}"/>
                </a:ext>
              </a:extLst>
            </p:cNvPr>
            <p:cNvGraphicFramePr/>
            <p:nvPr>
              <p:extLst>
                <p:ext uri="{D42A27DB-BD31-4B8C-83A1-F6EECF244321}">
                  <p14:modId xmlns:p14="http://schemas.microsoft.com/office/powerpoint/2010/main" val="1845570037"/>
                </p:ext>
              </p:extLst>
            </p:nvPr>
          </p:nvGraphicFramePr>
          <p:xfrm>
            <a:off x="1960939" y="0"/>
            <a:ext cx="2011680" cy="2103120"/>
          </p:xfrm>
          <a:graphic>
            <a:graphicData uri="http://schemas.openxmlformats.org/drawingml/2006/chart">
              <c:chart xmlns:c="http://schemas.openxmlformats.org/drawingml/2006/chart" xmlns:r="http://schemas.openxmlformats.org/officeDocument/2006/relationships" r:id="rId5"/>
            </a:graphicData>
          </a:graphic>
        </p:graphicFrame>
      </p:grpSp>
      <p:grpSp>
        <p:nvGrpSpPr>
          <p:cNvPr id="6" name="Group 5" descr="Pie charts showing racial/ethnic distribution for occupations requiring a bachelor's or master's, physician assistants, registered nurses, and mental health workers; all three are at least 60% non-Hispanic White, with physician assistants at almost three-quarters and nurses at almost two-thirds; about 10% of all three groups are Hispanic; nearly 20% of mental health workers are Black, while 11% of nurses and 5% of physician assistants are Black. Nearly 10% of physician assistants and nurses are Asian but only 3% of mental health workers are Asian">
            <a:extLst>
              <a:ext uri="{FF2B5EF4-FFF2-40B4-BE49-F238E27FC236}">
                <a16:creationId xmlns:a16="http://schemas.microsoft.com/office/drawing/2014/main" id="{CD6F9A3E-BFCB-8B6B-E7E8-5BE9BB64F8C1}"/>
              </a:ext>
            </a:extLst>
          </p:cNvPr>
          <p:cNvGrpSpPr>
            <a:grpSpLocks/>
          </p:cNvGrpSpPr>
          <p:nvPr/>
        </p:nvGrpSpPr>
        <p:grpSpPr>
          <a:xfrm>
            <a:off x="457200" y="3017520"/>
            <a:ext cx="5394960" cy="1815022"/>
            <a:chOff x="0" y="0"/>
            <a:chExt cx="5933557" cy="2103120"/>
          </a:xfrm>
        </p:grpSpPr>
        <p:grpSp>
          <p:nvGrpSpPr>
            <p:cNvPr id="7" name="Group 6">
              <a:extLst>
                <a:ext uri="{FF2B5EF4-FFF2-40B4-BE49-F238E27FC236}">
                  <a16:creationId xmlns:a16="http://schemas.microsoft.com/office/drawing/2014/main" id="{8845E88C-FF04-80A9-8F45-CE423010F26A}"/>
                </a:ext>
              </a:extLst>
            </p:cNvPr>
            <p:cNvGrpSpPr/>
            <p:nvPr/>
          </p:nvGrpSpPr>
          <p:grpSpPr>
            <a:xfrm>
              <a:off x="0" y="0"/>
              <a:ext cx="3972619" cy="2103120"/>
              <a:chOff x="0" y="0"/>
              <a:chExt cx="3972619" cy="2103120"/>
            </a:xfrm>
          </p:grpSpPr>
          <p:graphicFrame>
            <p:nvGraphicFramePr>
              <p:cNvPr id="9" name="Chart 8">
                <a:extLst>
                  <a:ext uri="{FF2B5EF4-FFF2-40B4-BE49-F238E27FC236}">
                    <a16:creationId xmlns:a16="http://schemas.microsoft.com/office/drawing/2014/main" id="{ABB650E1-055C-395D-9813-78C5C37FAE74}"/>
                  </a:ext>
                </a:extLst>
              </p:cNvPr>
              <p:cNvGraphicFramePr/>
              <p:nvPr>
                <p:extLst>
                  <p:ext uri="{D42A27DB-BD31-4B8C-83A1-F6EECF244321}">
                    <p14:modId xmlns:p14="http://schemas.microsoft.com/office/powerpoint/2010/main" val="3465523431"/>
                  </p:ext>
                </p:extLst>
              </p:nvPr>
            </p:nvGraphicFramePr>
            <p:xfrm>
              <a:off x="0" y="0"/>
              <a:ext cx="2011680" cy="210312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Chart 9">
                <a:extLst>
                  <a:ext uri="{FF2B5EF4-FFF2-40B4-BE49-F238E27FC236}">
                    <a16:creationId xmlns:a16="http://schemas.microsoft.com/office/drawing/2014/main" id="{60D792A8-4A0C-1286-9CBA-7D29BEECB3D7}"/>
                  </a:ext>
                </a:extLst>
              </p:cNvPr>
              <p:cNvGraphicFramePr/>
              <p:nvPr>
                <p:extLst>
                  <p:ext uri="{D42A27DB-BD31-4B8C-83A1-F6EECF244321}">
                    <p14:modId xmlns:p14="http://schemas.microsoft.com/office/powerpoint/2010/main" val="1589051695"/>
                  </p:ext>
                </p:extLst>
              </p:nvPr>
            </p:nvGraphicFramePr>
            <p:xfrm>
              <a:off x="1960939" y="0"/>
              <a:ext cx="2011680" cy="2103120"/>
            </p:xfrm>
            <a:graphic>
              <a:graphicData uri="http://schemas.openxmlformats.org/drawingml/2006/chart">
                <c:chart xmlns:c="http://schemas.openxmlformats.org/drawingml/2006/chart" xmlns:r="http://schemas.openxmlformats.org/officeDocument/2006/relationships" r:id="rId7"/>
              </a:graphicData>
            </a:graphic>
          </p:graphicFrame>
        </p:grpSp>
        <p:graphicFrame>
          <p:nvGraphicFramePr>
            <p:cNvPr id="8" name="Chart 7">
              <a:extLst>
                <a:ext uri="{FF2B5EF4-FFF2-40B4-BE49-F238E27FC236}">
                  <a16:creationId xmlns:a16="http://schemas.microsoft.com/office/drawing/2014/main" id="{40280BEC-DE80-EE9E-7CF5-2FD08CCDE553}"/>
                </a:ext>
              </a:extLst>
            </p:cNvPr>
            <p:cNvGraphicFramePr/>
            <p:nvPr>
              <p:extLst>
                <p:ext uri="{D42A27DB-BD31-4B8C-83A1-F6EECF244321}">
                  <p14:modId xmlns:p14="http://schemas.microsoft.com/office/powerpoint/2010/main" val="3819129373"/>
                </p:ext>
              </p:extLst>
            </p:nvPr>
          </p:nvGraphicFramePr>
          <p:xfrm>
            <a:off x="3921877" y="0"/>
            <a:ext cx="2011680" cy="2103120"/>
          </p:xfrm>
          <a:graphic>
            <a:graphicData uri="http://schemas.openxmlformats.org/drawingml/2006/chart">
              <c:chart xmlns:c="http://schemas.openxmlformats.org/drawingml/2006/chart" xmlns:r="http://schemas.openxmlformats.org/officeDocument/2006/relationships" r:id="rId8"/>
            </a:graphicData>
          </a:graphic>
        </p:graphicFrame>
      </p:grpSp>
      <p:graphicFrame>
        <p:nvGraphicFramePr>
          <p:cNvPr id="13" name="Chart 12" descr="Pie charts showing racial/ethnic distribution for occupations requiring a doctorate, physicians, pharmacists, and counseling and clinical psychologists; all three are at least 60% non-Hispanic White, with physicians and pharmacists at almost two-thirds and psychologists at nearly three-quarters; close to 10% of all three groups are Hispanic; about 7% are Black. About 20% of physicians and pharmacists are Asian, while 6% of psychologists are Asian">
            <a:extLst>
              <a:ext uri="{FF2B5EF4-FFF2-40B4-BE49-F238E27FC236}">
                <a16:creationId xmlns:a16="http://schemas.microsoft.com/office/drawing/2014/main" id="{F57FAB04-B423-3C68-D9B1-EDA87CDEE377}"/>
              </a:ext>
            </a:extLst>
          </p:cNvPr>
          <p:cNvGraphicFramePr>
            <a:graphicFrameLocks/>
          </p:cNvGraphicFramePr>
          <p:nvPr>
            <p:extLst>
              <p:ext uri="{D42A27DB-BD31-4B8C-83A1-F6EECF244321}">
                <p14:modId xmlns:p14="http://schemas.microsoft.com/office/powerpoint/2010/main" val="2674367967"/>
              </p:ext>
            </p:extLst>
          </p:nvPr>
        </p:nvGraphicFramePr>
        <p:xfrm>
          <a:off x="-533400" y="4887256"/>
          <a:ext cx="8731233" cy="2423509"/>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6" name="Chart 15">
            <a:extLst>
              <a:ext uri="{FF2B5EF4-FFF2-40B4-BE49-F238E27FC236}">
                <a16:creationId xmlns:a16="http://schemas.microsoft.com/office/drawing/2014/main" id="{5C30D7A6-1F40-2C80-C1C4-259629C9BBD7}"/>
              </a:ext>
            </a:extLst>
          </p:cNvPr>
          <p:cNvGraphicFramePr/>
          <p:nvPr>
            <p:extLst>
              <p:ext uri="{D42A27DB-BD31-4B8C-83A1-F6EECF244321}">
                <p14:modId xmlns:p14="http://schemas.microsoft.com/office/powerpoint/2010/main" val="2476848800"/>
              </p:ext>
            </p:extLst>
          </p:nvPr>
        </p:nvGraphicFramePr>
        <p:xfrm>
          <a:off x="2240142" y="4899229"/>
          <a:ext cx="1782941" cy="181502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7" name="Chart 16">
            <a:extLst>
              <a:ext uri="{FF2B5EF4-FFF2-40B4-BE49-F238E27FC236}">
                <a16:creationId xmlns:a16="http://schemas.microsoft.com/office/drawing/2014/main" id="{053E6A3F-407A-0EB9-AE7C-4F4E590AE462}"/>
              </a:ext>
            </a:extLst>
          </p:cNvPr>
          <p:cNvGraphicFramePr/>
          <p:nvPr>
            <p:extLst>
              <p:ext uri="{D42A27DB-BD31-4B8C-83A1-F6EECF244321}">
                <p14:modId xmlns:p14="http://schemas.microsoft.com/office/powerpoint/2010/main" val="2861245612"/>
              </p:ext>
            </p:extLst>
          </p:nvPr>
        </p:nvGraphicFramePr>
        <p:xfrm>
          <a:off x="4069219" y="4814797"/>
          <a:ext cx="1829077" cy="1899454"/>
        </p:xfrm>
        <a:graphic>
          <a:graphicData uri="http://schemas.openxmlformats.org/drawingml/2006/chart">
            <c:chart xmlns:c="http://schemas.openxmlformats.org/drawingml/2006/chart" xmlns:r="http://schemas.openxmlformats.org/officeDocument/2006/relationships" r:id="rId11"/>
          </a:graphicData>
        </a:graphic>
      </p:graphicFrame>
      <p:sp>
        <p:nvSpPr>
          <p:cNvPr id="11" name="Slide Number Placeholder 10">
            <a:extLst>
              <a:ext uri="{FF2B5EF4-FFF2-40B4-BE49-F238E27FC236}">
                <a16:creationId xmlns:a16="http://schemas.microsoft.com/office/drawing/2014/main" id="{5B5B0D65-2102-A35C-7DD6-FDD54F2F8683}"/>
              </a:ext>
            </a:extLst>
          </p:cNvPr>
          <p:cNvSpPr>
            <a:spLocks noGrp="1"/>
          </p:cNvSpPr>
          <p:nvPr>
            <p:ph type="sldNum" sz="quarter" idx="10"/>
          </p:nvPr>
        </p:nvSpPr>
        <p:spPr/>
        <p:txBody>
          <a:bodyPr/>
          <a:lstStyle/>
          <a:p>
            <a:fld id="{85F5B7A5-34A7-4AB0-A34F-A4DF2002FA98}" type="slidenum">
              <a:rPr lang="en-US" smtClean="0"/>
              <a:t>55</a:t>
            </a:fld>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object 56"/>
          <p:cNvSpPr txBox="1"/>
          <p:nvPr/>
        </p:nvSpPr>
        <p:spPr>
          <a:xfrm>
            <a:off x="457200" y="5943600"/>
            <a:ext cx="8229600" cy="446625"/>
          </a:xfrm>
          <a:prstGeom prst="rect">
            <a:avLst/>
          </a:prstGeom>
        </p:spPr>
        <p:txBody>
          <a:bodyPr vert="horz" wrap="square" lIns="0" tIns="15586" rIns="0" bIns="0" rtlCol="0">
            <a:spAutoFit/>
          </a:bodyPr>
          <a:lstStyle/>
          <a:p>
            <a:pPr marL="8659" marR="167981"/>
            <a:r>
              <a:rPr sz="1400" b="1" spc="-7" dirty="0">
                <a:latin typeface="Times New Roman"/>
                <a:cs typeface="Times New Roman"/>
              </a:rPr>
              <a:t>Source:</a:t>
            </a:r>
            <a:r>
              <a:rPr sz="1400" b="1" spc="-37" dirty="0">
                <a:latin typeface="Times New Roman"/>
                <a:cs typeface="Times New Roman"/>
              </a:rPr>
              <a:t> </a:t>
            </a:r>
            <a:r>
              <a:rPr sz="1400" dirty="0">
                <a:latin typeface="Times New Roman"/>
                <a:cs typeface="Times New Roman"/>
              </a:rPr>
              <a:t>Bureau</a:t>
            </a:r>
            <a:r>
              <a:rPr sz="1400" spc="-20" dirty="0">
                <a:latin typeface="Times New Roman"/>
                <a:cs typeface="Times New Roman"/>
              </a:rPr>
              <a:t> </a:t>
            </a:r>
            <a:r>
              <a:rPr sz="1400" dirty="0">
                <a:latin typeface="Times New Roman"/>
                <a:cs typeface="Times New Roman"/>
              </a:rPr>
              <a:t>of</a:t>
            </a:r>
            <a:r>
              <a:rPr sz="1400" spc="-17" dirty="0">
                <a:latin typeface="Times New Roman"/>
                <a:cs typeface="Times New Roman"/>
              </a:rPr>
              <a:t> </a:t>
            </a:r>
            <a:r>
              <a:rPr sz="1400" dirty="0">
                <a:latin typeface="Times New Roman"/>
                <a:cs typeface="Times New Roman"/>
              </a:rPr>
              <a:t>Labor</a:t>
            </a:r>
            <a:r>
              <a:rPr sz="1400" spc="-20" dirty="0">
                <a:latin typeface="Times New Roman"/>
                <a:cs typeface="Times New Roman"/>
              </a:rPr>
              <a:t> </a:t>
            </a:r>
            <a:r>
              <a:rPr sz="1400" dirty="0">
                <a:latin typeface="Times New Roman"/>
                <a:cs typeface="Times New Roman"/>
              </a:rPr>
              <a:t>Statistics,</a:t>
            </a:r>
            <a:r>
              <a:rPr sz="1400" spc="-20" dirty="0">
                <a:latin typeface="Times New Roman"/>
                <a:cs typeface="Times New Roman"/>
              </a:rPr>
              <a:t> </a:t>
            </a:r>
            <a:r>
              <a:rPr sz="1400" dirty="0">
                <a:latin typeface="Times New Roman"/>
                <a:cs typeface="Times New Roman"/>
              </a:rPr>
              <a:t>Current</a:t>
            </a:r>
            <a:r>
              <a:rPr sz="1400" spc="-20" dirty="0">
                <a:latin typeface="Times New Roman"/>
                <a:cs typeface="Times New Roman"/>
              </a:rPr>
              <a:t> </a:t>
            </a:r>
            <a:r>
              <a:rPr sz="1400" spc="-7" dirty="0">
                <a:latin typeface="Times New Roman"/>
                <a:cs typeface="Times New Roman"/>
              </a:rPr>
              <a:t>Employment</a:t>
            </a:r>
            <a:r>
              <a:rPr sz="1400" spc="-20" dirty="0">
                <a:latin typeface="Times New Roman"/>
                <a:cs typeface="Times New Roman"/>
              </a:rPr>
              <a:t> </a:t>
            </a:r>
            <a:r>
              <a:rPr sz="1400" dirty="0">
                <a:latin typeface="Times New Roman"/>
                <a:cs typeface="Times New Roman"/>
              </a:rPr>
              <a:t>Statistics</a:t>
            </a:r>
            <a:r>
              <a:rPr sz="1400" spc="-17" dirty="0">
                <a:latin typeface="Times New Roman"/>
                <a:cs typeface="Times New Roman"/>
              </a:rPr>
              <a:t> </a:t>
            </a:r>
            <a:r>
              <a:rPr sz="1400" dirty="0">
                <a:latin typeface="Times New Roman"/>
                <a:cs typeface="Times New Roman"/>
              </a:rPr>
              <a:t>(National),</a:t>
            </a:r>
            <a:r>
              <a:rPr sz="1400" spc="-17" dirty="0">
                <a:latin typeface="Times New Roman"/>
                <a:cs typeface="Times New Roman"/>
              </a:rPr>
              <a:t> </a:t>
            </a:r>
            <a:r>
              <a:rPr sz="1400" dirty="0">
                <a:latin typeface="Times New Roman"/>
                <a:cs typeface="Times New Roman"/>
              </a:rPr>
              <a:t>January</a:t>
            </a:r>
            <a:r>
              <a:rPr sz="1400" spc="-20" dirty="0">
                <a:latin typeface="Times New Roman"/>
                <a:cs typeface="Times New Roman"/>
              </a:rPr>
              <a:t> </a:t>
            </a:r>
            <a:r>
              <a:rPr sz="1400" spc="-7" dirty="0">
                <a:latin typeface="Times New Roman"/>
                <a:cs typeface="Times New Roman"/>
              </a:rPr>
              <a:t>20</a:t>
            </a:r>
            <a:r>
              <a:rPr lang="en-US" sz="1400" spc="-7" dirty="0">
                <a:latin typeface="Times New Roman"/>
                <a:cs typeface="Times New Roman"/>
              </a:rPr>
              <a:t>13</a:t>
            </a:r>
            <a:r>
              <a:rPr sz="1400" spc="-7" dirty="0">
                <a:latin typeface="Times New Roman"/>
                <a:cs typeface="Times New Roman"/>
              </a:rPr>
              <a:t>-January </a:t>
            </a:r>
            <a:r>
              <a:rPr sz="1400" dirty="0">
                <a:latin typeface="Times New Roman"/>
                <a:cs typeface="Times New Roman"/>
              </a:rPr>
              <a:t>202</a:t>
            </a:r>
            <a:r>
              <a:rPr lang="en-US" sz="1400" dirty="0">
                <a:latin typeface="Times New Roman"/>
                <a:cs typeface="Times New Roman"/>
              </a:rPr>
              <a:t>3</a:t>
            </a:r>
            <a:r>
              <a:rPr sz="1400" dirty="0">
                <a:latin typeface="Times New Roman"/>
                <a:cs typeface="Times New Roman"/>
              </a:rPr>
              <a:t>.</a:t>
            </a:r>
            <a:r>
              <a:rPr sz="1400" spc="-7" dirty="0">
                <a:latin typeface="Times New Roman"/>
                <a:cs typeface="Times New Roman"/>
              </a:rPr>
              <a:t> </a:t>
            </a:r>
            <a:r>
              <a:rPr sz="1400" dirty="0">
                <a:latin typeface="Times New Roman"/>
                <a:cs typeface="Times New Roman"/>
              </a:rPr>
              <a:t>Accessed</a:t>
            </a:r>
            <a:r>
              <a:rPr sz="1400" spc="-7" dirty="0">
                <a:latin typeface="Times New Roman"/>
                <a:cs typeface="Times New Roman"/>
              </a:rPr>
              <a:t> </a:t>
            </a:r>
            <a:r>
              <a:rPr sz="1400" dirty="0">
                <a:latin typeface="Times New Roman"/>
                <a:cs typeface="Times New Roman"/>
              </a:rPr>
              <a:t>at</a:t>
            </a:r>
            <a:r>
              <a:rPr sz="1400" spc="-3" dirty="0">
                <a:latin typeface="Times New Roman"/>
                <a:cs typeface="Times New Roman"/>
              </a:rPr>
              <a:t> </a:t>
            </a:r>
            <a:r>
              <a:rPr sz="1400" u="sng" spc="-7" dirty="0">
                <a:solidFill>
                  <a:srgbClr val="0000FF"/>
                </a:solidFill>
                <a:uFill>
                  <a:solidFill>
                    <a:srgbClr val="0000FF"/>
                  </a:solidFill>
                </a:uFill>
                <a:latin typeface="Times New Roman"/>
                <a:cs typeface="Times New Roman"/>
                <a:hlinkClick r:id="rId3"/>
              </a:rPr>
              <a:t>https://www.bls.gov/ces/data/</a:t>
            </a:r>
            <a:r>
              <a:rPr sz="1400" spc="-7" dirty="0">
                <a:solidFill>
                  <a:srgbClr val="0000FF"/>
                </a:solidFill>
                <a:latin typeface="Times New Roman"/>
                <a:cs typeface="Times New Roman"/>
              </a:rPr>
              <a:t> </a:t>
            </a:r>
            <a:r>
              <a:rPr sz="1400" dirty="0">
                <a:latin typeface="Times New Roman"/>
                <a:cs typeface="Times New Roman"/>
              </a:rPr>
              <a:t>on</a:t>
            </a:r>
            <a:r>
              <a:rPr sz="1400" spc="-3" dirty="0">
                <a:latin typeface="Times New Roman"/>
                <a:cs typeface="Times New Roman"/>
              </a:rPr>
              <a:t> </a:t>
            </a:r>
            <a:r>
              <a:rPr lang="en-US" sz="1400" spc="-3" dirty="0">
                <a:latin typeface="Times New Roman"/>
                <a:cs typeface="Times New Roman"/>
              </a:rPr>
              <a:t>August 2</a:t>
            </a:r>
            <a:r>
              <a:rPr sz="1400" dirty="0">
                <a:latin typeface="Times New Roman"/>
                <a:cs typeface="Times New Roman"/>
              </a:rPr>
              <a:t>,</a:t>
            </a:r>
            <a:r>
              <a:rPr sz="1400" spc="-3" dirty="0">
                <a:latin typeface="Times New Roman"/>
                <a:cs typeface="Times New Roman"/>
              </a:rPr>
              <a:t> </a:t>
            </a:r>
            <a:r>
              <a:rPr sz="1400" spc="-7" dirty="0">
                <a:latin typeface="Times New Roman"/>
                <a:cs typeface="Times New Roman"/>
              </a:rPr>
              <a:t>202</a:t>
            </a:r>
            <a:r>
              <a:rPr lang="en-US" sz="1400" spc="-7" dirty="0">
                <a:latin typeface="Times New Roman"/>
                <a:cs typeface="Times New Roman"/>
              </a:rPr>
              <a:t>3</a:t>
            </a:r>
            <a:r>
              <a:rPr sz="1400" spc="-7" dirty="0">
                <a:latin typeface="Times New Roman"/>
                <a:cs typeface="Times New Roman"/>
              </a:rPr>
              <a:t>.</a:t>
            </a:r>
            <a:endParaRPr sz="1400" dirty="0">
              <a:latin typeface="Times New Roman"/>
              <a:cs typeface="Times New Roman"/>
            </a:endParaRPr>
          </a:p>
        </p:txBody>
      </p:sp>
      <p:sp>
        <p:nvSpPr>
          <p:cNvPr id="59" name="Title 58">
            <a:extLst>
              <a:ext uri="{FF2B5EF4-FFF2-40B4-BE49-F238E27FC236}">
                <a16:creationId xmlns:a16="http://schemas.microsoft.com/office/drawing/2014/main" id="{D81FFC82-C1D5-4274-A2F5-85011BC79CE0}"/>
              </a:ext>
            </a:extLst>
          </p:cNvPr>
          <p:cNvSpPr>
            <a:spLocks noGrp="1"/>
          </p:cNvSpPr>
          <p:nvPr>
            <p:ph type="title"/>
          </p:nvPr>
        </p:nvSpPr>
        <p:spPr>
          <a:xfrm>
            <a:off x="1257300" y="304800"/>
            <a:ext cx="6629400" cy="617884"/>
          </a:xfrm>
        </p:spPr>
        <p:txBody>
          <a:bodyPr>
            <a:noAutofit/>
          </a:bodyPr>
          <a:lstStyle/>
          <a:p>
            <a:r>
              <a:rPr lang="en-US" sz="1800" dirty="0"/>
              <a:t>Figure 32. Number of workers employed and at work in ambulatory healthcare, hospitals, and nursing and residential care facilities, January 2013-January 2023</a:t>
            </a:r>
          </a:p>
        </p:txBody>
      </p:sp>
      <p:graphicFrame>
        <p:nvGraphicFramePr>
          <p:cNvPr id="2" name="Chart 1" descr="Line graph showing number in thousands of physicians, advanced practice registered nurses, nurses, and mental health workers; key points are in the text below">
            <a:extLst>
              <a:ext uri="{FF2B5EF4-FFF2-40B4-BE49-F238E27FC236}">
                <a16:creationId xmlns:a16="http://schemas.microsoft.com/office/drawing/2014/main" id="{387C39E0-B880-9B86-5361-21CDCDDB94A6}"/>
              </a:ext>
            </a:extLst>
          </p:cNvPr>
          <p:cNvGraphicFramePr/>
          <p:nvPr>
            <p:extLst>
              <p:ext uri="{D42A27DB-BD31-4B8C-83A1-F6EECF244321}">
                <p14:modId xmlns:p14="http://schemas.microsoft.com/office/powerpoint/2010/main" val="4011287384"/>
              </p:ext>
            </p:extLst>
          </p:nvPr>
        </p:nvGraphicFramePr>
        <p:xfrm>
          <a:off x="457200" y="1463040"/>
          <a:ext cx="8229600" cy="4480560"/>
        </p:xfrm>
        <a:graphic>
          <a:graphicData uri="http://schemas.openxmlformats.org/drawingml/2006/chart">
            <c:chart xmlns:c="http://schemas.openxmlformats.org/drawingml/2006/chart" xmlns:r="http://schemas.openxmlformats.org/officeDocument/2006/relationships" r:id="rId4"/>
          </a:graphicData>
        </a:graphic>
      </p:graphicFrame>
      <p:sp>
        <p:nvSpPr>
          <p:cNvPr id="3" name="Slide Number Placeholder 2">
            <a:extLst>
              <a:ext uri="{FF2B5EF4-FFF2-40B4-BE49-F238E27FC236}">
                <a16:creationId xmlns:a16="http://schemas.microsoft.com/office/drawing/2014/main" id="{40787C19-73E6-192A-8B0F-C8B77A4BA5CB}"/>
              </a:ext>
            </a:extLst>
          </p:cNvPr>
          <p:cNvSpPr>
            <a:spLocks noGrp="1"/>
          </p:cNvSpPr>
          <p:nvPr>
            <p:ph type="sldNum" sz="quarter" idx="10"/>
          </p:nvPr>
        </p:nvSpPr>
        <p:spPr/>
        <p:txBody>
          <a:bodyPr/>
          <a:lstStyle/>
          <a:p>
            <a:fld id="{85F5B7A5-34A7-4AB0-A34F-A4DF2002FA98}" type="slidenum">
              <a:rPr lang="en-US" smtClean="0"/>
              <a:t>56</a:t>
            </a:fld>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object 51"/>
          <p:cNvSpPr txBox="1"/>
          <p:nvPr/>
        </p:nvSpPr>
        <p:spPr>
          <a:xfrm>
            <a:off x="457200" y="5852160"/>
            <a:ext cx="8229600" cy="452455"/>
          </a:xfrm>
          <a:prstGeom prst="rect">
            <a:avLst/>
          </a:prstGeom>
        </p:spPr>
        <p:txBody>
          <a:bodyPr vert="horz" wrap="square" lIns="0" tIns="8659" rIns="0" bIns="0" rtlCol="0">
            <a:spAutoFit/>
          </a:bodyPr>
          <a:lstStyle/>
          <a:p>
            <a:pPr marL="8659">
              <a:spcBef>
                <a:spcPts val="68"/>
              </a:spcBef>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Key: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APRN = advanced practice registered nurse.</a:t>
            </a:r>
            <a:endParaRPr lang="en-US" sz="1400" b="1" dirty="0">
              <a:latin typeface="Times New Roman"/>
              <a:cs typeface="Times New Roman"/>
            </a:endParaRPr>
          </a:p>
          <a:p>
            <a:pPr marL="8659">
              <a:spcBef>
                <a:spcPts val="68"/>
              </a:spcBef>
            </a:pPr>
            <a:r>
              <a:rPr sz="1400" b="1" dirty="0">
                <a:latin typeface="Times New Roman"/>
                <a:cs typeface="Times New Roman"/>
              </a:rPr>
              <a:t>Source:</a:t>
            </a:r>
            <a:r>
              <a:rPr sz="1400" b="1" spc="-24" dirty="0">
                <a:latin typeface="Times New Roman"/>
                <a:cs typeface="Times New Roman"/>
              </a:rPr>
              <a:t> </a:t>
            </a:r>
            <a:r>
              <a:rPr sz="1400" dirty="0">
                <a:latin typeface="Times New Roman"/>
                <a:cs typeface="Times New Roman"/>
              </a:rPr>
              <a:t>U.S.</a:t>
            </a:r>
            <a:r>
              <a:rPr sz="1400" spc="-14" dirty="0">
                <a:latin typeface="Times New Roman"/>
                <a:cs typeface="Times New Roman"/>
              </a:rPr>
              <a:t> </a:t>
            </a:r>
            <a:r>
              <a:rPr sz="1400" dirty="0">
                <a:latin typeface="Times New Roman"/>
                <a:cs typeface="Times New Roman"/>
              </a:rPr>
              <a:t>Bureau</a:t>
            </a:r>
            <a:r>
              <a:rPr sz="1400" spc="-14" dirty="0">
                <a:latin typeface="Times New Roman"/>
                <a:cs typeface="Times New Roman"/>
              </a:rPr>
              <a:t> </a:t>
            </a:r>
            <a:r>
              <a:rPr sz="1400" dirty="0">
                <a:latin typeface="Times New Roman"/>
                <a:cs typeface="Times New Roman"/>
              </a:rPr>
              <a:t>of</a:t>
            </a:r>
            <a:r>
              <a:rPr sz="1400" spc="-14" dirty="0">
                <a:latin typeface="Times New Roman"/>
                <a:cs typeface="Times New Roman"/>
              </a:rPr>
              <a:t> </a:t>
            </a:r>
            <a:r>
              <a:rPr sz="1400" dirty="0">
                <a:latin typeface="Times New Roman"/>
                <a:cs typeface="Times New Roman"/>
              </a:rPr>
              <a:t>Labor</a:t>
            </a:r>
            <a:r>
              <a:rPr sz="1400" spc="-14" dirty="0">
                <a:latin typeface="Times New Roman"/>
                <a:cs typeface="Times New Roman"/>
              </a:rPr>
              <a:t> </a:t>
            </a:r>
            <a:r>
              <a:rPr sz="1400" dirty="0">
                <a:latin typeface="Times New Roman"/>
                <a:cs typeface="Times New Roman"/>
              </a:rPr>
              <a:t>Statistics,</a:t>
            </a:r>
            <a:r>
              <a:rPr sz="1400" spc="-10" dirty="0">
                <a:latin typeface="Times New Roman"/>
                <a:cs typeface="Times New Roman"/>
              </a:rPr>
              <a:t> </a:t>
            </a:r>
            <a:r>
              <a:rPr sz="1400" dirty="0">
                <a:latin typeface="Times New Roman"/>
                <a:cs typeface="Times New Roman"/>
              </a:rPr>
              <a:t>Current</a:t>
            </a:r>
            <a:r>
              <a:rPr sz="1400" spc="-17" dirty="0">
                <a:latin typeface="Times New Roman"/>
                <a:cs typeface="Times New Roman"/>
              </a:rPr>
              <a:t> </a:t>
            </a:r>
            <a:r>
              <a:rPr sz="1400" dirty="0">
                <a:latin typeface="Times New Roman"/>
                <a:cs typeface="Times New Roman"/>
              </a:rPr>
              <a:t>Population</a:t>
            </a:r>
            <a:r>
              <a:rPr sz="1400" spc="-14" dirty="0">
                <a:latin typeface="Times New Roman"/>
                <a:cs typeface="Times New Roman"/>
              </a:rPr>
              <a:t> </a:t>
            </a:r>
            <a:r>
              <a:rPr sz="1400" dirty="0">
                <a:latin typeface="Times New Roman"/>
                <a:cs typeface="Times New Roman"/>
              </a:rPr>
              <a:t>Survey,</a:t>
            </a:r>
            <a:r>
              <a:rPr sz="1400" spc="-14" dirty="0">
                <a:latin typeface="Times New Roman"/>
                <a:cs typeface="Times New Roman"/>
              </a:rPr>
              <a:t> </a:t>
            </a:r>
            <a:r>
              <a:rPr sz="1400" dirty="0">
                <a:latin typeface="Times New Roman"/>
                <a:cs typeface="Times New Roman"/>
              </a:rPr>
              <a:t>monthly</a:t>
            </a:r>
            <a:r>
              <a:rPr sz="1400" spc="-14" dirty="0">
                <a:latin typeface="Times New Roman"/>
                <a:cs typeface="Times New Roman"/>
              </a:rPr>
              <a:t> </a:t>
            </a:r>
            <a:r>
              <a:rPr sz="1400" dirty="0">
                <a:latin typeface="Times New Roman"/>
                <a:cs typeface="Times New Roman"/>
              </a:rPr>
              <a:t>data,</a:t>
            </a:r>
            <a:r>
              <a:rPr sz="1400" spc="-14" dirty="0">
                <a:latin typeface="Times New Roman"/>
                <a:cs typeface="Times New Roman"/>
              </a:rPr>
              <a:t> </a:t>
            </a:r>
            <a:r>
              <a:rPr sz="1400" dirty="0">
                <a:latin typeface="Times New Roman"/>
                <a:cs typeface="Times New Roman"/>
              </a:rPr>
              <a:t>January</a:t>
            </a:r>
            <a:r>
              <a:rPr sz="1400" spc="-14" dirty="0">
                <a:latin typeface="Times New Roman"/>
                <a:cs typeface="Times New Roman"/>
              </a:rPr>
              <a:t> </a:t>
            </a:r>
            <a:r>
              <a:rPr sz="1400" spc="-7" dirty="0">
                <a:latin typeface="Times New Roman"/>
                <a:cs typeface="Times New Roman"/>
              </a:rPr>
              <a:t>2020-</a:t>
            </a:r>
            <a:r>
              <a:rPr lang="en-US" sz="1400" spc="-7" dirty="0">
                <a:latin typeface="Times New Roman"/>
                <a:cs typeface="Times New Roman"/>
              </a:rPr>
              <a:t>December.</a:t>
            </a:r>
            <a:endParaRPr sz="1400" dirty="0">
              <a:latin typeface="Times New Roman"/>
              <a:cs typeface="Times New Roman"/>
            </a:endParaRPr>
          </a:p>
        </p:txBody>
      </p:sp>
      <p:sp>
        <p:nvSpPr>
          <p:cNvPr id="52" name="Title 51">
            <a:extLst>
              <a:ext uri="{FF2B5EF4-FFF2-40B4-BE49-F238E27FC236}">
                <a16:creationId xmlns:a16="http://schemas.microsoft.com/office/drawing/2014/main" id="{CE374406-9D5C-4C12-B9EA-BDB64336B896}"/>
              </a:ext>
            </a:extLst>
          </p:cNvPr>
          <p:cNvSpPr>
            <a:spLocks noGrp="1"/>
          </p:cNvSpPr>
          <p:nvPr>
            <p:ph type="title"/>
          </p:nvPr>
        </p:nvSpPr>
        <p:spPr/>
        <p:txBody>
          <a:bodyPr>
            <a:noAutofit/>
          </a:bodyPr>
          <a:lstStyle/>
          <a:p>
            <a:r>
              <a:rPr lang="en-US" sz="1600" dirty="0"/>
              <a:t>Figure 33. Number of physicians, advanced practice registered nurses, nurses, and mental health workers employed and at work in any healthcare setting, January 2020-January 2022</a:t>
            </a:r>
          </a:p>
        </p:txBody>
      </p:sp>
      <p:graphicFrame>
        <p:nvGraphicFramePr>
          <p:cNvPr id="4" name="Chart 3" descr="Line graph showing number of workers; key points are in the text below the chart">
            <a:extLst>
              <a:ext uri="{FF2B5EF4-FFF2-40B4-BE49-F238E27FC236}">
                <a16:creationId xmlns:a16="http://schemas.microsoft.com/office/drawing/2014/main" id="{441688B0-BC3B-9E60-A886-1BEF5B123036}"/>
              </a:ext>
            </a:extLst>
          </p:cNvPr>
          <p:cNvGraphicFramePr/>
          <p:nvPr>
            <p:extLst>
              <p:ext uri="{D42A27DB-BD31-4B8C-83A1-F6EECF244321}">
                <p14:modId xmlns:p14="http://schemas.microsoft.com/office/powerpoint/2010/main" val="2635685969"/>
              </p:ext>
            </p:extLst>
          </p:nvPr>
        </p:nvGraphicFramePr>
        <p:xfrm>
          <a:off x="457200" y="1463040"/>
          <a:ext cx="8229600" cy="429768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42788BA2-430A-DEDD-2BA1-02E57C354C01}"/>
              </a:ext>
            </a:extLst>
          </p:cNvPr>
          <p:cNvSpPr>
            <a:spLocks noGrp="1"/>
          </p:cNvSpPr>
          <p:nvPr>
            <p:ph type="sldNum" sz="quarter" idx="10"/>
          </p:nvPr>
        </p:nvSpPr>
        <p:spPr/>
        <p:txBody>
          <a:bodyPr/>
          <a:lstStyle/>
          <a:p>
            <a:fld id="{85F5B7A5-34A7-4AB0-A34F-A4DF2002FA98}" type="slidenum">
              <a:rPr lang="en-US" smtClean="0"/>
              <a:t>57</a:t>
            </a:fld>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object 59"/>
          <p:cNvGrpSpPr/>
          <p:nvPr/>
        </p:nvGrpSpPr>
        <p:grpSpPr>
          <a:xfrm>
            <a:off x="2772462" y="900892"/>
            <a:ext cx="166255" cy="51955"/>
            <a:chOff x="1246878" y="1321308"/>
            <a:chExt cx="243840" cy="76200"/>
          </a:xfrm>
        </p:grpSpPr>
        <p:sp>
          <p:nvSpPr>
            <p:cNvPr id="60" name="object 60"/>
            <p:cNvSpPr/>
            <p:nvPr/>
          </p:nvSpPr>
          <p:spPr>
            <a:xfrm>
              <a:off x="1246878" y="1359763"/>
              <a:ext cx="243840" cy="0"/>
            </a:xfrm>
            <a:custGeom>
              <a:avLst/>
              <a:gdLst/>
              <a:ahLst/>
              <a:cxnLst/>
              <a:rect l="l" t="t" r="r" b="b"/>
              <a:pathLst>
                <a:path w="243840">
                  <a:moveTo>
                    <a:pt x="0" y="0"/>
                  </a:moveTo>
                  <a:lnTo>
                    <a:pt x="243840" y="0"/>
                  </a:lnTo>
                </a:path>
              </a:pathLst>
            </a:custGeom>
            <a:ln w="28575">
              <a:solidFill>
                <a:srgbClr val="000000"/>
              </a:solidFill>
            </a:ln>
          </p:spPr>
          <p:txBody>
            <a:bodyPr wrap="square" lIns="0" tIns="0" rIns="0" bIns="0" rtlCol="0"/>
            <a:lstStyle/>
            <a:p>
              <a:endParaRPr sz="1227"/>
            </a:p>
          </p:txBody>
        </p:sp>
        <p:sp>
          <p:nvSpPr>
            <p:cNvPr id="61" name="object 61"/>
            <p:cNvSpPr/>
            <p:nvPr/>
          </p:nvSpPr>
          <p:spPr>
            <a:xfrm>
              <a:off x="1330451" y="1321308"/>
              <a:ext cx="76200" cy="76200"/>
            </a:xfrm>
            <a:custGeom>
              <a:avLst/>
              <a:gdLst/>
              <a:ahLst/>
              <a:cxnLst/>
              <a:rect l="l" t="t" r="r" b="b"/>
              <a:pathLst>
                <a:path w="76200" h="76200">
                  <a:moveTo>
                    <a:pt x="38100" y="0"/>
                  </a:moveTo>
                  <a:lnTo>
                    <a:pt x="23268" y="2993"/>
                  </a:lnTo>
                  <a:lnTo>
                    <a:pt x="11158" y="11158"/>
                  </a:lnTo>
                  <a:lnTo>
                    <a:pt x="2993" y="23268"/>
                  </a:lnTo>
                  <a:lnTo>
                    <a:pt x="0" y="38100"/>
                  </a:lnTo>
                  <a:lnTo>
                    <a:pt x="2993" y="52931"/>
                  </a:lnTo>
                  <a:lnTo>
                    <a:pt x="11158" y="65041"/>
                  </a:lnTo>
                  <a:lnTo>
                    <a:pt x="23268" y="73206"/>
                  </a:lnTo>
                  <a:lnTo>
                    <a:pt x="38100" y="76200"/>
                  </a:lnTo>
                  <a:lnTo>
                    <a:pt x="52931" y="73206"/>
                  </a:lnTo>
                  <a:lnTo>
                    <a:pt x="65041" y="65041"/>
                  </a:lnTo>
                  <a:lnTo>
                    <a:pt x="73206" y="52931"/>
                  </a:lnTo>
                  <a:lnTo>
                    <a:pt x="76200" y="38100"/>
                  </a:lnTo>
                  <a:lnTo>
                    <a:pt x="73206" y="23268"/>
                  </a:lnTo>
                  <a:lnTo>
                    <a:pt x="65041" y="11158"/>
                  </a:lnTo>
                  <a:lnTo>
                    <a:pt x="52931" y="2993"/>
                  </a:lnTo>
                  <a:lnTo>
                    <a:pt x="38100" y="0"/>
                  </a:lnTo>
                  <a:close/>
                </a:path>
              </a:pathLst>
            </a:custGeom>
            <a:solidFill>
              <a:srgbClr val="000000"/>
            </a:solidFill>
          </p:spPr>
          <p:txBody>
            <a:bodyPr wrap="square" lIns="0" tIns="0" rIns="0" bIns="0" rtlCol="0"/>
            <a:lstStyle/>
            <a:p>
              <a:endParaRPr sz="1227"/>
            </a:p>
          </p:txBody>
        </p:sp>
      </p:grpSp>
      <p:grpSp>
        <p:nvGrpSpPr>
          <p:cNvPr id="62" name="object 62"/>
          <p:cNvGrpSpPr/>
          <p:nvPr/>
        </p:nvGrpSpPr>
        <p:grpSpPr>
          <a:xfrm>
            <a:off x="4789947" y="900892"/>
            <a:ext cx="166255" cy="51955"/>
            <a:chOff x="4205856" y="1321308"/>
            <a:chExt cx="243840" cy="76200"/>
          </a:xfrm>
        </p:grpSpPr>
        <p:sp>
          <p:nvSpPr>
            <p:cNvPr id="63" name="object 63"/>
            <p:cNvSpPr/>
            <p:nvPr/>
          </p:nvSpPr>
          <p:spPr>
            <a:xfrm>
              <a:off x="4205856" y="1359763"/>
              <a:ext cx="243840" cy="0"/>
            </a:xfrm>
            <a:custGeom>
              <a:avLst/>
              <a:gdLst/>
              <a:ahLst/>
              <a:cxnLst/>
              <a:rect l="l" t="t" r="r" b="b"/>
              <a:pathLst>
                <a:path w="243839">
                  <a:moveTo>
                    <a:pt x="0" y="0"/>
                  </a:moveTo>
                  <a:lnTo>
                    <a:pt x="243840" y="0"/>
                  </a:lnTo>
                </a:path>
              </a:pathLst>
            </a:custGeom>
            <a:ln w="28575">
              <a:solidFill>
                <a:srgbClr val="0053C2"/>
              </a:solidFill>
            </a:ln>
          </p:spPr>
          <p:txBody>
            <a:bodyPr wrap="square" lIns="0" tIns="0" rIns="0" bIns="0" rtlCol="0"/>
            <a:lstStyle/>
            <a:p>
              <a:endParaRPr sz="1227"/>
            </a:p>
          </p:txBody>
        </p:sp>
        <p:sp>
          <p:nvSpPr>
            <p:cNvPr id="64" name="object 64"/>
            <p:cNvSpPr/>
            <p:nvPr/>
          </p:nvSpPr>
          <p:spPr>
            <a:xfrm>
              <a:off x="4289297" y="1321308"/>
              <a:ext cx="76200" cy="76200"/>
            </a:xfrm>
            <a:custGeom>
              <a:avLst/>
              <a:gdLst/>
              <a:ahLst/>
              <a:cxnLst/>
              <a:rect l="l" t="t" r="r" b="b"/>
              <a:pathLst>
                <a:path w="76200" h="76200">
                  <a:moveTo>
                    <a:pt x="76200" y="0"/>
                  </a:moveTo>
                  <a:lnTo>
                    <a:pt x="0" y="0"/>
                  </a:lnTo>
                  <a:lnTo>
                    <a:pt x="0" y="76200"/>
                  </a:lnTo>
                  <a:lnTo>
                    <a:pt x="76200" y="76200"/>
                  </a:lnTo>
                  <a:lnTo>
                    <a:pt x="76200" y="0"/>
                  </a:lnTo>
                  <a:close/>
                </a:path>
              </a:pathLst>
            </a:custGeom>
            <a:solidFill>
              <a:srgbClr val="0053C2"/>
            </a:solidFill>
          </p:spPr>
          <p:txBody>
            <a:bodyPr wrap="square" lIns="0" tIns="0" rIns="0" bIns="0" rtlCol="0"/>
            <a:lstStyle/>
            <a:p>
              <a:endParaRPr sz="1227"/>
            </a:p>
          </p:txBody>
        </p:sp>
      </p:grpSp>
      <p:grpSp>
        <p:nvGrpSpPr>
          <p:cNvPr id="65" name="object 65"/>
          <p:cNvGrpSpPr/>
          <p:nvPr/>
        </p:nvGrpSpPr>
        <p:grpSpPr>
          <a:xfrm>
            <a:off x="2772462" y="1016750"/>
            <a:ext cx="166255" cy="51955"/>
            <a:chOff x="1246878" y="1491233"/>
            <a:chExt cx="243840" cy="76200"/>
          </a:xfrm>
        </p:grpSpPr>
        <p:sp>
          <p:nvSpPr>
            <p:cNvPr id="66" name="object 66"/>
            <p:cNvSpPr/>
            <p:nvPr/>
          </p:nvSpPr>
          <p:spPr>
            <a:xfrm>
              <a:off x="1246878" y="1529919"/>
              <a:ext cx="243840" cy="0"/>
            </a:xfrm>
            <a:custGeom>
              <a:avLst/>
              <a:gdLst/>
              <a:ahLst/>
              <a:cxnLst/>
              <a:rect l="l" t="t" r="r" b="b"/>
              <a:pathLst>
                <a:path w="243840">
                  <a:moveTo>
                    <a:pt x="0" y="0"/>
                  </a:moveTo>
                  <a:lnTo>
                    <a:pt x="243840" y="0"/>
                  </a:lnTo>
                </a:path>
              </a:pathLst>
            </a:custGeom>
            <a:ln w="28575">
              <a:solidFill>
                <a:srgbClr val="671E75"/>
              </a:solidFill>
            </a:ln>
          </p:spPr>
          <p:txBody>
            <a:bodyPr wrap="square" lIns="0" tIns="0" rIns="0" bIns="0" rtlCol="0"/>
            <a:lstStyle/>
            <a:p>
              <a:endParaRPr sz="1227"/>
            </a:p>
          </p:txBody>
        </p:sp>
        <p:sp>
          <p:nvSpPr>
            <p:cNvPr id="67" name="object 67"/>
            <p:cNvSpPr/>
            <p:nvPr/>
          </p:nvSpPr>
          <p:spPr>
            <a:xfrm>
              <a:off x="1330451" y="1491233"/>
              <a:ext cx="76200" cy="76200"/>
            </a:xfrm>
            <a:custGeom>
              <a:avLst/>
              <a:gdLst/>
              <a:ahLst/>
              <a:cxnLst/>
              <a:rect l="l" t="t" r="r" b="b"/>
              <a:pathLst>
                <a:path w="76200" h="76200">
                  <a:moveTo>
                    <a:pt x="38100" y="0"/>
                  </a:moveTo>
                  <a:lnTo>
                    <a:pt x="0" y="76200"/>
                  </a:lnTo>
                  <a:lnTo>
                    <a:pt x="76200" y="76200"/>
                  </a:lnTo>
                  <a:lnTo>
                    <a:pt x="38100" y="0"/>
                  </a:lnTo>
                  <a:close/>
                </a:path>
              </a:pathLst>
            </a:custGeom>
            <a:solidFill>
              <a:srgbClr val="671E75"/>
            </a:solidFill>
          </p:spPr>
          <p:txBody>
            <a:bodyPr wrap="square" lIns="0" tIns="0" rIns="0" bIns="0" rtlCol="0"/>
            <a:lstStyle/>
            <a:p>
              <a:endParaRPr sz="1227"/>
            </a:p>
          </p:txBody>
        </p:sp>
      </p:grpSp>
      <p:sp>
        <p:nvSpPr>
          <p:cNvPr id="69" name="object 69"/>
          <p:cNvSpPr txBox="1"/>
          <p:nvPr/>
        </p:nvSpPr>
        <p:spPr>
          <a:xfrm>
            <a:off x="457200" y="6035040"/>
            <a:ext cx="8229600" cy="224187"/>
          </a:xfrm>
          <a:prstGeom prst="rect">
            <a:avLst/>
          </a:prstGeom>
        </p:spPr>
        <p:txBody>
          <a:bodyPr vert="horz" wrap="square" lIns="0" tIns="8659" rIns="0" bIns="0" rtlCol="0">
            <a:spAutoFit/>
          </a:bodyPr>
          <a:lstStyle/>
          <a:p>
            <a:pPr marL="34202">
              <a:spcBef>
                <a:spcPts val="68"/>
              </a:spcBef>
            </a:pPr>
            <a:r>
              <a:rPr lang="en-US" sz="1400" b="1" dirty="0">
                <a:latin typeface="Times New Roman"/>
                <a:cs typeface="Times New Roman"/>
              </a:rPr>
              <a:t>Source:</a:t>
            </a:r>
            <a:r>
              <a:rPr lang="en-US" sz="1400" b="1" spc="-20" dirty="0">
                <a:latin typeface="Times New Roman"/>
                <a:cs typeface="Times New Roman"/>
              </a:rPr>
              <a:t> </a:t>
            </a:r>
            <a:r>
              <a:rPr lang="en-US" sz="1400" dirty="0">
                <a:latin typeface="Times New Roman"/>
                <a:cs typeface="Times New Roman"/>
              </a:rPr>
              <a:t>U.S.</a:t>
            </a:r>
            <a:r>
              <a:rPr lang="en-US" sz="1400" spc="-14" dirty="0">
                <a:latin typeface="Times New Roman"/>
                <a:cs typeface="Times New Roman"/>
              </a:rPr>
              <a:t> </a:t>
            </a:r>
            <a:r>
              <a:rPr lang="en-US" sz="1400" dirty="0">
                <a:latin typeface="Times New Roman"/>
                <a:cs typeface="Times New Roman"/>
              </a:rPr>
              <a:t>Bureau</a:t>
            </a:r>
            <a:r>
              <a:rPr lang="en-US" sz="1400" spc="-14" dirty="0">
                <a:latin typeface="Times New Roman"/>
                <a:cs typeface="Times New Roman"/>
              </a:rPr>
              <a:t> </a:t>
            </a:r>
            <a:r>
              <a:rPr lang="en-US" sz="1400" dirty="0">
                <a:latin typeface="Times New Roman"/>
                <a:cs typeface="Times New Roman"/>
              </a:rPr>
              <a:t>of</a:t>
            </a:r>
            <a:r>
              <a:rPr lang="en-US" sz="1400" spc="-14" dirty="0">
                <a:latin typeface="Times New Roman"/>
                <a:cs typeface="Times New Roman"/>
              </a:rPr>
              <a:t> </a:t>
            </a:r>
            <a:r>
              <a:rPr lang="en-US" sz="1400" dirty="0">
                <a:latin typeface="Times New Roman"/>
                <a:cs typeface="Times New Roman"/>
              </a:rPr>
              <a:t>Labor</a:t>
            </a:r>
            <a:r>
              <a:rPr lang="en-US" sz="1400" spc="-14" dirty="0">
                <a:latin typeface="Times New Roman"/>
                <a:cs typeface="Times New Roman"/>
              </a:rPr>
              <a:t> </a:t>
            </a:r>
            <a:r>
              <a:rPr lang="en-US" sz="1400" dirty="0">
                <a:latin typeface="Times New Roman"/>
                <a:cs typeface="Times New Roman"/>
              </a:rPr>
              <a:t>Statistics,</a:t>
            </a:r>
            <a:r>
              <a:rPr lang="en-US" sz="1400" spc="-14" dirty="0">
                <a:latin typeface="Times New Roman"/>
                <a:cs typeface="Times New Roman"/>
              </a:rPr>
              <a:t> </a:t>
            </a:r>
            <a:r>
              <a:rPr lang="en-US" sz="1400" dirty="0">
                <a:latin typeface="Times New Roman"/>
                <a:cs typeface="Times New Roman"/>
              </a:rPr>
              <a:t>Current</a:t>
            </a:r>
            <a:r>
              <a:rPr lang="en-US" sz="1400" spc="-14" dirty="0">
                <a:latin typeface="Times New Roman"/>
                <a:cs typeface="Times New Roman"/>
              </a:rPr>
              <a:t> </a:t>
            </a:r>
            <a:r>
              <a:rPr lang="en-US" sz="1400" dirty="0">
                <a:latin typeface="Times New Roman"/>
                <a:cs typeface="Times New Roman"/>
              </a:rPr>
              <a:t>Population</a:t>
            </a:r>
            <a:r>
              <a:rPr lang="en-US" sz="1400" spc="-14" dirty="0">
                <a:latin typeface="Times New Roman"/>
                <a:cs typeface="Times New Roman"/>
              </a:rPr>
              <a:t> </a:t>
            </a:r>
            <a:r>
              <a:rPr lang="en-US" sz="1400" dirty="0">
                <a:latin typeface="Times New Roman"/>
                <a:cs typeface="Times New Roman"/>
              </a:rPr>
              <a:t>Survey,</a:t>
            </a:r>
            <a:r>
              <a:rPr lang="en-US" sz="1400" spc="-14" dirty="0">
                <a:latin typeface="Times New Roman"/>
                <a:cs typeface="Times New Roman"/>
              </a:rPr>
              <a:t> </a:t>
            </a:r>
            <a:r>
              <a:rPr lang="en-US" sz="1400" dirty="0">
                <a:latin typeface="Times New Roman"/>
                <a:cs typeface="Times New Roman"/>
              </a:rPr>
              <a:t>monthly</a:t>
            </a:r>
            <a:r>
              <a:rPr lang="en-US" sz="1400" spc="-14" dirty="0">
                <a:latin typeface="Times New Roman"/>
                <a:cs typeface="Times New Roman"/>
              </a:rPr>
              <a:t> </a:t>
            </a:r>
            <a:r>
              <a:rPr lang="en-US" sz="1400" dirty="0">
                <a:latin typeface="Times New Roman"/>
                <a:cs typeface="Times New Roman"/>
              </a:rPr>
              <a:t>data.</a:t>
            </a:r>
            <a:r>
              <a:rPr lang="en-US" sz="1400" spc="-14" dirty="0">
                <a:latin typeface="Times New Roman"/>
                <a:cs typeface="Times New Roman"/>
              </a:rPr>
              <a:t> Accessed on July 3, 2023.</a:t>
            </a:r>
            <a:endParaRPr lang="en-US" sz="1400" dirty="0">
              <a:latin typeface="Times New Roman"/>
              <a:cs typeface="Times New Roman"/>
            </a:endParaRPr>
          </a:p>
        </p:txBody>
      </p:sp>
      <p:sp>
        <p:nvSpPr>
          <p:cNvPr id="70" name="Title 69">
            <a:extLst>
              <a:ext uri="{FF2B5EF4-FFF2-40B4-BE49-F238E27FC236}">
                <a16:creationId xmlns:a16="http://schemas.microsoft.com/office/drawing/2014/main" id="{6F9D7603-630B-48FF-86E1-FDEB78CDE19C}"/>
              </a:ext>
            </a:extLst>
          </p:cNvPr>
          <p:cNvSpPr>
            <a:spLocks noGrp="1"/>
          </p:cNvSpPr>
          <p:nvPr>
            <p:ph type="title"/>
          </p:nvPr>
        </p:nvSpPr>
        <p:spPr>
          <a:xfrm>
            <a:off x="1257300" y="60493"/>
            <a:ext cx="6629400" cy="1016746"/>
          </a:xfrm>
        </p:spPr>
        <p:txBody>
          <a:bodyPr>
            <a:noAutofit/>
          </a:bodyPr>
          <a:lstStyle/>
          <a:p>
            <a:r>
              <a:rPr lang="en-US" sz="1600" dirty="0"/>
              <a:t>Figure 34. Number of workers in other healthcare occupations employed and at work in any healthcare setting, by education needed to enter the occupation, January 2020-December 2022</a:t>
            </a:r>
          </a:p>
        </p:txBody>
      </p:sp>
      <p:graphicFrame>
        <p:nvGraphicFramePr>
          <p:cNvPr id="2" name="Chart 1" descr="Line graph showing number of workers in thousands for occupations requiring an associate's degree, bachelor's or master's, or doctorate; key points are in the text below">
            <a:extLst>
              <a:ext uri="{FF2B5EF4-FFF2-40B4-BE49-F238E27FC236}">
                <a16:creationId xmlns:a16="http://schemas.microsoft.com/office/drawing/2014/main" id="{ACCD723D-7D35-7799-01C8-6DCEC993B08F}"/>
              </a:ext>
            </a:extLst>
          </p:cNvPr>
          <p:cNvGraphicFramePr/>
          <p:nvPr>
            <p:extLst>
              <p:ext uri="{D42A27DB-BD31-4B8C-83A1-F6EECF244321}">
                <p14:modId xmlns:p14="http://schemas.microsoft.com/office/powerpoint/2010/main" val="4059144076"/>
              </p:ext>
            </p:extLst>
          </p:nvPr>
        </p:nvGraphicFramePr>
        <p:xfrm>
          <a:off x="457200" y="1463040"/>
          <a:ext cx="8229600" cy="466344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B108D6C4-828A-C6E4-011C-C8DEB2BA0CED}"/>
              </a:ext>
            </a:extLst>
          </p:cNvPr>
          <p:cNvSpPr>
            <a:spLocks noGrp="1"/>
          </p:cNvSpPr>
          <p:nvPr>
            <p:ph type="sldNum" sz="quarter" idx="10"/>
          </p:nvPr>
        </p:nvSpPr>
        <p:spPr/>
        <p:txBody>
          <a:bodyPr/>
          <a:lstStyle/>
          <a:p>
            <a:fld id="{85F5B7A5-34A7-4AB0-A34F-A4DF2002FA98}" type="slidenum">
              <a:rPr lang="en-US" smtClean="0"/>
              <a:t>58</a:t>
            </a:fld>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CD28B929-718F-42B7-B3B1-928F4FAC33CC}"/>
              </a:ext>
            </a:extLst>
          </p:cNvPr>
          <p:cNvSpPr>
            <a:spLocks noGrp="1"/>
          </p:cNvSpPr>
          <p:nvPr>
            <p:ph type="title"/>
          </p:nvPr>
        </p:nvSpPr>
        <p:spPr/>
        <p:txBody>
          <a:bodyPr>
            <a:noAutofit/>
          </a:bodyPr>
          <a:lstStyle/>
          <a:p>
            <a:r>
              <a:rPr lang="en-US" sz="2000" b="1" dirty="0">
                <a:latin typeface="Arial"/>
                <a:cs typeface="Arial"/>
              </a:rPr>
              <a:t>Figure</a:t>
            </a:r>
            <a:r>
              <a:rPr lang="en-US" sz="2000" b="1" spc="-17" dirty="0">
                <a:latin typeface="Arial"/>
                <a:cs typeface="Arial"/>
              </a:rPr>
              <a:t> 35</a:t>
            </a:r>
            <a:r>
              <a:rPr lang="en-US" sz="2000" b="1" dirty="0">
                <a:latin typeface="Arial"/>
                <a:cs typeface="Arial"/>
              </a:rPr>
              <a:t>.</a:t>
            </a:r>
            <a:r>
              <a:rPr lang="en-US" sz="2000" b="1" spc="-10" dirty="0">
                <a:latin typeface="Arial"/>
                <a:cs typeface="Arial"/>
              </a:rPr>
              <a:t> </a:t>
            </a:r>
            <a:r>
              <a:rPr lang="en-US" sz="2000" b="1" dirty="0">
                <a:latin typeface="Arial"/>
                <a:cs typeface="Arial"/>
              </a:rPr>
              <a:t>Major</a:t>
            </a:r>
            <a:r>
              <a:rPr lang="en-US" sz="2000" b="1" spc="-10" dirty="0">
                <a:latin typeface="Arial"/>
                <a:cs typeface="Arial"/>
              </a:rPr>
              <a:t> </a:t>
            </a:r>
            <a:r>
              <a:rPr lang="en-US" sz="2000" b="1" dirty="0">
                <a:latin typeface="Arial"/>
                <a:cs typeface="Arial"/>
              </a:rPr>
              <a:t>reasons</a:t>
            </a:r>
            <a:r>
              <a:rPr lang="en-US" sz="2000" b="1" spc="-10" dirty="0">
                <a:latin typeface="Arial"/>
                <a:cs typeface="Arial"/>
              </a:rPr>
              <a:t> </a:t>
            </a:r>
            <a:r>
              <a:rPr lang="en-US" sz="2000" b="1" dirty="0">
                <a:latin typeface="Arial"/>
                <a:cs typeface="Arial"/>
              </a:rPr>
              <a:t>for</a:t>
            </a:r>
            <a:r>
              <a:rPr lang="en-US" sz="2000" b="1" spc="-7" dirty="0">
                <a:latin typeface="Arial"/>
                <a:cs typeface="Arial"/>
              </a:rPr>
              <a:t> office-</a:t>
            </a:r>
            <a:r>
              <a:rPr lang="en-US" sz="2000" b="1" dirty="0">
                <a:latin typeface="Arial"/>
                <a:cs typeface="Arial"/>
              </a:rPr>
              <a:t>based</a:t>
            </a:r>
            <a:r>
              <a:rPr lang="en-US" sz="2000" b="1" spc="-10" dirty="0">
                <a:latin typeface="Arial"/>
                <a:cs typeface="Arial"/>
              </a:rPr>
              <a:t> </a:t>
            </a:r>
            <a:r>
              <a:rPr lang="en-US" sz="2000" b="1" dirty="0">
                <a:latin typeface="Arial"/>
                <a:cs typeface="Arial"/>
              </a:rPr>
              <a:t>physician</a:t>
            </a:r>
            <a:r>
              <a:rPr lang="en-US" sz="2000" b="1" spc="-7" dirty="0">
                <a:latin typeface="Arial"/>
                <a:cs typeface="Arial"/>
              </a:rPr>
              <a:t> </a:t>
            </a:r>
            <a:r>
              <a:rPr lang="en-US" sz="2000" b="1" dirty="0">
                <a:latin typeface="Arial"/>
                <a:cs typeface="Arial"/>
              </a:rPr>
              <a:t>visits,</a:t>
            </a:r>
            <a:r>
              <a:rPr lang="en-US" sz="2000" b="1" spc="-10" dirty="0">
                <a:latin typeface="Arial"/>
                <a:cs typeface="Arial"/>
              </a:rPr>
              <a:t> </a:t>
            </a:r>
            <a:r>
              <a:rPr lang="en-US" sz="2000" b="1" dirty="0">
                <a:latin typeface="Arial"/>
                <a:cs typeface="Arial"/>
              </a:rPr>
              <a:t>by</a:t>
            </a:r>
            <a:r>
              <a:rPr lang="en-US" sz="2000" b="1" spc="-7" dirty="0">
                <a:latin typeface="Arial"/>
                <a:cs typeface="Arial"/>
              </a:rPr>
              <a:t> </a:t>
            </a:r>
            <a:r>
              <a:rPr lang="en-US" sz="2000" b="1" dirty="0">
                <a:latin typeface="Arial"/>
                <a:cs typeface="Arial"/>
              </a:rPr>
              <a:t>patient</a:t>
            </a:r>
            <a:r>
              <a:rPr lang="en-US" sz="2000" b="1" spc="-3" dirty="0">
                <a:latin typeface="Arial"/>
                <a:cs typeface="Arial"/>
              </a:rPr>
              <a:t> </a:t>
            </a:r>
            <a:r>
              <a:rPr lang="en-US" sz="2000" b="1" dirty="0">
                <a:latin typeface="Arial"/>
                <a:cs typeface="Arial"/>
              </a:rPr>
              <a:t>age in years,</a:t>
            </a:r>
            <a:r>
              <a:rPr lang="en-US" sz="2000" b="1" spc="-7" dirty="0">
                <a:latin typeface="Arial"/>
                <a:cs typeface="Arial"/>
              </a:rPr>
              <a:t> </a:t>
            </a:r>
            <a:r>
              <a:rPr lang="en-US" sz="2000" b="1" spc="-14" dirty="0">
                <a:latin typeface="Arial"/>
                <a:cs typeface="Arial"/>
              </a:rPr>
              <a:t>2018</a:t>
            </a:r>
            <a:endParaRPr lang="en-US" sz="2000" dirty="0"/>
          </a:p>
        </p:txBody>
      </p:sp>
      <p:sp>
        <p:nvSpPr>
          <p:cNvPr id="46" name="TextBox 45">
            <a:extLst>
              <a:ext uri="{FF2B5EF4-FFF2-40B4-BE49-F238E27FC236}">
                <a16:creationId xmlns:a16="http://schemas.microsoft.com/office/drawing/2014/main" id="{FCDAA359-4C1B-4384-83B5-94BBD10CD247}"/>
              </a:ext>
            </a:extLst>
          </p:cNvPr>
          <p:cNvSpPr txBox="1"/>
          <p:nvPr/>
        </p:nvSpPr>
        <p:spPr>
          <a:xfrm>
            <a:off x="457200" y="4846320"/>
            <a:ext cx="8229600" cy="1754326"/>
          </a:xfrm>
          <a:prstGeom prst="rect">
            <a:avLst/>
          </a:prstGeom>
          <a:noFill/>
        </p:spPr>
        <p:txBody>
          <a:bodyPr wrap="square" rtlCol="0">
            <a:spAutoFit/>
          </a:bodyPr>
          <a:lstStyle/>
          <a:p>
            <a:pPr marL="0" marR="0"/>
            <a:r>
              <a:rPr lang="en-US" sz="1800" b="1" dirty="0">
                <a:effectLst/>
                <a:latin typeface="Times New Roman" panose="02020603050405020304" pitchFamily="18" charset="0"/>
                <a:ea typeface="Times New Roman" panose="02020603050405020304" pitchFamily="18" charset="0"/>
              </a:rPr>
              <a:t>Source:</a:t>
            </a:r>
            <a:r>
              <a:rPr lang="en-US" sz="180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Calibri" panose="020F0502020204030204" pitchFamily="34" charset="0"/>
              </a:rPr>
              <a:t>Ashman JJ, Santo L, </a:t>
            </a:r>
            <a:r>
              <a:rPr lang="en-US" sz="1800" dirty="0" err="1">
                <a:effectLst/>
                <a:latin typeface="Times New Roman" panose="02020603050405020304" pitchFamily="18" charset="0"/>
                <a:ea typeface="Times New Roman" panose="02020603050405020304" pitchFamily="18" charset="0"/>
                <a:cs typeface="Calibri" panose="020F0502020204030204" pitchFamily="34" charset="0"/>
              </a:rPr>
              <a:t>Okeyode</a:t>
            </a:r>
            <a:r>
              <a:rPr lang="en-US" sz="1800" dirty="0">
                <a:effectLst/>
                <a:latin typeface="Times New Roman" panose="02020603050405020304" pitchFamily="18" charset="0"/>
                <a:ea typeface="Times New Roman" panose="02020603050405020304" pitchFamily="18" charset="0"/>
                <a:cs typeface="Calibri" panose="020F0502020204030204" pitchFamily="34" charset="0"/>
              </a:rPr>
              <a:t> T. Characteristics of Office-Based Physician Visits, 2018. NCHS Data Brief. 2021 May;408:1-8. </a:t>
            </a:r>
            <a:r>
              <a:rPr lang="en-US" sz="1800" u="sng" dirty="0">
                <a:solidFill>
                  <a:srgbClr val="0000FF"/>
                </a:solidFill>
                <a:effectLst/>
                <a:latin typeface="Times New Roman" panose="02020603050405020304" pitchFamily="18" charset="0"/>
                <a:ea typeface="Times New Roman" panose="02020603050405020304" pitchFamily="18" charset="0"/>
                <a:cs typeface="Calibri" panose="020F0502020204030204" pitchFamily="34" charset="0"/>
                <a:hlinkClick r:id="rId3"/>
              </a:rPr>
              <a:t>https://www.cdc.gov/nchs/products/databriefs/db408.htm</a:t>
            </a:r>
            <a:r>
              <a:rPr lang="en-US" sz="1800" dirty="0">
                <a:effectLst/>
                <a:latin typeface="Times New Roman" panose="02020603050405020304" pitchFamily="18" charset="0"/>
                <a:ea typeface="Times New Roman" panose="02020603050405020304" pitchFamily="18" charset="0"/>
                <a:cs typeface="Calibri" panose="020F0502020204030204" pitchFamily="34" charset="0"/>
              </a:rPr>
              <a:t>.</a:t>
            </a:r>
            <a:endParaRPr lang="en-US" sz="1800" dirty="0">
              <a:effectLst/>
              <a:latin typeface="Times New Roman" panose="02020603050405020304" pitchFamily="18" charset="0"/>
              <a:ea typeface="Times New Roman" panose="02020603050405020304" pitchFamily="18" charset="0"/>
            </a:endParaRPr>
          </a:p>
          <a:p>
            <a:pPr marL="0" marR="0"/>
            <a:r>
              <a:rPr lang="en-US" sz="1800" b="1" dirty="0">
                <a:effectLst/>
                <a:latin typeface="Times New Roman" panose="02020603050405020304" pitchFamily="18" charset="0"/>
                <a:ea typeface="Times New Roman" panose="02020603050405020304" pitchFamily="18" charset="0"/>
              </a:rPr>
              <a:t>Note:</a:t>
            </a:r>
            <a:r>
              <a:rPr lang="en-US" sz="180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Calibri" panose="020F0502020204030204" pitchFamily="34" charset="0"/>
              </a:rPr>
              <a:t>Analysis is based on the National Ambulatory Medical Care Survey, which annually surveys 3,000 physician practices in nonfederal, office-based settings. Some of the surveyed offices provide </a:t>
            </a:r>
            <a:r>
              <a:rPr lang="en-US" sz="1800" dirty="0" err="1">
                <a:effectLst/>
                <a:latin typeface="Times New Roman" panose="02020603050405020304" pitchFamily="18" charset="0"/>
                <a:ea typeface="Times New Roman" panose="02020603050405020304" pitchFamily="18" charset="0"/>
                <a:cs typeface="Calibri" panose="020F0502020204030204" pitchFamily="34" charset="0"/>
              </a:rPr>
              <a:t>telehealthcare</a:t>
            </a:r>
            <a:r>
              <a:rPr lang="en-US" sz="1800" dirty="0">
                <a:effectLst/>
                <a:latin typeface="Times New Roman" panose="02020603050405020304" pitchFamily="18" charset="0"/>
                <a:ea typeface="Times New Roman" panose="02020603050405020304" pitchFamily="18" charset="0"/>
                <a:cs typeface="Calibri" panose="020F0502020204030204" pitchFamily="34" charset="0"/>
              </a:rPr>
              <a:t> services.</a:t>
            </a:r>
            <a:endParaRPr lang="en-US" sz="1800" dirty="0">
              <a:effectLst/>
              <a:latin typeface="Times New Roman" panose="02020603050405020304" pitchFamily="18" charset="0"/>
              <a:ea typeface="Times New Roman" panose="02020603050405020304" pitchFamily="18" charset="0"/>
            </a:endParaRPr>
          </a:p>
        </p:txBody>
      </p:sp>
      <p:graphicFrame>
        <p:nvGraphicFramePr>
          <p:cNvPr id="2" name="Chart 1" descr="Stacked bar chart showing percent distribution of reasons for office visits, total and ages 0-17, 18-64, and 65+; key points are in the text below">
            <a:extLst>
              <a:ext uri="{FF2B5EF4-FFF2-40B4-BE49-F238E27FC236}">
                <a16:creationId xmlns:a16="http://schemas.microsoft.com/office/drawing/2014/main" id="{159DEA7A-CBE8-372B-9399-A30A77F0ADB3}"/>
              </a:ext>
            </a:extLst>
          </p:cNvPr>
          <p:cNvGraphicFramePr/>
          <p:nvPr>
            <p:extLst>
              <p:ext uri="{D42A27DB-BD31-4B8C-83A1-F6EECF244321}">
                <p14:modId xmlns:p14="http://schemas.microsoft.com/office/powerpoint/2010/main" val="205419757"/>
              </p:ext>
            </p:extLst>
          </p:nvPr>
        </p:nvGraphicFramePr>
        <p:xfrm>
          <a:off x="457200" y="1280160"/>
          <a:ext cx="8229600" cy="3657600"/>
        </p:xfrm>
        <a:graphic>
          <a:graphicData uri="http://schemas.openxmlformats.org/drawingml/2006/chart">
            <c:chart xmlns:c="http://schemas.openxmlformats.org/drawingml/2006/chart" xmlns:r="http://schemas.openxmlformats.org/officeDocument/2006/relationships" r:id="rId4"/>
          </a:graphicData>
        </a:graphic>
      </p:graphicFrame>
      <p:sp>
        <p:nvSpPr>
          <p:cNvPr id="3" name="Slide Number Placeholder 2">
            <a:extLst>
              <a:ext uri="{FF2B5EF4-FFF2-40B4-BE49-F238E27FC236}">
                <a16:creationId xmlns:a16="http://schemas.microsoft.com/office/drawing/2014/main" id="{5AC75DC2-3CB0-8623-B2F4-0349FDB77CBE}"/>
              </a:ext>
            </a:extLst>
          </p:cNvPr>
          <p:cNvSpPr>
            <a:spLocks noGrp="1"/>
          </p:cNvSpPr>
          <p:nvPr>
            <p:ph type="sldNum" sz="quarter" idx="10"/>
          </p:nvPr>
        </p:nvSpPr>
        <p:spPr/>
        <p:txBody>
          <a:bodyPr/>
          <a:lstStyle/>
          <a:p>
            <a:fld id="{85F5B7A5-34A7-4AB0-A34F-A4DF2002FA98}" type="slidenum">
              <a:rPr lang="en-US" smtClean="0"/>
              <a:t>59</a:t>
            </a:fld>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ED95987-A6F9-4151-B6E9-2E76DA21495F}"/>
              </a:ext>
            </a:extLst>
          </p:cNvPr>
          <p:cNvSpPr>
            <a:spLocks noGrp="1"/>
          </p:cNvSpPr>
          <p:nvPr>
            <p:ph type="title"/>
          </p:nvPr>
        </p:nvSpPr>
        <p:spPr/>
        <p:txBody>
          <a:bodyPr>
            <a:normAutofit fontScale="90000"/>
          </a:bodyPr>
          <a:lstStyle/>
          <a:p>
            <a:r>
              <a:rPr lang="en-US" dirty="0"/>
              <a:t>Updates in Data Source Availability</a:t>
            </a:r>
          </a:p>
        </p:txBody>
      </p:sp>
      <p:sp>
        <p:nvSpPr>
          <p:cNvPr id="11" name="Content Placeholder 10">
            <a:extLst>
              <a:ext uri="{FF2B5EF4-FFF2-40B4-BE49-F238E27FC236}">
                <a16:creationId xmlns:a16="http://schemas.microsoft.com/office/drawing/2014/main" id="{91C83C5E-D5D5-4DAB-B434-53E8836E5F97}"/>
              </a:ext>
            </a:extLst>
          </p:cNvPr>
          <p:cNvSpPr>
            <a:spLocks noGrp="1"/>
          </p:cNvSpPr>
          <p:nvPr>
            <p:ph idx="1"/>
          </p:nvPr>
        </p:nvSpPr>
        <p:spPr>
          <a:xfrm>
            <a:off x="457200" y="1646237"/>
            <a:ext cx="8229600" cy="4678363"/>
          </a:xfrm>
        </p:spPr>
        <p:txBody>
          <a:bodyPr>
            <a:normAutofit lnSpcReduction="10000"/>
          </a:bodyPr>
          <a:lstStyle/>
          <a:p>
            <a:r>
              <a:rPr lang="en-US" dirty="0"/>
              <a:t>For the first time, this year’s report includes data from: </a:t>
            </a:r>
          </a:p>
          <a:p>
            <a:pPr lvl="1"/>
            <a:r>
              <a:rPr lang="en-US" dirty="0"/>
              <a:t>Centers for Disease Control and Prevention, National Center for Immunization and Respiratory Diseases, National Immunization Survey - Adult COVID Module. </a:t>
            </a:r>
          </a:p>
          <a:p>
            <a:pPr lvl="1"/>
            <a:r>
              <a:rPr lang="en-US" dirty="0"/>
              <a:t>Centers for Disease Control and Prevention, National Center for Immunization and Respiratory Diseases, National Immunization Survey - Child COVID Module. </a:t>
            </a:r>
          </a:p>
          <a:p>
            <a:pPr lvl="1"/>
            <a:r>
              <a:rPr lang="en-US" dirty="0"/>
              <a:t>Centers for Disease Control and Prevention COVID Data Tracker. </a:t>
            </a:r>
          </a:p>
          <a:p>
            <a:pPr lvl="1"/>
            <a:r>
              <a:rPr lang="en-US" dirty="0"/>
              <a:t>Centers for Medicare &amp; Medicaid Services Provider COVID-19 Vaccination data. </a:t>
            </a:r>
          </a:p>
        </p:txBody>
      </p:sp>
      <p:sp>
        <p:nvSpPr>
          <p:cNvPr id="2" name="Slide Number Placeholder 1">
            <a:extLst>
              <a:ext uri="{FF2B5EF4-FFF2-40B4-BE49-F238E27FC236}">
                <a16:creationId xmlns:a16="http://schemas.microsoft.com/office/drawing/2014/main" id="{CFF01BC7-2A7B-ACC6-3356-B1690ADE807E}"/>
              </a:ext>
            </a:extLst>
          </p:cNvPr>
          <p:cNvSpPr>
            <a:spLocks noGrp="1"/>
          </p:cNvSpPr>
          <p:nvPr>
            <p:ph type="sldNum" sz="quarter" idx="10"/>
          </p:nvPr>
        </p:nvSpPr>
        <p:spPr/>
        <p:txBody>
          <a:bodyPr/>
          <a:lstStyle/>
          <a:p>
            <a:fld id="{85F5B7A5-34A7-4AB0-A34F-A4DF2002FA98}" type="slidenum">
              <a:rPr lang="en-US" smtClean="0"/>
              <a:t>6</a:t>
            </a:fld>
            <a:endParaRPr lang="en-US" dirty="0"/>
          </a:p>
        </p:txBody>
      </p:sp>
    </p:spTree>
    <p:extLst>
      <p:ext uri="{BB962C8B-B14F-4D97-AF65-F5344CB8AC3E}">
        <p14:creationId xmlns:p14="http://schemas.microsoft.com/office/powerpoint/2010/main" val="12626225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28651C2E-EF4C-4438-A879-83F440A50B47}"/>
              </a:ext>
            </a:extLst>
          </p:cNvPr>
          <p:cNvSpPr txBox="1"/>
          <p:nvPr/>
        </p:nvSpPr>
        <p:spPr>
          <a:xfrm>
            <a:off x="457200" y="5943600"/>
            <a:ext cx="8229600" cy="523220"/>
          </a:xfrm>
          <a:prstGeom prst="rect">
            <a:avLst/>
          </a:prstGeom>
          <a:noFill/>
        </p:spPr>
        <p:txBody>
          <a:bodyPr wrap="square">
            <a:spAutoFit/>
          </a:bodyPr>
          <a:lstStyle/>
          <a:p>
            <a:pPr marR="0" lvl="0">
              <a:spcBef>
                <a:spcPts val="0"/>
              </a:spcBef>
              <a:spcAft>
                <a:spcPts val="1200"/>
              </a:spcAft>
              <a:buSzPts val="1000"/>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Rural Health Information Hub. Population in Primary Care HPSAs (Health Professional Shortage Area) for Metro and Nonmetro Counties, 2022. </a:t>
            </a:r>
            <a:r>
              <a:rPr lang="en-US" sz="14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https://www.ruralhealthinfo.org/charts/6</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Accessed July 20, 2023.</a:t>
            </a:r>
            <a:endParaRPr lang="en-US" sz="1400" baseline="31250" dirty="0">
              <a:latin typeface="Times New Roman"/>
              <a:cs typeface="Times New Roman"/>
            </a:endParaRPr>
          </a:p>
        </p:txBody>
      </p:sp>
      <p:pic>
        <p:nvPicPr>
          <p:cNvPr id="16" name="Picture 15" descr="Map showing locations of primary care health professional shortage areas; key findings are in the text below the map">
            <a:extLst>
              <a:ext uri="{FF2B5EF4-FFF2-40B4-BE49-F238E27FC236}">
                <a16:creationId xmlns:a16="http://schemas.microsoft.com/office/drawing/2014/main" id="{0FE6FB18-DA59-4888-8B64-953B40E35E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0160" y="1280160"/>
            <a:ext cx="6583680" cy="4419984"/>
          </a:xfrm>
          <a:prstGeom prst="rect">
            <a:avLst/>
          </a:prstGeom>
        </p:spPr>
      </p:pic>
      <p:sp>
        <p:nvSpPr>
          <p:cNvPr id="19" name="Title 18">
            <a:extLst>
              <a:ext uri="{FF2B5EF4-FFF2-40B4-BE49-F238E27FC236}">
                <a16:creationId xmlns:a16="http://schemas.microsoft.com/office/drawing/2014/main" id="{044E0EC2-250D-49F5-863A-B5E5F6EBDD06}"/>
              </a:ext>
            </a:extLst>
          </p:cNvPr>
          <p:cNvSpPr>
            <a:spLocks noGrp="1"/>
          </p:cNvSpPr>
          <p:nvPr>
            <p:ph type="title"/>
          </p:nvPr>
        </p:nvSpPr>
        <p:spPr>
          <a:xfrm>
            <a:off x="1257300" y="304800"/>
            <a:ext cx="6629400" cy="617538"/>
          </a:xfrm>
        </p:spPr>
        <p:txBody>
          <a:bodyPr>
            <a:noAutofit/>
          </a:bodyPr>
          <a:lstStyle/>
          <a:p>
            <a:r>
              <a:rPr lang="en-US" sz="2000" dirty="0"/>
              <a:t>Figure 36. Counties where all, part, or none of the county is a Primary Care HPSA</a:t>
            </a:r>
          </a:p>
        </p:txBody>
      </p:sp>
      <p:sp>
        <p:nvSpPr>
          <p:cNvPr id="2" name="Slide Number Placeholder 1">
            <a:extLst>
              <a:ext uri="{FF2B5EF4-FFF2-40B4-BE49-F238E27FC236}">
                <a16:creationId xmlns:a16="http://schemas.microsoft.com/office/drawing/2014/main" id="{8B240C4F-2DBE-EA83-3429-B7C1DED10F5A}"/>
              </a:ext>
            </a:extLst>
          </p:cNvPr>
          <p:cNvSpPr>
            <a:spLocks noGrp="1"/>
          </p:cNvSpPr>
          <p:nvPr>
            <p:ph type="sldNum" sz="quarter" idx="10"/>
          </p:nvPr>
        </p:nvSpPr>
        <p:spPr/>
        <p:txBody>
          <a:bodyPr/>
          <a:lstStyle/>
          <a:p>
            <a:fld id="{85F5B7A5-34A7-4AB0-A34F-A4DF2002FA98}" type="slidenum">
              <a:rPr lang="en-US" smtClean="0"/>
              <a:t>60</a:t>
            </a:fld>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15"/>
          <p:cNvSpPr txBox="1"/>
          <p:nvPr/>
        </p:nvSpPr>
        <p:spPr>
          <a:xfrm>
            <a:off x="457200" y="5669280"/>
            <a:ext cx="8229600" cy="870518"/>
          </a:xfrm>
          <a:prstGeom prst="rect">
            <a:avLst/>
          </a:prstGeom>
        </p:spPr>
        <p:txBody>
          <a:bodyPr vert="horz" wrap="square" lIns="0" tIns="8659" rIns="0" bIns="0" rtlCol="0">
            <a:spAutoFit/>
          </a:bodyPr>
          <a:lstStyle/>
          <a:p>
            <a:pPr marL="0" marR="0"/>
            <a:r>
              <a:rPr lang="en-US" sz="1400" b="1" spc="-10" dirty="0">
                <a:effectLst/>
                <a:latin typeface="Times New Roman" panose="02020603050405020304" pitchFamily="18" charset="0"/>
                <a:ea typeface="Times New Roman" panose="02020603050405020304" pitchFamily="18" charset="0"/>
              </a:rPr>
              <a:t>Source: </a:t>
            </a:r>
            <a:r>
              <a:rPr lang="en-US" sz="1400" spc="-10" dirty="0">
                <a:effectLst/>
                <a:latin typeface="Times New Roman" panose="02020603050405020304" pitchFamily="18" charset="0"/>
                <a:ea typeface="Times New Roman" panose="02020603050405020304" pitchFamily="18" charset="0"/>
              </a:rPr>
              <a:t>Centers for Disease Control and Prevention, National Hospital Ambulatory Medical Care Survey, 2019-2021.</a:t>
            </a:r>
            <a:endParaRPr lang="en-US" sz="1400" dirty="0">
              <a:effectLst/>
              <a:latin typeface="Times New Roman" panose="02020603050405020304" pitchFamily="18" charset="0"/>
              <a:ea typeface="Times New Roman" panose="02020603050405020304" pitchFamily="18" charset="0"/>
            </a:endParaRPr>
          </a:p>
          <a:p>
            <a:pPr marL="0" marR="0"/>
            <a:r>
              <a:rPr lang="en-US" sz="1400" b="1" dirty="0">
                <a:effectLst/>
                <a:latin typeface="Times New Roman" panose="02020603050405020304" pitchFamily="18" charset="0"/>
                <a:ea typeface="Times New Roman" panose="02020603050405020304" pitchFamily="18" charset="0"/>
              </a:rPr>
              <a:t>Note:</a:t>
            </a:r>
            <a:r>
              <a:rPr lang="en-US" sz="1400" dirty="0">
                <a:effectLst/>
                <a:latin typeface="Times New Roman" panose="02020603050405020304" pitchFamily="18" charset="0"/>
                <a:ea typeface="Times New Roman" panose="02020603050405020304" pitchFamily="18" charset="0"/>
              </a:rPr>
              <a:t> Data for the 2020 and 2021 Not Triaged groups and the 2021 Level 1: Immediate group not shown because estimates are statistically unreliable.</a:t>
            </a:r>
          </a:p>
        </p:txBody>
      </p:sp>
      <p:sp>
        <p:nvSpPr>
          <p:cNvPr id="18" name="Title 17">
            <a:extLst>
              <a:ext uri="{FF2B5EF4-FFF2-40B4-BE49-F238E27FC236}">
                <a16:creationId xmlns:a16="http://schemas.microsoft.com/office/drawing/2014/main" id="{6700D725-D2B0-4BE7-842E-1233EC78F1CB}"/>
              </a:ext>
            </a:extLst>
          </p:cNvPr>
          <p:cNvSpPr>
            <a:spLocks noGrp="1"/>
          </p:cNvSpPr>
          <p:nvPr>
            <p:ph type="title"/>
          </p:nvPr>
        </p:nvSpPr>
        <p:spPr>
          <a:xfrm>
            <a:off x="1257300" y="304800"/>
            <a:ext cx="6629400" cy="617884"/>
          </a:xfrm>
        </p:spPr>
        <p:txBody>
          <a:bodyPr>
            <a:noAutofit/>
          </a:bodyPr>
          <a:lstStyle/>
          <a:p>
            <a:r>
              <a:rPr lang="en-US" sz="2400" dirty="0"/>
              <a:t>Figure 37. Triage status of emergency department visits, 2019-2021</a:t>
            </a:r>
          </a:p>
        </p:txBody>
      </p:sp>
      <p:graphicFrame>
        <p:nvGraphicFramePr>
          <p:cNvPr id="2" name="Chart 1" descr="Bar chart showing distribution of triage status levels in 2019, 2020, and 2021; distribution was similar in all three years, as noted in the text above for 2021">
            <a:extLst>
              <a:ext uri="{FF2B5EF4-FFF2-40B4-BE49-F238E27FC236}">
                <a16:creationId xmlns:a16="http://schemas.microsoft.com/office/drawing/2014/main" id="{C839BEE7-3448-4F3A-DFE6-569E29C6EB9D}"/>
              </a:ext>
            </a:extLst>
          </p:cNvPr>
          <p:cNvGraphicFramePr/>
          <p:nvPr>
            <p:extLst>
              <p:ext uri="{D42A27DB-BD31-4B8C-83A1-F6EECF244321}">
                <p14:modId xmlns:p14="http://schemas.microsoft.com/office/powerpoint/2010/main" val="4261743811"/>
              </p:ext>
            </p:extLst>
          </p:nvPr>
        </p:nvGraphicFramePr>
        <p:xfrm>
          <a:off x="457200" y="1463040"/>
          <a:ext cx="82296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D211EED6-3CDF-4A7F-903B-7BBEA454DD96}"/>
              </a:ext>
            </a:extLst>
          </p:cNvPr>
          <p:cNvSpPr>
            <a:spLocks noGrp="1"/>
          </p:cNvSpPr>
          <p:nvPr>
            <p:ph type="sldNum" sz="quarter" idx="10"/>
          </p:nvPr>
        </p:nvSpPr>
        <p:spPr/>
        <p:txBody>
          <a:bodyPr/>
          <a:lstStyle/>
          <a:p>
            <a:fld id="{85F5B7A5-34A7-4AB0-A34F-A4DF2002FA98}" type="slidenum">
              <a:rPr lang="en-US" smtClean="0"/>
              <a:t>61</a:t>
            </a:fld>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E9E22E3-54DB-48EF-A2F4-28439D0E5932}"/>
              </a:ext>
            </a:extLst>
          </p:cNvPr>
          <p:cNvSpPr>
            <a:spLocks noGrp="1"/>
          </p:cNvSpPr>
          <p:nvPr>
            <p:ph type="title"/>
          </p:nvPr>
        </p:nvSpPr>
        <p:spPr>
          <a:xfrm>
            <a:off x="1257300" y="304800"/>
            <a:ext cx="6629400" cy="617884"/>
          </a:xfrm>
        </p:spPr>
        <p:txBody>
          <a:bodyPr>
            <a:normAutofit fontScale="90000"/>
          </a:bodyPr>
          <a:lstStyle/>
          <a:p>
            <a:r>
              <a:rPr lang="en-US" dirty="0"/>
              <a:t>Number and Types of Hospitals in the United States</a:t>
            </a:r>
          </a:p>
        </p:txBody>
      </p:sp>
      <p:sp>
        <p:nvSpPr>
          <p:cNvPr id="10" name="Content Placeholder 9">
            <a:extLst>
              <a:ext uri="{FF2B5EF4-FFF2-40B4-BE49-F238E27FC236}">
                <a16:creationId xmlns:a16="http://schemas.microsoft.com/office/drawing/2014/main" id="{A9B658B6-37AD-4440-BE3B-765922EC69F5}"/>
              </a:ext>
            </a:extLst>
          </p:cNvPr>
          <p:cNvSpPr>
            <a:spLocks noGrp="1"/>
          </p:cNvSpPr>
          <p:nvPr>
            <p:ph idx="1"/>
          </p:nvPr>
        </p:nvSpPr>
        <p:spPr>
          <a:xfrm>
            <a:off x="457200" y="1646237"/>
            <a:ext cx="8229600" cy="4525963"/>
          </a:xfrm>
        </p:spPr>
        <p:txBody>
          <a:bodyPr>
            <a:normAutofit fontScale="85000" lnSpcReduction="20000"/>
          </a:bodyPr>
          <a:lstStyle/>
          <a:p>
            <a:r>
              <a:rPr lang="en-US" dirty="0"/>
              <a:t>In 2022, the American Hospital Association (AHA) counted 6,093 hospitals with a total of 920,531 staffed beds in the United States. Most are community hospitals. </a:t>
            </a:r>
          </a:p>
          <a:p>
            <a:r>
              <a:rPr lang="en-US" dirty="0"/>
              <a:t>More specifically:</a:t>
            </a:r>
          </a:p>
          <a:p>
            <a:pPr lvl="1"/>
            <a:r>
              <a:rPr lang="en-US" dirty="0"/>
              <a:t>Nearly half (48.6%) are not-for-profit, nongovernment community hospitals.</a:t>
            </a:r>
          </a:p>
          <a:p>
            <a:pPr lvl="1"/>
            <a:r>
              <a:rPr lang="en-US" dirty="0"/>
              <a:t>About one-fifth (20.2%) are for-profit, nongovernment community hospitals.</a:t>
            </a:r>
          </a:p>
          <a:p>
            <a:pPr lvl="1"/>
            <a:r>
              <a:rPr lang="en-US" dirty="0"/>
              <a:t>Close to one-sixth (15.6%) are state and local government community hospitals.</a:t>
            </a:r>
          </a:p>
          <a:p>
            <a:pPr lvl="1"/>
            <a:r>
              <a:rPr lang="en-US" dirty="0"/>
              <a:t>About one-tenth (10.4%) are nonfederal psychiatric hospitals.</a:t>
            </a:r>
          </a:p>
          <a:p>
            <a:pPr lvl="1"/>
            <a:r>
              <a:rPr lang="en-US" dirty="0"/>
              <a:t>A small portion (3.4%) are federal government hospitals, and the remaining 1.8% are other types.</a:t>
            </a:r>
            <a:endParaRPr lang="en-US" baseline="30000" dirty="0"/>
          </a:p>
          <a:p>
            <a:r>
              <a:rPr lang="en-US" dirty="0"/>
              <a:t>Most hospitals (3,483 or 57.2%) are affiliated with a health system.</a:t>
            </a:r>
          </a:p>
          <a:p>
            <a:endParaRPr lang="en-US" dirty="0"/>
          </a:p>
        </p:txBody>
      </p:sp>
      <p:sp>
        <p:nvSpPr>
          <p:cNvPr id="2" name="Slide Number Placeholder 1">
            <a:extLst>
              <a:ext uri="{FF2B5EF4-FFF2-40B4-BE49-F238E27FC236}">
                <a16:creationId xmlns:a16="http://schemas.microsoft.com/office/drawing/2014/main" id="{28EC766A-6258-362F-8E9E-DBE3C07263BA}"/>
              </a:ext>
            </a:extLst>
          </p:cNvPr>
          <p:cNvSpPr>
            <a:spLocks noGrp="1"/>
          </p:cNvSpPr>
          <p:nvPr>
            <p:ph type="sldNum" sz="quarter" idx="10"/>
          </p:nvPr>
        </p:nvSpPr>
        <p:spPr/>
        <p:txBody>
          <a:bodyPr/>
          <a:lstStyle/>
          <a:p>
            <a:fld id="{85F5B7A5-34A7-4AB0-A34F-A4DF2002FA98}" type="slidenum">
              <a:rPr lang="en-US" smtClean="0"/>
              <a:t>62</a:t>
            </a:fld>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5"/>
          <p:cNvPicPr>
            <a:picLocks noChangeAspect="1"/>
          </p:cNvPicPr>
          <p:nvPr/>
        </p:nvPicPr>
        <p:blipFill>
          <a:blip r:embed="rId3" cstate="print"/>
          <a:stretch>
            <a:fillRect/>
          </a:stretch>
        </p:blipFill>
        <p:spPr>
          <a:xfrm>
            <a:off x="1828800" y="1463040"/>
            <a:ext cx="5486400" cy="4271176"/>
          </a:xfrm>
          <a:prstGeom prst="rect">
            <a:avLst/>
          </a:prstGeom>
        </p:spPr>
      </p:pic>
      <p:sp>
        <p:nvSpPr>
          <p:cNvPr id="6" name="object 6"/>
          <p:cNvSpPr txBox="1"/>
          <p:nvPr/>
        </p:nvSpPr>
        <p:spPr>
          <a:xfrm>
            <a:off x="457200" y="5943600"/>
            <a:ext cx="8229600" cy="655074"/>
          </a:xfrm>
          <a:prstGeom prst="rect">
            <a:avLst/>
          </a:prstGeom>
        </p:spPr>
        <p:txBody>
          <a:bodyPr vert="horz" wrap="square" lIns="0" tIns="8659" rIns="0" bIns="0" rtlCol="0">
            <a:spAutoFit/>
          </a:bodyPr>
          <a:lstStyle/>
          <a:p>
            <a:pPr marL="0" marR="0"/>
            <a:r>
              <a:rPr lang="en-US" sz="1400" b="1" dirty="0">
                <a:effectLst/>
                <a:latin typeface="Times New Roman" panose="02020603050405020304" pitchFamily="18" charset="0"/>
                <a:ea typeface="Times New Roman" panose="02020603050405020304" pitchFamily="18" charset="0"/>
              </a:rPr>
              <a:t>Source: </a:t>
            </a:r>
            <a:r>
              <a:rPr lang="en-US" sz="1400" dirty="0">
                <a:effectLst/>
                <a:latin typeface="Times New Roman" panose="02020603050405020304" pitchFamily="18" charset="0"/>
                <a:ea typeface="Times New Roman" panose="02020603050405020304" pitchFamily="18" charset="0"/>
              </a:rPr>
              <a:t>Rural Health Information Hub, using data.HRSA.gov, U.S. Department of Health and Human Services, April 2022.</a:t>
            </a:r>
          </a:p>
          <a:p>
            <a:pPr marL="0" marR="0"/>
            <a:r>
              <a:rPr lang="en-US" sz="1400" b="1" dirty="0">
                <a:effectLst/>
                <a:latin typeface="Times New Roman" panose="02020603050405020304" pitchFamily="18" charset="0"/>
                <a:ea typeface="Times New Roman" panose="02020603050405020304" pitchFamily="18" charset="0"/>
              </a:rPr>
              <a:t>Note: </a:t>
            </a:r>
            <a:r>
              <a:rPr lang="en-US" sz="1400" dirty="0">
                <a:effectLst/>
                <a:latin typeface="Times New Roman" panose="02020603050405020304" pitchFamily="18" charset="0"/>
                <a:ea typeface="Times New Roman" panose="02020603050405020304" pitchFamily="18" charset="0"/>
              </a:rPr>
              <a:t>Alaska and Hawaii are not to scale.</a:t>
            </a:r>
            <a:endParaRPr sz="1400" dirty="0">
              <a:latin typeface="Times New Roman"/>
              <a:cs typeface="Times New Roman"/>
            </a:endParaRPr>
          </a:p>
        </p:txBody>
      </p:sp>
      <p:sp>
        <p:nvSpPr>
          <p:cNvPr id="9" name="Title 8">
            <a:extLst>
              <a:ext uri="{FF2B5EF4-FFF2-40B4-BE49-F238E27FC236}">
                <a16:creationId xmlns:a16="http://schemas.microsoft.com/office/drawing/2014/main" id="{79AE0D72-D03A-4F1B-A9FC-3677119DD8FF}"/>
              </a:ext>
            </a:extLst>
          </p:cNvPr>
          <p:cNvSpPr>
            <a:spLocks noGrp="1"/>
          </p:cNvSpPr>
          <p:nvPr>
            <p:ph type="title"/>
          </p:nvPr>
        </p:nvSpPr>
        <p:spPr>
          <a:xfrm>
            <a:off x="1257300" y="304800"/>
            <a:ext cx="6629400" cy="617884"/>
          </a:xfrm>
        </p:spPr>
        <p:txBody>
          <a:bodyPr>
            <a:noAutofit/>
          </a:bodyPr>
          <a:lstStyle/>
          <a:p>
            <a:r>
              <a:rPr lang="en-US" sz="2400" dirty="0"/>
              <a:t>Figure 38. Distribution of critical access hospitals in the United States, 2022</a:t>
            </a:r>
          </a:p>
        </p:txBody>
      </p:sp>
      <p:sp>
        <p:nvSpPr>
          <p:cNvPr id="2" name="Slide Number Placeholder 1">
            <a:extLst>
              <a:ext uri="{FF2B5EF4-FFF2-40B4-BE49-F238E27FC236}">
                <a16:creationId xmlns:a16="http://schemas.microsoft.com/office/drawing/2014/main" id="{FF813484-D784-23C5-07FB-9C6CBE1BCC75}"/>
              </a:ext>
            </a:extLst>
          </p:cNvPr>
          <p:cNvSpPr>
            <a:spLocks noGrp="1"/>
          </p:cNvSpPr>
          <p:nvPr>
            <p:ph type="sldNum" sz="quarter" idx="10"/>
          </p:nvPr>
        </p:nvSpPr>
        <p:spPr/>
        <p:txBody>
          <a:bodyPr/>
          <a:lstStyle/>
          <a:p>
            <a:fld id="{85F5B7A5-34A7-4AB0-A34F-A4DF2002FA98}" type="slidenum">
              <a:rPr lang="en-US" smtClean="0"/>
              <a:t>63</a:t>
            </a:fld>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object 80"/>
          <p:cNvSpPr txBox="1"/>
          <p:nvPr/>
        </p:nvSpPr>
        <p:spPr>
          <a:xfrm>
            <a:off x="457200" y="5943600"/>
            <a:ext cx="8229600" cy="662069"/>
          </a:xfrm>
          <a:prstGeom prst="rect">
            <a:avLst/>
          </a:prstGeom>
        </p:spPr>
        <p:txBody>
          <a:bodyPr vert="horz" wrap="square" lIns="0" tIns="15586" rIns="0" bIns="0" rtlCol="0">
            <a:spAutoFit/>
          </a:bodyPr>
          <a:lstStyle/>
          <a:p>
            <a:pPr marL="0" marR="0">
              <a:spcBef>
                <a:spcPts val="600"/>
              </a:spcBef>
              <a:spcAft>
                <a:spcPts val="1200"/>
              </a:spcAft>
            </a:pPr>
            <a:r>
              <a:rPr lang="en-US" sz="1400" b="1" spc="10"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400" spc="10" dirty="0">
                <a:effectLst/>
                <a:latin typeface="Times New Roman" panose="02020603050405020304" pitchFamily="18" charset="0"/>
                <a:ea typeface="Calibri" panose="020F0502020204030204" pitchFamily="34" charset="0"/>
                <a:cs typeface="Times New Roman" panose="02020603050405020304" pitchFamily="18" charset="0"/>
              </a:rPr>
              <a:t> Rural Hospital Closures: Affected Residents Had Reduced Access to Healthcare Services. GAO-21-93. Washington, DC: U.S. Government Accountability Office; December 2020. </a:t>
            </a:r>
            <a:r>
              <a:rPr lang="en-US" sz="1400" u="sng" spc="1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https://www.gao.gov/products/gao-21-93</a:t>
            </a:r>
            <a:r>
              <a:rPr lang="en-US" sz="1400" spc="10" dirty="0">
                <a:effectLst/>
                <a:latin typeface="Times New Roman" panose="02020603050405020304" pitchFamily="18" charset="0"/>
                <a:ea typeface="Calibri" panose="020F0502020204030204" pitchFamily="34" charset="0"/>
                <a:cs typeface="Times New Roman" panose="02020603050405020304" pitchFamily="18" charset="0"/>
              </a:rPr>
              <a:t>. </a:t>
            </a:r>
            <a:endParaRPr sz="1400" spc="10" dirty="0">
              <a:latin typeface="Times New Roman"/>
              <a:cs typeface="Times New Roman"/>
            </a:endParaRPr>
          </a:p>
        </p:txBody>
      </p:sp>
      <p:sp>
        <p:nvSpPr>
          <p:cNvPr id="83" name="Title 82">
            <a:extLst>
              <a:ext uri="{FF2B5EF4-FFF2-40B4-BE49-F238E27FC236}">
                <a16:creationId xmlns:a16="http://schemas.microsoft.com/office/drawing/2014/main" id="{A3C0990C-1FB3-4352-9AEF-0A600FC2A9DF}"/>
              </a:ext>
            </a:extLst>
          </p:cNvPr>
          <p:cNvSpPr>
            <a:spLocks noGrp="1"/>
          </p:cNvSpPr>
          <p:nvPr>
            <p:ph type="title"/>
          </p:nvPr>
        </p:nvSpPr>
        <p:spPr>
          <a:xfrm>
            <a:off x="1257300" y="32955"/>
            <a:ext cx="6290756" cy="1083206"/>
          </a:xfrm>
        </p:spPr>
        <p:txBody>
          <a:bodyPr>
            <a:noAutofit/>
          </a:bodyPr>
          <a:lstStyle/>
          <a:p>
            <a:r>
              <a:rPr lang="en-US" sz="1600" dirty="0"/>
              <a:t>Figure 39. Median distance people in the service area of a rural hospital that offered a selected healthcare service traveled to receive the service after the hospital closed, 2012 and 2018</a:t>
            </a:r>
          </a:p>
        </p:txBody>
      </p:sp>
      <p:graphicFrame>
        <p:nvGraphicFramePr>
          <p:cNvPr id="2" name="Chart 1" descr="Bar chart showing distance in miles people had to travel; distances for all services in 2018 were 5 to 10 times as high as the distances in 2012; dental care and alcohol and drug treatment had the longest distances in 2018, 36 miles and  45 miles, respectively">
            <a:extLst>
              <a:ext uri="{FF2B5EF4-FFF2-40B4-BE49-F238E27FC236}">
                <a16:creationId xmlns:a16="http://schemas.microsoft.com/office/drawing/2014/main" id="{65B63C12-4CA2-E1B3-5CC1-FE3BE0C1F1E6}"/>
              </a:ext>
            </a:extLst>
          </p:cNvPr>
          <p:cNvGraphicFramePr/>
          <p:nvPr>
            <p:extLst>
              <p:ext uri="{D42A27DB-BD31-4B8C-83A1-F6EECF244321}">
                <p14:modId xmlns:p14="http://schemas.microsoft.com/office/powerpoint/2010/main" val="643428238"/>
              </p:ext>
            </p:extLst>
          </p:nvPr>
        </p:nvGraphicFramePr>
        <p:xfrm>
          <a:off x="457200" y="1463040"/>
          <a:ext cx="8229600" cy="4480560"/>
        </p:xfrm>
        <a:graphic>
          <a:graphicData uri="http://schemas.openxmlformats.org/drawingml/2006/chart">
            <c:chart xmlns:c="http://schemas.openxmlformats.org/drawingml/2006/chart" xmlns:r="http://schemas.openxmlformats.org/officeDocument/2006/relationships" r:id="rId4"/>
          </a:graphicData>
        </a:graphic>
      </p:graphicFrame>
      <p:sp>
        <p:nvSpPr>
          <p:cNvPr id="3" name="Slide Number Placeholder 2">
            <a:extLst>
              <a:ext uri="{FF2B5EF4-FFF2-40B4-BE49-F238E27FC236}">
                <a16:creationId xmlns:a16="http://schemas.microsoft.com/office/drawing/2014/main" id="{1A039211-69EF-75F5-0480-4D7E158CBE52}"/>
              </a:ext>
            </a:extLst>
          </p:cNvPr>
          <p:cNvSpPr>
            <a:spLocks noGrp="1"/>
          </p:cNvSpPr>
          <p:nvPr>
            <p:ph type="sldNum" sz="quarter" idx="10"/>
          </p:nvPr>
        </p:nvSpPr>
        <p:spPr/>
        <p:txBody>
          <a:bodyPr/>
          <a:lstStyle/>
          <a:p>
            <a:fld id="{85F5B7A5-34A7-4AB0-A34F-A4DF2002FA98}" type="slidenum">
              <a:rPr lang="en-US" smtClean="0"/>
              <a:t>64</a:t>
            </a:fld>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F6E76-F115-46A2-ABB4-04F2F11536AE}"/>
              </a:ext>
            </a:extLst>
          </p:cNvPr>
          <p:cNvSpPr>
            <a:spLocks noGrp="1"/>
          </p:cNvSpPr>
          <p:nvPr>
            <p:ph type="title"/>
          </p:nvPr>
        </p:nvSpPr>
        <p:spPr>
          <a:xfrm>
            <a:off x="1257300" y="304800"/>
            <a:ext cx="5905500" cy="617538"/>
          </a:xfrm>
        </p:spPr>
        <p:txBody>
          <a:bodyPr>
            <a:noAutofit/>
          </a:bodyPr>
          <a:lstStyle/>
          <a:p>
            <a:r>
              <a:rPr lang="en-US" sz="2000" dirty="0"/>
              <a:t>Figure 40. Number of rural hospital closures by year, 2005-2022</a:t>
            </a:r>
          </a:p>
        </p:txBody>
      </p:sp>
      <p:sp>
        <p:nvSpPr>
          <p:cNvPr id="5" name="TextBox 4">
            <a:extLst>
              <a:ext uri="{FF2B5EF4-FFF2-40B4-BE49-F238E27FC236}">
                <a16:creationId xmlns:a16="http://schemas.microsoft.com/office/drawing/2014/main" id="{E30E26BF-18B3-4EF9-898C-B1ED91AFAAF3}"/>
              </a:ext>
            </a:extLst>
          </p:cNvPr>
          <p:cNvSpPr txBox="1"/>
          <p:nvPr/>
        </p:nvSpPr>
        <p:spPr>
          <a:xfrm>
            <a:off x="457200" y="5943600"/>
            <a:ext cx="8229600" cy="523220"/>
          </a:xfrm>
          <a:prstGeom prst="rect">
            <a:avLst/>
          </a:prstGeom>
          <a:noFill/>
        </p:spPr>
        <p:txBody>
          <a:bodyPr wrap="square">
            <a:spAutoFit/>
          </a:bodyPr>
          <a:lstStyle/>
          <a:p>
            <a:pPr marL="8659" marR="733838" indent="-433"/>
            <a:r>
              <a:rPr lang="en-US" sz="1400" b="1" dirty="0">
                <a:latin typeface="Times New Roman" panose="02020603050405020304" pitchFamily="18" charset="0"/>
                <a:cs typeface="Times New Roman" panose="02020603050405020304" pitchFamily="18" charset="0"/>
              </a:rPr>
              <a:t>Source:</a:t>
            </a:r>
            <a:r>
              <a:rPr lang="en-US" sz="1400" b="1" spc="-24"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North</a:t>
            </a:r>
            <a:r>
              <a:rPr lang="en-US" sz="1400" spc="-2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Carolina</a:t>
            </a:r>
            <a:r>
              <a:rPr lang="en-US" sz="1400" spc="-14"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Rural</a:t>
            </a:r>
            <a:r>
              <a:rPr lang="en-US" sz="1400" spc="-14"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Health</a:t>
            </a:r>
            <a:r>
              <a:rPr lang="en-US" sz="1400" spc="-1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Research</a:t>
            </a:r>
            <a:r>
              <a:rPr lang="en-US" sz="1400" spc="-1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Program.</a:t>
            </a:r>
            <a:r>
              <a:rPr lang="en-US" sz="1400" spc="-14"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Rural</a:t>
            </a:r>
            <a:r>
              <a:rPr lang="en-US" sz="1400" spc="-2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Hospital</a:t>
            </a:r>
            <a:r>
              <a:rPr lang="en-US" sz="1400" spc="-14"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Closures,</a:t>
            </a:r>
            <a:r>
              <a:rPr lang="en-US" sz="1400" spc="-14" dirty="0">
                <a:latin typeface="Times New Roman" panose="02020603050405020304" pitchFamily="18" charset="0"/>
                <a:cs typeface="Times New Roman" panose="02020603050405020304" pitchFamily="18" charset="0"/>
              </a:rPr>
              <a:t> </a:t>
            </a:r>
            <a:r>
              <a:rPr lang="en-US" sz="1400" spc="-7" dirty="0">
                <a:latin typeface="Times New Roman" panose="02020603050405020304" pitchFamily="18" charset="0"/>
                <a:cs typeface="Times New Roman" panose="02020603050405020304" pitchFamily="18" charset="0"/>
              </a:rPr>
              <a:t>2005-2022. </a:t>
            </a:r>
            <a:r>
              <a:rPr lang="en-US" sz="1400" u="sng" spc="-7" dirty="0">
                <a:solidFill>
                  <a:srgbClr val="0000FF"/>
                </a:solidFill>
                <a:uFill>
                  <a:solidFill>
                    <a:srgbClr val="0000FF"/>
                  </a:solidFill>
                </a:uFill>
                <a:latin typeface="Times New Roman" panose="02020603050405020304" pitchFamily="18" charset="0"/>
                <a:cs typeface="Times New Roman" panose="02020603050405020304" pitchFamily="18" charset="0"/>
                <a:hlinkClick r:id="rId3"/>
              </a:rPr>
              <a:t>https://www.shepscenter.unc.edu/programs-projects/rural-health/rural-hospital-closures/</a:t>
            </a:r>
            <a:r>
              <a:rPr lang="en-US" sz="1400" spc="-7" dirty="0">
                <a:latin typeface="Times New Roman" panose="02020603050405020304" pitchFamily="18" charset="0"/>
                <a:cs typeface="Times New Roman" panose="02020603050405020304" pitchFamily="18" charset="0"/>
                <a:hlinkClick r:id="rId3"/>
              </a:rPr>
              <a:t>.</a:t>
            </a:r>
            <a:endParaRPr lang="en-US" sz="1400" dirty="0">
              <a:latin typeface="Times New Roman" panose="02020603050405020304" pitchFamily="18" charset="0"/>
              <a:cs typeface="Times New Roman" panose="02020603050405020304" pitchFamily="18" charset="0"/>
            </a:endParaRPr>
          </a:p>
        </p:txBody>
      </p:sp>
      <p:graphicFrame>
        <p:nvGraphicFramePr>
          <p:cNvPr id="6" name="Chart 5">
            <a:extLst>
              <a:ext uri="{FF2B5EF4-FFF2-40B4-BE49-F238E27FC236}">
                <a16:creationId xmlns:a16="http://schemas.microsoft.com/office/drawing/2014/main" id="{713DAAF3-D7DE-5957-F482-B0FED8848D2F}"/>
              </a:ext>
            </a:extLst>
          </p:cNvPr>
          <p:cNvGraphicFramePr/>
          <p:nvPr>
            <p:extLst>
              <p:ext uri="{D42A27DB-BD31-4B8C-83A1-F6EECF244321}">
                <p14:modId xmlns:p14="http://schemas.microsoft.com/office/powerpoint/2010/main" val="846297597"/>
              </p:ext>
            </p:extLst>
          </p:nvPr>
        </p:nvGraphicFramePr>
        <p:xfrm>
          <a:off x="457200" y="1463040"/>
          <a:ext cx="8229600" cy="4297680"/>
        </p:xfrm>
        <a:graphic>
          <a:graphicData uri="http://schemas.openxmlformats.org/drawingml/2006/chart">
            <c:chart xmlns:c="http://schemas.openxmlformats.org/drawingml/2006/chart" xmlns:r="http://schemas.openxmlformats.org/officeDocument/2006/relationships" r:id="rId4"/>
          </a:graphicData>
        </a:graphic>
      </p:graphicFrame>
      <p:sp>
        <p:nvSpPr>
          <p:cNvPr id="3" name="Slide Number Placeholder 2">
            <a:extLst>
              <a:ext uri="{FF2B5EF4-FFF2-40B4-BE49-F238E27FC236}">
                <a16:creationId xmlns:a16="http://schemas.microsoft.com/office/drawing/2014/main" id="{2C92DBDD-D117-5DEF-8E17-FA6E02427220}"/>
              </a:ext>
            </a:extLst>
          </p:cNvPr>
          <p:cNvSpPr>
            <a:spLocks noGrp="1"/>
          </p:cNvSpPr>
          <p:nvPr>
            <p:ph type="sldNum" sz="quarter" idx="10"/>
          </p:nvPr>
        </p:nvSpPr>
        <p:spPr/>
        <p:txBody>
          <a:bodyPr/>
          <a:lstStyle/>
          <a:p>
            <a:fld id="{85F5B7A5-34A7-4AB0-A34F-A4DF2002FA98}" type="slidenum">
              <a:rPr lang="en-US" smtClean="0"/>
              <a:t>65</a:t>
            </a:fld>
            <a:endParaRPr lang="en-US" dirty="0"/>
          </a:p>
        </p:txBody>
      </p:sp>
    </p:spTree>
    <p:extLst>
      <p:ext uri="{BB962C8B-B14F-4D97-AF65-F5344CB8AC3E}">
        <p14:creationId xmlns:p14="http://schemas.microsoft.com/office/powerpoint/2010/main" val="33812267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object 39"/>
          <p:cNvSpPr txBox="1"/>
          <p:nvPr/>
        </p:nvSpPr>
        <p:spPr>
          <a:xfrm>
            <a:off x="457200" y="5943600"/>
            <a:ext cx="8229600" cy="662069"/>
          </a:xfrm>
          <a:prstGeom prst="rect">
            <a:avLst/>
          </a:prstGeom>
        </p:spPr>
        <p:txBody>
          <a:bodyPr vert="horz" wrap="square" lIns="0" tIns="15586" rIns="0" bIns="0" rtlCol="0">
            <a:spAutoFit/>
          </a:bodyPr>
          <a:lstStyle/>
          <a:p>
            <a:pPr marL="8659" marR="125121" indent="-433">
              <a:spcBef>
                <a:spcPts val="123"/>
              </a:spcBef>
            </a:pPr>
            <a:r>
              <a:rPr sz="1400" b="1" dirty="0">
                <a:latin typeface="Times New Roman"/>
                <a:cs typeface="Times New Roman"/>
              </a:rPr>
              <a:t>Source:</a:t>
            </a:r>
            <a:r>
              <a:rPr sz="1400" b="1" spc="-24" dirty="0">
                <a:latin typeface="Times New Roman"/>
                <a:cs typeface="Times New Roman"/>
              </a:rPr>
              <a:t> </a:t>
            </a:r>
            <a:r>
              <a:rPr sz="1400" dirty="0">
                <a:latin typeface="Times New Roman"/>
                <a:cs typeface="Times New Roman"/>
              </a:rPr>
              <a:t>American</a:t>
            </a:r>
            <a:r>
              <a:rPr sz="1400" spc="-17" dirty="0">
                <a:latin typeface="Times New Roman"/>
                <a:cs typeface="Times New Roman"/>
              </a:rPr>
              <a:t> </a:t>
            </a:r>
            <a:r>
              <a:rPr sz="1400" dirty="0">
                <a:latin typeface="Times New Roman"/>
                <a:cs typeface="Times New Roman"/>
              </a:rPr>
              <a:t>Hospital</a:t>
            </a:r>
            <a:r>
              <a:rPr sz="1400" spc="-14" dirty="0">
                <a:latin typeface="Times New Roman"/>
                <a:cs typeface="Times New Roman"/>
              </a:rPr>
              <a:t> </a:t>
            </a:r>
            <a:r>
              <a:rPr sz="1400" dirty="0">
                <a:latin typeface="Times New Roman"/>
                <a:cs typeface="Times New Roman"/>
              </a:rPr>
              <a:t>Association.</a:t>
            </a:r>
            <a:r>
              <a:rPr sz="1400" spc="-14" dirty="0">
                <a:latin typeface="Times New Roman"/>
                <a:cs typeface="Times New Roman"/>
              </a:rPr>
              <a:t> </a:t>
            </a:r>
            <a:r>
              <a:rPr sz="1400" dirty="0">
                <a:latin typeface="Times New Roman"/>
                <a:cs typeface="Times New Roman"/>
              </a:rPr>
              <a:t>Fast</a:t>
            </a:r>
            <a:r>
              <a:rPr sz="1400" spc="-14" dirty="0">
                <a:latin typeface="Times New Roman"/>
                <a:cs typeface="Times New Roman"/>
              </a:rPr>
              <a:t> </a:t>
            </a:r>
            <a:r>
              <a:rPr sz="1400" dirty="0">
                <a:latin typeface="Times New Roman"/>
                <a:cs typeface="Times New Roman"/>
              </a:rPr>
              <a:t>Facts</a:t>
            </a:r>
            <a:r>
              <a:rPr sz="1400" spc="-14" dirty="0">
                <a:latin typeface="Times New Roman"/>
                <a:cs typeface="Times New Roman"/>
              </a:rPr>
              <a:t> </a:t>
            </a:r>
            <a:r>
              <a:rPr sz="1400" dirty="0">
                <a:latin typeface="Times New Roman"/>
                <a:cs typeface="Times New Roman"/>
              </a:rPr>
              <a:t>on</a:t>
            </a:r>
            <a:r>
              <a:rPr sz="1400" spc="-17" dirty="0">
                <a:latin typeface="Times New Roman"/>
                <a:cs typeface="Times New Roman"/>
              </a:rPr>
              <a:t> </a:t>
            </a:r>
            <a:r>
              <a:rPr sz="1400" dirty="0">
                <a:latin typeface="Times New Roman"/>
                <a:cs typeface="Times New Roman"/>
              </a:rPr>
              <a:t>U.S.</a:t>
            </a:r>
            <a:r>
              <a:rPr sz="1400" spc="-14" dirty="0">
                <a:latin typeface="Times New Roman"/>
                <a:cs typeface="Times New Roman"/>
              </a:rPr>
              <a:t> </a:t>
            </a:r>
            <a:r>
              <a:rPr sz="1400" dirty="0">
                <a:latin typeface="Times New Roman"/>
                <a:cs typeface="Times New Roman"/>
              </a:rPr>
              <a:t>Hospitals,</a:t>
            </a:r>
            <a:r>
              <a:rPr sz="1400" spc="-17" dirty="0">
                <a:latin typeface="Times New Roman"/>
                <a:cs typeface="Times New Roman"/>
              </a:rPr>
              <a:t> </a:t>
            </a:r>
            <a:r>
              <a:rPr sz="1400" dirty="0">
                <a:latin typeface="Times New Roman"/>
                <a:cs typeface="Times New Roman"/>
              </a:rPr>
              <a:t>2022</a:t>
            </a:r>
            <a:r>
              <a:rPr lang="en-US" sz="1400" dirty="0">
                <a:latin typeface="Times New Roman"/>
                <a:cs typeface="Times New Roman"/>
              </a:rPr>
              <a:t>, updated January 2022</a:t>
            </a:r>
            <a:r>
              <a:rPr sz="1400" dirty="0">
                <a:latin typeface="Times New Roman"/>
                <a:cs typeface="Times New Roman"/>
              </a:rPr>
              <a:t>.</a:t>
            </a:r>
            <a:r>
              <a:rPr sz="1400" spc="-14" dirty="0">
                <a:latin typeface="Times New Roman"/>
                <a:cs typeface="Times New Roman"/>
              </a:rPr>
              <a:t> </a:t>
            </a:r>
            <a:r>
              <a:rPr sz="1400" u="sng" spc="-7" dirty="0">
                <a:solidFill>
                  <a:srgbClr val="0000FF"/>
                </a:solidFill>
                <a:uFill>
                  <a:solidFill>
                    <a:srgbClr val="0000FF"/>
                  </a:solidFill>
                </a:uFill>
                <a:latin typeface="Times New Roman"/>
                <a:cs typeface="Times New Roman"/>
                <a:hlinkClick r:id="rId3"/>
              </a:rPr>
              <a:t>https://www.aha.org/system/files/</a:t>
            </a:r>
            <a:r>
              <a:rPr sz="1400" spc="-7" dirty="0">
                <a:solidFill>
                  <a:srgbClr val="0000FF"/>
                </a:solidFill>
                <a:latin typeface="Times New Roman"/>
                <a:cs typeface="Times New Roman"/>
              </a:rPr>
              <a:t> </a:t>
            </a:r>
            <a:r>
              <a:rPr sz="1400" u="sng" dirty="0">
                <a:solidFill>
                  <a:srgbClr val="0000FF"/>
                </a:solidFill>
                <a:uFill>
                  <a:solidFill>
                    <a:srgbClr val="0000FF"/>
                  </a:solidFill>
                </a:uFill>
                <a:latin typeface="Times New Roman"/>
                <a:cs typeface="Times New Roman"/>
                <a:hlinkClick r:id="rId3"/>
              </a:rPr>
              <a:t>media/file/2022/01/fast-facts-on-US-hospitals-</a:t>
            </a:r>
            <a:r>
              <a:rPr sz="1400" u="sng" spc="-7" dirty="0">
                <a:solidFill>
                  <a:srgbClr val="0000FF"/>
                </a:solidFill>
                <a:uFill>
                  <a:solidFill>
                    <a:srgbClr val="0000FF"/>
                  </a:solidFill>
                </a:uFill>
                <a:latin typeface="Times New Roman"/>
                <a:cs typeface="Times New Roman"/>
                <a:hlinkClick r:id="rId3"/>
              </a:rPr>
              <a:t>2022.pdf</a:t>
            </a:r>
            <a:r>
              <a:rPr sz="1400" spc="-7" dirty="0">
                <a:latin typeface="Times New Roman"/>
                <a:cs typeface="Times New Roman"/>
                <a:hlinkClick r:id="rId3"/>
              </a:rPr>
              <a:t>.</a:t>
            </a:r>
            <a:endParaRPr sz="1400" dirty="0">
              <a:latin typeface="Times New Roman"/>
              <a:cs typeface="Times New Roman"/>
            </a:endParaRPr>
          </a:p>
          <a:p>
            <a:endParaRPr sz="1400" dirty="0">
              <a:latin typeface="Times New Roman"/>
              <a:cs typeface="Times New Roman"/>
            </a:endParaRPr>
          </a:p>
        </p:txBody>
      </p:sp>
      <p:sp>
        <p:nvSpPr>
          <p:cNvPr id="42" name="Title 41">
            <a:extLst>
              <a:ext uri="{FF2B5EF4-FFF2-40B4-BE49-F238E27FC236}">
                <a16:creationId xmlns:a16="http://schemas.microsoft.com/office/drawing/2014/main" id="{B8AA0DA7-951D-492E-A84E-B70E19825EB7}"/>
              </a:ext>
            </a:extLst>
          </p:cNvPr>
          <p:cNvSpPr>
            <a:spLocks noGrp="1"/>
          </p:cNvSpPr>
          <p:nvPr>
            <p:ph type="title"/>
          </p:nvPr>
        </p:nvSpPr>
        <p:spPr>
          <a:xfrm>
            <a:off x="1257300" y="304800"/>
            <a:ext cx="6629400" cy="617884"/>
          </a:xfrm>
        </p:spPr>
        <p:txBody>
          <a:bodyPr>
            <a:noAutofit/>
          </a:bodyPr>
          <a:lstStyle/>
          <a:p>
            <a:r>
              <a:rPr lang="en-US" sz="2000" dirty="0"/>
              <a:t>Figure 41. Types of staffed intensive care beds in community hospitals, 2020</a:t>
            </a:r>
          </a:p>
        </p:txBody>
      </p:sp>
      <p:graphicFrame>
        <p:nvGraphicFramePr>
          <p:cNvPr id="2" name="Chart 1" descr="Pie chart with percentages of each type of bed:&#10;Medical-Surgical Care, 52.8%&#10;Cardiac Care, 14.0%&#10;Neonatal Care, 20.6%&#10;Pediatric Care, 4.5%&#10;Burn Care, 1.1%&#10;Other Intensive Care, 7.0%&#10;">
            <a:extLst>
              <a:ext uri="{FF2B5EF4-FFF2-40B4-BE49-F238E27FC236}">
                <a16:creationId xmlns:a16="http://schemas.microsoft.com/office/drawing/2014/main" id="{D53FD3DC-9234-6FF8-AF88-3D9DAE8114EF}"/>
              </a:ext>
            </a:extLst>
          </p:cNvPr>
          <p:cNvGraphicFramePr>
            <a:graphicFrameLocks noChangeAspect="1"/>
          </p:cNvGraphicFramePr>
          <p:nvPr>
            <p:extLst>
              <p:ext uri="{D42A27DB-BD31-4B8C-83A1-F6EECF244321}">
                <p14:modId xmlns:p14="http://schemas.microsoft.com/office/powerpoint/2010/main" val="2509417264"/>
              </p:ext>
            </p:extLst>
          </p:nvPr>
        </p:nvGraphicFramePr>
        <p:xfrm>
          <a:off x="457200" y="1463040"/>
          <a:ext cx="8229600" cy="4431325"/>
        </p:xfrm>
        <a:graphic>
          <a:graphicData uri="http://schemas.openxmlformats.org/drawingml/2006/chart">
            <c:chart xmlns:c="http://schemas.openxmlformats.org/drawingml/2006/chart" xmlns:r="http://schemas.openxmlformats.org/officeDocument/2006/relationships" r:id="rId4"/>
          </a:graphicData>
        </a:graphic>
      </p:graphicFrame>
      <p:sp>
        <p:nvSpPr>
          <p:cNvPr id="3" name="Slide Number Placeholder 2">
            <a:extLst>
              <a:ext uri="{FF2B5EF4-FFF2-40B4-BE49-F238E27FC236}">
                <a16:creationId xmlns:a16="http://schemas.microsoft.com/office/drawing/2014/main" id="{D55BE3D5-F682-9E3C-D267-711158A51C2A}"/>
              </a:ext>
            </a:extLst>
          </p:cNvPr>
          <p:cNvSpPr>
            <a:spLocks noGrp="1"/>
          </p:cNvSpPr>
          <p:nvPr>
            <p:ph type="sldNum" sz="quarter" idx="10"/>
          </p:nvPr>
        </p:nvSpPr>
        <p:spPr/>
        <p:txBody>
          <a:bodyPr/>
          <a:lstStyle/>
          <a:p>
            <a:fld id="{85F5B7A5-34A7-4AB0-A34F-A4DF2002FA98}" type="slidenum">
              <a:rPr lang="en-US" smtClean="0"/>
              <a:t>66</a:t>
            </a:fld>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89FDA-DA5C-3E01-AF99-3C7E0E6308CB}"/>
              </a:ext>
            </a:extLst>
          </p:cNvPr>
          <p:cNvSpPr>
            <a:spLocks noGrp="1"/>
          </p:cNvSpPr>
          <p:nvPr>
            <p:ph type="title"/>
          </p:nvPr>
        </p:nvSpPr>
        <p:spPr/>
        <p:txBody>
          <a:bodyPr>
            <a:noAutofit/>
          </a:bodyPr>
          <a:lstStyle/>
          <a:p>
            <a:r>
              <a:rPr lang="en-US" sz="2000" dirty="0"/>
              <a:t>Table 5. Characteristics of </a:t>
            </a:r>
            <a:r>
              <a:rPr lang="en-US" sz="2000" dirty="0" err="1"/>
              <a:t>postacute</a:t>
            </a:r>
            <a:r>
              <a:rPr lang="en-US" sz="2000" dirty="0"/>
              <a:t> and long-term care facility services in the United States, 2018</a:t>
            </a:r>
          </a:p>
        </p:txBody>
      </p:sp>
      <p:sp>
        <p:nvSpPr>
          <p:cNvPr id="4" name="Slide Number Placeholder 3">
            <a:extLst>
              <a:ext uri="{FF2B5EF4-FFF2-40B4-BE49-F238E27FC236}">
                <a16:creationId xmlns:a16="http://schemas.microsoft.com/office/drawing/2014/main" id="{0AB84D84-34CD-5033-26D4-501D6CB6845A}"/>
              </a:ext>
            </a:extLst>
          </p:cNvPr>
          <p:cNvSpPr>
            <a:spLocks noGrp="1"/>
          </p:cNvSpPr>
          <p:nvPr>
            <p:ph type="sldNum" sz="quarter" idx="10"/>
          </p:nvPr>
        </p:nvSpPr>
        <p:spPr>
          <a:xfrm>
            <a:off x="8001000" y="6392636"/>
            <a:ext cx="696686" cy="365125"/>
          </a:xfrm>
        </p:spPr>
        <p:txBody>
          <a:bodyPr/>
          <a:lstStyle/>
          <a:p>
            <a:fld id="{85F5B7A5-34A7-4AB0-A34F-A4DF2002FA98}" type="slidenum">
              <a:rPr lang="en-US" smtClean="0"/>
              <a:pPr/>
              <a:t>67</a:t>
            </a:fld>
            <a:endParaRPr lang="en-US" dirty="0"/>
          </a:p>
        </p:txBody>
      </p:sp>
      <p:graphicFrame>
        <p:nvGraphicFramePr>
          <p:cNvPr id="7" name="Table 6">
            <a:extLst>
              <a:ext uri="{FF2B5EF4-FFF2-40B4-BE49-F238E27FC236}">
                <a16:creationId xmlns:a16="http://schemas.microsoft.com/office/drawing/2014/main" id="{B81E5DD5-03D3-266B-4006-7F7B910DE267}"/>
              </a:ext>
            </a:extLst>
          </p:cNvPr>
          <p:cNvGraphicFramePr>
            <a:graphicFrameLocks noGrp="1"/>
          </p:cNvGraphicFramePr>
          <p:nvPr>
            <p:extLst>
              <p:ext uri="{D42A27DB-BD31-4B8C-83A1-F6EECF244321}">
                <p14:modId xmlns:p14="http://schemas.microsoft.com/office/powerpoint/2010/main" val="3653570350"/>
              </p:ext>
            </p:extLst>
          </p:nvPr>
        </p:nvGraphicFramePr>
        <p:xfrm>
          <a:off x="457200" y="1296372"/>
          <a:ext cx="8229600" cy="4409440"/>
        </p:xfrm>
        <a:graphic>
          <a:graphicData uri="http://schemas.openxmlformats.org/drawingml/2006/table">
            <a:tbl>
              <a:tblPr firstRow="1">
                <a:tableStyleId>{5940675A-B579-460E-94D1-54222C63F5DA}</a:tableStyleId>
              </a:tblPr>
              <a:tblGrid>
                <a:gridCol w="1261702">
                  <a:extLst>
                    <a:ext uri="{9D8B030D-6E8A-4147-A177-3AD203B41FA5}">
                      <a16:colId xmlns:a16="http://schemas.microsoft.com/office/drawing/2014/main" val="3710479821"/>
                    </a:ext>
                  </a:extLst>
                </a:gridCol>
                <a:gridCol w="1107822">
                  <a:extLst>
                    <a:ext uri="{9D8B030D-6E8A-4147-A177-3AD203B41FA5}">
                      <a16:colId xmlns:a16="http://schemas.microsoft.com/office/drawing/2014/main" val="891828530"/>
                    </a:ext>
                  </a:extLst>
                </a:gridCol>
                <a:gridCol w="1503489">
                  <a:extLst>
                    <a:ext uri="{9D8B030D-6E8A-4147-A177-3AD203B41FA5}">
                      <a16:colId xmlns:a16="http://schemas.microsoft.com/office/drawing/2014/main" val="705873387"/>
                    </a:ext>
                  </a:extLst>
                </a:gridCol>
                <a:gridCol w="1028700">
                  <a:extLst>
                    <a:ext uri="{9D8B030D-6E8A-4147-A177-3AD203B41FA5}">
                      <a16:colId xmlns:a16="http://schemas.microsoft.com/office/drawing/2014/main" val="1686752632"/>
                    </a:ext>
                  </a:extLst>
                </a:gridCol>
                <a:gridCol w="1107822">
                  <a:extLst>
                    <a:ext uri="{9D8B030D-6E8A-4147-A177-3AD203B41FA5}">
                      <a16:colId xmlns:a16="http://schemas.microsoft.com/office/drawing/2014/main" val="2601152491"/>
                    </a:ext>
                  </a:extLst>
                </a:gridCol>
                <a:gridCol w="1186963">
                  <a:extLst>
                    <a:ext uri="{9D8B030D-6E8A-4147-A177-3AD203B41FA5}">
                      <a16:colId xmlns:a16="http://schemas.microsoft.com/office/drawing/2014/main" val="3234509510"/>
                    </a:ext>
                  </a:extLst>
                </a:gridCol>
                <a:gridCol w="1033102">
                  <a:extLst>
                    <a:ext uri="{9D8B030D-6E8A-4147-A177-3AD203B41FA5}">
                      <a16:colId xmlns:a16="http://schemas.microsoft.com/office/drawing/2014/main" val="120046703"/>
                    </a:ext>
                  </a:extLst>
                </a:gridCol>
              </a:tblGrid>
              <a:tr h="626017">
                <a:tc>
                  <a:txBody>
                    <a:bodyPr/>
                    <a:lstStyle/>
                    <a:p>
                      <a:pPr marL="0" marR="0" algn="ctr">
                        <a:spcBef>
                          <a:spcPts val="0"/>
                        </a:spcBef>
                        <a:spcAft>
                          <a:spcPts val="100"/>
                        </a:spcAft>
                        <a:tabLst>
                          <a:tab pos="5943600" algn="r"/>
                        </a:tabLst>
                      </a:pPr>
                      <a:r>
                        <a:rPr lang="en-US" sz="1400" b="1" dirty="0">
                          <a:effectLst/>
                        </a:rPr>
                        <a:t>Service</a:t>
                      </a:r>
                      <a:endParaRPr lang="en-US"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nchor="b"/>
                </a:tc>
                <a:tc>
                  <a:txBody>
                    <a:bodyPr/>
                    <a:lstStyle/>
                    <a:p>
                      <a:pPr marL="0" marR="0" algn="ctr">
                        <a:spcBef>
                          <a:spcPts val="0"/>
                        </a:spcBef>
                        <a:spcAft>
                          <a:spcPts val="100"/>
                        </a:spcAft>
                        <a:tabLst>
                          <a:tab pos="5943600" algn="r"/>
                        </a:tabLst>
                      </a:pPr>
                      <a:r>
                        <a:rPr lang="en-US" sz="1400" b="1" dirty="0">
                          <a:effectLst/>
                        </a:rPr>
                        <a:t>Number of Facilities/ Services</a:t>
                      </a:r>
                      <a:endParaRPr lang="en-US"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nchor="b"/>
                </a:tc>
                <a:tc>
                  <a:txBody>
                    <a:bodyPr/>
                    <a:lstStyle/>
                    <a:p>
                      <a:pPr marL="0" marR="0" algn="ctr">
                        <a:spcBef>
                          <a:spcPts val="0"/>
                        </a:spcBef>
                        <a:spcAft>
                          <a:spcPts val="100"/>
                        </a:spcAft>
                        <a:tabLst>
                          <a:tab pos="5943600" algn="r"/>
                        </a:tabLst>
                      </a:pPr>
                      <a:r>
                        <a:rPr lang="en-US" sz="1400" b="1" dirty="0">
                          <a:effectLst/>
                        </a:rPr>
                        <a:t>Average Maximum Capacity per Facility/Service</a:t>
                      </a:r>
                      <a:endParaRPr lang="en-US"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nchor="b"/>
                </a:tc>
                <a:tc>
                  <a:txBody>
                    <a:bodyPr/>
                    <a:lstStyle/>
                    <a:p>
                      <a:pPr marL="0" marR="0" algn="ctr">
                        <a:spcBef>
                          <a:spcPts val="0"/>
                        </a:spcBef>
                        <a:spcAft>
                          <a:spcPts val="100"/>
                        </a:spcAft>
                        <a:tabLst>
                          <a:tab pos="5943600" algn="r"/>
                        </a:tabLst>
                      </a:pPr>
                      <a:r>
                        <a:rPr lang="en-US" sz="1400" b="1" dirty="0">
                          <a:effectLst/>
                        </a:rPr>
                        <a:t>Average People per Program</a:t>
                      </a:r>
                      <a:endParaRPr lang="en-US"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nchor="b"/>
                </a:tc>
                <a:tc>
                  <a:txBody>
                    <a:bodyPr/>
                    <a:lstStyle/>
                    <a:p>
                      <a:pPr marL="0" marR="0" algn="ctr">
                        <a:spcBef>
                          <a:spcPts val="0"/>
                        </a:spcBef>
                        <a:spcAft>
                          <a:spcPts val="100"/>
                        </a:spcAft>
                        <a:tabLst>
                          <a:tab pos="5943600" algn="r"/>
                        </a:tabLst>
                      </a:pPr>
                      <a:r>
                        <a:rPr lang="en-US" sz="1400" b="1" dirty="0">
                          <a:effectLst/>
                        </a:rPr>
                        <a:t>Provides </a:t>
                      </a:r>
                      <a:r>
                        <a:rPr lang="en-US" sz="1400" b="1" dirty="0" err="1">
                          <a:effectLst/>
                        </a:rPr>
                        <a:t>Postacute</a:t>
                      </a:r>
                      <a:r>
                        <a:rPr lang="en-US" sz="1400" b="1" dirty="0">
                          <a:effectLst/>
                        </a:rPr>
                        <a:t> Care</a:t>
                      </a:r>
                      <a:endParaRPr lang="en-US"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nchor="b"/>
                </a:tc>
                <a:tc>
                  <a:txBody>
                    <a:bodyPr/>
                    <a:lstStyle/>
                    <a:p>
                      <a:pPr marL="0" marR="0" algn="ctr">
                        <a:spcBef>
                          <a:spcPts val="0"/>
                        </a:spcBef>
                        <a:spcAft>
                          <a:spcPts val="100"/>
                        </a:spcAft>
                        <a:tabLst>
                          <a:tab pos="5943600" algn="r"/>
                        </a:tabLst>
                      </a:pPr>
                      <a:r>
                        <a:rPr lang="en-US" sz="1400" b="1" dirty="0">
                          <a:effectLst/>
                        </a:rPr>
                        <a:t>Provides Long-Term Care</a:t>
                      </a:r>
                      <a:endParaRPr lang="en-US"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nchor="b"/>
                </a:tc>
                <a:tc>
                  <a:txBody>
                    <a:bodyPr/>
                    <a:lstStyle/>
                    <a:p>
                      <a:pPr marL="0" marR="0" algn="ctr">
                        <a:spcBef>
                          <a:spcPts val="0"/>
                        </a:spcBef>
                        <a:spcAft>
                          <a:spcPts val="100"/>
                        </a:spcAft>
                        <a:tabLst>
                          <a:tab pos="5943600" algn="r"/>
                        </a:tabLst>
                      </a:pPr>
                      <a:r>
                        <a:rPr lang="en-US" sz="1400" b="1" dirty="0">
                          <a:effectLst/>
                        </a:rPr>
                        <a:t>Total Workers*</a:t>
                      </a:r>
                      <a:endParaRPr lang="en-US"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nchor="b"/>
                </a:tc>
                <a:extLst>
                  <a:ext uri="{0D108BD9-81ED-4DB2-BD59-A6C34878D82A}">
                    <a16:rowId xmlns:a16="http://schemas.microsoft.com/office/drawing/2014/main" val="2436622654"/>
                  </a:ext>
                </a:extLst>
              </a:tr>
              <a:tr h="224296">
                <a:tc>
                  <a:txBody>
                    <a:bodyPr/>
                    <a:lstStyle/>
                    <a:p>
                      <a:pPr marL="0" marR="0">
                        <a:spcBef>
                          <a:spcPts val="0"/>
                        </a:spcBef>
                        <a:spcAft>
                          <a:spcPts val="100"/>
                        </a:spcAft>
                        <a:tabLst>
                          <a:tab pos="5943600" algn="r"/>
                        </a:tabLst>
                      </a:pPr>
                      <a:r>
                        <a:rPr lang="en-US" sz="1400">
                          <a:effectLst/>
                        </a:rPr>
                        <a:t>Adult day services</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tc>
                <a:tc>
                  <a:txBody>
                    <a:bodyPr/>
                    <a:lstStyle/>
                    <a:p>
                      <a:pPr marL="0" marR="0" algn="r">
                        <a:spcBef>
                          <a:spcPts val="0"/>
                        </a:spcBef>
                        <a:spcAft>
                          <a:spcPts val="100"/>
                        </a:spcAft>
                        <a:tabLst>
                          <a:tab pos="5943600" algn="r"/>
                        </a:tabLst>
                      </a:pPr>
                      <a:r>
                        <a:rPr lang="en-US" sz="1400">
                          <a:effectLst/>
                        </a:rPr>
                        <a:t>4,200</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tc>
                <a:tc>
                  <a:txBody>
                    <a:bodyPr/>
                    <a:lstStyle/>
                    <a:p>
                      <a:pPr marL="0" marR="0" algn="r">
                        <a:spcBef>
                          <a:spcPts val="0"/>
                        </a:spcBef>
                        <a:spcAft>
                          <a:spcPts val="100"/>
                        </a:spcAft>
                        <a:tabLst>
                          <a:tab pos="5943600" algn="r"/>
                        </a:tabLst>
                      </a:pPr>
                      <a:r>
                        <a:rPr lang="en-US" sz="1400">
                          <a:effectLst/>
                        </a:rPr>
                        <a:t>68</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tc>
                <a:tc>
                  <a:txBody>
                    <a:bodyPr/>
                    <a:lstStyle/>
                    <a:p>
                      <a:pPr marL="0" marR="0">
                        <a:spcBef>
                          <a:spcPts val="0"/>
                        </a:spcBef>
                        <a:spcAft>
                          <a:spcPts val="100"/>
                        </a:spcAft>
                        <a:tabLst>
                          <a:tab pos="5943600" algn="r"/>
                        </a:tabLst>
                      </a:pPr>
                      <a:r>
                        <a:rPr lang="en-US" sz="1400">
                          <a:effectLst/>
                        </a:rPr>
                        <a:t>65 per day</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tc>
                <a:tc>
                  <a:txBody>
                    <a:bodyPr/>
                    <a:lstStyle/>
                    <a:p>
                      <a:pPr marL="0" marR="0" algn="ctr">
                        <a:spcBef>
                          <a:spcPts val="0"/>
                        </a:spcBef>
                        <a:spcAft>
                          <a:spcPts val="100"/>
                        </a:spcAft>
                        <a:tabLst>
                          <a:tab pos="5943600" algn="r"/>
                        </a:tabLst>
                      </a:pPr>
                      <a:r>
                        <a:rPr lang="en-US" sz="1400">
                          <a:effectLst/>
                        </a:rPr>
                        <a:t> </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tc>
                <a:tc>
                  <a:txBody>
                    <a:bodyPr/>
                    <a:lstStyle/>
                    <a:p>
                      <a:pPr marL="0" marR="0" algn="ctr">
                        <a:spcBef>
                          <a:spcPts val="0"/>
                        </a:spcBef>
                        <a:spcAft>
                          <a:spcPts val="100"/>
                        </a:spcAft>
                        <a:tabLst>
                          <a:tab pos="5943600" algn="r"/>
                        </a:tabLst>
                      </a:pPr>
                      <a:r>
                        <a:rPr lang="en-US" sz="1400" dirty="0">
                          <a:effectLst/>
                        </a:rPr>
                        <a:t>X</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tc>
                <a:tc>
                  <a:txBody>
                    <a:bodyPr/>
                    <a:lstStyle/>
                    <a:p>
                      <a:pPr marL="0" marR="0" algn="r">
                        <a:spcBef>
                          <a:spcPts val="0"/>
                        </a:spcBef>
                        <a:spcAft>
                          <a:spcPts val="100"/>
                        </a:spcAft>
                        <a:tabLst>
                          <a:tab pos="5943600" algn="r"/>
                        </a:tabLst>
                      </a:pPr>
                      <a:r>
                        <a:rPr lang="en-US" sz="1400">
                          <a:effectLst/>
                        </a:rPr>
                        <a:t>24,300</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tc>
                <a:extLst>
                  <a:ext uri="{0D108BD9-81ED-4DB2-BD59-A6C34878D82A}">
                    <a16:rowId xmlns:a16="http://schemas.microsoft.com/office/drawing/2014/main" val="3421759566"/>
                  </a:ext>
                </a:extLst>
              </a:tr>
              <a:tr h="425159">
                <a:tc>
                  <a:txBody>
                    <a:bodyPr/>
                    <a:lstStyle/>
                    <a:p>
                      <a:pPr marL="0" marR="0">
                        <a:spcBef>
                          <a:spcPts val="0"/>
                        </a:spcBef>
                        <a:spcAft>
                          <a:spcPts val="100"/>
                        </a:spcAft>
                        <a:tabLst>
                          <a:tab pos="5943600" algn="r"/>
                        </a:tabLst>
                      </a:pPr>
                      <a:r>
                        <a:rPr lang="en-US" sz="1400">
                          <a:effectLst/>
                        </a:rPr>
                        <a:t>Home health agencies</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tc>
                <a:tc>
                  <a:txBody>
                    <a:bodyPr/>
                    <a:lstStyle/>
                    <a:p>
                      <a:pPr marL="0" marR="0" algn="r">
                        <a:spcBef>
                          <a:spcPts val="0"/>
                        </a:spcBef>
                        <a:spcAft>
                          <a:spcPts val="100"/>
                        </a:spcAft>
                        <a:tabLst>
                          <a:tab pos="5943600" algn="r"/>
                        </a:tabLst>
                      </a:pPr>
                      <a:r>
                        <a:rPr lang="en-US" sz="1400">
                          <a:effectLst/>
                        </a:rPr>
                        <a:t>11,500</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tc>
                <a:tc>
                  <a:txBody>
                    <a:bodyPr/>
                    <a:lstStyle/>
                    <a:p>
                      <a:pPr marL="0" marR="0" algn="r">
                        <a:spcBef>
                          <a:spcPts val="0"/>
                        </a:spcBef>
                        <a:spcAft>
                          <a:spcPts val="100"/>
                        </a:spcAft>
                        <a:tabLst>
                          <a:tab pos="5943600" algn="r"/>
                        </a:tabLst>
                      </a:pPr>
                      <a:r>
                        <a:rPr lang="en-US" sz="1400">
                          <a:effectLst/>
                        </a:rPr>
                        <a:t>Not available</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tc>
                <a:tc>
                  <a:txBody>
                    <a:bodyPr/>
                    <a:lstStyle/>
                    <a:p>
                      <a:pPr marL="0" marR="0">
                        <a:spcBef>
                          <a:spcPts val="0"/>
                        </a:spcBef>
                        <a:spcAft>
                          <a:spcPts val="100"/>
                        </a:spcAft>
                        <a:tabLst>
                          <a:tab pos="5943600" algn="r"/>
                        </a:tabLst>
                      </a:pPr>
                      <a:r>
                        <a:rPr lang="en-US" sz="1400">
                          <a:effectLst/>
                        </a:rPr>
                        <a:t>458 per year</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tc>
                <a:tc>
                  <a:txBody>
                    <a:bodyPr/>
                    <a:lstStyle/>
                    <a:p>
                      <a:pPr marL="0" marR="0" algn="ctr">
                        <a:spcBef>
                          <a:spcPts val="0"/>
                        </a:spcBef>
                        <a:spcAft>
                          <a:spcPts val="100"/>
                        </a:spcAft>
                        <a:tabLst>
                          <a:tab pos="5943600" algn="r"/>
                        </a:tabLst>
                      </a:pPr>
                      <a:r>
                        <a:rPr lang="en-US" sz="1400">
                          <a:effectLst/>
                        </a:rPr>
                        <a:t>X</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tc>
                <a:tc>
                  <a:txBody>
                    <a:bodyPr/>
                    <a:lstStyle/>
                    <a:p>
                      <a:pPr marL="0" marR="0" algn="ctr">
                        <a:spcBef>
                          <a:spcPts val="0"/>
                        </a:spcBef>
                        <a:spcAft>
                          <a:spcPts val="100"/>
                        </a:spcAft>
                        <a:tabLst>
                          <a:tab pos="5943600" algn="r"/>
                        </a:tabLst>
                      </a:pPr>
                      <a:r>
                        <a:rPr lang="en-US" sz="1400" dirty="0">
                          <a:effectLst/>
                        </a:rPr>
                        <a:t>X</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tc>
                <a:tc>
                  <a:txBody>
                    <a:bodyPr/>
                    <a:lstStyle/>
                    <a:p>
                      <a:pPr marL="0" marR="0" algn="r">
                        <a:spcBef>
                          <a:spcPts val="0"/>
                        </a:spcBef>
                        <a:spcAft>
                          <a:spcPts val="100"/>
                        </a:spcAft>
                        <a:tabLst>
                          <a:tab pos="5943600" algn="r"/>
                        </a:tabLst>
                      </a:pPr>
                      <a:r>
                        <a:rPr lang="en-US" sz="1400">
                          <a:effectLst/>
                        </a:rPr>
                        <a:t>139,200</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tc>
                <a:extLst>
                  <a:ext uri="{0D108BD9-81ED-4DB2-BD59-A6C34878D82A}">
                    <a16:rowId xmlns:a16="http://schemas.microsoft.com/office/drawing/2014/main" val="1094702805"/>
                  </a:ext>
                </a:extLst>
              </a:tr>
              <a:tr h="425159">
                <a:tc>
                  <a:txBody>
                    <a:bodyPr/>
                    <a:lstStyle/>
                    <a:p>
                      <a:pPr marL="0" marR="0">
                        <a:spcBef>
                          <a:spcPts val="0"/>
                        </a:spcBef>
                        <a:spcAft>
                          <a:spcPts val="100"/>
                        </a:spcAft>
                        <a:tabLst>
                          <a:tab pos="5943600" algn="r"/>
                        </a:tabLst>
                      </a:pPr>
                      <a:r>
                        <a:rPr lang="en-US" sz="1400">
                          <a:effectLst/>
                        </a:rPr>
                        <a:t>Residential care communities</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tc>
                <a:tc>
                  <a:txBody>
                    <a:bodyPr/>
                    <a:lstStyle/>
                    <a:p>
                      <a:pPr marL="0" marR="0" algn="r">
                        <a:spcBef>
                          <a:spcPts val="0"/>
                        </a:spcBef>
                        <a:spcAft>
                          <a:spcPts val="100"/>
                        </a:spcAft>
                        <a:tabLst>
                          <a:tab pos="5943600" algn="r"/>
                        </a:tabLst>
                      </a:pPr>
                      <a:r>
                        <a:rPr lang="en-US" sz="1400">
                          <a:effectLst/>
                        </a:rPr>
                        <a:t>31,400</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tc>
                <a:tc>
                  <a:txBody>
                    <a:bodyPr/>
                    <a:lstStyle/>
                    <a:p>
                      <a:pPr marL="0" marR="0" algn="r">
                        <a:spcBef>
                          <a:spcPts val="0"/>
                        </a:spcBef>
                        <a:spcAft>
                          <a:spcPts val="100"/>
                        </a:spcAft>
                        <a:tabLst>
                          <a:tab pos="5943600" algn="r"/>
                        </a:tabLst>
                      </a:pPr>
                      <a:r>
                        <a:rPr lang="en-US" sz="1400">
                          <a:effectLst/>
                        </a:rPr>
                        <a:t>38</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tc>
                <a:tc>
                  <a:txBody>
                    <a:bodyPr/>
                    <a:lstStyle/>
                    <a:p>
                      <a:pPr marL="0" marR="0">
                        <a:spcBef>
                          <a:spcPts val="0"/>
                        </a:spcBef>
                        <a:spcAft>
                          <a:spcPts val="100"/>
                        </a:spcAft>
                        <a:tabLst>
                          <a:tab pos="5943600" algn="r"/>
                        </a:tabLst>
                      </a:pPr>
                      <a:r>
                        <a:rPr lang="en-US" sz="1400">
                          <a:effectLst/>
                        </a:rPr>
                        <a:t>32 per day</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tc>
                <a:tc>
                  <a:txBody>
                    <a:bodyPr/>
                    <a:lstStyle/>
                    <a:p>
                      <a:pPr marL="0" marR="0" algn="ctr">
                        <a:spcBef>
                          <a:spcPts val="0"/>
                        </a:spcBef>
                        <a:spcAft>
                          <a:spcPts val="100"/>
                        </a:spcAft>
                        <a:tabLst>
                          <a:tab pos="5943600" algn="r"/>
                        </a:tabLst>
                      </a:pPr>
                      <a:r>
                        <a:rPr lang="en-US" sz="1400">
                          <a:effectLst/>
                        </a:rPr>
                        <a:t> </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tc>
                <a:tc>
                  <a:txBody>
                    <a:bodyPr/>
                    <a:lstStyle/>
                    <a:p>
                      <a:pPr marL="0" marR="0" algn="ctr">
                        <a:spcBef>
                          <a:spcPts val="0"/>
                        </a:spcBef>
                        <a:spcAft>
                          <a:spcPts val="100"/>
                        </a:spcAft>
                        <a:tabLst>
                          <a:tab pos="5943600" algn="r"/>
                        </a:tabLst>
                      </a:pPr>
                      <a:r>
                        <a:rPr lang="en-US" sz="1400">
                          <a:effectLst/>
                        </a:rPr>
                        <a:t>X</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tc>
                <a:tc>
                  <a:txBody>
                    <a:bodyPr/>
                    <a:lstStyle/>
                    <a:p>
                      <a:pPr marL="0" marR="0" algn="r">
                        <a:spcBef>
                          <a:spcPts val="0"/>
                        </a:spcBef>
                        <a:spcAft>
                          <a:spcPts val="100"/>
                        </a:spcAft>
                        <a:tabLst>
                          <a:tab pos="5943600" algn="r"/>
                        </a:tabLst>
                      </a:pPr>
                      <a:r>
                        <a:rPr lang="en-US" sz="1400" dirty="0">
                          <a:effectLst/>
                        </a:rPr>
                        <a:t>474,200</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tc>
                <a:extLst>
                  <a:ext uri="{0D108BD9-81ED-4DB2-BD59-A6C34878D82A}">
                    <a16:rowId xmlns:a16="http://schemas.microsoft.com/office/drawing/2014/main" val="1469956982"/>
                  </a:ext>
                </a:extLst>
              </a:tr>
              <a:tr h="224296">
                <a:tc>
                  <a:txBody>
                    <a:bodyPr/>
                    <a:lstStyle/>
                    <a:p>
                      <a:pPr marL="0" marR="0">
                        <a:spcBef>
                          <a:spcPts val="0"/>
                        </a:spcBef>
                        <a:spcAft>
                          <a:spcPts val="100"/>
                        </a:spcAft>
                        <a:tabLst>
                          <a:tab pos="5943600" algn="r"/>
                        </a:tabLst>
                      </a:pPr>
                      <a:r>
                        <a:rPr lang="en-US" sz="1400">
                          <a:effectLst/>
                        </a:rPr>
                        <a:t>Nursing homes </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tc>
                <a:tc>
                  <a:txBody>
                    <a:bodyPr/>
                    <a:lstStyle/>
                    <a:p>
                      <a:pPr marL="0" marR="0" algn="r">
                        <a:spcBef>
                          <a:spcPts val="0"/>
                        </a:spcBef>
                        <a:spcAft>
                          <a:spcPts val="100"/>
                        </a:spcAft>
                        <a:tabLst>
                          <a:tab pos="5943600" algn="r"/>
                        </a:tabLst>
                      </a:pPr>
                      <a:r>
                        <a:rPr lang="en-US" sz="1400">
                          <a:effectLst/>
                        </a:rPr>
                        <a:t>15,600</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tc>
                <a:tc>
                  <a:txBody>
                    <a:bodyPr/>
                    <a:lstStyle/>
                    <a:p>
                      <a:pPr marL="0" marR="0" algn="r">
                        <a:spcBef>
                          <a:spcPts val="0"/>
                        </a:spcBef>
                        <a:spcAft>
                          <a:spcPts val="100"/>
                        </a:spcAft>
                        <a:tabLst>
                          <a:tab pos="5943600" algn="r"/>
                        </a:tabLst>
                      </a:pPr>
                      <a:r>
                        <a:rPr lang="en-US" sz="1400">
                          <a:effectLst/>
                        </a:rPr>
                        <a:t>106</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tc>
                <a:tc>
                  <a:txBody>
                    <a:bodyPr/>
                    <a:lstStyle/>
                    <a:p>
                      <a:pPr marL="0" marR="0">
                        <a:spcBef>
                          <a:spcPts val="0"/>
                        </a:spcBef>
                        <a:spcAft>
                          <a:spcPts val="100"/>
                        </a:spcAft>
                        <a:tabLst>
                          <a:tab pos="5943600" algn="r"/>
                        </a:tabLst>
                      </a:pPr>
                      <a:r>
                        <a:rPr lang="en-US" sz="1400">
                          <a:effectLst/>
                        </a:rPr>
                        <a:t>85 per day</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tc>
                <a:tc>
                  <a:txBody>
                    <a:bodyPr/>
                    <a:lstStyle/>
                    <a:p>
                      <a:pPr marL="0" marR="0" algn="ctr">
                        <a:spcBef>
                          <a:spcPts val="0"/>
                        </a:spcBef>
                        <a:spcAft>
                          <a:spcPts val="100"/>
                        </a:spcAft>
                        <a:tabLst>
                          <a:tab pos="5943600" algn="r"/>
                        </a:tabLst>
                      </a:pPr>
                      <a:r>
                        <a:rPr lang="en-US" sz="1400">
                          <a:effectLst/>
                        </a:rPr>
                        <a:t>(X)</a:t>
                      </a:r>
                      <a:r>
                        <a:rPr lang="en-US" sz="1400" baseline="30000">
                          <a:effectLst/>
                        </a:rPr>
                        <a:t>†</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tc>
                <a:tc>
                  <a:txBody>
                    <a:bodyPr/>
                    <a:lstStyle/>
                    <a:p>
                      <a:pPr marL="0" marR="0" algn="ctr">
                        <a:spcBef>
                          <a:spcPts val="0"/>
                        </a:spcBef>
                        <a:spcAft>
                          <a:spcPts val="100"/>
                        </a:spcAft>
                        <a:tabLst>
                          <a:tab pos="5943600" algn="r"/>
                        </a:tabLst>
                      </a:pPr>
                      <a:r>
                        <a:rPr lang="en-US" sz="1400">
                          <a:effectLst/>
                        </a:rPr>
                        <a:t>X</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tc>
                <a:tc>
                  <a:txBody>
                    <a:bodyPr/>
                    <a:lstStyle/>
                    <a:p>
                      <a:pPr marL="0" marR="0" algn="r">
                        <a:spcBef>
                          <a:spcPts val="0"/>
                        </a:spcBef>
                        <a:spcAft>
                          <a:spcPts val="100"/>
                        </a:spcAft>
                        <a:tabLst>
                          <a:tab pos="5943600" algn="r"/>
                        </a:tabLst>
                      </a:pPr>
                      <a:r>
                        <a:rPr lang="en-US" sz="1400" dirty="0">
                          <a:effectLst/>
                        </a:rPr>
                        <a:t>660,000</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tc>
                <a:extLst>
                  <a:ext uri="{0D108BD9-81ED-4DB2-BD59-A6C34878D82A}">
                    <a16:rowId xmlns:a16="http://schemas.microsoft.com/office/drawing/2014/main" val="2470869083"/>
                  </a:ext>
                </a:extLst>
              </a:tr>
              <a:tr h="626017">
                <a:tc>
                  <a:txBody>
                    <a:bodyPr/>
                    <a:lstStyle/>
                    <a:p>
                      <a:pPr marL="0" marR="0">
                        <a:spcBef>
                          <a:spcPts val="0"/>
                        </a:spcBef>
                        <a:spcAft>
                          <a:spcPts val="100"/>
                        </a:spcAft>
                        <a:tabLst>
                          <a:tab pos="5943600" algn="r"/>
                        </a:tabLst>
                      </a:pPr>
                      <a:r>
                        <a:rPr lang="en-US" sz="1400">
                          <a:effectLst/>
                        </a:rPr>
                        <a:t>Inpatient rehabilitation facilities</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tc>
                <a:tc>
                  <a:txBody>
                    <a:bodyPr/>
                    <a:lstStyle/>
                    <a:p>
                      <a:pPr marL="0" marR="0" algn="r">
                        <a:spcBef>
                          <a:spcPts val="0"/>
                        </a:spcBef>
                        <a:spcAft>
                          <a:spcPts val="100"/>
                        </a:spcAft>
                        <a:tabLst>
                          <a:tab pos="5943600" algn="r"/>
                        </a:tabLst>
                      </a:pPr>
                      <a:r>
                        <a:rPr lang="en-US" sz="1400">
                          <a:effectLst/>
                        </a:rPr>
                        <a:t>1,200</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tc>
                <a:tc>
                  <a:txBody>
                    <a:bodyPr/>
                    <a:lstStyle/>
                    <a:p>
                      <a:pPr marL="0" marR="0" algn="r">
                        <a:spcBef>
                          <a:spcPts val="0"/>
                        </a:spcBef>
                        <a:spcAft>
                          <a:spcPts val="100"/>
                        </a:spcAft>
                        <a:tabLst>
                          <a:tab pos="5943600" algn="r"/>
                        </a:tabLst>
                      </a:pPr>
                      <a:r>
                        <a:rPr lang="en-US" sz="1400">
                          <a:effectLst/>
                        </a:rPr>
                        <a:t>298</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tc>
                <a:tc>
                  <a:txBody>
                    <a:bodyPr/>
                    <a:lstStyle/>
                    <a:p>
                      <a:pPr marL="0" marR="0">
                        <a:spcBef>
                          <a:spcPts val="0"/>
                        </a:spcBef>
                        <a:spcAft>
                          <a:spcPts val="100"/>
                        </a:spcAft>
                        <a:tabLst>
                          <a:tab pos="5943600" algn="r"/>
                        </a:tabLst>
                      </a:pPr>
                      <a:r>
                        <a:rPr lang="en-US" sz="1400">
                          <a:effectLst/>
                        </a:rPr>
                        <a:t>348 per year</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tc>
                <a:tc>
                  <a:txBody>
                    <a:bodyPr/>
                    <a:lstStyle/>
                    <a:p>
                      <a:pPr marL="0" marR="0" algn="ctr">
                        <a:spcBef>
                          <a:spcPts val="0"/>
                        </a:spcBef>
                        <a:spcAft>
                          <a:spcPts val="100"/>
                        </a:spcAft>
                        <a:tabLst>
                          <a:tab pos="5943600" algn="r"/>
                        </a:tabLst>
                      </a:pPr>
                      <a:r>
                        <a:rPr lang="en-US" sz="1400">
                          <a:effectLst/>
                        </a:rPr>
                        <a:t>X</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tc>
                <a:tc>
                  <a:txBody>
                    <a:bodyPr/>
                    <a:lstStyle/>
                    <a:p>
                      <a:pPr marL="0" marR="0" algn="ctr">
                        <a:spcBef>
                          <a:spcPts val="0"/>
                        </a:spcBef>
                        <a:spcAft>
                          <a:spcPts val="100"/>
                        </a:spcAft>
                        <a:tabLst>
                          <a:tab pos="5943600" algn="r"/>
                        </a:tabLst>
                      </a:pPr>
                      <a:r>
                        <a:rPr lang="en-US" sz="1400">
                          <a:effectLst/>
                        </a:rPr>
                        <a:t>X</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tc>
                <a:tc>
                  <a:txBody>
                    <a:bodyPr/>
                    <a:lstStyle/>
                    <a:p>
                      <a:pPr marL="0" marR="0" algn="r">
                        <a:spcBef>
                          <a:spcPts val="0"/>
                        </a:spcBef>
                        <a:spcAft>
                          <a:spcPts val="100"/>
                        </a:spcAft>
                        <a:tabLst>
                          <a:tab pos="5943600" algn="r"/>
                        </a:tabLst>
                      </a:pPr>
                      <a:r>
                        <a:rPr lang="en-US" sz="1400" dirty="0">
                          <a:effectLst/>
                        </a:rPr>
                        <a:t>263,000</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tc>
                <a:extLst>
                  <a:ext uri="{0D108BD9-81ED-4DB2-BD59-A6C34878D82A}">
                    <a16:rowId xmlns:a16="http://schemas.microsoft.com/office/drawing/2014/main" val="2829987210"/>
                  </a:ext>
                </a:extLst>
              </a:tr>
              <a:tr h="425159">
                <a:tc>
                  <a:txBody>
                    <a:bodyPr/>
                    <a:lstStyle/>
                    <a:p>
                      <a:pPr marL="0" marR="0">
                        <a:spcBef>
                          <a:spcPts val="0"/>
                        </a:spcBef>
                        <a:spcAft>
                          <a:spcPts val="100"/>
                        </a:spcAft>
                        <a:tabLst>
                          <a:tab pos="5943600" algn="r"/>
                        </a:tabLst>
                      </a:pPr>
                      <a:r>
                        <a:rPr lang="en-US" sz="1400">
                          <a:effectLst/>
                        </a:rPr>
                        <a:t>Long-term care hospitals</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tc>
                <a:tc>
                  <a:txBody>
                    <a:bodyPr/>
                    <a:lstStyle/>
                    <a:p>
                      <a:pPr marL="0" marR="0" algn="r">
                        <a:spcBef>
                          <a:spcPts val="0"/>
                        </a:spcBef>
                        <a:spcAft>
                          <a:spcPts val="100"/>
                        </a:spcAft>
                        <a:tabLst>
                          <a:tab pos="5943600" algn="r"/>
                        </a:tabLst>
                      </a:pPr>
                      <a:r>
                        <a:rPr lang="en-US" sz="1400">
                          <a:effectLst/>
                        </a:rPr>
                        <a:t>400</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tc>
                <a:tc>
                  <a:txBody>
                    <a:bodyPr/>
                    <a:lstStyle/>
                    <a:p>
                      <a:pPr marL="0" marR="0" algn="r">
                        <a:spcBef>
                          <a:spcPts val="0"/>
                        </a:spcBef>
                        <a:spcAft>
                          <a:spcPts val="100"/>
                        </a:spcAft>
                        <a:tabLst>
                          <a:tab pos="5943600" algn="r"/>
                        </a:tabLst>
                      </a:pPr>
                      <a:r>
                        <a:rPr lang="en-US" sz="1400">
                          <a:effectLst/>
                        </a:rPr>
                        <a:t>68</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tc>
                <a:tc>
                  <a:txBody>
                    <a:bodyPr/>
                    <a:lstStyle/>
                    <a:p>
                      <a:pPr marL="0" marR="0">
                        <a:spcBef>
                          <a:spcPts val="0"/>
                        </a:spcBef>
                        <a:spcAft>
                          <a:spcPts val="100"/>
                        </a:spcAft>
                        <a:tabLst>
                          <a:tab pos="5943600" algn="r"/>
                        </a:tabLst>
                      </a:pPr>
                      <a:r>
                        <a:rPr lang="en-US" sz="1400">
                          <a:effectLst/>
                        </a:rPr>
                        <a:t>293 per year</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tc>
                <a:tc>
                  <a:txBody>
                    <a:bodyPr/>
                    <a:lstStyle/>
                    <a:p>
                      <a:pPr marL="0" marR="0" algn="ctr">
                        <a:spcBef>
                          <a:spcPts val="0"/>
                        </a:spcBef>
                        <a:spcAft>
                          <a:spcPts val="100"/>
                        </a:spcAft>
                        <a:tabLst>
                          <a:tab pos="5943600" algn="r"/>
                        </a:tabLst>
                      </a:pPr>
                      <a:r>
                        <a:rPr lang="en-US" sz="1400">
                          <a:effectLst/>
                        </a:rPr>
                        <a:t>X</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tc>
                <a:tc>
                  <a:txBody>
                    <a:bodyPr/>
                    <a:lstStyle/>
                    <a:p>
                      <a:pPr marL="0" marR="0" algn="ctr">
                        <a:spcBef>
                          <a:spcPts val="0"/>
                        </a:spcBef>
                        <a:spcAft>
                          <a:spcPts val="100"/>
                        </a:spcAft>
                        <a:tabLst>
                          <a:tab pos="5943600" algn="r"/>
                        </a:tabLst>
                      </a:pPr>
                      <a:r>
                        <a:rPr lang="en-US" sz="1400">
                          <a:effectLst/>
                        </a:rPr>
                        <a:t>X</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tc>
                <a:tc>
                  <a:txBody>
                    <a:bodyPr/>
                    <a:lstStyle/>
                    <a:p>
                      <a:pPr marL="0" marR="0" algn="r">
                        <a:spcBef>
                          <a:spcPts val="0"/>
                        </a:spcBef>
                        <a:spcAft>
                          <a:spcPts val="100"/>
                        </a:spcAft>
                        <a:tabLst>
                          <a:tab pos="5943600" algn="r"/>
                        </a:tabLst>
                      </a:pPr>
                      <a:r>
                        <a:rPr lang="en-US" sz="1400" dirty="0">
                          <a:effectLst/>
                        </a:rPr>
                        <a:t>13,600</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tc>
                <a:extLst>
                  <a:ext uri="{0D108BD9-81ED-4DB2-BD59-A6C34878D82A}">
                    <a16:rowId xmlns:a16="http://schemas.microsoft.com/office/drawing/2014/main" val="2615385450"/>
                  </a:ext>
                </a:extLst>
              </a:tr>
              <a:tr h="224296">
                <a:tc>
                  <a:txBody>
                    <a:bodyPr/>
                    <a:lstStyle/>
                    <a:p>
                      <a:pPr marL="0" marR="0">
                        <a:spcBef>
                          <a:spcPts val="0"/>
                        </a:spcBef>
                        <a:spcAft>
                          <a:spcPts val="100"/>
                        </a:spcAft>
                        <a:tabLst>
                          <a:tab pos="5943600" algn="r"/>
                        </a:tabLst>
                      </a:pPr>
                      <a:r>
                        <a:rPr lang="en-US" sz="1400">
                          <a:effectLst/>
                        </a:rPr>
                        <a:t>Hospice services</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tc>
                <a:tc>
                  <a:txBody>
                    <a:bodyPr/>
                    <a:lstStyle/>
                    <a:p>
                      <a:pPr marL="0" marR="0" algn="r">
                        <a:spcBef>
                          <a:spcPts val="0"/>
                        </a:spcBef>
                        <a:spcAft>
                          <a:spcPts val="100"/>
                        </a:spcAft>
                        <a:tabLst>
                          <a:tab pos="5943600" algn="r"/>
                        </a:tabLst>
                      </a:pPr>
                      <a:r>
                        <a:rPr lang="en-US" sz="1400">
                          <a:effectLst/>
                        </a:rPr>
                        <a:t>4,700</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tc>
                <a:tc>
                  <a:txBody>
                    <a:bodyPr/>
                    <a:lstStyle/>
                    <a:p>
                      <a:pPr marL="0" marR="0" algn="r">
                        <a:spcBef>
                          <a:spcPts val="0"/>
                        </a:spcBef>
                        <a:spcAft>
                          <a:spcPts val="100"/>
                        </a:spcAft>
                        <a:tabLst>
                          <a:tab pos="5943600" algn="r"/>
                        </a:tabLst>
                      </a:pPr>
                      <a:r>
                        <a:rPr lang="en-US" sz="1400">
                          <a:effectLst/>
                        </a:rPr>
                        <a:t>Not available</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tc>
                <a:tc>
                  <a:txBody>
                    <a:bodyPr/>
                    <a:lstStyle/>
                    <a:p>
                      <a:pPr marL="0" marR="0">
                        <a:spcBef>
                          <a:spcPts val="0"/>
                        </a:spcBef>
                        <a:spcAft>
                          <a:spcPts val="100"/>
                        </a:spcAft>
                        <a:tabLst>
                          <a:tab pos="5943600" algn="r"/>
                        </a:tabLst>
                      </a:pPr>
                      <a:r>
                        <a:rPr lang="en-US" sz="1400">
                          <a:effectLst/>
                        </a:rPr>
                        <a:t>356 per year</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tc>
                <a:tc>
                  <a:txBody>
                    <a:bodyPr/>
                    <a:lstStyle/>
                    <a:p>
                      <a:pPr marL="0" marR="0" algn="ctr">
                        <a:spcBef>
                          <a:spcPts val="0"/>
                        </a:spcBef>
                        <a:spcAft>
                          <a:spcPts val="100"/>
                        </a:spcAft>
                        <a:tabLst>
                          <a:tab pos="5943600" algn="r"/>
                        </a:tabLst>
                      </a:pPr>
                      <a:r>
                        <a:rPr lang="en-US" sz="1400">
                          <a:effectLst/>
                        </a:rPr>
                        <a:t> </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tc>
                <a:tc>
                  <a:txBody>
                    <a:bodyPr/>
                    <a:lstStyle/>
                    <a:p>
                      <a:pPr marL="0" marR="0" algn="ctr">
                        <a:spcBef>
                          <a:spcPts val="0"/>
                        </a:spcBef>
                        <a:spcAft>
                          <a:spcPts val="100"/>
                        </a:spcAft>
                        <a:tabLst>
                          <a:tab pos="5943600" algn="r"/>
                        </a:tabLst>
                      </a:pPr>
                      <a:r>
                        <a:rPr lang="en-US" sz="1400">
                          <a:effectLst/>
                        </a:rPr>
                        <a:t>X</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tc>
                <a:tc>
                  <a:txBody>
                    <a:bodyPr/>
                    <a:lstStyle/>
                    <a:p>
                      <a:pPr marL="0" marR="0" algn="r">
                        <a:spcBef>
                          <a:spcPts val="0"/>
                        </a:spcBef>
                        <a:spcAft>
                          <a:spcPts val="100"/>
                        </a:spcAft>
                        <a:tabLst>
                          <a:tab pos="5943600" algn="r"/>
                        </a:tabLst>
                      </a:pPr>
                      <a:r>
                        <a:rPr lang="en-US" sz="1400" dirty="0">
                          <a:effectLst/>
                        </a:rPr>
                        <a:t>91,300</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tc>
                <a:extLst>
                  <a:ext uri="{0D108BD9-81ED-4DB2-BD59-A6C34878D82A}">
                    <a16:rowId xmlns:a16="http://schemas.microsoft.com/office/drawing/2014/main" val="2407647813"/>
                  </a:ext>
                </a:extLst>
              </a:tr>
            </a:tbl>
          </a:graphicData>
        </a:graphic>
      </p:graphicFrame>
      <p:sp>
        <p:nvSpPr>
          <p:cNvPr id="8" name="TextBox 7">
            <a:extLst>
              <a:ext uri="{FF2B5EF4-FFF2-40B4-BE49-F238E27FC236}">
                <a16:creationId xmlns:a16="http://schemas.microsoft.com/office/drawing/2014/main" id="{4DD5ACE7-B187-6965-C8A8-A7D4B06A7F87}"/>
              </a:ext>
            </a:extLst>
          </p:cNvPr>
          <p:cNvSpPr txBox="1"/>
          <p:nvPr/>
        </p:nvSpPr>
        <p:spPr>
          <a:xfrm>
            <a:off x="457200" y="5742098"/>
            <a:ext cx="8229600" cy="1015663"/>
          </a:xfrm>
          <a:prstGeom prst="rect">
            <a:avLst/>
          </a:prstGeom>
          <a:noFill/>
        </p:spPr>
        <p:txBody>
          <a:bodyPr wrap="square" rtlCol="0">
            <a:spAutoFit/>
          </a:bodyPr>
          <a:lstStyle/>
          <a:p>
            <a:pPr marL="0" marR="0"/>
            <a:r>
              <a:rPr lang="en-US" sz="1200" b="1" dirty="0">
                <a:effectLst/>
                <a:latin typeface="Times New Roman" panose="02020603050405020304" pitchFamily="18" charset="0"/>
                <a:ea typeface="Times New Roman" panose="02020603050405020304" pitchFamily="18" charset="0"/>
              </a:rPr>
              <a:t>Source:</a:t>
            </a:r>
            <a:r>
              <a:rPr lang="en-US" sz="1200" dirty="0">
                <a:effectLst/>
                <a:latin typeface="Times New Roman" panose="02020603050405020304" pitchFamily="18" charset="0"/>
                <a:ea typeface="Times New Roman" panose="02020603050405020304" pitchFamily="18" charset="0"/>
              </a:rPr>
              <a:t> Centers for Disease Control and Prevention, National Center for Health Statistics, Post-Acute and Long-Term Care Providers and Services Users in the United States, 2017-2018.</a:t>
            </a:r>
          </a:p>
          <a:p>
            <a:pPr marL="0" marR="0"/>
            <a:r>
              <a:rPr lang="en-US" sz="1200" dirty="0">
                <a:effectLst/>
                <a:latin typeface="Times New Roman" panose="02020603050405020304" pitchFamily="18" charset="0"/>
                <a:ea typeface="Times New Roman" panose="02020603050405020304" pitchFamily="18" charset="0"/>
              </a:rPr>
              <a:t>* Nursing and social work full-time-equivalent workers.</a:t>
            </a:r>
          </a:p>
          <a:p>
            <a:pPr marL="0" marR="0"/>
            <a:r>
              <a:rPr lang="en-US" sz="1200" baseline="30000" dirty="0">
                <a:effectLst/>
                <a:latin typeface="Times New Roman" panose="02020603050405020304" pitchFamily="18" charset="0"/>
                <a:ea typeface="Times New Roman" panose="02020603050405020304" pitchFamily="18" charset="0"/>
              </a:rPr>
              <a:t>†</a:t>
            </a:r>
            <a:r>
              <a:rPr lang="en-US" sz="1200" dirty="0">
                <a:effectLst/>
                <a:latin typeface="Times New Roman" panose="02020603050405020304" pitchFamily="18" charset="0"/>
                <a:ea typeface="Times New Roman" panose="02020603050405020304" pitchFamily="18" charset="0"/>
              </a:rPr>
              <a:t> Medicare only covers qualifying </a:t>
            </a:r>
            <a:r>
              <a:rPr lang="en-US" sz="1200" dirty="0" err="1">
                <a:effectLst/>
                <a:latin typeface="Times New Roman" panose="02020603050405020304" pitchFamily="18" charset="0"/>
                <a:ea typeface="Times New Roman" panose="02020603050405020304" pitchFamily="18" charset="0"/>
              </a:rPr>
              <a:t>postacute</a:t>
            </a:r>
            <a:r>
              <a:rPr lang="en-US" sz="1200" dirty="0">
                <a:effectLst/>
                <a:latin typeface="Times New Roman" panose="02020603050405020304" pitchFamily="18" charset="0"/>
                <a:ea typeface="Times New Roman" panose="02020603050405020304" pitchFamily="18" charset="0"/>
              </a:rPr>
              <a:t> care services provided by home care agencies and by skilled nursing facilities co-located with nursing homes. Medicare does not cover long-term care services from home care agencies or nursing homes.</a:t>
            </a:r>
            <a:endParaRPr lang="en-US" sz="1200" dirty="0"/>
          </a:p>
        </p:txBody>
      </p:sp>
    </p:spTree>
    <p:extLst>
      <p:ext uri="{BB962C8B-B14F-4D97-AF65-F5344CB8AC3E}">
        <p14:creationId xmlns:p14="http://schemas.microsoft.com/office/powerpoint/2010/main" val="2237359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5E1B3-A953-17ED-D238-D500C5803F96}"/>
              </a:ext>
            </a:extLst>
          </p:cNvPr>
          <p:cNvSpPr>
            <a:spLocks noGrp="1"/>
          </p:cNvSpPr>
          <p:nvPr>
            <p:ph type="title"/>
          </p:nvPr>
        </p:nvSpPr>
        <p:spPr/>
        <p:txBody>
          <a:bodyPr>
            <a:normAutofit fontScale="90000"/>
          </a:bodyPr>
          <a:lstStyle/>
          <a:p>
            <a:r>
              <a:rPr lang="en-US" dirty="0"/>
              <a:t>Summary</a:t>
            </a:r>
          </a:p>
        </p:txBody>
      </p:sp>
      <p:sp>
        <p:nvSpPr>
          <p:cNvPr id="3" name="Content Placeholder 2">
            <a:extLst>
              <a:ext uri="{FF2B5EF4-FFF2-40B4-BE49-F238E27FC236}">
                <a16:creationId xmlns:a16="http://schemas.microsoft.com/office/drawing/2014/main" id="{E7819B94-DC43-1839-FA7C-DF505B070BBE}"/>
              </a:ext>
            </a:extLst>
          </p:cNvPr>
          <p:cNvSpPr>
            <a:spLocks noGrp="1"/>
          </p:cNvSpPr>
          <p:nvPr>
            <p:ph idx="1"/>
          </p:nvPr>
        </p:nvSpPr>
        <p:spPr/>
        <p:txBody>
          <a:bodyPr>
            <a:normAutofit fontScale="55000" lnSpcReduction="20000"/>
          </a:bodyPr>
          <a:lstStyle/>
          <a:p>
            <a:pPr>
              <a:lnSpc>
                <a:spcPct val="120000"/>
              </a:lnSpc>
              <a:spcBef>
                <a:spcPts val="0"/>
              </a:spcBef>
            </a:pPr>
            <a:r>
              <a:rPr lang="en-US" dirty="0"/>
              <a:t>Multiple healthcare delivery systems provide overlapping but distinct services to address the U.S. population’s diverse needs. </a:t>
            </a:r>
          </a:p>
          <a:p>
            <a:pPr>
              <a:lnSpc>
                <a:spcPct val="120000"/>
              </a:lnSpc>
              <a:spcBef>
                <a:spcPts val="0"/>
              </a:spcBef>
            </a:pPr>
            <a:r>
              <a:rPr lang="en-US" dirty="0"/>
              <a:t>Short-term labor trends show that workforce participation in the ambulatory and hospital sectors, which had declined during the COVID-19 PHE, has returned to or exceeded levels reported before the pandemic. But workforce participation in the nursing home sector continues to decline, even as demand from an aging population grows. </a:t>
            </a:r>
          </a:p>
          <a:p>
            <a:pPr>
              <a:lnSpc>
                <a:spcPct val="120000"/>
              </a:lnSpc>
              <a:spcBef>
                <a:spcPts val="0"/>
              </a:spcBef>
            </a:pPr>
            <a:r>
              <a:rPr lang="en-US" dirty="0"/>
              <a:t>Although concerns about shortages of physicians and nurses have received prominent attention, labor data suggest that much of the decrease in workforce participation occurred among people in occupations that require lower levels of educational attainment, many of which are held by women and people in racial and ethnic minority groups.</a:t>
            </a:r>
          </a:p>
          <a:p>
            <a:pPr>
              <a:lnSpc>
                <a:spcPct val="120000"/>
              </a:lnSpc>
              <a:spcBef>
                <a:spcPts val="0"/>
              </a:spcBef>
            </a:pPr>
            <a:r>
              <a:rPr lang="en-US" dirty="0"/>
              <a:t>Longer labor trends signal a shift toward more outpatient healthcare delivery, as employment in the ambulatory sector has grown rapidly, while employment in hospitals and nursing homes has remained flat or decreased.</a:t>
            </a:r>
          </a:p>
          <a:p>
            <a:pPr>
              <a:lnSpc>
                <a:spcPct val="120000"/>
              </a:lnSpc>
              <a:spcBef>
                <a:spcPts val="0"/>
              </a:spcBef>
            </a:pPr>
            <a:r>
              <a:rPr lang="en-US" dirty="0"/>
              <a:t>Data characterizing healthcare delivery settings show that each delivers distinct types of services and that service lines within each setting are often fragmented and unevenly distributed across populations. These findings imply that people, and the providers who guide them, must be able to identify which services they need and where to find services to meet those needs. </a:t>
            </a:r>
          </a:p>
          <a:p>
            <a:pPr>
              <a:lnSpc>
                <a:spcPct val="120000"/>
              </a:lnSpc>
              <a:spcBef>
                <a:spcPts val="0"/>
              </a:spcBef>
            </a:pPr>
            <a:endParaRPr lang="en-US" dirty="0"/>
          </a:p>
        </p:txBody>
      </p:sp>
      <p:sp>
        <p:nvSpPr>
          <p:cNvPr id="4" name="Slide Number Placeholder 3">
            <a:extLst>
              <a:ext uri="{FF2B5EF4-FFF2-40B4-BE49-F238E27FC236}">
                <a16:creationId xmlns:a16="http://schemas.microsoft.com/office/drawing/2014/main" id="{2DB8CEC9-37C3-D570-CC5D-6DB21379E2D1}"/>
              </a:ext>
            </a:extLst>
          </p:cNvPr>
          <p:cNvSpPr>
            <a:spLocks noGrp="1"/>
          </p:cNvSpPr>
          <p:nvPr>
            <p:ph type="sldNum" sz="quarter" idx="10"/>
          </p:nvPr>
        </p:nvSpPr>
        <p:spPr/>
        <p:txBody>
          <a:bodyPr/>
          <a:lstStyle/>
          <a:p>
            <a:fld id="{85F5B7A5-34A7-4AB0-A34F-A4DF2002FA98}" type="slidenum">
              <a:rPr lang="en-US" smtClean="0"/>
              <a:pPr/>
              <a:t>68</a:t>
            </a:fld>
            <a:endParaRPr lang="en-US" dirty="0"/>
          </a:p>
        </p:txBody>
      </p:sp>
    </p:spTree>
    <p:extLst>
      <p:ext uri="{BB962C8B-B14F-4D97-AF65-F5344CB8AC3E}">
        <p14:creationId xmlns:p14="http://schemas.microsoft.com/office/powerpoint/2010/main" val="740363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FB22A-7783-D367-A1CB-6AFE6D84415D}"/>
              </a:ext>
            </a:extLst>
          </p:cNvPr>
          <p:cNvSpPr>
            <a:spLocks noGrp="1"/>
          </p:cNvSpPr>
          <p:nvPr>
            <p:ph type="title"/>
          </p:nvPr>
        </p:nvSpPr>
        <p:spPr/>
        <p:txBody>
          <a:bodyPr>
            <a:noAutofit/>
          </a:bodyPr>
          <a:lstStyle/>
          <a:p>
            <a:r>
              <a:rPr lang="en-US" sz="2000" dirty="0"/>
              <a:t>Figure 42. Contributions of payment sources to national healthcare consumption, 1960-2021 </a:t>
            </a:r>
          </a:p>
        </p:txBody>
      </p:sp>
      <p:sp>
        <p:nvSpPr>
          <p:cNvPr id="3" name="Slide Number Placeholder 2">
            <a:extLst>
              <a:ext uri="{FF2B5EF4-FFF2-40B4-BE49-F238E27FC236}">
                <a16:creationId xmlns:a16="http://schemas.microsoft.com/office/drawing/2014/main" id="{6508CA24-21E4-A34D-5C6F-B9B4FAE1F2D2}"/>
              </a:ext>
            </a:extLst>
          </p:cNvPr>
          <p:cNvSpPr>
            <a:spLocks noGrp="1"/>
          </p:cNvSpPr>
          <p:nvPr>
            <p:ph type="sldNum" sz="quarter" idx="10"/>
          </p:nvPr>
        </p:nvSpPr>
        <p:spPr/>
        <p:txBody>
          <a:bodyPr/>
          <a:lstStyle/>
          <a:p>
            <a:fld id="{85F5B7A5-34A7-4AB0-A34F-A4DF2002FA98}" type="slidenum">
              <a:rPr lang="en-US" smtClean="0"/>
              <a:pPr/>
              <a:t>69</a:t>
            </a:fld>
            <a:endParaRPr lang="en-US" dirty="0"/>
          </a:p>
        </p:txBody>
      </p:sp>
      <p:graphicFrame>
        <p:nvGraphicFramePr>
          <p:cNvPr id="8" name="Chart 7" descr="Line graph showing share of consumption of payment sources, as noted in the text above; out of pocket decreased from more than half in 1960 to 11% in 2021, private insurance increased from 23% in1960 to 30% in 2021, and Medicare/Medicaid increased from 20% in 1970 to 40% in 2021 ">
            <a:extLst>
              <a:ext uri="{FF2B5EF4-FFF2-40B4-BE49-F238E27FC236}">
                <a16:creationId xmlns:a16="http://schemas.microsoft.com/office/drawing/2014/main" id="{954558FA-9708-139C-05D7-0588C4B5DCE5}"/>
              </a:ext>
            </a:extLst>
          </p:cNvPr>
          <p:cNvGraphicFramePr/>
          <p:nvPr>
            <p:extLst>
              <p:ext uri="{D42A27DB-BD31-4B8C-83A1-F6EECF244321}">
                <p14:modId xmlns:p14="http://schemas.microsoft.com/office/powerpoint/2010/main" val="278647259"/>
              </p:ext>
            </p:extLst>
          </p:nvPr>
        </p:nvGraphicFramePr>
        <p:xfrm>
          <a:off x="457200" y="1280160"/>
          <a:ext cx="8229600" cy="3749040"/>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DDB5B212-727C-8117-C07F-102D9F03670C}"/>
              </a:ext>
            </a:extLst>
          </p:cNvPr>
          <p:cNvSpPr txBox="1"/>
          <p:nvPr/>
        </p:nvSpPr>
        <p:spPr>
          <a:xfrm>
            <a:off x="457200" y="5029200"/>
            <a:ext cx="8229600" cy="1569660"/>
          </a:xfrm>
          <a:prstGeom prst="rect">
            <a:avLst/>
          </a:prstGeom>
          <a:noFill/>
        </p:spPr>
        <p:txBody>
          <a:bodyPr wrap="square" rtlCol="0">
            <a:spAutoFit/>
          </a:bodyPr>
          <a:lstStyle/>
          <a:p>
            <a:r>
              <a:rPr lang="en-US" sz="1200" b="1" dirty="0">
                <a:effectLst/>
                <a:latin typeface="Times New Roman" panose="02020603050405020304" pitchFamily="18" charset="0"/>
                <a:ea typeface="Calibri" panose="020F0502020204030204" pitchFamily="34" charset="0"/>
              </a:rPr>
              <a:t>Source:</a:t>
            </a:r>
            <a:r>
              <a:rPr lang="en-US" sz="1200" dirty="0">
                <a:effectLst/>
                <a:latin typeface="Times New Roman" panose="02020603050405020304" pitchFamily="18" charset="0"/>
                <a:ea typeface="Calibri" panose="020F0502020204030204" pitchFamily="34" charset="0"/>
              </a:rPr>
              <a:t> Centers for Medicare &amp; Medicaid Services, National Health Expenditure Accounts (NHEA) by source of funds, CY 1960-2021; and NHEA Table 3. </a:t>
            </a:r>
            <a:r>
              <a:rPr lang="en-US" sz="1200" u="sng" dirty="0">
                <a:solidFill>
                  <a:srgbClr val="0000FF"/>
                </a:solidFill>
                <a:effectLst/>
                <a:latin typeface="Times New Roman" panose="02020603050405020304" pitchFamily="18" charset="0"/>
                <a:ea typeface="Times New Roman" panose="02020603050405020304" pitchFamily="18" charset="0"/>
                <a:hlinkClick r:id="rId4"/>
              </a:rPr>
              <a:t>https://www.cms.gov/Research-Statistics-Data-and-Systems/Statistics-Trends-and-Reports/NationalHealthExpendData/NationalHealthAccountsHistorical.html</a:t>
            </a:r>
            <a:r>
              <a:rPr lang="en-US" sz="1200" dirty="0">
                <a:effectLst/>
                <a:latin typeface="Times New Roman" panose="02020603050405020304" pitchFamily="18" charset="0"/>
                <a:ea typeface="Calibri" panose="020F0502020204030204" pitchFamily="34" charset="0"/>
              </a:rPr>
              <a:t>.</a:t>
            </a:r>
          </a:p>
          <a:p>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Note:</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“Other Payer” includes Children’s Health Insurance Program (Titles XIX and XXI) and programs available through the Department of Defense and the Department of Veterans Affairs. “Third-Party Payer/Public Health” may include worksite healthcare, other private venues, Indian Health Service, workers’ compensation, general assistance, maternal and child health programs, vocational rehabilitation programs, other federal programs, Substance Abuse and Mental Health Services Administration, other state and local programs, and school health programs.</a:t>
            </a:r>
            <a:endParaRPr lang="en-US" sz="1200" dirty="0"/>
          </a:p>
        </p:txBody>
      </p:sp>
    </p:spTree>
    <p:extLst>
      <p:ext uri="{BB962C8B-B14F-4D97-AF65-F5344CB8AC3E}">
        <p14:creationId xmlns:p14="http://schemas.microsoft.com/office/powerpoint/2010/main" val="4019187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418CF89-76E4-4622-98F2-AC674B511590}"/>
              </a:ext>
            </a:extLst>
          </p:cNvPr>
          <p:cNvSpPr>
            <a:spLocks noGrp="1"/>
          </p:cNvSpPr>
          <p:nvPr>
            <p:ph type="title"/>
          </p:nvPr>
        </p:nvSpPr>
        <p:spPr/>
        <p:txBody>
          <a:bodyPr>
            <a:normAutofit fontScale="90000"/>
          </a:bodyPr>
          <a:lstStyle/>
          <a:p>
            <a:r>
              <a:rPr lang="en-US" dirty="0"/>
              <a:t>References</a:t>
            </a:r>
          </a:p>
        </p:txBody>
      </p:sp>
      <p:sp>
        <p:nvSpPr>
          <p:cNvPr id="8" name="Content Placeholder 7">
            <a:extLst>
              <a:ext uri="{FF2B5EF4-FFF2-40B4-BE49-F238E27FC236}">
                <a16:creationId xmlns:a16="http://schemas.microsoft.com/office/drawing/2014/main" id="{EA235C42-FA56-4580-A7E2-AFEE7829140D}"/>
              </a:ext>
            </a:extLst>
          </p:cNvPr>
          <p:cNvSpPr>
            <a:spLocks noGrp="1"/>
          </p:cNvSpPr>
          <p:nvPr>
            <p:ph idx="1"/>
          </p:nvPr>
        </p:nvSpPr>
        <p:spPr>
          <a:xfrm>
            <a:off x="457200" y="1646237"/>
            <a:ext cx="8229600" cy="4525963"/>
          </a:xfrm>
        </p:spPr>
        <p:txBody>
          <a:bodyPr>
            <a:normAutofit/>
          </a:bodyPr>
          <a:lstStyle/>
          <a:p>
            <a:pPr marL="228600" indent="-228600">
              <a:lnSpc>
                <a:spcPct val="120000"/>
              </a:lnSpc>
              <a:spcBef>
                <a:spcPts val="0"/>
              </a:spcBef>
              <a:buSzPct val="100000"/>
              <a:buFont typeface="+mj-lt"/>
              <a:buAutoNum type="arabicPeriod"/>
            </a:pPr>
            <a:r>
              <a:rPr lang="en-US" sz="1400" dirty="0"/>
              <a:t>Corrigan JM, Donaldson MS, Kohn LT, et al. Committee on Quality of Health Care in America, Institute of Medicine. Crossing the Quality Chasm: A New Health System for the 21st Century. Washington, DC: National Academy of Sciences, National Academies Press; 2001. </a:t>
            </a:r>
            <a:r>
              <a:rPr lang="en-US" sz="1400" dirty="0">
                <a:hlinkClick r:id="rId3"/>
              </a:rPr>
              <a:t>https://www.nap.edu/catalog/10027/crossing-thequality-chasm-a-newhealth-system-for-the</a:t>
            </a:r>
            <a:r>
              <a:rPr lang="en-US" sz="1400" dirty="0"/>
              <a:t>. Accessed December 7, 2023. </a:t>
            </a:r>
          </a:p>
          <a:p>
            <a:pPr marL="228600" indent="-228600">
              <a:lnSpc>
                <a:spcPct val="120000"/>
              </a:lnSpc>
              <a:spcBef>
                <a:spcPts val="0"/>
              </a:spcBef>
              <a:buSzPct val="100000"/>
              <a:buFont typeface="+mj-lt"/>
              <a:buAutoNum type="arabicPeriod"/>
            </a:pPr>
            <a:r>
              <a:rPr lang="en-US" sz="1400" dirty="0"/>
              <a:t>Kohn LT, Corrigan JM, Donaldson MS, eds; Committee on Quality of Health Care in America, Institute of Medicine. To Err Is Human: Building a Safer Health System. Washington, DC: National Academy Press; 2000. </a:t>
            </a:r>
            <a:r>
              <a:rPr lang="en-US" sz="1400" dirty="0">
                <a:hlinkClick r:id="rId4"/>
              </a:rPr>
              <a:t>http://www.nap.edu/catalog/9728.html</a:t>
            </a:r>
            <a:r>
              <a:rPr lang="en-US" sz="1400" dirty="0"/>
              <a:t>. Accessed December 7, 2023. </a:t>
            </a:r>
          </a:p>
          <a:p>
            <a:pPr marL="228600" indent="-228600">
              <a:lnSpc>
                <a:spcPct val="120000"/>
              </a:lnSpc>
              <a:spcBef>
                <a:spcPts val="0"/>
              </a:spcBef>
              <a:buSzPct val="100000"/>
              <a:buFont typeface="+mj-lt"/>
              <a:buAutoNum type="arabicPeriod"/>
            </a:pPr>
            <a:r>
              <a:rPr lang="en-US" sz="1400" dirty="0"/>
              <a:t>Institute of Medicine. Unequal Treatment: Confronting Racial and Ethnic Disparities in Health Care. Washington, DC: National Academies Press; 2003. </a:t>
            </a:r>
            <a:r>
              <a:rPr lang="en-US" sz="1400" dirty="0">
                <a:hlinkClick r:id="rId5"/>
              </a:rPr>
              <a:t>https://www.nap.edu/catalog/12875/unequal-treatmentconfronting-racial-and-ethnic-disparitiesin-health-care</a:t>
            </a:r>
            <a:r>
              <a:rPr lang="en-US" sz="1400" dirty="0"/>
              <a:t>. Accessed December 7, 2023. </a:t>
            </a:r>
          </a:p>
        </p:txBody>
      </p:sp>
      <p:sp>
        <p:nvSpPr>
          <p:cNvPr id="2" name="Slide Number Placeholder 1">
            <a:extLst>
              <a:ext uri="{FF2B5EF4-FFF2-40B4-BE49-F238E27FC236}">
                <a16:creationId xmlns:a16="http://schemas.microsoft.com/office/drawing/2014/main" id="{781FA3EE-1BF5-1675-3AB1-4EC74DFE0541}"/>
              </a:ext>
            </a:extLst>
          </p:cNvPr>
          <p:cNvSpPr>
            <a:spLocks noGrp="1"/>
          </p:cNvSpPr>
          <p:nvPr>
            <p:ph type="sldNum" sz="quarter" idx="10"/>
          </p:nvPr>
        </p:nvSpPr>
        <p:spPr/>
        <p:txBody>
          <a:bodyPr/>
          <a:lstStyle/>
          <a:p>
            <a:fld id="{85F5B7A5-34A7-4AB0-A34F-A4DF2002FA98}" type="slidenum">
              <a:rPr lang="en-US" smtClean="0"/>
              <a:t>7</a:t>
            </a:fld>
            <a:endParaRPr 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bject 37"/>
          <p:cNvSpPr txBox="1"/>
          <p:nvPr/>
        </p:nvSpPr>
        <p:spPr>
          <a:xfrm>
            <a:off x="457200" y="5120640"/>
            <a:ext cx="8229600" cy="1486071"/>
          </a:xfrm>
          <a:prstGeom prst="rect">
            <a:avLst/>
          </a:prstGeom>
        </p:spPr>
        <p:txBody>
          <a:bodyPr vert="horz" wrap="square" lIns="0" tIns="8659" rIns="0" bIns="0" rtlCol="0">
            <a:spAutoFit/>
          </a:bodyPr>
          <a:lstStyle/>
          <a:p>
            <a:pPr marL="0" marR="0"/>
            <a:r>
              <a:rPr lang="en-US" sz="1200" b="1" dirty="0">
                <a:effectLst/>
                <a:latin typeface="Times New Roman" panose="02020603050405020304" pitchFamily="18" charset="0"/>
                <a:ea typeface="Times New Roman" panose="02020603050405020304" pitchFamily="18" charset="0"/>
              </a:rPr>
              <a:t>Key: </a:t>
            </a:r>
            <a:r>
              <a:rPr lang="en-US" sz="1200" dirty="0">
                <a:effectLst/>
                <a:latin typeface="Times New Roman" panose="02020603050405020304" pitchFamily="18" charset="0"/>
                <a:ea typeface="Times New Roman" panose="02020603050405020304" pitchFamily="18" charset="0"/>
              </a:rPr>
              <a:t>CCRCs = continuing care retirement communities.</a:t>
            </a:r>
          </a:p>
          <a:p>
            <a:pPr marL="0" marR="0"/>
            <a:r>
              <a:rPr lang="en-US" sz="1200" b="1" dirty="0">
                <a:effectLst/>
                <a:latin typeface="Times New Roman" panose="02020603050405020304" pitchFamily="18" charset="0"/>
                <a:ea typeface="Times New Roman" panose="02020603050405020304" pitchFamily="18" charset="0"/>
              </a:rPr>
              <a:t>Source:</a:t>
            </a:r>
            <a:r>
              <a:rPr lang="en-US" sz="1200" dirty="0">
                <a:effectLst/>
                <a:latin typeface="Times New Roman" panose="02020603050405020304" pitchFamily="18" charset="0"/>
                <a:ea typeface="Times New Roman" panose="02020603050405020304" pitchFamily="18" charset="0"/>
              </a:rPr>
              <a:t> Centers for Medicare &amp; Medicaid Services, National Health Expenditure Accounts, by type of service and source of funds, CY 2021. </a:t>
            </a:r>
            <a:r>
              <a:rPr lang="en-US" sz="1200" u="sng" dirty="0">
                <a:solidFill>
                  <a:srgbClr val="0000FF"/>
                </a:solidFill>
                <a:effectLst/>
                <a:latin typeface="Times New Roman" panose="02020603050405020304" pitchFamily="18" charset="0"/>
                <a:ea typeface="Times New Roman" panose="02020603050405020304" pitchFamily="18" charset="0"/>
                <a:hlinkClick r:id="rId3"/>
              </a:rPr>
              <a:t>https://www.cms.gov/Research-Statistics-Data-and-Systems/Statistics-Trends-and-Reports/NationalHealthExpendData/NationalHealthAccountsHistorical.html</a:t>
            </a:r>
            <a:r>
              <a:rPr lang="en-US" sz="1200" dirty="0">
                <a:effectLst/>
                <a:latin typeface="Times New Roman" panose="02020603050405020304" pitchFamily="18" charset="0"/>
                <a:ea typeface="Times New Roman" panose="02020603050405020304" pitchFamily="18" charset="0"/>
              </a:rPr>
              <a:t>.</a:t>
            </a:r>
          </a:p>
          <a:p>
            <a:pPr marL="0" marR="0"/>
            <a:r>
              <a:rPr lang="en-US" sz="1200" b="1" dirty="0">
                <a:effectLst/>
                <a:latin typeface="Times New Roman" panose="02020603050405020304" pitchFamily="18" charset="0"/>
                <a:ea typeface="Times New Roman" panose="02020603050405020304" pitchFamily="18" charset="0"/>
              </a:rPr>
              <a:t>Note: </a:t>
            </a:r>
            <a:r>
              <a:rPr lang="en-US" sz="1200" dirty="0">
                <a:effectLst/>
                <a:latin typeface="Times New Roman" panose="02020603050405020304" pitchFamily="18" charset="0"/>
                <a:ea typeface="Times New Roman" panose="02020603050405020304" pitchFamily="18" charset="0"/>
              </a:rPr>
              <a:t>Other Professional Services covers services provided in establishments operated by health practitioners other than physicians and dentists. These professional services include those provided by private-duty nurses, chiropractors, podiatrists, optometrists, and physical, occupational, and speech therapists, among others. Other Healthcare Spending refers to other health, residential, and personal care expenses; durable medical equipment; and nondurable medical products.</a:t>
            </a:r>
          </a:p>
        </p:txBody>
      </p:sp>
      <p:sp>
        <p:nvSpPr>
          <p:cNvPr id="40" name="Title 39">
            <a:extLst>
              <a:ext uri="{FF2B5EF4-FFF2-40B4-BE49-F238E27FC236}">
                <a16:creationId xmlns:a16="http://schemas.microsoft.com/office/drawing/2014/main" id="{85815928-1561-4D68-8242-DDE6B3C58702}"/>
              </a:ext>
            </a:extLst>
          </p:cNvPr>
          <p:cNvSpPr>
            <a:spLocks noGrp="1"/>
          </p:cNvSpPr>
          <p:nvPr>
            <p:ph type="title"/>
          </p:nvPr>
        </p:nvSpPr>
        <p:spPr>
          <a:xfrm>
            <a:off x="1257300" y="304800"/>
            <a:ext cx="6629400" cy="617884"/>
          </a:xfrm>
        </p:spPr>
        <p:txBody>
          <a:bodyPr>
            <a:noAutofit/>
          </a:bodyPr>
          <a:lstStyle/>
          <a:p>
            <a:r>
              <a:rPr lang="en-US" sz="2000" dirty="0"/>
              <a:t>Figure 43. Distribution of personal healthcare expenditures by type of expenditure, 2020</a:t>
            </a:r>
          </a:p>
        </p:txBody>
      </p:sp>
      <p:graphicFrame>
        <p:nvGraphicFramePr>
          <p:cNvPr id="2" name="Chart 1" descr="Pie chart showing percentage of each type of spending&#10;Hospital Care, 37.3%&#10;Physician and Clinical Services, 24.3%&#10;Dental Services, 4.6%&#10;Other Professional Services, 3.7%&#10;Home Health Care, 3.5%&#10;Prescription Drugs, 10.6%&#10;Nursing Care Facilities/CCRCs, 5.1%&#10;Other Healthcare Spending, 10.9%&#10;">
            <a:extLst>
              <a:ext uri="{FF2B5EF4-FFF2-40B4-BE49-F238E27FC236}">
                <a16:creationId xmlns:a16="http://schemas.microsoft.com/office/drawing/2014/main" id="{48C0B7C8-252F-D346-3AD2-8770D8E5B6A4}"/>
              </a:ext>
            </a:extLst>
          </p:cNvPr>
          <p:cNvGraphicFramePr/>
          <p:nvPr>
            <p:extLst>
              <p:ext uri="{D42A27DB-BD31-4B8C-83A1-F6EECF244321}">
                <p14:modId xmlns:p14="http://schemas.microsoft.com/office/powerpoint/2010/main" val="211713682"/>
              </p:ext>
            </p:extLst>
          </p:nvPr>
        </p:nvGraphicFramePr>
        <p:xfrm>
          <a:off x="457200" y="1280160"/>
          <a:ext cx="8229600" cy="3749040"/>
        </p:xfrm>
        <a:graphic>
          <a:graphicData uri="http://schemas.openxmlformats.org/drawingml/2006/chart">
            <c:chart xmlns:c="http://schemas.openxmlformats.org/drawingml/2006/chart" xmlns:r="http://schemas.openxmlformats.org/officeDocument/2006/relationships" r:id="rId4"/>
          </a:graphicData>
        </a:graphic>
      </p:graphicFrame>
      <p:sp>
        <p:nvSpPr>
          <p:cNvPr id="3" name="Slide Number Placeholder 2">
            <a:extLst>
              <a:ext uri="{FF2B5EF4-FFF2-40B4-BE49-F238E27FC236}">
                <a16:creationId xmlns:a16="http://schemas.microsoft.com/office/drawing/2014/main" id="{40F85618-5193-6ABB-637C-F8724BA28C4A}"/>
              </a:ext>
            </a:extLst>
          </p:cNvPr>
          <p:cNvSpPr>
            <a:spLocks noGrp="1"/>
          </p:cNvSpPr>
          <p:nvPr>
            <p:ph type="sldNum" sz="quarter" idx="10"/>
          </p:nvPr>
        </p:nvSpPr>
        <p:spPr/>
        <p:txBody>
          <a:bodyPr/>
          <a:lstStyle/>
          <a:p>
            <a:fld id="{85F5B7A5-34A7-4AB0-A34F-A4DF2002FA98}" type="slidenum">
              <a:rPr lang="en-US" smtClean="0"/>
              <a:t>70</a:t>
            </a:fld>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bject 33"/>
          <p:cNvSpPr txBox="1"/>
          <p:nvPr/>
        </p:nvSpPr>
        <p:spPr>
          <a:xfrm>
            <a:off x="457200" y="5029200"/>
            <a:ext cx="8229600" cy="1493066"/>
          </a:xfrm>
          <a:prstGeom prst="rect">
            <a:avLst/>
          </a:prstGeom>
        </p:spPr>
        <p:txBody>
          <a:bodyPr vert="horz" wrap="square" lIns="0" tIns="15586" rIns="0" bIns="0" rtlCol="0">
            <a:spAutoFit/>
          </a:bodyPr>
          <a:lstStyle/>
          <a:p>
            <a:pPr marL="0" marR="0"/>
            <a:r>
              <a:rPr lang="en-US" sz="1200" b="1" dirty="0">
                <a:effectLst/>
                <a:latin typeface="Times New Roman" panose="02020603050405020304" pitchFamily="18" charset="0"/>
                <a:ea typeface="Times New Roman" panose="02020603050405020304" pitchFamily="18" charset="0"/>
              </a:rPr>
              <a:t>Key: </a:t>
            </a:r>
            <a:r>
              <a:rPr lang="en-US" sz="1200" dirty="0">
                <a:effectLst/>
                <a:latin typeface="Times New Roman" panose="02020603050405020304" pitchFamily="18" charset="0"/>
                <a:ea typeface="Times New Roman" panose="02020603050405020304" pitchFamily="18" charset="0"/>
              </a:rPr>
              <a:t>CCRCs = continuing care retirement communities.</a:t>
            </a:r>
          </a:p>
          <a:p>
            <a:pPr marL="0" marR="0"/>
            <a:r>
              <a:rPr lang="en-US" sz="1200" b="1" dirty="0">
                <a:effectLst/>
                <a:latin typeface="Times New Roman" panose="02020603050405020304" pitchFamily="18" charset="0"/>
                <a:ea typeface="Times New Roman" panose="02020603050405020304" pitchFamily="18" charset="0"/>
              </a:rPr>
              <a:t>Source:</a:t>
            </a:r>
            <a:r>
              <a:rPr lang="en-US" sz="1200" dirty="0">
                <a:effectLst/>
                <a:latin typeface="Times New Roman" panose="02020603050405020304" pitchFamily="18" charset="0"/>
                <a:ea typeface="Times New Roman" panose="02020603050405020304" pitchFamily="18" charset="0"/>
              </a:rPr>
              <a:t> Centers for Medicare &amp; Medicaid Services, National Health Expenditures by type of service and source of funds, CY 1960-2021. </a:t>
            </a:r>
            <a:r>
              <a:rPr lang="en-US" sz="1200" u="sng" dirty="0">
                <a:solidFill>
                  <a:srgbClr val="0000FF"/>
                </a:solidFill>
                <a:effectLst/>
                <a:latin typeface="Times New Roman" panose="02020603050405020304" pitchFamily="18" charset="0"/>
                <a:ea typeface="Times New Roman" panose="02020603050405020304" pitchFamily="18" charset="0"/>
                <a:hlinkClick r:id="rId3"/>
              </a:rPr>
              <a:t>https://www.cms.gov/Research-Statistics-Data-and-Systems/Statistics-Trends-and-Reports/NationalHealthExpendData/NationalHealthAccountsHistorical.html</a:t>
            </a:r>
            <a:r>
              <a:rPr lang="en-US" sz="1200" dirty="0">
                <a:effectLst/>
                <a:latin typeface="Times New Roman" panose="02020603050405020304" pitchFamily="18" charset="0"/>
                <a:ea typeface="Times New Roman" panose="02020603050405020304" pitchFamily="18" charset="0"/>
              </a:rPr>
              <a:t>.</a:t>
            </a:r>
          </a:p>
          <a:p>
            <a:pPr marL="0" marR="0"/>
            <a:r>
              <a:rPr lang="en-US" sz="1200" b="1" dirty="0">
                <a:effectLst/>
                <a:latin typeface="Times New Roman" panose="02020603050405020304" pitchFamily="18" charset="0"/>
                <a:ea typeface="Times New Roman" panose="02020603050405020304" pitchFamily="18" charset="0"/>
              </a:rPr>
              <a:t>Note: </a:t>
            </a:r>
            <a:r>
              <a:rPr lang="en-US" sz="1200" dirty="0">
                <a:effectLst/>
                <a:latin typeface="Times New Roman" panose="02020603050405020304" pitchFamily="18" charset="0"/>
                <a:ea typeface="Times New Roman" panose="02020603050405020304" pitchFamily="18" charset="0"/>
              </a:rPr>
              <a:t>Percentages do not add to 100 due to rounding. Personal healthcare expenditures are outlays for goods and services related directly to patient care. These expenditures are total national health expenditures minus expenditures for investment, health insurance program administration and the net cost of insurance, and public health activities. Other Healthcare Spending refers to durable medical equipment, nondurable medical products, and other health, residential, and personal care expenses.</a:t>
            </a:r>
            <a:endParaRPr sz="1200" dirty="0">
              <a:latin typeface="Times New Roman"/>
              <a:cs typeface="Times New Roman"/>
            </a:endParaRPr>
          </a:p>
        </p:txBody>
      </p:sp>
      <p:sp>
        <p:nvSpPr>
          <p:cNvPr id="36" name="Title 35">
            <a:extLst>
              <a:ext uri="{FF2B5EF4-FFF2-40B4-BE49-F238E27FC236}">
                <a16:creationId xmlns:a16="http://schemas.microsoft.com/office/drawing/2014/main" id="{F8BB692C-DC67-4591-BAAD-E42C94F0D000}"/>
              </a:ext>
            </a:extLst>
          </p:cNvPr>
          <p:cNvSpPr>
            <a:spLocks noGrp="1"/>
          </p:cNvSpPr>
          <p:nvPr>
            <p:ph type="title"/>
          </p:nvPr>
        </p:nvSpPr>
        <p:spPr/>
        <p:txBody>
          <a:bodyPr>
            <a:noAutofit/>
          </a:bodyPr>
          <a:lstStyle/>
          <a:p>
            <a:r>
              <a:rPr lang="en-US" sz="2000" dirty="0"/>
              <a:t>Figure 44. Personal healthcare expenditures by type of spending, 1960-2021</a:t>
            </a:r>
          </a:p>
        </p:txBody>
      </p:sp>
      <p:graphicFrame>
        <p:nvGraphicFramePr>
          <p:cNvPr id="2" name="Chart 1" descr="Line graph showing percentage of each type of spending, with hospitals highest (ranging from 37% to 48%), followed by physician and clinical services (ranging from 22% to 26%). Home health was less than half a percent in 1960 and 3.5% in 2021, and other professional services more than doubled, from 1.7% to 3.7%.. ">
            <a:extLst>
              <a:ext uri="{FF2B5EF4-FFF2-40B4-BE49-F238E27FC236}">
                <a16:creationId xmlns:a16="http://schemas.microsoft.com/office/drawing/2014/main" id="{21825168-7FC1-EEB1-6A18-DFDA7CDB444F}"/>
              </a:ext>
            </a:extLst>
          </p:cNvPr>
          <p:cNvGraphicFramePr/>
          <p:nvPr>
            <p:extLst>
              <p:ext uri="{D42A27DB-BD31-4B8C-83A1-F6EECF244321}">
                <p14:modId xmlns:p14="http://schemas.microsoft.com/office/powerpoint/2010/main" val="515229880"/>
              </p:ext>
            </p:extLst>
          </p:nvPr>
        </p:nvGraphicFramePr>
        <p:xfrm>
          <a:off x="457200" y="1280160"/>
          <a:ext cx="8229600" cy="3749040"/>
        </p:xfrm>
        <a:graphic>
          <a:graphicData uri="http://schemas.openxmlformats.org/drawingml/2006/chart">
            <c:chart xmlns:c="http://schemas.openxmlformats.org/drawingml/2006/chart" xmlns:r="http://schemas.openxmlformats.org/officeDocument/2006/relationships" r:id="rId4"/>
          </a:graphicData>
        </a:graphic>
      </p:graphicFrame>
      <p:sp>
        <p:nvSpPr>
          <p:cNvPr id="3" name="Slide Number Placeholder 2">
            <a:extLst>
              <a:ext uri="{FF2B5EF4-FFF2-40B4-BE49-F238E27FC236}">
                <a16:creationId xmlns:a16="http://schemas.microsoft.com/office/drawing/2014/main" id="{9C264C6F-0E1A-7CC6-EB5F-2CBD0A164F14}"/>
              </a:ext>
            </a:extLst>
          </p:cNvPr>
          <p:cNvSpPr>
            <a:spLocks noGrp="1"/>
          </p:cNvSpPr>
          <p:nvPr>
            <p:ph type="sldNum" sz="quarter" idx="10"/>
          </p:nvPr>
        </p:nvSpPr>
        <p:spPr/>
        <p:txBody>
          <a:bodyPr/>
          <a:lstStyle/>
          <a:p>
            <a:fld id="{85F5B7A5-34A7-4AB0-A34F-A4DF2002FA98}" type="slidenum">
              <a:rPr lang="en-US" smtClean="0"/>
              <a:t>71</a:t>
            </a:fld>
            <a:endParaRPr 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txBox="1"/>
          <p:nvPr/>
        </p:nvSpPr>
        <p:spPr>
          <a:xfrm>
            <a:off x="3958963" y="1304839"/>
            <a:ext cx="263669" cy="113709"/>
          </a:xfrm>
          <a:prstGeom prst="rect">
            <a:avLst/>
          </a:prstGeom>
        </p:spPr>
        <p:txBody>
          <a:bodyPr vert="horz" wrap="square" lIns="0" tIns="8659" rIns="0" bIns="0" rtlCol="0">
            <a:spAutoFit/>
          </a:bodyPr>
          <a:lstStyle/>
          <a:p>
            <a:pPr marL="8659">
              <a:spcBef>
                <a:spcPts val="68"/>
              </a:spcBef>
            </a:pPr>
            <a:r>
              <a:rPr sz="682" spc="-7" dirty="0">
                <a:solidFill>
                  <a:srgbClr val="FFFFFF"/>
                </a:solidFill>
                <a:latin typeface="Arial"/>
                <a:cs typeface="Arial"/>
              </a:rPr>
              <a:t>13.3%</a:t>
            </a:r>
            <a:endParaRPr sz="682">
              <a:latin typeface="Arial"/>
              <a:cs typeface="Arial"/>
            </a:endParaRPr>
          </a:p>
        </p:txBody>
      </p:sp>
      <p:sp>
        <p:nvSpPr>
          <p:cNvPr id="42" name="Title 41">
            <a:extLst>
              <a:ext uri="{FF2B5EF4-FFF2-40B4-BE49-F238E27FC236}">
                <a16:creationId xmlns:a16="http://schemas.microsoft.com/office/drawing/2014/main" id="{039F80C7-26AC-43E9-878B-13DF397E32B4}"/>
              </a:ext>
            </a:extLst>
          </p:cNvPr>
          <p:cNvSpPr>
            <a:spLocks noGrp="1"/>
          </p:cNvSpPr>
          <p:nvPr>
            <p:ph type="title"/>
          </p:nvPr>
        </p:nvSpPr>
        <p:spPr/>
        <p:txBody>
          <a:bodyPr>
            <a:normAutofit fontScale="90000"/>
          </a:bodyPr>
          <a:lstStyle/>
          <a:p>
            <a:r>
              <a:rPr lang="en-US" dirty="0"/>
              <a:t>Summary</a:t>
            </a:r>
          </a:p>
        </p:txBody>
      </p:sp>
      <p:sp>
        <p:nvSpPr>
          <p:cNvPr id="3" name="Content Placeholder 2">
            <a:extLst>
              <a:ext uri="{FF2B5EF4-FFF2-40B4-BE49-F238E27FC236}">
                <a16:creationId xmlns:a16="http://schemas.microsoft.com/office/drawing/2014/main" id="{2D91DC7B-955B-BAE8-2313-3C4DF4BB85DD}"/>
              </a:ext>
            </a:extLst>
          </p:cNvPr>
          <p:cNvSpPr>
            <a:spLocks noGrp="1"/>
          </p:cNvSpPr>
          <p:nvPr>
            <p:ph idx="1"/>
          </p:nvPr>
        </p:nvSpPr>
        <p:spPr>
          <a:xfrm>
            <a:off x="457200" y="1646238"/>
            <a:ext cx="8229600" cy="4298546"/>
          </a:xfrm>
        </p:spPr>
        <p:txBody>
          <a:bodyPr>
            <a:normAutofit fontScale="55000" lnSpcReduction="20000"/>
          </a:bodyPr>
          <a:lstStyle/>
          <a:p>
            <a:pPr>
              <a:lnSpc>
                <a:spcPct val="120000"/>
              </a:lnSpc>
              <a:spcBef>
                <a:spcPts val="0"/>
              </a:spcBef>
            </a:pPr>
            <a:r>
              <a:rPr lang="en-US" dirty="0"/>
              <a:t>The National Healthcare Expenditure Accounts show that publicly sponsored health insurance spending for healthcare services has grown over the past two decades, while coverage by private health insurance has declined as a percentage of overall spending. At the same time, out-of-pocket spending by Americans has also declined. </a:t>
            </a:r>
          </a:p>
          <a:p>
            <a:pPr>
              <a:lnSpc>
                <a:spcPct val="120000"/>
              </a:lnSpc>
              <a:spcBef>
                <a:spcPts val="0"/>
              </a:spcBef>
            </a:pPr>
            <a:r>
              <a:rPr lang="en-US" dirty="0"/>
              <a:t>Notably, data also show a steady decline in public health spending over the 60 years before the COVID-19 PHE, providing context to concerns about the public health system’s readiness to address the pandemic or future threats.</a:t>
            </a:r>
          </a:p>
          <a:p>
            <a:pPr>
              <a:lnSpc>
                <a:spcPct val="120000"/>
              </a:lnSpc>
              <a:spcBef>
                <a:spcPts val="0"/>
              </a:spcBef>
            </a:pPr>
            <a:r>
              <a:rPr lang="en-US" dirty="0"/>
              <a:t>Other trends identified in these data include a decrease in hospital spending as a percentage of personal health expenditures. This decrease is accompanied by a proportional increase in spending for prescription drugs, physician and other clinical services, home health care, and other professional services. Other professional services include care delivered by private duty nurses and physical, occupational, and speech therapy. </a:t>
            </a:r>
          </a:p>
          <a:p>
            <a:pPr>
              <a:lnSpc>
                <a:spcPct val="120000"/>
              </a:lnSpc>
              <a:spcBef>
                <a:spcPts val="0"/>
              </a:spcBef>
            </a:pPr>
            <a:r>
              <a:rPr lang="en-US" dirty="0"/>
              <a:t>Together with the growth in ambulatory sector employment reported earlier in this section of the report, these data lend further evidence that healthcare delivery is shifting away from care in centralized acute care settings toward care delivery in diverse ambulatory settings as well as in people’s homes.</a:t>
            </a:r>
          </a:p>
          <a:p>
            <a:pPr>
              <a:lnSpc>
                <a:spcPct val="120000"/>
              </a:lnSpc>
              <a:spcBef>
                <a:spcPts val="0"/>
              </a:spcBef>
            </a:pPr>
            <a:endParaRPr lang="en-US" dirty="0"/>
          </a:p>
        </p:txBody>
      </p:sp>
      <p:sp>
        <p:nvSpPr>
          <p:cNvPr id="2" name="Slide Number Placeholder 1">
            <a:extLst>
              <a:ext uri="{FF2B5EF4-FFF2-40B4-BE49-F238E27FC236}">
                <a16:creationId xmlns:a16="http://schemas.microsoft.com/office/drawing/2014/main" id="{8BA296F9-E435-EC1A-770F-0A23BC8BE876}"/>
              </a:ext>
            </a:extLst>
          </p:cNvPr>
          <p:cNvSpPr>
            <a:spLocks noGrp="1"/>
          </p:cNvSpPr>
          <p:nvPr>
            <p:ph type="sldNum" sz="quarter" idx="10"/>
          </p:nvPr>
        </p:nvSpPr>
        <p:spPr/>
        <p:txBody>
          <a:bodyPr/>
          <a:lstStyle/>
          <a:p>
            <a:fld id="{85F5B7A5-34A7-4AB0-A34F-A4DF2002FA98}" type="slidenum">
              <a:rPr lang="en-US" smtClean="0"/>
              <a:t>72</a:t>
            </a:fld>
            <a:endParaRPr 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Title 299">
            <a:extLst>
              <a:ext uri="{FF2B5EF4-FFF2-40B4-BE49-F238E27FC236}">
                <a16:creationId xmlns:a16="http://schemas.microsoft.com/office/drawing/2014/main" id="{FD1B2E7C-876C-4E94-9A82-D4B4EF830A6D}"/>
              </a:ext>
            </a:extLst>
          </p:cNvPr>
          <p:cNvSpPr>
            <a:spLocks noGrp="1"/>
          </p:cNvSpPr>
          <p:nvPr>
            <p:ph type="title"/>
          </p:nvPr>
        </p:nvSpPr>
        <p:spPr>
          <a:xfrm>
            <a:off x="1257300" y="304800"/>
            <a:ext cx="6629400" cy="617884"/>
          </a:xfrm>
        </p:spPr>
        <p:txBody>
          <a:bodyPr>
            <a:noAutofit/>
          </a:bodyPr>
          <a:lstStyle/>
          <a:p>
            <a:r>
              <a:rPr lang="en-US" sz="2400" dirty="0"/>
              <a:t>Figure 45. Overall quality of care, </a:t>
            </a:r>
            <a:br>
              <a:rPr lang="en-US" sz="2400" dirty="0"/>
            </a:br>
            <a:r>
              <a:rPr lang="en-US" sz="2400" dirty="0"/>
              <a:t>by state, 2016-2021</a:t>
            </a:r>
          </a:p>
        </p:txBody>
      </p:sp>
      <p:grpSp>
        <p:nvGrpSpPr>
          <p:cNvPr id="2" name="Group 1" descr="U.S. map showing quality by state in quartiles; key points are in the text below">
            <a:extLst>
              <a:ext uri="{FF2B5EF4-FFF2-40B4-BE49-F238E27FC236}">
                <a16:creationId xmlns:a16="http://schemas.microsoft.com/office/drawing/2014/main" id="{E94C6DC1-B8B3-7B05-EB90-4D75B6B729BF}"/>
              </a:ext>
            </a:extLst>
          </p:cNvPr>
          <p:cNvGrpSpPr>
            <a:grpSpLocks noChangeAspect="1"/>
          </p:cNvGrpSpPr>
          <p:nvPr/>
        </p:nvGrpSpPr>
        <p:grpSpPr>
          <a:xfrm>
            <a:off x="1280160" y="1463040"/>
            <a:ext cx="6583680" cy="4918819"/>
            <a:chOff x="0" y="0"/>
            <a:chExt cx="6724527" cy="4900929"/>
          </a:xfrm>
        </p:grpSpPr>
        <p:grpSp>
          <p:nvGrpSpPr>
            <p:cNvPr id="3" name="Group 2">
              <a:extLst>
                <a:ext uri="{FF2B5EF4-FFF2-40B4-BE49-F238E27FC236}">
                  <a16:creationId xmlns:a16="http://schemas.microsoft.com/office/drawing/2014/main" id="{5A7C554F-2DFB-C654-BFEB-CE5FD99D7621}"/>
                </a:ext>
              </a:extLst>
            </p:cNvPr>
            <p:cNvGrpSpPr/>
            <p:nvPr/>
          </p:nvGrpSpPr>
          <p:grpSpPr>
            <a:xfrm>
              <a:off x="0" y="0"/>
              <a:ext cx="6724527" cy="4900929"/>
              <a:chOff x="0" y="0"/>
              <a:chExt cx="6727778" cy="4903470"/>
            </a:xfrm>
          </p:grpSpPr>
          <p:grpSp>
            <p:nvGrpSpPr>
              <p:cNvPr id="7" name="Group 6">
                <a:extLst>
                  <a:ext uri="{FF2B5EF4-FFF2-40B4-BE49-F238E27FC236}">
                    <a16:creationId xmlns:a16="http://schemas.microsoft.com/office/drawing/2014/main" id="{89B79A6C-D86B-E0D2-F961-AFF98F92E7C8}"/>
                  </a:ext>
                </a:extLst>
              </p:cNvPr>
              <p:cNvGrpSpPr/>
              <p:nvPr/>
            </p:nvGrpSpPr>
            <p:grpSpPr>
              <a:xfrm>
                <a:off x="0" y="0"/>
                <a:ext cx="5961695" cy="4303394"/>
                <a:chOff x="0" y="0"/>
                <a:chExt cx="5961695" cy="4303394"/>
              </a:xfrm>
            </p:grpSpPr>
            <p:grpSp>
              <p:nvGrpSpPr>
                <p:cNvPr id="19" name="Group 18">
                  <a:extLst>
                    <a:ext uri="{FF2B5EF4-FFF2-40B4-BE49-F238E27FC236}">
                      <a16:creationId xmlns:a16="http://schemas.microsoft.com/office/drawing/2014/main" id="{4C5E5DC8-BF78-4BA8-C057-8B1CE5AB83A3}"/>
                    </a:ext>
                  </a:extLst>
                </p:cNvPr>
                <p:cNvGrpSpPr>
                  <a:grpSpLocks noChangeAspect="1"/>
                </p:cNvGrpSpPr>
                <p:nvPr/>
              </p:nvGrpSpPr>
              <p:grpSpPr bwMode="auto">
                <a:xfrm>
                  <a:off x="28574" y="0"/>
                  <a:ext cx="5933121" cy="3680461"/>
                  <a:chOff x="28574" y="0"/>
                  <a:chExt cx="4792" cy="2948"/>
                </a:xfrm>
              </p:grpSpPr>
              <p:sp>
                <p:nvSpPr>
                  <p:cNvPr id="316" name="Freeform 1267">
                    <a:extLst>
                      <a:ext uri="{FF2B5EF4-FFF2-40B4-BE49-F238E27FC236}">
                        <a16:creationId xmlns:a16="http://schemas.microsoft.com/office/drawing/2014/main" id="{4A050523-8675-CA14-6B25-9E43A5A731A1}"/>
                      </a:ext>
                    </a:extLst>
                  </p:cNvPr>
                  <p:cNvSpPr>
                    <a:spLocks/>
                  </p:cNvSpPr>
                  <p:nvPr/>
                </p:nvSpPr>
                <p:spPr bwMode="auto">
                  <a:xfrm>
                    <a:off x="28816" y="25"/>
                    <a:ext cx="584" cy="441"/>
                  </a:xfrm>
                  <a:custGeom>
                    <a:avLst/>
                    <a:gdLst>
                      <a:gd name="T0" fmla="*/ 19 w 622"/>
                      <a:gd name="T1" fmla="*/ 95 h 440"/>
                      <a:gd name="T2" fmla="*/ 11 w 622"/>
                      <a:gd name="T3" fmla="*/ 217 h 440"/>
                      <a:gd name="T4" fmla="*/ 23 w 622"/>
                      <a:gd name="T5" fmla="*/ 217 h 440"/>
                      <a:gd name="T6" fmla="*/ 17 w 622"/>
                      <a:gd name="T7" fmla="*/ 246 h 440"/>
                      <a:gd name="T8" fmla="*/ 8 w 622"/>
                      <a:gd name="T9" fmla="*/ 230 h 440"/>
                      <a:gd name="T10" fmla="*/ 0 w 622"/>
                      <a:gd name="T11" fmla="*/ 263 h 440"/>
                      <a:gd name="T12" fmla="*/ 35 w 622"/>
                      <a:gd name="T13" fmla="*/ 287 h 440"/>
                      <a:gd name="T14" fmla="*/ 36 w 622"/>
                      <a:gd name="T15" fmla="*/ 298 h 440"/>
                      <a:gd name="T16" fmla="*/ 45 w 622"/>
                      <a:gd name="T17" fmla="*/ 300 h 440"/>
                      <a:gd name="T18" fmla="*/ 89 w 622"/>
                      <a:gd name="T19" fmla="*/ 389 h 440"/>
                      <a:gd name="T20" fmla="*/ 138 w 622"/>
                      <a:gd name="T21" fmla="*/ 386 h 440"/>
                      <a:gd name="T22" fmla="*/ 175 w 622"/>
                      <a:gd name="T23" fmla="*/ 407 h 440"/>
                      <a:gd name="T24" fmla="*/ 193 w 622"/>
                      <a:gd name="T25" fmla="*/ 403 h 440"/>
                      <a:gd name="T26" fmla="*/ 305 w 622"/>
                      <a:gd name="T27" fmla="*/ 407 h 440"/>
                      <a:gd name="T28" fmla="*/ 431 w 622"/>
                      <a:gd name="T29" fmla="*/ 444 h 440"/>
                      <a:gd name="T30" fmla="*/ 434 w 622"/>
                      <a:gd name="T31" fmla="*/ 395 h 440"/>
                      <a:gd name="T32" fmla="*/ 486 w 622"/>
                      <a:gd name="T33" fmla="*/ 108 h 440"/>
                      <a:gd name="T34" fmla="*/ 150 w 622"/>
                      <a:gd name="T35" fmla="*/ 0 h 440"/>
                      <a:gd name="T36" fmla="*/ 152 w 622"/>
                      <a:gd name="T37" fmla="*/ 82 h 440"/>
                      <a:gd name="T38" fmla="*/ 136 w 622"/>
                      <a:gd name="T39" fmla="*/ 150 h 440"/>
                      <a:gd name="T40" fmla="*/ 133 w 622"/>
                      <a:gd name="T41" fmla="*/ 186 h 440"/>
                      <a:gd name="T42" fmla="*/ 98 w 622"/>
                      <a:gd name="T43" fmla="*/ 197 h 440"/>
                      <a:gd name="T44" fmla="*/ 96 w 622"/>
                      <a:gd name="T45" fmla="*/ 181 h 440"/>
                      <a:gd name="T46" fmla="*/ 125 w 622"/>
                      <a:gd name="T47" fmla="*/ 158 h 440"/>
                      <a:gd name="T48" fmla="*/ 122 w 622"/>
                      <a:gd name="T49" fmla="*/ 139 h 440"/>
                      <a:gd name="T50" fmla="*/ 96 w 622"/>
                      <a:gd name="T51" fmla="*/ 144 h 440"/>
                      <a:gd name="T52" fmla="*/ 116 w 622"/>
                      <a:gd name="T53" fmla="*/ 123 h 440"/>
                      <a:gd name="T54" fmla="*/ 130 w 622"/>
                      <a:gd name="T55" fmla="*/ 108 h 440"/>
                      <a:gd name="T56" fmla="*/ 21 w 622"/>
                      <a:gd name="T57" fmla="*/ 21 h 440"/>
                      <a:gd name="T58" fmla="*/ 11 w 622"/>
                      <a:gd name="T59" fmla="*/ 45 h 440"/>
                      <a:gd name="T60" fmla="*/ 19 w 622"/>
                      <a:gd name="T61" fmla="*/ 95 h 440"/>
                      <a:gd name="T62" fmla="*/ 19 w 622"/>
                      <a:gd name="T63" fmla="*/ 95 h 4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2"/>
                      <a:gd name="T97" fmla="*/ 0 h 440"/>
                      <a:gd name="T98" fmla="*/ 622 w 622"/>
                      <a:gd name="T99" fmla="*/ 440 h 4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2" h="440">
                        <a:moveTo>
                          <a:pt x="23" y="95"/>
                        </a:moveTo>
                        <a:lnTo>
                          <a:pt x="15" y="217"/>
                        </a:lnTo>
                        <a:lnTo>
                          <a:pt x="30" y="217"/>
                        </a:lnTo>
                        <a:lnTo>
                          <a:pt x="21" y="242"/>
                        </a:lnTo>
                        <a:lnTo>
                          <a:pt x="10" y="226"/>
                        </a:lnTo>
                        <a:lnTo>
                          <a:pt x="0" y="259"/>
                        </a:lnTo>
                        <a:lnTo>
                          <a:pt x="44" y="283"/>
                        </a:lnTo>
                        <a:lnTo>
                          <a:pt x="46" y="294"/>
                        </a:lnTo>
                        <a:lnTo>
                          <a:pt x="57" y="296"/>
                        </a:lnTo>
                        <a:lnTo>
                          <a:pt x="114" y="385"/>
                        </a:lnTo>
                        <a:lnTo>
                          <a:pt x="177" y="382"/>
                        </a:lnTo>
                        <a:lnTo>
                          <a:pt x="224" y="403"/>
                        </a:lnTo>
                        <a:lnTo>
                          <a:pt x="247" y="399"/>
                        </a:lnTo>
                        <a:lnTo>
                          <a:pt x="389" y="403"/>
                        </a:lnTo>
                        <a:lnTo>
                          <a:pt x="551" y="440"/>
                        </a:lnTo>
                        <a:lnTo>
                          <a:pt x="554" y="391"/>
                        </a:lnTo>
                        <a:lnTo>
                          <a:pt x="622" y="108"/>
                        </a:lnTo>
                        <a:lnTo>
                          <a:pt x="191" y="0"/>
                        </a:lnTo>
                        <a:lnTo>
                          <a:pt x="195" y="82"/>
                        </a:lnTo>
                        <a:lnTo>
                          <a:pt x="174" y="150"/>
                        </a:lnTo>
                        <a:lnTo>
                          <a:pt x="170" y="186"/>
                        </a:lnTo>
                        <a:lnTo>
                          <a:pt x="125" y="197"/>
                        </a:lnTo>
                        <a:lnTo>
                          <a:pt x="122" y="181"/>
                        </a:lnTo>
                        <a:lnTo>
                          <a:pt x="159" y="158"/>
                        </a:lnTo>
                        <a:lnTo>
                          <a:pt x="156" y="139"/>
                        </a:lnTo>
                        <a:lnTo>
                          <a:pt x="122" y="144"/>
                        </a:lnTo>
                        <a:lnTo>
                          <a:pt x="148" y="123"/>
                        </a:lnTo>
                        <a:lnTo>
                          <a:pt x="166" y="108"/>
                        </a:lnTo>
                        <a:lnTo>
                          <a:pt x="26" y="21"/>
                        </a:lnTo>
                        <a:lnTo>
                          <a:pt x="15" y="45"/>
                        </a:lnTo>
                        <a:lnTo>
                          <a:pt x="23" y="95"/>
                        </a:lnTo>
                        <a:close/>
                      </a:path>
                    </a:pathLst>
                  </a:custGeom>
                  <a:solidFill>
                    <a:srgbClr val="000000"/>
                  </a:solidFill>
                  <a:ln w="9525">
                    <a:solidFill>
                      <a:srgbClr val="000000"/>
                    </a:solidFill>
                    <a:round/>
                    <a:headEnd/>
                    <a:tailEnd/>
                  </a:ln>
                </p:spPr>
                <p:txBody>
                  <a:bodyPr/>
                  <a:lstStyle/>
                  <a:p>
                    <a:endParaRPr lang="en-US"/>
                  </a:p>
                </p:txBody>
              </p:sp>
              <p:sp>
                <p:nvSpPr>
                  <p:cNvPr id="317" name="Freeform 1268">
                    <a:extLst>
                      <a:ext uri="{FF2B5EF4-FFF2-40B4-BE49-F238E27FC236}">
                        <a16:creationId xmlns:a16="http://schemas.microsoft.com/office/drawing/2014/main" id="{C8AD61AA-BD10-23AC-9CE9-FD46904D1E9B}"/>
                      </a:ext>
                    </a:extLst>
                  </p:cNvPr>
                  <p:cNvSpPr>
                    <a:spLocks/>
                  </p:cNvSpPr>
                  <p:nvPr/>
                </p:nvSpPr>
                <p:spPr bwMode="auto">
                  <a:xfrm>
                    <a:off x="28953" y="51"/>
                    <a:ext cx="27" cy="32"/>
                  </a:xfrm>
                  <a:custGeom>
                    <a:avLst/>
                    <a:gdLst>
                      <a:gd name="T0" fmla="*/ 0 w 29"/>
                      <a:gd name="T1" fmla="*/ 14 h 32"/>
                      <a:gd name="T2" fmla="*/ 18 w 29"/>
                      <a:gd name="T3" fmla="*/ 0 h 32"/>
                      <a:gd name="T4" fmla="*/ 21 w 29"/>
                      <a:gd name="T5" fmla="*/ 14 h 32"/>
                      <a:gd name="T6" fmla="*/ 18 w 29"/>
                      <a:gd name="T7" fmla="*/ 32 h 32"/>
                      <a:gd name="T8" fmla="*/ 0 w 29"/>
                      <a:gd name="T9" fmla="*/ 14 h 32"/>
                      <a:gd name="T10" fmla="*/ 0 w 29"/>
                      <a:gd name="T11" fmla="*/ 14 h 32"/>
                      <a:gd name="T12" fmla="*/ 0 w 29"/>
                      <a:gd name="T13" fmla="*/ 14 h 32"/>
                      <a:gd name="T14" fmla="*/ 0 60000 65536"/>
                      <a:gd name="T15" fmla="*/ 0 60000 65536"/>
                      <a:gd name="T16" fmla="*/ 0 60000 65536"/>
                      <a:gd name="T17" fmla="*/ 0 60000 65536"/>
                      <a:gd name="T18" fmla="*/ 0 60000 65536"/>
                      <a:gd name="T19" fmla="*/ 0 60000 65536"/>
                      <a:gd name="T20" fmla="*/ 0 60000 65536"/>
                      <a:gd name="T21" fmla="*/ 0 w 29"/>
                      <a:gd name="T22" fmla="*/ 0 h 32"/>
                      <a:gd name="T23" fmla="*/ 29 w 29"/>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2">
                        <a:moveTo>
                          <a:pt x="0" y="14"/>
                        </a:moveTo>
                        <a:lnTo>
                          <a:pt x="23" y="0"/>
                        </a:lnTo>
                        <a:lnTo>
                          <a:pt x="29" y="14"/>
                        </a:lnTo>
                        <a:lnTo>
                          <a:pt x="24" y="32"/>
                        </a:lnTo>
                        <a:lnTo>
                          <a:pt x="0" y="14"/>
                        </a:lnTo>
                        <a:close/>
                      </a:path>
                    </a:pathLst>
                  </a:custGeom>
                  <a:solidFill>
                    <a:srgbClr val="000000"/>
                  </a:solidFill>
                  <a:ln w="9525">
                    <a:solidFill>
                      <a:srgbClr val="000000"/>
                    </a:solidFill>
                    <a:round/>
                    <a:headEnd/>
                    <a:tailEnd/>
                  </a:ln>
                </p:spPr>
                <p:txBody>
                  <a:bodyPr/>
                  <a:lstStyle/>
                  <a:p>
                    <a:endParaRPr lang="en-US"/>
                  </a:p>
                </p:txBody>
              </p:sp>
              <p:sp>
                <p:nvSpPr>
                  <p:cNvPr id="318" name="Freeform 1269">
                    <a:extLst>
                      <a:ext uri="{FF2B5EF4-FFF2-40B4-BE49-F238E27FC236}">
                        <a16:creationId xmlns:a16="http://schemas.microsoft.com/office/drawing/2014/main" id="{CD18ACB8-E0EC-D859-1599-8956FCD3C502}"/>
                      </a:ext>
                    </a:extLst>
                  </p:cNvPr>
                  <p:cNvSpPr>
                    <a:spLocks/>
                  </p:cNvSpPr>
                  <p:nvPr/>
                </p:nvSpPr>
                <p:spPr bwMode="auto">
                  <a:xfrm>
                    <a:off x="29356" y="961"/>
                    <a:ext cx="495" cy="641"/>
                  </a:xfrm>
                  <a:custGeom>
                    <a:avLst/>
                    <a:gdLst>
                      <a:gd name="T0" fmla="*/ 89 w 526"/>
                      <a:gd name="T1" fmla="*/ 0 h 641"/>
                      <a:gd name="T2" fmla="*/ 290 w 526"/>
                      <a:gd name="T3" fmla="*/ 47 h 641"/>
                      <a:gd name="T4" fmla="*/ 275 w 526"/>
                      <a:gd name="T5" fmla="*/ 159 h 641"/>
                      <a:gd name="T6" fmla="*/ 413 w 526"/>
                      <a:gd name="T7" fmla="*/ 186 h 641"/>
                      <a:gd name="T8" fmla="*/ 359 w 526"/>
                      <a:gd name="T9" fmla="*/ 641 h 641"/>
                      <a:gd name="T10" fmla="*/ 0 w 526"/>
                      <a:gd name="T11" fmla="*/ 565 h 641"/>
                      <a:gd name="T12" fmla="*/ 89 w 526"/>
                      <a:gd name="T13" fmla="*/ 0 h 641"/>
                      <a:gd name="T14" fmla="*/ 89 w 526"/>
                      <a:gd name="T15" fmla="*/ 0 h 641"/>
                      <a:gd name="T16" fmla="*/ 0 60000 65536"/>
                      <a:gd name="T17" fmla="*/ 0 60000 65536"/>
                      <a:gd name="T18" fmla="*/ 0 60000 65536"/>
                      <a:gd name="T19" fmla="*/ 0 60000 65536"/>
                      <a:gd name="T20" fmla="*/ 0 60000 65536"/>
                      <a:gd name="T21" fmla="*/ 0 60000 65536"/>
                      <a:gd name="T22" fmla="*/ 0 60000 65536"/>
                      <a:gd name="T23" fmla="*/ 0 60000 65536"/>
                      <a:gd name="T24" fmla="*/ 0 w 526"/>
                      <a:gd name="T25" fmla="*/ 0 h 641"/>
                      <a:gd name="T26" fmla="*/ 526 w 526"/>
                      <a:gd name="T27" fmla="*/ 641 h 6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6" h="641">
                        <a:moveTo>
                          <a:pt x="114" y="0"/>
                        </a:moveTo>
                        <a:lnTo>
                          <a:pt x="369" y="47"/>
                        </a:lnTo>
                        <a:lnTo>
                          <a:pt x="350" y="159"/>
                        </a:lnTo>
                        <a:lnTo>
                          <a:pt x="526" y="186"/>
                        </a:lnTo>
                        <a:lnTo>
                          <a:pt x="458" y="641"/>
                        </a:lnTo>
                        <a:lnTo>
                          <a:pt x="0" y="565"/>
                        </a:lnTo>
                        <a:lnTo>
                          <a:pt x="114" y="0"/>
                        </a:lnTo>
                        <a:close/>
                      </a:path>
                    </a:pathLst>
                  </a:custGeom>
                  <a:solidFill>
                    <a:srgbClr val="000000"/>
                  </a:solidFill>
                  <a:ln w="9525">
                    <a:solidFill>
                      <a:srgbClr val="000000"/>
                    </a:solidFill>
                    <a:round/>
                    <a:headEnd/>
                    <a:tailEnd/>
                  </a:ln>
                </p:spPr>
                <p:txBody>
                  <a:bodyPr/>
                  <a:lstStyle/>
                  <a:p>
                    <a:endParaRPr lang="en-US"/>
                  </a:p>
                </p:txBody>
              </p:sp>
              <p:sp>
                <p:nvSpPr>
                  <p:cNvPr id="319" name="Freeform 1270">
                    <a:extLst>
                      <a:ext uri="{FF2B5EF4-FFF2-40B4-BE49-F238E27FC236}">
                        <a16:creationId xmlns:a16="http://schemas.microsoft.com/office/drawing/2014/main" id="{AD03713E-3F77-3385-B1F6-CA6AD4D1CB14}"/>
                      </a:ext>
                    </a:extLst>
                  </p:cNvPr>
                  <p:cNvSpPr>
                    <a:spLocks/>
                  </p:cNvSpPr>
                  <p:nvPr/>
                </p:nvSpPr>
                <p:spPr bwMode="auto">
                  <a:xfrm>
                    <a:off x="28662" y="293"/>
                    <a:ext cx="699" cy="616"/>
                  </a:xfrm>
                  <a:custGeom>
                    <a:avLst/>
                    <a:gdLst>
                      <a:gd name="T0" fmla="*/ 0 w 741"/>
                      <a:gd name="T1" fmla="*/ 462 h 614"/>
                      <a:gd name="T2" fmla="*/ 24 w 741"/>
                      <a:gd name="T3" fmla="*/ 303 h 614"/>
                      <a:gd name="T4" fmla="*/ 55 w 741"/>
                      <a:gd name="T5" fmla="*/ 258 h 614"/>
                      <a:gd name="T6" fmla="*/ 125 w 741"/>
                      <a:gd name="T7" fmla="*/ 0 h 614"/>
                      <a:gd name="T8" fmla="*/ 162 w 741"/>
                      <a:gd name="T9" fmla="*/ 13 h 614"/>
                      <a:gd name="T10" fmla="*/ 164 w 741"/>
                      <a:gd name="T11" fmla="*/ 25 h 614"/>
                      <a:gd name="T12" fmla="*/ 172 w 741"/>
                      <a:gd name="T13" fmla="*/ 26 h 614"/>
                      <a:gd name="T14" fmla="*/ 217 w 741"/>
                      <a:gd name="T15" fmla="*/ 115 h 614"/>
                      <a:gd name="T16" fmla="*/ 266 w 741"/>
                      <a:gd name="T17" fmla="*/ 112 h 614"/>
                      <a:gd name="T18" fmla="*/ 303 w 741"/>
                      <a:gd name="T19" fmla="*/ 133 h 614"/>
                      <a:gd name="T20" fmla="*/ 321 w 741"/>
                      <a:gd name="T21" fmla="*/ 130 h 614"/>
                      <a:gd name="T22" fmla="*/ 432 w 741"/>
                      <a:gd name="T23" fmla="*/ 133 h 614"/>
                      <a:gd name="T24" fmla="*/ 559 w 741"/>
                      <a:gd name="T25" fmla="*/ 170 h 614"/>
                      <a:gd name="T26" fmla="*/ 565 w 741"/>
                      <a:gd name="T27" fmla="*/ 190 h 614"/>
                      <a:gd name="T28" fmla="*/ 580 w 741"/>
                      <a:gd name="T29" fmla="*/ 217 h 614"/>
                      <a:gd name="T30" fmla="*/ 537 w 741"/>
                      <a:gd name="T31" fmla="*/ 301 h 614"/>
                      <a:gd name="T32" fmla="*/ 510 w 741"/>
                      <a:gd name="T33" fmla="*/ 336 h 614"/>
                      <a:gd name="T34" fmla="*/ 506 w 741"/>
                      <a:gd name="T35" fmla="*/ 359 h 614"/>
                      <a:gd name="T36" fmla="*/ 522 w 741"/>
                      <a:gd name="T37" fmla="*/ 381 h 614"/>
                      <a:gd name="T38" fmla="*/ 504 w 741"/>
                      <a:gd name="T39" fmla="*/ 433 h 614"/>
                      <a:gd name="T40" fmla="*/ 469 w 741"/>
                      <a:gd name="T41" fmla="*/ 618 h 614"/>
                      <a:gd name="T42" fmla="*/ 273 w 741"/>
                      <a:gd name="T43" fmla="*/ 558 h 614"/>
                      <a:gd name="T44" fmla="*/ 0 w 741"/>
                      <a:gd name="T45" fmla="*/ 462 h 614"/>
                      <a:gd name="T46" fmla="*/ 0 w 741"/>
                      <a:gd name="T47" fmla="*/ 462 h 6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41"/>
                      <a:gd name="T73" fmla="*/ 0 h 614"/>
                      <a:gd name="T74" fmla="*/ 741 w 741"/>
                      <a:gd name="T75" fmla="*/ 614 h 61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41" h="614">
                        <a:moveTo>
                          <a:pt x="0" y="458"/>
                        </a:moveTo>
                        <a:lnTo>
                          <a:pt x="32" y="303"/>
                        </a:lnTo>
                        <a:lnTo>
                          <a:pt x="70" y="258"/>
                        </a:lnTo>
                        <a:lnTo>
                          <a:pt x="160" y="0"/>
                        </a:lnTo>
                        <a:lnTo>
                          <a:pt x="207" y="13"/>
                        </a:lnTo>
                        <a:lnTo>
                          <a:pt x="209" y="25"/>
                        </a:lnTo>
                        <a:lnTo>
                          <a:pt x="220" y="26"/>
                        </a:lnTo>
                        <a:lnTo>
                          <a:pt x="277" y="115"/>
                        </a:lnTo>
                        <a:lnTo>
                          <a:pt x="340" y="112"/>
                        </a:lnTo>
                        <a:lnTo>
                          <a:pt x="387" y="133"/>
                        </a:lnTo>
                        <a:lnTo>
                          <a:pt x="410" y="130"/>
                        </a:lnTo>
                        <a:lnTo>
                          <a:pt x="552" y="133"/>
                        </a:lnTo>
                        <a:lnTo>
                          <a:pt x="714" y="170"/>
                        </a:lnTo>
                        <a:lnTo>
                          <a:pt x="722" y="190"/>
                        </a:lnTo>
                        <a:lnTo>
                          <a:pt x="741" y="217"/>
                        </a:lnTo>
                        <a:lnTo>
                          <a:pt x="686" y="301"/>
                        </a:lnTo>
                        <a:lnTo>
                          <a:pt x="651" y="332"/>
                        </a:lnTo>
                        <a:lnTo>
                          <a:pt x="646" y="355"/>
                        </a:lnTo>
                        <a:lnTo>
                          <a:pt x="667" y="377"/>
                        </a:lnTo>
                        <a:lnTo>
                          <a:pt x="644" y="429"/>
                        </a:lnTo>
                        <a:lnTo>
                          <a:pt x="599" y="614"/>
                        </a:lnTo>
                        <a:lnTo>
                          <a:pt x="348" y="554"/>
                        </a:lnTo>
                        <a:lnTo>
                          <a:pt x="0" y="458"/>
                        </a:lnTo>
                        <a:close/>
                      </a:path>
                    </a:pathLst>
                  </a:custGeom>
                  <a:solidFill>
                    <a:srgbClr val="000000"/>
                  </a:solidFill>
                  <a:ln w="9525">
                    <a:solidFill>
                      <a:srgbClr val="000000"/>
                    </a:solidFill>
                    <a:round/>
                    <a:headEnd/>
                    <a:tailEnd/>
                  </a:ln>
                </p:spPr>
                <p:txBody>
                  <a:bodyPr/>
                  <a:lstStyle/>
                  <a:p>
                    <a:endParaRPr lang="en-US"/>
                  </a:p>
                </p:txBody>
              </p:sp>
              <p:sp>
                <p:nvSpPr>
                  <p:cNvPr id="736" name="Freeform 1271">
                    <a:extLst>
                      <a:ext uri="{FF2B5EF4-FFF2-40B4-BE49-F238E27FC236}">
                        <a16:creationId xmlns:a16="http://schemas.microsoft.com/office/drawing/2014/main" id="{F96BA902-16CF-7E95-A5E6-FDE0BDA93654}"/>
                      </a:ext>
                    </a:extLst>
                  </p:cNvPr>
                  <p:cNvSpPr>
                    <a:spLocks/>
                  </p:cNvSpPr>
                  <p:nvPr/>
                </p:nvSpPr>
                <p:spPr bwMode="auto">
                  <a:xfrm>
                    <a:off x="28596" y="751"/>
                    <a:ext cx="698" cy="1230"/>
                  </a:xfrm>
                  <a:custGeom>
                    <a:avLst/>
                    <a:gdLst>
                      <a:gd name="T0" fmla="*/ 21 w 738"/>
                      <a:gd name="T1" fmla="*/ 250 h 1229"/>
                      <a:gd name="T2" fmla="*/ 5 w 738"/>
                      <a:gd name="T3" fmla="*/ 345 h 1229"/>
                      <a:gd name="T4" fmla="*/ 59 w 738"/>
                      <a:gd name="T5" fmla="*/ 499 h 1229"/>
                      <a:gd name="T6" fmla="*/ 70 w 738"/>
                      <a:gd name="T7" fmla="*/ 489 h 1229"/>
                      <a:gd name="T8" fmla="*/ 86 w 738"/>
                      <a:gd name="T9" fmla="*/ 554 h 1229"/>
                      <a:gd name="T10" fmla="*/ 59 w 738"/>
                      <a:gd name="T11" fmla="*/ 509 h 1229"/>
                      <a:gd name="T12" fmla="*/ 53 w 738"/>
                      <a:gd name="T13" fmla="*/ 580 h 1229"/>
                      <a:gd name="T14" fmla="*/ 84 w 738"/>
                      <a:gd name="T15" fmla="*/ 628 h 1229"/>
                      <a:gd name="T16" fmla="*/ 63 w 738"/>
                      <a:gd name="T17" fmla="*/ 687 h 1229"/>
                      <a:gd name="T18" fmla="*/ 124 w 738"/>
                      <a:gd name="T19" fmla="*/ 851 h 1229"/>
                      <a:gd name="T20" fmla="*/ 111 w 738"/>
                      <a:gd name="T21" fmla="*/ 911 h 1229"/>
                      <a:gd name="T22" fmla="*/ 190 w 738"/>
                      <a:gd name="T23" fmla="*/ 958 h 1229"/>
                      <a:gd name="T24" fmla="*/ 218 w 738"/>
                      <a:gd name="T25" fmla="*/ 1006 h 1229"/>
                      <a:gd name="T26" fmla="*/ 252 w 738"/>
                      <a:gd name="T27" fmla="*/ 1022 h 1229"/>
                      <a:gd name="T28" fmla="*/ 253 w 738"/>
                      <a:gd name="T29" fmla="*/ 1052 h 1229"/>
                      <a:gd name="T30" fmla="*/ 275 w 738"/>
                      <a:gd name="T31" fmla="*/ 1058 h 1229"/>
                      <a:gd name="T32" fmla="*/ 321 w 738"/>
                      <a:gd name="T33" fmla="*/ 1152 h 1229"/>
                      <a:gd name="T34" fmla="*/ 321 w 738"/>
                      <a:gd name="T35" fmla="*/ 1218 h 1229"/>
                      <a:gd name="T36" fmla="*/ 527 w 738"/>
                      <a:gd name="T37" fmla="*/ 1233 h 1229"/>
                      <a:gd name="T38" fmla="*/ 513 w 738"/>
                      <a:gd name="T39" fmla="*/ 1205 h 1229"/>
                      <a:gd name="T40" fmla="*/ 520 w 738"/>
                      <a:gd name="T41" fmla="*/ 1167 h 1229"/>
                      <a:gd name="T42" fmla="*/ 553 w 738"/>
                      <a:gd name="T43" fmla="*/ 1099 h 1229"/>
                      <a:gd name="T44" fmla="*/ 577 w 738"/>
                      <a:gd name="T45" fmla="*/ 1081 h 1229"/>
                      <a:gd name="T46" fmla="*/ 563 w 738"/>
                      <a:gd name="T47" fmla="*/ 1056 h 1229"/>
                      <a:gd name="T48" fmla="*/ 553 w 738"/>
                      <a:gd name="T49" fmla="*/ 990 h 1229"/>
                      <a:gd name="T50" fmla="*/ 260 w 738"/>
                      <a:gd name="T51" fmla="*/ 423 h 1229"/>
                      <a:gd name="T52" fmla="*/ 328 w 738"/>
                      <a:gd name="T53" fmla="*/ 96 h 1229"/>
                      <a:gd name="T54" fmla="*/ 55 w 738"/>
                      <a:gd name="T55" fmla="*/ 0 h 1229"/>
                      <a:gd name="T56" fmla="*/ 48 w 738"/>
                      <a:gd name="T57" fmla="*/ 20 h 1229"/>
                      <a:gd name="T58" fmla="*/ 0 w 738"/>
                      <a:gd name="T59" fmla="*/ 164 h 1229"/>
                      <a:gd name="T60" fmla="*/ 21 w 738"/>
                      <a:gd name="T61" fmla="*/ 250 h 1229"/>
                      <a:gd name="T62" fmla="*/ 21 w 738"/>
                      <a:gd name="T63" fmla="*/ 250 h 122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38"/>
                      <a:gd name="T97" fmla="*/ 0 h 1229"/>
                      <a:gd name="T98" fmla="*/ 738 w 738"/>
                      <a:gd name="T99" fmla="*/ 1229 h 122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38" h="1229">
                        <a:moveTo>
                          <a:pt x="26" y="250"/>
                        </a:moveTo>
                        <a:lnTo>
                          <a:pt x="5" y="345"/>
                        </a:lnTo>
                        <a:lnTo>
                          <a:pt x="76" y="499"/>
                        </a:lnTo>
                        <a:lnTo>
                          <a:pt x="89" y="489"/>
                        </a:lnTo>
                        <a:lnTo>
                          <a:pt x="110" y="554"/>
                        </a:lnTo>
                        <a:lnTo>
                          <a:pt x="76" y="509"/>
                        </a:lnTo>
                        <a:lnTo>
                          <a:pt x="68" y="580"/>
                        </a:lnTo>
                        <a:lnTo>
                          <a:pt x="107" y="624"/>
                        </a:lnTo>
                        <a:lnTo>
                          <a:pt x="81" y="683"/>
                        </a:lnTo>
                        <a:lnTo>
                          <a:pt x="158" y="847"/>
                        </a:lnTo>
                        <a:lnTo>
                          <a:pt x="141" y="907"/>
                        </a:lnTo>
                        <a:lnTo>
                          <a:pt x="243" y="954"/>
                        </a:lnTo>
                        <a:lnTo>
                          <a:pt x="280" y="1002"/>
                        </a:lnTo>
                        <a:lnTo>
                          <a:pt x="322" y="1018"/>
                        </a:lnTo>
                        <a:lnTo>
                          <a:pt x="323" y="1048"/>
                        </a:lnTo>
                        <a:lnTo>
                          <a:pt x="351" y="1054"/>
                        </a:lnTo>
                        <a:lnTo>
                          <a:pt x="411" y="1148"/>
                        </a:lnTo>
                        <a:lnTo>
                          <a:pt x="411" y="1214"/>
                        </a:lnTo>
                        <a:lnTo>
                          <a:pt x="673" y="1229"/>
                        </a:lnTo>
                        <a:lnTo>
                          <a:pt x="657" y="1201"/>
                        </a:lnTo>
                        <a:lnTo>
                          <a:pt x="665" y="1163"/>
                        </a:lnTo>
                        <a:lnTo>
                          <a:pt x="707" y="1095"/>
                        </a:lnTo>
                        <a:lnTo>
                          <a:pt x="738" y="1077"/>
                        </a:lnTo>
                        <a:lnTo>
                          <a:pt x="720" y="1052"/>
                        </a:lnTo>
                        <a:lnTo>
                          <a:pt x="707" y="986"/>
                        </a:lnTo>
                        <a:lnTo>
                          <a:pt x="332" y="423"/>
                        </a:lnTo>
                        <a:lnTo>
                          <a:pt x="419" y="96"/>
                        </a:lnTo>
                        <a:lnTo>
                          <a:pt x="71" y="0"/>
                        </a:lnTo>
                        <a:lnTo>
                          <a:pt x="61" y="20"/>
                        </a:lnTo>
                        <a:lnTo>
                          <a:pt x="0" y="164"/>
                        </a:lnTo>
                        <a:lnTo>
                          <a:pt x="26" y="250"/>
                        </a:lnTo>
                        <a:close/>
                      </a:path>
                    </a:pathLst>
                  </a:custGeom>
                  <a:solidFill>
                    <a:srgbClr val="000000"/>
                  </a:solidFill>
                  <a:ln w="9525">
                    <a:solidFill>
                      <a:srgbClr val="000000"/>
                    </a:solidFill>
                    <a:round/>
                    <a:headEnd/>
                    <a:tailEnd/>
                  </a:ln>
                </p:spPr>
                <p:txBody>
                  <a:bodyPr/>
                  <a:lstStyle/>
                  <a:p>
                    <a:endParaRPr lang="en-US"/>
                  </a:p>
                </p:txBody>
              </p:sp>
              <p:sp>
                <p:nvSpPr>
                  <p:cNvPr id="737" name="Freeform 1272">
                    <a:extLst>
                      <a:ext uri="{FF2B5EF4-FFF2-40B4-BE49-F238E27FC236}">
                        <a16:creationId xmlns:a16="http://schemas.microsoft.com/office/drawing/2014/main" id="{5B0F1103-A503-9AF9-0C8E-C4970F255347}"/>
                      </a:ext>
                    </a:extLst>
                  </p:cNvPr>
                  <p:cNvSpPr>
                    <a:spLocks/>
                  </p:cNvSpPr>
                  <p:nvPr/>
                </p:nvSpPr>
                <p:spPr bwMode="auto">
                  <a:xfrm>
                    <a:off x="28908" y="848"/>
                    <a:ext cx="556" cy="890"/>
                  </a:xfrm>
                  <a:custGeom>
                    <a:avLst/>
                    <a:gdLst>
                      <a:gd name="T0" fmla="*/ 0 w 591"/>
                      <a:gd name="T1" fmla="*/ 327 h 890"/>
                      <a:gd name="T2" fmla="*/ 294 w 591"/>
                      <a:gd name="T3" fmla="*/ 890 h 890"/>
                      <a:gd name="T4" fmla="*/ 306 w 591"/>
                      <a:gd name="T5" fmla="*/ 770 h 890"/>
                      <a:gd name="T6" fmla="*/ 322 w 591"/>
                      <a:gd name="T7" fmla="*/ 764 h 890"/>
                      <a:gd name="T8" fmla="*/ 350 w 591"/>
                      <a:gd name="T9" fmla="*/ 785 h 890"/>
                      <a:gd name="T10" fmla="*/ 373 w 591"/>
                      <a:gd name="T11" fmla="*/ 678 h 890"/>
                      <a:gd name="T12" fmla="*/ 463 w 591"/>
                      <a:gd name="T13" fmla="*/ 113 h 890"/>
                      <a:gd name="T14" fmla="*/ 264 w 591"/>
                      <a:gd name="T15" fmla="*/ 60 h 890"/>
                      <a:gd name="T16" fmla="*/ 68 w 591"/>
                      <a:gd name="T17" fmla="*/ 0 h 890"/>
                      <a:gd name="T18" fmla="*/ 0 w 591"/>
                      <a:gd name="T19" fmla="*/ 327 h 890"/>
                      <a:gd name="T20" fmla="*/ 0 w 591"/>
                      <a:gd name="T21" fmla="*/ 327 h 8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1"/>
                      <a:gd name="T34" fmla="*/ 0 h 890"/>
                      <a:gd name="T35" fmla="*/ 591 w 591"/>
                      <a:gd name="T36" fmla="*/ 890 h 8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1" h="890">
                        <a:moveTo>
                          <a:pt x="0" y="327"/>
                        </a:moveTo>
                        <a:lnTo>
                          <a:pt x="375" y="890"/>
                        </a:lnTo>
                        <a:lnTo>
                          <a:pt x="390" y="770"/>
                        </a:lnTo>
                        <a:lnTo>
                          <a:pt x="411" y="764"/>
                        </a:lnTo>
                        <a:lnTo>
                          <a:pt x="446" y="785"/>
                        </a:lnTo>
                        <a:lnTo>
                          <a:pt x="477" y="678"/>
                        </a:lnTo>
                        <a:lnTo>
                          <a:pt x="591" y="113"/>
                        </a:lnTo>
                        <a:lnTo>
                          <a:pt x="338" y="60"/>
                        </a:lnTo>
                        <a:lnTo>
                          <a:pt x="87" y="0"/>
                        </a:lnTo>
                        <a:lnTo>
                          <a:pt x="0" y="327"/>
                        </a:lnTo>
                        <a:close/>
                      </a:path>
                    </a:pathLst>
                  </a:custGeom>
                  <a:solidFill>
                    <a:srgbClr val="000000"/>
                  </a:solidFill>
                  <a:ln w="9525">
                    <a:solidFill>
                      <a:srgbClr val="000000"/>
                    </a:solidFill>
                    <a:round/>
                    <a:headEnd/>
                    <a:tailEnd/>
                  </a:ln>
                </p:spPr>
                <p:txBody>
                  <a:bodyPr/>
                  <a:lstStyle/>
                  <a:p>
                    <a:endParaRPr lang="en-US"/>
                  </a:p>
                </p:txBody>
              </p:sp>
              <p:sp>
                <p:nvSpPr>
                  <p:cNvPr id="738" name="Freeform 1273">
                    <a:extLst>
                      <a:ext uri="{FF2B5EF4-FFF2-40B4-BE49-F238E27FC236}">
                        <a16:creationId xmlns:a16="http://schemas.microsoft.com/office/drawing/2014/main" id="{105F1CE1-5AF7-A7F2-7995-490619BFB4AD}"/>
                      </a:ext>
                    </a:extLst>
                  </p:cNvPr>
                  <p:cNvSpPr>
                    <a:spLocks/>
                  </p:cNvSpPr>
                  <p:nvPr/>
                </p:nvSpPr>
                <p:spPr bwMode="auto">
                  <a:xfrm>
                    <a:off x="29227" y="133"/>
                    <a:ext cx="524" cy="873"/>
                  </a:xfrm>
                  <a:custGeom>
                    <a:avLst/>
                    <a:gdLst>
                      <a:gd name="T0" fmla="*/ 0 w 557"/>
                      <a:gd name="T1" fmla="*/ 774 h 873"/>
                      <a:gd name="T2" fmla="*/ 35 w 557"/>
                      <a:gd name="T3" fmla="*/ 589 h 873"/>
                      <a:gd name="T4" fmla="*/ 53 w 557"/>
                      <a:gd name="T5" fmla="*/ 537 h 873"/>
                      <a:gd name="T6" fmla="*/ 36 w 557"/>
                      <a:gd name="T7" fmla="*/ 515 h 873"/>
                      <a:gd name="T8" fmla="*/ 40 w 557"/>
                      <a:gd name="T9" fmla="*/ 492 h 873"/>
                      <a:gd name="T10" fmla="*/ 68 w 557"/>
                      <a:gd name="T11" fmla="*/ 461 h 873"/>
                      <a:gd name="T12" fmla="*/ 110 w 557"/>
                      <a:gd name="T13" fmla="*/ 377 h 873"/>
                      <a:gd name="T14" fmla="*/ 95 w 557"/>
                      <a:gd name="T15" fmla="*/ 350 h 873"/>
                      <a:gd name="T16" fmla="*/ 89 w 557"/>
                      <a:gd name="T17" fmla="*/ 330 h 873"/>
                      <a:gd name="T18" fmla="*/ 92 w 557"/>
                      <a:gd name="T19" fmla="*/ 283 h 873"/>
                      <a:gd name="T20" fmla="*/ 145 w 557"/>
                      <a:gd name="T21" fmla="*/ 0 h 873"/>
                      <a:gd name="T22" fmla="*/ 201 w 557"/>
                      <a:gd name="T23" fmla="*/ 15 h 873"/>
                      <a:gd name="T24" fmla="*/ 183 w 557"/>
                      <a:gd name="T25" fmla="*/ 126 h 873"/>
                      <a:gd name="T26" fmla="*/ 195 w 557"/>
                      <a:gd name="T27" fmla="*/ 165 h 873"/>
                      <a:gd name="T28" fmla="*/ 196 w 557"/>
                      <a:gd name="T29" fmla="*/ 189 h 873"/>
                      <a:gd name="T30" fmla="*/ 190 w 557"/>
                      <a:gd name="T31" fmla="*/ 194 h 873"/>
                      <a:gd name="T32" fmla="*/ 210 w 557"/>
                      <a:gd name="T33" fmla="*/ 220 h 873"/>
                      <a:gd name="T34" fmla="*/ 235 w 557"/>
                      <a:gd name="T35" fmla="*/ 291 h 873"/>
                      <a:gd name="T36" fmla="*/ 241 w 557"/>
                      <a:gd name="T37" fmla="*/ 355 h 873"/>
                      <a:gd name="T38" fmla="*/ 246 w 557"/>
                      <a:gd name="T39" fmla="*/ 389 h 873"/>
                      <a:gd name="T40" fmla="*/ 229 w 557"/>
                      <a:gd name="T41" fmla="*/ 421 h 873"/>
                      <a:gd name="T42" fmla="*/ 239 w 557"/>
                      <a:gd name="T43" fmla="*/ 435 h 873"/>
                      <a:gd name="T44" fmla="*/ 270 w 557"/>
                      <a:gd name="T45" fmla="*/ 414 h 873"/>
                      <a:gd name="T46" fmla="*/ 291 w 557"/>
                      <a:gd name="T47" fmla="*/ 526 h 873"/>
                      <a:gd name="T48" fmla="*/ 305 w 557"/>
                      <a:gd name="T49" fmla="*/ 531 h 873"/>
                      <a:gd name="T50" fmla="*/ 307 w 557"/>
                      <a:gd name="T51" fmla="*/ 563 h 873"/>
                      <a:gd name="T52" fmla="*/ 346 w 557"/>
                      <a:gd name="T53" fmla="*/ 576 h 873"/>
                      <a:gd name="T54" fmla="*/ 407 w 557"/>
                      <a:gd name="T55" fmla="*/ 578 h 873"/>
                      <a:gd name="T56" fmla="*/ 433 w 557"/>
                      <a:gd name="T57" fmla="*/ 593 h 873"/>
                      <a:gd name="T58" fmla="*/ 395 w 557"/>
                      <a:gd name="T59" fmla="*/ 873 h 873"/>
                      <a:gd name="T60" fmla="*/ 196 w 557"/>
                      <a:gd name="T61" fmla="*/ 827 h 873"/>
                      <a:gd name="T62" fmla="*/ 0 w 557"/>
                      <a:gd name="T63" fmla="*/ 774 h 873"/>
                      <a:gd name="T64" fmla="*/ 0 w 557"/>
                      <a:gd name="T65" fmla="*/ 774 h 8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57"/>
                      <a:gd name="T100" fmla="*/ 0 h 873"/>
                      <a:gd name="T101" fmla="*/ 557 w 557"/>
                      <a:gd name="T102" fmla="*/ 873 h 8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57" h="873">
                        <a:moveTo>
                          <a:pt x="0" y="774"/>
                        </a:moveTo>
                        <a:lnTo>
                          <a:pt x="45" y="589"/>
                        </a:lnTo>
                        <a:lnTo>
                          <a:pt x="68" y="537"/>
                        </a:lnTo>
                        <a:lnTo>
                          <a:pt x="47" y="515"/>
                        </a:lnTo>
                        <a:lnTo>
                          <a:pt x="52" y="492"/>
                        </a:lnTo>
                        <a:lnTo>
                          <a:pt x="87" y="461"/>
                        </a:lnTo>
                        <a:lnTo>
                          <a:pt x="142" y="377"/>
                        </a:lnTo>
                        <a:lnTo>
                          <a:pt x="123" y="350"/>
                        </a:lnTo>
                        <a:lnTo>
                          <a:pt x="115" y="330"/>
                        </a:lnTo>
                        <a:lnTo>
                          <a:pt x="118" y="283"/>
                        </a:lnTo>
                        <a:lnTo>
                          <a:pt x="186" y="0"/>
                        </a:lnTo>
                        <a:lnTo>
                          <a:pt x="259" y="15"/>
                        </a:lnTo>
                        <a:lnTo>
                          <a:pt x="235" y="126"/>
                        </a:lnTo>
                        <a:lnTo>
                          <a:pt x="251" y="165"/>
                        </a:lnTo>
                        <a:lnTo>
                          <a:pt x="253" y="189"/>
                        </a:lnTo>
                        <a:lnTo>
                          <a:pt x="244" y="194"/>
                        </a:lnTo>
                        <a:lnTo>
                          <a:pt x="272" y="220"/>
                        </a:lnTo>
                        <a:lnTo>
                          <a:pt x="301" y="291"/>
                        </a:lnTo>
                        <a:lnTo>
                          <a:pt x="311" y="355"/>
                        </a:lnTo>
                        <a:lnTo>
                          <a:pt x="316" y="389"/>
                        </a:lnTo>
                        <a:lnTo>
                          <a:pt x="295" y="421"/>
                        </a:lnTo>
                        <a:lnTo>
                          <a:pt x="309" y="435"/>
                        </a:lnTo>
                        <a:lnTo>
                          <a:pt x="348" y="414"/>
                        </a:lnTo>
                        <a:lnTo>
                          <a:pt x="374" y="526"/>
                        </a:lnTo>
                        <a:lnTo>
                          <a:pt x="392" y="531"/>
                        </a:lnTo>
                        <a:lnTo>
                          <a:pt x="395" y="563"/>
                        </a:lnTo>
                        <a:lnTo>
                          <a:pt x="445" y="576"/>
                        </a:lnTo>
                        <a:lnTo>
                          <a:pt x="523" y="578"/>
                        </a:lnTo>
                        <a:lnTo>
                          <a:pt x="557" y="593"/>
                        </a:lnTo>
                        <a:lnTo>
                          <a:pt x="508" y="873"/>
                        </a:lnTo>
                        <a:lnTo>
                          <a:pt x="253" y="827"/>
                        </a:lnTo>
                        <a:lnTo>
                          <a:pt x="0" y="774"/>
                        </a:lnTo>
                        <a:close/>
                      </a:path>
                    </a:pathLst>
                  </a:custGeom>
                  <a:solidFill>
                    <a:srgbClr val="000000"/>
                  </a:solidFill>
                  <a:ln w="9525">
                    <a:solidFill>
                      <a:srgbClr val="000000"/>
                    </a:solidFill>
                    <a:round/>
                    <a:headEnd/>
                    <a:tailEnd/>
                  </a:ln>
                </p:spPr>
                <p:txBody>
                  <a:bodyPr/>
                  <a:lstStyle/>
                  <a:p>
                    <a:endParaRPr lang="en-US"/>
                  </a:p>
                </p:txBody>
              </p:sp>
              <p:sp>
                <p:nvSpPr>
                  <p:cNvPr id="739" name="Freeform 1274">
                    <a:extLst>
                      <a:ext uri="{FF2B5EF4-FFF2-40B4-BE49-F238E27FC236}">
                        <a16:creationId xmlns:a16="http://schemas.microsoft.com/office/drawing/2014/main" id="{EE701C78-2EC3-E19C-758D-18DAF3613C3C}"/>
                      </a:ext>
                    </a:extLst>
                  </p:cNvPr>
                  <p:cNvSpPr>
                    <a:spLocks/>
                  </p:cNvSpPr>
                  <p:nvPr/>
                </p:nvSpPr>
                <p:spPr bwMode="auto">
                  <a:xfrm>
                    <a:off x="29447" y="148"/>
                    <a:ext cx="896" cy="590"/>
                  </a:xfrm>
                  <a:custGeom>
                    <a:avLst/>
                    <a:gdLst>
                      <a:gd name="T0" fmla="*/ 12 w 952"/>
                      <a:gd name="T1" fmla="*/ 150 h 590"/>
                      <a:gd name="T2" fmla="*/ 14 w 952"/>
                      <a:gd name="T3" fmla="*/ 174 h 590"/>
                      <a:gd name="T4" fmla="*/ 8 w 952"/>
                      <a:gd name="T5" fmla="*/ 179 h 590"/>
                      <a:gd name="T6" fmla="*/ 29 w 952"/>
                      <a:gd name="T7" fmla="*/ 205 h 590"/>
                      <a:gd name="T8" fmla="*/ 52 w 952"/>
                      <a:gd name="T9" fmla="*/ 276 h 590"/>
                      <a:gd name="T10" fmla="*/ 59 w 952"/>
                      <a:gd name="T11" fmla="*/ 340 h 590"/>
                      <a:gd name="T12" fmla="*/ 63 w 952"/>
                      <a:gd name="T13" fmla="*/ 374 h 590"/>
                      <a:gd name="T14" fmla="*/ 47 w 952"/>
                      <a:gd name="T15" fmla="*/ 406 h 590"/>
                      <a:gd name="T16" fmla="*/ 58 w 952"/>
                      <a:gd name="T17" fmla="*/ 420 h 590"/>
                      <a:gd name="T18" fmla="*/ 88 w 952"/>
                      <a:gd name="T19" fmla="*/ 399 h 590"/>
                      <a:gd name="T20" fmla="*/ 109 w 952"/>
                      <a:gd name="T21" fmla="*/ 511 h 590"/>
                      <a:gd name="T22" fmla="*/ 123 w 952"/>
                      <a:gd name="T23" fmla="*/ 516 h 590"/>
                      <a:gd name="T24" fmla="*/ 125 w 952"/>
                      <a:gd name="T25" fmla="*/ 548 h 590"/>
                      <a:gd name="T26" fmla="*/ 135 w 952"/>
                      <a:gd name="T27" fmla="*/ 565 h 590"/>
                      <a:gd name="T28" fmla="*/ 164 w 952"/>
                      <a:gd name="T29" fmla="*/ 561 h 590"/>
                      <a:gd name="T30" fmla="*/ 226 w 952"/>
                      <a:gd name="T31" fmla="*/ 563 h 590"/>
                      <a:gd name="T32" fmla="*/ 252 w 952"/>
                      <a:gd name="T33" fmla="*/ 578 h 590"/>
                      <a:gd name="T34" fmla="*/ 259 w 952"/>
                      <a:gd name="T35" fmla="*/ 519 h 590"/>
                      <a:gd name="T36" fmla="*/ 463 w 952"/>
                      <a:gd name="T37" fmla="*/ 558 h 590"/>
                      <a:gd name="T38" fmla="*/ 710 w 952"/>
                      <a:gd name="T39" fmla="*/ 590 h 590"/>
                      <a:gd name="T40" fmla="*/ 717 w 952"/>
                      <a:gd name="T41" fmla="*/ 484 h 590"/>
                      <a:gd name="T42" fmla="*/ 744 w 952"/>
                      <a:gd name="T43" fmla="*/ 139 h 590"/>
                      <a:gd name="T44" fmla="*/ 413 w 952"/>
                      <a:gd name="T45" fmla="*/ 90 h 590"/>
                      <a:gd name="T46" fmla="*/ 250 w 952"/>
                      <a:gd name="T47" fmla="*/ 56 h 590"/>
                      <a:gd name="T48" fmla="*/ 20 w 952"/>
                      <a:gd name="T49" fmla="*/ 0 h 590"/>
                      <a:gd name="T50" fmla="*/ 0 w 952"/>
                      <a:gd name="T51" fmla="*/ 111 h 590"/>
                      <a:gd name="T52" fmla="*/ 12 w 952"/>
                      <a:gd name="T53" fmla="*/ 150 h 590"/>
                      <a:gd name="T54" fmla="*/ 12 w 952"/>
                      <a:gd name="T55" fmla="*/ 150 h 59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52"/>
                      <a:gd name="T85" fmla="*/ 0 h 590"/>
                      <a:gd name="T86" fmla="*/ 952 w 952"/>
                      <a:gd name="T87" fmla="*/ 590 h 59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52" h="590">
                        <a:moveTo>
                          <a:pt x="16" y="150"/>
                        </a:moveTo>
                        <a:lnTo>
                          <a:pt x="18" y="174"/>
                        </a:lnTo>
                        <a:lnTo>
                          <a:pt x="9" y="179"/>
                        </a:lnTo>
                        <a:lnTo>
                          <a:pt x="37" y="205"/>
                        </a:lnTo>
                        <a:lnTo>
                          <a:pt x="66" y="276"/>
                        </a:lnTo>
                        <a:lnTo>
                          <a:pt x="76" y="340"/>
                        </a:lnTo>
                        <a:lnTo>
                          <a:pt x="81" y="374"/>
                        </a:lnTo>
                        <a:lnTo>
                          <a:pt x="60" y="406"/>
                        </a:lnTo>
                        <a:lnTo>
                          <a:pt x="74" y="420"/>
                        </a:lnTo>
                        <a:lnTo>
                          <a:pt x="113" y="399"/>
                        </a:lnTo>
                        <a:lnTo>
                          <a:pt x="139" y="511"/>
                        </a:lnTo>
                        <a:lnTo>
                          <a:pt x="157" y="516"/>
                        </a:lnTo>
                        <a:lnTo>
                          <a:pt x="160" y="548"/>
                        </a:lnTo>
                        <a:lnTo>
                          <a:pt x="173" y="565"/>
                        </a:lnTo>
                        <a:lnTo>
                          <a:pt x="210" y="561"/>
                        </a:lnTo>
                        <a:lnTo>
                          <a:pt x="288" y="563"/>
                        </a:lnTo>
                        <a:lnTo>
                          <a:pt x="322" y="578"/>
                        </a:lnTo>
                        <a:lnTo>
                          <a:pt x="332" y="519"/>
                        </a:lnTo>
                        <a:lnTo>
                          <a:pt x="591" y="558"/>
                        </a:lnTo>
                        <a:lnTo>
                          <a:pt x="908" y="590"/>
                        </a:lnTo>
                        <a:lnTo>
                          <a:pt x="919" y="484"/>
                        </a:lnTo>
                        <a:lnTo>
                          <a:pt x="952" y="139"/>
                        </a:lnTo>
                        <a:lnTo>
                          <a:pt x="529" y="90"/>
                        </a:lnTo>
                        <a:lnTo>
                          <a:pt x="320" y="56"/>
                        </a:lnTo>
                        <a:lnTo>
                          <a:pt x="24" y="0"/>
                        </a:lnTo>
                        <a:lnTo>
                          <a:pt x="0" y="111"/>
                        </a:lnTo>
                        <a:lnTo>
                          <a:pt x="16" y="150"/>
                        </a:lnTo>
                        <a:close/>
                      </a:path>
                    </a:pathLst>
                  </a:custGeom>
                  <a:solidFill>
                    <a:srgbClr val="000000"/>
                  </a:solidFill>
                  <a:ln w="9525">
                    <a:solidFill>
                      <a:srgbClr val="000000"/>
                    </a:solidFill>
                    <a:round/>
                    <a:headEnd/>
                    <a:tailEnd/>
                  </a:ln>
                </p:spPr>
                <p:txBody>
                  <a:bodyPr/>
                  <a:lstStyle/>
                  <a:p>
                    <a:endParaRPr lang="en-US"/>
                  </a:p>
                </p:txBody>
              </p:sp>
              <p:sp>
                <p:nvSpPr>
                  <p:cNvPr id="740" name="Freeform 1275">
                    <a:extLst>
                      <a:ext uri="{FF2B5EF4-FFF2-40B4-BE49-F238E27FC236}">
                        <a16:creationId xmlns:a16="http://schemas.microsoft.com/office/drawing/2014/main" id="{3F2BCE09-FC4A-3792-9EA6-4EDE0985A4BB}"/>
                      </a:ext>
                    </a:extLst>
                  </p:cNvPr>
                  <p:cNvSpPr>
                    <a:spLocks/>
                  </p:cNvSpPr>
                  <p:nvPr/>
                </p:nvSpPr>
                <p:spPr bwMode="auto">
                  <a:xfrm>
                    <a:off x="29191" y="1526"/>
                    <a:ext cx="596" cy="715"/>
                  </a:xfrm>
                  <a:custGeom>
                    <a:avLst/>
                    <a:gdLst>
                      <a:gd name="T0" fmla="*/ 32 w 634"/>
                      <a:gd name="T1" fmla="*/ 459 h 716"/>
                      <a:gd name="T2" fmla="*/ 20 w 634"/>
                      <a:gd name="T3" fmla="*/ 431 h 716"/>
                      <a:gd name="T4" fmla="*/ 24 w 634"/>
                      <a:gd name="T5" fmla="*/ 393 h 716"/>
                      <a:gd name="T6" fmla="*/ 58 w 634"/>
                      <a:gd name="T7" fmla="*/ 321 h 716"/>
                      <a:gd name="T8" fmla="*/ 82 w 634"/>
                      <a:gd name="T9" fmla="*/ 303 h 716"/>
                      <a:gd name="T10" fmla="*/ 68 w 634"/>
                      <a:gd name="T11" fmla="*/ 278 h 716"/>
                      <a:gd name="T12" fmla="*/ 58 w 634"/>
                      <a:gd name="T13" fmla="*/ 212 h 716"/>
                      <a:gd name="T14" fmla="*/ 70 w 634"/>
                      <a:gd name="T15" fmla="*/ 92 h 716"/>
                      <a:gd name="T16" fmla="*/ 86 w 634"/>
                      <a:gd name="T17" fmla="*/ 86 h 716"/>
                      <a:gd name="T18" fmla="*/ 113 w 634"/>
                      <a:gd name="T19" fmla="*/ 107 h 716"/>
                      <a:gd name="T20" fmla="*/ 137 w 634"/>
                      <a:gd name="T21" fmla="*/ 0 h 716"/>
                      <a:gd name="T22" fmla="*/ 494 w 634"/>
                      <a:gd name="T23" fmla="*/ 76 h 716"/>
                      <a:gd name="T24" fmla="*/ 421 w 634"/>
                      <a:gd name="T25" fmla="*/ 720 h 716"/>
                      <a:gd name="T26" fmla="*/ 311 w 634"/>
                      <a:gd name="T27" fmla="*/ 700 h 716"/>
                      <a:gd name="T28" fmla="*/ 243 w 634"/>
                      <a:gd name="T29" fmla="*/ 676 h 716"/>
                      <a:gd name="T30" fmla="*/ 102 w 634"/>
                      <a:gd name="T31" fmla="*/ 605 h 716"/>
                      <a:gd name="T32" fmla="*/ 0 w 634"/>
                      <a:gd name="T33" fmla="*/ 495 h 716"/>
                      <a:gd name="T34" fmla="*/ 32 w 634"/>
                      <a:gd name="T35" fmla="*/ 459 h 716"/>
                      <a:gd name="T36" fmla="*/ 32 w 634"/>
                      <a:gd name="T37" fmla="*/ 459 h 7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34"/>
                      <a:gd name="T58" fmla="*/ 0 h 716"/>
                      <a:gd name="T59" fmla="*/ 634 w 634"/>
                      <a:gd name="T60" fmla="*/ 716 h 7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34" h="716">
                        <a:moveTo>
                          <a:pt x="40" y="455"/>
                        </a:moveTo>
                        <a:lnTo>
                          <a:pt x="24" y="427"/>
                        </a:lnTo>
                        <a:lnTo>
                          <a:pt x="32" y="389"/>
                        </a:lnTo>
                        <a:lnTo>
                          <a:pt x="74" y="321"/>
                        </a:lnTo>
                        <a:lnTo>
                          <a:pt x="105" y="303"/>
                        </a:lnTo>
                        <a:lnTo>
                          <a:pt x="87" y="278"/>
                        </a:lnTo>
                        <a:lnTo>
                          <a:pt x="74" y="212"/>
                        </a:lnTo>
                        <a:lnTo>
                          <a:pt x="89" y="92"/>
                        </a:lnTo>
                        <a:lnTo>
                          <a:pt x="110" y="86"/>
                        </a:lnTo>
                        <a:lnTo>
                          <a:pt x="145" y="107"/>
                        </a:lnTo>
                        <a:lnTo>
                          <a:pt x="176" y="0"/>
                        </a:lnTo>
                        <a:lnTo>
                          <a:pt x="634" y="76"/>
                        </a:lnTo>
                        <a:lnTo>
                          <a:pt x="539" y="716"/>
                        </a:lnTo>
                        <a:lnTo>
                          <a:pt x="398" y="696"/>
                        </a:lnTo>
                        <a:lnTo>
                          <a:pt x="311" y="672"/>
                        </a:lnTo>
                        <a:lnTo>
                          <a:pt x="131" y="601"/>
                        </a:lnTo>
                        <a:lnTo>
                          <a:pt x="0" y="491"/>
                        </a:lnTo>
                        <a:lnTo>
                          <a:pt x="40" y="455"/>
                        </a:lnTo>
                        <a:close/>
                      </a:path>
                    </a:pathLst>
                  </a:custGeom>
                  <a:solidFill>
                    <a:srgbClr val="000000"/>
                  </a:solidFill>
                  <a:ln w="9525">
                    <a:solidFill>
                      <a:srgbClr val="000000"/>
                    </a:solidFill>
                    <a:round/>
                    <a:headEnd/>
                    <a:tailEnd/>
                  </a:ln>
                </p:spPr>
                <p:txBody>
                  <a:bodyPr/>
                  <a:lstStyle/>
                  <a:p>
                    <a:endParaRPr lang="en-US"/>
                  </a:p>
                </p:txBody>
              </p:sp>
              <p:sp>
                <p:nvSpPr>
                  <p:cNvPr id="741" name="Freeform 1276">
                    <a:extLst>
                      <a:ext uri="{FF2B5EF4-FFF2-40B4-BE49-F238E27FC236}">
                        <a16:creationId xmlns:a16="http://schemas.microsoft.com/office/drawing/2014/main" id="{FBB368E0-9FAF-DFCE-D3A2-11CB6A7B6FE5}"/>
                      </a:ext>
                    </a:extLst>
                  </p:cNvPr>
                  <p:cNvSpPr>
                    <a:spLocks/>
                  </p:cNvSpPr>
                  <p:nvPr/>
                </p:nvSpPr>
                <p:spPr bwMode="auto">
                  <a:xfrm>
                    <a:off x="29685" y="668"/>
                    <a:ext cx="617" cy="525"/>
                  </a:xfrm>
                  <a:custGeom>
                    <a:avLst/>
                    <a:gdLst>
                      <a:gd name="T0" fmla="*/ 0 w 654"/>
                      <a:gd name="T1" fmla="*/ 448 h 526"/>
                      <a:gd name="T2" fmla="*/ 61 w 654"/>
                      <a:gd name="T3" fmla="*/ 0 h 526"/>
                      <a:gd name="T4" fmla="*/ 263 w 654"/>
                      <a:gd name="T5" fmla="*/ 39 h 526"/>
                      <a:gd name="T6" fmla="*/ 512 w 654"/>
                      <a:gd name="T7" fmla="*/ 71 h 526"/>
                      <a:gd name="T8" fmla="*/ 496 w 654"/>
                      <a:gd name="T9" fmla="*/ 296 h 526"/>
                      <a:gd name="T10" fmla="*/ 480 w 654"/>
                      <a:gd name="T11" fmla="*/ 522 h 526"/>
                      <a:gd name="T12" fmla="*/ 138 w 654"/>
                      <a:gd name="T13" fmla="*/ 475 h 526"/>
                      <a:gd name="T14" fmla="*/ 0 w 654"/>
                      <a:gd name="T15" fmla="*/ 448 h 526"/>
                      <a:gd name="T16" fmla="*/ 0 w 654"/>
                      <a:gd name="T17" fmla="*/ 448 h 5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54"/>
                      <a:gd name="T28" fmla="*/ 0 h 526"/>
                      <a:gd name="T29" fmla="*/ 654 w 654"/>
                      <a:gd name="T30" fmla="*/ 526 h 5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54" h="526">
                        <a:moveTo>
                          <a:pt x="0" y="452"/>
                        </a:moveTo>
                        <a:lnTo>
                          <a:pt x="78" y="0"/>
                        </a:lnTo>
                        <a:lnTo>
                          <a:pt x="337" y="39"/>
                        </a:lnTo>
                        <a:lnTo>
                          <a:pt x="654" y="71"/>
                        </a:lnTo>
                        <a:lnTo>
                          <a:pt x="633" y="300"/>
                        </a:lnTo>
                        <a:lnTo>
                          <a:pt x="612" y="526"/>
                        </a:lnTo>
                        <a:lnTo>
                          <a:pt x="176" y="479"/>
                        </a:lnTo>
                        <a:lnTo>
                          <a:pt x="0" y="452"/>
                        </a:lnTo>
                        <a:close/>
                      </a:path>
                    </a:pathLst>
                  </a:custGeom>
                  <a:solidFill>
                    <a:srgbClr val="000000"/>
                  </a:solidFill>
                  <a:ln w="9525">
                    <a:solidFill>
                      <a:srgbClr val="000000"/>
                    </a:solidFill>
                    <a:round/>
                    <a:headEnd/>
                    <a:tailEnd/>
                  </a:ln>
                </p:spPr>
                <p:txBody>
                  <a:bodyPr/>
                  <a:lstStyle/>
                  <a:p>
                    <a:endParaRPr lang="en-US"/>
                  </a:p>
                </p:txBody>
              </p:sp>
              <p:sp>
                <p:nvSpPr>
                  <p:cNvPr id="742" name="Freeform 1277">
                    <a:extLst>
                      <a:ext uri="{FF2B5EF4-FFF2-40B4-BE49-F238E27FC236}">
                        <a16:creationId xmlns:a16="http://schemas.microsoft.com/office/drawing/2014/main" id="{5CF4F9AD-EA25-7F9E-AC2A-2CCBCBAC5B0F}"/>
                      </a:ext>
                    </a:extLst>
                  </p:cNvPr>
                  <p:cNvSpPr>
                    <a:spLocks/>
                  </p:cNvSpPr>
                  <p:nvPr/>
                </p:nvSpPr>
                <p:spPr bwMode="auto">
                  <a:xfrm>
                    <a:off x="29787" y="1147"/>
                    <a:ext cx="635" cy="522"/>
                  </a:xfrm>
                  <a:custGeom>
                    <a:avLst/>
                    <a:gdLst>
                      <a:gd name="T0" fmla="*/ 53 w 679"/>
                      <a:gd name="T1" fmla="*/ 0 h 522"/>
                      <a:gd name="T2" fmla="*/ 395 w 679"/>
                      <a:gd name="T3" fmla="*/ 47 h 522"/>
                      <a:gd name="T4" fmla="*/ 533 w 679"/>
                      <a:gd name="T5" fmla="*/ 63 h 522"/>
                      <a:gd name="T6" fmla="*/ 526 w 679"/>
                      <a:gd name="T7" fmla="*/ 175 h 522"/>
                      <a:gd name="T8" fmla="*/ 508 w 679"/>
                      <a:gd name="T9" fmla="*/ 522 h 522"/>
                      <a:gd name="T10" fmla="*/ 439 w 679"/>
                      <a:gd name="T11" fmla="*/ 515 h 522"/>
                      <a:gd name="T12" fmla="*/ 219 w 679"/>
                      <a:gd name="T13" fmla="*/ 491 h 522"/>
                      <a:gd name="T14" fmla="*/ 0 w 679"/>
                      <a:gd name="T15" fmla="*/ 455 h 522"/>
                      <a:gd name="T16" fmla="*/ 53 w 679"/>
                      <a:gd name="T17" fmla="*/ 0 h 522"/>
                      <a:gd name="T18" fmla="*/ 53 w 679"/>
                      <a:gd name="T19" fmla="*/ 0 h 5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9"/>
                      <a:gd name="T31" fmla="*/ 0 h 522"/>
                      <a:gd name="T32" fmla="*/ 679 w 679"/>
                      <a:gd name="T33" fmla="*/ 522 h 5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9" h="522">
                        <a:moveTo>
                          <a:pt x="68" y="0"/>
                        </a:moveTo>
                        <a:lnTo>
                          <a:pt x="504" y="47"/>
                        </a:lnTo>
                        <a:lnTo>
                          <a:pt x="679" y="63"/>
                        </a:lnTo>
                        <a:lnTo>
                          <a:pt x="671" y="175"/>
                        </a:lnTo>
                        <a:lnTo>
                          <a:pt x="648" y="522"/>
                        </a:lnTo>
                        <a:lnTo>
                          <a:pt x="559" y="515"/>
                        </a:lnTo>
                        <a:lnTo>
                          <a:pt x="280" y="491"/>
                        </a:lnTo>
                        <a:lnTo>
                          <a:pt x="0" y="455"/>
                        </a:lnTo>
                        <a:lnTo>
                          <a:pt x="68" y="0"/>
                        </a:lnTo>
                        <a:close/>
                      </a:path>
                    </a:pathLst>
                  </a:custGeom>
                  <a:solidFill>
                    <a:srgbClr val="000000"/>
                  </a:solidFill>
                  <a:ln w="9525">
                    <a:solidFill>
                      <a:srgbClr val="000000"/>
                    </a:solidFill>
                    <a:round/>
                    <a:headEnd/>
                    <a:tailEnd/>
                  </a:ln>
                </p:spPr>
                <p:txBody>
                  <a:bodyPr/>
                  <a:lstStyle/>
                  <a:p>
                    <a:endParaRPr lang="en-US"/>
                  </a:p>
                </p:txBody>
              </p:sp>
              <p:sp>
                <p:nvSpPr>
                  <p:cNvPr id="743" name="Freeform 1278">
                    <a:extLst>
                      <a:ext uri="{FF2B5EF4-FFF2-40B4-BE49-F238E27FC236}">
                        <a16:creationId xmlns:a16="http://schemas.microsoft.com/office/drawing/2014/main" id="{70AA93B1-C0D2-8E6F-843E-86C86AD3EE33}"/>
                      </a:ext>
                    </a:extLst>
                  </p:cNvPr>
                  <p:cNvSpPr>
                    <a:spLocks/>
                  </p:cNvSpPr>
                  <p:nvPr/>
                </p:nvSpPr>
                <p:spPr bwMode="auto">
                  <a:xfrm>
                    <a:off x="29698" y="1602"/>
                    <a:ext cx="618" cy="652"/>
                  </a:xfrm>
                  <a:custGeom>
                    <a:avLst/>
                    <a:gdLst>
                      <a:gd name="T0" fmla="*/ 64 w 654"/>
                      <a:gd name="T1" fmla="*/ 655 h 651"/>
                      <a:gd name="T2" fmla="*/ 71 w 654"/>
                      <a:gd name="T3" fmla="*/ 606 h 651"/>
                      <a:gd name="T4" fmla="*/ 199 w 654"/>
                      <a:gd name="T5" fmla="*/ 627 h 651"/>
                      <a:gd name="T6" fmla="*/ 192 w 654"/>
                      <a:gd name="T7" fmla="*/ 603 h 651"/>
                      <a:gd name="T8" fmla="*/ 469 w 654"/>
                      <a:gd name="T9" fmla="*/ 635 h 651"/>
                      <a:gd name="T10" fmla="*/ 512 w 654"/>
                      <a:gd name="T11" fmla="*/ 60 h 651"/>
                      <a:gd name="T12" fmla="*/ 293 w 654"/>
                      <a:gd name="T13" fmla="*/ 36 h 651"/>
                      <a:gd name="T14" fmla="*/ 74 w 654"/>
                      <a:gd name="T15" fmla="*/ 0 h 651"/>
                      <a:gd name="T16" fmla="*/ 0 w 654"/>
                      <a:gd name="T17" fmla="*/ 644 h 651"/>
                      <a:gd name="T18" fmla="*/ 64 w 654"/>
                      <a:gd name="T19" fmla="*/ 655 h 651"/>
                      <a:gd name="T20" fmla="*/ 64 w 654"/>
                      <a:gd name="T21" fmla="*/ 655 h 6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54"/>
                      <a:gd name="T34" fmla="*/ 0 h 651"/>
                      <a:gd name="T35" fmla="*/ 654 w 654"/>
                      <a:gd name="T36" fmla="*/ 651 h 6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54" h="651">
                        <a:moveTo>
                          <a:pt x="82" y="651"/>
                        </a:moveTo>
                        <a:lnTo>
                          <a:pt x="91" y="602"/>
                        </a:lnTo>
                        <a:lnTo>
                          <a:pt x="254" y="623"/>
                        </a:lnTo>
                        <a:lnTo>
                          <a:pt x="246" y="599"/>
                        </a:lnTo>
                        <a:lnTo>
                          <a:pt x="601" y="631"/>
                        </a:lnTo>
                        <a:lnTo>
                          <a:pt x="654" y="60"/>
                        </a:lnTo>
                        <a:lnTo>
                          <a:pt x="375" y="36"/>
                        </a:lnTo>
                        <a:lnTo>
                          <a:pt x="95" y="0"/>
                        </a:lnTo>
                        <a:lnTo>
                          <a:pt x="0" y="640"/>
                        </a:lnTo>
                        <a:lnTo>
                          <a:pt x="82" y="651"/>
                        </a:lnTo>
                        <a:close/>
                      </a:path>
                    </a:pathLst>
                  </a:custGeom>
                  <a:solidFill>
                    <a:srgbClr val="000000"/>
                  </a:solidFill>
                  <a:ln w="9525">
                    <a:solidFill>
                      <a:srgbClr val="000000"/>
                    </a:solidFill>
                    <a:round/>
                    <a:headEnd/>
                    <a:tailEnd/>
                  </a:ln>
                </p:spPr>
                <p:txBody>
                  <a:bodyPr/>
                  <a:lstStyle/>
                  <a:p>
                    <a:endParaRPr lang="en-US"/>
                  </a:p>
                </p:txBody>
              </p:sp>
              <p:sp>
                <p:nvSpPr>
                  <p:cNvPr id="744" name="Freeform 1279">
                    <a:extLst>
                      <a:ext uri="{FF2B5EF4-FFF2-40B4-BE49-F238E27FC236}">
                        <a16:creationId xmlns:a16="http://schemas.microsoft.com/office/drawing/2014/main" id="{EC35732B-97AD-6EE6-EB0B-0C23D543C20B}"/>
                      </a:ext>
                    </a:extLst>
                  </p:cNvPr>
                  <p:cNvSpPr>
                    <a:spLocks/>
                  </p:cNvSpPr>
                  <p:nvPr/>
                </p:nvSpPr>
                <p:spPr bwMode="auto">
                  <a:xfrm>
                    <a:off x="29929" y="1722"/>
                    <a:ext cx="1224" cy="1226"/>
                  </a:xfrm>
                  <a:custGeom>
                    <a:avLst/>
                    <a:gdLst>
                      <a:gd name="T0" fmla="*/ 0 w 1302"/>
                      <a:gd name="T1" fmla="*/ 479 h 1225"/>
                      <a:gd name="T2" fmla="*/ 277 w 1302"/>
                      <a:gd name="T3" fmla="*/ 511 h 1225"/>
                      <a:gd name="T4" fmla="*/ 315 w 1302"/>
                      <a:gd name="T5" fmla="*/ 0 h 1225"/>
                      <a:gd name="T6" fmla="*/ 535 w 1302"/>
                      <a:gd name="T7" fmla="*/ 16 h 1225"/>
                      <a:gd name="T8" fmla="*/ 527 w 1302"/>
                      <a:gd name="T9" fmla="*/ 236 h 1225"/>
                      <a:gd name="T10" fmla="*/ 549 w 1302"/>
                      <a:gd name="T11" fmla="*/ 259 h 1225"/>
                      <a:gd name="T12" fmla="*/ 569 w 1302"/>
                      <a:gd name="T13" fmla="*/ 259 h 1225"/>
                      <a:gd name="T14" fmla="*/ 586 w 1302"/>
                      <a:gd name="T15" fmla="*/ 280 h 1225"/>
                      <a:gd name="T16" fmla="*/ 619 w 1302"/>
                      <a:gd name="T17" fmla="*/ 290 h 1225"/>
                      <a:gd name="T18" fmla="*/ 685 w 1302"/>
                      <a:gd name="T19" fmla="*/ 327 h 1225"/>
                      <a:gd name="T20" fmla="*/ 698 w 1302"/>
                      <a:gd name="T21" fmla="*/ 311 h 1225"/>
                      <a:gd name="T22" fmla="*/ 740 w 1302"/>
                      <a:gd name="T23" fmla="*/ 341 h 1225"/>
                      <a:gd name="T24" fmla="*/ 797 w 1302"/>
                      <a:gd name="T25" fmla="*/ 341 h 1225"/>
                      <a:gd name="T26" fmla="*/ 836 w 1302"/>
                      <a:gd name="T27" fmla="*/ 327 h 1225"/>
                      <a:gd name="T28" fmla="*/ 889 w 1302"/>
                      <a:gd name="T29" fmla="*/ 314 h 1225"/>
                      <a:gd name="T30" fmla="*/ 939 w 1302"/>
                      <a:gd name="T31" fmla="*/ 348 h 1225"/>
                      <a:gd name="T32" fmla="*/ 948 w 1302"/>
                      <a:gd name="T33" fmla="*/ 359 h 1225"/>
                      <a:gd name="T34" fmla="*/ 972 w 1302"/>
                      <a:gd name="T35" fmla="*/ 359 h 1225"/>
                      <a:gd name="T36" fmla="*/ 979 w 1302"/>
                      <a:gd name="T37" fmla="*/ 541 h 1225"/>
                      <a:gd name="T38" fmla="*/ 1017 w 1302"/>
                      <a:gd name="T39" fmla="*/ 634 h 1225"/>
                      <a:gd name="T40" fmla="*/ 1003 w 1302"/>
                      <a:gd name="T41" fmla="*/ 703 h 1225"/>
                      <a:gd name="T42" fmla="*/ 1006 w 1302"/>
                      <a:gd name="T43" fmla="*/ 761 h 1225"/>
                      <a:gd name="T44" fmla="*/ 987 w 1302"/>
                      <a:gd name="T45" fmla="*/ 791 h 1225"/>
                      <a:gd name="T46" fmla="*/ 996 w 1302"/>
                      <a:gd name="T47" fmla="*/ 800 h 1225"/>
                      <a:gd name="T48" fmla="*/ 953 w 1302"/>
                      <a:gd name="T49" fmla="*/ 816 h 1225"/>
                      <a:gd name="T50" fmla="*/ 921 w 1302"/>
                      <a:gd name="T51" fmla="*/ 821 h 1225"/>
                      <a:gd name="T52" fmla="*/ 927 w 1302"/>
                      <a:gd name="T53" fmla="*/ 789 h 1225"/>
                      <a:gd name="T54" fmla="*/ 907 w 1302"/>
                      <a:gd name="T55" fmla="*/ 807 h 1225"/>
                      <a:gd name="T56" fmla="*/ 908 w 1302"/>
                      <a:gd name="T57" fmla="*/ 844 h 1225"/>
                      <a:gd name="T58" fmla="*/ 887 w 1302"/>
                      <a:gd name="T59" fmla="*/ 881 h 1225"/>
                      <a:gd name="T60" fmla="*/ 768 w 1302"/>
                      <a:gd name="T61" fmla="*/ 959 h 1225"/>
                      <a:gd name="T62" fmla="*/ 729 w 1302"/>
                      <a:gd name="T63" fmla="*/ 1009 h 1225"/>
                      <a:gd name="T64" fmla="*/ 695 w 1302"/>
                      <a:gd name="T65" fmla="*/ 1116 h 1225"/>
                      <a:gd name="T66" fmla="*/ 724 w 1302"/>
                      <a:gd name="T67" fmla="*/ 1229 h 1225"/>
                      <a:gd name="T68" fmla="*/ 695 w 1302"/>
                      <a:gd name="T69" fmla="*/ 1229 h 1225"/>
                      <a:gd name="T70" fmla="*/ 566 w 1302"/>
                      <a:gd name="T71" fmla="*/ 1171 h 1225"/>
                      <a:gd name="T72" fmla="*/ 552 w 1302"/>
                      <a:gd name="T73" fmla="*/ 1122 h 1225"/>
                      <a:gd name="T74" fmla="*/ 538 w 1302"/>
                      <a:gd name="T75" fmla="*/ 1100 h 1225"/>
                      <a:gd name="T76" fmla="*/ 533 w 1302"/>
                      <a:gd name="T77" fmla="*/ 1037 h 1225"/>
                      <a:gd name="T78" fmla="*/ 509 w 1302"/>
                      <a:gd name="T79" fmla="*/ 1012 h 1225"/>
                      <a:gd name="T80" fmla="*/ 436 w 1302"/>
                      <a:gd name="T81" fmla="*/ 842 h 1225"/>
                      <a:gd name="T82" fmla="*/ 405 w 1302"/>
                      <a:gd name="T83" fmla="*/ 810 h 1225"/>
                      <a:gd name="T84" fmla="*/ 395 w 1302"/>
                      <a:gd name="T85" fmla="*/ 782 h 1225"/>
                      <a:gd name="T86" fmla="*/ 292 w 1302"/>
                      <a:gd name="T87" fmla="*/ 776 h 1225"/>
                      <a:gd name="T88" fmla="*/ 238 w 1302"/>
                      <a:gd name="T89" fmla="*/ 857 h 1225"/>
                      <a:gd name="T90" fmla="*/ 145 w 1302"/>
                      <a:gd name="T91" fmla="*/ 773 h 1225"/>
                      <a:gd name="T92" fmla="*/ 118 w 1302"/>
                      <a:gd name="T93" fmla="*/ 656 h 1225"/>
                      <a:gd name="T94" fmla="*/ 29 w 1302"/>
                      <a:gd name="T95" fmla="*/ 542 h 1225"/>
                      <a:gd name="T96" fmla="*/ 19 w 1302"/>
                      <a:gd name="T97" fmla="*/ 508 h 1225"/>
                      <a:gd name="T98" fmla="*/ 8 w 1302"/>
                      <a:gd name="T99" fmla="*/ 503 h 1225"/>
                      <a:gd name="T100" fmla="*/ 0 w 1302"/>
                      <a:gd name="T101" fmla="*/ 479 h 1225"/>
                      <a:gd name="T102" fmla="*/ 0 w 1302"/>
                      <a:gd name="T103" fmla="*/ 479 h 12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02"/>
                      <a:gd name="T157" fmla="*/ 0 h 1225"/>
                      <a:gd name="T158" fmla="*/ 1302 w 1302"/>
                      <a:gd name="T159" fmla="*/ 1225 h 12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02" h="1225">
                        <a:moveTo>
                          <a:pt x="0" y="479"/>
                        </a:moveTo>
                        <a:lnTo>
                          <a:pt x="355" y="511"/>
                        </a:lnTo>
                        <a:lnTo>
                          <a:pt x="403" y="0"/>
                        </a:lnTo>
                        <a:lnTo>
                          <a:pt x="685" y="16"/>
                        </a:lnTo>
                        <a:lnTo>
                          <a:pt x="675" y="236"/>
                        </a:lnTo>
                        <a:lnTo>
                          <a:pt x="703" y="259"/>
                        </a:lnTo>
                        <a:lnTo>
                          <a:pt x="729" y="259"/>
                        </a:lnTo>
                        <a:lnTo>
                          <a:pt x="750" y="280"/>
                        </a:lnTo>
                        <a:lnTo>
                          <a:pt x="792" y="290"/>
                        </a:lnTo>
                        <a:lnTo>
                          <a:pt x="876" y="327"/>
                        </a:lnTo>
                        <a:lnTo>
                          <a:pt x="892" y="311"/>
                        </a:lnTo>
                        <a:lnTo>
                          <a:pt x="947" y="341"/>
                        </a:lnTo>
                        <a:lnTo>
                          <a:pt x="1020" y="341"/>
                        </a:lnTo>
                        <a:lnTo>
                          <a:pt x="1070" y="327"/>
                        </a:lnTo>
                        <a:lnTo>
                          <a:pt x="1138" y="314"/>
                        </a:lnTo>
                        <a:lnTo>
                          <a:pt x="1203" y="348"/>
                        </a:lnTo>
                        <a:lnTo>
                          <a:pt x="1213" y="359"/>
                        </a:lnTo>
                        <a:lnTo>
                          <a:pt x="1245" y="359"/>
                        </a:lnTo>
                        <a:lnTo>
                          <a:pt x="1253" y="541"/>
                        </a:lnTo>
                        <a:lnTo>
                          <a:pt x="1302" y="630"/>
                        </a:lnTo>
                        <a:lnTo>
                          <a:pt x="1284" y="699"/>
                        </a:lnTo>
                        <a:lnTo>
                          <a:pt x="1287" y="757"/>
                        </a:lnTo>
                        <a:lnTo>
                          <a:pt x="1264" y="787"/>
                        </a:lnTo>
                        <a:lnTo>
                          <a:pt x="1274" y="796"/>
                        </a:lnTo>
                        <a:lnTo>
                          <a:pt x="1221" y="812"/>
                        </a:lnTo>
                        <a:lnTo>
                          <a:pt x="1179" y="817"/>
                        </a:lnTo>
                        <a:lnTo>
                          <a:pt x="1187" y="785"/>
                        </a:lnTo>
                        <a:lnTo>
                          <a:pt x="1162" y="803"/>
                        </a:lnTo>
                        <a:lnTo>
                          <a:pt x="1164" y="840"/>
                        </a:lnTo>
                        <a:lnTo>
                          <a:pt x="1136" y="877"/>
                        </a:lnTo>
                        <a:lnTo>
                          <a:pt x="983" y="955"/>
                        </a:lnTo>
                        <a:lnTo>
                          <a:pt x="933" y="1005"/>
                        </a:lnTo>
                        <a:lnTo>
                          <a:pt x="889" y="1112"/>
                        </a:lnTo>
                        <a:lnTo>
                          <a:pt x="926" y="1225"/>
                        </a:lnTo>
                        <a:lnTo>
                          <a:pt x="889" y="1225"/>
                        </a:lnTo>
                        <a:lnTo>
                          <a:pt x="724" y="1167"/>
                        </a:lnTo>
                        <a:lnTo>
                          <a:pt x="706" y="1118"/>
                        </a:lnTo>
                        <a:lnTo>
                          <a:pt x="688" y="1096"/>
                        </a:lnTo>
                        <a:lnTo>
                          <a:pt x="682" y="1033"/>
                        </a:lnTo>
                        <a:lnTo>
                          <a:pt x="651" y="1008"/>
                        </a:lnTo>
                        <a:lnTo>
                          <a:pt x="560" y="838"/>
                        </a:lnTo>
                        <a:lnTo>
                          <a:pt x="518" y="806"/>
                        </a:lnTo>
                        <a:lnTo>
                          <a:pt x="505" y="778"/>
                        </a:lnTo>
                        <a:lnTo>
                          <a:pt x="374" y="772"/>
                        </a:lnTo>
                        <a:lnTo>
                          <a:pt x="304" y="853"/>
                        </a:lnTo>
                        <a:lnTo>
                          <a:pt x="185" y="769"/>
                        </a:lnTo>
                        <a:lnTo>
                          <a:pt x="151" y="652"/>
                        </a:lnTo>
                        <a:lnTo>
                          <a:pt x="37" y="542"/>
                        </a:lnTo>
                        <a:lnTo>
                          <a:pt x="23" y="508"/>
                        </a:lnTo>
                        <a:lnTo>
                          <a:pt x="8" y="503"/>
                        </a:lnTo>
                        <a:lnTo>
                          <a:pt x="0" y="479"/>
                        </a:lnTo>
                        <a:close/>
                      </a:path>
                    </a:pathLst>
                  </a:custGeom>
                  <a:solidFill>
                    <a:srgbClr val="000000"/>
                  </a:solidFill>
                  <a:ln w="9525">
                    <a:solidFill>
                      <a:srgbClr val="000000"/>
                    </a:solidFill>
                    <a:round/>
                    <a:headEnd/>
                    <a:tailEnd/>
                  </a:ln>
                </p:spPr>
                <p:txBody>
                  <a:bodyPr/>
                  <a:lstStyle/>
                  <a:p>
                    <a:endParaRPr lang="en-US"/>
                  </a:p>
                </p:txBody>
              </p:sp>
              <p:sp>
                <p:nvSpPr>
                  <p:cNvPr id="745" name="Freeform 1073">
                    <a:extLst>
                      <a:ext uri="{FF2B5EF4-FFF2-40B4-BE49-F238E27FC236}">
                        <a16:creationId xmlns:a16="http://schemas.microsoft.com/office/drawing/2014/main" id="{0A623050-8FB5-A162-8AD1-918E14B481BF}"/>
                      </a:ext>
                    </a:extLst>
                  </p:cNvPr>
                  <p:cNvSpPr>
                    <a:spLocks/>
                  </p:cNvSpPr>
                  <p:nvPr/>
                </p:nvSpPr>
                <p:spPr bwMode="auto">
                  <a:xfrm>
                    <a:off x="30311" y="288"/>
                    <a:ext cx="575" cy="375"/>
                  </a:xfrm>
                  <a:custGeom>
                    <a:avLst/>
                    <a:gdLst>
                      <a:gd name="T0" fmla="*/ 25 w 612"/>
                      <a:gd name="T1" fmla="*/ 0 h 375"/>
                      <a:gd name="T2" fmla="*/ 441 w 612"/>
                      <a:gd name="T3" fmla="*/ 27 h 375"/>
                      <a:gd name="T4" fmla="*/ 444 w 612"/>
                      <a:gd name="T5" fmla="*/ 121 h 375"/>
                      <a:gd name="T6" fmla="*/ 461 w 612"/>
                      <a:gd name="T7" fmla="*/ 197 h 375"/>
                      <a:gd name="T8" fmla="*/ 464 w 612"/>
                      <a:gd name="T9" fmla="*/ 296 h 375"/>
                      <a:gd name="T10" fmla="*/ 476 w 612"/>
                      <a:gd name="T11" fmla="*/ 375 h 375"/>
                      <a:gd name="T12" fmla="*/ 226 w 612"/>
                      <a:gd name="T13" fmla="*/ 366 h 375"/>
                      <a:gd name="T14" fmla="*/ 0 w 612"/>
                      <a:gd name="T15" fmla="*/ 345 h 375"/>
                      <a:gd name="T16" fmla="*/ 25 w 612"/>
                      <a:gd name="T17" fmla="*/ 0 h 375"/>
                      <a:gd name="T18" fmla="*/ 25 w 612"/>
                      <a:gd name="T19" fmla="*/ 0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2"/>
                      <a:gd name="T31" fmla="*/ 0 h 375"/>
                      <a:gd name="T32" fmla="*/ 612 w 612"/>
                      <a:gd name="T33" fmla="*/ 375 h 3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2" h="375">
                        <a:moveTo>
                          <a:pt x="33" y="0"/>
                        </a:moveTo>
                        <a:lnTo>
                          <a:pt x="565" y="27"/>
                        </a:lnTo>
                        <a:lnTo>
                          <a:pt x="569" y="121"/>
                        </a:lnTo>
                        <a:lnTo>
                          <a:pt x="593" y="197"/>
                        </a:lnTo>
                        <a:lnTo>
                          <a:pt x="596" y="296"/>
                        </a:lnTo>
                        <a:lnTo>
                          <a:pt x="612" y="375"/>
                        </a:lnTo>
                        <a:lnTo>
                          <a:pt x="290" y="366"/>
                        </a:lnTo>
                        <a:lnTo>
                          <a:pt x="0" y="345"/>
                        </a:lnTo>
                        <a:lnTo>
                          <a:pt x="33" y="0"/>
                        </a:lnTo>
                        <a:close/>
                      </a:path>
                    </a:pathLst>
                  </a:custGeom>
                  <a:solidFill>
                    <a:srgbClr val="000000"/>
                  </a:solidFill>
                  <a:ln w="9525">
                    <a:solidFill>
                      <a:srgbClr val="000000"/>
                    </a:solidFill>
                    <a:round/>
                    <a:headEnd/>
                    <a:tailEnd/>
                  </a:ln>
                </p:spPr>
                <p:txBody>
                  <a:bodyPr/>
                  <a:lstStyle/>
                  <a:p>
                    <a:endParaRPr lang="en-US"/>
                  </a:p>
                </p:txBody>
              </p:sp>
              <p:sp>
                <p:nvSpPr>
                  <p:cNvPr id="746" name="Freeform 1074">
                    <a:extLst>
                      <a:ext uri="{FF2B5EF4-FFF2-40B4-BE49-F238E27FC236}">
                        <a16:creationId xmlns:a16="http://schemas.microsoft.com/office/drawing/2014/main" id="{B3FCD63B-6E8E-0BC6-76AC-B4584C01BF7C}"/>
                      </a:ext>
                    </a:extLst>
                  </p:cNvPr>
                  <p:cNvSpPr>
                    <a:spLocks/>
                  </p:cNvSpPr>
                  <p:nvPr/>
                </p:nvSpPr>
                <p:spPr bwMode="auto">
                  <a:xfrm>
                    <a:off x="30281" y="632"/>
                    <a:ext cx="615" cy="427"/>
                  </a:xfrm>
                  <a:custGeom>
                    <a:avLst/>
                    <a:gdLst>
                      <a:gd name="T0" fmla="*/ 24 w 654"/>
                      <a:gd name="T1" fmla="*/ 0 h 427"/>
                      <a:gd name="T2" fmla="*/ 252 w 654"/>
                      <a:gd name="T3" fmla="*/ 21 h 427"/>
                      <a:gd name="T4" fmla="*/ 504 w 654"/>
                      <a:gd name="T5" fmla="*/ 30 h 427"/>
                      <a:gd name="T6" fmla="*/ 486 w 654"/>
                      <a:gd name="T7" fmla="*/ 71 h 427"/>
                      <a:gd name="T8" fmla="*/ 512 w 654"/>
                      <a:gd name="T9" fmla="*/ 100 h 427"/>
                      <a:gd name="T10" fmla="*/ 510 w 654"/>
                      <a:gd name="T11" fmla="*/ 310 h 427"/>
                      <a:gd name="T12" fmla="*/ 499 w 654"/>
                      <a:gd name="T13" fmla="*/ 309 h 427"/>
                      <a:gd name="T14" fmla="*/ 499 w 654"/>
                      <a:gd name="T15" fmla="*/ 336 h 427"/>
                      <a:gd name="T16" fmla="*/ 510 w 654"/>
                      <a:gd name="T17" fmla="*/ 356 h 427"/>
                      <a:gd name="T18" fmla="*/ 504 w 654"/>
                      <a:gd name="T19" fmla="*/ 377 h 427"/>
                      <a:gd name="T20" fmla="*/ 510 w 654"/>
                      <a:gd name="T21" fmla="*/ 427 h 427"/>
                      <a:gd name="T22" fmla="*/ 497 w 654"/>
                      <a:gd name="T23" fmla="*/ 420 h 427"/>
                      <a:gd name="T24" fmla="*/ 482 w 654"/>
                      <a:gd name="T25" fmla="*/ 403 h 427"/>
                      <a:gd name="T26" fmla="*/ 439 w 654"/>
                      <a:gd name="T27" fmla="*/ 383 h 427"/>
                      <a:gd name="T28" fmla="*/ 395 w 654"/>
                      <a:gd name="T29" fmla="*/ 386 h 427"/>
                      <a:gd name="T30" fmla="*/ 370 w 654"/>
                      <a:gd name="T31" fmla="*/ 362 h 427"/>
                      <a:gd name="T32" fmla="*/ 0 w 654"/>
                      <a:gd name="T33" fmla="*/ 335 h 427"/>
                      <a:gd name="T34" fmla="*/ 24 w 654"/>
                      <a:gd name="T35" fmla="*/ 0 h 427"/>
                      <a:gd name="T36" fmla="*/ 24 w 654"/>
                      <a:gd name="T37" fmla="*/ 0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54"/>
                      <a:gd name="T58" fmla="*/ 0 h 427"/>
                      <a:gd name="T59" fmla="*/ 654 w 654"/>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54" h="427">
                        <a:moveTo>
                          <a:pt x="32" y="0"/>
                        </a:moveTo>
                        <a:lnTo>
                          <a:pt x="322" y="21"/>
                        </a:lnTo>
                        <a:lnTo>
                          <a:pt x="644" y="30"/>
                        </a:lnTo>
                        <a:lnTo>
                          <a:pt x="622" y="71"/>
                        </a:lnTo>
                        <a:lnTo>
                          <a:pt x="654" y="100"/>
                        </a:lnTo>
                        <a:lnTo>
                          <a:pt x="652" y="310"/>
                        </a:lnTo>
                        <a:lnTo>
                          <a:pt x="639" y="309"/>
                        </a:lnTo>
                        <a:lnTo>
                          <a:pt x="639" y="336"/>
                        </a:lnTo>
                        <a:lnTo>
                          <a:pt x="651" y="356"/>
                        </a:lnTo>
                        <a:lnTo>
                          <a:pt x="644" y="377"/>
                        </a:lnTo>
                        <a:lnTo>
                          <a:pt x="651" y="427"/>
                        </a:lnTo>
                        <a:lnTo>
                          <a:pt x="636" y="420"/>
                        </a:lnTo>
                        <a:lnTo>
                          <a:pt x="618" y="403"/>
                        </a:lnTo>
                        <a:lnTo>
                          <a:pt x="562" y="383"/>
                        </a:lnTo>
                        <a:lnTo>
                          <a:pt x="505" y="386"/>
                        </a:lnTo>
                        <a:lnTo>
                          <a:pt x="473" y="362"/>
                        </a:lnTo>
                        <a:lnTo>
                          <a:pt x="0" y="335"/>
                        </a:lnTo>
                        <a:lnTo>
                          <a:pt x="32" y="0"/>
                        </a:lnTo>
                        <a:close/>
                      </a:path>
                    </a:pathLst>
                  </a:custGeom>
                  <a:solidFill>
                    <a:srgbClr val="000000"/>
                  </a:solidFill>
                  <a:ln w="9525">
                    <a:solidFill>
                      <a:srgbClr val="000000"/>
                    </a:solidFill>
                    <a:round/>
                    <a:headEnd/>
                    <a:tailEnd/>
                  </a:ln>
                </p:spPr>
                <p:txBody>
                  <a:bodyPr/>
                  <a:lstStyle/>
                  <a:p>
                    <a:endParaRPr lang="en-US"/>
                  </a:p>
                </p:txBody>
              </p:sp>
              <p:sp>
                <p:nvSpPr>
                  <p:cNvPr id="748" name="Freeform 1280">
                    <a:extLst>
                      <a:ext uri="{FF2B5EF4-FFF2-40B4-BE49-F238E27FC236}">
                        <a16:creationId xmlns:a16="http://schemas.microsoft.com/office/drawing/2014/main" id="{3554106C-423E-EACC-DBBC-9036469E6451}"/>
                      </a:ext>
                    </a:extLst>
                  </p:cNvPr>
                  <p:cNvSpPr>
                    <a:spLocks/>
                  </p:cNvSpPr>
                  <p:nvPr/>
                </p:nvSpPr>
                <p:spPr bwMode="auto">
                  <a:xfrm>
                    <a:off x="30262" y="968"/>
                    <a:ext cx="726" cy="374"/>
                  </a:xfrm>
                  <a:custGeom>
                    <a:avLst/>
                    <a:gdLst>
                      <a:gd name="T0" fmla="*/ 17 w 767"/>
                      <a:gd name="T1" fmla="*/ 0 h 374"/>
                      <a:gd name="T2" fmla="*/ 385 w 767"/>
                      <a:gd name="T3" fmla="*/ 27 h 374"/>
                      <a:gd name="T4" fmla="*/ 410 w 767"/>
                      <a:gd name="T5" fmla="*/ 51 h 374"/>
                      <a:gd name="T6" fmla="*/ 455 w 767"/>
                      <a:gd name="T7" fmla="*/ 48 h 374"/>
                      <a:gd name="T8" fmla="*/ 499 w 767"/>
                      <a:gd name="T9" fmla="*/ 68 h 374"/>
                      <a:gd name="T10" fmla="*/ 513 w 767"/>
                      <a:gd name="T11" fmla="*/ 85 h 374"/>
                      <a:gd name="T12" fmla="*/ 525 w 767"/>
                      <a:gd name="T13" fmla="*/ 92 h 374"/>
                      <a:gd name="T14" fmla="*/ 545 w 767"/>
                      <a:gd name="T15" fmla="*/ 163 h 374"/>
                      <a:gd name="T16" fmla="*/ 545 w 767"/>
                      <a:gd name="T17" fmla="*/ 184 h 374"/>
                      <a:gd name="T18" fmla="*/ 558 w 767"/>
                      <a:gd name="T19" fmla="*/ 218 h 374"/>
                      <a:gd name="T20" fmla="*/ 566 w 767"/>
                      <a:gd name="T21" fmla="*/ 272 h 374"/>
                      <a:gd name="T22" fmla="*/ 561 w 767"/>
                      <a:gd name="T23" fmla="*/ 288 h 374"/>
                      <a:gd name="T24" fmla="*/ 570 w 767"/>
                      <a:gd name="T25" fmla="*/ 306 h 374"/>
                      <a:gd name="T26" fmla="*/ 599 w 767"/>
                      <a:gd name="T27" fmla="*/ 374 h 374"/>
                      <a:gd name="T28" fmla="*/ 332 w 767"/>
                      <a:gd name="T29" fmla="*/ 370 h 374"/>
                      <a:gd name="T30" fmla="*/ 131 w 767"/>
                      <a:gd name="T31" fmla="*/ 354 h 374"/>
                      <a:gd name="T32" fmla="*/ 137 w 767"/>
                      <a:gd name="T33" fmla="*/ 242 h 374"/>
                      <a:gd name="T34" fmla="*/ 0 w 767"/>
                      <a:gd name="T35" fmla="*/ 226 h 374"/>
                      <a:gd name="T36" fmla="*/ 17 w 767"/>
                      <a:gd name="T37" fmla="*/ 0 h 374"/>
                      <a:gd name="T38" fmla="*/ 17 w 767"/>
                      <a:gd name="T39" fmla="*/ 0 h 3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67"/>
                      <a:gd name="T61" fmla="*/ 0 h 374"/>
                      <a:gd name="T62" fmla="*/ 767 w 767"/>
                      <a:gd name="T63" fmla="*/ 374 h 37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67" h="374">
                        <a:moveTo>
                          <a:pt x="21" y="0"/>
                        </a:moveTo>
                        <a:lnTo>
                          <a:pt x="494" y="27"/>
                        </a:lnTo>
                        <a:lnTo>
                          <a:pt x="526" y="51"/>
                        </a:lnTo>
                        <a:lnTo>
                          <a:pt x="583" y="48"/>
                        </a:lnTo>
                        <a:lnTo>
                          <a:pt x="639" y="68"/>
                        </a:lnTo>
                        <a:lnTo>
                          <a:pt x="657" y="85"/>
                        </a:lnTo>
                        <a:lnTo>
                          <a:pt x="672" y="92"/>
                        </a:lnTo>
                        <a:lnTo>
                          <a:pt x="698" y="163"/>
                        </a:lnTo>
                        <a:lnTo>
                          <a:pt x="698" y="184"/>
                        </a:lnTo>
                        <a:lnTo>
                          <a:pt x="715" y="218"/>
                        </a:lnTo>
                        <a:lnTo>
                          <a:pt x="724" y="272"/>
                        </a:lnTo>
                        <a:lnTo>
                          <a:pt x="719" y="288"/>
                        </a:lnTo>
                        <a:lnTo>
                          <a:pt x="730" y="306"/>
                        </a:lnTo>
                        <a:lnTo>
                          <a:pt x="767" y="374"/>
                        </a:lnTo>
                        <a:lnTo>
                          <a:pt x="426" y="370"/>
                        </a:lnTo>
                        <a:lnTo>
                          <a:pt x="167" y="354"/>
                        </a:lnTo>
                        <a:lnTo>
                          <a:pt x="175" y="242"/>
                        </a:lnTo>
                        <a:lnTo>
                          <a:pt x="0" y="226"/>
                        </a:lnTo>
                        <a:lnTo>
                          <a:pt x="21" y="0"/>
                        </a:lnTo>
                        <a:close/>
                      </a:path>
                    </a:pathLst>
                  </a:custGeom>
                  <a:solidFill>
                    <a:srgbClr val="000000"/>
                  </a:solidFill>
                  <a:ln w="9525">
                    <a:solidFill>
                      <a:srgbClr val="000000"/>
                    </a:solidFill>
                    <a:round/>
                    <a:headEnd/>
                    <a:tailEnd/>
                  </a:ln>
                </p:spPr>
                <p:txBody>
                  <a:bodyPr/>
                  <a:lstStyle/>
                  <a:p>
                    <a:endParaRPr lang="en-US"/>
                  </a:p>
                </p:txBody>
              </p:sp>
              <p:sp>
                <p:nvSpPr>
                  <p:cNvPr id="749" name="Freeform 1281">
                    <a:extLst>
                      <a:ext uri="{FF2B5EF4-FFF2-40B4-BE49-F238E27FC236}">
                        <a16:creationId xmlns:a16="http://schemas.microsoft.com/office/drawing/2014/main" id="{D1A13EE6-4F6B-9E24-1CF5-23F47D4C39D7}"/>
                      </a:ext>
                    </a:extLst>
                  </p:cNvPr>
                  <p:cNvSpPr>
                    <a:spLocks/>
                  </p:cNvSpPr>
                  <p:nvPr/>
                </p:nvSpPr>
                <p:spPr bwMode="auto">
                  <a:xfrm>
                    <a:off x="30395" y="1322"/>
                    <a:ext cx="646" cy="364"/>
                  </a:xfrm>
                  <a:custGeom>
                    <a:avLst/>
                    <a:gdLst>
                      <a:gd name="T0" fmla="*/ 19 w 691"/>
                      <a:gd name="T1" fmla="*/ 0 h 364"/>
                      <a:gd name="T2" fmla="*/ 220 w 691"/>
                      <a:gd name="T3" fmla="*/ 16 h 364"/>
                      <a:gd name="T4" fmla="*/ 487 w 691"/>
                      <a:gd name="T5" fmla="*/ 20 h 364"/>
                      <a:gd name="T6" fmla="*/ 501 w 691"/>
                      <a:gd name="T7" fmla="*/ 36 h 364"/>
                      <a:gd name="T8" fmla="*/ 511 w 691"/>
                      <a:gd name="T9" fmla="*/ 33 h 364"/>
                      <a:gd name="T10" fmla="*/ 521 w 691"/>
                      <a:gd name="T11" fmla="*/ 50 h 364"/>
                      <a:gd name="T12" fmla="*/ 513 w 691"/>
                      <a:gd name="T13" fmla="*/ 50 h 364"/>
                      <a:gd name="T14" fmla="*/ 503 w 691"/>
                      <a:gd name="T15" fmla="*/ 73 h 364"/>
                      <a:gd name="T16" fmla="*/ 525 w 691"/>
                      <a:gd name="T17" fmla="*/ 112 h 364"/>
                      <a:gd name="T18" fmla="*/ 541 w 691"/>
                      <a:gd name="T19" fmla="*/ 118 h 364"/>
                      <a:gd name="T20" fmla="*/ 539 w 691"/>
                      <a:gd name="T21" fmla="*/ 363 h 364"/>
                      <a:gd name="T22" fmla="*/ 309 w 691"/>
                      <a:gd name="T23" fmla="*/ 364 h 364"/>
                      <a:gd name="T24" fmla="*/ 0 w 691"/>
                      <a:gd name="T25" fmla="*/ 347 h 364"/>
                      <a:gd name="T26" fmla="*/ 19 w 691"/>
                      <a:gd name="T27" fmla="*/ 0 h 364"/>
                      <a:gd name="T28" fmla="*/ 19 w 691"/>
                      <a:gd name="T29" fmla="*/ 0 h 3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91"/>
                      <a:gd name="T46" fmla="*/ 0 h 364"/>
                      <a:gd name="T47" fmla="*/ 691 w 691"/>
                      <a:gd name="T48" fmla="*/ 364 h 3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91" h="364">
                        <a:moveTo>
                          <a:pt x="23" y="0"/>
                        </a:moveTo>
                        <a:lnTo>
                          <a:pt x="282" y="16"/>
                        </a:lnTo>
                        <a:lnTo>
                          <a:pt x="623" y="20"/>
                        </a:lnTo>
                        <a:lnTo>
                          <a:pt x="641" y="36"/>
                        </a:lnTo>
                        <a:lnTo>
                          <a:pt x="652" y="33"/>
                        </a:lnTo>
                        <a:lnTo>
                          <a:pt x="665" y="50"/>
                        </a:lnTo>
                        <a:lnTo>
                          <a:pt x="654" y="50"/>
                        </a:lnTo>
                        <a:lnTo>
                          <a:pt x="643" y="73"/>
                        </a:lnTo>
                        <a:lnTo>
                          <a:pt x="670" y="112"/>
                        </a:lnTo>
                        <a:lnTo>
                          <a:pt x="691" y="118"/>
                        </a:lnTo>
                        <a:lnTo>
                          <a:pt x="688" y="363"/>
                        </a:lnTo>
                        <a:lnTo>
                          <a:pt x="395" y="364"/>
                        </a:lnTo>
                        <a:lnTo>
                          <a:pt x="0" y="347"/>
                        </a:lnTo>
                        <a:lnTo>
                          <a:pt x="23" y="0"/>
                        </a:lnTo>
                        <a:close/>
                      </a:path>
                    </a:pathLst>
                  </a:custGeom>
                  <a:solidFill>
                    <a:srgbClr val="000000"/>
                  </a:solidFill>
                  <a:ln w="9525">
                    <a:solidFill>
                      <a:srgbClr val="000000"/>
                    </a:solidFill>
                    <a:round/>
                    <a:headEnd/>
                    <a:tailEnd/>
                  </a:ln>
                </p:spPr>
                <p:txBody>
                  <a:bodyPr/>
                  <a:lstStyle/>
                  <a:p>
                    <a:endParaRPr lang="en-US"/>
                  </a:p>
                </p:txBody>
              </p:sp>
              <p:sp>
                <p:nvSpPr>
                  <p:cNvPr id="750" name="Freeform 1282">
                    <a:extLst>
                      <a:ext uri="{FF2B5EF4-FFF2-40B4-BE49-F238E27FC236}">
                        <a16:creationId xmlns:a16="http://schemas.microsoft.com/office/drawing/2014/main" id="{8D45D8A3-8FCD-8541-83E0-A59DC01E06E9}"/>
                      </a:ext>
                    </a:extLst>
                  </p:cNvPr>
                  <p:cNvSpPr>
                    <a:spLocks/>
                  </p:cNvSpPr>
                  <p:nvPr/>
                </p:nvSpPr>
                <p:spPr bwMode="auto">
                  <a:xfrm>
                    <a:off x="30308" y="1663"/>
                    <a:ext cx="755" cy="408"/>
                  </a:xfrm>
                  <a:custGeom>
                    <a:avLst/>
                    <a:gdLst>
                      <a:gd name="T0" fmla="*/ 5 w 803"/>
                      <a:gd name="T1" fmla="*/ 0 h 408"/>
                      <a:gd name="T2" fmla="*/ 73 w 803"/>
                      <a:gd name="T3" fmla="*/ 7 h 408"/>
                      <a:gd name="T4" fmla="*/ 383 w 803"/>
                      <a:gd name="T5" fmla="*/ 24 h 408"/>
                      <a:gd name="T6" fmla="*/ 611 w 803"/>
                      <a:gd name="T7" fmla="*/ 23 h 408"/>
                      <a:gd name="T8" fmla="*/ 614 w 803"/>
                      <a:gd name="T9" fmla="*/ 83 h 408"/>
                      <a:gd name="T10" fmla="*/ 628 w 803"/>
                      <a:gd name="T11" fmla="*/ 213 h 408"/>
                      <a:gd name="T12" fmla="*/ 625 w 803"/>
                      <a:gd name="T13" fmla="*/ 412 h 408"/>
                      <a:gd name="T14" fmla="*/ 574 w 803"/>
                      <a:gd name="T15" fmla="*/ 378 h 408"/>
                      <a:gd name="T16" fmla="*/ 522 w 803"/>
                      <a:gd name="T17" fmla="*/ 391 h 408"/>
                      <a:gd name="T18" fmla="*/ 481 w 803"/>
                      <a:gd name="T19" fmla="*/ 405 h 408"/>
                      <a:gd name="T20" fmla="*/ 424 w 803"/>
                      <a:gd name="T21" fmla="*/ 405 h 408"/>
                      <a:gd name="T22" fmla="*/ 383 w 803"/>
                      <a:gd name="T23" fmla="*/ 375 h 408"/>
                      <a:gd name="T24" fmla="*/ 370 w 803"/>
                      <a:gd name="T25" fmla="*/ 391 h 408"/>
                      <a:gd name="T26" fmla="*/ 304 w 803"/>
                      <a:gd name="T27" fmla="*/ 354 h 408"/>
                      <a:gd name="T28" fmla="*/ 272 w 803"/>
                      <a:gd name="T29" fmla="*/ 344 h 408"/>
                      <a:gd name="T30" fmla="*/ 256 w 803"/>
                      <a:gd name="T31" fmla="*/ 323 h 408"/>
                      <a:gd name="T32" fmla="*/ 234 w 803"/>
                      <a:gd name="T33" fmla="*/ 323 h 408"/>
                      <a:gd name="T34" fmla="*/ 213 w 803"/>
                      <a:gd name="T35" fmla="*/ 300 h 408"/>
                      <a:gd name="T36" fmla="*/ 220 w 803"/>
                      <a:gd name="T37" fmla="*/ 76 h 408"/>
                      <a:gd name="T38" fmla="*/ 0 w 803"/>
                      <a:gd name="T39" fmla="*/ 60 h 408"/>
                      <a:gd name="T40" fmla="*/ 5 w 803"/>
                      <a:gd name="T41" fmla="*/ 0 h 408"/>
                      <a:gd name="T42" fmla="*/ 5 w 803"/>
                      <a:gd name="T43" fmla="*/ 0 h 4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03"/>
                      <a:gd name="T67" fmla="*/ 0 h 408"/>
                      <a:gd name="T68" fmla="*/ 803 w 803"/>
                      <a:gd name="T69" fmla="*/ 408 h 4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03" h="408">
                        <a:moveTo>
                          <a:pt x="5" y="0"/>
                        </a:moveTo>
                        <a:lnTo>
                          <a:pt x="94" y="7"/>
                        </a:lnTo>
                        <a:lnTo>
                          <a:pt x="489" y="24"/>
                        </a:lnTo>
                        <a:lnTo>
                          <a:pt x="782" y="23"/>
                        </a:lnTo>
                        <a:lnTo>
                          <a:pt x="785" y="83"/>
                        </a:lnTo>
                        <a:lnTo>
                          <a:pt x="803" y="209"/>
                        </a:lnTo>
                        <a:lnTo>
                          <a:pt x="800" y="408"/>
                        </a:lnTo>
                        <a:lnTo>
                          <a:pt x="735" y="374"/>
                        </a:lnTo>
                        <a:lnTo>
                          <a:pt x="667" y="387"/>
                        </a:lnTo>
                        <a:lnTo>
                          <a:pt x="617" y="401"/>
                        </a:lnTo>
                        <a:lnTo>
                          <a:pt x="544" y="401"/>
                        </a:lnTo>
                        <a:lnTo>
                          <a:pt x="489" y="371"/>
                        </a:lnTo>
                        <a:lnTo>
                          <a:pt x="473" y="387"/>
                        </a:lnTo>
                        <a:lnTo>
                          <a:pt x="389" y="350"/>
                        </a:lnTo>
                        <a:lnTo>
                          <a:pt x="347" y="340"/>
                        </a:lnTo>
                        <a:lnTo>
                          <a:pt x="326" y="319"/>
                        </a:lnTo>
                        <a:lnTo>
                          <a:pt x="300" y="319"/>
                        </a:lnTo>
                        <a:lnTo>
                          <a:pt x="272" y="296"/>
                        </a:lnTo>
                        <a:lnTo>
                          <a:pt x="282" y="76"/>
                        </a:lnTo>
                        <a:lnTo>
                          <a:pt x="0" y="60"/>
                        </a:lnTo>
                        <a:lnTo>
                          <a:pt x="5" y="0"/>
                        </a:lnTo>
                        <a:close/>
                      </a:path>
                    </a:pathLst>
                  </a:custGeom>
                  <a:solidFill>
                    <a:srgbClr val="000000"/>
                  </a:solidFill>
                  <a:ln w="9525">
                    <a:solidFill>
                      <a:srgbClr val="000000"/>
                    </a:solidFill>
                    <a:round/>
                    <a:headEnd/>
                    <a:tailEnd/>
                  </a:ln>
                </p:spPr>
                <p:txBody>
                  <a:bodyPr/>
                  <a:lstStyle/>
                  <a:p>
                    <a:endParaRPr lang="en-US"/>
                  </a:p>
                </p:txBody>
              </p:sp>
              <p:sp>
                <p:nvSpPr>
                  <p:cNvPr id="751" name="Freeform 1283">
                    <a:extLst>
                      <a:ext uri="{FF2B5EF4-FFF2-40B4-BE49-F238E27FC236}">
                        <a16:creationId xmlns:a16="http://schemas.microsoft.com/office/drawing/2014/main" id="{B668A243-2DFA-6BF3-C5F3-BF0CBE5D5D47}"/>
                      </a:ext>
                    </a:extLst>
                  </p:cNvPr>
                  <p:cNvSpPr>
                    <a:spLocks/>
                  </p:cNvSpPr>
                  <p:nvPr/>
                </p:nvSpPr>
                <p:spPr bwMode="auto">
                  <a:xfrm>
                    <a:off x="30842" y="285"/>
                    <a:ext cx="570" cy="657"/>
                  </a:xfrm>
                  <a:custGeom>
                    <a:avLst/>
                    <a:gdLst>
                      <a:gd name="T0" fmla="*/ 4 w 606"/>
                      <a:gd name="T1" fmla="*/ 124 h 658"/>
                      <a:gd name="T2" fmla="*/ 22 w 606"/>
                      <a:gd name="T3" fmla="*/ 200 h 658"/>
                      <a:gd name="T4" fmla="*/ 24 w 606"/>
                      <a:gd name="T5" fmla="*/ 299 h 658"/>
                      <a:gd name="T6" fmla="*/ 37 w 606"/>
                      <a:gd name="T7" fmla="*/ 374 h 658"/>
                      <a:gd name="T8" fmla="*/ 21 w 606"/>
                      <a:gd name="T9" fmla="*/ 415 h 658"/>
                      <a:gd name="T10" fmla="*/ 45 w 606"/>
                      <a:gd name="T11" fmla="*/ 444 h 658"/>
                      <a:gd name="T12" fmla="*/ 43 w 606"/>
                      <a:gd name="T13" fmla="*/ 654 h 658"/>
                      <a:gd name="T14" fmla="*/ 388 w 606"/>
                      <a:gd name="T15" fmla="*/ 645 h 658"/>
                      <a:gd name="T16" fmla="*/ 383 w 606"/>
                      <a:gd name="T17" fmla="*/ 604 h 658"/>
                      <a:gd name="T18" fmla="*/ 346 w 606"/>
                      <a:gd name="T19" fmla="*/ 569 h 658"/>
                      <a:gd name="T20" fmla="*/ 327 w 606"/>
                      <a:gd name="T21" fmla="*/ 543 h 658"/>
                      <a:gd name="T22" fmla="*/ 280 w 606"/>
                      <a:gd name="T23" fmla="*/ 505 h 658"/>
                      <a:gd name="T24" fmla="*/ 282 w 606"/>
                      <a:gd name="T25" fmla="*/ 444 h 658"/>
                      <a:gd name="T26" fmla="*/ 272 w 606"/>
                      <a:gd name="T27" fmla="*/ 405 h 658"/>
                      <a:gd name="T28" fmla="*/ 310 w 606"/>
                      <a:gd name="T29" fmla="*/ 347 h 658"/>
                      <a:gd name="T30" fmla="*/ 309 w 606"/>
                      <a:gd name="T31" fmla="*/ 293 h 658"/>
                      <a:gd name="T32" fmla="*/ 372 w 606"/>
                      <a:gd name="T33" fmla="*/ 233 h 658"/>
                      <a:gd name="T34" fmla="*/ 387 w 606"/>
                      <a:gd name="T35" fmla="*/ 199 h 658"/>
                      <a:gd name="T36" fmla="*/ 474 w 606"/>
                      <a:gd name="T37" fmla="*/ 140 h 658"/>
                      <a:gd name="T38" fmla="*/ 435 w 606"/>
                      <a:gd name="T39" fmla="*/ 119 h 658"/>
                      <a:gd name="T40" fmla="*/ 401 w 606"/>
                      <a:gd name="T41" fmla="*/ 123 h 658"/>
                      <a:gd name="T42" fmla="*/ 393 w 606"/>
                      <a:gd name="T43" fmla="*/ 106 h 658"/>
                      <a:gd name="T44" fmla="*/ 329 w 606"/>
                      <a:gd name="T45" fmla="*/ 105 h 658"/>
                      <a:gd name="T46" fmla="*/ 288 w 606"/>
                      <a:gd name="T47" fmla="*/ 90 h 658"/>
                      <a:gd name="T48" fmla="*/ 201 w 606"/>
                      <a:gd name="T49" fmla="*/ 79 h 658"/>
                      <a:gd name="T50" fmla="*/ 188 w 606"/>
                      <a:gd name="T51" fmla="*/ 60 h 658"/>
                      <a:gd name="T52" fmla="*/ 152 w 606"/>
                      <a:gd name="T53" fmla="*/ 40 h 658"/>
                      <a:gd name="T54" fmla="*/ 147 w 606"/>
                      <a:gd name="T55" fmla="*/ 0 h 658"/>
                      <a:gd name="T56" fmla="*/ 123 w 606"/>
                      <a:gd name="T57" fmla="*/ 0 h 658"/>
                      <a:gd name="T58" fmla="*/ 123 w 606"/>
                      <a:gd name="T59" fmla="*/ 30 h 658"/>
                      <a:gd name="T60" fmla="*/ 0 w 606"/>
                      <a:gd name="T61" fmla="*/ 30 h 658"/>
                      <a:gd name="T62" fmla="*/ 4 w 606"/>
                      <a:gd name="T63" fmla="*/ 124 h 658"/>
                      <a:gd name="T64" fmla="*/ 4 w 606"/>
                      <a:gd name="T65" fmla="*/ 124 h 6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6"/>
                      <a:gd name="T100" fmla="*/ 0 h 658"/>
                      <a:gd name="T101" fmla="*/ 606 w 606"/>
                      <a:gd name="T102" fmla="*/ 658 h 6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6" h="658">
                        <a:moveTo>
                          <a:pt x="4" y="124"/>
                        </a:moveTo>
                        <a:lnTo>
                          <a:pt x="28" y="200"/>
                        </a:lnTo>
                        <a:lnTo>
                          <a:pt x="31" y="299"/>
                        </a:lnTo>
                        <a:lnTo>
                          <a:pt x="47" y="378"/>
                        </a:lnTo>
                        <a:lnTo>
                          <a:pt x="25" y="419"/>
                        </a:lnTo>
                        <a:lnTo>
                          <a:pt x="57" y="448"/>
                        </a:lnTo>
                        <a:lnTo>
                          <a:pt x="55" y="658"/>
                        </a:lnTo>
                        <a:lnTo>
                          <a:pt x="497" y="649"/>
                        </a:lnTo>
                        <a:lnTo>
                          <a:pt x="489" y="608"/>
                        </a:lnTo>
                        <a:lnTo>
                          <a:pt x="442" y="573"/>
                        </a:lnTo>
                        <a:lnTo>
                          <a:pt x="418" y="547"/>
                        </a:lnTo>
                        <a:lnTo>
                          <a:pt x="358" y="509"/>
                        </a:lnTo>
                        <a:lnTo>
                          <a:pt x="360" y="448"/>
                        </a:lnTo>
                        <a:lnTo>
                          <a:pt x="347" y="409"/>
                        </a:lnTo>
                        <a:lnTo>
                          <a:pt x="397" y="351"/>
                        </a:lnTo>
                        <a:lnTo>
                          <a:pt x="394" y="293"/>
                        </a:lnTo>
                        <a:lnTo>
                          <a:pt x="475" y="233"/>
                        </a:lnTo>
                        <a:lnTo>
                          <a:pt x="494" y="199"/>
                        </a:lnTo>
                        <a:lnTo>
                          <a:pt x="606" y="140"/>
                        </a:lnTo>
                        <a:lnTo>
                          <a:pt x="556" y="119"/>
                        </a:lnTo>
                        <a:lnTo>
                          <a:pt x="512" y="123"/>
                        </a:lnTo>
                        <a:lnTo>
                          <a:pt x="502" y="106"/>
                        </a:lnTo>
                        <a:lnTo>
                          <a:pt x="421" y="105"/>
                        </a:lnTo>
                        <a:lnTo>
                          <a:pt x="368" y="90"/>
                        </a:lnTo>
                        <a:lnTo>
                          <a:pt x="256" y="79"/>
                        </a:lnTo>
                        <a:lnTo>
                          <a:pt x="240" y="60"/>
                        </a:lnTo>
                        <a:lnTo>
                          <a:pt x="195" y="40"/>
                        </a:lnTo>
                        <a:lnTo>
                          <a:pt x="187" y="0"/>
                        </a:lnTo>
                        <a:lnTo>
                          <a:pt x="157" y="0"/>
                        </a:lnTo>
                        <a:lnTo>
                          <a:pt x="157" y="30"/>
                        </a:lnTo>
                        <a:lnTo>
                          <a:pt x="0" y="30"/>
                        </a:lnTo>
                        <a:lnTo>
                          <a:pt x="4" y="124"/>
                        </a:lnTo>
                        <a:close/>
                      </a:path>
                    </a:pathLst>
                  </a:custGeom>
                  <a:solidFill>
                    <a:srgbClr val="000000"/>
                  </a:solidFill>
                  <a:ln w="9525">
                    <a:solidFill>
                      <a:srgbClr val="000000"/>
                    </a:solidFill>
                    <a:round/>
                    <a:headEnd/>
                    <a:tailEnd/>
                  </a:ln>
                </p:spPr>
                <p:txBody>
                  <a:bodyPr/>
                  <a:lstStyle/>
                  <a:p>
                    <a:endParaRPr lang="en-US"/>
                  </a:p>
                </p:txBody>
              </p:sp>
              <p:sp>
                <p:nvSpPr>
                  <p:cNvPr id="752" name="Freeform 1284">
                    <a:extLst>
                      <a:ext uri="{FF2B5EF4-FFF2-40B4-BE49-F238E27FC236}">
                        <a16:creationId xmlns:a16="http://schemas.microsoft.com/office/drawing/2014/main" id="{E6AFC709-6019-B966-7AEE-44828583EA4E}"/>
                      </a:ext>
                    </a:extLst>
                  </p:cNvPr>
                  <p:cNvSpPr>
                    <a:spLocks/>
                  </p:cNvSpPr>
                  <p:nvPr/>
                </p:nvSpPr>
                <p:spPr bwMode="auto">
                  <a:xfrm>
                    <a:off x="30882" y="933"/>
                    <a:ext cx="523" cy="360"/>
                  </a:xfrm>
                  <a:custGeom>
                    <a:avLst/>
                    <a:gdLst>
                      <a:gd name="T0" fmla="*/ 0 w 556"/>
                      <a:gd name="T1" fmla="*/ 35 h 359"/>
                      <a:gd name="T2" fmla="*/ 8 w 556"/>
                      <a:gd name="T3" fmla="*/ 55 h 359"/>
                      <a:gd name="T4" fmla="*/ 5 w 556"/>
                      <a:gd name="T5" fmla="*/ 76 h 359"/>
                      <a:gd name="T6" fmla="*/ 8 w 556"/>
                      <a:gd name="T7" fmla="*/ 126 h 359"/>
                      <a:gd name="T8" fmla="*/ 30 w 556"/>
                      <a:gd name="T9" fmla="*/ 201 h 359"/>
                      <a:gd name="T10" fmla="*/ 30 w 556"/>
                      <a:gd name="T11" fmla="*/ 222 h 359"/>
                      <a:gd name="T12" fmla="*/ 43 w 556"/>
                      <a:gd name="T13" fmla="*/ 256 h 359"/>
                      <a:gd name="T14" fmla="*/ 50 w 556"/>
                      <a:gd name="T15" fmla="*/ 310 h 359"/>
                      <a:gd name="T16" fmla="*/ 46 w 556"/>
                      <a:gd name="T17" fmla="*/ 326 h 359"/>
                      <a:gd name="T18" fmla="*/ 54 w 556"/>
                      <a:gd name="T19" fmla="*/ 344 h 359"/>
                      <a:gd name="T20" fmla="*/ 333 w 556"/>
                      <a:gd name="T21" fmla="*/ 335 h 359"/>
                      <a:gd name="T22" fmla="*/ 353 w 556"/>
                      <a:gd name="T23" fmla="*/ 363 h 359"/>
                      <a:gd name="T24" fmla="*/ 383 w 556"/>
                      <a:gd name="T25" fmla="*/ 282 h 359"/>
                      <a:gd name="T26" fmla="*/ 374 w 556"/>
                      <a:gd name="T27" fmla="*/ 251 h 359"/>
                      <a:gd name="T28" fmla="*/ 422 w 556"/>
                      <a:gd name="T29" fmla="*/ 203 h 359"/>
                      <a:gd name="T30" fmla="*/ 432 w 556"/>
                      <a:gd name="T31" fmla="*/ 163 h 359"/>
                      <a:gd name="T32" fmla="*/ 396 w 556"/>
                      <a:gd name="T33" fmla="*/ 111 h 359"/>
                      <a:gd name="T34" fmla="*/ 360 w 556"/>
                      <a:gd name="T35" fmla="*/ 58 h 359"/>
                      <a:gd name="T36" fmla="*/ 353 w 556"/>
                      <a:gd name="T37" fmla="*/ 0 h 359"/>
                      <a:gd name="T38" fmla="*/ 9 w 556"/>
                      <a:gd name="T39" fmla="*/ 9 h 359"/>
                      <a:gd name="T40" fmla="*/ 0 w 556"/>
                      <a:gd name="T41" fmla="*/ 8 h 359"/>
                      <a:gd name="T42" fmla="*/ 0 w 556"/>
                      <a:gd name="T43" fmla="*/ 35 h 359"/>
                      <a:gd name="T44" fmla="*/ 0 w 556"/>
                      <a:gd name="T45" fmla="*/ 35 h 35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6"/>
                      <a:gd name="T70" fmla="*/ 0 h 359"/>
                      <a:gd name="T71" fmla="*/ 556 w 556"/>
                      <a:gd name="T72" fmla="*/ 359 h 35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6" h="359">
                        <a:moveTo>
                          <a:pt x="0" y="35"/>
                        </a:moveTo>
                        <a:lnTo>
                          <a:pt x="12" y="55"/>
                        </a:lnTo>
                        <a:lnTo>
                          <a:pt x="5" y="76"/>
                        </a:lnTo>
                        <a:lnTo>
                          <a:pt x="12" y="126"/>
                        </a:lnTo>
                        <a:lnTo>
                          <a:pt x="38" y="197"/>
                        </a:lnTo>
                        <a:lnTo>
                          <a:pt x="38" y="218"/>
                        </a:lnTo>
                        <a:lnTo>
                          <a:pt x="55" y="252"/>
                        </a:lnTo>
                        <a:lnTo>
                          <a:pt x="64" y="306"/>
                        </a:lnTo>
                        <a:lnTo>
                          <a:pt x="59" y="322"/>
                        </a:lnTo>
                        <a:lnTo>
                          <a:pt x="70" y="340"/>
                        </a:lnTo>
                        <a:lnTo>
                          <a:pt x="429" y="331"/>
                        </a:lnTo>
                        <a:lnTo>
                          <a:pt x="455" y="359"/>
                        </a:lnTo>
                        <a:lnTo>
                          <a:pt x="493" y="278"/>
                        </a:lnTo>
                        <a:lnTo>
                          <a:pt x="481" y="247"/>
                        </a:lnTo>
                        <a:lnTo>
                          <a:pt x="543" y="199"/>
                        </a:lnTo>
                        <a:lnTo>
                          <a:pt x="556" y="163"/>
                        </a:lnTo>
                        <a:lnTo>
                          <a:pt x="510" y="111"/>
                        </a:lnTo>
                        <a:lnTo>
                          <a:pt x="463" y="58"/>
                        </a:lnTo>
                        <a:lnTo>
                          <a:pt x="455" y="0"/>
                        </a:lnTo>
                        <a:lnTo>
                          <a:pt x="13" y="9"/>
                        </a:lnTo>
                        <a:lnTo>
                          <a:pt x="0" y="8"/>
                        </a:lnTo>
                        <a:lnTo>
                          <a:pt x="0" y="35"/>
                        </a:lnTo>
                        <a:close/>
                      </a:path>
                    </a:pathLst>
                  </a:custGeom>
                  <a:solidFill>
                    <a:srgbClr val="000000"/>
                  </a:solidFill>
                  <a:ln w="9525">
                    <a:solidFill>
                      <a:srgbClr val="000000"/>
                    </a:solidFill>
                    <a:round/>
                    <a:headEnd/>
                    <a:tailEnd/>
                  </a:ln>
                </p:spPr>
                <p:txBody>
                  <a:bodyPr/>
                  <a:lstStyle/>
                  <a:p>
                    <a:endParaRPr lang="en-US"/>
                  </a:p>
                </p:txBody>
              </p:sp>
              <p:sp>
                <p:nvSpPr>
                  <p:cNvPr id="753" name="Freeform 1285">
                    <a:extLst>
                      <a:ext uri="{FF2B5EF4-FFF2-40B4-BE49-F238E27FC236}">
                        <a16:creationId xmlns:a16="http://schemas.microsoft.com/office/drawing/2014/main" id="{D4CF4E17-75D5-9F40-A0CD-A0F8204EB522}"/>
                      </a:ext>
                    </a:extLst>
                  </p:cNvPr>
                  <p:cNvSpPr>
                    <a:spLocks/>
                  </p:cNvSpPr>
                  <p:nvPr/>
                </p:nvSpPr>
                <p:spPr bwMode="auto">
                  <a:xfrm>
                    <a:off x="30948" y="1265"/>
                    <a:ext cx="581" cy="525"/>
                  </a:xfrm>
                  <a:custGeom>
                    <a:avLst/>
                    <a:gdLst>
                      <a:gd name="T0" fmla="*/ 29 w 619"/>
                      <a:gd name="T1" fmla="*/ 77 h 525"/>
                      <a:gd name="T2" fmla="*/ 43 w 619"/>
                      <a:gd name="T3" fmla="*/ 93 h 525"/>
                      <a:gd name="T4" fmla="*/ 52 w 619"/>
                      <a:gd name="T5" fmla="*/ 90 h 525"/>
                      <a:gd name="T6" fmla="*/ 62 w 619"/>
                      <a:gd name="T7" fmla="*/ 107 h 525"/>
                      <a:gd name="T8" fmla="*/ 53 w 619"/>
                      <a:gd name="T9" fmla="*/ 107 h 525"/>
                      <a:gd name="T10" fmla="*/ 45 w 619"/>
                      <a:gd name="T11" fmla="*/ 130 h 525"/>
                      <a:gd name="T12" fmla="*/ 66 w 619"/>
                      <a:gd name="T13" fmla="*/ 169 h 525"/>
                      <a:gd name="T14" fmla="*/ 82 w 619"/>
                      <a:gd name="T15" fmla="*/ 175 h 525"/>
                      <a:gd name="T16" fmla="*/ 80 w 619"/>
                      <a:gd name="T17" fmla="*/ 420 h 525"/>
                      <a:gd name="T18" fmla="*/ 82 w 619"/>
                      <a:gd name="T19" fmla="*/ 480 h 525"/>
                      <a:gd name="T20" fmla="*/ 404 w 619"/>
                      <a:gd name="T21" fmla="*/ 467 h 525"/>
                      <a:gd name="T22" fmla="*/ 407 w 619"/>
                      <a:gd name="T23" fmla="*/ 502 h 525"/>
                      <a:gd name="T24" fmla="*/ 394 w 619"/>
                      <a:gd name="T25" fmla="*/ 525 h 525"/>
                      <a:gd name="T26" fmla="*/ 443 w 619"/>
                      <a:gd name="T27" fmla="*/ 522 h 525"/>
                      <a:gd name="T28" fmla="*/ 451 w 619"/>
                      <a:gd name="T29" fmla="*/ 502 h 525"/>
                      <a:gd name="T30" fmla="*/ 451 w 619"/>
                      <a:gd name="T31" fmla="*/ 480 h 525"/>
                      <a:gd name="T32" fmla="*/ 464 w 619"/>
                      <a:gd name="T33" fmla="*/ 463 h 525"/>
                      <a:gd name="T34" fmla="*/ 465 w 619"/>
                      <a:gd name="T35" fmla="*/ 446 h 525"/>
                      <a:gd name="T36" fmla="*/ 480 w 619"/>
                      <a:gd name="T37" fmla="*/ 444 h 525"/>
                      <a:gd name="T38" fmla="*/ 483 w 619"/>
                      <a:gd name="T39" fmla="*/ 408 h 525"/>
                      <a:gd name="T40" fmla="*/ 465 w 619"/>
                      <a:gd name="T41" fmla="*/ 404 h 525"/>
                      <a:gd name="T42" fmla="*/ 453 w 619"/>
                      <a:gd name="T43" fmla="*/ 378 h 525"/>
                      <a:gd name="T44" fmla="*/ 437 w 619"/>
                      <a:gd name="T45" fmla="*/ 315 h 525"/>
                      <a:gd name="T46" fmla="*/ 417 w 619"/>
                      <a:gd name="T47" fmla="*/ 305 h 525"/>
                      <a:gd name="T48" fmla="*/ 394 w 619"/>
                      <a:gd name="T49" fmla="*/ 282 h 525"/>
                      <a:gd name="T50" fmla="*/ 385 w 619"/>
                      <a:gd name="T51" fmla="*/ 250 h 525"/>
                      <a:gd name="T52" fmla="*/ 399 w 619"/>
                      <a:gd name="T53" fmla="*/ 200 h 525"/>
                      <a:gd name="T54" fmla="*/ 386 w 619"/>
                      <a:gd name="T55" fmla="*/ 190 h 525"/>
                      <a:gd name="T56" fmla="*/ 360 w 619"/>
                      <a:gd name="T57" fmla="*/ 190 h 525"/>
                      <a:gd name="T58" fmla="*/ 354 w 619"/>
                      <a:gd name="T59" fmla="*/ 159 h 525"/>
                      <a:gd name="T60" fmla="*/ 307 w 619"/>
                      <a:gd name="T61" fmla="*/ 98 h 525"/>
                      <a:gd name="T62" fmla="*/ 296 w 619"/>
                      <a:gd name="T63" fmla="*/ 47 h 525"/>
                      <a:gd name="T64" fmla="*/ 301 w 619"/>
                      <a:gd name="T65" fmla="*/ 28 h 525"/>
                      <a:gd name="T66" fmla="*/ 281 w 619"/>
                      <a:gd name="T67" fmla="*/ 0 h 525"/>
                      <a:gd name="T68" fmla="*/ 0 w 619"/>
                      <a:gd name="T69" fmla="*/ 9 h 525"/>
                      <a:gd name="T70" fmla="*/ 29 w 619"/>
                      <a:gd name="T71" fmla="*/ 77 h 525"/>
                      <a:gd name="T72" fmla="*/ 29 w 619"/>
                      <a:gd name="T73" fmla="*/ 77 h 52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19"/>
                      <a:gd name="T112" fmla="*/ 0 h 525"/>
                      <a:gd name="T113" fmla="*/ 619 w 619"/>
                      <a:gd name="T114" fmla="*/ 525 h 52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19" h="525">
                        <a:moveTo>
                          <a:pt x="37" y="77"/>
                        </a:moveTo>
                        <a:lnTo>
                          <a:pt x="55" y="93"/>
                        </a:lnTo>
                        <a:lnTo>
                          <a:pt x="66" y="90"/>
                        </a:lnTo>
                        <a:lnTo>
                          <a:pt x="79" y="107"/>
                        </a:lnTo>
                        <a:lnTo>
                          <a:pt x="68" y="107"/>
                        </a:lnTo>
                        <a:lnTo>
                          <a:pt x="57" y="130"/>
                        </a:lnTo>
                        <a:lnTo>
                          <a:pt x="84" y="169"/>
                        </a:lnTo>
                        <a:lnTo>
                          <a:pt x="105" y="175"/>
                        </a:lnTo>
                        <a:lnTo>
                          <a:pt x="102" y="420"/>
                        </a:lnTo>
                        <a:lnTo>
                          <a:pt x="105" y="480"/>
                        </a:lnTo>
                        <a:lnTo>
                          <a:pt x="517" y="467"/>
                        </a:lnTo>
                        <a:lnTo>
                          <a:pt x="520" y="502"/>
                        </a:lnTo>
                        <a:lnTo>
                          <a:pt x="504" y="525"/>
                        </a:lnTo>
                        <a:lnTo>
                          <a:pt x="567" y="522"/>
                        </a:lnTo>
                        <a:lnTo>
                          <a:pt x="578" y="502"/>
                        </a:lnTo>
                        <a:lnTo>
                          <a:pt x="578" y="480"/>
                        </a:lnTo>
                        <a:lnTo>
                          <a:pt x="593" y="463"/>
                        </a:lnTo>
                        <a:lnTo>
                          <a:pt x="597" y="446"/>
                        </a:lnTo>
                        <a:lnTo>
                          <a:pt x="614" y="444"/>
                        </a:lnTo>
                        <a:lnTo>
                          <a:pt x="619" y="408"/>
                        </a:lnTo>
                        <a:lnTo>
                          <a:pt x="596" y="404"/>
                        </a:lnTo>
                        <a:lnTo>
                          <a:pt x="581" y="378"/>
                        </a:lnTo>
                        <a:lnTo>
                          <a:pt x="559" y="315"/>
                        </a:lnTo>
                        <a:lnTo>
                          <a:pt x="533" y="305"/>
                        </a:lnTo>
                        <a:lnTo>
                          <a:pt x="504" y="282"/>
                        </a:lnTo>
                        <a:lnTo>
                          <a:pt x="492" y="250"/>
                        </a:lnTo>
                        <a:lnTo>
                          <a:pt x="510" y="200"/>
                        </a:lnTo>
                        <a:lnTo>
                          <a:pt x="495" y="190"/>
                        </a:lnTo>
                        <a:lnTo>
                          <a:pt x="460" y="190"/>
                        </a:lnTo>
                        <a:lnTo>
                          <a:pt x="452" y="159"/>
                        </a:lnTo>
                        <a:lnTo>
                          <a:pt x="392" y="98"/>
                        </a:lnTo>
                        <a:lnTo>
                          <a:pt x="379" y="47"/>
                        </a:lnTo>
                        <a:lnTo>
                          <a:pt x="385" y="28"/>
                        </a:lnTo>
                        <a:lnTo>
                          <a:pt x="359" y="0"/>
                        </a:lnTo>
                        <a:lnTo>
                          <a:pt x="0" y="9"/>
                        </a:lnTo>
                        <a:lnTo>
                          <a:pt x="37" y="77"/>
                        </a:lnTo>
                        <a:close/>
                      </a:path>
                    </a:pathLst>
                  </a:custGeom>
                  <a:solidFill>
                    <a:srgbClr val="000000"/>
                  </a:solidFill>
                  <a:ln w="9525">
                    <a:solidFill>
                      <a:srgbClr val="000000"/>
                    </a:solidFill>
                    <a:round/>
                    <a:headEnd/>
                    <a:tailEnd/>
                  </a:ln>
                </p:spPr>
                <p:txBody>
                  <a:bodyPr/>
                  <a:lstStyle/>
                  <a:p>
                    <a:endParaRPr lang="en-US"/>
                  </a:p>
                </p:txBody>
              </p:sp>
              <p:sp>
                <p:nvSpPr>
                  <p:cNvPr id="754" name="Freeform 1286">
                    <a:extLst>
                      <a:ext uri="{FF2B5EF4-FFF2-40B4-BE49-F238E27FC236}">
                        <a16:creationId xmlns:a16="http://schemas.microsoft.com/office/drawing/2014/main" id="{2725E324-F882-3A94-3DD9-2964A0EE45B4}"/>
                      </a:ext>
                    </a:extLst>
                  </p:cNvPr>
                  <p:cNvSpPr>
                    <a:spLocks/>
                  </p:cNvSpPr>
                  <p:nvPr/>
                </p:nvSpPr>
                <p:spPr bwMode="auto">
                  <a:xfrm>
                    <a:off x="31046" y="1732"/>
                    <a:ext cx="440" cy="410"/>
                  </a:xfrm>
                  <a:custGeom>
                    <a:avLst/>
                    <a:gdLst>
                      <a:gd name="T0" fmla="*/ 14 w 468"/>
                      <a:gd name="T1" fmla="*/ 139 h 409"/>
                      <a:gd name="T2" fmla="*/ 11 w 468"/>
                      <a:gd name="T3" fmla="*/ 342 h 409"/>
                      <a:gd name="T4" fmla="*/ 21 w 468"/>
                      <a:gd name="T5" fmla="*/ 353 h 409"/>
                      <a:gd name="T6" fmla="*/ 45 w 468"/>
                      <a:gd name="T7" fmla="*/ 353 h 409"/>
                      <a:gd name="T8" fmla="*/ 46 w 468"/>
                      <a:gd name="T9" fmla="*/ 413 h 409"/>
                      <a:gd name="T10" fmla="*/ 265 w 468"/>
                      <a:gd name="T11" fmla="*/ 410 h 409"/>
                      <a:gd name="T12" fmla="*/ 259 w 468"/>
                      <a:gd name="T13" fmla="*/ 348 h 409"/>
                      <a:gd name="T14" fmla="*/ 278 w 468"/>
                      <a:gd name="T15" fmla="*/ 280 h 409"/>
                      <a:gd name="T16" fmla="*/ 306 w 468"/>
                      <a:gd name="T17" fmla="*/ 232 h 409"/>
                      <a:gd name="T18" fmla="*/ 304 w 468"/>
                      <a:gd name="T19" fmla="*/ 219 h 409"/>
                      <a:gd name="T20" fmla="*/ 324 w 468"/>
                      <a:gd name="T21" fmla="*/ 173 h 409"/>
                      <a:gd name="T22" fmla="*/ 335 w 468"/>
                      <a:gd name="T23" fmla="*/ 126 h 409"/>
                      <a:gd name="T24" fmla="*/ 332 w 468"/>
                      <a:gd name="T25" fmla="*/ 123 h 409"/>
                      <a:gd name="T26" fmla="*/ 349 w 468"/>
                      <a:gd name="T27" fmla="*/ 105 h 409"/>
                      <a:gd name="T28" fmla="*/ 366 w 468"/>
                      <a:gd name="T29" fmla="*/ 64 h 409"/>
                      <a:gd name="T30" fmla="*/ 361 w 468"/>
                      <a:gd name="T31" fmla="*/ 55 h 409"/>
                      <a:gd name="T32" fmla="*/ 312 w 468"/>
                      <a:gd name="T33" fmla="*/ 58 h 409"/>
                      <a:gd name="T34" fmla="*/ 324 w 468"/>
                      <a:gd name="T35" fmla="*/ 35 h 409"/>
                      <a:gd name="T36" fmla="*/ 322 w 468"/>
                      <a:gd name="T37" fmla="*/ 0 h 409"/>
                      <a:gd name="T38" fmla="*/ 0 w 468"/>
                      <a:gd name="T39" fmla="*/ 13 h 409"/>
                      <a:gd name="T40" fmla="*/ 14 w 468"/>
                      <a:gd name="T41" fmla="*/ 139 h 409"/>
                      <a:gd name="T42" fmla="*/ 14 w 468"/>
                      <a:gd name="T43" fmla="*/ 139 h 40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8"/>
                      <a:gd name="T67" fmla="*/ 0 h 409"/>
                      <a:gd name="T68" fmla="*/ 468 w 468"/>
                      <a:gd name="T69" fmla="*/ 409 h 40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8" h="409">
                        <a:moveTo>
                          <a:pt x="18" y="139"/>
                        </a:moveTo>
                        <a:lnTo>
                          <a:pt x="15" y="338"/>
                        </a:lnTo>
                        <a:lnTo>
                          <a:pt x="25" y="349"/>
                        </a:lnTo>
                        <a:lnTo>
                          <a:pt x="57" y="349"/>
                        </a:lnTo>
                        <a:lnTo>
                          <a:pt x="59" y="409"/>
                        </a:lnTo>
                        <a:lnTo>
                          <a:pt x="339" y="406"/>
                        </a:lnTo>
                        <a:lnTo>
                          <a:pt x="332" y="344"/>
                        </a:lnTo>
                        <a:lnTo>
                          <a:pt x="356" y="276"/>
                        </a:lnTo>
                        <a:lnTo>
                          <a:pt x="392" y="228"/>
                        </a:lnTo>
                        <a:lnTo>
                          <a:pt x="389" y="215"/>
                        </a:lnTo>
                        <a:lnTo>
                          <a:pt x="415" y="173"/>
                        </a:lnTo>
                        <a:lnTo>
                          <a:pt x="429" y="126"/>
                        </a:lnTo>
                        <a:lnTo>
                          <a:pt x="424" y="123"/>
                        </a:lnTo>
                        <a:lnTo>
                          <a:pt x="447" y="105"/>
                        </a:lnTo>
                        <a:lnTo>
                          <a:pt x="468" y="64"/>
                        </a:lnTo>
                        <a:lnTo>
                          <a:pt x="462" y="55"/>
                        </a:lnTo>
                        <a:lnTo>
                          <a:pt x="399" y="58"/>
                        </a:lnTo>
                        <a:lnTo>
                          <a:pt x="415" y="35"/>
                        </a:lnTo>
                        <a:lnTo>
                          <a:pt x="412" y="0"/>
                        </a:lnTo>
                        <a:lnTo>
                          <a:pt x="0" y="13"/>
                        </a:lnTo>
                        <a:lnTo>
                          <a:pt x="18" y="139"/>
                        </a:lnTo>
                        <a:close/>
                      </a:path>
                    </a:pathLst>
                  </a:custGeom>
                  <a:solidFill>
                    <a:srgbClr val="000000"/>
                  </a:solidFill>
                  <a:ln w="9525">
                    <a:solidFill>
                      <a:srgbClr val="000000"/>
                    </a:solidFill>
                    <a:round/>
                    <a:headEnd/>
                    <a:tailEnd/>
                  </a:ln>
                </p:spPr>
                <p:txBody>
                  <a:bodyPr/>
                  <a:lstStyle/>
                  <a:p>
                    <a:endParaRPr lang="en-US"/>
                  </a:p>
                </p:txBody>
              </p:sp>
              <p:sp>
                <p:nvSpPr>
                  <p:cNvPr id="755" name="Freeform 1287">
                    <a:extLst>
                      <a:ext uri="{FF2B5EF4-FFF2-40B4-BE49-F238E27FC236}">
                        <a16:creationId xmlns:a16="http://schemas.microsoft.com/office/drawing/2014/main" id="{EAA3A5E3-C7AE-5922-7476-84FD8FD5DCBF}"/>
                      </a:ext>
                    </a:extLst>
                  </p:cNvPr>
                  <p:cNvSpPr>
                    <a:spLocks/>
                  </p:cNvSpPr>
                  <p:nvPr/>
                </p:nvSpPr>
                <p:spPr bwMode="auto">
                  <a:xfrm>
                    <a:off x="31102" y="2139"/>
                    <a:ext cx="500" cy="450"/>
                  </a:xfrm>
                  <a:custGeom>
                    <a:avLst/>
                    <a:gdLst>
                      <a:gd name="T0" fmla="*/ 0 w 532"/>
                      <a:gd name="T1" fmla="*/ 3 h 450"/>
                      <a:gd name="T2" fmla="*/ 6 w 532"/>
                      <a:gd name="T3" fmla="*/ 125 h 450"/>
                      <a:gd name="T4" fmla="*/ 43 w 532"/>
                      <a:gd name="T5" fmla="*/ 214 h 450"/>
                      <a:gd name="T6" fmla="*/ 29 w 532"/>
                      <a:gd name="T7" fmla="*/ 283 h 450"/>
                      <a:gd name="T8" fmla="*/ 32 w 532"/>
                      <a:gd name="T9" fmla="*/ 341 h 450"/>
                      <a:gd name="T10" fmla="*/ 13 w 532"/>
                      <a:gd name="T11" fmla="*/ 371 h 450"/>
                      <a:gd name="T12" fmla="*/ 21 w 532"/>
                      <a:gd name="T13" fmla="*/ 380 h 450"/>
                      <a:gd name="T14" fmla="*/ 76 w 532"/>
                      <a:gd name="T15" fmla="*/ 371 h 450"/>
                      <a:gd name="T16" fmla="*/ 145 w 532"/>
                      <a:gd name="T17" fmla="*/ 395 h 450"/>
                      <a:gd name="T18" fmla="*/ 166 w 532"/>
                      <a:gd name="T19" fmla="*/ 372 h 450"/>
                      <a:gd name="T20" fmla="*/ 233 w 532"/>
                      <a:gd name="T21" fmla="*/ 408 h 450"/>
                      <a:gd name="T22" fmla="*/ 241 w 532"/>
                      <a:gd name="T23" fmla="*/ 427 h 450"/>
                      <a:gd name="T24" fmla="*/ 266 w 532"/>
                      <a:gd name="T25" fmla="*/ 442 h 450"/>
                      <a:gd name="T26" fmla="*/ 278 w 532"/>
                      <a:gd name="T27" fmla="*/ 424 h 450"/>
                      <a:gd name="T28" fmla="*/ 311 w 532"/>
                      <a:gd name="T29" fmla="*/ 440 h 450"/>
                      <a:gd name="T30" fmla="*/ 331 w 532"/>
                      <a:gd name="T31" fmla="*/ 427 h 450"/>
                      <a:gd name="T32" fmla="*/ 327 w 532"/>
                      <a:gd name="T33" fmla="*/ 401 h 450"/>
                      <a:gd name="T34" fmla="*/ 382 w 532"/>
                      <a:gd name="T35" fmla="*/ 424 h 450"/>
                      <a:gd name="T36" fmla="*/ 379 w 532"/>
                      <a:gd name="T37" fmla="*/ 450 h 450"/>
                      <a:gd name="T38" fmla="*/ 415 w 532"/>
                      <a:gd name="T39" fmla="*/ 416 h 450"/>
                      <a:gd name="T40" fmla="*/ 383 w 532"/>
                      <a:gd name="T41" fmla="*/ 411 h 450"/>
                      <a:gd name="T42" fmla="*/ 357 w 532"/>
                      <a:gd name="T43" fmla="*/ 379 h 450"/>
                      <a:gd name="T44" fmla="*/ 389 w 532"/>
                      <a:gd name="T45" fmla="*/ 337 h 450"/>
                      <a:gd name="T46" fmla="*/ 389 w 532"/>
                      <a:gd name="T47" fmla="*/ 312 h 450"/>
                      <a:gd name="T48" fmla="*/ 355 w 532"/>
                      <a:gd name="T49" fmla="*/ 348 h 450"/>
                      <a:gd name="T50" fmla="*/ 338 w 532"/>
                      <a:gd name="T51" fmla="*/ 337 h 450"/>
                      <a:gd name="T52" fmla="*/ 352 w 532"/>
                      <a:gd name="T53" fmla="*/ 316 h 450"/>
                      <a:gd name="T54" fmla="*/ 315 w 532"/>
                      <a:gd name="T55" fmla="*/ 330 h 450"/>
                      <a:gd name="T56" fmla="*/ 290 w 532"/>
                      <a:gd name="T57" fmla="*/ 317 h 450"/>
                      <a:gd name="T58" fmla="*/ 297 w 532"/>
                      <a:gd name="T59" fmla="*/ 296 h 450"/>
                      <a:gd name="T60" fmla="*/ 361 w 532"/>
                      <a:gd name="T61" fmla="*/ 312 h 450"/>
                      <a:gd name="T62" fmla="*/ 336 w 532"/>
                      <a:gd name="T63" fmla="*/ 259 h 450"/>
                      <a:gd name="T64" fmla="*/ 339 w 532"/>
                      <a:gd name="T65" fmla="*/ 220 h 450"/>
                      <a:gd name="T66" fmla="*/ 193 w 532"/>
                      <a:gd name="T67" fmla="*/ 228 h 450"/>
                      <a:gd name="T68" fmla="*/ 211 w 532"/>
                      <a:gd name="T69" fmla="*/ 144 h 450"/>
                      <a:gd name="T70" fmla="*/ 236 w 532"/>
                      <a:gd name="T71" fmla="*/ 100 h 450"/>
                      <a:gd name="T72" fmla="*/ 227 w 532"/>
                      <a:gd name="T73" fmla="*/ 89 h 450"/>
                      <a:gd name="T74" fmla="*/ 218 w 532"/>
                      <a:gd name="T75" fmla="*/ 0 h 450"/>
                      <a:gd name="T76" fmla="*/ 0 w 532"/>
                      <a:gd name="T77" fmla="*/ 3 h 450"/>
                      <a:gd name="T78" fmla="*/ 0 w 532"/>
                      <a:gd name="T79" fmla="*/ 3 h 450"/>
                      <a:gd name="T80" fmla="*/ 0 w 532"/>
                      <a:gd name="T81" fmla="*/ 3 h 4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2"/>
                      <a:gd name="T124" fmla="*/ 0 h 450"/>
                      <a:gd name="T125" fmla="*/ 532 w 532"/>
                      <a:gd name="T126" fmla="*/ 450 h 4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2" h="450">
                        <a:moveTo>
                          <a:pt x="0" y="3"/>
                        </a:moveTo>
                        <a:lnTo>
                          <a:pt x="6" y="125"/>
                        </a:lnTo>
                        <a:lnTo>
                          <a:pt x="55" y="214"/>
                        </a:lnTo>
                        <a:lnTo>
                          <a:pt x="37" y="283"/>
                        </a:lnTo>
                        <a:lnTo>
                          <a:pt x="40" y="341"/>
                        </a:lnTo>
                        <a:lnTo>
                          <a:pt x="17" y="371"/>
                        </a:lnTo>
                        <a:lnTo>
                          <a:pt x="27" y="380"/>
                        </a:lnTo>
                        <a:lnTo>
                          <a:pt x="97" y="371"/>
                        </a:lnTo>
                        <a:lnTo>
                          <a:pt x="186" y="395"/>
                        </a:lnTo>
                        <a:lnTo>
                          <a:pt x="213" y="372"/>
                        </a:lnTo>
                        <a:lnTo>
                          <a:pt x="299" y="408"/>
                        </a:lnTo>
                        <a:lnTo>
                          <a:pt x="307" y="427"/>
                        </a:lnTo>
                        <a:lnTo>
                          <a:pt x="340" y="442"/>
                        </a:lnTo>
                        <a:lnTo>
                          <a:pt x="356" y="424"/>
                        </a:lnTo>
                        <a:lnTo>
                          <a:pt x="398" y="440"/>
                        </a:lnTo>
                        <a:lnTo>
                          <a:pt x="424" y="427"/>
                        </a:lnTo>
                        <a:lnTo>
                          <a:pt x="419" y="401"/>
                        </a:lnTo>
                        <a:lnTo>
                          <a:pt x="489" y="424"/>
                        </a:lnTo>
                        <a:lnTo>
                          <a:pt x="485" y="450"/>
                        </a:lnTo>
                        <a:lnTo>
                          <a:pt x="532" y="416"/>
                        </a:lnTo>
                        <a:lnTo>
                          <a:pt x="490" y="411"/>
                        </a:lnTo>
                        <a:lnTo>
                          <a:pt x="458" y="379"/>
                        </a:lnTo>
                        <a:lnTo>
                          <a:pt x="498" y="337"/>
                        </a:lnTo>
                        <a:lnTo>
                          <a:pt x="498" y="312"/>
                        </a:lnTo>
                        <a:lnTo>
                          <a:pt x="455" y="348"/>
                        </a:lnTo>
                        <a:lnTo>
                          <a:pt x="433" y="337"/>
                        </a:lnTo>
                        <a:lnTo>
                          <a:pt x="451" y="316"/>
                        </a:lnTo>
                        <a:lnTo>
                          <a:pt x="403" y="330"/>
                        </a:lnTo>
                        <a:lnTo>
                          <a:pt x="372" y="317"/>
                        </a:lnTo>
                        <a:lnTo>
                          <a:pt x="380" y="296"/>
                        </a:lnTo>
                        <a:lnTo>
                          <a:pt x="463" y="312"/>
                        </a:lnTo>
                        <a:lnTo>
                          <a:pt x="430" y="259"/>
                        </a:lnTo>
                        <a:lnTo>
                          <a:pt x="435" y="220"/>
                        </a:lnTo>
                        <a:lnTo>
                          <a:pt x="247" y="228"/>
                        </a:lnTo>
                        <a:lnTo>
                          <a:pt x="270" y="144"/>
                        </a:lnTo>
                        <a:lnTo>
                          <a:pt x="302" y="100"/>
                        </a:lnTo>
                        <a:lnTo>
                          <a:pt x="291" y="89"/>
                        </a:lnTo>
                        <a:lnTo>
                          <a:pt x="280" y="0"/>
                        </a:lnTo>
                        <a:lnTo>
                          <a:pt x="0" y="3"/>
                        </a:lnTo>
                        <a:close/>
                      </a:path>
                    </a:pathLst>
                  </a:custGeom>
                  <a:solidFill>
                    <a:srgbClr val="000000"/>
                  </a:solidFill>
                  <a:ln w="9525">
                    <a:solidFill>
                      <a:srgbClr val="000000"/>
                    </a:solidFill>
                    <a:round/>
                    <a:headEnd/>
                    <a:tailEnd/>
                  </a:ln>
                </p:spPr>
                <p:txBody>
                  <a:bodyPr/>
                  <a:lstStyle/>
                  <a:p>
                    <a:endParaRPr lang="en-US"/>
                  </a:p>
                </p:txBody>
              </p:sp>
              <p:sp>
                <p:nvSpPr>
                  <p:cNvPr id="756" name="Freeform 1288">
                    <a:extLst>
                      <a:ext uri="{FF2B5EF4-FFF2-40B4-BE49-F238E27FC236}">
                        <a16:creationId xmlns:a16="http://schemas.microsoft.com/office/drawing/2014/main" id="{7C7BE96D-D9DB-7457-278D-74802D8ED833}"/>
                      </a:ext>
                    </a:extLst>
                  </p:cNvPr>
                  <p:cNvSpPr>
                    <a:spLocks/>
                  </p:cNvSpPr>
                  <p:nvPr/>
                </p:nvSpPr>
                <p:spPr bwMode="auto">
                  <a:xfrm>
                    <a:off x="31356" y="469"/>
                    <a:ext cx="497" cy="265"/>
                  </a:xfrm>
                  <a:custGeom>
                    <a:avLst/>
                    <a:gdLst>
                      <a:gd name="T0" fmla="*/ 148 w 529"/>
                      <a:gd name="T1" fmla="*/ 173 h 264"/>
                      <a:gd name="T2" fmla="*/ 155 w 529"/>
                      <a:gd name="T3" fmla="*/ 190 h 264"/>
                      <a:gd name="T4" fmla="*/ 169 w 529"/>
                      <a:gd name="T5" fmla="*/ 194 h 264"/>
                      <a:gd name="T6" fmla="*/ 189 w 529"/>
                      <a:gd name="T7" fmla="*/ 264 h 264"/>
                      <a:gd name="T8" fmla="*/ 226 w 529"/>
                      <a:gd name="T9" fmla="*/ 168 h 264"/>
                      <a:gd name="T10" fmla="*/ 244 w 529"/>
                      <a:gd name="T11" fmla="*/ 172 h 264"/>
                      <a:gd name="T12" fmla="*/ 268 w 529"/>
                      <a:gd name="T13" fmla="*/ 157 h 264"/>
                      <a:gd name="T14" fmla="*/ 308 w 529"/>
                      <a:gd name="T15" fmla="*/ 157 h 264"/>
                      <a:gd name="T16" fmla="*/ 322 w 529"/>
                      <a:gd name="T17" fmla="*/ 134 h 264"/>
                      <a:gd name="T18" fmla="*/ 399 w 529"/>
                      <a:gd name="T19" fmla="*/ 138 h 264"/>
                      <a:gd name="T20" fmla="*/ 412 w 529"/>
                      <a:gd name="T21" fmla="*/ 123 h 264"/>
                      <a:gd name="T22" fmla="*/ 389 w 529"/>
                      <a:gd name="T23" fmla="*/ 86 h 264"/>
                      <a:gd name="T24" fmla="*/ 341 w 529"/>
                      <a:gd name="T25" fmla="*/ 88 h 264"/>
                      <a:gd name="T26" fmla="*/ 303 w 529"/>
                      <a:gd name="T27" fmla="*/ 81 h 264"/>
                      <a:gd name="T28" fmla="*/ 256 w 529"/>
                      <a:gd name="T29" fmla="*/ 81 h 264"/>
                      <a:gd name="T30" fmla="*/ 241 w 529"/>
                      <a:gd name="T31" fmla="*/ 112 h 264"/>
                      <a:gd name="T32" fmla="*/ 215 w 529"/>
                      <a:gd name="T33" fmla="*/ 94 h 264"/>
                      <a:gd name="T34" fmla="*/ 190 w 529"/>
                      <a:gd name="T35" fmla="*/ 97 h 264"/>
                      <a:gd name="T36" fmla="*/ 180 w 529"/>
                      <a:gd name="T37" fmla="*/ 65 h 264"/>
                      <a:gd name="T38" fmla="*/ 127 w 529"/>
                      <a:gd name="T39" fmla="*/ 60 h 264"/>
                      <a:gd name="T40" fmla="*/ 121 w 529"/>
                      <a:gd name="T41" fmla="*/ 47 h 264"/>
                      <a:gd name="T42" fmla="*/ 145 w 529"/>
                      <a:gd name="T43" fmla="*/ 15 h 264"/>
                      <a:gd name="T44" fmla="*/ 163 w 529"/>
                      <a:gd name="T45" fmla="*/ 11 h 264"/>
                      <a:gd name="T46" fmla="*/ 145 w 529"/>
                      <a:gd name="T47" fmla="*/ 0 h 264"/>
                      <a:gd name="T48" fmla="*/ 115 w 529"/>
                      <a:gd name="T49" fmla="*/ 10 h 264"/>
                      <a:gd name="T50" fmla="*/ 65 w 529"/>
                      <a:gd name="T51" fmla="*/ 75 h 264"/>
                      <a:gd name="T52" fmla="*/ 39 w 529"/>
                      <a:gd name="T53" fmla="*/ 81 h 264"/>
                      <a:gd name="T54" fmla="*/ 0 w 529"/>
                      <a:gd name="T55" fmla="*/ 113 h 264"/>
                      <a:gd name="T56" fmla="*/ 148 w 529"/>
                      <a:gd name="T57" fmla="*/ 173 h 264"/>
                      <a:gd name="T58" fmla="*/ 148 w 529"/>
                      <a:gd name="T59" fmla="*/ 173 h 2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29"/>
                      <a:gd name="T91" fmla="*/ 0 h 264"/>
                      <a:gd name="T92" fmla="*/ 529 w 529"/>
                      <a:gd name="T93" fmla="*/ 264 h 2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29" h="264">
                        <a:moveTo>
                          <a:pt x="191" y="173"/>
                        </a:moveTo>
                        <a:lnTo>
                          <a:pt x="199" y="190"/>
                        </a:lnTo>
                        <a:lnTo>
                          <a:pt x="217" y="194"/>
                        </a:lnTo>
                        <a:lnTo>
                          <a:pt x="243" y="264"/>
                        </a:lnTo>
                        <a:lnTo>
                          <a:pt x="290" y="168"/>
                        </a:lnTo>
                        <a:lnTo>
                          <a:pt x="314" y="172"/>
                        </a:lnTo>
                        <a:lnTo>
                          <a:pt x="343" y="157"/>
                        </a:lnTo>
                        <a:lnTo>
                          <a:pt x="395" y="157"/>
                        </a:lnTo>
                        <a:lnTo>
                          <a:pt x="413" y="134"/>
                        </a:lnTo>
                        <a:lnTo>
                          <a:pt x="512" y="138"/>
                        </a:lnTo>
                        <a:lnTo>
                          <a:pt x="529" y="123"/>
                        </a:lnTo>
                        <a:lnTo>
                          <a:pt x="499" y="86"/>
                        </a:lnTo>
                        <a:lnTo>
                          <a:pt x="437" y="88"/>
                        </a:lnTo>
                        <a:lnTo>
                          <a:pt x="390" y="81"/>
                        </a:lnTo>
                        <a:lnTo>
                          <a:pt x="329" y="81"/>
                        </a:lnTo>
                        <a:lnTo>
                          <a:pt x="308" y="112"/>
                        </a:lnTo>
                        <a:lnTo>
                          <a:pt x="277" y="94"/>
                        </a:lnTo>
                        <a:lnTo>
                          <a:pt x="244" y="97"/>
                        </a:lnTo>
                        <a:lnTo>
                          <a:pt x="231" y="65"/>
                        </a:lnTo>
                        <a:lnTo>
                          <a:pt x="163" y="60"/>
                        </a:lnTo>
                        <a:lnTo>
                          <a:pt x="155" y="47"/>
                        </a:lnTo>
                        <a:lnTo>
                          <a:pt x="186" y="15"/>
                        </a:lnTo>
                        <a:lnTo>
                          <a:pt x="210" y="11"/>
                        </a:lnTo>
                        <a:lnTo>
                          <a:pt x="186" y="0"/>
                        </a:lnTo>
                        <a:lnTo>
                          <a:pt x="147" y="10"/>
                        </a:lnTo>
                        <a:lnTo>
                          <a:pt x="83" y="75"/>
                        </a:lnTo>
                        <a:lnTo>
                          <a:pt x="50" y="81"/>
                        </a:lnTo>
                        <a:lnTo>
                          <a:pt x="0" y="113"/>
                        </a:lnTo>
                        <a:lnTo>
                          <a:pt x="191" y="173"/>
                        </a:lnTo>
                        <a:close/>
                      </a:path>
                    </a:pathLst>
                  </a:custGeom>
                  <a:solidFill>
                    <a:srgbClr val="000000"/>
                  </a:solidFill>
                  <a:ln w="9525">
                    <a:solidFill>
                      <a:srgbClr val="000000"/>
                    </a:solidFill>
                    <a:round/>
                    <a:headEnd/>
                    <a:tailEnd/>
                  </a:ln>
                </p:spPr>
                <p:txBody>
                  <a:bodyPr/>
                  <a:lstStyle/>
                  <a:p>
                    <a:endParaRPr lang="en-US"/>
                  </a:p>
                </p:txBody>
              </p:sp>
              <p:sp>
                <p:nvSpPr>
                  <p:cNvPr id="757" name="Freeform 1289">
                    <a:extLst>
                      <a:ext uri="{FF2B5EF4-FFF2-40B4-BE49-F238E27FC236}">
                        <a16:creationId xmlns:a16="http://schemas.microsoft.com/office/drawing/2014/main" id="{B21C008C-C5D3-AD91-8E28-9C04F4DCB72A}"/>
                      </a:ext>
                    </a:extLst>
                  </p:cNvPr>
                  <p:cNvSpPr>
                    <a:spLocks/>
                  </p:cNvSpPr>
                  <p:nvPr/>
                </p:nvSpPr>
                <p:spPr bwMode="auto">
                  <a:xfrm>
                    <a:off x="31678" y="632"/>
                    <a:ext cx="337" cy="476"/>
                  </a:xfrm>
                  <a:custGeom>
                    <a:avLst/>
                    <a:gdLst>
                      <a:gd name="T0" fmla="*/ 33 w 358"/>
                      <a:gd name="T1" fmla="*/ 399 h 475"/>
                      <a:gd name="T2" fmla="*/ 26 w 358"/>
                      <a:gd name="T3" fmla="*/ 319 h 475"/>
                      <a:gd name="T4" fmla="*/ 5 w 358"/>
                      <a:gd name="T5" fmla="*/ 259 h 475"/>
                      <a:gd name="T6" fmla="*/ 14 w 358"/>
                      <a:gd name="T7" fmla="*/ 136 h 475"/>
                      <a:gd name="T8" fmla="*/ 55 w 358"/>
                      <a:gd name="T9" fmla="*/ 71 h 475"/>
                      <a:gd name="T10" fmla="*/ 53 w 358"/>
                      <a:gd name="T11" fmla="*/ 119 h 475"/>
                      <a:gd name="T12" fmla="*/ 65 w 358"/>
                      <a:gd name="T13" fmla="*/ 108 h 475"/>
                      <a:gd name="T14" fmla="*/ 65 w 358"/>
                      <a:gd name="T15" fmla="*/ 71 h 475"/>
                      <a:gd name="T16" fmla="*/ 80 w 358"/>
                      <a:gd name="T17" fmla="*/ 48 h 475"/>
                      <a:gd name="T18" fmla="*/ 86 w 358"/>
                      <a:gd name="T19" fmla="*/ 4 h 475"/>
                      <a:gd name="T20" fmla="*/ 99 w 358"/>
                      <a:gd name="T21" fmla="*/ 0 h 475"/>
                      <a:gd name="T22" fmla="*/ 185 w 358"/>
                      <a:gd name="T23" fmla="*/ 37 h 475"/>
                      <a:gd name="T24" fmla="*/ 192 w 358"/>
                      <a:gd name="T25" fmla="*/ 68 h 475"/>
                      <a:gd name="T26" fmla="*/ 204 w 358"/>
                      <a:gd name="T27" fmla="*/ 97 h 475"/>
                      <a:gd name="T28" fmla="*/ 206 w 358"/>
                      <a:gd name="T29" fmla="*/ 149 h 475"/>
                      <a:gd name="T30" fmla="*/ 177 w 358"/>
                      <a:gd name="T31" fmla="*/ 192 h 475"/>
                      <a:gd name="T32" fmla="*/ 176 w 358"/>
                      <a:gd name="T33" fmla="*/ 228 h 475"/>
                      <a:gd name="T34" fmla="*/ 192 w 358"/>
                      <a:gd name="T35" fmla="*/ 243 h 475"/>
                      <a:gd name="T36" fmla="*/ 216 w 358"/>
                      <a:gd name="T37" fmla="*/ 192 h 475"/>
                      <a:gd name="T38" fmla="*/ 237 w 358"/>
                      <a:gd name="T39" fmla="*/ 176 h 475"/>
                      <a:gd name="T40" fmla="*/ 252 w 358"/>
                      <a:gd name="T41" fmla="*/ 186 h 475"/>
                      <a:gd name="T42" fmla="*/ 281 w 358"/>
                      <a:gd name="T43" fmla="*/ 295 h 475"/>
                      <a:gd name="T44" fmla="*/ 263 w 358"/>
                      <a:gd name="T45" fmla="*/ 340 h 475"/>
                      <a:gd name="T46" fmla="*/ 257 w 358"/>
                      <a:gd name="T47" fmla="*/ 371 h 475"/>
                      <a:gd name="T48" fmla="*/ 247 w 358"/>
                      <a:gd name="T49" fmla="*/ 382 h 475"/>
                      <a:gd name="T50" fmla="*/ 245 w 358"/>
                      <a:gd name="T51" fmla="*/ 412 h 475"/>
                      <a:gd name="T52" fmla="*/ 231 w 358"/>
                      <a:gd name="T53" fmla="*/ 449 h 475"/>
                      <a:gd name="T54" fmla="*/ 137 w 358"/>
                      <a:gd name="T55" fmla="*/ 467 h 475"/>
                      <a:gd name="T56" fmla="*/ 135 w 358"/>
                      <a:gd name="T57" fmla="*/ 460 h 475"/>
                      <a:gd name="T58" fmla="*/ 0 w 358"/>
                      <a:gd name="T59" fmla="*/ 479 h 475"/>
                      <a:gd name="T60" fmla="*/ 33 w 358"/>
                      <a:gd name="T61" fmla="*/ 399 h 475"/>
                      <a:gd name="T62" fmla="*/ 33 w 358"/>
                      <a:gd name="T63" fmla="*/ 399 h 4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58"/>
                      <a:gd name="T97" fmla="*/ 0 h 475"/>
                      <a:gd name="T98" fmla="*/ 358 w 358"/>
                      <a:gd name="T99" fmla="*/ 475 h 4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58" h="475">
                        <a:moveTo>
                          <a:pt x="41" y="395"/>
                        </a:moveTo>
                        <a:lnTo>
                          <a:pt x="34" y="315"/>
                        </a:lnTo>
                        <a:lnTo>
                          <a:pt x="5" y="255"/>
                        </a:lnTo>
                        <a:lnTo>
                          <a:pt x="18" y="136"/>
                        </a:lnTo>
                        <a:lnTo>
                          <a:pt x="70" y="71"/>
                        </a:lnTo>
                        <a:lnTo>
                          <a:pt x="67" y="119"/>
                        </a:lnTo>
                        <a:lnTo>
                          <a:pt x="83" y="108"/>
                        </a:lnTo>
                        <a:lnTo>
                          <a:pt x="83" y="71"/>
                        </a:lnTo>
                        <a:lnTo>
                          <a:pt x="102" y="48"/>
                        </a:lnTo>
                        <a:lnTo>
                          <a:pt x="109" y="4"/>
                        </a:lnTo>
                        <a:lnTo>
                          <a:pt x="126" y="0"/>
                        </a:lnTo>
                        <a:lnTo>
                          <a:pt x="235" y="37"/>
                        </a:lnTo>
                        <a:lnTo>
                          <a:pt x="245" y="68"/>
                        </a:lnTo>
                        <a:lnTo>
                          <a:pt x="259" y="97"/>
                        </a:lnTo>
                        <a:lnTo>
                          <a:pt x="262" y="149"/>
                        </a:lnTo>
                        <a:lnTo>
                          <a:pt x="225" y="192"/>
                        </a:lnTo>
                        <a:lnTo>
                          <a:pt x="224" y="228"/>
                        </a:lnTo>
                        <a:lnTo>
                          <a:pt x="245" y="239"/>
                        </a:lnTo>
                        <a:lnTo>
                          <a:pt x="274" y="192"/>
                        </a:lnTo>
                        <a:lnTo>
                          <a:pt x="303" y="176"/>
                        </a:lnTo>
                        <a:lnTo>
                          <a:pt x="322" y="186"/>
                        </a:lnTo>
                        <a:lnTo>
                          <a:pt x="358" y="291"/>
                        </a:lnTo>
                        <a:lnTo>
                          <a:pt x="334" y="336"/>
                        </a:lnTo>
                        <a:lnTo>
                          <a:pt x="327" y="367"/>
                        </a:lnTo>
                        <a:lnTo>
                          <a:pt x="313" y="378"/>
                        </a:lnTo>
                        <a:lnTo>
                          <a:pt x="311" y="408"/>
                        </a:lnTo>
                        <a:lnTo>
                          <a:pt x="293" y="445"/>
                        </a:lnTo>
                        <a:lnTo>
                          <a:pt x="175" y="463"/>
                        </a:lnTo>
                        <a:lnTo>
                          <a:pt x="172" y="456"/>
                        </a:lnTo>
                        <a:lnTo>
                          <a:pt x="0" y="475"/>
                        </a:lnTo>
                        <a:lnTo>
                          <a:pt x="41" y="395"/>
                        </a:lnTo>
                        <a:close/>
                      </a:path>
                    </a:pathLst>
                  </a:custGeom>
                  <a:solidFill>
                    <a:srgbClr val="000000"/>
                  </a:solidFill>
                  <a:ln w="9525">
                    <a:solidFill>
                      <a:srgbClr val="000000"/>
                    </a:solidFill>
                    <a:round/>
                    <a:headEnd/>
                    <a:tailEnd/>
                  </a:ln>
                </p:spPr>
                <p:txBody>
                  <a:bodyPr/>
                  <a:lstStyle/>
                  <a:p>
                    <a:endParaRPr lang="en-US"/>
                  </a:p>
                </p:txBody>
              </p:sp>
              <p:sp>
                <p:nvSpPr>
                  <p:cNvPr id="758" name="Freeform 1290">
                    <a:extLst>
                      <a:ext uri="{FF2B5EF4-FFF2-40B4-BE49-F238E27FC236}">
                        <a16:creationId xmlns:a16="http://schemas.microsoft.com/office/drawing/2014/main" id="{D26E5E26-B1F1-81F2-4E7A-B50F601027CC}"/>
                      </a:ext>
                    </a:extLst>
                  </p:cNvPr>
                  <p:cNvSpPr>
                    <a:spLocks/>
                  </p:cNvSpPr>
                  <p:nvPr/>
                </p:nvSpPr>
                <p:spPr bwMode="auto">
                  <a:xfrm>
                    <a:off x="31168" y="542"/>
                    <a:ext cx="465" cy="501"/>
                  </a:xfrm>
                  <a:custGeom>
                    <a:avLst/>
                    <a:gdLst>
                      <a:gd name="T0" fmla="*/ 9 w 494"/>
                      <a:gd name="T1" fmla="*/ 191 h 503"/>
                      <a:gd name="T2" fmla="*/ 8 w 494"/>
                      <a:gd name="T3" fmla="*/ 252 h 503"/>
                      <a:gd name="T4" fmla="*/ 56 w 494"/>
                      <a:gd name="T5" fmla="*/ 290 h 503"/>
                      <a:gd name="T6" fmla="*/ 74 w 494"/>
                      <a:gd name="T7" fmla="*/ 316 h 503"/>
                      <a:gd name="T8" fmla="*/ 112 w 494"/>
                      <a:gd name="T9" fmla="*/ 351 h 503"/>
                      <a:gd name="T10" fmla="*/ 118 w 494"/>
                      <a:gd name="T11" fmla="*/ 392 h 503"/>
                      <a:gd name="T12" fmla="*/ 124 w 494"/>
                      <a:gd name="T13" fmla="*/ 450 h 503"/>
                      <a:gd name="T14" fmla="*/ 161 w 494"/>
                      <a:gd name="T15" fmla="*/ 503 h 503"/>
                      <a:gd name="T16" fmla="*/ 354 w 494"/>
                      <a:gd name="T17" fmla="*/ 489 h 503"/>
                      <a:gd name="T18" fmla="*/ 341 w 494"/>
                      <a:gd name="T19" fmla="*/ 411 h 503"/>
                      <a:gd name="T20" fmla="*/ 360 w 494"/>
                      <a:gd name="T21" fmla="*/ 293 h 503"/>
                      <a:gd name="T22" fmla="*/ 358 w 494"/>
                      <a:gd name="T23" fmla="*/ 261 h 503"/>
                      <a:gd name="T24" fmla="*/ 388 w 494"/>
                      <a:gd name="T25" fmla="*/ 168 h 503"/>
                      <a:gd name="T26" fmla="*/ 380 w 494"/>
                      <a:gd name="T27" fmla="*/ 165 h 503"/>
                      <a:gd name="T28" fmla="*/ 362 w 494"/>
                      <a:gd name="T29" fmla="*/ 218 h 503"/>
                      <a:gd name="T30" fmla="*/ 347 w 494"/>
                      <a:gd name="T31" fmla="*/ 222 h 503"/>
                      <a:gd name="T32" fmla="*/ 340 w 494"/>
                      <a:gd name="T33" fmla="*/ 244 h 503"/>
                      <a:gd name="T34" fmla="*/ 325 w 494"/>
                      <a:gd name="T35" fmla="*/ 259 h 503"/>
                      <a:gd name="T36" fmla="*/ 335 w 494"/>
                      <a:gd name="T37" fmla="*/ 210 h 503"/>
                      <a:gd name="T38" fmla="*/ 347 w 494"/>
                      <a:gd name="T39" fmla="*/ 191 h 503"/>
                      <a:gd name="T40" fmla="*/ 327 w 494"/>
                      <a:gd name="T41" fmla="*/ 121 h 503"/>
                      <a:gd name="T42" fmla="*/ 313 w 494"/>
                      <a:gd name="T43" fmla="*/ 117 h 503"/>
                      <a:gd name="T44" fmla="*/ 306 w 494"/>
                      <a:gd name="T45" fmla="*/ 100 h 503"/>
                      <a:gd name="T46" fmla="*/ 156 w 494"/>
                      <a:gd name="T47" fmla="*/ 40 h 503"/>
                      <a:gd name="T48" fmla="*/ 138 w 494"/>
                      <a:gd name="T49" fmla="*/ 29 h 503"/>
                      <a:gd name="T50" fmla="*/ 127 w 494"/>
                      <a:gd name="T51" fmla="*/ 40 h 503"/>
                      <a:gd name="T52" fmla="*/ 123 w 494"/>
                      <a:gd name="T53" fmla="*/ 37 h 503"/>
                      <a:gd name="T54" fmla="*/ 129 w 494"/>
                      <a:gd name="T55" fmla="*/ 16 h 503"/>
                      <a:gd name="T56" fmla="*/ 134 w 494"/>
                      <a:gd name="T57" fmla="*/ 3 h 503"/>
                      <a:gd name="T58" fmla="*/ 128 w 494"/>
                      <a:gd name="T59" fmla="*/ 0 h 503"/>
                      <a:gd name="T60" fmla="*/ 68 w 494"/>
                      <a:gd name="T61" fmla="*/ 32 h 503"/>
                      <a:gd name="T62" fmla="*/ 60 w 494"/>
                      <a:gd name="T63" fmla="*/ 32 h 503"/>
                      <a:gd name="T64" fmla="*/ 48 w 494"/>
                      <a:gd name="T65" fmla="*/ 26 h 503"/>
                      <a:gd name="T66" fmla="*/ 37 w 494"/>
                      <a:gd name="T67" fmla="*/ 36 h 503"/>
                      <a:gd name="T68" fmla="*/ 39 w 494"/>
                      <a:gd name="T69" fmla="*/ 94 h 503"/>
                      <a:gd name="T70" fmla="*/ 0 w 494"/>
                      <a:gd name="T71" fmla="*/ 152 h 503"/>
                      <a:gd name="T72" fmla="*/ 9 w 494"/>
                      <a:gd name="T73" fmla="*/ 191 h 503"/>
                      <a:gd name="T74" fmla="*/ 9 w 494"/>
                      <a:gd name="T75" fmla="*/ 191 h 50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94"/>
                      <a:gd name="T115" fmla="*/ 0 h 503"/>
                      <a:gd name="T116" fmla="*/ 494 w 494"/>
                      <a:gd name="T117" fmla="*/ 503 h 50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94" h="503">
                        <a:moveTo>
                          <a:pt x="13" y="191"/>
                        </a:moveTo>
                        <a:lnTo>
                          <a:pt x="11" y="252"/>
                        </a:lnTo>
                        <a:lnTo>
                          <a:pt x="71" y="290"/>
                        </a:lnTo>
                        <a:lnTo>
                          <a:pt x="95" y="316"/>
                        </a:lnTo>
                        <a:lnTo>
                          <a:pt x="142" y="351"/>
                        </a:lnTo>
                        <a:lnTo>
                          <a:pt x="150" y="392"/>
                        </a:lnTo>
                        <a:lnTo>
                          <a:pt x="158" y="450"/>
                        </a:lnTo>
                        <a:lnTo>
                          <a:pt x="205" y="503"/>
                        </a:lnTo>
                        <a:lnTo>
                          <a:pt x="450" y="489"/>
                        </a:lnTo>
                        <a:lnTo>
                          <a:pt x="435" y="411"/>
                        </a:lnTo>
                        <a:lnTo>
                          <a:pt x="458" y="293"/>
                        </a:lnTo>
                        <a:lnTo>
                          <a:pt x="456" y="261"/>
                        </a:lnTo>
                        <a:lnTo>
                          <a:pt x="494" y="168"/>
                        </a:lnTo>
                        <a:lnTo>
                          <a:pt x="484" y="165"/>
                        </a:lnTo>
                        <a:lnTo>
                          <a:pt x="461" y="218"/>
                        </a:lnTo>
                        <a:lnTo>
                          <a:pt x="442" y="222"/>
                        </a:lnTo>
                        <a:lnTo>
                          <a:pt x="432" y="244"/>
                        </a:lnTo>
                        <a:lnTo>
                          <a:pt x="413" y="259"/>
                        </a:lnTo>
                        <a:lnTo>
                          <a:pt x="427" y="210"/>
                        </a:lnTo>
                        <a:lnTo>
                          <a:pt x="442" y="191"/>
                        </a:lnTo>
                        <a:lnTo>
                          <a:pt x="416" y="121"/>
                        </a:lnTo>
                        <a:lnTo>
                          <a:pt x="398" y="117"/>
                        </a:lnTo>
                        <a:lnTo>
                          <a:pt x="390" y="100"/>
                        </a:lnTo>
                        <a:lnTo>
                          <a:pt x="199" y="40"/>
                        </a:lnTo>
                        <a:lnTo>
                          <a:pt x="176" y="29"/>
                        </a:lnTo>
                        <a:lnTo>
                          <a:pt x="162" y="40"/>
                        </a:lnTo>
                        <a:lnTo>
                          <a:pt x="157" y="37"/>
                        </a:lnTo>
                        <a:lnTo>
                          <a:pt x="165" y="16"/>
                        </a:lnTo>
                        <a:lnTo>
                          <a:pt x="170" y="3"/>
                        </a:lnTo>
                        <a:lnTo>
                          <a:pt x="163" y="0"/>
                        </a:lnTo>
                        <a:lnTo>
                          <a:pt x="86" y="32"/>
                        </a:lnTo>
                        <a:lnTo>
                          <a:pt x="76" y="32"/>
                        </a:lnTo>
                        <a:lnTo>
                          <a:pt x="61" y="26"/>
                        </a:lnTo>
                        <a:lnTo>
                          <a:pt x="47" y="36"/>
                        </a:lnTo>
                        <a:lnTo>
                          <a:pt x="50" y="94"/>
                        </a:lnTo>
                        <a:lnTo>
                          <a:pt x="0" y="152"/>
                        </a:lnTo>
                        <a:lnTo>
                          <a:pt x="13" y="191"/>
                        </a:lnTo>
                        <a:close/>
                      </a:path>
                    </a:pathLst>
                  </a:custGeom>
                  <a:solidFill>
                    <a:srgbClr val="000000"/>
                  </a:solidFill>
                  <a:ln w="9525">
                    <a:solidFill>
                      <a:srgbClr val="000000"/>
                    </a:solidFill>
                    <a:round/>
                    <a:headEnd/>
                    <a:tailEnd/>
                  </a:ln>
                </p:spPr>
                <p:txBody>
                  <a:bodyPr/>
                  <a:lstStyle/>
                  <a:p>
                    <a:endParaRPr lang="en-US"/>
                  </a:p>
                </p:txBody>
              </p:sp>
              <p:sp>
                <p:nvSpPr>
                  <p:cNvPr id="759" name="Freeform 1291">
                    <a:extLst>
                      <a:ext uri="{FF2B5EF4-FFF2-40B4-BE49-F238E27FC236}">
                        <a16:creationId xmlns:a16="http://schemas.microsoft.com/office/drawing/2014/main" id="{D5ACABB5-39BB-F4D6-53C9-DBD7C0039707}"/>
                      </a:ext>
                    </a:extLst>
                  </p:cNvPr>
                  <p:cNvSpPr>
                    <a:spLocks/>
                  </p:cNvSpPr>
                  <p:nvPr/>
                </p:nvSpPr>
                <p:spPr bwMode="auto">
                  <a:xfrm>
                    <a:off x="31304" y="1031"/>
                    <a:ext cx="342" cy="645"/>
                  </a:xfrm>
                  <a:custGeom>
                    <a:avLst/>
                    <a:gdLst>
                      <a:gd name="T0" fmla="*/ 6 w 364"/>
                      <a:gd name="T1" fmla="*/ 262 h 641"/>
                      <a:gd name="T2" fmla="*/ 35 w 364"/>
                      <a:gd name="T3" fmla="*/ 181 h 641"/>
                      <a:gd name="T4" fmla="*/ 24 w 364"/>
                      <a:gd name="T5" fmla="*/ 150 h 641"/>
                      <a:gd name="T6" fmla="*/ 73 w 364"/>
                      <a:gd name="T7" fmla="*/ 102 h 641"/>
                      <a:gd name="T8" fmla="*/ 84 w 364"/>
                      <a:gd name="T9" fmla="*/ 66 h 641"/>
                      <a:gd name="T10" fmla="*/ 48 w 364"/>
                      <a:gd name="T11" fmla="*/ 14 h 641"/>
                      <a:gd name="T12" fmla="*/ 240 w 364"/>
                      <a:gd name="T13" fmla="*/ 0 h 641"/>
                      <a:gd name="T14" fmla="*/ 241 w 364"/>
                      <a:gd name="T15" fmla="*/ 37 h 641"/>
                      <a:gd name="T16" fmla="*/ 263 w 364"/>
                      <a:gd name="T17" fmla="*/ 84 h 641"/>
                      <a:gd name="T18" fmla="*/ 279 w 364"/>
                      <a:gd name="T19" fmla="*/ 328 h 641"/>
                      <a:gd name="T20" fmla="*/ 275 w 364"/>
                      <a:gd name="T21" fmla="*/ 380 h 641"/>
                      <a:gd name="T22" fmla="*/ 284 w 364"/>
                      <a:gd name="T23" fmla="*/ 409 h 641"/>
                      <a:gd name="T24" fmla="*/ 273 w 364"/>
                      <a:gd name="T25" fmla="*/ 464 h 641"/>
                      <a:gd name="T26" fmla="*/ 258 w 364"/>
                      <a:gd name="T27" fmla="*/ 489 h 641"/>
                      <a:gd name="T28" fmla="*/ 252 w 364"/>
                      <a:gd name="T29" fmla="*/ 527 h 641"/>
                      <a:gd name="T30" fmla="*/ 259 w 364"/>
                      <a:gd name="T31" fmla="*/ 542 h 641"/>
                      <a:gd name="T32" fmla="*/ 253 w 364"/>
                      <a:gd name="T33" fmla="*/ 563 h 641"/>
                      <a:gd name="T34" fmla="*/ 256 w 364"/>
                      <a:gd name="T35" fmla="*/ 573 h 641"/>
                      <a:gd name="T36" fmla="*/ 233 w 364"/>
                      <a:gd name="T37" fmla="*/ 584 h 641"/>
                      <a:gd name="T38" fmla="*/ 227 w 364"/>
                      <a:gd name="T39" fmla="*/ 625 h 641"/>
                      <a:gd name="T40" fmla="*/ 196 w 364"/>
                      <a:gd name="T41" fmla="*/ 612 h 641"/>
                      <a:gd name="T42" fmla="*/ 179 w 364"/>
                      <a:gd name="T43" fmla="*/ 641 h 641"/>
                      <a:gd name="T44" fmla="*/ 169 w 364"/>
                      <a:gd name="T45" fmla="*/ 638 h 641"/>
                      <a:gd name="T46" fmla="*/ 158 w 364"/>
                      <a:gd name="T47" fmla="*/ 612 h 641"/>
                      <a:gd name="T48" fmla="*/ 140 w 364"/>
                      <a:gd name="T49" fmla="*/ 549 h 641"/>
                      <a:gd name="T50" fmla="*/ 97 w 364"/>
                      <a:gd name="T51" fmla="*/ 516 h 641"/>
                      <a:gd name="T52" fmla="*/ 88 w 364"/>
                      <a:gd name="T53" fmla="*/ 484 h 641"/>
                      <a:gd name="T54" fmla="*/ 102 w 364"/>
                      <a:gd name="T55" fmla="*/ 434 h 641"/>
                      <a:gd name="T56" fmla="*/ 90 w 364"/>
                      <a:gd name="T57" fmla="*/ 424 h 641"/>
                      <a:gd name="T58" fmla="*/ 63 w 364"/>
                      <a:gd name="T59" fmla="*/ 424 h 641"/>
                      <a:gd name="T60" fmla="*/ 57 w 364"/>
                      <a:gd name="T61" fmla="*/ 393 h 641"/>
                      <a:gd name="T62" fmla="*/ 9 w 364"/>
                      <a:gd name="T63" fmla="*/ 332 h 641"/>
                      <a:gd name="T64" fmla="*/ 0 w 364"/>
                      <a:gd name="T65" fmla="*/ 281 h 641"/>
                      <a:gd name="T66" fmla="*/ 6 w 364"/>
                      <a:gd name="T67" fmla="*/ 262 h 641"/>
                      <a:gd name="T68" fmla="*/ 6 w 364"/>
                      <a:gd name="T69" fmla="*/ 262 h 6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64"/>
                      <a:gd name="T106" fmla="*/ 0 h 641"/>
                      <a:gd name="T107" fmla="*/ 364 w 364"/>
                      <a:gd name="T108" fmla="*/ 641 h 64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64" h="641">
                        <a:moveTo>
                          <a:pt x="6" y="262"/>
                        </a:moveTo>
                        <a:lnTo>
                          <a:pt x="44" y="181"/>
                        </a:lnTo>
                        <a:lnTo>
                          <a:pt x="32" y="150"/>
                        </a:lnTo>
                        <a:lnTo>
                          <a:pt x="94" y="102"/>
                        </a:lnTo>
                        <a:lnTo>
                          <a:pt x="107" y="66"/>
                        </a:lnTo>
                        <a:lnTo>
                          <a:pt x="61" y="14"/>
                        </a:lnTo>
                        <a:lnTo>
                          <a:pt x="306" y="0"/>
                        </a:lnTo>
                        <a:lnTo>
                          <a:pt x="311" y="37"/>
                        </a:lnTo>
                        <a:lnTo>
                          <a:pt x="337" y="84"/>
                        </a:lnTo>
                        <a:lnTo>
                          <a:pt x="358" y="328"/>
                        </a:lnTo>
                        <a:lnTo>
                          <a:pt x="353" y="380"/>
                        </a:lnTo>
                        <a:lnTo>
                          <a:pt x="364" y="409"/>
                        </a:lnTo>
                        <a:lnTo>
                          <a:pt x="351" y="464"/>
                        </a:lnTo>
                        <a:lnTo>
                          <a:pt x="332" y="489"/>
                        </a:lnTo>
                        <a:lnTo>
                          <a:pt x="322" y="527"/>
                        </a:lnTo>
                        <a:lnTo>
                          <a:pt x="333" y="542"/>
                        </a:lnTo>
                        <a:lnTo>
                          <a:pt x="324" y="563"/>
                        </a:lnTo>
                        <a:lnTo>
                          <a:pt x="329" y="573"/>
                        </a:lnTo>
                        <a:lnTo>
                          <a:pt x="299" y="584"/>
                        </a:lnTo>
                        <a:lnTo>
                          <a:pt x="293" y="625"/>
                        </a:lnTo>
                        <a:lnTo>
                          <a:pt x="251" y="612"/>
                        </a:lnTo>
                        <a:lnTo>
                          <a:pt x="230" y="641"/>
                        </a:lnTo>
                        <a:lnTo>
                          <a:pt x="217" y="638"/>
                        </a:lnTo>
                        <a:lnTo>
                          <a:pt x="202" y="612"/>
                        </a:lnTo>
                        <a:lnTo>
                          <a:pt x="180" y="549"/>
                        </a:lnTo>
                        <a:lnTo>
                          <a:pt x="125" y="516"/>
                        </a:lnTo>
                        <a:lnTo>
                          <a:pt x="113" y="484"/>
                        </a:lnTo>
                        <a:lnTo>
                          <a:pt x="131" y="434"/>
                        </a:lnTo>
                        <a:lnTo>
                          <a:pt x="116" y="424"/>
                        </a:lnTo>
                        <a:lnTo>
                          <a:pt x="81" y="424"/>
                        </a:lnTo>
                        <a:lnTo>
                          <a:pt x="73" y="393"/>
                        </a:lnTo>
                        <a:lnTo>
                          <a:pt x="13" y="332"/>
                        </a:lnTo>
                        <a:lnTo>
                          <a:pt x="0" y="281"/>
                        </a:lnTo>
                        <a:lnTo>
                          <a:pt x="6" y="262"/>
                        </a:lnTo>
                        <a:close/>
                      </a:path>
                    </a:pathLst>
                  </a:custGeom>
                  <a:solidFill>
                    <a:srgbClr val="000000"/>
                  </a:solidFill>
                  <a:ln w="9525">
                    <a:solidFill>
                      <a:srgbClr val="000000"/>
                    </a:solidFill>
                    <a:round/>
                    <a:headEnd/>
                    <a:tailEnd/>
                  </a:ln>
                </p:spPr>
                <p:txBody>
                  <a:bodyPr/>
                  <a:lstStyle/>
                  <a:p>
                    <a:endParaRPr lang="en-US"/>
                  </a:p>
                </p:txBody>
              </p:sp>
              <p:sp>
                <p:nvSpPr>
                  <p:cNvPr id="760" name="Freeform 1292">
                    <a:extLst>
                      <a:ext uri="{FF2B5EF4-FFF2-40B4-BE49-F238E27FC236}">
                        <a16:creationId xmlns:a16="http://schemas.microsoft.com/office/drawing/2014/main" id="{9DC4EA7A-2CEC-FB53-FDD7-BF10E34EC916}"/>
                      </a:ext>
                    </a:extLst>
                  </p:cNvPr>
                  <p:cNvSpPr>
                    <a:spLocks/>
                  </p:cNvSpPr>
                  <p:nvPr/>
                </p:nvSpPr>
                <p:spPr bwMode="auto">
                  <a:xfrm>
                    <a:off x="31607" y="1089"/>
                    <a:ext cx="270" cy="481"/>
                  </a:xfrm>
                  <a:custGeom>
                    <a:avLst/>
                    <a:gdLst>
                      <a:gd name="T0" fmla="*/ 8 w 288"/>
                      <a:gd name="T1" fmla="*/ 481 h 481"/>
                      <a:gd name="T2" fmla="*/ 14 w 288"/>
                      <a:gd name="T3" fmla="*/ 468 h 481"/>
                      <a:gd name="T4" fmla="*/ 56 w 288"/>
                      <a:gd name="T5" fmla="*/ 465 h 481"/>
                      <a:gd name="T6" fmla="*/ 91 w 288"/>
                      <a:gd name="T7" fmla="*/ 450 h 481"/>
                      <a:gd name="T8" fmla="*/ 125 w 288"/>
                      <a:gd name="T9" fmla="*/ 423 h 481"/>
                      <a:gd name="T10" fmla="*/ 154 w 288"/>
                      <a:gd name="T11" fmla="*/ 421 h 481"/>
                      <a:gd name="T12" fmla="*/ 188 w 288"/>
                      <a:gd name="T13" fmla="*/ 351 h 481"/>
                      <a:gd name="T14" fmla="*/ 198 w 288"/>
                      <a:gd name="T15" fmla="*/ 356 h 481"/>
                      <a:gd name="T16" fmla="*/ 222 w 288"/>
                      <a:gd name="T17" fmla="*/ 332 h 481"/>
                      <a:gd name="T18" fmla="*/ 217 w 288"/>
                      <a:gd name="T19" fmla="*/ 314 h 481"/>
                      <a:gd name="T20" fmla="*/ 217 w 288"/>
                      <a:gd name="T21" fmla="*/ 303 h 481"/>
                      <a:gd name="T22" fmla="*/ 193 w 288"/>
                      <a:gd name="T23" fmla="*/ 7 h 481"/>
                      <a:gd name="T24" fmla="*/ 190 w 288"/>
                      <a:gd name="T25" fmla="*/ 0 h 481"/>
                      <a:gd name="T26" fmla="*/ 59 w 288"/>
                      <a:gd name="T27" fmla="*/ 19 h 481"/>
                      <a:gd name="T28" fmla="*/ 34 w 288"/>
                      <a:gd name="T29" fmla="*/ 36 h 481"/>
                      <a:gd name="T30" fmla="*/ 11 w 288"/>
                      <a:gd name="T31" fmla="*/ 26 h 481"/>
                      <a:gd name="T32" fmla="*/ 28 w 288"/>
                      <a:gd name="T33" fmla="*/ 270 h 481"/>
                      <a:gd name="T34" fmla="*/ 23 w 288"/>
                      <a:gd name="T35" fmla="*/ 322 h 481"/>
                      <a:gd name="T36" fmla="*/ 33 w 288"/>
                      <a:gd name="T37" fmla="*/ 351 h 481"/>
                      <a:gd name="T38" fmla="*/ 22 w 288"/>
                      <a:gd name="T39" fmla="*/ 406 h 481"/>
                      <a:gd name="T40" fmla="*/ 8 w 288"/>
                      <a:gd name="T41" fmla="*/ 431 h 481"/>
                      <a:gd name="T42" fmla="*/ 0 w 288"/>
                      <a:gd name="T43" fmla="*/ 469 h 481"/>
                      <a:gd name="T44" fmla="*/ 8 w 288"/>
                      <a:gd name="T45" fmla="*/ 481 h 481"/>
                      <a:gd name="T46" fmla="*/ 8 w 288"/>
                      <a:gd name="T47" fmla="*/ 481 h 48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88"/>
                      <a:gd name="T73" fmla="*/ 0 h 481"/>
                      <a:gd name="T74" fmla="*/ 288 w 288"/>
                      <a:gd name="T75" fmla="*/ 481 h 48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88" h="481">
                        <a:moveTo>
                          <a:pt x="10" y="481"/>
                        </a:moveTo>
                        <a:lnTo>
                          <a:pt x="18" y="468"/>
                        </a:lnTo>
                        <a:lnTo>
                          <a:pt x="73" y="465"/>
                        </a:lnTo>
                        <a:lnTo>
                          <a:pt x="118" y="450"/>
                        </a:lnTo>
                        <a:lnTo>
                          <a:pt x="162" y="423"/>
                        </a:lnTo>
                        <a:lnTo>
                          <a:pt x="199" y="421"/>
                        </a:lnTo>
                        <a:lnTo>
                          <a:pt x="243" y="351"/>
                        </a:lnTo>
                        <a:lnTo>
                          <a:pt x="256" y="356"/>
                        </a:lnTo>
                        <a:lnTo>
                          <a:pt x="288" y="332"/>
                        </a:lnTo>
                        <a:lnTo>
                          <a:pt x="280" y="314"/>
                        </a:lnTo>
                        <a:lnTo>
                          <a:pt x="283" y="303"/>
                        </a:lnTo>
                        <a:lnTo>
                          <a:pt x="251" y="7"/>
                        </a:lnTo>
                        <a:lnTo>
                          <a:pt x="248" y="0"/>
                        </a:lnTo>
                        <a:lnTo>
                          <a:pt x="76" y="19"/>
                        </a:lnTo>
                        <a:lnTo>
                          <a:pt x="44" y="36"/>
                        </a:lnTo>
                        <a:lnTo>
                          <a:pt x="15" y="26"/>
                        </a:lnTo>
                        <a:lnTo>
                          <a:pt x="36" y="270"/>
                        </a:lnTo>
                        <a:lnTo>
                          <a:pt x="31" y="322"/>
                        </a:lnTo>
                        <a:lnTo>
                          <a:pt x="42" y="351"/>
                        </a:lnTo>
                        <a:lnTo>
                          <a:pt x="29" y="406"/>
                        </a:lnTo>
                        <a:lnTo>
                          <a:pt x="10" y="431"/>
                        </a:lnTo>
                        <a:lnTo>
                          <a:pt x="0" y="469"/>
                        </a:lnTo>
                        <a:lnTo>
                          <a:pt x="10" y="481"/>
                        </a:lnTo>
                        <a:close/>
                      </a:path>
                    </a:pathLst>
                  </a:custGeom>
                  <a:solidFill>
                    <a:srgbClr val="000000"/>
                  </a:solidFill>
                  <a:ln w="9525">
                    <a:solidFill>
                      <a:srgbClr val="000000"/>
                    </a:solidFill>
                    <a:round/>
                    <a:headEnd/>
                    <a:tailEnd/>
                  </a:ln>
                </p:spPr>
                <p:txBody>
                  <a:bodyPr/>
                  <a:lstStyle/>
                  <a:p>
                    <a:endParaRPr lang="en-US"/>
                  </a:p>
                </p:txBody>
              </p:sp>
              <p:sp>
                <p:nvSpPr>
                  <p:cNvPr id="761" name="Freeform 1293">
                    <a:extLst>
                      <a:ext uri="{FF2B5EF4-FFF2-40B4-BE49-F238E27FC236}">
                        <a16:creationId xmlns:a16="http://schemas.microsoft.com/office/drawing/2014/main" id="{B0BA2098-21C7-5A50-8267-790B57814349}"/>
                      </a:ext>
                    </a:extLst>
                  </p:cNvPr>
                  <p:cNvSpPr>
                    <a:spLocks/>
                  </p:cNvSpPr>
                  <p:nvPr/>
                </p:nvSpPr>
                <p:spPr bwMode="auto">
                  <a:xfrm>
                    <a:off x="31505" y="1392"/>
                    <a:ext cx="635" cy="336"/>
                  </a:xfrm>
                  <a:custGeom>
                    <a:avLst/>
                    <a:gdLst>
                      <a:gd name="T0" fmla="*/ 4 w 675"/>
                      <a:gd name="T1" fmla="*/ 319 h 336"/>
                      <a:gd name="T2" fmla="*/ 17 w 675"/>
                      <a:gd name="T3" fmla="*/ 317 h 336"/>
                      <a:gd name="T4" fmla="*/ 21 w 675"/>
                      <a:gd name="T5" fmla="*/ 281 h 336"/>
                      <a:gd name="T6" fmla="*/ 12 w 675"/>
                      <a:gd name="T7" fmla="*/ 280 h 336"/>
                      <a:gd name="T8" fmla="*/ 29 w 675"/>
                      <a:gd name="T9" fmla="*/ 251 h 336"/>
                      <a:gd name="T10" fmla="*/ 62 w 675"/>
                      <a:gd name="T11" fmla="*/ 264 h 336"/>
                      <a:gd name="T12" fmla="*/ 67 w 675"/>
                      <a:gd name="T13" fmla="*/ 223 h 336"/>
                      <a:gd name="T14" fmla="*/ 90 w 675"/>
                      <a:gd name="T15" fmla="*/ 212 h 336"/>
                      <a:gd name="T16" fmla="*/ 86 w 675"/>
                      <a:gd name="T17" fmla="*/ 202 h 336"/>
                      <a:gd name="T18" fmla="*/ 99 w 675"/>
                      <a:gd name="T19" fmla="*/ 165 h 336"/>
                      <a:gd name="T20" fmla="*/ 142 w 675"/>
                      <a:gd name="T21" fmla="*/ 162 h 336"/>
                      <a:gd name="T22" fmla="*/ 177 w 675"/>
                      <a:gd name="T23" fmla="*/ 147 h 336"/>
                      <a:gd name="T24" fmla="*/ 200 w 675"/>
                      <a:gd name="T25" fmla="*/ 128 h 336"/>
                      <a:gd name="T26" fmla="*/ 212 w 675"/>
                      <a:gd name="T27" fmla="*/ 120 h 336"/>
                      <a:gd name="T28" fmla="*/ 241 w 675"/>
                      <a:gd name="T29" fmla="*/ 118 h 336"/>
                      <a:gd name="T30" fmla="*/ 275 w 675"/>
                      <a:gd name="T31" fmla="*/ 48 h 336"/>
                      <a:gd name="T32" fmla="*/ 285 w 675"/>
                      <a:gd name="T33" fmla="*/ 53 h 336"/>
                      <a:gd name="T34" fmla="*/ 310 w 675"/>
                      <a:gd name="T35" fmla="*/ 29 h 336"/>
                      <a:gd name="T36" fmla="*/ 304 w 675"/>
                      <a:gd name="T37" fmla="*/ 11 h 336"/>
                      <a:gd name="T38" fmla="*/ 306 w 675"/>
                      <a:gd name="T39" fmla="*/ 0 h 336"/>
                      <a:gd name="T40" fmla="*/ 330 w 675"/>
                      <a:gd name="T41" fmla="*/ 0 h 336"/>
                      <a:gd name="T42" fmla="*/ 344 w 675"/>
                      <a:gd name="T43" fmla="*/ 6 h 336"/>
                      <a:gd name="T44" fmla="*/ 389 w 675"/>
                      <a:gd name="T45" fmla="*/ 40 h 336"/>
                      <a:gd name="T46" fmla="*/ 423 w 675"/>
                      <a:gd name="T47" fmla="*/ 39 h 336"/>
                      <a:gd name="T48" fmla="*/ 439 w 675"/>
                      <a:gd name="T49" fmla="*/ 26 h 336"/>
                      <a:gd name="T50" fmla="*/ 473 w 675"/>
                      <a:gd name="T51" fmla="*/ 55 h 336"/>
                      <a:gd name="T52" fmla="*/ 485 w 675"/>
                      <a:gd name="T53" fmla="*/ 110 h 336"/>
                      <a:gd name="T54" fmla="*/ 529 w 675"/>
                      <a:gd name="T55" fmla="*/ 149 h 336"/>
                      <a:gd name="T56" fmla="*/ 509 w 675"/>
                      <a:gd name="T57" fmla="*/ 178 h 336"/>
                      <a:gd name="T58" fmla="*/ 470 w 675"/>
                      <a:gd name="T59" fmla="*/ 223 h 336"/>
                      <a:gd name="T60" fmla="*/ 470 w 675"/>
                      <a:gd name="T61" fmla="*/ 233 h 336"/>
                      <a:gd name="T62" fmla="*/ 420 w 675"/>
                      <a:gd name="T63" fmla="*/ 275 h 336"/>
                      <a:gd name="T64" fmla="*/ 127 w 675"/>
                      <a:gd name="T65" fmla="*/ 309 h 336"/>
                      <a:gd name="T66" fmla="*/ 97 w 675"/>
                      <a:gd name="T67" fmla="*/ 307 h 336"/>
                      <a:gd name="T68" fmla="*/ 97 w 675"/>
                      <a:gd name="T69" fmla="*/ 327 h 336"/>
                      <a:gd name="T70" fmla="*/ 0 w 675"/>
                      <a:gd name="T71" fmla="*/ 336 h 336"/>
                      <a:gd name="T72" fmla="*/ 4 w 675"/>
                      <a:gd name="T73" fmla="*/ 319 h 336"/>
                      <a:gd name="T74" fmla="*/ 4 w 675"/>
                      <a:gd name="T75" fmla="*/ 319 h 3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5"/>
                      <a:gd name="T115" fmla="*/ 0 h 336"/>
                      <a:gd name="T116" fmla="*/ 675 w 675"/>
                      <a:gd name="T117" fmla="*/ 336 h 3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5" h="336">
                        <a:moveTo>
                          <a:pt x="4" y="319"/>
                        </a:moveTo>
                        <a:lnTo>
                          <a:pt x="21" y="317"/>
                        </a:lnTo>
                        <a:lnTo>
                          <a:pt x="26" y="281"/>
                        </a:lnTo>
                        <a:lnTo>
                          <a:pt x="16" y="280"/>
                        </a:lnTo>
                        <a:lnTo>
                          <a:pt x="37" y="251"/>
                        </a:lnTo>
                        <a:lnTo>
                          <a:pt x="79" y="264"/>
                        </a:lnTo>
                        <a:lnTo>
                          <a:pt x="85" y="223"/>
                        </a:lnTo>
                        <a:lnTo>
                          <a:pt x="115" y="212"/>
                        </a:lnTo>
                        <a:lnTo>
                          <a:pt x="110" y="202"/>
                        </a:lnTo>
                        <a:lnTo>
                          <a:pt x="126" y="165"/>
                        </a:lnTo>
                        <a:lnTo>
                          <a:pt x="181" y="162"/>
                        </a:lnTo>
                        <a:lnTo>
                          <a:pt x="226" y="147"/>
                        </a:lnTo>
                        <a:lnTo>
                          <a:pt x="255" y="128"/>
                        </a:lnTo>
                        <a:lnTo>
                          <a:pt x="270" y="120"/>
                        </a:lnTo>
                        <a:lnTo>
                          <a:pt x="307" y="118"/>
                        </a:lnTo>
                        <a:lnTo>
                          <a:pt x="351" y="48"/>
                        </a:lnTo>
                        <a:lnTo>
                          <a:pt x="364" y="53"/>
                        </a:lnTo>
                        <a:lnTo>
                          <a:pt x="396" y="29"/>
                        </a:lnTo>
                        <a:lnTo>
                          <a:pt x="388" y="11"/>
                        </a:lnTo>
                        <a:lnTo>
                          <a:pt x="391" y="0"/>
                        </a:lnTo>
                        <a:lnTo>
                          <a:pt x="421" y="0"/>
                        </a:lnTo>
                        <a:lnTo>
                          <a:pt x="440" y="6"/>
                        </a:lnTo>
                        <a:lnTo>
                          <a:pt x="498" y="40"/>
                        </a:lnTo>
                        <a:lnTo>
                          <a:pt x="540" y="39"/>
                        </a:lnTo>
                        <a:lnTo>
                          <a:pt x="560" y="26"/>
                        </a:lnTo>
                        <a:lnTo>
                          <a:pt x="605" y="55"/>
                        </a:lnTo>
                        <a:lnTo>
                          <a:pt x="621" y="110"/>
                        </a:lnTo>
                        <a:lnTo>
                          <a:pt x="675" y="149"/>
                        </a:lnTo>
                        <a:lnTo>
                          <a:pt x="649" y="178"/>
                        </a:lnTo>
                        <a:lnTo>
                          <a:pt x="602" y="223"/>
                        </a:lnTo>
                        <a:lnTo>
                          <a:pt x="602" y="233"/>
                        </a:lnTo>
                        <a:lnTo>
                          <a:pt x="536" y="275"/>
                        </a:lnTo>
                        <a:lnTo>
                          <a:pt x="163" y="309"/>
                        </a:lnTo>
                        <a:lnTo>
                          <a:pt x="123" y="307"/>
                        </a:lnTo>
                        <a:lnTo>
                          <a:pt x="124" y="327"/>
                        </a:lnTo>
                        <a:lnTo>
                          <a:pt x="0" y="336"/>
                        </a:lnTo>
                        <a:lnTo>
                          <a:pt x="4" y="319"/>
                        </a:lnTo>
                        <a:close/>
                      </a:path>
                    </a:pathLst>
                  </a:custGeom>
                  <a:solidFill>
                    <a:srgbClr val="000000"/>
                  </a:solidFill>
                  <a:ln w="9525">
                    <a:solidFill>
                      <a:srgbClr val="000000"/>
                    </a:solidFill>
                    <a:round/>
                    <a:headEnd/>
                    <a:tailEnd/>
                  </a:ln>
                </p:spPr>
                <p:txBody>
                  <a:bodyPr/>
                  <a:lstStyle/>
                  <a:p>
                    <a:endParaRPr lang="en-US"/>
                  </a:p>
                </p:txBody>
              </p:sp>
              <p:sp>
                <p:nvSpPr>
                  <p:cNvPr id="762" name="Freeform 1294">
                    <a:extLst>
                      <a:ext uri="{FF2B5EF4-FFF2-40B4-BE49-F238E27FC236}">
                        <a16:creationId xmlns:a16="http://schemas.microsoft.com/office/drawing/2014/main" id="{7C13D849-BC84-0A7A-733B-96096494A575}"/>
                      </a:ext>
                    </a:extLst>
                  </p:cNvPr>
                  <p:cNvSpPr>
                    <a:spLocks/>
                  </p:cNvSpPr>
                  <p:nvPr/>
                </p:nvSpPr>
                <p:spPr bwMode="auto">
                  <a:xfrm>
                    <a:off x="31436" y="1643"/>
                    <a:ext cx="749" cy="261"/>
                  </a:xfrm>
                  <a:custGeom>
                    <a:avLst/>
                    <a:gdLst>
                      <a:gd name="T0" fmla="*/ 10 w 793"/>
                      <a:gd name="T1" fmla="*/ 215 h 262"/>
                      <a:gd name="T2" fmla="*/ 8 w 793"/>
                      <a:gd name="T3" fmla="*/ 212 h 262"/>
                      <a:gd name="T4" fmla="*/ 24 w 793"/>
                      <a:gd name="T5" fmla="*/ 194 h 262"/>
                      <a:gd name="T6" fmla="*/ 41 w 793"/>
                      <a:gd name="T7" fmla="*/ 153 h 262"/>
                      <a:gd name="T8" fmla="*/ 37 w 793"/>
                      <a:gd name="T9" fmla="*/ 144 h 262"/>
                      <a:gd name="T10" fmla="*/ 46 w 793"/>
                      <a:gd name="T11" fmla="*/ 124 h 262"/>
                      <a:gd name="T12" fmla="*/ 46 w 793"/>
                      <a:gd name="T13" fmla="*/ 102 h 262"/>
                      <a:gd name="T14" fmla="*/ 57 w 793"/>
                      <a:gd name="T15" fmla="*/ 85 h 262"/>
                      <a:gd name="T16" fmla="*/ 154 w 793"/>
                      <a:gd name="T17" fmla="*/ 76 h 262"/>
                      <a:gd name="T18" fmla="*/ 153 w 793"/>
                      <a:gd name="T19" fmla="*/ 56 h 262"/>
                      <a:gd name="T20" fmla="*/ 185 w 793"/>
                      <a:gd name="T21" fmla="*/ 58 h 262"/>
                      <a:gd name="T22" fmla="*/ 477 w 793"/>
                      <a:gd name="T23" fmla="*/ 24 h 262"/>
                      <a:gd name="T24" fmla="*/ 621 w 793"/>
                      <a:gd name="T25" fmla="*/ 0 h 262"/>
                      <a:gd name="T26" fmla="*/ 596 w 793"/>
                      <a:gd name="T27" fmla="*/ 63 h 262"/>
                      <a:gd name="T28" fmla="*/ 555 w 793"/>
                      <a:gd name="T29" fmla="*/ 74 h 262"/>
                      <a:gd name="T30" fmla="*/ 537 w 793"/>
                      <a:gd name="T31" fmla="*/ 105 h 262"/>
                      <a:gd name="T32" fmla="*/ 468 w 793"/>
                      <a:gd name="T33" fmla="*/ 158 h 262"/>
                      <a:gd name="T34" fmla="*/ 463 w 793"/>
                      <a:gd name="T35" fmla="*/ 178 h 262"/>
                      <a:gd name="T36" fmla="*/ 444 w 793"/>
                      <a:gd name="T37" fmla="*/ 189 h 262"/>
                      <a:gd name="T38" fmla="*/ 444 w 793"/>
                      <a:gd name="T39" fmla="*/ 215 h 262"/>
                      <a:gd name="T40" fmla="*/ 349 w 793"/>
                      <a:gd name="T41" fmla="*/ 228 h 262"/>
                      <a:gd name="T42" fmla="*/ 156 w 793"/>
                      <a:gd name="T43" fmla="*/ 251 h 262"/>
                      <a:gd name="T44" fmla="*/ 0 w 793"/>
                      <a:gd name="T45" fmla="*/ 262 h 262"/>
                      <a:gd name="T46" fmla="*/ 10 w 793"/>
                      <a:gd name="T47" fmla="*/ 215 h 262"/>
                      <a:gd name="T48" fmla="*/ 10 w 793"/>
                      <a:gd name="T49" fmla="*/ 215 h 26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93"/>
                      <a:gd name="T76" fmla="*/ 0 h 262"/>
                      <a:gd name="T77" fmla="*/ 793 w 793"/>
                      <a:gd name="T78" fmla="*/ 262 h 26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93" h="262">
                        <a:moveTo>
                          <a:pt x="14" y="215"/>
                        </a:moveTo>
                        <a:lnTo>
                          <a:pt x="9" y="212"/>
                        </a:lnTo>
                        <a:lnTo>
                          <a:pt x="32" y="194"/>
                        </a:lnTo>
                        <a:lnTo>
                          <a:pt x="53" y="153"/>
                        </a:lnTo>
                        <a:lnTo>
                          <a:pt x="47" y="144"/>
                        </a:lnTo>
                        <a:lnTo>
                          <a:pt x="58" y="124"/>
                        </a:lnTo>
                        <a:lnTo>
                          <a:pt x="58" y="102"/>
                        </a:lnTo>
                        <a:lnTo>
                          <a:pt x="73" y="85"/>
                        </a:lnTo>
                        <a:lnTo>
                          <a:pt x="197" y="76"/>
                        </a:lnTo>
                        <a:lnTo>
                          <a:pt x="196" y="56"/>
                        </a:lnTo>
                        <a:lnTo>
                          <a:pt x="236" y="58"/>
                        </a:lnTo>
                        <a:lnTo>
                          <a:pt x="609" y="24"/>
                        </a:lnTo>
                        <a:lnTo>
                          <a:pt x="793" y="0"/>
                        </a:lnTo>
                        <a:lnTo>
                          <a:pt x="761" y="63"/>
                        </a:lnTo>
                        <a:lnTo>
                          <a:pt x="709" y="74"/>
                        </a:lnTo>
                        <a:lnTo>
                          <a:pt x="686" y="105"/>
                        </a:lnTo>
                        <a:lnTo>
                          <a:pt x="596" y="158"/>
                        </a:lnTo>
                        <a:lnTo>
                          <a:pt x="591" y="178"/>
                        </a:lnTo>
                        <a:lnTo>
                          <a:pt x="568" y="189"/>
                        </a:lnTo>
                        <a:lnTo>
                          <a:pt x="568" y="215"/>
                        </a:lnTo>
                        <a:lnTo>
                          <a:pt x="445" y="228"/>
                        </a:lnTo>
                        <a:lnTo>
                          <a:pt x="199" y="251"/>
                        </a:lnTo>
                        <a:lnTo>
                          <a:pt x="0" y="262"/>
                        </a:lnTo>
                        <a:lnTo>
                          <a:pt x="14" y="215"/>
                        </a:lnTo>
                        <a:close/>
                      </a:path>
                    </a:pathLst>
                  </a:custGeom>
                  <a:solidFill>
                    <a:srgbClr val="000000"/>
                  </a:solidFill>
                  <a:ln w="9525">
                    <a:solidFill>
                      <a:srgbClr val="000000"/>
                    </a:solidFill>
                    <a:round/>
                    <a:headEnd/>
                    <a:tailEnd/>
                  </a:ln>
                </p:spPr>
                <p:txBody>
                  <a:bodyPr/>
                  <a:lstStyle/>
                  <a:p>
                    <a:endParaRPr lang="en-US"/>
                  </a:p>
                </p:txBody>
              </p:sp>
              <p:sp>
                <p:nvSpPr>
                  <p:cNvPr id="763" name="Freeform 1295">
                    <a:extLst>
                      <a:ext uri="{FF2B5EF4-FFF2-40B4-BE49-F238E27FC236}">
                        <a16:creationId xmlns:a16="http://schemas.microsoft.com/office/drawing/2014/main" id="{F5F9D5F8-8B0D-DC97-A179-E23F1BF92C0F}"/>
                      </a:ext>
                    </a:extLst>
                  </p:cNvPr>
                  <p:cNvSpPr>
                    <a:spLocks/>
                  </p:cNvSpPr>
                  <p:nvPr/>
                </p:nvSpPr>
                <p:spPr bwMode="auto">
                  <a:xfrm>
                    <a:off x="31334" y="1894"/>
                    <a:ext cx="311" cy="557"/>
                  </a:xfrm>
                  <a:custGeom>
                    <a:avLst/>
                    <a:gdLst>
                      <a:gd name="T0" fmla="*/ 19 w 331"/>
                      <a:gd name="T1" fmla="*/ 392 h 556"/>
                      <a:gd name="T2" fmla="*/ 43 w 331"/>
                      <a:gd name="T3" fmla="*/ 348 h 556"/>
                      <a:gd name="T4" fmla="*/ 35 w 331"/>
                      <a:gd name="T5" fmla="*/ 337 h 556"/>
                      <a:gd name="T6" fmla="*/ 25 w 331"/>
                      <a:gd name="T7" fmla="*/ 244 h 556"/>
                      <a:gd name="T8" fmla="*/ 21 w 331"/>
                      <a:gd name="T9" fmla="*/ 182 h 556"/>
                      <a:gd name="T10" fmla="*/ 39 w 331"/>
                      <a:gd name="T11" fmla="*/ 114 h 556"/>
                      <a:gd name="T12" fmla="*/ 67 w 331"/>
                      <a:gd name="T13" fmla="*/ 66 h 556"/>
                      <a:gd name="T14" fmla="*/ 65 w 331"/>
                      <a:gd name="T15" fmla="*/ 53 h 556"/>
                      <a:gd name="T16" fmla="*/ 85 w 331"/>
                      <a:gd name="T17" fmla="*/ 11 h 556"/>
                      <a:gd name="T18" fmla="*/ 241 w 331"/>
                      <a:gd name="T19" fmla="*/ 0 h 556"/>
                      <a:gd name="T20" fmla="*/ 248 w 331"/>
                      <a:gd name="T21" fmla="*/ 9 h 556"/>
                      <a:gd name="T22" fmla="*/ 241 w 331"/>
                      <a:gd name="T23" fmla="*/ 360 h 556"/>
                      <a:gd name="T24" fmla="*/ 257 w 331"/>
                      <a:gd name="T25" fmla="*/ 526 h 556"/>
                      <a:gd name="T26" fmla="*/ 252 w 331"/>
                      <a:gd name="T27" fmla="*/ 534 h 556"/>
                      <a:gd name="T28" fmla="*/ 217 w 331"/>
                      <a:gd name="T29" fmla="*/ 525 h 556"/>
                      <a:gd name="T30" fmla="*/ 168 w 331"/>
                      <a:gd name="T31" fmla="*/ 560 h 556"/>
                      <a:gd name="T32" fmla="*/ 143 w 331"/>
                      <a:gd name="T33" fmla="*/ 507 h 556"/>
                      <a:gd name="T34" fmla="*/ 147 w 331"/>
                      <a:gd name="T35" fmla="*/ 468 h 556"/>
                      <a:gd name="T36" fmla="*/ 0 w 331"/>
                      <a:gd name="T37" fmla="*/ 476 h 556"/>
                      <a:gd name="T38" fmla="*/ 19 w 331"/>
                      <a:gd name="T39" fmla="*/ 392 h 556"/>
                      <a:gd name="T40" fmla="*/ 19 w 331"/>
                      <a:gd name="T41" fmla="*/ 392 h 5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1"/>
                      <a:gd name="T64" fmla="*/ 0 h 556"/>
                      <a:gd name="T65" fmla="*/ 331 w 331"/>
                      <a:gd name="T66" fmla="*/ 556 h 5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1" h="556">
                        <a:moveTo>
                          <a:pt x="23" y="388"/>
                        </a:moveTo>
                        <a:lnTo>
                          <a:pt x="55" y="344"/>
                        </a:lnTo>
                        <a:lnTo>
                          <a:pt x="44" y="333"/>
                        </a:lnTo>
                        <a:lnTo>
                          <a:pt x="33" y="244"/>
                        </a:lnTo>
                        <a:lnTo>
                          <a:pt x="26" y="182"/>
                        </a:lnTo>
                        <a:lnTo>
                          <a:pt x="50" y="114"/>
                        </a:lnTo>
                        <a:lnTo>
                          <a:pt x="86" y="66"/>
                        </a:lnTo>
                        <a:lnTo>
                          <a:pt x="83" y="53"/>
                        </a:lnTo>
                        <a:lnTo>
                          <a:pt x="109" y="11"/>
                        </a:lnTo>
                        <a:lnTo>
                          <a:pt x="308" y="0"/>
                        </a:lnTo>
                        <a:lnTo>
                          <a:pt x="318" y="9"/>
                        </a:lnTo>
                        <a:lnTo>
                          <a:pt x="308" y="356"/>
                        </a:lnTo>
                        <a:lnTo>
                          <a:pt x="331" y="522"/>
                        </a:lnTo>
                        <a:lnTo>
                          <a:pt x="322" y="530"/>
                        </a:lnTo>
                        <a:lnTo>
                          <a:pt x="279" y="521"/>
                        </a:lnTo>
                        <a:lnTo>
                          <a:pt x="216" y="556"/>
                        </a:lnTo>
                        <a:lnTo>
                          <a:pt x="183" y="503"/>
                        </a:lnTo>
                        <a:lnTo>
                          <a:pt x="188" y="464"/>
                        </a:lnTo>
                        <a:lnTo>
                          <a:pt x="0" y="472"/>
                        </a:lnTo>
                        <a:lnTo>
                          <a:pt x="23" y="388"/>
                        </a:lnTo>
                        <a:close/>
                      </a:path>
                    </a:pathLst>
                  </a:custGeom>
                  <a:solidFill>
                    <a:srgbClr val="000000"/>
                  </a:solidFill>
                  <a:ln w="9525">
                    <a:solidFill>
                      <a:srgbClr val="000000"/>
                    </a:solidFill>
                    <a:round/>
                    <a:headEnd/>
                    <a:tailEnd/>
                  </a:ln>
                </p:spPr>
                <p:txBody>
                  <a:bodyPr/>
                  <a:lstStyle/>
                  <a:p>
                    <a:endParaRPr lang="en-US"/>
                  </a:p>
                </p:txBody>
              </p:sp>
              <p:sp>
                <p:nvSpPr>
                  <p:cNvPr id="764" name="Freeform 1296">
                    <a:extLst>
                      <a:ext uri="{FF2B5EF4-FFF2-40B4-BE49-F238E27FC236}">
                        <a16:creationId xmlns:a16="http://schemas.microsoft.com/office/drawing/2014/main" id="{0B24EA86-9C43-49A2-A72C-CD6726A47F69}"/>
                      </a:ext>
                    </a:extLst>
                  </p:cNvPr>
                  <p:cNvSpPr>
                    <a:spLocks/>
                  </p:cNvSpPr>
                  <p:nvPr/>
                </p:nvSpPr>
                <p:spPr bwMode="auto">
                  <a:xfrm>
                    <a:off x="31624" y="1871"/>
                    <a:ext cx="332" cy="564"/>
                  </a:xfrm>
                  <a:custGeom>
                    <a:avLst/>
                    <a:gdLst>
                      <a:gd name="T0" fmla="*/ 8 w 354"/>
                      <a:gd name="T1" fmla="*/ 32 h 563"/>
                      <a:gd name="T2" fmla="*/ 0 w 354"/>
                      <a:gd name="T3" fmla="*/ 383 h 563"/>
                      <a:gd name="T4" fmla="*/ 19 w 354"/>
                      <a:gd name="T5" fmla="*/ 549 h 563"/>
                      <a:gd name="T6" fmla="*/ 36 w 354"/>
                      <a:gd name="T7" fmla="*/ 556 h 563"/>
                      <a:gd name="T8" fmla="*/ 53 w 354"/>
                      <a:gd name="T9" fmla="*/ 543 h 563"/>
                      <a:gd name="T10" fmla="*/ 64 w 354"/>
                      <a:gd name="T11" fmla="*/ 556 h 563"/>
                      <a:gd name="T12" fmla="*/ 47 w 354"/>
                      <a:gd name="T13" fmla="*/ 567 h 563"/>
                      <a:gd name="T14" fmla="*/ 86 w 354"/>
                      <a:gd name="T15" fmla="*/ 554 h 563"/>
                      <a:gd name="T16" fmla="*/ 93 w 354"/>
                      <a:gd name="T17" fmla="*/ 538 h 563"/>
                      <a:gd name="T18" fmla="*/ 89 w 354"/>
                      <a:gd name="T19" fmla="*/ 530 h 563"/>
                      <a:gd name="T20" fmla="*/ 92 w 354"/>
                      <a:gd name="T21" fmla="*/ 515 h 563"/>
                      <a:gd name="T22" fmla="*/ 73 w 354"/>
                      <a:gd name="T23" fmla="*/ 494 h 563"/>
                      <a:gd name="T24" fmla="*/ 73 w 354"/>
                      <a:gd name="T25" fmla="*/ 475 h 563"/>
                      <a:gd name="T26" fmla="*/ 274 w 354"/>
                      <a:gd name="T27" fmla="*/ 452 h 563"/>
                      <a:gd name="T28" fmla="*/ 257 w 354"/>
                      <a:gd name="T29" fmla="*/ 365 h 563"/>
                      <a:gd name="T30" fmla="*/ 267 w 354"/>
                      <a:gd name="T31" fmla="*/ 311 h 563"/>
                      <a:gd name="T32" fmla="*/ 242 w 354"/>
                      <a:gd name="T33" fmla="*/ 238 h 563"/>
                      <a:gd name="T34" fmla="*/ 191 w 354"/>
                      <a:gd name="T35" fmla="*/ 0 h 563"/>
                      <a:gd name="T36" fmla="*/ 0 w 354"/>
                      <a:gd name="T37" fmla="*/ 23 h 563"/>
                      <a:gd name="T38" fmla="*/ 8 w 354"/>
                      <a:gd name="T39" fmla="*/ 32 h 563"/>
                      <a:gd name="T40" fmla="*/ 8 w 354"/>
                      <a:gd name="T41" fmla="*/ 32 h 56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4"/>
                      <a:gd name="T64" fmla="*/ 0 h 563"/>
                      <a:gd name="T65" fmla="*/ 354 w 354"/>
                      <a:gd name="T66" fmla="*/ 563 h 56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4" h="563">
                        <a:moveTo>
                          <a:pt x="10" y="32"/>
                        </a:moveTo>
                        <a:lnTo>
                          <a:pt x="0" y="379"/>
                        </a:lnTo>
                        <a:lnTo>
                          <a:pt x="23" y="545"/>
                        </a:lnTo>
                        <a:lnTo>
                          <a:pt x="47" y="552"/>
                        </a:lnTo>
                        <a:lnTo>
                          <a:pt x="68" y="539"/>
                        </a:lnTo>
                        <a:lnTo>
                          <a:pt x="82" y="552"/>
                        </a:lnTo>
                        <a:lnTo>
                          <a:pt x="61" y="563"/>
                        </a:lnTo>
                        <a:lnTo>
                          <a:pt x="112" y="550"/>
                        </a:lnTo>
                        <a:lnTo>
                          <a:pt x="121" y="534"/>
                        </a:lnTo>
                        <a:lnTo>
                          <a:pt x="115" y="526"/>
                        </a:lnTo>
                        <a:lnTo>
                          <a:pt x="118" y="511"/>
                        </a:lnTo>
                        <a:lnTo>
                          <a:pt x="94" y="490"/>
                        </a:lnTo>
                        <a:lnTo>
                          <a:pt x="95" y="471"/>
                        </a:lnTo>
                        <a:lnTo>
                          <a:pt x="354" y="448"/>
                        </a:lnTo>
                        <a:lnTo>
                          <a:pt x="332" y="361"/>
                        </a:lnTo>
                        <a:lnTo>
                          <a:pt x="346" y="307"/>
                        </a:lnTo>
                        <a:lnTo>
                          <a:pt x="312" y="238"/>
                        </a:lnTo>
                        <a:lnTo>
                          <a:pt x="246" y="0"/>
                        </a:lnTo>
                        <a:lnTo>
                          <a:pt x="0" y="23"/>
                        </a:lnTo>
                        <a:lnTo>
                          <a:pt x="10" y="32"/>
                        </a:lnTo>
                        <a:close/>
                      </a:path>
                    </a:pathLst>
                  </a:custGeom>
                  <a:solidFill>
                    <a:srgbClr val="000000"/>
                  </a:solidFill>
                  <a:ln w="9525">
                    <a:solidFill>
                      <a:srgbClr val="000000"/>
                    </a:solidFill>
                    <a:round/>
                    <a:headEnd/>
                    <a:tailEnd/>
                  </a:ln>
                </p:spPr>
                <p:txBody>
                  <a:bodyPr/>
                  <a:lstStyle/>
                  <a:p>
                    <a:endParaRPr lang="en-US"/>
                  </a:p>
                </p:txBody>
              </p:sp>
              <p:sp>
                <p:nvSpPr>
                  <p:cNvPr id="765" name="Freeform 1297">
                    <a:extLst>
                      <a:ext uri="{FF2B5EF4-FFF2-40B4-BE49-F238E27FC236}">
                        <a16:creationId xmlns:a16="http://schemas.microsoft.com/office/drawing/2014/main" id="{846C7C58-823D-7A15-389D-CB0CF8A3290F}"/>
                      </a:ext>
                    </a:extLst>
                  </p:cNvPr>
                  <p:cNvSpPr>
                    <a:spLocks/>
                  </p:cNvSpPr>
                  <p:nvPr/>
                </p:nvSpPr>
                <p:spPr bwMode="auto">
                  <a:xfrm>
                    <a:off x="31855" y="1843"/>
                    <a:ext cx="470" cy="512"/>
                  </a:xfrm>
                  <a:custGeom>
                    <a:avLst/>
                    <a:gdLst>
                      <a:gd name="T0" fmla="*/ 52 w 500"/>
                      <a:gd name="T1" fmla="*/ 266 h 512"/>
                      <a:gd name="T2" fmla="*/ 78 w 500"/>
                      <a:gd name="T3" fmla="*/ 335 h 512"/>
                      <a:gd name="T4" fmla="*/ 67 w 500"/>
                      <a:gd name="T5" fmla="*/ 389 h 512"/>
                      <a:gd name="T6" fmla="*/ 85 w 500"/>
                      <a:gd name="T7" fmla="*/ 476 h 512"/>
                      <a:gd name="T8" fmla="*/ 98 w 500"/>
                      <a:gd name="T9" fmla="*/ 507 h 512"/>
                      <a:gd name="T10" fmla="*/ 308 w 500"/>
                      <a:gd name="T11" fmla="*/ 491 h 512"/>
                      <a:gd name="T12" fmla="*/ 311 w 500"/>
                      <a:gd name="T13" fmla="*/ 510 h 512"/>
                      <a:gd name="T14" fmla="*/ 323 w 500"/>
                      <a:gd name="T15" fmla="*/ 512 h 512"/>
                      <a:gd name="T16" fmla="*/ 319 w 500"/>
                      <a:gd name="T17" fmla="*/ 470 h 512"/>
                      <a:gd name="T18" fmla="*/ 327 w 500"/>
                      <a:gd name="T19" fmla="*/ 458 h 512"/>
                      <a:gd name="T20" fmla="*/ 358 w 500"/>
                      <a:gd name="T21" fmla="*/ 465 h 512"/>
                      <a:gd name="T22" fmla="*/ 363 w 500"/>
                      <a:gd name="T23" fmla="*/ 436 h 512"/>
                      <a:gd name="T24" fmla="*/ 359 w 500"/>
                      <a:gd name="T25" fmla="*/ 395 h 512"/>
                      <a:gd name="T26" fmla="*/ 371 w 500"/>
                      <a:gd name="T27" fmla="*/ 384 h 512"/>
                      <a:gd name="T28" fmla="*/ 390 w 500"/>
                      <a:gd name="T29" fmla="*/ 306 h 512"/>
                      <a:gd name="T30" fmla="*/ 376 w 500"/>
                      <a:gd name="T31" fmla="*/ 303 h 512"/>
                      <a:gd name="T32" fmla="*/ 326 w 500"/>
                      <a:gd name="T33" fmla="*/ 203 h 512"/>
                      <a:gd name="T34" fmla="*/ 216 w 500"/>
                      <a:gd name="T35" fmla="*/ 76 h 512"/>
                      <a:gd name="T36" fmla="*/ 169 w 500"/>
                      <a:gd name="T37" fmla="*/ 38 h 512"/>
                      <a:gd name="T38" fmla="*/ 184 w 500"/>
                      <a:gd name="T39" fmla="*/ 0 h 512"/>
                      <a:gd name="T40" fmla="*/ 96 w 500"/>
                      <a:gd name="T41" fmla="*/ 15 h 512"/>
                      <a:gd name="T42" fmla="*/ 0 w 500"/>
                      <a:gd name="T43" fmla="*/ 28 h 512"/>
                      <a:gd name="T44" fmla="*/ 52 w 500"/>
                      <a:gd name="T45" fmla="*/ 266 h 512"/>
                      <a:gd name="T46" fmla="*/ 52 w 500"/>
                      <a:gd name="T47" fmla="*/ 266 h 51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00"/>
                      <a:gd name="T73" fmla="*/ 0 h 512"/>
                      <a:gd name="T74" fmla="*/ 500 w 500"/>
                      <a:gd name="T75" fmla="*/ 512 h 51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00" h="512">
                        <a:moveTo>
                          <a:pt x="66" y="266"/>
                        </a:moveTo>
                        <a:lnTo>
                          <a:pt x="100" y="335"/>
                        </a:lnTo>
                        <a:lnTo>
                          <a:pt x="86" y="389"/>
                        </a:lnTo>
                        <a:lnTo>
                          <a:pt x="108" y="476"/>
                        </a:lnTo>
                        <a:lnTo>
                          <a:pt x="126" y="507"/>
                        </a:lnTo>
                        <a:lnTo>
                          <a:pt x="395" y="491"/>
                        </a:lnTo>
                        <a:lnTo>
                          <a:pt x="398" y="510"/>
                        </a:lnTo>
                        <a:lnTo>
                          <a:pt x="414" y="512"/>
                        </a:lnTo>
                        <a:lnTo>
                          <a:pt x="408" y="470"/>
                        </a:lnTo>
                        <a:lnTo>
                          <a:pt x="419" y="458"/>
                        </a:lnTo>
                        <a:lnTo>
                          <a:pt x="458" y="465"/>
                        </a:lnTo>
                        <a:lnTo>
                          <a:pt x="465" y="436"/>
                        </a:lnTo>
                        <a:lnTo>
                          <a:pt x="460" y="395"/>
                        </a:lnTo>
                        <a:lnTo>
                          <a:pt x="476" y="384"/>
                        </a:lnTo>
                        <a:lnTo>
                          <a:pt x="500" y="306"/>
                        </a:lnTo>
                        <a:lnTo>
                          <a:pt x="482" y="303"/>
                        </a:lnTo>
                        <a:lnTo>
                          <a:pt x="418" y="203"/>
                        </a:lnTo>
                        <a:lnTo>
                          <a:pt x="278" y="76"/>
                        </a:lnTo>
                        <a:lnTo>
                          <a:pt x="217" y="38"/>
                        </a:lnTo>
                        <a:lnTo>
                          <a:pt x="236" y="0"/>
                        </a:lnTo>
                        <a:lnTo>
                          <a:pt x="123" y="15"/>
                        </a:lnTo>
                        <a:lnTo>
                          <a:pt x="0" y="28"/>
                        </a:lnTo>
                        <a:lnTo>
                          <a:pt x="66" y="266"/>
                        </a:lnTo>
                        <a:close/>
                      </a:path>
                    </a:pathLst>
                  </a:custGeom>
                  <a:solidFill>
                    <a:srgbClr val="000000"/>
                  </a:solidFill>
                  <a:ln w="9525">
                    <a:solidFill>
                      <a:srgbClr val="000000"/>
                    </a:solidFill>
                    <a:round/>
                    <a:headEnd/>
                    <a:tailEnd/>
                  </a:ln>
                </p:spPr>
                <p:txBody>
                  <a:bodyPr/>
                  <a:lstStyle/>
                  <a:p>
                    <a:endParaRPr lang="en-US"/>
                  </a:p>
                </p:txBody>
              </p:sp>
              <p:sp>
                <p:nvSpPr>
                  <p:cNvPr id="766" name="Freeform 1298">
                    <a:extLst>
                      <a:ext uri="{FF2B5EF4-FFF2-40B4-BE49-F238E27FC236}">
                        <a16:creationId xmlns:a16="http://schemas.microsoft.com/office/drawing/2014/main" id="{5B91AB3E-80DE-D428-6512-86143309CA27}"/>
                      </a:ext>
                    </a:extLst>
                  </p:cNvPr>
                  <p:cNvSpPr>
                    <a:spLocks/>
                  </p:cNvSpPr>
                  <p:nvPr/>
                </p:nvSpPr>
                <p:spPr bwMode="auto">
                  <a:xfrm>
                    <a:off x="31712" y="2301"/>
                    <a:ext cx="794" cy="623"/>
                  </a:xfrm>
                  <a:custGeom>
                    <a:avLst/>
                    <a:gdLst>
                      <a:gd name="T0" fmla="*/ 0 w 845"/>
                      <a:gd name="T1" fmla="*/ 60 h 622"/>
                      <a:gd name="T2" fmla="*/ 20 w 845"/>
                      <a:gd name="T3" fmla="*/ 81 h 622"/>
                      <a:gd name="T4" fmla="*/ 17 w 845"/>
                      <a:gd name="T5" fmla="*/ 96 h 622"/>
                      <a:gd name="T6" fmla="*/ 21 w 845"/>
                      <a:gd name="T7" fmla="*/ 104 h 622"/>
                      <a:gd name="T8" fmla="*/ 14 w 845"/>
                      <a:gd name="T9" fmla="*/ 120 h 622"/>
                      <a:gd name="T10" fmla="*/ 90 w 845"/>
                      <a:gd name="T11" fmla="*/ 86 h 622"/>
                      <a:gd name="T12" fmla="*/ 189 w 845"/>
                      <a:gd name="T13" fmla="*/ 165 h 622"/>
                      <a:gd name="T14" fmla="*/ 270 w 845"/>
                      <a:gd name="T15" fmla="*/ 110 h 622"/>
                      <a:gd name="T16" fmla="*/ 316 w 845"/>
                      <a:gd name="T17" fmla="*/ 123 h 622"/>
                      <a:gd name="T18" fmla="*/ 376 w 845"/>
                      <a:gd name="T19" fmla="*/ 198 h 622"/>
                      <a:gd name="T20" fmla="*/ 396 w 845"/>
                      <a:gd name="T21" fmla="*/ 198 h 622"/>
                      <a:gd name="T22" fmla="*/ 417 w 845"/>
                      <a:gd name="T23" fmla="*/ 250 h 622"/>
                      <a:gd name="T24" fmla="*/ 412 w 845"/>
                      <a:gd name="T25" fmla="*/ 352 h 622"/>
                      <a:gd name="T26" fmla="*/ 425 w 845"/>
                      <a:gd name="T27" fmla="*/ 364 h 622"/>
                      <a:gd name="T28" fmla="*/ 428 w 845"/>
                      <a:gd name="T29" fmla="*/ 346 h 622"/>
                      <a:gd name="T30" fmla="*/ 446 w 845"/>
                      <a:gd name="T31" fmla="*/ 346 h 622"/>
                      <a:gd name="T32" fmla="*/ 428 w 845"/>
                      <a:gd name="T33" fmla="*/ 393 h 622"/>
                      <a:gd name="T34" fmla="*/ 477 w 845"/>
                      <a:gd name="T35" fmla="*/ 458 h 622"/>
                      <a:gd name="T36" fmla="*/ 486 w 845"/>
                      <a:gd name="T37" fmla="*/ 438 h 622"/>
                      <a:gd name="T38" fmla="*/ 490 w 845"/>
                      <a:gd name="T39" fmla="*/ 485 h 622"/>
                      <a:gd name="T40" fmla="*/ 506 w 845"/>
                      <a:gd name="T41" fmla="*/ 495 h 622"/>
                      <a:gd name="T42" fmla="*/ 523 w 845"/>
                      <a:gd name="T43" fmla="*/ 550 h 622"/>
                      <a:gd name="T44" fmla="*/ 540 w 845"/>
                      <a:gd name="T45" fmla="*/ 550 h 622"/>
                      <a:gd name="T46" fmla="*/ 579 w 845"/>
                      <a:gd name="T47" fmla="*/ 602 h 622"/>
                      <a:gd name="T48" fmla="*/ 600 w 845"/>
                      <a:gd name="T49" fmla="*/ 605 h 622"/>
                      <a:gd name="T50" fmla="*/ 600 w 845"/>
                      <a:gd name="T51" fmla="*/ 613 h 622"/>
                      <a:gd name="T52" fmla="*/ 585 w 845"/>
                      <a:gd name="T53" fmla="*/ 626 h 622"/>
                      <a:gd name="T54" fmla="*/ 620 w 845"/>
                      <a:gd name="T55" fmla="*/ 621 h 622"/>
                      <a:gd name="T56" fmla="*/ 640 w 845"/>
                      <a:gd name="T57" fmla="*/ 608 h 622"/>
                      <a:gd name="T58" fmla="*/ 652 w 845"/>
                      <a:gd name="T59" fmla="*/ 537 h 622"/>
                      <a:gd name="T60" fmla="*/ 659 w 845"/>
                      <a:gd name="T61" fmla="*/ 540 h 622"/>
                      <a:gd name="T62" fmla="*/ 652 w 845"/>
                      <a:gd name="T63" fmla="*/ 440 h 622"/>
                      <a:gd name="T64" fmla="*/ 645 w 845"/>
                      <a:gd name="T65" fmla="*/ 411 h 622"/>
                      <a:gd name="T66" fmla="*/ 574 w 845"/>
                      <a:gd name="T67" fmla="*/ 261 h 622"/>
                      <a:gd name="T68" fmla="*/ 519 w 845"/>
                      <a:gd name="T69" fmla="*/ 123 h 622"/>
                      <a:gd name="T70" fmla="*/ 485 w 845"/>
                      <a:gd name="T71" fmla="*/ 10 h 622"/>
                      <a:gd name="T72" fmla="*/ 475 w 845"/>
                      <a:gd name="T73" fmla="*/ 7 h 622"/>
                      <a:gd name="T74" fmla="*/ 446 w 845"/>
                      <a:gd name="T75" fmla="*/ 0 h 622"/>
                      <a:gd name="T76" fmla="*/ 436 w 845"/>
                      <a:gd name="T77" fmla="*/ 12 h 622"/>
                      <a:gd name="T78" fmla="*/ 442 w 845"/>
                      <a:gd name="T79" fmla="*/ 54 h 622"/>
                      <a:gd name="T80" fmla="*/ 429 w 845"/>
                      <a:gd name="T81" fmla="*/ 52 h 622"/>
                      <a:gd name="T82" fmla="*/ 427 w 845"/>
                      <a:gd name="T83" fmla="*/ 33 h 622"/>
                      <a:gd name="T84" fmla="*/ 216 w 845"/>
                      <a:gd name="T85" fmla="*/ 49 h 622"/>
                      <a:gd name="T86" fmla="*/ 202 w 845"/>
                      <a:gd name="T87" fmla="*/ 18 h 622"/>
                      <a:gd name="T88" fmla="*/ 1 w 845"/>
                      <a:gd name="T89" fmla="*/ 41 h 622"/>
                      <a:gd name="T90" fmla="*/ 0 w 845"/>
                      <a:gd name="T91" fmla="*/ 60 h 622"/>
                      <a:gd name="T92" fmla="*/ 0 w 845"/>
                      <a:gd name="T93" fmla="*/ 60 h 6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45"/>
                      <a:gd name="T142" fmla="*/ 0 h 622"/>
                      <a:gd name="T143" fmla="*/ 845 w 845"/>
                      <a:gd name="T144" fmla="*/ 622 h 6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45" h="622">
                        <a:moveTo>
                          <a:pt x="0" y="60"/>
                        </a:moveTo>
                        <a:lnTo>
                          <a:pt x="24" y="81"/>
                        </a:lnTo>
                        <a:lnTo>
                          <a:pt x="21" y="96"/>
                        </a:lnTo>
                        <a:lnTo>
                          <a:pt x="27" y="104"/>
                        </a:lnTo>
                        <a:lnTo>
                          <a:pt x="18" y="120"/>
                        </a:lnTo>
                        <a:lnTo>
                          <a:pt x="116" y="86"/>
                        </a:lnTo>
                        <a:lnTo>
                          <a:pt x="243" y="165"/>
                        </a:lnTo>
                        <a:lnTo>
                          <a:pt x="346" y="110"/>
                        </a:lnTo>
                        <a:lnTo>
                          <a:pt x="406" y="123"/>
                        </a:lnTo>
                        <a:lnTo>
                          <a:pt x="482" y="198"/>
                        </a:lnTo>
                        <a:lnTo>
                          <a:pt x="508" y="198"/>
                        </a:lnTo>
                        <a:lnTo>
                          <a:pt x="534" y="250"/>
                        </a:lnTo>
                        <a:lnTo>
                          <a:pt x="528" y="348"/>
                        </a:lnTo>
                        <a:lnTo>
                          <a:pt x="545" y="360"/>
                        </a:lnTo>
                        <a:lnTo>
                          <a:pt x="549" y="342"/>
                        </a:lnTo>
                        <a:lnTo>
                          <a:pt x="573" y="342"/>
                        </a:lnTo>
                        <a:lnTo>
                          <a:pt x="549" y="389"/>
                        </a:lnTo>
                        <a:lnTo>
                          <a:pt x="613" y="454"/>
                        </a:lnTo>
                        <a:lnTo>
                          <a:pt x="623" y="434"/>
                        </a:lnTo>
                        <a:lnTo>
                          <a:pt x="628" y="481"/>
                        </a:lnTo>
                        <a:lnTo>
                          <a:pt x="649" y="491"/>
                        </a:lnTo>
                        <a:lnTo>
                          <a:pt x="672" y="546"/>
                        </a:lnTo>
                        <a:lnTo>
                          <a:pt x="693" y="546"/>
                        </a:lnTo>
                        <a:lnTo>
                          <a:pt x="743" y="598"/>
                        </a:lnTo>
                        <a:lnTo>
                          <a:pt x="770" y="601"/>
                        </a:lnTo>
                        <a:lnTo>
                          <a:pt x="770" y="609"/>
                        </a:lnTo>
                        <a:lnTo>
                          <a:pt x="751" y="622"/>
                        </a:lnTo>
                        <a:lnTo>
                          <a:pt x="795" y="617"/>
                        </a:lnTo>
                        <a:lnTo>
                          <a:pt x="822" y="604"/>
                        </a:lnTo>
                        <a:lnTo>
                          <a:pt x="837" y="533"/>
                        </a:lnTo>
                        <a:lnTo>
                          <a:pt x="845" y="536"/>
                        </a:lnTo>
                        <a:lnTo>
                          <a:pt x="837" y="436"/>
                        </a:lnTo>
                        <a:lnTo>
                          <a:pt x="827" y="407"/>
                        </a:lnTo>
                        <a:lnTo>
                          <a:pt x="736" y="261"/>
                        </a:lnTo>
                        <a:lnTo>
                          <a:pt x="665" y="123"/>
                        </a:lnTo>
                        <a:lnTo>
                          <a:pt x="622" y="10"/>
                        </a:lnTo>
                        <a:lnTo>
                          <a:pt x="610" y="7"/>
                        </a:lnTo>
                        <a:lnTo>
                          <a:pt x="571" y="0"/>
                        </a:lnTo>
                        <a:lnTo>
                          <a:pt x="560" y="12"/>
                        </a:lnTo>
                        <a:lnTo>
                          <a:pt x="566" y="54"/>
                        </a:lnTo>
                        <a:lnTo>
                          <a:pt x="550" y="52"/>
                        </a:lnTo>
                        <a:lnTo>
                          <a:pt x="547" y="33"/>
                        </a:lnTo>
                        <a:lnTo>
                          <a:pt x="278" y="49"/>
                        </a:lnTo>
                        <a:lnTo>
                          <a:pt x="260" y="18"/>
                        </a:lnTo>
                        <a:lnTo>
                          <a:pt x="1" y="41"/>
                        </a:lnTo>
                        <a:lnTo>
                          <a:pt x="0" y="60"/>
                        </a:lnTo>
                        <a:close/>
                      </a:path>
                    </a:pathLst>
                  </a:custGeom>
                  <a:solidFill>
                    <a:srgbClr val="000000"/>
                  </a:solidFill>
                  <a:ln w="9525">
                    <a:solidFill>
                      <a:srgbClr val="000000"/>
                    </a:solidFill>
                    <a:round/>
                    <a:headEnd/>
                    <a:tailEnd/>
                  </a:ln>
                </p:spPr>
                <p:txBody>
                  <a:bodyPr/>
                  <a:lstStyle/>
                  <a:p>
                    <a:endParaRPr lang="en-US"/>
                  </a:p>
                </p:txBody>
              </p:sp>
              <p:sp>
                <p:nvSpPr>
                  <p:cNvPr id="767" name="Freeform 1299">
                    <a:extLst>
                      <a:ext uri="{FF2B5EF4-FFF2-40B4-BE49-F238E27FC236}">
                        <a16:creationId xmlns:a16="http://schemas.microsoft.com/office/drawing/2014/main" id="{3467841B-C850-29C7-6CC6-299783F1CD2A}"/>
                      </a:ext>
                    </a:extLst>
                  </p:cNvPr>
                  <p:cNvSpPr>
                    <a:spLocks/>
                  </p:cNvSpPr>
                  <p:nvPr/>
                </p:nvSpPr>
                <p:spPr bwMode="auto">
                  <a:xfrm>
                    <a:off x="31843" y="1018"/>
                    <a:ext cx="366" cy="430"/>
                  </a:xfrm>
                  <a:custGeom>
                    <a:avLst/>
                    <a:gdLst>
                      <a:gd name="T0" fmla="*/ 0 w 390"/>
                      <a:gd name="T1" fmla="*/ 78 h 429"/>
                      <a:gd name="T2" fmla="*/ 24 w 390"/>
                      <a:gd name="T3" fmla="*/ 374 h 429"/>
                      <a:gd name="T4" fmla="*/ 63 w 390"/>
                      <a:gd name="T5" fmla="*/ 380 h 429"/>
                      <a:gd name="T6" fmla="*/ 107 w 390"/>
                      <a:gd name="T7" fmla="*/ 414 h 429"/>
                      <a:gd name="T8" fmla="*/ 141 w 390"/>
                      <a:gd name="T9" fmla="*/ 413 h 429"/>
                      <a:gd name="T10" fmla="*/ 156 w 390"/>
                      <a:gd name="T11" fmla="*/ 400 h 429"/>
                      <a:gd name="T12" fmla="*/ 191 w 390"/>
                      <a:gd name="T13" fmla="*/ 429 h 429"/>
                      <a:gd name="T14" fmla="*/ 213 w 390"/>
                      <a:gd name="T15" fmla="*/ 403 h 429"/>
                      <a:gd name="T16" fmla="*/ 218 w 390"/>
                      <a:gd name="T17" fmla="*/ 358 h 429"/>
                      <a:gd name="T18" fmla="*/ 234 w 390"/>
                      <a:gd name="T19" fmla="*/ 366 h 429"/>
                      <a:gd name="T20" fmla="*/ 238 w 390"/>
                      <a:gd name="T21" fmla="*/ 328 h 429"/>
                      <a:gd name="T22" fmla="*/ 290 w 390"/>
                      <a:gd name="T23" fmla="*/ 272 h 429"/>
                      <a:gd name="T24" fmla="*/ 298 w 390"/>
                      <a:gd name="T25" fmla="*/ 178 h 429"/>
                      <a:gd name="T26" fmla="*/ 293 w 390"/>
                      <a:gd name="T27" fmla="*/ 158 h 429"/>
                      <a:gd name="T28" fmla="*/ 302 w 390"/>
                      <a:gd name="T29" fmla="*/ 149 h 429"/>
                      <a:gd name="T30" fmla="*/ 283 w 390"/>
                      <a:gd name="T31" fmla="*/ 0 h 429"/>
                      <a:gd name="T32" fmla="*/ 234 w 390"/>
                      <a:gd name="T33" fmla="*/ 34 h 429"/>
                      <a:gd name="T34" fmla="*/ 207 w 390"/>
                      <a:gd name="T35" fmla="*/ 69 h 429"/>
                      <a:gd name="T36" fmla="*/ 187 w 390"/>
                      <a:gd name="T37" fmla="*/ 71 h 429"/>
                      <a:gd name="T38" fmla="*/ 158 w 390"/>
                      <a:gd name="T39" fmla="*/ 90 h 429"/>
                      <a:gd name="T40" fmla="*/ 92 w 390"/>
                      <a:gd name="T41" fmla="*/ 60 h 429"/>
                      <a:gd name="T42" fmla="*/ 0 w 390"/>
                      <a:gd name="T43" fmla="*/ 78 h 429"/>
                      <a:gd name="T44" fmla="*/ 0 w 390"/>
                      <a:gd name="T45" fmla="*/ 78 h 4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90"/>
                      <a:gd name="T70" fmla="*/ 0 h 429"/>
                      <a:gd name="T71" fmla="*/ 390 w 390"/>
                      <a:gd name="T72" fmla="*/ 429 h 42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90" h="429">
                        <a:moveTo>
                          <a:pt x="0" y="78"/>
                        </a:moveTo>
                        <a:lnTo>
                          <a:pt x="32" y="374"/>
                        </a:lnTo>
                        <a:lnTo>
                          <a:pt x="81" y="380"/>
                        </a:lnTo>
                        <a:lnTo>
                          <a:pt x="139" y="414"/>
                        </a:lnTo>
                        <a:lnTo>
                          <a:pt x="181" y="413"/>
                        </a:lnTo>
                        <a:lnTo>
                          <a:pt x="201" y="400"/>
                        </a:lnTo>
                        <a:lnTo>
                          <a:pt x="246" y="429"/>
                        </a:lnTo>
                        <a:lnTo>
                          <a:pt x="275" y="403"/>
                        </a:lnTo>
                        <a:lnTo>
                          <a:pt x="280" y="358"/>
                        </a:lnTo>
                        <a:lnTo>
                          <a:pt x="300" y="366"/>
                        </a:lnTo>
                        <a:lnTo>
                          <a:pt x="308" y="328"/>
                        </a:lnTo>
                        <a:lnTo>
                          <a:pt x="374" y="272"/>
                        </a:lnTo>
                        <a:lnTo>
                          <a:pt x="385" y="178"/>
                        </a:lnTo>
                        <a:lnTo>
                          <a:pt x="377" y="158"/>
                        </a:lnTo>
                        <a:lnTo>
                          <a:pt x="390" y="149"/>
                        </a:lnTo>
                        <a:lnTo>
                          <a:pt x="366" y="0"/>
                        </a:lnTo>
                        <a:lnTo>
                          <a:pt x="300" y="34"/>
                        </a:lnTo>
                        <a:lnTo>
                          <a:pt x="266" y="69"/>
                        </a:lnTo>
                        <a:lnTo>
                          <a:pt x="241" y="71"/>
                        </a:lnTo>
                        <a:lnTo>
                          <a:pt x="204" y="90"/>
                        </a:lnTo>
                        <a:lnTo>
                          <a:pt x="118" y="60"/>
                        </a:lnTo>
                        <a:lnTo>
                          <a:pt x="0" y="78"/>
                        </a:lnTo>
                        <a:close/>
                      </a:path>
                    </a:pathLst>
                  </a:custGeom>
                  <a:solidFill>
                    <a:srgbClr val="000000"/>
                  </a:solidFill>
                  <a:ln w="9525">
                    <a:solidFill>
                      <a:srgbClr val="000000"/>
                    </a:solidFill>
                    <a:round/>
                    <a:headEnd/>
                    <a:tailEnd/>
                  </a:ln>
                </p:spPr>
                <p:txBody>
                  <a:bodyPr/>
                  <a:lstStyle/>
                  <a:p>
                    <a:endParaRPr lang="en-US"/>
                  </a:p>
                </p:txBody>
              </p:sp>
              <p:sp>
                <p:nvSpPr>
                  <p:cNvPr id="768" name="Freeform 1300">
                    <a:extLst>
                      <a:ext uri="{FF2B5EF4-FFF2-40B4-BE49-F238E27FC236}">
                        <a16:creationId xmlns:a16="http://schemas.microsoft.com/office/drawing/2014/main" id="{9F22F948-1A39-4FE4-4397-48713D995BAB}"/>
                      </a:ext>
                    </a:extLst>
                  </p:cNvPr>
                  <p:cNvSpPr>
                    <a:spLocks/>
                  </p:cNvSpPr>
                  <p:nvPr/>
                </p:nvSpPr>
                <p:spPr bwMode="auto">
                  <a:xfrm>
                    <a:off x="32074" y="1167"/>
                    <a:ext cx="392" cy="403"/>
                  </a:xfrm>
                  <a:custGeom>
                    <a:avLst/>
                    <a:gdLst>
                      <a:gd name="T0" fmla="*/ 0 w 418"/>
                      <a:gd name="T1" fmla="*/ 280 h 403"/>
                      <a:gd name="T2" fmla="*/ 12 w 418"/>
                      <a:gd name="T3" fmla="*/ 335 h 403"/>
                      <a:gd name="T4" fmla="*/ 55 w 418"/>
                      <a:gd name="T5" fmla="*/ 374 h 403"/>
                      <a:gd name="T6" fmla="*/ 75 w 418"/>
                      <a:gd name="T7" fmla="*/ 403 h 403"/>
                      <a:gd name="T8" fmla="*/ 137 w 418"/>
                      <a:gd name="T9" fmla="*/ 372 h 403"/>
                      <a:gd name="T10" fmla="*/ 165 w 418"/>
                      <a:gd name="T11" fmla="*/ 366 h 403"/>
                      <a:gd name="T12" fmla="*/ 180 w 418"/>
                      <a:gd name="T13" fmla="*/ 343 h 403"/>
                      <a:gd name="T14" fmla="*/ 203 w 418"/>
                      <a:gd name="T15" fmla="*/ 222 h 403"/>
                      <a:gd name="T16" fmla="*/ 229 w 418"/>
                      <a:gd name="T17" fmla="*/ 236 h 403"/>
                      <a:gd name="T18" fmla="*/ 281 w 418"/>
                      <a:gd name="T19" fmla="*/ 103 h 403"/>
                      <a:gd name="T20" fmla="*/ 320 w 418"/>
                      <a:gd name="T21" fmla="*/ 132 h 403"/>
                      <a:gd name="T22" fmla="*/ 326 w 418"/>
                      <a:gd name="T23" fmla="*/ 108 h 403"/>
                      <a:gd name="T24" fmla="*/ 299 w 418"/>
                      <a:gd name="T25" fmla="*/ 81 h 403"/>
                      <a:gd name="T26" fmla="*/ 277 w 418"/>
                      <a:gd name="T27" fmla="*/ 84 h 403"/>
                      <a:gd name="T28" fmla="*/ 270 w 418"/>
                      <a:gd name="T29" fmla="*/ 98 h 403"/>
                      <a:gd name="T30" fmla="*/ 229 w 418"/>
                      <a:gd name="T31" fmla="*/ 113 h 403"/>
                      <a:gd name="T32" fmla="*/ 204 w 418"/>
                      <a:gd name="T33" fmla="*/ 149 h 403"/>
                      <a:gd name="T34" fmla="*/ 197 w 418"/>
                      <a:gd name="T35" fmla="*/ 90 h 403"/>
                      <a:gd name="T36" fmla="*/ 126 w 418"/>
                      <a:gd name="T37" fmla="*/ 107 h 403"/>
                      <a:gd name="T38" fmla="*/ 112 w 418"/>
                      <a:gd name="T39" fmla="*/ 0 h 403"/>
                      <a:gd name="T40" fmla="*/ 102 w 418"/>
                      <a:gd name="T41" fmla="*/ 9 h 403"/>
                      <a:gd name="T42" fmla="*/ 109 w 418"/>
                      <a:gd name="T43" fmla="*/ 29 h 403"/>
                      <a:gd name="T44" fmla="*/ 100 w 418"/>
                      <a:gd name="T45" fmla="*/ 123 h 403"/>
                      <a:gd name="T46" fmla="*/ 49 w 418"/>
                      <a:gd name="T47" fmla="*/ 179 h 403"/>
                      <a:gd name="T48" fmla="*/ 42 w 418"/>
                      <a:gd name="T49" fmla="*/ 217 h 403"/>
                      <a:gd name="T50" fmla="*/ 26 w 418"/>
                      <a:gd name="T51" fmla="*/ 209 h 403"/>
                      <a:gd name="T52" fmla="*/ 23 w 418"/>
                      <a:gd name="T53" fmla="*/ 254 h 403"/>
                      <a:gd name="T54" fmla="*/ 0 w 418"/>
                      <a:gd name="T55" fmla="*/ 280 h 403"/>
                      <a:gd name="T56" fmla="*/ 0 w 418"/>
                      <a:gd name="T57" fmla="*/ 280 h 403"/>
                      <a:gd name="T58" fmla="*/ 0 w 418"/>
                      <a:gd name="T59" fmla="*/ 280 h 4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18"/>
                      <a:gd name="T91" fmla="*/ 0 h 403"/>
                      <a:gd name="T92" fmla="*/ 418 w 418"/>
                      <a:gd name="T93" fmla="*/ 403 h 40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18" h="403">
                        <a:moveTo>
                          <a:pt x="0" y="280"/>
                        </a:moveTo>
                        <a:lnTo>
                          <a:pt x="16" y="335"/>
                        </a:lnTo>
                        <a:lnTo>
                          <a:pt x="70" y="374"/>
                        </a:lnTo>
                        <a:lnTo>
                          <a:pt x="96" y="403"/>
                        </a:lnTo>
                        <a:lnTo>
                          <a:pt x="175" y="372"/>
                        </a:lnTo>
                        <a:lnTo>
                          <a:pt x="211" y="366"/>
                        </a:lnTo>
                        <a:lnTo>
                          <a:pt x="230" y="343"/>
                        </a:lnTo>
                        <a:lnTo>
                          <a:pt x="261" y="222"/>
                        </a:lnTo>
                        <a:lnTo>
                          <a:pt x="295" y="236"/>
                        </a:lnTo>
                        <a:lnTo>
                          <a:pt x="360" y="103"/>
                        </a:lnTo>
                        <a:lnTo>
                          <a:pt x="410" y="132"/>
                        </a:lnTo>
                        <a:lnTo>
                          <a:pt x="418" y="108"/>
                        </a:lnTo>
                        <a:lnTo>
                          <a:pt x="382" y="81"/>
                        </a:lnTo>
                        <a:lnTo>
                          <a:pt x="355" y="84"/>
                        </a:lnTo>
                        <a:lnTo>
                          <a:pt x="345" y="98"/>
                        </a:lnTo>
                        <a:lnTo>
                          <a:pt x="295" y="113"/>
                        </a:lnTo>
                        <a:lnTo>
                          <a:pt x="262" y="149"/>
                        </a:lnTo>
                        <a:lnTo>
                          <a:pt x="251" y="90"/>
                        </a:lnTo>
                        <a:lnTo>
                          <a:pt x="162" y="107"/>
                        </a:lnTo>
                        <a:lnTo>
                          <a:pt x="144" y="0"/>
                        </a:lnTo>
                        <a:lnTo>
                          <a:pt x="131" y="9"/>
                        </a:lnTo>
                        <a:lnTo>
                          <a:pt x="139" y="29"/>
                        </a:lnTo>
                        <a:lnTo>
                          <a:pt x="128" y="123"/>
                        </a:lnTo>
                        <a:lnTo>
                          <a:pt x="62" y="179"/>
                        </a:lnTo>
                        <a:lnTo>
                          <a:pt x="54" y="217"/>
                        </a:lnTo>
                        <a:lnTo>
                          <a:pt x="34" y="209"/>
                        </a:lnTo>
                        <a:lnTo>
                          <a:pt x="29" y="254"/>
                        </a:lnTo>
                        <a:lnTo>
                          <a:pt x="0" y="280"/>
                        </a:lnTo>
                        <a:close/>
                      </a:path>
                    </a:pathLst>
                  </a:custGeom>
                  <a:solidFill>
                    <a:srgbClr val="000000"/>
                  </a:solidFill>
                  <a:ln w="9525">
                    <a:solidFill>
                      <a:srgbClr val="000000"/>
                    </a:solidFill>
                    <a:round/>
                    <a:headEnd/>
                    <a:tailEnd/>
                  </a:ln>
                </p:spPr>
                <p:txBody>
                  <a:bodyPr/>
                  <a:lstStyle/>
                  <a:p>
                    <a:endParaRPr lang="en-US"/>
                  </a:p>
                </p:txBody>
              </p:sp>
              <p:sp>
                <p:nvSpPr>
                  <p:cNvPr id="769" name="Freeform 1301">
                    <a:extLst>
                      <a:ext uri="{FF2B5EF4-FFF2-40B4-BE49-F238E27FC236}">
                        <a16:creationId xmlns:a16="http://schemas.microsoft.com/office/drawing/2014/main" id="{6669690E-C7A2-069D-6624-EB9F581F632C}"/>
                      </a:ext>
                    </a:extLst>
                  </p:cNvPr>
                  <p:cNvSpPr>
                    <a:spLocks/>
                  </p:cNvSpPr>
                  <p:nvPr/>
                </p:nvSpPr>
                <p:spPr bwMode="auto">
                  <a:xfrm>
                    <a:off x="32310" y="1198"/>
                    <a:ext cx="399" cy="203"/>
                  </a:xfrm>
                  <a:custGeom>
                    <a:avLst/>
                    <a:gdLst>
                      <a:gd name="T0" fmla="*/ 0 w 424"/>
                      <a:gd name="T1" fmla="*/ 59 h 203"/>
                      <a:gd name="T2" fmla="*/ 8 w 424"/>
                      <a:gd name="T3" fmla="*/ 118 h 203"/>
                      <a:gd name="T4" fmla="*/ 35 w 424"/>
                      <a:gd name="T5" fmla="*/ 82 h 203"/>
                      <a:gd name="T6" fmla="*/ 73 w 424"/>
                      <a:gd name="T7" fmla="*/ 67 h 203"/>
                      <a:gd name="T8" fmla="*/ 82 w 424"/>
                      <a:gd name="T9" fmla="*/ 53 h 203"/>
                      <a:gd name="T10" fmla="*/ 103 w 424"/>
                      <a:gd name="T11" fmla="*/ 50 h 203"/>
                      <a:gd name="T12" fmla="*/ 131 w 424"/>
                      <a:gd name="T13" fmla="*/ 77 h 203"/>
                      <a:gd name="T14" fmla="*/ 150 w 424"/>
                      <a:gd name="T15" fmla="*/ 84 h 203"/>
                      <a:gd name="T16" fmla="*/ 185 w 424"/>
                      <a:gd name="T17" fmla="*/ 126 h 203"/>
                      <a:gd name="T18" fmla="*/ 173 w 424"/>
                      <a:gd name="T19" fmla="*/ 165 h 203"/>
                      <a:gd name="T20" fmla="*/ 178 w 424"/>
                      <a:gd name="T21" fmla="*/ 182 h 203"/>
                      <a:gd name="T22" fmla="*/ 192 w 424"/>
                      <a:gd name="T23" fmla="*/ 174 h 203"/>
                      <a:gd name="T24" fmla="*/ 206 w 424"/>
                      <a:gd name="T25" fmla="*/ 174 h 203"/>
                      <a:gd name="T26" fmla="*/ 215 w 424"/>
                      <a:gd name="T27" fmla="*/ 186 h 203"/>
                      <a:gd name="T28" fmla="*/ 232 w 424"/>
                      <a:gd name="T29" fmla="*/ 186 h 203"/>
                      <a:gd name="T30" fmla="*/ 237 w 424"/>
                      <a:gd name="T31" fmla="*/ 182 h 203"/>
                      <a:gd name="T32" fmla="*/ 226 w 424"/>
                      <a:gd name="T33" fmla="*/ 147 h 203"/>
                      <a:gd name="T34" fmla="*/ 225 w 424"/>
                      <a:gd name="T35" fmla="*/ 82 h 203"/>
                      <a:gd name="T36" fmla="*/ 211 w 424"/>
                      <a:gd name="T37" fmla="*/ 72 h 203"/>
                      <a:gd name="T38" fmla="*/ 237 w 424"/>
                      <a:gd name="T39" fmla="*/ 42 h 203"/>
                      <a:gd name="T40" fmla="*/ 238 w 424"/>
                      <a:gd name="T41" fmla="*/ 24 h 203"/>
                      <a:gd name="T42" fmla="*/ 254 w 424"/>
                      <a:gd name="T43" fmla="*/ 25 h 203"/>
                      <a:gd name="T44" fmla="*/ 234 w 424"/>
                      <a:gd name="T45" fmla="*/ 66 h 203"/>
                      <a:gd name="T46" fmla="*/ 247 w 424"/>
                      <a:gd name="T47" fmla="*/ 113 h 203"/>
                      <a:gd name="T48" fmla="*/ 251 w 424"/>
                      <a:gd name="T49" fmla="*/ 127 h 203"/>
                      <a:gd name="T50" fmla="*/ 260 w 424"/>
                      <a:gd name="T51" fmla="*/ 134 h 203"/>
                      <a:gd name="T52" fmla="*/ 245 w 424"/>
                      <a:gd name="T53" fmla="*/ 132 h 203"/>
                      <a:gd name="T54" fmla="*/ 247 w 424"/>
                      <a:gd name="T55" fmla="*/ 161 h 203"/>
                      <a:gd name="T56" fmla="*/ 276 w 424"/>
                      <a:gd name="T57" fmla="*/ 182 h 203"/>
                      <a:gd name="T58" fmla="*/ 282 w 424"/>
                      <a:gd name="T59" fmla="*/ 186 h 203"/>
                      <a:gd name="T60" fmla="*/ 290 w 424"/>
                      <a:gd name="T61" fmla="*/ 186 h 203"/>
                      <a:gd name="T62" fmla="*/ 286 w 424"/>
                      <a:gd name="T63" fmla="*/ 203 h 203"/>
                      <a:gd name="T64" fmla="*/ 318 w 424"/>
                      <a:gd name="T65" fmla="*/ 182 h 203"/>
                      <a:gd name="T66" fmla="*/ 326 w 424"/>
                      <a:gd name="T67" fmla="*/ 157 h 203"/>
                      <a:gd name="T68" fmla="*/ 332 w 424"/>
                      <a:gd name="T69" fmla="*/ 129 h 203"/>
                      <a:gd name="T70" fmla="*/ 286 w 424"/>
                      <a:gd name="T71" fmla="*/ 140 h 203"/>
                      <a:gd name="T72" fmla="*/ 256 w 424"/>
                      <a:gd name="T73" fmla="*/ 0 h 203"/>
                      <a:gd name="T74" fmla="*/ 0 w 424"/>
                      <a:gd name="T75" fmla="*/ 59 h 203"/>
                      <a:gd name="T76" fmla="*/ 0 w 424"/>
                      <a:gd name="T77" fmla="*/ 59 h 203"/>
                      <a:gd name="T78" fmla="*/ 0 w 424"/>
                      <a:gd name="T79" fmla="*/ 59 h 20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24"/>
                      <a:gd name="T121" fmla="*/ 0 h 203"/>
                      <a:gd name="T122" fmla="*/ 424 w 424"/>
                      <a:gd name="T123" fmla="*/ 203 h 20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24" h="203">
                        <a:moveTo>
                          <a:pt x="0" y="59"/>
                        </a:moveTo>
                        <a:lnTo>
                          <a:pt x="11" y="118"/>
                        </a:lnTo>
                        <a:lnTo>
                          <a:pt x="44" y="82"/>
                        </a:lnTo>
                        <a:lnTo>
                          <a:pt x="94" y="67"/>
                        </a:lnTo>
                        <a:lnTo>
                          <a:pt x="104" y="53"/>
                        </a:lnTo>
                        <a:lnTo>
                          <a:pt x="131" y="50"/>
                        </a:lnTo>
                        <a:lnTo>
                          <a:pt x="167" y="77"/>
                        </a:lnTo>
                        <a:lnTo>
                          <a:pt x="191" y="84"/>
                        </a:lnTo>
                        <a:lnTo>
                          <a:pt x="236" y="126"/>
                        </a:lnTo>
                        <a:lnTo>
                          <a:pt x="220" y="165"/>
                        </a:lnTo>
                        <a:lnTo>
                          <a:pt x="227" y="182"/>
                        </a:lnTo>
                        <a:lnTo>
                          <a:pt x="246" y="174"/>
                        </a:lnTo>
                        <a:lnTo>
                          <a:pt x="264" y="174"/>
                        </a:lnTo>
                        <a:lnTo>
                          <a:pt x="274" y="186"/>
                        </a:lnTo>
                        <a:lnTo>
                          <a:pt x="295" y="186"/>
                        </a:lnTo>
                        <a:lnTo>
                          <a:pt x="303" y="182"/>
                        </a:lnTo>
                        <a:lnTo>
                          <a:pt x="288" y="147"/>
                        </a:lnTo>
                        <a:lnTo>
                          <a:pt x="287" y="82"/>
                        </a:lnTo>
                        <a:lnTo>
                          <a:pt x="269" y="72"/>
                        </a:lnTo>
                        <a:lnTo>
                          <a:pt x="303" y="42"/>
                        </a:lnTo>
                        <a:lnTo>
                          <a:pt x="304" y="24"/>
                        </a:lnTo>
                        <a:lnTo>
                          <a:pt x="324" y="25"/>
                        </a:lnTo>
                        <a:lnTo>
                          <a:pt x="300" y="66"/>
                        </a:lnTo>
                        <a:lnTo>
                          <a:pt x="314" y="113"/>
                        </a:lnTo>
                        <a:lnTo>
                          <a:pt x="321" y="127"/>
                        </a:lnTo>
                        <a:lnTo>
                          <a:pt x="330" y="134"/>
                        </a:lnTo>
                        <a:lnTo>
                          <a:pt x="311" y="132"/>
                        </a:lnTo>
                        <a:lnTo>
                          <a:pt x="317" y="161"/>
                        </a:lnTo>
                        <a:lnTo>
                          <a:pt x="351" y="182"/>
                        </a:lnTo>
                        <a:lnTo>
                          <a:pt x="360" y="186"/>
                        </a:lnTo>
                        <a:lnTo>
                          <a:pt x="369" y="186"/>
                        </a:lnTo>
                        <a:lnTo>
                          <a:pt x="364" y="203"/>
                        </a:lnTo>
                        <a:lnTo>
                          <a:pt x="406" y="182"/>
                        </a:lnTo>
                        <a:lnTo>
                          <a:pt x="415" y="157"/>
                        </a:lnTo>
                        <a:lnTo>
                          <a:pt x="424" y="129"/>
                        </a:lnTo>
                        <a:lnTo>
                          <a:pt x="364" y="140"/>
                        </a:lnTo>
                        <a:lnTo>
                          <a:pt x="326" y="0"/>
                        </a:lnTo>
                        <a:lnTo>
                          <a:pt x="0" y="59"/>
                        </a:lnTo>
                        <a:close/>
                      </a:path>
                    </a:pathLst>
                  </a:custGeom>
                  <a:solidFill>
                    <a:srgbClr val="000000"/>
                  </a:solidFill>
                  <a:ln w="9525">
                    <a:solidFill>
                      <a:srgbClr val="000000"/>
                    </a:solidFill>
                    <a:round/>
                    <a:headEnd/>
                    <a:tailEnd/>
                  </a:ln>
                </p:spPr>
                <p:txBody>
                  <a:bodyPr/>
                  <a:lstStyle/>
                  <a:p>
                    <a:endParaRPr lang="en-US"/>
                  </a:p>
                </p:txBody>
              </p:sp>
              <p:sp>
                <p:nvSpPr>
                  <p:cNvPr id="770" name="Freeform 1302">
                    <a:extLst>
                      <a:ext uri="{FF2B5EF4-FFF2-40B4-BE49-F238E27FC236}">
                        <a16:creationId xmlns:a16="http://schemas.microsoft.com/office/drawing/2014/main" id="{A2B5E719-8D27-DBD6-C70B-A7AC84C377E5}"/>
                      </a:ext>
                    </a:extLst>
                  </p:cNvPr>
                  <p:cNvSpPr>
                    <a:spLocks/>
                  </p:cNvSpPr>
                  <p:nvPr/>
                </p:nvSpPr>
                <p:spPr bwMode="auto">
                  <a:xfrm>
                    <a:off x="32010" y="1270"/>
                    <a:ext cx="674" cy="392"/>
                  </a:xfrm>
                  <a:custGeom>
                    <a:avLst/>
                    <a:gdLst>
                      <a:gd name="T0" fmla="*/ 52 w 718"/>
                      <a:gd name="T1" fmla="*/ 355 h 397"/>
                      <a:gd name="T2" fmla="*/ 52 w 718"/>
                      <a:gd name="T3" fmla="*/ 345 h 397"/>
                      <a:gd name="T4" fmla="*/ 88 w 718"/>
                      <a:gd name="T5" fmla="*/ 300 h 397"/>
                      <a:gd name="T6" fmla="*/ 109 w 718"/>
                      <a:gd name="T7" fmla="*/ 271 h 397"/>
                      <a:gd name="T8" fmla="*/ 129 w 718"/>
                      <a:gd name="T9" fmla="*/ 300 h 397"/>
                      <a:gd name="T10" fmla="*/ 190 w 718"/>
                      <a:gd name="T11" fmla="*/ 269 h 397"/>
                      <a:gd name="T12" fmla="*/ 218 w 718"/>
                      <a:gd name="T13" fmla="*/ 263 h 397"/>
                      <a:gd name="T14" fmla="*/ 233 w 718"/>
                      <a:gd name="T15" fmla="*/ 240 h 397"/>
                      <a:gd name="T16" fmla="*/ 258 w 718"/>
                      <a:gd name="T17" fmla="*/ 119 h 397"/>
                      <a:gd name="T18" fmla="*/ 285 w 718"/>
                      <a:gd name="T19" fmla="*/ 133 h 397"/>
                      <a:gd name="T20" fmla="*/ 335 w 718"/>
                      <a:gd name="T21" fmla="*/ 0 h 397"/>
                      <a:gd name="T22" fmla="*/ 374 w 718"/>
                      <a:gd name="T23" fmla="*/ 29 h 397"/>
                      <a:gd name="T24" fmla="*/ 381 w 718"/>
                      <a:gd name="T25" fmla="*/ 5 h 397"/>
                      <a:gd name="T26" fmla="*/ 399 w 718"/>
                      <a:gd name="T27" fmla="*/ 12 h 397"/>
                      <a:gd name="T28" fmla="*/ 435 w 718"/>
                      <a:gd name="T29" fmla="*/ 54 h 397"/>
                      <a:gd name="T30" fmla="*/ 422 w 718"/>
                      <a:gd name="T31" fmla="*/ 93 h 397"/>
                      <a:gd name="T32" fmla="*/ 427 w 718"/>
                      <a:gd name="T33" fmla="*/ 110 h 397"/>
                      <a:gd name="T34" fmla="*/ 442 w 718"/>
                      <a:gd name="T35" fmla="*/ 102 h 397"/>
                      <a:gd name="T36" fmla="*/ 453 w 718"/>
                      <a:gd name="T37" fmla="*/ 120 h 397"/>
                      <a:gd name="T38" fmla="*/ 508 w 718"/>
                      <a:gd name="T39" fmla="*/ 143 h 397"/>
                      <a:gd name="T40" fmla="*/ 458 w 718"/>
                      <a:gd name="T41" fmla="*/ 140 h 397"/>
                      <a:gd name="T42" fmla="*/ 510 w 718"/>
                      <a:gd name="T43" fmla="*/ 199 h 397"/>
                      <a:gd name="T44" fmla="*/ 477 w 718"/>
                      <a:gd name="T45" fmla="*/ 193 h 397"/>
                      <a:gd name="T46" fmla="*/ 544 w 718"/>
                      <a:gd name="T47" fmla="*/ 248 h 397"/>
                      <a:gd name="T48" fmla="*/ 561 w 718"/>
                      <a:gd name="T49" fmla="*/ 285 h 397"/>
                      <a:gd name="T50" fmla="*/ 550 w 718"/>
                      <a:gd name="T51" fmla="*/ 280 h 397"/>
                      <a:gd name="T52" fmla="*/ 548 w 718"/>
                      <a:gd name="T53" fmla="*/ 290 h 397"/>
                      <a:gd name="T54" fmla="*/ 326 w 718"/>
                      <a:gd name="T55" fmla="*/ 343 h 397"/>
                      <a:gd name="T56" fmla="*/ 144 w 718"/>
                      <a:gd name="T57" fmla="*/ 373 h 397"/>
                      <a:gd name="T58" fmla="*/ 0 w 718"/>
                      <a:gd name="T59" fmla="*/ 397 h 397"/>
                      <a:gd name="T60" fmla="*/ 52 w 718"/>
                      <a:gd name="T61" fmla="*/ 355 h 397"/>
                      <a:gd name="T62" fmla="*/ 52 w 718"/>
                      <a:gd name="T63" fmla="*/ 355 h 39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8"/>
                      <a:gd name="T97" fmla="*/ 0 h 397"/>
                      <a:gd name="T98" fmla="*/ 718 w 718"/>
                      <a:gd name="T99" fmla="*/ 397 h 39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8" h="397">
                        <a:moveTo>
                          <a:pt x="66" y="355"/>
                        </a:moveTo>
                        <a:lnTo>
                          <a:pt x="66" y="345"/>
                        </a:lnTo>
                        <a:lnTo>
                          <a:pt x="113" y="300"/>
                        </a:lnTo>
                        <a:lnTo>
                          <a:pt x="139" y="271"/>
                        </a:lnTo>
                        <a:lnTo>
                          <a:pt x="165" y="300"/>
                        </a:lnTo>
                        <a:lnTo>
                          <a:pt x="244" y="269"/>
                        </a:lnTo>
                        <a:lnTo>
                          <a:pt x="280" y="263"/>
                        </a:lnTo>
                        <a:lnTo>
                          <a:pt x="299" y="240"/>
                        </a:lnTo>
                        <a:lnTo>
                          <a:pt x="330" y="119"/>
                        </a:lnTo>
                        <a:lnTo>
                          <a:pt x="364" y="133"/>
                        </a:lnTo>
                        <a:lnTo>
                          <a:pt x="429" y="0"/>
                        </a:lnTo>
                        <a:lnTo>
                          <a:pt x="479" y="29"/>
                        </a:lnTo>
                        <a:lnTo>
                          <a:pt x="487" y="5"/>
                        </a:lnTo>
                        <a:lnTo>
                          <a:pt x="511" y="12"/>
                        </a:lnTo>
                        <a:lnTo>
                          <a:pt x="556" y="54"/>
                        </a:lnTo>
                        <a:lnTo>
                          <a:pt x="540" y="93"/>
                        </a:lnTo>
                        <a:lnTo>
                          <a:pt x="547" y="110"/>
                        </a:lnTo>
                        <a:lnTo>
                          <a:pt x="566" y="102"/>
                        </a:lnTo>
                        <a:lnTo>
                          <a:pt x="581" y="120"/>
                        </a:lnTo>
                        <a:lnTo>
                          <a:pt x="650" y="143"/>
                        </a:lnTo>
                        <a:lnTo>
                          <a:pt x="586" y="140"/>
                        </a:lnTo>
                        <a:lnTo>
                          <a:pt x="654" y="199"/>
                        </a:lnTo>
                        <a:lnTo>
                          <a:pt x="610" y="193"/>
                        </a:lnTo>
                        <a:lnTo>
                          <a:pt x="697" y="248"/>
                        </a:lnTo>
                        <a:lnTo>
                          <a:pt x="718" y="285"/>
                        </a:lnTo>
                        <a:lnTo>
                          <a:pt x="704" y="280"/>
                        </a:lnTo>
                        <a:lnTo>
                          <a:pt x="701" y="290"/>
                        </a:lnTo>
                        <a:lnTo>
                          <a:pt x="417" y="343"/>
                        </a:lnTo>
                        <a:lnTo>
                          <a:pt x="184" y="373"/>
                        </a:lnTo>
                        <a:lnTo>
                          <a:pt x="0" y="397"/>
                        </a:lnTo>
                        <a:lnTo>
                          <a:pt x="66" y="355"/>
                        </a:lnTo>
                        <a:close/>
                      </a:path>
                    </a:pathLst>
                  </a:custGeom>
                  <a:solidFill>
                    <a:srgbClr val="000000"/>
                  </a:solidFill>
                  <a:ln w="9525">
                    <a:solidFill>
                      <a:srgbClr val="000000"/>
                    </a:solidFill>
                    <a:round/>
                    <a:headEnd/>
                    <a:tailEnd/>
                  </a:ln>
                </p:spPr>
                <p:txBody>
                  <a:bodyPr/>
                  <a:lstStyle/>
                  <a:p>
                    <a:endParaRPr lang="en-US"/>
                  </a:p>
                </p:txBody>
              </p:sp>
              <p:sp>
                <p:nvSpPr>
                  <p:cNvPr id="771" name="Freeform 1303">
                    <a:extLst>
                      <a:ext uri="{FF2B5EF4-FFF2-40B4-BE49-F238E27FC236}">
                        <a16:creationId xmlns:a16="http://schemas.microsoft.com/office/drawing/2014/main" id="{AFB73684-58BC-85A0-1627-A665C9C98EC8}"/>
                      </a:ext>
                    </a:extLst>
                  </p:cNvPr>
                  <p:cNvSpPr>
                    <a:spLocks/>
                  </p:cNvSpPr>
                  <p:nvPr/>
                </p:nvSpPr>
                <p:spPr bwMode="auto">
                  <a:xfrm>
                    <a:off x="32656" y="1379"/>
                    <a:ext cx="40" cy="95"/>
                  </a:xfrm>
                  <a:custGeom>
                    <a:avLst/>
                    <a:gdLst>
                      <a:gd name="T0" fmla="*/ 0 w 38"/>
                      <a:gd name="T1" fmla="*/ 103 h 99"/>
                      <a:gd name="T2" fmla="*/ 9 w 38"/>
                      <a:gd name="T3" fmla="*/ 76 h 99"/>
                      <a:gd name="T4" fmla="*/ 23 w 38"/>
                      <a:gd name="T5" fmla="*/ 59 h 99"/>
                      <a:gd name="T6" fmla="*/ 30 w 38"/>
                      <a:gd name="T7" fmla="*/ 0 h 99"/>
                      <a:gd name="T8" fmla="*/ 10 w 38"/>
                      <a:gd name="T9" fmla="*/ 13 h 99"/>
                      <a:gd name="T10" fmla="*/ 0 w 38"/>
                      <a:gd name="T11" fmla="*/ 69 h 99"/>
                      <a:gd name="T12" fmla="*/ 0 w 38"/>
                      <a:gd name="T13" fmla="*/ 103 h 99"/>
                      <a:gd name="T14" fmla="*/ 0 w 38"/>
                      <a:gd name="T15" fmla="*/ 103 h 99"/>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99"/>
                      <a:gd name="T26" fmla="*/ 38 w 38"/>
                      <a:gd name="T27" fmla="*/ 99 h 9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99">
                        <a:moveTo>
                          <a:pt x="0" y="99"/>
                        </a:moveTo>
                        <a:lnTo>
                          <a:pt x="13" y="72"/>
                        </a:lnTo>
                        <a:lnTo>
                          <a:pt x="27" y="55"/>
                        </a:lnTo>
                        <a:lnTo>
                          <a:pt x="38" y="0"/>
                        </a:lnTo>
                        <a:lnTo>
                          <a:pt x="14" y="13"/>
                        </a:lnTo>
                        <a:lnTo>
                          <a:pt x="0" y="65"/>
                        </a:lnTo>
                        <a:lnTo>
                          <a:pt x="0" y="99"/>
                        </a:lnTo>
                        <a:close/>
                      </a:path>
                    </a:pathLst>
                  </a:custGeom>
                  <a:solidFill>
                    <a:srgbClr val="000000"/>
                  </a:solidFill>
                  <a:ln w="9525">
                    <a:solidFill>
                      <a:srgbClr val="000000"/>
                    </a:solidFill>
                    <a:round/>
                    <a:headEnd/>
                    <a:tailEnd/>
                  </a:ln>
                </p:spPr>
                <p:txBody>
                  <a:bodyPr/>
                  <a:lstStyle/>
                  <a:p>
                    <a:endParaRPr lang="en-US"/>
                  </a:p>
                </p:txBody>
              </p:sp>
              <p:sp>
                <p:nvSpPr>
                  <p:cNvPr id="772" name="Freeform 1304">
                    <a:extLst>
                      <a:ext uri="{FF2B5EF4-FFF2-40B4-BE49-F238E27FC236}">
                        <a16:creationId xmlns:a16="http://schemas.microsoft.com/office/drawing/2014/main" id="{D51401A2-FD9C-DFEF-08C4-6DE5724D2FB8}"/>
                      </a:ext>
                    </a:extLst>
                  </p:cNvPr>
                  <p:cNvSpPr>
                    <a:spLocks/>
                  </p:cNvSpPr>
                  <p:nvPr/>
                </p:nvSpPr>
                <p:spPr bwMode="auto">
                  <a:xfrm>
                    <a:off x="31970" y="1560"/>
                    <a:ext cx="753" cy="346"/>
                  </a:xfrm>
                  <a:custGeom>
                    <a:avLst/>
                    <a:gdLst>
                      <a:gd name="T0" fmla="*/ 0 w 793"/>
                      <a:gd name="T1" fmla="*/ 298 h 346"/>
                      <a:gd name="T2" fmla="*/ 88 w 793"/>
                      <a:gd name="T3" fmla="*/ 283 h 346"/>
                      <a:gd name="T4" fmla="*/ 142 w 793"/>
                      <a:gd name="T5" fmla="*/ 251 h 346"/>
                      <a:gd name="T6" fmla="*/ 242 w 793"/>
                      <a:gd name="T7" fmla="*/ 238 h 346"/>
                      <a:gd name="T8" fmla="*/ 281 w 793"/>
                      <a:gd name="T9" fmla="*/ 270 h 346"/>
                      <a:gd name="T10" fmla="*/ 346 w 793"/>
                      <a:gd name="T11" fmla="*/ 259 h 346"/>
                      <a:gd name="T12" fmla="*/ 443 w 793"/>
                      <a:gd name="T13" fmla="*/ 346 h 346"/>
                      <a:gd name="T14" fmla="*/ 483 w 793"/>
                      <a:gd name="T15" fmla="*/ 335 h 346"/>
                      <a:gd name="T16" fmla="*/ 536 w 793"/>
                      <a:gd name="T17" fmla="*/ 235 h 346"/>
                      <a:gd name="T18" fmla="*/ 581 w 793"/>
                      <a:gd name="T19" fmla="*/ 214 h 346"/>
                      <a:gd name="T20" fmla="*/ 594 w 793"/>
                      <a:gd name="T21" fmla="*/ 185 h 346"/>
                      <a:gd name="T22" fmla="*/ 547 w 793"/>
                      <a:gd name="T23" fmla="*/ 194 h 346"/>
                      <a:gd name="T24" fmla="*/ 534 w 793"/>
                      <a:gd name="T25" fmla="*/ 175 h 346"/>
                      <a:gd name="T26" fmla="*/ 563 w 793"/>
                      <a:gd name="T27" fmla="*/ 165 h 346"/>
                      <a:gd name="T28" fmla="*/ 562 w 793"/>
                      <a:gd name="T29" fmla="*/ 152 h 346"/>
                      <a:gd name="T30" fmla="*/ 530 w 793"/>
                      <a:gd name="T31" fmla="*/ 138 h 346"/>
                      <a:gd name="T32" fmla="*/ 572 w 793"/>
                      <a:gd name="T33" fmla="*/ 118 h 346"/>
                      <a:gd name="T34" fmla="*/ 569 w 793"/>
                      <a:gd name="T35" fmla="*/ 139 h 346"/>
                      <a:gd name="T36" fmla="*/ 596 w 793"/>
                      <a:gd name="T37" fmla="*/ 139 h 346"/>
                      <a:gd name="T38" fmla="*/ 611 w 793"/>
                      <a:gd name="T39" fmla="*/ 102 h 346"/>
                      <a:gd name="T40" fmla="*/ 621 w 793"/>
                      <a:gd name="T41" fmla="*/ 100 h 346"/>
                      <a:gd name="T42" fmla="*/ 614 w 793"/>
                      <a:gd name="T43" fmla="*/ 70 h 346"/>
                      <a:gd name="T44" fmla="*/ 596 w 793"/>
                      <a:gd name="T45" fmla="*/ 100 h 346"/>
                      <a:gd name="T46" fmla="*/ 577 w 793"/>
                      <a:gd name="T47" fmla="*/ 31 h 346"/>
                      <a:gd name="T48" fmla="*/ 590 w 793"/>
                      <a:gd name="T49" fmla="*/ 28 h 346"/>
                      <a:gd name="T50" fmla="*/ 608 w 793"/>
                      <a:gd name="T51" fmla="*/ 47 h 346"/>
                      <a:gd name="T52" fmla="*/ 595 w 793"/>
                      <a:gd name="T53" fmla="*/ 15 h 346"/>
                      <a:gd name="T54" fmla="*/ 581 w 793"/>
                      <a:gd name="T55" fmla="*/ 0 h 346"/>
                      <a:gd name="T56" fmla="*/ 358 w 793"/>
                      <a:gd name="T57" fmla="*/ 53 h 346"/>
                      <a:gd name="T58" fmla="*/ 176 w 793"/>
                      <a:gd name="T59" fmla="*/ 83 h 346"/>
                      <a:gd name="T60" fmla="*/ 151 w 793"/>
                      <a:gd name="T61" fmla="*/ 146 h 346"/>
                      <a:gd name="T62" fmla="*/ 111 w 793"/>
                      <a:gd name="T63" fmla="*/ 157 h 346"/>
                      <a:gd name="T64" fmla="*/ 92 w 793"/>
                      <a:gd name="T65" fmla="*/ 188 h 346"/>
                      <a:gd name="T66" fmla="*/ 22 w 793"/>
                      <a:gd name="T67" fmla="*/ 241 h 346"/>
                      <a:gd name="T68" fmla="*/ 19 w 793"/>
                      <a:gd name="T69" fmla="*/ 261 h 346"/>
                      <a:gd name="T70" fmla="*/ 0 w 793"/>
                      <a:gd name="T71" fmla="*/ 272 h 346"/>
                      <a:gd name="T72" fmla="*/ 0 w 793"/>
                      <a:gd name="T73" fmla="*/ 298 h 346"/>
                      <a:gd name="T74" fmla="*/ 0 w 793"/>
                      <a:gd name="T75" fmla="*/ 298 h 3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93"/>
                      <a:gd name="T115" fmla="*/ 0 h 346"/>
                      <a:gd name="T116" fmla="*/ 793 w 793"/>
                      <a:gd name="T117" fmla="*/ 346 h 3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93" h="346">
                        <a:moveTo>
                          <a:pt x="0" y="298"/>
                        </a:moveTo>
                        <a:lnTo>
                          <a:pt x="113" y="283"/>
                        </a:lnTo>
                        <a:lnTo>
                          <a:pt x="181" y="251"/>
                        </a:lnTo>
                        <a:lnTo>
                          <a:pt x="308" y="238"/>
                        </a:lnTo>
                        <a:lnTo>
                          <a:pt x="359" y="270"/>
                        </a:lnTo>
                        <a:lnTo>
                          <a:pt x="442" y="259"/>
                        </a:lnTo>
                        <a:lnTo>
                          <a:pt x="567" y="346"/>
                        </a:lnTo>
                        <a:lnTo>
                          <a:pt x="615" y="335"/>
                        </a:lnTo>
                        <a:lnTo>
                          <a:pt x="685" y="235"/>
                        </a:lnTo>
                        <a:lnTo>
                          <a:pt x="742" y="214"/>
                        </a:lnTo>
                        <a:lnTo>
                          <a:pt x="758" y="185"/>
                        </a:lnTo>
                        <a:lnTo>
                          <a:pt x="698" y="194"/>
                        </a:lnTo>
                        <a:lnTo>
                          <a:pt x="682" y="175"/>
                        </a:lnTo>
                        <a:lnTo>
                          <a:pt x="719" y="165"/>
                        </a:lnTo>
                        <a:lnTo>
                          <a:pt x="717" y="152"/>
                        </a:lnTo>
                        <a:lnTo>
                          <a:pt x="677" y="138"/>
                        </a:lnTo>
                        <a:lnTo>
                          <a:pt x="730" y="118"/>
                        </a:lnTo>
                        <a:lnTo>
                          <a:pt x="727" y="139"/>
                        </a:lnTo>
                        <a:lnTo>
                          <a:pt x="761" y="139"/>
                        </a:lnTo>
                        <a:lnTo>
                          <a:pt x="780" y="102"/>
                        </a:lnTo>
                        <a:lnTo>
                          <a:pt x="793" y="100"/>
                        </a:lnTo>
                        <a:lnTo>
                          <a:pt x="785" y="70"/>
                        </a:lnTo>
                        <a:lnTo>
                          <a:pt x="761" y="100"/>
                        </a:lnTo>
                        <a:lnTo>
                          <a:pt x="737" y="31"/>
                        </a:lnTo>
                        <a:lnTo>
                          <a:pt x="753" y="28"/>
                        </a:lnTo>
                        <a:lnTo>
                          <a:pt x="776" y="47"/>
                        </a:lnTo>
                        <a:lnTo>
                          <a:pt x="759" y="15"/>
                        </a:lnTo>
                        <a:lnTo>
                          <a:pt x="742" y="0"/>
                        </a:lnTo>
                        <a:lnTo>
                          <a:pt x="458" y="53"/>
                        </a:lnTo>
                        <a:lnTo>
                          <a:pt x="225" y="83"/>
                        </a:lnTo>
                        <a:lnTo>
                          <a:pt x="193" y="146"/>
                        </a:lnTo>
                        <a:lnTo>
                          <a:pt x="141" y="157"/>
                        </a:lnTo>
                        <a:lnTo>
                          <a:pt x="118" y="188"/>
                        </a:lnTo>
                        <a:lnTo>
                          <a:pt x="28" y="241"/>
                        </a:lnTo>
                        <a:lnTo>
                          <a:pt x="23" y="261"/>
                        </a:lnTo>
                        <a:lnTo>
                          <a:pt x="0" y="272"/>
                        </a:lnTo>
                        <a:lnTo>
                          <a:pt x="0" y="298"/>
                        </a:lnTo>
                        <a:close/>
                      </a:path>
                    </a:pathLst>
                  </a:custGeom>
                  <a:solidFill>
                    <a:srgbClr val="000000"/>
                  </a:solidFill>
                  <a:ln w="9525">
                    <a:solidFill>
                      <a:srgbClr val="000000"/>
                    </a:solidFill>
                    <a:round/>
                    <a:headEnd/>
                    <a:tailEnd/>
                  </a:ln>
                </p:spPr>
                <p:txBody>
                  <a:bodyPr/>
                  <a:lstStyle/>
                  <a:p>
                    <a:endParaRPr lang="en-US"/>
                  </a:p>
                </p:txBody>
              </p:sp>
              <p:sp>
                <p:nvSpPr>
                  <p:cNvPr id="773" name="Freeform 1305">
                    <a:extLst>
                      <a:ext uri="{FF2B5EF4-FFF2-40B4-BE49-F238E27FC236}">
                        <a16:creationId xmlns:a16="http://schemas.microsoft.com/office/drawing/2014/main" id="{22168171-2544-8CDD-B35A-3A15246DA8F4}"/>
                      </a:ext>
                    </a:extLst>
                  </p:cNvPr>
                  <p:cNvSpPr>
                    <a:spLocks/>
                  </p:cNvSpPr>
                  <p:nvPr/>
                </p:nvSpPr>
                <p:spPr bwMode="auto">
                  <a:xfrm>
                    <a:off x="32059" y="1798"/>
                    <a:ext cx="445" cy="351"/>
                  </a:xfrm>
                  <a:custGeom>
                    <a:avLst/>
                    <a:gdLst>
                      <a:gd name="T0" fmla="*/ 15 w 473"/>
                      <a:gd name="T1" fmla="*/ 45 h 351"/>
                      <a:gd name="T2" fmla="*/ 68 w 473"/>
                      <a:gd name="T3" fmla="*/ 13 h 351"/>
                      <a:gd name="T4" fmla="*/ 167 w 473"/>
                      <a:gd name="T5" fmla="*/ 0 h 351"/>
                      <a:gd name="T6" fmla="*/ 207 w 473"/>
                      <a:gd name="T7" fmla="*/ 32 h 351"/>
                      <a:gd name="T8" fmla="*/ 273 w 473"/>
                      <a:gd name="T9" fmla="*/ 21 h 351"/>
                      <a:gd name="T10" fmla="*/ 371 w 473"/>
                      <a:gd name="T11" fmla="*/ 108 h 351"/>
                      <a:gd name="T12" fmla="*/ 327 w 473"/>
                      <a:gd name="T13" fmla="*/ 175 h 351"/>
                      <a:gd name="T14" fmla="*/ 330 w 473"/>
                      <a:gd name="T15" fmla="*/ 204 h 351"/>
                      <a:gd name="T16" fmla="*/ 255 w 473"/>
                      <a:gd name="T17" fmla="*/ 290 h 351"/>
                      <a:gd name="T18" fmla="*/ 245 w 473"/>
                      <a:gd name="T19" fmla="*/ 293 h 351"/>
                      <a:gd name="T20" fmla="*/ 237 w 473"/>
                      <a:gd name="T21" fmla="*/ 319 h 351"/>
                      <a:gd name="T22" fmla="*/ 221 w 473"/>
                      <a:gd name="T23" fmla="*/ 304 h 351"/>
                      <a:gd name="T24" fmla="*/ 235 w 473"/>
                      <a:gd name="T25" fmla="*/ 327 h 351"/>
                      <a:gd name="T26" fmla="*/ 221 w 473"/>
                      <a:gd name="T27" fmla="*/ 351 h 351"/>
                      <a:gd name="T28" fmla="*/ 207 w 473"/>
                      <a:gd name="T29" fmla="*/ 348 h 351"/>
                      <a:gd name="T30" fmla="*/ 157 w 473"/>
                      <a:gd name="T31" fmla="*/ 248 h 351"/>
                      <a:gd name="T32" fmla="*/ 48 w 473"/>
                      <a:gd name="T33" fmla="*/ 121 h 351"/>
                      <a:gd name="T34" fmla="*/ 0 w 473"/>
                      <a:gd name="T35" fmla="*/ 83 h 351"/>
                      <a:gd name="T36" fmla="*/ 15 w 473"/>
                      <a:gd name="T37" fmla="*/ 45 h 351"/>
                      <a:gd name="T38" fmla="*/ 15 w 473"/>
                      <a:gd name="T39" fmla="*/ 45 h 35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73"/>
                      <a:gd name="T61" fmla="*/ 0 h 351"/>
                      <a:gd name="T62" fmla="*/ 473 w 473"/>
                      <a:gd name="T63" fmla="*/ 351 h 35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73" h="351">
                        <a:moveTo>
                          <a:pt x="19" y="45"/>
                        </a:moveTo>
                        <a:lnTo>
                          <a:pt x="87" y="13"/>
                        </a:lnTo>
                        <a:lnTo>
                          <a:pt x="214" y="0"/>
                        </a:lnTo>
                        <a:lnTo>
                          <a:pt x="265" y="32"/>
                        </a:lnTo>
                        <a:lnTo>
                          <a:pt x="348" y="21"/>
                        </a:lnTo>
                        <a:lnTo>
                          <a:pt x="473" y="108"/>
                        </a:lnTo>
                        <a:lnTo>
                          <a:pt x="418" y="175"/>
                        </a:lnTo>
                        <a:lnTo>
                          <a:pt x="421" y="204"/>
                        </a:lnTo>
                        <a:lnTo>
                          <a:pt x="325" y="290"/>
                        </a:lnTo>
                        <a:lnTo>
                          <a:pt x="311" y="293"/>
                        </a:lnTo>
                        <a:lnTo>
                          <a:pt x="303" y="319"/>
                        </a:lnTo>
                        <a:lnTo>
                          <a:pt x="283" y="304"/>
                        </a:lnTo>
                        <a:lnTo>
                          <a:pt x="301" y="327"/>
                        </a:lnTo>
                        <a:lnTo>
                          <a:pt x="283" y="351"/>
                        </a:lnTo>
                        <a:lnTo>
                          <a:pt x="265" y="348"/>
                        </a:lnTo>
                        <a:lnTo>
                          <a:pt x="201" y="248"/>
                        </a:lnTo>
                        <a:lnTo>
                          <a:pt x="61" y="121"/>
                        </a:lnTo>
                        <a:lnTo>
                          <a:pt x="0" y="83"/>
                        </a:lnTo>
                        <a:lnTo>
                          <a:pt x="19" y="45"/>
                        </a:lnTo>
                        <a:close/>
                      </a:path>
                    </a:pathLst>
                  </a:custGeom>
                  <a:solidFill>
                    <a:srgbClr val="000000"/>
                  </a:solidFill>
                  <a:ln w="9525">
                    <a:solidFill>
                      <a:srgbClr val="000000"/>
                    </a:solidFill>
                    <a:round/>
                    <a:headEnd/>
                    <a:tailEnd/>
                  </a:ln>
                </p:spPr>
                <p:txBody>
                  <a:bodyPr/>
                  <a:lstStyle/>
                  <a:p>
                    <a:endParaRPr lang="en-US"/>
                  </a:p>
                </p:txBody>
              </p:sp>
              <p:sp>
                <p:nvSpPr>
                  <p:cNvPr id="774" name="Freeform 1306">
                    <a:extLst>
                      <a:ext uri="{FF2B5EF4-FFF2-40B4-BE49-F238E27FC236}">
                        <a16:creationId xmlns:a16="http://schemas.microsoft.com/office/drawing/2014/main" id="{63CDA074-3651-267F-7199-EB479A46A74C}"/>
                      </a:ext>
                    </a:extLst>
                  </p:cNvPr>
                  <p:cNvSpPr>
                    <a:spLocks/>
                  </p:cNvSpPr>
                  <p:nvPr/>
                </p:nvSpPr>
                <p:spPr bwMode="auto">
                  <a:xfrm>
                    <a:off x="32616" y="1183"/>
                    <a:ext cx="93" cy="157"/>
                  </a:xfrm>
                  <a:custGeom>
                    <a:avLst/>
                    <a:gdLst>
                      <a:gd name="T0" fmla="*/ 0 w 98"/>
                      <a:gd name="T1" fmla="*/ 15 h 155"/>
                      <a:gd name="T2" fmla="*/ 9 w 98"/>
                      <a:gd name="T3" fmla="*/ 0 h 155"/>
                      <a:gd name="T4" fmla="*/ 26 w 98"/>
                      <a:gd name="T5" fmla="*/ 0 h 155"/>
                      <a:gd name="T6" fmla="*/ 21 w 98"/>
                      <a:gd name="T7" fmla="*/ 15 h 155"/>
                      <a:gd name="T8" fmla="*/ 17 w 98"/>
                      <a:gd name="T9" fmla="*/ 21 h 155"/>
                      <a:gd name="T10" fmla="*/ 20 w 98"/>
                      <a:gd name="T11" fmla="*/ 39 h 155"/>
                      <a:gd name="T12" fmla="*/ 40 w 98"/>
                      <a:gd name="T13" fmla="*/ 63 h 155"/>
                      <a:gd name="T14" fmla="*/ 42 w 98"/>
                      <a:gd name="T15" fmla="*/ 81 h 155"/>
                      <a:gd name="T16" fmla="*/ 58 w 98"/>
                      <a:gd name="T17" fmla="*/ 104 h 155"/>
                      <a:gd name="T18" fmla="*/ 71 w 98"/>
                      <a:gd name="T19" fmla="*/ 108 h 155"/>
                      <a:gd name="T20" fmla="*/ 76 w 98"/>
                      <a:gd name="T21" fmla="*/ 123 h 155"/>
                      <a:gd name="T22" fmla="*/ 65 w 98"/>
                      <a:gd name="T23" fmla="*/ 134 h 155"/>
                      <a:gd name="T24" fmla="*/ 76 w 98"/>
                      <a:gd name="T25" fmla="*/ 133 h 155"/>
                      <a:gd name="T26" fmla="*/ 80 w 98"/>
                      <a:gd name="T27" fmla="*/ 144 h 155"/>
                      <a:gd name="T28" fmla="*/ 30 w 98"/>
                      <a:gd name="T29" fmla="*/ 155 h 155"/>
                      <a:gd name="T30" fmla="*/ 0 w 98"/>
                      <a:gd name="T31" fmla="*/ 15 h 155"/>
                      <a:gd name="T32" fmla="*/ 0 w 98"/>
                      <a:gd name="T33" fmla="*/ 15 h 1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8"/>
                      <a:gd name="T52" fmla="*/ 0 h 155"/>
                      <a:gd name="T53" fmla="*/ 98 w 98"/>
                      <a:gd name="T54" fmla="*/ 155 h 1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8" h="155">
                        <a:moveTo>
                          <a:pt x="0" y="15"/>
                        </a:moveTo>
                        <a:lnTo>
                          <a:pt x="12" y="0"/>
                        </a:lnTo>
                        <a:lnTo>
                          <a:pt x="32" y="0"/>
                        </a:lnTo>
                        <a:lnTo>
                          <a:pt x="25" y="15"/>
                        </a:lnTo>
                        <a:lnTo>
                          <a:pt x="21" y="21"/>
                        </a:lnTo>
                        <a:lnTo>
                          <a:pt x="24" y="39"/>
                        </a:lnTo>
                        <a:lnTo>
                          <a:pt x="48" y="63"/>
                        </a:lnTo>
                        <a:lnTo>
                          <a:pt x="51" y="81"/>
                        </a:lnTo>
                        <a:lnTo>
                          <a:pt x="71" y="104"/>
                        </a:lnTo>
                        <a:lnTo>
                          <a:pt x="87" y="108"/>
                        </a:lnTo>
                        <a:lnTo>
                          <a:pt x="93" y="123"/>
                        </a:lnTo>
                        <a:lnTo>
                          <a:pt x="80" y="134"/>
                        </a:lnTo>
                        <a:lnTo>
                          <a:pt x="93" y="133"/>
                        </a:lnTo>
                        <a:lnTo>
                          <a:pt x="98" y="144"/>
                        </a:lnTo>
                        <a:lnTo>
                          <a:pt x="38" y="155"/>
                        </a:lnTo>
                        <a:lnTo>
                          <a:pt x="0" y="15"/>
                        </a:lnTo>
                        <a:close/>
                      </a:path>
                    </a:pathLst>
                  </a:custGeom>
                  <a:solidFill>
                    <a:srgbClr val="000000"/>
                  </a:solidFill>
                  <a:ln w="9525">
                    <a:solidFill>
                      <a:srgbClr val="000000"/>
                    </a:solidFill>
                    <a:round/>
                    <a:headEnd/>
                    <a:tailEnd/>
                  </a:ln>
                </p:spPr>
                <p:txBody>
                  <a:bodyPr/>
                  <a:lstStyle/>
                  <a:p>
                    <a:endParaRPr lang="en-US"/>
                  </a:p>
                </p:txBody>
              </p:sp>
              <p:sp>
                <p:nvSpPr>
                  <p:cNvPr id="775" name="Freeform 1307">
                    <a:extLst>
                      <a:ext uri="{FF2B5EF4-FFF2-40B4-BE49-F238E27FC236}">
                        <a16:creationId xmlns:a16="http://schemas.microsoft.com/office/drawing/2014/main" id="{C7E65E50-78D1-C62F-C79C-D9C3384D0D36}"/>
                      </a:ext>
                    </a:extLst>
                  </p:cNvPr>
                  <p:cNvSpPr>
                    <a:spLocks/>
                  </p:cNvSpPr>
                  <p:nvPr/>
                </p:nvSpPr>
                <p:spPr bwMode="auto">
                  <a:xfrm>
                    <a:off x="32187" y="934"/>
                    <a:ext cx="509" cy="338"/>
                  </a:xfrm>
                  <a:custGeom>
                    <a:avLst/>
                    <a:gdLst>
                      <a:gd name="T0" fmla="*/ 34 w 539"/>
                      <a:gd name="T1" fmla="*/ 343 h 339"/>
                      <a:gd name="T2" fmla="*/ 103 w 539"/>
                      <a:gd name="T3" fmla="*/ 326 h 339"/>
                      <a:gd name="T4" fmla="*/ 357 w 539"/>
                      <a:gd name="T5" fmla="*/ 267 h 339"/>
                      <a:gd name="T6" fmla="*/ 367 w 539"/>
                      <a:gd name="T7" fmla="*/ 252 h 339"/>
                      <a:gd name="T8" fmla="*/ 383 w 539"/>
                      <a:gd name="T9" fmla="*/ 252 h 339"/>
                      <a:gd name="T10" fmla="*/ 400 w 539"/>
                      <a:gd name="T11" fmla="*/ 237 h 339"/>
                      <a:gd name="T12" fmla="*/ 422 w 539"/>
                      <a:gd name="T13" fmla="*/ 199 h 339"/>
                      <a:gd name="T14" fmla="*/ 381 w 539"/>
                      <a:gd name="T15" fmla="*/ 152 h 339"/>
                      <a:gd name="T16" fmla="*/ 380 w 539"/>
                      <a:gd name="T17" fmla="*/ 114 h 339"/>
                      <a:gd name="T18" fmla="*/ 400 w 539"/>
                      <a:gd name="T19" fmla="*/ 59 h 339"/>
                      <a:gd name="T20" fmla="*/ 372 w 539"/>
                      <a:gd name="T21" fmla="*/ 39 h 339"/>
                      <a:gd name="T22" fmla="*/ 341 w 539"/>
                      <a:gd name="T23" fmla="*/ 0 h 339"/>
                      <a:gd name="T24" fmla="*/ 59 w 539"/>
                      <a:gd name="T25" fmla="*/ 67 h 339"/>
                      <a:gd name="T26" fmla="*/ 46 w 539"/>
                      <a:gd name="T27" fmla="*/ 39 h 339"/>
                      <a:gd name="T28" fmla="*/ 0 w 539"/>
                      <a:gd name="T29" fmla="*/ 83 h 339"/>
                      <a:gd name="T30" fmla="*/ 34 w 539"/>
                      <a:gd name="T31" fmla="*/ 343 h 339"/>
                      <a:gd name="T32" fmla="*/ 34 w 539"/>
                      <a:gd name="T33" fmla="*/ 343 h 3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39"/>
                      <a:gd name="T52" fmla="*/ 0 h 339"/>
                      <a:gd name="T53" fmla="*/ 539 w 539"/>
                      <a:gd name="T54" fmla="*/ 339 h 33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39" h="339">
                        <a:moveTo>
                          <a:pt x="42" y="339"/>
                        </a:moveTo>
                        <a:lnTo>
                          <a:pt x="131" y="322"/>
                        </a:lnTo>
                        <a:lnTo>
                          <a:pt x="457" y="263"/>
                        </a:lnTo>
                        <a:lnTo>
                          <a:pt x="469" y="248"/>
                        </a:lnTo>
                        <a:lnTo>
                          <a:pt x="489" y="248"/>
                        </a:lnTo>
                        <a:lnTo>
                          <a:pt x="510" y="233"/>
                        </a:lnTo>
                        <a:lnTo>
                          <a:pt x="539" y="195"/>
                        </a:lnTo>
                        <a:lnTo>
                          <a:pt x="487" y="152"/>
                        </a:lnTo>
                        <a:lnTo>
                          <a:pt x="486" y="114"/>
                        </a:lnTo>
                        <a:lnTo>
                          <a:pt x="510" y="59"/>
                        </a:lnTo>
                        <a:lnTo>
                          <a:pt x="474" y="39"/>
                        </a:lnTo>
                        <a:lnTo>
                          <a:pt x="435" y="0"/>
                        </a:lnTo>
                        <a:lnTo>
                          <a:pt x="76" y="67"/>
                        </a:lnTo>
                        <a:lnTo>
                          <a:pt x="58" y="39"/>
                        </a:lnTo>
                        <a:lnTo>
                          <a:pt x="0" y="83"/>
                        </a:lnTo>
                        <a:lnTo>
                          <a:pt x="42" y="339"/>
                        </a:lnTo>
                        <a:close/>
                      </a:path>
                    </a:pathLst>
                  </a:custGeom>
                  <a:solidFill>
                    <a:srgbClr val="000000"/>
                  </a:solidFill>
                  <a:ln w="9525">
                    <a:solidFill>
                      <a:srgbClr val="000000"/>
                    </a:solidFill>
                    <a:round/>
                    <a:headEnd/>
                    <a:tailEnd/>
                  </a:ln>
                </p:spPr>
                <p:txBody>
                  <a:bodyPr/>
                  <a:lstStyle/>
                  <a:p>
                    <a:endParaRPr lang="en-US"/>
                  </a:p>
                </p:txBody>
              </p:sp>
              <p:sp>
                <p:nvSpPr>
                  <p:cNvPr id="776" name="Freeform 1308">
                    <a:extLst>
                      <a:ext uri="{FF2B5EF4-FFF2-40B4-BE49-F238E27FC236}">
                        <a16:creationId xmlns:a16="http://schemas.microsoft.com/office/drawing/2014/main" id="{C73BAAE5-D70C-C294-507A-5CD370513B77}"/>
                      </a:ext>
                    </a:extLst>
                  </p:cNvPr>
                  <p:cNvSpPr>
                    <a:spLocks/>
                  </p:cNvSpPr>
                  <p:nvPr/>
                </p:nvSpPr>
                <p:spPr bwMode="auto">
                  <a:xfrm>
                    <a:off x="32640" y="993"/>
                    <a:ext cx="108" cy="280"/>
                  </a:xfrm>
                  <a:custGeom>
                    <a:avLst/>
                    <a:gdLst>
                      <a:gd name="T0" fmla="*/ 7 w 117"/>
                      <a:gd name="T1" fmla="*/ 193 h 276"/>
                      <a:gd name="T2" fmla="*/ 22 w 117"/>
                      <a:gd name="T3" fmla="*/ 178 h 276"/>
                      <a:gd name="T4" fmla="*/ 45 w 117"/>
                      <a:gd name="T5" fmla="*/ 136 h 276"/>
                      <a:gd name="T6" fmla="*/ 5 w 117"/>
                      <a:gd name="T7" fmla="*/ 93 h 276"/>
                      <a:gd name="T8" fmla="*/ 4 w 117"/>
                      <a:gd name="T9" fmla="*/ 55 h 276"/>
                      <a:gd name="T10" fmla="*/ 22 w 117"/>
                      <a:gd name="T11" fmla="*/ 0 h 276"/>
                      <a:gd name="T12" fmla="*/ 84 w 117"/>
                      <a:gd name="T13" fmla="*/ 25 h 276"/>
                      <a:gd name="T14" fmla="*/ 84 w 117"/>
                      <a:gd name="T15" fmla="*/ 37 h 276"/>
                      <a:gd name="T16" fmla="*/ 77 w 117"/>
                      <a:gd name="T17" fmla="*/ 68 h 276"/>
                      <a:gd name="T18" fmla="*/ 71 w 117"/>
                      <a:gd name="T19" fmla="*/ 74 h 276"/>
                      <a:gd name="T20" fmla="*/ 69 w 117"/>
                      <a:gd name="T21" fmla="*/ 90 h 276"/>
                      <a:gd name="T22" fmla="*/ 76 w 117"/>
                      <a:gd name="T23" fmla="*/ 95 h 276"/>
                      <a:gd name="T24" fmla="*/ 91 w 117"/>
                      <a:gd name="T25" fmla="*/ 90 h 276"/>
                      <a:gd name="T26" fmla="*/ 91 w 117"/>
                      <a:gd name="T27" fmla="*/ 137 h 276"/>
                      <a:gd name="T28" fmla="*/ 91 w 117"/>
                      <a:gd name="T29" fmla="*/ 170 h 276"/>
                      <a:gd name="T30" fmla="*/ 91 w 117"/>
                      <a:gd name="T31" fmla="*/ 186 h 276"/>
                      <a:gd name="T32" fmla="*/ 86 w 117"/>
                      <a:gd name="T33" fmla="*/ 201 h 276"/>
                      <a:gd name="T34" fmla="*/ 80 w 117"/>
                      <a:gd name="T35" fmla="*/ 201 h 276"/>
                      <a:gd name="T36" fmla="*/ 83 w 117"/>
                      <a:gd name="T37" fmla="*/ 216 h 276"/>
                      <a:gd name="T38" fmla="*/ 60 w 117"/>
                      <a:gd name="T39" fmla="*/ 280 h 276"/>
                      <a:gd name="T40" fmla="*/ 53 w 117"/>
                      <a:gd name="T41" fmla="*/ 280 h 276"/>
                      <a:gd name="T42" fmla="*/ 52 w 117"/>
                      <a:gd name="T43" fmla="*/ 256 h 276"/>
                      <a:gd name="T44" fmla="*/ 36 w 117"/>
                      <a:gd name="T45" fmla="*/ 256 h 276"/>
                      <a:gd name="T46" fmla="*/ 5 w 117"/>
                      <a:gd name="T47" fmla="*/ 230 h 276"/>
                      <a:gd name="T48" fmla="*/ 0 w 117"/>
                      <a:gd name="T49" fmla="*/ 208 h 276"/>
                      <a:gd name="T50" fmla="*/ 7 w 117"/>
                      <a:gd name="T51" fmla="*/ 193 h 276"/>
                      <a:gd name="T52" fmla="*/ 7 w 117"/>
                      <a:gd name="T53" fmla="*/ 193 h 27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7"/>
                      <a:gd name="T82" fmla="*/ 0 h 276"/>
                      <a:gd name="T83" fmla="*/ 117 w 117"/>
                      <a:gd name="T84" fmla="*/ 276 h 27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7" h="276">
                        <a:moveTo>
                          <a:pt x="7" y="189"/>
                        </a:moveTo>
                        <a:lnTo>
                          <a:pt x="28" y="174"/>
                        </a:lnTo>
                        <a:lnTo>
                          <a:pt x="57" y="136"/>
                        </a:lnTo>
                        <a:lnTo>
                          <a:pt x="5" y="93"/>
                        </a:lnTo>
                        <a:lnTo>
                          <a:pt x="4" y="55"/>
                        </a:lnTo>
                        <a:lnTo>
                          <a:pt x="28" y="0"/>
                        </a:lnTo>
                        <a:lnTo>
                          <a:pt x="107" y="25"/>
                        </a:lnTo>
                        <a:lnTo>
                          <a:pt x="107" y="37"/>
                        </a:lnTo>
                        <a:lnTo>
                          <a:pt x="99" y="68"/>
                        </a:lnTo>
                        <a:lnTo>
                          <a:pt x="91" y="74"/>
                        </a:lnTo>
                        <a:lnTo>
                          <a:pt x="88" y="90"/>
                        </a:lnTo>
                        <a:lnTo>
                          <a:pt x="98" y="95"/>
                        </a:lnTo>
                        <a:lnTo>
                          <a:pt x="117" y="90"/>
                        </a:lnTo>
                        <a:lnTo>
                          <a:pt x="117" y="137"/>
                        </a:lnTo>
                        <a:lnTo>
                          <a:pt x="117" y="166"/>
                        </a:lnTo>
                        <a:lnTo>
                          <a:pt x="117" y="182"/>
                        </a:lnTo>
                        <a:lnTo>
                          <a:pt x="111" y="197"/>
                        </a:lnTo>
                        <a:lnTo>
                          <a:pt x="102" y="197"/>
                        </a:lnTo>
                        <a:lnTo>
                          <a:pt x="106" y="212"/>
                        </a:lnTo>
                        <a:lnTo>
                          <a:pt x="77" y="276"/>
                        </a:lnTo>
                        <a:lnTo>
                          <a:pt x="68" y="276"/>
                        </a:lnTo>
                        <a:lnTo>
                          <a:pt x="67" y="252"/>
                        </a:lnTo>
                        <a:lnTo>
                          <a:pt x="46" y="252"/>
                        </a:lnTo>
                        <a:lnTo>
                          <a:pt x="5" y="226"/>
                        </a:lnTo>
                        <a:lnTo>
                          <a:pt x="0" y="204"/>
                        </a:lnTo>
                        <a:lnTo>
                          <a:pt x="7" y="189"/>
                        </a:lnTo>
                        <a:close/>
                      </a:path>
                    </a:pathLst>
                  </a:custGeom>
                  <a:solidFill>
                    <a:srgbClr val="000000"/>
                  </a:solidFill>
                  <a:ln w="9525">
                    <a:solidFill>
                      <a:srgbClr val="000000"/>
                    </a:solidFill>
                    <a:round/>
                    <a:headEnd/>
                    <a:tailEnd/>
                  </a:ln>
                </p:spPr>
                <p:txBody>
                  <a:bodyPr/>
                  <a:lstStyle/>
                  <a:p>
                    <a:endParaRPr lang="en-US"/>
                  </a:p>
                </p:txBody>
              </p:sp>
              <p:sp>
                <p:nvSpPr>
                  <p:cNvPr id="777" name="Freeform 1309">
                    <a:extLst>
                      <a:ext uri="{FF2B5EF4-FFF2-40B4-BE49-F238E27FC236}">
                        <a16:creationId xmlns:a16="http://schemas.microsoft.com/office/drawing/2014/main" id="{455A5E87-2D4A-D9E4-3F88-0EE62B1995F5}"/>
                      </a:ext>
                    </a:extLst>
                  </p:cNvPr>
                  <p:cNvSpPr>
                    <a:spLocks/>
                  </p:cNvSpPr>
                  <p:nvPr/>
                </p:nvSpPr>
                <p:spPr bwMode="auto">
                  <a:xfrm>
                    <a:off x="32241" y="560"/>
                    <a:ext cx="522" cy="484"/>
                  </a:xfrm>
                  <a:custGeom>
                    <a:avLst/>
                    <a:gdLst>
                      <a:gd name="T0" fmla="*/ 14 w 552"/>
                      <a:gd name="T1" fmla="*/ 445 h 481"/>
                      <a:gd name="T2" fmla="*/ 294 w 552"/>
                      <a:gd name="T3" fmla="*/ 378 h 481"/>
                      <a:gd name="T4" fmla="*/ 325 w 552"/>
                      <a:gd name="T5" fmla="*/ 417 h 481"/>
                      <a:gd name="T6" fmla="*/ 354 w 552"/>
                      <a:gd name="T7" fmla="*/ 437 h 481"/>
                      <a:gd name="T8" fmla="*/ 415 w 552"/>
                      <a:gd name="T9" fmla="*/ 462 h 481"/>
                      <a:gd name="T10" fmla="*/ 421 w 552"/>
                      <a:gd name="T11" fmla="*/ 485 h 481"/>
                      <a:gd name="T12" fmla="*/ 431 w 552"/>
                      <a:gd name="T13" fmla="*/ 456 h 481"/>
                      <a:gd name="T14" fmla="*/ 432 w 552"/>
                      <a:gd name="T15" fmla="*/ 414 h 481"/>
                      <a:gd name="T16" fmla="*/ 421 w 552"/>
                      <a:gd name="T17" fmla="*/ 338 h 481"/>
                      <a:gd name="T18" fmla="*/ 419 w 552"/>
                      <a:gd name="T19" fmla="*/ 257 h 481"/>
                      <a:gd name="T20" fmla="*/ 390 w 552"/>
                      <a:gd name="T21" fmla="*/ 135 h 481"/>
                      <a:gd name="T22" fmla="*/ 385 w 552"/>
                      <a:gd name="T23" fmla="*/ 83 h 481"/>
                      <a:gd name="T24" fmla="*/ 366 w 552"/>
                      <a:gd name="T25" fmla="*/ 0 h 481"/>
                      <a:gd name="T26" fmla="*/ 275 w 552"/>
                      <a:gd name="T27" fmla="*/ 26 h 481"/>
                      <a:gd name="T28" fmla="*/ 225 w 552"/>
                      <a:gd name="T29" fmla="*/ 96 h 481"/>
                      <a:gd name="T30" fmla="*/ 222 w 552"/>
                      <a:gd name="T31" fmla="*/ 114 h 481"/>
                      <a:gd name="T32" fmla="*/ 192 w 552"/>
                      <a:gd name="T33" fmla="*/ 154 h 481"/>
                      <a:gd name="T34" fmla="*/ 200 w 552"/>
                      <a:gd name="T35" fmla="*/ 169 h 481"/>
                      <a:gd name="T36" fmla="*/ 205 w 552"/>
                      <a:gd name="T37" fmla="*/ 180 h 481"/>
                      <a:gd name="T38" fmla="*/ 201 w 552"/>
                      <a:gd name="T39" fmla="*/ 183 h 481"/>
                      <a:gd name="T40" fmla="*/ 211 w 552"/>
                      <a:gd name="T41" fmla="*/ 199 h 481"/>
                      <a:gd name="T42" fmla="*/ 212 w 552"/>
                      <a:gd name="T43" fmla="*/ 214 h 481"/>
                      <a:gd name="T44" fmla="*/ 184 w 552"/>
                      <a:gd name="T45" fmla="*/ 250 h 481"/>
                      <a:gd name="T46" fmla="*/ 142 w 552"/>
                      <a:gd name="T47" fmla="*/ 267 h 481"/>
                      <a:gd name="T48" fmla="*/ 132 w 552"/>
                      <a:gd name="T49" fmla="*/ 276 h 481"/>
                      <a:gd name="T50" fmla="*/ 116 w 552"/>
                      <a:gd name="T51" fmla="*/ 268 h 481"/>
                      <a:gd name="T52" fmla="*/ 70 w 552"/>
                      <a:gd name="T53" fmla="*/ 275 h 481"/>
                      <a:gd name="T54" fmla="*/ 35 w 552"/>
                      <a:gd name="T55" fmla="*/ 293 h 481"/>
                      <a:gd name="T56" fmla="*/ 35 w 552"/>
                      <a:gd name="T57" fmla="*/ 314 h 481"/>
                      <a:gd name="T58" fmla="*/ 42 w 552"/>
                      <a:gd name="T59" fmla="*/ 330 h 481"/>
                      <a:gd name="T60" fmla="*/ 47 w 552"/>
                      <a:gd name="T61" fmla="*/ 328 h 481"/>
                      <a:gd name="T62" fmla="*/ 52 w 552"/>
                      <a:gd name="T63" fmla="*/ 348 h 481"/>
                      <a:gd name="T64" fmla="*/ 43 w 552"/>
                      <a:gd name="T65" fmla="*/ 356 h 481"/>
                      <a:gd name="T66" fmla="*/ 38 w 552"/>
                      <a:gd name="T67" fmla="*/ 372 h 481"/>
                      <a:gd name="T68" fmla="*/ 0 w 552"/>
                      <a:gd name="T69" fmla="*/ 417 h 481"/>
                      <a:gd name="T70" fmla="*/ 14 w 552"/>
                      <a:gd name="T71" fmla="*/ 445 h 481"/>
                      <a:gd name="T72" fmla="*/ 14 w 552"/>
                      <a:gd name="T73" fmla="*/ 445 h 4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52"/>
                      <a:gd name="T112" fmla="*/ 0 h 481"/>
                      <a:gd name="T113" fmla="*/ 552 w 552"/>
                      <a:gd name="T114" fmla="*/ 481 h 48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52" h="481">
                        <a:moveTo>
                          <a:pt x="18" y="441"/>
                        </a:moveTo>
                        <a:lnTo>
                          <a:pt x="377" y="374"/>
                        </a:lnTo>
                        <a:lnTo>
                          <a:pt x="416" y="413"/>
                        </a:lnTo>
                        <a:lnTo>
                          <a:pt x="452" y="433"/>
                        </a:lnTo>
                        <a:lnTo>
                          <a:pt x="531" y="458"/>
                        </a:lnTo>
                        <a:lnTo>
                          <a:pt x="538" y="481"/>
                        </a:lnTo>
                        <a:lnTo>
                          <a:pt x="551" y="452"/>
                        </a:lnTo>
                        <a:lnTo>
                          <a:pt x="552" y="410"/>
                        </a:lnTo>
                        <a:lnTo>
                          <a:pt x="538" y="334"/>
                        </a:lnTo>
                        <a:lnTo>
                          <a:pt x="536" y="253"/>
                        </a:lnTo>
                        <a:lnTo>
                          <a:pt x="499" y="135"/>
                        </a:lnTo>
                        <a:lnTo>
                          <a:pt x="492" y="83"/>
                        </a:lnTo>
                        <a:lnTo>
                          <a:pt x="468" y="0"/>
                        </a:lnTo>
                        <a:lnTo>
                          <a:pt x="352" y="26"/>
                        </a:lnTo>
                        <a:lnTo>
                          <a:pt x="287" y="96"/>
                        </a:lnTo>
                        <a:lnTo>
                          <a:pt x="284" y="114"/>
                        </a:lnTo>
                        <a:lnTo>
                          <a:pt x="246" y="154"/>
                        </a:lnTo>
                        <a:lnTo>
                          <a:pt x="256" y="169"/>
                        </a:lnTo>
                        <a:lnTo>
                          <a:pt x="263" y="180"/>
                        </a:lnTo>
                        <a:lnTo>
                          <a:pt x="258" y="183"/>
                        </a:lnTo>
                        <a:lnTo>
                          <a:pt x="269" y="199"/>
                        </a:lnTo>
                        <a:lnTo>
                          <a:pt x="271" y="214"/>
                        </a:lnTo>
                        <a:lnTo>
                          <a:pt x="235" y="246"/>
                        </a:lnTo>
                        <a:lnTo>
                          <a:pt x="182" y="263"/>
                        </a:lnTo>
                        <a:lnTo>
                          <a:pt x="169" y="272"/>
                        </a:lnTo>
                        <a:lnTo>
                          <a:pt x="148" y="264"/>
                        </a:lnTo>
                        <a:lnTo>
                          <a:pt x="89" y="271"/>
                        </a:lnTo>
                        <a:lnTo>
                          <a:pt x="44" y="289"/>
                        </a:lnTo>
                        <a:lnTo>
                          <a:pt x="44" y="310"/>
                        </a:lnTo>
                        <a:lnTo>
                          <a:pt x="54" y="326"/>
                        </a:lnTo>
                        <a:lnTo>
                          <a:pt x="60" y="324"/>
                        </a:lnTo>
                        <a:lnTo>
                          <a:pt x="67" y="344"/>
                        </a:lnTo>
                        <a:lnTo>
                          <a:pt x="55" y="352"/>
                        </a:lnTo>
                        <a:lnTo>
                          <a:pt x="49" y="368"/>
                        </a:lnTo>
                        <a:lnTo>
                          <a:pt x="0" y="413"/>
                        </a:lnTo>
                        <a:lnTo>
                          <a:pt x="18" y="441"/>
                        </a:lnTo>
                        <a:close/>
                      </a:path>
                    </a:pathLst>
                  </a:custGeom>
                  <a:solidFill>
                    <a:srgbClr val="000000"/>
                  </a:solidFill>
                  <a:ln w="9525">
                    <a:solidFill>
                      <a:srgbClr val="000000"/>
                    </a:solidFill>
                    <a:round/>
                    <a:headEnd/>
                    <a:tailEnd/>
                  </a:ln>
                </p:spPr>
                <p:txBody>
                  <a:bodyPr/>
                  <a:lstStyle/>
                  <a:p>
                    <a:endParaRPr lang="en-US"/>
                  </a:p>
                </p:txBody>
              </p:sp>
              <p:sp>
                <p:nvSpPr>
                  <p:cNvPr id="778" name="Freeform 1310">
                    <a:extLst>
                      <a:ext uri="{FF2B5EF4-FFF2-40B4-BE49-F238E27FC236}">
                        <a16:creationId xmlns:a16="http://schemas.microsoft.com/office/drawing/2014/main" id="{E950E6D3-8A73-2F30-EA39-8854A3CC090E}"/>
                      </a:ext>
                    </a:extLst>
                  </p:cNvPr>
                  <p:cNvSpPr>
                    <a:spLocks/>
                  </p:cNvSpPr>
                  <p:nvPr/>
                </p:nvSpPr>
                <p:spPr bwMode="auto">
                  <a:xfrm>
                    <a:off x="32723" y="1061"/>
                    <a:ext cx="15" cy="23"/>
                  </a:xfrm>
                  <a:custGeom>
                    <a:avLst/>
                    <a:gdLst>
                      <a:gd name="T0" fmla="*/ 0 w 16"/>
                      <a:gd name="T1" fmla="*/ 26 h 22"/>
                      <a:gd name="T2" fmla="*/ 3 w 16"/>
                      <a:gd name="T3" fmla="*/ 6 h 22"/>
                      <a:gd name="T4" fmla="*/ 8 w 16"/>
                      <a:gd name="T5" fmla="*/ 0 h 22"/>
                      <a:gd name="T6" fmla="*/ 12 w 16"/>
                      <a:gd name="T7" fmla="*/ 4 h 22"/>
                      <a:gd name="T8" fmla="*/ 0 w 16"/>
                      <a:gd name="T9" fmla="*/ 26 h 22"/>
                      <a:gd name="T10" fmla="*/ 0 w 16"/>
                      <a:gd name="T11" fmla="*/ 26 h 22"/>
                      <a:gd name="T12" fmla="*/ 0 w 16"/>
                      <a:gd name="T13" fmla="*/ 26 h 22"/>
                      <a:gd name="T14" fmla="*/ 0 60000 65536"/>
                      <a:gd name="T15" fmla="*/ 0 60000 65536"/>
                      <a:gd name="T16" fmla="*/ 0 60000 65536"/>
                      <a:gd name="T17" fmla="*/ 0 60000 65536"/>
                      <a:gd name="T18" fmla="*/ 0 60000 65536"/>
                      <a:gd name="T19" fmla="*/ 0 60000 65536"/>
                      <a:gd name="T20" fmla="*/ 0 60000 65536"/>
                      <a:gd name="T21" fmla="*/ 0 w 16"/>
                      <a:gd name="T22" fmla="*/ 0 h 22"/>
                      <a:gd name="T23" fmla="*/ 16 w 16"/>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22">
                        <a:moveTo>
                          <a:pt x="0" y="22"/>
                        </a:moveTo>
                        <a:lnTo>
                          <a:pt x="3" y="6"/>
                        </a:lnTo>
                        <a:lnTo>
                          <a:pt x="11" y="0"/>
                        </a:lnTo>
                        <a:lnTo>
                          <a:pt x="16" y="4"/>
                        </a:lnTo>
                        <a:lnTo>
                          <a:pt x="0" y="22"/>
                        </a:lnTo>
                        <a:close/>
                      </a:path>
                    </a:pathLst>
                  </a:custGeom>
                  <a:solidFill>
                    <a:srgbClr val="000000"/>
                  </a:solidFill>
                  <a:ln w="9525">
                    <a:solidFill>
                      <a:srgbClr val="000000"/>
                    </a:solidFill>
                    <a:round/>
                    <a:headEnd/>
                    <a:tailEnd/>
                  </a:ln>
                </p:spPr>
                <p:txBody>
                  <a:bodyPr/>
                  <a:lstStyle/>
                  <a:p>
                    <a:endParaRPr lang="en-US"/>
                  </a:p>
                </p:txBody>
              </p:sp>
              <p:sp>
                <p:nvSpPr>
                  <p:cNvPr id="779" name="Freeform 1311">
                    <a:extLst>
                      <a:ext uri="{FF2B5EF4-FFF2-40B4-BE49-F238E27FC236}">
                        <a16:creationId xmlns:a16="http://schemas.microsoft.com/office/drawing/2014/main" id="{D839BE01-4851-8C4E-B9D5-B6E4BEEB93E2}"/>
                      </a:ext>
                    </a:extLst>
                  </p:cNvPr>
                  <p:cNvSpPr>
                    <a:spLocks/>
                  </p:cNvSpPr>
                  <p:nvPr/>
                </p:nvSpPr>
                <p:spPr bwMode="auto">
                  <a:xfrm>
                    <a:off x="32740" y="971"/>
                    <a:ext cx="160" cy="98"/>
                  </a:xfrm>
                  <a:custGeom>
                    <a:avLst/>
                    <a:gdLst>
                      <a:gd name="T0" fmla="*/ 9 w 171"/>
                      <a:gd name="T1" fmla="*/ 95 h 99"/>
                      <a:gd name="T2" fmla="*/ 56 w 171"/>
                      <a:gd name="T3" fmla="*/ 61 h 99"/>
                      <a:gd name="T4" fmla="*/ 87 w 171"/>
                      <a:gd name="T5" fmla="*/ 45 h 99"/>
                      <a:gd name="T6" fmla="*/ 54 w 171"/>
                      <a:gd name="T7" fmla="*/ 72 h 99"/>
                      <a:gd name="T8" fmla="*/ 57 w 171"/>
                      <a:gd name="T9" fmla="*/ 74 h 99"/>
                      <a:gd name="T10" fmla="*/ 107 w 171"/>
                      <a:gd name="T11" fmla="*/ 34 h 99"/>
                      <a:gd name="T12" fmla="*/ 131 w 171"/>
                      <a:gd name="T13" fmla="*/ 5 h 99"/>
                      <a:gd name="T14" fmla="*/ 129 w 171"/>
                      <a:gd name="T15" fmla="*/ 0 h 99"/>
                      <a:gd name="T16" fmla="*/ 107 w 171"/>
                      <a:gd name="T17" fmla="*/ 16 h 99"/>
                      <a:gd name="T18" fmla="*/ 104 w 171"/>
                      <a:gd name="T19" fmla="*/ 14 h 99"/>
                      <a:gd name="T20" fmla="*/ 93 w 171"/>
                      <a:gd name="T21" fmla="*/ 34 h 99"/>
                      <a:gd name="T22" fmla="*/ 85 w 171"/>
                      <a:gd name="T23" fmla="*/ 34 h 99"/>
                      <a:gd name="T24" fmla="*/ 102 w 171"/>
                      <a:gd name="T25" fmla="*/ 0 h 99"/>
                      <a:gd name="T26" fmla="*/ 85 w 171"/>
                      <a:gd name="T27" fmla="*/ 24 h 99"/>
                      <a:gd name="T28" fmla="*/ 26 w 171"/>
                      <a:gd name="T29" fmla="*/ 49 h 99"/>
                      <a:gd name="T30" fmla="*/ 15 w 171"/>
                      <a:gd name="T31" fmla="*/ 67 h 99"/>
                      <a:gd name="T32" fmla="*/ 6 w 171"/>
                      <a:gd name="T33" fmla="*/ 70 h 99"/>
                      <a:gd name="T34" fmla="*/ 0 w 171"/>
                      <a:gd name="T35" fmla="*/ 85 h 99"/>
                      <a:gd name="T36" fmla="*/ 9 w 171"/>
                      <a:gd name="T37" fmla="*/ 95 h 99"/>
                      <a:gd name="T38" fmla="*/ 9 w 171"/>
                      <a:gd name="T39" fmla="*/ 95 h 9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1"/>
                      <a:gd name="T61" fmla="*/ 0 h 99"/>
                      <a:gd name="T62" fmla="*/ 171 w 171"/>
                      <a:gd name="T63" fmla="*/ 99 h 9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1" h="99">
                        <a:moveTo>
                          <a:pt x="13" y="99"/>
                        </a:moveTo>
                        <a:lnTo>
                          <a:pt x="73" y="65"/>
                        </a:lnTo>
                        <a:lnTo>
                          <a:pt x="113" y="45"/>
                        </a:lnTo>
                        <a:lnTo>
                          <a:pt x="71" y="76"/>
                        </a:lnTo>
                        <a:lnTo>
                          <a:pt x="74" y="78"/>
                        </a:lnTo>
                        <a:lnTo>
                          <a:pt x="139" y="34"/>
                        </a:lnTo>
                        <a:lnTo>
                          <a:pt x="171" y="5"/>
                        </a:lnTo>
                        <a:lnTo>
                          <a:pt x="168" y="0"/>
                        </a:lnTo>
                        <a:lnTo>
                          <a:pt x="139" y="16"/>
                        </a:lnTo>
                        <a:lnTo>
                          <a:pt x="136" y="14"/>
                        </a:lnTo>
                        <a:lnTo>
                          <a:pt x="121" y="34"/>
                        </a:lnTo>
                        <a:lnTo>
                          <a:pt x="111" y="34"/>
                        </a:lnTo>
                        <a:lnTo>
                          <a:pt x="134" y="0"/>
                        </a:lnTo>
                        <a:lnTo>
                          <a:pt x="111" y="24"/>
                        </a:lnTo>
                        <a:lnTo>
                          <a:pt x="34" y="52"/>
                        </a:lnTo>
                        <a:lnTo>
                          <a:pt x="19" y="71"/>
                        </a:lnTo>
                        <a:lnTo>
                          <a:pt x="6" y="74"/>
                        </a:lnTo>
                        <a:lnTo>
                          <a:pt x="0" y="89"/>
                        </a:lnTo>
                        <a:lnTo>
                          <a:pt x="13" y="99"/>
                        </a:lnTo>
                        <a:close/>
                      </a:path>
                    </a:pathLst>
                  </a:custGeom>
                  <a:solidFill>
                    <a:srgbClr val="000000"/>
                  </a:solidFill>
                  <a:ln w="9525">
                    <a:solidFill>
                      <a:srgbClr val="000000"/>
                    </a:solidFill>
                    <a:round/>
                    <a:headEnd/>
                    <a:tailEnd/>
                  </a:ln>
                </p:spPr>
                <p:txBody>
                  <a:bodyPr/>
                  <a:lstStyle/>
                  <a:p>
                    <a:endParaRPr lang="en-US"/>
                  </a:p>
                </p:txBody>
              </p:sp>
              <p:sp>
                <p:nvSpPr>
                  <p:cNvPr id="780" name="Freeform 1312">
                    <a:extLst>
                      <a:ext uri="{FF2B5EF4-FFF2-40B4-BE49-F238E27FC236}">
                        <a16:creationId xmlns:a16="http://schemas.microsoft.com/office/drawing/2014/main" id="{4D251960-4B16-4650-2454-75F39C039071}"/>
                      </a:ext>
                    </a:extLst>
                  </p:cNvPr>
                  <p:cNvSpPr>
                    <a:spLocks/>
                  </p:cNvSpPr>
                  <p:nvPr/>
                </p:nvSpPr>
                <p:spPr bwMode="auto">
                  <a:xfrm>
                    <a:off x="32747" y="864"/>
                    <a:ext cx="149" cy="148"/>
                  </a:xfrm>
                  <a:custGeom>
                    <a:avLst/>
                    <a:gdLst>
                      <a:gd name="T0" fmla="*/ 10 w 160"/>
                      <a:gd name="T1" fmla="*/ 103 h 149"/>
                      <a:gd name="T2" fmla="*/ 9 w 160"/>
                      <a:gd name="T3" fmla="*/ 145 h 149"/>
                      <a:gd name="T4" fmla="*/ 22 w 160"/>
                      <a:gd name="T5" fmla="*/ 142 h 149"/>
                      <a:gd name="T6" fmla="*/ 44 w 160"/>
                      <a:gd name="T7" fmla="*/ 119 h 149"/>
                      <a:gd name="T8" fmla="*/ 53 w 160"/>
                      <a:gd name="T9" fmla="*/ 100 h 149"/>
                      <a:gd name="T10" fmla="*/ 58 w 160"/>
                      <a:gd name="T11" fmla="*/ 103 h 149"/>
                      <a:gd name="T12" fmla="*/ 92 w 160"/>
                      <a:gd name="T13" fmla="*/ 92 h 149"/>
                      <a:gd name="T14" fmla="*/ 92 w 160"/>
                      <a:gd name="T15" fmla="*/ 85 h 149"/>
                      <a:gd name="T16" fmla="*/ 97 w 160"/>
                      <a:gd name="T17" fmla="*/ 88 h 149"/>
                      <a:gd name="T18" fmla="*/ 104 w 160"/>
                      <a:gd name="T19" fmla="*/ 82 h 149"/>
                      <a:gd name="T20" fmla="*/ 112 w 160"/>
                      <a:gd name="T21" fmla="*/ 80 h 149"/>
                      <a:gd name="T22" fmla="*/ 127 w 160"/>
                      <a:gd name="T23" fmla="*/ 74 h 149"/>
                      <a:gd name="T24" fmla="*/ 114 w 160"/>
                      <a:gd name="T25" fmla="*/ 0 h 149"/>
                      <a:gd name="T26" fmla="*/ 0 w 160"/>
                      <a:gd name="T27" fmla="*/ 31 h 149"/>
                      <a:gd name="T28" fmla="*/ 10 w 160"/>
                      <a:gd name="T29" fmla="*/ 103 h 149"/>
                      <a:gd name="T30" fmla="*/ 10 w 160"/>
                      <a:gd name="T31" fmla="*/ 103 h 1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0"/>
                      <a:gd name="T49" fmla="*/ 0 h 149"/>
                      <a:gd name="T50" fmla="*/ 160 w 160"/>
                      <a:gd name="T51" fmla="*/ 149 h 14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0" h="149">
                        <a:moveTo>
                          <a:pt x="14" y="107"/>
                        </a:moveTo>
                        <a:lnTo>
                          <a:pt x="13" y="149"/>
                        </a:lnTo>
                        <a:lnTo>
                          <a:pt x="26" y="146"/>
                        </a:lnTo>
                        <a:lnTo>
                          <a:pt x="56" y="123"/>
                        </a:lnTo>
                        <a:lnTo>
                          <a:pt x="66" y="104"/>
                        </a:lnTo>
                        <a:lnTo>
                          <a:pt x="73" y="107"/>
                        </a:lnTo>
                        <a:lnTo>
                          <a:pt x="115" y="96"/>
                        </a:lnTo>
                        <a:lnTo>
                          <a:pt x="115" y="89"/>
                        </a:lnTo>
                        <a:lnTo>
                          <a:pt x="123" y="92"/>
                        </a:lnTo>
                        <a:lnTo>
                          <a:pt x="131" y="86"/>
                        </a:lnTo>
                        <a:lnTo>
                          <a:pt x="142" y="84"/>
                        </a:lnTo>
                        <a:lnTo>
                          <a:pt x="160" y="76"/>
                        </a:lnTo>
                        <a:lnTo>
                          <a:pt x="144" y="0"/>
                        </a:lnTo>
                        <a:lnTo>
                          <a:pt x="0" y="31"/>
                        </a:lnTo>
                        <a:lnTo>
                          <a:pt x="14" y="107"/>
                        </a:lnTo>
                        <a:close/>
                      </a:path>
                    </a:pathLst>
                  </a:custGeom>
                  <a:solidFill>
                    <a:srgbClr val="000000"/>
                  </a:solidFill>
                  <a:ln w="9525">
                    <a:solidFill>
                      <a:srgbClr val="000000"/>
                    </a:solidFill>
                    <a:round/>
                    <a:headEnd/>
                    <a:tailEnd/>
                  </a:ln>
                </p:spPr>
                <p:txBody>
                  <a:bodyPr/>
                  <a:lstStyle/>
                  <a:p>
                    <a:endParaRPr lang="en-US"/>
                  </a:p>
                </p:txBody>
              </p:sp>
              <p:sp>
                <p:nvSpPr>
                  <p:cNvPr id="781" name="Freeform 1313">
                    <a:extLst>
                      <a:ext uri="{FF2B5EF4-FFF2-40B4-BE49-F238E27FC236}">
                        <a16:creationId xmlns:a16="http://schemas.microsoft.com/office/drawing/2014/main" id="{2F85B384-732E-AD62-8C30-18482EAACA3F}"/>
                      </a:ext>
                    </a:extLst>
                  </p:cNvPr>
                  <p:cNvSpPr>
                    <a:spLocks/>
                  </p:cNvSpPr>
                  <p:nvPr/>
                </p:nvSpPr>
                <p:spPr bwMode="auto">
                  <a:xfrm>
                    <a:off x="32884" y="856"/>
                    <a:ext cx="67" cy="83"/>
                  </a:xfrm>
                  <a:custGeom>
                    <a:avLst/>
                    <a:gdLst>
                      <a:gd name="T0" fmla="*/ 12 w 71"/>
                      <a:gd name="T1" fmla="*/ 80 h 84"/>
                      <a:gd name="T2" fmla="*/ 33 w 71"/>
                      <a:gd name="T3" fmla="*/ 69 h 84"/>
                      <a:gd name="T4" fmla="*/ 35 w 71"/>
                      <a:gd name="T5" fmla="*/ 39 h 84"/>
                      <a:gd name="T6" fmla="*/ 41 w 71"/>
                      <a:gd name="T7" fmla="*/ 43 h 84"/>
                      <a:gd name="T8" fmla="*/ 43 w 71"/>
                      <a:gd name="T9" fmla="*/ 59 h 84"/>
                      <a:gd name="T10" fmla="*/ 47 w 71"/>
                      <a:gd name="T11" fmla="*/ 57 h 84"/>
                      <a:gd name="T12" fmla="*/ 53 w 71"/>
                      <a:gd name="T13" fmla="*/ 43 h 84"/>
                      <a:gd name="T14" fmla="*/ 47 w 71"/>
                      <a:gd name="T15" fmla="*/ 29 h 84"/>
                      <a:gd name="T16" fmla="*/ 35 w 71"/>
                      <a:gd name="T17" fmla="*/ 26 h 84"/>
                      <a:gd name="T18" fmla="*/ 27 w 71"/>
                      <a:gd name="T19" fmla="*/ 3 h 84"/>
                      <a:gd name="T20" fmla="*/ 19 w 71"/>
                      <a:gd name="T21" fmla="*/ 0 h 84"/>
                      <a:gd name="T22" fmla="*/ 0 w 71"/>
                      <a:gd name="T23" fmla="*/ 8 h 84"/>
                      <a:gd name="T24" fmla="*/ 12 w 71"/>
                      <a:gd name="T25" fmla="*/ 80 h 84"/>
                      <a:gd name="T26" fmla="*/ 12 w 71"/>
                      <a:gd name="T27" fmla="*/ 80 h 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1"/>
                      <a:gd name="T43" fmla="*/ 0 h 84"/>
                      <a:gd name="T44" fmla="*/ 71 w 71"/>
                      <a:gd name="T45" fmla="*/ 84 h 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1" h="84">
                        <a:moveTo>
                          <a:pt x="16" y="84"/>
                        </a:moveTo>
                        <a:lnTo>
                          <a:pt x="45" y="73"/>
                        </a:lnTo>
                        <a:lnTo>
                          <a:pt x="47" y="39"/>
                        </a:lnTo>
                        <a:lnTo>
                          <a:pt x="55" y="47"/>
                        </a:lnTo>
                        <a:lnTo>
                          <a:pt x="57" y="63"/>
                        </a:lnTo>
                        <a:lnTo>
                          <a:pt x="63" y="61"/>
                        </a:lnTo>
                        <a:lnTo>
                          <a:pt x="71" y="47"/>
                        </a:lnTo>
                        <a:lnTo>
                          <a:pt x="63" y="29"/>
                        </a:lnTo>
                        <a:lnTo>
                          <a:pt x="47" y="26"/>
                        </a:lnTo>
                        <a:lnTo>
                          <a:pt x="35" y="3"/>
                        </a:lnTo>
                        <a:lnTo>
                          <a:pt x="26" y="0"/>
                        </a:lnTo>
                        <a:lnTo>
                          <a:pt x="0" y="8"/>
                        </a:lnTo>
                        <a:lnTo>
                          <a:pt x="16" y="84"/>
                        </a:lnTo>
                        <a:close/>
                      </a:path>
                    </a:pathLst>
                  </a:custGeom>
                  <a:solidFill>
                    <a:srgbClr val="000000"/>
                  </a:solidFill>
                  <a:ln w="9525">
                    <a:solidFill>
                      <a:srgbClr val="000000"/>
                    </a:solidFill>
                    <a:round/>
                    <a:headEnd/>
                    <a:tailEnd/>
                  </a:ln>
                </p:spPr>
                <p:txBody>
                  <a:bodyPr/>
                  <a:lstStyle/>
                  <a:p>
                    <a:endParaRPr lang="en-US"/>
                  </a:p>
                </p:txBody>
              </p:sp>
              <p:sp>
                <p:nvSpPr>
                  <p:cNvPr id="782" name="Freeform 1314">
                    <a:extLst>
                      <a:ext uri="{FF2B5EF4-FFF2-40B4-BE49-F238E27FC236}">
                        <a16:creationId xmlns:a16="http://schemas.microsoft.com/office/drawing/2014/main" id="{D093835B-7737-DC96-9BB0-A49F4C32552D}"/>
                      </a:ext>
                    </a:extLst>
                  </p:cNvPr>
                  <p:cNvSpPr>
                    <a:spLocks/>
                  </p:cNvSpPr>
                  <p:nvPr/>
                </p:nvSpPr>
                <p:spPr bwMode="auto">
                  <a:xfrm>
                    <a:off x="32745" y="750"/>
                    <a:ext cx="293" cy="153"/>
                  </a:xfrm>
                  <a:custGeom>
                    <a:avLst/>
                    <a:gdLst>
                      <a:gd name="T0" fmla="*/ 2 w 311"/>
                      <a:gd name="T1" fmla="*/ 148 h 152"/>
                      <a:gd name="T2" fmla="*/ 115 w 311"/>
                      <a:gd name="T3" fmla="*/ 117 h 152"/>
                      <a:gd name="T4" fmla="*/ 136 w 311"/>
                      <a:gd name="T5" fmla="*/ 109 h 152"/>
                      <a:gd name="T6" fmla="*/ 143 w 311"/>
                      <a:gd name="T7" fmla="*/ 112 h 152"/>
                      <a:gd name="T8" fmla="*/ 152 w 311"/>
                      <a:gd name="T9" fmla="*/ 135 h 152"/>
                      <a:gd name="T10" fmla="*/ 165 w 311"/>
                      <a:gd name="T11" fmla="*/ 138 h 152"/>
                      <a:gd name="T12" fmla="*/ 171 w 311"/>
                      <a:gd name="T13" fmla="*/ 156 h 152"/>
                      <a:gd name="T14" fmla="*/ 180 w 311"/>
                      <a:gd name="T15" fmla="*/ 156 h 152"/>
                      <a:gd name="T16" fmla="*/ 189 w 311"/>
                      <a:gd name="T17" fmla="*/ 140 h 152"/>
                      <a:gd name="T18" fmla="*/ 191 w 311"/>
                      <a:gd name="T19" fmla="*/ 125 h 152"/>
                      <a:gd name="T20" fmla="*/ 202 w 311"/>
                      <a:gd name="T21" fmla="*/ 145 h 152"/>
                      <a:gd name="T22" fmla="*/ 245 w 311"/>
                      <a:gd name="T23" fmla="*/ 127 h 152"/>
                      <a:gd name="T24" fmla="*/ 243 w 311"/>
                      <a:gd name="T25" fmla="*/ 106 h 152"/>
                      <a:gd name="T26" fmla="*/ 231 w 311"/>
                      <a:gd name="T27" fmla="*/ 74 h 152"/>
                      <a:gd name="T28" fmla="*/ 223 w 311"/>
                      <a:gd name="T29" fmla="*/ 71 h 152"/>
                      <a:gd name="T30" fmla="*/ 217 w 311"/>
                      <a:gd name="T31" fmla="*/ 71 h 152"/>
                      <a:gd name="T32" fmla="*/ 219 w 311"/>
                      <a:gd name="T33" fmla="*/ 81 h 152"/>
                      <a:gd name="T34" fmla="*/ 228 w 311"/>
                      <a:gd name="T35" fmla="*/ 83 h 152"/>
                      <a:gd name="T36" fmla="*/ 233 w 311"/>
                      <a:gd name="T37" fmla="*/ 109 h 152"/>
                      <a:gd name="T38" fmla="*/ 214 w 311"/>
                      <a:gd name="T39" fmla="*/ 119 h 152"/>
                      <a:gd name="T40" fmla="*/ 189 w 311"/>
                      <a:gd name="T41" fmla="*/ 98 h 152"/>
                      <a:gd name="T42" fmla="*/ 180 w 311"/>
                      <a:gd name="T43" fmla="*/ 71 h 152"/>
                      <a:gd name="T44" fmla="*/ 169 w 311"/>
                      <a:gd name="T45" fmla="*/ 63 h 152"/>
                      <a:gd name="T46" fmla="*/ 167 w 311"/>
                      <a:gd name="T47" fmla="*/ 71 h 152"/>
                      <a:gd name="T48" fmla="*/ 156 w 311"/>
                      <a:gd name="T49" fmla="*/ 58 h 152"/>
                      <a:gd name="T50" fmla="*/ 166 w 311"/>
                      <a:gd name="T51" fmla="*/ 42 h 152"/>
                      <a:gd name="T52" fmla="*/ 173 w 311"/>
                      <a:gd name="T53" fmla="*/ 26 h 152"/>
                      <a:gd name="T54" fmla="*/ 158 w 311"/>
                      <a:gd name="T55" fmla="*/ 0 h 152"/>
                      <a:gd name="T56" fmla="*/ 136 w 311"/>
                      <a:gd name="T57" fmla="*/ 21 h 152"/>
                      <a:gd name="T58" fmla="*/ 54 w 311"/>
                      <a:gd name="T59" fmla="*/ 48 h 152"/>
                      <a:gd name="T60" fmla="*/ 0 w 311"/>
                      <a:gd name="T61" fmla="*/ 63 h 152"/>
                      <a:gd name="T62" fmla="*/ 2 w 311"/>
                      <a:gd name="T63" fmla="*/ 148 h 152"/>
                      <a:gd name="T64" fmla="*/ 2 w 311"/>
                      <a:gd name="T65" fmla="*/ 148 h 1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1"/>
                      <a:gd name="T100" fmla="*/ 0 h 152"/>
                      <a:gd name="T101" fmla="*/ 311 w 311"/>
                      <a:gd name="T102" fmla="*/ 152 h 1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1" h="152">
                        <a:moveTo>
                          <a:pt x="2" y="144"/>
                        </a:moveTo>
                        <a:lnTo>
                          <a:pt x="146" y="113"/>
                        </a:lnTo>
                        <a:lnTo>
                          <a:pt x="172" y="105"/>
                        </a:lnTo>
                        <a:lnTo>
                          <a:pt x="181" y="108"/>
                        </a:lnTo>
                        <a:lnTo>
                          <a:pt x="193" y="131"/>
                        </a:lnTo>
                        <a:lnTo>
                          <a:pt x="209" y="134"/>
                        </a:lnTo>
                        <a:lnTo>
                          <a:pt x="217" y="152"/>
                        </a:lnTo>
                        <a:lnTo>
                          <a:pt x="228" y="152"/>
                        </a:lnTo>
                        <a:lnTo>
                          <a:pt x="240" y="136"/>
                        </a:lnTo>
                        <a:lnTo>
                          <a:pt x="243" y="121"/>
                        </a:lnTo>
                        <a:lnTo>
                          <a:pt x="256" y="141"/>
                        </a:lnTo>
                        <a:lnTo>
                          <a:pt x="311" y="123"/>
                        </a:lnTo>
                        <a:lnTo>
                          <a:pt x="309" y="102"/>
                        </a:lnTo>
                        <a:lnTo>
                          <a:pt x="293" y="74"/>
                        </a:lnTo>
                        <a:lnTo>
                          <a:pt x="283" y="71"/>
                        </a:lnTo>
                        <a:lnTo>
                          <a:pt x="275" y="71"/>
                        </a:lnTo>
                        <a:lnTo>
                          <a:pt x="277" y="77"/>
                        </a:lnTo>
                        <a:lnTo>
                          <a:pt x="290" y="79"/>
                        </a:lnTo>
                        <a:lnTo>
                          <a:pt x="295" y="105"/>
                        </a:lnTo>
                        <a:lnTo>
                          <a:pt x="272" y="115"/>
                        </a:lnTo>
                        <a:lnTo>
                          <a:pt x="240" y="94"/>
                        </a:lnTo>
                        <a:lnTo>
                          <a:pt x="228" y="71"/>
                        </a:lnTo>
                        <a:lnTo>
                          <a:pt x="214" y="63"/>
                        </a:lnTo>
                        <a:lnTo>
                          <a:pt x="212" y="71"/>
                        </a:lnTo>
                        <a:lnTo>
                          <a:pt x="199" y="58"/>
                        </a:lnTo>
                        <a:lnTo>
                          <a:pt x="211" y="42"/>
                        </a:lnTo>
                        <a:lnTo>
                          <a:pt x="220" y="26"/>
                        </a:lnTo>
                        <a:lnTo>
                          <a:pt x="201" y="0"/>
                        </a:lnTo>
                        <a:lnTo>
                          <a:pt x="172" y="21"/>
                        </a:lnTo>
                        <a:lnTo>
                          <a:pt x="68" y="48"/>
                        </a:lnTo>
                        <a:lnTo>
                          <a:pt x="0" y="63"/>
                        </a:lnTo>
                        <a:lnTo>
                          <a:pt x="2" y="144"/>
                        </a:lnTo>
                        <a:close/>
                      </a:path>
                    </a:pathLst>
                  </a:custGeom>
                  <a:solidFill>
                    <a:srgbClr val="000000"/>
                  </a:solidFill>
                  <a:ln w="9525">
                    <a:solidFill>
                      <a:srgbClr val="000000"/>
                    </a:solidFill>
                    <a:round/>
                    <a:headEnd/>
                    <a:tailEnd/>
                  </a:ln>
                </p:spPr>
                <p:txBody>
                  <a:bodyPr/>
                  <a:lstStyle/>
                  <a:p>
                    <a:endParaRPr lang="en-US"/>
                  </a:p>
                </p:txBody>
              </p:sp>
              <p:sp>
                <p:nvSpPr>
                  <p:cNvPr id="783" name="Freeform 1315">
                    <a:extLst>
                      <a:ext uri="{FF2B5EF4-FFF2-40B4-BE49-F238E27FC236}">
                        <a16:creationId xmlns:a16="http://schemas.microsoft.com/office/drawing/2014/main" id="{66984CE8-DB94-361B-E8B8-108556BA5C1B}"/>
                      </a:ext>
                    </a:extLst>
                  </p:cNvPr>
                  <p:cNvSpPr>
                    <a:spLocks/>
                  </p:cNvSpPr>
                  <p:nvPr/>
                </p:nvSpPr>
                <p:spPr bwMode="auto">
                  <a:xfrm>
                    <a:off x="32979" y="900"/>
                    <a:ext cx="27" cy="23"/>
                  </a:xfrm>
                  <a:custGeom>
                    <a:avLst/>
                    <a:gdLst>
                      <a:gd name="T0" fmla="*/ 0 w 28"/>
                      <a:gd name="T1" fmla="*/ 21 h 21"/>
                      <a:gd name="T2" fmla="*/ 12 w 28"/>
                      <a:gd name="T3" fmla="*/ 0 h 21"/>
                      <a:gd name="T4" fmla="*/ 24 w 28"/>
                      <a:gd name="T5" fmla="*/ 9 h 21"/>
                      <a:gd name="T6" fmla="*/ 0 w 28"/>
                      <a:gd name="T7" fmla="*/ 21 h 21"/>
                      <a:gd name="T8" fmla="*/ 0 w 28"/>
                      <a:gd name="T9" fmla="*/ 21 h 21"/>
                      <a:gd name="T10" fmla="*/ 0 w 28"/>
                      <a:gd name="T11" fmla="*/ 21 h 21"/>
                      <a:gd name="T12" fmla="*/ 0 60000 65536"/>
                      <a:gd name="T13" fmla="*/ 0 60000 65536"/>
                      <a:gd name="T14" fmla="*/ 0 60000 65536"/>
                      <a:gd name="T15" fmla="*/ 0 60000 65536"/>
                      <a:gd name="T16" fmla="*/ 0 60000 65536"/>
                      <a:gd name="T17" fmla="*/ 0 60000 65536"/>
                      <a:gd name="T18" fmla="*/ 0 w 28"/>
                      <a:gd name="T19" fmla="*/ 0 h 21"/>
                      <a:gd name="T20" fmla="*/ 28 w 28"/>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28" h="21">
                        <a:moveTo>
                          <a:pt x="0" y="21"/>
                        </a:moveTo>
                        <a:lnTo>
                          <a:pt x="12" y="0"/>
                        </a:lnTo>
                        <a:lnTo>
                          <a:pt x="28" y="9"/>
                        </a:lnTo>
                        <a:lnTo>
                          <a:pt x="0" y="21"/>
                        </a:lnTo>
                        <a:close/>
                      </a:path>
                    </a:pathLst>
                  </a:custGeom>
                  <a:solidFill>
                    <a:srgbClr val="000000"/>
                  </a:solidFill>
                  <a:ln w="9525">
                    <a:solidFill>
                      <a:srgbClr val="000000"/>
                    </a:solidFill>
                    <a:round/>
                    <a:headEnd/>
                    <a:tailEnd/>
                  </a:ln>
                </p:spPr>
                <p:txBody>
                  <a:bodyPr/>
                  <a:lstStyle/>
                  <a:p>
                    <a:endParaRPr lang="en-US"/>
                  </a:p>
                </p:txBody>
              </p:sp>
              <p:sp>
                <p:nvSpPr>
                  <p:cNvPr id="784" name="Freeform 1316">
                    <a:extLst>
                      <a:ext uri="{FF2B5EF4-FFF2-40B4-BE49-F238E27FC236}">
                        <a16:creationId xmlns:a16="http://schemas.microsoft.com/office/drawing/2014/main" id="{83862016-E614-03DD-AF98-1C6D0A8D07FE}"/>
                      </a:ext>
                    </a:extLst>
                  </p:cNvPr>
                  <p:cNvSpPr>
                    <a:spLocks/>
                  </p:cNvSpPr>
                  <p:nvPr/>
                </p:nvSpPr>
                <p:spPr bwMode="auto">
                  <a:xfrm>
                    <a:off x="33028" y="896"/>
                    <a:ext cx="22" cy="17"/>
                  </a:xfrm>
                  <a:custGeom>
                    <a:avLst/>
                    <a:gdLst>
                      <a:gd name="T0" fmla="*/ 0 w 23"/>
                      <a:gd name="T1" fmla="*/ 17 h 17"/>
                      <a:gd name="T2" fmla="*/ 11 w 23"/>
                      <a:gd name="T3" fmla="*/ 0 h 17"/>
                      <a:gd name="T4" fmla="*/ 19 w 23"/>
                      <a:gd name="T5" fmla="*/ 12 h 17"/>
                      <a:gd name="T6" fmla="*/ 0 w 23"/>
                      <a:gd name="T7" fmla="*/ 17 h 17"/>
                      <a:gd name="T8" fmla="*/ 0 w 23"/>
                      <a:gd name="T9" fmla="*/ 17 h 17"/>
                      <a:gd name="T10" fmla="*/ 0 w 23"/>
                      <a:gd name="T11" fmla="*/ 17 h 17"/>
                      <a:gd name="T12" fmla="*/ 0 60000 65536"/>
                      <a:gd name="T13" fmla="*/ 0 60000 65536"/>
                      <a:gd name="T14" fmla="*/ 0 60000 65536"/>
                      <a:gd name="T15" fmla="*/ 0 60000 65536"/>
                      <a:gd name="T16" fmla="*/ 0 60000 65536"/>
                      <a:gd name="T17" fmla="*/ 0 60000 65536"/>
                      <a:gd name="T18" fmla="*/ 0 w 23"/>
                      <a:gd name="T19" fmla="*/ 0 h 17"/>
                      <a:gd name="T20" fmla="*/ 23 w 23"/>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3" h="17">
                        <a:moveTo>
                          <a:pt x="0" y="17"/>
                        </a:moveTo>
                        <a:lnTo>
                          <a:pt x="13" y="0"/>
                        </a:lnTo>
                        <a:lnTo>
                          <a:pt x="23" y="12"/>
                        </a:lnTo>
                        <a:lnTo>
                          <a:pt x="0" y="17"/>
                        </a:lnTo>
                        <a:close/>
                      </a:path>
                    </a:pathLst>
                  </a:custGeom>
                  <a:solidFill>
                    <a:srgbClr val="000000"/>
                  </a:solidFill>
                  <a:ln w="9525">
                    <a:solidFill>
                      <a:srgbClr val="000000"/>
                    </a:solidFill>
                    <a:round/>
                    <a:headEnd/>
                    <a:tailEnd/>
                  </a:ln>
                </p:spPr>
                <p:txBody>
                  <a:bodyPr/>
                  <a:lstStyle/>
                  <a:p>
                    <a:endParaRPr lang="en-US"/>
                  </a:p>
                </p:txBody>
              </p:sp>
              <p:sp>
                <p:nvSpPr>
                  <p:cNvPr id="785" name="Freeform 1317">
                    <a:extLst>
                      <a:ext uri="{FF2B5EF4-FFF2-40B4-BE49-F238E27FC236}">
                        <a16:creationId xmlns:a16="http://schemas.microsoft.com/office/drawing/2014/main" id="{AFFAD707-E39F-A599-9BF9-95F217877D2A}"/>
                      </a:ext>
                    </a:extLst>
                  </p:cNvPr>
                  <p:cNvSpPr>
                    <a:spLocks/>
                  </p:cNvSpPr>
                  <p:nvPr/>
                </p:nvSpPr>
                <p:spPr bwMode="auto">
                  <a:xfrm>
                    <a:off x="32681" y="526"/>
                    <a:ext cx="142" cy="287"/>
                  </a:xfrm>
                  <a:custGeom>
                    <a:avLst/>
                    <a:gdLst>
                      <a:gd name="T0" fmla="*/ 20 w 151"/>
                      <a:gd name="T1" fmla="*/ 118 h 288"/>
                      <a:gd name="T2" fmla="*/ 24 w 151"/>
                      <a:gd name="T3" fmla="*/ 166 h 288"/>
                      <a:gd name="T4" fmla="*/ 53 w 151"/>
                      <a:gd name="T5" fmla="*/ 284 h 288"/>
                      <a:gd name="T6" fmla="*/ 106 w 151"/>
                      <a:gd name="T7" fmla="*/ 269 h 288"/>
                      <a:gd name="T8" fmla="*/ 103 w 151"/>
                      <a:gd name="T9" fmla="*/ 105 h 288"/>
                      <a:gd name="T10" fmla="*/ 115 w 151"/>
                      <a:gd name="T11" fmla="*/ 71 h 288"/>
                      <a:gd name="T12" fmla="*/ 118 w 151"/>
                      <a:gd name="T13" fmla="*/ 0 h 288"/>
                      <a:gd name="T14" fmla="*/ 0 w 151"/>
                      <a:gd name="T15" fmla="*/ 35 h 288"/>
                      <a:gd name="T16" fmla="*/ 20 w 151"/>
                      <a:gd name="T17" fmla="*/ 118 h 288"/>
                      <a:gd name="T18" fmla="*/ 20 w 151"/>
                      <a:gd name="T19" fmla="*/ 118 h 2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1"/>
                      <a:gd name="T31" fmla="*/ 0 h 288"/>
                      <a:gd name="T32" fmla="*/ 151 w 151"/>
                      <a:gd name="T33" fmla="*/ 288 h 2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1" h="288">
                        <a:moveTo>
                          <a:pt x="24" y="118"/>
                        </a:moveTo>
                        <a:lnTo>
                          <a:pt x="31" y="170"/>
                        </a:lnTo>
                        <a:lnTo>
                          <a:pt x="68" y="288"/>
                        </a:lnTo>
                        <a:lnTo>
                          <a:pt x="136" y="273"/>
                        </a:lnTo>
                        <a:lnTo>
                          <a:pt x="131" y="105"/>
                        </a:lnTo>
                        <a:lnTo>
                          <a:pt x="147" y="71"/>
                        </a:lnTo>
                        <a:lnTo>
                          <a:pt x="151" y="0"/>
                        </a:lnTo>
                        <a:lnTo>
                          <a:pt x="0" y="35"/>
                        </a:lnTo>
                        <a:lnTo>
                          <a:pt x="24" y="118"/>
                        </a:lnTo>
                        <a:close/>
                      </a:path>
                    </a:pathLst>
                  </a:custGeom>
                  <a:solidFill>
                    <a:srgbClr val="000000"/>
                  </a:solidFill>
                  <a:ln w="9525">
                    <a:solidFill>
                      <a:srgbClr val="000000"/>
                    </a:solidFill>
                    <a:round/>
                    <a:headEnd/>
                    <a:tailEnd/>
                  </a:ln>
                </p:spPr>
                <p:txBody>
                  <a:bodyPr/>
                  <a:lstStyle/>
                  <a:p>
                    <a:endParaRPr lang="en-US"/>
                  </a:p>
                </p:txBody>
              </p:sp>
              <p:sp>
                <p:nvSpPr>
                  <p:cNvPr id="786" name="Freeform 1318">
                    <a:extLst>
                      <a:ext uri="{FF2B5EF4-FFF2-40B4-BE49-F238E27FC236}">
                        <a16:creationId xmlns:a16="http://schemas.microsoft.com/office/drawing/2014/main" id="{C4FDFEA7-6A69-4ACE-366A-600EDB6A025C}"/>
                      </a:ext>
                    </a:extLst>
                  </p:cNvPr>
                  <p:cNvSpPr>
                    <a:spLocks/>
                  </p:cNvSpPr>
                  <p:nvPr/>
                </p:nvSpPr>
                <p:spPr bwMode="auto">
                  <a:xfrm>
                    <a:off x="32805" y="483"/>
                    <a:ext cx="133" cy="318"/>
                  </a:xfrm>
                  <a:custGeom>
                    <a:avLst/>
                    <a:gdLst>
                      <a:gd name="T0" fmla="*/ 0 w 140"/>
                      <a:gd name="T1" fmla="*/ 147 h 315"/>
                      <a:gd name="T2" fmla="*/ 12 w 140"/>
                      <a:gd name="T3" fmla="*/ 113 h 315"/>
                      <a:gd name="T4" fmla="*/ 16 w 140"/>
                      <a:gd name="T5" fmla="*/ 42 h 315"/>
                      <a:gd name="T6" fmla="*/ 14 w 140"/>
                      <a:gd name="T7" fmla="*/ 14 h 315"/>
                      <a:gd name="T8" fmla="*/ 35 w 140"/>
                      <a:gd name="T9" fmla="*/ 0 h 315"/>
                      <a:gd name="T10" fmla="*/ 83 w 140"/>
                      <a:gd name="T11" fmla="*/ 201 h 315"/>
                      <a:gd name="T12" fmla="*/ 108 w 140"/>
                      <a:gd name="T13" fmla="*/ 243 h 315"/>
                      <a:gd name="T14" fmla="*/ 106 w 140"/>
                      <a:gd name="T15" fmla="*/ 271 h 315"/>
                      <a:gd name="T16" fmla="*/ 83 w 140"/>
                      <a:gd name="T17" fmla="*/ 292 h 315"/>
                      <a:gd name="T18" fmla="*/ 5 w 140"/>
                      <a:gd name="T19" fmla="*/ 319 h 315"/>
                      <a:gd name="T20" fmla="*/ 0 w 140"/>
                      <a:gd name="T21" fmla="*/ 147 h 315"/>
                      <a:gd name="T22" fmla="*/ 0 w 140"/>
                      <a:gd name="T23" fmla="*/ 147 h 3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0"/>
                      <a:gd name="T37" fmla="*/ 0 h 315"/>
                      <a:gd name="T38" fmla="*/ 140 w 140"/>
                      <a:gd name="T39" fmla="*/ 315 h 3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0" h="315">
                        <a:moveTo>
                          <a:pt x="0" y="147"/>
                        </a:moveTo>
                        <a:lnTo>
                          <a:pt x="16" y="113"/>
                        </a:lnTo>
                        <a:lnTo>
                          <a:pt x="20" y="42"/>
                        </a:lnTo>
                        <a:lnTo>
                          <a:pt x="18" y="14"/>
                        </a:lnTo>
                        <a:lnTo>
                          <a:pt x="46" y="0"/>
                        </a:lnTo>
                        <a:lnTo>
                          <a:pt x="109" y="197"/>
                        </a:lnTo>
                        <a:lnTo>
                          <a:pt x="140" y="239"/>
                        </a:lnTo>
                        <a:lnTo>
                          <a:pt x="138" y="267"/>
                        </a:lnTo>
                        <a:lnTo>
                          <a:pt x="109" y="288"/>
                        </a:lnTo>
                        <a:lnTo>
                          <a:pt x="5" y="315"/>
                        </a:lnTo>
                        <a:lnTo>
                          <a:pt x="0" y="147"/>
                        </a:lnTo>
                        <a:close/>
                      </a:path>
                    </a:pathLst>
                  </a:custGeom>
                  <a:solidFill>
                    <a:srgbClr val="000000"/>
                  </a:solidFill>
                  <a:ln w="9525">
                    <a:solidFill>
                      <a:srgbClr val="000000"/>
                    </a:solidFill>
                    <a:round/>
                    <a:headEnd/>
                    <a:tailEnd/>
                  </a:ln>
                </p:spPr>
                <p:txBody>
                  <a:bodyPr/>
                  <a:lstStyle/>
                  <a:p>
                    <a:endParaRPr lang="en-US"/>
                  </a:p>
                </p:txBody>
              </p:sp>
              <p:sp>
                <p:nvSpPr>
                  <p:cNvPr id="787" name="Freeform 1319">
                    <a:extLst>
                      <a:ext uri="{FF2B5EF4-FFF2-40B4-BE49-F238E27FC236}">
                        <a16:creationId xmlns:a16="http://schemas.microsoft.com/office/drawing/2014/main" id="{62BC5BB9-08F5-BE7D-B3F2-8E3F97D01214}"/>
                      </a:ext>
                    </a:extLst>
                  </p:cNvPr>
                  <p:cNvSpPr>
                    <a:spLocks/>
                  </p:cNvSpPr>
                  <p:nvPr/>
                </p:nvSpPr>
                <p:spPr bwMode="auto">
                  <a:xfrm>
                    <a:off x="32848" y="201"/>
                    <a:ext cx="320" cy="522"/>
                  </a:xfrm>
                  <a:custGeom>
                    <a:avLst/>
                    <a:gdLst>
                      <a:gd name="T0" fmla="*/ 0 w 340"/>
                      <a:gd name="T1" fmla="*/ 286 h 521"/>
                      <a:gd name="T2" fmla="*/ 15 w 340"/>
                      <a:gd name="T3" fmla="*/ 287 h 521"/>
                      <a:gd name="T4" fmla="*/ 17 w 340"/>
                      <a:gd name="T5" fmla="*/ 249 h 521"/>
                      <a:gd name="T6" fmla="*/ 36 w 340"/>
                      <a:gd name="T7" fmla="*/ 202 h 521"/>
                      <a:gd name="T8" fmla="*/ 26 w 340"/>
                      <a:gd name="T9" fmla="*/ 168 h 521"/>
                      <a:gd name="T10" fmla="*/ 64 w 340"/>
                      <a:gd name="T11" fmla="*/ 5 h 521"/>
                      <a:gd name="T12" fmla="*/ 72 w 340"/>
                      <a:gd name="T13" fmla="*/ 5 h 521"/>
                      <a:gd name="T14" fmla="*/ 76 w 340"/>
                      <a:gd name="T15" fmla="*/ 26 h 521"/>
                      <a:gd name="T16" fmla="*/ 113 w 340"/>
                      <a:gd name="T17" fmla="*/ 8 h 521"/>
                      <a:gd name="T18" fmla="*/ 115 w 340"/>
                      <a:gd name="T19" fmla="*/ 0 h 521"/>
                      <a:gd name="T20" fmla="*/ 146 w 340"/>
                      <a:gd name="T21" fmla="*/ 8 h 521"/>
                      <a:gd name="T22" fmla="*/ 195 w 340"/>
                      <a:gd name="T23" fmla="*/ 170 h 521"/>
                      <a:gd name="T24" fmla="*/ 218 w 340"/>
                      <a:gd name="T25" fmla="*/ 172 h 521"/>
                      <a:gd name="T26" fmla="*/ 260 w 340"/>
                      <a:gd name="T27" fmla="*/ 232 h 521"/>
                      <a:gd name="T28" fmla="*/ 253 w 340"/>
                      <a:gd name="T29" fmla="*/ 243 h 521"/>
                      <a:gd name="T30" fmla="*/ 266 w 340"/>
                      <a:gd name="T31" fmla="*/ 243 h 521"/>
                      <a:gd name="T32" fmla="*/ 258 w 340"/>
                      <a:gd name="T33" fmla="*/ 276 h 521"/>
                      <a:gd name="T34" fmla="*/ 236 w 340"/>
                      <a:gd name="T35" fmla="*/ 294 h 521"/>
                      <a:gd name="T36" fmla="*/ 214 w 340"/>
                      <a:gd name="T37" fmla="*/ 310 h 521"/>
                      <a:gd name="T38" fmla="*/ 210 w 340"/>
                      <a:gd name="T39" fmla="*/ 329 h 521"/>
                      <a:gd name="T40" fmla="*/ 200 w 340"/>
                      <a:gd name="T41" fmla="*/ 312 h 521"/>
                      <a:gd name="T42" fmla="*/ 177 w 340"/>
                      <a:gd name="T43" fmla="*/ 333 h 521"/>
                      <a:gd name="T44" fmla="*/ 168 w 340"/>
                      <a:gd name="T45" fmla="*/ 333 h 521"/>
                      <a:gd name="T46" fmla="*/ 160 w 340"/>
                      <a:gd name="T47" fmla="*/ 320 h 521"/>
                      <a:gd name="T48" fmla="*/ 154 w 340"/>
                      <a:gd name="T49" fmla="*/ 383 h 521"/>
                      <a:gd name="T50" fmla="*/ 136 w 340"/>
                      <a:gd name="T51" fmla="*/ 393 h 521"/>
                      <a:gd name="T52" fmla="*/ 127 w 340"/>
                      <a:gd name="T53" fmla="*/ 417 h 521"/>
                      <a:gd name="T54" fmla="*/ 115 w 340"/>
                      <a:gd name="T55" fmla="*/ 417 h 521"/>
                      <a:gd name="T56" fmla="*/ 88 w 340"/>
                      <a:gd name="T57" fmla="*/ 452 h 521"/>
                      <a:gd name="T58" fmla="*/ 87 w 340"/>
                      <a:gd name="T59" fmla="*/ 482 h 521"/>
                      <a:gd name="T60" fmla="*/ 81 w 340"/>
                      <a:gd name="T61" fmla="*/ 493 h 521"/>
                      <a:gd name="T62" fmla="*/ 73 w 340"/>
                      <a:gd name="T63" fmla="*/ 525 h 521"/>
                      <a:gd name="T64" fmla="*/ 50 w 340"/>
                      <a:gd name="T65" fmla="*/ 483 h 521"/>
                      <a:gd name="T66" fmla="*/ 0 w 340"/>
                      <a:gd name="T67" fmla="*/ 286 h 521"/>
                      <a:gd name="T68" fmla="*/ 0 w 340"/>
                      <a:gd name="T69" fmla="*/ 286 h 5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0"/>
                      <a:gd name="T106" fmla="*/ 0 h 521"/>
                      <a:gd name="T107" fmla="*/ 340 w 340"/>
                      <a:gd name="T108" fmla="*/ 521 h 52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0" h="521">
                        <a:moveTo>
                          <a:pt x="0" y="282"/>
                        </a:moveTo>
                        <a:lnTo>
                          <a:pt x="19" y="283"/>
                        </a:lnTo>
                        <a:lnTo>
                          <a:pt x="21" y="249"/>
                        </a:lnTo>
                        <a:lnTo>
                          <a:pt x="45" y="202"/>
                        </a:lnTo>
                        <a:lnTo>
                          <a:pt x="34" y="168"/>
                        </a:lnTo>
                        <a:lnTo>
                          <a:pt x="82" y="5"/>
                        </a:lnTo>
                        <a:lnTo>
                          <a:pt x="92" y="5"/>
                        </a:lnTo>
                        <a:lnTo>
                          <a:pt x="97" y="26"/>
                        </a:lnTo>
                        <a:lnTo>
                          <a:pt x="145" y="8"/>
                        </a:lnTo>
                        <a:lnTo>
                          <a:pt x="147" y="0"/>
                        </a:lnTo>
                        <a:lnTo>
                          <a:pt x="186" y="8"/>
                        </a:lnTo>
                        <a:lnTo>
                          <a:pt x="249" y="170"/>
                        </a:lnTo>
                        <a:lnTo>
                          <a:pt x="278" y="172"/>
                        </a:lnTo>
                        <a:lnTo>
                          <a:pt x="330" y="232"/>
                        </a:lnTo>
                        <a:lnTo>
                          <a:pt x="323" y="243"/>
                        </a:lnTo>
                        <a:lnTo>
                          <a:pt x="340" y="243"/>
                        </a:lnTo>
                        <a:lnTo>
                          <a:pt x="328" y="272"/>
                        </a:lnTo>
                        <a:lnTo>
                          <a:pt x="302" y="290"/>
                        </a:lnTo>
                        <a:lnTo>
                          <a:pt x="272" y="306"/>
                        </a:lnTo>
                        <a:lnTo>
                          <a:pt x="268" y="325"/>
                        </a:lnTo>
                        <a:lnTo>
                          <a:pt x="254" y="308"/>
                        </a:lnTo>
                        <a:lnTo>
                          <a:pt x="226" y="329"/>
                        </a:lnTo>
                        <a:lnTo>
                          <a:pt x="215" y="329"/>
                        </a:lnTo>
                        <a:lnTo>
                          <a:pt x="204" y="316"/>
                        </a:lnTo>
                        <a:lnTo>
                          <a:pt x="197" y="379"/>
                        </a:lnTo>
                        <a:lnTo>
                          <a:pt x="173" y="389"/>
                        </a:lnTo>
                        <a:lnTo>
                          <a:pt x="162" y="413"/>
                        </a:lnTo>
                        <a:lnTo>
                          <a:pt x="147" y="413"/>
                        </a:lnTo>
                        <a:lnTo>
                          <a:pt x="113" y="448"/>
                        </a:lnTo>
                        <a:lnTo>
                          <a:pt x="111" y="478"/>
                        </a:lnTo>
                        <a:lnTo>
                          <a:pt x="103" y="489"/>
                        </a:lnTo>
                        <a:lnTo>
                          <a:pt x="94" y="521"/>
                        </a:lnTo>
                        <a:lnTo>
                          <a:pt x="63" y="479"/>
                        </a:lnTo>
                        <a:lnTo>
                          <a:pt x="0" y="282"/>
                        </a:lnTo>
                        <a:close/>
                      </a:path>
                    </a:pathLst>
                  </a:custGeom>
                  <a:solidFill>
                    <a:srgbClr val="000000"/>
                  </a:solidFill>
                  <a:ln w="9525">
                    <a:solidFill>
                      <a:srgbClr val="000000"/>
                    </a:solidFill>
                    <a:round/>
                    <a:headEnd/>
                    <a:tailEnd/>
                  </a:ln>
                </p:spPr>
                <p:txBody>
                  <a:bodyPr/>
                  <a:lstStyle/>
                  <a:p>
                    <a:endParaRPr lang="en-US"/>
                  </a:p>
                </p:txBody>
              </p:sp>
              <p:sp>
                <p:nvSpPr>
                  <p:cNvPr id="788" name="Freeform 1320">
                    <a:extLst>
                      <a:ext uri="{FF2B5EF4-FFF2-40B4-BE49-F238E27FC236}">
                        <a16:creationId xmlns:a16="http://schemas.microsoft.com/office/drawing/2014/main" id="{2799B7AA-2011-9627-9695-8AE181EA4AC3}"/>
                      </a:ext>
                    </a:extLst>
                  </p:cNvPr>
                  <p:cNvSpPr>
                    <a:spLocks/>
                  </p:cNvSpPr>
                  <p:nvPr/>
                </p:nvSpPr>
                <p:spPr bwMode="auto">
                  <a:xfrm>
                    <a:off x="28793" y="0"/>
                    <a:ext cx="581" cy="441"/>
                  </a:xfrm>
                  <a:custGeom>
                    <a:avLst/>
                    <a:gdLst>
                      <a:gd name="T0" fmla="*/ 19 w 622"/>
                      <a:gd name="T1" fmla="*/ 96 h 441"/>
                      <a:gd name="T2" fmla="*/ 11 w 622"/>
                      <a:gd name="T3" fmla="*/ 217 h 441"/>
                      <a:gd name="T4" fmla="*/ 23 w 622"/>
                      <a:gd name="T5" fmla="*/ 217 h 441"/>
                      <a:gd name="T6" fmla="*/ 17 w 622"/>
                      <a:gd name="T7" fmla="*/ 243 h 441"/>
                      <a:gd name="T8" fmla="*/ 8 w 622"/>
                      <a:gd name="T9" fmla="*/ 229 h 441"/>
                      <a:gd name="T10" fmla="*/ 0 w 622"/>
                      <a:gd name="T11" fmla="*/ 259 h 441"/>
                      <a:gd name="T12" fmla="*/ 35 w 622"/>
                      <a:gd name="T13" fmla="*/ 284 h 441"/>
                      <a:gd name="T14" fmla="*/ 36 w 622"/>
                      <a:gd name="T15" fmla="*/ 295 h 441"/>
                      <a:gd name="T16" fmla="*/ 45 w 622"/>
                      <a:gd name="T17" fmla="*/ 297 h 441"/>
                      <a:gd name="T18" fmla="*/ 88 w 622"/>
                      <a:gd name="T19" fmla="*/ 386 h 441"/>
                      <a:gd name="T20" fmla="*/ 138 w 622"/>
                      <a:gd name="T21" fmla="*/ 382 h 441"/>
                      <a:gd name="T22" fmla="*/ 175 w 622"/>
                      <a:gd name="T23" fmla="*/ 403 h 441"/>
                      <a:gd name="T24" fmla="*/ 192 w 622"/>
                      <a:gd name="T25" fmla="*/ 400 h 441"/>
                      <a:gd name="T26" fmla="*/ 305 w 622"/>
                      <a:gd name="T27" fmla="*/ 403 h 441"/>
                      <a:gd name="T28" fmla="*/ 431 w 622"/>
                      <a:gd name="T29" fmla="*/ 441 h 441"/>
                      <a:gd name="T30" fmla="*/ 434 w 622"/>
                      <a:gd name="T31" fmla="*/ 392 h 441"/>
                      <a:gd name="T32" fmla="*/ 486 w 622"/>
                      <a:gd name="T33" fmla="*/ 110 h 441"/>
                      <a:gd name="T34" fmla="*/ 150 w 622"/>
                      <a:gd name="T35" fmla="*/ 0 h 441"/>
                      <a:gd name="T36" fmla="*/ 151 w 622"/>
                      <a:gd name="T37" fmla="*/ 83 h 441"/>
                      <a:gd name="T38" fmla="*/ 135 w 622"/>
                      <a:gd name="T39" fmla="*/ 151 h 441"/>
                      <a:gd name="T40" fmla="*/ 133 w 622"/>
                      <a:gd name="T41" fmla="*/ 187 h 441"/>
                      <a:gd name="T42" fmla="*/ 98 w 622"/>
                      <a:gd name="T43" fmla="*/ 199 h 441"/>
                      <a:gd name="T44" fmla="*/ 96 w 622"/>
                      <a:gd name="T45" fmla="*/ 182 h 441"/>
                      <a:gd name="T46" fmla="*/ 125 w 622"/>
                      <a:gd name="T47" fmla="*/ 159 h 441"/>
                      <a:gd name="T48" fmla="*/ 122 w 622"/>
                      <a:gd name="T49" fmla="*/ 141 h 441"/>
                      <a:gd name="T50" fmla="*/ 97 w 622"/>
                      <a:gd name="T51" fmla="*/ 144 h 441"/>
                      <a:gd name="T52" fmla="*/ 115 w 622"/>
                      <a:gd name="T53" fmla="*/ 123 h 441"/>
                      <a:gd name="T54" fmla="*/ 129 w 622"/>
                      <a:gd name="T55" fmla="*/ 109 h 441"/>
                      <a:gd name="T56" fmla="*/ 21 w 622"/>
                      <a:gd name="T57" fmla="*/ 21 h 441"/>
                      <a:gd name="T58" fmla="*/ 11 w 622"/>
                      <a:gd name="T59" fmla="*/ 46 h 441"/>
                      <a:gd name="T60" fmla="*/ 19 w 622"/>
                      <a:gd name="T61" fmla="*/ 96 h 441"/>
                      <a:gd name="T62" fmla="*/ 19 w 622"/>
                      <a:gd name="T63" fmla="*/ 96 h 4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2"/>
                      <a:gd name="T97" fmla="*/ 0 h 441"/>
                      <a:gd name="T98" fmla="*/ 622 w 622"/>
                      <a:gd name="T99" fmla="*/ 441 h 4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2" h="441">
                        <a:moveTo>
                          <a:pt x="23" y="96"/>
                        </a:moveTo>
                        <a:lnTo>
                          <a:pt x="15" y="217"/>
                        </a:lnTo>
                        <a:lnTo>
                          <a:pt x="29" y="217"/>
                        </a:lnTo>
                        <a:lnTo>
                          <a:pt x="21" y="243"/>
                        </a:lnTo>
                        <a:lnTo>
                          <a:pt x="10" y="229"/>
                        </a:lnTo>
                        <a:lnTo>
                          <a:pt x="0" y="259"/>
                        </a:lnTo>
                        <a:lnTo>
                          <a:pt x="44" y="284"/>
                        </a:lnTo>
                        <a:lnTo>
                          <a:pt x="45" y="295"/>
                        </a:lnTo>
                        <a:lnTo>
                          <a:pt x="57" y="297"/>
                        </a:lnTo>
                        <a:lnTo>
                          <a:pt x="113" y="386"/>
                        </a:lnTo>
                        <a:lnTo>
                          <a:pt x="177" y="382"/>
                        </a:lnTo>
                        <a:lnTo>
                          <a:pt x="224" y="403"/>
                        </a:lnTo>
                        <a:lnTo>
                          <a:pt x="246" y="400"/>
                        </a:lnTo>
                        <a:lnTo>
                          <a:pt x="389" y="403"/>
                        </a:lnTo>
                        <a:lnTo>
                          <a:pt x="551" y="441"/>
                        </a:lnTo>
                        <a:lnTo>
                          <a:pt x="554" y="392"/>
                        </a:lnTo>
                        <a:lnTo>
                          <a:pt x="622" y="110"/>
                        </a:lnTo>
                        <a:lnTo>
                          <a:pt x="191" y="0"/>
                        </a:lnTo>
                        <a:lnTo>
                          <a:pt x="194" y="83"/>
                        </a:lnTo>
                        <a:lnTo>
                          <a:pt x="173" y="151"/>
                        </a:lnTo>
                        <a:lnTo>
                          <a:pt x="170" y="187"/>
                        </a:lnTo>
                        <a:lnTo>
                          <a:pt x="125" y="199"/>
                        </a:lnTo>
                        <a:lnTo>
                          <a:pt x="122" y="182"/>
                        </a:lnTo>
                        <a:lnTo>
                          <a:pt x="159" y="159"/>
                        </a:lnTo>
                        <a:lnTo>
                          <a:pt x="156" y="141"/>
                        </a:lnTo>
                        <a:lnTo>
                          <a:pt x="123" y="144"/>
                        </a:lnTo>
                        <a:lnTo>
                          <a:pt x="147" y="123"/>
                        </a:lnTo>
                        <a:lnTo>
                          <a:pt x="165" y="109"/>
                        </a:lnTo>
                        <a:lnTo>
                          <a:pt x="26" y="21"/>
                        </a:lnTo>
                        <a:lnTo>
                          <a:pt x="15" y="46"/>
                        </a:lnTo>
                        <a:lnTo>
                          <a:pt x="23" y="96"/>
                        </a:lnTo>
                        <a:close/>
                      </a:path>
                    </a:pathLst>
                  </a:custGeom>
                  <a:pattFill prst="dashUpDiag">
                    <a:fgClr>
                      <a:srgbClr val="671E75"/>
                    </a:fgClr>
                    <a:bgClr>
                      <a:schemeClr val="bg1"/>
                    </a:bgClr>
                  </a:pattFill>
                  <a:ln w="19050">
                    <a:solidFill>
                      <a:srgbClr val="000000"/>
                    </a:solidFill>
                    <a:round/>
                    <a:headEnd/>
                    <a:tailEnd/>
                  </a:ln>
                </p:spPr>
                <p:txBody>
                  <a:bodyPr/>
                  <a:lstStyle/>
                  <a:p>
                    <a:endParaRPr lang="en-US"/>
                  </a:p>
                </p:txBody>
              </p:sp>
              <p:sp>
                <p:nvSpPr>
                  <p:cNvPr id="789" name="Freeform 1321">
                    <a:extLst>
                      <a:ext uri="{FF2B5EF4-FFF2-40B4-BE49-F238E27FC236}">
                        <a16:creationId xmlns:a16="http://schemas.microsoft.com/office/drawing/2014/main" id="{7598489B-5520-FD74-F370-234DBFF36AF9}"/>
                      </a:ext>
                    </a:extLst>
                  </p:cNvPr>
                  <p:cNvSpPr>
                    <a:spLocks/>
                  </p:cNvSpPr>
                  <p:nvPr/>
                </p:nvSpPr>
                <p:spPr bwMode="auto">
                  <a:xfrm>
                    <a:off x="29333" y="935"/>
                    <a:ext cx="495" cy="643"/>
                  </a:xfrm>
                  <a:custGeom>
                    <a:avLst/>
                    <a:gdLst>
                      <a:gd name="T0" fmla="*/ 89 w 526"/>
                      <a:gd name="T1" fmla="*/ 0 h 641"/>
                      <a:gd name="T2" fmla="*/ 287 w 526"/>
                      <a:gd name="T3" fmla="*/ 47 h 641"/>
                      <a:gd name="T4" fmla="*/ 272 w 526"/>
                      <a:gd name="T5" fmla="*/ 159 h 641"/>
                      <a:gd name="T6" fmla="*/ 409 w 526"/>
                      <a:gd name="T7" fmla="*/ 186 h 641"/>
                      <a:gd name="T8" fmla="*/ 356 w 526"/>
                      <a:gd name="T9" fmla="*/ 645 h 641"/>
                      <a:gd name="T10" fmla="*/ 0 w 526"/>
                      <a:gd name="T11" fmla="*/ 569 h 641"/>
                      <a:gd name="T12" fmla="*/ 89 w 526"/>
                      <a:gd name="T13" fmla="*/ 0 h 641"/>
                      <a:gd name="T14" fmla="*/ 89 w 526"/>
                      <a:gd name="T15" fmla="*/ 0 h 641"/>
                      <a:gd name="T16" fmla="*/ 0 60000 65536"/>
                      <a:gd name="T17" fmla="*/ 0 60000 65536"/>
                      <a:gd name="T18" fmla="*/ 0 60000 65536"/>
                      <a:gd name="T19" fmla="*/ 0 60000 65536"/>
                      <a:gd name="T20" fmla="*/ 0 60000 65536"/>
                      <a:gd name="T21" fmla="*/ 0 60000 65536"/>
                      <a:gd name="T22" fmla="*/ 0 60000 65536"/>
                      <a:gd name="T23" fmla="*/ 0 60000 65536"/>
                      <a:gd name="T24" fmla="*/ 0 w 526"/>
                      <a:gd name="T25" fmla="*/ 0 h 641"/>
                      <a:gd name="T26" fmla="*/ 526 w 526"/>
                      <a:gd name="T27" fmla="*/ 641 h 6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6" h="641">
                        <a:moveTo>
                          <a:pt x="115" y="0"/>
                        </a:moveTo>
                        <a:lnTo>
                          <a:pt x="369" y="47"/>
                        </a:lnTo>
                        <a:lnTo>
                          <a:pt x="350" y="159"/>
                        </a:lnTo>
                        <a:lnTo>
                          <a:pt x="526" y="186"/>
                        </a:lnTo>
                        <a:lnTo>
                          <a:pt x="458" y="641"/>
                        </a:lnTo>
                        <a:lnTo>
                          <a:pt x="0" y="565"/>
                        </a:lnTo>
                        <a:lnTo>
                          <a:pt x="115" y="0"/>
                        </a:lnTo>
                        <a:close/>
                      </a:path>
                    </a:pathLst>
                  </a:custGeom>
                  <a:solidFill>
                    <a:srgbClr val="0054C2"/>
                  </a:solidFill>
                  <a:ln w="19050">
                    <a:solidFill>
                      <a:schemeClr val="accent6">
                        <a:lumMod val="75000"/>
                      </a:schemeClr>
                    </a:solidFill>
                    <a:round/>
                    <a:headEnd/>
                    <a:tailEnd/>
                  </a:ln>
                </p:spPr>
                <p:txBody>
                  <a:bodyPr/>
                  <a:lstStyle/>
                  <a:p>
                    <a:endParaRPr lang="en-US"/>
                  </a:p>
                </p:txBody>
              </p:sp>
              <p:sp>
                <p:nvSpPr>
                  <p:cNvPr id="790" name="Freeform 1322">
                    <a:extLst>
                      <a:ext uri="{FF2B5EF4-FFF2-40B4-BE49-F238E27FC236}">
                        <a16:creationId xmlns:a16="http://schemas.microsoft.com/office/drawing/2014/main" id="{4343A710-20A6-7866-474C-DC689F895E22}"/>
                      </a:ext>
                    </a:extLst>
                  </p:cNvPr>
                  <p:cNvSpPr>
                    <a:spLocks/>
                  </p:cNvSpPr>
                  <p:nvPr/>
                </p:nvSpPr>
                <p:spPr bwMode="auto">
                  <a:xfrm>
                    <a:off x="28640" y="269"/>
                    <a:ext cx="697" cy="614"/>
                  </a:xfrm>
                  <a:custGeom>
                    <a:avLst/>
                    <a:gdLst>
                      <a:gd name="T0" fmla="*/ 0 w 741"/>
                      <a:gd name="T1" fmla="*/ 458 h 614"/>
                      <a:gd name="T2" fmla="*/ 24 w 741"/>
                      <a:gd name="T3" fmla="*/ 303 h 614"/>
                      <a:gd name="T4" fmla="*/ 54 w 741"/>
                      <a:gd name="T5" fmla="*/ 257 h 614"/>
                      <a:gd name="T6" fmla="*/ 125 w 741"/>
                      <a:gd name="T7" fmla="*/ 0 h 614"/>
                      <a:gd name="T8" fmla="*/ 162 w 741"/>
                      <a:gd name="T9" fmla="*/ 13 h 614"/>
                      <a:gd name="T10" fmla="*/ 163 w 741"/>
                      <a:gd name="T11" fmla="*/ 24 h 614"/>
                      <a:gd name="T12" fmla="*/ 172 w 741"/>
                      <a:gd name="T13" fmla="*/ 26 h 614"/>
                      <a:gd name="T14" fmla="*/ 216 w 741"/>
                      <a:gd name="T15" fmla="*/ 115 h 614"/>
                      <a:gd name="T16" fmla="*/ 266 w 741"/>
                      <a:gd name="T17" fmla="*/ 113 h 614"/>
                      <a:gd name="T18" fmla="*/ 303 w 741"/>
                      <a:gd name="T19" fmla="*/ 134 h 614"/>
                      <a:gd name="T20" fmla="*/ 321 w 741"/>
                      <a:gd name="T21" fmla="*/ 130 h 614"/>
                      <a:gd name="T22" fmla="*/ 432 w 741"/>
                      <a:gd name="T23" fmla="*/ 134 h 614"/>
                      <a:gd name="T24" fmla="*/ 559 w 741"/>
                      <a:gd name="T25" fmla="*/ 170 h 614"/>
                      <a:gd name="T26" fmla="*/ 565 w 741"/>
                      <a:gd name="T27" fmla="*/ 191 h 614"/>
                      <a:gd name="T28" fmla="*/ 580 w 741"/>
                      <a:gd name="T29" fmla="*/ 219 h 614"/>
                      <a:gd name="T30" fmla="*/ 537 w 741"/>
                      <a:gd name="T31" fmla="*/ 301 h 614"/>
                      <a:gd name="T32" fmla="*/ 511 w 741"/>
                      <a:gd name="T33" fmla="*/ 332 h 614"/>
                      <a:gd name="T34" fmla="*/ 507 w 741"/>
                      <a:gd name="T35" fmla="*/ 355 h 614"/>
                      <a:gd name="T36" fmla="*/ 522 w 741"/>
                      <a:gd name="T37" fmla="*/ 379 h 614"/>
                      <a:gd name="T38" fmla="*/ 504 w 741"/>
                      <a:gd name="T39" fmla="*/ 429 h 614"/>
                      <a:gd name="T40" fmla="*/ 469 w 741"/>
                      <a:gd name="T41" fmla="*/ 614 h 614"/>
                      <a:gd name="T42" fmla="*/ 274 w 741"/>
                      <a:gd name="T43" fmla="*/ 554 h 614"/>
                      <a:gd name="T44" fmla="*/ 0 w 741"/>
                      <a:gd name="T45" fmla="*/ 458 h 614"/>
                      <a:gd name="T46" fmla="*/ 0 w 741"/>
                      <a:gd name="T47" fmla="*/ 458 h 6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41"/>
                      <a:gd name="T73" fmla="*/ 0 h 614"/>
                      <a:gd name="T74" fmla="*/ 741 w 741"/>
                      <a:gd name="T75" fmla="*/ 614 h 61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41" h="614">
                        <a:moveTo>
                          <a:pt x="0" y="458"/>
                        </a:moveTo>
                        <a:lnTo>
                          <a:pt x="32" y="303"/>
                        </a:lnTo>
                        <a:lnTo>
                          <a:pt x="69" y="257"/>
                        </a:lnTo>
                        <a:lnTo>
                          <a:pt x="160" y="0"/>
                        </a:lnTo>
                        <a:lnTo>
                          <a:pt x="207" y="13"/>
                        </a:lnTo>
                        <a:lnTo>
                          <a:pt x="208" y="24"/>
                        </a:lnTo>
                        <a:lnTo>
                          <a:pt x="220" y="26"/>
                        </a:lnTo>
                        <a:lnTo>
                          <a:pt x="276" y="115"/>
                        </a:lnTo>
                        <a:lnTo>
                          <a:pt x="340" y="113"/>
                        </a:lnTo>
                        <a:lnTo>
                          <a:pt x="387" y="134"/>
                        </a:lnTo>
                        <a:lnTo>
                          <a:pt x="409" y="130"/>
                        </a:lnTo>
                        <a:lnTo>
                          <a:pt x="552" y="134"/>
                        </a:lnTo>
                        <a:lnTo>
                          <a:pt x="714" y="170"/>
                        </a:lnTo>
                        <a:lnTo>
                          <a:pt x="722" y="191"/>
                        </a:lnTo>
                        <a:lnTo>
                          <a:pt x="741" y="219"/>
                        </a:lnTo>
                        <a:lnTo>
                          <a:pt x="686" y="301"/>
                        </a:lnTo>
                        <a:lnTo>
                          <a:pt x="652" y="332"/>
                        </a:lnTo>
                        <a:lnTo>
                          <a:pt x="647" y="355"/>
                        </a:lnTo>
                        <a:lnTo>
                          <a:pt x="667" y="379"/>
                        </a:lnTo>
                        <a:lnTo>
                          <a:pt x="644" y="429"/>
                        </a:lnTo>
                        <a:lnTo>
                          <a:pt x="599" y="614"/>
                        </a:lnTo>
                        <a:lnTo>
                          <a:pt x="349" y="554"/>
                        </a:lnTo>
                        <a:lnTo>
                          <a:pt x="0" y="458"/>
                        </a:lnTo>
                        <a:close/>
                      </a:path>
                    </a:pathLst>
                  </a:custGeom>
                  <a:pattFill prst="dashUpDiag">
                    <a:fgClr>
                      <a:srgbClr val="671E75"/>
                    </a:fgClr>
                    <a:bgClr>
                      <a:schemeClr val="bg1"/>
                    </a:bgClr>
                  </a:pattFill>
                  <a:ln w="19050">
                    <a:solidFill>
                      <a:srgbClr val="000000"/>
                    </a:solidFill>
                    <a:round/>
                    <a:headEnd/>
                    <a:tailEnd/>
                  </a:ln>
                </p:spPr>
                <p:txBody>
                  <a:bodyPr/>
                  <a:lstStyle/>
                  <a:p>
                    <a:endParaRPr lang="en-US"/>
                  </a:p>
                </p:txBody>
              </p:sp>
              <p:sp>
                <p:nvSpPr>
                  <p:cNvPr id="791" name="Freeform 1323">
                    <a:extLst>
                      <a:ext uri="{FF2B5EF4-FFF2-40B4-BE49-F238E27FC236}">
                        <a16:creationId xmlns:a16="http://schemas.microsoft.com/office/drawing/2014/main" id="{7BEFB51D-488F-9C13-0671-E60F30998989}"/>
                      </a:ext>
                    </a:extLst>
                  </p:cNvPr>
                  <p:cNvSpPr>
                    <a:spLocks/>
                  </p:cNvSpPr>
                  <p:nvPr/>
                </p:nvSpPr>
                <p:spPr bwMode="auto">
                  <a:xfrm>
                    <a:off x="28574" y="728"/>
                    <a:ext cx="693" cy="1229"/>
                  </a:xfrm>
                  <a:custGeom>
                    <a:avLst/>
                    <a:gdLst>
                      <a:gd name="T0" fmla="*/ 20 w 737"/>
                      <a:gd name="T1" fmla="*/ 249 h 1229"/>
                      <a:gd name="T2" fmla="*/ 3 w 737"/>
                      <a:gd name="T3" fmla="*/ 345 h 1229"/>
                      <a:gd name="T4" fmla="*/ 58 w 737"/>
                      <a:gd name="T5" fmla="*/ 499 h 1229"/>
                      <a:gd name="T6" fmla="*/ 68 w 737"/>
                      <a:gd name="T7" fmla="*/ 489 h 1229"/>
                      <a:gd name="T8" fmla="*/ 86 w 737"/>
                      <a:gd name="T9" fmla="*/ 554 h 1229"/>
                      <a:gd name="T10" fmla="*/ 58 w 737"/>
                      <a:gd name="T11" fmla="*/ 508 h 1229"/>
                      <a:gd name="T12" fmla="*/ 52 w 737"/>
                      <a:gd name="T13" fmla="*/ 580 h 1229"/>
                      <a:gd name="T14" fmla="*/ 84 w 737"/>
                      <a:gd name="T15" fmla="*/ 623 h 1229"/>
                      <a:gd name="T16" fmla="*/ 62 w 737"/>
                      <a:gd name="T17" fmla="*/ 683 h 1229"/>
                      <a:gd name="T18" fmla="*/ 123 w 737"/>
                      <a:gd name="T19" fmla="*/ 847 h 1229"/>
                      <a:gd name="T20" fmla="*/ 109 w 737"/>
                      <a:gd name="T21" fmla="*/ 907 h 1229"/>
                      <a:gd name="T22" fmla="*/ 188 w 737"/>
                      <a:gd name="T23" fmla="*/ 953 h 1229"/>
                      <a:gd name="T24" fmla="*/ 216 w 737"/>
                      <a:gd name="T25" fmla="*/ 1002 h 1229"/>
                      <a:gd name="T26" fmla="*/ 252 w 737"/>
                      <a:gd name="T27" fmla="*/ 1018 h 1229"/>
                      <a:gd name="T28" fmla="*/ 252 w 737"/>
                      <a:gd name="T29" fmla="*/ 1047 h 1229"/>
                      <a:gd name="T30" fmla="*/ 274 w 737"/>
                      <a:gd name="T31" fmla="*/ 1054 h 1229"/>
                      <a:gd name="T32" fmla="*/ 321 w 737"/>
                      <a:gd name="T33" fmla="*/ 1148 h 1229"/>
                      <a:gd name="T34" fmla="*/ 321 w 737"/>
                      <a:gd name="T35" fmla="*/ 1214 h 1229"/>
                      <a:gd name="T36" fmla="*/ 526 w 737"/>
                      <a:gd name="T37" fmla="*/ 1229 h 1229"/>
                      <a:gd name="T38" fmla="*/ 512 w 737"/>
                      <a:gd name="T39" fmla="*/ 1203 h 1229"/>
                      <a:gd name="T40" fmla="*/ 519 w 737"/>
                      <a:gd name="T41" fmla="*/ 1162 h 1229"/>
                      <a:gd name="T42" fmla="*/ 552 w 737"/>
                      <a:gd name="T43" fmla="*/ 1096 h 1229"/>
                      <a:gd name="T44" fmla="*/ 576 w 737"/>
                      <a:gd name="T45" fmla="*/ 1076 h 1229"/>
                      <a:gd name="T46" fmla="*/ 562 w 737"/>
                      <a:gd name="T47" fmla="*/ 1052 h 1229"/>
                      <a:gd name="T48" fmla="*/ 554 w 737"/>
                      <a:gd name="T49" fmla="*/ 987 h 1229"/>
                      <a:gd name="T50" fmla="*/ 258 w 737"/>
                      <a:gd name="T51" fmla="*/ 423 h 1229"/>
                      <a:gd name="T52" fmla="*/ 327 w 737"/>
                      <a:gd name="T53" fmla="*/ 96 h 1229"/>
                      <a:gd name="T54" fmla="*/ 55 w 737"/>
                      <a:gd name="T55" fmla="*/ 0 h 1229"/>
                      <a:gd name="T56" fmla="*/ 47 w 737"/>
                      <a:gd name="T57" fmla="*/ 20 h 1229"/>
                      <a:gd name="T58" fmla="*/ 0 w 737"/>
                      <a:gd name="T59" fmla="*/ 164 h 1229"/>
                      <a:gd name="T60" fmla="*/ 20 w 737"/>
                      <a:gd name="T61" fmla="*/ 249 h 1229"/>
                      <a:gd name="T62" fmla="*/ 20 w 737"/>
                      <a:gd name="T63" fmla="*/ 249 h 122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37"/>
                      <a:gd name="T97" fmla="*/ 0 h 1229"/>
                      <a:gd name="T98" fmla="*/ 737 w 737"/>
                      <a:gd name="T99" fmla="*/ 1229 h 122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37" h="1229">
                        <a:moveTo>
                          <a:pt x="24" y="249"/>
                        </a:moveTo>
                        <a:lnTo>
                          <a:pt x="3" y="345"/>
                        </a:lnTo>
                        <a:lnTo>
                          <a:pt x="74" y="499"/>
                        </a:lnTo>
                        <a:lnTo>
                          <a:pt x="87" y="489"/>
                        </a:lnTo>
                        <a:lnTo>
                          <a:pt x="110" y="554"/>
                        </a:lnTo>
                        <a:lnTo>
                          <a:pt x="74" y="508"/>
                        </a:lnTo>
                        <a:lnTo>
                          <a:pt x="66" y="580"/>
                        </a:lnTo>
                        <a:lnTo>
                          <a:pt x="107" y="623"/>
                        </a:lnTo>
                        <a:lnTo>
                          <a:pt x="79" y="683"/>
                        </a:lnTo>
                        <a:lnTo>
                          <a:pt x="157" y="847"/>
                        </a:lnTo>
                        <a:lnTo>
                          <a:pt x="139" y="907"/>
                        </a:lnTo>
                        <a:lnTo>
                          <a:pt x="241" y="953"/>
                        </a:lnTo>
                        <a:lnTo>
                          <a:pt x="278" y="1002"/>
                        </a:lnTo>
                        <a:lnTo>
                          <a:pt x="322" y="1018"/>
                        </a:lnTo>
                        <a:lnTo>
                          <a:pt x="322" y="1047"/>
                        </a:lnTo>
                        <a:lnTo>
                          <a:pt x="350" y="1054"/>
                        </a:lnTo>
                        <a:lnTo>
                          <a:pt x="410" y="1148"/>
                        </a:lnTo>
                        <a:lnTo>
                          <a:pt x="410" y="1214"/>
                        </a:lnTo>
                        <a:lnTo>
                          <a:pt x="672" y="1229"/>
                        </a:lnTo>
                        <a:lnTo>
                          <a:pt x="656" y="1203"/>
                        </a:lnTo>
                        <a:lnTo>
                          <a:pt x="664" y="1162"/>
                        </a:lnTo>
                        <a:lnTo>
                          <a:pt x="706" y="1096"/>
                        </a:lnTo>
                        <a:lnTo>
                          <a:pt x="737" y="1076"/>
                        </a:lnTo>
                        <a:lnTo>
                          <a:pt x="719" y="1052"/>
                        </a:lnTo>
                        <a:lnTo>
                          <a:pt x="708" y="987"/>
                        </a:lnTo>
                        <a:lnTo>
                          <a:pt x="330" y="423"/>
                        </a:lnTo>
                        <a:lnTo>
                          <a:pt x="419" y="96"/>
                        </a:lnTo>
                        <a:lnTo>
                          <a:pt x="70" y="0"/>
                        </a:lnTo>
                        <a:lnTo>
                          <a:pt x="60" y="20"/>
                        </a:lnTo>
                        <a:lnTo>
                          <a:pt x="0" y="164"/>
                        </a:lnTo>
                        <a:lnTo>
                          <a:pt x="24" y="249"/>
                        </a:lnTo>
                        <a:close/>
                      </a:path>
                    </a:pathLst>
                  </a:custGeom>
                  <a:pattFill prst="dashUpDiag">
                    <a:fgClr>
                      <a:srgbClr val="671E75"/>
                    </a:fgClr>
                    <a:bgClr>
                      <a:schemeClr val="bg1"/>
                    </a:bgClr>
                  </a:pattFill>
                  <a:ln w="19050">
                    <a:solidFill>
                      <a:srgbClr val="000000"/>
                    </a:solidFill>
                    <a:round/>
                    <a:headEnd/>
                    <a:tailEnd/>
                  </a:ln>
                </p:spPr>
                <p:txBody>
                  <a:bodyPr/>
                  <a:lstStyle/>
                  <a:p>
                    <a:endParaRPr lang="en-US"/>
                  </a:p>
                </p:txBody>
              </p:sp>
              <p:sp>
                <p:nvSpPr>
                  <p:cNvPr id="792" name="Freeform 1324">
                    <a:extLst>
                      <a:ext uri="{FF2B5EF4-FFF2-40B4-BE49-F238E27FC236}">
                        <a16:creationId xmlns:a16="http://schemas.microsoft.com/office/drawing/2014/main" id="{4D2A1368-AB26-29DB-5C75-D8692CBF1E3D}"/>
                      </a:ext>
                    </a:extLst>
                  </p:cNvPr>
                  <p:cNvSpPr>
                    <a:spLocks/>
                  </p:cNvSpPr>
                  <p:nvPr/>
                </p:nvSpPr>
                <p:spPr bwMode="auto">
                  <a:xfrm>
                    <a:off x="28884" y="823"/>
                    <a:ext cx="557" cy="892"/>
                  </a:xfrm>
                  <a:custGeom>
                    <a:avLst/>
                    <a:gdLst>
                      <a:gd name="T0" fmla="*/ 0 w 593"/>
                      <a:gd name="T1" fmla="*/ 327 h 891"/>
                      <a:gd name="T2" fmla="*/ 296 w 593"/>
                      <a:gd name="T3" fmla="*/ 895 h 891"/>
                      <a:gd name="T4" fmla="*/ 306 w 593"/>
                      <a:gd name="T5" fmla="*/ 774 h 891"/>
                      <a:gd name="T6" fmla="*/ 323 w 593"/>
                      <a:gd name="T7" fmla="*/ 768 h 891"/>
                      <a:gd name="T8" fmla="*/ 351 w 593"/>
                      <a:gd name="T9" fmla="*/ 789 h 891"/>
                      <a:gd name="T10" fmla="*/ 375 w 593"/>
                      <a:gd name="T11" fmla="*/ 682 h 891"/>
                      <a:gd name="T12" fmla="*/ 465 w 593"/>
                      <a:gd name="T13" fmla="*/ 113 h 891"/>
                      <a:gd name="T14" fmla="*/ 265 w 593"/>
                      <a:gd name="T15" fmla="*/ 60 h 891"/>
                      <a:gd name="T16" fmla="*/ 70 w 593"/>
                      <a:gd name="T17" fmla="*/ 0 h 891"/>
                      <a:gd name="T18" fmla="*/ 0 w 593"/>
                      <a:gd name="T19" fmla="*/ 327 h 891"/>
                      <a:gd name="T20" fmla="*/ 0 w 593"/>
                      <a:gd name="T21" fmla="*/ 327 h 8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3"/>
                      <a:gd name="T34" fmla="*/ 0 h 891"/>
                      <a:gd name="T35" fmla="*/ 593 w 593"/>
                      <a:gd name="T36" fmla="*/ 891 h 8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3" h="891">
                        <a:moveTo>
                          <a:pt x="0" y="327"/>
                        </a:moveTo>
                        <a:lnTo>
                          <a:pt x="378" y="891"/>
                        </a:lnTo>
                        <a:lnTo>
                          <a:pt x="390" y="770"/>
                        </a:lnTo>
                        <a:lnTo>
                          <a:pt x="412" y="764"/>
                        </a:lnTo>
                        <a:lnTo>
                          <a:pt x="447" y="785"/>
                        </a:lnTo>
                        <a:lnTo>
                          <a:pt x="478" y="678"/>
                        </a:lnTo>
                        <a:lnTo>
                          <a:pt x="593" y="113"/>
                        </a:lnTo>
                        <a:lnTo>
                          <a:pt x="339" y="60"/>
                        </a:lnTo>
                        <a:lnTo>
                          <a:pt x="89" y="0"/>
                        </a:lnTo>
                        <a:lnTo>
                          <a:pt x="0" y="327"/>
                        </a:lnTo>
                        <a:close/>
                      </a:path>
                    </a:pathLst>
                  </a:custGeom>
                  <a:pattFill prst="dashUpDiag">
                    <a:fgClr>
                      <a:srgbClr val="671E75"/>
                    </a:fgClr>
                    <a:bgClr>
                      <a:schemeClr val="bg1"/>
                    </a:bgClr>
                  </a:pattFill>
                  <a:ln w="19050">
                    <a:solidFill>
                      <a:srgbClr val="000000"/>
                    </a:solidFill>
                    <a:round/>
                    <a:headEnd/>
                    <a:tailEnd/>
                  </a:ln>
                </p:spPr>
                <p:txBody>
                  <a:bodyPr/>
                  <a:lstStyle/>
                  <a:p>
                    <a:endParaRPr lang="en-US"/>
                  </a:p>
                </p:txBody>
              </p:sp>
              <p:sp>
                <p:nvSpPr>
                  <p:cNvPr id="793" name="Freeform 1325">
                    <a:extLst>
                      <a:ext uri="{FF2B5EF4-FFF2-40B4-BE49-F238E27FC236}">
                        <a16:creationId xmlns:a16="http://schemas.microsoft.com/office/drawing/2014/main" id="{F89DFE9A-B8D8-DDB9-85D3-2F6FA6B4798A}"/>
                      </a:ext>
                    </a:extLst>
                  </p:cNvPr>
                  <p:cNvSpPr>
                    <a:spLocks/>
                  </p:cNvSpPr>
                  <p:nvPr/>
                </p:nvSpPr>
                <p:spPr bwMode="auto">
                  <a:xfrm>
                    <a:off x="29203" y="109"/>
                    <a:ext cx="524" cy="875"/>
                  </a:xfrm>
                  <a:custGeom>
                    <a:avLst/>
                    <a:gdLst>
                      <a:gd name="T0" fmla="*/ 0 w 557"/>
                      <a:gd name="T1" fmla="*/ 778 h 874"/>
                      <a:gd name="T2" fmla="*/ 36 w 557"/>
                      <a:gd name="T3" fmla="*/ 593 h 874"/>
                      <a:gd name="T4" fmla="*/ 53 w 557"/>
                      <a:gd name="T5" fmla="*/ 543 h 874"/>
                      <a:gd name="T6" fmla="*/ 38 w 557"/>
                      <a:gd name="T7" fmla="*/ 519 h 874"/>
                      <a:gd name="T8" fmla="*/ 41 w 557"/>
                      <a:gd name="T9" fmla="*/ 496 h 874"/>
                      <a:gd name="T10" fmla="*/ 68 w 557"/>
                      <a:gd name="T11" fmla="*/ 465 h 874"/>
                      <a:gd name="T12" fmla="*/ 112 w 557"/>
                      <a:gd name="T13" fmla="*/ 379 h 874"/>
                      <a:gd name="T14" fmla="*/ 97 w 557"/>
                      <a:gd name="T15" fmla="*/ 351 h 874"/>
                      <a:gd name="T16" fmla="*/ 90 w 557"/>
                      <a:gd name="T17" fmla="*/ 330 h 874"/>
                      <a:gd name="T18" fmla="*/ 92 w 557"/>
                      <a:gd name="T19" fmla="*/ 283 h 874"/>
                      <a:gd name="T20" fmla="*/ 146 w 557"/>
                      <a:gd name="T21" fmla="*/ 0 h 874"/>
                      <a:gd name="T22" fmla="*/ 203 w 557"/>
                      <a:gd name="T23" fmla="*/ 16 h 874"/>
                      <a:gd name="T24" fmla="*/ 183 w 557"/>
                      <a:gd name="T25" fmla="*/ 126 h 874"/>
                      <a:gd name="T26" fmla="*/ 197 w 557"/>
                      <a:gd name="T27" fmla="*/ 165 h 874"/>
                      <a:gd name="T28" fmla="*/ 198 w 557"/>
                      <a:gd name="T29" fmla="*/ 189 h 874"/>
                      <a:gd name="T30" fmla="*/ 191 w 557"/>
                      <a:gd name="T31" fmla="*/ 194 h 874"/>
                      <a:gd name="T32" fmla="*/ 214 w 557"/>
                      <a:gd name="T33" fmla="*/ 220 h 874"/>
                      <a:gd name="T34" fmla="*/ 235 w 557"/>
                      <a:gd name="T35" fmla="*/ 291 h 874"/>
                      <a:gd name="T36" fmla="*/ 245 w 557"/>
                      <a:gd name="T37" fmla="*/ 354 h 874"/>
                      <a:gd name="T38" fmla="*/ 246 w 557"/>
                      <a:gd name="T39" fmla="*/ 388 h 874"/>
                      <a:gd name="T40" fmla="*/ 231 w 557"/>
                      <a:gd name="T41" fmla="*/ 421 h 874"/>
                      <a:gd name="T42" fmla="*/ 243 w 557"/>
                      <a:gd name="T43" fmla="*/ 435 h 874"/>
                      <a:gd name="T44" fmla="*/ 273 w 557"/>
                      <a:gd name="T45" fmla="*/ 414 h 874"/>
                      <a:gd name="T46" fmla="*/ 293 w 557"/>
                      <a:gd name="T47" fmla="*/ 530 h 874"/>
                      <a:gd name="T48" fmla="*/ 307 w 557"/>
                      <a:gd name="T49" fmla="*/ 536 h 874"/>
                      <a:gd name="T50" fmla="*/ 310 w 557"/>
                      <a:gd name="T51" fmla="*/ 569 h 874"/>
                      <a:gd name="T52" fmla="*/ 349 w 557"/>
                      <a:gd name="T53" fmla="*/ 582 h 874"/>
                      <a:gd name="T54" fmla="*/ 411 w 557"/>
                      <a:gd name="T55" fmla="*/ 582 h 874"/>
                      <a:gd name="T56" fmla="*/ 437 w 557"/>
                      <a:gd name="T57" fmla="*/ 596 h 874"/>
                      <a:gd name="T58" fmla="*/ 400 w 557"/>
                      <a:gd name="T59" fmla="*/ 878 h 874"/>
                      <a:gd name="T60" fmla="*/ 199 w 557"/>
                      <a:gd name="T61" fmla="*/ 831 h 874"/>
                      <a:gd name="T62" fmla="*/ 0 w 557"/>
                      <a:gd name="T63" fmla="*/ 778 h 874"/>
                      <a:gd name="T64" fmla="*/ 0 w 557"/>
                      <a:gd name="T65" fmla="*/ 778 h 8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57"/>
                      <a:gd name="T100" fmla="*/ 0 h 874"/>
                      <a:gd name="T101" fmla="*/ 557 w 557"/>
                      <a:gd name="T102" fmla="*/ 874 h 87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57" h="874">
                        <a:moveTo>
                          <a:pt x="0" y="774"/>
                        </a:moveTo>
                        <a:lnTo>
                          <a:pt x="45" y="589"/>
                        </a:lnTo>
                        <a:lnTo>
                          <a:pt x="68" y="539"/>
                        </a:lnTo>
                        <a:lnTo>
                          <a:pt x="48" y="515"/>
                        </a:lnTo>
                        <a:lnTo>
                          <a:pt x="53" y="492"/>
                        </a:lnTo>
                        <a:lnTo>
                          <a:pt x="87" y="461"/>
                        </a:lnTo>
                        <a:lnTo>
                          <a:pt x="142" y="379"/>
                        </a:lnTo>
                        <a:lnTo>
                          <a:pt x="123" y="351"/>
                        </a:lnTo>
                        <a:lnTo>
                          <a:pt x="115" y="330"/>
                        </a:lnTo>
                        <a:lnTo>
                          <a:pt x="118" y="283"/>
                        </a:lnTo>
                        <a:lnTo>
                          <a:pt x="186" y="0"/>
                        </a:lnTo>
                        <a:lnTo>
                          <a:pt x="259" y="16"/>
                        </a:lnTo>
                        <a:lnTo>
                          <a:pt x="234" y="126"/>
                        </a:lnTo>
                        <a:lnTo>
                          <a:pt x="251" y="165"/>
                        </a:lnTo>
                        <a:lnTo>
                          <a:pt x="252" y="189"/>
                        </a:lnTo>
                        <a:lnTo>
                          <a:pt x="244" y="194"/>
                        </a:lnTo>
                        <a:lnTo>
                          <a:pt x="272" y="220"/>
                        </a:lnTo>
                        <a:lnTo>
                          <a:pt x="301" y="291"/>
                        </a:lnTo>
                        <a:lnTo>
                          <a:pt x="311" y="354"/>
                        </a:lnTo>
                        <a:lnTo>
                          <a:pt x="315" y="388"/>
                        </a:lnTo>
                        <a:lnTo>
                          <a:pt x="294" y="421"/>
                        </a:lnTo>
                        <a:lnTo>
                          <a:pt x="309" y="435"/>
                        </a:lnTo>
                        <a:lnTo>
                          <a:pt x="348" y="414"/>
                        </a:lnTo>
                        <a:lnTo>
                          <a:pt x="374" y="526"/>
                        </a:lnTo>
                        <a:lnTo>
                          <a:pt x="391" y="532"/>
                        </a:lnTo>
                        <a:lnTo>
                          <a:pt x="395" y="565"/>
                        </a:lnTo>
                        <a:lnTo>
                          <a:pt x="445" y="578"/>
                        </a:lnTo>
                        <a:lnTo>
                          <a:pt x="524" y="578"/>
                        </a:lnTo>
                        <a:lnTo>
                          <a:pt x="557" y="592"/>
                        </a:lnTo>
                        <a:lnTo>
                          <a:pt x="510" y="874"/>
                        </a:lnTo>
                        <a:lnTo>
                          <a:pt x="254" y="827"/>
                        </a:lnTo>
                        <a:lnTo>
                          <a:pt x="0" y="774"/>
                        </a:lnTo>
                        <a:close/>
                      </a:path>
                    </a:pathLst>
                  </a:custGeom>
                  <a:solidFill>
                    <a:srgbClr val="005EB8"/>
                  </a:solidFill>
                  <a:ln w="19050">
                    <a:solidFill>
                      <a:srgbClr val="000000"/>
                    </a:solidFill>
                    <a:round/>
                    <a:headEnd/>
                    <a:tailEnd/>
                  </a:ln>
                </p:spPr>
                <p:txBody>
                  <a:bodyPr/>
                  <a:lstStyle/>
                  <a:p>
                    <a:endParaRPr lang="en-US"/>
                  </a:p>
                </p:txBody>
              </p:sp>
              <p:sp>
                <p:nvSpPr>
                  <p:cNvPr id="794" name="Freeform 1326">
                    <a:extLst>
                      <a:ext uri="{FF2B5EF4-FFF2-40B4-BE49-F238E27FC236}">
                        <a16:creationId xmlns:a16="http://schemas.microsoft.com/office/drawing/2014/main" id="{34A19E3D-E10F-47C6-0D1B-A8A7022910D0}"/>
                      </a:ext>
                    </a:extLst>
                  </p:cNvPr>
                  <p:cNvSpPr>
                    <a:spLocks/>
                  </p:cNvSpPr>
                  <p:nvPr/>
                </p:nvSpPr>
                <p:spPr bwMode="auto">
                  <a:xfrm>
                    <a:off x="29441" y="131"/>
                    <a:ext cx="895" cy="590"/>
                  </a:xfrm>
                  <a:custGeom>
                    <a:avLst/>
                    <a:gdLst>
                      <a:gd name="T0" fmla="*/ 13 w 952"/>
                      <a:gd name="T1" fmla="*/ 149 h 589"/>
                      <a:gd name="T2" fmla="*/ 14 w 952"/>
                      <a:gd name="T3" fmla="*/ 173 h 589"/>
                      <a:gd name="T4" fmla="*/ 8 w 952"/>
                      <a:gd name="T5" fmla="*/ 178 h 589"/>
                      <a:gd name="T6" fmla="*/ 30 w 952"/>
                      <a:gd name="T7" fmla="*/ 204 h 589"/>
                      <a:gd name="T8" fmla="*/ 52 w 952"/>
                      <a:gd name="T9" fmla="*/ 275 h 589"/>
                      <a:gd name="T10" fmla="*/ 60 w 952"/>
                      <a:gd name="T11" fmla="*/ 342 h 589"/>
                      <a:gd name="T12" fmla="*/ 63 w 952"/>
                      <a:gd name="T13" fmla="*/ 376 h 589"/>
                      <a:gd name="T14" fmla="*/ 47 w 952"/>
                      <a:gd name="T15" fmla="*/ 409 h 589"/>
                      <a:gd name="T16" fmla="*/ 59 w 952"/>
                      <a:gd name="T17" fmla="*/ 423 h 589"/>
                      <a:gd name="T18" fmla="*/ 89 w 952"/>
                      <a:gd name="T19" fmla="*/ 402 h 589"/>
                      <a:gd name="T20" fmla="*/ 110 w 952"/>
                      <a:gd name="T21" fmla="*/ 514 h 589"/>
                      <a:gd name="T22" fmla="*/ 123 w 952"/>
                      <a:gd name="T23" fmla="*/ 520 h 589"/>
                      <a:gd name="T24" fmla="*/ 125 w 952"/>
                      <a:gd name="T25" fmla="*/ 553 h 589"/>
                      <a:gd name="T26" fmla="*/ 137 w 952"/>
                      <a:gd name="T27" fmla="*/ 567 h 589"/>
                      <a:gd name="T28" fmla="*/ 165 w 952"/>
                      <a:gd name="T29" fmla="*/ 566 h 589"/>
                      <a:gd name="T30" fmla="*/ 228 w 952"/>
                      <a:gd name="T31" fmla="*/ 566 h 589"/>
                      <a:gd name="T32" fmla="*/ 253 w 952"/>
                      <a:gd name="T33" fmla="*/ 580 h 589"/>
                      <a:gd name="T34" fmla="*/ 259 w 952"/>
                      <a:gd name="T35" fmla="*/ 522 h 589"/>
                      <a:gd name="T36" fmla="*/ 463 w 952"/>
                      <a:gd name="T37" fmla="*/ 561 h 589"/>
                      <a:gd name="T38" fmla="*/ 712 w 952"/>
                      <a:gd name="T39" fmla="*/ 593 h 589"/>
                      <a:gd name="T40" fmla="*/ 718 w 952"/>
                      <a:gd name="T41" fmla="*/ 486 h 589"/>
                      <a:gd name="T42" fmla="*/ 744 w 952"/>
                      <a:gd name="T43" fmla="*/ 138 h 589"/>
                      <a:gd name="T44" fmla="*/ 414 w 952"/>
                      <a:gd name="T45" fmla="*/ 89 h 589"/>
                      <a:gd name="T46" fmla="*/ 251 w 952"/>
                      <a:gd name="T47" fmla="*/ 57 h 589"/>
                      <a:gd name="T48" fmla="*/ 21 w 952"/>
                      <a:gd name="T49" fmla="*/ 0 h 589"/>
                      <a:gd name="T50" fmla="*/ 0 w 952"/>
                      <a:gd name="T51" fmla="*/ 110 h 589"/>
                      <a:gd name="T52" fmla="*/ 13 w 952"/>
                      <a:gd name="T53" fmla="*/ 149 h 589"/>
                      <a:gd name="T54" fmla="*/ 13 w 952"/>
                      <a:gd name="T55" fmla="*/ 149 h 5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52"/>
                      <a:gd name="T85" fmla="*/ 0 h 589"/>
                      <a:gd name="T86" fmla="*/ 952 w 952"/>
                      <a:gd name="T87" fmla="*/ 589 h 58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52" h="589">
                        <a:moveTo>
                          <a:pt x="17" y="149"/>
                        </a:moveTo>
                        <a:lnTo>
                          <a:pt x="18" y="173"/>
                        </a:lnTo>
                        <a:lnTo>
                          <a:pt x="10" y="178"/>
                        </a:lnTo>
                        <a:lnTo>
                          <a:pt x="38" y="204"/>
                        </a:lnTo>
                        <a:lnTo>
                          <a:pt x="67" y="275"/>
                        </a:lnTo>
                        <a:lnTo>
                          <a:pt x="77" y="338"/>
                        </a:lnTo>
                        <a:lnTo>
                          <a:pt x="81" y="372"/>
                        </a:lnTo>
                        <a:lnTo>
                          <a:pt x="60" y="405"/>
                        </a:lnTo>
                        <a:lnTo>
                          <a:pt x="75" y="419"/>
                        </a:lnTo>
                        <a:lnTo>
                          <a:pt x="114" y="398"/>
                        </a:lnTo>
                        <a:lnTo>
                          <a:pt x="140" y="510"/>
                        </a:lnTo>
                        <a:lnTo>
                          <a:pt x="157" y="516"/>
                        </a:lnTo>
                        <a:lnTo>
                          <a:pt x="161" y="549"/>
                        </a:lnTo>
                        <a:lnTo>
                          <a:pt x="175" y="563"/>
                        </a:lnTo>
                        <a:lnTo>
                          <a:pt x="211" y="562"/>
                        </a:lnTo>
                        <a:lnTo>
                          <a:pt x="290" y="562"/>
                        </a:lnTo>
                        <a:lnTo>
                          <a:pt x="323" y="576"/>
                        </a:lnTo>
                        <a:lnTo>
                          <a:pt x="332" y="518"/>
                        </a:lnTo>
                        <a:lnTo>
                          <a:pt x="591" y="557"/>
                        </a:lnTo>
                        <a:lnTo>
                          <a:pt x="910" y="589"/>
                        </a:lnTo>
                        <a:lnTo>
                          <a:pt x="920" y="482"/>
                        </a:lnTo>
                        <a:lnTo>
                          <a:pt x="952" y="138"/>
                        </a:lnTo>
                        <a:lnTo>
                          <a:pt x="530" y="89"/>
                        </a:lnTo>
                        <a:lnTo>
                          <a:pt x="321" y="57"/>
                        </a:lnTo>
                        <a:lnTo>
                          <a:pt x="25" y="0"/>
                        </a:lnTo>
                        <a:lnTo>
                          <a:pt x="0" y="110"/>
                        </a:lnTo>
                        <a:lnTo>
                          <a:pt x="17" y="149"/>
                        </a:lnTo>
                        <a:close/>
                      </a:path>
                    </a:pathLst>
                  </a:custGeom>
                  <a:pattFill prst="pct10">
                    <a:fgClr>
                      <a:schemeClr val="tx1"/>
                    </a:fgClr>
                    <a:bgClr>
                      <a:schemeClr val="bg1"/>
                    </a:bgClr>
                  </a:pattFill>
                  <a:ln w="19050">
                    <a:solidFill>
                      <a:srgbClr val="000000"/>
                    </a:solidFill>
                    <a:round/>
                    <a:headEnd/>
                    <a:tailEnd/>
                  </a:ln>
                </p:spPr>
                <p:txBody>
                  <a:bodyPr/>
                  <a:lstStyle/>
                  <a:p>
                    <a:endParaRPr lang="en-US"/>
                  </a:p>
                </p:txBody>
              </p:sp>
              <p:sp>
                <p:nvSpPr>
                  <p:cNvPr id="795" name="Freeform 1327">
                    <a:extLst>
                      <a:ext uri="{FF2B5EF4-FFF2-40B4-BE49-F238E27FC236}">
                        <a16:creationId xmlns:a16="http://schemas.microsoft.com/office/drawing/2014/main" id="{04B31C8F-209C-1F2B-197F-F21072AB4A90}"/>
                      </a:ext>
                    </a:extLst>
                  </p:cNvPr>
                  <p:cNvSpPr>
                    <a:spLocks/>
                  </p:cNvSpPr>
                  <p:nvPr/>
                </p:nvSpPr>
                <p:spPr bwMode="auto">
                  <a:xfrm>
                    <a:off x="29167" y="1502"/>
                    <a:ext cx="596" cy="715"/>
                  </a:xfrm>
                  <a:custGeom>
                    <a:avLst/>
                    <a:gdLst>
                      <a:gd name="T0" fmla="*/ 33 w 635"/>
                      <a:gd name="T1" fmla="*/ 455 h 715"/>
                      <a:gd name="T2" fmla="*/ 21 w 635"/>
                      <a:gd name="T3" fmla="*/ 429 h 715"/>
                      <a:gd name="T4" fmla="*/ 25 w 635"/>
                      <a:gd name="T5" fmla="*/ 388 h 715"/>
                      <a:gd name="T6" fmla="*/ 59 w 635"/>
                      <a:gd name="T7" fmla="*/ 322 h 715"/>
                      <a:gd name="T8" fmla="*/ 83 w 635"/>
                      <a:gd name="T9" fmla="*/ 302 h 715"/>
                      <a:gd name="T10" fmla="*/ 69 w 635"/>
                      <a:gd name="T11" fmla="*/ 278 h 715"/>
                      <a:gd name="T12" fmla="*/ 60 w 635"/>
                      <a:gd name="T13" fmla="*/ 213 h 715"/>
                      <a:gd name="T14" fmla="*/ 70 w 635"/>
                      <a:gd name="T15" fmla="*/ 92 h 715"/>
                      <a:gd name="T16" fmla="*/ 86 w 635"/>
                      <a:gd name="T17" fmla="*/ 86 h 715"/>
                      <a:gd name="T18" fmla="*/ 114 w 635"/>
                      <a:gd name="T19" fmla="*/ 107 h 715"/>
                      <a:gd name="T20" fmla="*/ 138 w 635"/>
                      <a:gd name="T21" fmla="*/ 0 h 715"/>
                      <a:gd name="T22" fmla="*/ 495 w 635"/>
                      <a:gd name="T23" fmla="*/ 76 h 715"/>
                      <a:gd name="T24" fmla="*/ 422 w 635"/>
                      <a:gd name="T25" fmla="*/ 715 h 715"/>
                      <a:gd name="T26" fmla="*/ 312 w 635"/>
                      <a:gd name="T27" fmla="*/ 696 h 715"/>
                      <a:gd name="T28" fmla="*/ 244 w 635"/>
                      <a:gd name="T29" fmla="*/ 672 h 715"/>
                      <a:gd name="T30" fmla="*/ 103 w 635"/>
                      <a:gd name="T31" fmla="*/ 600 h 715"/>
                      <a:gd name="T32" fmla="*/ 0 w 635"/>
                      <a:gd name="T33" fmla="*/ 490 h 715"/>
                      <a:gd name="T34" fmla="*/ 33 w 635"/>
                      <a:gd name="T35" fmla="*/ 455 h 715"/>
                      <a:gd name="T36" fmla="*/ 33 w 635"/>
                      <a:gd name="T37" fmla="*/ 455 h 7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35"/>
                      <a:gd name="T58" fmla="*/ 0 h 715"/>
                      <a:gd name="T59" fmla="*/ 635 w 635"/>
                      <a:gd name="T60" fmla="*/ 715 h 7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35" h="715">
                        <a:moveTo>
                          <a:pt x="41" y="455"/>
                        </a:moveTo>
                        <a:lnTo>
                          <a:pt x="25" y="429"/>
                        </a:lnTo>
                        <a:lnTo>
                          <a:pt x="33" y="388"/>
                        </a:lnTo>
                        <a:lnTo>
                          <a:pt x="75" y="322"/>
                        </a:lnTo>
                        <a:lnTo>
                          <a:pt x="106" y="302"/>
                        </a:lnTo>
                        <a:lnTo>
                          <a:pt x="88" y="278"/>
                        </a:lnTo>
                        <a:lnTo>
                          <a:pt x="77" y="213"/>
                        </a:lnTo>
                        <a:lnTo>
                          <a:pt x="89" y="92"/>
                        </a:lnTo>
                        <a:lnTo>
                          <a:pt x="111" y="86"/>
                        </a:lnTo>
                        <a:lnTo>
                          <a:pt x="146" y="107"/>
                        </a:lnTo>
                        <a:lnTo>
                          <a:pt x="177" y="0"/>
                        </a:lnTo>
                        <a:lnTo>
                          <a:pt x="635" y="76"/>
                        </a:lnTo>
                        <a:lnTo>
                          <a:pt x="540" y="715"/>
                        </a:lnTo>
                        <a:lnTo>
                          <a:pt x="399" y="696"/>
                        </a:lnTo>
                        <a:lnTo>
                          <a:pt x="311" y="672"/>
                        </a:lnTo>
                        <a:lnTo>
                          <a:pt x="132" y="600"/>
                        </a:lnTo>
                        <a:lnTo>
                          <a:pt x="0" y="490"/>
                        </a:lnTo>
                        <a:lnTo>
                          <a:pt x="41" y="455"/>
                        </a:lnTo>
                        <a:close/>
                      </a:path>
                    </a:pathLst>
                  </a:custGeom>
                  <a:pattFill prst="dashUpDiag">
                    <a:fgClr>
                      <a:srgbClr val="671E75"/>
                    </a:fgClr>
                    <a:bgClr>
                      <a:schemeClr val="bg1"/>
                    </a:bgClr>
                  </a:pattFill>
                  <a:ln w="19050">
                    <a:solidFill>
                      <a:srgbClr val="000000"/>
                    </a:solidFill>
                    <a:round/>
                    <a:headEnd/>
                    <a:tailEnd/>
                  </a:ln>
                </p:spPr>
                <p:txBody>
                  <a:bodyPr/>
                  <a:lstStyle/>
                  <a:p>
                    <a:endParaRPr lang="en-US"/>
                  </a:p>
                </p:txBody>
              </p:sp>
              <p:sp>
                <p:nvSpPr>
                  <p:cNvPr id="796" name="Freeform 1328">
                    <a:extLst>
                      <a:ext uri="{FF2B5EF4-FFF2-40B4-BE49-F238E27FC236}">
                        <a16:creationId xmlns:a16="http://schemas.microsoft.com/office/drawing/2014/main" id="{23B53EED-BC07-2FCE-3316-95F4B7D31622}"/>
                      </a:ext>
                    </a:extLst>
                  </p:cNvPr>
                  <p:cNvSpPr>
                    <a:spLocks/>
                  </p:cNvSpPr>
                  <p:nvPr/>
                </p:nvSpPr>
                <p:spPr bwMode="auto">
                  <a:xfrm>
                    <a:off x="29663" y="643"/>
                    <a:ext cx="616" cy="529"/>
                  </a:xfrm>
                  <a:custGeom>
                    <a:avLst/>
                    <a:gdLst>
                      <a:gd name="T0" fmla="*/ 0 w 655"/>
                      <a:gd name="T1" fmla="*/ 456 h 528"/>
                      <a:gd name="T2" fmla="*/ 60 w 655"/>
                      <a:gd name="T3" fmla="*/ 0 h 528"/>
                      <a:gd name="T4" fmla="*/ 262 w 655"/>
                      <a:gd name="T5" fmla="*/ 39 h 528"/>
                      <a:gd name="T6" fmla="*/ 513 w 655"/>
                      <a:gd name="T7" fmla="*/ 71 h 528"/>
                      <a:gd name="T8" fmla="*/ 496 w 655"/>
                      <a:gd name="T9" fmla="*/ 303 h 528"/>
                      <a:gd name="T10" fmla="*/ 480 w 655"/>
                      <a:gd name="T11" fmla="*/ 532 h 528"/>
                      <a:gd name="T12" fmla="*/ 138 w 655"/>
                      <a:gd name="T13" fmla="*/ 483 h 528"/>
                      <a:gd name="T14" fmla="*/ 0 w 655"/>
                      <a:gd name="T15" fmla="*/ 456 h 528"/>
                      <a:gd name="T16" fmla="*/ 0 w 655"/>
                      <a:gd name="T17" fmla="*/ 456 h 5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55"/>
                      <a:gd name="T28" fmla="*/ 0 h 528"/>
                      <a:gd name="T29" fmla="*/ 655 w 655"/>
                      <a:gd name="T30" fmla="*/ 528 h 5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55" h="528">
                        <a:moveTo>
                          <a:pt x="0" y="452"/>
                        </a:moveTo>
                        <a:lnTo>
                          <a:pt x="77" y="0"/>
                        </a:lnTo>
                        <a:lnTo>
                          <a:pt x="336" y="39"/>
                        </a:lnTo>
                        <a:lnTo>
                          <a:pt x="655" y="71"/>
                        </a:lnTo>
                        <a:lnTo>
                          <a:pt x="633" y="299"/>
                        </a:lnTo>
                        <a:lnTo>
                          <a:pt x="612" y="528"/>
                        </a:lnTo>
                        <a:lnTo>
                          <a:pt x="176" y="479"/>
                        </a:lnTo>
                        <a:lnTo>
                          <a:pt x="0" y="452"/>
                        </a:lnTo>
                        <a:close/>
                      </a:path>
                    </a:pathLst>
                  </a:custGeom>
                  <a:pattFill prst="dashUpDiag">
                    <a:fgClr>
                      <a:srgbClr val="671E75"/>
                    </a:fgClr>
                    <a:bgClr>
                      <a:schemeClr val="bg1"/>
                    </a:bgClr>
                  </a:pattFill>
                  <a:ln w="19050">
                    <a:solidFill>
                      <a:srgbClr val="000000"/>
                    </a:solidFill>
                    <a:round/>
                    <a:headEnd/>
                    <a:tailEnd/>
                  </a:ln>
                </p:spPr>
                <p:txBody>
                  <a:bodyPr/>
                  <a:lstStyle/>
                  <a:p>
                    <a:endParaRPr lang="en-US"/>
                  </a:p>
                </p:txBody>
              </p:sp>
              <p:sp>
                <p:nvSpPr>
                  <p:cNvPr id="797" name="Freeform 1329">
                    <a:extLst>
                      <a:ext uri="{FF2B5EF4-FFF2-40B4-BE49-F238E27FC236}">
                        <a16:creationId xmlns:a16="http://schemas.microsoft.com/office/drawing/2014/main" id="{8493B7B9-3D32-8818-8B95-3F25ECA002EC}"/>
                      </a:ext>
                    </a:extLst>
                  </p:cNvPr>
                  <p:cNvSpPr>
                    <a:spLocks/>
                  </p:cNvSpPr>
                  <p:nvPr/>
                </p:nvSpPr>
                <p:spPr bwMode="auto">
                  <a:xfrm>
                    <a:off x="29763" y="1122"/>
                    <a:ext cx="632" cy="522"/>
                  </a:xfrm>
                  <a:custGeom>
                    <a:avLst/>
                    <a:gdLst>
                      <a:gd name="T0" fmla="*/ 53 w 678"/>
                      <a:gd name="T1" fmla="*/ 0 h 521"/>
                      <a:gd name="T2" fmla="*/ 395 w 678"/>
                      <a:gd name="T3" fmla="*/ 49 h 521"/>
                      <a:gd name="T4" fmla="*/ 532 w 678"/>
                      <a:gd name="T5" fmla="*/ 63 h 521"/>
                      <a:gd name="T6" fmla="*/ 527 w 678"/>
                      <a:gd name="T7" fmla="*/ 176 h 521"/>
                      <a:gd name="T8" fmla="*/ 508 w 678"/>
                      <a:gd name="T9" fmla="*/ 525 h 521"/>
                      <a:gd name="T10" fmla="*/ 439 w 678"/>
                      <a:gd name="T11" fmla="*/ 519 h 521"/>
                      <a:gd name="T12" fmla="*/ 220 w 678"/>
                      <a:gd name="T13" fmla="*/ 494 h 521"/>
                      <a:gd name="T14" fmla="*/ 0 w 678"/>
                      <a:gd name="T15" fmla="*/ 459 h 521"/>
                      <a:gd name="T16" fmla="*/ 53 w 678"/>
                      <a:gd name="T17" fmla="*/ 0 h 521"/>
                      <a:gd name="T18" fmla="*/ 53 w 678"/>
                      <a:gd name="T19" fmla="*/ 0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8"/>
                      <a:gd name="T31" fmla="*/ 0 h 521"/>
                      <a:gd name="T32" fmla="*/ 678 w 678"/>
                      <a:gd name="T33" fmla="*/ 521 h 5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8" h="521">
                        <a:moveTo>
                          <a:pt x="68" y="0"/>
                        </a:moveTo>
                        <a:lnTo>
                          <a:pt x="504" y="49"/>
                        </a:lnTo>
                        <a:lnTo>
                          <a:pt x="678" y="63"/>
                        </a:lnTo>
                        <a:lnTo>
                          <a:pt x="672" y="176"/>
                        </a:lnTo>
                        <a:lnTo>
                          <a:pt x="648" y="521"/>
                        </a:lnTo>
                        <a:lnTo>
                          <a:pt x="559" y="515"/>
                        </a:lnTo>
                        <a:lnTo>
                          <a:pt x="282" y="490"/>
                        </a:lnTo>
                        <a:lnTo>
                          <a:pt x="0" y="455"/>
                        </a:lnTo>
                        <a:lnTo>
                          <a:pt x="68" y="0"/>
                        </a:lnTo>
                        <a:close/>
                      </a:path>
                    </a:pathLst>
                  </a:custGeom>
                  <a:solidFill>
                    <a:srgbClr val="FFC72C"/>
                  </a:solidFill>
                  <a:ln w="19050">
                    <a:solidFill>
                      <a:srgbClr val="000000"/>
                    </a:solidFill>
                    <a:round/>
                    <a:headEnd/>
                    <a:tailEnd/>
                  </a:ln>
                </p:spPr>
                <p:txBody>
                  <a:bodyPr/>
                  <a:lstStyle/>
                  <a:p>
                    <a:endParaRPr lang="en-US"/>
                  </a:p>
                </p:txBody>
              </p:sp>
              <p:sp>
                <p:nvSpPr>
                  <p:cNvPr id="798" name="Freeform 1330">
                    <a:extLst>
                      <a:ext uri="{FF2B5EF4-FFF2-40B4-BE49-F238E27FC236}">
                        <a16:creationId xmlns:a16="http://schemas.microsoft.com/office/drawing/2014/main" id="{385AB4DC-9F96-C4B9-4927-7CEBBEB5210D}"/>
                      </a:ext>
                    </a:extLst>
                  </p:cNvPr>
                  <p:cNvSpPr>
                    <a:spLocks/>
                  </p:cNvSpPr>
                  <p:nvPr/>
                </p:nvSpPr>
                <p:spPr bwMode="auto">
                  <a:xfrm>
                    <a:off x="29675" y="1578"/>
                    <a:ext cx="615" cy="649"/>
                  </a:xfrm>
                  <a:custGeom>
                    <a:avLst/>
                    <a:gdLst>
                      <a:gd name="T0" fmla="*/ 64 w 654"/>
                      <a:gd name="T1" fmla="*/ 651 h 651"/>
                      <a:gd name="T2" fmla="*/ 71 w 654"/>
                      <a:gd name="T3" fmla="*/ 602 h 651"/>
                      <a:gd name="T4" fmla="*/ 199 w 654"/>
                      <a:gd name="T5" fmla="*/ 623 h 651"/>
                      <a:gd name="T6" fmla="*/ 193 w 654"/>
                      <a:gd name="T7" fmla="*/ 599 h 651"/>
                      <a:gd name="T8" fmla="*/ 468 w 654"/>
                      <a:gd name="T9" fmla="*/ 631 h 651"/>
                      <a:gd name="T10" fmla="*/ 512 w 654"/>
                      <a:gd name="T11" fmla="*/ 60 h 651"/>
                      <a:gd name="T12" fmla="*/ 295 w 654"/>
                      <a:gd name="T13" fmla="*/ 35 h 651"/>
                      <a:gd name="T14" fmla="*/ 74 w 654"/>
                      <a:gd name="T15" fmla="*/ 0 h 651"/>
                      <a:gd name="T16" fmla="*/ 0 w 654"/>
                      <a:gd name="T17" fmla="*/ 639 h 651"/>
                      <a:gd name="T18" fmla="*/ 64 w 654"/>
                      <a:gd name="T19" fmla="*/ 651 h 651"/>
                      <a:gd name="T20" fmla="*/ 64 w 654"/>
                      <a:gd name="T21" fmla="*/ 651 h 6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54"/>
                      <a:gd name="T34" fmla="*/ 0 h 651"/>
                      <a:gd name="T35" fmla="*/ 654 w 654"/>
                      <a:gd name="T36" fmla="*/ 651 h 6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54" h="651">
                        <a:moveTo>
                          <a:pt x="82" y="651"/>
                        </a:moveTo>
                        <a:lnTo>
                          <a:pt x="90" y="602"/>
                        </a:lnTo>
                        <a:lnTo>
                          <a:pt x="254" y="623"/>
                        </a:lnTo>
                        <a:lnTo>
                          <a:pt x="247" y="599"/>
                        </a:lnTo>
                        <a:lnTo>
                          <a:pt x="600" y="631"/>
                        </a:lnTo>
                        <a:lnTo>
                          <a:pt x="654" y="60"/>
                        </a:lnTo>
                        <a:lnTo>
                          <a:pt x="377" y="35"/>
                        </a:lnTo>
                        <a:lnTo>
                          <a:pt x="95" y="0"/>
                        </a:lnTo>
                        <a:lnTo>
                          <a:pt x="0" y="639"/>
                        </a:lnTo>
                        <a:lnTo>
                          <a:pt x="82" y="651"/>
                        </a:lnTo>
                        <a:close/>
                      </a:path>
                    </a:pathLst>
                  </a:custGeom>
                  <a:pattFill prst="dashUpDiag">
                    <a:fgClr>
                      <a:srgbClr val="671E75"/>
                    </a:fgClr>
                    <a:bgClr>
                      <a:schemeClr val="bg1"/>
                    </a:bgClr>
                  </a:pattFill>
                  <a:ln w="19050">
                    <a:solidFill>
                      <a:srgbClr val="000000"/>
                    </a:solidFill>
                    <a:round/>
                    <a:headEnd/>
                    <a:tailEnd/>
                  </a:ln>
                </p:spPr>
                <p:txBody>
                  <a:bodyPr/>
                  <a:lstStyle/>
                  <a:p>
                    <a:endParaRPr lang="en-US"/>
                  </a:p>
                </p:txBody>
              </p:sp>
              <p:sp>
                <p:nvSpPr>
                  <p:cNvPr id="799" name="Freeform 1331">
                    <a:extLst>
                      <a:ext uri="{FF2B5EF4-FFF2-40B4-BE49-F238E27FC236}">
                        <a16:creationId xmlns:a16="http://schemas.microsoft.com/office/drawing/2014/main" id="{094D04BC-73DB-6C88-6830-0736BD056795}"/>
                      </a:ext>
                    </a:extLst>
                  </p:cNvPr>
                  <p:cNvSpPr>
                    <a:spLocks/>
                  </p:cNvSpPr>
                  <p:nvPr/>
                </p:nvSpPr>
                <p:spPr bwMode="auto">
                  <a:xfrm>
                    <a:off x="29907" y="1698"/>
                    <a:ext cx="1223" cy="1226"/>
                  </a:xfrm>
                  <a:custGeom>
                    <a:avLst/>
                    <a:gdLst>
                      <a:gd name="T0" fmla="*/ 0 w 1300"/>
                      <a:gd name="T1" fmla="*/ 479 h 1225"/>
                      <a:gd name="T2" fmla="*/ 277 w 1300"/>
                      <a:gd name="T3" fmla="*/ 511 h 1225"/>
                      <a:gd name="T4" fmla="*/ 315 w 1300"/>
                      <a:gd name="T5" fmla="*/ 0 h 1225"/>
                      <a:gd name="T6" fmla="*/ 535 w 1300"/>
                      <a:gd name="T7" fmla="*/ 16 h 1225"/>
                      <a:gd name="T8" fmla="*/ 528 w 1300"/>
                      <a:gd name="T9" fmla="*/ 236 h 1225"/>
                      <a:gd name="T10" fmla="*/ 548 w 1300"/>
                      <a:gd name="T11" fmla="*/ 259 h 1225"/>
                      <a:gd name="T12" fmla="*/ 569 w 1300"/>
                      <a:gd name="T13" fmla="*/ 259 h 1225"/>
                      <a:gd name="T14" fmla="*/ 586 w 1300"/>
                      <a:gd name="T15" fmla="*/ 280 h 1225"/>
                      <a:gd name="T16" fmla="*/ 619 w 1300"/>
                      <a:gd name="T17" fmla="*/ 289 h 1225"/>
                      <a:gd name="T18" fmla="*/ 686 w 1300"/>
                      <a:gd name="T19" fmla="*/ 327 h 1225"/>
                      <a:gd name="T20" fmla="*/ 697 w 1300"/>
                      <a:gd name="T21" fmla="*/ 310 h 1225"/>
                      <a:gd name="T22" fmla="*/ 740 w 1300"/>
                      <a:gd name="T23" fmla="*/ 343 h 1225"/>
                      <a:gd name="T24" fmla="*/ 799 w 1300"/>
                      <a:gd name="T25" fmla="*/ 341 h 1225"/>
                      <a:gd name="T26" fmla="*/ 837 w 1300"/>
                      <a:gd name="T27" fmla="*/ 327 h 1225"/>
                      <a:gd name="T28" fmla="*/ 892 w 1300"/>
                      <a:gd name="T29" fmla="*/ 314 h 1225"/>
                      <a:gd name="T30" fmla="*/ 942 w 1300"/>
                      <a:gd name="T31" fmla="*/ 348 h 1225"/>
                      <a:gd name="T32" fmla="*/ 949 w 1300"/>
                      <a:gd name="T33" fmla="*/ 359 h 1225"/>
                      <a:gd name="T34" fmla="*/ 976 w 1300"/>
                      <a:gd name="T35" fmla="*/ 359 h 1225"/>
                      <a:gd name="T36" fmla="*/ 980 w 1300"/>
                      <a:gd name="T37" fmla="*/ 540 h 1225"/>
                      <a:gd name="T38" fmla="*/ 1019 w 1300"/>
                      <a:gd name="T39" fmla="*/ 633 h 1225"/>
                      <a:gd name="T40" fmla="*/ 1006 w 1300"/>
                      <a:gd name="T41" fmla="*/ 703 h 1225"/>
                      <a:gd name="T42" fmla="*/ 1008 w 1300"/>
                      <a:gd name="T43" fmla="*/ 761 h 1225"/>
                      <a:gd name="T44" fmla="*/ 992 w 1300"/>
                      <a:gd name="T45" fmla="*/ 790 h 1225"/>
                      <a:gd name="T46" fmla="*/ 997 w 1300"/>
                      <a:gd name="T47" fmla="*/ 800 h 1225"/>
                      <a:gd name="T48" fmla="*/ 955 w 1300"/>
                      <a:gd name="T49" fmla="*/ 816 h 1225"/>
                      <a:gd name="T50" fmla="*/ 921 w 1300"/>
                      <a:gd name="T51" fmla="*/ 821 h 1225"/>
                      <a:gd name="T52" fmla="*/ 929 w 1300"/>
                      <a:gd name="T53" fmla="*/ 790 h 1225"/>
                      <a:gd name="T54" fmla="*/ 911 w 1300"/>
                      <a:gd name="T55" fmla="*/ 808 h 1225"/>
                      <a:gd name="T56" fmla="*/ 912 w 1300"/>
                      <a:gd name="T57" fmla="*/ 844 h 1225"/>
                      <a:gd name="T58" fmla="*/ 889 w 1300"/>
                      <a:gd name="T59" fmla="*/ 881 h 1225"/>
                      <a:gd name="T60" fmla="*/ 769 w 1300"/>
                      <a:gd name="T61" fmla="*/ 959 h 1225"/>
                      <a:gd name="T62" fmla="*/ 731 w 1300"/>
                      <a:gd name="T63" fmla="*/ 1009 h 1225"/>
                      <a:gd name="T64" fmla="*/ 695 w 1300"/>
                      <a:gd name="T65" fmla="*/ 1117 h 1225"/>
                      <a:gd name="T66" fmla="*/ 724 w 1300"/>
                      <a:gd name="T67" fmla="*/ 1229 h 1225"/>
                      <a:gd name="T68" fmla="*/ 695 w 1300"/>
                      <a:gd name="T69" fmla="*/ 1229 h 1225"/>
                      <a:gd name="T70" fmla="*/ 565 w 1300"/>
                      <a:gd name="T71" fmla="*/ 1171 h 1225"/>
                      <a:gd name="T72" fmla="*/ 552 w 1300"/>
                      <a:gd name="T73" fmla="*/ 1122 h 1225"/>
                      <a:gd name="T74" fmla="*/ 538 w 1300"/>
                      <a:gd name="T75" fmla="*/ 1101 h 1225"/>
                      <a:gd name="T76" fmla="*/ 534 w 1300"/>
                      <a:gd name="T77" fmla="*/ 1036 h 1225"/>
                      <a:gd name="T78" fmla="*/ 510 w 1300"/>
                      <a:gd name="T79" fmla="*/ 1014 h 1225"/>
                      <a:gd name="T80" fmla="*/ 439 w 1300"/>
                      <a:gd name="T81" fmla="*/ 842 h 1225"/>
                      <a:gd name="T82" fmla="*/ 405 w 1300"/>
                      <a:gd name="T83" fmla="*/ 810 h 1225"/>
                      <a:gd name="T84" fmla="*/ 395 w 1300"/>
                      <a:gd name="T85" fmla="*/ 782 h 1225"/>
                      <a:gd name="T86" fmla="*/ 292 w 1300"/>
                      <a:gd name="T87" fmla="*/ 776 h 1225"/>
                      <a:gd name="T88" fmla="*/ 237 w 1300"/>
                      <a:gd name="T89" fmla="*/ 857 h 1225"/>
                      <a:gd name="T90" fmla="*/ 145 w 1300"/>
                      <a:gd name="T91" fmla="*/ 772 h 1225"/>
                      <a:gd name="T92" fmla="*/ 117 w 1300"/>
                      <a:gd name="T93" fmla="*/ 656 h 1225"/>
                      <a:gd name="T94" fmla="*/ 28 w 1300"/>
                      <a:gd name="T95" fmla="*/ 544 h 1225"/>
                      <a:gd name="T96" fmla="*/ 19 w 1300"/>
                      <a:gd name="T97" fmla="*/ 508 h 1225"/>
                      <a:gd name="T98" fmla="*/ 7 w 1300"/>
                      <a:gd name="T99" fmla="*/ 503 h 1225"/>
                      <a:gd name="T100" fmla="*/ 0 w 1300"/>
                      <a:gd name="T101" fmla="*/ 479 h 1225"/>
                      <a:gd name="T102" fmla="*/ 0 w 1300"/>
                      <a:gd name="T103" fmla="*/ 479 h 12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00"/>
                      <a:gd name="T157" fmla="*/ 0 h 1225"/>
                      <a:gd name="T158" fmla="*/ 1300 w 1300"/>
                      <a:gd name="T159" fmla="*/ 1225 h 12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00" h="1225">
                        <a:moveTo>
                          <a:pt x="0" y="479"/>
                        </a:moveTo>
                        <a:lnTo>
                          <a:pt x="353" y="511"/>
                        </a:lnTo>
                        <a:lnTo>
                          <a:pt x="402" y="0"/>
                        </a:lnTo>
                        <a:lnTo>
                          <a:pt x="684" y="16"/>
                        </a:lnTo>
                        <a:lnTo>
                          <a:pt x="674" y="236"/>
                        </a:lnTo>
                        <a:lnTo>
                          <a:pt x="701" y="259"/>
                        </a:lnTo>
                        <a:lnTo>
                          <a:pt x="727" y="259"/>
                        </a:lnTo>
                        <a:lnTo>
                          <a:pt x="748" y="280"/>
                        </a:lnTo>
                        <a:lnTo>
                          <a:pt x="790" y="289"/>
                        </a:lnTo>
                        <a:lnTo>
                          <a:pt x="876" y="327"/>
                        </a:lnTo>
                        <a:lnTo>
                          <a:pt x="891" y="310"/>
                        </a:lnTo>
                        <a:lnTo>
                          <a:pt x="946" y="343"/>
                        </a:lnTo>
                        <a:lnTo>
                          <a:pt x="1019" y="341"/>
                        </a:lnTo>
                        <a:lnTo>
                          <a:pt x="1069" y="327"/>
                        </a:lnTo>
                        <a:lnTo>
                          <a:pt x="1138" y="314"/>
                        </a:lnTo>
                        <a:lnTo>
                          <a:pt x="1202" y="348"/>
                        </a:lnTo>
                        <a:lnTo>
                          <a:pt x="1211" y="359"/>
                        </a:lnTo>
                        <a:lnTo>
                          <a:pt x="1245" y="359"/>
                        </a:lnTo>
                        <a:lnTo>
                          <a:pt x="1252" y="540"/>
                        </a:lnTo>
                        <a:lnTo>
                          <a:pt x="1300" y="629"/>
                        </a:lnTo>
                        <a:lnTo>
                          <a:pt x="1283" y="699"/>
                        </a:lnTo>
                        <a:lnTo>
                          <a:pt x="1286" y="757"/>
                        </a:lnTo>
                        <a:lnTo>
                          <a:pt x="1265" y="786"/>
                        </a:lnTo>
                        <a:lnTo>
                          <a:pt x="1273" y="796"/>
                        </a:lnTo>
                        <a:lnTo>
                          <a:pt x="1219" y="812"/>
                        </a:lnTo>
                        <a:lnTo>
                          <a:pt x="1177" y="817"/>
                        </a:lnTo>
                        <a:lnTo>
                          <a:pt x="1185" y="786"/>
                        </a:lnTo>
                        <a:lnTo>
                          <a:pt x="1163" y="804"/>
                        </a:lnTo>
                        <a:lnTo>
                          <a:pt x="1164" y="840"/>
                        </a:lnTo>
                        <a:lnTo>
                          <a:pt x="1135" y="877"/>
                        </a:lnTo>
                        <a:lnTo>
                          <a:pt x="981" y="955"/>
                        </a:lnTo>
                        <a:lnTo>
                          <a:pt x="933" y="1005"/>
                        </a:lnTo>
                        <a:lnTo>
                          <a:pt x="888" y="1113"/>
                        </a:lnTo>
                        <a:lnTo>
                          <a:pt x="925" y="1225"/>
                        </a:lnTo>
                        <a:lnTo>
                          <a:pt x="889" y="1225"/>
                        </a:lnTo>
                        <a:lnTo>
                          <a:pt x="722" y="1167"/>
                        </a:lnTo>
                        <a:lnTo>
                          <a:pt x="705" y="1118"/>
                        </a:lnTo>
                        <a:lnTo>
                          <a:pt x="687" y="1097"/>
                        </a:lnTo>
                        <a:lnTo>
                          <a:pt x="682" y="1032"/>
                        </a:lnTo>
                        <a:lnTo>
                          <a:pt x="650" y="1010"/>
                        </a:lnTo>
                        <a:lnTo>
                          <a:pt x="560" y="838"/>
                        </a:lnTo>
                        <a:lnTo>
                          <a:pt x="517" y="806"/>
                        </a:lnTo>
                        <a:lnTo>
                          <a:pt x="504" y="778"/>
                        </a:lnTo>
                        <a:lnTo>
                          <a:pt x="373" y="772"/>
                        </a:lnTo>
                        <a:lnTo>
                          <a:pt x="303" y="853"/>
                        </a:lnTo>
                        <a:lnTo>
                          <a:pt x="185" y="768"/>
                        </a:lnTo>
                        <a:lnTo>
                          <a:pt x="149" y="652"/>
                        </a:lnTo>
                        <a:lnTo>
                          <a:pt x="36" y="544"/>
                        </a:lnTo>
                        <a:lnTo>
                          <a:pt x="23" y="508"/>
                        </a:lnTo>
                        <a:lnTo>
                          <a:pt x="7" y="503"/>
                        </a:lnTo>
                        <a:lnTo>
                          <a:pt x="0" y="479"/>
                        </a:lnTo>
                        <a:close/>
                      </a:path>
                    </a:pathLst>
                  </a:custGeom>
                  <a:pattFill prst="dashUpDiag">
                    <a:fgClr>
                      <a:srgbClr val="671E75"/>
                    </a:fgClr>
                    <a:bgClr>
                      <a:schemeClr val="bg1"/>
                    </a:bgClr>
                  </a:pattFill>
                  <a:ln w="19050">
                    <a:solidFill>
                      <a:srgbClr val="000000"/>
                    </a:solidFill>
                    <a:round/>
                    <a:headEnd/>
                    <a:tailEnd/>
                  </a:ln>
                </p:spPr>
                <p:txBody>
                  <a:bodyPr/>
                  <a:lstStyle/>
                  <a:p>
                    <a:endParaRPr lang="en-US"/>
                  </a:p>
                </p:txBody>
              </p:sp>
              <p:sp>
                <p:nvSpPr>
                  <p:cNvPr id="800" name="Freeform 1332">
                    <a:extLst>
                      <a:ext uri="{FF2B5EF4-FFF2-40B4-BE49-F238E27FC236}">
                        <a16:creationId xmlns:a16="http://schemas.microsoft.com/office/drawing/2014/main" id="{96281178-7430-2434-8F4A-C9468A88A4F6}"/>
                      </a:ext>
                    </a:extLst>
                  </p:cNvPr>
                  <p:cNvSpPr>
                    <a:spLocks/>
                  </p:cNvSpPr>
                  <p:nvPr/>
                </p:nvSpPr>
                <p:spPr bwMode="auto">
                  <a:xfrm>
                    <a:off x="30289" y="263"/>
                    <a:ext cx="578" cy="377"/>
                  </a:xfrm>
                  <a:custGeom>
                    <a:avLst/>
                    <a:gdLst>
                      <a:gd name="T0" fmla="*/ 24 w 612"/>
                      <a:gd name="T1" fmla="*/ 0 h 375"/>
                      <a:gd name="T2" fmla="*/ 444 w 612"/>
                      <a:gd name="T3" fmla="*/ 27 h 375"/>
                      <a:gd name="T4" fmla="*/ 446 w 612"/>
                      <a:gd name="T5" fmla="*/ 121 h 375"/>
                      <a:gd name="T6" fmla="*/ 465 w 612"/>
                      <a:gd name="T7" fmla="*/ 199 h 375"/>
                      <a:gd name="T8" fmla="*/ 468 w 612"/>
                      <a:gd name="T9" fmla="*/ 296 h 375"/>
                      <a:gd name="T10" fmla="*/ 480 w 612"/>
                      <a:gd name="T11" fmla="*/ 375 h 375"/>
                      <a:gd name="T12" fmla="*/ 228 w 612"/>
                      <a:gd name="T13" fmla="*/ 365 h 375"/>
                      <a:gd name="T14" fmla="*/ 0 w 612"/>
                      <a:gd name="T15" fmla="*/ 344 h 375"/>
                      <a:gd name="T16" fmla="*/ 24 w 612"/>
                      <a:gd name="T17" fmla="*/ 0 h 375"/>
                      <a:gd name="T18" fmla="*/ 24 w 612"/>
                      <a:gd name="T19" fmla="*/ 0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2"/>
                      <a:gd name="T31" fmla="*/ 0 h 375"/>
                      <a:gd name="T32" fmla="*/ 612 w 612"/>
                      <a:gd name="T33" fmla="*/ 375 h 3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2" h="375">
                        <a:moveTo>
                          <a:pt x="32" y="0"/>
                        </a:moveTo>
                        <a:lnTo>
                          <a:pt x="565" y="27"/>
                        </a:lnTo>
                        <a:lnTo>
                          <a:pt x="568" y="121"/>
                        </a:lnTo>
                        <a:lnTo>
                          <a:pt x="593" y="199"/>
                        </a:lnTo>
                        <a:lnTo>
                          <a:pt x="596" y="296"/>
                        </a:lnTo>
                        <a:lnTo>
                          <a:pt x="612" y="375"/>
                        </a:lnTo>
                        <a:lnTo>
                          <a:pt x="290" y="365"/>
                        </a:lnTo>
                        <a:lnTo>
                          <a:pt x="0" y="344"/>
                        </a:lnTo>
                        <a:lnTo>
                          <a:pt x="32" y="0"/>
                        </a:lnTo>
                        <a:close/>
                      </a:path>
                    </a:pathLst>
                  </a:custGeom>
                  <a:solidFill>
                    <a:srgbClr val="FFC72C"/>
                  </a:solidFill>
                  <a:ln w="19050">
                    <a:solidFill>
                      <a:srgbClr val="000000"/>
                    </a:solidFill>
                    <a:round/>
                    <a:headEnd/>
                    <a:tailEnd/>
                  </a:ln>
                </p:spPr>
                <p:txBody>
                  <a:bodyPr/>
                  <a:lstStyle/>
                  <a:p>
                    <a:endParaRPr lang="en-US"/>
                  </a:p>
                </p:txBody>
              </p:sp>
              <p:sp>
                <p:nvSpPr>
                  <p:cNvPr id="801" name="Freeform 1333">
                    <a:extLst>
                      <a:ext uri="{FF2B5EF4-FFF2-40B4-BE49-F238E27FC236}">
                        <a16:creationId xmlns:a16="http://schemas.microsoft.com/office/drawing/2014/main" id="{2C470350-B125-6FB9-B768-7E30C1151C44}"/>
                      </a:ext>
                    </a:extLst>
                  </p:cNvPr>
                  <p:cNvSpPr>
                    <a:spLocks/>
                  </p:cNvSpPr>
                  <p:nvPr/>
                </p:nvSpPr>
                <p:spPr bwMode="auto">
                  <a:xfrm>
                    <a:off x="30258" y="608"/>
                    <a:ext cx="615" cy="428"/>
                  </a:xfrm>
                  <a:custGeom>
                    <a:avLst/>
                    <a:gdLst>
                      <a:gd name="T0" fmla="*/ 24 w 654"/>
                      <a:gd name="T1" fmla="*/ 0 h 428"/>
                      <a:gd name="T2" fmla="*/ 252 w 654"/>
                      <a:gd name="T3" fmla="*/ 21 h 428"/>
                      <a:gd name="T4" fmla="*/ 504 w 654"/>
                      <a:gd name="T5" fmla="*/ 31 h 428"/>
                      <a:gd name="T6" fmla="*/ 487 w 654"/>
                      <a:gd name="T7" fmla="*/ 72 h 428"/>
                      <a:gd name="T8" fmla="*/ 512 w 654"/>
                      <a:gd name="T9" fmla="*/ 101 h 428"/>
                      <a:gd name="T10" fmla="*/ 510 w 654"/>
                      <a:gd name="T11" fmla="*/ 311 h 428"/>
                      <a:gd name="T12" fmla="*/ 499 w 654"/>
                      <a:gd name="T13" fmla="*/ 309 h 428"/>
                      <a:gd name="T14" fmla="*/ 501 w 654"/>
                      <a:gd name="T15" fmla="*/ 337 h 428"/>
                      <a:gd name="T16" fmla="*/ 510 w 654"/>
                      <a:gd name="T17" fmla="*/ 358 h 428"/>
                      <a:gd name="T18" fmla="*/ 504 w 654"/>
                      <a:gd name="T19" fmla="*/ 377 h 428"/>
                      <a:gd name="T20" fmla="*/ 510 w 654"/>
                      <a:gd name="T21" fmla="*/ 428 h 428"/>
                      <a:gd name="T22" fmla="*/ 497 w 654"/>
                      <a:gd name="T23" fmla="*/ 423 h 428"/>
                      <a:gd name="T24" fmla="*/ 484 w 654"/>
                      <a:gd name="T25" fmla="*/ 403 h 428"/>
                      <a:gd name="T26" fmla="*/ 439 w 654"/>
                      <a:gd name="T27" fmla="*/ 384 h 428"/>
                      <a:gd name="T28" fmla="*/ 395 w 654"/>
                      <a:gd name="T29" fmla="*/ 387 h 428"/>
                      <a:gd name="T30" fmla="*/ 370 w 654"/>
                      <a:gd name="T31" fmla="*/ 363 h 428"/>
                      <a:gd name="T32" fmla="*/ 0 w 654"/>
                      <a:gd name="T33" fmla="*/ 335 h 428"/>
                      <a:gd name="T34" fmla="*/ 24 w 654"/>
                      <a:gd name="T35" fmla="*/ 0 h 428"/>
                      <a:gd name="T36" fmla="*/ 24 w 654"/>
                      <a:gd name="T37" fmla="*/ 0 h 4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54"/>
                      <a:gd name="T58" fmla="*/ 0 h 428"/>
                      <a:gd name="T59" fmla="*/ 654 w 654"/>
                      <a:gd name="T60" fmla="*/ 428 h 4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54" h="428">
                        <a:moveTo>
                          <a:pt x="32" y="0"/>
                        </a:moveTo>
                        <a:lnTo>
                          <a:pt x="322" y="21"/>
                        </a:lnTo>
                        <a:lnTo>
                          <a:pt x="644" y="31"/>
                        </a:lnTo>
                        <a:lnTo>
                          <a:pt x="623" y="72"/>
                        </a:lnTo>
                        <a:lnTo>
                          <a:pt x="654" y="101"/>
                        </a:lnTo>
                        <a:lnTo>
                          <a:pt x="652" y="311"/>
                        </a:lnTo>
                        <a:lnTo>
                          <a:pt x="639" y="309"/>
                        </a:lnTo>
                        <a:lnTo>
                          <a:pt x="641" y="337"/>
                        </a:lnTo>
                        <a:lnTo>
                          <a:pt x="651" y="358"/>
                        </a:lnTo>
                        <a:lnTo>
                          <a:pt x="644" y="377"/>
                        </a:lnTo>
                        <a:lnTo>
                          <a:pt x="651" y="428"/>
                        </a:lnTo>
                        <a:lnTo>
                          <a:pt x="636" y="423"/>
                        </a:lnTo>
                        <a:lnTo>
                          <a:pt x="620" y="403"/>
                        </a:lnTo>
                        <a:lnTo>
                          <a:pt x="561" y="384"/>
                        </a:lnTo>
                        <a:lnTo>
                          <a:pt x="505" y="387"/>
                        </a:lnTo>
                        <a:lnTo>
                          <a:pt x="472" y="363"/>
                        </a:lnTo>
                        <a:lnTo>
                          <a:pt x="0" y="335"/>
                        </a:lnTo>
                        <a:lnTo>
                          <a:pt x="32" y="0"/>
                        </a:lnTo>
                        <a:close/>
                      </a:path>
                    </a:pathLst>
                  </a:custGeom>
                  <a:solidFill>
                    <a:srgbClr val="005EB8"/>
                  </a:solidFill>
                  <a:ln w="19050">
                    <a:solidFill>
                      <a:srgbClr val="000000"/>
                    </a:solidFill>
                    <a:round/>
                    <a:headEnd/>
                    <a:tailEnd/>
                  </a:ln>
                </p:spPr>
                <p:txBody>
                  <a:bodyPr/>
                  <a:lstStyle/>
                  <a:p>
                    <a:endParaRPr lang="en-US"/>
                  </a:p>
                </p:txBody>
              </p:sp>
              <p:sp>
                <p:nvSpPr>
                  <p:cNvPr id="802" name="Freeform 1334">
                    <a:extLst>
                      <a:ext uri="{FF2B5EF4-FFF2-40B4-BE49-F238E27FC236}">
                        <a16:creationId xmlns:a16="http://schemas.microsoft.com/office/drawing/2014/main" id="{33311B6F-EEC8-42F0-DB09-F869DE0A62C0}"/>
                      </a:ext>
                    </a:extLst>
                  </p:cNvPr>
                  <p:cNvSpPr>
                    <a:spLocks/>
                  </p:cNvSpPr>
                  <p:nvPr/>
                </p:nvSpPr>
                <p:spPr bwMode="auto">
                  <a:xfrm>
                    <a:off x="30238" y="942"/>
                    <a:ext cx="723" cy="374"/>
                  </a:xfrm>
                  <a:custGeom>
                    <a:avLst/>
                    <a:gdLst>
                      <a:gd name="T0" fmla="*/ 17 w 767"/>
                      <a:gd name="T1" fmla="*/ 0 h 374"/>
                      <a:gd name="T2" fmla="*/ 387 w 767"/>
                      <a:gd name="T3" fmla="*/ 28 h 374"/>
                      <a:gd name="T4" fmla="*/ 413 w 767"/>
                      <a:gd name="T5" fmla="*/ 52 h 374"/>
                      <a:gd name="T6" fmla="*/ 457 w 767"/>
                      <a:gd name="T7" fmla="*/ 49 h 374"/>
                      <a:gd name="T8" fmla="*/ 504 w 767"/>
                      <a:gd name="T9" fmla="*/ 68 h 374"/>
                      <a:gd name="T10" fmla="*/ 516 w 767"/>
                      <a:gd name="T11" fmla="*/ 88 h 374"/>
                      <a:gd name="T12" fmla="*/ 528 w 767"/>
                      <a:gd name="T13" fmla="*/ 93 h 374"/>
                      <a:gd name="T14" fmla="*/ 548 w 767"/>
                      <a:gd name="T15" fmla="*/ 164 h 374"/>
                      <a:gd name="T16" fmla="*/ 548 w 767"/>
                      <a:gd name="T17" fmla="*/ 185 h 374"/>
                      <a:gd name="T18" fmla="*/ 562 w 767"/>
                      <a:gd name="T19" fmla="*/ 219 h 374"/>
                      <a:gd name="T20" fmla="*/ 568 w 767"/>
                      <a:gd name="T21" fmla="*/ 272 h 374"/>
                      <a:gd name="T22" fmla="*/ 564 w 767"/>
                      <a:gd name="T23" fmla="*/ 289 h 374"/>
                      <a:gd name="T24" fmla="*/ 573 w 767"/>
                      <a:gd name="T25" fmla="*/ 306 h 374"/>
                      <a:gd name="T26" fmla="*/ 602 w 767"/>
                      <a:gd name="T27" fmla="*/ 374 h 374"/>
                      <a:gd name="T28" fmla="*/ 334 w 767"/>
                      <a:gd name="T29" fmla="*/ 371 h 374"/>
                      <a:gd name="T30" fmla="*/ 132 w 767"/>
                      <a:gd name="T31" fmla="*/ 356 h 374"/>
                      <a:gd name="T32" fmla="*/ 136 w 767"/>
                      <a:gd name="T33" fmla="*/ 243 h 374"/>
                      <a:gd name="T34" fmla="*/ 0 w 767"/>
                      <a:gd name="T35" fmla="*/ 229 h 374"/>
                      <a:gd name="T36" fmla="*/ 17 w 767"/>
                      <a:gd name="T37" fmla="*/ 0 h 374"/>
                      <a:gd name="T38" fmla="*/ 17 w 767"/>
                      <a:gd name="T39" fmla="*/ 0 h 3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67"/>
                      <a:gd name="T61" fmla="*/ 0 h 374"/>
                      <a:gd name="T62" fmla="*/ 767 w 767"/>
                      <a:gd name="T63" fmla="*/ 374 h 37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67" h="374">
                        <a:moveTo>
                          <a:pt x="21" y="0"/>
                        </a:moveTo>
                        <a:lnTo>
                          <a:pt x="493" y="28"/>
                        </a:lnTo>
                        <a:lnTo>
                          <a:pt x="526" y="52"/>
                        </a:lnTo>
                        <a:lnTo>
                          <a:pt x="582" y="49"/>
                        </a:lnTo>
                        <a:lnTo>
                          <a:pt x="641" y="68"/>
                        </a:lnTo>
                        <a:lnTo>
                          <a:pt x="657" y="88"/>
                        </a:lnTo>
                        <a:lnTo>
                          <a:pt x="672" y="93"/>
                        </a:lnTo>
                        <a:lnTo>
                          <a:pt x="697" y="164"/>
                        </a:lnTo>
                        <a:lnTo>
                          <a:pt x="697" y="185"/>
                        </a:lnTo>
                        <a:lnTo>
                          <a:pt x="715" y="219"/>
                        </a:lnTo>
                        <a:lnTo>
                          <a:pt x="723" y="272"/>
                        </a:lnTo>
                        <a:lnTo>
                          <a:pt x="718" y="289"/>
                        </a:lnTo>
                        <a:lnTo>
                          <a:pt x="730" y="306"/>
                        </a:lnTo>
                        <a:lnTo>
                          <a:pt x="767" y="374"/>
                        </a:lnTo>
                        <a:lnTo>
                          <a:pt x="425" y="371"/>
                        </a:lnTo>
                        <a:lnTo>
                          <a:pt x="168" y="356"/>
                        </a:lnTo>
                        <a:lnTo>
                          <a:pt x="174" y="243"/>
                        </a:lnTo>
                        <a:lnTo>
                          <a:pt x="0" y="229"/>
                        </a:lnTo>
                        <a:lnTo>
                          <a:pt x="21" y="0"/>
                        </a:lnTo>
                        <a:close/>
                      </a:path>
                    </a:pathLst>
                  </a:custGeom>
                  <a:solidFill>
                    <a:srgbClr val="005EB8"/>
                  </a:solidFill>
                  <a:ln w="19050">
                    <a:solidFill>
                      <a:srgbClr val="000000"/>
                    </a:solidFill>
                    <a:round/>
                    <a:headEnd/>
                    <a:tailEnd/>
                  </a:ln>
                </p:spPr>
                <p:txBody>
                  <a:bodyPr/>
                  <a:lstStyle/>
                  <a:p>
                    <a:endParaRPr lang="en-US"/>
                  </a:p>
                </p:txBody>
              </p:sp>
              <p:sp>
                <p:nvSpPr>
                  <p:cNvPr id="803" name="Freeform 1335">
                    <a:extLst>
                      <a:ext uri="{FF2B5EF4-FFF2-40B4-BE49-F238E27FC236}">
                        <a16:creationId xmlns:a16="http://schemas.microsoft.com/office/drawing/2014/main" id="{93422AFF-7600-CBA3-7898-2F42E6899232}"/>
                      </a:ext>
                    </a:extLst>
                  </p:cNvPr>
                  <p:cNvSpPr>
                    <a:spLocks/>
                  </p:cNvSpPr>
                  <p:nvPr/>
                </p:nvSpPr>
                <p:spPr bwMode="auto">
                  <a:xfrm>
                    <a:off x="30374" y="1300"/>
                    <a:ext cx="650" cy="363"/>
                  </a:xfrm>
                  <a:custGeom>
                    <a:avLst/>
                    <a:gdLst>
                      <a:gd name="T0" fmla="*/ 20 w 691"/>
                      <a:gd name="T1" fmla="*/ 0 h 363"/>
                      <a:gd name="T2" fmla="*/ 219 w 691"/>
                      <a:gd name="T3" fmla="*/ 15 h 363"/>
                      <a:gd name="T4" fmla="*/ 487 w 691"/>
                      <a:gd name="T5" fmla="*/ 18 h 363"/>
                      <a:gd name="T6" fmla="*/ 502 w 691"/>
                      <a:gd name="T7" fmla="*/ 34 h 363"/>
                      <a:gd name="T8" fmla="*/ 511 w 691"/>
                      <a:gd name="T9" fmla="*/ 31 h 363"/>
                      <a:gd name="T10" fmla="*/ 521 w 691"/>
                      <a:gd name="T11" fmla="*/ 49 h 363"/>
                      <a:gd name="T12" fmla="*/ 513 w 691"/>
                      <a:gd name="T13" fmla="*/ 49 h 363"/>
                      <a:gd name="T14" fmla="*/ 502 w 691"/>
                      <a:gd name="T15" fmla="*/ 73 h 363"/>
                      <a:gd name="T16" fmla="*/ 525 w 691"/>
                      <a:gd name="T17" fmla="*/ 112 h 363"/>
                      <a:gd name="T18" fmla="*/ 541 w 691"/>
                      <a:gd name="T19" fmla="*/ 117 h 363"/>
                      <a:gd name="T20" fmla="*/ 539 w 691"/>
                      <a:gd name="T21" fmla="*/ 361 h 363"/>
                      <a:gd name="T22" fmla="*/ 309 w 691"/>
                      <a:gd name="T23" fmla="*/ 363 h 363"/>
                      <a:gd name="T24" fmla="*/ 0 w 691"/>
                      <a:gd name="T25" fmla="*/ 345 h 363"/>
                      <a:gd name="T26" fmla="*/ 20 w 691"/>
                      <a:gd name="T27" fmla="*/ 0 h 363"/>
                      <a:gd name="T28" fmla="*/ 20 w 691"/>
                      <a:gd name="T29" fmla="*/ 0 h 36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91"/>
                      <a:gd name="T46" fmla="*/ 0 h 363"/>
                      <a:gd name="T47" fmla="*/ 691 w 691"/>
                      <a:gd name="T48" fmla="*/ 363 h 36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91" h="363">
                        <a:moveTo>
                          <a:pt x="24" y="0"/>
                        </a:moveTo>
                        <a:lnTo>
                          <a:pt x="281" y="15"/>
                        </a:lnTo>
                        <a:lnTo>
                          <a:pt x="623" y="18"/>
                        </a:lnTo>
                        <a:lnTo>
                          <a:pt x="642" y="34"/>
                        </a:lnTo>
                        <a:lnTo>
                          <a:pt x="652" y="31"/>
                        </a:lnTo>
                        <a:lnTo>
                          <a:pt x="665" y="49"/>
                        </a:lnTo>
                        <a:lnTo>
                          <a:pt x="654" y="49"/>
                        </a:lnTo>
                        <a:lnTo>
                          <a:pt x="642" y="73"/>
                        </a:lnTo>
                        <a:lnTo>
                          <a:pt x="670" y="112"/>
                        </a:lnTo>
                        <a:lnTo>
                          <a:pt x="691" y="117"/>
                        </a:lnTo>
                        <a:lnTo>
                          <a:pt x="688" y="361"/>
                        </a:lnTo>
                        <a:lnTo>
                          <a:pt x="395" y="363"/>
                        </a:lnTo>
                        <a:lnTo>
                          <a:pt x="0" y="345"/>
                        </a:lnTo>
                        <a:lnTo>
                          <a:pt x="24" y="0"/>
                        </a:lnTo>
                        <a:close/>
                      </a:path>
                    </a:pathLst>
                  </a:custGeom>
                  <a:solidFill>
                    <a:srgbClr val="FFC72C"/>
                  </a:solidFill>
                  <a:ln w="19050">
                    <a:solidFill>
                      <a:srgbClr val="000000"/>
                    </a:solidFill>
                    <a:round/>
                    <a:headEnd/>
                    <a:tailEnd/>
                  </a:ln>
                </p:spPr>
                <p:txBody>
                  <a:bodyPr/>
                  <a:lstStyle/>
                  <a:p>
                    <a:endParaRPr lang="en-US"/>
                  </a:p>
                </p:txBody>
              </p:sp>
              <p:sp>
                <p:nvSpPr>
                  <p:cNvPr id="804" name="Freeform 1336">
                    <a:extLst>
                      <a:ext uri="{FF2B5EF4-FFF2-40B4-BE49-F238E27FC236}">
                        <a16:creationId xmlns:a16="http://schemas.microsoft.com/office/drawing/2014/main" id="{CEE12D95-7202-41B3-C8A2-778F6334D8F6}"/>
                      </a:ext>
                    </a:extLst>
                  </p:cNvPr>
                  <p:cNvSpPr>
                    <a:spLocks/>
                  </p:cNvSpPr>
                  <p:nvPr/>
                </p:nvSpPr>
                <p:spPr bwMode="auto">
                  <a:xfrm>
                    <a:off x="30285" y="1638"/>
                    <a:ext cx="755" cy="408"/>
                  </a:xfrm>
                  <a:custGeom>
                    <a:avLst/>
                    <a:gdLst>
                      <a:gd name="T0" fmla="*/ 5 w 803"/>
                      <a:gd name="T1" fmla="*/ 0 h 408"/>
                      <a:gd name="T2" fmla="*/ 73 w 803"/>
                      <a:gd name="T3" fmla="*/ 6 h 408"/>
                      <a:gd name="T4" fmla="*/ 383 w 803"/>
                      <a:gd name="T5" fmla="*/ 24 h 408"/>
                      <a:gd name="T6" fmla="*/ 611 w 803"/>
                      <a:gd name="T7" fmla="*/ 22 h 408"/>
                      <a:gd name="T8" fmla="*/ 614 w 803"/>
                      <a:gd name="T9" fmla="*/ 82 h 408"/>
                      <a:gd name="T10" fmla="*/ 628 w 803"/>
                      <a:gd name="T11" fmla="*/ 210 h 408"/>
                      <a:gd name="T12" fmla="*/ 625 w 803"/>
                      <a:gd name="T13" fmla="*/ 408 h 408"/>
                      <a:gd name="T14" fmla="*/ 575 w 803"/>
                      <a:gd name="T15" fmla="*/ 374 h 408"/>
                      <a:gd name="T16" fmla="*/ 522 w 803"/>
                      <a:gd name="T17" fmla="*/ 387 h 408"/>
                      <a:gd name="T18" fmla="*/ 481 w 803"/>
                      <a:gd name="T19" fmla="*/ 401 h 408"/>
                      <a:gd name="T20" fmla="*/ 424 w 803"/>
                      <a:gd name="T21" fmla="*/ 403 h 408"/>
                      <a:gd name="T22" fmla="*/ 383 w 803"/>
                      <a:gd name="T23" fmla="*/ 370 h 408"/>
                      <a:gd name="T24" fmla="*/ 370 w 803"/>
                      <a:gd name="T25" fmla="*/ 387 h 408"/>
                      <a:gd name="T26" fmla="*/ 303 w 803"/>
                      <a:gd name="T27" fmla="*/ 349 h 408"/>
                      <a:gd name="T28" fmla="*/ 271 w 803"/>
                      <a:gd name="T29" fmla="*/ 340 h 408"/>
                      <a:gd name="T30" fmla="*/ 255 w 803"/>
                      <a:gd name="T31" fmla="*/ 320 h 408"/>
                      <a:gd name="T32" fmla="*/ 233 w 803"/>
                      <a:gd name="T33" fmla="*/ 319 h 408"/>
                      <a:gd name="T34" fmla="*/ 213 w 803"/>
                      <a:gd name="T35" fmla="*/ 296 h 408"/>
                      <a:gd name="T36" fmla="*/ 220 w 803"/>
                      <a:gd name="T37" fmla="*/ 76 h 408"/>
                      <a:gd name="T38" fmla="*/ 0 w 803"/>
                      <a:gd name="T39" fmla="*/ 60 h 408"/>
                      <a:gd name="T40" fmla="*/ 5 w 803"/>
                      <a:gd name="T41" fmla="*/ 0 h 408"/>
                      <a:gd name="T42" fmla="*/ 5 w 803"/>
                      <a:gd name="T43" fmla="*/ 0 h 4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03"/>
                      <a:gd name="T67" fmla="*/ 0 h 408"/>
                      <a:gd name="T68" fmla="*/ 803 w 803"/>
                      <a:gd name="T69" fmla="*/ 408 h 4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03" h="408">
                        <a:moveTo>
                          <a:pt x="5" y="0"/>
                        </a:moveTo>
                        <a:lnTo>
                          <a:pt x="94" y="6"/>
                        </a:lnTo>
                        <a:lnTo>
                          <a:pt x="489" y="24"/>
                        </a:lnTo>
                        <a:lnTo>
                          <a:pt x="782" y="22"/>
                        </a:lnTo>
                        <a:lnTo>
                          <a:pt x="785" y="82"/>
                        </a:lnTo>
                        <a:lnTo>
                          <a:pt x="803" y="210"/>
                        </a:lnTo>
                        <a:lnTo>
                          <a:pt x="800" y="408"/>
                        </a:lnTo>
                        <a:lnTo>
                          <a:pt x="736" y="374"/>
                        </a:lnTo>
                        <a:lnTo>
                          <a:pt x="667" y="387"/>
                        </a:lnTo>
                        <a:lnTo>
                          <a:pt x="617" y="401"/>
                        </a:lnTo>
                        <a:lnTo>
                          <a:pt x="544" y="403"/>
                        </a:lnTo>
                        <a:lnTo>
                          <a:pt x="489" y="370"/>
                        </a:lnTo>
                        <a:lnTo>
                          <a:pt x="474" y="387"/>
                        </a:lnTo>
                        <a:lnTo>
                          <a:pt x="388" y="349"/>
                        </a:lnTo>
                        <a:lnTo>
                          <a:pt x="346" y="340"/>
                        </a:lnTo>
                        <a:lnTo>
                          <a:pt x="325" y="320"/>
                        </a:lnTo>
                        <a:lnTo>
                          <a:pt x="299" y="319"/>
                        </a:lnTo>
                        <a:lnTo>
                          <a:pt x="272" y="296"/>
                        </a:lnTo>
                        <a:lnTo>
                          <a:pt x="282" y="76"/>
                        </a:lnTo>
                        <a:lnTo>
                          <a:pt x="0" y="60"/>
                        </a:lnTo>
                        <a:lnTo>
                          <a:pt x="5" y="0"/>
                        </a:lnTo>
                        <a:close/>
                      </a:path>
                    </a:pathLst>
                  </a:custGeom>
                  <a:pattFill prst="dashUpDiag">
                    <a:fgClr>
                      <a:srgbClr val="671E75"/>
                    </a:fgClr>
                    <a:bgClr>
                      <a:schemeClr val="bg1"/>
                    </a:bgClr>
                  </a:pattFill>
                  <a:ln w="19050">
                    <a:solidFill>
                      <a:srgbClr val="000000"/>
                    </a:solidFill>
                    <a:round/>
                    <a:headEnd/>
                    <a:tailEnd/>
                  </a:ln>
                </p:spPr>
                <p:txBody>
                  <a:bodyPr/>
                  <a:lstStyle/>
                  <a:p>
                    <a:endParaRPr lang="en-US"/>
                  </a:p>
                </p:txBody>
              </p:sp>
              <p:sp>
                <p:nvSpPr>
                  <p:cNvPr id="805" name="Freeform 1337">
                    <a:extLst>
                      <a:ext uri="{FF2B5EF4-FFF2-40B4-BE49-F238E27FC236}">
                        <a16:creationId xmlns:a16="http://schemas.microsoft.com/office/drawing/2014/main" id="{6B0096EA-E536-8C67-BD6D-5D05DAAC64AF}"/>
                      </a:ext>
                    </a:extLst>
                  </p:cNvPr>
                  <p:cNvSpPr>
                    <a:spLocks/>
                  </p:cNvSpPr>
                  <p:nvPr/>
                </p:nvSpPr>
                <p:spPr bwMode="auto">
                  <a:xfrm>
                    <a:off x="30820" y="259"/>
                    <a:ext cx="569" cy="660"/>
                  </a:xfrm>
                  <a:custGeom>
                    <a:avLst/>
                    <a:gdLst>
                      <a:gd name="T0" fmla="*/ 3 w 606"/>
                      <a:gd name="T1" fmla="*/ 125 h 659"/>
                      <a:gd name="T2" fmla="*/ 22 w 606"/>
                      <a:gd name="T3" fmla="*/ 203 h 659"/>
                      <a:gd name="T4" fmla="*/ 23 w 606"/>
                      <a:gd name="T5" fmla="*/ 300 h 659"/>
                      <a:gd name="T6" fmla="*/ 36 w 606"/>
                      <a:gd name="T7" fmla="*/ 383 h 659"/>
                      <a:gd name="T8" fmla="*/ 21 w 606"/>
                      <a:gd name="T9" fmla="*/ 424 h 659"/>
                      <a:gd name="T10" fmla="*/ 45 w 606"/>
                      <a:gd name="T11" fmla="*/ 453 h 659"/>
                      <a:gd name="T12" fmla="*/ 43 w 606"/>
                      <a:gd name="T13" fmla="*/ 663 h 659"/>
                      <a:gd name="T14" fmla="*/ 386 w 606"/>
                      <a:gd name="T15" fmla="*/ 655 h 659"/>
                      <a:gd name="T16" fmla="*/ 382 w 606"/>
                      <a:gd name="T17" fmla="*/ 613 h 659"/>
                      <a:gd name="T18" fmla="*/ 344 w 606"/>
                      <a:gd name="T19" fmla="*/ 577 h 659"/>
                      <a:gd name="T20" fmla="*/ 325 w 606"/>
                      <a:gd name="T21" fmla="*/ 551 h 659"/>
                      <a:gd name="T22" fmla="*/ 279 w 606"/>
                      <a:gd name="T23" fmla="*/ 514 h 659"/>
                      <a:gd name="T24" fmla="*/ 281 w 606"/>
                      <a:gd name="T25" fmla="*/ 454 h 659"/>
                      <a:gd name="T26" fmla="*/ 270 w 606"/>
                      <a:gd name="T27" fmla="*/ 414 h 659"/>
                      <a:gd name="T28" fmla="*/ 309 w 606"/>
                      <a:gd name="T29" fmla="*/ 356 h 659"/>
                      <a:gd name="T30" fmla="*/ 305 w 606"/>
                      <a:gd name="T31" fmla="*/ 293 h 659"/>
                      <a:gd name="T32" fmla="*/ 368 w 606"/>
                      <a:gd name="T33" fmla="*/ 233 h 659"/>
                      <a:gd name="T34" fmla="*/ 384 w 606"/>
                      <a:gd name="T35" fmla="*/ 199 h 659"/>
                      <a:gd name="T36" fmla="*/ 470 w 606"/>
                      <a:gd name="T37" fmla="*/ 141 h 659"/>
                      <a:gd name="T38" fmla="*/ 431 w 606"/>
                      <a:gd name="T39" fmla="*/ 120 h 659"/>
                      <a:gd name="T40" fmla="*/ 398 w 606"/>
                      <a:gd name="T41" fmla="*/ 125 h 659"/>
                      <a:gd name="T42" fmla="*/ 390 w 606"/>
                      <a:gd name="T43" fmla="*/ 109 h 659"/>
                      <a:gd name="T44" fmla="*/ 327 w 606"/>
                      <a:gd name="T45" fmla="*/ 107 h 659"/>
                      <a:gd name="T46" fmla="*/ 286 w 606"/>
                      <a:gd name="T47" fmla="*/ 91 h 659"/>
                      <a:gd name="T48" fmla="*/ 198 w 606"/>
                      <a:gd name="T49" fmla="*/ 80 h 659"/>
                      <a:gd name="T50" fmla="*/ 186 w 606"/>
                      <a:gd name="T51" fmla="*/ 60 h 659"/>
                      <a:gd name="T52" fmla="*/ 151 w 606"/>
                      <a:gd name="T53" fmla="*/ 42 h 659"/>
                      <a:gd name="T54" fmla="*/ 145 w 606"/>
                      <a:gd name="T55" fmla="*/ 0 h 659"/>
                      <a:gd name="T56" fmla="*/ 123 w 606"/>
                      <a:gd name="T57" fmla="*/ 0 h 659"/>
                      <a:gd name="T58" fmla="*/ 123 w 606"/>
                      <a:gd name="T59" fmla="*/ 31 h 659"/>
                      <a:gd name="T60" fmla="*/ 0 w 606"/>
                      <a:gd name="T61" fmla="*/ 31 h 659"/>
                      <a:gd name="T62" fmla="*/ 3 w 606"/>
                      <a:gd name="T63" fmla="*/ 125 h 659"/>
                      <a:gd name="T64" fmla="*/ 3 w 606"/>
                      <a:gd name="T65" fmla="*/ 125 h 6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6"/>
                      <a:gd name="T100" fmla="*/ 0 h 659"/>
                      <a:gd name="T101" fmla="*/ 606 w 606"/>
                      <a:gd name="T102" fmla="*/ 659 h 6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6" h="659">
                        <a:moveTo>
                          <a:pt x="3" y="125"/>
                        </a:moveTo>
                        <a:lnTo>
                          <a:pt x="28" y="203"/>
                        </a:lnTo>
                        <a:lnTo>
                          <a:pt x="31" y="300"/>
                        </a:lnTo>
                        <a:lnTo>
                          <a:pt x="47" y="379"/>
                        </a:lnTo>
                        <a:lnTo>
                          <a:pt x="26" y="420"/>
                        </a:lnTo>
                        <a:lnTo>
                          <a:pt x="57" y="449"/>
                        </a:lnTo>
                        <a:lnTo>
                          <a:pt x="55" y="659"/>
                        </a:lnTo>
                        <a:lnTo>
                          <a:pt x="497" y="651"/>
                        </a:lnTo>
                        <a:lnTo>
                          <a:pt x="491" y="609"/>
                        </a:lnTo>
                        <a:lnTo>
                          <a:pt x="442" y="573"/>
                        </a:lnTo>
                        <a:lnTo>
                          <a:pt x="419" y="547"/>
                        </a:lnTo>
                        <a:lnTo>
                          <a:pt x="359" y="510"/>
                        </a:lnTo>
                        <a:lnTo>
                          <a:pt x="361" y="450"/>
                        </a:lnTo>
                        <a:lnTo>
                          <a:pt x="348" y="410"/>
                        </a:lnTo>
                        <a:lnTo>
                          <a:pt x="397" y="352"/>
                        </a:lnTo>
                        <a:lnTo>
                          <a:pt x="393" y="293"/>
                        </a:lnTo>
                        <a:lnTo>
                          <a:pt x="474" y="233"/>
                        </a:lnTo>
                        <a:lnTo>
                          <a:pt x="494" y="199"/>
                        </a:lnTo>
                        <a:lnTo>
                          <a:pt x="606" y="141"/>
                        </a:lnTo>
                        <a:lnTo>
                          <a:pt x="555" y="120"/>
                        </a:lnTo>
                        <a:lnTo>
                          <a:pt x="512" y="125"/>
                        </a:lnTo>
                        <a:lnTo>
                          <a:pt x="502" y="109"/>
                        </a:lnTo>
                        <a:lnTo>
                          <a:pt x="421" y="107"/>
                        </a:lnTo>
                        <a:lnTo>
                          <a:pt x="368" y="91"/>
                        </a:lnTo>
                        <a:lnTo>
                          <a:pt x="256" y="80"/>
                        </a:lnTo>
                        <a:lnTo>
                          <a:pt x="240" y="60"/>
                        </a:lnTo>
                        <a:lnTo>
                          <a:pt x="194" y="42"/>
                        </a:lnTo>
                        <a:lnTo>
                          <a:pt x="186" y="0"/>
                        </a:lnTo>
                        <a:lnTo>
                          <a:pt x="159" y="0"/>
                        </a:lnTo>
                        <a:lnTo>
                          <a:pt x="159" y="31"/>
                        </a:lnTo>
                        <a:lnTo>
                          <a:pt x="0" y="31"/>
                        </a:lnTo>
                        <a:lnTo>
                          <a:pt x="3" y="125"/>
                        </a:lnTo>
                        <a:close/>
                      </a:path>
                    </a:pathLst>
                  </a:custGeom>
                  <a:solidFill>
                    <a:srgbClr val="0054C2"/>
                  </a:solidFill>
                  <a:ln w="19050">
                    <a:solidFill>
                      <a:srgbClr val="000000"/>
                    </a:solidFill>
                    <a:round/>
                    <a:headEnd/>
                    <a:tailEnd/>
                  </a:ln>
                </p:spPr>
                <p:txBody>
                  <a:bodyPr/>
                  <a:lstStyle/>
                  <a:p>
                    <a:endParaRPr lang="en-US"/>
                  </a:p>
                </p:txBody>
              </p:sp>
              <p:sp>
                <p:nvSpPr>
                  <p:cNvPr id="806" name="Freeform 1338">
                    <a:extLst>
                      <a:ext uri="{FF2B5EF4-FFF2-40B4-BE49-F238E27FC236}">
                        <a16:creationId xmlns:a16="http://schemas.microsoft.com/office/drawing/2014/main" id="{3018E0A9-17E9-6250-BF99-BD9AFB813A88}"/>
                      </a:ext>
                    </a:extLst>
                  </p:cNvPr>
                  <p:cNvSpPr>
                    <a:spLocks/>
                  </p:cNvSpPr>
                  <p:nvPr/>
                </p:nvSpPr>
                <p:spPr bwMode="auto">
                  <a:xfrm>
                    <a:off x="30859" y="911"/>
                    <a:ext cx="522" cy="362"/>
                  </a:xfrm>
                  <a:custGeom>
                    <a:avLst/>
                    <a:gdLst>
                      <a:gd name="T0" fmla="*/ 2 w 555"/>
                      <a:gd name="T1" fmla="*/ 34 h 358"/>
                      <a:gd name="T2" fmla="*/ 8 w 555"/>
                      <a:gd name="T3" fmla="*/ 55 h 358"/>
                      <a:gd name="T4" fmla="*/ 5 w 555"/>
                      <a:gd name="T5" fmla="*/ 74 h 358"/>
                      <a:gd name="T6" fmla="*/ 8 w 555"/>
                      <a:gd name="T7" fmla="*/ 125 h 358"/>
                      <a:gd name="T8" fmla="*/ 29 w 555"/>
                      <a:gd name="T9" fmla="*/ 196 h 358"/>
                      <a:gd name="T10" fmla="*/ 29 w 555"/>
                      <a:gd name="T11" fmla="*/ 217 h 358"/>
                      <a:gd name="T12" fmla="*/ 43 w 555"/>
                      <a:gd name="T13" fmla="*/ 251 h 358"/>
                      <a:gd name="T14" fmla="*/ 49 w 555"/>
                      <a:gd name="T15" fmla="*/ 304 h 358"/>
                      <a:gd name="T16" fmla="*/ 46 w 555"/>
                      <a:gd name="T17" fmla="*/ 321 h 358"/>
                      <a:gd name="T18" fmla="*/ 55 w 555"/>
                      <a:gd name="T19" fmla="*/ 338 h 358"/>
                      <a:gd name="T20" fmla="*/ 335 w 555"/>
                      <a:gd name="T21" fmla="*/ 330 h 358"/>
                      <a:gd name="T22" fmla="*/ 356 w 555"/>
                      <a:gd name="T23" fmla="*/ 358 h 358"/>
                      <a:gd name="T24" fmla="*/ 385 w 555"/>
                      <a:gd name="T25" fmla="*/ 277 h 358"/>
                      <a:gd name="T26" fmla="*/ 376 w 555"/>
                      <a:gd name="T27" fmla="*/ 246 h 358"/>
                      <a:gd name="T28" fmla="*/ 426 w 555"/>
                      <a:gd name="T29" fmla="*/ 197 h 358"/>
                      <a:gd name="T30" fmla="*/ 435 w 555"/>
                      <a:gd name="T31" fmla="*/ 162 h 358"/>
                      <a:gd name="T32" fmla="*/ 399 w 555"/>
                      <a:gd name="T33" fmla="*/ 110 h 358"/>
                      <a:gd name="T34" fmla="*/ 364 w 555"/>
                      <a:gd name="T35" fmla="*/ 57 h 358"/>
                      <a:gd name="T36" fmla="*/ 356 w 555"/>
                      <a:gd name="T37" fmla="*/ 0 h 358"/>
                      <a:gd name="T38" fmla="*/ 9 w 555"/>
                      <a:gd name="T39" fmla="*/ 8 h 358"/>
                      <a:gd name="T40" fmla="*/ 0 w 555"/>
                      <a:gd name="T41" fmla="*/ 6 h 358"/>
                      <a:gd name="T42" fmla="*/ 2 w 555"/>
                      <a:gd name="T43" fmla="*/ 34 h 358"/>
                      <a:gd name="T44" fmla="*/ 2 w 555"/>
                      <a:gd name="T45" fmla="*/ 34 h 35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5"/>
                      <a:gd name="T70" fmla="*/ 0 h 358"/>
                      <a:gd name="T71" fmla="*/ 555 w 555"/>
                      <a:gd name="T72" fmla="*/ 358 h 35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5" h="358">
                        <a:moveTo>
                          <a:pt x="2" y="34"/>
                        </a:moveTo>
                        <a:lnTo>
                          <a:pt x="12" y="55"/>
                        </a:lnTo>
                        <a:lnTo>
                          <a:pt x="5" y="74"/>
                        </a:lnTo>
                        <a:lnTo>
                          <a:pt x="12" y="125"/>
                        </a:lnTo>
                        <a:lnTo>
                          <a:pt x="37" y="196"/>
                        </a:lnTo>
                        <a:lnTo>
                          <a:pt x="37" y="217"/>
                        </a:lnTo>
                        <a:lnTo>
                          <a:pt x="55" y="251"/>
                        </a:lnTo>
                        <a:lnTo>
                          <a:pt x="63" y="304"/>
                        </a:lnTo>
                        <a:lnTo>
                          <a:pt x="58" y="321"/>
                        </a:lnTo>
                        <a:lnTo>
                          <a:pt x="70" y="338"/>
                        </a:lnTo>
                        <a:lnTo>
                          <a:pt x="429" y="330"/>
                        </a:lnTo>
                        <a:lnTo>
                          <a:pt x="455" y="358"/>
                        </a:lnTo>
                        <a:lnTo>
                          <a:pt x="492" y="277"/>
                        </a:lnTo>
                        <a:lnTo>
                          <a:pt x="481" y="246"/>
                        </a:lnTo>
                        <a:lnTo>
                          <a:pt x="544" y="197"/>
                        </a:lnTo>
                        <a:lnTo>
                          <a:pt x="555" y="162"/>
                        </a:lnTo>
                        <a:lnTo>
                          <a:pt x="510" y="110"/>
                        </a:lnTo>
                        <a:lnTo>
                          <a:pt x="465" y="57"/>
                        </a:lnTo>
                        <a:lnTo>
                          <a:pt x="455" y="0"/>
                        </a:lnTo>
                        <a:lnTo>
                          <a:pt x="13" y="8"/>
                        </a:lnTo>
                        <a:lnTo>
                          <a:pt x="0" y="6"/>
                        </a:lnTo>
                        <a:lnTo>
                          <a:pt x="2" y="34"/>
                        </a:lnTo>
                        <a:close/>
                      </a:path>
                    </a:pathLst>
                  </a:custGeom>
                  <a:solidFill>
                    <a:srgbClr val="0054C2"/>
                  </a:solidFill>
                  <a:ln w="19050">
                    <a:solidFill>
                      <a:srgbClr val="000000"/>
                    </a:solidFill>
                    <a:round/>
                    <a:headEnd/>
                    <a:tailEnd/>
                  </a:ln>
                </p:spPr>
                <p:txBody>
                  <a:bodyPr/>
                  <a:lstStyle/>
                  <a:p>
                    <a:endParaRPr lang="en-US"/>
                  </a:p>
                </p:txBody>
              </p:sp>
              <p:sp>
                <p:nvSpPr>
                  <p:cNvPr id="807" name="Freeform 1339">
                    <a:extLst>
                      <a:ext uri="{FF2B5EF4-FFF2-40B4-BE49-F238E27FC236}">
                        <a16:creationId xmlns:a16="http://schemas.microsoft.com/office/drawing/2014/main" id="{1A11C0BA-251D-1EE4-CECC-70BA80FE3004}"/>
                      </a:ext>
                    </a:extLst>
                  </p:cNvPr>
                  <p:cNvSpPr>
                    <a:spLocks/>
                  </p:cNvSpPr>
                  <p:nvPr/>
                </p:nvSpPr>
                <p:spPr bwMode="auto">
                  <a:xfrm>
                    <a:off x="30925" y="1241"/>
                    <a:ext cx="581" cy="525"/>
                  </a:xfrm>
                  <a:custGeom>
                    <a:avLst/>
                    <a:gdLst>
                      <a:gd name="T0" fmla="*/ 29 w 618"/>
                      <a:gd name="T1" fmla="*/ 76 h 525"/>
                      <a:gd name="T2" fmla="*/ 44 w 618"/>
                      <a:gd name="T3" fmla="*/ 92 h 525"/>
                      <a:gd name="T4" fmla="*/ 52 w 618"/>
                      <a:gd name="T5" fmla="*/ 89 h 525"/>
                      <a:gd name="T6" fmla="*/ 62 w 618"/>
                      <a:gd name="T7" fmla="*/ 107 h 525"/>
                      <a:gd name="T8" fmla="*/ 53 w 618"/>
                      <a:gd name="T9" fmla="*/ 107 h 525"/>
                      <a:gd name="T10" fmla="*/ 44 w 618"/>
                      <a:gd name="T11" fmla="*/ 131 h 525"/>
                      <a:gd name="T12" fmla="*/ 66 w 618"/>
                      <a:gd name="T13" fmla="*/ 170 h 525"/>
                      <a:gd name="T14" fmla="*/ 82 w 618"/>
                      <a:gd name="T15" fmla="*/ 175 h 525"/>
                      <a:gd name="T16" fmla="*/ 80 w 618"/>
                      <a:gd name="T17" fmla="*/ 419 h 525"/>
                      <a:gd name="T18" fmla="*/ 82 w 618"/>
                      <a:gd name="T19" fmla="*/ 479 h 525"/>
                      <a:gd name="T20" fmla="*/ 403 w 618"/>
                      <a:gd name="T21" fmla="*/ 466 h 525"/>
                      <a:gd name="T22" fmla="*/ 407 w 618"/>
                      <a:gd name="T23" fmla="*/ 502 h 525"/>
                      <a:gd name="T24" fmla="*/ 393 w 618"/>
                      <a:gd name="T25" fmla="*/ 525 h 525"/>
                      <a:gd name="T26" fmla="*/ 442 w 618"/>
                      <a:gd name="T27" fmla="*/ 521 h 525"/>
                      <a:gd name="T28" fmla="*/ 450 w 618"/>
                      <a:gd name="T29" fmla="*/ 502 h 525"/>
                      <a:gd name="T30" fmla="*/ 450 w 618"/>
                      <a:gd name="T31" fmla="*/ 479 h 525"/>
                      <a:gd name="T32" fmla="*/ 464 w 618"/>
                      <a:gd name="T33" fmla="*/ 463 h 525"/>
                      <a:gd name="T34" fmla="*/ 465 w 618"/>
                      <a:gd name="T35" fmla="*/ 445 h 525"/>
                      <a:gd name="T36" fmla="*/ 479 w 618"/>
                      <a:gd name="T37" fmla="*/ 444 h 525"/>
                      <a:gd name="T38" fmla="*/ 482 w 618"/>
                      <a:gd name="T39" fmla="*/ 408 h 525"/>
                      <a:gd name="T40" fmla="*/ 465 w 618"/>
                      <a:gd name="T41" fmla="*/ 403 h 525"/>
                      <a:gd name="T42" fmla="*/ 453 w 618"/>
                      <a:gd name="T43" fmla="*/ 377 h 525"/>
                      <a:gd name="T44" fmla="*/ 436 w 618"/>
                      <a:gd name="T45" fmla="*/ 314 h 525"/>
                      <a:gd name="T46" fmla="*/ 416 w 618"/>
                      <a:gd name="T47" fmla="*/ 306 h 525"/>
                      <a:gd name="T48" fmla="*/ 393 w 618"/>
                      <a:gd name="T49" fmla="*/ 282 h 525"/>
                      <a:gd name="T50" fmla="*/ 385 w 618"/>
                      <a:gd name="T51" fmla="*/ 249 h 525"/>
                      <a:gd name="T52" fmla="*/ 398 w 618"/>
                      <a:gd name="T53" fmla="*/ 199 h 525"/>
                      <a:gd name="T54" fmla="*/ 386 w 618"/>
                      <a:gd name="T55" fmla="*/ 190 h 525"/>
                      <a:gd name="T56" fmla="*/ 359 w 618"/>
                      <a:gd name="T57" fmla="*/ 190 h 525"/>
                      <a:gd name="T58" fmla="*/ 353 w 618"/>
                      <a:gd name="T59" fmla="*/ 159 h 525"/>
                      <a:gd name="T60" fmla="*/ 306 w 618"/>
                      <a:gd name="T61" fmla="*/ 97 h 525"/>
                      <a:gd name="T62" fmla="*/ 296 w 618"/>
                      <a:gd name="T63" fmla="*/ 47 h 525"/>
                      <a:gd name="T64" fmla="*/ 301 w 618"/>
                      <a:gd name="T65" fmla="*/ 28 h 525"/>
                      <a:gd name="T66" fmla="*/ 281 w 618"/>
                      <a:gd name="T67" fmla="*/ 0 h 525"/>
                      <a:gd name="T68" fmla="*/ 0 w 618"/>
                      <a:gd name="T69" fmla="*/ 8 h 525"/>
                      <a:gd name="T70" fmla="*/ 29 w 618"/>
                      <a:gd name="T71" fmla="*/ 76 h 525"/>
                      <a:gd name="T72" fmla="*/ 29 w 618"/>
                      <a:gd name="T73" fmla="*/ 76 h 52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18"/>
                      <a:gd name="T112" fmla="*/ 0 h 525"/>
                      <a:gd name="T113" fmla="*/ 618 w 618"/>
                      <a:gd name="T114" fmla="*/ 525 h 52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18" h="525">
                        <a:moveTo>
                          <a:pt x="37" y="76"/>
                        </a:moveTo>
                        <a:lnTo>
                          <a:pt x="56" y="92"/>
                        </a:lnTo>
                        <a:lnTo>
                          <a:pt x="66" y="89"/>
                        </a:lnTo>
                        <a:lnTo>
                          <a:pt x="79" y="107"/>
                        </a:lnTo>
                        <a:lnTo>
                          <a:pt x="68" y="107"/>
                        </a:lnTo>
                        <a:lnTo>
                          <a:pt x="56" y="131"/>
                        </a:lnTo>
                        <a:lnTo>
                          <a:pt x="84" y="170"/>
                        </a:lnTo>
                        <a:lnTo>
                          <a:pt x="105" y="175"/>
                        </a:lnTo>
                        <a:lnTo>
                          <a:pt x="102" y="419"/>
                        </a:lnTo>
                        <a:lnTo>
                          <a:pt x="105" y="479"/>
                        </a:lnTo>
                        <a:lnTo>
                          <a:pt x="516" y="466"/>
                        </a:lnTo>
                        <a:lnTo>
                          <a:pt x="521" y="502"/>
                        </a:lnTo>
                        <a:lnTo>
                          <a:pt x="503" y="525"/>
                        </a:lnTo>
                        <a:lnTo>
                          <a:pt x="566" y="521"/>
                        </a:lnTo>
                        <a:lnTo>
                          <a:pt x="578" y="502"/>
                        </a:lnTo>
                        <a:lnTo>
                          <a:pt x="578" y="479"/>
                        </a:lnTo>
                        <a:lnTo>
                          <a:pt x="594" y="463"/>
                        </a:lnTo>
                        <a:lnTo>
                          <a:pt x="597" y="445"/>
                        </a:lnTo>
                        <a:lnTo>
                          <a:pt x="613" y="444"/>
                        </a:lnTo>
                        <a:lnTo>
                          <a:pt x="618" y="408"/>
                        </a:lnTo>
                        <a:lnTo>
                          <a:pt x="596" y="403"/>
                        </a:lnTo>
                        <a:lnTo>
                          <a:pt x="581" y="377"/>
                        </a:lnTo>
                        <a:lnTo>
                          <a:pt x="558" y="314"/>
                        </a:lnTo>
                        <a:lnTo>
                          <a:pt x="532" y="306"/>
                        </a:lnTo>
                        <a:lnTo>
                          <a:pt x="503" y="282"/>
                        </a:lnTo>
                        <a:lnTo>
                          <a:pt x="492" y="249"/>
                        </a:lnTo>
                        <a:lnTo>
                          <a:pt x="510" y="199"/>
                        </a:lnTo>
                        <a:lnTo>
                          <a:pt x="495" y="190"/>
                        </a:lnTo>
                        <a:lnTo>
                          <a:pt x="460" y="190"/>
                        </a:lnTo>
                        <a:lnTo>
                          <a:pt x="451" y="159"/>
                        </a:lnTo>
                        <a:lnTo>
                          <a:pt x="393" y="97"/>
                        </a:lnTo>
                        <a:lnTo>
                          <a:pt x="379" y="47"/>
                        </a:lnTo>
                        <a:lnTo>
                          <a:pt x="385" y="28"/>
                        </a:lnTo>
                        <a:lnTo>
                          <a:pt x="359" y="0"/>
                        </a:lnTo>
                        <a:lnTo>
                          <a:pt x="0" y="8"/>
                        </a:lnTo>
                        <a:lnTo>
                          <a:pt x="37" y="76"/>
                        </a:lnTo>
                        <a:close/>
                      </a:path>
                    </a:pathLst>
                  </a:custGeom>
                  <a:pattFill prst="pct10">
                    <a:fgClr>
                      <a:schemeClr val="tx1"/>
                    </a:fgClr>
                    <a:bgClr>
                      <a:schemeClr val="bg1"/>
                    </a:bgClr>
                  </a:pattFill>
                  <a:ln w="19050">
                    <a:solidFill>
                      <a:srgbClr val="000000"/>
                    </a:solidFill>
                    <a:round/>
                    <a:headEnd/>
                    <a:tailEnd/>
                  </a:ln>
                </p:spPr>
                <p:txBody>
                  <a:bodyPr/>
                  <a:lstStyle/>
                  <a:p>
                    <a:endParaRPr lang="en-US"/>
                  </a:p>
                </p:txBody>
              </p:sp>
              <p:sp>
                <p:nvSpPr>
                  <p:cNvPr id="808" name="Freeform 1340">
                    <a:extLst>
                      <a:ext uri="{FF2B5EF4-FFF2-40B4-BE49-F238E27FC236}">
                        <a16:creationId xmlns:a16="http://schemas.microsoft.com/office/drawing/2014/main" id="{DFC2001D-204E-DCF4-2389-0DB1B395DEB6}"/>
                      </a:ext>
                    </a:extLst>
                  </p:cNvPr>
                  <p:cNvSpPr>
                    <a:spLocks/>
                  </p:cNvSpPr>
                  <p:nvPr/>
                </p:nvSpPr>
                <p:spPr bwMode="auto">
                  <a:xfrm>
                    <a:off x="31024" y="1707"/>
                    <a:ext cx="442" cy="410"/>
                  </a:xfrm>
                  <a:custGeom>
                    <a:avLst/>
                    <a:gdLst>
                      <a:gd name="T0" fmla="*/ 14 w 470"/>
                      <a:gd name="T1" fmla="*/ 141 h 410"/>
                      <a:gd name="T2" fmla="*/ 11 w 470"/>
                      <a:gd name="T3" fmla="*/ 339 h 410"/>
                      <a:gd name="T4" fmla="*/ 20 w 470"/>
                      <a:gd name="T5" fmla="*/ 350 h 410"/>
                      <a:gd name="T6" fmla="*/ 46 w 470"/>
                      <a:gd name="T7" fmla="*/ 350 h 410"/>
                      <a:gd name="T8" fmla="*/ 47 w 470"/>
                      <a:gd name="T9" fmla="*/ 410 h 410"/>
                      <a:gd name="T10" fmla="*/ 264 w 470"/>
                      <a:gd name="T11" fmla="*/ 407 h 410"/>
                      <a:gd name="T12" fmla="*/ 260 w 470"/>
                      <a:gd name="T13" fmla="*/ 345 h 410"/>
                      <a:gd name="T14" fmla="*/ 278 w 470"/>
                      <a:gd name="T15" fmla="*/ 277 h 410"/>
                      <a:gd name="T16" fmla="*/ 307 w 470"/>
                      <a:gd name="T17" fmla="*/ 230 h 410"/>
                      <a:gd name="T18" fmla="*/ 305 w 470"/>
                      <a:gd name="T19" fmla="*/ 217 h 410"/>
                      <a:gd name="T20" fmla="*/ 324 w 470"/>
                      <a:gd name="T21" fmla="*/ 174 h 410"/>
                      <a:gd name="T22" fmla="*/ 335 w 470"/>
                      <a:gd name="T23" fmla="*/ 127 h 410"/>
                      <a:gd name="T24" fmla="*/ 332 w 470"/>
                      <a:gd name="T25" fmla="*/ 123 h 410"/>
                      <a:gd name="T26" fmla="*/ 349 w 470"/>
                      <a:gd name="T27" fmla="*/ 106 h 410"/>
                      <a:gd name="T28" fmla="*/ 368 w 470"/>
                      <a:gd name="T29" fmla="*/ 65 h 410"/>
                      <a:gd name="T30" fmla="*/ 361 w 470"/>
                      <a:gd name="T31" fmla="*/ 55 h 410"/>
                      <a:gd name="T32" fmla="*/ 311 w 470"/>
                      <a:gd name="T33" fmla="*/ 59 h 410"/>
                      <a:gd name="T34" fmla="*/ 325 w 470"/>
                      <a:gd name="T35" fmla="*/ 36 h 410"/>
                      <a:gd name="T36" fmla="*/ 322 w 470"/>
                      <a:gd name="T37" fmla="*/ 0 h 410"/>
                      <a:gd name="T38" fmla="*/ 0 w 470"/>
                      <a:gd name="T39" fmla="*/ 13 h 410"/>
                      <a:gd name="T40" fmla="*/ 14 w 470"/>
                      <a:gd name="T41" fmla="*/ 141 h 410"/>
                      <a:gd name="T42" fmla="*/ 14 w 470"/>
                      <a:gd name="T43" fmla="*/ 141 h 4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70"/>
                      <a:gd name="T67" fmla="*/ 0 h 410"/>
                      <a:gd name="T68" fmla="*/ 470 w 470"/>
                      <a:gd name="T69" fmla="*/ 410 h 4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70" h="410">
                        <a:moveTo>
                          <a:pt x="18" y="141"/>
                        </a:moveTo>
                        <a:lnTo>
                          <a:pt x="15" y="339"/>
                        </a:lnTo>
                        <a:lnTo>
                          <a:pt x="24" y="350"/>
                        </a:lnTo>
                        <a:lnTo>
                          <a:pt x="58" y="350"/>
                        </a:lnTo>
                        <a:lnTo>
                          <a:pt x="60" y="410"/>
                        </a:lnTo>
                        <a:lnTo>
                          <a:pt x="338" y="407"/>
                        </a:lnTo>
                        <a:lnTo>
                          <a:pt x="334" y="345"/>
                        </a:lnTo>
                        <a:lnTo>
                          <a:pt x="356" y="277"/>
                        </a:lnTo>
                        <a:lnTo>
                          <a:pt x="392" y="230"/>
                        </a:lnTo>
                        <a:lnTo>
                          <a:pt x="389" y="217"/>
                        </a:lnTo>
                        <a:lnTo>
                          <a:pt x="414" y="174"/>
                        </a:lnTo>
                        <a:lnTo>
                          <a:pt x="429" y="127"/>
                        </a:lnTo>
                        <a:lnTo>
                          <a:pt x="424" y="123"/>
                        </a:lnTo>
                        <a:lnTo>
                          <a:pt x="447" y="106"/>
                        </a:lnTo>
                        <a:lnTo>
                          <a:pt x="470" y="65"/>
                        </a:lnTo>
                        <a:lnTo>
                          <a:pt x="461" y="55"/>
                        </a:lnTo>
                        <a:lnTo>
                          <a:pt x="398" y="59"/>
                        </a:lnTo>
                        <a:lnTo>
                          <a:pt x="416" y="36"/>
                        </a:lnTo>
                        <a:lnTo>
                          <a:pt x="411" y="0"/>
                        </a:lnTo>
                        <a:lnTo>
                          <a:pt x="0" y="13"/>
                        </a:lnTo>
                        <a:lnTo>
                          <a:pt x="18" y="141"/>
                        </a:lnTo>
                        <a:close/>
                      </a:path>
                    </a:pathLst>
                  </a:custGeom>
                  <a:solidFill>
                    <a:srgbClr val="FFC72C"/>
                  </a:solidFill>
                  <a:ln w="19050">
                    <a:solidFill>
                      <a:srgbClr val="000000"/>
                    </a:solidFill>
                    <a:round/>
                    <a:headEnd/>
                    <a:tailEnd/>
                  </a:ln>
                </p:spPr>
                <p:txBody>
                  <a:bodyPr/>
                  <a:lstStyle/>
                  <a:p>
                    <a:endParaRPr lang="en-US"/>
                  </a:p>
                </p:txBody>
              </p:sp>
              <p:sp>
                <p:nvSpPr>
                  <p:cNvPr id="809" name="Freeform 1341">
                    <a:extLst>
                      <a:ext uri="{FF2B5EF4-FFF2-40B4-BE49-F238E27FC236}">
                        <a16:creationId xmlns:a16="http://schemas.microsoft.com/office/drawing/2014/main" id="{A6E563EA-4BDB-7B48-3633-BFFDB940B617}"/>
                      </a:ext>
                    </a:extLst>
                  </p:cNvPr>
                  <p:cNvSpPr>
                    <a:spLocks/>
                  </p:cNvSpPr>
                  <p:nvPr/>
                </p:nvSpPr>
                <p:spPr bwMode="auto">
                  <a:xfrm>
                    <a:off x="31081" y="2116"/>
                    <a:ext cx="498" cy="448"/>
                  </a:xfrm>
                  <a:custGeom>
                    <a:avLst/>
                    <a:gdLst>
                      <a:gd name="T0" fmla="*/ 0 w 531"/>
                      <a:gd name="T1" fmla="*/ 3 h 450"/>
                      <a:gd name="T2" fmla="*/ 5 w 531"/>
                      <a:gd name="T3" fmla="*/ 124 h 450"/>
                      <a:gd name="T4" fmla="*/ 41 w 531"/>
                      <a:gd name="T5" fmla="*/ 213 h 450"/>
                      <a:gd name="T6" fmla="*/ 28 w 531"/>
                      <a:gd name="T7" fmla="*/ 287 h 450"/>
                      <a:gd name="T8" fmla="*/ 31 w 531"/>
                      <a:gd name="T9" fmla="*/ 345 h 450"/>
                      <a:gd name="T10" fmla="*/ 14 w 531"/>
                      <a:gd name="T11" fmla="*/ 374 h 450"/>
                      <a:gd name="T12" fmla="*/ 21 w 531"/>
                      <a:gd name="T13" fmla="*/ 384 h 450"/>
                      <a:gd name="T14" fmla="*/ 76 w 531"/>
                      <a:gd name="T15" fmla="*/ 376 h 450"/>
                      <a:gd name="T16" fmla="*/ 144 w 531"/>
                      <a:gd name="T17" fmla="*/ 399 h 450"/>
                      <a:gd name="T18" fmla="*/ 167 w 531"/>
                      <a:gd name="T19" fmla="*/ 376 h 450"/>
                      <a:gd name="T20" fmla="*/ 233 w 531"/>
                      <a:gd name="T21" fmla="*/ 412 h 450"/>
                      <a:gd name="T22" fmla="*/ 240 w 531"/>
                      <a:gd name="T23" fmla="*/ 431 h 450"/>
                      <a:gd name="T24" fmla="*/ 264 w 531"/>
                      <a:gd name="T25" fmla="*/ 446 h 450"/>
                      <a:gd name="T26" fmla="*/ 278 w 531"/>
                      <a:gd name="T27" fmla="*/ 428 h 450"/>
                      <a:gd name="T28" fmla="*/ 310 w 531"/>
                      <a:gd name="T29" fmla="*/ 444 h 450"/>
                      <a:gd name="T30" fmla="*/ 330 w 531"/>
                      <a:gd name="T31" fmla="*/ 431 h 450"/>
                      <a:gd name="T32" fmla="*/ 326 w 531"/>
                      <a:gd name="T33" fmla="*/ 405 h 450"/>
                      <a:gd name="T34" fmla="*/ 380 w 531"/>
                      <a:gd name="T35" fmla="*/ 428 h 450"/>
                      <a:gd name="T36" fmla="*/ 378 w 531"/>
                      <a:gd name="T37" fmla="*/ 454 h 450"/>
                      <a:gd name="T38" fmla="*/ 414 w 531"/>
                      <a:gd name="T39" fmla="*/ 421 h 450"/>
                      <a:gd name="T40" fmla="*/ 382 w 531"/>
                      <a:gd name="T41" fmla="*/ 416 h 450"/>
                      <a:gd name="T42" fmla="*/ 357 w 531"/>
                      <a:gd name="T43" fmla="*/ 382 h 450"/>
                      <a:gd name="T44" fmla="*/ 388 w 531"/>
                      <a:gd name="T45" fmla="*/ 340 h 450"/>
                      <a:gd name="T46" fmla="*/ 388 w 531"/>
                      <a:gd name="T47" fmla="*/ 316 h 450"/>
                      <a:gd name="T48" fmla="*/ 353 w 531"/>
                      <a:gd name="T49" fmla="*/ 352 h 450"/>
                      <a:gd name="T50" fmla="*/ 337 w 531"/>
                      <a:gd name="T51" fmla="*/ 340 h 450"/>
                      <a:gd name="T52" fmla="*/ 351 w 531"/>
                      <a:gd name="T53" fmla="*/ 321 h 450"/>
                      <a:gd name="T54" fmla="*/ 313 w 531"/>
                      <a:gd name="T55" fmla="*/ 335 h 450"/>
                      <a:gd name="T56" fmla="*/ 289 w 531"/>
                      <a:gd name="T57" fmla="*/ 323 h 450"/>
                      <a:gd name="T58" fmla="*/ 296 w 531"/>
                      <a:gd name="T59" fmla="*/ 301 h 450"/>
                      <a:gd name="T60" fmla="*/ 359 w 531"/>
                      <a:gd name="T61" fmla="*/ 316 h 450"/>
                      <a:gd name="T62" fmla="*/ 335 w 531"/>
                      <a:gd name="T63" fmla="*/ 263 h 450"/>
                      <a:gd name="T64" fmla="*/ 338 w 531"/>
                      <a:gd name="T65" fmla="*/ 220 h 450"/>
                      <a:gd name="T66" fmla="*/ 192 w 531"/>
                      <a:gd name="T67" fmla="*/ 232 h 450"/>
                      <a:gd name="T68" fmla="*/ 211 w 531"/>
                      <a:gd name="T69" fmla="*/ 144 h 450"/>
                      <a:gd name="T70" fmla="*/ 235 w 531"/>
                      <a:gd name="T71" fmla="*/ 102 h 450"/>
                      <a:gd name="T72" fmla="*/ 227 w 531"/>
                      <a:gd name="T73" fmla="*/ 90 h 450"/>
                      <a:gd name="T74" fmla="*/ 216 w 531"/>
                      <a:gd name="T75" fmla="*/ 0 h 450"/>
                      <a:gd name="T76" fmla="*/ 0 w 531"/>
                      <a:gd name="T77" fmla="*/ 3 h 450"/>
                      <a:gd name="T78" fmla="*/ 0 w 531"/>
                      <a:gd name="T79" fmla="*/ 3 h 450"/>
                      <a:gd name="T80" fmla="*/ 0 w 531"/>
                      <a:gd name="T81" fmla="*/ 3 h 4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1"/>
                      <a:gd name="T124" fmla="*/ 0 h 450"/>
                      <a:gd name="T125" fmla="*/ 531 w 531"/>
                      <a:gd name="T126" fmla="*/ 450 h 4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1" h="450">
                        <a:moveTo>
                          <a:pt x="0" y="3"/>
                        </a:moveTo>
                        <a:lnTo>
                          <a:pt x="5" y="124"/>
                        </a:lnTo>
                        <a:lnTo>
                          <a:pt x="53" y="213"/>
                        </a:lnTo>
                        <a:lnTo>
                          <a:pt x="36" y="283"/>
                        </a:lnTo>
                        <a:lnTo>
                          <a:pt x="39" y="341"/>
                        </a:lnTo>
                        <a:lnTo>
                          <a:pt x="18" y="370"/>
                        </a:lnTo>
                        <a:lnTo>
                          <a:pt x="26" y="380"/>
                        </a:lnTo>
                        <a:lnTo>
                          <a:pt x="97" y="372"/>
                        </a:lnTo>
                        <a:lnTo>
                          <a:pt x="184" y="395"/>
                        </a:lnTo>
                        <a:lnTo>
                          <a:pt x="214" y="372"/>
                        </a:lnTo>
                        <a:lnTo>
                          <a:pt x="299" y="408"/>
                        </a:lnTo>
                        <a:lnTo>
                          <a:pt x="306" y="427"/>
                        </a:lnTo>
                        <a:lnTo>
                          <a:pt x="338" y="442"/>
                        </a:lnTo>
                        <a:lnTo>
                          <a:pt x="356" y="424"/>
                        </a:lnTo>
                        <a:lnTo>
                          <a:pt x="397" y="440"/>
                        </a:lnTo>
                        <a:lnTo>
                          <a:pt x="422" y="427"/>
                        </a:lnTo>
                        <a:lnTo>
                          <a:pt x="418" y="401"/>
                        </a:lnTo>
                        <a:lnTo>
                          <a:pt x="487" y="424"/>
                        </a:lnTo>
                        <a:lnTo>
                          <a:pt x="484" y="450"/>
                        </a:lnTo>
                        <a:lnTo>
                          <a:pt x="531" y="417"/>
                        </a:lnTo>
                        <a:lnTo>
                          <a:pt x="489" y="412"/>
                        </a:lnTo>
                        <a:lnTo>
                          <a:pt x="458" y="378"/>
                        </a:lnTo>
                        <a:lnTo>
                          <a:pt x="497" y="336"/>
                        </a:lnTo>
                        <a:lnTo>
                          <a:pt x="497" y="312"/>
                        </a:lnTo>
                        <a:lnTo>
                          <a:pt x="453" y="348"/>
                        </a:lnTo>
                        <a:lnTo>
                          <a:pt x="432" y="336"/>
                        </a:lnTo>
                        <a:lnTo>
                          <a:pt x="450" y="317"/>
                        </a:lnTo>
                        <a:lnTo>
                          <a:pt x="401" y="331"/>
                        </a:lnTo>
                        <a:lnTo>
                          <a:pt x="371" y="319"/>
                        </a:lnTo>
                        <a:lnTo>
                          <a:pt x="379" y="297"/>
                        </a:lnTo>
                        <a:lnTo>
                          <a:pt x="461" y="312"/>
                        </a:lnTo>
                        <a:lnTo>
                          <a:pt x="429" y="259"/>
                        </a:lnTo>
                        <a:lnTo>
                          <a:pt x="434" y="220"/>
                        </a:lnTo>
                        <a:lnTo>
                          <a:pt x="246" y="228"/>
                        </a:lnTo>
                        <a:lnTo>
                          <a:pt x="269" y="144"/>
                        </a:lnTo>
                        <a:lnTo>
                          <a:pt x="301" y="102"/>
                        </a:lnTo>
                        <a:lnTo>
                          <a:pt x="291" y="90"/>
                        </a:lnTo>
                        <a:lnTo>
                          <a:pt x="278" y="0"/>
                        </a:lnTo>
                        <a:lnTo>
                          <a:pt x="0" y="3"/>
                        </a:lnTo>
                        <a:close/>
                      </a:path>
                    </a:pathLst>
                  </a:custGeom>
                  <a:pattFill prst="pct10">
                    <a:fgClr>
                      <a:schemeClr val="tx1"/>
                    </a:fgClr>
                    <a:bgClr>
                      <a:schemeClr val="bg1"/>
                    </a:bgClr>
                  </a:pattFill>
                  <a:ln w="19050">
                    <a:solidFill>
                      <a:srgbClr val="000000"/>
                    </a:solidFill>
                    <a:round/>
                    <a:headEnd/>
                    <a:tailEnd/>
                  </a:ln>
                </p:spPr>
                <p:txBody>
                  <a:bodyPr/>
                  <a:lstStyle/>
                  <a:p>
                    <a:endParaRPr lang="en-US"/>
                  </a:p>
                </p:txBody>
              </p:sp>
              <p:sp>
                <p:nvSpPr>
                  <p:cNvPr id="810" name="Freeform 1342">
                    <a:extLst>
                      <a:ext uri="{FF2B5EF4-FFF2-40B4-BE49-F238E27FC236}">
                        <a16:creationId xmlns:a16="http://schemas.microsoft.com/office/drawing/2014/main" id="{E635D87D-FCAA-5CBC-0668-9AFB00493146}"/>
                      </a:ext>
                    </a:extLst>
                  </p:cNvPr>
                  <p:cNvSpPr>
                    <a:spLocks/>
                  </p:cNvSpPr>
                  <p:nvPr/>
                </p:nvSpPr>
                <p:spPr bwMode="auto">
                  <a:xfrm>
                    <a:off x="31334" y="444"/>
                    <a:ext cx="498" cy="265"/>
                  </a:xfrm>
                  <a:custGeom>
                    <a:avLst/>
                    <a:gdLst>
                      <a:gd name="T0" fmla="*/ 148 w 530"/>
                      <a:gd name="T1" fmla="*/ 177 h 264"/>
                      <a:gd name="T2" fmla="*/ 154 w 530"/>
                      <a:gd name="T3" fmla="*/ 193 h 264"/>
                      <a:gd name="T4" fmla="*/ 168 w 530"/>
                      <a:gd name="T5" fmla="*/ 198 h 264"/>
                      <a:gd name="T6" fmla="*/ 188 w 530"/>
                      <a:gd name="T7" fmla="*/ 268 h 264"/>
                      <a:gd name="T8" fmla="*/ 226 w 530"/>
                      <a:gd name="T9" fmla="*/ 172 h 264"/>
                      <a:gd name="T10" fmla="*/ 243 w 530"/>
                      <a:gd name="T11" fmla="*/ 175 h 264"/>
                      <a:gd name="T12" fmla="*/ 268 w 530"/>
                      <a:gd name="T13" fmla="*/ 161 h 264"/>
                      <a:gd name="T14" fmla="*/ 307 w 530"/>
                      <a:gd name="T15" fmla="*/ 161 h 264"/>
                      <a:gd name="T16" fmla="*/ 321 w 530"/>
                      <a:gd name="T17" fmla="*/ 138 h 264"/>
                      <a:gd name="T18" fmla="*/ 397 w 530"/>
                      <a:gd name="T19" fmla="*/ 141 h 264"/>
                      <a:gd name="T20" fmla="*/ 413 w 530"/>
                      <a:gd name="T21" fmla="*/ 123 h 264"/>
                      <a:gd name="T22" fmla="*/ 387 w 530"/>
                      <a:gd name="T23" fmla="*/ 86 h 264"/>
                      <a:gd name="T24" fmla="*/ 341 w 530"/>
                      <a:gd name="T25" fmla="*/ 87 h 264"/>
                      <a:gd name="T26" fmla="*/ 303 w 530"/>
                      <a:gd name="T27" fmla="*/ 81 h 264"/>
                      <a:gd name="T28" fmla="*/ 255 w 530"/>
                      <a:gd name="T29" fmla="*/ 81 h 264"/>
                      <a:gd name="T30" fmla="*/ 240 w 530"/>
                      <a:gd name="T31" fmla="*/ 112 h 264"/>
                      <a:gd name="T32" fmla="*/ 214 w 530"/>
                      <a:gd name="T33" fmla="*/ 94 h 264"/>
                      <a:gd name="T34" fmla="*/ 189 w 530"/>
                      <a:gd name="T35" fmla="*/ 97 h 264"/>
                      <a:gd name="T36" fmla="*/ 181 w 530"/>
                      <a:gd name="T37" fmla="*/ 65 h 264"/>
                      <a:gd name="T38" fmla="*/ 126 w 530"/>
                      <a:gd name="T39" fmla="*/ 60 h 264"/>
                      <a:gd name="T40" fmla="*/ 120 w 530"/>
                      <a:gd name="T41" fmla="*/ 48 h 264"/>
                      <a:gd name="T42" fmla="*/ 144 w 530"/>
                      <a:gd name="T43" fmla="*/ 14 h 264"/>
                      <a:gd name="T44" fmla="*/ 164 w 530"/>
                      <a:gd name="T45" fmla="*/ 13 h 264"/>
                      <a:gd name="T46" fmla="*/ 144 w 530"/>
                      <a:gd name="T47" fmla="*/ 0 h 264"/>
                      <a:gd name="T48" fmla="*/ 114 w 530"/>
                      <a:gd name="T49" fmla="*/ 10 h 264"/>
                      <a:gd name="T50" fmla="*/ 63 w 530"/>
                      <a:gd name="T51" fmla="*/ 74 h 264"/>
                      <a:gd name="T52" fmla="*/ 38 w 530"/>
                      <a:gd name="T53" fmla="*/ 81 h 264"/>
                      <a:gd name="T54" fmla="*/ 0 w 530"/>
                      <a:gd name="T55" fmla="*/ 113 h 264"/>
                      <a:gd name="T56" fmla="*/ 148 w 530"/>
                      <a:gd name="T57" fmla="*/ 177 h 264"/>
                      <a:gd name="T58" fmla="*/ 148 w 530"/>
                      <a:gd name="T59" fmla="*/ 177 h 2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30"/>
                      <a:gd name="T91" fmla="*/ 0 h 264"/>
                      <a:gd name="T92" fmla="*/ 530 w 530"/>
                      <a:gd name="T93" fmla="*/ 264 h 2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30" h="264">
                        <a:moveTo>
                          <a:pt x="191" y="173"/>
                        </a:moveTo>
                        <a:lnTo>
                          <a:pt x="198" y="189"/>
                        </a:lnTo>
                        <a:lnTo>
                          <a:pt x="216" y="194"/>
                        </a:lnTo>
                        <a:lnTo>
                          <a:pt x="242" y="264"/>
                        </a:lnTo>
                        <a:lnTo>
                          <a:pt x="288" y="168"/>
                        </a:lnTo>
                        <a:lnTo>
                          <a:pt x="313" y="171"/>
                        </a:lnTo>
                        <a:lnTo>
                          <a:pt x="344" y="157"/>
                        </a:lnTo>
                        <a:lnTo>
                          <a:pt x="394" y="157"/>
                        </a:lnTo>
                        <a:lnTo>
                          <a:pt x="412" y="134"/>
                        </a:lnTo>
                        <a:lnTo>
                          <a:pt x="510" y="137"/>
                        </a:lnTo>
                        <a:lnTo>
                          <a:pt x="530" y="123"/>
                        </a:lnTo>
                        <a:lnTo>
                          <a:pt x="497" y="86"/>
                        </a:lnTo>
                        <a:lnTo>
                          <a:pt x="437" y="87"/>
                        </a:lnTo>
                        <a:lnTo>
                          <a:pt x="389" y="81"/>
                        </a:lnTo>
                        <a:lnTo>
                          <a:pt x="327" y="81"/>
                        </a:lnTo>
                        <a:lnTo>
                          <a:pt x="306" y="112"/>
                        </a:lnTo>
                        <a:lnTo>
                          <a:pt x="276" y="94"/>
                        </a:lnTo>
                        <a:lnTo>
                          <a:pt x="243" y="97"/>
                        </a:lnTo>
                        <a:lnTo>
                          <a:pt x="232" y="65"/>
                        </a:lnTo>
                        <a:lnTo>
                          <a:pt x="162" y="60"/>
                        </a:lnTo>
                        <a:lnTo>
                          <a:pt x="154" y="48"/>
                        </a:lnTo>
                        <a:lnTo>
                          <a:pt x="185" y="14"/>
                        </a:lnTo>
                        <a:lnTo>
                          <a:pt x="211" y="13"/>
                        </a:lnTo>
                        <a:lnTo>
                          <a:pt x="185" y="0"/>
                        </a:lnTo>
                        <a:lnTo>
                          <a:pt x="146" y="10"/>
                        </a:lnTo>
                        <a:lnTo>
                          <a:pt x="81" y="74"/>
                        </a:lnTo>
                        <a:lnTo>
                          <a:pt x="49" y="81"/>
                        </a:lnTo>
                        <a:lnTo>
                          <a:pt x="0" y="113"/>
                        </a:lnTo>
                        <a:lnTo>
                          <a:pt x="191" y="173"/>
                        </a:lnTo>
                        <a:close/>
                      </a:path>
                    </a:pathLst>
                  </a:custGeom>
                  <a:pattFill prst="pct10">
                    <a:fgClr>
                      <a:schemeClr val="tx1"/>
                    </a:fgClr>
                    <a:bgClr>
                      <a:schemeClr val="bg1"/>
                    </a:bgClr>
                  </a:pattFill>
                  <a:ln w="19050">
                    <a:solidFill>
                      <a:srgbClr val="000000"/>
                    </a:solidFill>
                    <a:round/>
                    <a:headEnd/>
                    <a:tailEnd/>
                  </a:ln>
                </p:spPr>
                <p:txBody>
                  <a:bodyPr/>
                  <a:lstStyle/>
                  <a:p>
                    <a:endParaRPr lang="en-US"/>
                  </a:p>
                </p:txBody>
              </p:sp>
              <p:sp>
                <p:nvSpPr>
                  <p:cNvPr id="811" name="Freeform 1343">
                    <a:extLst>
                      <a:ext uri="{FF2B5EF4-FFF2-40B4-BE49-F238E27FC236}">
                        <a16:creationId xmlns:a16="http://schemas.microsoft.com/office/drawing/2014/main" id="{BE635886-A8C3-F903-2FF7-073E9CBD9CA0}"/>
                      </a:ext>
                    </a:extLst>
                  </p:cNvPr>
                  <p:cNvSpPr>
                    <a:spLocks/>
                  </p:cNvSpPr>
                  <p:nvPr/>
                </p:nvSpPr>
                <p:spPr bwMode="auto">
                  <a:xfrm>
                    <a:off x="31655" y="608"/>
                    <a:ext cx="338" cy="475"/>
                  </a:xfrm>
                  <a:custGeom>
                    <a:avLst/>
                    <a:gdLst>
                      <a:gd name="T0" fmla="*/ 32 w 359"/>
                      <a:gd name="T1" fmla="*/ 395 h 476"/>
                      <a:gd name="T2" fmla="*/ 28 w 359"/>
                      <a:gd name="T3" fmla="*/ 316 h 476"/>
                      <a:gd name="T4" fmla="*/ 5 w 359"/>
                      <a:gd name="T5" fmla="*/ 258 h 476"/>
                      <a:gd name="T6" fmla="*/ 14 w 359"/>
                      <a:gd name="T7" fmla="*/ 136 h 476"/>
                      <a:gd name="T8" fmla="*/ 55 w 359"/>
                      <a:gd name="T9" fmla="*/ 73 h 476"/>
                      <a:gd name="T10" fmla="*/ 52 w 359"/>
                      <a:gd name="T11" fmla="*/ 120 h 476"/>
                      <a:gd name="T12" fmla="*/ 64 w 359"/>
                      <a:gd name="T13" fmla="*/ 110 h 476"/>
                      <a:gd name="T14" fmla="*/ 64 w 359"/>
                      <a:gd name="T15" fmla="*/ 72 h 476"/>
                      <a:gd name="T16" fmla="*/ 80 w 359"/>
                      <a:gd name="T17" fmla="*/ 49 h 476"/>
                      <a:gd name="T18" fmla="*/ 85 w 359"/>
                      <a:gd name="T19" fmla="*/ 7 h 476"/>
                      <a:gd name="T20" fmla="*/ 99 w 359"/>
                      <a:gd name="T21" fmla="*/ 0 h 476"/>
                      <a:gd name="T22" fmla="*/ 185 w 359"/>
                      <a:gd name="T23" fmla="*/ 38 h 476"/>
                      <a:gd name="T24" fmla="*/ 192 w 359"/>
                      <a:gd name="T25" fmla="*/ 68 h 476"/>
                      <a:gd name="T26" fmla="*/ 204 w 359"/>
                      <a:gd name="T27" fmla="*/ 97 h 476"/>
                      <a:gd name="T28" fmla="*/ 206 w 359"/>
                      <a:gd name="T29" fmla="*/ 149 h 476"/>
                      <a:gd name="T30" fmla="*/ 177 w 359"/>
                      <a:gd name="T31" fmla="*/ 195 h 476"/>
                      <a:gd name="T32" fmla="*/ 175 w 359"/>
                      <a:gd name="T33" fmla="*/ 229 h 476"/>
                      <a:gd name="T34" fmla="*/ 192 w 359"/>
                      <a:gd name="T35" fmla="*/ 240 h 476"/>
                      <a:gd name="T36" fmla="*/ 216 w 359"/>
                      <a:gd name="T37" fmla="*/ 193 h 476"/>
                      <a:gd name="T38" fmla="*/ 237 w 359"/>
                      <a:gd name="T39" fmla="*/ 177 h 476"/>
                      <a:gd name="T40" fmla="*/ 252 w 359"/>
                      <a:gd name="T41" fmla="*/ 186 h 476"/>
                      <a:gd name="T42" fmla="*/ 282 w 359"/>
                      <a:gd name="T43" fmla="*/ 292 h 476"/>
                      <a:gd name="T44" fmla="*/ 263 w 359"/>
                      <a:gd name="T45" fmla="*/ 337 h 476"/>
                      <a:gd name="T46" fmla="*/ 257 w 359"/>
                      <a:gd name="T47" fmla="*/ 369 h 476"/>
                      <a:gd name="T48" fmla="*/ 246 w 359"/>
                      <a:gd name="T49" fmla="*/ 379 h 476"/>
                      <a:gd name="T50" fmla="*/ 246 w 359"/>
                      <a:gd name="T51" fmla="*/ 408 h 476"/>
                      <a:gd name="T52" fmla="*/ 231 w 359"/>
                      <a:gd name="T53" fmla="*/ 447 h 476"/>
                      <a:gd name="T54" fmla="*/ 137 w 359"/>
                      <a:gd name="T55" fmla="*/ 463 h 476"/>
                      <a:gd name="T56" fmla="*/ 136 w 359"/>
                      <a:gd name="T57" fmla="*/ 457 h 476"/>
                      <a:gd name="T58" fmla="*/ 0 w 359"/>
                      <a:gd name="T59" fmla="*/ 476 h 476"/>
                      <a:gd name="T60" fmla="*/ 32 w 359"/>
                      <a:gd name="T61" fmla="*/ 395 h 476"/>
                      <a:gd name="T62" fmla="*/ 32 w 359"/>
                      <a:gd name="T63" fmla="*/ 395 h 47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59"/>
                      <a:gd name="T97" fmla="*/ 0 h 476"/>
                      <a:gd name="T98" fmla="*/ 359 w 359"/>
                      <a:gd name="T99" fmla="*/ 476 h 47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59" h="476">
                        <a:moveTo>
                          <a:pt x="40" y="395"/>
                        </a:moveTo>
                        <a:lnTo>
                          <a:pt x="36" y="316"/>
                        </a:lnTo>
                        <a:lnTo>
                          <a:pt x="5" y="258"/>
                        </a:lnTo>
                        <a:lnTo>
                          <a:pt x="18" y="136"/>
                        </a:lnTo>
                        <a:lnTo>
                          <a:pt x="70" y="73"/>
                        </a:lnTo>
                        <a:lnTo>
                          <a:pt x="66" y="120"/>
                        </a:lnTo>
                        <a:lnTo>
                          <a:pt x="82" y="110"/>
                        </a:lnTo>
                        <a:lnTo>
                          <a:pt x="82" y="72"/>
                        </a:lnTo>
                        <a:lnTo>
                          <a:pt x="102" y="49"/>
                        </a:lnTo>
                        <a:lnTo>
                          <a:pt x="108" y="7"/>
                        </a:lnTo>
                        <a:lnTo>
                          <a:pt x="126" y="0"/>
                        </a:lnTo>
                        <a:lnTo>
                          <a:pt x="235" y="38"/>
                        </a:lnTo>
                        <a:lnTo>
                          <a:pt x="244" y="68"/>
                        </a:lnTo>
                        <a:lnTo>
                          <a:pt x="259" y="97"/>
                        </a:lnTo>
                        <a:lnTo>
                          <a:pt x="262" y="149"/>
                        </a:lnTo>
                        <a:lnTo>
                          <a:pt x="225" y="195"/>
                        </a:lnTo>
                        <a:lnTo>
                          <a:pt x="223" y="229"/>
                        </a:lnTo>
                        <a:lnTo>
                          <a:pt x="244" y="240"/>
                        </a:lnTo>
                        <a:lnTo>
                          <a:pt x="274" y="193"/>
                        </a:lnTo>
                        <a:lnTo>
                          <a:pt x="303" y="177"/>
                        </a:lnTo>
                        <a:lnTo>
                          <a:pt x="322" y="186"/>
                        </a:lnTo>
                        <a:lnTo>
                          <a:pt x="359" y="292"/>
                        </a:lnTo>
                        <a:lnTo>
                          <a:pt x="333" y="337"/>
                        </a:lnTo>
                        <a:lnTo>
                          <a:pt x="327" y="369"/>
                        </a:lnTo>
                        <a:lnTo>
                          <a:pt x="312" y="379"/>
                        </a:lnTo>
                        <a:lnTo>
                          <a:pt x="312" y="408"/>
                        </a:lnTo>
                        <a:lnTo>
                          <a:pt x="293" y="447"/>
                        </a:lnTo>
                        <a:lnTo>
                          <a:pt x="175" y="463"/>
                        </a:lnTo>
                        <a:lnTo>
                          <a:pt x="172" y="457"/>
                        </a:lnTo>
                        <a:lnTo>
                          <a:pt x="0" y="476"/>
                        </a:lnTo>
                        <a:lnTo>
                          <a:pt x="40" y="395"/>
                        </a:lnTo>
                        <a:close/>
                      </a:path>
                    </a:pathLst>
                  </a:custGeom>
                  <a:pattFill prst="pct10">
                    <a:fgClr>
                      <a:schemeClr val="tx1"/>
                    </a:fgClr>
                    <a:bgClr>
                      <a:schemeClr val="bg1"/>
                    </a:bgClr>
                  </a:pattFill>
                  <a:ln w="19050">
                    <a:solidFill>
                      <a:srgbClr val="000000"/>
                    </a:solidFill>
                    <a:round/>
                    <a:headEnd/>
                    <a:tailEnd/>
                  </a:ln>
                </p:spPr>
                <p:txBody>
                  <a:bodyPr/>
                  <a:lstStyle/>
                  <a:p>
                    <a:endParaRPr lang="en-US"/>
                  </a:p>
                </p:txBody>
              </p:sp>
              <p:sp>
                <p:nvSpPr>
                  <p:cNvPr id="812" name="Freeform 1344">
                    <a:extLst>
                      <a:ext uri="{FF2B5EF4-FFF2-40B4-BE49-F238E27FC236}">
                        <a16:creationId xmlns:a16="http://schemas.microsoft.com/office/drawing/2014/main" id="{5D9FC0C1-F268-B696-C640-9A7F765FEEAB}"/>
                      </a:ext>
                    </a:extLst>
                  </p:cNvPr>
                  <p:cNvSpPr>
                    <a:spLocks/>
                  </p:cNvSpPr>
                  <p:nvPr/>
                </p:nvSpPr>
                <p:spPr bwMode="auto">
                  <a:xfrm>
                    <a:off x="31147" y="517"/>
                    <a:ext cx="459" cy="499"/>
                  </a:xfrm>
                  <a:custGeom>
                    <a:avLst/>
                    <a:gdLst>
                      <a:gd name="T0" fmla="*/ 9 w 492"/>
                      <a:gd name="T1" fmla="*/ 192 h 503"/>
                      <a:gd name="T2" fmla="*/ 8 w 492"/>
                      <a:gd name="T3" fmla="*/ 256 h 503"/>
                      <a:gd name="T4" fmla="*/ 55 w 492"/>
                      <a:gd name="T5" fmla="*/ 293 h 503"/>
                      <a:gd name="T6" fmla="*/ 73 w 492"/>
                      <a:gd name="T7" fmla="*/ 319 h 503"/>
                      <a:gd name="T8" fmla="*/ 111 w 492"/>
                      <a:gd name="T9" fmla="*/ 355 h 503"/>
                      <a:gd name="T10" fmla="*/ 116 w 492"/>
                      <a:gd name="T11" fmla="*/ 397 h 503"/>
                      <a:gd name="T12" fmla="*/ 123 w 492"/>
                      <a:gd name="T13" fmla="*/ 454 h 503"/>
                      <a:gd name="T14" fmla="*/ 159 w 492"/>
                      <a:gd name="T15" fmla="*/ 507 h 503"/>
                      <a:gd name="T16" fmla="*/ 349 w 492"/>
                      <a:gd name="T17" fmla="*/ 493 h 503"/>
                      <a:gd name="T18" fmla="*/ 339 w 492"/>
                      <a:gd name="T19" fmla="*/ 415 h 503"/>
                      <a:gd name="T20" fmla="*/ 355 w 492"/>
                      <a:gd name="T21" fmla="*/ 297 h 503"/>
                      <a:gd name="T22" fmla="*/ 355 w 492"/>
                      <a:gd name="T23" fmla="*/ 264 h 503"/>
                      <a:gd name="T24" fmla="*/ 383 w 492"/>
                      <a:gd name="T25" fmla="*/ 168 h 503"/>
                      <a:gd name="T26" fmla="*/ 376 w 492"/>
                      <a:gd name="T27" fmla="*/ 165 h 503"/>
                      <a:gd name="T28" fmla="*/ 358 w 492"/>
                      <a:gd name="T29" fmla="*/ 218 h 503"/>
                      <a:gd name="T30" fmla="*/ 343 w 492"/>
                      <a:gd name="T31" fmla="*/ 221 h 503"/>
                      <a:gd name="T32" fmla="*/ 336 w 492"/>
                      <a:gd name="T33" fmla="*/ 244 h 503"/>
                      <a:gd name="T34" fmla="*/ 319 w 492"/>
                      <a:gd name="T35" fmla="*/ 263 h 503"/>
                      <a:gd name="T36" fmla="*/ 331 w 492"/>
                      <a:gd name="T37" fmla="*/ 210 h 503"/>
                      <a:gd name="T38" fmla="*/ 343 w 492"/>
                      <a:gd name="T39" fmla="*/ 191 h 503"/>
                      <a:gd name="T40" fmla="*/ 323 w 492"/>
                      <a:gd name="T41" fmla="*/ 121 h 503"/>
                      <a:gd name="T42" fmla="*/ 309 w 492"/>
                      <a:gd name="T43" fmla="*/ 116 h 503"/>
                      <a:gd name="T44" fmla="*/ 303 w 492"/>
                      <a:gd name="T45" fmla="*/ 100 h 503"/>
                      <a:gd name="T46" fmla="*/ 155 w 492"/>
                      <a:gd name="T47" fmla="*/ 40 h 503"/>
                      <a:gd name="T48" fmla="*/ 136 w 492"/>
                      <a:gd name="T49" fmla="*/ 29 h 503"/>
                      <a:gd name="T50" fmla="*/ 126 w 492"/>
                      <a:gd name="T51" fmla="*/ 40 h 503"/>
                      <a:gd name="T52" fmla="*/ 122 w 492"/>
                      <a:gd name="T53" fmla="*/ 37 h 503"/>
                      <a:gd name="T54" fmla="*/ 128 w 492"/>
                      <a:gd name="T55" fmla="*/ 16 h 503"/>
                      <a:gd name="T56" fmla="*/ 131 w 492"/>
                      <a:gd name="T57" fmla="*/ 3 h 503"/>
                      <a:gd name="T58" fmla="*/ 126 w 492"/>
                      <a:gd name="T59" fmla="*/ 0 h 503"/>
                      <a:gd name="T60" fmla="*/ 65 w 492"/>
                      <a:gd name="T61" fmla="*/ 32 h 503"/>
                      <a:gd name="T62" fmla="*/ 59 w 492"/>
                      <a:gd name="T63" fmla="*/ 34 h 503"/>
                      <a:gd name="T64" fmla="*/ 47 w 492"/>
                      <a:gd name="T65" fmla="*/ 26 h 503"/>
                      <a:gd name="T66" fmla="*/ 35 w 492"/>
                      <a:gd name="T67" fmla="*/ 35 h 503"/>
                      <a:gd name="T68" fmla="*/ 38 w 492"/>
                      <a:gd name="T69" fmla="*/ 94 h 503"/>
                      <a:gd name="T70" fmla="*/ 0 w 492"/>
                      <a:gd name="T71" fmla="*/ 152 h 503"/>
                      <a:gd name="T72" fmla="*/ 9 w 492"/>
                      <a:gd name="T73" fmla="*/ 192 h 503"/>
                      <a:gd name="T74" fmla="*/ 9 w 492"/>
                      <a:gd name="T75" fmla="*/ 192 h 50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92"/>
                      <a:gd name="T115" fmla="*/ 0 h 503"/>
                      <a:gd name="T116" fmla="*/ 492 w 492"/>
                      <a:gd name="T117" fmla="*/ 503 h 50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92" h="503">
                        <a:moveTo>
                          <a:pt x="13" y="192"/>
                        </a:moveTo>
                        <a:lnTo>
                          <a:pt x="11" y="252"/>
                        </a:lnTo>
                        <a:lnTo>
                          <a:pt x="71" y="289"/>
                        </a:lnTo>
                        <a:lnTo>
                          <a:pt x="94" y="315"/>
                        </a:lnTo>
                        <a:lnTo>
                          <a:pt x="143" y="351"/>
                        </a:lnTo>
                        <a:lnTo>
                          <a:pt x="149" y="393"/>
                        </a:lnTo>
                        <a:lnTo>
                          <a:pt x="159" y="450"/>
                        </a:lnTo>
                        <a:lnTo>
                          <a:pt x="204" y="503"/>
                        </a:lnTo>
                        <a:lnTo>
                          <a:pt x="449" y="489"/>
                        </a:lnTo>
                        <a:lnTo>
                          <a:pt x="436" y="411"/>
                        </a:lnTo>
                        <a:lnTo>
                          <a:pt x="457" y="293"/>
                        </a:lnTo>
                        <a:lnTo>
                          <a:pt x="457" y="260"/>
                        </a:lnTo>
                        <a:lnTo>
                          <a:pt x="492" y="168"/>
                        </a:lnTo>
                        <a:lnTo>
                          <a:pt x="483" y="165"/>
                        </a:lnTo>
                        <a:lnTo>
                          <a:pt x="460" y="218"/>
                        </a:lnTo>
                        <a:lnTo>
                          <a:pt x="441" y="221"/>
                        </a:lnTo>
                        <a:lnTo>
                          <a:pt x="432" y="244"/>
                        </a:lnTo>
                        <a:lnTo>
                          <a:pt x="411" y="259"/>
                        </a:lnTo>
                        <a:lnTo>
                          <a:pt x="426" y="210"/>
                        </a:lnTo>
                        <a:lnTo>
                          <a:pt x="441" y="191"/>
                        </a:lnTo>
                        <a:lnTo>
                          <a:pt x="415" y="121"/>
                        </a:lnTo>
                        <a:lnTo>
                          <a:pt x="397" y="116"/>
                        </a:lnTo>
                        <a:lnTo>
                          <a:pt x="390" y="100"/>
                        </a:lnTo>
                        <a:lnTo>
                          <a:pt x="199" y="40"/>
                        </a:lnTo>
                        <a:lnTo>
                          <a:pt x="175" y="29"/>
                        </a:lnTo>
                        <a:lnTo>
                          <a:pt x="162" y="40"/>
                        </a:lnTo>
                        <a:lnTo>
                          <a:pt x="157" y="37"/>
                        </a:lnTo>
                        <a:lnTo>
                          <a:pt x="164" y="16"/>
                        </a:lnTo>
                        <a:lnTo>
                          <a:pt x="169" y="3"/>
                        </a:lnTo>
                        <a:lnTo>
                          <a:pt x="162" y="0"/>
                        </a:lnTo>
                        <a:lnTo>
                          <a:pt x="84" y="32"/>
                        </a:lnTo>
                        <a:lnTo>
                          <a:pt x="76" y="34"/>
                        </a:lnTo>
                        <a:lnTo>
                          <a:pt x="60" y="26"/>
                        </a:lnTo>
                        <a:lnTo>
                          <a:pt x="45" y="35"/>
                        </a:lnTo>
                        <a:lnTo>
                          <a:pt x="49" y="94"/>
                        </a:lnTo>
                        <a:lnTo>
                          <a:pt x="0" y="152"/>
                        </a:lnTo>
                        <a:lnTo>
                          <a:pt x="13" y="192"/>
                        </a:lnTo>
                        <a:close/>
                      </a:path>
                    </a:pathLst>
                  </a:custGeom>
                  <a:solidFill>
                    <a:srgbClr val="0054C2"/>
                  </a:solidFill>
                  <a:ln w="19050">
                    <a:solidFill>
                      <a:srgbClr val="000000"/>
                    </a:solidFill>
                    <a:round/>
                    <a:headEnd/>
                    <a:tailEnd/>
                  </a:ln>
                </p:spPr>
                <p:txBody>
                  <a:bodyPr/>
                  <a:lstStyle/>
                  <a:p>
                    <a:endParaRPr lang="en-US"/>
                  </a:p>
                </p:txBody>
              </p:sp>
              <p:sp>
                <p:nvSpPr>
                  <p:cNvPr id="813" name="Freeform 1345">
                    <a:extLst>
                      <a:ext uri="{FF2B5EF4-FFF2-40B4-BE49-F238E27FC236}">
                        <a16:creationId xmlns:a16="http://schemas.microsoft.com/office/drawing/2014/main" id="{2B09A650-0A8B-C5C8-4D27-EB2D784A5958}"/>
                      </a:ext>
                    </a:extLst>
                  </p:cNvPr>
                  <p:cNvSpPr>
                    <a:spLocks/>
                  </p:cNvSpPr>
                  <p:nvPr/>
                </p:nvSpPr>
                <p:spPr bwMode="auto">
                  <a:xfrm>
                    <a:off x="31281" y="1006"/>
                    <a:ext cx="344" cy="643"/>
                  </a:xfrm>
                  <a:custGeom>
                    <a:avLst/>
                    <a:gdLst>
                      <a:gd name="T0" fmla="*/ 6 w 366"/>
                      <a:gd name="T1" fmla="*/ 262 h 640"/>
                      <a:gd name="T2" fmla="*/ 34 w 366"/>
                      <a:gd name="T3" fmla="*/ 181 h 640"/>
                      <a:gd name="T4" fmla="*/ 24 w 366"/>
                      <a:gd name="T5" fmla="*/ 150 h 640"/>
                      <a:gd name="T6" fmla="*/ 74 w 366"/>
                      <a:gd name="T7" fmla="*/ 101 h 640"/>
                      <a:gd name="T8" fmla="*/ 83 w 366"/>
                      <a:gd name="T9" fmla="*/ 66 h 640"/>
                      <a:gd name="T10" fmla="*/ 48 w 366"/>
                      <a:gd name="T11" fmla="*/ 14 h 640"/>
                      <a:gd name="T12" fmla="*/ 240 w 366"/>
                      <a:gd name="T13" fmla="*/ 0 h 640"/>
                      <a:gd name="T14" fmla="*/ 242 w 366"/>
                      <a:gd name="T15" fmla="*/ 37 h 640"/>
                      <a:gd name="T16" fmla="*/ 262 w 366"/>
                      <a:gd name="T17" fmla="*/ 85 h 640"/>
                      <a:gd name="T18" fmla="*/ 279 w 366"/>
                      <a:gd name="T19" fmla="*/ 334 h 640"/>
                      <a:gd name="T20" fmla="*/ 275 w 366"/>
                      <a:gd name="T21" fmla="*/ 384 h 640"/>
                      <a:gd name="T22" fmla="*/ 286 w 366"/>
                      <a:gd name="T23" fmla="*/ 413 h 640"/>
                      <a:gd name="T24" fmla="*/ 274 w 366"/>
                      <a:gd name="T25" fmla="*/ 468 h 640"/>
                      <a:gd name="T26" fmla="*/ 258 w 366"/>
                      <a:gd name="T27" fmla="*/ 492 h 640"/>
                      <a:gd name="T28" fmla="*/ 252 w 366"/>
                      <a:gd name="T29" fmla="*/ 533 h 640"/>
                      <a:gd name="T30" fmla="*/ 259 w 366"/>
                      <a:gd name="T31" fmla="*/ 546 h 640"/>
                      <a:gd name="T32" fmla="*/ 253 w 366"/>
                      <a:gd name="T33" fmla="*/ 568 h 640"/>
                      <a:gd name="T34" fmla="*/ 256 w 366"/>
                      <a:gd name="T35" fmla="*/ 577 h 640"/>
                      <a:gd name="T36" fmla="*/ 233 w 366"/>
                      <a:gd name="T37" fmla="*/ 588 h 640"/>
                      <a:gd name="T38" fmla="*/ 227 w 366"/>
                      <a:gd name="T39" fmla="*/ 628 h 640"/>
                      <a:gd name="T40" fmla="*/ 196 w 366"/>
                      <a:gd name="T41" fmla="*/ 615 h 640"/>
                      <a:gd name="T42" fmla="*/ 180 w 366"/>
                      <a:gd name="T43" fmla="*/ 644 h 640"/>
                      <a:gd name="T44" fmla="*/ 169 w 366"/>
                      <a:gd name="T45" fmla="*/ 641 h 640"/>
                      <a:gd name="T46" fmla="*/ 158 w 366"/>
                      <a:gd name="T47" fmla="*/ 615 h 640"/>
                      <a:gd name="T48" fmla="*/ 140 w 366"/>
                      <a:gd name="T49" fmla="*/ 552 h 640"/>
                      <a:gd name="T50" fmla="*/ 97 w 366"/>
                      <a:gd name="T51" fmla="*/ 520 h 640"/>
                      <a:gd name="T52" fmla="*/ 88 w 366"/>
                      <a:gd name="T53" fmla="*/ 487 h 640"/>
                      <a:gd name="T54" fmla="*/ 102 w 366"/>
                      <a:gd name="T55" fmla="*/ 437 h 640"/>
                      <a:gd name="T56" fmla="*/ 90 w 366"/>
                      <a:gd name="T57" fmla="*/ 428 h 640"/>
                      <a:gd name="T58" fmla="*/ 63 w 366"/>
                      <a:gd name="T59" fmla="*/ 428 h 640"/>
                      <a:gd name="T60" fmla="*/ 56 w 366"/>
                      <a:gd name="T61" fmla="*/ 397 h 640"/>
                      <a:gd name="T62" fmla="*/ 10 w 366"/>
                      <a:gd name="T63" fmla="*/ 335 h 640"/>
                      <a:gd name="T64" fmla="*/ 0 w 366"/>
                      <a:gd name="T65" fmla="*/ 281 h 640"/>
                      <a:gd name="T66" fmla="*/ 6 w 366"/>
                      <a:gd name="T67" fmla="*/ 262 h 640"/>
                      <a:gd name="T68" fmla="*/ 6 w 366"/>
                      <a:gd name="T69" fmla="*/ 262 h 64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66"/>
                      <a:gd name="T106" fmla="*/ 0 h 640"/>
                      <a:gd name="T107" fmla="*/ 366 w 366"/>
                      <a:gd name="T108" fmla="*/ 640 h 64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66" h="640">
                        <a:moveTo>
                          <a:pt x="6" y="262"/>
                        </a:moveTo>
                        <a:lnTo>
                          <a:pt x="43" y="181"/>
                        </a:lnTo>
                        <a:lnTo>
                          <a:pt x="32" y="150"/>
                        </a:lnTo>
                        <a:lnTo>
                          <a:pt x="95" y="101"/>
                        </a:lnTo>
                        <a:lnTo>
                          <a:pt x="106" y="66"/>
                        </a:lnTo>
                        <a:lnTo>
                          <a:pt x="61" y="14"/>
                        </a:lnTo>
                        <a:lnTo>
                          <a:pt x="306" y="0"/>
                        </a:lnTo>
                        <a:lnTo>
                          <a:pt x="312" y="37"/>
                        </a:lnTo>
                        <a:lnTo>
                          <a:pt x="336" y="85"/>
                        </a:lnTo>
                        <a:lnTo>
                          <a:pt x="357" y="330"/>
                        </a:lnTo>
                        <a:lnTo>
                          <a:pt x="353" y="380"/>
                        </a:lnTo>
                        <a:lnTo>
                          <a:pt x="366" y="409"/>
                        </a:lnTo>
                        <a:lnTo>
                          <a:pt x="351" y="464"/>
                        </a:lnTo>
                        <a:lnTo>
                          <a:pt x="332" y="488"/>
                        </a:lnTo>
                        <a:lnTo>
                          <a:pt x="322" y="529"/>
                        </a:lnTo>
                        <a:lnTo>
                          <a:pt x="333" y="542"/>
                        </a:lnTo>
                        <a:lnTo>
                          <a:pt x="323" y="564"/>
                        </a:lnTo>
                        <a:lnTo>
                          <a:pt x="328" y="573"/>
                        </a:lnTo>
                        <a:lnTo>
                          <a:pt x="299" y="584"/>
                        </a:lnTo>
                        <a:lnTo>
                          <a:pt x="293" y="624"/>
                        </a:lnTo>
                        <a:lnTo>
                          <a:pt x="251" y="611"/>
                        </a:lnTo>
                        <a:lnTo>
                          <a:pt x="230" y="640"/>
                        </a:lnTo>
                        <a:lnTo>
                          <a:pt x="217" y="637"/>
                        </a:lnTo>
                        <a:lnTo>
                          <a:pt x="202" y="611"/>
                        </a:lnTo>
                        <a:lnTo>
                          <a:pt x="179" y="548"/>
                        </a:lnTo>
                        <a:lnTo>
                          <a:pt x="124" y="516"/>
                        </a:lnTo>
                        <a:lnTo>
                          <a:pt x="113" y="483"/>
                        </a:lnTo>
                        <a:lnTo>
                          <a:pt x="131" y="433"/>
                        </a:lnTo>
                        <a:lnTo>
                          <a:pt x="116" y="424"/>
                        </a:lnTo>
                        <a:lnTo>
                          <a:pt x="81" y="424"/>
                        </a:lnTo>
                        <a:lnTo>
                          <a:pt x="72" y="393"/>
                        </a:lnTo>
                        <a:lnTo>
                          <a:pt x="14" y="331"/>
                        </a:lnTo>
                        <a:lnTo>
                          <a:pt x="0" y="281"/>
                        </a:lnTo>
                        <a:lnTo>
                          <a:pt x="6" y="262"/>
                        </a:lnTo>
                        <a:close/>
                      </a:path>
                    </a:pathLst>
                  </a:custGeom>
                  <a:pattFill prst="pct10">
                    <a:fgClr>
                      <a:schemeClr val="tx1"/>
                    </a:fgClr>
                    <a:bgClr>
                      <a:schemeClr val="bg1"/>
                    </a:bgClr>
                  </a:pattFill>
                  <a:ln w="19050">
                    <a:solidFill>
                      <a:srgbClr val="000000"/>
                    </a:solidFill>
                    <a:round/>
                    <a:headEnd/>
                    <a:tailEnd/>
                  </a:ln>
                </p:spPr>
                <p:txBody>
                  <a:bodyPr/>
                  <a:lstStyle/>
                  <a:p>
                    <a:endParaRPr lang="en-US"/>
                  </a:p>
                </p:txBody>
              </p:sp>
              <p:sp>
                <p:nvSpPr>
                  <p:cNvPr id="814" name="Freeform 1346">
                    <a:extLst>
                      <a:ext uri="{FF2B5EF4-FFF2-40B4-BE49-F238E27FC236}">
                        <a16:creationId xmlns:a16="http://schemas.microsoft.com/office/drawing/2014/main" id="{C4F9D5BB-81F2-8EF2-B986-9ADF62D0E920}"/>
                      </a:ext>
                    </a:extLst>
                  </p:cNvPr>
                  <p:cNvSpPr>
                    <a:spLocks/>
                  </p:cNvSpPr>
                  <p:nvPr/>
                </p:nvSpPr>
                <p:spPr bwMode="auto">
                  <a:xfrm>
                    <a:off x="31584" y="1064"/>
                    <a:ext cx="271" cy="483"/>
                  </a:xfrm>
                  <a:custGeom>
                    <a:avLst/>
                    <a:gdLst>
                      <a:gd name="T0" fmla="*/ 8 w 288"/>
                      <a:gd name="T1" fmla="*/ 486 h 482"/>
                      <a:gd name="T2" fmla="*/ 14 w 288"/>
                      <a:gd name="T3" fmla="*/ 472 h 482"/>
                      <a:gd name="T4" fmla="*/ 57 w 288"/>
                      <a:gd name="T5" fmla="*/ 468 h 482"/>
                      <a:gd name="T6" fmla="*/ 92 w 288"/>
                      <a:gd name="T7" fmla="*/ 454 h 482"/>
                      <a:gd name="T8" fmla="*/ 128 w 288"/>
                      <a:gd name="T9" fmla="*/ 426 h 482"/>
                      <a:gd name="T10" fmla="*/ 157 w 288"/>
                      <a:gd name="T11" fmla="*/ 425 h 482"/>
                      <a:gd name="T12" fmla="*/ 190 w 288"/>
                      <a:gd name="T13" fmla="*/ 355 h 482"/>
                      <a:gd name="T14" fmla="*/ 201 w 288"/>
                      <a:gd name="T15" fmla="*/ 360 h 482"/>
                      <a:gd name="T16" fmla="*/ 226 w 288"/>
                      <a:gd name="T17" fmla="*/ 336 h 482"/>
                      <a:gd name="T18" fmla="*/ 218 w 288"/>
                      <a:gd name="T19" fmla="*/ 318 h 482"/>
                      <a:gd name="T20" fmla="*/ 221 w 288"/>
                      <a:gd name="T21" fmla="*/ 308 h 482"/>
                      <a:gd name="T22" fmla="*/ 197 w 288"/>
                      <a:gd name="T23" fmla="*/ 6 h 482"/>
                      <a:gd name="T24" fmla="*/ 194 w 288"/>
                      <a:gd name="T25" fmla="*/ 0 h 482"/>
                      <a:gd name="T26" fmla="*/ 60 w 288"/>
                      <a:gd name="T27" fmla="*/ 19 h 482"/>
                      <a:gd name="T28" fmla="*/ 35 w 288"/>
                      <a:gd name="T29" fmla="*/ 35 h 482"/>
                      <a:gd name="T30" fmla="*/ 10 w 288"/>
                      <a:gd name="T31" fmla="*/ 27 h 482"/>
                      <a:gd name="T32" fmla="*/ 27 w 288"/>
                      <a:gd name="T33" fmla="*/ 276 h 482"/>
                      <a:gd name="T34" fmla="*/ 24 w 288"/>
                      <a:gd name="T35" fmla="*/ 326 h 482"/>
                      <a:gd name="T36" fmla="*/ 35 w 288"/>
                      <a:gd name="T37" fmla="*/ 355 h 482"/>
                      <a:gd name="T38" fmla="*/ 23 w 288"/>
                      <a:gd name="T39" fmla="*/ 410 h 482"/>
                      <a:gd name="T40" fmla="*/ 8 w 288"/>
                      <a:gd name="T41" fmla="*/ 434 h 482"/>
                      <a:gd name="T42" fmla="*/ 0 w 288"/>
                      <a:gd name="T43" fmla="*/ 475 h 482"/>
                      <a:gd name="T44" fmla="*/ 8 w 288"/>
                      <a:gd name="T45" fmla="*/ 486 h 482"/>
                      <a:gd name="T46" fmla="*/ 8 w 288"/>
                      <a:gd name="T47" fmla="*/ 486 h 48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88"/>
                      <a:gd name="T73" fmla="*/ 0 h 482"/>
                      <a:gd name="T74" fmla="*/ 288 w 288"/>
                      <a:gd name="T75" fmla="*/ 482 h 48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88" h="482">
                        <a:moveTo>
                          <a:pt x="10" y="482"/>
                        </a:moveTo>
                        <a:lnTo>
                          <a:pt x="18" y="468"/>
                        </a:lnTo>
                        <a:lnTo>
                          <a:pt x="73" y="464"/>
                        </a:lnTo>
                        <a:lnTo>
                          <a:pt x="118" y="450"/>
                        </a:lnTo>
                        <a:lnTo>
                          <a:pt x="163" y="422"/>
                        </a:lnTo>
                        <a:lnTo>
                          <a:pt x="201" y="421"/>
                        </a:lnTo>
                        <a:lnTo>
                          <a:pt x="243" y="351"/>
                        </a:lnTo>
                        <a:lnTo>
                          <a:pt x="256" y="356"/>
                        </a:lnTo>
                        <a:lnTo>
                          <a:pt x="288" y="332"/>
                        </a:lnTo>
                        <a:lnTo>
                          <a:pt x="280" y="314"/>
                        </a:lnTo>
                        <a:lnTo>
                          <a:pt x="283" y="304"/>
                        </a:lnTo>
                        <a:lnTo>
                          <a:pt x="251" y="6"/>
                        </a:lnTo>
                        <a:lnTo>
                          <a:pt x="248" y="0"/>
                        </a:lnTo>
                        <a:lnTo>
                          <a:pt x="76" y="19"/>
                        </a:lnTo>
                        <a:lnTo>
                          <a:pt x="44" y="35"/>
                        </a:lnTo>
                        <a:lnTo>
                          <a:pt x="14" y="27"/>
                        </a:lnTo>
                        <a:lnTo>
                          <a:pt x="35" y="272"/>
                        </a:lnTo>
                        <a:lnTo>
                          <a:pt x="31" y="322"/>
                        </a:lnTo>
                        <a:lnTo>
                          <a:pt x="44" y="351"/>
                        </a:lnTo>
                        <a:lnTo>
                          <a:pt x="29" y="406"/>
                        </a:lnTo>
                        <a:lnTo>
                          <a:pt x="10" y="430"/>
                        </a:lnTo>
                        <a:lnTo>
                          <a:pt x="0" y="471"/>
                        </a:lnTo>
                        <a:lnTo>
                          <a:pt x="10" y="482"/>
                        </a:lnTo>
                        <a:close/>
                      </a:path>
                    </a:pathLst>
                  </a:custGeom>
                  <a:pattFill prst="pct10">
                    <a:fgClr>
                      <a:schemeClr val="tx1"/>
                    </a:fgClr>
                    <a:bgClr>
                      <a:schemeClr val="bg1"/>
                    </a:bgClr>
                  </a:pattFill>
                  <a:ln w="19050">
                    <a:solidFill>
                      <a:srgbClr val="000000"/>
                    </a:solidFill>
                    <a:round/>
                    <a:headEnd/>
                    <a:tailEnd/>
                  </a:ln>
                </p:spPr>
                <p:txBody>
                  <a:bodyPr/>
                  <a:lstStyle/>
                  <a:p>
                    <a:endParaRPr lang="en-US"/>
                  </a:p>
                </p:txBody>
              </p:sp>
              <p:sp>
                <p:nvSpPr>
                  <p:cNvPr id="815" name="Freeform 1347">
                    <a:extLst>
                      <a:ext uri="{FF2B5EF4-FFF2-40B4-BE49-F238E27FC236}">
                        <a16:creationId xmlns:a16="http://schemas.microsoft.com/office/drawing/2014/main" id="{A26F5C24-BCF8-C6CB-8044-FB51E1B57CFC}"/>
                      </a:ext>
                    </a:extLst>
                  </p:cNvPr>
                  <p:cNvSpPr>
                    <a:spLocks/>
                  </p:cNvSpPr>
                  <p:nvPr/>
                </p:nvSpPr>
                <p:spPr bwMode="auto">
                  <a:xfrm>
                    <a:off x="31483" y="1367"/>
                    <a:ext cx="633" cy="337"/>
                  </a:xfrm>
                  <a:custGeom>
                    <a:avLst/>
                    <a:gdLst>
                      <a:gd name="T0" fmla="*/ 3 w 673"/>
                      <a:gd name="T1" fmla="*/ 319 h 337"/>
                      <a:gd name="T2" fmla="*/ 15 w 673"/>
                      <a:gd name="T3" fmla="*/ 318 h 337"/>
                      <a:gd name="T4" fmla="*/ 20 w 673"/>
                      <a:gd name="T5" fmla="*/ 282 h 337"/>
                      <a:gd name="T6" fmla="*/ 11 w 673"/>
                      <a:gd name="T7" fmla="*/ 280 h 337"/>
                      <a:gd name="T8" fmla="*/ 28 w 673"/>
                      <a:gd name="T9" fmla="*/ 251 h 337"/>
                      <a:gd name="T10" fmla="*/ 61 w 673"/>
                      <a:gd name="T11" fmla="*/ 264 h 337"/>
                      <a:gd name="T12" fmla="*/ 66 w 673"/>
                      <a:gd name="T13" fmla="*/ 224 h 337"/>
                      <a:gd name="T14" fmla="*/ 88 w 673"/>
                      <a:gd name="T15" fmla="*/ 213 h 337"/>
                      <a:gd name="T16" fmla="*/ 85 w 673"/>
                      <a:gd name="T17" fmla="*/ 204 h 337"/>
                      <a:gd name="T18" fmla="*/ 98 w 673"/>
                      <a:gd name="T19" fmla="*/ 166 h 337"/>
                      <a:gd name="T20" fmla="*/ 141 w 673"/>
                      <a:gd name="T21" fmla="*/ 162 h 337"/>
                      <a:gd name="T22" fmla="*/ 176 w 673"/>
                      <a:gd name="T23" fmla="*/ 148 h 337"/>
                      <a:gd name="T24" fmla="*/ 199 w 673"/>
                      <a:gd name="T25" fmla="*/ 128 h 337"/>
                      <a:gd name="T26" fmla="*/ 212 w 673"/>
                      <a:gd name="T27" fmla="*/ 120 h 337"/>
                      <a:gd name="T28" fmla="*/ 242 w 673"/>
                      <a:gd name="T29" fmla="*/ 119 h 337"/>
                      <a:gd name="T30" fmla="*/ 274 w 673"/>
                      <a:gd name="T31" fmla="*/ 49 h 337"/>
                      <a:gd name="T32" fmla="*/ 284 w 673"/>
                      <a:gd name="T33" fmla="*/ 54 h 337"/>
                      <a:gd name="T34" fmla="*/ 309 w 673"/>
                      <a:gd name="T35" fmla="*/ 30 h 337"/>
                      <a:gd name="T36" fmla="*/ 303 w 673"/>
                      <a:gd name="T37" fmla="*/ 12 h 337"/>
                      <a:gd name="T38" fmla="*/ 305 w 673"/>
                      <a:gd name="T39" fmla="*/ 2 h 337"/>
                      <a:gd name="T40" fmla="*/ 328 w 673"/>
                      <a:gd name="T41" fmla="*/ 0 h 337"/>
                      <a:gd name="T42" fmla="*/ 343 w 673"/>
                      <a:gd name="T43" fmla="*/ 7 h 337"/>
                      <a:gd name="T44" fmla="*/ 388 w 673"/>
                      <a:gd name="T45" fmla="*/ 41 h 337"/>
                      <a:gd name="T46" fmla="*/ 422 w 673"/>
                      <a:gd name="T47" fmla="*/ 39 h 337"/>
                      <a:gd name="T48" fmla="*/ 438 w 673"/>
                      <a:gd name="T49" fmla="*/ 26 h 337"/>
                      <a:gd name="T50" fmla="*/ 473 w 673"/>
                      <a:gd name="T51" fmla="*/ 55 h 337"/>
                      <a:gd name="T52" fmla="*/ 484 w 673"/>
                      <a:gd name="T53" fmla="*/ 111 h 337"/>
                      <a:gd name="T54" fmla="*/ 527 w 673"/>
                      <a:gd name="T55" fmla="*/ 149 h 337"/>
                      <a:gd name="T56" fmla="*/ 507 w 673"/>
                      <a:gd name="T57" fmla="*/ 180 h 337"/>
                      <a:gd name="T58" fmla="*/ 470 w 673"/>
                      <a:gd name="T59" fmla="*/ 224 h 337"/>
                      <a:gd name="T60" fmla="*/ 469 w 673"/>
                      <a:gd name="T61" fmla="*/ 234 h 337"/>
                      <a:gd name="T62" fmla="*/ 418 w 673"/>
                      <a:gd name="T63" fmla="*/ 276 h 337"/>
                      <a:gd name="T64" fmla="*/ 127 w 673"/>
                      <a:gd name="T65" fmla="*/ 311 h 337"/>
                      <a:gd name="T66" fmla="*/ 95 w 673"/>
                      <a:gd name="T67" fmla="*/ 308 h 337"/>
                      <a:gd name="T68" fmla="*/ 97 w 673"/>
                      <a:gd name="T69" fmla="*/ 327 h 337"/>
                      <a:gd name="T70" fmla="*/ 0 w 673"/>
                      <a:gd name="T71" fmla="*/ 337 h 337"/>
                      <a:gd name="T72" fmla="*/ 3 w 673"/>
                      <a:gd name="T73" fmla="*/ 319 h 337"/>
                      <a:gd name="T74" fmla="*/ 3 w 673"/>
                      <a:gd name="T75" fmla="*/ 319 h 3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3"/>
                      <a:gd name="T115" fmla="*/ 0 h 337"/>
                      <a:gd name="T116" fmla="*/ 673 w 673"/>
                      <a:gd name="T117" fmla="*/ 337 h 3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3" h="337">
                        <a:moveTo>
                          <a:pt x="3" y="319"/>
                        </a:moveTo>
                        <a:lnTo>
                          <a:pt x="19" y="318"/>
                        </a:lnTo>
                        <a:lnTo>
                          <a:pt x="24" y="282"/>
                        </a:lnTo>
                        <a:lnTo>
                          <a:pt x="15" y="280"/>
                        </a:lnTo>
                        <a:lnTo>
                          <a:pt x="36" y="251"/>
                        </a:lnTo>
                        <a:lnTo>
                          <a:pt x="78" y="264"/>
                        </a:lnTo>
                        <a:lnTo>
                          <a:pt x="84" y="224"/>
                        </a:lnTo>
                        <a:lnTo>
                          <a:pt x="113" y="213"/>
                        </a:lnTo>
                        <a:lnTo>
                          <a:pt x="108" y="204"/>
                        </a:lnTo>
                        <a:lnTo>
                          <a:pt x="125" y="166"/>
                        </a:lnTo>
                        <a:lnTo>
                          <a:pt x="180" y="162"/>
                        </a:lnTo>
                        <a:lnTo>
                          <a:pt x="225" y="148"/>
                        </a:lnTo>
                        <a:lnTo>
                          <a:pt x="254" y="128"/>
                        </a:lnTo>
                        <a:lnTo>
                          <a:pt x="270" y="120"/>
                        </a:lnTo>
                        <a:lnTo>
                          <a:pt x="308" y="119"/>
                        </a:lnTo>
                        <a:lnTo>
                          <a:pt x="350" y="49"/>
                        </a:lnTo>
                        <a:lnTo>
                          <a:pt x="363" y="54"/>
                        </a:lnTo>
                        <a:lnTo>
                          <a:pt x="395" y="30"/>
                        </a:lnTo>
                        <a:lnTo>
                          <a:pt x="387" y="12"/>
                        </a:lnTo>
                        <a:lnTo>
                          <a:pt x="390" y="2"/>
                        </a:lnTo>
                        <a:lnTo>
                          <a:pt x="419" y="0"/>
                        </a:lnTo>
                        <a:lnTo>
                          <a:pt x="439" y="7"/>
                        </a:lnTo>
                        <a:lnTo>
                          <a:pt x="497" y="41"/>
                        </a:lnTo>
                        <a:lnTo>
                          <a:pt x="539" y="39"/>
                        </a:lnTo>
                        <a:lnTo>
                          <a:pt x="559" y="26"/>
                        </a:lnTo>
                        <a:lnTo>
                          <a:pt x="605" y="55"/>
                        </a:lnTo>
                        <a:lnTo>
                          <a:pt x="620" y="111"/>
                        </a:lnTo>
                        <a:lnTo>
                          <a:pt x="673" y="149"/>
                        </a:lnTo>
                        <a:lnTo>
                          <a:pt x="648" y="180"/>
                        </a:lnTo>
                        <a:lnTo>
                          <a:pt x="602" y="224"/>
                        </a:lnTo>
                        <a:lnTo>
                          <a:pt x="601" y="234"/>
                        </a:lnTo>
                        <a:lnTo>
                          <a:pt x="534" y="276"/>
                        </a:lnTo>
                        <a:lnTo>
                          <a:pt x="162" y="311"/>
                        </a:lnTo>
                        <a:lnTo>
                          <a:pt x="121" y="308"/>
                        </a:lnTo>
                        <a:lnTo>
                          <a:pt x="123" y="327"/>
                        </a:lnTo>
                        <a:lnTo>
                          <a:pt x="0" y="337"/>
                        </a:lnTo>
                        <a:lnTo>
                          <a:pt x="3" y="319"/>
                        </a:lnTo>
                        <a:close/>
                      </a:path>
                    </a:pathLst>
                  </a:custGeom>
                  <a:solidFill>
                    <a:srgbClr val="FFC72C"/>
                  </a:solidFill>
                  <a:ln w="19050">
                    <a:solidFill>
                      <a:srgbClr val="000000"/>
                    </a:solidFill>
                    <a:round/>
                    <a:headEnd/>
                    <a:tailEnd/>
                  </a:ln>
                </p:spPr>
                <p:txBody>
                  <a:bodyPr/>
                  <a:lstStyle/>
                  <a:p>
                    <a:endParaRPr lang="en-US"/>
                  </a:p>
                </p:txBody>
              </p:sp>
              <p:sp>
                <p:nvSpPr>
                  <p:cNvPr id="816" name="Freeform 1348">
                    <a:extLst>
                      <a:ext uri="{FF2B5EF4-FFF2-40B4-BE49-F238E27FC236}">
                        <a16:creationId xmlns:a16="http://schemas.microsoft.com/office/drawing/2014/main" id="{3820A9DC-9BC9-D0D9-536E-1F712FD41178}"/>
                      </a:ext>
                    </a:extLst>
                  </p:cNvPr>
                  <p:cNvSpPr>
                    <a:spLocks/>
                  </p:cNvSpPr>
                  <p:nvPr/>
                </p:nvSpPr>
                <p:spPr bwMode="auto">
                  <a:xfrm>
                    <a:off x="31413" y="1618"/>
                    <a:ext cx="744" cy="264"/>
                  </a:xfrm>
                  <a:custGeom>
                    <a:avLst/>
                    <a:gdLst>
                      <a:gd name="T0" fmla="*/ 11 w 794"/>
                      <a:gd name="T1" fmla="*/ 220 h 263"/>
                      <a:gd name="T2" fmla="*/ 8 w 794"/>
                      <a:gd name="T3" fmla="*/ 216 h 263"/>
                      <a:gd name="T4" fmla="*/ 25 w 794"/>
                      <a:gd name="T5" fmla="*/ 199 h 263"/>
                      <a:gd name="T6" fmla="*/ 44 w 794"/>
                      <a:gd name="T7" fmla="*/ 158 h 263"/>
                      <a:gd name="T8" fmla="*/ 37 w 794"/>
                      <a:gd name="T9" fmla="*/ 148 h 263"/>
                      <a:gd name="T10" fmla="*/ 46 w 794"/>
                      <a:gd name="T11" fmla="*/ 125 h 263"/>
                      <a:gd name="T12" fmla="*/ 46 w 794"/>
                      <a:gd name="T13" fmla="*/ 102 h 263"/>
                      <a:gd name="T14" fmla="*/ 58 w 794"/>
                      <a:gd name="T15" fmla="*/ 86 h 263"/>
                      <a:gd name="T16" fmla="*/ 154 w 794"/>
                      <a:gd name="T17" fmla="*/ 76 h 263"/>
                      <a:gd name="T18" fmla="*/ 153 w 794"/>
                      <a:gd name="T19" fmla="*/ 57 h 263"/>
                      <a:gd name="T20" fmla="*/ 185 w 794"/>
                      <a:gd name="T21" fmla="*/ 60 h 263"/>
                      <a:gd name="T22" fmla="*/ 474 w 794"/>
                      <a:gd name="T23" fmla="*/ 25 h 263"/>
                      <a:gd name="T24" fmla="*/ 619 w 794"/>
                      <a:gd name="T25" fmla="*/ 0 h 263"/>
                      <a:gd name="T26" fmla="*/ 593 w 794"/>
                      <a:gd name="T27" fmla="*/ 63 h 263"/>
                      <a:gd name="T28" fmla="*/ 554 w 794"/>
                      <a:gd name="T29" fmla="*/ 75 h 263"/>
                      <a:gd name="T30" fmla="*/ 535 w 794"/>
                      <a:gd name="T31" fmla="*/ 107 h 263"/>
                      <a:gd name="T32" fmla="*/ 464 w 794"/>
                      <a:gd name="T33" fmla="*/ 163 h 263"/>
                      <a:gd name="T34" fmla="*/ 460 w 794"/>
                      <a:gd name="T35" fmla="*/ 182 h 263"/>
                      <a:gd name="T36" fmla="*/ 444 w 794"/>
                      <a:gd name="T37" fmla="*/ 194 h 263"/>
                      <a:gd name="T38" fmla="*/ 444 w 794"/>
                      <a:gd name="T39" fmla="*/ 220 h 263"/>
                      <a:gd name="T40" fmla="*/ 348 w 794"/>
                      <a:gd name="T41" fmla="*/ 234 h 263"/>
                      <a:gd name="T42" fmla="*/ 156 w 794"/>
                      <a:gd name="T43" fmla="*/ 255 h 263"/>
                      <a:gd name="T44" fmla="*/ 0 w 794"/>
                      <a:gd name="T45" fmla="*/ 267 h 263"/>
                      <a:gd name="T46" fmla="*/ 11 w 794"/>
                      <a:gd name="T47" fmla="*/ 220 h 263"/>
                      <a:gd name="T48" fmla="*/ 11 w 794"/>
                      <a:gd name="T49" fmla="*/ 220 h 26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94"/>
                      <a:gd name="T76" fmla="*/ 0 h 263"/>
                      <a:gd name="T77" fmla="*/ 794 w 794"/>
                      <a:gd name="T78" fmla="*/ 263 h 26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94" h="263">
                        <a:moveTo>
                          <a:pt x="15" y="216"/>
                        </a:moveTo>
                        <a:lnTo>
                          <a:pt x="10" y="212"/>
                        </a:lnTo>
                        <a:lnTo>
                          <a:pt x="33" y="195"/>
                        </a:lnTo>
                        <a:lnTo>
                          <a:pt x="56" y="154"/>
                        </a:lnTo>
                        <a:lnTo>
                          <a:pt x="47" y="144"/>
                        </a:lnTo>
                        <a:lnTo>
                          <a:pt x="59" y="125"/>
                        </a:lnTo>
                        <a:lnTo>
                          <a:pt x="59" y="102"/>
                        </a:lnTo>
                        <a:lnTo>
                          <a:pt x="75" y="86"/>
                        </a:lnTo>
                        <a:lnTo>
                          <a:pt x="198" y="76"/>
                        </a:lnTo>
                        <a:lnTo>
                          <a:pt x="196" y="57"/>
                        </a:lnTo>
                        <a:lnTo>
                          <a:pt x="237" y="60"/>
                        </a:lnTo>
                        <a:lnTo>
                          <a:pt x="609" y="25"/>
                        </a:lnTo>
                        <a:lnTo>
                          <a:pt x="794" y="0"/>
                        </a:lnTo>
                        <a:lnTo>
                          <a:pt x="761" y="63"/>
                        </a:lnTo>
                        <a:lnTo>
                          <a:pt x="711" y="75"/>
                        </a:lnTo>
                        <a:lnTo>
                          <a:pt x="687" y="107"/>
                        </a:lnTo>
                        <a:lnTo>
                          <a:pt x="596" y="159"/>
                        </a:lnTo>
                        <a:lnTo>
                          <a:pt x="591" y="178"/>
                        </a:lnTo>
                        <a:lnTo>
                          <a:pt x="569" y="190"/>
                        </a:lnTo>
                        <a:lnTo>
                          <a:pt x="569" y="216"/>
                        </a:lnTo>
                        <a:lnTo>
                          <a:pt x="446" y="230"/>
                        </a:lnTo>
                        <a:lnTo>
                          <a:pt x="200" y="251"/>
                        </a:lnTo>
                        <a:lnTo>
                          <a:pt x="0" y="263"/>
                        </a:lnTo>
                        <a:lnTo>
                          <a:pt x="15" y="216"/>
                        </a:lnTo>
                        <a:close/>
                      </a:path>
                    </a:pathLst>
                  </a:custGeom>
                  <a:solidFill>
                    <a:srgbClr val="FFC72C"/>
                  </a:solidFill>
                  <a:ln w="19050">
                    <a:solidFill>
                      <a:srgbClr val="000000"/>
                    </a:solidFill>
                    <a:round/>
                    <a:headEnd/>
                    <a:tailEnd/>
                  </a:ln>
                </p:spPr>
                <p:txBody>
                  <a:bodyPr/>
                  <a:lstStyle/>
                  <a:p>
                    <a:endParaRPr lang="en-US"/>
                  </a:p>
                </p:txBody>
              </p:sp>
              <p:sp>
                <p:nvSpPr>
                  <p:cNvPr id="817" name="Freeform 1349">
                    <a:extLst>
                      <a:ext uri="{FF2B5EF4-FFF2-40B4-BE49-F238E27FC236}">
                        <a16:creationId xmlns:a16="http://schemas.microsoft.com/office/drawing/2014/main" id="{BCCDBCD8-8AC2-A915-6214-098D8FB03DD1}"/>
                      </a:ext>
                    </a:extLst>
                  </p:cNvPr>
                  <p:cNvSpPr>
                    <a:spLocks/>
                  </p:cNvSpPr>
                  <p:nvPr/>
                </p:nvSpPr>
                <p:spPr bwMode="auto">
                  <a:xfrm>
                    <a:off x="31311" y="1869"/>
                    <a:ext cx="311" cy="558"/>
                  </a:xfrm>
                  <a:custGeom>
                    <a:avLst/>
                    <a:gdLst>
                      <a:gd name="T0" fmla="*/ 19 w 330"/>
                      <a:gd name="T1" fmla="*/ 393 h 557"/>
                      <a:gd name="T2" fmla="*/ 43 w 330"/>
                      <a:gd name="T3" fmla="*/ 351 h 557"/>
                      <a:gd name="T4" fmla="*/ 36 w 330"/>
                      <a:gd name="T5" fmla="*/ 339 h 557"/>
                      <a:gd name="T6" fmla="*/ 25 w 330"/>
                      <a:gd name="T7" fmla="*/ 245 h 557"/>
                      <a:gd name="T8" fmla="*/ 23 w 330"/>
                      <a:gd name="T9" fmla="*/ 183 h 557"/>
                      <a:gd name="T10" fmla="*/ 39 w 330"/>
                      <a:gd name="T11" fmla="*/ 115 h 557"/>
                      <a:gd name="T12" fmla="*/ 68 w 330"/>
                      <a:gd name="T13" fmla="*/ 68 h 557"/>
                      <a:gd name="T14" fmla="*/ 66 w 330"/>
                      <a:gd name="T15" fmla="*/ 55 h 557"/>
                      <a:gd name="T16" fmla="*/ 85 w 330"/>
                      <a:gd name="T17" fmla="*/ 12 h 557"/>
                      <a:gd name="T18" fmla="*/ 242 w 330"/>
                      <a:gd name="T19" fmla="*/ 0 h 557"/>
                      <a:gd name="T20" fmla="*/ 251 w 330"/>
                      <a:gd name="T21" fmla="*/ 10 h 557"/>
                      <a:gd name="T22" fmla="*/ 242 w 330"/>
                      <a:gd name="T23" fmla="*/ 360 h 557"/>
                      <a:gd name="T24" fmla="*/ 260 w 330"/>
                      <a:gd name="T25" fmla="*/ 527 h 557"/>
                      <a:gd name="T26" fmla="*/ 254 w 330"/>
                      <a:gd name="T27" fmla="*/ 535 h 557"/>
                      <a:gd name="T28" fmla="*/ 221 w 330"/>
                      <a:gd name="T29" fmla="*/ 525 h 557"/>
                      <a:gd name="T30" fmla="*/ 170 w 330"/>
                      <a:gd name="T31" fmla="*/ 561 h 557"/>
                      <a:gd name="T32" fmla="*/ 144 w 330"/>
                      <a:gd name="T33" fmla="*/ 508 h 557"/>
                      <a:gd name="T34" fmla="*/ 148 w 330"/>
                      <a:gd name="T35" fmla="*/ 469 h 557"/>
                      <a:gd name="T36" fmla="*/ 0 w 330"/>
                      <a:gd name="T37" fmla="*/ 477 h 557"/>
                      <a:gd name="T38" fmla="*/ 19 w 330"/>
                      <a:gd name="T39" fmla="*/ 393 h 557"/>
                      <a:gd name="T40" fmla="*/ 19 w 330"/>
                      <a:gd name="T41" fmla="*/ 393 h 5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0"/>
                      <a:gd name="T64" fmla="*/ 0 h 557"/>
                      <a:gd name="T65" fmla="*/ 330 w 330"/>
                      <a:gd name="T66" fmla="*/ 557 h 5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0" h="557">
                        <a:moveTo>
                          <a:pt x="23" y="389"/>
                        </a:moveTo>
                        <a:lnTo>
                          <a:pt x="55" y="347"/>
                        </a:lnTo>
                        <a:lnTo>
                          <a:pt x="45" y="335"/>
                        </a:lnTo>
                        <a:lnTo>
                          <a:pt x="32" y="245"/>
                        </a:lnTo>
                        <a:lnTo>
                          <a:pt x="28" y="183"/>
                        </a:lnTo>
                        <a:lnTo>
                          <a:pt x="50" y="115"/>
                        </a:lnTo>
                        <a:lnTo>
                          <a:pt x="86" y="68"/>
                        </a:lnTo>
                        <a:lnTo>
                          <a:pt x="83" y="55"/>
                        </a:lnTo>
                        <a:lnTo>
                          <a:pt x="108" y="12"/>
                        </a:lnTo>
                        <a:lnTo>
                          <a:pt x="308" y="0"/>
                        </a:lnTo>
                        <a:lnTo>
                          <a:pt x="317" y="10"/>
                        </a:lnTo>
                        <a:lnTo>
                          <a:pt x="308" y="356"/>
                        </a:lnTo>
                        <a:lnTo>
                          <a:pt x="330" y="523"/>
                        </a:lnTo>
                        <a:lnTo>
                          <a:pt x="322" y="531"/>
                        </a:lnTo>
                        <a:lnTo>
                          <a:pt x="280" y="521"/>
                        </a:lnTo>
                        <a:lnTo>
                          <a:pt x="215" y="557"/>
                        </a:lnTo>
                        <a:lnTo>
                          <a:pt x="183" y="504"/>
                        </a:lnTo>
                        <a:lnTo>
                          <a:pt x="188" y="465"/>
                        </a:lnTo>
                        <a:lnTo>
                          <a:pt x="0" y="473"/>
                        </a:lnTo>
                        <a:lnTo>
                          <a:pt x="23" y="389"/>
                        </a:lnTo>
                        <a:close/>
                      </a:path>
                    </a:pathLst>
                  </a:custGeom>
                  <a:pattFill prst="dashUpDiag">
                    <a:fgClr>
                      <a:srgbClr val="671E75"/>
                    </a:fgClr>
                    <a:bgClr>
                      <a:schemeClr val="bg1"/>
                    </a:bgClr>
                  </a:pattFill>
                  <a:ln w="19050">
                    <a:solidFill>
                      <a:srgbClr val="000000"/>
                    </a:solidFill>
                    <a:round/>
                    <a:headEnd/>
                    <a:tailEnd/>
                  </a:ln>
                </p:spPr>
                <p:txBody>
                  <a:bodyPr/>
                  <a:lstStyle/>
                  <a:p>
                    <a:endParaRPr lang="en-US"/>
                  </a:p>
                </p:txBody>
              </p:sp>
              <p:sp>
                <p:nvSpPr>
                  <p:cNvPr id="818" name="Freeform 1350">
                    <a:extLst>
                      <a:ext uri="{FF2B5EF4-FFF2-40B4-BE49-F238E27FC236}">
                        <a16:creationId xmlns:a16="http://schemas.microsoft.com/office/drawing/2014/main" id="{CCAF25CA-99FB-1487-5785-1BBB9F0861DD}"/>
                      </a:ext>
                    </a:extLst>
                  </p:cNvPr>
                  <p:cNvSpPr>
                    <a:spLocks/>
                  </p:cNvSpPr>
                  <p:nvPr/>
                </p:nvSpPr>
                <p:spPr bwMode="auto">
                  <a:xfrm>
                    <a:off x="31601" y="1848"/>
                    <a:ext cx="333" cy="562"/>
                  </a:xfrm>
                  <a:custGeom>
                    <a:avLst/>
                    <a:gdLst>
                      <a:gd name="T0" fmla="*/ 8 w 354"/>
                      <a:gd name="T1" fmla="*/ 31 h 562"/>
                      <a:gd name="T2" fmla="*/ 0 w 354"/>
                      <a:gd name="T3" fmla="*/ 377 h 562"/>
                      <a:gd name="T4" fmla="*/ 18 w 354"/>
                      <a:gd name="T5" fmla="*/ 544 h 562"/>
                      <a:gd name="T6" fmla="*/ 37 w 354"/>
                      <a:gd name="T7" fmla="*/ 551 h 562"/>
                      <a:gd name="T8" fmla="*/ 54 w 354"/>
                      <a:gd name="T9" fmla="*/ 538 h 562"/>
                      <a:gd name="T10" fmla="*/ 64 w 354"/>
                      <a:gd name="T11" fmla="*/ 551 h 562"/>
                      <a:gd name="T12" fmla="*/ 49 w 354"/>
                      <a:gd name="T13" fmla="*/ 562 h 562"/>
                      <a:gd name="T14" fmla="*/ 87 w 354"/>
                      <a:gd name="T15" fmla="*/ 549 h 562"/>
                      <a:gd name="T16" fmla="*/ 95 w 354"/>
                      <a:gd name="T17" fmla="*/ 534 h 562"/>
                      <a:gd name="T18" fmla="*/ 90 w 354"/>
                      <a:gd name="T19" fmla="*/ 525 h 562"/>
                      <a:gd name="T20" fmla="*/ 92 w 354"/>
                      <a:gd name="T21" fmla="*/ 510 h 562"/>
                      <a:gd name="T22" fmla="*/ 74 w 354"/>
                      <a:gd name="T23" fmla="*/ 489 h 562"/>
                      <a:gd name="T24" fmla="*/ 74 w 354"/>
                      <a:gd name="T25" fmla="*/ 471 h 562"/>
                      <a:gd name="T26" fmla="*/ 277 w 354"/>
                      <a:gd name="T27" fmla="*/ 449 h 562"/>
                      <a:gd name="T28" fmla="*/ 261 w 354"/>
                      <a:gd name="T29" fmla="*/ 360 h 562"/>
                      <a:gd name="T30" fmla="*/ 271 w 354"/>
                      <a:gd name="T31" fmla="*/ 306 h 562"/>
                      <a:gd name="T32" fmla="*/ 246 w 354"/>
                      <a:gd name="T33" fmla="*/ 237 h 562"/>
                      <a:gd name="T34" fmla="*/ 192 w 354"/>
                      <a:gd name="T35" fmla="*/ 0 h 562"/>
                      <a:gd name="T36" fmla="*/ 0 w 354"/>
                      <a:gd name="T37" fmla="*/ 21 h 562"/>
                      <a:gd name="T38" fmla="*/ 8 w 354"/>
                      <a:gd name="T39" fmla="*/ 31 h 562"/>
                      <a:gd name="T40" fmla="*/ 8 w 354"/>
                      <a:gd name="T41" fmla="*/ 31 h 5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4"/>
                      <a:gd name="T64" fmla="*/ 0 h 562"/>
                      <a:gd name="T65" fmla="*/ 354 w 354"/>
                      <a:gd name="T66" fmla="*/ 562 h 5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4" h="562">
                        <a:moveTo>
                          <a:pt x="9" y="31"/>
                        </a:moveTo>
                        <a:lnTo>
                          <a:pt x="0" y="377"/>
                        </a:lnTo>
                        <a:lnTo>
                          <a:pt x="22" y="544"/>
                        </a:lnTo>
                        <a:lnTo>
                          <a:pt x="47" y="551"/>
                        </a:lnTo>
                        <a:lnTo>
                          <a:pt x="69" y="538"/>
                        </a:lnTo>
                        <a:lnTo>
                          <a:pt x="82" y="551"/>
                        </a:lnTo>
                        <a:lnTo>
                          <a:pt x="63" y="562"/>
                        </a:lnTo>
                        <a:lnTo>
                          <a:pt x="111" y="549"/>
                        </a:lnTo>
                        <a:lnTo>
                          <a:pt x="121" y="534"/>
                        </a:lnTo>
                        <a:lnTo>
                          <a:pt x="115" y="525"/>
                        </a:lnTo>
                        <a:lnTo>
                          <a:pt x="118" y="510"/>
                        </a:lnTo>
                        <a:lnTo>
                          <a:pt x="95" y="489"/>
                        </a:lnTo>
                        <a:lnTo>
                          <a:pt x="95" y="471"/>
                        </a:lnTo>
                        <a:lnTo>
                          <a:pt x="354" y="449"/>
                        </a:lnTo>
                        <a:lnTo>
                          <a:pt x="333" y="360"/>
                        </a:lnTo>
                        <a:lnTo>
                          <a:pt x="346" y="306"/>
                        </a:lnTo>
                        <a:lnTo>
                          <a:pt x="314" y="237"/>
                        </a:lnTo>
                        <a:lnTo>
                          <a:pt x="246" y="0"/>
                        </a:lnTo>
                        <a:lnTo>
                          <a:pt x="0" y="21"/>
                        </a:lnTo>
                        <a:lnTo>
                          <a:pt x="9" y="31"/>
                        </a:lnTo>
                        <a:close/>
                      </a:path>
                    </a:pathLst>
                  </a:custGeom>
                  <a:solidFill>
                    <a:srgbClr val="FFC72C"/>
                  </a:solidFill>
                  <a:ln w="19050">
                    <a:solidFill>
                      <a:srgbClr val="000000"/>
                    </a:solidFill>
                    <a:round/>
                    <a:headEnd/>
                    <a:tailEnd/>
                  </a:ln>
                </p:spPr>
                <p:txBody>
                  <a:bodyPr/>
                  <a:lstStyle/>
                  <a:p>
                    <a:endParaRPr lang="en-US"/>
                  </a:p>
                </p:txBody>
              </p:sp>
              <p:sp>
                <p:nvSpPr>
                  <p:cNvPr id="819" name="Freeform 1351">
                    <a:extLst>
                      <a:ext uri="{FF2B5EF4-FFF2-40B4-BE49-F238E27FC236}">
                        <a16:creationId xmlns:a16="http://schemas.microsoft.com/office/drawing/2014/main" id="{D86176E9-77C6-8BFF-C671-B7709734D528}"/>
                      </a:ext>
                    </a:extLst>
                  </p:cNvPr>
                  <p:cNvSpPr>
                    <a:spLocks/>
                  </p:cNvSpPr>
                  <p:nvPr/>
                </p:nvSpPr>
                <p:spPr bwMode="auto">
                  <a:xfrm>
                    <a:off x="31832" y="1820"/>
                    <a:ext cx="470" cy="513"/>
                  </a:xfrm>
                  <a:custGeom>
                    <a:avLst/>
                    <a:gdLst>
                      <a:gd name="T0" fmla="*/ 53 w 500"/>
                      <a:gd name="T1" fmla="*/ 266 h 513"/>
                      <a:gd name="T2" fmla="*/ 78 w 500"/>
                      <a:gd name="T3" fmla="*/ 335 h 513"/>
                      <a:gd name="T4" fmla="*/ 68 w 500"/>
                      <a:gd name="T5" fmla="*/ 389 h 513"/>
                      <a:gd name="T6" fmla="*/ 85 w 500"/>
                      <a:gd name="T7" fmla="*/ 478 h 513"/>
                      <a:gd name="T8" fmla="*/ 100 w 500"/>
                      <a:gd name="T9" fmla="*/ 507 h 513"/>
                      <a:gd name="T10" fmla="*/ 308 w 500"/>
                      <a:gd name="T11" fmla="*/ 492 h 513"/>
                      <a:gd name="T12" fmla="*/ 311 w 500"/>
                      <a:gd name="T13" fmla="*/ 510 h 513"/>
                      <a:gd name="T14" fmla="*/ 323 w 500"/>
                      <a:gd name="T15" fmla="*/ 513 h 513"/>
                      <a:gd name="T16" fmla="*/ 319 w 500"/>
                      <a:gd name="T17" fmla="*/ 469 h 513"/>
                      <a:gd name="T18" fmla="*/ 327 w 500"/>
                      <a:gd name="T19" fmla="*/ 458 h 513"/>
                      <a:gd name="T20" fmla="*/ 358 w 500"/>
                      <a:gd name="T21" fmla="*/ 466 h 513"/>
                      <a:gd name="T22" fmla="*/ 362 w 500"/>
                      <a:gd name="T23" fmla="*/ 435 h 513"/>
                      <a:gd name="T24" fmla="*/ 359 w 500"/>
                      <a:gd name="T25" fmla="*/ 395 h 513"/>
                      <a:gd name="T26" fmla="*/ 371 w 500"/>
                      <a:gd name="T27" fmla="*/ 384 h 513"/>
                      <a:gd name="T28" fmla="*/ 390 w 500"/>
                      <a:gd name="T29" fmla="*/ 306 h 513"/>
                      <a:gd name="T30" fmla="*/ 378 w 500"/>
                      <a:gd name="T31" fmla="*/ 303 h 513"/>
                      <a:gd name="T32" fmla="*/ 327 w 500"/>
                      <a:gd name="T33" fmla="*/ 202 h 513"/>
                      <a:gd name="T34" fmla="*/ 216 w 500"/>
                      <a:gd name="T35" fmla="*/ 76 h 513"/>
                      <a:gd name="T36" fmla="*/ 169 w 500"/>
                      <a:gd name="T37" fmla="*/ 37 h 513"/>
                      <a:gd name="T38" fmla="*/ 186 w 500"/>
                      <a:gd name="T39" fmla="*/ 0 h 513"/>
                      <a:gd name="T40" fmla="*/ 96 w 500"/>
                      <a:gd name="T41" fmla="*/ 15 h 513"/>
                      <a:gd name="T42" fmla="*/ 0 w 500"/>
                      <a:gd name="T43" fmla="*/ 29 h 513"/>
                      <a:gd name="T44" fmla="*/ 53 w 500"/>
                      <a:gd name="T45" fmla="*/ 266 h 513"/>
                      <a:gd name="T46" fmla="*/ 53 w 500"/>
                      <a:gd name="T47" fmla="*/ 266 h 51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00"/>
                      <a:gd name="T73" fmla="*/ 0 h 513"/>
                      <a:gd name="T74" fmla="*/ 500 w 500"/>
                      <a:gd name="T75" fmla="*/ 513 h 51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00" h="513">
                        <a:moveTo>
                          <a:pt x="68" y="266"/>
                        </a:moveTo>
                        <a:lnTo>
                          <a:pt x="100" y="335"/>
                        </a:lnTo>
                        <a:lnTo>
                          <a:pt x="87" y="389"/>
                        </a:lnTo>
                        <a:lnTo>
                          <a:pt x="108" y="478"/>
                        </a:lnTo>
                        <a:lnTo>
                          <a:pt x="128" y="507"/>
                        </a:lnTo>
                        <a:lnTo>
                          <a:pt x="395" y="492"/>
                        </a:lnTo>
                        <a:lnTo>
                          <a:pt x="398" y="510"/>
                        </a:lnTo>
                        <a:lnTo>
                          <a:pt x="414" y="513"/>
                        </a:lnTo>
                        <a:lnTo>
                          <a:pt x="408" y="469"/>
                        </a:lnTo>
                        <a:lnTo>
                          <a:pt x="419" y="458"/>
                        </a:lnTo>
                        <a:lnTo>
                          <a:pt x="458" y="466"/>
                        </a:lnTo>
                        <a:lnTo>
                          <a:pt x="464" y="435"/>
                        </a:lnTo>
                        <a:lnTo>
                          <a:pt x="460" y="395"/>
                        </a:lnTo>
                        <a:lnTo>
                          <a:pt x="476" y="384"/>
                        </a:lnTo>
                        <a:lnTo>
                          <a:pt x="500" y="306"/>
                        </a:lnTo>
                        <a:lnTo>
                          <a:pt x="484" y="303"/>
                        </a:lnTo>
                        <a:lnTo>
                          <a:pt x="419" y="202"/>
                        </a:lnTo>
                        <a:lnTo>
                          <a:pt x="278" y="76"/>
                        </a:lnTo>
                        <a:lnTo>
                          <a:pt x="217" y="37"/>
                        </a:lnTo>
                        <a:lnTo>
                          <a:pt x="238" y="0"/>
                        </a:lnTo>
                        <a:lnTo>
                          <a:pt x="123" y="15"/>
                        </a:lnTo>
                        <a:lnTo>
                          <a:pt x="0" y="29"/>
                        </a:lnTo>
                        <a:lnTo>
                          <a:pt x="68" y="266"/>
                        </a:lnTo>
                        <a:close/>
                      </a:path>
                    </a:pathLst>
                  </a:custGeom>
                  <a:pattFill prst="dashUpDiag">
                    <a:fgClr>
                      <a:srgbClr val="671E75"/>
                    </a:fgClr>
                    <a:bgClr>
                      <a:schemeClr val="bg1"/>
                    </a:bgClr>
                  </a:pattFill>
                  <a:ln w="19050">
                    <a:solidFill>
                      <a:srgbClr val="000000"/>
                    </a:solidFill>
                    <a:round/>
                    <a:headEnd/>
                    <a:tailEnd/>
                  </a:ln>
                </p:spPr>
                <p:txBody>
                  <a:bodyPr/>
                  <a:lstStyle/>
                  <a:p>
                    <a:endParaRPr lang="en-US"/>
                  </a:p>
                </p:txBody>
              </p:sp>
              <p:sp>
                <p:nvSpPr>
                  <p:cNvPr id="820" name="Freeform 1352">
                    <a:extLst>
                      <a:ext uri="{FF2B5EF4-FFF2-40B4-BE49-F238E27FC236}">
                        <a16:creationId xmlns:a16="http://schemas.microsoft.com/office/drawing/2014/main" id="{95704B96-378E-2CD1-56D6-848A324BCE89}"/>
                      </a:ext>
                    </a:extLst>
                  </p:cNvPr>
                  <p:cNvSpPr>
                    <a:spLocks/>
                  </p:cNvSpPr>
                  <p:nvPr/>
                </p:nvSpPr>
                <p:spPr bwMode="auto">
                  <a:xfrm>
                    <a:off x="31690" y="2277"/>
                    <a:ext cx="794" cy="623"/>
                  </a:xfrm>
                  <a:custGeom>
                    <a:avLst/>
                    <a:gdLst>
                      <a:gd name="T0" fmla="*/ 0 w 844"/>
                      <a:gd name="T1" fmla="*/ 60 h 623"/>
                      <a:gd name="T2" fmla="*/ 19 w 844"/>
                      <a:gd name="T3" fmla="*/ 81 h 623"/>
                      <a:gd name="T4" fmla="*/ 16 w 844"/>
                      <a:gd name="T5" fmla="*/ 96 h 623"/>
                      <a:gd name="T6" fmla="*/ 21 w 844"/>
                      <a:gd name="T7" fmla="*/ 105 h 623"/>
                      <a:gd name="T8" fmla="*/ 12 w 844"/>
                      <a:gd name="T9" fmla="*/ 120 h 623"/>
                      <a:gd name="T10" fmla="*/ 90 w 844"/>
                      <a:gd name="T11" fmla="*/ 86 h 623"/>
                      <a:gd name="T12" fmla="*/ 189 w 844"/>
                      <a:gd name="T13" fmla="*/ 165 h 623"/>
                      <a:gd name="T14" fmla="*/ 271 w 844"/>
                      <a:gd name="T15" fmla="*/ 110 h 623"/>
                      <a:gd name="T16" fmla="*/ 317 w 844"/>
                      <a:gd name="T17" fmla="*/ 123 h 623"/>
                      <a:gd name="T18" fmla="*/ 377 w 844"/>
                      <a:gd name="T19" fmla="*/ 198 h 623"/>
                      <a:gd name="T20" fmla="*/ 399 w 844"/>
                      <a:gd name="T21" fmla="*/ 198 h 623"/>
                      <a:gd name="T22" fmla="*/ 417 w 844"/>
                      <a:gd name="T23" fmla="*/ 249 h 623"/>
                      <a:gd name="T24" fmla="*/ 412 w 844"/>
                      <a:gd name="T25" fmla="*/ 352 h 623"/>
                      <a:gd name="T26" fmla="*/ 426 w 844"/>
                      <a:gd name="T27" fmla="*/ 363 h 623"/>
                      <a:gd name="T28" fmla="*/ 428 w 844"/>
                      <a:gd name="T29" fmla="*/ 346 h 623"/>
                      <a:gd name="T30" fmla="*/ 448 w 844"/>
                      <a:gd name="T31" fmla="*/ 346 h 623"/>
                      <a:gd name="T32" fmla="*/ 428 w 844"/>
                      <a:gd name="T33" fmla="*/ 393 h 623"/>
                      <a:gd name="T34" fmla="*/ 480 w 844"/>
                      <a:gd name="T35" fmla="*/ 457 h 623"/>
                      <a:gd name="T36" fmla="*/ 486 w 844"/>
                      <a:gd name="T37" fmla="*/ 440 h 623"/>
                      <a:gd name="T38" fmla="*/ 491 w 844"/>
                      <a:gd name="T39" fmla="*/ 485 h 623"/>
                      <a:gd name="T40" fmla="*/ 508 w 844"/>
                      <a:gd name="T41" fmla="*/ 495 h 623"/>
                      <a:gd name="T42" fmla="*/ 525 w 844"/>
                      <a:gd name="T43" fmla="*/ 550 h 623"/>
                      <a:gd name="T44" fmla="*/ 543 w 844"/>
                      <a:gd name="T45" fmla="*/ 550 h 623"/>
                      <a:gd name="T46" fmla="*/ 581 w 844"/>
                      <a:gd name="T47" fmla="*/ 601 h 623"/>
                      <a:gd name="T48" fmla="*/ 602 w 844"/>
                      <a:gd name="T49" fmla="*/ 605 h 623"/>
                      <a:gd name="T50" fmla="*/ 602 w 844"/>
                      <a:gd name="T51" fmla="*/ 613 h 623"/>
                      <a:gd name="T52" fmla="*/ 588 w 844"/>
                      <a:gd name="T53" fmla="*/ 627 h 623"/>
                      <a:gd name="T54" fmla="*/ 621 w 844"/>
                      <a:gd name="T55" fmla="*/ 621 h 623"/>
                      <a:gd name="T56" fmla="*/ 643 w 844"/>
                      <a:gd name="T57" fmla="*/ 609 h 623"/>
                      <a:gd name="T58" fmla="*/ 654 w 844"/>
                      <a:gd name="T59" fmla="*/ 537 h 623"/>
                      <a:gd name="T60" fmla="*/ 661 w 844"/>
                      <a:gd name="T61" fmla="*/ 540 h 623"/>
                      <a:gd name="T62" fmla="*/ 655 w 844"/>
                      <a:gd name="T63" fmla="*/ 440 h 623"/>
                      <a:gd name="T64" fmla="*/ 647 w 844"/>
                      <a:gd name="T65" fmla="*/ 410 h 623"/>
                      <a:gd name="T66" fmla="*/ 575 w 844"/>
                      <a:gd name="T67" fmla="*/ 261 h 623"/>
                      <a:gd name="T68" fmla="*/ 520 w 844"/>
                      <a:gd name="T69" fmla="*/ 123 h 623"/>
                      <a:gd name="T70" fmla="*/ 485 w 844"/>
                      <a:gd name="T71" fmla="*/ 10 h 623"/>
                      <a:gd name="T72" fmla="*/ 477 w 844"/>
                      <a:gd name="T73" fmla="*/ 8 h 623"/>
                      <a:gd name="T74" fmla="*/ 446 w 844"/>
                      <a:gd name="T75" fmla="*/ 0 h 623"/>
                      <a:gd name="T76" fmla="*/ 438 w 844"/>
                      <a:gd name="T77" fmla="*/ 11 h 623"/>
                      <a:gd name="T78" fmla="*/ 442 w 844"/>
                      <a:gd name="T79" fmla="*/ 55 h 623"/>
                      <a:gd name="T80" fmla="*/ 429 w 844"/>
                      <a:gd name="T81" fmla="*/ 52 h 623"/>
                      <a:gd name="T82" fmla="*/ 428 w 844"/>
                      <a:gd name="T83" fmla="*/ 34 h 623"/>
                      <a:gd name="T84" fmla="*/ 217 w 844"/>
                      <a:gd name="T85" fmla="*/ 49 h 623"/>
                      <a:gd name="T86" fmla="*/ 203 w 844"/>
                      <a:gd name="T87" fmla="*/ 20 h 623"/>
                      <a:gd name="T88" fmla="*/ 0 w 844"/>
                      <a:gd name="T89" fmla="*/ 42 h 623"/>
                      <a:gd name="T90" fmla="*/ 0 w 844"/>
                      <a:gd name="T91" fmla="*/ 60 h 623"/>
                      <a:gd name="T92" fmla="*/ 0 w 844"/>
                      <a:gd name="T93" fmla="*/ 60 h 62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44"/>
                      <a:gd name="T142" fmla="*/ 0 h 623"/>
                      <a:gd name="T143" fmla="*/ 844 w 844"/>
                      <a:gd name="T144" fmla="*/ 623 h 62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44" h="623">
                        <a:moveTo>
                          <a:pt x="0" y="60"/>
                        </a:moveTo>
                        <a:lnTo>
                          <a:pt x="23" y="81"/>
                        </a:lnTo>
                        <a:lnTo>
                          <a:pt x="20" y="96"/>
                        </a:lnTo>
                        <a:lnTo>
                          <a:pt x="26" y="105"/>
                        </a:lnTo>
                        <a:lnTo>
                          <a:pt x="16" y="120"/>
                        </a:lnTo>
                        <a:lnTo>
                          <a:pt x="115" y="86"/>
                        </a:lnTo>
                        <a:lnTo>
                          <a:pt x="241" y="165"/>
                        </a:lnTo>
                        <a:lnTo>
                          <a:pt x="345" y="110"/>
                        </a:lnTo>
                        <a:lnTo>
                          <a:pt x="405" y="123"/>
                        </a:lnTo>
                        <a:lnTo>
                          <a:pt x="481" y="198"/>
                        </a:lnTo>
                        <a:lnTo>
                          <a:pt x="509" y="198"/>
                        </a:lnTo>
                        <a:lnTo>
                          <a:pt x="533" y="249"/>
                        </a:lnTo>
                        <a:lnTo>
                          <a:pt x="526" y="348"/>
                        </a:lnTo>
                        <a:lnTo>
                          <a:pt x="544" y="359"/>
                        </a:lnTo>
                        <a:lnTo>
                          <a:pt x="547" y="342"/>
                        </a:lnTo>
                        <a:lnTo>
                          <a:pt x="572" y="342"/>
                        </a:lnTo>
                        <a:lnTo>
                          <a:pt x="547" y="389"/>
                        </a:lnTo>
                        <a:lnTo>
                          <a:pt x="612" y="453"/>
                        </a:lnTo>
                        <a:lnTo>
                          <a:pt x="622" y="436"/>
                        </a:lnTo>
                        <a:lnTo>
                          <a:pt x="627" y="481"/>
                        </a:lnTo>
                        <a:lnTo>
                          <a:pt x="648" y="491"/>
                        </a:lnTo>
                        <a:lnTo>
                          <a:pt x="670" y="546"/>
                        </a:lnTo>
                        <a:lnTo>
                          <a:pt x="693" y="546"/>
                        </a:lnTo>
                        <a:lnTo>
                          <a:pt x="742" y="597"/>
                        </a:lnTo>
                        <a:lnTo>
                          <a:pt x="769" y="601"/>
                        </a:lnTo>
                        <a:lnTo>
                          <a:pt x="769" y="609"/>
                        </a:lnTo>
                        <a:lnTo>
                          <a:pt x="750" y="623"/>
                        </a:lnTo>
                        <a:lnTo>
                          <a:pt x="793" y="617"/>
                        </a:lnTo>
                        <a:lnTo>
                          <a:pt x="821" y="605"/>
                        </a:lnTo>
                        <a:lnTo>
                          <a:pt x="836" y="533"/>
                        </a:lnTo>
                        <a:lnTo>
                          <a:pt x="844" y="536"/>
                        </a:lnTo>
                        <a:lnTo>
                          <a:pt x="837" y="436"/>
                        </a:lnTo>
                        <a:lnTo>
                          <a:pt x="826" y="406"/>
                        </a:lnTo>
                        <a:lnTo>
                          <a:pt x="735" y="261"/>
                        </a:lnTo>
                        <a:lnTo>
                          <a:pt x="664" y="123"/>
                        </a:lnTo>
                        <a:lnTo>
                          <a:pt x="620" y="10"/>
                        </a:lnTo>
                        <a:lnTo>
                          <a:pt x="609" y="8"/>
                        </a:lnTo>
                        <a:lnTo>
                          <a:pt x="570" y="0"/>
                        </a:lnTo>
                        <a:lnTo>
                          <a:pt x="559" y="11"/>
                        </a:lnTo>
                        <a:lnTo>
                          <a:pt x="565" y="55"/>
                        </a:lnTo>
                        <a:lnTo>
                          <a:pt x="549" y="52"/>
                        </a:lnTo>
                        <a:lnTo>
                          <a:pt x="546" y="34"/>
                        </a:lnTo>
                        <a:lnTo>
                          <a:pt x="279" y="49"/>
                        </a:lnTo>
                        <a:lnTo>
                          <a:pt x="259" y="20"/>
                        </a:lnTo>
                        <a:lnTo>
                          <a:pt x="0" y="42"/>
                        </a:lnTo>
                        <a:lnTo>
                          <a:pt x="0" y="60"/>
                        </a:lnTo>
                        <a:close/>
                      </a:path>
                    </a:pathLst>
                  </a:custGeom>
                  <a:pattFill prst="pct10">
                    <a:fgClr>
                      <a:schemeClr val="tx1"/>
                    </a:fgClr>
                    <a:bgClr>
                      <a:schemeClr val="bg1"/>
                    </a:bgClr>
                  </a:pattFill>
                  <a:ln w="19050">
                    <a:solidFill>
                      <a:srgbClr val="000000"/>
                    </a:solidFill>
                    <a:round/>
                    <a:headEnd/>
                    <a:tailEnd/>
                  </a:ln>
                </p:spPr>
                <p:txBody>
                  <a:bodyPr/>
                  <a:lstStyle/>
                  <a:p>
                    <a:endParaRPr lang="en-US"/>
                  </a:p>
                </p:txBody>
              </p:sp>
              <p:sp>
                <p:nvSpPr>
                  <p:cNvPr id="821" name="Freeform 1353">
                    <a:extLst>
                      <a:ext uri="{FF2B5EF4-FFF2-40B4-BE49-F238E27FC236}">
                        <a16:creationId xmlns:a16="http://schemas.microsoft.com/office/drawing/2014/main" id="{9F785AA2-B196-1ED2-7B47-E716D23220AD}"/>
                      </a:ext>
                    </a:extLst>
                  </p:cNvPr>
                  <p:cNvSpPr>
                    <a:spLocks/>
                  </p:cNvSpPr>
                  <p:nvPr/>
                </p:nvSpPr>
                <p:spPr bwMode="auto">
                  <a:xfrm>
                    <a:off x="31820" y="993"/>
                    <a:ext cx="364" cy="429"/>
                  </a:xfrm>
                  <a:custGeom>
                    <a:avLst/>
                    <a:gdLst>
                      <a:gd name="T0" fmla="*/ 0 w 390"/>
                      <a:gd name="T1" fmla="*/ 77 h 428"/>
                      <a:gd name="T2" fmla="*/ 24 w 390"/>
                      <a:gd name="T3" fmla="*/ 379 h 428"/>
                      <a:gd name="T4" fmla="*/ 64 w 390"/>
                      <a:gd name="T5" fmla="*/ 384 h 428"/>
                      <a:gd name="T6" fmla="*/ 109 w 390"/>
                      <a:gd name="T7" fmla="*/ 418 h 428"/>
                      <a:gd name="T8" fmla="*/ 142 w 390"/>
                      <a:gd name="T9" fmla="*/ 416 h 428"/>
                      <a:gd name="T10" fmla="*/ 158 w 390"/>
                      <a:gd name="T11" fmla="*/ 403 h 428"/>
                      <a:gd name="T12" fmla="*/ 193 w 390"/>
                      <a:gd name="T13" fmla="*/ 432 h 428"/>
                      <a:gd name="T14" fmla="*/ 216 w 390"/>
                      <a:gd name="T15" fmla="*/ 408 h 428"/>
                      <a:gd name="T16" fmla="*/ 219 w 390"/>
                      <a:gd name="T17" fmla="*/ 361 h 428"/>
                      <a:gd name="T18" fmla="*/ 233 w 390"/>
                      <a:gd name="T19" fmla="*/ 371 h 428"/>
                      <a:gd name="T20" fmla="*/ 243 w 390"/>
                      <a:gd name="T21" fmla="*/ 332 h 428"/>
                      <a:gd name="T22" fmla="*/ 293 w 390"/>
                      <a:gd name="T23" fmla="*/ 275 h 428"/>
                      <a:gd name="T24" fmla="*/ 302 w 390"/>
                      <a:gd name="T25" fmla="*/ 179 h 428"/>
                      <a:gd name="T26" fmla="*/ 295 w 390"/>
                      <a:gd name="T27" fmla="*/ 160 h 428"/>
                      <a:gd name="T28" fmla="*/ 306 w 390"/>
                      <a:gd name="T29" fmla="*/ 150 h 428"/>
                      <a:gd name="T30" fmla="*/ 287 w 390"/>
                      <a:gd name="T31" fmla="*/ 0 h 428"/>
                      <a:gd name="T32" fmla="*/ 233 w 390"/>
                      <a:gd name="T33" fmla="*/ 34 h 428"/>
                      <a:gd name="T34" fmla="*/ 207 w 390"/>
                      <a:gd name="T35" fmla="*/ 69 h 428"/>
                      <a:gd name="T36" fmla="*/ 189 w 390"/>
                      <a:gd name="T37" fmla="*/ 71 h 428"/>
                      <a:gd name="T38" fmla="*/ 160 w 390"/>
                      <a:gd name="T39" fmla="*/ 90 h 428"/>
                      <a:gd name="T40" fmla="*/ 92 w 390"/>
                      <a:gd name="T41" fmla="*/ 61 h 428"/>
                      <a:gd name="T42" fmla="*/ 0 w 390"/>
                      <a:gd name="T43" fmla="*/ 77 h 428"/>
                      <a:gd name="T44" fmla="*/ 0 w 390"/>
                      <a:gd name="T45" fmla="*/ 77 h 4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90"/>
                      <a:gd name="T70" fmla="*/ 0 h 428"/>
                      <a:gd name="T71" fmla="*/ 390 w 390"/>
                      <a:gd name="T72" fmla="*/ 428 h 4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90" h="428">
                        <a:moveTo>
                          <a:pt x="0" y="77"/>
                        </a:moveTo>
                        <a:lnTo>
                          <a:pt x="32" y="375"/>
                        </a:lnTo>
                        <a:lnTo>
                          <a:pt x="81" y="380"/>
                        </a:lnTo>
                        <a:lnTo>
                          <a:pt x="139" y="414"/>
                        </a:lnTo>
                        <a:lnTo>
                          <a:pt x="181" y="412"/>
                        </a:lnTo>
                        <a:lnTo>
                          <a:pt x="201" y="399"/>
                        </a:lnTo>
                        <a:lnTo>
                          <a:pt x="247" y="428"/>
                        </a:lnTo>
                        <a:lnTo>
                          <a:pt x="275" y="404"/>
                        </a:lnTo>
                        <a:lnTo>
                          <a:pt x="281" y="357"/>
                        </a:lnTo>
                        <a:lnTo>
                          <a:pt x="299" y="367"/>
                        </a:lnTo>
                        <a:lnTo>
                          <a:pt x="309" y="328"/>
                        </a:lnTo>
                        <a:lnTo>
                          <a:pt x="374" y="271"/>
                        </a:lnTo>
                        <a:lnTo>
                          <a:pt x="385" y="179"/>
                        </a:lnTo>
                        <a:lnTo>
                          <a:pt x="377" y="160"/>
                        </a:lnTo>
                        <a:lnTo>
                          <a:pt x="390" y="150"/>
                        </a:lnTo>
                        <a:lnTo>
                          <a:pt x="366" y="0"/>
                        </a:lnTo>
                        <a:lnTo>
                          <a:pt x="299" y="34"/>
                        </a:lnTo>
                        <a:lnTo>
                          <a:pt x="265" y="69"/>
                        </a:lnTo>
                        <a:lnTo>
                          <a:pt x="241" y="71"/>
                        </a:lnTo>
                        <a:lnTo>
                          <a:pt x="204" y="90"/>
                        </a:lnTo>
                        <a:lnTo>
                          <a:pt x="118" y="61"/>
                        </a:lnTo>
                        <a:lnTo>
                          <a:pt x="0" y="77"/>
                        </a:lnTo>
                        <a:close/>
                      </a:path>
                    </a:pathLst>
                  </a:custGeom>
                  <a:solidFill>
                    <a:srgbClr val="FFC72C"/>
                  </a:solidFill>
                  <a:ln w="19050">
                    <a:solidFill>
                      <a:srgbClr val="000000"/>
                    </a:solidFill>
                    <a:round/>
                    <a:headEnd/>
                    <a:tailEnd/>
                  </a:ln>
                </p:spPr>
                <p:txBody>
                  <a:bodyPr/>
                  <a:lstStyle/>
                  <a:p>
                    <a:endParaRPr lang="en-US"/>
                  </a:p>
                </p:txBody>
              </p:sp>
              <p:sp>
                <p:nvSpPr>
                  <p:cNvPr id="822" name="Freeform 1354">
                    <a:extLst>
                      <a:ext uri="{FF2B5EF4-FFF2-40B4-BE49-F238E27FC236}">
                        <a16:creationId xmlns:a16="http://schemas.microsoft.com/office/drawing/2014/main" id="{DDDE7AB6-D34D-75D6-1DF6-6DB3F09B2423}"/>
                      </a:ext>
                    </a:extLst>
                  </p:cNvPr>
                  <p:cNvSpPr>
                    <a:spLocks/>
                  </p:cNvSpPr>
                  <p:nvPr/>
                </p:nvSpPr>
                <p:spPr bwMode="auto">
                  <a:xfrm>
                    <a:off x="32052" y="1144"/>
                    <a:ext cx="392" cy="403"/>
                  </a:xfrm>
                  <a:custGeom>
                    <a:avLst/>
                    <a:gdLst>
                      <a:gd name="T0" fmla="*/ 0 w 417"/>
                      <a:gd name="T1" fmla="*/ 278 h 403"/>
                      <a:gd name="T2" fmla="*/ 11 w 417"/>
                      <a:gd name="T3" fmla="*/ 334 h 403"/>
                      <a:gd name="T4" fmla="*/ 53 w 417"/>
                      <a:gd name="T5" fmla="*/ 372 h 403"/>
                      <a:gd name="T6" fmla="*/ 73 w 417"/>
                      <a:gd name="T7" fmla="*/ 403 h 403"/>
                      <a:gd name="T8" fmla="*/ 136 w 417"/>
                      <a:gd name="T9" fmla="*/ 371 h 403"/>
                      <a:gd name="T10" fmla="*/ 163 w 417"/>
                      <a:gd name="T11" fmla="*/ 366 h 403"/>
                      <a:gd name="T12" fmla="*/ 179 w 417"/>
                      <a:gd name="T13" fmla="*/ 342 h 403"/>
                      <a:gd name="T14" fmla="*/ 202 w 417"/>
                      <a:gd name="T15" fmla="*/ 220 h 403"/>
                      <a:gd name="T16" fmla="*/ 228 w 417"/>
                      <a:gd name="T17" fmla="*/ 235 h 403"/>
                      <a:gd name="T18" fmla="*/ 280 w 417"/>
                      <a:gd name="T19" fmla="*/ 104 h 403"/>
                      <a:gd name="T20" fmla="*/ 319 w 417"/>
                      <a:gd name="T21" fmla="*/ 131 h 403"/>
                      <a:gd name="T22" fmla="*/ 325 w 417"/>
                      <a:gd name="T23" fmla="*/ 109 h 403"/>
                      <a:gd name="T24" fmla="*/ 298 w 417"/>
                      <a:gd name="T25" fmla="*/ 79 h 403"/>
                      <a:gd name="T26" fmla="*/ 275 w 417"/>
                      <a:gd name="T27" fmla="*/ 83 h 403"/>
                      <a:gd name="T28" fmla="*/ 269 w 417"/>
                      <a:gd name="T29" fmla="*/ 97 h 403"/>
                      <a:gd name="T30" fmla="*/ 228 w 417"/>
                      <a:gd name="T31" fmla="*/ 112 h 403"/>
                      <a:gd name="T32" fmla="*/ 203 w 417"/>
                      <a:gd name="T33" fmla="*/ 147 h 403"/>
                      <a:gd name="T34" fmla="*/ 196 w 417"/>
                      <a:gd name="T35" fmla="*/ 91 h 403"/>
                      <a:gd name="T36" fmla="*/ 125 w 417"/>
                      <a:gd name="T37" fmla="*/ 105 h 403"/>
                      <a:gd name="T38" fmla="*/ 111 w 417"/>
                      <a:gd name="T39" fmla="*/ 0 h 403"/>
                      <a:gd name="T40" fmla="*/ 102 w 417"/>
                      <a:gd name="T41" fmla="*/ 10 h 403"/>
                      <a:gd name="T42" fmla="*/ 108 w 417"/>
                      <a:gd name="T43" fmla="*/ 29 h 403"/>
                      <a:gd name="T44" fmla="*/ 99 w 417"/>
                      <a:gd name="T45" fmla="*/ 121 h 403"/>
                      <a:gd name="T46" fmla="*/ 49 w 417"/>
                      <a:gd name="T47" fmla="*/ 178 h 403"/>
                      <a:gd name="T48" fmla="*/ 40 w 417"/>
                      <a:gd name="T49" fmla="*/ 217 h 403"/>
                      <a:gd name="T50" fmla="*/ 26 w 417"/>
                      <a:gd name="T51" fmla="*/ 207 h 403"/>
                      <a:gd name="T52" fmla="*/ 22 w 417"/>
                      <a:gd name="T53" fmla="*/ 254 h 403"/>
                      <a:gd name="T54" fmla="*/ 0 w 417"/>
                      <a:gd name="T55" fmla="*/ 278 h 403"/>
                      <a:gd name="T56" fmla="*/ 0 w 417"/>
                      <a:gd name="T57" fmla="*/ 278 h 403"/>
                      <a:gd name="T58" fmla="*/ 0 w 417"/>
                      <a:gd name="T59" fmla="*/ 278 h 4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17"/>
                      <a:gd name="T91" fmla="*/ 0 h 403"/>
                      <a:gd name="T92" fmla="*/ 417 w 417"/>
                      <a:gd name="T93" fmla="*/ 403 h 40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17" h="403">
                        <a:moveTo>
                          <a:pt x="0" y="278"/>
                        </a:moveTo>
                        <a:lnTo>
                          <a:pt x="15" y="334"/>
                        </a:lnTo>
                        <a:lnTo>
                          <a:pt x="68" y="372"/>
                        </a:lnTo>
                        <a:lnTo>
                          <a:pt x="94" y="403"/>
                        </a:lnTo>
                        <a:lnTo>
                          <a:pt x="174" y="371"/>
                        </a:lnTo>
                        <a:lnTo>
                          <a:pt x="209" y="366"/>
                        </a:lnTo>
                        <a:lnTo>
                          <a:pt x="229" y="342"/>
                        </a:lnTo>
                        <a:lnTo>
                          <a:pt x="260" y="220"/>
                        </a:lnTo>
                        <a:lnTo>
                          <a:pt x="294" y="235"/>
                        </a:lnTo>
                        <a:lnTo>
                          <a:pt x="358" y="104"/>
                        </a:lnTo>
                        <a:lnTo>
                          <a:pt x="408" y="131"/>
                        </a:lnTo>
                        <a:lnTo>
                          <a:pt x="417" y="109"/>
                        </a:lnTo>
                        <a:lnTo>
                          <a:pt x="381" y="79"/>
                        </a:lnTo>
                        <a:lnTo>
                          <a:pt x="353" y="83"/>
                        </a:lnTo>
                        <a:lnTo>
                          <a:pt x="344" y="97"/>
                        </a:lnTo>
                        <a:lnTo>
                          <a:pt x="294" y="112"/>
                        </a:lnTo>
                        <a:lnTo>
                          <a:pt x="261" y="147"/>
                        </a:lnTo>
                        <a:lnTo>
                          <a:pt x="251" y="91"/>
                        </a:lnTo>
                        <a:lnTo>
                          <a:pt x="161" y="105"/>
                        </a:lnTo>
                        <a:lnTo>
                          <a:pt x="143" y="0"/>
                        </a:lnTo>
                        <a:lnTo>
                          <a:pt x="130" y="10"/>
                        </a:lnTo>
                        <a:lnTo>
                          <a:pt x="138" y="29"/>
                        </a:lnTo>
                        <a:lnTo>
                          <a:pt x="127" y="121"/>
                        </a:lnTo>
                        <a:lnTo>
                          <a:pt x="62" y="178"/>
                        </a:lnTo>
                        <a:lnTo>
                          <a:pt x="52" y="217"/>
                        </a:lnTo>
                        <a:lnTo>
                          <a:pt x="34" y="207"/>
                        </a:lnTo>
                        <a:lnTo>
                          <a:pt x="28" y="254"/>
                        </a:lnTo>
                        <a:lnTo>
                          <a:pt x="0" y="278"/>
                        </a:lnTo>
                        <a:close/>
                      </a:path>
                    </a:pathLst>
                  </a:custGeom>
                  <a:pattFill prst="pct10">
                    <a:fgClr>
                      <a:schemeClr val="tx1"/>
                    </a:fgClr>
                    <a:bgClr>
                      <a:schemeClr val="bg1"/>
                    </a:bgClr>
                  </a:pattFill>
                  <a:ln w="19050">
                    <a:solidFill>
                      <a:srgbClr val="000000"/>
                    </a:solidFill>
                    <a:round/>
                    <a:headEnd/>
                    <a:tailEnd/>
                  </a:ln>
                </p:spPr>
                <p:txBody>
                  <a:bodyPr/>
                  <a:lstStyle/>
                  <a:p>
                    <a:endParaRPr lang="en-US"/>
                  </a:p>
                </p:txBody>
              </p:sp>
              <p:sp>
                <p:nvSpPr>
                  <p:cNvPr id="823" name="Freeform 1355">
                    <a:extLst>
                      <a:ext uri="{FF2B5EF4-FFF2-40B4-BE49-F238E27FC236}">
                        <a16:creationId xmlns:a16="http://schemas.microsoft.com/office/drawing/2014/main" id="{85AB5DCD-47BB-4605-9B42-E6D49AF812E6}"/>
                      </a:ext>
                    </a:extLst>
                  </p:cNvPr>
                  <p:cNvSpPr>
                    <a:spLocks/>
                  </p:cNvSpPr>
                  <p:nvPr/>
                </p:nvSpPr>
                <p:spPr bwMode="auto">
                  <a:xfrm>
                    <a:off x="32288" y="1173"/>
                    <a:ext cx="398" cy="204"/>
                  </a:xfrm>
                  <a:custGeom>
                    <a:avLst/>
                    <a:gdLst>
                      <a:gd name="T0" fmla="*/ 0 w 423"/>
                      <a:gd name="T1" fmla="*/ 62 h 204"/>
                      <a:gd name="T2" fmla="*/ 8 w 423"/>
                      <a:gd name="T3" fmla="*/ 118 h 204"/>
                      <a:gd name="T4" fmla="*/ 34 w 423"/>
                      <a:gd name="T5" fmla="*/ 83 h 204"/>
                      <a:gd name="T6" fmla="*/ 73 w 423"/>
                      <a:gd name="T7" fmla="*/ 68 h 204"/>
                      <a:gd name="T8" fmla="*/ 80 w 423"/>
                      <a:gd name="T9" fmla="*/ 54 h 204"/>
                      <a:gd name="T10" fmla="*/ 102 w 423"/>
                      <a:gd name="T11" fmla="*/ 50 h 204"/>
                      <a:gd name="T12" fmla="*/ 130 w 423"/>
                      <a:gd name="T13" fmla="*/ 80 h 204"/>
                      <a:gd name="T14" fmla="*/ 149 w 423"/>
                      <a:gd name="T15" fmla="*/ 86 h 204"/>
                      <a:gd name="T16" fmla="*/ 184 w 423"/>
                      <a:gd name="T17" fmla="*/ 126 h 204"/>
                      <a:gd name="T18" fmla="*/ 172 w 423"/>
                      <a:gd name="T19" fmla="*/ 165 h 204"/>
                      <a:gd name="T20" fmla="*/ 176 w 423"/>
                      <a:gd name="T21" fmla="*/ 183 h 204"/>
                      <a:gd name="T22" fmla="*/ 192 w 423"/>
                      <a:gd name="T23" fmla="*/ 175 h 204"/>
                      <a:gd name="T24" fmla="*/ 205 w 423"/>
                      <a:gd name="T25" fmla="*/ 175 h 204"/>
                      <a:gd name="T26" fmla="*/ 214 w 423"/>
                      <a:gd name="T27" fmla="*/ 188 h 204"/>
                      <a:gd name="T28" fmla="*/ 231 w 423"/>
                      <a:gd name="T29" fmla="*/ 188 h 204"/>
                      <a:gd name="T30" fmla="*/ 236 w 423"/>
                      <a:gd name="T31" fmla="*/ 183 h 204"/>
                      <a:gd name="T32" fmla="*/ 227 w 423"/>
                      <a:gd name="T33" fmla="*/ 148 h 204"/>
                      <a:gd name="T34" fmla="*/ 223 w 423"/>
                      <a:gd name="T35" fmla="*/ 83 h 204"/>
                      <a:gd name="T36" fmla="*/ 211 w 423"/>
                      <a:gd name="T37" fmla="*/ 73 h 204"/>
                      <a:gd name="T38" fmla="*/ 236 w 423"/>
                      <a:gd name="T39" fmla="*/ 44 h 204"/>
                      <a:gd name="T40" fmla="*/ 237 w 423"/>
                      <a:gd name="T41" fmla="*/ 25 h 204"/>
                      <a:gd name="T42" fmla="*/ 254 w 423"/>
                      <a:gd name="T43" fmla="*/ 26 h 204"/>
                      <a:gd name="T44" fmla="*/ 232 w 423"/>
                      <a:gd name="T45" fmla="*/ 67 h 204"/>
                      <a:gd name="T46" fmla="*/ 247 w 423"/>
                      <a:gd name="T47" fmla="*/ 115 h 204"/>
                      <a:gd name="T48" fmla="*/ 249 w 423"/>
                      <a:gd name="T49" fmla="*/ 128 h 204"/>
                      <a:gd name="T50" fmla="*/ 259 w 423"/>
                      <a:gd name="T51" fmla="*/ 135 h 204"/>
                      <a:gd name="T52" fmla="*/ 244 w 423"/>
                      <a:gd name="T53" fmla="*/ 133 h 204"/>
                      <a:gd name="T54" fmla="*/ 247 w 423"/>
                      <a:gd name="T55" fmla="*/ 164 h 204"/>
                      <a:gd name="T56" fmla="*/ 275 w 423"/>
                      <a:gd name="T57" fmla="*/ 183 h 204"/>
                      <a:gd name="T58" fmla="*/ 280 w 423"/>
                      <a:gd name="T59" fmla="*/ 188 h 204"/>
                      <a:gd name="T60" fmla="*/ 289 w 423"/>
                      <a:gd name="T61" fmla="*/ 188 h 204"/>
                      <a:gd name="T62" fmla="*/ 285 w 423"/>
                      <a:gd name="T63" fmla="*/ 204 h 204"/>
                      <a:gd name="T64" fmla="*/ 317 w 423"/>
                      <a:gd name="T65" fmla="*/ 183 h 204"/>
                      <a:gd name="T66" fmla="*/ 324 w 423"/>
                      <a:gd name="T67" fmla="*/ 157 h 204"/>
                      <a:gd name="T68" fmla="*/ 331 w 423"/>
                      <a:gd name="T69" fmla="*/ 130 h 204"/>
                      <a:gd name="T70" fmla="*/ 285 w 423"/>
                      <a:gd name="T71" fmla="*/ 143 h 204"/>
                      <a:gd name="T72" fmla="*/ 254 w 423"/>
                      <a:gd name="T73" fmla="*/ 0 h 204"/>
                      <a:gd name="T74" fmla="*/ 0 w 423"/>
                      <a:gd name="T75" fmla="*/ 62 h 204"/>
                      <a:gd name="T76" fmla="*/ 0 w 423"/>
                      <a:gd name="T77" fmla="*/ 62 h 204"/>
                      <a:gd name="T78" fmla="*/ 0 w 423"/>
                      <a:gd name="T79" fmla="*/ 62 h 20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23"/>
                      <a:gd name="T121" fmla="*/ 0 h 204"/>
                      <a:gd name="T122" fmla="*/ 423 w 423"/>
                      <a:gd name="T123" fmla="*/ 204 h 20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23" h="204">
                        <a:moveTo>
                          <a:pt x="0" y="62"/>
                        </a:moveTo>
                        <a:lnTo>
                          <a:pt x="10" y="118"/>
                        </a:lnTo>
                        <a:lnTo>
                          <a:pt x="43" y="83"/>
                        </a:lnTo>
                        <a:lnTo>
                          <a:pt x="93" y="68"/>
                        </a:lnTo>
                        <a:lnTo>
                          <a:pt x="102" y="54"/>
                        </a:lnTo>
                        <a:lnTo>
                          <a:pt x="130" y="50"/>
                        </a:lnTo>
                        <a:lnTo>
                          <a:pt x="166" y="80"/>
                        </a:lnTo>
                        <a:lnTo>
                          <a:pt x="190" y="86"/>
                        </a:lnTo>
                        <a:lnTo>
                          <a:pt x="235" y="126"/>
                        </a:lnTo>
                        <a:lnTo>
                          <a:pt x="219" y="165"/>
                        </a:lnTo>
                        <a:lnTo>
                          <a:pt x="225" y="183"/>
                        </a:lnTo>
                        <a:lnTo>
                          <a:pt x="245" y="175"/>
                        </a:lnTo>
                        <a:lnTo>
                          <a:pt x="263" y="175"/>
                        </a:lnTo>
                        <a:lnTo>
                          <a:pt x="272" y="188"/>
                        </a:lnTo>
                        <a:lnTo>
                          <a:pt x="293" y="188"/>
                        </a:lnTo>
                        <a:lnTo>
                          <a:pt x="302" y="183"/>
                        </a:lnTo>
                        <a:lnTo>
                          <a:pt x="289" y="148"/>
                        </a:lnTo>
                        <a:lnTo>
                          <a:pt x="285" y="83"/>
                        </a:lnTo>
                        <a:lnTo>
                          <a:pt x="269" y="73"/>
                        </a:lnTo>
                        <a:lnTo>
                          <a:pt x="302" y="44"/>
                        </a:lnTo>
                        <a:lnTo>
                          <a:pt x="303" y="25"/>
                        </a:lnTo>
                        <a:lnTo>
                          <a:pt x="324" y="26"/>
                        </a:lnTo>
                        <a:lnTo>
                          <a:pt x="298" y="67"/>
                        </a:lnTo>
                        <a:lnTo>
                          <a:pt x="313" y="115"/>
                        </a:lnTo>
                        <a:lnTo>
                          <a:pt x="319" y="128"/>
                        </a:lnTo>
                        <a:lnTo>
                          <a:pt x="329" y="135"/>
                        </a:lnTo>
                        <a:lnTo>
                          <a:pt x="310" y="133"/>
                        </a:lnTo>
                        <a:lnTo>
                          <a:pt x="316" y="164"/>
                        </a:lnTo>
                        <a:lnTo>
                          <a:pt x="350" y="183"/>
                        </a:lnTo>
                        <a:lnTo>
                          <a:pt x="358" y="188"/>
                        </a:lnTo>
                        <a:lnTo>
                          <a:pt x="368" y="188"/>
                        </a:lnTo>
                        <a:lnTo>
                          <a:pt x="363" y="204"/>
                        </a:lnTo>
                        <a:lnTo>
                          <a:pt x="405" y="183"/>
                        </a:lnTo>
                        <a:lnTo>
                          <a:pt x="413" y="157"/>
                        </a:lnTo>
                        <a:lnTo>
                          <a:pt x="423" y="130"/>
                        </a:lnTo>
                        <a:lnTo>
                          <a:pt x="363" y="143"/>
                        </a:lnTo>
                        <a:lnTo>
                          <a:pt x="324" y="0"/>
                        </a:lnTo>
                        <a:lnTo>
                          <a:pt x="0" y="62"/>
                        </a:lnTo>
                        <a:close/>
                      </a:path>
                    </a:pathLst>
                  </a:custGeom>
                  <a:solidFill>
                    <a:srgbClr val="FFC72C"/>
                  </a:solidFill>
                  <a:ln w="9525">
                    <a:solidFill>
                      <a:srgbClr val="000000"/>
                    </a:solidFill>
                    <a:round/>
                    <a:headEnd/>
                    <a:tailEnd/>
                  </a:ln>
                </p:spPr>
                <p:txBody>
                  <a:bodyPr/>
                  <a:lstStyle/>
                  <a:p>
                    <a:endParaRPr lang="en-US"/>
                  </a:p>
                </p:txBody>
              </p:sp>
              <p:sp>
                <p:nvSpPr>
                  <p:cNvPr id="824" name="Freeform 1356">
                    <a:extLst>
                      <a:ext uri="{FF2B5EF4-FFF2-40B4-BE49-F238E27FC236}">
                        <a16:creationId xmlns:a16="http://schemas.microsoft.com/office/drawing/2014/main" id="{F58E3FAA-6871-E728-1583-790754CB018B}"/>
                      </a:ext>
                    </a:extLst>
                  </p:cNvPr>
                  <p:cNvSpPr>
                    <a:spLocks/>
                  </p:cNvSpPr>
                  <p:nvPr/>
                </p:nvSpPr>
                <p:spPr bwMode="auto">
                  <a:xfrm>
                    <a:off x="31986" y="1248"/>
                    <a:ext cx="676" cy="395"/>
                  </a:xfrm>
                  <a:custGeom>
                    <a:avLst/>
                    <a:gdLst>
                      <a:gd name="T0" fmla="*/ 52 w 719"/>
                      <a:gd name="T1" fmla="*/ 353 h 395"/>
                      <a:gd name="T2" fmla="*/ 53 w 719"/>
                      <a:gd name="T3" fmla="*/ 343 h 395"/>
                      <a:gd name="T4" fmla="*/ 89 w 719"/>
                      <a:gd name="T5" fmla="*/ 299 h 395"/>
                      <a:gd name="T6" fmla="*/ 109 w 719"/>
                      <a:gd name="T7" fmla="*/ 268 h 395"/>
                      <a:gd name="T8" fmla="*/ 129 w 719"/>
                      <a:gd name="T9" fmla="*/ 299 h 395"/>
                      <a:gd name="T10" fmla="*/ 191 w 719"/>
                      <a:gd name="T11" fmla="*/ 267 h 395"/>
                      <a:gd name="T12" fmla="*/ 218 w 719"/>
                      <a:gd name="T13" fmla="*/ 262 h 395"/>
                      <a:gd name="T14" fmla="*/ 234 w 719"/>
                      <a:gd name="T15" fmla="*/ 238 h 395"/>
                      <a:gd name="T16" fmla="*/ 259 w 719"/>
                      <a:gd name="T17" fmla="*/ 116 h 395"/>
                      <a:gd name="T18" fmla="*/ 285 w 719"/>
                      <a:gd name="T19" fmla="*/ 131 h 395"/>
                      <a:gd name="T20" fmla="*/ 335 w 719"/>
                      <a:gd name="T21" fmla="*/ 0 h 395"/>
                      <a:gd name="T22" fmla="*/ 374 w 719"/>
                      <a:gd name="T23" fmla="*/ 27 h 395"/>
                      <a:gd name="T24" fmla="*/ 382 w 719"/>
                      <a:gd name="T25" fmla="*/ 5 h 395"/>
                      <a:gd name="T26" fmla="*/ 400 w 719"/>
                      <a:gd name="T27" fmla="*/ 11 h 395"/>
                      <a:gd name="T28" fmla="*/ 436 w 719"/>
                      <a:gd name="T29" fmla="*/ 51 h 395"/>
                      <a:gd name="T30" fmla="*/ 423 w 719"/>
                      <a:gd name="T31" fmla="*/ 90 h 395"/>
                      <a:gd name="T32" fmla="*/ 427 w 719"/>
                      <a:gd name="T33" fmla="*/ 108 h 395"/>
                      <a:gd name="T34" fmla="*/ 443 w 719"/>
                      <a:gd name="T35" fmla="*/ 100 h 395"/>
                      <a:gd name="T36" fmla="*/ 453 w 719"/>
                      <a:gd name="T37" fmla="*/ 118 h 395"/>
                      <a:gd name="T38" fmla="*/ 509 w 719"/>
                      <a:gd name="T39" fmla="*/ 141 h 395"/>
                      <a:gd name="T40" fmla="*/ 458 w 719"/>
                      <a:gd name="T41" fmla="*/ 137 h 395"/>
                      <a:gd name="T42" fmla="*/ 511 w 719"/>
                      <a:gd name="T43" fmla="*/ 197 h 395"/>
                      <a:gd name="T44" fmla="*/ 479 w 719"/>
                      <a:gd name="T45" fmla="*/ 191 h 395"/>
                      <a:gd name="T46" fmla="*/ 545 w 719"/>
                      <a:gd name="T47" fmla="*/ 246 h 395"/>
                      <a:gd name="T48" fmla="*/ 562 w 719"/>
                      <a:gd name="T49" fmla="*/ 283 h 395"/>
                      <a:gd name="T50" fmla="*/ 551 w 719"/>
                      <a:gd name="T51" fmla="*/ 278 h 395"/>
                      <a:gd name="T52" fmla="*/ 548 w 719"/>
                      <a:gd name="T53" fmla="*/ 288 h 395"/>
                      <a:gd name="T54" fmla="*/ 328 w 719"/>
                      <a:gd name="T55" fmla="*/ 341 h 395"/>
                      <a:gd name="T56" fmla="*/ 145 w 719"/>
                      <a:gd name="T57" fmla="*/ 370 h 395"/>
                      <a:gd name="T58" fmla="*/ 0 w 719"/>
                      <a:gd name="T59" fmla="*/ 395 h 395"/>
                      <a:gd name="T60" fmla="*/ 52 w 719"/>
                      <a:gd name="T61" fmla="*/ 353 h 395"/>
                      <a:gd name="T62" fmla="*/ 52 w 719"/>
                      <a:gd name="T63" fmla="*/ 353 h 39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9"/>
                      <a:gd name="T97" fmla="*/ 0 h 395"/>
                      <a:gd name="T98" fmla="*/ 719 w 719"/>
                      <a:gd name="T99" fmla="*/ 395 h 39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9" h="395">
                        <a:moveTo>
                          <a:pt x="67" y="353"/>
                        </a:moveTo>
                        <a:lnTo>
                          <a:pt x="68" y="343"/>
                        </a:lnTo>
                        <a:lnTo>
                          <a:pt x="114" y="299"/>
                        </a:lnTo>
                        <a:lnTo>
                          <a:pt x="139" y="268"/>
                        </a:lnTo>
                        <a:lnTo>
                          <a:pt x="165" y="299"/>
                        </a:lnTo>
                        <a:lnTo>
                          <a:pt x="245" y="267"/>
                        </a:lnTo>
                        <a:lnTo>
                          <a:pt x="280" y="262"/>
                        </a:lnTo>
                        <a:lnTo>
                          <a:pt x="300" y="238"/>
                        </a:lnTo>
                        <a:lnTo>
                          <a:pt x="331" y="116"/>
                        </a:lnTo>
                        <a:lnTo>
                          <a:pt x="365" y="131"/>
                        </a:lnTo>
                        <a:lnTo>
                          <a:pt x="429" y="0"/>
                        </a:lnTo>
                        <a:lnTo>
                          <a:pt x="479" y="27"/>
                        </a:lnTo>
                        <a:lnTo>
                          <a:pt x="488" y="5"/>
                        </a:lnTo>
                        <a:lnTo>
                          <a:pt x="512" y="11"/>
                        </a:lnTo>
                        <a:lnTo>
                          <a:pt x="557" y="51"/>
                        </a:lnTo>
                        <a:lnTo>
                          <a:pt x="541" y="90"/>
                        </a:lnTo>
                        <a:lnTo>
                          <a:pt x="547" y="108"/>
                        </a:lnTo>
                        <a:lnTo>
                          <a:pt x="567" y="100"/>
                        </a:lnTo>
                        <a:lnTo>
                          <a:pt x="581" y="118"/>
                        </a:lnTo>
                        <a:lnTo>
                          <a:pt x="651" y="141"/>
                        </a:lnTo>
                        <a:lnTo>
                          <a:pt x="586" y="137"/>
                        </a:lnTo>
                        <a:lnTo>
                          <a:pt x="654" y="197"/>
                        </a:lnTo>
                        <a:lnTo>
                          <a:pt x="612" y="191"/>
                        </a:lnTo>
                        <a:lnTo>
                          <a:pt x="698" y="246"/>
                        </a:lnTo>
                        <a:lnTo>
                          <a:pt x="719" y="283"/>
                        </a:lnTo>
                        <a:lnTo>
                          <a:pt x="705" y="278"/>
                        </a:lnTo>
                        <a:lnTo>
                          <a:pt x="701" y="288"/>
                        </a:lnTo>
                        <a:lnTo>
                          <a:pt x="420" y="341"/>
                        </a:lnTo>
                        <a:lnTo>
                          <a:pt x="185" y="370"/>
                        </a:lnTo>
                        <a:lnTo>
                          <a:pt x="0" y="395"/>
                        </a:lnTo>
                        <a:lnTo>
                          <a:pt x="67" y="353"/>
                        </a:lnTo>
                        <a:close/>
                      </a:path>
                    </a:pathLst>
                  </a:custGeom>
                  <a:pattFill prst="pct10">
                    <a:fgClr>
                      <a:schemeClr val="tx1"/>
                    </a:fgClr>
                    <a:bgClr>
                      <a:schemeClr val="bg1"/>
                    </a:bgClr>
                  </a:pattFill>
                  <a:ln w="19050">
                    <a:solidFill>
                      <a:srgbClr val="000000"/>
                    </a:solidFill>
                    <a:round/>
                    <a:headEnd/>
                    <a:tailEnd/>
                  </a:ln>
                </p:spPr>
                <p:txBody>
                  <a:bodyPr/>
                  <a:lstStyle/>
                  <a:p>
                    <a:endParaRPr lang="en-US"/>
                  </a:p>
                </p:txBody>
              </p:sp>
              <p:sp>
                <p:nvSpPr>
                  <p:cNvPr id="825" name="Freeform 1357">
                    <a:extLst>
                      <a:ext uri="{FF2B5EF4-FFF2-40B4-BE49-F238E27FC236}">
                        <a16:creationId xmlns:a16="http://schemas.microsoft.com/office/drawing/2014/main" id="{DDACCE51-B245-3AAA-C1C9-9CF3872E60B7}"/>
                      </a:ext>
                    </a:extLst>
                  </p:cNvPr>
                  <p:cNvSpPr>
                    <a:spLocks/>
                  </p:cNvSpPr>
                  <p:nvPr/>
                </p:nvSpPr>
                <p:spPr bwMode="auto">
                  <a:xfrm>
                    <a:off x="32632" y="1356"/>
                    <a:ext cx="37" cy="99"/>
                  </a:xfrm>
                  <a:custGeom>
                    <a:avLst/>
                    <a:gdLst>
                      <a:gd name="T0" fmla="*/ 0 w 39"/>
                      <a:gd name="T1" fmla="*/ 99 h 99"/>
                      <a:gd name="T2" fmla="*/ 9 w 39"/>
                      <a:gd name="T3" fmla="*/ 71 h 99"/>
                      <a:gd name="T4" fmla="*/ 24 w 39"/>
                      <a:gd name="T5" fmla="*/ 55 h 99"/>
                      <a:gd name="T6" fmla="*/ 31 w 39"/>
                      <a:gd name="T7" fmla="*/ 0 h 99"/>
                      <a:gd name="T8" fmla="*/ 13 w 39"/>
                      <a:gd name="T9" fmla="*/ 13 h 99"/>
                      <a:gd name="T10" fmla="*/ 0 w 39"/>
                      <a:gd name="T11" fmla="*/ 65 h 99"/>
                      <a:gd name="T12" fmla="*/ 0 w 39"/>
                      <a:gd name="T13" fmla="*/ 99 h 99"/>
                      <a:gd name="T14" fmla="*/ 0 w 39"/>
                      <a:gd name="T15" fmla="*/ 99 h 99"/>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99"/>
                      <a:gd name="T26" fmla="*/ 39 w 39"/>
                      <a:gd name="T27" fmla="*/ 99 h 9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99">
                        <a:moveTo>
                          <a:pt x="0" y="99"/>
                        </a:moveTo>
                        <a:lnTo>
                          <a:pt x="13" y="71"/>
                        </a:lnTo>
                        <a:lnTo>
                          <a:pt x="28" y="55"/>
                        </a:lnTo>
                        <a:lnTo>
                          <a:pt x="39" y="0"/>
                        </a:lnTo>
                        <a:lnTo>
                          <a:pt x="17" y="13"/>
                        </a:lnTo>
                        <a:lnTo>
                          <a:pt x="0" y="65"/>
                        </a:lnTo>
                        <a:lnTo>
                          <a:pt x="0" y="99"/>
                        </a:lnTo>
                        <a:close/>
                      </a:path>
                    </a:pathLst>
                  </a:custGeom>
                  <a:solidFill>
                    <a:srgbClr val="FFFFFF"/>
                  </a:solidFill>
                  <a:ln w="9525">
                    <a:solidFill>
                      <a:srgbClr val="000000"/>
                    </a:solidFill>
                    <a:round/>
                    <a:headEnd/>
                    <a:tailEnd/>
                  </a:ln>
                </p:spPr>
                <p:txBody>
                  <a:bodyPr/>
                  <a:lstStyle/>
                  <a:p>
                    <a:endParaRPr lang="en-US"/>
                  </a:p>
                </p:txBody>
              </p:sp>
              <p:sp>
                <p:nvSpPr>
                  <p:cNvPr id="826" name="Freeform 1358">
                    <a:extLst>
                      <a:ext uri="{FF2B5EF4-FFF2-40B4-BE49-F238E27FC236}">
                        <a16:creationId xmlns:a16="http://schemas.microsoft.com/office/drawing/2014/main" id="{7C116F9E-AF3F-7DDC-52C4-0C4FEBDDC2D3}"/>
                      </a:ext>
                    </a:extLst>
                  </p:cNvPr>
                  <p:cNvSpPr>
                    <a:spLocks/>
                  </p:cNvSpPr>
                  <p:nvPr/>
                </p:nvSpPr>
                <p:spPr bwMode="auto">
                  <a:xfrm>
                    <a:off x="31948" y="1536"/>
                    <a:ext cx="748" cy="347"/>
                  </a:xfrm>
                  <a:custGeom>
                    <a:avLst/>
                    <a:gdLst>
                      <a:gd name="T0" fmla="*/ 0 w 793"/>
                      <a:gd name="T1" fmla="*/ 302 h 346"/>
                      <a:gd name="T2" fmla="*/ 90 w 793"/>
                      <a:gd name="T3" fmla="*/ 287 h 346"/>
                      <a:gd name="T4" fmla="*/ 142 w 793"/>
                      <a:gd name="T5" fmla="*/ 255 h 346"/>
                      <a:gd name="T6" fmla="*/ 241 w 793"/>
                      <a:gd name="T7" fmla="*/ 242 h 346"/>
                      <a:gd name="T8" fmla="*/ 281 w 793"/>
                      <a:gd name="T9" fmla="*/ 274 h 346"/>
                      <a:gd name="T10" fmla="*/ 346 w 793"/>
                      <a:gd name="T11" fmla="*/ 263 h 346"/>
                      <a:gd name="T12" fmla="*/ 442 w 793"/>
                      <a:gd name="T13" fmla="*/ 350 h 346"/>
                      <a:gd name="T14" fmla="*/ 483 w 793"/>
                      <a:gd name="T15" fmla="*/ 339 h 346"/>
                      <a:gd name="T16" fmla="*/ 536 w 793"/>
                      <a:gd name="T17" fmla="*/ 238 h 346"/>
                      <a:gd name="T18" fmla="*/ 580 w 793"/>
                      <a:gd name="T19" fmla="*/ 217 h 346"/>
                      <a:gd name="T20" fmla="*/ 595 w 793"/>
                      <a:gd name="T21" fmla="*/ 188 h 346"/>
                      <a:gd name="T22" fmla="*/ 547 w 793"/>
                      <a:gd name="T23" fmla="*/ 200 h 346"/>
                      <a:gd name="T24" fmla="*/ 533 w 793"/>
                      <a:gd name="T25" fmla="*/ 179 h 346"/>
                      <a:gd name="T26" fmla="*/ 563 w 793"/>
                      <a:gd name="T27" fmla="*/ 165 h 346"/>
                      <a:gd name="T28" fmla="*/ 563 w 793"/>
                      <a:gd name="T29" fmla="*/ 152 h 346"/>
                      <a:gd name="T30" fmla="*/ 530 w 793"/>
                      <a:gd name="T31" fmla="*/ 137 h 346"/>
                      <a:gd name="T32" fmla="*/ 572 w 793"/>
                      <a:gd name="T33" fmla="*/ 118 h 346"/>
                      <a:gd name="T34" fmla="*/ 569 w 793"/>
                      <a:gd name="T35" fmla="*/ 139 h 346"/>
                      <a:gd name="T36" fmla="*/ 596 w 793"/>
                      <a:gd name="T37" fmla="*/ 139 h 346"/>
                      <a:gd name="T38" fmla="*/ 611 w 793"/>
                      <a:gd name="T39" fmla="*/ 103 h 346"/>
                      <a:gd name="T40" fmla="*/ 621 w 793"/>
                      <a:gd name="T41" fmla="*/ 102 h 346"/>
                      <a:gd name="T42" fmla="*/ 614 w 793"/>
                      <a:gd name="T43" fmla="*/ 69 h 346"/>
                      <a:gd name="T44" fmla="*/ 596 w 793"/>
                      <a:gd name="T45" fmla="*/ 102 h 346"/>
                      <a:gd name="T46" fmla="*/ 576 w 793"/>
                      <a:gd name="T47" fmla="*/ 31 h 346"/>
                      <a:gd name="T48" fmla="*/ 590 w 793"/>
                      <a:gd name="T49" fmla="*/ 27 h 346"/>
                      <a:gd name="T50" fmla="*/ 607 w 793"/>
                      <a:gd name="T51" fmla="*/ 47 h 346"/>
                      <a:gd name="T52" fmla="*/ 595 w 793"/>
                      <a:gd name="T53" fmla="*/ 14 h 346"/>
                      <a:gd name="T54" fmla="*/ 580 w 793"/>
                      <a:gd name="T55" fmla="*/ 0 h 346"/>
                      <a:gd name="T56" fmla="*/ 360 w 793"/>
                      <a:gd name="T57" fmla="*/ 53 h 346"/>
                      <a:gd name="T58" fmla="*/ 176 w 793"/>
                      <a:gd name="T59" fmla="*/ 82 h 346"/>
                      <a:gd name="T60" fmla="*/ 151 w 793"/>
                      <a:gd name="T61" fmla="*/ 145 h 346"/>
                      <a:gd name="T62" fmla="*/ 112 w 793"/>
                      <a:gd name="T63" fmla="*/ 157 h 346"/>
                      <a:gd name="T64" fmla="*/ 92 w 793"/>
                      <a:gd name="T65" fmla="*/ 193 h 346"/>
                      <a:gd name="T66" fmla="*/ 22 w 793"/>
                      <a:gd name="T67" fmla="*/ 245 h 346"/>
                      <a:gd name="T68" fmla="*/ 18 w 793"/>
                      <a:gd name="T69" fmla="*/ 264 h 346"/>
                      <a:gd name="T70" fmla="*/ 0 w 793"/>
                      <a:gd name="T71" fmla="*/ 276 h 346"/>
                      <a:gd name="T72" fmla="*/ 0 w 793"/>
                      <a:gd name="T73" fmla="*/ 302 h 346"/>
                      <a:gd name="T74" fmla="*/ 0 w 793"/>
                      <a:gd name="T75" fmla="*/ 302 h 3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93"/>
                      <a:gd name="T115" fmla="*/ 0 h 346"/>
                      <a:gd name="T116" fmla="*/ 793 w 793"/>
                      <a:gd name="T117" fmla="*/ 346 h 3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93" h="346">
                        <a:moveTo>
                          <a:pt x="0" y="298"/>
                        </a:moveTo>
                        <a:lnTo>
                          <a:pt x="115" y="283"/>
                        </a:lnTo>
                        <a:lnTo>
                          <a:pt x="181" y="251"/>
                        </a:lnTo>
                        <a:lnTo>
                          <a:pt x="307" y="238"/>
                        </a:lnTo>
                        <a:lnTo>
                          <a:pt x="359" y="270"/>
                        </a:lnTo>
                        <a:lnTo>
                          <a:pt x="442" y="259"/>
                        </a:lnTo>
                        <a:lnTo>
                          <a:pt x="566" y="346"/>
                        </a:lnTo>
                        <a:lnTo>
                          <a:pt x="615" y="335"/>
                        </a:lnTo>
                        <a:lnTo>
                          <a:pt x="685" y="234"/>
                        </a:lnTo>
                        <a:lnTo>
                          <a:pt x="741" y="213"/>
                        </a:lnTo>
                        <a:lnTo>
                          <a:pt x="759" y="184"/>
                        </a:lnTo>
                        <a:lnTo>
                          <a:pt x="698" y="196"/>
                        </a:lnTo>
                        <a:lnTo>
                          <a:pt x="681" y="175"/>
                        </a:lnTo>
                        <a:lnTo>
                          <a:pt x="719" y="165"/>
                        </a:lnTo>
                        <a:lnTo>
                          <a:pt x="719" y="152"/>
                        </a:lnTo>
                        <a:lnTo>
                          <a:pt x="677" y="137"/>
                        </a:lnTo>
                        <a:lnTo>
                          <a:pt x="730" y="118"/>
                        </a:lnTo>
                        <a:lnTo>
                          <a:pt x="727" y="139"/>
                        </a:lnTo>
                        <a:lnTo>
                          <a:pt x="761" y="139"/>
                        </a:lnTo>
                        <a:lnTo>
                          <a:pt x="780" y="103"/>
                        </a:lnTo>
                        <a:lnTo>
                          <a:pt x="793" y="102"/>
                        </a:lnTo>
                        <a:lnTo>
                          <a:pt x="785" y="69"/>
                        </a:lnTo>
                        <a:lnTo>
                          <a:pt x="761" y="102"/>
                        </a:lnTo>
                        <a:lnTo>
                          <a:pt x="736" y="31"/>
                        </a:lnTo>
                        <a:lnTo>
                          <a:pt x="753" y="27"/>
                        </a:lnTo>
                        <a:lnTo>
                          <a:pt x="775" y="47"/>
                        </a:lnTo>
                        <a:lnTo>
                          <a:pt x="759" y="14"/>
                        </a:lnTo>
                        <a:lnTo>
                          <a:pt x="741" y="0"/>
                        </a:lnTo>
                        <a:lnTo>
                          <a:pt x="460" y="53"/>
                        </a:lnTo>
                        <a:lnTo>
                          <a:pt x="225" y="82"/>
                        </a:lnTo>
                        <a:lnTo>
                          <a:pt x="192" y="145"/>
                        </a:lnTo>
                        <a:lnTo>
                          <a:pt x="142" y="157"/>
                        </a:lnTo>
                        <a:lnTo>
                          <a:pt x="118" y="189"/>
                        </a:lnTo>
                        <a:lnTo>
                          <a:pt x="27" y="241"/>
                        </a:lnTo>
                        <a:lnTo>
                          <a:pt x="22" y="260"/>
                        </a:lnTo>
                        <a:lnTo>
                          <a:pt x="0" y="272"/>
                        </a:lnTo>
                        <a:lnTo>
                          <a:pt x="0" y="298"/>
                        </a:lnTo>
                        <a:close/>
                      </a:path>
                    </a:pathLst>
                  </a:custGeom>
                  <a:solidFill>
                    <a:srgbClr val="FFC72C"/>
                  </a:solidFill>
                  <a:ln w="19050">
                    <a:solidFill>
                      <a:srgbClr val="000000"/>
                    </a:solidFill>
                    <a:round/>
                    <a:headEnd/>
                    <a:tailEnd/>
                  </a:ln>
                </p:spPr>
                <p:txBody>
                  <a:bodyPr/>
                  <a:lstStyle/>
                  <a:p>
                    <a:endParaRPr lang="en-US"/>
                  </a:p>
                </p:txBody>
              </p:sp>
              <p:sp>
                <p:nvSpPr>
                  <p:cNvPr id="827" name="Freeform 1359">
                    <a:extLst>
                      <a:ext uri="{FF2B5EF4-FFF2-40B4-BE49-F238E27FC236}">
                        <a16:creationId xmlns:a16="http://schemas.microsoft.com/office/drawing/2014/main" id="{D0D888E0-50BE-8C3A-C597-7D63F3135BDF}"/>
                      </a:ext>
                    </a:extLst>
                  </p:cNvPr>
                  <p:cNvSpPr>
                    <a:spLocks/>
                  </p:cNvSpPr>
                  <p:nvPr/>
                </p:nvSpPr>
                <p:spPr bwMode="auto">
                  <a:xfrm>
                    <a:off x="32037" y="1774"/>
                    <a:ext cx="444" cy="352"/>
                  </a:xfrm>
                  <a:custGeom>
                    <a:avLst/>
                    <a:gdLst>
                      <a:gd name="T0" fmla="*/ 17 w 472"/>
                      <a:gd name="T1" fmla="*/ 45 h 351"/>
                      <a:gd name="T2" fmla="*/ 68 w 472"/>
                      <a:gd name="T3" fmla="*/ 13 h 351"/>
                      <a:gd name="T4" fmla="*/ 167 w 472"/>
                      <a:gd name="T5" fmla="*/ 0 h 351"/>
                      <a:gd name="T6" fmla="*/ 207 w 472"/>
                      <a:gd name="T7" fmla="*/ 32 h 351"/>
                      <a:gd name="T8" fmla="*/ 273 w 472"/>
                      <a:gd name="T9" fmla="*/ 21 h 351"/>
                      <a:gd name="T10" fmla="*/ 370 w 472"/>
                      <a:gd name="T11" fmla="*/ 108 h 351"/>
                      <a:gd name="T12" fmla="*/ 326 w 472"/>
                      <a:gd name="T13" fmla="*/ 175 h 351"/>
                      <a:gd name="T14" fmla="*/ 330 w 472"/>
                      <a:gd name="T15" fmla="*/ 208 h 351"/>
                      <a:gd name="T16" fmla="*/ 257 w 472"/>
                      <a:gd name="T17" fmla="*/ 293 h 351"/>
                      <a:gd name="T18" fmla="*/ 245 w 472"/>
                      <a:gd name="T19" fmla="*/ 297 h 351"/>
                      <a:gd name="T20" fmla="*/ 238 w 472"/>
                      <a:gd name="T21" fmla="*/ 323 h 351"/>
                      <a:gd name="T22" fmla="*/ 221 w 472"/>
                      <a:gd name="T23" fmla="*/ 308 h 351"/>
                      <a:gd name="T24" fmla="*/ 235 w 472"/>
                      <a:gd name="T25" fmla="*/ 332 h 351"/>
                      <a:gd name="T26" fmla="*/ 221 w 472"/>
                      <a:gd name="T27" fmla="*/ 355 h 351"/>
                      <a:gd name="T28" fmla="*/ 209 w 472"/>
                      <a:gd name="T29" fmla="*/ 352 h 351"/>
                      <a:gd name="T30" fmla="*/ 158 w 472"/>
                      <a:gd name="T31" fmla="*/ 251 h 351"/>
                      <a:gd name="T32" fmla="*/ 48 w 472"/>
                      <a:gd name="T33" fmla="*/ 121 h 351"/>
                      <a:gd name="T34" fmla="*/ 0 w 472"/>
                      <a:gd name="T35" fmla="*/ 82 h 351"/>
                      <a:gd name="T36" fmla="*/ 17 w 472"/>
                      <a:gd name="T37" fmla="*/ 45 h 351"/>
                      <a:gd name="T38" fmla="*/ 17 w 472"/>
                      <a:gd name="T39" fmla="*/ 45 h 35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72"/>
                      <a:gd name="T61" fmla="*/ 0 h 351"/>
                      <a:gd name="T62" fmla="*/ 472 w 472"/>
                      <a:gd name="T63" fmla="*/ 351 h 35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72" h="351">
                        <a:moveTo>
                          <a:pt x="21" y="45"/>
                        </a:moveTo>
                        <a:lnTo>
                          <a:pt x="87" y="13"/>
                        </a:lnTo>
                        <a:lnTo>
                          <a:pt x="213" y="0"/>
                        </a:lnTo>
                        <a:lnTo>
                          <a:pt x="265" y="32"/>
                        </a:lnTo>
                        <a:lnTo>
                          <a:pt x="348" y="21"/>
                        </a:lnTo>
                        <a:lnTo>
                          <a:pt x="472" y="108"/>
                        </a:lnTo>
                        <a:lnTo>
                          <a:pt x="417" y="175"/>
                        </a:lnTo>
                        <a:lnTo>
                          <a:pt x="421" y="204"/>
                        </a:lnTo>
                        <a:lnTo>
                          <a:pt x="327" y="289"/>
                        </a:lnTo>
                        <a:lnTo>
                          <a:pt x="311" y="293"/>
                        </a:lnTo>
                        <a:lnTo>
                          <a:pt x="304" y="319"/>
                        </a:lnTo>
                        <a:lnTo>
                          <a:pt x="283" y="304"/>
                        </a:lnTo>
                        <a:lnTo>
                          <a:pt x="301" y="328"/>
                        </a:lnTo>
                        <a:lnTo>
                          <a:pt x="283" y="351"/>
                        </a:lnTo>
                        <a:lnTo>
                          <a:pt x="267" y="348"/>
                        </a:lnTo>
                        <a:lnTo>
                          <a:pt x="202" y="247"/>
                        </a:lnTo>
                        <a:lnTo>
                          <a:pt x="61" y="121"/>
                        </a:lnTo>
                        <a:lnTo>
                          <a:pt x="0" y="82"/>
                        </a:lnTo>
                        <a:lnTo>
                          <a:pt x="21" y="45"/>
                        </a:lnTo>
                        <a:close/>
                      </a:path>
                    </a:pathLst>
                  </a:custGeom>
                  <a:solidFill>
                    <a:srgbClr val="FFC72C"/>
                  </a:solidFill>
                  <a:ln w="19050">
                    <a:solidFill>
                      <a:srgbClr val="000000"/>
                    </a:solidFill>
                    <a:round/>
                    <a:headEnd/>
                    <a:tailEnd/>
                  </a:ln>
                </p:spPr>
                <p:txBody>
                  <a:bodyPr/>
                  <a:lstStyle/>
                  <a:p>
                    <a:endParaRPr lang="en-US"/>
                  </a:p>
                </p:txBody>
              </p:sp>
              <p:sp>
                <p:nvSpPr>
                  <p:cNvPr id="828" name="Freeform 1360">
                    <a:extLst>
                      <a:ext uri="{FF2B5EF4-FFF2-40B4-BE49-F238E27FC236}">
                        <a16:creationId xmlns:a16="http://schemas.microsoft.com/office/drawing/2014/main" id="{50BFAD7B-F8C0-F779-DA41-AB1AA783E1F0}"/>
                      </a:ext>
                    </a:extLst>
                  </p:cNvPr>
                  <p:cNvSpPr>
                    <a:spLocks/>
                  </p:cNvSpPr>
                  <p:nvPr/>
                </p:nvSpPr>
                <p:spPr bwMode="auto">
                  <a:xfrm>
                    <a:off x="32593" y="1159"/>
                    <a:ext cx="93" cy="156"/>
                  </a:xfrm>
                  <a:custGeom>
                    <a:avLst/>
                    <a:gdLst>
                      <a:gd name="T0" fmla="*/ 0 w 99"/>
                      <a:gd name="T1" fmla="*/ 14 h 157"/>
                      <a:gd name="T2" fmla="*/ 11 w 99"/>
                      <a:gd name="T3" fmla="*/ 0 h 157"/>
                      <a:gd name="T4" fmla="*/ 25 w 99"/>
                      <a:gd name="T5" fmla="*/ 0 h 157"/>
                      <a:gd name="T6" fmla="*/ 21 w 99"/>
                      <a:gd name="T7" fmla="*/ 16 h 157"/>
                      <a:gd name="T8" fmla="*/ 17 w 99"/>
                      <a:gd name="T9" fmla="*/ 21 h 157"/>
                      <a:gd name="T10" fmla="*/ 21 w 99"/>
                      <a:gd name="T11" fmla="*/ 39 h 157"/>
                      <a:gd name="T12" fmla="*/ 38 w 99"/>
                      <a:gd name="T13" fmla="*/ 63 h 157"/>
                      <a:gd name="T14" fmla="*/ 42 w 99"/>
                      <a:gd name="T15" fmla="*/ 78 h 157"/>
                      <a:gd name="T16" fmla="*/ 57 w 99"/>
                      <a:gd name="T17" fmla="*/ 99 h 157"/>
                      <a:gd name="T18" fmla="*/ 69 w 99"/>
                      <a:gd name="T19" fmla="*/ 104 h 157"/>
                      <a:gd name="T20" fmla="*/ 73 w 99"/>
                      <a:gd name="T21" fmla="*/ 119 h 157"/>
                      <a:gd name="T22" fmla="*/ 63 w 99"/>
                      <a:gd name="T23" fmla="*/ 130 h 157"/>
                      <a:gd name="T24" fmla="*/ 75 w 99"/>
                      <a:gd name="T25" fmla="*/ 128 h 157"/>
                      <a:gd name="T26" fmla="*/ 77 w 99"/>
                      <a:gd name="T27" fmla="*/ 140 h 157"/>
                      <a:gd name="T28" fmla="*/ 31 w 99"/>
                      <a:gd name="T29" fmla="*/ 153 h 157"/>
                      <a:gd name="T30" fmla="*/ 0 w 99"/>
                      <a:gd name="T31" fmla="*/ 14 h 157"/>
                      <a:gd name="T32" fmla="*/ 0 w 99"/>
                      <a:gd name="T33" fmla="*/ 14 h 1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9"/>
                      <a:gd name="T52" fmla="*/ 0 h 157"/>
                      <a:gd name="T53" fmla="*/ 99 w 99"/>
                      <a:gd name="T54" fmla="*/ 157 h 15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9" h="157">
                        <a:moveTo>
                          <a:pt x="0" y="14"/>
                        </a:moveTo>
                        <a:lnTo>
                          <a:pt x="15" y="0"/>
                        </a:lnTo>
                        <a:lnTo>
                          <a:pt x="33" y="0"/>
                        </a:lnTo>
                        <a:lnTo>
                          <a:pt x="26" y="16"/>
                        </a:lnTo>
                        <a:lnTo>
                          <a:pt x="21" y="21"/>
                        </a:lnTo>
                        <a:lnTo>
                          <a:pt x="26" y="39"/>
                        </a:lnTo>
                        <a:lnTo>
                          <a:pt x="49" y="63"/>
                        </a:lnTo>
                        <a:lnTo>
                          <a:pt x="54" y="82"/>
                        </a:lnTo>
                        <a:lnTo>
                          <a:pt x="73" y="103"/>
                        </a:lnTo>
                        <a:lnTo>
                          <a:pt x="88" y="108"/>
                        </a:lnTo>
                        <a:lnTo>
                          <a:pt x="94" y="123"/>
                        </a:lnTo>
                        <a:lnTo>
                          <a:pt x="81" y="134"/>
                        </a:lnTo>
                        <a:lnTo>
                          <a:pt x="96" y="132"/>
                        </a:lnTo>
                        <a:lnTo>
                          <a:pt x="99" y="144"/>
                        </a:lnTo>
                        <a:lnTo>
                          <a:pt x="39" y="157"/>
                        </a:lnTo>
                        <a:lnTo>
                          <a:pt x="0" y="14"/>
                        </a:lnTo>
                        <a:close/>
                      </a:path>
                    </a:pathLst>
                  </a:custGeom>
                  <a:solidFill>
                    <a:srgbClr val="005EB8"/>
                  </a:solidFill>
                  <a:ln w="12700">
                    <a:solidFill>
                      <a:srgbClr val="000000"/>
                    </a:solidFill>
                    <a:round/>
                    <a:headEnd/>
                    <a:tailEnd/>
                  </a:ln>
                </p:spPr>
                <p:txBody>
                  <a:bodyPr/>
                  <a:lstStyle/>
                  <a:p>
                    <a:endParaRPr lang="en-US"/>
                  </a:p>
                </p:txBody>
              </p:sp>
              <p:sp>
                <p:nvSpPr>
                  <p:cNvPr id="829" name="Freeform 1361">
                    <a:extLst>
                      <a:ext uri="{FF2B5EF4-FFF2-40B4-BE49-F238E27FC236}">
                        <a16:creationId xmlns:a16="http://schemas.microsoft.com/office/drawing/2014/main" id="{495CC5D8-93EC-C8F8-49E3-E8C99E663FC2}"/>
                      </a:ext>
                    </a:extLst>
                  </p:cNvPr>
                  <p:cNvSpPr>
                    <a:spLocks/>
                  </p:cNvSpPr>
                  <p:nvPr/>
                </p:nvSpPr>
                <p:spPr bwMode="auto">
                  <a:xfrm>
                    <a:off x="32164" y="911"/>
                    <a:ext cx="508" cy="338"/>
                  </a:xfrm>
                  <a:custGeom>
                    <a:avLst/>
                    <a:gdLst>
                      <a:gd name="T0" fmla="*/ 34 w 540"/>
                      <a:gd name="T1" fmla="*/ 338 h 338"/>
                      <a:gd name="T2" fmla="*/ 103 w 540"/>
                      <a:gd name="T3" fmla="*/ 324 h 338"/>
                      <a:gd name="T4" fmla="*/ 357 w 540"/>
                      <a:gd name="T5" fmla="*/ 262 h 338"/>
                      <a:gd name="T6" fmla="*/ 369 w 540"/>
                      <a:gd name="T7" fmla="*/ 248 h 338"/>
                      <a:gd name="T8" fmla="*/ 383 w 540"/>
                      <a:gd name="T9" fmla="*/ 248 h 338"/>
                      <a:gd name="T10" fmla="*/ 400 w 540"/>
                      <a:gd name="T11" fmla="*/ 233 h 338"/>
                      <a:gd name="T12" fmla="*/ 423 w 540"/>
                      <a:gd name="T13" fmla="*/ 194 h 338"/>
                      <a:gd name="T14" fmla="*/ 381 w 540"/>
                      <a:gd name="T15" fmla="*/ 152 h 338"/>
                      <a:gd name="T16" fmla="*/ 380 w 540"/>
                      <a:gd name="T17" fmla="*/ 113 h 338"/>
                      <a:gd name="T18" fmla="*/ 400 w 540"/>
                      <a:gd name="T19" fmla="*/ 58 h 338"/>
                      <a:gd name="T20" fmla="*/ 372 w 540"/>
                      <a:gd name="T21" fmla="*/ 40 h 338"/>
                      <a:gd name="T22" fmla="*/ 341 w 540"/>
                      <a:gd name="T23" fmla="*/ 0 h 338"/>
                      <a:gd name="T24" fmla="*/ 59 w 540"/>
                      <a:gd name="T25" fmla="*/ 66 h 338"/>
                      <a:gd name="T26" fmla="*/ 46 w 540"/>
                      <a:gd name="T27" fmla="*/ 40 h 338"/>
                      <a:gd name="T28" fmla="*/ 0 w 540"/>
                      <a:gd name="T29" fmla="*/ 83 h 338"/>
                      <a:gd name="T30" fmla="*/ 34 w 540"/>
                      <a:gd name="T31" fmla="*/ 338 h 338"/>
                      <a:gd name="T32" fmla="*/ 34 w 540"/>
                      <a:gd name="T33" fmla="*/ 338 h 3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0"/>
                      <a:gd name="T52" fmla="*/ 0 h 338"/>
                      <a:gd name="T53" fmla="*/ 540 w 540"/>
                      <a:gd name="T54" fmla="*/ 338 h 3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0" h="338">
                        <a:moveTo>
                          <a:pt x="42" y="338"/>
                        </a:moveTo>
                        <a:lnTo>
                          <a:pt x="132" y="324"/>
                        </a:lnTo>
                        <a:lnTo>
                          <a:pt x="456" y="262"/>
                        </a:lnTo>
                        <a:lnTo>
                          <a:pt x="471" y="248"/>
                        </a:lnTo>
                        <a:lnTo>
                          <a:pt x="489" y="248"/>
                        </a:lnTo>
                        <a:lnTo>
                          <a:pt x="510" y="233"/>
                        </a:lnTo>
                        <a:lnTo>
                          <a:pt x="540" y="194"/>
                        </a:lnTo>
                        <a:lnTo>
                          <a:pt x="487" y="152"/>
                        </a:lnTo>
                        <a:lnTo>
                          <a:pt x="485" y="113"/>
                        </a:lnTo>
                        <a:lnTo>
                          <a:pt x="510" y="58"/>
                        </a:lnTo>
                        <a:lnTo>
                          <a:pt x="474" y="40"/>
                        </a:lnTo>
                        <a:lnTo>
                          <a:pt x="435" y="0"/>
                        </a:lnTo>
                        <a:lnTo>
                          <a:pt x="76" y="66"/>
                        </a:lnTo>
                        <a:lnTo>
                          <a:pt x="58" y="40"/>
                        </a:lnTo>
                        <a:lnTo>
                          <a:pt x="0" y="83"/>
                        </a:lnTo>
                        <a:lnTo>
                          <a:pt x="42" y="338"/>
                        </a:lnTo>
                        <a:close/>
                      </a:path>
                    </a:pathLst>
                  </a:custGeom>
                  <a:solidFill>
                    <a:srgbClr val="005EB8"/>
                  </a:solidFill>
                  <a:ln w="19050">
                    <a:solidFill>
                      <a:srgbClr val="000000"/>
                    </a:solidFill>
                    <a:round/>
                    <a:headEnd/>
                    <a:tailEnd/>
                  </a:ln>
                </p:spPr>
                <p:txBody>
                  <a:bodyPr/>
                  <a:lstStyle/>
                  <a:p>
                    <a:endParaRPr lang="en-US"/>
                  </a:p>
                </p:txBody>
              </p:sp>
              <p:sp>
                <p:nvSpPr>
                  <p:cNvPr id="830" name="Freeform 1362">
                    <a:extLst>
                      <a:ext uri="{FF2B5EF4-FFF2-40B4-BE49-F238E27FC236}">
                        <a16:creationId xmlns:a16="http://schemas.microsoft.com/office/drawing/2014/main" id="{92B9AC69-7904-8033-2187-4407DA4C2EAE}"/>
                      </a:ext>
                    </a:extLst>
                  </p:cNvPr>
                  <p:cNvSpPr>
                    <a:spLocks/>
                  </p:cNvSpPr>
                  <p:nvPr/>
                </p:nvSpPr>
                <p:spPr bwMode="auto">
                  <a:xfrm>
                    <a:off x="32640" y="961"/>
                    <a:ext cx="110" cy="277"/>
                  </a:xfrm>
                  <a:custGeom>
                    <a:avLst/>
                    <a:gdLst>
                      <a:gd name="T0" fmla="*/ 7 w 117"/>
                      <a:gd name="T1" fmla="*/ 190 h 277"/>
                      <a:gd name="T2" fmla="*/ 22 w 117"/>
                      <a:gd name="T3" fmla="*/ 175 h 277"/>
                      <a:gd name="T4" fmla="*/ 46 w 117"/>
                      <a:gd name="T5" fmla="*/ 136 h 277"/>
                      <a:gd name="T6" fmla="*/ 5 w 117"/>
                      <a:gd name="T7" fmla="*/ 94 h 277"/>
                      <a:gd name="T8" fmla="*/ 3 w 117"/>
                      <a:gd name="T9" fmla="*/ 55 h 277"/>
                      <a:gd name="T10" fmla="*/ 22 w 117"/>
                      <a:gd name="T11" fmla="*/ 0 h 277"/>
                      <a:gd name="T12" fmla="*/ 84 w 117"/>
                      <a:gd name="T13" fmla="*/ 28 h 277"/>
                      <a:gd name="T14" fmla="*/ 85 w 117"/>
                      <a:gd name="T15" fmla="*/ 38 h 277"/>
                      <a:gd name="T16" fmla="*/ 77 w 117"/>
                      <a:gd name="T17" fmla="*/ 68 h 277"/>
                      <a:gd name="T18" fmla="*/ 71 w 117"/>
                      <a:gd name="T19" fmla="*/ 75 h 277"/>
                      <a:gd name="T20" fmla="*/ 70 w 117"/>
                      <a:gd name="T21" fmla="*/ 91 h 277"/>
                      <a:gd name="T22" fmla="*/ 76 w 117"/>
                      <a:gd name="T23" fmla="*/ 96 h 277"/>
                      <a:gd name="T24" fmla="*/ 91 w 117"/>
                      <a:gd name="T25" fmla="*/ 91 h 277"/>
                      <a:gd name="T26" fmla="*/ 91 w 117"/>
                      <a:gd name="T27" fmla="*/ 138 h 277"/>
                      <a:gd name="T28" fmla="*/ 91 w 117"/>
                      <a:gd name="T29" fmla="*/ 167 h 277"/>
                      <a:gd name="T30" fmla="*/ 91 w 117"/>
                      <a:gd name="T31" fmla="*/ 183 h 277"/>
                      <a:gd name="T32" fmla="*/ 86 w 117"/>
                      <a:gd name="T33" fmla="*/ 198 h 277"/>
                      <a:gd name="T34" fmla="*/ 80 w 117"/>
                      <a:gd name="T35" fmla="*/ 199 h 277"/>
                      <a:gd name="T36" fmla="*/ 82 w 117"/>
                      <a:gd name="T37" fmla="*/ 212 h 277"/>
                      <a:gd name="T38" fmla="*/ 59 w 117"/>
                      <a:gd name="T39" fmla="*/ 277 h 277"/>
                      <a:gd name="T40" fmla="*/ 55 w 117"/>
                      <a:gd name="T41" fmla="*/ 277 h 277"/>
                      <a:gd name="T42" fmla="*/ 52 w 117"/>
                      <a:gd name="T43" fmla="*/ 253 h 277"/>
                      <a:gd name="T44" fmla="*/ 37 w 117"/>
                      <a:gd name="T45" fmla="*/ 253 h 277"/>
                      <a:gd name="T46" fmla="*/ 7 w 117"/>
                      <a:gd name="T47" fmla="*/ 227 h 277"/>
                      <a:gd name="T48" fmla="*/ 0 w 117"/>
                      <a:gd name="T49" fmla="*/ 206 h 277"/>
                      <a:gd name="T50" fmla="*/ 7 w 117"/>
                      <a:gd name="T51" fmla="*/ 190 h 277"/>
                      <a:gd name="T52" fmla="*/ 7 w 117"/>
                      <a:gd name="T53" fmla="*/ 190 h 27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7"/>
                      <a:gd name="T82" fmla="*/ 0 h 277"/>
                      <a:gd name="T83" fmla="*/ 117 w 117"/>
                      <a:gd name="T84" fmla="*/ 277 h 27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7" h="277">
                        <a:moveTo>
                          <a:pt x="7" y="190"/>
                        </a:moveTo>
                        <a:lnTo>
                          <a:pt x="28" y="175"/>
                        </a:lnTo>
                        <a:lnTo>
                          <a:pt x="58" y="136"/>
                        </a:lnTo>
                        <a:lnTo>
                          <a:pt x="5" y="94"/>
                        </a:lnTo>
                        <a:lnTo>
                          <a:pt x="3" y="55"/>
                        </a:lnTo>
                        <a:lnTo>
                          <a:pt x="28" y="0"/>
                        </a:lnTo>
                        <a:lnTo>
                          <a:pt x="107" y="28"/>
                        </a:lnTo>
                        <a:lnTo>
                          <a:pt x="109" y="38"/>
                        </a:lnTo>
                        <a:lnTo>
                          <a:pt x="99" y="68"/>
                        </a:lnTo>
                        <a:lnTo>
                          <a:pt x="91" y="75"/>
                        </a:lnTo>
                        <a:lnTo>
                          <a:pt x="89" y="91"/>
                        </a:lnTo>
                        <a:lnTo>
                          <a:pt x="97" y="96"/>
                        </a:lnTo>
                        <a:lnTo>
                          <a:pt x="117" y="91"/>
                        </a:lnTo>
                        <a:lnTo>
                          <a:pt x="117" y="138"/>
                        </a:lnTo>
                        <a:lnTo>
                          <a:pt x="117" y="167"/>
                        </a:lnTo>
                        <a:lnTo>
                          <a:pt x="117" y="183"/>
                        </a:lnTo>
                        <a:lnTo>
                          <a:pt x="110" y="198"/>
                        </a:lnTo>
                        <a:lnTo>
                          <a:pt x="102" y="199"/>
                        </a:lnTo>
                        <a:lnTo>
                          <a:pt x="105" y="212"/>
                        </a:lnTo>
                        <a:lnTo>
                          <a:pt x="76" y="277"/>
                        </a:lnTo>
                        <a:lnTo>
                          <a:pt x="70" y="277"/>
                        </a:lnTo>
                        <a:lnTo>
                          <a:pt x="67" y="253"/>
                        </a:lnTo>
                        <a:lnTo>
                          <a:pt x="47" y="253"/>
                        </a:lnTo>
                        <a:lnTo>
                          <a:pt x="7" y="227"/>
                        </a:lnTo>
                        <a:lnTo>
                          <a:pt x="0" y="206"/>
                        </a:lnTo>
                        <a:lnTo>
                          <a:pt x="7" y="190"/>
                        </a:lnTo>
                        <a:close/>
                      </a:path>
                    </a:pathLst>
                  </a:custGeom>
                  <a:solidFill>
                    <a:srgbClr val="FFC72C"/>
                  </a:solidFill>
                  <a:ln w="19050">
                    <a:solidFill>
                      <a:srgbClr val="000000"/>
                    </a:solidFill>
                    <a:round/>
                    <a:headEnd/>
                    <a:tailEnd/>
                  </a:ln>
                </p:spPr>
                <p:txBody>
                  <a:bodyPr/>
                  <a:lstStyle/>
                  <a:p>
                    <a:endParaRPr lang="en-US"/>
                  </a:p>
                </p:txBody>
              </p:sp>
              <p:sp>
                <p:nvSpPr>
                  <p:cNvPr id="831" name="Freeform 1363">
                    <a:extLst>
                      <a:ext uri="{FF2B5EF4-FFF2-40B4-BE49-F238E27FC236}">
                        <a16:creationId xmlns:a16="http://schemas.microsoft.com/office/drawing/2014/main" id="{2399A331-64B6-E5A9-BCB3-A3197ADD8BB2}"/>
                      </a:ext>
                    </a:extLst>
                  </p:cNvPr>
                  <p:cNvSpPr>
                    <a:spLocks/>
                  </p:cNvSpPr>
                  <p:nvPr/>
                </p:nvSpPr>
                <p:spPr bwMode="auto">
                  <a:xfrm>
                    <a:off x="32219" y="537"/>
                    <a:ext cx="519" cy="481"/>
                  </a:xfrm>
                  <a:custGeom>
                    <a:avLst/>
                    <a:gdLst>
                      <a:gd name="T0" fmla="*/ 14 w 552"/>
                      <a:gd name="T1" fmla="*/ 440 h 481"/>
                      <a:gd name="T2" fmla="*/ 294 w 552"/>
                      <a:gd name="T3" fmla="*/ 374 h 481"/>
                      <a:gd name="T4" fmla="*/ 325 w 552"/>
                      <a:gd name="T5" fmla="*/ 414 h 481"/>
                      <a:gd name="T6" fmla="*/ 354 w 552"/>
                      <a:gd name="T7" fmla="*/ 432 h 481"/>
                      <a:gd name="T8" fmla="*/ 415 w 552"/>
                      <a:gd name="T9" fmla="*/ 460 h 481"/>
                      <a:gd name="T10" fmla="*/ 420 w 552"/>
                      <a:gd name="T11" fmla="*/ 481 h 481"/>
                      <a:gd name="T12" fmla="*/ 430 w 552"/>
                      <a:gd name="T13" fmla="*/ 452 h 481"/>
                      <a:gd name="T14" fmla="*/ 432 w 552"/>
                      <a:gd name="T15" fmla="*/ 411 h 481"/>
                      <a:gd name="T16" fmla="*/ 420 w 552"/>
                      <a:gd name="T17" fmla="*/ 334 h 481"/>
                      <a:gd name="T18" fmla="*/ 420 w 552"/>
                      <a:gd name="T19" fmla="*/ 253 h 481"/>
                      <a:gd name="T20" fmla="*/ 390 w 552"/>
                      <a:gd name="T21" fmla="*/ 134 h 481"/>
                      <a:gd name="T22" fmla="*/ 385 w 552"/>
                      <a:gd name="T23" fmla="*/ 83 h 481"/>
                      <a:gd name="T24" fmla="*/ 366 w 552"/>
                      <a:gd name="T25" fmla="*/ 0 h 481"/>
                      <a:gd name="T26" fmla="*/ 274 w 552"/>
                      <a:gd name="T27" fmla="*/ 28 h 481"/>
                      <a:gd name="T28" fmla="*/ 225 w 552"/>
                      <a:gd name="T29" fmla="*/ 96 h 481"/>
                      <a:gd name="T30" fmla="*/ 221 w 552"/>
                      <a:gd name="T31" fmla="*/ 113 h 481"/>
                      <a:gd name="T32" fmla="*/ 192 w 552"/>
                      <a:gd name="T33" fmla="*/ 154 h 481"/>
                      <a:gd name="T34" fmla="*/ 200 w 552"/>
                      <a:gd name="T35" fmla="*/ 168 h 481"/>
                      <a:gd name="T36" fmla="*/ 206 w 552"/>
                      <a:gd name="T37" fmla="*/ 180 h 481"/>
                      <a:gd name="T38" fmla="*/ 201 w 552"/>
                      <a:gd name="T39" fmla="*/ 183 h 481"/>
                      <a:gd name="T40" fmla="*/ 211 w 552"/>
                      <a:gd name="T41" fmla="*/ 199 h 481"/>
                      <a:gd name="T42" fmla="*/ 212 w 552"/>
                      <a:gd name="T43" fmla="*/ 214 h 481"/>
                      <a:gd name="T44" fmla="*/ 184 w 552"/>
                      <a:gd name="T45" fmla="*/ 248 h 481"/>
                      <a:gd name="T46" fmla="*/ 141 w 552"/>
                      <a:gd name="T47" fmla="*/ 262 h 481"/>
                      <a:gd name="T48" fmla="*/ 132 w 552"/>
                      <a:gd name="T49" fmla="*/ 272 h 481"/>
                      <a:gd name="T50" fmla="*/ 117 w 552"/>
                      <a:gd name="T51" fmla="*/ 264 h 481"/>
                      <a:gd name="T52" fmla="*/ 70 w 552"/>
                      <a:gd name="T53" fmla="*/ 270 h 481"/>
                      <a:gd name="T54" fmla="*/ 35 w 552"/>
                      <a:gd name="T55" fmla="*/ 288 h 481"/>
                      <a:gd name="T56" fmla="*/ 35 w 552"/>
                      <a:gd name="T57" fmla="*/ 311 h 481"/>
                      <a:gd name="T58" fmla="*/ 41 w 552"/>
                      <a:gd name="T59" fmla="*/ 325 h 481"/>
                      <a:gd name="T60" fmla="*/ 47 w 552"/>
                      <a:gd name="T61" fmla="*/ 325 h 481"/>
                      <a:gd name="T62" fmla="*/ 52 w 552"/>
                      <a:gd name="T63" fmla="*/ 343 h 481"/>
                      <a:gd name="T64" fmla="*/ 43 w 552"/>
                      <a:gd name="T65" fmla="*/ 353 h 481"/>
                      <a:gd name="T66" fmla="*/ 39 w 552"/>
                      <a:gd name="T67" fmla="*/ 369 h 481"/>
                      <a:gd name="T68" fmla="*/ 0 w 552"/>
                      <a:gd name="T69" fmla="*/ 414 h 481"/>
                      <a:gd name="T70" fmla="*/ 14 w 552"/>
                      <a:gd name="T71" fmla="*/ 440 h 481"/>
                      <a:gd name="T72" fmla="*/ 14 w 552"/>
                      <a:gd name="T73" fmla="*/ 440 h 4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52"/>
                      <a:gd name="T112" fmla="*/ 0 h 481"/>
                      <a:gd name="T113" fmla="*/ 552 w 552"/>
                      <a:gd name="T114" fmla="*/ 481 h 48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52" h="481">
                        <a:moveTo>
                          <a:pt x="18" y="440"/>
                        </a:moveTo>
                        <a:lnTo>
                          <a:pt x="377" y="374"/>
                        </a:lnTo>
                        <a:lnTo>
                          <a:pt x="416" y="414"/>
                        </a:lnTo>
                        <a:lnTo>
                          <a:pt x="452" y="432"/>
                        </a:lnTo>
                        <a:lnTo>
                          <a:pt x="531" y="460"/>
                        </a:lnTo>
                        <a:lnTo>
                          <a:pt x="537" y="481"/>
                        </a:lnTo>
                        <a:lnTo>
                          <a:pt x="550" y="452"/>
                        </a:lnTo>
                        <a:lnTo>
                          <a:pt x="552" y="411"/>
                        </a:lnTo>
                        <a:lnTo>
                          <a:pt x="537" y="334"/>
                        </a:lnTo>
                        <a:lnTo>
                          <a:pt x="537" y="253"/>
                        </a:lnTo>
                        <a:lnTo>
                          <a:pt x="499" y="134"/>
                        </a:lnTo>
                        <a:lnTo>
                          <a:pt x="492" y="83"/>
                        </a:lnTo>
                        <a:lnTo>
                          <a:pt x="468" y="0"/>
                        </a:lnTo>
                        <a:lnTo>
                          <a:pt x="351" y="28"/>
                        </a:lnTo>
                        <a:lnTo>
                          <a:pt x="287" y="96"/>
                        </a:lnTo>
                        <a:lnTo>
                          <a:pt x="283" y="113"/>
                        </a:lnTo>
                        <a:lnTo>
                          <a:pt x="246" y="154"/>
                        </a:lnTo>
                        <a:lnTo>
                          <a:pt x="256" y="168"/>
                        </a:lnTo>
                        <a:lnTo>
                          <a:pt x="264" y="180"/>
                        </a:lnTo>
                        <a:lnTo>
                          <a:pt x="257" y="183"/>
                        </a:lnTo>
                        <a:lnTo>
                          <a:pt x="269" y="199"/>
                        </a:lnTo>
                        <a:lnTo>
                          <a:pt x="270" y="214"/>
                        </a:lnTo>
                        <a:lnTo>
                          <a:pt x="235" y="248"/>
                        </a:lnTo>
                        <a:lnTo>
                          <a:pt x="181" y="262"/>
                        </a:lnTo>
                        <a:lnTo>
                          <a:pt x="168" y="272"/>
                        </a:lnTo>
                        <a:lnTo>
                          <a:pt x="149" y="264"/>
                        </a:lnTo>
                        <a:lnTo>
                          <a:pt x="89" y="270"/>
                        </a:lnTo>
                        <a:lnTo>
                          <a:pt x="45" y="288"/>
                        </a:lnTo>
                        <a:lnTo>
                          <a:pt x="45" y="311"/>
                        </a:lnTo>
                        <a:lnTo>
                          <a:pt x="53" y="325"/>
                        </a:lnTo>
                        <a:lnTo>
                          <a:pt x="60" y="325"/>
                        </a:lnTo>
                        <a:lnTo>
                          <a:pt x="66" y="343"/>
                        </a:lnTo>
                        <a:lnTo>
                          <a:pt x="55" y="353"/>
                        </a:lnTo>
                        <a:lnTo>
                          <a:pt x="50" y="369"/>
                        </a:lnTo>
                        <a:lnTo>
                          <a:pt x="0" y="414"/>
                        </a:lnTo>
                        <a:lnTo>
                          <a:pt x="18" y="440"/>
                        </a:lnTo>
                        <a:close/>
                      </a:path>
                    </a:pathLst>
                  </a:custGeom>
                  <a:pattFill prst="pct10">
                    <a:fgClr>
                      <a:schemeClr val="tx1"/>
                    </a:fgClr>
                    <a:bgClr>
                      <a:schemeClr val="bg1"/>
                    </a:bgClr>
                  </a:pattFill>
                  <a:ln w="19050">
                    <a:solidFill>
                      <a:srgbClr val="000000"/>
                    </a:solidFill>
                    <a:round/>
                    <a:headEnd/>
                    <a:tailEnd/>
                  </a:ln>
                </p:spPr>
                <p:txBody>
                  <a:bodyPr/>
                  <a:lstStyle/>
                  <a:p>
                    <a:endParaRPr lang="en-US"/>
                  </a:p>
                </p:txBody>
              </p:sp>
              <p:sp>
                <p:nvSpPr>
                  <p:cNvPr id="832" name="Freeform 1364">
                    <a:extLst>
                      <a:ext uri="{FF2B5EF4-FFF2-40B4-BE49-F238E27FC236}">
                        <a16:creationId xmlns:a16="http://schemas.microsoft.com/office/drawing/2014/main" id="{401EF40B-9721-3FD9-4809-EE40B824EAF9}"/>
                      </a:ext>
                    </a:extLst>
                  </p:cNvPr>
                  <p:cNvSpPr>
                    <a:spLocks/>
                  </p:cNvSpPr>
                  <p:nvPr/>
                </p:nvSpPr>
                <p:spPr bwMode="auto">
                  <a:xfrm>
                    <a:off x="32701" y="1037"/>
                    <a:ext cx="14" cy="22"/>
                  </a:xfrm>
                  <a:custGeom>
                    <a:avLst/>
                    <a:gdLst>
                      <a:gd name="T0" fmla="*/ 0 w 15"/>
                      <a:gd name="T1" fmla="*/ 19 h 23"/>
                      <a:gd name="T2" fmla="*/ 2 w 15"/>
                      <a:gd name="T3" fmla="*/ 7 h 23"/>
                      <a:gd name="T4" fmla="*/ 7 w 15"/>
                      <a:gd name="T5" fmla="*/ 0 h 23"/>
                      <a:gd name="T6" fmla="*/ 11 w 15"/>
                      <a:gd name="T7" fmla="*/ 5 h 23"/>
                      <a:gd name="T8" fmla="*/ 0 w 15"/>
                      <a:gd name="T9" fmla="*/ 19 h 23"/>
                      <a:gd name="T10" fmla="*/ 0 w 15"/>
                      <a:gd name="T11" fmla="*/ 19 h 23"/>
                      <a:gd name="T12" fmla="*/ 0 w 15"/>
                      <a:gd name="T13" fmla="*/ 19 h 23"/>
                      <a:gd name="T14" fmla="*/ 0 60000 65536"/>
                      <a:gd name="T15" fmla="*/ 0 60000 65536"/>
                      <a:gd name="T16" fmla="*/ 0 60000 65536"/>
                      <a:gd name="T17" fmla="*/ 0 60000 65536"/>
                      <a:gd name="T18" fmla="*/ 0 60000 65536"/>
                      <a:gd name="T19" fmla="*/ 0 60000 65536"/>
                      <a:gd name="T20" fmla="*/ 0 60000 65536"/>
                      <a:gd name="T21" fmla="*/ 0 w 15"/>
                      <a:gd name="T22" fmla="*/ 0 h 23"/>
                      <a:gd name="T23" fmla="*/ 15 w 15"/>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23">
                        <a:moveTo>
                          <a:pt x="0" y="23"/>
                        </a:moveTo>
                        <a:lnTo>
                          <a:pt x="2" y="7"/>
                        </a:lnTo>
                        <a:lnTo>
                          <a:pt x="10" y="0"/>
                        </a:lnTo>
                        <a:lnTo>
                          <a:pt x="15" y="5"/>
                        </a:lnTo>
                        <a:lnTo>
                          <a:pt x="0" y="23"/>
                        </a:lnTo>
                        <a:close/>
                      </a:path>
                    </a:pathLst>
                  </a:custGeom>
                  <a:solidFill>
                    <a:srgbClr val="A9EBD9"/>
                  </a:solidFill>
                  <a:ln w="9525">
                    <a:solidFill>
                      <a:srgbClr val="000000"/>
                    </a:solidFill>
                    <a:round/>
                    <a:headEnd/>
                    <a:tailEnd/>
                  </a:ln>
                </p:spPr>
                <p:txBody>
                  <a:bodyPr/>
                  <a:lstStyle/>
                  <a:p>
                    <a:endParaRPr lang="en-US"/>
                  </a:p>
                </p:txBody>
              </p:sp>
              <p:sp>
                <p:nvSpPr>
                  <p:cNvPr id="833" name="Freeform 1365">
                    <a:extLst>
                      <a:ext uri="{FF2B5EF4-FFF2-40B4-BE49-F238E27FC236}">
                        <a16:creationId xmlns:a16="http://schemas.microsoft.com/office/drawing/2014/main" id="{E8E23624-F27E-4CA0-1F1F-D9FFEBD69246}"/>
                      </a:ext>
                    </a:extLst>
                  </p:cNvPr>
                  <p:cNvSpPr>
                    <a:spLocks/>
                  </p:cNvSpPr>
                  <p:nvPr/>
                </p:nvSpPr>
                <p:spPr bwMode="auto">
                  <a:xfrm>
                    <a:off x="32716" y="946"/>
                    <a:ext cx="162" cy="97"/>
                  </a:xfrm>
                  <a:custGeom>
                    <a:avLst/>
                    <a:gdLst>
                      <a:gd name="T0" fmla="*/ 9 w 172"/>
                      <a:gd name="T1" fmla="*/ 102 h 98"/>
                      <a:gd name="T2" fmla="*/ 57 w 172"/>
                      <a:gd name="T3" fmla="*/ 68 h 98"/>
                      <a:gd name="T4" fmla="*/ 90 w 172"/>
                      <a:gd name="T5" fmla="*/ 45 h 98"/>
                      <a:gd name="T6" fmla="*/ 57 w 172"/>
                      <a:gd name="T7" fmla="*/ 80 h 98"/>
                      <a:gd name="T8" fmla="*/ 59 w 172"/>
                      <a:gd name="T9" fmla="*/ 81 h 98"/>
                      <a:gd name="T10" fmla="*/ 110 w 172"/>
                      <a:gd name="T11" fmla="*/ 34 h 98"/>
                      <a:gd name="T12" fmla="*/ 136 w 172"/>
                      <a:gd name="T13" fmla="*/ 4 h 98"/>
                      <a:gd name="T14" fmla="*/ 133 w 172"/>
                      <a:gd name="T15" fmla="*/ 0 h 98"/>
                      <a:gd name="T16" fmla="*/ 110 w 172"/>
                      <a:gd name="T17" fmla="*/ 16 h 98"/>
                      <a:gd name="T18" fmla="*/ 107 w 172"/>
                      <a:gd name="T19" fmla="*/ 14 h 98"/>
                      <a:gd name="T20" fmla="*/ 96 w 172"/>
                      <a:gd name="T21" fmla="*/ 34 h 98"/>
                      <a:gd name="T22" fmla="*/ 89 w 172"/>
                      <a:gd name="T23" fmla="*/ 34 h 98"/>
                      <a:gd name="T24" fmla="*/ 106 w 172"/>
                      <a:gd name="T25" fmla="*/ 0 h 98"/>
                      <a:gd name="T26" fmla="*/ 88 w 172"/>
                      <a:gd name="T27" fmla="*/ 26 h 98"/>
                      <a:gd name="T28" fmla="*/ 26 w 172"/>
                      <a:gd name="T29" fmla="*/ 55 h 98"/>
                      <a:gd name="T30" fmla="*/ 16 w 172"/>
                      <a:gd name="T31" fmla="*/ 75 h 98"/>
                      <a:gd name="T32" fmla="*/ 8 w 172"/>
                      <a:gd name="T33" fmla="*/ 78 h 98"/>
                      <a:gd name="T34" fmla="*/ 0 w 172"/>
                      <a:gd name="T35" fmla="*/ 93 h 98"/>
                      <a:gd name="T36" fmla="*/ 9 w 172"/>
                      <a:gd name="T37" fmla="*/ 102 h 98"/>
                      <a:gd name="T38" fmla="*/ 9 w 172"/>
                      <a:gd name="T39" fmla="*/ 102 h 9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2"/>
                      <a:gd name="T61" fmla="*/ 0 h 98"/>
                      <a:gd name="T62" fmla="*/ 172 w 172"/>
                      <a:gd name="T63" fmla="*/ 98 h 9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2" h="98">
                        <a:moveTo>
                          <a:pt x="13" y="98"/>
                        </a:moveTo>
                        <a:lnTo>
                          <a:pt x="73" y="64"/>
                        </a:lnTo>
                        <a:lnTo>
                          <a:pt x="115" y="45"/>
                        </a:lnTo>
                        <a:lnTo>
                          <a:pt x="72" y="76"/>
                        </a:lnTo>
                        <a:lnTo>
                          <a:pt x="75" y="77"/>
                        </a:lnTo>
                        <a:lnTo>
                          <a:pt x="140" y="34"/>
                        </a:lnTo>
                        <a:lnTo>
                          <a:pt x="172" y="4"/>
                        </a:lnTo>
                        <a:lnTo>
                          <a:pt x="169" y="0"/>
                        </a:lnTo>
                        <a:lnTo>
                          <a:pt x="140" y="16"/>
                        </a:lnTo>
                        <a:lnTo>
                          <a:pt x="136" y="14"/>
                        </a:lnTo>
                        <a:lnTo>
                          <a:pt x="122" y="34"/>
                        </a:lnTo>
                        <a:lnTo>
                          <a:pt x="114" y="34"/>
                        </a:lnTo>
                        <a:lnTo>
                          <a:pt x="135" y="0"/>
                        </a:lnTo>
                        <a:lnTo>
                          <a:pt x="112" y="26"/>
                        </a:lnTo>
                        <a:lnTo>
                          <a:pt x="34" y="51"/>
                        </a:lnTo>
                        <a:lnTo>
                          <a:pt x="20" y="71"/>
                        </a:lnTo>
                        <a:lnTo>
                          <a:pt x="8" y="74"/>
                        </a:lnTo>
                        <a:lnTo>
                          <a:pt x="0" y="89"/>
                        </a:lnTo>
                        <a:lnTo>
                          <a:pt x="13" y="98"/>
                        </a:lnTo>
                        <a:close/>
                      </a:path>
                    </a:pathLst>
                  </a:custGeom>
                  <a:solidFill>
                    <a:schemeClr val="accent1">
                      <a:lumMod val="20000"/>
                      <a:lumOff val="80000"/>
                    </a:schemeClr>
                  </a:solidFill>
                  <a:ln w="19050">
                    <a:solidFill>
                      <a:srgbClr val="000000"/>
                    </a:solidFill>
                    <a:round/>
                    <a:headEnd/>
                    <a:tailEnd/>
                  </a:ln>
                </p:spPr>
                <p:txBody>
                  <a:bodyPr/>
                  <a:lstStyle/>
                  <a:p>
                    <a:endParaRPr lang="en-US"/>
                  </a:p>
                </p:txBody>
              </p:sp>
              <p:sp>
                <p:nvSpPr>
                  <p:cNvPr id="834" name="Freeform 1366">
                    <a:extLst>
                      <a:ext uri="{FF2B5EF4-FFF2-40B4-BE49-F238E27FC236}">
                        <a16:creationId xmlns:a16="http://schemas.microsoft.com/office/drawing/2014/main" id="{61E878F9-6710-1A83-B4ED-CC76AD06AE11}"/>
                      </a:ext>
                    </a:extLst>
                  </p:cNvPr>
                  <p:cNvSpPr>
                    <a:spLocks/>
                  </p:cNvSpPr>
                  <p:nvPr/>
                </p:nvSpPr>
                <p:spPr bwMode="auto">
                  <a:xfrm>
                    <a:off x="32724" y="840"/>
                    <a:ext cx="151" cy="149"/>
                  </a:xfrm>
                  <a:custGeom>
                    <a:avLst/>
                    <a:gdLst>
                      <a:gd name="T0" fmla="*/ 11 w 161"/>
                      <a:gd name="T1" fmla="*/ 108 h 149"/>
                      <a:gd name="T2" fmla="*/ 9 w 161"/>
                      <a:gd name="T3" fmla="*/ 149 h 149"/>
                      <a:gd name="T4" fmla="*/ 21 w 161"/>
                      <a:gd name="T5" fmla="*/ 145 h 149"/>
                      <a:gd name="T6" fmla="*/ 44 w 161"/>
                      <a:gd name="T7" fmla="*/ 123 h 149"/>
                      <a:gd name="T8" fmla="*/ 52 w 161"/>
                      <a:gd name="T9" fmla="*/ 103 h 149"/>
                      <a:gd name="T10" fmla="*/ 56 w 161"/>
                      <a:gd name="T11" fmla="*/ 108 h 149"/>
                      <a:gd name="T12" fmla="*/ 89 w 161"/>
                      <a:gd name="T13" fmla="*/ 97 h 149"/>
                      <a:gd name="T14" fmla="*/ 91 w 161"/>
                      <a:gd name="T15" fmla="*/ 89 h 149"/>
                      <a:gd name="T16" fmla="*/ 96 w 161"/>
                      <a:gd name="T17" fmla="*/ 92 h 149"/>
                      <a:gd name="T18" fmla="*/ 102 w 161"/>
                      <a:gd name="T19" fmla="*/ 86 h 149"/>
                      <a:gd name="T20" fmla="*/ 113 w 161"/>
                      <a:gd name="T21" fmla="*/ 84 h 149"/>
                      <a:gd name="T22" fmla="*/ 125 w 161"/>
                      <a:gd name="T23" fmla="*/ 76 h 149"/>
                      <a:gd name="T24" fmla="*/ 113 w 161"/>
                      <a:gd name="T25" fmla="*/ 0 h 149"/>
                      <a:gd name="T26" fmla="*/ 0 w 161"/>
                      <a:gd name="T27" fmla="*/ 31 h 149"/>
                      <a:gd name="T28" fmla="*/ 11 w 161"/>
                      <a:gd name="T29" fmla="*/ 108 h 149"/>
                      <a:gd name="T30" fmla="*/ 11 w 161"/>
                      <a:gd name="T31" fmla="*/ 108 h 1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1"/>
                      <a:gd name="T49" fmla="*/ 0 h 149"/>
                      <a:gd name="T50" fmla="*/ 161 w 161"/>
                      <a:gd name="T51" fmla="*/ 149 h 14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1" h="149">
                        <a:moveTo>
                          <a:pt x="15" y="108"/>
                        </a:moveTo>
                        <a:lnTo>
                          <a:pt x="13" y="149"/>
                        </a:lnTo>
                        <a:lnTo>
                          <a:pt x="26" y="145"/>
                        </a:lnTo>
                        <a:lnTo>
                          <a:pt x="57" y="123"/>
                        </a:lnTo>
                        <a:lnTo>
                          <a:pt x="67" y="103"/>
                        </a:lnTo>
                        <a:lnTo>
                          <a:pt x="73" y="108"/>
                        </a:lnTo>
                        <a:lnTo>
                          <a:pt x="115" y="97"/>
                        </a:lnTo>
                        <a:lnTo>
                          <a:pt x="117" y="89"/>
                        </a:lnTo>
                        <a:lnTo>
                          <a:pt x="124" y="92"/>
                        </a:lnTo>
                        <a:lnTo>
                          <a:pt x="132" y="86"/>
                        </a:lnTo>
                        <a:lnTo>
                          <a:pt x="145" y="84"/>
                        </a:lnTo>
                        <a:lnTo>
                          <a:pt x="161" y="76"/>
                        </a:lnTo>
                        <a:lnTo>
                          <a:pt x="145" y="0"/>
                        </a:lnTo>
                        <a:lnTo>
                          <a:pt x="0" y="31"/>
                        </a:lnTo>
                        <a:lnTo>
                          <a:pt x="15" y="108"/>
                        </a:lnTo>
                        <a:close/>
                      </a:path>
                    </a:pathLst>
                  </a:custGeom>
                  <a:pattFill prst="pct10">
                    <a:fgClr>
                      <a:schemeClr val="tx1"/>
                    </a:fgClr>
                    <a:bgClr>
                      <a:schemeClr val="bg1"/>
                    </a:bgClr>
                  </a:pattFill>
                  <a:ln w="19050">
                    <a:solidFill>
                      <a:srgbClr val="000000"/>
                    </a:solidFill>
                    <a:round/>
                    <a:headEnd/>
                    <a:tailEnd/>
                  </a:ln>
                </p:spPr>
                <p:txBody>
                  <a:bodyPr/>
                  <a:lstStyle/>
                  <a:p>
                    <a:endParaRPr lang="en-US"/>
                  </a:p>
                </p:txBody>
              </p:sp>
              <p:sp>
                <p:nvSpPr>
                  <p:cNvPr id="835" name="Freeform 1367">
                    <a:extLst>
                      <a:ext uri="{FF2B5EF4-FFF2-40B4-BE49-F238E27FC236}">
                        <a16:creationId xmlns:a16="http://schemas.microsoft.com/office/drawing/2014/main" id="{BBCA9610-367A-F3CA-6AA5-658E861B164C}"/>
                      </a:ext>
                    </a:extLst>
                  </p:cNvPr>
                  <p:cNvSpPr>
                    <a:spLocks/>
                  </p:cNvSpPr>
                  <p:nvPr/>
                </p:nvSpPr>
                <p:spPr bwMode="auto">
                  <a:xfrm>
                    <a:off x="32860" y="832"/>
                    <a:ext cx="68" cy="84"/>
                  </a:xfrm>
                  <a:custGeom>
                    <a:avLst/>
                    <a:gdLst>
                      <a:gd name="T0" fmla="*/ 12 w 72"/>
                      <a:gd name="T1" fmla="*/ 84 h 84"/>
                      <a:gd name="T2" fmla="*/ 38 w 72"/>
                      <a:gd name="T3" fmla="*/ 73 h 84"/>
                      <a:gd name="T4" fmla="*/ 38 w 72"/>
                      <a:gd name="T5" fmla="*/ 39 h 84"/>
                      <a:gd name="T6" fmla="*/ 43 w 72"/>
                      <a:gd name="T7" fmla="*/ 47 h 84"/>
                      <a:gd name="T8" fmla="*/ 44 w 72"/>
                      <a:gd name="T9" fmla="*/ 63 h 84"/>
                      <a:gd name="T10" fmla="*/ 50 w 72"/>
                      <a:gd name="T11" fmla="*/ 63 h 84"/>
                      <a:gd name="T12" fmla="*/ 57 w 72"/>
                      <a:gd name="T13" fmla="*/ 47 h 84"/>
                      <a:gd name="T14" fmla="*/ 50 w 72"/>
                      <a:gd name="T15" fmla="*/ 29 h 84"/>
                      <a:gd name="T16" fmla="*/ 38 w 72"/>
                      <a:gd name="T17" fmla="*/ 26 h 84"/>
                      <a:gd name="T18" fmla="*/ 27 w 72"/>
                      <a:gd name="T19" fmla="*/ 3 h 84"/>
                      <a:gd name="T20" fmla="*/ 21 w 72"/>
                      <a:gd name="T21" fmla="*/ 0 h 84"/>
                      <a:gd name="T22" fmla="*/ 0 w 72"/>
                      <a:gd name="T23" fmla="*/ 8 h 84"/>
                      <a:gd name="T24" fmla="*/ 12 w 72"/>
                      <a:gd name="T25" fmla="*/ 84 h 84"/>
                      <a:gd name="T26" fmla="*/ 12 w 72"/>
                      <a:gd name="T27" fmla="*/ 84 h 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2"/>
                      <a:gd name="T43" fmla="*/ 0 h 84"/>
                      <a:gd name="T44" fmla="*/ 72 w 72"/>
                      <a:gd name="T45" fmla="*/ 84 h 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2" h="84">
                        <a:moveTo>
                          <a:pt x="16" y="84"/>
                        </a:moveTo>
                        <a:lnTo>
                          <a:pt x="47" y="73"/>
                        </a:lnTo>
                        <a:lnTo>
                          <a:pt x="47" y="39"/>
                        </a:lnTo>
                        <a:lnTo>
                          <a:pt x="55" y="47"/>
                        </a:lnTo>
                        <a:lnTo>
                          <a:pt x="56" y="63"/>
                        </a:lnTo>
                        <a:lnTo>
                          <a:pt x="63" y="63"/>
                        </a:lnTo>
                        <a:lnTo>
                          <a:pt x="72" y="47"/>
                        </a:lnTo>
                        <a:lnTo>
                          <a:pt x="63" y="29"/>
                        </a:lnTo>
                        <a:lnTo>
                          <a:pt x="47" y="26"/>
                        </a:lnTo>
                        <a:lnTo>
                          <a:pt x="35" y="3"/>
                        </a:lnTo>
                        <a:lnTo>
                          <a:pt x="25" y="0"/>
                        </a:lnTo>
                        <a:lnTo>
                          <a:pt x="0" y="8"/>
                        </a:lnTo>
                        <a:lnTo>
                          <a:pt x="16" y="84"/>
                        </a:lnTo>
                        <a:close/>
                      </a:path>
                    </a:pathLst>
                  </a:custGeom>
                  <a:solidFill>
                    <a:srgbClr val="0054C2"/>
                  </a:solidFill>
                  <a:ln w="19050">
                    <a:solidFill>
                      <a:srgbClr val="000000"/>
                    </a:solidFill>
                    <a:round/>
                    <a:headEnd/>
                    <a:tailEnd/>
                  </a:ln>
                </p:spPr>
                <p:txBody>
                  <a:bodyPr/>
                  <a:lstStyle/>
                  <a:p>
                    <a:endParaRPr lang="en-US"/>
                  </a:p>
                </p:txBody>
              </p:sp>
              <p:sp>
                <p:nvSpPr>
                  <p:cNvPr id="836" name="Freeform 1368">
                    <a:extLst>
                      <a:ext uri="{FF2B5EF4-FFF2-40B4-BE49-F238E27FC236}">
                        <a16:creationId xmlns:a16="http://schemas.microsoft.com/office/drawing/2014/main" id="{84230BCE-5792-F197-85B3-163F9DF75256}"/>
                      </a:ext>
                    </a:extLst>
                  </p:cNvPr>
                  <p:cNvSpPr>
                    <a:spLocks/>
                  </p:cNvSpPr>
                  <p:nvPr/>
                </p:nvSpPr>
                <p:spPr bwMode="auto">
                  <a:xfrm>
                    <a:off x="32724" y="727"/>
                    <a:ext cx="294" cy="152"/>
                  </a:xfrm>
                  <a:custGeom>
                    <a:avLst/>
                    <a:gdLst>
                      <a:gd name="T0" fmla="*/ 0 w 311"/>
                      <a:gd name="T1" fmla="*/ 140 h 153"/>
                      <a:gd name="T2" fmla="*/ 113 w 311"/>
                      <a:gd name="T3" fmla="*/ 109 h 153"/>
                      <a:gd name="T4" fmla="*/ 132 w 311"/>
                      <a:gd name="T5" fmla="*/ 101 h 153"/>
                      <a:gd name="T6" fmla="*/ 140 w 311"/>
                      <a:gd name="T7" fmla="*/ 104 h 153"/>
                      <a:gd name="T8" fmla="*/ 149 w 311"/>
                      <a:gd name="T9" fmla="*/ 127 h 153"/>
                      <a:gd name="T10" fmla="*/ 161 w 311"/>
                      <a:gd name="T11" fmla="*/ 130 h 153"/>
                      <a:gd name="T12" fmla="*/ 169 w 311"/>
                      <a:gd name="T13" fmla="*/ 148 h 153"/>
                      <a:gd name="T14" fmla="*/ 177 w 311"/>
                      <a:gd name="T15" fmla="*/ 149 h 153"/>
                      <a:gd name="T16" fmla="*/ 184 w 311"/>
                      <a:gd name="T17" fmla="*/ 131 h 153"/>
                      <a:gd name="T18" fmla="*/ 189 w 311"/>
                      <a:gd name="T19" fmla="*/ 117 h 153"/>
                      <a:gd name="T20" fmla="*/ 197 w 311"/>
                      <a:gd name="T21" fmla="*/ 136 h 153"/>
                      <a:gd name="T22" fmla="*/ 241 w 311"/>
                      <a:gd name="T23" fmla="*/ 119 h 153"/>
                      <a:gd name="T24" fmla="*/ 238 w 311"/>
                      <a:gd name="T25" fmla="*/ 97 h 153"/>
                      <a:gd name="T26" fmla="*/ 226 w 311"/>
                      <a:gd name="T27" fmla="*/ 74 h 153"/>
                      <a:gd name="T28" fmla="*/ 222 w 311"/>
                      <a:gd name="T29" fmla="*/ 71 h 153"/>
                      <a:gd name="T30" fmla="*/ 212 w 311"/>
                      <a:gd name="T31" fmla="*/ 72 h 153"/>
                      <a:gd name="T32" fmla="*/ 214 w 311"/>
                      <a:gd name="T33" fmla="*/ 76 h 153"/>
                      <a:gd name="T34" fmla="*/ 223 w 311"/>
                      <a:gd name="T35" fmla="*/ 76 h 153"/>
                      <a:gd name="T36" fmla="*/ 228 w 311"/>
                      <a:gd name="T37" fmla="*/ 101 h 153"/>
                      <a:gd name="T38" fmla="*/ 209 w 311"/>
                      <a:gd name="T39" fmla="*/ 110 h 153"/>
                      <a:gd name="T40" fmla="*/ 184 w 311"/>
                      <a:gd name="T41" fmla="*/ 89 h 153"/>
                      <a:gd name="T42" fmla="*/ 177 w 311"/>
                      <a:gd name="T43" fmla="*/ 71 h 153"/>
                      <a:gd name="T44" fmla="*/ 166 w 311"/>
                      <a:gd name="T45" fmla="*/ 64 h 153"/>
                      <a:gd name="T46" fmla="*/ 166 w 311"/>
                      <a:gd name="T47" fmla="*/ 71 h 153"/>
                      <a:gd name="T48" fmla="*/ 154 w 311"/>
                      <a:gd name="T49" fmla="*/ 58 h 153"/>
                      <a:gd name="T50" fmla="*/ 162 w 311"/>
                      <a:gd name="T51" fmla="*/ 42 h 153"/>
                      <a:gd name="T52" fmla="*/ 170 w 311"/>
                      <a:gd name="T53" fmla="*/ 27 h 153"/>
                      <a:gd name="T54" fmla="*/ 156 w 311"/>
                      <a:gd name="T55" fmla="*/ 0 h 153"/>
                      <a:gd name="T56" fmla="*/ 132 w 311"/>
                      <a:gd name="T57" fmla="*/ 22 h 153"/>
                      <a:gd name="T58" fmla="*/ 52 w 311"/>
                      <a:gd name="T59" fmla="*/ 48 h 153"/>
                      <a:gd name="T60" fmla="*/ 0 w 311"/>
                      <a:gd name="T61" fmla="*/ 63 h 153"/>
                      <a:gd name="T62" fmla="*/ 0 w 311"/>
                      <a:gd name="T63" fmla="*/ 140 h 153"/>
                      <a:gd name="T64" fmla="*/ 0 w 311"/>
                      <a:gd name="T65" fmla="*/ 140 h 1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1"/>
                      <a:gd name="T100" fmla="*/ 0 h 153"/>
                      <a:gd name="T101" fmla="*/ 311 w 311"/>
                      <a:gd name="T102" fmla="*/ 153 h 1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1" h="153">
                        <a:moveTo>
                          <a:pt x="0" y="144"/>
                        </a:moveTo>
                        <a:lnTo>
                          <a:pt x="145" y="113"/>
                        </a:lnTo>
                        <a:lnTo>
                          <a:pt x="170" y="105"/>
                        </a:lnTo>
                        <a:lnTo>
                          <a:pt x="180" y="108"/>
                        </a:lnTo>
                        <a:lnTo>
                          <a:pt x="192" y="131"/>
                        </a:lnTo>
                        <a:lnTo>
                          <a:pt x="208" y="134"/>
                        </a:lnTo>
                        <a:lnTo>
                          <a:pt x="217" y="152"/>
                        </a:lnTo>
                        <a:lnTo>
                          <a:pt x="227" y="153"/>
                        </a:lnTo>
                        <a:lnTo>
                          <a:pt x="238" y="135"/>
                        </a:lnTo>
                        <a:lnTo>
                          <a:pt x="243" y="121"/>
                        </a:lnTo>
                        <a:lnTo>
                          <a:pt x="255" y="140"/>
                        </a:lnTo>
                        <a:lnTo>
                          <a:pt x="311" y="123"/>
                        </a:lnTo>
                        <a:lnTo>
                          <a:pt x="308" y="101"/>
                        </a:lnTo>
                        <a:lnTo>
                          <a:pt x="292" y="74"/>
                        </a:lnTo>
                        <a:lnTo>
                          <a:pt x="284" y="71"/>
                        </a:lnTo>
                        <a:lnTo>
                          <a:pt x="274" y="72"/>
                        </a:lnTo>
                        <a:lnTo>
                          <a:pt x="276" y="77"/>
                        </a:lnTo>
                        <a:lnTo>
                          <a:pt x="289" y="79"/>
                        </a:lnTo>
                        <a:lnTo>
                          <a:pt x="294" y="105"/>
                        </a:lnTo>
                        <a:lnTo>
                          <a:pt x="271" y="114"/>
                        </a:lnTo>
                        <a:lnTo>
                          <a:pt x="238" y="93"/>
                        </a:lnTo>
                        <a:lnTo>
                          <a:pt x="227" y="71"/>
                        </a:lnTo>
                        <a:lnTo>
                          <a:pt x="213" y="64"/>
                        </a:lnTo>
                        <a:lnTo>
                          <a:pt x="213" y="71"/>
                        </a:lnTo>
                        <a:lnTo>
                          <a:pt x="198" y="58"/>
                        </a:lnTo>
                        <a:lnTo>
                          <a:pt x="209" y="42"/>
                        </a:lnTo>
                        <a:lnTo>
                          <a:pt x="219" y="27"/>
                        </a:lnTo>
                        <a:lnTo>
                          <a:pt x="201" y="0"/>
                        </a:lnTo>
                        <a:lnTo>
                          <a:pt x="170" y="22"/>
                        </a:lnTo>
                        <a:lnTo>
                          <a:pt x="67" y="48"/>
                        </a:lnTo>
                        <a:lnTo>
                          <a:pt x="0" y="63"/>
                        </a:lnTo>
                        <a:lnTo>
                          <a:pt x="0" y="144"/>
                        </a:lnTo>
                        <a:close/>
                      </a:path>
                    </a:pathLst>
                  </a:custGeom>
                  <a:solidFill>
                    <a:srgbClr val="FFC72C"/>
                  </a:solidFill>
                  <a:ln w="19050">
                    <a:solidFill>
                      <a:srgbClr val="000000"/>
                    </a:solidFill>
                    <a:round/>
                    <a:headEnd/>
                    <a:tailEnd/>
                  </a:ln>
                </p:spPr>
                <p:txBody>
                  <a:bodyPr/>
                  <a:lstStyle/>
                  <a:p>
                    <a:endParaRPr lang="en-US"/>
                  </a:p>
                </p:txBody>
              </p:sp>
              <p:sp>
                <p:nvSpPr>
                  <p:cNvPr id="837" name="Freeform 1369">
                    <a:extLst>
                      <a:ext uri="{FF2B5EF4-FFF2-40B4-BE49-F238E27FC236}">
                        <a16:creationId xmlns:a16="http://schemas.microsoft.com/office/drawing/2014/main" id="{1A145A44-9D10-EF80-CE92-570AC0D1ADBB}"/>
                      </a:ext>
                    </a:extLst>
                  </p:cNvPr>
                  <p:cNvSpPr>
                    <a:spLocks/>
                  </p:cNvSpPr>
                  <p:nvPr/>
                </p:nvSpPr>
                <p:spPr bwMode="auto">
                  <a:xfrm>
                    <a:off x="32957" y="874"/>
                    <a:ext cx="27" cy="24"/>
                  </a:xfrm>
                  <a:custGeom>
                    <a:avLst/>
                    <a:gdLst>
                      <a:gd name="T0" fmla="*/ 0 w 29"/>
                      <a:gd name="T1" fmla="*/ 27 h 23"/>
                      <a:gd name="T2" fmla="*/ 9 w 29"/>
                      <a:gd name="T3" fmla="*/ 0 h 23"/>
                      <a:gd name="T4" fmla="*/ 21 w 29"/>
                      <a:gd name="T5" fmla="*/ 10 h 23"/>
                      <a:gd name="T6" fmla="*/ 0 w 29"/>
                      <a:gd name="T7" fmla="*/ 27 h 23"/>
                      <a:gd name="T8" fmla="*/ 0 w 29"/>
                      <a:gd name="T9" fmla="*/ 27 h 23"/>
                      <a:gd name="T10" fmla="*/ 0 w 29"/>
                      <a:gd name="T11" fmla="*/ 27 h 23"/>
                      <a:gd name="T12" fmla="*/ 0 60000 65536"/>
                      <a:gd name="T13" fmla="*/ 0 60000 65536"/>
                      <a:gd name="T14" fmla="*/ 0 60000 65536"/>
                      <a:gd name="T15" fmla="*/ 0 60000 65536"/>
                      <a:gd name="T16" fmla="*/ 0 60000 65536"/>
                      <a:gd name="T17" fmla="*/ 0 60000 65536"/>
                      <a:gd name="T18" fmla="*/ 0 w 29"/>
                      <a:gd name="T19" fmla="*/ 0 h 23"/>
                      <a:gd name="T20" fmla="*/ 29 w 29"/>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9" h="23">
                        <a:moveTo>
                          <a:pt x="0" y="23"/>
                        </a:moveTo>
                        <a:lnTo>
                          <a:pt x="13" y="0"/>
                        </a:lnTo>
                        <a:lnTo>
                          <a:pt x="29" y="10"/>
                        </a:lnTo>
                        <a:lnTo>
                          <a:pt x="0" y="23"/>
                        </a:lnTo>
                        <a:close/>
                      </a:path>
                    </a:pathLst>
                  </a:custGeom>
                  <a:solidFill>
                    <a:srgbClr val="FFFFFF"/>
                  </a:solidFill>
                  <a:ln w="9525">
                    <a:solidFill>
                      <a:srgbClr val="000000"/>
                    </a:solidFill>
                    <a:round/>
                    <a:headEnd/>
                    <a:tailEnd/>
                  </a:ln>
                </p:spPr>
                <p:txBody>
                  <a:bodyPr/>
                  <a:lstStyle/>
                  <a:p>
                    <a:endParaRPr lang="en-US"/>
                  </a:p>
                </p:txBody>
              </p:sp>
              <p:sp>
                <p:nvSpPr>
                  <p:cNvPr id="838" name="Freeform 1370">
                    <a:extLst>
                      <a:ext uri="{FF2B5EF4-FFF2-40B4-BE49-F238E27FC236}">
                        <a16:creationId xmlns:a16="http://schemas.microsoft.com/office/drawing/2014/main" id="{C009FB98-10C7-F47B-99B6-8264D0D8CD0D}"/>
                      </a:ext>
                    </a:extLst>
                  </p:cNvPr>
                  <p:cNvSpPr>
                    <a:spLocks/>
                  </p:cNvSpPr>
                  <p:nvPr/>
                </p:nvSpPr>
                <p:spPr bwMode="auto">
                  <a:xfrm>
                    <a:off x="33006" y="871"/>
                    <a:ext cx="26" cy="16"/>
                  </a:xfrm>
                  <a:custGeom>
                    <a:avLst/>
                    <a:gdLst>
                      <a:gd name="T0" fmla="*/ 0 w 23"/>
                      <a:gd name="T1" fmla="*/ 16 h 16"/>
                      <a:gd name="T2" fmla="*/ 9 w 23"/>
                      <a:gd name="T3" fmla="*/ 0 h 16"/>
                      <a:gd name="T4" fmla="*/ 16 w 23"/>
                      <a:gd name="T5" fmla="*/ 12 h 16"/>
                      <a:gd name="T6" fmla="*/ 0 w 23"/>
                      <a:gd name="T7" fmla="*/ 16 h 16"/>
                      <a:gd name="T8" fmla="*/ 0 w 23"/>
                      <a:gd name="T9" fmla="*/ 16 h 16"/>
                      <a:gd name="T10" fmla="*/ 0 w 23"/>
                      <a:gd name="T11" fmla="*/ 16 h 16"/>
                      <a:gd name="T12" fmla="*/ 0 60000 65536"/>
                      <a:gd name="T13" fmla="*/ 0 60000 65536"/>
                      <a:gd name="T14" fmla="*/ 0 60000 65536"/>
                      <a:gd name="T15" fmla="*/ 0 60000 65536"/>
                      <a:gd name="T16" fmla="*/ 0 60000 65536"/>
                      <a:gd name="T17" fmla="*/ 0 60000 65536"/>
                      <a:gd name="T18" fmla="*/ 0 w 23"/>
                      <a:gd name="T19" fmla="*/ 0 h 16"/>
                      <a:gd name="T20" fmla="*/ 23 w 23"/>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3" h="16">
                        <a:moveTo>
                          <a:pt x="0" y="16"/>
                        </a:moveTo>
                        <a:lnTo>
                          <a:pt x="13" y="0"/>
                        </a:lnTo>
                        <a:lnTo>
                          <a:pt x="23" y="12"/>
                        </a:lnTo>
                        <a:lnTo>
                          <a:pt x="0" y="16"/>
                        </a:lnTo>
                        <a:close/>
                      </a:path>
                    </a:pathLst>
                  </a:custGeom>
                  <a:solidFill>
                    <a:srgbClr val="FFFFFF"/>
                  </a:solidFill>
                  <a:ln w="9525">
                    <a:solidFill>
                      <a:srgbClr val="000000"/>
                    </a:solidFill>
                    <a:round/>
                    <a:headEnd/>
                    <a:tailEnd/>
                  </a:ln>
                </p:spPr>
                <p:txBody>
                  <a:bodyPr/>
                  <a:lstStyle/>
                  <a:p>
                    <a:endParaRPr lang="en-US"/>
                  </a:p>
                </p:txBody>
              </p:sp>
              <p:sp>
                <p:nvSpPr>
                  <p:cNvPr id="839" name="Freeform 1371">
                    <a:extLst>
                      <a:ext uri="{FF2B5EF4-FFF2-40B4-BE49-F238E27FC236}">
                        <a16:creationId xmlns:a16="http://schemas.microsoft.com/office/drawing/2014/main" id="{C457D9A5-263F-9E4D-4D39-62CFE5F1B822}"/>
                      </a:ext>
                    </a:extLst>
                  </p:cNvPr>
                  <p:cNvSpPr>
                    <a:spLocks/>
                  </p:cNvSpPr>
                  <p:nvPr/>
                </p:nvSpPr>
                <p:spPr bwMode="auto">
                  <a:xfrm>
                    <a:off x="32659" y="501"/>
                    <a:ext cx="144" cy="286"/>
                  </a:xfrm>
                  <a:custGeom>
                    <a:avLst/>
                    <a:gdLst>
                      <a:gd name="T0" fmla="*/ 20 w 150"/>
                      <a:gd name="T1" fmla="*/ 118 h 288"/>
                      <a:gd name="T2" fmla="*/ 23 w 150"/>
                      <a:gd name="T3" fmla="*/ 173 h 288"/>
                      <a:gd name="T4" fmla="*/ 54 w 150"/>
                      <a:gd name="T5" fmla="*/ 292 h 288"/>
                      <a:gd name="T6" fmla="*/ 106 w 150"/>
                      <a:gd name="T7" fmla="*/ 277 h 288"/>
                      <a:gd name="T8" fmla="*/ 102 w 150"/>
                      <a:gd name="T9" fmla="*/ 105 h 288"/>
                      <a:gd name="T10" fmla="*/ 117 w 150"/>
                      <a:gd name="T11" fmla="*/ 72 h 288"/>
                      <a:gd name="T12" fmla="*/ 117 w 150"/>
                      <a:gd name="T13" fmla="*/ 0 h 288"/>
                      <a:gd name="T14" fmla="*/ 0 w 150"/>
                      <a:gd name="T15" fmla="*/ 35 h 288"/>
                      <a:gd name="T16" fmla="*/ 20 w 150"/>
                      <a:gd name="T17" fmla="*/ 118 h 288"/>
                      <a:gd name="T18" fmla="*/ 20 w 150"/>
                      <a:gd name="T19" fmla="*/ 118 h 2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0"/>
                      <a:gd name="T31" fmla="*/ 0 h 288"/>
                      <a:gd name="T32" fmla="*/ 150 w 150"/>
                      <a:gd name="T33" fmla="*/ 288 h 2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0" h="288">
                        <a:moveTo>
                          <a:pt x="24" y="118"/>
                        </a:moveTo>
                        <a:lnTo>
                          <a:pt x="31" y="169"/>
                        </a:lnTo>
                        <a:lnTo>
                          <a:pt x="69" y="288"/>
                        </a:lnTo>
                        <a:lnTo>
                          <a:pt x="136" y="273"/>
                        </a:lnTo>
                        <a:lnTo>
                          <a:pt x="131" y="105"/>
                        </a:lnTo>
                        <a:lnTo>
                          <a:pt x="149" y="72"/>
                        </a:lnTo>
                        <a:lnTo>
                          <a:pt x="150" y="0"/>
                        </a:lnTo>
                        <a:lnTo>
                          <a:pt x="0" y="35"/>
                        </a:lnTo>
                        <a:lnTo>
                          <a:pt x="24" y="118"/>
                        </a:lnTo>
                        <a:close/>
                      </a:path>
                    </a:pathLst>
                  </a:custGeom>
                  <a:pattFill prst="pct10">
                    <a:fgClr>
                      <a:schemeClr val="tx1"/>
                    </a:fgClr>
                    <a:bgClr>
                      <a:schemeClr val="bg1"/>
                    </a:bgClr>
                  </a:pattFill>
                  <a:ln w="19050">
                    <a:solidFill>
                      <a:srgbClr val="000000"/>
                    </a:solidFill>
                    <a:round/>
                    <a:headEnd/>
                    <a:tailEnd/>
                  </a:ln>
                </p:spPr>
                <p:txBody>
                  <a:bodyPr/>
                  <a:lstStyle/>
                  <a:p>
                    <a:endParaRPr lang="en-US"/>
                  </a:p>
                </p:txBody>
              </p:sp>
              <p:sp>
                <p:nvSpPr>
                  <p:cNvPr id="840" name="Freeform 1372">
                    <a:extLst>
                      <a:ext uri="{FF2B5EF4-FFF2-40B4-BE49-F238E27FC236}">
                        <a16:creationId xmlns:a16="http://schemas.microsoft.com/office/drawing/2014/main" id="{760455DB-0BFB-8E4A-7A8D-6955ACE1EF14}"/>
                      </a:ext>
                    </a:extLst>
                  </p:cNvPr>
                  <p:cNvSpPr>
                    <a:spLocks/>
                  </p:cNvSpPr>
                  <p:nvPr/>
                </p:nvSpPr>
                <p:spPr bwMode="auto">
                  <a:xfrm>
                    <a:off x="32782" y="458"/>
                    <a:ext cx="131" cy="317"/>
                  </a:xfrm>
                  <a:custGeom>
                    <a:avLst/>
                    <a:gdLst>
                      <a:gd name="T0" fmla="*/ 0 w 139"/>
                      <a:gd name="T1" fmla="*/ 148 h 316"/>
                      <a:gd name="T2" fmla="*/ 14 w 139"/>
                      <a:gd name="T3" fmla="*/ 115 h 316"/>
                      <a:gd name="T4" fmla="*/ 15 w 139"/>
                      <a:gd name="T5" fmla="*/ 43 h 316"/>
                      <a:gd name="T6" fmla="*/ 14 w 139"/>
                      <a:gd name="T7" fmla="*/ 15 h 316"/>
                      <a:gd name="T8" fmla="*/ 36 w 139"/>
                      <a:gd name="T9" fmla="*/ 0 h 316"/>
                      <a:gd name="T10" fmla="*/ 85 w 139"/>
                      <a:gd name="T11" fmla="*/ 202 h 316"/>
                      <a:gd name="T12" fmla="*/ 109 w 139"/>
                      <a:gd name="T13" fmla="*/ 244 h 316"/>
                      <a:gd name="T14" fmla="*/ 109 w 139"/>
                      <a:gd name="T15" fmla="*/ 272 h 316"/>
                      <a:gd name="T16" fmla="*/ 85 w 139"/>
                      <a:gd name="T17" fmla="*/ 294 h 316"/>
                      <a:gd name="T18" fmla="*/ 5 w 139"/>
                      <a:gd name="T19" fmla="*/ 320 h 316"/>
                      <a:gd name="T20" fmla="*/ 0 w 139"/>
                      <a:gd name="T21" fmla="*/ 148 h 316"/>
                      <a:gd name="T22" fmla="*/ 0 w 139"/>
                      <a:gd name="T23" fmla="*/ 148 h 3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9"/>
                      <a:gd name="T37" fmla="*/ 0 h 316"/>
                      <a:gd name="T38" fmla="*/ 139 w 139"/>
                      <a:gd name="T39" fmla="*/ 316 h 3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9" h="316">
                        <a:moveTo>
                          <a:pt x="0" y="148"/>
                        </a:moveTo>
                        <a:lnTo>
                          <a:pt x="18" y="115"/>
                        </a:lnTo>
                        <a:lnTo>
                          <a:pt x="19" y="43"/>
                        </a:lnTo>
                        <a:lnTo>
                          <a:pt x="18" y="15"/>
                        </a:lnTo>
                        <a:lnTo>
                          <a:pt x="45" y="0"/>
                        </a:lnTo>
                        <a:lnTo>
                          <a:pt x="108" y="198"/>
                        </a:lnTo>
                        <a:lnTo>
                          <a:pt x="139" y="240"/>
                        </a:lnTo>
                        <a:lnTo>
                          <a:pt x="139" y="268"/>
                        </a:lnTo>
                        <a:lnTo>
                          <a:pt x="108" y="290"/>
                        </a:lnTo>
                        <a:lnTo>
                          <a:pt x="5" y="316"/>
                        </a:lnTo>
                        <a:lnTo>
                          <a:pt x="0" y="148"/>
                        </a:lnTo>
                        <a:close/>
                      </a:path>
                    </a:pathLst>
                  </a:custGeom>
                  <a:solidFill>
                    <a:srgbClr val="0054C2"/>
                  </a:solidFill>
                  <a:ln w="19050">
                    <a:solidFill>
                      <a:srgbClr val="000000"/>
                    </a:solidFill>
                    <a:round/>
                    <a:headEnd/>
                    <a:tailEnd/>
                  </a:ln>
                </p:spPr>
                <p:txBody>
                  <a:bodyPr/>
                  <a:lstStyle/>
                  <a:p>
                    <a:endParaRPr lang="en-US"/>
                  </a:p>
                </p:txBody>
              </p:sp>
              <p:sp>
                <p:nvSpPr>
                  <p:cNvPr id="841" name="Freeform 1373">
                    <a:extLst>
                      <a:ext uri="{FF2B5EF4-FFF2-40B4-BE49-F238E27FC236}">
                        <a16:creationId xmlns:a16="http://schemas.microsoft.com/office/drawing/2014/main" id="{24833DF9-FE86-207B-CF17-93B65BB79D09}"/>
                      </a:ext>
                    </a:extLst>
                  </p:cNvPr>
                  <p:cNvSpPr>
                    <a:spLocks/>
                  </p:cNvSpPr>
                  <p:nvPr/>
                </p:nvSpPr>
                <p:spPr bwMode="auto">
                  <a:xfrm>
                    <a:off x="32824" y="178"/>
                    <a:ext cx="320" cy="520"/>
                  </a:xfrm>
                  <a:custGeom>
                    <a:avLst/>
                    <a:gdLst>
                      <a:gd name="T0" fmla="*/ 0 w 340"/>
                      <a:gd name="T1" fmla="*/ 280 h 520"/>
                      <a:gd name="T2" fmla="*/ 16 w 340"/>
                      <a:gd name="T3" fmla="*/ 282 h 520"/>
                      <a:gd name="T4" fmla="*/ 17 w 340"/>
                      <a:gd name="T5" fmla="*/ 248 h 520"/>
                      <a:gd name="T6" fmla="*/ 36 w 340"/>
                      <a:gd name="T7" fmla="*/ 201 h 520"/>
                      <a:gd name="T8" fmla="*/ 26 w 340"/>
                      <a:gd name="T9" fmla="*/ 167 h 520"/>
                      <a:gd name="T10" fmla="*/ 65 w 340"/>
                      <a:gd name="T11" fmla="*/ 4 h 520"/>
                      <a:gd name="T12" fmla="*/ 73 w 340"/>
                      <a:gd name="T13" fmla="*/ 4 h 520"/>
                      <a:gd name="T14" fmla="*/ 76 w 340"/>
                      <a:gd name="T15" fmla="*/ 25 h 520"/>
                      <a:gd name="T16" fmla="*/ 114 w 340"/>
                      <a:gd name="T17" fmla="*/ 7 h 520"/>
                      <a:gd name="T18" fmla="*/ 116 w 340"/>
                      <a:gd name="T19" fmla="*/ 0 h 520"/>
                      <a:gd name="T20" fmla="*/ 147 w 340"/>
                      <a:gd name="T21" fmla="*/ 9 h 520"/>
                      <a:gd name="T22" fmla="*/ 196 w 340"/>
                      <a:gd name="T23" fmla="*/ 169 h 520"/>
                      <a:gd name="T24" fmla="*/ 219 w 340"/>
                      <a:gd name="T25" fmla="*/ 170 h 520"/>
                      <a:gd name="T26" fmla="*/ 261 w 340"/>
                      <a:gd name="T27" fmla="*/ 230 h 520"/>
                      <a:gd name="T28" fmla="*/ 254 w 340"/>
                      <a:gd name="T29" fmla="*/ 242 h 520"/>
                      <a:gd name="T30" fmla="*/ 266 w 340"/>
                      <a:gd name="T31" fmla="*/ 242 h 520"/>
                      <a:gd name="T32" fmla="*/ 259 w 340"/>
                      <a:gd name="T33" fmla="*/ 271 h 520"/>
                      <a:gd name="T34" fmla="*/ 237 w 340"/>
                      <a:gd name="T35" fmla="*/ 290 h 520"/>
                      <a:gd name="T36" fmla="*/ 216 w 340"/>
                      <a:gd name="T37" fmla="*/ 305 h 520"/>
                      <a:gd name="T38" fmla="*/ 213 w 340"/>
                      <a:gd name="T39" fmla="*/ 324 h 520"/>
                      <a:gd name="T40" fmla="*/ 200 w 340"/>
                      <a:gd name="T41" fmla="*/ 306 h 520"/>
                      <a:gd name="T42" fmla="*/ 180 w 340"/>
                      <a:gd name="T43" fmla="*/ 327 h 520"/>
                      <a:gd name="T44" fmla="*/ 169 w 340"/>
                      <a:gd name="T45" fmla="*/ 327 h 520"/>
                      <a:gd name="T46" fmla="*/ 160 w 340"/>
                      <a:gd name="T47" fmla="*/ 314 h 520"/>
                      <a:gd name="T48" fmla="*/ 155 w 340"/>
                      <a:gd name="T49" fmla="*/ 378 h 520"/>
                      <a:gd name="T50" fmla="*/ 136 w 340"/>
                      <a:gd name="T51" fmla="*/ 387 h 520"/>
                      <a:gd name="T52" fmla="*/ 127 w 340"/>
                      <a:gd name="T53" fmla="*/ 412 h 520"/>
                      <a:gd name="T54" fmla="*/ 116 w 340"/>
                      <a:gd name="T55" fmla="*/ 412 h 520"/>
                      <a:gd name="T56" fmla="*/ 89 w 340"/>
                      <a:gd name="T57" fmla="*/ 449 h 520"/>
                      <a:gd name="T58" fmla="*/ 88 w 340"/>
                      <a:gd name="T59" fmla="*/ 478 h 520"/>
                      <a:gd name="T60" fmla="*/ 82 w 340"/>
                      <a:gd name="T61" fmla="*/ 489 h 520"/>
                      <a:gd name="T62" fmla="*/ 73 w 340"/>
                      <a:gd name="T63" fmla="*/ 520 h 520"/>
                      <a:gd name="T64" fmla="*/ 50 w 340"/>
                      <a:gd name="T65" fmla="*/ 478 h 520"/>
                      <a:gd name="T66" fmla="*/ 0 w 340"/>
                      <a:gd name="T67" fmla="*/ 280 h 520"/>
                      <a:gd name="T68" fmla="*/ 0 w 340"/>
                      <a:gd name="T69" fmla="*/ 280 h 52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0"/>
                      <a:gd name="T106" fmla="*/ 0 h 520"/>
                      <a:gd name="T107" fmla="*/ 340 w 340"/>
                      <a:gd name="T108" fmla="*/ 520 h 52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0" h="520">
                        <a:moveTo>
                          <a:pt x="0" y="280"/>
                        </a:moveTo>
                        <a:lnTo>
                          <a:pt x="20" y="282"/>
                        </a:lnTo>
                        <a:lnTo>
                          <a:pt x="21" y="248"/>
                        </a:lnTo>
                        <a:lnTo>
                          <a:pt x="46" y="201"/>
                        </a:lnTo>
                        <a:lnTo>
                          <a:pt x="34" y="167"/>
                        </a:lnTo>
                        <a:lnTo>
                          <a:pt x="83" y="4"/>
                        </a:lnTo>
                        <a:lnTo>
                          <a:pt x="94" y="4"/>
                        </a:lnTo>
                        <a:lnTo>
                          <a:pt x="97" y="25"/>
                        </a:lnTo>
                        <a:lnTo>
                          <a:pt x="146" y="7"/>
                        </a:lnTo>
                        <a:lnTo>
                          <a:pt x="148" y="0"/>
                        </a:lnTo>
                        <a:lnTo>
                          <a:pt x="187" y="9"/>
                        </a:lnTo>
                        <a:lnTo>
                          <a:pt x="250" y="169"/>
                        </a:lnTo>
                        <a:lnTo>
                          <a:pt x="279" y="170"/>
                        </a:lnTo>
                        <a:lnTo>
                          <a:pt x="332" y="230"/>
                        </a:lnTo>
                        <a:lnTo>
                          <a:pt x="324" y="242"/>
                        </a:lnTo>
                        <a:lnTo>
                          <a:pt x="340" y="242"/>
                        </a:lnTo>
                        <a:lnTo>
                          <a:pt x="329" y="271"/>
                        </a:lnTo>
                        <a:lnTo>
                          <a:pt x="303" y="290"/>
                        </a:lnTo>
                        <a:lnTo>
                          <a:pt x="274" y="305"/>
                        </a:lnTo>
                        <a:lnTo>
                          <a:pt x="271" y="324"/>
                        </a:lnTo>
                        <a:lnTo>
                          <a:pt x="255" y="306"/>
                        </a:lnTo>
                        <a:lnTo>
                          <a:pt x="229" y="327"/>
                        </a:lnTo>
                        <a:lnTo>
                          <a:pt x="216" y="327"/>
                        </a:lnTo>
                        <a:lnTo>
                          <a:pt x="204" y="314"/>
                        </a:lnTo>
                        <a:lnTo>
                          <a:pt x="198" y="378"/>
                        </a:lnTo>
                        <a:lnTo>
                          <a:pt x="174" y="387"/>
                        </a:lnTo>
                        <a:lnTo>
                          <a:pt x="162" y="412"/>
                        </a:lnTo>
                        <a:lnTo>
                          <a:pt x="148" y="412"/>
                        </a:lnTo>
                        <a:lnTo>
                          <a:pt x="114" y="449"/>
                        </a:lnTo>
                        <a:lnTo>
                          <a:pt x="112" y="478"/>
                        </a:lnTo>
                        <a:lnTo>
                          <a:pt x="104" y="489"/>
                        </a:lnTo>
                        <a:lnTo>
                          <a:pt x="94" y="520"/>
                        </a:lnTo>
                        <a:lnTo>
                          <a:pt x="63" y="478"/>
                        </a:lnTo>
                        <a:lnTo>
                          <a:pt x="0" y="280"/>
                        </a:lnTo>
                        <a:close/>
                      </a:path>
                    </a:pathLst>
                  </a:custGeom>
                  <a:solidFill>
                    <a:srgbClr val="0054C2"/>
                  </a:solidFill>
                  <a:ln w="19050">
                    <a:solidFill>
                      <a:srgbClr val="000000"/>
                    </a:solidFill>
                    <a:round/>
                    <a:headEnd/>
                    <a:tailEnd/>
                  </a:ln>
                </p:spPr>
                <p:txBody>
                  <a:bodyPr/>
                  <a:lstStyle/>
                  <a:p>
                    <a:endParaRPr lang="en-US"/>
                  </a:p>
                </p:txBody>
              </p:sp>
              <p:sp>
                <p:nvSpPr>
                  <p:cNvPr id="842" name="Text Box 140">
                    <a:extLst>
                      <a:ext uri="{FF2B5EF4-FFF2-40B4-BE49-F238E27FC236}">
                        <a16:creationId xmlns:a16="http://schemas.microsoft.com/office/drawing/2014/main" id="{743A00C1-5875-AC2B-8815-15B3712F54D6}"/>
                      </a:ext>
                    </a:extLst>
                  </p:cNvPr>
                  <p:cNvSpPr txBox="1">
                    <a:spLocks noChangeArrowheads="1"/>
                  </p:cNvSpPr>
                  <p:nvPr/>
                </p:nvSpPr>
                <p:spPr bwMode="auto">
                  <a:xfrm>
                    <a:off x="29298" y="1780"/>
                    <a:ext cx="331" cy="212"/>
                  </a:xfrm>
                  <a:prstGeom prst="rect">
                    <a:avLst/>
                  </a:prstGeom>
                  <a:noFill/>
                  <a:ln w="9525">
                    <a:noFill/>
                    <a:miter lim="800000"/>
                    <a:headEnd/>
                    <a:tailEnd/>
                  </a:ln>
                </p:spPr>
                <p:txBody>
                  <a:bodyPr wrap="square">
                    <a:noAutofit/>
                  </a:bodyPr>
                  <a:lstStyle/>
                  <a:p>
                    <a:pPr marL="0" marR="0" algn="ctr" eaLnBrk="0" hangingPunct="0">
                      <a:spcBef>
                        <a:spcPts val="0"/>
                      </a:spcBef>
                      <a:spcAft>
                        <a:spcPts val="0"/>
                      </a:spcAft>
                    </a:pPr>
                    <a:r>
                      <a:rPr lang="en-US" sz="1000" kern="1200">
                        <a:effectLst/>
                        <a:latin typeface="Arial" panose="020B0604020202020204" pitchFamily="34" charset="0"/>
                        <a:ea typeface="Times New Roman" panose="02020603050405020304" pitchFamily="18" charset="0"/>
                      </a:rPr>
                      <a:t>AZ</a:t>
                    </a:r>
                    <a:endParaRPr lang="en-US" sz="1200">
                      <a:effectLst/>
                      <a:latin typeface="Times New Roman" panose="02020603050405020304" pitchFamily="18" charset="0"/>
                      <a:ea typeface="Times New Roman" panose="02020603050405020304" pitchFamily="18" charset="0"/>
                    </a:endParaRPr>
                  </a:p>
                </p:txBody>
              </p:sp>
              <p:sp>
                <p:nvSpPr>
                  <p:cNvPr id="843" name="Text Box 141">
                    <a:extLst>
                      <a:ext uri="{FF2B5EF4-FFF2-40B4-BE49-F238E27FC236}">
                        <a16:creationId xmlns:a16="http://schemas.microsoft.com/office/drawing/2014/main" id="{EC06EFC9-4ED4-6511-13DD-A29A2275A190}"/>
                      </a:ext>
                    </a:extLst>
                  </p:cNvPr>
                  <p:cNvSpPr txBox="1">
                    <a:spLocks noChangeArrowheads="1"/>
                  </p:cNvSpPr>
                  <p:nvPr/>
                </p:nvSpPr>
                <p:spPr bwMode="auto">
                  <a:xfrm>
                    <a:off x="28683" y="1382"/>
                    <a:ext cx="343" cy="212"/>
                  </a:xfrm>
                  <a:prstGeom prst="rect">
                    <a:avLst/>
                  </a:prstGeom>
                  <a:noFill/>
                  <a:ln w="9525">
                    <a:noFill/>
                    <a:miter lim="800000"/>
                    <a:headEnd/>
                    <a:tailEnd/>
                  </a:ln>
                </p:spPr>
                <p:txBody>
                  <a:bodyPr wrap="square">
                    <a:noAutofit/>
                  </a:bodyPr>
                  <a:lstStyle/>
                  <a:p>
                    <a:pPr marL="0" marR="0" algn="ctr" eaLnBrk="0" hangingPunct="0">
                      <a:spcBef>
                        <a:spcPts val="0"/>
                      </a:spcBef>
                      <a:spcAft>
                        <a:spcPts val="0"/>
                      </a:spcAft>
                    </a:pPr>
                    <a:r>
                      <a:rPr lang="en-US" sz="1000" kern="1200">
                        <a:effectLst/>
                        <a:latin typeface="Arial" panose="020B0604020202020204" pitchFamily="34" charset="0"/>
                        <a:ea typeface="Times New Roman" panose="02020603050405020304" pitchFamily="18" charset="0"/>
                      </a:rPr>
                      <a:t>CA</a:t>
                    </a:r>
                    <a:endParaRPr lang="en-US" sz="1200">
                      <a:effectLst/>
                      <a:latin typeface="Times New Roman" panose="02020603050405020304" pitchFamily="18" charset="0"/>
                      <a:ea typeface="Times New Roman" panose="02020603050405020304" pitchFamily="18" charset="0"/>
                    </a:endParaRPr>
                  </a:p>
                </p:txBody>
              </p:sp>
              <p:sp>
                <p:nvSpPr>
                  <p:cNvPr id="844" name="Text Box 142">
                    <a:extLst>
                      <a:ext uri="{FF2B5EF4-FFF2-40B4-BE49-F238E27FC236}">
                        <a16:creationId xmlns:a16="http://schemas.microsoft.com/office/drawing/2014/main" id="{0A51510A-DC5D-DB83-B730-A769CF79709A}"/>
                      </a:ext>
                    </a:extLst>
                  </p:cNvPr>
                  <p:cNvSpPr txBox="1">
                    <a:spLocks noChangeArrowheads="1"/>
                  </p:cNvSpPr>
                  <p:nvPr/>
                </p:nvSpPr>
                <p:spPr bwMode="auto">
                  <a:xfrm>
                    <a:off x="29409" y="1238"/>
                    <a:ext cx="375" cy="212"/>
                  </a:xfrm>
                  <a:prstGeom prst="rect">
                    <a:avLst/>
                  </a:prstGeom>
                  <a:noFill/>
                  <a:ln w="9525">
                    <a:noFill/>
                    <a:miter lim="800000"/>
                    <a:headEnd/>
                    <a:tailEnd/>
                  </a:ln>
                </p:spPr>
                <p:txBody>
                  <a:bodyPr wrap="square">
                    <a:noAutofit/>
                  </a:bodyPr>
                  <a:lstStyle/>
                  <a:p>
                    <a:pPr marL="0" marR="0" algn="ctr" eaLnBrk="0" hangingPunct="0">
                      <a:spcBef>
                        <a:spcPts val="0"/>
                      </a:spcBef>
                      <a:spcAft>
                        <a:spcPts val="0"/>
                      </a:spcAft>
                    </a:pPr>
                    <a:r>
                      <a:rPr lang="en-US" sz="1000" kern="1200" dirty="0">
                        <a:solidFill>
                          <a:srgbClr val="FFFFFF"/>
                        </a:solidFill>
                        <a:effectLst/>
                        <a:latin typeface="Arial" panose="020B0604020202020204" pitchFamily="34" charset="0"/>
                        <a:ea typeface="Times New Roman" panose="02020603050405020304" pitchFamily="18" charset="0"/>
                      </a:rPr>
                      <a:t>UT</a:t>
                    </a:r>
                    <a:endParaRPr lang="en-US" sz="1200" dirty="0">
                      <a:effectLst/>
                      <a:latin typeface="Times New Roman" panose="02020603050405020304" pitchFamily="18" charset="0"/>
                      <a:ea typeface="Times New Roman" panose="02020603050405020304" pitchFamily="18" charset="0"/>
                    </a:endParaRPr>
                  </a:p>
                </p:txBody>
              </p:sp>
              <p:cxnSp>
                <p:nvCxnSpPr>
                  <p:cNvPr id="845" name="Line 144">
                    <a:extLst>
                      <a:ext uri="{FF2B5EF4-FFF2-40B4-BE49-F238E27FC236}">
                        <a16:creationId xmlns:a16="http://schemas.microsoft.com/office/drawing/2014/main" id="{EB0E33F6-3EE1-8203-1B99-AFBF314F4C3D}"/>
                      </a:ext>
                    </a:extLst>
                  </p:cNvPr>
                  <p:cNvCxnSpPr/>
                  <p:nvPr/>
                </p:nvCxnSpPr>
                <p:spPr bwMode="auto">
                  <a:xfrm>
                    <a:off x="32817" y="880"/>
                    <a:ext cx="180" cy="190"/>
                  </a:xfrm>
                  <a:prstGeom prst="line">
                    <a:avLst/>
                  </a:prstGeom>
                  <a:noFill/>
                  <a:ln w="19050">
                    <a:solidFill>
                      <a:srgbClr val="000000"/>
                    </a:solidFill>
                    <a:round/>
                    <a:headEnd/>
                    <a:tailEnd/>
                  </a:ln>
                </p:spPr>
              </p:cxnSp>
              <p:sp>
                <p:nvSpPr>
                  <p:cNvPr id="846" name="Text Box 145">
                    <a:extLst>
                      <a:ext uri="{FF2B5EF4-FFF2-40B4-BE49-F238E27FC236}">
                        <a16:creationId xmlns:a16="http://schemas.microsoft.com/office/drawing/2014/main" id="{E37B2CF3-EBC6-4A76-8593-FA7695FBBEF2}"/>
                      </a:ext>
                    </a:extLst>
                  </p:cNvPr>
                  <p:cNvSpPr txBox="1">
                    <a:spLocks noChangeArrowheads="1"/>
                  </p:cNvSpPr>
                  <p:nvPr/>
                </p:nvSpPr>
                <p:spPr bwMode="auto">
                  <a:xfrm>
                    <a:off x="32075" y="2435"/>
                    <a:ext cx="406" cy="242"/>
                  </a:xfrm>
                  <a:prstGeom prst="rect">
                    <a:avLst/>
                  </a:prstGeom>
                  <a:noFill/>
                  <a:ln w="9525">
                    <a:noFill/>
                    <a:miter lim="800000"/>
                    <a:headEnd/>
                    <a:tailEnd/>
                  </a:ln>
                </p:spPr>
                <p:txBody>
                  <a:bodyPr wrap="square">
                    <a:noAutofit/>
                  </a:bodyPr>
                  <a:lstStyle/>
                  <a:p>
                    <a:pPr marL="0" marR="0" algn="ctr" eaLnBrk="0" hangingPunct="0">
                      <a:spcBef>
                        <a:spcPts val="0"/>
                      </a:spcBef>
                      <a:spcAft>
                        <a:spcPts val="0"/>
                      </a:spcAft>
                    </a:pPr>
                    <a:r>
                      <a:rPr lang="en-US" sz="1000" kern="1200">
                        <a:effectLst/>
                        <a:latin typeface="Arial" panose="020B0604020202020204" pitchFamily="34" charset="0"/>
                        <a:ea typeface="Times New Roman" panose="02020603050405020304" pitchFamily="18" charset="0"/>
                      </a:rPr>
                      <a:t>FL</a:t>
                    </a:r>
                    <a:endParaRPr lang="en-US" sz="1200">
                      <a:effectLst/>
                      <a:latin typeface="Times New Roman" panose="02020603050405020304" pitchFamily="18" charset="0"/>
                      <a:ea typeface="Times New Roman" panose="02020603050405020304" pitchFamily="18" charset="0"/>
                    </a:endParaRPr>
                  </a:p>
                </p:txBody>
              </p:sp>
              <p:sp>
                <p:nvSpPr>
                  <p:cNvPr id="847" name="Text Box 146">
                    <a:extLst>
                      <a:ext uri="{FF2B5EF4-FFF2-40B4-BE49-F238E27FC236}">
                        <a16:creationId xmlns:a16="http://schemas.microsoft.com/office/drawing/2014/main" id="{CDF688DF-C833-1079-8F82-081B5263E001}"/>
                      </a:ext>
                    </a:extLst>
                  </p:cNvPr>
                  <p:cNvSpPr txBox="1">
                    <a:spLocks noChangeArrowheads="1"/>
                  </p:cNvSpPr>
                  <p:nvPr/>
                </p:nvSpPr>
                <p:spPr bwMode="auto">
                  <a:xfrm>
                    <a:off x="31880" y="1992"/>
                    <a:ext cx="343" cy="212"/>
                  </a:xfrm>
                  <a:prstGeom prst="rect">
                    <a:avLst/>
                  </a:prstGeom>
                  <a:noFill/>
                  <a:ln w="9525">
                    <a:noFill/>
                    <a:miter lim="800000"/>
                    <a:headEnd/>
                    <a:tailEnd/>
                  </a:ln>
                </p:spPr>
                <p:txBody>
                  <a:bodyPr wrap="square">
                    <a:noAutofit/>
                  </a:bodyPr>
                  <a:lstStyle/>
                  <a:p>
                    <a:pPr marL="0" marR="0" algn="ctr" eaLnBrk="0" hangingPunct="0">
                      <a:spcBef>
                        <a:spcPts val="0"/>
                      </a:spcBef>
                      <a:spcAft>
                        <a:spcPts val="0"/>
                      </a:spcAft>
                    </a:pPr>
                    <a:r>
                      <a:rPr lang="en-US" sz="1000" kern="1200">
                        <a:effectLst/>
                        <a:latin typeface="Arial" panose="020B0604020202020204" pitchFamily="34" charset="0"/>
                        <a:ea typeface="Times New Roman" panose="02020603050405020304" pitchFamily="18" charset="0"/>
                      </a:rPr>
                      <a:t>GA</a:t>
                    </a:r>
                    <a:endParaRPr lang="en-US" sz="1200">
                      <a:effectLst/>
                      <a:latin typeface="Times New Roman" panose="02020603050405020304" pitchFamily="18" charset="0"/>
                      <a:ea typeface="Times New Roman" panose="02020603050405020304" pitchFamily="18" charset="0"/>
                    </a:endParaRPr>
                  </a:p>
                </p:txBody>
              </p:sp>
              <p:sp>
                <p:nvSpPr>
                  <p:cNvPr id="848" name="Text Box 147">
                    <a:extLst>
                      <a:ext uri="{FF2B5EF4-FFF2-40B4-BE49-F238E27FC236}">
                        <a16:creationId xmlns:a16="http://schemas.microsoft.com/office/drawing/2014/main" id="{A82A5B80-8287-9F78-D9A6-5D3E4AC60653}"/>
                      </a:ext>
                    </a:extLst>
                  </p:cNvPr>
                  <p:cNvSpPr txBox="1">
                    <a:spLocks noChangeArrowheads="1"/>
                  </p:cNvSpPr>
                  <p:nvPr/>
                </p:nvSpPr>
                <p:spPr bwMode="auto">
                  <a:xfrm>
                    <a:off x="30988" y="1013"/>
                    <a:ext cx="259" cy="137"/>
                  </a:xfrm>
                  <a:prstGeom prst="rect">
                    <a:avLst/>
                  </a:prstGeom>
                  <a:noFill/>
                  <a:ln w="9525">
                    <a:noFill/>
                    <a:miter lim="800000"/>
                    <a:headEnd/>
                    <a:tailEnd/>
                  </a:ln>
                </p:spPr>
                <p:txBody>
                  <a:bodyPr wrap="square" lIns="0" tIns="0" rIns="0" bIns="0">
                    <a:noAutofit/>
                  </a:bodyPr>
                  <a:lstStyle/>
                  <a:p>
                    <a:pPr marL="0" marR="0" algn="ctr" eaLnBrk="0" hangingPunct="0">
                      <a:spcBef>
                        <a:spcPts val="0"/>
                      </a:spcBef>
                      <a:spcAft>
                        <a:spcPts val="0"/>
                      </a:spcAft>
                    </a:pPr>
                    <a:r>
                      <a:rPr lang="en-US" sz="1000" kern="1200" dirty="0">
                        <a:solidFill>
                          <a:srgbClr val="FFFFFF"/>
                        </a:solidFill>
                        <a:effectLst/>
                        <a:latin typeface="Arial" panose="020B0604020202020204" pitchFamily="34" charset="0"/>
                        <a:ea typeface="Times New Roman" panose="02020603050405020304" pitchFamily="18" charset="0"/>
                      </a:rPr>
                      <a:t>IA</a:t>
                    </a:r>
                    <a:endParaRPr lang="en-US" sz="1200" dirty="0">
                      <a:effectLst/>
                      <a:latin typeface="Times New Roman" panose="02020603050405020304" pitchFamily="18" charset="0"/>
                      <a:ea typeface="Times New Roman" panose="02020603050405020304" pitchFamily="18" charset="0"/>
                    </a:endParaRPr>
                  </a:p>
                </p:txBody>
              </p:sp>
              <p:sp>
                <p:nvSpPr>
                  <p:cNvPr id="849" name="Text Box 148">
                    <a:extLst>
                      <a:ext uri="{FF2B5EF4-FFF2-40B4-BE49-F238E27FC236}">
                        <a16:creationId xmlns:a16="http://schemas.microsoft.com/office/drawing/2014/main" id="{546E30B4-7A7D-344F-669F-9E2B98E7283F}"/>
                      </a:ext>
                    </a:extLst>
                  </p:cNvPr>
                  <p:cNvSpPr txBox="1">
                    <a:spLocks noChangeArrowheads="1"/>
                  </p:cNvSpPr>
                  <p:nvPr/>
                </p:nvSpPr>
                <p:spPr bwMode="auto">
                  <a:xfrm>
                    <a:off x="31266" y="1219"/>
                    <a:ext cx="343" cy="212"/>
                  </a:xfrm>
                  <a:prstGeom prst="rect">
                    <a:avLst/>
                  </a:prstGeom>
                  <a:noFill/>
                  <a:ln w="9525">
                    <a:noFill/>
                    <a:miter lim="800000"/>
                    <a:headEnd/>
                    <a:tailEnd/>
                  </a:ln>
                </p:spPr>
                <p:txBody>
                  <a:bodyPr wrap="square">
                    <a:noAutofit/>
                  </a:bodyPr>
                  <a:lstStyle/>
                  <a:p>
                    <a:pPr marL="0" marR="0" algn="ctr" eaLnBrk="0" hangingPunct="0">
                      <a:spcBef>
                        <a:spcPts val="0"/>
                      </a:spcBef>
                      <a:spcAft>
                        <a:spcPts val="0"/>
                      </a:spcAft>
                    </a:pPr>
                    <a:r>
                      <a:rPr lang="en-US" sz="1000" kern="1200">
                        <a:effectLst/>
                        <a:latin typeface="Arial" panose="020B0604020202020204" pitchFamily="34" charset="0"/>
                        <a:ea typeface="Times New Roman" panose="02020603050405020304" pitchFamily="18" charset="0"/>
                      </a:rPr>
                      <a:t>IL</a:t>
                    </a:r>
                    <a:endParaRPr lang="en-US" sz="1200">
                      <a:effectLst/>
                      <a:latin typeface="Times New Roman" panose="02020603050405020304" pitchFamily="18" charset="0"/>
                      <a:ea typeface="Times New Roman" panose="02020603050405020304" pitchFamily="18" charset="0"/>
                    </a:endParaRPr>
                  </a:p>
                </p:txBody>
              </p:sp>
              <p:sp>
                <p:nvSpPr>
                  <p:cNvPr id="850" name="Text Box 149">
                    <a:extLst>
                      <a:ext uri="{FF2B5EF4-FFF2-40B4-BE49-F238E27FC236}">
                        <a16:creationId xmlns:a16="http://schemas.microsoft.com/office/drawing/2014/main" id="{90D690F7-AF61-ABC0-9403-E7A79E622C29}"/>
                      </a:ext>
                    </a:extLst>
                  </p:cNvPr>
                  <p:cNvSpPr txBox="1">
                    <a:spLocks noChangeArrowheads="1"/>
                  </p:cNvSpPr>
                  <p:nvPr/>
                </p:nvSpPr>
                <p:spPr bwMode="auto">
                  <a:xfrm>
                    <a:off x="30538" y="1430"/>
                    <a:ext cx="348" cy="212"/>
                  </a:xfrm>
                  <a:prstGeom prst="rect">
                    <a:avLst/>
                  </a:prstGeom>
                  <a:noFill/>
                  <a:ln w="9525">
                    <a:noFill/>
                    <a:miter lim="800000"/>
                    <a:headEnd/>
                    <a:tailEnd/>
                  </a:ln>
                </p:spPr>
                <p:txBody>
                  <a:bodyPr wrap="square">
                    <a:noAutofit/>
                  </a:bodyPr>
                  <a:lstStyle/>
                  <a:p>
                    <a:pPr marL="0" marR="0" algn="ctr" eaLnBrk="0" hangingPunct="0">
                      <a:spcBef>
                        <a:spcPts val="0"/>
                      </a:spcBef>
                      <a:spcAft>
                        <a:spcPts val="0"/>
                      </a:spcAft>
                    </a:pPr>
                    <a:r>
                      <a:rPr lang="en-US" sz="1000" kern="1200">
                        <a:effectLst/>
                        <a:latin typeface="Arial" panose="020B0604020202020204" pitchFamily="34" charset="0"/>
                        <a:ea typeface="Times New Roman" panose="02020603050405020304" pitchFamily="18" charset="0"/>
                      </a:rPr>
                      <a:t>KS</a:t>
                    </a:r>
                    <a:endParaRPr lang="en-US" sz="1200">
                      <a:effectLst/>
                      <a:latin typeface="Times New Roman" panose="02020603050405020304" pitchFamily="18" charset="0"/>
                      <a:ea typeface="Times New Roman" panose="02020603050405020304" pitchFamily="18" charset="0"/>
                    </a:endParaRPr>
                  </a:p>
                </p:txBody>
              </p:sp>
              <p:sp>
                <p:nvSpPr>
                  <p:cNvPr id="851" name="Text Box 150">
                    <a:extLst>
                      <a:ext uri="{FF2B5EF4-FFF2-40B4-BE49-F238E27FC236}">
                        <a16:creationId xmlns:a16="http://schemas.microsoft.com/office/drawing/2014/main" id="{6A889F58-F411-60BB-79C0-2E5B47B48FD2}"/>
                      </a:ext>
                    </a:extLst>
                  </p:cNvPr>
                  <p:cNvSpPr txBox="1">
                    <a:spLocks noChangeArrowheads="1"/>
                  </p:cNvSpPr>
                  <p:nvPr/>
                </p:nvSpPr>
                <p:spPr bwMode="auto">
                  <a:xfrm>
                    <a:off x="33083" y="658"/>
                    <a:ext cx="283" cy="155"/>
                  </a:xfrm>
                  <a:prstGeom prst="rect">
                    <a:avLst/>
                  </a:prstGeom>
                  <a:solidFill>
                    <a:srgbClr val="FFC72C"/>
                  </a:solidFill>
                  <a:ln w="9525">
                    <a:solidFill>
                      <a:schemeClr val="tx1"/>
                    </a:solidFill>
                    <a:miter lim="800000"/>
                    <a:headEnd/>
                    <a:tailEnd/>
                  </a:ln>
                </p:spPr>
                <p:txBody>
                  <a:bodyPr wrap="square" lIns="0" tIns="0" rIns="0" bIns="0">
                    <a:noAutofit/>
                  </a:bodyPr>
                  <a:lstStyle/>
                  <a:p>
                    <a:pPr marL="0" marR="0" algn="ctr" eaLnBrk="0" hangingPunct="0">
                      <a:spcBef>
                        <a:spcPts val="0"/>
                      </a:spcBef>
                      <a:spcAft>
                        <a:spcPts val="0"/>
                      </a:spcAft>
                    </a:pPr>
                    <a:r>
                      <a:rPr lang="en-US" sz="1000" kern="1200">
                        <a:effectLst/>
                        <a:latin typeface="Arial" panose="020B0604020202020204" pitchFamily="34" charset="0"/>
                        <a:ea typeface="Times New Roman" panose="02020603050405020304" pitchFamily="18" charset="0"/>
                      </a:rPr>
                      <a:t>MA</a:t>
                    </a:r>
                    <a:endParaRPr lang="en-US" sz="1200">
                      <a:effectLst/>
                      <a:latin typeface="Times New Roman" panose="02020603050405020304" pitchFamily="18" charset="0"/>
                      <a:ea typeface="Times New Roman" panose="02020603050405020304" pitchFamily="18" charset="0"/>
                    </a:endParaRPr>
                  </a:p>
                </p:txBody>
              </p:sp>
              <p:cxnSp>
                <p:nvCxnSpPr>
                  <p:cNvPr id="852" name="Line 151">
                    <a:extLst>
                      <a:ext uri="{FF2B5EF4-FFF2-40B4-BE49-F238E27FC236}">
                        <a16:creationId xmlns:a16="http://schemas.microsoft.com/office/drawing/2014/main" id="{34A59D31-1920-12BF-FAF8-DA943E99DC6D}"/>
                      </a:ext>
                    </a:extLst>
                  </p:cNvPr>
                  <p:cNvCxnSpPr/>
                  <p:nvPr/>
                </p:nvCxnSpPr>
                <p:spPr bwMode="auto">
                  <a:xfrm>
                    <a:off x="32907" y="785"/>
                    <a:ext cx="178" cy="0"/>
                  </a:xfrm>
                  <a:prstGeom prst="line">
                    <a:avLst/>
                  </a:prstGeom>
                  <a:noFill/>
                  <a:ln w="19050">
                    <a:solidFill>
                      <a:srgbClr val="000000"/>
                    </a:solidFill>
                    <a:round/>
                    <a:headEnd/>
                    <a:tailEnd/>
                  </a:ln>
                </p:spPr>
              </p:cxnSp>
              <p:sp>
                <p:nvSpPr>
                  <p:cNvPr id="853" name="Text Box 152">
                    <a:extLst>
                      <a:ext uri="{FF2B5EF4-FFF2-40B4-BE49-F238E27FC236}">
                        <a16:creationId xmlns:a16="http://schemas.microsoft.com/office/drawing/2014/main" id="{95B1681A-1FF8-F847-6F9D-63F88759E3D9}"/>
                      </a:ext>
                    </a:extLst>
                  </p:cNvPr>
                  <p:cNvSpPr txBox="1">
                    <a:spLocks noChangeArrowheads="1"/>
                  </p:cNvSpPr>
                  <p:nvPr/>
                </p:nvSpPr>
                <p:spPr bwMode="auto">
                  <a:xfrm>
                    <a:off x="32729" y="1356"/>
                    <a:ext cx="250" cy="137"/>
                  </a:xfrm>
                  <a:prstGeom prst="rect">
                    <a:avLst/>
                  </a:prstGeom>
                  <a:solidFill>
                    <a:srgbClr val="FFC72C"/>
                  </a:solidFill>
                  <a:ln w="9525">
                    <a:solidFill>
                      <a:schemeClr val="tx1"/>
                    </a:solidFill>
                    <a:miter lim="800000"/>
                    <a:headEnd/>
                    <a:tailEnd/>
                  </a:ln>
                </p:spPr>
                <p:txBody>
                  <a:bodyPr wrap="square" lIns="0" tIns="0" rIns="0" bIns="0">
                    <a:noAutofit/>
                  </a:bodyPr>
                  <a:lstStyle/>
                  <a:p>
                    <a:pPr marL="0" marR="0" algn="ctr" eaLnBrk="0" hangingPunct="0">
                      <a:spcBef>
                        <a:spcPts val="0"/>
                      </a:spcBef>
                      <a:spcAft>
                        <a:spcPts val="0"/>
                      </a:spcAft>
                    </a:pPr>
                    <a:r>
                      <a:rPr lang="en-US" sz="1000" kern="1200">
                        <a:effectLst/>
                        <a:latin typeface="Arial" panose="020B0604020202020204" pitchFamily="34" charset="0"/>
                        <a:ea typeface="Times New Roman" panose="02020603050405020304" pitchFamily="18" charset="0"/>
                      </a:rPr>
                      <a:t>MD</a:t>
                    </a:r>
                    <a:endParaRPr lang="en-US" sz="1200">
                      <a:effectLst/>
                      <a:latin typeface="Times New Roman" panose="02020603050405020304" pitchFamily="18" charset="0"/>
                      <a:ea typeface="Times New Roman" panose="02020603050405020304" pitchFamily="18" charset="0"/>
                    </a:endParaRPr>
                  </a:p>
                </p:txBody>
              </p:sp>
              <p:sp>
                <p:nvSpPr>
                  <p:cNvPr id="854" name="Text Box 154">
                    <a:extLst>
                      <a:ext uri="{FF2B5EF4-FFF2-40B4-BE49-F238E27FC236}">
                        <a16:creationId xmlns:a16="http://schemas.microsoft.com/office/drawing/2014/main" id="{4D818564-581C-D1D7-A57D-07141C32FAF2}"/>
                      </a:ext>
                    </a:extLst>
                  </p:cNvPr>
                  <p:cNvSpPr txBox="1">
                    <a:spLocks noChangeArrowheads="1"/>
                  </p:cNvSpPr>
                  <p:nvPr/>
                </p:nvSpPr>
                <p:spPr bwMode="auto">
                  <a:xfrm>
                    <a:off x="31009" y="1430"/>
                    <a:ext cx="380" cy="172"/>
                  </a:xfrm>
                  <a:prstGeom prst="rect">
                    <a:avLst/>
                  </a:prstGeom>
                  <a:noFill/>
                  <a:ln w="9525">
                    <a:noFill/>
                    <a:miter lim="800000"/>
                    <a:headEnd/>
                    <a:tailEnd/>
                  </a:ln>
                </p:spPr>
                <p:txBody>
                  <a:bodyPr wrap="square">
                    <a:noAutofit/>
                  </a:bodyPr>
                  <a:lstStyle/>
                  <a:p>
                    <a:pPr marL="0" marR="0" algn="ctr" eaLnBrk="0" hangingPunct="0">
                      <a:spcBef>
                        <a:spcPts val="0"/>
                      </a:spcBef>
                      <a:spcAft>
                        <a:spcPts val="0"/>
                      </a:spcAft>
                    </a:pPr>
                    <a:r>
                      <a:rPr lang="en-US" sz="1000" kern="1200" dirty="0">
                        <a:solidFill>
                          <a:srgbClr val="000000"/>
                        </a:solidFill>
                        <a:effectLst/>
                        <a:latin typeface="Arial" panose="020B0604020202020204" pitchFamily="34" charset="0"/>
                        <a:ea typeface="Times New Roman" panose="02020603050405020304" pitchFamily="18" charset="0"/>
                      </a:rPr>
                      <a:t>MO</a:t>
                    </a:r>
                    <a:endParaRPr lang="en-US" sz="1200" dirty="0">
                      <a:effectLst/>
                      <a:latin typeface="Times New Roman" panose="02020603050405020304" pitchFamily="18" charset="0"/>
                      <a:ea typeface="Times New Roman" panose="02020603050405020304" pitchFamily="18" charset="0"/>
                    </a:endParaRPr>
                  </a:p>
                </p:txBody>
              </p:sp>
              <p:cxnSp>
                <p:nvCxnSpPr>
                  <p:cNvPr id="855" name="Line 155">
                    <a:extLst>
                      <a:ext uri="{FF2B5EF4-FFF2-40B4-BE49-F238E27FC236}">
                        <a16:creationId xmlns:a16="http://schemas.microsoft.com/office/drawing/2014/main" id="{B0664D9B-29CC-1805-0B7A-5363CD81F423}"/>
                      </a:ext>
                    </a:extLst>
                  </p:cNvPr>
                  <p:cNvCxnSpPr/>
                  <p:nvPr/>
                </p:nvCxnSpPr>
                <p:spPr bwMode="auto">
                  <a:xfrm>
                    <a:off x="32672" y="1126"/>
                    <a:ext cx="266" cy="70"/>
                  </a:xfrm>
                  <a:prstGeom prst="line">
                    <a:avLst/>
                  </a:prstGeom>
                  <a:noFill/>
                  <a:ln w="19050">
                    <a:solidFill>
                      <a:srgbClr val="000000"/>
                    </a:solidFill>
                    <a:round/>
                    <a:headEnd/>
                    <a:tailEnd/>
                  </a:ln>
                </p:spPr>
              </p:cxnSp>
              <p:sp>
                <p:nvSpPr>
                  <p:cNvPr id="856" name="Text Box 156">
                    <a:extLst>
                      <a:ext uri="{FF2B5EF4-FFF2-40B4-BE49-F238E27FC236}">
                        <a16:creationId xmlns:a16="http://schemas.microsoft.com/office/drawing/2014/main" id="{D2B68DF9-393A-4A03-8A98-BDB649868975}"/>
                      </a:ext>
                    </a:extLst>
                  </p:cNvPr>
                  <p:cNvSpPr txBox="1">
                    <a:spLocks noChangeArrowheads="1"/>
                  </p:cNvSpPr>
                  <p:nvPr/>
                </p:nvSpPr>
                <p:spPr bwMode="auto">
                  <a:xfrm>
                    <a:off x="32914" y="1138"/>
                    <a:ext cx="381" cy="152"/>
                  </a:xfrm>
                  <a:prstGeom prst="rect">
                    <a:avLst/>
                  </a:prstGeom>
                  <a:solidFill>
                    <a:srgbClr val="FFC72C"/>
                  </a:solidFill>
                  <a:ln w="9525">
                    <a:solidFill>
                      <a:schemeClr val="tx1"/>
                    </a:solidFill>
                    <a:miter lim="800000"/>
                    <a:headEnd/>
                    <a:tailEnd/>
                  </a:ln>
                </p:spPr>
                <p:txBody>
                  <a:bodyPr wrap="square" tIns="9144" bIns="9144">
                    <a:noAutofit/>
                  </a:bodyPr>
                  <a:lstStyle/>
                  <a:p>
                    <a:pPr marL="0" marR="0" algn="ctr" eaLnBrk="0" hangingPunct="0">
                      <a:spcBef>
                        <a:spcPts val="0"/>
                      </a:spcBef>
                      <a:spcAft>
                        <a:spcPts val="0"/>
                      </a:spcAft>
                    </a:pPr>
                    <a:r>
                      <a:rPr lang="en-US" sz="1000" kern="1200" dirty="0">
                        <a:effectLst/>
                        <a:latin typeface="Arial" panose="020B0604020202020204" pitchFamily="34" charset="0"/>
                        <a:ea typeface="Times New Roman" panose="02020603050405020304" pitchFamily="18" charset="0"/>
                      </a:rPr>
                      <a:t>NJ</a:t>
                    </a:r>
                    <a:endParaRPr lang="en-US" sz="1200" dirty="0">
                      <a:effectLst/>
                      <a:latin typeface="Times New Roman" panose="02020603050405020304" pitchFamily="18" charset="0"/>
                      <a:ea typeface="Times New Roman" panose="02020603050405020304" pitchFamily="18" charset="0"/>
                    </a:endParaRPr>
                  </a:p>
                </p:txBody>
              </p:sp>
              <p:sp>
                <p:nvSpPr>
                  <p:cNvPr id="857" name="Text Box 157">
                    <a:extLst>
                      <a:ext uri="{FF2B5EF4-FFF2-40B4-BE49-F238E27FC236}">
                        <a16:creationId xmlns:a16="http://schemas.microsoft.com/office/drawing/2014/main" id="{A56AEBE2-09CA-9025-1B66-475DE2104FA0}"/>
                      </a:ext>
                    </a:extLst>
                  </p:cNvPr>
                  <p:cNvSpPr txBox="1">
                    <a:spLocks noChangeArrowheads="1"/>
                  </p:cNvSpPr>
                  <p:nvPr/>
                </p:nvSpPr>
                <p:spPr bwMode="auto">
                  <a:xfrm>
                    <a:off x="32388" y="719"/>
                    <a:ext cx="343" cy="212"/>
                  </a:xfrm>
                  <a:prstGeom prst="rect">
                    <a:avLst/>
                  </a:prstGeom>
                  <a:noFill/>
                  <a:ln w="9525">
                    <a:noFill/>
                    <a:miter lim="800000"/>
                    <a:headEnd/>
                    <a:tailEnd/>
                  </a:ln>
                </p:spPr>
                <p:txBody>
                  <a:bodyPr wrap="square">
                    <a:noAutofit/>
                  </a:bodyPr>
                  <a:lstStyle/>
                  <a:p>
                    <a:pPr marL="0" marR="0" algn="ctr" eaLnBrk="0" hangingPunct="0">
                      <a:spcBef>
                        <a:spcPts val="0"/>
                      </a:spcBef>
                      <a:spcAft>
                        <a:spcPts val="0"/>
                      </a:spcAft>
                    </a:pPr>
                    <a:r>
                      <a:rPr lang="en-US" sz="1000" kern="1200">
                        <a:effectLst/>
                        <a:latin typeface="Arial" panose="020B0604020202020204" pitchFamily="34" charset="0"/>
                        <a:ea typeface="Times New Roman" panose="02020603050405020304" pitchFamily="18" charset="0"/>
                      </a:rPr>
                      <a:t>NY</a:t>
                    </a:r>
                    <a:endParaRPr lang="en-US" sz="1200">
                      <a:effectLst/>
                      <a:latin typeface="Times New Roman" panose="02020603050405020304" pitchFamily="18" charset="0"/>
                      <a:ea typeface="Times New Roman" panose="02020603050405020304" pitchFamily="18" charset="0"/>
                    </a:endParaRPr>
                  </a:p>
                </p:txBody>
              </p:sp>
              <p:sp>
                <p:nvSpPr>
                  <p:cNvPr id="858" name="Text Box 158">
                    <a:extLst>
                      <a:ext uri="{FF2B5EF4-FFF2-40B4-BE49-F238E27FC236}">
                        <a16:creationId xmlns:a16="http://schemas.microsoft.com/office/drawing/2014/main" id="{960A83F3-C5EA-905B-49F7-616B2BE45413}"/>
                      </a:ext>
                    </a:extLst>
                  </p:cNvPr>
                  <p:cNvSpPr txBox="1">
                    <a:spLocks noChangeArrowheads="1"/>
                  </p:cNvSpPr>
                  <p:nvPr/>
                </p:nvSpPr>
                <p:spPr bwMode="auto">
                  <a:xfrm>
                    <a:off x="28791" y="566"/>
                    <a:ext cx="334" cy="212"/>
                  </a:xfrm>
                  <a:prstGeom prst="rect">
                    <a:avLst/>
                  </a:prstGeom>
                  <a:noFill/>
                  <a:ln w="9525">
                    <a:noFill/>
                    <a:miter lim="800000"/>
                    <a:headEnd/>
                    <a:tailEnd/>
                  </a:ln>
                </p:spPr>
                <p:txBody>
                  <a:bodyPr wrap="square">
                    <a:noAutofit/>
                  </a:bodyPr>
                  <a:lstStyle/>
                  <a:p>
                    <a:pPr marL="0" marR="0" algn="ctr" eaLnBrk="0" hangingPunct="0">
                      <a:spcBef>
                        <a:spcPts val="0"/>
                      </a:spcBef>
                      <a:spcAft>
                        <a:spcPts val="0"/>
                      </a:spcAft>
                    </a:pPr>
                    <a:r>
                      <a:rPr lang="en-US" sz="1000">
                        <a:effectLst/>
                        <a:latin typeface="Arial" panose="020B0604020202020204" pitchFamily="34" charset="0"/>
                        <a:ea typeface="Times New Roman" panose="02020603050405020304" pitchFamily="18" charset="0"/>
                      </a:rPr>
                      <a:t>OR</a:t>
                    </a:r>
                    <a:endParaRPr lang="en-US" sz="1200">
                      <a:effectLst/>
                      <a:latin typeface="Times New Roman" panose="02020603050405020304" pitchFamily="18" charset="0"/>
                      <a:ea typeface="Times New Roman" panose="02020603050405020304" pitchFamily="18" charset="0"/>
                    </a:endParaRPr>
                  </a:p>
                </p:txBody>
              </p:sp>
              <p:sp>
                <p:nvSpPr>
                  <p:cNvPr id="859" name="Text Box 159">
                    <a:extLst>
                      <a:ext uri="{FF2B5EF4-FFF2-40B4-BE49-F238E27FC236}">
                        <a16:creationId xmlns:a16="http://schemas.microsoft.com/office/drawing/2014/main" id="{DCE376FB-3EAD-6586-1C1B-1752FFFA3083}"/>
                      </a:ext>
                    </a:extLst>
                  </p:cNvPr>
                  <p:cNvSpPr txBox="1">
                    <a:spLocks noChangeArrowheads="1"/>
                  </p:cNvSpPr>
                  <p:nvPr/>
                </p:nvSpPr>
                <p:spPr bwMode="auto">
                  <a:xfrm>
                    <a:off x="32252" y="998"/>
                    <a:ext cx="364" cy="212"/>
                  </a:xfrm>
                  <a:prstGeom prst="rect">
                    <a:avLst/>
                  </a:prstGeom>
                  <a:noFill/>
                  <a:ln w="9525">
                    <a:noFill/>
                    <a:miter lim="800000"/>
                    <a:headEnd/>
                    <a:tailEnd/>
                  </a:ln>
                </p:spPr>
                <p:txBody>
                  <a:bodyPr wrap="square">
                    <a:noAutofit/>
                  </a:bodyPr>
                  <a:lstStyle/>
                  <a:p>
                    <a:pPr marL="0" marR="0" algn="ctr" eaLnBrk="0" hangingPunct="0">
                      <a:spcBef>
                        <a:spcPts val="0"/>
                      </a:spcBef>
                      <a:spcAft>
                        <a:spcPts val="0"/>
                      </a:spcAft>
                    </a:pPr>
                    <a:r>
                      <a:rPr lang="en-US" sz="1000" kern="1200">
                        <a:solidFill>
                          <a:srgbClr val="FFFFFF"/>
                        </a:solidFill>
                        <a:effectLst/>
                        <a:latin typeface="Arial" panose="020B0604020202020204" pitchFamily="34" charset="0"/>
                        <a:ea typeface="Times New Roman" panose="02020603050405020304" pitchFamily="18" charset="0"/>
                      </a:rPr>
                      <a:t>PA</a:t>
                    </a:r>
                    <a:endParaRPr lang="en-US" sz="1200">
                      <a:effectLst/>
                      <a:latin typeface="Times New Roman" panose="02020603050405020304" pitchFamily="18" charset="0"/>
                      <a:ea typeface="Times New Roman" panose="02020603050405020304" pitchFamily="18" charset="0"/>
                    </a:endParaRPr>
                  </a:p>
                </p:txBody>
              </p:sp>
              <p:sp>
                <p:nvSpPr>
                  <p:cNvPr id="860" name="Text Box 160">
                    <a:extLst>
                      <a:ext uri="{FF2B5EF4-FFF2-40B4-BE49-F238E27FC236}">
                        <a16:creationId xmlns:a16="http://schemas.microsoft.com/office/drawing/2014/main" id="{ADC12735-2498-17A3-D7E8-44ED38C008FC}"/>
                      </a:ext>
                    </a:extLst>
                  </p:cNvPr>
                  <p:cNvSpPr txBox="1">
                    <a:spLocks noChangeArrowheads="1"/>
                  </p:cNvSpPr>
                  <p:nvPr/>
                </p:nvSpPr>
                <p:spPr bwMode="auto">
                  <a:xfrm>
                    <a:off x="32101" y="1843"/>
                    <a:ext cx="345" cy="212"/>
                  </a:xfrm>
                  <a:prstGeom prst="rect">
                    <a:avLst/>
                  </a:prstGeom>
                  <a:noFill/>
                  <a:ln w="9525">
                    <a:noFill/>
                    <a:miter lim="800000"/>
                    <a:headEnd/>
                    <a:tailEnd/>
                  </a:ln>
                </p:spPr>
                <p:txBody>
                  <a:bodyPr wrap="square">
                    <a:noAutofit/>
                  </a:bodyPr>
                  <a:lstStyle/>
                  <a:p>
                    <a:pPr marL="0" marR="0" algn="ctr" eaLnBrk="0" hangingPunct="0">
                      <a:spcBef>
                        <a:spcPts val="0"/>
                      </a:spcBef>
                      <a:spcAft>
                        <a:spcPts val="0"/>
                      </a:spcAft>
                    </a:pPr>
                    <a:r>
                      <a:rPr lang="en-US" sz="1000" kern="1200">
                        <a:solidFill>
                          <a:srgbClr val="000000"/>
                        </a:solidFill>
                        <a:effectLst/>
                        <a:latin typeface="Arial" panose="020B0604020202020204" pitchFamily="34" charset="0"/>
                        <a:ea typeface="Times New Roman" panose="02020603050405020304" pitchFamily="18" charset="0"/>
                      </a:rPr>
                      <a:t>SC</a:t>
                    </a:r>
                    <a:endParaRPr lang="en-US" sz="1200">
                      <a:effectLst/>
                      <a:latin typeface="Times New Roman" panose="02020603050405020304" pitchFamily="18" charset="0"/>
                      <a:ea typeface="Times New Roman" panose="02020603050405020304" pitchFamily="18" charset="0"/>
                    </a:endParaRPr>
                  </a:p>
                </p:txBody>
              </p:sp>
              <p:sp>
                <p:nvSpPr>
                  <p:cNvPr id="861" name="Text Box 162">
                    <a:extLst>
                      <a:ext uri="{FF2B5EF4-FFF2-40B4-BE49-F238E27FC236}">
                        <a16:creationId xmlns:a16="http://schemas.microsoft.com/office/drawing/2014/main" id="{5A065F81-2E94-C046-72FE-B2049EEC5B86}"/>
                      </a:ext>
                    </a:extLst>
                  </p:cNvPr>
                  <p:cNvSpPr txBox="1">
                    <a:spLocks noChangeArrowheads="1"/>
                  </p:cNvSpPr>
                  <p:nvPr/>
                </p:nvSpPr>
                <p:spPr bwMode="auto">
                  <a:xfrm>
                    <a:off x="29906" y="1334"/>
                    <a:ext cx="410" cy="212"/>
                  </a:xfrm>
                  <a:prstGeom prst="rect">
                    <a:avLst/>
                  </a:prstGeom>
                  <a:noFill/>
                  <a:ln w="9525">
                    <a:noFill/>
                    <a:miter lim="800000"/>
                    <a:headEnd/>
                    <a:tailEnd/>
                  </a:ln>
                </p:spPr>
                <p:txBody>
                  <a:bodyPr wrap="square">
                    <a:noAutofit/>
                  </a:bodyPr>
                  <a:lstStyle/>
                  <a:p>
                    <a:pPr marL="0" marR="0" algn="ctr" eaLnBrk="0" hangingPunct="0">
                      <a:spcBef>
                        <a:spcPts val="0"/>
                      </a:spcBef>
                      <a:spcAft>
                        <a:spcPts val="0"/>
                      </a:spcAft>
                    </a:pPr>
                    <a:r>
                      <a:rPr lang="en-US" sz="1000" kern="1200">
                        <a:effectLst/>
                        <a:latin typeface="Arial" panose="020B0604020202020204" pitchFamily="34" charset="0"/>
                        <a:ea typeface="Times New Roman" panose="02020603050405020304" pitchFamily="18" charset="0"/>
                      </a:rPr>
                      <a:t>CO</a:t>
                    </a:r>
                    <a:endParaRPr lang="en-US" sz="1200">
                      <a:effectLst/>
                      <a:latin typeface="Times New Roman" panose="02020603050405020304" pitchFamily="18" charset="0"/>
                      <a:ea typeface="Times New Roman" panose="02020603050405020304" pitchFamily="18" charset="0"/>
                    </a:endParaRPr>
                  </a:p>
                </p:txBody>
              </p:sp>
              <p:sp>
                <p:nvSpPr>
                  <p:cNvPr id="862" name="Text Box 163">
                    <a:extLst>
                      <a:ext uri="{FF2B5EF4-FFF2-40B4-BE49-F238E27FC236}">
                        <a16:creationId xmlns:a16="http://schemas.microsoft.com/office/drawing/2014/main" id="{A2AE3BD5-A721-0F08-D693-35F169188F88}"/>
                      </a:ext>
                    </a:extLst>
                  </p:cNvPr>
                  <p:cNvSpPr txBox="1">
                    <a:spLocks noChangeArrowheads="1"/>
                  </p:cNvSpPr>
                  <p:nvPr/>
                </p:nvSpPr>
                <p:spPr bwMode="auto">
                  <a:xfrm>
                    <a:off x="28946" y="181"/>
                    <a:ext cx="348" cy="212"/>
                  </a:xfrm>
                  <a:prstGeom prst="rect">
                    <a:avLst/>
                  </a:prstGeom>
                  <a:noFill/>
                  <a:ln w="9525">
                    <a:noFill/>
                    <a:miter lim="800000"/>
                    <a:headEnd/>
                    <a:tailEnd/>
                  </a:ln>
                </p:spPr>
                <p:txBody>
                  <a:bodyPr wrap="square">
                    <a:noAutofit/>
                  </a:bodyPr>
                  <a:lstStyle/>
                  <a:p>
                    <a:pPr marL="0" marR="0" algn="ctr" eaLnBrk="0" hangingPunct="0">
                      <a:spcBef>
                        <a:spcPts val="0"/>
                      </a:spcBef>
                      <a:spcAft>
                        <a:spcPts val="0"/>
                      </a:spcAft>
                    </a:pPr>
                    <a:r>
                      <a:rPr lang="en-US" sz="1000">
                        <a:effectLst/>
                        <a:latin typeface="Arial" panose="020B0604020202020204" pitchFamily="34" charset="0"/>
                        <a:ea typeface="Times New Roman" panose="02020603050405020304" pitchFamily="18" charset="0"/>
                      </a:rPr>
                      <a:t>WA</a:t>
                    </a:r>
                    <a:endParaRPr lang="en-US" sz="1200">
                      <a:effectLst/>
                      <a:latin typeface="Times New Roman" panose="02020603050405020304" pitchFamily="18" charset="0"/>
                      <a:ea typeface="Times New Roman" panose="02020603050405020304" pitchFamily="18" charset="0"/>
                    </a:endParaRPr>
                  </a:p>
                </p:txBody>
              </p:sp>
              <p:sp>
                <p:nvSpPr>
                  <p:cNvPr id="863" name="Text Box 164">
                    <a:extLst>
                      <a:ext uri="{FF2B5EF4-FFF2-40B4-BE49-F238E27FC236}">
                        <a16:creationId xmlns:a16="http://schemas.microsoft.com/office/drawing/2014/main" id="{783B4D8F-8783-562B-B39A-EF481B542F17}"/>
                      </a:ext>
                    </a:extLst>
                  </p:cNvPr>
                  <p:cNvSpPr txBox="1">
                    <a:spLocks noChangeArrowheads="1"/>
                  </p:cNvSpPr>
                  <p:nvPr/>
                </p:nvSpPr>
                <p:spPr bwMode="auto">
                  <a:xfrm>
                    <a:off x="31239" y="698"/>
                    <a:ext cx="343" cy="212"/>
                  </a:xfrm>
                  <a:prstGeom prst="rect">
                    <a:avLst/>
                  </a:prstGeom>
                  <a:noFill/>
                  <a:ln w="9525">
                    <a:noFill/>
                    <a:miter lim="800000"/>
                    <a:headEnd/>
                    <a:tailEnd/>
                  </a:ln>
                </p:spPr>
                <p:txBody>
                  <a:bodyPr wrap="square">
                    <a:noAutofit/>
                  </a:bodyPr>
                  <a:lstStyle/>
                  <a:p>
                    <a:pPr marL="0" marR="0" algn="ctr" eaLnBrk="0" hangingPunct="0">
                      <a:spcBef>
                        <a:spcPts val="0"/>
                      </a:spcBef>
                      <a:spcAft>
                        <a:spcPts val="0"/>
                      </a:spcAft>
                    </a:pPr>
                    <a:r>
                      <a:rPr lang="en-US" sz="1000">
                        <a:solidFill>
                          <a:srgbClr val="FFFFFF"/>
                        </a:solidFill>
                        <a:effectLst/>
                        <a:latin typeface="Arial" panose="020B0604020202020204" pitchFamily="34" charset="0"/>
                        <a:ea typeface="Times New Roman" panose="02020603050405020304" pitchFamily="18" charset="0"/>
                      </a:rPr>
                      <a:t>WI</a:t>
                    </a:r>
                    <a:endParaRPr lang="en-US" sz="1200">
                      <a:effectLst/>
                      <a:latin typeface="Times New Roman" panose="02020603050405020304" pitchFamily="18" charset="0"/>
                      <a:ea typeface="Times New Roman" panose="02020603050405020304" pitchFamily="18" charset="0"/>
                    </a:endParaRPr>
                  </a:p>
                </p:txBody>
              </p:sp>
              <p:sp>
                <p:nvSpPr>
                  <p:cNvPr id="864" name="Text Box 165">
                    <a:extLst>
                      <a:ext uri="{FF2B5EF4-FFF2-40B4-BE49-F238E27FC236}">
                        <a16:creationId xmlns:a16="http://schemas.microsoft.com/office/drawing/2014/main" id="{8EA44625-3434-277C-A545-4E7BE9F47814}"/>
                      </a:ext>
                    </a:extLst>
                  </p:cNvPr>
                  <p:cNvSpPr txBox="1">
                    <a:spLocks noChangeArrowheads="1"/>
                  </p:cNvSpPr>
                  <p:nvPr/>
                </p:nvSpPr>
                <p:spPr bwMode="auto">
                  <a:xfrm>
                    <a:off x="32333" y="1377"/>
                    <a:ext cx="192" cy="137"/>
                  </a:xfrm>
                  <a:prstGeom prst="rect">
                    <a:avLst/>
                  </a:prstGeom>
                  <a:noFill/>
                  <a:ln w="9525">
                    <a:noFill/>
                    <a:miter lim="800000"/>
                    <a:headEnd/>
                    <a:tailEnd/>
                  </a:ln>
                </p:spPr>
                <p:txBody>
                  <a:bodyPr wrap="square" lIns="0" tIns="0" rIns="0" bIns="0">
                    <a:noAutofit/>
                  </a:bodyPr>
                  <a:lstStyle/>
                  <a:p>
                    <a:pPr marL="0" marR="0" algn="ctr" eaLnBrk="0" hangingPunct="0">
                      <a:spcBef>
                        <a:spcPts val="0"/>
                      </a:spcBef>
                      <a:spcAft>
                        <a:spcPts val="0"/>
                      </a:spcAft>
                    </a:pPr>
                    <a:r>
                      <a:rPr lang="en-US" sz="1000" kern="1200" dirty="0">
                        <a:solidFill>
                          <a:srgbClr val="000000"/>
                        </a:solidFill>
                        <a:effectLst/>
                        <a:latin typeface="Arial" panose="020B0604020202020204" pitchFamily="34" charset="0"/>
                        <a:ea typeface="Times New Roman" panose="02020603050405020304" pitchFamily="18" charset="0"/>
                      </a:rPr>
                      <a:t>VA</a:t>
                    </a:r>
                    <a:endParaRPr lang="en-US" sz="1200" dirty="0">
                      <a:effectLst/>
                      <a:latin typeface="Times New Roman" panose="02020603050405020304" pitchFamily="18" charset="0"/>
                      <a:ea typeface="Times New Roman" panose="02020603050405020304" pitchFamily="18" charset="0"/>
                    </a:endParaRPr>
                  </a:p>
                </p:txBody>
              </p:sp>
              <p:sp>
                <p:nvSpPr>
                  <p:cNvPr id="865" name="Text Box 166">
                    <a:extLst>
                      <a:ext uri="{FF2B5EF4-FFF2-40B4-BE49-F238E27FC236}">
                        <a16:creationId xmlns:a16="http://schemas.microsoft.com/office/drawing/2014/main" id="{5B0052CD-9E91-E693-84E5-D234791A249B}"/>
                      </a:ext>
                    </a:extLst>
                  </p:cNvPr>
                  <p:cNvSpPr txBox="1">
                    <a:spLocks noChangeArrowheads="1"/>
                  </p:cNvSpPr>
                  <p:nvPr/>
                </p:nvSpPr>
                <p:spPr bwMode="auto">
                  <a:xfrm>
                    <a:off x="32822" y="311"/>
                    <a:ext cx="346" cy="212"/>
                  </a:xfrm>
                  <a:prstGeom prst="rect">
                    <a:avLst/>
                  </a:prstGeom>
                  <a:noFill/>
                  <a:ln w="9525">
                    <a:noFill/>
                    <a:miter lim="800000"/>
                    <a:headEnd/>
                    <a:tailEnd/>
                  </a:ln>
                </p:spPr>
                <p:txBody>
                  <a:bodyPr wrap="square">
                    <a:noAutofit/>
                  </a:bodyPr>
                  <a:lstStyle/>
                  <a:p>
                    <a:pPr marL="0" marR="0" algn="ctr" eaLnBrk="0" hangingPunct="0">
                      <a:spcBef>
                        <a:spcPts val="0"/>
                      </a:spcBef>
                      <a:spcAft>
                        <a:spcPts val="0"/>
                      </a:spcAft>
                    </a:pPr>
                    <a:r>
                      <a:rPr lang="en-US" sz="1000" kern="1200">
                        <a:solidFill>
                          <a:srgbClr val="FFFFFF"/>
                        </a:solidFill>
                        <a:effectLst/>
                        <a:latin typeface="Arial" panose="020B0604020202020204" pitchFamily="34" charset="0"/>
                        <a:ea typeface="Times New Roman" panose="02020603050405020304" pitchFamily="18" charset="0"/>
                      </a:rPr>
                      <a:t>ME</a:t>
                    </a:r>
                    <a:endParaRPr lang="en-US" sz="1200">
                      <a:effectLst/>
                      <a:latin typeface="Times New Roman" panose="02020603050405020304" pitchFamily="18" charset="0"/>
                      <a:ea typeface="Times New Roman" panose="02020603050405020304" pitchFamily="18" charset="0"/>
                    </a:endParaRPr>
                  </a:p>
                </p:txBody>
              </p:sp>
              <p:sp>
                <p:nvSpPr>
                  <p:cNvPr id="866" name="Text Box 167">
                    <a:extLst>
                      <a:ext uri="{FF2B5EF4-FFF2-40B4-BE49-F238E27FC236}">
                        <a16:creationId xmlns:a16="http://schemas.microsoft.com/office/drawing/2014/main" id="{82ADDC90-9793-4339-DE98-A11753EF953C}"/>
                      </a:ext>
                    </a:extLst>
                  </p:cNvPr>
                  <p:cNvSpPr txBox="1">
                    <a:spLocks noChangeArrowheads="1"/>
                  </p:cNvSpPr>
                  <p:nvPr/>
                </p:nvSpPr>
                <p:spPr bwMode="auto">
                  <a:xfrm>
                    <a:off x="30934" y="560"/>
                    <a:ext cx="188" cy="137"/>
                  </a:xfrm>
                  <a:prstGeom prst="rect">
                    <a:avLst/>
                  </a:prstGeom>
                  <a:noFill/>
                  <a:ln w="9525">
                    <a:noFill/>
                    <a:miter lim="800000"/>
                    <a:headEnd/>
                    <a:tailEnd/>
                  </a:ln>
                </p:spPr>
                <p:txBody>
                  <a:bodyPr wrap="square" lIns="0" tIns="0" rIns="0" bIns="0">
                    <a:noAutofit/>
                  </a:bodyPr>
                  <a:lstStyle/>
                  <a:p>
                    <a:pPr marL="0" marR="0" algn="ctr" eaLnBrk="0" hangingPunct="0">
                      <a:spcBef>
                        <a:spcPts val="0"/>
                      </a:spcBef>
                      <a:spcAft>
                        <a:spcPts val="0"/>
                      </a:spcAft>
                    </a:pPr>
                    <a:r>
                      <a:rPr lang="en-US" sz="1000" kern="1200">
                        <a:solidFill>
                          <a:srgbClr val="FFFFFF"/>
                        </a:solidFill>
                        <a:effectLst/>
                        <a:latin typeface="Arial" panose="020B0604020202020204" pitchFamily="34" charset="0"/>
                        <a:ea typeface="Times New Roman" panose="02020603050405020304" pitchFamily="18" charset="0"/>
                      </a:rPr>
                      <a:t>MN</a:t>
                    </a:r>
                    <a:endParaRPr lang="en-US" sz="1200">
                      <a:effectLst/>
                      <a:latin typeface="Times New Roman" panose="02020603050405020304" pitchFamily="18" charset="0"/>
                      <a:ea typeface="Times New Roman" panose="02020603050405020304" pitchFamily="18" charset="0"/>
                    </a:endParaRPr>
                  </a:p>
                </p:txBody>
              </p:sp>
              <p:sp>
                <p:nvSpPr>
                  <p:cNvPr id="867" name="Text Box 168">
                    <a:extLst>
                      <a:ext uri="{FF2B5EF4-FFF2-40B4-BE49-F238E27FC236}">
                        <a16:creationId xmlns:a16="http://schemas.microsoft.com/office/drawing/2014/main" id="{43F0B9D3-DE08-BB09-246C-BF6149D13E1F}"/>
                      </a:ext>
                    </a:extLst>
                  </p:cNvPr>
                  <p:cNvSpPr txBox="1">
                    <a:spLocks noChangeArrowheads="1"/>
                  </p:cNvSpPr>
                  <p:nvPr/>
                </p:nvSpPr>
                <p:spPr bwMode="auto">
                  <a:xfrm>
                    <a:off x="31601" y="835"/>
                    <a:ext cx="382" cy="212"/>
                  </a:xfrm>
                  <a:prstGeom prst="rect">
                    <a:avLst/>
                  </a:prstGeom>
                  <a:noFill/>
                  <a:ln w="9525">
                    <a:noFill/>
                    <a:miter lim="800000"/>
                    <a:headEnd/>
                    <a:tailEnd/>
                  </a:ln>
                </p:spPr>
                <p:txBody>
                  <a:bodyPr wrap="square">
                    <a:noAutofit/>
                  </a:bodyPr>
                  <a:lstStyle/>
                  <a:p>
                    <a:pPr marL="0" marR="0" algn="ctr" eaLnBrk="0" hangingPunct="0">
                      <a:spcBef>
                        <a:spcPts val="0"/>
                      </a:spcBef>
                      <a:spcAft>
                        <a:spcPts val="0"/>
                      </a:spcAft>
                    </a:pPr>
                    <a:r>
                      <a:rPr lang="en-US" sz="1000">
                        <a:effectLst/>
                        <a:latin typeface="Arial" panose="020B0604020202020204" pitchFamily="34" charset="0"/>
                        <a:ea typeface="Times New Roman" panose="02020603050405020304" pitchFamily="18" charset="0"/>
                      </a:rPr>
                      <a:t>MI</a:t>
                    </a:r>
                    <a:endParaRPr lang="en-US" sz="1200">
                      <a:effectLst/>
                      <a:latin typeface="Times New Roman" panose="02020603050405020304" pitchFamily="18" charset="0"/>
                      <a:ea typeface="Times New Roman" panose="02020603050405020304" pitchFamily="18" charset="0"/>
                    </a:endParaRPr>
                  </a:p>
                </p:txBody>
              </p:sp>
              <p:sp>
                <p:nvSpPr>
                  <p:cNvPr id="868" name="Text Box 169">
                    <a:extLst>
                      <a:ext uri="{FF2B5EF4-FFF2-40B4-BE49-F238E27FC236}">
                        <a16:creationId xmlns:a16="http://schemas.microsoft.com/office/drawing/2014/main" id="{400D274C-6B44-4BD0-C8E5-05DD33CC7C56}"/>
                      </a:ext>
                    </a:extLst>
                  </p:cNvPr>
                  <p:cNvSpPr txBox="1">
                    <a:spLocks noChangeArrowheads="1"/>
                  </p:cNvSpPr>
                  <p:nvPr/>
                </p:nvSpPr>
                <p:spPr bwMode="auto">
                  <a:xfrm>
                    <a:off x="32236" y="1618"/>
                    <a:ext cx="343" cy="212"/>
                  </a:xfrm>
                  <a:prstGeom prst="rect">
                    <a:avLst/>
                  </a:prstGeom>
                  <a:noFill/>
                  <a:ln w="9525">
                    <a:noFill/>
                    <a:miter lim="800000"/>
                    <a:headEnd/>
                    <a:tailEnd/>
                  </a:ln>
                </p:spPr>
                <p:txBody>
                  <a:bodyPr wrap="square">
                    <a:noAutofit/>
                  </a:bodyPr>
                  <a:lstStyle/>
                  <a:p>
                    <a:pPr marL="0" marR="0" algn="ctr" eaLnBrk="0" hangingPunct="0">
                      <a:spcBef>
                        <a:spcPts val="0"/>
                      </a:spcBef>
                      <a:spcAft>
                        <a:spcPts val="0"/>
                      </a:spcAft>
                    </a:pPr>
                    <a:r>
                      <a:rPr lang="en-US" sz="1000" kern="1200">
                        <a:effectLst/>
                        <a:latin typeface="Arial" panose="020B0604020202020204" pitchFamily="34" charset="0"/>
                        <a:ea typeface="Times New Roman" panose="02020603050405020304" pitchFamily="18" charset="0"/>
                      </a:rPr>
                      <a:t>NC</a:t>
                    </a:r>
                    <a:endParaRPr lang="en-US" sz="1200">
                      <a:effectLst/>
                      <a:latin typeface="Times New Roman" panose="02020603050405020304" pitchFamily="18" charset="0"/>
                      <a:ea typeface="Times New Roman" panose="02020603050405020304" pitchFamily="18" charset="0"/>
                    </a:endParaRPr>
                  </a:p>
                </p:txBody>
              </p:sp>
              <p:sp>
                <p:nvSpPr>
                  <p:cNvPr id="869" name="Text Box 170">
                    <a:extLst>
                      <a:ext uri="{FF2B5EF4-FFF2-40B4-BE49-F238E27FC236}">
                        <a16:creationId xmlns:a16="http://schemas.microsoft.com/office/drawing/2014/main" id="{45E3DB76-5E93-14B6-37CD-D7746AC9D722}"/>
                      </a:ext>
                    </a:extLst>
                  </p:cNvPr>
                  <p:cNvSpPr txBox="1">
                    <a:spLocks noChangeArrowheads="1"/>
                  </p:cNvSpPr>
                  <p:nvPr/>
                </p:nvSpPr>
                <p:spPr bwMode="auto">
                  <a:xfrm>
                    <a:off x="30447" y="2177"/>
                    <a:ext cx="343" cy="266"/>
                  </a:xfrm>
                  <a:prstGeom prst="rect">
                    <a:avLst/>
                  </a:prstGeom>
                  <a:noFill/>
                  <a:ln w="9525">
                    <a:noFill/>
                    <a:miter lim="800000"/>
                    <a:headEnd/>
                    <a:tailEnd/>
                  </a:ln>
                </p:spPr>
                <p:txBody>
                  <a:bodyPr wrap="square">
                    <a:noAutofit/>
                  </a:bodyPr>
                  <a:lstStyle/>
                  <a:p>
                    <a:pPr marL="0" marR="0" algn="ctr" eaLnBrk="0" hangingPunct="0">
                      <a:spcBef>
                        <a:spcPts val="0"/>
                      </a:spcBef>
                      <a:spcAft>
                        <a:spcPts val="0"/>
                      </a:spcAft>
                    </a:pPr>
                    <a:r>
                      <a:rPr lang="en-US" sz="1000" kern="1200">
                        <a:effectLst/>
                        <a:latin typeface="Arial" panose="020B0604020202020204" pitchFamily="34" charset="0"/>
                        <a:ea typeface="Times New Roman" panose="02020603050405020304" pitchFamily="18" charset="0"/>
                      </a:rPr>
                      <a:t>TX</a:t>
                    </a:r>
                    <a:endParaRPr lang="en-US" sz="1200">
                      <a:effectLst/>
                      <a:latin typeface="Times New Roman" panose="02020603050405020304" pitchFamily="18" charset="0"/>
                      <a:ea typeface="Times New Roman" panose="02020603050405020304" pitchFamily="18" charset="0"/>
                    </a:endParaRPr>
                  </a:p>
                </p:txBody>
              </p:sp>
              <p:sp>
                <p:nvSpPr>
                  <p:cNvPr id="870" name="Text Box 171">
                    <a:extLst>
                      <a:ext uri="{FF2B5EF4-FFF2-40B4-BE49-F238E27FC236}">
                        <a16:creationId xmlns:a16="http://schemas.microsoft.com/office/drawing/2014/main" id="{8B24F15E-5D07-8FB0-EC89-05994F3F5C34}"/>
                      </a:ext>
                    </a:extLst>
                  </p:cNvPr>
                  <p:cNvSpPr txBox="1">
                    <a:spLocks noChangeArrowheads="1"/>
                  </p:cNvSpPr>
                  <p:nvPr/>
                </p:nvSpPr>
                <p:spPr bwMode="auto">
                  <a:xfrm>
                    <a:off x="31678" y="1475"/>
                    <a:ext cx="361" cy="207"/>
                  </a:xfrm>
                  <a:prstGeom prst="rect">
                    <a:avLst/>
                  </a:prstGeom>
                  <a:noFill/>
                  <a:ln w="12700">
                    <a:noFill/>
                    <a:miter lim="800000"/>
                    <a:headEnd/>
                    <a:tailEnd/>
                  </a:ln>
                </p:spPr>
                <p:txBody>
                  <a:bodyPr lIns="0" tIns="0" rIns="0" bIns="0"/>
                  <a:lstStyle/>
                  <a:p>
                    <a:pPr marL="0" marR="0" algn="ctr" eaLnBrk="0" hangingPunct="0">
                      <a:spcBef>
                        <a:spcPts val="600"/>
                      </a:spcBef>
                      <a:spcAft>
                        <a:spcPts val="0"/>
                      </a:spcAft>
                    </a:pPr>
                    <a:r>
                      <a:rPr lang="en-US" sz="1000" kern="1200" dirty="0">
                        <a:effectLst/>
                        <a:latin typeface="Arial" panose="020B0604020202020204" pitchFamily="34" charset="0"/>
                        <a:ea typeface="Times New Roman" panose="02020603050405020304" pitchFamily="18" charset="0"/>
                      </a:rPr>
                      <a:t>KY</a:t>
                    </a:r>
                    <a:endParaRPr lang="en-US" sz="1200" dirty="0">
                      <a:effectLst/>
                      <a:latin typeface="Times New Roman" panose="02020603050405020304" pitchFamily="18" charset="0"/>
                      <a:ea typeface="Times New Roman" panose="02020603050405020304" pitchFamily="18" charset="0"/>
                    </a:endParaRPr>
                  </a:p>
                </p:txBody>
              </p:sp>
              <p:sp>
                <p:nvSpPr>
                  <p:cNvPr id="871" name="Text Box 172">
                    <a:extLst>
                      <a:ext uri="{FF2B5EF4-FFF2-40B4-BE49-F238E27FC236}">
                        <a16:creationId xmlns:a16="http://schemas.microsoft.com/office/drawing/2014/main" id="{19E63791-DC03-7260-D68C-08CCBEA7F7EB}"/>
                      </a:ext>
                    </a:extLst>
                  </p:cNvPr>
                  <p:cNvSpPr txBox="1">
                    <a:spLocks noChangeArrowheads="1"/>
                  </p:cNvSpPr>
                  <p:nvPr/>
                </p:nvSpPr>
                <p:spPr bwMode="auto">
                  <a:xfrm>
                    <a:off x="31996" y="1335"/>
                    <a:ext cx="361" cy="178"/>
                  </a:xfrm>
                  <a:prstGeom prst="rect">
                    <a:avLst/>
                  </a:prstGeom>
                  <a:noFill/>
                  <a:ln w="12700">
                    <a:noFill/>
                    <a:miter lim="800000"/>
                    <a:headEnd/>
                    <a:tailEnd/>
                  </a:ln>
                </p:spPr>
                <p:txBody>
                  <a:bodyPr lIns="0" tIns="0" rIns="0" bIns="0"/>
                  <a:lstStyle/>
                  <a:p>
                    <a:pPr marL="0" marR="0" algn="ctr" eaLnBrk="0" hangingPunct="0">
                      <a:spcBef>
                        <a:spcPts val="600"/>
                      </a:spcBef>
                      <a:spcAft>
                        <a:spcPts val="0"/>
                      </a:spcAft>
                    </a:pPr>
                    <a:r>
                      <a:rPr lang="en-US" sz="1000" dirty="0">
                        <a:effectLst/>
                        <a:latin typeface="Arial" panose="020B0604020202020204" pitchFamily="34" charset="0"/>
                        <a:ea typeface="Times New Roman" panose="02020603050405020304" pitchFamily="18" charset="0"/>
                      </a:rPr>
                      <a:t>WV</a:t>
                    </a:r>
                    <a:endParaRPr lang="en-US" sz="1200" dirty="0">
                      <a:effectLst/>
                      <a:latin typeface="Times New Roman" panose="02020603050405020304" pitchFamily="18" charset="0"/>
                      <a:ea typeface="Times New Roman" panose="02020603050405020304" pitchFamily="18" charset="0"/>
                    </a:endParaRPr>
                  </a:p>
                </p:txBody>
              </p:sp>
              <p:cxnSp>
                <p:nvCxnSpPr>
                  <p:cNvPr id="872" name="Line 174">
                    <a:extLst>
                      <a:ext uri="{FF2B5EF4-FFF2-40B4-BE49-F238E27FC236}">
                        <a16:creationId xmlns:a16="http://schemas.microsoft.com/office/drawing/2014/main" id="{72C06FD8-B553-8040-2856-3D195943E484}"/>
                      </a:ext>
                    </a:extLst>
                  </p:cNvPr>
                  <p:cNvCxnSpPr/>
                  <p:nvPr/>
                </p:nvCxnSpPr>
                <p:spPr bwMode="auto">
                  <a:xfrm>
                    <a:off x="32886" y="888"/>
                    <a:ext cx="199" cy="51"/>
                  </a:xfrm>
                  <a:prstGeom prst="line">
                    <a:avLst/>
                  </a:prstGeom>
                  <a:noFill/>
                  <a:ln w="12700">
                    <a:solidFill>
                      <a:srgbClr val="000000"/>
                    </a:solidFill>
                    <a:round/>
                    <a:headEnd/>
                    <a:tailEnd/>
                  </a:ln>
                </p:spPr>
              </p:cxnSp>
              <p:sp>
                <p:nvSpPr>
                  <p:cNvPr id="873" name="Rectangle 872">
                    <a:extLst>
                      <a:ext uri="{FF2B5EF4-FFF2-40B4-BE49-F238E27FC236}">
                        <a16:creationId xmlns:a16="http://schemas.microsoft.com/office/drawing/2014/main" id="{10E3A99C-0F0A-6134-A2A5-6771FA353924}"/>
                      </a:ext>
                    </a:extLst>
                  </p:cNvPr>
                  <p:cNvSpPr>
                    <a:spLocks noChangeArrowheads="1"/>
                  </p:cNvSpPr>
                  <p:nvPr/>
                </p:nvSpPr>
                <p:spPr bwMode="auto">
                  <a:xfrm>
                    <a:off x="30471" y="1080"/>
                    <a:ext cx="337" cy="215"/>
                  </a:xfrm>
                  <a:prstGeom prst="rect">
                    <a:avLst/>
                  </a:prstGeom>
                  <a:noFill/>
                  <a:ln w="12700">
                    <a:noFill/>
                    <a:miter lim="800000"/>
                    <a:headEnd/>
                    <a:tailEnd/>
                  </a:ln>
                </p:spPr>
                <p:txBody>
                  <a:bodyPr wrap="square">
                    <a:noAutofit/>
                  </a:bodyPr>
                  <a:lstStyle/>
                  <a:p>
                    <a:pPr marL="0" marR="0" algn="ctr" eaLnBrk="0" hangingPunct="0">
                      <a:spcBef>
                        <a:spcPts val="0"/>
                      </a:spcBef>
                      <a:spcAft>
                        <a:spcPts val="0"/>
                      </a:spcAft>
                    </a:pPr>
                    <a:r>
                      <a:rPr lang="en-US" sz="1000" kern="1200">
                        <a:solidFill>
                          <a:srgbClr val="FFFFFF"/>
                        </a:solidFill>
                        <a:effectLst/>
                        <a:latin typeface="Arial" panose="020B0604020202020204" pitchFamily="34" charset="0"/>
                        <a:ea typeface="Times New Roman" panose="02020603050405020304" pitchFamily="18" charset="0"/>
                      </a:rPr>
                      <a:t>NE</a:t>
                    </a:r>
                    <a:endParaRPr lang="en-US" sz="1200">
                      <a:effectLst/>
                      <a:latin typeface="Times New Roman" panose="02020603050405020304" pitchFamily="18" charset="0"/>
                      <a:ea typeface="Times New Roman" panose="02020603050405020304" pitchFamily="18" charset="0"/>
                    </a:endParaRPr>
                  </a:p>
                </p:txBody>
              </p:sp>
              <p:cxnSp>
                <p:nvCxnSpPr>
                  <p:cNvPr id="874" name="Line 177">
                    <a:extLst>
                      <a:ext uri="{FF2B5EF4-FFF2-40B4-BE49-F238E27FC236}">
                        <a16:creationId xmlns:a16="http://schemas.microsoft.com/office/drawing/2014/main" id="{97C50F92-C338-8E51-F6B9-2109A3A58B4D}"/>
                      </a:ext>
                    </a:extLst>
                  </p:cNvPr>
                  <p:cNvCxnSpPr/>
                  <p:nvPr/>
                </p:nvCxnSpPr>
                <p:spPr bwMode="auto">
                  <a:xfrm>
                    <a:off x="32661" y="483"/>
                    <a:ext cx="81" cy="144"/>
                  </a:xfrm>
                  <a:prstGeom prst="line">
                    <a:avLst/>
                  </a:prstGeom>
                  <a:noFill/>
                  <a:ln w="12700">
                    <a:solidFill>
                      <a:srgbClr val="000000"/>
                    </a:solidFill>
                    <a:round/>
                    <a:headEnd/>
                    <a:tailEnd/>
                  </a:ln>
                </p:spPr>
              </p:cxnSp>
              <p:grpSp>
                <p:nvGrpSpPr>
                  <p:cNvPr id="875" name="Group 874">
                    <a:extLst>
                      <a:ext uri="{FF2B5EF4-FFF2-40B4-BE49-F238E27FC236}">
                        <a16:creationId xmlns:a16="http://schemas.microsoft.com/office/drawing/2014/main" id="{E510AD8A-3469-7A07-5D73-D23EEC466E1B}"/>
                      </a:ext>
                    </a:extLst>
                  </p:cNvPr>
                  <p:cNvGrpSpPr>
                    <a:grpSpLocks/>
                  </p:cNvGrpSpPr>
                  <p:nvPr/>
                </p:nvGrpSpPr>
                <p:grpSpPr bwMode="auto">
                  <a:xfrm>
                    <a:off x="29009" y="615"/>
                    <a:ext cx="4149" cy="1739"/>
                    <a:chOff x="29006" y="616"/>
                    <a:chExt cx="4410" cy="1770"/>
                  </a:xfrm>
                </p:grpSpPr>
                <p:sp>
                  <p:nvSpPr>
                    <p:cNvPr id="886" name="Text Box 179">
                      <a:extLst>
                        <a:ext uri="{FF2B5EF4-FFF2-40B4-BE49-F238E27FC236}">
                          <a16:creationId xmlns:a16="http://schemas.microsoft.com/office/drawing/2014/main" id="{C23ACED4-B39A-56E6-A88E-C51C12BE5221}"/>
                        </a:ext>
                      </a:extLst>
                    </p:cNvPr>
                    <p:cNvSpPr txBox="1">
                      <a:spLocks noChangeArrowheads="1"/>
                    </p:cNvSpPr>
                    <p:nvPr/>
                  </p:nvSpPr>
                  <p:spPr bwMode="auto">
                    <a:xfrm>
                      <a:off x="29006" y="1153"/>
                      <a:ext cx="339" cy="217"/>
                    </a:xfrm>
                    <a:prstGeom prst="rect">
                      <a:avLst/>
                    </a:prstGeom>
                    <a:noFill/>
                    <a:ln w="9525">
                      <a:noFill/>
                      <a:miter lim="800000"/>
                      <a:headEnd/>
                      <a:tailEnd/>
                    </a:ln>
                  </p:spPr>
                  <p:txBody>
                    <a:bodyPr wrap="square">
                      <a:noAutofit/>
                    </a:bodyPr>
                    <a:lstStyle/>
                    <a:p>
                      <a:pPr marL="0" marR="0" algn="ctr">
                        <a:spcBef>
                          <a:spcPts val="0"/>
                        </a:spcBef>
                        <a:spcAft>
                          <a:spcPts val="0"/>
                        </a:spcAft>
                      </a:pPr>
                      <a:r>
                        <a:rPr lang="en-US" sz="1000" kern="1200">
                          <a:effectLst/>
                          <a:latin typeface="Arial" panose="020B0604020202020204" pitchFamily="34" charset="0"/>
                          <a:ea typeface="Times New Roman" panose="02020603050405020304" pitchFamily="18" charset="0"/>
                        </a:rPr>
                        <a:t>NV</a:t>
                      </a:r>
                      <a:endParaRPr lang="en-US" sz="1200">
                        <a:effectLst/>
                        <a:latin typeface="Times New Roman" panose="02020603050405020304" pitchFamily="18" charset="0"/>
                        <a:ea typeface="Times New Roman" panose="02020603050405020304" pitchFamily="18" charset="0"/>
                      </a:endParaRPr>
                    </a:p>
                  </p:txBody>
                </p:sp>
                <p:sp>
                  <p:nvSpPr>
                    <p:cNvPr id="887" name="Text Box 180">
                      <a:extLst>
                        <a:ext uri="{FF2B5EF4-FFF2-40B4-BE49-F238E27FC236}">
                          <a16:creationId xmlns:a16="http://schemas.microsoft.com/office/drawing/2014/main" id="{A574AE85-B982-C4FF-7F18-8E0254D81E62}"/>
                        </a:ext>
                      </a:extLst>
                    </p:cNvPr>
                    <p:cNvSpPr txBox="1">
                      <a:spLocks noChangeArrowheads="1"/>
                    </p:cNvSpPr>
                    <p:nvPr/>
                  </p:nvSpPr>
                  <p:spPr bwMode="auto">
                    <a:xfrm>
                      <a:off x="31987" y="1158"/>
                      <a:ext cx="367" cy="217"/>
                    </a:xfrm>
                    <a:prstGeom prst="rect">
                      <a:avLst/>
                    </a:prstGeom>
                    <a:noFill/>
                    <a:ln w="9525">
                      <a:noFill/>
                      <a:miter lim="800000"/>
                      <a:headEnd/>
                      <a:tailEnd/>
                    </a:ln>
                  </p:spPr>
                  <p:txBody>
                    <a:bodyPr wrap="square">
                      <a:noAutofit/>
                    </a:bodyPr>
                    <a:lstStyle/>
                    <a:p>
                      <a:pPr marL="0" marR="0" algn="ctr">
                        <a:spcBef>
                          <a:spcPts val="0"/>
                        </a:spcBef>
                        <a:spcAft>
                          <a:spcPts val="0"/>
                        </a:spcAft>
                      </a:pPr>
                      <a:r>
                        <a:rPr lang="en-US" sz="1000" kern="1200">
                          <a:effectLst/>
                          <a:latin typeface="Arial" panose="020B0604020202020204" pitchFamily="34" charset="0"/>
                          <a:ea typeface="Times New Roman" panose="02020603050405020304" pitchFamily="18" charset="0"/>
                        </a:rPr>
                        <a:t>OH</a:t>
                      </a:r>
                      <a:endParaRPr lang="en-US" sz="1200">
                        <a:effectLst/>
                        <a:latin typeface="Times New Roman" panose="02020603050405020304" pitchFamily="18" charset="0"/>
                        <a:ea typeface="Times New Roman" panose="02020603050405020304" pitchFamily="18" charset="0"/>
                      </a:endParaRPr>
                    </a:p>
                  </p:txBody>
                </p:sp>
                <p:sp>
                  <p:nvSpPr>
                    <p:cNvPr id="888" name="Text Box 181">
                      <a:extLst>
                        <a:ext uri="{FF2B5EF4-FFF2-40B4-BE49-F238E27FC236}">
                          <a16:creationId xmlns:a16="http://schemas.microsoft.com/office/drawing/2014/main" id="{F27541B3-E240-A1D1-0AF8-91443953BCE2}"/>
                        </a:ext>
                      </a:extLst>
                    </p:cNvPr>
                    <p:cNvSpPr txBox="1">
                      <a:spLocks noChangeArrowheads="1"/>
                    </p:cNvSpPr>
                    <p:nvPr/>
                  </p:nvSpPr>
                  <p:spPr bwMode="auto">
                    <a:xfrm>
                      <a:off x="30466" y="745"/>
                      <a:ext cx="385" cy="217"/>
                    </a:xfrm>
                    <a:prstGeom prst="rect">
                      <a:avLst/>
                    </a:prstGeom>
                    <a:noFill/>
                    <a:ln w="9525">
                      <a:noFill/>
                      <a:miter lim="800000"/>
                      <a:headEnd/>
                      <a:tailEnd/>
                    </a:ln>
                  </p:spPr>
                  <p:txBody>
                    <a:bodyPr wrap="square">
                      <a:noAutofit/>
                    </a:bodyPr>
                    <a:lstStyle/>
                    <a:p>
                      <a:pPr marL="0" marR="0" algn="ctr">
                        <a:spcBef>
                          <a:spcPts val="0"/>
                        </a:spcBef>
                        <a:spcAft>
                          <a:spcPts val="0"/>
                        </a:spcAft>
                      </a:pPr>
                      <a:r>
                        <a:rPr lang="en-US" sz="1000" kern="1200">
                          <a:solidFill>
                            <a:srgbClr val="FFFFFF"/>
                          </a:solidFill>
                          <a:effectLst/>
                          <a:latin typeface="Arial" panose="020B0604020202020204" pitchFamily="34" charset="0"/>
                          <a:ea typeface="Times New Roman" panose="02020603050405020304" pitchFamily="18" charset="0"/>
                        </a:rPr>
                        <a:t>SD</a:t>
                      </a:r>
                      <a:endParaRPr lang="en-US" sz="1200">
                        <a:effectLst/>
                        <a:latin typeface="Times New Roman" panose="02020603050405020304" pitchFamily="18" charset="0"/>
                        <a:ea typeface="Times New Roman" panose="02020603050405020304" pitchFamily="18" charset="0"/>
                      </a:endParaRPr>
                    </a:p>
                  </p:txBody>
                </p:sp>
                <p:sp>
                  <p:nvSpPr>
                    <p:cNvPr id="889" name="Text Box 182">
                      <a:extLst>
                        <a:ext uri="{FF2B5EF4-FFF2-40B4-BE49-F238E27FC236}">
                          <a16:creationId xmlns:a16="http://schemas.microsoft.com/office/drawing/2014/main" id="{1C49D615-009F-C3E4-3F34-5FC3FBE96A65}"/>
                        </a:ext>
                      </a:extLst>
                    </p:cNvPr>
                    <p:cNvSpPr txBox="1">
                      <a:spLocks noChangeArrowheads="1"/>
                    </p:cNvSpPr>
                    <p:nvPr/>
                  </p:nvSpPr>
                  <p:spPr bwMode="auto">
                    <a:xfrm>
                      <a:off x="31214" y="2211"/>
                      <a:ext cx="288" cy="175"/>
                    </a:xfrm>
                    <a:prstGeom prst="rect">
                      <a:avLst/>
                    </a:prstGeom>
                    <a:noFill/>
                    <a:ln w="9525">
                      <a:noFill/>
                      <a:miter lim="800000"/>
                      <a:headEnd/>
                      <a:tailEnd/>
                    </a:ln>
                  </p:spPr>
                  <p:txBody>
                    <a:bodyPr wrap="square">
                      <a:noAutofit/>
                    </a:bodyPr>
                    <a:lstStyle/>
                    <a:p>
                      <a:endParaRPr lang="en-US"/>
                    </a:p>
                  </p:txBody>
                </p:sp>
                <p:sp>
                  <p:nvSpPr>
                    <p:cNvPr id="890" name="Text Box 183">
                      <a:extLst>
                        <a:ext uri="{FF2B5EF4-FFF2-40B4-BE49-F238E27FC236}">
                          <a16:creationId xmlns:a16="http://schemas.microsoft.com/office/drawing/2014/main" id="{A08EF1F9-1475-4852-CED7-A53F211F6ABB}"/>
                        </a:ext>
                      </a:extLst>
                    </p:cNvPr>
                    <p:cNvSpPr txBox="1">
                      <a:spLocks noChangeArrowheads="1"/>
                    </p:cNvSpPr>
                    <p:nvPr/>
                  </p:nvSpPr>
                  <p:spPr bwMode="auto">
                    <a:xfrm>
                      <a:off x="31188" y="1825"/>
                      <a:ext cx="314" cy="214"/>
                    </a:xfrm>
                    <a:prstGeom prst="rect">
                      <a:avLst/>
                    </a:prstGeom>
                    <a:noFill/>
                    <a:ln w="9525">
                      <a:noFill/>
                      <a:miter lim="800000"/>
                      <a:headEnd/>
                      <a:tailEnd/>
                    </a:ln>
                  </p:spPr>
                  <p:txBody>
                    <a:bodyPr wrap="square" lIns="0" tIns="0" rIns="0" bIns="0">
                      <a:noAutofit/>
                    </a:bodyPr>
                    <a:lstStyle/>
                    <a:p>
                      <a:pPr marL="0" marR="0" algn="ctr">
                        <a:spcBef>
                          <a:spcPts val="600"/>
                        </a:spcBef>
                        <a:spcAft>
                          <a:spcPts val="0"/>
                        </a:spcAft>
                      </a:pPr>
                      <a:r>
                        <a:rPr lang="en-US" sz="1000" kern="1200">
                          <a:effectLst/>
                          <a:latin typeface="Arial" panose="020B0604020202020204" pitchFamily="34" charset="0"/>
                          <a:ea typeface="Times New Roman" panose="02020603050405020304" pitchFamily="18" charset="0"/>
                        </a:rPr>
                        <a:t>AR</a:t>
                      </a:r>
                      <a:endParaRPr lang="en-US" sz="1200">
                        <a:effectLst/>
                        <a:latin typeface="Times New Roman" panose="02020603050405020304" pitchFamily="18" charset="0"/>
                        <a:ea typeface="Times New Roman" panose="02020603050405020304" pitchFamily="18" charset="0"/>
                      </a:endParaRPr>
                    </a:p>
                  </p:txBody>
                </p:sp>
                <p:sp>
                  <p:nvSpPr>
                    <p:cNvPr id="891" name="Text Box 184">
                      <a:extLst>
                        <a:ext uri="{FF2B5EF4-FFF2-40B4-BE49-F238E27FC236}">
                          <a16:creationId xmlns:a16="http://schemas.microsoft.com/office/drawing/2014/main" id="{548D4B8D-B266-8036-3F56-E2D4390115AB}"/>
                        </a:ext>
                      </a:extLst>
                    </p:cNvPr>
                    <p:cNvSpPr txBox="1">
                      <a:spLocks noChangeArrowheads="1"/>
                    </p:cNvSpPr>
                    <p:nvPr/>
                  </p:nvSpPr>
                  <p:spPr bwMode="auto">
                    <a:xfrm>
                      <a:off x="31699" y="1201"/>
                      <a:ext cx="287" cy="210"/>
                    </a:xfrm>
                    <a:prstGeom prst="rect">
                      <a:avLst/>
                    </a:prstGeom>
                    <a:noFill/>
                    <a:ln w="9525">
                      <a:noFill/>
                      <a:miter lim="800000"/>
                      <a:headEnd/>
                      <a:tailEnd/>
                    </a:ln>
                  </p:spPr>
                  <p:txBody>
                    <a:bodyPr lIns="0" tIns="0" rIns="0" bIns="0">
                      <a:noAutofit/>
                    </a:bodyPr>
                    <a:lstStyle/>
                    <a:p>
                      <a:pPr marL="0" marR="0" algn="ctr">
                        <a:spcBef>
                          <a:spcPts val="600"/>
                        </a:spcBef>
                        <a:spcAft>
                          <a:spcPts val="0"/>
                        </a:spcAft>
                      </a:pPr>
                      <a:r>
                        <a:rPr lang="en-US" sz="1000" kern="1200">
                          <a:solidFill>
                            <a:srgbClr val="000000"/>
                          </a:solidFill>
                          <a:effectLst/>
                          <a:latin typeface="Arial" panose="020B0604020202020204" pitchFamily="34" charset="0"/>
                          <a:ea typeface="Times New Roman" panose="02020603050405020304" pitchFamily="18" charset="0"/>
                        </a:rPr>
                        <a:t> </a:t>
                      </a:r>
                      <a:r>
                        <a:rPr lang="en-US" sz="1000" kern="1200">
                          <a:solidFill>
                            <a:srgbClr val="FFFFFF"/>
                          </a:solidFill>
                          <a:effectLst/>
                          <a:latin typeface="Arial" panose="020B0604020202020204" pitchFamily="34" charset="0"/>
                          <a:ea typeface="Times New Roman" panose="02020603050405020304" pitchFamily="18" charset="0"/>
                        </a:rPr>
                        <a:t>1</a:t>
                      </a:r>
                      <a:r>
                        <a:rPr lang="en-US" sz="1000" kern="1200">
                          <a:effectLst/>
                          <a:latin typeface="Arial" panose="020B0604020202020204" pitchFamily="34" charset="0"/>
                          <a:ea typeface="Times New Roman" panose="02020603050405020304" pitchFamily="18" charset="0"/>
                        </a:rPr>
                        <a:t>IN</a:t>
                      </a:r>
                      <a:endParaRPr lang="en-US" sz="1200">
                        <a:effectLst/>
                        <a:latin typeface="Times New Roman" panose="02020603050405020304" pitchFamily="18" charset="0"/>
                        <a:ea typeface="Times New Roman" panose="02020603050405020304" pitchFamily="18" charset="0"/>
                      </a:endParaRPr>
                    </a:p>
                  </p:txBody>
                </p:sp>
                <p:cxnSp>
                  <p:nvCxnSpPr>
                    <p:cNvPr id="892" name="Line 186">
                      <a:extLst>
                        <a:ext uri="{FF2B5EF4-FFF2-40B4-BE49-F238E27FC236}">
                          <a16:creationId xmlns:a16="http://schemas.microsoft.com/office/drawing/2014/main" id="{E1BC3494-AA20-86A3-25DD-415B24E8F559}"/>
                        </a:ext>
                      </a:extLst>
                    </p:cNvPr>
                    <p:cNvCxnSpPr/>
                    <p:nvPr/>
                  </p:nvCxnSpPr>
                  <p:spPr bwMode="auto">
                    <a:xfrm flipV="1">
                      <a:off x="33060" y="616"/>
                      <a:ext cx="356" cy="57"/>
                    </a:xfrm>
                    <a:prstGeom prst="line">
                      <a:avLst/>
                    </a:prstGeom>
                    <a:noFill/>
                    <a:ln w="19050">
                      <a:solidFill>
                        <a:srgbClr val="000000"/>
                      </a:solidFill>
                      <a:round/>
                      <a:headEnd/>
                      <a:tailEnd/>
                    </a:ln>
                  </p:spPr>
                </p:cxnSp>
              </p:grpSp>
              <p:sp>
                <p:nvSpPr>
                  <p:cNvPr id="876" name="Text Box 207">
                    <a:extLst>
                      <a:ext uri="{FF2B5EF4-FFF2-40B4-BE49-F238E27FC236}">
                        <a16:creationId xmlns:a16="http://schemas.microsoft.com/office/drawing/2014/main" id="{30636897-A81B-DE11-0812-53D4CF51F25D}"/>
                      </a:ext>
                    </a:extLst>
                  </p:cNvPr>
                  <p:cNvSpPr txBox="1">
                    <a:spLocks noChangeArrowheads="1"/>
                  </p:cNvSpPr>
                  <p:nvPr/>
                </p:nvSpPr>
                <p:spPr bwMode="auto">
                  <a:xfrm>
                    <a:off x="29682" y="339"/>
                    <a:ext cx="361" cy="275"/>
                  </a:xfrm>
                  <a:prstGeom prst="rect">
                    <a:avLst/>
                  </a:prstGeom>
                  <a:noFill/>
                  <a:ln w="9525">
                    <a:noFill/>
                    <a:miter lim="800000"/>
                    <a:headEnd/>
                    <a:tailEnd/>
                  </a:ln>
                </p:spPr>
                <p:txBody>
                  <a:bodyPr wrap="square">
                    <a:noAutofit/>
                  </a:bodyPr>
                  <a:lstStyle/>
                  <a:p>
                    <a:pPr marL="0" marR="0" algn="ctr">
                      <a:spcBef>
                        <a:spcPts val="600"/>
                      </a:spcBef>
                      <a:spcAft>
                        <a:spcPts val="0"/>
                      </a:spcAft>
                    </a:pPr>
                    <a:r>
                      <a:rPr lang="en-US" sz="1000" kern="1200">
                        <a:effectLst/>
                        <a:latin typeface="Arial" panose="020B0604020202020204" pitchFamily="34" charset="0"/>
                        <a:ea typeface="Times New Roman" panose="02020603050405020304" pitchFamily="18" charset="0"/>
                      </a:rPr>
                      <a:t>MT</a:t>
                    </a:r>
                    <a:endParaRPr lang="en-US" sz="1200">
                      <a:effectLst/>
                      <a:latin typeface="Times New Roman" panose="02020603050405020304" pitchFamily="18" charset="0"/>
                      <a:ea typeface="Times New Roman" panose="02020603050405020304" pitchFamily="18" charset="0"/>
                    </a:endParaRPr>
                  </a:p>
                </p:txBody>
              </p:sp>
              <p:sp>
                <p:nvSpPr>
                  <p:cNvPr id="877" name="Text Box 208">
                    <a:extLst>
                      <a:ext uri="{FF2B5EF4-FFF2-40B4-BE49-F238E27FC236}">
                        <a16:creationId xmlns:a16="http://schemas.microsoft.com/office/drawing/2014/main" id="{B92B6C51-6CAD-D5F9-6788-10E59FDEA478}"/>
                      </a:ext>
                    </a:extLst>
                  </p:cNvPr>
                  <p:cNvSpPr txBox="1">
                    <a:spLocks noChangeArrowheads="1"/>
                  </p:cNvSpPr>
                  <p:nvPr/>
                </p:nvSpPr>
                <p:spPr bwMode="auto">
                  <a:xfrm>
                    <a:off x="29300" y="622"/>
                    <a:ext cx="350" cy="275"/>
                  </a:xfrm>
                  <a:prstGeom prst="rect">
                    <a:avLst/>
                  </a:prstGeom>
                  <a:noFill/>
                  <a:ln w="9525">
                    <a:noFill/>
                    <a:miter lim="800000"/>
                    <a:headEnd/>
                    <a:tailEnd/>
                  </a:ln>
                </p:spPr>
                <p:txBody>
                  <a:bodyPr wrap="square">
                    <a:noAutofit/>
                  </a:bodyPr>
                  <a:lstStyle/>
                  <a:p>
                    <a:pPr marL="0" marR="0" algn="ctr">
                      <a:spcBef>
                        <a:spcPts val="600"/>
                      </a:spcBef>
                      <a:spcAft>
                        <a:spcPts val="0"/>
                      </a:spcAft>
                    </a:pPr>
                    <a:r>
                      <a:rPr lang="en-US" sz="1000" kern="1200">
                        <a:solidFill>
                          <a:srgbClr val="FFFFFF"/>
                        </a:solidFill>
                        <a:effectLst/>
                        <a:latin typeface="Arial" panose="020B0604020202020204" pitchFamily="34" charset="0"/>
                        <a:ea typeface="Times New Roman" panose="02020603050405020304" pitchFamily="18" charset="0"/>
                      </a:rPr>
                      <a:t>ID</a:t>
                    </a:r>
                    <a:endParaRPr lang="en-US" sz="1200">
                      <a:effectLst/>
                      <a:latin typeface="Times New Roman" panose="02020603050405020304" pitchFamily="18" charset="0"/>
                      <a:ea typeface="Times New Roman" panose="02020603050405020304" pitchFamily="18" charset="0"/>
                    </a:endParaRPr>
                  </a:p>
                </p:txBody>
              </p:sp>
              <p:sp>
                <p:nvSpPr>
                  <p:cNvPr id="878" name="Text Box 209">
                    <a:extLst>
                      <a:ext uri="{FF2B5EF4-FFF2-40B4-BE49-F238E27FC236}">
                        <a16:creationId xmlns:a16="http://schemas.microsoft.com/office/drawing/2014/main" id="{B9A307AA-3063-AABC-4136-8E9336D40C9E}"/>
                      </a:ext>
                    </a:extLst>
                  </p:cNvPr>
                  <p:cNvSpPr txBox="1">
                    <a:spLocks noChangeArrowheads="1"/>
                  </p:cNvSpPr>
                  <p:nvPr/>
                </p:nvSpPr>
                <p:spPr bwMode="auto">
                  <a:xfrm>
                    <a:off x="29784" y="778"/>
                    <a:ext cx="403" cy="275"/>
                  </a:xfrm>
                  <a:prstGeom prst="rect">
                    <a:avLst/>
                  </a:prstGeom>
                  <a:noFill/>
                  <a:ln w="9525">
                    <a:noFill/>
                    <a:miter lim="800000"/>
                    <a:headEnd/>
                    <a:tailEnd/>
                  </a:ln>
                </p:spPr>
                <p:txBody>
                  <a:bodyPr wrap="square">
                    <a:noAutofit/>
                  </a:bodyPr>
                  <a:lstStyle/>
                  <a:p>
                    <a:pPr marL="0" marR="0" algn="ctr">
                      <a:spcBef>
                        <a:spcPts val="600"/>
                      </a:spcBef>
                      <a:spcAft>
                        <a:spcPts val="0"/>
                      </a:spcAft>
                    </a:pPr>
                    <a:r>
                      <a:rPr lang="en-US" sz="1000" kern="1200">
                        <a:effectLst/>
                        <a:latin typeface="Arial" panose="020B0604020202020204" pitchFamily="34" charset="0"/>
                        <a:ea typeface="Times New Roman" panose="02020603050405020304" pitchFamily="18" charset="0"/>
                      </a:rPr>
                      <a:t>WY</a:t>
                    </a:r>
                    <a:endParaRPr lang="en-US" sz="1200">
                      <a:effectLst/>
                      <a:latin typeface="Times New Roman" panose="02020603050405020304" pitchFamily="18" charset="0"/>
                      <a:ea typeface="Times New Roman" panose="02020603050405020304" pitchFamily="18" charset="0"/>
                    </a:endParaRPr>
                  </a:p>
                </p:txBody>
              </p:sp>
              <p:sp>
                <p:nvSpPr>
                  <p:cNvPr id="879" name="Text Box 210">
                    <a:extLst>
                      <a:ext uri="{FF2B5EF4-FFF2-40B4-BE49-F238E27FC236}">
                        <a16:creationId xmlns:a16="http://schemas.microsoft.com/office/drawing/2014/main" id="{3B947A4A-C0A5-BFCB-806F-B8CAC66ABF21}"/>
                      </a:ext>
                    </a:extLst>
                  </p:cNvPr>
                  <p:cNvSpPr txBox="1">
                    <a:spLocks noChangeArrowheads="1"/>
                  </p:cNvSpPr>
                  <p:nvPr/>
                </p:nvSpPr>
                <p:spPr bwMode="auto">
                  <a:xfrm>
                    <a:off x="30397" y="339"/>
                    <a:ext cx="357" cy="275"/>
                  </a:xfrm>
                  <a:prstGeom prst="rect">
                    <a:avLst/>
                  </a:prstGeom>
                  <a:noFill/>
                  <a:ln w="9525">
                    <a:noFill/>
                    <a:miter lim="800000"/>
                    <a:headEnd/>
                    <a:tailEnd/>
                  </a:ln>
                </p:spPr>
                <p:txBody>
                  <a:bodyPr wrap="square">
                    <a:noAutofit/>
                  </a:bodyPr>
                  <a:lstStyle/>
                  <a:p>
                    <a:pPr marL="0" marR="0" algn="ctr">
                      <a:spcBef>
                        <a:spcPts val="600"/>
                      </a:spcBef>
                      <a:spcAft>
                        <a:spcPts val="0"/>
                      </a:spcAft>
                    </a:pPr>
                    <a:r>
                      <a:rPr lang="en-US" sz="1000" kern="1200">
                        <a:effectLst/>
                        <a:latin typeface="Arial" panose="020B0604020202020204" pitchFamily="34" charset="0"/>
                        <a:ea typeface="Times New Roman" panose="02020603050405020304" pitchFamily="18" charset="0"/>
                      </a:rPr>
                      <a:t>ND</a:t>
                    </a:r>
                    <a:endParaRPr lang="en-US" sz="1200">
                      <a:effectLst/>
                      <a:latin typeface="Times New Roman" panose="02020603050405020304" pitchFamily="18" charset="0"/>
                      <a:ea typeface="Times New Roman" panose="02020603050405020304" pitchFamily="18" charset="0"/>
                    </a:endParaRPr>
                  </a:p>
                </p:txBody>
              </p:sp>
              <p:sp>
                <p:nvSpPr>
                  <p:cNvPr id="880" name="Text Box 211">
                    <a:extLst>
                      <a:ext uri="{FF2B5EF4-FFF2-40B4-BE49-F238E27FC236}">
                        <a16:creationId xmlns:a16="http://schemas.microsoft.com/office/drawing/2014/main" id="{5ACCDF05-FC73-CBAC-7103-B92AA50C0A13}"/>
                      </a:ext>
                    </a:extLst>
                  </p:cNvPr>
                  <p:cNvSpPr txBox="1">
                    <a:spLocks noChangeArrowheads="1"/>
                  </p:cNvSpPr>
                  <p:nvPr/>
                </p:nvSpPr>
                <p:spPr bwMode="auto">
                  <a:xfrm>
                    <a:off x="29809" y="1714"/>
                    <a:ext cx="438" cy="275"/>
                  </a:xfrm>
                  <a:prstGeom prst="rect">
                    <a:avLst/>
                  </a:prstGeom>
                  <a:noFill/>
                  <a:ln w="9525">
                    <a:noFill/>
                    <a:miter lim="800000"/>
                    <a:headEnd/>
                    <a:tailEnd/>
                  </a:ln>
                </p:spPr>
                <p:txBody>
                  <a:bodyPr wrap="square">
                    <a:noAutofit/>
                  </a:bodyPr>
                  <a:lstStyle/>
                  <a:p>
                    <a:pPr marL="0" marR="0" algn="ctr">
                      <a:spcBef>
                        <a:spcPts val="600"/>
                      </a:spcBef>
                      <a:spcAft>
                        <a:spcPts val="0"/>
                      </a:spcAft>
                    </a:pPr>
                    <a:r>
                      <a:rPr lang="en-US" sz="1000">
                        <a:effectLst/>
                        <a:latin typeface="Arial" panose="020B0604020202020204" pitchFamily="34" charset="0"/>
                        <a:ea typeface="Times New Roman" panose="02020603050405020304" pitchFamily="18" charset="0"/>
                      </a:rPr>
                      <a:t>NM</a:t>
                    </a:r>
                    <a:endParaRPr lang="en-US" sz="1200">
                      <a:effectLst/>
                      <a:latin typeface="Times New Roman" panose="02020603050405020304" pitchFamily="18" charset="0"/>
                      <a:ea typeface="Times New Roman" panose="02020603050405020304" pitchFamily="18" charset="0"/>
                    </a:endParaRPr>
                  </a:p>
                </p:txBody>
              </p:sp>
              <p:sp>
                <p:nvSpPr>
                  <p:cNvPr id="881" name="Text Box 212">
                    <a:extLst>
                      <a:ext uri="{FF2B5EF4-FFF2-40B4-BE49-F238E27FC236}">
                        <a16:creationId xmlns:a16="http://schemas.microsoft.com/office/drawing/2014/main" id="{AC3EFDD8-59DF-5684-B291-7D8EFCFA2A3C}"/>
                      </a:ext>
                    </a:extLst>
                  </p:cNvPr>
                  <p:cNvSpPr txBox="1">
                    <a:spLocks noChangeArrowheads="1"/>
                  </p:cNvSpPr>
                  <p:nvPr/>
                </p:nvSpPr>
                <p:spPr bwMode="auto">
                  <a:xfrm>
                    <a:off x="30599" y="1732"/>
                    <a:ext cx="362" cy="212"/>
                  </a:xfrm>
                  <a:prstGeom prst="rect">
                    <a:avLst/>
                  </a:prstGeom>
                  <a:noFill/>
                  <a:ln w="9525">
                    <a:noFill/>
                    <a:miter lim="800000"/>
                    <a:headEnd/>
                    <a:tailEnd/>
                  </a:ln>
                </p:spPr>
                <p:txBody>
                  <a:bodyPr wrap="square">
                    <a:noAutofit/>
                  </a:bodyPr>
                  <a:lstStyle/>
                  <a:p>
                    <a:pPr marL="0" marR="0" algn="ctr">
                      <a:spcBef>
                        <a:spcPts val="0"/>
                      </a:spcBef>
                      <a:spcAft>
                        <a:spcPts val="0"/>
                      </a:spcAft>
                    </a:pPr>
                    <a:r>
                      <a:rPr lang="en-US" sz="1000" kern="1200">
                        <a:effectLst/>
                        <a:latin typeface="Arial" panose="020B0604020202020204" pitchFamily="34" charset="0"/>
                        <a:ea typeface="Times New Roman" panose="02020603050405020304" pitchFamily="18" charset="0"/>
                      </a:rPr>
                      <a:t>OK</a:t>
                    </a:r>
                    <a:endParaRPr lang="en-US" sz="1200">
                      <a:effectLst/>
                      <a:latin typeface="Times New Roman" panose="02020603050405020304" pitchFamily="18" charset="0"/>
                      <a:ea typeface="Times New Roman" panose="02020603050405020304" pitchFamily="18" charset="0"/>
                    </a:endParaRPr>
                  </a:p>
                </p:txBody>
              </p:sp>
              <p:sp>
                <p:nvSpPr>
                  <p:cNvPr id="882" name="Text Box 213">
                    <a:extLst>
                      <a:ext uri="{FF2B5EF4-FFF2-40B4-BE49-F238E27FC236}">
                        <a16:creationId xmlns:a16="http://schemas.microsoft.com/office/drawing/2014/main" id="{36FD88A8-B2C6-59E6-E73E-0109092A8FB6}"/>
                      </a:ext>
                    </a:extLst>
                  </p:cNvPr>
                  <p:cNvSpPr txBox="1">
                    <a:spLocks noChangeArrowheads="1"/>
                  </p:cNvSpPr>
                  <p:nvPr/>
                </p:nvSpPr>
                <p:spPr bwMode="auto">
                  <a:xfrm>
                    <a:off x="31035" y="2287"/>
                    <a:ext cx="370" cy="304"/>
                  </a:xfrm>
                  <a:prstGeom prst="rect">
                    <a:avLst/>
                  </a:prstGeom>
                  <a:noFill/>
                  <a:ln w="9525">
                    <a:noFill/>
                    <a:miter lim="800000"/>
                    <a:headEnd/>
                    <a:tailEnd/>
                  </a:ln>
                </p:spPr>
                <p:txBody>
                  <a:bodyPr wrap="square">
                    <a:noAutofit/>
                  </a:bodyPr>
                  <a:lstStyle/>
                  <a:p>
                    <a:pPr marL="0" marR="0" algn="ctr">
                      <a:spcBef>
                        <a:spcPts val="600"/>
                      </a:spcBef>
                      <a:spcAft>
                        <a:spcPts val="0"/>
                      </a:spcAft>
                    </a:pPr>
                    <a:r>
                      <a:rPr lang="en-US" sz="1000" kern="1200" dirty="0">
                        <a:effectLst/>
                        <a:latin typeface="Arial" panose="020B0604020202020204" pitchFamily="34" charset="0"/>
                        <a:ea typeface="Times New Roman" panose="02020603050405020304" pitchFamily="18" charset="0"/>
                      </a:rPr>
                      <a:t>LA</a:t>
                    </a:r>
                    <a:endParaRPr lang="en-US" sz="1200" dirty="0">
                      <a:effectLst/>
                      <a:latin typeface="Times New Roman" panose="02020603050405020304" pitchFamily="18" charset="0"/>
                      <a:ea typeface="Times New Roman" panose="02020603050405020304" pitchFamily="18" charset="0"/>
                    </a:endParaRPr>
                  </a:p>
                </p:txBody>
              </p:sp>
              <p:sp>
                <p:nvSpPr>
                  <p:cNvPr id="883" name="Text Box 214">
                    <a:extLst>
                      <a:ext uri="{FF2B5EF4-FFF2-40B4-BE49-F238E27FC236}">
                        <a16:creationId xmlns:a16="http://schemas.microsoft.com/office/drawing/2014/main" id="{614263E2-DA58-8133-939F-CDFEF38FF0CD}"/>
                      </a:ext>
                    </a:extLst>
                  </p:cNvPr>
                  <p:cNvSpPr txBox="1">
                    <a:spLocks noChangeArrowheads="1"/>
                  </p:cNvSpPr>
                  <p:nvPr/>
                </p:nvSpPr>
                <p:spPr bwMode="auto">
                  <a:xfrm>
                    <a:off x="31316" y="2019"/>
                    <a:ext cx="362" cy="275"/>
                  </a:xfrm>
                  <a:prstGeom prst="rect">
                    <a:avLst/>
                  </a:prstGeom>
                  <a:noFill/>
                  <a:ln w="9525">
                    <a:noFill/>
                    <a:miter lim="800000"/>
                    <a:headEnd/>
                    <a:tailEnd/>
                  </a:ln>
                </p:spPr>
                <p:txBody>
                  <a:bodyPr wrap="square">
                    <a:noAutofit/>
                  </a:bodyPr>
                  <a:lstStyle/>
                  <a:p>
                    <a:pPr marL="0" marR="0" algn="ctr">
                      <a:spcBef>
                        <a:spcPts val="600"/>
                      </a:spcBef>
                      <a:spcAft>
                        <a:spcPts val="0"/>
                      </a:spcAft>
                    </a:pPr>
                    <a:r>
                      <a:rPr lang="en-US" sz="1000">
                        <a:effectLst/>
                        <a:latin typeface="Arial" panose="020B0604020202020204" pitchFamily="34" charset="0"/>
                        <a:ea typeface="Times New Roman" panose="02020603050405020304" pitchFamily="18" charset="0"/>
                      </a:rPr>
                      <a:t>MS</a:t>
                    </a:r>
                    <a:endParaRPr lang="en-US" sz="1200">
                      <a:effectLst/>
                      <a:latin typeface="Times New Roman" panose="02020603050405020304" pitchFamily="18" charset="0"/>
                      <a:ea typeface="Times New Roman" panose="02020603050405020304" pitchFamily="18" charset="0"/>
                    </a:endParaRPr>
                  </a:p>
                </p:txBody>
              </p:sp>
              <p:sp>
                <p:nvSpPr>
                  <p:cNvPr id="884" name="Text Box 215">
                    <a:extLst>
                      <a:ext uri="{FF2B5EF4-FFF2-40B4-BE49-F238E27FC236}">
                        <a16:creationId xmlns:a16="http://schemas.microsoft.com/office/drawing/2014/main" id="{AC1362C5-A109-E932-6981-41FED56D4D60}"/>
                      </a:ext>
                    </a:extLst>
                  </p:cNvPr>
                  <p:cNvSpPr txBox="1">
                    <a:spLocks noChangeArrowheads="1"/>
                  </p:cNvSpPr>
                  <p:nvPr/>
                </p:nvSpPr>
                <p:spPr bwMode="auto">
                  <a:xfrm>
                    <a:off x="31579" y="2047"/>
                    <a:ext cx="355" cy="212"/>
                  </a:xfrm>
                  <a:prstGeom prst="rect">
                    <a:avLst/>
                  </a:prstGeom>
                  <a:noFill/>
                  <a:ln w="9525">
                    <a:noFill/>
                    <a:miter lim="800000"/>
                    <a:headEnd/>
                    <a:tailEnd/>
                  </a:ln>
                </p:spPr>
                <p:txBody>
                  <a:bodyPr wrap="square">
                    <a:noAutofit/>
                  </a:bodyPr>
                  <a:lstStyle/>
                  <a:p>
                    <a:pPr marL="0" marR="0" algn="ctr">
                      <a:spcBef>
                        <a:spcPts val="0"/>
                      </a:spcBef>
                      <a:spcAft>
                        <a:spcPts val="0"/>
                      </a:spcAft>
                    </a:pPr>
                    <a:r>
                      <a:rPr lang="en-US" sz="1000">
                        <a:effectLst/>
                        <a:latin typeface="Arial" panose="020B0604020202020204" pitchFamily="34" charset="0"/>
                        <a:ea typeface="Times New Roman" panose="02020603050405020304" pitchFamily="18" charset="0"/>
                      </a:rPr>
                      <a:t>AL</a:t>
                    </a:r>
                    <a:endParaRPr lang="en-US" sz="1200">
                      <a:effectLst/>
                      <a:latin typeface="Times New Roman" panose="02020603050405020304" pitchFamily="18" charset="0"/>
                      <a:ea typeface="Times New Roman" panose="02020603050405020304" pitchFamily="18" charset="0"/>
                    </a:endParaRPr>
                  </a:p>
                </p:txBody>
              </p:sp>
              <p:cxnSp>
                <p:nvCxnSpPr>
                  <p:cNvPr id="885" name="Line 216">
                    <a:extLst>
                      <a:ext uri="{FF2B5EF4-FFF2-40B4-BE49-F238E27FC236}">
                        <a16:creationId xmlns:a16="http://schemas.microsoft.com/office/drawing/2014/main" id="{82893E0D-867C-597A-48F0-67AD52CAB11B}"/>
                      </a:ext>
                    </a:extLst>
                  </p:cNvPr>
                  <p:cNvCxnSpPr/>
                  <p:nvPr/>
                </p:nvCxnSpPr>
                <p:spPr bwMode="auto">
                  <a:xfrm>
                    <a:off x="32669" y="1300"/>
                    <a:ext cx="448" cy="64"/>
                  </a:xfrm>
                  <a:prstGeom prst="line">
                    <a:avLst/>
                  </a:prstGeom>
                  <a:noFill/>
                  <a:ln w="19050">
                    <a:solidFill>
                      <a:srgbClr val="000000"/>
                    </a:solidFill>
                    <a:round/>
                    <a:headEnd/>
                    <a:tailEnd/>
                  </a:ln>
                </p:spPr>
              </p:cxnSp>
            </p:grpSp>
            <p:grpSp>
              <p:nvGrpSpPr>
                <p:cNvPr id="20" name="Group 19">
                  <a:extLst>
                    <a:ext uri="{FF2B5EF4-FFF2-40B4-BE49-F238E27FC236}">
                      <a16:creationId xmlns:a16="http://schemas.microsoft.com/office/drawing/2014/main" id="{8B9D3341-0CDA-A00D-75A5-DC2F390BE705}"/>
                    </a:ext>
                  </a:extLst>
                </p:cNvPr>
                <p:cNvGrpSpPr/>
                <p:nvPr/>
              </p:nvGrpSpPr>
              <p:grpSpPr bwMode="auto">
                <a:xfrm>
                  <a:off x="0" y="2971800"/>
                  <a:ext cx="1143000" cy="1152144"/>
                  <a:chOff x="0" y="2971800"/>
                  <a:chExt cx="1253" cy="975"/>
                </a:xfrm>
              </p:grpSpPr>
              <p:grpSp>
                <p:nvGrpSpPr>
                  <p:cNvPr id="301" name="Group 300">
                    <a:extLst>
                      <a:ext uri="{FF2B5EF4-FFF2-40B4-BE49-F238E27FC236}">
                        <a16:creationId xmlns:a16="http://schemas.microsoft.com/office/drawing/2014/main" id="{7710D502-F2F4-22EE-6749-739AF3C6034C}"/>
                      </a:ext>
                    </a:extLst>
                  </p:cNvPr>
                  <p:cNvGrpSpPr>
                    <a:grpSpLocks/>
                  </p:cNvGrpSpPr>
                  <p:nvPr/>
                </p:nvGrpSpPr>
                <p:grpSpPr bwMode="auto">
                  <a:xfrm>
                    <a:off x="73" y="2971897"/>
                    <a:ext cx="1087" cy="711"/>
                    <a:chOff x="73" y="2971897"/>
                    <a:chExt cx="1087" cy="711"/>
                  </a:xfrm>
                </p:grpSpPr>
                <p:sp>
                  <p:nvSpPr>
                    <p:cNvPr id="314" name="Freeform 1432">
                      <a:extLst>
                        <a:ext uri="{FF2B5EF4-FFF2-40B4-BE49-F238E27FC236}">
                          <a16:creationId xmlns:a16="http://schemas.microsoft.com/office/drawing/2014/main" id="{546E916A-B7AC-7DE2-F1CD-93F1F8C82F92}"/>
                        </a:ext>
                      </a:extLst>
                    </p:cNvPr>
                    <p:cNvSpPr>
                      <a:spLocks/>
                    </p:cNvSpPr>
                    <p:nvPr/>
                  </p:nvSpPr>
                  <p:spPr bwMode="auto">
                    <a:xfrm>
                      <a:off x="73" y="2971897"/>
                      <a:ext cx="1087" cy="711"/>
                    </a:xfrm>
                    <a:custGeom>
                      <a:avLst/>
                      <a:gdLst>
                        <a:gd name="T0" fmla="*/ 173 w 1086"/>
                        <a:gd name="T1" fmla="*/ 106 h 711"/>
                        <a:gd name="T2" fmla="*/ 392 w 1086"/>
                        <a:gd name="T3" fmla="*/ 0 h 711"/>
                        <a:gd name="T4" fmla="*/ 496 w 1086"/>
                        <a:gd name="T5" fmla="*/ 19 h 711"/>
                        <a:gd name="T6" fmla="*/ 547 w 1086"/>
                        <a:gd name="T7" fmla="*/ 53 h 711"/>
                        <a:gd name="T8" fmla="*/ 752 w 1086"/>
                        <a:gd name="T9" fmla="*/ 66 h 711"/>
                        <a:gd name="T10" fmla="*/ 758 w 1086"/>
                        <a:gd name="T11" fmla="*/ 418 h 711"/>
                        <a:gd name="T12" fmla="*/ 825 w 1086"/>
                        <a:gd name="T13" fmla="*/ 429 h 711"/>
                        <a:gd name="T14" fmla="*/ 855 w 1086"/>
                        <a:gd name="T15" fmla="*/ 471 h 711"/>
                        <a:gd name="T16" fmla="*/ 903 w 1086"/>
                        <a:gd name="T17" fmla="*/ 456 h 711"/>
                        <a:gd name="T18" fmla="*/ 1001 w 1086"/>
                        <a:gd name="T19" fmla="*/ 551 h 711"/>
                        <a:gd name="T20" fmla="*/ 1086 w 1086"/>
                        <a:gd name="T21" fmla="*/ 596 h 711"/>
                        <a:gd name="T22" fmla="*/ 1083 w 1086"/>
                        <a:gd name="T23" fmla="*/ 634 h 711"/>
                        <a:gd name="T24" fmla="*/ 977 w 1086"/>
                        <a:gd name="T25" fmla="*/ 638 h 711"/>
                        <a:gd name="T26" fmla="*/ 929 w 1086"/>
                        <a:gd name="T27" fmla="*/ 522 h 711"/>
                        <a:gd name="T28" fmla="*/ 591 w 1086"/>
                        <a:gd name="T29" fmla="*/ 407 h 711"/>
                        <a:gd name="T30" fmla="*/ 601 w 1086"/>
                        <a:gd name="T31" fmla="*/ 444 h 711"/>
                        <a:gd name="T32" fmla="*/ 523 w 1086"/>
                        <a:gd name="T33" fmla="*/ 490 h 711"/>
                        <a:gd name="T34" fmla="*/ 511 w 1086"/>
                        <a:gd name="T35" fmla="*/ 473 h 711"/>
                        <a:gd name="T36" fmla="*/ 489 w 1086"/>
                        <a:gd name="T37" fmla="*/ 473 h 711"/>
                        <a:gd name="T38" fmla="*/ 429 w 1086"/>
                        <a:gd name="T39" fmla="*/ 570 h 711"/>
                        <a:gd name="T40" fmla="*/ 240 w 1086"/>
                        <a:gd name="T41" fmla="*/ 665 h 711"/>
                        <a:gd name="T42" fmla="*/ 52 w 1086"/>
                        <a:gd name="T43" fmla="*/ 711 h 711"/>
                        <a:gd name="T44" fmla="*/ 0 w 1086"/>
                        <a:gd name="T45" fmla="*/ 705 h 711"/>
                        <a:gd name="T46" fmla="*/ 213 w 1086"/>
                        <a:gd name="T47" fmla="*/ 624 h 711"/>
                        <a:gd name="T48" fmla="*/ 240 w 1086"/>
                        <a:gd name="T49" fmla="*/ 624 h 711"/>
                        <a:gd name="T50" fmla="*/ 318 w 1086"/>
                        <a:gd name="T51" fmla="*/ 560 h 711"/>
                        <a:gd name="T52" fmla="*/ 353 w 1086"/>
                        <a:gd name="T53" fmla="*/ 557 h 711"/>
                        <a:gd name="T54" fmla="*/ 407 w 1086"/>
                        <a:gd name="T55" fmla="*/ 509 h 711"/>
                        <a:gd name="T56" fmla="*/ 388 w 1086"/>
                        <a:gd name="T57" fmla="*/ 487 h 711"/>
                        <a:gd name="T58" fmla="*/ 275 w 1086"/>
                        <a:gd name="T59" fmla="*/ 498 h 711"/>
                        <a:gd name="T60" fmla="*/ 195 w 1086"/>
                        <a:gd name="T61" fmla="*/ 377 h 711"/>
                        <a:gd name="T62" fmla="*/ 240 w 1086"/>
                        <a:gd name="T63" fmla="*/ 322 h 711"/>
                        <a:gd name="T64" fmla="*/ 312 w 1086"/>
                        <a:gd name="T65" fmla="*/ 303 h 711"/>
                        <a:gd name="T66" fmla="*/ 286 w 1086"/>
                        <a:gd name="T67" fmla="*/ 255 h 711"/>
                        <a:gd name="T68" fmla="*/ 211 w 1086"/>
                        <a:gd name="T69" fmla="*/ 277 h 711"/>
                        <a:gd name="T70" fmla="*/ 155 w 1086"/>
                        <a:gd name="T71" fmla="*/ 207 h 711"/>
                        <a:gd name="T72" fmla="*/ 217 w 1086"/>
                        <a:gd name="T73" fmla="*/ 191 h 711"/>
                        <a:gd name="T74" fmla="*/ 275 w 1086"/>
                        <a:gd name="T75" fmla="*/ 210 h 711"/>
                        <a:gd name="T76" fmla="*/ 300 w 1086"/>
                        <a:gd name="T77" fmla="*/ 199 h 711"/>
                        <a:gd name="T78" fmla="*/ 252 w 1086"/>
                        <a:gd name="T79" fmla="*/ 140 h 711"/>
                        <a:gd name="T80" fmla="*/ 170 w 1086"/>
                        <a:gd name="T81" fmla="*/ 135 h 711"/>
                        <a:gd name="T82" fmla="*/ 173 w 1086"/>
                        <a:gd name="T83" fmla="*/ 106 h 7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86"/>
                        <a:gd name="T127" fmla="*/ 0 h 711"/>
                        <a:gd name="T128" fmla="*/ 1086 w 1086"/>
                        <a:gd name="T129" fmla="*/ 711 h 71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86" h="711">
                          <a:moveTo>
                            <a:pt x="173" y="106"/>
                          </a:moveTo>
                          <a:lnTo>
                            <a:pt x="392" y="0"/>
                          </a:lnTo>
                          <a:lnTo>
                            <a:pt x="496" y="19"/>
                          </a:lnTo>
                          <a:lnTo>
                            <a:pt x="547" y="53"/>
                          </a:lnTo>
                          <a:lnTo>
                            <a:pt x="752" y="66"/>
                          </a:lnTo>
                          <a:lnTo>
                            <a:pt x="758" y="418"/>
                          </a:lnTo>
                          <a:lnTo>
                            <a:pt x="825" y="429"/>
                          </a:lnTo>
                          <a:lnTo>
                            <a:pt x="855" y="471"/>
                          </a:lnTo>
                          <a:lnTo>
                            <a:pt x="903" y="456"/>
                          </a:lnTo>
                          <a:lnTo>
                            <a:pt x="1001" y="551"/>
                          </a:lnTo>
                          <a:lnTo>
                            <a:pt x="1086" y="596"/>
                          </a:lnTo>
                          <a:lnTo>
                            <a:pt x="1083" y="634"/>
                          </a:lnTo>
                          <a:lnTo>
                            <a:pt x="977" y="638"/>
                          </a:lnTo>
                          <a:lnTo>
                            <a:pt x="929" y="522"/>
                          </a:lnTo>
                          <a:lnTo>
                            <a:pt x="591" y="407"/>
                          </a:lnTo>
                          <a:lnTo>
                            <a:pt x="601" y="444"/>
                          </a:lnTo>
                          <a:lnTo>
                            <a:pt x="523" y="490"/>
                          </a:lnTo>
                          <a:lnTo>
                            <a:pt x="511" y="473"/>
                          </a:lnTo>
                          <a:lnTo>
                            <a:pt x="489" y="473"/>
                          </a:lnTo>
                          <a:lnTo>
                            <a:pt x="429" y="570"/>
                          </a:lnTo>
                          <a:lnTo>
                            <a:pt x="240" y="665"/>
                          </a:lnTo>
                          <a:lnTo>
                            <a:pt x="52" y="711"/>
                          </a:lnTo>
                          <a:lnTo>
                            <a:pt x="0" y="705"/>
                          </a:lnTo>
                          <a:lnTo>
                            <a:pt x="213" y="624"/>
                          </a:lnTo>
                          <a:lnTo>
                            <a:pt x="240" y="624"/>
                          </a:lnTo>
                          <a:lnTo>
                            <a:pt x="318" y="560"/>
                          </a:lnTo>
                          <a:lnTo>
                            <a:pt x="353" y="557"/>
                          </a:lnTo>
                          <a:lnTo>
                            <a:pt x="407" y="509"/>
                          </a:lnTo>
                          <a:lnTo>
                            <a:pt x="388" y="487"/>
                          </a:lnTo>
                          <a:lnTo>
                            <a:pt x="275" y="498"/>
                          </a:lnTo>
                          <a:lnTo>
                            <a:pt x="195" y="377"/>
                          </a:lnTo>
                          <a:lnTo>
                            <a:pt x="240" y="322"/>
                          </a:lnTo>
                          <a:lnTo>
                            <a:pt x="312" y="303"/>
                          </a:lnTo>
                          <a:lnTo>
                            <a:pt x="286" y="255"/>
                          </a:lnTo>
                          <a:lnTo>
                            <a:pt x="211" y="277"/>
                          </a:lnTo>
                          <a:lnTo>
                            <a:pt x="155" y="207"/>
                          </a:lnTo>
                          <a:lnTo>
                            <a:pt x="217" y="191"/>
                          </a:lnTo>
                          <a:lnTo>
                            <a:pt x="275" y="210"/>
                          </a:lnTo>
                          <a:lnTo>
                            <a:pt x="300" y="199"/>
                          </a:lnTo>
                          <a:lnTo>
                            <a:pt x="252" y="140"/>
                          </a:lnTo>
                          <a:lnTo>
                            <a:pt x="170" y="135"/>
                          </a:lnTo>
                          <a:lnTo>
                            <a:pt x="173" y="106"/>
                          </a:lnTo>
                          <a:close/>
                        </a:path>
                      </a:pathLst>
                    </a:custGeom>
                    <a:solidFill>
                      <a:srgbClr val="FFFFFF"/>
                    </a:solidFill>
                    <a:ln w="9525">
                      <a:noFill/>
                      <a:round/>
                      <a:headEnd/>
                      <a:tailEnd/>
                    </a:ln>
                  </p:spPr>
                  <p:txBody>
                    <a:bodyPr/>
                    <a:lstStyle/>
                    <a:p>
                      <a:endParaRPr lang="en-US"/>
                    </a:p>
                  </p:txBody>
                </p:sp>
                <p:sp>
                  <p:nvSpPr>
                    <p:cNvPr id="315" name="Freeform 1433">
                      <a:extLst>
                        <a:ext uri="{FF2B5EF4-FFF2-40B4-BE49-F238E27FC236}">
                          <a16:creationId xmlns:a16="http://schemas.microsoft.com/office/drawing/2014/main" id="{EC5E6CC9-E694-DD61-E169-15F8C976D9A0}"/>
                        </a:ext>
                      </a:extLst>
                    </p:cNvPr>
                    <p:cNvSpPr>
                      <a:spLocks/>
                    </p:cNvSpPr>
                    <p:nvPr/>
                  </p:nvSpPr>
                  <p:spPr bwMode="auto">
                    <a:xfrm>
                      <a:off x="73" y="2971897"/>
                      <a:ext cx="1087" cy="711"/>
                    </a:xfrm>
                    <a:custGeom>
                      <a:avLst/>
                      <a:gdLst>
                        <a:gd name="T0" fmla="*/ 173 w 1086"/>
                        <a:gd name="T1" fmla="*/ 106 h 711"/>
                        <a:gd name="T2" fmla="*/ 392 w 1086"/>
                        <a:gd name="T3" fmla="*/ 0 h 711"/>
                        <a:gd name="T4" fmla="*/ 496 w 1086"/>
                        <a:gd name="T5" fmla="*/ 19 h 711"/>
                        <a:gd name="T6" fmla="*/ 547 w 1086"/>
                        <a:gd name="T7" fmla="*/ 53 h 711"/>
                        <a:gd name="T8" fmla="*/ 752 w 1086"/>
                        <a:gd name="T9" fmla="*/ 66 h 711"/>
                        <a:gd name="T10" fmla="*/ 758 w 1086"/>
                        <a:gd name="T11" fmla="*/ 418 h 711"/>
                        <a:gd name="T12" fmla="*/ 825 w 1086"/>
                        <a:gd name="T13" fmla="*/ 429 h 711"/>
                        <a:gd name="T14" fmla="*/ 855 w 1086"/>
                        <a:gd name="T15" fmla="*/ 471 h 711"/>
                        <a:gd name="T16" fmla="*/ 903 w 1086"/>
                        <a:gd name="T17" fmla="*/ 456 h 711"/>
                        <a:gd name="T18" fmla="*/ 1001 w 1086"/>
                        <a:gd name="T19" fmla="*/ 551 h 711"/>
                        <a:gd name="T20" fmla="*/ 1086 w 1086"/>
                        <a:gd name="T21" fmla="*/ 596 h 711"/>
                        <a:gd name="T22" fmla="*/ 1083 w 1086"/>
                        <a:gd name="T23" fmla="*/ 634 h 711"/>
                        <a:gd name="T24" fmla="*/ 977 w 1086"/>
                        <a:gd name="T25" fmla="*/ 638 h 711"/>
                        <a:gd name="T26" fmla="*/ 929 w 1086"/>
                        <a:gd name="T27" fmla="*/ 522 h 711"/>
                        <a:gd name="T28" fmla="*/ 591 w 1086"/>
                        <a:gd name="T29" fmla="*/ 407 h 711"/>
                        <a:gd name="T30" fmla="*/ 601 w 1086"/>
                        <a:gd name="T31" fmla="*/ 444 h 711"/>
                        <a:gd name="T32" fmla="*/ 523 w 1086"/>
                        <a:gd name="T33" fmla="*/ 490 h 711"/>
                        <a:gd name="T34" fmla="*/ 511 w 1086"/>
                        <a:gd name="T35" fmla="*/ 473 h 711"/>
                        <a:gd name="T36" fmla="*/ 489 w 1086"/>
                        <a:gd name="T37" fmla="*/ 473 h 711"/>
                        <a:gd name="T38" fmla="*/ 429 w 1086"/>
                        <a:gd name="T39" fmla="*/ 570 h 711"/>
                        <a:gd name="T40" fmla="*/ 240 w 1086"/>
                        <a:gd name="T41" fmla="*/ 665 h 711"/>
                        <a:gd name="T42" fmla="*/ 52 w 1086"/>
                        <a:gd name="T43" fmla="*/ 711 h 711"/>
                        <a:gd name="T44" fmla="*/ 0 w 1086"/>
                        <a:gd name="T45" fmla="*/ 705 h 711"/>
                        <a:gd name="T46" fmla="*/ 213 w 1086"/>
                        <a:gd name="T47" fmla="*/ 624 h 711"/>
                        <a:gd name="T48" fmla="*/ 240 w 1086"/>
                        <a:gd name="T49" fmla="*/ 624 h 711"/>
                        <a:gd name="T50" fmla="*/ 318 w 1086"/>
                        <a:gd name="T51" fmla="*/ 560 h 711"/>
                        <a:gd name="T52" fmla="*/ 353 w 1086"/>
                        <a:gd name="T53" fmla="*/ 557 h 711"/>
                        <a:gd name="T54" fmla="*/ 407 w 1086"/>
                        <a:gd name="T55" fmla="*/ 509 h 711"/>
                        <a:gd name="T56" fmla="*/ 388 w 1086"/>
                        <a:gd name="T57" fmla="*/ 487 h 711"/>
                        <a:gd name="T58" fmla="*/ 275 w 1086"/>
                        <a:gd name="T59" fmla="*/ 498 h 711"/>
                        <a:gd name="T60" fmla="*/ 195 w 1086"/>
                        <a:gd name="T61" fmla="*/ 377 h 711"/>
                        <a:gd name="T62" fmla="*/ 240 w 1086"/>
                        <a:gd name="T63" fmla="*/ 322 h 711"/>
                        <a:gd name="T64" fmla="*/ 312 w 1086"/>
                        <a:gd name="T65" fmla="*/ 303 h 711"/>
                        <a:gd name="T66" fmla="*/ 286 w 1086"/>
                        <a:gd name="T67" fmla="*/ 255 h 711"/>
                        <a:gd name="T68" fmla="*/ 211 w 1086"/>
                        <a:gd name="T69" fmla="*/ 277 h 711"/>
                        <a:gd name="T70" fmla="*/ 155 w 1086"/>
                        <a:gd name="T71" fmla="*/ 207 h 711"/>
                        <a:gd name="T72" fmla="*/ 217 w 1086"/>
                        <a:gd name="T73" fmla="*/ 191 h 711"/>
                        <a:gd name="T74" fmla="*/ 275 w 1086"/>
                        <a:gd name="T75" fmla="*/ 210 h 711"/>
                        <a:gd name="T76" fmla="*/ 300 w 1086"/>
                        <a:gd name="T77" fmla="*/ 199 h 711"/>
                        <a:gd name="T78" fmla="*/ 252 w 1086"/>
                        <a:gd name="T79" fmla="*/ 140 h 711"/>
                        <a:gd name="T80" fmla="*/ 170 w 1086"/>
                        <a:gd name="T81" fmla="*/ 135 h 711"/>
                        <a:gd name="T82" fmla="*/ 173 w 1086"/>
                        <a:gd name="T83" fmla="*/ 106 h 7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86"/>
                        <a:gd name="T127" fmla="*/ 0 h 711"/>
                        <a:gd name="T128" fmla="*/ 1086 w 1086"/>
                        <a:gd name="T129" fmla="*/ 711 h 71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86" h="711">
                          <a:moveTo>
                            <a:pt x="173" y="106"/>
                          </a:moveTo>
                          <a:lnTo>
                            <a:pt x="392" y="0"/>
                          </a:lnTo>
                          <a:lnTo>
                            <a:pt x="496" y="19"/>
                          </a:lnTo>
                          <a:lnTo>
                            <a:pt x="547" y="53"/>
                          </a:lnTo>
                          <a:lnTo>
                            <a:pt x="752" y="66"/>
                          </a:lnTo>
                          <a:lnTo>
                            <a:pt x="758" y="418"/>
                          </a:lnTo>
                          <a:lnTo>
                            <a:pt x="825" y="429"/>
                          </a:lnTo>
                          <a:lnTo>
                            <a:pt x="855" y="471"/>
                          </a:lnTo>
                          <a:lnTo>
                            <a:pt x="903" y="456"/>
                          </a:lnTo>
                          <a:lnTo>
                            <a:pt x="1001" y="551"/>
                          </a:lnTo>
                          <a:lnTo>
                            <a:pt x="1086" y="596"/>
                          </a:lnTo>
                          <a:lnTo>
                            <a:pt x="1083" y="634"/>
                          </a:lnTo>
                          <a:lnTo>
                            <a:pt x="977" y="638"/>
                          </a:lnTo>
                          <a:lnTo>
                            <a:pt x="929" y="522"/>
                          </a:lnTo>
                          <a:lnTo>
                            <a:pt x="591" y="407"/>
                          </a:lnTo>
                          <a:lnTo>
                            <a:pt x="601" y="444"/>
                          </a:lnTo>
                          <a:lnTo>
                            <a:pt x="523" y="490"/>
                          </a:lnTo>
                          <a:lnTo>
                            <a:pt x="511" y="473"/>
                          </a:lnTo>
                          <a:lnTo>
                            <a:pt x="489" y="473"/>
                          </a:lnTo>
                          <a:lnTo>
                            <a:pt x="429" y="570"/>
                          </a:lnTo>
                          <a:lnTo>
                            <a:pt x="240" y="665"/>
                          </a:lnTo>
                          <a:lnTo>
                            <a:pt x="52" y="711"/>
                          </a:lnTo>
                          <a:lnTo>
                            <a:pt x="0" y="705"/>
                          </a:lnTo>
                          <a:lnTo>
                            <a:pt x="213" y="624"/>
                          </a:lnTo>
                          <a:lnTo>
                            <a:pt x="240" y="624"/>
                          </a:lnTo>
                          <a:lnTo>
                            <a:pt x="318" y="560"/>
                          </a:lnTo>
                          <a:lnTo>
                            <a:pt x="353" y="557"/>
                          </a:lnTo>
                          <a:lnTo>
                            <a:pt x="407" y="509"/>
                          </a:lnTo>
                          <a:lnTo>
                            <a:pt x="388" y="487"/>
                          </a:lnTo>
                          <a:lnTo>
                            <a:pt x="275" y="498"/>
                          </a:lnTo>
                          <a:lnTo>
                            <a:pt x="195" y="377"/>
                          </a:lnTo>
                          <a:lnTo>
                            <a:pt x="240" y="322"/>
                          </a:lnTo>
                          <a:lnTo>
                            <a:pt x="312" y="303"/>
                          </a:lnTo>
                          <a:lnTo>
                            <a:pt x="286" y="255"/>
                          </a:lnTo>
                          <a:lnTo>
                            <a:pt x="211" y="277"/>
                          </a:lnTo>
                          <a:lnTo>
                            <a:pt x="155" y="207"/>
                          </a:lnTo>
                          <a:lnTo>
                            <a:pt x="217" y="191"/>
                          </a:lnTo>
                          <a:lnTo>
                            <a:pt x="275" y="210"/>
                          </a:lnTo>
                          <a:lnTo>
                            <a:pt x="300" y="199"/>
                          </a:lnTo>
                          <a:lnTo>
                            <a:pt x="252" y="140"/>
                          </a:lnTo>
                          <a:lnTo>
                            <a:pt x="170" y="135"/>
                          </a:lnTo>
                          <a:lnTo>
                            <a:pt x="173" y="106"/>
                          </a:lnTo>
                        </a:path>
                      </a:pathLst>
                    </a:custGeom>
                    <a:noFill/>
                    <a:ln w="5715" cap="rnd">
                      <a:solidFill>
                        <a:srgbClr val="000000"/>
                      </a:solidFill>
                      <a:round/>
                      <a:headEnd/>
                      <a:tailEnd/>
                    </a:ln>
                  </p:spPr>
                  <p:txBody>
                    <a:bodyPr/>
                    <a:lstStyle/>
                    <a:p>
                      <a:endParaRPr lang="en-US"/>
                    </a:p>
                  </p:txBody>
                </p:sp>
              </p:grpSp>
              <p:sp>
                <p:nvSpPr>
                  <p:cNvPr id="303" name="Rectangle 302">
                    <a:extLst>
                      <a:ext uri="{FF2B5EF4-FFF2-40B4-BE49-F238E27FC236}">
                        <a16:creationId xmlns:a16="http://schemas.microsoft.com/office/drawing/2014/main" id="{CC54E415-F048-80BB-CA76-52B934E56B1D}"/>
                      </a:ext>
                    </a:extLst>
                  </p:cNvPr>
                  <p:cNvSpPr>
                    <a:spLocks noChangeArrowheads="1"/>
                  </p:cNvSpPr>
                  <p:nvPr/>
                </p:nvSpPr>
                <p:spPr bwMode="auto">
                  <a:xfrm>
                    <a:off x="422" y="2972064"/>
                    <a:ext cx="206" cy="145"/>
                  </a:xfrm>
                  <a:prstGeom prst="rect">
                    <a:avLst/>
                  </a:prstGeom>
                  <a:noFill/>
                  <a:ln w="9525">
                    <a:noFill/>
                    <a:miter lim="800000"/>
                    <a:headEnd/>
                    <a:tailEnd/>
                  </a:ln>
                </p:spPr>
                <p:txBody>
                  <a:bodyPr wrap="square" lIns="0" tIns="0" rIns="0" bIns="0">
                    <a:noAutofit/>
                  </a:bodyPr>
                  <a:lstStyle/>
                  <a:p>
                    <a:pPr marL="0" marR="0" algn="ctr" eaLnBrk="0" hangingPunct="0">
                      <a:spcBef>
                        <a:spcPts val="0"/>
                      </a:spcBef>
                      <a:spcAft>
                        <a:spcPts val="0"/>
                      </a:spcAft>
                    </a:pPr>
                    <a:r>
                      <a:rPr lang="en-US" sz="1000" kern="1200">
                        <a:solidFill>
                          <a:srgbClr val="000000"/>
                        </a:solidFill>
                        <a:effectLst/>
                        <a:latin typeface="Arial" panose="020B0604020202020204" pitchFamily="34" charset="0"/>
                        <a:ea typeface="Times New Roman" panose="02020603050405020304" pitchFamily="18" charset="0"/>
                      </a:rPr>
                      <a:t>AK</a:t>
                    </a:r>
                    <a:endParaRPr lang="en-US" sz="1200">
                      <a:effectLst/>
                      <a:latin typeface="Times New Roman" panose="02020603050405020304" pitchFamily="18" charset="0"/>
                      <a:ea typeface="Times New Roman" panose="02020603050405020304" pitchFamily="18" charset="0"/>
                    </a:endParaRPr>
                  </a:p>
                </p:txBody>
              </p:sp>
              <p:sp>
                <p:nvSpPr>
                  <p:cNvPr id="304" name="Rectangle 303">
                    <a:extLst>
                      <a:ext uri="{FF2B5EF4-FFF2-40B4-BE49-F238E27FC236}">
                        <a16:creationId xmlns:a16="http://schemas.microsoft.com/office/drawing/2014/main" id="{C16E25BD-2E3E-CDD1-CB65-98A40F7222A9}"/>
                      </a:ext>
                    </a:extLst>
                  </p:cNvPr>
                  <p:cNvSpPr>
                    <a:spLocks noChangeArrowheads="1"/>
                  </p:cNvSpPr>
                  <p:nvPr/>
                </p:nvSpPr>
                <p:spPr bwMode="auto">
                  <a:xfrm>
                    <a:off x="0" y="2971800"/>
                    <a:ext cx="1253" cy="975"/>
                  </a:xfrm>
                  <a:prstGeom prst="rect">
                    <a:avLst/>
                  </a:prstGeom>
                  <a:noFill/>
                  <a:ln w="5715" cap="rnd">
                    <a:solidFill>
                      <a:srgbClr val="000000"/>
                    </a:solidFill>
                    <a:miter lim="800000"/>
                    <a:headEnd/>
                    <a:tailEnd/>
                  </a:ln>
                </p:spPr>
                <p:txBody>
                  <a:bodyPr/>
                  <a:lstStyle/>
                  <a:p>
                    <a:endParaRPr lang="en-US"/>
                  </a:p>
                </p:txBody>
              </p:sp>
              <p:grpSp>
                <p:nvGrpSpPr>
                  <p:cNvPr id="305" name="Group 304">
                    <a:extLst>
                      <a:ext uri="{FF2B5EF4-FFF2-40B4-BE49-F238E27FC236}">
                        <a16:creationId xmlns:a16="http://schemas.microsoft.com/office/drawing/2014/main" id="{5B69A3B6-00F8-BB4C-8825-33ECC9D72A19}"/>
                      </a:ext>
                    </a:extLst>
                  </p:cNvPr>
                  <p:cNvGrpSpPr>
                    <a:grpSpLocks/>
                  </p:cNvGrpSpPr>
                  <p:nvPr/>
                </p:nvGrpSpPr>
                <p:grpSpPr bwMode="auto">
                  <a:xfrm>
                    <a:off x="0" y="2971800"/>
                    <a:ext cx="1253" cy="975"/>
                    <a:chOff x="0" y="2971800"/>
                    <a:chExt cx="1253" cy="975"/>
                  </a:xfrm>
                </p:grpSpPr>
                <p:grpSp>
                  <p:nvGrpSpPr>
                    <p:cNvPr id="306" name="Group 305">
                      <a:extLst>
                        <a:ext uri="{FF2B5EF4-FFF2-40B4-BE49-F238E27FC236}">
                          <a16:creationId xmlns:a16="http://schemas.microsoft.com/office/drawing/2014/main" id="{5BA26452-A2DA-ED38-82F9-B33C6B592E7B}"/>
                        </a:ext>
                      </a:extLst>
                    </p:cNvPr>
                    <p:cNvGrpSpPr>
                      <a:grpSpLocks/>
                    </p:cNvGrpSpPr>
                    <p:nvPr/>
                  </p:nvGrpSpPr>
                  <p:grpSpPr bwMode="auto">
                    <a:xfrm>
                      <a:off x="73" y="2971897"/>
                      <a:ext cx="1087" cy="711"/>
                      <a:chOff x="73" y="2971897"/>
                      <a:chExt cx="1087" cy="711"/>
                    </a:xfrm>
                  </p:grpSpPr>
                  <p:sp>
                    <p:nvSpPr>
                      <p:cNvPr id="312" name="Freeform 1438">
                        <a:extLst>
                          <a:ext uri="{FF2B5EF4-FFF2-40B4-BE49-F238E27FC236}">
                            <a16:creationId xmlns:a16="http://schemas.microsoft.com/office/drawing/2014/main" id="{0D70FA5B-7D72-3B69-D91E-A7274A6C2C12}"/>
                          </a:ext>
                        </a:extLst>
                      </p:cNvPr>
                      <p:cNvSpPr>
                        <a:spLocks/>
                      </p:cNvSpPr>
                      <p:nvPr/>
                    </p:nvSpPr>
                    <p:spPr bwMode="auto">
                      <a:xfrm>
                        <a:off x="73" y="2971897"/>
                        <a:ext cx="1087" cy="711"/>
                      </a:xfrm>
                      <a:custGeom>
                        <a:avLst/>
                        <a:gdLst>
                          <a:gd name="T0" fmla="*/ 173 w 1086"/>
                          <a:gd name="T1" fmla="*/ 106 h 711"/>
                          <a:gd name="T2" fmla="*/ 392 w 1086"/>
                          <a:gd name="T3" fmla="*/ 0 h 711"/>
                          <a:gd name="T4" fmla="*/ 496 w 1086"/>
                          <a:gd name="T5" fmla="*/ 19 h 711"/>
                          <a:gd name="T6" fmla="*/ 547 w 1086"/>
                          <a:gd name="T7" fmla="*/ 53 h 711"/>
                          <a:gd name="T8" fmla="*/ 752 w 1086"/>
                          <a:gd name="T9" fmla="*/ 66 h 711"/>
                          <a:gd name="T10" fmla="*/ 758 w 1086"/>
                          <a:gd name="T11" fmla="*/ 418 h 711"/>
                          <a:gd name="T12" fmla="*/ 825 w 1086"/>
                          <a:gd name="T13" fmla="*/ 429 h 711"/>
                          <a:gd name="T14" fmla="*/ 855 w 1086"/>
                          <a:gd name="T15" fmla="*/ 471 h 711"/>
                          <a:gd name="T16" fmla="*/ 903 w 1086"/>
                          <a:gd name="T17" fmla="*/ 456 h 711"/>
                          <a:gd name="T18" fmla="*/ 1001 w 1086"/>
                          <a:gd name="T19" fmla="*/ 551 h 711"/>
                          <a:gd name="T20" fmla="*/ 1086 w 1086"/>
                          <a:gd name="T21" fmla="*/ 596 h 711"/>
                          <a:gd name="T22" fmla="*/ 1083 w 1086"/>
                          <a:gd name="T23" fmla="*/ 634 h 711"/>
                          <a:gd name="T24" fmla="*/ 977 w 1086"/>
                          <a:gd name="T25" fmla="*/ 638 h 711"/>
                          <a:gd name="T26" fmla="*/ 929 w 1086"/>
                          <a:gd name="T27" fmla="*/ 522 h 711"/>
                          <a:gd name="T28" fmla="*/ 591 w 1086"/>
                          <a:gd name="T29" fmla="*/ 407 h 711"/>
                          <a:gd name="T30" fmla="*/ 601 w 1086"/>
                          <a:gd name="T31" fmla="*/ 444 h 711"/>
                          <a:gd name="T32" fmla="*/ 523 w 1086"/>
                          <a:gd name="T33" fmla="*/ 490 h 711"/>
                          <a:gd name="T34" fmla="*/ 511 w 1086"/>
                          <a:gd name="T35" fmla="*/ 473 h 711"/>
                          <a:gd name="T36" fmla="*/ 489 w 1086"/>
                          <a:gd name="T37" fmla="*/ 473 h 711"/>
                          <a:gd name="T38" fmla="*/ 429 w 1086"/>
                          <a:gd name="T39" fmla="*/ 570 h 711"/>
                          <a:gd name="T40" fmla="*/ 240 w 1086"/>
                          <a:gd name="T41" fmla="*/ 665 h 711"/>
                          <a:gd name="T42" fmla="*/ 52 w 1086"/>
                          <a:gd name="T43" fmla="*/ 711 h 711"/>
                          <a:gd name="T44" fmla="*/ 0 w 1086"/>
                          <a:gd name="T45" fmla="*/ 705 h 711"/>
                          <a:gd name="T46" fmla="*/ 213 w 1086"/>
                          <a:gd name="T47" fmla="*/ 624 h 711"/>
                          <a:gd name="T48" fmla="*/ 240 w 1086"/>
                          <a:gd name="T49" fmla="*/ 624 h 711"/>
                          <a:gd name="T50" fmla="*/ 318 w 1086"/>
                          <a:gd name="T51" fmla="*/ 560 h 711"/>
                          <a:gd name="T52" fmla="*/ 353 w 1086"/>
                          <a:gd name="T53" fmla="*/ 557 h 711"/>
                          <a:gd name="T54" fmla="*/ 407 w 1086"/>
                          <a:gd name="T55" fmla="*/ 509 h 711"/>
                          <a:gd name="T56" fmla="*/ 388 w 1086"/>
                          <a:gd name="T57" fmla="*/ 487 h 711"/>
                          <a:gd name="T58" fmla="*/ 275 w 1086"/>
                          <a:gd name="T59" fmla="*/ 498 h 711"/>
                          <a:gd name="T60" fmla="*/ 195 w 1086"/>
                          <a:gd name="T61" fmla="*/ 377 h 711"/>
                          <a:gd name="T62" fmla="*/ 240 w 1086"/>
                          <a:gd name="T63" fmla="*/ 322 h 711"/>
                          <a:gd name="T64" fmla="*/ 312 w 1086"/>
                          <a:gd name="T65" fmla="*/ 303 h 711"/>
                          <a:gd name="T66" fmla="*/ 286 w 1086"/>
                          <a:gd name="T67" fmla="*/ 255 h 711"/>
                          <a:gd name="T68" fmla="*/ 211 w 1086"/>
                          <a:gd name="T69" fmla="*/ 277 h 711"/>
                          <a:gd name="T70" fmla="*/ 155 w 1086"/>
                          <a:gd name="T71" fmla="*/ 207 h 711"/>
                          <a:gd name="T72" fmla="*/ 217 w 1086"/>
                          <a:gd name="T73" fmla="*/ 191 h 711"/>
                          <a:gd name="T74" fmla="*/ 275 w 1086"/>
                          <a:gd name="T75" fmla="*/ 210 h 711"/>
                          <a:gd name="T76" fmla="*/ 300 w 1086"/>
                          <a:gd name="T77" fmla="*/ 199 h 711"/>
                          <a:gd name="T78" fmla="*/ 252 w 1086"/>
                          <a:gd name="T79" fmla="*/ 140 h 711"/>
                          <a:gd name="T80" fmla="*/ 170 w 1086"/>
                          <a:gd name="T81" fmla="*/ 135 h 711"/>
                          <a:gd name="T82" fmla="*/ 173 w 1086"/>
                          <a:gd name="T83" fmla="*/ 106 h 7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86"/>
                          <a:gd name="T127" fmla="*/ 0 h 711"/>
                          <a:gd name="T128" fmla="*/ 1086 w 1086"/>
                          <a:gd name="T129" fmla="*/ 711 h 71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86" h="711">
                            <a:moveTo>
                              <a:pt x="173" y="106"/>
                            </a:moveTo>
                            <a:lnTo>
                              <a:pt x="392" y="0"/>
                            </a:lnTo>
                            <a:lnTo>
                              <a:pt x="496" y="19"/>
                            </a:lnTo>
                            <a:lnTo>
                              <a:pt x="547" y="53"/>
                            </a:lnTo>
                            <a:lnTo>
                              <a:pt x="752" y="66"/>
                            </a:lnTo>
                            <a:lnTo>
                              <a:pt x="758" y="418"/>
                            </a:lnTo>
                            <a:lnTo>
                              <a:pt x="825" y="429"/>
                            </a:lnTo>
                            <a:lnTo>
                              <a:pt x="855" y="471"/>
                            </a:lnTo>
                            <a:lnTo>
                              <a:pt x="903" y="456"/>
                            </a:lnTo>
                            <a:lnTo>
                              <a:pt x="1001" y="551"/>
                            </a:lnTo>
                            <a:lnTo>
                              <a:pt x="1086" y="596"/>
                            </a:lnTo>
                            <a:lnTo>
                              <a:pt x="1083" y="634"/>
                            </a:lnTo>
                            <a:lnTo>
                              <a:pt x="977" y="638"/>
                            </a:lnTo>
                            <a:lnTo>
                              <a:pt x="929" y="522"/>
                            </a:lnTo>
                            <a:lnTo>
                              <a:pt x="591" y="407"/>
                            </a:lnTo>
                            <a:lnTo>
                              <a:pt x="601" y="444"/>
                            </a:lnTo>
                            <a:lnTo>
                              <a:pt x="523" y="490"/>
                            </a:lnTo>
                            <a:lnTo>
                              <a:pt x="511" y="473"/>
                            </a:lnTo>
                            <a:lnTo>
                              <a:pt x="489" y="473"/>
                            </a:lnTo>
                            <a:lnTo>
                              <a:pt x="429" y="570"/>
                            </a:lnTo>
                            <a:lnTo>
                              <a:pt x="240" y="665"/>
                            </a:lnTo>
                            <a:lnTo>
                              <a:pt x="52" y="711"/>
                            </a:lnTo>
                            <a:lnTo>
                              <a:pt x="0" y="705"/>
                            </a:lnTo>
                            <a:lnTo>
                              <a:pt x="213" y="624"/>
                            </a:lnTo>
                            <a:lnTo>
                              <a:pt x="240" y="624"/>
                            </a:lnTo>
                            <a:lnTo>
                              <a:pt x="318" y="560"/>
                            </a:lnTo>
                            <a:lnTo>
                              <a:pt x="353" y="557"/>
                            </a:lnTo>
                            <a:lnTo>
                              <a:pt x="407" y="509"/>
                            </a:lnTo>
                            <a:lnTo>
                              <a:pt x="388" y="487"/>
                            </a:lnTo>
                            <a:lnTo>
                              <a:pt x="275" y="498"/>
                            </a:lnTo>
                            <a:lnTo>
                              <a:pt x="195" y="377"/>
                            </a:lnTo>
                            <a:lnTo>
                              <a:pt x="240" y="322"/>
                            </a:lnTo>
                            <a:lnTo>
                              <a:pt x="312" y="303"/>
                            </a:lnTo>
                            <a:lnTo>
                              <a:pt x="286" y="255"/>
                            </a:lnTo>
                            <a:lnTo>
                              <a:pt x="211" y="277"/>
                            </a:lnTo>
                            <a:lnTo>
                              <a:pt x="155" y="207"/>
                            </a:lnTo>
                            <a:lnTo>
                              <a:pt x="217" y="191"/>
                            </a:lnTo>
                            <a:lnTo>
                              <a:pt x="275" y="210"/>
                            </a:lnTo>
                            <a:lnTo>
                              <a:pt x="300" y="199"/>
                            </a:lnTo>
                            <a:lnTo>
                              <a:pt x="252" y="140"/>
                            </a:lnTo>
                            <a:lnTo>
                              <a:pt x="170" y="135"/>
                            </a:lnTo>
                            <a:lnTo>
                              <a:pt x="173" y="106"/>
                            </a:lnTo>
                            <a:close/>
                          </a:path>
                        </a:pathLst>
                      </a:custGeom>
                      <a:solidFill>
                        <a:srgbClr val="FFFFFF"/>
                      </a:solidFill>
                      <a:ln w="9525">
                        <a:noFill/>
                        <a:round/>
                        <a:headEnd/>
                        <a:tailEnd/>
                      </a:ln>
                    </p:spPr>
                    <p:txBody>
                      <a:bodyPr/>
                      <a:lstStyle/>
                      <a:p>
                        <a:endParaRPr lang="en-US"/>
                      </a:p>
                    </p:txBody>
                  </p:sp>
                  <p:sp>
                    <p:nvSpPr>
                      <p:cNvPr id="313" name="Freeform 1439">
                        <a:extLst>
                          <a:ext uri="{FF2B5EF4-FFF2-40B4-BE49-F238E27FC236}">
                            <a16:creationId xmlns:a16="http://schemas.microsoft.com/office/drawing/2014/main" id="{444663C8-6994-E8E8-2392-D1A42BB6111A}"/>
                          </a:ext>
                        </a:extLst>
                      </p:cNvPr>
                      <p:cNvSpPr>
                        <a:spLocks/>
                      </p:cNvSpPr>
                      <p:nvPr/>
                    </p:nvSpPr>
                    <p:spPr bwMode="auto">
                      <a:xfrm>
                        <a:off x="73" y="2971897"/>
                        <a:ext cx="1087" cy="711"/>
                      </a:xfrm>
                      <a:custGeom>
                        <a:avLst/>
                        <a:gdLst>
                          <a:gd name="T0" fmla="*/ 173 w 1086"/>
                          <a:gd name="T1" fmla="*/ 106 h 711"/>
                          <a:gd name="T2" fmla="*/ 392 w 1086"/>
                          <a:gd name="T3" fmla="*/ 0 h 711"/>
                          <a:gd name="T4" fmla="*/ 496 w 1086"/>
                          <a:gd name="T5" fmla="*/ 19 h 711"/>
                          <a:gd name="T6" fmla="*/ 547 w 1086"/>
                          <a:gd name="T7" fmla="*/ 53 h 711"/>
                          <a:gd name="T8" fmla="*/ 752 w 1086"/>
                          <a:gd name="T9" fmla="*/ 66 h 711"/>
                          <a:gd name="T10" fmla="*/ 758 w 1086"/>
                          <a:gd name="T11" fmla="*/ 418 h 711"/>
                          <a:gd name="T12" fmla="*/ 825 w 1086"/>
                          <a:gd name="T13" fmla="*/ 429 h 711"/>
                          <a:gd name="T14" fmla="*/ 855 w 1086"/>
                          <a:gd name="T15" fmla="*/ 471 h 711"/>
                          <a:gd name="T16" fmla="*/ 903 w 1086"/>
                          <a:gd name="T17" fmla="*/ 456 h 711"/>
                          <a:gd name="T18" fmla="*/ 1001 w 1086"/>
                          <a:gd name="T19" fmla="*/ 551 h 711"/>
                          <a:gd name="T20" fmla="*/ 1086 w 1086"/>
                          <a:gd name="T21" fmla="*/ 596 h 711"/>
                          <a:gd name="T22" fmla="*/ 1083 w 1086"/>
                          <a:gd name="T23" fmla="*/ 634 h 711"/>
                          <a:gd name="T24" fmla="*/ 977 w 1086"/>
                          <a:gd name="T25" fmla="*/ 638 h 711"/>
                          <a:gd name="T26" fmla="*/ 929 w 1086"/>
                          <a:gd name="T27" fmla="*/ 522 h 711"/>
                          <a:gd name="T28" fmla="*/ 591 w 1086"/>
                          <a:gd name="T29" fmla="*/ 407 h 711"/>
                          <a:gd name="T30" fmla="*/ 601 w 1086"/>
                          <a:gd name="T31" fmla="*/ 444 h 711"/>
                          <a:gd name="T32" fmla="*/ 523 w 1086"/>
                          <a:gd name="T33" fmla="*/ 490 h 711"/>
                          <a:gd name="T34" fmla="*/ 511 w 1086"/>
                          <a:gd name="T35" fmla="*/ 473 h 711"/>
                          <a:gd name="T36" fmla="*/ 489 w 1086"/>
                          <a:gd name="T37" fmla="*/ 473 h 711"/>
                          <a:gd name="T38" fmla="*/ 429 w 1086"/>
                          <a:gd name="T39" fmla="*/ 570 h 711"/>
                          <a:gd name="T40" fmla="*/ 240 w 1086"/>
                          <a:gd name="T41" fmla="*/ 665 h 711"/>
                          <a:gd name="T42" fmla="*/ 52 w 1086"/>
                          <a:gd name="T43" fmla="*/ 711 h 711"/>
                          <a:gd name="T44" fmla="*/ 0 w 1086"/>
                          <a:gd name="T45" fmla="*/ 705 h 711"/>
                          <a:gd name="T46" fmla="*/ 213 w 1086"/>
                          <a:gd name="T47" fmla="*/ 624 h 711"/>
                          <a:gd name="T48" fmla="*/ 240 w 1086"/>
                          <a:gd name="T49" fmla="*/ 624 h 711"/>
                          <a:gd name="T50" fmla="*/ 318 w 1086"/>
                          <a:gd name="T51" fmla="*/ 560 h 711"/>
                          <a:gd name="T52" fmla="*/ 353 w 1086"/>
                          <a:gd name="T53" fmla="*/ 557 h 711"/>
                          <a:gd name="T54" fmla="*/ 407 w 1086"/>
                          <a:gd name="T55" fmla="*/ 509 h 711"/>
                          <a:gd name="T56" fmla="*/ 388 w 1086"/>
                          <a:gd name="T57" fmla="*/ 487 h 711"/>
                          <a:gd name="T58" fmla="*/ 275 w 1086"/>
                          <a:gd name="T59" fmla="*/ 498 h 711"/>
                          <a:gd name="T60" fmla="*/ 195 w 1086"/>
                          <a:gd name="T61" fmla="*/ 377 h 711"/>
                          <a:gd name="T62" fmla="*/ 240 w 1086"/>
                          <a:gd name="T63" fmla="*/ 322 h 711"/>
                          <a:gd name="T64" fmla="*/ 312 w 1086"/>
                          <a:gd name="T65" fmla="*/ 303 h 711"/>
                          <a:gd name="T66" fmla="*/ 286 w 1086"/>
                          <a:gd name="T67" fmla="*/ 255 h 711"/>
                          <a:gd name="T68" fmla="*/ 211 w 1086"/>
                          <a:gd name="T69" fmla="*/ 277 h 711"/>
                          <a:gd name="T70" fmla="*/ 155 w 1086"/>
                          <a:gd name="T71" fmla="*/ 207 h 711"/>
                          <a:gd name="T72" fmla="*/ 217 w 1086"/>
                          <a:gd name="T73" fmla="*/ 191 h 711"/>
                          <a:gd name="T74" fmla="*/ 275 w 1086"/>
                          <a:gd name="T75" fmla="*/ 210 h 711"/>
                          <a:gd name="T76" fmla="*/ 300 w 1086"/>
                          <a:gd name="T77" fmla="*/ 199 h 711"/>
                          <a:gd name="T78" fmla="*/ 252 w 1086"/>
                          <a:gd name="T79" fmla="*/ 140 h 711"/>
                          <a:gd name="T80" fmla="*/ 170 w 1086"/>
                          <a:gd name="T81" fmla="*/ 135 h 711"/>
                          <a:gd name="T82" fmla="*/ 173 w 1086"/>
                          <a:gd name="T83" fmla="*/ 106 h 7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86"/>
                          <a:gd name="T127" fmla="*/ 0 h 711"/>
                          <a:gd name="T128" fmla="*/ 1086 w 1086"/>
                          <a:gd name="T129" fmla="*/ 711 h 71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86" h="711">
                            <a:moveTo>
                              <a:pt x="173" y="106"/>
                            </a:moveTo>
                            <a:lnTo>
                              <a:pt x="392" y="0"/>
                            </a:lnTo>
                            <a:lnTo>
                              <a:pt x="496" y="19"/>
                            </a:lnTo>
                            <a:lnTo>
                              <a:pt x="547" y="53"/>
                            </a:lnTo>
                            <a:lnTo>
                              <a:pt x="752" y="66"/>
                            </a:lnTo>
                            <a:lnTo>
                              <a:pt x="758" y="418"/>
                            </a:lnTo>
                            <a:lnTo>
                              <a:pt x="825" y="429"/>
                            </a:lnTo>
                            <a:lnTo>
                              <a:pt x="855" y="471"/>
                            </a:lnTo>
                            <a:lnTo>
                              <a:pt x="903" y="456"/>
                            </a:lnTo>
                            <a:lnTo>
                              <a:pt x="1001" y="551"/>
                            </a:lnTo>
                            <a:lnTo>
                              <a:pt x="1086" y="596"/>
                            </a:lnTo>
                            <a:lnTo>
                              <a:pt x="1083" y="634"/>
                            </a:lnTo>
                            <a:lnTo>
                              <a:pt x="977" y="638"/>
                            </a:lnTo>
                            <a:lnTo>
                              <a:pt x="929" y="522"/>
                            </a:lnTo>
                            <a:lnTo>
                              <a:pt x="591" y="407"/>
                            </a:lnTo>
                            <a:lnTo>
                              <a:pt x="601" y="444"/>
                            </a:lnTo>
                            <a:lnTo>
                              <a:pt x="523" y="490"/>
                            </a:lnTo>
                            <a:lnTo>
                              <a:pt x="511" y="473"/>
                            </a:lnTo>
                            <a:lnTo>
                              <a:pt x="489" y="473"/>
                            </a:lnTo>
                            <a:lnTo>
                              <a:pt x="429" y="570"/>
                            </a:lnTo>
                            <a:lnTo>
                              <a:pt x="240" y="665"/>
                            </a:lnTo>
                            <a:lnTo>
                              <a:pt x="52" y="711"/>
                            </a:lnTo>
                            <a:lnTo>
                              <a:pt x="0" y="705"/>
                            </a:lnTo>
                            <a:lnTo>
                              <a:pt x="213" y="624"/>
                            </a:lnTo>
                            <a:lnTo>
                              <a:pt x="240" y="624"/>
                            </a:lnTo>
                            <a:lnTo>
                              <a:pt x="318" y="560"/>
                            </a:lnTo>
                            <a:lnTo>
                              <a:pt x="353" y="557"/>
                            </a:lnTo>
                            <a:lnTo>
                              <a:pt x="407" y="509"/>
                            </a:lnTo>
                            <a:lnTo>
                              <a:pt x="388" y="487"/>
                            </a:lnTo>
                            <a:lnTo>
                              <a:pt x="275" y="498"/>
                            </a:lnTo>
                            <a:lnTo>
                              <a:pt x="195" y="377"/>
                            </a:lnTo>
                            <a:lnTo>
                              <a:pt x="240" y="322"/>
                            </a:lnTo>
                            <a:lnTo>
                              <a:pt x="312" y="303"/>
                            </a:lnTo>
                            <a:lnTo>
                              <a:pt x="286" y="255"/>
                            </a:lnTo>
                            <a:lnTo>
                              <a:pt x="211" y="277"/>
                            </a:lnTo>
                            <a:lnTo>
                              <a:pt x="155" y="207"/>
                            </a:lnTo>
                            <a:lnTo>
                              <a:pt x="217" y="191"/>
                            </a:lnTo>
                            <a:lnTo>
                              <a:pt x="275" y="210"/>
                            </a:lnTo>
                            <a:lnTo>
                              <a:pt x="300" y="199"/>
                            </a:lnTo>
                            <a:lnTo>
                              <a:pt x="252" y="140"/>
                            </a:lnTo>
                            <a:lnTo>
                              <a:pt x="170" y="135"/>
                            </a:lnTo>
                            <a:lnTo>
                              <a:pt x="173" y="106"/>
                            </a:lnTo>
                          </a:path>
                        </a:pathLst>
                      </a:custGeom>
                      <a:noFill/>
                      <a:ln w="5715" cap="rnd">
                        <a:solidFill>
                          <a:srgbClr val="000000"/>
                        </a:solidFill>
                        <a:round/>
                        <a:headEnd/>
                        <a:tailEnd/>
                      </a:ln>
                    </p:spPr>
                    <p:txBody>
                      <a:bodyPr/>
                      <a:lstStyle/>
                      <a:p>
                        <a:endParaRPr lang="en-US"/>
                      </a:p>
                    </p:txBody>
                  </p:sp>
                </p:grpSp>
                <p:grpSp>
                  <p:nvGrpSpPr>
                    <p:cNvPr id="307" name="Group 306">
                      <a:extLst>
                        <a:ext uri="{FF2B5EF4-FFF2-40B4-BE49-F238E27FC236}">
                          <a16:creationId xmlns:a16="http://schemas.microsoft.com/office/drawing/2014/main" id="{421BD4EC-0203-9918-484B-FB58A919F927}"/>
                        </a:ext>
                      </a:extLst>
                    </p:cNvPr>
                    <p:cNvGrpSpPr>
                      <a:grpSpLocks/>
                    </p:cNvGrpSpPr>
                    <p:nvPr/>
                  </p:nvGrpSpPr>
                  <p:grpSpPr bwMode="auto">
                    <a:xfrm>
                      <a:off x="73" y="2971897"/>
                      <a:ext cx="1087" cy="711"/>
                      <a:chOff x="73" y="2971897"/>
                      <a:chExt cx="1087" cy="711"/>
                    </a:xfrm>
                  </p:grpSpPr>
                  <p:sp>
                    <p:nvSpPr>
                      <p:cNvPr id="310" name="Freeform 1441">
                        <a:extLst>
                          <a:ext uri="{FF2B5EF4-FFF2-40B4-BE49-F238E27FC236}">
                            <a16:creationId xmlns:a16="http://schemas.microsoft.com/office/drawing/2014/main" id="{CFF12706-74F8-91C6-EA39-CA29822B8453}"/>
                          </a:ext>
                        </a:extLst>
                      </p:cNvPr>
                      <p:cNvSpPr>
                        <a:spLocks/>
                      </p:cNvSpPr>
                      <p:nvPr/>
                    </p:nvSpPr>
                    <p:spPr bwMode="auto">
                      <a:xfrm>
                        <a:off x="73" y="2971897"/>
                        <a:ext cx="1087" cy="711"/>
                      </a:xfrm>
                      <a:custGeom>
                        <a:avLst/>
                        <a:gdLst>
                          <a:gd name="T0" fmla="*/ 173 w 1086"/>
                          <a:gd name="T1" fmla="*/ 106 h 711"/>
                          <a:gd name="T2" fmla="*/ 392 w 1086"/>
                          <a:gd name="T3" fmla="*/ 0 h 711"/>
                          <a:gd name="T4" fmla="*/ 496 w 1086"/>
                          <a:gd name="T5" fmla="*/ 19 h 711"/>
                          <a:gd name="T6" fmla="*/ 547 w 1086"/>
                          <a:gd name="T7" fmla="*/ 53 h 711"/>
                          <a:gd name="T8" fmla="*/ 752 w 1086"/>
                          <a:gd name="T9" fmla="*/ 66 h 711"/>
                          <a:gd name="T10" fmla="*/ 758 w 1086"/>
                          <a:gd name="T11" fmla="*/ 418 h 711"/>
                          <a:gd name="T12" fmla="*/ 825 w 1086"/>
                          <a:gd name="T13" fmla="*/ 429 h 711"/>
                          <a:gd name="T14" fmla="*/ 855 w 1086"/>
                          <a:gd name="T15" fmla="*/ 471 h 711"/>
                          <a:gd name="T16" fmla="*/ 903 w 1086"/>
                          <a:gd name="T17" fmla="*/ 456 h 711"/>
                          <a:gd name="T18" fmla="*/ 1001 w 1086"/>
                          <a:gd name="T19" fmla="*/ 551 h 711"/>
                          <a:gd name="T20" fmla="*/ 1086 w 1086"/>
                          <a:gd name="T21" fmla="*/ 596 h 711"/>
                          <a:gd name="T22" fmla="*/ 1083 w 1086"/>
                          <a:gd name="T23" fmla="*/ 634 h 711"/>
                          <a:gd name="T24" fmla="*/ 977 w 1086"/>
                          <a:gd name="T25" fmla="*/ 638 h 711"/>
                          <a:gd name="T26" fmla="*/ 929 w 1086"/>
                          <a:gd name="T27" fmla="*/ 522 h 711"/>
                          <a:gd name="T28" fmla="*/ 591 w 1086"/>
                          <a:gd name="T29" fmla="*/ 407 h 711"/>
                          <a:gd name="T30" fmla="*/ 601 w 1086"/>
                          <a:gd name="T31" fmla="*/ 444 h 711"/>
                          <a:gd name="T32" fmla="*/ 523 w 1086"/>
                          <a:gd name="T33" fmla="*/ 490 h 711"/>
                          <a:gd name="T34" fmla="*/ 511 w 1086"/>
                          <a:gd name="T35" fmla="*/ 473 h 711"/>
                          <a:gd name="T36" fmla="*/ 489 w 1086"/>
                          <a:gd name="T37" fmla="*/ 473 h 711"/>
                          <a:gd name="T38" fmla="*/ 429 w 1086"/>
                          <a:gd name="T39" fmla="*/ 570 h 711"/>
                          <a:gd name="T40" fmla="*/ 240 w 1086"/>
                          <a:gd name="T41" fmla="*/ 665 h 711"/>
                          <a:gd name="T42" fmla="*/ 52 w 1086"/>
                          <a:gd name="T43" fmla="*/ 711 h 711"/>
                          <a:gd name="T44" fmla="*/ 0 w 1086"/>
                          <a:gd name="T45" fmla="*/ 705 h 711"/>
                          <a:gd name="T46" fmla="*/ 213 w 1086"/>
                          <a:gd name="T47" fmla="*/ 624 h 711"/>
                          <a:gd name="T48" fmla="*/ 240 w 1086"/>
                          <a:gd name="T49" fmla="*/ 624 h 711"/>
                          <a:gd name="T50" fmla="*/ 318 w 1086"/>
                          <a:gd name="T51" fmla="*/ 560 h 711"/>
                          <a:gd name="T52" fmla="*/ 353 w 1086"/>
                          <a:gd name="T53" fmla="*/ 557 h 711"/>
                          <a:gd name="T54" fmla="*/ 407 w 1086"/>
                          <a:gd name="T55" fmla="*/ 509 h 711"/>
                          <a:gd name="T56" fmla="*/ 388 w 1086"/>
                          <a:gd name="T57" fmla="*/ 487 h 711"/>
                          <a:gd name="T58" fmla="*/ 275 w 1086"/>
                          <a:gd name="T59" fmla="*/ 498 h 711"/>
                          <a:gd name="T60" fmla="*/ 195 w 1086"/>
                          <a:gd name="T61" fmla="*/ 377 h 711"/>
                          <a:gd name="T62" fmla="*/ 240 w 1086"/>
                          <a:gd name="T63" fmla="*/ 322 h 711"/>
                          <a:gd name="T64" fmla="*/ 312 w 1086"/>
                          <a:gd name="T65" fmla="*/ 303 h 711"/>
                          <a:gd name="T66" fmla="*/ 286 w 1086"/>
                          <a:gd name="T67" fmla="*/ 255 h 711"/>
                          <a:gd name="T68" fmla="*/ 211 w 1086"/>
                          <a:gd name="T69" fmla="*/ 277 h 711"/>
                          <a:gd name="T70" fmla="*/ 155 w 1086"/>
                          <a:gd name="T71" fmla="*/ 207 h 711"/>
                          <a:gd name="T72" fmla="*/ 217 w 1086"/>
                          <a:gd name="T73" fmla="*/ 191 h 711"/>
                          <a:gd name="T74" fmla="*/ 275 w 1086"/>
                          <a:gd name="T75" fmla="*/ 210 h 711"/>
                          <a:gd name="T76" fmla="*/ 300 w 1086"/>
                          <a:gd name="T77" fmla="*/ 199 h 711"/>
                          <a:gd name="T78" fmla="*/ 252 w 1086"/>
                          <a:gd name="T79" fmla="*/ 140 h 711"/>
                          <a:gd name="T80" fmla="*/ 170 w 1086"/>
                          <a:gd name="T81" fmla="*/ 135 h 711"/>
                          <a:gd name="T82" fmla="*/ 173 w 1086"/>
                          <a:gd name="T83" fmla="*/ 106 h 7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86"/>
                          <a:gd name="T127" fmla="*/ 0 h 711"/>
                          <a:gd name="T128" fmla="*/ 1086 w 1086"/>
                          <a:gd name="T129" fmla="*/ 711 h 71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86" h="711">
                            <a:moveTo>
                              <a:pt x="173" y="106"/>
                            </a:moveTo>
                            <a:lnTo>
                              <a:pt x="392" y="0"/>
                            </a:lnTo>
                            <a:lnTo>
                              <a:pt x="496" y="19"/>
                            </a:lnTo>
                            <a:lnTo>
                              <a:pt x="547" y="53"/>
                            </a:lnTo>
                            <a:lnTo>
                              <a:pt x="752" y="66"/>
                            </a:lnTo>
                            <a:lnTo>
                              <a:pt x="758" y="418"/>
                            </a:lnTo>
                            <a:lnTo>
                              <a:pt x="825" y="429"/>
                            </a:lnTo>
                            <a:lnTo>
                              <a:pt x="855" y="471"/>
                            </a:lnTo>
                            <a:lnTo>
                              <a:pt x="903" y="456"/>
                            </a:lnTo>
                            <a:lnTo>
                              <a:pt x="1001" y="551"/>
                            </a:lnTo>
                            <a:lnTo>
                              <a:pt x="1086" y="596"/>
                            </a:lnTo>
                            <a:lnTo>
                              <a:pt x="1083" y="634"/>
                            </a:lnTo>
                            <a:lnTo>
                              <a:pt x="977" y="638"/>
                            </a:lnTo>
                            <a:lnTo>
                              <a:pt x="929" y="522"/>
                            </a:lnTo>
                            <a:lnTo>
                              <a:pt x="591" y="407"/>
                            </a:lnTo>
                            <a:lnTo>
                              <a:pt x="601" y="444"/>
                            </a:lnTo>
                            <a:lnTo>
                              <a:pt x="523" y="490"/>
                            </a:lnTo>
                            <a:lnTo>
                              <a:pt x="511" y="473"/>
                            </a:lnTo>
                            <a:lnTo>
                              <a:pt x="489" y="473"/>
                            </a:lnTo>
                            <a:lnTo>
                              <a:pt x="429" y="570"/>
                            </a:lnTo>
                            <a:lnTo>
                              <a:pt x="240" y="665"/>
                            </a:lnTo>
                            <a:lnTo>
                              <a:pt x="52" y="711"/>
                            </a:lnTo>
                            <a:lnTo>
                              <a:pt x="0" y="705"/>
                            </a:lnTo>
                            <a:lnTo>
                              <a:pt x="213" y="624"/>
                            </a:lnTo>
                            <a:lnTo>
                              <a:pt x="240" y="624"/>
                            </a:lnTo>
                            <a:lnTo>
                              <a:pt x="318" y="560"/>
                            </a:lnTo>
                            <a:lnTo>
                              <a:pt x="353" y="557"/>
                            </a:lnTo>
                            <a:lnTo>
                              <a:pt x="407" y="509"/>
                            </a:lnTo>
                            <a:lnTo>
                              <a:pt x="388" y="487"/>
                            </a:lnTo>
                            <a:lnTo>
                              <a:pt x="275" y="498"/>
                            </a:lnTo>
                            <a:lnTo>
                              <a:pt x="195" y="377"/>
                            </a:lnTo>
                            <a:lnTo>
                              <a:pt x="240" y="322"/>
                            </a:lnTo>
                            <a:lnTo>
                              <a:pt x="312" y="303"/>
                            </a:lnTo>
                            <a:lnTo>
                              <a:pt x="286" y="255"/>
                            </a:lnTo>
                            <a:lnTo>
                              <a:pt x="211" y="277"/>
                            </a:lnTo>
                            <a:lnTo>
                              <a:pt x="155" y="207"/>
                            </a:lnTo>
                            <a:lnTo>
                              <a:pt x="217" y="191"/>
                            </a:lnTo>
                            <a:lnTo>
                              <a:pt x="275" y="210"/>
                            </a:lnTo>
                            <a:lnTo>
                              <a:pt x="300" y="199"/>
                            </a:lnTo>
                            <a:lnTo>
                              <a:pt x="252" y="140"/>
                            </a:lnTo>
                            <a:lnTo>
                              <a:pt x="170" y="135"/>
                            </a:lnTo>
                            <a:lnTo>
                              <a:pt x="173" y="106"/>
                            </a:lnTo>
                            <a:close/>
                          </a:path>
                        </a:pathLst>
                      </a:custGeom>
                      <a:solidFill>
                        <a:srgbClr val="FFFFFF"/>
                      </a:solidFill>
                      <a:ln w="9525">
                        <a:noFill/>
                        <a:round/>
                        <a:headEnd/>
                        <a:tailEnd/>
                      </a:ln>
                    </p:spPr>
                    <p:txBody>
                      <a:bodyPr/>
                      <a:lstStyle/>
                      <a:p>
                        <a:endParaRPr lang="en-US"/>
                      </a:p>
                    </p:txBody>
                  </p:sp>
                  <p:sp>
                    <p:nvSpPr>
                      <p:cNvPr id="311" name="Freeform 1442">
                        <a:extLst>
                          <a:ext uri="{FF2B5EF4-FFF2-40B4-BE49-F238E27FC236}">
                            <a16:creationId xmlns:a16="http://schemas.microsoft.com/office/drawing/2014/main" id="{8523FC94-FA91-99B5-3E83-3222AF9219AE}"/>
                          </a:ext>
                        </a:extLst>
                      </p:cNvPr>
                      <p:cNvSpPr>
                        <a:spLocks/>
                      </p:cNvSpPr>
                      <p:nvPr/>
                    </p:nvSpPr>
                    <p:spPr bwMode="auto">
                      <a:xfrm>
                        <a:off x="73" y="2971897"/>
                        <a:ext cx="1087" cy="711"/>
                      </a:xfrm>
                      <a:custGeom>
                        <a:avLst/>
                        <a:gdLst>
                          <a:gd name="T0" fmla="*/ 173 w 1086"/>
                          <a:gd name="T1" fmla="*/ 106 h 711"/>
                          <a:gd name="T2" fmla="*/ 392 w 1086"/>
                          <a:gd name="T3" fmla="*/ 0 h 711"/>
                          <a:gd name="T4" fmla="*/ 496 w 1086"/>
                          <a:gd name="T5" fmla="*/ 19 h 711"/>
                          <a:gd name="T6" fmla="*/ 547 w 1086"/>
                          <a:gd name="T7" fmla="*/ 53 h 711"/>
                          <a:gd name="T8" fmla="*/ 752 w 1086"/>
                          <a:gd name="T9" fmla="*/ 66 h 711"/>
                          <a:gd name="T10" fmla="*/ 758 w 1086"/>
                          <a:gd name="T11" fmla="*/ 418 h 711"/>
                          <a:gd name="T12" fmla="*/ 825 w 1086"/>
                          <a:gd name="T13" fmla="*/ 429 h 711"/>
                          <a:gd name="T14" fmla="*/ 855 w 1086"/>
                          <a:gd name="T15" fmla="*/ 471 h 711"/>
                          <a:gd name="T16" fmla="*/ 903 w 1086"/>
                          <a:gd name="T17" fmla="*/ 456 h 711"/>
                          <a:gd name="T18" fmla="*/ 1001 w 1086"/>
                          <a:gd name="T19" fmla="*/ 551 h 711"/>
                          <a:gd name="T20" fmla="*/ 1086 w 1086"/>
                          <a:gd name="T21" fmla="*/ 596 h 711"/>
                          <a:gd name="T22" fmla="*/ 1083 w 1086"/>
                          <a:gd name="T23" fmla="*/ 634 h 711"/>
                          <a:gd name="T24" fmla="*/ 977 w 1086"/>
                          <a:gd name="T25" fmla="*/ 638 h 711"/>
                          <a:gd name="T26" fmla="*/ 929 w 1086"/>
                          <a:gd name="T27" fmla="*/ 522 h 711"/>
                          <a:gd name="T28" fmla="*/ 591 w 1086"/>
                          <a:gd name="T29" fmla="*/ 407 h 711"/>
                          <a:gd name="T30" fmla="*/ 601 w 1086"/>
                          <a:gd name="T31" fmla="*/ 444 h 711"/>
                          <a:gd name="T32" fmla="*/ 523 w 1086"/>
                          <a:gd name="T33" fmla="*/ 490 h 711"/>
                          <a:gd name="T34" fmla="*/ 511 w 1086"/>
                          <a:gd name="T35" fmla="*/ 473 h 711"/>
                          <a:gd name="T36" fmla="*/ 489 w 1086"/>
                          <a:gd name="T37" fmla="*/ 473 h 711"/>
                          <a:gd name="T38" fmla="*/ 429 w 1086"/>
                          <a:gd name="T39" fmla="*/ 570 h 711"/>
                          <a:gd name="T40" fmla="*/ 240 w 1086"/>
                          <a:gd name="T41" fmla="*/ 665 h 711"/>
                          <a:gd name="T42" fmla="*/ 52 w 1086"/>
                          <a:gd name="T43" fmla="*/ 711 h 711"/>
                          <a:gd name="T44" fmla="*/ 0 w 1086"/>
                          <a:gd name="T45" fmla="*/ 705 h 711"/>
                          <a:gd name="T46" fmla="*/ 213 w 1086"/>
                          <a:gd name="T47" fmla="*/ 624 h 711"/>
                          <a:gd name="T48" fmla="*/ 240 w 1086"/>
                          <a:gd name="T49" fmla="*/ 624 h 711"/>
                          <a:gd name="T50" fmla="*/ 318 w 1086"/>
                          <a:gd name="T51" fmla="*/ 560 h 711"/>
                          <a:gd name="T52" fmla="*/ 353 w 1086"/>
                          <a:gd name="T53" fmla="*/ 557 h 711"/>
                          <a:gd name="T54" fmla="*/ 407 w 1086"/>
                          <a:gd name="T55" fmla="*/ 509 h 711"/>
                          <a:gd name="T56" fmla="*/ 388 w 1086"/>
                          <a:gd name="T57" fmla="*/ 487 h 711"/>
                          <a:gd name="T58" fmla="*/ 275 w 1086"/>
                          <a:gd name="T59" fmla="*/ 498 h 711"/>
                          <a:gd name="T60" fmla="*/ 195 w 1086"/>
                          <a:gd name="T61" fmla="*/ 377 h 711"/>
                          <a:gd name="T62" fmla="*/ 240 w 1086"/>
                          <a:gd name="T63" fmla="*/ 322 h 711"/>
                          <a:gd name="T64" fmla="*/ 312 w 1086"/>
                          <a:gd name="T65" fmla="*/ 303 h 711"/>
                          <a:gd name="T66" fmla="*/ 286 w 1086"/>
                          <a:gd name="T67" fmla="*/ 255 h 711"/>
                          <a:gd name="T68" fmla="*/ 211 w 1086"/>
                          <a:gd name="T69" fmla="*/ 277 h 711"/>
                          <a:gd name="T70" fmla="*/ 155 w 1086"/>
                          <a:gd name="T71" fmla="*/ 207 h 711"/>
                          <a:gd name="T72" fmla="*/ 217 w 1086"/>
                          <a:gd name="T73" fmla="*/ 191 h 711"/>
                          <a:gd name="T74" fmla="*/ 275 w 1086"/>
                          <a:gd name="T75" fmla="*/ 210 h 711"/>
                          <a:gd name="T76" fmla="*/ 300 w 1086"/>
                          <a:gd name="T77" fmla="*/ 199 h 711"/>
                          <a:gd name="T78" fmla="*/ 252 w 1086"/>
                          <a:gd name="T79" fmla="*/ 140 h 711"/>
                          <a:gd name="T80" fmla="*/ 170 w 1086"/>
                          <a:gd name="T81" fmla="*/ 135 h 711"/>
                          <a:gd name="T82" fmla="*/ 173 w 1086"/>
                          <a:gd name="T83" fmla="*/ 106 h 7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86"/>
                          <a:gd name="T127" fmla="*/ 0 h 711"/>
                          <a:gd name="T128" fmla="*/ 1086 w 1086"/>
                          <a:gd name="T129" fmla="*/ 711 h 71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86" h="711">
                            <a:moveTo>
                              <a:pt x="173" y="106"/>
                            </a:moveTo>
                            <a:lnTo>
                              <a:pt x="392" y="0"/>
                            </a:lnTo>
                            <a:lnTo>
                              <a:pt x="496" y="19"/>
                            </a:lnTo>
                            <a:lnTo>
                              <a:pt x="547" y="53"/>
                            </a:lnTo>
                            <a:lnTo>
                              <a:pt x="752" y="66"/>
                            </a:lnTo>
                            <a:lnTo>
                              <a:pt x="758" y="418"/>
                            </a:lnTo>
                            <a:lnTo>
                              <a:pt x="825" y="429"/>
                            </a:lnTo>
                            <a:lnTo>
                              <a:pt x="855" y="471"/>
                            </a:lnTo>
                            <a:lnTo>
                              <a:pt x="903" y="456"/>
                            </a:lnTo>
                            <a:lnTo>
                              <a:pt x="1001" y="551"/>
                            </a:lnTo>
                            <a:lnTo>
                              <a:pt x="1086" y="596"/>
                            </a:lnTo>
                            <a:lnTo>
                              <a:pt x="1083" y="634"/>
                            </a:lnTo>
                            <a:lnTo>
                              <a:pt x="977" y="638"/>
                            </a:lnTo>
                            <a:lnTo>
                              <a:pt x="929" y="522"/>
                            </a:lnTo>
                            <a:lnTo>
                              <a:pt x="591" y="407"/>
                            </a:lnTo>
                            <a:lnTo>
                              <a:pt x="601" y="444"/>
                            </a:lnTo>
                            <a:lnTo>
                              <a:pt x="523" y="490"/>
                            </a:lnTo>
                            <a:lnTo>
                              <a:pt x="511" y="473"/>
                            </a:lnTo>
                            <a:lnTo>
                              <a:pt x="489" y="473"/>
                            </a:lnTo>
                            <a:lnTo>
                              <a:pt x="429" y="570"/>
                            </a:lnTo>
                            <a:lnTo>
                              <a:pt x="240" y="665"/>
                            </a:lnTo>
                            <a:lnTo>
                              <a:pt x="52" y="711"/>
                            </a:lnTo>
                            <a:lnTo>
                              <a:pt x="0" y="705"/>
                            </a:lnTo>
                            <a:lnTo>
                              <a:pt x="213" y="624"/>
                            </a:lnTo>
                            <a:lnTo>
                              <a:pt x="240" y="624"/>
                            </a:lnTo>
                            <a:lnTo>
                              <a:pt x="318" y="560"/>
                            </a:lnTo>
                            <a:lnTo>
                              <a:pt x="353" y="557"/>
                            </a:lnTo>
                            <a:lnTo>
                              <a:pt x="407" y="509"/>
                            </a:lnTo>
                            <a:lnTo>
                              <a:pt x="388" y="487"/>
                            </a:lnTo>
                            <a:lnTo>
                              <a:pt x="275" y="498"/>
                            </a:lnTo>
                            <a:lnTo>
                              <a:pt x="195" y="377"/>
                            </a:lnTo>
                            <a:lnTo>
                              <a:pt x="240" y="322"/>
                            </a:lnTo>
                            <a:lnTo>
                              <a:pt x="312" y="303"/>
                            </a:lnTo>
                            <a:lnTo>
                              <a:pt x="286" y="255"/>
                            </a:lnTo>
                            <a:lnTo>
                              <a:pt x="211" y="277"/>
                            </a:lnTo>
                            <a:lnTo>
                              <a:pt x="155" y="207"/>
                            </a:lnTo>
                            <a:lnTo>
                              <a:pt x="217" y="191"/>
                            </a:lnTo>
                            <a:lnTo>
                              <a:pt x="275" y="210"/>
                            </a:lnTo>
                            <a:lnTo>
                              <a:pt x="300" y="199"/>
                            </a:lnTo>
                            <a:lnTo>
                              <a:pt x="252" y="140"/>
                            </a:lnTo>
                            <a:lnTo>
                              <a:pt x="170" y="135"/>
                            </a:lnTo>
                            <a:lnTo>
                              <a:pt x="173" y="106"/>
                            </a:lnTo>
                          </a:path>
                        </a:pathLst>
                      </a:custGeom>
                      <a:pattFill prst="dashUpDiag">
                        <a:fgClr>
                          <a:srgbClr val="671E75"/>
                        </a:fgClr>
                        <a:bgClr>
                          <a:schemeClr val="bg1"/>
                        </a:bgClr>
                      </a:pattFill>
                      <a:ln w="5715" cap="rnd">
                        <a:solidFill>
                          <a:srgbClr val="000000"/>
                        </a:solidFill>
                        <a:round/>
                        <a:headEnd/>
                        <a:tailEnd/>
                      </a:ln>
                    </p:spPr>
                    <p:txBody>
                      <a:bodyPr/>
                      <a:lstStyle/>
                      <a:p>
                        <a:endParaRPr lang="en-US"/>
                      </a:p>
                    </p:txBody>
                  </p:sp>
                </p:grpSp>
                <p:sp>
                  <p:nvSpPr>
                    <p:cNvPr id="308" name="Rectangle 307">
                      <a:extLst>
                        <a:ext uri="{FF2B5EF4-FFF2-40B4-BE49-F238E27FC236}">
                          <a16:creationId xmlns:a16="http://schemas.microsoft.com/office/drawing/2014/main" id="{09569298-69EA-D0ED-4CCC-6CAEB3742C15}"/>
                        </a:ext>
                      </a:extLst>
                    </p:cNvPr>
                    <p:cNvSpPr>
                      <a:spLocks noChangeArrowheads="1"/>
                    </p:cNvSpPr>
                    <p:nvPr/>
                  </p:nvSpPr>
                  <p:spPr bwMode="auto">
                    <a:xfrm>
                      <a:off x="461" y="2972064"/>
                      <a:ext cx="287" cy="145"/>
                    </a:xfrm>
                    <a:prstGeom prst="rect">
                      <a:avLst/>
                    </a:prstGeom>
                    <a:noFill/>
                    <a:ln w="9525">
                      <a:noFill/>
                      <a:miter lim="800000"/>
                      <a:headEnd/>
                      <a:tailEnd/>
                    </a:ln>
                  </p:spPr>
                  <p:txBody>
                    <a:bodyPr wrap="square" lIns="0" tIns="0" rIns="0" bIns="0">
                      <a:noAutofit/>
                    </a:bodyPr>
                    <a:lstStyle/>
                    <a:p>
                      <a:pPr marL="0" marR="0" algn="ctr" eaLnBrk="0" hangingPunct="0">
                        <a:spcBef>
                          <a:spcPts val="0"/>
                        </a:spcBef>
                        <a:spcAft>
                          <a:spcPts val="0"/>
                        </a:spcAft>
                      </a:pPr>
                      <a:r>
                        <a:rPr lang="en-US" sz="1000" kern="1200">
                          <a:effectLst/>
                          <a:latin typeface="Arial" panose="020B0604020202020204" pitchFamily="34" charset="0"/>
                          <a:ea typeface="Times New Roman" panose="02020603050405020304" pitchFamily="18" charset="0"/>
                        </a:rPr>
                        <a:t>AK</a:t>
                      </a:r>
                      <a:endParaRPr lang="en-US" sz="1200">
                        <a:effectLst/>
                        <a:latin typeface="Times New Roman" panose="02020603050405020304" pitchFamily="18" charset="0"/>
                        <a:ea typeface="Times New Roman" panose="02020603050405020304" pitchFamily="18" charset="0"/>
                      </a:endParaRPr>
                    </a:p>
                  </p:txBody>
                </p:sp>
                <p:sp>
                  <p:nvSpPr>
                    <p:cNvPr id="309" name="Rectangle 308">
                      <a:extLst>
                        <a:ext uri="{FF2B5EF4-FFF2-40B4-BE49-F238E27FC236}">
                          <a16:creationId xmlns:a16="http://schemas.microsoft.com/office/drawing/2014/main" id="{FD6709FE-ADEF-E4C3-4428-7D27B42A64C2}"/>
                        </a:ext>
                      </a:extLst>
                    </p:cNvPr>
                    <p:cNvSpPr>
                      <a:spLocks noChangeArrowheads="1"/>
                    </p:cNvSpPr>
                    <p:nvPr/>
                  </p:nvSpPr>
                  <p:spPr bwMode="auto">
                    <a:xfrm>
                      <a:off x="0" y="2971800"/>
                      <a:ext cx="1253" cy="975"/>
                    </a:xfrm>
                    <a:prstGeom prst="rect">
                      <a:avLst/>
                    </a:prstGeom>
                    <a:noFill/>
                    <a:ln w="12700" cap="rnd" cmpd="dbl">
                      <a:solidFill>
                        <a:srgbClr val="000000"/>
                      </a:solidFill>
                      <a:miter lim="800000"/>
                      <a:headEnd/>
                      <a:tailEnd/>
                    </a:ln>
                  </p:spPr>
                  <p:txBody>
                    <a:bodyPr/>
                    <a:lstStyle/>
                    <a:p>
                      <a:endParaRPr lang="en-US"/>
                    </a:p>
                  </p:txBody>
                </p:sp>
              </p:grpSp>
            </p:grpSp>
            <p:grpSp>
              <p:nvGrpSpPr>
                <p:cNvPr id="21" name="Group 20">
                  <a:extLst>
                    <a:ext uri="{FF2B5EF4-FFF2-40B4-BE49-F238E27FC236}">
                      <a16:creationId xmlns:a16="http://schemas.microsoft.com/office/drawing/2014/main" id="{4745B639-1DDB-DF5A-B66C-9E374049BAAE}"/>
                    </a:ext>
                  </a:extLst>
                </p:cNvPr>
                <p:cNvGrpSpPr/>
                <p:nvPr/>
              </p:nvGrpSpPr>
              <p:grpSpPr bwMode="auto">
                <a:xfrm>
                  <a:off x="1360582" y="3438524"/>
                  <a:ext cx="873124" cy="864870"/>
                  <a:chOff x="1362075" y="3438525"/>
                  <a:chExt cx="912" cy="672"/>
                </a:xfrm>
                <a:solidFill>
                  <a:schemeClr val="accent1">
                    <a:lumMod val="20000"/>
                    <a:lumOff val="80000"/>
                  </a:schemeClr>
                </a:solidFill>
              </p:grpSpPr>
              <p:sp>
                <p:nvSpPr>
                  <p:cNvPr id="26" name="Rectangle 25">
                    <a:extLst>
                      <a:ext uri="{FF2B5EF4-FFF2-40B4-BE49-F238E27FC236}">
                        <a16:creationId xmlns:a16="http://schemas.microsoft.com/office/drawing/2014/main" id="{8073BF81-2461-D73A-FE0F-BABA397CD0AF}"/>
                      </a:ext>
                    </a:extLst>
                  </p:cNvPr>
                  <p:cNvSpPr>
                    <a:spLocks noChangeArrowheads="1"/>
                  </p:cNvSpPr>
                  <p:nvPr/>
                </p:nvSpPr>
                <p:spPr bwMode="auto">
                  <a:xfrm>
                    <a:off x="1362075" y="3438525"/>
                    <a:ext cx="912" cy="672"/>
                  </a:xfrm>
                  <a:prstGeom prst="rect">
                    <a:avLst/>
                  </a:prstGeom>
                  <a:solidFill>
                    <a:schemeClr val="bg1"/>
                  </a:solidFill>
                  <a:ln w="12700" cmpd="dbl">
                    <a:solidFill>
                      <a:srgbClr val="000000"/>
                    </a:solidFill>
                    <a:miter lim="800000"/>
                    <a:headEnd/>
                    <a:tailEnd/>
                  </a:ln>
                  <a:effectLst>
                    <a:outerShdw dist="35921" dir="2700000" algn="ctr" rotWithShape="0">
                      <a:srgbClr val="808080"/>
                    </a:outerShdw>
                  </a:effectLst>
                </p:spPr>
                <p:txBody>
                  <a:bodyPr wrap="none" anchor="ctr"/>
                  <a:lstStyle/>
                  <a:p>
                    <a:endParaRPr lang="en-US"/>
                  </a:p>
                </p:txBody>
              </p:sp>
              <p:grpSp>
                <p:nvGrpSpPr>
                  <p:cNvPr id="27" name="Group 26">
                    <a:extLst>
                      <a:ext uri="{FF2B5EF4-FFF2-40B4-BE49-F238E27FC236}">
                        <a16:creationId xmlns:a16="http://schemas.microsoft.com/office/drawing/2014/main" id="{DB3E02A7-F94F-C3B1-4940-ADC3E1F88113}"/>
                      </a:ext>
                    </a:extLst>
                  </p:cNvPr>
                  <p:cNvGrpSpPr>
                    <a:grpSpLocks noChangeAspect="1"/>
                  </p:cNvGrpSpPr>
                  <p:nvPr/>
                </p:nvGrpSpPr>
                <p:grpSpPr bwMode="auto">
                  <a:xfrm>
                    <a:off x="1362121" y="3438631"/>
                    <a:ext cx="695" cy="478"/>
                    <a:chOff x="1362121" y="3438633"/>
                    <a:chExt cx="869" cy="594"/>
                  </a:xfrm>
                  <a:grpFill/>
                </p:grpSpPr>
                <p:sp>
                  <p:nvSpPr>
                    <p:cNvPr id="28" name="Freeform 1448">
                      <a:extLst>
                        <a:ext uri="{FF2B5EF4-FFF2-40B4-BE49-F238E27FC236}">
                          <a16:creationId xmlns:a16="http://schemas.microsoft.com/office/drawing/2014/main" id="{93D47898-38BD-5DDE-F397-7EBEDB9A5951}"/>
                        </a:ext>
                      </a:extLst>
                    </p:cNvPr>
                    <p:cNvSpPr>
                      <a:spLocks noChangeAspect="1"/>
                    </p:cNvSpPr>
                    <p:nvPr/>
                  </p:nvSpPr>
                  <p:spPr bwMode="auto">
                    <a:xfrm>
                      <a:off x="1362775" y="3438996"/>
                      <a:ext cx="215" cy="231"/>
                    </a:xfrm>
                    <a:custGeom>
                      <a:avLst/>
                      <a:gdLst>
                        <a:gd name="T0" fmla="*/ 1 w 860"/>
                        <a:gd name="T1" fmla="*/ 3 h 917"/>
                        <a:gd name="T2" fmla="*/ 1 w 860"/>
                        <a:gd name="T3" fmla="*/ 3 h 917"/>
                        <a:gd name="T4" fmla="*/ 1 w 860"/>
                        <a:gd name="T5" fmla="*/ 3 h 917"/>
                        <a:gd name="T6" fmla="*/ 2 w 860"/>
                        <a:gd name="T7" fmla="*/ 3 h 917"/>
                        <a:gd name="T8" fmla="*/ 2 w 860"/>
                        <a:gd name="T9" fmla="*/ 2 h 917"/>
                        <a:gd name="T10" fmla="*/ 2 w 860"/>
                        <a:gd name="T11" fmla="*/ 3 h 917"/>
                        <a:gd name="T12" fmla="*/ 3 w 860"/>
                        <a:gd name="T13" fmla="*/ 2 h 917"/>
                        <a:gd name="T14" fmla="*/ 3 w 860"/>
                        <a:gd name="T15" fmla="*/ 2 h 917"/>
                        <a:gd name="T16" fmla="*/ 3 w 860"/>
                        <a:gd name="T17" fmla="*/ 2 h 917"/>
                        <a:gd name="T18" fmla="*/ 3 w 860"/>
                        <a:gd name="T19" fmla="*/ 2 h 917"/>
                        <a:gd name="T20" fmla="*/ 3 w 860"/>
                        <a:gd name="T21" fmla="*/ 2 h 917"/>
                        <a:gd name="T22" fmla="*/ 3 w 860"/>
                        <a:gd name="T23" fmla="*/ 2 h 917"/>
                        <a:gd name="T24" fmla="*/ 3 w 860"/>
                        <a:gd name="T25" fmla="*/ 1 h 917"/>
                        <a:gd name="T26" fmla="*/ 3 w 860"/>
                        <a:gd name="T27" fmla="*/ 1 h 917"/>
                        <a:gd name="T28" fmla="*/ 3 w 860"/>
                        <a:gd name="T29" fmla="*/ 1 h 917"/>
                        <a:gd name="T30" fmla="*/ 3 w 860"/>
                        <a:gd name="T31" fmla="*/ 1 h 917"/>
                        <a:gd name="T32" fmla="*/ 2 w 860"/>
                        <a:gd name="T33" fmla="*/ 0 h 917"/>
                        <a:gd name="T34" fmla="*/ 2 w 860"/>
                        <a:gd name="T35" fmla="*/ 0 h 917"/>
                        <a:gd name="T36" fmla="*/ 2 w 860"/>
                        <a:gd name="T37" fmla="*/ 0 h 917"/>
                        <a:gd name="T38" fmla="*/ 1 w 860"/>
                        <a:gd name="T39" fmla="*/ 0 h 917"/>
                        <a:gd name="T40" fmla="*/ 1 w 860"/>
                        <a:gd name="T41" fmla="*/ 0 h 917"/>
                        <a:gd name="T42" fmla="*/ 1 w 860"/>
                        <a:gd name="T43" fmla="*/ 0 h 917"/>
                        <a:gd name="T44" fmla="*/ 1 w 860"/>
                        <a:gd name="T45" fmla="*/ 0 h 917"/>
                        <a:gd name="T46" fmla="*/ 1 w 860"/>
                        <a:gd name="T47" fmla="*/ 1 h 917"/>
                        <a:gd name="T48" fmla="*/ 1 w 860"/>
                        <a:gd name="T49" fmla="*/ 1 h 917"/>
                        <a:gd name="T50" fmla="*/ 1 w 860"/>
                        <a:gd name="T51" fmla="*/ 1 h 917"/>
                        <a:gd name="T52" fmla="*/ 0 w 860"/>
                        <a:gd name="T53" fmla="*/ 1 h 917"/>
                        <a:gd name="T54" fmla="*/ 0 w 860"/>
                        <a:gd name="T55" fmla="*/ 1 h 917"/>
                        <a:gd name="T56" fmla="*/ 1 w 860"/>
                        <a:gd name="T57" fmla="*/ 2 h 917"/>
                        <a:gd name="T58" fmla="*/ 1 w 860"/>
                        <a:gd name="T59" fmla="*/ 3 h 917"/>
                        <a:gd name="T60" fmla="*/ 1 w 860"/>
                        <a:gd name="T61" fmla="*/ 3 h 917"/>
                        <a:gd name="T62" fmla="*/ 1 w 860"/>
                        <a:gd name="T63" fmla="*/ 3 h 917"/>
                        <a:gd name="T64" fmla="*/ 1 w 860"/>
                        <a:gd name="T65" fmla="*/ 3 h 917"/>
                        <a:gd name="T66" fmla="*/ 1 w 860"/>
                        <a:gd name="T67" fmla="*/ 3 h 917"/>
                        <a:gd name="T68" fmla="*/ 1 w 860"/>
                        <a:gd name="T69" fmla="*/ 3 h 9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60"/>
                        <a:gd name="T106" fmla="*/ 0 h 917"/>
                        <a:gd name="T107" fmla="*/ 860 w 860"/>
                        <a:gd name="T108" fmla="*/ 917 h 91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60" h="917">
                          <a:moveTo>
                            <a:pt x="276" y="893"/>
                          </a:moveTo>
                          <a:lnTo>
                            <a:pt x="341" y="871"/>
                          </a:lnTo>
                          <a:lnTo>
                            <a:pt x="333" y="836"/>
                          </a:lnTo>
                          <a:lnTo>
                            <a:pt x="434" y="778"/>
                          </a:lnTo>
                          <a:lnTo>
                            <a:pt x="517" y="672"/>
                          </a:lnTo>
                          <a:lnTo>
                            <a:pt x="573" y="720"/>
                          </a:lnTo>
                          <a:lnTo>
                            <a:pt x="682" y="660"/>
                          </a:lnTo>
                          <a:lnTo>
                            <a:pt x="739" y="627"/>
                          </a:lnTo>
                          <a:lnTo>
                            <a:pt x="767" y="569"/>
                          </a:lnTo>
                          <a:lnTo>
                            <a:pt x="850" y="521"/>
                          </a:lnTo>
                          <a:lnTo>
                            <a:pt x="860" y="475"/>
                          </a:lnTo>
                          <a:lnTo>
                            <a:pt x="776" y="451"/>
                          </a:lnTo>
                          <a:lnTo>
                            <a:pt x="739" y="326"/>
                          </a:lnTo>
                          <a:lnTo>
                            <a:pt x="657" y="347"/>
                          </a:lnTo>
                          <a:lnTo>
                            <a:pt x="657" y="266"/>
                          </a:lnTo>
                          <a:lnTo>
                            <a:pt x="618" y="221"/>
                          </a:lnTo>
                          <a:lnTo>
                            <a:pt x="490" y="139"/>
                          </a:lnTo>
                          <a:lnTo>
                            <a:pt x="396" y="128"/>
                          </a:lnTo>
                          <a:lnTo>
                            <a:pt x="351" y="82"/>
                          </a:lnTo>
                          <a:lnTo>
                            <a:pt x="147" y="0"/>
                          </a:lnTo>
                          <a:lnTo>
                            <a:pt x="120" y="24"/>
                          </a:lnTo>
                          <a:lnTo>
                            <a:pt x="120" y="92"/>
                          </a:lnTo>
                          <a:lnTo>
                            <a:pt x="157" y="114"/>
                          </a:lnTo>
                          <a:lnTo>
                            <a:pt x="157" y="186"/>
                          </a:lnTo>
                          <a:lnTo>
                            <a:pt x="128" y="231"/>
                          </a:lnTo>
                          <a:lnTo>
                            <a:pt x="100" y="266"/>
                          </a:lnTo>
                          <a:lnTo>
                            <a:pt x="47" y="279"/>
                          </a:lnTo>
                          <a:lnTo>
                            <a:pt x="0" y="369"/>
                          </a:lnTo>
                          <a:lnTo>
                            <a:pt x="110" y="604"/>
                          </a:lnTo>
                          <a:lnTo>
                            <a:pt x="110" y="753"/>
                          </a:lnTo>
                          <a:lnTo>
                            <a:pt x="90" y="798"/>
                          </a:lnTo>
                          <a:lnTo>
                            <a:pt x="110" y="858"/>
                          </a:lnTo>
                          <a:lnTo>
                            <a:pt x="239" y="917"/>
                          </a:lnTo>
                          <a:lnTo>
                            <a:pt x="276" y="893"/>
                          </a:lnTo>
                          <a:close/>
                        </a:path>
                      </a:pathLst>
                    </a:custGeom>
                    <a:grpFill/>
                    <a:ln w="3175">
                      <a:solidFill>
                        <a:srgbClr val="000000"/>
                      </a:solidFill>
                      <a:round/>
                      <a:headEnd/>
                      <a:tailEnd/>
                    </a:ln>
                  </p:spPr>
                  <p:txBody>
                    <a:bodyPr/>
                    <a:lstStyle/>
                    <a:p>
                      <a:endParaRPr lang="en-US"/>
                    </a:p>
                  </p:txBody>
                </p:sp>
                <p:sp>
                  <p:nvSpPr>
                    <p:cNvPr id="29" name="Freeform 1449">
                      <a:extLst>
                        <a:ext uri="{FF2B5EF4-FFF2-40B4-BE49-F238E27FC236}">
                          <a16:creationId xmlns:a16="http://schemas.microsoft.com/office/drawing/2014/main" id="{8B08B3B7-EA6E-CC74-4F1B-620038D6B919}"/>
                        </a:ext>
                      </a:extLst>
                    </p:cNvPr>
                    <p:cNvSpPr>
                      <a:spLocks noChangeAspect="1"/>
                    </p:cNvSpPr>
                    <p:nvPr/>
                  </p:nvSpPr>
                  <p:spPr bwMode="auto">
                    <a:xfrm>
                      <a:off x="1362657" y="3438847"/>
                      <a:ext cx="128" cy="79"/>
                    </a:xfrm>
                    <a:custGeom>
                      <a:avLst/>
                      <a:gdLst>
                        <a:gd name="T0" fmla="*/ 2 w 510"/>
                        <a:gd name="T1" fmla="*/ 1 h 326"/>
                        <a:gd name="T2" fmla="*/ 2 w 510"/>
                        <a:gd name="T3" fmla="*/ 0 h 326"/>
                        <a:gd name="T4" fmla="*/ 1 w 510"/>
                        <a:gd name="T5" fmla="*/ 0 h 326"/>
                        <a:gd name="T6" fmla="*/ 1 w 510"/>
                        <a:gd name="T7" fmla="*/ 0 h 326"/>
                        <a:gd name="T8" fmla="*/ 1 w 510"/>
                        <a:gd name="T9" fmla="*/ 0 h 326"/>
                        <a:gd name="T10" fmla="*/ 1 w 510"/>
                        <a:gd name="T11" fmla="*/ 0 h 326"/>
                        <a:gd name="T12" fmla="*/ 1 w 510"/>
                        <a:gd name="T13" fmla="*/ 0 h 326"/>
                        <a:gd name="T14" fmla="*/ 0 w 510"/>
                        <a:gd name="T15" fmla="*/ 0 h 326"/>
                        <a:gd name="T16" fmla="*/ 0 w 510"/>
                        <a:gd name="T17" fmla="*/ 0 h 326"/>
                        <a:gd name="T18" fmla="*/ 0 w 510"/>
                        <a:gd name="T19" fmla="*/ 0 h 326"/>
                        <a:gd name="T20" fmla="*/ 0 w 510"/>
                        <a:gd name="T21" fmla="*/ 0 h 326"/>
                        <a:gd name="T22" fmla="*/ 0 w 510"/>
                        <a:gd name="T23" fmla="*/ 0 h 326"/>
                        <a:gd name="T24" fmla="*/ 0 w 510"/>
                        <a:gd name="T25" fmla="*/ 1 h 326"/>
                        <a:gd name="T26" fmla="*/ 1 w 510"/>
                        <a:gd name="T27" fmla="*/ 1 h 326"/>
                        <a:gd name="T28" fmla="*/ 0 w 510"/>
                        <a:gd name="T29" fmla="*/ 1 h 326"/>
                        <a:gd name="T30" fmla="*/ 1 w 510"/>
                        <a:gd name="T31" fmla="*/ 1 h 326"/>
                        <a:gd name="T32" fmla="*/ 1 w 510"/>
                        <a:gd name="T33" fmla="*/ 1 h 326"/>
                        <a:gd name="T34" fmla="*/ 2 w 510"/>
                        <a:gd name="T35" fmla="*/ 1 h 326"/>
                        <a:gd name="T36" fmla="*/ 2 w 510"/>
                        <a:gd name="T37" fmla="*/ 1 h 326"/>
                        <a:gd name="T38" fmla="*/ 2 w 510"/>
                        <a:gd name="T39" fmla="*/ 1 h 3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0"/>
                        <a:gd name="T61" fmla="*/ 0 h 326"/>
                        <a:gd name="T62" fmla="*/ 510 w 510"/>
                        <a:gd name="T63" fmla="*/ 326 h 32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0" h="326">
                          <a:moveTo>
                            <a:pt x="510" y="219"/>
                          </a:moveTo>
                          <a:lnTo>
                            <a:pt x="510" y="152"/>
                          </a:lnTo>
                          <a:lnTo>
                            <a:pt x="419" y="128"/>
                          </a:lnTo>
                          <a:lnTo>
                            <a:pt x="401" y="80"/>
                          </a:lnTo>
                          <a:lnTo>
                            <a:pt x="362" y="80"/>
                          </a:lnTo>
                          <a:lnTo>
                            <a:pt x="327" y="26"/>
                          </a:lnTo>
                          <a:lnTo>
                            <a:pt x="225" y="26"/>
                          </a:lnTo>
                          <a:lnTo>
                            <a:pt x="153" y="80"/>
                          </a:lnTo>
                          <a:lnTo>
                            <a:pt x="96" y="0"/>
                          </a:lnTo>
                          <a:lnTo>
                            <a:pt x="50" y="0"/>
                          </a:lnTo>
                          <a:lnTo>
                            <a:pt x="0" y="47"/>
                          </a:lnTo>
                          <a:lnTo>
                            <a:pt x="30" y="128"/>
                          </a:lnTo>
                          <a:lnTo>
                            <a:pt x="113" y="176"/>
                          </a:lnTo>
                          <a:lnTo>
                            <a:pt x="177" y="244"/>
                          </a:lnTo>
                          <a:lnTo>
                            <a:pt x="161" y="280"/>
                          </a:lnTo>
                          <a:lnTo>
                            <a:pt x="272" y="326"/>
                          </a:lnTo>
                          <a:lnTo>
                            <a:pt x="353" y="268"/>
                          </a:lnTo>
                          <a:lnTo>
                            <a:pt x="448" y="268"/>
                          </a:lnTo>
                          <a:lnTo>
                            <a:pt x="510" y="219"/>
                          </a:lnTo>
                          <a:close/>
                        </a:path>
                      </a:pathLst>
                    </a:custGeom>
                    <a:grpFill/>
                    <a:ln w="3175">
                      <a:solidFill>
                        <a:srgbClr val="000000"/>
                      </a:solidFill>
                      <a:round/>
                      <a:headEnd/>
                      <a:tailEnd/>
                    </a:ln>
                  </p:spPr>
                  <p:txBody>
                    <a:bodyPr/>
                    <a:lstStyle/>
                    <a:p>
                      <a:endParaRPr lang="en-US"/>
                    </a:p>
                  </p:txBody>
                </p:sp>
                <p:sp>
                  <p:nvSpPr>
                    <p:cNvPr id="30" name="Freeform 1450">
                      <a:extLst>
                        <a:ext uri="{FF2B5EF4-FFF2-40B4-BE49-F238E27FC236}">
                          <a16:creationId xmlns:a16="http://schemas.microsoft.com/office/drawing/2014/main" id="{4CB1F190-99AA-515E-90B7-233F1D36E917}"/>
                        </a:ext>
                      </a:extLst>
                    </p:cNvPr>
                    <p:cNvSpPr>
                      <a:spLocks noChangeAspect="1"/>
                    </p:cNvSpPr>
                    <p:nvPr/>
                  </p:nvSpPr>
                  <p:spPr bwMode="auto">
                    <a:xfrm>
                      <a:off x="1362662" y="3438911"/>
                      <a:ext cx="27" cy="30"/>
                    </a:xfrm>
                    <a:custGeom>
                      <a:avLst/>
                      <a:gdLst>
                        <a:gd name="T0" fmla="*/ 0 w 110"/>
                        <a:gd name="T1" fmla="*/ 1 h 116"/>
                        <a:gd name="T2" fmla="*/ 0 w 110"/>
                        <a:gd name="T3" fmla="*/ 0 h 116"/>
                        <a:gd name="T4" fmla="*/ 0 w 110"/>
                        <a:gd name="T5" fmla="*/ 1 h 116"/>
                        <a:gd name="T6" fmla="*/ 0 w 110"/>
                        <a:gd name="T7" fmla="*/ 1 h 116"/>
                        <a:gd name="T8" fmla="*/ 0 w 110"/>
                        <a:gd name="T9" fmla="*/ 1 h 116"/>
                        <a:gd name="T10" fmla="*/ 0 w 110"/>
                        <a:gd name="T11" fmla="*/ 1 h 116"/>
                        <a:gd name="T12" fmla="*/ 0 60000 65536"/>
                        <a:gd name="T13" fmla="*/ 0 60000 65536"/>
                        <a:gd name="T14" fmla="*/ 0 60000 65536"/>
                        <a:gd name="T15" fmla="*/ 0 60000 65536"/>
                        <a:gd name="T16" fmla="*/ 0 60000 65536"/>
                        <a:gd name="T17" fmla="*/ 0 60000 65536"/>
                        <a:gd name="T18" fmla="*/ 0 w 110"/>
                        <a:gd name="T19" fmla="*/ 0 h 116"/>
                        <a:gd name="T20" fmla="*/ 110 w 110"/>
                        <a:gd name="T21" fmla="*/ 116 h 116"/>
                      </a:gdLst>
                      <a:ahLst/>
                      <a:cxnLst>
                        <a:cxn ang="T12">
                          <a:pos x="T0" y="T1"/>
                        </a:cxn>
                        <a:cxn ang="T13">
                          <a:pos x="T2" y="T3"/>
                        </a:cxn>
                        <a:cxn ang="T14">
                          <a:pos x="T4" y="T5"/>
                        </a:cxn>
                        <a:cxn ang="T15">
                          <a:pos x="T6" y="T7"/>
                        </a:cxn>
                        <a:cxn ang="T16">
                          <a:pos x="T8" y="T9"/>
                        </a:cxn>
                        <a:cxn ang="T17">
                          <a:pos x="T10" y="T11"/>
                        </a:cxn>
                      </a:cxnLst>
                      <a:rect l="T18" t="T19" r="T20" b="T21"/>
                      <a:pathLst>
                        <a:path w="110" h="116">
                          <a:moveTo>
                            <a:pt x="110" y="108"/>
                          </a:moveTo>
                          <a:lnTo>
                            <a:pt x="92" y="0"/>
                          </a:lnTo>
                          <a:lnTo>
                            <a:pt x="0" y="91"/>
                          </a:lnTo>
                          <a:lnTo>
                            <a:pt x="9" y="116"/>
                          </a:lnTo>
                          <a:lnTo>
                            <a:pt x="110" y="108"/>
                          </a:lnTo>
                          <a:close/>
                        </a:path>
                      </a:pathLst>
                    </a:custGeom>
                    <a:grpFill/>
                    <a:ln w="3175">
                      <a:solidFill>
                        <a:srgbClr val="000000"/>
                      </a:solidFill>
                      <a:round/>
                      <a:headEnd/>
                      <a:tailEnd/>
                    </a:ln>
                  </p:spPr>
                  <p:txBody>
                    <a:bodyPr/>
                    <a:lstStyle/>
                    <a:p>
                      <a:endParaRPr lang="en-US"/>
                    </a:p>
                  </p:txBody>
                </p:sp>
                <p:sp>
                  <p:nvSpPr>
                    <p:cNvPr id="31" name="Freeform 1451">
                      <a:extLst>
                        <a:ext uri="{FF2B5EF4-FFF2-40B4-BE49-F238E27FC236}">
                          <a16:creationId xmlns:a16="http://schemas.microsoft.com/office/drawing/2014/main" id="{83BD7198-B1E6-D631-E233-FE424E9172B4}"/>
                        </a:ext>
                      </a:extLst>
                    </p:cNvPr>
                    <p:cNvSpPr>
                      <a:spLocks noChangeAspect="1"/>
                    </p:cNvSpPr>
                    <p:nvPr/>
                  </p:nvSpPr>
                  <p:spPr bwMode="auto">
                    <a:xfrm>
                      <a:off x="1362596" y="3438859"/>
                      <a:ext cx="42" cy="41"/>
                    </a:xfrm>
                    <a:custGeom>
                      <a:avLst/>
                      <a:gdLst>
                        <a:gd name="T0" fmla="*/ 0 w 174"/>
                        <a:gd name="T1" fmla="*/ 1 h 163"/>
                        <a:gd name="T2" fmla="*/ 1 w 174"/>
                        <a:gd name="T3" fmla="*/ 1 h 163"/>
                        <a:gd name="T4" fmla="*/ 0 w 174"/>
                        <a:gd name="T5" fmla="*/ 0 h 163"/>
                        <a:gd name="T6" fmla="*/ 0 w 174"/>
                        <a:gd name="T7" fmla="*/ 0 h 163"/>
                        <a:gd name="T8" fmla="*/ 0 w 174"/>
                        <a:gd name="T9" fmla="*/ 0 h 163"/>
                        <a:gd name="T10" fmla="*/ 0 w 174"/>
                        <a:gd name="T11" fmla="*/ 0 h 163"/>
                        <a:gd name="T12" fmla="*/ 0 w 174"/>
                        <a:gd name="T13" fmla="*/ 1 h 163"/>
                        <a:gd name="T14" fmla="*/ 0 w 174"/>
                        <a:gd name="T15" fmla="*/ 1 h 163"/>
                        <a:gd name="T16" fmla="*/ 0 w 174"/>
                        <a:gd name="T17" fmla="*/ 1 h 1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4"/>
                        <a:gd name="T28" fmla="*/ 0 h 163"/>
                        <a:gd name="T29" fmla="*/ 174 w 174"/>
                        <a:gd name="T30" fmla="*/ 163 h 1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4" h="163">
                          <a:moveTo>
                            <a:pt x="157" y="163"/>
                          </a:moveTo>
                          <a:lnTo>
                            <a:pt x="174" y="105"/>
                          </a:lnTo>
                          <a:lnTo>
                            <a:pt x="117" y="47"/>
                          </a:lnTo>
                          <a:lnTo>
                            <a:pt x="110" y="0"/>
                          </a:lnTo>
                          <a:lnTo>
                            <a:pt x="0" y="0"/>
                          </a:lnTo>
                          <a:lnTo>
                            <a:pt x="0" y="56"/>
                          </a:lnTo>
                          <a:lnTo>
                            <a:pt x="54" y="105"/>
                          </a:lnTo>
                          <a:lnTo>
                            <a:pt x="157" y="163"/>
                          </a:lnTo>
                          <a:close/>
                        </a:path>
                      </a:pathLst>
                    </a:custGeom>
                    <a:grpFill/>
                    <a:ln w="3175">
                      <a:solidFill>
                        <a:srgbClr val="000000"/>
                      </a:solidFill>
                      <a:round/>
                      <a:headEnd/>
                      <a:tailEnd/>
                    </a:ln>
                  </p:spPr>
                  <p:txBody>
                    <a:bodyPr/>
                    <a:lstStyle/>
                    <a:p>
                      <a:endParaRPr lang="en-US"/>
                    </a:p>
                  </p:txBody>
                </p:sp>
                <p:sp>
                  <p:nvSpPr>
                    <p:cNvPr id="288" name="Freeform 1452">
                      <a:extLst>
                        <a:ext uri="{FF2B5EF4-FFF2-40B4-BE49-F238E27FC236}">
                          <a16:creationId xmlns:a16="http://schemas.microsoft.com/office/drawing/2014/main" id="{FAA09779-27E5-B64A-3F16-C078DC080B48}"/>
                        </a:ext>
                      </a:extLst>
                    </p:cNvPr>
                    <p:cNvSpPr>
                      <a:spLocks noChangeAspect="1"/>
                    </p:cNvSpPr>
                    <p:nvPr/>
                  </p:nvSpPr>
                  <p:spPr bwMode="auto">
                    <a:xfrm>
                      <a:off x="1362554" y="3438807"/>
                      <a:ext cx="101" cy="34"/>
                    </a:xfrm>
                    <a:custGeom>
                      <a:avLst/>
                      <a:gdLst>
                        <a:gd name="T0" fmla="*/ 2 w 406"/>
                        <a:gd name="T1" fmla="*/ 0 h 140"/>
                        <a:gd name="T2" fmla="*/ 2 w 406"/>
                        <a:gd name="T3" fmla="*/ 0 h 140"/>
                        <a:gd name="T4" fmla="*/ 1 w 406"/>
                        <a:gd name="T5" fmla="*/ 0 h 140"/>
                        <a:gd name="T6" fmla="*/ 0 w 406"/>
                        <a:gd name="T7" fmla="*/ 0 h 140"/>
                        <a:gd name="T8" fmla="*/ 0 w 406"/>
                        <a:gd name="T9" fmla="*/ 0 h 140"/>
                        <a:gd name="T10" fmla="*/ 0 w 406"/>
                        <a:gd name="T11" fmla="*/ 0 h 140"/>
                        <a:gd name="T12" fmla="*/ 1 w 406"/>
                        <a:gd name="T13" fmla="*/ 0 h 140"/>
                        <a:gd name="T14" fmla="*/ 1 w 406"/>
                        <a:gd name="T15" fmla="*/ 0 h 140"/>
                        <a:gd name="T16" fmla="*/ 1 w 406"/>
                        <a:gd name="T17" fmla="*/ 0 h 140"/>
                        <a:gd name="T18" fmla="*/ 1 w 406"/>
                        <a:gd name="T19" fmla="*/ 0 h 140"/>
                        <a:gd name="T20" fmla="*/ 2 w 406"/>
                        <a:gd name="T21" fmla="*/ 0 h 140"/>
                        <a:gd name="T22" fmla="*/ 2 w 406"/>
                        <a:gd name="T23" fmla="*/ 0 h 140"/>
                        <a:gd name="T24" fmla="*/ 2 w 406"/>
                        <a:gd name="T25" fmla="*/ 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6"/>
                        <a:gd name="T40" fmla="*/ 0 h 140"/>
                        <a:gd name="T41" fmla="*/ 406 w 406"/>
                        <a:gd name="T42" fmla="*/ 140 h 1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6" h="140">
                          <a:moveTo>
                            <a:pt x="406" y="58"/>
                          </a:moveTo>
                          <a:lnTo>
                            <a:pt x="369" y="22"/>
                          </a:lnTo>
                          <a:lnTo>
                            <a:pt x="269" y="58"/>
                          </a:lnTo>
                          <a:lnTo>
                            <a:pt x="28" y="0"/>
                          </a:lnTo>
                          <a:lnTo>
                            <a:pt x="0" y="71"/>
                          </a:lnTo>
                          <a:lnTo>
                            <a:pt x="0" y="105"/>
                          </a:lnTo>
                          <a:lnTo>
                            <a:pt x="111" y="116"/>
                          </a:lnTo>
                          <a:lnTo>
                            <a:pt x="168" y="88"/>
                          </a:lnTo>
                          <a:lnTo>
                            <a:pt x="222" y="140"/>
                          </a:lnTo>
                          <a:lnTo>
                            <a:pt x="314" y="140"/>
                          </a:lnTo>
                          <a:lnTo>
                            <a:pt x="369" y="105"/>
                          </a:lnTo>
                          <a:lnTo>
                            <a:pt x="406" y="58"/>
                          </a:lnTo>
                          <a:close/>
                        </a:path>
                      </a:pathLst>
                    </a:custGeom>
                    <a:grpFill/>
                    <a:ln w="3175">
                      <a:solidFill>
                        <a:srgbClr val="000000"/>
                      </a:solidFill>
                      <a:round/>
                      <a:headEnd/>
                      <a:tailEnd/>
                    </a:ln>
                  </p:spPr>
                  <p:txBody>
                    <a:bodyPr/>
                    <a:lstStyle/>
                    <a:p>
                      <a:endParaRPr lang="en-US"/>
                    </a:p>
                  </p:txBody>
                </p:sp>
                <p:sp>
                  <p:nvSpPr>
                    <p:cNvPr id="289" name="Freeform 1453">
                      <a:extLst>
                        <a:ext uri="{FF2B5EF4-FFF2-40B4-BE49-F238E27FC236}">
                          <a16:creationId xmlns:a16="http://schemas.microsoft.com/office/drawing/2014/main" id="{6178ADA5-FD5A-D405-CB7F-98F3C90FF656}"/>
                        </a:ext>
                      </a:extLst>
                    </p:cNvPr>
                    <p:cNvSpPr>
                      <a:spLocks noChangeAspect="1"/>
                    </p:cNvSpPr>
                    <p:nvPr/>
                  </p:nvSpPr>
                  <p:spPr bwMode="auto">
                    <a:xfrm>
                      <a:off x="1362384" y="3438726"/>
                      <a:ext cx="109" cy="82"/>
                    </a:xfrm>
                    <a:custGeom>
                      <a:avLst/>
                      <a:gdLst>
                        <a:gd name="T0" fmla="*/ 2 w 435"/>
                        <a:gd name="T1" fmla="*/ 1 h 323"/>
                        <a:gd name="T2" fmla="*/ 2 w 435"/>
                        <a:gd name="T3" fmla="*/ 1 h 323"/>
                        <a:gd name="T4" fmla="*/ 2 w 435"/>
                        <a:gd name="T5" fmla="*/ 1 h 323"/>
                        <a:gd name="T6" fmla="*/ 2 w 435"/>
                        <a:gd name="T7" fmla="*/ 1 h 323"/>
                        <a:gd name="T8" fmla="*/ 2 w 435"/>
                        <a:gd name="T9" fmla="*/ 1 h 323"/>
                        <a:gd name="T10" fmla="*/ 1 w 435"/>
                        <a:gd name="T11" fmla="*/ 1 h 323"/>
                        <a:gd name="T12" fmla="*/ 1 w 435"/>
                        <a:gd name="T13" fmla="*/ 1 h 323"/>
                        <a:gd name="T14" fmla="*/ 1 w 435"/>
                        <a:gd name="T15" fmla="*/ 0 h 323"/>
                        <a:gd name="T16" fmla="*/ 1 w 435"/>
                        <a:gd name="T17" fmla="*/ 0 h 323"/>
                        <a:gd name="T18" fmla="*/ 1 w 435"/>
                        <a:gd name="T19" fmla="*/ 1 h 323"/>
                        <a:gd name="T20" fmla="*/ 0 w 435"/>
                        <a:gd name="T21" fmla="*/ 1 h 323"/>
                        <a:gd name="T22" fmla="*/ 0 w 435"/>
                        <a:gd name="T23" fmla="*/ 1 h 323"/>
                        <a:gd name="T24" fmla="*/ 1 w 435"/>
                        <a:gd name="T25" fmla="*/ 1 h 323"/>
                        <a:gd name="T26" fmla="*/ 1 w 435"/>
                        <a:gd name="T27" fmla="*/ 1 h 323"/>
                        <a:gd name="T28" fmla="*/ 1 w 435"/>
                        <a:gd name="T29" fmla="*/ 1 h 323"/>
                        <a:gd name="T30" fmla="*/ 1 w 435"/>
                        <a:gd name="T31" fmla="*/ 1 h 323"/>
                        <a:gd name="T32" fmla="*/ 1 w 435"/>
                        <a:gd name="T33" fmla="*/ 1 h 323"/>
                        <a:gd name="T34" fmla="*/ 1 w 435"/>
                        <a:gd name="T35" fmla="*/ 1 h 323"/>
                        <a:gd name="T36" fmla="*/ 2 w 435"/>
                        <a:gd name="T37" fmla="*/ 1 h 323"/>
                        <a:gd name="T38" fmla="*/ 2 w 435"/>
                        <a:gd name="T39" fmla="*/ 1 h 3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35"/>
                        <a:gd name="T61" fmla="*/ 0 h 323"/>
                        <a:gd name="T62" fmla="*/ 435 w 435"/>
                        <a:gd name="T63" fmla="*/ 323 h 3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35" h="323">
                          <a:moveTo>
                            <a:pt x="427" y="288"/>
                          </a:moveTo>
                          <a:lnTo>
                            <a:pt x="435" y="252"/>
                          </a:lnTo>
                          <a:lnTo>
                            <a:pt x="389" y="242"/>
                          </a:lnTo>
                          <a:lnTo>
                            <a:pt x="389" y="161"/>
                          </a:lnTo>
                          <a:lnTo>
                            <a:pt x="343" y="195"/>
                          </a:lnTo>
                          <a:lnTo>
                            <a:pt x="297" y="115"/>
                          </a:lnTo>
                          <a:lnTo>
                            <a:pt x="332" y="115"/>
                          </a:lnTo>
                          <a:lnTo>
                            <a:pt x="241" y="0"/>
                          </a:lnTo>
                          <a:lnTo>
                            <a:pt x="185" y="0"/>
                          </a:lnTo>
                          <a:lnTo>
                            <a:pt x="129" y="92"/>
                          </a:lnTo>
                          <a:lnTo>
                            <a:pt x="0" y="92"/>
                          </a:lnTo>
                          <a:lnTo>
                            <a:pt x="49" y="208"/>
                          </a:lnTo>
                          <a:lnTo>
                            <a:pt x="101" y="299"/>
                          </a:lnTo>
                          <a:lnTo>
                            <a:pt x="223" y="299"/>
                          </a:lnTo>
                          <a:lnTo>
                            <a:pt x="195" y="252"/>
                          </a:lnTo>
                          <a:lnTo>
                            <a:pt x="258" y="252"/>
                          </a:lnTo>
                          <a:lnTo>
                            <a:pt x="287" y="267"/>
                          </a:lnTo>
                          <a:lnTo>
                            <a:pt x="323" y="323"/>
                          </a:lnTo>
                          <a:lnTo>
                            <a:pt x="427" y="288"/>
                          </a:lnTo>
                          <a:close/>
                        </a:path>
                      </a:pathLst>
                    </a:custGeom>
                    <a:grpFill/>
                    <a:ln w="3175">
                      <a:solidFill>
                        <a:srgbClr val="000000"/>
                      </a:solidFill>
                      <a:round/>
                      <a:headEnd/>
                      <a:tailEnd/>
                    </a:ln>
                  </p:spPr>
                  <p:txBody>
                    <a:bodyPr/>
                    <a:lstStyle/>
                    <a:p>
                      <a:endParaRPr lang="en-US"/>
                    </a:p>
                  </p:txBody>
                </p:sp>
                <p:sp>
                  <p:nvSpPr>
                    <p:cNvPr id="290" name="Freeform 1454">
                      <a:extLst>
                        <a:ext uri="{FF2B5EF4-FFF2-40B4-BE49-F238E27FC236}">
                          <a16:creationId xmlns:a16="http://schemas.microsoft.com/office/drawing/2014/main" id="{ABA638F1-033B-5EBF-A15E-02A3D1B79E3A}"/>
                        </a:ext>
                      </a:extLst>
                    </p:cNvPr>
                    <p:cNvSpPr>
                      <a:spLocks noChangeAspect="1"/>
                    </p:cNvSpPr>
                    <p:nvPr/>
                  </p:nvSpPr>
                  <p:spPr bwMode="auto">
                    <a:xfrm>
                      <a:off x="1362201" y="3438640"/>
                      <a:ext cx="88" cy="72"/>
                    </a:xfrm>
                    <a:custGeom>
                      <a:avLst/>
                      <a:gdLst>
                        <a:gd name="T0" fmla="*/ 1 w 350"/>
                        <a:gd name="T1" fmla="*/ 1 h 291"/>
                        <a:gd name="T2" fmla="*/ 1 w 350"/>
                        <a:gd name="T3" fmla="*/ 1 h 291"/>
                        <a:gd name="T4" fmla="*/ 1 w 350"/>
                        <a:gd name="T5" fmla="*/ 1 h 291"/>
                        <a:gd name="T6" fmla="*/ 1 w 350"/>
                        <a:gd name="T7" fmla="*/ 1 h 291"/>
                        <a:gd name="T8" fmla="*/ 2 w 350"/>
                        <a:gd name="T9" fmla="*/ 1 h 291"/>
                        <a:gd name="T10" fmla="*/ 2 w 350"/>
                        <a:gd name="T11" fmla="*/ 0 h 291"/>
                        <a:gd name="T12" fmla="*/ 1 w 350"/>
                        <a:gd name="T13" fmla="*/ 0 h 291"/>
                        <a:gd name="T14" fmla="*/ 1 w 350"/>
                        <a:gd name="T15" fmla="*/ 0 h 291"/>
                        <a:gd name="T16" fmla="*/ 1 w 350"/>
                        <a:gd name="T17" fmla="*/ 0 h 291"/>
                        <a:gd name="T18" fmla="*/ 0 w 350"/>
                        <a:gd name="T19" fmla="*/ 0 h 291"/>
                        <a:gd name="T20" fmla="*/ 0 w 350"/>
                        <a:gd name="T21" fmla="*/ 1 h 291"/>
                        <a:gd name="T22" fmla="*/ 0 w 350"/>
                        <a:gd name="T23" fmla="*/ 1 h 291"/>
                        <a:gd name="T24" fmla="*/ 1 w 350"/>
                        <a:gd name="T25" fmla="*/ 1 h 291"/>
                        <a:gd name="T26" fmla="*/ 1 w 350"/>
                        <a:gd name="T27" fmla="*/ 1 h 291"/>
                        <a:gd name="T28" fmla="*/ 1 w 350"/>
                        <a:gd name="T29" fmla="*/ 1 h 291"/>
                        <a:gd name="T30" fmla="*/ 1 w 350"/>
                        <a:gd name="T31" fmla="*/ 1 h 291"/>
                        <a:gd name="T32" fmla="*/ 1 w 350"/>
                        <a:gd name="T33" fmla="*/ 1 h 29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0"/>
                        <a:gd name="T52" fmla="*/ 0 h 291"/>
                        <a:gd name="T53" fmla="*/ 350 w 350"/>
                        <a:gd name="T54" fmla="*/ 291 h 29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0" h="291">
                          <a:moveTo>
                            <a:pt x="240" y="255"/>
                          </a:moveTo>
                          <a:lnTo>
                            <a:pt x="268" y="223"/>
                          </a:lnTo>
                          <a:lnTo>
                            <a:pt x="284" y="199"/>
                          </a:lnTo>
                          <a:lnTo>
                            <a:pt x="284" y="140"/>
                          </a:lnTo>
                          <a:lnTo>
                            <a:pt x="350" y="104"/>
                          </a:lnTo>
                          <a:lnTo>
                            <a:pt x="350" y="49"/>
                          </a:lnTo>
                          <a:lnTo>
                            <a:pt x="313" y="0"/>
                          </a:lnTo>
                          <a:lnTo>
                            <a:pt x="212" y="0"/>
                          </a:lnTo>
                          <a:lnTo>
                            <a:pt x="164" y="11"/>
                          </a:lnTo>
                          <a:lnTo>
                            <a:pt x="46" y="59"/>
                          </a:lnTo>
                          <a:lnTo>
                            <a:pt x="0" y="128"/>
                          </a:lnTo>
                          <a:lnTo>
                            <a:pt x="0" y="209"/>
                          </a:lnTo>
                          <a:lnTo>
                            <a:pt x="119" y="223"/>
                          </a:lnTo>
                          <a:lnTo>
                            <a:pt x="156" y="291"/>
                          </a:lnTo>
                          <a:lnTo>
                            <a:pt x="212" y="265"/>
                          </a:lnTo>
                          <a:lnTo>
                            <a:pt x="240" y="255"/>
                          </a:lnTo>
                          <a:close/>
                        </a:path>
                      </a:pathLst>
                    </a:custGeom>
                    <a:grpFill/>
                    <a:ln w="3175">
                      <a:solidFill>
                        <a:srgbClr val="000000"/>
                      </a:solidFill>
                      <a:round/>
                      <a:headEnd/>
                      <a:tailEnd/>
                    </a:ln>
                  </p:spPr>
                  <p:txBody>
                    <a:bodyPr/>
                    <a:lstStyle/>
                    <a:p>
                      <a:endParaRPr lang="en-US"/>
                    </a:p>
                  </p:txBody>
                </p:sp>
                <p:sp>
                  <p:nvSpPr>
                    <p:cNvPr id="291" name="Freeform 1455">
                      <a:extLst>
                        <a:ext uri="{FF2B5EF4-FFF2-40B4-BE49-F238E27FC236}">
                          <a16:creationId xmlns:a16="http://schemas.microsoft.com/office/drawing/2014/main" id="{B23987B4-AE81-5412-EEA2-466170F547E1}"/>
                        </a:ext>
                      </a:extLst>
                    </p:cNvPr>
                    <p:cNvSpPr>
                      <a:spLocks noChangeAspect="1"/>
                    </p:cNvSpPr>
                    <p:nvPr/>
                  </p:nvSpPr>
                  <p:spPr bwMode="auto">
                    <a:xfrm>
                      <a:off x="1362125" y="3438683"/>
                      <a:ext cx="40" cy="44"/>
                    </a:xfrm>
                    <a:custGeom>
                      <a:avLst/>
                      <a:gdLst>
                        <a:gd name="T0" fmla="*/ 0 w 156"/>
                        <a:gd name="T1" fmla="*/ 1 h 174"/>
                        <a:gd name="T2" fmla="*/ 0 w 156"/>
                        <a:gd name="T3" fmla="*/ 0 h 174"/>
                        <a:gd name="T4" fmla="*/ 1 w 156"/>
                        <a:gd name="T5" fmla="*/ 0 h 174"/>
                        <a:gd name="T6" fmla="*/ 1 w 156"/>
                        <a:gd name="T7" fmla="*/ 0 h 174"/>
                        <a:gd name="T8" fmla="*/ 1 w 156"/>
                        <a:gd name="T9" fmla="*/ 0 h 174"/>
                        <a:gd name="T10" fmla="*/ 0 w 156"/>
                        <a:gd name="T11" fmla="*/ 0 h 174"/>
                        <a:gd name="T12" fmla="*/ 0 w 156"/>
                        <a:gd name="T13" fmla="*/ 0 h 174"/>
                        <a:gd name="T14" fmla="*/ 0 w 156"/>
                        <a:gd name="T15" fmla="*/ 0 h 174"/>
                        <a:gd name="T16" fmla="*/ 0 w 156"/>
                        <a:gd name="T17" fmla="*/ 1 h 174"/>
                        <a:gd name="T18" fmla="*/ 0 w 156"/>
                        <a:gd name="T19" fmla="*/ 1 h 174"/>
                        <a:gd name="T20" fmla="*/ 0 w 156"/>
                        <a:gd name="T21" fmla="*/ 1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6"/>
                        <a:gd name="T34" fmla="*/ 0 h 174"/>
                        <a:gd name="T35" fmla="*/ 156 w 156"/>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6" h="174">
                          <a:moveTo>
                            <a:pt x="19" y="174"/>
                          </a:moveTo>
                          <a:lnTo>
                            <a:pt x="43" y="104"/>
                          </a:lnTo>
                          <a:lnTo>
                            <a:pt x="119" y="71"/>
                          </a:lnTo>
                          <a:lnTo>
                            <a:pt x="119" y="49"/>
                          </a:lnTo>
                          <a:lnTo>
                            <a:pt x="156" y="0"/>
                          </a:lnTo>
                          <a:lnTo>
                            <a:pt x="100" y="0"/>
                          </a:lnTo>
                          <a:lnTo>
                            <a:pt x="64" y="59"/>
                          </a:lnTo>
                          <a:lnTo>
                            <a:pt x="7" y="71"/>
                          </a:lnTo>
                          <a:lnTo>
                            <a:pt x="0" y="174"/>
                          </a:lnTo>
                          <a:lnTo>
                            <a:pt x="19" y="174"/>
                          </a:lnTo>
                          <a:close/>
                        </a:path>
                      </a:pathLst>
                    </a:custGeom>
                    <a:grpFill/>
                    <a:ln w="3175">
                      <a:solidFill>
                        <a:srgbClr val="000000"/>
                      </a:solidFill>
                      <a:round/>
                      <a:headEnd/>
                      <a:tailEnd/>
                    </a:ln>
                  </p:spPr>
                  <p:txBody>
                    <a:bodyPr/>
                    <a:lstStyle/>
                    <a:p>
                      <a:endParaRPr lang="en-US"/>
                    </a:p>
                  </p:txBody>
                </p:sp>
                <p:sp>
                  <p:nvSpPr>
                    <p:cNvPr id="292" name="Freeform 1456">
                      <a:extLst>
                        <a:ext uri="{FF2B5EF4-FFF2-40B4-BE49-F238E27FC236}">
                          <a16:creationId xmlns:a16="http://schemas.microsoft.com/office/drawing/2014/main" id="{9FB67E5D-C029-037E-9AED-16ECFA22EAF7}"/>
                        </a:ext>
                      </a:extLst>
                    </p:cNvPr>
                    <p:cNvSpPr>
                      <a:spLocks noChangeAspect="1"/>
                    </p:cNvSpPr>
                    <p:nvPr/>
                  </p:nvSpPr>
                  <p:spPr bwMode="auto">
                    <a:xfrm>
                      <a:off x="1362771" y="3438986"/>
                      <a:ext cx="215" cy="232"/>
                    </a:xfrm>
                    <a:custGeom>
                      <a:avLst/>
                      <a:gdLst>
                        <a:gd name="T0" fmla="*/ 1 w 860"/>
                        <a:gd name="T1" fmla="*/ 4 h 917"/>
                        <a:gd name="T2" fmla="*/ 1 w 860"/>
                        <a:gd name="T3" fmla="*/ 4 h 917"/>
                        <a:gd name="T4" fmla="*/ 1 w 860"/>
                        <a:gd name="T5" fmla="*/ 3 h 917"/>
                        <a:gd name="T6" fmla="*/ 2 w 860"/>
                        <a:gd name="T7" fmla="*/ 3 h 917"/>
                        <a:gd name="T8" fmla="*/ 2 w 860"/>
                        <a:gd name="T9" fmla="*/ 3 h 917"/>
                        <a:gd name="T10" fmla="*/ 2 w 860"/>
                        <a:gd name="T11" fmla="*/ 3 h 917"/>
                        <a:gd name="T12" fmla="*/ 3 w 860"/>
                        <a:gd name="T13" fmla="*/ 3 h 917"/>
                        <a:gd name="T14" fmla="*/ 3 w 860"/>
                        <a:gd name="T15" fmla="*/ 3 h 917"/>
                        <a:gd name="T16" fmla="*/ 3 w 860"/>
                        <a:gd name="T17" fmla="*/ 2 h 917"/>
                        <a:gd name="T18" fmla="*/ 3 w 860"/>
                        <a:gd name="T19" fmla="*/ 2 h 917"/>
                        <a:gd name="T20" fmla="*/ 3 w 860"/>
                        <a:gd name="T21" fmla="*/ 2 h 917"/>
                        <a:gd name="T22" fmla="*/ 3 w 860"/>
                        <a:gd name="T23" fmla="*/ 2 h 917"/>
                        <a:gd name="T24" fmla="*/ 3 w 860"/>
                        <a:gd name="T25" fmla="*/ 1 h 917"/>
                        <a:gd name="T26" fmla="*/ 3 w 860"/>
                        <a:gd name="T27" fmla="*/ 2 h 917"/>
                        <a:gd name="T28" fmla="*/ 3 w 860"/>
                        <a:gd name="T29" fmla="*/ 1 h 917"/>
                        <a:gd name="T30" fmla="*/ 3 w 860"/>
                        <a:gd name="T31" fmla="*/ 1 h 917"/>
                        <a:gd name="T32" fmla="*/ 2 w 860"/>
                        <a:gd name="T33" fmla="*/ 1 h 917"/>
                        <a:gd name="T34" fmla="*/ 2 w 860"/>
                        <a:gd name="T35" fmla="*/ 1 h 917"/>
                        <a:gd name="T36" fmla="*/ 2 w 860"/>
                        <a:gd name="T37" fmla="*/ 0 h 917"/>
                        <a:gd name="T38" fmla="*/ 1 w 860"/>
                        <a:gd name="T39" fmla="*/ 0 h 917"/>
                        <a:gd name="T40" fmla="*/ 1 w 860"/>
                        <a:gd name="T41" fmla="*/ 0 h 917"/>
                        <a:gd name="T42" fmla="*/ 1 w 860"/>
                        <a:gd name="T43" fmla="*/ 1 h 917"/>
                        <a:gd name="T44" fmla="*/ 1 w 860"/>
                        <a:gd name="T45" fmla="*/ 1 h 917"/>
                        <a:gd name="T46" fmla="*/ 1 w 860"/>
                        <a:gd name="T47" fmla="*/ 1 h 917"/>
                        <a:gd name="T48" fmla="*/ 1 w 860"/>
                        <a:gd name="T49" fmla="*/ 1 h 917"/>
                        <a:gd name="T50" fmla="*/ 1 w 860"/>
                        <a:gd name="T51" fmla="*/ 1 h 917"/>
                        <a:gd name="T52" fmla="*/ 0 w 860"/>
                        <a:gd name="T53" fmla="*/ 1 h 917"/>
                        <a:gd name="T54" fmla="*/ 0 w 860"/>
                        <a:gd name="T55" fmla="*/ 2 h 917"/>
                        <a:gd name="T56" fmla="*/ 1 w 860"/>
                        <a:gd name="T57" fmla="*/ 3 h 917"/>
                        <a:gd name="T58" fmla="*/ 1 w 860"/>
                        <a:gd name="T59" fmla="*/ 3 h 917"/>
                        <a:gd name="T60" fmla="*/ 1 w 860"/>
                        <a:gd name="T61" fmla="*/ 3 h 917"/>
                        <a:gd name="T62" fmla="*/ 1 w 860"/>
                        <a:gd name="T63" fmla="*/ 4 h 917"/>
                        <a:gd name="T64" fmla="*/ 1 w 860"/>
                        <a:gd name="T65" fmla="*/ 4 h 917"/>
                        <a:gd name="T66" fmla="*/ 1 w 860"/>
                        <a:gd name="T67" fmla="*/ 4 h 917"/>
                        <a:gd name="T68" fmla="*/ 1 w 860"/>
                        <a:gd name="T69" fmla="*/ 4 h 9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60"/>
                        <a:gd name="T106" fmla="*/ 0 h 917"/>
                        <a:gd name="T107" fmla="*/ 860 w 860"/>
                        <a:gd name="T108" fmla="*/ 917 h 91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60" h="917">
                          <a:moveTo>
                            <a:pt x="277" y="893"/>
                          </a:moveTo>
                          <a:lnTo>
                            <a:pt x="341" y="873"/>
                          </a:lnTo>
                          <a:lnTo>
                            <a:pt x="333" y="838"/>
                          </a:lnTo>
                          <a:lnTo>
                            <a:pt x="433" y="779"/>
                          </a:lnTo>
                          <a:lnTo>
                            <a:pt x="516" y="672"/>
                          </a:lnTo>
                          <a:lnTo>
                            <a:pt x="573" y="722"/>
                          </a:lnTo>
                          <a:lnTo>
                            <a:pt x="682" y="662"/>
                          </a:lnTo>
                          <a:lnTo>
                            <a:pt x="739" y="627"/>
                          </a:lnTo>
                          <a:lnTo>
                            <a:pt x="766" y="571"/>
                          </a:lnTo>
                          <a:lnTo>
                            <a:pt x="849" y="522"/>
                          </a:lnTo>
                          <a:lnTo>
                            <a:pt x="860" y="476"/>
                          </a:lnTo>
                          <a:lnTo>
                            <a:pt x="776" y="453"/>
                          </a:lnTo>
                          <a:lnTo>
                            <a:pt x="739" y="328"/>
                          </a:lnTo>
                          <a:lnTo>
                            <a:pt x="657" y="347"/>
                          </a:lnTo>
                          <a:lnTo>
                            <a:pt x="657" y="268"/>
                          </a:lnTo>
                          <a:lnTo>
                            <a:pt x="618" y="223"/>
                          </a:lnTo>
                          <a:lnTo>
                            <a:pt x="490" y="141"/>
                          </a:lnTo>
                          <a:lnTo>
                            <a:pt x="395" y="129"/>
                          </a:lnTo>
                          <a:lnTo>
                            <a:pt x="350" y="83"/>
                          </a:lnTo>
                          <a:lnTo>
                            <a:pt x="147" y="0"/>
                          </a:lnTo>
                          <a:lnTo>
                            <a:pt x="120" y="25"/>
                          </a:lnTo>
                          <a:lnTo>
                            <a:pt x="120" y="94"/>
                          </a:lnTo>
                          <a:lnTo>
                            <a:pt x="157" y="116"/>
                          </a:lnTo>
                          <a:lnTo>
                            <a:pt x="157" y="188"/>
                          </a:lnTo>
                          <a:lnTo>
                            <a:pt x="128" y="233"/>
                          </a:lnTo>
                          <a:lnTo>
                            <a:pt x="100" y="268"/>
                          </a:lnTo>
                          <a:lnTo>
                            <a:pt x="47" y="280"/>
                          </a:lnTo>
                          <a:lnTo>
                            <a:pt x="0" y="370"/>
                          </a:lnTo>
                          <a:lnTo>
                            <a:pt x="109" y="605"/>
                          </a:lnTo>
                          <a:lnTo>
                            <a:pt x="109" y="755"/>
                          </a:lnTo>
                          <a:lnTo>
                            <a:pt x="90" y="800"/>
                          </a:lnTo>
                          <a:lnTo>
                            <a:pt x="109" y="860"/>
                          </a:lnTo>
                          <a:lnTo>
                            <a:pt x="238" y="917"/>
                          </a:lnTo>
                          <a:lnTo>
                            <a:pt x="277" y="893"/>
                          </a:lnTo>
                          <a:close/>
                        </a:path>
                      </a:pathLst>
                    </a:custGeom>
                    <a:pattFill prst="pct10">
                      <a:fgClr>
                        <a:schemeClr val="tx1"/>
                      </a:fgClr>
                      <a:bgClr>
                        <a:schemeClr val="bg1"/>
                      </a:bgClr>
                    </a:pattFill>
                    <a:ln w="3175">
                      <a:solidFill>
                        <a:srgbClr val="000000"/>
                      </a:solidFill>
                      <a:round/>
                      <a:headEnd/>
                      <a:tailEnd/>
                    </a:ln>
                  </p:spPr>
                  <p:txBody>
                    <a:bodyPr/>
                    <a:lstStyle/>
                    <a:p>
                      <a:endParaRPr lang="en-US"/>
                    </a:p>
                  </p:txBody>
                </p:sp>
                <p:sp>
                  <p:nvSpPr>
                    <p:cNvPr id="293" name="Freeform 1457">
                      <a:extLst>
                        <a:ext uri="{FF2B5EF4-FFF2-40B4-BE49-F238E27FC236}">
                          <a16:creationId xmlns:a16="http://schemas.microsoft.com/office/drawing/2014/main" id="{1E76F013-F489-E6B6-E499-C2138646A7F9}"/>
                        </a:ext>
                      </a:extLst>
                    </p:cNvPr>
                    <p:cNvSpPr>
                      <a:spLocks noChangeAspect="1"/>
                    </p:cNvSpPr>
                    <p:nvPr/>
                  </p:nvSpPr>
                  <p:spPr bwMode="auto">
                    <a:xfrm>
                      <a:off x="1362653" y="3438841"/>
                      <a:ext cx="128" cy="80"/>
                    </a:xfrm>
                    <a:custGeom>
                      <a:avLst/>
                      <a:gdLst>
                        <a:gd name="T0" fmla="*/ 2 w 509"/>
                        <a:gd name="T1" fmla="*/ 1 h 325"/>
                        <a:gd name="T2" fmla="*/ 2 w 509"/>
                        <a:gd name="T3" fmla="*/ 0 h 325"/>
                        <a:gd name="T4" fmla="*/ 1 w 509"/>
                        <a:gd name="T5" fmla="*/ 0 h 325"/>
                        <a:gd name="T6" fmla="*/ 1 w 509"/>
                        <a:gd name="T7" fmla="*/ 0 h 325"/>
                        <a:gd name="T8" fmla="*/ 1 w 509"/>
                        <a:gd name="T9" fmla="*/ 0 h 325"/>
                        <a:gd name="T10" fmla="*/ 1 w 509"/>
                        <a:gd name="T11" fmla="*/ 0 h 325"/>
                        <a:gd name="T12" fmla="*/ 1 w 509"/>
                        <a:gd name="T13" fmla="*/ 0 h 325"/>
                        <a:gd name="T14" fmla="*/ 0 w 509"/>
                        <a:gd name="T15" fmla="*/ 0 h 325"/>
                        <a:gd name="T16" fmla="*/ 0 w 509"/>
                        <a:gd name="T17" fmla="*/ 0 h 325"/>
                        <a:gd name="T18" fmla="*/ 0 w 509"/>
                        <a:gd name="T19" fmla="*/ 0 h 325"/>
                        <a:gd name="T20" fmla="*/ 0 w 509"/>
                        <a:gd name="T21" fmla="*/ 0 h 325"/>
                        <a:gd name="T22" fmla="*/ 0 w 509"/>
                        <a:gd name="T23" fmla="*/ 0 h 325"/>
                        <a:gd name="T24" fmla="*/ 0 w 509"/>
                        <a:gd name="T25" fmla="*/ 1 h 325"/>
                        <a:gd name="T26" fmla="*/ 1 w 509"/>
                        <a:gd name="T27" fmla="*/ 1 h 325"/>
                        <a:gd name="T28" fmla="*/ 0 w 509"/>
                        <a:gd name="T29" fmla="*/ 1 h 325"/>
                        <a:gd name="T30" fmla="*/ 1 w 509"/>
                        <a:gd name="T31" fmla="*/ 1 h 325"/>
                        <a:gd name="T32" fmla="*/ 1 w 509"/>
                        <a:gd name="T33" fmla="*/ 1 h 325"/>
                        <a:gd name="T34" fmla="*/ 2 w 509"/>
                        <a:gd name="T35" fmla="*/ 1 h 325"/>
                        <a:gd name="T36" fmla="*/ 2 w 509"/>
                        <a:gd name="T37" fmla="*/ 1 h 325"/>
                        <a:gd name="T38" fmla="*/ 2 w 509"/>
                        <a:gd name="T39" fmla="*/ 1 h 3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09"/>
                        <a:gd name="T61" fmla="*/ 0 h 325"/>
                        <a:gd name="T62" fmla="*/ 509 w 509"/>
                        <a:gd name="T63" fmla="*/ 325 h 32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09" h="325">
                          <a:moveTo>
                            <a:pt x="509" y="219"/>
                          </a:moveTo>
                          <a:lnTo>
                            <a:pt x="509" y="152"/>
                          </a:lnTo>
                          <a:lnTo>
                            <a:pt x="417" y="128"/>
                          </a:lnTo>
                          <a:lnTo>
                            <a:pt x="400" y="80"/>
                          </a:lnTo>
                          <a:lnTo>
                            <a:pt x="361" y="80"/>
                          </a:lnTo>
                          <a:lnTo>
                            <a:pt x="325" y="27"/>
                          </a:lnTo>
                          <a:lnTo>
                            <a:pt x="224" y="27"/>
                          </a:lnTo>
                          <a:lnTo>
                            <a:pt x="151" y="80"/>
                          </a:lnTo>
                          <a:lnTo>
                            <a:pt x="95" y="0"/>
                          </a:lnTo>
                          <a:lnTo>
                            <a:pt x="49" y="0"/>
                          </a:lnTo>
                          <a:lnTo>
                            <a:pt x="0" y="48"/>
                          </a:lnTo>
                          <a:lnTo>
                            <a:pt x="30" y="128"/>
                          </a:lnTo>
                          <a:lnTo>
                            <a:pt x="112" y="177"/>
                          </a:lnTo>
                          <a:lnTo>
                            <a:pt x="175" y="245"/>
                          </a:lnTo>
                          <a:lnTo>
                            <a:pt x="159" y="280"/>
                          </a:lnTo>
                          <a:lnTo>
                            <a:pt x="271" y="325"/>
                          </a:lnTo>
                          <a:lnTo>
                            <a:pt x="352" y="269"/>
                          </a:lnTo>
                          <a:lnTo>
                            <a:pt x="447" y="269"/>
                          </a:lnTo>
                          <a:lnTo>
                            <a:pt x="509" y="219"/>
                          </a:lnTo>
                          <a:close/>
                        </a:path>
                      </a:pathLst>
                    </a:custGeom>
                    <a:pattFill prst="pct10">
                      <a:fgClr>
                        <a:schemeClr val="tx1"/>
                      </a:fgClr>
                      <a:bgClr>
                        <a:schemeClr val="bg1"/>
                      </a:bgClr>
                    </a:pattFill>
                    <a:ln w="3175">
                      <a:solidFill>
                        <a:srgbClr val="000000"/>
                      </a:solidFill>
                      <a:round/>
                      <a:headEnd/>
                      <a:tailEnd/>
                    </a:ln>
                  </p:spPr>
                  <p:txBody>
                    <a:bodyPr/>
                    <a:lstStyle/>
                    <a:p>
                      <a:endParaRPr lang="en-US"/>
                    </a:p>
                  </p:txBody>
                </p:sp>
                <p:sp>
                  <p:nvSpPr>
                    <p:cNvPr id="294" name="Freeform 1458">
                      <a:extLst>
                        <a:ext uri="{FF2B5EF4-FFF2-40B4-BE49-F238E27FC236}">
                          <a16:creationId xmlns:a16="http://schemas.microsoft.com/office/drawing/2014/main" id="{F6685470-5206-9585-843E-4B948D029441}"/>
                        </a:ext>
                      </a:extLst>
                    </p:cNvPr>
                    <p:cNvSpPr>
                      <a:spLocks noChangeAspect="1"/>
                    </p:cNvSpPr>
                    <p:nvPr/>
                  </p:nvSpPr>
                  <p:spPr bwMode="auto">
                    <a:xfrm>
                      <a:off x="1362657" y="3438904"/>
                      <a:ext cx="29" cy="27"/>
                    </a:xfrm>
                    <a:custGeom>
                      <a:avLst/>
                      <a:gdLst>
                        <a:gd name="T0" fmla="*/ 1 w 111"/>
                        <a:gd name="T1" fmla="*/ 0 h 115"/>
                        <a:gd name="T2" fmla="*/ 1 w 111"/>
                        <a:gd name="T3" fmla="*/ 0 h 115"/>
                        <a:gd name="T4" fmla="*/ 0 w 111"/>
                        <a:gd name="T5" fmla="*/ 0 h 115"/>
                        <a:gd name="T6" fmla="*/ 0 w 111"/>
                        <a:gd name="T7" fmla="*/ 0 h 115"/>
                        <a:gd name="T8" fmla="*/ 1 w 111"/>
                        <a:gd name="T9" fmla="*/ 0 h 115"/>
                        <a:gd name="T10" fmla="*/ 1 w 111"/>
                        <a:gd name="T11" fmla="*/ 0 h 115"/>
                        <a:gd name="T12" fmla="*/ 0 60000 65536"/>
                        <a:gd name="T13" fmla="*/ 0 60000 65536"/>
                        <a:gd name="T14" fmla="*/ 0 60000 65536"/>
                        <a:gd name="T15" fmla="*/ 0 60000 65536"/>
                        <a:gd name="T16" fmla="*/ 0 60000 65536"/>
                        <a:gd name="T17" fmla="*/ 0 60000 65536"/>
                        <a:gd name="T18" fmla="*/ 0 w 111"/>
                        <a:gd name="T19" fmla="*/ 0 h 115"/>
                        <a:gd name="T20" fmla="*/ 111 w 111"/>
                        <a:gd name="T21" fmla="*/ 115 h 115"/>
                      </a:gdLst>
                      <a:ahLst/>
                      <a:cxnLst>
                        <a:cxn ang="T12">
                          <a:pos x="T0" y="T1"/>
                        </a:cxn>
                        <a:cxn ang="T13">
                          <a:pos x="T2" y="T3"/>
                        </a:cxn>
                        <a:cxn ang="T14">
                          <a:pos x="T4" y="T5"/>
                        </a:cxn>
                        <a:cxn ang="T15">
                          <a:pos x="T6" y="T7"/>
                        </a:cxn>
                        <a:cxn ang="T16">
                          <a:pos x="T8" y="T9"/>
                        </a:cxn>
                        <a:cxn ang="T17">
                          <a:pos x="T10" y="T11"/>
                        </a:cxn>
                      </a:cxnLst>
                      <a:rect l="T18" t="T19" r="T20" b="T21"/>
                      <a:pathLst>
                        <a:path w="111" h="115">
                          <a:moveTo>
                            <a:pt x="111" y="107"/>
                          </a:moveTo>
                          <a:lnTo>
                            <a:pt x="92" y="0"/>
                          </a:lnTo>
                          <a:lnTo>
                            <a:pt x="0" y="91"/>
                          </a:lnTo>
                          <a:lnTo>
                            <a:pt x="10" y="115"/>
                          </a:lnTo>
                          <a:lnTo>
                            <a:pt x="111" y="107"/>
                          </a:lnTo>
                          <a:close/>
                        </a:path>
                      </a:pathLst>
                    </a:custGeom>
                    <a:pattFill prst="pct5">
                      <a:fgClr>
                        <a:schemeClr val="tx1"/>
                      </a:fgClr>
                      <a:bgClr>
                        <a:schemeClr val="bg1"/>
                      </a:bgClr>
                    </a:pattFill>
                    <a:ln w="3175">
                      <a:solidFill>
                        <a:srgbClr val="000000"/>
                      </a:solidFill>
                      <a:round/>
                      <a:headEnd/>
                      <a:tailEnd/>
                    </a:ln>
                  </p:spPr>
                  <p:txBody>
                    <a:bodyPr/>
                    <a:lstStyle/>
                    <a:p>
                      <a:endParaRPr lang="en-US"/>
                    </a:p>
                  </p:txBody>
                </p:sp>
                <p:sp>
                  <p:nvSpPr>
                    <p:cNvPr id="295" name="Freeform 1459">
                      <a:extLst>
                        <a:ext uri="{FF2B5EF4-FFF2-40B4-BE49-F238E27FC236}">
                          <a16:creationId xmlns:a16="http://schemas.microsoft.com/office/drawing/2014/main" id="{21725445-DDAD-F02D-3068-46E3BDED9280}"/>
                        </a:ext>
                      </a:extLst>
                    </p:cNvPr>
                    <p:cNvSpPr>
                      <a:spLocks noChangeAspect="1"/>
                    </p:cNvSpPr>
                    <p:nvPr/>
                  </p:nvSpPr>
                  <p:spPr bwMode="auto">
                    <a:xfrm>
                      <a:off x="1362592" y="3438852"/>
                      <a:ext cx="42" cy="41"/>
                    </a:xfrm>
                    <a:custGeom>
                      <a:avLst/>
                      <a:gdLst>
                        <a:gd name="T0" fmla="*/ 0 w 174"/>
                        <a:gd name="T1" fmla="*/ 1 h 162"/>
                        <a:gd name="T2" fmla="*/ 1 w 174"/>
                        <a:gd name="T3" fmla="*/ 1 h 162"/>
                        <a:gd name="T4" fmla="*/ 0 w 174"/>
                        <a:gd name="T5" fmla="*/ 0 h 162"/>
                        <a:gd name="T6" fmla="*/ 0 w 174"/>
                        <a:gd name="T7" fmla="*/ 0 h 162"/>
                        <a:gd name="T8" fmla="*/ 0 w 174"/>
                        <a:gd name="T9" fmla="*/ 0 h 162"/>
                        <a:gd name="T10" fmla="*/ 0 w 174"/>
                        <a:gd name="T11" fmla="*/ 0 h 162"/>
                        <a:gd name="T12" fmla="*/ 0 w 174"/>
                        <a:gd name="T13" fmla="*/ 1 h 162"/>
                        <a:gd name="T14" fmla="*/ 0 w 174"/>
                        <a:gd name="T15" fmla="*/ 1 h 162"/>
                        <a:gd name="T16" fmla="*/ 0 w 174"/>
                        <a:gd name="T17" fmla="*/ 1 h 1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4"/>
                        <a:gd name="T28" fmla="*/ 0 h 162"/>
                        <a:gd name="T29" fmla="*/ 174 w 174"/>
                        <a:gd name="T30" fmla="*/ 162 h 1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4" h="162">
                          <a:moveTo>
                            <a:pt x="155" y="162"/>
                          </a:moveTo>
                          <a:lnTo>
                            <a:pt x="174" y="104"/>
                          </a:lnTo>
                          <a:lnTo>
                            <a:pt x="116" y="47"/>
                          </a:lnTo>
                          <a:lnTo>
                            <a:pt x="110" y="0"/>
                          </a:lnTo>
                          <a:lnTo>
                            <a:pt x="0" y="0"/>
                          </a:lnTo>
                          <a:lnTo>
                            <a:pt x="0" y="56"/>
                          </a:lnTo>
                          <a:lnTo>
                            <a:pt x="54" y="104"/>
                          </a:lnTo>
                          <a:lnTo>
                            <a:pt x="155" y="162"/>
                          </a:lnTo>
                          <a:close/>
                        </a:path>
                      </a:pathLst>
                    </a:custGeom>
                    <a:pattFill prst="pct5">
                      <a:fgClr>
                        <a:schemeClr val="tx1"/>
                      </a:fgClr>
                      <a:bgClr>
                        <a:schemeClr val="bg1"/>
                      </a:bgClr>
                    </a:pattFill>
                    <a:ln w="3175">
                      <a:solidFill>
                        <a:srgbClr val="000000"/>
                      </a:solidFill>
                      <a:round/>
                      <a:headEnd/>
                      <a:tailEnd/>
                    </a:ln>
                  </p:spPr>
                  <p:txBody>
                    <a:bodyPr/>
                    <a:lstStyle/>
                    <a:p>
                      <a:endParaRPr lang="en-US"/>
                    </a:p>
                  </p:txBody>
                </p:sp>
                <p:sp>
                  <p:nvSpPr>
                    <p:cNvPr id="296" name="Freeform 1460">
                      <a:extLst>
                        <a:ext uri="{FF2B5EF4-FFF2-40B4-BE49-F238E27FC236}">
                          <a16:creationId xmlns:a16="http://schemas.microsoft.com/office/drawing/2014/main" id="{ECCB2206-8597-33C3-FF37-E8AA34E31CB0}"/>
                        </a:ext>
                      </a:extLst>
                    </p:cNvPr>
                    <p:cNvSpPr>
                      <a:spLocks noChangeAspect="1"/>
                    </p:cNvSpPr>
                    <p:nvPr/>
                  </p:nvSpPr>
                  <p:spPr bwMode="auto">
                    <a:xfrm>
                      <a:off x="1362550" y="3438800"/>
                      <a:ext cx="101" cy="35"/>
                    </a:xfrm>
                    <a:custGeom>
                      <a:avLst/>
                      <a:gdLst>
                        <a:gd name="T0" fmla="*/ 2 w 408"/>
                        <a:gd name="T1" fmla="*/ 0 h 139"/>
                        <a:gd name="T2" fmla="*/ 2 w 408"/>
                        <a:gd name="T3" fmla="*/ 0 h 139"/>
                        <a:gd name="T4" fmla="*/ 1 w 408"/>
                        <a:gd name="T5" fmla="*/ 0 h 139"/>
                        <a:gd name="T6" fmla="*/ 0 w 408"/>
                        <a:gd name="T7" fmla="*/ 0 h 139"/>
                        <a:gd name="T8" fmla="*/ 0 w 408"/>
                        <a:gd name="T9" fmla="*/ 0 h 139"/>
                        <a:gd name="T10" fmla="*/ 0 w 408"/>
                        <a:gd name="T11" fmla="*/ 1 h 139"/>
                        <a:gd name="T12" fmla="*/ 1 w 408"/>
                        <a:gd name="T13" fmla="*/ 1 h 139"/>
                        <a:gd name="T14" fmla="*/ 1 w 408"/>
                        <a:gd name="T15" fmla="*/ 1 h 139"/>
                        <a:gd name="T16" fmla="*/ 1 w 408"/>
                        <a:gd name="T17" fmla="*/ 1 h 139"/>
                        <a:gd name="T18" fmla="*/ 1 w 408"/>
                        <a:gd name="T19" fmla="*/ 1 h 139"/>
                        <a:gd name="T20" fmla="*/ 2 w 408"/>
                        <a:gd name="T21" fmla="*/ 1 h 139"/>
                        <a:gd name="T22" fmla="*/ 2 w 408"/>
                        <a:gd name="T23" fmla="*/ 0 h 139"/>
                        <a:gd name="T24" fmla="*/ 2 w 408"/>
                        <a:gd name="T25" fmla="*/ 0 h 1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8"/>
                        <a:gd name="T40" fmla="*/ 0 h 139"/>
                        <a:gd name="T41" fmla="*/ 408 w 408"/>
                        <a:gd name="T42" fmla="*/ 139 h 13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8" h="139">
                          <a:moveTo>
                            <a:pt x="408" y="58"/>
                          </a:moveTo>
                          <a:lnTo>
                            <a:pt x="370" y="22"/>
                          </a:lnTo>
                          <a:lnTo>
                            <a:pt x="270" y="58"/>
                          </a:lnTo>
                          <a:lnTo>
                            <a:pt x="29" y="0"/>
                          </a:lnTo>
                          <a:lnTo>
                            <a:pt x="0" y="70"/>
                          </a:lnTo>
                          <a:lnTo>
                            <a:pt x="0" y="105"/>
                          </a:lnTo>
                          <a:lnTo>
                            <a:pt x="113" y="115"/>
                          </a:lnTo>
                          <a:lnTo>
                            <a:pt x="170" y="88"/>
                          </a:lnTo>
                          <a:lnTo>
                            <a:pt x="224" y="139"/>
                          </a:lnTo>
                          <a:lnTo>
                            <a:pt x="315" y="139"/>
                          </a:lnTo>
                          <a:lnTo>
                            <a:pt x="370" y="105"/>
                          </a:lnTo>
                          <a:lnTo>
                            <a:pt x="408" y="58"/>
                          </a:lnTo>
                          <a:close/>
                        </a:path>
                      </a:pathLst>
                    </a:custGeom>
                    <a:pattFill prst="pct5">
                      <a:fgClr>
                        <a:schemeClr val="tx1"/>
                      </a:fgClr>
                      <a:bgClr>
                        <a:schemeClr val="bg1"/>
                      </a:bgClr>
                    </a:pattFill>
                    <a:ln w="3175">
                      <a:solidFill>
                        <a:srgbClr val="000000"/>
                      </a:solidFill>
                      <a:round/>
                      <a:headEnd/>
                      <a:tailEnd/>
                    </a:ln>
                  </p:spPr>
                  <p:txBody>
                    <a:bodyPr/>
                    <a:lstStyle/>
                    <a:p>
                      <a:endParaRPr lang="en-US"/>
                    </a:p>
                  </p:txBody>
                </p:sp>
                <p:sp>
                  <p:nvSpPr>
                    <p:cNvPr id="297" name="Freeform 1461">
                      <a:extLst>
                        <a:ext uri="{FF2B5EF4-FFF2-40B4-BE49-F238E27FC236}">
                          <a16:creationId xmlns:a16="http://schemas.microsoft.com/office/drawing/2014/main" id="{E7863284-E0EC-1BEA-C896-79AADF3A3581}"/>
                        </a:ext>
                      </a:extLst>
                    </p:cNvPr>
                    <p:cNvSpPr>
                      <a:spLocks noChangeAspect="1"/>
                    </p:cNvSpPr>
                    <p:nvPr/>
                  </p:nvSpPr>
                  <p:spPr bwMode="auto">
                    <a:xfrm>
                      <a:off x="1362380" y="3438717"/>
                      <a:ext cx="109" cy="83"/>
                    </a:xfrm>
                    <a:custGeom>
                      <a:avLst/>
                      <a:gdLst>
                        <a:gd name="T0" fmla="*/ 2 w 435"/>
                        <a:gd name="T1" fmla="*/ 1 h 324"/>
                        <a:gd name="T2" fmla="*/ 2 w 435"/>
                        <a:gd name="T3" fmla="*/ 1 h 324"/>
                        <a:gd name="T4" fmla="*/ 2 w 435"/>
                        <a:gd name="T5" fmla="*/ 1 h 324"/>
                        <a:gd name="T6" fmla="*/ 2 w 435"/>
                        <a:gd name="T7" fmla="*/ 1 h 324"/>
                        <a:gd name="T8" fmla="*/ 2 w 435"/>
                        <a:gd name="T9" fmla="*/ 1 h 324"/>
                        <a:gd name="T10" fmla="*/ 1 w 435"/>
                        <a:gd name="T11" fmla="*/ 1 h 324"/>
                        <a:gd name="T12" fmla="*/ 1 w 435"/>
                        <a:gd name="T13" fmla="*/ 1 h 324"/>
                        <a:gd name="T14" fmla="*/ 1 w 435"/>
                        <a:gd name="T15" fmla="*/ 0 h 324"/>
                        <a:gd name="T16" fmla="*/ 1 w 435"/>
                        <a:gd name="T17" fmla="*/ 0 h 324"/>
                        <a:gd name="T18" fmla="*/ 1 w 435"/>
                        <a:gd name="T19" fmla="*/ 0 h 324"/>
                        <a:gd name="T20" fmla="*/ 0 w 435"/>
                        <a:gd name="T21" fmla="*/ 0 h 324"/>
                        <a:gd name="T22" fmla="*/ 0 w 435"/>
                        <a:gd name="T23" fmla="*/ 1 h 324"/>
                        <a:gd name="T24" fmla="*/ 1 w 435"/>
                        <a:gd name="T25" fmla="*/ 1 h 324"/>
                        <a:gd name="T26" fmla="*/ 1 w 435"/>
                        <a:gd name="T27" fmla="*/ 1 h 324"/>
                        <a:gd name="T28" fmla="*/ 1 w 435"/>
                        <a:gd name="T29" fmla="*/ 1 h 324"/>
                        <a:gd name="T30" fmla="*/ 1 w 435"/>
                        <a:gd name="T31" fmla="*/ 1 h 324"/>
                        <a:gd name="T32" fmla="*/ 1 w 435"/>
                        <a:gd name="T33" fmla="*/ 1 h 324"/>
                        <a:gd name="T34" fmla="*/ 1 w 435"/>
                        <a:gd name="T35" fmla="*/ 1 h 324"/>
                        <a:gd name="T36" fmla="*/ 2 w 435"/>
                        <a:gd name="T37" fmla="*/ 1 h 324"/>
                        <a:gd name="T38" fmla="*/ 2 w 435"/>
                        <a:gd name="T39" fmla="*/ 1 h 3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35"/>
                        <a:gd name="T61" fmla="*/ 0 h 324"/>
                        <a:gd name="T62" fmla="*/ 435 w 435"/>
                        <a:gd name="T63" fmla="*/ 324 h 32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35" h="324">
                          <a:moveTo>
                            <a:pt x="426" y="288"/>
                          </a:moveTo>
                          <a:lnTo>
                            <a:pt x="435" y="253"/>
                          </a:lnTo>
                          <a:lnTo>
                            <a:pt x="390" y="242"/>
                          </a:lnTo>
                          <a:lnTo>
                            <a:pt x="390" y="162"/>
                          </a:lnTo>
                          <a:lnTo>
                            <a:pt x="342" y="196"/>
                          </a:lnTo>
                          <a:lnTo>
                            <a:pt x="297" y="115"/>
                          </a:lnTo>
                          <a:lnTo>
                            <a:pt x="333" y="115"/>
                          </a:lnTo>
                          <a:lnTo>
                            <a:pt x="241" y="0"/>
                          </a:lnTo>
                          <a:lnTo>
                            <a:pt x="184" y="0"/>
                          </a:lnTo>
                          <a:lnTo>
                            <a:pt x="129" y="92"/>
                          </a:lnTo>
                          <a:lnTo>
                            <a:pt x="0" y="92"/>
                          </a:lnTo>
                          <a:lnTo>
                            <a:pt x="48" y="208"/>
                          </a:lnTo>
                          <a:lnTo>
                            <a:pt x="100" y="300"/>
                          </a:lnTo>
                          <a:lnTo>
                            <a:pt x="222" y="300"/>
                          </a:lnTo>
                          <a:lnTo>
                            <a:pt x="196" y="253"/>
                          </a:lnTo>
                          <a:lnTo>
                            <a:pt x="259" y="253"/>
                          </a:lnTo>
                          <a:lnTo>
                            <a:pt x="287" y="268"/>
                          </a:lnTo>
                          <a:lnTo>
                            <a:pt x="323" y="324"/>
                          </a:lnTo>
                          <a:lnTo>
                            <a:pt x="426" y="288"/>
                          </a:lnTo>
                          <a:close/>
                        </a:path>
                      </a:pathLst>
                    </a:custGeom>
                    <a:pattFill prst="pct10">
                      <a:fgClr>
                        <a:schemeClr val="tx1"/>
                      </a:fgClr>
                      <a:bgClr>
                        <a:schemeClr val="bg1"/>
                      </a:bgClr>
                    </a:pattFill>
                    <a:ln w="3175">
                      <a:solidFill>
                        <a:srgbClr val="000000"/>
                      </a:solidFill>
                      <a:round/>
                      <a:headEnd/>
                      <a:tailEnd/>
                    </a:ln>
                  </p:spPr>
                  <p:txBody>
                    <a:bodyPr/>
                    <a:lstStyle/>
                    <a:p>
                      <a:endParaRPr lang="en-US"/>
                    </a:p>
                  </p:txBody>
                </p:sp>
                <p:sp>
                  <p:nvSpPr>
                    <p:cNvPr id="298" name="Freeform 1462">
                      <a:extLst>
                        <a:ext uri="{FF2B5EF4-FFF2-40B4-BE49-F238E27FC236}">
                          <a16:creationId xmlns:a16="http://schemas.microsoft.com/office/drawing/2014/main" id="{169AB497-BB89-1F6E-456D-AFB839A5E1DA}"/>
                        </a:ext>
                      </a:extLst>
                    </p:cNvPr>
                    <p:cNvSpPr>
                      <a:spLocks noChangeAspect="1"/>
                    </p:cNvSpPr>
                    <p:nvPr/>
                  </p:nvSpPr>
                  <p:spPr bwMode="auto">
                    <a:xfrm>
                      <a:off x="1362197" y="3438633"/>
                      <a:ext cx="82" cy="67"/>
                    </a:xfrm>
                    <a:custGeom>
                      <a:avLst/>
                      <a:gdLst>
                        <a:gd name="T0" fmla="*/ 1 w 352"/>
                        <a:gd name="T1" fmla="*/ 1 h 289"/>
                        <a:gd name="T2" fmla="*/ 1 w 352"/>
                        <a:gd name="T3" fmla="*/ 1 h 289"/>
                        <a:gd name="T4" fmla="*/ 1 w 352"/>
                        <a:gd name="T5" fmla="*/ 1 h 289"/>
                        <a:gd name="T6" fmla="*/ 1 w 352"/>
                        <a:gd name="T7" fmla="*/ 0 h 289"/>
                        <a:gd name="T8" fmla="*/ 1 w 352"/>
                        <a:gd name="T9" fmla="*/ 0 h 289"/>
                        <a:gd name="T10" fmla="*/ 1 w 352"/>
                        <a:gd name="T11" fmla="*/ 0 h 289"/>
                        <a:gd name="T12" fmla="*/ 1 w 352"/>
                        <a:gd name="T13" fmla="*/ 0 h 289"/>
                        <a:gd name="T14" fmla="*/ 1 w 352"/>
                        <a:gd name="T15" fmla="*/ 0 h 289"/>
                        <a:gd name="T16" fmla="*/ 1 w 352"/>
                        <a:gd name="T17" fmla="*/ 0 h 289"/>
                        <a:gd name="T18" fmla="*/ 0 w 352"/>
                        <a:gd name="T19" fmla="*/ 0 h 289"/>
                        <a:gd name="T20" fmla="*/ 0 w 352"/>
                        <a:gd name="T21" fmla="*/ 0 h 289"/>
                        <a:gd name="T22" fmla="*/ 0 w 352"/>
                        <a:gd name="T23" fmla="*/ 1 h 289"/>
                        <a:gd name="T24" fmla="*/ 1 w 352"/>
                        <a:gd name="T25" fmla="*/ 1 h 289"/>
                        <a:gd name="T26" fmla="*/ 1 w 352"/>
                        <a:gd name="T27" fmla="*/ 1 h 289"/>
                        <a:gd name="T28" fmla="*/ 1 w 352"/>
                        <a:gd name="T29" fmla="*/ 1 h 289"/>
                        <a:gd name="T30" fmla="*/ 1 w 352"/>
                        <a:gd name="T31" fmla="*/ 1 h 289"/>
                        <a:gd name="T32" fmla="*/ 1 w 352"/>
                        <a:gd name="T33" fmla="*/ 1 h 2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2"/>
                        <a:gd name="T52" fmla="*/ 0 h 289"/>
                        <a:gd name="T53" fmla="*/ 352 w 352"/>
                        <a:gd name="T54" fmla="*/ 289 h 28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2" h="289">
                          <a:moveTo>
                            <a:pt x="241" y="255"/>
                          </a:moveTo>
                          <a:lnTo>
                            <a:pt x="270" y="222"/>
                          </a:lnTo>
                          <a:lnTo>
                            <a:pt x="286" y="198"/>
                          </a:lnTo>
                          <a:lnTo>
                            <a:pt x="286" y="139"/>
                          </a:lnTo>
                          <a:lnTo>
                            <a:pt x="352" y="104"/>
                          </a:lnTo>
                          <a:lnTo>
                            <a:pt x="352" y="47"/>
                          </a:lnTo>
                          <a:lnTo>
                            <a:pt x="315" y="0"/>
                          </a:lnTo>
                          <a:lnTo>
                            <a:pt x="213" y="0"/>
                          </a:lnTo>
                          <a:lnTo>
                            <a:pt x="165" y="10"/>
                          </a:lnTo>
                          <a:lnTo>
                            <a:pt x="47" y="59"/>
                          </a:lnTo>
                          <a:lnTo>
                            <a:pt x="0" y="128"/>
                          </a:lnTo>
                          <a:lnTo>
                            <a:pt x="0" y="209"/>
                          </a:lnTo>
                          <a:lnTo>
                            <a:pt x="121" y="222"/>
                          </a:lnTo>
                          <a:lnTo>
                            <a:pt x="157" y="289"/>
                          </a:lnTo>
                          <a:lnTo>
                            <a:pt x="213" y="265"/>
                          </a:lnTo>
                          <a:lnTo>
                            <a:pt x="241" y="255"/>
                          </a:lnTo>
                          <a:close/>
                        </a:path>
                      </a:pathLst>
                    </a:custGeom>
                    <a:pattFill prst="pct10">
                      <a:fgClr>
                        <a:schemeClr val="tx1"/>
                      </a:fgClr>
                      <a:bgClr>
                        <a:schemeClr val="bg1"/>
                      </a:bgClr>
                    </a:pattFill>
                    <a:ln w="3175">
                      <a:solidFill>
                        <a:srgbClr val="000000"/>
                      </a:solidFill>
                      <a:round/>
                      <a:headEnd/>
                      <a:tailEnd/>
                    </a:ln>
                  </p:spPr>
                  <p:txBody>
                    <a:bodyPr/>
                    <a:lstStyle/>
                    <a:p>
                      <a:endParaRPr lang="en-US"/>
                    </a:p>
                  </p:txBody>
                </p:sp>
                <p:sp>
                  <p:nvSpPr>
                    <p:cNvPr id="299" name="Freeform 1463">
                      <a:extLst>
                        <a:ext uri="{FF2B5EF4-FFF2-40B4-BE49-F238E27FC236}">
                          <a16:creationId xmlns:a16="http://schemas.microsoft.com/office/drawing/2014/main" id="{944C02F0-F48A-241F-004B-16A24D39F106}"/>
                        </a:ext>
                      </a:extLst>
                    </p:cNvPr>
                    <p:cNvSpPr>
                      <a:spLocks noChangeAspect="1"/>
                    </p:cNvSpPr>
                    <p:nvPr/>
                  </p:nvSpPr>
                  <p:spPr bwMode="auto">
                    <a:xfrm>
                      <a:off x="1362121" y="3438676"/>
                      <a:ext cx="38" cy="45"/>
                    </a:xfrm>
                    <a:custGeom>
                      <a:avLst/>
                      <a:gdLst>
                        <a:gd name="T0" fmla="*/ 0 w 154"/>
                        <a:gd name="T1" fmla="*/ 1 h 174"/>
                        <a:gd name="T2" fmla="*/ 0 w 154"/>
                        <a:gd name="T3" fmla="*/ 1 h 174"/>
                        <a:gd name="T4" fmla="*/ 1 w 154"/>
                        <a:gd name="T5" fmla="*/ 0 h 174"/>
                        <a:gd name="T6" fmla="*/ 1 w 154"/>
                        <a:gd name="T7" fmla="*/ 0 h 174"/>
                        <a:gd name="T8" fmla="*/ 1 w 154"/>
                        <a:gd name="T9" fmla="*/ 0 h 174"/>
                        <a:gd name="T10" fmla="*/ 1 w 154"/>
                        <a:gd name="T11" fmla="*/ 0 h 174"/>
                        <a:gd name="T12" fmla="*/ 0 w 154"/>
                        <a:gd name="T13" fmla="*/ 0 h 174"/>
                        <a:gd name="T14" fmla="*/ 0 w 154"/>
                        <a:gd name="T15" fmla="*/ 0 h 174"/>
                        <a:gd name="T16" fmla="*/ 0 w 154"/>
                        <a:gd name="T17" fmla="*/ 1 h 174"/>
                        <a:gd name="T18" fmla="*/ 0 w 154"/>
                        <a:gd name="T19" fmla="*/ 1 h 174"/>
                        <a:gd name="T20" fmla="*/ 0 w 154"/>
                        <a:gd name="T21" fmla="*/ 1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4"/>
                        <a:gd name="T34" fmla="*/ 0 h 174"/>
                        <a:gd name="T35" fmla="*/ 154 w 154"/>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4" h="174">
                          <a:moveTo>
                            <a:pt x="17" y="174"/>
                          </a:moveTo>
                          <a:lnTo>
                            <a:pt x="43" y="104"/>
                          </a:lnTo>
                          <a:lnTo>
                            <a:pt x="118" y="69"/>
                          </a:lnTo>
                          <a:lnTo>
                            <a:pt x="118" y="48"/>
                          </a:lnTo>
                          <a:lnTo>
                            <a:pt x="154" y="0"/>
                          </a:lnTo>
                          <a:lnTo>
                            <a:pt x="99" y="0"/>
                          </a:lnTo>
                          <a:lnTo>
                            <a:pt x="63" y="59"/>
                          </a:lnTo>
                          <a:lnTo>
                            <a:pt x="7" y="69"/>
                          </a:lnTo>
                          <a:lnTo>
                            <a:pt x="0" y="174"/>
                          </a:lnTo>
                          <a:lnTo>
                            <a:pt x="17" y="174"/>
                          </a:lnTo>
                          <a:close/>
                        </a:path>
                      </a:pathLst>
                    </a:custGeom>
                    <a:pattFill prst="pct5">
                      <a:fgClr>
                        <a:schemeClr val="tx1"/>
                      </a:fgClr>
                      <a:bgClr>
                        <a:schemeClr val="bg1"/>
                      </a:bgClr>
                    </a:pattFill>
                    <a:ln w="3175">
                      <a:solidFill>
                        <a:srgbClr val="000000"/>
                      </a:solidFill>
                      <a:round/>
                      <a:headEnd/>
                      <a:tailEnd/>
                    </a:ln>
                  </p:spPr>
                  <p:txBody>
                    <a:bodyPr/>
                    <a:lstStyle/>
                    <a:p>
                      <a:endParaRPr lang="en-US"/>
                    </a:p>
                  </p:txBody>
                </p:sp>
              </p:grpSp>
            </p:grpSp>
            <p:grpSp>
              <p:nvGrpSpPr>
                <p:cNvPr id="22" name="Group 21">
                  <a:extLst>
                    <a:ext uri="{FF2B5EF4-FFF2-40B4-BE49-F238E27FC236}">
                      <a16:creationId xmlns:a16="http://schemas.microsoft.com/office/drawing/2014/main" id="{25C14500-1D91-9445-A18A-14AD62B6AF72}"/>
                    </a:ext>
                  </a:extLst>
                </p:cNvPr>
                <p:cNvGrpSpPr/>
                <p:nvPr/>
              </p:nvGrpSpPr>
              <p:grpSpPr>
                <a:xfrm>
                  <a:off x="5057775" y="3086100"/>
                  <a:ext cx="838200" cy="640080"/>
                  <a:chOff x="5057775" y="3086100"/>
                  <a:chExt cx="838200" cy="640080"/>
                </a:xfrm>
              </p:grpSpPr>
              <p:sp>
                <p:nvSpPr>
                  <p:cNvPr id="23" name="Rectangle 22">
                    <a:extLst>
                      <a:ext uri="{FF2B5EF4-FFF2-40B4-BE49-F238E27FC236}">
                        <a16:creationId xmlns:a16="http://schemas.microsoft.com/office/drawing/2014/main" id="{49993C24-61AF-4495-4BD4-0564CC08AE48}"/>
                      </a:ext>
                    </a:extLst>
                  </p:cNvPr>
                  <p:cNvSpPr>
                    <a:spLocks noChangeArrowheads="1"/>
                  </p:cNvSpPr>
                  <p:nvPr/>
                </p:nvSpPr>
                <p:spPr bwMode="auto">
                  <a:xfrm>
                    <a:off x="5057775" y="3086100"/>
                    <a:ext cx="838200" cy="640080"/>
                  </a:xfrm>
                  <a:prstGeom prst="rect">
                    <a:avLst/>
                  </a:prstGeom>
                  <a:noFill/>
                  <a:ln w="19050">
                    <a:solidFill>
                      <a:srgbClr val="000000"/>
                    </a:solidFill>
                    <a:round/>
                    <a:headEnd/>
                    <a:tailEnd/>
                  </a:ln>
                </p:spPr>
                <p:txBody>
                  <a:bodyPr/>
                  <a:lstStyle/>
                  <a:p>
                    <a:endParaRPr lang="en-US"/>
                  </a:p>
                </p:txBody>
              </p:sp>
              <p:sp>
                <p:nvSpPr>
                  <p:cNvPr id="24" name="Freeform 1467">
                    <a:extLst>
                      <a:ext uri="{FF2B5EF4-FFF2-40B4-BE49-F238E27FC236}">
                        <a16:creationId xmlns:a16="http://schemas.microsoft.com/office/drawing/2014/main" id="{4B628806-5981-A4B3-F6F1-E0E75F4329DD}"/>
                      </a:ext>
                    </a:extLst>
                  </p:cNvPr>
                  <p:cNvSpPr/>
                  <p:nvPr/>
                </p:nvSpPr>
                <p:spPr>
                  <a:xfrm>
                    <a:off x="5181600" y="3171825"/>
                    <a:ext cx="558800" cy="228600"/>
                  </a:xfrm>
                  <a:custGeom>
                    <a:avLst/>
                    <a:gdLst>
                      <a:gd name="connsiteX0" fmla="*/ 294564 w 457566"/>
                      <a:gd name="connsiteY0" fmla="*/ 11927 h 167823"/>
                      <a:gd name="connsiteX1" fmla="*/ 330345 w 457566"/>
                      <a:gd name="connsiteY1" fmla="*/ 15902 h 167823"/>
                      <a:gd name="connsiteX2" fmla="*/ 386004 w 457566"/>
                      <a:gd name="connsiteY2" fmla="*/ 23854 h 167823"/>
                      <a:gd name="connsiteX3" fmla="*/ 405882 w 457566"/>
                      <a:gd name="connsiteY3" fmla="*/ 27829 h 167823"/>
                      <a:gd name="connsiteX4" fmla="*/ 417809 w 457566"/>
                      <a:gd name="connsiteY4" fmla="*/ 31805 h 167823"/>
                      <a:gd name="connsiteX5" fmla="*/ 433712 w 457566"/>
                      <a:gd name="connsiteY5" fmla="*/ 35781 h 167823"/>
                      <a:gd name="connsiteX6" fmla="*/ 457566 w 457566"/>
                      <a:gd name="connsiteY6" fmla="*/ 43732 h 167823"/>
                      <a:gd name="connsiteX7" fmla="*/ 449615 w 457566"/>
                      <a:gd name="connsiteY7" fmla="*/ 55659 h 167823"/>
                      <a:gd name="connsiteX8" fmla="*/ 457566 w 457566"/>
                      <a:gd name="connsiteY8" fmla="*/ 83489 h 167823"/>
                      <a:gd name="connsiteX9" fmla="*/ 433712 w 457566"/>
                      <a:gd name="connsiteY9" fmla="*/ 91440 h 167823"/>
                      <a:gd name="connsiteX10" fmla="*/ 413834 w 457566"/>
                      <a:gd name="connsiteY10" fmla="*/ 107342 h 167823"/>
                      <a:gd name="connsiteX11" fmla="*/ 397931 w 457566"/>
                      <a:gd name="connsiteY11" fmla="*/ 127221 h 167823"/>
                      <a:gd name="connsiteX12" fmla="*/ 393955 w 457566"/>
                      <a:gd name="connsiteY12" fmla="*/ 139148 h 167823"/>
                      <a:gd name="connsiteX13" fmla="*/ 370102 w 457566"/>
                      <a:gd name="connsiteY13" fmla="*/ 147099 h 167823"/>
                      <a:gd name="connsiteX14" fmla="*/ 358175 w 457566"/>
                      <a:gd name="connsiteY14" fmla="*/ 151075 h 167823"/>
                      <a:gd name="connsiteX15" fmla="*/ 350223 w 457566"/>
                      <a:gd name="connsiteY15" fmla="*/ 159026 h 167823"/>
                      <a:gd name="connsiteX16" fmla="*/ 322394 w 457566"/>
                      <a:gd name="connsiteY16" fmla="*/ 163002 h 167823"/>
                      <a:gd name="connsiteX17" fmla="*/ 310467 w 457566"/>
                      <a:gd name="connsiteY17" fmla="*/ 166977 h 167823"/>
                      <a:gd name="connsiteX18" fmla="*/ 282637 w 457566"/>
                      <a:gd name="connsiteY18" fmla="*/ 163002 h 167823"/>
                      <a:gd name="connsiteX19" fmla="*/ 274686 w 457566"/>
                      <a:gd name="connsiteY19" fmla="*/ 155050 h 167823"/>
                      <a:gd name="connsiteX20" fmla="*/ 258783 w 457566"/>
                      <a:gd name="connsiteY20" fmla="*/ 151075 h 167823"/>
                      <a:gd name="connsiteX21" fmla="*/ 230954 w 457566"/>
                      <a:gd name="connsiteY21" fmla="*/ 155050 h 167823"/>
                      <a:gd name="connsiteX22" fmla="*/ 250832 w 457566"/>
                      <a:gd name="connsiteY22" fmla="*/ 151075 h 167823"/>
                      <a:gd name="connsiteX23" fmla="*/ 242881 w 457566"/>
                      <a:gd name="connsiteY23" fmla="*/ 163002 h 167823"/>
                      <a:gd name="connsiteX24" fmla="*/ 199148 w 457566"/>
                      <a:gd name="connsiteY24" fmla="*/ 159026 h 167823"/>
                      <a:gd name="connsiteX25" fmla="*/ 175295 w 457566"/>
                      <a:gd name="connsiteY25" fmla="*/ 155050 h 167823"/>
                      <a:gd name="connsiteX26" fmla="*/ 163368 w 457566"/>
                      <a:gd name="connsiteY26" fmla="*/ 151075 h 167823"/>
                      <a:gd name="connsiteX27" fmla="*/ 115660 w 457566"/>
                      <a:gd name="connsiteY27" fmla="*/ 155050 h 167823"/>
                      <a:gd name="connsiteX28" fmla="*/ 107708 w 457566"/>
                      <a:gd name="connsiteY28" fmla="*/ 163002 h 167823"/>
                      <a:gd name="connsiteX29" fmla="*/ 56025 w 457566"/>
                      <a:gd name="connsiteY29" fmla="*/ 151075 h 167823"/>
                      <a:gd name="connsiteX30" fmla="*/ 24220 w 457566"/>
                      <a:gd name="connsiteY30" fmla="*/ 155050 h 167823"/>
                      <a:gd name="connsiteX31" fmla="*/ 28195 w 457566"/>
                      <a:gd name="connsiteY31" fmla="*/ 143123 h 167823"/>
                      <a:gd name="connsiteX32" fmla="*/ 20244 w 457566"/>
                      <a:gd name="connsiteY32" fmla="*/ 131196 h 167823"/>
                      <a:gd name="connsiteX33" fmla="*/ 32171 w 457566"/>
                      <a:gd name="connsiteY33" fmla="*/ 99391 h 167823"/>
                      <a:gd name="connsiteX34" fmla="*/ 36147 w 457566"/>
                      <a:gd name="connsiteY34" fmla="*/ 87464 h 167823"/>
                      <a:gd name="connsiteX35" fmla="*/ 32171 w 457566"/>
                      <a:gd name="connsiteY35" fmla="*/ 75537 h 167823"/>
                      <a:gd name="connsiteX36" fmla="*/ 8317 w 457566"/>
                      <a:gd name="connsiteY36" fmla="*/ 67586 h 167823"/>
                      <a:gd name="connsiteX37" fmla="*/ 8317 w 457566"/>
                      <a:gd name="connsiteY37" fmla="*/ 39756 h 167823"/>
                      <a:gd name="connsiteX38" fmla="*/ 24220 w 457566"/>
                      <a:gd name="connsiteY38" fmla="*/ 35781 h 167823"/>
                      <a:gd name="connsiteX39" fmla="*/ 32171 w 457566"/>
                      <a:gd name="connsiteY39" fmla="*/ 27829 h 167823"/>
                      <a:gd name="connsiteX40" fmla="*/ 44098 w 457566"/>
                      <a:gd name="connsiteY40" fmla="*/ 3976 h 167823"/>
                      <a:gd name="connsiteX41" fmla="*/ 56025 w 457566"/>
                      <a:gd name="connsiteY41" fmla="*/ 0 h 167823"/>
                      <a:gd name="connsiteX42" fmla="*/ 135538 w 457566"/>
                      <a:gd name="connsiteY42" fmla="*/ 7951 h 1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7566" h="167823">
                        <a:moveTo>
                          <a:pt x="294564" y="11927"/>
                        </a:moveTo>
                        <a:cubicBezTo>
                          <a:pt x="320766" y="3192"/>
                          <a:pt x="289868" y="10842"/>
                          <a:pt x="330345" y="15902"/>
                        </a:cubicBezTo>
                        <a:cubicBezTo>
                          <a:pt x="358005" y="19360"/>
                          <a:pt x="360773" y="19267"/>
                          <a:pt x="386004" y="23854"/>
                        </a:cubicBezTo>
                        <a:cubicBezTo>
                          <a:pt x="392652" y="25063"/>
                          <a:pt x="399327" y="26190"/>
                          <a:pt x="405882" y="27829"/>
                        </a:cubicBezTo>
                        <a:cubicBezTo>
                          <a:pt x="409948" y="28845"/>
                          <a:pt x="413780" y="30654"/>
                          <a:pt x="417809" y="31805"/>
                        </a:cubicBezTo>
                        <a:cubicBezTo>
                          <a:pt x="423063" y="33306"/>
                          <a:pt x="428478" y="34211"/>
                          <a:pt x="433712" y="35781"/>
                        </a:cubicBezTo>
                        <a:cubicBezTo>
                          <a:pt x="441740" y="38189"/>
                          <a:pt x="457566" y="43732"/>
                          <a:pt x="457566" y="43732"/>
                        </a:cubicBezTo>
                        <a:cubicBezTo>
                          <a:pt x="454916" y="47708"/>
                          <a:pt x="450291" y="50929"/>
                          <a:pt x="449615" y="55659"/>
                        </a:cubicBezTo>
                        <a:cubicBezTo>
                          <a:pt x="449115" y="59156"/>
                          <a:pt x="456073" y="79011"/>
                          <a:pt x="457566" y="83489"/>
                        </a:cubicBezTo>
                        <a:cubicBezTo>
                          <a:pt x="449615" y="86139"/>
                          <a:pt x="438361" y="84466"/>
                          <a:pt x="433712" y="91440"/>
                        </a:cubicBezTo>
                        <a:cubicBezTo>
                          <a:pt x="423437" y="106854"/>
                          <a:pt x="430294" y="101856"/>
                          <a:pt x="413834" y="107342"/>
                        </a:cubicBezTo>
                        <a:cubicBezTo>
                          <a:pt x="403840" y="137321"/>
                          <a:pt x="418483" y="101530"/>
                          <a:pt x="397931" y="127221"/>
                        </a:cubicBezTo>
                        <a:cubicBezTo>
                          <a:pt x="395313" y="130493"/>
                          <a:pt x="397365" y="136712"/>
                          <a:pt x="393955" y="139148"/>
                        </a:cubicBezTo>
                        <a:cubicBezTo>
                          <a:pt x="387135" y="144019"/>
                          <a:pt x="378053" y="144449"/>
                          <a:pt x="370102" y="147099"/>
                        </a:cubicBezTo>
                        <a:lnTo>
                          <a:pt x="358175" y="151075"/>
                        </a:lnTo>
                        <a:cubicBezTo>
                          <a:pt x="355524" y="153725"/>
                          <a:pt x="353779" y="157841"/>
                          <a:pt x="350223" y="159026"/>
                        </a:cubicBezTo>
                        <a:cubicBezTo>
                          <a:pt x="341333" y="161989"/>
                          <a:pt x="331583" y="161164"/>
                          <a:pt x="322394" y="163002"/>
                        </a:cubicBezTo>
                        <a:cubicBezTo>
                          <a:pt x="318285" y="163824"/>
                          <a:pt x="314443" y="165652"/>
                          <a:pt x="310467" y="166977"/>
                        </a:cubicBezTo>
                        <a:cubicBezTo>
                          <a:pt x="301190" y="165652"/>
                          <a:pt x="291527" y="165965"/>
                          <a:pt x="282637" y="163002"/>
                        </a:cubicBezTo>
                        <a:cubicBezTo>
                          <a:pt x="279081" y="161817"/>
                          <a:pt x="278039" y="156726"/>
                          <a:pt x="274686" y="155050"/>
                        </a:cubicBezTo>
                        <a:cubicBezTo>
                          <a:pt x="269799" y="152606"/>
                          <a:pt x="264084" y="152400"/>
                          <a:pt x="258783" y="151075"/>
                        </a:cubicBezTo>
                        <a:cubicBezTo>
                          <a:pt x="249507" y="152400"/>
                          <a:pt x="240324" y="155050"/>
                          <a:pt x="230954" y="155050"/>
                        </a:cubicBezTo>
                        <a:cubicBezTo>
                          <a:pt x="224197" y="155050"/>
                          <a:pt x="245210" y="147327"/>
                          <a:pt x="250832" y="151075"/>
                        </a:cubicBezTo>
                        <a:cubicBezTo>
                          <a:pt x="254808" y="153726"/>
                          <a:pt x="245531" y="159026"/>
                          <a:pt x="242881" y="163002"/>
                        </a:cubicBezTo>
                        <a:cubicBezTo>
                          <a:pt x="212616" y="152913"/>
                          <a:pt x="227246" y="153406"/>
                          <a:pt x="199148" y="159026"/>
                        </a:cubicBezTo>
                        <a:cubicBezTo>
                          <a:pt x="191197" y="157701"/>
                          <a:pt x="183164" y="156799"/>
                          <a:pt x="175295" y="155050"/>
                        </a:cubicBezTo>
                        <a:cubicBezTo>
                          <a:pt x="171204" y="154141"/>
                          <a:pt x="167559" y="151075"/>
                          <a:pt x="163368" y="151075"/>
                        </a:cubicBezTo>
                        <a:cubicBezTo>
                          <a:pt x="147410" y="151075"/>
                          <a:pt x="131563" y="153725"/>
                          <a:pt x="115660" y="155050"/>
                        </a:cubicBezTo>
                        <a:cubicBezTo>
                          <a:pt x="113009" y="157701"/>
                          <a:pt x="111444" y="162691"/>
                          <a:pt x="107708" y="163002"/>
                        </a:cubicBezTo>
                        <a:cubicBezTo>
                          <a:pt x="74079" y="165805"/>
                          <a:pt x="75130" y="163811"/>
                          <a:pt x="56025" y="151075"/>
                        </a:cubicBezTo>
                        <a:cubicBezTo>
                          <a:pt x="46813" y="157216"/>
                          <a:pt x="36993" y="167823"/>
                          <a:pt x="24220" y="155050"/>
                        </a:cubicBezTo>
                        <a:cubicBezTo>
                          <a:pt x="21257" y="152087"/>
                          <a:pt x="26870" y="147099"/>
                          <a:pt x="28195" y="143123"/>
                        </a:cubicBezTo>
                        <a:cubicBezTo>
                          <a:pt x="25545" y="139147"/>
                          <a:pt x="20837" y="135937"/>
                          <a:pt x="20244" y="131196"/>
                        </a:cubicBezTo>
                        <a:cubicBezTo>
                          <a:pt x="17943" y="112789"/>
                          <a:pt x="25573" y="112588"/>
                          <a:pt x="32171" y="99391"/>
                        </a:cubicBezTo>
                        <a:cubicBezTo>
                          <a:pt x="34045" y="95643"/>
                          <a:pt x="34822" y="91440"/>
                          <a:pt x="36147" y="87464"/>
                        </a:cubicBezTo>
                        <a:cubicBezTo>
                          <a:pt x="34822" y="83488"/>
                          <a:pt x="35581" y="77973"/>
                          <a:pt x="32171" y="75537"/>
                        </a:cubicBezTo>
                        <a:cubicBezTo>
                          <a:pt x="25351" y="70665"/>
                          <a:pt x="8317" y="67586"/>
                          <a:pt x="8317" y="67586"/>
                        </a:cubicBezTo>
                        <a:cubicBezTo>
                          <a:pt x="6734" y="61253"/>
                          <a:pt x="0" y="46409"/>
                          <a:pt x="8317" y="39756"/>
                        </a:cubicBezTo>
                        <a:cubicBezTo>
                          <a:pt x="12584" y="36343"/>
                          <a:pt x="18919" y="37106"/>
                          <a:pt x="24220" y="35781"/>
                        </a:cubicBezTo>
                        <a:cubicBezTo>
                          <a:pt x="26870" y="33130"/>
                          <a:pt x="30243" y="31043"/>
                          <a:pt x="32171" y="27829"/>
                        </a:cubicBezTo>
                        <a:cubicBezTo>
                          <a:pt x="38818" y="16750"/>
                          <a:pt x="32500" y="13254"/>
                          <a:pt x="44098" y="3976"/>
                        </a:cubicBezTo>
                        <a:cubicBezTo>
                          <a:pt x="47370" y="1358"/>
                          <a:pt x="52049" y="1325"/>
                          <a:pt x="56025" y="0"/>
                        </a:cubicBezTo>
                        <a:cubicBezTo>
                          <a:pt x="97480" y="13818"/>
                          <a:pt x="71498" y="7951"/>
                          <a:pt x="135538" y="7951"/>
                        </a:cubicBezTo>
                      </a:path>
                    </a:pathLst>
                  </a:custGeom>
                  <a:solidFill>
                    <a:schemeClr val="bg1"/>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endParaRPr lang="en-US"/>
                  </a:p>
                </p:txBody>
              </p:sp>
              <p:sp>
                <p:nvSpPr>
                  <p:cNvPr id="25" name="Text Box 30">
                    <a:extLst>
                      <a:ext uri="{FF2B5EF4-FFF2-40B4-BE49-F238E27FC236}">
                        <a16:creationId xmlns:a16="http://schemas.microsoft.com/office/drawing/2014/main" id="{19153818-0382-E40D-919B-C4DAE3DE33E9}"/>
                      </a:ext>
                    </a:extLst>
                  </p:cNvPr>
                  <p:cNvSpPr txBox="1">
                    <a:spLocks noChangeArrowheads="1"/>
                  </p:cNvSpPr>
                  <p:nvPr/>
                </p:nvSpPr>
                <p:spPr bwMode="auto">
                  <a:xfrm>
                    <a:off x="5236344" y="3433785"/>
                    <a:ext cx="381106" cy="240908"/>
                  </a:xfrm>
                  <a:prstGeom prst="rect">
                    <a:avLst/>
                  </a:prstGeom>
                  <a:solidFill>
                    <a:schemeClr val="bg1"/>
                  </a:solidFill>
                  <a:ln w="3175">
                    <a:solidFill>
                      <a:srgbClr val="000000"/>
                    </a:solidFill>
                    <a:miter lim="800000"/>
                    <a:headEnd/>
                    <a:tailEnd/>
                  </a:ln>
                </p:spPr>
                <p:txBody>
                  <a:bodyPr wrap="none">
                    <a:noAutofit/>
                  </a:bodyPr>
                  <a:lstStyle/>
                  <a:p>
                    <a:pPr marL="0" marR="0" algn="ctr" eaLnBrk="0" hangingPunct="0">
                      <a:spcBef>
                        <a:spcPts val="0"/>
                      </a:spcBef>
                      <a:spcAft>
                        <a:spcPts val="0"/>
                      </a:spcAft>
                    </a:pPr>
                    <a:r>
                      <a:rPr lang="en-US" sz="1000" kern="1200">
                        <a:solidFill>
                          <a:srgbClr val="000000"/>
                        </a:solidFill>
                        <a:effectLst/>
                        <a:latin typeface="Arial" panose="020B0604020202020204" pitchFamily="34" charset="0"/>
                        <a:ea typeface="Times New Roman" panose="02020603050405020304" pitchFamily="18" charset="0"/>
                      </a:rPr>
                      <a:t>PR</a:t>
                    </a:r>
                    <a:endParaRPr lang="en-US" sz="1200">
                      <a:effectLst/>
                      <a:latin typeface="Times New Roman" panose="02020603050405020304" pitchFamily="18" charset="0"/>
                      <a:ea typeface="Times New Roman" panose="02020603050405020304" pitchFamily="18" charset="0"/>
                    </a:endParaRPr>
                  </a:p>
                </p:txBody>
              </p:sp>
            </p:grpSp>
          </p:grpSp>
          <p:grpSp>
            <p:nvGrpSpPr>
              <p:cNvPr id="8" name="Group 7">
                <a:extLst>
                  <a:ext uri="{FF2B5EF4-FFF2-40B4-BE49-F238E27FC236}">
                    <a16:creationId xmlns:a16="http://schemas.microsoft.com/office/drawing/2014/main" id="{05FF787D-B1B9-13A0-2CD4-571DA078F134}"/>
                  </a:ext>
                </a:extLst>
              </p:cNvPr>
              <p:cNvGrpSpPr/>
              <p:nvPr/>
            </p:nvGrpSpPr>
            <p:grpSpPr>
              <a:xfrm>
                <a:off x="2362200" y="3810297"/>
                <a:ext cx="4365578" cy="1093173"/>
                <a:chOff x="2362200" y="3810297"/>
                <a:chExt cx="4365578" cy="1093173"/>
              </a:xfrm>
            </p:grpSpPr>
            <p:sp>
              <p:nvSpPr>
                <p:cNvPr id="9" name="Rectangle 8">
                  <a:extLst>
                    <a:ext uri="{FF2B5EF4-FFF2-40B4-BE49-F238E27FC236}">
                      <a16:creationId xmlns:a16="http://schemas.microsoft.com/office/drawing/2014/main" id="{6491561C-FE7C-DED9-B590-53B73AB739C4}"/>
                    </a:ext>
                  </a:extLst>
                </p:cNvPr>
                <p:cNvSpPr>
                  <a:spLocks noChangeArrowheads="1"/>
                </p:cNvSpPr>
                <p:nvPr/>
              </p:nvSpPr>
              <p:spPr bwMode="auto">
                <a:xfrm>
                  <a:off x="2368404" y="4215231"/>
                  <a:ext cx="268240" cy="271901"/>
                </a:xfrm>
                <a:prstGeom prst="rect">
                  <a:avLst/>
                </a:prstGeom>
                <a:pattFill prst="pct10">
                  <a:fgClr>
                    <a:schemeClr val="tx1"/>
                  </a:fgClr>
                  <a:bgClr>
                    <a:schemeClr val="bg1"/>
                  </a:bgClr>
                </a:pattFill>
                <a:ln w="9525">
                  <a:solidFill>
                    <a:srgbClr val="000000"/>
                  </a:solidFill>
                  <a:miter lim="800000"/>
                  <a:headEnd/>
                  <a:tailEnd/>
                </a:ln>
              </p:spPr>
              <p:txBody>
                <a:bodyPr wrap="none" anchor="ctr"/>
                <a:lstStyle/>
                <a:p>
                  <a:endParaRPr lang="en-US"/>
                </a:p>
              </p:txBody>
            </p:sp>
            <p:sp>
              <p:nvSpPr>
                <p:cNvPr id="10" name="Rectangle 9">
                  <a:extLst>
                    <a:ext uri="{FF2B5EF4-FFF2-40B4-BE49-F238E27FC236}">
                      <a16:creationId xmlns:a16="http://schemas.microsoft.com/office/drawing/2014/main" id="{AB676DCE-3D42-ACDD-8A76-ACD1EA360E73}"/>
                    </a:ext>
                  </a:extLst>
                </p:cNvPr>
                <p:cNvSpPr>
                  <a:spLocks noChangeArrowheads="1"/>
                </p:cNvSpPr>
                <p:nvPr/>
              </p:nvSpPr>
              <p:spPr bwMode="auto">
                <a:xfrm>
                  <a:off x="4445388" y="3841704"/>
                  <a:ext cx="277820" cy="271901"/>
                </a:xfrm>
                <a:prstGeom prst="rect">
                  <a:avLst/>
                </a:prstGeom>
                <a:solidFill>
                  <a:srgbClr val="FFC72C"/>
                </a:solidFill>
                <a:ln w="9525">
                  <a:solidFill>
                    <a:srgbClr val="000000"/>
                  </a:solidFill>
                  <a:miter lim="800000"/>
                  <a:headEnd/>
                  <a:tailEnd/>
                </a:ln>
              </p:spPr>
              <p:txBody>
                <a:bodyPr wrap="none" anchor="ctr"/>
                <a:lstStyle/>
                <a:p>
                  <a:endParaRPr lang="en-US"/>
                </a:p>
              </p:txBody>
            </p:sp>
            <p:sp>
              <p:nvSpPr>
                <p:cNvPr id="11" name="Text Box 220">
                  <a:extLst>
                    <a:ext uri="{FF2B5EF4-FFF2-40B4-BE49-F238E27FC236}">
                      <a16:creationId xmlns:a16="http://schemas.microsoft.com/office/drawing/2014/main" id="{0796DB98-6573-E7DA-9871-B1DEA7476B12}"/>
                    </a:ext>
                  </a:extLst>
                </p:cNvPr>
                <p:cNvSpPr txBox="1">
                  <a:spLocks noChangeArrowheads="1"/>
                </p:cNvSpPr>
                <p:nvPr/>
              </p:nvSpPr>
              <p:spPr bwMode="auto">
                <a:xfrm>
                  <a:off x="4809295" y="4294301"/>
                  <a:ext cx="1916001" cy="168766"/>
                </a:xfrm>
                <a:prstGeom prst="rect">
                  <a:avLst/>
                </a:prstGeom>
                <a:noFill/>
                <a:ln w="9525">
                  <a:noFill/>
                  <a:miter lim="800000"/>
                  <a:headEnd/>
                  <a:tailEnd/>
                </a:ln>
              </p:spPr>
              <p:txBody>
                <a:bodyPr wrap="square" lIns="0" tIns="0" rIns="0" bIns="0">
                  <a:noAutofit/>
                </a:bodyPr>
                <a:lstStyle/>
                <a:p>
                  <a:pPr marL="0" marR="0" eaLnBrk="0" hangingPunct="0">
                    <a:spcBef>
                      <a:spcPts val="0"/>
                    </a:spcBef>
                    <a:spcAft>
                      <a:spcPts val="0"/>
                    </a:spcAft>
                  </a:pPr>
                  <a:r>
                    <a:rPr lang="en-US" sz="1000" kern="1200">
                      <a:solidFill>
                        <a:srgbClr val="000000"/>
                      </a:solidFill>
                      <a:effectLst/>
                      <a:latin typeface="Arial" panose="020B0604020202020204" pitchFamily="34" charset="0"/>
                      <a:ea typeface="Times New Roman" panose="02020603050405020304" pitchFamily="18" charset="0"/>
                    </a:rPr>
                    <a:t>4</a:t>
                  </a:r>
                  <a:r>
                    <a:rPr lang="en-US" sz="1000" kern="1200" baseline="30000">
                      <a:solidFill>
                        <a:srgbClr val="000000"/>
                      </a:solidFill>
                      <a:effectLst/>
                      <a:latin typeface="Arial" panose="020B0604020202020204" pitchFamily="34" charset="0"/>
                      <a:ea typeface="Times New Roman" panose="02020603050405020304" pitchFamily="18" charset="0"/>
                    </a:rPr>
                    <a:t>th</a:t>
                  </a:r>
                  <a:r>
                    <a:rPr lang="en-US" sz="1000" kern="1200">
                      <a:solidFill>
                        <a:srgbClr val="000000"/>
                      </a:solidFill>
                      <a:effectLst/>
                      <a:latin typeface="Arial" panose="020B0604020202020204" pitchFamily="34" charset="0"/>
                      <a:ea typeface="Times New Roman" panose="02020603050405020304" pitchFamily="18" charset="0"/>
                    </a:rPr>
                    <a:t> Quartile (Worst Quality)</a:t>
                  </a:r>
                  <a:endParaRPr lang="en-US" sz="1200">
                    <a:effectLst/>
                    <a:latin typeface="Times New Roman" panose="02020603050405020304" pitchFamily="18" charset="0"/>
                    <a:ea typeface="Times New Roman" panose="02020603050405020304" pitchFamily="18" charset="0"/>
                  </a:endParaRPr>
                </a:p>
              </p:txBody>
            </p:sp>
            <p:sp>
              <p:nvSpPr>
                <p:cNvPr id="12" name="Text Box 220">
                  <a:extLst>
                    <a:ext uri="{FF2B5EF4-FFF2-40B4-BE49-F238E27FC236}">
                      <a16:creationId xmlns:a16="http://schemas.microsoft.com/office/drawing/2014/main" id="{3538648B-794E-E96E-B580-5C99DC059CF3}"/>
                    </a:ext>
                  </a:extLst>
                </p:cNvPr>
                <p:cNvSpPr txBox="1">
                  <a:spLocks noChangeArrowheads="1"/>
                </p:cNvSpPr>
                <p:nvPr/>
              </p:nvSpPr>
              <p:spPr bwMode="auto">
                <a:xfrm>
                  <a:off x="2713989" y="4294301"/>
                  <a:ext cx="1916001" cy="168766"/>
                </a:xfrm>
                <a:prstGeom prst="rect">
                  <a:avLst/>
                </a:prstGeom>
                <a:noFill/>
                <a:ln w="9525">
                  <a:noFill/>
                  <a:miter lim="800000"/>
                  <a:headEnd/>
                  <a:tailEnd/>
                </a:ln>
              </p:spPr>
              <p:txBody>
                <a:bodyPr wrap="square" lIns="0" tIns="0" rIns="0" bIns="0">
                  <a:noAutofit/>
                </a:bodyPr>
                <a:lstStyle/>
                <a:p>
                  <a:pPr marL="0" marR="0" eaLnBrk="0" hangingPunct="0">
                    <a:spcBef>
                      <a:spcPts val="0"/>
                    </a:spcBef>
                    <a:spcAft>
                      <a:spcPts val="0"/>
                    </a:spcAft>
                  </a:pPr>
                  <a:r>
                    <a:rPr lang="en-US" sz="1000" kern="1200">
                      <a:solidFill>
                        <a:srgbClr val="000000"/>
                      </a:solidFill>
                      <a:effectLst/>
                      <a:latin typeface="Arial" panose="020B0604020202020204" pitchFamily="34" charset="0"/>
                      <a:ea typeface="Times New Roman" panose="02020603050405020304" pitchFamily="18" charset="0"/>
                    </a:rPr>
                    <a:t>3</a:t>
                  </a:r>
                  <a:r>
                    <a:rPr lang="en-US" sz="1000" kern="1200" baseline="30000">
                      <a:solidFill>
                        <a:srgbClr val="000000"/>
                      </a:solidFill>
                      <a:effectLst/>
                      <a:latin typeface="Arial" panose="020B0604020202020204" pitchFamily="34" charset="0"/>
                      <a:ea typeface="Times New Roman" panose="02020603050405020304" pitchFamily="18" charset="0"/>
                    </a:rPr>
                    <a:t>rd</a:t>
                  </a:r>
                  <a:r>
                    <a:rPr lang="en-US" sz="1000" kern="1200">
                      <a:solidFill>
                        <a:srgbClr val="000000"/>
                      </a:solidFill>
                      <a:effectLst/>
                      <a:latin typeface="Arial" panose="020B0604020202020204" pitchFamily="34" charset="0"/>
                      <a:ea typeface="Times New Roman" panose="02020603050405020304" pitchFamily="18" charset="0"/>
                    </a:rPr>
                    <a:t> Quartile</a:t>
                  </a:r>
                  <a:endParaRPr lang="en-US" sz="1200">
                    <a:effectLst/>
                    <a:latin typeface="Times New Roman" panose="02020603050405020304" pitchFamily="18" charset="0"/>
                    <a:ea typeface="Times New Roman" panose="02020603050405020304" pitchFamily="18" charset="0"/>
                  </a:endParaRPr>
                </a:p>
              </p:txBody>
            </p:sp>
            <p:sp>
              <p:nvSpPr>
                <p:cNvPr id="13" name="Rectangle 12">
                  <a:extLst>
                    <a:ext uri="{FF2B5EF4-FFF2-40B4-BE49-F238E27FC236}">
                      <a16:creationId xmlns:a16="http://schemas.microsoft.com/office/drawing/2014/main" id="{37349423-EF08-FDDF-C7DF-98FE95375795}"/>
                    </a:ext>
                  </a:extLst>
                </p:cNvPr>
                <p:cNvSpPr>
                  <a:spLocks noChangeArrowheads="1"/>
                </p:cNvSpPr>
                <p:nvPr/>
              </p:nvSpPr>
              <p:spPr bwMode="auto">
                <a:xfrm>
                  <a:off x="4445282" y="4219159"/>
                  <a:ext cx="277820" cy="271901"/>
                </a:xfrm>
                <a:prstGeom prst="rect">
                  <a:avLst/>
                </a:prstGeom>
                <a:pattFill prst="dashUpDiag">
                  <a:fgClr>
                    <a:srgbClr val="671E75"/>
                  </a:fgClr>
                  <a:bgClr>
                    <a:schemeClr val="bg1"/>
                  </a:bgClr>
                </a:pattFill>
                <a:ln w="9525">
                  <a:solidFill>
                    <a:srgbClr val="000000"/>
                  </a:solidFill>
                  <a:miter lim="800000"/>
                  <a:headEnd/>
                  <a:tailEnd/>
                </a:ln>
              </p:spPr>
              <p:txBody>
                <a:bodyPr wrap="none" anchor="ctr"/>
                <a:lstStyle/>
                <a:p>
                  <a:endParaRPr lang="en-US"/>
                </a:p>
              </p:txBody>
            </p:sp>
            <p:sp>
              <p:nvSpPr>
                <p:cNvPr id="14" name="Rectangle 13">
                  <a:extLst>
                    <a:ext uri="{FF2B5EF4-FFF2-40B4-BE49-F238E27FC236}">
                      <a16:creationId xmlns:a16="http://schemas.microsoft.com/office/drawing/2014/main" id="{8658CCCB-5E93-670B-B986-1F1CF56D22DD}"/>
                    </a:ext>
                  </a:extLst>
                </p:cNvPr>
                <p:cNvSpPr>
                  <a:spLocks noChangeArrowheads="1"/>
                </p:cNvSpPr>
                <p:nvPr/>
              </p:nvSpPr>
              <p:spPr bwMode="auto">
                <a:xfrm>
                  <a:off x="2364391" y="3844123"/>
                  <a:ext cx="268240" cy="271901"/>
                </a:xfrm>
                <a:prstGeom prst="rect">
                  <a:avLst/>
                </a:prstGeom>
                <a:solidFill>
                  <a:srgbClr val="0054C2"/>
                </a:solidFill>
                <a:ln w="9525">
                  <a:solidFill>
                    <a:schemeClr val="tx1"/>
                  </a:solidFill>
                  <a:miter lim="800000"/>
                  <a:headEnd/>
                  <a:tailEnd/>
                </a:ln>
              </p:spPr>
              <p:txBody>
                <a:bodyPr wrap="none" anchor="ctr"/>
                <a:lstStyle/>
                <a:p>
                  <a:endParaRPr lang="en-US"/>
                </a:p>
              </p:txBody>
            </p:sp>
            <p:sp>
              <p:nvSpPr>
                <p:cNvPr id="15" name="Text Box 220">
                  <a:extLst>
                    <a:ext uri="{FF2B5EF4-FFF2-40B4-BE49-F238E27FC236}">
                      <a16:creationId xmlns:a16="http://schemas.microsoft.com/office/drawing/2014/main" id="{BC8BCB0B-978D-9AB5-46F4-5A85582D590F}"/>
                    </a:ext>
                  </a:extLst>
                </p:cNvPr>
                <p:cNvSpPr txBox="1">
                  <a:spLocks noChangeArrowheads="1"/>
                </p:cNvSpPr>
                <p:nvPr/>
              </p:nvSpPr>
              <p:spPr bwMode="auto">
                <a:xfrm>
                  <a:off x="2715037" y="3810297"/>
                  <a:ext cx="1406230" cy="332713"/>
                </a:xfrm>
                <a:prstGeom prst="rect">
                  <a:avLst/>
                </a:prstGeom>
                <a:noFill/>
                <a:ln w="9525">
                  <a:noFill/>
                  <a:miter lim="800000"/>
                  <a:headEnd/>
                  <a:tailEnd/>
                </a:ln>
              </p:spPr>
              <p:txBody>
                <a:bodyPr wrap="square" lIns="0" tIns="0" rIns="0" bIns="0">
                  <a:noAutofit/>
                </a:bodyPr>
                <a:lstStyle/>
                <a:p>
                  <a:pPr marL="0" marR="0" eaLnBrk="0" hangingPunct="0">
                    <a:spcBef>
                      <a:spcPts val="0"/>
                    </a:spcBef>
                    <a:spcAft>
                      <a:spcPts val="0"/>
                    </a:spcAft>
                  </a:pPr>
                  <a:r>
                    <a:rPr lang="en-US" sz="1000" kern="1200">
                      <a:solidFill>
                        <a:srgbClr val="000000"/>
                      </a:solidFill>
                      <a:effectLst/>
                      <a:latin typeface="Arial" panose="020B0604020202020204" pitchFamily="34" charset="0"/>
                      <a:ea typeface="Times New Roman" panose="02020603050405020304" pitchFamily="18" charset="0"/>
                    </a:rPr>
                    <a:t>1</a:t>
                  </a:r>
                  <a:r>
                    <a:rPr lang="en-US" sz="1000" kern="1200" baseline="30000">
                      <a:solidFill>
                        <a:srgbClr val="000000"/>
                      </a:solidFill>
                      <a:effectLst/>
                      <a:latin typeface="Arial" panose="020B0604020202020204" pitchFamily="34" charset="0"/>
                      <a:ea typeface="Times New Roman" panose="02020603050405020304" pitchFamily="18" charset="0"/>
                    </a:rPr>
                    <a:t>st</a:t>
                  </a:r>
                  <a:r>
                    <a:rPr lang="en-US" sz="1000" kern="1200">
                      <a:solidFill>
                        <a:srgbClr val="000000"/>
                      </a:solidFill>
                      <a:effectLst/>
                      <a:latin typeface="Arial" panose="020B0604020202020204" pitchFamily="34" charset="0"/>
                      <a:ea typeface="Times New Roman" panose="02020603050405020304" pitchFamily="18" charset="0"/>
                    </a:rPr>
                    <a:t> Quartile (Best Quality)</a:t>
                  </a:r>
                  <a:endParaRPr lang="en-US" sz="1200">
                    <a:effectLst/>
                    <a:latin typeface="Times New Roman" panose="02020603050405020304" pitchFamily="18" charset="0"/>
                    <a:ea typeface="Times New Roman" panose="02020603050405020304" pitchFamily="18" charset="0"/>
                  </a:endParaRPr>
                </a:p>
              </p:txBody>
            </p:sp>
            <p:sp>
              <p:nvSpPr>
                <p:cNvPr id="16" name="Text Box 220">
                  <a:extLst>
                    <a:ext uri="{FF2B5EF4-FFF2-40B4-BE49-F238E27FC236}">
                      <a16:creationId xmlns:a16="http://schemas.microsoft.com/office/drawing/2014/main" id="{825711E4-821A-8B27-7C33-C5479BB2B200}"/>
                    </a:ext>
                  </a:extLst>
                </p:cNvPr>
                <p:cNvSpPr txBox="1">
                  <a:spLocks noChangeArrowheads="1"/>
                </p:cNvSpPr>
                <p:nvPr/>
              </p:nvSpPr>
              <p:spPr bwMode="auto">
                <a:xfrm>
                  <a:off x="4812982" y="3909332"/>
                  <a:ext cx="1914796" cy="171239"/>
                </a:xfrm>
                <a:prstGeom prst="rect">
                  <a:avLst/>
                </a:prstGeom>
                <a:noFill/>
                <a:ln w="9525">
                  <a:noFill/>
                  <a:miter lim="800000"/>
                  <a:headEnd/>
                  <a:tailEnd/>
                </a:ln>
              </p:spPr>
              <p:txBody>
                <a:bodyPr wrap="square" lIns="0" tIns="0" rIns="0" bIns="0">
                  <a:noAutofit/>
                </a:bodyPr>
                <a:lstStyle/>
                <a:p>
                  <a:pPr marL="0" marR="0" eaLnBrk="0" hangingPunct="0">
                    <a:spcBef>
                      <a:spcPts val="0"/>
                    </a:spcBef>
                    <a:spcAft>
                      <a:spcPts val="0"/>
                    </a:spcAft>
                  </a:pPr>
                  <a:r>
                    <a:rPr lang="en-US" sz="1000" kern="1200">
                      <a:solidFill>
                        <a:srgbClr val="000000"/>
                      </a:solidFill>
                      <a:effectLst/>
                      <a:latin typeface="Arial" panose="020B0604020202020204" pitchFamily="34" charset="0"/>
                      <a:ea typeface="Times New Roman" panose="02020603050405020304" pitchFamily="18" charset="0"/>
                    </a:rPr>
                    <a:t>2</a:t>
                  </a:r>
                  <a:r>
                    <a:rPr lang="en-US" sz="1000" kern="1200" baseline="30000">
                      <a:solidFill>
                        <a:srgbClr val="000000"/>
                      </a:solidFill>
                      <a:effectLst/>
                      <a:latin typeface="Arial" panose="020B0604020202020204" pitchFamily="34" charset="0"/>
                      <a:ea typeface="Times New Roman" panose="02020603050405020304" pitchFamily="18" charset="0"/>
                    </a:rPr>
                    <a:t>nd</a:t>
                  </a:r>
                  <a:r>
                    <a:rPr lang="en-US" sz="1000" kern="1200">
                      <a:solidFill>
                        <a:srgbClr val="000000"/>
                      </a:solidFill>
                      <a:effectLst/>
                      <a:latin typeface="Arial" panose="020B0604020202020204" pitchFamily="34" charset="0"/>
                      <a:ea typeface="Times New Roman" panose="02020603050405020304" pitchFamily="18" charset="0"/>
                    </a:rPr>
                    <a:t> Quartile</a:t>
                  </a:r>
                  <a:endParaRPr lang="en-US" sz="1200">
                    <a:effectLst/>
                    <a:latin typeface="Times New Roman" panose="02020603050405020304" pitchFamily="18" charset="0"/>
                    <a:ea typeface="Times New Roman" panose="02020603050405020304" pitchFamily="18" charset="0"/>
                  </a:endParaRPr>
                </a:p>
              </p:txBody>
            </p:sp>
            <p:sp>
              <p:nvSpPr>
                <p:cNvPr id="17" name="Rectangle 16">
                  <a:extLst>
                    <a:ext uri="{FF2B5EF4-FFF2-40B4-BE49-F238E27FC236}">
                      <a16:creationId xmlns:a16="http://schemas.microsoft.com/office/drawing/2014/main" id="{A6F829DA-0F99-A769-A093-E0C1C462938D}"/>
                    </a:ext>
                  </a:extLst>
                </p:cNvPr>
                <p:cNvSpPr>
                  <a:spLocks noChangeArrowheads="1"/>
                </p:cNvSpPr>
                <p:nvPr/>
              </p:nvSpPr>
              <p:spPr bwMode="auto">
                <a:xfrm>
                  <a:off x="2362200" y="4629150"/>
                  <a:ext cx="274320" cy="274320"/>
                </a:xfrm>
                <a:prstGeom prst="rect">
                  <a:avLst/>
                </a:prstGeom>
                <a:solidFill>
                  <a:schemeClr val="bg1"/>
                </a:solidFill>
                <a:ln w="9525">
                  <a:solidFill>
                    <a:srgbClr val="000000"/>
                  </a:solidFill>
                  <a:miter lim="800000"/>
                  <a:headEnd/>
                  <a:tailEnd/>
                </a:ln>
              </p:spPr>
              <p:txBody>
                <a:bodyPr wrap="none" anchor="ctr"/>
                <a:lstStyle/>
                <a:p>
                  <a:endParaRPr lang="en-US"/>
                </a:p>
              </p:txBody>
            </p:sp>
            <p:sp>
              <p:nvSpPr>
                <p:cNvPr id="18" name="Text Box 220">
                  <a:extLst>
                    <a:ext uri="{FF2B5EF4-FFF2-40B4-BE49-F238E27FC236}">
                      <a16:creationId xmlns:a16="http://schemas.microsoft.com/office/drawing/2014/main" id="{CC5CDD61-0F7B-F2B7-5993-58276D740D79}"/>
                    </a:ext>
                  </a:extLst>
                </p:cNvPr>
                <p:cNvSpPr txBox="1">
                  <a:spLocks noChangeArrowheads="1"/>
                </p:cNvSpPr>
                <p:nvPr/>
              </p:nvSpPr>
              <p:spPr bwMode="auto">
                <a:xfrm>
                  <a:off x="2714030" y="4685104"/>
                  <a:ext cx="1914796" cy="171239"/>
                </a:xfrm>
                <a:prstGeom prst="rect">
                  <a:avLst/>
                </a:prstGeom>
                <a:noFill/>
                <a:ln w="9525">
                  <a:noFill/>
                  <a:miter lim="800000"/>
                  <a:headEnd/>
                  <a:tailEnd/>
                </a:ln>
              </p:spPr>
              <p:txBody>
                <a:bodyPr wrap="square" lIns="0" tIns="0" rIns="0" bIns="0">
                  <a:noAutofit/>
                </a:bodyPr>
                <a:lstStyle/>
                <a:p>
                  <a:pPr marL="0" marR="0" eaLnBrk="0" hangingPunct="0">
                    <a:spcBef>
                      <a:spcPts val="0"/>
                    </a:spcBef>
                    <a:spcAft>
                      <a:spcPts val="0"/>
                    </a:spcAft>
                  </a:pPr>
                  <a:r>
                    <a:rPr lang="en-US" sz="1000" kern="1200" dirty="0">
                      <a:solidFill>
                        <a:srgbClr val="000000"/>
                      </a:solidFill>
                      <a:effectLst/>
                      <a:latin typeface="Arial" panose="020B0604020202020204" pitchFamily="34" charset="0"/>
                      <a:ea typeface="Times New Roman" panose="02020603050405020304" pitchFamily="18" charset="0"/>
                    </a:rPr>
                    <a:t>Missing</a:t>
                  </a:r>
                  <a:endParaRPr lang="en-US" sz="1200" dirty="0">
                    <a:effectLst/>
                    <a:latin typeface="Times New Roman" panose="02020603050405020304" pitchFamily="18" charset="0"/>
                    <a:ea typeface="Times New Roman" panose="02020603050405020304" pitchFamily="18" charset="0"/>
                  </a:endParaRPr>
                </a:p>
              </p:txBody>
            </p:sp>
          </p:grpSp>
        </p:grpSp>
        <p:sp>
          <p:nvSpPr>
            <p:cNvPr id="4" name="Text Box 475">
              <a:extLst>
                <a:ext uri="{FF2B5EF4-FFF2-40B4-BE49-F238E27FC236}">
                  <a16:creationId xmlns:a16="http://schemas.microsoft.com/office/drawing/2014/main" id="{E53A46B4-82D4-7A56-285D-F633786360FD}"/>
                </a:ext>
              </a:extLst>
            </p:cNvPr>
            <p:cNvSpPr txBox="1"/>
            <p:nvPr/>
          </p:nvSpPr>
          <p:spPr>
            <a:xfrm>
              <a:off x="5314950" y="1952625"/>
              <a:ext cx="331659" cy="182880"/>
            </a:xfrm>
            <a:prstGeom prst="rect">
              <a:avLst/>
            </a:prstGeom>
            <a:pattFill prst="dashUpDiag">
              <a:fgClr>
                <a:srgbClr val="671E75"/>
              </a:fgClr>
              <a:bgClr>
                <a:schemeClr val="bg1"/>
              </a:bgClr>
            </a:patt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27432" rIns="0" bIns="0" numCol="1" spcCol="0" rtlCol="0" fromWordArt="0" anchor="ctr" anchorCtr="0" forceAA="0" compatLnSpc="1">
              <a:prstTxWarp prst="textNoShape">
                <a:avLst/>
              </a:prstTxWarp>
              <a:noAutofit/>
            </a:bodyPr>
            <a:lstStyle/>
            <a:p>
              <a:pPr marL="0" marR="0" algn="ctr">
                <a:spcBef>
                  <a:spcPts val="0"/>
                </a:spcBef>
                <a:spcAft>
                  <a:spcPts val="1200"/>
                </a:spcAft>
              </a:pPr>
              <a:r>
                <a:rPr lang="en-US" sz="1000" kern="1200">
                  <a:effectLst/>
                  <a:latin typeface="Arial" panose="020B0604020202020204" pitchFamily="34" charset="0"/>
                  <a:ea typeface="Calibri" panose="020F0502020204030204" pitchFamily="34" charset="0"/>
                </a:rPr>
                <a:t>DC</a:t>
              </a:r>
              <a:endParaRPr lang="en-US" sz="1200">
                <a:effectLst/>
                <a:latin typeface="Times New Roman" panose="02020603050405020304" pitchFamily="18" charset="0"/>
                <a:ea typeface="Times New Roman" panose="02020603050405020304" pitchFamily="18" charset="0"/>
              </a:endParaRPr>
            </a:p>
          </p:txBody>
        </p:sp>
        <p:cxnSp>
          <p:nvCxnSpPr>
            <p:cNvPr id="5" name="Straight Connector 4">
              <a:extLst>
                <a:ext uri="{FF2B5EF4-FFF2-40B4-BE49-F238E27FC236}">
                  <a16:creationId xmlns:a16="http://schemas.microsoft.com/office/drawing/2014/main" id="{5172369E-585D-093B-8358-466B9B96988C}"/>
                </a:ext>
              </a:extLst>
            </p:cNvPr>
            <p:cNvCxnSpPr/>
            <p:nvPr/>
          </p:nvCxnSpPr>
          <p:spPr>
            <a:xfrm>
              <a:off x="4895850" y="1600200"/>
              <a:ext cx="420413" cy="4417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59777D1-1369-0212-0CA9-3EA01BE93DF3}"/>
                </a:ext>
              </a:extLst>
            </p:cNvPr>
            <p:cNvCxnSpPr/>
            <p:nvPr/>
          </p:nvCxnSpPr>
          <p:spPr>
            <a:xfrm>
              <a:off x="4895850" y="1514475"/>
              <a:ext cx="274320" cy="228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94" name="Freeform 1485">
            <a:extLst>
              <a:ext uri="{FF2B5EF4-FFF2-40B4-BE49-F238E27FC236}">
                <a16:creationId xmlns:a16="http://schemas.microsoft.com/office/drawing/2014/main" id="{E1FD02D7-377B-EDA6-F835-FD5059B717E3}"/>
              </a:ext>
            </a:extLst>
          </p:cNvPr>
          <p:cNvSpPr/>
          <p:nvPr/>
        </p:nvSpPr>
        <p:spPr>
          <a:xfrm>
            <a:off x="6503818" y="4635153"/>
            <a:ext cx="259643" cy="51114"/>
          </a:xfrm>
          <a:custGeom>
            <a:avLst/>
            <a:gdLst>
              <a:gd name="connsiteX0" fmla="*/ 0 w 219075"/>
              <a:gd name="connsiteY0" fmla="*/ 9525 h 9525"/>
              <a:gd name="connsiteX1" fmla="*/ 57150 w 219075"/>
              <a:gd name="connsiteY1" fmla="*/ 0 h 9525"/>
              <a:gd name="connsiteX2" fmla="*/ 219075 w 219075"/>
              <a:gd name="connsiteY2" fmla="*/ 9525 h 9525"/>
            </a:gdLst>
            <a:ahLst/>
            <a:cxnLst>
              <a:cxn ang="0">
                <a:pos x="connsiteX0" y="connsiteY0"/>
              </a:cxn>
              <a:cxn ang="0">
                <a:pos x="connsiteX1" y="connsiteY1"/>
              </a:cxn>
              <a:cxn ang="0">
                <a:pos x="connsiteX2" y="connsiteY2"/>
              </a:cxn>
            </a:cxnLst>
            <a:rect l="l" t="t" r="r" b="b"/>
            <a:pathLst>
              <a:path w="219075" h="9525">
                <a:moveTo>
                  <a:pt x="0" y="9525"/>
                </a:moveTo>
                <a:cubicBezTo>
                  <a:pt x="19050" y="6350"/>
                  <a:pt x="37837" y="0"/>
                  <a:pt x="57150" y="0"/>
                </a:cubicBezTo>
                <a:cubicBezTo>
                  <a:pt x="111218" y="0"/>
                  <a:pt x="219075" y="9525"/>
                  <a:pt x="219075" y="9525"/>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95" name="Text Box 475">
            <a:extLst>
              <a:ext uri="{FF2B5EF4-FFF2-40B4-BE49-F238E27FC236}">
                <a16:creationId xmlns:a16="http://schemas.microsoft.com/office/drawing/2014/main" id="{DEAA4833-D198-9034-E6C6-E55FA1B9153B}"/>
              </a:ext>
            </a:extLst>
          </p:cNvPr>
          <p:cNvSpPr txBox="1"/>
          <p:nvPr/>
        </p:nvSpPr>
        <p:spPr>
          <a:xfrm>
            <a:off x="2709777" y="5461970"/>
            <a:ext cx="315595" cy="178435"/>
          </a:xfrm>
          <a:prstGeom prst="rect">
            <a:avLst/>
          </a:prstGeom>
          <a:pattFill prst="pct10">
            <a:fgClr>
              <a:schemeClr val="tx1"/>
            </a:fgClr>
            <a:bgClr>
              <a:schemeClr val="bg1"/>
            </a:bgClr>
          </a:patt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27432" rIns="0" bIns="0" numCol="1" spcCol="0" rtlCol="0" fromWordArt="0" anchor="ctr" anchorCtr="0" forceAA="0" compatLnSpc="1">
            <a:prstTxWarp prst="textNoShape">
              <a:avLst/>
            </a:prstTxWarp>
            <a:noAutofit/>
          </a:bodyPr>
          <a:lstStyle/>
          <a:p>
            <a:pPr marL="0" marR="0" algn="ctr">
              <a:spcBef>
                <a:spcPts val="0"/>
              </a:spcBef>
              <a:spcAft>
                <a:spcPts val="1200"/>
              </a:spcAft>
            </a:pPr>
            <a:r>
              <a:rPr lang="en-US" sz="1000" kern="1200" dirty="0">
                <a:effectLst/>
                <a:latin typeface="Arial" panose="020B0604020202020204" pitchFamily="34" charset="0"/>
                <a:ea typeface="Calibri" panose="020F0502020204030204" pitchFamily="34" charset="0"/>
              </a:rPr>
              <a:t>HI</a:t>
            </a:r>
            <a:endParaRPr lang="en-US" sz="1200" dirty="0">
              <a:effectLst/>
              <a:latin typeface="Times New Roman" panose="02020603050405020304" pitchFamily="18" charset="0"/>
              <a:ea typeface="Times New Roman" panose="02020603050405020304" pitchFamily="18" charset="0"/>
            </a:endParaRPr>
          </a:p>
        </p:txBody>
      </p:sp>
      <p:sp>
        <p:nvSpPr>
          <p:cNvPr id="896" name="Text Box 150">
            <a:extLst>
              <a:ext uri="{FF2B5EF4-FFF2-40B4-BE49-F238E27FC236}">
                <a16:creationId xmlns:a16="http://schemas.microsoft.com/office/drawing/2014/main" id="{4D3B1D1B-F59A-FD0C-C5FB-B98F1D201A1E}"/>
              </a:ext>
            </a:extLst>
          </p:cNvPr>
          <p:cNvSpPr txBox="1">
            <a:spLocks noChangeArrowheads="1"/>
          </p:cNvSpPr>
          <p:nvPr/>
        </p:nvSpPr>
        <p:spPr bwMode="auto">
          <a:xfrm>
            <a:off x="6721393" y="3098049"/>
            <a:ext cx="334010" cy="187960"/>
          </a:xfrm>
          <a:prstGeom prst="rect">
            <a:avLst/>
          </a:prstGeom>
          <a:solidFill>
            <a:srgbClr val="0054C2"/>
          </a:solidFill>
          <a:ln w="9525">
            <a:solidFill>
              <a:schemeClr val="tx1"/>
            </a:solidFill>
            <a:miter lim="800000"/>
            <a:headEnd/>
            <a:tailEnd/>
          </a:ln>
        </p:spPr>
        <p:txBody>
          <a:bodyPr wrap="square" lIns="0" tIns="0" rIns="0" bIns="0">
            <a:noAutofit/>
          </a:bodyPr>
          <a:lstStyle/>
          <a:p>
            <a:pPr marL="0" marR="0" algn="ctr" eaLnBrk="0" hangingPunct="0">
              <a:spcBef>
                <a:spcPts val="0"/>
              </a:spcBef>
              <a:spcAft>
                <a:spcPts val="0"/>
              </a:spcAft>
            </a:pPr>
            <a:r>
              <a:rPr lang="en-US" sz="1000" kern="1200" dirty="0">
                <a:solidFill>
                  <a:srgbClr val="FFFFFF"/>
                </a:solidFill>
                <a:effectLst/>
                <a:latin typeface="Arial" panose="020B0604020202020204" pitchFamily="34" charset="0"/>
                <a:ea typeface="Times New Roman" panose="02020603050405020304" pitchFamily="18" charset="0"/>
              </a:rPr>
              <a:t>DE</a:t>
            </a:r>
            <a:endParaRPr lang="en-US" sz="1200" dirty="0">
              <a:effectLst/>
              <a:latin typeface="Times New Roman" panose="02020603050405020304" pitchFamily="18" charset="0"/>
              <a:ea typeface="Times New Roman" panose="02020603050405020304" pitchFamily="18" charset="0"/>
            </a:endParaRPr>
          </a:p>
        </p:txBody>
      </p:sp>
      <p:sp>
        <p:nvSpPr>
          <p:cNvPr id="897" name="Text Box 475">
            <a:extLst>
              <a:ext uri="{FF2B5EF4-FFF2-40B4-BE49-F238E27FC236}">
                <a16:creationId xmlns:a16="http://schemas.microsoft.com/office/drawing/2014/main" id="{E0A5AAE5-B7EA-F14B-5CA0-CAA1373BE628}"/>
              </a:ext>
            </a:extLst>
          </p:cNvPr>
          <p:cNvSpPr txBox="1"/>
          <p:nvPr/>
        </p:nvSpPr>
        <p:spPr>
          <a:xfrm>
            <a:off x="6514417" y="2659884"/>
            <a:ext cx="315595" cy="178435"/>
          </a:xfrm>
          <a:prstGeom prst="rect">
            <a:avLst/>
          </a:prstGeom>
          <a:pattFill prst="pct10">
            <a:fgClr>
              <a:schemeClr val="tx1"/>
            </a:fgClr>
            <a:bgClr>
              <a:schemeClr val="bg1"/>
            </a:bgClr>
          </a:patt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27432" rIns="0" bIns="0" numCol="1" spcCol="0" rtlCol="0" fromWordArt="0" anchor="ctr" anchorCtr="0" forceAA="0" compatLnSpc="1">
            <a:prstTxWarp prst="textNoShape">
              <a:avLst/>
            </a:prstTxWarp>
            <a:noAutofit/>
          </a:bodyPr>
          <a:lstStyle/>
          <a:p>
            <a:pPr marL="0" marR="0" algn="ctr">
              <a:spcBef>
                <a:spcPts val="0"/>
              </a:spcBef>
              <a:spcAft>
                <a:spcPts val="1200"/>
              </a:spcAft>
            </a:pPr>
            <a:r>
              <a:rPr lang="en-US" sz="1000" kern="1200" dirty="0">
                <a:effectLst/>
                <a:latin typeface="Arial" panose="020B0604020202020204" pitchFamily="34" charset="0"/>
                <a:ea typeface="Calibri" panose="020F0502020204030204" pitchFamily="34" charset="0"/>
              </a:rPr>
              <a:t>CT</a:t>
            </a:r>
            <a:endParaRPr lang="en-US" sz="1200" dirty="0">
              <a:effectLst/>
              <a:latin typeface="Times New Roman" panose="02020603050405020304" pitchFamily="18" charset="0"/>
              <a:ea typeface="Times New Roman" panose="02020603050405020304" pitchFamily="18" charset="0"/>
            </a:endParaRPr>
          </a:p>
        </p:txBody>
      </p:sp>
      <p:sp>
        <p:nvSpPr>
          <p:cNvPr id="898" name="Text Box 150">
            <a:extLst>
              <a:ext uri="{FF2B5EF4-FFF2-40B4-BE49-F238E27FC236}">
                <a16:creationId xmlns:a16="http://schemas.microsoft.com/office/drawing/2014/main" id="{A740B92D-6951-F855-FB03-B81054A22A74}"/>
              </a:ext>
            </a:extLst>
          </p:cNvPr>
          <p:cNvSpPr txBox="1">
            <a:spLocks noChangeArrowheads="1"/>
          </p:cNvSpPr>
          <p:nvPr/>
        </p:nvSpPr>
        <p:spPr bwMode="auto">
          <a:xfrm>
            <a:off x="6757950" y="2476980"/>
            <a:ext cx="334010" cy="187960"/>
          </a:xfrm>
          <a:prstGeom prst="rect">
            <a:avLst/>
          </a:prstGeom>
          <a:solidFill>
            <a:srgbClr val="0054C2"/>
          </a:solidFill>
          <a:ln w="9525">
            <a:solidFill>
              <a:schemeClr val="tx1"/>
            </a:solidFill>
            <a:miter lim="800000"/>
            <a:headEnd/>
            <a:tailEnd/>
          </a:ln>
        </p:spPr>
        <p:txBody>
          <a:bodyPr wrap="square" lIns="0" tIns="0" rIns="0" bIns="0">
            <a:noAutofit/>
          </a:bodyPr>
          <a:lstStyle/>
          <a:p>
            <a:pPr marL="0" marR="0" algn="ctr" eaLnBrk="0" hangingPunct="0">
              <a:spcBef>
                <a:spcPts val="0"/>
              </a:spcBef>
              <a:spcAft>
                <a:spcPts val="0"/>
              </a:spcAft>
            </a:pPr>
            <a:r>
              <a:rPr lang="en-US" sz="1000" kern="1200" dirty="0">
                <a:solidFill>
                  <a:srgbClr val="FFFFFF"/>
                </a:solidFill>
                <a:effectLst/>
                <a:latin typeface="Arial" panose="020B0604020202020204" pitchFamily="34" charset="0"/>
                <a:ea typeface="Times New Roman" panose="02020603050405020304" pitchFamily="18" charset="0"/>
              </a:rPr>
              <a:t>RI</a:t>
            </a:r>
            <a:endParaRPr lang="en-US" sz="1200" dirty="0">
              <a:effectLst/>
              <a:latin typeface="Times New Roman" panose="02020603050405020304" pitchFamily="18" charset="0"/>
              <a:ea typeface="Times New Roman" panose="02020603050405020304" pitchFamily="18" charset="0"/>
            </a:endParaRPr>
          </a:p>
        </p:txBody>
      </p:sp>
      <p:sp>
        <p:nvSpPr>
          <p:cNvPr id="899" name="Text Box 475">
            <a:extLst>
              <a:ext uri="{FF2B5EF4-FFF2-40B4-BE49-F238E27FC236}">
                <a16:creationId xmlns:a16="http://schemas.microsoft.com/office/drawing/2014/main" id="{6E34F914-1877-9383-EF1E-757DC144BC95}"/>
              </a:ext>
            </a:extLst>
          </p:cNvPr>
          <p:cNvSpPr txBox="1"/>
          <p:nvPr/>
        </p:nvSpPr>
        <p:spPr>
          <a:xfrm>
            <a:off x="6020080" y="1887069"/>
            <a:ext cx="315595" cy="178435"/>
          </a:xfrm>
          <a:prstGeom prst="rect">
            <a:avLst/>
          </a:prstGeom>
          <a:pattFill prst="pct10">
            <a:fgClr>
              <a:schemeClr val="tx1"/>
            </a:fgClr>
            <a:bgClr>
              <a:schemeClr val="bg1"/>
            </a:bgClr>
          </a:patt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27432" rIns="0" bIns="0" numCol="1" spcCol="0" rtlCol="0" fromWordArt="0" anchor="ctr" anchorCtr="0" forceAA="0" compatLnSpc="1">
            <a:prstTxWarp prst="textNoShape">
              <a:avLst/>
            </a:prstTxWarp>
            <a:noAutofit/>
          </a:bodyPr>
          <a:lstStyle/>
          <a:p>
            <a:pPr marL="0" marR="0" algn="ctr">
              <a:spcBef>
                <a:spcPts val="0"/>
              </a:spcBef>
              <a:spcAft>
                <a:spcPts val="1200"/>
              </a:spcAft>
            </a:pPr>
            <a:r>
              <a:rPr lang="en-US" sz="1000" kern="1200" dirty="0">
                <a:effectLst/>
                <a:latin typeface="Arial" panose="020B0604020202020204" pitchFamily="34" charset="0"/>
                <a:ea typeface="Calibri" panose="020F0502020204030204" pitchFamily="34" charset="0"/>
              </a:rPr>
              <a:t>VT</a:t>
            </a:r>
            <a:endParaRPr lang="en-US" sz="1200" dirty="0">
              <a:effectLst/>
              <a:latin typeface="Times New Roman" panose="02020603050405020304" pitchFamily="18" charset="0"/>
              <a:ea typeface="Times New Roman" panose="02020603050405020304" pitchFamily="18" charset="0"/>
            </a:endParaRPr>
          </a:p>
        </p:txBody>
      </p:sp>
      <p:sp>
        <p:nvSpPr>
          <p:cNvPr id="900" name="Text Box 150">
            <a:extLst>
              <a:ext uri="{FF2B5EF4-FFF2-40B4-BE49-F238E27FC236}">
                <a16:creationId xmlns:a16="http://schemas.microsoft.com/office/drawing/2014/main" id="{ACA0E0F2-AD68-CF23-0A15-8EABDAE4E1BF}"/>
              </a:ext>
            </a:extLst>
          </p:cNvPr>
          <p:cNvSpPr txBox="1">
            <a:spLocks noChangeArrowheads="1"/>
          </p:cNvSpPr>
          <p:nvPr/>
        </p:nvSpPr>
        <p:spPr bwMode="auto">
          <a:xfrm>
            <a:off x="6861031" y="2062128"/>
            <a:ext cx="334010" cy="187960"/>
          </a:xfrm>
          <a:prstGeom prst="rect">
            <a:avLst/>
          </a:prstGeom>
          <a:solidFill>
            <a:srgbClr val="0054C2"/>
          </a:solidFill>
          <a:ln w="9525">
            <a:solidFill>
              <a:schemeClr val="tx1"/>
            </a:solidFill>
            <a:miter lim="800000"/>
            <a:headEnd/>
            <a:tailEnd/>
          </a:ln>
        </p:spPr>
        <p:txBody>
          <a:bodyPr wrap="square" lIns="0" tIns="0" rIns="0" bIns="0">
            <a:noAutofit/>
          </a:bodyPr>
          <a:lstStyle/>
          <a:p>
            <a:pPr marL="0" marR="0" algn="ctr" eaLnBrk="0" hangingPunct="0">
              <a:spcBef>
                <a:spcPts val="0"/>
              </a:spcBef>
              <a:spcAft>
                <a:spcPts val="0"/>
              </a:spcAft>
            </a:pPr>
            <a:r>
              <a:rPr lang="en-US" sz="1000" kern="1200" dirty="0">
                <a:solidFill>
                  <a:srgbClr val="FFFFFF"/>
                </a:solidFill>
                <a:effectLst/>
                <a:latin typeface="Arial" panose="020B0604020202020204" pitchFamily="34" charset="0"/>
                <a:ea typeface="Times New Roman" panose="02020603050405020304" pitchFamily="18" charset="0"/>
              </a:rPr>
              <a:t>NH</a:t>
            </a:r>
            <a:endParaRPr lang="en-US" sz="1200" dirty="0">
              <a:effectLst/>
              <a:latin typeface="Times New Roman" panose="02020603050405020304" pitchFamily="18" charset="0"/>
              <a:ea typeface="Times New Roman" panose="02020603050405020304" pitchFamily="18" charset="0"/>
            </a:endParaRPr>
          </a:p>
        </p:txBody>
      </p:sp>
      <p:sp>
        <p:nvSpPr>
          <p:cNvPr id="901" name="Slide Number Placeholder 900">
            <a:extLst>
              <a:ext uri="{FF2B5EF4-FFF2-40B4-BE49-F238E27FC236}">
                <a16:creationId xmlns:a16="http://schemas.microsoft.com/office/drawing/2014/main" id="{1F3FC69B-5DD0-DD1B-F2C6-A1CBBACAEDE9}"/>
              </a:ext>
            </a:extLst>
          </p:cNvPr>
          <p:cNvSpPr>
            <a:spLocks noGrp="1"/>
          </p:cNvSpPr>
          <p:nvPr>
            <p:ph type="sldNum" sz="quarter" idx="10"/>
          </p:nvPr>
        </p:nvSpPr>
        <p:spPr/>
        <p:txBody>
          <a:bodyPr/>
          <a:lstStyle/>
          <a:p>
            <a:fld id="{85F5B7A5-34A7-4AB0-A34F-A4DF2002FA98}" type="slidenum">
              <a:rPr lang="en-US" smtClean="0"/>
              <a:t>73</a:t>
            </a:fld>
            <a:endParaRPr 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502679" y="297873"/>
            <a:ext cx="1104467" cy="103257"/>
          </a:xfrm>
          <a:prstGeom prst="rect">
            <a:avLst/>
          </a:prstGeom>
        </p:spPr>
        <p:txBody>
          <a:bodyPr vert="horz" wrap="square" lIns="0" tIns="8659" rIns="0" bIns="0" rtlCol="0">
            <a:spAutoFit/>
          </a:bodyPr>
          <a:lstStyle/>
          <a:p>
            <a:pPr marL="8659">
              <a:spcBef>
                <a:spcPts val="68"/>
              </a:spcBef>
            </a:pPr>
            <a:r>
              <a:rPr sz="614" dirty="0">
                <a:latin typeface="Arial"/>
                <a:cs typeface="Arial"/>
              </a:rPr>
              <a:t>Portrait</a:t>
            </a:r>
            <a:r>
              <a:rPr sz="614" spc="-14" dirty="0">
                <a:latin typeface="Arial"/>
                <a:cs typeface="Arial"/>
              </a:rPr>
              <a:t> </a:t>
            </a:r>
            <a:r>
              <a:rPr sz="614" dirty="0">
                <a:latin typeface="Arial"/>
                <a:cs typeface="Arial"/>
              </a:rPr>
              <a:t>of</a:t>
            </a:r>
            <a:r>
              <a:rPr sz="614" spc="-10" dirty="0">
                <a:latin typeface="Arial"/>
                <a:cs typeface="Arial"/>
              </a:rPr>
              <a:t> </a:t>
            </a:r>
            <a:r>
              <a:rPr sz="614" dirty="0">
                <a:latin typeface="Arial"/>
                <a:cs typeface="Arial"/>
              </a:rPr>
              <a:t>American</a:t>
            </a:r>
            <a:r>
              <a:rPr sz="614" spc="-10" dirty="0">
                <a:latin typeface="Arial"/>
                <a:cs typeface="Arial"/>
              </a:rPr>
              <a:t> </a:t>
            </a:r>
            <a:r>
              <a:rPr sz="614" spc="-7" dirty="0">
                <a:latin typeface="Arial"/>
                <a:cs typeface="Arial"/>
              </a:rPr>
              <a:t>Healthcare</a:t>
            </a:r>
            <a:endParaRPr sz="614">
              <a:latin typeface="Arial"/>
              <a:cs typeface="Arial"/>
            </a:endParaRPr>
          </a:p>
        </p:txBody>
      </p:sp>
      <p:sp>
        <p:nvSpPr>
          <p:cNvPr id="10" name="Title 9">
            <a:extLst>
              <a:ext uri="{FF2B5EF4-FFF2-40B4-BE49-F238E27FC236}">
                <a16:creationId xmlns:a16="http://schemas.microsoft.com/office/drawing/2014/main" id="{A91561F7-0126-4551-B545-3F531CF13E7F}"/>
              </a:ext>
            </a:extLst>
          </p:cNvPr>
          <p:cNvSpPr>
            <a:spLocks noGrp="1"/>
          </p:cNvSpPr>
          <p:nvPr>
            <p:ph type="title"/>
          </p:nvPr>
        </p:nvSpPr>
        <p:spPr>
          <a:xfrm>
            <a:off x="914400" y="0"/>
            <a:ext cx="6972300" cy="1143000"/>
          </a:xfrm>
        </p:spPr>
        <p:txBody>
          <a:bodyPr>
            <a:noAutofit/>
          </a:bodyPr>
          <a:lstStyle/>
          <a:p>
            <a:r>
              <a:rPr lang="en-US" sz="1600" b="1" dirty="0">
                <a:latin typeface="Arial"/>
                <a:cs typeface="Arial"/>
              </a:rPr>
              <a:t>Figure</a:t>
            </a:r>
            <a:r>
              <a:rPr lang="en-US" sz="1600" b="1" spc="-17" dirty="0">
                <a:latin typeface="Arial"/>
                <a:cs typeface="Arial"/>
              </a:rPr>
              <a:t> 46</a:t>
            </a:r>
            <a:r>
              <a:rPr lang="en-US" sz="1600" b="1" dirty="0">
                <a:latin typeface="Arial"/>
                <a:cs typeface="Arial"/>
              </a:rPr>
              <a:t>.</a:t>
            </a:r>
            <a:r>
              <a:rPr lang="en-US" sz="1600" b="1" spc="-10" dirty="0">
                <a:latin typeface="Arial"/>
                <a:cs typeface="Arial"/>
              </a:rPr>
              <a:t> </a:t>
            </a:r>
            <a:r>
              <a:rPr lang="en-US" sz="1600" b="1" dirty="0">
                <a:latin typeface="Arial"/>
                <a:cs typeface="Arial"/>
              </a:rPr>
              <a:t>Average</a:t>
            </a:r>
            <a:r>
              <a:rPr lang="en-US" sz="1600" b="1" spc="-10" dirty="0">
                <a:latin typeface="Arial"/>
                <a:cs typeface="Arial"/>
              </a:rPr>
              <a:t> </a:t>
            </a:r>
            <a:r>
              <a:rPr lang="en-US" sz="1600" b="1" dirty="0">
                <a:latin typeface="Arial"/>
                <a:cs typeface="Arial"/>
              </a:rPr>
              <a:t>differences</a:t>
            </a:r>
            <a:r>
              <a:rPr lang="en-US" sz="1600" b="1" spc="-10" dirty="0">
                <a:latin typeface="Arial"/>
                <a:cs typeface="Arial"/>
              </a:rPr>
              <a:t> </a:t>
            </a:r>
            <a:r>
              <a:rPr lang="en-US" sz="1600" b="1" dirty="0">
                <a:latin typeface="Arial"/>
                <a:cs typeface="Arial"/>
              </a:rPr>
              <a:t>in</a:t>
            </a:r>
            <a:r>
              <a:rPr lang="en-US" sz="1600" b="1" spc="-10" dirty="0">
                <a:latin typeface="Arial"/>
                <a:cs typeface="Arial"/>
              </a:rPr>
              <a:t> </a:t>
            </a:r>
            <a:r>
              <a:rPr lang="en-US" sz="1600" b="1" dirty="0">
                <a:latin typeface="Arial"/>
                <a:cs typeface="Arial"/>
              </a:rPr>
              <a:t>quality</a:t>
            </a:r>
            <a:r>
              <a:rPr lang="en-US" sz="1600" b="1" spc="-10" dirty="0">
                <a:latin typeface="Arial"/>
                <a:cs typeface="Arial"/>
              </a:rPr>
              <a:t> </a:t>
            </a:r>
            <a:r>
              <a:rPr lang="en-US" sz="1600" b="1" dirty="0">
                <a:latin typeface="Arial"/>
                <a:cs typeface="Arial"/>
              </a:rPr>
              <a:t>of</a:t>
            </a:r>
            <a:r>
              <a:rPr lang="en-US" sz="1600" b="1" spc="-7" dirty="0">
                <a:latin typeface="Arial"/>
                <a:cs typeface="Arial"/>
              </a:rPr>
              <a:t> </a:t>
            </a:r>
            <a:r>
              <a:rPr lang="en-US" sz="1600" b="1" dirty="0">
                <a:latin typeface="Arial"/>
                <a:cs typeface="Arial"/>
              </a:rPr>
              <a:t>care</a:t>
            </a:r>
            <a:r>
              <a:rPr lang="en-US" sz="1600" b="1" spc="-10" dirty="0">
                <a:latin typeface="Arial"/>
                <a:cs typeface="Arial"/>
              </a:rPr>
              <a:t> </a:t>
            </a:r>
            <a:r>
              <a:rPr lang="en-US" sz="1600" b="1" dirty="0">
                <a:latin typeface="Arial"/>
                <a:cs typeface="Arial"/>
              </a:rPr>
              <a:t>for</a:t>
            </a:r>
            <a:r>
              <a:rPr lang="en-US" sz="1600" b="1" spc="-10" dirty="0">
                <a:latin typeface="Arial"/>
                <a:cs typeface="Arial"/>
              </a:rPr>
              <a:t> </a:t>
            </a:r>
            <a:r>
              <a:rPr lang="en-US" sz="1600" b="1" dirty="0">
                <a:latin typeface="Arial"/>
                <a:cs typeface="Arial"/>
              </a:rPr>
              <a:t>American</a:t>
            </a:r>
            <a:r>
              <a:rPr lang="en-US" sz="1600" b="1" spc="-14" dirty="0">
                <a:latin typeface="Arial"/>
                <a:cs typeface="Arial"/>
              </a:rPr>
              <a:t> </a:t>
            </a:r>
            <a:r>
              <a:rPr lang="en-US" sz="1600" b="1" dirty="0">
                <a:latin typeface="Arial"/>
                <a:cs typeface="Arial"/>
              </a:rPr>
              <a:t>Indian</a:t>
            </a:r>
            <a:r>
              <a:rPr lang="en-US" sz="1600" b="1" spc="-10" dirty="0">
                <a:latin typeface="Arial"/>
                <a:cs typeface="Arial"/>
              </a:rPr>
              <a:t> </a:t>
            </a:r>
            <a:r>
              <a:rPr lang="en-US" sz="1600" b="1" dirty="0">
                <a:latin typeface="Arial"/>
                <a:cs typeface="Arial"/>
              </a:rPr>
              <a:t>or</a:t>
            </a:r>
            <a:r>
              <a:rPr lang="en-US" sz="1600" b="1" spc="-10" dirty="0">
                <a:latin typeface="Arial"/>
                <a:cs typeface="Arial"/>
              </a:rPr>
              <a:t> </a:t>
            </a:r>
            <a:r>
              <a:rPr lang="en-US" sz="1600" b="1" dirty="0">
                <a:latin typeface="Arial"/>
                <a:cs typeface="Arial"/>
              </a:rPr>
              <a:t>Alaska</a:t>
            </a:r>
            <a:r>
              <a:rPr lang="en-US" sz="1600" b="1" spc="-10" dirty="0">
                <a:latin typeface="Arial"/>
                <a:cs typeface="Arial"/>
              </a:rPr>
              <a:t> </a:t>
            </a:r>
            <a:r>
              <a:rPr lang="en-US" sz="1600" b="1" dirty="0">
                <a:latin typeface="Arial"/>
                <a:cs typeface="Arial"/>
              </a:rPr>
              <a:t>Native,</a:t>
            </a:r>
            <a:r>
              <a:rPr lang="en-US" sz="1600" b="1" spc="-10" dirty="0">
                <a:latin typeface="Arial"/>
                <a:cs typeface="Arial"/>
              </a:rPr>
              <a:t> </a:t>
            </a:r>
            <a:r>
              <a:rPr lang="en-US" sz="1600" b="1" spc="-7" dirty="0">
                <a:latin typeface="Arial"/>
                <a:cs typeface="Arial"/>
              </a:rPr>
              <a:t>Asian, </a:t>
            </a:r>
            <a:r>
              <a:rPr lang="en-US" sz="1600" b="1" dirty="0">
                <a:latin typeface="Arial"/>
                <a:cs typeface="Arial"/>
              </a:rPr>
              <a:t>Black,</a:t>
            </a:r>
            <a:r>
              <a:rPr lang="en-US" sz="1600" b="1" spc="-24" dirty="0">
                <a:latin typeface="Arial"/>
                <a:cs typeface="Arial"/>
              </a:rPr>
              <a:t> </a:t>
            </a:r>
            <a:r>
              <a:rPr lang="en-US" sz="1600" b="1" dirty="0">
                <a:latin typeface="Arial"/>
                <a:cs typeface="Arial"/>
              </a:rPr>
              <a:t>Hispanic,</a:t>
            </a:r>
            <a:r>
              <a:rPr lang="en-US" sz="1600" b="1" spc="-17" dirty="0">
                <a:latin typeface="Arial"/>
                <a:cs typeface="Arial"/>
              </a:rPr>
              <a:t> </a:t>
            </a:r>
            <a:r>
              <a:rPr lang="en-US" sz="1600" b="1" dirty="0">
                <a:latin typeface="Arial"/>
                <a:cs typeface="Arial"/>
              </a:rPr>
              <a:t>Native</a:t>
            </a:r>
            <a:r>
              <a:rPr lang="en-US" sz="1600" b="1" spc="-20" dirty="0">
                <a:latin typeface="Arial"/>
                <a:cs typeface="Arial"/>
              </a:rPr>
              <a:t> </a:t>
            </a:r>
            <a:r>
              <a:rPr lang="en-US" sz="1600" b="1" dirty="0">
                <a:latin typeface="Arial"/>
                <a:cs typeface="Arial"/>
              </a:rPr>
              <a:t>Hawaiian/Pacific</a:t>
            </a:r>
            <a:r>
              <a:rPr lang="en-US" sz="1600" b="1" spc="-14" dirty="0">
                <a:latin typeface="Arial"/>
                <a:cs typeface="Arial"/>
              </a:rPr>
              <a:t> </a:t>
            </a:r>
            <a:r>
              <a:rPr lang="en-US" sz="1600" b="1" dirty="0">
                <a:latin typeface="Arial"/>
                <a:cs typeface="Arial"/>
              </a:rPr>
              <a:t>Islander,</a:t>
            </a:r>
            <a:r>
              <a:rPr lang="en-US" sz="1600" b="1" spc="-17" dirty="0">
                <a:latin typeface="Arial"/>
                <a:cs typeface="Arial"/>
              </a:rPr>
              <a:t> </a:t>
            </a:r>
            <a:r>
              <a:rPr lang="en-US" sz="1600" b="1" dirty="0">
                <a:latin typeface="Arial"/>
                <a:cs typeface="Arial"/>
              </a:rPr>
              <a:t>and</a:t>
            </a:r>
            <a:r>
              <a:rPr lang="en-US" sz="1600" b="1" spc="-17" dirty="0">
                <a:latin typeface="Arial"/>
                <a:cs typeface="Arial"/>
              </a:rPr>
              <a:t> </a:t>
            </a:r>
            <a:r>
              <a:rPr lang="en-US" sz="1600" b="1" dirty="0">
                <a:latin typeface="Arial"/>
                <a:cs typeface="Arial"/>
              </a:rPr>
              <a:t>multiracial</a:t>
            </a:r>
            <a:r>
              <a:rPr lang="en-US" sz="1600" b="1" spc="-14" dirty="0">
                <a:latin typeface="Arial"/>
                <a:cs typeface="Arial"/>
              </a:rPr>
              <a:t> </a:t>
            </a:r>
            <a:r>
              <a:rPr lang="en-US" sz="1600" b="1" dirty="0">
                <a:latin typeface="Arial"/>
                <a:cs typeface="Arial"/>
              </a:rPr>
              <a:t>people</a:t>
            </a:r>
            <a:r>
              <a:rPr lang="en-US" sz="1600" b="1" spc="-14" dirty="0">
                <a:latin typeface="Arial"/>
                <a:cs typeface="Arial"/>
              </a:rPr>
              <a:t> </a:t>
            </a:r>
            <a:r>
              <a:rPr lang="en-US" sz="1600" b="1" dirty="0">
                <a:latin typeface="Arial"/>
                <a:cs typeface="Arial"/>
              </a:rPr>
              <a:t>compared</a:t>
            </a:r>
            <a:r>
              <a:rPr lang="en-US" sz="1600" b="1" spc="-17" dirty="0">
                <a:latin typeface="Arial"/>
                <a:cs typeface="Arial"/>
              </a:rPr>
              <a:t> </a:t>
            </a:r>
            <a:r>
              <a:rPr lang="en-US" sz="1600" b="1" dirty="0">
                <a:latin typeface="Arial"/>
                <a:cs typeface="Arial"/>
              </a:rPr>
              <a:t>with</a:t>
            </a:r>
            <a:r>
              <a:rPr lang="en-US" sz="1600" b="1" spc="-17" dirty="0">
                <a:latin typeface="Arial"/>
                <a:cs typeface="Arial"/>
              </a:rPr>
              <a:t> </a:t>
            </a:r>
            <a:r>
              <a:rPr lang="en-US" sz="1600" b="1" spc="-14" dirty="0">
                <a:latin typeface="Arial"/>
                <a:cs typeface="Arial"/>
              </a:rPr>
              <a:t>non- </a:t>
            </a:r>
            <a:r>
              <a:rPr lang="en-US" sz="1600" b="1" dirty="0">
                <a:latin typeface="Arial"/>
                <a:cs typeface="Arial"/>
              </a:rPr>
              <a:t>Hispanic</a:t>
            </a:r>
            <a:r>
              <a:rPr lang="en-US" sz="1600" b="1" spc="-10" dirty="0">
                <a:latin typeface="Arial"/>
                <a:cs typeface="Arial"/>
              </a:rPr>
              <a:t> </a:t>
            </a:r>
            <a:r>
              <a:rPr lang="en-US" sz="1600" b="1" dirty="0">
                <a:latin typeface="Arial"/>
                <a:cs typeface="Arial"/>
              </a:rPr>
              <a:t>White</a:t>
            </a:r>
            <a:r>
              <a:rPr lang="en-US" sz="1600" b="1" spc="-3" dirty="0">
                <a:latin typeface="Arial"/>
                <a:cs typeface="Arial"/>
              </a:rPr>
              <a:t> </a:t>
            </a:r>
            <a:r>
              <a:rPr lang="en-US" sz="1600" b="1" dirty="0">
                <a:latin typeface="Arial"/>
                <a:cs typeface="Arial"/>
              </a:rPr>
              <a:t>or</a:t>
            </a:r>
            <a:r>
              <a:rPr lang="en-US" sz="1600" b="1" spc="-3" dirty="0">
                <a:latin typeface="Arial"/>
                <a:cs typeface="Arial"/>
              </a:rPr>
              <a:t> </a:t>
            </a:r>
            <a:r>
              <a:rPr lang="en-US" sz="1600" b="1" dirty="0">
                <a:latin typeface="Arial"/>
                <a:cs typeface="Arial"/>
              </a:rPr>
              <a:t>White</a:t>
            </a:r>
            <a:r>
              <a:rPr lang="en-US" sz="1600" b="1" spc="-7" dirty="0">
                <a:latin typeface="Arial"/>
                <a:cs typeface="Arial"/>
              </a:rPr>
              <a:t> </a:t>
            </a:r>
            <a:r>
              <a:rPr lang="en-US" sz="1600" b="1" dirty="0">
                <a:latin typeface="Arial"/>
                <a:cs typeface="Arial"/>
              </a:rPr>
              <a:t>people,</a:t>
            </a:r>
            <a:r>
              <a:rPr lang="en-US" sz="1600" b="1" spc="-3" dirty="0">
                <a:latin typeface="Arial"/>
                <a:cs typeface="Arial"/>
              </a:rPr>
              <a:t> </a:t>
            </a:r>
            <a:r>
              <a:rPr lang="en-US" sz="1600" b="1" dirty="0">
                <a:latin typeface="Arial"/>
                <a:cs typeface="Arial"/>
              </a:rPr>
              <a:t>by</a:t>
            </a:r>
            <a:r>
              <a:rPr lang="en-US" sz="1600" b="1" spc="-3" dirty="0">
                <a:latin typeface="Arial"/>
                <a:cs typeface="Arial"/>
              </a:rPr>
              <a:t> </a:t>
            </a:r>
            <a:r>
              <a:rPr lang="en-US" sz="1600" b="1" dirty="0">
                <a:latin typeface="Arial"/>
                <a:cs typeface="Arial"/>
              </a:rPr>
              <a:t>state,</a:t>
            </a:r>
            <a:r>
              <a:rPr lang="en-US" sz="1600" b="1" spc="-3" dirty="0">
                <a:latin typeface="Arial"/>
                <a:cs typeface="Arial"/>
              </a:rPr>
              <a:t> </a:t>
            </a:r>
            <a:r>
              <a:rPr lang="en-US" sz="1600" b="1" spc="-7" dirty="0">
                <a:latin typeface="Arial"/>
                <a:cs typeface="Arial"/>
              </a:rPr>
              <a:t>2018-</a:t>
            </a:r>
            <a:r>
              <a:rPr lang="en-US" sz="1600" b="1" spc="-14" dirty="0">
                <a:latin typeface="Arial"/>
                <a:cs typeface="Arial"/>
              </a:rPr>
              <a:t>2021</a:t>
            </a:r>
            <a:endParaRPr lang="en-US" sz="1600" dirty="0"/>
          </a:p>
        </p:txBody>
      </p:sp>
      <p:pic>
        <p:nvPicPr>
          <p:cNvPr id="13" name="Picture 12">
            <a:extLst>
              <a:ext uri="{FF2B5EF4-FFF2-40B4-BE49-F238E27FC236}">
                <a16:creationId xmlns:a16="http://schemas.microsoft.com/office/drawing/2014/main" id="{3F7353AC-2151-4244-9836-864A40BAC422}"/>
              </a:ext>
            </a:extLst>
          </p:cNvPr>
          <p:cNvPicPr>
            <a:picLocks noChangeAspect="1"/>
          </p:cNvPicPr>
          <p:nvPr/>
        </p:nvPicPr>
        <p:blipFill rotWithShape="1">
          <a:blip r:embed="rId3"/>
          <a:srcRect t="701"/>
          <a:stretch/>
        </p:blipFill>
        <p:spPr>
          <a:xfrm>
            <a:off x="1188720" y="1463042"/>
            <a:ext cx="6766560" cy="4776922"/>
          </a:xfrm>
          <a:prstGeom prst="rect">
            <a:avLst/>
          </a:prstGeom>
        </p:spPr>
      </p:pic>
      <p:sp>
        <p:nvSpPr>
          <p:cNvPr id="3" name="Slide Number Placeholder 2">
            <a:extLst>
              <a:ext uri="{FF2B5EF4-FFF2-40B4-BE49-F238E27FC236}">
                <a16:creationId xmlns:a16="http://schemas.microsoft.com/office/drawing/2014/main" id="{CC2849A1-F44F-4425-0A70-1081071DBF7E}"/>
              </a:ext>
            </a:extLst>
          </p:cNvPr>
          <p:cNvSpPr>
            <a:spLocks noGrp="1"/>
          </p:cNvSpPr>
          <p:nvPr>
            <p:ph type="sldNum" sz="quarter" idx="10"/>
          </p:nvPr>
        </p:nvSpPr>
        <p:spPr/>
        <p:txBody>
          <a:bodyPr/>
          <a:lstStyle/>
          <a:p>
            <a:fld id="{85F5B7A5-34A7-4AB0-A34F-A4DF2002FA98}" type="slidenum">
              <a:rPr lang="en-US" smtClean="0"/>
              <a:t>74</a:t>
            </a:fld>
            <a:endParaRPr 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14AC61B-144A-4F50-A5CD-421BC1C24A7B}"/>
              </a:ext>
            </a:extLst>
          </p:cNvPr>
          <p:cNvSpPr>
            <a:spLocks noGrp="1"/>
          </p:cNvSpPr>
          <p:nvPr>
            <p:ph type="title"/>
          </p:nvPr>
        </p:nvSpPr>
        <p:spPr>
          <a:xfrm>
            <a:off x="1257300" y="304800"/>
            <a:ext cx="6629400" cy="617884"/>
          </a:xfrm>
        </p:spPr>
        <p:txBody>
          <a:bodyPr>
            <a:normAutofit fontScale="90000"/>
          </a:bodyPr>
          <a:lstStyle/>
          <a:p>
            <a:r>
              <a:rPr lang="en-US" dirty="0"/>
              <a:t>References</a:t>
            </a:r>
          </a:p>
        </p:txBody>
      </p:sp>
      <p:sp>
        <p:nvSpPr>
          <p:cNvPr id="11" name="Content Placeholder 10">
            <a:extLst>
              <a:ext uri="{FF2B5EF4-FFF2-40B4-BE49-F238E27FC236}">
                <a16:creationId xmlns:a16="http://schemas.microsoft.com/office/drawing/2014/main" id="{2371E56B-E1DA-40DA-8C6F-168D0899311A}"/>
              </a:ext>
            </a:extLst>
          </p:cNvPr>
          <p:cNvSpPr>
            <a:spLocks noGrp="1"/>
          </p:cNvSpPr>
          <p:nvPr>
            <p:ph idx="1"/>
          </p:nvPr>
        </p:nvSpPr>
        <p:spPr>
          <a:xfrm>
            <a:off x="457200" y="1219200"/>
            <a:ext cx="8229600" cy="5364480"/>
          </a:xfrm>
        </p:spPr>
        <p:txBody>
          <a:bodyPr>
            <a:noAutofit/>
          </a:bodyPr>
          <a:lstStyle/>
          <a:p>
            <a:pPr marL="342900" marR="0" lvl="0" indent="-342900">
              <a:spcBef>
                <a:spcPts val="0"/>
              </a:spcBef>
              <a:buSzPct val="100000"/>
              <a:buFont typeface="Times New Roman" panose="02020603050405020304" pitchFamily="18" charset="0"/>
              <a:buAutoNum type="arabicPeriod"/>
            </a:pPr>
            <a:r>
              <a:rPr lang="en-US" sz="1100" dirty="0">
                <a:effectLst/>
                <a:ea typeface="Calibri" panose="020F0502020204030204" pitchFamily="34" charset="0"/>
                <a:cs typeface="Times New Roman" panose="02020603050405020304" pitchFamily="18" charset="0"/>
              </a:rPr>
              <a:t>U.S. Census Bureau. Quick Facts, United States (v2021). </a:t>
            </a:r>
            <a:r>
              <a:rPr lang="en-US" sz="1100" u="sng" dirty="0">
                <a:solidFill>
                  <a:srgbClr val="0000FF"/>
                </a:solidFill>
                <a:effectLst/>
                <a:ea typeface="Calibri" panose="020F0502020204030204" pitchFamily="34" charset="0"/>
                <a:cs typeface="Times New Roman" panose="02020603050405020304" pitchFamily="18" charset="0"/>
                <a:hlinkClick r:id="rId3"/>
              </a:rPr>
              <a:t>https://www.census.gov/quickfacts/</a:t>
            </a:r>
            <a:r>
              <a:rPr lang="en-US" sz="1100" dirty="0">
                <a:effectLst/>
                <a:ea typeface="Calibri" panose="020F0502020204030204" pitchFamily="34" charset="0"/>
                <a:cs typeface="Times New Roman" panose="02020603050405020304" pitchFamily="18" charset="0"/>
              </a:rPr>
              <a:t>. Accessed October 23, 2023.</a:t>
            </a:r>
          </a:p>
          <a:p>
            <a:pPr marL="342900" marR="0" lvl="0" indent="-342900">
              <a:spcBef>
                <a:spcPts val="0"/>
              </a:spcBef>
              <a:buSzPts val="1000"/>
              <a:buFont typeface="Times New Roman" panose="02020603050405020304" pitchFamily="18" charset="0"/>
              <a:buAutoNum type="arabicPeriod"/>
            </a:pPr>
            <a:r>
              <a:rPr lang="en-US" sz="1100" spc="-10" dirty="0">
                <a:effectLst/>
                <a:ea typeface="Calibri" panose="020F0502020204030204" pitchFamily="34" charset="0"/>
                <a:cs typeface="Times New Roman" panose="02020603050405020304" pitchFamily="18" charset="0"/>
              </a:rPr>
              <a:t>Johnson RW. ASPE Research Brief. What Is the Lifetime Risk of Needing and Receiving Long-Term Services and Supports? Washington, DC: Office of the Assistant Secretary for Planning and Evaluation; April 2019. </a:t>
            </a:r>
            <a:r>
              <a:rPr lang="en-US" sz="1100" u="sng" spc="-10" dirty="0">
                <a:solidFill>
                  <a:srgbClr val="0000FF"/>
                </a:solidFill>
                <a:effectLst/>
                <a:ea typeface="Calibri" panose="020F0502020204030204" pitchFamily="34" charset="0"/>
                <a:cs typeface="Times New Roman" panose="02020603050405020304" pitchFamily="18" charset="0"/>
                <a:hlinkClick r:id="rId4"/>
              </a:rPr>
              <a:t>https://aspe.hhs.gov/reports/what-lifetime-risk-needing-receiving-long-term-services-supports-0</a:t>
            </a:r>
            <a:r>
              <a:rPr lang="en-US" sz="1100" spc="-10" dirty="0">
                <a:effectLst/>
                <a:ea typeface="Calibri" panose="020F0502020204030204" pitchFamily="34" charset="0"/>
                <a:cs typeface="Times New Roman" panose="02020603050405020304" pitchFamily="18" charset="0"/>
              </a:rPr>
              <a:t>. Accessed October 23, 2023.</a:t>
            </a:r>
          </a:p>
          <a:p>
            <a:pPr marL="342900" marR="0" lvl="0" indent="-342900">
              <a:spcBef>
                <a:spcPts val="0"/>
              </a:spcBef>
              <a:buSzPts val="1000"/>
              <a:buFont typeface="Times New Roman" panose="02020603050405020304" pitchFamily="18" charset="0"/>
              <a:buAutoNum type="arabicPeriod"/>
            </a:pPr>
            <a:r>
              <a:rPr lang="en-US" sz="1100" spc="-10" dirty="0">
                <a:effectLst/>
                <a:ea typeface="Calibri" panose="020F0502020204030204" pitchFamily="34" charset="0"/>
                <a:cs typeface="Times New Roman" panose="02020603050405020304" pitchFamily="18" charset="0"/>
              </a:rPr>
              <a:t>Fulmer T, Reuben DB, Auerbach J, Fick DM, Galambos C, Johnson KS. Actualizing better health and health care for older adults. Health </a:t>
            </a:r>
            <a:r>
              <a:rPr lang="en-US" sz="1100" spc="-10" dirty="0" err="1">
                <a:effectLst/>
                <a:ea typeface="Calibri" panose="020F0502020204030204" pitchFamily="34" charset="0"/>
                <a:cs typeface="Times New Roman" panose="02020603050405020304" pitchFamily="18" charset="0"/>
              </a:rPr>
              <a:t>Aff</a:t>
            </a:r>
            <a:r>
              <a:rPr lang="en-US" sz="1100" spc="-10" dirty="0">
                <a:effectLst/>
                <a:ea typeface="Calibri" panose="020F0502020204030204" pitchFamily="34" charset="0"/>
                <a:cs typeface="Times New Roman" panose="02020603050405020304" pitchFamily="18" charset="0"/>
              </a:rPr>
              <a:t> (Millwood). 2021 Feb;40(2):219-225. </a:t>
            </a:r>
            <a:r>
              <a:rPr lang="en-US" sz="1100" u="sng" spc="-10" dirty="0">
                <a:solidFill>
                  <a:srgbClr val="0000FF"/>
                </a:solidFill>
                <a:effectLst/>
                <a:ea typeface="Calibri" panose="020F0502020204030204" pitchFamily="34" charset="0"/>
                <a:cs typeface="Times New Roman" panose="02020603050405020304" pitchFamily="18" charset="0"/>
                <a:hlinkClick r:id="rId5"/>
              </a:rPr>
              <a:t>https://doi.org/10.1377/hlthaff.2020.01470</a:t>
            </a:r>
            <a:r>
              <a:rPr lang="en-US" sz="1100" spc="-10" dirty="0">
                <a:effectLst/>
                <a:ea typeface="Calibri" panose="020F0502020204030204" pitchFamily="34" charset="0"/>
                <a:cs typeface="Times New Roman" panose="02020603050405020304" pitchFamily="18" charset="0"/>
              </a:rPr>
              <a:t>. Accessed October 23, 2023.</a:t>
            </a:r>
          </a:p>
          <a:p>
            <a:pPr marL="342900" marR="0" lvl="0" indent="-342900">
              <a:spcBef>
                <a:spcPts val="0"/>
              </a:spcBef>
              <a:buSzPts val="1000"/>
              <a:buFont typeface="Times New Roman" panose="02020603050405020304" pitchFamily="18" charset="0"/>
              <a:buAutoNum type="arabicPeriod"/>
            </a:pPr>
            <a:r>
              <a:rPr lang="en-US" sz="1100" spc="-20" dirty="0">
                <a:effectLst/>
                <a:ea typeface="Calibri" panose="020F0502020204030204" pitchFamily="34" charset="0"/>
                <a:cs typeface="Times New Roman" panose="02020603050405020304" pitchFamily="18" charset="0"/>
              </a:rPr>
              <a:t>Smith AS, Trevelyan E. The Older Population in Rural America: 2012-2016. American Community Survey Reports. ACS-41. Washington, DC: U.S. Census Bureau; September 2019. </a:t>
            </a:r>
            <a:r>
              <a:rPr lang="en-US" sz="1100" u="sng" spc="-20" dirty="0">
                <a:solidFill>
                  <a:srgbClr val="0000FF"/>
                </a:solidFill>
                <a:effectLst/>
                <a:ea typeface="Calibri" panose="020F0502020204030204" pitchFamily="34" charset="0"/>
                <a:cs typeface="Times New Roman" panose="02020603050405020304" pitchFamily="18" charset="0"/>
                <a:hlinkClick r:id="rId6"/>
              </a:rPr>
              <a:t>https://www.census.gov/content/dam/Census/library/publications/2019/acs/acs-41.pdf</a:t>
            </a:r>
            <a:r>
              <a:rPr lang="en-US" sz="1100" spc="-20" dirty="0">
                <a:effectLst/>
                <a:ea typeface="Calibri" panose="020F0502020204030204" pitchFamily="34" charset="0"/>
                <a:cs typeface="Times New Roman" panose="02020603050405020304" pitchFamily="18" charset="0"/>
              </a:rPr>
              <a:t>. Accessed October 23, 2023.</a:t>
            </a:r>
            <a:endParaRPr lang="en-US" sz="1100" dirty="0">
              <a:effectLst/>
              <a:ea typeface="Calibri" panose="020F0502020204030204" pitchFamily="34" charset="0"/>
              <a:cs typeface="Times New Roman" panose="02020603050405020304" pitchFamily="18" charset="0"/>
            </a:endParaRPr>
          </a:p>
          <a:p>
            <a:pPr marL="342900" marR="0" lvl="0" indent="-342900">
              <a:spcBef>
                <a:spcPts val="0"/>
              </a:spcBef>
              <a:buSzPts val="1000"/>
              <a:buFont typeface="Times New Roman" panose="02020603050405020304" pitchFamily="18" charset="0"/>
              <a:buAutoNum type="arabicPeriod"/>
            </a:pPr>
            <a:r>
              <a:rPr lang="en-US" sz="1100" dirty="0">
                <a:effectLst/>
                <a:ea typeface="Calibri" panose="020F0502020204030204" pitchFamily="34" charset="0"/>
                <a:cs typeface="Times New Roman" panose="02020603050405020304" pitchFamily="18" charset="0"/>
              </a:rPr>
              <a:t>Hill L, </a:t>
            </a:r>
            <a:r>
              <a:rPr lang="en-US" sz="1100" dirty="0" err="1">
                <a:effectLst/>
                <a:ea typeface="Calibri" panose="020F0502020204030204" pitchFamily="34" charset="0"/>
                <a:cs typeface="Times New Roman" panose="02020603050405020304" pitchFamily="18" charset="0"/>
              </a:rPr>
              <a:t>Ndugga</a:t>
            </a:r>
            <a:r>
              <a:rPr lang="en-US" sz="1100" dirty="0">
                <a:effectLst/>
                <a:ea typeface="Calibri" panose="020F0502020204030204" pitchFamily="34" charset="0"/>
                <a:cs typeface="Times New Roman" panose="02020603050405020304" pitchFamily="18" charset="0"/>
              </a:rPr>
              <a:t> N, </a:t>
            </a:r>
            <a:r>
              <a:rPr lang="en-US" sz="1100" dirty="0" err="1">
                <a:effectLst/>
                <a:ea typeface="Calibri" panose="020F0502020204030204" pitchFamily="34" charset="0"/>
                <a:cs typeface="Times New Roman" panose="02020603050405020304" pitchFamily="18" charset="0"/>
              </a:rPr>
              <a:t>Artiga</a:t>
            </a:r>
            <a:r>
              <a:rPr lang="en-US" sz="1100" dirty="0">
                <a:effectLst/>
                <a:ea typeface="Calibri" panose="020F0502020204030204" pitchFamily="34" charset="0"/>
                <a:cs typeface="Times New Roman" panose="02020603050405020304" pitchFamily="18" charset="0"/>
              </a:rPr>
              <a:t> S. Key Data on Health and Health Care by Race and Ethnicity. Kaiser Family Foundation; March 15, 2023. </a:t>
            </a:r>
            <a:r>
              <a:rPr lang="en-US" sz="1100" u="sng" dirty="0">
                <a:solidFill>
                  <a:srgbClr val="0000FF"/>
                </a:solidFill>
                <a:effectLst/>
                <a:ea typeface="Calibri" panose="020F0502020204030204" pitchFamily="34" charset="0"/>
                <a:cs typeface="Times New Roman" panose="02020603050405020304" pitchFamily="18" charset="0"/>
                <a:hlinkClick r:id="rId7"/>
              </a:rPr>
              <a:t>https://www.kff.org/racial-equity-and-health-policy/report/key-data-on-health-and-health-care-by-race-and-ethnicity/</a:t>
            </a:r>
            <a:r>
              <a:rPr lang="en-US" sz="1100" dirty="0">
                <a:effectLst/>
                <a:ea typeface="Calibri" panose="020F0502020204030204" pitchFamily="34" charset="0"/>
                <a:cs typeface="Times New Roman" panose="02020603050405020304" pitchFamily="18" charset="0"/>
              </a:rPr>
              <a:t>. Accessed October 23, 2023.</a:t>
            </a:r>
          </a:p>
          <a:p>
            <a:pPr marL="342900" marR="0" lvl="0" indent="-342900">
              <a:spcBef>
                <a:spcPts val="0"/>
              </a:spcBef>
              <a:buSzPts val="1000"/>
              <a:buFont typeface="Times New Roman" panose="02020603050405020304" pitchFamily="18" charset="0"/>
              <a:buAutoNum type="arabicPeriod"/>
            </a:pPr>
            <a:r>
              <a:rPr lang="en-US" sz="1100" dirty="0" err="1">
                <a:effectLst/>
                <a:ea typeface="Calibri" panose="020F0502020204030204" pitchFamily="34" charset="0"/>
                <a:cs typeface="Times New Roman" panose="02020603050405020304" pitchFamily="18" charset="0"/>
              </a:rPr>
              <a:t>Dobis</a:t>
            </a:r>
            <a:r>
              <a:rPr lang="en-US" sz="1100" dirty="0">
                <a:effectLst/>
                <a:ea typeface="Calibri" panose="020F0502020204030204" pitchFamily="34" charset="0"/>
                <a:cs typeface="Times New Roman" panose="02020603050405020304" pitchFamily="18" charset="0"/>
              </a:rPr>
              <a:t> EA, </a:t>
            </a:r>
            <a:r>
              <a:rPr lang="en-US" sz="1100" dirty="0" err="1">
                <a:effectLst/>
                <a:ea typeface="Calibri" panose="020F0502020204030204" pitchFamily="34" charset="0"/>
                <a:cs typeface="Times New Roman" panose="02020603050405020304" pitchFamily="18" charset="0"/>
              </a:rPr>
              <a:t>Krumel</a:t>
            </a:r>
            <a:r>
              <a:rPr lang="en-US" sz="1100" dirty="0">
                <a:effectLst/>
                <a:ea typeface="Calibri" panose="020F0502020204030204" pitchFamily="34" charset="0"/>
                <a:cs typeface="Times New Roman" panose="02020603050405020304" pitchFamily="18" charset="0"/>
              </a:rPr>
              <a:t> Jr TP, Cromartie J, Conley KL, Sanders A, Ortiz R. Rural America at a Glance. 2021 Edition. Economic Information Bulletin Number 230. Washington, DC: U.S. Department of Agriculture, Economic Research Service; November 2021. </a:t>
            </a:r>
            <a:r>
              <a:rPr lang="en-US" sz="1100" u="sng" dirty="0">
                <a:solidFill>
                  <a:srgbClr val="0000FF"/>
                </a:solidFill>
                <a:effectLst/>
                <a:ea typeface="Calibri" panose="020F0502020204030204" pitchFamily="34" charset="0"/>
                <a:cs typeface="Times New Roman" panose="02020603050405020304" pitchFamily="18" charset="0"/>
                <a:hlinkClick r:id="rId8"/>
              </a:rPr>
              <a:t>https://www.ers.usda.gov/webdocs/publications/102576/eib-230.pdf?v=4409</a:t>
            </a:r>
            <a:r>
              <a:rPr lang="en-US" sz="1100" dirty="0">
                <a:effectLst/>
                <a:ea typeface="Calibri" panose="020F0502020204030204" pitchFamily="34" charset="0"/>
                <a:cs typeface="Times New Roman" panose="02020603050405020304" pitchFamily="18" charset="0"/>
              </a:rPr>
              <a:t>. Accessed October 23, 2023.</a:t>
            </a:r>
          </a:p>
          <a:p>
            <a:pPr marL="342900" marR="0" lvl="0" indent="-342900">
              <a:spcBef>
                <a:spcPts val="0"/>
              </a:spcBef>
              <a:buSzPts val="1000"/>
              <a:buFont typeface="Times New Roman" panose="02020603050405020304" pitchFamily="18" charset="0"/>
              <a:buAutoNum type="arabicPeriod"/>
            </a:pPr>
            <a:r>
              <a:rPr lang="en-US" sz="1100" dirty="0">
                <a:effectLst/>
                <a:ea typeface="Calibri" panose="020F0502020204030204" pitchFamily="34" charset="0"/>
                <a:cs typeface="Times New Roman" panose="02020603050405020304" pitchFamily="18" charset="0"/>
              </a:rPr>
              <a:t>Centers for Disease Control and Prevention. NCHS Urban-Rural Classification Scheme for Counties. Last reviewed June 2017. </a:t>
            </a:r>
            <a:r>
              <a:rPr lang="en-US" sz="1100" u="sng" dirty="0">
                <a:solidFill>
                  <a:srgbClr val="0000FF"/>
                </a:solidFill>
                <a:effectLst/>
                <a:ea typeface="Calibri" panose="020F0502020204030204" pitchFamily="34" charset="0"/>
                <a:cs typeface="Times New Roman" panose="02020603050405020304" pitchFamily="18" charset="0"/>
                <a:hlinkClick r:id="rId9"/>
              </a:rPr>
              <a:t>https://www.cdc.gov/nchs/data_access/urban_rural.htm</a:t>
            </a:r>
            <a:r>
              <a:rPr lang="en-US" sz="1100" dirty="0">
                <a:effectLst/>
                <a:ea typeface="Calibri" panose="020F0502020204030204" pitchFamily="34" charset="0"/>
                <a:cs typeface="Times New Roman" panose="02020603050405020304" pitchFamily="18" charset="0"/>
              </a:rPr>
              <a:t>. Accessed October 23, 2023.</a:t>
            </a:r>
          </a:p>
          <a:p>
            <a:pPr marL="342900" marR="0" lvl="0" indent="-342900">
              <a:spcBef>
                <a:spcPts val="0"/>
              </a:spcBef>
              <a:buSzPts val="1000"/>
              <a:buFont typeface="Times New Roman" panose="02020603050405020304" pitchFamily="18" charset="0"/>
              <a:buAutoNum type="arabicPeriod"/>
            </a:pPr>
            <a:r>
              <a:rPr lang="en-US" sz="1100" dirty="0" err="1">
                <a:effectLst/>
                <a:ea typeface="Calibri" panose="020F0502020204030204" pitchFamily="34" charset="0"/>
                <a:cs typeface="Times New Roman" panose="02020603050405020304" pitchFamily="18" charset="0"/>
              </a:rPr>
              <a:t>Kurani</a:t>
            </a:r>
            <a:r>
              <a:rPr lang="en-US" sz="1100" dirty="0">
                <a:effectLst/>
                <a:ea typeface="Calibri" panose="020F0502020204030204" pitchFamily="34" charset="0"/>
                <a:cs typeface="Times New Roman" panose="02020603050405020304" pitchFamily="18" charset="0"/>
              </a:rPr>
              <a:t> N, Wager E. How does the quality of the U.S. health system compare to other countries? Peterson-KFF Health System Tracker; September 30, 2021. </a:t>
            </a:r>
            <a:r>
              <a:rPr lang="en-US" sz="1100" u="sng" dirty="0">
                <a:solidFill>
                  <a:srgbClr val="0000FF"/>
                </a:solidFill>
                <a:effectLst/>
                <a:ea typeface="Calibri" panose="020F0502020204030204" pitchFamily="34" charset="0"/>
                <a:cs typeface="Times New Roman" panose="02020603050405020304" pitchFamily="18" charset="0"/>
                <a:hlinkClick r:id="rId10"/>
              </a:rPr>
              <a:t>https://www.healthsystemtracker.org/chart-collection/quality-u-s-healthcare-system-compare-countries/</a:t>
            </a:r>
            <a:r>
              <a:rPr lang="en-US" sz="1100" dirty="0">
                <a:effectLst/>
                <a:ea typeface="Calibri" panose="020F0502020204030204" pitchFamily="34" charset="0"/>
                <a:cs typeface="Times New Roman" panose="02020603050405020304" pitchFamily="18" charset="0"/>
              </a:rPr>
              <a:t>. Accessed October 23, 2023.</a:t>
            </a:r>
          </a:p>
          <a:p>
            <a:pPr marL="342900" marR="0" lvl="0" indent="-342900">
              <a:spcBef>
                <a:spcPts val="0"/>
              </a:spcBef>
              <a:buSzPts val="1000"/>
              <a:buFont typeface="Times New Roman" panose="02020603050405020304" pitchFamily="18" charset="0"/>
              <a:buAutoNum type="arabicPeriod"/>
            </a:pPr>
            <a:r>
              <a:rPr lang="en-US" sz="1100" dirty="0">
                <a:effectLst/>
                <a:ea typeface="Calibri" panose="020F0502020204030204" pitchFamily="34" charset="0"/>
                <a:cs typeface="Times New Roman" panose="02020603050405020304" pitchFamily="18" charset="0"/>
              </a:rPr>
              <a:t>Arias E, Tejada-Vera B, </a:t>
            </a:r>
            <a:r>
              <a:rPr lang="en-US" sz="1100" dirty="0" err="1">
                <a:effectLst/>
                <a:ea typeface="Calibri" panose="020F0502020204030204" pitchFamily="34" charset="0"/>
                <a:cs typeface="Times New Roman" panose="02020603050405020304" pitchFamily="18" charset="0"/>
              </a:rPr>
              <a:t>Kochanek</a:t>
            </a:r>
            <a:r>
              <a:rPr lang="en-US" sz="1100" dirty="0">
                <a:effectLst/>
                <a:ea typeface="Calibri" panose="020F0502020204030204" pitchFamily="34" charset="0"/>
                <a:cs typeface="Times New Roman" panose="02020603050405020304" pitchFamily="18" charset="0"/>
              </a:rPr>
              <a:t> KD, Ahmad FB. Provisional life expectancy estimates for 2021. Vital Statistics Rapid Release; no 23. Hyattsville, MD: National Center for Health Statistics; August 2022. </a:t>
            </a:r>
            <a:r>
              <a:rPr lang="en-US" sz="1100" u="sng" dirty="0">
                <a:solidFill>
                  <a:srgbClr val="0000FF"/>
                </a:solidFill>
                <a:effectLst/>
                <a:ea typeface="Calibri" panose="020F0502020204030204" pitchFamily="34" charset="0"/>
                <a:cs typeface="Times New Roman" panose="02020603050405020304" pitchFamily="18" charset="0"/>
                <a:hlinkClick r:id="rId11"/>
              </a:rPr>
              <a:t>https://dx.doi.org/10.15620/cdc:118999</a:t>
            </a:r>
            <a:r>
              <a:rPr lang="en-US" sz="1100" dirty="0">
                <a:effectLst/>
                <a:ea typeface="Calibri" panose="020F0502020204030204" pitchFamily="34" charset="0"/>
                <a:cs typeface="Times New Roman" panose="02020603050405020304" pitchFamily="18" charset="0"/>
              </a:rPr>
              <a:t>. Accessed October 23, 2023.</a:t>
            </a:r>
          </a:p>
          <a:p>
            <a:pPr marL="342900" marR="0" lvl="0" indent="-342900">
              <a:spcBef>
                <a:spcPts val="0"/>
              </a:spcBef>
              <a:buSzPts val="1000"/>
              <a:buFont typeface="Times New Roman" panose="02020603050405020304" pitchFamily="18" charset="0"/>
              <a:buAutoNum type="arabicPeriod"/>
            </a:pPr>
            <a:r>
              <a:rPr lang="en-US" sz="1100" dirty="0">
                <a:effectLst/>
                <a:ea typeface="Calibri" panose="020F0502020204030204" pitchFamily="34" charset="0"/>
                <a:cs typeface="Times New Roman" panose="02020603050405020304" pitchFamily="18" charset="0"/>
              </a:rPr>
              <a:t>National Academies of Sciences, Engineering, and Medicine; Division of Behavioral and Social Sciences and Education; Committee on National Statistics; Committee on Population; Committee on Rising Midlife Mortality Rates and Socioeconomic Disparities. High and Rising Mortality Rates Among Working-Age Adults. Becker T, </a:t>
            </a:r>
            <a:r>
              <a:rPr lang="en-US" sz="1100" dirty="0" err="1">
                <a:effectLst/>
                <a:ea typeface="Calibri" panose="020F0502020204030204" pitchFamily="34" charset="0"/>
                <a:cs typeface="Times New Roman" panose="02020603050405020304" pitchFamily="18" charset="0"/>
              </a:rPr>
              <a:t>Majmundar</a:t>
            </a:r>
            <a:r>
              <a:rPr lang="en-US" sz="1100" dirty="0">
                <a:effectLst/>
                <a:ea typeface="Calibri" panose="020F0502020204030204" pitchFamily="34" charset="0"/>
                <a:cs typeface="Times New Roman" panose="02020603050405020304" pitchFamily="18" charset="0"/>
              </a:rPr>
              <a:t> MK, Harris KM, eds. Washington, DC: National Academies Press; 2021. </a:t>
            </a:r>
            <a:r>
              <a:rPr lang="en-US" sz="1100" u="sng" dirty="0">
                <a:solidFill>
                  <a:srgbClr val="0000FF"/>
                </a:solidFill>
                <a:effectLst/>
                <a:ea typeface="Calibri" panose="020F0502020204030204" pitchFamily="34" charset="0"/>
                <a:cs typeface="Times New Roman" panose="02020603050405020304" pitchFamily="18" charset="0"/>
                <a:hlinkClick r:id="rId12"/>
              </a:rPr>
              <a:t>https://nap.nationalacademies.org/catalog/25976/high-and-rising-mortality-rates-among-working-age-adults</a:t>
            </a:r>
            <a:r>
              <a:rPr lang="en-US" sz="1100" dirty="0">
                <a:effectLst/>
                <a:ea typeface="Calibri" panose="020F0502020204030204" pitchFamily="34" charset="0"/>
                <a:cs typeface="Times New Roman" panose="02020603050405020304" pitchFamily="18" charset="0"/>
              </a:rPr>
              <a:t>. Accessed October 23, 2023.</a:t>
            </a:r>
          </a:p>
          <a:p>
            <a:pPr>
              <a:spcBef>
                <a:spcPts val="0"/>
              </a:spcBef>
              <a:buSzPts val="1000"/>
              <a:buFont typeface="Times New Roman" panose="02020603050405020304" pitchFamily="18" charset="0"/>
              <a:buAutoNum type="arabicPeriod"/>
            </a:pPr>
            <a:r>
              <a:rPr lang="en-US" sz="1100" dirty="0">
                <a:effectLst/>
                <a:ea typeface="Calibri" panose="020F0502020204030204" pitchFamily="34" charset="0"/>
                <a:cs typeface="Times New Roman" panose="02020603050405020304" pitchFamily="18" charset="0"/>
              </a:rPr>
              <a:t>Buxbaum JD, </a:t>
            </a:r>
            <a:r>
              <a:rPr lang="en-US" sz="1100" dirty="0" err="1">
                <a:effectLst/>
                <a:ea typeface="Calibri" panose="020F0502020204030204" pitchFamily="34" charset="0"/>
                <a:cs typeface="Times New Roman" panose="02020603050405020304" pitchFamily="18" charset="0"/>
              </a:rPr>
              <a:t>Chernew</a:t>
            </a:r>
            <a:r>
              <a:rPr lang="en-US" sz="1100" dirty="0">
                <a:effectLst/>
                <a:ea typeface="Calibri" panose="020F0502020204030204" pitchFamily="34" charset="0"/>
                <a:cs typeface="Times New Roman" panose="02020603050405020304" pitchFamily="18" charset="0"/>
              </a:rPr>
              <a:t> ME, </a:t>
            </a:r>
            <a:r>
              <a:rPr lang="en-US" sz="1100" dirty="0" err="1">
                <a:effectLst/>
                <a:ea typeface="Calibri" panose="020F0502020204030204" pitchFamily="34" charset="0"/>
                <a:cs typeface="Times New Roman" panose="02020603050405020304" pitchFamily="18" charset="0"/>
              </a:rPr>
              <a:t>Fendrick</a:t>
            </a:r>
            <a:r>
              <a:rPr lang="en-US" sz="1100" dirty="0">
                <a:effectLst/>
                <a:ea typeface="Calibri" panose="020F0502020204030204" pitchFamily="34" charset="0"/>
                <a:cs typeface="Times New Roman" panose="02020603050405020304" pitchFamily="18" charset="0"/>
              </a:rPr>
              <a:t> AM, Cutler DM. Contributions of public health, pharmaceuticals, and other medical care to U.S. life expectancy changes, 1990-2015. Health </a:t>
            </a:r>
            <a:r>
              <a:rPr lang="en-US" sz="1100" dirty="0" err="1">
                <a:effectLst/>
                <a:ea typeface="Calibri" panose="020F0502020204030204" pitchFamily="34" charset="0"/>
                <a:cs typeface="Times New Roman" panose="02020603050405020304" pitchFamily="18" charset="0"/>
              </a:rPr>
              <a:t>Aff</a:t>
            </a:r>
            <a:r>
              <a:rPr lang="en-US" sz="1100" dirty="0">
                <a:effectLst/>
                <a:ea typeface="Calibri" panose="020F0502020204030204" pitchFamily="34" charset="0"/>
                <a:cs typeface="Times New Roman" panose="02020603050405020304" pitchFamily="18" charset="0"/>
              </a:rPr>
              <a:t> (Millwood). 2020 Sep;39(9):1546-1556. </a:t>
            </a:r>
            <a:r>
              <a:rPr lang="en-US" sz="1100" u="sng" dirty="0">
                <a:solidFill>
                  <a:srgbClr val="0000FF"/>
                </a:solidFill>
                <a:effectLst/>
                <a:ea typeface="Calibri" panose="020F0502020204030204" pitchFamily="34" charset="0"/>
                <a:cs typeface="Times New Roman" panose="02020603050405020304" pitchFamily="18" charset="0"/>
                <a:hlinkClick r:id="rId13"/>
              </a:rPr>
              <a:t>https://doi.org/10.1377/hlthaff.2020.00284</a:t>
            </a:r>
            <a:r>
              <a:rPr lang="en-US" sz="1100" dirty="0">
                <a:effectLst/>
                <a:ea typeface="Calibri" panose="020F0502020204030204" pitchFamily="34" charset="0"/>
                <a:cs typeface="Times New Roman" panose="02020603050405020304" pitchFamily="18" charset="0"/>
              </a:rPr>
              <a:t>. Accessed October 23, 2023.</a:t>
            </a:r>
          </a:p>
          <a:p>
            <a:pPr>
              <a:spcBef>
                <a:spcPts val="0"/>
              </a:spcBef>
              <a:buSzPts val="1000"/>
              <a:buFont typeface="Times New Roman" panose="02020603050405020304" pitchFamily="18" charset="0"/>
              <a:buAutoNum type="arabicPeriod"/>
            </a:pPr>
            <a:endParaRPr lang="en-US" sz="1050" dirty="0">
              <a:effectLst/>
              <a:ea typeface="Calibri" panose="020F0502020204030204" pitchFamily="34" charset="0"/>
              <a:cs typeface="Times New Roman" panose="02020603050405020304" pitchFamily="18" charset="0"/>
            </a:endParaRPr>
          </a:p>
          <a:p>
            <a:pPr marL="342900" marR="0" lvl="0" indent="-342900">
              <a:spcBef>
                <a:spcPts val="0"/>
              </a:spcBef>
              <a:buSzPts val="1000"/>
              <a:buFont typeface="Times New Roman" panose="02020603050405020304" pitchFamily="18" charset="0"/>
              <a:buAutoNum type="arabicPeriod"/>
            </a:pPr>
            <a:endParaRPr lang="en-US" sz="1100" dirty="0">
              <a:effectLst/>
              <a:ea typeface="Calibri" panose="020F0502020204030204" pitchFamily="34" charset="0"/>
              <a:cs typeface="Times New Roman" panose="02020603050405020304" pitchFamily="18" charset="0"/>
            </a:endParaRPr>
          </a:p>
          <a:p>
            <a:pPr marL="274320" indent="-274320">
              <a:spcBef>
                <a:spcPts val="0"/>
              </a:spcBef>
            </a:pPr>
            <a:endParaRPr lang="en-US" sz="1100" dirty="0"/>
          </a:p>
        </p:txBody>
      </p:sp>
      <p:sp>
        <p:nvSpPr>
          <p:cNvPr id="2" name="Slide Number Placeholder 1">
            <a:extLst>
              <a:ext uri="{FF2B5EF4-FFF2-40B4-BE49-F238E27FC236}">
                <a16:creationId xmlns:a16="http://schemas.microsoft.com/office/drawing/2014/main" id="{061C7442-1288-CFDD-BBCA-92A99B8B6495}"/>
              </a:ext>
            </a:extLst>
          </p:cNvPr>
          <p:cNvSpPr>
            <a:spLocks noGrp="1"/>
          </p:cNvSpPr>
          <p:nvPr>
            <p:ph type="sldNum" sz="quarter" idx="10"/>
          </p:nvPr>
        </p:nvSpPr>
        <p:spPr/>
        <p:txBody>
          <a:bodyPr/>
          <a:lstStyle/>
          <a:p>
            <a:fld id="{85F5B7A5-34A7-4AB0-A34F-A4DF2002FA98}" type="slidenum">
              <a:rPr lang="en-US" smtClean="0"/>
              <a:t>75</a:t>
            </a:fld>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457200" y="1280160"/>
            <a:ext cx="8229600" cy="5424911"/>
          </a:xfrm>
          <a:prstGeom prst="rect">
            <a:avLst/>
          </a:prstGeom>
        </p:spPr>
        <p:txBody>
          <a:bodyPr vert="horz" wrap="square" lIns="0" tIns="15586" rIns="0" bIns="0" rtlCol="0">
            <a:spAutoFit/>
          </a:bodyPr>
          <a:lstStyle/>
          <a:p>
            <a:pPr marL="342900" indent="-342900">
              <a:buSzPts val="1000"/>
              <a:buFont typeface="Times New Roman" panose="02020603050405020304" pitchFamily="18" charset="0"/>
              <a:buAutoNum type="arabicPeriod" startAt="12"/>
            </a:pPr>
            <a:r>
              <a:rPr lang="en-US" sz="1100" dirty="0" err="1">
                <a:solidFill>
                  <a:srgbClr val="000000"/>
                </a:solidFill>
                <a:effectLst/>
                <a:ea typeface="Calibri" panose="020F0502020204030204" pitchFamily="34" charset="0"/>
                <a:cs typeface="Times New Roman" panose="02020603050405020304" pitchFamily="18" charset="0"/>
              </a:rPr>
              <a:t>Magnan</a:t>
            </a:r>
            <a:r>
              <a:rPr lang="en-US" sz="1100" dirty="0">
                <a:solidFill>
                  <a:srgbClr val="000000"/>
                </a:solidFill>
                <a:effectLst/>
                <a:ea typeface="Calibri" panose="020F0502020204030204" pitchFamily="34" charset="0"/>
                <a:cs typeface="Times New Roman" panose="02020603050405020304" pitchFamily="18" charset="0"/>
              </a:rPr>
              <a:t>, S. Social Determinants of Health 101 for Health Care: Five Plus Five. </a:t>
            </a:r>
            <a:r>
              <a:rPr lang="en-US" sz="1100" dirty="0">
                <a:effectLst/>
                <a:ea typeface="Calibri" panose="020F0502020204030204" pitchFamily="34" charset="0"/>
                <a:cs typeface="Times New Roman" panose="02020603050405020304" pitchFamily="18" charset="0"/>
              </a:rPr>
              <a:t>NAM Perspectives</a:t>
            </a:r>
            <a:r>
              <a:rPr lang="en-US" sz="1100" dirty="0">
                <a:solidFill>
                  <a:srgbClr val="000000"/>
                </a:solidFill>
                <a:effectLst/>
                <a:ea typeface="Calibri" panose="020F0502020204030204" pitchFamily="34" charset="0"/>
                <a:cs typeface="Times New Roman" panose="02020603050405020304" pitchFamily="18" charset="0"/>
              </a:rPr>
              <a:t>. Discussion Paper. Washington, DC: National Academy of Medicine; 2017.</a:t>
            </a:r>
            <a:r>
              <a:rPr lang="en-US" sz="1100" dirty="0">
                <a:effectLst/>
                <a:ea typeface="Calibri" panose="020F0502020204030204" pitchFamily="34" charset="0"/>
                <a:cs typeface="Times New Roman" panose="02020603050405020304" pitchFamily="18" charset="0"/>
              </a:rPr>
              <a:t> </a:t>
            </a:r>
            <a:r>
              <a:rPr lang="en-US" sz="1100" u="sng" dirty="0">
                <a:solidFill>
                  <a:srgbClr val="0000FF"/>
                </a:solidFill>
                <a:effectLst/>
                <a:ea typeface="Calibri" panose="020F0502020204030204" pitchFamily="34" charset="0"/>
                <a:cs typeface="Times New Roman" panose="02020603050405020304" pitchFamily="18" charset="0"/>
                <a:hlinkClick r:id="rId3"/>
              </a:rPr>
              <a:t>https://nam.edu/social-determinants-of-health-101-for-health-care-five-plus-five/</a:t>
            </a:r>
            <a:r>
              <a:rPr lang="en-US" sz="1100" dirty="0">
                <a:effectLst/>
                <a:ea typeface="Calibri" panose="020F0502020204030204" pitchFamily="34" charset="0"/>
                <a:cs typeface="Times New Roman" panose="02020603050405020304" pitchFamily="18" charset="0"/>
              </a:rPr>
              <a:t>. Accessed October 23, 2023.</a:t>
            </a:r>
          </a:p>
          <a:p>
            <a:pPr marL="342900" marR="0" lvl="0" indent="-342900">
              <a:spcBef>
                <a:spcPts val="0"/>
              </a:spcBef>
              <a:spcAft>
                <a:spcPts val="0"/>
              </a:spcAft>
              <a:buSzPts val="1000"/>
              <a:buFont typeface="Times New Roman" panose="02020603050405020304" pitchFamily="18" charset="0"/>
              <a:buAutoNum type="arabicPeriod" startAt="12"/>
            </a:pPr>
            <a:r>
              <a:rPr lang="en-US" sz="1100" dirty="0">
                <a:effectLst/>
                <a:ea typeface="Calibri" panose="020F0502020204030204" pitchFamily="34" charset="0"/>
                <a:cs typeface="Times New Roman" panose="02020603050405020304" pitchFamily="18" charset="0"/>
              </a:rPr>
              <a:t>Sommers BD, Gawande AA, Baicker K. Health insurance coverage and health - what the recent evidence tells us. N </a:t>
            </a:r>
            <a:r>
              <a:rPr lang="en-US" sz="1100" dirty="0" err="1">
                <a:effectLst/>
                <a:ea typeface="Calibri" panose="020F0502020204030204" pitchFamily="34" charset="0"/>
                <a:cs typeface="Times New Roman" panose="02020603050405020304" pitchFamily="18" charset="0"/>
              </a:rPr>
              <a:t>Engl</a:t>
            </a:r>
            <a:r>
              <a:rPr lang="en-US" sz="1100" dirty="0">
                <a:effectLst/>
                <a:ea typeface="Calibri" panose="020F0502020204030204" pitchFamily="34" charset="0"/>
                <a:cs typeface="Times New Roman" panose="02020603050405020304" pitchFamily="18" charset="0"/>
              </a:rPr>
              <a:t> J Med. 2017 Aug 10;377(6):586-593. </a:t>
            </a:r>
            <a:r>
              <a:rPr lang="en-US" sz="1100" u="sng" dirty="0">
                <a:solidFill>
                  <a:srgbClr val="0000FF"/>
                </a:solidFill>
                <a:effectLst/>
                <a:ea typeface="Calibri" panose="020F0502020204030204" pitchFamily="34" charset="0"/>
                <a:cs typeface="Times New Roman" panose="02020603050405020304" pitchFamily="18" charset="0"/>
                <a:hlinkClick r:id="rId4"/>
              </a:rPr>
              <a:t>https://www.nejm.org/doi/10.1056/NEJMsb1706645</a:t>
            </a:r>
            <a:r>
              <a:rPr lang="en-US" sz="1100" dirty="0">
                <a:effectLst/>
                <a:ea typeface="Calibri" panose="020F0502020204030204" pitchFamily="34" charset="0"/>
                <a:cs typeface="Times New Roman" panose="02020603050405020304" pitchFamily="18" charset="0"/>
              </a:rPr>
              <a:t>. Accessed October 23, 2023. </a:t>
            </a:r>
          </a:p>
          <a:p>
            <a:pPr marL="342900" marR="0" lvl="0" indent="-342900">
              <a:spcBef>
                <a:spcPts val="0"/>
              </a:spcBef>
              <a:spcAft>
                <a:spcPts val="0"/>
              </a:spcAft>
              <a:buSzPts val="1000"/>
              <a:buFont typeface="Times New Roman" panose="02020603050405020304" pitchFamily="18" charset="0"/>
              <a:buAutoNum type="arabicPeriod" startAt="12"/>
            </a:pPr>
            <a:r>
              <a:rPr lang="en-US" sz="1100" dirty="0">
                <a:effectLst/>
                <a:ea typeface="Calibri" panose="020F0502020204030204" pitchFamily="34" charset="0"/>
                <a:cs typeface="Times New Roman" panose="02020603050405020304" pitchFamily="18" charset="0"/>
              </a:rPr>
              <a:t>Allen H, Baicker K, Finkelstein A, Taubman S, Wright BJ; Oregon Health Study Group. What the Oregon Health Study can tell us about expanding Medicaid. Health </a:t>
            </a:r>
            <a:r>
              <a:rPr lang="en-US" sz="1100" dirty="0" err="1">
                <a:effectLst/>
                <a:ea typeface="Calibri" panose="020F0502020204030204" pitchFamily="34" charset="0"/>
                <a:cs typeface="Times New Roman" panose="02020603050405020304" pitchFamily="18" charset="0"/>
              </a:rPr>
              <a:t>Aff</a:t>
            </a:r>
            <a:r>
              <a:rPr lang="en-US" sz="1100" dirty="0">
                <a:effectLst/>
                <a:ea typeface="Calibri" panose="020F0502020204030204" pitchFamily="34" charset="0"/>
                <a:cs typeface="Times New Roman" panose="02020603050405020304" pitchFamily="18" charset="0"/>
              </a:rPr>
              <a:t> (Millwood). 2010 Aug;29(8):1498-1506. </a:t>
            </a:r>
            <a:r>
              <a:rPr lang="en-US" sz="1100" u="sng" dirty="0">
                <a:solidFill>
                  <a:srgbClr val="0000FF"/>
                </a:solidFill>
                <a:effectLst/>
                <a:ea typeface="Calibri" panose="020F0502020204030204" pitchFamily="34" charset="0"/>
                <a:cs typeface="Times New Roman" panose="02020603050405020304" pitchFamily="18" charset="0"/>
                <a:hlinkClick r:id="rId5"/>
              </a:rPr>
              <a:t>https://www.healthaffairs.org/doi/10.1377/hlthaff.2010.0191</a:t>
            </a:r>
            <a:r>
              <a:rPr lang="en-US" sz="1100" dirty="0">
                <a:effectLst/>
                <a:ea typeface="Calibri" panose="020F0502020204030204" pitchFamily="34" charset="0"/>
                <a:cs typeface="Times New Roman" panose="02020603050405020304" pitchFamily="18" charset="0"/>
              </a:rPr>
              <a:t>. Accessed October 23, 2023.</a:t>
            </a:r>
          </a:p>
          <a:p>
            <a:pPr marL="342900" marR="0" lvl="0" indent="-342900">
              <a:spcBef>
                <a:spcPts val="0"/>
              </a:spcBef>
              <a:spcAft>
                <a:spcPts val="0"/>
              </a:spcAft>
              <a:buSzPts val="1000"/>
              <a:buFont typeface="Times New Roman" panose="02020603050405020304" pitchFamily="18" charset="0"/>
              <a:buAutoNum type="arabicPeriod" startAt="12"/>
            </a:pPr>
            <a:r>
              <a:rPr lang="en-US" sz="1100" dirty="0">
                <a:effectLst/>
                <a:ea typeface="Calibri" panose="020F0502020204030204" pitchFamily="34" charset="0"/>
                <a:cs typeface="Times New Roman" panose="02020603050405020304" pitchFamily="18" charset="0"/>
              </a:rPr>
              <a:t>James J. The Oregon Health Insurance Experiment. Health Affairs Health Policy Brief; July 16, 2015. </a:t>
            </a:r>
            <a:r>
              <a:rPr lang="en-US" sz="1100" u="sng" dirty="0">
                <a:solidFill>
                  <a:srgbClr val="0000FF"/>
                </a:solidFill>
                <a:effectLst/>
                <a:ea typeface="Calibri" panose="020F0502020204030204" pitchFamily="34" charset="0"/>
                <a:cs typeface="Times New Roman" panose="02020603050405020304" pitchFamily="18" charset="0"/>
                <a:hlinkClick r:id="rId6"/>
              </a:rPr>
              <a:t>https://www.healthaffairs.org/do/10.1377/hpb20150716.236899/</a:t>
            </a:r>
            <a:r>
              <a:rPr lang="en-US" sz="1100" dirty="0">
                <a:effectLst/>
                <a:ea typeface="Calibri" panose="020F0502020204030204" pitchFamily="34" charset="0"/>
                <a:cs typeface="Times New Roman" panose="02020603050405020304" pitchFamily="18" charset="0"/>
              </a:rPr>
              <a:t>. Accessed October 23, 2023.</a:t>
            </a:r>
          </a:p>
          <a:p>
            <a:pPr marL="342900" marR="0" lvl="0" indent="-342900">
              <a:spcBef>
                <a:spcPts val="0"/>
              </a:spcBef>
              <a:spcAft>
                <a:spcPts val="0"/>
              </a:spcAft>
              <a:buSzPts val="1000"/>
              <a:buFont typeface="Times New Roman" panose="02020603050405020304" pitchFamily="18" charset="0"/>
              <a:buAutoNum type="arabicPeriod" startAt="12"/>
            </a:pPr>
            <a:r>
              <a:rPr lang="en-US" sz="1100" dirty="0">
                <a:effectLst/>
                <a:ea typeface="Calibri" panose="020F0502020204030204" pitchFamily="34" charset="0"/>
                <a:cs typeface="Times New Roman" panose="02020603050405020304" pitchFamily="18" charset="0"/>
              </a:rPr>
              <a:t>Sommers BD, </a:t>
            </a:r>
            <a:r>
              <a:rPr lang="en-US" sz="1100" dirty="0" err="1">
                <a:effectLst/>
                <a:ea typeface="Calibri" panose="020F0502020204030204" pitchFamily="34" charset="0"/>
                <a:cs typeface="Times New Roman" panose="02020603050405020304" pitchFamily="18" charset="0"/>
              </a:rPr>
              <a:t>Blendon</a:t>
            </a:r>
            <a:r>
              <a:rPr lang="en-US" sz="1100" dirty="0">
                <a:effectLst/>
                <a:ea typeface="Calibri" panose="020F0502020204030204" pitchFamily="34" charset="0"/>
                <a:cs typeface="Times New Roman" panose="02020603050405020304" pitchFamily="18" charset="0"/>
              </a:rPr>
              <a:t> RJ, </a:t>
            </a:r>
            <a:r>
              <a:rPr lang="en-US" sz="1100" dirty="0" err="1">
                <a:effectLst/>
                <a:ea typeface="Calibri" panose="020F0502020204030204" pitchFamily="34" charset="0"/>
                <a:cs typeface="Times New Roman" panose="02020603050405020304" pitchFamily="18" charset="0"/>
              </a:rPr>
              <a:t>Orav</a:t>
            </a:r>
            <a:r>
              <a:rPr lang="en-US" sz="1100" dirty="0">
                <a:effectLst/>
                <a:ea typeface="Calibri" panose="020F0502020204030204" pitchFamily="34" charset="0"/>
                <a:cs typeface="Times New Roman" panose="02020603050405020304" pitchFamily="18" charset="0"/>
              </a:rPr>
              <a:t> EJ, Epstein AM. Changes in utilization and health among low-income adults after Medicaid expansion or expanded private insurance. JAMA Intern Med. 2016 Oct 1;176(10):1501-1509. </a:t>
            </a:r>
            <a:r>
              <a:rPr lang="en-US" sz="1100" u="sng" dirty="0">
                <a:solidFill>
                  <a:srgbClr val="0000FF"/>
                </a:solidFill>
                <a:effectLst/>
                <a:ea typeface="Calibri" panose="020F0502020204030204" pitchFamily="34" charset="0"/>
                <a:cs typeface="Times New Roman" panose="02020603050405020304" pitchFamily="18" charset="0"/>
                <a:hlinkClick r:id="rId7"/>
              </a:rPr>
              <a:t>https://doi.org/10.1001/jamainternmed.2016.4419</a:t>
            </a:r>
            <a:r>
              <a:rPr lang="en-US" sz="1100" dirty="0">
                <a:effectLst/>
                <a:ea typeface="Calibri" panose="020F0502020204030204" pitchFamily="34" charset="0"/>
                <a:cs typeface="Times New Roman" panose="02020603050405020304" pitchFamily="18" charset="0"/>
              </a:rPr>
              <a:t>. Accessed October 23, 2023.</a:t>
            </a:r>
          </a:p>
          <a:p>
            <a:pPr marL="342900" marR="0" lvl="0" indent="-342900">
              <a:spcBef>
                <a:spcPts val="0"/>
              </a:spcBef>
              <a:spcAft>
                <a:spcPts val="0"/>
              </a:spcAft>
              <a:buSzPts val="1000"/>
              <a:buFont typeface="Times New Roman" panose="02020603050405020304" pitchFamily="18" charset="0"/>
              <a:buAutoNum type="arabicPeriod" startAt="12"/>
            </a:pPr>
            <a:r>
              <a:rPr lang="en-US" sz="1100" dirty="0">
                <a:effectLst/>
                <a:ea typeface="Calibri" panose="020F0502020204030204" pitchFamily="34" charset="0"/>
                <a:cs typeface="Times New Roman" panose="02020603050405020304" pitchFamily="18" charset="0"/>
              </a:rPr>
              <a:t>American Hospital Association. Importance of Health Coverage. October 2019. </a:t>
            </a:r>
            <a:r>
              <a:rPr lang="en-US" sz="1100" u="sng" dirty="0">
                <a:solidFill>
                  <a:srgbClr val="0000FF"/>
                </a:solidFill>
                <a:effectLst/>
                <a:ea typeface="Calibri" panose="020F0502020204030204" pitchFamily="34" charset="0"/>
                <a:cs typeface="Times New Roman" panose="02020603050405020304" pitchFamily="18" charset="0"/>
                <a:hlinkClick r:id="rId8"/>
              </a:rPr>
              <a:t>https://www.aha.org/guidesreports/report-importance-health-coverage</a:t>
            </a:r>
            <a:r>
              <a:rPr lang="en-US" sz="1100" dirty="0">
                <a:effectLst/>
                <a:ea typeface="Calibri" panose="020F0502020204030204" pitchFamily="34" charset="0"/>
                <a:cs typeface="Times New Roman" panose="02020603050405020304" pitchFamily="18" charset="0"/>
              </a:rPr>
              <a:t>. Accessed October 23, 2023.</a:t>
            </a:r>
          </a:p>
          <a:p>
            <a:pPr marL="342900" marR="0" lvl="0" indent="-342900">
              <a:spcBef>
                <a:spcPts val="0"/>
              </a:spcBef>
              <a:spcAft>
                <a:spcPts val="0"/>
              </a:spcAft>
              <a:buSzPts val="1000"/>
              <a:buFont typeface="Times New Roman" panose="02020603050405020304" pitchFamily="18" charset="0"/>
              <a:buAutoNum type="arabicPeriod" startAt="12"/>
            </a:pPr>
            <a:r>
              <a:rPr lang="en-US" sz="1100" spc="-20" dirty="0">
                <a:effectLst/>
                <a:ea typeface="Calibri" panose="020F0502020204030204" pitchFamily="34" charset="0"/>
                <a:cs typeface="Times New Roman" panose="02020603050405020304" pitchFamily="18" charset="0"/>
              </a:rPr>
              <a:t>Institute of Medicine Committee on the Consequences of Uninsurance. 4. The Difference Coverage Could Make to the Health of Uninsured Adults. In: Care Without Coverage: Too Little, Too Late. Washington, DC: National Academies Press; 2002. </a:t>
            </a:r>
            <a:r>
              <a:rPr lang="en-US" sz="1100" u="sng" spc="-20" dirty="0">
                <a:solidFill>
                  <a:srgbClr val="0000FF"/>
                </a:solidFill>
                <a:effectLst/>
                <a:ea typeface="Calibri" panose="020F0502020204030204" pitchFamily="34" charset="0"/>
                <a:cs typeface="Times New Roman" panose="02020603050405020304" pitchFamily="18" charset="0"/>
                <a:hlinkClick r:id="rId9"/>
              </a:rPr>
              <a:t>https://www.ncbi.nlm.nih.gov/books/NBK220633/</a:t>
            </a:r>
            <a:r>
              <a:rPr lang="en-US" sz="1100" spc="-20" dirty="0">
                <a:effectLst/>
                <a:ea typeface="Calibri" panose="020F0502020204030204" pitchFamily="34" charset="0"/>
                <a:cs typeface="Times New Roman" panose="02020603050405020304" pitchFamily="18" charset="0"/>
              </a:rPr>
              <a:t>. Accessed October 23, 2023.</a:t>
            </a:r>
            <a:endParaRPr lang="en-US" sz="11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Times New Roman" panose="02020603050405020304" pitchFamily="18" charset="0"/>
              <a:buAutoNum type="arabicPeriod" startAt="12"/>
            </a:pPr>
            <a:r>
              <a:rPr lang="en-US" sz="1100" dirty="0">
                <a:effectLst/>
                <a:ea typeface="Calibri" panose="020F0502020204030204" pitchFamily="34" charset="0"/>
                <a:cs typeface="Times New Roman" panose="02020603050405020304" pitchFamily="18" charset="0"/>
              </a:rPr>
              <a:t>Oh EG, Huang AW, Nguyen KH. Inequities in patient access to care among Asian American, Native Hawaiian, and Pacific Islander adults in Medicaid. J Racial </a:t>
            </a:r>
            <a:r>
              <a:rPr lang="en-US" sz="1100" dirty="0" err="1">
                <a:effectLst/>
                <a:ea typeface="Calibri" panose="020F0502020204030204" pitchFamily="34" charset="0"/>
                <a:cs typeface="Times New Roman" panose="02020603050405020304" pitchFamily="18" charset="0"/>
              </a:rPr>
              <a:t>Ethn</a:t>
            </a:r>
            <a:r>
              <a:rPr lang="en-US" sz="1100" dirty="0">
                <a:effectLst/>
                <a:ea typeface="Calibri" panose="020F0502020204030204" pitchFamily="34" charset="0"/>
                <a:cs typeface="Times New Roman" panose="02020603050405020304" pitchFamily="18" charset="0"/>
              </a:rPr>
              <a:t> Health Disparities. 2023 Jul 25. </a:t>
            </a:r>
            <a:r>
              <a:rPr lang="en-US" sz="1100" u="sng" dirty="0">
                <a:solidFill>
                  <a:srgbClr val="0000FF"/>
                </a:solidFill>
                <a:effectLst/>
                <a:ea typeface="Calibri" panose="020F0502020204030204" pitchFamily="34" charset="0"/>
                <a:cs typeface="Times New Roman" panose="02020603050405020304" pitchFamily="18" charset="0"/>
                <a:hlinkClick r:id="rId10"/>
              </a:rPr>
              <a:t>https://doi.org/10.1007/s40615-023-01719-x</a:t>
            </a:r>
            <a:r>
              <a:rPr lang="en-US" sz="1100" dirty="0">
                <a:effectLst/>
                <a:ea typeface="Calibri" panose="020F0502020204030204" pitchFamily="34" charset="0"/>
                <a:cs typeface="Times New Roman" panose="02020603050405020304" pitchFamily="18" charset="0"/>
              </a:rPr>
              <a:t>. Accessed November 17, 2023.</a:t>
            </a:r>
          </a:p>
          <a:p>
            <a:pPr marL="342900" marR="0" lvl="0" indent="-342900">
              <a:spcBef>
                <a:spcPts val="0"/>
              </a:spcBef>
              <a:spcAft>
                <a:spcPts val="0"/>
              </a:spcAft>
              <a:buSzPts val="1000"/>
              <a:buFont typeface="Times New Roman" panose="02020603050405020304" pitchFamily="18" charset="0"/>
              <a:buAutoNum type="arabicPeriod" startAt="12"/>
            </a:pPr>
            <a:r>
              <a:rPr lang="en-US" sz="1100" dirty="0">
                <a:effectLst/>
                <a:ea typeface="Calibri" panose="020F0502020204030204" pitchFamily="34" charset="0"/>
                <a:cs typeface="Times New Roman" panose="02020603050405020304" pitchFamily="18" charset="0"/>
              </a:rPr>
              <a:t>Khullar D, </a:t>
            </a:r>
            <a:r>
              <a:rPr lang="en-US" sz="1100" dirty="0" err="1">
                <a:effectLst/>
                <a:ea typeface="Calibri" panose="020F0502020204030204" pitchFamily="34" charset="0"/>
                <a:cs typeface="Times New Roman" panose="02020603050405020304" pitchFamily="18" charset="0"/>
              </a:rPr>
              <a:t>Chokshi</a:t>
            </a:r>
            <a:r>
              <a:rPr lang="en-US" sz="1100" dirty="0">
                <a:effectLst/>
                <a:ea typeface="Calibri" panose="020F0502020204030204" pitchFamily="34" charset="0"/>
                <a:cs typeface="Times New Roman" panose="02020603050405020304" pitchFamily="18" charset="0"/>
              </a:rPr>
              <a:t> DA. Health, Income, &amp; Poverty: Where We Are &amp; What Could Help. Health Affairs Health Policy Brief; October 4, 2018. </a:t>
            </a:r>
            <a:r>
              <a:rPr lang="en-US" sz="1100" u="sng" dirty="0">
                <a:solidFill>
                  <a:srgbClr val="0000FF"/>
                </a:solidFill>
                <a:effectLst/>
                <a:ea typeface="Calibri" panose="020F0502020204030204" pitchFamily="34" charset="0"/>
                <a:cs typeface="Times New Roman" panose="02020603050405020304" pitchFamily="18" charset="0"/>
                <a:hlinkClick r:id="rId11"/>
              </a:rPr>
              <a:t>https://www.healthaffairs.org/do/10.1377/hpb20180817.901935/full/</a:t>
            </a:r>
            <a:r>
              <a:rPr lang="en-US" sz="1100" dirty="0">
                <a:effectLst/>
                <a:ea typeface="Calibri" panose="020F0502020204030204" pitchFamily="34" charset="0"/>
                <a:cs typeface="Times New Roman" panose="02020603050405020304" pitchFamily="18" charset="0"/>
              </a:rPr>
              <a:t>. Accessed October 23, 2023.</a:t>
            </a:r>
          </a:p>
          <a:p>
            <a:pPr marL="342900" marR="0" lvl="0" indent="-342900">
              <a:spcBef>
                <a:spcPts val="0"/>
              </a:spcBef>
              <a:spcAft>
                <a:spcPts val="0"/>
              </a:spcAft>
              <a:buSzPts val="1000"/>
              <a:buFont typeface="Times New Roman" panose="02020603050405020304" pitchFamily="18" charset="0"/>
              <a:buAutoNum type="arabicPeriod" startAt="12"/>
            </a:pPr>
            <a:r>
              <a:rPr lang="en-US" sz="1100" dirty="0">
                <a:effectLst/>
                <a:ea typeface="Calibri" panose="020F0502020204030204" pitchFamily="34" charset="0"/>
                <a:cs typeface="Times New Roman" panose="02020603050405020304" pitchFamily="18" charset="0"/>
              </a:rPr>
              <a:t>Larrimore J. Does a higher income have positive health effects? Using the earned income tax credit to explore the income-health gradient. Milbank Q. 2011 Dec;89(4):694-727. </a:t>
            </a:r>
            <a:r>
              <a:rPr lang="en-US" sz="1100" u="sng" dirty="0">
                <a:solidFill>
                  <a:srgbClr val="0000FF"/>
                </a:solidFill>
                <a:effectLst/>
                <a:ea typeface="Calibri" panose="020F0502020204030204" pitchFamily="34" charset="0"/>
                <a:cs typeface="Times New Roman" panose="02020603050405020304" pitchFamily="18" charset="0"/>
                <a:hlinkClick r:id="rId12"/>
              </a:rPr>
              <a:t>https://www.ncbi.nlm.nih.gov/pmc/articles/PMC3250638/</a:t>
            </a:r>
            <a:r>
              <a:rPr lang="en-US" sz="1100" dirty="0">
                <a:effectLst/>
                <a:ea typeface="Calibri" panose="020F0502020204030204" pitchFamily="34" charset="0"/>
                <a:cs typeface="Times New Roman" panose="02020603050405020304" pitchFamily="18" charset="0"/>
              </a:rPr>
              <a:t>. Accessed October 23, 2023.</a:t>
            </a:r>
          </a:p>
          <a:p>
            <a:pPr marL="342900" marR="0" lvl="0" indent="-342900">
              <a:spcBef>
                <a:spcPts val="0"/>
              </a:spcBef>
              <a:spcAft>
                <a:spcPts val="0"/>
              </a:spcAft>
              <a:buSzPts val="1000"/>
              <a:buFont typeface="Times New Roman" panose="02020603050405020304" pitchFamily="18" charset="0"/>
              <a:buAutoNum type="arabicPeriod" startAt="12"/>
            </a:pPr>
            <a:r>
              <a:rPr lang="en-US" sz="1100" dirty="0">
                <a:effectLst/>
                <a:ea typeface="Calibri" panose="020F0502020204030204" pitchFamily="34" charset="0"/>
                <a:cs typeface="Times New Roman" panose="02020603050405020304" pitchFamily="18" charset="0"/>
              </a:rPr>
              <a:t>Shaw KM, Theis KA, Self-Brown S, Roblin DW, Barker L. Chronic disease disparities by county economic status and metropolitan classification, Behavioral Risk Factor Surveillance System, 2013. </a:t>
            </a:r>
            <a:r>
              <a:rPr lang="en-US" sz="1100" dirty="0" err="1">
                <a:effectLst/>
                <a:ea typeface="Calibri" panose="020F0502020204030204" pitchFamily="34" charset="0"/>
                <a:cs typeface="Times New Roman" panose="02020603050405020304" pitchFamily="18" charset="0"/>
              </a:rPr>
              <a:t>Prev</a:t>
            </a:r>
            <a:r>
              <a:rPr lang="en-US" sz="1100" dirty="0">
                <a:effectLst/>
                <a:ea typeface="Calibri" panose="020F0502020204030204" pitchFamily="34" charset="0"/>
                <a:cs typeface="Times New Roman" panose="02020603050405020304" pitchFamily="18" charset="0"/>
              </a:rPr>
              <a:t> Chronic Dis. 2016 Sep 1;13:E119. </a:t>
            </a:r>
            <a:r>
              <a:rPr lang="en-US" sz="1100" u="sng" dirty="0">
                <a:solidFill>
                  <a:srgbClr val="0000FF"/>
                </a:solidFill>
                <a:effectLst/>
                <a:ea typeface="Calibri" panose="020F0502020204030204" pitchFamily="34" charset="0"/>
                <a:cs typeface="Times New Roman" panose="02020603050405020304" pitchFamily="18" charset="0"/>
                <a:hlinkClick r:id="rId13"/>
              </a:rPr>
              <a:t>https://www.ncbi.nlm.nih.gov/pmc/articles/PMC5008860/</a:t>
            </a:r>
            <a:r>
              <a:rPr lang="en-US" sz="1100" dirty="0">
                <a:effectLst/>
                <a:ea typeface="Calibri" panose="020F0502020204030204" pitchFamily="34" charset="0"/>
                <a:cs typeface="Times New Roman" panose="02020603050405020304" pitchFamily="18" charset="0"/>
              </a:rPr>
              <a:t>. Accessed October 23, 2023.</a:t>
            </a:r>
          </a:p>
          <a:p>
            <a:pPr marL="342900" marR="0" lvl="0" indent="-342900">
              <a:spcBef>
                <a:spcPts val="0"/>
              </a:spcBef>
              <a:spcAft>
                <a:spcPts val="0"/>
              </a:spcAft>
              <a:buSzPts val="1000"/>
              <a:buFont typeface="Times New Roman" panose="02020603050405020304" pitchFamily="18" charset="0"/>
              <a:buAutoNum type="arabicPeriod" startAt="12"/>
            </a:pPr>
            <a:r>
              <a:rPr lang="en-US" sz="1100" spc="-10" dirty="0" err="1">
                <a:effectLst/>
                <a:ea typeface="Calibri" panose="020F0502020204030204" pitchFamily="34" charset="0"/>
                <a:cs typeface="Times New Roman" panose="02020603050405020304" pitchFamily="18" charset="0"/>
              </a:rPr>
              <a:t>Bor</a:t>
            </a:r>
            <a:r>
              <a:rPr lang="en-US" sz="1100" spc="-10" dirty="0">
                <a:effectLst/>
                <a:ea typeface="Calibri" panose="020F0502020204030204" pitchFamily="34" charset="0"/>
                <a:cs typeface="Times New Roman" panose="02020603050405020304" pitchFamily="18" charset="0"/>
              </a:rPr>
              <a:t> J, Cohen GH, Galea S. Population health in an era of rising income inequality: USA, 1980-2015. Lancet. 2017 Apr 8;389(10077):1475-1490. </a:t>
            </a:r>
            <a:r>
              <a:rPr lang="en-US" sz="1100" u="sng" spc="-10" dirty="0">
                <a:solidFill>
                  <a:srgbClr val="0000FF"/>
                </a:solidFill>
                <a:effectLst/>
                <a:ea typeface="Calibri" panose="020F0502020204030204" pitchFamily="34" charset="0"/>
                <a:cs typeface="Times New Roman" panose="02020603050405020304" pitchFamily="18" charset="0"/>
                <a:hlinkClick r:id="rId14"/>
              </a:rPr>
              <a:t>https://doi.org/10.1016/S0140-6736(17)30571-8</a:t>
            </a:r>
            <a:r>
              <a:rPr lang="en-US" sz="1100" spc="-10" dirty="0">
                <a:effectLst/>
                <a:ea typeface="Calibri" panose="020F0502020204030204" pitchFamily="34" charset="0"/>
                <a:cs typeface="Times New Roman" panose="02020603050405020304" pitchFamily="18" charset="0"/>
              </a:rPr>
              <a:t>. Accessed October 23, 2023.</a:t>
            </a:r>
          </a:p>
          <a:p>
            <a:pPr marL="342900" marR="0" lvl="0" indent="-342900">
              <a:spcBef>
                <a:spcPts val="0"/>
              </a:spcBef>
              <a:spcAft>
                <a:spcPts val="0"/>
              </a:spcAft>
              <a:buSzPts val="1000"/>
              <a:buFont typeface="Times New Roman" panose="02020603050405020304" pitchFamily="18" charset="0"/>
              <a:buAutoNum type="arabicPeriod" startAt="12"/>
            </a:pPr>
            <a:endParaRPr lang="en-US" sz="1050" dirty="0">
              <a:effectLst/>
              <a:ea typeface="Calibri" panose="020F0502020204030204" pitchFamily="34" charset="0"/>
              <a:cs typeface="Times New Roman" panose="02020603050405020304" pitchFamily="18" charset="0"/>
            </a:endParaRPr>
          </a:p>
        </p:txBody>
      </p:sp>
      <p:sp>
        <p:nvSpPr>
          <p:cNvPr id="10" name="Title 9">
            <a:extLst>
              <a:ext uri="{FF2B5EF4-FFF2-40B4-BE49-F238E27FC236}">
                <a16:creationId xmlns:a16="http://schemas.microsoft.com/office/drawing/2014/main" id="{86598847-C79B-4DFA-AA80-9B05B406FAA4}"/>
              </a:ext>
            </a:extLst>
          </p:cNvPr>
          <p:cNvSpPr>
            <a:spLocks noGrp="1"/>
          </p:cNvSpPr>
          <p:nvPr>
            <p:ph type="title"/>
          </p:nvPr>
        </p:nvSpPr>
        <p:spPr/>
        <p:txBody>
          <a:bodyPr>
            <a:normAutofit fontScale="90000"/>
          </a:bodyPr>
          <a:lstStyle/>
          <a:p>
            <a:r>
              <a:rPr lang="en-US" dirty="0"/>
              <a:t>References</a:t>
            </a:r>
          </a:p>
        </p:txBody>
      </p:sp>
      <p:sp>
        <p:nvSpPr>
          <p:cNvPr id="2" name="Slide Number Placeholder 1">
            <a:extLst>
              <a:ext uri="{FF2B5EF4-FFF2-40B4-BE49-F238E27FC236}">
                <a16:creationId xmlns:a16="http://schemas.microsoft.com/office/drawing/2014/main" id="{454EC022-6B05-307E-4753-B3AB2FC09F73}"/>
              </a:ext>
            </a:extLst>
          </p:cNvPr>
          <p:cNvSpPr>
            <a:spLocks noGrp="1"/>
          </p:cNvSpPr>
          <p:nvPr>
            <p:ph type="sldNum" sz="quarter" idx="10"/>
          </p:nvPr>
        </p:nvSpPr>
        <p:spPr/>
        <p:txBody>
          <a:bodyPr/>
          <a:lstStyle/>
          <a:p>
            <a:fld id="{85F5B7A5-34A7-4AB0-A34F-A4DF2002FA98}" type="slidenum">
              <a:rPr lang="en-US" smtClean="0"/>
              <a:t>76</a:t>
            </a:fld>
            <a:endParaRPr 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DA84305-326B-4C91-8E23-DE87BF6F6635}"/>
              </a:ext>
            </a:extLst>
          </p:cNvPr>
          <p:cNvSpPr>
            <a:spLocks noGrp="1"/>
          </p:cNvSpPr>
          <p:nvPr>
            <p:ph type="title"/>
          </p:nvPr>
        </p:nvSpPr>
        <p:spPr/>
        <p:txBody>
          <a:bodyPr>
            <a:normAutofit fontScale="90000"/>
          </a:bodyPr>
          <a:lstStyle/>
          <a:p>
            <a:r>
              <a:rPr lang="en-US" dirty="0"/>
              <a:t>References</a:t>
            </a:r>
          </a:p>
        </p:txBody>
      </p:sp>
      <p:sp>
        <p:nvSpPr>
          <p:cNvPr id="7" name="Content Placeholder 6">
            <a:extLst>
              <a:ext uri="{FF2B5EF4-FFF2-40B4-BE49-F238E27FC236}">
                <a16:creationId xmlns:a16="http://schemas.microsoft.com/office/drawing/2014/main" id="{5A276B89-3713-423E-B6D9-E1641FBEF948}"/>
              </a:ext>
            </a:extLst>
          </p:cNvPr>
          <p:cNvSpPr>
            <a:spLocks noGrp="1"/>
          </p:cNvSpPr>
          <p:nvPr>
            <p:ph idx="1"/>
          </p:nvPr>
        </p:nvSpPr>
        <p:spPr>
          <a:xfrm>
            <a:off x="457200" y="1280160"/>
            <a:ext cx="8229600" cy="5349240"/>
          </a:xfrm>
        </p:spPr>
        <p:txBody>
          <a:bodyPr>
            <a:normAutofit fontScale="25000" lnSpcReduction="20000"/>
          </a:bodyPr>
          <a:lstStyle/>
          <a:p>
            <a:pPr marL="347472" indent="-347472">
              <a:lnSpc>
                <a:spcPct val="120000"/>
              </a:lnSpc>
              <a:spcBef>
                <a:spcPts val="0"/>
              </a:spcBef>
              <a:buSzPct val="100000"/>
              <a:buFont typeface="+mj-lt"/>
              <a:buAutoNum type="arabicPeriod" startAt="24"/>
            </a:pPr>
            <a:r>
              <a:rPr lang="en-US" sz="4400" dirty="0">
                <a:effectLst/>
                <a:ea typeface="Calibri" panose="020F0502020204030204" pitchFamily="34" charset="0"/>
                <a:cs typeface="Times New Roman" panose="02020603050405020304" pitchFamily="18" charset="0"/>
              </a:rPr>
              <a:t>Office of the Assistant Secretary for Planning and Evaluation, U.S. Department of Health and Human Services. U.S. Federal Poverty Guidelines Used To Determine Financial Eligibility for Certain Programs. </a:t>
            </a:r>
            <a:r>
              <a:rPr lang="en-US" sz="4400" u="sng" dirty="0">
                <a:solidFill>
                  <a:srgbClr val="0000FF"/>
                </a:solidFill>
                <a:effectLst/>
                <a:ea typeface="Calibri" panose="020F0502020204030204" pitchFamily="34" charset="0"/>
                <a:cs typeface="Times New Roman" panose="02020603050405020304" pitchFamily="18" charset="0"/>
                <a:hlinkClick r:id="rId3"/>
              </a:rPr>
              <a:t>https://aspe.hhs.gov/topics/poverty-economic-mobility/poverty-guidelines</a:t>
            </a:r>
            <a:r>
              <a:rPr lang="en-US" sz="4400" dirty="0">
                <a:effectLst/>
                <a:ea typeface="Calibri" panose="020F0502020204030204" pitchFamily="34" charset="0"/>
                <a:cs typeface="Times New Roman" panose="02020603050405020304" pitchFamily="18" charset="0"/>
              </a:rPr>
              <a:t>. Accessed October 23, 2023.</a:t>
            </a:r>
          </a:p>
          <a:p>
            <a:pPr marL="347472" marR="0" lvl="0" indent="-347472">
              <a:lnSpc>
                <a:spcPct val="120000"/>
              </a:lnSpc>
              <a:spcBef>
                <a:spcPts val="0"/>
              </a:spcBef>
              <a:buSzPct val="100000"/>
              <a:buFont typeface="+mj-lt"/>
              <a:buAutoNum type="arabicPeriod" startAt="24"/>
            </a:pPr>
            <a:r>
              <a:rPr lang="en-US" sz="4400" spc="10" dirty="0">
                <a:effectLst/>
                <a:ea typeface="Calibri" panose="020F0502020204030204" pitchFamily="34" charset="0"/>
                <a:cs typeface="Times New Roman" panose="02020603050405020304" pitchFamily="18" charset="0"/>
              </a:rPr>
              <a:t>American Community Survey, 5-year estimates, 2020, Table DP02. </a:t>
            </a:r>
            <a:r>
              <a:rPr lang="en-US" sz="4400" u="sng" spc="10" dirty="0">
                <a:solidFill>
                  <a:srgbClr val="0000FF"/>
                </a:solidFill>
                <a:effectLst/>
                <a:ea typeface="Calibri" panose="020F0502020204030204" pitchFamily="34" charset="0"/>
                <a:cs typeface="Times New Roman" panose="02020603050405020304" pitchFamily="18" charset="0"/>
                <a:hlinkClick r:id="rId4"/>
              </a:rPr>
              <a:t>https://data.census.gov/table?q=United+States&amp;g=010XX00US&amp;tid=ACSDP5Y2020.DP02</a:t>
            </a:r>
            <a:r>
              <a:rPr lang="en-US" sz="4400" spc="10" dirty="0">
                <a:effectLst/>
                <a:ea typeface="Calibri" panose="020F0502020204030204" pitchFamily="34" charset="0"/>
                <a:cs typeface="Times New Roman" panose="02020603050405020304" pitchFamily="18" charset="0"/>
              </a:rPr>
              <a:t>. Accessed October 23, 2023.</a:t>
            </a:r>
          </a:p>
          <a:p>
            <a:pPr marL="347472" lvl="0" indent="-347472">
              <a:lnSpc>
                <a:spcPct val="120000"/>
              </a:lnSpc>
              <a:spcBef>
                <a:spcPts val="0"/>
              </a:spcBef>
              <a:buClrTx/>
              <a:buSzPct val="100000"/>
              <a:buFont typeface="+mj-lt"/>
              <a:buAutoNum type="arabicPeriod" startAt="26"/>
            </a:pPr>
            <a:r>
              <a:rPr lang="en-US" sz="4400" dirty="0"/>
              <a:t>American Community Survey, 5-year estimates, 2020, Table S1601. </a:t>
            </a:r>
            <a:r>
              <a:rPr lang="en-US" sz="4400" dirty="0">
                <a:hlinkClick r:id="rId5"/>
              </a:rPr>
              <a:t>https://data.census.gov/table?q=United+States&amp;g=010XX00US&amp;tid=ACSST5Y2020.S1601</a:t>
            </a:r>
            <a:r>
              <a:rPr lang="en-US" sz="4400" dirty="0"/>
              <a:t>. Accessed October 23, 2023.</a:t>
            </a:r>
          </a:p>
          <a:p>
            <a:pPr marL="347472" lvl="0" indent="-347472">
              <a:lnSpc>
                <a:spcPct val="120000"/>
              </a:lnSpc>
              <a:spcBef>
                <a:spcPts val="0"/>
              </a:spcBef>
              <a:buClrTx/>
              <a:buSzPct val="100000"/>
              <a:buFont typeface="+mj-lt"/>
              <a:buAutoNum type="arabicPeriod" startAt="26"/>
            </a:pPr>
            <a:r>
              <a:rPr lang="en-US" sz="4400" dirty="0"/>
              <a:t>American Community Survey, 5-year estimates, 2020, Table S1501. </a:t>
            </a:r>
            <a:r>
              <a:rPr lang="en-US" sz="4400" dirty="0">
                <a:hlinkClick r:id="rId6"/>
              </a:rPr>
              <a:t>https://data.census.gov/table?q=United+States&amp;g=010XX00US&amp;tid=ACSST5Y2020.S1501</a:t>
            </a:r>
            <a:r>
              <a:rPr lang="en-US" sz="4400" dirty="0"/>
              <a:t>. Accessed October 23, 2023.</a:t>
            </a:r>
          </a:p>
          <a:p>
            <a:pPr marL="347472" lvl="0" indent="-347472">
              <a:lnSpc>
                <a:spcPct val="120000"/>
              </a:lnSpc>
              <a:spcBef>
                <a:spcPts val="0"/>
              </a:spcBef>
              <a:buClrTx/>
              <a:buSzPct val="100000"/>
              <a:buFont typeface="+mj-lt"/>
              <a:buAutoNum type="arabicPeriod" startAt="26"/>
            </a:pPr>
            <a:r>
              <a:rPr lang="en-US" sz="4400" dirty="0"/>
              <a:t>American Community Survey, 5-year estimates, 2020, Table S2801. </a:t>
            </a:r>
            <a:r>
              <a:rPr lang="en-US" sz="4400" dirty="0">
                <a:hlinkClick r:id="rId7"/>
              </a:rPr>
              <a:t>https://data.census.gov/table?q=internet&amp;tid=ACSST5Y2020.S2801</a:t>
            </a:r>
            <a:r>
              <a:rPr lang="en-US" sz="4400" dirty="0"/>
              <a:t>. Accessed October 23, 2023.</a:t>
            </a:r>
          </a:p>
          <a:p>
            <a:pPr marL="347472" lvl="0" indent="-347472">
              <a:lnSpc>
                <a:spcPct val="120000"/>
              </a:lnSpc>
              <a:spcBef>
                <a:spcPts val="0"/>
              </a:spcBef>
              <a:buClrTx/>
              <a:buSzPct val="100000"/>
              <a:buFont typeface="+mj-lt"/>
              <a:buAutoNum type="arabicPeriod" startAt="26"/>
            </a:pPr>
            <a:r>
              <a:rPr lang="en-US" sz="4400" dirty="0"/>
              <a:t>National Library of Medicine. Telehealth 101: What Libraries Need To Know. </a:t>
            </a:r>
            <a:r>
              <a:rPr lang="en-US" sz="4400" dirty="0">
                <a:hlinkClick r:id="rId8"/>
              </a:rPr>
              <a:t>https://www.nnlm.gov/training/class-catalog/telehealth-101-what-libraries-need-know</a:t>
            </a:r>
            <a:r>
              <a:rPr lang="en-US" sz="4400" dirty="0"/>
              <a:t>.  Accessed November 13, 2023.</a:t>
            </a:r>
          </a:p>
          <a:p>
            <a:pPr marL="347472" lvl="0" indent="-347472">
              <a:lnSpc>
                <a:spcPct val="120000"/>
              </a:lnSpc>
              <a:spcBef>
                <a:spcPts val="0"/>
              </a:spcBef>
              <a:buClrTx/>
              <a:buSzPct val="100000"/>
              <a:buFont typeface="+mj-lt"/>
              <a:buAutoNum type="arabicPeriod" startAt="26"/>
            </a:pPr>
            <a:r>
              <a:rPr lang="en-US" sz="4400" spc="-20" dirty="0"/>
              <a:t>U.S. Bureau of Labor Statistics. Occupational Outlook Handbook. </a:t>
            </a:r>
            <a:r>
              <a:rPr lang="en-US" sz="4400" spc="-20" dirty="0">
                <a:hlinkClick r:id="rId9"/>
              </a:rPr>
              <a:t>https://www.bls.gov/ooh/</a:t>
            </a:r>
            <a:r>
              <a:rPr lang="en-US" sz="4400" spc="-20" dirty="0"/>
              <a:t>. Accessed October 23, 2023.</a:t>
            </a:r>
          </a:p>
          <a:p>
            <a:pPr marL="347472" lvl="0" indent="-347472">
              <a:lnSpc>
                <a:spcPct val="120000"/>
              </a:lnSpc>
              <a:spcBef>
                <a:spcPts val="0"/>
              </a:spcBef>
              <a:buClrTx/>
              <a:buSzPct val="100000"/>
              <a:buFont typeface="+mj-lt"/>
              <a:buAutoNum type="arabicPeriod" startAt="26"/>
            </a:pPr>
            <a:r>
              <a:rPr lang="en-US" sz="4400" dirty="0" err="1"/>
              <a:t>Adjaye-Gbewonyo</a:t>
            </a:r>
            <a:r>
              <a:rPr lang="en-US" sz="4400" dirty="0"/>
              <a:t> D, Boersma P. Early Release of Selected Estimates Based on Data From the 2021 National Health Interview Survey. Hyattsville, MD: National Center for Health Statistics; April 2022. </a:t>
            </a:r>
            <a:r>
              <a:rPr lang="en-US" sz="4400" dirty="0">
                <a:hlinkClick r:id="rId10"/>
              </a:rPr>
              <a:t>https://www.cdc.gov/nchs/data/nhis/earlyrelease/earlyrelease202204.pdf</a:t>
            </a:r>
            <a:r>
              <a:rPr lang="en-US" sz="4400" dirty="0"/>
              <a:t>. Accessed October 23, 2023.</a:t>
            </a:r>
          </a:p>
          <a:p>
            <a:pPr marL="347472" lvl="0" indent="-347472">
              <a:lnSpc>
                <a:spcPct val="120000"/>
              </a:lnSpc>
              <a:spcBef>
                <a:spcPts val="0"/>
              </a:spcBef>
              <a:buClrTx/>
              <a:buSzPct val="100000"/>
              <a:buFont typeface="+mj-lt"/>
              <a:buAutoNum type="arabicPeriod" startAt="26"/>
            </a:pPr>
            <a:r>
              <a:rPr lang="en-US" sz="4400" spc="-10" dirty="0"/>
              <a:t>Summary Health Statistics: National Health Interview Survey. Table P-10a. Age-adjusted percent distribution (with standard errors) of number of overnight hospital stays during the past 12 months, by selected characteristics: United States, 2018. Hyattsville, MD: National Center for Health Statistics; 2018. </a:t>
            </a:r>
            <a:r>
              <a:rPr lang="en-US" sz="4400" spc="-10" dirty="0">
                <a:hlinkClick r:id="rId11"/>
              </a:rPr>
              <a:t>https://ftp.cdc.gov/pub/Health_Statistics/NCHS/NHIS/SHS/2018_SHS_Table_P-10.pdf</a:t>
            </a:r>
            <a:r>
              <a:rPr lang="en-US" sz="4400" spc="-10" dirty="0"/>
              <a:t>. Accessed October 23, 2023.</a:t>
            </a:r>
          </a:p>
          <a:p>
            <a:pPr marL="347472" lvl="0" indent="-347472">
              <a:lnSpc>
                <a:spcPct val="120000"/>
              </a:lnSpc>
              <a:spcBef>
                <a:spcPts val="0"/>
              </a:spcBef>
              <a:buClrTx/>
              <a:buSzPct val="100000"/>
              <a:buFont typeface="+mj-lt"/>
              <a:buAutoNum type="arabicPeriod" startAt="26"/>
            </a:pPr>
            <a:r>
              <a:rPr lang="en-US" sz="4400" spc="-20" dirty="0"/>
              <a:t>National Ambulatory Medical Care Survey: 2018 National Summary Tables. Hyattsville, MD: National Center for Health Statistics. </a:t>
            </a:r>
            <a:r>
              <a:rPr lang="en-US" sz="4400" spc="-20" dirty="0">
                <a:hlinkClick r:id="rId12"/>
              </a:rPr>
              <a:t>https://www.cdc.gov/nchs/data/ahcd/namcs_summary/2018-namcs-web-tables-508.pdf</a:t>
            </a:r>
            <a:r>
              <a:rPr lang="en-US" sz="4400" spc="-20" dirty="0"/>
              <a:t>. Accessed October 23, 2023.</a:t>
            </a:r>
          </a:p>
          <a:p>
            <a:pPr marL="347472" lvl="0" indent="-347472">
              <a:lnSpc>
                <a:spcPct val="120000"/>
              </a:lnSpc>
              <a:spcBef>
                <a:spcPts val="0"/>
              </a:spcBef>
              <a:buClrTx/>
              <a:buSzPct val="100000"/>
              <a:buFont typeface="+mj-lt"/>
              <a:buAutoNum type="arabicPeriod" startAt="34"/>
            </a:pPr>
            <a:r>
              <a:rPr lang="en-US" sz="4400" dirty="0"/>
              <a:t>Health Resources and Services Administration. Primary Care Workforce Projections. Last reviewed August 2022. </a:t>
            </a:r>
            <a:r>
              <a:rPr lang="en-US" sz="4400" dirty="0">
                <a:hlinkClick r:id="rId13"/>
              </a:rPr>
              <a:t>https://bhw.hrsa.gov/data-research/projecting-health-workforce-supply-demand/primary-health</a:t>
            </a:r>
            <a:r>
              <a:rPr lang="en-US" sz="4400" dirty="0"/>
              <a:t>. Accessed October 23, 2023.</a:t>
            </a:r>
          </a:p>
          <a:p>
            <a:pPr marL="347472" lvl="0" indent="-347472">
              <a:lnSpc>
                <a:spcPct val="120000"/>
              </a:lnSpc>
              <a:spcBef>
                <a:spcPts val="0"/>
              </a:spcBef>
              <a:buClrTx/>
              <a:buSzPct val="100000"/>
              <a:buFont typeface="+mj-lt"/>
              <a:buAutoNum type="arabicPeriod" startAt="34"/>
            </a:pPr>
            <a:r>
              <a:rPr lang="en-US" sz="4400" dirty="0"/>
              <a:t>Health Resources and Services Administration. Health Professional Shortage Area Dashboard. </a:t>
            </a:r>
            <a:r>
              <a:rPr lang="en-US" sz="4400" dirty="0">
                <a:hlinkClick r:id="rId14"/>
              </a:rPr>
              <a:t>https://data.hrsa.gov/topics/health-workforce/shortage-areas</a:t>
            </a:r>
            <a:r>
              <a:rPr lang="en-US" sz="4400" dirty="0"/>
              <a:t>. Accessed October 23, 2023.</a:t>
            </a:r>
          </a:p>
          <a:p>
            <a:pPr marL="347472" indent="-347472">
              <a:lnSpc>
                <a:spcPct val="120000"/>
              </a:lnSpc>
              <a:spcBef>
                <a:spcPts val="0"/>
              </a:spcBef>
              <a:buClrTx/>
              <a:buSzPct val="100000"/>
              <a:buFont typeface="+mj-lt"/>
              <a:buAutoNum type="arabicPeriod" startAt="34"/>
            </a:pPr>
            <a:r>
              <a:rPr lang="en-US" sz="4400" dirty="0"/>
              <a:t>Rural Health Information Hub. Population in Primary Care HPSAs (Health Professional Shortage Area) for Metro and Nonmetro Counties, 2022. </a:t>
            </a:r>
            <a:r>
              <a:rPr lang="en-US" sz="4400" dirty="0">
                <a:hlinkClick r:id="rId15"/>
              </a:rPr>
              <a:t>https://www.ruralhealthinfo.org/charts/6</a:t>
            </a:r>
            <a:r>
              <a:rPr lang="en-US" sz="4400" dirty="0"/>
              <a:t>.</a:t>
            </a:r>
          </a:p>
          <a:p>
            <a:pPr marL="347472" indent="-347472">
              <a:lnSpc>
                <a:spcPct val="120000"/>
              </a:lnSpc>
              <a:spcBef>
                <a:spcPts val="0"/>
              </a:spcBef>
              <a:buClrTx/>
              <a:buSzPct val="100000"/>
              <a:buFont typeface="+mj-lt"/>
              <a:buAutoNum type="arabicPeriod" startAt="34"/>
            </a:pPr>
            <a:r>
              <a:rPr lang="en-US" sz="4400" dirty="0"/>
              <a:t>Schuur JD, Venkatesh AK. The growing role of emergency departments in hospital admissions. N </a:t>
            </a:r>
            <a:r>
              <a:rPr lang="en-US" sz="4400" dirty="0" err="1"/>
              <a:t>Engl</a:t>
            </a:r>
            <a:r>
              <a:rPr lang="en-US" sz="4400" dirty="0"/>
              <a:t> J Med. 2012;367(5): 391-393. </a:t>
            </a:r>
            <a:r>
              <a:rPr lang="en-US" sz="4400" dirty="0">
                <a:hlinkClick r:id="rId16"/>
              </a:rPr>
              <a:t>https://www.nejm.org/doi/10.1056/NEJMp1204431</a:t>
            </a:r>
            <a:r>
              <a:rPr lang="en-US" sz="4400" dirty="0"/>
              <a:t>. Accessed October 23, 2023.</a:t>
            </a:r>
          </a:p>
          <a:p>
            <a:pPr marL="347472" indent="-347472">
              <a:lnSpc>
                <a:spcPct val="120000"/>
              </a:lnSpc>
              <a:spcBef>
                <a:spcPts val="0"/>
              </a:spcBef>
              <a:buClrTx/>
              <a:buSzPct val="100000"/>
              <a:buFont typeface="+mj-lt"/>
              <a:buAutoNum type="arabicPeriod" startAt="34"/>
            </a:pPr>
            <a:endParaRPr lang="en-US" sz="4200" dirty="0"/>
          </a:p>
          <a:p>
            <a:pPr marL="347472" indent="-347472">
              <a:lnSpc>
                <a:spcPct val="120000"/>
              </a:lnSpc>
              <a:spcBef>
                <a:spcPts val="0"/>
              </a:spcBef>
              <a:buClrTx/>
              <a:buSzPct val="100000"/>
              <a:buFont typeface="+mj-lt"/>
              <a:buAutoNum type="arabicPeriod" startAt="34"/>
            </a:pPr>
            <a:endParaRPr lang="en-US" sz="4200" dirty="0"/>
          </a:p>
          <a:p>
            <a:pPr marL="347472" lvl="0" indent="-347472">
              <a:lnSpc>
                <a:spcPct val="120000"/>
              </a:lnSpc>
              <a:spcBef>
                <a:spcPts val="0"/>
              </a:spcBef>
              <a:buClrTx/>
              <a:buSzPct val="100000"/>
              <a:buFont typeface="+mj-lt"/>
              <a:buAutoNum type="arabicPeriod" startAt="34"/>
            </a:pPr>
            <a:endParaRPr lang="en-US" sz="4200" dirty="0"/>
          </a:p>
          <a:p>
            <a:pPr marL="347472" lvl="0" indent="-347472">
              <a:lnSpc>
                <a:spcPct val="120000"/>
              </a:lnSpc>
              <a:spcBef>
                <a:spcPts val="0"/>
              </a:spcBef>
              <a:buClrTx/>
              <a:buSzPct val="100000"/>
              <a:buFont typeface="+mj-lt"/>
              <a:buAutoNum type="arabicPeriod" startAt="26"/>
            </a:pPr>
            <a:endParaRPr lang="en-US" sz="4200" dirty="0"/>
          </a:p>
          <a:p>
            <a:pPr marL="347472" indent="-347472">
              <a:lnSpc>
                <a:spcPct val="120000"/>
              </a:lnSpc>
              <a:spcBef>
                <a:spcPts val="0"/>
              </a:spcBef>
              <a:buFont typeface="+mj-lt"/>
              <a:buAutoNum type="arabicPeriod" startAt="26"/>
            </a:pPr>
            <a:endParaRPr lang="en-US" dirty="0"/>
          </a:p>
        </p:txBody>
      </p:sp>
      <p:sp>
        <p:nvSpPr>
          <p:cNvPr id="2" name="Slide Number Placeholder 1">
            <a:extLst>
              <a:ext uri="{FF2B5EF4-FFF2-40B4-BE49-F238E27FC236}">
                <a16:creationId xmlns:a16="http://schemas.microsoft.com/office/drawing/2014/main" id="{2EE0D45B-DF94-9CF9-FA2A-9D5BFFC9219E}"/>
              </a:ext>
            </a:extLst>
          </p:cNvPr>
          <p:cNvSpPr>
            <a:spLocks noGrp="1"/>
          </p:cNvSpPr>
          <p:nvPr>
            <p:ph type="sldNum" sz="quarter" idx="10"/>
          </p:nvPr>
        </p:nvSpPr>
        <p:spPr/>
        <p:txBody>
          <a:bodyPr/>
          <a:lstStyle/>
          <a:p>
            <a:fld id="{85F5B7A5-34A7-4AB0-A34F-A4DF2002FA98}" type="slidenum">
              <a:rPr lang="en-US" smtClean="0"/>
              <a:t>77</a:t>
            </a:fld>
            <a:endParaRPr lang="en-US" dirty="0"/>
          </a:p>
        </p:txBody>
      </p:sp>
    </p:spTree>
    <p:extLst>
      <p:ext uri="{BB962C8B-B14F-4D97-AF65-F5344CB8AC3E}">
        <p14:creationId xmlns:p14="http://schemas.microsoft.com/office/powerpoint/2010/main" val="13723589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DA84305-326B-4C91-8E23-DE87BF6F6635}"/>
              </a:ext>
            </a:extLst>
          </p:cNvPr>
          <p:cNvSpPr>
            <a:spLocks noGrp="1"/>
          </p:cNvSpPr>
          <p:nvPr>
            <p:ph type="title"/>
          </p:nvPr>
        </p:nvSpPr>
        <p:spPr/>
        <p:txBody>
          <a:bodyPr>
            <a:normAutofit fontScale="90000"/>
          </a:bodyPr>
          <a:lstStyle/>
          <a:p>
            <a:r>
              <a:rPr lang="en-US" dirty="0"/>
              <a:t>References</a:t>
            </a:r>
          </a:p>
        </p:txBody>
      </p:sp>
      <p:sp>
        <p:nvSpPr>
          <p:cNvPr id="7" name="Content Placeholder 6">
            <a:extLst>
              <a:ext uri="{FF2B5EF4-FFF2-40B4-BE49-F238E27FC236}">
                <a16:creationId xmlns:a16="http://schemas.microsoft.com/office/drawing/2014/main" id="{5A276B89-3713-423E-B6D9-E1641FBEF948}"/>
              </a:ext>
            </a:extLst>
          </p:cNvPr>
          <p:cNvSpPr>
            <a:spLocks noGrp="1"/>
          </p:cNvSpPr>
          <p:nvPr>
            <p:ph idx="1"/>
          </p:nvPr>
        </p:nvSpPr>
        <p:spPr>
          <a:xfrm>
            <a:off x="457200" y="1280160"/>
            <a:ext cx="8229600" cy="5044440"/>
          </a:xfrm>
        </p:spPr>
        <p:txBody>
          <a:bodyPr>
            <a:normAutofit fontScale="25000" lnSpcReduction="20000"/>
          </a:bodyPr>
          <a:lstStyle/>
          <a:p>
            <a:pPr marL="347472" indent="-347472">
              <a:lnSpc>
                <a:spcPct val="120000"/>
              </a:lnSpc>
              <a:spcBef>
                <a:spcPts val="0"/>
              </a:spcBef>
              <a:buClrTx/>
              <a:buSzPct val="100000"/>
              <a:buFont typeface="+mj-lt"/>
              <a:buAutoNum type="arabicPeriod" startAt="38"/>
            </a:pPr>
            <a:r>
              <a:rPr lang="en-US" sz="4400" dirty="0"/>
              <a:t>Fields WW, </a:t>
            </a:r>
            <a:r>
              <a:rPr lang="en-US" sz="4400" dirty="0" err="1"/>
              <a:t>Asplin</a:t>
            </a:r>
            <a:r>
              <a:rPr lang="en-US" sz="4400" dirty="0"/>
              <a:t> BR, Larkin GL, Marco CA, Johnson LA, Yeh C, </a:t>
            </a:r>
            <a:r>
              <a:rPr lang="en-US" sz="4400" dirty="0" err="1"/>
              <a:t>Ghezzi</a:t>
            </a:r>
            <a:r>
              <a:rPr lang="en-US" sz="4400" dirty="0"/>
              <a:t> KT, Rapp M. The Emergency Medical Treatment and Labor Act as a federal health care safety net program. </a:t>
            </a:r>
            <a:r>
              <a:rPr lang="en-US" sz="4400" dirty="0" err="1"/>
              <a:t>Acad</a:t>
            </a:r>
            <a:r>
              <a:rPr lang="en-US" sz="4400" dirty="0"/>
              <a:t> </a:t>
            </a:r>
            <a:r>
              <a:rPr lang="en-US" sz="4400" dirty="0" err="1"/>
              <a:t>Emerg</a:t>
            </a:r>
            <a:r>
              <a:rPr lang="en-US" sz="4400" dirty="0"/>
              <a:t> Med. 2001;8 (11):1064-1069. </a:t>
            </a:r>
            <a:r>
              <a:rPr lang="en-US" sz="4400" dirty="0">
                <a:hlinkClick r:id="rId3"/>
              </a:rPr>
              <a:t>https://pubmed.ncbi.nlm.nih.gov/11691669/</a:t>
            </a:r>
            <a:r>
              <a:rPr lang="en-US" sz="4400" dirty="0"/>
              <a:t>. Accessed October 23, 2023.</a:t>
            </a:r>
          </a:p>
          <a:p>
            <a:pPr marL="347472" lvl="0" indent="-347472">
              <a:lnSpc>
                <a:spcPct val="120000"/>
              </a:lnSpc>
              <a:spcBef>
                <a:spcPts val="0"/>
              </a:spcBef>
              <a:buClrTx/>
              <a:buSzPct val="100000"/>
              <a:buFont typeface="+mj-lt"/>
              <a:buAutoNum type="arabicPeriod" startAt="38"/>
            </a:pPr>
            <a:r>
              <a:rPr lang="en-US" sz="4400" dirty="0"/>
              <a:t>National Hospital Ambulatory Medical Care Survey: 2021 Emergency Department Summary Tables. Hyattsville, MD: National Center for Health Statistics. </a:t>
            </a:r>
            <a:r>
              <a:rPr lang="en-US" sz="4400" dirty="0">
                <a:hlinkClick r:id="rId4"/>
              </a:rPr>
              <a:t>https://www.cdc.gov/nchs/data/nhamcs/web_tables/2021-nhamcs-ed-web-tables-508.pdf</a:t>
            </a:r>
            <a:r>
              <a:rPr lang="en-US" sz="4400" dirty="0"/>
              <a:t>. Accessed October 23, 2023.</a:t>
            </a:r>
          </a:p>
          <a:p>
            <a:pPr marL="347472" lvl="0" indent="-347472">
              <a:lnSpc>
                <a:spcPct val="120000"/>
              </a:lnSpc>
              <a:spcBef>
                <a:spcPts val="0"/>
              </a:spcBef>
              <a:buClrTx/>
              <a:buSzPct val="100000"/>
              <a:buFont typeface="+mj-lt"/>
              <a:buAutoNum type="arabicPeriod" startAt="38"/>
            </a:pPr>
            <a:r>
              <a:rPr lang="en-US" sz="4400" dirty="0"/>
              <a:t>Gutierrez C, Lindor RA, Baker O, Cutler D, Schuur JD. State regulation of freestanding emergency departments varies widely, affecting location, growth, and services provided. Health </a:t>
            </a:r>
            <a:r>
              <a:rPr lang="en-US" sz="4400" dirty="0" err="1"/>
              <a:t>Aff</a:t>
            </a:r>
            <a:r>
              <a:rPr lang="en-US" sz="4400" dirty="0"/>
              <a:t> (Millwood). 2016 Oct 1;35(10):1857-1866. </a:t>
            </a:r>
            <a:r>
              <a:rPr lang="en-US" sz="4400" dirty="0">
                <a:hlinkClick r:id="rId5"/>
              </a:rPr>
              <a:t>https://www.healthaffairs.org/doi/10.1377/hlthaff.2016.0412</a:t>
            </a:r>
            <a:r>
              <a:rPr lang="en-US" sz="4400" dirty="0"/>
              <a:t>. Accessed October 23, 2023.</a:t>
            </a:r>
          </a:p>
          <a:p>
            <a:pPr marL="347472" lvl="0" indent="-347472">
              <a:lnSpc>
                <a:spcPct val="120000"/>
              </a:lnSpc>
              <a:spcBef>
                <a:spcPts val="0"/>
              </a:spcBef>
              <a:buClrTx/>
              <a:buSzPct val="100000"/>
              <a:buFont typeface="+mj-lt"/>
              <a:buAutoNum type="arabicPeriod" startAt="38"/>
            </a:pPr>
            <a:r>
              <a:rPr lang="en-US" sz="4400" dirty="0"/>
              <a:t>Liu JB, </a:t>
            </a:r>
            <a:r>
              <a:rPr lang="en-US" sz="4400" dirty="0" err="1"/>
              <a:t>Kelz</a:t>
            </a:r>
            <a:r>
              <a:rPr lang="en-US" sz="4400" dirty="0"/>
              <a:t> RR. Types of hospitals in the United States. JAMA. 2018 Sep 11;320(10):1074. </a:t>
            </a:r>
            <a:r>
              <a:rPr lang="en-US" sz="4400" dirty="0">
                <a:hlinkClick r:id="rId6"/>
              </a:rPr>
              <a:t>https://doi.org/10.1001/jama.2018.9471</a:t>
            </a:r>
            <a:r>
              <a:rPr lang="en-US" sz="4400" dirty="0"/>
              <a:t>. Accessed October 23, 2023.</a:t>
            </a:r>
          </a:p>
          <a:p>
            <a:pPr marL="347472" lvl="0" indent="-347472">
              <a:lnSpc>
                <a:spcPct val="120000"/>
              </a:lnSpc>
              <a:spcBef>
                <a:spcPts val="0"/>
              </a:spcBef>
              <a:buClrTx/>
              <a:buSzPct val="100000"/>
              <a:buFont typeface="+mj-lt"/>
              <a:buAutoNum type="arabicPeriod" startAt="38"/>
            </a:pPr>
            <a:r>
              <a:rPr lang="en-US" sz="4400" dirty="0"/>
              <a:t>Rural Health Information Hub. Critical Access Hospitals (CAHs). Last reviewed September 2021. </a:t>
            </a:r>
            <a:r>
              <a:rPr lang="en-US" sz="4400" dirty="0">
                <a:hlinkClick r:id="rId7"/>
              </a:rPr>
              <a:t>https://www.ruralhealthinfo.org/topics/critical-access-hospitals</a:t>
            </a:r>
            <a:r>
              <a:rPr lang="en-US" sz="4400" dirty="0"/>
              <a:t>. Accessed October 23, 2023.</a:t>
            </a:r>
          </a:p>
          <a:p>
            <a:pPr marL="347472" lvl="0" indent="-347472">
              <a:lnSpc>
                <a:spcPct val="120000"/>
              </a:lnSpc>
              <a:spcBef>
                <a:spcPts val="0"/>
              </a:spcBef>
              <a:buClrTx/>
              <a:buSzPct val="100000"/>
              <a:buFont typeface="+mj-lt"/>
              <a:buAutoNum type="arabicPeriod" startAt="38"/>
            </a:pPr>
            <a:r>
              <a:rPr lang="en-US" sz="4400" spc="-10" dirty="0"/>
              <a:t>Rural Hospital Closures: Affected Residents Had Reduced Access to Healthcare Services. GAO-21-93. Washington, DC: U.S. Government Accountability Office; December 2020. </a:t>
            </a:r>
            <a:r>
              <a:rPr lang="en-US" sz="4400" spc="-10" dirty="0">
                <a:hlinkClick r:id="rId8"/>
              </a:rPr>
              <a:t>https://www.gao.gov/products/gao-21-93</a:t>
            </a:r>
            <a:r>
              <a:rPr lang="en-US" sz="4400" spc="-10" dirty="0"/>
              <a:t>. Accessed October 23, 2023.</a:t>
            </a:r>
          </a:p>
          <a:p>
            <a:pPr marL="347472" lvl="0" indent="-347472">
              <a:lnSpc>
                <a:spcPct val="120000"/>
              </a:lnSpc>
              <a:spcBef>
                <a:spcPts val="0"/>
              </a:spcBef>
              <a:buClrTx/>
              <a:buSzPct val="100000"/>
              <a:buFont typeface="+mj-lt"/>
              <a:buAutoNum type="arabicPeriod" startAt="38"/>
            </a:pPr>
            <a:r>
              <a:rPr lang="en-US" sz="4400" dirty="0"/>
              <a:t>Fast Facts: U.S. Health Systems. Chicago, IL: American Hospital Association; 2020. </a:t>
            </a:r>
            <a:r>
              <a:rPr lang="en-US" sz="4400" dirty="0">
                <a:hlinkClick r:id="rId9"/>
              </a:rPr>
              <a:t>https://www.aha.org/system/files/media/file/2022/06/Fast-Facts-US-Health-Systems-2022-with-FY20-Data.pdf</a:t>
            </a:r>
            <a:r>
              <a:rPr lang="en-US" sz="4400" dirty="0"/>
              <a:t>. Accessed October 23, 2023.</a:t>
            </a:r>
          </a:p>
          <a:p>
            <a:pPr marL="347472" lvl="0" indent="-347472">
              <a:lnSpc>
                <a:spcPct val="120000"/>
              </a:lnSpc>
              <a:spcBef>
                <a:spcPts val="0"/>
              </a:spcBef>
              <a:buClrTx/>
              <a:buSzPct val="100000"/>
              <a:buFont typeface="+mj-lt"/>
              <a:buAutoNum type="arabicPeriod" startAt="45"/>
            </a:pPr>
            <a:r>
              <a:rPr lang="en-US" sz="4400" dirty="0"/>
              <a:t>Patient Protection and Affordable Care Act, P.L. 111-148. Accessed at https://www.govinfo.gov/content/pkg/PLAW-111publ148/pdf/PLAW-111publ148.pdf on 11/13/2023.</a:t>
            </a:r>
          </a:p>
          <a:p>
            <a:pPr marL="347472" lvl="0" indent="-347472">
              <a:lnSpc>
                <a:spcPct val="120000"/>
              </a:lnSpc>
              <a:spcBef>
                <a:spcPts val="0"/>
              </a:spcBef>
              <a:buClrTx/>
              <a:buSzPct val="100000"/>
              <a:buFont typeface="+mj-lt"/>
              <a:buAutoNum type="arabicPeriod" startAt="45"/>
            </a:pPr>
            <a:r>
              <a:rPr lang="en-US" sz="4400" dirty="0"/>
              <a:t>National Center for Health Statistics. NPALS – About the National Post-acute and Long-term Care Study. Accessed on 11/13/2023. https://www.cdc.gov/nchs/npals/about_npals.htm</a:t>
            </a:r>
          </a:p>
          <a:p>
            <a:pPr marL="347472" lvl="0" indent="-347472">
              <a:lnSpc>
                <a:spcPct val="120000"/>
              </a:lnSpc>
              <a:spcBef>
                <a:spcPts val="0"/>
              </a:spcBef>
              <a:buClrTx/>
              <a:buSzPct val="100000"/>
              <a:buFont typeface="+mj-lt"/>
              <a:buAutoNum type="arabicPeriod" startAt="45"/>
            </a:pPr>
            <a:r>
              <a:rPr lang="en-US" sz="4400" dirty="0"/>
              <a:t>Tian W. An All-Payer View of Hospital Discharge to </a:t>
            </a:r>
            <a:r>
              <a:rPr lang="en-US" sz="4400" dirty="0" err="1"/>
              <a:t>Postacute</a:t>
            </a:r>
            <a:r>
              <a:rPr lang="en-US" sz="4400" dirty="0"/>
              <a:t> Care, 2013. HCUP Statistical Brief #205. Rockville, MD: Agency for Healthcare Research and Quality; May 2016. </a:t>
            </a:r>
            <a:r>
              <a:rPr lang="en-US" sz="4400" dirty="0">
                <a:hlinkClick r:id="rId10"/>
              </a:rPr>
              <a:t>http://www.hcup-us.ahrq.gov/reports/statbriefs/sb205-Hospital-Discharge-Postacute-Care.pdf</a:t>
            </a:r>
            <a:r>
              <a:rPr lang="en-US" sz="4400" dirty="0"/>
              <a:t>. Accessed October 23, 2023.</a:t>
            </a:r>
          </a:p>
          <a:p>
            <a:pPr marL="347472" lvl="0" indent="-347472">
              <a:lnSpc>
                <a:spcPct val="120000"/>
              </a:lnSpc>
              <a:spcBef>
                <a:spcPts val="0"/>
              </a:spcBef>
              <a:buClrTx/>
              <a:buSzPct val="100000"/>
              <a:buFont typeface="+mj-lt"/>
              <a:buAutoNum type="arabicPeriod" startAt="45"/>
            </a:pPr>
            <a:r>
              <a:rPr lang="en-US" sz="4400" dirty="0"/>
              <a:t>Werner RM, </a:t>
            </a:r>
            <a:r>
              <a:rPr lang="en-US" sz="4400" dirty="0" err="1"/>
              <a:t>Konetzka</a:t>
            </a:r>
            <a:r>
              <a:rPr lang="en-US" sz="4400" dirty="0"/>
              <a:t> RT. Trends in post-acute care use among Medicare beneficiaries: 2000 to 2015. JAMA. 2018 Apr 17;319(15):1616-1617. </a:t>
            </a:r>
            <a:r>
              <a:rPr lang="en-US" sz="4400" dirty="0">
                <a:hlinkClick r:id="rId11"/>
              </a:rPr>
              <a:t>https://doi.org/10.1001/jama.2018.2408</a:t>
            </a:r>
            <a:r>
              <a:rPr lang="en-US" sz="4400" dirty="0"/>
              <a:t>. Accessed October 23, 2023.</a:t>
            </a:r>
          </a:p>
          <a:p>
            <a:pPr marL="347472" lvl="0" indent="-347472">
              <a:lnSpc>
                <a:spcPct val="120000"/>
              </a:lnSpc>
              <a:spcBef>
                <a:spcPts val="0"/>
              </a:spcBef>
              <a:buClrTx/>
              <a:buSzPct val="100000"/>
              <a:buFont typeface="+mj-lt"/>
              <a:buAutoNum type="arabicPeriod" startAt="45"/>
            </a:pPr>
            <a:r>
              <a:rPr lang="en-US" sz="4400" dirty="0"/>
              <a:t>Massachusetts Health &amp; Hospital Association. A Clogged System: Keeping Patients Moving Through Their Care Journey. June 2023. https://mhalink.informz.net/mhalink/data/images/ACloggedSystemMHAReport.pdf. Accessed October 23, 2023.</a:t>
            </a:r>
          </a:p>
          <a:p>
            <a:pPr marL="347472" indent="-347472">
              <a:lnSpc>
                <a:spcPct val="120000"/>
              </a:lnSpc>
              <a:spcBef>
                <a:spcPts val="0"/>
              </a:spcBef>
              <a:buFont typeface="+mj-lt"/>
              <a:buAutoNum type="arabicPeriod" startAt="39"/>
            </a:pPr>
            <a:endParaRPr lang="en-US" dirty="0"/>
          </a:p>
        </p:txBody>
      </p:sp>
      <p:sp>
        <p:nvSpPr>
          <p:cNvPr id="2" name="Slide Number Placeholder 1">
            <a:extLst>
              <a:ext uri="{FF2B5EF4-FFF2-40B4-BE49-F238E27FC236}">
                <a16:creationId xmlns:a16="http://schemas.microsoft.com/office/drawing/2014/main" id="{6FB199F5-B90D-E759-1541-A4BD4A9D0B29}"/>
              </a:ext>
            </a:extLst>
          </p:cNvPr>
          <p:cNvSpPr>
            <a:spLocks noGrp="1"/>
          </p:cNvSpPr>
          <p:nvPr>
            <p:ph type="sldNum" sz="quarter" idx="10"/>
          </p:nvPr>
        </p:nvSpPr>
        <p:spPr/>
        <p:txBody>
          <a:bodyPr/>
          <a:lstStyle/>
          <a:p>
            <a:fld id="{85F5B7A5-34A7-4AB0-A34F-A4DF2002FA98}" type="slidenum">
              <a:rPr lang="en-US" smtClean="0"/>
              <a:t>78</a:t>
            </a:fld>
            <a:endParaRPr lang="en-US" dirty="0"/>
          </a:p>
        </p:txBody>
      </p:sp>
    </p:spTree>
    <p:extLst>
      <p:ext uri="{BB962C8B-B14F-4D97-AF65-F5344CB8AC3E}">
        <p14:creationId xmlns:p14="http://schemas.microsoft.com/office/powerpoint/2010/main" val="36780538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DA84305-326B-4C91-8E23-DE87BF6F6635}"/>
              </a:ext>
            </a:extLst>
          </p:cNvPr>
          <p:cNvSpPr>
            <a:spLocks noGrp="1"/>
          </p:cNvSpPr>
          <p:nvPr>
            <p:ph type="title"/>
          </p:nvPr>
        </p:nvSpPr>
        <p:spPr/>
        <p:txBody>
          <a:bodyPr>
            <a:normAutofit fontScale="90000"/>
          </a:bodyPr>
          <a:lstStyle/>
          <a:p>
            <a:r>
              <a:rPr lang="en-US" dirty="0"/>
              <a:t>References</a:t>
            </a:r>
          </a:p>
        </p:txBody>
      </p:sp>
      <p:sp>
        <p:nvSpPr>
          <p:cNvPr id="7" name="Content Placeholder 6">
            <a:extLst>
              <a:ext uri="{FF2B5EF4-FFF2-40B4-BE49-F238E27FC236}">
                <a16:creationId xmlns:a16="http://schemas.microsoft.com/office/drawing/2014/main" id="{5A276B89-3713-423E-B6D9-E1641FBEF948}"/>
              </a:ext>
            </a:extLst>
          </p:cNvPr>
          <p:cNvSpPr>
            <a:spLocks noGrp="1"/>
          </p:cNvSpPr>
          <p:nvPr>
            <p:ph idx="1"/>
          </p:nvPr>
        </p:nvSpPr>
        <p:spPr>
          <a:xfrm>
            <a:off x="457200" y="1280160"/>
            <a:ext cx="8229600" cy="4525963"/>
          </a:xfrm>
        </p:spPr>
        <p:txBody>
          <a:bodyPr>
            <a:normAutofit fontScale="40000" lnSpcReduction="20000"/>
          </a:bodyPr>
          <a:lstStyle/>
          <a:p>
            <a:pPr marL="347472" indent="-347472">
              <a:lnSpc>
                <a:spcPct val="120000"/>
              </a:lnSpc>
              <a:spcBef>
                <a:spcPts val="0"/>
              </a:spcBef>
              <a:buClrTx/>
              <a:buSzPct val="100000"/>
              <a:buFont typeface="+mj-lt"/>
              <a:buAutoNum type="arabicPeriod" startAt="50"/>
            </a:pPr>
            <a:r>
              <a:rPr lang="en-US" dirty="0"/>
              <a:t>Johnson, RW. What Is the Lifetime Risk of Needing and Receiving Long-Term Services and Supports? Washington, DC: U.S. Department of Health and Human Services, Office of the Assistant Secretary for Planning and Evaluation; April 3, 2019. </a:t>
            </a:r>
            <a:r>
              <a:rPr lang="en-US" dirty="0">
                <a:hlinkClick r:id="rId3"/>
              </a:rPr>
              <a:t>https://aspe.hhs.gov/reports/what-lifetime-risk-needing-receiving-long-term-services-supports-0</a:t>
            </a:r>
            <a:r>
              <a:rPr lang="en-US" dirty="0"/>
              <a:t>. Accessed October 23, 2023.</a:t>
            </a:r>
          </a:p>
          <a:p>
            <a:pPr marL="347472" lvl="0" indent="-347472">
              <a:lnSpc>
                <a:spcPct val="120000"/>
              </a:lnSpc>
              <a:spcBef>
                <a:spcPts val="0"/>
              </a:spcBef>
              <a:buClrTx/>
              <a:buSzPct val="100000"/>
              <a:buFont typeface="+mj-lt"/>
              <a:buAutoNum type="arabicPeriod" startAt="51"/>
            </a:pPr>
            <a:r>
              <a:rPr lang="en-US" dirty="0"/>
              <a:t>Chidambaram P. and Burns A. 10 things about long-term services and supports (LTSS). Kaiser Family Foundation. September 15, 2022. Accessed at https://www.kff.org/medicaid/issue-brief/10-things-about-long-term-services-and-supports-ltss/#:~:text=The%20U.S.%20spent%20over%20%24400,payers%20paid%20the%20remaining%2026%25 on 8/15/2023</a:t>
            </a:r>
          </a:p>
          <a:p>
            <a:pPr marL="347472" lvl="0" indent="-347472">
              <a:lnSpc>
                <a:spcPct val="120000"/>
              </a:lnSpc>
              <a:spcBef>
                <a:spcPts val="0"/>
              </a:spcBef>
              <a:buClrTx/>
              <a:buSzPct val="100000"/>
              <a:buFont typeface="+mj-lt"/>
              <a:buAutoNum type="arabicPeriod" startAt="51"/>
            </a:pPr>
            <a:r>
              <a:rPr lang="en-US" dirty="0"/>
              <a:t>Johnson RW, </a:t>
            </a:r>
            <a:r>
              <a:rPr lang="en-US" dirty="0" err="1"/>
              <a:t>Favreault</a:t>
            </a:r>
            <a:r>
              <a:rPr lang="en-US" dirty="0"/>
              <a:t> MM. Economic Hardship and Medicaid Enrollment in Later Life: Assessing the Impact of Disability, Health, and Marital Status Shocks. Washington, DC: U.S. Department of Health and Human Services, Assistant Secretary for Planning and Evaluation. January 31, 2021. </a:t>
            </a:r>
            <a:r>
              <a:rPr lang="en-US" dirty="0">
                <a:hlinkClick r:id="rId4"/>
              </a:rPr>
              <a:t>https://aspe.hhs.gov/reports/economic-hardship-medicaid-enrollment-later-life</a:t>
            </a:r>
            <a:r>
              <a:rPr lang="en-US" dirty="0"/>
              <a:t>. Accessed October 23, 2023.</a:t>
            </a:r>
          </a:p>
          <a:p>
            <a:pPr marL="347472" lvl="0" indent="-347472">
              <a:lnSpc>
                <a:spcPct val="120000"/>
              </a:lnSpc>
              <a:spcBef>
                <a:spcPts val="0"/>
              </a:spcBef>
              <a:buClrTx/>
              <a:buSzPct val="100000"/>
              <a:buFont typeface="+mj-lt"/>
              <a:buAutoNum type="arabicPeriod" startAt="51"/>
            </a:pPr>
            <a:r>
              <a:rPr lang="en-US" dirty="0"/>
              <a:t>AARP and National Alliance for Caregiving. Caregiving in the United States 2020. Washington, DC:AARP. May 2020. Accessed at https://www.aarp.org/ppi/info-2020/caregiving-in-the-united-states.html on 8/15/2023.</a:t>
            </a:r>
          </a:p>
          <a:p>
            <a:pPr marL="347472" lvl="0" indent="-347472">
              <a:lnSpc>
                <a:spcPct val="120000"/>
              </a:lnSpc>
              <a:spcBef>
                <a:spcPts val="0"/>
              </a:spcBef>
              <a:buClrTx/>
              <a:buSzPct val="100000"/>
              <a:buFont typeface="+mj-lt"/>
              <a:buAutoNum type="arabicPeriod" startAt="51"/>
            </a:pPr>
            <a:r>
              <a:rPr lang="en-US" dirty="0"/>
              <a:t>Tang KL, </a:t>
            </a:r>
            <a:r>
              <a:rPr lang="en-US" dirty="0" err="1"/>
              <a:t>Ghali</a:t>
            </a:r>
            <a:r>
              <a:rPr lang="en-US" dirty="0"/>
              <a:t> WA. Patient navigation-exploring the undefined. JAMA Health Forum. 2021 Nov 2;2(11):e213706. </a:t>
            </a:r>
            <a:r>
              <a:rPr lang="en-US" dirty="0">
                <a:hlinkClick r:id="rId5"/>
              </a:rPr>
              <a:t>https://doi.org/10.1001/jamahealthforum.2021.3706</a:t>
            </a:r>
            <a:r>
              <a:rPr lang="en-US" dirty="0"/>
              <a:t>. Accessed October 23, 2023.</a:t>
            </a:r>
          </a:p>
          <a:p>
            <a:pPr marL="347472" lvl="0" indent="-347472">
              <a:lnSpc>
                <a:spcPct val="120000"/>
              </a:lnSpc>
              <a:spcBef>
                <a:spcPts val="0"/>
              </a:spcBef>
              <a:buClrTx/>
              <a:buSzPct val="100000"/>
              <a:buFont typeface="+mj-lt"/>
              <a:buAutoNum type="arabicPeriod" startAt="51"/>
            </a:pPr>
            <a:r>
              <a:rPr lang="en-US" spc="-20" dirty="0"/>
              <a:t>Centers for Medicare &amp; Medicaid Services. National Health Expenditure Accounts: Methodology Paper, 2018: Definitions, Sources, and Methods. </a:t>
            </a:r>
            <a:r>
              <a:rPr lang="en-US" spc="-20" dirty="0">
                <a:hlinkClick r:id="rId6"/>
              </a:rPr>
              <a:t>https://www.cms.gov/files/document/ definitions-sources-and-methods.pdf</a:t>
            </a:r>
            <a:r>
              <a:rPr lang="en-US" spc="-20" dirty="0"/>
              <a:t>. Accessed October 23, 2023.</a:t>
            </a:r>
          </a:p>
          <a:p>
            <a:pPr marL="347472" lvl="0" indent="-347472">
              <a:lnSpc>
                <a:spcPct val="120000"/>
              </a:lnSpc>
              <a:spcBef>
                <a:spcPts val="0"/>
              </a:spcBef>
              <a:buClrTx/>
              <a:buSzPct val="100000"/>
              <a:buFont typeface="+mj-lt"/>
              <a:buAutoNum type="arabicPeriod" startAt="51"/>
            </a:pPr>
            <a:r>
              <a:rPr lang="en-US" dirty="0"/>
              <a:t>Sutherland G; and Supreme Court of the United States. U.S. Reports: New State Ice Co. v. </a:t>
            </a:r>
            <a:r>
              <a:rPr lang="en-US" dirty="0" err="1"/>
              <a:t>Liebmann</a:t>
            </a:r>
            <a:r>
              <a:rPr lang="en-US" dirty="0"/>
              <a:t>, 285 U.S. 262 (1932). </a:t>
            </a:r>
            <a:r>
              <a:rPr lang="en-US" dirty="0">
                <a:hlinkClick r:id="rId7"/>
              </a:rPr>
              <a:t>https://www.loc.gov/item/usrep285262/</a:t>
            </a:r>
            <a:r>
              <a:rPr lang="en-US" dirty="0"/>
              <a:t>. Accessed October 23, 2023.</a:t>
            </a:r>
          </a:p>
          <a:p>
            <a:pPr marL="0" lvl="0" indent="0">
              <a:lnSpc>
                <a:spcPct val="120000"/>
              </a:lnSpc>
              <a:spcBef>
                <a:spcPts val="0"/>
              </a:spcBef>
              <a:buClrTx/>
              <a:buSzPct val="100000"/>
              <a:buNone/>
            </a:pPr>
            <a:endParaRPr lang="en-US" sz="2800" dirty="0"/>
          </a:p>
        </p:txBody>
      </p:sp>
      <p:sp>
        <p:nvSpPr>
          <p:cNvPr id="2" name="Slide Number Placeholder 1">
            <a:extLst>
              <a:ext uri="{FF2B5EF4-FFF2-40B4-BE49-F238E27FC236}">
                <a16:creationId xmlns:a16="http://schemas.microsoft.com/office/drawing/2014/main" id="{E2C94A8E-9D9E-2F4B-173A-22B616FC043B}"/>
              </a:ext>
            </a:extLst>
          </p:cNvPr>
          <p:cNvSpPr>
            <a:spLocks noGrp="1"/>
          </p:cNvSpPr>
          <p:nvPr>
            <p:ph type="sldNum" sz="quarter" idx="10"/>
          </p:nvPr>
        </p:nvSpPr>
        <p:spPr/>
        <p:txBody>
          <a:bodyPr/>
          <a:lstStyle/>
          <a:p>
            <a:fld id="{85F5B7A5-34A7-4AB0-A34F-A4DF2002FA98}" type="slidenum">
              <a:rPr lang="en-US" smtClean="0"/>
              <a:t>79</a:t>
            </a:fld>
            <a:endParaRPr lang="en-US" dirty="0"/>
          </a:p>
        </p:txBody>
      </p:sp>
    </p:spTree>
    <p:extLst>
      <p:ext uri="{BB962C8B-B14F-4D97-AF65-F5344CB8AC3E}">
        <p14:creationId xmlns:p14="http://schemas.microsoft.com/office/powerpoint/2010/main" val="3344823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D4F7D17-017D-46ED-AF66-FDC52EF69196}"/>
              </a:ext>
            </a:extLst>
          </p:cNvPr>
          <p:cNvSpPr>
            <a:spLocks noGrp="1"/>
          </p:cNvSpPr>
          <p:nvPr>
            <p:ph type="title"/>
          </p:nvPr>
        </p:nvSpPr>
        <p:spPr>
          <a:xfrm>
            <a:off x="1257300" y="304800"/>
            <a:ext cx="6629400" cy="617884"/>
          </a:xfrm>
        </p:spPr>
        <p:txBody>
          <a:bodyPr>
            <a:normAutofit fontScale="90000"/>
          </a:bodyPr>
          <a:lstStyle/>
          <a:p>
            <a:r>
              <a:rPr lang="en-US" dirty="0"/>
              <a:t>Portrait of American Healthcare</a:t>
            </a:r>
          </a:p>
        </p:txBody>
      </p:sp>
      <p:sp>
        <p:nvSpPr>
          <p:cNvPr id="10" name="Content Placeholder 9">
            <a:extLst>
              <a:ext uri="{FF2B5EF4-FFF2-40B4-BE49-F238E27FC236}">
                <a16:creationId xmlns:a16="http://schemas.microsoft.com/office/drawing/2014/main" id="{28ABB33F-4875-4ECC-B476-00FB636F04B0}"/>
              </a:ext>
            </a:extLst>
          </p:cNvPr>
          <p:cNvSpPr>
            <a:spLocks noGrp="1"/>
          </p:cNvSpPr>
          <p:nvPr>
            <p:ph idx="1"/>
          </p:nvPr>
        </p:nvSpPr>
        <p:spPr>
          <a:xfrm>
            <a:off x="457200" y="1646237"/>
            <a:ext cx="8229600" cy="4525963"/>
          </a:xfrm>
        </p:spPr>
        <p:txBody>
          <a:bodyPr>
            <a:normAutofit fontScale="92500" lnSpcReduction="20000"/>
          </a:bodyPr>
          <a:lstStyle/>
          <a:p>
            <a:r>
              <a:rPr lang="en-US" dirty="0"/>
              <a:t>This section includes:</a:t>
            </a:r>
          </a:p>
          <a:p>
            <a:pPr lvl="1"/>
            <a:r>
              <a:rPr lang="en-US" dirty="0"/>
              <a:t>Demographics: trends in age, race and ethnicity, population density.</a:t>
            </a:r>
          </a:p>
          <a:p>
            <a:pPr lvl="1"/>
            <a:r>
              <a:rPr lang="en-US" dirty="0"/>
              <a:t>Leading Health Concerns: trends in life expectancy, mortality.</a:t>
            </a:r>
          </a:p>
          <a:p>
            <a:pPr lvl="1"/>
            <a:r>
              <a:rPr lang="en-US" dirty="0"/>
              <a:t>Social Determinants of Health: prevalence of social, economic, environmental, and community conditions affecting health outcomes.</a:t>
            </a:r>
          </a:p>
          <a:p>
            <a:pPr lvl="1"/>
            <a:r>
              <a:rPr lang="en-US" dirty="0"/>
              <a:t>Healthcare Delivery Systems: capacities of the healthcare workforce and organizations.</a:t>
            </a:r>
          </a:p>
          <a:p>
            <a:pPr lvl="1"/>
            <a:r>
              <a:rPr lang="en-US" dirty="0"/>
              <a:t>National Healthcare Expenditures: estimates on spending for medical goods and services.</a:t>
            </a:r>
          </a:p>
          <a:p>
            <a:pPr lvl="1"/>
            <a:r>
              <a:rPr lang="en-US" dirty="0"/>
              <a:t>Geographic Variations in Care: state-level data on quality and disparities.</a:t>
            </a:r>
          </a:p>
        </p:txBody>
      </p:sp>
      <p:sp>
        <p:nvSpPr>
          <p:cNvPr id="2" name="Slide Number Placeholder 1">
            <a:extLst>
              <a:ext uri="{FF2B5EF4-FFF2-40B4-BE49-F238E27FC236}">
                <a16:creationId xmlns:a16="http://schemas.microsoft.com/office/drawing/2014/main" id="{17F46957-3613-6B9C-F765-C5D6226F8331}"/>
              </a:ext>
            </a:extLst>
          </p:cNvPr>
          <p:cNvSpPr>
            <a:spLocks noGrp="1"/>
          </p:cNvSpPr>
          <p:nvPr>
            <p:ph type="sldNum" sz="quarter" idx="10"/>
          </p:nvPr>
        </p:nvSpPr>
        <p:spPr/>
        <p:txBody>
          <a:bodyPr/>
          <a:lstStyle/>
          <a:p>
            <a:fld id="{85F5B7A5-34A7-4AB0-A34F-A4DF2002FA98}" type="slidenum">
              <a:rPr lang="en-US" smtClean="0"/>
              <a:t>8</a:t>
            </a:fld>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0B40A0-80CE-4080-9530-4D90DEDEE26F}"/>
              </a:ext>
            </a:extLst>
          </p:cNvPr>
          <p:cNvSpPr>
            <a:spLocks noGrp="1"/>
          </p:cNvSpPr>
          <p:nvPr>
            <p:ph type="title"/>
          </p:nvPr>
        </p:nvSpPr>
        <p:spPr/>
        <p:txBody>
          <a:bodyPr>
            <a:normAutofit fontScale="90000"/>
          </a:bodyPr>
          <a:lstStyle/>
          <a:p>
            <a:r>
              <a:rPr lang="en-US" dirty="0"/>
              <a:t>Overview of NHQDR Special Emphasis Topics</a:t>
            </a:r>
          </a:p>
        </p:txBody>
      </p:sp>
      <p:sp>
        <p:nvSpPr>
          <p:cNvPr id="7" name="Content Placeholder 6">
            <a:extLst>
              <a:ext uri="{FF2B5EF4-FFF2-40B4-BE49-F238E27FC236}">
                <a16:creationId xmlns:a16="http://schemas.microsoft.com/office/drawing/2014/main" id="{50FAA650-FF53-40D5-A1B5-1E36401684E4}"/>
              </a:ext>
            </a:extLst>
          </p:cNvPr>
          <p:cNvSpPr>
            <a:spLocks noGrp="1"/>
          </p:cNvSpPr>
          <p:nvPr>
            <p:ph idx="1"/>
          </p:nvPr>
        </p:nvSpPr>
        <p:spPr>
          <a:xfrm>
            <a:off x="457200" y="1646237"/>
            <a:ext cx="8229600" cy="4678363"/>
          </a:xfrm>
        </p:spPr>
        <p:txBody>
          <a:bodyPr>
            <a:normAutofit fontScale="47500" lnSpcReduction="20000"/>
          </a:bodyPr>
          <a:lstStyle/>
          <a:p>
            <a:r>
              <a:rPr lang="en-US" dirty="0"/>
              <a:t>Each year, the World Health Organization (WHO), U.S. Centers for Disease Control and Prevention (CDC), and other public health authorities receive multiple reports of disease clusters to investigate. On December 31, 2019, the Wuhan Municipal Health Commission informed the WHO China Office of a cluster of cases of severe, often-fatal pneumonia spreading through Wuhan City in the Hubei Province of the People’s Republic of China.</a:t>
            </a:r>
            <a:r>
              <a:rPr lang="en-US" baseline="30000" dirty="0"/>
              <a:t>1</a:t>
            </a:r>
            <a:r>
              <a:rPr lang="en-US" dirty="0"/>
              <a:t> Little was known about the cases initially, other than that the disease appeared to be severe and that the earliest documented symptoms from this cluster of cases dated to December 1, 2019.</a:t>
            </a:r>
            <a:r>
              <a:rPr lang="en-US" baseline="30000" dirty="0"/>
              <a:t>2</a:t>
            </a:r>
            <a:r>
              <a:rPr lang="en-US" dirty="0"/>
              <a:t> </a:t>
            </a:r>
          </a:p>
          <a:p>
            <a:r>
              <a:rPr lang="en-US" dirty="0"/>
              <a:t>Epidemiologic investigation traced most cases to the Huanan Seafood Wholesale Market, where sellers trade live animals as well as seafood. Health authorities would subsequently confirm that the causative agent was a novel coronavirus, which would later be named the severe acute respiratory syndrome coronavirus-2 (SARS-CoV-2).</a:t>
            </a:r>
            <a:r>
              <a:rPr lang="en-US" baseline="30000" dirty="0"/>
              <a:t>3</a:t>
            </a:r>
            <a:r>
              <a:rPr lang="en-US" dirty="0"/>
              <a:t> The disease resulting from infection with this virus would be termed coronavirus disease-2019 (COVID-19).</a:t>
            </a:r>
            <a:r>
              <a:rPr lang="en-US" baseline="30000" dirty="0"/>
              <a:t>4</a:t>
            </a:r>
            <a:endParaRPr lang="en-US" dirty="0"/>
          </a:p>
          <a:p>
            <a:r>
              <a:rPr lang="en-US" dirty="0"/>
              <a:t>SARS-CoV-2 was one of several novel viruses identified around the world each year.</a:t>
            </a:r>
            <a:r>
              <a:rPr lang="en-US" baseline="30000" dirty="0"/>
              <a:t>5</a:t>
            </a:r>
            <a:r>
              <a:rPr lang="en-US" dirty="0"/>
              <a:t> Most do not affect humans, and health authorities initially thought that SARS-CoV-2 was only transmitted from animals to humans. However, evidence for human-to-human transmission among people with symptomatic disease emerged by late January 2020.</a:t>
            </a:r>
            <a:r>
              <a:rPr lang="en-US" baseline="30000" dirty="0"/>
              <a:t>6-9</a:t>
            </a:r>
            <a:r>
              <a:rPr lang="en-US" dirty="0"/>
              <a:t> Soon after, the first human-to-human transmission case from an asymptomatic carrier was documented in Germany.</a:t>
            </a:r>
            <a:r>
              <a:rPr lang="en-US" baseline="30000" dirty="0"/>
              <a:t>10</a:t>
            </a:r>
            <a:r>
              <a:rPr lang="en-US" dirty="0"/>
              <a:t> </a:t>
            </a:r>
          </a:p>
          <a:p>
            <a:r>
              <a:rPr lang="en-US" dirty="0"/>
              <a:t>After more than 118,000 cases in 114 countries and 4,291 deaths, the WHO declared COVID-19 a pandemic on March 11, 2020.</a:t>
            </a:r>
            <a:r>
              <a:rPr lang="en-US" baseline="30000" dirty="0"/>
              <a:t>11</a:t>
            </a:r>
            <a:r>
              <a:rPr lang="en-US" dirty="0"/>
              <a:t> COVID-19 would become the seventh and most widespread viral pandemic since the influenza pandemic of 1918.</a:t>
            </a:r>
            <a:r>
              <a:rPr lang="en-US" baseline="30000" dirty="0"/>
              <a:t>12</a:t>
            </a:r>
            <a:endParaRPr lang="en-US" dirty="0"/>
          </a:p>
          <a:p>
            <a:r>
              <a:rPr lang="en-US" dirty="0"/>
              <a:t>In response to the spread of COVID-19, the Secretary of Health and Human Services issued a public health emergency (PHE) notice on January 31, 2020.</a:t>
            </a:r>
            <a:r>
              <a:rPr lang="en-US" baseline="30000" dirty="0"/>
              <a:t>13</a:t>
            </a:r>
            <a:r>
              <a:rPr lang="en-US" dirty="0"/>
              <a:t> The COVID-19 PHE had an outsized influence on the healthcare delivery system through direct and indirect effects on the organization of healthcare services, as well as on the health and well-being of the public and healthcare workers. The Special Emphasis Topics in this year’s NHQDR describe how the healthcare delivery system responded to the COVID-19 PHE and anticipate its ability to respond to other emergencies in the years ahead.</a:t>
            </a:r>
          </a:p>
          <a:p>
            <a:endParaRPr lang="en-US" dirty="0"/>
          </a:p>
        </p:txBody>
      </p:sp>
      <p:sp>
        <p:nvSpPr>
          <p:cNvPr id="2" name="Slide Number Placeholder 1">
            <a:extLst>
              <a:ext uri="{FF2B5EF4-FFF2-40B4-BE49-F238E27FC236}">
                <a16:creationId xmlns:a16="http://schemas.microsoft.com/office/drawing/2014/main" id="{E526BC07-59CB-20C7-2E44-5CC1001F479E}"/>
              </a:ext>
            </a:extLst>
          </p:cNvPr>
          <p:cNvSpPr>
            <a:spLocks noGrp="1"/>
          </p:cNvSpPr>
          <p:nvPr>
            <p:ph type="sldNum" sz="quarter" idx="10"/>
          </p:nvPr>
        </p:nvSpPr>
        <p:spPr/>
        <p:txBody>
          <a:bodyPr/>
          <a:lstStyle/>
          <a:p>
            <a:fld id="{85F5B7A5-34A7-4AB0-A34F-A4DF2002FA98}" type="slidenum">
              <a:rPr lang="en-US" smtClean="0"/>
              <a:t>80</a:t>
            </a:fld>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D5F3F4F-FD85-4172-BC46-C8138A7B820A}"/>
              </a:ext>
            </a:extLst>
          </p:cNvPr>
          <p:cNvSpPr>
            <a:spLocks noGrp="1"/>
          </p:cNvSpPr>
          <p:nvPr>
            <p:ph type="title"/>
          </p:nvPr>
        </p:nvSpPr>
        <p:spPr/>
        <p:txBody>
          <a:bodyPr>
            <a:normAutofit fontScale="90000"/>
          </a:bodyPr>
          <a:lstStyle/>
          <a:p>
            <a:r>
              <a:rPr lang="en-US" dirty="0"/>
              <a:t>Biologic and Clinical Features</a:t>
            </a:r>
            <a:br>
              <a:rPr lang="en-US" dirty="0"/>
            </a:br>
            <a:r>
              <a:rPr lang="en-US" dirty="0"/>
              <a:t>of COVID-19</a:t>
            </a:r>
          </a:p>
        </p:txBody>
      </p:sp>
      <p:sp>
        <p:nvSpPr>
          <p:cNvPr id="12" name="Content Placeholder 11">
            <a:extLst>
              <a:ext uri="{FF2B5EF4-FFF2-40B4-BE49-F238E27FC236}">
                <a16:creationId xmlns:a16="http://schemas.microsoft.com/office/drawing/2014/main" id="{D55958F6-9A5B-4C61-95B0-0D5C67444DA7}"/>
              </a:ext>
            </a:extLst>
          </p:cNvPr>
          <p:cNvSpPr>
            <a:spLocks noGrp="1"/>
          </p:cNvSpPr>
          <p:nvPr>
            <p:ph idx="1"/>
          </p:nvPr>
        </p:nvSpPr>
        <p:spPr>
          <a:xfrm>
            <a:off x="457200" y="1600200"/>
            <a:ext cx="8229600" cy="5105400"/>
          </a:xfrm>
        </p:spPr>
        <p:txBody>
          <a:bodyPr>
            <a:normAutofit fontScale="55000" lnSpcReduction="20000"/>
          </a:bodyPr>
          <a:lstStyle/>
          <a:p>
            <a:r>
              <a:rPr lang="en-US" dirty="0"/>
              <a:t>SARS-CoV-2 is an RNA virus with genetic makeup and appearance under electron microscope that places it within the family of coronaviruses. This group includes hundreds of viruses that do not affect humans, as well as the highly pathogenic viruses SARS-</a:t>
            </a:r>
            <a:r>
              <a:rPr lang="en-US" dirty="0" err="1"/>
              <a:t>CoV</a:t>
            </a:r>
            <a:r>
              <a:rPr lang="en-US" dirty="0"/>
              <a:t> and Middle East respiratory syndrome virus (MERS-</a:t>
            </a:r>
            <a:r>
              <a:rPr lang="en-US" dirty="0" err="1"/>
              <a:t>CoV</a:t>
            </a:r>
            <a:r>
              <a:rPr lang="en-US" dirty="0"/>
              <a:t>).</a:t>
            </a:r>
            <a:r>
              <a:rPr lang="en-US" baseline="30000" dirty="0"/>
              <a:t>14,15</a:t>
            </a:r>
          </a:p>
          <a:p>
            <a:r>
              <a:rPr lang="en-US" dirty="0"/>
              <a:t>SARS-CoV-2 spreads through respiratory droplets transmitted by an infected person when they sneeze, cough, speak, sing, laugh, or breathe and enters the human body by invading epithelial cells in exposed mucous membranes, such as in the respiratory tract. Once infected, people may respond in different ways, ranging from having no symptoms to dying from severe cardiopulmonary complications. </a:t>
            </a:r>
          </a:p>
          <a:p>
            <a:r>
              <a:rPr lang="en-US" dirty="0"/>
              <a:t>A review of data collected from people with test-confirmed COVID-19 early in the COVID-19 pandemic (before vaccines became available) estimated that approximately 33% of people infected with SARS-CoV-2 never developed symptoms. Those who had symptoms typically exhibited them after an incubation period, which lasted 1-14 days (typically 5 days). During the incubation period, people were often contagious despite not exhibiting symptoms.</a:t>
            </a:r>
            <a:r>
              <a:rPr lang="en-US" baseline="30000" dirty="0"/>
              <a:t>16 </a:t>
            </a:r>
          </a:p>
          <a:p>
            <a:r>
              <a:rPr lang="en-US" dirty="0"/>
              <a:t>After the incubation period, many people only developed mild symptoms, which included fever, fatigue, dry cough, and loss of smell that typically lasted 7-14 days before full recovery. However, a small percentage of infected people would go on to develop severe disease, which manifested as severe shortness of breath, need for supplemental oxygen, or pneumonia requiring hospitalization. An even smaller percentage would develop critical symptoms that required mechanical ventilator support in an intensive care unit. Of 1.3 million U.S. cases reported to CDC through May 2020, 14% were hospitalized, 2% were admitted to an intensive care unit, and 5% died.</a:t>
            </a:r>
            <a:r>
              <a:rPr lang="en-US" baseline="30000" dirty="0"/>
              <a:t>17</a:t>
            </a:r>
            <a:endParaRPr lang="en-US" dirty="0"/>
          </a:p>
          <a:p>
            <a:r>
              <a:rPr lang="en-US" dirty="0"/>
              <a:t>In addition to its direct effects on people, COVID-19’s transmissibility produced surges in severe cases of COVID-19 that strained hospital capacity and hindered their ability to treat people with other illnesses.</a:t>
            </a:r>
          </a:p>
          <a:p>
            <a:endParaRPr lang="en-US" dirty="0"/>
          </a:p>
        </p:txBody>
      </p:sp>
      <p:sp>
        <p:nvSpPr>
          <p:cNvPr id="2" name="Slide Number Placeholder 1">
            <a:extLst>
              <a:ext uri="{FF2B5EF4-FFF2-40B4-BE49-F238E27FC236}">
                <a16:creationId xmlns:a16="http://schemas.microsoft.com/office/drawing/2014/main" id="{980B3C52-3501-70A9-CEEF-10B59E18C5B4}"/>
              </a:ext>
            </a:extLst>
          </p:cNvPr>
          <p:cNvSpPr>
            <a:spLocks noGrp="1"/>
          </p:cNvSpPr>
          <p:nvPr>
            <p:ph type="sldNum" sz="quarter" idx="10"/>
          </p:nvPr>
        </p:nvSpPr>
        <p:spPr/>
        <p:txBody>
          <a:bodyPr/>
          <a:lstStyle/>
          <a:p>
            <a:fld id="{85F5B7A5-34A7-4AB0-A34F-A4DF2002FA98}" type="slidenum">
              <a:rPr lang="en-US" smtClean="0"/>
              <a:t>81</a:t>
            </a:fld>
            <a:endParaRPr 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25C3F6B-BFBA-4181-ABD7-7C7629EE10C6}"/>
              </a:ext>
            </a:extLst>
          </p:cNvPr>
          <p:cNvSpPr>
            <a:spLocks noGrp="1"/>
          </p:cNvSpPr>
          <p:nvPr>
            <p:ph type="title"/>
          </p:nvPr>
        </p:nvSpPr>
        <p:spPr/>
        <p:txBody>
          <a:bodyPr>
            <a:noAutofit/>
          </a:bodyPr>
          <a:lstStyle/>
          <a:p>
            <a:r>
              <a:rPr lang="en-US" sz="1800" dirty="0"/>
              <a:t>Figure 1. Deaths per 100,000 population due to COVID-19 and Influenza (left) for the U.S. population, and due to COVID-19, 2020-2022 (upper right) and influenza, 2018-2022 (lower right), by race/ethnicity</a:t>
            </a:r>
          </a:p>
        </p:txBody>
      </p:sp>
      <p:grpSp>
        <p:nvGrpSpPr>
          <p:cNvPr id="4" name="Group 3" descr="Three line graphs showing deaths per 100,000 population for COVID-19 and influenza, total and by race/ethnicity; key points are in the text below">
            <a:extLst>
              <a:ext uri="{FF2B5EF4-FFF2-40B4-BE49-F238E27FC236}">
                <a16:creationId xmlns:a16="http://schemas.microsoft.com/office/drawing/2014/main" id="{B48A62B1-CD75-18FD-7ABB-A2338E81E5CD}"/>
              </a:ext>
            </a:extLst>
          </p:cNvPr>
          <p:cNvGrpSpPr>
            <a:grpSpLocks/>
          </p:cNvGrpSpPr>
          <p:nvPr/>
        </p:nvGrpSpPr>
        <p:grpSpPr>
          <a:xfrm>
            <a:off x="197542" y="1258803"/>
            <a:ext cx="8489258" cy="5294397"/>
            <a:chOff x="-187291" y="5190"/>
            <a:chExt cx="6123271" cy="6037470"/>
          </a:xfrm>
        </p:grpSpPr>
        <p:graphicFrame>
          <p:nvGraphicFramePr>
            <p:cNvPr id="5" name="Chart 4">
              <a:extLst>
                <a:ext uri="{FF2B5EF4-FFF2-40B4-BE49-F238E27FC236}">
                  <a16:creationId xmlns:a16="http://schemas.microsoft.com/office/drawing/2014/main" id="{F7239794-8093-9758-6214-D48F8153B193}"/>
                </a:ext>
              </a:extLst>
            </p:cNvPr>
            <p:cNvGraphicFramePr/>
            <p:nvPr>
              <p:extLst>
                <p:ext uri="{D42A27DB-BD31-4B8C-83A1-F6EECF244321}">
                  <p14:modId xmlns:p14="http://schemas.microsoft.com/office/powerpoint/2010/main" val="3052387140"/>
                </p:ext>
              </p:extLst>
            </p:nvPr>
          </p:nvGraphicFramePr>
          <p:xfrm>
            <a:off x="3009900" y="5190"/>
            <a:ext cx="2926080" cy="30175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91622E97-1C86-4B89-5879-2E3A93507AC8}"/>
                </a:ext>
              </a:extLst>
            </p:cNvPr>
            <p:cNvGraphicFramePr/>
            <p:nvPr>
              <p:extLst>
                <p:ext uri="{D42A27DB-BD31-4B8C-83A1-F6EECF244321}">
                  <p14:modId xmlns:p14="http://schemas.microsoft.com/office/powerpoint/2010/main" val="4130900184"/>
                </p:ext>
              </p:extLst>
            </p:nvPr>
          </p:nvGraphicFramePr>
          <p:xfrm>
            <a:off x="3009900" y="3116580"/>
            <a:ext cx="2926080" cy="292608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id="{C73F2DD0-633B-F73E-C09F-EE4A485F4EDB}"/>
                </a:ext>
              </a:extLst>
            </p:cNvPr>
            <p:cNvGraphicFramePr/>
            <p:nvPr>
              <p:extLst>
                <p:ext uri="{D42A27DB-BD31-4B8C-83A1-F6EECF244321}">
                  <p14:modId xmlns:p14="http://schemas.microsoft.com/office/powerpoint/2010/main" val="2451009399"/>
                </p:ext>
              </p:extLst>
            </p:nvPr>
          </p:nvGraphicFramePr>
          <p:xfrm>
            <a:off x="-187291" y="35239"/>
            <a:ext cx="2926080" cy="3336758"/>
          </p:xfrm>
          <a:graphic>
            <a:graphicData uri="http://schemas.openxmlformats.org/drawingml/2006/chart">
              <c:chart xmlns:c="http://schemas.openxmlformats.org/drawingml/2006/chart" xmlns:r="http://schemas.openxmlformats.org/officeDocument/2006/relationships" r:id="rId5"/>
            </a:graphicData>
          </a:graphic>
        </p:graphicFrame>
        <p:sp>
          <p:nvSpPr>
            <p:cNvPr id="8" name="Arrow: Right 7">
              <a:extLst>
                <a:ext uri="{FF2B5EF4-FFF2-40B4-BE49-F238E27FC236}">
                  <a16:creationId xmlns:a16="http://schemas.microsoft.com/office/drawing/2014/main" id="{A8B82A57-B031-2A3F-C2EC-B86BEB363A4E}"/>
                </a:ext>
              </a:extLst>
            </p:cNvPr>
            <p:cNvSpPr/>
            <p:nvPr/>
          </p:nvSpPr>
          <p:spPr>
            <a:xfrm rot="20528694">
              <a:off x="2448293" y="1975918"/>
              <a:ext cx="457200" cy="27432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Arrow: Right 9">
              <a:extLst>
                <a:ext uri="{FF2B5EF4-FFF2-40B4-BE49-F238E27FC236}">
                  <a16:creationId xmlns:a16="http://schemas.microsoft.com/office/drawing/2014/main" id="{4BB50EDC-F9FA-A882-6AB0-C06D44B91416}"/>
                </a:ext>
              </a:extLst>
            </p:cNvPr>
            <p:cNvSpPr/>
            <p:nvPr/>
          </p:nvSpPr>
          <p:spPr>
            <a:xfrm rot="1455041">
              <a:off x="2537239" y="2847329"/>
              <a:ext cx="457200" cy="27432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11" name="TextBox 10">
            <a:extLst>
              <a:ext uri="{FF2B5EF4-FFF2-40B4-BE49-F238E27FC236}">
                <a16:creationId xmlns:a16="http://schemas.microsoft.com/office/drawing/2014/main" id="{1B18F28B-A627-DC1D-8618-C8BC2C702242}"/>
              </a:ext>
            </a:extLst>
          </p:cNvPr>
          <p:cNvSpPr txBox="1"/>
          <p:nvPr/>
        </p:nvSpPr>
        <p:spPr>
          <a:xfrm>
            <a:off x="228600" y="4754880"/>
            <a:ext cx="4114800" cy="1737360"/>
          </a:xfrm>
          <a:prstGeom prst="rect">
            <a:avLst/>
          </a:prstGeom>
          <a:noFill/>
        </p:spPr>
        <p:txBody>
          <a:bodyPr wrap="square" rtlCol="0">
            <a:spAutoFit/>
          </a:bodyPr>
          <a:lstStyle/>
          <a:p>
            <a:pPr marR="0">
              <a:spcBef>
                <a:spcPts val="0"/>
              </a:spcBef>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Key:</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NH = non-Hispanic; AI/AN = American Indian or Alaska Native; NHPI = Native Hawaiian/Pacific Islander.</a:t>
            </a:r>
          </a:p>
          <a:p>
            <a:pPr marR="0">
              <a:spcBef>
                <a:spcPts val="0"/>
              </a:spcBef>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Centers for Disease Control and Prevention, National Center for Health Statistics, National Vital Statistics System - Mortality, 2018-2022. Accessed on CDC WONDER Online Database, released in 2023.</a:t>
            </a:r>
          </a:p>
          <a:p>
            <a:pPr marR="0">
              <a:spcBef>
                <a:spcPts val="0"/>
              </a:spcBef>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Note: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Data for 2022 (shown with dotted lines) are provisional estimates. Vertical scales for upper and lower right panels differ to show disparities among racial and ethnic groups.</a:t>
            </a:r>
            <a:endParaRPr lang="en-US" sz="12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6CD2D025-AE23-9343-FF1A-26F16646B3D5}"/>
              </a:ext>
            </a:extLst>
          </p:cNvPr>
          <p:cNvSpPr>
            <a:spLocks noGrp="1"/>
          </p:cNvSpPr>
          <p:nvPr>
            <p:ph type="sldNum" sz="quarter" idx="10"/>
          </p:nvPr>
        </p:nvSpPr>
        <p:spPr/>
        <p:txBody>
          <a:bodyPr/>
          <a:lstStyle/>
          <a:p>
            <a:fld id="{85F5B7A5-34A7-4AB0-A34F-A4DF2002FA98}" type="slidenum">
              <a:rPr lang="en-US" smtClean="0"/>
              <a:t>82</a:t>
            </a:fld>
            <a:endParaRPr 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033022-9087-4F8B-A55A-CE20E50E860D}"/>
              </a:ext>
            </a:extLst>
          </p:cNvPr>
          <p:cNvSpPr>
            <a:spLocks noGrp="1"/>
          </p:cNvSpPr>
          <p:nvPr>
            <p:ph type="title"/>
          </p:nvPr>
        </p:nvSpPr>
        <p:spPr/>
        <p:txBody>
          <a:bodyPr>
            <a:normAutofit fontScale="90000"/>
          </a:bodyPr>
          <a:lstStyle/>
          <a:p>
            <a:r>
              <a:rPr lang="en-US" dirty="0"/>
              <a:t>Post-COVID-19 Conditions</a:t>
            </a:r>
          </a:p>
        </p:txBody>
      </p:sp>
      <p:sp>
        <p:nvSpPr>
          <p:cNvPr id="4" name="Content Placeholder 3">
            <a:extLst>
              <a:ext uri="{FF2B5EF4-FFF2-40B4-BE49-F238E27FC236}">
                <a16:creationId xmlns:a16="http://schemas.microsoft.com/office/drawing/2014/main" id="{1F194036-3F79-4B92-B242-AEC94E95BD5A}"/>
              </a:ext>
            </a:extLst>
          </p:cNvPr>
          <p:cNvSpPr>
            <a:spLocks noGrp="1"/>
          </p:cNvSpPr>
          <p:nvPr>
            <p:ph idx="1"/>
          </p:nvPr>
        </p:nvSpPr>
        <p:spPr/>
        <p:txBody>
          <a:bodyPr>
            <a:normAutofit fontScale="47500" lnSpcReduction="20000"/>
          </a:bodyPr>
          <a:lstStyle/>
          <a:p>
            <a:r>
              <a:rPr lang="en-US" dirty="0"/>
              <a:t>Reports have also linked COVID-19 with symptoms that persist for months beyond the initial SARS-CoV-2 infection, particularly among people infected early in the pandemic. This condition has been termed “Long COVID” by advocacy groups and “Post-COVID-19 condition” (PCC) by CDC and WHO.21 It encompasses a range of symptoms associated with reduced function, impairment in people’s ability to work, and worsened quality of life. </a:t>
            </a:r>
          </a:p>
          <a:p>
            <a:r>
              <a:rPr lang="en-US" dirty="0"/>
              <a:t>Estimates of the incidence and prevalence of PCC vary, in part due to varying definitions and timing of surveys. However, the U.S. Household Pulse Survey reported that as many as 35.1% of adults with a history of SARS-CoV-2 infection have experienced symptoms consistent with PCC.22 </a:t>
            </a:r>
          </a:p>
          <a:p>
            <a:r>
              <a:rPr lang="en-US" dirty="0"/>
              <a:t>In response to the potential burden of PCC on the population, economic activity, and healthcare delivery systems, Congress allocated funds to the National Institutes of Health to launch a variety of programs related to COVID-19. These programs include:</a:t>
            </a:r>
          </a:p>
          <a:p>
            <a:pPr lvl="0"/>
            <a:r>
              <a:rPr lang="en-US" dirty="0">
                <a:hlinkClick r:id="rId3"/>
              </a:rPr>
              <a:t>RECOVER (Researching COVID to Enhance Recovery)</a:t>
            </a:r>
            <a:r>
              <a:rPr lang="en-US" dirty="0"/>
              <a:t>, a 4-year initiative to conduct basic and clinical research about this condition; and </a:t>
            </a:r>
          </a:p>
          <a:p>
            <a:pPr lvl="0"/>
            <a:r>
              <a:rPr lang="en-US" dirty="0">
                <a:hlinkClick r:id="rId4"/>
              </a:rPr>
              <a:t>CEAL (Community Engagement Alliance)</a:t>
            </a:r>
            <a:r>
              <a:rPr lang="en-US" dirty="0"/>
              <a:t>, which continues to convene representatives of communities most affected by COVID-19.</a:t>
            </a:r>
          </a:p>
          <a:p>
            <a:r>
              <a:rPr lang="en-US" dirty="0"/>
              <a:t>Congress has also allocated funds to the Agency for Healthcare Research and Quality to support </a:t>
            </a:r>
            <a:r>
              <a:rPr lang="en-US" dirty="0">
                <a:hlinkClick r:id="rId5"/>
              </a:rPr>
              <a:t>nine multidisciplinary Long COVID clinics</a:t>
            </a:r>
            <a:r>
              <a:rPr lang="en-US" dirty="0"/>
              <a:t>. These clinics, which often serve rural, minority, and other disadvantaged populations, had developed during the pandemic in response to this novel disease and, in doing so, had become exemplars for treating people affected by PCC. </a:t>
            </a:r>
          </a:p>
          <a:p>
            <a:r>
              <a:rPr lang="en-US" dirty="0"/>
              <a:t>Examples include tiredness, malaise after exertion, mental confusion, abnormal sensation, elevated heart rate, difficulty breathing, persistent abdominal discomfort, chronic diarrhea, and chronic muscle and joint pain.</a:t>
            </a:r>
          </a:p>
          <a:p>
            <a:r>
              <a:rPr lang="en-US" dirty="0"/>
              <a:t>With AHRQ support, the clinics will expand access to treatment for PCC and will provide the nation with applied research, education, and consultative support needed to help other health systems learn how to deliver comprehensive, coordinated, and person-centered PCC services. A more extensive examination of PCC’s impact on healthcare delivery is currently beyond the scope of this report. </a:t>
            </a:r>
          </a:p>
          <a:p>
            <a:endParaRPr lang="en-US" dirty="0"/>
          </a:p>
          <a:p>
            <a:endParaRPr lang="en-US" dirty="0"/>
          </a:p>
        </p:txBody>
      </p:sp>
      <p:sp>
        <p:nvSpPr>
          <p:cNvPr id="2" name="Slide Number Placeholder 1">
            <a:extLst>
              <a:ext uri="{FF2B5EF4-FFF2-40B4-BE49-F238E27FC236}">
                <a16:creationId xmlns:a16="http://schemas.microsoft.com/office/drawing/2014/main" id="{E7D64547-1284-BB50-E6BF-D016568D18C1}"/>
              </a:ext>
            </a:extLst>
          </p:cNvPr>
          <p:cNvSpPr>
            <a:spLocks noGrp="1"/>
          </p:cNvSpPr>
          <p:nvPr>
            <p:ph type="sldNum" sz="quarter" idx="10"/>
          </p:nvPr>
        </p:nvSpPr>
        <p:spPr/>
        <p:txBody>
          <a:bodyPr/>
          <a:lstStyle/>
          <a:p>
            <a:fld id="{85F5B7A5-34A7-4AB0-A34F-A4DF2002FA98}" type="slidenum">
              <a:rPr lang="en-US" smtClean="0"/>
              <a:t>83</a:t>
            </a:fld>
            <a:endParaRPr 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039889" y="297873"/>
            <a:ext cx="567170" cy="103257"/>
          </a:xfrm>
          <a:prstGeom prst="rect">
            <a:avLst/>
          </a:prstGeom>
        </p:spPr>
        <p:txBody>
          <a:bodyPr vert="horz" wrap="square" lIns="0" tIns="8659" rIns="0" bIns="0" rtlCol="0">
            <a:spAutoFit/>
          </a:bodyPr>
          <a:lstStyle/>
          <a:p>
            <a:pPr marL="8659">
              <a:spcBef>
                <a:spcPts val="68"/>
              </a:spcBef>
            </a:pPr>
            <a:r>
              <a:rPr sz="614" dirty="0">
                <a:latin typeface="Arial"/>
                <a:cs typeface="Arial"/>
              </a:rPr>
              <a:t>Maternal</a:t>
            </a:r>
            <a:r>
              <a:rPr sz="614" spc="-17" dirty="0">
                <a:latin typeface="Arial"/>
                <a:cs typeface="Arial"/>
              </a:rPr>
              <a:t> </a:t>
            </a:r>
            <a:r>
              <a:rPr sz="614" spc="-7" dirty="0">
                <a:latin typeface="Arial"/>
                <a:cs typeface="Arial"/>
              </a:rPr>
              <a:t>Health</a:t>
            </a:r>
            <a:endParaRPr sz="614">
              <a:latin typeface="Arial"/>
              <a:cs typeface="Arial"/>
            </a:endParaRPr>
          </a:p>
        </p:txBody>
      </p:sp>
      <p:sp>
        <p:nvSpPr>
          <p:cNvPr id="13" name="Title 12">
            <a:extLst>
              <a:ext uri="{FF2B5EF4-FFF2-40B4-BE49-F238E27FC236}">
                <a16:creationId xmlns:a16="http://schemas.microsoft.com/office/drawing/2014/main" id="{493872A5-D800-4F85-8534-0ABEF2424219}"/>
              </a:ext>
            </a:extLst>
          </p:cNvPr>
          <p:cNvSpPr>
            <a:spLocks noGrp="1"/>
          </p:cNvSpPr>
          <p:nvPr>
            <p:ph type="title"/>
          </p:nvPr>
        </p:nvSpPr>
        <p:spPr/>
        <p:txBody>
          <a:bodyPr>
            <a:normAutofit fontScale="90000"/>
          </a:bodyPr>
          <a:lstStyle/>
          <a:p>
            <a:r>
              <a:rPr lang="en-US" dirty="0"/>
              <a:t>COVID-19 Variants of Concern</a:t>
            </a:r>
          </a:p>
        </p:txBody>
      </p:sp>
      <p:sp>
        <p:nvSpPr>
          <p:cNvPr id="3" name="Content Placeholder 2">
            <a:extLst>
              <a:ext uri="{FF2B5EF4-FFF2-40B4-BE49-F238E27FC236}">
                <a16:creationId xmlns:a16="http://schemas.microsoft.com/office/drawing/2014/main" id="{82AB6C6E-2610-9778-3C65-54C70F4B79CF}"/>
              </a:ext>
            </a:extLst>
          </p:cNvPr>
          <p:cNvSpPr>
            <a:spLocks noGrp="1"/>
          </p:cNvSpPr>
          <p:nvPr>
            <p:ph idx="1"/>
          </p:nvPr>
        </p:nvSpPr>
        <p:spPr/>
        <p:txBody>
          <a:bodyPr>
            <a:normAutofit fontScale="77500" lnSpcReduction="20000"/>
          </a:bodyPr>
          <a:lstStyle/>
          <a:p>
            <a:pPr lvl="0"/>
            <a:r>
              <a:rPr lang="en-US" dirty="0"/>
              <a:t>Alpha (B.1.1.7) was the first variant of concern. It was first reported in the United Kingdom in late December 2020. Its arrival in the United States resulted in a second major wave of COVID-19 deaths. </a:t>
            </a:r>
          </a:p>
          <a:p>
            <a:pPr lvl="0"/>
            <a:r>
              <a:rPr lang="en-US" dirty="0"/>
              <a:t>Beta (B.1.351) was first reported in South Africa in December 2020 and in the United States at the end of January 2021. </a:t>
            </a:r>
          </a:p>
          <a:p>
            <a:pPr lvl="0"/>
            <a:r>
              <a:rPr lang="en-US" dirty="0"/>
              <a:t>Gamma (P.1) was first reported in Brazil in early January 2021 and first detected in the United States in January 2021. </a:t>
            </a:r>
          </a:p>
          <a:p>
            <a:pPr lvl="0"/>
            <a:r>
              <a:rPr lang="en-US" dirty="0"/>
              <a:t>Delta (B.1.617.2) was first reported in India in December 2020 and first detected in the United States in March 2021. </a:t>
            </a:r>
          </a:p>
          <a:p>
            <a:pPr lvl="0"/>
            <a:r>
              <a:rPr lang="en-US" dirty="0"/>
              <a:t>Omicron (B.1.1.529) was first reported in Botswana in November 2021 and first detected in the United States in December 2021. </a:t>
            </a:r>
          </a:p>
        </p:txBody>
      </p:sp>
      <p:sp>
        <p:nvSpPr>
          <p:cNvPr id="4" name="Slide Number Placeholder 3">
            <a:extLst>
              <a:ext uri="{FF2B5EF4-FFF2-40B4-BE49-F238E27FC236}">
                <a16:creationId xmlns:a16="http://schemas.microsoft.com/office/drawing/2014/main" id="{2449033E-CBAE-579C-E024-EAE2DCECF885}"/>
              </a:ext>
            </a:extLst>
          </p:cNvPr>
          <p:cNvSpPr>
            <a:spLocks noGrp="1"/>
          </p:cNvSpPr>
          <p:nvPr>
            <p:ph type="sldNum" sz="quarter" idx="10"/>
          </p:nvPr>
        </p:nvSpPr>
        <p:spPr/>
        <p:txBody>
          <a:bodyPr/>
          <a:lstStyle/>
          <a:p>
            <a:fld id="{85F5B7A5-34A7-4AB0-A34F-A4DF2002FA98}" type="slidenum">
              <a:rPr lang="en-US" smtClean="0"/>
              <a:t>84</a:t>
            </a:fld>
            <a:endParaRPr 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bject 38"/>
          <p:cNvSpPr txBox="1"/>
          <p:nvPr/>
        </p:nvSpPr>
        <p:spPr>
          <a:xfrm>
            <a:off x="457200" y="5852160"/>
            <a:ext cx="8229600" cy="439631"/>
          </a:xfrm>
          <a:prstGeom prst="rect">
            <a:avLst/>
          </a:prstGeom>
        </p:spPr>
        <p:txBody>
          <a:bodyPr vert="horz" wrap="square" lIns="0" tIns="8659" rIns="0" bIns="0" rtlCol="0">
            <a:spAutoFit/>
          </a:bodyPr>
          <a:lstStyle/>
          <a:p>
            <a:pPr marL="0" marR="0">
              <a:spcBef>
                <a:spcPts val="600"/>
              </a:spcBef>
              <a:spcAft>
                <a:spcPts val="120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Centers for Disease Control and Prevention, </a:t>
            </a: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COVID Data Tracker</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Surveillance Public Use Data, January 2020-December 2022.</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 name="Title 40">
            <a:extLst>
              <a:ext uri="{FF2B5EF4-FFF2-40B4-BE49-F238E27FC236}">
                <a16:creationId xmlns:a16="http://schemas.microsoft.com/office/drawing/2014/main" id="{7F1E0B77-BD2F-440A-B43D-1DA18300FC45}"/>
              </a:ext>
            </a:extLst>
          </p:cNvPr>
          <p:cNvSpPr>
            <a:spLocks noGrp="1"/>
          </p:cNvSpPr>
          <p:nvPr>
            <p:ph type="title"/>
          </p:nvPr>
        </p:nvSpPr>
        <p:spPr/>
        <p:txBody>
          <a:bodyPr>
            <a:noAutofit/>
          </a:bodyPr>
          <a:lstStyle/>
          <a:p>
            <a:r>
              <a:rPr lang="en-US" sz="2000" dirty="0"/>
              <a:t>Figure 2. SARS-CoV-2 variants relative to monthly COVID-19 deaths, January 2020-December 2022</a:t>
            </a:r>
          </a:p>
        </p:txBody>
      </p:sp>
      <p:graphicFrame>
        <p:nvGraphicFramePr>
          <p:cNvPr id="2" name="Chart 1" descr="Line graph showing number of deaths at various stages:&#10;March 2020, original strain, 61,824&#10;July 2020, initial stay-at-home order ends, 28,174&#10;January 2021, Alpha variant, 96,235&#10;September 2021, Delta variant, 59,084&#10;January 2022, Omicron variant, 72,483&#10;Between these dates, the number of deaths was lower; it increased in the 3 preceding months, peaked, and then decreased; after Omicron, deaths declined to below 10,000&#10; each month">
            <a:extLst>
              <a:ext uri="{FF2B5EF4-FFF2-40B4-BE49-F238E27FC236}">
                <a16:creationId xmlns:a16="http://schemas.microsoft.com/office/drawing/2014/main" id="{BB123C51-FD32-D13C-A9EE-738A5D562CD7}"/>
              </a:ext>
            </a:extLst>
          </p:cNvPr>
          <p:cNvGraphicFramePr/>
          <p:nvPr>
            <p:extLst>
              <p:ext uri="{D42A27DB-BD31-4B8C-83A1-F6EECF244321}">
                <p14:modId xmlns:p14="http://schemas.microsoft.com/office/powerpoint/2010/main" val="387707231"/>
              </p:ext>
            </p:extLst>
          </p:nvPr>
        </p:nvGraphicFramePr>
        <p:xfrm>
          <a:off x="457200" y="1463040"/>
          <a:ext cx="8229600" cy="429768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B32882B2-B528-00C6-2D77-AE5434B309EF}"/>
              </a:ext>
            </a:extLst>
          </p:cNvPr>
          <p:cNvSpPr>
            <a:spLocks noGrp="1"/>
          </p:cNvSpPr>
          <p:nvPr>
            <p:ph type="sldNum" sz="quarter" idx="10"/>
          </p:nvPr>
        </p:nvSpPr>
        <p:spPr/>
        <p:txBody>
          <a:bodyPr/>
          <a:lstStyle/>
          <a:p>
            <a:fld id="{85F5B7A5-34A7-4AB0-A34F-A4DF2002FA98}" type="slidenum">
              <a:rPr lang="en-US" smtClean="0"/>
              <a:t>85</a:t>
            </a:fld>
            <a:endParaRPr 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AFF216BD-58DE-4429-9D71-8CB6CDB168A1}"/>
              </a:ext>
            </a:extLst>
          </p:cNvPr>
          <p:cNvSpPr>
            <a:spLocks noGrp="1"/>
          </p:cNvSpPr>
          <p:nvPr>
            <p:ph type="title"/>
          </p:nvPr>
        </p:nvSpPr>
        <p:spPr/>
        <p:txBody>
          <a:bodyPr>
            <a:noAutofit/>
          </a:bodyPr>
          <a:lstStyle/>
          <a:p>
            <a:r>
              <a:rPr lang="en-US" sz="2800" dirty="0"/>
              <a:t>National Response to the COVID-19 Public Health Emergency</a:t>
            </a:r>
          </a:p>
        </p:txBody>
      </p:sp>
      <p:sp>
        <p:nvSpPr>
          <p:cNvPr id="2" name="Content Placeholder 1">
            <a:extLst>
              <a:ext uri="{FF2B5EF4-FFF2-40B4-BE49-F238E27FC236}">
                <a16:creationId xmlns:a16="http://schemas.microsoft.com/office/drawing/2014/main" id="{ED5F9A47-32C6-FDB5-3EAA-B4BB94D1DA5B}"/>
              </a:ext>
            </a:extLst>
          </p:cNvPr>
          <p:cNvSpPr>
            <a:spLocks noGrp="1"/>
          </p:cNvSpPr>
          <p:nvPr>
            <p:ph idx="1"/>
          </p:nvPr>
        </p:nvSpPr>
        <p:spPr/>
        <p:txBody>
          <a:bodyPr>
            <a:normAutofit fontScale="62500" lnSpcReduction="20000"/>
          </a:bodyPr>
          <a:lstStyle/>
          <a:p>
            <a:r>
              <a:rPr lang="en-US" dirty="0"/>
              <a:t>The healthcare delivery system’s response to COVID-19 occurred within the context of federal and state responses to the pandemic starting in 2020, which sought to reduce disease transmission while concurrently expanding the healthcare delivery system’s capacity to provide services. In issuing PHE and national emergency declarations in the first quarter of 2020, the federal government gained flexibilities under several statutes to respond to the pandemic, including:</a:t>
            </a:r>
          </a:p>
          <a:p>
            <a:pPr lvl="1">
              <a:tabLst>
                <a:tab pos="111125" algn="l"/>
              </a:tabLst>
            </a:pPr>
            <a:r>
              <a:rPr lang="en-US" dirty="0"/>
              <a:t>Public Health Service Act; </a:t>
            </a:r>
          </a:p>
          <a:p>
            <a:pPr lvl="1">
              <a:tabLst>
                <a:tab pos="111125" algn="l"/>
              </a:tabLst>
            </a:pPr>
            <a:r>
              <a:rPr lang="en-US" dirty="0"/>
              <a:t>Social Security Act; </a:t>
            </a:r>
          </a:p>
          <a:p>
            <a:pPr lvl="1">
              <a:tabLst>
                <a:tab pos="111125" algn="l"/>
              </a:tabLst>
            </a:pPr>
            <a:r>
              <a:rPr lang="en-US" dirty="0"/>
              <a:t>Food, Drug, and Cosmetic Act; </a:t>
            </a:r>
          </a:p>
          <a:p>
            <a:pPr lvl="1">
              <a:tabLst>
                <a:tab pos="111125" algn="l"/>
              </a:tabLst>
            </a:pPr>
            <a:r>
              <a:rPr lang="en-US" dirty="0"/>
              <a:t>Public Readiness and Emergency Preparedness (PREP) Act; and </a:t>
            </a:r>
          </a:p>
          <a:p>
            <a:pPr lvl="1">
              <a:tabLst>
                <a:tab pos="111125" algn="l"/>
              </a:tabLst>
            </a:pPr>
            <a:r>
              <a:rPr lang="en-US" dirty="0"/>
              <a:t>National Emergencies Act.</a:t>
            </a:r>
          </a:p>
          <a:p>
            <a:r>
              <a:rPr lang="en-US" dirty="0"/>
              <a:t>The pandemic response coordinated the efforts of multiple departments and agencies intended to address key concerns related to COVID-19, including the strategies noted below. Most of these strategies were implemented in the first months of the PHE and illustrate the uncertainty under which the policies were developed. Although many were sustained until the end of the PHE in May 2023, some were abandoned because they were ineffective, no longer relevant, or lacked funding. </a:t>
            </a:r>
          </a:p>
          <a:p>
            <a:endParaRPr lang="en-US" dirty="0"/>
          </a:p>
        </p:txBody>
      </p:sp>
      <p:sp>
        <p:nvSpPr>
          <p:cNvPr id="3" name="Slide Number Placeholder 2">
            <a:extLst>
              <a:ext uri="{FF2B5EF4-FFF2-40B4-BE49-F238E27FC236}">
                <a16:creationId xmlns:a16="http://schemas.microsoft.com/office/drawing/2014/main" id="{ECA2920C-4B33-BE57-7874-3551EDF0C572}"/>
              </a:ext>
            </a:extLst>
          </p:cNvPr>
          <p:cNvSpPr>
            <a:spLocks noGrp="1"/>
          </p:cNvSpPr>
          <p:nvPr>
            <p:ph type="sldNum" sz="quarter" idx="10"/>
          </p:nvPr>
        </p:nvSpPr>
        <p:spPr/>
        <p:txBody>
          <a:bodyPr/>
          <a:lstStyle/>
          <a:p>
            <a:fld id="{85F5B7A5-34A7-4AB0-A34F-A4DF2002FA98}" type="slidenum">
              <a:rPr lang="en-US" smtClean="0"/>
              <a:t>86</a:t>
            </a:fld>
            <a:endParaRPr lang="en-U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itle 84">
            <a:extLst>
              <a:ext uri="{FF2B5EF4-FFF2-40B4-BE49-F238E27FC236}">
                <a16:creationId xmlns:a16="http://schemas.microsoft.com/office/drawing/2014/main" id="{368CAA92-8A10-435E-8F77-25032B9046B2}"/>
              </a:ext>
            </a:extLst>
          </p:cNvPr>
          <p:cNvSpPr>
            <a:spLocks noGrp="1"/>
          </p:cNvSpPr>
          <p:nvPr>
            <p:ph type="title"/>
          </p:nvPr>
        </p:nvSpPr>
        <p:spPr/>
        <p:txBody>
          <a:bodyPr>
            <a:normAutofit fontScale="90000"/>
          </a:bodyPr>
          <a:lstStyle/>
          <a:p>
            <a:r>
              <a:rPr lang="en-US" dirty="0"/>
              <a:t>Mitigating SARS-CoV-2 Transmission</a:t>
            </a:r>
          </a:p>
        </p:txBody>
      </p:sp>
      <p:sp>
        <p:nvSpPr>
          <p:cNvPr id="2" name="Content Placeholder 1">
            <a:extLst>
              <a:ext uri="{FF2B5EF4-FFF2-40B4-BE49-F238E27FC236}">
                <a16:creationId xmlns:a16="http://schemas.microsoft.com/office/drawing/2014/main" id="{B023DD8D-D292-773E-F3E1-E7861CCBF154}"/>
              </a:ext>
            </a:extLst>
          </p:cNvPr>
          <p:cNvSpPr>
            <a:spLocks noGrp="1"/>
          </p:cNvSpPr>
          <p:nvPr>
            <p:ph idx="1"/>
          </p:nvPr>
        </p:nvSpPr>
        <p:spPr/>
        <p:txBody>
          <a:bodyPr>
            <a:normAutofit fontScale="92500" lnSpcReduction="20000"/>
          </a:bodyPr>
          <a:lstStyle/>
          <a:p>
            <a:pPr lvl="0"/>
            <a:r>
              <a:rPr lang="en-US" dirty="0"/>
              <a:t>Implementing international entry screening requirements at selected airports.</a:t>
            </a:r>
          </a:p>
          <a:p>
            <a:pPr lvl="0"/>
            <a:r>
              <a:rPr lang="en-US" dirty="0"/>
              <a:t>Restricting travel from selected countries.</a:t>
            </a:r>
          </a:p>
          <a:p>
            <a:pPr lvl="0"/>
            <a:r>
              <a:rPr lang="en-US" dirty="0"/>
              <a:t>Requiring nursing homes and hospitals to restrict access to visitors and nonessential personnel (with limited exceptions).</a:t>
            </a:r>
          </a:p>
          <a:p>
            <a:pPr lvl="0"/>
            <a:r>
              <a:rPr lang="en-US" dirty="0"/>
              <a:t>Issuing national social distancing recommendations, including to temporarily close schools and avoid gatherings of more than 10 people.</a:t>
            </a:r>
          </a:p>
          <a:p>
            <a:pPr lvl="0"/>
            <a:r>
              <a:rPr lang="en-US" dirty="0"/>
              <a:t>Requiring the wearing of masks by federal employees and contractors and on federal property and public transportation.</a:t>
            </a:r>
          </a:p>
          <a:p>
            <a:endParaRPr lang="en-US" dirty="0"/>
          </a:p>
        </p:txBody>
      </p:sp>
      <p:sp>
        <p:nvSpPr>
          <p:cNvPr id="3" name="Slide Number Placeholder 2">
            <a:extLst>
              <a:ext uri="{FF2B5EF4-FFF2-40B4-BE49-F238E27FC236}">
                <a16:creationId xmlns:a16="http://schemas.microsoft.com/office/drawing/2014/main" id="{DAC0F169-47BE-7654-9363-223599CDCCA3}"/>
              </a:ext>
            </a:extLst>
          </p:cNvPr>
          <p:cNvSpPr>
            <a:spLocks noGrp="1"/>
          </p:cNvSpPr>
          <p:nvPr>
            <p:ph type="sldNum" sz="quarter" idx="10"/>
          </p:nvPr>
        </p:nvSpPr>
        <p:spPr/>
        <p:txBody>
          <a:bodyPr/>
          <a:lstStyle/>
          <a:p>
            <a:fld id="{85F5B7A5-34A7-4AB0-A34F-A4DF2002FA98}" type="slidenum">
              <a:rPr lang="en-US" smtClean="0"/>
              <a:t>87</a:t>
            </a:fld>
            <a:endParaRPr lang="en-US"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itle 84">
            <a:extLst>
              <a:ext uri="{FF2B5EF4-FFF2-40B4-BE49-F238E27FC236}">
                <a16:creationId xmlns:a16="http://schemas.microsoft.com/office/drawing/2014/main" id="{368CAA92-8A10-435E-8F77-25032B9046B2}"/>
              </a:ext>
            </a:extLst>
          </p:cNvPr>
          <p:cNvSpPr>
            <a:spLocks noGrp="1"/>
          </p:cNvSpPr>
          <p:nvPr>
            <p:ph type="title"/>
          </p:nvPr>
        </p:nvSpPr>
        <p:spPr/>
        <p:txBody>
          <a:bodyPr>
            <a:noAutofit/>
          </a:bodyPr>
          <a:lstStyle/>
          <a:p>
            <a:r>
              <a:rPr lang="en-US" sz="2400" dirty="0"/>
              <a:t>Accelerating Development of COVID-19 Tests, Treatments, and Vaccines</a:t>
            </a:r>
          </a:p>
        </p:txBody>
      </p:sp>
      <p:sp>
        <p:nvSpPr>
          <p:cNvPr id="2" name="Content Placeholder 1">
            <a:extLst>
              <a:ext uri="{FF2B5EF4-FFF2-40B4-BE49-F238E27FC236}">
                <a16:creationId xmlns:a16="http://schemas.microsoft.com/office/drawing/2014/main" id="{B023DD8D-D292-773E-F3E1-E7861CCBF154}"/>
              </a:ext>
            </a:extLst>
          </p:cNvPr>
          <p:cNvSpPr>
            <a:spLocks noGrp="1"/>
          </p:cNvSpPr>
          <p:nvPr>
            <p:ph idx="1"/>
          </p:nvPr>
        </p:nvSpPr>
        <p:spPr/>
        <p:txBody>
          <a:bodyPr>
            <a:normAutofit fontScale="85000" lnSpcReduction="10000"/>
          </a:bodyPr>
          <a:lstStyle/>
          <a:p>
            <a:pPr lvl="0"/>
            <a:r>
              <a:rPr lang="en-US" dirty="0"/>
              <a:t>Exercising emergency authority under the Defense Production Act to accelerate production of mechanical ventilators, syringes, glass vials, and other items.</a:t>
            </a:r>
          </a:p>
          <a:p>
            <a:pPr lvl="0"/>
            <a:r>
              <a:rPr lang="en-US" dirty="0"/>
              <a:t>Exercising authority under the Public Health and Emergency Preparedness Act to issue emergency use authorization for “medical countermeasures” determined to be safe and effective but not yet formally approved.</a:t>
            </a:r>
          </a:p>
          <a:p>
            <a:pPr lvl="0"/>
            <a:r>
              <a:rPr lang="en-US" dirty="0"/>
              <a:t>Funding the Biomedical Advanced Research and Development Authority (BARDA) and National Institutes of Health to research and develop diagnostics, therapeutics, and vaccines for COVID-19.</a:t>
            </a:r>
          </a:p>
          <a:p>
            <a:pPr lvl="0"/>
            <a:r>
              <a:rPr lang="en-US" dirty="0" err="1"/>
              <a:t>Prepurchasing</a:t>
            </a:r>
            <a:r>
              <a:rPr lang="en-US" dirty="0"/>
              <a:t> vaccines.</a:t>
            </a:r>
          </a:p>
          <a:p>
            <a:endParaRPr lang="en-US" dirty="0"/>
          </a:p>
        </p:txBody>
      </p:sp>
      <p:sp>
        <p:nvSpPr>
          <p:cNvPr id="3" name="Slide Number Placeholder 2">
            <a:extLst>
              <a:ext uri="{FF2B5EF4-FFF2-40B4-BE49-F238E27FC236}">
                <a16:creationId xmlns:a16="http://schemas.microsoft.com/office/drawing/2014/main" id="{90D236E8-87D2-A55F-81C4-7D4283AF3213}"/>
              </a:ext>
            </a:extLst>
          </p:cNvPr>
          <p:cNvSpPr>
            <a:spLocks noGrp="1"/>
          </p:cNvSpPr>
          <p:nvPr>
            <p:ph type="sldNum" sz="quarter" idx="10"/>
          </p:nvPr>
        </p:nvSpPr>
        <p:spPr/>
        <p:txBody>
          <a:bodyPr/>
          <a:lstStyle/>
          <a:p>
            <a:fld id="{85F5B7A5-34A7-4AB0-A34F-A4DF2002FA98}" type="slidenum">
              <a:rPr lang="en-US" smtClean="0"/>
              <a:t>88</a:t>
            </a:fld>
            <a:endParaRPr lang="en-US" dirty="0"/>
          </a:p>
        </p:txBody>
      </p:sp>
    </p:spTree>
    <p:extLst>
      <p:ext uri="{BB962C8B-B14F-4D97-AF65-F5344CB8AC3E}">
        <p14:creationId xmlns:p14="http://schemas.microsoft.com/office/powerpoint/2010/main" val="385889252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itle 84">
            <a:extLst>
              <a:ext uri="{FF2B5EF4-FFF2-40B4-BE49-F238E27FC236}">
                <a16:creationId xmlns:a16="http://schemas.microsoft.com/office/drawing/2014/main" id="{368CAA92-8A10-435E-8F77-25032B9046B2}"/>
              </a:ext>
            </a:extLst>
          </p:cNvPr>
          <p:cNvSpPr>
            <a:spLocks noGrp="1"/>
          </p:cNvSpPr>
          <p:nvPr>
            <p:ph type="title"/>
          </p:nvPr>
        </p:nvSpPr>
        <p:spPr/>
        <p:txBody>
          <a:bodyPr>
            <a:noAutofit/>
          </a:bodyPr>
          <a:lstStyle/>
          <a:p>
            <a:r>
              <a:rPr lang="en-US" sz="2800" dirty="0"/>
              <a:t>Expanding Health Insurance Coverage To Respond to COVID-19</a:t>
            </a:r>
          </a:p>
        </p:txBody>
      </p:sp>
      <p:sp>
        <p:nvSpPr>
          <p:cNvPr id="2" name="Content Placeholder 1">
            <a:extLst>
              <a:ext uri="{FF2B5EF4-FFF2-40B4-BE49-F238E27FC236}">
                <a16:creationId xmlns:a16="http://schemas.microsoft.com/office/drawing/2014/main" id="{B023DD8D-D292-773E-F3E1-E7861CCBF154}"/>
              </a:ext>
            </a:extLst>
          </p:cNvPr>
          <p:cNvSpPr>
            <a:spLocks noGrp="1"/>
          </p:cNvSpPr>
          <p:nvPr>
            <p:ph idx="1"/>
          </p:nvPr>
        </p:nvSpPr>
        <p:spPr/>
        <p:txBody>
          <a:bodyPr/>
          <a:lstStyle/>
          <a:p>
            <a:pPr lvl="0"/>
            <a:r>
              <a:rPr lang="en-US" dirty="0"/>
              <a:t>Requiring coverage for tests, test-related services, vaccines, and antiviral treatment without cost sharing, prior authorization, or other cost management requirements.</a:t>
            </a:r>
          </a:p>
          <a:p>
            <a:pPr lvl="0"/>
            <a:r>
              <a:rPr lang="en-US" dirty="0"/>
              <a:t>Increasing federal match rates for Medicaid if states continuously enrolled beneficiaries, did not restrict eligibility requirements, did not increase premiums, and covered COVID-19-related services.</a:t>
            </a:r>
          </a:p>
          <a:p>
            <a:endParaRPr lang="en-US" dirty="0"/>
          </a:p>
        </p:txBody>
      </p:sp>
      <p:sp>
        <p:nvSpPr>
          <p:cNvPr id="3" name="Slide Number Placeholder 2">
            <a:extLst>
              <a:ext uri="{FF2B5EF4-FFF2-40B4-BE49-F238E27FC236}">
                <a16:creationId xmlns:a16="http://schemas.microsoft.com/office/drawing/2014/main" id="{4F639AB6-40C1-0887-71D2-5A6C9B49F30F}"/>
              </a:ext>
            </a:extLst>
          </p:cNvPr>
          <p:cNvSpPr>
            <a:spLocks noGrp="1"/>
          </p:cNvSpPr>
          <p:nvPr>
            <p:ph type="sldNum" sz="quarter" idx="10"/>
          </p:nvPr>
        </p:nvSpPr>
        <p:spPr/>
        <p:txBody>
          <a:bodyPr/>
          <a:lstStyle/>
          <a:p>
            <a:fld id="{85F5B7A5-34A7-4AB0-A34F-A4DF2002FA98}" type="slidenum">
              <a:rPr lang="en-US" smtClean="0"/>
              <a:t>89</a:t>
            </a:fld>
            <a:endParaRPr lang="en-US" dirty="0"/>
          </a:p>
        </p:txBody>
      </p:sp>
    </p:spTree>
    <p:extLst>
      <p:ext uri="{BB962C8B-B14F-4D97-AF65-F5344CB8AC3E}">
        <p14:creationId xmlns:p14="http://schemas.microsoft.com/office/powerpoint/2010/main" val="939026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D4F7D17-017D-46ED-AF66-FDC52EF69196}"/>
              </a:ext>
            </a:extLst>
          </p:cNvPr>
          <p:cNvSpPr>
            <a:spLocks noGrp="1"/>
          </p:cNvSpPr>
          <p:nvPr>
            <p:ph type="title"/>
          </p:nvPr>
        </p:nvSpPr>
        <p:spPr/>
        <p:txBody>
          <a:bodyPr>
            <a:normAutofit fontScale="90000"/>
          </a:bodyPr>
          <a:lstStyle/>
          <a:p>
            <a:r>
              <a:rPr lang="en-US" dirty="0"/>
              <a:t>Demographics</a:t>
            </a:r>
          </a:p>
        </p:txBody>
      </p:sp>
      <p:sp>
        <p:nvSpPr>
          <p:cNvPr id="9" name="Content Placeholder 8">
            <a:extLst>
              <a:ext uri="{FF2B5EF4-FFF2-40B4-BE49-F238E27FC236}">
                <a16:creationId xmlns:a16="http://schemas.microsoft.com/office/drawing/2014/main" id="{B99E92CD-D1A8-422C-A5FC-E6D7ACD76FED}"/>
              </a:ext>
            </a:extLst>
          </p:cNvPr>
          <p:cNvSpPr>
            <a:spLocks noGrp="1"/>
          </p:cNvSpPr>
          <p:nvPr>
            <p:ph idx="1"/>
          </p:nvPr>
        </p:nvSpPr>
        <p:spPr/>
        <p:txBody>
          <a:bodyPr>
            <a:normAutofit fontScale="92500" lnSpcReduction="10000"/>
          </a:bodyPr>
          <a:lstStyle/>
          <a:p>
            <a:r>
              <a:rPr lang="en-US" dirty="0"/>
              <a:t>Healthcare systems and providers in the United States serve a large and growing population. </a:t>
            </a:r>
          </a:p>
          <a:p>
            <a:r>
              <a:rPr lang="en-US" dirty="0"/>
              <a:t>Over the 10 years between the 2010 Census and the 2020 Census, the U.S. population increased 7.4% to 331,449,281 people.1</a:t>
            </a:r>
          </a:p>
          <a:p>
            <a:r>
              <a:rPr lang="en-US" dirty="0"/>
              <a:t>The U.S. population is aging: </a:t>
            </a:r>
          </a:p>
          <a:p>
            <a:pPr lvl="1"/>
            <a:r>
              <a:rPr lang="en-US" dirty="0"/>
              <a:t>The U.S. Census Bureau estimates that the percentage of the population age 65 years and over increased from 12.7% to 16.1% between 2010 and 2020. </a:t>
            </a:r>
          </a:p>
          <a:p>
            <a:pPr lvl="1"/>
            <a:r>
              <a:rPr lang="en-US" dirty="0"/>
              <a:t>Compared with 2010, when nearly 1 in 8 people in the United States was age 65 years or over, now approximately 1 in 6 people is age 65 years or over. </a:t>
            </a:r>
          </a:p>
          <a:p>
            <a:endParaRPr lang="en-US" dirty="0"/>
          </a:p>
        </p:txBody>
      </p:sp>
      <p:sp>
        <p:nvSpPr>
          <p:cNvPr id="2" name="Slide Number Placeholder 1">
            <a:extLst>
              <a:ext uri="{FF2B5EF4-FFF2-40B4-BE49-F238E27FC236}">
                <a16:creationId xmlns:a16="http://schemas.microsoft.com/office/drawing/2014/main" id="{CBDAE2BC-ECF5-922D-7A94-17453DCEA857}"/>
              </a:ext>
            </a:extLst>
          </p:cNvPr>
          <p:cNvSpPr>
            <a:spLocks noGrp="1"/>
          </p:cNvSpPr>
          <p:nvPr>
            <p:ph type="sldNum" sz="quarter" idx="10"/>
          </p:nvPr>
        </p:nvSpPr>
        <p:spPr/>
        <p:txBody>
          <a:bodyPr/>
          <a:lstStyle/>
          <a:p>
            <a:fld id="{85F5B7A5-34A7-4AB0-A34F-A4DF2002FA98}" type="slidenum">
              <a:rPr lang="en-US" smtClean="0"/>
              <a:t>9</a:t>
            </a:fld>
            <a:endParaRPr lang="en-US" dirty="0"/>
          </a:p>
        </p:txBody>
      </p:sp>
    </p:spTree>
    <p:extLst>
      <p:ext uri="{BB962C8B-B14F-4D97-AF65-F5344CB8AC3E}">
        <p14:creationId xmlns:p14="http://schemas.microsoft.com/office/powerpoint/2010/main" val="4138088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itle 84">
            <a:extLst>
              <a:ext uri="{FF2B5EF4-FFF2-40B4-BE49-F238E27FC236}">
                <a16:creationId xmlns:a16="http://schemas.microsoft.com/office/drawing/2014/main" id="{368CAA92-8A10-435E-8F77-25032B9046B2}"/>
              </a:ext>
            </a:extLst>
          </p:cNvPr>
          <p:cNvSpPr>
            <a:spLocks noGrp="1"/>
          </p:cNvSpPr>
          <p:nvPr>
            <p:ph type="title"/>
          </p:nvPr>
        </p:nvSpPr>
        <p:spPr/>
        <p:txBody>
          <a:bodyPr>
            <a:noAutofit/>
          </a:bodyPr>
          <a:lstStyle/>
          <a:p>
            <a:r>
              <a:rPr lang="en-US" sz="2800" dirty="0"/>
              <a:t>Expanding Healthcare System Capacity To Respond to COVID-19</a:t>
            </a:r>
          </a:p>
        </p:txBody>
      </p:sp>
      <p:sp>
        <p:nvSpPr>
          <p:cNvPr id="2" name="Content Placeholder 1">
            <a:extLst>
              <a:ext uri="{FF2B5EF4-FFF2-40B4-BE49-F238E27FC236}">
                <a16:creationId xmlns:a16="http://schemas.microsoft.com/office/drawing/2014/main" id="{B023DD8D-D292-773E-F3E1-E7861CCBF154}"/>
              </a:ext>
            </a:extLst>
          </p:cNvPr>
          <p:cNvSpPr>
            <a:spLocks noGrp="1"/>
          </p:cNvSpPr>
          <p:nvPr>
            <p:ph idx="1"/>
          </p:nvPr>
        </p:nvSpPr>
        <p:spPr>
          <a:xfrm>
            <a:off x="457200" y="1646237"/>
            <a:ext cx="8229600" cy="4830763"/>
          </a:xfrm>
        </p:spPr>
        <p:txBody>
          <a:bodyPr>
            <a:normAutofit fontScale="47500" lnSpcReduction="20000"/>
          </a:bodyPr>
          <a:lstStyle/>
          <a:p>
            <a:pPr lvl="0"/>
            <a:r>
              <a:rPr lang="en-US" dirty="0"/>
              <a:t>Modifying Medicare payment requirements to enable nonphysicians, such as nurse practitioners, physician assistants, physical therapists, and pharmacists, to provide and bill for a wider range of services than previously allowed. </a:t>
            </a:r>
          </a:p>
          <a:p>
            <a:pPr lvl="0"/>
            <a:r>
              <a:rPr lang="en-US" dirty="0"/>
              <a:t>Modifying Medicare supervision requirements, enabling certain trainees and auxiliary personnel to deliver a wider range of services without physician supervision.</a:t>
            </a:r>
          </a:p>
          <a:p>
            <a:pPr lvl="0"/>
            <a:r>
              <a:rPr lang="en-US" dirty="0"/>
              <a:t>Modifying Medicare payment requirements to cover acute care services delivered in a wider range of settings, such as delivering outpatient infusion services in a beneficiary’s home.</a:t>
            </a:r>
          </a:p>
          <a:p>
            <a:pPr lvl="0"/>
            <a:r>
              <a:rPr lang="en-US" dirty="0"/>
              <a:t>Expanding the range of telehealth services covered by Medicare.</a:t>
            </a:r>
          </a:p>
          <a:p>
            <a:pPr lvl="0"/>
            <a:r>
              <a:rPr lang="en-US" dirty="0"/>
              <a:t>Expanding the range of healthcare practitioners who could provide telehealth services, such as physical therapists, occupational therapists, dietitians, and behavioral health counselors.</a:t>
            </a:r>
          </a:p>
          <a:p>
            <a:pPr lvl="0"/>
            <a:r>
              <a:rPr lang="en-US" dirty="0"/>
              <a:t>Expanding the range of healthcare settings that could provide telehealth services.</a:t>
            </a:r>
          </a:p>
          <a:p>
            <a:pPr lvl="0"/>
            <a:r>
              <a:rPr lang="en-US" dirty="0"/>
              <a:t>Allowing clinicians to provide telehealth services across state lines.</a:t>
            </a:r>
          </a:p>
          <a:p>
            <a:pPr lvl="0"/>
            <a:r>
              <a:rPr lang="en-US" dirty="0"/>
              <a:t>Allowing clinicians to prescribe Schedule III-V nonnarcotic controlled substances via telemedicine.</a:t>
            </a:r>
          </a:p>
          <a:p>
            <a:pPr lvl="0"/>
            <a:r>
              <a:rPr lang="en-US" dirty="0"/>
              <a:t>Allowing qualified practitioners to prescribe buprenorphine to people with opioid use disorder via telemedicine.</a:t>
            </a:r>
          </a:p>
          <a:p>
            <a:pPr lvl="0"/>
            <a:r>
              <a:rPr lang="en-US" dirty="0"/>
              <a:t>Waiving penalties related to telehealth privacy and security rules, thereby allowing providers and patients to use a wider range of technologies.</a:t>
            </a:r>
          </a:p>
          <a:p>
            <a:pPr lvl="0"/>
            <a:r>
              <a:rPr lang="en-US" dirty="0"/>
              <a:t>Providing liability immunity to providers who administer critical services; for example, to enable pharmacists to administer vaccines to children.</a:t>
            </a:r>
          </a:p>
          <a:p>
            <a:pPr lvl="0"/>
            <a:r>
              <a:rPr lang="en-US" dirty="0"/>
              <a:t>Suspending nonemergency survey inspections and certain administrative documentation and quality reporting requirements.</a:t>
            </a:r>
          </a:p>
          <a:p>
            <a:pPr lvl="0"/>
            <a:r>
              <a:rPr lang="en-US" dirty="0"/>
              <a:t>Allowing state governments to obtain waivers from certain Medicare, Medicaid, and Children’s Health Insurance Program requirements to respond more effectively to the pandemic, such as allowing critical access hospitals to admit more than the statutorily mandated limit of 25 patients to respond to surges in demand for hospital care.</a:t>
            </a:r>
          </a:p>
          <a:p>
            <a:endParaRPr lang="en-US" dirty="0"/>
          </a:p>
        </p:txBody>
      </p:sp>
      <p:sp>
        <p:nvSpPr>
          <p:cNvPr id="3" name="Slide Number Placeholder 2">
            <a:extLst>
              <a:ext uri="{FF2B5EF4-FFF2-40B4-BE49-F238E27FC236}">
                <a16:creationId xmlns:a16="http://schemas.microsoft.com/office/drawing/2014/main" id="{9D0268D3-3ABF-8CDB-069B-367DF957E332}"/>
              </a:ext>
            </a:extLst>
          </p:cNvPr>
          <p:cNvSpPr>
            <a:spLocks noGrp="1"/>
          </p:cNvSpPr>
          <p:nvPr>
            <p:ph type="sldNum" sz="quarter" idx="10"/>
          </p:nvPr>
        </p:nvSpPr>
        <p:spPr/>
        <p:txBody>
          <a:bodyPr/>
          <a:lstStyle/>
          <a:p>
            <a:fld id="{85F5B7A5-34A7-4AB0-A34F-A4DF2002FA98}" type="slidenum">
              <a:rPr lang="en-US" smtClean="0"/>
              <a:t>90</a:t>
            </a:fld>
            <a:endParaRPr lang="en-US" dirty="0"/>
          </a:p>
        </p:txBody>
      </p:sp>
    </p:spTree>
    <p:extLst>
      <p:ext uri="{BB962C8B-B14F-4D97-AF65-F5344CB8AC3E}">
        <p14:creationId xmlns:p14="http://schemas.microsoft.com/office/powerpoint/2010/main" val="338702646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itle 84">
            <a:extLst>
              <a:ext uri="{FF2B5EF4-FFF2-40B4-BE49-F238E27FC236}">
                <a16:creationId xmlns:a16="http://schemas.microsoft.com/office/drawing/2014/main" id="{368CAA92-8A10-435E-8F77-25032B9046B2}"/>
              </a:ext>
            </a:extLst>
          </p:cNvPr>
          <p:cNvSpPr>
            <a:spLocks noGrp="1"/>
          </p:cNvSpPr>
          <p:nvPr>
            <p:ph type="title"/>
          </p:nvPr>
        </p:nvSpPr>
        <p:spPr/>
        <p:txBody>
          <a:bodyPr>
            <a:normAutofit fontScale="90000"/>
          </a:bodyPr>
          <a:lstStyle/>
          <a:p>
            <a:r>
              <a:rPr lang="en-US" dirty="0"/>
              <a:t>Mitigating Socioeconomic Impact of COVID-19</a:t>
            </a:r>
          </a:p>
        </p:txBody>
      </p:sp>
      <p:sp>
        <p:nvSpPr>
          <p:cNvPr id="2" name="Content Placeholder 1">
            <a:extLst>
              <a:ext uri="{FF2B5EF4-FFF2-40B4-BE49-F238E27FC236}">
                <a16:creationId xmlns:a16="http://schemas.microsoft.com/office/drawing/2014/main" id="{B023DD8D-D292-773E-F3E1-E7861CCBF154}"/>
              </a:ext>
            </a:extLst>
          </p:cNvPr>
          <p:cNvSpPr>
            <a:spLocks noGrp="1"/>
          </p:cNvSpPr>
          <p:nvPr>
            <p:ph idx="1"/>
          </p:nvPr>
        </p:nvSpPr>
        <p:spPr/>
        <p:txBody>
          <a:bodyPr>
            <a:normAutofit fontScale="77500" lnSpcReduction="20000"/>
          </a:bodyPr>
          <a:lstStyle/>
          <a:p>
            <a:pPr lvl="0"/>
            <a:r>
              <a:rPr lang="en-US" dirty="0"/>
              <a:t>Distributing loans to support financially distressed businesses using disaster relief funds.</a:t>
            </a:r>
          </a:p>
          <a:p>
            <a:pPr lvl="0"/>
            <a:r>
              <a:rPr lang="en-US" dirty="0"/>
              <a:t>Providing federal financial relief to states to support state unemployment insurance programs.</a:t>
            </a:r>
          </a:p>
          <a:p>
            <a:pPr lvl="0"/>
            <a:r>
              <a:rPr lang="en-US" dirty="0"/>
              <a:t>Deferring payroll tax withholding, deposit, and payments without penalty.</a:t>
            </a:r>
          </a:p>
          <a:p>
            <a:pPr lvl="0"/>
            <a:r>
              <a:rPr lang="en-US" dirty="0"/>
              <a:t>Temporarily waiving interest on federally held student loans and allowing borrowers to suspend student loan repayments without penalty.</a:t>
            </a:r>
          </a:p>
          <a:p>
            <a:pPr lvl="0"/>
            <a:r>
              <a:rPr lang="en-US" dirty="0"/>
              <a:t>Issuing a moratorium on residential evictions and foreclosures.</a:t>
            </a:r>
          </a:p>
          <a:p>
            <a:pPr lvl="0"/>
            <a:r>
              <a:rPr lang="en-US" dirty="0"/>
              <a:t>Allowing borrowers with federally guaranteed home loans to suspend mortgage payments if they lost income during the COVID-19 PHE. </a:t>
            </a:r>
          </a:p>
          <a:p>
            <a:endParaRPr lang="en-US" dirty="0"/>
          </a:p>
        </p:txBody>
      </p:sp>
      <p:sp>
        <p:nvSpPr>
          <p:cNvPr id="3" name="Slide Number Placeholder 2">
            <a:extLst>
              <a:ext uri="{FF2B5EF4-FFF2-40B4-BE49-F238E27FC236}">
                <a16:creationId xmlns:a16="http://schemas.microsoft.com/office/drawing/2014/main" id="{402242E5-30F5-795D-7796-24A0747F179C}"/>
              </a:ext>
            </a:extLst>
          </p:cNvPr>
          <p:cNvSpPr>
            <a:spLocks noGrp="1"/>
          </p:cNvSpPr>
          <p:nvPr>
            <p:ph type="sldNum" sz="quarter" idx="10"/>
          </p:nvPr>
        </p:nvSpPr>
        <p:spPr/>
        <p:txBody>
          <a:bodyPr/>
          <a:lstStyle/>
          <a:p>
            <a:fld id="{85F5B7A5-34A7-4AB0-A34F-A4DF2002FA98}" type="slidenum">
              <a:rPr lang="en-US" smtClean="0"/>
              <a:t>91</a:t>
            </a:fld>
            <a:endParaRPr lang="en-US" dirty="0"/>
          </a:p>
        </p:txBody>
      </p:sp>
    </p:spTree>
    <p:extLst>
      <p:ext uri="{BB962C8B-B14F-4D97-AF65-F5344CB8AC3E}">
        <p14:creationId xmlns:p14="http://schemas.microsoft.com/office/powerpoint/2010/main" val="40816569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object 67"/>
          <p:cNvSpPr txBox="1"/>
          <p:nvPr/>
        </p:nvSpPr>
        <p:spPr>
          <a:xfrm>
            <a:off x="457200" y="5577840"/>
            <a:ext cx="8229600" cy="439631"/>
          </a:xfrm>
          <a:prstGeom prst="rect">
            <a:avLst/>
          </a:prstGeom>
        </p:spPr>
        <p:txBody>
          <a:bodyPr vert="horz" wrap="square" lIns="0" tIns="8659" rIns="0" bIns="0" rtlCol="0">
            <a:spAutoFit/>
          </a:bodyPr>
          <a:lstStyle/>
          <a:p>
            <a:pPr marL="0" marR="0">
              <a:spcBef>
                <a:spcPts val="600"/>
              </a:spcBef>
              <a:spcAft>
                <a:spcPts val="120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Centers for Disease Control and Prevention, COVID-19 Response, COVID-19 Case Surveillance Public Use Data With Geography (version date: June 2, 2023).</a:t>
            </a:r>
          </a:p>
        </p:txBody>
      </p:sp>
      <p:sp>
        <p:nvSpPr>
          <p:cNvPr id="95" name="Title 94">
            <a:extLst>
              <a:ext uri="{FF2B5EF4-FFF2-40B4-BE49-F238E27FC236}">
                <a16:creationId xmlns:a16="http://schemas.microsoft.com/office/drawing/2014/main" id="{F58861F7-DEEB-4C73-9D2C-95F6195D3EE4}"/>
              </a:ext>
            </a:extLst>
          </p:cNvPr>
          <p:cNvSpPr>
            <a:spLocks noGrp="1"/>
          </p:cNvSpPr>
          <p:nvPr>
            <p:ph type="title"/>
          </p:nvPr>
        </p:nvSpPr>
        <p:spPr/>
        <p:txBody>
          <a:bodyPr>
            <a:noAutofit/>
          </a:bodyPr>
          <a:lstStyle/>
          <a:p>
            <a:r>
              <a:rPr lang="en-US" sz="2000" dirty="0"/>
              <a:t> Figure 3. Monthly COVID-19 case rate per 100,000 population, January 2020-December 2022</a:t>
            </a:r>
          </a:p>
        </p:txBody>
      </p:sp>
      <p:graphicFrame>
        <p:nvGraphicFramePr>
          <p:cNvPr id="2" name="Chart 1" descr="Line graph showing rate per 100,000 population; key points are in the text below">
            <a:extLst>
              <a:ext uri="{FF2B5EF4-FFF2-40B4-BE49-F238E27FC236}">
                <a16:creationId xmlns:a16="http://schemas.microsoft.com/office/drawing/2014/main" id="{ABBD6B5E-C649-46C6-B45D-25C49EED4D7B}"/>
              </a:ext>
            </a:extLst>
          </p:cNvPr>
          <p:cNvGraphicFramePr/>
          <p:nvPr>
            <p:extLst>
              <p:ext uri="{D42A27DB-BD31-4B8C-83A1-F6EECF244321}">
                <p14:modId xmlns:p14="http://schemas.microsoft.com/office/powerpoint/2010/main" val="3071360686"/>
              </p:ext>
            </p:extLst>
          </p:nvPr>
        </p:nvGraphicFramePr>
        <p:xfrm>
          <a:off x="457200" y="1463040"/>
          <a:ext cx="82296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01962204-C18D-7178-C7E5-8DF7C72875BF}"/>
              </a:ext>
            </a:extLst>
          </p:cNvPr>
          <p:cNvSpPr>
            <a:spLocks noGrp="1"/>
          </p:cNvSpPr>
          <p:nvPr>
            <p:ph type="sldNum" sz="quarter" idx="10"/>
          </p:nvPr>
        </p:nvSpPr>
        <p:spPr/>
        <p:txBody>
          <a:bodyPr/>
          <a:lstStyle/>
          <a:p>
            <a:fld id="{85F5B7A5-34A7-4AB0-A34F-A4DF2002FA98}" type="slidenum">
              <a:rPr lang="en-US" smtClean="0"/>
              <a:t>92</a:t>
            </a:fld>
            <a:endParaRPr 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object 93"/>
          <p:cNvSpPr txBox="1"/>
          <p:nvPr/>
        </p:nvSpPr>
        <p:spPr>
          <a:xfrm>
            <a:off x="457200" y="5760720"/>
            <a:ext cx="8229600" cy="439631"/>
          </a:xfrm>
          <a:prstGeom prst="rect">
            <a:avLst/>
          </a:prstGeom>
        </p:spPr>
        <p:txBody>
          <a:bodyPr vert="horz" wrap="square" lIns="0" tIns="8659" rIns="0" bIns="0" rtlCol="0">
            <a:spAutoFit/>
          </a:bodyPr>
          <a:lstStyle/>
          <a:p>
            <a:pPr marL="0" marR="0">
              <a:spcBef>
                <a:spcPts val="600"/>
              </a:spcBef>
              <a:spcAft>
                <a:spcPts val="120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Centers for Disease Control and Prevention, COVID-19 Response, COVID-19 Case Surveillance Public Use Data With Geography (version date: June 2, 2023).</a:t>
            </a:r>
          </a:p>
        </p:txBody>
      </p:sp>
      <p:sp>
        <p:nvSpPr>
          <p:cNvPr id="98" name="Title 97">
            <a:extLst>
              <a:ext uri="{FF2B5EF4-FFF2-40B4-BE49-F238E27FC236}">
                <a16:creationId xmlns:a16="http://schemas.microsoft.com/office/drawing/2014/main" id="{C7AE4A4C-D5FE-4FDE-951A-8AA704C5082B}"/>
              </a:ext>
            </a:extLst>
          </p:cNvPr>
          <p:cNvSpPr>
            <a:spLocks noGrp="1"/>
          </p:cNvSpPr>
          <p:nvPr>
            <p:ph type="title"/>
          </p:nvPr>
        </p:nvSpPr>
        <p:spPr/>
        <p:txBody>
          <a:bodyPr>
            <a:noAutofit/>
          </a:bodyPr>
          <a:lstStyle/>
          <a:p>
            <a:r>
              <a:rPr lang="en-US" sz="2000" dirty="0"/>
              <a:t>Figure 4. Monthly COVID-19 hospitalizations, January 2020-December 2022</a:t>
            </a:r>
          </a:p>
        </p:txBody>
      </p:sp>
      <p:graphicFrame>
        <p:nvGraphicFramePr>
          <p:cNvPr id="2" name="Chart 1" descr="Line graph showing number of hospitalizations; key points are in the text below">
            <a:extLst>
              <a:ext uri="{FF2B5EF4-FFF2-40B4-BE49-F238E27FC236}">
                <a16:creationId xmlns:a16="http://schemas.microsoft.com/office/drawing/2014/main" id="{6CA9C48C-7C0E-4493-81D9-D175C99FF94E}"/>
              </a:ext>
            </a:extLst>
          </p:cNvPr>
          <p:cNvGraphicFramePr/>
          <p:nvPr>
            <p:extLst>
              <p:ext uri="{D42A27DB-BD31-4B8C-83A1-F6EECF244321}">
                <p14:modId xmlns:p14="http://schemas.microsoft.com/office/powerpoint/2010/main" val="3787997573"/>
              </p:ext>
            </p:extLst>
          </p:nvPr>
        </p:nvGraphicFramePr>
        <p:xfrm>
          <a:off x="457200" y="1463040"/>
          <a:ext cx="82296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9C9246EC-627F-05C2-DB27-105A11559D24}"/>
              </a:ext>
            </a:extLst>
          </p:cNvPr>
          <p:cNvSpPr>
            <a:spLocks noGrp="1"/>
          </p:cNvSpPr>
          <p:nvPr>
            <p:ph type="sldNum" sz="quarter" idx="10"/>
          </p:nvPr>
        </p:nvSpPr>
        <p:spPr/>
        <p:txBody>
          <a:bodyPr/>
          <a:lstStyle/>
          <a:p>
            <a:fld id="{85F5B7A5-34A7-4AB0-A34F-A4DF2002FA98}" type="slidenum">
              <a:rPr lang="en-US" smtClean="0"/>
              <a:t>93</a:t>
            </a:fld>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039889" y="297873"/>
            <a:ext cx="567170" cy="103257"/>
          </a:xfrm>
          <a:prstGeom prst="rect">
            <a:avLst/>
          </a:prstGeom>
        </p:spPr>
        <p:txBody>
          <a:bodyPr vert="horz" wrap="square" lIns="0" tIns="8659" rIns="0" bIns="0" rtlCol="0">
            <a:spAutoFit/>
          </a:bodyPr>
          <a:lstStyle/>
          <a:p>
            <a:pPr marL="8659">
              <a:spcBef>
                <a:spcPts val="68"/>
              </a:spcBef>
            </a:pPr>
            <a:r>
              <a:rPr sz="614" dirty="0">
                <a:latin typeface="Arial"/>
                <a:cs typeface="Arial"/>
              </a:rPr>
              <a:t>Maternal</a:t>
            </a:r>
            <a:r>
              <a:rPr sz="614" spc="-17" dirty="0">
                <a:latin typeface="Arial"/>
                <a:cs typeface="Arial"/>
              </a:rPr>
              <a:t> </a:t>
            </a:r>
            <a:r>
              <a:rPr sz="614" spc="-7" dirty="0">
                <a:latin typeface="Arial"/>
                <a:cs typeface="Arial"/>
              </a:rPr>
              <a:t>Health</a:t>
            </a:r>
            <a:endParaRPr sz="614">
              <a:latin typeface="Arial"/>
              <a:cs typeface="Arial"/>
            </a:endParaRPr>
          </a:p>
        </p:txBody>
      </p:sp>
      <p:sp>
        <p:nvSpPr>
          <p:cNvPr id="72" name="object 72"/>
          <p:cNvSpPr txBox="1"/>
          <p:nvPr/>
        </p:nvSpPr>
        <p:spPr>
          <a:xfrm>
            <a:off x="457200" y="5760720"/>
            <a:ext cx="8229600" cy="439631"/>
          </a:xfrm>
          <a:prstGeom prst="rect">
            <a:avLst/>
          </a:prstGeom>
        </p:spPr>
        <p:txBody>
          <a:bodyPr vert="horz" wrap="square" lIns="0" tIns="8659" rIns="0" bIns="0" rtlCol="0">
            <a:spAutoFit/>
          </a:bodyPr>
          <a:lstStyle/>
          <a:p>
            <a:pPr marL="0" marR="0">
              <a:spcBef>
                <a:spcPts val="600"/>
              </a:spcBef>
              <a:spcAft>
                <a:spcPts val="120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Centers for Disease Control and Prevention, </a:t>
            </a: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COVID-19 Response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COVID-19 Case </a:t>
            </a: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Surveillance Public Use Data With Geography (version date: June 2, 2023).</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5" name="Title 94">
            <a:extLst>
              <a:ext uri="{FF2B5EF4-FFF2-40B4-BE49-F238E27FC236}">
                <a16:creationId xmlns:a16="http://schemas.microsoft.com/office/drawing/2014/main" id="{C7F709FB-DB16-4234-8372-F07CCF4E5FB8}"/>
              </a:ext>
            </a:extLst>
          </p:cNvPr>
          <p:cNvSpPr>
            <a:spLocks noGrp="1"/>
          </p:cNvSpPr>
          <p:nvPr>
            <p:ph type="title"/>
          </p:nvPr>
        </p:nvSpPr>
        <p:spPr/>
        <p:txBody>
          <a:bodyPr>
            <a:noAutofit/>
          </a:bodyPr>
          <a:lstStyle/>
          <a:p>
            <a:r>
              <a:rPr lang="en-US" sz="2000" dirty="0"/>
              <a:t>Figure 5. Monthly COVID-19 deaths, January 2020-December 2022</a:t>
            </a:r>
          </a:p>
        </p:txBody>
      </p:sp>
      <p:graphicFrame>
        <p:nvGraphicFramePr>
          <p:cNvPr id="3" name="Chart 2" descr="Line graph showing number of deaths; key points are in the text below">
            <a:extLst>
              <a:ext uri="{FF2B5EF4-FFF2-40B4-BE49-F238E27FC236}">
                <a16:creationId xmlns:a16="http://schemas.microsoft.com/office/drawing/2014/main" id="{6D91B764-B334-C55B-5813-DD38AE2BB309}"/>
              </a:ext>
            </a:extLst>
          </p:cNvPr>
          <p:cNvGraphicFramePr/>
          <p:nvPr>
            <p:extLst>
              <p:ext uri="{D42A27DB-BD31-4B8C-83A1-F6EECF244321}">
                <p14:modId xmlns:p14="http://schemas.microsoft.com/office/powerpoint/2010/main" val="3793324214"/>
              </p:ext>
            </p:extLst>
          </p:nvPr>
        </p:nvGraphicFramePr>
        <p:xfrm>
          <a:off x="457200" y="1463040"/>
          <a:ext cx="8229600" cy="438912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E0B42B41-3559-8717-F2DD-ECCFCCFC8D72}"/>
              </a:ext>
            </a:extLst>
          </p:cNvPr>
          <p:cNvSpPr>
            <a:spLocks noGrp="1"/>
          </p:cNvSpPr>
          <p:nvPr>
            <p:ph type="sldNum" sz="quarter" idx="10"/>
          </p:nvPr>
        </p:nvSpPr>
        <p:spPr/>
        <p:txBody>
          <a:bodyPr/>
          <a:lstStyle/>
          <a:p>
            <a:fld id="{85F5B7A5-34A7-4AB0-A34F-A4DF2002FA98}" type="slidenum">
              <a:rPr lang="en-US" smtClean="0"/>
              <a:t>94</a:t>
            </a:fld>
            <a:endParaRPr 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object 76"/>
          <p:cNvSpPr txBox="1"/>
          <p:nvPr/>
        </p:nvSpPr>
        <p:spPr>
          <a:xfrm>
            <a:off x="457200" y="5760720"/>
            <a:ext cx="8229600" cy="496027"/>
          </a:xfrm>
          <a:prstGeom prst="rect">
            <a:avLst/>
          </a:prstGeom>
        </p:spPr>
        <p:txBody>
          <a:bodyPr vert="horz" wrap="square" lIns="0" tIns="64510" rIns="0" bIns="0" rtlCol="0">
            <a:spAutoFit/>
          </a:bodyPr>
          <a:lstStyle/>
          <a:p>
            <a:pPr marL="0" marR="0">
              <a:spcBef>
                <a:spcPts val="600"/>
              </a:spcBef>
              <a:spcAft>
                <a:spcPts val="120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Source: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Centers for Disease Control and Prevention, COVID-19 Response, COVID-19 Case Surveillance Public Use Data With Geography (version date: June 2, 2023).</a:t>
            </a:r>
          </a:p>
        </p:txBody>
      </p:sp>
      <p:sp>
        <p:nvSpPr>
          <p:cNvPr id="97" name="Title 96">
            <a:extLst>
              <a:ext uri="{FF2B5EF4-FFF2-40B4-BE49-F238E27FC236}">
                <a16:creationId xmlns:a16="http://schemas.microsoft.com/office/drawing/2014/main" id="{5876C862-0B18-465B-A359-1A0755934C61}"/>
              </a:ext>
            </a:extLst>
          </p:cNvPr>
          <p:cNvSpPr>
            <a:spLocks noGrp="1"/>
          </p:cNvSpPr>
          <p:nvPr>
            <p:ph type="title"/>
          </p:nvPr>
        </p:nvSpPr>
        <p:spPr/>
        <p:txBody>
          <a:bodyPr>
            <a:noAutofit/>
          </a:bodyPr>
          <a:lstStyle/>
          <a:p>
            <a:br>
              <a:rPr lang="en-US" sz="2000" dirty="0"/>
            </a:br>
            <a:r>
              <a:rPr lang="en-US" sz="2000" dirty="0"/>
              <a:t>Figure 6. Monthly COVID-19 deaths per 1,000 cases, January 2020-December 2022)</a:t>
            </a:r>
            <a:br>
              <a:rPr lang="en-US" sz="2000" dirty="0"/>
            </a:br>
            <a:endParaRPr lang="en-US" sz="2000" dirty="0"/>
          </a:p>
        </p:txBody>
      </p:sp>
      <p:graphicFrame>
        <p:nvGraphicFramePr>
          <p:cNvPr id="2" name="Chart 1" descr="Line graph showing deaths per 1,000 cases; key points are in the text below">
            <a:extLst>
              <a:ext uri="{FF2B5EF4-FFF2-40B4-BE49-F238E27FC236}">
                <a16:creationId xmlns:a16="http://schemas.microsoft.com/office/drawing/2014/main" id="{EA2A9626-A07A-0ECF-EC81-9329510E2933}"/>
              </a:ext>
            </a:extLst>
          </p:cNvPr>
          <p:cNvGraphicFramePr/>
          <p:nvPr>
            <p:extLst>
              <p:ext uri="{D42A27DB-BD31-4B8C-83A1-F6EECF244321}">
                <p14:modId xmlns:p14="http://schemas.microsoft.com/office/powerpoint/2010/main" val="3145414250"/>
              </p:ext>
            </p:extLst>
          </p:nvPr>
        </p:nvGraphicFramePr>
        <p:xfrm>
          <a:off x="457200" y="1463040"/>
          <a:ext cx="8229600" cy="420624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0CC59379-56A8-FF00-2DDA-D017FAA298B2}"/>
              </a:ext>
            </a:extLst>
          </p:cNvPr>
          <p:cNvSpPr>
            <a:spLocks noGrp="1"/>
          </p:cNvSpPr>
          <p:nvPr>
            <p:ph type="sldNum" sz="quarter" idx="10"/>
          </p:nvPr>
        </p:nvSpPr>
        <p:spPr/>
        <p:txBody>
          <a:bodyPr/>
          <a:lstStyle/>
          <a:p>
            <a:fld id="{85F5B7A5-34A7-4AB0-A34F-A4DF2002FA98}" type="slidenum">
              <a:rPr lang="en-US" smtClean="0"/>
              <a:t>95</a:t>
            </a:fld>
            <a:endParaRPr lang="en-US"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0E7E46D1-C7B6-43D6-A450-209F3922D739}"/>
              </a:ext>
            </a:extLst>
          </p:cNvPr>
          <p:cNvSpPr>
            <a:spLocks noGrp="1"/>
          </p:cNvSpPr>
          <p:nvPr>
            <p:ph type="title"/>
          </p:nvPr>
        </p:nvSpPr>
        <p:spPr/>
        <p:txBody>
          <a:bodyPr>
            <a:normAutofit fontScale="90000"/>
          </a:bodyPr>
          <a:lstStyle/>
          <a:p>
            <a:r>
              <a:rPr lang="en-US" dirty="0"/>
              <a:t>NHQDR Special Emphasis Topics</a:t>
            </a:r>
          </a:p>
        </p:txBody>
      </p:sp>
      <p:sp>
        <p:nvSpPr>
          <p:cNvPr id="12" name="Content Placeholder 11">
            <a:extLst>
              <a:ext uri="{FF2B5EF4-FFF2-40B4-BE49-F238E27FC236}">
                <a16:creationId xmlns:a16="http://schemas.microsoft.com/office/drawing/2014/main" id="{F713F48B-831E-4999-BE2F-B6B0050DA887}"/>
              </a:ext>
            </a:extLst>
          </p:cNvPr>
          <p:cNvSpPr>
            <a:spLocks noGrp="1"/>
          </p:cNvSpPr>
          <p:nvPr>
            <p:ph idx="1"/>
          </p:nvPr>
        </p:nvSpPr>
        <p:spPr/>
        <p:txBody>
          <a:bodyPr/>
          <a:lstStyle/>
          <a:p>
            <a:r>
              <a:rPr lang="en-US" spc="-30" dirty="0"/>
              <a:t>In the next five sections, the NHQDR will examine healthcare delivery during the COVID-19 PHE from five perspectives:</a:t>
            </a:r>
          </a:p>
          <a:p>
            <a:pPr marL="857250" lvl="1" indent="-514350">
              <a:buSzPct val="100000"/>
              <a:buFont typeface="+mj-lt"/>
              <a:buAutoNum type="arabicPeriod"/>
            </a:pPr>
            <a:r>
              <a:rPr lang="en-US" dirty="0"/>
              <a:t>Impact of COVID-19 on U.S. population.</a:t>
            </a:r>
          </a:p>
          <a:p>
            <a:pPr marL="857250" lvl="1" indent="-514350">
              <a:buSzPct val="100000"/>
              <a:buFont typeface="+mj-lt"/>
              <a:buAutoNum type="arabicPeriod"/>
            </a:pPr>
            <a:r>
              <a:rPr lang="en-US" dirty="0"/>
              <a:t>Impact of COVID-19 on hospitals.</a:t>
            </a:r>
          </a:p>
          <a:p>
            <a:pPr marL="857250" lvl="1" indent="-514350">
              <a:buSzPct val="100000"/>
              <a:buFont typeface="+mj-lt"/>
              <a:buAutoNum type="arabicPeriod"/>
            </a:pPr>
            <a:r>
              <a:rPr lang="en-US" dirty="0"/>
              <a:t>Impact of COVID-19 on ambulatory care. </a:t>
            </a:r>
          </a:p>
          <a:p>
            <a:pPr marL="857250" lvl="1" indent="-514350">
              <a:buSzPct val="100000"/>
              <a:buFont typeface="+mj-lt"/>
              <a:buAutoNum type="arabicPeriod"/>
            </a:pPr>
            <a:r>
              <a:rPr lang="en-US" dirty="0"/>
              <a:t>Impact of COVID-19 on nursing homes. </a:t>
            </a:r>
          </a:p>
          <a:p>
            <a:pPr marL="857250" lvl="1" indent="-514350">
              <a:buSzPct val="100000"/>
              <a:buFont typeface="+mj-lt"/>
              <a:buAutoNum type="arabicPeriod"/>
            </a:pPr>
            <a:r>
              <a:rPr lang="en-US" dirty="0"/>
              <a:t>Impact of COVID-19 on </a:t>
            </a:r>
            <a:r>
              <a:rPr lang="en-US" dirty="0" err="1"/>
              <a:t>telehealthcare</a:t>
            </a:r>
            <a:r>
              <a:rPr lang="en-US" dirty="0"/>
              <a:t>.</a:t>
            </a:r>
          </a:p>
          <a:p>
            <a:endParaRPr lang="en-US" dirty="0"/>
          </a:p>
        </p:txBody>
      </p:sp>
      <p:sp>
        <p:nvSpPr>
          <p:cNvPr id="2" name="Slide Number Placeholder 1">
            <a:extLst>
              <a:ext uri="{FF2B5EF4-FFF2-40B4-BE49-F238E27FC236}">
                <a16:creationId xmlns:a16="http://schemas.microsoft.com/office/drawing/2014/main" id="{A646EE02-678B-0EC2-1ACA-6CC78DA23887}"/>
              </a:ext>
            </a:extLst>
          </p:cNvPr>
          <p:cNvSpPr>
            <a:spLocks noGrp="1"/>
          </p:cNvSpPr>
          <p:nvPr>
            <p:ph type="sldNum" sz="quarter" idx="10"/>
          </p:nvPr>
        </p:nvSpPr>
        <p:spPr/>
        <p:txBody>
          <a:bodyPr/>
          <a:lstStyle/>
          <a:p>
            <a:fld id="{85F5B7A5-34A7-4AB0-A34F-A4DF2002FA98}" type="slidenum">
              <a:rPr lang="en-US" smtClean="0"/>
              <a:t>96</a:t>
            </a:fld>
            <a:endParaRPr lang="en-US"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7200" y="1188720"/>
            <a:ext cx="8229600" cy="5594888"/>
          </a:xfrm>
          <a:prstGeom prst="rect">
            <a:avLst/>
          </a:prstGeom>
        </p:spPr>
        <p:txBody>
          <a:bodyPr vert="horz" wrap="square" lIns="0" tIns="8659" rIns="0" bIns="0" rtlCol="0">
            <a:spAutoFit/>
          </a:bodyPr>
          <a:lstStyle/>
          <a:p>
            <a:pPr marL="342900" marR="0" lvl="0" indent="-342900">
              <a:spcBef>
                <a:spcPts val="0"/>
              </a:spcBef>
              <a:spcAft>
                <a:spcPts val="0"/>
              </a:spcAft>
              <a:buSzPct val="100000"/>
              <a:buFont typeface="Times New Roman" panose="02020603050405020304" pitchFamily="18" charset="0"/>
              <a:buAutoNum type="arabicPeriod"/>
            </a:pPr>
            <a:r>
              <a:rPr lang="en-US" sz="1100" dirty="0">
                <a:effectLst/>
                <a:ea typeface="Calibri" panose="020F0502020204030204" pitchFamily="34" charset="0"/>
                <a:cs typeface="Times New Roman" panose="02020603050405020304" pitchFamily="18" charset="0"/>
              </a:rPr>
              <a:t>Centers for Disease Control and Prevention. CDC Museum COVID-19 Timeline. March 15, 2023. </a:t>
            </a:r>
            <a:r>
              <a:rPr lang="en-US" sz="1100" u="sng" dirty="0">
                <a:solidFill>
                  <a:srgbClr val="0000FF"/>
                </a:solidFill>
                <a:effectLst/>
                <a:ea typeface="Calibri" panose="020F0502020204030204" pitchFamily="34" charset="0"/>
                <a:cs typeface="Times New Roman" panose="02020603050405020304" pitchFamily="18" charset="0"/>
                <a:hlinkClick r:id="rId3"/>
              </a:rPr>
              <a:t>https://www.cdc.gov/museum/timeline/covid19.html</a:t>
            </a:r>
            <a:r>
              <a:rPr lang="en-US" sz="1100" dirty="0">
                <a:effectLst/>
                <a:ea typeface="Calibri" panose="020F0502020204030204" pitchFamily="34" charset="0"/>
                <a:cs typeface="Times New Roman" panose="02020603050405020304" pitchFamily="18" charset="0"/>
              </a:rPr>
              <a:t>. Accessed October 23, 2023.</a:t>
            </a:r>
          </a:p>
          <a:p>
            <a:pPr marL="342900" marR="0" lvl="0" indent="-342900">
              <a:spcBef>
                <a:spcPts val="0"/>
              </a:spcBef>
              <a:spcAft>
                <a:spcPts val="0"/>
              </a:spcAft>
              <a:buSzPct val="100000"/>
              <a:buFont typeface="Times New Roman" panose="02020603050405020304" pitchFamily="18" charset="0"/>
              <a:buAutoNum type="arabicPeriod"/>
            </a:pPr>
            <a:r>
              <a:rPr lang="en-US" sz="1100" spc="-20" dirty="0">
                <a:effectLst/>
                <a:ea typeface="Calibri" panose="020F0502020204030204" pitchFamily="34" charset="0"/>
                <a:cs typeface="Times New Roman" panose="02020603050405020304" pitchFamily="18" charset="0"/>
              </a:rPr>
              <a:t>Huang C, Wang Y, Li X, et al. Clinical features of patients infected with 2019 novel coronavirus in Wuhan, China. Lancet. 2020 Feb 15;395(10223):497-506. Erratum in: Lancet. 2020 Jan 30. </a:t>
            </a:r>
            <a:r>
              <a:rPr lang="en-US" sz="1100" u="sng" spc="-20" dirty="0">
                <a:solidFill>
                  <a:srgbClr val="0000FF"/>
                </a:solidFill>
                <a:effectLst/>
                <a:ea typeface="Calibri" panose="020F0502020204030204" pitchFamily="34" charset="0"/>
                <a:cs typeface="Times New Roman" panose="02020603050405020304" pitchFamily="18" charset="0"/>
                <a:hlinkClick r:id="rId4"/>
              </a:rPr>
              <a:t>https://www.ncbi.nlm.nih.gov/pmc/articles/PMC7159299/</a:t>
            </a:r>
            <a:r>
              <a:rPr lang="en-US" sz="1100" spc="-20" dirty="0">
                <a:effectLst/>
                <a:ea typeface="Calibri" panose="020F0502020204030204" pitchFamily="34" charset="0"/>
                <a:cs typeface="Times New Roman" panose="02020603050405020304" pitchFamily="18" charset="0"/>
              </a:rPr>
              <a:t>. Accessed October 23, 2023.</a:t>
            </a:r>
          </a:p>
          <a:p>
            <a:pPr marL="342900" marR="0" lvl="0" indent="-342900">
              <a:spcBef>
                <a:spcPts val="0"/>
              </a:spcBef>
              <a:spcAft>
                <a:spcPts val="0"/>
              </a:spcAft>
              <a:buSzPct val="100000"/>
              <a:buFont typeface="Times New Roman" panose="02020603050405020304" pitchFamily="18" charset="0"/>
              <a:buAutoNum type="arabicPeriod"/>
            </a:pPr>
            <a:r>
              <a:rPr lang="en-US" sz="1100" dirty="0" err="1">
                <a:solidFill>
                  <a:srgbClr val="000000"/>
                </a:solidFill>
                <a:effectLst/>
                <a:ea typeface="Calibri" panose="020F0502020204030204" pitchFamily="34" charset="0"/>
                <a:cs typeface="Times New Roman" panose="02020603050405020304" pitchFamily="18" charset="0"/>
              </a:rPr>
              <a:t>Coronaviridae</a:t>
            </a:r>
            <a:r>
              <a:rPr lang="en-US" sz="1100" dirty="0">
                <a:solidFill>
                  <a:srgbClr val="000000"/>
                </a:solidFill>
                <a:effectLst/>
                <a:ea typeface="Calibri" panose="020F0502020204030204" pitchFamily="34" charset="0"/>
                <a:cs typeface="Times New Roman" panose="02020603050405020304" pitchFamily="18" charset="0"/>
              </a:rPr>
              <a:t> Study Group of the International Committee on Taxonomy of Viruses. The species </a:t>
            </a:r>
            <a:r>
              <a:rPr lang="en-US" sz="1100" i="1" dirty="0">
                <a:solidFill>
                  <a:srgbClr val="000000"/>
                </a:solidFill>
                <a:effectLst/>
                <a:ea typeface="Calibri" panose="020F0502020204030204" pitchFamily="34" charset="0"/>
                <a:cs typeface="Times New Roman" panose="02020603050405020304" pitchFamily="18" charset="0"/>
              </a:rPr>
              <a:t>Severe acute respiratory syndrome-related coronaviru</a:t>
            </a:r>
            <a:r>
              <a:rPr lang="en-US" sz="1100" dirty="0">
                <a:solidFill>
                  <a:srgbClr val="000000"/>
                </a:solidFill>
                <a:effectLst/>
                <a:ea typeface="Calibri" panose="020F0502020204030204" pitchFamily="34" charset="0"/>
                <a:cs typeface="Times New Roman" panose="02020603050405020304" pitchFamily="18" charset="0"/>
              </a:rPr>
              <a:t>s: classifying 2019-nCoV and naming it SARS-CoV-2. Nat </a:t>
            </a:r>
            <a:r>
              <a:rPr lang="en-US" sz="1100" dirty="0" err="1">
                <a:solidFill>
                  <a:srgbClr val="000000"/>
                </a:solidFill>
                <a:effectLst/>
                <a:ea typeface="Calibri" panose="020F0502020204030204" pitchFamily="34" charset="0"/>
                <a:cs typeface="Times New Roman" panose="02020603050405020304" pitchFamily="18" charset="0"/>
              </a:rPr>
              <a:t>Microbiol</a:t>
            </a:r>
            <a:r>
              <a:rPr lang="en-US" sz="1100" dirty="0">
                <a:solidFill>
                  <a:srgbClr val="000000"/>
                </a:solidFill>
                <a:effectLst/>
                <a:ea typeface="Calibri" panose="020F0502020204030204" pitchFamily="34" charset="0"/>
                <a:cs typeface="Times New Roman" panose="02020603050405020304" pitchFamily="18" charset="0"/>
              </a:rPr>
              <a:t>. 2020 Apr;5(4):536-544. </a:t>
            </a:r>
            <a:r>
              <a:rPr lang="en-US" sz="1100" u="sng" dirty="0">
                <a:solidFill>
                  <a:srgbClr val="0000FF"/>
                </a:solidFill>
                <a:effectLst/>
                <a:ea typeface="Calibri" panose="020F0502020204030204" pitchFamily="34" charset="0"/>
                <a:cs typeface="Times New Roman" panose="02020603050405020304" pitchFamily="18" charset="0"/>
                <a:hlinkClick r:id="rId5"/>
              </a:rPr>
              <a:t>https://www.ncbi.nlm.nih.gov/pmc/articles/PMC7095448/</a:t>
            </a:r>
            <a:r>
              <a:rPr lang="en-US" sz="1100" dirty="0">
                <a:solidFill>
                  <a:srgbClr val="000000"/>
                </a:solidFill>
                <a:effectLst/>
                <a:ea typeface="Calibri" panose="020F0502020204030204" pitchFamily="34" charset="0"/>
                <a:cs typeface="Times New Roman" panose="02020603050405020304" pitchFamily="18" charset="0"/>
              </a:rPr>
              <a:t>. Accessed October 23, 2023.</a:t>
            </a:r>
            <a:endParaRPr lang="en-US" sz="11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SzPct val="100000"/>
              <a:buFont typeface="Times New Roman" panose="02020603050405020304" pitchFamily="18" charset="0"/>
              <a:buAutoNum type="arabicPeriod"/>
            </a:pPr>
            <a:r>
              <a:rPr lang="en-US" sz="1100" dirty="0">
                <a:effectLst/>
                <a:ea typeface="Calibri" panose="020F0502020204030204" pitchFamily="34" charset="0"/>
                <a:cs typeface="Times New Roman" panose="02020603050405020304" pitchFamily="18" charset="0"/>
              </a:rPr>
              <a:t>World Health Organization. Naming the Coronavirus Disease (COVID-19) and the Virus That Causes It. Technical Guidance. February 2020. Accessed at </a:t>
            </a:r>
            <a:r>
              <a:rPr lang="en-US" sz="1100" u="sng" dirty="0">
                <a:solidFill>
                  <a:srgbClr val="0000FF"/>
                </a:solidFill>
                <a:effectLst/>
                <a:ea typeface="Calibri" panose="020F0502020204030204" pitchFamily="34" charset="0"/>
                <a:cs typeface="Times New Roman" panose="02020603050405020304" pitchFamily="18" charset="0"/>
                <a:hlinkClick r:id="rId6"/>
              </a:rPr>
              <a:t>https://www.who.int/emergencies/diseases/novel-coronavirus-2019/technical-guidance/naming-the-coronavirus-disease-(covid-2019)-and-the-virus-that-causes-it</a:t>
            </a:r>
            <a:r>
              <a:rPr lang="en-US" sz="1100" dirty="0">
                <a:effectLst/>
                <a:ea typeface="Calibri" panose="020F0502020204030204" pitchFamily="34" charset="0"/>
                <a:cs typeface="Times New Roman" panose="02020603050405020304" pitchFamily="18" charset="0"/>
              </a:rPr>
              <a:t>. Accessed October 23, 2023.</a:t>
            </a:r>
          </a:p>
          <a:p>
            <a:pPr marL="342900" marR="0" lvl="0" indent="-342900">
              <a:spcBef>
                <a:spcPts val="0"/>
              </a:spcBef>
              <a:spcAft>
                <a:spcPts val="0"/>
              </a:spcAft>
              <a:buSzPct val="100000"/>
              <a:buFont typeface="Times New Roman" panose="02020603050405020304" pitchFamily="18" charset="0"/>
              <a:buAutoNum type="arabicPeriod"/>
            </a:pPr>
            <a:r>
              <a:rPr lang="en-US" sz="1100" dirty="0">
                <a:effectLst/>
                <a:ea typeface="Calibri" panose="020F0502020204030204" pitchFamily="34" charset="0"/>
                <a:cs typeface="Times New Roman" panose="02020603050405020304" pitchFamily="18" charset="0"/>
              </a:rPr>
              <a:t>Hu B, Guo H, Zhou P, Shi ZL. Characteristics of SARS-CoV-2 and COVID-19. Nat Rev </a:t>
            </a:r>
            <a:r>
              <a:rPr lang="en-US" sz="1100" dirty="0" err="1">
                <a:effectLst/>
                <a:ea typeface="Calibri" panose="020F0502020204030204" pitchFamily="34" charset="0"/>
                <a:cs typeface="Times New Roman" panose="02020603050405020304" pitchFamily="18" charset="0"/>
              </a:rPr>
              <a:t>Microbiol</a:t>
            </a:r>
            <a:r>
              <a:rPr lang="en-US" sz="1100" dirty="0">
                <a:effectLst/>
                <a:ea typeface="Calibri" panose="020F0502020204030204" pitchFamily="34" charset="0"/>
                <a:cs typeface="Times New Roman" panose="02020603050405020304" pitchFamily="18" charset="0"/>
              </a:rPr>
              <a:t>. 2021 Mar;19(3):141-154. Erratum in: Nat Rev </a:t>
            </a:r>
            <a:r>
              <a:rPr lang="en-US" sz="1100" dirty="0" err="1">
                <a:effectLst/>
                <a:ea typeface="Calibri" panose="020F0502020204030204" pitchFamily="34" charset="0"/>
                <a:cs typeface="Times New Roman" panose="02020603050405020304" pitchFamily="18" charset="0"/>
              </a:rPr>
              <a:t>Microbiol</a:t>
            </a:r>
            <a:r>
              <a:rPr lang="en-US" sz="1100" dirty="0">
                <a:effectLst/>
                <a:ea typeface="Calibri" panose="020F0502020204030204" pitchFamily="34" charset="0"/>
                <a:cs typeface="Times New Roman" panose="02020603050405020304" pitchFamily="18" charset="0"/>
              </a:rPr>
              <a:t>. 2022 May;20(5):315. </a:t>
            </a:r>
            <a:r>
              <a:rPr lang="en-US" sz="1100" u="sng" dirty="0">
                <a:solidFill>
                  <a:srgbClr val="0000FF"/>
                </a:solidFill>
                <a:effectLst/>
                <a:ea typeface="Calibri" panose="020F0502020204030204" pitchFamily="34" charset="0"/>
                <a:cs typeface="Times New Roman" panose="02020603050405020304" pitchFamily="18" charset="0"/>
                <a:hlinkClick r:id="rId7"/>
              </a:rPr>
              <a:t>https://www.ncbi.nlm.nih.gov/pmc/articles/PMC7537588/</a:t>
            </a:r>
            <a:r>
              <a:rPr lang="en-US" sz="1100" dirty="0">
                <a:effectLst/>
                <a:ea typeface="Calibri" panose="020F0502020204030204" pitchFamily="34" charset="0"/>
                <a:cs typeface="Times New Roman" panose="02020603050405020304" pitchFamily="18" charset="0"/>
              </a:rPr>
              <a:t>. Accessed October 23, 2023.</a:t>
            </a:r>
          </a:p>
          <a:p>
            <a:pPr marL="342900" marR="0" lvl="0" indent="-342900">
              <a:spcBef>
                <a:spcPts val="0"/>
              </a:spcBef>
              <a:spcAft>
                <a:spcPts val="0"/>
              </a:spcAft>
              <a:buSzPct val="100000"/>
              <a:buFont typeface="Times New Roman" panose="02020603050405020304" pitchFamily="18" charset="0"/>
              <a:buAutoNum type="arabicPeriod"/>
            </a:pPr>
            <a:r>
              <a:rPr lang="en-US" sz="1100" dirty="0">
                <a:solidFill>
                  <a:srgbClr val="000000"/>
                </a:solidFill>
                <a:effectLst/>
                <a:ea typeface="Calibri" panose="020F0502020204030204" pitchFamily="34" charset="0"/>
                <a:cs typeface="Times New Roman" panose="02020603050405020304" pitchFamily="18" charset="0"/>
              </a:rPr>
              <a:t>Wang C, </a:t>
            </a:r>
            <a:r>
              <a:rPr lang="en-US" sz="1100" dirty="0" err="1">
                <a:solidFill>
                  <a:srgbClr val="000000"/>
                </a:solidFill>
                <a:effectLst/>
                <a:ea typeface="Calibri" panose="020F0502020204030204" pitchFamily="34" charset="0"/>
                <a:cs typeface="Times New Roman" panose="02020603050405020304" pitchFamily="18" charset="0"/>
              </a:rPr>
              <a:t>Horby</a:t>
            </a:r>
            <a:r>
              <a:rPr lang="en-US" sz="1100" dirty="0">
                <a:solidFill>
                  <a:srgbClr val="000000"/>
                </a:solidFill>
                <a:effectLst/>
                <a:ea typeface="Calibri" panose="020F0502020204030204" pitchFamily="34" charset="0"/>
                <a:cs typeface="Times New Roman" panose="02020603050405020304" pitchFamily="18" charset="0"/>
              </a:rPr>
              <a:t> PW, Hayden FG, Gao GF. A novel coronavirus outbreak of global health concern. Lancet. 2020 Feb 15;395(10223):470-473. Erratum in: Lancet. 2020 Jan 29. </a:t>
            </a:r>
            <a:r>
              <a:rPr lang="en-US" sz="1100" u="sng" dirty="0">
                <a:solidFill>
                  <a:srgbClr val="0000FF"/>
                </a:solidFill>
                <a:effectLst/>
                <a:ea typeface="Calibri" panose="020F0502020204030204" pitchFamily="34" charset="0"/>
                <a:cs typeface="Times New Roman" panose="02020603050405020304" pitchFamily="18" charset="0"/>
                <a:hlinkClick r:id="rId8"/>
              </a:rPr>
              <a:t>https://www.ncbi.nlm.nih.gov/pmc/articles/PMC7135038/</a:t>
            </a:r>
            <a:r>
              <a:rPr lang="en-US" sz="1100" dirty="0">
                <a:solidFill>
                  <a:srgbClr val="000000"/>
                </a:solidFill>
                <a:effectLst/>
                <a:ea typeface="Calibri" panose="020F0502020204030204" pitchFamily="34" charset="0"/>
                <a:cs typeface="Times New Roman" panose="02020603050405020304" pitchFamily="18" charset="0"/>
              </a:rPr>
              <a:t>. Accessed October 23, 2023.</a:t>
            </a:r>
            <a:endParaRPr lang="en-US" sz="11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SzPct val="100000"/>
              <a:buFont typeface="Times New Roman" panose="02020603050405020304" pitchFamily="18" charset="0"/>
              <a:buAutoNum type="arabicPeriod"/>
            </a:pPr>
            <a:r>
              <a:rPr lang="en-US" sz="1100" dirty="0">
                <a:solidFill>
                  <a:srgbClr val="000000"/>
                </a:solidFill>
                <a:effectLst/>
                <a:ea typeface="Calibri" panose="020F0502020204030204" pitchFamily="34" charset="0"/>
                <a:cs typeface="Times New Roman" panose="02020603050405020304" pitchFamily="18" charset="0"/>
              </a:rPr>
              <a:t>Chan JF, Yuan S, </a:t>
            </a:r>
            <a:r>
              <a:rPr lang="en-US" sz="1100" dirty="0" err="1">
                <a:solidFill>
                  <a:srgbClr val="000000"/>
                </a:solidFill>
                <a:effectLst/>
                <a:ea typeface="Calibri" panose="020F0502020204030204" pitchFamily="34" charset="0"/>
                <a:cs typeface="Times New Roman" panose="02020603050405020304" pitchFamily="18" charset="0"/>
              </a:rPr>
              <a:t>Kok</a:t>
            </a:r>
            <a:r>
              <a:rPr lang="en-US" sz="1100" dirty="0">
                <a:solidFill>
                  <a:srgbClr val="000000"/>
                </a:solidFill>
                <a:effectLst/>
                <a:ea typeface="Calibri" panose="020F0502020204030204" pitchFamily="34" charset="0"/>
                <a:cs typeface="Times New Roman" panose="02020603050405020304" pitchFamily="18" charset="0"/>
              </a:rPr>
              <a:t> KH, et al. A familial cluster of pneumonia associated with the 2019 novel coronavirus indicating person-to-person transmission: a study of a family cluster. Lancet. 2020 Feb 15;395(10223):514-523. </a:t>
            </a:r>
            <a:r>
              <a:rPr lang="en-US" sz="1100" u="sng" dirty="0">
                <a:solidFill>
                  <a:srgbClr val="0000FF"/>
                </a:solidFill>
                <a:effectLst/>
                <a:ea typeface="Calibri" panose="020F0502020204030204" pitchFamily="34" charset="0"/>
                <a:cs typeface="Times New Roman" panose="02020603050405020304" pitchFamily="18" charset="0"/>
                <a:hlinkClick r:id="rId9"/>
              </a:rPr>
              <a:t>https://www.ncbi.nlm.nih.gov/pmc/articles/PMC7159286/</a:t>
            </a:r>
            <a:r>
              <a:rPr lang="en-US" sz="1100" dirty="0">
                <a:solidFill>
                  <a:srgbClr val="000000"/>
                </a:solidFill>
                <a:effectLst/>
                <a:ea typeface="Calibri" panose="020F0502020204030204" pitchFamily="34" charset="0"/>
                <a:cs typeface="Times New Roman" panose="02020603050405020304" pitchFamily="18" charset="0"/>
              </a:rPr>
              <a:t>. Accessed October 23, 2023.</a:t>
            </a:r>
            <a:endParaRPr lang="en-US" sz="11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SzPct val="100000"/>
              <a:buFont typeface="Times New Roman" panose="02020603050405020304" pitchFamily="18" charset="0"/>
              <a:buAutoNum type="arabicPeriod"/>
            </a:pPr>
            <a:r>
              <a:rPr lang="en-US" sz="1100" dirty="0">
                <a:solidFill>
                  <a:srgbClr val="000000"/>
                </a:solidFill>
                <a:effectLst/>
                <a:ea typeface="Calibri" panose="020F0502020204030204" pitchFamily="34" charset="0"/>
                <a:cs typeface="Times New Roman" panose="02020603050405020304" pitchFamily="18" charset="0"/>
              </a:rPr>
              <a:t>Phan LT, Nguyen TV, Luong QC, Nguyen TV, Nguyen HT, Le HQ, Nguyen TT, Cao TM, Pham QD. Importation and human-to-human transmission of a novel coronavirus in Vietnam. N </a:t>
            </a:r>
            <a:r>
              <a:rPr lang="en-US" sz="1100" dirty="0" err="1">
                <a:solidFill>
                  <a:srgbClr val="000000"/>
                </a:solidFill>
                <a:effectLst/>
                <a:ea typeface="Calibri" panose="020F0502020204030204" pitchFamily="34" charset="0"/>
                <a:cs typeface="Times New Roman" panose="02020603050405020304" pitchFamily="18" charset="0"/>
              </a:rPr>
              <a:t>Engl</a:t>
            </a:r>
            <a:r>
              <a:rPr lang="en-US" sz="1100" dirty="0">
                <a:solidFill>
                  <a:srgbClr val="000000"/>
                </a:solidFill>
                <a:effectLst/>
                <a:ea typeface="Calibri" panose="020F0502020204030204" pitchFamily="34" charset="0"/>
                <a:cs typeface="Times New Roman" panose="02020603050405020304" pitchFamily="18" charset="0"/>
              </a:rPr>
              <a:t> J Med. 2020 Feb 27;382(9):872-874. </a:t>
            </a:r>
            <a:r>
              <a:rPr lang="en-US" sz="1100" u="sng" dirty="0">
                <a:solidFill>
                  <a:srgbClr val="0000FF"/>
                </a:solidFill>
                <a:effectLst/>
                <a:ea typeface="Calibri" panose="020F0502020204030204" pitchFamily="34" charset="0"/>
                <a:cs typeface="Times New Roman" panose="02020603050405020304" pitchFamily="18" charset="0"/>
                <a:hlinkClick r:id="rId10"/>
              </a:rPr>
              <a:t>https://www.ncbi.nlm.nih.gov/pmc/articles/PMC7121428/</a:t>
            </a:r>
            <a:r>
              <a:rPr lang="en-US" sz="1100" dirty="0">
                <a:solidFill>
                  <a:srgbClr val="000000"/>
                </a:solidFill>
                <a:effectLst/>
                <a:ea typeface="Calibri" panose="020F0502020204030204" pitchFamily="34" charset="0"/>
                <a:cs typeface="Times New Roman" panose="02020603050405020304" pitchFamily="18" charset="0"/>
              </a:rPr>
              <a:t>. Accessed October 23, 2023.</a:t>
            </a:r>
            <a:endParaRPr lang="en-US" sz="11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SzPct val="100000"/>
              <a:buFont typeface="Times New Roman" panose="02020603050405020304" pitchFamily="18" charset="0"/>
              <a:buAutoNum type="arabicPeriod"/>
            </a:pPr>
            <a:r>
              <a:rPr lang="en-US" sz="1100" dirty="0" err="1">
                <a:solidFill>
                  <a:srgbClr val="000000"/>
                </a:solidFill>
                <a:effectLst/>
                <a:ea typeface="Calibri" panose="020F0502020204030204" pitchFamily="34" charset="0"/>
                <a:cs typeface="Times New Roman" panose="02020603050405020304" pitchFamily="18" charset="0"/>
              </a:rPr>
              <a:t>Holshue</a:t>
            </a:r>
            <a:r>
              <a:rPr lang="en-US" sz="1100" dirty="0">
                <a:solidFill>
                  <a:srgbClr val="000000"/>
                </a:solidFill>
                <a:effectLst/>
                <a:ea typeface="Calibri" panose="020F0502020204030204" pitchFamily="34" charset="0"/>
                <a:cs typeface="Times New Roman" panose="02020603050405020304" pitchFamily="18" charset="0"/>
              </a:rPr>
              <a:t> ML, </a:t>
            </a:r>
            <a:r>
              <a:rPr lang="en-US" sz="1100" dirty="0" err="1">
                <a:solidFill>
                  <a:srgbClr val="000000"/>
                </a:solidFill>
                <a:effectLst/>
                <a:ea typeface="Calibri" panose="020F0502020204030204" pitchFamily="34" charset="0"/>
                <a:cs typeface="Times New Roman" panose="02020603050405020304" pitchFamily="18" charset="0"/>
              </a:rPr>
              <a:t>DeBolt</a:t>
            </a:r>
            <a:r>
              <a:rPr lang="en-US" sz="1100" dirty="0">
                <a:solidFill>
                  <a:srgbClr val="000000"/>
                </a:solidFill>
                <a:effectLst/>
                <a:ea typeface="Calibri" panose="020F0502020204030204" pitchFamily="34" charset="0"/>
                <a:cs typeface="Times New Roman" panose="02020603050405020304" pitchFamily="18" charset="0"/>
              </a:rPr>
              <a:t> C, Lindquist S, et al.; Washington State 2019-nCoV Case Investigation Team. First case of 2019 novel coronavirus in the United States. N </a:t>
            </a:r>
            <a:r>
              <a:rPr lang="en-US" sz="1100" dirty="0" err="1">
                <a:solidFill>
                  <a:srgbClr val="000000"/>
                </a:solidFill>
                <a:effectLst/>
                <a:ea typeface="Calibri" panose="020F0502020204030204" pitchFamily="34" charset="0"/>
                <a:cs typeface="Times New Roman" panose="02020603050405020304" pitchFamily="18" charset="0"/>
              </a:rPr>
              <a:t>Engl</a:t>
            </a:r>
            <a:r>
              <a:rPr lang="en-US" sz="1100" dirty="0">
                <a:solidFill>
                  <a:srgbClr val="000000"/>
                </a:solidFill>
                <a:effectLst/>
                <a:ea typeface="Calibri" panose="020F0502020204030204" pitchFamily="34" charset="0"/>
                <a:cs typeface="Times New Roman" panose="02020603050405020304" pitchFamily="18" charset="0"/>
              </a:rPr>
              <a:t> J Med. 2020 Mar 5;382(10):929-936. </a:t>
            </a:r>
            <a:r>
              <a:rPr lang="en-US" sz="1100" u="sng" dirty="0">
                <a:solidFill>
                  <a:srgbClr val="0000FF"/>
                </a:solidFill>
                <a:effectLst/>
                <a:ea typeface="Calibri" panose="020F0502020204030204" pitchFamily="34" charset="0"/>
                <a:cs typeface="Times New Roman" panose="02020603050405020304" pitchFamily="18" charset="0"/>
                <a:hlinkClick r:id="rId11"/>
              </a:rPr>
              <a:t>https://www.ncbi.nlm.nih.gov/pmc/articles/PMC7092802/</a:t>
            </a:r>
            <a:r>
              <a:rPr lang="en-US" sz="1100" dirty="0">
                <a:solidFill>
                  <a:srgbClr val="000000"/>
                </a:solidFill>
                <a:effectLst/>
                <a:ea typeface="Calibri" panose="020F0502020204030204" pitchFamily="34" charset="0"/>
                <a:cs typeface="Times New Roman" panose="02020603050405020304" pitchFamily="18" charset="0"/>
              </a:rPr>
              <a:t>. Accessed October 23, 2023.</a:t>
            </a:r>
            <a:endParaRPr lang="en-US" sz="11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SzPct val="100000"/>
              <a:buFont typeface="Times New Roman" panose="02020603050405020304" pitchFamily="18" charset="0"/>
              <a:buAutoNum type="arabicPeriod"/>
            </a:pPr>
            <a:r>
              <a:rPr lang="en-US" sz="1100" spc="-10" dirty="0" err="1">
                <a:solidFill>
                  <a:srgbClr val="000000"/>
                </a:solidFill>
                <a:effectLst/>
                <a:ea typeface="Calibri" panose="020F0502020204030204" pitchFamily="34" charset="0"/>
                <a:cs typeface="Times New Roman" panose="02020603050405020304" pitchFamily="18" charset="0"/>
              </a:rPr>
              <a:t>Rothe</a:t>
            </a:r>
            <a:r>
              <a:rPr lang="en-US" sz="1100" spc="-10" dirty="0">
                <a:solidFill>
                  <a:srgbClr val="000000"/>
                </a:solidFill>
                <a:effectLst/>
                <a:ea typeface="Calibri" panose="020F0502020204030204" pitchFamily="34" charset="0"/>
                <a:cs typeface="Times New Roman" panose="02020603050405020304" pitchFamily="18" charset="0"/>
              </a:rPr>
              <a:t> C, Schunk M, </a:t>
            </a:r>
            <a:r>
              <a:rPr lang="en-US" sz="1100" spc="-10" dirty="0" err="1">
                <a:solidFill>
                  <a:srgbClr val="000000"/>
                </a:solidFill>
                <a:effectLst/>
                <a:ea typeface="Calibri" panose="020F0502020204030204" pitchFamily="34" charset="0"/>
                <a:cs typeface="Times New Roman" panose="02020603050405020304" pitchFamily="18" charset="0"/>
              </a:rPr>
              <a:t>Sothmann</a:t>
            </a:r>
            <a:r>
              <a:rPr lang="en-US" sz="1100" spc="-10" dirty="0">
                <a:solidFill>
                  <a:srgbClr val="000000"/>
                </a:solidFill>
                <a:effectLst/>
                <a:ea typeface="Calibri" panose="020F0502020204030204" pitchFamily="34" charset="0"/>
                <a:cs typeface="Times New Roman" panose="02020603050405020304" pitchFamily="18" charset="0"/>
              </a:rPr>
              <a:t> P, </a:t>
            </a:r>
            <a:r>
              <a:rPr lang="en-US" sz="1100" spc="-10" dirty="0" err="1">
                <a:solidFill>
                  <a:srgbClr val="000000"/>
                </a:solidFill>
                <a:effectLst/>
                <a:ea typeface="Calibri" panose="020F0502020204030204" pitchFamily="34" charset="0"/>
                <a:cs typeface="Times New Roman" panose="02020603050405020304" pitchFamily="18" charset="0"/>
              </a:rPr>
              <a:t>Bretzel</a:t>
            </a:r>
            <a:r>
              <a:rPr lang="en-US" sz="1100" spc="-10" dirty="0">
                <a:solidFill>
                  <a:srgbClr val="000000"/>
                </a:solidFill>
                <a:effectLst/>
                <a:ea typeface="Calibri" panose="020F0502020204030204" pitchFamily="34" charset="0"/>
                <a:cs typeface="Times New Roman" panose="02020603050405020304" pitchFamily="18" charset="0"/>
              </a:rPr>
              <a:t> G, </a:t>
            </a:r>
            <a:r>
              <a:rPr lang="en-US" sz="1100" spc="-10" dirty="0" err="1">
                <a:solidFill>
                  <a:srgbClr val="000000"/>
                </a:solidFill>
                <a:effectLst/>
                <a:ea typeface="Calibri" panose="020F0502020204030204" pitchFamily="34" charset="0"/>
                <a:cs typeface="Times New Roman" panose="02020603050405020304" pitchFamily="18" charset="0"/>
              </a:rPr>
              <a:t>Froeschl</a:t>
            </a:r>
            <a:r>
              <a:rPr lang="en-US" sz="1100" spc="-10" dirty="0">
                <a:solidFill>
                  <a:srgbClr val="000000"/>
                </a:solidFill>
                <a:effectLst/>
                <a:ea typeface="Calibri" panose="020F0502020204030204" pitchFamily="34" charset="0"/>
                <a:cs typeface="Times New Roman" panose="02020603050405020304" pitchFamily="18" charset="0"/>
              </a:rPr>
              <a:t> G, </a:t>
            </a:r>
            <a:r>
              <a:rPr lang="en-US" sz="1100" spc="-10" dirty="0" err="1">
                <a:solidFill>
                  <a:srgbClr val="000000"/>
                </a:solidFill>
                <a:effectLst/>
                <a:ea typeface="Calibri" panose="020F0502020204030204" pitchFamily="34" charset="0"/>
                <a:cs typeface="Times New Roman" panose="02020603050405020304" pitchFamily="18" charset="0"/>
              </a:rPr>
              <a:t>Wallrauch</a:t>
            </a:r>
            <a:r>
              <a:rPr lang="en-US" sz="1100" spc="-10" dirty="0">
                <a:solidFill>
                  <a:srgbClr val="000000"/>
                </a:solidFill>
                <a:effectLst/>
                <a:ea typeface="Calibri" panose="020F0502020204030204" pitchFamily="34" charset="0"/>
                <a:cs typeface="Times New Roman" panose="02020603050405020304" pitchFamily="18" charset="0"/>
              </a:rPr>
              <a:t> C, Zimmer T, Thiel V, Janke C, </a:t>
            </a:r>
            <a:r>
              <a:rPr lang="en-US" sz="1100" spc="-10" dirty="0" err="1">
                <a:solidFill>
                  <a:srgbClr val="000000"/>
                </a:solidFill>
                <a:effectLst/>
                <a:ea typeface="Calibri" panose="020F0502020204030204" pitchFamily="34" charset="0"/>
                <a:cs typeface="Times New Roman" panose="02020603050405020304" pitchFamily="18" charset="0"/>
              </a:rPr>
              <a:t>Guggemos</a:t>
            </a:r>
            <a:r>
              <a:rPr lang="en-US" sz="1100" spc="-10" dirty="0">
                <a:solidFill>
                  <a:srgbClr val="000000"/>
                </a:solidFill>
                <a:effectLst/>
                <a:ea typeface="Calibri" panose="020F0502020204030204" pitchFamily="34" charset="0"/>
                <a:cs typeface="Times New Roman" panose="02020603050405020304" pitchFamily="18" charset="0"/>
              </a:rPr>
              <a:t> W, </a:t>
            </a:r>
            <a:r>
              <a:rPr lang="en-US" sz="1100" spc="-10" dirty="0" err="1">
                <a:solidFill>
                  <a:srgbClr val="000000"/>
                </a:solidFill>
                <a:effectLst/>
                <a:ea typeface="Calibri" panose="020F0502020204030204" pitchFamily="34" charset="0"/>
                <a:cs typeface="Times New Roman" panose="02020603050405020304" pitchFamily="18" charset="0"/>
              </a:rPr>
              <a:t>Seilmaier</a:t>
            </a:r>
            <a:r>
              <a:rPr lang="en-US" sz="1100" spc="-10" dirty="0">
                <a:solidFill>
                  <a:srgbClr val="000000"/>
                </a:solidFill>
                <a:effectLst/>
                <a:ea typeface="Calibri" panose="020F0502020204030204" pitchFamily="34" charset="0"/>
                <a:cs typeface="Times New Roman" panose="02020603050405020304" pitchFamily="18" charset="0"/>
              </a:rPr>
              <a:t> M, </a:t>
            </a:r>
            <a:r>
              <a:rPr lang="en-US" sz="1100" spc="-10" dirty="0" err="1">
                <a:solidFill>
                  <a:srgbClr val="000000"/>
                </a:solidFill>
                <a:effectLst/>
                <a:ea typeface="Calibri" panose="020F0502020204030204" pitchFamily="34" charset="0"/>
                <a:cs typeface="Times New Roman" panose="02020603050405020304" pitchFamily="18" charset="0"/>
              </a:rPr>
              <a:t>Drosten</a:t>
            </a:r>
            <a:r>
              <a:rPr lang="en-US" sz="1100" spc="-10" dirty="0">
                <a:solidFill>
                  <a:srgbClr val="000000"/>
                </a:solidFill>
                <a:effectLst/>
                <a:ea typeface="Calibri" panose="020F0502020204030204" pitchFamily="34" charset="0"/>
                <a:cs typeface="Times New Roman" panose="02020603050405020304" pitchFamily="18" charset="0"/>
              </a:rPr>
              <a:t> C, </a:t>
            </a:r>
            <a:r>
              <a:rPr lang="en-US" sz="1100" spc="-10" dirty="0" err="1">
                <a:solidFill>
                  <a:srgbClr val="000000"/>
                </a:solidFill>
                <a:effectLst/>
                <a:ea typeface="Calibri" panose="020F0502020204030204" pitchFamily="34" charset="0"/>
                <a:cs typeface="Times New Roman" panose="02020603050405020304" pitchFamily="18" charset="0"/>
              </a:rPr>
              <a:t>Vollmar</a:t>
            </a:r>
            <a:r>
              <a:rPr lang="en-US" sz="1100" spc="-10" dirty="0">
                <a:solidFill>
                  <a:srgbClr val="000000"/>
                </a:solidFill>
                <a:effectLst/>
                <a:ea typeface="Calibri" panose="020F0502020204030204" pitchFamily="34" charset="0"/>
                <a:cs typeface="Times New Roman" panose="02020603050405020304" pitchFamily="18" charset="0"/>
              </a:rPr>
              <a:t> P, </a:t>
            </a:r>
            <a:r>
              <a:rPr lang="en-US" sz="1100" spc="-10" dirty="0" err="1">
                <a:solidFill>
                  <a:srgbClr val="000000"/>
                </a:solidFill>
                <a:effectLst/>
                <a:ea typeface="Calibri" panose="020F0502020204030204" pitchFamily="34" charset="0"/>
                <a:cs typeface="Times New Roman" panose="02020603050405020304" pitchFamily="18" charset="0"/>
              </a:rPr>
              <a:t>Zwirglmaier</a:t>
            </a:r>
            <a:r>
              <a:rPr lang="en-US" sz="1100" spc="-10" dirty="0">
                <a:solidFill>
                  <a:srgbClr val="000000"/>
                </a:solidFill>
                <a:effectLst/>
                <a:ea typeface="Calibri" panose="020F0502020204030204" pitchFamily="34" charset="0"/>
                <a:cs typeface="Times New Roman" panose="02020603050405020304" pitchFamily="18" charset="0"/>
              </a:rPr>
              <a:t> K, </a:t>
            </a:r>
            <a:r>
              <a:rPr lang="en-US" sz="1100" spc="-10" dirty="0" err="1">
                <a:solidFill>
                  <a:srgbClr val="000000"/>
                </a:solidFill>
                <a:effectLst/>
                <a:ea typeface="Calibri" panose="020F0502020204030204" pitchFamily="34" charset="0"/>
                <a:cs typeface="Times New Roman" panose="02020603050405020304" pitchFamily="18" charset="0"/>
              </a:rPr>
              <a:t>Zange</a:t>
            </a:r>
            <a:r>
              <a:rPr lang="en-US" sz="1100" spc="-10" dirty="0">
                <a:solidFill>
                  <a:srgbClr val="000000"/>
                </a:solidFill>
                <a:effectLst/>
                <a:ea typeface="Calibri" panose="020F0502020204030204" pitchFamily="34" charset="0"/>
                <a:cs typeface="Times New Roman" panose="02020603050405020304" pitchFamily="18" charset="0"/>
              </a:rPr>
              <a:t> S, </a:t>
            </a:r>
            <a:r>
              <a:rPr lang="en-US" sz="1100" spc="-10" dirty="0" err="1">
                <a:solidFill>
                  <a:srgbClr val="000000"/>
                </a:solidFill>
                <a:effectLst/>
                <a:ea typeface="Calibri" panose="020F0502020204030204" pitchFamily="34" charset="0"/>
                <a:cs typeface="Times New Roman" panose="02020603050405020304" pitchFamily="18" charset="0"/>
              </a:rPr>
              <a:t>Wölfel</a:t>
            </a:r>
            <a:r>
              <a:rPr lang="en-US" sz="1100" spc="-10" dirty="0">
                <a:solidFill>
                  <a:srgbClr val="000000"/>
                </a:solidFill>
                <a:effectLst/>
                <a:ea typeface="Calibri" panose="020F0502020204030204" pitchFamily="34" charset="0"/>
                <a:cs typeface="Times New Roman" panose="02020603050405020304" pitchFamily="18" charset="0"/>
              </a:rPr>
              <a:t> R, </a:t>
            </a:r>
            <a:r>
              <a:rPr lang="en-US" sz="1100" spc="-10" dirty="0" err="1">
                <a:solidFill>
                  <a:srgbClr val="000000"/>
                </a:solidFill>
                <a:effectLst/>
                <a:ea typeface="Calibri" panose="020F0502020204030204" pitchFamily="34" charset="0"/>
                <a:cs typeface="Times New Roman" panose="02020603050405020304" pitchFamily="18" charset="0"/>
              </a:rPr>
              <a:t>Hoelscher</a:t>
            </a:r>
            <a:r>
              <a:rPr lang="en-US" sz="1100" spc="-10" dirty="0">
                <a:solidFill>
                  <a:srgbClr val="000000"/>
                </a:solidFill>
                <a:effectLst/>
                <a:ea typeface="Calibri" panose="020F0502020204030204" pitchFamily="34" charset="0"/>
                <a:cs typeface="Times New Roman" panose="02020603050405020304" pitchFamily="18" charset="0"/>
              </a:rPr>
              <a:t> M. Transmission of 2019-nCoV infection from an asymptomatic contact in Germany. N </a:t>
            </a:r>
            <a:r>
              <a:rPr lang="en-US" sz="1100" spc="-10" dirty="0" err="1">
                <a:solidFill>
                  <a:srgbClr val="000000"/>
                </a:solidFill>
                <a:effectLst/>
                <a:ea typeface="Calibri" panose="020F0502020204030204" pitchFamily="34" charset="0"/>
                <a:cs typeface="Times New Roman" panose="02020603050405020304" pitchFamily="18" charset="0"/>
              </a:rPr>
              <a:t>Engl</a:t>
            </a:r>
            <a:r>
              <a:rPr lang="en-US" sz="1100" spc="-10" dirty="0">
                <a:solidFill>
                  <a:srgbClr val="000000"/>
                </a:solidFill>
                <a:effectLst/>
                <a:ea typeface="Calibri" panose="020F0502020204030204" pitchFamily="34" charset="0"/>
                <a:cs typeface="Times New Roman" panose="02020603050405020304" pitchFamily="18" charset="0"/>
              </a:rPr>
              <a:t> J Med. 2020 Mar 5;382(10):970-971. </a:t>
            </a:r>
            <a:r>
              <a:rPr lang="en-US" sz="1100" u="sng" spc="-10" dirty="0">
                <a:solidFill>
                  <a:srgbClr val="0000FF"/>
                </a:solidFill>
                <a:effectLst/>
                <a:ea typeface="Calibri" panose="020F0502020204030204" pitchFamily="34" charset="0"/>
                <a:cs typeface="Times New Roman" panose="02020603050405020304" pitchFamily="18" charset="0"/>
                <a:hlinkClick r:id="rId12"/>
              </a:rPr>
              <a:t>https://www.ncbi.nlm.nih.gov/pmc/articles/PMC7120970/</a:t>
            </a:r>
            <a:r>
              <a:rPr lang="en-US" sz="1100" spc="-10" dirty="0">
                <a:solidFill>
                  <a:srgbClr val="000000"/>
                </a:solidFill>
                <a:effectLst/>
                <a:ea typeface="Calibri" panose="020F0502020204030204" pitchFamily="34" charset="0"/>
                <a:cs typeface="Times New Roman" panose="02020603050405020304" pitchFamily="18" charset="0"/>
              </a:rPr>
              <a:t>. Accessed October 23, 2023.</a:t>
            </a:r>
          </a:p>
          <a:p>
            <a:pPr marL="342900" indent="-342900">
              <a:buSzPct val="100000"/>
              <a:buFont typeface="Times New Roman" panose="02020603050405020304" pitchFamily="18" charset="0"/>
              <a:buAutoNum type="arabicPeriod"/>
            </a:pPr>
            <a:r>
              <a:rPr lang="en-US" sz="1100" dirty="0" err="1">
                <a:solidFill>
                  <a:srgbClr val="000000"/>
                </a:solidFill>
                <a:effectLst/>
                <a:ea typeface="Calibri" panose="020F0502020204030204" pitchFamily="34" charset="0"/>
                <a:cs typeface="Times New Roman" panose="02020603050405020304" pitchFamily="18" charset="0"/>
              </a:rPr>
              <a:t>Cucinotta</a:t>
            </a:r>
            <a:r>
              <a:rPr lang="en-US" sz="1100" dirty="0">
                <a:solidFill>
                  <a:srgbClr val="000000"/>
                </a:solidFill>
                <a:effectLst/>
                <a:ea typeface="Calibri" panose="020F0502020204030204" pitchFamily="34" charset="0"/>
                <a:cs typeface="Times New Roman" panose="02020603050405020304" pitchFamily="18" charset="0"/>
              </a:rPr>
              <a:t> D, </a:t>
            </a:r>
            <a:r>
              <a:rPr lang="en-US" sz="1100" dirty="0" err="1">
                <a:solidFill>
                  <a:srgbClr val="000000"/>
                </a:solidFill>
                <a:effectLst/>
                <a:ea typeface="Calibri" panose="020F0502020204030204" pitchFamily="34" charset="0"/>
                <a:cs typeface="Times New Roman" panose="02020603050405020304" pitchFamily="18" charset="0"/>
              </a:rPr>
              <a:t>Vanelli</a:t>
            </a:r>
            <a:r>
              <a:rPr lang="en-US" sz="1100" dirty="0">
                <a:solidFill>
                  <a:srgbClr val="000000"/>
                </a:solidFill>
                <a:effectLst/>
                <a:ea typeface="Calibri" panose="020F0502020204030204" pitchFamily="34" charset="0"/>
                <a:cs typeface="Times New Roman" panose="02020603050405020304" pitchFamily="18" charset="0"/>
              </a:rPr>
              <a:t> M. WHO declares COVID-19 a pandemic. Acta Biomed. 2020 Mar 19;91(1):157-160. </a:t>
            </a:r>
            <a:r>
              <a:rPr lang="en-US" sz="1100" u="sng" dirty="0">
                <a:solidFill>
                  <a:srgbClr val="0000FF"/>
                </a:solidFill>
                <a:effectLst/>
                <a:ea typeface="Calibri" panose="020F0502020204030204" pitchFamily="34" charset="0"/>
                <a:cs typeface="Times New Roman" panose="02020603050405020304" pitchFamily="18" charset="0"/>
                <a:hlinkClick r:id="rId13"/>
              </a:rPr>
              <a:t>https://www.ncbi.nlm.nih.gov/pmc/articles/PMC7569573/</a:t>
            </a:r>
            <a:r>
              <a:rPr lang="en-US" sz="1100" dirty="0">
                <a:solidFill>
                  <a:srgbClr val="000000"/>
                </a:solidFill>
                <a:effectLst/>
                <a:ea typeface="Calibri" panose="020F0502020204030204" pitchFamily="34" charset="0"/>
                <a:cs typeface="Times New Roman" panose="02020603050405020304" pitchFamily="18" charset="0"/>
              </a:rPr>
              <a:t>. Accessed October 23, 2023.</a:t>
            </a:r>
            <a:endParaRPr lang="en-US" sz="11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SzPct val="100000"/>
              <a:buFont typeface="Times New Roman" panose="02020603050405020304" pitchFamily="18" charset="0"/>
              <a:buAutoNum type="arabicPeriod"/>
            </a:pPr>
            <a:endParaRPr lang="en-US" sz="1100" spc="-10" dirty="0">
              <a:effectLst/>
              <a:ea typeface="Calibri" panose="020F0502020204030204" pitchFamily="34" charset="0"/>
              <a:cs typeface="Times New Roman" panose="02020603050405020304" pitchFamily="18" charset="0"/>
            </a:endParaRPr>
          </a:p>
        </p:txBody>
      </p:sp>
      <p:sp>
        <p:nvSpPr>
          <p:cNvPr id="9" name="Title 8">
            <a:extLst>
              <a:ext uri="{FF2B5EF4-FFF2-40B4-BE49-F238E27FC236}">
                <a16:creationId xmlns:a16="http://schemas.microsoft.com/office/drawing/2014/main" id="{AA66103E-0510-402D-961E-498F8786F6E2}"/>
              </a:ext>
            </a:extLst>
          </p:cNvPr>
          <p:cNvSpPr>
            <a:spLocks noGrp="1"/>
          </p:cNvSpPr>
          <p:nvPr>
            <p:ph type="title"/>
          </p:nvPr>
        </p:nvSpPr>
        <p:spPr>
          <a:xfrm>
            <a:off x="1257300" y="304800"/>
            <a:ext cx="6629400" cy="617884"/>
          </a:xfrm>
        </p:spPr>
        <p:txBody>
          <a:bodyPr>
            <a:normAutofit fontScale="90000"/>
          </a:bodyPr>
          <a:lstStyle/>
          <a:p>
            <a:r>
              <a:rPr lang="en-US" dirty="0"/>
              <a:t>References</a:t>
            </a:r>
          </a:p>
        </p:txBody>
      </p:sp>
      <p:sp>
        <p:nvSpPr>
          <p:cNvPr id="3" name="Slide Number Placeholder 2">
            <a:extLst>
              <a:ext uri="{FF2B5EF4-FFF2-40B4-BE49-F238E27FC236}">
                <a16:creationId xmlns:a16="http://schemas.microsoft.com/office/drawing/2014/main" id="{C968AD5C-DCF9-4879-A133-27746E28D70D}"/>
              </a:ext>
            </a:extLst>
          </p:cNvPr>
          <p:cNvSpPr>
            <a:spLocks noGrp="1"/>
          </p:cNvSpPr>
          <p:nvPr>
            <p:ph type="sldNum" sz="quarter" idx="10"/>
          </p:nvPr>
        </p:nvSpPr>
        <p:spPr/>
        <p:txBody>
          <a:bodyPr/>
          <a:lstStyle/>
          <a:p>
            <a:fld id="{85F5B7A5-34A7-4AB0-A34F-A4DF2002FA98}" type="slidenum">
              <a:rPr lang="en-US" smtClean="0"/>
              <a:t>97</a:t>
            </a:fld>
            <a:endParaRPr lang="en-US"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457200" y="1188720"/>
            <a:ext cx="8229600" cy="5432606"/>
          </a:xfrm>
          <a:prstGeom prst="rect">
            <a:avLst/>
          </a:prstGeom>
        </p:spPr>
        <p:txBody>
          <a:bodyPr vert="horz" wrap="square" lIns="0" tIns="15586" rIns="0" bIns="0" rtlCol="0">
            <a:spAutoFit/>
          </a:bodyPr>
          <a:lstStyle/>
          <a:p>
            <a:pPr marL="342900" marR="0" lvl="0" indent="-342900">
              <a:spcBef>
                <a:spcPts val="0"/>
              </a:spcBef>
              <a:spcAft>
                <a:spcPts val="0"/>
              </a:spcAft>
              <a:buSzPct val="100000"/>
              <a:buFont typeface="+mj-lt"/>
              <a:buAutoNum type="arabicPeriod" startAt="12"/>
            </a:pPr>
            <a:r>
              <a:rPr lang="en-US" sz="1100" dirty="0" err="1">
                <a:solidFill>
                  <a:srgbClr val="000000"/>
                </a:solidFill>
                <a:effectLst/>
                <a:ea typeface="Calibri" panose="020F0502020204030204" pitchFamily="34" charset="0"/>
                <a:cs typeface="Times New Roman" panose="02020603050405020304" pitchFamily="18" charset="0"/>
              </a:rPr>
              <a:t>Morens</a:t>
            </a:r>
            <a:r>
              <a:rPr lang="en-US" sz="1100" dirty="0">
                <a:solidFill>
                  <a:srgbClr val="000000"/>
                </a:solidFill>
                <a:effectLst/>
                <a:ea typeface="Calibri" panose="020F0502020204030204" pitchFamily="34" charset="0"/>
                <a:cs typeface="Times New Roman" panose="02020603050405020304" pitchFamily="18" charset="0"/>
              </a:rPr>
              <a:t> DM, Taubenberger JK, Fauci AS. A centenary tale of two pandemics: the 1918 influenza pandemic and COVID-19, Part I. Am J Public Health. 2021 Jun;111(6):1086-1094. </a:t>
            </a:r>
            <a:r>
              <a:rPr lang="en-US" sz="1100" u="sng" dirty="0">
                <a:solidFill>
                  <a:srgbClr val="0000FF"/>
                </a:solidFill>
                <a:effectLst/>
                <a:ea typeface="Calibri" panose="020F0502020204030204" pitchFamily="34" charset="0"/>
                <a:cs typeface="Times New Roman" panose="02020603050405020304" pitchFamily="18" charset="0"/>
                <a:hlinkClick r:id="rId3"/>
              </a:rPr>
              <a:t>https://www.ncbi.nlm.nih.gov/pmc/articles/PMC8101587/</a:t>
            </a:r>
            <a:r>
              <a:rPr lang="en-US" sz="1100" dirty="0">
                <a:solidFill>
                  <a:srgbClr val="000000"/>
                </a:solidFill>
                <a:effectLst/>
                <a:ea typeface="Calibri" panose="020F0502020204030204" pitchFamily="34" charset="0"/>
                <a:cs typeface="Times New Roman" panose="02020603050405020304" pitchFamily="18" charset="0"/>
              </a:rPr>
              <a:t>. Accessed October 23, 2023.</a:t>
            </a:r>
            <a:endParaRPr lang="en-US" sz="11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SzPct val="100000"/>
              <a:buFont typeface="+mj-lt"/>
              <a:buAutoNum type="arabicPeriod" startAt="12"/>
            </a:pPr>
            <a:r>
              <a:rPr lang="en-US" sz="1100" dirty="0">
                <a:effectLst/>
                <a:ea typeface="Calibri" panose="020F0502020204030204" pitchFamily="34" charset="0"/>
                <a:cs typeface="Times New Roman" panose="02020603050405020304" pitchFamily="18" charset="0"/>
              </a:rPr>
              <a:t>Azar AM. PHE Declarations. Determination That a Public Health Emergency Exists. January 31, 2023. </a:t>
            </a:r>
            <a:r>
              <a:rPr lang="en-US" sz="1100" u="sng" dirty="0">
                <a:solidFill>
                  <a:srgbClr val="0000FF"/>
                </a:solidFill>
                <a:effectLst/>
                <a:ea typeface="Calibri" panose="020F0502020204030204" pitchFamily="34" charset="0"/>
                <a:cs typeface="Times New Roman" panose="02020603050405020304" pitchFamily="18" charset="0"/>
                <a:hlinkClick r:id="rId4"/>
              </a:rPr>
              <a:t>https://aspr.hhs.gov/legal/PHE/Pages/2019-nCoV.aspx</a:t>
            </a:r>
            <a:r>
              <a:rPr lang="en-US" sz="1100" dirty="0">
                <a:effectLst/>
                <a:ea typeface="Calibri" panose="020F0502020204030204" pitchFamily="34" charset="0"/>
                <a:cs typeface="Times New Roman" panose="02020603050405020304" pitchFamily="18" charset="0"/>
              </a:rPr>
              <a:t>. Accessed October 23, 2023.</a:t>
            </a:r>
          </a:p>
          <a:p>
            <a:pPr marL="342900" marR="0" lvl="0" indent="-342900">
              <a:spcBef>
                <a:spcPts val="0"/>
              </a:spcBef>
              <a:spcAft>
                <a:spcPts val="0"/>
              </a:spcAft>
              <a:buSzPct val="100000"/>
              <a:buFont typeface="+mj-lt"/>
              <a:buAutoNum type="arabicPeriod" startAt="12"/>
            </a:pPr>
            <a:r>
              <a:rPr lang="en-US" sz="1100" dirty="0">
                <a:solidFill>
                  <a:srgbClr val="000000"/>
                </a:solidFill>
                <a:effectLst/>
                <a:ea typeface="Calibri" panose="020F0502020204030204" pitchFamily="34" charset="0"/>
                <a:cs typeface="Times New Roman" panose="02020603050405020304" pitchFamily="18" charset="0"/>
              </a:rPr>
              <a:t>Zhu N, Zhang D, Wang W, Li X, Yang B, Song J, Zhao X, Huang B, Shi W, Lu R, </a:t>
            </a:r>
            <a:r>
              <a:rPr lang="en-US" sz="1100" dirty="0" err="1">
                <a:solidFill>
                  <a:srgbClr val="000000"/>
                </a:solidFill>
                <a:effectLst/>
                <a:ea typeface="Calibri" panose="020F0502020204030204" pitchFamily="34" charset="0"/>
                <a:cs typeface="Times New Roman" panose="02020603050405020304" pitchFamily="18" charset="0"/>
              </a:rPr>
              <a:t>Niu</a:t>
            </a:r>
            <a:r>
              <a:rPr lang="en-US" sz="1100" dirty="0">
                <a:solidFill>
                  <a:srgbClr val="000000"/>
                </a:solidFill>
                <a:effectLst/>
                <a:ea typeface="Calibri" panose="020F0502020204030204" pitchFamily="34" charset="0"/>
                <a:cs typeface="Times New Roman" panose="02020603050405020304" pitchFamily="18" charset="0"/>
              </a:rPr>
              <a:t> P, Zhan F, Ma X, Wang D, Xu W, Wu G, Gao GF, Tan W; China Novel Coronavirus Investigating and Research Team. A novel coronavirus from patients with pneumonia in China, 2019. N </a:t>
            </a:r>
            <a:r>
              <a:rPr lang="en-US" sz="1100" dirty="0" err="1">
                <a:solidFill>
                  <a:srgbClr val="000000"/>
                </a:solidFill>
                <a:effectLst/>
                <a:ea typeface="Calibri" panose="020F0502020204030204" pitchFamily="34" charset="0"/>
                <a:cs typeface="Times New Roman" panose="02020603050405020304" pitchFamily="18" charset="0"/>
              </a:rPr>
              <a:t>Engl</a:t>
            </a:r>
            <a:r>
              <a:rPr lang="en-US" sz="1100" dirty="0">
                <a:solidFill>
                  <a:srgbClr val="000000"/>
                </a:solidFill>
                <a:effectLst/>
                <a:ea typeface="Calibri" panose="020F0502020204030204" pitchFamily="34" charset="0"/>
                <a:cs typeface="Times New Roman" panose="02020603050405020304" pitchFamily="18" charset="0"/>
              </a:rPr>
              <a:t> J Med. 2020 Feb 20;382(8):727-733. </a:t>
            </a:r>
            <a:r>
              <a:rPr lang="en-US" sz="1100" u="sng" dirty="0">
                <a:solidFill>
                  <a:srgbClr val="0000FF"/>
                </a:solidFill>
                <a:effectLst/>
                <a:ea typeface="Calibri" panose="020F0502020204030204" pitchFamily="34" charset="0"/>
                <a:cs typeface="Times New Roman" panose="02020603050405020304" pitchFamily="18" charset="0"/>
                <a:hlinkClick r:id="rId5"/>
              </a:rPr>
              <a:t>https://www.ncbi.nlm.nih.gov/pmc/articles/PMC7092803/</a:t>
            </a:r>
            <a:r>
              <a:rPr lang="en-US" sz="1100" dirty="0">
                <a:solidFill>
                  <a:srgbClr val="000000"/>
                </a:solidFill>
                <a:effectLst/>
                <a:ea typeface="Calibri" panose="020F0502020204030204" pitchFamily="34" charset="0"/>
                <a:cs typeface="Times New Roman" panose="02020603050405020304" pitchFamily="18" charset="0"/>
              </a:rPr>
              <a:t>. Accessed October 23, 2023.</a:t>
            </a:r>
            <a:endParaRPr lang="en-US" sz="11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SzPct val="100000"/>
              <a:buFont typeface="+mj-lt"/>
              <a:buAutoNum type="arabicPeriod" startAt="12"/>
            </a:pPr>
            <a:r>
              <a:rPr lang="en-US" sz="1100" dirty="0">
                <a:solidFill>
                  <a:srgbClr val="000000"/>
                </a:solidFill>
                <a:effectLst/>
                <a:ea typeface="Calibri" panose="020F0502020204030204" pitchFamily="34" charset="0"/>
                <a:cs typeface="Times New Roman" panose="02020603050405020304" pitchFamily="18" charset="0"/>
              </a:rPr>
              <a:t>Perlman S. Another decade, another coronavirus. N </a:t>
            </a:r>
            <a:r>
              <a:rPr lang="en-US" sz="1100" dirty="0" err="1">
                <a:solidFill>
                  <a:srgbClr val="000000"/>
                </a:solidFill>
                <a:effectLst/>
                <a:ea typeface="Calibri" panose="020F0502020204030204" pitchFamily="34" charset="0"/>
                <a:cs typeface="Times New Roman" panose="02020603050405020304" pitchFamily="18" charset="0"/>
              </a:rPr>
              <a:t>Engl</a:t>
            </a:r>
            <a:r>
              <a:rPr lang="en-US" sz="1100" dirty="0">
                <a:solidFill>
                  <a:srgbClr val="000000"/>
                </a:solidFill>
                <a:effectLst/>
                <a:ea typeface="Calibri" panose="020F0502020204030204" pitchFamily="34" charset="0"/>
                <a:cs typeface="Times New Roman" panose="02020603050405020304" pitchFamily="18" charset="0"/>
              </a:rPr>
              <a:t> J Med. 2020 Feb 20;382(8):760-762. </a:t>
            </a:r>
            <a:r>
              <a:rPr lang="en-US" sz="1100" u="sng" dirty="0">
                <a:solidFill>
                  <a:srgbClr val="0000FF"/>
                </a:solidFill>
                <a:effectLst/>
                <a:ea typeface="Calibri" panose="020F0502020204030204" pitchFamily="34" charset="0"/>
                <a:cs typeface="Times New Roman" panose="02020603050405020304" pitchFamily="18" charset="0"/>
                <a:hlinkClick r:id="rId6"/>
              </a:rPr>
              <a:t>https://www.nejm.org/doi/10.1056/NEJMe2001126</a:t>
            </a:r>
            <a:r>
              <a:rPr lang="en-US" sz="1100" dirty="0">
                <a:solidFill>
                  <a:srgbClr val="000000"/>
                </a:solidFill>
                <a:effectLst/>
                <a:ea typeface="Calibri" panose="020F0502020204030204" pitchFamily="34" charset="0"/>
                <a:cs typeface="Times New Roman" panose="02020603050405020304" pitchFamily="18" charset="0"/>
              </a:rPr>
              <a:t>. Accessed October 24, 2023.</a:t>
            </a:r>
            <a:endParaRPr lang="en-US" sz="11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SzPct val="100000"/>
              <a:buFont typeface="+mj-lt"/>
              <a:buAutoNum type="arabicPeriod" startAt="12"/>
            </a:pPr>
            <a:r>
              <a:rPr lang="en-US" sz="1100" dirty="0">
                <a:effectLst/>
                <a:ea typeface="Calibri" panose="020F0502020204030204" pitchFamily="34" charset="0"/>
                <a:cs typeface="Times New Roman" panose="02020603050405020304" pitchFamily="18" charset="0"/>
              </a:rPr>
              <a:t>Oran DP, </a:t>
            </a:r>
            <a:r>
              <a:rPr lang="en-US" sz="1100" dirty="0" err="1">
                <a:effectLst/>
                <a:ea typeface="Calibri" panose="020F0502020204030204" pitchFamily="34" charset="0"/>
                <a:cs typeface="Times New Roman" panose="02020603050405020304" pitchFamily="18" charset="0"/>
              </a:rPr>
              <a:t>Topol</a:t>
            </a:r>
            <a:r>
              <a:rPr lang="en-US" sz="1100" dirty="0">
                <a:effectLst/>
                <a:ea typeface="Calibri" panose="020F0502020204030204" pitchFamily="34" charset="0"/>
                <a:cs typeface="Times New Roman" panose="02020603050405020304" pitchFamily="18" charset="0"/>
              </a:rPr>
              <a:t> EJ. The proportion of SARS-CoV-2 infections that are asymptomatic: a systematic review. Ann Intern Med. 2021 May;174(5):655-662. </a:t>
            </a:r>
            <a:r>
              <a:rPr lang="en-US" sz="1100" u="sng" dirty="0">
                <a:solidFill>
                  <a:srgbClr val="0000FF"/>
                </a:solidFill>
                <a:effectLst/>
                <a:ea typeface="Calibri" panose="020F0502020204030204" pitchFamily="34" charset="0"/>
                <a:cs typeface="Times New Roman" panose="02020603050405020304" pitchFamily="18" charset="0"/>
                <a:hlinkClick r:id="rId7"/>
              </a:rPr>
              <a:t>https://www.acpjournals.org/doi/full/10.7326/M20-6976</a:t>
            </a:r>
            <a:r>
              <a:rPr lang="en-US" sz="1100" dirty="0">
                <a:effectLst/>
                <a:ea typeface="Calibri" panose="020F0502020204030204" pitchFamily="34" charset="0"/>
                <a:cs typeface="Times New Roman" panose="02020603050405020304" pitchFamily="18" charset="0"/>
              </a:rPr>
              <a:t>. Accessed October 24, 2023.</a:t>
            </a:r>
          </a:p>
          <a:p>
            <a:pPr marL="342900" marR="0" lvl="0" indent="-342900">
              <a:spcBef>
                <a:spcPts val="0"/>
              </a:spcBef>
              <a:spcAft>
                <a:spcPts val="0"/>
              </a:spcAft>
              <a:buSzPct val="100000"/>
              <a:buFont typeface="+mj-lt"/>
              <a:buAutoNum type="arabicPeriod" startAt="12"/>
            </a:pPr>
            <a:r>
              <a:rPr lang="en-US" sz="1100" dirty="0">
                <a:effectLst/>
                <a:ea typeface="Calibri" panose="020F0502020204030204" pitchFamily="34" charset="0"/>
                <a:cs typeface="Times New Roman" panose="02020603050405020304" pitchFamily="18" charset="0"/>
              </a:rPr>
              <a:t>Stokes EK, Zambrano LD, Anderson KN, Marder EP, Raz KM, El </a:t>
            </a:r>
            <a:r>
              <a:rPr lang="en-US" sz="1100" dirty="0" err="1">
                <a:effectLst/>
                <a:ea typeface="Calibri" panose="020F0502020204030204" pitchFamily="34" charset="0"/>
                <a:cs typeface="Times New Roman" panose="02020603050405020304" pitchFamily="18" charset="0"/>
              </a:rPr>
              <a:t>Burai</a:t>
            </a:r>
            <a:r>
              <a:rPr lang="en-US" sz="1100" dirty="0">
                <a:effectLst/>
                <a:ea typeface="Calibri" panose="020F0502020204030204" pitchFamily="34" charset="0"/>
                <a:cs typeface="Times New Roman" panose="02020603050405020304" pitchFamily="18" charset="0"/>
              </a:rPr>
              <a:t> Felix S, Tie Y, Fullerton KE. Coronavirus disease 2019 case surveillance - United States, January 22-May 30, 2020. MMWR </a:t>
            </a:r>
            <a:r>
              <a:rPr lang="en-US" sz="1100" dirty="0" err="1">
                <a:effectLst/>
                <a:ea typeface="Calibri" panose="020F0502020204030204" pitchFamily="34" charset="0"/>
                <a:cs typeface="Times New Roman" panose="02020603050405020304" pitchFamily="18" charset="0"/>
              </a:rPr>
              <a:t>Morb</a:t>
            </a:r>
            <a:r>
              <a:rPr lang="en-US" sz="1100" dirty="0">
                <a:effectLst/>
                <a:ea typeface="Calibri" panose="020F0502020204030204" pitchFamily="34" charset="0"/>
                <a:cs typeface="Times New Roman" panose="02020603050405020304" pitchFamily="18" charset="0"/>
              </a:rPr>
              <a:t> Mortal </a:t>
            </a:r>
            <a:r>
              <a:rPr lang="en-US" sz="1100" dirty="0" err="1">
                <a:effectLst/>
                <a:ea typeface="Calibri" panose="020F0502020204030204" pitchFamily="34" charset="0"/>
                <a:cs typeface="Times New Roman" panose="02020603050405020304" pitchFamily="18" charset="0"/>
              </a:rPr>
              <a:t>Wkly</a:t>
            </a:r>
            <a:r>
              <a:rPr lang="en-US" sz="1100" dirty="0">
                <a:effectLst/>
                <a:ea typeface="Calibri" panose="020F0502020204030204" pitchFamily="34" charset="0"/>
                <a:cs typeface="Times New Roman" panose="02020603050405020304" pitchFamily="18" charset="0"/>
              </a:rPr>
              <a:t> Rep. 2020 Jun 19;69(24):759-765. </a:t>
            </a:r>
            <a:r>
              <a:rPr lang="en-US" sz="1100" u="sng" dirty="0">
                <a:solidFill>
                  <a:srgbClr val="0000FF"/>
                </a:solidFill>
                <a:effectLst/>
                <a:ea typeface="Calibri" panose="020F0502020204030204" pitchFamily="34" charset="0"/>
                <a:cs typeface="Times New Roman" panose="02020603050405020304" pitchFamily="18" charset="0"/>
                <a:hlinkClick r:id="rId8"/>
              </a:rPr>
              <a:t>https://www.cdc.gov/mmwr/volumes/69/wr/mm6924e2.htm</a:t>
            </a:r>
            <a:r>
              <a:rPr lang="en-US" sz="1100" dirty="0">
                <a:effectLst/>
                <a:ea typeface="Calibri" panose="020F0502020204030204" pitchFamily="34" charset="0"/>
                <a:cs typeface="Times New Roman" panose="02020603050405020304" pitchFamily="18" charset="0"/>
              </a:rPr>
              <a:t>. Accessed October 24, 2023.</a:t>
            </a:r>
          </a:p>
          <a:p>
            <a:pPr marL="342900" marR="0" lvl="0" indent="-342900">
              <a:spcBef>
                <a:spcPts val="0"/>
              </a:spcBef>
              <a:spcAft>
                <a:spcPts val="0"/>
              </a:spcAft>
              <a:buSzPct val="100000"/>
              <a:buFont typeface="+mj-lt"/>
              <a:buAutoNum type="arabicPeriod" startAt="12"/>
            </a:pPr>
            <a:r>
              <a:rPr lang="en-US" sz="1100" dirty="0">
                <a:effectLst/>
                <a:ea typeface="Calibri" panose="020F0502020204030204" pitchFamily="34" charset="0"/>
                <a:cs typeface="Times New Roman" panose="02020603050405020304" pitchFamily="18" charset="0"/>
              </a:rPr>
              <a:t>Centers for Disease Control and Prevention. Disease Burden of Flu. Last reviewed October 2022. </a:t>
            </a:r>
            <a:r>
              <a:rPr lang="en-US" sz="1100" u="sng" dirty="0">
                <a:solidFill>
                  <a:srgbClr val="0000FF"/>
                </a:solidFill>
                <a:effectLst/>
                <a:ea typeface="Calibri" panose="020F0502020204030204" pitchFamily="34" charset="0"/>
                <a:cs typeface="Times New Roman" panose="02020603050405020304" pitchFamily="18" charset="0"/>
                <a:hlinkClick r:id="rId9"/>
              </a:rPr>
              <a:t>https://www.cdc.gov/flu/about/burden/index.html</a:t>
            </a:r>
            <a:r>
              <a:rPr lang="en-US" sz="1100" dirty="0">
                <a:effectLst/>
                <a:ea typeface="Calibri" panose="020F0502020204030204" pitchFamily="34" charset="0"/>
                <a:cs typeface="Times New Roman" panose="02020603050405020304" pitchFamily="18" charset="0"/>
              </a:rPr>
              <a:t>. Accessed October 24, 2023.</a:t>
            </a:r>
          </a:p>
          <a:p>
            <a:pPr marL="342900" marR="0" lvl="0" indent="-342900">
              <a:spcBef>
                <a:spcPts val="0"/>
              </a:spcBef>
              <a:spcAft>
                <a:spcPts val="0"/>
              </a:spcAft>
              <a:buSzPct val="100000"/>
              <a:buFont typeface="+mj-lt"/>
              <a:buAutoNum type="arabicPeriod" startAt="12"/>
            </a:pPr>
            <a:r>
              <a:rPr lang="en-US" sz="1100" dirty="0" err="1">
                <a:effectLst/>
                <a:ea typeface="Calibri" panose="020F0502020204030204" pitchFamily="34" charset="0"/>
                <a:cs typeface="Times New Roman" panose="02020603050405020304" pitchFamily="18" charset="0"/>
              </a:rPr>
              <a:t>Wiersinga</a:t>
            </a:r>
            <a:r>
              <a:rPr lang="en-US" sz="1100" dirty="0">
                <a:effectLst/>
                <a:ea typeface="Calibri" panose="020F0502020204030204" pitchFamily="34" charset="0"/>
                <a:cs typeface="Times New Roman" panose="02020603050405020304" pitchFamily="18" charset="0"/>
              </a:rPr>
              <a:t> WJ, Rhodes A, Cheng AC, Peacock SJ, Prescott HC. Pathophysiology, transmission, diagnosis, and treatment of coronavirus disease 2019 (COVID-19): a review. JAMA. 2020 Aug 25;324(8):782-793. </a:t>
            </a:r>
            <a:r>
              <a:rPr lang="en-US" sz="1100" u="sng" dirty="0">
                <a:solidFill>
                  <a:srgbClr val="0000FF"/>
                </a:solidFill>
                <a:effectLst/>
                <a:ea typeface="Calibri" panose="020F0502020204030204" pitchFamily="34" charset="0"/>
                <a:cs typeface="Times New Roman" panose="02020603050405020304" pitchFamily="18" charset="0"/>
                <a:hlinkClick r:id="rId10"/>
              </a:rPr>
              <a:t>https://doi.org/10.1001/jama.2020.12839</a:t>
            </a:r>
            <a:r>
              <a:rPr lang="en-US" sz="1100" dirty="0">
                <a:effectLst/>
                <a:ea typeface="Calibri" panose="020F0502020204030204" pitchFamily="34" charset="0"/>
                <a:cs typeface="Times New Roman" panose="02020603050405020304" pitchFamily="18" charset="0"/>
              </a:rPr>
              <a:t>. Accessed October 24, 2023.</a:t>
            </a:r>
          </a:p>
          <a:p>
            <a:pPr marL="342900" marR="0" lvl="0" indent="-342900">
              <a:spcBef>
                <a:spcPts val="0"/>
              </a:spcBef>
              <a:spcAft>
                <a:spcPts val="0"/>
              </a:spcAft>
              <a:buSzPct val="100000"/>
              <a:buFont typeface="+mj-lt"/>
              <a:buAutoNum type="arabicPeriod" startAt="12"/>
            </a:pPr>
            <a:r>
              <a:rPr lang="en-US" sz="1100" dirty="0" err="1">
                <a:effectLst/>
                <a:ea typeface="Calibri" panose="020F0502020204030204" pitchFamily="34" charset="0"/>
                <a:cs typeface="Times New Roman" panose="02020603050405020304" pitchFamily="18" charset="0"/>
              </a:rPr>
              <a:t>Krumholz</a:t>
            </a:r>
            <a:r>
              <a:rPr lang="en-US" sz="1100" dirty="0">
                <a:effectLst/>
                <a:ea typeface="Calibri" panose="020F0502020204030204" pitchFamily="34" charset="0"/>
                <a:cs typeface="Times New Roman" panose="02020603050405020304" pitchFamily="18" charset="0"/>
              </a:rPr>
              <a:t> HM. Post-hospital syndrome – a condition of generalized risk. N </a:t>
            </a:r>
            <a:r>
              <a:rPr lang="en-US" sz="1100" dirty="0" err="1">
                <a:effectLst/>
                <a:ea typeface="Calibri" panose="020F0502020204030204" pitchFamily="34" charset="0"/>
                <a:cs typeface="Times New Roman" panose="02020603050405020304" pitchFamily="18" charset="0"/>
              </a:rPr>
              <a:t>Engl</a:t>
            </a:r>
            <a:r>
              <a:rPr lang="en-US" sz="1100" dirty="0">
                <a:effectLst/>
                <a:ea typeface="Calibri" panose="020F0502020204030204" pitchFamily="34" charset="0"/>
                <a:cs typeface="Times New Roman" panose="02020603050405020304" pitchFamily="18" charset="0"/>
              </a:rPr>
              <a:t> J Med. 2013 Jan 10;368(2):100-102. </a:t>
            </a:r>
            <a:r>
              <a:rPr lang="en-US" sz="1100" u="sng" dirty="0">
                <a:solidFill>
                  <a:srgbClr val="0000FF"/>
                </a:solidFill>
                <a:effectLst/>
                <a:ea typeface="Calibri" panose="020F0502020204030204" pitchFamily="34" charset="0"/>
                <a:cs typeface="Times New Roman" panose="02020603050405020304" pitchFamily="18" charset="0"/>
                <a:hlinkClick r:id="rId11"/>
              </a:rPr>
              <a:t>https://www.ncbi.nlm.nih.gov/pmc/articles/PMC3688067/</a:t>
            </a:r>
            <a:r>
              <a:rPr lang="en-US" sz="1100" dirty="0">
                <a:effectLst/>
                <a:ea typeface="Calibri" panose="020F0502020204030204" pitchFamily="34" charset="0"/>
                <a:cs typeface="Times New Roman" panose="02020603050405020304" pitchFamily="18" charset="0"/>
              </a:rPr>
              <a:t>. Accessed October 24, 2023.</a:t>
            </a:r>
          </a:p>
          <a:p>
            <a:pPr marL="342900" marR="0" lvl="0" indent="-342900">
              <a:spcBef>
                <a:spcPts val="0"/>
              </a:spcBef>
              <a:spcAft>
                <a:spcPts val="0"/>
              </a:spcAft>
              <a:buSzPct val="100000"/>
              <a:buFont typeface="+mj-lt"/>
              <a:buAutoNum type="arabicPeriod" startAt="12"/>
            </a:pPr>
            <a:r>
              <a:rPr lang="en-US" sz="1100" dirty="0">
                <a:solidFill>
                  <a:srgbClr val="000000"/>
                </a:solidFill>
                <a:effectLst/>
                <a:ea typeface="Calibri" panose="020F0502020204030204" pitchFamily="34" charset="0"/>
                <a:cs typeface="Times New Roman" panose="02020603050405020304" pitchFamily="18" charset="0"/>
              </a:rPr>
              <a:t>Katz GM, Bach K, Bobos P, Cheung A, </a:t>
            </a:r>
            <a:r>
              <a:rPr lang="en-US" sz="1100" dirty="0" err="1">
                <a:solidFill>
                  <a:srgbClr val="000000"/>
                </a:solidFill>
                <a:effectLst/>
                <a:ea typeface="Calibri" panose="020F0502020204030204" pitchFamily="34" charset="0"/>
                <a:cs typeface="Times New Roman" panose="02020603050405020304" pitchFamily="18" charset="0"/>
              </a:rPr>
              <a:t>Décary</a:t>
            </a:r>
            <a:r>
              <a:rPr lang="en-US" sz="1100" dirty="0">
                <a:solidFill>
                  <a:srgbClr val="000000"/>
                </a:solidFill>
                <a:effectLst/>
                <a:ea typeface="Calibri" panose="020F0502020204030204" pitchFamily="34" charset="0"/>
                <a:cs typeface="Times New Roman" panose="02020603050405020304" pitchFamily="18" charset="0"/>
              </a:rPr>
              <a:t> S, Goulding S, </a:t>
            </a:r>
            <a:r>
              <a:rPr lang="en-US" sz="1100" dirty="0" err="1">
                <a:solidFill>
                  <a:srgbClr val="000000"/>
                </a:solidFill>
                <a:effectLst/>
                <a:ea typeface="Calibri" panose="020F0502020204030204" pitchFamily="34" charset="0"/>
                <a:cs typeface="Times New Roman" panose="02020603050405020304" pitchFamily="18" charset="0"/>
              </a:rPr>
              <a:t>Herridge</a:t>
            </a:r>
            <a:r>
              <a:rPr lang="en-US" sz="1100" dirty="0">
                <a:solidFill>
                  <a:srgbClr val="000000"/>
                </a:solidFill>
                <a:effectLst/>
                <a:ea typeface="Calibri" panose="020F0502020204030204" pitchFamily="34" charset="0"/>
                <a:cs typeface="Times New Roman" panose="02020603050405020304" pitchFamily="18" charset="0"/>
              </a:rPr>
              <a:t> MS, McNaughton CD, Palmer KS, Razak FA, Zhang B, Quinn KL. Understanding how post-COVID-19 condition affects adults and health care systems. JAMA Health Forum. 2023 Jul 7;4(7):e231933. </a:t>
            </a:r>
            <a:r>
              <a:rPr lang="en-US" sz="1100" u="sng" dirty="0">
                <a:solidFill>
                  <a:srgbClr val="0000FF"/>
                </a:solidFill>
                <a:effectLst/>
                <a:ea typeface="Calibri" panose="020F0502020204030204" pitchFamily="34" charset="0"/>
                <a:cs typeface="Times New Roman" panose="02020603050405020304" pitchFamily="18" charset="0"/>
                <a:hlinkClick r:id="rId12"/>
              </a:rPr>
              <a:t>https://doi.org/10.1001/jamahealthforum.2023.1933</a:t>
            </a:r>
            <a:r>
              <a:rPr lang="en-US" sz="1100" dirty="0">
                <a:solidFill>
                  <a:srgbClr val="000000"/>
                </a:solidFill>
                <a:effectLst/>
                <a:ea typeface="Calibri" panose="020F0502020204030204" pitchFamily="34" charset="0"/>
                <a:cs typeface="Times New Roman" panose="02020603050405020304" pitchFamily="18" charset="0"/>
              </a:rPr>
              <a:t>. Accessed October 24, 2023.</a:t>
            </a:r>
            <a:endParaRPr lang="en-US" sz="11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SzPct val="100000"/>
              <a:buFont typeface="+mj-lt"/>
              <a:buAutoNum type="arabicPeriod" startAt="12"/>
            </a:pPr>
            <a:r>
              <a:rPr lang="en-US" sz="1100" dirty="0">
                <a:effectLst/>
                <a:ea typeface="Calibri" panose="020F0502020204030204" pitchFamily="34" charset="0"/>
                <a:cs typeface="Times New Roman" panose="02020603050405020304" pitchFamily="18" charset="0"/>
              </a:rPr>
              <a:t>U.S. Census Bureau; Centers for Disease Control and Prevention, National Center for Health Statistics. Long COVID: Household Pulse Survey. July 19, 2023. Accessed at </a:t>
            </a:r>
            <a:r>
              <a:rPr lang="en-US" sz="1100" u="sng" dirty="0">
                <a:solidFill>
                  <a:srgbClr val="0000FF"/>
                </a:solidFill>
                <a:effectLst/>
                <a:ea typeface="Calibri" panose="020F0502020204030204" pitchFamily="34" charset="0"/>
                <a:cs typeface="Times New Roman" panose="02020603050405020304" pitchFamily="18" charset="0"/>
                <a:hlinkClick r:id="rId13"/>
              </a:rPr>
              <a:t>https://www.cdc.gov/nchs/covid19/pulse/long-covid.htm</a:t>
            </a:r>
            <a:r>
              <a:rPr lang="en-US" sz="1100" dirty="0">
                <a:effectLst/>
                <a:ea typeface="Calibri" panose="020F0502020204030204" pitchFamily="34" charset="0"/>
                <a:cs typeface="Times New Roman" panose="02020603050405020304" pitchFamily="18" charset="0"/>
              </a:rPr>
              <a:t> on 8/15/2023.</a:t>
            </a:r>
          </a:p>
          <a:p>
            <a:pPr marL="342900" marR="0" lvl="0" indent="-342900">
              <a:spcBef>
                <a:spcPts val="0"/>
              </a:spcBef>
              <a:spcAft>
                <a:spcPts val="0"/>
              </a:spcAft>
              <a:buSzPct val="100000"/>
              <a:buFont typeface="+mj-lt"/>
              <a:buAutoNum type="arabicPeriod" startAt="12"/>
            </a:pPr>
            <a:r>
              <a:rPr lang="en-US" sz="1100" dirty="0" err="1">
                <a:effectLst/>
                <a:ea typeface="Calibri" panose="020F0502020204030204" pitchFamily="34" charset="0"/>
                <a:cs typeface="Times New Roman" panose="02020603050405020304" pitchFamily="18" charset="0"/>
              </a:rPr>
              <a:t>Cascella</a:t>
            </a:r>
            <a:r>
              <a:rPr lang="en-US" sz="1100" dirty="0">
                <a:effectLst/>
                <a:ea typeface="Calibri" panose="020F0502020204030204" pitchFamily="34" charset="0"/>
                <a:cs typeface="Times New Roman" panose="02020603050405020304" pitchFamily="18" charset="0"/>
              </a:rPr>
              <a:t> M, </a:t>
            </a:r>
            <a:r>
              <a:rPr lang="en-US" sz="1100" dirty="0" err="1">
                <a:effectLst/>
                <a:ea typeface="Calibri" panose="020F0502020204030204" pitchFamily="34" charset="0"/>
                <a:cs typeface="Times New Roman" panose="02020603050405020304" pitchFamily="18" charset="0"/>
              </a:rPr>
              <a:t>Rajnik</a:t>
            </a:r>
            <a:r>
              <a:rPr lang="en-US" sz="1100" dirty="0">
                <a:effectLst/>
                <a:ea typeface="Calibri" panose="020F0502020204030204" pitchFamily="34" charset="0"/>
                <a:cs typeface="Times New Roman" panose="02020603050405020304" pitchFamily="18" charset="0"/>
              </a:rPr>
              <a:t> M, Aleem A, </a:t>
            </a:r>
            <a:r>
              <a:rPr lang="en-US" sz="1100" dirty="0" err="1">
                <a:effectLst/>
                <a:ea typeface="Calibri" panose="020F0502020204030204" pitchFamily="34" charset="0"/>
                <a:cs typeface="Times New Roman" panose="02020603050405020304" pitchFamily="18" charset="0"/>
              </a:rPr>
              <a:t>Dulebohn</a:t>
            </a:r>
            <a:r>
              <a:rPr lang="en-US" sz="1100" dirty="0">
                <a:effectLst/>
                <a:ea typeface="Calibri" panose="020F0502020204030204" pitchFamily="34" charset="0"/>
                <a:cs typeface="Times New Roman" panose="02020603050405020304" pitchFamily="18" charset="0"/>
              </a:rPr>
              <a:t> SC, Di Napoli R. Features, Evaluation, and Treatment of Coronavirus (COVID-19) [Updated 2023 Jan 9]. In: </a:t>
            </a:r>
            <a:r>
              <a:rPr lang="en-US" sz="1100" dirty="0" err="1">
                <a:effectLst/>
                <a:ea typeface="Calibri" panose="020F0502020204030204" pitchFamily="34" charset="0"/>
                <a:cs typeface="Times New Roman" panose="02020603050405020304" pitchFamily="18" charset="0"/>
              </a:rPr>
              <a:t>StatPearls</a:t>
            </a:r>
            <a:r>
              <a:rPr lang="en-US" sz="1100" dirty="0">
                <a:effectLst/>
                <a:ea typeface="Calibri" panose="020F0502020204030204" pitchFamily="34" charset="0"/>
                <a:cs typeface="Times New Roman" panose="02020603050405020304" pitchFamily="18" charset="0"/>
              </a:rPr>
              <a:t> [Internet]. Treasure Island, FL: </a:t>
            </a:r>
            <a:r>
              <a:rPr lang="en-US" sz="1100" dirty="0" err="1">
                <a:effectLst/>
                <a:ea typeface="Calibri" panose="020F0502020204030204" pitchFamily="34" charset="0"/>
                <a:cs typeface="Times New Roman" panose="02020603050405020304" pitchFamily="18" charset="0"/>
              </a:rPr>
              <a:t>StatPearls</a:t>
            </a:r>
            <a:r>
              <a:rPr lang="en-US" sz="1100" dirty="0">
                <a:effectLst/>
                <a:ea typeface="Calibri" panose="020F0502020204030204" pitchFamily="34" charset="0"/>
                <a:cs typeface="Times New Roman" panose="02020603050405020304" pitchFamily="18" charset="0"/>
              </a:rPr>
              <a:t> Publishing; 2023. </a:t>
            </a:r>
            <a:r>
              <a:rPr lang="en-US" sz="1100" u="sng" dirty="0">
                <a:solidFill>
                  <a:srgbClr val="0000FF"/>
                </a:solidFill>
                <a:effectLst/>
                <a:ea typeface="Calibri" panose="020F0502020204030204" pitchFamily="34" charset="0"/>
                <a:cs typeface="Times New Roman" panose="02020603050405020304" pitchFamily="18" charset="0"/>
                <a:hlinkClick r:id="rId14"/>
              </a:rPr>
              <a:t>https://www.ncbi.nlm.nih.gov/books/NBK554776/</a:t>
            </a:r>
            <a:r>
              <a:rPr lang="en-US" sz="1100" dirty="0">
                <a:effectLst/>
                <a:ea typeface="Calibri" panose="020F0502020204030204" pitchFamily="34" charset="0"/>
                <a:cs typeface="Times New Roman" panose="02020603050405020304" pitchFamily="18" charset="0"/>
              </a:rPr>
              <a:t>. Accessed October 24, 2023.</a:t>
            </a:r>
          </a:p>
          <a:p>
            <a:pPr marL="274320" marR="348086" indent="-274320">
              <a:buFont typeface="+mj-lt"/>
              <a:buAutoNum type="arabicPeriod" startAt="12"/>
              <a:tabLst>
                <a:tab pos="164951" algn="l"/>
              </a:tabLst>
            </a:pPr>
            <a:endParaRPr sz="1100" dirty="0">
              <a:cs typeface="Times New Roman"/>
            </a:endParaRPr>
          </a:p>
        </p:txBody>
      </p:sp>
      <p:sp>
        <p:nvSpPr>
          <p:cNvPr id="10" name="Title 9">
            <a:extLst>
              <a:ext uri="{FF2B5EF4-FFF2-40B4-BE49-F238E27FC236}">
                <a16:creationId xmlns:a16="http://schemas.microsoft.com/office/drawing/2014/main" id="{844F26B2-3C10-435D-A3DD-2A1C6BFFCC31}"/>
              </a:ext>
            </a:extLst>
          </p:cNvPr>
          <p:cNvSpPr>
            <a:spLocks noGrp="1"/>
          </p:cNvSpPr>
          <p:nvPr>
            <p:ph type="title"/>
          </p:nvPr>
        </p:nvSpPr>
        <p:spPr/>
        <p:txBody>
          <a:bodyPr>
            <a:normAutofit fontScale="90000"/>
          </a:bodyPr>
          <a:lstStyle/>
          <a:p>
            <a:r>
              <a:rPr lang="en-US" dirty="0"/>
              <a:t>References</a:t>
            </a:r>
          </a:p>
        </p:txBody>
      </p:sp>
      <p:sp>
        <p:nvSpPr>
          <p:cNvPr id="2" name="Slide Number Placeholder 1">
            <a:extLst>
              <a:ext uri="{FF2B5EF4-FFF2-40B4-BE49-F238E27FC236}">
                <a16:creationId xmlns:a16="http://schemas.microsoft.com/office/drawing/2014/main" id="{D18DBB66-76CB-A71B-6A95-6048BA7EC97D}"/>
              </a:ext>
            </a:extLst>
          </p:cNvPr>
          <p:cNvSpPr>
            <a:spLocks noGrp="1"/>
          </p:cNvSpPr>
          <p:nvPr>
            <p:ph type="sldNum" sz="quarter" idx="10"/>
          </p:nvPr>
        </p:nvSpPr>
        <p:spPr/>
        <p:txBody>
          <a:bodyPr/>
          <a:lstStyle/>
          <a:p>
            <a:fld id="{85F5B7A5-34A7-4AB0-A34F-A4DF2002FA98}" type="slidenum">
              <a:rPr lang="en-US" smtClean="0"/>
              <a:t>98</a:t>
            </a:fld>
            <a:endParaRPr lang="en-US"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240EF3B-F34E-4D6F-8B93-2BA46966C317}"/>
              </a:ext>
            </a:extLst>
          </p:cNvPr>
          <p:cNvSpPr>
            <a:spLocks noGrp="1"/>
          </p:cNvSpPr>
          <p:nvPr>
            <p:ph type="title"/>
          </p:nvPr>
        </p:nvSpPr>
        <p:spPr/>
        <p:txBody>
          <a:bodyPr>
            <a:normAutofit fontScale="90000"/>
          </a:bodyPr>
          <a:lstStyle/>
          <a:p>
            <a:r>
              <a:rPr lang="en-US" dirty="0"/>
              <a:t>Impact of COVID-19 on Population Health, 2020-2022</a:t>
            </a:r>
          </a:p>
        </p:txBody>
      </p:sp>
      <p:sp>
        <p:nvSpPr>
          <p:cNvPr id="2" name="Content Placeholder 1">
            <a:extLst>
              <a:ext uri="{FF2B5EF4-FFF2-40B4-BE49-F238E27FC236}">
                <a16:creationId xmlns:a16="http://schemas.microsoft.com/office/drawing/2014/main" id="{A050D037-EE7E-4B93-9F18-34B3E483A11A}"/>
              </a:ext>
            </a:extLst>
          </p:cNvPr>
          <p:cNvSpPr>
            <a:spLocks noGrp="1"/>
          </p:cNvSpPr>
          <p:nvPr>
            <p:ph idx="1"/>
          </p:nvPr>
        </p:nvSpPr>
        <p:spPr>
          <a:xfrm>
            <a:off x="457200" y="1463040"/>
            <a:ext cx="8229600" cy="5242560"/>
          </a:xfrm>
        </p:spPr>
        <p:txBody>
          <a:bodyPr>
            <a:normAutofit fontScale="62500" lnSpcReduction="20000"/>
          </a:bodyPr>
          <a:lstStyle/>
          <a:p>
            <a:r>
              <a:rPr lang="en-US" dirty="0"/>
              <a:t>Americans experienced COVID-19 in starkly different ways across regions and communities. The virus initially appeared in densely populated coastal cities, such as New York, Seattle, and Los Angeles, where high population density and close living arrangements facilitated its rapid spread through communities. The sudden surge in cases strained healthcare systems, states, and communities and generated visibly alarming images. </a:t>
            </a:r>
          </a:p>
          <a:p>
            <a:r>
              <a:rPr lang="en-US" dirty="0"/>
              <a:t>As the pandemic progressed, its spread to suburban, rural, and remote communities became less visible and manifested in different ways, even as COVID-19 deaths grew. In less densely populated communities, the virus often spread more slowly but had higher case-fatality rates, due in part to limited healthcare infrastructure. Thus, paradoxically, people living in these areas were often physically separated from the immediate effects of the pandemic and did not always perceive its impact. </a:t>
            </a:r>
          </a:p>
          <a:p>
            <a:r>
              <a:rPr lang="en-US" dirty="0"/>
              <a:t>Americans’ varying experiences during the COVID-19 public health emergency (PHE) may partially explain how different communities held diverging perceptions of the pandemic’s toll in the face of varying levels of risk and access to healthcare services. Nationally, however, COVID-19’s effect on the population may be viewed as occurring in three overlapping periods between January 2020 and May 2023. During this time, the nation’s response appeared to worsen, as deaths increased despite having more knowledge about the virus and greater access to tests, treatments, and, most notably, vaccines. </a:t>
            </a:r>
          </a:p>
          <a:p>
            <a:endParaRPr lang="en-US" dirty="0"/>
          </a:p>
        </p:txBody>
      </p:sp>
      <p:sp>
        <p:nvSpPr>
          <p:cNvPr id="3" name="Slide Number Placeholder 2">
            <a:extLst>
              <a:ext uri="{FF2B5EF4-FFF2-40B4-BE49-F238E27FC236}">
                <a16:creationId xmlns:a16="http://schemas.microsoft.com/office/drawing/2014/main" id="{7A40A66B-9101-FC8E-3F35-2E797B442965}"/>
              </a:ext>
            </a:extLst>
          </p:cNvPr>
          <p:cNvSpPr>
            <a:spLocks noGrp="1"/>
          </p:cNvSpPr>
          <p:nvPr>
            <p:ph type="sldNum" sz="quarter" idx="10"/>
          </p:nvPr>
        </p:nvSpPr>
        <p:spPr/>
        <p:txBody>
          <a:bodyPr/>
          <a:lstStyle/>
          <a:p>
            <a:fld id="{85F5B7A5-34A7-4AB0-A34F-A4DF2002FA98}" type="slidenum">
              <a:rPr lang="en-US" smtClean="0"/>
              <a:t>99</a:t>
            </a:fld>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56C468EA908FC459FF48D4BCDEC4D78" ma:contentTypeVersion="7" ma:contentTypeDescription="Create a new document." ma:contentTypeScope="" ma:versionID="47dc113ef89e564917cca6bb88572f34">
  <xsd:schema xmlns:xsd="http://www.w3.org/2001/XMLSchema" xmlns:xs="http://www.w3.org/2001/XMLSchema" xmlns:p="http://schemas.microsoft.com/office/2006/metadata/properties" xmlns:ns1="http://schemas.microsoft.com/sharepoint/v3" xmlns:ns2="a0cb785d-7160-4b74-9d38-f0a6b70d7cb5" xmlns:ns3="a8f12d5d-e9b2-448e-8eb7-60c9384bbf01" targetNamespace="http://schemas.microsoft.com/office/2006/metadata/properties" ma:root="true" ma:fieldsID="2516ad67db374758ffceb4eb052ee279" ns1:_="" ns2:_="" ns3:_="">
    <xsd:import namespace="http://schemas.microsoft.com/sharepoint/v3"/>
    <xsd:import namespace="a0cb785d-7160-4b74-9d38-f0a6b70d7cb5"/>
    <xsd:import namespace="a8f12d5d-e9b2-448e-8eb7-60c9384bbf01"/>
    <xsd:element name="properties">
      <xsd:complexType>
        <xsd:sequence>
          <xsd:element name="documentManagement">
            <xsd:complexType>
              <xsd:all>
                <xsd:element ref="ns2:Description0" minOccurs="0"/>
                <xsd:element ref="ns2:Code" minOccurs="0"/>
                <xsd:element ref="ns2:Category" minOccurs="0"/>
                <xsd:element ref="ns1:PublishingStartDate" minOccurs="0"/>
                <xsd:element ref="ns1:PublishingExpirationDate"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7"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8"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0cb785d-7160-4b74-9d38-f0a6b70d7cb5" elementFormDefault="qualified">
    <xsd:import namespace="http://schemas.microsoft.com/office/2006/documentManagement/types"/>
    <xsd:import namespace="http://schemas.microsoft.com/office/infopath/2007/PartnerControls"/>
    <xsd:element name="Description0" ma:index="2" nillable="true" ma:displayName="Description" ma:internalName="Description0">
      <xsd:simpleType>
        <xsd:restriction base="dms:Note">
          <xsd:maxLength value="255"/>
        </xsd:restriction>
      </xsd:simpleType>
    </xsd:element>
    <xsd:element name="Code" ma:index="3" nillable="true" ma:displayName="Form Number" ma:internalName="Code" ma:readOnly="false">
      <xsd:simpleType>
        <xsd:restriction base="dms:Text">
          <xsd:maxLength value="255"/>
        </xsd:restriction>
      </xsd:simpleType>
    </xsd:element>
    <xsd:element name="Category" ma:index="4" nillable="true" ma:displayName="Category" ma:default="General" ma:format="Dropdown" ma:internalName="Category" ma:readOnly="false">
      <xsd:simpleType>
        <xsd:restriction base="dms:Choice">
          <xsd:enumeration value="Administrative"/>
          <xsd:enumeration value="Awards"/>
          <xsd:enumeration value="Budget"/>
          <xsd:enumeration value="Conferences"/>
          <xsd:enumeration value="Contracts"/>
          <xsd:enumeration value="Ethics"/>
          <xsd:enumeration value="General"/>
          <xsd:enumeration value="HR"/>
          <xsd:enumeration value="Tax"/>
          <xsd:enumeration value="Travel"/>
        </xsd:restriction>
      </xsd:simpleType>
    </xsd:element>
  </xsd:schema>
  <xsd:schema xmlns:xsd="http://www.w3.org/2001/XMLSchema" xmlns:xs="http://www.w3.org/2001/XMLSchema" xmlns:dms="http://schemas.microsoft.com/office/2006/documentManagement/types" xmlns:pc="http://schemas.microsoft.com/office/infopath/2007/PartnerControls" targetNamespace="a8f12d5d-e9b2-448e-8eb7-60c9384bbf01" elementFormDefault="qualified">
    <xsd:import namespace="http://schemas.microsoft.com/office/2006/documentManagement/types"/>
    <xsd:import namespace="http://schemas.microsoft.com/office/infopath/2007/PartnerControls"/>
    <xsd:element name="SharedWithUsers" ma:index="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0"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Category xmlns="a0cb785d-7160-4b74-9d38-f0a6b70d7cb5">General</Category>
    <Description0 xmlns="a0cb785d-7160-4b74-9d38-f0a6b70d7cb5">Latest AHRQ slide template (2019)</Description0>
    <Code xmlns="a0cb785d-7160-4b74-9d38-f0a6b70d7cb5" xsi:nil="true"/>
    <PublishingStartDate xmlns="http://schemas.microsoft.com/sharepoint/v3" xsi:nil="true"/>
    <PublishingExpirationDate xmlns="http://schemas.microsoft.com/sharepoint/v3" xsi:nil="true"/>
    <SharedWithUsers xmlns="a8f12d5d-e9b2-448e-8eb7-60c9384bbf01">
      <UserInfo>
        <DisplayName>James, Marian (AHRQ/CEPI)</DisplayName>
        <AccountId>93</AccountId>
        <AccountType/>
      </UserInfo>
    </SharedWithUsers>
  </documentManagement>
</p:properties>
</file>

<file path=customXml/itemProps1.xml><?xml version="1.0" encoding="utf-8"?>
<ds:datastoreItem xmlns:ds="http://schemas.openxmlformats.org/officeDocument/2006/customXml" ds:itemID="{B2FD5E93-1318-4E91-9213-8A6D4DA098D2}">
  <ds:schemaRefs>
    <ds:schemaRef ds:uri="http://schemas.microsoft.com/sharepoint/v3/contenttype/forms"/>
  </ds:schemaRefs>
</ds:datastoreItem>
</file>

<file path=customXml/itemProps2.xml><?xml version="1.0" encoding="utf-8"?>
<ds:datastoreItem xmlns:ds="http://schemas.openxmlformats.org/officeDocument/2006/customXml" ds:itemID="{821FD6FA-03BA-4177-A609-6A2CEC181B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0cb785d-7160-4b74-9d38-f0a6b70d7cb5"/>
    <ds:schemaRef ds:uri="a8f12d5d-e9b2-448e-8eb7-60c9384bbf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642A41A-D2EC-4387-A3D7-1BDDEC0CF04C}">
  <ds:schemaRefs>
    <ds:schemaRef ds:uri="http://schemas.microsoft.com/office/2006/documentManagement/types"/>
    <ds:schemaRef ds:uri="a8f12d5d-e9b2-448e-8eb7-60c9384bbf01"/>
    <ds:schemaRef ds:uri="a0cb785d-7160-4b74-9d38-f0a6b70d7cb5"/>
    <ds:schemaRef ds:uri="http://purl.org/dc/elements/1.1/"/>
    <ds:schemaRef ds:uri="http://purl.org/dc/dcmitype/"/>
    <ds:schemaRef ds:uri="http://schemas.microsoft.com/office/infopath/2007/PartnerControls"/>
    <ds:schemaRef ds:uri="http://purl.org/dc/terms/"/>
    <ds:schemaRef ds:uri="http://schemas.openxmlformats.org/package/2006/metadata/core-properties"/>
    <ds:schemaRef ds:uri="http://schemas.microsoft.com/sharepoint/v3"/>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6064</TotalTime>
  <Words>82367</Words>
  <Application>Microsoft Office PowerPoint</Application>
  <PresentationFormat>On-screen Show (4:3)</PresentationFormat>
  <Paragraphs>3173</Paragraphs>
  <Slides>237</Slides>
  <Notes>237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237</vt:i4>
      </vt:variant>
    </vt:vector>
  </HeadingPairs>
  <TitlesOfParts>
    <vt:vector size="245" baseType="lpstr">
      <vt:lpstr>Arial</vt:lpstr>
      <vt:lpstr>Arial Bold</vt:lpstr>
      <vt:lpstr>Calibri</vt:lpstr>
      <vt:lpstr>Symbol</vt:lpstr>
      <vt:lpstr>Times New Roman</vt:lpstr>
      <vt:lpstr>Wingdings</vt:lpstr>
      <vt:lpstr>Office Theme</vt:lpstr>
      <vt:lpstr>Custom Design</vt:lpstr>
      <vt:lpstr>2023 National Healthcare Quality and  Disparities Report</vt:lpstr>
      <vt:lpstr>Report Overview</vt:lpstr>
      <vt:lpstr>Background on the National Healthcare Quality and Disparities Report</vt:lpstr>
      <vt:lpstr>Changes to the National Healthcare Quality and Disparities Report</vt:lpstr>
      <vt:lpstr>Organization of the 2023 National Healthcare Quality and Disparities Report</vt:lpstr>
      <vt:lpstr>Updates in Data Source Availability</vt:lpstr>
      <vt:lpstr>References</vt:lpstr>
      <vt:lpstr>Portrait of American Healthcare</vt:lpstr>
      <vt:lpstr>Demographics</vt:lpstr>
      <vt:lpstr>Figure 1. Distribution of people in the United States, by age group, 2010 and 2021</vt:lpstr>
      <vt:lpstr>Figure 2. Historic, current, and projected U.S. population, by age, 2000-2060</vt:lpstr>
      <vt:lpstr>Figure 3. Historic, current, and projected dependency ratio, 2010-2060</vt:lpstr>
      <vt:lpstr>Figure 4. Adults with chronic conditions, by age, 2018</vt:lpstr>
      <vt:lpstr>Figure 5. Adults reporting any limitation with performing tasks, by age, 2021</vt:lpstr>
      <vt:lpstr>Figure 6. Adults reporting severe limitation with performing tasks, by age, 2021</vt:lpstr>
      <vt:lpstr>Figure 7. Number of people age 65 and over, by state, 2020 </vt:lpstr>
      <vt:lpstr>Figure 8. People 65 years and over as a percentage of state population, 2020 </vt:lpstr>
      <vt:lpstr>Racial and Ethnic Diversity</vt:lpstr>
      <vt:lpstr>Figure 9. Distribution of people in the United States, by ethnicity and race, 2010 and 2020</vt:lpstr>
      <vt:lpstr>Figure 10. U.S. population by race/ethnicity and age, 2010 to 2020</vt:lpstr>
      <vt:lpstr>Increasing percentage of people residing in metropolitan communities</vt:lpstr>
      <vt:lpstr>Table 1. NCHS Urban-Rural Classification Scheme, 2006 vs. 2013</vt:lpstr>
      <vt:lpstr>Figure 11. 2013 NCHS Urban-Rural County Classifications in the United States</vt:lpstr>
      <vt:lpstr>Figure 12. U.S. population, by location of residence, 1990-2022</vt:lpstr>
      <vt:lpstr>Summary</vt:lpstr>
      <vt:lpstr>Figure 13. Life expectancy in United States vs. comparable OECD countries, 1980-2021</vt:lpstr>
      <vt:lpstr>Figure 14. Life expectancy, United States, by race/ethnicity, 2008-2021</vt:lpstr>
      <vt:lpstr>Figure 15. Ten leading causes of death, based on age-adjusted mortality, United States, 2018-2022</vt:lpstr>
      <vt:lpstr>Table 2. Five leading causes of death, by race/ethnicity, based on age-adjusted deaths per 100,000 population, 2021</vt:lpstr>
      <vt:lpstr>Table 3. Five leading causes of death, by location of residence, based on age-adjusted deaths per 100,000 population, 2021</vt:lpstr>
      <vt:lpstr>Table 4. Five leading causes of death, by age group, based on age-adjusted deaths per 100,000 population, 2021</vt:lpstr>
      <vt:lpstr>Figure 16. Underlying causes of death due to unintentional injuries/accidents, by race/ethnicity, 2020</vt:lpstr>
      <vt:lpstr>Mortality and Chronic Diseases</vt:lpstr>
      <vt:lpstr>Summary</vt:lpstr>
      <vt:lpstr>Figure 17. Social Determinants of Health</vt:lpstr>
      <vt:lpstr>Health Insurance</vt:lpstr>
      <vt:lpstr>Figure 18. People under age 65 years with any health insurance coverage, 2022</vt:lpstr>
      <vt:lpstr>Figure 19. People under 65 years of age with public, private, or no health insurance, 2019-2021</vt:lpstr>
      <vt:lpstr>Figure 20. People under age 65 years with any health insurance, by race/ethnicity and location of residence, 2020</vt:lpstr>
      <vt:lpstr>Figure 21. People under age 65 years with any health insurance, by race/ethnicity, 2021</vt:lpstr>
      <vt:lpstr>Figure 22. U.S. household income distribution by percent population, 2020</vt:lpstr>
      <vt:lpstr>Figure 23. Population with household income less than the poverty guideline, 2020-2022 </vt:lpstr>
      <vt:lpstr>Figure 24. Cumulative percentage of U.S. households with different ratios of income to poverty, 2020</vt:lpstr>
      <vt:lpstr>Social and Community Context</vt:lpstr>
      <vt:lpstr>Figure 25. Percentage of households with limited English proficiency, 2022 </vt:lpstr>
      <vt:lpstr>Figure 26. Percentage of people who are not U.S. citizens, 2022</vt:lpstr>
      <vt:lpstr>Figure 27. Percentage of people in the United States enrolled in school, by age, 2020</vt:lpstr>
      <vt:lpstr>Neighborhood and Built Environment</vt:lpstr>
      <vt:lpstr>Figure 28. Percentage of households with any broadband service subscription, 2013-2017</vt:lpstr>
      <vt:lpstr>Figure 29. Social Vulnerability Index domains</vt:lpstr>
      <vt:lpstr>Figure 30. County-level SVI score in continental United States, 2020</vt:lpstr>
      <vt:lpstr>Summary</vt:lpstr>
      <vt:lpstr>Healthcare Delivery Systems</vt:lpstr>
      <vt:lpstr>Staffing Issues</vt:lpstr>
      <vt:lpstr>Figure 31. Distribution of race and ethnicity in different healthcare occupations, 2021</vt:lpstr>
      <vt:lpstr>Figure 32. Number of workers employed and at work in ambulatory healthcare, hospitals, and nursing and residential care facilities, January 2013-January 2023</vt:lpstr>
      <vt:lpstr>Figure 33. Number of physicians, advanced practice registered nurses, nurses, and mental health workers employed and at work in any healthcare setting, January 2020-January 2022</vt:lpstr>
      <vt:lpstr>Figure 34. Number of workers in other healthcare occupations employed and at work in any healthcare setting, by education needed to enter the occupation, January 2020-December 2022</vt:lpstr>
      <vt:lpstr>Figure 35. Major reasons for office-based physician visits, by patient age in years, 2018</vt:lpstr>
      <vt:lpstr>Figure 36. Counties where all, part, or none of the county is a Primary Care HPSA</vt:lpstr>
      <vt:lpstr>Figure 37. Triage status of emergency department visits, 2019-2021</vt:lpstr>
      <vt:lpstr>Number and Types of Hospitals in the United States</vt:lpstr>
      <vt:lpstr>Figure 38. Distribution of critical access hospitals in the United States, 2022</vt:lpstr>
      <vt:lpstr>Figure 39. Median distance people in the service area of a rural hospital that offered a selected healthcare service traveled to receive the service after the hospital closed, 2012 and 2018</vt:lpstr>
      <vt:lpstr>Figure 40. Number of rural hospital closures by year, 2005-2022</vt:lpstr>
      <vt:lpstr>Figure 41. Types of staffed intensive care beds in community hospitals, 2020</vt:lpstr>
      <vt:lpstr>Table 5. Characteristics of postacute and long-term care facility services in the United States, 2018</vt:lpstr>
      <vt:lpstr>Summary</vt:lpstr>
      <vt:lpstr>Figure 42. Contributions of payment sources to national healthcare consumption, 1960-2021 </vt:lpstr>
      <vt:lpstr>Figure 43. Distribution of personal healthcare expenditures by type of expenditure, 2020</vt:lpstr>
      <vt:lpstr>Figure 44. Personal healthcare expenditures by type of spending, 1960-2021</vt:lpstr>
      <vt:lpstr>Summary</vt:lpstr>
      <vt:lpstr>Figure 45. Overall quality of care,  by state, 2016-2021</vt:lpstr>
      <vt:lpstr>Figure 46. Average differences in quality of care for American Indian or Alaska Native, Asian, Black, Hispanic, Native Hawaiian/Pacific Islander, and multiracial people compared with non- Hispanic White or White people, by state, 2018-2021</vt:lpstr>
      <vt:lpstr>References</vt:lpstr>
      <vt:lpstr>References</vt:lpstr>
      <vt:lpstr>References</vt:lpstr>
      <vt:lpstr>References</vt:lpstr>
      <vt:lpstr>References</vt:lpstr>
      <vt:lpstr>Overview of NHQDR Special Emphasis Topics</vt:lpstr>
      <vt:lpstr>Biologic and Clinical Features of COVID-19</vt:lpstr>
      <vt:lpstr>Figure 1. Deaths per 100,000 population due to COVID-19 and Influenza (left) for the U.S. population, and due to COVID-19, 2020-2022 (upper right) and influenza, 2018-2022 (lower right), by race/ethnicity</vt:lpstr>
      <vt:lpstr>Post-COVID-19 Conditions</vt:lpstr>
      <vt:lpstr>COVID-19 Variants of Concern</vt:lpstr>
      <vt:lpstr>Figure 2. SARS-CoV-2 variants relative to monthly COVID-19 deaths, January 2020-December 2022</vt:lpstr>
      <vt:lpstr>National Response to the COVID-19 Public Health Emergency</vt:lpstr>
      <vt:lpstr>Mitigating SARS-CoV-2 Transmission</vt:lpstr>
      <vt:lpstr>Accelerating Development of COVID-19 Tests, Treatments, and Vaccines</vt:lpstr>
      <vt:lpstr>Expanding Health Insurance Coverage To Respond to COVID-19</vt:lpstr>
      <vt:lpstr>Expanding Healthcare System Capacity To Respond to COVID-19</vt:lpstr>
      <vt:lpstr>Mitigating Socioeconomic Impact of COVID-19</vt:lpstr>
      <vt:lpstr> Figure 3. Monthly COVID-19 case rate per 100,000 population, January 2020-December 2022</vt:lpstr>
      <vt:lpstr>Figure 4. Monthly COVID-19 hospitalizations, January 2020-December 2022</vt:lpstr>
      <vt:lpstr>Figure 5. Monthly COVID-19 deaths, January 2020-December 2022</vt:lpstr>
      <vt:lpstr> Figure 6. Monthly COVID-19 deaths per 1,000 cases, January 2020-December 2022) </vt:lpstr>
      <vt:lpstr>NHQDR Special Emphasis Topics</vt:lpstr>
      <vt:lpstr>References</vt:lpstr>
      <vt:lpstr>References</vt:lpstr>
      <vt:lpstr>Impact of COVID-19 on Population Health, 2020-2022</vt:lpstr>
      <vt:lpstr>Figure 1. COVID-19 deaths per 100,000 population, 2020 (top) and 2021 (bottom)</vt:lpstr>
      <vt:lpstr>Factors Contributing to COVID-19 Mortality</vt:lpstr>
      <vt:lpstr>COVID-19 Vaccine Use</vt:lpstr>
      <vt:lpstr>Figure 2. Adults who received at least one dose or two doses of the COVID-19 vaccine, total and by age, 2021</vt:lpstr>
      <vt:lpstr>Figure 3. Adults who received two doses of the COVID-19 vaccine, by state, 2021</vt:lpstr>
      <vt:lpstr>Figure 4. Adults who received two doses of the COVID-19 vaccine, by age, 2021</vt:lpstr>
      <vt:lpstr>Figure 5. Adults who received two doses of the COVID-19 vaccine, by race/ethnicity and location of residence, 2021</vt:lpstr>
      <vt:lpstr>Figure 6. Adults who received two doses of the COVID-19 vaccine, by health insurance, household income, and Social Vulnerability Index group, 2021</vt:lpstr>
      <vt:lpstr>Healthcare Delivery of  COVID-19 Vaccines</vt:lpstr>
      <vt:lpstr>Figure 7. Adults who received a recommendation from a doctor, nurse, or other health professional to get the COVID-19 vaccine, by state, 2021</vt:lpstr>
      <vt:lpstr>Figure 8. Adults who received a recommendation from a doctor, nurse, or other health professional to get the COVID-19 vaccine, by age, 2021 </vt:lpstr>
      <vt:lpstr>Figure 9. Adults who received a recommendation from a doctor, nurse, or other health professional to get the COVID-19 vaccine, by race/ethnicity and location of residence, 2021</vt:lpstr>
      <vt:lpstr>Figure 10. Adults who received a recommendation from a doctor, nurse, or other health professional to get the COVID-19 vaccine, by health insurance status, income, and Social Vulnerability Index group, 2021</vt:lpstr>
      <vt:lpstr>Healthcare Worker Use of COVID-19 Vaccines</vt:lpstr>
      <vt:lpstr>Figure 11. Healthcare workers and all adults who received two doses of the COVID-19 vaccine, by age, 2021</vt:lpstr>
      <vt:lpstr>Figure 12. Healthcare workers and all adults who received two doses of the COVID-19 vaccine, by ethnicity, 2021</vt:lpstr>
      <vt:lpstr>Figure 13. Healthcare workers and all adults who received two doses of the COVID-19 vaccine, by location of residence, 2021</vt:lpstr>
      <vt:lpstr>Figure 14. Healthcare workers and all adults  under age 65 years who received two doses of the COVID-19 vaccine, by health insurance status, 2021</vt:lpstr>
      <vt:lpstr>Figure 15. Healthcare workers and all adults who received two doses of the COVID-19 vaccine, by household income, 2021</vt:lpstr>
      <vt:lpstr>Figure 16. Healthcare workers and all adults who received two doses of the COVID-19 vaccine, by Social Vulnerability Index group, 2021</vt:lpstr>
      <vt:lpstr>Figure 17. COVID-19 cases per 100,000 population, by age, January 2020-December 2022</vt:lpstr>
      <vt:lpstr>Figure 18. Adults who received two doses of the COVID-19 vaccine, by age, 2021</vt:lpstr>
      <vt:lpstr>Figure 19. COVID-19 deaths, by age, January 2020-December 2022</vt:lpstr>
      <vt:lpstr>Figure 20. COVID-19 deaths per 1,000 cases, by age, January 2020-December 2022</vt:lpstr>
      <vt:lpstr>Figure 21. Monthly COVID-19 cases per 100,000 population, by race/ethnicity, January 2020-December 2022</vt:lpstr>
      <vt:lpstr>Figure 22. Adults who ever had COVID-19, by race/ethnicity, 2021</vt:lpstr>
      <vt:lpstr>Figure 23. Adults who received two doses of the COVID-19 vaccine, by race/ethnicity (top) and by race alone (bottom), 2021</vt:lpstr>
      <vt:lpstr>Figure 24. Monthly COVID-19 deaths per 1,000 cases, by race/ethnicity, January 2020-December 2022</vt:lpstr>
      <vt:lpstr>Figure 25. Annual COVID-19 deaths per 100,000 population, by race/ethnicity, 2020-2022</vt:lpstr>
      <vt:lpstr>Figure 26. Monthly COVID-19 cases, by location of residence, March 2020-December 2022</vt:lpstr>
      <vt:lpstr>Figure 27. Adults who ever had COVID-19, by location of residence, 2021</vt:lpstr>
      <vt:lpstr>Figure 28. Adults who received two doses of the COVID-19 vaccine, by location of residence, 2021</vt:lpstr>
      <vt:lpstr>Figure 29. Monthly COVID-19 deaths per 100,000 population, by location of residence, March 2020-December 2022</vt:lpstr>
      <vt:lpstr>Figure 30. Crude COVID-19 deaths per 100,000 population, by location of residence, 2020 and 2021</vt:lpstr>
      <vt:lpstr>Discussion and Conclusions</vt:lpstr>
      <vt:lpstr>References</vt:lpstr>
      <vt:lpstr>References</vt:lpstr>
      <vt:lpstr>Impact of COVID-19 on Hospital Care</vt:lpstr>
      <vt:lpstr>Figure 1. Inpatients with confirmed COVID-19 and non-COVID diagnoses from selected hospitals, March 2020-December 2022</vt:lpstr>
      <vt:lpstr>Figure 2. Inpatients with confirmed COVID-19 (top) and non-COVID diagnoses from selected hospitals (bottom), by age, March 2020-December 2022</vt:lpstr>
      <vt:lpstr>Figure 3. Emergency department visits with confirmed COVID-19 and non-COVID-19 from selected hospitals, March 2020-December 2022</vt:lpstr>
      <vt:lpstr>Figure 4. Confirmed COVID-19 (top) and non-COVID-19 (bottom) ED visits from selected hospitals, by age, March 2020-December 2022</vt:lpstr>
      <vt:lpstr>Figure 5. Confirmed COVID-19 Inpatient visits from selected hospitals, by hospital location, March 2020-December 2022</vt:lpstr>
      <vt:lpstr>Figure 6. Confirmed COVID-19 ED visits from selected hospitals, by hospital location, March 2020-December 2022</vt:lpstr>
      <vt:lpstr>Figure 7. Confirmed COVID-19 inpatient discharges with intubation use from selected hospitals, by age, March 2020-December 2022</vt:lpstr>
      <vt:lpstr>Figure 8. Confirmed COVID-19 patients who died in the hospital from selected hospitals, by age, April 2020-December 2022</vt:lpstr>
      <vt:lpstr>Figure 9. Average length of stay of confirmed COVID-19 inpatients discharged from selected hospitals, by age, March 2020-November 2022</vt:lpstr>
      <vt:lpstr>Figure 10. Adult hospital patients who sometimes or never had good communication about medications they received in the hospital, by race, 2009-2021 (lower rates are better)</vt:lpstr>
      <vt:lpstr>Figure 11. Adult hospital patients who did not receive good communication about discharge information, by race, 2009-2021 (lower rates are better)</vt:lpstr>
      <vt:lpstr> Figure 12. Median time in minutes outpatients spent in the emergency department from arrival to departure, by race/ethnicity, 2016-2021 (lower rates are better)</vt:lpstr>
      <vt:lpstr>Figure 13. Median time in minutes outpatients with psychiatric or mental health conditions spent in the emergency department from arrival to departure, by race/ethnicity, 2016-2021 (lower rates are better)</vt:lpstr>
      <vt:lpstr>Figure 14. Outpatients with chest pain or possible heart attack who received fibrinolytic therapy within 30 minutes of arrival, by race/ethnicity, 2016-2021</vt:lpstr>
      <vt:lpstr>Figure 15. Median time to transfer to another facility for acute coronary intervention, by race, 2020 (lower rates are better)</vt:lpstr>
      <vt:lpstr>Figure 16. Ischemic or hemorrhagic stroke patients who came to the emergency department with stroke symptoms and received head CT or MRI who received the interpretation of the results within 45 minutes of ED arrival, by race/ethnicity, 2016-2021</vt:lpstr>
      <vt:lpstr>Figure 17. Emergency department visits triaged as immediate or emergent at which patients waited to see a physician for 1 hour or more, by ethnicity, 2006-2020 (lower rates are better)</vt:lpstr>
      <vt:lpstr>Figure 18. Emergency department visits triaged as urgent at which patients waited to see a physician for 1 hour or more, by ethnicity, 2006-2020 (lower rates are better)</vt:lpstr>
      <vt:lpstr>Figure 19. Postoperative sepsis per 1,000 elective-surgery admissions, age 18 and over, by residence location, 2016-2020 (lower rates are better)</vt:lpstr>
      <vt:lpstr>Figure 20. Hospital admissions with central venous catheter-related bloodstream infection per 1,000 medical and surgical discharges of length 2 or more days, age 18 and over or obstetric admissions, by residence location (top) and race/ethnicity (bottom), 2016-2020 (lower rates are better)</vt:lpstr>
      <vt:lpstr>Figure 21. Postoperative pulmonary embolism or deep vein thrombosis per 1,000 surgical admissions, age 18 and over, race/ethnicity, 2016-2020 (lower rates are better)</vt:lpstr>
      <vt:lpstr>Figure 22. Postoperative hip fracture per 1,000 surgical admissions who were not susceptible to falling, age 18 and over, by race/ethnicity (top) and residence location (bottom), 2016-2020 (lower rates are better)</vt:lpstr>
      <vt:lpstr>Discussion and Conclusions</vt:lpstr>
      <vt:lpstr>Resources</vt:lpstr>
      <vt:lpstr>References</vt:lpstr>
      <vt:lpstr>References</vt:lpstr>
      <vt:lpstr>Impact of COVID-19 on Ambulatory Care</vt:lpstr>
      <vt:lpstr>Figure 1. People delayed in getting medical care due to the coronavirus pandemic, by location and age (top) and by ethnicity and disability status (bottom), 2020</vt:lpstr>
      <vt:lpstr>Figure 2. People delayed in getting dental treatment due to the coronavirus pandemic, by location and age (top) and  ethnicity and disability status (lower rates are better) (bottom), 2020</vt:lpstr>
      <vt:lpstr>Impact of COVID-19 on Diabetes Care </vt:lpstr>
      <vt:lpstr>Figure 3. Adults age 40 and over with diagnosed diabetes who received at least two hemoglobin A1c measurements in the calendar year, by location, 2002-2020</vt:lpstr>
      <vt:lpstr>Figure 4. Adults age 40 and over with diagnosed diabetes who received at least two hemoglobin A1c measurements in the calendar year, by ethnicity, 2019 and 2020</vt:lpstr>
      <vt:lpstr>Figure 5. Adults age 40 and over with diagnosed diabetes who received a dilated eye examination in the calendar year, by location, 2002-2020</vt:lpstr>
      <vt:lpstr>Figure 6. Adults age 40 and over with diagnosed diabetes who received a dilated eye examination in the calendar year, by ethnicity, 2019 and 2020</vt:lpstr>
      <vt:lpstr>Figure 7. Adults age 40 and over with diagnosed diabetes who had their feet checked for sores or irritation in the calendar year, by location, 2002-2020</vt:lpstr>
      <vt:lpstr>Figure 8. Adults age 40 and over with diagnosed diabetes who had their feet checked for sores or irritation in the calendar year, by ethnicity, 2019 and 2020</vt:lpstr>
      <vt:lpstr>Figure 9. Adults age 40 and over with diagnosed diabetes who received a flu vaccination in the calendar year, by location, 2008-2020</vt:lpstr>
      <vt:lpstr>Figure 10. Adults age 40 and over with diagnosed diabetes who received a flu vaccination in the calendar year, by ethnicity, 2019 and 2020</vt:lpstr>
      <vt:lpstr>Figure 11. Women ages 50-74 who received a mammogram in the last 2 years, by race/ethnicity (top) and location (bottom), 2019 and 2021</vt:lpstr>
      <vt:lpstr>Figure 12. Women ages 21-65 who received a Pap smear in the last 3 years or human papillomavirus test in the last 5 years, by race/ethnicity (top) and location (bottom), 2019 and 2021</vt:lpstr>
      <vt:lpstr>Figure 13. Adults ages 50-75 who received any type of colorectal cancer screening, by race/ethnicity (top) and location (bottom), 2021</vt:lpstr>
      <vt:lpstr>Discussion and Conclusions</vt:lpstr>
      <vt:lpstr>Resources</vt:lpstr>
      <vt:lpstr>References</vt:lpstr>
      <vt:lpstr>References</vt:lpstr>
      <vt:lpstr>Impact of COVID-19 on Nursing Homes</vt:lpstr>
      <vt:lpstr>Figure 1. Confirmed COVID-19 cases per 1,000 resident-weeks among residents and staff, by week, May 2020-December 2022</vt:lpstr>
      <vt:lpstr>Figure 2. COVID-19 deaths per 1,000 resident-weeks among residents and staff, by week,  May 2020-December 2022</vt:lpstr>
      <vt:lpstr>Figure 3. Long-stay and short-stay nursing home residents who were assessed and appropriately given the pneumococcal vaccination and the seasonal influenza vaccine, 2013-2019, 2020, and 2021 (left) and all adults age 65 years and over who ever received pneumococcal vaccine or received influenza vaccine in the last flu season, 2019-2021 (right)</vt:lpstr>
      <vt:lpstr>Figure 4. Long-stay nursing home residents who were assessed and appropriately given the seasonal influenza vaccine by race/ethnicity, 2019 and 2020 (left) and all adults age 65 years and over who received influenza vaccine in the last flu season, by race/ethnicity, 2019-2020 (right)</vt:lpstr>
      <vt:lpstr>Figure 5. Short-stay nursing home residents who had flu vaccination appropriately given, by race/ethnicity, 2019 and 2020 (left) and all adults age 65 years and over who received influenza vaccine in the last flu season, by race/ethnicity, 2019-2020 (right)</vt:lpstr>
      <vt:lpstr>Figure 6. Long-stay nursing home residents who were assessed and appropriately given the pneumococcal vaccination, by race/ethnicity, 2019, 2020, and 2021 (left) and all adults age 65 years and over who ever received pneumococcal vaccine, by race/ethnicity, 2019-2021 (right)</vt:lpstr>
      <vt:lpstr>Figure 7. Short-stay nursing home residents who were assessed and appropriately given the pneumococcal vaccination by race/ethnicity, 2019, 2020, and 2021 (left) and all adults age 65 years and over who ever received pneumococcal vaccine, by race/ethnicity, 2019-2021 (right)</vt:lpstr>
      <vt:lpstr>Figure 8. Weekly rate of nursing home residents and healthcare personnel who received a completed COVID-19 vaccination at any time, May 2021-December 2022 </vt:lpstr>
      <vt:lpstr>Figure 9. Number of workers employed and at work in nursing and residential care facilities,  January 2016-January 2023</vt:lpstr>
      <vt:lpstr>Figure 10. Monthly percentage of nursing homes with nursing staff, clinical staff, aide, and other staff shortages (top) and monthly sum of staff weekly confirmed COVID-19 cases (bottom), May 2020-April 2023</vt:lpstr>
      <vt:lpstr>Figure 11. Number of employees working in nursing and residential care facilities, overall and by gender, 2013-2022</vt:lpstr>
      <vt:lpstr>Impact of Nursing Home Staff Shortages on Quality</vt:lpstr>
      <vt:lpstr>Figure 12. Long-stay nursing home residents with moderate to severe pain, by location of facility, 2013-2017, 2019, 2020, and 2021 (lower rates are better)</vt:lpstr>
      <vt:lpstr>Figure 13. Long-stay nursing home residents with moderate to severe pain, by race/ethnicity, 2013-2017, 2019, 2020, and 2021 (lower rates are better)</vt:lpstr>
      <vt:lpstr>Figure 14. Short-stay nursing home residents with moderate to severe pain, by location of facilities, 2013-2017, 2019, 2020, and 2021 (lower rates are better)</vt:lpstr>
      <vt:lpstr>Figure 15. Short-stay nursing home residents with moderate to severe pain, by race/ethnicity, 2013-2017, 2019, 2020, and 2021 (lower rates are better)</vt:lpstr>
      <vt:lpstr>Figure 16. Long-stay nursing home residents whose need for help with daily activities increased, by location of facility, 2013-2019, 2020, and 2021 (lower rates are better)</vt:lpstr>
      <vt:lpstr>Figure 17. Long-stay nursing home residents whose need for help with daily activities increased, by race/ethnicity, 2013-2019, 2020, and 2021 (lower rates are better)</vt:lpstr>
      <vt:lpstr>Figure 18. Long-stay nursing home residents whose ability to move independently worsened, by location of facility, 2013-2019, 2020, and 2021 (lower rates are better)</vt:lpstr>
      <vt:lpstr>Figure 19. Long-stay nursing home residents whose ability to move independently worsened, by race/ethnicity, 2013-2019, 2020, and 2021 (lower rates are better)</vt:lpstr>
      <vt:lpstr>Figure 20. Long-stay nursing home residents with a urinary tract infection, by location of facility, 2013-2019, 2020, and 2021 (lower rates are better)</vt:lpstr>
      <vt:lpstr>Figure 21. Long-stay nursing home residents with a urinary tract infection, by race/ethnicity, 2013-2019, 2020, and 2021 (lower rates are better)</vt:lpstr>
      <vt:lpstr>Figure 22. Long-stay nursing home patients experiencing one or more falls with major injury, by location of facilities, 2013-2019, 2020, and 2021 (lower rates are better)</vt:lpstr>
      <vt:lpstr>Figure 23. Long-stay nursing home patients experiencing one or more falls with major injury, by race/ethnicity, 2013-2019, 2020, and 2021 (lower rates are better), 2020, and 2021 (lower rates are better)</vt:lpstr>
      <vt:lpstr>Discussion and Conclusions</vt:lpstr>
      <vt:lpstr>Resources</vt:lpstr>
      <vt:lpstr>References</vt:lpstr>
      <vt:lpstr>References</vt:lpstr>
      <vt:lpstr>Growth of Telehealthcare During the COVID-19 Pandemic</vt:lpstr>
      <vt:lpstr>Background</vt:lpstr>
      <vt:lpstr>Telehealthcare Service Use Increased During the COVID-19 Pandemic</vt:lpstr>
      <vt:lpstr>Figure 1. Outpatient telehealthcare services for Medicare fee-for-service beneficiaries, per week, by type of healthcare, 2020-2021</vt:lpstr>
      <vt:lpstr>Figure 2. Medical specialty of outpatient medical visits, by in person or telehealthcare visit, 2020 and 2021</vt:lpstr>
      <vt:lpstr>Figure 3. Any use of any telehealthcare technology by practice size, specialty, percentage of non-Hispanic White individuals, and practice location, 2021</vt:lpstr>
      <vt:lpstr>Figure 4. Office-based provider visits that were telehealthcare visits, by county-level internet access and geographic location, 2021</vt:lpstr>
      <vt:lpstr>Figure 5. Office-based provider visits that were telehealthcare visits, by patient age, patient race/ethnicity, and family income, 2021</vt:lpstr>
      <vt:lpstr>Figure 6. Practices that use various modes of telehealthcare technology for telehealthcare visits, 2021</vt:lpstr>
      <vt:lpstr>Figure 7. Telehealthcare visits for office-based providers that included video in the past 12 months, by county-level internet access and geographic location, 2021</vt:lpstr>
      <vt:lpstr>Figure 8. Telehealthcare visits for office-based providers that included video in the past 12 months, by patient age, patient race/ethnicity, and family income, 2021</vt:lpstr>
      <vt:lpstr>Figure 9. Practice-reported factors affecting use of telehealthcare technology, 2021Figure 9. Practice-reported factors affecting use of telehealthcare technology, 2021</vt:lpstr>
      <vt:lpstr>Figure 10. Practices that reported patients’ difficulty using technology/platform as affecting their use of telehealthcare for office visits, by practice size, specialty, percentage of non-Hispanic White individuals, and practice location, 2021</vt:lpstr>
      <vt:lpstr>Figure 11. Practices that reported limitations in patients’ access to technology as affecting their use of telehealthcare for office visits, by practice size, specialty, percentage of non-Hispanic White individuals, and practice location, 2021</vt:lpstr>
      <vt:lpstr>Figure 12. Practices that reported improved reimbursement and relaxation of rules related to use of telehealthcare visits as affecting their use of telehealthcare for office visits, by practice size, specialty, percentage of non-Hispanic White individuals, and practice location, 2021</vt:lpstr>
      <vt:lpstr>Figure 13. Practices that reported limited internet access or speed as affecting their use of telehealthcare for office visits, by practice size, specialty, percentage of non-Hispanic White individuals, and practice location, 2021</vt:lpstr>
      <vt:lpstr>Figure 14. Practices that described being able to provide similar quality care during telehealthcare visits as during in-person visits, by practice size, specialty, percentage of non-Hispanic White individuals, and practice location, 2021</vt:lpstr>
      <vt:lpstr>Figure 15. Practices very or somewhat satisfied with using telehealthcare technology for patient visits, by practice size, specialty, percentage of non-Hispanic White individuals, and practice location, 2021</vt:lpstr>
      <vt:lpstr>Figure 16. Practices planning to continue using telehealthcare visits when appropriate once the COVID-19 pandemic is over, by practice size, specialty, percentage of non-Hispanic White individuals, and practice location, 2021</vt:lpstr>
      <vt:lpstr>Discussion and Conclusions</vt:lpstr>
      <vt:lpstr>Resources</vt:lpstr>
      <vt:lpstr>References</vt:lpstr>
      <vt:lpstr>References</vt:lpstr>
      <vt:lpstr>References</vt:lpstr>
      <vt:lpstr>References</vt:lpstr>
      <vt:lpstr>References</vt:lpstr>
    </vt:vector>
  </TitlesOfParts>
  <Company>DHHS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AHRQ Slide Template 2019-Regular</dc:title>
  <dc:creator>DHHS</dc:creator>
  <cp:lastModifiedBy>Bonnett, Doreen (AHRQ/OC)</cp:lastModifiedBy>
  <cp:revision>300</cp:revision>
  <dcterms:created xsi:type="dcterms:W3CDTF">2013-09-03T18:05:51Z</dcterms:created>
  <dcterms:modified xsi:type="dcterms:W3CDTF">2024-05-16T20:13:25Z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0x010100656C468EA908FC459FF48D4BCDEC4D78</vt:lpwstr>
  </property>
</Properties>
</file>